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7" r:id="rId3"/>
    <p:sldId id="736" r:id="rId4"/>
    <p:sldId id="909" r:id="rId6"/>
    <p:sldId id="928" r:id="rId7"/>
    <p:sldId id="913" r:id="rId8"/>
    <p:sldId id="941" r:id="rId9"/>
    <p:sldId id="977" r:id="rId10"/>
    <p:sldId id="944" r:id="rId11"/>
    <p:sldId id="996" r:id="rId12"/>
    <p:sldId id="997" r:id="rId13"/>
    <p:sldId id="998" r:id="rId14"/>
    <p:sldId id="999" r:id="rId15"/>
    <p:sldId id="1000" r:id="rId16"/>
    <p:sldId id="1001" r:id="rId17"/>
    <p:sldId id="1002" r:id="rId18"/>
    <p:sldId id="1003" r:id="rId19"/>
    <p:sldId id="1004" r:id="rId20"/>
    <p:sldId id="1005" r:id="rId21"/>
    <p:sldId id="1006" r:id="rId22"/>
    <p:sldId id="1007" r:id="rId23"/>
    <p:sldId id="1008" r:id="rId24"/>
    <p:sldId id="892" r:id="rId25"/>
    <p:sldId id="766" r:id="rId26"/>
  </p:sldIdLst>
  <p:sldSz cx="12192000" cy="6858000"/>
  <p:notesSz cx="6858000" cy="9144000"/>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46D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34" autoAdjust="0"/>
    <p:restoredTop sz="96391" autoAdjust="0"/>
  </p:normalViewPr>
  <p:slideViewPr>
    <p:cSldViewPr snapToGrid="0">
      <p:cViewPr>
        <p:scale>
          <a:sx n="75" d="100"/>
          <a:sy n="75" d="100"/>
        </p:scale>
        <p:origin x="2184" y="7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327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tags" Target="tags/tag25.xml"/><Relationship Id="rId30" Type="http://schemas.openxmlformats.org/officeDocument/2006/relationships/commentAuthors" Target="commentAuthors.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8D523-4D3D-4F11-8579-2B4BF489780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0B82E-EF7D-4A61-B6BF-9954BCE8AF0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sym typeface="+mn-ea"/>
            </a:endParaRPr>
          </a:p>
        </p:txBody>
      </p:sp>
      <p:sp>
        <p:nvSpPr>
          <p:cNvPr id="4" name="灯片编号占位符 3"/>
          <p:cNvSpPr>
            <a:spLocks noGrp="1"/>
          </p:cNvSpPr>
          <p:nvPr>
            <p:ph type="sldNum" sz="quarter" idx="10"/>
          </p:nvPr>
        </p:nvSpPr>
        <p:spPr/>
        <p:txBody>
          <a:bodyPr/>
          <a:lstStyle/>
          <a:p>
            <a:fld id="{0B48A77E-79FB-4BFF-B1F0-CFD29F30865E}"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目的是利用预训练的大语言模型（</a:t>
            </a:r>
            <a:r>
              <a:rPr lang="en-US" altLang="zh-CN"/>
              <a:t>LLM</a:t>
            </a:r>
            <a:r>
              <a:rPr lang="zh-CN" altLang="en-US"/>
              <a:t>），特别是</a:t>
            </a:r>
            <a:r>
              <a:rPr lang="en-US" altLang="zh-CN"/>
              <a:t>GPT-2</a:t>
            </a:r>
            <a:r>
              <a:rPr lang="zh-CN" altLang="en-US"/>
              <a:t>，生成用于增强时间序列嵌入的</a:t>
            </a:r>
            <a:r>
              <a:rPr lang="en-US" altLang="zh-CN"/>
              <a:t>prompt embeddings</a:t>
            </a:r>
            <a:r>
              <a:rPr lang="zh-CN" altLang="en-US"/>
              <a:t>，并通过选取</a:t>
            </a:r>
            <a:r>
              <a:rPr lang="en-US" altLang="zh-CN"/>
              <a:t>“</a:t>
            </a:r>
            <a:r>
              <a:rPr lang="zh-CN" altLang="en-US"/>
              <a:t>最后一个</a:t>
            </a:r>
            <a:r>
              <a:rPr lang="en-US" altLang="zh-CN"/>
              <a:t>token</a:t>
            </a:r>
            <a:r>
              <a:rPr lang="zh-CN" altLang="en-US"/>
              <a:t>的嵌入</a:t>
            </a:r>
            <a:r>
              <a:rPr lang="en-US" altLang="zh-CN"/>
              <a:t>”</a:t>
            </a:r>
            <a:r>
              <a:rPr lang="zh-CN" altLang="en-US"/>
              <a:t>作为存储结果，从而降低计算成本。</a:t>
            </a:r>
            <a:endParaRPr lang="zh-CN" altLang="en-US"/>
          </a:p>
          <a:p>
            <a:r>
              <a:rPr lang="zh-CN" altLang="en-US"/>
              <a:t>在此过程中：</a:t>
            </a:r>
            <a:endParaRPr lang="zh-CN" altLang="en-US"/>
          </a:p>
          <a:p>
            <a:r>
              <a:rPr lang="en-US" altLang="zh-CN"/>
              <a:t>Prompt</a:t>
            </a:r>
            <a:r>
              <a:rPr lang="zh-CN" altLang="en-US"/>
              <a:t>输入首先通过</a:t>
            </a:r>
            <a:r>
              <a:rPr lang="en-US" altLang="zh-CN"/>
              <a:t>tokenizer</a:t>
            </a:r>
            <a:r>
              <a:rPr lang="zh-CN" altLang="en-US"/>
              <a:t>转换为一系列</a:t>
            </a:r>
            <a:r>
              <a:rPr lang="en-US" altLang="zh-CN"/>
              <a:t>token id</a:t>
            </a:r>
            <a:r>
              <a:rPr lang="zh-CN" altLang="en-US"/>
              <a:t>；</a:t>
            </a:r>
            <a:endParaRPr lang="zh-CN" altLang="en-US"/>
          </a:p>
          <a:p>
            <a:r>
              <a:rPr lang="en-US" altLang="zh-CN"/>
              <a:t>S: </a:t>
            </a:r>
            <a:r>
              <a:rPr lang="zh-CN" altLang="en-US"/>
              <a:t>表示</a:t>
            </a:r>
            <a:r>
              <a:rPr lang="en-US" altLang="zh-CN"/>
              <a:t> prompt </a:t>
            </a:r>
            <a:r>
              <a:rPr lang="zh-CN" altLang="en-US"/>
              <a:t>中的序列个数</a:t>
            </a:r>
            <a:endParaRPr lang="zh-CN" altLang="en-US"/>
          </a:p>
          <a:p>
            <a:r>
              <a:rPr lang="en-US" altLang="zh-CN"/>
              <a:t>N: </a:t>
            </a:r>
            <a:r>
              <a:rPr lang="zh-CN" altLang="en-US"/>
              <a:t>表示每个元素的特征维度</a:t>
            </a:r>
            <a:endParaRPr lang="zh-CN" altLang="en-US"/>
          </a:p>
          <a:p>
            <a:endParaRPr lang="zh-CN" altLang="en-US"/>
          </a:p>
          <a:p>
            <a:r>
              <a:rPr lang="en-US" altLang="zh-CN"/>
              <a:t>G: </a:t>
            </a:r>
            <a:r>
              <a:rPr lang="zh-CN" altLang="en-US"/>
              <a:t>表示生成的</a:t>
            </a:r>
            <a:r>
              <a:rPr lang="en-US" altLang="zh-CN"/>
              <a:t>token</a:t>
            </a:r>
            <a:r>
              <a:rPr lang="zh-CN" altLang="en-US"/>
              <a:t>数量</a:t>
            </a:r>
            <a:endParaRPr lang="zh-CN" altLang="en-US"/>
          </a:p>
          <a:p>
            <a:r>
              <a:rPr lang="en-US" altLang="zh-CN"/>
              <a:t>Tokenizer</a:t>
            </a:r>
            <a:r>
              <a:rPr lang="zh-CN" altLang="en-US"/>
              <a:t>的作用是将原始的</a:t>
            </a:r>
            <a:r>
              <a:rPr lang="en-US" altLang="zh-CN"/>
              <a:t>prompt</a:t>
            </a:r>
            <a:r>
              <a:rPr lang="zh-CN" altLang="en-US"/>
              <a:t>输入转换为</a:t>
            </a:r>
            <a:r>
              <a:rPr lang="en-US" altLang="zh-CN"/>
              <a:t>token ID</a:t>
            </a:r>
            <a:r>
              <a:rPr lang="zh-CN" altLang="en-US"/>
              <a:t>序列，以符合</a:t>
            </a:r>
            <a:r>
              <a:rPr lang="en-US" altLang="zh-CN"/>
              <a:t>GPT-2</a:t>
            </a:r>
            <a:r>
              <a:rPr lang="zh-CN" altLang="en-US"/>
              <a:t>模型的输入格式。</a:t>
            </a:r>
            <a:endParaRPr lang="zh-CN" altLang="en-US"/>
          </a:p>
          <a:p>
            <a:r>
              <a:rPr lang="en-US" altLang="zh-CN"/>
              <a:t>Token id </a:t>
            </a:r>
            <a:r>
              <a:rPr lang="zh-CN" altLang="en-US"/>
              <a:t>随后被输入到</a:t>
            </a:r>
            <a:r>
              <a:rPr lang="en-US" altLang="zh-CN"/>
              <a:t>GPT-2</a:t>
            </a:r>
            <a:r>
              <a:rPr lang="zh-CN" altLang="en-US"/>
              <a:t>模型中，经过多层</a:t>
            </a:r>
            <a:r>
              <a:rPr lang="en-US" altLang="zh-CN"/>
              <a:t>Transformer</a:t>
            </a:r>
            <a:r>
              <a:rPr lang="zh-CN" altLang="en-US"/>
              <a:t>模块（包括多头注意力机制（</a:t>
            </a:r>
            <a:r>
              <a:rPr lang="en-US" altLang="zh-CN"/>
              <a:t>MMSA</a:t>
            </a:r>
            <a:r>
              <a:rPr lang="zh-CN" altLang="en-US"/>
              <a:t>）、</a:t>
            </a:r>
            <a:r>
              <a:rPr lang="en-US" altLang="zh-CN"/>
              <a:t>Layer Normalization (LN)</a:t>
            </a:r>
            <a:r>
              <a:rPr lang="zh-CN" altLang="en-US"/>
              <a:t>以及前馈神经网络</a:t>
            </a:r>
            <a:r>
              <a:rPr lang="en-US" altLang="zh-CN"/>
              <a:t> (FFN)</a:t>
            </a:r>
            <a:r>
              <a:rPr lang="zh-CN" altLang="en-US"/>
              <a:t>）进行编码，最终生成</a:t>
            </a:r>
            <a:r>
              <a:rPr lang="en-US" altLang="zh-CN"/>
              <a:t>prompt</a:t>
            </a:r>
            <a:r>
              <a:rPr lang="zh-CN" altLang="en-US"/>
              <a:t>的嵌入表示。</a:t>
            </a:r>
            <a:endParaRPr lang="zh-CN" altLang="en-US"/>
          </a:p>
          <a:p>
            <a:endParaRPr lang="zh-CN" altLang="en-US"/>
          </a:p>
          <a:p>
            <a:r>
              <a:rPr lang="en-US" altLang="zh-CN"/>
              <a:t>Transformer</a:t>
            </a:r>
            <a:r>
              <a:rPr lang="zh-CN" altLang="en-US"/>
              <a:t>层内的处理：</a:t>
            </a:r>
            <a:endParaRPr lang="zh-CN" altLang="en-US"/>
          </a:p>
          <a:p>
            <a:r>
              <a:rPr lang="zh-CN" altLang="en-US"/>
              <a:t>多头注意力子层</a:t>
            </a:r>
            <a:r>
              <a:rPr lang="en-US" altLang="zh-CN"/>
              <a:t> (MMSA)</a:t>
            </a:r>
            <a:r>
              <a:rPr lang="zh-CN" altLang="en-US"/>
              <a:t>：</a:t>
            </a:r>
            <a:r>
              <a:rPr lang="en-US" altLang="zh-CN"/>
              <a:t>(</a:t>
            </a:r>
            <a:r>
              <a:rPr lang="zh-CN" altLang="en-US"/>
              <a:t>公式</a:t>
            </a:r>
            <a:r>
              <a:rPr lang="en-US" altLang="en-US"/>
              <a:t> </a:t>
            </a:r>
            <a:r>
              <a:rPr lang="en-US" altLang="zh-CN"/>
              <a:t>11)</a:t>
            </a:r>
            <a:r>
              <a:rPr lang="zh-CN" altLang="en-US"/>
              <a:t>解释：对第</a:t>
            </a:r>
            <a:r>
              <a:rPr lang="en-US" altLang="zh-CN"/>
              <a:t>i </a:t>
            </a:r>
            <a:r>
              <a:rPr lang="zh-CN" altLang="en-US"/>
              <a:t>层输入进行</a:t>
            </a:r>
            <a:r>
              <a:rPr lang="en-US" altLang="zh-CN"/>
              <a:t>Layer Normalization</a:t>
            </a:r>
            <a:r>
              <a:rPr lang="zh-CN" altLang="en-US"/>
              <a:t>；输入归一化结果经过多头注意力模块（</a:t>
            </a:r>
            <a:r>
              <a:rPr lang="en-US" altLang="zh-CN"/>
              <a:t>MMSA</a:t>
            </a:r>
            <a:r>
              <a:rPr lang="zh-CN" altLang="en-US"/>
              <a:t>）处理；最后通过残差连接加回原始表示；</a:t>
            </a:r>
            <a:endParaRPr lang="zh-CN" altLang="en-US"/>
          </a:p>
          <a:p>
            <a:r>
              <a:rPr lang="zh-CN" altLang="en-US"/>
              <a:t>前馈网络子层</a:t>
            </a:r>
            <a:r>
              <a:rPr lang="en-US" altLang="zh-CN"/>
              <a:t> (FFN)</a:t>
            </a:r>
            <a:r>
              <a:rPr lang="zh-CN" altLang="en-US"/>
              <a:t>：</a:t>
            </a:r>
            <a:r>
              <a:rPr lang="en-US" altLang="zh-CN"/>
              <a:t>(</a:t>
            </a:r>
            <a:r>
              <a:rPr lang="zh-CN" altLang="en-US"/>
              <a:t>公式</a:t>
            </a:r>
            <a:r>
              <a:rPr lang="en-US" altLang="en-US"/>
              <a:t> </a:t>
            </a:r>
            <a:r>
              <a:rPr lang="en-US" altLang="zh-CN"/>
              <a:t>12)</a:t>
            </a:r>
            <a:r>
              <a:rPr lang="zh-CN" altLang="en-US"/>
              <a:t>解释：同样首先对输入进行</a:t>
            </a:r>
            <a:r>
              <a:rPr lang="en-US" altLang="zh-CN"/>
              <a:t>Layer Normalization</a:t>
            </a:r>
            <a:r>
              <a:rPr lang="zh-CN" altLang="en-US"/>
              <a:t>；输入通过前馈神经网络（</a:t>
            </a:r>
            <a:r>
              <a:rPr lang="en-US" altLang="zh-CN"/>
              <a:t>FFN</a:t>
            </a:r>
            <a:r>
              <a:rPr lang="zh-CN" altLang="en-US"/>
              <a:t>）做非线性变换；最后加上残差连接得到更新表示；</a:t>
            </a:r>
            <a:endParaRPr lang="zh-CN" altLang="en-US"/>
          </a:p>
          <a:p>
            <a:r>
              <a:rPr lang="zh-CN" altLang="en-US"/>
              <a:t>注意力机制计算细节：</a:t>
            </a:r>
            <a:r>
              <a:rPr lang="en-US" altLang="zh-CN"/>
              <a:t>(</a:t>
            </a:r>
            <a:r>
              <a:rPr lang="zh-CN" altLang="en-US"/>
              <a:t>公式</a:t>
            </a:r>
            <a:r>
              <a:rPr lang="en-US" altLang="en-US"/>
              <a:t> </a:t>
            </a:r>
            <a:r>
              <a:rPr lang="en-US" altLang="zh-CN"/>
              <a:t>13) </a:t>
            </a:r>
            <a:r>
              <a:rPr lang="zh-CN" altLang="en-US"/>
              <a:t>解释：</a:t>
            </a:r>
            <a:r>
              <a:rPr lang="en-US" altLang="zh-CN"/>
              <a:t> </a:t>
            </a:r>
            <a:r>
              <a:rPr lang="zh-CN" altLang="en-US"/>
              <a:t>对输入进行线性变换，分别得到查询（</a:t>
            </a:r>
            <a:r>
              <a:rPr lang="en-US" altLang="zh-CN"/>
              <a:t> </a:t>
            </a:r>
            <a:r>
              <a:rPr lang="zh-CN" altLang="en-US"/>
              <a:t>𝜙</a:t>
            </a:r>
            <a:r>
              <a:rPr lang="en-US" altLang="zh-CN"/>
              <a:t> </a:t>
            </a:r>
            <a:r>
              <a:rPr lang="zh-CN" altLang="en-US"/>
              <a:t>𝑞</a:t>
            </a:r>
            <a:r>
              <a:rPr lang="en-US" altLang="zh-CN"/>
              <a:t> </a:t>
            </a:r>
            <a:r>
              <a:rPr lang="zh-CN" altLang="en-US"/>
              <a:t>𝑃</a:t>
            </a:r>
            <a:r>
              <a:rPr lang="en-US" altLang="zh-CN"/>
              <a:t> </a:t>
            </a:r>
            <a:r>
              <a:rPr lang="zh-CN" altLang="en-US"/>
              <a:t>𝐺</a:t>
            </a:r>
            <a:r>
              <a:rPr lang="en-US" altLang="zh-CN"/>
              <a:t> </a:t>
            </a:r>
            <a:r>
              <a:rPr lang="zh-CN" altLang="en-US"/>
              <a:t>𝑖</a:t>
            </a:r>
            <a:r>
              <a:rPr lang="en-US" altLang="zh-CN"/>
              <a:t> </a:t>
            </a:r>
            <a:r>
              <a:rPr lang="en-US" altLang="en-US"/>
              <a:t>ϕ</a:t>
            </a:r>
            <a:r>
              <a:rPr lang="en-US" altLang="zh-CN"/>
              <a:t> q ​ P G i ​ </a:t>
            </a:r>
            <a:r>
              <a:rPr lang="zh-CN" altLang="en-US"/>
              <a:t>）、键（</a:t>
            </a:r>
            <a:r>
              <a:rPr lang="en-US" altLang="zh-CN"/>
              <a:t> </a:t>
            </a:r>
            <a:r>
              <a:rPr lang="zh-CN" altLang="en-US"/>
              <a:t>𝜙</a:t>
            </a:r>
            <a:r>
              <a:rPr lang="en-US" altLang="zh-CN"/>
              <a:t> </a:t>
            </a:r>
            <a:r>
              <a:rPr lang="zh-CN" altLang="en-US"/>
              <a:t>𝑘</a:t>
            </a:r>
            <a:r>
              <a:rPr lang="en-US" altLang="zh-CN"/>
              <a:t> </a:t>
            </a:r>
            <a:r>
              <a:rPr lang="zh-CN" altLang="en-US"/>
              <a:t>𝑃</a:t>
            </a:r>
            <a:r>
              <a:rPr lang="en-US" altLang="zh-CN"/>
              <a:t> </a:t>
            </a:r>
            <a:r>
              <a:rPr lang="zh-CN" altLang="en-US"/>
              <a:t>𝐺</a:t>
            </a:r>
            <a:r>
              <a:rPr lang="en-US" altLang="zh-CN"/>
              <a:t> </a:t>
            </a:r>
            <a:r>
              <a:rPr lang="zh-CN" altLang="en-US"/>
              <a:t>𝑖</a:t>
            </a:r>
            <a:r>
              <a:rPr lang="en-US" altLang="zh-CN"/>
              <a:t> </a:t>
            </a:r>
            <a:r>
              <a:rPr lang="en-US" altLang="en-US"/>
              <a:t>ϕ</a:t>
            </a:r>
            <a:r>
              <a:rPr lang="en-US" altLang="zh-CN"/>
              <a:t> k ​ P G i ​ </a:t>
            </a:r>
            <a:r>
              <a:rPr lang="zh-CN" altLang="en-US"/>
              <a:t>）和值（</a:t>
            </a:r>
            <a:r>
              <a:rPr lang="en-US" altLang="zh-CN"/>
              <a:t> </a:t>
            </a:r>
            <a:r>
              <a:rPr lang="zh-CN" altLang="en-US"/>
              <a:t>𝜙</a:t>
            </a:r>
            <a:r>
              <a:rPr lang="en-US" altLang="zh-CN"/>
              <a:t> </a:t>
            </a:r>
            <a:r>
              <a:rPr lang="zh-CN" altLang="en-US"/>
              <a:t>𝑣</a:t>
            </a:r>
            <a:r>
              <a:rPr lang="en-US" altLang="zh-CN"/>
              <a:t> </a:t>
            </a:r>
            <a:r>
              <a:rPr lang="zh-CN" altLang="en-US"/>
              <a:t>𝑃</a:t>
            </a:r>
            <a:r>
              <a:rPr lang="en-US" altLang="zh-CN"/>
              <a:t> </a:t>
            </a:r>
            <a:r>
              <a:rPr lang="zh-CN" altLang="en-US"/>
              <a:t>𝐺</a:t>
            </a:r>
            <a:r>
              <a:rPr lang="en-US" altLang="zh-CN"/>
              <a:t> </a:t>
            </a:r>
            <a:r>
              <a:rPr lang="zh-CN" altLang="en-US"/>
              <a:t>𝑖</a:t>
            </a:r>
            <a:r>
              <a:rPr lang="en-US" altLang="zh-CN"/>
              <a:t> </a:t>
            </a:r>
            <a:r>
              <a:rPr lang="en-US" altLang="en-US"/>
              <a:t>ϕ</a:t>
            </a:r>
            <a:r>
              <a:rPr lang="en-US" altLang="zh-CN"/>
              <a:t> v ​ P G i ​ </a:t>
            </a:r>
            <a:r>
              <a:rPr lang="zh-CN" altLang="en-US"/>
              <a:t>）</a:t>
            </a:r>
            <a:r>
              <a:rPr lang="en-US" altLang="zh-CN"/>
              <a:t> </a:t>
            </a:r>
            <a:r>
              <a:rPr lang="zh-CN" altLang="en-US"/>
              <a:t>将这三者传入</a:t>
            </a:r>
            <a:r>
              <a:rPr lang="en-US" altLang="zh-CN"/>
              <a:t>Attention</a:t>
            </a:r>
            <a:r>
              <a:rPr lang="zh-CN" altLang="en-US"/>
              <a:t>模块，计算注意力输出</a:t>
            </a:r>
            <a:r>
              <a:rPr lang="en-US" altLang="zh-CN"/>
              <a:t> </a:t>
            </a:r>
            <a:r>
              <a:rPr lang="zh-CN" altLang="en-US"/>
              <a:t>最后再通过线性映射</a:t>
            </a:r>
            <a:r>
              <a:rPr lang="en-US" altLang="zh-CN"/>
              <a:t> </a:t>
            </a:r>
            <a:r>
              <a:rPr lang="zh-CN" altLang="en-US"/>
              <a:t>𝜙</a:t>
            </a:r>
            <a:r>
              <a:rPr lang="en-US" altLang="zh-CN"/>
              <a:t> </a:t>
            </a:r>
            <a:r>
              <a:rPr lang="zh-CN" altLang="en-US"/>
              <a:t>𝑜</a:t>
            </a:r>
            <a:r>
              <a:rPr lang="en-US" altLang="zh-CN"/>
              <a:t> </a:t>
            </a:r>
            <a:r>
              <a:rPr lang="en-US" altLang="en-US"/>
              <a:t>ϕ</a:t>
            </a:r>
            <a:r>
              <a:rPr lang="en-US" altLang="zh-CN"/>
              <a:t> o ​ </a:t>
            </a:r>
            <a:r>
              <a:rPr lang="zh-CN" altLang="en-US"/>
              <a:t>得到最终的多头注意力结果</a:t>
            </a:r>
            <a:r>
              <a:rPr lang="en-US" altLang="zh-CN"/>
              <a:t> </a:t>
            </a:r>
            <a:r>
              <a:rPr lang="zh-CN" altLang="en-US"/>
              <a:t>每一层的输出为</a:t>
            </a:r>
            <a:r>
              <a:rPr lang="en-US" altLang="zh-CN"/>
              <a:t> </a:t>
            </a:r>
            <a:r>
              <a:rPr lang="zh-CN" altLang="en-US"/>
              <a:t>𝑃</a:t>
            </a:r>
            <a:r>
              <a:rPr lang="en-US" altLang="zh-CN"/>
              <a:t> </a:t>
            </a:r>
            <a:r>
              <a:rPr lang="zh-CN" altLang="en-US"/>
              <a:t>𝐺</a:t>
            </a:r>
            <a:r>
              <a:rPr lang="en-US" altLang="zh-CN"/>
              <a:t> </a:t>
            </a:r>
            <a:r>
              <a:rPr lang="zh-CN" altLang="en-US"/>
              <a:t>𝑖</a:t>
            </a:r>
            <a:r>
              <a:rPr lang="en-US" altLang="zh-CN"/>
              <a:t> + 1 ∈ </a:t>
            </a:r>
            <a:r>
              <a:rPr lang="zh-CN" altLang="en-US"/>
              <a:t>𝑅</a:t>
            </a:r>
            <a:r>
              <a:rPr lang="en-US" altLang="zh-CN"/>
              <a:t> </a:t>
            </a:r>
            <a:r>
              <a:rPr lang="zh-CN" altLang="en-US"/>
              <a:t>𝐺</a:t>
            </a:r>
            <a:r>
              <a:rPr lang="en-US" altLang="zh-CN"/>
              <a:t> </a:t>
            </a:r>
            <a:r>
              <a:rPr lang="en-US" altLang="en-US"/>
              <a:t>×</a:t>
            </a:r>
            <a:r>
              <a:rPr lang="en-US" altLang="zh-CN"/>
              <a:t> </a:t>
            </a:r>
            <a:r>
              <a:rPr lang="zh-CN" altLang="en-US"/>
              <a:t>𝑁</a:t>
            </a:r>
            <a:r>
              <a:rPr lang="en-US" altLang="zh-CN"/>
              <a:t> </a:t>
            </a:r>
            <a:r>
              <a:rPr lang="en-US" altLang="en-US"/>
              <a:t>×</a:t>
            </a:r>
            <a:r>
              <a:rPr lang="en-US" altLang="zh-CN"/>
              <a:t> </a:t>
            </a:r>
            <a:r>
              <a:rPr lang="zh-CN" altLang="en-US"/>
              <a:t>𝐸</a:t>
            </a:r>
            <a:r>
              <a:rPr lang="en-US" altLang="zh-CN"/>
              <a:t> P G i+1 ​ ∈R G</a:t>
            </a:r>
            <a:r>
              <a:rPr lang="en-US" altLang="en-US"/>
              <a:t>×</a:t>
            </a:r>
            <a:r>
              <a:rPr lang="en-US" altLang="zh-CN"/>
              <a:t>N</a:t>
            </a:r>
            <a:r>
              <a:rPr lang="en-US" altLang="en-US"/>
              <a:t>×</a:t>
            </a:r>
            <a:r>
              <a:rPr lang="en-US" altLang="zh-CN"/>
              <a:t>E </a:t>
            </a:r>
            <a:r>
              <a:rPr lang="zh-CN" altLang="en-US"/>
              <a:t>，其中</a:t>
            </a:r>
            <a:r>
              <a:rPr lang="en-US" altLang="zh-CN"/>
              <a:t> </a:t>
            </a:r>
            <a:r>
              <a:rPr lang="zh-CN" altLang="en-US"/>
              <a:t>𝐸</a:t>
            </a:r>
            <a:r>
              <a:rPr lang="en-US" altLang="zh-CN"/>
              <a:t> E </a:t>
            </a:r>
            <a:r>
              <a:rPr lang="zh-CN" altLang="en-US"/>
              <a:t>是</a:t>
            </a:r>
            <a:r>
              <a:rPr lang="en-US" altLang="zh-CN"/>
              <a:t>GPT-2</a:t>
            </a:r>
            <a:r>
              <a:rPr lang="zh-CN" altLang="en-US"/>
              <a:t>的</a:t>
            </a:r>
            <a:r>
              <a:rPr lang="en-US" altLang="zh-CN"/>
              <a:t>hidden</a:t>
            </a:r>
            <a:r>
              <a:rPr lang="zh-CN" altLang="en-US"/>
              <a:t>维度。</a:t>
            </a:r>
            <a:endParaRPr lang="zh-CN" altLang="en-US"/>
          </a:p>
          <a:p>
            <a:r>
              <a:rPr lang="zh-CN" altLang="en-US"/>
              <a:t>最后</a:t>
            </a:r>
            <a:r>
              <a:rPr lang="en-US" altLang="zh-CN"/>
              <a:t>Token</a:t>
            </a:r>
            <a:r>
              <a:rPr lang="zh-CN" altLang="en-US"/>
              <a:t>嵌入存储：</a:t>
            </a:r>
            <a:endParaRPr lang="zh-CN" altLang="en-US"/>
          </a:p>
          <a:p>
            <a:r>
              <a:rPr lang="zh-CN" altLang="en-US"/>
              <a:t>因为在预训练模型（尤其是利用</a:t>
            </a:r>
            <a:r>
              <a:rPr lang="en-US" altLang="zh-CN"/>
              <a:t>masked multi-self attention</a:t>
            </a:r>
            <a:r>
              <a:rPr lang="zh-CN" altLang="en-US"/>
              <a:t>策略的模型）中，最后一个</a:t>
            </a:r>
            <a:r>
              <a:rPr lang="en-US" altLang="zh-CN"/>
              <a:t>token</a:t>
            </a:r>
            <a:r>
              <a:rPr lang="zh-CN" altLang="en-US"/>
              <a:t>的表示受到前面所有</a:t>
            </a:r>
            <a:r>
              <a:rPr lang="en-US" altLang="zh-CN"/>
              <a:t>token</a:t>
            </a:r>
            <a:r>
              <a:rPr lang="zh-CN" altLang="en-US"/>
              <a:t>影响，包含了最全面的信息。（通过实验发现提示中最后标记蕴含关键信息，因此存储最后标记嵌入</a:t>
            </a:r>
            <a:r>
              <a:rPr lang="en-US" altLang="zh-CN"/>
              <a:t>L</a:t>
            </a:r>
            <a:r>
              <a:rPr lang="en-US" altLang="zh-CN" baseline="-25000"/>
              <a:t>N</a:t>
            </a:r>
            <a:r>
              <a:rPr lang="zh-CN" altLang="en-US"/>
              <a:t>，减少计算成本，利用</a:t>
            </a:r>
            <a:r>
              <a:rPr lang="en-US" altLang="zh-CN"/>
              <a:t> LLM </a:t>
            </a:r>
            <a:r>
              <a:rPr lang="zh-CN" altLang="en-US"/>
              <a:t>知识增强时间序列嵌入的鲁棒性。</a:t>
            </a:r>
            <a:r>
              <a:rPr lang="zh-CN" altLang="en-US"/>
              <a:t>）</a:t>
            </a:r>
            <a:endParaRPr lang="zh-CN" altLang="en-US"/>
          </a:p>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首先使用三个线性层</a:t>
            </a:r>
            <a:r>
              <a:rPr lang="en-US" altLang="zh-CN"/>
              <a:t>ψq,ψk,ψv</a:t>
            </a:r>
            <a:r>
              <a:rPr lang="zh-CN" altLang="en-US"/>
              <a:t>，将时间序列嵌入和提示嵌入转换为更紧凑的表示。</a:t>
            </a:r>
            <a:r>
              <a:rPr lang="en-US" altLang="zh-CN"/>
              <a:t>"psi"</a:t>
            </a:r>
            <a:r>
              <a:rPr lang="zh-CN" altLang="en-US"/>
              <a:t>，拼音类似于</a:t>
            </a:r>
            <a:r>
              <a:rPr lang="en-US" altLang="zh-CN"/>
              <a:t>“</a:t>
            </a:r>
            <a:r>
              <a:rPr lang="zh-CN" altLang="en-US"/>
              <a:t>赛</a:t>
            </a:r>
            <a:r>
              <a:rPr lang="en-US" altLang="zh-CN"/>
              <a:t>”</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跨模态对齐后的时间序列嵌入</a:t>
            </a:r>
            <a:r>
              <a:rPr lang="en-US" altLang="zh-CN"/>
              <a:t>_Hc</a:t>
            </a:r>
            <a:r>
              <a:rPr lang="zh-CN" altLang="en-US"/>
              <a:t>输入多元</a:t>
            </a:r>
            <a:r>
              <a:rPr lang="en-US" altLang="zh-CN"/>
              <a:t> Transformer </a:t>
            </a:r>
            <a:r>
              <a:rPr lang="zh-CN" altLang="en-US"/>
              <a:t>解码器。首先进行层归一化，然后通过多头自注意力机制</a:t>
            </a:r>
            <a:r>
              <a:rPr lang="en-US" altLang="zh-CN"/>
              <a:t>MMSA(.)</a:t>
            </a:r>
            <a:r>
              <a:rPr lang="zh-CN" altLang="en-US"/>
              <a:t>捕捉变量之间的依赖关系，并通过残差连接将结果与输入相加。接着再次进行层归一化，再通过多头交叉注意力机制</a:t>
            </a:r>
            <a:r>
              <a:rPr lang="en-US" altLang="zh-CN"/>
              <a:t>MHCA(.)</a:t>
            </a:r>
            <a:r>
              <a:rPr lang="zh-CN" altLang="en-US"/>
              <a:t>（公式</a:t>
            </a:r>
            <a:r>
              <a:rPr lang="en-US" altLang="zh-CN"/>
              <a:t> 16 - 17</a:t>
            </a:r>
            <a:r>
              <a:rPr lang="zh-CN" altLang="en-US"/>
              <a:t>）进一步捕捉变量间的复杂关系，并通过残差连接得到输出</a:t>
            </a:r>
            <a:r>
              <a:rPr lang="en-US" altLang="zh-CN"/>
              <a:t>VHc</a:t>
            </a:r>
            <a:r>
              <a:rPr lang="zh-CN" altLang="en-US"/>
              <a:t>。最后，将</a:t>
            </a:r>
            <a:r>
              <a:rPr lang="en-US" altLang="zh-CN">
                <a:sym typeface="+mn-ea"/>
              </a:rPr>
              <a:t>VHc</a:t>
            </a:r>
            <a:r>
              <a:rPr lang="zh-CN" altLang="en-US"/>
              <a:t>通过投影函数（由和参数化，公式</a:t>
            </a:r>
            <a:r>
              <a:rPr lang="en-US" altLang="zh-CN"/>
              <a:t> 18</a:t>
            </a:r>
            <a:r>
              <a:rPr lang="zh-CN" altLang="en-US"/>
              <a:t>）映射到预测空间，得到预测的未来多变量时间序列，并进行反归一化。</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其中是平衡预测损失和正则化损失的权重，通过调整的值，优化模型参数，使模型在准确预测和泛化能力间平衡</a:t>
            </a:r>
            <a:r>
              <a:rPr lang="en-US" altLang="zh-CN"/>
              <a:t> </a:t>
            </a:r>
            <a:r>
              <a:rPr lang="zh-CN" altLang="en-US"/>
              <a:t>。</a:t>
            </a:r>
            <a:endParaRPr lang="zh-CN" altLang="en-US"/>
          </a:p>
          <a:p>
            <a:endParaRPr lang="zh-CN" altLang="en-US"/>
          </a:p>
          <a:p>
            <a:r>
              <a:rPr lang="zh-CN" altLang="en-US"/>
              <a:t>然后我们来看下作者如何通过实验证明解决了以上两个</a:t>
            </a:r>
            <a:r>
              <a:rPr lang="zh-CN" altLang="en-US"/>
              <a:t>问题。</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不同模型在多变量时间序列预测任务中的性能对比</a:t>
            </a:r>
            <a:endParaRPr lang="zh-CN" altLang="en-US"/>
          </a:p>
          <a:p>
            <a:r>
              <a:rPr lang="zh-CN" altLang="en-US"/>
              <a:t>表格可能有多列，第一列列举不同的模型名称，涵盖基于提示的</a:t>
            </a:r>
            <a:r>
              <a:rPr lang="en-US" altLang="zh-CN"/>
              <a:t> LLMs</a:t>
            </a:r>
            <a:r>
              <a:rPr lang="zh-CN" altLang="en-US"/>
              <a:t>（如</a:t>
            </a:r>
            <a:r>
              <a:rPr lang="en-US" altLang="zh-CN"/>
              <a:t> TimeLLM</a:t>
            </a:r>
            <a:r>
              <a:rPr lang="zh-CN" altLang="en-US"/>
              <a:t>、</a:t>
            </a:r>
            <a:r>
              <a:rPr lang="en-US" altLang="zh-CN"/>
              <a:t>UniTime</a:t>
            </a:r>
            <a:r>
              <a:rPr lang="zh-CN" altLang="en-US"/>
              <a:t>）、</a:t>
            </a:r>
            <a:r>
              <a:rPr lang="en-US" altLang="zh-CN"/>
              <a:t>Time series - based LLM</a:t>
            </a:r>
            <a:r>
              <a:rPr lang="zh-CN" altLang="en-US"/>
              <a:t>（如</a:t>
            </a:r>
            <a:r>
              <a:rPr lang="en-US" altLang="zh-CN"/>
              <a:t> OFA</a:t>
            </a:r>
            <a:r>
              <a:rPr lang="zh-CN" altLang="en-US"/>
              <a:t>）、</a:t>
            </a:r>
            <a:r>
              <a:rPr lang="en-US" altLang="zh-CN"/>
              <a:t>Transformer - based models</a:t>
            </a:r>
            <a:r>
              <a:rPr lang="zh-CN" altLang="en-US"/>
              <a:t>（如</a:t>
            </a:r>
            <a:r>
              <a:rPr lang="en-US" altLang="zh-CN"/>
              <a:t> iTransformer</a:t>
            </a:r>
            <a:r>
              <a:rPr lang="zh-CN" altLang="en-US"/>
              <a:t>、</a:t>
            </a:r>
            <a:r>
              <a:rPr lang="en-US" altLang="zh-CN"/>
              <a:t>PatchTST </a:t>
            </a:r>
            <a:r>
              <a:rPr lang="zh-CN" altLang="en-US"/>
              <a:t>等）、</a:t>
            </a:r>
            <a:r>
              <a:rPr lang="en-US" altLang="zh-CN"/>
              <a:t>Linear - based method</a:t>
            </a:r>
            <a:r>
              <a:rPr lang="zh-CN" altLang="en-US"/>
              <a:t>（如</a:t>
            </a:r>
            <a:r>
              <a:rPr lang="en-US" altLang="zh-CN"/>
              <a:t> Dlinear</a:t>
            </a:r>
            <a:r>
              <a:rPr lang="zh-CN" altLang="en-US"/>
              <a:t>）、</a:t>
            </a:r>
            <a:r>
              <a:rPr lang="en-US" altLang="zh-CN"/>
              <a:t>CNN - based method</a:t>
            </a:r>
            <a:r>
              <a:rPr lang="zh-CN" altLang="en-US"/>
              <a:t>（如</a:t>
            </a:r>
            <a:r>
              <a:rPr lang="en-US" altLang="zh-CN"/>
              <a:t> TimesNet</a:t>
            </a:r>
            <a:r>
              <a:rPr lang="zh-CN" altLang="en-US"/>
              <a:t>）以及本文的</a:t>
            </a:r>
            <a:r>
              <a:rPr lang="en-US" altLang="zh-CN"/>
              <a:t> TimeCMA</a:t>
            </a:r>
            <a:r>
              <a:rPr lang="zh-CN" altLang="en-US"/>
              <a:t>。</a:t>
            </a:r>
            <a:endParaRPr lang="zh-CN" altLang="en-US"/>
          </a:p>
          <a:p>
            <a:r>
              <a:rPr lang="zh-CN" altLang="en-US"/>
              <a:t>其他列对应不同的数据集（如</a:t>
            </a:r>
            <a:r>
              <a:rPr lang="en-US" altLang="zh-CN"/>
              <a:t> ETTm1</a:t>
            </a:r>
            <a:r>
              <a:rPr lang="zh-CN" altLang="en-US"/>
              <a:t>、</a:t>
            </a:r>
            <a:r>
              <a:rPr lang="en-US" altLang="zh-CN"/>
              <a:t>ETTm2</a:t>
            </a:r>
            <a:r>
              <a:rPr lang="zh-CN" altLang="en-US"/>
              <a:t>、</a:t>
            </a:r>
            <a:r>
              <a:rPr lang="en-US" altLang="zh-CN"/>
              <a:t>ETTh1</a:t>
            </a:r>
            <a:r>
              <a:rPr lang="zh-CN" altLang="en-US"/>
              <a:t>、</a:t>
            </a:r>
            <a:r>
              <a:rPr lang="en-US" altLang="zh-CN"/>
              <a:t>Illness</a:t>
            </a:r>
            <a:r>
              <a:rPr lang="zh-CN" altLang="en-US"/>
              <a:t>、</a:t>
            </a:r>
            <a:r>
              <a:rPr lang="en-US" altLang="zh-CN"/>
              <a:t>FRED </a:t>
            </a:r>
            <a:r>
              <a:rPr lang="zh-CN" altLang="en-US"/>
              <a:t>等），每个数据集中针对不同的预测长度（如</a:t>
            </a:r>
            <a:r>
              <a:rPr lang="en-US" altLang="zh-CN"/>
              <a:t> 96</a:t>
            </a:r>
            <a:r>
              <a:rPr lang="zh-CN" altLang="en-US"/>
              <a:t>、</a:t>
            </a:r>
            <a:r>
              <a:rPr lang="en-US" altLang="zh-CN"/>
              <a:t>192</a:t>
            </a:r>
            <a:r>
              <a:rPr lang="zh-CN" altLang="en-US"/>
              <a:t>、</a:t>
            </a:r>
            <a:r>
              <a:rPr lang="en-US" altLang="zh-CN"/>
              <a:t>336</a:t>
            </a:r>
            <a:r>
              <a:rPr lang="zh-CN" altLang="en-US"/>
              <a:t>、</a:t>
            </a:r>
            <a:r>
              <a:rPr lang="en-US" altLang="zh-CN"/>
              <a:t>720 </a:t>
            </a:r>
            <a:r>
              <a:rPr lang="zh-CN" altLang="en-US"/>
              <a:t>等），展示各模型在均方误差（</a:t>
            </a:r>
            <a:r>
              <a:rPr lang="en-US" altLang="zh-CN"/>
              <a:t>MSE</a:t>
            </a:r>
            <a:r>
              <a:rPr lang="zh-CN" altLang="en-US"/>
              <a:t>）和平均绝对误差（</a:t>
            </a:r>
            <a:r>
              <a:rPr lang="en-US" altLang="zh-CN"/>
              <a:t>MAE</a:t>
            </a:r>
            <a:r>
              <a:rPr lang="zh-CN" altLang="en-US"/>
              <a:t>）指标下的预测结果。</a:t>
            </a:r>
            <a:endParaRPr lang="zh-CN" altLang="en-US"/>
          </a:p>
          <a:p>
            <a:endParaRPr lang="zh-CN" altLang="en-US"/>
          </a:p>
          <a:p>
            <a:r>
              <a:rPr lang="zh-CN" altLang="en-US"/>
              <a:t>通过对比不同模型在各个数据集和预测长度下的</a:t>
            </a:r>
            <a:r>
              <a:rPr lang="en-US" altLang="zh-CN"/>
              <a:t> MSE </a:t>
            </a:r>
            <a:r>
              <a:rPr lang="zh-CN" altLang="en-US"/>
              <a:t>和</a:t>
            </a:r>
            <a:r>
              <a:rPr lang="en-US" altLang="zh-CN"/>
              <a:t> MAE </a:t>
            </a:r>
            <a:r>
              <a:rPr lang="zh-CN" altLang="en-US"/>
              <a:t>值，可以直观地看出</a:t>
            </a:r>
            <a:r>
              <a:rPr lang="en-US" altLang="zh-CN"/>
              <a:t> TimeCMA </a:t>
            </a:r>
            <a:r>
              <a:rPr lang="zh-CN" altLang="en-US"/>
              <a:t>的性能优势。例如，在大部分数据集和预测长度设置下，</a:t>
            </a:r>
            <a:r>
              <a:rPr lang="en-US" altLang="zh-CN"/>
              <a:t>TimeCMA </a:t>
            </a:r>
            <a:r>
              <a:rPr lang="zh-CN" altLang="en-US"/>
              <a:t>的</a:t>
            </a:r>
            <a:r>
              <a:rPr lang="en-US" altLang="zh-CN"/>
              <a:t> MSE </a:t>
            </a:r>
            <a:r>
              <a:rPr lang="zh-CN" altLang="en-US"/>
              <a:t>和</a:t>
            </a:r>
            <a:r>
              <a:rPr lang="en-US" altLang="zh-CN"/>
              <a:t> MAE </a:t>
            </a:r>
            <a:r>
              <a:rPr lang="zh-CN" altLang="en-US"/>
              <a:t>值可能明显低于其他基线模型。这表明</a:t>
            </a:r>
            <a:r>
              <a:rPr lang="en-US" altLang="zh-CN"/>
              <a:t> TimeCMA </a:t>
            </a:r>
            <a:r>
              <a:rPr lang="zh-CN" altLang="en-US"/>
              <a:t>在多变量时间序列预测任务中，相较于其他已有的先进方法，能够更准确地预测未来时间序列的值，验证了</a:t>
            </a:r>
            <a:r>
              <a:rPr lang="en-US" altLang="zh-CN"/>
              <a:t> TimeCMA </a:t>
            </a:r>
            <a:r>
              <a:rPr lang="zh-CN" altLang="en-US"/>
              <a:t>在解决多变量时间序列预测问题上的有效性。</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使用柱状图展示</a:t>
            </a:r>
            <a:r>
              <a:rPr lang="en-US" altLang="zh-CN"/>
              <a:t> TimeCMA </a:t>
            </a:r>
            <a:r>
              <a:rPr lang="zh-CN" altLang="en-US"/>
              <a:t>在去除不同组件后，在多个数据集上的预测性能指标变化，如均方误差（</a:t>
            </a:r>
            <a:r>
              <a:rPr lang="en-US" altLang="zh-CN"/>
              <a:t>MSE</a:t>
            </a:r>
            <a:r>
              <a:rPr lang="zh-CN" altLang="en-US"/>
              <a:t>）、平均绝对误差（</a:t>
            </a:r>
            <a:r>
              <a:rPr lang="en-US" altLang="zh-CN"/>
              <a:t>MAE</a:t>
            </a:r>
            <a:r>
              <a:rPr lang="zh-CN" altLang="en-US"/>
              <a:t>）等。图表的横轴是消去的组件，</a:t>
            </a:r>
            <a:r>
              <a:rPr lang="zh-CN" altLang="en-US">
                <a:sym typeface="+mn-ea"/>
              </a:rPr>
              <a:t>如去除跨模态对齐模块、</a:t>
            </a:r>
            <a:r>
              <a:rPr lang="en-US" altLang="zh-CN">
                <a:sym typeface="+mn-ea"/>
              </a:rPr>
              <a:t>LLM </a:t>
            </a:r>
            <a:r>
              <a:rPr lang="zh-CN" altLang="en-US">
                <a:sym typeface="+mn-ea"/>
              </a:rPr>
              <a:t>模块、时间序列编码器等。纵轴是均方误差（</a:t>
            </a:r>
            <a:r>
              <a:rPr lang="en-US" altLang="zh-CN">
                <a:sym typeface="+mn-ea"/>
              </a:rPr>
              <a:t>MSE</a:t>
            </a:r>
            <a:r>
              <a:rPr lang="zh-CN" altLang="en-US">
                <a:sym typeface="+mn-ea"/>
              </a:rPr>
              <a:t>）、平均绝对误差（</a:t>
            </a:r>
            <a:r>
              <a:rPr lang="en-US" altLang="zh-CN">
                <a:sym typeface="+mn-ea"/>
              </a:rPr>
              <a:t>MAE</a:t>
            </a:r>
            <a:r>
              <a:rPr lang="zh-CN" altLang="en-US">
                <a:sym typeface="+mn-ea"/>
              </a:rPr>
              <a:t>）。</a:t>
            </a:r>
            <a:endParaRPr lang="zh-CN" altLang="en-US"/>
          </a:p>
          <a:p>
            <a:r>
              <a:rPr lang="zh-CN" altLang="en-US"/>
              <a:t>分析：通过观察不同组件缺失时模型性能的下降程度，可明确各组件对</a:t>
            </a:r>
            <a:r>
              <a:rPr lang="en-US" altLang="zh-CN"/>
              <a:t> TimeCMA </a:t>
            </a:r>
            <a:r>
              <a:rPr lang="zh-CN" altLang="en-US"/>
              <a:t>性能的重要性。例如，如果去除跨模态对齐模块后，</a:t>
            </a:r>
            <a:r>
              <a:rPr lang="en-US" altLang="zh-CN"/>
              <a:t>MSE </a:t>
            </a:r>
            <a:r>
              <a:rPr lang="zh-CN" altLang="en-US"/>
              <a:t>在所有数据集上大幅上升，表明该模块在解决数据纠缠、提升预测性能方面起着关键作用；若去除</a:t>
            </a:r>
            <a:r>
              <a:rPr lang="en-US" altLang="zh-CN"/>
              <a:t> LLM </a:t>
            </a:r>
            <a:r>
              <a:rPr lang="zh-CN" altLang="en-US"/>
              <a:t>模块后性能也显著下降，说明利用</a:t>
            </a:r>
            <a:r>
              <a:rPr lang="en-US" altLang="zh-CN"/>
              <a:t> LLM </a:t>
            </a:r>
            <a:r>
              <a:rPr lang="zh-CN" altLang="en-US"/>
              <a:t>获取鲁棒嵌入对模型至关重要。这有助于理解</a:t>
            </a:r>
            <a:r>
              <a:rPr lang="en-US" altLang="zh-CN"/>
              <a:t> TimeCMA </a:t>
            </a:r>
            <a:r>
              <a:rPr lang="zh-CN" altLang="en-US"/>
              <a:t>的工作机制，以及各组件如何协同提升模型性能。</a:t>
            </a:r>
            <a:endParaRPr lang="zh-CN" altLang="en-US"/>
          </a:p>
          <a:p>
            <a:endParaRPr lang="zh-CN" altLang="en-US"/>
          </a:p>
          <a:p>
            <a:r>
              <a:rPr lang="zh-CN" altLang="en-US"/>
              <a:t>去掉任意关键模块都会显著降低模型性能，尤其是</a:t>
            </a:r>
            <a:r>
              <a:rPr lang="en-US" altLang="zh-CN"/>
              <a:t> w/o LLM </a:t>
            </a:r>
            <a:r>
              <a:rPr lang="zh-CN" altLang="en-US"/>
              <a:t>和</a:t>
            </a:r>
            <a:r>
              <a:rPr lang="en-US" altLang="zh-CN"/>
              <a:t> w/o Alignment </a:t>
            </a:r>
            <a:r>
              <a:rPr lang="zh-CN" altLang="en-US"/>
              <a:t>对性能影响最大。</a:t>
            </a:r>
            <a:endParaRPr lang="zh-CN" altLang="en-US"/>
          </a:p>
          <a:p>
            <a:endParaRPr lang="zh-CN" altLang="en-US"/>
          </a:p>
          <a:p>
            <a:r>
              <a:rPr lang="zh-CN" altLang="en-US"/>
              <a:t>横坐标：</a:t>
            </a:r>
            <a:r>
              <a:rPr lang="en-US" altLang="zh-CN"/>
              <a:t> </a:t>
            </a:r>
            <a:r>
              <a:rPr lang="zh-CN" altLang="en-US"/>
              <a:t>表示不同的实验模型配置，包括：</a:t>
            </a:r>
            <a:endParaRPr lang="zh-CN" altLang="en-US"/>
          </a:p>
          <a:p>
            <a:endParaRPr lang="en-US" altLang="zh-CN"/>
          </a:p>
          <a:p>
            <a:r>
              <a:rPr lang="en-US" altLang="zh-CN"/>
              <a:t>TwinCast</a:t>
            </a:r>
            <a:r>
              <a:rPr lang="zh-CN" altLang="en-US"/>
              <a:t>：</a:t>
            </a:r>
            <a:r>
              <a:rPr lang="en-US" altLang="zh-CN"/>
              <a:t> </a:t>
            </a:r>
            <a:r>
              <a:rPr lang="zh-CN" altLang="en-US"/>
              <a:t>完整的模型。</a:t>
            </a:r>
            <a:endParaRPr lang="zh-CN" altLang="en-US"/>
          </a:p>
          <a:p>
            <a:r>
              <a:rPr lang="en-US" altLang="zh-CN"/>
              <a:t>w/o LLM</a:t>
            </a:r>
            <a:r>
              <a:rPr lang="zh-CN" altLang="en-US"/>
              <a:t>：</a:t>
            </a:r>
            <a:r>
              <a:rPr lang="en-US" altLang="zh-CN"/>
              <a:t> </a:t>
            </a:r>
            <a:r>
              <a:rPr lang="zh-CN" altLang="en-US"/>
              <a:t>去掉了大语言模型（</a:t>
            </a:r>
            <a:r>
              <a:rPr lang="en-US" altLang="zh-CN"/>
              <a:t>LLM</a:t>
            </a:r>
            <a:r>
              <a:rPr lang="zh-CN" altLang="en-US"/>
              <a:t>）的配置。</a:t>
            </a:r>
            <a:endParaRPr lang="zh-CN" altLang="en-US"/>
          </a:p>
          <a:p>
            <a:r>
              <a:rPr lang="en-US" altLang="zh-CN"/>
              <a:t>w/o TS Encoder</a:t>
            </a:r>
            <a:r>
              <a:rPr lang="zh-CN" altLang="en-US"/>
              <a:t>：</a:t>
            </a:r>
            <a:r>
              <a:rPr lang="en-US" altLang="zh-CN"/>
              <a:t> </a:t>
            </a:r>
            <a:r>
              <a:rPr lang="zh-CN" altLang="en-US"/>
              <a:t>去掉了时间序列编码器（</a:t>
            </a:r>
            <a:r>
              <a:rPr lang="en-US" altLang="zh-CN"/>
              <a:t>Time Series Encoder</a:t>
            </a:r>
            <a:r>
              <a:rPr lang="zh-CN" altLang="en-US"/>
              <a:t>）的配置。</a:t>
            </a:r>
            <a:endParaRPr lang="zh-CN" altLang="en-US"/>
          </a:p>
          <a:p>
            <a:r>
              <a:rPr lang="en-US" altLang="zh-CN"/>
              <a:t>w/o Prompt Encoder</a:t>
            </a:r>
            <a:r>
              <a:rPr lang="zh-CN" altLang="en-US"/>
              <a:t>：</a:t>
            </a:r>
            <a:r>
              <a:rPr lang="en-US" altLang="zh-CN"/>
              <a:t> </a:t>
            </a:r>
            <a:r>
              <a:rPr lang="zh-CN" altLang="en-US"/>
              <a:t>去掉了提示编码器（</a:t>
            </a:r>
            <a:r>
              <a:rPr lang="en-US" altLang="zh-CN"/>
              <a:t>Prompt Encoder</a:t>
            </a:r>
            <a:r>
              <a:rPr lang="zh-CN" altLang="en-US"/>
              <a:t>）的配置。</a:t>
            </a:r>
            <a:endParaRPr lang="zh-CN" altLang="en-US"/>
          </a:p>
          <a:p>
            <a:r>
              <a:rPr lang="en-US" altLang="zh-CN"/>
              <a:t>w/o Alignment</a:t>
            </a:r>
            <a:r>
              <a:rPr lang="zh-CN" altLang="en-US"/>
              <a:t>：</a:t>
            </a:r>
            <a:r>
              <a:rPr lang="en-US" altLang="zh-CN"/>
              <a:t> </a:t>
            </a:r>
            <a:r>
              <a:rPr lang="zh-CN" altLang="en-US"/>
              <a:t>去掉了对齐模块的配置。</a:t>
            </a:r>
            <a:endParaRPr lang="zh-CN" altLang="en-US"/>
          </a:p>
          <a:p>
            <a:r>
              <a:rPr lang="en-US" altLang="zh-CN"/>
              <a:t>w/o Decoder</a:t>
            </a:r>
            <a:r>
              <a:rPr lang="zh-CN" altLang="en-US"/>
              <a:t>：</a:t>
            </a:r>
            <a:r>
              <a:rPr lang="en-US" altLang="zh-CN"/>
              <a:t> </a:t>
            </a:r>
            <a:r>
              <a:rPr lang="zh-CN" altLang="en-US"/>
              <a:t>去掉了解码器模块的配置。</a:t>
            </a:r>
            <a:endParaRPr lang="zh-CN" altLang="en-US"/>
          </a:p>
          <a:p>
            <a:r>
              <a:rPr lang="zh-CN" altLang="en-US"/>
              <a:t>左图和右图：</a:t>
            </a:r>
            <a:endParaRPr lang="zh-CN" altLang="en-US"/>
          </a:p>
          <a:p>
            <a:endParaRPr lang="en-US" altLang="zh-CN"/>
          </a:p>
          <a:p>
            <a:r>
              <a:rPr lang="en-US" altLang="zh-CN"/>
              <a:t>(a) FRED</a:t>
            </a:r>
            <a:r>
              <a:rPr lang="zh-CN" altLang="en-US"/>
              <a:t>：</a:t>
            </a:r>
            <a:r>
              <a:rPr lang="en-US" altLang="zh-CN"/>
              <a:t> </a:t>
            </a:r>
            <a:r>
              <a:rPr lang="zh-CN" altLang="en-US"/>
              <a:t>在</a:t>
            </a:r>
            <a:r>
              <a:rPr lang="en-US" altLang="zh-CN"/>
              <a:t> FRED </a:t>
            </a:r>
            <a:r>
              <a:rPr lang="zh-CN" altLang="en-US"/>
              <a:t>数据集上测试。</a:t>
            </a:r>
            <a:endParaRPr lang="zh-CN" altLang="en-US"/>
          </a:p>
          <a:p>
            <a:r>
              <a:rPr lang="en-US" altLang="zh-CN"/>
              <a:t>(b) ILI</a:t>
            </a:r>
            <a:r>
              <a:rPr lang="zh-CN" altLang="en-US"/>
              <a:t>：</a:t>
            </a:r>
            <a:r>
              <a:rPr lang="en-US" altLang="zh-CN"/>
              <a:t> </a:t>
            </a:r>
            <a:r>
              <a:rPr lang="zh-CN" altLang="en-US"/>
              <a:t>在</a:t>
            </a:r>
            <a:r>
              <a:rPr lang="en-US" altLang="zh-CN"/>
              <a:t> ILI </a:t>
            </a:r>
            <a:r>
              <a:rPr lang="zh-CN" altLang="en-US"/>
              <a:t>数据集上测试。</a:t>
            </a:r>
            <a:endParaRPr lang="zh-CN" altLang="en-US"/>
          </a:p>
          <a:p>
            <a:r>
              <a:rPr lang="zh-CN" altLang="en-US"/>
              <a:t>纵坐标：</a:t>
            </a:r>
            <a:endParaRPr lang="zh-CN" altLang="en-US"/>
          </a:p>
          <a:p>
            <a:endParaRPr lang="en-US" altLang="zh-CN"/>
          </a:p>
          <a:p>
            <a:r>
              <a:rPr lang="zh-CN" altLang="en-US"/>
              <a:t>左侧纵轴：蓝色柱状图表示</a:t>
            </a:r>
            <a:r>
              <a:rPr lang="en-US" altLang="zh-CN"/>
              <a:t> MSE</a:t>
            </a:r>
            <a:r>
              <a:rPr lang="zh-CN" altLang="en-US"/>
              <a:t>（</a:t>
            </a:r>
            <a:r>
              <a:rPr lang="en-US" altLang="zh-CN"/>
              <a:t>Mean Squared Error</a:t>
            </a:r>
            <a:r>
              <a:rPr lang="zh-CN" altLang="en-US"/>
              <a:t>，均方误差）。</a:t>
            </a:r>
            <a:endParaRPr lang="zh-CN" altLang="en-US"/>
          </a:p>
          <a:p>
            <a:r>
              <a:rPr lang="zh-CN" altLang="en-US"/>
              <a:t>右侧纵轴：红色柱状图表示</a:t>
            </a:r>
            <a:r>
              <a:rPr lang="en-US" altLang="zh-CN"/>
              <a:t> MAE</a:t>
            </a:r>
            <a:r>
              <a:rPr lang="zh-CN" altLang="en-US"/>
              <a:t>（</a:t>
            </a:r>
            <a:r>
              <a:rPr lang="en-US" altLang="zh-CN"/>
              <a:t>Mean Absolute Error</a:t>
            </a:r>
            <a:r>
              <a:rPr lang="zh-CN" altLang="en-US"/>
              <a:t>，平均绝对误差）。</a:t>
            </a:r>
            <a:endParaRPr lang="zh-CN" altLang="en-US"/>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表格内容：表</a:t>
            </a:r>
            <a:r>
              <a:rPr lang="en-US" altLang="zh-CN"/>
              <a:t>2</a:t>
            </a:r>
            <a:r>
              <a:rPr lang="zh-CN" altLang="en-US"/>
              <a:t>列出了</a:t>
            </a:r>
            <a:r>
              <a:rPr lang="en-US" altLang="zh-CN"/>
              <a:t> Time-LLM</a:t>
            </a:r>
            <a:r>
              <a:rPr lang="zh-CN" altLang="en-US"/>
              <a:t>、</a:t>
            </a:r>
            <a:r>
              <a:rPr lang="en-US" altLang="zh-CN"/>
              <a:t>OFA </a:t>
            </a:r>
            <a:r>
              <a:rPr lang="zh-CN" altLang="en-US"/>
              <a:t>和</a:t>
            </a:r>
            <a:r>
              <a:rPr lang="en-US" altLang="zh-CN"/>
              <a:t> TimeCMA </a:t>
            </a:r>
            <a:r>
              <a:rPr lang="zh-CN" altLang="en-US"/>
              <a:t>在两个数据集（</a:t>
            </a:r>
            <a:r>
              <a:rPr lang="en-US" altLang="zh-CN"/>
              <a:t>ETTm1-96 </a:t>
            </a:r>
            <a:r>
              <a:rPr lang="zh-CN" altLang="en-US"/>
              <a:t>和</a:t>
            </a:r>
            <a:r>
              <a:rPr lang="en-US" altLang="zh-CN"/>
              <a:t> ETTm2-96</a:t>
            </a:r>
            <a:r>
              <a:rPr lang="zh-CN" altLang="en-US"/>
              <a:t>）上的参数规模（</a:t>
            </a:r>
            <a:r>
              <a:rPr lang="en-US" altLang="zh-CN"/>
              <a:t>Param.</a:t>
            </a:r>
            <a:r>
              <a:rPr lang="zh-CN" altLang="en-US"/>
              <a:t>，单位为百万）、内存占用（</a:t>
            </a:r>
            <a:r>
              <a:rPr lang="en-US" altLang="zh-CN"/>
              <a:t>Mem.</a:t>
            </a:r>
            <a:r>
              <a:rPr lang="zh-CN" altLang="en-US"/>
              <a:t>，单位为</a:t>
            </a:r>
            <a:r>
              <a:rPr lang="en-US" altLang="zh-CN"/>
              <a:t> MiB</a:t>
            </a:r>
            <a:r>
              <a:rPr lang="zh-CN" altLang="en-US"/>
              <a:t>），以及推理速度（</a:t>
            </a:r>
            <a:r>
              <a:rPr lang="en-US" altLang="zh-CN"/>
              <a:t>Speed.</a:t>
            </a:r>
            <a:r>
              <a:rPr lang="zh-CN" altLang="en-US"/>
              <a:t>，单位为每次迭代耗时</a:t>
            </a:r>
            <a:r>
              <a:rPr lang="en-US" altLang="zh-CN"/>
              <a:t>/s</a:t>
            </a:r>
            <a:r>
              <a:rPr lang="zh-CN" altLang="en-US"/>
              <a:t>）。</a:t>
            </a:r>
            <a:endParaRPr lang="zh-CN" altLang="en-US"/>
          </a:p>
          <a:p>
            <a:r>
              <a:rPr lang="zh-CN" altLang="en-US"/>
              <a:t>关键发现：</a:t>
            </a:r>
            <a:endParaRPr lang="zh-CN" altLang="en-US"/>
          </a:p>
          <a:p>
            <a:r>
              <a:rPr lang="en-US" altLang="zh-CN"/>
              <a:t>TimeCMA </a:t>
            </a:r>
            <a:r>
              <a:rPr lang="zh-CN" altLang="en-US"/>
              <a:t>的参数数量显著少于其他模型（仅</a:t>
            </a:r>
            <a:r>
              <a:rPr lang="en-US" altLang="zh-CN"/>
              <a:t> 17.99 M</a:t>
            </a:r>
            <a:r>
              <a:rPr lang="zh-CN" altLang="en-US"/>
              <a:t>），内存占用和推理速度都优于</a:t>
            </a:r>
            <a:r>
              <a:rPr lang="en-US" altLang="zh-CN"/>
              <a:t> Time-LLM </a:t>
            </a:r>
            <a:r>
              <a:rPr lang="zh-CN" altLang="en-US"/>
              <a:t>和</a:t>
            </a:r>
            <a:r>
              <a:rPr lang="en-US" altLang="zh-CN"/>
              <a:t> OFA</a:t>
            </a:r>
            <a:r>
              <a:rPr lang="zh-CN" altLang="en-US"/>
              <a:t>，表明</a:t>
            </a:r>
            <a:r>
              <a:rPr lang="en-US" altLang="zh-CN"/>
              <a:t> TimeCMA </a:t>
            </a:r>
            <a:r>
              <a:rPr lang="zh-CN" altLang="en-US"/>
              <a:t>的设计更高效。</a:t>
            </a:r>
            <a:endParaRPr lang="zh-CN" altLang="en-US"/>
          </a:p>
          <a:p>
            <a:r>
              <a:rPr lang="en-US" altLang="zh-CN"/>
              <a:t>OFA </a:t>
            </a:r>
            <a:r>
              <a:rPr lang="zh-CN" altLang="en-US"/>
              <a:t>的内存占用更低，但其推理速度比</a:t>
            </a:r>
            <a:r>
              <a:rPr lang="en-US" altLang="zh-CN"/>
              <a:t> TimeCMA </a:t>
            </a:r>
            <a:r>
              <a:rPr lang="zh-CN" altLang="en-US"/>
              <a:t>慢。</a:t>
            </a:r>
            <a:endParaRPr lang="zh-CN" altLang="en-US"/>
          </a:p>
          <a:p>
            <a:r>
              <a:rPr lang="zh-CN" altLang="en-US"/>
              <a:t>这表明</a:t>
            </a:r>
            <a:r>
              <a:rPr lang="en-US" altLang="zh-CN"/>
              <a:t> TimeCMA </a:t>
            </a:r>
            <a:r>
              <a:rPr lang="zh-CN" altLang="en-US"/>
              <a:t>通过优化层数和注意力机制，实现了高效性和预测性能的平衡。</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图</a:t>
            </a:r>
            <a:r>
              <a:rPr lang="en-US" altLang="zh-CN"/>
              <a:t> (a) </a:t>
            </a:r>
            <a:r>
              <a:rPr lang="zh-CN" altLang="en-US"/>
              <a:t>展示了五种不同的提示设计，分别聚焦于捕获频率、预测时间间隔、计算平均值、统计历史长度和趋势概括：</a:t>
            </a:r>
            <a:endParaRPr lang="zh-CN" altLang="en-US"/>
          </a:p>
          <a:p>
            <a:r>
              <a:rPr lang="en-US" altLang="zh-CN"/>
              <a:t>Prompt 3</a:t>
            </a:r>
            <a:r>
              <a:rPr lang="zh-CN" altLang="en-US"/>
              <a:t>（计算平均值）、</a:t>
            </a:r>
            <a:r>
              <a:rPr lang="en-US" altLang="zh-CN"/>
              <a:t>Prompt 4</a:t>
            </a:r>
            <a:r>
              <a:rPr lang="zh-CN" altLang="en-US"/>
              <a:t>（统计历史长度）和</a:t>
            </a:r>
            <a:r>
              <a:rPr lang="en-US" altLang="zh-CN"/>
              <a:t> Prompt 5</a:t>
            </a:r>
            <a:r>
              <a:rPr lang="zh-CN" altLang="en-US"/>
              <a:t>（趋势概括）的效果最好。</a:t>
            </a:r>
            <a:endParaRPr lang="zh-CN" altLang="en-US"/>
          </a:p>
          <a:p>
            <a:r>
              <a:rPr lang="en-US" altLang="zh-CN"/>
              <a:t>Prompt 5 </a:t>
            </a:r>
            <a:r>
              <a:rPr lang="zh-CN" altLang="en-US"/>
              <a:t>尤其表现突出，能够抽象时间序列的趋势，是预测性能提升的关键。</a:t>
            </a:r>
            <a:endParaRPr lang="zh-CN" altLang="en-US"/>
          </a:p>
          <a:p>
            <a:r>
              <a:rPr lang="zh-CN" altLang="en-US"/>
              <a:t>图</a:t>
            </a:r>
            <a:r>
              <a:rPr lang="en-US" altLang="zh-CN"/>
              <a:t> (b) </a:t>
            </a:r>
            <a:r>
              <a:rPr lang="zh-CN" altLang="en-US"/>
              <a:t>对比了</a:t>
            </a:r>
            <a:r>
              <a:rPr lang="en-US" altLang="zh-CN"/>
              <a:t> ILI </a:t>
            </a:r>
            <a:r>
              <a:rPr lang="zh-CN" altLang="en-US"/>
              <a:t>和</a:t>
            </a:r>
            <a:r>
              <a:rPr lang="en-US" altLang="zh-CN"/>
              <a:t> FRED </a:t>
            </a:r>
            <a:r>
              <a:rPr lang="zh-CN" altLang="en-US"/>
              <a:t>数据集上的结果，进一步验证了数字结束的提示（</a:t>
            </a:r>
            <a:r>
              <a:rPr lang="en-US" altLang="zh-CN"/>
              <a:t>Prompts 3</a:t>
            </a:r>
            <a:r>
              <a:rPr lang="zh-CN" altLang="en-US"/>
              <a:t>、</a:t>
            </a:r>
            <a:r>
              <a:rPr lang="en-US" altLang="zh-CN"/>
              <a:t>4</a:t>
            </a:r>
            <a:r>
              <a:rPr lang="zh-CN" altLang="en-US"/>
              <a:t>、</a:t>
            </a:r>
            <a:r>
              <a:rPr lang="en-US" altLang="zh-CN"/>
              <a:t>5</a:t>
            </a:r>
            <a:r>
              <a:rPr lang="zh-CN" altLang="en-US"/>
              <a:t>）的优势。</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图</a:t>
            </a:r>
            <a:r>
              <a:rPr lang="en-US" altLang="zh-CN"/>
              <a:t> (a) </a:t>
            </a:r>
            <a:r>
              <a:rPr lang="zh-CN" altLang="en-US"/>
              <a:t>和</a:t>
            </a:r>
            <a:r>
              <a:rPr lang="en-US" altLang="zh-CN"/>
              <a:t> </a:t>
            </a:r>
            <a:r>
              <a:rPr lang="zh-CN" altLang="en-US"/>
              <a:t>图</a:t>
            </a:r>
            <a:r>
              <a:rPr lang="en-US" altLang="zh-CN"/>
              <a:t> (b) </a:t>
            </a:r>
            <a:r>
              <a:rPr lang="zh-CN" altLang="en-US"/>
              <a:t>展示了两个数据集上的最后一个</a:t>
            </a:r>
            <a:r>
              <a:rPr lang="en-US" altLang="zh-CN"/>
              <a:t> Token </a:t>
            </a:r>
            <a:r>
              <a:rPr lang="zh-CN" altLang="en-US"/>
              <a:t>的注意力分布。</a:t>
            </a:r>
            <a:endParaRPr lang="zh-CN" altLang="en-US"/>
          </a:p>
          <a:p>
            <a:r>
              <a:rPr lang="zh-CN" altLang="en-US"/>
              <a:t>最后一个</a:t>
            </a:r>
            <a:r>
              <a:rPr lang="en-US" altLang="zh-CN"/>
              <a:t> Token </a:t>
            </a:r>
            <a:r>
              <a:rPr lang="zh-CN" altLang="en-US"/>
              <a:t>可以有效</a:t>
            </a:r>
            <a:r>
              <a:rPr lang="en-US" altLang="zh-CN"/>
              <a:t> encapsulate</a:t>
            </a:r>
            <a:r>
              <a:rPr lang="zh-CN" altLang="en-US"/>
              <a:t>（封装）时间序列中的时间信息，从而更准确地预测时间序列的趋势。</a:t>
            </a:r>
            <a:endParaRPr lang="zh-CN" altLang="en-US"/>
          </a:p>
          <a:p>
            <a:r>
              <a:rPr lang="zh-CN" altLang="en-US"/>
              <a:t>可见，这种设计提升了模型在时序预测中的表现。</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图</a:t>
            </a:r>
            <a:r>
              <a:rPr lang="en-US" altLang="zh-CN"/>
              <a:t> (a) </a:t>
            </a:r>
            <a:r>
              <a:rPr lang="zh-CN" altLang="en-US"/>
              <a:t>是</a:t>
            </a:r>
            <a:r>
              <a:rPr lang="en-US" altLang="zh-CN"/>
              <a:t> Transformer </a:t>
            </a:r>
            <a:r>
              <a:rPr lang="zh-CN" altLang="en-US"/>
              <a:t>时间序列编码器的注意力图：</a:t>
            </a:r>
            <a:endParaRPr lang="zh-CN" altLang="en-US"/>
          </a:p>
          <a:p>
            <a:r>
              <a:rPr lang="zh-CN" altLang="en-US"/>
              <a:t>注意力局限于每个变量的局部范围，主要捕捉变量内部的时序依赖关系。</a:t>
            </a:r>
            <a:endParaRPr lang="zh-CN" altLang="en-US"/>
          </a:p>
          <a:p>
            <a:r>
              <a:rPr lang="zh-CN" altLang="en-US"/>
              <a:t>图</a:t>
            </a:r>
            <a:r>
              <a:rPr lang="en-US" altLang="zh-CN"/>
              <a:t> (b) </a:t>
            </a:r>
            <a:r>
              <a:rPr lang="zh-CN" altLang="en-US"/>
              <a:t>是来自</a:t>
            </a:r>
            <a:r>
              <a:rPr lang="en-US" altLang="zh-CN"/>
              <a:t> LLM </a:t>
            </a:r>
            <a:r>
              <a:rPr lang="zh-CN" altLang="en-US"/>
              <a:t>的</a:t>
            </a:r>
            <a:r>
              <a:rPr lang="en-US" altLang="zh-CN"/>
              <a:t> Prompt </a:t>
            </a:r>
            <a:r>
              <a:rPr lang="zh-CN" altLang="en-US"/>
              <a:t>编码器的注意力图：</a:t>
            </a:r>
            <a:endParaRPr lang="zh-CN" altLang="en-US"/>
          </a:p>
          <a:p>
            <a:r>
              <a:rPr lang="zh-CN" altLang="en-US"/>
              <a:t>注意力分布更广，能捕捉变量间的全局共享依赖关系。</a:t>
            </a:r>
            <a:endParaRPr lang="zh-CN" altLang="en-US"/>
          </a:p>
          <a:p>
            <a:r>
              <a:rPr lang="zh-CN" altLang="en-US"/>
              <a:t>结论：</a:t>
            </a:r>
            <a:endParaRPr lang="zh-CN" altLang="en-US"/>
          </a:p>
          <a:p>
            <a:r>
              <a:rPr lang="en-US" altLang="zh-CN"/>
              <a:t>Transformer </a:t>
            </a:r>
            <a:r>
              <a:rPr lang="zh-CN" altLang="en-US"/>
              <a:t>和</a:t>
            </a:r>
            <a:r>
              <a:rPr lang="en-US" altLang="zh-CN"/>
              <a:t> LLM </a:t>
            </a:r>
            <a:r>
              <a:rPr lang="zh-CN" altLang="en-US"/>
              <a:t>的注意力机制互为补充，结合局部（局部依赖）和全局（变量间依赖）的信息，提升了模型的预测性能。</a:t>
            </a:r>
            <a:endParaRPr lang="zh-CN" altLang="en-US"/>
          </a:p>
          <a:p>
            <a:endParaRPr lang="zh-CN" altLang="en-US"/>
          </a:p>
          <a:p>
            <a:endParaRPr lang="zh-CN" altLang="en-US"/>
          </a:p>
          <a:p>
            <a:endParaRPr lang="zh-CN" altLang="en-US"/>
          </a:p>
          <a:p>
            <a:endParaRPr lang="zh-CN" altLang="en-US"/>
          </a:p>
          <a:p>
            <a:r>
              <a:rPr lang="en-US" altLang="zh-CN"/>
              <a:t>Transformer </a:t>
            </a:r>
            <a:r>
              <a:rPr lang="zh-CN" altLang="en-US"/>
              <a:t>注意力分布</a:t>
            </a:r>
            <a:r>
              <a:rPr lang="en-US" altLang="zh-CN"/>
              <a:t> (Figure 6a)</a:t>
            </a:r>
            <a:endParaRPr lang="en-US" altLang="zh-CN"/>
          </a:p>
          <a:p>
            <a:r>
              <a:rPr lang="zh-CN" altLang="en-US"/>
              <a:t>图片特点：</a:t>
            </a:r>
            <a:endParaRPr lang="zh-CN" altLang="en-US"/>
          </a:p>
          <a:p>
            <a:endParaRPr lang="en-US" altLang="zh-CN"/>
          </a:p>
          <a:p>
            <a:r>
              <a:rPr lang="zh-CN" altLang="en-US"/>
              <a:t>注意力值分布主要集中在对角线或临近的区域。</a:t>
            </a:r>
            <a:endParaRPr lang="zh-CN" altLang="en-US"/>
          </a:p>
          <a:p>
            <a:r>
              <a:rPr lang="zh-CN" altLang="en-US"/>
              <a:t>每个变量的注意力值只集中在与自身或少数邻近变量之间的区域上（变量特定且局部）。</a:t>
            </a:r>
            <a:endParaRPr lang="zh-CN" altLang="en-US"/>
          </a:p>
          <a:p>
            <a:r>
              <a:rPr lang="zh-CN" altLang="en-US"/>
              <a:t>这说明</a:t>
            </a:r>
            <a:r>
              <a:rPr lang="en-US" altLang="zh-CN"/>
              <a:t> Transformer </a:t>
            </a:r>
            <a:r>
              <a:rPr lang="zh-CN" altLang="en-US"/>
              <a:t>的注意力是</a:t>
            </a:r>
            <a:r>
              <a:rPr lang="en-US" altLang="zh-CN"/>
              <a:t> </a:t>
            </a:r>
            <a:r>
              <a:rPr lang="zh-CN" altLang="en-US"/>
              <a:t>局部的，即它主要关注各变量之间的局部关系和时间序列的短期依赖。</a:t>
            </a:r>
            <a:endParaRPr lang="zh-CN" altLang="en-US"/>
          </a:p>
          <a:p>
            <a:r>
              <a:rPr lang="zh-CN" altLang="en-US"/>
              <a:t>推导：</a:t>
            </a:r>
            <a:endParaRPr lang="zh-CN" altLang="en-US"/>
          </a:p>
          <a:p>
            <a:endParaRPr lang="en-US" altLang="zh-CN"/>
          </a:p>
          <a:p>
            <a:r>
              <a:rPr lang="en-US" altLang="zh-CN"/>
              <a:t>Transformer </a:t>
            </a:r>
            <a:r>
              <a:rPr lang="zh-CN" altLang="en-US"/>
              <a:t>适合捕捉时间序列中短期的、个别变量特定的动态变化，但不足以捕捉不同变量间的广泛依赖。</a:t>
            </a:r>
            <a:endParaRPr lang="zh-CN" altLang="en-US"/>
          </a:p>
          <a:p>
            <a:r>
              <a:rPr lang="en-US" altLang="zh-CN"/>
              <a:t>2. LLM </a:t>
            </a:r>
            <a:r>
              <a:rPr lang="zh-CN" altLang="en-US"/>
              <a:t>注意力分布</a:t>
            </a:r>
            <a:r>
              <a:rPr lang="en-US" altLang="zh-CN"/>
              <a:t> (Figure 6b)</a:t>
            </a:r>
            <a:endParaRPr lang="en-US" altLang="zh-CN"/>
          </a:p>
          <a:p>
            <a:r>
              <a:rPr lang="zh-CN" altLang="en-US"/>
              <a:t>图片特点：</a:t>
            </a:r>
            <a:endParaRPr lang="zh-CN" altLang="en-US"/>
          </a:p>
          <a:p>
            <a:endParaRPr lang="en-US" altLang="zh-CN"/>
          </a:p>
          <a:p>
            <a:r>
              <a:rPr lang="zh-CN" altLang="en-US"/>
              <a:t>注意力值分布更为均匀和广泛，几乎涉及了所有变量之间的关系。</a:t>
            </a:r>
            <a:endParaRPr lang="zh-CN" altLang="en-US"/>
          </a:p>
          <a:p>
            <a:r>
              <a:rPr lang="zh-CN" altLang="en-US"/>
              <a:t>整个注意力图没有明显的局限性，各变量的注意力值分布覆盖了更大的范围，表明它关注的是变量间的整体结构和全局依赖关系。</a:t>
            </a:r>
            <a:endParaRPr lang="zh-CN" altLang="en-US"/>
          </a:p>
          <a:p>
            <a:r>
              <a:rPr lang="zh-CN" altLang="en-US"/>
              <a:t>推导：</a:t>
            </a:r>
            <a:endParaRPr lang="zh-CN" altLang="en-US"/>
          </a:p>
          <a:p>
            <a:endParaRPr lang="en-US" altLang="zh-CN"/>
          </a:p>
          <a:p>
            <a:r>
              <a:rPr lang="zh-CN" altLang="en-US"/>
              <a:t>这种分布表明</a:t>
            </a:r>
            <a:r>
              <a:rPr lang="en-US" altLang="zh-CN"/>
              <a:t> LLM </a:t>
            </a:r>
            <a:r>
              <a:rPr lang="zh-CN" altLang="en-US"/>
              <a:t>可以捕捉</a:t>
            </a:r>
            <a:r>
              <a:rPr lang="en-US" altLang="zh-CN"/>
              <a:t> </a:t>
            </a:r>
            <a:r>
              <a:rPr lang="zh-CN" altLang="en-US"/>
              <a:t>变量之间的全局共享依赖，适合理解多变量之间的长期关联性。</a:t>
            </a:r>
            <a:endParaRPr lang="zh-CN" altLang="en-US"/>
          </a:p>
          <a:p>
            <a:r>
              <a:rPr lang="zh-CN" altLang="en-US"/>
              <a:t>因为</a:t>
            </a:r>
            <a:r>
              <a:rPr lang="en-US" altLang="zh-CN"/>
              <a:t> LLM </a:t>
            </a:r>
            <a:r>
              <a:rPr lang="zh-CN" altLang="en-US"/>
              <a:t>的设计（例如，大规模预训练和强大的语言建模能力）使其善于处理全局信息。</a:t>
            </a:r>
            <a:endParaRPr lang="zh-CN" altLang="en-US"/>
          </a:p>
          <a:p>
            <a:endParaRPr lang="zh-CN" altLang="en-US"/>
          </a:p>
          <a:p>
            <a:r>
              <a:rPr lang="zh-CN" altLang="en-US"/>
              <a:t>如何得出</a:t>
            </a:r>
            <a:r>
              <a:rPr lang="en-US" altLang="zh-CN"/>
              <a:t>“LLM</a:t>
            </a:r>
            <a:r>
              <a:rPr lang="zh-CN" altLang="en-US"/>
              <a:t>注意力分布更广</a:t>
            </a:r>
            <a:r>
              <a:rPr lang="en-US" altLang="zh-CN"/>
              <a:t>”</a:t>
            </a:r>
            <a:r>
              <a:rPr lang="zh-CN" altLang="en-US"/>
              <a:t>的结论</a:t>
            </a:r>
            <a:endParaRPr lang="zh-CN" altLang="en-US"/>
          </a:p>
          <a:p>
            <a:r>
              <a:rPr lang="zh-CN" altLang="en-US"/>
              <a:t>通过比较</a:t>
            </a:r>
            <a:r>
              <a:rPr lang="en-US" altLang="zh-CN"/>
              <a:t> Figure 6a </a:t>
            </a:r>
            <a:r>
              <a:rPr lang="zh-CN" altLang="en-US"/>
              <a:t>和</a:t>
            </a:r>
            <a:r>
              <a:rPr lang="en-US" altLang="zh-CN"/>
              <a:t> Figure 6b</a:t>
            </a:r>
            <a:r>
              <a:rPr lang="zh-CN" altLang="en-US"/>
              <a:t>：</a:t>
            </a:r>
            <a:endParaRPr lang="zh-CN" altLang="en-US"/>
          </a:p>
          <a:p>
            <a:endParaRPr lang="en-US" altLang="zh-CN"/>
          </a:p>
          <a:p>
            <a:r>
              <a:rPr lang="zh-CN" altLang="en-US"/>
              <a:t>分布范围：</a:t>
            </a:r>
            <a:r>
              <a:rPr lang="en-US" altLang="zh-CN"/>
              <a:t>LLM </a:t>
            </a:r>
            <a:r>
              <a:rPr lang="zh-CN" altLang="en-US"/>
              <a:t>的注意力覆盖所有变量，而</a:t>
            </a:r>
            <a:r>
              <a:rPr lang="en-US" altLang="zh-CN"/>
              <a:t> Transformer </a:t>
            </a:r>
            <a:r>
              <a:rPr lang="zh-CN" altLang="en-US"/>
              <a:t>主要集中于变量的局部范围。</a:t>
            </a:r>
            <a:endParaRPr lang="zh-CN" altLang="en-US"/>
          </a:p>
          <a:p>
            <a:r>
              <a:rPr lang="zh-CN" altLang="en-US"/>
              <a:t>依赖结构：</a:t>
            </a:r>
            <a:r>
              <a:rPr lang="en-US" altLang="zh-CN"/>
              <a:t>LLM </a:t>
            </a:r>
            <a:r>
              <a:rPr lang="zh-CN" altLang="en-US"/>
              <a:t>的注意力显示出对变量间的全局性、共享性依赖的理解，而</a:t>
            </a:r>
            <a:r>
              <a:rPr lang="en-US" altLang="zh-CN"/>
              <a:t> Transformer </a:t>
            </a:r>
            <a:r>
              <a:rPr lang="zh-CN" altLang="en-US"/>
              <a:t>更注重每个变量的局部动态。</a:t>
            </a:r>
            <a:endParaRPr lang="zh-CN" altLang="en-US"/>
          </a:p>
          <a:p>
            <a:r>
              <a:rPr lang="zh-CN" altLang="en-US"/>
              <a:t>因此，从图中可以得出</a:t>
            </a:r>
            <a:r>
              <a:rPr lang="en-US" altLang="zh-CN"/>
              <a:t> LLM </a:t>
            </a:r>
            <a:r>
              <a:rPr lang="zh-CN" altLang="en-US"/>
              <a:t>的注意力分布更广，能够捕捉变量间的全局共享依赖关系</a:t>
            </a:r>
            <a:r>
              <a:rPr lang="en-US" altLang="zh-CN"/>
              <a:t> </a:t>
            </a:r>
            <a:r>
              <a:rPr lang="zh-CN" altLang="en-US"/>
              <a:t>的结论。这种能力正是</a:t>
            </a:r>
            <a:r>
              <a:rPr lang="en-US" altLang="zh-CN"/>
              <a:t> LLM </a:t>
            </a:r>
            <a:r>
              <a:rPr lang="zh-CN" altLang="en-US"/>
              <a:t>和</a:t>
            </a:r>
            <a:r>
              <a:rPr lang="en-US" altLang="zh-CN"/>
              <a:t> Transformer </a:t>
            </a:r>
            <a:r>
              <a:rPr lang="zh-CN" altLang="en-US"/>
              <a:t>互补的关键优势。</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TimeCMA</a:t>
            </a:r>
            <a:r>
              <a:rPr lang="zh-CN" altLang="en-US"/>
              <a:t>：面向通过跨模态对齐的大语言模型增强的多元时间序列预测</a:t>
            </a:r>
            <a:endParaRPr lang="zh-CN" altLang="en-US"/>
          </a:p>
          <a:p>
            <a:r>
              <a:rPr lang="zh-CN" altLang="en-US"/>
              <a:t>合作团队：</a:t>
            </a:r>
            <a:r>
              <a:rPr lang="en-US" altLang="zh-CN"/>
              <a:t>Nanyang Technological University, Singapore</a:t>
            </a:r>
            <a:r>
              <a:rPr lang="zh-CN" altLang="en-US"/>
              <a:t>（新加坡南洋理工大学）；</a:t>
            </a:r>
            <a:r>
              <a:rPr lang="en-US" altLang="zh-CN"/>
              <a:t>Aalborg University, Denmark</a:t>
            </a:r>
            <a:r>
              <a:rPr lang="zh-CN" altLang="en-US"/>
              <a:t>（丹麦奥尔堡大学）；</a:t>
            </a:r>
            <a:r>
              <a:rPr lang="en-US" altLang="zh-CN"/>
              <a:t>Peking University, China</a:t>
            </a:r>
            <a:r>
              <a:rPr lang="zh-CN" altLang="en-US"/>
              <a:t>（中国北京大学）；</a:t>
            </a:r>
            <a:r>
              <a:rPr lang="en-US" altLang="zh-CN"/>
              <a:t>Hong Kong University of Science and Technology (Guangzhou)</a:t>
            </a:r>
            <a:r>
              <a:rPr lang="zh-CN" altLang="en-US"/>
              <a:t>（中国香港科技大学（广州））</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图</a:t>
            </a:r>
            <a:r>
              <a:rPr lang="en-US" altLang="zh-CN"/>
              <a:t>7</a:t>
            </a:r>
            <a:r>
              <a:rPr lang="zh-CN" altLang="en-US"/>
              <a:t>展示了数据表示的演化过程，对应上面模型的几个过程，包括：</a:t>
            </a:r>
            <a:r>
              <a:rPr lang="zh-CN" altLang="en-US">
                <a:sym typeface="+mn-ea"/>
              </a:rPr>
              <a:t>时间序列嵌入（</a:t>
            </a:r>
            <a:r>
              <a:rPr lang="en-US" altLang="zh-CN">
                <a:sym typeface="+mn-ea"/>
              </a:rPr>
              <a:t>TS embeddings</a:t>
            </a:r>
            <a:r>
              <a:rPr lang="zh-CN" altLang="en-US">
                <a:sym typeface="+mn-ea"/>
              </a:rPr>
              <a:t>），</a:t>
            </a:r>
            <a:r>
              <a:rPr lang="en-US" altLang="zh-CN">
                <a:sym typeface="+mn-ea"/>
              </a:rPr>
              <a:t>Prompt </a:t>
            </a:r>
            <a:r>
              <a:rPr lang="zh-CN" altLang="en-US">
                <a:sym typeface="+mn-ea"/>
              </a:rPr>
              <a:t>嵌入（</a:t>
            </a:r>
            <a:r>
              <a:rPr lang="en-US" altLang="zh-CN">
                <a:sym typeface="+mn-ea"/>
              </a:rPr>
              <a:t>Prompt embeddings</a:t>
            </a:r>
            <a:r>
              <a:rPr lang="zh-CN" altLang="en-US">
                <a:sym typeface="+mn-ea"/>
              </a:rPr>
              <a:t>），检索的嵌入（</a:t>
            </a:r>
            <a:r>
              <a:rPr lang="en-US" altLang="zh-CN">
                <a:sym typeface="+mn-ea"/>
              </a:rPr>
              <a:t>Retrieved embeddings</a:t>
            </a:r>
            <a:r>
              <a:rPr lang="zh-CN" altLang="en-US">
                <a:sym typeface="+mn-ea"/>
              </a:rPr>
              <a:t>），预测的时间序列嵌入。</a:t>
            </a:r>
            <a:r>
              <a:rPr lang="zh-CN" altLang="en-US"/>
              <a:t>从原始时间序列到最终预测嵌入，逐步实现了更高的表示质量和更清晰的聚类。</a:t>
            </a:r>
            <a:endParaRPr lang="zh-CN" altLang="en-US"/>
          </a:p>
          <a:p>
            <a:endParaRPr lang="zh-CN" altLang="en-US"/>
          </a:p>
          <a:p>
            <a:endParaRPr lang="zh-CN" altLang="en-US"/>
          </a:p>
          <a:p>
            <a:r>
              <a:rPr lang="zh-CN" altLang="en-US"/>
              <a:t>图</a:t>
            </a:r>
            <a:r>
              <a:rPr lang="en-US" altLang="zh-CN"/>
              <a:t> (a)</a:t>
            </a:r>
            <a:r>
              <a:rPr lang="zh-CN" altLang="en-US"/>
              <a:t>：时间序列嵌入（</a:t>
            </a:r>
            <a:r>
              <a:rPr lang="en-US" altLang="zh-CN"/>
              <a:t>TS embeddings</a:t>
            </a:r>
            <a:r>
              <a:rPr lang="zh-CN" altLang="en-US"/>
              <a:t>），显示了数据集中每个数据的特征聚类效果。</a:t>
            </a:r>
            <a:endParaRPr lang="zh-CN" altLang="en-US"/>
          </a:p>
          <a:p>
            <a:r>
              <a:rPr lang="zh-CN" altLang="en-US"/>
              <a:t>图</a:t>
            </a:r>
            <a:r>
              <a:rPr lang="en-US" altLang="zh-CN"/>
              <a:t> (b)</a:t>
            </a:r>
            <a:r>
              <a:rPr lang="zh-CN" altLang="en-US"/>
              <a:t>：</a:t>
            </a:r>
            <a:r>
              <a:rPr lang="en-US" altLang="zh-CN"/>
              <a:t>Prompt </a:t>
            </a:r>
            <a:r>
              <a:rPr lang="zh-CN" altLang="en-US"/>
              <a:t>嵌入（</a:t>
            </a:r>
            <a:r>
              <a:rPr lang="en-US" altLang="zh-CN"/>
              <a:t>Prompt embeddings</a:t>
            </a:r>
            <a:r>
              <a:rPr lang="zh-CN" altLang="en-US"/>
              <a:t>），表示变量间复杂关系。</a:t>
            </a:r>
            <a:endParaRPr lang="zh-CN" altLang="en-US"/>
          </a:p>
          <a:p>
            <a:r>
              <a:rPr lang="zh-CN" altLang="en-US"/>
              <a:t>图</a:t>
            </a:r>
            <a:r>
              <a:rPr lang="en-US" altLang="zh-CN"/>
              <a:t> (c)</a:t>
            </a:r>
            <a:r>
              <a:rPr lang="zh-CN" altLang="en-US"/>
              <a:t>：检索的嵌入（</a:t>
            </a:r>
            <a:r>
              <a:rPr lang="en-US" altLang="zh-CN"/>
              <a:t>Retrieved embeddings</a:t>
            </a:r>
            <a:r>
              <a:rPr lang="zh-CN" altLang="en-US"/>
              <a:t>），更加紧凑一致。</a:t>
            </a:r>
            <a:endParaRPr lang="zh-CN" altLang="en-US"/>
          </a:p>
          <a:p>
            <a:r>
              <a:rPr lang="zh-CN" altLang="en-US"/>
              <a:t>图</a:t>
            </a:r>
            <a:r>
              <a:rPr lang="en-US" altLang="zh-CN"/>
              <a:t> (d)</a:t>
            </a:r>
            <a:r>
              <a:rPr lang="zh-CN" altLang="en-US"/>
              <a:t>：预测的时间序列嵌入（</a:t>
            </a:r>
            <a:r>
              <a:rPr lang="en-US" altLang="zh-CN"/>
              <a:t>Forecasted TS embeddings</a:t>
            </a:r>
            <a:r>
              <a:rPr lang="zh-CN" altLang="en-US"/>
              <a:t>），在不同数据集间形成清晰的分离，表明数据表示逐步优化。</a:t>
            </a:r>
            <a:endParaRPr lang="zh-CN" altLang="en-US"/>
          </a:p>
          <a:p>
            <a:r>
              <a:rPr lang="zh-CN" altLang="en-US"/>
              <a:t>关键点：</a:t>
            </a:r>
            <a:endParaRPr lang="zh-CN" altLang="en-US"/>
          </a:p>
          <a:p>
            <a:r>
              <a:rPr lang="zh-CN" altLang="en-US"/>
              <a:t>数据表示通过多阶段（从时间序列到预测结果）逐步细化和优化，最终使得预测效果更准确。</a:t>
            </a:r>
            <a:endParaRPr lang="zh-CN" altLang="en-US"/>
          </a:p>
          <a:p>
            <a:r>
              <a:rPr lang="zh-CN" altLang="en-US"/>
              <a:t>详细分析：</a:t>
            </a:r>
            <a:r>
              <a:rPr lang="en-US" altLang="zh-CN"/>
              <a:t>https://chatgpt.com/c/678763e9-1624-800c-af14-39f6e93e8fbb?model=gpt-4o</a:t>
            </a:r>
            <a:endParaRPr lang="en-US" altLang="zh-CN"/>
          </a:p>
          <a:p>
            <a:r>
              <a:rPr lang="zh-CN" altLang="en-US"/>
              <a:t>总结：</a:t>
            </a:r>
            <a:endParaRPr lang="zh-CN" altLang="en-US"/>
          </a:p>
          <a:p>
            <a:r>
              <a:rPr lang="zh-CN" altLang="en-US"/>
              <a:t>通过结合图表和文字内容，分析了</a:t>
            </a:r>
            <a:r>
              <a:rPr lang="en-US" altLang="zh-CN"/>
              <a:t> TimeCMA </a:t>
            </a:r>
            <a:r>
              <a:rPr lang="zh-CN" altLang="en-US"/>
              <a:t>在模型效率、提示设计、注意力机制和嵌入优化等方面的表现。结果显示，</a:t>
            </a:r>
            <a:r>
              <a:rPr lang="en-US" altLang="zh-CN"/>
              <a:t>TimeCMA </a:t>
            </a:r>
            <a:r>
              <a:rPr lang="zh-CN" altLang="en-US"/>
              <a:t>在多方面优于其他模型，证明了其架构设计的有效性。</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a:t>
            </a:r>
            <a:r>
              <a:rPr lang="zh-CN" altLang="en-US"/>
              <a:t>找工作</a:t>
            </a:r>
            <a:r>
              <a:rPr lang="en-US" altLang="zh-CN"/>
              <a:t>2.</a:t>
            </a:r>
            <a:r>
              <a:rPr lang="zh-CN" altLang="en-US"/>
              <a:t>看论文</a:t>
            </a:r>
            <a:r>
              <a:rPr lang="en-US" altLang="zh-CN"/>
              <a:t>3.</a:t>
            </a:r>
            <a:r>
              <a:rPr lang="zh-CN" altLang="en-US"/>
              <a:t>找</a:t>
            </a:r>
            <a:r>
              <a:rPr lang="zh-CN" altLang="en-US"/>
              <a:t>再投递的</a:t>
            </a:r>
            <a:r>
              <a:rPr lang="zh-CN" altLang="en-US"/>
              <a:t>期刊</a:t>
            </a:r>
            <a:endParaRPr lang="zh-CN" altLang="en-US"/>
          </a:p>
        </p:txBody>
      </p:sp>
      <p:sp>
        <p:nvSpPr>
          <p:cNvPr id="4" name="灯片编号占位符 3"/>
          <p:cNvSpPr>
            <a:spLocks noGrp="1"/>
          </p:cNvSpPr>
          <p:nvPr>
            <p:ph type="sldNum" sz="quarter" idx="10"/>
          </p:nvPr>
        </p:nvSpPr>
        <p:spPr/>
        <p:txBody>
          <a:bodyPr/>
          <a:lstStyle/>
          <a:p>
            <a:fld id="{0B48A77E-79FB-4BFF-B1F0-CFD29F30865E}"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a:miter lim="800000"/>
          </a:ln>
        </p:spPr>
      </p:sp>
      <p:sp>
        <p:nvSpPr>
          <p:cNvPr id="5123" name="文本占位符 2"/>
          <p:cNvSpPr>
            <a:spLocks noGrp="1"/>
          </p:cNvSpPr>
          <p:nvPr>
            <p:ph type="body"/>
          </p:nvPr>
        </p:nvSpPr>
        <p:spPr/>
        <p:txBody>
          <a:bodyPr wrap="square" lIns="91440" tIns="45720" rIns="91440" bIns="45720" anchor="t"/>
          <a:lstStyle/>
          <a:p>
            <a:pPr>
              <a:lnSpc>
                <a:spcPct val="150000"/>
              </a:lnSpc>
              <a:defRPr/>
            </a:pPr>
            <a:r>
              <a:rPr lang="zh-CN" altLang="en-US" dirty="0"/>
              <a:t>具体来说，多变量时间序列预测（</a:t>
            </a:r>
            <a:r>
              <a:rPr lang="en-US" altLang="zh-CN" dirty="0"/>
              <a:t>MTSF</a:t>
            </a:r>
            <a:r>
              <a:rPr lang="zh-CN" altLang="en-US" dirty="0"/>
              <a:t>）在交通、环境等众多领域有重要应用，传统统计和深度学习方法因可学习参数有限、训练数据规模小性能受限。为了改善上述限制，最近研究引入了基于大语言模型（</a:t>
            </a:r>
            <a:r>
              <a:rPr lang="en-US" altLang="zh-CN" dirty="0"/>
              <a:t>LLMs</a:t>
            </a:r>
            <a:r>
              <a:rPr lang="zh-CN" altLang="en-US" dirty="0"/>
              <a:t>），按照输入数据类型分为基于时间序列的</a:t>
            </a:r>
            <a:r>
              <a:rPr lang="en-US" altLang="zh-CN" dirty="0"/>
              <a:t> LLMs</a:t>
            </a:r>
            <a:r>
              <a:rPr lang="zh-CN" altLang="en-US" dirty="0"/>
              <a:t>；基于提示词的</a:t>
            </a:r>
            <a:r>
              <a:rPr lang="en-US" altLang="zh-CN" dirty="0"/>
              <a:t> LLMs </a:t>
            </a:r>
            <a:r>
              <a:rPr lang="zh-CN" altLang="en-US" dirty="0"/>
              <a:t>两类。基于时间序列的</a:t>
            </a:r>
            <a:r>
              <a:rPr lang="en-US" altLang="zh-CN" dirty="0"/>
              <a:t>LLMs</a:t>
            </a:r>
            <a:r>
              <a:rPr lang="zh-CN" altLang="en-US" dirty="0"/>
              <a:t>的主要缺陷在于</a:t>
            </a:r>
            <a:r>
              <a:rPr lang="zh-CN" altLang="en-US" dirty="0">
                <a:sym typeface="+mn-ea"/>
              </a:rPr>
              <a:t>有限数据情况下</a:t>
            </a:r>
            <a:r>
              <a:rPr lang="zh-CN" altLang="en-US" dirty="0"/>
              <a:t>处理时序数据的能力较弱，嵌入层生成的时序特征不够强大。相比之下，基于提示词的</a:t>
            </a:r>
            <a:r>
              <a:rPr lang="en-US" altLang="zh-CN" dirty="0"/>
              <a:t>LLMs</a:t>
            </a:r>
            <a:r>
              <a:rPr lang="zh-CN" altLang="en-US" dirty="0"/>
              <a:t>能够通过上下文增强时间序列的表达，从而提升模型的性能，但在提示与时间序列嵌入之间的纠缠问题上仍然存在挑战。此外，</a:t>
            </a:r>
            <a:r>
              <a:rPr lang="en-US" altLang="zh-CN" dirty="0"/>
              <a:t>......</a:t>
            </a:r>
            <a:r>
              <a:rPr lang="zh-CN" altLang="en-US" dirty="0"/>
              <a:t>这些也是作者研究的</a:t>
            </a:r>
            <a:r>
              <a:rPr lang="zh-CN" altLang="en-US" dirty="0"/>
              <a:t>挑战。</a:t>
            </a:r>
            <a:endParaRPr lang="zh-CN" altLang="en-US" dirty="0"/>
          </a:p>
          <a:p>
            <a:pPr>
              <a:lnSpc>
                <a:spcPct val="150000"/>
              </a:lnSpc>
              <a:defRPr/>
            </a:pPr>
            <a:endParaRPr lang="zh-CN" altLang="en-US" dirty="0"/>
          </a:p>
          <a:p>
            <a:pPr>
              <a:lnSpc>
                <a:spcPct val="150000"/>
              </a:lnSpc>
              <a:defRPr/>
            </a:pPr>
            <a:r>
              <a:rPr lang="en-US" altLang="zh-CN" dirty="0"/>
              <a:t>          </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作者总结了几种</a:t>
            </a:r>
            <a:r>
              <a:rPr lang="zh-CN" altLang="en-US"/>
              <a:t>方法：</a:t>
            </a:r>
            <a:endParaRPr lang="zh-CN" altLang="en-US"/>
          </a:p>
          <a:p>
            <a:pPr eaLnBrk="1" hangingPunct="1"/>
            <a:r>
              <a:rPr lang="zh-CN" altLang="en-US"/>
              <a:t>分开嵌入（图</a:t>
            </a:r>
            <a:r>
              <a:rPr lang="en-US" altLang="zh-CN"/>
              <a:t> 1(a)</a:t>
            </a:r>
            <a:r>
              <a:rPr lang="zh-CN" altLang="en-US"/>
              <a:t>）（比如单模态模型）：</a:t>
            </a:r>
            <a:r>
              <a:rPr lang="zh-CN" altLang="en-US">
                <a:sym typeface="+mn-ea"/>
              </a:rPr>
              <a:t>比如（浅红色）的</a:t>
            </a:r>
            <a:r>
              <a:rPr lang="zh-CN" altLang="en-US"/>
              <a:t>时间序列的模型生成的是解耦但较弱的时间特征，而</a:t>
            </a:r>
            <a:r>
              <a:rPr lang="zh-CN" altLang="en-US">
                <a:sym typeface="+mn-ea"/>
              </a:rPr>
              <a:t>（蓝色）的</a:t>
            </a:r>
            <a:r>
              <a:rPr lang="zh-CN" altLang="en-US"/>
              <a:t>仅基于文本的模型学习到的文本特征与时间序列无关。</a:t>
            </a:r>
            <a:endParaRPr lang="zh-CN" altLang="en-US"/>
          </a:p>
          <a:p>
            <a:pPr eaLnBrk="1" hangingPunct="1"/>
            <a:r>
              <a:rPr lang="zh-CN" altLang="en-US"/>
              <a:t>嵌入融合（图</a:t>
            </a:r>
            <a:r>
              <a:rPr lang="en-US" altLang="zh-CN"/>
              <a:t> 1(b)</a:t>
            </a:r>
            <a:r>
              <a:rPr lang="zh-CN" altLang="en-US"/>
              <a:t>）：现有模型直接融合时间序列和文本提示两种模态的嵌入（向量化，特征提取，</a:t>
            </a:r>
            <a:r>
              <a:rPr lang="zh-CN" altLang="en-US"/>
              <a:t>特征？），导致输出嵌入纠缠，文本信息成为噪声，降低了预测性能。</a:t>
            </a:r>
            <a:endParaRPr lang="zh-CN" altLang="en-US"/>
          </a:p>
          <a:p>
            <a:pPr eaLnBrk="1" hangingPunct="1"/>
            <a:r>
              <a:rPr lang="zh-CN" altLang="en-US"/>
              <a:t>提示包裹（图</a:t>
            </a:r>
            <a:r>
              <a:rPr lang="en-US" altLang="zh-CN"/>
              <a:t> 1(c)</a:t>
            </a:r>
            <a:r>
              <a:rPr lang="zh-CN" altLang="en-US"/>
              <a:t>）：部分方法尝试将时间序列包裹到提示中，虽增强了提示嵌入</a:t>
            </a:r>
            <a:r>
              <a:rPr lang="zh-CN" altLang="en-US"/>
              <a:t>中的时间成分，但仍存在纠缠问题，影响性能。</a:t>
            </a:r>
            <a:endParaRPr lang="zh-CN" altLang="en-US"/>
          </a:p>
          <a:p>
            <a:pPr eaLnBrk="1" hangingPunct="1"/>
            <a:r>
              <a:rPr lang="zh-CN" altLang="en-US"/>
              <a:t>作者团队的本文的跨模态对齐方案（</a:t>
            </a:r>
            <a:r>
              <a:rPr lang="en-US" altLang="zh-CN"/>
              <a:t>d</a:t>
            </a:r>
            <a:r>
              <a:rPr lang="zh-CN" altLang="en-US"/>
              <a:t>）：将时间序列包裹到提示中，但</a:t>
            </a:r>
            <a:r>
              <a:rPr lang="zh-CN" altLang="en-US"/>
              <a:t>结果通过基于相似性的检索，获取解耦且鲁棒的时间序列嵌入（深红色），并存储最后标记嵌入以实现高效预测。</a:t>
            </a:r>
            <a:endParaRPr lang="zh-CN" altLang="en-US"/>
          </a:p>
          <a:p>
            <a:pPr eaLnBrk="1" hangingPunct="1"/>
            <a:r>
              <a:rPr lang="zh-CN" altLang="en-US"/>
              <a:t>下面我们来看具体模型</a:t>
            </a:r>
            <a:r>
              <a:rPr lang="zh-CN" altLang="en-US"/>
              <a:t>架构</a:t>
            </a:r>
            <a:endParaRPr lang="zh-CN" altLang="en-US"/>
          </a:p>
          <a:p>
            <a:pPr eaLnBrk="1" hangingPunct="1"/>
            <a:endParaRPr lang="zh-CN" altLang="en-US"/>
          </a:p>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这是作者团队提出地</a:t>
            </a:r>
            <a:r>
              <a:rPr lang="en-US" altLang="zh-CN"/>
              <a:t>TIME_LLM</a:t>
            </a:r>
            <a:r>
              <a:rPr lang="zh-CN" altLang="en-US"/>
              <a:t>总体架构，</a:t>
            </a:r>
            <a:r>
              <a:rPr lang="zh-CN" altLang="en-US"/>
              <a:t>包括：</a:t>
            </a:r>
            <a:r>
              <a:rPr lang="zh-CN" altLang="en-US">
                <a:sym typeface="+mn-ea"/>
              </a:rPr>
              <a:t>（</a:t>
            </a:r>
            <a:r>
              <a:rPr lang="en-US" altLang="zh-CN">
                <a:sym typeface="+mn-ea"/>
              </a:rPr>
              <a:t>1</a:t>
            </a:r>
            <a:r>
              <a:rPr lang="zh-CN" altLang="en-US">
                <a:sym typeface="+mn-ea"/>
              </a:rPr>
              <a:t>）双模态编码模块，（</a:t>
            </a:r>
            <a:r>
              <a:rPr lang="en-US" altLang="zh-CN">
                <a:sym typeface="+mn-ea"/>
              </a:rPr>
              <a:t>2</a:t>
            </a:r>
            <a:r>
              <a:rPr lang="zh-CN" altLang="en-US">
                <a:sym typeface="+mn-ea"/>
              </a:rPr>
              <a:t>）跨模态对齐模块，（</a:t>
            </a:r>
            <a:r>
              <a:rPr lang="en-US" altLang="zh-CN">
                <a:sym typeface="+mn-ea"/>
              </a:rPr>
              <a:t>3</a:t>
            </a:r>
            <a:r>
              <a:rPr lang="zh-CN" altLang="en-US">
                <a:sym typeface="+mn-ea"/>
              </a:rPr>
              <a:t>）时间序列预测模块。</a:t>
            </a:r>
            <a:endParaRPr lang="zh-CN" altLang="en-US">
              <a:sym typeface="+mn-ea"/>
            </a:endParaRPr>
          </a:p>
          <a:p>
            <a:pPr eaLnBrk="1" hangingPunct="1"/>
            <a:endParaRPr lang="zh-CN" altLang="en-US"/>
          </a:p>
          <a:p>
            <a:pPr eaLnBrk="1" hangingPunct="1"/>
            <a:r>
              <a:rPr lang="en-US" altLang="zh-CN"/>
              <a:t>Time-LLM</a:t>
            </a:r>
            <a:r>
              <a:rPr lang="zh-CN" altLang="en-US"/>
              <a:t>的整个理念是过双模态编码分别获取时间序列和提示嵌入，利用跨模态对齐检索解耦且鲁棒的时间序列嵌入以解决数据纠缠问题。</a:t>
            </a:r>
            <a:endParaRPr lang="zh-CN" altLang="en-US"/>
          </a:p>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此外，针对</a:t>
            </a:r>
            <a:r>
              <a:rPr lang="zh-CN" altLang="en-US">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该</a:t>
            </a:r>
            <a:r>
              <a:rPr lang="en-US" altLang="zh-CN">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方法存在高计算成本和推理速度慢的问题</a:t>
            </a:r>
            <a:r>
              <a:rPr lang="zh-CN" altLang="en-US">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，作者分析了原因并提出解决办法。</a:t>
            </a:r>
            <a:endParaRPr lang="zh-CN" altLang="en-US">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dirty="0">
                <a:sym typeface="微软雅黑" panose="020B0503020204020204" pitchFamily="34" charset="-122"/>
              </a:rPr>
              <a:t>(i) </a:t>
            </a:r>
            <a:r>
              <a:rPr lang="zh-CN" altLang="en-US" dirty="0">
                <a:sym typeface="微软雅黑" panose="020B0503020204020204" pitchFamily="34" charset="-122"/>
              </a:rPr>
              <a:t>多元时间序列数据的特性：与一维提示数据（</a:t>
            </a:r>
            <a:r>
              <a:rPr lang="en-US" altLang="zh-CN" dirty="0">
                <a:sym typeface="微软雅黑" panose="020B0503020204020204" pitchFamily="34" charset="-122"/>
              </a:rPr>
              <a:t>N </a:t>
            </a:r>
            <a:r>
              <a:rPr lang="zh-CN" altLang="en-US" dirty="0">
                <a:sym typeface="微软雅黑" panose="020B0503020204020204" pitchFamily="34" charset="-122"/>
              </a:rPr>
              <a:t>个</a:t>
            </a:r>
            <a:r>
              <a:rPr lang="en-US" altLang="zh-CN" dirty="0">
                <a:sym typeface="微软雅黑" panose="020B0503020204020204" pitchFamily="34" charset="-122"/>
              </a:rPr>
              <a:t> token</a:t>
            </a:r>
            <a:r>
              <a:rPr lang="zh-CN" altLang="en-US" dirty="0">
                <a:sym typeface="微软雅黑" panose="020B0503020204020204" pitchFamily="34" charset="-122"/>
              </a:rPr>
              <a:t>）不同，多元时间序列数据具有变量和时间两个维度（</a:t>
            </a:r>
            <a:r>
              <a:rPr lang="en-US" altLang="zh-CN" dirty="0">
                <a:sym typeface="微软雅黑" panose="020B0503020204020204" pitchFamily="34" charset="-122"/>
              </a:rPr>
              <a:t>N </a:t>
            </a:r>
            <a:r>
              <a:rPr lang="zh-CN" altLang="en-US" dirty="0">
                <a:sym typeface="微软雅黑" panose="020B0503020204020204" pitchFamily="34" charset="-122"/>
              </a:rPr>
              <a:t>个变量和</a:t>
            </a:r>
            <a:r>
              <a:rPr lang="en-US" altLang="zh-CN" dirty="0">
                <a:sym typeface="微软雅黑" panose="020B0503020204020204" pitchFamily="34" charset="-122"/>
              </a:rPr>
              <a:t> T </a:t>
            </a:r>
            <a:r>
              <a:rPr lang="zh-CN" altLang="en-US" dirty="0">
                <a:sym typeface="微软雅黑" panose="020B0503020204020204" pitchFamily="34" charset="-122"/>
              </a:rPr>
              <a:t>个时间戳），导致计算负担较大。</a:t>
            </a:r>
            <a:endParaRPr lang="zh-CN" altLang="en-US" dirty="0">
              <a:sym typeface="微软雅黑" panose="020B0503020204020204" pitchFamily="34" charset="-122"/>
            </a:endParaRPr>
          </a:p>
          <a:p>
            <a:r>
              <a:rPr lang="en-US" altLang="zh-CN" dirty="0">
                <a:sym typeface="微软雅黑" panose="020B0503020204020204" pitchFamily="34" charset="-122"/>
              </a:rPr>
              <a:t>(ii) LLM </a:t>
            </a:r>
            <a:r>
              <a:rPr lang="zh-CN" altLang="en-US" dirty="0">
                <a:sym typeface="微软雅黑" panose="020B0503020204020204" pitchFamily="34" charset="-122"/>
              </a:rPr>
              <a:t>输出的高计算需求：即使冻结部分或全部</a:t>
            </a:r>
            <a:r>
              <a:rPr lang="en-US" altLang="zh-CN" dirty="0">
                <a:sym typeface="微软雅黑" panose="020B0503020204020204" pitchFamily="34" charset="-122"/>
              </a:rPr>
              <a:t> LLM </a:t>
            </a:r>
            <a:r>
              <a:rPr lang="zh-CN" altLang="en-US" dirty="0">
                <a:sym typeface="微软雅黑" panose="020B0503020204020204" pitchFamily="34" charset="-122"/>
              </a:rPr>
              <a:t>参数，多头注意力机制生成的高维输出仍然需要大量计算资源。</a:t>
            </a:r>
            <a:endParaRPr lang="zh-CN" altLang="en-US" dirty="0">
              <a:sym typeface="微软雅黑" panose="020B0503020204020204" pitchFamily="34" charset="-122"/>
            </a:endParaRPr>
          </a:p>
          <a:p>
            <a:r>
              <a:rPr lang="en-US" altLang="zh-CN" dirty="0">
                <a:sym typeface="微软雅黑" panose="020B0503020204020204" pitchFamily="34" charset="-122"/>
              </a:rPr>
              <a:t>(iii) </a:t>
            </a:r>
            <a:r>
              <a:rPr lang="zh-CN" altLang="en-US" dirty="0">
                <a:sym typeface="微软雅黑" panose="020B0503020204020204" pitchFamily="34" charset="-122"/>
              </a:rPr>
              <a:t>冻结的</a:t>
            </a:r>
            <a:r>
              <a:rPr lang="en-US" altLang="zh-CN" dirty="0">
                <a:sym typeface="微软雅黑" panose="020B0503020204020204" pitchFamily="34" charset="-122"/>
              </a:rPr>
              <a:t> LLM </a:t>
            </a:r>
            <a:r>
              <a:rPr lang="zh-CN" altLang="en-US" dirty="0">
                <a:sym typeface="微软雅黑" panose="020B0503020204020204" pitchFamily="34" charset="-122"/>
              </a:rPr>
              <a:t>的重复处理：现有方法在训练期间对每个样本重复进行在线处理，尽管嵌入由于冻结参数并未改变，但推理速度显著变慢。</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dirty="0">
                <a:sym typeface="微软雅黑" panose="020B0503020204020204" pitchFamily="34" charset="-122"/>
              </a:rPr>
              <a:t>1.</a:t>
            </a:r>
            <a:r>
              <a:rPr lang="zh-CN" altLang="en-US" dirty="0">
                <a:sym typeface="微软雅黑" panose="020B0503020204020204" pitchFamily="34" charset="-122"/>
              </a:rPr>
              <a:t>最后一个</a:t>
            </a:r>
            <a:r>
              <a:rPr lang="en-US" altLang="zh-CN" dirty="0">
                <a:sym typeface="微软雅黑" panose="020B0503020204020204" pitchFamily="34" charset="-122"/>
              </a:rPr>
              <a:t> token </a:t>
            </a:r>
            <a:r>
              <a:rPr lang="zh-CN" altLang="en-US" dirty="0">
                <a:sym typeface="微软雅黑" panose="020B0503020204020204" pitchFamily="34" charset="-122"/>
              </a:rPr>
              <a:t>即可满足需求：在提示中，我们独立地将每个变量的时间序列数据包装起来，同时优化提示设计，使</a:t>
            </a:r>
            <a:r>
              <a:rPr lang="en-US" altLang="zh-CN" dirty="0">
                <a:sym typeface="微软雅黑" panose="020B0503020204020204" pitchFamily="34" charset="-122"/>
              </a:rPr>
              <a:t> LLM </a:t>
            </a:r>
            <a:r>
              <a:rPr lang="zh-CN" altLang="en-US" dirty="0">
                <a:sym typeface="微软雅黑" panose="020B0503020204020204" pitchFamily="34" charset="-122"/>
              </a:rPr>
              <a:t>被指示将重要的时间信息封装到每个提示的最后一个</a:t>
            </a:r>
            <a:r>
              <a:rPr lang="en-US" altLang="zh-CN" dirty="0">
                <a:sym typeface="微软雅黑" panose="020B0503020204020204" pitchFamily="34" charset="-122"/>
              </a:rPr>
              <a:t> token </a:t>
            </a:r>
            <a:r>
              <a:rPr lang="zh-CN" altLang="en-US" dirty="0">
                <a:sym typeface="微软雅黑" panose="020B0503020204020204" pitchFamily="34" charset="-122"/>
              </a:rPr>
              <a:t>中。仅使用此嵌入对齐时间序列数据，可显著降低计算成本。（？）</a:t>
            </a:r>
            <a:endParaRPr lang="zh-CN" altLang="en-US" dirty="0">
              <a:sym typeface="微软雅黑" panose="020B0503020204020204" pitchFamily="34" charset="-122"/>
            </a:endParaRPr>
          </a:p>
          <a:p>
            <a:r>
              <a:rPr lang="en-US" altLang="zh-CN" dirty="0">
                <a:sym typeface="微软雅黑" panose="020B0503020204020204" pitchFamily="34" charset="-122"/>
              </a:rPr>
              <a:t>2.</a:t>
            </a:r>
            <a:r>
              <a:rPr lang="zh-CN" altLang="en-US" dirty="0">
                <a:sym typeface="微软雅黑" panose="020B0503020204020204" pitchFamily="34" charset="-122"/>
              </a:rPr>
              <a:t>离线存储：我们将最后一个</a:t>
            </a:r>
            <a:r>
              <a:rPr lang="en-US" altLang="zh-CN" dirty="0">
                <a:sym typeface="微软雅黑" panose="020B0503020204020204" pitchFamily="34" charset="-122"/>
              </a:rPr>
              <a:t> token </a:t>
            </a:r>
            <a:r>
              <a:rPr lang="zh-CN" altLang="en-US" dirty="0">
                <a:sym typeface="微软雅黑" panose="020B0503020204020204" pitchFamily="34" charset="-122"/>
              </a:rPr>
              <a:t>的嵌入存储下来，避免冻结</a:t>
            </a:r>
            <a:r>
              <a:rPr lang="en-US" altLang="zh-CN" dirty="0">
                <a:sym typeface="微软雅黑" panose="020B0503020204020204" pitchFamily="34" charset="-122"/>
              </a:rPr>
              <a:t> LLM </a:t>
            </a:r>
            <a:r>
              <a:rPr lang="zh-CN" altLang="en-US" dirty="0">
                <a:sym typeface="微软雅黑" panose="020B0503020204020204" pitchFamily="34" charset="-122"/>
              </a:rPr>
              <a:t>的重复处理，从而加速推理速度。</a:t>
            </a:r>
            <a:endParaRPr lang="zh-CN" altLang="en-US" dirty="0">
              <a:sym typeface="微软雅黑" panose="020B0503020204020204" pitchFamily="34" charset="-122"/>
            </a:endParaRPr>
          </a:p>
          <a:p>
            <a:endParaRPr lang="zh-CN" altLang="en-US" dirty="0">
              <a:sym typeface="微软雅黑" panose="020B0503020204020204" pitchFamily="34" charset="-122"/>
            </a:endParaRPr>
          </a:p>
          <a:p>
            <a:r>
              <a:rPr lang="zh-CN" altLang="en-US" dirty="0">
                <a:sym typeface="微软雅黑" panose="020B0503020204020204" pitchFamily="34" charset="-122"/>
              </a:rPr>
              <a:t>下面将对两种</a:t>
            </a:r>
            <a:r>
              <a:rPr lang="zh-CN" altLang="en-US" dirty="0">
                <a:sym typeface="微软雅黑" panose="020B0503020204020204" pitchFamily="34" charset="-122"/>
              </a:rPr>
              <a:t>解决方法的一个详细</a:t>
            </a:r>
            <a:r>
              <a:rPr lang="zh-CN" altLang="en-US" dirty="0">
                <a:sym typeface="微软雅黑" panose="020B0503020204020204" pitchFamily="34" charset="-122"/>
              </a:rPr>
              <a:t>讲解。</a:t>
            </a:r>
            <a:endParaRPr lang="zh-CN" altLang="en-US" dirty="0">
              <a:sym typeface="微软雅黑" panose="020B0503020204020204" pitchFamily="34" charset="-122"/>
            </a:endParaRPr>
          </a:p>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首先是准备和</a:t>
            </a:r>
            <a:r>
              <a:rPr lang="zh-CN" altLang="en-US"/>
              <a:t>定义：这个总结性</a:t>
            </a:r>
            <a:r>
              <a:rPr lang="en-US" altLang="zh-CN"/>
              <a:t>ΔT</a:t>
            </a:r>
            <a:r>
              <a:rPr lang="zh-CN" altLang="en-US"/>
              <a:t>的值会被融入到提示</a:t>
            </a:r>
            <a:r>
              <a:rPr lang="en-US" altLang="zh-CN"/>
              <a:t>Ps</a:t>
            </a:r>
            <a:r>
              <a:rPr lang="zh-CN" altLang="en-US"/>
              <a:t>中，帮助模型更好地理解时间序列数据中的时间特征，以辅助后续的时间序列预测等任务。</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时间序列编码分支：采用反转嵌入，将变量的时间序列视为一个标记。时间序列编码分支通过逆嵌入层（</a:t>
            </a:r>
            <a:r>
              <a:rPr lang="en-US" altLang="zh-CN">
                <a:sym typeface="+mn-ea"/>
              </a:rPr>
              <a:t>Inverted Embedding</a:t>
            </a:r>
            <a:r>
              <a:rPr lang="zh-CN" altLang="en-US">
                <a:sym typeface="+mn-ea"/>
              </a:rPr>
              <a:t>）和时间序列编码器（</a:t>
            </a:r>
            <a:r>
              <a:rPr lang="en-US" altLang="zh-CN">
                <a:sym typeface="+mn-ea"/>
              </a:rPr>
              <a:t>TSEncoder</a:t>
            </a:r>
            <a:r>
              <a:rPr lang="zh-CN" altLang="en-US">
                <a:sym typeface="+mn-ea"/>
              </a:rPr>
              <a:t>）高效捕捉复杂的时间依赖关系。</a:t>
            </a:r>
            <a:endParaRPr lang="zh-CN" altLang="en-US"/>
          </a:p>
          <a:p>
            <a:r>
              <a:rPr lang="zh-CN" altLang="en-US"/>
              <a:t>时间序列数据</a:t>
            </a:r>
            <a:r>
              <a:rPr lang="en-US" altLang="zh-CN"/>
              <a:t>X</a:t>
            </a:r>
            <a:r>
              <a:rPr lang="en-US" altLang="zh-CN" baseline="-25000"/>
              <a:t>T  </a:t>
            </a:r>
            <a:endParaRPr lang="en-US" altLang="zh-CN" baseline="-25000"/>
          </a:p>
          <a:p>
            <a:r>
              <a:rPr lang="en-US" altLang="zh-CN">
                <a:sym typeface="+mn-ea"/>
              </a:rPr>
              <a:t>TSEncoder</a:t>
            </a:r>
            <a:r>
              <a:rPr lang="zh-CN" altLang="en-US">
                <a:sym typeface="+mn-ea"/>
              </a:rPr>
              <a:t>该编码器基于现有</a:t>
            </a:r>
            <a:r>
              <a:rPr lang="en-US" altLang="zh-CN">
                <a:sym typeface="+mn-ea"/>
              </a:rPr>
              <a:t> LLM </a:t>
            </a:r>
            <a:r>
              <a:rPr lang="zh-CN" altLang="en-US">
                <a:sym typeface="+mn-ea"/>
              </a:rPr>
              <a:t>的</a:t>
            </a:r>
            <a:r>
              <a:rPr lang="en-US" altLang="zh-CN">
                <a:sym typeface="+mn-ea"/>
              </a:rPr>
              <a:t> Transformer </a:t>
            </a:r>
            <a:r>
              <a:rPr lang="zh-CN" altLang="en-US">
                <a:sym typeface="+mn-ea"/>
              </a:rPr>
              <a:t>结构</a:t>
            </a:r>
            <a:r>
              <a:rPr lang="en-US" altLang="zh-CN"/>
              <a:t>,</a:t>
            </a:r>
            <a:r>
              <a:rPr lang="zh-CN" altLang="en-US"/>
              <a:t>包括层归一化（公式</a:t>
            </a:r>
            <a:r>
              <a:rPr lang="en-US" altLang="zh-CN"/>
              <a:t> 3 - 4</a:t>
            </a:r>
            <a:r>
              <a:rPr lang="zh-CN" altLang="en-US"/>
              <a:t>），再通过多头自注意力机制（公式</a:t>
            </a:r>
            <a:r>
              <a:rPr lang="en-US" altLang="zh-CN"/>
              <a:t> 5 - 7</a:t>
            </a:r>
            <a:r>
              <a:rPr lang="zh-CN" altLang="en-US"/>
              <a:t>），并通过残差连接将结果与输入相加，接着再次进行层归一化，最后通过前馈神经网络（公式</a:t>
            </a:r>
            <a:r>
              <a:rPr lang="en-US" altLang="zh-CN"/>
              <a:t> 8 - 10</a:t>
            </a:r>
            <a:r>
              <a:rPr lang="zh-CN" altLang="en-US"/>
              <a:t>）进一步处理特征，同样通过残差连接得到输出。此过程有效捕获了时间序列中复杂的时间依赖关系，有助于提取解耦的时间序列嵌入。</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72000" rIns="0" bIns="72000"/>
          <a:lstStyle>
            <a:lvl1pPr algn="l" rtl="0" eaLnBrk="0" fontAlgn="base" hangingPunct="0">
              <a:spcBef>
                <a:spcPct val="0"/>
              </a:spcBef>
              <a:spcAft>
                <a:spcPct val="0"/>
              </a:spcAft>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lvl="0" algn="l"/>
            <a:r>
              <a:rPr lang="zh-CN" altLang="en-US"/>
              <a:t>单击此处编辑母版标题样式</a:t>
            </a:r>
            <a:endParaRPr lang="zh-CN" altLang="en-US"/>
          </a:p>
        </p:txBody>
      </p:sp>
      <p:sp>
        <p:nvSpPr>
          <p:cNvPr id="3" name="Text Box 2"/>
          <p:cNvSpPr txBox="1"/>
          <p:nvPr userDrawn="1"/>
        </p:nvSpPr>
        <p:spPr>
          <a:xfrm>
            <a:off x="756920" y="6858000"/>
            <a:ext cx="4064000" cy="376555"/>
          </a:xfrm>
          <a:prstGeom prst="rect">
            <a:avLst/>
          </a:prstGeom>
          <a:noFill/>
        </p:spPr>
        <p:txBody>
          <a:bodyPr wrap="square" rtlCol="0">
            <a:noAutofit/>
          </a:bodyPr>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95960" y="360000"/>
            <a:ext cx="10800000" cy="720000"/>
          </a:xfrm>
        </p:spPr>
        <p:txBody>
          <a:bodyPr wrap="square">
            <a:normAutofit/>
          </a:bodyPr>
          <a:lstStyle/>
          <a:p>
            <a:r>
              <a:rPr lang="zh-CN" altLang="en-US"/>
              <a:t>单击此处编辑母版标题样式</a:t>
            </a:r>
            <a:endParaRPr lang="zh-CN" altLang="en-US" dirty="0"/>
          </a:p>
        </p:txBody>
      </p:sp>
      <p:sp>
        <p:nvSpPr>
          <p:cNvPr id="3" name="日期占位符 2"/>
          <p:cNvSpPr>
            <a:spLocks noGrp="1"/>
          </p:cNvSpPr>
          <p:nvPr>
            <p:ph type="dt" sz="half" idx="10"/>
            <p:custDataLst>
              <p:tags r:id="rId3"/>
            </p:custDataLst>
          </p:nvPr>
        </p:nvSpPr>
        <p:spPr>
          <a:xfrm>
            <a:off x="695960" y="6356350"/>
            <a:ext cx="2743200" cy="365125"/>
          </a:xfrm>
        </p:spPr>
        <p:txBody>
          <a:bodyPr wrap="square">
            <a:normAutofit/>
          </a:bodyPr>
          <a:lstStyle/>
          <a:p>
            <a:r>
              <a:rPr lang="en-US" altLang="zh-CN"/>
              <a:t>2024/12/16</a:t>
            </a:r>
            <a:endParaRPr lang="zh-CN" altLang="en-US"/>
          </a:p>
        </p:txBody>
      </p:sp>
      <p:sp>
        <p:nvSpPr>
          <p:cNvPr id="4" name="页脚占位符 3"/>
          <p:cNvSpPr>
            <a:spLocks noGrp="1"/>
          </p:cNvSpPr>
          <p:nvPr>
            <p:ph type="ftr" sz="quarter" idx="11"/>
            <p:custDataLst>
              <p:tags r:id="rId4"/>
            </p:custDataLst>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8753983" y="6356350"/>
            <a:ext cx="2743200" cy="365125"/>
          </a:xfrm>
        </p:spPr>
        <p:txBody>
          <a:bodyPr wrap="square">
            <a:normAutofit/>
          </a:bodyPr>
          <a:lstStyle/>
          <a:p>
            <a:r>
              <a:rPr lang="en-US" altLang="zh-CN"/>
              <a:t>‹#›</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任意多边形 19"/>
          <p:cNvSpPr/>
          <p:nvPr userDrawn="1"/>
        </p:nvSpPr>
        <p:spPr>
          <a:xfrm rot="10800000">
            <a:off x="-5" y="198849"/>
            <a:ext cx="12196230" cy="1531133"/>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8" name="任意多边形: 形状 7"/>
          <p:cNvSpPr/>
          <p:nvPr userDrawn="1"/>
        </p:nvSpPr>
        <p:spPr>
          <a:xfrm rot="10800000">
            <a:off x="0" y="-5"/>
            <a:ext cx="12192000" cy="1582061"/>
          </a:xfrm>
          <a:custGeom>
            <a:avLst/>
            <a:gdLst>
              <a:gd name="connsiteX0" fmla="*/ 12192000 w 12192000"/>
              <a:gd name="connsiteY0" fmla="*/ 1487914 h 1487914"/>
              <a:gd name="connsiteX1" fmla="*/ 0 w 12192000"/>
              <a:gd name="connsiteY1" fmla="*/ 1487914 h 1487914"/>
              <a:gd name="connsiteX2" fmla="*/ 0 w 12192000"/>
              <a:gd name="connsiteY2" fmla="*/ 464687 h 1487914"/>
              <a:gd name="connsiteX3" fmla="*/ 400424 w 12192000"/>
              <a:gd name="connsiteY3" fmla="*/ 531990 h 1487914"/>
              <a:gd name="connsiteX4" fmla="*/ 11146976 w 12192000"/>
              <a:gd name="connsiteY4" fmla="*/ 187933 h 1487914"/>
              <a:gd name="connsiteX5" fmla="*/ 11921298 w 12192000"/>
              <a:gd name="connsiteY5" fmla="*/ 53786 h 1487914"/>
              <a:gd name="connsiteX6" fmla="*/ 12192000 w 12192000"/>
              <a:gd name="connsiteY6" fmla="*/ 0 h 1487914"/>
              <a:gd name="connsiteX7" fmla="*/ 12192000 w 12192000"/>
              <a:gd name="connsiteY7" fmla="*/ 1487914 h 1487914"/>
              <a:gd name="connsiteX0-1" fmla="*/ 12192000 w 12192000"/>
              <a:gd name="connsiteY0-2" fmla="*/ 1487914 h 1487914"/>
              <a:gd name="connsiteX1-3" fmla="*/ 0 w 12192000"/>
              <a:gd name="connsiteY1-4" fmla="*/ 1487914 h 1487914"/>
              <a:gd name="connsiteX2-5" fmla="*/ 0 w 12192000"/>
              <a:gd name="connsiteY2-6" fmla="*/ 464687 h 1487914"/>
              <a:gd name="connsiteX3-7" fmla="*/ 11146976 w 12192000"/>
              <a:gd name="connsiteY3-8" fmla="*/ 187933 h 1487914"/>
              <a:gd name="connsiteX4-9" fmla="*/ 11921298 w 12192000"/>
              <a:gd name="connsiteY4-10" fmla="*/ 53786 h 1487914"/>
              <a:gd name="connsiteX5-11" fmla="*/ 12192000 w 12192000"/>
              <a:gd name="connsiteY5-12" fmla="*/ 0 h 1487914"/>
              <a:gd name="connsiteX6-13" fmla="*/ 12192000 w 12192000"/>
              <a:gd name="connsiteY6-14" fmla="*/ 1487914 h 1487914"/>
              <a:gd name="connsiteX0-15" fmla="*/ 12192000 w 12192000"/>
              <a:gd name="connsiteY0-16" fmla="*/ 1487914 h 1487914"/>
              <a:gd name="connsiteX1-17" fmla="*/ 0 w 12192000"/>
              <a:gd name="connsiteY1-18" fmla="*/ 1487914 h 1487914"/>
              <a:gd name="connsiteX2-19" fmla="*/ 0 w 12192000"/>
              <a:gd name="connsiteY2-20" fmla="*/ 464687 h 1487914"/>
              <a:gd name="connsiteX3-21" fmla="*/ 11146976 w 12192000"/>
              <a:gd name="connsiteY3-22" fmla="*/ 187933 h 1487914"/>
              <a:gd name="connsiteX4-23" fmla="*/ 11921298 w 12192000"/>
              <a:gd name="connsiteY4-24" fmla="*/ 53786 h 1487914"/>
              <a:gd name="connsiteX5-25" fmla="*/ 12192000 w 12192000"/>
              <a:gd name="connsiteY5-26" fmla="*/ 0 h 1487914"/>
              <a:gd name="connsiteX6-27" fmla="*/ 12192000 w 12192000"/>
              <a:gd name="connsiteY6-28" fmla="*/ 1487914 h 1487914"/>
              <a:gd name="connsiteX0-29" fmla="*/ 12192000 w 12192000"/>
              <a:gd name="connsiteY0-30" fmla="*/ 1487914 h 1487914"/>
              <a:gd name="connsiteX1-31" fmla="*/ 0 w 12192000"/>
              <a:gd name="connsiteY1-32" fmla="*/ 1487914 h 1487914"/>
              <a:gd name="connsiteX2-33" fmla="*/ 0 w 12192000"/>
              <a:gd name="connsiteY2-34" fmla="*/ 464687 h 1487914"/>
              <a:gd name="connsiteX3-35" fmla="*/ 11146976 w 12192000"/>
              <a:gd name="connsiteY3-36" fmla="*/ 187933 h 1487914"/>
              <a:gd name="connsiteX4-37" fmla="*/ 11921298 w 12192000"/>
              <a:gd name="connsiteY4-38" fmla="*/ 53786 h 1487914"/>
              <a:gd name="connsiteX5-39" fmla="*/ 12192000 w 12192000"/>
              <a:gd name="connsiteY5-40" fmla="*/ 0 h 1487914"/>
              <a:gd name="connsiteX6-41" fmla="*/ 12192000 w 12192000"/>
              <a:gd name="connsiteY6-42" fmla="*/ 1487914 h 1487914"/>
              <a:gd name="connsiteX0-43" fmla="*/ 12192000 w 12366837"/>
              <a:gd name="connsiteY0-44" fmla="*/ 1560914 h 1560914"/>
              <a:gd name="connsiteX1-45" fmla="*/ 0 w 12366837"/>
              <a:gd name="connsiteY1-46" fmla="*/ 1560914 h 1560914"/>
              <a:gd name="connsiteX2-47" fmla="*/ 0 w 12366837"/>
              <a:gd name="connsiteY2-48" fmla="*/ 537687 h 1560914"/>
              <a:gd name="connsiteX3-49" fmla="*/ 11146976 w 12366837"/>
              <a:gd name="connsiteY3-50" fmla="*/ 260933 h 1560914"/>
              <a:gd name="connsiteX4-51" fmla="*/ 12192000 w 12366837"/>
              <a:gd name="connsiteY4-52" fmla="*/ 73000 h 1560914"/>
              <a:gd name="connsiteX5-53" fmla="*/ 12192000 w 12366837"/>
              <a:gd name="connsiteY5-54" fmla="*/ 1560914 h 1560914"/>
              <a:gd name="connsiteX0-55" fmla="*/ 12192000 w 12192000"/>
              <a:gd name="connsiteY0-56" fmla="*/ 1575972 h 1575972"/>
              <a:gd name="connsiteX1-57" fmla="*/ 0 w 12192000"/>
              <a:gd name="connsiteY1-58" fmla="*/ 1575972 h 1575972"/>
              <a:gd name="connsiteX2-59" fmla="*/ 0 w 12192000"/>
              <a:gd name="connsiteY2-60" fmla="*/ 552745 h 1575972"/>
              <a:gd name="connsiteX3-61" fmla="*/ 11146976 w 12192000"/>
              <a:gd name="connsiteY3-62" fmla="*/ 275991 h 1575972"/>
              <a:gd name="connsiteX4-63" fmla="*/ 12192000 w 12192000"/>
              <a:gd name="connsiteY4-64" fmla="*/ 88058 h 1575972"/>
              <a:gd name="connsiteX5-65" fmla="*/ 12192000 w 12192000"/>
              <a:gd name="connsiteY5-66" fmla="*/ 1575972 h 1575972"/>
              <a:gd name="connsiteX0-67" fmla="*/ 12192000 w 12192000"/>
              <a:gd name="connsiteY0-68" fmla="*/ 1487914 h 1487914"/>
              <a:gd name="connsiteX1-69" fmla="*/ 0 w 12192000"/>
              <a:gd name="connsiteY1-70" fmla="*/ 1487914 h 1487914"/>
              <a:gd name="connsiteX2-71" fmla="*/ 0 w 12192000"/>
              <a:gd name="connsiteY2-72" fmla="*/ 464687 h 1487914"/>
              <a:gd name="connsiteX3-73" fmla="*/ 12192000 w 12192000"/>
              <a:gd name="connsiteY3-74" fmla="*/ 0 h 1487914"/>
              <a:gd name="connsiteX4-75" fmla="*/ 12192000 w 12192000"/>
              <a:gd name="connsiteY4-76" fmla="*/ 1487914 h 1487914"/>
              <a:gd name="connsiteX0-77" fmla="*/ 12192000 w 12192000"/>
              <a:gd name="connsiteY0-78" fmla="*/ 1487914 h 1487914"/>
              <a:gd name="connsiteX1-79" fmla="*/ 0 w 12192000"/>
              <a:gd name="connsiteY1-80" fmla="*/ 1487914 h 1487914"/>
              <a:gd name="connsiteX2-81" fmla="*/ 0 w 12192000"/>
              <a:gd name="connsiteY2-82" fmla="*/ 464687 h 1487914"/>
              <a:gd name="connsiteX3-83" fmla="*/ 12192000 w 12192000"/>
              <a:gd name="connsiteY3-84" fmla="*/ 0 h 1487914"/>
              <a:gd name="connsiteX4-85" fmla="*/ 12192000 w 12192000"/>
              <a:gd name="connsiteY4-86" fmla="*/ 1487914 h 1487914"/>
              <a:gd name="connsiteX0-87" fmla="*/ 12192000 w 12192000"/>
              <a:gd name="connsiteY0-88" fmla="*/ 1487914 h 1487914"/>
              <a:gd name="connsiteX1-89" fmla="*/ 0 w 12192000"/>
              <a:gd name="connsiteY1-90" fmla="*/ 1487914 h 1487914"/>
              <a:gd name="connsiteX2-91" fmla="*/ 0 w 12192000"/>
              <a:gd name="connsiteY2-92" fmla="*/ 464687 h 1487914"/>
              <a:gd name="connsiteX3-93" fmla="*/ 12192000 w 12192000"/>
              <a:gd name="connsiteY3-94" fmla="*/ 0 h 1487914"/>
              <a:gd name="connsiteX4-95" fmla="*/ 12192000 w 12192000"/>
              <a:gd name="connsiteY4-96" fmla="*/ 1487914 h 1487914"/>
              <a:gd name="connsiteX0-97" fmla="*/ 12192000 w 12192000"/>
              <a:gd name="connsiteY0-98" fmla="*/ 1487914 h 1487914"/>
              <a:gd name="connsiteX1-99" fmla="*/ 0 w 12192000"/>
              <a:gd name="connsiteY1-100" fmla="*/ 1487914 h 1487914"/>
              <a:gd name="connsiteX2-101" fmla="*/ 0 w 12192000"/>
              <a:gd name="connsiteY2-102" fmla="*/ 464687 h 1487914"/>
              <a:gd name="connsiteX3-103" fmla="*/ 12192000 w 12192000"/>
              <a:gd name="connsiteY3-104" fmla="*/ 0 h 1487914"/>
              <a:gd name="connsiteX4-105" fmla="*/ 12192000 w 12192000"/>
              <a:gd name="connsiteY4-106" fmla="*/ 1487914 h 1487914"/>
              <a:gd name="connsiteX0-107" fmla="*/ 12192000 w 12192000"/>
              <a:gd name="connsiteY0-108" fmla="*/ 1487914 h 1487914"/>
              <a:gd name="connsiteX1-109" fmla="*/ 0 w 12192000"/>
              <a:gd name="connsiteY1-110" fmla="*/ 1487914 h 1487914"/>
              <a:gd name="connsiteX2-111" fmla="*/ 0 w 12192000"/>
              <a:gd name="connsiteY2-112" fmla="*/ 464687 h 1487914"/>
              <a:gd name="connsiteX3-113" fmla="*/ 12192000 w 12192000"/>
              <a:gd name="connsiteY3-114" fmla="*/ 0 h 1487914"/>
              <a:gd name="connsiteX4-115" fmla="*/ 12192000 w 12192000"/>
              <a:gd name="connsiteY4-116" fmla="*/ 1487914 h 1487914"/>
              <a:gd name="connsiteX0-117" fmla="*/ 12192000 w 12192000"/>
              <a:gd name="connsiteY0-118" fmla="*/ 1487914 h 1487914"/>
              <a:gd name="connsiteX1-119" fmla="*/ 0 w 12192000"/>
              <a:gd name="connsiteY1-120" fmla="*/ 1487914 h 1487914"/>
              <a:gd name="connsiteX2-121" fmla="*/ 0 w 12192000"/>
              <a:gd name="connsiteY2-122" fmla="*/ 464687 h 1487914"/>
              <a:gd name="connsiteX3-123" fmla="*/ 12192000 w 12192000"/>
              <a:gd name="connsiteY3-124" fmla="*/ 0 h 1487914"/>
              <a:gd name="connsiteX4-125" fmla="*/ 12192000 w 12192000"/>
              <a:gd name="connsiteY4-126" fmla="*/ 1487914 h 148791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1487914">
                <a:moveTo>
                  <a:pt x="12192000" y="1487914"/>
                </a:moveTo>
                <a:lnTo>
                  <a:pt x="0" y="1487914"/>
                </a:lnTo>
                <a:lnTo>
                  <a:pt x="0" y="464687"/>
                </a:lnTo>
                <a:cubicBezTo>
                  <a:pt x="1770742" y="740031"/>
                  <a:pt x="7460343" y="1105009"/>
                  <a:pt x="12192000" y="0"/>
                </a:cubicBezTo>
                <a:lnTo>
                  <a:pt x="12192000" y="1487914"/>
                </a:ln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dirty="0">
              <a:ea typeface="微软雅黑" panose="020B0503020204020204" pitchFamily="34" charset="-122"/>
            </a:endParaRPr>
          </a:p>
        </p:txBody>
      </p:sp>
      <p:grpSp>
        <p:nvGrpSpPr>
          <p:cNvPr id="9" name="组合 8"/>
          <p:cNvGrpSpPr/>
          <p:nvPr userDrawn="1"/>
        </p:nvGrpSpPr>
        <p:grpSpPr>
          <a:xfrm>
            <a:off x="1" y="6172200"/>
            <a:ext cx="12196231" cy="685800"/>
            <a:chOff x="1" y="3265418"/>
            <a:chExt cx="9143999" cy="2219421"/>
          </a:xfrm>
        </p:grpSpPr>
        <p:sp>
          <p:nvSpPr>
            <p:cNvPr id="10" name="任意多边形 14"/>
            <p:cNvSpPr/>
            <p:nvPr/>
          </p:nvSpPr>
          <p:spPr>
            <a:xfrm>
              <a:off x="1" y="3265418"/>
              <a:ext cx="9143999" cy="204113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11" name="任意多边形 17"/>
            <p:cNvSpPr/>
            <p:nvPr/>
          </p:nvSpPr>
          <p:spPr>
            <a:xfrm>
              <a:off x="1" y="3850390"/>
              <a:ext cx="9143999" cy="1634449"/>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ea typeface="微软雅黑" panose="020B0503020204020204" pitchFamily="34" charset="-122"/>
              </a:endParaRPr>
            </a:p>
          </p:txBody>
        </p:sp>
      </p:grpSp>
      <p:sp>
        <p:nvSpPr>
          <p:cNvPr id="14" name="文本框 13"/>
          <p:cNvSpPr txBox="1"/>
          <p:nvPr userDrawn="1"/>
        </p:nvSpPr>
        <p:spPr>
          <a:xfrm>
            <a:off x="11387205" y="6553200"/>
            <a:ext cx="253933" cy="231946"/>
          </a:xfrm>
          <a:prstGeom prst="rect">
            <a:avLst/>
          </a:prstGeom>
          <a:noFill/>
          <a:ln>
            <a:solidFill>
              <a:schemeClr val="bg1">
                <a:lumMod val="75000"/>
              </a:schemeClr>
            </a:solidFill>
          </a:ln>
        </p:spPr>
        <p:txBody>
          <a:bodyPr wrap="none" lIns="72000" tIns="72000" rIns="72000" bIns="72000" rtlCol="0" anchor="ctr">
            <a:noAutofit/>
          </a:bodyPr>
          <a:lstStyle/>
          <a:p>
            <a:pPr algn="ctr"/>
            <a:fld id="{CE5B7511-CC96-41DE-A965-D9C44FD5C89D}" type="slidenum">
              <a:rPr lang="zh-CN" altLang="en-US" sz="800" b="1"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fld>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logo"/>
          <p:cNvPicPr/>
          <p:nvPr userDrawn="1"/>
        </p:nvPicPr>
        <p:blipFill>
          <a:blip r:embed="rId5" cstate="print">
            <a:extLst>
              <a:ext uri="{28A0092B-C50C-407E-A947-70E740481C1C}">
                <a14:useLocalDpi xmlns:a14="http://schemas.microsoft.com/office/drawing/2010/main" val="0"/>
              </a:ext>
            </a:extLst>
          </a:blip>
          <a:stretch>
            <a:fillRect/>
          </a:stretch>
        </p:blipFill>
        <p:spPr>
          <a:xfrm>
            <a:off x="11162190" y="219511"/>
            <a:ext cx="526162" cy="52616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png"/><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1" Type="http://schemas.openxmlformats.org/officeDocument/2006/relationships/notesSlide" Target="../notesSlides/notesSlide9.xml"/><Relationship Id="rId10" Type="http://schemas.openxmlformats.org/officeDocument/2006/relationships/slideLayout" Target="../slideLayouts/slideLayout1.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31.png"/><Relationship Id="rId7" Type="http://schemas.openxmlformats.org/officeDocument/2006/relationships/image" Target="../media/image30.png"/><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0" Type="http://schemas.openxmlformats.org/officeDocument/2006/relationships/notesSlide" Target="../notesSlides/notesSlide10.xml"/><Relationship Id="rId1" Type="http://schemas.openxmlformats.org/officeDocument/2006/relationships/image" Target="../media/image24.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42.png"/><Relationship Id="rId1"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47.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4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49.png"/></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4.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pic>
        <p:nvPicPr>
          <p:cNvPr id="2" name="图片 1" descr="5914ED7DA3AFB67EBDD2EC260A884B96"/>
          <p:cNvPicPr>
            <a:picLocks noChangeAspect="1"/>
          </p:cNvPicPr>
          <p:nvPr/>
        </p:nvPicPr>
        <p:blipFill>
          <a:blip r:embed="rId2"/>
          <a:srcRect l="-57" t="19007" r="57" b="-152"/>
          <a:stretch>
            <a:fillRect/>
          </a:stretch>
        </p:blipFill>
        <p:spPr>
          <a:xfrm>
            <a:off x="6985" y="-66040"/>
            <a:ext cx="12185015" cy="5093970"/>
          </a:xfrm>
          <a:prstGeom prst="rect">
            <a:avLst/>
          </a:prstGeom>
        </p:spPr>
      </p:pic>
      <p:grpSp>
        <p:nvGrpSpPr>
          <p:cNvPr id="3" name="组合 2"/>
          <p:cNvGrpSpPr/>
          <p:nvPr/>
        </p:nvGrpSpPr>
        <p:grpSpPr>
          <a:xfrm>
            <a:off x="0" y="3124200"/>
            <a:ext cx="12192000" cy="3733800"/>
            <a:chOff x="0" y="3312958"/>
            <a:chExt cx="12192000" cy="3830792"/>
          </a:xfrm>
        </p:grpSpPr>
        <p:sp>
          <p:nvSpPr>
            <p:cNvPr id="23" name="任意多边形: 形状 22"/>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20" name="任意多边形: 形状 19"/>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14" name="title"/>
          <p:cNvSpPr txBox="1"/>
          <p:nvPr/>
        </p:nvSpPr>
        <p:spPr>
          <a:xfrm>
            <a:off x="609599" y="5122860"/>
            <a:ext cx="11144251" cy="675640"/>
          </a:xfrm>
          <a:prstGeom prst="rect">
            <a:avLst/>
          </a:prstGeom>
          <a:solidFill>
            <a:schemeClr val="bg1">
              <a:alpha val="0"/>
            </a:schemeClr>
          </a:solidFill>
        </p:spPr>
        <p:txBody>
          <a:bodyPr wrap="squar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800" dirty="0">
                <a:sym typeface="微软雅黑" panose="020B0503020204020204" pitchFamily="34" charset="-122"/>
              </a:rPr>
              <a:t>组会</a:t>
            </a:r>
            <a:r>
              <a:rPr lang="zh-CN" altLang="en-US" sz="3800" dirty="0">
                <a:sym typeface="微软雅黑" panose="020B0503020204020204" pitchFamily="34" charset="-122"/>
              </a:rPr>
              <a:t>汇报</a:t>
            </a:r>
            <a:endParaRPr lang="zh-CN" altLang="en-US" sz="3800" dirty="0">
              <a:sym typeface="微软雅黑" panose="020B0503020204020204" pitchFamily="34" charset="-122"/>
            </a:endParaRPr>
          </a:p>
        </p:txBody>
      </p:sp>
      <p:pic>
        <p:nvPicPr>
          <p:cNvPr id="15" name="logo"/>
          <p:cNvPicPr/>
          <p:nvPr/>
        </p:nvPicPr>
        <p:blipFill>
          <a:blip r:embed="rId3" cstate="print">
            <a:extLst>
              <a:ext uri="{28A0092B-C50C-407E-A947-70E740481C1C}">
                <a14:useLocalDpi xmlns:a14="http://schemas.microsoft.com/office/drawing/2010/main" val="0"/>
              </a:ext>
            </a:extLst>
          </a:blip>
          <a:stretch>
            <a:fillRect/>
          </a:stretch>
        </p:blipFill>
        <p:spPr>
          <a:xfrm>
            <a:off x="10226674" y="5031920"/>
            <a:ext cx="1377951" cy="137795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a:sym typeface="+mn-ea"/>
              </a:rPr>
              <a:t>时间序列编码分支</a:t>
            </a:r>
            <a:endParaRPr dirty="0">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54685" y="3429000"/>
            <a:ext cx="6171565" cy="1911350"/>
          </a:xfrm>
          <a:prstGeom prst="rect">
            <a:avLst/>
          </a:prstGeom>
        </p:spPr>
      </p:pic>
      <p:grpSp>
        <p:nvGrpSpPr>
          <p:cNvPr id="16" name="组合 15"/>
          <p:cNvGrpSpPr/>
          <p:nvPr/>
        </p:nvGrpSpPr>
        <p:grpSpPr>
          <a:xfrm>
            <a:off x="3504565" y="1597660"/>
            <a:ext cx="7652385" cy="4020185"/>
            <a:chOff x="4361" y="2927"/>
            <a:chExt cx="12051" cy="6331"/>
          </a:xfrm>
        </p:grpSpPr>
        <p:pic>
          <p:nvPicPr>
            <p:cNvPr id="12" name="图片 25"/>
            <p:cNvPicPr>
              <a:picLocks noChangeAspect="1"/>
            </p:cNvPicPr>
            <p:nvPr/>
          </p:nvPicPr>
          <p:blipFill>
            <a:blip r:embed="rId2"/>
            <a:stretch>
              <a:fillRect/>
            </a:stretch>
          </p:blipFill>
          <p:spPr>
            <a:xfrm>
              <a:off x="4361" y="3578"/>
              <a:ext cx="1708" cy="463"/>
            </a:xfrm>
            <a:prstGeom prst="rect">
              <a:avLst/>
            </a:prstGeom>
            <a:noFill/>
            <a:ln>
              <a:noFill/>
            </a:ln>
          </p:spPr>
        </p:pic>
        <p:sp>
          <p:nvSpPr>
            <p:cNvPr id="4" name="文本框 3"/>
            <p:cNvSpPr txBox="1"/>
            <p:nvPr/>
          </p:nvSpPr>
          <p:spPr>
            <a:xfrm>
              <a:off x="8205" y="3507"/>
              <a:ext cx="1910" cy="531"/>
            </a:xfrm>
            <a:prstGeom prst="rect">
              <a:avLst/>
            </a:prstGeom>
          </p:spPr>
          <p:txBody>
            <a:bodyPr wrap="square">
              <a:spAutoFit/>
            </a:bodyPr>
            <a:p>
              <a:pPr marL="0" indent="0" algn="just" defTabSz="266700">
                <a:spcBef>
                  <a:spcPct val="0"/>
                </a:spcBef>
                <a:spcAft>
                  <a:spcPct val="0"/>
                </a:spcAft>
              </a:pPr>
              <a:r>
                <a:rPr lang="zh-CN" altLang="en-US" sz="1600">
                  <a:latin typeface="宋体" panose="02010600030101010101" pitchFamily="2" charset="-122"/>
                  <a:ea typeface="宋体" panose="02010600030101010101" pitchFamily="2" charset="-122"/>
                </a:rPr>
                <a:t>可学习矩阵</a:t>
              </a:r>
              <a:endParaRPr lang="zh-CN" altLang="en-US" sz="1600">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a:blip r:embed="rId3"/>
            <a:stretch>
              <a:fillRect/>
            </a:stretch>
          </p:blipFill>
          <p:spPr>
            <a:xfrm>
              <a:off x="10115" y="3538"/>
              <a:ext cx="1829" cy="374"/>
            </a:xfrm>
            <a:prstGeom prst="rect">
              <a:avLst/>
            </a:prstGeom>
          </p:spPr>
        </p:pic>
        <p:cxnSp>
          <p:nvCxnSpPr>
            <p:cNvPr id="7" name="直接箭头连接符 6"/>
            <p:cNvCxnSpPr/>
            <p:nvPr/>
          </p:nvCxnSpPr>
          <p:spPr>
            <a:xfrm>
              <a:off x="6338" y="3755"/>
              <a:ext cx="170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8" name="文本框 7"/>
            <p:cNvSpPr txBox="1"/>
            <p:nvPr/>
          </p:nvSpPr>
          <p:spPr>
            <a:xfrm>
              <a:off x="5702" y="2927"/>
              <a:ext cx="3257" cy="580"/>
            </a:xfrm>
            <a:prstGeom prst="rect">
              <a:avLst/>
            </a:prstGeom>
            <a:noFill/>
          </p:spPr>
          <p:txBody>
            <a:bodyPr wrap="square" rtlCol="0">
              <a:spAutoFit/>
            </a:bodyPr>
            <a:p>
              <a:r>
                <a:rPr lang="en-US" altLang="zh-CN"/>
                <a:t>Inverted </a:t>
              </a:r>
              <a:r>
                <a:rPr lang="en-US" altLang="zh-CN"/>
                <a:t>Embedding</a:t>
              </a:r>
              <a:endParaRPr lang="en-US" altLang="zh-CN"/>
            </a:p>
          </p:txBody>
        </p:sp>
        <p:cxnSp>
          <p:nvCxnSpPr>
            <p:cNvPr id="10" name="直接箭头连接符 9"/>
            <p:cNvCxnSpPr/>
            <p:nvPr/>
          </p:nvCxnSpPr>
          <p:spPr>
            <a:xfrm flipV="1">
              <a:off x="12204" y="3758"/>
              <a:ext cx="1773" cy="13"/>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18" name="图片 31"/>
            <p:cNvPicPr>
              <a:picLocks noChangeAspect="1"/>
            </p:cNvPicPr>
            <p:nvPr/>
          </p:nvPicPr>
          <p:blipFill>
            <a:blip r:embed="rId4"/>
            <a:stretch>
              <a:fillRect/>
            </a:stretch>
          </p:blipFill>
          <p:spPr>
            <a:xfrm>
              <a:off x="12099" y="3032"/>
              <a:ext cx="1800" cy="370"/>
            </a:xfrm>
            <a:prstGeom prst="rect">
              <a:avLst/>
            </a:prstGeom>
            <a:noFill/>
            <a:ln>
              <a:noFill/>
            </a:ln>
          </p:spPr>
        </p:pic>
        <p:pic>
          <p:nvPicPr>
            <p:cNvPr id="34" name="图片 47"/>
            <p:cNvPicPr>
              <a:picLocks noChangeAspect="1"/>
            </p:cNvPicPr>
            <p:nvPr/>
          </p:nvPicPr>
          <p:blipFill>
            <a:blip r:embed="rId5"/>
            <a:stretch>
              <a:fillRect/>
            </a:stretch>
          </p:blipFill>
          <p:spPr>
            <a:xfrm>
              <a:off x="14552" y="3462"/>
              <a:ext cx="1860" cy="450"/>
            </a:xfrm>
            <a:prstGeom prst="rect">
              <a:avLst/>
            </a:prstGeom>
            <a:noFill/>
            <a:ln>
              <a:noFill/>
            </a:ln>
          </p:spPr>
        </p:pic>
        <p:pic>
          <p:nvPicPr>
            <p:cNvPr id="11" name="图片 10"/>
            <p:cNvPicPr>
              <a:picLocks noChangeAspect="1"/>
            </p:cNvPicPr>
            <p:nvPr/>
          </p:nvPicPr>
          <p:blipFill>
            <a:blip r:embed="rId6"/>
            <a:stretch>
              <a:fillRect/>
            </a:stretch>
          </p:blipFill>
          <p:spPr>
            <a:xfrm>
              <a:off x="11059" y="4240"/>
              <a:ext cx="4314" cy="960"/>
            </a:xfrm>
            <a:prstGeom prst="rect">
              <a:avLst/>
            </a:prstGeom>
          </p:spPr>
        </p:pic>
        <p:pic>
          <p:nvPicPr>
            <p:cNvPr id="13" name="图片 12"/>
            <p:cNvPicPr>
              <a:picLocks noChangeAspect="1"/>
            </p:cNvPicPr>
            <p:nvPr/>
          </p:nvPicPr>
          <p:blipFill>
            <a:blip r:embed="rId7"/>
            <a:srcRect r="47135" b="-8915"/>
            <a:stretch>
              <a:fillRect/>
            </a:stretch>
          </p:blipFill>
          <p:spPr>
            <a:xfrm>
              <a:off x="5473" y="4201"/>
              <a:ext cx="3257" cy="562"/>
            </a:xfrm>
            <a:prstGeom prst="rect">
              <a:avLst/>
            </a:prstGeom>
          </p:spPr>
        </p:pic>
        <p:pic>
          <p:nvPicPr>
            <p:cNvPr id="14" name="图片 13"/>
            <p:cNvPicPr>
              <a:picLocks noChangeAspect="1"/>
            </p:cNvPicPr>
            <p:nvPr/>
          </p:nvPicPr>
          <p:blipFill>
            <a:blip r:embed="rId8"/>
            <a:stretch>
              <a:fillRect/>
            </a:stretch>
          </p:blipFill>
          <p:spPr>
            <a:xfrm>
              <a:off x="10532" y="5780"/>
              <a:ext cx="5368" cy="1656"/>
            </a:xfrm>
            <a:prstGeom prst="rect">
              <a:avLst/>
            </a:prstGeom>
          </p:spPr>
        </p:pic>
        <p:pic>
          <p:nvPicPr>
            <p:cNvPr id="15" name="图片 14"/>
            <p:cNvPicPr>
              <a:picLocks noChangeAspect="1"/>
            </p:cNvPicPr>
            <p:nvPr/>
          </p:nvPicPr>
          <p:blipFill>
            <a:blip r:embed="rId9"/>
            <a:stretch>
              <a:fillRect/>
            </a:stretch>
          </p:blipFill>
          <p:spPr>
            <a:xfrm>
              <a:off x="10225" y="7822"/>
              <a:ext cx="5982" cy="1437"/>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sym typeface="微软雅黑" panose="020B0503020204020204" pitchFamily="34" charset="-122"/>
              </a:rPr>
              <a:t>LLM </a:t>
            </a:r>
            <a:r>
              <a:rPr lang="zh-CN" altLang="en-US" dirty="0">
                <a:sym typeface="微软雅黑" panose="020B0503020204020204" pitchFamily="34" charset="-122"/>
              </a:rPr>
              <a:t>赋能编码分支</a:t>
            </a:r>
            <a:endParaRPr lang="zh-CN" altLang="en-US" dirty="0">
              <a:sym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4212590" y="932180"/>
            <a:ext cx="5118100" cy="1752600"/>
          </a:xfrm>
          <a:prstGeom prst="rect">
            <a:avLst/>
          </a:prstGeom>
        </p:spPr>
      </p:pic>
      <p:sp>
        <p:nvSpPr>
          <p:cNvPr id="8" name="文本框 7"/>
          <p:cNvSpPr txBox="1"/>
          <p:nvPr/>
        </p:nvSpPr>
        <p:spPr>
          <a:xfrm>
            <a:off x="1986915" y="2915285"/>
            <a:ext cx="902970" cy="337185"/>
          </a:xfrm>
          <a:prstGeom prst="rect">
            <a:avLst/>
          </a:prstGeom>
        </p:spPr>
        <p:txBody>
          <a:bodyPr wrap="square">
            <a:spAutoFit/>
          </a:bodyPr>
          <a:p>
            <a:r>
              <a:rPr lang="en-US" altLang="zh-CN" sz="1600"/>
              <a:t>Token</a:t>
            </a:r>
            <a:r>
              <a:rPr lang="zh-CN" altLang="en-US" sz="1600"/>
              <a:t>化</a:t>
            </a:r>
            <a:endParaRPr lang="zh-CN" altLang="en-US" sz="1600"/>
          </a:p>
        </p:txBody>
      </p:sp>
      <p:grpSp>
        <p:nvGrpSpPr>
          <p:cNvPr id="18" name="组合 17"/>
          <p:cNvGrpSpPr/>
          <p:nvPr/>
        </p:nvGrpSpPr>
        <p:grpSpPr>
          <a:xfrm>
            <a:off x="1673225" y="3102610"/>
            <a:ext cx="8978265" cy="400685"/>
            <a:chOff x="1396" y="4984"/>
            <a:chExt cx="14139" cy="631"/>
          </a:xfrm>
        </p:grpSpPr>
        <p:pic>
          <p:nvPicPr>
            <p:cNvPr id="35" name="图片 54"/>
            <p:cNvPicPr>
              <a:picLocks noChangeAspect="1"/>
            </p:cNvPicPr>
            <p:nvPr/>
          </p:nvPicPr>
          <p:blipFill>
            <a:blip r:embed="rId2"/>
            <a:stretch>
              <a:fillRect/>
            </a:stretch>
          </p:blipFill>
          <p:spPr>
            <a:xfrm>
              <a:off x="1396" y="5220"/>
              <a:ext cx="1610" cy="360"/>
            </a:xfrm>
            <a:prstGeom prst="rect">
              <a:avLst/>
            </a:prstGeom>
            <a:noFill/>
            <a:ln>
              <a:noFill/>
            </a:ln>
          </p:spPr>
        </p:pic>
        <p:pic>
          <p:nvPicPr>
            <p:cNvPr id="6" name="图片 5"/>
            <p:cNvPicPr>
              <a:picLocks noChangeAspect="1"/>
            </p:cNvPicPr>
            <p:nvPr/>
          </p:nvPicPr>
          <p:blipFill>
            <a:blip r:embed="rId3"/>
            <a:stretch>
              <a:fillRect/>
            </a:stretch>
          </p:blipFill>
          <p:spPr>
            <a:xfrm>
              <a:off x="4382" y="5220"/>
              <a:ext cx="1680" cy="350"/>
            </a:xfrm>
            <a:prstGeom prst="rect">
              <a:avLst/>
            </a:prstGeom>
          </p:spPr>
        </p:pic>
        <p:cxnSp>
          <p:nvCxnSpPr>
            <p:cNvPr id="7" name="直接箭头连接符 6"/>
            <p:cNvCxnSpPr/>
            <p:nvPr/>
          </p:nvCxnSpPr>
          <p:spPr>
            <a:xfrm flipV="1">
              <a:off x="3215" y="5417"/>
              <a:ext cx="1028" cy="12"/>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9" name="图片 8"/>
            <p:cNvPicPr>
              <a:picLocks noChangeAspect="1"/>
            </p:cNvPicPr>
            <p:nvPr/>
          </p:nvPicPr>
          <p:blipFill>
            <a:blip r:embed="rId4"/>
            <a:stretch>
              <a:fillRect/>
            </a:stretch>
          </p:blipFill>
          <p:spPr>
            <a:xfrm>
              <a:off x="7184" y="4984"/>
              <a:ext cx="946" cy="336"/>
            </a:xfrm>
            <a:prstGeom prst="rect">
              <a:avLst/>
            </a:prstGeom>
          </p:spPr>
        </p:pic>
        <p:cxnSp>
          <p:nvCxnSpPr>
            <p:cNvPr id="10" name="直接箭头连接符 9"/>
            <p:cNvCxnSpPr/>
            <p:nvPr/>
          </p:nvCxnSpPr>
          <p:spPr>
            <a:xfrm flipV="1">
              <a:off x="6199" y="5417"/>
              <a:ext cx="2960" cy="12"/>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13" name="图片 12"/>
            <p:cNvPicPr>
              <a:picLocks noChangeAspect="1"/>
            </p:cNvPicPr>
            <p:nvPr/>
          </p:nvPicPr>
          <p:blipFill>
            <a:blip r:embed="rId5"/>
            <a:stretch>
              <a:fillRect/>
            </a:stretch>
          </p:blipFill>
          <p:spPr>
            <a:xfrm>
              <a:off x="9252" y="5122"/>
              <a:ext cx="2614" cy="493"/>
            </a:xfrm>
            <a:prstGeom prst="rect">
              <a:avLst/>
            </a:prstGeom>
          </p:spPr>
        </p:pic>
        <p:pic>
          <p:nvPicPr>
            <p:cNvPr id="15" name="图片 14"/>
            <p:cNvPicPr>
              <a:picLocks noChangeAspect="1"/>
            </p:cNvPicPr>
            <p:nvPr/>
          </p:nvPicPr>
          <p:blipFill>
            <a:blip r:embed="rId6"/>
            <a:stretch>
              <a:fillRect/>
            </a:stretch>
          </p:blipFill>
          <p:spPr>
            <a:xfrm>
              <a:off x="13065" y="4985"/>
              <a:ext cx="2470" cy="630"/>
            </a:xfrm>
            <a:prstGeom prst="rect">
              <a:avLst/>
            </a:prstGeom>
          </p:spPr>
        </p:pic>
        <p:cxnSp>
          <p:nvCxnSpPr>
            <p:cNvPr id="16" name="直接箭头连接符 15"/>
            <p:cNvCxnSpPr/>
            <p:nvPr/>
          </p:nvCxnSpPr>
          <p:spPr>
            <a:xfrm flipV="1">
              <a:off x="11959" y="5331"/>
              <a:ext cx="917" cy="12"/>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grpSp>
      <p:grpSp>
        <p:nvGrpSpPr>
          <p:cNvPr id="19" name="组合 18"/>
          <p:cNvGrpSpPr/>
          <p:nvPr/>
        </p:nvGrpSpPr>
        <p:grpSpPr>
          <a:xfrm>
            <a:off x="3904615" y="3719195"/>
            <a:ext cx="6192520" cy="2089785"/>
            <a:chOff x="4841" y="1396"/>
            <a:chExt cx="9752" cy="3291"/>
          </a:xfrm>
        </p:grpSpPr>
        <p:pic>
          <p:nvPicPr>
            <p:cNvPr id="37" name="图片 56"/>
            <p:cNvPicPr>
              <a:picLocks noChangeAspect="1"/>
            </p:cNvPicPr>
            <p:nvPr/>
          </p:nvPicPr>
          <p:blipFill>
            <a:blip r:embed="rId7"/>
            <a:stretch>
              <a:fillRect/>
            </a:stretch>
          </p:blipFill>
          <p:spPr>
            <a:xfrm>
              <a:off x="4841" y="1744"/>
              <a:ext cx="5831" cy="1607"/>
            </a:xfrm>
            <a:prstGeom prst="rect">
              <a:avLst/>
            </a:prstGeom>
            <a:noFill/>
            <a:ln>
              <a:noFill/>
            </a:ln>
          </p:spPr>
        </p:pic>
        <p:pic>
          <p:nvPicPr>
            <p:cNvPr id="11" name="图片 10"/>
            <p:cNvPicPr>
              <a:picLocks noChangeAspect="1"/>
            </p:cNvPicPr>
            <p:nvPr/>
          </p:nvPicPr>
          <p:blipFill>
            <a:blip r:embed="rId8"/>
            <a:stretch>
              <a:fillRect/>
            </a:stretch>
          </p:blipFill>
          <p:spPr>
            <a:xfrm>
              <a:off x="6199" y="3300"/>
              <a:ext cx="2200" cy="400"/>
            </a:xfrm>
            <a:prstGeom prst="rect">
              <a:avLst/>
            </a:prstGeom>
          </p:spPr>
        </p:pic>
        <p:sp>
          <p:nvSpPr>
            <p:cNvPr id="12" name="文本框 11"/>
            <p:cNvSpPr txBox="1"/>
            <p:nvPr/>
          </p:nvSpPr>
          <p:spPr>
            <a:xfrm>
              <a:off x="5011" y="3768"/>
              <a:ext cx="6019" cy="919"/>
            </a:xfrm>
            <a:prstGeom prst="rect">
              <a:avLst/>
            </a:prstGeom>
          </p:spPr>
          <p:txBody>
            <a:bodyPr wrap="square">
              <a:spAutoFit/>
            </a:bodyPr>
            <a:p>
              <a:r>
                <a:rPr lang="zh-CN" altLang="en-US" sz="1600"/>
                <a:t>其中 </a:t>
              </a:r>
              <a:r>
                <a:rPr lang="en-US" altLang="zh-CN" sz="1600"/>
                <a:t>PE </a:t>
              </a:r>
              <a:r>
                <a:rPr lang="zh-CN" altLang="en-US" sz="1600"/>
                <a:t>是可学习的位置编码，确保模型</a:t>
              </a:r>
              <a:endParaRPr lang="zh-CN" altLang="en-US" sz="1600"/>
            </a:p>
            <a:p>
              <a:r>
                <a:rPr lang="zh-CN" altLang="en-US" sz="1600"/>
                <a:t>能够捕捉各</a:t>
              </a:r>
              <a:r>
                <a:rPr lang="en-US" altLang="zh-CN" sz="1600"/>
                <a:t>token</a:t>
              </a:r>
              <a:r>
                <a:rPr lang="zh-CN" altLang="en-US" sz="1600"/>
                <a:t>的位置信息。</a:t>
              </a:r>
              <a:endParaRPr lang="zh-CN" altLang="en-US" sz="1600"/>
            </a:p>
          </p:txBody>
        </p:sp>
        <p:sp>
          <p:nvSpPr>
            <p:cNvPr id="17" name="文本框 16"/>
            <p:cNvSpPr txBox="1"/>
            <p:nvPr/>
          </p:nvSpPr>
          <p:spPr>
            <a:xfrm>
              <a:off x="11030" y="1396"/>
              <a:ext cx="3563" cy="919"/>
            </a:xfrm>
            <a:prstGeom prst="rect">
              <a:avLst/>
            </a:prstGeom>
          </p:spPr>
          <p:txBody>
            <a:bodyPr wrap="square">
              <a:spAutoFit/>
            </a:bodyPr>
            <a:p>
              <a:r>
                <a:rPr lang="zh-CN" altLang="en-US" sz="1600"/>
                <a:t>最终处理后的提示嵌入</a:t>
              </a:r>
              <a:r>
                <a:rPr lang="en-US" altLang="zh-CN" sz="1600"/>
                <a:t>;</a:t>
              </a:r>
              <a:r>
                <a:rPr lang="zh-CN" altLang="en-US" sz="1600"/>
                <a:t>最后</a:t>
              </a:r>
              <a:r>
                <a:rPr lang="en-US" altLang="zh-CN" sz="1600"/>
                <a:t>Token</a:t>
              </a:r>
              <a:r>
                <a:rPr lang="zh-CN" altLang="en-US" sz="1600"/>
                <a:t>嵌入存储</a:t>
              </a:r>
              <a:r>
                <a:rPr lang="en-US" altLang="zh-CN" sz="1600"/>
                <a:t>.</a:t>
              </a:r>
              <a:endParaRPr lang="en-US" altLang="zh-CN" sz="1600"/>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sym typeface="微软雅黑" panose="020B0503020204020204" pitchFamily="34" charset="-122"/>
              </a:rPr>
              <a:t>跨模态对齐</a:t>
            </a:r>
            <a:endParaRPr lang="zh-CN" altLang="en-US" dirty="0">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854075" y="1925955"/>
            <a:ext cx="2863850" cy="3549650"/>
          </a:xfrm>
          <a:prstGeom prst="rect">
            <a:avLst/>
          </a:prstGeom>
        </p:spPr>
      </p:pic>
      <p:pic>
        <p:nvPicPr>
          <p:cNvPr id="53" name="图片 72"/>
          <p:cNvPicPr>
            <a:picLocks noChangeAspect="1"/>
          </p:cNvPicPr>
          <p:nvPr/>
        </p:nvPicPr>
        <p:blipFill>
          <a:blip r:embed="rId2"/>
          <a:stretch>
            <a:fillRect/>
          </a:stretch>
        </p:blipFill>
        <p:spPr>
          <a:xfrm>
            <a:off x="394970" y="2883535"/>
            <a:ext cx="349250" cy="222250"/>
          </a:xfrm>
          <a:prstGeom prst="rect">
            <a:avLst/>
          </a:prstGeom>
          <a:noFill/>
          <a:ln>
            <a:noFill/>
          </a:ln>
        </p:spPr>
      </p:pic>
      <p:pic>
        <p:nvPicPr>
          <p:cNvPr id="54" name="图片 73"/>
          <p:cNvPicPr>
            <a:picLocks noChangeAspect="1"/>
          </p:cNvPicPr>
          <p:nvPr/>
        </p:nvPicPr>
        <p:blipFill>
          <a:blip r:embed="rId3"/>
          <a:stretch>
            <a:fillRect/>
          </a:stretch>
        </p:blipFill>
        <p:spPr>
          <a:xfrm>
            <a:off x="452120" y="4599940"/>
            <a:ext cx="292100" cy="298450"/>
          </a:xfrm>
          <a:prstGeom prst="rect">
            <a:avLst/>
          </a:prstGeom>
          <a:noFill/>
          <a:ln>
            <a:noFill/>
          </a:ln>
        </p:spPr>
      </p:pic>
      <p:cxnSp>
        <p:nvCxnSpPr>
          <p:cNvPr id="4" name="直接箭头连接符 3"/>
          <p:cNvCxnSpPr/>
          <p:nvPr/>
        </p:nvCxnSpPr>
        <p:spPr>
          <a:xfrm flipV="1">
            <a:off x="3263265" y="1793240"/>
            <a:ext cx="994410" cy="145224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5" name="图片 4"/>
          <p:cNvPicPr>
            <a:picLocks noChangeAspect="1"/>
          </p:cNvPicPr>
          <p:nvPr/>
        </p:nvPicPr>
        <p:blipFill>
          <a:blip r:embed="rId4"/>
          <a:stretch>
            <a:fillRect/>
          </a:stretch>
        </p:blipFill>
        <p:spPr>
          <a:xfrm>
            <a:off x="3764280" y="1228725"/>
            <a:ext cx="5005705" cy="564515"/>
          </a:xfrm>
          <a:prstGeom prst="rect">
            <a:avLst/>
          </a:prstGeom>
        </p:spPr>
      </p:pic>
      <p:sp>
        <p:nvSpPr>
          <p:cNvPr id="6" name="文本框 5"/>
          <p:cNvSpPr txBox="1"/>
          <p:nvPr/>
        </p:nvSpPr>
        <p:spPr>
          <a:xfrm>
            <a:off x="6064250" y="4262755"/>
            <a:ext cx="1422400" cy="337185"/>
          </a:xfrm>
          <a:prstGeom prst="rect">
            <a:avLst/>
          </a:prstGeom>
        </p:spPr>
        <p:txBody>
          <a:bodyPr wrap="square">
            <a:spAutoFit/>
          </a:bodyPr>
          <a:p>
            <a:pPr marL="0" indent="0" algn="l"/>
            <a:r>
              <a:rPr lang="zh-CN" altLang="en-US" sz="1600" b="0" i="0">
                <a:latin typeface="Inter"/>
                <a:ea typeface="Inter"/>
              </a:rPr>
              <a:t>通道特征聚合</a:t>
            </a:r>
            <a:endParaRPr lang="zh-CN" altLang="en-US" sz="1600" b="0" i="0">
              <a:latin typeface="Inter"/>
              <a:ea typeface="Inter"/>
            </a:endParaRPr>
          </a:p>
        </p:txBody>
      </p:sp>
      <p:pic>
        <p:nvPicPr>
          <p:cNvPr id="7" name="图片 6"/>
          <p:cNvPicPr>
            <a:picLocks noChangeAspect="1"/>
          </p:cNvPicPr>
          <p:nvPr/>
        </p:nvPicPr>
        <p:blipFill>
          <a:blip r:embed="rId5"/>
          <a:stretch>
            <a:fillRect/>
          </a:stretch>
        </p:blipFill>
        <p:spPr>
          <a:xfrm>
            <a:off x="4607560" y="3597910"/>
            <a:ext cx="5105400" cy="558800"/>
          </a:xfrm>
          <a:prstGeom prst="rect">
            <a:avLst/>
          </a:prstGeom>
        </p:spPr>
      </p:pic>
      <p:cxnSp>
        <p:nvCxnSpPr>
          <p:cNvPr id="8" name="直接箭头连接符 7"/>
          <p:cNvCxnSpPr/>
          <p:nvPr/>
        </p:nvCxnSpPr>
        <p:spPr>
          <a:xfrm>
            <a:off x="3597910" y="3959860"/>
            <a:ext cx="100965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5241290" y="4705985"/>
            <a:ext cx="4280535" cy="829945"/>
          </a:xfrm>
          <a:prstGeom prst="rect">
            <a:avLst/>
          </a:prstGeom>
        </p:spPr>
        <p:txBody>
          <a:bodyPr wrap="square">
            <a:spAutoFit/>
          </a:bodyPr>
          <a:p>
            <a:pPr marL="0" indent="0" algn="l"/>
            <a:r>
              <a:rPr lang="zh-CN" altLang="en-US" sz="1600" b="0" i="0">
                <a:latin typeface="宋体" panose="02010600030101010101" pitchFamily="2" charset="-122"/>
                <a:ea typeface="宋体" panose="02010600030101010101" pitchFamily="2" charset="-122"/>
                <a:cs typeface="宋体" panose="02010600030101010101" pitchFamily="2" charset="-122"/>
              </a:rPr>
              <a:t>再通过线性层</a:t>
            </a:r>
            <a:r>
              <a:rPr lang="en-US" altLang="zh-CN" sz="1600" b="0" i="0">
                <a:latin typeface="宋体" panose="02010600030101010101" pitchFamily="2" charset="-122"/>
                <a:ea typeface="宋体" panose="02010600030101010101" pitchFamily="2" charset="-122"/>
                <a:cs typeface="宋体" panose="02010600030101010101" pitchFamily="2" charset="-122"/>
              </a:rPr>
              <a:t>ωc</a:t>
            </a:r>
            <a:r>
              <a:rPr lang="zh-CN" altLang="en-US" sz="1600" b="0" i="0">
                <a:latin typeface="宋体" panose="02010600030101010101" pitchFamily="2" charset="-122"/>
                <a:ea typeface="宋体" panose="02010600030101010101" pitchFamily="2" charset="-122"/>
                <a:cs typeface="宋体" panose="02010600030101010101" pitchFamily="2" charset="-122"/>
              </a:rPr>
              <a:t>变换，并与相加。得到跨模态对齐后的时间序列嵌入，解决数据纠缠问题，提升时间序列嵌入质量。</a:t>
            </a:r>
            <a:endParaRPr lang="zh-CN" altLang="en-US" sz="1600" b="0" i="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sym typeface="微软雅黑" panose="020B0503020204020204" pitchFamily="34" charset="-122"/>
              </a:rPr>
              <a:t>时间序列预测</a:t>
            </a:r>
            <a:endParaRPr lang="zh-CN" altLang="en-US" dirty="0">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926465" y="1567815"/>
            <a:ext cx="3524250" cy="3924300"/>
          </a:xfrm>
          <a:prstGeom prst="rect">
            <a:avLst/>
          </a:prstGeom>
        </p:spPr>
      </p:pic>
      <p:pic>
        <p:nvPicPr>
          <p:cNvPr id="61" name="图片 83"/>
          <p:cNvPicPr>
            <a:picLocks noChangeAspect="1"/>
          </p:cNvPicPr>
          <p:nvPr/>
        </p:nvPicPr>
        <p:blipFill>
          <a:blip r:embed="rId2"/>
          <a:stretch>
            <a:fillRect/>
          </a:stretch>
        </p:blipFill>
        <p:spPr>
          <a:xfrm>
            <a:off x="482600" y="3480435"/>
            <a:ext cx="336550" cy="254000"/>
          </a:xfrm>
          <a:prstGeom prst="rect">
            <a:avLst/>
          </a:prstGeom>
          <a:noFill/>
          <a:ln>
            <a:noFill/>
          </a:ln>
        </p:spPr>
      </p:pic>
      <p:pic>
        <p:nvPicPr>
          <p:cNvPr id="4" name="图片 3"/>
          <p:cNvPicPr>
            <a:picLocks noChangeAspect="1"/>
          </p:cNvPicPr>
          <p:nvPr/>
        </p:nvPicPr>
        <p:blipFill>
          <a:blip r:embed="rId3"/>
          <a:stretch>
            <a:fillRect/>
          </a:stretch>
        </p:blipFill>
        <p:spPr>
          <a:xfrm>
            <a:off x="5046980" y="1924050"/>
            <a:ext cx="6089650" cy="1301750"/>
          </a:xfrm>
          <a:prstGeom prst="rect">
            <a:avLst/>
          </a:prstGeom>
        </p:spPr>
      </p:pic>
      <p:pic>
        <p:nvPicPr>
          <p:cNvPr id="5" name="图片 4"/>
          <p:cNvPicPr>
            <a:picLocks noChangeAspect="1"/>
          </p:cNvPicPr>
          <p:nvPr/>
        </p:nvPicPr>
        <p:blipFill>
          <a:blip r:embed="rId4"/>
          <a:stretch>
            <a:fillRect/>
          </a:stretch>
        </p:blipFill>
        <p:spPr>
          <a:xfrm>
            <a:off x="6276340" y="4033520"/>
            <a:ext cx="4298950" cy="514350"/>
          </a:xfrm>
          <a:prstGeom prst="rect">
            <a:avLst/>
          </a:prstGeom>
        </p:spPr>
      </p:pic>
      <p:cxnSp>
        <p:nvCxnSpPr>
          <p:cNvPr id="6" name="直接箭头连接符 5"/>
          <p:cNvCxnSpPr/>
          <p:nvPr/>
        </p:nvCxnSpPr>
        <p:spPr>
          <a:xfrm>
            <a:off x="3532505" y="3897630"/>
            <a:ext cx="2593975" cy="38862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7" name="直接箭头连接符 6"/>
          <p:cNvCxnSpPr/>
          <p:nvPr/>
        </p:nvCxnSpPr>
        <p:spPr>
          <a:xfrm flipV="1">
            <a:off x="2189480" y="2329180"/>
            <a:ext cx="3657600" cy="7766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dirty="0">
                <a:sym typeface="微软雅黑" panose="020B0503020204020204" pitchFamily="34" charset="-122"/>
              </a:rPr>
              <a:t>整体</a:t>
            </a:r>
            <a:r>
              <a:rPr dirty="0">
                <a:sym typeface="微软雅黑" panose="020B0503020204020204" pitchFamily="34" charset="-122"/>
              </a:rPr>
              <a:t>目标函数</a:t>
            </a:r>
            <a:endParaRPr dirty="0">
              <a:sym typeface="微软雅黑" panose="020B0503020204020204" pitchFamily="34" charset="-122"/>
            </a:endParaRPr>
          </a:p>
        </p:txBody>
      </p:sp>
      <p:sp>
        <p:nvSpPr>
          <p:cNvPr id="3" name="文本框 2"/>
          <p:cNvSpPr txBox="1"/>
          <p:nvPr/>
        </p:nvSpPr>
        <p:spPr>
          <a:xfrm>
            <a:off x="2988945" y="1420812"/>
            <a:ext cx="5080000" cy="583565"/>
          </a:xfrm>
          <a:prstGeom prst="rect">
            <a:avLst/>
          </a:prstGeom>
        </p:spPr>
        <p:txBody>
          <a:bodyPr>
            <a:spAutoFit/>
          </a:bodyPr>
          <a:p>
            <a:pPr marL="0" indent="0" algn="l" defTabSz="266700">
              <a:spcBef>
                <a:spcPts val="500"/>
              </a:spcBef>
              <a:spcAft>
                <a:spcPts val="500"/>
              </a:spcAft>
            </a:pPr>
            <a:r>
              <a:rPr lang="en-US" altLang="zh-CN" sz="1600">
                <a:latin typeface="Calibri" panose="020F0502020204030204"/>
                <a:ea typeface="宋体" panose="02010600030101010101" pitchFamily="2" charset="-122"/>
              </a:rPr>
              <a:t>TimeCMA </a:t>
            </a:r>
            <a:r>
              <a:rPr lang="zh-CN" altLang="en-US" sz="1600">
                <a:latin typeface="宋体" panose="02010600030101010101" pitchFamily="2" charset="-122"/>
                <a:ea typeface="宋体" panose="02010600030101010101" pitchFamily="2" charset="-122"/>
              </a:rPr>
              <a:t>的损失函数包含两部分：预测损失 </a:t>
            </a:r>
            <a:r>
              <a:rPr lang="en-US" altLang="zh-CN" sz="1600">
                <a:latin typeface="Calibri" panose="020F0502020204030204"/>
                <a:ea typeface="宋体" panose="02010600030101010101" pitchFamily="2" charset="-122"/>
              </a:rPr>
              <a:t>L</a:t>
            </a:r>
            <a:r>
              <a:rPr lang="en-US" altLang="zh-CN" sz="1600" baseline="-25000">
                <a:latin typeface="Calibri" panose="020F0502020204030204"/>
                <a:ea typeface="宋体" panose="02010600030101010101" pitchFamily="2" charset="-122"/>
              </a:rPr>
              <a:t>pre</a:t>
            </a:r>
            <a:r>
              <a:rPr lang="zh-CN" altLang="en-US" sz="1600">
                <a:latin typeface="宋体" panose="02010600030101010101" pitchFamily="2" charset="-122"/>
                <a:ea typeface="宋体" panose="02010600030101010101" pitchFamily="2" charset="-122"/>
              </a:rPr>
              <a:t>和正则化损失</a:t>
            </a:r>
            <a:r>
              <a:rPr lang="zh-CN" altLang="en-US" sz="1600">
                <a:latin typeface="Calibri" panose="020F0502020204030204"/>
                <a:ea typeface="宋体" panose="02010600030101010101" pitchFamily="2" charset="-122"/>
              </a:rPr>
              <a:t> </a:t>
            </a:r>
            <a:r>
              <a:rPr lang="en-US" altLang="zh-CN" sz="1600">
                <a:latin typeface="Calibri" panose="020F0502020204030204"/>
                <a:ea typeface="宋体" panose="02010600030101010101" pitchFamily="2" charset="-122"/>
              </a:rPr>
              <a:t>L</a:t>
            </a:r>
            <a:r>
              <a:rPr lang="en-US" altLang="zh-CN" sz="1600" baseline="-25000">
                <a:latin typeface="Calibri" panose="020F0502020204030204"/>
                <a:ea typeface="宋体" panose="02010600030101010101" pitchFamily="2" charset="-122"/>
              </a:rPr>
              <a:t>reg</a:t>
            </a:r>
            <a:r>
              <a:rPr lang="zh-CN" altLang="en-US" sz="1600">
                <a:latin typeface="宋体" panose="02010600030101010101" pitchFamily="2" charset="-122"/>
                <a:ea typeface="宋体" panose="02010600030101010101" pitchFamily="2" charset="-122"/>
              </a:rPr>
              <a:t>。我们将两者结合，整体损失函数为：</a:t>
            </a:r>
            <a:endParaRPr lang="zh-CN" altLang="en-US" sz="160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3116580" y="2478405"/>
            <a:ext cx="4824730" cy="489585"/>
          </a:xfrm>
          <a:prstGeom prst="rect">
            <a:avLst/>
          </a:prstGeom>
        </p:spPr>
      </p:pic>
      <p:pic>
        <p:nvPicPr>
          <p:cNvPr id="82" name="图片 104"/>
          <p:cNvPicPr>
            <a:picLocks noChangeAspect="1"/>
          </p:cNvPicPr>
          <p:nvPr/>
        </p:nvPicPr>
        <p:blipFill>
          <a:blip r:embed="rId2"/>
          <a:stretch>
            <a:fillRect/>
          </a:stretch>
        </p:blipFill>
        <p:spPr>
          <a:xfrm>
            <a:off x="3448685" y="3442335"/>
            <a:ext cx="2546350" cy="285750"/>
          </a:xfrm>
          <a:prstGeom prst="rect">
            <a:avLst/>
          </a:prstGeom>
          <a:noFill/>
          <a:ln>
            <a:noFill/>
          </a:ln>
        </p:spPr>
      </p:pic>
      <p:sp>
        <p:nvSpPr>
          <p:cNvPr id="5" name="文本框 4"/>
          <p:cNvSpPr txBox="1"/>
          <p:nvPr/>
        </p:nvSpPr>
        <p:spPr>
          <a:xfrm>
            <a:off x="3429000" y="4122103"/>
            <a:ext cx="5080000" cy="337185"/>
          </a:xfrm>
          <a:prstGeom prst="rect">
            <a:avLst/>
          </a:prstGeom>
        </p:spPr>
        <p:txBody>
          <a:bodyPr>
            <a:spAutoFit/>
          </a:bodyPr>
          <a:p>
            <a:pPr marL="0" indent="0" algn="l" defTabSz="266700">
              <a:spcBef>
                <a:spcPts val="500"/>
              </a:spcBef>
              <a:spcAft>
                <a:spcPts val="500"/>
              </a:spcAft>
            </a:pPr>
            <a:r>
              <a:rPr lang="en-US" altLang="zh-CN" sz="1600">
                <a:latin typeface="Calibri" panose="020F0502020204030204"/>
                <a:ea typeface="宋体" panose="02010600030101010101" pitchFamily="2" charset="-122"/>
              </a:rPr>
              <a:t>Lreg </a:t>
            </a:r>
            <a:r>
              <a:rPr lang="zh-CN" altLang="en-US" sz="1600">
                <a:latin typeface="宋体" panose="02010600030101010101" pitchFamily="2" charset="-122"/>
                <a:ea typeface="宋体" panose="02010600030101010101" pitchFamily="2" charset="-122"/>
              </a:rPr>
              <a:t>为 </a:t>
            </a:r>
            <a:r>
              <a:rPr lang="en-US" altLang="zh-CN" sz="1600">
                <a:latin typeface="Calibri" panose="020F0502020204030204"/>
                <a:ea typeface="宋体" panose="02010600030101010101" pitchFamily="2" charset="-122"/>
              </a:rPr>
              <a:t>L2 </a:t>
            </a:r>
            <a:r>
              <a:rPr lang="zh-CN" altLang="en-US" sz="1600">
                <a:latin typeface="宋体" panose="02010600030101010101" pitchFamily="2" charset="-122"/>
                <a:ea typeface="宋体" panose="02010600030101010101" pitchFamily="2" charset="-122"/>
              </a:rPr>
              <a:t>正则化。</a:t>
            </a:r>
            <a:endParaRPr lang="zh-CN" altLang="en-US" sz="16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dirty="0">
                <a:sym typeface="微软雅黑" panose="020B0503020204020204" pitchFamily="34" charset="-122"/>
              </a:rPr>
              <a:t>对比</a:t>
            </a:r>
            <a:r>
              <a:rPr dirty="0">
                <a:sym typeface="微软雅黑" panose="020B0503020204020204" pitchFamily="34" charset="-122"/>
              </a:rPr>
              <a:t>实验</a:t>
            </a:r>
            <a:endParaRPr dirty="0">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355215" y="1027430"/>
            <a:ext cx="7700645" cy="51777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dirty="0">
                <a:sym typeface="微软雅黑" panose="020B0503020204020204" pitchFamily="34" charset="-122"/>
              </a:rPr>
              <a:t>消融实验</a:t>
            </a:r>
            <a:endParaRPr dirty="0">
              <a:sym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3281045" y="1557020"/>
            <a:ext cx="6243320" cy="39484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sym typeface="微软雅黑" panose="020B0503020204020204" pitchFamily="34" charset="-122"/>
              </a:rPr>
              <a:t>模型效率分析</a:t>
            </a:r>
            <a:endParaRPr lang="zh-CN" altLang="en-US" dirty="0">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3313430" y="2110105"/>
            <a:ext cx="5564505" cy="22040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sym typeface="微软雅黑" panose="020B0503020204020204" pitchFamily="34" charset="-122"/>
              </a:rPr>
              <a:t>提示设计分析</a:t>
            </a:r>
            <a:endParaRPr lang="zh-CN" altLang="en-US" dirty="0">
              <a:sym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3552190" y="1184275"/>
            <a:ext cx="5389880" cy="4968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sym typeface="微软雅黑" panose="020B0503020204020204" pitchFamily="34" charset="-122"/>
              </a:rPr>
              <a:t>最后一个</a:t>
            </a:r>
            <a:r>
              <a:rPr lang="en-US" altLang="zh-CN" dirty="0">
                <a:sym typeface="微软雅黑" panose="020B0503020204020204" pitchFamily="34" charset="-122"/>
              </a:rPr>
              <a:t> Token </a:t>
            </a:r>
            <a:r>
              <a:rPr lang="zh-CN" altLang="en-US" dirty="0">
                <a:sym typeface="微软雅黑" panose="020B0503020204020204" pitchFamily="34" charset="-122"/>
              </a:rPr>
              <a:t>注意力分析</a:t>
            </a:r>
            <a:endParaRPr lang="zh-CN" altLang="en-US" dirty="0">
              <a:sym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3030855" y="1865630"/>
            <a:ext cx="5989955" cy="2936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矩形 34"/>
          <p:cNvSpPr/>
          <p:nvPr/>
        </p:nvSpPr>
        <p:spPr bwMode="auto">
          <a:xfrm>
            <a:off x="0" y="0"/>
            <a:ext cx="5892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descr="FF2C1DB406E256920624D04889C73ADA"/>
          <p:cNvPicPr>
            <a:picLocks noChangeAspect="1"/>
          </p:cNvPicPr>
          <p:nvPr/>
        </p:nvPicPr>
        <p:blipFill>
          <a:blip r:embed="rId1"/>
          <a:stretch>
            <a:fillRect/>
          </a:stretch>
        </p:blipFill>
        <p:spPr>
          <a:xfrm>
            <a:off x="0" y="1347470"/>
            <a:ext cx="5430520" cy="4181475"/>
          </a:xfrm>
          <a:prstGeom prst="rect">
            <a:avLst/>
          </a:prstGeom>
        </p:spPr>
      </p:pic>
      <p:sp>
        <p:nvSpPr>
          <p:cNvPr id="47" name="矩形 46"/>
          <p:cNvSpPr/>
          <p:nvPr/>
        </p:nvSpPr>
        <p:spPr bwMode="auto">
          <a:xfrm rot="5400000" flipV="1">
            <a:off x="1870073" y="-1870071"/>
            <a:ext cx="1238251" cy="497839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bwMode="auto">
          <a:xfrm rot="5400000">
            <a:off x="1879593" y="3759200"/>
            <a:ext cx="1219201" cy="4978399"/>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3" name="组合 52"/>
          <p:cNvGrpSpPr/>
          <p:nvPr/>
        </p:nvGrpSpPr>
        <p:grpSpPr>
          <a:xfrm>
            <a:off x="1524000" y="1070224"/>
            <a:ext cx="2754050" cy="4646991"/>
            <a:chOff x="0" y="1111187"/>
            <a:chExt cx="2754050" cy="4646991"/>
          </a:xfrm>
        </p:grpSpPr>
        <p:sp>
          <p:nvSpPr>
            <p:cNvPr id="48" name="椭圆 47"/>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椭圆 48"/>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椭圆 49"/>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椭圆 50"/>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51"/>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9" name="任意多边形 38"/>
          <p:cNvSpPr/>
          <p:nvPr/>
        </p:nvSpPr>
        <p:spPr>
          <a:xfrm rot="16200000">
            <a:off x="1629971"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1" fmla="*/ 9143999 w 9143999"/>
              <a:gd name="connsiteY0-2" fmla="*/ 0 h 2051818"/>
              <a:gd name="connsiteX1-3" fmla="*/ 9143999 w 9143999"/>
              <a:gd name="connsiteY1-4" fmla="*/ 2051818 h 2051818"/>
              <a:gd name="connsiteX2-5" fmla="*/ 0 w 9143999"/>
              <a:gd name="connsiteY2-6" fmla="*/ 2051818 h 2051818"/>
              <a:gd name="connsiteX3-7" fmla="*/ 0 w 9143999"/>
              <a:gd name="connsiteY3-8" fmla="*/ 1204077 h 2051818"/>
              <a:gd name="connsiteX4-9" fmla="*/ 6027 w 9143999"/>
              <a:gd name="connsiteY4-10" fmla="*/ 1207403 h 2051818"/>
              <a:gd name="connsiteX5-11" fmla="*/ 9044856 w 9143999"/>
              <a:gd name="connsiteY5-12" fmla="*/ 57555 h 2051818"/>
              <a:gd name="connsiteX6-13" fmla="*/ 9143999 w 9143999"/>
              <a:gd name="connsiteY6-14" fmla="*/ 0 h 2051818"/>
              <a:gd name="connsiteX0-15" fmla="*/ 9143999 w 9143999"/>
              <a:gd name="connsiteY0-16" fmla="*/ 0 h 2051818"/>
              <a:gd name="connsiteX1-17" fmla="*/ 9143999 w 9143999"/>
              <a:gd name="connsiteY1-18" fmla="*/ 2051818 h 2051818"/>
              <a:gd name="connsiteX2-19" fmla="*/ 0 w 9143999"/>
              <a:gd name="connsiteY2-20" fmla="*/ 2051818 h 2051818"/>
              <a:gd name="connsiteX3-21" fmla="*/ 0 w 9143999"/>
              <a:gd name="connsiteY3-22" fmla="*/ 1204077 h 2051818"/>
              <a:gd name="connsiteX4-23" fmla="*/ 6027 w 9143999"/>
              <a:gd name="connsiteY4-24" fmla="*/ 1207403 h 2051818"/>
              <a:gd name="connsiteX5-25" fmla="*/ 9143999 w 9143999"/>
              <a:gd name="connsiteY5-26" fmla="*/ 0 h 2051818"/>
              <a:gd name="connsiteX0-27" fmla="*/ 9143999 w 9143999"/>
              <a:gd name="connsiteY0-28" fmla="*/ 0 h 2051818"/>
              <a:gd name="connsiteX1-29" fmla="*/ 9143999 w 9143999"/>
              <a:gd name="connsiteY1-30" fmla="*/ 2051818 h 2051818"/>
              <a:gd name="connsiteX2-31" fmla="*/ 0 w 9143999"/>
              <a:gd name="connsiteY2-32" fmla="*/ 2051818 h 2051818"/>
              <a:gd name="connsiteX3-33" fmla="*/ 0 w 9143999"/>
              <a:gd name="connsiteY3-34" fmla="*/ 1204077 h 2051818"/>
              <a:gd name="connsiteX4-35" fmla="*/ 6027 w 9143999"/>
              <a:gd name="connsiteY4-36" fmla="*/ 1207403 h 2051818"/>
              <a:gd name="connsiteX5-37" fmla="*/ 9143999 w 9143999"/>
              <a:gd name="connsiteY5-38" fmla="*/ 0 h 2051818"/>
              <a:gd name="connsiteX0-39" fmla="*/ 9143999 w 9143999"/>
              <a:gd name="connsiteY0-40" fmla="*/ 0 h 2051818"/>
              <a:gd name="connsiteX1-41" fmla="*/ 9143999 w 9143999"/>
              <a:gd name="connsiteY1-42" fmla="*/ 2051818 h 2051818"/>
              <a:gd name="connsiteX2-43" fmla="*/ 0 w 9143999"/>
              <a:gd name="connsiteY2-44" fmla="*/ 2051818 h 2051818"/>
              <a:gd name="connsiteX3-45" fmla="*/ 0 w 9143999"/>
              <a:gd name="connsiteY3-46" fmla="*/ 1204077 h 2051818"/>
              <a:gd name="connsiteX4-47" fmla="*/ 6027 w 9143999"/>
              <a:gd name="connsiteY4-48" fmla="*/ 1207403 h 2051818"/>
              <a:gd name="connsiteX5-49" fmla="*/ 9143999 w 9143999"/>
              <a:gd name="connsiteY5-50" fmla="*/ 0 h 2051818"/>
              <a:gd name="connsiteX0-51" fmla="*/ 9143999 w 9143999"/>
              <a:gd name="connsiteY0-52" fmla="*/ 0 h 2051818"/>
              <a:gd name="connsiteX1-53" fmla="*/ 9143999 w 9143999"/>
              <a:gd name="connsiteY1-54" fmla="*/ 2051818 h 2051818"/>
              <a:gd name="connsiteX2-55" fmla="*/ 0 w 9143999"/>
              <a:gd name="connsiteY2-56" fmla="*/ 2051818 h 2051818"/>
              <a:gd name="connsiteX3-57" fmla="*/ 0 w 9143999"/>
              <a:gd name="connsiteY3-58" fmla="*/ 1204077 h 2051818"/>
              <a:gd name="connsiteX4-59" fmla="*/ 6027 w 9143999"/>
              <a:gd name="connsiteY4-60" fmla="*/ 1207403 h 2051818"/>
              <a:gd name="connsiteX5-61" fmla="*/ 9143999 w 9143999"/>
              <a:gd name="connsiteY5-62" fmla="*/ 0 h 2051818"/>
              <a:gd name="connsiteX0-63" fmla="*/ 9143999 w 9143999"/>
              <a:gd name="connsiteY0-64" fmla="*/ 130228 h 2182046"/>
              <a:gd name="connsiteX1-65" fmla="*/ 9143999 w 9143999"/>
              <a:gd name="connsiteY1-66" fmla="*/ 2182046 h 2182046"/>
              <a:gd name="connsiteX2-67" fmla="*/ 0 w 9143999"/>
              <a:gd name="connsiteY2-68" fmla="*/ 2182046 h 2182046"/>
              <a:gd name="connsiteX3-69" fmla="*/ 0 w 9143999"/>
              <a:gd name="connsiteY3-70" fmla="*/ 1334305 h 2182046"/>
              <a:gd name="connsiteX4-71" fmla="*/ 6027 w 9143999"/>
              <a:gd name="connsiteY4-72" fmla="*/ 0 h 2182046"/>
              <a:gd name="connsiteX5-73" fmla="*/ 9143999 w 9143999"/>
              <a:gd name="connsiteY5-74" fmla="*/ 130228 h 2182046"/>
              <a:gd name="connsiteX0-75" fmla="*/ 9143999 w 9143999"/>
              <a:gd name="connsiteY0-76" fmla="*/ 0 h 2051818"/>
              <a:gd name="connsiteX1-77" fmla="*/ 9143999 w 9143999"/>
              <a:gd name="connsiteY1-78" fmla="*/ 2051818 h 2051818"/>
              <a:gd name="connsiteX2-79" fmla="*/ 0 w 9143999"/>
              <a:gd name="connsiteY2-80" fmla="*/ 2051818 h 2051818"/>
              <a:gd name="connsiteX3-81" fmla="*/ 0 w 9143999"/>
              <a:gd name="connsiteY3-82" fmla="*/ 1204077 h 2051818"/>
              <a:gd name="connsiteX4-83" fmla="*/ 25380 w 9143999"/>
              <a:gd name="connsiteY4-84" fmla="*/ 54648 h 2051818"/>
              <a:gd name="connsiteX5-85" fmla="*/ 9143999 w 9143999"/>
              <a:gd name="connsiteY5-86" fmla="*/ 0 h 2051818"/>
              <a:gd name="connsiteX0-87" fmla="*/ 9143999 w 9143999"/>
              <a:gd name="connsiteY0-88" fmla="*/ 0 h 2051818"/>
              <a:gd name="connsiteX1-89" fmla="*/ 9143999 w 9143999"/>
              <a:gd name="connsiteY1-90" fmla="*/ 2051818 h 2051818"/>
              <a:gd name="connsiteX2-91" fmla="*/ 0 w 9143999"/>
              <a:gd name="connsiteY2-92" fmla="*/ 2051818 h 2051818"/>
              <a:gd name="connsiteX3-93" fmla="*/ 0 w 9143999"/>
              <a:gd name="connsiteY3-94" fmla="*/ 1204077 h 2051818"/>
              <a:gd name="connsiteX4-95" fmla="*/ 25380 w 9143999"/>
              <a:gd name="connsiteY4-96" fmla="*/ 54648 h 2051818"/>
              <a:gd name="connsiteX5-97" fmla="*/ 9143999 w 9143999"/>
              <a:gd name="connsiteY5-98" fmla="*/ 0 h 2051818"/>
              <a:gd name="connsiteX0-99" fmla="*/ 9143999 w 9143999"/>
              <a:gd name="connsiteY0-100" fmla="*/ 0 h 2051818"/>
              <a:gd name="connsiteX1-101" fmla="*/ 9143999 w 9143999"/>
              <a:gd name="connsiteY1-102" fmla="*/ 2051818 h 2051818"/>
              <a:gd name="connsiteX2-103" fmla="*/ 0 w 9143999"/>
              <a:gd name="connsiteY2-104" fmla="*/ 2051818 h 2051818"/>
              <a:gd name="connsiteX3-105" fmla="*/ 0 w 9143999"/>
              <a:gd name="connsiteY3-106" fmla="*/ 1204077 h 2051818"/>
              <a:gd name="connsiteX4-107" fmla="*/ 25380 w 9143999"/>
              <a:gd name="connsiteY4-108" fmla="*/ 54648 h 2051818"/>
              <a:gd name="connsiteX5-109" fmla="*/ 9143999 w 9143999"/>
              <a:gd name="connsiteY5-110" fmla="*/ 0 h 2051818"/>
              <a:gd name="connsiteX0-111" fmla="*/ 9143999 w 9143999"/>
              <a:gd name="connsiteY0-112" fmla="*/ 0 h 2051818"/>
              <a:gd name="connsiteX1-113" fmla="*/ 9143999 w 9143999"/>
              <a:gd name="connsiteY1-114" fmla="*/ 2051818 h 2051818"/>
              <a:gd name="connsiteX2-115" fmla="*/ 0 w 9143999"/>
              <a:gd name="connsiteY2-116" fmla="*/ 2051818 h 2051818"/>
              <a:gd name="connsiteX3-117" fmla="*/ 0 w 9143999"/>
              <a:gd name="connsiteY3-118" fmla="*/ 1204077 h 2051818"/>
              <a:gd name="connsiteX4-119" fmla="*/ 25380 w 9143999"/>
              <a:gd name="connsiteY4-120" fmla="*/ 54648 h 2051818"/>
              <a:gd name="connsiteX5-121" fmla="*/ 9143999 w 9143999"/>
              <a:gd name="connsiteY5-122" fmla="*/ 0 h 2051818"/>
              <a:gd name="connsiteX0-123" fmla="*/ 9124647 w 9143999"/>
              <a:gd name="connsiteY0-124" fmla="*/ 0 h 2127943"/>
              <a:gd name="connsiteX1-125" fmla="*/ 9143999 w 9143999"/>
              <a:gd name="connsiteY1-126" fmla="*/ 2127943 h 2127943"/>
              <a:gd name="connsiteX2-127" fmla="*/ 0 w 9143999"/>
              <a:gd name="connsiteY2-128" fmla="*/ 2127943 h 2127943"/>
              <a:gd name="connsiteX3-129" fmla="*/ 0 w 9143999"/>
              <a:gd name="connsiteY3-130" fmla="*/ 1280202 h 2127943"/>
              <a:gd name="connsiteX4-131" fmla="*/ 25380 w 9143999"/>
              <a:gd name="connsiteY4-132" fmla="*/ 130773 h 2127943"/>
              <a:gd name="connsiteX5-133" fmla="*/ 9124647 w 9143999"/>
              <a:gd name="connsiteY5-134" fmla="*/ 0 h 2127943"/>
              <a:gd name="connsiteX0-135" fmla="*/ 9124647 w 9143999"/>
              <a:gd name="connsiteY0-136" fmla="*/ 0 h 2127943"/>
              <a:gd name="connsiteX1-137" fmla="*/ 9143999 w 9143999"/>
              <a:gd name="connsiteY1-138" fmla="*/ 2127943 h 2127943"/>
              <a:gd name="connsiteX2-139" fmla="*/ 0 w 9143999"/>
              <a:gd name="connsiteY2-140" fmla="*/ 2127943 h 2127943"/>
              <a:gd name="connsiteX3-141" fmla="*/ 0 w 9143999"/>
              <a:gd name="connsiteY3-142" fmla="*/ 1280202 h 2127943"/>
              <a:gd name="connsiteX4-143" fmla="*/ 25380 w 9143999"/>
              <a:gd name="connsiteY4-144" fmla="*/ 130773 h 2127943"/>
              <a:gd name="connsiteX5-145" fmla="*/ 9124647 w 9143999"/>
              <a:gd name="connsiteY5-146" fmla="*/ 0 h 2127943"/>
              <a:gd name="connsiteX0-147" fmla="*/ 9124647 w 9143999"/>
              <a:gd name="connsiteY0-148" fmla="*/ 0 h 2127943"/>
              <a:gd name="connsiteX1-149" fmla="*/ 9143999 w 9143999"/>
              <a:gd name="connsiteY1-150" fmla="*/ 2127943 h 2127943"/>
              <a:gd name="connsiteX2-151" fmla="*/ 0 w 9143999"/>
              <a:gd name="connsiteY2-152" fmla="*/ 2127943 h 2127943"/>
              <a:gd name="connsiteX3-153" fmla="*/ 0 w 9143999"/>
              <a:gd name="connsiteY3-154" fmla="*/ 1280202 h 2127943"/>
              <a:gd name="connsiteX4-155" fmla="*/ 6028 w 9143999"/>
              <a:gd name="connsiteY4-156" fmla="*/ 11147 h 2127943"/>
              <a:gd name="connsiteX5-157" fmla="*/ 9124647 w 9143999"/>
              <a:gd name="connsiteY5-158" fmla="*/ 0 h 2127943"/>
              <a:gd name="connsiteX0-159" fmla="*/ 9138134 w 9157486"/>
              <a:gd name="connsiteY0-160" fmla="*/ 0 h 2127943"/>
              <a:gd name="connsiteX1-161" fmla="*/ 9157486 w 9157486"/>
              <a:gd name="connsiteY1-162" fmla="*/ 2127943 h 2127943"/>
              <a:gd name="connsiteX2-163" fmla="*/ 13487 w 9157486"/>
              <a:gd name="connsiteY2-164" fmla="*/ 2127943 h 2127943"/>
              <a:gd name="connsiteX3-165" fmla="*/ 13487 w 9157486"/>
              <a:gd name="connsiteY3-166" fmla="*/ 1280202 h 2127943"/>
              <a:gd name="connsiteX4-167" fmla="*/ 163 w 9157486"/>
              <a:gd name="connsiteY4-168" fmla="*/ 141648 h 2127943"/>
              <a:gd name="connsiteX5-169" fmla="*/ 9138134 w 9157486"/>
              <a:gd name="connsiteY5-170" fmla="*/ 0 h 2127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任意多边形 43"/>
          <p:cNvSpPr/>
          <p:nvPr/>
        </p:nvSpPr>
        <p:spPr>
          <a:xfrm rot="16200000">
            <a:off x="3793994" y="-16037"/>
            <a:ext cx="6868899"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1" fmla="*/ 6858000 w 6941935"/>
              <a:gd name="connsiteY0-2" fmla="*/ 56823 h 6516240"/>
              <a:gd name="connsiteX1-3" fmla="*/ 6858000 w 6941935"/>
              <a:gd name="connsiteY1-4" fmla="*/ 1732102 h 6516240"/>
              <a:gd name="connsiteX2-5" fmla="*/ 6858000 w 6941935"/>
              <a:gd name="connsiteY2-6" fmla="*/ 1876524 h 6516240"/>
              <a:gd name="connsiteX3-7" fmla="*/ 6858000 w 6941935"/>
              <a:gd name="connsiteY3-8" fmla="*/ 2335590 h 6516240"/>
              <a:gd name="connsiteX4-9" fmla="*/ 6858000 w 6941935"/>
              <a:gd name="connsiteY4-10" fmla="*/ 4010869 h 6516240"/>
              <a:gd name="connsiteX5-11" fmla="*/ 6858000 w 6941935"/>
              <a:gd name="connsiteY5-12" fmla="*/ 4155291 h 6516240"/>
              <a:gd name="connsiteX6-13" fmla="*/ 6858000 w 6941935"/>
              <a:gd name="connsiteY6-14" fmla="*/ 4237473 h 6516240"/>
              <a:gd name="connsiteX7-15" fmla="*/ 6858000 w 6941935"/>
              <a:gd name="connsiteY7-16" fmla="*/ 6516240 h 6516240"/>
              <a:gd name="connsiteX8-17" fmla="*/ 0 w 6941935"/>
              <a:gd name="connsiteY8-18" fmla="*/ 6516240 h 6516240"/>
              <a:gd name="connsiteX9-19" fmla="*/ 0 w 6941935"/>
              <a:gd name="connsiteY9-20" fmla="*/ 4237473 h 6516240"/>
              <a:gd name="connsiteX10-21" fmla="*/ 0 w 6941935"/>
              <a:gd name="connsiteY10-22" fmla="*/ 4155291 h 6516240"/>
              <a:gd name="connsiteX11-23" fmla="*/ 0 w 6941935"/>
              <a:gd name="connsiteY11-24" fmla="*/ 4010869 h 6516240"/>
              <a:gd name="connsiteX12-25" fmla="*/ 0 w 6941935"/>
              <a:gd name="connsiteY12-26" fmla="*/ 3352747 h 6516240"/>
              <a:gd name="connsiteX13-27" fmla="*/ 0 w 6941935"/>
              <a:gd name="connsiteY13-28" fmla="*/ 1876524 h 6516240"/>
              <a:gd name="connsiteX14-29" fmla="*/ 0 w 6941935"/>
              <a:gd name="connsiteY14-30" fmla="*/ 1732102 h 6516240"/>
              <a:gd name="connsiteX15-31" fmla="*/ 0 w 6941935"/>
              <a:gd name="connsiteY15-32" fmla="*/ 1073980 h 6516240"/>
              <a:gd name="connsiteX16-33" fmla="*/ 227535 w 6941935"/>
              <a:gd name="connsiteY16-34" fmla="*/ 1223081 h 6516240"/>
              <a:gd name="connsiteX17-35" fmla="*/ 6270374 w 6941935"/>
              <a:gd name="connsiteY17-36" fmla="*/ 468824 h 6516240"/>
              <a:gd name="connsiteX18-37" fmla="*/ 6858000 w 6941935"/>
              <a:gd name="connsiteY18-38" fmla="*/ 56823 h 6516240"/>
              <a:gd name="connsiteX0-39" fmla="*/ 6858000 w 6858000"/>
              <a:gd name="connsiteY0-40" fmla="*/ 4734 h 6464151"/>
              <a:gd name="connsiteX1-41" fmla="*/ 6858000 w 6858000"/>
              <a:gd name="connsiteY1-42" fmla="*/ 1680013 h 6464151"/>
              <a:gd name="connsiteX2-43" fmla="*/ 6858000 w 6858000"/>
              <a:gd name="connsiteY2-44" fmla="*/ 1824435 h 6464151"/>
              <a:gd name="connsiteX3-45" fmla="*/ 6858000 w 6858000"/>
              <a:gd name="connsiteY3-46" fmla="*/ 2283501 h 6464151"/>
              <a:gd name="connsiteX4-47" fmla="*/ 6858000 w 6858000"/>
              <a:gd name="connsiteY4-48" fmla="*/ 3958780 h 6464151"/>
              <a:gd name="connsiteX5-49" fmla="*/ 6858000 w 6858000"/>
              <a:gd name="connsiteY5-50" fmla="*/ 4103202 h 6464151"/>
              <a:gd name="connsiteX6-51" fmla="*/ 6858000 w 6858000"/>
              <a:gd name="connsiteY6-52" fmla="*/ 4185384 h 6464151"/>
              <a:gd name="connsiteX7-53" fmla="*/ 6858000 w 6858000"/>
              <a:gd name="connsiteY7-54" fmla="*/ 6464151 h 6464151"/>
              <a:gd name="connsiteX8-55" fmla="*/ 0 w 6858000"/>
              <a:gd name="connsiteY8-56" fmla="*/ 6464151 h 6464151"/>
              <a:gd name="connsiteX9-57" fmla="*/ 0 w 6858000"/>
              <a:gd name="connsiteY9-58" fmla="*/ 4185384 h 6464151"/>
              <a:gd name="connsiteX10-59" fmla="*/ 0 w 6858000"/>
              <a:gd name="connsiteY10-60" fmla="*/ 4103202 h 6464151"/>
              <a:gd name="connsiteX11-61" fmla="*/ 0 w 6858000"/>
              <a:gd name="connsiteY11-62" fmla="*/ 3958780 h 6464151"/>
              <a:gd name="connsiteX12-63" fmla="*/ 0 w 6858000"/>
              <a:gd name="connsiteY12-64" fmla="*/ 3300658 h 6464151"/>
              <a:gd name="connsiteX13-65" fmla="*/ 0 w 6858000"/>
              <a:gd name="connsiteY13-66" fmla="*/ 1824435 h 6464151"/>
              <a:gd name="connsiteX14-67" fmla="*/ 0 w 6858000"/>
              <a:gd name="connsiteY14-68" fmla="*/ 1680013 h 6464151"/>
              <a:gd name="connsiteX15-69" fmla="*/ 0 w 6858000"/>
              <a:gd name="connsiteY15-70" fmla="*/ 1021891 h 6464151"/>
              <a:gd name="connsiteX16-71" fmla="*/ 227535 w 6858000"/>
              <a:gd name="connsiteY16-72" fmla="*/ 1170992 h 6464151"/>
              <a:gd name="connsiteX17-73" fmla="*/ 6858000 w 6858000"/>
              <a:gd name="connsiteY17-74" fmla="*/ 4734 h 6464151"/>
              <a:gd name="connsiteX0-75" fmla="*/ 6858000 w 6858000"/>
              <a:gd name="connsiteY0-76" fmla="*/ 0 h 6459417"/>
              <a:gd name="connsiteX1-77" fmla="*/ 6858000 w 6858000"/>
              <a:gd name="connsiteY1-78" fmla="*/ 1675279 h 6459417"/>
              <a:gd name="connsiteX2-79" fmla="*/ 6858000 w 6858000"/>
              <a:gd name="connsiteY2-80" fmla="*/ 1819701 h 6459417"/>
              <a:gd name="connsiteX3-81" fmla="*/ 6858000 w 6858000"/>
              <a:gd name="connsiteY3-82" fmla="*/ 2278767 h 6459417"/>
              <a:gd name="connsiteX4-83" fmla="*/ 6858000 w 6858000"/>
              <a:gd name="connsiteY4-84" fmla="*/ 3954046 h 6459417"/>
              <a:gd name="connsiteX5-85" fmla="*/ 6858000 w 6858000"/>
              <a:gd name="connsiteY5-86" fmla="*/ 4098468 h 6459417"/>
              <a:gd name="connsiteX6-87" fmla="*/ 6858000 w 6858000"/>
              <a:gd name="connsiteY6-88" fmla="*/ 4180650 h 6459417"/>
              <a:gd name="connsiteX7-89" fmla="*/ 6858000 w 6858000"/>
              <a:gd name="connsiteY7-90" fmla="*/ 6459417 h 6459417"/>
              <a:gd name="connsiteX8-91" fmla="*/ 0 w 6858000"/>
              <a:gd name="connsiteY8-92" fmla="*/ 6459417 h 6459417"/>
              <a:gd name="connsiteX9-93" fmla="*/ 0 w 6858000"/>
              <a:gd name="connsiteY9-94" fmla="*/ 4180650 h 6459417"/>
              <a:gd name="connsiteX10-95" fmla="*/ 0 w 6858000"/>
              <a:gd name="connsiteY10-96" fmla="*/ 4098468 h 6459417"/>
              <a:gd name="connsiteX11-97" fmla="*/ 0 w 6858000"/>
              <a:gd name="connsiteY11-98" fmla="*/ 3954046 h 6459417"/>
              <a:gd name="connsiteX12-99" fmla="*/ 0 w 6858000"/>
              <a:gd name="connsiteY12-100" fmla="*/ 3295924 h 6459417"/>
              <a:gd name="connsiteX13-101" fmla="*/ 0 w 6858000"/>
              <a:gd name="connsiteY13-102" fmla="*/ 1819701 h 6459417"/>
              <a:gd name="connsiteX14-103" fmla="*/ 0 w 6858000"/>
              <a:gd name="connsiteY14-104" fmla="*/ 1675279 h 6459417"/>
              <a:gd name="connsiteX15-105" fmla="*/ 0 w 6858000"/>
              <a:gd name="connsiteY15-106" fmla="*/ 1017157 h 6459417"/>
              <a:gd name="connsiteX16-107" fmla="*/ 227535 w 6858000"/>
              <a:gd name="connsiteY16-108" fmla="*/ 1166258 h 6459417"/>
              <a:gd name="connsiteX17-109" fmla="*/ 6858000 w 6858000"/>
              <a:gd name="connsiteY17-110" fmla="*/ 0 h 6459417"/>
              <a:gd name="connsiteX0-111" fmla="*/ 6858000 w 6858000"/>
              <a:gd name="connsiteY0-112" fmla="*/ 0 h 6459417"/>
              <a:gd name="connsiteX1-113" fmla="*/ 6858000 w 6858000"/>
              <a:gd name="connsiteY1-114" fmla="*/ 1675279 h 6459417"/>
              <a:gd name="connsiteX2-115" fmla="*/ 6858000 w 6858000"/>
              <a:gd name="connsiteY2-116" fmla="*/ 1819701 h 6459417"/>
              <a:gd name="connsiteX3-117" fmla="*/ 6858000 w 6858000"/>
              <a:gd name="connsiteY3-118" fmla="*/ 2278767 h 6459417"/>
              <a:gd name="connsiteX4-119" fmla="*/ 6858000 w 6858000"/>
              <a:gd name="connsiteY4-120" fmla="*/ 3954046 h 6459417"/>
              <a:gd name="connsiteX5-121" fmla="*/ 6858000 w 6858000"/>
              <a:gd name="connsiteY5-122" fmla="*/ 4098468 h 6459417"/>
              <a:gd name="connsiteX6-123" fmla="*/ 6858000 w 6858000"/>
              <a:gd name="connsiteY6-124" fmla="*/ 4180650 h 6459417"/>
              <a:gd name="connsiteX7-125" fmla="*/ 6858000 w 6858000"/>
              <a:gd name="connsiteY7-126" fmla="*/ 6459417 h 6459417"/>
              <a:gd name="connsiteX8-127" fmla="*/ 0 w 6858000"/>
              <a:gd name="connsiteY8-128" fmla="*/ 6459417 h 6459417"/>
              <a:gd name="connsiteX9-129" fmla="*/ 0 w 6858000"/>
              <a:gd name="connsiteY9-130" fmla="*/ 4180650 h 6459417"/>
              <a:gd name="connsiteX10-131" fmla="*/ 0 w 6858000"/>
              <a:gd name="connsiteY10-132" fmla="*/ 4098468 h 6459417"/>
              <a:gd name="connsiteX11-133" fmla="*/ 0 w 6858000"/>
              <a:gd name="connsiteY11-134" fmla="*/ 3954046 h 6459417"/>
              <a:gd name="connsiteX12-135" fmla="*/ 0 w 6858000"/>
              <a:gd name="connsiteY12-136" fmla="*/ 3295924 h 6459417"/>
              <a:gd name="connsiteX13-137" fmla="*/ 0 w 6858000"/>
              <a:gd name="connsiteY13-138" fmla="*/ 1819701 h 6459417"/>
              <a:gd name="connsiteX14-139" fmla="*/ 0 w 6858000"/>
              <a:gd name="connsiteY14-140" fmla="*/ 1675279 h 6459417"/>
              <a:gd name="connsiteX15-141" fmla="*/ 0 w 6858000"/>
              <a:gd name="connsiteY15-142" fmla="*/ 1017157 h 6459417"/>
              <a:gd name="connsiteX16-143" fmla="*/ 6858000 w 6858000"/>
              <a:gd name="connsiteY16-144" fmla="*/ 0 h 6459417"/>
              <a:gd name="connsiteX0-145" fmla="*/ 6858000 w 6858000"/>
              <a:gd name="connsiteY0-146" fmla="*/ 0 h 6459417"/>
              <a:gd name="connsiteX1-147" fmla="*/ 6858000 w 6858000"/>
              <a:gd name="connsiteY1-148" fmla="*/ 1675279 h 6459417"/>
              <a:gd name="connsiteX2-149" fmla="*/ 6858000 w 6858000"/>
              <a:gd name="connsiteY2-150" fmla="*/ 1819701 h 6459417"/>
              <a:gd name="connsiteX3-151" fmla="*/ 6858000 w 6858000"/>
              <a:gd name="connsiteY3-152" fmla="*/ 2278767 h 6459417"/>
              <a:gd name="connsiteX4-153" fmla="*/ 6858000 w 6858000"/>
              <a:gd name="connsiteY4-154" fmla="*/ 3954046 h 6459417"/>
              <a:gd name="connsiteX5-155" fmla="*/ 6858000 w 6858000"/>
              <a:gd name="connsiteY5-156" fmla="*/ 4098468 h 6459417"/>
              <a:gd name="connsiteX6-157" fmla="*/ 6858000 w 6858000"/>
              <a:gd name="connsiteY6-158" fmla="*/ 4180650 h 6459417"/>
              <a:gd name="connsiteX7-159" fmla="*/ 6858000 w 6858000"/>
              <a:gd name="connsiteY7-160" fmla="*/ 6459417 h 6459417"/>
              <a:gd name="connsiteX8-161" fmla="*/ 0 w 6858000"/>
              <a:gd name="connsiteY8-162" fmla="*/ 6459417 h 6459417"/>
              <a:gd name="connsiteX9-163" fmla="*/ 0 w 6858000"/>
              <a:gd name="connsiteY9-164" fmla="*/ 4180650 h 6459417"/>
              <a:gd name="connsiteX10-165" fmla="*/ 0 w 6858000"/>
              <a:gd name="connsiteY10-166" fmla="*/ 4098468 h 6459417"/>
              <a:gd name="connsiteX11-167" fmla="*/ 0 w 6858000"/>
              <a:gd name="connsiteY11-168" fmla="*/ 3954046 h 6459417"/>
              <a:gd name="connsiteX12-169" fmla="*/ 0 w 6858000"/>
              <a:gd name="connsiteY12-170" fmla="*/ 3295924 h 6459417"/>
              <a:gd name="connsiteX13-171" fmla="*/ 0 w 6858000"/>
              <a:gd name="connsiteY13-172" fmla="*/ 1819701 h 6459417"/>
              <a:gd name="connsiteX14-173" fmla="*/ 0 w 6858000"/>
              <a:gd name="connsiteY14-174" fmla="*/ 1675279 h 6459417"/>
              <a:gd name="connsiteX15-175" fmla="*/ 0 w 6858000"/>
              <a:gd name="connsiteY15-176" fmla="*/ 1017157 h 6459417"/>
              <a:gd name="connsiteX16-177" fmla="*/ 6858000 w 6858000"/>
              <a:gd name="connsiteY16-178" fmla="*/ 0 h 6459417"/>
              <a:gd name="connsiteX0-179" fmla="*/ 6858000 w 6858000"/>
              <a:gd name="connsiteY0-180" fmla="*/ 0 h 6459417"/>
              <a:gd name="connsiteX1-181" fmla="*/ 6858000 w 6858000"/>
              <a:gd name="connsiteY1-182" fmla="*/ 1675279 h 6459417"/>
              <a:gd name="connsiteX2-183" fmla="*/ 6858000 w 6858000"/>
              <a:gd name="connsiteY2-184" fmla="*/ 1819701 h 6459417"/>
              <a:gd name="connsiteX3-185" fmla="*/ 6858000 w 6858000"/>
              <a:gd name="connsiteY3-186" fmla="*/ 2278767 h 6459417"/>
              <a:gd name="connsiteX4-187" fmla="*/ 6858000 w 6858000"/>
              <a:gd name="connsiteY4-188" fmla="*/ 3954046 h 6459417"/>
              <a:gd name="connsiteX5-189" fmla="*/ 6858000 w 6858000"/>
              <a:gd name="connsiteY5-190" fmla="*/ 4098468 h 6459417"/>
              <a:gd name="connsiteX6-191" fmla="*/ 6858000 w 6858000"/>
              <a:gd name="connsiteY6-192" fmla="*/ 4180650 h 6459417"/>
              <a:gd name="connsiteX7-193" fmla="*/ 6858000 w 6858000"/>
              <a:gd name="connsiteY7-194" fmla="*/ 6459417 h 6459417"/>
              <a:gd name="connsiteX8-195" fmla="*/ 0 w 6858000"/>
              <a:gd name="connsiteY8-196" fmla="*/ 6459417 h 6459417"/>
              <a:gd name="connsiteX9-197" fmla="*/ 0 w 6858000"/>
              <a:gd name="connsiteY9-198" fmla="*/ 4180650 h 6459417"/>
              <a:gd name="connsiteX10-199" fmla="*/ 0 w 6858000"/>
              <a:gd name="connsiteY10-200" fmla="*/ 4098468 h 6459417"/>
              <a:gd name="connsiteX11-201" fmla="*/ 0 w 6858000"/>
              <a:gd name="connsiteY11-202" fmla="*/ 3954046 h 6459417"/>
              <a:gd name="connsiteX12-203" fmla="*/ 0 w 6858000"/>
              <a:gd name="connsiteY12-204" fmla="*/ 3295924 h 6459417"/>
              <a:gd name="connsiteX13-205" fmla="*/ 0 w 6858000"/>
              <a:gd name="connsiteY13-206" fmla="*/ 1819701 h 6459417"/>
              <a:gd name="connsiteX14-207" fmla="*/ 0 w 6858000"/>
              <a:gd name="connsiteY14-208" fmla="*/ 1675279 h 6459417"/>
              <a:gd name="connsiteX15-209" fmla="*/ 0 w 6858000"/>
              <a:gd name="connsiteY15-210" fmla="*/ 1017157 h 6459417"/>
              <a:gd name="connsiteX16-211" fmla="*/ 6858000 w 6858000"/>
              <a:gd name="connsiteY16-212" fmla="*/ 0 h 6459417"/>
              <a:gd name="connsiteX0-213" fmla="*/ 6858000 w 6858000"/>
              <a:gd name="connsiteY0-214" fmla="*/ 0 h 6459417"/>
              <a:gd name="connsiteX1-215" fmla="*/ 6858000 w 6858000"/>
              <a:gd name="connsiteY1-216" fmla="*/ 1675279 h 6459417"/>
              <a:gd name="connsiteX2-217" fmla="*/ 6858000 w 6858000"/>
              <a:gd name="connsiteY2-218" fmla="*/ 1819701 h 6459417"/>
              <a:gd name="connsiteX3-219" fmla="*/ 6858000 w 6858000"/>
              <a:gd name="connsiteY3-220" fmla="*/ 2278767 h 6459417"/>
              <a:gd name="connsiteX4-221" fmla="*/ 6858000 w 6858000"/>
              <a:gd name="connsiteY4-222" fmla="*/ 3954046 h 6459417"/>
              <a:gd name="connsiteX5-223" fmla="*/ 6858000 w 6858000"/>
              <a:gd name="connsiteY5-224" fmla="*/ 4098468 h 6459417"/>
              <a:gd name="connsiteX6-225" fmla="*/ 6858000 w 6858000"/>
              <a:gd name="connsiteY6-226" fmla="*/ 4180650 h 6459417"/>
              <a:gd name="connsiteX7-227" fmla="*/ 6858000 w 6858000"/>
              <a:gd name="connsiteY7-228" fmla="*/ 6459417 h 6459417"/>
              <a:gd name="connsiteX8-229" fmla="*/ 0 w 6858000"/>
              <a:gd name="connsiteY8-230" fmla="*/ 6459417 h 6459417"/>
              <a:gd name="connsiteX9-231" fmla="*/ 0 w 6858000"/>
              <a:gd name="connsiteY9-232" fmla="*/ 4180650 h 6459417"/>
              <a:gd name="connsiteX10-233" fmla="*/ 0 w 6858000"/>
              <a:gd name="connsiteY10-234" fmla="*/ 4098468 h 6459417"/>
              <a:gd name="connsiteX11-235" fmla="*/ 0 w 6858000"/>
              <a:gd name="connsiteY11-236" fmla="*/ 3954046 h 6459417"/>
              <a:gd name="connsiteX12-237" fmla="*/ 0 w 6858000"/>
              <a:gd name="connsiteY12-238" fmla="*/ 3295924 h 6459417"/>
              <a:gd name="connsiteX13-239" fmla="*/ 0 w 6858000"/>
              <a:gd name="connsiteY13-240" fmla="*/ 1819701 h 6459417"/>
              <a:gd name="connsiteX14-241" fmla="*/ 0 w 6858000"/>
              <a:gd name="connsiteY14-242" fmla="*/ 1675279 h 6459417"/>
              <a:gd name="connsiteX15-243" fmla="*/ 0 w 6858000"/>
              <a:gd name="connsiteY15-244" fmla="*/ 1017157 h 6459417"/>
              <a:gd name="connsiteX16-245" fmla="*/ 6858000 w 6858000"/>
              <a:gd name="connsiteY16-246" fmla="*/ 0 h 6459417"/>
              <a:gd name="connsiteX0-247" fmla="*/ 6858000 w 6858000"/>
              <a:gd name="connsiteY0-248" fmla="*/ 0 h 6459417"/>
              <a:gd name="connsiteX1-249" fmla="*/ 6858000 w 6858000"/>
              <a:gd name="connsiteY1-250" fmla="*/ 1675279 h 6459417"/>
              <a:gd name="connsiteX2-251" fmla="*/ 6858000 w 6858000"/>
              <a:gd name="connsiteY2-252" fmla="*/ 1819701 h 6459417"/>
              <a:gd name="connsiteX3-253" fmla="*/ 6858000 w 6858000"/>
              <a:gd name="connsiteY3-254" fmla="*/ 2278767 h 6459417"/>
              <a:gd name="connsiteX4-255" fmla="*/ 6858000 w 6858000"/>
              <a:gd name="connsiteY4-256" fmla="*/ 3954046 h 6459417"/>
              <a:gd name="connsiteX5-257" fmla="*/ 6858000 w 6858000"/>
              <a:gd name="connsiteY5-258" fmla="*/ 4098468 h 6459417"/>
              <a:gd name="connsiteX6-259" fmla="*/ 6858000 w 6858000"/>
              <a:gd name="connsiteY6-260" fmla="*/ 4180650 h 6459417"/>
              <a:gd name="connsiteX7-261" fmla="*/ 6858000 w 6858000"/>
              <a:gd name="connsiteY7-262" fmla="*/ 6459417 h 6459417"/>
              <a:gd name="connsiteX8-263" fmla="*/ 0 w 6858000"/>
              <a:gd name="connsiteY8-264" fmla="*/ 6459417 h 6459417"/>
              <a:gd name="connsiteX9-265" fmla="*/ 0 w 6858000"/>
              <a:gd name="connsiteY9-266" fmla="*/ 4180650 h 6459417"/>
              <a:gd name="connsiteX10-267" fmla="*/ 0 w 6858000"/>
              <a:gd name="connsiteY10-268" fmla="*/ 4098468 h 6459417"/>
              <a:gd name="connsiteX11-269" fmla="*/ 0 w 6858000"/>
              <a:gd name="connsiteY11-270" fmla="*/ 3954046 h 6459417"/>
              <a:gd name="connsiteX12-271" fmla="*/ 0 w 6858000"/>
              <a:gd name="connsiteY12-272" fmla="*/ 3295924 h 6459417"/>
              <a:gd name="connsiteX13-273" fmla="*/ 0 w 6858000"/>
              <a:gd name="connsiteY13-274" fmla="*/ 1819701 h 6459417"/>
              <a:gd name="connsiteX14-275" fmla="*/ 0 w 6858000"/>
              <a:gd name="connsiteY14-276" fmla="*/ 1675279 h 6459417"/>
              <a:gd name="connsiteX15-277" fmla="*/ 0 w 6858000"/>
              <a:gd name="connsiteY15-278" fmla="*/ 1017157 h 6459417"/>
              <a:gd name="connsiteX16-279" fmla="*/ 6858000 w 6858000"/>
              <a:gd name="connsiteY16-280" fmla="*/ 0 h 6459417"/>
              <a:gd name="connsiteX0-281" fmla="*/ 6858000 w 6858000"/>
              <a:gd name="connsiteY0-282" fmla="*/ 0 h 6459417"/>
              <a:gd name="connsiteX1-283" fmla="*/ 6858000 w 6858000"/>
              <a:gd name="connsiteY1-284" fmla="*/ 1675279 h 6459417"/>
              <a:gd name="connsiteX2-285" fmla="*/ 6858000 w 6858000"/>
              <a:gd name="connsiteY2-286" fmla="*/ 1819701 h 6459417"/>
              <a:gd name="connsiteX3-287" fmla="*/ 6858000 w 6858000"/>
              <a:gd name="connsiteY3-288" fmla="*/ 2278767 h 6459417"/>
              <a:gd name="connsiteX4-289" fmla="*/ 6858000 w 6858000"/>
              <a:gd name="connsiteY4-290" fmla="*/ 3954046 h 6459417"/>
              <a:gd name="connsiteX5-291" fmla="*/ 6858000 w 6858000"/>
              <a:gd name="connsiteY5-292" fmla="*/ 4098468 h 6459417"/>
              <a:gd name="connsiteX6-293" fmla="*/ 6858000 w 6858000"/>
              <a:gd name="connsiteY6-294" fmla="*/ 4180650 h 6459417"/>
              <a:gd name="connsiteX7-295" fmla="*/ 6858000 w 6858000"/>
              <a:gd name="connsiteY7-296" fmla="*/ 6459417 h 6459417"/>
              <a:gd name="connsiteX8-297" fmla="*/ 0 w 6858000"/>
              <a:gd name="connsiteY8-298" fmla="*/ 6459417 h 6459417"/>
              <a:gd name="connsiteX9-299" fmla="*/ 0 w 6858000"/>
              <a:gd name="connsiteY9-300" fmla="*/ 4180650 h 6459417"/>
              <a:gd name="connsiteX10-301" fmla="*/ 0 w 6858000"/>
              <a:gd name="connsiteY10-302" fmla="*/ 4098468 h 6459417"/>
              <a:gd name="connsiteX11-303" fmla="*/ 0 w 6858000"/>
              <a:gd name="connsiteY11-304" fmla="*/ 3954046 h 6459417"/>
              <a:gd name="connsiteX12-305" fmla="*/ 0 w 6858000"/>
              <a:gd name="connsiteY12-306" fmla="*/ 3295924 h 6459417"/>
              <a:gd name="connsiteX13-307" fmla="*/ 0 w 6858000"/>
              <a:gd name="connsiteY13-308" fmla="*/ 1819701 h 6459417"/>
              <a:gd name="connsiteX14-309" fmla="*/ 0 w 6858000"/>
              <a:gd name="connsiteY14-310" fmla="*/ 1675279 h 6459417"/>
              <a:gd name="connsiteX15-311" fmla="*/ 0 w 6858000"/>
              <a:gd name="connsiteY15-312" fmla="*/ 1017157 h 6459417"/>
              <a:gd name="connsiteX16-313" fmla="*/ 6858000 w 6858000"/>
              <a:gd name="connsiteY16-314" fmla="*/ 0 h 6459417"/>
              <a:gd name="connsiteX0-315" fmla="*/ 6858000 w 6858000"/>
              <a:gd name="connsiteY0-316" fmla="*/ 0 h 6459417"/>
              <a:gd name="connsiteX1-317" fmla="*/ 6858000 w 6858000"/>
              <a:gd name="connsiteY1-318" fmla="*/ 1675279 h 6459417"/>
              <a:gd name="connsiteX2-319" fmla="*/ 6858000 w 6858000"/>
              <a:gd name="connsiteY2-320" fmla="*/ 1819701 h 6459417"/>
              <a:gd name="connsiteX3-321" fmla="*/ 6858000 w 6858000"/>
              <a:gd name="connsiteY3-322" fmla="*/ 2278767 h 6459417"/>
              <a:gd name="connsiteX4-323" fmla="*/ 6858000 w 6858000"/>
              <a:gd name="connsiteY4-324" fmla="*/ 3954046 h 6459417"/>
              <a:gd name="connsiteX5-325" fmla="*/ 6858000 w 6858000"/>
              <a:gd name="connsiteY5-326" fmla="*/ 4098468 h 6459417"/>
              <a:gd name="connsiteX6-327" fmla="*/ 6858000 w 6858000"/>
              <a:gd name="connsiteY6-328" fmla="*/ 4180650 h 6459417"/>
              <a:gd name="connsiteX7-329" fmla="*/ 6858000 w 6858000"/>
              <a:gd name="connsiteY7-330" fmla="*/ 6459417 h 6459417"/>
              <a:gd name="connsiteX8-331" fmla="*/ 0 w 6858000"/>
              <a:gd name="connsiteY8-332" fmla="*/ 6459417 h 6459417"/>
              <a:gd name="connsiteX9-333" fmla="*/ 0 w 6858000"/>
              <a:gd name="connsiteY9-334" fmla="*/ 4180650 h 6459417"/>
              <a:gd name="connsiteX10-335" fmla="*/ 0 w 6858000"/>
              <a:gd name="connsiteY10-336" fmla="*/ 4098468 h 6459417"/>
              <a:gd name="connsiteX11-337" fmla="*/ 0 w 6858000"/>
              <a:gd name="connsiteY11-338" fmla="*/ 3954046 h 6459417"/>
              <a:gd name="connsiteX12-339" fmla="*/ 0 w 6858000"/>
              <a:gd name="connsiteY12-340" fmla="*/ 3295924 h 6459417"/>
              <a:gd name="connsiteX13-341" fmla="*/ 0 w 6858000"/>
              <a:gd name="connsiteY13-342" fmla="*/ 1819701 h 6459417"/>
              <a:gd name="connsiteX14-343" fmla="*/ 0 w 6858000"/>
              <a:gd name="connsiteY14-344" fmla="*/ 1675279 h 6459417"/>
              <a:gd name="connsiteX15-345" fmla="*/ 0 w 6858000"/>
              <a:gd name="connsiteY15-346" fmla="*/ 1017157 h 6459417"/>
              <a:gd name="connsiteX16-347" fmla="*/ 6858000 w 6858000"/>
              <a:gd name="connsiteY16-348" fmla="*/ 0 h 6459417"/>
              <a:gd name="connsiteX0-349" fmla="*/ 6858000 w 6858000"/>
              <a:gd name="connsiteY0-350" fmla="*/ 0 h 6459417"/>
              <a:gd name="connsiteX1-351" fmla="*/ 6858000 w 6858000"/>
              <a:gd name="connsiteY1-352" fmla="*/ 1675279 h 6459417"/>
              <a:gd name="connsiteX2-353" fmla="*/ 6858000 w 6858000"/>
              <a:gd name="connsiteY2-354" fmla="*/ 1819701 h 6459417"/>
              <a:gd name="connsiteX3-355" fmla="*/ 6858000 w 6858000"/>
              <a:gd name="connsiteY3-356" fmla="*/ 2278767 h 6459417"/>
              <a:gd name="connsiteX4-357" fmla="*/ 6858000 w 6858000"/>
              <a:gd name="connsiteY4-358" fmla="*/ 3954046 h 6459417"/>
              <a:gd name="connsiteX5-359" fmla="*/ 6858000 w 6858000"/>
              <a:gd name="connsiteY5-360" fmla="*/ 4098468 h 6459417"/>
              <a:gd name="connsiteX6-361" fmla="*/ 6858000 w 6858000"/>
              <a:gd name="connsiteY6-362" fmla="*/ 4180650 h 6459417"/>
              <a:gd name="connsiteX7-363" fmla="*/ 6858000 w 6858000"/>
              <a:gd name="connsiteY7-364" fmla="*/ 6459417 h 6459417"/>
              <a:gd name="connsiteX8-365" fmla="*/ 0 w 6858000"/>
              <a:gd name="connsiteY8-366" fmla="*/ 6459417 h 6459417"/>
              <a:gd name="connsiteX9-367" fmla="*/ 0 w 6858000"/>
              <a:gd name="connsiteY9-368" fmla="*/ 4180650 h 6459417"/>
              <a:gd name="connsiteX10-369" fmla="*/ 0 w 6858000"/>
              <a:gd name="connsiteY10-370" fmla="*/ 4098468 h 6459417"/>
              <a:gd name="connsiteX11-371" fmla="*/ 0 w 6858000"/>
              <a:gd name="connsiteY11-372" fmla="*/ 3954046 h 6459417"/>
              <a:gd name="connsiteX12-373" fmla="*/ 0 w 6858000"/>
              <a:gd name="connsiteY12-374" fmla="*/ 3295924 h 6459417"/>
              <a:gd name="connsiteX13-375" fmla="*/ 0 w 6858000"/>
              <a:gd name="connsiteY13-376" fmla="*/ 1819701 h 6459417"/>
              <a:gd name="connsiteX14-377" fmla="*/ 0 w 6858000"/>
              <a:gd name="connsiteY14-378" fmla="*/ 1675279 h 6459417"/>
              <a:gd name="connsiteX15-379" fmla="*/ 0 w 6858000"/>
              <a:gd name="connsiteY15-380" fmla="*/ 1017157 h 6459417"/>
              <a:gd name="connsiteX16-381" fmla="*/ 6858000 w 6858000"/>
              <a:gd name="connsiteY16-382" fmla="*/ 0 h 6459417"/>
              <a:gd name="connsiteX0-383" fmla="*/ 6858000 w 6858000"/>
              <a:gd name="connsiteY0-384" fmla="*/ 0 h 6459417"/>
              <a:gd name="connsiteX1-385" fmla="*/ 6858000 w 6858000"/>
              <a:gd name="connsiteY1-386" fmla="*/ 1675279 h 6459417"/>
              <a:gd name="connsiteX2-387" fmla="*/ 6858000 w 6858000"/>
              <a:gd name="connsiteY2-388" fmla="*/ 1819701 h 6459417"/>
              <a:gd name="connsiteX3-389" fmla="*/ 6858000 w 6858000"/>
              <a:gd name="connsiteY3-390" fmla="*/ 2278767 h 6459417"/>
              <a:gd name="connsiteX4-391" fmla="*/ 6858000 w 6858000"/>
              <a:gd name="connsiteY4-392" fmla="*/ 3954046 h 6459417"/>
              <a:gd name="connsiteX5-393" fmla="*/ 6858000 w 6858000"/>
              <a:gd name="connsiteY5-394" fmla="*/ 4098468 h 6459417"/>
              <a:gd name="connsiteX6-395" fmla="*/ 6858000 w 6858000"/>
              <a:gd name="connsiteY6-396" fmla="*/ 4180650 h 6459417"/>
              <a:gd name="connsiteX7-397" fmla="*/ 6858000 w 6858000"/>
              <a:gd name="connsiteY7-398" fmla="*/ 6459417 h 6459417"/>
              <a:gd name="connsiteX8-399" fmla="*/ 0 w 6858000"/>
              <a:gd name="connsiteY8-400" fmla="*/ 6459417 h 6459417"/>
              <a:gd name="connsiteX9-401" fmla="*/ 0 w 6858000"/>
              <a:gd name="connsiteY9-402" fmla="*/ 4180650 h 6459417"/>
              <a:gd name="connsiteX10-403" fmla="*/ 0 w 6858000"/>
              <a:gd name="connsiteY10-404" fmla="*/ 4098468 h 6459417"/>
              <a:gd name="connsiteX11-405" fmla="*/ 0 w 6858000"/>
              <a:gd name="connsiteY11-406" fmla="*/ 3954046 h 6459417"/>
              <a:gd name="connsiteX12-407" fmla="*/ 0 w 6858000"/>
              <a:gd name="connsiteY12-408" fmla="*/ 3295924 h 6459417"/>
              <a:gd name="connsiteX13-409" fmla="*/ 0 w 6858000"/>
              <a:gd name="connsiteY13-410" fmla="*/ 1819701 h 6459417"/>
              <a:gd name="connsiteX14-411" fmla="*/ 0 w 6858000"/>
              <a:gd name="connsiteY14-412" fmla="*/ 1675279 h 6459417"/>
              <a:gd name="connsiteX15-413" fmla="*/ 0 w 6858000"/>
              <a:gd name="connsiteY15-414" fmla="*/ 1017157 h 6459417"/>
              <a:gd name="connsiteX16-415" fmla="*/ 6858000 w 6858000"/>
              <a:gd name="connsiteY16-416" fmla="*/ 0 h 6459417"/>
              <a:gd name="connsiteX0-417" fmla="*/ 6858003 w 6858003"/>
              <a:gd name="connsiteY0-418" fmla="*/ 0 h 6735189"/>
              <a:gd name="connsiteX1-419" fmla="*/ 6858000 w 6858003"/>
              <a:gd name="connsiteY1-420" fmla="*/ 1951051 h 6735189"/>
              <a:gd name="connsiteX2-421" fmla="*/ 6858000 w 6858003"/>
              <a:gd name="connsiteY2-422" fmla="*/ 2095473 h 6735189"/>
              <a:gd name="connsiteX3-423" fmla="*/ 6858000 w 6858003"/>
              <a:gd name="connsiteY3-424" fmla="*/ 2554539 h 6735189"/>
              <a:gd name="connsiteX4-425" fmla="*/ 6858000 w 6858003"/>
              <a:gd name="connsiteY4-426" fmla="*/ 4229818 h 6735189"/>
              <a:gd name="connsiteX5-427" fmla="*/ 6858000 w 6858003"/>
              <a:gd name="connsiteY5-428" fmla="*/ 4374240 h 6735189"/>
              <a:gd name="connsiteX6-429" fmla="*/ 6858000 w 6858003"/>
              <a:gd name="connsiteY6-430" fmla="*/ 4456422 h 6735189"/>
              <a:gd name="connsiteX7-431" fmla="*/ 6858000 w 6858003"/>
              <a:gd name="connsiteY7-432" fmla="*/ 6735189 h 6735189"/>
              <a:gd name="connsiteX8-433" fmla="*/ 0 w 6858003"/>
              <a:gd name="connsiteY8-434" fmla="*/ 6735189 h 6735189"/>
              <a:gd name="connsiteX9-435" fmla="*/ 0 w 6858003"/>
              <a:gd name="connsiteY9-436" fmla="*/ 4456422 h 6735189"/>
              <a:gd name="connsiteX10-437" fmla="*/ 0 w 6858003"/>
              <a:gd name="connsiteY10-438" fmla="*/ 4374240 h 6735189"/>
              <a:gd name="connsiteX11-439" fmla="*/ 0 w 6858003"/>
              <a:gd name="connsiteY11-440" fmla="*/ 4229818 h 6735189"/>
              <a:gd name="connsiteX12-441" fmla="*/ 0 w 6858003"/>
              <a:gd name="connsiteY12-442" fmla="*/ 3571696 h 6735189"/>
              <a:gd name="connsiteX13-443" fmla="*/ 0 w 6858003"/>
              <a:gd name="connsiteY13-444" fmla="*/ 2095473 h 6735189"/>
              <a:gd name="connsiteX14-445" fmla="*/ 0 w 6858003"/>
              <a:gd name="connsiteY14-446" fmla="*/ 1951051 h 6735189"/>
              <a:gd name="connsiteX15-447" fmla="*/ 0 w 6858003"/>
              <a:gd name="connsiteY15-448" fmla="*/ 1292929 h 6735189"/>
              <a:gd name="connsiteX16-449" fmla="*/ 6858003 w 6858003"/>
              <a:gd name="connsiteY16-450" fmla="*/ 0 h 6735189"/>
              <a:gd name="connsiteX0-451" fmla="*/ 6858003 w 6858003"/>
              <a:gd name="connsiteY0-452" fmla="*/ 0 h 6735189"/>
              <a:gd name="connsiteX1-453" fmla="*/ 6858000 w 6858003"/>
              <a:gd name="connsiteY1-454" fmla="*/ 1951051 h 6735189"/>
              <a:gd name="connsiteX2-455" fmla="*/ 6858000 w 6858003"/>
              <a:gd name="connsiteY2-456" fmla="*/ 2095473 h 6735189"/>
              <a:gd name="connsiteX3-457" fmla="*/ 6858000 w 6858003"/>
              <a:gd name="connsiteY3-458" fmla="*/ 2554539 h 6735189"/>
              <a:gd name="connsiteX4-459" fmla="*/ 6858000 w 6858003"/>
              <a:gd name="connsiteY4-460" fmla="*/ 4229818 h 6735189"/>
              <a:gd name="connsiteX5-461" fmla="*/ 6858000 w 6858003"/>
              <a:gd name="connsiteY5-462" fmla="*/ 4374240 h 6735189"/>
              <a:gd name="connsiteX6-463" fmla="*/ 6858000 w 6858003"/>
              <a:gd name="connsiteY6-464" fmla="*/ 4456422 h 6735189"/>
              <a:gd name="connsiteX7-465" fmla="*/ 6858000 w 6858003"/>
              <a:gd name="connsiteY7-466" fmla="*/ 6735189 h 6735189"/>
              <a:gd name="connsiteX8-467" fmla="*/ 0 w 6858003"/>
              <a:gd name="connsiteY8-468" fmla="*/ 6735189 h 6735189"/>
              <a:gd name="connsiteX9-469" fmla="*/ 0 w 6858003"/>
              <a:gd name="connsiteY9-470" fmla="*/ 4456422 h 6735189"/>
              <a:gd name="connsiteX10-471" fmla="*/ 0 w 6858003"/>
              <a:gd name="connsiteY10-472" fmla="*/ 4374240 h 6735189"/>
              <a:gd name="connsiteX11-473" fmla="*/ 0 w 6858003"/>
              <a:gd name="connsiteY11-474" fmla="*/ 4229818 h 6735189"/>
              <a:gd name="connsiteX12-475" fmla="*/ 0 w 6858003"/>
              <a:gd name="connsiteY12-476" fmla="*/ 3571696 h 6735189"/>
              <a:gd name="connsiteX13-477" fmla="*/ 0 w 6858003"/>
              <a:gd name="connsiteY13-478" fmla="*/ 2095473 h 6735189"/>
              <a:gd name="connsiteX14-479" fmla="*/ 0 w 6858003"/>
              <a:gd name="connsiteY14-480" fmla="*/ 1951051 h 6735189"/>
              <a:gd name="connsiteX15-481" fmla="*/ 0 w 6858003"/>
              <a:gd name="connsiteY15-482" fmla="*/ 1292929 h 6735189"/>
              <a:gd name="connsiteX16-483" fmla="*/ 6858003 w 6858003"/>
              <a:gd name="connsiteY16-484" fmla="*/ 0 h 6735189"/>
              <a:gd name="connsiteX0-485" fmla="*/ 6858003 w 6858003"/>
              <a:gd name="connsiteY0-486" fmla="*/ 0 h 6735189"/>
              <a:gd name="connsiteX1-487" fmla="*/ 6858000 w 6858003"/>
              <a:gd name="connsiteY1-488" fmla="*/ 1951051 h 6735189"/>
              <a:gd name="connsiteX2-489" fmla="*/ 6858000 w 6858003"/>
              <a:gd name="connsiteY2-490" fmla="*/ 2095473 h 6735189"/>
              <a:gd name="connsiteX3-491" fmla="*/ 6858000 w 6858003"/>
              <a:gd name="connsiteY3-492" fmla="*/ 2554539 h 6735189"/>
              <a:gd name="connsiteX4-493" fmla="*/ 6858000 w 6858003"/>
              <a:gd name="connsiteY4-494" fmla="*/ 4229818 h 6735189"/>
              <a:gd name="connsiteX5-495" fmla="*/ 6858000 w 6858003"/>
              <a:gd name="connsiteY5-496" fmla="*/ 4374240 h 6735189"/>
              <a:gd name="connsiteX6-497" fmla="*/ 6858000 w 6858003"/>
              <a:gd name="connsiteY6-498" fmla="*/ 4456422 h 6735189"/>
              <a:gd name="connsiteX7-499" fmla="*/ 6858000 w 6858003"/>
              <a:gd name="connsiteY7-500" fmla="*/ 6735189 h 6735189"/>
              <a:gd name="connsiteX8-501" fmla="*/ 0 w 6858003"/>
              <a:gd name="connsiteY8-502" fmla="*/ 6735189 h 6735189"/>
              <a:gd name="connsiteX9-503" fmla="*/ 0 w 6858003"/>
              <a:gd name="connsiteY9-504" fmla="*/ 4456422 h 6735189"/>
              <a:gd name="connsiteX10-505" fmla="*/ 0 w 6858003"/>
              <a:gd name="connsiteY10-506" fmla="*/ 4374240 h 6735189"/>
              <a:gd name="connsiteX11-507" fmla="*/ 0 w 6858003"/>
              <a:gd name="connsiteY11-508" fmla="*/ 4229818 h 6735189"/>
              <a:gd name="connsiteX12-509" fmla="*/ 0 w 6858003"/>
              <a:gd name="connsiteY12-510" fmla="*/ 3571696 h 6735189"/>
              <a:gd name="connsiteX13-511" fmla="*/ 0 w 6858003"/>
              <a:gd name="connsiteY13-512" fmla="*/ 2095473 h 6735189"/>
              <a:gd name="connsiteX14-513" fmla="*/ 0 w 6858003"/>
              <a:gd name="connsiteY14-514" fmla="*/ 1951051 h 6735189"/>
              <a:gd name="connsiteX15-515" fmla="*/ 0 w 6858003"/>
              <a:gd name="connsiteY15-516" fmla="*/ 1292929 h 6735189"/>
              <a:gd name="connsiteX16-517" fmla="*/ 6858003 w 6858003"/>
              <a:gd name="connsiteY16-518" fmla="*/ 0 h 6735189"/>
              <a:gd name="connsiteX0-519" fmla="*/ 6858003 w 6858003"/>
              <a:gd name="connsiteY0-520" fmla="*/ 0 h 6735189"/>
              <a:gd name="connsiteX1-521" fmla="*/ 6858000 w 6858003"/>
              <a:gd name="connsiteY1-522" fmla="*/ 1951051 h 6735189"/>
              <a:gd name="connsiteX2-523" fmla="*/ 6858000 w 6858003"/>
              <a:gd name="connsiteY2-524" fmla="*/ 2095473 h 6735189"/>
              <a:gd name="connsiteX3-525" fmla="*/ 6858000 w 6858003"/>
              <a:gd name="connsiteY3-526" fmla="*/ 2554539 h 6735189"/>
              <a:gd name="connsiteX4-527" fmla="*/ 6858000 w 6858003"/>
              <a:gd name="connsiteY4-528" fmla="*/ 4229818 h 6735189"/>
              <a:gd name="connsiteX5-529" fmla="*/ 6858000 w 6858003"/>
              <a:gd name="connsiteY5-530" fmla="*/ 4374240 h 6735189"/>
              <a:gd name="connsiteX6-531" fmla="*/ 6858000 w 6858003"/>
              <a:gd name="connsiteY6-532" fmla="*/ 4456422 h 6735189"/>
              <a:gd name="connsiteX7-533" fmla="*/ 6858000 w 6858003"/>
              <a:gd name="connsiteY7-534" fmla="*/ 6735189 h 6735189"/>
              <a:gd name="connsiteX8-535" fmla="*/ 0 w 6858003"/>
              <a:gd name="connsiteY8-536" fmla="*/ 6735189 h 6735189"/>
              <a:gd name="connsiteX9-537" fmla="*/ 0 w 6858003"/>
              <a:gd name="connsiteY9-538" fmla="*/ 4456422 h 6735189"/>
              <a:gd name="connsiteX10-539" fmla="*/ 0 w 6858003"/>
              <a:gd name="connsiteY10-540" fmla="*/ 4374240 h 6735189"/>
              <a:gd name="connsiteX11-541" fmla="*/ 0 w 6858003"/>
              <a:gd name="connsiteY11-542" fmla="*/ 4229818 h 6735189"/>
              <a:gd name="connsiteX12-543" fmla="*/ 0 w 6858003"/>
              <a:gd name="connsiteY12-544" fmla="*/ 3571696 h 6735189"/>
              <a:gd name="connsiteX13-545" fmla="*/ 0 w 6858003"/>
              <a:gd name="connsiteY13-546" fmla="*/ 2095473 h 6735189"/>
              <a:gd name="connsiteX14-547" fmla="*/ 0 w 6858003"/>
              <a:gd name="connsiteY14-548" fmla="*/ 1951051 h 6735189"/>
              <a:gd name="connsiteX15-549" fmla="*/ 0 w 6858003"/>
              <a:gd name="connsiteY15-550" fmla="*/ 1292929 h 6735189"/>
              <a:gd name="connsiteX16-551" fmla="*/ 6858003 w 6858003"/>
              <a:gd name="connsiteY16-552" fmla="*/ 0 h 6735189"/>
              <a:gd name="connsiteX0-553" fmla="*/ 6858003 w 6858003"/>
              <a:gd name="connsiteY0-554" fmla="*/ 0 h 6735189"/>
              <a:gd name="connsiteX1-555" fmla="*/ 6858000 w 6858003"/>
              <a:gd name="connsiteY1-556" fmla="*/ 1951051 h 6735189"/>
              <a:gd name="connsiteX2-557" fmla="*/ 6858000 w 6858003"/>
              <a:gd name="connsiteY2-558" fmla="*/ 2095473 h 6735189"/>
              <a:gd name="connsiteX3-559" fmla="*/ 6858000 w 6858003"/>
              <a:gd name="connsiteY3-560" fmla="*/ 2554539 h 6735189"/>
              <a:gd name="connsiteX4-561" fmla="*/ 6858000 w 6858003"/>
              <a:gd name="connsiteY4-562" fmla="*/ 4229818 h 6735189"/>
              <a:gd name="connsiteX5-563" fmla="*/ 6858000 w 6858003"/>
              <a:gd name="connsiteY5-564" fmla="*/ 4374240 h 6735189"/>
              <a:gd name="connsiteX6-565" fmla="*/ 6858000 w 6858003"/>
              <a:gd name="connsiteY6-566" fmla="*/ 4456422 h 6735189"/>
              <a:gd name="connsiteX7-567" fmla="*/ 6858000 w 6858003"/>
              <a:gd name="connsiteY7-568" fmla="*/ 6735189 h 6735189"/>
              <a:gd name="connsiteX8-569" fmla="*/ 0 w 6858003"/>
              <a:gd name="connsiteY8-570" fmla="*/ 6735189 h 6735189"/>
              <a:gd name="connsiteX9-571" fmla="*/ 0 w 6858003"/>
              <a:gd name="connsiteY9-572" fmla="*/ 4456422 h 6735189"/>
              <a:gd name="connsiteX10-573" fmla="*/ 0 w 6858003"/>
              <a:gd name="connsiteY10-574" fmla="*/ 4374240 h 6735189"/>
              <a:gd name="connsiteX11-575" fmla="*/ 0 w 6858003"/>
              <a:gd name="connsiteY11-576" fmla="*/ 4229818 h 6735189"/>
              <a:gd name="connsiteX12-577" fmla="*/ 0 w 6858003"/>
              <a:gd name="connsiteY12-578" fmla="*/ 3571696 h 6735189"/>
              <a:gd name="connsiteX13-579" fmla="*/ 0 w 6858003"/>
              <a:gd name="connsiteY13-580" fmla="*/ 2095473 h 6735189"/>
              <a:gd name="connsiteX14-581" fmla="*/ 0 w 6858003"/>
              <a:gd name="connsiteY14-582" fmla="*/ 1951051 h 6735189"/>
              <a:gd name="connsiteX15-583" fmla="*/ 0 w 6858003"/>
              <a:gd name="connsiteY15-584" fmla="*/ 1292929 h 6735189"/>
              <a:gd name="connsiteX16-585" fmla="*/ 6858003 w 6858003"/>
              <a:gd name="connsiteY16-586" fmla="*/ 0 h 6735189"/>
              <a:gd name="connsiteX0-587" fmla="*/ 6858003 w 6858003"/>
              <a:gd name="connsiteY0-588" fmla="*/ 0 h 7431875"/>
              <a:gd name="connsiteX1-589" fmla="*/ 6858000 w 6858003"/>
              <a:gd name="connsiteY1-590" fmla="*/ 2647737 h 7431875"/>
              <a:gd name="connsiteX2-591" fmla="*/ 6858000 w 6858003"/>
              <a:gd name="connsiteY2-592" fmla="*/ 2792159 h 7431875"/>
              <a:gd name="connsiteX3-593" fmla="*/ 6858000 w 6858003"/>
              <a:gd name="connsiteY3-594" fmla="*/ 3251225 h 7431875"/>
              <a:gd name="connsiteX4-595" fmla="*/ 6858000 w 6858003"/>
              <a:gd name="connsiteY4-596" fmla="*/ 4926504 h 7431875"/>
              <a:gd name="connsiteX5-597" fmla="*/ 6858000 w 6858003"/>
              <a:gd name="connsiteY5-598" fmla="*/ 5070926 h 7431875"/>
              <a:gd name="connsiteX6-599" fmla="*/ 6858000 w 6858003"/>
              <a:gd name="connsiteY6-600" fmla="*/ 5153108 h 7431875"/>
              <a:gd name="connsiteX7-601" fmla="*/ 6858000 w 6858003"/>
              <a:gd name="connsiteY7-602" fmla="*/ 7431875 h 7431875"/>
              <a:gd name="connsiteX8-603" fmla="*/ 0 w 6858003"/>
              <a:gd name="connsiteY8-604" fmla="*/ 7431875 h 7431875"/>
              <a:gd name="connsiteX9-605" fmla="*/ 0 w 6858003"/>
              <a:gd name="connsiteY9-606" fmla="*/ 5153108 h 7431875"/>
              <a:gd name="connsiteX10-607" fmla="*/ 0 w 6858003"/>
              <a:gd name="connsiteY10-608" fmla="*/ 5070926 h 7431875"/>
              <a:gd name="connsiteX11-609" fmla="*/ 0 w 6858003"/>
              <a:gd name="connsiteY11-610" fmla="*/ 4926504 h 7431875"/>
              <a:gd name="connsiteX12-611" fmla="*/ 0 w 6858003"/>
              <a:gd name="connsiteY12-612" fmla="*/ 4268382 h 7431875"/>
              <a:gd name="connsiteX13-613" fmla="*/ 0 w 6858003"/>
              <a:gd name="connsiteY13-614" fmla="*/ 2792159 h 7431875"/>
              <a:gd name="connsiteX14-615" fmla="*/ 0 w 6858003"/>
              <a:gd name="connsiteY14-616" fmla="*/ 2647737 h 7431875"/>
              <a:gd name="connsiteX15-617" fmla="*/ 0 w 6858003"/>
              <a:gd name="connsiteY15-618" fmla="*/ 1989615 h 7431875"/>
              <a:gd name="connsiteX16-619" fmla="*/ 6858003 w 6858003"/>
              <a:gd name="connsiteY16-620" fmla="*/ 0 h 7431875"/>
              <a:gd name="connsiteX0-621" fmla="*/ 6872517 w 6872517"/>
              <a:gd name="connsiteY0-622" fmla="*/ 0 h 7431875"/>
              <a:gd name="connsiteX1-623" fmla="*/ 6872514 w 6872517"/>
              <a:gd name="connsiteY1-624" fmla="*/ 2647737 h 7431875"/>
              <a:gd name="connsiteX2-625" fmla="*/ 6872514 w 6872517"/>
              <a:gd name="connsiteY2-626" fmla="*/ 2792159 h 7431875"/>
              <a:gd name="connsiteX3-627" fmla="*/ 6872514 w 6872517"/>
              <a:gd name="connsiteY3-628" fmla="*/ 3251225 h 7431875"/>
              <a:gd name="connsiteX4-629" fmla="*/ 6872514 w 6872517"/>
              <a:gd name="connsiteY4-630" fmla="*/ 4926504 h 7431875"/>
              <a:gd name="connsiteX5-631" fmla="*/ 6872514 w 6872517"/>
              <a:gd name="connsiteY5-632" fmla="*/ 5070926 h 7431875"/>
              <a:gd name="connsiteX6-633" fmla="*/ 6872514 w 6872517"/>
              <a:gd name="connsiteY6-634" fmla="*/ 5153108 h 7431875"/>
              <a:gd name="connsiteX7-635" fmla="*/ 6872514 w 6872517"/>
              <a:gd name="connsiteY7-636" fmla="*/ 7431875 h 7431875"/>
              <a:gd name="connsiteX8-637" fmla="*/ 14514 w 6872517"/>
              <a:gd name="connsiteY8-638" fmla="*/ 7431875 h 7431875"/>
              <a:gd name="connsiteX9-639" fmla="*/ 14514 w 6872517"/>
              <a:gd name="connsiteY9-640" fmla="*/ 5153108 h 7431875"/>
              <a:gd name="connsiteX10-641" fmla="*/ 14514 w 6872517"/>
              <a:gd name="connsiteY10-642" fmla="*/ 5070926 h 7431875"/>
              <a:gd name="connsiteX11-643" fmla="*/ 14514 w 6872517"/>
              <a:gd name="connsiteY11-644" fmla="*/ 4926504 h 7431875"/>
              <a:gd name="connsiteX12-645" fmla="*/ 14514 w 6872517"/>
              <a:gd name="connsiteY12-646" fmla="*/ 4268382 h 7431875"/>
              <a:gd name="connsiteX13-647" fmla="*/ 14514 w 6872517"/>
              <a:gd name="connsiteY13-648" fmla="*/ 2792159 h 7431875"/>
              <a:gd name="connsiteX14-649" fmla="*/ 14514 w 6872517"/>
              <a:gd name="connsiteY14-650" fmla="*/ 2647737 h 7431875"/>
              <a:gd name="connsiteX15-651" fmla="*/ 0 w 6872517"/>
              <a:gd name="connsiteY15-652" fmla="*/ 480129 h 7431875"/>
              <a:gd name="connsiteX16-653" fmla="*/ 6872517 w 6872517"/>
              <a:gd name="connsiteY16-654" fmla="*/ 0 h 7431875"/>
              <a:gd name="connsiteX0-655" fmla="*/ 6858003 w 6858003"/>
              <a:gd name="connsiteY0-656" fmla="*/ 0 h 7431875"/>
              <a:gd name="connsiteX1-657" fmla="*/ 6858000 w 6858003"/>
              <a:gd name="connsiteY1-658" fmla="*/ 2647737 h 7431875"/>
              <a:gd name="connsiteX2-659" fmla="*/ 6858000 w 6858003"/>
              <a:gd name="connsiteY2-660" fmla="*/ 2792159 h 7431875"/>
              <a:gd name="connsiteX3-661" fmla="*/ 6858000 w 6858003"/>
              <a:gd name="connsiteY3-662" fmla="*/ 3251225 h 7431875"/>
              <a:gd name="connsiteX4-663" fmla="*/ 6858000 w 6858003"/>
              <a:gd name="connsiteY4-664" fmla="*/ 4926504 h 7431875"/>
              <a:gd name="connsiteX5-665" fmla="*/ 6858000 w 6858003"/>
              <a:gd name="connsiteY5-666" fmla="*/ 5070926 h 7431875"/>
              <a:gd name="connsiteX6-667" fmla="*/ 6858000 w 6858003"/>
              <a:gd name="connsiteY6-668" fmla="*/ 5153108 h 7431875"/>
              <a:gd name="connsiteX7-669" fmla="*/ 6858000 w 6858003"/>
              <a:gd name="connsiteY7-670" fmla="*/ 7431875 h 7431875"/>
              <a:gd name="connsiteX8-671" fmla="*/ 0 w 6858003"/>
              <a:gd name="connsiteY8-672" fmla="*/ 7431875 h 7431875"/>
              <a:gd name="connsiteX9-673" fmla="*/ 0 w 6858003"/>
              <a:gd name="connsiteY9-674" fmla="*/ 5153108 h 7431875"/>
              <a:gd name="connsiteX10-675" fmla="*/ 0 w 6858003"/>
              <a:gd name="connsiteY10-676" fmla="*/ 5070926 h 7431875"/>
              <a:gd name="connsiteX11-677" fmla="*/ 0 w 6858003"/>
              <a:gd name="connsiteY11-678" fmla="*/ 4926504 h 7431875"/>
              <a:gd name="connsiteX12-679" fmla="*/ 0 w 6858003"/>
              <a:gd name="connsiteY12-680" fmla="*/ 4268382 h 7431875"/>
              <a:gd name="connsiteX13-681" fmla="*/ 0 w 6858003"/>
              <a:gd name="connsiteY13-682" fmla="*/ 2792159 h 7431875"/>
              <a:gd name="connsiteX14-683" fmla="*/ 0 w 6858003"/>
              <a:gd name="connsiteY14-684" fmla="*/ 2647737 h 7431875"/>
              <a:gd name="connsiteX15-685" fmla="*/ 0 w 6858003"/>
              <a:gd name="connsiteY15-686" fmla="*/ 552701 h 7431875"/>
              <a:gd name="connsiteX16-687" fmla="*/ 6858003 w 6858003"/>
              <a:gd name="connsiteY16-688" fmla="*/ 0 h 7431875"/>
              <a:gd name="connsiteX0-689" fmla="*/ 6858003 w 6858003"/>
              <a:gd name="connsiteY0-690" fmla="*/ 0 h 7431875"/>
              <a:gd name="connsiteX1-691" fmla="*/ 6858000 w 6858003"/>
              <a:gd name="connsiteY1-692" fmla="*/ 2647737 h 7431875"/>
              <a:gd name="connsiteX2-693" fmla="*/ 6858000 w 6858003"/>
              <a:gd name="connsiteY2-694" fmla="*/ 2792159 h 7431875"/>
              <a:gd name="connsiteX3-695" fmla="*/ 6858000 w 6858003"/>
              <a:gd name="connsiteY3-696" fmla="*/ 3251225 h 7431875"/>
              <a:gd name="connsiteX4-697" fmla="*/ 6858000 w 6858003"/>
              <a:gd name="connsiteY4-698" fmla="*/ 4926504 h 7431875"/>
              <a:gd name="connsiteX5-699" fmla="*/ 6858000 w 6858003"/>
              <a:gd name="connsiteY5-700" fmla="*/ 5070926 h 7431875"/>
              <a:gd name="connsiteX6-701" fmla="*/ 6858000 w 6858003"/>
              <a:gd name="connsiteY6-702" fmla="*/ 5153108 h 7431875"/>
              <a:gd name="connsiteX7-703" fmla="*/ 6858000 w 6858003"/>
              <a:gd name="connsiteY7-704" fmla="*/ 7431875 h 7431875"/>
              <a:gd name="connsiteX8-705" fmla="*/ 0 w 6858003"/>
              <a:gd name="connsiteY8-706" fmla="*/ 7431875 h 7431875"/>
              <a:gd name="connsiteX9-707" fmla="*/ 0 w 6858003"/>
              <a:gd name="connsiteY9-708" fmla="*/ 5153108 h 7431875"/>
              <a:gd name="connsiteX10-709" fmla="*/ 0 w 6858003"/>
              <a:gd name="connsiteY10-710" fmla="*/ 5070926 h 7431875"/>
              <a:gd name="connsiteX11-711" fmla="*/ 0 w 6858003"/>
              <a:gd name="connsiteY11-712" fmla="*/ 4926504 h 7431875"/>
              <a:gd name="connsiteX12-713" fmla="*/ 0 w 6858003"/>
              <a:gd name="connsiteY12-714" fmla="*/ 4268382 h 7431875"/>
              <a:gd name="connsiteX13-715" fmla="*/ 0 w 6858003"/>
              <a:gd name="connsiteY13-716" fmla="*/ 2792159 h 7431875"/>
              <a:gd name="connsiteX14-717" fmla="*/ 0 w 6858003"/>
              <a:gd name="connsiteY14-718" fmla="*/ 552701 h 7431875"/>
              <a:gd name="connsiteX15-719" fmla="*/ 6858003 w 6858003"/>
              <a:gd name="connsiteY15-720" fmla="*/ 0 h 7431875"/>
              <a:gd name="connsiteX0-721" fmla="*/ 6858003 w 6858003"/>
              <a:gd name="connsiteY0-722" fmla="*/ 0 h 7431875"/>
              <a:gd name="connsiteX1-723" fmla="*/ 6858000 w 6858003"/>
              <a:gd name="connsiteY1-724" fmla="*/ 2647737 h 7431875"/>
              <a:gd name="connsiteX2-725" fmla="*/ 6858000 w 6858003"/>
              <a:gd name="connsiteY2-726" fmla="*/ 2792159 h 7431875"/>
              <a:gd name="connsiteX3-727" fmla="*/ 6858000 w 6858003"/>
              <a:gd name="connsiteY3-728" fmla="*/ 3251225 h 7431875"/>
              <a:gd name="connsiteX4-729" fmla="*/ 6858000 w 6858003"/>
              <a:gd name="connsiteY4-730" fmla="*/ 4926504 h 7431875"/>
              <a:gd name="connsiteX5-731" fmla="*/ 6858000 w 6858003"/>
              <a:gd name="connsiteY5-732" fmla="*/ 5070926 h 7431875"/>
              <a:gd name="connsiteX6-733" fmla="*/ 6858000 w 6858003"/>
              <a:gd name="connsiteY6-734" fmla="*/ 5153108 h 7431875"/>
              <a:gd name="connsiteX7-735" fmla="*/ 6858000 w 6858003"/>
              <a:gd name="connsiteY7-736" fmla="*/ 7431875 h 7431875"/>
              <a:gd name="connsiteX8-737" fmla="*/ 0 w 6858003"/>
              <a:gd name="connsiteY8-738" fmla="*/ 7431875 h 7431875"/>
              <a:gd name="connsiteX9-739" fmla="*/ 0 w 6858003"/>
              <a:gd name="connsiteY9-740" fmla="*/ 5153108 h 7431875"/>
              <a:gd name="connsiteX10-741" fmla="*/ 0 w 6858003"/>
              <a:gd name="connsiteY10-742" fmla="*/ 5070926 h 7431875"/>
              <a:gd name="connsiteX11-743" fmla="*/ 0 w 6858003"/>
              <a:gd name="connsiteY11-744" fmla="*/ 4926504 h 7431875"/>
              <a:gd name="connsiteX12-745" fmla="*/ 0 w 6858003"/>
              <a:gd name="connsiteY12-746" fmla="*/ 4268382 h 7431875"/>
              <a:gd name="connsiteX13-747" fmla="*/ 0 w 6858003"/>
              <a:gd name="connsiteY13-748" fmla="*/ 552701 h 7431875"/>
              <a:gd name="connsiteX14-749" fmla="*/ 6858003 w 6858003"/>
              <a:gd name="connsiteY14-750" fmla="*/ 0 h 7431875"/>
              <a:gd name="connsiteX0-751" fmla="*/ 6858003 w 6858003"/>
              <a:gd name="connsiteY0-752" fmla="*/ 0 h 7431875"/>
              <a:gd name="connsiteX1-753" fmla="*/ 6858000 w 6858003"/>
              <a:gd name="connsiteY1-754" fmla="*/ 2647737 h 7431875"/>
              <a:gd name="connsiteX2-755" fmla="*/ 6858000 w 6858003"/>
              <a:gd name="connsiteY2-756" fmla="*/ 2792159 h 7431875"/>
              <a:gd name="connsiteX3-757" fmla="*/ 6858000 w 6858003"/>
              <a:gd name="connsiteY3-758" fmla="*/ 3251225 h 7431875"/>
              <a:gd name="connsiteX4-759" fmla="*/ 6858000 w 6858003"/>
              <a:gd name="connsiteY4-760" fmla="*/ 4926504 h 7431875"/>
              <a:gd name="connsiteX5-761" fmla="*/ 6858000 w 6858003"/>
              <a:gd name="connsiteY5-762" fmla="*/ 5070926 h 7431875"/>
              <a:gd name="connsiteX6-763" fmla="*/ 6858000 w 6858003"/>
              <a:gd name="connsiteY6-764" fmla="*/ 5153108 h 7431875"/>
              <a:gd name="connsiteX7-765" fmla="*/ 6858000 w 6858003"/>
              <a:gd name="connsiteY7-766" fmla="*/ 7431875 h 7431875"/>
              <a:gd name="connsiteX8-767" fmla="*/ 0 w 6858003"/>
              <a:gd name="connsiteY8-768" fmla="*/ 7431875 h 7431875"/>
              <a:gd name="connsiteX9-769" fmla="*/ 0 w 6858003"/>
              <a:gd name="connsiteY9-770" fmla="*/ 5153108 h 7431875"/>
              <a:gd name="connsiteX10-771" fmla="*/ 0 w 6858003"/>
              <a:gd name="connsiteY10-772" fmla="*/ 5070926 h 7431875"/>
              <a:gd name="connsiteX11-773" fmla="*/ 0 w 6858003"/>
              <a:gd name="connsiteY11-774" fmla="*/ 4926504 h 7431875"/>
              <a:gd name="connsiteX12-775" fmla="*/ 0 w 6858003"/>
              <a:gd name="connsiteY12-776" fmla="*/ 552701 h 7431875"/>
              <a:gd name="connsiteX13-777" fmla="*/ 6858003 w 6858003"/>
              <a:gd name="connsiteY13-778" fmla="*/ 0 h 7431875"/>
              <a:gd name="connsiteX0-779" fmla="*/ 6858003 w 6858003"/>
              <a:gd name="connsiteY0-780" fmla="*/ 0 h 7431875"/>
              <a:gd name="connsiteX1-781" fmla="*/ 6858000 w 6858003"/>
              <a:gd name="connsiteY1-782" fmla="*/ 2647737 h 7431875"/>
              <a:gd name="connsiteX2-783" fmla="*/ 6858000 w 6858003"/>
              <a:gd name="connsiteY2-784" fmla="*/ 2792159 h 7431875"/>
              <a:gd name="connsiteX3-785" fmla="*/ 6858000 w 6858003"/>
              <a:gd name="connsiteY3-786" fmla="*/ 3251225 h 7431875"/>
              <a:gd name="connsiteX4-787" fmla="*/ 6858000 w 6858003"/>
              <a:gd name="connsiteY4-788" fmla="*/ 4926504 h 7431875"/>
              <a:gd name="connsiteX5-789" fmla="*/ 6858000 w 6858003"/>
              <a:gd name="connsiteY5-790" fmla="*/ 5070926 h 7431875"/>
              <a:gd name="connsiteX6-791" fmla="*/ 6858000 w 6858003"/>
              <a:gd name="connsiteY6-792" fmla="*/ 5153108 h 7431875"/>
              <a:gd name="connsiteX7-793" fmla="*/ 6858000 w 6858003"/>
              <a:gd name="connsiteY7-794" fmla="*/ 7431875 h 7431875"/>
              <a:gd name="connsiteX8-795" fmla="*/ 0 w 6858003"/>
              <a:gd name="connsiteY8-796" fmla="*/ 7431875 h 7431875"/>
              <a:gd name="connsiteX9-797" fmla="*/ 0 w 6858003"/>
              <a:gd name="connsiteY9-798" fmla="*/ 5153108 h 7431875"/>
              <a:gd name="connsiteX10-799" fmla="*/ 0 w 6858003"/>
              <a:gd name="connsiteY10-800" fmla="*/ 5070926 h 7431875"/>
              <a:gd name="connsiteX11-801" fmla="*/ 0 w 6858003"/>
              <a:gd name="connsiteY11-802" fmla="*/ 552701 h 7431875"/>
              <a:gd name="connsiteX12-803" fmla="*/ 6858003 w 6858003"/>
              <a:gd name="connsiteY12-804" fmla="*/ 0 h 7431875"/>
              <a:gd name="connsiteX0-805" fmla="*/ 6858003 w 6858003"/>
              <a:gd name="connsiteY0-806" fmla="*/ 0 h 7431875"/>
              <a:gd name="connsiteX1-807" fmla="*/ 6858000 w 6858003"/>
              <a:gd name="connsiteY1-808" fmla="*/ 2647737 h 7431875"/>
              <a:gd name="connsiteX2-809" fmla="*/ 6858000 w 6858003"/>
              <a:gd name="connsiteY2-810" fmla="*/ 2792159 h 7431875"/>
              <a:gd name="connsiteX3-811" fmla="*/ 6858000 w 6858003"/>
              <a:gd name="connsiteY3-812" fmla="*/ 3251225 h 7431875"/>
              <a:gd name="connsiteX4-813" fmla="*/ 6858000 w 6858003"/>
              <a:gd name="connsiteY4-814" fmla="*/ 4926504 h 7431875"/>
              <a:gd name="connsiteX5-815" fmla="*/ 6858000 w 6858003"/>
              <a:gd name="connsiteY5-816" fmla="*/ 5070926 h 7431875"/>
              <a:gd name="connsiteX6-817" fmla="*/ 6858000 w 6858003"/>
              <a:gd name="connsiteY6-818" fmla="*/ 5153108 h 7431875"/>
              <a:gd name="connsiteX7-819" fmla="*/ 6858000 w 6858003"/>
              <a:gd name="connsiteY7-820" fmla="*/ 7431875 h 7431875"/>
              <a:gd name="connsiteX8-821" fmla="*/ 0 w 6858003"/>
              <a:gd name="connsiteY8-822" fmla="*/ 7431875 h 7431875"/>
              <a:gd name="connsiteX9-823" fmla="*/ 0 w 6858003"/>
              <a:gd name="connsiteY9-824" fmla="*/ 5153108 h 7431875"/>
              <a:gd name="connsiteX10-825" fmla="*/ 0 w 6858003"/>
              <a:gd name="connsiteY10-826" fmla="*/ 552701 h 7431875"/>
              <a:gd name="connsiteX11-827" fmla="*/ 6858003 w 6858003"/>
              <a:gd name="connsiteY11-828" fmla="*/ 0 h 7431875"/>
              <a:gd name="connsiteX0-829" fmla="*/ 6858003 w 6858003"/>
              <a:gd name="connsiteY0-830" fmla="*/ 0 h 7431875"/>
              <a:gd name="connsiteX1-831" fmla="*/ 6858000 w 6858003"/>
              <a:gd name="connsiteY1-832" fmla="*/ 2647737 h 7431875"/>
              <a:gd name="connsiteX2-833" fmla="*/ 6858000 w 6858003"/>
              <a:gd name="connsiteY2-834" fmla="*/ 2792159 h 7431875"/>
              <a:gd name="connsiteX3-835" fmla="*/ 6858000 w 6858003"/>
              <a:gd name="connsiteY3-836" fmla="*/ 3251225 h 7431875"/>
              <a:gd name="connsiteX4-837" fmla="*/ 6858000 w 6858003"/>
              <a:gd name="connsiteY4-838" fmla="*/ 4926504 h 7431875"/>
              <a:gd name="connsiteX5-839" fmla="*/ 6858000 w 6858003"/>
              <a:gd name="connsiteY5-840" fmla="*/ 5070926 h 7431875"/>
              <a:gd name="connsiteX6-841" fmla="*/ 6858000 w 6858003"/>
              <a:gd name="connsiteY6-842" fmla="*/ 5153108 h 7431875"/>
              <a:gd name="connsiteX7-843" fmla="*/ 6858000 w 6858003"/>
              <a:gd name="connsiteY7-844" fmla="*/ 7431875 h 7431875"/>
              <a:gd name="connsiteX8-845" fmla="*/ 0 w 6858003"/>
              <a:gd name="connsiteY8-846" fmla="*/ 7431875 h 7431875"/>
              <a:gd name="connsiteX9-847" fmla="*/ 0 w 6858003"/>
              <a:gd name="connsiteY9-848" fmla="*/ 552701 h 7431875"/>
              <a:gd name="connsiteX10-849" fmla="*/ 6858003 w 6858003"/>
              <a:gd name="connsiteY10-850" fmla="*/ 0 h 7431875"/>
              <a:gd name="connsiteX0-851" fmla="*/ 6858003 w 6858003"/>
              <a:gd name="connsiteY0-852" fmla="*/ 0 h 7431875"/>
              <a:gd name="connsiteX1-853" fmla="*/ 6858000 w 6858003"/>
              <a:gd name="connsiteY1-854" fmla="*/ 2647737 h 7431875"/>
              <a:gd name="connsiteX2-855" fmla="*/ 6858000 w 6858003"/>
              <a:gd name="connsiteY2-856" fmla="*/ 2792159 h 7431875"/>
              <a:gd name="connsiteX3-857" fmla="*/ 6858000 w 6858003"/>
              <a:gd name="connsiteY3-858" fmla="*/ 3251225 h 7431875"/>
              <a:gd name="connsiteX4-859" fmla="*/ 6858000 w 6858003"/>
              <a:gd name="connsiteY4-860" fmla="*/ 4926504 h 7431875"/>
              <a:gd name="connsiteX5-861" fmla="*/ 6858000 w 6858003"/>
              <a:gd name="connsiteY5-862" fmla="*/ 5070926 h 7431875"/>
              <a:gd name="connsiteX6-863" fmla="*/ 6858000 w 6858003"/>
              <a:gd name="connsiteY6-864" fmla="*/ 7431875 h 7431875"/>
              <a:gd name="connsiteX7-865" fmla="*/ 0 w 6858003"/>
              <a:gd name="connsiteY7-866" fmla="*/ 7431875 h 7431875"/>
              <a:gd name="connsiteX8-867" fmla="*/ 0 w 6858003"/>
              <a:gd name="connsiteY8-868" fmla="*/ 552701 h 7431875"/>
              <a:gd name="connsiteX9-869" fmla="*/ 6858003 w 6858003"/>
              <a:gd name="connsiteY9-870" fmla="*/ 0 h 7431875"/>
              <a:gd name="connsiteX0-871" fmla="*/ 6858003 w 6858003"/>
              <a:gd name="connsiteY0-872" fmla="*/ 0 h 7431875"/>
              <a:gd name="connsiteX1-873" fmla="*/ 6858000 w 6858003"/>
              <a:gd name="connsiteY1-874" fmla="*/ 2647737 h 7431875"/>
              <a:gd name="connsiteX2-875" fmla="*/ 6858000 w 6858003"/>
              <a:gd name="connsiteY2-876" fmla="*/ 2792159 h 7431875"/>
              <a:gd name="connsiteX3-877" fmla="*/ 6858000 w 6858003"/>
              <a:gd name="connsiteY3-878" fmla="*/ 3251225 h 7431875"/>
              <a:gd name="connsiteX4-879" fmla="*/ 6858000 w 6858003"/>
              <a:gd name="connsiteY4-880" fmla="*/ 4926504 h 7431875"/>
              <a:gd name="connsiteX5-881" fmla="*/ 6858000 w 6858003"/>
              <a:gd name="connsiteY5-882" fmla="*/ 7431875 h 7431875"/>
              <a:gd name="connsiteX6-883" fmla="*/ 0 w 6858003"/>
              <a:gd name="connsiteY6-884" fmla="*/ 7431875 h 7431875"/>
              <a:gd name="connsiteX7-885" fmla="*/ 0 w 6858003"/>
              <a:gd name="connsiteY7-886" fmla="*/ 552701 h 7431875"/>
              <a:gd name="connsiteX8-887" fmla="*/ 6858003 w 6858003"/>
              <a:gd name="connsiteY8-888" fmla="*/ 0 h 7431875"/>
              <a:gd name="connsiteX0-889" fmla="*/ 6858003 w 6858003"/>
              <a:gd name="connsiteY0-890" fmla="*/ 0 h 7431875"/>
              <a:gd name="connsiteX1-891" fmla="*/ 6858000 w 6858003"/>
              <a:gd name="connsiteY1-892" fmla="*/ 2647737 h 7431875"/>
              <a:gd name="connsiteX2-893" fmla="*/ 6858000 w 6858003"/>
              <a:gd name="connsiteY2-894" fmla="*/ 2792159 h 7431875"/>
              <a:gd name="connsiteX3-895" fmla="*/ 6858000 w 6858003"/>
              <a:gd name="connsiteY3-896" fmla="*/ 3251225 h 7431875"/>
              <a:gd name="connsiteX4-897" fmla="*/ 6858000 w 6858003"/>
              <a:gd name="connsiteY4-898" fmla="*/ 7431875 h 7431875"/>
              <a:gd name="connsiteX5-899" fmla="*/ 0 w 6858003"/>
              <a:gd name="connsiteY5-900" fmla="*/ 7431875 h 7431875"/>
              <a:gd name="connsiteX6-901" fmla="*/ 0 w 6858003"/>
              <a:gd name="connsiteY6-902" fmla="*/ 552701 h 7431875"/>
              <a:gd name="connsiteX7-903" fmla="*/ 6858003 w 6858003"/>
              <a:gd name="connsiteY7-904" fmla="*/ 0 h 7431875"/>
              <a:gd name="connsiteX0-905" fmla="*/ 6858003 w 6858003"/>
              <a:gd name="connsiteY0-906" fmla="*/ 0 h 7431875"/>
              <a:gd name="connsiteX1-907" fmla="*/ 6858000 w 6858003"/>
              <a:gd name="connsiteY1-908" fmla="*/ 2647737 h 7431875"/>
              <a:gd name="connsiteX2-909" fmla="*/ 6858000 w 6858003"/>
              <a:gd name="connsiteY2-910" fmla="*/ 2792159 h 7431875"/>
              <a:gd name="connsiteX3-911" fmla="*/ 6858000 w 6858003"/>
              <a:gd name="connsiteY3-912" fmla="*/ 7431875 h 7431875"/>
              <a:gd name="connsiteX4-913" fmla="*/ 0 w 6858003"/>
              <a:gd name="connsiteY4-914" fmla="*/ 7431875 h 7431875"/>
              <a:gd name="connsiteX5-915" fmla="*/ 0 w 6858003"/>
              <a:gd name="connsiteY5-916" fmla="*/ 552701 h 7431875"/>
              <a:gd name="connsiteX6-917" fmla="*/ 6858003 w 6858003"/>
              <a:gd name="connsiteY6-918" fmla="*/ 0 h 7431875"/>
              <a:gd name="connsiteX0-919" fmla="*/ 6858003 w 6858003"/>
              <a:gd name="connsiteY0-920" fmla="*/ 0 h 7431875"/>
              <a:gd name="connsiteX1-921" fmla="*/ 6858000 w 6858003"/>
              <a:gd name="connsiteY1-922" fmla="*/ 2647737 h 7431875"/>
              <a:gd name="connsiteX2-923" fmla="*/ 6858000 w 6858003"/>
              <a:gd name="connsiteY2-924" fmla="*/ 7431875 h 7431875"/>
              <a:gd name="connsiteX3-925" fmla="*/ 0 w 6858003"/>
              <a:gd name="connsiteY3-926" fmla="*/ 7431875 h 7431875"/>
              <a:gd name="connsiteX4-927" fmla="*/ 0 w 6858003"/>
              <a:gd name="connsiteY4-928" fmla="*/ 552701 h 7431875"/>
              <a:gd name="connsiteX5-929" fmla="*/ 6858003 w 6858003"/>
              <a:gd name="connsiteY5-930" fmla="*/ 0 h 7431875"/>
              <a:gd name="connsiteX0-931" fmla="*/ 6872517 w 6872517"/>
              <a:gd name="connsiteY0-932" fmla="*/ 42385 h 6879174"/>
              <a:gd name="connsiteX1-933" fmla="*/ 6858000 w 6872517"/>
              <a:gd name="connsiteY1-934" fmla="*/ 2095036 h 6879174"/>
              <a:gd name="connsiteX2-935" fmla="*/ 6858000 w 6872517"/>
              <a:gd name="connsiteY2-936" fmla="*/ 6879174 h 6879174"/>
              <a:gd name="connsiteX3-937" fmla="*/ 0 w 6872517"/>
              <a:gd name="connsiteY3-938" fmla="*/ 6879174 h 6879174"/>
              <a:gd name="connsiteX4-939" fmla="*/ 0 w 6872517"/>
              <a:gd name="connsiteY4-940" fmla="*/ 0 h 6879174"/>
              <a:gd name="connsiteX5-941" fmla="*/ 6872517 w 6872517"/>
              <a:gd name="connsiteY5-942" fmla="*/ 42385 h 6879174"/>
              <a:gd name="connsiteX0-943" fmla="*/ 6872520 w 6872520"/>
              <a:gd name="connsiteY0-944" fmla="*/ 0 h 6880332"/>
              <a:gd name="connsiteX1-945" fmla="*/ 6858000 w 6872520"/>
              <a:gd name="connsiteY1-946" fmla="*/ 2096194 h 6880332"/>
              <a:gd name="connsiteX2-947" fmla="*/ 6858000 w 6872520"/>
              <a:gd name="connsiteY2-948" fmla="*/ 6880332 h 6880332"/>
              <a:gd name="connsiteX3-949" fmla="*/ 0 w 6872520"/>
              <a:gd name="connsiteY3-950" fmla="*/ 6880332 h 6880332"/>
              <a:gd name="connsiteX4-951" fmla="*/ 0 w 6872520"/>
              <a:gd name="connsiteY4-952" fmla="*/ 1158 h 6880332"/>
              <a:gd name="connsiteX5-953" fmla="*/ 6872520 w 6872520"/>
              <a:gd name="connsiteY5-954" fmla="*/ 0 h 6880332"/>
              <a:gd name="connsiteX0-955" fmla="*/ 6872520 w 6872520"/>
              <a:gd name="connsiteY0-956" fmla="*/ 0 h 6880332"/>
              <a:gd name="connsiteX1-957" fmla="*/ 6858000 w 6872520"/>
              <a:gd name="connsiteY1-958" fmla="*/ 2096194 h 6880332"/>
              <a:gd name="connsiteX2-959" fmla="*/ 6858000 w 6872520"/>
              <a:gd name="connsiteY2-960" fmla="*/ 6880332 h 6880332"/>
              <a:gd name="connsiteX3-961" fmla="*/ 0 w 6872520"/>
              <a:gd name="connsiteY3-962" fmla="*/ 6880332 h 6880332"/>
              <a:gd name="connsiteX4-963" fmla="*/ 0 w 6872520"/>
              <a:gd name="connsiteY4-964" fmla="*/ 1158 h 6880332"/>
              <a:gd name="connsiteX5-965" fmla="*/ 6872520 w 6872520"/>
              <a:gd name="connsiteY5-966" fmla="*/ 0 h 6880332"/>
              <a:gd name="connsiteX0-967" fmla="*/ 6843491 w 6858000"/>
              <a:gd name="connsiteY0-968" fmla="*/ 202042 h 6879174"/>
              <a:gd name="connsiteX1-969" fmla="*/ 6858000 w 6858000"/>
              <a:gd name="connsiteY1-970" fmla="*/ 2095036 h 6879174"/>
              <a:gd name="connsiteX2-971" fmla="*/ 6858000 w 6858000"/>
              <a:gd name="connsiteY2-972" fmla="*/ 6879174 h 6879174"/>
              <a:gd name="connsiteX3-973" fmla="*/ 0 w 6858000"/>
              <a:gd name="connsiteY3-974" fmla="*/ 6879174 h 6879174"/>
              <a:gd name="connsiteX4-975" fmla="*/ 0 w 6858000"/>
              <a:gd name="connsiteY4-976" fmla="*/ 0 h 6879174"/>
              <a:gd name="connsiteX5-977" fmla="*/ 6843491 w 6858000"/>
              <a:gd name="connsiteY5-978" fmla="*/ 202042 h 6879174"/>
              <a:gd name="connsiteX0-979" fmla="*/ 6843491 w 6858000"/>
              <a:gd name="connsiteY0-980" fmla="*/ 202042 h 6879174"/>
              <a:gd name="connsiteX1-981" fmla="*/ 6858000 w 6858000"/>
              <a:gd name="connsiteY1-982" fmla="*/ 2095036 h 6879174"/>
              <a:gd name="connsiteX2-983" fmla="*/ 6858000 w 6858000"/>
              <a:gd name="connsiteY2-984" fmla="*/ 6879174 h 6879174"/>
              <a:gd name="connsiteX3-985" fmla="*/ 0 w 6858000"/>
              <a:gd name="connsiteY3-986" fmla="*/ 6879174 h 6879174"/>
              <a:gd name="connsiteX4-987" fmla="*/ 0 w 6858000"/>
              <a:gd name="connsiteY4-988" fmla="*/ 0 h 6879174"/>
              <a:gd name="connsiteX5-989" fmla="*/ 6843491 w 6858000"/>
              <a:gd name="connsiteY5-990" fmla="*/ 202042 h 6879174"/>
              <a:gd name="connsiteX0-991" fmla="*/ 6843491 w 6858000"/>
              <a:gd name="connsiteY0-992" fmla="*/ 202042 h 6879174"/>
              <a:gd name="connsiteX1-993" fmla="*/ 6858000 w 6858000"/>
              <a:gd name="connsiteY1-994" fmla="*/ 2095036 h 6879174"/>
              <a:gd name="connsiteX2-995" fmla="*/ 6858000 w 6858000"/>
              <a:gd name="connsiteY2-996" fmla="*/ 6879174 h 6879174"/>
              <a:gd name="connsiteX3-997" fmla="*/ 0 w 6858000"/>
              <a:gd name="connsiteY3-998" fmla="*/ 6879174 h 6879174"/>
              <a:gd name="connsiteX4-999" fmla="*/ 0 w 6858000"/>
              <a:gd name="connsiteY4-1000" fmla="*/ 0 h 6879174"/>
              <a:gd name="connsiteX5-1001" fmla="*/ 6843491 w 6858000"/>
              <a:gd name="connsiteY5-1002" fmla="*/ 202042 h 6879174"/>
              <a:gd name="connsiteX0-1003" fmla="*/ 6856191 w 6858000"/>
              <a:gd name="connsiteY0-1004" fmla="*/ 214742 h 6879174"/>
              <a:gd name="connsiteX1-1005" fmla="*/ 6858000 w 6858000"/>
              <a:gd name="connsiteY1-1006" fmla="*/ 2095036 h 6879174"/>
              <a:gd name="connsiteX2-1007" fmla="*/ 6858000 w 6858000"/>
              <a:gd name="connsiteY2-1008" fmla="*/ 6879174 h 6879174"/>
              <a:gd name="connsiteX3-1009" fmla="*/ 0 w 6858000"/>
              <a:gd name="connsiteY3-1010" fmla="*/ 6879174 h 6879174"/>
              <a:gd name="connsiteX4-1011" fmla="*/ 0 w 6858000"/>
              <a:gd name="connsiteY4-1012" fmla="*/ 0 h 6879174"/>
              <a:gd name="connsiteX5-1013" fmla="*/ 6856191 w 6858000"/>
              <a:gd name="connsiteY5-1014" fmla="*/ 214742 h 6879174"/>
              <a:gd name="connsiteX0-1015" fmla="*/ 6856191 w 6858000"/>
              <a:gd name="connsiteY0-1016" fmla="*/ 209979 h 6879174"/>
              <a:gd name="connsiteX1-1017" fmla="*/ 6858000 w 6858000"/>
              <a:gd name="connsiteY1-1018" fmla="*/ 2095036 h 6879174"/>
              <a:gd name="connsiteX2-1019" fmla="*/ 6858000 w 6858000"/>
              <a:gd name="connsiteY2-1020" fmla="*/ 6879174 h 6879174"/>
              <a:gd name="connsiteX3-1021" fmla="*/ 0 w 6858000"/>
              <a:gd name="connsiteY3-1022" fmla="*/ 6879174 h 6879174"/>
              <a:gd name="connsiteX4-1023" fmla="*/ 0 w 6858000"/>
              <a:gd name="connsiteY4-1024" fmla="*/ 0 h 6879174"/>
              <a:gd name="connsiteX5-1025" fmla="*/ 6856191 w 6858000"/>
              <a:gd name="connsiteY5-1026" fmla="*/ 209979 h 6879174"/>
              <a:gd name="connsiteX0-1027" fmla="*/ 6868891 w 6868891"/>
              <a:gd name="connsiteY0-1028" fmla="*/ 197279 h 6879174"/>
              <a:gd name="connsiteX1-1029" fmla="*/ 6858000 w 6868891"/>
              <a:gd name="connsiteY1-1030" fmla="*/ 2095036 h 6879174"/>
              <a:gd name="connsiteX2-1031" fmla="*/ 6858000 w 6868891"/>
              <a:gd name="connsiteY2-1032" fmla="*/ 6879174 h 6879174"/>
              <a:gd name="connsiteX3-1033" fmla="*/ 0 w 6868891"/>
              <a:gd name="connsiteY3-1034" fmla="*/ 6879174 h 6879174"/>
              <a:gd name="connsiteX4-1035" fmla="*/ 0 w 6868891"/>
              <a:gd name="connsiteY4-1036" fmla="*/ 0 h 6879174"/>
              <a:gd name="connsiteX5-1037" fmla="*/ 6868891 w 6868891"/>
              <a:gd name="connsiteY5-1038" fmla="*/ 197279 h 6879174"/>
              <a:gd name="connsiteX0-1039" fmla="*/ 6868891 w 7721392"/>
              <a:gd name="connsiteY0-1040" fmla="*/ 197279 h 6879174"/>
              <a:gd name="connsiteX1-1041" fmla="*/ 6858000 w 7721392"/>
              <a:gd name="connsiteY1-1042" fmla="*/ 6879174 h 6879174"/>
              <a:gd name="connsiteX2-1043" fmla="*/ 0 w 7721392"/>
              <a:gd name="connsiteY2-1044" fmla="*/ 6879174 h 6879174"/>
              <a:gd name="connsiteX3-1045" fmla="*/ 0 w 7721392"/>
              <a:gd name="connsiteY3-1046" fmla="*/ 0 h 6879174"/>
              <a:gd name="connsiteX4-1047" fmla="*/ 6868891 w 7721392"/>
              <a:gd name="connsiteY4-1048" fmla="*/ 197279 h 6879174"/>
              <a:gd name="connsiteX0-1049" fmla="*/ 6868891 w 7373946"/>
              <a:gd name="connsiteY0-1050" fmla="*/ 197279 h 6879174"/>
              <a:gd name="connsiteX1-1051" fmla="*/ 6858000 w 7373946"/>
              <a:gd name="connsiteY1-1052" fmla="*/ 6879174 h 6879174"/>
              <a:gd name="connsiteX2-1053" fmla="*/ 0 w 7373946"/>
              <a:gd name="connsiteY2-1054" fmla="*/ 6879174 h 6879174"/>
              <a:gd name="connsiteX3-1055" fmla="*/ 0 w 7373946"/>
              <a:gd name="connsiteY3-1056" fmla="*/ 0 h 6879174"/>
              <a:gd name="connsiteX4-1057" fmla="*/ 6868891 w 7373946"/>
              <a:gd name="connsiteY4-1058" fmla="*/ 197279 h 6879174"/>
              <a:gd name="connsiteX0-1059" fmla="*/ 6868891 w 8182025"/>
              <a:gd name="connsiteY0-1060" fmla="*/ 197279 h 6879174"/>
              <a:gd name="connsiteX1-1061" fmla="*/ 6858000 w 8182025"/>
              <a:gd name="connsiteY1-1062" fmla="*/ 6879174 h 6879174"/>
              <a:gd name="connsiteX2-1063" fmla="*/ 0 w 8182025"/>
              <a:gd name="connsiteY2-1064" fmla="*/ 6879174 h 6879174"/>
              <a:gd name="connsiteX3-1065" fmla="*/ 0 w 8182025"/>
              <a:gd name="connsiteY3-1066" fmla="*/ 0 h 6879174"/>
              <a:gd name="connsiteX4-1067" fmla="*/ 6868891 w 8182025"/>
              <a:gd name="connsiteY4-1068" fmla="*/ 197279 h 6879174"/>
              <a:gd name="connsiteX0-1069" fmla="*/ 6868891 w 8182025"/>
              <a:gd name="connsiteY0-1070" fmla="*/ 197279 h 6879174"/>
              <a:gd name="connsiteX1-1071" fmla="*/ 6858000 w 8182025"/>
              <a:gd name="connsiteY1-1072" fmla="*/ 6879174 h 6879174"/>
              <a:gd name="connsiteX2-1073" fmla="*/ 0 w 8182025"/>
              <a:gd name="connsiteY2-1074" fmla="*/ 6879174 h 6879174"/>
              <a:gd name="connsiteX3-1075" fmla="*/ 0 w 8182025"/>
              <a:gd name="connsiteY3-1076" fmla="*/ 0 h 6879174"/>
              <a:gd name="connsiteX4-1077" fmla="*/ 6868891 w 8182025"/>
              <a:gd name="connsiteY4-1078" fmla="*/ 197279 h 6879174"/>
              <a:gd name="connsiteX0-1079" fmla="*/ 6868891 w 8182025"/>
              <a:gd name="connsiteY0-1080" fmla="*/ 197279 h 6879174"/>
              <a:gd name="connsiteX1-1081" fmla="*/ 6858000 w 8182025"/>
              <a:gd name="connsiteY1-1082" fmla="*/ 6879174 h 6879174"/>
              <a:gd name="connsiteX2-1083" fmla="*/ 0 w 8182025"/>
              <a:gd name="connsiteY2-1084" fmla="*/ 6879174 h 6879174"/>
              <a:gd name="connsiteX3-1085" fmla="*/ 0 w 8182025"/>
              <a:gd name="connsiteY3-1086" fmla="*/ 0 h 6879174"/>
              <a:gd name="connsiteX4-1087" fmla="*/ 6868891 w 8182025"/>
              <a:gd name="connsiteY4-1088" fmla="*/ 197279 h 6879174"/>
              <a:gd name="connsiteX0-1089" fmla="*/ 6868891 w 8182025"/>
              <a:gd name="connsiteY0-1090" fmla="*/ 197279 h 6879174"/>
              <a:gd name="connsiteX1-1091" fmla="*/ 6858000 w 8182025"/>
              <a:gd name="connsiteY1-1092" fmla="*/ 6879174 h 6879174"/>
              <a:gd name="connsiteX2-1093" fmla="*/ 0 w 8182025"/>
              <a:gd name="connsiteY2-1094" fmla="*/ 6879174 h 6879174"/>
              <a:gd name="connsiteX3-1095" fmla="*/ 0 w 8182025"/>
              <a:gd name="connsiteY3-1096" fmla="*/ 0 h 6879174"/>
              <a:gd name="connsiteX4-1097" fmla="*/ 6868891 w 8182025"/>
              <a:gd name="connsiteY4-1098" fmla="*/ 197279 h 6879174"/>
              <a:gd name="connsiteX0-1099" fmla="*/ 6868891 w 7374082"/>
              <a:gd name="connsiteY0-1100" fmla="*/ 197279 h 7217839"/>
              <a:gd name="connsiteX1-1101" fmla="*/ 6858000 w 7374082"/>
              <a:gd name="connsiteY1-1102" fmla="*/ 6879174 h 7217839"/>
              <a:gd name="connsiteX2-1103" fmla="*/ 0 w 7374082"/>
              <a:gd name="connsiteY2-1104" fmla="*/ 6879174 h 7217839"/>
              <a:gd name="connsiteX3-1105" fmla="*/ 0 w 7374082"/>
              <a:gd name="connsiteY3-1106" fmla="*/ 0 h 7217839"/>
              <a:gd name="connsiteX4-1107" fmla="*/ 6868891 w 7374082"/>
              <a:gd name="connsiteY4-1108" fmla="*/ 197279 h 7217839"/>
              <a:gd name="connsiteX0-1109" fmla="*/ 6868891 w 7513044"/>
              <a:gd name="connsiteY0-1110" fmla="*/ 197279 h 6879174"/>
              <a:gd name="connsiteX1-1111" fmla="*/ 6858000 w 7513044"/>
              <a:gd name="connsiteY1-1112" fmla="*/ 6879174 h 6879174"/>
              <a:gd name="connsiteX2-1113" fmla="*/ 0 w 7513044"/>
              <a:gd name="connsiteY2-1114" fmla="*/ 6879174 h 6879174"/>
              <a:gd name="connsiteX3-1115" fmla="*/ 0 w 7513044"/>
              <a:gd name="connsiteY3-1116" fmla="*/ 0 h 6879174"/>
              <a:gd name="connsiteX4-1117" fmla="*/ 6868891 w 7513044"/>
              <a:gd name="connsiteY4-1118" fmla="*/ 197279 h 6879174"/>
              <a:gd name="connsiteX0-1119" fmla="*/ 6868891 w 7374082"/>
              <a:gd name="connsiteY0-1120" fmla="*/ 197279 h 6879174"/>
              <a:gd name="connsiteX1-1121" fmla="*/ 6858000 w 7374082"/>
              <a:gd name="connsiteY1-1122" fmla="*/ 6879174 h 6879174"/>
              <a:gd name="connsiteX2-1123" fmla="*/ 0 w 7374082"/>
              <a:gd name="connsiteY2-1124" fmla="*/ 6879174 h 6879174"/>
              <a:gd name="connsiteX3-1125" fmla="*/ 0 w 7374082"/>
              <a:gd name="connsiteY3-1126" fmla="*/ 0 h 6879174"/>
              <a:gd name="connsiteX4-1127" fmla="*/ 6868891 w 7374082"/>
              <a:gd name="connsiteY4-1128" fmla="*/ 197279 h 6879174"/>
              <a:gd name="connsiteX0-1129" fmla="*/ 6868891 w 6868891"/>
              <a:gd name="connsiteY0-1130" fmla="*/ 197279 h 6879174"/>
              <a:gd name="connsiteX1-1131" fmla="*/ 6858000 w 6868891"/>
              <a:gd name="connsiteY1-1132" fmla="*/ 6879174 h 6879174"/>
              <a:gd name="connsiteX2-1133" fmla="*/ 0 w 6868891"/>
              <a:gd name="connsiteY2-1134" fmla="*/ 6879174 h 6879174"/>
              <a:gd name="connsiteX3-1135" fmla="*/ 0 w 6868891"/>
              <a:gd name="connsiteY3-1136" fmla="*/ 0 h 6879174"/>
              <a:gd name="connsiteX4-1137" fmla="*/ 6868891 w 6868891"/>
              <a:gd name="connsiteY4-1138" fmla="*/ 197279 h 6879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矩形 71"/>
          <p:cNvSpPr/>
          <p:nvPr>
            <p:custDataLst>
              <p:tags r:id="rId2"/>
            </p:custDataLst>
          </p:nvPr>
        </p:nvSpPr>
        <p:spPr>
          <a:xfrm>
            <a:off x="7294012" y="4426465"/>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矩形 72"/>
          <p:cNvSpPr/>
          <p:nvPr>
            <p:custDataLst>
              <p:tags r:id="rId3"/>
            </p:custDataLst>
          </p:nvPr>
        </p:nvSpPr>
        <p:spPr>
          <a:xfrm>
            <a:off x="7756816" y="4385476"/>
            <a:ext cx="1198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论文</a:t>
            </a:r>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阅读</a:t>
            </a:r>
            <a:endPar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 name="矩形 73"/>
          <p:cNvSpPr/>
          <p:nvPr>
            <p:custDataLst>
              <p:tags r:id="rId4"/>
            </p:custDataLst>
          </p:nvPr>
        </p:nvSpPr>
        <p:spPr>
          <a:xfrm>
            <a:off x="7294012" y="4917168"/>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矩形 74"/>
          <p:cNvSpPr/>
          <p:nvPr>
            <p:custDataLst>
              <p:tags r:id="rId5"/>
            </p:custDataLst>
          </p:nvPr>
        </p:nvSpPr>
        <p:spPr>
          <a:xfrm>
            <a:off x="7756816" y="4876179"/>
            <a:ext cx="1198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未来</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计划</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23"/>
          <p:cNvSpPr txBox="1"/>
          <p:nvPr/>
        </p:nvSpPr>
        <p:spPr>
          <a:xfrm>
            <a:off x="7166392" y="3219093"/>
            <a:ext cx="3847848" cy="646331"/>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600" dirty="0">
                <a:sym typeface="微软雅黑" panose="020B0503020204020204" pitchFamily="34" charset="-122"/>
              </a:rPr>
              <a:t>目录 </a:t>
            </a:r>
            <a:r>
              <a:rPr lang="en-US" altLang="zh-CN" sz="3600" dirty="0">
                <a:sym typeface="微软雅黑" panose="020B0503020204020204" pitchFamily="34" charset="-122"/>
              </a:rPr>
              <a:t>| CONTENT</a:t>
            </a:r>
            <a:endParaRPr lang="en-US" altLang="zh-CN" sz="3600" dirty="0">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sym typeface="微软雅黑" panose="020B0503020204020204" pitchFamily="34" charset="-122"/>
              </a:rPr>
              <a:t>编码器注意力图分析</a:t>
            </a:r>
            <a:r>
              <a:rPr lang="en-US" altLang="zh-CN" dirty="0">
                <a:sym typeface="微软雅黑" panose="020B0503020204020204" pitchFamily="34" charset="-122"/>
              </a:rPr>
              <a:t> </a:t>
            </a:r>
            <a:endParaRPr lang="en-US" altLang="zh-CN" dirty="0">
              <a:sym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3058795" y="1292860"/>
            <a:ext cx="6332855" cy="42722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sym typeface="微软雅黑" panose="020B0503020204020204" pitchFamily="34" charset="-122"/>
              </a:rPr>
              <a:t>T-SNE </a:t>
            </a:r>
            <a:r>
              <a:rPr lang="zh-CN" altLang="en-US" dirty="0">
                <a:sym typeface="微软雅黑" panose="020B0503020204020204" pitchFamily="34" charset="-122"/>
              </a:rPr>
              <a:t>可视化分析</a:t>
            </a:r>
            <a:endParaRPr lang="zh-CN" altLang="en-US" dirty="0">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3281680" y="1025525"/>
            <a:ext cx="5471795" cy="51917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bwMode="auto">
          <a:xfrm>
            <a:off x="0" y="0"/>
            <a:ext cx="5892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descr="FF2C1DB406E256920624D04889C73ADA"/>
          <p:cNvPicPr>
            <a:picLocks noChangeAspect="1"/>
          </p:cNvPicPr>
          <p:nvPr/>
        </p:nvPicPr>
        <p:blipFill>
          <a:blip r:embed="rId1"/>
          <a:stretch>
            <a:fillRect/>
          </a:stretch>
        </p:blipFill>
        <p:spPr>
          <a:xfrm>
            <a:off x="0" y="1347470"/>
            <a:ext cx="5430520" cy="4181475"/>
          </a:xfrm>
          <a:prstGeom prst="rect">
            <a:avLst/>
          </a:prstGeom>
        </p:spPr>
      </p:pic>
      <p:sp>
        <p:nvSpPr>
          <p:cNvPr id="47" name="矩形 46"/>
          <p:cNvSpPr/>
          <p:nvPr/>
        </p:nvSpPr>
        <p:spPr bwMode="auto">
          <a:xfrm rot="5400000" flipV="1">
            <a:off x="1870073" y="-1870071"/>
            <a:ext cx="1238251" cy="497839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bwMode="auto">
          <a:xfrm rot="5400000">
            <a:off x="1879593" y="3759200"/>
            <a:ext cx="1219201" cy="4978399"/>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3" name="组合 52"/>
          <p:cNvGrpSpPr/>
          <p:nvPr/>
        </p:nvGrpSpPr>
        <p:grpSpPr>
          <a:xfrm>
            <a:off x="1524000" y="1070224"/>
            <a:ext cx="2754050" cy="4646991"/>
            <a:chOff x="0" y="1111187"/>
            <a:chExt cx="2754050" cy="4646991"/>
          </a:xfrm>
        </p:grpSpPr>
        <p:sp>
          <p:nvSpPr>
            <p:cNvPr id="48" name="椭圆 47"/>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椭圆 48"/>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椭圆 49"/>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椭圆 50"/>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51"/>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9" name="任意多边形 38"/>
          <p:cNvSpPr/>
          <p:nvPr/>
        </p:nvSpPr>
        <p:spPr>
          <a:xfrm rot="16200000">
            <a:off x="1629971"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1" fmla="*/ 9143999 w 9143999"/>
              <a:gd name="connsiteY0-2" fmla="*/ 0 h 2051818"/>
              <a:gd name="connsiteX1-3" fmla="*/ 9143999 w 9143999"/>
              <a:gd name="connsiteY1-4" fmla="*/ 2051818 h 2051818"/>
              <a:gd name="connsiteX2-5" fmla="*/ 0 w 9143999"/>
              <a:gd name="connsiteY2-6" fmla="*/ 2051818 h 2051818"/>
              <a:gd name="connsiteX3-7" fmla="*/ 0 w 9143999"/>
              <a:gd name="connsiteY3-8" fmla="*/ 1204077 h 2051818"/>
              <a:gd name="connsiteX4-9" fmla="*/ 6027 w 9143999"/>
              <a:gd name="connsiteY4-10" fmla="*/ 1207403 h 2051818"/>
              <a:gd name="connsiteX5-11" fmla="*/ 9044856 w 9143999"/>
              <a:gd name="connsiteY5-12" fmla="*/ 57555 h 2051818"/>
              <a:gd name="connsiteX6-13" fmla="*/ 9143999 w 9143999"/>
              <a:gd name="connsiteY6-14" fmla="*/ 0 h 2051818"/>
              <a:gd name="connsiteX0-15" fmla="*/ 9143999 w 9143999"/>
              <a:gd name="connsiteY0-16" fmla="*/ 0 h 2051818"/>
              <a:gd name="connsiteX1-17" fmla="*/ 9143999 w 9143999"/>
              <a:gd name="connsiteY1-18" fmla="*/ 2051818 h 2051818"/>
              <a:gd name="connsiteX2-19" fmla="*/ 0 w 9143999"/>
              <a:gd name="connsiteY2-20" fmla="*/ 2051818 h 2051818"/>
              <a:gd name="connsiteX3-21" fmla="*/ 0 w 9143999"/>
              <a:gd name="connsiteY3-22" fmla="*/ 1204077 h 2051818"/>
              <a:gd name="connsiteX4-23" fmla="*/ 6027 w 9143999"/>
              <a:gd name="connsiteY4-24" fmla="*/ 1207403 h 2051818"/>
              <a:gd name="connsiteX5-25" fmla="*/ 9143999 w 9143999"/>
              <a:gd name="connsiteY5-26" fmla="*/ 0 h 2051818"/>
              <a:gd name="connsiteX0-27" fmla="*/ 9143999 w 9143999"/>
              <a:gd name="connsiteY0-28" fmla="*/ 0 h 2051818"/>
              <a:gd name="connsiteX1-29" fmla="*/ 9143999 w 9143999"/>
              <a:gd name="connsiteY1-30" fmla="*/ 2051818 h 2051818"/>
              <a:gd name="connsiteX2-31" fmla="*/ 0 w 9143999"/>
              <a:gd name="connsiteY2-32" fmla="*/ 2051818 h 2051818"/>
              <a:gd name="connsiteX3-33" fmla="*/ 0 w 9143999"/>
              <a:gd name="connsiteY3-34" fmla="*/ 1204077 h 2051818"/>
              <a:gd name="connsiteX4-35" fmla="*/ 6027 w 9143999"/>
              <a:gd name="connsiteY4-36" fmla="*/ 1207403 h 2051818"/>
              <a:gd name="connsiteX5-37" fmla="*/ 9143999 w 9143999"/>
              <a:gd name="connsiteY5-38" fmla="*/ 0 h 2051818"/>
              <a:gd name="connsiteX0-39" fmla="*/ 9143999 w 9143999"/>
              <a:gd name="connsiteY0-40" fmla="*/ 0 h 2051818"/>
              <a:gd name="connsiteX1-41" fmla="*/ 9143999 w 9143999"/>
              <a:gd name="connsiteY1-42" fmla="*/ 2051818 h 2051818"/>
              <a:gd name="connsiteX2-43" fmla="*/ 0 w 9143999"/>
              <a:gd name="connsiteY2-44" fmla="*/ 2051818 h 2051818"/>
              <a:gd name="connsiteX3-45" fmla="*/ 0 w 9143999"/>
              <a:gd name="connsiteY3-46" fmla="*/ 1204077 h 2051818"/>
              <a:gd name="connsiteX4-47" fmla="*/ 6027 w 9143999"/>
              <a:gd name="connsiteY4-48" fmla="*/ 1207403 h 2051818"/>
              <a:gd name="connsiteX5-49" fmla="*/ 9143999 w 9143999"/>
              <a:gd name="connsiteY5-50" fmla="*/ 0 h 2051818"/>
              <a:gd name="connsiteX0-51" fmla="*/ 9143999 w 9143999"/>
              <a:gd name="connsiteY0-52" fmla="*/ 0 h 2051818"/>
              <a:gd name="connsiteX1-53" fmla="*/ 9143999 w 9143999"/>
              <a:gd name="connsiteY1-54" fmla="*/ 2051818 h 2051818"/>
              <a:gd name="connsiteX2-55" fmla="*/ 0 w 9143999"/>
              <a:gd name="connsiteY2-56" fmla="*/ 2051818 h 2051818"/>
              <a:gd name="connsiteX3-57" fmla="*/ 0 w 9143999"/>
              <a:gd name="connsiteY3-58" fmla="*/ 1204077 h 2051818"/>
              <a:gd name="connsiteX4-59" fmla="*/ 6027 w 9143999"/>
              <a:gd name="connsiteY4-60" fmla="*/ 1207403 h 2051818"/>
              <a:gd name="connsiteX5-61" fmla="*/ 9143999 w 9143999"/>
              <a:gd name="connsiteY5-62" fmla="*/ 0 h 2051818"/>
              <a:gd name="connsiteX0-63" fmla="*/ 9143999 w 9143999"/>
              <a:gd name="connsiteY0-64" fmla="*/ 130228 h 2182046"/>
              <a:gd name="connsiteX1-65" fmla="*/ 9143999 w 9143999"/>
              <a:gd name="connsiteY1-66" fmla="*/ 2182046 h 2182046"/>
              <a:gd name="connsiteX2-67" fmla="*/ 0 w 9143999"/>
              <a:gd name="connsiteY2-68" fmla="*/ 2182046 h 2182046"/>
              <a:gd name="connsiteX3-69" fmla="*/ 0 w 9143999"/>
              <a:gd name="connsiteY3-70" fmla="*/ 1334305 h 2182046"/>
              <a:gd name="connsiteX4-71" fmla="*/ 6027 w 9143999"/>
              <a:gd name="connsiteY4-72" fmla="*/ 0 h 2182046"/>
              <a:gd name="connsiteX5-73" fmla="*/ 9143999 w 9143999"/>
              <a:gd name="connsiteY5-74" fmla="*/ 130228 h 2182046"/>
              <a:gd name="connsiteX0-75" fmla="*/ 9143999 w 9143999"/>
              <a:gd name="connsiteY0-76" fmla="*/ 0 h 2051818"/>
              <a:gd name="connsiteX1-77" fmla="*/ 9143999 w 9143999"/>
              <a:gd name="connsiteY1-78" fmla="*/ 2051818 h 2051818"/>
              <a:gd name="connsiteX2-79" fmla="*/ 0 w 9143999"/>
              <a:gd name="connsiteY2-80" fmla="*/ 2051818 h 2051818"/>
              <a:gd name="connsiteX3-81" fmla="*/ 0 w 9143999"/>
              <a:gd name="connsiteY3-82" fmla="*/ 1204077 h 2051818"/>
              <a:gd name="connsiteX4-83" fmla="*/ 25380 w 9143999"/>
              <a:gd name="connsiteY4-84" fmla="*/ 54648 h 2051818"/>
              <a:gd name="connsiteX5-85" fmla="*/ 9143999 w 9143999"/>
              <a:gd name="connsiteY5-86" fmla="*/ 0 h 2051818"/>
              <a:gd name="connsiteX0-87" fmla="*/ 9143999 w 9143999"/>
              <a:gd name="connsiteY0-88" fmla="*/ 0 h 2051818"/>
              <a:gd name="connsiteX1-89" fmla="*/ 9143999 w 9143999"/>
              <a:gd name="connsiteY1-90" fmla="*/ 2051818 h 2051818"/>
              <a:gd name="connsiteX2-91" fmla="*/ 0 w 9143999"/>
              <a:gd name="connsiteY2-92" fmla="*/ 2051818 h 2051818"/>
              <a:gd name="connsiteX3-93" fmla="*/ 0 w 9143999"/>
              <a:gd name="connsiteY3-94" fmla="*/ 1204077 h 2051818"/>
              <a:gd name="connsiteX4-95" fmla="*/ 25380 w 9143999"/>
              <a:gd name="connsiteY4-96" fmla="*/ 54648 h 2051818"/>
              <a:gd name="connsiteX5-97" fmla="*/ 9143999 w 9143999"/>
              <a:gd name="connsiteY5-98" fmla="*/ 0 h 2051818"/>
              <a:gd name="connsiteX0-99" fmla="*/ 9143999 w 9143999"/>
              <a:gd name="connsiteY0-100" fmla="*/ 0 h 2051818"/>
              <a:gd name="connsiteX1-101" fmla="*/ 9143999 w 9143999"/>
              <a:gd name="connsiteY1-102" fmla="*/ 2051818 h 2051818"/>
              <a:gd name="connsiteX2-103" fmla="*/ 0 w 9143999"/>
              <a:gd name="connsiteY2-104" fmla="*/ 2051818 h 2051818"/>
              <a:gd name="connsiteX3-105" fmla="*/ 0 w 9143999"/>
              <a:gd name="connsiteY3-106" fmla="*/ 1204077 h 2051818"/>
              <a:gd name="connsiteX4-107" fmla="*/ 25380 w 9143999"/>
              <a:gd name="connsiteY4-108" fmla="*/ 54648 h 2051818"/>
              <a:gd name="connsiteX5-109" fmla="*/ 9143999 w 9143999"/>
              <a:gd name="connsiteY5-110" fmla="*/ 0 h 2051818"/>
              <a:gd name="connsiteX0-111" fmla="*/ 9143999 w 9143999"/>
              <a:gd name="connsiteY0-112" fmla="*/ 0 h 2051818"/>
              <a:gd name="connsiteX1-113" fmla="*/ 9143999 w 9143999"/>
              <a:gd name="connsiteY1-114" fmla="*/ 2051818 h 2051818"/>
              <a:gd name="connsiteX2-115" fmla="*/ 0 w 9143999"/>
              <a:gd name="connsiteY2-116" fmla="*/ 2051818 h 2051818"/>
              <a:gd name="connsiteX3-117" fmla="*/ 0 w 9143999"/>
              <a:gd name="connsiteY3-118" fmla="*/ 1204077 h 2051818"/>
              <a:gd name="connsiteX4-119" fmla="*/ 25380 w 9143999"/>
              <a:gd name="connsiteY4-120" fmla="*/ 54648 h 2051818"/>
              <a:gd name="connsiteX5-121" fmla="*/ 9143999 w 9143999"/>
              <a:gd name="connsiteY5-122" fmla="*/ 0 h 2051818"/>
              <a:gd name="connsiteX0-123" fmla="*/ 9124647 w 9143999"/>
              <a:gd name="connsiteY0-124" fmla="*/ 0 h 2127943"/>
              <a:gd name="connsiteX1-125" fmla="*/ 9143999 w 9143999"/>
              <a:gd name="connsiteY1-126" fmla="*/ 2127943 h 2127943"/>
              <a:gd name="connsiteX2-127" fmla="*/ 0 w 9143999"/>
              <a:gd name="connsiteY2-128" fmla="*/ 2127943 h 2127943"/>
              <a:gd name="connsiteX3-129" fmla="*/ 0 w 9143999"/>
              <a:gd name="connsiteY3-130" fmla="*/ 1280202 h 2127943"/>
              <a:gd name="connsiteX4-131" fmla="*/ 25380 w 9143999"/>
              <a:gd name="connsiteY4-132" fmla="*/ 130773 h 2127943"/>
              <a:gd name="connsiteX5-133" fmla="*/ 9124647 w 9143999"/>
              <a:gd name="connsiteY5-134" fmla="*/ 0 h 2127943"/>
              <a:gd name="connsiteX0-135" fmla="*/ 9124647 w 9143999"/>
              <a:gd name="connsiteY0-136" fmla="*/ 0 h 2127943"/>
              <a:gd name="connsiteX1-137" fmla="*/ 9143999 w 9143999"/>
              <a:gd name="connsiteY1-138" fmla="*/ 2127943 h 2127943"/>
              <a:gd name="connsiteX2-139" fmla="*/ 0 w 9143999"/>
              <a:gd name="connsiteY2-140" fmla="*/ 2127943 h 2127943"/>
              <a:gd name="connsiteX3-141" fmla="*/ 0 w 9143999"/>
              <a:gd name="connsiteY3-142" fmla="*/ 1280202 h 2127943"/>
              <a:gd name="connsiteX4-143" fmla="*/ 25380 w 9143999"/>
              <a:gd name="connsiteY4-144" fmla="*/ 130773 h 2127943"/>
              <a:gd name="connsiteX5-145" fmla="*/ 9124647 w 9143999"/>
              <a:gd name="connsiteY5-146" fmla="*/ 0 h 2127943"/>
              <a:gd name="connsiteX0-147" fmla="*/ 9124647 w 9143999"/>
              <a:gd name="connsiteY0-148" fmla="*/ 0 h 2127943"/>
              <a:gd name="connsiteX1-149" fmla="*/ 9143999 w 9143999"/>
              <a:gd name="connsiteY1-150" fmla="*/ 2127943 h 2127943"/>
              <a:gd name="connsiteX2-151" fmla="*/ 0 w 9143999"/>
              <a:gd name="connsiteY2-152" fmla="*/ 2127943 h 2127943"/>
              <a:gd name="connsiteX3-153" fmla="*/ 0 w 9143999"/>
              <a:gd name="connsiteY3-154" fmla="*/ 1280202 h 2127943"/>
              <a:gd name="connsiteX4-155" fmla="*/ 6028 w 9143999"/>
              <a:gd name="connsiteY4-156" fmla="*/ 11147 h 2127943"/>
              <a:gd name="connsiteX5-157" fmla="*/ 9124647 w 9143999"/>
              <a:gd name="connsiteY5-158" fmla="*/ 0 h 2127943"/>
              <a:gd name="connsiteX0-159" fmla="*/ 9138134 w 9157486"/>
              <a:gd name="connsiteY0-160" fmla="*/ 0 h 2127943"/>
              <a:gd name="connsiteX1-161" fmla="*/ 9157486 w 9157486"/>
              <a:gd name="connsiteY1-162" fmla="*/ 2127943 h 2127943"/>
              <a:gd name="connsiteX2-163" fmla="*/ 13487 w 9157486"/>
              <a:gd name="connsiteY2-164" fmla="*/ 2127943 h 2127943"/>
              <a:gd name="connsiteX3-165" fmla="*/ 13487 w 9157486"/>
              <a:gd name="connsiteY3-166" fmla="*/ 1280202 h 2127943"/>
              <a:gd name="connsiteX4-167" fmla="*/ 163 w 9157486"/>
              <a:gd name="connsiteY4-168" fmla="*/ 141648 h 2127943"/>
              <a:gd name="connsiteX5-169" fmla="*/ 9138134 w 9157486"/>
              <a:gd name="connsiteY5-170" fmla="*/ 0 h 2127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任意多边形 43"/>
          <p:cNvSpPr/>
          <p:nvPr/>
        </p:nvSpPr>
        <p:spPr>
          <a:xfrm rot="16200000">
            <a:off x="3793994" y="-16037"/>
            <a:ext cx="6868899"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1" fmla="*/ 6858000 w 6941935"/>
              <a:gd name="connsiteY0-2" fmla="*/ 56823 h 6516240"/>
              <a:gd name="connsiteX1-3" fmla="*/ 6858000 w 6941935"/>
              <a:gd name="connsiteY1-4" fmla="*/ 1732102 h 6516240"/>
              <a:gd name="connsiteX2-5" fmla="*/ 6858000 w 6941935"/>
              <a:gd name="connsiteY2-6" fmla="*/ 1876524 h 6516240"/>
              <a:gd name="connsiteX3-7" fmla="*/ 6858000 w 6941935"/>
              <a:gd name="connsiteY3-8" fmla="*/ 2335590 h 6516240"/>
              <a:gd name="connsiteX4-9" fmla="*/ 6858000 w 6941935"/>
              <a:gd name="connsiteY4-10" fmla="*/ 4010869 h 6516240"/>
              <a:gd name="connsiteX5-11" fmla="*/ 6858000 w 6941935"/>
              <a:gd name="connsiteY5-12" fmla="*/ 4155291 h 6516240"/>
              <a:gd name="connsiteX6-13" fmla="*/ 6858000 w 6941935"/>
              <a:gd name="connsiteY6-14" fmla="*/ 4237473 h 6516240"/>
              <a:gd name="connsiteX7-15" fmla="*/ 6858000 w 6941935"/>
              <a:gd name="connsiteY7-16" fmla="*/ 6516240 h 6516240"/>
              <a:gd name="connsiteX8-17" fmla="*/ 0 w 6941935"/>
              <a:gd name="connsiteY8-18" fmla="*/ 6516240 h 6516240"/>
              <a:gd name="connsiteX9-19" fmla="*/ 0 w 6941935"/>
              <a:gd name="connsiteY9-20" fmla="*/ 4237473 h 6516240"/>
              <a:gd name="connsiteX10-21" fmla="*/ 0 w 6941935"/>
              <a:gd name="connsiteY10-22" fmla="*/ 4155291 h 6516240"/>
              <a:gd name="connsiteX11-23" fmla="*/ 0 w 6941935"/>
              <a:gd name="connsiteY11-24" fmla="*/ 4010869 h 6516240"/>
              <a:gd name="connsiteX12-25" fmla="*/ 0 w 6941935"/>
              <a:gd name="connsiteY12-26" fmla="*/ 3352747 h 6516240"/>
              <a:gd name="connsiteX13-27" fmla="*/ 0 w 6941935"/>
              <a:gd name="connsiteY13-28" fmla="*/ 1876524 h 6516240"/>
              <a:gd name="connsiteX14-29" fmla="*/ 0 w 6941935"/>
              <a:gd name="connsiteY14-30" fmla="*/ 1732102 h 6516240"/>
              <a:gd name="connsiteX15-31" fmla="*/ 0 w 6941935"/>
              <a:gd name="connsiteY15-32" fmla="*/ 1073980 h 6516240"/>
              <a:gd name="connsiteX16-33" fmla="*/ 227535 w 6941935"/>
              <a:gd name="connsiteY16-34" fmla="*/ 1223081 h 6516240"/>
              <a:gd name="connsiteX17-35" fmla="*/ 6270374 w 6941935"/>
              <a:gd name="connsiteY17-36" fmla="*/ 468824 h 6516240"/>
              <a:gd name="connsiteX18-37" fmla="*/ 6858000 w 6941935"/>
              <a:gd name="connsiteY18-38" fmla="*/ 56823 h 6516240"/>
              <a:gd name="connsiteX0-39" fmla="*/ 6858000 w 6858000"/>
              <a:gd name="connsiteY0-40" fmla="*/ 4734 h 6464151"/>
              <a:gd name="connsiteX1-41" fmla="*/ 6858000 w 6858000"/>
              <a:gd name="connsiteY1-42" fmla="*/ 1680013 h 6464151"/>
              <a:gd name="connsiteX2-43" fmla="*/ 6858000 w 6858000"/>
              <a:gd name="connsiteY2-44" fmla="*/ 1824435 h 6464151"/>
              <a:gd name="connsiteX3-45" fmla="*/ 6858000 w 6858000"/>
              <a:gd name="connsiteY3-46" fmla="*/ 2283501 h 6464151"/>
              <a:gd name="connsiteX4-47" fmla="*/ 6858000 w 6858000"/>
              <a:gd name="connsiteY4-48" fmla="*/ 3958780 h 6464151"/>
              <a:gd name="connsiteX5-49" fmla="*/ 6858000 w 6858000"/>
              <a:gd name="connsiteY5-50" fmla="*/ 4103202 h 6464151"/>
              <a:gd name="connsiteX6-51" fmla="*/ 6858000 w 6858000"/>
              <a:gd name="connsiteY6-52" fmla="*/ 4185384 h 6464151"/>
              <a:gd name="connsiteX7-53" fmla="*/ 6858000 w 6858000"/>
              <a:gd name="connsiteY7-54" fmla="*/ 6464151 h 6464151"/>
              <a:gd name="connsiteX8-55" fmla="*/ 0 w 6858000"/>
              <a:gd name="connsiteY8-56" fmla="*/ 6464151 h 6464151"/>
              <a:gd name="connsiteX9-57" fmla="*/ 0 w 6858000"/>
              <a:gd name="connsiteY9-58" fmla="*/ 4185384 h 6464151"/>
              <a:gd name="connsiteX10-59" fmla="*/ 0 w 6858000"/>
              <a:gd name="connsiteY10-60" fmla="*/ 4103202 h 6464151"/>
              <a:gd name="connsiteX11-61" fmla="*/ 0 w 6858000"/>
              <a:gd name="connsiteY11-62" fmla="*/ 3958780 h 6464151"/>
              <a:gd name="connsiteX12-63" fmla="*/ 0 w 6858000"/>
              <a:gd name="connsiteY12-64" fmla="*/ 3300658 h 6464151"/>
              <a:gd name="connsiteX13-65" fmla="*/ 0 w 6858000"/>
              <a:gd name="connsiteY13-66" fmla="*/ 1824435 h 6464151"/>
              <a:gd name="connsiteX14-67" fmla="*/ 0 w 6858000"/>
              <a:gd name="connsiteY14-68" fmla="*/ 1680013 h 6464151"/>
              <a:gd name="connsiteX15-69" fmla="*/ 0 w 6858000"/>
              <a:gd name="connsiteY15-70" fmla="*/ 1021891 h 6464151"/>
              <a:gd name="connsiteX16-71" fmla="*/ 227535 w 6858000"/>
              <a:gd name="connsiteY16-72" fmla="*/ 1170992 h 6464151"/>
              <a:gd name="connsiteX17-73" fmla="*/ 6858000 w 6858000"/>
              <a:gd name="connsiteY17-74" fmla="*/ 4734 h 6464151"/>
              <a:gd name="connsiteX0-75" fmla="*/ 6858000 w 6858000"/>
              <a:gd name="connsiteY0-76" fmla="*/ 0 h 6459417"/>
              <a:gd name="connsiteX1-77" fmla="*/ 6858000 w 6858000"/>
              <a:gd name="connsiteY1-78" fmla="*/ 1675279 h 6459417"/>
              <a:gd name="connsiteX2-79" fmla="*/ 6858000 w 6858000"/>
              <a:gd name="connsiteY2-80" fmla="*/ 1819701 h 6459417"/>
              <a:gd name="connsiteX3-81" fmla="*/ 6858000 w 6858000"/>
              <a:gd name="connsiteY3-82" fmla="*/ 2278767 h 6459417"/>
              <a:gd name="connsiteX4-83" fmla="*/ 6858000 w 6858000"/>
              <a:gd name="connsiteY4-84" fmla="*/ 3954046 h 6459417"/>
              <a:gd name="connsiteX5-85" fmla="*/ 6858000 w 6858000"/>
              <a:gd name="connsiteY5-86" fmla="*/ 4098468 h 6459417"/>
              <a:gd name="connsiteX6-87" fmla="*/ 6858000 w 6858000"/>
              <a:gd name="connsiteY6-88" fmla="*/ 4180650 h 6459417"/>
              <a:gd name="connsiteX7-89" fmla="*/ 6858000 w 6858000"/>
              <a:gd name="connsiteY7-90" fmla="*/ 6459417 h 6459417"/>
              <a:gd name="connsiteX8-91" fmla="*/ 0 w 6858000"/>
              <a:gd name="connsiteY8-92" fmla="*/ 6459417 h 6459417"/>
              <a:gd name="connsiteX9-93" fmla="*/ 0 w 6858000"/>
              <a:gd name="connsiteY9-94" fmla="*/ 4180650 h 6459417"/>
              <a:gd name="connsiteX10-95" fmla="*/ 0 w 6858000"/>
              <a:gd name="connsiteY10-96" fmla="*/ 4098468 h 6459417"/>
              <a:gd name="connsiteX11-97" fmla="*/ 0 w 6858000"/>
              <a:gd name="connsiteY11-98" fmla="*/ 3954046 h 6459417"/>
              <a:gd name="connsiteX12-99" fmla="*/ 0 w 6858000"/>
              <a:gd name="connsiteY12-100" fmla="*/ 3295924 h 6459417"/>
              <a:gd name="connsiteX13-101" fmla="*/ 0 w 6858000"/>
              <a:gd name="connsiteY13-102" fmla="*/ 1819701 h 6459417"/>
              <a:gd name="connsiteX14-103" fmla="*/ 0 w 6858000"/>
              <a:gd name="connsiteY14-104" fmla="*/ 1675279 h 6459417"/>
              <a:gd name="connsiteX15-105" fmla="*/ 0 w 6858000"/>
              <a:gd name="connsiteY15-106" fmla="*/ 1017157 h 6459417"/>
              <a:gd name="connsiteX16-107" fmla="*/ 227535 w 6858000"/>
              <a:gd name="connsiteY16-108" fmla="*/ 1166258 h 6459417"/>
              <a:gd name="connsiteX17-109" fmla="*/ 6858000 w 6858000"/>
              <a:gd name="connsiteY17-110" fmla="*/ 0 h 6459417"/>
              <a:gd name="connsiteX0-111" fmla="*/ 6858000 w 6858000"/>
              <a:gd name="connsiteY0-112" fmla="*/ 0 h 6459417"/>
              <a:gd name="connsiteX1-113" fmla="*/ 6858000 w 6858000"/>
              <a:gd name="connsiteY1-114" fmla="*/ 1675279 h 6459417"/>
              <a:gd name="connsiteX2-115" fmla="*/ 6858000 w 6858000"/>
              <a:gd name="connsiteY2-116" fmla="*/ 1819701 h 6459417"/>
              <a:gd name="connsiteX3-117" fmla="*/ 6858000 w 6858000"/>
              <a:gd name="connsiteY3-118" fmla="*/ 2278767 h 6459417"/>
              <a:gd name="connsiteX4-119" fmla="*/ 6858000 w 6858000"/>
              <a:gd name="connsiteY4-120" fmla="*/ 3954046 h 6459417"/>
              <a:gd name="connsiteX5-121" fmla="*/ 6858000 w 6858000"/>
              <a:gd name="connsiteY5-122" fmla="*/ 4098468 h 6459417"/>
              <a:gd name="connsiteX6-123" fmla="*/ 6858000 w 6858000"/>
              <a:gd name="connsiteY6-124" fmla="*/ 4180650 h 6459417"/>
              <a:gd name="connsiteX7-125" fmla="*/ 6858000 w 6858000"/>
              <a:gd name="connsiteY7-126" fmla="*/ 6459417 h 6459417"/>
              <a:gd name="connsiteX8-127" fmla="*/ 0 w 6858000"/>
              <a:gd name="connsiteY8-128" fmla="*/ 6459417 h 6459417"/>
              <a:gd name="connsiteX9-129" fmla="*/ 0 w 6858000"/>
              <a:gd name="connsiteY9-130" fmla="*/ 4180650 h 6459417"/>
              <a:gd name="connsiteX10-131" fmla="*/ 0 w 6858000"/>
              <a:gd name="connsiteY10-132" fmla="*/ 4098468 h 6459417"/>
              <a:gd name="connsiteX11-133" fmla="*/ 0 w 6858000"/>
              <a:gd name="connsiteY11-134" fmla="*/ 3954046 h 6459417"/>
              <a:gd name="connsiteX12-135" fmla="*/ 0 w 6858000"/>
              <a:gd name="connsiteY12-136" fmla="*/ 3295924 h 6459417"/>
              <a:gd name="connsiteX13-137" fmla="*/ 0 w 6858000"/>
              <a:gd name="connsiteY13-138" fmla="*/ 1819701 h 6459417"/>
              <a:gd name="connsiteX14-139" fmla="*/ 0 w 6858000"/>
              <a:gd name="connsiteY14-140" fmla="*/ 1675279 h 6459417"/>
              <a:gd name="connsiteX15-141" fmla="*/ 0 w 6858000"/>
              <a:gd name="connsiteY15-142" fmla="*/ 1017157 h 6459417"/>
              <a:gd name="connsiteX16-143" fmla="*/ 6858000 w 6858000"/>
              <a:gd name="connsiteY16-144" fmla="*/ 0 h 6459417"/>
              <a:gd name="connsiteX0-145" fmla="*/ 6858000 w 6858000"/>
              <a:gd name="connsiteY0-146" fmla="*/ 0 h 6459417"/>
              <a:gd name="connsiteX1-147" fmla="*/ 6858000 w 6858000"/>
              <a:gd name="connsiteY1-148" fmla="*/ 1675279 h 6459417"/>
              <a:gd name="connsiteX2-149" fmla="*/ 6858000 w 6858000"/>
              <a:gd name="connsiteY2-150" fmla="*/ 1819701 h 6459417"/>
              <a:gd name="connsiteX3-151" fmla="*/ 6858000 w 6858000"/>
              <a:gd name="connsiteY3-152" fmla="*/ 2278767 h 6459417"/>
              <a:gd name="connsiteX4-153" fmla="*/ 6858000 w 6858000"/>
              <a:gd name="connsiteY4-154" fmla="*/ 3954046 h 6459417"/>
              <a:gd name="connsiteX5-155" fmla="*/ 6858000 w 6858000"/>
              <a:gd name="connsiteY5-156" fmla="*/ 4098468 h 6459417"/>
              <a:gd name="connsiteX6-157" fmla="*/ 6858000 w 6858000"/>
              <a:gd name="connsiteY6-158" fmla="*/ 4180650 h 6459417"/>
              <a:gd name="connsiteX7-159" fmla="*/ 6858000 w 6858000"/>
              <a:gd name="connsiteY7-160" fmla="*/ 6459417 h 6459417"/>
              <a:gd name="connsiteX8-161" fmla="*/ 0 w 6858000"/>
              <a:gd name="connsiteY8-162" fmla="*/ 6459417 h 6459417"/>
              <a:gd name="connsiteX9-163" fmla="*/ 0 w 6858000"/>
              <a:gd name="connsiteY9-164" fmla="*/ 4180650 h 6459417"/>
              <a:gd name="connsiteX10-165" fmla="*/ 0 w 6858000"/>
              <a:gd name="connsiteY10-166" fmla="*/ 4098468 h 6459417"/>
              <a:gd name="connsiteX11-167" fmla="*/ 0 w 6858000"/>
              <a:gd name="connsiteY11-168" fmla="*/ 3954046 h 6459417"/>
              <a:gd name="connsiteX12-169" fmla="*/ 0 w 6858000"/>
              <a:gd name="connsiteY12-170" fmla="*/ 3295924 h 6459417"/>
              <a:gd name="connsiteX13-171" fmla="*/ 0 w 6858000"/>
              <a:gd name="connsiteY13-172" fmla="*/ 1819701 h 6459417"/>
              <a:gd name="connsiteX14-173" fmla="*/ 0 w 6858000"/>
              <a:gd name="connsiteY14-174" fmla="*/ 1675279 h 6459417"/>
              <a:gd name="connsiteX15-175" fmla="*/ 0 w 6858000"/>
              <a:gd name="connsiteY15-176" fmla="*/ 1017157 h 6459417"/>
              <a:gd name="connsiteX16-177" fmla="*/ 6858000 w 6858000"/>
              <a:gd name="connsiteY16-178" fmla="*/ 0 h 6459417"/>
              <a:gd name="connsiteX0-179" fmla="*/ 6858000 w 6858000"/>
              <a:gd name="connsiteY0-180" fmla="*/ 0 h 6459417"/>
              <a:gd name="connsiteX1-181" fmla="*/ 6858000 w 6858000"/>
              <a:gd name="connsiteY1-182" fmla="*/ 1675279 h 6459417"/>
              <a:gd name="connsiteX2-183" fmla="*/ 6858000 w 6858000"/>
              <a:gd name="connsiteY2-184" fmla="*/ 1819701 h 6459417"/>
              <a:gd name="connsiteX3-185" fmla="*/ 6858000 w 6858000"/>
              <a:gd name="connsiteY3-186" fmla="*/ 2278767 h 6459417"/>
              <a:gd name="connsiteX4-187" fmla="*/ 6858000 w 6858000"/>
              <a:gd name="connsiteY4-188" fmla="*/ 3954046 h 6459417"/>
              <a:gd name="connsiteX5-189" fmla="*/ 6858000 w 6858000"/>
              <a:gd name="connsiteY5-190" fmla="*/ 4098468 h 6459417"/>
              <a:gd name="connsiteX6-191" fmla="*/ 6858000 w 6858000"/>
              <a:gd name="connsiteY6-192" fmla="*/ 4180650 h 6459417"/>
              <a:gd name="connsiteX7-193" fmla="*/ 6858000 w 6858000"/>
              <a:gd name="connsiteY7-194" fmla="*/ 6459417 h 6459417"/>
              <a:gd name="connsiteX8-195" fmla="*/ 0 w 6858000"/>
              <a:gd name="connsiteY8-196" fmla="*/ 6459417 h 6459417"/>
              <a:gd name="connsiteX9-197" fmla="*/ 0 w 6858000"/>
              <a:gd name="connsiteY9-198" fmla="*/ 4180650 h 6459417"/>
              <a:gd name="connsiteX10-199" fmla="*/ 0 w 6858000"/>
              <a:gd name="connsiteY10-200" fmla="*/ 4098468 h 6459417"/>
              <a:gd name="connsiteX11-201" fmla="*/ 0 w 6858000"/>
              <a:gd name="connsiteY11-202" fmla="*/ 3954046 h 6459417"/>
              <a:gd name="connsiteX12-203" fmla="*/ 0 w 6858000"/>
              <a:gd name="connsiteY12-204" fmla="*/ 3295924 h 6459417"/>
              <a:gd name="connsiteX13-205" fmla="*/ 0 w 6858000"/>
              <a:gd name="connsiteY13-206" fmla="*/ 1819701 h 6459417"/>
              <a:gd name="connsiteX14-207" fmla="*/ 0 w 6858000"/>
              <a:gd name="connsiteY14-208" fmla="*/ 1675279 h 6459417"/>
              <a:gd name="connsiteX15-209" fmla="*/ 0 w 6858000"/>
              <a:gd name="connsiteY15-210" fmla="*/ 1017157 h 6459417"/>
              <a:gd name="connsiteX16-211" fmla="*/ 6858000 w 6858000"/>
              <a:gd name="connsiteY16-212" fmla="*/ 0 h 6459417"/>
              <a:gd name="connsiteX0-213" fmla="*/ 6858000 w 6858000"/>
              <a:gd name="connsiteY0-214" fmla="*/ 0 h 6459417"/>
              <a:gd name="connsiteX1-215" fmla="*/ 6858000 w 6858000"/>
              <a:gd name="connsiteY1-216" fmla="*/ 1675279 h 6459417"/>
              <a:gd name="connsiteX2-217" fmla="*/ 6858000 w 6858000"/>
              <a:gd name="connsiteY2-218" fmla="*/ 1819701 h 6459417"/>
              <a:gd name="connsiteX3-219" fmla="*/ 6858000 w 6858000"/>
              <a:gd name="connsiteY3-220" fmla="*/ 2278767 h 6459417"/>
              <a:gd name="connsiteX4-221" fmla="*/ 6858000 w 6858000"/>
              <a:gd name="connsiteY4-222" fmla="*/ 3954046 h 6459417"/>
              <a:gd name="connsiteX5-223" fmla="*/ 6858000 w 6858000"/>
              <a:gd name="connsiteY5-224" fmla="*/ 4098468 h 6459417"/>
              <a:gd name="connsiteX6-225" fmla="*/ 6858000 w 6858000"/>
              <a:gd name="connsiteY6-226" fmla="*/ 4180650 h 6459417"/>
              <a:gd name="connsiteX7-227" fmla="*/ 6858000 w 6858000"/>
              <a:gd name="connsiteY7-228" fmla="*/ 6459417 h 6459417"/>
              <a:gd name="connsiteX8-229" fmla="*/ 0 w 6858000"/>
              <a:gd name="connsiteY8-230" fmla="*/ 6459417 h 6459417"/>
              <a:gd name="connsiteX9-231" fmla="*/ 0 w 6858000"/>
              <a:gd name="connsiteY9-232" fmla="*/ 4180650 h 6459417"/>
              <a:gd name="connsiteX10-233" fmla="*/ 0 w 6858000"/>
              <a:gd name="connsiteY10-234" fmla="*/ 4098468 h 6459417"/>
              <a:gd name="connsiteX11-235" fmla="*/ 0 w 6858000"/>
              <a:gd name="connsiteY11-236" fmla="*/ 3954046 h 6459417"/>
              <a:gd name="connsiteX12-237" fmla="*/ 0 w 6858000"/>
              <a:gd name="connsiteY12-238" fmla="*/ 3295924 h 6459417"/>
              <a:gd name="connsiteX13-239" fmla="*/ 0 w 6858000"/>
              <a:gd name="connsiteY13-240" fmla="*/ 1819701 h 6459417"/>
              <a:gd name="connsiteX14-241" fmla="*/ 0 w 6858000"/>
              <a:gd name="connsiteY14-242" fmla="*/ 1675279 h 6459417"/>
              <a:gd name="connsiteX15-243" fmla="*/ 0 w 6858000"/>
              <a:gd name="connsiteY15-244" fmla="*/ 1017157 h 6459417"/>
              <a:gd name="connsiteX16-245" fmla="*/ 6858000 w 6858000"/>
              <a:gd name="connsiteY16-246" fmla="*/ 0 h 6459417"/>
              <a:gd name="connsiteX0-247" fmla="*/ 6858000 w 6858000"/>
              <a:gd name="connsiteY0-248" fmla="*/ 0 h 6459417"/>
              <a:gd name="connsiteX1-249" fmla="*/ 6858000 w 6858000"/>
              <a:gd name="connsiteY1-250" fmla="*/ 1675279 h 6459417"/>
              <a:gd name="connsiteX2-251" fmla="*/ 6858000 w 6858000"/>
              <a:gd name="connsiteY2-252" fmla="*/ 1819701 h 6459417"/>
              <a:gd name="connsiteX3-253" fmla="*/ 6858000 w 6858000"/>
              <a:gd name="connsiteY3-254" fmla="*/ 2278767 h 6459417"/>
              <a:gd name="connsiteX4-255" fmla="*/ 6858000 w 6858000"/>
              <a:gd name="connsiteY4-256" fmla="*/ 3954046 h 6459417"/>
              <a:gd name="connsiteX5-257" fmla="*/ 6858000 w 6858000"/>
              <a:gd name="connsiteY5-258" fmla="*/ 4098468 h 6459417"/>
              <a:gd name="connsiteX6-259" fmla="*/ 6858000 w 6858000"/>
              <a:gd name="connsiteY6-260" fmla="*/ 4180650 h 6459417"/>
              <a:gd name="connsiteX7-261" fmla="*/ 6858000 w 6858000"/>
              <a:gd name="connsiteY7-262" fmla="*/ 6459417 h 6459417"/>
              <a:gd name="connsiteX8-263" fmla="*/ 0 w 6858000"/>
              <a:gd name="connsiteY8-264" fmla="*/ 6459417 h 6459417"/>
              <a:gd name="connsiteX9-265" fmla="*/ 0 w 6858000"/>
              <a:gd name="connsiteY9-266" fmla="*/ 4180650 h 6459417"/>
              <a:gd name="connsiteX10-267" fmla="*/ 0 w 6858000"/>
              <a:gd name="connsiteY10-268" fmla="*/ 4098468 h 6459417"/>
              <a:gd name="connsiteX11-269" fmla="*/ 0 w 6858000"/>
              <a:gd name="connsiteY11-270" fmla="*/ 3954046 h 6459417"/>
              <a:gd name="connsiteX12-271" fmla="*/ 0 w 6858000"/>
              <a:gd name="connsiteY12-272" fmla="*/ 3295924 h 6459417"/>
              <a:gd name="connsiteX13-273" fmla="*/ 0 w 6858000"/>
              <a:gd name="connsiteY13-274" fmla="*/ 1819701 h 6459417"/>
              <a:gd name="connsiteX14-275" fmla="*/ 0 w 6858000"/>
              <a:gd name="connsiteY14-276" fmla="*/ 1675279 h 6459417"/>
              <a:gd name="connsiteX15-277" fmla="*/ 0 w 6858000"/>
              <a:gd name="connsiteY15-278" fmla="*/ 1017157 h 6459417"/>
              <a:gd name="connsiteX16-279" fmla="*/ 6858000 w 6858000"/>
              <a:gd name="connsiteY16-280" fmla="*/ 0 h 6459417"/>
              <a:gd name="connsiteX0-281" fmla="*/ 6858000 w 6858000"/>
              <a:gd name="connsiteY0-282" fmla="*/ 0 h 6459417"/>
              <a:gd name="connsiteX1-283" fmla="*/ 6858000 w 6858000"/>
              <a:gd name="connsiteY1-284" fmla="*/ 1675279 h 6459417"/>
              <a:gd name="connsiteX2-285" fmla="*/ 6858000 w 6858000"/>
              <a:gd name="connsiteY2-286" fmla="*/ 1819701 h 6459417"/>
              <a:gd name="connsiteX3-287" fmla="*/ 6858000 w 6858000"/>
              <a:gd name="connsiteY3-288" fmla="*/ 2278767 h 6459417"/>
              <a:gd name="connsiteX4-289" fmla="*/ 6858000 w 6858000"/>
              <a:gd name="connsiteY4-290" fmla="*/ 3954046 h 6459417"/>
              <a:gd name="connsiteX5-291" fmla="*/ 6858000 w 6858000"/>
              <a:gd name="connsiteY5-292" fmla="*/ 4098468 h 6459417"/>
              <a:gd name="connsiteX6-293" fmla="*/ 6858000 w 6858000"/>
              <a:gd name="connsiteY6-294" fmla="*/ 4180650 h 6459417"/>
              <a:gd name="connsiteX7-295" fmla="*/ 6858000 w 6858000"/>
              <a:gd name="connsiteY7-296" fmla="*/ 6459417 h 6459417"/>
              <a:gd name="connsiteX8-297" fmla="*/ 0 w 6858000"/>
              <a:gd name="connsiteY8-298" fmla="*/ 6459417 h 6459417"/>
              <a:gd name="connsiteX9-299" fmla="*/ 0 w 6858000"/>
              <a:gd name="connsiteY9-300" fmla="*/ 4180650 h 6459417"/>
              <a:gd name="connsiteX10-301" fmla="*/ 0 w 6858000"/>
              <a:gd name="connsiteY10-302" fmla="*/ 4098468 h 6459417"/>
              <a:gd name="connsiteX11-303" fmla="*/ 0 w 6858000"/>
              <a:gd name="connsiteY11-304" fmla="*/ 3954046 h 6459417"/>
              <a:gd name="connsiteX12-305" fmla="*/ 0 w 6858000"/>
              <a:gd name="connsiteY12-306" fmla="*/ 3295924 h 6459417"/>
              <a:gd name="connsiteX13-307" fmla="*/ 0 w 6858000"/>
              <a:gd name="connsiteY13-308" fmla="*/ 1819701 h 6459417"/>
              <a:gd name="connsiteX14-309" fmla="*/ 0 w 6858000"/>
              <a:gd name="connsiteY14-310" fmla="*/ 1675279 h 6459417"/>
              <a:gd name="connsiteX15-311" fmla="*/ 0 w 6858000"/>
              <a:gd name="connsiteY15-312" fmla="*/ 1017157 h 6459417"/>
              <a:gd name="connsiteX16-313" fmla="*/ 6858000 w 6858000"/>
              <a:gd name="connsiteY16-314" fmla="*/ 0 h 6459417"/>
              <a:gd name="connsiteX0-315" fmla="*/ 6858000 w 6858000"/>
              <a:gd name="connsiteY0-316" fmla="*/ 0 h 6459417"/>
              <a:gd name="connsiteX1-317" fmla="*/ 6858000 w 6858000"/>
              <a:gd name="connsiteY1-318" fmla="*/ 1675279 h 6459417"/>
              <a:gd name="connsiteX2-319" fmla="*/ 6858000 w 6858000"/>
              <a:gd name="connsiteY2-320" fmla="*/ 1819701 h 6459417"/>
              <a:gd name="connsiteX3-321" fmla="*/ 6858000 w 6858000"/>
              <a:gd name="connsiteY3-322" fmla="*/ 2278767 h 6459417"/>
              <a:gd name="connsiteX4-323" fmla="*/ 6858000 w 6858000"/>
              <a:gd name="connsiteY4-324" fmla="*/ 3954046 h 6459417"/>
              <a:gd name="connsiteX5-325" fmla="*/ 6858000 w 6858000"/>
              <a:gd name="connsiteY5-326" fmla="*/ 4098468 h 6459417"/>
              <a:gd name="connsiteX6-327" fmla="*/ 6858000 w 6858000"/>
              <a:gd name="connsiteY6-328" fmla="*/ 4180650 h 6459417"/>
              <a:gd name="connsiteX7-329" fmla="*/ 6858000 w 6858000"/>
              <a:gd name="connsiteY7-330" fmla="*/ 6459417 h 6459417"/>
              <a:gd name="connsiteX8-331" fmla="*/ 0 w 6858000"/>
              <a:gd name="connsiteY8-332" fmla="*/ 6459417 h 6459417"/>
              <a:gd name="connsiteX9-333" fmla="*/ 0 w 6858000"/>
              <a:gd name="connsiteY9-334" fmla="*/ 4180650 h 6459417"/>
              <a:gd name="connsiteX10-335" fmla="*/ 0 w 6858000"/>
              <a:gd name="connsiteY10-336" fmla="*/ 4098468 h 6459417"/>
              <a:gd name="connsiteX11-337" fmla="*/ 0 w 6858000"/>
              <a:gd name="connsiteY11-338" fmla="*/ 3954046 h 6459417"/>
              <a:gd name="connsiteX12-339" fmla="*/ 0 w 6858000"/>
              <a:gd name="connsiteY12-340" fmla="*/ 3295924 h 6459417"/>
              <a:gd name="connsiteX13-341" fmla="*/ 0 w 6858000"/>
              <a:gd name="connsiteY13-342" fmla="*/ 1819701 h 6459417"/>
              <a:gd name="connsiteX14-343" fmla="*/ 0 w 6858000"/>
              <a:gd name="connsiteY14-344" fmla="*/ 1675279 h 6459417"/>
              <a:gd name="connsiteX15-345" fmla="*/ 0 w 6858000"/>
              <a:gd name="connsiteY15-346" fmla="*/ 1017157 h 6459417"/>
              <a:gd name="connsiteX16-347" fmla="*/ 6858000 w 6858000"/>
              <a:gd name="connsiteY16-348" fmla="*/ 0 h 6459417"/>
              <a:gd name="connsiteX0-349" fmla="*/ 6858000 w 6858000"/>
              <a:gd name="connsiteY0-350" fmla="*/ 0 h 6459417"/>
              <a:gd name="connsiteX1-351" fmla="*/ 6858000 w 6858000"/>
              <a:gd name="connsiteY1-352" fmla="*/ 1675279 h 6459417"/>
              <a:gd name="connsiteX2-353" fmla="*/ 6858000 w 6858000"/>
              <a:gd name="connsiteY2-354" fmla="*/ 1819701 h 6459417"/>
              <a:gd name="connsiteX3-355" fmla="*/ 6858000 w 6858000"/>
              <a:gd name="connsiteY3-356" fmla="*/ 2278767 h 6459417"/>
              <a:gd name="connsiteX4-357" fmla="*/ 6858000 w 6858000"/>
              <a:gd name="connsiteY4-358" fmla="*/ 3954046 h 6459417"/>
              <a:gd name="connsiteX5-359" fmla="*/ 6858000 w 6858000"/>
              <a:gd name="connsiteY5-360" fmla="*/ 4098468 h 6459417"/>
              <a:gd name="connsiteX6-361" fmla="*/ 6858000 w 6858000"/>
              <a:gd name="connsiteY6-362" fmla="*/ 4180650 h 6459417"/>
              <a:gd name="connsiteX7-363" fmla="*/ 6858000 w 6858000"/>
              <a:gd name="connsiteY7-364" fmla="*/ 6459417 h 6459417"/>
              <a:gd name="connsiteX8-365" fmla="*/ 0 w 6858000"/>
              <a:gd name="connsiteY8-366" fmla="*/ 6459417 h 6459417"/>
              <a:gd name="connsiteX9-367" fmla="*/ 0 w 6858000"/>
              <a:gd name="connsiteY9-368" fmla="*/ 4180650 h 6459417"/>
              <a:gd name="connsiteX10-369" fmla="*/ 0 w 6858000"/>
              <a:gd name="connsiteY10-370" fmla="*/ 4098468 h 6459417"/>
              <a:gd name="connsiteX11-371" fmla="*/ 0 w 6858000"/>
              <a:gd name="connsiteY11-372" fmla="*/ 3954046 h 6459417"/>
              <a:gd name="connsiteX12-373" fmla="*/ 0 w 6858000"/>
              <a:gd name="connsiteY12-374" fmla="*/ 3295924 h 6459417"/>
              <a:gd name="connsiteX13-375" fmla="*/ 0 w 6858000"/>
              <a:gd name="connsiteY13-376" fmla="*/ 1819701 h 6459417"/>
              <a:gd name="connsiteX14-377" fmla="*/ 0 w 6858000"/>
              <a:gd name="connsiteY14-378" fmla="*/ 1675279 h 6459417"/>
              <a:gd name="connsiteX15-379" fmla="*/ 0 w 6858000"/>
              <a:gd name="connsiteY15-380" fmla="*/ 1017157 h 6459417"/>
              <a:gd name="connsiteX16-381" fmla="*/ 6858000 w 6858000"/>
              <a:gd name="connsiteY16-382" fmla="*/ 0 h 6459417"/>
              <a:gd name="connsiteX0-383" fmla="*/ 6858000 w 6858000"/>
              <a:gd name="connsiteY0-384" fmla="*/ 0 h 6459417"/>
              <a:gd name="connsiteX1-385" fmla="*/ 6858000 w 6858000"/>
              <a:gd name="connsiteY1-386" fmla="*/ 1675279 h 6459417"/>
              <a:gd name="connsiteX2-387" fmla="*/ 6858000 w 6858000"/>
              <a:gd name="connsiteY2-388" fmla="*/ 1819701 h 6459417"/>
              <a:gd name="connsiteX3-389" fmla="*/ 6858000 w 6858000"/>
              <a:gd name="connsiteY3-390" fmla="*/ 2278767 h 6459417"/>
              <a:gd name="connsiteX4-391" fmla="*/ 6858000 w 6858000"/>
              <a:gd name="connsiteY4-392" fmla="*/ 3954046 h 6459417"/>
              <a:gd name="connsiteX5-393" fmla="*/ 6858000 w 6858000"/>
              <a:gd name="connsiteY5-394" fmla="*/ 4098468 h 6459417"/>
              <a:gd name="connsiteX6-395" fmla="*/ 6858000 w 6858000"/>
              <a:gd name="connsiteY6-396" fmla="*/ 4180650 h 6459417"/>
              <a:gd name="connsiteX7-397" fmla="*/ 6858000 w 6858000"/>
              <a:gd name="connsiteY7-398" fmla="*/ 6459417 h 6459417"/>
              <a:gd name="connsiteX8-399" fmla="*/ 0 w 6858000"/>
              <a:gd name="connsiteY8-400" fmla="*/ 6459417 h 6459417"/>
              <a:gd name="connsiteX9-401" fmla="*/ 0 w 6858000"/>
              <a:gd name="connsiteY9-402" fmla="*/ 4180650 h 6459417"/>
              <a:gd name="connsiteX10-403" fmla="*/ 0 w 6858000"/>
              <a:gd name="connsiteY10-404" fmla="*/ 4098468 h 6459417"/>
              <a:gd name="connsiteX11-405" fmla="*/ 0 w 6858000"/>
              <a:gd name="connsiteY11-406" fmla="*/ 3954046 h 6459417"/>
              <a:gd name="connsiteX12-407" fmla="*/ 0 w 6858000"/>
              <a:gd name="connsiteY12-408" fmla="*/ 3295924 h 6459417"/>
              <a:gd name="connsiteX13-409" fmla="*/ 0 w 6858000"/>
              <a:gd name="connsiteY13-410" fmla="*/ 1819701 h 6459417"/>
              <a:gd name="connsiteX14-411" fmla="*/ 0 w 6858000"/>
              <a:gd name="connsiteY14-412" fmla="*/ 1675279 h 6459417"/>
              <a:gd name="connsiteX15-413" fmla="*/ 0 w 6858000"/>
              <a:gd name="connsiteY15-414" fmla="*/ 1017157 h 6459417"/>
              <a:gd name="connsiteX16-415" fmla="*/ 6858000 w 6858000"/>
              <a:gd name="connsiteY16-416" fmla="*/ 0 h 6459417"/>
              <a:gd name="connsiteX0-417" fmla="*/ 6858003 w 6858003"/>
              <a:gd name="connsiteY0-418" fmla="*/ 0 h 6735189"/>
              <a:gd name="connsiteX1-419" fmla="*/ 6858000 w 6858003"/>
              <a:gd name="connsiteY1-420" fmla="*/ 1951051 h 6735189"/>
              <a:gd name="connsiteX2-421" fmla="*/ 6858000 w 6858003"/>
              <a:gd name="connsiteY2-422" fmla="*/ 2095473 h 6735189"/>
              <a:gd name="connsiteX3-423" fmla="*/ 6858000 w 6858003"/>
              <a:gd name="connsiteY3-424" fmla="*/ 2554539 h 6735189"/>
              <a:gd name="connsiteX4-425" fmla="*/ 6858000 w 6858003"/>
              <a:gd name="connsiteY4-426" fmla="*/ 4229818 h 6735189"/>
              <a:gd name="connsiteX5-427" fmla="*/ 6858000 w 6858003"/>
              <a:gd name="connsiteY5-428" fmla="*/ 4374240 h 6735189"/>
              <a:gd name="connsiteX6-429" fmla="*/ 6858000 w 6858003"/>
              <a:gd name="connsiteY6-430" fmla="*/ 4456422 h 6735189"/>
              <a:gd name="connsiteX7-431" fmla="*/ 6858000 w 6858003"/>
              <a:gd name="connsiteY7-432" fmla="*/ 6735189 h 6735189"/>
              <a:gd name="connsiteX8-433" fmla="*/ 0 w 6858003"/>
              <a:gd name="connsiteY8-434" fmla="*/ 6735189 h 6735189"/>
              <a:gd name="connsiteX9-435" fmla="*/ 0 w 6858003"/>
              <a:gd name="connsiteY9-436" fmla="*/ 4456422 h 6735189"/>
              <a:gd name="connsiteX10-437" fmla="*/ 0 w 6858003"/>
              <a:gd name="connsiteY10-438" fmla="*/ 4374240 h 6735189"/>
              <a:gd name="connsiteX11-439" fmla="*/ 0 w 6858003"/>
              <a:gd name="connsiteY11-440" fmla="*/ 4229818 h 6735189"/>
              <a:gd name="connsiteX12-441" fmla="*/ 0 w 6858003"/>
              <a:gd name="connsiteY12-442" fmla="*/ 3571696 h 6735189"/>
              <a:gd name="connsiteX13-443" fmla="*/ 0 w 6858003"/>
              <a:gd name="connsiteY13-444" fmla="*/ 2095473 h 6735189"/>
              <a:gd name="connsiteX14-445" fmla="*/ 0 w 6858003"/>
              <a:gd name="connsiteY14-446" fmla="*/ 1951051 h 6735189"/>
              <a:gd name="connsiteX15-447" fmla="*/ 0 w 6858003"/>
              <a:gd name="connsiteY15-448" fmla="*/ 1292929 h 6735189"/>
              <a:gd name="connsiteX16-449" fmla="*/ 6858003 w 6858003"/>
              <a:gd name="connsiteY16-450" fmla="*/ 0 h 6735189"/>
              <a:gd name="connsiteX0-451" fmla="*/ 6858003 w 6858003"/>
              <a:gd name="connsiteY0-452" fmla="*/ 0 h 6735189"/>
              <a:gd name="connsiteX1-453" fmla="*/ 6858000 w 6858003"/>
              <a:gd name="connsiteY1-454" fmla="*/ 1951051 h 6735189"/>
              <a:gd name="connsiteX2-455" fmla="*/ 6858000 w 6858003"/>
              <a:gd name="connsiteY2-456" fmla="*/ 2095473 h 6735189"/>
              <a:gd name="connsiteX3-457" fmla="*/ 6858000 w 6858003"/>
              <a:gd name="connsiteY3-458" fmla="*/ 2554539 h 6735189"/>
              <a:gd name="connsiteX4-459" fmla="*/ 6858000 w 6858003"/>
              <a:gd name="connsiteY4-460" fmla="*/ 4229818 h 6735189"/>
              <a:gd name="connsiteX5-461" fmla="*/ 6858000 w 6858003"/>
              <a:gd name="connsiteY5-462" fmla="*/ 4374240 h 6735189"/>
              <a:gd name="connsiteX6-463" fmla="*/ 6858000 w 6858003"/>
              <a:gd name="connsiteY6-464" fmla="*/ 4456422 h 6735189"/>
              <a:gd name="connsiteX7-465" fmla="*/ 6858000 w 6858003"/>
              <a:gd name="connsiteY7-466" fmla="*/ 6735189 h 6735189"/>
              <a:gd name="connsiteX8-467" fmla="*/ 0 w 6858003"/>
              <a:gd name="connsiteY8-468" fmla="*/ 6735189 h 6735189"/>
              <a:gd name="connsiteX9-469" fmla="*/ 0 w 6858003"/>
              <a:gd name="connsiteY9-470" fmla="*/ 4456422 h 6735189"/>
              <a:gd name="connsiteX10-471" fmla="*/ 0 w 6858003"/>
              <a:gd name="connsiteY10-472" fmla="*/ 4374240 h 6735189"/>
              <a:gd name="connsiteX11-473" fmla="*/ 0 w 6858003"/>
              <a:gd name="connsiteY11-474" fmla="*/ 4229818 h 6735189"/>
              <a:gd name="connsiteX12-475" fmla="*/ 0 w 6858003"/>
              <a:gd name="connsiteY12-476" fmla="*/ 3571696 h 6735189"/>
              <a:gd name="connsiteX13-477" fmla="*/ 0 w 6858003"/>
              <a:gd name="connsiteY13-478" fmla="*/ 2095473 h 6735189"/>
              <a:gd name="connsiteX14-479" fmla="*/ 0 w 6858003"/>
              <a:gd name="connsiteY14-480" fmla="*/ 1951051 h 6735189"/>
              <a:gd name="connsiteX15-481" fmla="*/ 0 w 6858003"/>
              <a:gd name="connsiteY15-482" fmla="*/ 1292929 h 6735189"/>
              <a:gd name="connsiteX16-483" fmla="*/ 6858003 w 6858003"/>
              <a:gd name="connsiteY16-484" fmla="*/ 0 h 6735189"/>
              <a:gd name="connsiteX0-485" fmla="*/ 6858003 w 6858003"/>
              <a:gd name="connsiteY0-486" fmla="*/ 0 h 6735189"/>
              <a:gd name="connsiteX1-487" fmla="*/ 6858000 w 6858003"/>
              <a:gd name="connsiteY1-488" fmla="*/ 1951051 h 6735189"/>
              <a:gd name="connsiteX2-489" fmla="*/ 6858000 w 6858003"/>
              <a:gd name="connsiteY2-490" fmla="*/ 2095473 h 6735189"/>
              <a:gd name="connsiteX3-491" fmla="*/ 6858000 w 6858003"/>
              <a:gd name="connsiteY3-492" fmla="*/ 2554539 h 6735189"/>
              <a:gd name="connsiteX4-493" fmla="*/ 6858000 w 6858003"/>
              <a:gd name="connsiteY4-494" fmla="*/ 4229818 h 6735189"/>
              <a:gd name="connsiteX5-495" fmla="*/ 6858000 w 6858003"/>
              <a:gd name="connsiteY5-496" fmla="*/ 4374240 h 6735189"/>
              <a:gd name="connsiteX6-497" fmla="*/ 6858000 w 6858003"/>
              <a:gd name="connsiteY6-498" fmla="*/ 4456422 h 6735189"/>
              <a:gd name="connsiteX7-499" fmla="*/ 6858000 w 6858003"/>
              <a:gd name="connsiteY7-500" fmla="*/ 6735189 h 6735189"/>
              <a:gd name="connsiteX8-501" fmla="*/ 0 w 6858003"/>
              <a:gd name="connsiteY8-502" fmla="*/ 6735189 h 6735189"/>
              <a:gd name="connsiteX9-503" fmla="*/ 0 w 6858003"/>
              <a:gd name="connsiteY9-504" fmla="*/ 4456422 h 6735189"/>
              <a:gd name="connsiteX10-505" fmla="*/ 0 w 6858003"/>
              <a:gd name="connsiteY10-506" fmla="*/ 4374240 h 6735189"/>
              <a:gd name="connsiteX11-507" fmla="*/ 0 w 6858003"/>
              <a:gd name="connsiteY11-508" fmla="*/ 4229818 h 6735189"/>
              <a:gd name="connsiteX12-509" fmla="*/ 0 w 6858003"/>
              <a:gd name="connsiteY12-510" fmla="*/ 3571696 h 6735189"/>
              <a:gd name="connsiteX13-511" fmla="*/ 0 w 6858003"/>
              <a:gd name="connsiteY13-512" fmla="*/ 2095473 h 6735189"/>
              <a:gd name="connsiteX14-513" fmla="*/ 0 w 6858003"/>
              <a:gd name="connsiteY14-514" fmla="*/ 1951051 h 6735189"/>
              <a:gd name="connsiteX15-515" fmla="*/ 0 w 6858003"/>
              <a:gd name="connsiteY15-516" fmla="*/ 1292929 h 6735189"/>
              <a:gd name="connsiteX16-517" fmla="*/ 6858003 w 6858003"/>
              <a:gd name="connsiteY16-518" fmla="*/ 0 h 6735189"/>
              <a:gd name="connsiteX0-519" fmla="*/ 6858003 w 6858003"/>
              <a:gd name="connsiteY0-520" fmla="*/ 0 h 6735189"/>
              <a:gd name="connsiteX1-521" fmla="*/ 6858000 w 6858003"/>
              <a:gd name="connsiteY1-522" fmla="*/ 1951051 h 6735189"/>
              <a:gd name="connsiteX2-523" fmla="*/ 6858000 w 6858003"/>
              <a:gd name="connsiteY2-524" fmla="*/ 2095473 h 6735189"/>
              <a:gd name="connsiteX3-525" fmla="*/ 6858000 w 6858003"/>
              <a:gd name="connsiteY3-526" fmla="*/ 2554539 h 6735189"/>
              <a:gd name="connsiteX4-527" fmla="*/ 6858000 w 6858003"/>
              <a:gd name="connsiteY4-528" fmla="*/ 4229818 h 6735189"/>
              <a:gd name="connsiteX5-529" fmla="*/ 6858000 w 6858003"/>
              <a:gd name="connsiteY5-530" fmla="*/ 4374240 h 6735189"/>
              <a:gd name="connsiteX6-531" fmla="*/ 6858000 w 6858003"/>
              <a:gd name="connsiteY6-532" fmla="*/ 4456422 h 6735189"/>
              <a:gd name="connsiteX7-533" fmla="*/ 6858000 w 6858003"/>
              <a:gd name="connsiteY7-534" fmla="*/ 6735189 h 6735189"/>
              <a:gd name="connsiteX8-535" fmla="*/ 0 w 6858003"/>
              <a:gd name="connsiteY8-536" fmla="*/ 6735189 h 6735189"/>
              <a:gd name="connsiteX9-537" fmla="*/ 0 w 6858003"/>
              <a:gd name="connsiteY9-538" fmla="*/ 4456422 h 6735189"/>
              <a:gd name="connsiteX10-539" fmla="*/ 0 w 6858003"/>
              <a:gd name="connsiteY10-540" fmla="*/ 4374240 h 6735189"/>
              <a:gd name="connsiteX11-541" fmla="*/ 0 w 6858003"/>
              <a:gd name="connsiteY11-542" fmla="*/ 4229818 h 6735189"/>
              <a:gd name="connsiteX12-543" fmla="*/ 0 w 6858003"/>
              <a:gd name="connsiteY12-544" fmla="*/ 3571696 h 6735189"/>
              <a:gd name="connsiteX13-545" fmla="*/ 0 w 6858003"/>
              <a:gd name="connsiteY13-546" fmla="*/ 2095473 h 6735189"/>
              <a:gd name="connsiteX14-547" fmla="*/ 0 w 6858003"/>
              <a:gd name="connsiteY14-548" fmla="*/ 1951051 h 6735189"/>
              <a:gd name="connsiteX15-549" fmla="*/ 0 w 6858003"/>
              <a:gd name="connsiteY15-550" fmla="*/ 1292929 h 6735189"/>
              <a:gd name="connsiteX16-551" fmla="*/ 6858003 w 6858003"/>
              <a:gd name="connsiteY16-552" fmla="*/ 0 h 6735189"/>
              <a:gd name="connsiteX0-553" fmla="*/ 6858003 w 6858003"/>
              <a:gd name="connsiteY0-554" fmla="*/ 0 h 6735189"/>
              <a:gd name="connsiteX1-555" fmla="*/ 6858000 w 6858003"/>
              <a:gd name="connsiteY1-556" fmla="*/ 1951051 h 6735189"/>
              <a:gd name="connsiteX2-557" fmla="*/ 6858000 w 6858003"/>
              <a:gd name="connsiteY2-558" fmla="*/ 2095473 h 6735189"/>
              <a:gd name="connsiteX3-559" fmla="*/ 6858000 w 6858003"/>
              <a:gd name="connsiteY3-560" fmla="*/ 2554539 h 6735189"/>
              <a:gd name="connsiteX4-561" fmla="*/ 6858000 w 6858003"/>
              <a:gd name="connsiteY4-562" fmla="*/ 4229818 h 6735189"/>
              <a:gd name="connsiteX5-563" fmla="*/ 6858000 w 6858003"/>
              <a:gd name="connsiteY5-564" fmla="*/ 4374240 h 6735189"/>
              <a:gd name="connsiteX6-565" fmla="*/ 6858000 w 6858003"/>
              <a:gd name="connsiteY6-566" fmla="*/ 4456422 h 6735189"/>
              <a:gd name="connsiteX7-567" fmla="*/ 6858000 w 6858003"/>
              <a:gd name="connsiteY7-568" fmla="*/ 6735189 h 6735189"/>
              <a:gd name="connsiteX8-569" fmla="*/ 0 w 6858003"/>
              <a:gd name="connsiteY8-570" fmla="*/ 6735189 h 6735189"/>
              <a:gd name="connsiteX9-571" fmla="*/ 0 w 6858003"/>
              <a:gd name="connsiteY9-572" fmla="*/ 4456422 h 6735189"/>
              <a:gd name="connsiteX10-573" fmla="*/ 0 w 6858003"/>
              <a:gd name="connsiteY10-574" fmla="*/ 4374240 h 6735189"/>
              <a:gd name="connsiteX11-575" fmla="*/ 0 w 6858003"/>
              <a:gd name="connsiteY11-576" fmla="*/ 4229818 h 6735189"/>
              <a:gd name="connsiteX12-577" fmla="*/ 0 w 6858003"/>
              <a:gd name="connsiteY12-578" fmla="*/ 3571696 h 6735189"/>
              <a:gd name="connsiteX13-579" fmla="*/ 0 w 6858003"/>
              <a:gd name="connsiteY13-580" fmla="*/ 2095473 h 6735189"/>
              <a:gd name="connsiteX14-581" fmla="*/ 0 w 6858003"/>
              <a:gd name="connsiteY14-582" fmla="*/ 1951051 h 6735189"/>
              <a:gd name="connsiteX15-583" fmla="*/ 0 w 6858003"/>
              <a:gd name="connsiteY15-584" fmla="*/ 1292929 h 6735189"/>
              <a:gd name="connsiteX16-585" fmla="*/ 6858003 w 6858003"/>
              <a:gd name="connsiteY16-586" fmla="*/ 0 h 6735189"/>
              <a:gd name="connsiteX0-587" fmla="*/ 6858003 w 6858003"/>
              <a:gd name="connsiteY0-588" fmla="*/ 0 h 7431875"/>
              <a:gd name="connsiteX1-589" fmla="*/ 6858000 w 6858003"/>
              <a:gd name="connsiteY1-590" fmla="*/ 2647737 h 7431875"/>
              <a:gd name="connsiteX2-591" fmla="*/ 6858000 w 6858003"/>
              <a:gd name="connsiteY2-592" fmla="*/ 2792159 h 7431875"/>
              <a:gd name="connsiteX3-593" fmla="*/ 6858000 w 6858003"/>
              <a:gd name="connsiteY3-594" fmla="*/ 3251225 h 7431875"/>
              <a:gd name="connsiteX4-595" fmla="*/ 6858000 w 6858003"/>
              <a:gd name="connsiteY4-596" fmla="*/ 4926504 h 7431875"/>
              <a:gd name="connsiteX5-597" fmla="*/ 6858000 w 6858003"/>
              <a:gd name="connsiteY5-598" fmla="*/ 5070926 h 7431875"/>
              <a:gd name="connsiteX6-599" fmla="*/ 6858000 w 6858003"/>
              <a:gd name="connsiteY6-600" fmla="*/ 5153108 h 7431875"/>
              <a:gd name="connsiteX7-601" fmla="*/ 6858000 w 6858003"/>
              <a:gd name="connsiteY7-602" fmla="*/ 7431875 h 7431875"/>
              <a:gd name="connsiteX8-603" fmla="*/ 0 w 6858003"/>
              <a:gd name="connsiteY8-604" fmla="*/ 7431875 h 7431875"/>
              <a:gd name="connsiteX9-605" fmla="*/ 0 w 6858003"/>
              <a:gd name="connsiteY9-606" fmla="*/ 5153108 h 7431875"/>
              <a:gd name="connsiteX10-607" fmla="*/ 0 w 6858003"/>
              <a:gd name="connsiteY10-608" fmla="*/ 5070926 h 7431875"/>
              <a:gd name="connsiteX11-609" fmla="*/ 0 w 6858003"/>
              <a:gd name="connsiteY11-610" fmla="*/ 4926504 h 7431875"/>
              <a:gd name="connsiteX12-611" fmla="*/ 0 w 6858003"/>
              <a:gd name="connsiteY12-612" fmla="*/ 4268382 h 7431875"/>
              <a:gd name="connsiteX13-613" fmla="*/ 0 w 6858003"/>
              <a:gd name="connsiteY13-614" fmla="*/ 2792159 h 7431875"/>
              <a:gd name="connsiteX14-615" fmla="*/ 0 w 6858003"/>
              <a:gd name="connsiteY14-616" fmla="*/ 2647737 h 7431875"/>
              <a:gd name="connsiteX15-617" fmla="*/ 0 w 6858003"/>
              <a:gd name="connsiteY15-618" fmla="*/ 1989615 h 7431875"/>
              <a:gd name="connsiteX16-619" fmla="*/ 6858003 w 6858003"/>
              <a:gd name="connsiteY16-620" fmla="*/ 0 h 7431875"/>
              <a:gd name="connsiteX0-621" fmla="*/ 6872517 w 6872517"/>
              <a:gd name="connsiteY0-622" fmla="*/ 0 h 7431875"/>
              <a:gd name="connsiteX1-623" fmla="*/ 6872514 w 6872517"/>
              <a:gd name="connsiteY1-624" fmla="*/ 2647737 h 7431875"/>
              <a:gd name="connsiteX2-625" fmla="*/ 6872514 w 6872517"/>
              <a:gd name="connsiteY2-626" fmla="*/ 2792159 h 7431875"/>
              <a:gd name="connsiteX3-627" fmla="*/ 6872514 w 6872517"/>
              <a:gd name="connsiteY3-628" fmla="*/ 3251225 h 7431875"/>
              <a:gd name="connsiteX4-629" fmla="*/ 6872514 w 6872517"/>
              <a:gd name="connsiteY4-630" fmla="*/ 4926504 h 7431875"/>
              <a:gd name="connsiteX5-631" fmla="*/ 6872514 w 6872517"/>
              <a:gd name="connsiteY5-632" fmla="*/ 5070926 h 7431875"/>
              <a:gd name="connsiteX6-633" fmla="*/ 6872514 w 6872517"/>
              <a:gd name="connsiteY6-634" fmla="*/ 5153108 h 7431875"/>
              <a:gd name="connsiteX7-635" fmla="*/ 6872514 w 6872517"/>
              <a:gd name="connsiteY7-636" fmla="*/ 7431875 h 7431875"/>
              <a:gd name="connsiteX8-637" fmla="*/ 14514 w 6872517"/>
              <a:gd name="connsiteY8-638" fmla="*/ 7431875 h 7431875"/>
              <a:gd name="connsiteX9-639" fmla="*/ 14514 w 6872517"/>
              <a:gd name="connsiteY9-640" fmla="*/ 5153108 h 7431875"/>
              <a:gd name="connsiteX10-641" fmla="*/ 14514 w 6872517"/>
              <a:gd name="connsiteY10-642" fmla="*/ 5070926 h 7431875"/>
              <a:gd name="connsiteX11-643" fmla="*/ 14514 w 6872517"/>
              <a:gd name="connsiteY11-644" fmla="*/ 4926504 h 7431875"/>
              <a:gd name="connsiteX12-645" fmla="*/ 14514 w 6872517"/>
              <a:gd name="connsiteY12-646" fmla="*/ 4268382 h 7431875"/>
              <a:gd name="connsiteX13-647" fmla="*/ 14514 w 6872517"/>
              <a:gd name="connsiteY13-648" fmla="*/ 2792159 h 7431875"/>
              <a:gd name="connsiteX14-649" fmla="*/ 14514 w 6872517"/>
              <a:gd name="connsiteY14-650" fmla="*/ 2647737 h 7431875"/>
              <a:gd name="connsiteX15-651" fmla="*/ 0 w 6872517"/>
              <a:gd name="connsiteY15-652" fmla="*/ 480129 h 7431875"/>
              <a:gd name="connsiteX16-653" fmla="*/ 6872517 w 6872517"/>
              <a:gd name="connsiteY16-654" fmla="*/ 0 h 7431875"/>
              <a:gd name="connsiteX0-655" fmla="*/ 6858003 w 6858003"/>
              <a:gd name="connsiteY0-656" fmla="*/ 0 h 7431875"/>
              <a:gd name="connsiteX1-657" fmla="*/ 6858000 w 6858003"/>
              <a:gd name="connsiteY1-658" fmla="*/ 2647737 h 7431875"/>
              <a:gd name="connsiteX2-659" fmla="*/ 6858000 w 6858003"/>
              <a:gd name="connsiteY2-660" fmla="*/ 2792159 h 7431875"/>
              <a:gd name="connsiteX3-661" fmla="*/ 6858000 w 6858003"/>
              <a:gd name="connsiteY3-662" fmla="*/ 3251225 h 7431875"/>
              <a:gd name="connsiteX4-663" fmla="*/ 6858000 w 6858003"/>
              <a:gd name="connsiteY4-664" fmla="*/ 4926504 h 7431875"/>
              <a:gd name="connsiteX5-665" fmla="*/ 6858000 w 6858003"/>
              <a:gd name="connsiteY5-666" fmla="*/ 5070926 h 7431875"/>
              <a:gd name="connsiteX6-667" fmla="*/ 6858000 w 6858003"/>
              <a:gd name="connsiteY6-668" fmla="*/ 5153108 h 7431875"/>
              <a:gd name="connsiteX7-669" fmla="*/ 6858000 w 6858003"/>
              <a:gd name="connsiteY7-670" fmla="*/ 7431875 h 7431875"/>
              <a:gd name="connsiteX8-671" fmla="*/ 0 w 6858003"/>
              <a:gd name="connsiteY8-672" fmla="*/ 7431875 h 7431875"/>
              <a:gd name="connsiteX9-673" fmla="*/ 0 w 6858003"/>
              <a:gd name="connsiteY9-674" fmla="*/ 5153108 h 7431875"/>
              <a:gd name="connsiteX10-675" fmla="*/ 0 w 6858003"/>
              <a:gd name="connsiteY10-676" fmla="*/ 5070926 h 7431875"/>
              <a:gd name="connsiteX11-677" fmla="*/ 0 w 6858003"/>
              <a:gd name="connsiteY11-678" fmla="*/ 4926504 h 7431875"/>
              <a:gd name="connsiteX12-679" fmla="*/ 0 w 6858003"/>
              <a:gd name="connsiteY12-680" fmla="*/ 4268382 h 7431875"/>
              <a:gd name="connsiteX13-681" fmla="*/ 0 w 6858003"/>
              <a:gd name="connsiteY13-682" fmla="*/ 2792159 h 7431875"/>
              <a:gd name="connsiteX14-683" fmla="*/ 0 w 6858003"/>
              <a:gd name="connsiteY14-684" fmla="*/ 2647737 h 7431875"/>
              <a:gd name="connsiteX15-685" fmla="*/ 0 w 6858003"/>
              <a:gd name="connsiteY15-686" fmla="*/ 552701 h 7431875"/>
              <a:gd name="connsiteX16-687" fmla="*/ 6858003 w 6858003"/>
              <a:gd name="connsiteY16-688" fmla="*/ 0 h 7431875"/>
              <a:gd name="connsiteX0-689" fmla="*/ 6858003 w 6858003"/>
              <a:gd name="connsiteY0-690" fmla="*/ 0 h 7431875"/>
              <a:gd name="connsiteX1-691" fmla="*/ 6858000 w 6858003"/>
              <a:gd name="connsiteY1-692" fmla="*/ 2647737 h 7431875"/>
              <a:gd name="connsiteX2-693" fmla="*/ 6858000 w 6858003"/>
              <a:gd name="connsiteY2-694" fmla="*/ 2792159 h 7431875"/>
              <a:gd name="connsiteX3-695" fmla="*/ 6858000 w 6858003"/>
              <a:gd name="connsiteY3-696" fmla="*/ 3251225 h 7431875"/>
              <a:gd name="connsiteX4-697" fmla="*/ 6858000 w 6858003"/>
              <a:gd name="connsiteY4-698" fmla="*/ 4926504 h 7431875"/>
              <a:gd name="connsiteX5-699" fmla="*/ 6858000 w 6858003"/>
              <a:gd name="connsiteY5-700" fmla="*/ 5070926 h 7431875"/>
              <a:gd name="connsiteX6-701" fmla="*/ 6858000 w 6858003"/>
              <a:gd name="connsiteY6-702" fmla="*/ 5153108 h 7431875"/>
              <a:gd name="connsiteX7-703" fmla="*/ 6858000 w 6858003"/>
              <a:gd name="connsiteY7-704" fmla="*/ 7431875 h 7431875"/>
              <a:gd name="connsiteX8-705" fmla="*/ 0 w 6858003"/>
              <a:gd name="connsiteY8-706" fmla="*/ 7431875 h 7431875"/>
              <a:gd name="connsiteX9-707" fmla="*/ 0 w 6858003"/>
              <a:gd name="connsiteY9-708" fmla="*/ 5153108 h 7431875"/>
              <a:gd name="connsiteX10-709" fmla="*/ 0 w 6858003"/>
              <a:gd name="connsiteY10-710" fmla="*/ 5070926 h 7431875"/>
              <a:gd name="connsiteX11-711" fmla="*/ 0 w 6858003"/>
              <a:gd name="connsiteY11-712" fmla="*/ 4926504 h 7431875"/>
              <a:gd name="connsiteX12-713" fmla="*/ 0 w 6858003"/>
              <a:gd name="connsiteY12-714" fmla="*/ 4268382 h 7431875"/>
              <a:gd name="connsiteX13-715" fmla="*/ 0 w 6858003"/>
              <a:gd name="connsiteY13-716" fmla="*/ 2792159 h 7431875"/>
              <a:gd name="connsiteX14-717" fmla="*/ 0 w 6858003"/>
              <a:gd name="connsiteY14-718" fmla="*/ 552701 h 7431875"/>
              <a:gd name="connsiteX15-719" fmla="*/ 6858003 w 6858003"/>
              <a:gd name="connsiteY15-720" fmla="*/ 0 h 7431875"/>
              <a:gd name="connsiteX0-721" fmla="*/ 6858003 w 6858003"/>
              <a:gd name="connsiteY0-722" fmla="*/ 0 h 7431875"/>
              <a:gd name="connsiteX1-723" fmla="*/ 6858000 w 6858003"/>
              <a:gd name="connsiteY1-724" fmla="*/ 2647737 h 7431875"/>
              <a:gd name="connsiteX2-725" fmla="*/ 6858000 w 6858003"/>
              <a:gd name="connsiteY2-726" fmla="*/ 2792159 h 7431875"/>
              <a:gd name="connsiteX3-727" fmla="*/ 6858000 w 6858003"/>
              <a:gd name="connsiteY3-728" fmla="*/ 3251225 h 7431875"/>
              <a:gd name="connsiteX4-729" fmla="*/ 6858000 w 6858003"/>
              <a:gd name="connsiteY4-730" fmla="*/ 4926504 h 7431875"/>
              <a:gd name="connsiteX5-731" fmla="*/ 6858000 w 6858003"/>
              <a:gd name="connsiteY5-732" fmla="*/ 5070926 h 7431875"/>
              <a:gd name="connsiteX6-733" fmla="*/ 6858000 w 6858003"/>
              <a:gd name="connsiteY6-734" fmla="*/ 5153108 h 7431875"/>
              <a:gd name="connsiteX7-735" fmla="*/ 6858000 w 6858003"/>
              <a:gd name="connsiteY7-736" fmla="*/ 7431875 h 7431875"/>
              <a:gd name="connsiteX8-737" fmla="*/ 0 w 6858003"/>
              <a:gd name="connsiteY8-738" fmla="*/ 7431875 h 7431875"/>
              <a:gd name="connsiteX9-739" fmla="*/ 0 w 6858003"/>
              <a:gd name="connsiteY9-740" fmla="*/ 5153108 h 7431875"/>
              <a:gd name="connsiteX10-741" fmla="*/ 0 w 6858003"/>
              <a:gd name="connsiteY10-742" fmla="*/ 5070926 h 7431875"/>
              <a:gd name="connsiteX11-743" fmla="*/ 0 w 6858003"/>
              <a:gd name="connsiteY11-744" fmla="*/ 4926504 h 7431875"/>
              <a:gd name="connsiteX12-745" fmla="*/ 0 w 6858003"/>
              <a:gd name="connsiteY12-746" fmla="*/ 4268382 h 7431875"/>
              <a:gd name="connsiteX13-747" fmla="*/ 0 w 6858003"/>
              <a:gd name="connsiteY13-748" fmla="*/ 552701 h 7431875"/>
              <a:gd name="connsiteX14-749" fmla="*/ 6858003 w 6858003"/>
              <a:gd name="connsiteY14-750" fmla="*/ 0 h 7431875"/>
              <a:gd name="connsiteX0-751" fmla="*/ 6858003 w 6858003"/>
              <a:gd name="connsiteY0-752" fmla="*/ 0 h 7431875"/>
              <a:gd name="connsiteX1-753" fmla="*/ 6858000 w 6858003"/>
              <a:gd name="connsiteY1-754" fmla="*/ 2647737 h 7431875"/>
              <a:gd name="connsiteX2-755" fmla="*/ 6858000 w 6858003"/>
              <a:gd name="connsiteY2-756" fmla="*/ 2792159 h 7431875"/>
              <a:gd name="connsiteX3-757" fmla="*/ 6858000 w 6858003"/>
              <a:gd name="connsiteY3-758" fmla="*/ 3251225 h 7431875"/>
              <a:gd name="connsiteX4-759" fmla="*/ 6858000 w 6858003"/>
              <a:gd name="connsiteY4-760" fmla="*/ 4926504 h 7431875"/>
              <a:gd name="connsiteX5-761" fmla="*/ 6858000 w 6858003"/>
              <a:gd name="connsiteY5-762" fmla="*/ 5070926 h 7431875"/>
              <a:gd name="connsiteX6-763" fmla="*/ 6858000 w 6858003"/>
              <a:gd name="connsiteY6-764" fmla="*/ 5153108 h 7431875"/>
              <a:gd name="connsiteX7-765" fmla="*/ 6858000 w 6858003"/>
              <a:gd name="connsiteY7-766" fmla="*/ 7431875 h 7431875"/>
              <a:gd name="connsiteX8-767" fmla="*/ 0 w 6858003"/>
              <a:gd name="connsiteY8-768" fmla="*/ 7431875 h 7431875"/>
              <a:gd name="connsiteX9-769" fmla="*/ 0 w 6858003"/>
              <a:gd name="connsiteY9-770" fmla="*/ 5153108 h 7431875"/>
              <a:gd name="connsiteX10-771" fmla="*/ 0 w 6858003"/>
              <a:gd name="connsiteY10-772" fmla="*/ 5070926 h 7431875"/>
              <a:gd name="connsiteX11-773" fmla="*/ 0 w 6858003"/>
              <a:gd name="connsiteY11-774" fmla="*/ 4926504 h 7431875"/>
              <a:gd name="connsiteX12-775" fmla="*/ 0 w 6858003"/>
              <a:gd name="connsiteY12-776" fmla="*/ 552701 h 7431875"/>
              <a:gd name="connsiteX13-777" fmla="*/ 6858003 w 6858003"/>
              <a:gd name="connsiteY13-778" fmla="*/ 0 h 7431875"/>
              <a:gd name="connsiteX0-779" fmla="*/ 6858003 w 6858003"/>
              <a:gd name="connsiteY0-780" fmla="*/ 0 h 7431875"/>
              <a:gd name="connsiteX1-781" fmla="*/ 6858000 w 6858003"/>
              <a:gd name="connsiteY1-782" fmla="*/ 2647737 h 7431875"/>
              <a:gd name="connsiteX2-783" fmla="*/ 6858000 w 6858003"/>
              <a:gd name="connsiteY2-784" fmla="*/ 2792159 h 7431875"/>
              <a:gd name="connsiteX3-785" fmla="*/ 6858000 w 6858003"/>
              <a:gd name="connsiteY3-786" fmla="*/ 3251225 h 7431875"/>
              <a:gd name="connsiteX4-787" fmla="*/ 6858000 w 6858003"/>
              <a:gd name="connsiteY4-788" fmla="*/ 4926504 h 7431875"/>
              <a:gd name="connsiteX5-789" fmla="*/ 6858000 w 6858003"/>
              <a:gd name="connsiteY5-790" fmla="*/ 5070926 h 7431875"/>
              <a:gd name="connsiteX6-791" fmla="*/ 6858000 w 6858003"/>
              <a:gd name="connsiteY6-792" fmla="*/ 5153108 h 7431875"/>
              <a:gd name="connsiteX7-793" fmla="*/ 6858000 w 6858003"/>
              <a:gd name="connsiteY7-794" fmla="*/ 7431875 h 7431875"/>
              <a:gd name="connsiteX8-795" fmla="*/ 0 w 6858003"/>
              <a:gd name="connsiteY8-796" fmla="*/ 7431875 h 7431875"/>
              <a:gd name="connsiteX9-797" fmla="*/ 0 w 6858003"/>
              <a:gd name="connsiteY9-798" fmla="*/ 5153108 h 7431875"/>
              <a:gd name="connsiteX10-799" fmla="*/ 0 w 6858003"/>
              <a:gd name="connsiteY10-800" fmla="*/ 5070926 h 7431875"/>
              <a:gd name="connsiteX11-801" fmla="*/ 0 w 6858003"/>
              <a:gd name="connsiteY11-802" fmla="*/ 552701 h 7431875"/>
              <a:gd name="connsiteX12-803" fmla="*/ 6858003 w 6858003"/>
              <a:gd name="connsiteY12-804" fmla="*/ 0 h 7431875"/>
              <a:gd name="connsiteX0-805" fmla="*/ 6858003 w 6858003"/>
              <a:gd name="connsiteY0-806" fmla="*/ 0 h 7431875"/>
              <a:gd name="connsiteX1-807" fmla="*/ 6858000 w 6858003"/>
              <a:gd name="connsiteY1-808" fmla="*/ 2647737 h 7431875"/>
              <a:gd name="connsiteX2-809" fmla="*/ 6858000 w 6858003"/>
              <a:gd name="connsiteY2-810" fmla="*/ 2792159 h 7431875"/>
              <a:gd name="connsiteX3-811" fmla="*/ 6858000 w 6858003"/>
              <a:gd name="connsiteY3-812" fmla="*/ 3251225 h 7431875"/>
              <a:gd name="connsiteX4-813" fmla="*/ 6858000 w 6858003"/>
              <a:gd name="connsiteY4-814" fmla="*/ 4926504 h 7431875"/>
              <a:gd name="connsiteX5-815" fmla="*/ 6858000 w 6858003"/>
              <a:gd name="connsiteY5-816" fmla="*/ 5070926 h 7431875"/>
              <a:gd name="connsiteX6-817" fmla="*/ 6858000 w 6858003"/>
              <a:gd name="connsiteY6-818" fmla="*/ 5153108 h 7431875"/>
              <a:gd name="connsiteX7-819" fmla="*/ 6858000 w 6858003"/>
              <a:gd name="connsiteY7-820" fmla="*/ 7431875 h 7431875"/>
              <a:gd name="connsiteX8-821" fmla="*/ 0 w 6858003"/>
              <a:gd name="connsiteY8-822" fmla="*/ 7431875 h 7431875"/>
              <a:gd name="connsiteX9-823" fmla="*/ 0 w 6858003"/>
              <a:gd name="connsiteY9-824" fmla="*/ 5153108 h 7431875"/>
              <a:gd name="connsiteX10-825" fmla="*/ 0 w 6858003"/>
              <a:gd name="connsiteY10-826" fmla="*/ 552701 h 7431875"/>
              <a:gd name="connsiteX11-827" fmla="*/ 6858003 w 6858003"/>
              <a:gd name="connsiteY11-828" fmla="*/ 0 h 7431875"/>
              <a:gd name="connsiteX0-829" fmla="*/ 6858003 w 6858003"/>
              <a:gd name="connsiteY0-830" fmla="*/ 0 h 7431875"/>
              <a:gd name="connsiteX1-831" fmla="*/ 6858000 w 6858003"/>
              <a:gd name="connsiteY1-832" fmla="*/ 2647737 h 7431875"/>
              <a:gd name="connsiteX2-833" fmla="*/ 6858000 w 6858003"/>
              <a:gd name="connsiteY2-834" fmla="*/ 2792159 h 7431875"/>
              <a:gd name="connsiteX3-835" fmla="*/ 6858000 w 6858003"/>
              <a:gd name="connsiteY3-836" fmla="*/ 3251225 h 7431875"/>
              <a:gd name="connsiteX4-837" fmla="*/ 6858000 w 6858003"/>
              <a:gd name="connsiteY4-838" fmla="*/ 4926504 h 7431875"/>
              <a:gd name="connsiteX5-839" fmla="*/ 6858000 w 6858003"/>
              <a:gd name="connsiteY5-840" fmla="*/ 5070926 h 7431875"/>
              <a:gd name="connsiteX6-841" fmla="*/ 6858000 w 6858003"/>
              <a:gd name="connsiteY6-842" fmla="*/ 5153108 h 7431875"/>
              <a:gd name="connsiteX7-843" fmla="*/ 6858000 w 6858003"/>
              <a:gd name="connsiteY7-844" fmla="*/ 7431875 h 7431875"/>
              <a:gd name="connsiteX8-845" fmla="*/ 0 w 6858003"/>
              <a:gd name="connsiteY8-846" fmla="*/ 7431875 h 7431875"/>
              <a:gd name="connsiteX9-847" fmla="*/ 0 w 6858003"/>
              <a:gd name="connsiteY9-848" fmla="*/ 552701 h 7431875"/>
              <a:gd name="connsiteX10-849" fmla="*/ 6858003 w 6858003"/>
              <a:gd name="connsiteY10-850" fmla="*/ 0 h 7431875"/>
              <a:gd name="connsiteX0-851" fmla="*/ 6858003 w 6858003"/>
              <a:gd name="connsiteY0-852" fmla="*/ 0 h 7431875"/>
              <a:gd name="connsiteX1-853" fmla="*/ 6858000 w 6858003"/>
              <a:gd name="connsiteY1-854" fmla="*/ 2647737 h 7431875"/>
              <a:gd name="connsiteX2-855" fmla="*/ 6858000 w 6858003"/>
              <a:gd name="connsiteY2-856" fmla="*/ 2792159 h 7431875"/>
              <a:gd name="connsiteX3-857" fmla="*/ 6858000 w 6858003"/>
              <a:gd name="connsiteY3-858" fmla="*/ 3251225 h 7431875"/>
              <a:gd name="connsiteX4-859" fmla="*/ 6858000 w 6858003"/>
              <a:gd name="connsiteY4-860" fmla="*/ 4926504 h 7431875"/>
              <a:gd name="connsiteX5-861" fmla="*/ 6858000 w 6858003"/>
              <a:gd name="connsiteY5-862" fmla="*/ 5070926 h 7431875"/>
              <a:gd name="connsiteX6-863" fmla="*/ 6858000 w 6858003"/>
              <a:gd name="connsiteY6-864" fmla="*/ 7431875 h 7431875"/>
              <a:gd name="connsiteX7-865" fmla="*/ 0 w 6858003"/>
              <a:gd name="connsiteY7-866" fmla="*/ 7431875 h 7431875"/>
              <a:gd name="connsiteX8-867" fmla="*/ 0 w 6858003"/>
              <a:gd name="connsiteY8-868" fmla="*/ 552701 h 7431875"/>
              <a:gd name="connsiteX9-869" fmla="*/ 6858003 w 6858003"/>
              <a:gd name="connsiteY9-870" fmla="*/ 0 h 7431875"/>
              <a:gd name="connsiteX0-871" fmla="*/ 6858003 w 6858003"/>
              <a:gd name="connsiteY0-872" fmla="*/ 0 h 7431875"/>
              <a:gd name="connsiteX1-873" fmla="*/ 6858000 w 6858003"/>
              <a:gd name="connsiteY1-874" fmla="*/ 2647737 h 7431875"/>
              <a:gd name="connsiteX2-875" fmla="*/ 6858000 w 6858003"/>
              <a:gd name="connsiteY2-876" fmla="*/ 2792159 h 7431875"/>
              <a:gd name="connsiteX3-877" fmla="*/ 6858000 w 6858003"/>
              <a:gd name="connsiteY3-878" fmla="*/ 3251225 h 7431875"/>
              <a:gd name="connsiteX4-879" fmla="*/ 6858000 w 6858003"/>
              <a:gd name="connsiteY4-880" fmla="*/ 4926504 h 7431875"/>
              <a:gd name="connsiteX5-881" fmla="*/ 6858000 w 6858003"/>
              <a:gd name="connsiteY5-882" fmla="*/ 7431875 h 7431875"/>
              <a:gd name="connsiteX6-883" fmla="*/ 0 w 6858003"/>
              <a:gd name="connsiteY6-884" fmla="*/ 7431875 h 7431875"/>
              <a:gd name="connsiteX7-885" fmla="*/ 0 w 6858003"/>
              <a:gd name="connsiteY7-886" fmla="*/ 552701 h 7431875"/>
              <a:gd name="connsiteX8-887" fmla="*/ 6858003 w 6858003"/>
              <a:gd name="connsiteY8-888" fmla="*/ 0 h 7431875"/>
              <a:gd name="connsiteX0-889" fmla="*/ 6858003 w 6858003"/>
              <a:gd name="connsiteY0-890" fmla="*/ 0 h 7431875"/>
              <a:gd name="connsiteX1-891" fmla="*/ 6858000 w 6858003"/>
              <a:gd name="connsiteY1-892" fmla="*/ 2647737 h 7431875"/>
              <a:gd name="connsiteX2-893" fmla="*/ 6858000 w 6858003"/>
              <a:gd name="connsiteY2-894" fmla="*/ 2792159 h 7431875"/>
              <a:gd name="connsiteX3-895" fmla="*/ 6858000 w 6858003"/>
              <a:gd name="connsiteY3-896" fmla="*/ 3251225 h 7431875"/>
              <a:gd name="connsiteX4-897" fmla="*/ 6858000 w 6858003"/>
              <a:gd name="connsiteY4-898" fmla="*/ 7431875 h 7431875"/>
              <a:gd name="connsiteX5-899" fmla="*/ 0 w 6858003"/>
              <a:gd name="connsiteY5-900" fmla="*/ 7431875 h 7431875"/>
              <a:gd name="connsiteX6-901" fmla="*/ 0 w 6858003"/>
              <a:gd name="connsiteY6-902" fmla="*/ 552701 h 7431875"/>
              <a:gd name="connsiteX7-903" fmla="*/ 6858003 w 6858003"/>
              <a:gd name="connsiteY7-904" fmla="*/ 0 h 7431875"/>
              <a:gd name="connsiteX0-905" fmla="*/ 6858003 w 6858003"/>
              <a:gd name="connsiteY0-906" fmla="*/ 0 h 7431875"/>
              <a:gd name="connsiteX1-907" fmla="*/ 6858000 w 6858003"/>
              <a:gd name="connsiteY1-908" fmla="*/ 2647737 h 7431875"/>
              <a:gd name="connsiteX2-909" fmla="*/ 6858000 w 6858003"/>
              <a:gd name="connsiteY2-910" fmla="*/ 2792159 h 7431875"/>
              <a:gd name="connsiteX3-911" fmla="*/ 6858000 w 6858003"/>
              <a:gd name="connsiteY3-912" fmla="*/ 7431875 h 7431875"/>
              <a:gd name="connsiteX4-913" fmla="*/ 0 w 6858003"/>
              <a:gd name="connsiteY4-914" fmla="*/ 7431875 h 7431875"/>
              <a:gd name="connsiteX5-915" fmla="*/ 0 w 6858003"/>
              <a:gd name="connsiteY5-916" fmla="*/ 552701 h 7431875"/>
              <a:gd name="connsiteX6-917" fmla="*/ 6858003 w 6858003"/>
              <a:gd name="connsiteY6-918" fmla="*/ 0 h 7431875"/>
              <a:gd name="connsiteX0-919" fmla="*/ 6858003 w 6858003"/>
              <a:gd name="connsiteY0-920" fmla="*/ 0 h 7431875"/>
              <a:gd name="connsiteX1-921" fmla="*/ 6858000 w 6858003"/>
              <a:gd name="connsiteY1-922" fmla="*/ 2647737 h 7431875"/>
              <a:gd name="connsiteX2-923" fmla="*/ 6858000 w 6858003"/>
              <a:gd name="connsiteY2-924" fmla="*/ 7431875 h 7431875"/>
              <a:gd name="connsiteX3-925" fmla="*/ 0 w 6858003"/>
              <a:gd name="connsiteY3-926" fmla="*/ 7431875 h 7431875"/>
              <a:gd name="connsiteX4-927" fmla="*/ 0 w 6858003"/>
              <a:gd name="connsiteY4-928" fmla="*/ 552701 h 7431875"/>
              <a:gd name="connsiteX5-929" fmla="*/ 6858003 w 6858003"/>
              <a:gd name="connsiteY5-930" fmla="*/ 0 h 7431875"/>
              <a:gd name="connsiteX0-931" fmla="*/ 6872517 w 6872517"/>
              <a:gd name="connsiteY0-932" fmla="*/ 42385 h 6879174"/>
              <a:gd name="connsiteX1-933" fmla="*/ 6858000 w 6872517"/>
              <a:gd name="connsiteY1-934" fmla="*/ 2095036 h 6879174"/>
              <a:gd name="connsiteX2-935" fmla="*/ 6858000 w 6872517"/>
              <a:gd name="connsiteY2-936" fmla="*/ 6879174 h 6879174"/>
              <a:gd name="connsiteX3-937" fmla="*/ 0 w 6872517"/>
              <a:gd name="connsiteY3-938" fmla="*/ 6879174 h 6879174"/>
              <a:gd name="connsiteX4-939" fmla="*/ 0 w 6872517"/>
              <a:gd name="connsiteY4-940" fmla="*/ 0 h 6879174"/>
              <a:gd name="connsiteX5-941" fmla="*/ 6872517 w 6872517"/>
              <a:gd name="connsiteY5-942" fmla="*/ 42385 h 6879174"/>
              <a:gd name="connsiteX0-943" fmla="*/ 6872520 w 6872520"/>
              <a:gd name="connsiteY0-944" fmla="*/ 0 h 6880332"/>
              <a:gd name="connsiteX1-945" fmla="*/ 6858000 w 6872520"/>
              <a:gd name="connsiteY1-946" fmla="*/ 2096194 h 6880332"/>
              <a:gd name="connsiteX2-947" fmla="*/ 6858000 w 6872520"/>
              <a:gd name="connsiteY2-948" fmla="*/ 6880332 h 6880332"/>
              <a:gd name="connsiteX3-949" fmla="*/ 0 w 6872520"/>
              <a:gd name="connsiteY3-950" fmla="*/ 6880332 h 6880332"/>
              <a:gd name="connsiteX4-951" fmla="*/ 0 w 6872520"/>
              <a:gd name="connsiteY4-952" fmla="*/ 1158 h 6880332"/>
              <a:gd name="connsiteX5-953" fmla="*/ 6872520 w 6872520"/>
              <a:gd name="connsiteY5-954" fmla="*/ 0 h 6880332"/>
              <a:gd name="connsiteX0-955" fmla="*/ 6872520 w 6872520"/>
              <a:gd name="connsiteY0-956" fmla="*/ 0 h 6880332"/>
              <a:gd name="connsiteX1-957" fmla="*/ 6858000 w 6872520"/>
              <a:gd name="connsiteY1-958" fmla="*/ 2096194 h 6880332"/>
              <a:gd name="connsiteX2-959" fmla="*/ 6858000 w 6872520"/>
              <a:gd name="connsiteY2-960" fmla="*/ 6880332 h 6880332"/>
              <a:gd name="connsiteX3-961" fmla="*/ 0 w 6872520"/>
              <a:gd name="connsiteY3-962" fmla="*/ 6880332 h 6880332"/>
              <a:gd name="connsiteX4-963" fmla="*/ 0 w 6872520"/>
              <a:gd name="connsiteY4-964" fmla="*/ 1158 h 6880332"/>
              <a:gd name="connsiteX5-965" fmla="*/ 6872520 w 6872520"/>
              <a:gd name="connsiteY5-966" fmla="*/ 0 h 6880332"/>
              <a:gd name="connsiteX0-967" fmla="*/ 6843491 w 6858000"/>
              <a:gd name="connsiteY0-968" fmla="*/ 202042 h 6879174"/>
              <a:gd name="connsiteX1-969" fmla="*/ 6858000 w 6858000"/>
              <a:gd name="connsiteY1-970" fmla="*/ 2095036 h 6879174"/>
              <a:gd name="connsiteX2-971" fmla="*/ 6858000 w 6858000"/>
              <a:gd name="connsiteY2-972" fmla="*/ 6879174 h 6879174"/>
              <a:gd name="connsiteX3-973" fmla="*/ 0 w 6858000"/>
              <a:gd name="connsiteY3-974" fmla="*/ 6879174 h 6879174"/>
              <a:gd name="connsiteX4-975" fmla="*/ 0 w 6858000"/>
              <a:gd name="connsiteY4-976" fmla="*/ 0 h 6879174"/>
              <a:gd name="connsiteX5-977" fmla="*/ 6843491 w 6858000"/>
              <a:gd name="connsiteY5-978" fmla="*/ 202042 h 6879174"/>
              <a:gd name="connsiteX0-979" fmla="*/ 6843491 w 6858000"/>
              <a:gd name="connsiteY0-980" fmla="*/ 202042 h 6879174"/>
              <a:gd name="connsiteX1-981" fmla="*/ 6858000 w 6858000"/>
              <a:gd name="connsiteY1-982" fmla="*/ 2095036 h 6879174"/>
              <a:gd name="connsiteX2-983" fmla="*/ 6858000 w 6858000"/>
              <a:gd name="connsiteY2-984" fmla="*/ 6879174 h 6879174"/>
              <a:gd name="connsiteX3-985" fmla="*/ 0 w 6858000"/>
              <a:gd name="connsiteY3-986" fmla="*/ 6879174 h 6879174"/>
              <a:gd name="connsiteX4-987" fmla="*/ 0 w 6858000"/>
              <a:gd name="connsiteY4-988" fmla="*/ 0 h 6879174"/>
              <a:gd name="connsiteX5-989" fmla="*/ 6843491 w 6858000"/>
              <a:gd name="connsiteY5-990" fmla="*/ 202042 h 6879174"/>
              <a:gd name="connsiteX0-991" fmla="*/ 6843491 w 6858000"/>
              <a:gd name="connsiteY0-992" fmla="*/ 202042 h 6879174"/>
              <a:gd name="connsiteX1-993" fmla="*/ 6858000 w 6858000"/>
              <a:gd name="connsiteY1-994" fmla="*/ 2095036 h 6879174"/>
              <a:gd name="connsiteX2-995" fmla="*/ 6858000 w 6858000"/>
              <a:gd name="connsiteY2-996" fmla="*/ 6879174 h 6879174"/>
              <a:gd name="connsiteX3-997" fmla="*/ 0 w 6858000"/>
              <a:gd name="connsiteY3-998" fmla="*/ 6879174 h 6879174"/>
              <a:gd name="connsiteX4-999" fmla="*/ 0 w 6858000"/>
              <a:gd name="connsiteY4-1000" fmla="*/ 0 h 6879174"/>
              <a:gd name="connsiteX5-1001" fmla="*/ 6843491 w 6858000"/>
              <a:gd name="connsiteY5-1002" fmla="*/ 202042 h 6879174"/>
              <a:gd name="connsiteX0-1003" fmla="*/ 6856191 w 6858000"/>
              <a:gd name="connsiteY0-1004" fmla="*/ 214742 h 6879174"/>
              <a:gd name="connsiteX1-1005" fmla="*/ 6858000 w 6858000"/>
              <a:gd name="connsiteY1-1006" fmla="*/ 2095036 h 6879174"/>
              <a:gd name="connsiteX2-1007" fmla="*/ 6858000 w 6858000"/>
              <a:gd name="connsiteY2-1008" fmla="*/ 6879174 h 6879174"/>
              <a:gd name="connsiteX3-1009" fmla="*/ 0 w 6858000"/>
              <a:gd name="connsiteY3-1010" fmla="*/ 6879174 h 6879174"/>
              <a:gd name="connsiteX4-1011" fmla="*/ 0 w 6858000"/>
              <a:gd name="connsiteY4-1012" fmla="*/ 0 h 6879174"/>
              <a:gd name="connsiteX5-1013" fmla="*/ 6856191 w 6858000"/>
              <a:gd name="connsiteY5-1014" fmla="*/ 214742 h 6879174"/>
              <a:gd name="connsiteX0-1015" fmla="*/ 6856191 w 6858000"/>
              <a:gd name="connsiteY0-1016" fmla="*/ 209979 h 6879174"/>
              <a:gd name="connsiteX1-1017" fmla="*/ 6858000 w 6858000"/>
              <a:gd name="connsiteY1-1018" fmla="*/ 2095036 h 6879174"/>
              <a:gd name="connsiteX2-1019" fmla="*/ 6858000 w 6858000"/>
              <a:gd name="connsiteY2-1020" fmla="*/ 6879174 h 6879174"/>
              <a:gd name="connsiteX3-1021" fmla="*/ 0 w 6858000"/>
              <a:gd name="connsiteY3-1022" fmla="*/ 6879174 h 6879174"/>
              <a:gd name="connsiteX4-1023" fmla="*/ 0 w 6858000"/>
              <a:gd name="connsiteY4-1024" fmla="*/ 0 h 6879174"/>
              <a:gd name="connsiteX5-1025" fmla="*/ 6856191 w 6858000"/>
              <a:gd name="connsiteY5-1026" fmla="*/ 209979 h 6879174"/>
              <a:gd name="connsiteX0-1027" fmla="*/ 6868891 w 6868891"/>
              <a:gd name="connsiteY0-1028" fmla="*/ 197279 h 6879174"/>
              <a:gd name="connsiteX1-1029" fmla="*/ 6858000 w 6868891"/>
              <a:gd name="connsiteY1-1030" fmla="*/ 2095036 h 6879174"/>
              <a:gd name="connsiteX2-1031" fmla="*/ 6858000 w 6868891"/>
              <a:gd name="connsiteY2-1032" fmla="*/ 6879174 h 6879174"/>
              <a:gd name="connsiteX3-1033" fmla="*/ 0 w 6868891"/>
              <a:gd name="connsiteY3-1034" fmla="*/ 6879174 h 6879174"/>
              <a:gd name="connsiteX4-1035" fmla="*/ 0 w 6868891"/>
              <a:gd name="connsiteY4-1036" fmla="*/ 0 h 6879174"/>
              <a:gd name="connsiteX5-1037" fmla="*/ 6868891 w 6868891"/>
              <a:gd name="connsiteY5-1038" fmla="*/ 197279 h 6879174"/>
              <a:gd name="connsiteX0-1039" fmla="*/ 6868891 w 7721392"/>
              <a:gd name="connsiteY0-1040" fmla="*/ 197279 h 6879174"/>
              <a:gd name="connsiteX1-1041" fmla="*/ 6858000 w 7721392"/>
              <a:gd name="connsiteY1-1042" fmla="*/ 6879174 h 6879174"/>
              <a:gd name="connsiteX2-1043" fmla="*/ 0 w 7721392"/>
              <a:gd name="connsiteY2-1044" fmla="*/ 6879174 h 6879174"/>
              <a:gd name="connsiteX3-1045" fmla="*/ 0 w 7721392"/>
              <a:gd name="connsiteY3-1046" fmla="*/ 0 h 6879174"/>
              <a:gd name="connsiteX4-1047" fmla="*/ 6868891 w 7721392"/>
              <a:gd name="connsiteY4-1048" fmla="*/ 197279 h 6879174"/>
              <a:gd name="connsiteX0-1049" fmla="*/ 6868891 w 7373946"/>
              <a:gd name="connsiteY0-1050" fmla="*/ 197279 h 6879174"/>
              <a:gd name="connsiteX1-1051" fmla="*/ 6858000 w 7373946"/>
              <a:gd name="connsiteY1-1052" fmla="*/ 6879174 h 6879174"/>
              <a:gd name="connsiteX2-1053" fmla="*/ 0 w 7373946"/>
              <a:gd name="connsiteY2-1054" fmla="*/ 6879174 h 6879174"/>
              <a:gd name="connsiteX3-1055" fmla="*/ 0 w 7373946"/>
              <a:gd name="connsiteY3-1056" fmla="*/ 0 h 6879174"/>
              <a:gd name="connsiteX4-1057" fmla="*/ 6868891 w 7373946"/>
              <a:gd name="connsiteY4-1058" fmla="*/ 197279 h 6879174"/>
              <a:gd name="connsiteX0-1059" fmla="*/ 6868891 w 8182025"/>
              <a:gd name="connsiteY0-1060" fmla="*/ 197279 h 6879174"/>
              <a:gd name="connsiteX1-1061" fmla="*/ 6858000 w 8182025"/>
              <a:gd name="connsiteY1-1062" fmla="*/ 6879174 h 6879174"/>
              <a:gd name="connsiteX2-1063" fmla="*/ 0 w 8182025"/>
              <a:gd name="connsiteY2-1064" fmla="*/ 6879174 h 6879174"/>
              <a:gd name="connsiteX3-1065" fmla="*/ 0 w 8182025"/>
              <a:gd name="connsiteY3-1066" fmla="*/ 0 h 6879174"/>
              <a:gd name="connsiteX4-1067" fmla="*/ 6868891 w 8182025"/>
              <a:gd name="connsiteY4-1068" fmla="*/ 197279 h 6879174"/>
              <a:gd name="connsiteX0-1069" fmla="*/ 6868891 w 8182025"/>
              <a:gd name="connsiteY0-1070" fmla="*/ 197279 h 6879174"/>
              <a:gd name="connsiteX1-1071" fmla="*/ 6858000 w 8182025"/>
              <a:gd name="connsiteY1-1072" fmla="*/ 6879174 h 6879174"/>
              <a:gd name="connsiteX2-1073" fmla="*/ 0 w 8182025"/>
              <a:gd name="connsiteY2-1074" fmla="*/ 6879174 h 6879174"/>
              <a:gd name="connsiteX3-1075" fmla="*/ 0 w 8182025"/>
              <a:gd name="connsiteY3-1076" fmla="*/ 0 h 6879174"/>
              <a:gd name="connsiteX4-1077" fmla="*/ 6868891 w 8182025"/>
              <a:gd name="connsiteY4-1078" fmla="*/ 197279 h 6879174"/>
              <a:gd name="connsiteX0-1079" fmla="*/ 6868891 w 8182025"/>
              <a:gd name="connsiteY0-1080" fmla="*/ 197279 h 6879174"/>
              <a:gd name="connsiteX1-1081" fmla="*/ 6858000 w 8182025"/>
              <a:gd name="connsiteY1-1082" fmla="*/ 6879174 h 6879174"/>
              <a:gd name="connsiteX2-1083" fmla="*/ 0 w 8182025"/>
              <a:gd name="connsiteY2-1084" fmla="*/ 6879174 h 6879174"/>
              <a:gd name="connsiteX3-1085" fmla="*/ 0 w 8182025"/>
              <a:gd name="connsiteY3-1086" fmla="*/ 0 h 6879174"/>
              <a:gd name="connsiteX4-1087" fmla="*/ 6868891 w 8182025"/>
              <a:gd name="connsiteY4-1088" fmla="*/ 197279 h 6879174"/>
              <a:gd name="connsiteX0-1089" fmla="*/ 6868891 w 8182025"/>
              <a:gd name="connsiteY0-1090" fmla="*/ 197279 h 6879174"/>
              <a:gd name="connsiteX1-1091" fmla="*/ 6858000 w 8182025"/>
              <a:gd name="connsiteY1-1092" fmla="*/ 6879174 h 6879174"/>
              <a:gd name="connsiteX2-1093" fmla="*/ 0 w 8182025"/>
              <a:gd name="connsiteY2-1094" fmla="*/ 6879174 h 6879174"/>
              <a:gd name="connsiteX3-1095" fmla="*/ 0 w 8182025"/>
              <a:gd name="connsiteY3-1096" fmla="*/ 0 h 6879174"/>
              <a:gd name="connsiteX4-1097" fmla="*/ 6868891 w 8182025"/>
              <a:gd name="connsiteY4-1098" fmla="*/ 197279 h 6879174"/>
              <a:gd name="connsiteX0-1099" fmla="*/ 6868891 w 7374082"/>
              <a:gd name="connsiteY0-1100" fmla="*/ 197279 h 7217839"/>
              <a:gd name="connsiteX1-1101" fmla="*/ 6858000 w 7374082"/>
              <a:gd name="connsiteY1-1102" fmla="*/ 6879174 h 7217839"/>
              <a:gd name="connsiteX2-1103" fmla="*/ 0 w 7374082"/>
              <a:gd name="connsiteY2-1104" fmla="*/ 6879174 h 7217839"/>
              <a:gd name="connsiteX3-1105" fmla="*/ 0 w 7374082"/>
              <a:gd name="connsiteY3-1106" fmla="*/ 0 h 7217839"/>
              <a:gd name="connsiteX4-1107" fmla="*/ 6868891 w 7374082"/>
              <a:gd name="connsiteY4-1108" fmla="*/ 197279 h 7217839"/>
              <a:gd name="connsiteX0-1109" fmla="*/ 6868891 w 7513044"/>
              <a:gd name="connsiteY0-1110" fmla="*/ 197279 h 6879174"/>
              <a:gd name="connsiteX1-1111" fmla="*/ 6858000 w 7513044"/>
              <a:gd name="connsiteY1-1112" fmla="*/ 6879174 h 6879174"/>
              <a:gd name="connsiteX2-1113" fmla="*/ 0 w 7513044"/>
              <a:gd name="connsiteY2-1114" fmla="*/ 6879174 h 6879174"/>
              <a:gd name="connsiteX3-1115" fmla="*/ 0 w 7513044"/>
              <a:gd name="connsiteY3-1116" fmla="*/ 0 h 6879174"/>
              <a:gd name="connsiteX4-1117" fmla="*/ 6868891 w 7513044"/>
              <a:gd name="connsiteY4-1118" fmla="*/ 197279 h 6879174"/>
              <a:gd name="connsiteX0-1119" fmla="*/ 6868891 w 7374082"/>
              <a:gd name="connsiteY0-1120" fmla="*/ 197279 h 6879174"/>
              <a:gd name="connsiteX1-1121" fmla="*/ 6858000 w 7374082"/>
              <a:gd name="connsiteY1-1122" fmla="*/ 6879174 h 6879174"/>
              <a:gd name="connsiteX2-1123" fmla="*/ 0 w 7374082"/>
              <a:gd name="connsiteY2-1124" fmla="*/ 6879174 h 6879174"/>
              <a:gd name="connsiteX3-1125" fmla="*/ 0 w 7374082"/>
              <a:gd name="connsiteY3-1126" fmla="*/ 0 h 6879174"/>
              <a:gd name="connsiteX4-1127" fmla="*/ 6868891 w 7374082"/>
              <a:gd name="connsiteY4-1128" fmla="*/ 197279 h 6879174"/>
              <a:gd name="connsiteX0-1129" fmla="*/ 6868891 w 6868891"/>
              <a:gd name="connsiteY0-1130" fmla="*/ 197279 h 6879174"/>
              <a:gd name="connsiteX1-1131" fmla="*/ 6858000 w 6868891"/>
              <a:gd name="connsiteY1-1132" fmla="*/ 6879174 h 6879174"/>
              <a:gd name="connsiteX2-1133" fmla="*/ 0 w 6868891"/>
              <a:gd name="connsiteY2-1134" fmla="*/ 6879174 h 6879174"/>
              <a:gd name="connsiteX3-1135" fmla="*/ 0 w 6868891"/>
              <a:gd name="connsiteY3-1136" fmla="*/ 0 h 6879174"/>
              <a:gd name="connsiteX4-1137" fmla="*/ 6868891 w 6868891"/>
              <a:gd name="connsiteY4-1138" fmla="*/ 197279 h 6879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矩形 71"/>
          <p:cNvSpPr/>
          <p:nvPr>
            <p:custDataLst>
              <p:tags r:id="rId2"/>
            </p:custDataLst>
          </p:nvPr>
        </p:nvSpPr>
        <p:spPr>
          <a:xfrm>
            <a:off x="7294012" y="4426465"/>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sz="20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矩形 72"/>
          <p:cNvSpPr/>
          <p:nvPr>
            <p:custDataLst>
              <p:tags r:id="rId3"/>
            </p:custDataLst>
          </p:nvPr>
        </p:nvSpPr>
        <p:spPr>
          <a:xfrm>
            <a:off x="7756816" y="4385476"/>
            <a:ext cx="3484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论文</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阅读</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 name="矩形 73"/>
          <p:cNvSpPr/>
          <p:nvPr>
            <p:custDataLst>
              <p:tags r:id="rId4"/>
            </p:custDataLst>
          </p:nvPr>
        </p:nvSpPr>
        <p:spPr>
          <a:xfrm>
            <a:off x="7294012" y="4917168"/>
            <a:ext cx="316801" cy="3168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sz="20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矩形 74"/>
          <p:cNvSpPr/>
          <p:nvPr>
            <p:custDataLst>
              <p:tags r:id="rId5"/>
            </p:custDataLst>
          </p:nvPr>
        </p:nvSpPr>
        <p:spPr>
          <a:xfrm>
            <a:off x="7756816" y="4876179"/>
            <a:ext cx="3484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l"/>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未来计划</a:t>
            </a:r>
            <a:endPar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23"/>
          <p:cNvSpPr txBox="1"/>
          <p:nvPr/>
        </p:nvSpPr>
        <p:spPr>
          <a:xfrm>
            <a:off x="7166392" y="3219093"/>
            <a:ext cx="3847848" cy="646331"/>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600" dirty="0">
                <a:sym typeface="微软雅黑" panose="020B0503020204020204" pitchFamily="34" charset="-122"/>
              </a:rPr>
              <a:t>目录 </a:t>
            </a:r>
            <a:r>
              <a:rPr lang="en-US" altLang="zh-CN" sz="3600" dirty="0">
                <a:sym typeface="微软雅黑" panose="020B0503020204020204" pitchFamily="34" charset="-122"/>
              </a:rPr>
              <a:t>| CONTENT</a:t>
            </a:r>
            <a:endParaRPr lang="en-US" altLang="zh-CN" sz="3600" dirty="0">
              <a:sym typeface="微软雅黑" panose="020B0503020204020204" pitchFamily="34" charset="-122"/>
            </a:endParaRPr>
          </a:p>
        </p:txBody>
      </p:sp>
      <p:pic>
        <p:nvPicPr>
          <p:cNvPr id="2" name="logo"/>
          <p:cNvPicPr/>
          <p:nvPr/>
        </p:nvPicPr>
        <p:blipFill>
          <a:blip r:embed="rId6" cstate="print">
            <a:extLst>
              <a:ext uri="{28A0092B-C50C-407E-A947-70E740481C1C}">
                <a14:useLocalDpi xmlns:a14="http://schemas.microsoft.com/office/drawing/2010/main" val="0"/>
              </a:ext>
            </a:extLst>
          </a:blip>
          <a:stretch>
            <a:fillRect/>
          </a:stretch>
        </p:blipFill>
        <p:spPr>
          <a:xfrm>
            <a:off x="10001703" y="597808"/>
            <a:ext cx="1332593" cy="13325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descr="6246D5450A1DBA3815F86B0BD83E3495"/>
          <p:cNvPicPr>
            <a:picLocks noChangeAspect="1"/>
          </p:cNvPicPr>
          <p:nvPr/>
        </p:nvPicPr>
        <p:blipFill>
          <a:blip r:embed="rId1"/>
          <a:srcRect t="21987"/>
          <a:stretch>
            <a:fillRect/>
          </a:stretch>
        </p:blipFill>
        <p:spPr>
          <a:xfrm>
            <a:off x="0" y="0"/>
            <a:ext cx="12192000" cy="4805680"/>
          </a:xfrm>
          <a:prstGeom prst="rect">
            <a:avLst/>
          </a:prstGeom>
        </p:spPr>
      </p:pic>
      <p:grpSp>
        <p:nvGrpSpPr>
          <p:cNvPr id="10" name="组合 9"/>
          <p:cNvGrpSpPr/>
          <p:nvPr/>
        </p:nvGrpSpPr>
        <p:grpSpPr>
          <a:xfrm>
            <a:off x="0" y="3124200"/>
            <a:ext cx="12192000" cy="3733800"/>
            <a:chOff x="0" y="3312958"/>
            <a:chExt cx="12192000" cy="3830792"/>
          </a:xfrm>
        </p:grpSpPr>
        <p:sp>
          <p:nvSpPr>
            <p:cNvPr id="12" name="任意多边形: 形状 11"/>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14" name="任意多边形: 形状 13"/>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8" name="TextBox 8"/>
          <p:cNvSpPr txBox="1"/>
          <p:nvPr/>
        </p:nvSpPr>
        <p:spPr>
          <a:xfrm>
            <a:off x="9525000" y="5279901"/>
            <a:ext cx="2228139" cy="1273175"/>
          </a:xfrm>
          <a:prstGeom prst="rect">
            <a:avLst/>
          </a:prstGeom>
          <a:noFill/>
        </p:spPr>
        <p:txBody>
          <a:bodyPr wrap="square" rtlCol="0">
            <a:spAutoFit/>
          </a:bodyPr>
          <a:lstStyle/>
          <a:p>
            <a:pPr algn="r" eaLnBrk="0" hangingPunct="0">
              <a:lnSpc>
                <a:spcPct val="120000"/>
              </a:lnSpc>
            </a:pPr>
            <a:r>
              <a:rPr lang="zh-CN" altLang="en-US" sz="4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请指正</a:t>
            </a:r>
            <a:endParaRPr lang="en-US" altLang="zh-CN" sz="4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algn="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Thank You</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pic>
        <p:nvPicPr>
          <p:cNvPr id="2" name="logo"/>
          <p:cNvPicPr/>
          <p:nvPr/>
        </p:nvPicPr>
        <p:blipFill>
          <a:blip r:embed="rId2" cstate="print">
            <a:extLst>
              <a:ext uri="{28A0092B-C50C-407E-A947-70E740481C1C}">
                <a14:useLocalDpi xmlns:a14="http://schemas.microsoft.com/office/drawing/2010/main" val="0"/>
              </a:ext>
            </a:extLst>
          </a:blip>
          <a:stretch>
            <a:fillRect/>
          </a:stretch>
        </p:blipFill>
        <p:spPr>
          <a:xfrm>
            <a:off x="540832" y="5659993"/>
            <a:ext cx="663281" cy="6632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345" y="2074545"/>
            <a:ext cx="11904345" cy="1151255"/>
          </a:xfrm>
        </p:spPr>
        <p:txBody>
          <a:bodyPr>
            <a:scene3d>
              <a:camera prst="orthographicFront"/>
              <a:lightRig rig="threePt" dir="t"/>
            </a:scene3d>
          </a:bodyPr>
          <a:lstStyle/>
          <a:p>
            <a:pPr algn="ctr"/>
            <a:r>
              <a:rPr lang="en-US" altLang="zh-CN" sz="3600">
                <a:solidFill>
                  <a:schemeClr val="tx1"/>
                </a:solidFill>
                <a:effectLst>
                  <a:outerShdw blurRad="38100" dist="19050" dir="2700000" algn="tl" rotWithShape="0">
                    <a:schemeClr val="dk1">
                      <a:alpha val="40000"/>
                    </a:schemeClr>
                  </a:outerShdw>
                </a:effectLst>
              </a:rPr>
              <a:t>TimeCMA: Towards LLM-Empowered Multivariate </a:t>
            </a:r>
            <a:br>
              <a:rPr lang="en-US" altLang="zh-CN" sz="3600">
                <a:solidFill>
                  <a:schemeClr val="tx1"/>
                </a:solidFill>
                <a:effectLst>
                  <a:outerShdw blurRad="38100" dist="19050" dir="2700000" algn="tl" rotWithShape="0">
                    <a:schemeClr val="dk1">
                      <a:alpha val="40000"/>
                    </a:schemeClr>
                  </a:outerShdw>
                </a:effectLst>
              </a:rPr>
            </a:br>
            <a:r>
              <a:rPr lang="en-US" altLang="zh-CN" sz="3600">
                <a:solidFill>
                  <a:schemeClr val="tx1"/>
                </a:solidFill>
                <a:effectLst>
                  <a:outerShdw blurRad="38100" dist="19050" dir="2700000" algn="tl" rotWithShape="0">
                    <a:schemeClr val="dk1">
                      <a:alpha val="40000"/>
                    </a:schemeClr>
                  </a:outerShdw>
                </a:effectLst>
              </a:rPr>
              <a:t>Time Series Forecasting via Cross-Modality Alignment</a:t>
            </a:r>
            <a:endParaRPr lang="en-US" altLang="zh-CN">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594360" y="4471035"/>
            <a:ext cx="6285230" cy="1322070"/>
          </a:xfrm>
          <a:prstGeom prst="rect">
            <a:avLst/>
          </a:prstGeom>
        </p:spPr>
        <p:txBody>
          <a:bodyPr wrap="square">
            <a:spAutoFit/>
          </a:bodyPr>
          <a:p>
            <a:r>
              <a:rPr lang="en-US" altLang="zh-CN" sz="2000" b="0">
                <a:solidFill>
                  <a:srgbClr val="000000"/>
                </a:solidFill>
                <a:latin typeface="Times New Roman" panose="02020603050405020304" charset="0"/>
                <a:ea typeface="NimbusRomNo9L-Regu"/>
                <a:cs typeface="Times New Roman" panose="02020603050405020304" charset="0"/>
              </a:rPr>
              <a:t>AAAI 2025 </a:t>
            </a:r>
            <a:endParaRPr lang="en-US" altLang="zh-CN" sz="2000" b="0">
              <a:solidFill>
                <a:srgbClr val="000000"/>
              </a:solidFill>
              <a:latin typeface="Times New Roman" panose="02020603050405020304" charset="0"/>
              <a:ea typeface="NimbusRomNo9L-Regu"/>
              <a:cs typeface="Times New Roman" panose="02020603050405020304" charset="0"/>
            </a:endParaRPr>
          </a:p>
          <a:p>
            <a:r>
              <a:rPr lang="en-US" altLang="zh-CN" sz="2000" b="0">
                <a:solidFill>
                  <a:srgbClr val="000000"/>
                </a:solidFill>
                <a:latin typeface="Times New Roman" panose="02020603050405020304" charset="0"/>
                <a:ea typeface="NimbusRomNo9L-Regu"/>
                <a:cs typeface="Times New Roman" panose="02020603050405020304" charset="0"/>
              </a:rPr>
              <a:t>Nanyang Technological University, Singapore </a:t>
            </a:r>
            <a:endParaRPr lang="en-US" altLang="zh-CN" sz="2000" b="0">
              <a:solidFill>
                <a:srgbClr val="000000"/>
              </a:solidFill>
              <a:latin typeface="Times New Roman" panose="02020603050405020304" charset="0"/>
              <a:ea typeface="NimbusRomNo9L-Regu"/>
              <a:cs typeface="Times New Roman" panose="02020603050405020304" charset="0"/>
            </a:endParaRPr>
          </a:p>
          <a:p>
            <a:r>
              <a:rPr lang="en-US" altLang="zh-CN" sz="2000" b="0">
                <a:solidFill>
                  <a:srgbClr val="000000"/>
                </a:solidFill>
                <a:latin typeface="Times New Roman" panose="02020603050405020304" charset="0"/>
                <a:ea typeface="NimbusRomNo9L-Regu"/>
                <a:cs typeface="Times New Roman" panose="02020603050405020304" charset="0"/>
              </a:rPr>
              <a:t>Aalborg University, Denmark</a:t>
            </a:r>
            <a:endParaRPr lang="en-US" altLang="zh-CN" sz="2000" b="0">
              <a:solidFill>
                <a:srgbClr val="000000"/>
              </a:solidFill>
              <a:latin typeface="Times New Roman" panose="02020603050405020304" charset="0"/>
              <a:ea typeface="NimbusRomNo9L-Regu"/>
              <a:cs typeface="Times New Roman" panose="02020603050405020304" charset="0"/>
            </a:endParaRPr>
          </a:p>
          <a:p>
            <a:r>
              <a:rPr lang="en-US" altLang="zh-CN" sz="2000" b="0">
                <a:solidFill>
                  <a:srgbClr val="000000"/>
                </a:solidFill>
                <a:latin typeface="Times New Roman" panose="02020603050405020304" charset="0"/>
                <a:ea typeface="NimbusRomNo9L-Regu"/>
                <a:cs typeface="Times New Roman" panose="02020603050405020304" charset="0"/>
              </a:rPr>
              <a:t>Peking University, China</a:t>
            </a:r>
            <a:endParaRPr lang="en-US" altLang="zh-CN" sz="2000" b="0">
              <a:solidFill>
                <a:srgbClr val="000000"/>
              </a:solidFill>
              <a:latin typeface="Times New Roman" panose="02020603050405020304" charset="0"/>
              <a:ea typeface="NimbusRomNo9L-Regu"/>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32130" y="2673350"/>
            <a:ext cx="2563495" cy="1558925"/>
          </a:xfrm>
        </p:spPr>
        <p:txBody>
          <a:bodyPr anchor="b" anchorCtr="0"/>
          <a:lstStyle/>
          <a:p>
            <a:pPr algn="ctr"/>
            <a:r>
              <a:rPr lang="zh-CN" altLang="en-US" sz="3600"/>
              <a:t>背景和</a:t>
            </a:r>
            <a:r>
              <a:rPr lang="zh-CN" altLang="en-US" sz="3600"/>
              <a:t>挑战</a:t>
            </a:r>
            <a:endParaRPr lang="zh-CN" altLang="en-US" sz="3600"/>
          </a:p>
        </p:txBody>
      </p:sp>
      <p:sp>
        <p:nvSpPr>
          <p:cNvPr id="3" name="矩形 2"/>
          <p:cNvSpPr/>
          <p:nvPr>
            <p:custDataLst>
              <p:tags r:id="rId2"/>
            </p:custDataLst>
          </p:nvPr>
        </p:nvSpPr>
        <p:spPr>
          <a:xfrm>
            <a:off x="754380" y="4300855"/>
            <a:ext cx="2157095" cy="1250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1">
              <a:ln>
                <a:noFill/>
              </a:ln>
              <a:solidFill>
                <a:schemeClr val="tx1">
                  <a:lumMod val="85000"/>
                  <a:lumOff val="15000"/>
                </a:schemeClr>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7" name="任意多边形 6"/>
          <p:cNvSpPr/>
          <p:nvPr>
            <p:custDataLst>
              <p:tags r:id="rId3"/>
            </p:custDataLst>
          </p:nvPr>
        </p:nvSpPr>
        <p:spPr>
          <a:xfrm>
            <a:off x="1804670" y="945198"/>
            <a:ext cx="8893175" cy="4967605"/>
          </a:xfrm>
          <a:custGeom>
            <a:avLst/>
            <a:gdLst>
              <a:gd name="connsiteX0" fmla="*/ 5 w 14004"/>
              <a:gd name="connsiteY0" fmla="*/ 1622 h 7822"/>
              <a:gd name="connsiteX1" fmla="*/ 0 w 14004"/>
              <a:gd name="connsiteY1" fmla="*/ 0 h 7822"/>
              <a:gd name="connsiteX2" fmla="*/ 14004 w 14004"/>
              <a:gd name="connsiteY2" fmla="*/ 0 h 7822"/>
              <a:gd name="connsiteX3" fmla="*/ 14004 w 14004"/>
              <a:gd name="connsiteY3" fmla="*/ 7822 h 7822"/>
              <a:gd name="connsiteX4" fmla="*/ 0 w 14004"/>
              <a:gd name="connsiteY4" fmla="*/ 7822 h 7822"/>
              <a:gd name="connsiteX5" fmla="*/ 5 w 14004"/>
              <a:gd name="connsiteY5" fmla="*/ 6212 h 7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4" h="7822">
                <a:moveTo>
                  <a:pt x="5" y="1622"/>
                </a:moveTo>
                <a:lnTo>
                  <a:pt x="0" y="0"/>
                </a:lnTo>
                <a:lnTo>
                  <a:pt x="14004" y="0"/>
                </a:lnTo>
                <a:lnTo>
                  <a:pt x="14004" y="7822"/>
                </a:lnTo>
                <a:lnTo>
                  <a:pt x="0" y="7822"/>
                </a:lnTo>
                <a:lnTo>
                  <a:pt x="5" y="6212"/>
                </a:lnTo>
              </a:path>
            </a:pathLst>
          </a:custGeom>
          <a:noFill/>
          <a:ln w="19050">
            <a:solidFill>
              <a:schemeClr val="accent1">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2520000" anchor="ctr"/>
          <a:lstStyle/>
          <a:p>
            <a:pPr indent="0" algn="just" fontAlgn="auto">
              <a:lnSpc>
                <a:spcPct val="150000"/>
              </a:lnSpc>
            </a:pPr>
            <a:endParaRPr lang="zh-CN" altLang="en-US" kern="0" spc="0" dirty="0">
              <a:ln>
                <a:noFill/>
                <a:prstDash val="sysDot"/>
              </a:ln>
              <a:solidFill>
                <a:schemeClr val="tx1">
                  <a:lumMod val="85000"/>
                  <a:lumOff val="15000"/>
                </a:schemeClr>
              </a:solidFill>
              <a:latin typeface="+mn-ea"/>
              <a:ea typeface="+mn-ea"/>
              <a:sym typeface="+mn-ea"/>
            </a:endParaRPr>
          </a:p>
        </p:txBody>
      </p:sp>
      <p:sp>
        <p:nvSpPr>
          <p:cNvPr id="4" name="文本框 3"/>
          <p:cNvSpPr txBox="1"/>
          <p:nvPr>
            <p:custDataLst>
              <p:tags r:id="rId4"/>
            </p:custDataLst>
          </p:nvPr>
        </p:nvSpPr>
        <p:spPr>
          <a:xfrm>
            <a:off x="3715385" y="1221740"/>
            <a:ext cx="6691630" cy="4405630"/>
          </a:xfrm>
          <a:prstGeom prst="rect">
            <a:avLst/>
          </a:prstGeom>
          <a:noFill/>
        </p:spPr>
        <p:txBody>
          <a:bodyPr wrap="square" rtlCol="0" anchor="ctr" anchorCtr="0">
            <a:normAutofit/>
          </a:bodyPr>
          <a:lstStyle/>
          <a:p>
            <a:pPr indent="0" fontAlgn="auto">
              <a:lnSpc>
                <a:spcPct val="150000"/>
              </a:lnSpc>
            </a:pPr>
            <a:r>
              <a:rPr lang="zh-CN" altLang="en-US" sz="2400"/>
              <a:t>多变量时间序列（</a:t>
            </a:r>
            <a:r>
              <a:rPr lang="en-US" altLang="zh-CN" sz="2400"/>
              <a:t>MTSF</a:t>
            </a:r>
            <a:r>
              <a:rPr lang="zh-CN" altLang="en-US" sz="2400"/>
              <a:t>）</a:t>
            </a:r>
            <a:r>
              <a:rPr lang="en-US" altLang="zh-CN" sz="2400"/>
              <a:t> </a:t>
            </a:r>
            <a:r>
              <a:rPr lang="zh-CN" altLang="en-US" sz="2400">
                <a:sym typeface="+mn-ea"/>
              </a:rPr>
              <a:t>大型语言模型（LLM）      </a:t>
            </a:r>
            <a:endParaRPr lang="zh-CN" altLang="en-US" sz="2400"/>
          </a:p>
          <a:p>
            <a:pPr indent="0" fontAlgn="auto">
              <a:lnSpc>
                <a:spcPct val="150000"/>
              </a:lnSpc>
            </a:pPr>
            <a:endParaRPr lang="zh-CN" altLang="en-US" sz="2400"/>
          </a:p>
          <a:p>
            <a:pPr indent="0" fontAlgn="auto">
              <a:lnSpc>
                <a:spcPct val="150000"/>
              </a:lnSpc>
            </a:pPr>
            <a:endParaRPr lang="en-US" altLang="zh-CN" sz="2400"/>
          </a:p>
          <a:p>
            <a:pPr indent="0" algn="ctr" fontAlgn="auto">
              <a:lnSpc>
                <a:spcPct val="150000"/>
              </a:lnSpc>
            </a:pPr>
            <a:r>
              <a:rPr lang="en-US" altLang="zh-CN" sz="2400" dirty="0">
                <a:sym typeface="+mn-ea"/>
              </a:rPr>
              <a:t> 1.</a:t>
            </a:r>
            <a:r>
              <a:rPr lang="zh-CN" altLang="en-US" sz="2400" dirty="0">
                <a:sym typeface="+mn-ea"/>
              </a:rPr>
              <a:t>提示与时间序列嵌入之间的纠缠问题上仍然存在挑战。</a:t>
            </a:r>
            <a:endParaRPr lang="zh-CN" altLang="en-US" sz="2400" dirty="0">
              <a:sym typeface="+mn-ea"/>
            </a:endParaRPr>
          </a:p>
          <a:p>
            <a:pPr indent="0" algn="ctr" fontAlgn="auto">
              <a:lnSpc>
                <a:spcPct val="150000"/>
              </a:lnSpc>
            </a:pPr>
            <a:r>
              <a:rPr lang="en-US" altLang="zh-CN" sz="2400"/>
              <a:t>2.</a:t>
            </a:r>
            <a:r>
              <a:rPr lang="zh-CN" altLang="en-US" sz="2400"/>
              <a:t>基于提示的</a:t>
            </a:r>
            <a:r>
              <a:rPr lang="en-US" altLang="zh-CN" sz="2400"/>
              <a:t> LLM </a:t>
            </a:r>
            <a:r>
              <a:rPr lang="zh-CN" altLang="en-US" sz="2400"/>
              <a:t>方法存在高计算成本和推理速度慢的</a:t>
            </a:r>
            <a:r>
              <a:rPr lang="zh-CN" altLang="en-US" sz="2400"/>
              <a:t>挑战。</a:t>
            </a:r>
            <a:endParaRPr lang="zh-CN" altLang="en-US" sz="2400"/>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6" name="标题 7265"/>
          <p:cNvSpPr>
            <a:spLocks noGrp="1"/>
          </p:cNvSpPr>
          <p:nvPr>
            <p:ph type="title"/>
          </p:nvPr>
        </p:nvSpPr>
        <p:spPr/>
        <p:txBody>
          <a:bodyPr/>
          <a:lstStyle/>
          <a:p>
            <a:pPr algn="l"/>
            <a:r>
              <a:rPr dirty="0">
                <a:sym typeface="+mn-ea"/>
              </a:rPr>
              <a:t>基于提示</a:t>
            </a:r>
            <a:r>
              <a:rPr dirty="0">
                <a:sym typeface="+mn-ea"/>
              </a:rPr>
              <a:t>词的</a:t>
            </a:r>
            <a:r>
              <a:rPr lang="en-US" altLang="zh-CN" dirty="0">
                <a:sym typeface="+mn-ea"/>
              </a:rPr>
              <a:t> LLMs</a:t>
            </a:r>
            <a:r>
              <a:rPr>
                <a:sym typeface="+mn-ea"/>
              </a:rPr>
              <a:t>的方法</a:t>
            </a:r>
            <a:endParaRPr lang="zh-CN" altLang="en-US">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684145" y="1350010"/>
            <a:ext cx="7446010" cy="4412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6" name="标题 7265"/>
          <p:cNvSpPr>
            <a:spLocks noGrp="1"/>
          </p:cNvSpPr>
          <p:nvPr>
            <p:ph type="title"/>
          </p:nvPr>
        </p:nvSpPr>
        <p:spPr/>
        <p:txBody>
          <a:bodyPr/>
          <a:lstStyle/>
          <a:p>
            <a:r>
              <a:rPr lang="en-US" altLang="zh-CN">
                <a:sym typeface="微软雅黑" panose="020B0503020204020204" pitchFamily="34" charset="-122"/>
              </a:rPr>
              <a:t>TIME_</a:t>
            </a:r>
            <a:r>
              <a:rPr lang="en-US" altLang="zh-CN">
                <a:sym typeface="微软雅黑" panose="020B0503020204020204" pitchFamily="34" charset="-122"/>
              </a:rPr>
              <a:t>CMA</a:t>
            </a:r>
            <a:endParaRPr lang="en-US" altLang="zh-CN">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82600" y="1686560"/>
            <a:ext cx="11335385" cy="35966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矩形 95"/>
          <p:cNvSpPr/>
          <p:nvPr>
            <p:custDataLst>
              <p:tags r:id="rId1"/>
            </p:custDataLst>
          </p:nvPr>
        </p:nvSpPr>
        <p:spPr>
          <a:xfrm>
            <a:off x="2826430" y="2629302"/>
            <a:ext cx="720000" cy="72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方正清刻本悦宋简体" panose="02000000000000000000" pitchFamily="2" charset="-122"/>
              <a:sym typeface="Century Gothic" panose="020B0502020202020204" pitchFamily="34" charset="0"/>
            </a:endParaRPr>
          </a:p>
        </p:txBody>
      </p:sp>
      <p:sp>
        <p:nvSpPr>
          <p:cNvPr id="97" name="文本框 96"/>
          <p:cNvSpPr txBox="1"/>
          <p:nvPr>
            <p:custDataLst>
              <p:tags r:id="rId2"/>
            </p:custDataLst>
          </p:nvPr>
        </p:nvSpPr>
        <p:spPr>
          <a:xfrm>
            <a:off x="2872740" y="1997816"/>
            <a:ext cx="627380" cy="398780"/>
          </a:xfrm>
          <a:prstGeom prst="rect">
            <a:avLst/>
          </a:prstGeom>
          <a:noFill/>
        </p:spPr>
        <p:txBody>
          <a:bodyPr wrap="none" lIns="0" rtlCol="0">
            <a:spAutoFit/>
          </a:bodyPr>
          <a:lstStyle/>
          <a:p>
            <a:r>
              <a:rPr lang="zh-CN" altLang="en-US" sz="2000" b="1" spc="100" dirty="0">
                <a:solidFill>
                  <a:schemeClr val="accent1"/>
                </a:solidFill>
                <a:latin typeface="Century Gothic" panose="020B0502020202020204" pitchFamily="34" charset="0"/>
                <a:ea typeface="方正清刻本悦宋简体" panose="02000000000000000000" pitchFamily="2" charset="-122"/>
                <a:sym typeface="Century Gothic" panose="020B0502020202020204" pitchFamily="34" charset="0"/>
              </a:rPr>
              <a:t>原因</a:t>
            </a:r>
            <a:endParaRPr lang="zh-CN" altLang="en-US" sz="2000" b="1" spc="100" dirty="0">
              <a:solidFill>
                <a:schemeClr val="accent1"/>
              </a:solidFill>
              <a:latin typeface="Century Gothic" panose="020B0502020202020204" pitchFamily="34" charset="0"/>
              <a:ea typeface="方正清刻本悦宋简体" panose="02000000000000000000" pitchFamily="2" charset="-122"/>
              <a:sym typeface="Century Gothic" panose="020B0502020202020204" pitchFamily="34" charset="0"/>
            </a:endParaRPr>
          </a:p>
        </p:txBody>
      </p:sp>
      <p:sp>
        <p:nvSpPr>
          <p:cNvPr id="98" name="文本框 97"/>
          <p:cNvSpPr txBox="1"/>
          <p:nvPr>
            <p:custDataLst>
              <p:tags r:id="rId3"/>
            </p:custDataLst>
          </p:nvPr>
        </p:nvSpPr>
        <p:spPr>
          <a:xfrm>
            <a:off x="1447165" y="2800985"/>
            <a:ext cx="3478530" cy="1837690"/>
          </a:xfrm>
          <a:prstGeom prst="rect">
            <a:avLst/>
          </a:prstGeom>
          <a:noFill/>
        </p:spPr>
        <p:txBody>
          <a:bodyPr wrap="square" lIns="0" rtlCol="0"/>
          <a:lstStyle/>
          <a:p>
            <a:pPr marL="0" indent="304800" algn="l" defTabSz="266700">
              <a:lnSpc>
                <a:spcPct val="150000"/>
              </a:lnSpc>
              <a:spcBef>
                <a:spcPts val="500"/>
              </a:spcBef>
              <a:spcAft>
                <a:spcPts val="500"/>
              </a:spcAft>
            </a:pPr>
            <a:r>
              <a:rPr lang="en-US" altLang="zh-CN" sz="2000">
                <a:latin typeface="Calibri" panose="020F0502020204030204"/>
                <a:ea typeface="宋体" panose="02010600030101010101" pitchFamily="2" charset="-122"/>
                <a:sym typeface="+mn-ea"/>
              </a:rPr>
              <a:t>(i) </a:t>
            </a:r>
            <a:r>
              <a:rPr lang="zh-CN" altLang="en-US" sz="2000" b="1">
                <a:latin typeface="宋体" panose="02010600030101010101" pitchFamily="2" charset="-122"/>
                <a:ea typeface="宋体" panose="02010600030101010101" pitchFamily="2" charset="-122"/>
                <a:sym typeface="+mn-ea"/>
              </a:rPr>
              <a:t>多元时间序列数据的特性</a:t>
            </a:r>
            <a:endParaRPr lang="zh-CN" altLang="en-US" sz="2000">
              <a:latin typeface="宋体" panose="02010600030101010101" pitchFamily="2" charset="-122"/>
              <a:ea typeface="宋体" panose="02010600030101010101" pitchFamily="2" charset="-122"/>
            </a:endParaRPr>
          </a:p>
          <a:p>
            <a:pPr marL="0" indent="304800" algn="l" defTabSz="266700">
              <a:lnSpc>
                <a:spcPct val="150000"/>
              </a:lnSpc>
              <a:spcBef>
                <a:spcPts val="500"/>
              </a:spcBef>
              <a:spcAft>
                <a:spcPts val="500"/>
              </a:spcAft>
            </a:pPr>
            <a:r>
              <a:rPr lang="en-US" altLang="zh-CN" sz="2000">
                <a:latin typeface="Calibri" panose="020F0502020204030204"/>
                <a:ea typeface="宋体" panose="02010600030101010101" pitchFamily="2" charset="-122"/>
                <a:sym typeface="+mn-ea"/>
              </a:rPr>
              <a:t>(ii) </a:t>
            </a:r>
            <a:r>
              <a:rPr lang="en-US" altLang="zh-CN" sz="2000" b="1">
                <a:latin typeface="Calibri" panose="020F0502020204030204"/>
                <a:ea typeface="宋体" panose="02010600030101010101" pitchFamily="2" charset="-122"/>
                <a:sym typeface="+mn-ea"/>
              </a:rPr>
              <a:t>LLM </a:t>
            </a:r>
            <a:r>
              <a:rPr lang="zh-CN" altLang="en-US" sz="2000" b="1">
                <a:latin typeface="宋体" panose="02010600030101010101" pitchFamily="2" charset="-122"/>
                <a:ea typeface="宋体" panose="02010600030101010101" pitchFamily="2" charset="-122"/>
                <a:sym typeface="+mn-ea"/>
              </a:rPr>
              <a:t>输出的高计算需求</a:t>
            </a:r>
            <a:endParaRPr lang="zh-CN" altLang="en-US" sz="2000">
              <a:latin typeface="宋体" panose="02010600030101010101" pitchFamily="2" charset="-122"/>
              <a:ea typeface="宋体" panose="02010600030101010101" pitchFamily="2" charset="-122"/>
            </a:endParaRPr>
          </a:p>
          <a:p>
            <a:pPr marL="0" indent="304800" algn="l" defTabSz="266700">
              <a:lnSpc>
                <a:spcPct val="150000"/>
              </a:lnSpc>
              <a:spcBef>
                <a:spcPts val="500"/>
              </a:spcBef>
              <a:spcAft>
                <a:spcPts val="500"/>
              </a:spcAft>
            </a:pPr>
            <a:r>
              <a:rPr lang="en-US" altLang="zh-CN" sz="2000">
                <a:latin typeface="Calibri" panose="020F0502020204030204"/>
                <a:ea typeface="宋体" panose="02010600030101010101" pitchFamily="2" charset="-122"/>
                <a:sym typeface="+mn-ea"/>
              </a:rPr>
              <a:t>(iii) </a:t>
            </a:r>
            <a:r>
              <a:rPr lang="zh-CN" altLang="en-US" sz="2000" b="1">
                <a:latin typeface="宋体" panose="02010600030101010101" pitchFamily="2" charset="-122"/>
                <a:ea typeface="宋体" panose="02010600030101010101" pitchFamily="2" charset="-122"/>
                <a:sym typeface="+mn-ea"/>
              </a:rPr>
              <a:t>冻结的</a:t>
            </a:r>
            <a:r>
              <a:rPr lang="zh-CN" altLang="en-US" sz="2000" b="1">
                <a:latin typeface="Calibri" panose="020F0502020204030204"/>
                <a:ea typeface="宋体" panose="02010600030101010101" pitchFamily="2" charset="-122"/>
                <a:sym typeface="+mn-ea"/>
              </a:rPr>
              <a:t> </a:t>
            </a:r>
            <a:r>
              <a:rPr lang="en-US" altLang="zh-CN" sz="2000" b="1">
                <a:latin typeface="Calibri" panose="020F0502020204030204"/>
                <a:ea typeface="宋体" panose="02010600030101010101" pitchFamily="2" charset="-122"/>
                <a:sym typeface="+mn-ea"/>
              </a:rPr>
              <a:t>LLM </a:t>
            </a:r>
            <a:r>
              <a:rPr lang="zh-CN" altLang="en-US" sz="2000" b="1">
                <a:latin typeface="宋体" panose="02010600030101010101" pitchFamily="2" charset="-122"/>
                <a:ea typeface="宋体" panose="02010600030101010101" pitchFamily="2" charset="-122"/>
                <a:sym typeface="+mn-ea"/>
              </a:rPr>
              <a:t>的重复处理</a:t>
            </a:r>
            <a:endParaRPr lang="zh-CN" altLang="en-US" sz="2000" b="1" spc="100" dirty="0">
              <a:solidFill>
                <a:schemeClr val="tx1">
                  <a:lumMod val="65000"/>
                  <a:lumOff val="35000"/>
                </a:schemeClr>
              </a:solidFill>
              <a:latin typeface="宋体" panose="02010600030101010101" pitchFamily="2" charset="-122"/>
              <a:ea typeface="宋体" panose="02010600030101010101" pitchFamily="2" charset="-122"/>
              <a:sym typeface="+mn-ea"/>
            </a:endParaRPr>
          </a:p>
        </p:txBody>
      </p:sp>
      <p:sp>
        <p:nvSpPr>
          <p:cNvPr id="100" name="矩形 99"/>
          <p:cNvSpPr/>
          <p:nvPr>
            <p:custDataLst>
              <p:tags r:id="rId4"/>
            </p:custDataLst>
          </p:nvPr>
        </p:nvSpPr>
        <p:spPr>
          <a:xfrm>
            <a:off x="8132173" y="2629302"/>
            <a:ext cx="720000" cy="72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entury Gothic" panose="020B0502020202020204" pitchFamily="34" charset="0"/>
              <a:ea typeface="方正清刻本悦宋简体" panose="02000000000000000000" pitchFamily="2" charset="-122"/>
              <a:sym typeface="Century Gothic" panose="020B0502020202020204" pitchFamily="34" charset="0"/>
            </a:endParaRPr>
          </a:p>
        </p:txBody>
      </p:sp>
      <p:sp>
        <p:nvSpPr>
          <p:cNvPr id="101" name="文本框 100"/>
          <p:cNvSpPr txBox="1"/>
          <p:nvPr>
            <p:custDataLst>
              <p:tags r:id="rId5"/>
            </p:custDataLst>
          </p:nvPr>
        </p:nvSpPr>
        <p:spPr>
          <a:xfrm>
            <a:off x="7910513" y="1997816"/>
            <a:ext cx="1163320" cy="398780"/>
          </a:xfrm>
          <a:prstGeom prst="rect">
            <a:avLst/>
          </a:prstGeom>
          <a:noFill/>
        </p:spPr>
        <p:txBody>
          <a:bodyPr wrap="none" lIns="0" rtlCol="0">
            <a:spAutoFit/>
          </a:bodyPr>
          <a:lstStyle/>
          <a:p>
            <a:r>
              <a:rPr lang="zh-CN" altLang="en-US" sz="2000" b="1" spc="100" dirty="0">
                <a:solidFill>
                  <a:schemeClr val="accent1"/>
                </a:solidFill>
                <a:latin typeface="Century Gothic" panose="020B0502020202020204" pitchFamily="34" charset="0"/>
                <a:ea typeface="方正清刻本悦宋简体" panose="02000000000000000000" pitchFamily="2" charset="-122"/>
                <a:sym typeface="Century Gothic" panose="020B0502020202020204" pitchFamily="34" charset="0"/>
              </a:rPr>
              <a:t>解决方法</a:t>
            </a:r>
            <a:endParaRPr lang="zh-CN" altLang="en-US" sz="2000" b="1" spc="100" dirty="0">
              <a:solidFill>
                <a:schemeClr val="accent1"/>
              </a:solidFill>
              <a:latin typeface="Century Gothic" panose="020B0502020202020204" pitchFamily="34" charset="0"/>
              <a:ea typeface="方正清刻本悦宋简体" panose="02000000000000000000" pitchFamily="2" charset="-122"/>
              <a:sym typeface="Century Gothic" panose="020B0502020202020204" pitchFamily="34" charset="0"/>
            </a:endParaRPr>
          </a:p>
        </p:txBody>
      </p:sp>
      <p:sp>
        <p:nvSpPr>
          <p:cNvPr id="102" name="文本框 101"/>
          <p:cNvSpPr txBox="1"/>
          <p:nvPr>
            <p:custDataLst>
              <p:tags r:id="rId6"/>
            </p:custDataLst>
          </p:nvPr>
        </p:nvSpPr>
        <p:spPr>
          <a:xfrm>
            <a:off x="6721475" y="2932430"/>
            <a:ext cx="3541395" cy="1475105"/>
          </a:xfrm>
          <a:prstGeom prst="rect">
            <a:avLst/>
          </a:prstGeom>
          <a:noFill/>
        </p:spPr>
        <p:txBody>
          <a:bodyPr wrap="square" lIns="0" rtlCol="0">
            <a:normAutofit fontScale="90000"/>
          </a:bodyPr>
          <a:lstStyle/>
          <a:p>
            <a:pPr algn="l">
              <a:lnSpc>
                <a:spcPct val="200000"/>
              </a:lnSpc>
            </a:pPr>
            <a:r>
              <a:rPr lang="zh-CN" altLang="en-US" sz="2000" b="1">
                <a:latin typeface="宋体" panose="02010600030101010101" pitchFamily="2" charset="-122"/>
                <a:ea typeface="宋体" panose="02010600030101010101" pitchFamily="2" charset="-122"/>
                <a:sym typeface="Century Gothic" panose="020B0502020202020204" pitchFamily="34" charset="0"/>
              </a:rPr>
              <a:t>1.</a:t>
            </a:r>
            <a:r>
              <a:rPr lang="zh-CN" altLang="en-US" sz="2000" b="1">
                <a:latin typeface="宋体" panose="02010600030101010101" pitchFamily="2" charset="-122"/>
                <a:ea typeface="宋体" panose="02010600030101010101" pitchFamily="2" charset="-122"/>
                <a:sym typeface="Century Gothic" panose="020B0502020202020204" pitchFamily="34" charset="0"/>
              </a:rPr>
              <a:t>使用最后一个 token 满足需求</a:t>
            </a:r>
            <a:endParaRPr lang="zh-CN" altLang="en-US" sz="2000" b="1">
              <a:latin typeface="宋体" panose="02010600030101010101" pitchFamily="2" charset="-122"/>
              <a:ea typeface="宋体" panose="02010600030101010101" pitchFamily="2" charset="-122"/>
              <a:sym typeface="Century Gothic" panose="020B0502020202020204" pitchFamily="34" charset="0"/>
            </a:endParaRPr>
          </a:p>
          <a:p>
            <a:pPr algn="l">
              <a:lnSpc>
                <a:spcPct val="200000"/>
              </a:lnSpc>
            </a:pPr>
            <a:r>
              <a:rPr lang="zh-CN" altLang="en-US" sz="2000" b="1">
                <a:latin typeface="宋体" panose="02010600030101010101" pitchFamily="2" charset="-122"/>
                <a:ea typeface="宋体" panose="02010600030101010101" pitchFamily="2" charset="-122"/>
                <a:sym typeface="Century Gothic" panose="020B0502020202020204" pitchFamily="34" charset="0"/>
              </a:rPr>
              <a:t>2.离线存储</a:t>
            </a:r>
            <a:endParaRPr lang="zh-CN" altLang="en-US" sz="2000" b="1">
              <a:latin typeface="宋体" panose="02010600030101010101" pitchFamily="2" charset="-122"/>
              <a:ea typeface="宋体" panose="02010600030101010101" pitchFamily="2" charset="-122"/>
              <a:sym typeface="Century Gothic" panose="020B0502020202020204" pitchFamily="34" charset="0"/>
            </a:endParaRPr>
          </a:p>
        </p:txBody>
      </p:sp>
      <p:cxnSp>
        <p:nvCxnSpPr>
          <p:cNvPr id="17" name="直接连接符 16"/>
          <p:cNvCxnSpPr/>
          <p:nvPr>
            <p:custDataLst>
              <p:tags r:id="rId7"/>
            </p:custDataLst>
          </p:nvPr>
        </p:nvCxnSpPr>
        <p:spPr>
          <a:xfrm>
            <a:off x="5742739" y="1997816"/>
            <a:ext cx="0" cy="3198298"/>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标题 5"/>
          <p:cNvSpPr>
            <a:spLocks noGrp="1"/>
          </p:cNvSpPr>
          <p:nvPr>
            <p:ph type="title"/>
          </p:nvPr>
        </p:nvSpPr>
        <p:spPr>
          <a:xfrm>
            <a:off x="439420" y="453345"/>
            <a:ext cx="10800000" cy="720000"/>
          </a:xfrm>
        </p:spPr>
        <p:txBody>
          <a:bodyPr>
            <a:normAutofit/>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cs typeface="+mn-cs"/>
                <a:sym typeface="微软雅黑" panose="020B0503020204020204" pitchFamily="34" charset="-122"/>
              </a:rPr>
              <a:t>基于提示的 LLM 方法存在高计算成本和推理速度慢的问题</a:t>
            </a:r>
            <a:endParaRPr lang="zh-CN" altLang="en-US" dirty="0">
              <a:sym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dirty="0">
                <a:sym typeface="微软雅黑" panose="020B0503020204020204" pitchFamily="34" charset="-122"/>
              </a:rPr>
              <a:t>准备和</a:t>
            </a:r>
            <a:r>
              <a:rPr dirty="0">
                <a:sym typeface="微软雅黑" panose="020B0503020204020204" pitchFamily="34" charset="-122"/>
              </a:rPr>
              <a:t>定义</a:t>
            </a:r>
            <a:endParaRPr dirty="0">
              <a:sym typeface="微软雅黑" panose="020B0503020204020204" pitchFamily="34" charset="-122"/>
            </a:endParaRPr>
          </a:p>
        </p:txBody>
      </p:sp>
      <p:pic>
        <p:nvPicPr>
          <p:cNvPr id="5" name="图片 12"/>
          <p:cNvPicPr>
            <a:picLocks noChangeAspect="1"/>
          </p:cNvPicPr>
          <p:nvPr/>
        </p:nvPicPr>
        <p:blipFill>
          <a:blip r:embed="rId1"/>
          <a:stretch>
            <a:fillRect/>
          </a:stretch>
        </p:blipFill>
        <p:spPr>
          <a:xfrm>
            <a:off x="2703830" y="1561465"/>
            <a:ext cx="2070100" cy="361950"/>
          </a:xfrm>
          <a:prstGeom prst="rect">
            <a:avLst/>
          </a:prstGeom>
          <a:noFill/>
          <a:ln>
            <a:noFill/>
          </a:ln>
        </p:spPr>
      </p:pic>
      <p:sp>
        <p:nvSpPr>
          <p:cNvPr id="7" name="文本框 6"/>
          <p:cNvSpPr txBox="1"/>
          <p:nvPr/>
        </p:nvSpPr>
        <p:spPr>
          <a:xfrm>
            <a:off x="5507990" y="1561465"/>
            <a:ext cx="4064000" cy="368300"/>
          </a:xfrm>
          <a:prstGeom prst="rect">
            <a:avLst/>
          </a:prstGeom>
          <a:noFill/>
        </p:spPr>
        <p:txBody>
          <a:bodyPr wrap="square" rtlCol="0">
            <a:spAutoFit/>
          </a:bodyPr>
          <a:p>
            <a:r>
              <a:rPr lang="zh-CN" altLang="en-US"/>
              <a:t>多元时间序列</a:t>
            </a:r>
            <a:endParaRPr lang="zh-CN" altLang="en-US"/>
          </a:p>
        </p:txBody>
      </p:sp>
      <p:cxnSp>
        <p:nvCxnSpPr>
          <p:cNvPr id="13" name="直接箭头连接符 12"/>
          <p:cNvCxnSpPr/>
          <p:nvPr/>
        </p:nvCxnSpPr>
        <p:spPr>
          <a:xfrm flipH="1">
            <a:off x="3519170" y="1965960"/>
            <a:ext cx="7620" cy="4419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4" name="文本框 13"/>
          <p:cNvSpPr txBox="1"/>
          <p:nvPr/>
        </p:nvSpPr>
        <p:spPr>
          <a:xfrm>
            <a:off x="3806825" y="2026285"/>
            <a:ext cx="1588135" cy="337185"/>
          </a:xfrm>
          <a:prstGeom prst="rect">
            <a:avLst/>
          </a:prstGeom>
        </p:spPr>
        <p:txBody>
          <a:bodyPr wrap="square">
            <a:spAutoFit/>
          </a:bodyPr>
          <a:p>
            <a:pPr marL="0" indent="0" algn="just" defTabSz="266700">
              <a:spcBef>
                <a:spcPct val="0"/>
              </a:spcBef>
              <a:spcAft>
                <a:spcPct val="0"/>
              </a:spcAft>
            </a:pPr>
            <a:r>
              <a:rPr lang="zh-CN" altLang="en-US" sz="1600">
                <a:latin typeface="宋体" panose="02010600030101010101" pitchFamily="2" charset="-122"/>
                <a:ea typeface="宋体" panose="02010600030101010101" pitchFamily="2" charset="-122"/>
              </a:rPr>
              <a:t>包装成提示</a:t>
            </a:r>
            <a:endParaRPr lang="zh-CN" altLang="en-US" sz="1600">
              <a:latin typeface="宋体" panose="02010600030101010101" pitchFamily="2" charset="-122"/>
              <a:ea typeface="宋体" panose="02010600030101010101" pitchFamily="2" charset="-122"/>
            </a:endParaRPr>
          </a:p>
        </p:txBody>
      </p:sp>
      <p:pic>
        <p:nvPicPr>
          <p:cNvPr id="15" name="图片 14"/>
          <p:cNvPicPr>
            <a:picLocks noChangeAspect="1"/>
          </p:cNvPicPr>
          <p:nvPr/>
        </p:nvPicPr>
        <p:blipFill>
          <a:blip r:embed="rId2"/>
          <a:stretch>
            <a:fillRect/>
          </a:stretch>
        </p:blipFill>
        <p:spPr>
          <a:xfrm>
            <a:off x="2710180" y="2466340"/>
            <a:ext cx="2063750" cy="336550"/>
          </a:xfrm>
          <a:prstGeom prst="rect">
            <a:avLst/>
          </a:prstGeom>
        </p:spPr>
      </p:pic>
      <p:sp>
        <p:nvSpPr>
          <p:cNvPr id="16" name="文本框 15"/>
          <p:cNvSpPr txBox="1"/>
          <p:nvPr/>
        </p:nvSpPr>
        <p:spPr>
          <a:xfrm>
            <a:off x="5118100" y="2466340"/>
            <a:ext cx="4453890" cy="337185"/>
          </a:xfrm>
          <a:prstGeom prst="rect">
            <a:avLst/>
          </a:prstGeom>
        </p:spPr>
        <p:txBody>
          <a:bodyPr wrap="square">
            <a:spAutoFit/>
          </a:bodyPr>
          <a:p>
            <a:pPr marL="0" indent="0"/>
            <a:r>
              <a:rPr lang="zh-CN" altLang="en-US" sz="1600" b="0" i="0">
                <a:latin typeface="宋体" panose="02010600030101010101" pitchFamily="2" charset="-122"/>
                <a:ea typeface="宋体" panose="02010600030101010101" pitchFamily="2" charset="-122"/>
                <a:cs typeface="宋体" panose="02010600030101010101" pitchFamily="2" charset="-122"/>
              </a:rPr>
              <a:t>每个提示有</a:t>
            </a:r>
            <a:r>
              <a:rPr lang="en-US" altLang="zh-CN" sz="1600" b="0" i="0">
                <a:latin typeface="宋体" panose="02010600030101010101" pitchFamily="2" charset="-122"/>
                <a:ea typeface="宋体" panose="02010600030101010101" pitchFamily="2" charset="-122"/>
                <a:cs typeface="宋体" panose="02010600030101010101" pitchFamily="2" charset="-122"/>
              </a:rPr>
              <a:t>P</a:t>
            </a:r>
            <a:r>
              <a:rPr lang="en-US" altLang="zh-CN" sz="1600" b="0" i="0" baseline="-25000">
                <a:latin typeface="宋体" panose="02010600030101010101" pitchFamily="2" charset="-122"/>
                <a:ea typeface="宋体" panose="02010600030101010101" pitchFamily="2" charset="-122"/>
                <a:cs typeface="宋体" panose="02010600030101010101" pitchFamily="2" charset="-122"/>
              </a:rPr>
              <a:t>i</a:t>
            </a:r>
            <a:r>
              <a:rPr lang="zh-CN" altLang="en-US" sz="1600" b="0" i="0">
                <a:latin typeface="宋体" panose="02010600030101010101" pitchFamily="2" charset="-122"/>
                <a:ea typeface="宋体" panose="02010600030101010101" pitchFamily="2" charset="-122"/>
                <a:cs typeface="宋体" panose="02010600030101010101" pitchFamily="2" charset="-122"/>
              </a:rPr>
              <a:t>个</a:t>
            </a:r>
            <a:r>
              <a:rPr lang="en-US" altLang="zh-CN" sz="1600" b="0" i="0">
                <a:latin typeface="宋体" panose="02010600030101010101" pitchFamily="2" charset="-122"/>
                <a:ea typeface="宋体" panose="02010600030101010101" pitchFamily="2" charset="-122"/>
                <a:cs typeface="宋体" panose="02010600030101010101" pitchFamily="2" charset="-122"/>
              </a:rPr>
              <a:t>S</a:t>
            </a:r>
            <a:r>
              <a:rPr lang="zh-CN" altLang="en-US" sz="1600" b="0" i="0">
                <a:latin typeface="宋体" panose="02010600030101010101" pitchFamily="2" charset="-122"/>
                <a:ea typeface="宋体" panose="02010600030101010101" pitchFamily="2" charset="-122"/>
                <a:cs typeface="宋体" panose="02010600030101010101" pitchFamily="2" charset="-122"/>
              </a:rPr>
              <a:t>元素，包含单词和时间序列值。</a:t>
            </a:r>
            <a:endParaRPr lang="en-US" altLang="zh-CN" sz="1600" b="0" i="0">
              <a:latin typeface="宋体" panose="02010600030101010101" pitchFamily="2" charset="-122"/>
              <a:ea typeface="宋体" panose="02010600030101010101" pitchFamily="2" charset="-122"/>
              <a:cs typeface="宋体" panose="02010600030101010101" pitchFamily="2" charset="-122"/>
            </a:endParaRPr>
          </a:p>
        </p:txBody>
      </p:sp>
      <p:sp>
        <p:nvSpPr>
          <p:cNvPr id="17" name="文本框 16"/>
          <p:cNvSpPr txBox="1"/>
          <p:nvPr/>
        </p:nvSpPr>
        <p:spPr>
          <a:xfrm>
            <a:off x="2473325" y="3131502"/>
            <a:ext cx="5080000" cy="829945"/>
          </a:xfrm>
          <a:prstGeom prst="rect">
            <a:avLst/>
          </a:prstGeom>
        </p:spPr>
        <p:txBody>
          <a:bodyPr>
            <a:spAutoFit/>
          </a:bodyPr>
          <a:p>
            <a:pPr marL="0" indent="0"/>
            <a:r>
              <a:rPr lang="zh-CN" altLang="en-US" sz="1600" b="0" i="0">
                <a:latin typeface="宋体" panose="02010600030101010101" pitchFamily="2" charset="-122"/>
                <a:ea typeface="宋体" panose="02010600030101010101" pitchFamily="2" charset="-122"/>
              </a:rPr>
              <a:t>在提示中，</a:t>
            </a:r>
            <a:r>
              <a:rPr lang="en-US" altLang="zh-CN" sz="1600" b="0" i="0">
                <a:latin typeface="宋体" panose="02010600030101010101" pitchFamily="2" charset="-122"/>
                <a:ea typeface="宋体" panose="02010600030101010101" pitchFamily="2" charset="-122"/>
              </a:rPr>
              <a:t>&lt;italic&gt;</a:t>
            </a:r>
            <a:r>
              <a:rPr lang="zh-CN" altLang="en-US" sz="1600" b="0" i="0">
                <a:latin typeface="宋体" panose="02010600030101010101" pitchFamily="2" charset="-122"/>
                <a:ea typeface="宋体" panose="02010600030101010101" pitchFamily="2" charset="-122"/>
              </a:rPr>
              <a:t>元素代表时间信息，例如时间戳和频率。</a:t>
            </a:r>
            <a:r>
              <a:rPr lang="en-US" altLang="zh-CN" sz="1600" b="0" i="0">
                <a:latin typeface="宋体" panose="02010600030101010101" pitchFamily="2" charset="-122"/>
                <a:ea typeface="宋体" panose="02010600030101010101" pitchFamily="2" charset="-122"/>
              </a:rPr>
              <a:t>&lt;color&gt;</a:t>
            </a:r>
            <a:r>
              <a:rPr lang="zh-CN" altLang="en-US" sz="1600" b="0" i="0">
                <a:latin typeface="宋体" panose="02010600030101010101" pitchFamily="2" charset="-122"/>
                <a:ea typeface="宋体" panose="02010600030101010101" pitchFamily="2" charset="-122"/>
              </a:rPr>
              <a:t>元素表示</a:t>
            </a:r>
            <a:r>
              <a:rPr lang="en-US" altLang="zh-CN" sz="1600" b="0" i="0">
                <a:latin typeface="宋体" panose="02010600030101010101" pitchFamily="2" charset="-122"/>
                <a:ea typeface="宋体" panose="02010600030101010101" pitchFamily="2" charset="-122"/>
              </a:rPr>
              <a:t>L</a:t>
            </a:r>
            <a:r>
              <a:rPr lang="zh-CN" altLang="en-US" sz="1600" b="0" i="0">
                <a:latin typeface="宋体" panose="02010600030101010101" pitchFamily="2" charset="-122"/>
                <a:ea typeface="宋体" panose="02010600030101010101" pitchFamily="2" charset="-122"/>
              </a:rPr>
              <a:t>个时间步的时间序列值。总结时间信息的最后一个值由总趋势</a:t>
            </a:r>
            <a:r>
              <a:rPr lang="en-US" altLang="zh-CN" sz="1600" b="0" i="0">
                <a:latin typeface="宋体" panose="02010600030101010101" pitchFamily="2" charset="-122"/>
                <a:ea typeface="宋体" panose="02010600030101010101" pitchFamily="2" charset="-122"/>
              </a:rPr>
              <a:t>ΔT</a:t>
            </a:r>
            <a:r>
              <a:rPr lang="zh-CN" altLang="en-US" sz="1600" b="0" i="0">
                <a:latin typeface="宋体" panose="02010600030101010101" pitchFamily="2" charset="-122"/>
                <a:ea typeface="宋体" panose="02010600030101010101" pitchFamily="2" charset="-122"/>
              </a:rPr>
              <a:t>量化，其定义为：</a:t>
            </a:r>
            <a:endParaRPr lang="zh-CN" altLang="en-US" sz="1600" b="0" i="0">
              <a:latin typeface="宋体" panose="02010600030101010101" pitchFamily="2" charset="-122"/>
              <a:ea typeface="宋体" panose="02010600030101010101" pitchFamily="2" charset="-122"/>
            </a:endParaRPr>
          </a:p>
        </p:txBody>
      </p:sp>
      <p:pic>
        <p:nvPicPr>
          <p:cNvPr id="18" name="图片 17"/>
          <p:cNvPicPr>
            <a:picLocks noChangeAspect="1"/>
          </p:cNvPicPr>
          <p:nvPr/>
        </p:nvPicPr>
        <p:blipFill>
          <a:blip r:embed="rId3"/>
          <a:stretch>
            <a:fillRect/>
          </a:stretch>
        </p:blipFill>
        <p:spPr>
          <a:xfrm>
            <a:off x="8063865" y="3131185"/>
            <a:ext cx="1619250" cy="704850"/>
          </a:xfrm>
          <a:prstGeom prst="rect">
            <a:avLst/>
          </a:prstGeom>
        </p:spPr>
      </p:pic>
      <p:sp>
        <p:nvSpPr>
          <p:cNvPr id="20" name="文本框 19"/>
          <p:cNvSpPr txBox="1"/>
          <p:nvPr/>
        </p:nvSpPr>
        <p:spPr>
          <a:xfrm>
            <a:off x="720090" y="2515235"/>
            <a:ext cx="652780" cy="368300"/>
          </a:xfrm>
          <a:prstGeom prst="rect">
            <a:avLst/>
          </a:prstGeom>
          <a:noFill/>
        </p:spPr>
        <p:txBody>
          <a:bodyPr wrap="square" rtlCol="0" anchor="t">
            <a:spAutoFit/>
          </a:bodyPr>
          <a:p>
            <a:r>
              <a:rPr dirty="0">
                <a:sym typeface="微软雅黑" panose="020B0503020204020204" pitchFamily="34" charset="-122"/>
              </a:rPr>
              <a:t>准备</a:t>
            </a:r>
            <a:endParaRPr lang="zh-CN" altLang="en-US" dirty="0">
              <a:sym typeface="微软雅黑" panose="020B0503020204020204" pitchFamily="34" charset="-122"/>
            </a:endParaRPr>
          </a:p>
        </p:txBody>
      </p:sp>
      <p:sp>
        <p:nvSpPr>
          <p:cNvPr id="21" name="文本框 20"/>
          <p:cNvSpPr txBox="1"/>
          <p:nvPr/>
        </p:nvSpPr>
        <p:spPr>
          <a:xfrm>
            <a:off x="720090" y="4813935"/>
            <a:ext cx="652780" cy="368300"/>
          </a:xfrm>
          <a:prstGeom prst="rect">
            <a:avLst/>
          </a:prstGeom>
          <a:noFill/>
        </p:spPr>
        <p:txBody>
          <a:bodyPr wrap="square" rtlCol="0" anchor="t">
            <a:spAutoFit/>
          </a:bodyPr>
          <a:p>
            <a:r>
              <a:rPr dirty="0">
                <a:sym typeface="微软雅黑" panose="020B0503020204020204" pitchFamily="34" charset="-122"/>
              </a:rPr>
              <a:t>定义</a:t>
            </a:r>
            <a:endParaRPr lang="zh-CN" altLang="en-US" dirty="0">
              <a:sym typeface="微软雅黑" panose="020B0503020204020204" pitchFamily="34" charset="-122"/>
            </a:endParaRPr>
          </a:p>
        </p:txBody>
      </p:sp>
      <p:pic>
        <p:nvPicPr>
          <p:cNvPr id="22" name="图片 22"/>
          <p:cNvPicPr>
            <a:picLocks noChangeAspect="1"/>
          </p:cNvPicPr>
          <p:nvPr/>
        </p:nvPicPr>
        <p:blipFill>
          <a:blip r:embed="rId4"/>
          <a:stretch>
            <a:fillRect/>
          </a:stretch>
        </p:blipFill>
        <p:spPr>
          <a:xfrm>
            <a:off x="7801610" y="5037455"/>
            <a:ext cx="2717800" cy="336550"/>
          </a:xfrm>
          <a:prstGeom prst="rect">
            <a:avLst/>
          </a:prstGeom>
          <a:noFill/>
          <a:ln>
            <a:noFill/>
          </a:ln>
        </p:spPr>
      </p:pic>
      <p:sp>
        <p:nvSpPr>
          <p:cNvPr id="24" name="文本框 23"/>
          <p:cNvSpPr txBox="1"/>
          <p:nvPr/>
        </p:nvSpPr>
        <p:spPr>
          <a:xfrm>
            <a:off x="4773930" y="5504815"/>
            <a:ext cx="3550920" cy="337185"/>
          </a:xfrm>
          <a:prstGeom prst="rect">
            <a:avLst/>
          </a:prstGeom>
        </p:spPr>
        <p:txBody>
          <a:bodyPr wrap="square">
            <a:spAutoFit/>
          </a:bodyPr>
          <a:p>
            <a:pPr marL="0" indent="0" algn="just" defTabSz="266700">
              <a:spcBef>
                <a:spcPct val="0"/>
              </a:spcBef>
              <a:spcAft>
                <a:spcPct val="0"/>
              </a:spcAft>
            </a:pPr>
            <a:r>
              <a:rPr lang="zh-CN" altLang="en-US" sz="1600">
                <a:latin typeface="宋体" panose="02010600030101010101" pitchFamily="2" charset="-122"/>
                <a:ea typeface="宋体" panose="02010600030101010101" pitchFamily="2" charset="-122"/>
              </a:rPr>
              <a:t>预测未来</a:t>
            </a:r>
            <a:r>
              <a:rPr lang="zh-CN" altLang="en-US" sz="1600">
                <a:latin typeface="Times New Roman" panose="02020603050405020304"/>
                <a:ea typeface="宋体" panose="02010600030101010101" pitchFamily="2" charset="-122"/>
              </a:rPr>
              <a:t> </a:t>
            </a:r>
            <a:r>
              <a:rPr lang="en-US" altLang="zh-CN" sz="1600">
                <a:latin typeface="Times New Roman" panose="02020603050405020304"/>
                <a:ea typeface="宋体" panose="02010600030101010101" pitchFamily="2" charset="-122"/>
              </a:rPr>
              <a:t>M </a:t>
            </a:r>
            <a:r>
              <a:rPr lang="zh-CN" altLang="en-US" sz="1600">
                <a:latin typeface="宋体" panose="02010600030101010101" pitchFamily="2" charset="-122"/>
                <a:ea typeface="宋体" panose="02010600030101010101" pitchFamily="2" charset="-122"/>
              </a:rPr>
              <a:t>个时间步的多元时间序</a:t>
            </a:r>
            <a:r>
              <a:rPr lang="zh-CN" altLang="en-US" sz="1600">
                <a:latin typeface="宋体" panose="02010600030101010101" pitchFamily="2" charset="-122"/>
                <a:ea typeface="宋体" panose="02010600030101010101" pitchFamily="2" charset="-122"/>
              </a:rPr>
              <a:t>列</a:t>
            </a:r>
            <a:endParaRPr lang="zh-CN" altLang="en-US" sz="1600">
              <a:latin typeface="宋体" panose="02010600030101010101" pitchFamily="2" charset="-122"/>
              <a:ea typeface="宋体" panose="02010600030101010101" pitchFamily="2" charset="-122"/>
            </a:endParaRPr>
          </a:p>
        </p:txBody>
      </p:sp>
      <p:pic>
        <p:nvPicPr>
          <p:cNvPr id="25" name="图片 21"/>
          <p:cNvPicPr>
            <a:picLocks noChangeAspect="1"/>
          </p:cNvPicPr>
          <p:nvPr/>
        </p:nvPicPr>
        <p:blipFill>
          <a:blip r:embed="rId5"/>
          <a:stretch>
            <a:fillRect/>
          </a:stretch>
        </p:blipFill>
        <p:spPr>
          <a:xfrm>
            <a:off x="1918335" y="4971415"/>
            <a:ext cx="2019300" cy="336550"/>
          </a:xfrm>
          <a:prstGeom prst="rect">
            <a:avLst/>
          </a:prstGeom>
          <a:noFill/>
          <a:ln>
            <a:noFill/>
          </a:ln>
        </p:spPr>
      </p:pic>
      <p:pic>
        <p:nvPicPr>
          <p:cNvPr id="26" name="图片 20"/>
          <p:cNvPicPr>
            <a:picLocks noChangeAspect="1"/>
          </p:cNvPicPr>
          <p:nvPr/>
        </p:nvPicPr>
        <p:blipFill>
          <a:blip r:embed="rId6"/>
          <a:stretch>
            <a:fillRect/>
          </a:stretch>
        </p:blipFill>
        <p:spPr>
          <a:xfrm>
            <a:off x="2428875" y="5588000"/>
            <a:ext cx="895350" cy="254000"/>
          </a:xfrm>
          <a:prstGeom prst="rect">
            <a:avLst/>
          </a:prstGeom>
          <a:noFill/>
          <a:ln>
            <a:noFill/>
          </a:ln>
        </p:spPr>
      </p:pic>
      <p:sp>
        <p:nvSpPr>
          <p:cNvPr id="27" name="文本框 26"/>
          <p:cNvSpPr txBox="1"/>
          <p:nvPr/>
        </p:nvSpPr>
        <p:spPr>
          <a:xfrm>
            <a:off x="4345305" y="4971415"/>
            <a:ext cx="483870" cy="337185"/>
          </a:xfrm>
          <a:prstGeom prst="rect">
            <a:avLst/>
          </a:prstGeom>
        </p:spPr>
        <p:txBody>
          <a:bodyPr wrap="square">
            <a:spAutoFit/>
          </a:bodyPr>
          <a:p>
            <a:pPr marL="0" indent="0" algn="just" defTabSz="266700">
              <a:spcBef>
                <a:spcPct val="0"/>
              </a:spcBef>
              <a:spcAft>
                <a:spcPct val="0"/>
              </a:spcAft>
            </a:pPr>
            <a:r>
              <a:rPr lang="en-US" altLang="zh-CN" sz="1600">
                <a:latin typeface="Times New Roman" panose="02020603050405020304"/>
                <a:ea typeface="宋体" panose="02010600030101010101" pitchFamily="2" charset="-122"/>
              </a:rPr>
              <a:t>P</a:t>
            </a:r>
            <a:r>
              <a:rPr lang="en-US" altLang="zh-CN" sz="1600" baseline="-25000">
                <a:latin typeface="Times New Roman" panose="02020603050405020304"/>
                <a:ea typeface="宋体" panose="02010600030101010101" pitchFamily="2" charset="-122"/>
              </a:rPr>
              <a:t>S</a:t>
            </a:r>
            <a:endParaRPr lang="en-US" altLang="zh-CN" sz="1600" baseline="-25000">
              <a:latin typeface="Times New Roman" panose="02020603050405020304"/>
              <a:ea typeface="宋体" panose="02010600030101010101" pitchFamily="2" charset="-122"/>
            </a:endParaRPr>
          </a:p>
        </p:txBody>
      </p:sp>
      <p:cxnSp>
        <p:nvCxnSpPr>
          <p:cNvPr id="28" name="直接箭头连接符 27"/>
          <p:cNvCxnSpPr/>
          <p:nvPr/>
        </p:nvCxnSpPr>
        <p:spPr>
          <a:xfrm flipV="1">
            <a:off x="5161915" y="5104130"/>
            <a:ext cx="2453005" cy="762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29" name="图片 28"/>
          <p:cNvPicPr>
            <a:picLocks noChangeAspect="1"/>
          </p:cNvPicPr>
          <p:nvPr/>
        </p:nvPicPr>
        <p:blipFill>
          <a:blip r:embed="rId7"/>
          <a:stretch>
            <a:fillRect/>
          </a:stretch>
        </p:blipFill>
        <p:spPr>
          <a:xfrm>
            <a:off x="10019665" y="1471295"/>
            <a:ext cx="1549400" cy="2749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dirty="0">
                <a:sym typeface="微软雅黑" panose="020B0503020204020204" pitchFamily="34" charset="-122"/>
              </a:rPr>
              <a:t>方法：</a:t>
            </a:r>
            <a:r>
              <a:rPr lang="zh-CN" altLang="en-US" dirty="0">
                <a:sym typeface="微软雅黑" panose="020B0503020204020204" pitchFamily="34" charset="-122"/>
              </a:rPr>
              <a:t>双模态编码</a:t>
            </a:r>
            <a:endParaRPr lang="zh-CN" altLang="en-US" dirty="0">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765425" y="1603375"/>
            <a:ext cx="6273800" cy="3930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441_1*i*1"/>
  <p:tag name="KSO_WM_TEMPLATE_CATEGORY" val="custom"/>
  <p:tag name="KSO_WM_TEMPLATE_INDEX" val="20238441"/>
  <p:tag name="KSO_WM_UNIT_LAYERLEVEL" val="1"/>
  <p:tag name="KSO_WM_TAG_VERSION" val="3.0"/>
  <p:tag name="KSO_WM_BEAUTIFY_FLAG" val="#wm#"/>
  <p:tag name="KSO_WM_UNIT_TYPE" val="i"/>
  <p:tag name="KSO_WM_UNIT_INDEX"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441_1*i*2"/>
  <p:tag name="KSO_WM_TEMPLATE_CATEGORY" val="custom"/>
  <p:tag name="KSO_WM_TEMPLATE_INDEX" val="20238441"/>
  <p:tag name="KSO_WM_UNIT_LAYERLEVEL" val="1"/>
  <p:tag name="KSO_WM_TAG_VERSION" val="3.0"/>
  <p:tag name="KSO_WM_BEAUTIFY_FLAG" val="#wm#"/>
  <p:tag name="KSO_WM_UNIT_TYPE" val="i"/>
  <p:tag name="KSO_WM_UNIT_INDEX" val="2"/>
</p:tagLst>
</file>

<file path=ppt/tags/tag12.xml><?xml version="1.0" encoding="utf-8"?>
<p:tagLst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38441_1*f*1"/>
  <p:tag name="KSO_WM_TEMPLATE_CATEGORY" val="custom"/>
  <p:tag name="KSO_WM_TEMPLATE_INDEX" val="20238441"/>
  <p:tag name="KSO_WM_UNIT_LAYERLEVEL" val="1"/>
  <p:tag name="KSO_WM_TAG_VERSION" val="3.0"/>
  <p:tag name="KSO_WM_BEAUTIFY_FLAG" val="#wm#"/>
  <p:tag name="KSO_WM_UNIT_TEXT_TYPE" val="1"/>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Lst>
</file>

<file path=ppt/tags/tag13.xml><?xml version="1.0" encoding="utf-8"?>
<p:tagLst xmlns:p="http://schemas.openxmlformats.org/presentationml/2006/main">
  <p:tag name="KSO_WM_SLIDE_ID" val="custom20238441_1"/>
  <p:tag name="KSO_WM_TEMPLATE_SUBCATEGORY" val="0"/>
  <p:tag name="KSO_WM_TEMPLATE_MASTER_TYPE" val="0"/>
  <p:tag name="KSO_WM_TEMPLATE_COLOR_TYPE" val="0"/>
  <p:tag name="KSO_WM_SLIDE_TYPE" val="text"/>
  <p:tag name="KSO_WM_SLIDE_SUBTYPE" val="picTxt"/>
  <p:tag name="KSO_WM_SLIDE_ITEM_CNT" val="0"/>
  <p:tag name="KSO_WM_SLIDE_INDEX" val="1"/>
  <p:tag name="KSO_WM_SLIDE_SIZE" val="801*391"/>
  <p:tag name="KSO_WM_SLIDE_POSITION" val="41*74"/>
  <p:tag name="KSO_WM_TAG_VERSION" val="3.0"/>
  <p:tag name="KSO_WM_BEAUTIFY_FLAG" val="#wm#"/>
  <p:tag name="KSO_WM_TEMPLATE_CATEGORY" val="custom"/>
  <p:tag name="KSO_WM_TEMPLATE_INDEX" val="20238441"/>
  <p:tag name="KSO_WM_SLIDE_LAYOUT" val="a_f"/>
  <p:tag name="KSO_WM_SLIDE_LAYOUT_CNT" val="1_1"/>
</p:tagLst>
</file>

<file path=ppt/tags/tag14.xml><?xml version="1.0" encoding="utf-8"?>
<p:tagLst xmlns:p="http://schemas.openxmlformats.org/presentationml/2006/main">
  <p:tag name="KSO_WM_DIAGRAM_VIRTUALLY_FRAME" val="{&quot;height&quot;:263.0223622047244,&quot;left&quot;:53.45,&quot;top&quot;:157.3083464566929,&quot;width&quot;:853.0966141732282}"/>
</p:tagLst>
</file>

<file path=ppt/tags/tag15.xml><?xml version="1.0" encoding="utf-8"?>
<p:tagLst xmlns:p="http://schemas.openxmlformats.org/presentationml/2006/main">
  <p:tag name="KSO_WM_DIAGRAM_VIRTUALLY_FRAME" val="{&quot;height&quot;:263.0223622047244,&quot;left&quot;:53.45,&quot;top&quot;:157.3083464566929,&quot;width&quot;:853.0966141732282}"/>
</p:tagLst>
</file>

<file path=ppt/tags/tag16.xml><?xml version="1.0" encoding="utf-8"?>
<p:tagLst xmlns:p="http://schemas.openxmlformats.org/presentationml/2006/main">
  <p:tag name="KSO_WM_DIAGRAM_VIRTUALLY_FRAME" val="{&quot;height&quot;:263.0223622047244,&quot;left&quot;:53.45,&quot;top&quot;:157.3083464566929,&quot;width&quot;:853.0966141732282}"/>
</p:tagLst>
</file>

<file path=ppt/tags/tag17.xml><?xml version="1.0" encoding="utf-8"?>
<p:tagLst xmlns:p="http://schemas.openxmlformats.org/presentationml/2006/main">
  <p:tag name="KSO_WM_DIAGRAM_VIRTUALLY_FRAME" val="{&quot;height&quot;:263.0223622047244,&quot;left&quot;:53.45,&quot;top&quot;:157.3083464566929,&quot;width&quot;:853.0966141732282}"/>
</p:tagLst>
</file>

<file path=ppt/tags/tag18.xml><?xml version="1.0" encoding="utf-8"?>
<p:tagLst xmlns:p="http://schemas.openxmlformats.org/presentationml/2006/main">
  <p:tag name="KSO_WM_DIAGRAM_VIRTUALLY_FRAME" val="{&quot;height&quot;:263.0223622047244,&quot;left&quot;:53.45,&quot;top&quot;:157.3083464566929,&quot;width&quot;:853.0966141732282}"/>
</p:tagLst>
</file>

<file path=ppt/tags/tag19.xml><?xml version="1.0" encoding="utf-8"?>
<p:tagLst xmlns:p="http://schemas.openxmlformats.org/presentationml/2006/main">
  <p:tag name="KSO_WM_DIAGRAM_VIRTUALLY_FRAME" val="{&quot;height&quot;:263.0223622047244,&quot;left&quot;:53.45,&quot;top&quot;:157.3083464566929,&quot;width&quot;:853.0966141732282}"/>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0.xml><?xml version="1.0" encoding="utf-8"?>
<p:tagLst xmlns:p="http://schemas.openxmlformats.org/presentationml/2006/main">
  <p:tag name="KSO_WM_DIAGRAM_VIRTUALLY_FRAME" val="{&quot;height&quot;:263.0223622047244,&quot;left&quot;:53.45,&quot;top&quot;:157.3083464566929,&quot;width&quot;:853.0966141732282}"/>
</p:tagLst>
</file>

<file path=ppt/tags/tag21.xml><?xml version="1.0" encoding="utf-8"?>
<p:tagLst xmlns:p="http://schemas.openxmlformats.org/presentationml/2006/main">
  <p:tag name="KSO_WM_DIAGRAM_VIRTUALLY_FRAME" val="{&quot;height&quot;:147.41905511811032,&quot;left&quot;:573.531653543307,&quot;top&quot;:345.2607086614173,&quot;width&quot;:318.86834645669296}"/>
</p:tagLst>
</file>

<file path=ppt/tags/tag22.xml><?xml version="1.0" encoding="utf-8"?>
<p:tagLst xmlns:p="http://schemas.openxmlformats.org/presentationml/2006/main">
  <p:tag name="KSO_WM_DIAGRAM_VIRTUALLY_FRAME" val="{&quot;height&quot;:147.41905511811032,&quot;left&quot;:573.531653543307,&quot;top&quot;:345.2607086614173,&quot;width&quot;:318.86834645669296}"/>
</p:tagLst>
</file>

<file path=ppt/tags/tag23.xml><?xml version="1.0" encoding="utf-8"?>
<p:tagLst xmlns:p="http://schemas.openxmlformats.org/presentationml/2006/main">
  <p:tag name="KSO_WM_DIAGRAM_VIRTUALLY_FRAME" val="{&quot;height&quot;:147.41905511811032,&quot;left&quot;:573.531653543307,&quot;top&quot;:345.2607086614173,&quot;width&quot;:318.86834645669296}"/>
</p:tagLst>
</file>

<file path=ppt/tags/tag24.xml><?xml version="1.0" encoding="utf-8"?>
<p:tagLst xmlns:p="http://schemas.openxmlformats.org/presentationml/2006/main">
  <p:tag name="KSO_WM_DIAGRAM_VIRTUALLY_FRAME" val="{&quot;height&quot;:147.41905511811032,&quot;left&quot;:573.531653543307,&quot;top&quot;:345.2607086614173,&quot;width&quot;:318.86834645669296}"/>
</p:tagLst>
</file>

<file path=ppt/tags/tag25.xml><?xml version="1.0" encoding="utf-8"?>
<p:tagLst xmlns:p="http://schemas.openxmlformats.org/presentationml/2006/main">
  <p:tag name="commondata" val="eyJoZGlkIjoiNmVlYjdjMDI5ZGY2NGEyYzg2YjE5OTBhOTI0MzJlODEifQ=="/>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6.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7.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8.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9.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custom20238441_1*a*1"/>
  <p:tag name="KSO_WM_TEMPLATE_CATEGORY" val="custom"/>
  <p:tag name="KSO_WM_TEMPLATE_INDEX" val="20238441"/>
  <p:tag name="KSO_WM_UNIT_LAYERLEVEL" val="1"/>
  <p:tag name="KSO_WM_TAG_VERSION" val="3.0"/>
  <p:tag name="KSO_WM_BEAUTIFY_FLAG" val="#wm#"/>
  <p:tag name="KSO_WM_UNIT_TEXT_TYPE" val="1"/>
  <p:tag name="KSO_WM_UNIT_PRESET_TEXT" val="单击此处添加标题"/>
</p:tagLst>
</file>

<file path=ppt/theme/theme1.xml><?xml version="1.0" encoding="utf-8"?>
<a:theme xmlns:a="http://schemas.openxmlformats.org/drawingml/2006/main" name="Office Theme">
  <a:themeElements>
    <a:clrScheme name="自定义 188">
      <a:dk1>
        <a:sysClr val="windowText" lastClr="000000"/>
      </a:dk1>
      <a:lt1>
        <a:sysClr val="window" lastClr="FFFFFF"/>
      </a:lt1>
      <a:dk2>
        <a:srgbClr val="44546A"/>
      </a:dk2>
      <a:lt2>
        <a:srgbClr val="E7E6E6"/>
      </a:lt2>
      <a:accent1>
        <a:srgbClr val="341F24"/>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947</Words>
  <Application>WPS 演示</Application>
  <PresentationFormat>宽屏</PresentationFormat>
  <Paragraphs>120</Paragraphs>
  <Slides>23</Slides>
  <Notes>4</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23</vt:i4>
      </vt:variant>
    </vt:vector>
  </HeadingPairs>
  <TitlesOfParts>
    <vt:vector size="43" baseType="lpstr">
      <vt:lpstr>Arial</vt:lpstr>
      <vt:lpstr>宋体</vt:lpstr>
      <vt:lpstr>Wingdings</vt:lpstr>
      <vt:lpstr>微软雅黑</vt:lpstr>
      <vt:lpstr>黑体</vt:lpstr>
      <vt:lpstr>Times New Roman</vt:lpstr>
      <vt:lpstr>NimbusRomNo9L-Regu</vt:lpstr>
      <vt:lpstr>ESRI AMFM Electric</vt:lpstr>
      <vt:lpstr>Century Gothic</vt:lpstr>
      <vt:lpstr>方正清刻本悦宋简体</vt:lpstr>
      <vt:lpstr>Calibri</vt:lpstr>
      <vt:lpstr>Times New Roman</vt:lpstr>
      <vt:lpstr>Arial Unicode MS</vt:lpstr>
      <vt:lpstr>等线</vt:lpstr>
      <vt:lpstr>Inter</vt:lpstr>
      <vt:lpstr>等线 Light</vt:lpstr>
      <vt:lpstr>Calibri Light</vt:lpstr>
      <vt:lpstr>BatangChe</vt:lpstr>
      <vt:lpstr>Calibri</vt:lpstr>
      <vt:lpstr>Office Theme</vt:lpstr>
      <vt:lpstr>PowerPoint 演示文稿</vt:lpstr>
      <vt:lpstr>PowerPoint 演示文稿</vt:lpstr>
      <vt:lpstr>TimeCMA: Towards LLM-Empowered Multivariate  Time Series Forecasting via Cross-Modality Alignment</vt:lpstr>
      <vt:lpstr>背景和挑战</vt:lpstr>
      <vt:lpstr>基于提示词的 LLMs的方法</vt:lpstr>
      <vt:lpstr>TIME_CMA</vt:lpstr>
      <vt:lpstr>基于提示的 LLM 方法存在高计算成本和推理速度慢的问题</vt:lpstr>
      <vt:lpstr>准备和定义</vt:lpstr>
      <vt:lpstr>方法：双模态编码</vt:lpstr>
      <vt:lpstr>时间序列编码分支</vt:lpstr>
      <vt:lpstr>LLM 赋能编码分支</vt:lpstr>
      <vt:lpstr>跨模态对齐</vt:lpstr>
      <vt:lpstr>时间序列预测</vt:lpstr>
      <vt:lpstr>整体目标函数</vt:lpstr>
      <vt:lpstr>对比实验</vt:lpstr>
      <vt:lpstr>消融实验</vt:lpstr>
      <vt:lpstr>模型效率分析</vt:lpstr>
      <vt:lpstr>提示设计分析</vt:lpstr>
      <vt:lpstr>最后一个 Token 注意力分析</vt:lpstr>
      <vt:lpstr>编码器注意力图分析 </vt:lpstr>
      <vt:lpstr>T-SNE 可视化分析</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peaterq</dc:creator>
  <cp:lastModifiedBy>剑舞</cp:lastModifiedBy>
  <cp:revision>434</cp:revision>
  <dcterms:created xsi:type="dcterms:W3CDTF">2019-06-09T06:58:00Z</dcterms:created>
  <dcterms:modified xsi:type="dcterms:W3CDTF">2025-02-09T13:05:25Z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160C25CE38C146689505DEF66EFC51F9_12</vt:lpwstr>
  </property>
  <property fmtid="{D5CDD505-2E9C-101B-9397-08002B2CF9AE}" pid="3" name="KSOProductBuildVer">
    <vt:lpwstr>2052-12.1.0.19770</vt:lpwstr>
  </property>
</Properties>
</file>