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909" r:id="rId6"/>
    <p:sldId id="928" r:id="rId7"/>
    <p:sldId id="977" r:id="rId8"/>
    <p:sldId id="913" r:id="rId9"/>
    <p:sldId id="1011" r:id="rId10"/>
    <p:sldId id="1019" r:id="rId11"/>
    <p:sldId id="1020" r:id="rId12"/>
    <p:sldId id="1021" r:id="rId13"/>
    <p:sldId id="1022" r:id="rId14"/>
    <p:sldId id="1023" r:id="rId15"/>
    <p:sldId id="1025" r:id="rId16"/>
    <p:sldId id="1024" r:id="rId17"/>
    <p:sldId id="1026" r:id="rId18"/>
    <p:sldId id="1012" r:id="rId19"/>
    <p:sldId id="1013" r:id="rId20"/>
    <p:sldId id="1014" r:id="rId21"/>
    <p:sldId id="1015" r:id="rId22"/>
    <p:sldId id="1016" r:id="rId23"/>
    <p:sldId id="1017" r:id="rId24"/>
    <p:sldId id="892" r:id="rId25"/>
    <p:sldId id="766" r:id="rId26"/>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19.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直观理解：</a:t>
            </a:r>
            <a:endParaRPr lang="zh-CN" altLang="en-US"/>
          </a:p>
          <a:p>
            <a:endParaRPr lang="en-US" altLang="zh-CN"/>
          </a:p>
          <a:p>
            <a:r>
              <a:rPr lang="zh-CN" altLang="en-US"/>
              <a:t>让时间序列分支的特征</a:t>
            </a:r>
            <a:r>
              <a:rPr lang="en-US" altLang="zh-CN"/>
              <a:t>“</a:t>
            </a:r>
            <a:r>
              <a:rPr lang="zh-CN" altLang="en-US"/>
              <a:t>模仿</a:t>
            </a:r>
            <a:r>
              <a:rPr lang="en-US" altLang="zh-CN"/>
              <a:t>” LLM </a:t>
            </a:r>
            <a:r>
              <a:rPr lang="zh-CN" altLang="en-US"/>
              <a:t>处理文本时的特征，使其学会</a:t>
            </a:r>
            <a:r>
              <a:rPr lang="en-US" altLang="zh-CN"/>
              <a:t> LLM </a:t>
            </a:r>
            <a:r>
              <a:rPr lang="zh-CN" altLang="en-US"/>
              <a:t>的上下文建模能力。</a:t>
            </a:r>
            <a:endParaRPr lang="zh-CN" altLang="en-US"/>
          </a:p>
          <a:p>
            <a:r>
              <a:rPr lang="en-US" altLang="en-US"/>
              <a:t>✅</a:t>
            </a:r>
            <a:r>
              <a:rPr lang="en-US" altLang="zh-CN"/>
              <a:t> </a:t>
            </a:r>
            <a:r>
              <a:rPr lang="zh-CN" altLang="en-US"/>
              <a:t>效果：</a:t>
            </a:r>
            <a:endParaRPr lang="zh-CN" altLang="en-US"/>
          </a:p>
          <a:p>
            <a:endParaRPr lang="en-US" altLang="zh-CN"/>
          </a:p>
          <a:p>
            <a:r>
              <a:rPr lang="zh-CN" altLang="en-US"/>
              <a:t>时间序列模型继承了</a:t>
            </a:r>
            <a:r>
              <a:rPr lang="en-US" altLang="zh-CN"/>
              <a:t> LLM </a:t>
            </a:r>
            <a:r>
              <a:rPr lang="zh-CN" altLang="en-US"/>
              <a:t>的动态知识，提升了建模能力和泛化能力</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r>
              <a:rPr lang="zh-CN" altLang="en-US"/>
              <a:t>直观理解：</a:t>
            </a:r>
            <a:endParaRPr lang="zh-CN" altLang="en-US"/>
          </a:p>
          <a:p>
            <a:endParaRPr lang="en-US" altLang="zh-CN"/>
          </a:p>
          <a:p>
            <a:r>
              <a:rPr lang="zh-CN" altLang="en-US"/>
              <a:t>让时间序列模型的最终预测结果</a:t>
            </a:r>
            <a:r>
              <a:rPr lang="en-US" altLang="zh-CN"/>
              <a:t>“</a:t>
            </a:r>
            <a:r>
              <a:rPr lang="zh-CN" altLang="en-US"/>
              <a:t>模仿</a:t>
            </a:r>
            <a:r>
              <a:rPr lang="en-US" altLang="zh-CN"/>
              <a:t>” LLM </a:t>
            </a:r>
            <a:r>
              <a:rPr lang="zh-CN" altLang="en-US"/>
              <a:t>的预测，提高其对未知数据的泛化能力。</a:t>
            </a:r>
            <a:endParaRPr lang="zh-CN" altLang="en-US"/>
          </a:p>
          <a:p>
            <a:r>
              <a:rPr lang="en-US" altLang="en-US"/>
              <a:t>✅</a:t>
            </a:r>
            <a:r>
              <a:rPr lang="en-US" altLang="zh-CN"/>
              <a:t> </a:t>
            </a:r>
            <a:r>
              <a:rPr lang="zh-CN" altLang="en-US"/>
              <a:t>效果：</a:t>
            </a:r>
            <a:endParaRPr lang="zh-CN" altLang="en-US"/>
          </a:p>
          <a:p>
            <a:endParaRPr lang="en-US" altLang="zh-CN"/>
          </a:p>
          <a:p>
            <a:r>
              <a:rPr lang="zh-CN" altLang="en-US"/>
              <a:t>让时间序列预测更稳定、更符合</a:t>
            </a:r>
            <a:r>
              <a:rPr lang="en-US" altLang="zh-CN"/>
              <a:t> LLM </a:t>
            </a:r>
            <a:r>
              <a:rPr lang="zh-CN" altLang="en-US"/>
              <a:t>的高层理解。</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我的理解是设置了两个大语言模型，时间大语言模型学习的过程模仿</a:t>
            </a:r>
            <a:r>
              <a:rPr lang="zh-CN" altLang="en-US"/>
              <a:t>文本大预言模型学习的过程，因为大预言模型有丰富的先验知识和强大的推理能力，两个大语言模型不同的地方在于时间序列大语言模型是可以用</a:t>
            </a:r>
            <a:r>
              <a:rPr lang="en-US" altLang="zh-CN"/>
              <a:t>LoRA</a:t>
            </a:r>
            <a:r>
              <a:rPr lang="zh-CN" altLang="en-US"/>
              <a:t>进行一个参数学习，而文本大语言模型不会重新学习，而是充当一个先验知识的</a:t>
            </a:r>
            <a:r>
              <a:rPr lang="zh-CN" altLang="en-US"/>
              <a:t>提供者。如何模仿，则通过静态和动态蒸馏两种方法。静态方法体现在使用多头注意力机制将时间序列转换成大语言模型能够理解的</a:t>
            </a:r>
            <a:r>
              <a:rPr lang="en-US" altLang="zh-CN"/>
              <a:t>token</a:t>
            </a:r>
            <a:r>
              <a:rPr lang="zh-CN" altLang="en-US"/>
              <a:t>输入模型</a:t>
            </a:r>
            <a:r>
              <a:rPr lang="zh-CN" altLang="en-US"/>
              <a:t>中。动态方法</a:t>
            </a:r>
            <a:r>
              <a:rPr lang="zh-CN" altLang="en-US"/>
              <a:t>体现在，时间序列模型在训练的过程中</a:t>
            </a:r>
            <a:r>
              <a:rPr lang="zh-CN" altLang="en-US">
                <a:sym typeface="+mn-ea"/>
              </a:rPr>
              <a:t>使用特征对齐，</a:t>
            </a:r>
            <a:r>
              <a:rPr lang="zh-CN" altLang="en-US"/>
              <a:t>学习大语言模型的隐藏层特征。最后</a:t>
            </a:r>
            <a:r>
              <a:rPr lang="zh-CN" altLang="en-US"/>
              <a:t>使用监督</a:t>
            </a:r>
            <a:r>
              <a:rPr lang="en-US" altLang="zh-CN"/>
              <a:t> L1 Loss</a:t>
            </a:r>
            <a:r>
              <a:rPr lang="zh-CN" altLang="en-US"/>
              <a:t>让时间序列预测结果匹配</a:t>
            </a:r>
            <a:r>
              <a:rPr lang="en-US" altLang="zh-CN"/>
              <a:t> LLM </a:t>
            </a:r>
            <a:r>
              <a:rPr lang="zh-CN" altLang="en-US"/>
              <a:t>预测。</a:t>
            </a:r>
            <a:endParaRPr lang="zh-CN" altLang="en-US"/>
          </a:p>
          <a:p>
            <a:r>
              <a:rPr lang="zh-CN" altLang="en-US"/>
              <a:t>论文通过这三步蒸馏，让</a:t>
            </a:r>
            <a:r>
              <a:rPr lang="en-US" altLang="zh-CN"/>
              <a:t> LLM </a:t>
            </a:r>
            <a:r>
              <a:rPr lang="zh-CN" altLang="en-US"/>
              <a:t>成为时间序列预测的</a:t>
            </a:r>
            <a:r>
              <a:rPr lang="en-US" altLang="zh-CN"/>
              <a:t>“</a:t>
            </a:r>
            <a:r>
              <a:rPr lang="zh-CN" altLang="en-US"/>
              <a:t>教师模型</a:t>
            </a:r>
            <a:r>
              <a:rPr lang="en-US" altLang="zh-CN"/>
              <a:t>”</a:t>
            </a:r>
            <a:r>
              <a:rPr lang="zh-CN" altLang="en-US"/>
              <a:t>，在不改变</a:t>
            </a:r>
            <a:r>
              <a:rPr lang="en-US" altLang="zh-CN"/>
              <a:t> LLM </a:t>
            </a:r>
            <a:r>
              <a:rPr lang="zh-CN" altLang="en-US"/>
              <a:t>原有能力的情况下，让时间序列模型学习</a:t>
            </a:r>
            <a:r>
              <a:rPr lang="en-US" altLang="zh-CN"/>
              <a:t> LLM </a:t>
            </a:r>
            <a:r>
              <a:rPr lang="zh-CN" altLang="en-US"/>
              <a:t>的知识，从而提高预测效果和泛化能力。</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a:t>
            </a:r>
            <a:r>
              <a:rPr lang="zh-CN" altLang="en-US"/>
              <a:t>泛化性</a:t>
            </a:r>
            <a:endParaRPr lang="zh-CN" altLang="en-US"/>
          </a:p>
          <a:p>
            <a:r>
              <a:rPr lang="zh-CN" altLang="en-US"/>
              <a:t>在长序列预测</a:t>
            </a:r>
            <a:r>
              <a:rPr lang="zh-CN" altLang="en-US"/>
              <a:t>中</a:t>
            </a:r>
            <a:endParaRPr lang="zh-CN" altLang="en-US"/>
          </a:p>
          <a:p>
            <a:r>
              <a:rPr lang="zh-CN" altLang="en-US"/>
              <a:t>数据集：</a:t>
            </a:r>
            <a:r>
              <a:rPr lang="en-US" altLang="zh-CN"/>
              <a:t>ETTh1/h2</a:t>
            </a:r>
            <a:r>
              <a:rPr lang="zh-CN" altLang="en-US"/>
              <a:t>、</a:t>
            </a:r>
            <a:r>
              <a:rPr lang="en-US" altLang="zh-CN"/>
              <a:t>ETTm1/m2</a:t>
            </a:r>
            <a:r>
              <a:rPr lang="zh-CN" altLang="en-US"/>
              <a:t>、</a:t>
            </a:r>
            <a:r>
              <a:rPr lang="en-US" altLang="zh-CN"/>
              <a:t>Weather</a:t>
            </a:r>
            <a:r>
              <a:rPr lang="zh-CN" altLang="en-US"/>
              <a:t>、</a:t>
            </a:r>
            <a:r>
              <a:rPr lang="en-US" altLang="zh-CN"/>
              <a:t>ECL</a:t>
            </a:r>
            <a:r>
              <a:rPr lang="zh-CN" altLang="en-US"/>
              <a:t>、</a:t>
            </a:r>
            <a:r>
              <a:rPr lang="en-US" altLang="zh-CN"/>
              <a:t>Traffic</a:t>
            </a:r>
            <a:r>
              <a:rPr lang="zh-CN" altLang="en-US"/>
              <a:t>；预测步长：</a:t>
            </a:r>
            <a:r>
              <a:rPr lang="en-US" altLang="zh-CN"/>
              <a:t>96/192/336/720</a:t>
            </a:r>
            <a:r>
              <a:rPr lang="zh-CN" altLang="en-US"/>
              <a:t>；</a:t>
            </a:r>
            <a:endParaRPr lang="zh-CN" altLang="en-US"/>
          </a:p>
          <a:p>
            <a:r>
              <a:rPr lang="zh-CN" altLang="en-US"/>
              <a:t>结果（表</a:t>
            </a:r>
            <a:r>
              <a:rPr lang="en-US" altLang="zh-CN"/>
              <a:t>1</a:t>
            </a:r>
            <a:r>
              <a:rPr lang="zh-CN" altLang="en-US"/>
              <a:t>）：</a:t>
            </a:r>
            <a:r>
              <a:rPr lang="en-US" altLang="zh-CN"/>
              <a:t>LLaTA </a:t>
            </a:r>
            <a:r>
              <a:rPr lang="zh-CN" altLang="en-US"/>
              <a:t>几乎在所有预测场景下取得最佳</a:t>
            </a:r>
            <a:r>
              <a:rPr lang="en-US" altLang="zh-CN"/>
              <a:t> MSE / MAE</a:t>
            </a:r>
            <a:r>
              <a:rPr lang="zh-CN" altLang="en-US"/>
              <a:t>；</a:t>
            </a:r>
            <a:endParaRPr lang="zh-CN" altLang="en-US"/>
          </a:p>
          <a:p>
            <a:r>
              <a:rPr lang="zh-CN" altLang="en-US"/>
              <a:t>结论：证明本方法在工业、气象、电力、交通等多场景均具备高精度，体现</a:t>
            </a:r>
            <a:r>
              <a:rPr lang="en-US" altLang="zh-CN"/>
              <a:t>“Generalised TS Forecasting”</a:t>
            </a:r>
            <a:r>
              <a:rPr lang="zh-CN" altLang="en-US"/>
              <a:t>能力。</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短序列预测</a:t>
            </a:r>
            <a:endParaRPr lang="en-US" altLang="zh-CN"/>
          </a:p>
          <a:p>
            <a:r>
              <a:rPr lang="zh-CN" altLang="en-US">
                <a:sym typeface="+mn-ea"/>
              </a:rPr>
              <a:t>数据集：</a:t>
            </a:r>
            <a:r>
              <a:rPr lang="en-US" altLang="zh-CN">
                <a:sym typeface="+mn-ea"/>
              </a:rPr>
              <a:t>M4</a:t>
            </a:r>
            <a:r>
              <a:rPr lang="zh-CN" altLang="en-US">
                <a:sym typeface="+mn-ea"/>
              </a:rPr>
              <a:t>；评价指标：</a:t>
            </a:r>
            <a:r>
              <a:rPr lang="en-US" altLang="zh-CN">
                <a:sym typeface="+mn-ea"/>
              </a:rPr>
              <a:t>SMAPE</a:t>
            </a:r>
            <a:r>
              <a:rPr lang="zh-CN" altLang="en-US">
                <a:sym typeface="+mn-ea"/>
              </a:rPr>
              <a:t>、</a:t>
            </a:r>
            <a:r>
              <a:rPr lang="en-US" altLang="zh-CN">
                <a:sym typeface="+mn-ea"/>
              </a:rPr>
              <a:t>MASE</a:t>
            </a:r>
            <a:r>
              <a:rPr lang="zh-CN" altLang="en-US">
                <a:sym typeface="+mn-ea"/>
              </a:rPr>
              <a:t>、</a:t>
            </a:r>
            <a:r>
              <a:rPr lang="en-US" altLang="zh-CN">
                <a:sym typeface="+mn-ea"/>
              </a:rPr>
              <a:t>OWA</a:t>
            </a:r>
            <a:r>
              <a:rPr lang="zh-CN" altLang="en-US">
                <a:sym typeface="+mn-ea"/>
              </a:rPr>
              <a:t>；</a:t>
            </a:r>
            <a:endParaRPr lang="zh-CN" altLang="en-US"/>
          </a:p>
          <a:p>
            <a:r>
              <a:rPr lang="zh-CN" altLang="en-US">
                <a:sym typeface="+mn-ea"/>
              </a:rPr>
              <a:t>结果（表</a:t>
            </a:r>
            <a:r>
              <a:rPr lang="en-US" altLang="zh-CN">
                <a:sym typeface="+mn-ea"/>
              </a:rPr>
              <a:t>2</a:t>
            </a:r>
            <a:r>
              <a:rPr lang="zh-CN" altLang="en-US">
                <a:sym typeface="+mn-ea"/>
              </a:rPr>
              <a:t>）：同样在月度、季度、年度等不同频率的短期预测下优于其他方法；</a:t>
            </a:r>
            <a:endParaRPr lang="zh-CN" altLang="en-US"/>
          </a:p>
          <a:p>
            <a:r>
              <a:rPr lang="zh-CN" altLang="en-US">
                <a:sym typeface="+mn-ea"/>
              </a:rPr>
              <a:t>结论：适用于短期预测，进一步说明方法的通用性。</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Few-shot</a:t>
            </a:r>
            <a:r>
              <a:rPr lang="zh-CN" altLang="en-US"/>
              <a:t>（表</a:t>
            </a:r>
            <a:r>
              <a:rPr lang="en-US" altLang="zh-CN"/>
              <a:t>3</a:t>
            </a:r>
            <a:r>
              <a:rPr lang="zh-CN" altLang="en-US"/>
              <a:t>）：仅</a:t>
            </a:r>
            <a:r>
              <a:rPr lang="en-US" altLang="zh-CN"/>
              <a:t> 10% </a:t>
            </a:r>
            <a:r>
              <a:rPr lang="zh-CN" altLang="en-US"/>
              <a:t>训练数据，</a:t>
            </a:r>
            <a:r>
              <a:rPr lang="en-US" altLang="zh-CN"/>
              <a:t>LLaTA </a:t>
            </a:r>
            <a:r>
              <a:rPr lang="zh-CN" altLang="en-US"/>
              <a:t>依旧显著领先，展示对数据稀缺情境的适应能力。</a:t>
            </a:r>
            <a:endParaRPr lang="zh-CN" altLang="en-US"/>
          </a:p>
          <a:p>
            <a:r>
              <a:rPr lang="en-US" altLang="zh-CN"/>
              <a:t>Zero-shot</a:t>
            </a:r>
            <a:r>
              <a:rPr lang="zh-CN" altLang="en-US"/>
              <a:t>（表</a:t>
            </a:r>
            <a:r>
              <a:rPr lang="en-US" altLang="zh-CN"/>
              <a:t>4</a:t>
            </a:r>
            <a:r>
              <a:rPr lang="zh-CN" altLang="en-US"/>
              <a:t>）：直接将模型从一个</a:t>
            </a:r>
            <a:r>
              <a:rPr lang="en-US" altLang="zh-CN"/>
              <a:t> ETT </a:t>
            </a:r>
            <a:r>
              <a:rPr lang="zh-CN" altLang="en-US"/>
              <a:t>子集迁移到另一个子集进行测试，无需再训练，依然保持高精度预测</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去除特征蒸馏或输出一致性等模块后，性能下降；说明跨模态知识蒸馏对性能提升至关重要。</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t-SNE</a:t>
            </a:r>
            <a:r>
              <a:rPr lang="zh-CN" altLang="en-US"/>
              <a:t>：对比</a:t>
            </a:r>
            <a:r>
              <a:rPr lang="en-US" altLang="zh-CN"/>
              <a:t> GPT4TS </a:t>
            </a:r>
            <a:r>
              <a:rPr lang="zh-CN" altLang="en-US"/>
              <a:t>与</a:t>
            </a:r>
            <a:r>
              <a:rPr lang="en-US" altLang="zh-CN"/>
              <a:t> LLaTA </a:t>
            </a:r>
            <a:r>
              <a:rPr lang="zh-CN" altLang="en-US"/>
              <a:t>的时间序列</a:t>
            </a:r>
            <a:r>
              <a:rPr lang="en-US" altLang="zh-CN"/>
              <a:t> token </a:t>
            </a:r>
            <a:r>
              <a:rPr lang="zh-CN" altLang="en-US"/>
              <a:t>分布；</a:t>
            </a:r>
            <a:r>
              <a:rPr lang="en-US" altLang="zh-CN"/>
              <a:t>LLaTA </a:t>
            </a:r>
            <a:r>
              <a:rPr lang="zh-CN" altLang="en-US"/>
              <a:t>的向量分布更接近文本空间；</a:t>
            </a:r>
            <a:endParaRPr lang="zh-CN" altLang="en-US"/>
          </a:p>
          <a:p>
            <a:r>
              <a:rPr lang="en-US" altLang="zh-CN"/>
              <a:t>Cross-attention </a:t>
            </a:r>
            <a:r>
              <a:rPr lang="zh-CN" altLang="en-US"/>
              <a:t>权重：每个数据集都关注不同的文本主成分，隐含对领域差异的适应。</a:t>
            </a:r>
            <a:endParaRPr lang="zh-CN" altLang="en-US"/>
          </a:p>
          <a:p>
            <a:endParaRPr lang="zh-CN" altLang="en-US"/>
          </a:p>
          <a:p>
            <a:r>
              <a:rPr lang="zh-CN" altLang="en-US"/>
              <a:t>通过丰富的结果展示（长</a:t>
            </a:r>
            <a:r>
              <a:rPr lang="en-US" altLang="zh-CN"/>
              <a:t>/</a:t>
            </a:r>
            <a:r>
              <a:rPr lang="zh-CN" altLang="en-US"/>
              <a:t>短期，多数据集、少样本、零样本、消融与可视化），全面证明</a:t>
            </a:r>
            <a:r>
              <a:rPr lang="en-US" altLang="zh-CN"/>
              <a:t>“</a:t>
            </a:r>
            <a:r>
              <a:rPr lang="zh-CN" altLang="en-US"/>
              <a:t>方法确实让</a:t>
            </a:r>
            <a:r>
              <a:rPr lang="en-US" altLang="zh-CN"/>
              <a:t> LLM </a:t>
            </a:r>
            <a:r>
              <a:rPr lang="zh-CN" altLang="en-US"/>
              <a:t>在时间序列预测上更好发挥</a:t>
            </a:r>
            <a:r>
              <a:rPr lang="en-US" altLang="zh-CN"/>
              <a:t>”</a:t>
            </a:r>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驯服预训练的大型语言模型（</a:t>
            </a:r>
            <a:r>
              <a:rPr lang="en-US" altLang="zh-CN"/>
              <a:t>LLMs</a:t>
            </a:r>
            <a:r>
              <a:rPr lang="zh-CN" altLang="en-US"/>
              <a:t>）用于广义时间序列预测：通过跨模态知识蒸馏</a:t>
            </a:r>
            <a:endParaRPr lang="zh-CN" altLang="en-US"/>
          </a:p>
          <a:p>
            <a:r>
              <a:rPr lang="zh-CN" altLang="en-US"/>
              <a:t>合作团队：清华大学，</a:t>
            </a:r>
            <a:r>
              <a:rPr lang="zh-CN" altLang="en-US"/>
              <a:t>深圳大学</a:t>
            </a:r>
            <a:endParaRPr lang="zh-CN" altLang="en-US"/>
          </a:p>
          <a:p>
            <a:r>
              <a:rPr lang="en-US" altLang="zh-CN"/>
              <a:t>Taming Pre-trained LLMs: </a:t>
            </a:r>
            <a:r>
              <a:rPr lang="zh-CN" altLang="en-US"/>
              <a:t>如何</a:t>
            </a:r>
            <a:r>
              <a:rPr lang="en-US" altLang="zh-CN"/>
              <a:t>“</a:t>
            </a:r>
            <a:r>
              <a:rPr lang="zh-CN" altLang="en-US"/>
              <a:t>驯服</a:t>
            </a:r>
            <a:r>
              <a:rPr lang="en-US" altLang="zh-CN"/>
              <a:t>”</a:t>
            </a:r>
            <a:r>
              <a:rPr lang="zh-CN" altLang="en-US"/>
              <a:t>或驾驭预训练语言模型，让其能适应时间序列任务；</a:t>
            </a:r>
            <a:endParaRPr lang="zh-CN" altLang="en-US"/>
          </a:p>
          <a:p>
            <a:r>
              <a:rPr lang="en-US" altLang="zh-CN"/>
              <a:t>for Generalised Time Series Forecasting: </a:t>
            </a:r>
            <a:r>
              <a:rPr lang="zh-CN" altLang="en-US"/>
              <a:t>目标是面向通用的、多类型时间序列预测；</a:t>
            </a:r>
            <a:endParaRPr lang="zh-CN" altLang="en-US"/>
          </a:p>
          <a:p>
            <a:r>
              <a:rPr lang="en-US" altLang="zh-CN"/>
              <a:t>via Cross-modal Knowledge Distillation: </a:t>
            </a:r>
            <a:r>
              <a:rPr lang="zh-CN" altLang="en-US"/>
              <a:t>通过跨模态知识蒸馏将</a:t>
            </a:r>
            <a:r>
              <a:rPr lang="en-US" altLang="zh-CN"/>
              <a:t> LLM </a:t>
            </a:r>
            <a:r>
              <a:rPr lang="zh-CN" altLang="en-US"/>
              <a:t>的静态与动态知识迁移到时间序列预测任务中。</a:t>
            </a:r>
            <a:endParaRPr lang="zh-CN" altLang="en-US"/>
          </a:p>
          <a:p>
            <a:endParaRPr lang="zh-CN" altLang="en-US"/>
          </a:p>
          <a:p>
            <a:r>
              <a:rPr lang="zh-CN" altLang="en-US"/>
              <a:t>我们提出了一种新颖的知识蒸馏框架，用于将预训练大语言模型（</a:t>
            </a:r>
            <a:r>
              <a:rPr lang="en-US" altLang="zh-CN"/>
              <a:t>LLMs</a:t>
            </a:r>
            <a:r>
              <a:rPr lang="zh-CN" altLang="en-US"/>
              <a:t>）中的知识迁移至时间序列预测任务中。</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可能的</a:t>
            </a:r>
            <a:r>
              <a:rPr lang="zh-CN" altLang="en-US"/>
              <a:t>局限：</a:t>
            </a:r>
            <a:endParaRPr lang="zh-CN" altLang="en-US"/>
          </a:p>
          <a:p>
            <a:r>
              <a:rPr lang="en-US" altLang="zh-CN"/>
              <a:t>1.</a:t>
            </a:r>
            <a:r>
              <a:rPr lang="zh-CN" altLang="en-US"/>
              <a:t>当前对文本词向量的使用仍比较隐式，可探索与显式文本提示相结合；（论文的方法目前只是隐式地利用了</a:t>
            </a:r>
            <a:r>
              <a:rPr lang="en-US" altLang="zh-CN"/>
              <a:t> LLM </a:t>
            </a:r>
            <a:r>
              <a:rPr lang="zh-CN" altLang="en-US"/>
              <a:t>的词向量和隐藏层表示，但没有直接使用文本信息来辅助时间序列预测。</a:t>
            </a:r>
            <a:endParaRPr lang="zh-CN" altLang="en-US"/>
          </a:p>
          <a:p>
            <a:r>
              <a:rPr lang="zh-CN" altLang="en-US"/>
              <a:t>未来可以探索</a:t>
            </a:r>
            <a:r>
              <a:rPr lang="en-US" altLang="zh-CN"/>
              <a:t>“</a:t>
            </a:r>
            <a:r>
              <a:rPr lang="zh-CN" altLang="en-US"/>
              <a:t>显式文本提示</a:t>
            </a:r>
            <a:r>
              <a:rPr lang="en-US" altLang="zh-CN"/>
              <a:t>”</a:t>
            </a:r>
            <a:r>
              <a:rPr lang="zh-CN" altLang="en-US"/>
              <a:t>（</a:t>
            </a:r>
            <a:r>
              <a:rPr lang="en-US" altLang="zh-CN"/>
              <a:t>Explicit Text Prompting</a:t>
            </a:r>
            <a:r>
              <a:rPr lang="zh-CN" altLang="en-US"/>
              <a:t>），让</a:t>
            </a:r>
            <a:r>
              <a:rPr lang="en-US" altLang="zh-CN"/>
              <a:t> LLM </a:t>
            </a:r>
            <a:r>
              <a:rPr lang="zh-CN" altLang="en-US"/>
              <a:t>同时读取文本信息和时间序列数据，从而更好地进行预测和解释。</a:t>
            </a:r>
            <a:endParaRPr lang="zh-CN" altLang="en-US"/>
          </a:p>
          <a:p>
            <a:r>
              <a:rPr lang="zh-CN" altLang="en-US"/>
              <a:t>这种方式可以结合</a:t>
            </a:r>
            <a:r>
              <a:rPr lang="en-US" altLang="zh-CN"/>
              <a:t> Prompt Engineering</a:t>
            </a:r>
            <a:r>
              <a:rPr lang="zh-CN" altLang="en-US"/>
              <a:t>、多模态学习（</a:t>
            </a:r>
            <a:r>
              <a:rPr lang="en-US" altLang="zh-CN"/>
              <a:t>Text + Time Series</a:t>
            </a:r>
            <a:r>
              <a:rPr lang="zh-CN" altLang="en-US"/>
              <a:t>）、知识图谱等技术，进一步提升</a:t>
            </a:r>
            <a:r>
              <a:rPr lang="en-US" altLang="zh-CN"/>
              <a:t> LLM </a:t>
            </a:r>
            <a:r>
              <a:rPr lang="zh-CN" altLang="en-US"/>
              <a:t>在时间序列预测中的应用价值。</a:t>
            </a:r>
            <a:r>
              <a:rPr lang="zh-CN" altLang="en-US"/>
              <a:t>）</a:t>
            </a:r>
            <a:endParaRPr lang="zh-CN" altLang="en-US"/>
          </a:p>
          <a:p>
            <a:r>
              <a:rPr lang="en-US" altLang="zh-CN"/>
              <a:t>2.</a:t>
            </a:r>
            <a:r>
              <a:rPr lang="zh-CN" altLang="en-US"/>
              <a:t>更大规模</a:t>
            </a:r>
            <a:r>
              <a:rPr lang="en-US" altLang="zh-CN"/>
              <a:t> LLM</a:t>
            </a:r>
            <a:r>
              <a:rPr lang="zh-CN" altLang="en-US"/>
              <a:t>、更多模态（如图像）与时间序列的联合建模；（目前论文的模型主要基于相对较小的</a:t>
            </a:r>
            <a:r>
              <a:rPr lang="en-US" altLang="zh-CN"/>
              <a:t> LLM</a:t>
            </a:r>
            <a:r>
              <a:rPr lang="zh-CN" altLang="en-US"/>
              <a:t>（如</a:t>
            </a:r>
            <a:r>
              <a:rPr lang="en-US" altLang="zh-CN"/>
              <a:t> GPT-2 </a:t>
            </a:r>
            <a:r>
              <a:rPr lang="zh-CN" altLang="en-US"/>
              <a:t>级别），但可以探索使用更大规模的预训练语言模型（如</a:t>
            </a:r>
            <a:r>
              <a:rPr lang="en-US" altLang="zh-CN"/>
              <a:t> GPT-3.5</a:t>
            </a:r>
            <a:r>
              <a:rPr lang="zh-CN" altLang="en-US"/>
              <a:t>、</a:t>
            </a:r>
            <a:r>
              <a:rPr lang="en-US" altLang="zh-CN"/>
              <a:t>GPT-4</a:t>
            </a:r>
            <a:r>
              <a:rPr lang="zh-CN" altLang="en-US"/>
              <a:t>、</a:t>
            </a:r>
            <a:r>
              <a:rPr lang="en-US" altLang="zh-CN"/>
              <a:t>LLaMA</a:t>
            </a:r>
            <a:r>
              <a:rPr lang="zh-CN" altLang="en-US"/>
              <a:t>、</a:t>
            </a:r>
            <a:r>
              <a:rPr lang="en-US" altLang="zh-CN"/>
              <a:t>PaLM </a:t>
            </a:r>
            <a:r>
              <a:rPr lang="zh-CN" altLang="en-US"/>
              <a:t>等）来提升时间序列预测能力。更大规模的大语言模型拥有：更丰富的先验知识，更强的推理能力以及更强的跨膜太对齐能力。但随之而来的问题是计算资源需求增加，如果数据量不足，</a:t>
            </a:r>
            <a:r>
              <a:rPr lang="en-US" altLang="zh-CN"/>
              <a:t>LLM </a:t>
            </a:r>
            <a:r>
              <a:rPr lang="zh-CN" altLang="en-US"/>
              <a:t>可能会过度拟合训练数据，需要更好的微调技术：如</a:t>
            </a:r>
            <a:r>
              <a:rPr lang="en-US" altLang="zh-CN"/>
              <a:t> LoRA</a:t>
            </a:r>
            <a:r>
              <a:rPr lang="zh-CN" altLang="en-US"/>
              <a:t>、</a:t>
            </a:r>
            <a:r>
              <a:rPr lang="en-US" altLang="zh-CN"/>
              <a:t>Prefix Tuning</a:t>
            </a:r>
            <a:r>
              <a:rPr lang="zh-CN" altLang="en-US"/>
              <a:t>、</a:t>
            </a:r>
            <a:r>
              <a:rPr lang="en-US" altLang="zh-CN"/>
              <a:t>Adapter </a:t>
            </a:r>
            <a:r>
              <a:rPr lang="zh-CN" altLang="en-US"/>
              <a:t>等方法，以避免直接微调整个大模型导致</a:t>
            </a:r>
            <a:r>
              <a:rPr lang="en-US" altLang="zh-CN"/>
              <a:t>“</a:t>
            </a:r>
            <a:r>
              <a:rPr lang="zh-CN" altLang="en-US"/>
              <a:t>灾难性遗忘</a:t>
            </a:r>
            <a:r>
              <a:rPr lang="en-US" altLang="zh-CN"/>
              <a:t>”</a:t>
            </a:r>
            <a:r>
              <a:rPr lang="zh-CN" altLang="en-US"/>
              <a:t>。（当模型在任务</a:t>
            </a:r>
            <a:r>
              <a:rPr lang="en-US" altLang="zh-CN"/>
              <a:t> A </a:t>
            </a:r>
            <a:r>
              <a:rPr lang="zh-CN" altLang="en-US"/>
              <a:t>上训练后，能够很好地完成任务</a:t>
            </a:r>
            <a:r>
              <a:rPr lang="en-US" altLang="zh-CN"/>
              <a:t> A</a:t>
            </a:r>
            <a:r>
              <a:rPr lang="zh-CN" altLang="en-US"/>
              <a:t>；</a:t>
            </a:r>
            <a:endParaRPr lang="zh-CN" altLang="en-US"/>
          </a:p>
          <a:p>
            <a:r>
              <a:rPr lang="zh-CN" altLang="en-US"/>
              <a:t>当同一个模型继续在任务</a:t>
            </a:r>
            <a:r>
              <a:rPr lang="en-US" altLang="zh-CN"/>
              <a:t> B </a:t>
            </a:r>
            <a:r>
              <a:rPr lang="zh-CN" altLang="en-US"/>
              <a:t>上训练时，任务</a:t>
            </a:r>
            <a:r>
              <a:rPr lang="en-US" altLang="zh-CN"/>
              <a:t> B </a:t>
            </a:r>
            <a:r>
              <a:rPr lang="zh-CN" altLang="en-US"/>
              <a:t>的性能提高了；但模型可能会</a:t>
            </a:r>
            <a:r>
              <a:rPr lang="en-US" altLang="zh-CN"/>
              <a:t>“</a:t>
            </a:r>
            <a:r>
              <a:rPr lang="zh-CN" altLang="en-US"/>
              <a:t>遗忘</a:t>
            </a:r>
            <a:r>
              <a:rPr lang="en-US" altLang="zh-CN"/>
              <a:t>”</a:t>
            </a:r>
            <a:r>
              <a:rPr lang="zh-CN" altLang="en-US"/>
              <a:t>任务</a:t>
            </a:r>
            <a:r>
              <a:rPr lang="en-US" altLang="zh-CN"/>
              <a:t> A</a:t>
            </a:r>
            <a:r>
              <a:rPr lang="zh-CN" altLang="en-US"/>
              <a:t>，导致其在任务</a:t>
            </a:r>
            <a:r>
              <a:rPr lang="en-US" altLang="zh-CN"/>
              <a:t> A </a:t>
            </a:r>
            <a:r>
              <a:rPr lang="zh-CN" altLang="en-US"/>
              <a:t>上的表现下降。</a:t>
            </a:r>
            <a:r>
              <a:rPr lang="zh-CN" altLang="en-US"/>
              <a:t>））（更多模态则表现</a:t>
            </a:r>
            <a:r>
              <a:rPr lang="zh-CN" altLang="en-US"/>
              <a:t>在：论文当前主要关注时间序列（数值数据）与文本（语言模型）的联合建模，但现实世界的时间序列预测任务往往涉及多种模态，如图像、卫星数据、雷达数据、视频信息等。让</a:t>
            </a:r>
            <a:r>
              <a:rPr lang="en-US" altLang="zh-CN"/>
              <a:t> LLM </a:t>
            </a:r>
            <a:r>
              <a:rPr lang="zh-CN" altLang="en-US"/>
              <a:t>能够同时处理文本、图像和时间序列数据，从而增强其泛化能力。</a:t>
            </a:r>
            <a:r>
              <a:rPr lang="zh-CN" altLang="en-US"/>
              <a:t>）</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找工作</a:t>
            </a:r>
            <a:r>
              <a:rPr lang="en-US" altLang="zh-CN"/>
              <a:t>2.</a:t>
            </a:r>
            <a:r>
              <a:rPr lang="zh-CN" altLang="en-US"/>
              <a:t>看论文</a:t>
            </a:r>
            <a:r>
              <a:rPr lang="en-US" altLang="zh-CN"/>
              <a:t>3.</a:t>
            </a:r>
            <a:r>
              <a:rPr lang="zh-CN" altLang="en-US"/>
              <a:t>找再投递的期刊。最近看了下别人英文怎么写方法部分的，如果再被退回来的话，我就重新修改方法部分的撰写后再</a:t>
            </a:r>
            <a:r>
              <a:rPr lang="zh-CN" altLang="en-US"/>
              <a:t>投递。</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a:sym typeface="+mn-ea"/>
              </a:rPr>
              <a:t>多变量时间序列在现实</a:t>
            </a:r>
            <a:r>
              <a:rPr lang="zh-CN" altLang="en-US" dirty="0"/>
              <a:t>众多领域广泛应用，但面临数据稀缺、长</a:t>
            </a:r>
            <a:r>
              <a:rPr lang="en-US" altLang="zh-CN" dirty="0"/>
              <a:t>/</a:t>
            </a:r>
            <a:r>
              <a:rPr lang="zh-CN" altLang="en-US" dirty="0"/>
              <a:t>短时依赖等挑战。人们引入</a:t>
            </a:r>
            <a:r>
              <a:rPr lang="en-US" altLang="zh-CN" dirty="0"/>
              <a:t>LLM</a:t>
            </a:r>
            <a:r>
              <a:rPr lang="zh-CN" altLang="en-US" dirty="0"/>
              <a:t>解决以上问题，但一些研究直接将时间序列当作</a:t>
            </a:r>
            <a:r>
              <a:rPr lang="en-US" altLang="zh-CN" dirty="0"/>
              <a:t>“</a:t>
            </a:r>
            <a:r>
              <a:rPr lang="zh-CN" altLang="en-US" dirty="0"/>
              <a:t>词</a:t>
            </a:r>
            <a:r>
              <a:rPr lang="en-US" altLang="zh-CN" dirty="0"/>
              <a:t> token”</a:t>
            </a:r>
            <a:r>
              <a:rPr lang="zh-CN" altLang="en-US" dirty="0"/>
              <a:t>输入</a:t>
            </a:r>
            <a:r>
              <a:rPr lang="en-US" altLang="zh-CN" dirty="0"/>
              <a:t> GPT </a:t>
            </a:r>
            <a:r>
              <a:rPr lang="zh-CN" altLang="en-US" dirty="0"/>
              <a:t>类模型使得存在明显的</a:t>
            </a:r>
            <a:r>
              <a:rPr lang="en-US" altLang="zh-CN" dirty="0"/>
              <a:t>“</a:t>
            </a:r>
            <a:r>
              <a:rPr lang="zh-CN" altLang="en-US" dirty="0"/>
              <a:t>模态差异</a:t>
            </a:r>
            <a:r>
              <a:rPr lang="en-US" altLang="zh-CN" dirty="0"/>
              <a:t>”</a:t>
            </a:r>
            <a:r>
              <a:rPr lang="zh-CN" altLang="en-US" dirty="0"/>
              <a:t>：文本是离散符号，时间序列是连续数值；</a:t>
            </a:r>
            <a:r>
              <a:rPr lang="zh-CN" altLang="en-US" dirty="0">
                <a:sym typeface="+mn-ea"/>
              </a:rPr>
              <a:t>因此需要找到更好的方式将时间序列映射到</a:t>
            </a:r>
            <a:r>
              <a:rPr lang="en-US" altLang="zh-CN" dirty="0">
                <a:sym typeface="+mn-ea"/>
              </a:rPr>
              <a:t> LLM </a:t>
            </a:r>
            <a:r>
              <a:rPr lang="zh-CN" altLang="en-US" dirty="0">
                <a:sym typeface="+mn-ea"/>
              </a:rPr>
              <a:t>擅长的语义或上下文空间中。</a:t>
            </a:r>
            <a:endParaRPr lang="zh-CN" altLang="en-US" dirty="0"/>
          </a:p>
          <a:p>
            <a:pPr>
              <a:lnSpc>
                <a:spcPct val="150000"/>
              </a:lnSpc>
              <a:defRPr/>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然而需要找到更好的方式将时间序列映射到</a:t>
            </a:r>
            <a:r>
              <a:rPr lang="en-US" altLang="zh-CN" dirty="0">
                <a:sym typeface="+mn-ea"/>
              </a:rPr>
              <a:t> LLM </a:t>
            </a:r>
            <a:r>
              <a:rPr lang="zh-CN" altLang="en-US" dirty="0">
                <a:sym typeface="+mn-ea"/>
              </a:rPr>
              <a:t>擅长的语义或上下文空间中存在几个问题：第一</a:t>
            </a:r>
            <a:r>
              <a:rPr lang="en-US" altLang="zh-CN" dirty="0">
                <a:sym typeface="+mn-ea"/>
              </a:rPr>
              <a:t> </a:t>
            </a:r>
            <a:r>
              <a:rPr lang="zh-CN" altLang="en-US" dirty="0">
                <a:sym typeface="+mn-ea"/>
              </a:rPr>
              <a:t>第二</a:t>
            </a:r>
            <a:r>
              <a:rPr lang="en-US" altLang="zh-CN" dirty="0">
                <a:sym typeface="+mn-ea"/>
              </a:rPr>
              <a:t> </a:t>
            </a:r>
            <a:r>
              <a:rPr lang="zh-CN" altLang="en-US" dirty="0">
                <a:sym typeface="+mn-ea"/>
              </a:rPr>
              <a:t>第三</a:t>
            </a:r>
            <a:endParaRPr lang="zh-CN" altLang="en-US" dirty="0">
              <a:sym typeface="+mn-ea"/>
            </a:endParaRPr>
          </a:p>
          <a:p>
            <a:endParaRPr lang="zh-CN" altLang="en-US" dirty="0">
              <a:sym typeface="微软雅黑" panose="020B0503020204020204" pitchFamily="34" charset="-122"/>
            </a:endParaRPr>
          </a:p>
          <a:p>
            <a:r>
              <a:rPr lang="zh-CN" altLang="en-US" dirty="0">
                <a:sym typeface="微软雅黑" panose="020B0503020204020204" pitchFamily="34" charset="-122"/>
              </a:rPr>
              <a:t>针对以上问题，作者</a:t>
            </a:r>
            <a:r>
              <a:rPr lang="zh-CN" altLang="en-US" dirty="0">
                <a:sym typeface="微软雅黑" panose="020B0503020204020204" pitchFamily="34" charset="-122"/>
              </a:rPr>
              <a:t>提出了引入跨模态知识蒸馏（</a:t>
            </a:r>
            <a:r>
              <a:rPr lang="en-US" altLang="zh-CN" dirty="0">
                <a:sym typeface="微软雅黑" panose="020B0503020204020204" pitchFamily="34" charset="-122"/>
              </a:rPr>
              <a:t>LLaTA</a:t>
            </a:r>
            <a:r>
              <a:rPr lang="zh-CN" altLang="en-US" dirty="0">
                <a:sym typeface="微软雅黑" panose="020B0503020204020204" pitchFamily="34" charset="-122"/>
              </a:rPr>
              <a:t>）。</a:t>
            </a:r>
            <a:endParaRPr lang="zh-CN" altLang="en-US" dirty="0">
              <a:sym typeface="微软雅黑" panose="020B0503020204020204" pitchFamily="34" charset="-122"/>
            </a:endParaRPr>
          </a:p>
          <a:p>
            <a:r>
              <a:rPr lang="zh-CN" altLang="en-US" dirty="0">
                <a:sym typeface="微软雅黑" panose="020B0503020204020204" pitchFamily="34" charset="-122"/>
              </a:rPr>
              <a:t>下面将</a:t>
            </a:r>
            <a:r>
              <a:rPr lang="zh-CN" altLang="en-US" dirty="0">
                <a:sym typeface="微软雅黑" panose="020B0503020204020204" pitchFamily="34" charset="-122"/>
              </a:rPr>
              <a:t>进行一个详细</a:t>
            </a:r>
            <a:r>
              <a:rPr lang="zh-CN" altLang="en-US" dirty="0">
                <a:sym typeface="微软雅黑" panose="020B0503020204020204" pitchFamily="34" charset="-122"/>
              </a:rPr>
              <a:t>讲解。</a:t>
            </a:r>
            <a:endParaRPr lang="zh-CN" altLang="en-US" dirty="0">
              <a:sym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论文的核心思想是构建两个大语言模型：</a:t>
            </a:r>
            <a:endParaRPr lang="zh-CN" altLang="en-US"/>
          </a:p>
          <a:p>
            <a:pPr eaLnBrk="1" hangingPunct="1"/>
            <a:endParaRPr lang="en-US" altLang="zh-CN"/>
          </a:p>
          <a:p>
            <a:pPr eaLnBrk="1" hangingPunct="1"/>
            <a:r>
              <a:rPr lang="zh-CN" altLang="en-US"/>
              <a:t>文本大语言模型（</a:t>
            </a:r>
            <a:r>
              <a:rPr lang="en-US" altLang="zh-CN"/>
              <a:t>Textual LLM</a:t>
            </a:r>
            <a:r>
              <a:rPr lang="zh-CN" altLang="en-US"/>
              <a:t>）：已经预训练好，作为知识提供者，不会重新训练。</a:t>
            </a:r>
            <a:endParaRPr lang="zh-CN" altLang="en-US"/>
          </a:p>
          <a:p>
            <a:pPr eaLnBrk="1" hangingPunct="1"/>
            <a:r>
              <a:rPr lang="zh-CN" altLang="en-US"/>
              <a:t>时间序列大语言模型（</a:t>
            </a:r>
            <a:r>
              <a:rPr lang="en-US" altLang="zh-CN"/>
              <a:t>Temporal LLM</a:t>
            </a:r>
            <a:r>
              <a:rPr lang="zh-CN" altLang="en-US"/>
              <a:t>）：需要适配时间序列任务，它通过</a:t>
            </a:r>
            <a:r>
              <a:rPr lang="en-US" altLang="zh-CN"/>
              <a:t> LoRA </a:t>
            </a:r>
            <a:r>
              <a:rPr lang="zh-CN" altLang="en-US"/>
              <a:t>进行参数调整，学习文本</a:t>
            </a:r>
            <a:r>
              <a:rPr lang="en-US" altLang="zh-CN"/>
              <a:t> LLM </a:t>
            </a:r>
            <a:r>
              <a:rPr lang="zh-CN" altLang="en-US"/>
              <a:t>的先验知识和推理能力。</a:t>
            </a:r>
            <a:endParaRPr lang="zh-CN" altLang="en-US"/>
          </a:p>
          <a:p>
            <a:pPr eaLnBrk="1" hangingPunct="1"/>
            <a:r>
              <a:rPr lang="zh-CN" altLang="en-US"/>
              <a:t>为了让时间序列大语言模型模仿文本大语言模型的学习过程，论文采用了两种跨模态蒸馏方法：</a:t>
            </a:r>
            <a:endParaRPr lang="zh-CN" altLang="en-US"/>
          </a:p>
          <a:p>
            <a:pPr eaLnBrk="1" hangingPunct="1"/>
            <a:endParaRPr lang="en-US" altLang="zh-CN"/>
          </a:p>
          <a:p>
            <a:pPr eaLnBrk="1" hangingPunct="1"/>
            <a:r>
              <a:rPr lang="zh-CN" altLang="en-US"/>
              <a:t>静态蒸馏（</a:t>
            </a:r>
            <a:r>
              <a:rPr lang="en-US" altLang="zh-CN"/>
              <a:t>Static Knowledge Distillation</a:t>
            </a:r>
            <a:r>
              <a:rPr lang="zh-CN" altLang="en-US"/>
              <a:t>）：</a:t>
            </a:r>
            <a:endParaRPr lang="zh-CN" altLang="en-US"/>
          </a:p>
          <a:p>
            <a:pPr eaLnBrk="1" hangingPunct="1"/>
            <a:endParaRPr lang="en-US" altLang="zh-CN"/>
          </a:p>
          <a:p>
            <a:pPr eaLnBrk="1" hangingPunct="1"/>
            <a:r>
              <a:rPr lang="zh-CN" altLang="en-US"/>
              <a:t>通过多头注意力机制（</a:t>
            </a:r>
            <a:r>
              <a:rPr lang="en-US" altLang="zh-CN"/>
              <a:t>Multi-Head Attention</a:t>
            </a:r>
            <a:r>
              <a:rPr lang="zh-CN" altLang="en-US"/>
              <a:t>），将时间序列转换成</a:t>
            </a:r>
            <a:r>
              <a:rPr lang="en-US" altLang="zh-CN"/>
              <a:t> LLM </a:t>
            </a:r>
            <a:r>
              <a:rPr lang="zh-CN" altLang="en-US"/>
              <a:t>能理解的</a:t>
            </a:r>
            <a:r>
              <a:rPr lang="en-US" altLang="zh-CN"/>
              <a:t> token</a:t>
            </a:r>
            <a:r>
              <a:rPr lang="zh-CN" altLang="en-US"/>
              <a:t>，使其在语义空间中对齐。</a:t>
            </a:r>
            <a:endParaRPr lang="zh-CN" altLang="en-US"/>
          </a:p>
          <a:p>
            <a:pPr eaLnBrk="1" hangingPunct="1"/>
            <a:r>
              <a:rPr lang="zh-CN" altLang="en-US"/>
              <a:t>具体实现上，使用</a:t>
            </a:r>
            <a:r>
              <a:rPr lang="en-US" altLang="zh-CN"/>
              <a:t> PCA </a:t>
            </a:r>
            <a:r>
              <a:rPr lang="zh-CN" altLang="en-US"/>
              <a:t>提取</a:t>
            </a:r>
            <a:r>
              <a:rPr lang="en-US" altLang="zh-CN"/>
              <a:t> LLM </a:t>
            </a:r>
            <a:r>
              <a:rPr lang="zh-CN" altLang="en-US"/>
              <a:t>词向量的主成分，让时间序列</a:t>
            </a:r>
            <a:r>
              <a:rPr lang="en-US" altLang="zh-CN"/>
              <a:t> token </a:t>
            </a:r>
            <a:r>
              <a:rPr lang="zh-CN" altLang="en-US"/>
              <a:t>在词向量空间中找到最合适的表示，从而适配</a:t>
            </a:r>
            <a:r>
              <a:rPr lang="en-US" altLang="zh-CN"/>
              <a:t> LLM </a:t>
            </a:r>
            <a:r>
              <a:rPr lang="zh-CN" altLang="en-US"/>
              <a:t>的输入格式。</a:t>
            </a:r>
            <a:endParaRPr lang="zh-CN" altLang="en-US"/>
          </a:p>
          <a:p>
            <a:pPr eaLnBrk="1" hangingPunct="1"/>
            <a:r>
              <a:rPr lang="zh-CN" altLang="en-US"/>
              <a:t>动态蒸馏（</a:t>
            </a:r>
            <a:r>
              <a:rPr lang="en-US" altLang="zh-CN"/>
              <a:t>Dynamic Knowledge Distillation</a:t>
            </a:r>
            <a:r>
              <a:rPr lang="zh-CN" altLang="en-US"/>
              <a:t>）：</a:t>
            </a:r>
            <a:endParaRPr lang="zh-CN" altLang="en-US"/>
          </a:p>
          <a:p>
            <a:pPr eaLnBrk="1" hangingPunct="1"/>
            <a:endParaRPr lang="en-US" altLang="zh-CN"/>
          </a:p>
          <a:p>
            <a:pPr eaLnBrk="1" hangingPunct="1"/>
            <a:r>
              <a:rPr lang="zh-CN" altLang="en-US"/>
              <a:t>特征对齐（</a:t>
            </a:r>
            <a:r>
              <a:rPr lang="en-US" altLang="zh-CN"/>
              <a:t>Feature Alignment</a:t>
            </a:r>
            <a:r>
              <a:rPr lang="zh-CN" altLang="en-US"/>
              <a:t>）：时间序列模型在训练过程中，通过正则化损失，使其隐藏层特征接近</a:t>
            </a:r>
            <a:r>
              <a:rPr lang="en-US" altLang="zh-CN"/>
              <a:t> LLM </a:t>
            </a:r>
            <a:r>
              <a:rPr lang="zh-CN" altLang="en-US"/>
              <a:t>的隐藏层特征，模仿</a:t>
            </a:r>
            <a:r>
              <a:rPr lang="en-US" altLang="zh-CN"/>
              <a:t> LLM </a:t>
            </a:r>
            <a:r>
              <a:rPr lang="zh-CN" altLang="en-US"/>
              <a:t>的推理方式。</a:t>
            </a:r>
            <a:endParaRPr lang="zh-CN" altLang="en-US"/>
          </a:p>
          <a:p>
            <a:pPr eaLnBrk="1" hangingPunct="1"/>
            <a:r>
              <a:rPr lang="zh-CN" altLang="en-US"/>
              <a:t>最终预测对齐（</a:t>
            </a:r>
            <a:r>
              <a:rPr lang="en-US" altLang="zh-CN"/>
              <a:t>Output Consistency</a:t>
            </a:r>
            <a:r>
              <a:rPr lang="zh-CN" altLang="en-US"/>
              <a:t>）：使用</a:t>
            </a:r>
            <a:r>
              <a:rPr lang="en-US" altLang="zh-CN"/>
              <a:t> </a:t>
            </a:r>
            <a:r>
              <a:rPr lang="zh-CN" altLang="en-US"/>
              <a:t>监督</a:t>
            </a:r>
            <a:r>
              <a:rPr lang="en-US" altLang="zh-CN"/>
              <a:t> L1 Loss </a:t>
            </a:r>
            <a:r>
              <a:rPr lang="zh-CN" altLang="en-US"/>
              <a:t>让时间序列的预测结果尽可能匹配</a:t>
            </a:r>
            <a:r>
              <a:rPr lang="en-US" altLang="zh-CN"/>
              <a:t> LLM </a:t>
            </a:r>
            <a:r>
              <a:rPr lang="zh-CN" altLang="en-US"/>
              <a:t>预测的结果，提高模型的稳定性和泛化能力。</a:t>
            </a:r>
            <a:endParaRPr lang="zh-CN" altLang="en-US"/>
          </a:p>
          <a:p>
            <a:pPr eaLnBrk="1" hangingPunct="1"/>
            <a:r>
              <a:rPr lang="zh-CN" altLang="en-US"/>
              <a:t>总结</a:t>
            </a:r>
            <a:endParaRPr lang="zh-CN" altLang="en-US"/>
          </a:p>
          <a:p>
            <a:pPr eaLnBrk="1" hangingPunct="1"/>
            <a:r>
              <a:rPr lang="zh-CN" altLang="en-US"/>
              <a:t>论文通过静态蒸馏、动态蒸馏、输出一致性约束，让</a:t>
            </a:r>
            <a:r>
              <a:rPr lang="en-US" altLang="zh-CN"/>
              <a:t> LLM </a:t>
            </a:r>
            <a:r>
              <a:rPr lang="zh-CN" altLang="en-US"/>
              <a:t>作为时间序列模型的</a:t>
            </a:r>
            <a:r>
              <a:rPr lang="en-US" altLang="zh-CN"/>
              <a:t>“</a:t>
            </a:r>
            <a:r>
              <a:rPr lang="zh-CN" altLang="en-US"/>
              <a:t>教师模型</a:t>
            </a:r>
            <a:r>
              <a:rPr lang="en-US" altLang="zh-CN"/>
              <a:t>”</a:t>
            </a:r>
            <a:r>
              <a:rPr lang="zh-CN" altLang="en-US"/>
              <a:t>，在不影响其原有</a:t>
            </a:r>
            <a:r>
              <a:rPr lang="en-US" altLang="zh-CN"/>
              <a:t> NLP </a:t>
            </a:r>
            <a:r>
              <a:rPr lang="zh-CN" altLang="en-US"/>
              <a:t>能力的情况下，使时间序列模型继承</a:t>
            </a:r>
            <a:r>
              <a:rPr lang="en-US" altLang="zh-CN"/>
              <a:t> LLM </a:t>
            </a:r>
            <a:r>
              <a:rPr lang="zh-CN" altLang="en-US"/>
              <a:t>的知识，从而提升预测效果和跨任务泛化能力。</a:t>
            </a:r>
            <a:endParaRPr lang="zh-CN" altLang="en-US"/>
          </a:p>
          <a:p>
            <a:pPr eaLnBrk="1" hangingPunct="1"/>
            <a:endParaRPr lang="zh-CN" altLang="en-US"/>
          </a:p>
          <a:p>
            <a:pPr eaLnBrk="1" hangingPunct="1"/>
            <a:endParaRPr lang="zh-CN" altLang="en-US"/>
          </a:p>
          <a:p>
            <a:pPr eaLnBrk="1" hangingPunct="1"/>
            <a:r>
              <a:rPr lang="zh-CN" altLang="en-US"/>
              <a:t>这张图展示了</a:t>
            </a:r>
            <a:r>
              <a:rPr lang="en-US" altLang="zh-CN"/>
              <a:t> </a:t>
            </a:r>
            <a:r>
              <a:rPr lang="zh-CN" altLang="en-US"/>
              <a:t>跨模态知识蒸馏（</a:t>
            </a:r>
            <a:r>
              <a:rPr lang="en-US" altLang="zh-CN"/>
              <a:t>Cross-modal Knowledge Distillation</a:t>
            </a:r>
            <a:r>
              <a:rPr lang="zh-CN" altLang="en-US"/>
              <a:t>）</a:t>
            </a:r>
            <a:r>
              <a:rPr lang="en-US" altLang="zh-CN"/>
              <a:t> </a:t>
            </a:r>
            <a:r>
              <a:rPr lang="zh-CN" altLang="en-US"/>
              <a:t>如何让预训练的大型语言模型（</a:t>
            </a:r>
            <a:r>
              <a:rPr lang="en-US" altLang="zh-CN"/>
              <a:t>LLM</a:t>
            </a:r>
            <a:r>
              <a:rPr lang="zh-CN" altLang="en-US"/>
              <a:t>）辅助时间序列预测任务，整体由</a:t>
            </a:r>
            <a:r>
              <a:rPr lang="en-US" altLang="zh-CN"/>
              <a:t> </a:t>
            </a:r>
            <a:r>
              <a:rPr lang="zh-CN" altLang="en-US"/>
              <a:t>（蓝色）文本模态分支、（橙黄色）时间模态分支、（红色）静态知识蒸馏和（</a:t>
            </a:r>
            <a:r>
              <a:rPr lang="zh-CN" altLang="en-US"/>
              <a:t>紫色）动态知识蒸馏</a:t>
            </a:r>
            <a:r>
              <a:rPr lang="en-US" altLang="zh-CN"/>
              <a:t> </a:t>
            </a:r>
            <a:r>
              <a:rPr lang="zh-CN" altLang="en-US"/>
              <a:t>四个核心模块组成。</a:t>
            </a:r>
            <a:endParaRPr lang="en-US" altLang="zh-CN"/>
          </a:p>
          <a:p>
            <a:pPr eaLnBrk="1" hangingPunct="1"/>
            <a:r>
              <a:rPr lang="zh-CN" altLang="en-US"/>
              <a:t>首先，文本模态分支（</a:t>
            </a:r>
            <a:r>
              <a:rPr lang="en-US" altLang="zh-CN"/>
              <a:t>Textual Modal Branch</a:t>
            </a:r>
            <a:r>
              <a:rPr lang="zh-CN" altLang="en-US"/>
              <a:t>）</a:t>
            </a:r>
            <a:r>
              <a:rPr lang="en-US" altLang="zh-CN"/>
              <a:t> </a:t>
            </a:r>
            <a:r>
              <a:rPr lang="zh-CN" altLang="en-US"/>
              <a:t>负责保留</a:t>
            </a:r>
            <a:r>
              <a:rPr lang="en-US" altLang="zh-CN"/>
              <a:t> LLM </a:t>
            </a:r>
            <a:r>
              <a:rPr lang="zh-CN" altLang="en-US"/>
              <a:t>预训练的知识，它处理文本</a:t>
            </a:r>
            <a:r>
              <a:rPr lang="en-US" altLang="zh-CN"/>
              <a:t> token</a:t>
            </a:r>
            <a:r>
              <a:rPr lang="zh-CN" altLang="en-US"/>
              <a:t>，并通过</a:t>
            </a:r>
            <a:r>
              <a:rPr lang="en-US" altLang="zh-CN"/>
              <a:t> Transformer </a:t>
            </a:r>
            <a:r>
              <a:rPr lang="zh-CN" altLang="en-US"/>
              <a:t>层提取文本模态的隐藏特征，最终生成文本预测结果。在此过程中，文本模态分支的参数大部分被冻结（</a:t>
            </a:r>
            <a:r>
              <a:rPr lang="en-US" altLang="zh-CN"/>
              <a:t>Frozen</a:t>
            </a:r>
            <a:r>
              <a:rPr lang="zh-CN" altLang="en-US"/>
              <a:t>），仅用于提供知识。</a:t>
            </a:r>
            <a:endParaRPr lang="en-US" altLang="zh-CN"/>
          </a:p>
          <a:p>
            <a:pPr eaLnBrk="1" hangingPunct="1"/>
            <a:r>
              <a:rPr lang="zh-CN" altLang="en-US"/>
              <a:t>与此同时，时间模态分支（</a:t>
            </a:r>
            <a:r>
              <a:rPr lang="en-US" altLang="zh-CN"/>
              <a:t>Temporal Modal Branch</a:t>
            </a:r>
            <a:r>
              <a:rPr lang="zh-CN" altLang="en-US"/>
              <a:t>）</a:t>
            </a:r>
            <a:r>
              <a:rPr lang="en-US" altLang="zh-CN"/>
              <a:t> </a:t>
            </a:r>
            <a:r>
              <a:rPr lang="zh-CN" altLang="en-US"/>
              <a:t>处理输入的时间序列数据。时间序列首先被投影到</a:t>
            </a:r>
            <a:r>
              <a:rPr lang="en-US" altLang="zh-CN"/>
              <a:t> token </a:t>
            </a:r>
            <a:r>
              <a:rPr lang="zh-CN" altLang="en-US"/>
              <a:t>形式，并通过多层</a:t>
            </a:r>
            <a:r>
              <a:rPr lang="en-US" altLang="zh-CN"/>
              <a:t> Transformer </a:t>
            </a:r>
            <a:r>
              <a:rPr lang="zh-CN" altLang="en-US"/>
              <a:t>进行特征提取。由于</a:t>
            </a:r>
            <a:r>
              <a:rPr lang="en-US" altLang="zh-CN"/>
              <a:t> LLM </a:t>
            </a:r>
            <a:r>
              <a:rPr lang="zh-CN" altLang="en-US"/>
              <a:t>是为文本设计的，直接应用于时间序列会有模态不匹配问题，因此在时间模态分支中，采用了</a:t>
            </a:r>
            <a:r>
              <a:rPr lang="en-US" altLang="zh-CN"/>
              <a:t> LoRA</a:t>
            </a:r>
            <a:r>
              <a:rPr lang="zh-CN" altLang="en-US"/>
              <a:t>（低秩适配）</a:t>
            </a:r>
            <a:r>
              <a:rPr lang="en-US" altLang="zh-CN"/>
              <a:t> </a:t>
            </a:r>
            <a:r>
              <a:rPr lang="zh-CN" altLang="en-US"/>
              <a:t>以减少对</a:t>
            </a:r>
            <a:r>
              <a:rPr lang="en-US" altLang="zh-CN"/>
              <a:t> LLM </a:t>
            </a:r>
            <a:r>
              <a:rPr lang="zh-CN" altLang="en-US"/>
              <a:t>原始参数的修改，仅调整少量可训练参数来适配时间序列预测任务。</a:t>
            </a:r>
            <a:endParaRPr lang="en-US" altLang="zh-CN"/>
          </a:p>
          <a:p>
            <a:pPr eaLnBrk="1" hangingPunct="1"/>
            <a:r>
              <a:rPr lang="zh-CN" altLang="en-US"/>
              <a:t>为了让时间序列数据能够对齐</a:t>
            </a:r>
            <a:r>
              <a:rPr lang="en-US" altLang="zh-CN"/>
              <a:t> LLM </a:t>
            </a:r>
            <a:r>
              <a:rPr lang="zh-CN" altLang="en-US"/>
              <a:t>的语义空间，采用了</a:t>
            </a:r>
            <a:r>
              <a:rPr lang="en-US" altLang="zh-CN"/>
              <a:t> </a:t>
            </a:r>
            <a:r>
              <a:rPr lang="zh-CN" altLang="en-US"/>
              <a:t>静态知识蒸馏（</a:t>
            </a:r>
            <a:r>
              <a:rPr lang="en-US" altLang="zh-CN"/>
              <a:t>Static Knowledge Distillation</a:t>
            </a:r>
            <a:r>
              <a:rPr lang="zh-CN" altLang="en-US"/>
              <a:t>）</a:t>
            </a:r>
            <a:r>
              <a:rPr lang="en-US" altLang="zh-CN"/>
              <a:t> </a:t>
            </a:r>
            <a:r>
              <a:rPr lang="zh-CN" altLang="en-US"/>
              <a:t>机制。</a:t>
            </a:r>
            <a:r>
              <a:rPr lang="en-US" altLang="zh-CN"/>
              <a:t>LLM </a:t>
            </a:r>
            <a:r>
              <a:rPr lang="zh-CN" altLang="en-US"/>
              <a:t>词向量的主成分通过</a:t>
            </a:r>
            <a:r>
              <a:rPr lang="en-US" altLang="zh-CN"/>
              <a:t> PCA </a:t>
            </a:r>
            <a:r>
              <a:rPr lang="zh-CN" altLang="en-US"/>
              <a:t>进行降维，形成</a:t>
            </a:r>
            <a:r>
              <a:rPr lang="en-US" altLang="zh-CN"/>
              <a:t>“</a:t>
            </a:r>
            <a:r>
              <a:rPr lang="zh-CN" altLang="en-US"/>
              <a:t>精炼版的知识词典</a:t>
            </a:r>
            <a:r>
              <a:rPr lang="en-US" altLang="zh-CN"/>
              <a:t>”</a:t>
            </a:r>
            <a:r>
              <a:rPr lang="zh-CN" altLang="en-US"/>
              <a:t>，时间序列</a:t>
            </a:r>
            <a:r>
              <a:rPr lang="en-US" altLang="zh-CN"/>
              <a:t> token </a:t>
            </a:r>
            <a:r>
              <a:rPr lang="zh-CN" altLang="en-US"/>
              <a:t>通过跨注意力（</a:t>
            </a:r>
            <a:r>
              <a:rPr lang="en-US" altLang="zh-CN"/>
              <a:t>Cross-attention</a:t>
            </a:r>
            <a:r>
              <a:rPr lang="zh-CN" altLang="en-US"/>
              <a:t>）与这些词向量对齐，从而在输入层级实现静态模态对齐，使</a:t>
            </a:r>
            <a:r>
              <a:rPr lang="en-US" altLang="zh-CN"/>
              <a:t> LLM </a:t>
            </a:r>
            <a:r>
              <a:rPr lang="zh-CN" altLang="en-US"/>
              <a:t>能够更好地理解时间序列数据。</a:t>
            </a:r>
            <a:endParaRPr lang="zh-CN" altLang="en-US"/>
          </a:p>
          <a:p>
            <a:pPr eaLnBrk="1" hangingPunct="1"/>
            <a:endParaRPr lang="en-US" altLang="zh-CN"/>
          </a:p>
          <a:p>
            <a:pPr eaLnBrk="1" hangingPunct="1"/>
            <a:r>
              <a:rPr lang="zh-CN" altLang="en-US"/>
              <a:t>然而，仅仅在输入层对齐是不够的，因此采用了</a:t>
            </a:r>
            <a:r>
              <a:rPr lang="en-US" altLang="zh-CN"/>
              <a:t> </a:t>
            </a:r>
            <a:r>
              <a:rPr lang="zh-CN" altLang="en-US"/>
              <a:t>动态知识蒸馏（</a:t>
            </a:r>
            <a:r>
              <a:rPr lang="en-US" altLang="zh-CN"/>
              <a:t>Dynamic Knowledge Distillation</a:t>
            </a:r>
            <a:r>
              <a:rPr lang="zh-CN" altLang="en-US"/>
              <a:t>），让时间序列模型不仅在输入上对齐</a:t>
            </a:r>
            <a:r>
              <a:rPr lang="en-US" altLang="zh-CN"/>
              <a:t> LLM</a:t>
            </a:r>
            <a:r>
              <a:rPr lang="zh-CN" altLang="en-US"/>
              <a:t>，还能学习其深层次的动态表示。通过</a:t>
            </a:r>
            <a:r>
              <a:rPr lang="en-US" altLang="zh-CN"/>
              <a:t> </a:t>
            </a:r>
            <a:r>
              <a:rPr lang="zh-CN" altLang="en-US"/>
              <a:t>特征正则化损失（</a:t>
            </a:r>
            <a:r>
              <a:rPr lang="en-US" altLang="zh-CN"/>
              <a:t>Feature Regularization Loss</a:t>
            </a:r>
            <a:r>
              <a:rPr lang="zh-CN" altLang="en-US"/>
              <a:t>），时间模态分支的隐藏特征被约束，使其尽可能接近文本模态分支的隐藏特征，从而让时间序列模型学习</a:t>
            </a:r>
            <a:r>
              <a:rPr lang="en-US" altLang="zh-CN"/>
              <a:t> LLM </a:t>
            </a:r>
            <a:r>
              <a:rPr lang="zh-CN" altLang="en-US"/>
              <a:t>的上下文建模能力。同时，最终的时间序列预测结果与</a:t>
            </a:r>
            <a:r>
              <a:rPr lang="en-US" altLang="zh-CN"/>
              <a:t> LLM </a:t>
            </a:r>
            <a:r>
              <a:rPr lang="zh-CN" altLang="en-US"/>
              <a:t>的预测输出进行</a:t>
            </a:r>
            <a:r>
              <a:rPr lang="en-US" altLang="zh-CN"/>
              <a:t> </a:t>
            </a:r>
            <a:r>
              <a:rPr lang="zh-CN" altLang="en-US"/>
              <a:t>模态一致性损失（</a:t>
            </a:r>
            <a:r>
              <a:rPr lang="en-US" altLang="zh-CN"/>
              <a:t>Modal Consistency Loss</a:t>
            </a:r>
            <a:r>
              <a:rPr lang="zh-CN" altLang="en-US"/>
              <a:t>）</a:t>
            </a:r>
            <a:r>
              <a:rPr lang="en-US" altLang="zh-CN"/>
              <a:t> </a:t>
            </a:r>
            <a:r>
              <a:rPr lang="zh-CN" altLang="en-US"/>
              <a:t>对齐，确保两者的预测模式一致，从而增强时间序列模型的泛化能力。</a:t>
            </a:r>
            <a:endParaRPr lang="zh-CN" altLang="en-US"/>
          </a:p>
          <a:p>
            <a:pPr eaLnBrk="1" hangingPunct="1"/>
            <a:endParaRPr lang="en-US" altLang="zh-CN"/>
          </a:p>
          <a:p>
            <a:pPr eaLnBrk="1" hangingPunct="1"/>
            <a:r>
              <a:rPr lang="zh-CN" altLang="en-US"/>
              <a:t>综合来看，该方法通过静态和动态知识蒸馏，让</a:t>
            </a:r>
            <a:r>
              <a:rPr lang="en-US" altLang="zh-CN"/>
              <a:t> LLM </a:t>
            </a:r>
            <a:r>
              <a:rPr lang="zh-CN" altLang="en-US"/>
              <a:t>的强大先验知识自然迁移到时间序列预测任务中，同时采用</a:t>
            </a:r>
            <a:r>
              <a:rPr lang="en-US" altLang="zh-CN"/>
              <a:t> LoRA </a:t>
            </a:r>
            <a:r>
              <a:rPr lang="zh-CN" altLang="en-US"/>
              <a:t>进行高效参数调整，确保</a:t>
            </a:r>
            <a:r>
              <a:rPr lang="en-US" altLang="zh-CN"/>
              <a:t> LLM </a:t>
            </a:r>
            <a:r>
              <a:rPr lang="zh-CN" altLang="en-US"/>
              <a:t>的原始能力不被破坏，最终实现跨模态知识迁移的目标。</a:t>
            </a:r>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该框架分为</a:t>
            </a:r>
            <a:r>
              <a:rPr lang="en-US" altLang="zh-CN"/>
              <a:t> </a:t>
            </a:r>
            <a:r>
              <a:rPr lang="zh-CN" altLang="en-US"/>
              <a:t>两个主要分支：</a:t>
            </a:r>
            <a:endParaRPr lang="en-US" altLang="zh-CN"/>
          </a:p>
          <a:p>
            <a:pPr eaLnBrk="1" hangingPunct="1"/>
            <a:r>
              <a:rPr lang="zh-CN" altLang="en-US"/>
              <a:t>上方蓝色框（</a:t>
            </a:r>
            <a:r>
              <a:rPr lang="en-US" altLang="zh-CN"/>
              <a:t>Textual Modal Branch</a:t>
            </a:r>
            <a:r>
              <a:rPr lang="zh-CN" altLang="en-US"/>
              <a:t>，文本模态分支）：处理</a:t>
            </a:r>
            <a:r>
              <a:rPr lang="en-US" altLang="zh-CN"/>
              <a:t> </a:t>
            </a:r>
            <a:r>
              <a:rPr lang="zh-CN" altLang="en-US"/>
              <a:t>文本模态（</a:t>
            </a:r>
            <a:r>
              <a:rPr lang="en-US" altLang="zh-CN"/>
              <a:t>Textual Modality</a:t>
            </a:r>
            <a:r>
              <a:rPr lang="zh-CN" altLang="en-US"/>
              <a:t>），用于从</a:t>
            </a:r>
            <a:r>
              <a:rPr lang="en-US" altLang="zh-CN"/>
              <a:t> LLM </a:t>
            </a:r>
            <a:r>
              <a:rPr lang="zh-CN" altLang="en-US"/>
              <a:t>提取知识，并对齐到时间序列模态。也就是说：让时间序列预测模型能</a:t>
            </a:r>
            <a:r>
              <a:rPr lang="en-US" altLang="zh-CN"/>
              <a:t> </a:t>
            </a:r>
            <a:r>
              <a:rPr lang="zh-CN" altLang="en-US"/>
              <a:t>利用</a:t>
            </a:r>
            <a:r>
              <a:rPr lang="en-US" altLang="zh-CN"/>
              <a:t> LLM </a:t>
            </a:r>
            <a:r>
              <a:rPr lang="zh-CN" altLang="en-US"/>
              <a:t>的知识，而不是仅仅依赖历史数据模式。</a:t>
            </a:r>
            <a:endParaRPr lang="zh-CN" altLang="en-US"/>
          </a:p>
          <a:p>
            <a:pPr eaLnBrk="1" hangingPunct="1"/>
            <a:r>
              <a:rPr lang="zh-CN" altLang="en-US"/>
              <a:t>下方橙色框（</a:t>
            </a:r>
            <a:r>
              <a:rPr lang="en-US" altLang="zh-CN"/>
              <a:t>Temporal Modal Branch</a:t>
            </a:r>
            <a:r>
              <a:rPr lang="zh-CN" altLang="en-US"/>
              <a:t>，时间模态分支）：处理</a:t>
            </a:r>
            <a:r>
              <a:rPr lang="en-US" altLang="zh-CN"/>
              <a:t> </a:t>
            </a:r>
            <a:r>
              <a:rPr lang="zh-CN" altLang="en-US"/>
              <a:t>时间序列数据（</a:t>
            </a:r>
            <a:r>
              <a:rPr lang="en-US" altLang="zh-CN"/>
              <a:t>Temporal Modality</a:t>
            </a:r>
            <a:r>
              <a:rPr lang="zh-CN" altLang="en-US"/>
              <a:t>），并最终输出</a:t>
            </a:r>
            <a:r>
              <a:rPr lang="en-US" altLang="zh-CN"/>
              <a:t> </a:t>
            </a:r>
            <a:r>
              <a:rPr lang="zh-CN" altLang="en-US"/>
              <a:t>时间序列预测结果。</a:t>
            </a:r>
            <a:endParaRPr lang="zh-CN" altLang="en-US"/>
          </a:p>
          <a:p>
            <a:pPr eaLnBrk="1" hangingPunct="1"/>
            <a:r>
              <a:rPr lang="zh-CN" altLang="en-US"/>
              <a:t>静态知识蒸馏；主成分词典（</a:t>
            </a:r>
            <a:r>
              <a:rPr lang="en-US" altLang="zh-CN"/>
              <a:t>PCA</a:t>
            </a:r>
            <a:r>
              <a:rPr lang="zh-CN" altLang="en-US"/>
              <a:t>）</a:t>
            </a:r>
            <a:endParaRPr lang="zh-CN" altLang="en-US"/>
          </a:p>
          <a:p>
            <a:pPr eaLnBrk="1" hangingPunct="1"/>
            <a:r>
              <a:rPr lang="zh-CN" altLang="en-US"/>
              <a:t>对庞大的预训练词向量矩阵做</a:t>
            </a:r>
            <a:r>
              <a:rPr lang="en-US" altLang="zh-CN"/>
              <a:t> PCA</a:t>
            </a:r>
            <a:r>
              <a:rPr lang="zh-CN" altLang="en-US"/>
              <a:t>，获取若干主成分；</a:t>
            </a:r>
            <a:endParaRPr lang="zh-CN" altLang="en-US"/>
          </a:p>
          <a:p>
            <a:pPr eaLnBrk="1" hangingPunct="1"/>
            <a:r>
              <a:rPr lang="zh-CN" altLang="en-US"/>
              <a:t>减少计算量，保留文本嵌入的主要语义结构。</a:t>
            </a:r>
            <a:endParaRPr lang="zh-CN" altLang="en-US"/>
          </a:p>
          <a:p>
            <a:pPr eaLnBrk="1" hangingPunct="1"/>
            <a:r>
              <a:rPr lang="zh-CN" altLang="en-US"/>
              <a:t>跨注意力（</a:t>
            </a:r>
            <a:r>
              <a:rPr lang="en-US" altLang="zh-CN"/>
              <a:t>Cross-attention</a:t>
            </a:r>
            <a:r>
              <a:rPr lang="zh-CN" altLang="en-US"/>
              <a:t>）</a:t>
            </a:r>
            <a:endParaRPr lang="zh-CN" altLang="en-US"/>
          </a:p>
          <a:p>
            <a:pPr eaLnBrk="1" hangingPunct="1"/>
            <a:r>
              <a:rPr lang="zh-CN" altLang="en-US"/>
              <a:t>时间序列</a:t>
            </a:r>
            <a:r>
              <a:rPr lang="en-US" altLang="zh-CN"/>
              <a:t> token </a:t>
            </a:r>
            <a:r>
              <a:rPr lang="zh-CN" altLang="en-US"/>
              <a:t>作为</a:t>
            </a:r>
            <a:r>
              <a:rPr lang="en-US" altLang="zh-CN"/>
              <a:t> Query</a:t>
            </a:r>
            <a:r>
              <a:rPr lang="zh-CN" altLang="en-US"/>
              <a:t>；</a:t>
            </a:r>
            <a:r>
              <a:rPr lang="en-US" altLang="zh-CN"/>
              <a:t>PCA </a:t>
            </a:r>
            <a:r>
              <a:rPr lang="zh-CN" altLang="en-US"/>
              <a:t>后的词向量作为</a:t>
            </a:r>
            <a:r>
              <a:rPr lang="en-US" altLang="zh-CN"/>
              <a:t> Key</a:t>
            </a:r>
            <a:r>
              <a:rPr lang="zh-CN" altLang="en-US"/>
              <a:t>、</a:t>
            </a:r>
            <a:r>
              <a:rPr lang="en-US" altLang="zh-CN"/>
              <a:t>Value</a:t>
            </a:r>
            <a:r>
              <a:rPr lang="zh-CN" altLang="en-US"/>
              <a:t>；</a:t>
            </a:r>
            <a:endParaRPr lang="zh-CN" altLang="en-US"/>
          </a:p>
          <a:p>
            <a:pPr eaLnBrk="1" hangingPunct="1"/>
            <a:r>
              <a:rPr lang="zh-CN" altLang="en-US"/>
              <a:t>生成</a:t>
            </a:r>
            <a:r>
              <a:rPr lang="en-US" altLang="zh-CN"/>
              <a:t>“</a:t>
            </a:r>
            <a:r>
              <a:rPr lang="zh-CN" altLang="en-US"/>
              <a:t>对齐后的文本</a:t>
            </a:r>
            <a:r>
              <a:rPr lang="en-US" altLang="zh-CN"/>
              <a:t> token”</a:t>
            </a:r>
            <a:r>
              <a:rPr lang="zh-CN" altLang="en-US"/>
              <a:t>，隐式保留了</a:t>
            </a:r>
            <a:r>
              <a:rPr lang="en-US" altLang="zh-CN"/>
              <a:t> LLM </a:t>
            </a:r>
            <a:r>
              <a:rPr lang="zh-CN" altLang="en-US"/>
              <a:t>的静态词向量知识。</a:t>
            </a:r>
            <a:endParaRPr lang="zh-CN" altLang="en-US"/>
          </a:p>
          <a:p>
            <a:pPr eaLnBrk="1" hangingPunct="1"/>
            <a:r>
              <a:rPr lang="zh-CN" altLang="en-US">
                <a:sym typeface="+mn-ea"/>
              </a:rPr>
              <a:t>动</a:t>
            </a:r>
            <a:r>
              <a:rPr lang="zh-CN" altLang="en-US"/>
              <a:t>态知识蒸馏；</a:t>
            </a:r>
            <a:endParaRPr lang="zh-CN" altLang="en-US"/>
          </a:p>
          <a:p>
            <a:pPr eaLnBrk="1" hangingPunct="1"/>
            <a:r>
              <a:rPr lang="zh-CN" altLang="en-US"/>
              <a:t>特征蒸馏（</a:t>
            </a:r>
            <a:r>
              <a:rPr lang="en-US" altLang="zh-CN"/>
              <a:t>Feature Regularization Loss</a:t>
            </a:r>
            <a:r>
              <a:rPr lang="zh-CN" altLang="en-US"/>
              <a:t>）</a:t>
            </a:r>
            <a:endParaRPr lang="zh-CN" altLang="en-US"/>
          </a:p>
          <a:p>
            <a:pPr eaLnBrk="1" hangingPunct="1"/>
            <a:r>
              <a:rPr lang="zh-CN" altLang="en-US"/>
              <a:t>在每层</a:t>
            </a:r>
            <a:r>
              <a:rPr lang="en-US" altLang="zh-CN"/>
              <a:t> Transformer </a:t>
            </a:r>
            <a:r>
              <a:rPr lang="zh-CN" altLang="en-US"/>
              <a:t>中，将时间序列分支与文本分支的隐藏特征进行对齐；</a:t>
            </a:r>
            <a:endParaRPr lang="zh-CN" altLang="en-US"/>
          </a:p>
          <a:p>
            <a:pPr eaLnBrk="1" hangingPunct="1"/>
            <a:r>
              <a:rPr lang="zh-CN" altLang="en-US"/>
              <a:t>让时间序列模型学到</a:t>
            </a:r>
            <a:r>
              <a:rPr lang="en-US" altLang="zh-CN"/>
              <a:t> LLM </a:t>
            </a:r>
            <a:r>
              <a:rPr lang="zh-CN" altLang="en-US"/>
              <a:t>的上下文建模能力。</a:t>
            </a:r>
            <a:endParaRPr lang="zh-CN" altLang="en-US"/>
          </a:p>
          <a:p>
            <a:pPr eaLnBrk="1" hangingPunct="1"/>
            <a:r>
              <a:rPr lang="zh-CN" altLang="en-US"/>
              <a:t>输出一致性（</a:t>
            </a:r>
            <a:r>
              <a:rPr lang="en-US" altLang="zh-CN"/>
              <a:t>Modal Consistency Loss</a:t>
            </a:r>
            <a:r>
              <a:rPr lang="zh-CN" altLang="en-US"/>
              <a:t>）</a:t>
            </a:r>
            <a:endParaRPr lang="zh-CN" altLang="en-US"/>
          </a:p>
          <a:p>
            <a:pPr eaLnBrk="1" hangingPunct="1"/>
            <a:r>
              <a:rPr lang="zh-CN" altLang="en-US"/>
              <a:t>在输出层对齐时间序列分支和文本分支的预测结果；</a:t>
            </a:r>
            <a:endParaRPr lang="zh-CN" altLang="en-US"/>
          </a:p>
          <a:p>
            <a:pPr eaLnBrk="1" hangingPunct="1"/>
            <a:r>
              <a:rPr lang="zh-CN" altLang="en-US"/>
              <a:t>进一步加强跨模态一致性。</a:t>
            </a:r>
            <a:endParaRPr lang="zh-CN" altLang="en-US"/>
          </a:p>
          <a:p>
            <a:pPr eaLnBrk="1" hangingPunct="1"/>
            <a:r>
              <a:rPr lang="zh-CN" altLang="en-US"/>
              <a:t>总损失函数</a:t>
            </a:r>
            <a:endParaRPr lang="zh-CN" altLang="en-US"/>
          </a:p>
          <a:p>
            <a:pPr eaLnBrk="1" hangingPunct="1"/>
            <a:r>
              <a:rPr lang="zh-CN" altLang="en-US"/>
              <a:t>结合监督损失（时间序列的真实标签）和两种蒸馏损失，实现端到端训练。</a:t>
            </a:r>
            <a:endParaRPr lang="zh-CN" altLang="en-US"/>
          </a:p>
          <a:p>
            <a:pPr eaLnBrk="1" hangingPunct="1"/>
            <a:endParaRPr lang="zh-CN" altLang="en-US"/>
          </a:p>
          <a:p>
            <a:pPr eaLnBrk="1" hangingPunct="1"/>
            <a:r>
              <a:rPr lang="en-US" altLang="zh-CN"/>
              <a:t>LoRA</a:t>
            </a:r>
            <a:r>
              <a:rPr lang="zh-CN" altLang="en-US"/>
              <a:t>（</a:t>
            </a:r>
            <a:r>
              <a:rPr lang="en-US" altLang="zh-CN"/>
              <a:t>Low-rank Adaptation</a:t>
            </a:r>
            <a:r>
              <a:rPr lang="zh-CN" altLang="en-US"/>
              <a:t>）</a:t>
            </a:r>
            <a:endParaRPr lang="zh-CN" altLang="en-US"/>
          </a:p>
          <a:p>
            <a:pPr eaLnBrk="1" hangingPunct="1"/>
            <a:r>
              <a:rPr lang="zh-CN" altLang="en-US"/>
              <a:t>在预训练好的语言模型中，仅对低秩矩阵做训练；</a:t>
            </a:r>
            <a:endParaRPr lang="zh-CN" altLang="en-US"/>
          </a:p>
          <a:p>
            <a:pPr eaLnBrk="1" hangingPunct="1"/>
            <a:r>
              <a:rPr lang="zh-CN" altLang="en-US"/>
              <a:t>保留大模型原有参数不变，减少开销并避免破坏原始预训练知识。</a:t>
            </a:r>
            <a:endParaRPr lang="zh-CN" altLang="en-US"/>
          </a:p>
          <a:p>
            <a:pPr eaLnBrk="1" hangingPunct="1"/>
            <a:endParaRPr lang="zh-CN" altLang="en-US"/>
          </a:p>
          <a:p>
            <a:pPr eaLnBrk="1" hangingPunct="1"/>
            <a:r>
              <a:rPr lang="en-US" altLang="zh-CN"/>
              <a:t>1.</a:t>
            </a:r>
            <a:r>
              <a:rPr lang="zh-CN" altLang="en-US"/>
              <a:t>文本模态分支（</a:t>
            </a:r>
            <a:r>
              <a:rPr lang="en-US" altLang="zh-CN"/>
              <a:t>Textual Modal Branch</a:t>
            </a:r>
            <a:r>
              <a:rPr lang="zh-CN" altLang="en-US"/>
              <a:t>，蓝色部分）</a:t>
            </a:r>
            <a:endParaRPr lang="zh-CN" altLang="en-US"/>
          </a:p>
          <a:p>
            <a:pPr eaLnBrk="1" hangingPunct="1"/>
            <a:r>
              <a:rPr lang="en-US" altLang="zh-CN"/>
              <a:t>Principal Knowledge</a:t>
            </a:r>
            <a:r>
              <a:rPr lang="zh-CN" altLang="en-US"/>
              <a:t>（主要知识）：预训练</a:t>
            </a:r>
            <a:r>
              <a:rPr lang="en-US" altLang="zh-CN"/>
              <a:t> LLM </a:t>
            </a:r>
            <a:r>
              <a:rPr lang="zh-CN" altLang="en-US"/>
              <a:t>中的</a:t>
            </a:r>
            <a:r>
              <a:rPr lang="en-US" altLang="zh-CN"/>
              <a:t> </a:t>
            </a:r>
            <a:r>
              <a:rPr lang="zh-CN" altLang="en-US"/>
              <a:t>单词嵌入（</a:t>
            </a:r>
            <a:r>
              <a:rPr lang="en-US" altLang="zh-CN"/>
              <a:t>Word Embedding</a:t>
            </a:r>
            <a:r>
              <a:rPr lang="zh-CN" altLang="en-US"/>
              <a:t>）</a:t>
            </a:r>
            <a:r>
              <a:rPr lang="en-US" altLang="zh-CN"/>
              <a:t> </a:t>
            </a:r>
            <a:r>
              <a:rPr lang="zh-CN" altLang="en-US"/>
              <a:t>存储了大量世界知识，</a:t>
            </a:r>
            <a:r>
              <a:rPr lang="zh-CN" altLang="en-US"/>
              <a:t>于是从</a:t>
            </a:r>
            <a:r>
              <a:rPr lang="en-US" altLang="zh-CN"/>
              <a:t> </a:t>
            </a:r>
            <a:r>
              <a:rPr lang="zh-CN" altLang="en-US"/>
              <a:t>预训练</a:t>
            </a:r>
            <a:r>
              <a:rPr lang="en-US" altLang="zh-CN"/>
              <a:t> LLM </a:t>
            </a:r>
            <a:r>
              <a:rPr lang="zh-CN" altLang="en-US"/>
              <a:t>提取的知识，使用</a:t>
            </a:r>
            <a:r>
              <a:rPr lang="en-US" altLang="zh-CN"/>
              <a:t> PCA </a:t>
            </a:r>
            <a:r>
              <a:rPr lang="zh-CN" altLang="en-US"/>
              <a:t>降维</a:t>
            </a:r>
            <a:r>
              <a:rPr lang="en-US" altLang="zh-CN"/>
              <a:t> </a:t>
            </a:r>
            <a:r>
              <a:rPr lang="zh-CN" altLang="en-US"/>
              <a:t>以降低计算复杂度。</a:t>
            </a:r>
            <a:endParaRPr lang="zh-CN" altLang="en-US"/>
          </a:p>
          <a:p>
            <a:pPr eaLnBrk="1" hangingPunct="1"/>
            <a:r>
              <a:rPr lang="zh-CN" altLang="en-US"/>
              <a:t>多头注意力（</a:t>
            </a:r>
            <a:r>
              <a:rPr lang="en-US" altLang="zh-CN"/>
              <a:t>Multi-Head Attention</a:t>
            </a:r>
            <a:r>
              <a:rPr lang="zh-CN" altLang="en-US"/>
              <a:t>）：用于</a:t>
            </a:r>
            <a:r>
              <a:rPr lang="en-US" altLang="zh-CN"/>
              <a:t> </a:t>
            </a:r>
            <a:r>
              <a:rPr lang="zh-CN" altLang="en-US"/>
              <a:t>跨模态对齐（</a:t>
            </a:r>
            <a:r>
              <a:rPr lang="en-US" altLang="zh-CN"/>
              <a:t>Temporal </a:t>
            </a:r>
            <a:r>
              <a:rPr lang="en-US" altLang="en-US"/>
              <a:t>↔</a:t>
            </a:r>
            <a:r>
              <a:rPr lang="en-US" altLang="zh-CN"/>
              <a:t> Textual</a:t>
            </a:r>
            <a:r>
              <a:rPr lang="zh-CN" altLang="en-US"/>
              <a:t>）。时间模态特征（</a:t>
            </a:r>
            <a:r>
              <a:rPr lang="en-US" altLang="zh-CN"/>
              <a:t>Hidden Time Feature</a:t>
            </a:r>
            <a:r>
              <a:rPr lang="zh-CN" altLang="en-US"/>
              <a:t>）</a:t>
            </a:r>
            <a:r>
              <a:rPr lang="en-US" altLang="zh-CN"/>
              <a:t> </a:t>
            </a:r>
            <a:r>
              <a:rPr lang="zh-CN" altLang="en-US"/>
              <a:t>通过</a:t>
            </a:r>
            <a:r>
              <a:rPr lang="en-US" altLang="zh-CN"/>
              <a:t> </a:t>
            </a:r>
            <a:r>
              <a:rPr lang="zh-CN" altLang="en-US"/>
              <a:t>多头注意力（</a:t>
            </a:r>
            <a:r>
              <a:rPr lang="en-US" altLang="zh-CN"/>
              <a:t>Multi-Head Attention</a:t>
            </a:r>
            <a:r>
              <a:rPr lang="zh-CN" altLang="en-US"/>
              <a:t>）</a:t>
            </a:r>
            <a:r>
              <a:rPr lang="en-US" altLang="zh-CN"/>
              <a:t> </a:t>
            </a:r>
            <a:r>
              <a:rPr lang="zh-CN" altLang="en-US"/>
              <a:t>进行映射，使其与</a:t>
            </a:r>
            <a:r>
              <a:rPr lang="en-US" altLang="zh-CN"/>
              <a:t> </a:t>
            </a:r>
            <a:r>
              <a:rPr lang="zh-CN" altLang="en-US"/>
              <a:t>文本模态特征（</a:t>
            </a:r>
            <a:r>
              <a:rPr lang="en-US" altLang="zh-CN"/>
              <a:t>Hidden Text Feature</a:t>
            </a:r>
            <a:r>
              <a:rPr lang="zh-CN" altLang="en-US"/>
              <a:t>）</a:t>
            </a:r>
            <a:r>
              <a:rPr lang="en-US" altLang="zh-CN"/>
              <a:t> </a:t>
            </a:r>
            <a:r>
              <a:rPr lang="zh-CN" altLang="en-US"/>
              <a:t>对齐。</a:t>
            </a:r>
            <a:endParaRPr lang="zh-CN" altLang="en-US"/>
          </a:p>
          <a:p>
            <a:pPr eaLnBrk="1" hangingPunct="1"/>
            <a:r>
              <a:rPr lang="zh-CN" altLang="en-US"/>
              <a:t>位置编码（</a:t>
            </a:r>
            <a:r>
              <a:rPr lang="en-US" altLang="zh-CN"/>
              <a:t>Positional Encoding</a:t>
            </a:r>
            <a:r>
              <a:rPr lang="zh-CN" altLang="en-US"/>
              <a:t>）：帮助文本模态数据保持语义信息。</a:t>
            </a:r>
            <a:endParaRPr lang="zh-CN" altLang="en-US"/>
          </a:p>
          <a:p>
            <a:pPr eaLnBrk="1" hangingPunct="1"/>
            <a:r>
              <a:rPr lang="en-US" altLang="zh-CN"/>
              <a:t>Transformer Blocks</a:t>
            </a:r>
            <a:r>
              <a:rPr lang="zh-CN" altLang="en-US"/>
              <a:t>：处理对齐后的</a:t>
            </a:r>
            <a:r>
              <a:rPr lang="en-US" altLang="zh-CN"/>
              <a:t> Aligned Text Tokens</a:t>
            </a:r>
            <a:r>
              <a:rPr lang="zh-CN" altLang="en-US"/>
              <a:t>（对齐的文本模态</a:t>
            </a:r>
            <a:r>
              <a:rPr lang="en-US" altLang="zh-CN"/>
              <a:t> Token</a:t>
            </a:r>
            <a:r>
              <a:rPr lang="zh-CN" altLang="en-US"/>
              <a:t>），并输出</a:t>
            </a:r>
            <a:r>
              <a:rPr lang="en-US" altLang="zh-CN"/>
              <a:t> </a:t>
            </a:r>
            <a:r>
              <a:rPr lang="zh-CN" altLang="en-US"/>
              <a:t>隐藏文本特征（</a:t>
            </a:r>
            <a:r>
              <a:rPr lang="en-US" altLang="zh-CN"/>
              <a:t>Hidden Text Feature</a:t>
            </a:r>
            <a:r>
              <a:rPr lang="zh-CN" altLang="en-US"/>
              <a:t>）。</a:t>
            </a:r>
            <a:endParaRPr lang="zh-CN" altLang="en-US"/>
          </a:p>
          <a:p>
            <a:pPr eaLnBrk="1" hangingPunct="1"/>
            <a:endParaRPr lang="zh-CN" altLang="en-US"/>
          </a:p>
          <a:p>
            <a:pPr eaLnBrk="1" hangingPunct="1"/>
            <a:r>
              <a:rPr lang="en-US" altLang="zh-CN"/>
              <a:t>2.</a:t>
            </a:r>
            <a:r>
              <a:rPr lang="zh-CN" altLang="en-US"/>
              <a:t>时间模态分支（</a:t>
            </a:r>
            <a:r>
              <a:rPr lang="en-US" altLang="zh-CN"/>
              <a:t>Temporal Modal Branch</a:t>
            </a:r>
            <a:r>
              <a:rPr lang="zh-CN" altLang="en-US"/>
              <a:t>，橙色部分）</a:t>
            </a:r>
            <a:endParaRPr lang="zh-CN" altLang="en-US"/>
          </a:p>
          <a:p>
            <a:pPr eaLnBrk="1" hangingPunct="1"/>
            <a:r>
              <a:rPr lang="zh-CN" altLang="en-US"/>
              <a:t>输入时间序列</a:t>
            </a:r>
            <a:r>
              <a:rPr lang="en-US" altLang="zh-CN"/>
              <a:t> </a:t>
            </a:r>
            <a:r>
              <a:rPr lang="en-US" altLang="en-US"/>
              <a:t>→</a:t>
            </a:r>
            <a:r>
              <a:rPr lang="en-US" altLang="zh-CN"/>
              <a:t> </a:t>
            </a:r>
            <a:r>
              <a:rPr lang="zh-CN" altLang="en-US"/>
              <a:t>经过</a:t>
            </a:r>
            <a:r>
              <a:rPr lang="en-US" altLang="zh-CN"/>
              <a:t> Embedding </a:t>
            </a:r>
            <a:r>
              <a:rPr lang="zh-CN" altLang="en-US"/>
              <a:t>层，将原始时间序列转换为高维特征表示，生成</a:t>
            </a:r>
            <a:r>
              <a:rPr lang="en-US" altLang="zh-CN"/>
              <a:t> Projected Time Tokens</a:t>
            </a:r>
            <a:r>
              <a:rPr lang="zh-CN" altLang="en-US"/>
              <a:t>。</a:t>
            </a:r>
            <a:endParaRPr lang="zh-CN" altLang="en-US"/>
          </a:p>
          <a:p>
            <a:pPr eaLnBrk="1" hangingPunct="1"/>
            <a:r>
              <a:rPr lang="zh-CN" altLang="en-US"/>
              <a:t>位置编码（</a:t>
            </a:r>
            <a:r>
              <a:rPr lang="en-US" altLang="zh-CN"/>
              <a:t>Positional Encoding</a:t>
            </a:r>
            <a:r>
              <a:rPr lang="zh-CN" altLang="en-US"/>
              <a:t>）：为时间序列数据添加时间信息，使其在</a:t>
            </a:r>
            <a:r>
              <a:rPr lang="en-US" altLang="zh-CN"/>
              <a:t> Transformer </a:t>
            </a:r>
            <a:r>
              <a:rPr lang="zh-CN" altLang="en-US"/>
              <a:t>结构中保留时序特性。</a:t>
            </a:r>
            <a:endParaRPr lang="zh-CN" altLang="en-US"/>
          </a:p>
          <a:p>
            <a:pPr eaLnBrk="1" hangingPunct="1"/>
            <a:r>
              <a:rPr lang="en-US" altLang="zh-CN"/>
              <a:t>Transformer Blocks</a:t>
            </a:r>
            <a:r>
              <a:rPr lang="zh-CN" altLang="en-US"/>
              <a:t>：</a:t>
            </a:r>
            <a:endParaRPr lang="zh-CN" altLang="en-US"/>
          </a:p>
          <a:p>
            <a:pPr eaLnBrk="1" hangingPunct="1"/>
            <a:r>
              <a:rPr lang="zh-CN" altLang="en-US"/>
              <a:t>采用</a:t>
            </a:r>
            <a:r>
              <a:rPr lang="en-US" altLang="zh-CN"/>
              <a:t> LoRA</a:t>
            </a:r>
            <a:r>
              <a:rPr lang="zh-CN" altLang="en-US"/>
              <a:t>（</a:t>
            </a:r>
            <a:r>
              <a:rPr lang="en-US" altLang="zh-CN"/>
              <a:t>Low-Rank Adaptation</a:t>
            </a:r>
            <a:r>
              <a:rPr lang="zh-CN" altLang="en-US"/>
              <a:t>）</a:t>
            </a:r>
            <a:r>
              <a:rPr lang="en-US" altLang="zh-CN"/>
              <a:t> </a:t>
            </a:r>
            <a:r>
              <a:rPr lang="zh-CN" altLang="en-US"/>
              <a:t>进行参数高效调整，以减少计算成本。</a:t>
            </a:r>
            <a:endParaRPr lang="zh-CN" altLang="en-US"/>
          </a:p>
          <a:p>
            <a:pPr eaLnBrk="1" hangingPunct="1"/>
            <a:r>
              <a:rPr lang="zh-CN" altLang="en-US"/>
              <a:t>逐层提取时间序列特征，生成</a:t>
            </a:r>
            <a:r>
              <a:rPr lang="en-US" altLang="zh-CN"/>
              <a:t> </a:t>
            </a:r>
            <a:r>
              <a:rPr lang="zh-CN" altLang="en-US"/>
              <a:t>隐藏时间特征（</a:t>
            </a:r>
            <a:r>
              <a:rPr lang="en-US" altLang="zh-CN"/>
              <a:t>Hidden Time Feature</a:t>
            </a:r>
            <a:r>
              <a:rPr lang="zh-CN" altLang="en-US"/>
              <a:t>）。</a:t>
            </a:r>
            <a:endParaRPr lang="zh-CN" altLang="en-US"/>
          </a:p>
          <a:p>
            <a:pPr eaLnBrk="1" hangingPunct="1"/>
            <a:endParaRPr lang="zh-CN" altLang="en-US"/>
          </a:p>
          <a:p>
            <a:pPr eaLnBrk="1" hangingPunct="1"/>
            <a:r>
              <a:rPr lang="zh-CN" altLang="en-US"/>
              <a:t>投影（</a:t>
            </a:r>
            <a:r>
              <a:rPr lang="en-US" altLang="zh-CN"/>
              <a:t>Projection</a:t>
            </a:r>
            <a:r>
              <a:rPr lang="zh-CN" altLang="en-US"/>
              <a:t>）：用于与文本模态进行特征对齐。具体操作是特征正则化损失（</a:t>
            </a:r>
            <a:r>
              <a:rPr lang="en-US" altLang="zh-CN"/>
              <a:t>Feature Regularization Loss</a:t>
            </a:r>
            <a:r>
              <a:rPr lang="zh-CN" altLang="en-US"/>
              <a:t>），</a:t>
            </a:r>
            <a:r>
              <a:rPr lang="zh-CN" altLang="en-US"/>
              <a:t>用来约束时间模态的隐藏特征，使其接近文本模态特征。</a:t>
            </a:r>
            <a:endParaRPr lang="zh-CN" altLang="en-US"/>
          </a:p>
          <a:p>
            <a:pPr eaLnBrk="1" hangingPunct="1"/>
            <a:r>
              <a:rPr lang="zh-CN" altLang="en-US"/>
              <a:t>最后是模态一致性损失（</a:t>
            </a:r>
            <a:r>
              <a:rPr lang="en-US" altLang="zh-CN"/>
              <a:t>Modal Consistency Loss</a:t>
            </a:r>
            <a:r>
              <a:rPr lang="zh-CN" altLang="en-US"/>
              <a:t>）：</a:t>
            </a:r>
            <a:r>
              <a:rPr lang="zh-CN" altLang="en-US">
                <a:sym typeface="+mn-ea"/>
              </a:rPr>
              <a:t>约束最终的</a:t>
            </a:r>
            <a:r>
              <a:rPr lang="en-US" altLang="zh-CN">
                <a:sym typeface="+mn-ea"/>
              </a:rPr>
              <a:t> </a:t>
            </a:r>
            <a:r>
              <a:rPr lang="zh-CN" altLang="en-US">
                <a:sym typeface="+mn-ea"/>
              </a:rPr>
              <a:t>时间预测结果（</a:t>
            </a:r>
            <a:r>
              <a:rPr lang="en-US" altLang="zh-CN">
                <a:sym typeface="+mn-ea"/>
              </a:rPr>
              <a:t>Temporal Prediction</a:t>
            </a:r>
            <a:r>
              <a:rPr lang="zh-CN" altLang="en-US">
                <a:sym typeface="+mn-ea"/>
              </a:rPr>
              <a:t>）</a:t>
            </a:r>
            <a:r>
              <a:rPr lang="en-US" altLang="zh-CN">
                <a:sym typeface="+mn-ea"/>
              </a:rPr>
              <a:t> </a:t>
            </a:r>
            <a:r>
              <a:rPr lang="zh-CN" altLang="en-US">
                <a:sym typeface="+mn-ea"/>
              </a:rPr>
              <a:t>和</a:t>
            </a:r>
            <a:r>
              <a:rPr lang="en-US" altLang="zh-CN">
                <a:sym typeface="+mn-ea"/>
              </a:rPr>
              <a:t> </a:t>
            </a:r>
            <a:r>
              <a:rPr lang="zh-CN" altLang="en-US">
                <a:sym typeface="+mn-ea"/>
              </a:rPr>
              <a:t>文本预测结果（</a:t>
            </a:r>
            <a:r>
              <a:rPr lang="en-US" altLang="zh-CN">
                <a:sym typeface="+mn-ea"/>
              </a:rPr>
              <a:t>Textual Prediction</a:t>
            </a:r>
            <a:r>
              <a:rPr lang="zh-CN" altLang="en-US">
                <a:sym typeface="+mn-ea"/>
              </a:rPr>
              <a:t>）</a:t>
            </a:r>
            <a:r>
              <a:rPr lang="en-US" altLang="zh-CN">
                <a:sym typeface="+mn-ea"/>
              </a:rPr>
              <a:t> </a:t>
            </a:r>
            <a:r>
              <a:rPr lang="zh-CN" altLang="en-US">
                <a:sym typeface="+mn-ea"/>
              </a:rPr>
              <a:t>保持一致，确保模型能正确利用</a:t>
            </a:r>
            <a:r>
              <a:rPr lang="en-US" altLang="zh-CN">
                <a:sym typeface="+mn-ea"/>
              </a:rPr>
              <a:t> LLM </a:t>
            </a:r>
            <a:r>
              <a:rPr lang="zh-CN" altLang="en-US">
                <a:sym typeface="+mn-ea"/>
              </a:rPr>
              <a:t>的知识。</a:t>
            </a:r>
            <a:endParaRPr lang="zh-CN" altLang="en-US"/>
          </a:p>
          <a:p>
            <a:pPr eaLnBrk="1" hangingPunct="1"/>
            <a:r>
              <a:rPr lang="zh-CN" altLang="en-US"/>
              <a:t>最终模型同时训练时间模态和文本模态。</a:t>
            </a:r>
            <a:endParaRPr lang="zh-CN" altLang="en-US"/>
          </a:p>
          <a:p>
            <a:pPr eaLnBrk="1" hangingPunct="1"/>
            <a:endParaRPr lang="zh-CN" altLang="en-US"/>
          </a:p>
          <a:p>
            <a:pPr eaLnBrk="1" hangingPunct="1"/>
            <a:r>
              <a:rPr lang="zh-CN" altLang="en-US"/>
              <a:t>预测阶段（</a:t>
            </a:r>
            <a:r>
              <a:rPr lang="en-US" altLang="zh-CN"/>
              <a:t>Inference</a:t>
            </a:r>
            <a:r>
              <a:rPr lang="zh-CN" altLang="en-US"/>
              <a:t>）</a:t>
            </a:r>
            <a:endParaRPr lang="zh-CN" altLang="en-US"/>
          </a:p>
          <a:p>
            <a:pPr eaLnBrk="1" hangingPunct="1"/>
            <a:r>
              <a:rPr lang="zh-CN" altLang="en-US"/>
              <a:t>训练完成后，推理时仅使用时间模态分支（橙色部分）</a:t>
            </a:r>
            <a:endParaRPr lang="zh-CN" altLang="en-US"/>
          </a:p>
          <a:p>
            <a:pPr eaLnBrk="1" hangingPunct="1"/>
            <a:endParaRPr lang="zh-CN" altLang="en-US"/>
          </a:p>
          <a:p>
            <a:pPr eaLnBrk="1" hangingPunct="1"/>
            <a:r>
              <a:rPr lang="zh-CN" altLang="en-US"/>
              <a:t>（</a:t>
            </a:r>
            <a:r>
              <a:rPr lang="en-US" altLang="zh-CN"/>
              <a:t>4</a:t>
            </a:r>
            <a:r>
              <a:rPr lang="zh-CN" altLang="en-US"/>
              <a:t>）最终预测</a:t>
            </a:r>
            <a:endParaRPr lang="zh-CN" altLang="en-US"/>
          </a:p>
          <a:p>
            <a:pPr eaLnBrk="1" hangingPunct="1"/>
            <a:r>
              <a:rPr lang="zh-CN" altLang="en-US"/>
              <a:t>时间预测输出（</a:t>
            </a:r>
            <a:r>
              <a:rPr lang="en-US" altLang="zh-CN"/>
              <a:t>Temporal Prediction</a:t>
            </a:r>
            <a:r>
              <a:rPr lang="zh-CN" altLang="en-US"/>
              <a:t>，红色虚线框）：最终用于推理（</a:t>
            </a:r>
            <a:r>
              <a:rPr lang="en-US" altLang="zh-CN"/>
              <a:t>For Inference</a:t>
            </a:r>
            <a:r>
              <a:rPr lang="zh-CN" altLang="en-US"/>
              <a:t>）。</a:t>
            </a:r>
            <a:endParaRPr lang="zh-CN" altLang="en-US"/>
          </a:p>
          <a:p>
            <a:pPr eaLnBrk="1" hangingPunct="1"/>
            <a:r>
              <a:rPr lang="zh-CN" altLang="en-US"/>
              <a:t>文本预测输出（</a:t>
            </a:r>
            <a:r>
              <a:rPr lang="en-US" altLang="zh-CN"/>
              <a:t>Textual Prediction</a:t>
            </a:r>
            <a:r>
              <a:rPr lang="zh-CN" altLang="en-US"/>
              <a:t>）：用于辅助训练时间模态，使其学习</a:t>
            </a:r>
            <a:r>
              <a:rPr lang="en-US" altLang="zh-CN"/>
              <a:t> LLM </a:t>
            </a:r>
            <a:r>
              <a:rPr lang="zh-CN" altLang="en-US"/>
              <a:t>的知识。</a:t>
            </a:r>
            <a:endParaRPr lang="zh-CN" altLang="en-US"/>
          </a:p>
          <a:p>
            <a:pPr eaLnBrk="1" hangingPunct="1"/>
            <a:endParaRPr lang="zh-CN" altLang="en-US"/>
          </a:p>
          <a:p>
            <a:pPr eaLnBrk="1" hangingPunct="1"/>
            <a:r>
              <a:rPr lang="zh-CN" altLang="en-US"/>
              <a:t>颜色</a:t>
            </a:r>
            <a:r>
              <a:rPr lang="en-US" altLang="zh-CN"/>
              <a:t>/</a:t>
            </a:r>
            <a:r>
              <a:rPr lang="zh-CN" altLang="en-US"/>
              <a:t>符号说明</a:t>
            </a:r>
            <a:endParaRPr lang="zh-CN" altLang="en-US"/>
          </a:p>
          <a:p>
            <a:pPr eaLnBrk="1" hangingPunct="1"/>
            <a:r>
              <a:rPr lang="zh-CN" altLang="en-US"/>
              <a:t>🔥（火焰符号）：可训练（</a:t>
            </a:r>
            <a:r>
              <a:rPr lang="en-US" altLang="zh-CN"/>
              <a:t>Trainable</a:t>
            </a:r>
            <a:r>
              <a:rPr lang="zh-CN" altLang="en-US"/>
              <a:t>）模块，模型会更新这些参数。</a:t>
            </a:r>
            <a:endParaRPr lang="zh-CN" altLang="en-US"/>
          </a:p>
          <a:p>
            <a:pPr eaLnBrk="1" hangingPunct="1"/>
            <a:r>
              <a:rPr lang="en-US" altLang="en-US"/>
              <a:t>❄</a:t>
            </a:r>
            <a:r>
              <a:rPr lang="" altLang="en-US"/>
              <a:t>️</a:t>
            </a:r>
            <a:r>
              <a:rPr lang="zh-CN" altLang="en-US"/>
              <a:t>（雪花符号）：冻结（</a:t>
            </a:r>
            <a:r>
              <a:rPr lang="en-US" altLang="zh-CN"/>
              <a:t>Frozen</a:t>
            </a:r>
            <a:r>
              <a:rPr lang="zh-CN" altLang="en-US"/>
              <a:t>）模块，代表预训练权重，在训练过程中不更新。</a:t>
            </a:r>
            <a:endParaRPr lang="zh-CN" altLang="en-US"/>
          </a:p>
          <a:p>
            <a:pPr eaLnBrk="1" hangingPunct="1"/>
            <a:r>
              <a:rPr lang="zh-CN" altLang="en-US"/>
              <a:t>低秩矩阵（</a:t>
            </a:r>
            <a:r>
              <a:rPr lang="en-US" altLang="zh-CN"/>
              <a:t>Low-Rank Matrix</a:t>
            </a:r>
            <a:r>
              <a:rPr lang="zh-CN" altLang="en-US"/>
              <a:t>，绿色）：用于</a:t>
            </a:r>
            <a:r>
              <a:rPr lang="en-US" altLang="zh-CN"/>
              <a:t> LoRA </a:t>
            </a:r>
            <a:r>
              <a:rPr lang="zh-CN" altLang="en-US"/>
              <a:t>进行高效训练。</a:t>
            </a:r>
            <a:endParaRPr lang="zh-CN" altLang="en-US"/>
          </a:p>
          <a:p>
            <a:pPr eaLnBrk="1" hangingPunct="1"/>
            <a:r>
              <a:rPr lang="zh-CN" altLang="en-US"/>
              <a:t>静态知识（</a:t>
            </a:r>
            <a:r>
              <a:rPr lang="en-US" altLang="zh-CN"/>
              <a:t>Static Knowledge</a:t>
            </a:r>
            <a:r>
              <a:rPr lang="zh-CN" altLang="en-US"/>
              <a:t>，粉色背景）：来自</a:t>
            </a:r>
            <a:r>
              <a:rPr lang="en-US" altLang="zh-CN"/>
              <a:t> LLM </a:t>
            </a:r>
            <a:r>
              <a:rPr lang="zh-CN" altLang="en-US"/>
              <a:t>的词嵌入等不变知识。</a:t>
            </a:r>
            <a:endParaRPr lang="zh-CN" altLang="en-US"/>
          </a:p>
          <a:p>
            <a:pPr eaLnBrk="1" hangingPunct="1"/>
            <a:r>
              <a:rPr lang="zh-CN" altLang="en-US"/>
              <a:t>动态知识（</a:t>
            </a:r>
            <a:r>
              <a:rPr lang="en-US" altLang="zh-CN"/>
              <a:t>Dynamic Knowledge</a:t>
            </a:r>
            <a:r>
              <a:rPr lang="zh-CN" altLang="en-US"/>
              <a:t>，紫色背景）：通过</a:t>
            </a:r>
            <a:r>
              <a:rPr lang="en-US" altLang="zh-CN"/>
              <a:t> Transformer </a:t>
            </a:r>
            <a:r>
              <a:rPr lang="zh-CN" altLang="en-US"/>
              <a:t>训练过程中学到的上下文相关知识。</a:t>
            </a:r>
            <a:endParaRPr lang="zh-CN" altLang="en-US"/>
          </a:p>
          <a:p>
            <a:pPr eaLnBrk="1" hangingPunct="1"/>
            <a:endParaRPr lang="zh-CN" altLang="en-US"/>
          </a:p>
          <a:p>
            <a:pPr eaLnBrk="1" hangingPunct="1"/>
            <a:r>
              <a:rPr lang="zh-CN" altLang="en-US"/>
              <a:t>关键创新点</a:t>
            </a:r>
            <a:endParaRPr lang="zh-CN" altLang="en-US"/>
          </a:p>
          <a:p>
            <a:pPr eaLnBrk="1" hangingPunct="1"/>
            <a:r>
              <a:rPr lang="zh-CN" altLang="en-US"/>
              <a:t>提出</a:t>
            </a:r>
            <a:r>
              <a:rPr lang="en-US" altLang="zh-CN"/>
              <a:t> LLaTA </a:t>
            </a:r>
            <a:r>
              <a:rPr lang="zh-CN" altLang="en-US"/>
              <a:t>框架，解决时间序列和语言模型之间的模态差异问题。</a:t>
            </a:r>
            <a:endParaRPr lang="zh-CN" altLang="en-US"/>
          </a:p>
          <a:p>
            <a:pPr eaLnBrk="1" hangingPunct="1"/>
            <a:r>
              <a:rPr lang="zh-CN" altLang="en-US"/>
              <a:t>采用跨模态知识蒸馏（</a:t>
            </a:r>
            <a:r>
              <a:rPr lang="en-US" altLang="zh-CN"/>
              <a:t>Cross-modal Knowledge Distillation</a:t>
            </a:r>
            <a:r>
              <a:rPr lang="zh-CN" altLang="en-US"/>
              <a:t>）：</a:t>
            </a:r>
            <a:endParaRPr lang="zh-CN" altLang="en-US"/>
          </a:p>
          <a:p>
            <a:pPr eaLnBrk="1" hangingPunct="1"/>
            <a:r>
              <a:rPr lang="zh-CN" altLang="en-US"/>
              <a:t>通过</a:t>
            </a:r>
            <a:r>
              <a:rPr lang="en-US" altLang="zh-CN"/>
              <a:t> </a:t>
            </a:r>
            <a:r>
              <a:rPr lang="zh-CN" altLang="en-US"/>
              <a:t>特征正则化损失</a:t>
            </a:r>
            <a:r>
              <a:rPr lang="en-US" altLang="zh-CN"/>
              <a:t> </a:t>
            </a:r>
            <a:r>
              <a:rPr lang="zh-CN" altLang="en-US"/>
              <a:t>和</a:t>
            </a:r>
            <a:r>
              <a:rPr lang="en-US" altLang="zh-CN"/>
              <a:t> </a:t>
            </a:r>
            <a:r>
              <a:rPr lang="zh-CN" altLang="en-US"/>
              <a:t>模态一致性损失</a:t>
            </a:r>
            <a:r>
              <a:rPr lang="en-US" altLang="zh-CN"/>
              <a:t> </a:t>
            </a:r>
            <a:r>
              <a:rPr lang="zh-CN" altLang="en-US"/>
              <a:t>进行对齐。</a:t>
            </a:r>
            <a:endParaRPr lang="zh-CN" altLang="en-US"/>
          </a:p>
          <a:p>
            <a:pPr eaLnBrk="1" hangingPunct="1"/>
            <a:r>
              <a:rPr lang="zh-CN" altLang="en-US"/>
              <a:t>利用</a:t>
            </a:r>
            <a:r>
              <a:rPr lang="en-US" altLang="zh-CN"/>
              <a:t> PCA </a:t>
            </a:r>
            <a:r>
              <a:rPr lang="zh-CN" altLang="en-US"/>
              <a:t>降维静态知识，减少计算量并提高对齐效率。</a:t>
            </a:r>
            <a:endParaRPr lang="zh-CN" altLang="en-US"/>
          </a:p>
          <a:p>
            <a:pPr eaLnBrk="1" hangingPunct="1"/>
            <a:r>
              <a:rPr lang="zh-CN" altLang="en-US"/>
              <a:t>引入</a:t>
            </a:r>
            <a:r>
              <a:rPr lang="en-US" altLang="zh-CN"/>
              <a:t> LoRA </a:t>
            </a:r>
            <a:r>
              <a:rPr lang="zh-CN" altLang="en-US"/>
              <a:t>进行参数高效微调，在有限资源下优化</a:t>
            </a:r>
            <a:r>
              <a:rPr lang="en-US" altLang="zh-CN"/>
              <a:t> Transformer </a:t>
            </a:r>
            <a:r>
              <a:rPr lang="zh-CN" altLang="en-US"/>
              <a:t>训练。</a:t>
            </a:r>
            <a:endParaRPr lang="zh-CN" altLang="en-US"/>
          </a:p>
          <a:p>
            <a:pPr eaLnBrk="1" hangingPunct="1"/>
            <a:endParaRPr lang="zh-CN" altLang="en-US"/>
          </a:p>
          <a:p>
            <a:pPr eaLnBrk="1" hangingPunct="1"/>
            <a:r>
              <a:rPr lang="zh-CN" altLang="en-US"/>
              <a:t>总结</a:t>
            </a:r>
            <a:endParaRPr lang="zh-CN" altLang="en-US"/>
          </a:p>
          <a:p>
            <a:pPr eaLnBrk="1" hangingPunct="1"/>
            <a:r>
              <a:rPr lang="zh-CN" altLang="en-US"/>
              <a:t>时间序列数据</a:t>
            </a:r>
            <a:r>
              <a:rPr lang="en-US" altLang="zh-CN"/>
              <a:t> </a:t>
            </a:r>
            <a:r>
              <a:rPr lang="en-US" altLang="en-US"/>
              <a:t>→</a:t>
            </a:r>
            <a:r>
              <a:rPr lang="en-US" altLang="zh-CN"/>
              <a:t> </a:t>
            </a:r>
            <a:r>
              <a:rPr lang="zh-CN" altLang="en-US"/>
              <a:t>进入时间模态分支</a:t>
            </a:r>
            <a:endParaRPr lang="zh-CN" altLang="en-US"/>
          </a:p>
          <a:p>
            <a:pPr eaLnBrk="1" hangingPunct="1"/>
            <a:r>
              <a:rPr lang="en-US" altLang="zh-CN"/>
              <a:t>Embedding &amp; Positional Encoding</a:t>
            </a:r>
            <a:endParaRPr lang="en-US" altLang="zh-CN"/>
          </a:p>
          <a:p>
            <a:pPr eaLnBrk="1" hangingPunct="1"/>
            <a:r>
              <a:rPr lang="en-US" altLang="zh-CN"/>
              <a:t>Transformer Block </a:t>
            </a:r>
            <a:r>
              <a:rPr lang="zh-CN" altLang="en-US"/>
              <a:t>提取时序特征</a:t>
            </a:r>
            <a:endParaRPr lang="zh-CN" altLang="en-US"/>
          </a:p>
          <a:p>
            <a:pPr eaLnBrk="1" hangingPunct="1"/>
            <a:r>
              <a:rPr lang="zh-CN" altLang="en-US"/>
              <a:t>时间模态特征</a:t>
            </a:r>
            <a:r>
              <a:rPr lang="en-US" altLang="zh-CN"/>
              <a:t> </a:t>
            </a:r>
            <a:r>
              <a:rPr lang="en-US" altLang="en-US"/>
              <a:t>→</a:t>
            </a:r>
            <a:r>
              <a:rPr lang="en-US" altLang="zh-CN"/>
              <a:t> </a:t>
            </a:r>
            <a:r>
              <a:rPr lang="zh-CN" altLang="en-US"/>
              <a:t>通过多头注意力对齐到文本模态</a:t>
            </a:r>
            <a:endParaRPr lang="zh-CN" altLang="en-US"/>
          </a:p>
          <a:p>
            <a:pPr eaLnBrk="1" hangingPunct="1"/>
            <a:r>
              <a:rPr lang="zh-CN" altLang="en-US"/>
              <a:t>提取</a:t>
            </a:r>
            <a:r>
              <a:rPr lang="en-US" altLang="zh-CN"/>
              <a:t> </a:t>
            </a:r>
            <a:r>
              <a:rPr lang="zh-CN" altLang="en-US"/>
              <a:t>预训练</a:t>
            </a:r>
            <a:r>
              <a:rPr lang="en-US" altLang="zh-CN"/>
              <a:t> LLM </a:t>
            </a:r>
            <a:r>
              <a:rPr lang="zh-CN" altLang="en-US"/>
              <a:t>的知识</a:t>
            </a:r>
            <a:endParaRPr lang="zh-CN" altLang="en-US"/>
          </a:p>
          <a:p>
            <a:pPr eaLnBrk="1" hangingPunct="1"/>
            <a:r>
              <a:rPr lang="zh-CN" altLang="en-US"/>
              <a:t>通过</a:t>
            </a:r>
            <a:r>
              <a:rPr lang="en-US" altLang="zh-CN"/>
              <a:t> PCA </a:t>
            </a:r>
            <a:r>
              <a:rPr lang="zh-CN" altLang="en-US"/>
              <a:t>降维减少计算量</a:t>
            </a:r>
            <a:endParaRPr lang="zh-CN" altLang="en-US"/>
          </a:p>
          <a:p>
            <a:pPr eaLnBrk="1" hangingPunct="1"/>
            <a:r>
              <a:rPr lang="zh-CN" altLang="en-US"/>
              <a:t>计算</a:t>
            </a:r>
            <a:r>
              <a:rPr lang="en-US" altLang="zh-CN"/>
              <a:t> Feature Regularization Loss &amp; Modal Consistency Loss</a:t>
            </a:r>
            <a:endParaRPr lang="en-US" altLang="zh-CN"/>
          </a:p>
          <a:p>
            <a:pPr eaLnBrk="1" hangingPunct="1"/>
            <a:r>
              <a:rPr lang="zh-CN" altLang="en-US"/>
              <a:t>最终预测</a:t>
            </a:r>
            <a:endParaRPr lang="zh-CN" altLang="en-US"/>
          </a:p>
          <a:p>
            <a:pPr eaLnBrk="1" hangingPunct="1"/>
            <a:r>
              <a:rPr lang="zh-CN" altLang="en-US"/>
              <a:t>训练时</a:t>
            </a:r>
            <a:r>
              <a:rPr lang="en-US" altLang="zh-CN"/>
              <a:t> </a:t>
            </a:r>
            <a:r>
              <a:rPr lang="zh-CN" altLang="en-US"/>
              <a:t>利用文本增强时序信息</a:t>
            </a:r>
            <a:endParaRPr lang="zh-CN" altLang="en-US"/>
          </a:p>
          <a:p>
            <a:pPr eaLnBrk="1" hangingPunct="1"/>
            <a:r>
              <a:rPr lang="zh-CN" altLang="en-US"/>
              <a:t>预测阶段</a:t>
            </a:r>
            <a:r>
              <a:rPr lang="en-US" altLang="zh-CN"/>
              <a:t> </a:t>
            </a:r>
            <a:r>
              <a:rPr lang="zh-CN" altLang="en-US"/>
              <a:t>仅用时间模态分支进行推理</a:t>
            </a:r>
            <a:endParaRPr lang="zh-CN" altLang="en-US"/>
          </a:p>
          <a:p>
            <a:pPr eaLnBrk="1" hangingPunct="1"/>
            <a:r>
              <a:rPr lang="zh-CN" altLang="en-US"/>
              <a:t>这样，</a:t>
            </a:r>
            <a:r>
              <a:rPr lang="en-US" altLang="zh-CN"/>
              <a:t>LLaTA </a:t>
            </a:r>
            <a:r>
              <a:rPr lang="zh-CN" altLang="en-US"/>
              <a:t>通过跨模态知识蒸馏，使</a:t>
            </a:r>
            <a:r>
              <a:rPr lang="en-US" altLang="zh-CN"/>
              <a:t> LLM </a:t>
            </a:r>
            <a:r>
              <a:rPr lang="zh-CN" altLang="en-US"/>
              <a:t>在时间序列任务上具备更强的泛化能力和准确性。</a:t>
            </a:r>
            <a:endParaRPr lang="zh-CN" altLang="en-US"/>
          </a:p>
          <a:p>
            <a:pPr eaLnBrk="1" hangingPunct="1"/>
            <a:endParaRPr lang="zh-CN" altLang="en-US"/>
          </a:p>
          <a:p>
            <a:pPr eaLnBrk="1" hangingPunct="1"/>
            <a:r>
              <a:rPr lang="zh-CN" altLang="en-US"/>
              <a:t>在</a:t>
            </a:r>
            <a:r>
              <a:rPr lang="en-US" altLang="zh-CN"/>
              <a:t> LLaTA </a:t>
            </a:r>
            <a:r>
              <a:rPr lang="zh-CN" altLang="en-US"/>
              <a:t>框架中，文本模态分支的作用主要体现在三个方面：</a:t>
            </a:r>
            <a:endParaRPr lang="zh-CN" altLang="en-US"/>
          </a:p>
          <a:p>
            <a:pPr eaLnBrk="1" hangingPunct="1"/>
            <a:endParaRPr lang="en-US" altLang="zh-CN"/>
          </a:p>
          <a:p>
            <a:pPr eaLnBrk="1" hangingPunct="1"/>
            <a:r>
              <a:rPr lang="zh-CN" altLang="en-US"/>
              <a:t>环节</a:t>
            </a:r>
            <a:r>
              <a:rPr lang="en-US" altLang="zh-CN"/>
              <a:t>	</a:t>
            </a:r>
            <a:r>
              <a:rPr lang="zh-CN" altLang="en-US"/>
              <a:t>具体作用</a:t>
            </a:r>
            <a:r>
              <a:rPr lang="en-US" altLang="zh-CN"/>
              <a:t>	</a:t>
            </a:r>
            <a:r>
              <a:rPr lang="zh-CN" altLang="en-US"/>
              <a:t>技术方法</a:t>
            </a:r>
            <a:endParaRPr lang="zh-CN" altLang="en-US"/>
          </a:p>
          <a:p>
            <a:pPr eaLnBrk="1" hangingPunct="1"/>
            <a:r>
              <a:rPr lang="en-US" altLang="zh-CN"/>
              <a:t>1. </a:t>
            </a:r>
            <a:r>
              <a:rPr lang="zh-CN" altLang="en-US"/>
              <a:t>提取知识</a:t>
            </a:r>
            <a:r>
              <a:rPr lang="en-US" altLang="zh-CN"/>
              <a:t>	</a:t>
            </a:r>
            <a:r>
              <a:rPr lang="zh-CN" altLang="en-US"/>
              <a:t>从</a:t>
            </a:r>
            <a:r>
              <a:rPr lang="en-US" altLang="zh-CN"/>
              <a:t> LLM </a:t>
            </a:r>
            <a:r>
              <a:rPr lang="zh-CN" altLang="en-US"/>
              <a:t>获取时序预测相关知识</a:t>
            </a:r>
            <a:r>
              <a:rPr lang="en-US" altLang="zh-CN"/>
              <a:t>	</a:t>
            </a:r>
            <a:r>
              <a:rPr lang="zh-CN" altLang="en-US"/>
              <a:t>词嵌入</a:t>
            </a:r>
            <a:r>
              <a:rPr lang="en-US" altLang="zh-CN"/>
              <a:t> + PCA </a:t>
            </a:r>
            <a:r>
              <a:rPr lang="zh-CN" altLang="en-US"/>
              <a:t>降维</a:t>
            </a:r>
            <a:endParaRPr lang="zh-CN" altLang="en-US"/>
          </a:p>
          <a:p>
            <a:pPr eaLnBrk="1" hangingPunct="1"/>
            <a:r>
              <a:rPr lang="en-US" altLang="zh-CN"/>
              <a:t>2. </a:t>
            </a:r>
            <a:r>
              <a:rPr lang="zh-CN" altLang="en-US"/>
              <a:t>对齐时间与文本模态</a:t>
            </a:r>
            <a:r>
              <a:rPr lang="en-US" altLang="zh-CN"/>
              <a:t>	</a:t>
            </a:r>
            <a:r>
              <a:rPr lang="zh-CN" altLang="en-US"/>
              <a:t>让时间模态数据适应</a:t>
            </a:r>
            <a:r>
              <a:rPr lang="en-US" altLang="zh-CN"/>
              <a:t> LLM </a:t>
            </a:r>
            <a:r>
              <a:rPr lang="zh-CN" altLang="en-US"/>
              <a:t>知识</a:t>
            </a:r>
            <a:r>
              <a:rPr lang="en-US" altLang="zh-CN"/>
              <a:t>	</a:t>
            </a:r>
            <a:r>
              <a:rPr lang="zh-CN" altLang="en-US"/>
              <a:t>多头注意力（</a:t>
            </a:r>
            <a:r>
              <a:rPr lang="en-US" altLang="zh-CN"/>
              <a:t>MHA</a:t>
            </a:r>
            <a:r>
              <a:rPr lang="zh-CN" altLang="en-US"/>
              <a:t>）</a:t>
            </a:r>
            <a:endParaRPr lang="zh-CN" altLang="en-US"/>
          </a:p>
          <a:p>
            <a:pPr eaLnBrk="1" hangingPunct="1"/>
            <a:r>
              <a:rPr lang="en-US" altLang="zh-CN"/>
              <a:t>3. </a:t>
            </a:r>
            <a:r>
              <a:rPr lang="zh-CN" altLang="en-US"/>
              <a:t>指导时间模态预测</a:t>
            </a:r>
            <a:r>
              <a:rPr lang="en-US" altLang="zh-CN"/>
              <a:t>	</a:t>
            </a:r>
            <a:r>
              <a:rPr lang="zh-CN" altLang="en-US"/>
              <a:t>让时间模态学习</a:t>
            </a:r>
            <a:r>
              <a:rPr lang="en-US" altLang="zh-CN"/>
              <a:t> LLM </a:t>
            </a:r>
            <a:r>
              <a:rPr lang="zh-CN" altLang="en-US"/>
              <a:t>的泛化能力</a:t>
            </a:r>
            <a:r>
              <a:rPr lang="en-US" altLang="zh-CN"/>
              <a:t>	</a:t>
            </a:r>
            <a:r>
              <a:rPr lang="zh-CN" altLang="en-US"/>
              <a:t>特征正则化损失</a:t>
            </a:r>
            <a:r>
              <a:rPr lang="en-US" altLang="zh-CN"/>
              <a:t> + </a:t>
            </a:r>
            <a:r>
              <a:rPr lang="zh-CN" altLang="en-US"/>
              <a:t>模态一致性损失</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然后我们来看下作者如何通过实验证明解决了以上</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研究问题和挑战</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ym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跨模态知识蒸馏（</a:t>
            </a:r>
            <a:r>
              <a:rPr lang="en-US" altLang="zh-CN"/>
              <a:t>Cross-modal Knowledge Distillation, CMKD</a:t>
            </a:r>
            <a:r>
              <a:rPr lang="zh-CN" altLang="en-US"/>
              <a:t>）的策略，将预训练的</a:t>
            </a:r>
            <a:r>
              <a:rPr lang="en-US" altLang="zh-CN"/>
              <a:t> LLM</a:t>
            </a:r>
            <a:r>
              <a:rPr lang="zh-CN" altLang="en-US"/>
              <a:t>（文本模态）中的知识蒸馏到时间序列预测模型（时间序列模态），从而提高时间序列预测的准确性和泛化能力。下面详细解析</a:t>
            </a:r>
            <a:r>
              <a:rPr lang="en-US" altLang="zh-CN"/>
              <a:t> </a:t>
            </a:r>
            <a:r>
              <a:rPr lang="zh-CN" altLang="en-US"/>
              <a:t>如何进行蒸馏。</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直观理解：</a:t>
            </a:r>
            <a:endParaRPr lang="zh-CN" altLang="en-US"/>
          </a:p>
          <a:p>
            <a:endParaRPr lang="en-US" altLang="zh-CN"/>
          </a:p>
          <a:p>
            <a:r>
              <a:rPr lang="zh-CN" altLang="en-US"/>
              <a:t>时间序列</a:t>
            </a:r>
            <a:r>
              <a:rPr lang="en-US" altLang="zh-CN"/>
              <a:t> token </a:t>
            </a:r>
            <a:r>
              <a:rPr lang="zh-CN" altLang="en-US"/>
              <a:t>通过注意力机制学习</a:t>
            </a:r>
            <a:r>
              <a:rPr lang="en-US" altLang="zh-CN"/>
              <a:t> LLM </a:t>
            </a:r>
            <a:r>
              <a:rPr lang="zh-CN" altLang="en-US"/>
              <a:t>词向量的静态分布，从而将时间序列嵌入</a:t>
            </a:r>
            <a:r>
              <a:rPr lang="en-US" altLang="zh-CN"/>
              <a:t> LLM </a:t>
            </a:r>
            <a:r>
              <a:rPr lang="zh-CN" altLang="en-US"/>
              <a:t>语义空间。</a:t>
            </a:r>
            <a:endParaRPr lang="zh-CN" altLang="en-US"/>
          </a:p>
          <a:p>
            <a:r>
              <a:rPr lang="en-US" altLang="en-US"/>
              <a:t>✅</a:t>
            </a:r>
            <a:r>
              <a:rPr lang="en-US" altLang="zh-CN"/>
              <a:t> </a:t>
            </a:r>
            <a:r>
              <a:rPr lang="zh-CN" altLang="en-US"/>
              <a:t>效果：</a:t>
            </a:r>
            <a:endParaRPr lang="zh-CN" altLang="en-US"/>
          </a:p>
          <a:p>
            <a:endParaRPr lang="en-US" altLang="zh-CN"/>
          </a:p>
          <a:p>
            <a:r>
              <a:rPr lang="zh-CN" altLang="en-US"/>
              <a:t>时间序列数据映射到了</a:t>
            </a:r>
            <a:r>
              <a:rPr lang="en-US" altLang="zh-CN"/>
              <a:t> LLM </a:t>
            </a:r>
            <a:r>
              <a:rPr lang="zh-CN" altLang="en-US"/>
              <a:t>词向量空间，使</a:t>
            </a:r>
            <a:r>
              <a:rPr lang="en-US" altLang="zh-CN"/>
              <a:t> LLM </a:t>
            </a:r>
            <a:r>
              <a:rPr lang="zh-CN" altLang="en-US"/>
              <a:t>能够更自然地处理时间序列数据。</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5"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具体的蒸馏流程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001010" y="1336040"/>
            <a:ext cx="6860540" cy="4639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具体的蒸馏流程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350895" y="1067435"/>
            <a:ext cx="5856605" cy="5038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具体的蒸馏流程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822575" y="1009650"/>
            <a:ext cx="6546850" cy="4838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具体的蒸馏流程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203575" y="1374775"/>
            <a:ext cx="5784850" cy="4108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具体的蒸馏流程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733675" y="2260600"/>
            <a:ext cx="6724650" cy="233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LoRA</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Low-Rank Adaptation</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）是什么？</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78735" y="1059180"/>
            <a:ext cx="6521450" cy="800100"/>
          </a:xfrm>
          <a:prstGeom prst="rect">
            <a:avLst/>
          </a:prstGeom>
        </p:spPr>
      </p:pic>
      <p:pic>
        <p:nvPicPr>
          <p:cNvPr id="4" name="图片 3"/>
          <p:cNvPicPr>
            <a:picLocks noChangeAspect="1"/>
          </p:cNvPicPr>
          <p:nvPr/>
        </p:nvPicPr>
        <p:blipFill>
          <a:blip r:embed="rId2"/>
          <a:stretch>
            <a:fillRect/>
          </a:stretch>
        </p:blipFill>
        <p:spPr>
          <a:xfrm>
            <a:off x="2578735" y="1927225"/>
            <a:ext cx="6673850" cy="901700"/>
          </a:xfrm>
          <a:prstGeom prst="rect">
            <a:avLst/>
          </a:prstGeom>
        </p:spPr>
      </p:pic>
      <p:pic>
        <p:nvPicPr>
          <p:cNvPr id="5" name="图片 4"/>
          <p:cNvPicPr>
            <a:picLocks noChangeAspect="1"/>
          </p:cNvPicPr>
          <p:nvPr/>
        </p:nvPicPr>
        <p:blipFill>
          <a:blip r:embed="rId3"/>
          <a:stretch>
            <a:fillRect/>
          </a:stretch>
        </p:blipFill>
        <p:spPr>
          <a:xfrm>
            <a:off x="2661285" y="2844165"/>
            <a:ext cx="6508750" cy="1416050"/>
          </a:xfrm>
          <a:prstGeom prst="rect">
            <a:avLst/>
          </a:prstGeom>
        </p:spPr>
      </p:pic>
      <p:pic>
        <p:nvPicPr>
          <p:cNvPr id="7" name="图片 6"/>
          <p:cNvPicPr>
            <a:picLocks noChangeAspect="1"/>
          </p:cNvPicPr>
          <p:nvPr/>
        </p:nvPicPr>
        <p:blipFill>
          <a:blip r:embed="rId4"/>
          <a:stretch>
            <a:fillRect/>
          </a:stretch>
        </p:blipFill>
        <p:spPr>
          <a:xfrm>
            <a:off x="2578735" y="4222750"/>
            <a:ext cx="6813550" cy="260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对比</a:t>
            </a:r>
            <a:r>
              <a:rPr dirty="0">
                <a:sym typeface="微软雅黑" panose="020B0503020204020204" pitchFamily="34" charset="-122"/>
              </a:rPr>
              <a:t>实验</a:t>
            </a:r>
            <a:endParaRPr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773680" y="1035050"/>
            <a:ext cx="6957695" cy="5354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对比</a:t>
            </a:r>
            <a:r>
              <a:rPr dirty="0">
                <a:sym typeface="微软雅黑" panose="020B0503020204020204" pitchFamily="34" charset="-122"/>
              </a:rPr>
              <a:t>实验</a:t>
            </a:r>
            <a:endParaRPr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784475" y="1978025"/>
            <a:ext cx="6623050" cy="2901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少样本</a:t>
            </a:r>
            <a:r>
              <a:rPr lang="en-US" altLang="zh-CN" dirty="0">
                <a:sym typeface="微软雅黑" panose="020B0503020204020204" pitchFamily="34" charset="-122"/>
              </a:rPr>
              <a:t> / </a:t>
            </a:r>
            <a:r>
              <a:rPr lang="zh-CN" altLang="en-US" dirty="0">
                <a:sym typeface="微软雅黑" panose="020B0503020204020204" pitchFamily="34" charset="-122"/>
              </a:rPr>
              <a:t>零样本</a:t>
            </a:r>
            <a:r>
              <a:rPr dirty="0">
                <a:sym typeface="微软雅黑" panose="020B0503020204020204" pitchFamily="34" charset="-122"/>
              </a:rPr>
              <a:t>实验</a:t>
            </a:r>
            <a:endParaRPr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94130" y="1845945"/>
            <a:ext cx="4429760" cy="3165475"/>
          </a:xfrm>
          <a:prstGeom prst="rect">
            <a:avLst/>
          </a:prstGeom>
        </p:spPr>
      </p:pic>
      <p:pic>
        <p:nvPicPr>
          <p:cNvPr id="4" name="图片 3"/>
          <p:cNvPicPr>
            <a:picLocks noChangeAspect="1"/>
          </p:cNvPicPr>
          <p:nvPr/>
        </p:nvPicPr>
        <p:blipFill>
          <a:blip r:embed="rId2"/>
          <a:stretch>
            <a:fillRect/>
          </a:stretch>
        </p:blipFill>
        <p:spPr>
          <a:xfrm>
            <a:off x="6933565" y="1661160"/>
            <a:ext cx="3881120" cy="335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消融实验</a:t>
            </a:r>
            <a:endParaRPr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568065" y="1932305"/>
            <a:ext cx="5266690" cy="2748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 </a:t>
            </a:r>
            <a:r>
              <a:rPr lang="zh-CN" altLang="en-US" dirty="0">
                <a:sym typeface="微软雅黑" panose="020B0503020204020204" pitchFamily="34" charset="-122"/>
              </a:rPr>
              <a:t>可视化分析</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396365" y="1364615"/>
            <a:ext cx="9681845" cy="2578735"/>
          </a:xfrm>
          <a:prstGeom prst="rect">
            <a:avLst/>
          </a:prstGeom>
        </p:spPr>
      </p:pic>
      <p:pic>
        <p:nvPicPr>
          <p:cNvPr id="5" name="图片 4"/>
          <p:cNvPicPr>
            <a:picLocks noChangeAspect="1"/>
          </p:cNvPicPr>
          <p:nvPr/>
        </p:nvPicPr>
        <p:blipFill>
          <a:blip r:embed="rId2"/>
          <a:stretch>
            <a:fillRect/>
          </a:stretch>
        </p:blipFill>
        <p:spPr>
          <a:xfrm>
            <a:off x="3927475" y="4218940"/>
            <a:ext cx="4446270" cy="2192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回顾</a:t>
            </a:r>
            <a:r>
              <a:rPr lang="zh-CN" altLang="en-US" dirty="0">
                <a:sym typeface="微软雅黑" panose="020B0503020204020204" pitchFamily="34" charset="-122"/>
              </a:rPr>
              <a:t>标题</a:t>
            </a:r>
            <a:endParaRPr lang="zh-CN" altLang="en-US" dirty="0">
              <a:sym typeface="微软雅黑" panose="020B0503020204020204" pitchFamily="34" charset="-122"/>
            </a:endParaRPr>
          </a:p>
        </p:txBody>
      </p:sp>
      <p:sp>
        <p:nvSpPr>
          <p:cNvPr id="3" name="文本框 2"/>
          <p:cNvSpPr txBox="1"/>
          <p:nvPr/>
        </p:nvSpPr>
        <p:spPr>
          <a:xfrm>
            <a:off x="207010" y="2933700"/>
            <a:ext cx="6096000" cy="1383665"/>
          </a:xfrm>
          <a:prstGeom prst="rect">
            <a:avLst/>
          </a:prstGeom>
          <a:noFill/>
        </p:spPr>
        <p:txBody>
          <a:bodyPr wrap="square" rtlCol="0" anchor="t">
            <a:spAutoFit/>
          </a:bodyPr>
          <a:p>
            <a:pPr algn="ctr"/>
            <a:r>
              <a:rPr lang="en-US" altLang="zh-CN" sz="2800" b="1">
                <a:effectLst>
                  <a:outerShdw blurRad="38100" dist="19050" dir="2700000" algn="tl" rotWithShape="0">
                    <a:schemeClr val="dk1">
                      <a:alpha val="40000"/>
                    </a:schemeClr>
                  </a:outerShdw>
                </a:effectLst>
                <a:sym typeface="+mn-ea"/>
              </a:rPr>
              <a:t>Taming Pre-trained LLMs</a:t>
            </a:r>
            <a:endParaRPr lang="en-US" altLang="zh-CN" sz="2800" b="1">
              <a:effectLst>
                <a:outerShdw blurRad="38100" dist="19050" dir="2700000" algn="tl" rotWithShape="0">
                  <a:schemeClr val="dk1">
                    <a:alpha val="40000"/>
                  </a:schemeClr>
                </a:outerShdw>
              </a:effectLst>
              <a:sym typeface="+mn-ea"/>
            </a:endParaRPr>
          </a:p>
          <a:p>
            <a:pPr algn="ctr"/>
            <a:r>
              <a:rPr lang="en-US" altLang="zh-CN" sz="2800" b="1">
                <a:effectLst>
                  <a:outerShdw blurRad="38100" dist="19050" dir="2700000" algn="tl" rotWithShape="0">
                    <a:schemeClr val="dk1">
                      <a:alpha val="40000"/>
                    </a:schemeClr>
                  </a:outerShdw>
                </a:effectLst>
                <a:sym typeface="+mn-ea"/>
              </a:rPr>
              <a:t> for Generalised Time Series Forecasting</a:t>
            </a:r>
            <a:br>
              <a:rPr lang="en-US" altLang="zh-CN" sz="2800" b="1">
                <a:effectLst>
                  <a:outerShdw blurRad="38100" dist="19050" dir="2700000" algn="tl" rotWithShape="0">
                    <a:schemeClr val="dk1">
                      <a:alpha val="40000"/>
                    </a:schemeClr>
                  </a:outerShdw>
                </a:effectLst>
                <a:sym typeface="+mn-ea"/>
              </a:rPr>
            </a:br>
            <a:r>
              <a:rPr lang="en-US" altLang="zh-CN" sz="2800" b="1">
                <a:effectLst>
                  <a:outerShdw blurRad="38100" dist="19050" dir="2700000" algn="tl" rotWithShape="0">
                    <a:schemeClr val="dk1">
                      <a:alpha val="40000"/>
                    </a:schemeClr>
                  </a:outerShdw>
                </a:effectLst>
                <a:sym typeface="+mn-ea"/>
              </a:rPr>
              <a:t> via Cross-modal Knowledge Distillation</a:t>
            </a:r>
            <a:endParaRPr lang="en-US" altLang="zh-CN" sz="2800" b="1">
              <a:effectLst>
                <a:outerShdw blurRad="38100" dist="19050" dir="2700000" algn="tl" rotWithShape="0">
                  <a:schemeClr val="dk1">
                    <a:alpha val="40000"/>
                  </a:schemeClr>
                </a:outerShdw>
              </a:effectLst>
              <a:sym typeface="+mn-ea"/>
            </a:endParaRPr>
          </a:p>
        </p:txBody>
      </p:sp>
      <p:pic>
        <p:nvPicPr>
          <p:cNvPr id="6" name="图片 5"/>
          <p:cNvPicPr>
            <a:picLocks noChangeAspect="1"/>
          </p:cNvPicPr>
          <p:nvPr/>
        </p:nvPicPr>
        <p:blipFill>
          <a:blip r:embed="rId1"/>
          <a:stretch>
            <a:fillRect/>
          </a:stretch>
        </p:blipFill>
        <p:spPr>
          <a:xfrm>
            <a:off x="6875145" y="1886585"/>
            <a:ext cx="4686300" cy="654050"/>
          </a:xfrm>
          <a:prstGeom prst="rect">
            <a:avLst/>
          </a:prstGeom>
        </p:spPr>
      </p:pic>
      <p:pic>
        <p:nvPicPr>
          <p:cNvPr id="7" name="图片 6"/>
          <p:cNvPicPr>
            <a:picLocks noChangeAspect="1"/>
          </p:cNvPicPr>
          <p:nvPr/>
        </p:nvPicPr>
        <p:blipFill>
          <a:blip r:embed="rId2"/>
          <a:stretch>
            <a:fillRect/>
          </a:stretch>
        </p:blipFill>
        <p:spPr>
          <a:xfrm>
            <a:off x="7475220" y="3086100"/>
            <a:ext cx="2978150" cy="635000"/>
          </a:xfrm>
          <a:prstGeom prst="rect">
            <a:avLst/>
          </a:prstGeom>
        </p:spPr>
      </p:pic>
      <p:pic>
        <p:nvPicPr>
          <p:cNvPr id="8" name="图片 7"/>
          <p:cNvPicPr>
            <a:picLocks noChangeAspect="1"/>
          </p:cNvPicPr>
          <p:nvPr/>
        </p:nvPicPr>
        <p:blipFill>
          <a:blip r:embed="rId3"/>
          <a:stretch>
            <a:fillRect/>
          </a:stretch>
        </p:blipFill>
        <p:spPr>
          <a:xfrm>
            <a:off x="6505575" y="4091305"/>
            <a:ext cx="5213350" cy="647700"/>
          </a:xfrm>
          <a:prstGeom prst="rect">
            <a:avLst/>
          </a:prstGeom>
        </p:spPr>
      </p:pic>
      <p:cxnSp>
        <p:nvCxnSpPr>
          <p:cNvPr id="9" name="直接箭头连接符 8"/>
          <p:cNvCxnSpPr/>
          <p:nvPr/>
        </p:nvCxnSpPr>
        <p:spPr>
          <a:xfrm flipV="1">
            <a:off x="5278755" y="2366645"/>
            <a:ext cx="1444625" cy="7575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flipV="1">
            <a:off x="5831205" y="3424555"/>
            <a:ext cx="1483995" cy="1104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5531485" y="4300220"/>
            <a:ext cx="876300" cy="2051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 y="2074545"/>
            <a:ext cx="11904345" cy="1151255"/>
          </a:xfrm>
        </p:spPr>
        <p:txBody>
          <a:bodyPr>
            <a:scene3d>
              <a:camera prst="orthographicFront"/>
              <a:lightRig rig="threePt" dir="t"/>
            </a:scene3d>
          </a:bodyPr>
          <a:lstStyle/>
          <a:p>
            <a:pPr algn="ctr"/>
            <a:r>
              <a:rPr lang="en-US" altLang="zh-CN" sz="2800" b="1">
                <a:solidFill>
                  <a:schemeClr val="tx1"/>
                </a:solidFill>
                <a:effectLst>
                  <a:outerShdw blurRad="38100" dist="19050" dir="2700000" algn="tl" rotWithShape="0">
                    <a:schemeClr val="dk1">
                      <a:alpha val="40000"/>
                    </a:schemeClr>
                  </a:outerShdw>
                </a:effectLst>
              </a:rPr>
              <a:t>Taming Pre-trained LLMs for Generalised Time Series Forecasting</a:t>
            </a:r>
            <a:br>
              <a:rPr lang="en-US" altLang="zh-CN" sz="2800" b="1">
                <a:solidFill>
                  <a:schemeClr val="tx1"/>
                </a:solidFill>
                <a:effectLst>
                  <a:outerShdw blurRad="38100" dist="19050" dir="2700000" algn="tl" rotWithShape="0">
                    <a:schemeClr val="dk1">
                      <a:alpha val="40000"/>
                    </a:schemeClr>
                  </a:outerShdw>
                </a:effectLst>
              </a:rPr>
            </a:br>
            <a:r>
              <a:rPr lang="en-US" altLang="zh-CN" sz="2800" b="1">
                <a:solidFill>
                  <a:schemeClr val="tx1"/>
                </a:solidFill>
                <a:effectLst>
                  <a:outerShdw blurRad="38100" dist="19050" dir="2700000" algn="tl" rotWithShape="0">
                    <a:schemeClr val="dk1">
                      <a:alpha val="40000"/>
                    </a:schemeClr>
                  </a:outerShdw>
                </a:effectLst>
              </a:rPr>
              <a:t> via Cross-modal Knowledge Distillation</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94360" y="4471035"/>
            <a:ext cx="6285230" cy="1014730"/>
          </a:xfrm>
          <a:prstGeom prst="rect">
            <a:avLst/>
          </a:prstGeom>
        </p:spPr>
        <p:txBody>
          <a:bodyPr wrap="square">
            <a:spAutoFit/>
          </a:bodyPr>
          <a:p>
            <a:r>
              <a:rPr lang="en-US" altLang="zh-CN" sz="2000" b="0">
                <a:solidFill>
                  <a:srgbClr val="000000"/>
                </a:solidFill>
                <a:latin typeface="Times New Roman" panose="02020603050405020304" charset="0"/>
                <a:ea typeface="NimbusRomNo9L-Regu"/>
                <a:cs typeface="Times New Roman" panose="02020603050405020304" charset="0"/>
              </a:rPr>
              <a:t>AAAI 2025 </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Tsinghua University </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Shenzhen University</a:t>
            </a:r>
            <a:endParaRPr lang="en-US" altLang="zh-CN"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背景和</a:t>
            </a:r>
            <a:r>
              <a:rPr lang="zh-CN" altLang="en-US" sz="3600"/>
              <a:t>动机</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3715385" y="1221740"/>
            <a:ext cx="6691630" cy="4405630"/>
          </a:xfrm>
          <a:prstGeom prst="rect">
            <a:avLst/>
          </a:prstGeom>
          <a:noFill/>
        </p:spPr>
        <p:txBody>
          <a:bodyPr wrap="square" rtlCol="0" anchor="ctr" anchorCtr="0">
            <a:normAutofit/>
          </a:bodyPr>
          <a:lstStyle/>
          <a:p>
            <a:pPr indent="0" fontAlgn="auto">
              <a:lnSpc>
                <a:spcPct val="150000"/>
              </a:lnSpc>
            </a:pPr>
            <a:r>
              <a:rPr lang="zh-CN" altLang="en-US" sz="2400"/>
              <a:t>多变量时间序列（</a:t>
            </a:r>
            <a:r>
              <a:rPr lang="en-US" altLang="zh-CN" sz="2400"/>
              <a:t>MTSF</a:t>
            </a:r>
            <a:r>
              <a:rPr lang="zh-CN" altLang="en-US" sz="2400"/>
              <a:t>）</a:t>
            </a:r>
            <a:r>
              <a:rPr lang="en-US" altLang="zh-CN" sz="2400"/>
              <a:t> </a:t>
            </a:r>
            <a:r>
              <a:rPr lang="zh-CN" altLang="en-US" sz="2400">
                <a:sym typeface="+mn-ea"/>
              </a:rPr>
              <a:t>大型语言模型（LLM）      </a:t>
            </a:r>
            <a:endParaRPr lang="zh-CN" altLang="en-US" sz="2400"/>
          </a:p>
          <a:p>
            <a:pPr indent="0" fontAlgn="auto">
              <a:lnSpc>
                <a:spcPct val="150000"/>
              </a:lnSpc>
            </a:pPr>
            <a:endParaRPr lang="zh-CN" altLang="en-US" sz="2400"/>
          </a:p>
          <a:p>
            <a:pPr indent="0" fontAlgn="auto">
              <a:lnSpc>
                <a:spcPct val="150000"/>
              </a:lnSpc>
            </a:pPr>
            <a:endParaRPr lang="en-US" altLang="zh-CN" sz="2400"/>
          </a:p>
          <a:p>
            <a:pPr indent="0" algn="ctr" fontAlgn="auto">
              <a:lnSpc>
                <a:spcPct val="150000"/>
              </a:lnSpc>
            </a:pPr>
            <a:r>
              <a:rPr lang="en-US" altLang="zh-CN" sz="2400" dirty="0">
                <a:sym typeface="+mn-ea"/>
              </a:rPr>
              <a:t> 1.</a:t>
            </a:r>
            <a:r>
              <a:rPr lang="en-US" altLang="zh-CN" sz="2400"/>
              <a:t>LLM </a:t>
            </a:r>
            <a:r>
              <a:rPr lang="zh-CN" altLang="en-US" sz="2400"/>
              <a:t>预训练于文本模态，却在时间序列任务中表现出模态差异难题；</a:t>
            </a:r>
            <a:endParaRPr lang="zh-CN" altLang="en-US" sz="2400"/>
          </a:p>
          <a:p>
            <a:pPr indent="0" algn="ctr" fontAlgn="auto">
              <a:lnSpc>
                <a:spcPct val="150000"/>
              </a:lnSpc>
            </a:pPr>
            <a:r>
              <a:rPr lang="en-US" altLang="zh-CN" sz="2400"/>
              <a:t>2.</a:t>
            </a:r>
            <a:r>
              <a:rPr lang="zh-CN" altLang="en-US" sz="2400"/>
              <a:t>希望充分利用大模型的先验知识，并实现对时间序列的准确、泛化预测。</a:t>
            </a:r>
            <a:endParaRPr lang="zh-CN" altLang="en-US"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custDataLst>
              <p:tags r:id="rId1"/>
            </p:custDataLst>
          </p:nvPr>
        </p:nvSpPr>
        <p:spPr>
          <a:xfrm>
            <a:off x="2178685" y="2402205"/>
            <a:ext cx="8586470" cy="1837690"/>
          </a:xfrm>
          <a:prstGeom prst="rect">
            <a:avLst/>
          </a:prstGeom>
          <a:noFill/>
        </p:spPr>
        <p:txBody>
          <a:bodyPr wrap="square" lIns="0" rtlCol="0"/>
          <a:lstStyle/>
          <a:p>
            <a:pPr marL="0" indent="304800" algn="l" defTabSz="266700">
              <a:lnSpc>
                <a:spcPct val="150000"/>
              </a:lnSpc>
              <a:spcBef>
                <a:spcPts val="500"/>
              </a:spcBef>
              <a:spcAft>
                <a:spcPts val="500"/>
              </a:spcAft>
            </a:pPr>
            <a:r>
              <a:rPr lang="en-US" altLang="zh-CN" sz="2000" b="1">
                <a:latin typeface="Times New Roman" panose="02020603050405020304" charset="0"/>
                <a:ea typeface="宋体" panose="02010600030101010101" pitchFamily="2" charset="-122"/>
                <a:cs typeface="Times New Roman" panose="02020603050405020304" charset="0"/>
                <a:sym typeface="+mn-ea"/>
              </a:rPr>
              <a:t>(i) </a:t>
            </a:r>
            <a:r>
              <a:rPr lang="zh-CN" altLang="en-US" sz="2000" b="1">
                <a:latin typeface="Times New Roman" panose="02020603050405020304" charset="0"/>
                <a:ea typeface="宋体" panose="02010600030101010101" pitchFamily="2" charset="-122"/>
                <a:cs typeface="Times New Roman" panose="02020603050405020304" charset="0"/>
                <a:sym typeface="+mn-ea"/>
              </a:rPr>
              <a:t>如何对齐两种模态：时间序列</a:t>
            </a:r>
            <a:r>
              <a:rPr lang="en-US" altLang="zh-CN" sz="2000" b="1">
                <a:latin typeface="Times New Roman" panose="02020603050405020304" charset="0"/>
                <a:ea typeface="宋体" panose="02010600030101010101" pitchFamily="2" charset="-122"/>
                <a:cs typeface="Times New Roman" panose="02020603050405020304" charset="0"/>
                <a:sym typeface="+mn-ea"/>
              </a:rPr>
              <a:t> vs. </a:t>
            </a:r>
            <a:r>
              <a:rPr lang="zh-CN" altLang="en-US" sz="2000" b="1">
                <a:latin typeface="Times New Roman" panose="02020603050405020304" charset="0"/>
                <a:ea typeface="宋体" panose="02010600030101010101" pitchFamily="2" charset="-122"/>
                <a:cs typeface="Times New Roman" panose="02020603050405020304" charset="0"/>
                <a:sym typeface="+mn-ea"/>
              </a:rPr>
              <a:t>文本；</a:t>
            </a:r>
            <a:endParaRPr lang="zh-CN" altLang="en-US" sz="2000" b="1">
              <a:latin typeface="Times New Roman" panose="02020603050405020304" charset="0"/>
              <a:ea typeface="宋体" panose="02010600030101010101" pitchFamily="2" charset="-122"/>
              <a:cs typeface="Times New Roman" panose="02020603050405020304" charset="0"/>
              <a:sym typeface="+mn-ea"/>
            </a:endParaRPr>
          </a:p>
          <a:p>
            <a:pPr marL="0" indent="304800" algn="l" defTabSz="266700">
              <a:lnSpc>
                <a:spcPct val="150000"/>
              </a:lnSpc>
              <a:spcBef>
                <a:spcPts val="500"/>
              </a:spcBef>
              <a:spcAft>
                <a:spcPts val="500"/>
              </a:spcAft>
            </a:pPr>
            <a:r>
              <a:rPr lang="en-US" altLang="zh-CN" sz="2000" b="1">
                <a:latin typeface="Times New Roman" panose="02020603050405020304" charset="0"/>
                <a:ea typeface="宋体" panose="02010600030101010101" pitchFamily="2" charset="-122"/>
                <a:cs typeface="Times New Roman" panose="02020603050405020304" charset="0"/>
                <a:sym typeface="+mn-ea"/>
              </a:rPr>
              <a:t>(ii) </a:t>
            </a:r>
            <a:r>
              <a:rPr lang="zh-CN" altLang="en-US" sz="2000" b="1">
                <a:latin typeface="Times New Roman" panose="02020603050405020304" charset="0"/>
                <a:ea typeface="宋体" panose="02010600030101010101" pitchFamily="2" charset="-122"/>
                <a:cs typeface="Times New Roman" panose="02020603050405020304" charset="0"/>
              </a:rPr>
              <a:t>如何保证预训练知识不被破坏（避免灾难性遗忘）；</a:t>
            </a:r>
            <a:endParaRPr lang="zh-CN" altLang="en-US" sz="2000" b="1">
              <a:latin typeface="Times New Roman" panose="02020603050405020304" charset="0"/>
              <a:ea typeface="宋体" panose="02010600030101010101" pitchFamily="2" charset="-122"/>
              <a:cs typeface="Times New Roman" panose="02020603050405020304" charset="0"/>
            </a:endParaRPr>
          </a:p>
          <a:p>
            <a:pPr marL="0" indent="304800" algn="l" defTabSz="266700">
              <a:lnSpc>
                <a:spcPct val="150000"/>
              </a:lnSpc>
              <a:spcBef>
                <a:spcPts val="500"/>
              </a:spcBef>
              <a:spcAft>
                <a:spcPts val="500"/>
              </a:spcAft>
            </a:pPr>
            <a:r>
              <a:rPr lang="en-US" altLang="zh-CN" sz="2000" b="1">
                <a:latin typeface="Times New Roman" panose="02020603050405020304" charset="0"/>
                <a:ea typeface="宋体" panose="02010600030101010101" pitchFamily="2" charset="-122"/>
                <a:cs typeface="Times New Roman" panose="02020603050405020304" charset="0"/>
                <a:sym typeface="+mn-ea"/>
              </a:rPr>
              <a:t>(iii) </a:t>
            </a:r>
            <a:r>
              <a:rPr lang="zh-CN" altLang="en-US" sz="2000" b="1">
                <a:latin typeface="Times New Roman" panose="02020603050405020304" charset="0"/>
                <a:ea typeface="宋体" panose="02010600030101010101" pitchFamily="2" charset="-122"/>
                <a:cs typeface="Times New Roman" panose="02020603050405020304" charset="0"/>
                <a:sym typeface="+mn-ea"/>
              </a:rPr>
              <a:t>如何在多场景（多数据集、长短期、少/零样本）保持高泛化性。</a:t>
            </a:r>
            <a:endParaRPr lang="zh-CN" altLang="en-US" sz="2000" b="1" spc="100" dirty="0">
              <a:solidFill>
                <a:schemeClr val="tx1">
                  <a:lumMod val="65000"/>
                  <a:lumOff val="35000"/>
                </a:schemeClr>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标题 5"/>
          <p:cNvSpPr>
            <a:spLocks noGrp="1"/>
          </p:cNvSpPr>
          <p:nvPr>
            <p:ph type="title"/>
          </p:nvPr>
        </p:nvSpPr>
        <p:spPr>
          <a:xfrm>
            <a:off x="439420" y="453345"/>
            <a:ext cx="10800000" cy="720000"/>
          </a:xfrm>
        </p:spPr>
        <p:txBody>
          <a:bodyPr>
            <a:normAutofit/>
          </a:bodyPr>
          <a:lstStyle/>
          <a:p>
            <a:pPr algn="l"/>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研究问题和挑战</a:t>
            </a:r>
            <a:endParaRPr lang="zh-CN" altLang="en-US" dirty="0">
              <a:sym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lang="zh-CN" altLang="en-US">
                <a:sym typeface="微软雅黑" panose="020B0503020204020204" pitchFamily="34" charset="-122"/>
              </a:rPr>
              <a:t>跨模态知识蒸馏框架（</a:t>
            </a:r>
            <a:r>
              <a:rPr lang="en-US" altLang="zh-CN">
                <a:sym typeface="微软雅黑" panose="020B0503020204020204" pitchFamily="34" charset="-122"/>
              </a:rPr>
              <a:t>LLaTA</a:t>
            </a:r>
            <a:r>
              <a:rPr lang="zh-CN" altLang="en-US">
                <a:sym typeface="微软雅黑" panose="020B0503020204020204" pitchFamily="34" charset="-122"/>
              </a:rPr>
              <a:t>）</a:t>
            </a:r>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135505" y="1371600"/>
            <a:ext cx="8081010" cy="4442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疑问：文本模态分支具体作用体现在哪里</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645285" y="2141220"/>
            <a:ext cx="9437370" cy="2173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疑问：如何蒸馏的？</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455545" y="2435860"/>
            <a:ext cx="7391400" cy="2419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39420" y="453345"/>
            <a:ext cx="10800000" cy="720000"/>
          </a:xfrm>
        </p:spPr>
        <p:txBody>
          <a:bodyPr>
            <a:normAutofit/>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具体的蒸馏流程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85695" y="2246630"/>
            <a:ext cx="7264400" cy="236474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DIAGRAM_VIRTUALLY_FRAME" val="{&quot;height&quot;:263.0223622047244,&quot;left&quot;:53.45,&quot;top&quot;:157.3083464566929,&quot;width&quot;:853.0966141732282}"/>
</p:tagLst>
</file>

<file path=ppt/tags/tag15.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6.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7.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8.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9.xml><?xml version="1.0" encoding="utf-8"?>
<p:tagLst xmlns:p="http://schemas.openxmlformats.org/presentationml/2006/main">
  <p:tag name="commondata" val="eyJoZGlkIjoiNmVlYjdjMDI5ZGY2NGEyYzg2YjE5OTBhOTI0MzJlODE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WPS 演示</Application>
  <PresentationFormat>宽屏</PresentationFormat>
  <Paragraphs>80</Paragraphs>
  <Slides>23</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微软雅黑</vt:lpstr>
      <vt:lpstr>黑体</vt:lpstr>
      <vt:lpstr>Times New Roman</vt:lpstr>
      <vt:lpstr>NimbusRomNo9L-Regu</vt:lpstr>
      <vt:lpstr>ESRI AMFM Electric</vt:lpstr>
      <vt:lpstr>Century Gothic</vt:lpstr>
      <vt:lpstr>方正清刻本悦宋简体</vt:lpstr>
      <vt:lpstr>Calibri</vt:lpstr>
      <vt:lpstr>Times New Roman</vt:lpstr>
      <vt:lpstr>Arial Unicode MS</vt:lpstr>
      <vt:lpstr>等线</vt:lpstr>
      <vt:lpstr>Inter</vt:lpstr>
      <vt:lpstr>等线 Light</vt:lpstr>
      <vt:lpstr>Calibri Light</vt:lpstr>
      <vt:lpstr>Calibri</vt:lpstr>
      <vt:lpstr>BatangChe</vt:lpstr>
      <vt:lpstr>Office Theme</vt:lpstr>
      <vt:lpstr>PowerPoint 演示文稿</vt:lpstr>
      <vt:lpstr>PowerPoint 演示文稿</vt:lpstr>
      <vt:lpstr>TimeCMA: Towards LLM-Empowered Multivariate  Time Series Forecasting via Cross-Modality Alignment</vt:lpstr>
      <vt:lpstr>背景和挑战</vt:lpstr>
      <vt:lpstr>基于提示的 LLM 方法存在高计算成本和推理速度慢的问题</vt:lpstr>
      <vt:lpstr>基于提示词的 LLMs的方法</vt:lpstr>
      <vt:lpstr>研究问题和挑战</vt:lpstr>
      <vt:lpstr>疑问：文本模态分支具体作用体现在哪里</vt:lpstr>
      <vt:lpstr>疑问：如何蒸馏的？</vt:lpstr>
      <vt:lpstr>具体的蒸馏流程</vt:lpstr>
      <vt:lpstr>具体的蒸馏流程</vt:lpstr>
      <vt:lpstr>具体的蒸馏流程</vt:lpstr>
      <vt:lpstr>具体的蒸馏流程</vt:lpstr>
      <vt:lpstr>具体的蒸馏流程</vt:lpstr>
      <vt:lpstr>具体的蒸馏流程</vt:lpstr>
      <vt:lpstr>对比实验</vt:lpstr>
      <vt:lpstr>对比实验</vt:lpstr>
      <vt:lpstr>对比实验</vt:lpstr>
      <vt:lpstr>对比实验</vt:lpstr>
      <vt:lpstr>消融实验</vt:lpstr>
      <vt:lpstr> 可视化分析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457</cp:revision>
  <dcterms:created xsi:type="dcterms:W3CDTF">2019-06-09T06:58:00Z</dcterms:created>
  <dcterms:modified xsi:type="dcterms:W3CDTF">2025-02-16T08:11:30Z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2052-12.1.0.19770</vt:lpwstr>
  </property>
</Properties>
</file>