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3"/>
    <p:sldId id="736" r:id="rId4"/>
    <p:sldId id="909" r:id="rId6"/>
    <p:sldId id="928" r:id="rId7"/>
    <p:sldId id="977" r:id="rId8"/>
    <p:sldId id="913" r:id="rId9"/>
    <p:sldId id="1036" r:id="rId10"/>
    <p:sldId id="1037" r:id="rId11"/>
    <p:sldId id="1038" r:id="rId12"/>
    <p:sldId id="1012" r:id="rId13"/>
    <p:sldId id="1013" r:id="rId14"/>
    <p:sldId id="1014" r:id="rId15"/>
    <p:sldId id="1015" r:id="rId16"/>
    <p:sldId id="1016" r:id="rId17"/>
    <p:sldId id="1039" r:id="rId18"/>
    <p:sldId id="1040" r:id="rId19"/>
    <p:sldId id="1017" r:id="rId20"/>
    <p:sldId id="892" r:id="rId21"/>
    <p:sldId id="766" r:id="rId22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96391" autoAdjust="0"/>
  </p:normalViewPr>
  <p:slideViewPr>
    <p:cSldViewPr snapToGrid="0">
      <p:cViewPr>
        <p:scale>
          <a:sx n="75" d="100"/>
          <a:sy n="75" d="100"/>
        </p:scale>
        <p:origin x="218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20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短序列预测</a:t>
            </a:r>
            <a:endParaRPr lang="en-US" altLang="zh-CN"/>
          </a:p>
          <a:p>
            <a:r>
              <a:rPr lang="zh-CN" altLang="en-US">
                <a:sym typeface="+mn-ea"/>
              </a:rPr>
              <a:t>数据集：</a:t>
            </a:r>
            <a:r>
              <a:rPr lang="en-US" altLang="zh-CN">
                <a:sym typeface="+mn-ea"/>
              </a:rPr>
              <a:t>M4</a:t>
            </a:r>
            <a:r>
              <a:rPr lang="zh-CN" altLang="en-US">
                <a:sym typeface="+mn-ea"/>
              </a:rPr>
              <a:t>；评价指标：</a:t>
            </a:r>
            <a:r>
              <a:rPr lang="en-US" altLang="zh-CN">
                <a:sym typeface="+mn-ea"/>
              </a:rPr>
              <a:t>SMAPE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MASE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OWA</a:t>
            </a:r>
            <a:r>
              <a:rPr lang="zh-CN" altLang="en-US">
                <a:sym typeface="+mn-ea"/>
              </a:rPr>
              <a:t>；</a:t>
            </a:r>
            <a:endParaRPr lang="zh-CN" altLang="en-US"/>
          </a:p>
          <a:p>
            <a:r>
              <a:rPr lang="zh-CN" altLang="en-US">
                <a:sym typeface="+mn-ea"/>
              </a:rPr>
              <a:t>结果（表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）：在月度、季度、年度等不同频率的短期预测下</a:t>
            </a:r>
            <a:r>
              <a:rPr lang="en-US" altLang="zh-CN">
                <a:sym typeface="+mn-ea"/>
              </a:rPr>
              <a:t>LLaTA</a:t>
            </a:r>
            <a:r>
              <a:rPr lang="zh-CN" altLang="en-US">
                <a:sym typeface="+mn-ea"/>
              </a:rPr>
              <a:t>优于其他方法；</a:t>
            </a:r>
            <a:endParaRPr lang="zh-CN" altLang="en-US"/>
          </a:p>
          <a:p>
            <a:r>
              <a:rPr lang="zh-CN" altLang="en-US">
                <a:sym typeface="+mn-ea"/>
              </a:rPr>
              <a:t>得出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LLaTA</a:t>
            </a:r>
            <a:r>
              <a:rPr lang="zh-CN" altLang="en-US">
                <a:sym typeface="+mn-ea"/>
              </a:rPr>
              <a:t>适用于短期预测的</a:t>
            </a:r>
            <a:r>
              <a:rPr lang="zh-CN" altLang="en-US">
                <a:sym typeface="+mn-ea"/>
              </a:rPr>
              <a:t>结论，进一步说明方法的通用性。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Few-shot</a:t>
            </a:r>
            <a:r>
              <a:rPr lang="zh-CN" altLang="en-US"/>
              <a:t>（表</a:t>
            </a:r>
            <a:r>
              <a:rPr lang="en-US" altLang="zh-CN"/>
              <a:t>3</a:t>
            </a:r>
            <a:r>
              <a:rPr lang="zh-CN" altLang="en-US"/>
              <a:t>）：仅</a:t>
            </a:r>
            <a:r>
              <a:rPr lang="en-US" altLang="zh-CN"/>
              <a:t> 10% </a:t>
            </a:r>
            <a:r>
              <a:rPr lang="zh-CN" altLang="en-US"/>
              <a:t>训练数据，</a:t>
            </a:r>
            <a:r>
              <a:rPr lang="en-US" altLang="zh-CN"/>
              <a:t>LLaTA </a:t>
            </a:r>
            <a:r>
              <a:rPr lang="zh-CN" altLang="en-US"/>
              <a:t>依旧显著领先，展示对数据稀缺情境的适应能力。</a:t>
            </a:r>
            <a:endParaRPr lang="zh-CN" altLang="en-US"/>
          </a:p>
          <a:p>
            <a:r>
              <a:rPr lang="en-US" altLang="zh-CN"/>
              <a:t>Zero-shot</a:t>
            </a:r>
            <a:r>
              <a:rPr lang="zh-CN" altLang="en-US"/>
              <a:t>（表</a:t>
            </a:r>
            <a:r>
              <a:rPr lang="en-US" altLang="zh-CN"/>
              <a:t>4</a:t>
            </a:r>
            <a:r>
              <a:rPr lang="zh-CN" altLang="en-US"/>
              <a:t>）：直接将模型从一个</a:t>
            </a:r>
            <a:r>
              <a:rPr lang="en-US" altLang="zh-CN"/>
              <a:t> ETT </a:t>
            </a:r>
            <a:r>
              <a:rPr lang="zh-CN" altLang="en-US"/>
              <a:t>测试集迁移到另一个</a:t>
            </a:r>
            <a:r>
              <a:rPr lang="zh-CN" altLang="en-US"/>
              <a:t>测试集进行测试，无需再训练，依然保持高精度预测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去除特征蒸馏或输出一致性等模块后，性能下降；说明跨模态知识蒸馏对性能提升至关重要。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横轴（</a:t>
            </a:r>
            <a:r>
              <a:rPr lang="en-US" altLang="zh-CN"/>
              <a:t>Top10 Index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代表</a:t>
            </a:r>
            <a:r>
              <a:rPr lang="en-US" altLang="zh-CN"/>
              <a:t> LLM </a:t>
            </a:r>
            <a:r>
              <a:rPr lang="zh-CN" altLang="en-US"/>
              <a:t>词向量的索引编号，这些词向量已经经过</a:t>
            </a:r>
            <a:r>
              <a:rPr lang="en-US" altLang="zh-CN"/>
              <a:t> PCA </a:t>
            </a:r>
            <a:r>
              <a:rPr lang="zh-CN" altLang="en-US"/>
              <a:t>降维，表示</a:t>
            </a:r>
            <a:r>
              <a:rPr lang="en-US" altLang="zh-CN"/>
              <a:t> LLM </a:t>
            </a:r>
            <a:r>
              <a:rPr lang="zh-CN" altLang="en-US"/>
              <a:t>认为最重要的</a:t>
            </a:r>
            <a:r>
              <a:rPr lang="en-US" altLang="zh-CN"/>
              <a:t>“</a:t>
            </a:r>
            <a:r>
              <a:rPr lang="zh-CN" altLang="en-US"/>
              <a:t>核心语义概念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例如，</a:t>
            </a:r>
            <a:r>
              <a:rPr lang="en-US" altLang="zh-CN"/>
              <a:t>ETTh1 </a:t>
            </a:r>
            <a:r>
              <a:rPr lang="zh-CN" altLang="en-US"/>
              <a:t>关注的前</a:t>
            </a:r>
            <a:r>
              <a:rPr lang="en-US" altLang="zh-CN"/>
              <a:t> 10 </a:t>
            </a:r>
            <a:r>
              <a:rPr lang="zh-CN" altLang="en-US"/>
              <a:t>个</a:t>
            </a:r>
            <a:r>
              <a:rPr lang="en-US" altLang="zh-CN"/>
              <a:t> LLM </a:t>
            </a:r>
            <a:r>
              <a:rPr lang="zh-CN" altLang="en-US"/>
              <a:t>词向量是：</a:t>
            </a:r>
            <a:r>
              <a:rPr lang="en-US" altLang="zh-CN"/>
              <a:t>12</a:t>
            </a:r>
            <a:r>
              <a:rPr lang="zh-CN" altLang="en-US"/>
              <a:t>、</a:t>
            </a:r>
            <a:r>
              <a:rPr lang="en-US" altLang="zh-CN"/>
              <a:t>13</a:t>
            </a:r>
            <a:r>
              <a:rPr lang="zh-CN" altLang="en-US"/>
              <a:t>、</a:t>
            </a:r>
            <a:r>
              <a:rPr lang="en-US" altLang="zh-CN"/>
              <a:t>10</a:t>
            </a:r>
            <a:r>
              <a:rPr lang="zh-CN" altLang="en-US"/>
              <a:t>、</a:t>
            </a:r>
            <a:r>
              <a:rPr lang="en-US" altLang="zh-CN"/>
              <a:t>14</a:t>
            </a:r>
            <a:r>
              <a:rPr lang="zh-CN" altLang="en-US"/>
              <a:t>、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11</a:t>
            </a:r>
            <a:r>
              <a:rPr lang="zh-CN" altLang="en-US"/>
              <a:t>、</a:t>
            </a:r>
            <a:r>
              <a:rPr lang="en-US" altLang="zh-CN"/>
              <a:t>30</a:t>
            </a:r>
            <a:r>
              <a:rPr lang="zh-CN" altLang="en-US"/>
              <a:t>、</a:t>
            </a:r>
            <a:r>
              <a:rPr lang="en-US" altLang="zh-CN"/>
              <a:t>26</a:t>
            </a:r>
            <a:r>
              <a:rPr lang="zh-CN" altLang="en-US"/>
              <a:t>、</a:t>
            </a:r>
            <a:r>
              <a:rPr lang="en-US" altLang="zh-CN"/>
              <a:t>49</a:t>
            </a:r>
            <a:r>
              <a:rPr lang="zh-CN" altLang="en-US"/>
              <a:t>、</a:t>
            </a:r>
            <a:r>
              <a:rPr lang="en-US" altLang="zh-CN"/>
              <a:t>28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纵轴（</a:t>
            </a:r>
            <a:r>
              <a:rPr lang="en-US" altLang="zh-CN"/>
              <a:t>Attention </a:t>
            </a:r>
            <a:r>
              <a:rPr lang="zh-CN" altLang="en-US"/>
              <a:t>权重）</a:t>
            </a:r>
            <a:endParaRPr lang="en-US" altLang="zh-CN"/>
          </a:p>
          <a:p>
            <a:r>
              <a:rPr lang="zh-CN" altLang="en-US"/>
              <a:t>表示时间序列数据在这些</a:t>
            </a:r>
            <a:r>
              <a:rPr lang="en-US" altLang="zh-CN"/>
              <a:t> LLM </a:t>
            </a:r>
            <a:r>
              <a:rPr lang="zh-CN" altLang="en-US"/>
              <a:t>词向量上的关注程度（权重值）。</a:t>
            </a:r>
            <a:endParaRPr lang="zh-CN" altLang="en-US"/>
          </a:p>
          <a:p>
            <a:r>
              <a:rPr lang="zh-CN" altLang="en-US"/>
              <a:t>数值越高，说明这个</a:t>
            </a:r>
            <a:r>
              <a:rPr lang="en-US" altLang="zh-CN"/>
              <a:t> LLM </a:t>
            </a:r>
            <a:r>
              <a:rPr lang="zh-CN" altLang="en-US"/>
              <a:t>词向量对时间序列数据影响越大。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这张图展示了不同时间序列数据在</a:t>
            </a:r>
            <a:r>
              <a:rPr lang="en-US" altLang="zh-CN"/>
              <a:t> LLM </a:t>
            </a:r>
            <a:r>
              <a:rPr lang="zh-CN" altLang="en-US"/>
              <a:t>词向量空间里的注意力分布。</a:t>
            </a:r>
            <a:endParaRPr lang="zh-CN" altLang="en-US"/>
          </a:p>
          <a:p>
            <a:r>
              <a:rPr lang="zh-CN" altLang="en-US"/>
              <a:t>电力数据（</a:t>
            </a:r>
            <a:r>
              <a:rPr lang="en-US" altLang="zh-CN"/>
              <a:t>ETTh1</a:t>
            </a:r>
            <a:r>
              <a:rPr lang="zh-CN" altLang="en-US"/>
              <a:t>、</a:t>
            </a:r>
            <a:r>
              <a:rPr lang="en-US" altLang="zh-CN"/>
              <a:t>ETTh2</a:t>
            </a:r>
            <a:r>
              <a:rPr lang="zh-CN" altLang="en-US"/>
              <a:t>、</a:t>
            </a:r>
            <a:r>
              <a:rPr lang="en-US" altLang="zh-CN"/>
              <a:t>ETTm1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关注点较分散，说明它们需要多个语义概念进行建模。</a:t>
            </a:r>
            <a:endParaRPr lang="zh-CN" altLang="en-US"/>
          </a:p>
          <a:p>
            <a:r>
              <a:rPr lang="zh-CN" altLang="en-US"/>
              <a:t>天气数据（</a:t>
            </a:r>
            <a:r>
              <a:rPr lang="en-US" altLang="zh-CN"/>
              <a:t>Weather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关注点非常集中，说明</a:t>
            </a:r>
            <a:r>
              <a:rPr lang="en-US" altLang="zh-CN"/>
              <a:t> LLM </a:t>
            </a:r>
            <a:r>
              <a:rPr lang="zh-CN" altLang="en-US"/>
              <a:t>词向量已经包含了一些与天气相关的概念。</a:t>
            </a:r>
            <a:endParaRPr lang="zh-CN" altLang="en-US"/>
          </a:p>
          <a:p>
            <a:r>
              <a:rPr lang="zh-CN" altLang="en-US"/>
              <a:t>证明了时间序列可以通过跨模态蒸馏对齐到</a:t>
            </a:r>
            <a:r>
              <a:rPr lang="en-US" altLang="zh-CN"/>
              <a:t> LLM </a:t>
            </a:r>
            <a:r>
              <a:rPr lang="zh-CN" altLang="en-US"/>
              <a:t>语义空间。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该实验目的是验证主成分词典（</a:t>
            </a:r>
            <a:r>
              <a:rPr lang="en-US" altLang="zh-CN"/>
              <a:t>PCA </a:t>
            </a:r>
            <a:r>
              <a:rPr lang="zh-CN" altLang="en-US"/>
              <a:t>词向量降维）对时间序列预测任务的影响。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PCA </a:t>
            </a:r>
            <a:r>
              <a:rPr lang="zh-CN" altLang="en-US"/>
              <a:t>维度较小时（</a:t>
            </a:r>
            <a:r>
              <a:rPr lang="en-US" altLang="zh-CN"/>
              <a:t>100 </a:t>
            </a:r>
            <a:r>
              <a:rPr lang="zh-CN" altLang="en-US"/>
              <a:t>维），预测误差较大</a:t>
            </a:r>
            <a:endParaRPr lang="zh-CN" altLang="en-US"/>
          </a:p>
          <a:p>
            <a:r>
              <a:rPr lang="en-US" altLang="zh-CN"/>
              <a:t>PCA </a:t>
            </a:r>
            <a:r>
              <a:rPr lang="zh-CN" altLang="en-US"/>
              <a:t>维度增加到</a:t>
            </a:r>
            <a:r>
              <a:rPr lang="en-US" altLang="zh-CN"/>
              <a:t> 300 - 500 </a:t>
            </a:r>
            <a:r>
              <a:rPr lang="zh-CN" altLang="en-US"/>
              <a:t>时，模型表现最好</a:t>
            </a:r>
            <a:endParaRPr lang="zh-CN" altLang="en-US"/>
          </a:p>
          <a:p>
            <a:r>
              <a:rPr lang="en-US" altLang="zh-CN"/>
              <a:t>PCA </a:t>
            </a:r>
            <a:r>
              <a:rPr lang="zh-CN" altLang="en-US"/>
              <a:t>维度过大（</a:t>
            </a:r>
            <a:r>
              <a:rPr lang="en-US" altLang="zh-CN"/>
              <a:t>700 </a:t>
            </a:r>
            <a:r>
              <a:rPr lang="zh-CN" altLang="en-US"/>
              <a:t>维）时，预测误差反而上升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这个实验的意义</a:t>
            </a:r>
            <a:endParaRPr lang="zh-CN" altLang="en-US"/>
          </a:p>
          <a:p>
            <a:r>
              <a:rPr lang="en-US" altLang="zh-CN"/>
              <a:t>PCA </a:t>
            </a:r>
            <a:r>
              <a:rPr lang="zh-CN" altLang="en-US"/>
              <a:t>维度不能太小，否则丢失</a:t>
            </a:r>
            <a:r>
              <a:rPr lang="en-US" altLang="zh-CN"/>
              <a:t> LLM </a:t>
            </a:r>
            <a:r>
              <a:rPr lang="zh-CN" altLang="en-US"/>
              <a:t>词向量的关键信息，导致预测效果变差。</a:t>
            </a:r>
            <a:endParaRPr lang="zh-CN" altLang="en-US"/>
          </a:p>
          <a:p>
            <a:r>
              <a:rPr lang="en-US" altLang="zh-CN"/>
              <a:t>PCA </a:t>
            </a:r>
            <a:r>
              <a:rPr lang="zh-CN" altLang="en-US"/>
              <a:t>维度不能太大，否则会引入噪声，影响时间序列</a:t>
            </a:r>
            <a:r>
              <a:rPr lang="en-US" altLang="zh-CN"/>
              <a:t> token </a:t>
            </a:r>
            <a:r>
              <a:rPr lang="zh-CN" altLang="en-US"/>
              <a:t>在</a:t>
            </a:r>
            <a:r>
              <a:rPr lang="en-US" altLang="zh-CN"/>
              <a:t> LLM </a:t>
            </a:r>
            <a:r>
              <a:rPr lang="zh-CN" altLang="en-US"/>
              <a:t>语义空间的匹配能力。</a:t>
            </a:r>
            <a:endParaRPr lang="zh-CN" altLang="en-US"/>
          </a:p>
          <a:p>
            <a:r>
              <a:rPr lang="zh-CN" altLang="en-US"/>
              <a:t>最佳</a:t>
            </a:r>
            <a:r>
              <a:rPr lang="en-US" altLang="zh-CN"/>
              <a:t> PCA </a:t>
            </a:r>
            <a:r>
              <a:rPr lang="zh-CN" altLang="en-US"/>
              <a:t>维度在</a:t>
            </a:r>
            <a:r>
              <a:rPr lang="en-US" altLang="zh-CN"/>
              <a:t> 300 - 500 </a:t>
            </a:r>
            <a:r>
              <a:rPr lang="zh-CN" altLang="en-US"/>
              <a:t>之间，这个范围内的词向量能够有效对齐时间序列</a:t>
            </a:r>
            <a:r>
              <a:rPr lang="en-US" altLang="zh-CN"/>
              <a:t> token</a:t>
            </a:r>
            <a:r>
              <a:rPr lang="zh-CN" altLang="en-US"/>
              <a:t>，提高预测精度。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主要方法与动机</a:t>
            </a:r>
            <a:r>
              <a:rPr lang="en-US" altLang="zh-CN"/>
              <a:t>  </a:t>
            </a:r>
            <a:r>
              <a:rPr lang="zh-CN" altLang="en-US">
                <a:sym typeface="+mn-ea"/>
              </a:rPr>
              <a:t>广义时间序列预测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可能的</a:t>
            </a:r>
            <a:r>
              <a:rPr lang="zh-CN" altLang="en-US"/>
              <a:t>局限：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没有考虑更多模态的训练。</a:t>
            </a:r>
            <a:r>
              <a:rPr lang="en-US" altLang="zh-CN"/>
              <a:t>2.</a:t>
            </a:r>
            <a:r>
              <a:rPr lang="zh-CN" altLang="en-US">
                <a:sym typeface="+mn-ea"/>
              </a:rPr>
              <a:t>当前对文本词向量的使用仍比较隐式，可探索与显式文本提示相结合；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找工作</a:t>
            </a:r>
            <a:r>
              <a:rPr lang="en-US" altLang="zh-CN"/>
              <a:t>2.</a:t>
            </a:r>
            <a:r>
              <a:rPr lang="zh-CN" altLang="en-US"/>
              <a:t>看论文</a:t>
            </a:r>
            <a:r>
              <a:rPr lang="en-US" altLang="zh-CN"/>
              <a:t>3.</a:t>
            </a:r>
            <a:r>
              <a:rPr lang="zh-CN" altLang="en-US"/>
              <a:t>找再投递的期刊</a:t>
            </a:r>
            <a:r>
              <a:rPr lang="en-US" altLang="zh-CN"/>
              <a:t>.4.</a:t>
            </a:r>
            <a:r>
              <a:rPr lang="zh-CN" altLang="en-US"/>
              <a:t>准备重新修改方法部分的撰写后再</a:t>
            </a:r>
            <a:r>
              <a:rPr lang="zh-CN" altLang="en-US"/>
              <a:t>投递。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（使用方法）通过跨模态知识蒸馏（目的）</a:t>
            </a:r>
            <a:r>
              <a:rPr lang="zh-CN" altLang="en-US"/>
              <a:t>驯服预训练的大型语言模型（</a:t>
            </a:r>
            <a:r>
              <a:rPr lang="en-US" altLang="zh-CN"/>
              <a:t>LLMs</a:t>
            </a:r>
            <a:r>
              <a:rPr lang="zh-CN" altLang="en-US"/>
              <a:t>）用于（</a:t>
            </a:r>
            <a:r>
              <a:rPr lang="zh-CN" altLang="en-US"/>
              <a:t>应用）广义时间序列预测</a:t>
            </a:r>
            <a:endParaRPr lang="zh-CN" altLang="en-US"/>
          </a:p>
          <a:p>
            <a:r>
              <a:rPr lang="zh-CN" altLang="en-US"/>
              <a:t>合作团队：清华大学，</a:t>
            </a:r>
            <a:r>
              <a:rPr lang="zh-CN" altLang="en-US"/>
              <a:t>深圳大学</a:t>
            </a:r>
            <a:endParaRPr lang="zh-CN" altLang="en-US"/>
          </a:p>
          <a:p>
            <a:r>
              <a:rPr lang="en-US" altLang="zh-CN"/>
              <a:t>Taming Pre-trained LLMs: </a:t>
            </a:r>
            <a:r>
              <a:rPr lang="zh-CN" altLang="en-US"/>
              <a:t>驾驭预训练语言模型</a:t>
            </a:r>
            <a:endParaRPr lang="zh-CN" altLang="en-US"/>
          </a:p>
          <a:p>
            <a:r>
              <a:rPr lang="en-US" altLang="zh-CN"/>
              <a:t>for Generalised Time Series Forecasting: </a:t>
            </a:r>
            <a:r>
              <a:rPr lang="zh-CN" altLang="en-US"/>
              <a:t>目标是面向通用的、多类型时间序列预测；</a:t>
            </a:r>
            <a:endParaRPr lang="zh-CN" altLang="en-US"/>
          </a:p>
          <a:p>
            <a:r>
              <a:rPr lang="en-US" altLang="zh-CN"/>
              <a:t>via Cross-modal Knowledge Distillation: </a:t>
            </a:r>
            <a:r>
              <a:rPr lang="zh-CN" altLang="en-US"/>
              <a:t>通过跨模态知识蒸馏</a:t>
            </a:r>
            <a:r>
              <a:rPr lang="zh-CN" altLang="en-US"/>
              <a:t>方法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>
                <a:sym typeface="+mn-ea"/>
              </a:rPr>
              <a:t>接着我们看论文的一个背景和</a:t>
            </a:r>
            <a:r>
              <a:rPr lang="zh-CN" altLang="en-US">
                <a:sym typeface="+mn-ea"/>
              </a:rPr>
              <a:t>动机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  <a:defRPr/>
            </a:pP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多变量时间序列广泛应用于多个现实领域，但在数据稀缺、长</a:t>
            </a:r>
            <a:r>
              <a:rPr lang="en-US" altLang="zh-CN" dirty="0"/>
              <a:t>/</a:t>
            </a:r>
            <a:r>
              <a:rPr lang="zh-CN" altLang="en-US" dirty="0"/>
              <a:t>短期依赖建模等方面仍面临诸多挑战。研究人员尝试引入</a:t>
            </a:r>
            <a:r>
              <a:rPr lang="en-US" altLang="zh-CN" dirty="0"/>
              <a:t> LLM </a:t>
            </a:r>
            <a:r>
              <a:rPr lang="zh-CN" altLang="en-US" dirty="0"/>
              <a:t>以提升时间序列预测能力，然而，一些方法直接将时间序列数据视作</a:t>
            </a:r>
            <a:r>
              <a:rPr lang="en-US" altLang="zh-CN" dirty="0"/>
              <a:t>“</a:t>
            </a:r>
            <a:r>
              <a:rPr lang="zh-CN" altLang="en-US" dirty="0"/>
              <a:t>词</a:t>
            </a:r>
            <a:r>
              <a:rPr lang="en-US" altLang="zh-CN" dirty="0"/>
              <a:t> token”</a:t>
            </a:r>
            <a:r>
              <a:rPr lang="zh-CN" altLang="en-US" dirty="0"/>
              <a:t>输入</a:t>
            </a:r>
            <a:r>
              <a:rPr lang="en-US" altLang="zh-CN" dirty="0"/>
              <a:t> GPT </a:t>
            </a:r>
            <a:r>
              <a:rPr lang="zh-CN" altLang="en-US" dirty="0"/>
              <a:t>类模型，导致显著的模态差异</a:t>
            </a:r>
            <a:r>
              <a:rPr lang="en-US" altLang="zh-CN" dirty="0"/>
              <a:t>——</a:t>
            </a:r>
            <a:r>
              <a:rPr lang="zh-CN" altLang="en-US" dirty="0"/>
              <a:t>文本由离散符号构成，而时间序列则是连续数值信号。因此，需要一种更有效的方式，将时间序列映射到</a:t>
            </a:r>
            <a:r>
              <a:rPr lang="en-US" altLang="zh-CN" dirty="0"/>
              <a:t> LLM </a:t>
            </a:r>
            <a:r>
              <a:rPr lang="zh-CN" altLang="en-US" dirty="0"/>
              <a:t>更擅长的语义或上下文空间。基于此，作者提出了两个关键动机：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然而需要找到更好的方式将时间序列映射到</a:t>
            </a:r>
            <a:r>
              <a:rPr lang="en-US" altLang="zh-CN" dirty="0">
                <a:sym typeface="+mn-ea"/>
              </a:rPr>
              <a:t> LLM </a:t>
            </a:r>
            <a:r>
              <a:rPr lang="zh-CN" altLang="en-US" dirty="0">
                <a:sym typeface="+mn-ea"/>
              </a:rPr>
              <a:t>的上下文空间中存在几个问题：第一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第二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第三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微软雅黑" panose="020B0503020204020204" pitchFamily="34" charset="-122"/>
            </a:endParaRPr>
          </a:p>
          <a:p>
            <a:r>
              <a:rPr lang="zh-CN" altLang="en-US" dirty="0">
                <a:sym typeface="微软雅黑" panose="020B0503020204020204" pitchFamily="34" charset="-122"/>
              </a:rPr>
              <a:t>针对以上问题，作者引入跨模态知识蒸馏（</a:t>
            </a:r>
            <a:r>
              <a:rPr lang="en-US" altLang="zh-CN" dirty="0">
                <a:sym typeface="微软雅黑" panose="020B0503020204020204" pitchFamily="34" charset="-122"/>
              </a:rPr>
              <a:t>LLaTA</a:t>
            </a:r>
            <a:r>
              <a:rPr lang="zh-CN" altLang="en-US" dirty="0">
                <a:sym typeface="微软雅黑" panose="020B0503020204020204" pitchFamily="34" charset="-122"/>
              </a:rPr>
              <a:t>）</a:t>
            </a:r>
            <a:r>
              <a:rPr lang="zh-CN" altLang="en-US" dirty="0">
                <a:sym typeface="微软雅黑" panose="020B0503020204020204" pitchFamily="34" charset="-122"/>
              </a:rPr>
              <a:t>模型。</a:t>
            </a:r>
            <a:endParaRPr lang="zh-CN" altLang="en-US" dirty="0">
              <a:sym typeface="微软雅黑" panose="020B0503020204020204" pitchFamily="34" charset="-122"/>
            </a:endParaRPr>
          </a:p>
          <a:p>
            <a:endParaRPr lang="zh-CN" altLang="en-US" dirty="0"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sym typeface="+mn-ea"/>
              </a:rPr>
              <a:t>颜色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符号说明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🔥（火焰符号）：可训练（</a:t>
            </a:r>
            <a:r>
              <a:rPr lang="en-US" altLang="zh-CN">
                <a:sym typeface="+mn-ea"/>
              </a:rPr>
              <a:t>Trainable</a:t>
            </a:r>
            <a:r>
              <a:rPr lang="zh-CN" altLang="en-US">
                <a:sym typeface="+mn-ea"/>
              </a:rPr>
              <a:t>）模块，模型会更新这些参数。</a:t>
            </a:r>
            <a:endParaRPr lang="zh-CN" altLang="en-US"/>
          </a:p>
          <a:p>
            <a:pPr eaLnBrk="1" hangingPunct="1"/>
            <a:r>
              <a:rPr lang="en-US" altLang="en-US">
                <a:sym typeface="+mn-ea"/>
              </a:rPr>
              <a:t>❄️</a:t>
            </a:r>
            <a:r>
              <a:rPr lang="zh-CN" altLang="en-US">
                <a:sym typeface="+mn-ea"/>
              </a:rPr>
              <a:t>（雪花符号）：冻结（</a:t>
            </a:r>
            <a:r>
              <a:rPr lang="en-US" altLang="zh-CN">
                <a:sym typeface="+mn-ea"/>
              </a:rPr>
              <a:t>Frozen</a:t>
            </a:r>
            <a:r>
              <a:rPr lang="zh-CN" altLang="en-US">
                <a:sym typeface="+mn-ea"/>
              </a:rPr>
              <a:t>）模块，代表预训练权重，在训练过程中不更新。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低秩矩阵（</a:t>
            </a:r>
            <a:r>
              <a:rPr lang="en-US" altLang="zh-CN">
                <a:sym typeface="+mn-ea"/>
              </a:rPr>
              <a:t>Low-Rank Matrix</a:t>
            </a:r>
            <a:r>
              <a:rPr lang="zh-CN" altLang="en-US">
                <a:sym typeface="+mn-ea"/>
              </a:rPr>
              <a:t>，绿色）：</a:t>
            </a:r>
            <a:r>
              <a:rPr lang="zh-CN" altLang="en-US">
                <a:sym typeface="+mn-ea"/>
              </a:rPr>
              <a:t>表示用</a:t>
            </a:r>
            <a:r>
              <a:rPr lang="en-US" altLang="zh-CN">
                <a:sym typeface="+mn-ea"/>
              </a:rPr>
              <a:t> LoRA </a:t>
            </a:r>
            <a:r>
              <a:rPr lang="zh-CN" altLang="en-US">
                <a:sym typeface="+mn-ea"/>
              </a:rPr>
              <a:t>进行高效训练。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静态知识（</a:t>
            </a:r>
            <a:r>
              <a:rPr lang="en-US" altLang="zh-CN">
                <a:sym typeface="+mn-ea"/>
              </a:rPr>
              <a:t>Static Knowledge</a:t>
            </a:r>
            <a:r>
              <a:rPr lang="zh-CN" altLang="en-US">
                <a:sym typeface="+mn-ea"/>
              </a:rPr>
              <a:t>，粉色背景）：</a:t>
            </a:r>
            <a:r>
              <a:rPr lang="zh-CN" altLang="en-US">
                <a:sym typeface="+mn-ea"/>
              </a:rPr>
              <a:t>是来自</a:t>
            </a:r>
            <a:r>
              <a:rPr lang="en-US" altLang="zh-CN">
                <a:sym typeface="+mn-ea"/>
              </a:rPr>
              <a:t> LLM </a:t>
            </a:r>
            <a:r>
              <a:rPr lang="zh-CN" altLang="en-US">
                <a:sym typeface="+mn-ea"/>
              </a:rPr>
              <a:t>的词嵌入等不变知识。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动态知识（</a:t>
            </a:r>
            <a:r>
              <a:rPr lang="en-US" altLang="zh-CN">
                <a:sym typeface="+mn-ea"/>
              </a:rPr>
              <a:t>Dynamic Knowledge</a:t>
            </a:r>
            <a:r>
              <a:rPr lang="zh-CN" altLang="en-US">
                <a:sym typeface="+mn-ea"/>
              </a:rPr>
              <a:t>，紫色背景）：</a:t>
            </a:r>
            <a:r>
              <a:rPr lang="zh-CN" altLang="en-US">
                <a:sym typeface="+mn-ea"/>
              </a:rPr>
              <a:t>是通过</a:t>
            </a:r>
            <a:r>
              <a:rPr lang="en-US" altLang="zh-CN">
                <a:sym typeface="+mn-ea"/>
              </a:rPr>
              <a:t> Transformer </a:t>
            </a:r>
            <a:r>
              <a:rPr lang="zh-CN" altLang="en-US">
                <a:sym typeface="+mn-ea"/>
              </a:rPr>
              <a:t>训练过程中学到的上下文相关知识。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图片中</a:t>
            </a:r>
            <a:r>
              <a:rPr lang="zh-CN" altLang="en-US"/>
              <a:t>的核心思想是构建两个大语言模型：</a:t>
            </a:r>
            <a:endParaRPr lang="en-US" altLang="zh-CN"/>
          </a:p>
          <a:p>
            <a:pPr eaLnBrk="1" hangingPunct="1"/>
            <a:r>
              <a:rPr lang="zh-CN" altLang="en-US"/>
              <a:t>文本大语言模型（</a:t>
            </a:r>
            <a:r>
              <a:rPr lang="en-US" altLang="zh-CN"/>
              <a:t>Textual LLM</a:t>
            </a:r>
            <a:r>
              <a:rPr lang="zh-CN" altLang="en-US"/>
              <a:t>）：已经预训练好，作为知识提供者，不会重新训练。</a:t>
            </a:r>
            <a:endParaRPr lang="zh-CN" altLang="en-US"/>
          </a:p>
          <a:p>
            <a:pPr eaLnBrk="1" hangingPunct="1"/>
            <a:r>
              <a:rPr lang="zh-CN" altLang="en-US"/>
              <a:t>时间序列大语言模型（</a:t>
            </a:r>
            <a:r>
              <a:rPr lang="en-US" altLang="zh-CN"/>
              <a:t>Temporal LLM</a:t>
            </a:r>
            <a:r>
              <a:rPr lang="zh-CN" altLang="en-US"/>
              <a:t>）：和</a:t>
            </a:r>
            <a:r>
              <a:rPr lang="zh-CN" altLang="en-US">
                <a:sym typeface="+mn-ea"/>
              </a:rPr>
              <a:t>文本大语言模型类似，主要区别是可以</a:t>
            </a:r>
            <a:r>
              <a:rPr lang="zh-CN" altLang="en-US"/>
              <a:t>它通过</a:t>
            </a:r>
            <a:r>
              <a:rPr lang="en-US" altLang="zh-CN"/>
              <a:t> LoRA </a:t>
            </a:r>
            <a:r>
              <a:rPr lang="zh-CN" altLang="en-US"/>
              <a:t>进行参数调整，学习文本</a:t>
            </a:r>
            <a:r>
              <a:rPr lang="en-US" altLang="zh-CN"/>
              <a:t> LLM </a:t>
            </a:r>
            <a:r>
              <a:rPr lang="zh-CN" altLang="en-US"/>
              <a:t>的先验知识和推理能力。</a:t>
            </a:r>
            <a:endParaRPr lang="zh-CN" altLang="en-US"/>
          </a:p>
          <a:p>
            <a:pPr eaLnBrk="1" hangingPunct="1"/>
            <a:r>
              <a:rPr lang="zh-CN" altLang="en-US"/>
              <a:t>为了让时间序列大语言模型模仿文本大语言模型的学习过程，论文采用了两种跨模态蒸馏方法：</a:t>
            </a:r>
            <a:endParaRPr lang="en-US" altLang="zh-CN"/>
          </a:p>
          <a:p>
            <a:pPr eaLnBrk="1" hangingPunct="1"/>
            <a:r>
              <a:rPr lang="zh-CN" altLang="en-US"/>
              <a:t>静态蒸馏（</a:t>
            </a:r>
            <a:r>
              <a:rPr lang="en-US" altLang="zh-CN"/>
              <a:t>Static Knowledge Distillation</a:t>
            </a:r>
            <a:r>
              <a:rPr lang="zh-CN" altLang="en-US"/>
              <a:t>）：</a:t>
            </a:r>
            <a:endParaRPr lang="en-US" altLang="zh-CN"/>
          </a:p>
          <a:p>
            <a:pPr eaLnBrk="1" hangingPunct="1"/>
            <a:r>
              <a:rPr lang="zh-CN" altLang="en-US"/>
              <a:t>通过多头注意力机制（</a:t>
            </a:r>
            <a:r>
              <a:rPr lang="en-US" altLang="zh-CN"/>
              <a:t>Multi-Head Attention</a:t>
            </a:r>
            <a:r>
              <a:rPr lang="zh-CN" altLang="en-US"/>
              <a:t>），将时间序列转换成</a:t>
            </a:r>
            <a:r>
              <a:rPr lang="en-US" altLang="zh-CN"/>
              <a:t> LLM </a:t>
            </a:r>
            <a:r>
              <a:rPr lang="zh-CN" altLang="en-US"/>
              <a:t>能理解的</a:t>
            </a:r>
            <a:r>
              <a:rPr lang="en-US" altLang="zh-CN"/>
              <a:t> token</a:t>
            </a:r>
            <a:r>
              <a:rPr lang="zh-CN" altLang="en-US"/>
              <a:t>，使其在语义空间中对齐。</a:t>
            </a:r>
            <a:endParaRPr lang="zh-CN" altLang="en-US"/>
          </a:p>
          <a:p>
            <a:pPr eaLnBrk="1" hangingPunct="1"/>
            <a:r>
              <a:rPr lang="zh-CN" altLang="en-US"/>
              <a:t>具体实现上，使用</a:t>
            </a:r>
            <a:r>
              <a:rPr lang="en-US" altLang="zh-CN"/>
              <a:t> PCA </a:t>
            </a:r>
            <a:r>
              <a:rPr lang="zh-CN" altLang="en-US"/>
              <a:t>提取</a:t>
            </a:r>
            <a:r>
              <a:rPr lang="en-US" altLang="zh-CN"/>
              <a:t> LLM </a:t>
            </a:r>
            <a:r>
              <a:rPr lang="zh-CN" altLang="en-US"/>
              <a:t>词向量的主成分，让时间序列</a:t>
            </a:r>
            <a:r>
              <a:rPr lang="en-US" altLang="zh-CN"/>
              <a:t> token </a:t>
            </a:r>
            <a:r>
              <a:rPr lang="zh-CN" altLang="en-US"/>
              <a:t>在词向量空间中找到最合适的表示，从而适配</a:t>
            </a:r>
            <a:r>
              <a:rPr lang="en-US" altLang="zh-CN"/>
              <a:t> LLM </a:t>
            </a:r>
            <a:r>
              <a:rPr lang="zh-CN" altLang="en-US"/>
              <a:t>的输入格式。</a:t>
            </a:r>
            <a:endParaRPr lang="zh-CN" altLang="en-US"/>
          </a:p>
          <a:p>
            <a:pPr eaLnBrk="1" hangingPunct="1"/>
            <a:r>
              <a:rPr lang="zh-CN" altLang="en-US"/>
              <a:t>动态蒸馏（</a:t>
            </a:r>
            <a:r>
              <a:rPr lang="en-US" altLang="zh-CN"/>
              <a:t>Dynamic Knowledge Distillation</a:t>
            </a:r>
            <a:r>
              <a:rPr lang="zh-CN" altLang="en-US"/>
              <a:t>）：</a:t>
            </a:r>
            <a:endParaRPr lang="en-US" altLang="zh-CN"/>
          </a:p>
          <a:p>
            <a:pPr eaLnBrk="1" hangingPunct="1"/>
            <a:r>
              <a:rPr lang="zh-CN" altLang="en-US"/>
              <a:t>特征对齐（</a:t>
            </a:r>
            <a:r>
              <a:rPr lang="en-US" altLang="zh-CN"/>
              <a:t>Feature Alignment</a:t>
            </a:r>
            <a:r>
              <a:rPr lang="zh-CN" altLang="en-US"/>
              <a:t>）：时间序列模型在训练过程中，通过正则化损失，使其隐藏层特征接近</a:t>
            </a:r>
            <a:r>
              <a:rPr lang="en-US" altLang="zh-CN"/>
              <a:t> LLM </a:t>
            </a:r>
            <a:r>
              <a:rPr lang="zh-CN" altLang="en-US"/>
              <a:t>的隐藏层特征，模仿</a:t>
            </a:r>
            <a:r>
              <a:rPr lang="en-US" altLang="zh-CN"/>
              <a:t> LLM </a:t>
            </a:r>
            <a:r>
              <a:rPr lang="zh-CN" altLang="en-US"/>
              <a:t>的推理方式。</a:t>
            </a:r>
            <a:endParaRPr lang="zh-CN" altLang="en-US"/>
          </a:p>
          <a:p>
            <a:pPr eaLnBrk="1" hangingPunct="1"/>
            <a:r>
              <a:rPr lang="zh-CN" altLang="en-US"/>
              <a:t>最终预测对齐（</a:t>
            </a:r>
            <a:r>
              <a:rPr lang="en-US" altLang="zh-CN"/>
              <a:t>Output Consistency</a:t>
            </a:r>
            <a:r>
              <a:rPr lang="zh-CN" altLang="en-US"/>
              <a:t>）：使用</a:t>
            </a:r>
            <a:r>
              <a:rPr lang="en-US" altLang="zh-CN"/>
              <a:t> </a:t>
            </a:r>
            <a:r>
              <a:rPr lang="zh-CN" altLang="en-US"/>
              <a:t>监督</a:t>
            </a:r>
            <a:r>
              <a:rPr lang="en-US" altLang="zh-CN"/>
              <a:t> L1 Loss </a:t>
            </a:r>
            <a:r>
              <a:rPr lang="zh-CN" altLang="en-US"/>
              <a:t>让时间序列的预测结果尽可能匹配</a:t>
            </a:r>
            <a:r>
              <a:rPr lang="en-US" altLang="zh-CN"/>
              <a:t> LLM </a:t>
            </a:r>
            <a:r>
              <a:rPr lang="zh-CN" altLang="en-US"/>
              <a:t>预测的结果，提高模型的稳定性和泛化能力。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最终模型同时训练时间模态和文本模态。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而预测阶段（</a:t>
            </a:r>
            <a:r>
              <a:rPr lang="en-US" altLang="zh-CN">
                <a:sym typeface="+mn-ea"/>
              </a:rPr>
              <a:t>Inference</a:t>
            </a:r>
            <a:r>
              <a:rPr lang="zh-CN" altLang="en-US">
                <a:sym typeface="+mn-ea"/>
              </a:rPr>
              <a:t>）训练完成后，推理时仅使用时间模态分支（橙色部分）</a:t>
            </a:r>
            <a:endParaRPr lang="zh-CN" altLang="en-US">
              <a:sym typeface="+mn-ea"/>
            </a:endParaRPr>
          </a:p>
          <a:p>
            <a:pPr eaLnBrk="1" hangingPunct="1"/>
            <a:endParaRPr lang="zh-CN" altLang="en-US">
              <a:sym typeface="+mn-ea"/>
            </a:endParaRPr>
          </a:p>
          <a:p>
            <a:pPr eaLnBrk="1" hangingPunct="1"/>
            <a:r>
              <a:rPr lang="zh-CN" altLang="en-US"/>
              <a:t>总的来说，作者通过静态蒸馏、动态蒸馏，让文本</a:t>
            </a:r>
            <a:r>
              <a:rPr lang="en-US" altLang="zh-CN"/>
              <a:t> LLM </a:t>
            </a:r>
            <a:r>
              <a:rPr lang="zh-CN" altLang="en-US"/>
              <a:t>作为时间序列模型的</a:t>
            </a:r>
            <a:r>
              <a:rPr lang="en-US" altLang="zh-CN"/>
              <a:t>“</a:t>
            </a:r>
            <a:r>
              <a:rPr lang="zh-CN" altLang="en-US"/>
              <a:t>教师模型</a:t>
            </a:r>
            <a:r>
              <a:rPr lang="en-US" altLang="zh-CN"/>
              <a:t>”</a:t>
            </a:r>
            <a:r>
              <a:rPr lang="zh-CN" altLang="en-US"/>
              <a:t>，在不影响其原有</a:t>
            </a:r>
            <a:r>
              <a:rPr lang="en-US" altLang="zh-CN"/>
              <a:t> NLP </a:t>
            </a:r>
            <a:r>
              <a:rPr lang="zh-CN" altLang="en-US"/>
              <a:t>能力的情况下，使时间序列模型继承</a:t>
            </a:r>
            <a:r>
              <a:rPr lang="en-US" altLang="zh-CN"/>
              <a:t> LLM </a:t>
            </a:r>
            <a:r>
              <a:rPr lang="zh-CN" altLang="en-US"/>
              <a:t>的知识，从而提升预测效果和跨任务泛化能力。</a:t>
            </a:r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</a:t>
            </a:r>
            <a:r>
              <a:rPr lang="zh-CN" altLang="en-US"/>
              <a:t>：</a:t>
            </a:r>
            <a:r>
              <a:rPr lang="en-US" altLang="zh-CN"/>
              <a:t>LLM </a:t>
            </a:r>
            <a:r>
              <a:rPr lang="zh-CN" altLang="en-US"/>
              <a:t>原本的完整词向量字典，形状一般为</a:t>
            </a:r>
            <a:r>
              <a:rPr lang="en-US" altLang="zh-CN"/>
              <a:t> </a:t>
            </a:r>
            <a:r>
              <a:rPr lang="zh-CN" altLang="en-US"/>
              <a:t>。其中</a:t>
            </a:r>
            <a:r>
              <a:rPr lang="en-US" altLang="zh-CN"/>
              <a:t>∣A∣ </a:t>
            </a:r>
            <a:r>
              <a:rPr lang="zh-CN" altLang="en-US"/>
              <a:t>是词表大小</a:t>
            </a:r>
            <a:r>
              <a:rPr lang="en-US" altLang="zh-CN"/>
              <a:t>	</a:t>
            </a:r>
            <a:r>
              <a:rPr lang="zh-CN" altLang="en-US"/>
              <a:t>𝑑</a:t>
            </a:r>
            <a:r>
              <a:rPr lang="en-US" altLang="zh-CN"/>
              <a:t>≪∣A∣</a:t>
            </a:r>
            <a:endParaRPr lang="en-US" altLang="zh-CN"/>
          </a:p>
          <a:p>
            <a:r>
              <a:rPr lang="en-US" altLang="zh-CN"/>
              <a:t>D</a:t>
            </a:r>
            <a:r>
              <a:rPr lang="zh-CN" altLang="en-US"/>
              <a:t>戴帽：可理解为</a:t>
            </a:r>
            <a:r>
              <a:rPr lang="en-US" altLang="zh-CN"/>
              <a:t>“</a:t>
            </a:r>
            <a:r>
              <a:rPr lang="zh-CN" altLang="en-US"/>
              <a:t>主成分词典</a:t>
            </a:r>
            <a:r>
              <a:rPr lang="en-US" altLang="zh-CN"/>
              <a:t>”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表示长度为</a:t>
            </a:r>
            <a:r>
              <a:rPr lang="en-US" altLang="zh-CN"/>
              <a:t> T</a:t>
            </a:r>
            <a:r>
              <a:rPr lang="zh-CN" altLang="en-US"/>
              <a:t>，通道数（维度）为</a:t>
            </a:r>
            <a:r>
              <a:rPr lang="en-US" altLang="zh-CN"/>
              <a:t>C </a:t>
            </a:r>
            <a:r>
              <a:rPr lang="zh-CN" altLang="en-US"/>
              <a:t>经过多头注意力机制后得到</a:t>
            </a:r>
            <a:endParaRPr lang="en-US" altLang="zh-CN"/>
          </a:p>
          <a:p>
            <a:r>
              <a:rPr lang="en-US" altLang="zh-CN"/>
              <a:t>Xtime</a:t>
            </a:r>
            <a:r>
              <a:rPr lang="zh-CN" altLang="en-US"/>
              <a:t>表示对每个通道</a:t>
            </a:r>
            <a:r>
              <a:rPr lang="en-US" altLang="zh-CN"/>
              <a:t>/</a:t>
            </a:r>
            <a:r>
              <a:rPr lang="zh-CN" altLang="en-US"/>
              <a:t>特征维度得到</a:t>
            </a:r>
            <a:r>
              <a:rPr lang="en-US" altLang="zh-CN"/>
              <a:t> M </a:t>
            </a:r>
            <a:r>
              <a:rPr lang="zh-CN" altLang="en-US"/>
              <a:t>维的</a:t>
            </a:r>
            <a:r>
              <a:rPr lang="en-US" altLang="zh-CN"/>
              <a:t> token </a:t>
            </a:r>
            <a:r>
              <a:rPr lang="zh-CN" altLang="en-US"/>
              <a:t>表示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Xtext</a:t>
            </a:r>
            <a:r>
              <a:rPr lang="zh-CN" altLang="en-US">
                <a:sym typeface="+mn-ea"/>
              </a:rPr>
              <a:t>对齐后的文本</a:t>
            </a:r>
            <a:r>
              <a:rPr lang="en-US" altLang="zh-CN">
                <a:sym typeface="+mn-ea"/>
              </a:rPr>
              <a:t> token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</a:t>
            </a:r>
            <a:r>
              <a:rPr lang="zh-CN" altLang="en-US"/>
              <a:t>是</a:t>
            </a:r>
            <a:r>
              <a:rPr lang="en-US" altLang="zh-CN"/>
              <a:t>L </a:t>
            </a:r>
            <a:r>
              <a:rPr lang="zh-CN" altLang="en-US"/>
              <a:t>层</a:t>
            </a:r>
            <a:r>
              <a:rPr lang="en-US" altLang="zh-CN"/>
              <a:t> Transformer‘</a:t>
            </a:r>
            <a:r>
              <a:rPr lang="zh-CN" altLang="en-US">
                <a:sym typeface="+mn-ea"/>
              </a:rPr>
              <a:t>特征蒸馏损失：</a:t>
            </a:r>
            <a:r>
              <a:rPr lang="zh-CN" altLang="en-US"/>
              <a:t>该损失项反映</a:t>
            </a:r>
            <a:r>
              <a:rPr lang="en-US" altLang="zh-CN"/>
              <a:t> </a:t>
            </a:r>
            <a:r>
              <a:rPr lang="zh-CN" altLang="en-US"/>
              <a:t>时间模态特征</a:t>
            </a:r>
            <a:r>
              <a:rPr lang="en-US" altLang="zh-CN"/>
              <a:t> </a:t>
            </a:r>
            <a:r>
              <a:rPr lang="zh-CN" altLang="en-US"/>
              <a:t>与</a:t>
            </a:r>
            <a:r>
              <a:rPr lang="en-US" altLang="zh-CN"/>
              <a:t> </a:t>
            </a:r>
            <a:r>
              <a:rPr lang="zh-CN" altLang="en-US"/>
              <a:t>文本模态特征</a:t>
            </a:r>
            <a:r>
              <a:rPr lang="en-US" altLang="zh-CN"/>
              <a:t> </a:t>
            </a:r>
            <a:r>
              <a:rPr lang="zh-CN" altLang="en-US"/>
              <a:t>的差异度。数值越小表示两模态特征越相似。</a:t>
            </a:r>
            <a:endParaRPr lang="zh-CN" altLang="en-US"/>
          </a:p>
          <a:p>
            <a:r>
              <a:rPr lang="zh-CN" altLang="en-US">
                <a:sym typeface="+mn-ea"/>
              </a:rPr>
              <a:t>输出一致性损失：</a:t>
            </a:r>
            <a:r>
              <a:rPr lang="zh-CN" altLang="en-US"/>
              <a:t>该损失项越小表示时间模态预测结果与文本模态预测结果越接近。</a:t>
            </a:r>
            <a:endParaRPr lang="zh-CN" altLang="en-US"/>
          </a:p>
          <a:p>
            <a:r>
              <a:rPr lang="zh-CN" altLang="en-US"/>
              <a:t>保证两模态在最终输出上保持一致性，强化</a:t>
            </a:r>
            <a:r>
              <a:rPr lang="en-US" altLang="zh-CN"/>
              <a:t>“LLM </a:t>
            </a:r>
            <a:r>
              <a:rPr lang="zh-CN" altLang="en-US"/>
              <a:t>作为教师</a:t>
            </a:r>
            <a:r>
              <a:rPr lang="en-US" altLang="zh-CN"/>
              <a:t>”</a:t>
            </a:r>
            <a:r>
              <a:rPr lang="zh-CN" altLang="en-US"/>
              <a:t>的效果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整个模型优化的目标函数，包括监督损失、特征蒸馏损失和输出一致性损失</a:t>
            </a:r>
            <a:endParaRPr lang="zh-CN" altLang="en-US"/>
          </a:p>
          <a:p>
            <a:r>
              <a:rPr lang="zh-CN" altLang="en-US">
                <a:sym typeface="+mn-ea"/>
              </a:rPr>
              <a:t>然后我们来看下作者如何通过实验证明解决了以上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研究问题和挑战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dirty="0">
              <a:sym typeface="微软雅黑" panose="020B0503020204020204" pitchFamily="34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首先是</a:t>
            </a:r>
            <a:r>
              <a:rPr lang="zh-CN" altLang="en-US"/>
              <a:t>泛化性</a:t>
            </a:r>
            <a:endParaRPr lang="zh-CN" altLang="en-US"/>
          </a:p>
          <a:p>
            <a:r>
              <a:rPr lang="zh-CN" altLang="en-US"/>
              <a:t>在长序列预测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数据集：</a:t>
            </a:r>
            <a:r>
              <a:rPr lang="en-US" altLang="zh-CN"/>
              <a:t>ETTh1/h2</a:t>
            </a:r>
            <a:r>
              <a:rPr lang="zh-CN" altLang="en-US"/>
              <a:t>、</a:t>
            </a:r>
            <a:r>
              <a:rPr lang="en-US" altLang="zh-CN"/>
              <a:t>ETTm1/m2</a:t>
            </a:r>
            <a:r>
              <a:rPr lang="zh-CN" altLang="en-US"/>
              <a:t>、</a:t>
            </a:r>
            <a:r>
              <a:rPr lang="en-US" altLang="zh-CN"/>
              <a:t>Weather</a:t>
            </a:r>
            <a:r>
              <a:rPr lang="zh-CN" altLang="en-US"/>
              <a:t>、</a:t>
            </a:r>
            <a:r>
              <a:rPr lang="en-US" altLang="zh-CN"/>
              <a:t>ECL</a:t>
            </a:r>
            <a:r>
              <a:rPr lang="zh-CN" altLang="en-US"/>
              <a:t>、</a:t>
            </a:r>
            <a:r>
              <a:rPr lang="en-US" altLang="zh-CN"/>
              <a:t>Traffic</a:t>
            </a:r>
            <a:r>
              <a:rPr lang="zh-CN" altLang="en-US"/>
              <a:t>；预测步长：</a:t>
            </a:r>
            <a:r>
              <a:rPr lang="en-US" altLang="zh-CN"/>
              <a:t>96/192/336/720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结果（表</a:t>
            </a:r>
            <a:r>
              <a:rPr lang="en-US" altLang="zh-CN"/>
              <a:t>1</a:t>
            </a:r>
            <a:r>
              <a:rPr lang="zh-CN" altLang="en-US"/>
              <a:t>）：</a:t>
            </a:r>
            <a:r>
              <a:rPr lang="en-US" altLang="zh-CN"/>
              <a:t>LLaTA </a:t>
            </a:r>
            <a:r>
              <a:rPr lang="zh-CN" altLang="en-US"/>
              <a:t>几乎在所有预测场景下取得最佳</a:t>
            </a:r>
            <a:r>
              <a:rPr lang="en-US" altLang="zh-CN"/>
              <a:t> MSE / MAE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本实验证明本方法在工业、气象、电力、交通等多场景均具备高精度，体现</a:t>
            </a:r>
            <a:r>
              <a:rPr lang="en-US" altLang="zh-CN"/>
              <a:t>“</a:t>
            </a:r>
            <a:r>
              <a:rPr lang="zh-CN" altLang="en-US"/>
              <a:t>通用性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 Box 2"/>
          <p:cNvSpPr txBox="1"/>
          <p:nvPr userDrawn="1"/>
        </p:nvSpPr>
        <p:spPr>
          <a:xfrm>
            <a:off x="756920" y="6858000"/>
            <a:ext cx="406400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5960" y="360000"/>
            <a:ext cx="10800000" cy="720000"/>
          </a:xfrm>
        </p:spPr>
        <p:txBody>
          <a:bodyPr wrap="square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5960" y="6356350"/>
            <a:ext cx="2743200" cy="365125"/>
          </a:xfrm>
        </p:spPr>
        <p:txBody>
          <a:bodyPr wrap="square">
            <a:normAutofit/>
          </a:bodyPr>
          <a:lstStyle/>
          <a:p>
            <a:r>
              <a:rPr lang="en-US" altLang="zh-CN"/>
              <a:t>2024/12/16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753983" y="6356350"/>
            <a:ext cx="2743200" cy="365125"/>
          </a:xfrm>
        </p:spPr>
        <p:txBody>
          <a:bodyPr wrap="square">
            <a:normAutofit/>
          </a:bodyPr>
          <a:lstStyle/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logo"/>
          <p:cNvPicPr/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90" y="219511"/>
            <a:ext cx="526162" cy="5261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.png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14ED7DA3AFB67EBDD2EC260A884B96"/>
          <p:cNvPicPr>
            <a:picLocks noChangeAspect="1"/>
          </p:cNvPicPr>
          <p:nvPr/>
        </p:nvPicPr>
        <p:blipFill>
          <a:blip r:embed="rId2"/>
          <a:srcRect l="-57" t="19007" r="57" b="-152"/>
          <a:stretch>
            <a:fillRect/>
          </a:stretch>
        </p:blipFill>
        <p:spPr>
          <a:xfrm>
            <a:off x="6985" y="-66040"/>
            <a:ext cx="12185015" cy="50939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title"/>
          <p:cNvSpPr txBox="1"/>
          <p:nvPr/>
        </p:nvSpPr>
        <p:spPr>
          <a:xfrm>
            <a:off x="609599" y="5122860"/>
            <a:ext cx="11144251" cy="6756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 dirty="0">
                <a:sym typeface="微软雅黑" panose="020B0503020204020204" pitchFamily="34" charset="-122"/>
              </a:rPr>
              <a:t>组会</a:t>
            </a:r>
            <a:r>
              <a:rPr lang="zh-CN" altLang="en-US" sz="3800" dirty="0">
                <a:sym typeface="微软雅黑" panose="020B0503020204020204" pitchFamily="34" charset="-122"/>
              </a:rPr>
              <a:t>汇报</a:t>
            </a:r>
            <a:endParaRPr lang="zh-CN" altLang="en-US" sz="3800" dirty="0">
              <a:sym typeface="微软雅黑" panose="020B0503020204020204" pitchFamily="34" charset="-122"/>
            </a:endParaRPr>
          </a:p>
        </p:txBody>
      </p:sp>
      <p:pic>
        <p:nvPicPr>
          <p:cNvPr id="15" name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674" y="5031920"/>
            <a:ext cx="1377951" cy="1377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sym typeface="微软雅黑" panose="020B0503020204020204" pitchFamily="34" charset="-122"/>
              </a:rPr>
              <a:t>对比</a:t>
            </a:r>
            <a:r>
              <a:rPr dirty="0">
                <a:sym typeface="微软雅黑" panose="020B0503020204020204" pitchFamily="34" charset="-122"/>
              </a:rPr>
              <a:t>实验</a:t>
            </a:r>
            <a:endParaRPr dirty="0"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3680" y="1035050"/>
            <a:ext cx="6957695" cy="5354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sym typeface="微软雅黑" panose="020B0503020204020204" pitchFamily="34" charset="-122"/>
              </a:rPr>
              <a:t>对比</a:t>
            </a:r>
            <a:r>
              <a:rPr dirty="0">
                <a:sym typeface="微软雅黑" panose="020B0503020204020204" pitchFamily="34" charset="-122"/>
              </a:rPr>
              <a:t>实验</a:t>
            </a:r>
            <a:endParaRPr dirty="0"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4475" y="1978025"/>
            <a:ext cx="6623050" cy="2901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ym typeface="微软雅黑" panose="020B0503020204020204" pitchFamily="34" charset="-122"/>
              </a:rPr>
              <a:t>少样本</a:t>
            </a:r>
            <a:r>
              <a:rPr lang="en-US" altLang="zh-CN" dirty="0">
                <a:sym typeface="微软雅黑" panose="020B0503020204020204" pitchFamily="34" charset="-122"/>
              </a:rPr>
              <a:t> / </a:t>
            </a:r>
            <a:r>
              <a:rPr lang="zh-CN" altLang="en-US" dirty="0">
                <a:sym typeface="微软雅黑" panose="020B0503020204020204" pitchFamily="34" charset="-122"/>
              </a:rPr>
              <a:t>零样本</a:t>
            </a:r>
            <a:r>
              <a:rPr dirty="0">
                <a:sym typeface="微软雅黑" panose="020B0503020204020204" pitchFamily="34" charset="-122"/>
              </a:rPr>
              <a:t>实验</a:t>
            </a:r>
            <a:endParaRPr dirty="0"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130" y="1845945"/>
            <a:ext cx="4429760" cy="3165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565" y="1661160"/>
            <a:ext cx="3881120" cy="3350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sym typeface="微软雅黑" panose="020B0503020204020204" pitchFamily="34" charset="-122"/>
              </a:rPr>
              <a:t>消融实验</a:t>
            </a:r>
            <a:endParaRPr dirty="0"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065" y="1932305"/>
            <a:ext cx="5266690" cy="2748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sym typeface="微软雅黑" panose="020B0503020204020204" pitchFamily="34" charset="-122"/>
              </a:rPr>
              <a:t>可视化分析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2102485"/>
            <a:ext cx="11469370" cy="3054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sym typeface="微软雅黑" panose="020B0503020204020204" pitchFamily="34" charset="-122"/>
              </a:rPr>
              <a:t>可视化分析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1160" y="2019300"/>
            <a:ext cx="8132445" cy="4009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本框 97"/>
          <p:cNvSpPr txBox="1"/>
          <p:nvPr>
            <p:custDataLst>
              <p:tags r:id="rId1"/>
            </p:custDataLst>
          </p:nvPr>
        </p:nvSpPr>
        <p:spPr>
          <a:xfrm>
            <a:off x="2178685" y="2402205"/>
            <a:ext cx="8586470" cy="2306320"/>
          </a:xfrm>
          <a:prstGeom prst="rect">
            <a:avLst/>
          </a:prstGeom>
          <a:noFill/>
        </p:spPr>
        <p:txBody>
          <a:bodyPr wrap="square" lIns="0" rtlCol="0"/>
          <a:lstStyle/>
          <a:p>
            <a:pPr marL="0" indent="304800" algn="l" defTabSz="2667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(i) 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如何对齐两种模态：静态和动态跨模态知识蒸馏；</a:t>
            </a:r>
            <a:endParaRPr lang="zh-CN" altLang="en-US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304800" algn="l" defTabSz="2667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(ii) 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如何保证预训练知识不被破坏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:LoRA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（低秩适配）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；</a:t>
            </a:r>
            <a:endParaRPr lang="zh-CN" altLang="en-US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304800" algn="l" defTabSz="2667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(iii)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如何在多场景保持高泛化性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: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结合跨模态知识蒸馏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+ LoRA 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微调提出了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微软雅黑" panose="020B0503020204020204" pitchFamily="34" charset="-122"/>
              </a:rPr>
              <a:t>跨模态知识蒸馏框架（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微软雅黑" panose="020B0503020204020204" pitchFamily="34" charset="-122"/>
              </a:rPr>
              <a:t>LLaTA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微软雅黑" panose="020B0503020204020204" pitchFamily="34" charset="-122"/>
              </a:rPr>
              <a:t>）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。</a:t>
            </a:r>
            <a:endParaRPr lang="zh-CN" altLang="en-US" sz="2000" b="1" spc="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研究问题和挑战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ym typeface="微软雅黑" panose="020B0503020204020204" pitchFamily="34" charset="-122"/>
              </a:rPr>
              <a:t>回顾</a:t>
            </a:r>
            <a:r>
              <a:rPr lang="zh-CN" altLang="en-US" dirty="0">
                <a:sym typeface="微软雅黑" panose="020B0503020204020204" pitchFamily="34" charset="-122"/>
              </a:rPr>
              <a:t>标题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7010" y="2933700"/>
            <a:ext cx="60960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Taming Pre-trained LLMs</a:t>
            </a:r>
            <a:endParaRPr lang="en-US" altLang="zh-CN" sz="2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for Generalised Time Series Forecasting</a:t>
            </a:r>
            <a:b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US" altLang="zh-CN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via Cross-modal Knowledge Distillation</a:t>
            </a:r>
            <a:endParaRPr lang="en-US" altLang="zh-CN" sz="2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5145" y="1886585"/>
            <a:ext cx="4686300" cy="654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220" y="3086100"/>
            <a:ext cx="2978150" cy="635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4091305"/>
            <a:ext cx="5213350" cy="6477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5278755" y="2366645"/>
            <a:ext cx="1444625" cy="757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831205" y="3424555"/>
            <a:ext cx="1483995" cy="110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531485" y="4300220"/>
            <a:ext cx="876300" cy="205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阅读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未来计划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246D5450A1DBA3815F86B0BD83E3495"/>
          <p:cNvPicPr>
            <a:picLocks noChangeAspect="1"/>
          </p:cNvPicPr>
          <p:nvPr/>
        </p:nvPicPr>
        <p:blipFill>
          <a:blip r:embed="rId1"/>
          <a:srcRect t="21987"/>
          <a:stretch>
            <a:fillRect/>
          </a:stretch>
        </p:blipFill>
        <p:spPr>
          <a:xfrm>
            <a:off x="0" y="0"/>
            <a:ext cx="12192000" cy="48056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5000" y="5279901"/>
            <a:ext cx="2228139" cy="127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请指正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2" y="5659993"/>
            <a:ext cx="663281" cy="663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阅读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5" y="2074545"/>
            <a:ext cx="11904345" cy="115125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Taming Pre-trained LLMs for Generalised Time Series Forecasting</a:t>
            </a:r>
            <a:b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via Cross-modal Knowledge Distillation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4360" y="4471035"/>
            <a:ext cx="6285230" cy="10147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AAAI 2025 </a:t>
            </a:r>
            <a:endParaRPr lang="en-US" altLang="zh-CN" sz="2000" b="0">
              <a:solidFill>
                <a:srgbClr val="00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Tsinghua University </a:t>
            </a:r>
            <a:endParaRPr lang="en-US" altLang="zh-CN" sz="2000" b="0">
              <a:solidFill>
                <a:srgbClr val="00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Shenzhen University</a:t>
            </a:r>
            <a:endParaRPr lang="en-US" altLang="zh-CN" sz="2000" b="0">
              <a:solidFill>
                <a:srgbClr val="00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2130" y="2673350"/>
            <a:ext cx="2563495" cy="1558925"/>
          </a:xfrm>
        </p:spPr>
        <p:txBody>
          <a:bodyPr anchor="b" anchorCtr="0"/>
          <a:lstStyle/>
          <a:p>
            <a:pPr algn="ctr"/>
            <a:r>
              <a:rPr lang="zh-CN" altLang="en-US" sz="3600"/>
              <a:t>背景和</a:t>
            </a:r>
            <a:r>
              <a:rPr lang="zh-CN" altLang="en-US" sz="3600"/>
              <a:t>动机</a:t>
            </a:r>
            <a:endParaRPr lang="zh-CN" altLang="en-US" sz="360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754380" y="4300855"/>
            <a:ext cx="2157095" cy="125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804670" y="945198"/>
            <a:ext cx="8893175" cy="49676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0" anchor="ctr"/>
          <a:lstStyle/>
          <a:p>
            <a:pPr indent="0" algn="just" fontAlgn="auto">
              <a:lnSpc>
                <a:spcPct val="150000"/>
              </a:lnSpc>
            </a:pPr>
            <a:endParaRPr lang="zh-CN" altLang="en-US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715385" y="1221740"/>
            <a:ext cx="6691630" cy="44056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/>
              <a:t>多变量时间序列（</a:t>
            </a:r>
            <a:r>
              <a:rPr lang="en-US" altLang="zh-CN" sz="2400"/>
              <a:t>MTSF</a:t>
            </a:r>
            <a:r>
              <a:rPr lang="zh-CN" altLang="en-US" sz="2400"/>
              <a:t>）</a:t>
            </a:r>
            <a:r>
              <a:rPr lang="en-US" altLang="zh-CN" sz="2400"/>
              <a:t> </a:t>
            </a:r>
            <a:r>
              <a:rPr lang="zh-CN" altLang="en-US" sz="2400">
                <a:sym typeface="+mn-ea"/>
              </a:rPr>
              <a:t>大型语言模型（LLM）      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endParaRPr lang="zh-CN" altLang="en-US" sz="2400"/>
          </a:p>
          <a:p>
            <a:pPr indent="0" fontAlgn="auto">
              <a:lnSpc>
                <a:spcPct val="150000"/>
              </a:lnSpc>
            </a:pPr>
            <a:endParaRPr lang="en-US" altLang="zh-CN" sz="2400"/>
          </a:p>
          <a:p>
            <a:pPr indent="0" algn="ctr" fontAlgn="auto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 1.</a:t>
            </a:r>
            <a:r>
              <a:rPr lang="en-US" altLang="zh-CN" sz="2400"/>
              <a:t>LLM </a:t>
            </a:r>
            <a:r>
              <a:rPr lang="zh-CN" altLang="en-US" sz="2400"/>
              <a:t>预训练于文本模态，却在时间序列任务中表现出模态差异难题；</a:t>
            </a:r>
            <a:endParaRPr lang="zh-CN" altLang="en-US" sz="2400"/>
          </a:p>
          <a:p>
            <a:pPr indent="0" algn="ctr" fontAlgn="auto">
              <a:lnSpc>
                <a:spcPct val="150000"/>
              </a:lnSpc>
            </a:pPr>
            <a:r>
              <a:rPr lang="en-US" altLang="zh-CN" sz="2400"/>
              <a:t>2.</a:t>
            </a:r>
            <a:r>
              <a:rPr lang="zh-CN" altLang="en-US" sz="2400"/>
              <a:t>希望充分利用大模型的先验知识，并实现对时间序列的准确、泛化预测。</a:t>
            </a:r>
            <a:endParaRPr lang="zh-CN" altLang="en-US" sz="240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本框 97"/>
          <p:cNvSpPr txBox="1"/>
          <p:nvPr>
            <p:custDataLst>
              <p:tags r:id="rId1"/>
            </p:custDataLst>
          </p:nvPr>
        </p:nvSpPr>
        <p:spPr>
          <a:xfrm>
            <a:off x="2178685" y="2402205"/>
            <a:ext cx="8586470" cy="1837690"/>
          </a:xfrm>
          <a:prstGeom prst="rect">
            <a:avLst/>
          </a:prstGeom>
          <a:noFill/>
        </p:spPr>
        <p:txBody>
          <a:bodyPr wrap="square" lIns="0" rtlCol="0"/>
          <a:lstStyle/>
          <a:p>
            <a:pPr marL="0" indent="304800" algn="l" defTabSz="2667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(i) 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如何对齐两种模态：时间序列</a:t>
            </a: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vs. 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文本；</a:t>
            </a:r>
            <a:endParaRPr lang="zh-CN" altLang="en-US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304800" algn="l" defTabSz="2667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(ii) 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如何保证预训练知识不被破坏（避免灾难性遗忘）；</a:t>
            </a:r>
            <a:endParaRPr lang="zh-CN" altLang="en-US" sz="20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304800" algn="l" defTabSz="2667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(iii) </a:t>
            </a:r>
            <a:r>
              <a:rPr lang="zh-CN" altLang="en-US" sz="20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如何在多场景（多数据集、长短期、少/零样本）保持高泛化性。</a:t>
            </a:r>
            <a:endParaRPr lang="zh-CN" altLang="en-US" sz="2000" b="1" spc="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研究问题和挑战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ym typeface="微软雅黑" panose="020B0503020204020204" pitchFamily="34" charset="-122"/>
              </a:rPr>
              <a:t>跨模态知识蒸馏框架（</a:t>
            </a:r>
            <a:r>
              <a:rPr lang="en-US" altLang="zh-CN">
                <a:sym typeface="微软雅黑" panose="020B0503020204020204" pitchFamily="34" charset="-122"/>
              </a:rPr>
              <a:t>LLaTA</a:t>
            </a:r>
            <a:r>
              <a:rPr lang="zh-CN" altLang="en-US">
                <a:sym typeface="微软雅黑" panose="020B0503020204020204" pitchFamily="34" charset="-122"/>
              </a:rPr>
              <a:t>）</a:t>
            </a:r>
            <a:endParaRPr lang="zh-CN" altLang="en-US"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5505" y="1371600"/>
            <a:ext cx="8081010" cy="4442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详细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过程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3955" y="4961890"/>
            <a:ext cx="340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原始时间序列数据为</a:t>
            </a:r>
            <a:r>
              <a:rPr lang="en-US" altLang="zh-CN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∈R</a:t>
            </a:r>
            <a:r>
              <a:rPr lang="en-US" altLang="zh-CN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</a:t>
            </a:r>
            <a:r>
              <a:rPr lang="zh-CN" altLang="en-US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×</a:t>
            </a:r>
            <a:r>
              <a:rPr lang="en-US" altLang="zh-CN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</a:t>
            </a:r>
            <a:endParaRPr lang="en-US" altLang="zh-CN" baseline="30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2360" y="1677035"/>
            <a:ext cx="3983355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LLM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的词向量字典为</a:t>
            </a:r>
            <a:r>
              <a:rPr lang="en-US" altLang="zh-CN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∈R</a:t>
            </a:r>
            <a:r>
              <a:rPr lang="en-US" altLang="zh-CN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|A|</a:t>
            </a:r>
            <a:r>
              <a:rPr lang="zh-CN" altLang="en-US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×</a:t>
            </a:r>
            <a:r>
              <a:rPr lang="en-US" altLang="zh-CN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</a:t>
            </a:r>
            <a:endParaRPr lang="en-US" altLang="zh-CN" baseline="30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2600" y="4517390"/>
            <a:ext cx="3746500" cy="444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65210" y="4940300"/>
            <a:ext cx="4064000" cy="547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time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∈R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r>
              <a:rPr lang="zh-CN" altLang="en-US" baseline="30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×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</a:t>
            </a:r>
            <a:endParaRPr lang="en-US" altLang="zh-CN" baseline="300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baseline="300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8" name="直接箭头连接符 7"/>
          <p:cNvCxnSpPr>
            <a:endCxn id="5" idx="1"/>
          </p:cNvCxnSpPr>
          <p:nvPr/>
        </p:nvCxnSpPr>
        <p:spPr>
          <a:xfrm flipV="1">
            <a:off x="4512310" y="5213985"/>
            <a:ext cx="415290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837430" y="1887220"/>
            <a:ext cx="324612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248910" y="1413510"/>
            <a:ext cx="227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PCA</a:t>
            </a:r>
            <a:r>
              <a:rPr lang="zh-CN" altLang="en-US"/>
              <a:t>降维，减少</a:t>
            </a:r>
            <a:r>
              <a:rPr lang="zh-CN" altLang="en-US"/>
              <a:t>开销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46465" y="1677035"/>
            <a:ext cx="1351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∈R</a:t>
            </a:r>
            <a:r>
              <a:rPr lang="en-US" altLang="zh-CN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</a:t>
            </a:r>
            <a:r>
              <a:rPr lang="zh-CN" altLang="en-US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×</a:t>
            </a:r>
            <a:r>
              <a:rPr lang="en-US" altLang="zh-CN" baseline="30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</a:t>
            </a:r>
            <a:endParaRPr lang="en-US" altLang="zh-CN" baseline="30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13" name="对象 12"/>
          <p:cNvGraphicFramePr/>
          <p:nvPr/>
        </p:nvGraphicFramePr>
        <p:xfrm>
          <a:off x="8327708" y="1654810"/>
          <a:ext cx="445770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" imgW="271145" imgH="305435" progId="Equation.KSEE3">
                  <p:embed/>
                </p:oleObj>
              </mc:Choice>
              <mc:Fallback>
                <p:oleObj name="" r:id="rId2" imgW="271145" imgH="305435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27708" y="1654810"/>
                        <a:ext cx="445770" cy="34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/>
          <p:cNvCxnSpPr/>
          <p:nvPr/>
        </p:nvCxnSpPr>
        <p:spPr>
          <a:xfrm>
            <a:off x="8914130" y="2197735"/>
            <a:ext cx="7620" cy="745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8937625" y="4030345"/>
            <a:ext cx="7620" cy="807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800" y="3056255"/>
            <a:ext cx="4162425" cy="83248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448810" y="3429000"/>
            <a:ext cx="152908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/>
              <a:t>静态知识对齐</a:t>
            </a:r>
            <a:endParaRPr lang="zh-CN" altLang="en-US" sz="1600"/>
          </a:p>
        </p:txBody>
      </p:sp>
      <p:sp>
        <p:nvSpPr>
          <p:cNvPr id="19" name="文本框 18"/>
          <p:cNvSpPr txBox="1"/>
          <p:nvPr/>
        </p:nvSpPr>
        <p:spPr>
          <a:xfrm>
            <a:off x="967740" y="3341370"/>
            <a:ext cx="2192655" cy="547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text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∈R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r>
              <a:rPr lang="zh-CN" altLang="en-US" baseline="30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×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</a:t>
            </a:r>
            <a:endParaRPr lang="en-US" altLang="zh-CN" baseline="300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baseline="300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20" name="直接箭头连接符 19"/>
          <p:cNvCxnSpPr>
            <a:stCxn id="18" idx="1"/>
          </p:cNvCxnSpPr>
          <p:nvPr/>
        </p:nvCxnSpPr>
        <p:spPr>
          <a:xfrm flipH="1" flipV="1">
            <a:off x="3229610" y="3580130"/>
            <a:ext cx="1219200" cy="17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详细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过程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672715" y="5179695"/>
            <a:ext cx="1636395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672715" y="2521585"/>
            <a:ext cx="1729740" cy="1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77900" y="2278380"/>
            <a:ext cx="2192655" cy="547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text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∈R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r>
              <a:rPr lang="zh-CN" altLang="en-US" baseline="30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×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</a:t>
            </a:r>
            <a:endParaRPr lang="en-US" altLang="zh-CN" baseline="300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baseline="300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7900" y="5024755"/>
            <a:ext cx="1664335" cy="547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time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∈R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r>
              <a:rPr lang="zh-CN" altLang="en-US" baseline="30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×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</a:t>
            </a:r>
            <a:endParaRPr lang="en-US" altLang="zh-CN" baseline="300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baseline="3000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9420" y="1752600"/>
            <a:ext cx="149987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/>
              <a:t>文本模态分支</a:t>
            </a:r>
            <a:endParaRPr lang="zh-CN" altLang="en-US" sz="16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851525" y="2519680"/>
            <a:ext cx="1729740" cy="1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76555" y="4472305"/>
            <a:ext cx="156273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/>
              <a:t>时间模态分支</a:t>
            </a:r>
            <a:endParaRPr lang="zh-CN" altLang="en-US" sz="160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5851525" y="5188585"/>
            <a:ext cx="1636395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6770" y="2348865"/>
            <a:ext cx="774700" cy="3429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835" y="5024755"/>
            <a:ext cx="863600" cy="3556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864485" y="2011680"/>
            <a:ext cx="125222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/>
              <a:t>隐藏层特征</a:t>
            </a:r>
            <a:endParaRPr lang="zh-CN" altLang="en-US" sz="1600"/>
          </a:p>
        </p:txBody>
      </p:sp>
      <p:sp>
        <p:nvSpPr>
          <p:cNvPr id="29" name="文本框 28"/>
          <p:cNvSpPr txBox="1"/>
          <p:nvPr/>
        </p:nvSpPr>
        <p:spPr>
          <a:xfrm>
            <a:off x="2864485" y="4631690"/>
            <a:ext cx="125222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/>
              <a:t>隐藏层特征</a:t>
            </a:r>
            <a:endParaRPr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5851525" y="2011680"/>
            <a:ext cx="156273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/>
              <a:t>最终预测结果</a:t>
            </a:r>
            <a:endParaRPr lang="zh-CN" altLang="en-US" sz="1600"/>
          </a:p>
        </p:txBody>
      </p:sp>
      <p:sp>
        <p:nvSpPr>
          <p:cNvPr id="32" name="文本框 31"/>
          <p:cNvSpPr txBox="1"/>
          <p:nvPr/>
        </p:nvSpPr>
        <p:spPr>
          <a:xfrm>
            <a:off x="5925185" y="4687570"/>
            <a:ext cx="156273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/>
              <a:t>最终预测结果</a:t>
            </a:r>
            <a:endParaRPr lang="zh-CN" altLang="en-US" sz="160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765" y="2348865"/>
            <a:ext cx="486410" cy="28638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255" y="4968875"/>
            <a:ext cx="558165" cy="36004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495" y="3430905"/>
            <a:ext cx="4851400" cy="67945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0540" y="3509645"/>
            <a:ext cx="2711450" cy="412750"/>
          </a:xfrm>
          <a:prstGeom prst="rect">
            <a:avLst/>
          </a:prstGeom>
        </p:spPr>
      </p:pic>
      <p:cxnSp>
        <p:nvCxnSpPr>
          <p:cNvPr id="37" name="直接箭头连接符 36"/>
          <p:cNvCxnSpPr/>
          <p:nvPr/>
        </p:nvCxnSpPr>
        <p:spPr>
          <a:xfrm flipH="1">
            <a:off x="4914900" y="2842260"/>
            <a:ext cx="8255" cy="589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8138160" y="2840990"/>
            <a:ext cx="8255" cy="5899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4984750" y="4131310"/>
            <a:ext cx="0" cy="668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8138160" y="4188460"/>
            <a:ext cx="0" cy="668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0039985" y="3585210"/>
            <a:ext cx="147764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/>
              <a:t>动态知识蒸馏</a:t>
            </a:r>
            <a:endParaRPr lang="zh-CN" altLang="en-US" sz="1600"/>
          </a:p>
        </p:txBody>
      </p:sp>
      <p:sp>
        <p:nvSpPr>
          <p:cNvPr id="42" name="文本框 41"/>
          <p:cNvSpPr txBox="1"/>
          <p:nvPr/>
        </p:nvSpPr>
        <p:spPr>
          <a:xfrm>
            <a:off x="2391410" y="3014345"/>
            <a:ext cx="142875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/>
              <a:t>特征蒸馏损失</a:t>
            </a:r>
            <a:endParaRPr lang="zh-CN" altLang="en-US" sz="1600"/>
          </a:p>
        </p:txBody>
      </p:sp>
      <p:sp>
        <p:nvSpPr>
          <p:cNvPr id="43" name="文本框 42"/>
          <p:cNvSpPr txBox="1"/>
          <p:nvPr/>
        </p:nvSpPr>
        <p:spPr>
          <a:xfrm>
            <a:off x="6273800" y="3144520"/>
            <a:ext cx="162496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/>
              <a:t>输出一致性损失</a:t>
            </a:r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总损失函数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2275" y="3348355"/>
            <a:ext cx="6493510" cy="5492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2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2.xml><?xml version="1.0" encoding="utf-8"?>
<p:tagLst xmlns:p="http://schemas.openxmlformats.org/presentationml/2006/main">
  <p:tag name="KSO_WM_UNIT_SUBTYPE" val="a"/>
  <p:tag name="KSO_WM_UNIT_TEXT_LAYER_COUNT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8441_1*f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EXT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"/>
</p:tagLst>
</file>

<file path=ppt/tags/tag13.xml><?xml version="1.0" encoding="utf-8"?>
<p:tagLst xmlns:p="http://schemas.openxmlformats.org/presentationml/2006/main">
  <p:tag name="KSO_WM_SLIDE_ID" val="custom20238441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1"/>
  <p:tag name="KSO_WM_SLIDE_SIZE" val="801*391"/>
  <p:tag name="KSO_WM_SLIDE_POSITION" val="41*74"/>
  <p:tag name="KSO_WM_TAG_VERSION" val="3.0"/>
  <p:tag name="KSO_WM_BEAUTIFY_FLAG" val="#wm#"/>
  <p:tag name="KSO_WM_TEMPLATE_CATEGORY" val="custom"/>
  <p:tag name="KSO_WM_TEMPLATE_INDEX" val="20238441"/>
  <p:tag name="KSO_WM_SLIDE_LAYOUT" val="a_f"/>
  <p:tag name="KSO_WM_SLIDE_LAYOUT_CNT" val="1_1"/>
</p:tagLst>
</file>

<file path=ppt/tags/tag14.xml><?xml version="1.0" encoding="utf-8"?>
<p:tagLst xmlns:p="http://schemas.openxmlformats.org/presentationml/2006/main">
  <p:tag name="KSO_WM_DIAGRAM_VIRTUALLY_FRAME" val="{&quot;height&quot;:263.0223622047244,&quot;left&quot;:53.45,&quot;top&quot;:157.3083464566929,&quot;width&quot;:853.0966141732282}"/>
</p:tagLst>
</file>

<file path=ppt/tags/tag15.xml><?xml version="1.0" encoding="utf-8"?>
<p:tagLst xmlns:p="http://schemas.openxmlformats.org/presentationml/2006/main">
  <p:tag name="KSO_WM_DIAGRAM_VIRTUALLY_FRAME" val="{&quot;height&quot;:263.0223622047244,&quot;left&quot;:53.45,&quot;top&quot;:157.3083464566929,&quot;width&quot;:853.0966141732282}"/>
</p:tagLst>
</file>

<file path=ppt/tags/tag16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17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18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19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commondata" val="eyJoZGlkIjoiNmVlYjdjMDI5ZGY2NGEyYzg2YjE5OTBhOTI0MzJlODE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6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7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8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441_1*a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1F24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WPS 演示</Application>
  <PresentationFormat>宽屏</PresentationFormat>
  <Paragraphs>116</Paragraphs>
  <Slides>19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黑体</vt:lpstr>
      <vt:lpstr>Times New Roman</vt:lpstr>
      <vt:lpstr>NimbusRomNo9L-Regu</vt:lpstr>
      <vt:lpstr>ESRI AMFM Electric</vt:lpstr>
      <vt:lpstr>Arial Unicode MS</vt:lpstr>
      <vt:lpstr>Calibri</vt:lpstr>
      <vt:lpstr>等线</vt:lpstr>
      <vt:lpstr>Calibri Light</vt:lpstr>
      <vt:lpstr>等线 Light</vt:lpstr>
      <vt:lpstr>BatangChe</vt:lpstr>
      <vt:lpstr>Office Theme</vt:lpstr>
      <vt:lpstr>Equation.KSEE3</vt:lpstr>
      <vt:lpstr>PowerPoint 演示文稿</vt:lpstr>
      <vt:lpstr>PowerPoint 演示文稿</vt:lpstr>
      <vt:lpstr>Taming Pre-trained LLMs for Generalised Time Series Forecasting  via Cross-modal Knowledge Distillation</vt:lpstr>
      <vt:lpstr>背景和动机</vt:lpstr>
      <vt:lpstr>研究问题和挑战</vt:lpstr>
      <vt:lpstr>跨模态知识蒸馏框架（LLaTA）</vt:lpstr>
      <vt:lpstr>详细过程</vt:lpstr>
      <vt:lpstr>详细过程</vt:lpstr>
      <vt:lpstr>总损失函数</vt:lpstr>
      <vt:lpstr>对比实验</vt:lpstr>
      <vt:lpstr>对比实验</vt:lpstr>
      <vt:lpstr>少样本 / 零样本实验</vt:lpstr>
      <vt:lpstr>消融实验</vt:lpstr>
      <vt:lpstr> 可视化分析</vt:lpstr>
      <vt:lpstr> 可视化分析</vt:lpstr>
      <vt:lpstr>研究问题和挑战</vt:lpstr>
      <vt:lpstr>回顾标题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剑舞</cp:lastModifiedBy>
  <cp:revision>482</cp:revision>
  <dcterms:created xsi:type="dcterms:W3CDTF">2019-06-09T06:58:00Z</dcterms:created>
  <dcterms:modified xsi:type="dcterms:W3CDTF">2025-04-03T13:43:54Z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160C25CE38C146689505DEF66EFC51F9_12</vt:lpwstr>
  </property>
  <property fmtid="{D5CDD505-2E9C-101B-9397-08002B2CF9AE}" pid="3" name="KSOProductBuildVer">
    <vt:lpwstr>2052-12.1.0.20305</vt:lpwstr>
  </property>
</Properties>
</file>