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7" r:id="rId3"/>
    <p:sldId id="736" r:id="rId4"/>
    <p:sldId id="909" r:id="rId6"/>
    <p:sldId id="928" r:id="rId7"/>
    <p:sldId id="977" r:id="rId8"/>
    <p:sldId id="913" r:id="rId9"/>
    <p:sldId id="1129" r:id="rId10"/>
    <p:sldId id="1130" r:id="rId11"/>
    <p:sldId id="1131" r:id="rId12"/>
    <p:sldId id="1132" r:id="rId13"/>
    <p:sldId id="1133" r:id="rId14"/>
    <p:sldId id="1134" r:id="rId15"/>
    <p:sldId id="1135" r:id="rId16"/>
    <p:sldId id="1136" r:id="rId17"/>
    <p:sldId id="892" r:id="rId18"/>
    <p:sldId id="766" r:id="rId19"/>
  </p:sldIdLst>
  <p:sldSz cx="12192000" cy="6858000"/>
  <p:notesSz cx="6858000" cy="9144000"/>
  <p:custDataLst>
    <p:tags r:id="rId2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46D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34" autoAdjust="0"/>
    <p:restoredTop sz="96391" autoAdjust="0"/>
  </p:normalViewPr>
  <p:slideViewPr>
    <p:cSldViewPr snapToGrid="0">
      <p:cViewPr>
        <p:scale>
          <a:sx n="75" d="100"/>
          <a:sy n="75" d="100"/>
        </p:scale>
        <p:origin x="2184" y="7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25" d="100"/>
        <a:sy n="125" d="100"/>
      </p:scale>
      <p:origin x="0" y="-327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9.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68D523-4D3D-4F11-8579-2B4BF489780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0B82E-EF7D-4A61-B6BF-9954BCE8AF0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sym typeface="+mn-ea"/>
            </a:endParaRPr>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这张图表展示了</a:t>
            </a:r>
            <a:r>
              <a:rPr lang="en-US" altLang="zh-CN"/>
              <a:t>MOIRAI</a:t>
            </a:r>
            <a:r>
              <a:rPr lang="zh-CN" altLang="en-US"/>
              <a:t>模型在</a:t>
            </a:r>
            <a:r>
              <a:rPr lang="en-US" altLang="zh-CN"/>
              <a:t>Monash</a:t>
            </a:r>
            <a:r>
              <a:rPr lang="zh-CN" altLang="en-US"/>
              <a:t>基准上的消融实验，评估了不同组件对模型表现的影响，结果表明去除关键组件（如补丁大小约束、</a:t>
            </a:r>
            <a:r>
              <a:rPr lang="en-US" altLang="zh-CN"/>
              <a:t>Any-variate Attention</a:t>
            </a:r>
            <a:r>
              <a:rPr lang="zh-CN" altLang="en-US"/>
              <a:t>等）都会导致标准化</a:t>
            </a:r>
            <a:r>
              <a:rPr lang="en-US" altLang="zh-CN"/>
              <a:t>MAE</a:t>
            </a:r>
            <a:r>
              <a:rPr lang="zh-CN" altLang="en-US"/>
              <a:t>值的显著增加，从而证明这些设计在提高预测准确性方面的重要性。</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这张图展示了</a:t>
            </a:r>
            <a:r>
              <a:rPr lang="en-US" altLang="zh-CN"/>
              <a:t>MOIRAI</a:t>
            </a:r>
            <a:r>
              <a:rPr lang="zh-CN" altLang="en-US"/>
              <a:t>模型在</a:t>
            </a:r>
            <a:r>
              <a:rPr lang="en-US" altLang="zh-CN"/>
              <a:t>Traffic Hourly</a:t>
            </a:r>
            <a:r>
              <a:rPr lang="zh-CN" altLang="en-US"/>
              <a:t>数据集上的两种概率预测结果，其中混合分布能够有效地捕捉数据中的峰值和预测区间，而学生</a:t>
            </a:r>
            <a:r>
              <a:rPr lang="en-US" altLang="zh-CN"/>
              <a:t>t</a:t>
            </a:r>
            <a:r>
              <a:rPr lang="zh-CN" altLang="en-US"/>
              <a:t>分布虽然预测了峰值，但由于其对称性，导致了不适当的预测区间，尤其是在峰值部分（红色框选区域）。</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这张图展示了</a:t>
            </a:r>
            <a:r>
              <a:rPr lang="en-US" altLang="zh-CN"/>
              <a:t>MAE</a:t>
            </a:r>
            <a:r>
              <a:rPr lang="zh-CN" altLang="en-US"/>
              <a:t>（平均绝对误差）与上下文长度（</a:t>
            </a:r>
            <a:r>
              <a:rPr lang="en-US" altLang="zh-CN"/>
              <a:t>x</a:t>
            </a:r>
            <a:r>
              <a:rPr lang="zh-CN" altLang="en-US"/>
              <a:t>轴，以对数尺度表示）之间的关系，图中显示了在</a:t>
            </a:r>
            <a:r>
              <a:rPr lang="en-US" altLang="zh-CN"/>
              <a:t>ETTm1</a:t>
            </a:r>
            <a:r>
              <a:rPr lang="zh-CN" altLang="en-US"/>
              <a:t>、电力和天气数据集上的验证集结果，说明随着上下文长度的增加，</a:t>
            </a:r>
            <a:r>
              <a:rPr lang="en-US" altLang="zh-CN"/>
              <a:t>MAE</a:t>
            </a:r>
            <a:r>
              <a:rPr lang="zh-CN" altLang="en-US"/>
              <a:t>显著下降，表明更长的上下文有助于提高模型的预测精度。</a:t>
            </a:r>
            <a:endParaRPr lang="zh-CN" altLang="en-US"/>
          </a:p>
          <a:p>
            <a:pPr eaLnBrk="1" hangingPunct="1"/>
            <a:endParaRPr lang="zh-CN" altLang="en-US"/>
          </a:p>
          <a:p>
            <a:pPr eaLnBrk="1" hangingPunct="1"/>
            <a:r>
              <a:rPr lang="zh-CN" altLang="en-US"/>
              <a:t>上下文长度（</a:t>
            </a:r>
            <a:r>
              <a:rPr lang="en-US" altLang="zh-CN"/>
              <a:t>Context Length</a:t>
            </a:r>
            <a:r>
              <a:rPr lang="zh-CN" altLang="en-US"/>
              <a:t>）指的是模型在进行时间序列预测时，所使用的历史数据长度或回顾的时间窗口大小。在时间序列预测中，模型通过</a:t>
            </a:r>
            <a:r>
              <a:rPr lang="en-US" altLang="zh-CN"/>
              <a:t>“</a:t>
            </a:r>
            <a:r>
              <a:rPr lang="zh-CN" altLang="en-US"/>
              <a:t>回顾</a:t>
            </a:r>
            <a:r>
              <a:rPr lang="en-US" altLang="zh-CN"/>
              <a:t>”</a:t>
            </a:r>
            <a:r>
              <a:rPr lang="zh-CN" altLang="en-US"/>
              <a:t>过去一定数量的时间步来进行预测，而这个过去的时间步数即为上下文长度。</a:t>
            </a:r>
            <a:endParaRPr lang="zh-CN" altLang="en-US"/>
          </a:p>
          <a:p>
            <a:pPr eaLnBrk="1" hangingPunct="1"/>
            <a:r>
              <a:rPr lang="zh-CN" altLang="en-US"/>
              <a:t>较短的上下文长度：可能只能捕捉到短期依赖关系，适合变化较快的序列，但可能无法捕捉到长期趋势。</a:t>
            </a:r>
            <a:endParaRPr lang="zh-CN" altLang="en-US"/>
          </a:p>
          <a:p>
            <a:pPr eaLnBrk="1" hangingPunct="1"/>
            <a:r>
              <a:rPr lang="zh-CN" altLang="en-US"/>
              <a:t>较长的上下文长度：有助于捕捉长时依赖关系，适合变化较慢或具有长期趋势的时间序列。</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这张图展示了从</a:t>
            </a:r>
            <a:r>
              <a:rPr lang="en-US" altLang="zh-CN"/>
              <a:t>LOTSA</a:t>
            </a:r>
            <a:r>
              <a:rPr lang="zh-CN" altLang="en-US"/>
              <a:t>数据集中采样数据时，根据提出的任务分布生成的序列长度的直方图，序列长度表示的是在补丁处理和拉平（</a:t>
            </a:r>
            <a:r>
              <a:rPr lang="en-US" altLang="zh-CN"/>
              <a:t>flattening</a:t>
            </a:r>
            <a:r>
              <a:rPr lang="zh-CN" altLang="en-US"/>
              <a:t>）之后，得到的时间序列的标记数量。</a:t>
            </a:r>
            <a:endParaRPr lang="zh-CN" altLang="en-US"/>
          </a:p>
          <a:p>
            <a:pPr eaLnBrk="1" hangingPunct="1"/>
            <a:r>
              <a:rPr lang="zh-CN" altLang="en-US"/>
              <a:t>这张图展示了从</a:t>
            </a:r>
            <a:r>
              <a:rPr lang="en-US" altLang="zh-CN"/>
              <a:t>LOTSA</a:t>
            </a:r>
            <a:r>
              <a:rPr lang="zh-CN" altLang="en-US"/>
              <a:t>数据集中根据任务分布（即模型训练时设定的任务类型）采样数据时，不同序列长度的分布情况。序列长度指的是每个时间序列在经过补丁处理和拉平（</a:t>
            </a:r>
            <a:r>
              <a:rPr lang="en-US" altLang="zh-CN"/>
              <a:t>flatten</a:t>
            </a:r>
            <a:r>
              <a:rPr lang="zh-CN" altLang="en-US"/>
              <a:t>）后的数据长度。简单来说，补丁处理和拉平是将原始数据拆分并重组的过程，最终得到的序列长度是每个样本的</a:t>
            </a:r>
            <a:r>
              <a:rPr lang="en-US" altLang="zh-CN"/>
              <a:t>"</a:t>
            </a:r>
            <a:r>
              <a:rPr lang="zh-CN" altLang="en-US"/>
              <a:t>大小</a:t>
            </a:r>
            <a:r>
              <a:rPr lang="en-US" altLang="zh-CN"/>
              <a:t>"</a:t>
            </a:r>
            <a:r>
              <a:rPr lang="zh-CN" altLang="en-US"/>
              <a:t>。</a:t>
            </a:r>
            <a:endParaRPr lang="zh-CN" altLang="en-US"/>
          </a:p>
          <a:p>
            <a:pPr eaLnBrk="1" hangingPunct="1"/>
            <a:endParaRPr lang="en-US" altLang="zh-CN"/>
          </a:p>
          <a:p>
            <a:pPr eaLnBrk="1" hangingPunct="1"/>
            <a:r>
              <a:rPr lang="zh-CN" altLang="en-US"/>
              <a:t>目的是：了解在训练过程中生成的时间序列的长度分布，以确保模型能够处理不同长度的时间序列数据，并且能有效地训练。</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1.</a:t>
            </a:r>
            <a:r>
              <a:rPr lang="zh-CN" altLang="en-US"/>
              <a:t>找工作</a:t>
            </a:r>
            <a:r>
              <a:rPr lang="en-US" altLang="zh-CN"/>
              <a:t>2.</a:t>
            </a:r>
            <a:r>
              <a:rPr lang="zh-CN" altLang="en-US"/>
              <a:t>看论文</a:t>
            </a:r>
            <a:r>
              <a:rPr lang="en-US" altLang="zh-CN"/>
              <a:t>3.</a:t>
            </a:r>
            <a:r>
              <a:rPr lang="zh-CN" altLang="en-US"/>
              <a:t>投刊。</a:t>
            </a:r>
            <a:r>
              <a:rPr lang="zh-CN" altLang="en-US"/>
              <a:t>学习</a:t>
            </a:r>
            <a:endParaRPr lang="zh-CN" altLang="en-US"/>
          </a:p>
        </p:txBody>
      </p:sp>
      <p:sp>
        <p:nvSpPr>
          <p:cNvPr id="4" name="灯片编号占位符 3"/>
          <p:cNvSpPr>
            <a:spLocks noGrp="1"/>
          </p:cNvSpPr>
          <p:nvPr>
            <p:ph type="sldNum" sz="quarter" idx="10"/>
          </p:nvPr>
        </p:nvSpPr>
        <p:spPr/>
        <p:txBody>
          <a:bodyPr/>
          <a:lstStyle/>
          <a:p>
            <a:fld id="{0B48A77E-79FB-4BFF-B1F0-CFD29F30865E}"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Salesforce</a:t>
            </a:r>
            <a:r>
              <a:rPr lang="zh-CN" altLang="en-US"/>
              <a:t>人工智能研究</a:t>
            </a:r>
            <a:endParaRPr lang="zh-CN" altLang="en-US"/>
          </a:p>
          <a:p>
            <a:r>
              <a:rPr lang="zh-CN" altLang="en-US"/>
              <a:t>通用时间序列预测变换器的统一训练</a:t>
            </a:r>
            <a:endParaRPr lang="zh-CN" altLang="en-US"/>
          </a:p>
          <a:p>
            <a:r>
              <a:rPr lang="zh-CN" altLang="en-US"/>
              <a:t>这篇文章介绍了作者团队提出的</a:t>
            </a:r>
            <a:r>
              <a:rPr lang="en-US" altLang="zh-CN"/>
              <a:t>MOIRAI</a:t>
            </a:r>
            <a:r>
              <a:rPr lang="zh-CN" altLang="en-US"/>
              <a:t>模型：一种基于统一训练的通用时间序列预测变换器，</a:t>
            </a:r>
            <a:r>
              <a:rPr lang="zh-CN" altLang="en-US"/>
              <a:t>目的是通过大规模的多领域数据预训练，解决多频率、多变量和分布变化等挑战，从而提高时间序列预测的准确性和灵活性。</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a:miter lim="800000"/>
          </a:ln>
        </p:spPr>
      </p:sp>
      <p:sp>
        <p:nvSpPr>
          <p:cNvPr id="5123" name="文本占位符 2"/>
          <p:cNvSpPr>
            <a:spLocks noGrp="1"/>
          </p:cNvSpPr>
          <p:nvPr>
            <p:ph type="body"/>
          </p:nvPr>
        </p:nvSpPr>
        <p:spPr/>
        <p:txBody>
          <a:bodyPr wrap="square" lIns="91440" tIns="45720" rIns="91440" bIns="45720" anchor="t"/>
          <a:lstStyle/>
          <a:p>
            <a:pPr>
              <a:lnSpc>
                <a:spcPct val="150000"/>
              </a:lnSpc>
              <a:defRPr/>
            </a:pPr>
            <a:r>
              <a:rPr lang="zh-CN" altLang="en-US" dirty="0"/>
              <a:t>传统的时序预测方法存在限制：</a:t>
            </a:r>
            <a:endParaRPr lang="zh-CN" altLang="en-US" dirty="0"/>
          </a:p>
          <a:p>
            <a:pPr>
              <a:lnSpc>
                <a:spcPct val="150000"/>
              </a:lnSpc>
              <a:defRPr/>
            </a:pPr>
            <a:endParaRPr lang="en-US" altLang="zh-CN" dirty="0"/>
          </a:p>
          <a:p>
            <a:pPr>
              <a:lnSpc>
                <a:spcPct val="150000"/>
              </a:lnSpc>
              <a:defRPr/>
            </a:pPr>
            <a:r>
              <a:rPr lang="zh-CN" altLang="en-US" dirty="0"/>
              <a:t>单一模型针对单一数据集，缺乏跨任务的泛化能力。</a:t>
            </a:r>
            <a:endParaRPr lang="zh-CN" altLang="en-US" dirty="0"/>
          </a:p>
          <a:p>
            <a:pPr>
              <a:lnSpc>
                <a:spcPct val="150000"/>
              </a:lnSpc>
              <a:defRPr/>
            </a:pPr>
            <a:r>
              <a:rPr lang="zh-CN" altLang="en-US" dirty="0"/>
              <a:t>无法有效处理跨频率学习（不同采样频率的数据）。</a:t>
            </a:r>
            <a:endParaRPr lang="zh-CN" altLang="en-US" dirty="0"/>
          </a:p>
          <a:p>
            <a:pPr>
              <a:lnSpc>
                <a:spcPct val="150000"/>
              </a:lnSpc>
              <a:defRPr/>
            </a:pPr>
            <a:r>
              <a:rPr lang="zh-CN" altLang="en-US" dirty="0"/>
              <a:t>难以处理多变量时序数据，忽略变量之间的关系。</a:t>
            </a:r>
            <a:endParaRPr lang="zh-CN" altLang="en-US" dirty="0"/>
          </a:p>
          <a:p>
            <a:pPr>
              <a:lnSpc>
                <a:spcPct val="150000"/>
              </a:lnSpc>
              <a:defRPr/>
            </a:pPr>
            <a:r>
              <a:rPr lang="zh-CN" altLang="en-US" dirty="0"/>
              <a:t>假设固定分布，难以应对具有不同分布的数据。</a:t>
            </a:r>
            <a:endParaRPr lang="zh-CN" altLang="en-US" dirty="0"/>
          </a:p>
          <a:p>
            <a:pPr>
              <a:lnSpc>
                <a:spcPct val="150000"/>
              </a:lnSpc>
              <a:defRPr/>
            </a:pPr>
            <a:r>
              <a:rPr lang="zh-CN" altLang="en-US" dirty="0"/>
              <a:t>通用时序预测模型的优点：</a:t>
            </a:r>
            <a:endParaRPr lang="zh-CN" altLang="en-US" dirty="0"/>
          </a:p>
          <a:p>
            <a:pPr>
              <a:lnSpc>
                <a:spcPct val="150000"/>
              </a:lnSpc>
              <a:defRPr/>
            </a:pPr>
            <a:endParaRPr lang="en-US" altLang="zh-CN" dirty="0"/>
          </a:p>
          <a:p>
            <a:pPr>
              <a:lnSpc>
                <a:spcPct val="150000"/>
              </a:lnSpc>
              <a:defRPr/>
            </a:pPr>
            <a:r>
              <a:rPr lang="zh-CN" altLang="en-US" dirty="0"/>
              <a:t>跨领域泛化能力：可以处理不同领域的数据，无需为每个领域单独训练模型。</a:t>
            </a:r>
            <a:endParaRPr lang="zh-CN" altLang="en-US" dirty="0"/>
          </a:p>
          <a:p>
            <a:pPr>
              <a:lnSpc>
                <a:spcPct val="150000"/>
              </a:lnSpc>
              <a:defRPr/>
            </a:pPr>
            <a:r>
              <a:rPr lang="zh-CN" altLang="en-US" dirty="0"/>
              <a:t>跨频率学习：自动适应不同频率的时序数据，避免为每种频率单独训练模型。</a:t>
            </a:r>
            <a:endParaRPr lang="zh-CN" altLang="en-US" dirty="0"/>
          </a:p>
          <a:p>
            <a:pPr>
              <a:lnSpc>
                <a:spcPct val="150000"/>
              </a:lnSpc>
              <a:defRPr/>
            </a:pPr>
            <a:r>
              <a:rPr lang="zh-CN" altLang="en-US" dirty="0"/>
              <a:t>多变量预测：能够处理多变量时序数据，学习变量间的复杂关系。</a:t>
            </a:r>
            <a:endParaRPr lang="zh-CN" altLang="en-US" dirty="0"/>
          </a:p>
          <a:p>
            <a:pPr>
              <a:lnSpc>
                <a:spcPct val="150000"/>
              </a:lnSpc>
              <a:defRPr/>
            </a:pPr>
            <a:r>
              <a:rPr lang="zh-CN" altLang="en-US" dirty="0"/>
              <a:t>灵活的分布预测：使用混合分布方法，适应不同分布的数据，避免固定的预测分布假设。</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具体来说</a:t>
            </a:r>
            <a:endParaRPr lang="zh-CN" altLang="en-US"/>
          </a:p>
        </p:txBody>
      </p:sp>
      <p:sp>
        <p:nvSpPr>
          <p:cNvPr id="4" name="灯片编号占位符 3"/>
          <p:cNvSpPr>
            <a:spLocks noGrp="1"/>
          </p:cNvSpPr>
          <p:nvPr>
            <p:ph type="sldNum" sz="quarter" idx="5"/>
          </p:nvPr>
        </p:nvSpPr>
        <p:spPr/>
        <p:txBody>
          <a:bodyPr/>
          <a:lstStyle/>
          <a:p>
            <a:fld id="{D18AA5F0-770B-410C-90B7-ECBA0CF9027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t> Masked EncOder-based UnIveRsAl TIme Series Forecasting Transformer</a:t>
            </a:r>
            <a:endParaRPr lang="en-US" altLang="zh-CN"/>
          </a:p>
          <a:p>
            <a:pPr eaLnBrk="1" hangingPunct="1"/>
            <a:endParaRPr lang="en-US" altLang="zh-CN"/>
          </a:p>
          <a:p>
            <a:pPr eaLnBrk="1" hangingPunct="1"/>
            <a:r>
              <a:rPr lang="zh-CN" altLang="en-US">
                <a:sym typeface="+mn-ea"/>
              </a:rPr>
              <a:t>假设有一个包含三个变量的数据集，每个变量的时间序列数据如下：</a:t>
            </a:r>
            <a:endParaRPr lang="en-US" altLang="zh-CN"/>
          </a:p>
          <a:p>
            <a:pPr eaLnBrk="1" hangingPunct="1"/>
            <a:r>
              <a:rPr lang="zh-CN" altLang="en-US">
                <a:sym typeface="+mn-ea"/>
              </a:rPr>
              <a:t>变体</a:t>
            </a:r>
            <a:r>
              <a:rPr lang="en-US" altLang="zh-CN">
                <a:sym typeface="+mn-ea"/>
              </a:rPr>
              <a:t>0</a:t>
            </a:r>
            <a:r>
              <a:rPr lang="zh-CN" altLang="en-US">
                <a:sym typeface="+mn-ea"/>
              </a:rPr>
              <a:t>（目标变量</a:t>
            </a:r>
            <a:r>
              <a:rPr lang="en-US" altLang="zh-CN">
                <a:sym typeface="+mn-ea"/>
              </a:rPr>
              <a:t>1</a:t>
            </a:r>
            <a:r>
              <a:rPr lang="zh-CN" altLang="en-US">
                <a:sym typeface="+mn-ea"/>
              </a:rPr>
              <a:t>）</a:t>
            </a:r>
            <a:endParaRPr lang="zh-CN" altLang="en-US"/>
          </a:p>
          <a:p>
            <a:pPr eaLnBrk="1" hangingPunct="1"/>
            <a:r>
              <a:rPr lang="zh-CN" altLang="en-US">
                <a:sym typeface="+mn-ea"/>
              </a:rPr>
              <a:t>变体</a:t>
            </a:r>
            <a:r>
              <a:rPr lang="en-US" altLang="zh-CN">
                <a:sym typeface="+mn-ea"/>
              </a:rPr>
              <a:t>1</a:t>
            </a:r>
            <a:r>
              <a:rPr lang="zh-CN" altLang="en-US">
                <a:sym typeface="+mn-ea"/>
              </a:rPr>
              <a:t>（目标变量</a:t>
            </a:r>
            <a:r>
              <a:rPr lang="en-US" altLang="zh-CN">
                <a:sym typeface="+mn-ea"/>
              </a:rPr>
              <a:t>2</a:t>
            </a:r>
            <a:r>
              <a:rPr lang="zh-CN" altLang="en-US">
                <a:sym typeface="+mn-ea"/>
              </a:rPr>
              <a:t>）</a:t>
            </a:r>
            <a:endParaRPr lang="zh-CN" altLang="en-US"/>
          </a:p>
          <a:p>
            <a:pPr eaLnBrk="1" hangingPunct="1"/>
            <a:r>
              <a:rPr lang="zh-CN" altLang="en-US">
                <a:sym typeface="+mn-ea"/>
              </a:rPr>
              <a:t>变体</a:t>
            </a:r>
            <a:r>
              <a:rPr lang="en-US" altLang="zh-CN">
                <a:sym typeface="+mn-ea"/>
              </a:rPr>
              <a:t>2</a:t>
            </a:r>
            <a:r>
              <a:rPr lang="zh-CN" altLang="en-US">
                <a:sym typeface="+mn-ea"/>
              </a:rPr>
              <a:t>（协变量）</a:t>
            </a:r>
            <a:endParaRPr lang="zh-CN" altLang="en-US"/>
          </a:p>
          <a:p>
            <a:pPr eaLnBrk="1" hangingPunct="1"/>
            <a:r>
              <a:rPr lang="zh-CN" altLang="en-US">
                <a:sym typeface="+mn-ea"/>
              </a:rPr>
              <a:t>这些时间序列数据经过</a:t>
            </a:r>
            <a:r>
              <a:rPr lang="en-US" altLang="zh-CN">
                <a:sym typeface="+mn-ea"/>
              </a:rPr>
              <a:t>“</a:t>
            </a:r>
            <a:r>
              <a:rPr lang="zh-CN" altLang="en-US">
                <a:sym typeface="+mn-ea"/>
              </a:rPr>
              <a:t>补丁</a:t>
            </a:r>
            <a:r>
              <a:rPr lang="en-US" altLang="zh-CN">
                <a:sym typeface="+mn-ea"/>
              </a:rPr>
              <a:t>”</a:t>
            </a:r>
            <a:r>
              <a:rPr lang="zh-CN" altLang="en-US">
                <a:sym typeface="+mn-ea"/>
              </a:rPr>
              <a:t>处理后，每个时间点的多个数据点被拆分为多个补丁。每个补丁代表一个时间段的数据。</a:t>
            </a:r>
            <a:endParaRPr lang="en-US" altLang="zh-CN"/>
          </a:p>
          <a:p>
            <a:pPr eaLnBrk="1" hangingPunct="1"/>
            <a:r>
              <a:rPr lang="zh-CN" altLang="en-US">
                <a:sym typeface="+mn-ea"/>
              </a:rPr>
              <a:t>输入的主要部分是通过</a:t>
            </a:r>
            <a:r>
              <a:rPr lang="en-US" altLang="zh-CN">
                <a:sym typeface="+mn-ea"/>
              </a:rPr>
              <a:t>“</a:t>
            </a:r>
            <a:r>
              <a:rPr lang="zh-CN" altLang="en-US">
                <a:sym typeface="+mn-ea"/>
              </a:rPr>
              <a:t>补丁投影层</a:t>
            </a:r>
            <a:r>
              <a:rPr lang="en-US" altLang="zh-CN">
                <a:sym typeface="+mn-ea"/>
              </a:rPr>
              <a:t>”</a:t>
            </a:r>
            <a:r>
              <a:rPr lang="zh-CN" altLang="en-US">
                <a:sym typeface="+mn-ea"/>
              </a:rPr>
              <a:t>将数据转化为向量表示。这些向量同时包含时间信息和变量信息。</a:t>
            </a:r>
            <a:endParaRPr lang="en-US" altLang="zh-CN"/>
          </a:p>
          <a:p>
            <a:pPr eaLnBrk="1" hangingPunct="1"/>
            <a:endParaRPr lang="en-US" altLang="zh-CN"/>
          </a:p>
          <a:p>
            <a:pPr eaLnBrk="1" hangingPunct="1"/>
            <a:r>
              <a:rPr lang="zh-CN" altLang="en-US">
                <a:sym typeface="+mn-ea"/>
              </a:rPr>
              <a:t>输出是预测的未来时间点的数据，它们被映射到混合分布的参数中。例如，如果目标是预测未来</a:t>
            </a:r>
            <a:r>
              <a:rPr lang="en-US" altLang="zh-CN">
                <a:sym typeface="+mn-ea"/>
              </a:rPr>
              <a:t>1</a:t>
            </a:r>
            <a:r>
              <a:rPr lang="zh-CN" altLang="en-US">
                <a:sym typeface="+mn-ea"/>
              </a:rPr>
              <a:t>小时的</a:t>
            </a:r>
            <a:r>
              <a:rPr lang="en-US" altLang="zh-CN">
                <a:sym typeface="+mn-ea"/>
              </a:rPr>
              <a:t>PM2.5</a:t>
            </a:r>
            <a:r>
              <a:rPr lang="zh-CN" altLang="en-US">
                <a:sym typeface="+mn-ea"/>
              </a:rPr>
              <a:t>浓度，那么</a:t>
            </a:r>
            <a:r>
              <a:rPr lang="en-US" altLang="zh-CN">
                <a:sym typeface="+mn-ea"/>
              </a:rPr>
              <a:t>MOIRAI</a:t>
            </a:r>
            <a:r>
              <a:rPr lang="zh-CN" altLang="en-US">
                <a:sym typeface="+mn-ea"/>
              </a:rPr>
              <a:t>会根据输入的历史数据和协变量预测未来</a:t>
            </a:r>
            <a:r>
              <a:rPr lang="en-US" altLang="zh-CN">
                <a:sym typeface="+mn-ea"/>
              </a:rPr>
              <a:t>PM2.5</a:t>
            </a:r>
            <a:r>
              <a:rPr lang="zh-CN" altLang="en-US">
                <a:sym typeface="+mn-ea"/>
              </a:rPr>
              <a:t>浓度的概率分布，输出可能是一个由多个分布（例如正态分布、学生</a:t>
            </a:r>
            <a:r>
              <a:rPr lang="en-US" altLang="zh-CN">
                <a:sym typeface="+mn-ea"/>
              </a:rPr>
              <a:t>t</a:t>
            </a:r>
            <a:r>
              <a:rPr lang="zh-CN" altLang="en-US">
                <a:sym typeface="+mn-ea"/>
              </a:rPr>
              <a:t>分布等）组成的混合分布。</a:t>
            </a:r>
            <a:endParaRPr lang="zh-CN" altLang="en-US"/>
          </a:p>
          <a:p>
            <a:pPr eaLnBrk="1" hangingPunct="1"/>
            <a:endParaRPr lang="en-US" altLang="zh-CN"/>
          </a:p>
          <a:p>
            <a:pPr eaLnBrk="1" hangingPunct="1"/>
            <a:r>
              <a:rPr lang="en-US" altLang="zh-CN">
                <a:sym typeface="+mn-ea"/>
              </a:rPr>
              <a:t>MOIRAI</a:t>
            </a:r>
            <a:r>
              <a:rPr lang="zh-CN" altLang="en-US">
                <a:sym typeface="+mn-ea"/>
              </a:rPr>
              <a:t>模型使用补丁（</a:t>
            </a:r>
            <a:r>
              <a:rPr lang="en-US" altLang="zh-CN">
                <a:sym typeface="+mn-ea"/>
              </a:rPr>
              <a:t>patch</a:t>
            </a:r>
            <a:r>
              <a:rPr lang="zh-CN" altLang="en-US">
                <a:sym typeface="+mn-ea"/>
              </a:rPr>
              <a:t>）方法，将时间序列数据分成多个</a:t>
            </a:r>
            <a:r>
              <a:rPr lang="en-US" altLang="zh-CN">
                <a:sym typeface="+mn-ea"/>
              </a:rPr>
              <a:t>“</a:t>
            </a:r>
            <a:r>
              <a:rPr lang="zh-CN" altLang="en-US">
                <a:sym typeface="+mn-ea"/>
              </a:rPr>
              <a:t>小块</a:t>
            </a:r>
            <a:r>
              <a:rPr lang="en-US" altLang="zh-CN">
                <a:sym typeface="+mn-ea"/>
              </a:rPr>
              <a:t>”</a:t>
            </a:r>
            <a:r>
              <a:rPr lang="zh-CN" altLang="en-US">
                <a:sym typeface="+mn-ea"/>
              </a:rPr>
              <a:t>进行处理。每个</a:t>
            </a:r>
            <a:r>
              <a:rPr lang="en-US" altLang="zh-CN">
                <a:sym typeface="+mn-ea"/>
              </a:rPr>
              <a:t>“</a:t>
            </a:r>
            <a:r>
              <a:rPr lang="zh-CN" altLang="en-US">
                <a:sym typeface="+mn-ea"/>
              </a:rPr>
              <a:t>补丁</a:t>
            </a:r>
            <a:r>
              <a:rPr lang="en-US" altLang="zh-CN">
                <a:sym typeface="+mn-ea"/>
              </a:rPr>
              <a:t>”</a:t>
            </a:r>
            <a:r>
              <a:rPr lang="zh-CN" altLang="en-US">
                <a:sym typeface="+mn-ea"/>
              </a:rPr>
              <a:t>代表一个时间段的数据，且根据数据的频率（高频或低频）使用不同大小的补丁。例如，高频数据（如分钟级数据）使用较大的补丁，而低频数据（如日级数据）使用较小的补丁。这种方法帮助模型适应不同频率的数据，从而更有效地捕捉时间序列的长期依赖关系。</a:t>
            </a:r>
            <a:endParaRPr lang="zh-CN" altLang="en-US">
              <a:sym typeface="+mn-ea"/>
            </a:endParaRPr>
          </a:p>
          <a:p>
            <a:pPr eaLnBrk="1" hangingPunct="1"/>
            <a:endParaRPr lang="zh-CN" altLang="en-US">
              <a:sym typeface="+mn-ea"/>
            </a:endParaRPr>
          </a:p>
          <a:p>
            <a:pPr eaLnBrk="1" hangingPunct="1"/>
            <a:r>
              <a:rPr lang="en-US" altLang="zh-CN">
                <a:sym typeface="+mn-ea"/>
              </a:rPr>
              <a:t>MOIRAI</a:t>
            </a:r>
            <a:r>
              <a:rPr lang="zh-CN" altLang="en-US">
                <a:sym typeface="+mn-ea"/>
              </a:rPr>
              <a:t>通过引入任意变量注意力（</a:t>
            </a:r>
            <a:r>
              <a:rPr lang="en-US" altLang="zh-CN">
                <a:sym typeface="+mn-ea"/>
              </a:rPr>
              <a:t>Any-variate Attention</a:t>
            </a:r>
            <a:r>
              <a:rPr lang="zh-CN" altLang="en-US">
                <a:sym typeface="+mn-ea"/>
              </a:rPr>
              <a:t>）机制来解决这个问题。具体来说，</a:t>
            </a:r>
            <a:r>
              <a:rPr lang="en-US" altLang="zh-CN">
                <a:sym typeface="+mn-ea"/>
              </a:rPr>
              <a:t>MOIRAI</a:t>
            </a:r>
            <a:r>
              <a:rPr lang="zh-CN" altLang="en-US">
                <a:sym typeface="+mn-ea"/>
              </a:rPr>
              <a:t>将多变量时间序列</a:t>
            </a:r>
            <a:r>
              <a:rPr lang="en-US" altLang="zh-CN">
                <a:sym typeface="+mn-ea"/>
              </a:rPr>
              <a:t>“</a:t>
            </a:r>
            <a:r>
              <a:rPr lang="zh-CN" altLang="en-US">
                <a:sym typeface="+mn-ea"/>
              </a:rPr>
              <a:t>拉平</a:t>
            </a:r>
            <a:r>
              <a:rPr lang="en-US" altLang="zh-CN">
                <a:sym typeface="+mn-ea"/>
              </a:rPr>
              <a:t>”</a:t>
            </a:r>
            <a:r>
              <a:rPr lang="zh-CN" altLang="en-US">
                <a:sym typeface="+mn-ea"/>
              </a:rPr>
              <a:t>，即将所有的变量（无论其数量多少）作为一个统一的序列进行处理。</a:t>
            </a:r>
            <a:endParaRPr lang="zh-CN" altLang="en-US">
              <a:sym typeface="+mn-ea"/>
            </a:endParaRPr>
          </a:p>
          <a:p>
            <a:pPr eaLnBrk="1" hangingPunct="1"/>
            <a:endParaRPr lang="zh-CN" altLang="en-US">
              <a:sym typeface="+mn-ea"/>
            </a:endParaRPr>
          </a:p>
          <a:p>
            <a:pPr eaLnBrk="1" hangingPunct="1"/>
            <a:r>
              <a:rPr lang="en-US" altLang="zh-CN">
                <a:sym typeface="+mn-ea"/>
              </a:rPr>
              <a:t>MOIRAI</a:t>
            </a:r>
            <a:r>
              <a:rPr lang="zh-CN" altLang="en-US">
                <a:sym typeface="+mn-ea"/>
              </a:rPr>
              <a:t>通过引入任意变量注意力（</a:t>
            </a:r>
            <a:r>
              <a:rPr lang="en-US" altLang="zh-CN">
                <a:sym typeface="+mn-ea"/>
              </a:rPr>
              <a:t>Any-variate Attention</a:t>
            </a:r>
            <a:r>
              <a:rPr lang="zh-CN" altLang="en-US">
                <a:sym typeface="+mn-ea"/>
              </a:rPr>
              <a:t>）机制来解决这个问题。具体来说，</a:t>
            </a:r>
            <a:r>
              <a:rPr lang="en-US" altLang="zh-CN">
                <a:sym typeface="+mn-ea"/>
              </a:rPr>
              <a:t>MOIRAI</a:t>
            </a:r>
            <a:r>
              <a:rPr lang="zh-CN" altLang="en-US">
                <a:sym typeface="+mn-ea"/>
              </a:rPr>
              <a:t>将多变量时间序列</a:t>
            </a:r>
            <a:r>
              <a:rPr lang="en-US" altLang="zh-CN">
                <a:sym typeface="+mn-ea"/>
              </a:rPr>
              <a:t>“</a:t>
            </a:r>
            <a:r>
              <a:rPr lang="zh-CN" altLang="en-US">
                <a:sym typeface="+mn-ea"/>
              </a:rPr>
              <a:t>拉平</a:t>
            </a:r>
            <a:r>
              <a:rPr lang="en-US" altLang="zh-CN">
                <a:sym typeface="+mn-ea"/>
              </a:rPr>
              <a:t>”</a:t>
            </a:r>
            <a:r>
              <a:rPr lang="zh-CN" altLang="en-US">
                <a:sym typeface="+mn-ea"/>
              </a:rPr>
              <a:t>，即将所有的变量（无论其数量多少）作为一个统一的序列进行处理。</a:t>
            </a:r>
            <a:endParaRPr lang="zh-CN" altLang="en-US"/>
          </a:p>
          <a:p>
            <a:pPr eaLnBrk="1" hangingPunct="1"/>
            <a:endParaRPr lang="en-US" altLang="zh-CN"/>
          </a:p>
          <a:p>
            <a:pPr eaLnBrk="1" hangingPunct="1"/>
            <a:endParaRPr lang="en-US" altLang="zh-CN"/>
          </a:p>
          <a:p>
            <a:pPr eaLnBrk="1" hangingPunct="1"/>
            <a:r>
              <a:rPr lang="zh-CN" altLang="en-US"/>
              <a:t>步骤</a:t>
            </a:r>
            <a:r>
              <a:rPr lang="en-US" altLang="zh-CN"/>
              <a:t>1</a:t>
            </a:r>
            <a:r>
              <a:rPr lang="zh-CN" altLang="en-US"/>
              <a:t>：时间序列数据的</a:t>
            </a:r>
            <a:r>
              <a:rPr lang="en-US" altLang="zh-CN"/>
              <a:t>“</a:t>
            </a:r>
            <a:r>
              <a:rPr lang="zh-CN" altLang="en-US"/>
              <a:t>补丁</a:t>
            </a:r>
            <a:r>
              <a:rPr lang="en-US" altLang="zh-CN"/>
              <a:t>”</a:t>
            </a:r>
            <a:r>
              <a:rPr lang="zh-CN" altLang="en-US"/>
              <a:t>处理</a:t>
            </a:r>
            <a:endParaRPr lang="zh-CN" altLang="en-US"/>
          </a:p>
          <a:p>
            <a:pPr eaLnBrk="1" hangingPunct="1"/>
            <a:r>
              <a:rPr lang="zh-CN" altLang="en-US"/>
              <a:t>问题：时间序列数据的频率差异（如分钟级、小时级、日级等）使得模型需要处理不同的时间分辨率。现有的模型常常依赖固定的输入尺寸，这对于处理不同频率的时间序列会带来困难。</a:t>
            </a:r>
            <a:endParaRPr lang="zh-CN" altLang="en-US"/>
          </a:p>
          <a:p>
            <a:pPr eaLnBrk="1" hangingPunct="1"/>
            <a:r>
              <a:rPr lang="zh-CN" altLang="en-US"/>
              <a:t>解决方法：</a:t>
            </a:r>
            <a:r>
              <a:rPr lang="en-US" altLang="zh-CN"/>
              <a:t>MOIRAI</a:t>
            </a:r>
            <a:r>
              <a:rPr lang="zh-CN" altLang="en-US"/>
              <a:t>模型使用补丁（</a:t>
            </a:r>
            <a:r>
              <a:rPr lang="en-US" altLang="zh-CN"/>
              <a:t>patch</a:t>
            </a:r>
            <a:r>
              <a:rPr lang="zh-CN" altLang="en-US"/>
              <a:t>）方法，将时间序列数据分成多个</a:t>
            </a:r>
            <a:r>
              <a:rPr lang="en-US" altLang="zh-CN"/>
              <a:t>“</a:t>
            </a:r>
            <a:r>
              <a:rPr lang="zh-CN" altLang="en-US"/>
              <a:t>小块</a:t>
            </a:r>
            <a:r>
              <a:rPr lang="en-US" altLang="zh-CN"/>
              <a:t>”</a:t>
            </a:r>
            <a:r>
              <a:rPr lang="zh-CN" altLang="en-US"/>
              <a:t>进行处理。每个</a:t>
            </a:r>
            <a:r>
              <a:rPr lang="en-US" altLang="zh-CN"/>
              <a:t>“</a:t>
            </a:r>
            <a:r>
              <a:rPr lang="zh-CN" altLang="en-US"/>
              <a:t>补丁</a:t>
            </a:r>
            <a:r>
              <a:rPr lang="en-US" altLang="zh-CN"/>
              <a:t>”</a:t>
            </a:r>
            <a:r>
              <a:rPr lang="zh-CN" altLang="en-US"/>
              <a:t>代表一个时间段的数据，且根据数据的频率（高频或低频）使用不同大小的补丁。例如，高频数据（如分钟级数据）使用较大的补丁，而低频数据（如日级数据）使用较小的补丁。这种方法帮助模型适应不同频率的数据，从而更有效地捕捉时间序列的长期依赖关系。</a:t>
            </a:r>
            <a:endParaRPr lang="zh-CN" altLang="en-US"/>
          </a:p>
          <a:p>
            <a:pPr eaLnBrk="1" hangingPunct="1"/>
            <a:r>
              <a:rPr lang="zh-CN" altLang="en-US"/>
              <a:t>步骤</a:t>
            </a:r>
            <a:r>
              <a:rPr lang="en-US" altLang="zh-CN"/>
              <a:t>2</a:t>
            </a:r>
            <a:r>
              <a:rPr lang="zh-CN" altLang="en-US"/>
              <a:t>：多频率数据的处理</a:t>
            </a:r>
            <a:endParaRPr lang="zh-CN" altLang="en-US"/>
          </a:p>
          <a:p>
            <a:pPr eaLnBrk="1" hangingPunct="1"/>
            <a:r>
              <a:rPr lang="zh-CN" altLang="en-US"/>
              <a:t>问题：不同频率的时间序列数据之间存在潜在的干扰（例如，高频数据的噪声可能影响低频数据的预测）。</a:t>
            </a:r>
            <a:endParaRPr lang="zh-CN" altLang="en-US"/>
          </a:p>
          <a:p>
            <a:pPr eaLnBrk="1" hangingPunct="1"/>
            <a:r>
              <a:rPr lang="zh-CN" altLang="en-US"/>
              <a:t>解决方法：</a:t>
            </a:r>
            <a:r>
              <a:rPr lang="en-US" altLang="zh-CN"/>
              <a:t>MOIRAI</a:t>
            </a:r>
            <a:r>
              <a:rPr lang="zh-CN" altLang="en-US"/>
              <a:t>通过为每种频率学习不同的输入和输出投影层来解决这个问题。每种频率的数据通过专门的投影层被映射到向量空间，确保模型能够专门学习不同频率数据的特征。高频数据使用较大尺寸的补丁和投影层，而低频数据则使用较小尺寸的补丁和投影层。这种方式避免了不同频率之间的干扰，同时保证了模型在处理各种数据时的效率。</a:t>
            </a:r>
            <a:endParaRPr lang="zh-CN" altLang="en-US"/>
          </a:p>
          <a:p>
            <a:pPr eaLnBrk="1" hangingPunct="1"/>
            <a:r>
              <a:rPr lang="zh-CN" altLang="en-US"/>
              <a:t>步骤</a:t>
            </a:r>
            <a:r>
              <a:rPr lang="en-US" altLang="zh-CN"/>
              <a:t>3</a:t>
            </a:r>
            <a:r>
              <a:rPr lang="zh-CN" altLang="en-US"/>
              <a:t>：任意变量时间序列的处理</a:t>
            </a:r>
            <a:endParaRPr lang="zh-CN" altLang="en-US"/>
          </a:p>
          <a:p>
            <a:pPr eaLnBrk="1" hangingPunct="1"/>
            <a:r>
              <a:rPr lang="zh-CN" altLang="en-US"/>
              <a:t>问题：时间序列数据的维度（即包含的变量数量）可能不同，例如一个数据集可能包含</a:t>
            </a:r>
            <a:r>
              <a:rPr lang="en-US" altLang="zh-CN"/>
              <a:t>3</a:t>
            </a:r>
            <a:r>
              <a:rPr lang="zh-CN" altLang="en-US"/>
              <a:t>个变量，而另一个可能包含</a:t>
            </a:r>
            <a:r>
              <a:rPr lang="en-US" altLang="zh-CN"/>
              <a:t>10</a:t>
            </a:r>
            <a:r>
              <a:rPr lang="zh-CN" altLang="en-US"/>
              <a:t>个变量。这种维度不一致会使得模型很难处理具有不同数量变量的多变量时间序列。</a:t>
            </a:r>
            <a:endParaRPr lang="zh-CN" altLang="en-US"/>
          </a:p>
          <a:p>
            <a:pPr eaLnBrk="1" hangingPunct="1"/>
            <a:r>
              <a:rPr lang="zh-CN" altLang="en-US"/>
              <a:t>解决方法：</a:t>
            </a:r>
            <a:r>
              <a:rPr lang="en-US" altLang="zh-CN"/>
              <a:t>MOIRAI</a:t>
            </a:r>
            <a:r>
              <a:rPr lang="zh-CN" altLang="en-US"/>
              <a:t>通过引入任意变量注意力（</a:t>
            </a:r>
            <a:r>
              <a:rPr lang="en-US" altLang="zh-CN"/>
              <a:t>Any-variate Attention</a:t>
            </a:r>
            <a:r>
              <a:rPr lang="zh-CN" altLang="en-US"/>
              <a:t>）机制来解决这个问题。具体来说，</a:t>
            </a:r>
            <a:r>
              <a:rPr lang="en-US" altLang="zh-CN"/>
              <a:t>MOIRAI</a:t>
            </a:r>
            <a:r>
              <a:rPr lang="zh-CN" altLang="en-US"/>
              <a:t>将多变量时间序列</a:t>
            </a:r>
            <a:r>
              <a:rPr lang="en-US" altLang="zh-CN"/>
              <a:t>“</a:t>
            </a:r>
            <a:r>
              <a:rPr lang="zh-CN" altLang="en-US"/>
              <a:t>拉平</a:t>
            </a:r>
            <a:r>
              <a:rPr lang="en-US" altLang="zh-CN"/>
              <a:t>”</a:t>
            </a:r>
            <a:r>
              <a:rPr lang="zh-CN" altLang="en-US"/>
              <a:t>，即将所有的变量（无论其数量多少）作为一个统一的序列进行处理。这意味着，无论时间序列包含多少个变量，</a:t>
            </a:r>
            <a:r>
              <a:rPr lang="en-US" altLang="zh-CN"/>
              <a:t>MOIRAI</a:t>
            </a:r>
            <a:r>
              <a:rPr lang="zh-CN" altLang="en-US"/>
              <a:t>都会将其当作一个整体来处理，而不是单独考虑每个变量。此外，通过旋转位置编码（</a:t>
            </a:r>
            <a:r>
              <a:rPr lang="en-US" altLang="zh-CN"/>
              <a:t>RoPE</a:t>
            </a:r>
            <a:r>
              <a:rPr lang="zh-CN" altLang="en-US"/>
              <a:t>）和二元注意力偏置（</a:t>
            </a:r>
            <a:r>
              <a:rPr lang="en-US" altLang="zh-CN"/>
              <a:t>binary attention bias</a:t>
            </a:r>
            <a:r>
              <a:rPr lang="zh-CN" altLang="en-US"/>
              <a:t>），</a:t>
            </a:r>
            <a:r>
              <a:rPr lang="en-US" altLang="zh-CN"/>
              <a:t>MOIRAI</a:t>
            </a:r>
            <a:r>
              <a:rPr lang="zh-CN" altLang="en-US"/>
              <a:t>能够有效区分不同的变量，并确保变量的顺序和位置在处理过程中得到正确的表示。这解决了多个变量在序列中的顺序问题，并能处理任意数量的变量。</a:t>
            </a:r>
            <a:endParaRPr lang="zh-CN" altLang="en-US"/>
          </a:p>
          <a:p>
            <a:pPr eaLnBrk="1" hangingPunct="1"/>
            <a:r>
              <a:rPr lang="zh-CN" altLang="en-US"/>
              <a:t>步骤</a:t>
            </a:r>
            <a:r>
              <a:rPr lang="en-US" altLang="zh-CN"/>
              <a:t>4</a:t>
            </a:r>
            <a:r>
              <a:rPr lang="zh-CN" altLang="en-US"/>
              <a:t>：预测分布的灵活性</a:t>
            </a:r>
            <a:endParaRPr lang="zh-CN" altLang="en-US"/>
          </a:p>
          <a:p>
            <a:pPr eaLnBrk="1" hangingPunct="1"/>
            <a:r>
              <a:rPr lang="zh-CN" altLang="en-US"/>
              <a:t>问题：时间序列数据的分布可能有很大差异，比如某些数据可能呈现对数正态分布，另一些可能遵循学生</a:t>
            </a:r>
            <a:r>
              <a:rPr lang="en-US" altLang="zh-CN"/>
              <a:t>t</a:t>
            </a:r>
            <a:r>
              <a:rPr lang="zh-CN" altLang="en-US"/>
              <a:t>分布。传统的模型通常使用单一的分布来进行预测，但这种方法对不同分布的数据适应性差。</a:t>
            </a:r>
            <a:endParaRPr lang="zh-CN" altLang="en-US"/>
          </a:p>
          <a:p>
            <a:pPr eaLnBrk="1" hangingPunct="1"/>
            <a:r>
              <a:rPr lang="zh-CN" altLang="en-US"/>
              <a:t>解决方法：</a:t>
            </a:r>
            <a:r>
              <a:rPr lang="en-US" altLang="zh-CN"/>
              <a:t>MOIRAI</a:t>
            </a:r>
            <a:r>
              <a:rPr lang="zh-CN" altLang="en-US"/>
              <a:t>采用</a:t>
            </a:r>
            <a:r>
              <a:rPr lang="en-US" altLang="zh-CN"/>
              <a:t>**</a:t>
            </a:r>
            <a:r>
              <a:rPr lang="zh-CN" altLang="en-US"/>
              <a:t>混合分布（</a:t>
            </a:r>
            <a:r>
              <a:rPr lang="en-US" altLang="zh-CN"/>
              <a:t>mixture distribution</a:t>
            </a:r>
            <a:r>
              <a:rPr lang="zh-CN" altLang="en-US"/>
              <a:t>）</a:t>
            </a:r>
            <a:r>
              <a:rPr lang="en-US" altLang="zh-CN"/>
              <a:t>**</a:t>
            </a:r>
            <a:r>
              <a:rPr lang="zh-CN" altLang="en-US"/>
              <a:t>来预测未来的值。这种方法结合了多个分布（如学生</a:t>
            </a:r>
            <a:r>
              <a:rPr lang="en-US" altLang="zh-CN"/>
              <a:t>t</a:t>
            </a:r>
            <a:r>
              <a:rPr lang="zh-CN" altLang="en-US"/>
              <a:t>分布、负二项分布、对数正态分布等），根据不同的数据特性灵活地调整预测分布。这使得模型能够在面对多样化的时间序列数据时，保持较高的预测精度。</a:t>
            </a:r>
            <a:endParaRPr lang="zh-CN" altLang="en-US"/>
          </a:p>
          <a:p>
            <a:pPr eaLnBrk="1" hangingPunct="1"/>
            <a:endParaRPr lang="en-US" altLang="zh-CN"/>
          </a:p>
          <a:p>
            <a:pPr eaLnBrk="1" hangingPunct="1"/>
            <a:endParaRPr lang="en-US" altLang="zh-CN"/>
          </a:p>
          <a:p>
            <a:pPr eaLnBrk="1" hangingPunct="1"/>
            <a:endParaRPr lang="zh-CN" altLang="en-US"/>
          </a:p>
          <a:p>
            <a:pPr eaLnBrk="1" hangingPunct="1"/>
            <a:endParaRPr lang="en-US" altLang="zh-CN"/>
          </a:p>
          <a:p>
            <a:pPr eaLnBrk="1" hangingPunct="1"/>
            <a:r>
              <a:rPr lang="zh-CN" altLang="en-US"/>
              <a:t>高频数据使用较大的补丁（</a:t>
            </a:r>
            <a:r>
              <a:rPr lang="en-US" altLang="zh-CN"/>
              <a:t>30</a:t>
            </a:r>
            <a:r>
              <a:rPr lang="zh-CN" altLang="en-US"/>
              <a:t>分钟），学习局部的快速变化和短期依赖关系。</a:t>
            </a:r>
            <a:endParaRPr lang="zh-CN" altLang="en-US"/>
          </a:p>
          <a:p>
            <a:pPr eaLnBrk="1" hangingPunct="1"/>
            <a:r>
              <a:rPr lang="zh-CN" altLang="en-US"/>
              <a:t>低频数据使用较小的补丁（</a:t>
            </a:r>
            <a:r>
              <a:rPr lang="en-US" altLang="zh-CN"/>
              <a:t>7</a:t>
            </a:r>
            <a:r>
              <a:rPr lang="zh-CN" altLang="en-US"/>
              <a:t>天），学习全局的长期趋势和季节性变化。</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主要</a:t>
            </a:r>
            <a:r>
              <a:rPr lang="zh-CN" altLang="en-US"/>
              <a:t>公式：</a:t>
            </a:r>
            <a:endParaRPr lang="zh-CN" altLang="en-US"/>
          </a:p>
          <a:p>
            <a:pPr eaLnBrk="1" hangingPunct="1"/>
            <a:r>
              <a:rPr lang="zh-CN" altLang="en-US"/>
              <a:t>公式</a:t>
            </a:r>
            <a:r>
              <a:rPr lang="en-US" altLang="zh-CN"/>
              <a:t> (1) </a:t>
            </a:r>
            <a:r>
              <a:rPr lang="zh-CN" altLang="en-US"/>
              <a:t>通过最大化对数似然函数来优化模型，确保模型的预测尽可能符合实际观测数据。</a:t>
            </a:r>
            <a:endParaRPr lang="zh-CN" altLang="en-US"/>
          </a:p>
          <a:p>
            <a:pPr eaLnBrk="1" hangingPunct="1"/>
            <a:r>
              <a:rPr lang="zh-CN" altLang="en-US"/>
              <a:t>公式</a:t>
            </a:r>
            <a:r>
              <a:rPr lang="en-US" altLang="zh-CN"/>
              <a:t> (2) </a:t>
            </a:r>
            <a:r>
              <a:rPr lang="zh-CN" altLang="en-US"/>
              <a:t>引入了任意变量注意力机制，允许模型在时间和变量维度上同时进行学习，捕捉数据中的复杂依赖关系。</a:t>
            </a:r>
            <a:endParaRPr lang="zh-CN" altLang="en-US"/>
          </a:p>
          <a:p>
            <a:pPr eaLnBrk="1" hangingPunct="1"/>
            <a:r>
              <a:rPr lang="zh-CN" altLang="en-US"/>
              <a:t>公式</a:t>
            </a:r>
            <a:r>
              <a:rPr lang="en-US" altLang="zh-CN"/>
              <a:t> (4) </a:t>
            </a:r>
            <a:r>
              <a:rPr lang="zh-CN" altLang="en-US"/>
              <a:t>使用混合分布来进行预测，能够根据数据的特性灵活选择不同的分布类型，提供更精准的预测结果。</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构建了一个超大规模时间序列数据集，覆盖九个不同领域，</a:t>
            </a:r>
            <a:r>
              <a:rPr lang="zh-CN" altLang="en-US"/>
              <a:t>目的是应对现有数据集在规模和多样性上的限制；</a:t>
            </a:r>
            <a:endParaRPr lang="zh-CN" altLang="en-US"/>
          </a:p>
          <a:p>
            <a:pPr eaLnBrk="1" hangingPunct="1"/>
            <a:endParaRPr lang="zh-CN" altLang="en-US"/>
          </a:p>
          <a:p>
            <a:pPr eaLnBrk="1" hangingPunct="1"/>
            <a:r>
              <a:rPr lang="zh-CN" altLang="en-US"/>
              <a:t>预训练任务优化混合分布的对数似然，以增强模型对不同下游任务的适应性。</a:t>
            </a:r>
            <a:endParaRPr lang="zh-CN" altLang="en-US"/>
          </a:p>
          <a:p>
            <a:pPr eaLnBrk="1" hangingPunct="1"/>
            <a:endParaRPr lang="zh-CN" altLang="en-US"/>
          </a:p>
          <a:p>
            <a:pPr eaLnBrk="1" hangingPunct="1"/>
            <a:r>
              <a:rPr lang="zh-CN" altLang="en-US"/>
              <a:t>优化器和学习率调度：作者使用了</a:t>
            </a:r>
            <a:r>
              <a:rPr lang="en-US" altLang="zh-CN"/>
              <a:t>AdamW</a:t>
            </a:r>
            <a:r>
              <a:rPr lang="zh-CN" altLang="en-US"/>
              <a:t>优化器和线性预热与余弦退火的学习率调度，来提高训练的稳定性和效率。</a:t>
            </a:r>
            <a:endParaRPr lang="zh-CN" altLang="en-US"/>
          </a:p>
          <a:p>
            <a:pPr eaLnBrk="1" hangingPunct="1"/>
            <a:r>
              <a:rPr lang="zh-CN" altLang="en-US"/>
              <a:t>序列打包：由于时间序列的长度差异很大，直接对数据进行填充（</a:t>
            </a:r>
            <a:r>
              <a:rPr lang="en-US" altLang="zh-CN"/>
              <a:t>padding</a:t>
            </a:r>
            <a:r>
              <a:rPr lang="zh-CN" altLang="en-US"/>
              <a:t>）会造成计算资源浪费。为此，作者采用了序列打包技术，将不同长度的时间序列按一定规则进行</a:t>
            </a:r>
            <a:r>
              <a:rPr lang="en-US" altLang="zh-CN"/>
              <a:t>“</a:t>
            </a:r>
            <a:r>
              <a:rPr lang="zh-CN" altLang="en-US"/>
              <a:t>打包</a:t>
            </a:r>
            <a:r>
              <a:rPr lang="en-US" altLang="zh-CN"/>
              <a:t>”</a:t>
            </a:r>
            <a:r>
              <a:rPr lang="zh-CN" altLang="en-US"/>
              <a:t>，从而减少了填充所带来的计算负担，并提高了批处理的效率。</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这张图表和图形展示了</a:t>
            </a:r>
            <a:r>
              <a:rPr lang="en-US" altLang="zh-CN"/>
              <a:t>MOIRAI</a:t>
            </a:r>
            <a:r>
              <a:rPr lang="zh-CN" altLang="en-US"/>
              <a:t>模型的不同规模（小型、中型、大型）以及其在</a:t>
            </a:r>
            <a:r>
              <a:rPr lang="en-US" altLang="zh-CN"/>
              <a:t>Monash</a:t>
            </a:r>
            <a:r>
              <a:rPr lang="zh-CN" altLang="en-US"/>
              <a:t>时间序列预测基准上的表现</a:t>
            </a:r>
            <a:endParaRPr lang="zh-CN" altLang="en-US"/>
          </a:p>
          <a:p>
            <a:pPr eaLnBrk="1" hangingPunct="1"/>
            <a:endParaRPr lang="zh-CN" altLang="en-US"/>
          </a:p>
          <a:p>
            <a:pPr eaLnBrk="1" hangingPunct="1"/>
            <a:r>
              <a:rPr lang="zh-CN" altLang="en-US"/>
              <a:t>层数；模型维度；前馈层维度；头数；键值维度；参数数量</a:t>
            </a:r>
            <a:endParaRPr lang="zh-CN" altLang="en-US"/>
          </a:p>
          <a:p>
            <a:pPr eaLnBrk="1" hangingPunct="1"/>
            <a:endParaRPr lang="zh-CN" altLang="en-US"/>
          </a:p>
          <a:p>
            <a:pPr eaLnBrk="1" hangingPunct="1"/>
            <a:r>
              <a:rPr lang="en-US" altLang="zh-CN"/>
              <a:t>X</a:t>
            </a:r>
            <a:r>
              <a:rPr lang="zh-CN" altLang="en-US"/>
              <a:t>轴：列出了多种时间序列预测模型（例如，</a:t>
            </a:r>
            <a:r>
              <a:rPr lang="en-US" altLang="zh-CN"/>
              <a:t>SES</a:t>
            </a:r>
            <a:r>
              <a:rPr lang="zh-CN" altLang="en-US"/>
              <a:t>、</a:t>
            </a:r>
            <a:r>
              <a:rPr lang="en-US" altLang="zh-CN"/>
              <a:t>Naive</a:t>
            </a:r>
            <a:r>
              <a:rPr lang="zh-CN" altLang="en-US"/>
              <a:t>、</a:t>
            </a:r>
            <a:r>
              <a:rPr lang="en-US" altLang="zh-CN"/>
              <a:t>Theta</a:t>
            </a:r>
            <a:r>
              <a:rPr lang="zh-CN" altLang="en-US"/>
              <a:t>、</a:t>
            </a:r>
            <a:r>
              <a:rPr lang="en-US" altLang="zh-CN"/>
              <a:t>ARIMA</a:t>
            </a:r>
            <a:r>
              <a:rPr lang="zh-CN" altLang="en-US"/>
              <a:t>等），包括</a:t>
            </a:r>
            <a:r>
              <a:rPr lang="en-US" altLang="zh-CN"/>
              <a:t>MOIRAI</a:t>
            </a:r>
            <a:r>
              <a:rPr lang="zh-CN" altLang="en-US"/>
              <a:t>模型的三个版本（</a:t>
            </a:r>
            <a:r>
              <a:rPr lang="en-US" altLang="zh-CN"/>
              <a:t>Small</a:t>
            </a:r>
            <a:r>
              <a:rPr lang="zh-CN" altLang="en-US"/>
              <a:t>、</a:t>
            </a:r>
            <a:r>
              <a:rPr lang="en-US" altLang="zh-CN"/>
              <a:t>Base</a:t>
            </a:r>
            <a:r>
              <a:rPr lang="zh-CN" altLang="en-US"/>
              <a:t>、</a:t>
            </a:r>
            <a:r>
              <a:rPr lang="en-US" altLang="zh-CN"/>
              <a:t>Large</a:t>
            </a:r>
            <a:r>
              <a:rPr lang="zh-CN" altLang="en-US"/>
              <a:t>）。</a:t>
            </a:r>
            <a:endParaRPr lang="zh-CN" altLang="en-US"/>
          </a:p>
          <a:p>
            <a:pPr eaLnBrk="1" hangingPunct="1"/>
            <a:r>
              <a:rPr lang="en-US" altLang="zh-CN"/>
              <a:t>Y</a:t>
            </a:r>
            <a:r>
              <a:rPr lang="zh-CN" altLang="en-US"/>
              <a:t>轴：表示标准化的</a:t>
            </a:r>
            <a:r>
              <a:rPr lang="en-US" altLang="zh-CN"/>
              <a:t>MAE</a:t>
            </a:r>
            <a:r>
              <a:rPr lang="zh-CN" altLang="en-US"/>
              <a:t>值，值越小表示模型在预测上的表现越好。</a:t>
            </a:r>
            <a:endParaRPr lang="zh-CN" altLang="en-US"/>
          </a:p>
          <a:p>
            <a:pPr eaLnBrk="1" hangingPunct="1"/>
            <a:endParaRPr lang="zh-CN" altLang="en-US"/>
          </a:p>
          <a:p>
            <a:pPr eaLnBrk="1" hangingPunct="1"/>
            <a:r>
              <a:rPr lang="zh-CN" altLang="en-US"/>
              <a:t>表格提供了</a:t>
            </a:r>
            <a:r>
              <a:rPr lang="en-US" altLang="zh-CN"/>
              <a:t>MOIRAI</a:t>
            </a:r>
            <a:r>
              <a:rPr lang="zh-CN" altLang="en-US"/>
              <a:t>模型不同规模的详细参数信息，展示了随着模型规模的增加，层数、参数数量等逐步增加。</a:t>
            </a:r>
            <a:endParaRPr lang="zh-CN" altLang="en-US"/>
          </a:p>
          <a:p>
            <a:pPr eaLnBrk="1" hangingPunct="1"/>
            <a:r>
              <a:rPr lang="zh-CN" altLang="en-US"/>
              <a:t>图形展示了</a:t>
            </a:r>
            <a:r>
              <a:rPr lang="en-US" altLang="zh-CN"/>
              <a:t>MOIRAI</a:t>
            </a:r>
            <a:r>
              <a:rPr lang="zh-CN" altLang="en-US"/>
              <a:t>模型在</a:t>
            </a:r>
            <a:r>
              <a:rPr lang="en-US" altLang="zh-CN"/>
              <a:t>Monash</a:t>
            </a:r>
            <a:r>
              <a:rPr lang="zh-CN" altLang="en-US"/>
              <a:t>时间序列预测基准中的表现，表明</a:t>
            </a:r>
            <a:r>
              <a:rPr lang="en-US" altLang="zh-CN"/>
              <a:t>MOIRAI</a:t>
            </a:r>
            <a:r>
              <a:rPr lang="zh-CN" altLang="en-US"/>
              <a:t>大型模型（</a:t>
            </a:r>
            <a:r>
              <a:rPr lang="en-US" altLang="zh-CN"/>
              <a:t>MOIRAI Large</a:t>
            </a:r>
            <a:r>
              <a:rPr lang="zh-CN" altLang="en-US"/>
              <a:t>）在众多时间序列预测方法中具有最好的预测能力，标准化</a:t>
            </a:r>
            <a:r>
              <a:rPr lang="en-US" altLang="zh-CN"/>
              <a:t>MAE</a:t>
            </a:r>
            <a:r>
              <a:rPr lang="zh-CN" altLang="en-US"/>
              <a:t>最小。</a:t>
            </a:r>
            <a:endParaRPr lang="zh-CN" altLang="en-US"/>
          </a:p>
          <a:p>
            <a:pPr eaLnBrk="1" hangingPunct="1"/>
            <a:r>
              <a:rPr lang="en-US" altLang="zh-CN"/>
              <a:t>Monash</a:t>
            </a:r>
            <a:r>
              <a:rPr lang="zh-CN" altLang="en-US"/>
              <a:t>时间序列预测是由</a:t>
            </a:r>
            <a:r>
              <a:rPr lang="en-US" altLang="zh-CN"/>
              <a:t>Monash</a:t>
            </a:r>
            <a:r>
              <a:rPr lang="zh-CN" altLang="en-US"/>
              <a:t>大学提出的一个用于时间序列预测模型评估的基准数据集。</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r" eaLnBrk="0" hangingPunct="0">
              <a:defRPr sz="2400">
                <a:solidFill>
                  <a:schemeClr val="tx2"/>
                </a:solidFill>
                <a:latin typeface="Arial" panose="020B0604020202020204" pitchFamily="34" charset="0"/>
                <a:ea typeface="宋体" panose="02010600030101010101" pitchFamily="2" charset="-122"/>
              </a:defRPr>
            </a:lvl1pPr>
            <a:lvl2pPr marL="742950" indent="-285750" algn="r" eaLnBrk="0" hangingPunct="0">
              <a:defRPr sz="2400">
                <a:solidFill>
                  <a:schemeClr val="tx2"/>
                </a:solidFill>
                <a:latin typeface="Arial" panose="020B0604020202020204" pitchFamily="34" charset="0"/>
                <a:ea typeface="宋体" panose="02010600030101010101" pitchFamily="2" charset="-122"/>
              </a:defRPr>
            </a:lvl2pPr>
            <a:lvl3pPr marL="1143000" indent="-228600" algn="r" eaLnBrk="0" hangingPunct="0">
              <a:defRPr sz="2400">
                <a:solidFill>
                  <a:schemeClr val="tx2"/>
                </a:solidFill>
                <a:latin typeface="Arial" panose="020B0604020202020204" pitchFamily="34" charset="0"/>
                <a:ea typeface="宋体" panose="02010600030101010101" pitchFamily="2" charset="-122"/>
              </a:defRPr>
            </a:lvl3pPr>
            <a:lvl4pPr marL="1600200" indent="-228600" algn="r" eaLnBrk="0" hangingPunct="0">
              <a:defRPr sz="2400">
                <a:solidFill>
                  <a:schemeClr val="tx2"/>
                </a:solidFill>
                <a:latin typeface="Arial" panose="020B0604020202020204" pitchFamily="34" charset="0"/>
                <a:ea typeface="宋体" panose="02010600030101010101" pitchFamily="2" charset="-122"/>
              </a:defRPr>
            </a:lvl4pPr>
            <a:lvl5pPr marL="2057400" indent="-228600" algn="r" eaLnBrk="0" hangingPunct="0">
              <a:defRPr sz="2400">
                <a:solidFill>
                  <a:schemeClr val="tx2"/>
                </a:solidFill>
                <a:latin typeface="Arial" panose="020B0604020202020204" pitchFamily="34" charset="0"/>
                <a:ea typeface="宋体" panose="02010600030101010101" pitchFamily="2" charset="-122"/>
              </a:defRPr>
            </a:lvl5pPr>
            <a:lvl6pPr marL="25146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6pPr>
            <a:lvl7pPr marL="29718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7pPr>
            <a:lvl8pPr marL="34290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8pPr>
            <a:lvl9pPr marL="3886200" indent="-228600" algn="r" eaLnBrk="0" fontAlgn="base" hangingPunct="0">
              <a:spcBef>
                <a:spcPct val="0"/>
              </a:spcBef>
              <a:spcAft>
                <a:spcPct val="0"/>
              </a:spcAft>
              <a:defRPr sz="2400">
                <a:solidFill>
                  <a:schemeClr val="tx2"/>
                </a:solidFill>
                <a:latin typeface="Arial" panose="020B0604020202020204" pitchFamily="34" charset="0"/>
                <a:ea typeface="宋体" panose="02010600030101010101" pitchFamily="2" charset="-122"/>
              </a:defRPr>
            </a:lvl9pPr>
          </a:lstStyle>
          <a:p>
            <a:pPr eaLnBrk="1" hangingPunct="1"/>
            <a:fld id="{419592D1-04C7-4D6D-ABC4-83651DEF2C1B}" type="slidenum">
              <a:rPr lang="en-US" altLang="zh-CN" sz="1300">
                <a:solidFill>
                  <a:schemeClr val="tx1"/>
                </a:solidFill>
                <a:ea typeface="微软雅黑" panose="020B0503020204020204" pitchFamily="34" charset="-122"/>
              </a:rPr>
            </a:fld>
            <a:endParaRPr lang="en-US" altLang="zh-CN" sz="1300">
              <a:solidFill>
                <a:schemeClr val="tx1"/>
              </a:solidFill>
              <a:ea typeface="微软雅黑" panose="020B0503020204020204" pitchFamily="34" charset="-122"/>
            </a:endParaRPr>
          </a:p>
        </p:txBody>
      </p:sp>
      <p:sp>
        <p:nvSpPr>
          <p:cNvPr id="19459" name="Rectangle 2"/>
          <p:cNvSpPr>
            <a:spLocks noGrp="1" noRot="1" noChangeAspect="1" noChangeArrowheads="1" noTextEdit="1"/>
          </p:cNvSpPr>
          <p:nvPr>
            <p:ph type="sldImg"/>
          </p:nvPr>
        </p:nvSpPr>
        <p:spPr/>
      </p:sp>
      <p:sp>
        <p:nvSpPr>
          <p:cNvPr id="194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这两张表格展示了</a:t>
            </a:r>
            <a:r>
              <a:rPr lang="en-US" altLang="zh-CN"/>
              <a:t>MOIRAI</a:t>
            </a:r>
            <a:r>
              <a:rPr lang="zh-CN" altLang="en-US"/>
              <a:t>模型在多个时间序列预测任务中的优越表现，尤其在零</a:t>
            </a:r>
            <a:r>
              <a:rPr lang="en-US" altLang="zh-CN"/>
              <a:t>-shot</a:t>
            </a:r>
            <a:r>
              <a:rPr lang="zh-CN" altLang="en-US"/>
              <a:t>和</a:t>
            </a:r>
            <a:r>
              <a:rPr lang="en-US" altLang="zh-CN"/>
              <a:t>full-shot</a:t>
            </a:r>
            <a:r>
              <a:rPr lang="zh-CN" altLang="en-US"/>
              <a:t>设置下，</a:t>
            </a:r>
            <a:r>
              <a:rPr lang="en-US" altLang="zh-CN"/>
              <a:t>MOIRAILarge</a:t>
            </a:r>
            <a:r>
              <a:rPr lang="zh-CN" altLang="en-US"/>
              <a:t>在</a:t>
            </a:r>
            <a:r>
              <a:rPr lang="en-US" altLang="zh-CN"/>
              <a:t>CRPS</a:t>
            </a:r>
            <a:r>
              <a:rPr lang="zh-CN" altLang="en-US"/>
              <a:t>、</a:t>
            </a:r>
            <a:r>
              <a:rPr lang="en-US" altLang="zh-CN"/>
              <a:t>MSIS</a:t>
            </a:r>
            <a:r>
              <a:rPr lang="zh-CN" altLang="en-US"/>
              <a:t>、</a:t>
            </a:r>
            <a:r>
              <a:rPr lang="en-US" altLang="zh-CN"/>
              <a:t>MSE</a:t>
            </a:r>
            <a:r>
              <a:rPr lang="zh-CN" altLang="en-US"/>
              <a:t>和</a:t>
            </a:r>
            <a:r>
              <a:rPr lang="en-US" altLang="zh-CN"/>
              <a:t>MAE</a:t>
            </a:r>
            <a:r>
              <a:rPr lang="zh-CN" altLang="en-US"/>
              <a:t>等指标上都表现出了最佳预测精度，超越了其他先进模型和基准方法。</a:t>
            </a:r>
            <a:endParaRPr lang="zh-CN" altLang="en-US"/>
          </a:p>
          <a:p>
            <a:pPr eaLnBrk="1" hangingPunct="1"/>
            <a:endParaRPr lang="zh-CN" altLang="en-US"/>
          </a:p>
          <a:p>
            <a:pPr eaLnBrk="1" hangingPunct="1"/>
            <a:r>
              <a:rPr lang="en-US" altLang="zh-CN"/>
              <a:t>Zero-shot</a:t>
            </a:r>
            <a:r>
              <a:rPr lang="zh-CN" altLang="en-US"/>
              <a:t>指的是模型在没有任何目标任务数据的情况下进行预测，而</a:t>
            </a:r>
            <a:r>
              <a:rPr lang="en-US" altLang="zh-CN"/>
              <a:t>full-shot</a:t>
            </a:r>
            <a:r>
              <a:rPr lang="zh-CN" altLang="en-US"/>
              <a:t>指的是模型在使用完整的目标任务数据进行训练后进行预测。</a:t>
            </a:r>
            <a:endParaRPr lang="zh-CN" altLang="en-US"/>
          </a:p>
          <a:p>
            <a:pPr eaLnBrk="1" hangingPunct="1"/>
            <a:endParaRPr lang="zh-CN" altLang="en-US"/>
          </a:p>
          <a:p>
            <a:pPr eaLnBrk="1" hangingPunct="1"/>
            <a:r>
              <a:rPr lang="zh-CN" altLang="en-US"/>
              <a:t>正如表格所示，</a:t>
            </a:r>
            <a:r>
              <a:rPr lang="en-US" altLang="zh-CN"/>
              <a:t>MOIRAI</a:t>
            </a:r>
            <a:r>
              <a:rPr lang="zh-CN" altLang="en-US"/>
              <a:t>模型在零</a:t>
            </a:r>
            <a:r>
              <a:rPr lang="en-US" altLang="zh-CN"/>
              <a:t>-shot</a:t>
            </a:r>
            <a:r>
              <a:rPr lang="zh-CN" altLang="en-US"/>
              <a:t>（没有任何目标任务数据）情况下的表现往往优于其他模型，即使在</a:t>
            </a:r>
            <a:r>
              <a:rPr lang="en-US" altLang="zh-CN"/>
              <a:t>full-shot</a:t>
            </a:r>
            <a:r>
              <a:rPr lang="zh-CN" altLang="en-US"/>
              <a:t>（使用完整的目标任务数据进行训练）情况下，</a:t>
            </a:r>
            <a:r>
              <a:rPr lang="en-US" altLang="zh-CN"/>
              <a:t>MOIRAI</a:t>
            </a:r>
            <a:r>
              <a:rPr lang="zh-CN" altLang="en-US"/>
              <a:t>依然展现出较强的预测能力，尤其是在多个时间序列预测任务中。这表明</a:t>
            </a:r>
            <a:r>
              <a:rPr lang="en-US" altLang="zh-CN"/>
              <a:t>MOIRAI</a:t>
            </a:r>
            <a:r>
              <a:rPr lang="zh-CN" altLang="en-US"/>
              <a:t>的预训练和灵活性使其在没有专门任务数据时也能表现出色。</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82600" y="352358"/>
            <a:ext cx="109728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72000" tIns="72000" rIns="0" bIns="72000"/>
          <a:lstStyle>
            <a:lvl1pPr algn="l" rtl="0" eaLnBrk="0" fontAlgn="base" hangingPunct="0">
              <a:spcBef>
                <a:spcPct val="0"/>
              </a:spcBef>
              <a:spcAft>
                <a:spcPct val="0"/>
              </a:spcAft>
              <a:defRPr lang="zh-CN" altLang="en-US" sz="2400" b="0" kern="1200">
                <a:solidFill>
                  <a:schemeClr val="tx1">
                    <a:lumMod val="85000"/>
                    <a:lumOff val="15000"/>
                  </a:schemeClr>
                </a:solidFill>
                <a:latin typeface="微软雅黑" panose="020B0503020204020204" pitchFamily="34" charset="-122"/>
                <a:ea typeface="微软雅黑" panose="020B0503020204020204" pitchFamily="34" charset="-122"/>
                <a:cs typeface="+mn-cs"/>
              </a:defRPr>
            </a:lvl1pPr>
          </a:lstStyle>
          <a:p>
            <a:pPr lvl="0" algn="l"/>
            <a:r>
              <a:rPr lang="zh-CN" altLang="en-US"/>
              <a:t>单击此处编辑母版标题样式</a:t>
            </a:r>
            <a:endParaRPr lang="zh-CN" altLang="en-US"/>
          </a:p>
        </p:txBody>
      </p:sp>
      <p:sp>
        <p:nvSpPr>
          <p:cNvPr id="3" name="Text Box 2"/>
          <p:cNvSpPr txBox="1"/>
          <p:nvPr userDrawn="1"/>
        </p:nvSpPr>
        <p:spPr>
          <a:xfrm>
            <a:off x="756920" y="6858000"/>
            <a:ext cx="4064000" cy="376555"/>
          </a:xfrm>
          <a:prstGeom prst="rect">
            <a:avLst/>
          </a:prstGeom>
          <a:noFill/>
        </p:spPr>
        <p:txBody>
          <a:bodyPr wrap="square" rtlCol="0">
            <a:noAutofit/>
          </a:bodyPr>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95960" y="360000"/>
            <a:ext cx="10800000" cy="720000"/>
          </a:xfrm>
        </p:spPr>
        <p:txBody>
          <a:bodyPr wrap="square">
            <a:normAutofit/>
          </a:bodyPr>
          <a:lstStyle/>
          <a:p>
            <a:r>
              <a:rPr lang="zh-CN" altLang="en-US"/>
              <a:t>单击此处编辑母版标题样式</a:t>
            </a:r>
            <a:endParaRPr lang="zh-CN" altLang="en-US" dirty="0"/>
          </a:p>
        </p:txBody>
      </p:sp>
      <p:sp>
        <p:nvSpPr>
          <p:cNvPr id="3" name="日期占位符 2"/>
          <p:cNvSpPr>
            <a:spLocks noGrp="1"/>
          </p:cNvSpPr>
          <p:nvPr>
            <p:ph type="dt" sz="half" idx="10"/>
            <p:custDataLst>
              <p:tags r:id="rId3"/>
            </p:custDataLst>
          </p:nvPr>
        </p:nvSpPr>
        <p:spPr>
          <a:xfrm>
            <a:off x="695960" y="6356350"/>
            <a:ext cx="2743200" cy="365125"/>
          </a:xfrm>
        </p:spPr>
        <p:txBody>
          <a:bodyPr wrap="square">
            <a:normAutofit/>
          </a:bodyPr>
          <a:lstStyle/>
          <a:p>
            <a:r>
              <a:rPr lang="en-US" altLang="zh-CN"/>
              <a:t>2024/12/16</a:t>
            </a:r>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753983" y="6356350"/>
            <a:ext cx="2743200" cy="365125"/>
          </a:xfrm>
        </p:spPr>
        <p:txBody>
          <a:bodyPr wrap="square">
            <a:normAutofit/>
          </a:bodyPr>
          <a:lstStyle/>
          <a:p>
            <a:r>
              <a:rPr lang="en-US" altLang="zh-CN"/>
              <a:t>‹#›</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任意多边形 19"/>
          <p:cNvSpPr/>
          <p:nvPr userDrawn="1"/>
        </p:nvSpPr>
        <p:spPr>
          <a:xfrm rot="10800000">
            <a:off x="-5" y="198849"/>
            <a:ext cx="12196230" cy="1531133"/>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8" name="任意多边形: 形状 7"/>
          <p:cNvSpPr/>
          <p:nvPr userDrawn="1"/>
        </p:nvSpPr>
        <p:spPr>
          <a:xfrm rot="10800000">
            <a:off x="0" y="-5"/>
            <a:ext cx="12192000" cy="1582061"/>
          </a:xfrm>
          <a:custGeom>
            <a:avLst/>
            <a:gdLst>
              <a:gd name="connsiteX0" fmla="*/ 12192000 w 12192000"/>
              <a:gd name="connsiteY0" fmla="*/ 1487914 h 1487914"/>
              <a:gd name="connsiteX1" fmla="*/ 0 w 12192000"/>
              <a:gd name="connsiteY1" fmla="*/ 1487914 h 1487914"/>
              <a:gd name="connsiteX2" fmla="*/ 0 w 12192000"/>
              <a:gd name="connsiteY2" fmla="*/ 464687 h 1487914"/>
              <a:gd name="connsiteX3" fmla="*/ 400424 w 12192000"/>
              <a:gd name="connsiteY3" fmla="*/ 531990 h 1487914"/>
              <a:gd name="connsiteX4" fmla="*/ 11146976 w 12192000"/>
              <a:gd name="connsiteY4" fmla="*/ 187933 h 1487914"/>
              <a:gd name="connsiteX5" fmla="*/ 11921298 w 12192000"/>
              <a:gd name="connsiteY5" fmla="*/ 53786 h 1487914"/>
              <a:gd name="connsiteX6" fmla="*/ 12192000 w 12192000"/>
              <a:gd name="connsiteY6" fmla="*/ 0 h 1487914"/>
              <a:gd name="connsiteX7" fmla="*/ 12192000 w 12192000"/>
              <a:gd name="connsiteY7" fmla="*/ 1487914 h 1487914"/>
              <a:gd name="connsiteX0-1" fmla="*/ 12192000 w 12192000"/>
              <a:gd name="connsiteY0-2" fmla="*/ 1487914 h 1487914"/>
              <a:gd name="connsiteX1-3" fmla="*/ 0 w 12192000"/>
              <a:gd name="connsiteY1-4" fmla="*/ 1487914 h 1487914"/>
              <a:gd name="connsiteX2-5" fmla="*/ 0 w 12192000"/>
              <a:gd name="connsiteY2-6" fmla="*/ 464687 h 1487914"/>
              <a:gd name="connsiteX3-7" fmla="*/ 11146976 w 12192000"/>
              <a:gd name="connsiteY3-8" fmla="*/ 187933 h 1487914"/>
              <a:gd name="connsiteX4-9" fmla="*/ 11921298 w 12192000"/>
              <a:gd name="connsiteY4-10" fmla="*/ 53786 h 1487914"/>
              <a:gd name="connsiteX5-11" fmla="*/ 12192000 w 12192000"/>
              <a:gd name="connsiteY5-12" fmla="*/ 0 h 1487914"/>
              <a:gd name="connsiteX6-13" fmla="*/ 12192000 w 12192000"/>
              <a:gd name="connsiteY6-14" fmla="*/ 1487914 h 1487914"/>
              <a:gd name="connsiteX0-15" fmla="*/ 12192000 w 12192000"/>
              <a:gd name="connsiteY0-16" fmla="*/ 1487914 h 1487914"/>
              <a:gd name="connsiteX1-17" fmla="*/ 0 w 12192000"/>
              <a:gd name="connsiteY1-18" fmla="*/ 1487914 h 1487914"/>
              <a:gd name="connsiteX2-19" fmla="*/ 0 w 12192000"/>
              <a:gd name="connsiteY2-20" fmla="*/ 464687 h 1487914"/>
              <a:gd name="connsiteX3-21" fmla="*/ 11146976 w 12192000"/>
              <a:gd name="connsiteY3-22" fmla="*/ 187933 h 1487914"/>
              <a:gd name="connsiteX4-23" fmla="*/ 11921298 w 12192000"/>
              <a:gd name="connsiteY4-24" fmla="*/ 53786 h 1487914"/>
              <a:gd name="connsiteX5-25" fmla="*/ 12192000 w 12192000"/>
              <a:gd name="connsiteY5-26" fmla="*/ 0 h 1487914"/>
              <a:gd name="connsiteX6-27" fmla="*/ 12192000 w 12192000"/>
              <a:gd name="connsiteY6-28" fmla="*/ 1487914 h 1487914"/>
              <a:gd name="connsiteX0-29" fmla="*/ 12192000 w 12192000"/>
              <a:gd name="connsiteY0-30" fmla="*/ 1487914 h 1487914"/>
              <a:gd name="connsiteX1-31" fmla="*/ 0 w 12192000"/>
              <a:gd name="connsiteY1-32" fmla="*/ 1487914 h 1487914"/>
              <a:gd name="connsiteX2-33" fmla="*/ 0 w 12192000"/>
              <a:gd name="connsiteY2-34" fmla="*/ 464687 h 1487914"/>
              <a:gd name="connsiteX3-35" fmla="*/ 11146976 w 12192000"/>
              <a:gd name="connsiteY3-36" fmla="*/ 187933 h 1487914"/>
              <a:gd name="connsiteX4-37" fmla="*/ 11921298 w 12192000"/>
              <a:gd name="connsiteY4-38" fmla="*/ 53786 h 1487914"/>
              <a:gd name="connsiteX5-39" fmla="*/ 12192000 w 12192000"/>
              <a:gd name="connsiteY5-40" fmla="*/ 0 h 1487914"/>
              <a:gd name="connsiteX6-41" fmla="*/ 12192000 w 12192000"/>
              <a:gd name="connsiteY6-42" fmla="*/ 1487914 h 1487914"/>
              <a:gd name="connsiteX0-43" fmla="*/ 12192000 w 12366837"/>
              <a:gd name="connsiteY0-44" fmla="*/ 1560914 h 1560914"/>
              <a:gd name="connsiteX1-45" fmla="*/ 0 w 12366837"/>
              <a:gd name="connsiteY1-46" fmla="*/ 1560914 h 1560914"/>
              <a:gd name="connsiteX2-47" fmla="*/ 0 w 12366837"/>
              <a:gd name="connsiteY2-48" fmla="*/ 537687 h 1560914"/>
              <a:gd name="connsiteX3-49" fmla="*/ 11146976 w 12366837"/>
              <a:gd name="connsiteY3-50" fmla="*/ 260933 h 1560914"/>
              <a:gd name="connsiteX4-51" fmla="*/ 12192000 w 12366837"/>
              <a:gd name="connsiteY4-52" fmla="*/ 73000 h 1560914"/>
              <a:gd name="connsiteX5-53" fmla="*/ 12192000 w 12366837"/>
              <a:gd name="connsiteY5-54" fmla="*/ 1560914 h 1560914"/>
              <a:gd name="connsiteX0-55" fmla="*/ 12192000 w 12192000"/>
              <a:gd name="connsiteY0-56" fmla="*/ 1575972 h 1575972"/>
              <a:gd name="connsiteX1-57" fmla="*/ 0 w 12192000"/>
              <a:gd name="connsiteY1-58" fmla="*/ 1575972 h 1575972"/>
              <a:gd name="connsiteX2-59" fmla="*/ 0 w 12192000"/>
              <a:gd name="connsiteY2-60" fmla="*/ 552745 h 1575972"/>
              <a:gd name="connsiteX3-61" fmla="*/ 11146976 w 12192000"/>
              <a:gd name="connsiteY3-62" fmla="*/ 275991 h 1575972"/>
              <a:gd name="connsiteX4-63" fmla="*/ 12192000 w 12192000"/>
              <a:gd name="connsiteY4-64" fmla="*/ 88058 h 1575972"/>
              <a:gd name="connsiteX5-65" fmla="*/ 12192000 w 12192000"/>
              <a:gd name="connsiteY5-66" fmla="*/ 1575972 h 1575972"/>
              <a:gd name="connsiteX0-67" fmla="*/ 12192000 w 12192000"/>
              <a:gd name="connsiteY0-68" fmla="*/ 1487914 h 1487914"/>
              <a:gd name="connsiteX1-69" fmla="*/ 0 w 12192000"/>
              <a:gd name="connsiteY1-70" fmla="*/ 1487914 h 1487914"/>
              <a:gd name="connsiteX2-71" fmla="*/ 0 w 12192000"/>
              <a:gd name="connsiteY2-72" fmla="*/ 464687 h 1487914"/>
              <a:gd name="connsiteX3-73" fmla="*/ 12192000 w 12192000"/>
              <a:gd name="connsiteY3-74" fmla="*/ 0 h 1487914"/>
              <a:gd name="connsiteX4-75" fmla="*/ 12192000 w 12192000"/>
              <a:gd name="connsiteY4-76" fmla="*/ 1487914 h 1487914"/>
              <a:gd name="connsiteX0-77" fmla="*/ 12192000 w 12192000"/>
              <a:gd name="connsiteY0-78" fmla="*/ 1487914 h 1487914"/>
              <a:gd name="connsiteX1-79" fmla="*/ 0 w 12192000"/>
              <a:gd name="connsiteY1-80" fmla="*/ 1487914 h 1487914"/>
              <a:gd name="connsiteX2-81" fmla="*/ 0 w 12192000"/>
              <a:gd name="connsiteY2-82" fmla="*/ 464687 h 1487914"/>
              <a:gd name="connsiteX3-83" fmla="*/ 12192000 w 12192000"/>
              <a:gd name="connsiteY3-84" fmla="*/ 0 h 1487914"/>
              <a:gd name="connsiteX4-85" fmla="*/ 12192000 w 12192000"/>
              <a:gd name="connsiteY4-86" fmla="*/ 1487914 h 1487914"/>
              <a:gd name="connsiteX0-87" fmla="*/ 12192000 w 12192000"/>
              <a:gd name="connsiteY0-88" fmla="*/ 1487914 h 1487914"/>
              <a:gd name="connsiteX1-89" fmla="*/ 0 w 12192000"/>
              <a:gd name="connsiteY1-90" fmla="*/ 1487914 h 1487914"/>
              <a:gd name="connsiteX2-91" fmla="*/ 0 w 12192000"/>
              <a:gd name="connsiteY2-92" fmla="*/ 464687 h 1487914"/>
              <a:gd name="connsiteX3-93" fmla="*/ 12192000 w 12192000"/>
              <a:gd name="connsiteY3-94" fmla="*/ 0 h 1487914"/>
              <a:gd name="connsiteX4-95" fmla="*/ 12192000 w 12192000"/>
              <a:gd name="connsiteY4-96" fmla="*/ 1487914 h 1487914"/>
              <a:gd name="connsiteX0-97" fmla="*/ 12192000 w 12192000"/>
              <a:gd name="connsiteY0-98" fmla="*/ 1487914 h 1487914"/>
              <a:gd name="connsiteX1-99" fmla="*/ 0 w 12192000"/>
              <a:gd name="connsiteY1-100" fmla="*/ 1487914 h 1487914"/>
              <a:gd name="connsiteX2-101" fmla="*/ 0 w 12192000"/>
              <a:gd name="connsiteY2-102" fmla="*/ 464687 h 1487914"/>
              <a:gd name="connsiteX3-103" fmla="*/ 12192000 w 12192000"/>
              <a:gd name="connsiteY3-104" fmla="*/ 0 h 1487914"/>
              <a:gd name="connsiteX4-105" fmla="*/ 12192000 w 12192000"/>
              <a:gd name="connsiteY4-106" fmla="*/ 1487914 h 1487914"/>
              <a:gd name="connsiteX0-107" fmla="*/ 12192000 w 12192000"/>
              <a:gd name="connsiteY0-108" fmla="*/ 1487914 h 1487914"/>
              <a:gd name="connsiteX1-109" fmla="*/ 0 w 12192000"/>
              <a:gd name="connsiteY1-110" fmla="*/ 1487914 h 1487914"/>
              <a:gd name="connsiteX2-111" fmla="*/ 0 w 12192000"/>
              <a:gd name="connsiteY2-112" fmla="*/ 464687 h 1487914"/>
              <a:gd name="connsiteX3-113" fmla="*/ 12192000 w 12192000"/>
              <a:gd name="connsiteY3-114" fmla="*/ 0 h 1487914"/>
              <a:gd name="connsiteX4-115" fmla="*/ 12192000 w 12192000"/>
              <a:gd name="connsiteY4-116" fmla="*/ 1487914 h 1487914"/>
              <a:gd name="connsiteX0-117" fmla="*/ 12192000 w 12192000"/>
              <a:gd name="connsiteY0-118" fmla="*/ 1487914 h 1487914"/>
              <a:gd name="connsiteX1-119" fmla="*/ 0 w 12192000"/>
              <a:gd name="connsiteY1-120" fmla="*/ 1487914 h 1487914"/>
              <a:gd name="connsiteX2-121" fmla="*/ 0 w 12192000"/>
              <a:gd name="connsiteY2-122" fmla="*/ 464687 h 1487914"/>
              <a:gd name="connsiteX3-123" fmla="*/ 12192000 w 12192000"/>
              <a:gd name="connsiteY3-124" fmla="*/ 0 h 1487914"/>
              <a:gd name="connsiteX4-125" fmla="*/ 12192000 w 12192000"/>
              <a:gd name="connsiteY4-126" fmla="*/ 1487914 h 148791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2192000" h="1487914">
                <a:moveTo>
                  <a:pt x="12192000" y="1487914"/>
                </a:moveTo>
                <a:lnTo>
                  <a:pt x="0" y="1487914"/>
                </a:lnTo>
                <a:lnTo>
                  <a:pt x="0" y="464687"/>
                </a:lnTo>
                <a:cubicBezTo>
                  <a:pt x="1770742" y="740031"/>
                  <a:pt x="7460343" y="1105009"/>
                  <a:pt x="12192000" y="0"/>
                </a:cubicBezTo>
                <a:lnTo>
                  <a:pt x="12192000" y="1487914"/>
                </a:ln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dirty="0">
              <a:ea typeface="微软雅黑" panose="020B0503020204020204" pitchFamily="34" charset="-122"/>
            </a:endParaRPr>
          </a:p>
        </p:txBody>
      </p:sp>
      <p:grpSp>
        <p:nvGrpSpPr>
          <p:cNvPr id="9" name="组合 8"/>
          <p:cNvGrpSpPr/>
          <p:nvPr userDrawn="1"/>
        </p:nvGrpSpPr>
        <p:grpSpPr>
          <a:xfrm>
            <a:off x="1" y="6172200"/>
            <a:ext cx="12196231" cy="685800"/>
            <a:chOff x="1" y="3265418"/>
            <a:chExt cx="9143999" cy="2219421"/>
          </a:xfrm>
        </p:grpSpPr>
        <p:sp>
          <p:nvSpPr>
            <p:cNvPr id="10" name="任意多边形 14"/>
            <p:cNvSpPr/>
            <p:nvPr/>
          </p:nvSpPr>
          <p:spPr>
            <a:xfrm>
              <a:off x="1" y="3265418"/>
              <a:ext cx="9143999" cy="2041136"/>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2051818">
                  <a:moveTo>
                    <a:pt x="9143999" y="0"/>
                  </a:moveTo>
                  <a:lnTo>
                    <a:pt x="9143999" y="2051818"/>
                  </a:lnTo>
                  <a:lnTo>
                    <a:pt x="0" y="2051818"/>
                  </a:lnTo>
                  <a:lnTo>
                    <a:pt x="0" y="1204077"/>
                  </a:lnTo>
                  <a:lnTo>
                    <a:pt x="6027" y="1207403"/>
                  </a:lnTo>
                  <a:cubicBezTo>
                    <a:pt x="2066505" y="2238985"/>
                    <a:pt x="5621740" y="1499327"/>
                    <a:pt x="7674511" y="718908"/>
                  </a:cubicBezTo>
                  <a:cubicBezTo>
                    <a:pt x="8085065" y="562824"/>
                    <a:pt x="8552064" y="336225"/>
                    <a:pt x="9044856" y="57555"/>
                  </a:cubicBezTo>
                  <a:lnTo>
                    <a:pt x="9143999" y="0"/>
                  </a:lnTo>
                  <a:close/>
                </a:path>
              </a:pathLst>
            </a:cu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latin typeface="微软雅黑" panose="020B0503020204020204" pitchFamily="34" charset="-122"/>
                <a:ea typeface="微软雅黑" panose="020B0503020204020204" pitchFamily="34" charset="-122"/>
              </a:endParaRPr>
            </a:p>
          </p:txBody>
        </p:sp>
        <p:sp>
          <p:nvSpPr>
            <p:cNvPr id="11" name="任意多边形 17"/>
            <p:cNvSpPr/>
            <p:nvPr/>
          </p:nvSpPr>
          <p:spPr>
            <a:xfrm>
              <a:off x="1" y="3850390"/>
              <a:ext cx="9143999" cy="1634449"/>
            </a:xfrm>
            <a:custGeom>
              <a:avLst/>
              <a:gdLst>
                <a:gd name="connsiteX0" fmla="*/ 9143999 w 9143999"/>
                <a:gd name="connsiteY0" fmla="*/ 0 h 3478011"/>
                <a:gd name="connsiteX1" fmla="*/ 9143999 w 9143999"/>
                <a:gd name="connsiteY1" fmla="*/ 1393716 h 3478011"/>
                <a:gd name="connsiteX2" fmla="*/ 9143999 w 9143999"/>
                <a:gd name="connsiteY2" fmla="*/ 1513865 h 3478011"/>
                <a:gd name="connsiteX3" fmla="*/ 9143999 w 9143999"/>
                <a:gd name="connsiteY3" fmla="*/ 3478011 h 3478011"/>
                <a:gd name="connsiteX4" fmla="*/ 0 w 9143999"/>
                <a:gd name="connsiteY4" fmla="*/ 3478011 h 3478011"/>
                <a:gd name="connsiteX5" fmla="*/ 0 w 9143999"/>
                <a:gd name="connsiteY5" fmla="*/ 1513865 h 3478011"/>
                <a:gd name="connsiteX6" fmla="*/ 0 w 9143999"/>
                <a:gd name="connsiteY6" fmla="*/ 1393716 h 3478011"/>
                <a:gd name="connsiteX7" fmla="*/ 0 w 9143999"/>
                <a:gd name="connsiteY7" fmla="*/ 846204 h 3478011"/>
                <a:gd name="connsiteX8" fmla="*/ 303379 w 9143999"/>
                <a:gd name="connsiteY8" fmla="*/ 970246 h 3478011"/>
                <a:gd name="connsiteX9" fmla="*/ 8360497 w 9143999"/>
                <a:gd name="connsiteY9" fmla="*/ 342756 h 3478011"/>
                <a:gd name="connsiteX10" fmla="*/ 8941037 w 9143999"/>
                <a:gd name="connsiteY10" fmla="*/ 98098 h 3478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143999" h="3478011">
                  <a:moveTo>
                    <a:pt x="9143999" y="0"/>
                  </a:moveTo>
                  <a:lnTo>
                    <a:pt x="9143999" y="1393716"/>
                  </a:lnTo>
                  <a:lnTo>
                    <a:pt x="9143999" y="1513865"/>
                  </a:lnTo>
                  <a:lnTo>
                    <a:pt x="9143999" y="3478011"/>
                  </a:lnTo>
                  <a:lnTo>
                    <a:pt x="0" y="3478011"/>
                  </a:lnTo>
                  <a:lnTo>
                    <a:pt x="0" y="1513865"/>
                  </a:lnTo>
                  <a:lnTo>
                    <a:pt x="0" y="1393716"/>
                  </a:lnTo>
                  <a:lnTo>
                    <a:pt x="0" y="846204"/>
                  </a:lnTo>
                  <a:lnTo>
                    <a:pt x="303379" y="970246"/>
                  </a:lnTo>
                  <a:cubicBezTo>
                    <a:pt x="2685816" y="1852356"/>
                    <a:pt x="6241504" y="1135756"/>
                    <a:pt x="8360497" y="342756"/>
                  </a:cubicBezTo>
                  <a:cubicBezTo>
                    <a:pt x="8544757" y="273800"/>
                    <a:pt x="8739002" y="191802"/>
                    <a:pt x="8941037" y="98098"/>
                  </a:cubicBezTo>
                  <a:close/>
                </a:path>
              </a:pathLst>
            </a:custGeom>
            <a:solidFill>
              <a:srgbClr val="F5F5F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800">
                <a:ea typeface="微软雅黑" panose="020B0503020204020204" pitchFamily="34" charset="-122"/>
              </a:endParaRPr>
            </a:p>
          </p:txBody>
        </p:sp>
      </p:grpSp>
      <p:sp>
        <p:nvSpPr>
          <p:cNvPr id="14" name="文本框 13"/>
          <p:cNvSpPr txBox="1"/>
          <p:nvPr userDrawn="1"/>
        </p:nvSpPr>
        <p:spPr>
          <a:xfrm>
            <a:off x="11387205" y="6553200"/>
            <a:ext cx="253933" cy="231946"/>
          </a:xfrm>
          <a:prstGeom prst="rect">
            <a:avLst/>
          </a:prstGeom>
          <a:noFill/>
          <a:ln>
            <a:solidFill>
              <a:schemeClr val="bg1">
                <a:lumMod val="75000"/>
              </a:schemeClr>
            </a:solidFill>
          </a:ln>
        </p:spPr>
        <p:txBody>
          <a:bodyPr wrap="none" lIns="72000" tIns="72000" rIns="72000" bIns="72000" rtlCol="0" anchor="ctr">
            <a:noAutofit/>
          </a:bodyPr>
          <a:lstStyle/>
          <a:p>
            <a:pPr algn="ctr"/>
            <a:fld id="{CE5B7511-CC96-41DE-A965-D9C44FD5C89D}" type="slidenum">
              <a:rPr lang="zh-CN" altLang="en-US" sz="800" b="1"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fld>
            <a:endParaRPr lang="zh-CN" altLang="en-US" sz="800" b="1"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pic>
        <p:nvPicPr>
          <p:cNvPr id="2" name="logo"/>
          <p:cNvPicPr/>
          <p:nvPr userDrawn="1"/>
        </p:nvPicPr>
        <p:blipFill>
          <a:blip r:embed="rId5" cstate="print">
            <a:extLst>
              <a:ext uri="{28A0092B-C50C-407E-A947-70E740481C1C}">
                <a14:useLocalDpi xmlns:a14="http://schemas.microsoft.com/office/drawing/2010/main" val="0"/>
              </a:ext>
            </a:extLst>
          </a:blip>
          <a:stretch>
            <a:fillRect/>
          </a:stretch>
        </p:blipFill>
        <p:spPr>
          <a:xfrm>
            <a:off x="11162190" y="219511"/>
            <a:ext cx="526162" cy="52616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pic>
        <p:nvPicPr>
          <p:cNvPr id="2" name="图片 1" descr="5914ED7DA3AFB67EBDD2EC260A884B96"/>
          <p:cNvPicPr>
            <a:picLocks noChangeAspect="1"/>
          </p:cNvPicPr>
          <p:nvPr/>
        </p:nvPicPr>
        <p:blipFill>
          <a:blip r:embed="rId2"/>
          <a:srcRect l="-57" t="19007" r="57" b="-152"/>
          <a:stretch>
            <a:fillRect/>
          </a:stretch>
        </p:blipFill>
        <p:spPr>
          <a:xfrm>
            <a:off x="6985" y="-66040"/>
            <a:ext cx="12185015" cy="5093970"/>
          </a:xfrm>
          <a:prstGeom prst="rect">
            <a:avLst/>
          </a:prstGeom>
        </p:spPr>
      </p:pic>
      <p:grpSp>
        <p:nvGrpSpPr>
          <p:cNvPr id="3" name="组合 2"/>
          <p:cNvGrpSpPr/>
          <p:nvPr/>
        </p:nvGrpSpPr>
        <p:grpSpPr>
          <a:xfrm>
            <a:off x="0" y="3124200"/>
            <a:ext cx="12192000" cy="3733800"/>
            <a:chOff x="0" y="3312958"/>
            <a:chExt cx="12192000" cy="3830792"/>
          </a:xfrm>
        </p:grpSpPr>
        <p:sp>
          <p:nvSpPr>
            <p:cNvPr id="23" name="任意多边形: 形状 22"/>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20" name="任意多边形: 形状 19"/>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14" name="title"/>
          <p:cNvSpPr txBox="1"/>
          <p:nvPr/>
        </p:nvSpPr>
        <p:spPr>
          <a:xfrm>
            <a:off x="609599" y="5122860"/>
            <a:ext cx="11144251" cy="675640"/>
          </a:xfrm>
          <a:prstGeom prst="rect">
            <a:avLst/>
          </a:prstGeom>
          <a:solidFill>
            <a:schemeClr val="bg1">
              <a:alpha val="0"/>
            </a:schemeClr>
          </a:solidFill>
        </p:spPr>
        <p:txBody>
          <a:bodyPr wrap="squar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800" dirty="0">
                <a:sym typeface="微软雅黑" panose="020B0503020204020204" pitchFamily="34" charset="-122"/>
              </a:rPr>
              <a:t>组会</a:t>
            </a:r>
            <a:r>
              <a:rPr lang="zh-CN" altLang="en-US" sz="3800" dirty="0">
                <a:sym typeface="微软雅黑" panose="020B0503020204020204" pitchFamily="34" charset="-122"/>
              </a:rPr>
              <a:t>汇报</a:t>
            </a:r>
            <a:endParaRPr lang="zh-CN" altLang="en-US" sz="3800" dirty="0">
              <a:sym typeface="微软雅黑" panose="020B0503020204020204" pitchFamily="34" charset="-122"/>
            </a:endParaRPr>
          </a:p>
        </p:txBody>
      </p:sp>
      <p:pic>
        <p:nvPicPr>
          <p:cNvPr id="15" name="logo"/>
          <p:cNvPicPr/>
          <p:nvPr/>
        </p:nvPicPr>
        <p:blipFill>
          <a:blip r:embed="rId3" cstate="print">
            <a:extLst>
              <a:ext uri="{28A0092B-C50C-407E-A947-70E740481C1C}">
                <a14:useLocalDpi xmlns:a14="http://schemas.microsoft.com/office/drawing/2010/main" val="0"/>
              </a:ext>
            </a:extLst>
          </a:blip>
          <a:stretch>
            <a:fillRect/>
          </a:stretch>
        </p:blipFill>
        <p:spPr>
          <a:xfrm>
            <a:off x="10226674" y="5031920"/>
            <a:ext cx="1377951" cy="13779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5725" y="-530225"/>
            <a:ext cx="12363450" cy="79184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136900" y="2022475"/>
            <a:ext cx="5918200" cy="28130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086100" y="1044575"/>
            <a:ext cx="6019800" cy="4768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181350" y="2216150"/>
            <a:ext cx="5829300" cy="2425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086100" y="2016125"/>
            <a:ext cx="6019800" cy="2825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en-US" altLang="zh-CN" sz="2000" b="1">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3484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未来计划</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pic>
        <p:nvPicPr>
          <p:cNvPr id="2" name="logo"/>
          <p:cNvPicPr/>
          <p:nvPr/>
        </p:nvPicPr>
        <p:blipFill>
          <a:blip r:embed="rId6" cstate="print">
            <a:extLst>
              <a:ext uri="{28A0092B-C50C-407E-A947-70E740481C1C}">
                <a14:useLocalDpi xmlns:a14="http://schemas.microsoft.com/office/drawing/2010/main" val="0"/>
              </a:ext>
            </a:extLst>
          </a:blip>
          <a:stretch>
            <a:fillRect/>
          </a:stretch>
        </p:blipFill>
        <p:spPr>
          <a:xfrm>
            <a:off x="10001703" y="597808"/>
            <a:ext cx="1332593" cy="1332593"/>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图片 2" descr="6246D5450A1DBA3815F86B0BD83E3495"/>
          <p:cNvPicPr>
            <a:picLocks noChangeAspect="1"/>
          </p:cNvPicPr>
          <p:nvPr/>
        </p:nvPicPr>
        <p:blipFill>
          <a:blip r:embed="rId1"/>
          <a:srcRect t="21987"/>
          <a:stretch>
            <a:fillRect/>
          </a:stretch>
        </p:blipFill>
        <p:spPr>
          <a:xfrm>
            <a:off x="0" y="0"/>
            <a:ext cx="12192000" cy="4805680"/>
          </a:xfrm>
          <a:prstGeom prst="rect">
            <a:avLst/>
          </a:prstGeom>
        </p:spPr>
      </p:pic>
      <p:grpSp>
        <p:nvGrpSpPr>
          <p:cNvPr id="10" name="组合 9"/>
          <p:cNvGrpSpPr/>
          <p:nvPr/>
        </p:nvGrpSpPr>
        <p:grpSpPr>
          <a:xfrm>
            <a:off x="0" y="3124200"/>
            <a:ext cx="12192000" cy="3733800"/>
            <a:chOff x="0" y="3312958"/>
            <a:chExt cx="12192000" cy="3830792"/>
          </a:xfrm>
        </p:grpSpPr>
        <p:sp>
          <p:nvSpPr>
            <p:cNvPr id="12" name="任意多边形: 形状 11"/>
            <p:cNvSpPr/>
            <p:nvPr/>
          </p:nvSpPr>
          <p:spPr>
            <a:xfrm flipH="1">
              <a:off x="0" y="3312958"/>
              <a:ext cx="12192000" cy="1725442"/>
            </a:xfrm>
            <a:custGeom>
              <a:avLst/>
              <a:gdLst>
                <a:gd name="connsiteX0" fmla="*/ 12192000 w 12192000"/>
                <a:gd name="connsiteY0" fmla="*/ 1085850 h 2432050"/>
                <a:gd name="connsiteX1" fmla="*/ 12192000 w 12192000"/>
                <a:gd name="connsiteY1" fmla="*/ 921385 h 2432050"/>
                <a:gd name="connsiteX2" fmla="*/ 6939915 w 12192000"/>
                <a:gd name="connsiteY2" fmla="*/ 2085975 h 2432050"/>
                <a:gd name="connsiteX3" fmla="*/ 0 w 12192000"/>
                <a:gd name="connsiteY3" fmla="*/ 0 h 2432050"/>
                <a:gd name="connsiteX4" fmla="*/ 0 w 12192000"/>
                <a:gd name="connsiteY4" fmla="*/ 1098550 h 2432050"/>
                <a:gd name="connsiteX5" fmla="*/ 6022975 w 12192000"/>
                <a:gd name="connsiteY5" fmla="*/ 2435860 h 2432050"/>
                <a:gd name="connsiteX6" fmla="*/ 12192000 w 12192000"/>
                <a:gd name="connsiteY6" fmla="*/ 1085850 h 243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2432050">
                  <a:moveTo>
                    <a:pt x="12192000" y="1085850"/>
                  </a:moveTo>
                  <a:lnTo>
                    <a:pt x="12192000" y="921385"/>
                  </a:lnTo>
                  <a:cubicBezTo>
                    <a:pt x="10547985" y="1675765"/>
                    <a:pt x="8780780" y="2085975"/>
                    <a:pt x="6939915" y="2085975"/>
                  </a:cubicBezTo>
                  <a:cubicBezTo>
                    <a:pt x="4451350" y="2085975"/>
                    <a:pt x="2096135" y="1336040"/>
                    <a:pt x="0" y="0"/>
                  </a:cubicBezTo>
                  <a:lnTo>
                    <a:pt x="0" y="1098550"/>
                  </a:lnTo>
                  <a:cubicBezTo>
                    <a:pt x="1849120" y="1959610"/>
                    <a:pt x="3884930" y="2435860"/>
                    <a:pt x="6022975" y="2435860"/>
                  </a:cubicBezTo>
                  <a:cubicBezTo>
                    <a:pt x="8217535" y="2436495"/>
                    <a:pt x="10935335" y="1819275"/>
                    <a:pt x="12192000" y="1085850"/>
                  </a:cubicBezTo>
                  <a:close/>
                </a:path>
              </a:pathLst>
            </a:custGeom>
            <a:solidFill>
              <a:schemeClr val="accent1">
                <a:alpha val="80000"/>
              </a:schemeClr>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sp>
          <p:nvSpPr>
            <p:cNvPr id="14" name="任意多边形: 形状 13"/>
            <p:cNvSpPr/>
            <p:nvPr/>
          </p:nvSpPr>
          <p:spPr>
            <a:xfrm flipH="1">
              <a:off x="0" y="4054548"/>
              <a:ext cx="12192000" cy="3089202"/>
            </a:xfrm>
            <a:custGeom>
              <a:avLst/>
              <a:gdLst>
                <a:gd name="connsiteX0" fmla="*/ 12191368 w 12192000"/>
                <a:gd name="connsiteY0" fmla="*/ 0 h 3089202"/>
                <a:gd name="connsiteX1" fmla="*/ 12069968 w 12192000"/>
                <a:gd name="connsiteY1" fmla="*/ 48278 h 3089202"/>
                <a:gd name="connsiteX2" fmla="*/ 6022975 w 12192000"/>
                <a:gd name="connsiteY2" fmla="*/ 957527 h 3089202"/>
                <a:gd name="connsiteX3" fmla="*/ 0 w 12192000"/>
                <a:gd name="connsiteY3" fmla="*/ 8759 h 3089202"/>
                <a:gd name="connsiteX4" fmla="*/ 0 w 12192000"/>
                <a:gd name="connsiteY4" fmla="*/ 3089202 h 3089202"/>
                <a:gd name="connsiteX5" fmla="*/ 12192000 w 12192000"/>
                <a:gd name="connsiteY5" fmla="*/ 3089202 h 3089202"/>
                <a:gd name="connsiteX6" fmla="*/ 12191368 w 12192000"/>
                <a:gd name="connsiteY6" fmla="*/ 0 h 3089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3089202">
                  <a:moveTo>
                    <a:pt x="12191368" y="0"/>
                  </a:moveTo>
                  <a:lnTo>
                    <a:pt x="12069968" y="48278"/>
                  </a:lnTo>
                  <a:cubicBezTo>
                    <a:pt x="10765984" y="547025"/>
                    <a:pt x="8148955" y="957964"/>
                    <a:pt x="6022975" y="957527"/>
                  </a:cubicBezTo>
                  <a:cubicBezTo>
                    <a:pt x="3884930" y="957527"/>
                    <a:pt x="1849120" y="619647"/>
                    <a:pt x="0" y="8759"/>
                  </a:cubicBezTo>
                  <a:lnTo>
                    <a:pt x="0" y="3089202"/>
                  </a:lnTo>
                  <a:lnTo>
                    <a:pt x="12192000" y="3089202"/>
                  </a:lnTo>
                  <a:lnTo>
                    <a:pt x="12191368" y="0"/>
                  </a:lnTo>
                  <a:close/>
                </a:path>
              </a:pathLst>
            </a:custGeom>
            <a:solidFill>
              <a:schemeClr val="bg1"/>
            </a:solidFill>
            <a:ln w="25400"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fontAlgn="base">
                <a:spcBef>
                  <a:spcPct val="0"/>
                </a:spcBef>
                <a:spcAft>
                  <a:spcPct val="0"/>
                </a:spcAft>
              </a:pPr>
              <a:endParaRPr lang="zh-CN" altLang="en-US" sz="2400" kern="0">
                <a:solidFill>
                  <a:prstClr val="white"/>
                </a:solidFill>
                <a:latin typeface="微软雅黑" panose="020B0503020204020204" pitchFamily="34" charset="-122"/>
                <a:ea typeface="黑体" panose="02010609060101010101" pitchFamily="49" charset="-122"/>
              </a:endParaRPr>
            </a:p>
          </p:txBody>
        </p:sp>
      </p:grpSp>
      <p:sp>
        <p:nvSpPr>
          <p:cNvPr id="8" name="TextBox 8"/>
          <p:cNvSpPr txBox="1"/>
          <p:nvPr/>
        </p:nvSpPr>
        <p:spPr>
          <a:xfrm>
            <a:off x="9525000" y="5279901"/>
            <a:ext cx="2228139" cy="1273175"/>
          </a:xfrm>
          <a:prstGeom prst="rect">
            <a:avLst/>
          </a:prstGeom>
          <a:noFill/>
        </p:spPr>
        <p:txBody>
          <a:bodyPr wrap="square" rtlCol="0">
            <a:spAutoFit/>
          </a:bodyPr>
          <a:lstStyle/>
          <a:p>
            <a:pPr algn="r" eaLnBrk="0" hangingPunct="0">
              <a:lnSpc>
                <a:spcPct val="120000"/>
              </a:lnSpc>
            </a:pPr>
            <a:r>
              <a:rPr lang="zh-CN" altLang="en-US"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请指正</a:t>
            </a:r>
            <a:endParaRPr lang="en-US" altLang="zh-CN" sz="4000" b="1" dirty="0">
              <a:solidFill>
                <a:schemeClr val="accent1"/>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a:p>
            <a:pPr algn="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rPr>
              <a:t>Thank You</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sym typeface="微软雅黑" panose="020B0503020204020204" pitchFamily="34" charset="-122"/>
            </a:endParaRPr>
          </a:p>
        </p:txBody>
      </p:sp>
      <p:pic>
        <p:nvPicPr>
          <p:cNvPr id="2" name="logo"/>
          <p:cNvPicPr/>
          <p:nvPr/>
        </p:nvPicPr>
        <p:blipFill>
          <a:blip r:embed="rId2" cstate="print">
            <a:extLst>
              <a:ext uri="{28A0092B-C50C-407E-A947-70E740481C1C}">
                <a14:useLocalDpi xmlns:a14="http://schemas.microsoft.com/office/drawing/2010/main" val="0"/>
              </a:ext>
            </a:extLst>
          </a:blip>
          <a:stretch>
            <a:fillRect/>
          </a:stretch>
        </p:blipFill>
        <p:spPr>
          <a:xfrm>
            <a:off x="540832" y="5659993"/>
            <a:ext cx="663281" cy="663281"/>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矩形 34"/>
          <p:cNvSpPr/>
          <p:nvPr/>
        </p:nvSpPr>
        <p:spPr bwMode="auto">
          <a:xfrm>
            <a:off x="0" y="0"/>
            <a:ext cx="5892801" cy="6858000"/>
          </a:xfrm>
          <a:prstGeom prst="rect">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5" name="图片 4" descr="FF2C1DB406E256920624D04889C73ADA"/>
          <p:cNvPicPr>
            <a:picLocks noChangeAspect="1"/>
          </p:cNvPicPr>
          <p:nvPr/>
        </p:nvPicPr>
        <p:blipFill>
          <a:blip r:embed="rId1"/>
          <a:stretch>
            <a:fillRect/>
          </a:stretch>
        </p:blipFill>
        <p:spPr>
          <a:xfrm>
            <a:off x="0" y="1347470"/>
            <a:ext cx="5430520" cy="4181475"/>
          </a:xfrm>
          <a:prstGeom prst="rect">
            <a:avLst/>
          </a:prstGeom>
        </p:spPr>
      </p:pic>
      <p:sp>
        <p:nvSpPr>
          <p:cNvPr id="47" name="矩形 46"/>
          <p:cNvSpPr/>
          <p:nvPr/>
        </p:nvSpPr>
        <p:spPr bwMode="auto">
          <a:xfrm rot="5400000" flipV="1">
            <a:off x="1870073" y="-1870071"/>
            <a:ext cx="1238251" cy="4978398"/>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8" name="矩形 37"/>
          <p:cNvSpPr/>
          <p:nvPr/>
        </p:nvSpPr>
        <p:spPr bwMode="auto">
          <a:xfrm rot="5400000">
            <a:off x="1879593" y="3759200"/>
            <a:ext cx="1219201" cy="4978399"/>
          </a:xfrm>
          <a:prstGeom prst="rect">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53" name="组合 52"/>
          <p:cNvGrpSpPr/>
          <p:nvPr/>
        </p:nvGrpSpPr>
        <p:grpSpPr>
          <a:xfrm>
            <a:off x="1524000" y="1070224"/>
            <a:ext cx="2754050" cy="4646991"/>
            <a:chOff x="0" y="1111187"/>
            <a:chExt cx="2754050" cy="4646991"/>
          </a:xfrm>
        </p:grpSpPr>
        <p:sp>
          <p:nvSpPr>
            <p:cNvPr id="48" name="椭圆 47"/>
            <p:cNvSpPr/>
            <p:nvPr/>
          </p:nvSpPr>
          <p:spPr>
            <a:xfrm>
              <a:off x="2450246" y="4863799"/>
              <a:ext cx="200570" cy="200570"/>
            </a:xfrm>
            <a:prstGeom prst="ellipse">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9" name="椭圆 48"/>
            <p:cNvSpPr/>
            <p:nvPr/>
          </p:nvSpPr>
          <p:spPr>
            <a:xfrm>
              <a:off x="0" y="1111187"/>
              <a:ext cx="312134" cy="312134"/>
            </a:xfrm>
            <a:prstGeom prst="ellipse">
              <a:avLst/>
            </a:prstGeom>
            <a:solidFill>
              <a:schemeClr val="bg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0" name="椭圆 49"/>
            <p:cNvSpPr/>
            <p:nvPr/>
          </p:nvSpPr>
          <p:spPr>
            <a:xfrm>
              <a:off x="1114320" y="1611397"/>
              <a:ext cx="904679" cy="904679"/>
            </a:xfrm>
            <a:prstGeom prst="ellipse">
              <a:avLst/>
            </a:prstGeom>
            <a:solidFill>
              <a:schemeClr val="bg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1" name="椭圆 50"/>
            <p:cNvSpPr/>
            <p:nvPr/>
          </p:nvSpPr>
          <p:spPr>
            <a:xfrm>
              <a:off x="854236" y="5460064"/>
              <a:ext cx="298114" cy="298114"/>
            </a:xfrm>
            <a:prstGeom prst="ellipse">
              <a:avLst/>
            </a:prstGeom>
            <a:solidFill>
              <a:schemeClr val="bg1">
                <a:alpha val="2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2" name="椭圆 51"/>
            <p:cNvSpPr/>
            <p:nvPr/>
          </p:nvSpPr>
          <p:spPr>
            <a:xfrm>
              <a:off x="2313236" y="1194804"/>
              <a:ext cx="440814" cy="440814"/>
            </a:xfrm>
            <a:prstGeom prst="ellipse">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39" name="任意多边形 38"/>
          <p:cNvSpPr/>
          <p:nvPr/>
        </p:nvSpPr>
        <p:spPr>
          <a:xfrm rot="16200000">
            <a:off x="1629971" y="1470438"/>
            <a:ext cx="6858003" cy="3917120"/>
          </a:xfrm>
          <a:custGeom>
            <a:avLst/>
            <a:gdLst>
              <a:gd name="connsiteX0" fmla="*/ 9143999 w 9143999"/>
              <a:gd name="connsiteY0" fmla="*/ 0 h 2051818"/>
              <a:gd name="connsiteX1" fmla="*/ 9143999 w 9143999"/>
              <a:gd name="connsiteY1" fmla="*/ 2051818 h 2051818"/>
              <a:gd name="connsiteX2" fmla="*/ 0 w 9143999"/>
              <a:gd name="connsiteY2" fmla="*/ 2051818 h 2051818"/>
              <a:gd name="connsiteX3" fmla="*/ 0 w 9143999"/>
              <a:gd name="connsiteY3" fmla="*/ 1204077 h 2051818"/>
              <a:gd name="connsiteX4" fmla="*/ 6027 w 9143999"/>
              <a:gd name="connsiteY4" fmla="*/ 1207403 h 2051818"/>
              <a:gd name="connsiteX5" fmla="*/ 7674511 w 9143999"/>
              <a:gd name="connsiteY5" fmla="*/ 718908 h 2051818"/>
              <a:gd name="connsiteX6" fmla="*/ 9044856 w 9143999"/>
              <a:gd name="connsiteY6" fmla="*/ 57555 h 2051818"/>
              <a:gd name="connsiteX7" fmla="*/ 9143999 w 9143999"/>
              <a:gd name="connsiteY7" fmla="*/ 0 h 2051818"/>
              <a:gd name="connsiteX0-1" fmla="*/ 9143999 w 9143999"/>
              <a:gd name="connsiteY0-2" fmla="*/ 0 h 2051818"/>
              <a:gd name="connsiteX1-3" fmla="*/ 9143999 w 9143999"/>
              <a:gd name="connsiteY1-4" fmla="*/ 2051818 h 2051818"/>
              <a:gd name="connsiteX2-5" fmla="*/ 0 w 9143999"/>
              <a:gd name="connsiteY2-6" fmla="*/ 2051818 h 2051818"/>
              <a:gd name="connsiteX3-7" fmla="*/ 0 w 9143999"/>
              <a:gd name="connsiteY3-8" fmla="*/ 1204077 h 2051818"/>
              <a:gd name="connsiteX4-9" fmla="*/ 6027 w 9143999"/>
              <a:gd name="connsiteY4-10" fmla="*/ 1207403 h 2051818"/>
              <a:gd name="connsiteX5-11" fmla="*/ 9044856 w 9143999"/>
              <a:gd name="connsiteY5-12" fmla="*/ 57555 h 2051818"/>
              <a:gd name="connsiteX6-13" fmla="*/ 9143999 w 9143999"/>
              <a:gd name="connsiteY6-14" fmla="*/ 0 h 2051818"/>
              <a:gd name="connsiteX0-15" fmla="*/ 9143999 w 9143999"/>
              <a:gd name="connsiteY0-16" fmla="*/ 0 h 2051818"/>
              <a:gd name="connsiteX1-17" fmla="*/ 9143999 w 9143999"/>
              <a:gd name="connsiteY1-18" fmla="*/ 2051818 h 2051818"/>
              <a:gd name="connsiteX2-19" fmla="*/ 0 w 9143999"/>
              <a:gd name="connsiteY2-20" fmla="*/ 2051818 h 2051818"/>
              <a:gd name="connsiteX3-21" fmla="*/ 0 w 9143999"/>
              <a:gd name="connsiteY3-22" fmla="*/ 1204077 h 2051818"/>
              <a:gd name="connsiteX4-23" fmla="*/ 6027 w 9143999"/>
              <a:gd name="connsiteY4-24" fmla="*/ 1207403 h 2051818"/>
              <a:gd name="connsiteX5-25" fmla="*/ 9143999 w 9143999"/>
              <a:gd name="connsiteY5-26" fmla="*/ 0 h 2051818"/>
              <a:gd name="connsiteX0-27" fmla="*/ 9143999 w 9143999"/>
              <a:gd name="connsiteY0-28" fmla="*/ 0 h 2051818"/>
              <a:gd name="connsiteX1-29" fmla="*/ 9143999 w 9143999"/>
              <a:gd name="connsiteY1-30" fmla="*/ 2051818 h 2051818"/>
              <a:gd name="connsiteX2-31" fmla="*/ 0 w 9143999"/>
              <a:gd name="connsiteY2-32" fmla="*/ 2051818 h 2051818"/>
              <a:gd name="connsiteX3-33" fmla="*/ 0 w 9143999"/>
              <a:gd name="connsiteY3-34" fmla="*/ 1204077 h 2051818"/>
              <a:gd name="connsiteX4-35" fmla="*/ 6027 w 9143999"/>
              <a:gd name="connsiteY4-36" fmla="*/ 1207403 h 2051818"/>
              <a:gd name="connsiteX5-37" fmla="*/ 9143999 w 9143999"/>
              <a:gd name="connsiteY5-38" fmla="*/ 0 h 2051818"/>
              <a:gd name="connsiteX0-39" fmla="*/ 9143999 w 9143999"/>
              <a:gd name="connsiteY0-40" fmla="*/ 0 h 2051818"/>
              <a:gd name="connsiteX1-41" fmla="*/ 9143999 w 9143999"/>
              <a:gd name="connsiteY1-42" fmla="*/ 2051818 h 2051818"/>
              <a:gd name="connsiteX2-43" fmla="*/ 0 w 9143999"/>
              <a:gd name="connsiteY2-44" fmla="*/ 2051818 h 2051818"/>
              <a:gd name="connsiteX3-45" fmla="*/ 0 w 9143999"/>
              <a:gd name="connsiteY3-46" fmla="*/ 1204077 h 2051818"/>
              <a:gd name="connsiteX4-47" fmla="*/ 6027 w 9143999"/>
              <a:gd name="connsiteY4-48" fmla="*/ 1207403 h 2051818"/>
              <a:gd name="connsiteX5-49" fmla="*/ 9143999 w 9143999"/>
              <a:gd name="connsiteY5-50" fmla="*/ 0 h 2051818"/>
              <a:gd name="connsiteX0-51" fmla="*/ 9143999 w 9143999"/>
              <a:gd name="connsiteY0-52" fmla="*/ 0 h 2051818"/>
              <a:gd name="connsiteX1-53" fmla="*/ 9143999 w 9143999"/>
              <a:gd name="connsiteY1-54" fmla="*/ 2051818 h 2051818"/>
              <a:gd name="connsiteX2-55" fmla="*/ 0 w 9143999"/>
              <a:gd name="connsiteY2-56" fmla="*/ 2051818 h 2051818"/>
              <a:gd name="connsiteX3-57" fmla="*/ 0 w 9143999"/>
              <a:gd name="connsiteY3-58" fmla="*/ 1204077 h 2051818"/>
              <a:gd name="connsiteX4-59" fmla="*/ 6027 w 9143999"/>
              <a:gd name="connsiteY4-60" fmla="*/ 1207403 h 2051818"/>
              <a:gd name="connsiteX5-61" fmla="*/ 9143999 w 9143999"/>
              <a:gd name="connsiteY5-62" fmla="*/ 0 h 2051818"/>
              <a:gd name="connsiteX0-63" fmla="*/ 9143999 w 9143999"/>
              <a:gd name="connsiteY0-64" fmla="*/ 130228 h 2182046"/>
              <a:gd name="connsiteX1-65" fmla="*/ 9143999 w 9143999"/>
              <a:gd name="connsiteY1-66" fmla="*/ 2182046 h 2182046"/>
              <a:gd name="connsiteX2-67" fmla="*/ 0 w 9143999"/>
              <a:gd name="connsiteY2-68" fmla="*/ 2182046 h 2182046"/>
              <a:gd name="connsiteX3-69" fmla="*/ 0 w 9143999"/>
              <a:gd name="connsiteY3-70" fmla="*/ 1334305 h 2182046"/>
              <a:gd name="connsiteX4-71" fmla="*/ 6027 w 9143999"/>
              <a:gd name="connsiteY4-72" fmla="*/ 0 h 2182046"/>
              <a:gd name="connsiteX5-73" fmla="*/ 9143999 w 9143999"/>
              <a:gd name="connsiteY5-74" fmla="*/ 130228 h 2182046"/>
              <a:gd name="connsiteX0-75" fmla="*/ 9143999 w 9143999"/>
              <a:gd name="connsiteY0-76" fmla="*/ 0 h 2051818"/>
              <a:gd name="connsiteX1-77" fmla="*/ 9143999 w 9143999"/>
              <a:gd name="connsiteY1-78" fmla="*/ 2051818 h 2051818"/>
              <a:gd name="connsiteX2-79" fmla="*/ 0 w 9143999"/>
              <a:gd name="connsiteY2-80" fmla="*/ 2051818 h 2051818"/>
              <a:gd name="connsiteX3-81" fmla="*/ 0 w 9143999"/>
              <a:gd name="connsiteY3-82" fmla="*/ 1204077 h 2051818"/>
              <a:gd name="connsiteX4-83" fmla="*/ 25380 w 9143999"/>
              <a:gd name="connsiteY4-84" fmla="*/ 54648 h 2051818"/>
              <a:gd name="connsiteX5-85" fmla="*/ 9143999 w 9143999"/>
              <a:gd name="connsiteY5-86" fmla="*/ 0 h 2051818"/>
              <a:gd name="connsiteX0-87" fmla="*/ 9143999 w 9143999"/>
              <a:gd name="connsiteY0-88" fmla="*/ 0 h 2051818"/>
              <a:gd name="connsiteX1-89" fmla="*/ 9143999 w 9143999"/>
              <a:gd name="connsiteY1-90" fmla="*/ 2051818 h 2051818"/>
              <a:gd name="connsiteX2-91" fmla="*/ 0 w 9143999"/>
              <a:gd name="connsiteY2-92" fmla="*/ 2051818 h 2051818"/>
              <a:gd name="connsiteX3-93" fmla="*/ 0 w 9143999"/>
              <a:gd name="connsiteY3-94" fmla="*/ 1204077 h 2051818"/>
              <a:gd name="connsiteX4-95" fmla="*/ 25380 w 9143999"/>
              <a:gd name="connsiteY4-96" fmla="*/ 54648 h 2051818"/>
              <a:gd name="connsiteX5-97" fmla="*/ 9143999 w 9143999"/>
              <a:gd name="connsiteY5-98" fmla="*/ 0 h 2051818"/>
              <a:gd name="connsiteX0-99" fmla="*/ 9143999 w 9143999"/>
              <a:gd name="connsiteY0-100" fmla="*/ 0 h 2051818"/>
              <a:gd name="connsiteX1-101" fmla="*/ 9143999 w 9143999"/>
              <a:gd name="connsiteY1-102" fmla="*/ 2051818 h 2051818"/>
              <a:gd name="connsiteX2-103" fmla="*/ 0 w 9143999"/>
              <a:gd name="connsiteY2-104" fmla="*/ 2051818 h 2051818"/>
              <a:gd name="connsiteX3-105" fmla="*/ 0 w 9143999"/>
              <a:gd name="connsiteY3-106" fmla="*/ 1204077 h 2051818"/>
              <a:gd name="connsiteX4-107" fmla="*/ 25380 w 9143999"/>
              <a:gd name="connsiteY4-108" fmla="*/ 54648 h 2051818"/>
              <a:gd name="connsiteX5-109" fmla="*/ 9143999 w 9143999"/>
              <a:gd name="connsiteY5-110" fmla="*/ 0 h 2051818"/>
              <a:gd name="connsiteX0-111" fmla="*/ 9143999 w 9143999"/>
              <a:gd name="connsiteY0-112" fmla="*/ 0 h 2051818"/>
              <a:gd name="connsiteX1-113" fmla="*/ 9143999 w 9143999"/>
              <a:gd name="connsiteY1-114" fmla="*/ 2051818 h 2051818"/>
              <a:gd name="connsiteX2-115" fmla="*/ 0 w 9143999"/>
              <a:gd name="connsiteY2-116" fmla="*/ 2051818 h 2051818"/>
              <a:gd name="connsiteX3-117" fmla="*/ 0 w 9143999"/>
              <a:gd name="connsiteY3-118" fmla="*/ 1204077 h 2051818"/>
              <a:gd name="connsiteX4-119" fmla="*/ 25380 w 9143999"/>
              <a:gd name="connsiteY4-120" fmla="*/ 54648 h 2051818"/>
              <a:gd name="connsiteX5-121" fmla="*/ 9143999 w 9143999"/>
              <a:gd name="connsiteY5-122" fmla="*/ 0 h 2051818"/>
              <a:gd name="connsiteX0-123" fmla="*/ 9124647 w 9143999"/>
              <a:gd name="connsiteY0-124" fmla="*/ 0 h 2127943"/>
              <a:gd name="connsiteX1-125" fmla="*/ 9143999 w 9143999"/>
              <a:gd name="connsiteY1-126" fmla="*/ 2127943 h 2127943"/>
              <a:gd name="connsiteX2-127" fmla="*/ 0 w 9143999"/>
              <a:gd name="connsiteY2-128" fmla="*/ 2127943 h 2127943"/>
              <a:gd name="connsiteX3-129" fmla="*/ 0 w 9143999"/>
              <a:gd name="connsiteY3-130" fmla="*/ 1280202 h 2127943"/>
              <a:gd name="connsiteX4-131" fmla="*/ 25380 w 9143999"/>
              <a:gd name="connsiteY4-132" fmla="*/ 130773 h 2127943"/>
              <a:gd name="connsiteX5-133" fmla="*/ 9124647 w 9143999"/>
              <a:gd name="connsiteY5-134" fmla="*/ 0 h 2127943"/>
              <a:gd name="connsiteX0-135" fmla="*/ 9124647 w 9143999"/>
              <a:gd name="connsiteY0-136" fmla="*/ 0 h 2127943"/>
              <a:gd name="connsiteX1-137" fmla="*/ 9143999 w 9143999"/>
              <a:gd name="connsiteY1-138" fmla="*/ 2127943 h 2127943"/>
              <a:gd name="connsiteX2-139" fmla="*/ 0 w 9143999"/>
              <a:gd name="connsiteY2-140" fmla="*/ 2127943 h 2127943"/>
              <a:gd name="connsiteX3-141" fmla="*/ 0 w 9143999"/>
              <a:gd name="connsiteY3-142" fmla="*/ 1280202 h 2127943"/>
              <a:gd name="connsiteX4-143" fmla="*/ 25380 w 9143999"/>
              <a:gd name="connsiteY4-144" fmla="*/ 130773 h 2127943"/>
              <a:gd name="connsiteX5-145" fmla="*/ 9124647 w 9143999"/>
              <a:gd name="connsiteY5-146" fmla="*/ 0 h 2127943"/>
              <a:gd name="connsiteX0-147" fmla="*/ 9124647 w 9143999"/>
              <a:gd name="connsiteY0-148" fmla="*/ 0 h 2127943"/>
              <a:gd name="connsiteX1-149" fmla="*/ 9143999 w 9143999"/>
              <a:gd name="connsiteY1-150" fmla="*/ 2127943 h 2127943"/>
              <a:gd name="connsiteX2-151" fmla="*/ 0 w 9143999"/>
              <a:gd name="connsiteY2-152" fmla="*/ 2127943 h 2127943"/>
              <a:gd name="connsiteX3-153" fmla="*/ 0 w 9143999"/>
              <a:gd name="connsiteY3-154" fmla="*/ 1280202 h 2127943"/>
              <a:gd name="connsiteX4-155" fmla="*/ 6028 w 9143999"/>
              <a:gd name="connsiteY4-156" fmla="*/ 11147 h 2127943"/>
              <a:gd name="connsiteX5-157" fmla="*/ 9124647 w 9143999"/>
              <a:gd name="connsiteY5-158" fmla="*/ 0 h 2127943"/>
              <a:gd name="connsiteX0-159" fmla="*/ 9138134 w 9157486"/>
              <a:gd name="connsiteY0-160" fmla="*/ 0 h 2127943"/>
              <a:gd name="connsiteX1-161" fmla="*/ 9157486 w 9157486"/>
              <a:gd name="connsiteY1-162" fmla="*/ 2127943 h 2127943"/>
              <a:gd name="connsiteX2-163" fmla="*/ 13487 w 9157486"/>
              <a:gd name="connsiteY2-164" fmla="*/ 2127943 h 2127943"/>
              <a:gd name="connsiteX3-165" fmla="*/ 13487 w 9157486"/>
              <a:gd name="connsiteY3-166" fmla="*/ 1280202 h 2127943"/>
              <a:gd name="connsiteX4-167" fmla="*/ 163 w 9157486"/>
              <a:gd name="connsiteY4-168" fmla="*/ 141648 h 2127943"/>
              <a:gd name="connsiteX5-169" fmla="*/ 9138134 w 9157486"/>
              <a:gd name="connsiteY5-170" fmla="*/ 0 h 212794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9157486" h="2127943">
                <a:moveTo>
                  <a:pt x="9138134" y="0"/>
                </a:moveTo>
                <a:lnTo>
                  <a:pt x="9157486" y="2127943"/>
                </a:lnTo>
                <a:lnTo>
                  <a:pt x="13487" y="2127943"/>
                </a:lnTo>
                <a:lnTo>
                  <a:pt x="13487" y="1280202"/>
                </a:lnTo>
                <a:cubicBezTo>
                  <a:pt x="15496" y="857184"/>
                  <a:pt x="-1846" y="564666"/>
                  <a:pt x="163" y="141648"/>
                </a:cubicBezTo>
                <a:cubicBezTo>
                  <a:pt x="3568670" y="1577063"/>
                  <a:pt x="7137176" y="1131097"/>
                  <a:pt x="913813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4" name="任意多边形 43"/>
          <p:cNvSpPr/>
          <p:nvPr/>
        </p:nvSpPr>
        <p:spPr>
          <a:xfrm rot="16200000">
            <a:off x="3793994" y="-16037"/>
            <a:ext cx="6868899" cy="6879174"/>
          </a:xfrm>
          <a:custGeom>
            <a:avLst/>
            <a:gdLst>
              <a:gd name="connsiteX0" fmla="*/ 6858000 w 6858000"/>
              <a:gd name="connsiteY0" fmla="*/ 0 h 6459417"/>
              <a:gd name="connsiteX1" fmla="*/ 6858000 w 6858000"/>
              <a:gd name="connsiteY1" fmla="*/ 1675279 h 6459417"/>
              <a:gd name="connsiteX2" fmla="*/ 6858000 w 6858000"/>
              <a:gd name="connsiteY2" fmla="*/ 1819701 h 6459417"/>
              <a:gd name="connsiteX3" fmla="*/ 6858000 w 6858000"/>
              <a:gd name="connsiteY3" fmla="*/ 2278767 h 6459417"/>
              <a:gd name="connsiteX4" fmla="*/ 6858000 w 6858000"/>
              <a:gd name="connsiteY4" fmla="*/ 3954046 h 6459417"/>
              <a:gd name="connsiteX5" fmla="*/ 6858000 w 6858000"/>
              <a:gd name="connsiteY5" fmla="*/ 4098468 h 6459417"/>
              <a:gd name="connsiteX6" fmla="*/ 6858000 w 6858000"/>
              <a:gd name="connsiteY6" fmla="*/ 4180650 h 6459417"/>
              <a:gd name="connsiteX7" fmla="*/ 6858000 w 6858000"/>
              <a:gd name="connsiteY7" fmla="*/ 6459417 h 6459417"/>
              <a:gd name="connsiteX8" fmla="*/ 0 w 6858000"/>
              <a:gd name="connsiteY8" fmla="*/ 6459417 h 6459417"/>
              <a:gd name="connsiteX9" fmla="*/ 0 w 6858000"/>
              <a:gd name="connsiteY9" fmla="*/ 4180650 h 6459417"/>
              <a:gd name="connsiteX10" fmla="*/ 0 w 6858000"/>
              <a:gd name="connsiteY10" fmla="*/ 4098468 h 6459417"/>
              <a:gd name="connsiteX11" fmla="*/ 0 w 6858000"/>
              <a:gd name="connsiteY11" fmla="*/ 3954046 h 6459417"/>
              <a:gd name="connsiteX12" fmla="*/ 0 w 6858000"/>
              <a:gd name="connsiteY12" fmla="*/ 3295924 h 6459417"/>
              <a:gd name="connsiteX13" fmla="*/ 0 w 6858000"/>
              <a:gd name="connsiteY13" fmla="*/ 1819701 h 6459417"/>
              <a:gd name="connsiteX14" fmla="*/ 0 w 6858000"/>
              <a:gd name="connsiteY14" fmla="*/ 1675279 h 6459417"/>
              <a:gd name="connsiteX15" fmla="*/ 0 w 6858000"/>
              <a:gd name="connsiteY15" fmla="*/ 1017157 h 6459417"/>
              <a:gd name="connsiteX16" fmla="*/ 227535 w 6858000"/>
              <a:gd name="connsiteY16" fmla="*/ 1166258 h 6459417"/>
              <a:gd name="connsiteX17" fmla="*/ 6270374 w 6858000"/>
              <a:gd name="connsiteY17" fmla="*/ 412001 h 6459417"/>
              <a:gd name="connsiteX18" fmla="*/ 6705779 w 6858000"/>
              <a:gd name="connsiteY18" fmla="*/ 117916 h 6459417"/>
              <a:gd name="connsiteX0-1" fmla="*/ 6858000 w 6941935"/>
              <a:gd name="connsiteY0-2" fmla="*/ 56823 h 6516240"/>
              <a:gd name="connsiteX1-3" fmla="*/ 6858000 w 6941935"/>
              <a:gd name="connsiteY1-4" fmla="*/ 1732102 h 6516240"/>
              <a:gd name="connsiteX2-5" fmla="*/ 6858000 w 6941935"/>
              <a:gd name="connsiteY2-6" fmla="*/ 1876524 h 6516240"/>
              <a:gd name="connsiteX3-7" fmla="*/ 6858000 w 6941935"/>
              <a:gd name="connsiteY3-8" fmla="*/ 2335590 h 6516240"/>
              <a:gd name="connsiteX4-9" fmla="*/ 6858000 w 6941935"/>
              <a:gd name="connsiteY4-10" fmla="*/ 4010869 h 6516240"/>
              <a:gd name="connsiteX5-11" fmla="*/ 6858000 w 6941935"/>
              <a:gd name="connsiteY5-12" fmla="*/ 4155291 h 6516240"/>
              <a:gd name="connsiteX6-13" fmla="*/ 6858000 w 6941935"/>
              <a:gd name="connsiteY6-14" fmla="*/ 4237473 h 6516240"/>
              <a:gd name="connsiteX7-15" fmla="*/ 6858000 w 6941935"/>
              <a:gd name="connsiteY7-16" fmla="*/ 6516240 h 6516240"/>
              <a:gd name="connsiteX8-17" fmla="*/ 0 w 6941935"/>
              <a:gd name="connsiteY8-18" fmla="*/ 6516240 h 6516240"/>
              <a:gd name="connsiteX9-19" fmla="*/ 0 w 6941935"/>
              <a:gd name="connsiteY9-20" fmla="*/ 4237473 h 6516240"/>
              <a:gd name="connsiteX10-21" fmla="*/ 0 w 6941935"/>
              <a:gd name="connsiteY10-22" fmla="*/ 4155291 h 6516240"/>
              <a:gd name="connsiteX11-23" fmla="*/ 0 w 6941935"/>
              <a:gd name="connsiteY11-24" fmla="*/ 4010869 h 6516240"/>
              <a:gd name="connsiteX12-25" fmla="*/ 0 w 6941935"/>
              <a:gd name="connsiteY12-26" fmla="*/ 3352747 h 6516240"/>
              <a:gd name="connsiteX13-27" fmla="*/ 0 w 6941935"/>
              <a:gd name="connsiteY13-28" fmla="*/ 1876524 h 6516240"/>
              <a:gd name="connsiteX14-29" fmla="*/ 0 w 6941935"/>
              <a:gd name="connsiteY14-30" fmla="*/ 1732102 h 6516240"/>
              <a:gd name="connsiteX15-31" fmla="*/ 0 w 6941935"/>
              <a:gd name="connsiteY15-32" fmla="*/ 1073980 h 6516240"/>
              <a:gd name="connsiteX16-33" fmla="*/ 227535 w 6941935"/>
              <a:gd name="connsiteY16-34" fmla="*/ 1223081 h 6516240"/>
              <a:gd name="connsiteX17-35" fmla="*/ 6270374 w 6941935"/>
              <a:gd name="connsiteY17-36" fmla="*/ 468824 h 6516240"/>
              <a:gd name="connsiteX18-37" fmla="*/ 6858000 w 6941935"/>
              <a:gd name="connsiteY18-38" fmla="*/ 56823 h 6516240"/>
              <a:gd name="connsiteX0-39" fmla="*/ 6858000 w 6858000"/>
              <a:gd name="connsiteY0-40" fmla="*/ 4734 h 6464151"/>
              <a:gd name="connsiteX1-41" fmla="*/ 6858000 w 6858000"/>
              <a:gd name="connsiteY1-42" fmla="*/ 1680013 h 6464151"/>
              <a:gd name="connsiteX2-43" fmla="*/ 6858000 w 6858000"/>
              <a:gd name="connsiteY2-44" fmla="*/ 1824435 h 6464151"/>
              <a:gd name="connsiteX3-45" fmla="*/ 6858000 w 6858000"/>
              <a:gd name="connsiteY3-46" fmla="*/ 2283501 h 6464151"/>
              <a:gd name="connsiteX4-47" fmla="*/ 6858000 w 6858000"/>
              <a:gd name="connsiteY4-48" fmla="*/ 3958780 h 6464151"/>
              <a:gd name="connsiteX5-49" fmla="*/ 6858000 w 6858000"/>
              <a:gd name="connsiteY5-50" fmla="*/ 4103202 h 6464151"/>
              <a:gd name="connsiteX6-51" fmla="*/ 6858000 w 6858000"/>
              <a:gd name="connsiteY6-52" fmla="*/ 4185384 h 6464151"/>
              <a:gd name="connsiteX7-53" fmla="*/ 6858000 w 6858000"/>
              <a:gd name="connsiteY7-54" fmla="*/ 6464151 h 6464151"/>
              <a:gd name="connsiteX8-55" fmla="*/ 0 w 6858000"/>
              <a:gd name="connsiteY8-56" fmla="*/ 6464151 h 6464151"/>
              <a:gd name="connsiteX9-57" fmla="*/ 0 w 6858000"/>
              <a:gd name="connsiteY9-58" fmla="*/ 4185384 h 6464151"/>
              <a:gd name="connsiteX10-59" fmla="*/ 0 w 6858000"/>
              <a:gd name="connsiteY10-60" fmla="*/ 4103202 h 6464151"/>
              <a:gd name="connsiteX11-61" fmla="*/ 0 w 6858000"/>
              <a:gd name="connsiteY11-62" fmla="*/ 3958780 h 6464151"/>
              <a:gd name="connsiteX12-63" fmla="*/ 0 w 6858000"/>
              <a:gd name="connsiteY12-64" fmla="*/ 3300658 h 6464151"/>
              <a:gd name="connsiteX13-65" fmla="*/ 0 w 6858000"/>
              <a:gd name="connsiteY13-66" fmla="*/ 1824435 h 6464151"/>
              <a:gd name="connsiteX14-67" fmla="*/ 0 w 6858000"/>
              <a:gd name="connsiteY14-68" fmla="*/ 1680013 h 6464151"/>
              <a:gd name="connsiteX15-69" fmla="*/ 0 w 6858000"/>
              <a:gd name="connsiteY15-70" fmla="*/ 1021891 h 6464151"/>
              <a:gd name="connsiteX16-71" fmla="*/ 227535 w 6858000"/>
              <a:gd name="connsiteY16-72" fmla="*/ 1170992 h 6464151"/>
              <a:gd name="connsiteX17-73" fmla="*/ 6858000 w 6858000"/>
              <a:gd name="connsiteY17-74" fmla="*/ 4734 h 6464151"/>
              <a:gd name="connsiteX0-75" fmla="*/ 6858000 w 6858000"/>
              <a:gd name="connsiteY0-76" fmla="*/ 0 h 6459417"/>
              <a:gd name="connsiteX1-77" fmla="*/ 6858000 w 6858000"/>
              <a:gd name="connsiteY1-78" fmla="*/ 1675279 h 6459417"/>
              <a:gd name="connsiteX2-79" fmla="*/ 6858000 w 6858000"/>
              <a:gd name="connsiteY2-80" fmla="*/ 1819701 h 6459417"/>
              <a:gd name="connsiteX3-81" fmla="*/ 6858000 w 6858000"/>
              <a:gd name="connsiteY3-82" fmla="*/ 2278767 h 6459417"/>
              <a:gd name="connsiteX4-83" fmla="*/ 6858000 w 6858000"/>
              <a:gd name="connsiteY4-84" fmla="*/ 3954046 h 6459417"/>
              <a:gd name="connsiteX5-85" fmla="*/ 6858000 w 6858000"/>
              <a:gd name="connsiteY5-86" fmla="*/ 4098468 h 6459417"/>
              <a:gd name="connsiteX6-87" fmla="*/ 6858000 w 6858000"/>
              <a:gd name="connsiteY6-88" fmla="*/ 4180650 h 6459417"/>
              <a:gd name="connsiteX7-89" fmla="*/ 6858000 w 6858000"/>
              <a:gd name="connsiteY7-90" fmla="*/ 6459417 h 6459417"/>
              <a:gd name="connsiteX8-91" fmla="*/ 0 w 6858000"/>
              <a:gd name="connsiteY8-92" fmla="*/ 6459417 h 6459417"/>
              <a:gd name="connsiteX9-93" fmla="*/ 0 w 6858000"/>
              <a:gd name="connsiteY9-94" fmla="*/ 4180650 h 6459417"/>
              <a:gd name="connsiteX10-95" fmla="*/ 0 w 6858000"/>
              <a:gd name="connsiteY10-96" fmla="*/ 4098468 h 6459417"/>
              <a:gd name="connsiteX11-97" fmla="*/ 0 w 6858000"/>
              <a:gd name="connsiteY11-98" fmla="*/ 3954046 h 6459417"/>
              <a:gd name="connsiteX12-99" fmla="*/ 0 w 6858000"/>
              <a:gd name="connsiteY12-100" fmla="*/ 3295924 h 6459417"/>
              <a:gd name="connsiteX13-101" fmla="*/ 0 w 6858000"/>
              <a:gd name="connsiteY13-102" fmla="*/ 1819701 h 6459417"/>
              <a:gd name="connsiteX14-103" fmla="*/ 0 w 6858000"/>
              <a:gd name="connsiteY14-104" fmla="*/ 1675279 h 6459417"/>
              <a:gd name="connsiteX15-105" fmla="*/ 0 w 6858000"/>
              <a:gd name="connsiteY15-106" fmla="*/ 1017157 h 6459417"/>
              <a:gd name="connsiteX16-107" fmla="*/ 227535 w 6858000"/>
              <a:gd name="connsiteY16-108" fmla="*/ 1166258 h 6459417"/>
              <a:gd name="connsiteX17-109" fmla="*/ 6858000 w 6858000"/>
              <a:gd name="connsiteY17-110" fmla="*/ 0 h 6459417"/>
              <a:gd name="connsiteX0-111" fmla="*/ 6858000 w 6858000"/>
              <a:gd name="connsiteY0-112" fmla="*/ 0 h 6459417"/>
              <a:gd name="connsiteX1-113" fmla="*/ 6858000 w 6858000"/>
              <a:gd name="connsiteY1-114" fmla="*/ 1675279 h 6459417"/>
              <a:gd name="connsiteX2-115" fmla="*/ 6858000 w 6858000"/>
              <a:gd name="connsiteY2-116" fmla="*/ 1819701 h 6459417"/>
              <a:gd name="connsiteX3-117" fmla="*/ 6858000 w 6858000"/>
              <a:gd name="connsiteY3-118" fmla="*/ 2278767 h 6459417"/>
              <a:gd name="connsiteX4-119" fmla="*/ 6858000 w 6858000"/>
              <a:gd name="connsiteY4-120" fmla="*/ 3954046 h 6459417"/>
              <a:gd name="connsiteX5-121" fmla="*/ 6858000 w 6858000"/>
              <a:gd name="connsiteY5-122" fmla="*/ 4098468 h 6459417"/>
              <a:gd name="connsiteX6-123" fmla="*/ 6858000 w 6858000"/>
              <a:gd name="connsiteY6-124" fmla="*/ 4180650 h 6459417"/>
              <a:gd name="connsiteX7-125" fmla="*/ 6858000 w 6858000"/>
              <a:gd name="connsiteY7-126" fmla="*/ 6459417 h 6459417"/>
              <a:gd name="connsiteX8-127" fmla="*/ 0 w 6858000"/>
              <a:gd name="connsiteY8-128" fmla="*/ 6459417 h 6459417"/>
              <a:gd name="connsiteX9-129" fmla="*/ 0 w 6858000"/>
              <a:gd name="connsiteY9-130" fmla="*/ 4180650 h 6459417"/>
              <a:gd name="connsiteX10-131" fmla="*/ 0 w 6858000"/>
              <a:gd name="connsiteY10-132" fmla="*/ 4098468 h 6459417"/>
              <a:gd name="connsiteX11-133" fmla="*/ 0 w 6858000"/>
              <a:gd name="connsiteY11-134" fmla="*/ 3954046 h 6459417"/>
              <a:gd name="connsiteX12-135" fmla="*/ 0 w 6858000"/>
              <a:gd name="connsiteY12-136" fmla="*/ 3295924 h 6459417"/>
              <a:gd name="connsiteX13-137" fmla="*/ 0 w 6858000"/>
              <a:gd name="connsiteY13-138" fmla="*/ 1819701 h 6459417"/>
              <a:gd name="connsiteX14-139" fmla="*/ 0 w 6858000"/>
              <a:gd name="connsiteY14-140" fmla="*/ 1675279 h 6459417"/>
              <a:gd name="connsiteX15-141" fmla="*/ 0 w 6858000"/>
              <a:gd name="connsiteY15-142" fmla="*/ 1017157 h 6459417"/>
              <a:gd name="connsiteX16-143" fmla="*/ 6858000 w 6858000"/>
              <a:gd name="connsiteY16-144" fmla="*/ 0 h 6459417"/>
              <a:gd name="connsiteX0-145" fmla="*/ 6858000 w 6858000"/>
              <a:gd name="connsiteY0-146" fmla="*/ 0 h 6459417"/>
              <a:gd name="connsiteX1-147" fmla="*/ 6858000 w 6858000"/>
              <a:gd name="connsiteY1-148" fmla="*/ 1675279 h 6459417"/>
              <a:gd name="connsiteX2-149" fmla="*/ 6858000 w 6858000"/>
              <a:gd name="connsiteY2-150" fmla="*/ 1819701 h 6459417"/>
              <a:gd name="connsiteX3-151" fmla="*/ 6858000 w 6858000"/>
              <a:gd name="connsiteY3-152" fmla="*/ 2278767 h 6459417"/>
              <a:gd name="connsiteX4-153" fmla="*/ 6858000 w 6858000"/>
              <a:gd name="connsiteY4-154" fmla="*/ 3954046 h 6459417"/>
              <a:gd name="connsiteX5-155" fmla="*/ 6858000 w 6858000"/>
              <a:gd name="connsiteY5-156" fmla="*/ 4098468 h 6459417"/>
              <a:gd name="connsiteX6-157" fmla="*/ 6858000 w 6858000"/>
              <a:gd name="connsiteY6-158" fmla="*/ 4180650 h 6459417"/>
              <a:gd name="connsiteX7-159" fmla="*/ 6858000 w 6858000"/>
              <a:gd name="connsiteY7-160" fmla="*/ 6459417 h 6459417"/>
              <a:gd name="connsiteX8-161" fmla="*/ 0 w 6858000"/>
              <a:gd name="connsiteY8-162" fmla="*/ 6459417 h 6459417"/>
              <a:gd name="connsiteX9-163" fmla="*/ 0 w 6858000"/>
              <a:gd name="connsiteY9-164" fmla="*/ 4180650 h 6459417"/>
              <a:gd name="connsiteX10-165" fmla="*/ 0 w 6858000"/>
              <a:gd name="connsiteY10-166" fmla="*/ 4098468 h 6459417"/>
              <a:gd name="connsiteX11-167" fmla="*/ 0 w 6858000"/>
              <a:gd name="connsiteY11-168" fmla="*/ 3954046 h 6459417"/>
              <a:gd name="connsiteX12-169" fmla="*/ 0 w 6858000"/>
              <a:gd name="connsiteY12-170" fmla="*/ 3295924 h 6459417"/>
              <a:gd name="connsiteX13-171" fmla="*/ 0 w 6858000"/>
              <a:gd name="connsiteY13-172" fmla="*/ 1819701 h 6459417"/>
              <a:gd name="connsiteX14-173" fmla="*/ 0 w 6858000"/>
              <a:gd name="connsiteY14-174" fmla="*/ 1675279 h 6459417"/>
              <a:gd name="connsiteX15-175" fmla="*/ 0 w 6858000"/>
              <a:gd name="connsiteY15-176" fmla="*/ 1017157 h 6459417"/>
              <a:gd name="connsiteX16-177" fmla="*/ 6858000 w 6858000"/>
              <a:gd name="connsiteY16-178" fmla="*/ 0 h 6459417"/>
              <a:gd name="connsiteX0-179" fmla="*/ 6858000 w 6858000"/>
              <a:gd name="connsiteY0-180" fmla="*/ 0 h 6459417"/>
              <a:gd name="connsiteX1-181" fmla="*/ 6858000 w 6858000"/>
              <a:gd name="connsiteY1-182" fmla="*/ 1675279 h 6459417"/>
              <a:gd name="connsiteX2-183" fmla="*/ 6858000 w 6858000"/>
              <a:gd name="connsiteY2-184" fmla="*/ 1819701 h 6459417"/>
              <a:gd name="connsiteX3-185" fmla="*/ 6858000 w 6858000"/>
              <a:gd name="connsiteY3-186" fmla="*/ 2278767 h 6459417"/>
              <a:gd name="connsiteX4-187" fmla="*/ 6858000 w 6858000"/>
              <a:gd name="connsiteY4-188" fmla="*/ 3954046 h 6459417"/>
              <a:gd name="connsiteX5-189" fmla="*/ 6858000 w 6858000"/>
              <a:gd name="connsiteY5-190" fmla="*/ 4098468 h 6459417"/>
              <a:gd name="connsiteX6-191" fmla="*/ 6858000 w 6858000"/>
              <a:gd name="connsiteY6-192" fmla="*/ 4180650 h 6459417"/>
              <a:gd name="connsiteX7-193" fmla="*/ 6858000 w 6858000"/>
              <a:gd name="connsiteY7-194" fmla="*/ 6459417 h 6459417"/>
              <a:gd name="connsiteX8-195" fmla="*/ 0 w 6858000"/>
              <a:gd name="connsiteY8-196" fmla="*/ 6459417 h 6459417"/>
              <a:gd name="connsiteX9-197" fmla="*/ 0 w 6858000"/>
              <a:gd name="connsiteY9-198" fmla="*/ 4180650 h 6459417"/>
              <a:gd name="connsiteX10-199" fmla="*/ 0 w 6858000"/>
              <a:gd name="connsiteY10-200" fmla="*/ 4098468 h 6459417"/>
              <a:gd name="connsiteX11-201" fmla="*/ 0 w 6858000"/>
              <a:gd name="connsiteY11-202" fmla="*/ 3954046 h 6459417"/>
              <a:gd name="connsiteX12-203" fmla="*/ 0 w 6858000"/>
              <a:gd name="connsiteY12-204" fmla="*/ 3295924 h 6459417"/>
              <a:gd name="connsiteX13-205" fmla="*/ 0 w 6858000"/>
              <a:gd name="connsiteY13-206" fmla="*/ 1819701 h 6459417"/>
              <a:gd name="connsiteX14-207" fmla="*/ 0 w 6858000"/>
              <a:gd name="connsiteY14-208" fmla="*/ 1675279 h 6459417"/>
              <a:gd name="connsiteX15-209" fmla="*/ 0 w 6858000"/>
              <a:gd name="connsiteY15-210" fmla="*/ 1017157 h 6459417"/>
              <a:gd name="connsiteX16-211" fmla="*/ 6858000 w 6858000"/>
              <a:gd name="connsiteY16-212" fmla="*/ 0 h 6459417"/>
              <a:gd name="connsiteX0-213" fmla="*/ 6858000 w 6858000"/>
              <a:gd name="connsiteY0-214" fmla="*/ 0 h 6459417"/>
              <a:gd name="connsiteX1-215" fmla="*/ 6858000 w 6858000"/>
              <a:gd name="connsiteY1-216" fmla="*/ 1675279 h 6459417"/>
              <a:gd name="connsiteX2-217" fmla="*/ 6858000 w 6858000"/>
              <a:gd name="connsiteY2-218" fmla="*/ 1819701 h 6459417"/>
              <a:gd name="connsiteX3-219" fmla="*/ 6858000 w 6858000"/>
              <a:gd name="connsiteY3-220" fmla="*/ 2278767 h 6459417"/>
              <a:gd name="connsiteX4-221" fmla="*/ 6858000 w 6858000"/>
              <a:gd name="connsiteY4-222" fmla="*/ 3954046 h 6459417"/>
              <a:gd name="connsiteX5-223" fmla="*/ 6858000 w 6858000"/>
              <a:gd name="connsiteY5-224" fmla="*/ 4098468 h 6459417"/>
              <a:gd name="connsiteX6-225" fmla="*/ 6858000 w 6858000"/>
              <a:gd name="connsiteY6-226" fmla="*/ 4180650 h 6459417"/>
              <a:gd name="connsiteX7-227" fmla="*/ 6858000 w 6858000"/>
              <a:gd name="connsiteY7-228" fmla="*/ 6459417 h 6459417"/>
              <a:gd name="connsiteX8-229" fmla="*/ 0 w 6858000"/>
              <a:gd name="connsiteY8-230" fmla="*/ 6459417 h 6459417"/>
              <a:gd name="connsiteX9-231" fmla="*/ 0 w 6858000"/>
              <a:gd name="connsiteY9-232" fmla="*/ 4180650 h 6459417"/>
              <a:gd name="connsiteX10-233" fmla="*/ 0 w 6858000"/>
              <a:gd name="connsiteY10-234" fmla="*/ 4098468 h 6459417"/>
              <a:gd name="connsiteX11-235" fmla="*/ 0 w 6858000"/>
              <a:gd name="connsiteY11-236" fmla="*/ 3954046 h 6459417"/>
              <a:gd name="connsiteX12-237" fmla="*/ 0 w 6858000"/>
              <a:gd name="connsiteY12-238" fmla="*/ 3295924 h 6459417"/>
              <a:gd name="connsiteX13-239" fmla="*/ 0 w 6858000"/>
              <a:gd name="connsiteY13-240" fmla="*/ 1819701 h 6459417"/>
              <a:gd name="connsiteX14-241" fmla="*/ 0 w 6858000"/>
              <a:gd name="connsiteY14-242" fmla="*/ 1675279 h 6459417"/>
              <a:gd name="connsiteX15-243" fmla="*/ 0 w 6858000"/>
              <a:gd name="connsiteY15-244" fmla="*/ 1017157 h 6459417"/>
              <a:gd name="connsiteX16-245" fmla="*/ 6858000 w 6858000"/>
              <a:gd name="connsiteY16-246" fmla="*/ 0 h 6459417"/>
              <a:gd name="connsiteX0-247" fmla="*/ 6858000 w 6858000"/>
              <a:gd name="connsiteY0-248" fmla="*/ 0 h 6459417"/>
              <a:gd name="connsiteX1-249" fmla="*/ 6858000 w 6858000"/>
              <a:gd name="connsiteY1-250" fmla="*/ 1675279 h 6459417"/>
              <a:gd name="connsiteX2-251" fmla="*/ 6858000 w 6858000"/>
              <a:gd name="connsiteY2-252" fmla="*/ 1819701 h 6459417"/>
              <a:gd name="connsiteX3-253" fmla="*/ 6858000 w 6858000"/>
              <a:gd name="connsiteY3-254" fmla="*/ 2278767 h 6459417"/>
              <a:gd name="connsiteX4-255" fmla="*/ 6858000 w 6858000"/>
              <a:gd name="connsiteY4-256" fmla="*/ 3954046 h 6459417"/>
              <a:gd name="connsiteX5-257" fmla="*/ 6858000 w 6858000"/>
              <a:gd name="connsiteY5-258" fmla="*/ 4098468 h 6459417"/>
              <a:gd name="connsiteX6-259" fmla="*/ 6858000 w 6858000"/>
              <a:gd name="connsiteY6-260" fmla="*/ 4180650 h 6459417"/>
              <a:gd name="connsiteX7-261" fmla="*/ 6858000 w 6858000"/>
              <a:gd name="connsiteY7-262" fmla="*/ 6459417 h 6459417"/>
              <a:gd name="connsiteX8-263" fmla="*/ 0 w 6858000"/>
              <a:gd name="connsiteY8-264" fmla="*/ 6459417 h 6459417"/>
              <a:gd name="connsiteX9-265" fmla="*/ 0 w 6858000"/>
              <a:gd name="connsiteY9-266" fmla="*/ 4180650 h 6459417"/>
              <a:gd name="connsiteX10-267" fmla="*/ 0 w 6858000"/>
              <a:gd name="connsiteY10-268" fmla="*/ 4098468 h 6459417"/>
              <a:gd name="connsiteX11-269" fmla="*/ 0 w 6858000"/>
              <a:gd name="connsiteY11-270" fmla="*/ 3954046 h 6459417"/>
              <a:gd name="connsiteX12-271" fmla="*/ 0 w 6858000"/>
              <a:gd name="connsiteY12-272" fmla="*/ 3295924 h 6459417"/>
              <a:gd name="connsiteX13-273" fmla="*/ 0 w 6858000"/>
              <a:gd name="connsiteY13-274" fmla="*/ 1819701 h 6459417"/>
              <a:gd name="connsiteX14-275" fmla="*/ 0 w 6858000"/>
              <a:gd name="connsiteY14-276" fmla="*/ 1675279 h 6459417"/>
              <a:gd name="connsiteX15-277" fmla="*/ 0 w 6858000"/>
              <a:gd name="connsiteY15-278" fmla="*/ 1017157 h 6459417"/>
              <a:gd name="connsiteX16-279" fmla="*/ 6858000 w 6858000"/>
              <a:gd name="connsiteY16-280" fmla="*/ 0 h 6459417"/>
              <a:gd name="connsiteX0-281" fmla="*/ 6858000 w 6858000"/>
              <a:gd name="connsiteY0-282" fmla="*/ 0 h 6459417"/>
              <a:gd name="connsiteX1-283" fmla="*/ 6858000 w 6858000"/>
              <a:gd name="connsiteY1-284" fmla="*/ 1675279 h 6459417"/>
              <a:gd name="connsiteX2-285" fmla="*/ 6858000 w 6858000"/>
              <a:gd name="connsiteY2-286" fmla="*/ 1819701 h 6459417"/>
              <a:gd name="connsiteX3-287" fmla="*/ 6858000 w 6858000"/>
              <a:gd name="connsiteY3-288" fmla="*/ 2278767 h 6459417"/>
              <a:gd name="connsiteX4-289" fmla="*/ 6858000 w 6858000"/>
              <a:gd name="connsiteY4-290" fmla="*/ 3954046 h 6459417"/>
              <a:gd name="connsiteX5-291" fmla="*/ 6858000 w 6858000"/>
              <a:gd name="connsiteY5-292" fmla="*/ 4098468 h 6459417"/>
              <a:gd name="connsiteX6-293" fmla="*/ 6858000 w 6858000"/>
              <a:gd name="connsiteY6-294" fmla="*/ 4180650 h 6459417"/>
              <a:gd name="connsiteX7-295" fmla="*/ 6858000 w 6858000"/>
              <a:gd name="connsiteY7-296" fmla="*/ 6459417 h 6459417"/>
              <a:gd name="connsiteX8-297" fmla="*/ 0 w 6858000"/>
              <a:gd name="connsiteY8-298" fmla="*/ 6459417 h 6459417"/>
              <a:gd name="connsiteX9-299" fmla="*/ 0 w 6858000"/>
              <a:gd name="connsiteY9-300" fmla="*/ 4180650 h 6459417"/>
              <a:gd name="connsiteX10-301" fmla="*/ 0 w 6858000"/>
              <a:gd name="connsiteY10-302" fmla="*/ 4098468 h 6459417"/>
              <a:gd name="connsiteX11-303" fmla="*/ 0 w 6858000"/>
              <a:gd name="connsiteY11-304" fmla="*/ 3954046 h 6459417"/>
              <a:gd name="connsiteX12-305" fmla="*/ 0 w 6858000"/>
              <a:gd name="connsiteY12-306" fmla="*/ 3295924 h 6459417"/>
              <a:gd name="connsiteX13-307" fmla="*/ 0 w 6858000"/>
              <a:gd name="connsiteY13-308" fmla="*/ 1819701 h 6459417"/>
              <a:gd name="connsiteX14-309" fmla="*/ 0 w 6858000"/>
              <a:gd name="connsiteY14-310" fmla="*/ 1675279 h 6459417"/>
              <a:gd name="connsiteX15-311" fmla="*/ 0 w 6858000"/>
              <a:gd name="connsiteY15-312" fmla="*/ 1017157 h 6459417"/>
              <a:gd name="connsiteX16-313" fmla="*/ 6858000 w 6858000"/>
              <a:gd name="connsiteY16-314" fmla="*/ 0 h 6459417"/>
              <a:gd name="connsiteX0-315" fmla="*/ 6858000 w 6858000"/>
              <a:gd name="connsiteY0-316" fmla="*/ 0 h 6459417"/>
              <a:gd name="connsiteX1-317" fmla="*/ 6858000 w 6858000"/>
              <a:gd name="connsiteY1-318" fmla="*/ 1675279 h 6459417"/>
              <a:gd name="connsiteX2-319" fmla="*/ 6858000 w 6858000"/>
              <a:gd name="connsiteY2-320" fmla="*/ 1819701 h 6459417"/>
              <a:gd name="connsiteX3-321" fmla="*/ 6858000 w 6858000"/>
              <a:gd name="connsiteY3-322" fmla="*/ 2278767 h 6459417"/>
              <a:gd name="connsiteX4-323" fmla="*/ 6858000 w 6858000"/>
              <a:gd name="connsiteY4-324" fmla="*/ 3954046 h 6459417"/>
              <a:gd name="connsiteX5-325" fmla="*/ 6858000 w 6858000"/>
              <a:gd name="connsiteY5-326" fmla="*/ 4098468 h 6459417"/>
              <a:gd name="connsiteX6-327" fmla="*/ 6858000 w 6858000"/>
              <a:gd name="connsiteY6-328" fmla="*/ 4180650 h 6459417"/>
              <a:gd name="connsiteX7-329" fmla="*/ 6858000 w 6858000"/>
              <a:gd name="connsiteY7-330" fmla="*/ 6459417 h 6459417"/>
              <a:gd name="connsiteX8-331" fmla="*/ 0 w 6858000"/>
              <a:gd name="connsiteY8-332" fmla="*/ 6459417 h 6459417"/>
              <a:gd name="connsiteX9-333" fmla="*/ 0 w 6858000"/>
              <a:gd name="connsiteY9-334" fmla="*/ 4180650 h 6459417"/>
              <a:gd name="connsiteX10-335" fmla="*/ 0 w 6858000"/>
              <a:gd name="connsiteY10-336" fmla="*/ 4098468 h 6459417"/>
              <a:gd name="connsiteX11-337" fmla="*/ 0 w 6858000"/>
              <a:gd name="connsiteY11-338" fmla="*/ 3954046 h 6459417"/>
              <a:gd name="connsiteX12-339" fmla="*/ 0 w 6858000"/>
              <a:gd name="connsiteY12-340" fmla="*/ 3295924 h 6459417"/>
              <a:gd name="connsiteX13-341" fmla="*/ 0 w 6858000"/>
              <a:gd name="connsiteY13-342" fmla="*/ 1819701 h 6459417"/>
              <a:gd name="connsiteX14-343" fmla="*/ 0 w 6858000"/>
              <a:gd name="connsiteY14-344" fmla="*/ 1675279 h 6459417"/>
              <a:gd name="connsiteX15-345" fmla="*/ 0 w 6858000"/>
              <a:gd name="connsiteY15-346" fmla="*/ 1017157 h 6459417"/>
              <a:gd name="connsiteX16-347" fmla="*/ 6858000 w 6858000"/>
              <a:gd name="connsiteY16-348" fmla="*/ 0 h 6459417"/>
              <a:gd name="connsiteX0-349" fmla="*/ 6858000 w 6858000"/>
              <a:gd name="connsiteY0-350" fmla="*/ 0 h 6459417"/>
              <a:gd name="connsiteX1-351" fmla="*/ 6858000 w 6858000"/>
              <a:gd name="connsiteY1-352" fmla="*/ 1675279 h 6459417"/>
              <a:gd name="connsiteX2-353" fmla="*/ 6858000 w 6858000"/>
              <a:gd name="connsiteY2-354" fmla="*/ 1819701 h 6459417"/>
              <a:gd name="connsiteX3-355" fmla="*/ 6858000 w 6858000"/>
              <a:gd name="connsiteY3-356" fmla="*/ 2278767 h 6459417"/>
              <a:gd name="connsiteX4-357" fmla="*/ 6858000 w 6858000"/>
              <a:gd name="connsiteY4-358" fmla="*/ 3954046 h 6459417"/>
              <a:gd name="connsiteX5-359" fmla="*/ 6858000 w 6858000"/>
              <a:gd name="connsiteY5-360" fmla="*/ 4098468 h 6459417"/>
              <a:gd name="connsiteX6-361" fmla="*/ 6858000 w 6858000"/>
              <a:gd name="connsiteY6-362" fmla="*/ 4180650 h 6459417"/>
              <a:gd name="connsiteX7-363" fmla="*/ 6858000 w 6858000"/>
              <a:gd name="connsiteY7-364" fmla="*/ 6459417 h 6459417"/>
              <a:gd name="connsiteX8-365" fmla="*/ 0 w 6858000"/>
              <a:gd name="connsiteY8-366" fmla="*/ 6459417 h 6459417"/>
              <a:gd name="connsiteX9-367" fmla="*/ 0 w 6858000"/>
              <a:gd name="connsiteY9-368" fmla="*/ 4180650 h 6459417"/>
              <a:gd name="connsiteX10-369" fmla="*/ 0 w 6858000"/>
              <a:gd name="connsiteY10-370" fmla="*/ 4098468 h 6459417"/>
              <a:gd name="connsiteX11-371" fmla="*/ 0 w 6858000"/>
              <a:gd name="connsiteY11-372" fmla="*/ 3954046 h 6459417"/>
              <a:gd name="connsiteX12-373" fmla="*/ 0 w 6858000"/>
              <a:gd name="connsiteY12-374" fmla="*/ 3295924 h 6459417"/>
              <a:gd name="connsiteX13-375" fmla="*/ 0 w 6858000"/>
              <a:gd name="connsiteY13-376" fmla="*/ 1819701 h 6459417"/>
              <a:gd name="connsiteX14-377" fmla="*/ 0 w 6858000"/>
              <a:gd name="connsiteY14-378" fmla="*/ 1675279 h 6459417"/>
              <a:gd name="connsiteX15-379" fmla="*/ 0 w 6858000"/>
              <a:gd name="connsiteY15-380" fmla="*/ 1017157 h 6459417"/>
              <a:gd name="connsiteX16-381" fmla="*/ 6858000 w 6858000"/>
              <a:gd name="connsiteY16-382" fmla="*/ 0 h 6459417"/>
              <a:gd name="connsiteX0-383" fmla="*/ 6858000 w 6858000"/>
              <a:gd name="connsiteY0-384" fmla="*/ 0 h 6459417"/>
              <a:gd name="connsiteX1-385" fmla="*/ 6858000 w 6858000"/>
              <a:gd name="connsiteY1-386" fmla="*/ 1675279 h 6459417"/>
              <a:gd name="connsiteX2-387" fmla="*/ 6858000 w 6858000"/>
              <a:gd name="connsiteY2-388" fmla="*/ 1819701 h 6459417"/>
              <a:gd name="connsiteX3-389" fmla="*/ 6858000 w 6858000"/>
              <a:gd name="connsiteY3-390" fmla="*/ 2278767 h 6459417"/>
              <a:gd name="connsiteX4-391" fmla="*/ 6858000 w 6858000"/>
              <a:gd name="connsiteY4-392" fmla="*/ 3954046 h 6459417"/>
              <a:gd name="connsiteX5-393" fmla="*/ 6858000 w 6858000"/>
              <a:gd name="connsiteY5-394" fmla="*/ 4098468 h 6459417"/>
              <a:gd name="connsiteX6-395" fmla="*/ 6858000 w 6858000"/>
              <a:gd name="connsiteY6-396" fmla="*/ 4180650 h 6459417"/>
              <a:gd name="connsiteX7-397" fmla="*/ 6858000 w 6858000"/>
              <a:gd name="connsiteY7-398" fmla="*/ 6459417 h 6459417"/>
              <a:gd name="connsiteX8-399" fmla="*/ 0 w 6858000"/>
              <a:gd name="connsiteY8-400" fmla="*/ 6459417 h 6459417"/>
              <a:gd name="connsiteX9-401" fmla="*/ 0 w 6858000"/>
              <a:gd name="connsiteY9-402" fmla="*/ 4180650 h 6459417"/>
              <a:gd name="connsiteX10-403" fmla="*/ 0 w 6858000"/>
              <a:gd name="connsiteY10-404" fmla="*/ 4098468 h 6459417"/>
              <a:gd name="connsiteX11-405" fmla="*/ 0 w 6858000"/>
              <a:gd name="connsiteY11-406" fmla="*/ 3954046 h 6459417"/>
              <a:gd name="connsiteX12-407" fmla="*/ 0 w 6858000"/>
              <a:gd name="connsiteY12-408" fmla="*/ 3295924 h 6459417"/>
              <a:gd name="connsiteX13-409" fmla="*/ 0 w 6858000"/>
              <a:gd name="connsiteY13-410" fmla="*/ 1819701 h 6459417"/>
              <a:gd name="connsiteX14-411" fmla="*/ 0 w 6858000"/>
              <a:gd name="connsiteY14-412" fmla="*/ 1675279 h 6459417"/>
              <a:gd name="connsiteX15-413" fmla="*/ 0 w 6858000"/>
              <a:gd name="connsiteY15-414" fmla="*/ 1017157 h 6459417"/>
              <a:gd name="connsiteX16-415" fmla="*/ 6858000 w 6858000"/>
              <a:gd name="connsiteY16-416" fmla="*/ 0 h 6459417"/>
              <a:gd name="connsiteX0-417" fmla="*/ 6858003 w 6858003"/>
              <a:gd name="connsiteY0-418" fmla="*/ 0 h 6735189"/>
              <a:gd name="connsiteX1-419" fmla="*/ 6858000 w 6858003"/>
              <a:gd name="connsiteY1-420" fmla="*/ 1951051 h 6735189"/>
              <a:gd name="connsiteX2-421" fmla="*/ 6858000 w 6858003"/>
              <a:gd name="connsiteY2-422" fmla="*/ 2095473 h 6735189"/>
              <a:gd name="connsiteX3-423" fmla="*/ 6858000 w 6858003"/>
              <a:gd name="connsiteY3-424" fmla="*/ 2554539 h 6735189"/>
              <a:gd name="connsiteX4-425" fmla="*/ 6858000 w 6858003"/>
              <a:gd name="connsiteY4-426" fmla="*/ 4229818 h 6735189"/>
              <a:gd name="connsiteX5-427" fmla="*/ 6858000 w 6858003"/>
              <a:gd name="connsiteY5-428" fmla="*/ 4374240 h 6735189"/>
              <a:gd name="connsiteX6-429" fmla="*/ 6858000 w 6858003"/>
              <a:gd name="connsiteY6-430" fmla="*/ 4456422 h 6735189"/>
              <a:gd name="connsiteX7-431" fmla="*/ 6858000 w 6858003"/>
              <a:gd name="connsiteY7-432" fmla="*/ 6735189 h 6735189"/>
              <a:gd name="connsiteX8-433" fmla="*/ 0 w 6858003"/>
              <a:gd name="connsiteY8-434" fmla="*/ 6735189 h 6735189"/>
              <a:gd name="connsiteX9-435" fmla="*/ 0 w 6858003"/>
              <a:gd name="connsiteY9-436" fmla="*/ 4456422 h 6735189"/>
              <a:gd name="connsiteX10-437" fmla="*/ 0 w 6858003"/>
              <a:gd name="connsiteY10-438" fmla="*/ 4374240 h 6735189"/>
              <a:gd name="connsiteX11-439" fmla="*/ 0 w 6858003"/>
              <a:gd name="connsiteY11-440" fmla="*/ 4229818 h 6735189"/>
              <a:gd name="connsiteX12-441" fmla="*/ 0 w 6858003"/>
              <a:gd name="connsiteY12-442" fmla="*/ 3571696 h 6735189"/>
              <a:gd name="connsiteX13-443" fmla="*/ 0 w 6858003"/>
              <a:gd name="connsiteY13-444" fmla="*/ 2095473 h 6735189"/>
              <a:gd name="connsiteX14-445" fmla="*/ 0 w 6858003"/>
              <a:gd name="connsiteY14-446" fmla="*/ 1951051 h 6735189"/>
              <a:gd name="connsiteX15-447" fmla="*/ 0 w 6858003"/>
              <a:gd name="connsiteY15-448" fmla="*/ 1292929 h 6735189"/>
              <a:gd name="connsiteX16-449" fmla="*/ 6858003 w 6858003"/>
              <a:gd name="connsiteY16-450" fmla="*/ 0 h 6735189"/>
              <a:gd name="connsiteX0-451" fmla="*/ 6858003 w 6858003"/>
              <a:gd name="connsiteY0-452" fmla="*/ 0 h 6735189"/>
              <a:gd name="connsiteX1-453" fmla="*/ 6858000 w 6858003"/>
              <a:gd name="connsiteY1-454" fmla="*/ 1951051 h 6735189"/>
              <a:gd name="connsiteX2-455" fmla="*/ 6858000 w 6858003"/>
              <a:gd name="connsiteY2-456" fmla="*/ 2095473 h 6735189"/>
              <a:gd name="connsiteX3-457" fmla="*/ 6858000 w 6858003"/>
              <a:gd name="connsiteY3-458" fmla="*/ 2554539 h 6735189"/>
              <a:gd name="connsiteX4-459" fmla="*/ 6858000 w 6858003"/>
              <a:gd name="connsiteY4-460" fmla="*/ 4229818 h 6735189"/>
              <a:gd name="connsiteX5-461" fmla="*/ 6858000 w 6858003"/>
              <a:gd name="connsiteY5-462" fmla="*/ 4374240 h 6735189"/>
              <a:gd name="connsiteX6-463" fmla="*/ 6858000 w 6858003"/>
              <a:gd name="connsiteY6-464" fmla="*/ 4456422 h 6735189"/>
              <a:gd name="connsiteX7-465" fmla="*/ 6858000 w 6858003"/>
              <a:gd name="connsiteY7-466" fmla="*/ 6735189 h 6735189"/>
              <a:gd name="connsiteX8-467" fmla="*/ 0 w 6858003"/>
              <a:gd name="connsiteY8-468" fmla="*/ 6735189 h 6735189"/>
              <a:gd name="connsiteX9-469" fmla="*/ 0 w 6858003"/>
              <a:gd name="connsiteY9-470" fmla="*/ 4456422 h 6735189"/>
              <a:gd name="connsiteX10-471" fmla="*/ 0 w 6858003"/>
              <a:gd name="connsiteY10-472" fmla="*/ 4374240 h 6735189"/>
              <a:gd name="connsiteX11-473" fmla="*/ 0 w 6858003"/>
              <a:gd name="connsiteY11-474" fmla="*/ 4229818 h 6735189"/>
              <a:gd name="connsiteX12-475" fmla="*/ 0 w 6858003"/>
              <a:gd name="connsiteY12-476" fmla="*/ 3571696 h 6735189"/>
              <a:gd name="connsiteX13-477" fmla="*/ 0 w 6858003"/>
              <a:gd name="connsiteY13-478" fmla="*/ 2095473 h 6735189"/>
              <a:gd name="connsiteX14-479" fmla="*/ 0 w 6858003"/>
              <a:gd name="connsiteY14-480" fmla="*/ 1951051 h 6735189"/>
              <a:gd name="connsiteX15-481" fmla="*/ 0 w 6858003"/>
              <a:gd name="connsiteY15-482" fmla="*/ 1292929 h 6735189"/>
              <a:gd name="connsiteX16-483" fmla="*/ 6858003 w 6858003"/>
              <a:gd name="connsiteY16-484" fmla="*/ 0 h 6735189"/>
              <a:gd name="connsiteX0-485" fmla="*/ 6858003 w 6858003"/>
              <a:gd name="connsiteY0-486" fmla="*/ 0 h 6735189"/>
              <a:gd name="connsiteX1-487" fmla="*/ 6858000 w 6858003"/>
              <a:gd name="connsiteY1-488" fmla="*/ 1951051 h 6735189"/>
              <a:gd name="connsiteX2-489" fmla="*/ 6858000 w 6858003"/>
              <a:gd name="connsiteY2-490" fmla="*/ 2095473 h 6735189"/>
              <a:gd name="connsiteX3-491" fmla="*/ 6858000 w 6858003"/>
              <a:gd name="connsiteY3-492" fmla="*/ 2554539 h 6735189"/>
              <a:gd name="connsiteX4-493" fmla="*/ 6858000 w 6858003"/>
              <a:gd name="connsiteY4-494" fmla="*/ 4229818 h 6735189"/>
              <a:gd name="connsiteX5-495" fmla="*/ 6858000 w 6858003"/>
              <a:gd name="connsiteY5-496" fmla="*/ 4374240 h 6735189"/>
              <a:gd name="connsiteX6-497" fmla="*/ 6858000 w 6858003"/>
              <a:gd name="connsiteY6-498" fmla="*/ 4456422 h 6735189"/>
              <a:gd name="connsiteX7-499" fmla="*/ 6858000 w 6858003"/>
              <a:gd name="connsiteY7-500" fmla="*/ 6735189 h 6735189"/>
              <a:gd name="connsiteX8-501" fmla="*/ 0 w 6858003"/>
              <a:gd name="connsiteY8-502" fmla="*/ 6735189 h 6735189"/>
              <a:gd name="connsiteX9-503" fmla="*/ 0 w 6858003"/>
              <a:gd name="connsiteY9-504" fmla="*/ 4456422 h 6735189"/>
              <a:gd name="connsiteX10-505" fmla="*/ 0 w 6858003"/>
              <a:gd name="connsiteY10-506" fmla="*/ 4374240 h 6735189"/>
              <a:gd name="connsiteX11-507" fmla="*/ 0 w 6858003"/>
              <a:gd name="connsiteY11-508" fmla="*/ 4229818 h 6735189"/>
              <a:gd name="connsiteX12-509" fmla="*/ 0 w 6858003"/>
              <a:gd name="connsiteY12-510" fmla="*/ 3571696 h 6735189"/>
              <a:gd name="connsiteX13-511" fmla="*/ 0 w 6858003"/>
              <a:gd name="connsiteY13-512" fmla="*/ 2095473 h 6735189"/>
              <a:gd name="connsiteX14-513" fmla="*/ 0 w 6858003"/>
              <a:gd name="connsiteY14-514" fmla="*/ 1951051 h 6735189"/>
              <a:gd name="connsiteX15-515" fmla="*/ 0 w 6858003"/>
              <a:gd name="connsiteY15-516" fmla="*/ 1292929 h 6735189"/>
              <a:gd name="connsiteX16-517" fmla="*/ 6858003 w 6858003"/>
              <a:gd name="connsiteY16-518" fmla="*/ 0 h 6735189"/>
              <a:gd name="connsiteX0-519" fmla="*/ 6858003 w 6858003"/>
              <a:gd name="connsiteY0-520" fmla="*/ 0 h 6735189"/>
              <a:gd name="connsiteX1-521" fmla="*/ 6858000 w 6858003"/>
              <a:gd name="connsiteY1-522" fmla="*/ 1951051 h 6735189"/>
              <a:gd name="connsiteX2-523" fmla="*/ 6858000 w 6858003"/>
              <a:gd name="connsiteY2-524" fmla="*/ 2095473 h 6735189"/>
              <a:gd name="connsiteX3-525" fmla="*/ 6858000 w 6858003"/>
              <a:gd name="connsiteY3-526" fmla="*/ 2554539 h 6735189"/>
              <a:gd name="connsiteX4-527" fmla="*/ 6858000 w 6858003"/>
              <a:gd name="connsiteY4-528" fmla="*/ 4229818 h 6735189"/>
              <a:gd name="connsiteX5-529" fmla="*/ 6858000 w 6858003"/>
              <a:gd name="connsiteY5-530" fmla="*/ 4374240 h 6735189"/>
              <a:gd name="connsiteX6-531" fmla="*/ 6858000 w 6858003"/>
              <a:gd name="connsiteY6-532" fmla="*/ 4456422 h 6735189"/>
              <a:gd name="connsiteX7-533" fmla="*/ 6858000 w 6858003"/>
              <a:gd name="connsiteY7-534" fmla="*/ 6735189 h 6735189"/>
              <a:gd name="connsiteX8-535" fmla="*/ 0 w 6858003"/>
              <a:gd name="connsiteY8-536" fmla="*/ 6735189 h 6735189"/>
              <a:gd name="connsiteX9-537" fmla="*/ 0 w 6858003"/>
              <a:gd name="connsiteY9-538" fmla="*/ 4456422 h 6735189"/>
              <a:gd name="connsiteX10-539" fmla="*/ 0 w 6858003"/>
              <a:gd name="connsiteY10-540" fmla="*/ 4374240 h 6735189"/>
              <a:gd name="connsiteX11-541" fmla="*/ 0 w 6858003"/>
              <a:gd name="connsiteY11-542" fmla="*/ 4229818 h 6735189"/>
              <a:gd name="connsiteX12-543" fmla="*/ 0 w 6858003"/>
              <a:gd name="connsiteY12-544" fmla="*/ 3571696 h 6735189"/>
              <a:gd name="connsiteX13-545" fmla="*/ 0 w 6858003"/>
              <a:gd name="connsiteY13-546" fmla="*/ 2095473 h 6735189"/>
              <a:gd name="connsiteX14-547" fmla="*/ 0 w 6858003"/>
              <a:gd name="connsiteY14-548" fmla="*/ 1951051 h 6735189"/>
              <a:gd name="connsiteX15-549" fmla="*/ 0 w 6858003"/>
              <a:gd name="connsiteY15-550" fmla="*/ 1292929 h 6735189"/>
              <a:gd name="connsiteX16-551" fmla="*/ 6858003 w 6858003"/>
              <a:gd name="connsiteY16-552" fmla="*/ 0 h 6735189"/>
              <a:gd name="connsiteX0-553" fmla="*/ 6858003 w 6858003"/>
              <a:gd name="connsiteY0-554" fmla="*/ 0 h 6735189"/>
              <a:gd name="connsiteX1-555" fmla="*/ 6858000 w 6858003"/>
              <a:gd name="connsiteY1-556" fmla="*/ 1951051 h 6735189"/>
              <a:gd name="connsiteX2-557" fmla="*/ 6858000 w 6858003"/>
              <a:gd name="connsiteY2-558" fmla="*/ 2095473 h 6735189"/>
              <a:gd name="connsiteX3-559" fmla="*/ 6858000 w 6858003"/>
              <a:gd name="connsiteY3-560" fmla="*/ 2554539 h 6735189"/>
              <a:gd name="connsiteX4-561" fmla="*/ 6858000 w 6858003"/>
              <a:gd name="connsiteY4-562" fmla="*/ 4229818 h 6735189"/>
              <a:gd name="connsiteX5-563" fmla="*/ 6858000 w 6858003"/>
              <a:gd name="connsiteY5-564" fmla="*/ 4374240 h 6735189"/>
              <a:gd name="connsiteX6-565" fmla="*/ 6858000 w 6858003"/>
              <a:gd name="connsiteY6-566" fmla="*/ 4456422 h 6735189"/>
              <a:gd name="connsiteX7-567" fmla="*/ 6858000 w 6858003"/>
              <a:gd name="connsiteY7-568" fmla="*/ 6735189 h 6735189"/>
              <a:gd name="connsiteX8-569" fmla="*/ 0 w 6858003"/>
              <a:gd name="connsiteY8-570" fmla="*/ 6735189 h 6735189"/>
              <a:gd name="connsiteX9-571" fmla="*/ 0 w 6858003"/>
              <a:gd name="connsiteY9-572" fmla="*/ 4456422 h 6735189"/>
              <a:gd name="connsiteX10-573" fmla="*/ 0 w 6858003"/>
              <a:gd name="connsiteY10-574" fmla="*/ 4374240 h 6735189"/>
              <a:gd name="connsiteX11-575" fmla="*/ 0 w 6858003"/>
              <a:gd name="connsiteY11-576" fmla="*/ 4229818 h 6735189"/>
              <a:gd name="connsiteX12-577" fmla="*/ 0 w 6858003"/>
              <a:gd name="connsiteY12-578" fmla="*/ 3571696 h 6735189"/>
              <a:gd name="connsiteX13-579" fmla="*/ 0 w 6858003"/>
              <a:gd name="connsiteY13-580" fmla="*/ 2095473 h 6735189"/>
              <a:gd name="connsiteX14-581" fmla="*/ 0 w 6858003"/>
              <a:gd name="connsiteY14-582" fmla="*/ 1951051 h 6735189"/>
              <a:gd name="connsiteX15-583" fmla="*/ 0 w 6858003"/>
              <a:gd name="connsiteY15-584" fmla="*/ 1292929 h 6735189"/>
              <a:gd name="connsiteX16-585" fmla="*/ 6858003 w 6858003"/>
              <a:gd name="connsiteY16-586" fmla="*/ 0 h 6735189"/>
              <a:gd name="connsiteX0-587" fmla="*/ 6858003 w 6858003"/>
              <a:gd name="connsiteY0-588" fmla="*/ 0 h 7431875"/>
              <a:gd name="connsiteX1-589" fmla="*/ 6858000 w 6858003"/>
              <a:gd name="connsiteY1-590" fmla="*/ 2647737 h 7431875"/>
              <a:gd name="connsiteX2-591" fmla="*/ 6858000 w 6858003"/>
              <a:gd name="connsiteY2-592" fmla="*/ 2792159 h 7431875"/>
              <a:gd name="connsiteX3-593" fmla="*/ 6858000 w 6858003"/>
              <a:gd name="connsiteY3-594" fmla="*/ 3251225 h 7431875"/>
              <a:gd name="connsiteX4-595" fmla="*/ 6858000 w 6858003"/>
              <a:gd name="connsiteY4-596" fmla="*/ 4926504 h 7431875"/>
              <a:gd name="connsiteX5-597" fmla="*/ 6858000 w 6858003"/>
              <a:gd name="connsiteY5-598" fmla="*/ 5070926 h 7431875"/>
              <a:gd name="connsiteX6-599" fmla="*/ 6858000 w 6858003"/>
              <a:gd name="connsiteY6-600" fmla="*/ 5153108 h 7431875"/>
              <a:gd name="connsiteX7-601" fmla="*/ 6858000 w 6858003"/>
              <a:gd name="connsiteY7-602" fmla="*/ 7431875 h 7431875"/>
              <a:gd name="connsiteX8-603" fmla="*/ 0 w 6858003"/>
              <a:gd name="connsiteY8-604" fmla="*/ 7431875 h 7431875"/>
              <a:gd name="connsiteX9-605" fmla="*/ 0 w 6858003"/>
              <a:gd name="connsiteY9-606" fmla="*/ 5153108 h 7431875"/>
              <a:gd name="connsiteX10-607" fmla="*/ 0 w 6858003"/>
              <a:gd name="connsiteY10-608" fmla="*/ 5070926 h 7431875"/>
              <a:gd name="connsiteX11-609" fmla="*/ 0 w 6858003"/>
              <a:gd name="connsiteY11-610" fmla="*/ 4926504 h 7431875"/>
              <a:gd name="connsiteX12-611" fmla="*/ 0 w 6858003"/>
              <a:gd name="connsiteY12-612" fmla="*/ 4268382 h 7431875"/>
              <a:gd name="connsiteX13-613" fmla="*/ 0 w 6858003"/>
              <a:gd name="connsiteY13-614" fmla="*/ 2792159 h 7431875"/>
              <a:gd name="connsiteX14-615" fmla="*/ 0 w 6858003"/>
              <a:gd name="connsiteY14-616" fmla="*/ 2647737 h 7431875"/>
              <a:gd name="connsiteX15-617" fmla="*/ 0 w 6858003"/>
              <a:gd name="connsiteY15-618" fmla="*/ 1989615 h 7431875"/>
              <a:gd name="connsiteX16-619" fmla="*/ 6858003 w 6858003"/>
              <a:gd name="connsiteY16-620" fmla="*/ 0 h 7431875"/>
              <a:gd name="connsiteX0-621" fmla="*/ 6872517 w 6872517"/>
              <a:gd name="connsiteY0-622" fmla="*/ 0 h 7431875"/>
              <a:gd name="connsiteX1-623" fmla="*/ 6872514 w 6872517"/>
              <a:gd name="connsiteY1-624" fmla="*/ 2647737 h 7431875"/>
              <a:gd name="connsiteX2-625" fmla="*/ 6872514 w 6872517"/>
              <a:gd name="connsiteY2-626" fmla="*/ 2792159 h 7431875"/>
              <a:gd name="connsiteX3-627" fmla="*/ 6872514 w 6872517"/>
              <a:gd name="connsiteY3-628" fmla="*/ 3251225 h 7431875"/>
              <a:gd name="connsiteX4-629" fmla="*/ 6872514 w 6872517"/>
              <a:gd name="connsiteY4-630" fmla="*/ 4926504 h 7431875"/>
              <a:gd name="connsiteX5-631" fmla="*/ 6872514 w 6872517"/>
              <a:gd name="connsiteY5-632" fmla="*/ 5070926 h 7431875"/>
              <a:gd name="connsiteX6-633" fmla="*/ 6872514 w 6872517"/>
              <a:gd name="connsiteY6-634" fmla="*/ 5153108 h 7431875"/>
              <a:gd name="connsiteX7-635" fmla="*/ 6872514 w 6872517"/>
              <a:gd name="connsiteY7-636" fmla="*/ 7431875 h 7431875"/>
              <a:gd name="connsiteX8-637" fmla="*/ 14514 w 6872517"/>
              <a:gd name="connsiteY8-638" fmla="*/ 7431875 h 7431875"/>
              <a:gd name="connsiteX9-639" fmla="*/ 14514 w 6872517"/>
              <a:gd name="connsiteY9-640" fmla="*/ 5153108 h 7431875"/>
              <a:gd name="connsiteX10-641" fmla="*/ 14514 w 6872517"/>
              <a:gd name="connsiteY10-642" fmla="*/ 5070926 h 7431875"/>
              <a:gd name="connsiteX11-643" fmla="*/ 14514 w 6872517"/>
              <a:gd name="connsiteY11-644" fmla="*/ 4926504 h 7431875"/>
              <a:gd name="connsiteX12-645" fmla="*/ 14514 w 6872517"/>
              <a:gd name="connsiteY12-646" fmla="*/ 4268382 h 7431875"/>
              <a:gd name="connsiteX13-647" fmla="*/ 14514 w 6872517"/>
              <a:gd name="connsiteY13-648" fmla="*/ 2792159 h 7431875"/>
              <a:gd name="connsiteX14-649" fmla="*/ 14514 w 6872517"/>
              <a:gd name="connsiteY14-650" fmla="*/ 2647737 h 7431875"/>
              <a:gd name="connsiteX15-651" fmla="*/ 0 w 6872517"/>
              <a:gd name="connsiteY15-652" fmla="*/ 480129 h 7431875"/>
              <a:gd name="connsiteX16-653" fmla="*/ 6872517 w 6872517"/>
              <a:gd name="connsiteY16-654" fmla="*/ 0 h 7431875"/>
              <a:gd name="connsiteX0-655" fmla="*/ 6858003 w 6858003"/>
              <a:gd name="connsiteY0-656" fmla="*/ 0 h 7431875"/>
              <a:gd name="connsiteX1-657" fmla="*/ 6858000 w 6858003"/>
              <a:gd name="connsiteY1-658" fmla="*/ 2647737 h 7431875"/>
              <a:gd name="connsiteX2-659" fmla="*/ 6858000 w 6858003"/>
              <a:gd name="connsiteY2-660" fmla="*/ 2792159 h 7431875"/>
              <a:gd name="connsiteX3-661" fmla="*/ 6858000 w 6858003"/>
              <a:gd name="connsiteY3-662" fmla="*/ 3251225 h 7431875"/>
              <a:gd name="connsiteX4-663" fmla="*/ 6858000 w 6858003"/>
              <a:gd name="connsiteY4-664" fmla="*/ 4926504 h 7431875"/>
              <a:gd name="connsiteX5-665" fmla="*/ 6858000 w 6858003"/>
              <a:gd name="connsiteY5-666" fmla="*/ 5070926 h 7431875"/>
              <a:gd name="connsiteX6-667" fmla="*/ 6858000 w 6858003"/>
              <a:gd name="connsiteY6-668" fmla="*/ 5153108 h 7431875"/>
              <a:gd name="connsiteX7-669" fmla="*/ 6858000 w 6858003"/>
              <a:gd name="connsiteY7-670" fmla="*/ 7431875 h 7431875"/>
              <a:gd name="connsiteX8-671" fmla="*/ 0 w 6858003"/>
              <a:gd name="connsiteY8-672" fmla="*/ 7431875 h 7431875"/>
              <a:gd name="connsiteX9-673" fmla="*/ 0 w 6858003"/>
              <a:gd name="connsiteY9-674" fmla="*/ 5153108 h 7431875"/>
              <a:gd name="connsiteX10-675" fmla="*/ 0 w 6858003"/>
              <a:gd name="connsiteY10-676" fmla="*/ 5070926 h 7431875"/>
              <a:gd name="connsiteX11-677" fmla="*/ 0 w 6858003"/>
              <a:gd name="connsiteY11-678" fmla="*/ 4926504 h 7431875"/>
              <a:gd name="connsiteX12-679" fmla="*/ 0 w 6858003"/>
              <a:gd name="connsiteY12-680" fmla="*/ 4268382 h 7431875"/>
              <a:gd name="connsiteX13-681" fmla="*/ 0 w 6858003"/>
              <a:gd name="connsiteY13-682" fmla="*/ 2792159 h 7431875"/>
              <a:gd name="connsiteX14-683" fmla="*/ 0 w 6858003"/>
              <a:gd name="connsiteY14-684" fmla="*/ 2647737 h 7431875"/>
              <a:gd name="connsiteX15-685" fmla="*/ 0 w 6858003"/>
              <a:gd name="connsiteY15-686" fmla="*/ 552701 h 7431875"/>
              <a:gd name="connsiteX16-687" fmla="*/ 6858003 w 6858003"/>
              <a:gd name="connsiteY16-688" fmla="*/ 0 h 7431875"/>
              <a:gd name="connsiteX0-689" fmla="*/ 6858003 w 6858003"/>
              <a:gd name="connsiteY0-690" fmla="*/ 0 h 7431875"/>
              <a:gd name="connsiteX1-691" fmla="*/ 6858000 w 6858003"/>
              <a:gd name="connsiteY1-692" fmla="*/ 2647737 h 7431875"/>
              <a:gd name="connsiteX2-693" fmla="*/ 6858000 w 6858003"/>
              <a:gd name="connsiteY2-694" fmla="*/ 2792159 h 7431875"/>
              <a:gd name="connsiteX3-695" fmla="*/ 6858000 w 6858003"/>
              <a:gd name="connsiteY3-696" fmla="*/ 3251225 h 7431875"/>
              <a:gd name="connsiteX4-697" fmla="*/ 6858000 w 6858003"/>
              <a:gd name="connsiteY4-698" fmla="*/ 4926504 h 7431875"/>
              <a:gd name="connsiteX5-699" fmla="*/ 6858000 w 6858003"/>
              <a:gd name="connsiteY5-700" fmla="*/ 5070926 h 7431875"/>
              <a:gd name="connsiteX6-701" fmla="*/ 6858000 w 6858003"/>
              <a:gd name="connsiteY6-702" fmla="*/ 5153108 h 7431875"/>
              <a:gd name="connsiteX7-703" fmla="*/ 6858000 w 6858003"/>
              <a:gd name="connsiteY7-704" fmla="*/ 7431875 h 7431875"/>
              <a:gd name="connsiteX8-705" fmla="*/ 0 w 6858003"/>
              <a:gd name="connsiteY8-706" fmla="*/ 7431875 h 7431875"/>
              <a:gd name="connsiteX9-707" fmla="*/ 0 w 6858003"/>
              <a:gd name="connsiteY9-708" fmla="*/ 5153108 h 7431875"/>
              <a:gd name="connsiteX10-709" fmla="*/ 0 w 6858003"/>
              <a:gd name="connsiteY10-710" fmla="*/ 5070926 h 7431875"/>
              <a:gd name="connsiteX11-711" fmla="*/ 0 w 6858003"/>
              <a:gd name="connsiteY11-712" fmla="*/ 4926504 h 7431875"/>
              <a:gd name="connsiteX12-713" fmla="*/ 0 w 6858003"/>
              <a:gd name="connsiteY12-714" fmla="*/ 4268382 h 7431875"/>
              <a:gd name="connsiteX13-715" fmla="*/ 0 w 6858003"/>
              <a:gd name="connsiteY13-716" fmla="*/ 2792159 h 7431875"/>
              <a:gd name="connsiteX14-717" fmla="*/ 0 w 6858003"/>
              <a:gd name="connsiteY14-718" fmla="*/ 552701 h 7431875"/>
              <a:gd name="connsiteX15-719" fmla="*/ 6858003 w 6858003"/>
              <a:gd name="connsiteY15-720" fmla="*/ 0 h 7431875"/>
              <a:gd name="connsiteX0-721" fmla="*/ 6858003 w 6858003"/>
              <a:gd name="connsiteY0-722" fmla="*/ 0 h 7431875"/>
              <a:gd name="connsiteX1-723" fmla="*/ 6858000 w 6858003"/>
              <a:gd name="connsiteY1-724" fmla="*/ 2647737 h 7431875"/>
              <a:gd name="connsiteX2-725" fmla="*/ 6858000 w 6858003"/>
              <a:gd name="connsiteY2-726" fmla="*/ 2792159 h 7431875"/>
              <a:gd name="connsiteX3-727" fmla="*/ 6858000 w 6858003"/>
              <a:gd name="connsiteY3-728" fmla="*/ 3251225 h 7431875"/>
              <a:gd name="connsiteX4-729" fmla="*/ 6858000 w 6858003"/>
              <a:gd name="connsiteY4-730" fmla="*/ 4926504 h 7431875"/>
              <a:gd name="connsiteX5-731" fmla="*/ 6858000 w 6858003"/>
              <a:gd name="connsiteY5-732" fmla="*/ 5070926 h 7431875"/>
              <a:gd name="connsiteX6-733" fmla="*/ 6858000 w 6858003"/>
              <a:gd name="connsiteY6-734" fmla="*/ 5153108 h 7431875"/>
              <a:gd name="connsiteX7-735" fmla="*/ 6858000 w 6858003"/>
              <a:gd name="connsiteY7-736" fmla="*/ 7431875 h 7431875"/>
              <a:gd name="connsiteX8-737" fmla="*/ 0 w 6858003"/>
              <a:gd name="connsiteY8-738" fmla="*/ 7431875 h 7431875"/>
              <a:gd name="connsiteX9-739" fmla="*/ 0 w 6858003"/>
              <a:gd name="connsiteY9-740" fmla="*/ 5153108 h 7431875"/>
              <a:gd name="connsiteX10-741" fmla="*/ 0 w 6858003"/>
              <a:gd name="connsiteY10-742" fmla="*/ 5070926 h 7431875"/>
              <a:gd name="connsiteX11-743" fmla="*/ 0 w 6858003"/>
              <a:gd name="connsiteY11-744" fmla="*/ 4926504 h 7431875"/>
              <a:gd name="connsiteX12-745" fmla="*/ 0 w 6858003"/>
              <a:gd name="connsiteY12-746" fmla="*/ 4268382 h 7431875"/>
              <a:gd name="connsiteX13-747" fmla="*/ 0 w 6858003"/>
              <a:gd name="connsiteY13-748" fmla="*/ 552701 h 7431875"/>
              <a:gd name="connsiteX14-749" fmla="*/ 6858003 w 6858003"/>
              <a:gd name="connsiteY14-750" fmla="*/ 0 h 7431875"/>
              <a:gd name="connsiteX0-751" fmla="*/ 6858003 w 6858003"/>
              <a:gd name="connsiteY0-752" fmla="*/ 0 h 7431875"/>
              <a:gd name="connsiteX1-753" fmla="*/ 6858000 w 6858003"/>
              <a:gd name="connsiteY1-754" fmla="*/ 2647737 h 7431875"/>
              <a:gd name="connsiteX2-755" fmla="*/ 6858000 w 6858003"/>
              <a:gd name="connsiteY2-756" fmla="*/ 2792159 h 7431875"/>
              <a:gd name="connsiteX3-757" fmla="*/ 6858000 w 6858003"/>
              <a:gd name="connsiteY3-758" fmla="*/ 3251225 h 7431875"/>
              <a:gd name="connsiteX4-759" fmla="*/ 6858000 w 6858003"/>
              <a:gd name="connsiteY4-760" fmla="*/ 4926504 h 7431875"/>
              <a:gd name="connsiteX5-761" fmla="*/ 6858000 w 6858003"/>
              <a:gd name="connsiteY5-762" fmla="*/ 5070926 h 7431875"/>
              <a:gd name="connsiteX6-763" fmla="*/ 6858000 w 6858003"/>
              <a:gd name="connsiteY6-764" fmla="*/ 5153108 h 7431875"/>
              <a:gd name="connsiteX7-765" fmla="*/ 6858000 w 6858003"/>
              <a:gd name="connsiteY7-766" fmla="*/ 7431875 h 7431875"/>
              <a:gd name="connsiteX8-767" fmla="*/ 0 w 6858003"/>
              <a:gd name="connsiteY8-768" fmla="*/ 7431875 h 7431875"/>
              <a:gd name="connsiteX9-769" fmla="*/ 0 w 6858003"/>
              <a:gd name="connsiteY9-770" fmla="*/ 5153108 h 7431875"/>
              <a:gd name="connsiteX10-771" fmla="*/ 0 w 6858003"/>
              <a:gd name="connsiteY10-772" fmla="*/ 5070926 h 7431875"/>
              <a:gd name="connsiteX11-773" fmla="*/ 0 w 6858003"/>
              <a:gd name="connsiteY11-774" fmla="*/ 4926504 h 7431875"/>
              <a:gd name="connsiteX12-775" fmla="*/ 0 w 6858003"/>
              <a:gd name="connsiteY12-776" fmla="*/ 552701 h 7431875"/>
              <a:gd name="connsiteX13-777" fmla="*/ 6858003 w 6858003"/>
              <a:gd name="connsiteY13-778" fmla="*/ 0 h 7431875"/>
              <a:gd name="connsiteX0-779" fmla="*/ 6858003 w 6858003"/>
              <a:gd name="connsiteY0-780" fmla="*/ 0 h 7431875"/>
              <a:gd name="connsiteX1-781" fmla="*/ 6858000 w 6858003"/>
              <a:gd name="connsiteY1-782" fmla="*/ 2647737 h 7431875"/>
              <a:gd name="connsiteX2-783" fmla="*/ 6858000 w 6858003"/>
              <a:gd name="connsiteY2-784" fmla="*/ 2792159 h 7431875"/>
              <a:gd name="connsiteX3-785" fmla="*/ 6858000 w 6858003"/>
              <a:gd name="connsiteY3-786" fmla="*/ 3251225 h 7431875"/>
              <a:gd name="connsiteX4-787" fmla="*/ 6858000 w 6858003"/>
              <a:gd name="connsiteY4-788" fmla="*/ 4926504 h 7431875"/>
              <a:gd name="connsiteX5-789" fmla="*/ 6858000 w 6858003"/>
              <a:gd name="connsiteY5-790" fmla="*/ 5070926 h 7431875"/>
              <a:gd name="connsiteX6-791" fmla="*/ 6858000 w 6858003"/>
              <a:gd name="connsiteY6-792" fmla="*/ 5153108 h 7431875"/>
              <a:gd name="connsiteX7-793" fmla="*/ 6858000 w 6858003"/>
              <a:gd name="connsiteY7-794" fmla="*/ 7431875 h 7431875"/>
              <a:gd name="connsiteX8-795" fmla="*/ 0 w 6858003"/>
              <a:gd name="connsiteY8-796" fmla="*/ 7431875 h 7431875"/>
              <a:gd name="connsiteX9-797" fmla="*/ 0 w 6858003"/>
              <a:gd name="connsiteY9-798" fmla="*/ 5153108 h 7431875"/>
              <a:gd name="connsiteX10-799" fmla="*/ 0 w 6858003"/>
              <a:gd name="connsiteY10-800" fmla="*/ 5070926 h 7431875"/>
              <a:gd name="connsiteX11-801" fmla="*/ 0 w 6858003"/>
              <a:gd name="connsiteY11-802" fmla="*/ 552701 h 7431875"/>
              <a:gd name="connsiteX12-803" fmla="*/ 6858003 w 6858003"/>
              <a:gd name="connsiteY12-804" fmla="*/ 0 h 7431875"/>
              <a:gd name="connsiteX0-805" fmla="*/ 6858003 w 6858003"/>
              <a:gd name="connsiteY0-806" fmla="*/ 0 h 7431875"/>
              <a:gd name="connsiteX1-807" fmla="*/ 6858000 w 6858003"/>
              <a:gd name="connsiteY1-808" fmla="*/ 2647737 h 7431875"/>
              <a:gd name="connsiteX2-809" fmla="*/ 6858000 w 6858003"/>
              <a:gd name="connsiteY2-810" fmla="*/ 2792159 h 7431875"/>
              <a:gd name="connsiteX3-811" fmla="*/ 6858000 w 6858003"/>
              <a:gd name="connsiteY3-812" fmla="*/ 3251225 h 7431875"/>
              <a:gd name="connsiteX4-813" fmla="*/ 6858000 w 6858003"/>
              <a:gd name="connsiteY4-814" fmla="*/ 4926504 h 7431875"/>
              <a:gd name="connsiteX5-815" fmla="*/ 6858000 w 6858003"/>
              <a:gd name="connsiteY5-816" fmla="*/ 5070926 h 7431875"/>
              <a:gd name="connsiteX6-817" fmla="*/ 6858000 w 6858003"/>
              <a:gd name="connsiteY6-818" fmla="*/ 5153108 h 7431875"/>
              <a:gd name="connsiteX7-819" fmla="*/ 6858000 w 6858003"/>
              <a:gd name="connsiteY7-820" fmla="*/ 7431875 h 7431875"/>
              <a:gd name="connsiteX8-821" fmla="*/ 0 w 6858003"/>
              <a:gd name="connsiteY8-822" fmla="*/ 7431875 h 7431875"/>
              <a:gd name="connsiteX9-823" fmla="*/ 0 w 6858003"/>
              <a:gd name="connsiteY9-824" fmla="*/ 5153108 h 7431875"/>
              <a:gd name="connsiteX10-825" fmla="*/ 0 w 6858003"/>
              <a:gd name="connsiteY10-826" fmla="*/ 552701 h 7431875"/>
              <a:gd name="connsiteX11-827" fmla="*/ 6858003 w 6858003"/>
              <a:gd name="connsiteY11-828" fmla="*/ 0 h 7431875"/>
              <a:gd name="connsiteX0-829" fmla="*/ 6858003 w 6858003"/>
              <a:gd name="connsiteY0-830" fmla="*/ 0 h 7431875"/>
              <a:gd name="connsiteX1-831" fmla="*/ 6858000 w 6858003"/>
              <a:gd name="connsiteY1-832" fmla="*/ 2647737 h 7431875"/>
              <a:gd name="connsiteX2-833" fmla="*/ 6858000 w 6858003"/>
              <a:gd name="connsiteY2-834" fmla="*/ 2792159 h 7431875"/>
              <a:gd name="connsiteX3-835" fmla="*/ 6858000 w 6858003"/>
              <a:gd name="connsiteY3-836" fmla="*/ 3251225 h 7431875"/>
              <a:gd name="connsiteX4-837" fmla="*/ 6858000 w 6858003"/>
              <a:gd name="connsiteY4-838" fmla="*/ 4926504 h 7431875"/>
              <a:gd name="connsiteX5-839" fmla="*/ 6858000 w 6858003"/>
              <a:gd name="connsiteY5-840" fmla="*/ 5070926 h 7431875"/>
              <a:gd name="connsiteX6-841" fmla="*/ 6858000 w 6858003"/>
              <a:gd name="connsiteY6-842" fmla="*/ 5153108 h 7431875"/>
              <a:gd name="connsiteX7-843" fmla="*/ 6858000 w 6858003"/>
              <a:gd name="connsiteY7-844" fmla="*/ 7431875 h 7431875"/>
              <a:gd name="connsiteX8-845" fmla="*/ 0 w 6858003"/>
              <a:gd name="connsiteY8-846" fmla="*/ 7431875 h 7431875"/>
              <a:gd name="connsiteX9-847" fmla="*/ 0 w 6858003"/>
              <a:gd name="connsiteY9-848" fmla="*/ 552701 h 7431875"/>
              <a:gd name="connsiteX10-849" fmla="*/ 6858003 w 6858003"/>
              <a:gd name="connsiteY10-850" fmla="*/ 0 h 7431875"/>
              <a:gd name="connsiteX0-851" fmla="*/ 6858003 w 6858003"/>
              <a:gd name="connsiteY0-852" fmla="*/ 0 h 7431875"/>
              <a:gd name="connsiteX1-853" fmla="*/ 6858000 w 6858003"/>
              <a:gd name="connsiteY1-854" fmla="*/ 2647737 h 7431875"/>
              <a:gd name="connsiteX2-855" fmla="*/ 6858000 w 6858003"/>
              <a:gd name="connsiteY2-856" fmla="*/ 2792159 h 7431875"/>
              <a:gd name="connsiteX3-857" fmla="*/ 6858000 w 6858003"/>
              <a:gd name="connsiteY3-858" fmla="*/ 3251225 h 7431875"/>
              <a:gd name="connsiteX4-859" fmla="*/ 6858000 w 6858003"/>
              <a:gd name="connsiteY4-860" fmla="*/ 4926504 h 7431875"/>
              <a:gd name="connsiteX5-861" fmla="*/ 6858000 w 6858003"/>
              <a:gd name="connsiteY5-862" fmla="*/ 5070926 h 7431875"/>
              <a:gd name="connsiteX6-863" fmla="*/ 6858000 w 6858003"/>
              <a:gd name="connsiteY6-864" fmla="*/ 7431875 h 7431875"/>
              <a:gd name="connsiteX7-865" fmla="*/ 0 w 6858003"/>
              <a:gd name="connsiteY7-866" fmla="*/ 7431875 h 7431875"/>
              <a:gd name="connsiteX8-867" fmla="*/ 0 w 6858003"/>
              <a:gd name="connsiteY8-868" fmla="*/ 552701 h 7431875"/>
              <a:gd name="connsiteX9-869" fmla="*/ 6858003 w 6858003"/>
              <a:gd name="connsiteY9-870" fmla="*/ 0 h 7431875"/>
              <a:gd name="connsiteX0-871" fmla="*/ 6858003 w 6858003"/>
              <a:gd name="connsiteY0-872" fmla="*/ 0 h 7431875"/>
              <a:gd name="connsiteX1-873" fmla="*/ 6858000 w 6858003"/>
              <a:gd name="connsiteY1-874" fmla="*/ 2647737 h 7431875"/>
              <a:gd name="connsiteX2-875" fmla="*/ 6858000 w 6858003"/>
              <a:gd name="connsiteY2-876" fmla="*/ 2792159 h 7431875"/>
              <a:gd name="connsiteX3-877" fmla="*/ 6858000 w 6858003"/>
              <a:gd name="connsiteY3-878" fmla="*/ 3251225 h 7431875"/>
              <a:gd name="connsiteX4-879" fmla="*/ 6858000 w 6858003"/>
              <a:gd name="connsiteY4-880" fmla="*/ 4926504 h 7431875"/>
              <a:gd name="connsiteX5-881" fmla="*/ 6858000 w 6858003"/>
              <a:gd name="connsiteY5-882" fmla="*/ 7431875 h 7431875"/>
              <a:gd name="connsiteX6-883" fmla="*/ 0 w 6858003"/>
              <a:gd name="connsiteY6-884" fmla="*/ 7431875 h 7431875"/>
              <a:gd name="connsiteX7-885" fmla="*/ 0 w 6858003"/>
              <a:gd name="connsiteY7-886" fmla="*/ 552701 h 7431875"/>
              <a:gd name="connsiteX8-887" fmla="*/ 6858003 w 6858003"/>
              <a:gd name="connsiteY8-888" fmla="*/ 0 h 7431875"/>
              <a:gd name="connsiteX0-889" fmla="*/ 6858003 w 6858003"/>
              <a:gd name="connsiteY0-890" fmla="*/ 0 h 7431875"/>
              <a:gd name="connsiteX1-891" fmla="*/ 6858000 w 6858003"/>
              <a:gd name="connsiteY1-892" fmla="*/ 2647737 h 7431875"/>
              <a:gd name="connsiteX2-893" fmla="*/ 6858000 w 6858003"/>
              <a:gd name="connsiteY2-894" fmla="*/ 2792159 h 7431875"/>
              <a:gd name="connsiteX3-895" fmla="*/ 6858000 w 6858003"/>
              <a:gd name="connsiteY3-896" fmla="*/ 3251225 h 7431875"/>
              <a:gd name="connsiteX4-897" fmla="*/ 6858000 w 6858003"/>
              <a:gd name="connsiteY4-898" fmla="*/ 7431875 h 7431875"/>
              <a:gd name="connsiteX5-899" fmla="*/ 0 w 6858003"/>
              <a:gd name="connsiteY5-900" fmla="*/ 7431875 h 7431875"/>
              <a:gd name="connsiteX6-901" fmla="*/ 0 w 6858003"/>
              <a:gd name="connsiteY6-902" fmla="*/ 552701 h 7431875"/>
              <a:gd name="connsiteX7-903" fmla="*/ 6858003 w 6858003"/>
              <a:gd name="connsiteY7-904" fmla="*/ 0 h 7431875"/>
              <a:gd name="connsiteX0-905" fmla="*/ 6858003 w 6858003"/>
              <a:gd name="connsiteY0-906" fmla="*/ 0 h 7431875"/>
              <a:gd name="connsiteX1-907" fmla="*/ 6858000 w 6858003"/>
              <a:gd name="connsiteY1-908" fmla="*/ 2647737 h 7431875"/>
              <a:gd name="connsiteX2-909" fmla="*/ 6858000 w 6858003"/>
              <a:gd name="connsiteY2-910" fmla="*/ 2792159 h 7431875"/>
              <a:gd name="connsiteX3-911" fmla="*/ 6858000 w 6858003"/>
              <a:gd name="connsiteY3-912" fmla="*/ 7431875 h 7431875"/>
              <a:gd name="connsiteX4-913" fmla="*/ 0 w 6858003"/>
              <a:gd name="connsiteY4-914" fmla="*/ 7431875 h 7431875"/>
              <a:gd name="connsiteX5-915" fmla="*/ 0 w 6858003"/>
              <a:gd name="connsiteY5-916" fmla="*/ 552701 h 7431875"/>
              <a:gd name="connsiteX6-917" fmla="*/ 6858003 w 6858003"/>
              <a:gd name="connsiteY6-918" fmla="*/ 0 h 7431875"/>
              <a:gd name="connsiteX0-919" fmla="*/ 6858003 w 6858003"/>
              <a:gd name="connsiteY0-920" fmla="*/ 0 h 7431875"/>
              <a:gd name="connsiteX1-921" fmla="*/ 6858000 w 6858003"/>
              <a:gd name="connsiteY1-922" fmla="*/ 2647737 h 7431875"/>
              <a:gd name="connsiteX2-923" fmla="*/ 6858000 w 6858003"/>
              <a:gd name="connsiteY2-924" fmla="*/ 7431875 h 7431875"/>
              <a:gd name="connsiteX3-925" fmla="*/ 0 w 6858003"/>
              <a:gd name="connsiteY3-926" fmla="*/ 7431875 h 7431875"/>
              <a:gd name="connsiteX4-927" fmla="*/ 0 w 6858003"/>
              <a:gd name="connsiteY4-928" fmla="*/ 552701 h 7431875"/>
              <a:gd name="connsiteX5-929" fmla="*/ 6858003 w 6858003"/>
              <a:gd name="connsiteY5-930" fmla="*/ 0 h 7431875"/>
              <a:gd name="connsiteX0-931" fmla="*/ 6872517 w 6872517"/>
              <a:gd name="connsiteY0-932" fmla="*/ 42385 h 6879174"/>
              <a:gd name="connsiteX1-933" fmla="*/ 6858000 w 6872517"/>
              <a:gd name="connsiteY1-934" fmla="*/ 2095036 h 6879174"/>
              <a:gd name="connsiteX2-935" fmla="*/ 6858000 w 6872517"/>
              <a:gd name="connsiteY2-936" fmla="*/ 6879174 h 6879174"/>
              <a:gd name="connsiteX3-937" fmla="*/ 0 w 6872517"/>
              <a:gd name="connsiteY3-938" fmla="*/ 6879174 h 6879174"/>
              <a:gd name="connsiteX4-939" fmla="*/ 0 w 6872517"/>
              <a:gd name="connsiteY4-940" fmla="*/ 0 h 6879174"/>
              <a:gd name="connsiteX5-941" fmla="*/ 6872517 w 6872517"/>
              <a:gd name="connsiteY5-942" fmla="*/ 42385 h 6879174"/>
              <a:gd name="connsiteX0-943" fmla="*/ 6872520 w 6872520"/>
              <a:gd name="connsiteY0-944" fmla="*/ 0 h 6880332"/>
              <a:gd name="connsiteX1-945" fmla="*/ 6858000 w 6872520"/>
              <a:gd name="connsiteY1-946" fmla="*/ 2096194 h 6880332"/>
              <a:gd name="connsiteX2-947" fmla="*/ 6858000 w 6872520"/>
              <a:gd name="connsiteY2-948" fmla="*/ 6880332 h 6880332"/>
              <a:gd name="connsiteX3-949" fmla="*/ 0 w 6872520"/>
              <a:gd name="connsiteY3-950" fmla="*/ 6880332 h 6880332"/>
              <a:gd name="connsiteX4-951" fmla="*/ 0 w 6872520"/>
              <a:gd name="connsiteY4-952" fmla="*/ 1158 h 6880332"/>
              <a:gd name="connsiteX5-953" fmla="*/ 6872520 w 6872520"/>
              <a:gd name="connsiteY5-954" fmla="*/ 0 h 6880332"/>
              <a:gd name="connsiteX0-955" fmla="*/ 6872520 w 6872520"/>
              <a:gd name="connsiteY0-956" fmla="*/ 0 h 6880332"/>
              <a:gd name="connsiteX1-957" fmla="*/ 6858000 w 6872520"/>
              <a:gd name="connsiteY1-958" fmla="*/ 2096194 h 6880332"/>
              <a:gd name="connsiteX2-959" fmla="*/ 6858000 w 6872520"/>
              <a:gd name="connsiteY2-960" fmla="*/ 6880332 h 6880332"/>
              <a:gd name="connsiteX3-961" fmla="*/ 0 w 6872520"/>
              <a:gd name="connsiteY3-962" fmla="*/ 6880332 h 6880332"/>
              <a:gd name="connsiteX4-963" fmla="*/ 0 w 6872520"/>
              <a:gd name="connsiteY4-964" fmla="*/ 1158 h 6880332"/>
              <a:gd name="connsiteX5-965" fmla="*/ 6872520 w 6872520"/>
              <a:gd name="connsiteY5-966" fmla="*/ 0 h 6880332"/>
              <a:gd name="connsiteX0-967" fmla="*/ 6843491 w 6858000"/>
              <a:gd name="connsiteY0-968" fmla="*/ 202042 h 6879174"/>
              <a:gd name="connsiteX1-969" fmla="*/ 6858000 w 6858000"/>
              <a:gd name="connsiteY1-970" fmla="*/ 2095036 h 6879174"/>
              <a:gd name="connsiteX2-971" fmla="*/ 6858000 w 6858000"/>
              <a:gd name="connsiteY2-972" fmla="*/ 6879174 h 6879174"/>
              <a:gd name="connsiteX3-973" fmla="*/ 0 w 6858000"/>
              <a:gd name="connsiteY3-974" fmla="*/ 6879174 h 6879174"/>
              <a:gd name="connsiteX4-975" fmla="*/ 0 w 6858000"/>
              <a:gd name="connsiteY4-976" fmla="*/ 0 h 6879174"/>
              <a:gd name="connsiteX5-977" fmla="*/ 6843491 w 6858000"/>
              <a:gd name="connsiteY5-978" fmla="*/ 202042 h 6879174"/>
              <a:gd name="connsiteX0-979" fmla="*/ 6843491 w 6858000"/>
              <a:gd name="connsiteY0-980" fmla="*/ 202042 h 6879174"/>
              <a:gd name="connsiteX1-981" fmla="*/ 6858000 w 6858000"/>
              <a:gd name="connsiteY1-982" fmla="*/ 2095036 h 6879174"/>
              <a:gd name="connsiteX2-983" fmla="*/ 6858000 w 6858000"/>
              <a:gd name="connsiteY2-984" fmla="*/ 6879174 h 6879174"/>
              <a:gd name="connsiteX3-985" fmla="*/ 0 w 6858000"/>
              <a:gd name="connsiteY3-986" fmla="*/ 6879174 h 6879174"/>
              <a:gd name="connsiteX4-987" fmla="*/ 0 w 6858000"/>
              <a:gd name="connsiteY4-988" fmla="*/ 0 h 6879174"/>
              <a:gd name="connsiteX5-989" fmla="*/ 6843491 w 6858000"/>
              <a:gd name="connsiteY5-990" fmla="*/ 202042 h 6879174"/>
              <a:gd name="connsiteX0-991" fmla="*/ 6843491 w 6858000"/>
              <a:gd name="connsiteY0-992" fmla="*/ 202042 h 6879174"/>
              <a:gd name="connsiteX1-993" fmla="*/ 6858000 w 6858000"/>
              <a:gd name="connsiteY1-994" fmla="*/ 2095036 h 6879174"/>
              <a:gd name="connsiteX2-995" fmla="*/ 6858000 w 6858000"/>
              <a:gd name="connsiteY2-996" fmla="*/ 6879174 h 6879174"/>
              <a:gd name="connsiteX3-997" fmla="*/ 0 w 6858000"/>
              <a:gd name="connsiteY3-998" fmla="*/ 6879174 h 6879174"/>
              <a:gd name="connsiteX4-999" fmla="*/ 0 w 6858000"/>
              <a:gd name="connsiteY4-1000" fmla="*/ 0 h 6879174"/>
              <a:gd name="connsiteX5-1001" fmla="*/ 6843491 w 6858000"/>
              <a:gd name="connsiteY5-1002" fmla="*/ 202042 h 6879174"/>
              <a:gd name="connsiteX0-1003" fmla="*/ 6856191 w 6858000"/>
              <a:gd name="connsiteY0-1004" fmla="*/ 214742 h 6879174"/>
              <a:gd name="connsiteX1-1005" fmla="*/ 6858000 w 6858000"/>
              <a:gd name="connsiteY1-1006" fmla="*/ 2095036 h 6879174"/>
              <a:gd name="connsiteX2-1007" fmla="*/ 6858000 w 6858000"/>
              <a:gd name="connsiteY2-1008" fmla="*/ 6879174 h 6879174"/>
              <a:gd name="connsiteX3-1009" fmla="*/ 0 w 6858000"/>
              <a:gd name="connsiteY3-1010" fmla="*/ 6879174 h 6879174"/>
              <a:gd name="connsiteX4-1011" fmla="*/ 0 w 6858000"/>
              <a:gd name="connsiteY4-1012" fmla="*/ 0 h 6879174"/>
              <a:gd name="connsiteX5-1013" fmla="*/ 6856191 w 6858000"/>
              <a:gd name="connsiteY5-1014" fmla="*/ 214742 h 6879174"/>
              <a:gd name="connsiteX0-1015" fmla="*/ 6856191 w 6858000"/>
              <a:gd name="connsiteY0-1016" fmla="*/ 209979 h 6879174"/>
              <a:gd name="connsiteX1-1017" fmla="*/ 6858000 w 6858000"/>
              <a:gd name="connsiteY1-1018" fmla="*/ 2095036 h 6879174"/>
              <a:gd name="connsiteX2-1019" fmla="*/ 6858000 w 6858000"/>
              <a:gd name="connsiteY2-1020" fmla="*/ 6879174 h 6879174"/>
              <a:gd name="connsiteX3-1021" fmla="*/ 0 w 6858000"/>
              <a:gd name="connsiteY3-1022" fmla="*/ 6879174 h 6879174"/>
              <a:gd name="connsiteX4-1023" fmla="*/ 0 w 6858000"/>
              <a:gd name="connsiteY4-1024" fmla="*/ 0 h 6879174"/>
              <a:gd name="connsiteX5-1025" fmla="*/ 6856191 w 6858000"/>
              <a:gd name="connsiteY5-1026" fmla="*/ 209979 h 6879174"/>
              <a:gd name="connsiteX0-1027" fmla="*/ 6868891 w 6868891"/>
              <a:gd name="connsiteY0-1028" fmla="*/ 197279 h 6879174"/>
              <a:gd name="connsiteX1-1029" fmla="*/ 6858000 w 6868891"/>
              <a:gd name="connsiteY1-1030" fmla="*/ 2095036 h 6879174"/>
              <a:gd name="connsiteX2-1031" fmla="*/ 6858000 w 6868891"/>
              <a:gd name="connsiteY2-1032" fmla="*/ 6879174 h 6879174"/>
              <a:gd name="connsiteX3-1033" fmla="*/ 0 w 6868891"/>
              <a:gd name="connsiteY3-1034" fmla="*/ 6879174 h 6879174"/>
              <a:gd name="connsiteX4-1035" fmla="*/ 0 w 6868891"/>
              <a:gd name="connsiteY4-1036" fmla="*/ 0 h 6879174"/>
              <a:gd name="connsiteX5-1037" fmla="*/ 6868891 w 6868891"/>
              <a:gd name="connsiteY5-1038" fmla="*/ 197279 h 6879174"/>
              <a:gd name="connsiteX0-1039" fmla="*/ 6868891 w 7721392"/>
              <a:gd name="connsiteY0-1040" fmla="*/ 197279 h 6879174"/>
              <a:gd name="connsiteX1-1041" fmla="*/ 6858000 w 7721392"/>
              <a:gd name="connsiteY1-1042" fmla="*/ 6879174 h 6879174"/>
              <a:gd name="connsiteX2-1043" fmla="*/ 0 w 7721392"/>
              <a:gd name="connsiteY2-1044" fmla="*/ 6879174 h 6879174"/>
              <a:gd name="connsiteX3-1045" fmla="*/ 0 w 7721392"/>
              <a:gd name="connsiteY3-1046" fmla="*/ 0 h 6879174"/>
              <a:gd name="connsiteX4-1047" fmla="*/ 6868891 w 7721392"/>
              <a:gd name="connsiteY4-1048" fmla="*/ 197279 h 6879174"/>
              <a:gd name="connsiteX0-1049" fmla="*/ 6868891 w 7373946"/>
              <a:gd name="connsiteY0-1050" fmla="*/ 197279 h 6879174"/>
              <a:gd name="connsiteX1-1051" fmla="*/ 6858000 w 7373946"/>
              <a:gd name="connsiteY1-1052" fmla="*/ 6879174 h 6879174"/>
              <a:gd name="connsiteX2-1053" fmla="*/ 0 w 7373946"/>
              <a:gd name="connsiteY2-1054" fmla="*/ 6879174 h 6879174"/>
              <a:gd name="connsiteX3-1055" fmla="*/ 0 w 7373946"/>
              <a:gd name="connsiteY3-1056" fmla="*/ 0 h 6879174"/>
              <a:gd name="connsiteX4-1057" fmla="*/ 6868891 w 7373946"/>
              <a:gd name="connsiteY4-1058" fmla="*/ 197279 h 6879174"/>
              <a:gd name="connsiteX0-1059" fmla="*/ 6868891 w 8182025"/>
              <a:gd name="connsiteY0-1060" fmla="*/ 197279 h 6879174"/>
              <a:gd name="connsiteX1-1061" fmla="*/ 6858000 w 8182025"/>
              <a:gd name="connsiteY1-1062" fmla="*/ 6879174 h 6879174"/>
              <a:gd name="connsiteX2-1063" fmla="*/ 0 w 8182025"/>
              <a:gd name="connsiteY2-1064" fmla="*/ 6879174 h 6879174"/>
              <a:gd name="connsiteX3-1065" fmla="*/ 0 w 8182025"/>
              <a:gd name="connsiteY3-1066" fmla="*/ 0 h 6879174"/>
              <a:gd name="connsiteX4-1067" fmla="*/ 6868891 w 8182025"/>
              <a:gd name="connsiteY4-1068" fmla="*/ 197279 h 6879174"/>
              <a:gd name="connsiteX0-1069" fmla="*/ 6868891 w 8182025"/>
              <a:gd name="connsiteY0-1070" fmla="*/ 197279 h 6879174"/>
              <a:gd name="connsiteX1-1071" fmla="*/ 6858000 w 8182025"/>
              <a:gd name="connsiteY1-1072" fmla="*/ 6879174 h 6879174"/>
              <a:gd name="connsiteX2-1073" fmla="*/ 0 w 8182025"/>
              <a:gd name="connsiteY2-1074" fmla="*/ 6879174 h 6879174"/>
              <a:gd name="connsiteX3-1075" fmla="*/ 0 w 8182025"/>
              <a:gd name="connsiteY3-1076" fmla="*/ 0 h 6879174"/>
              <a:gd name="connsiteX4-1077" fmla="*/ 6868891 w 8182025"/>
              <a:gd name="connsiteY4-1078" fmla="*/ 197279 h 6879174"/>
              <a:gd name="connsiteX0-1079" fmla="*/ 6868891 w 8182025"/>
              <a:gd name="connsiteY0-1080" fmla="*/ 197279 h 6879174"/>
              <a:gd name="connsiteX1-1081" fmla="*/ 6858000 w 8182025"/>
              <a:gd name="connsiteY1-1082" fmla="*/ 6879174 h 6879174"/>
              <a:gd name="connsiteX2-1083" fmla="*/ 0 w 8182025"/>
              <a:gd name="connsiteY2-1084" fmla="*/ 6879174 h 6879174"/>
              <a:gd name="connsiteX3-1085" fmla="*/ 0 w 8182025"/>
              <a:gd name="connsiteY3-1086" fmla="*/ 0 h 6879174"/>
              <a:gd name="connsiteX4-1087" fmla="*/ 6868891 w 8182025"/>
              <a:gd name="connsiteY4-1088" fmla="*/ 197279 h 6879174"/>
              <a:gd name="connsiteX0-1089" fmla="*/ 6868891 w 8182025"/>
              <a:gd name="connsiteY0-1090" fmla="*/ 197279 h 6879174"/>
              <a:gd name="connsiteX1-1091" fmla="*/ 6858000 w 8182025"/>
              <a:gd name="connsiteY1-1092" fmla="*/ 6879174 h 6879174"/>
              <a:gd name="connsiteX2-1093" fmla="*/ 0 w 8182025"/>
              <a:gd name="connsiteY2-1094" fmla="*/ 6879174 h 6879174"/>
              <a:gd name="connsiteX3-1095" fmla="*/ 0 w 8182025"/>
              <a:gd name="connsiteY3-1096" fmla="*/ 0 h 6879174"/>
              <a:gd name="connsiteX4-1097" fmla="*/ 6868891 w 8182025"/>
              <a:gd name="connsiteY4-1098" fmla="*/ 197279 h 6879174"/>
              <a:gd name="connsiteX0-1099" fmla="*/ 6868891 w 7374082"/>
              <a:gd name="connsiteY0-1100" fmla="*/ 197279 h 7217839"/>
              <a:gd name="connsiteX1-1101" fmla="*/ 6858000 w 7374082"/>
              <a:gd name="connsiteY1-1102" fmla="*/ 6879174 h 7217839"/>
              <a:gd name="connsiteX2-1103" fmla="*/ 0 w 7374082"/>
              <a:gd name="connsiteY2-1104" fmla="*/ 6879174 h 7217839"/>
              <a:gd name="connsiteX3-1105" fmla="*/ 0 w 7374082"/>
              <a:gd name="connsiteY3-1106" fmla="*/ 0 h 7217839"/>
              <a:gd name="connsiteX4-1107" fmla="*/ 6868891 w 7374082"/>
              <a:gd name="connsiteY4-1108" fmla="*/ 197279 h 7217839"/>
              <a:gd name="connsiteX0-1109" fmla="*/ 6868891 w 7513044"/>
              <a:gd name="connsiteY0-1110" fmla="*/ 197279 h 6879174"/>
              <a:gd name="connsiteX1-1111" fmla="*/ 6858000 w 7513044"/>
              <a:gd name="connsiteY1-1112" fmla="*/ 6879174 h 6879174"/>
              <a:gd name="connsiteX2-1113" fmla="*/ 0 w 7513044"/>
              <a:gd name="connsiteY2-1114" fmla="*/ 6879174 h 6879174"/>
              <a:gd name="connsiteX3-1115" fmla="*/ 0 w 7513044"/>
              <a:gd name="connsiteY3-1116" fmla="*/ 0 h 6879174"/>
              <a:gd name="connsiteX4-1117" fmla="*/ 6868891 w 7513044"/>
              <a:gd name="connsiteY4-1118" fmla="*/ 197279 h 6879174"/>
              <a:gd name="connsiteX0-1119" fmla="*/ 6868891 w 7374082"/>
              <a:gd name="connsiteY0-1120" fmla="*/ 197279 h 6879174"/>
              <a:gd name="connsiteX1-1121" fmla="*/ 6858000 w 7374082"/>
              <a:gd name="connsiteY1-1122" fmla="*/ 6879174 h 6879174"/>
              <a:gd name="connsiteX2-1123" fmla="*/ 0 w 7374082"/>
              <a:gd name="connsiteY2-1124" fmla="*/ 6879174 h 6879174"/>
              <a:gd name="connsiteX3-1125" fmla="*/ 0 w 7374082"/>
              <a:gd name="connsiteY3-1126" fmla="*/ 0 h 6879174"/>
              <a:gd name="connsiteX4-1127" fmla="*/ 6868891 w 7374082"/>
              <a:gd name="connsiteY4-1128" fmla="*/ 197279 h 6879174"/>
              <a:gd name="connsiteX0-1129" fmla="*/ 6868891 w 6868891"/>
              <a:gd name="connsiteY0-1130" fmla="*/ 197279 h 6879174"/>
              <a:gd name="connsiteX1-1131" fmla="*/ 6858000 w 6868891"/>
              <a:gd name="connsiteY1-1132" fmla="*/ 6879174 h 6879174"/>
              <a:gd name="connsiteX2-1133" fmla="*/ 0 w 6868891"/>
              <a:gd name="connsiteY2-1134" fmla="*/ 6879174 h 6879174"/>
              <a:gd name="connsiteX3-1135" fmla="*/ 0 w 6868891"/>
              <a:gd name="connsiteY3-1136" fmla="*/ 0 h 6879174"/>
              <a:gd name="connsiteX4-1137" fmla="*/ 6868891 w 6868891"/>
              <a:gd name="connsiteY4-1138" fmla="*/ 197279 h 687917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868891" h="6879174">
                <a:moveTo>
                  <a:pt x="6868891" y="197279"/>
                </a:moveTo>
                <a:cubicBezTo>
                  <a:pt x="6865263" y="1808265"/>
                  <a:pt x="6858000" y="6879174"/>
                  <a:pt x="6858000" y="6879174"/>
                </a:cubicBezTo>
                <a:lnTo>
                  <a:pt x="0" y="6879174"/>
                </a:lnTo>
                <a:lnTo>
                  <a:pt x="0" y="0"/>
                </a:lnTo>
                <a:cubicBezTo>
                  <a:pt x="2329546" y="1257529"/>
                  <a:pt x="4524837" y="1741029"/>
                  <a:pt x="6868891" y="19727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2" name="矩形 71"/>
          <p:cNvSpPr/>
          <p:nvPr>
            <p:custDataLst>
              <p:tags r:id="rId2"/>
            </p:custDataLst>
          </p:nvPr>
        </p:nvSpPr>
        <p:spPr>
          <a:xfrm>
            <a:off x="7294012" y="4426465"/>
            <a:ext cx="316801" cy="3168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1</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3" name="矩形 72"/>
          <p:cNvSpPr/>
          <p:nvPr>
            <p:custDataLst>
              <p:tags r:id="rId3"/>
            </p:custDataLst>
          </p:nvPr>
        </p:nvSpPr>
        <p:spPr>
          <a:xfrm>
            <a:off x="7756816" y="4385476"/>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论文</a:t>
            </a:r>
            <a:r>
              <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rPr>
              <a:t>阅读</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4" name="矩形 73"/>
          <p:cNvSpPr/>
          <p:nvPr>
            <p:custDataLst>
              <p:tags r:id="rId4"/>
            </p:custDataLst>
          </p:nvPr>
        </p:nvSpPr>
        <p:spPr>
          <a:xfrm>
            <a:off x="7294012" y="4917168"/>
            <a:ext cx="316801" cy="31680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latin typeface="微软雅黑" panose="020B0503020204020204" pitchFamily="34" charset="-122"/>
                <a:ea typeface="微软雅黑" panose="020B0503020204020204" pitchFamily="34" charset="-122"/>
                <a:sym typeface="微软雅黑" panose="020B0503020204020204" pitchFamily="34" charset="-122"/>
              </a:rPr>
              <a:t>2</a:t>
            </a:r>
            <a:endParaRPr lang="zh-CN" altLang="en-US" sz="2000" b="1" dirty="0">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5" name="矩形 74"/>
          <p:cNvSpPr/>
          <p:nvPr>
            <p:custDataLst>
              <p:tags r:id="rId5"/>
            </p:custDataLst>
          </p:nvPr>
        </p:nvSpPr>
        <p:spPr>
          <a:xfrm>
            <a:off x="7756816" y="4876179"/>
            <a:ext cx="1198880" cy="3987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spAutoFit/>
          </a:bodyPr>
          <a:lstStyle/>
          <a:p>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未来</a:t>
            </a:r>
            <a:r>
              <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计划</a:t>
            </a:r>
            <a:endParaRPr lang="zh-CN" altLang="en-US" sz="2000" b="1"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23"/>
          <p:cNvSpPr txBox="1"/>
          <p:nvPr/>
        </p:nvSpPr>
        <p:spPr>
          <a:xfrm>
            <a:off x="7166392" y="3219093"/>
            <a:ext cx="3847848" cy="646331"/>
          </a:xfrm>
          <a:prstGeom prst="rect">
            <a:avLst/>
          </a:prstGeom>
          <a:solidFill>
            <a:schemeClr val="bg1">
              <a:alpha val="0"/>
            </a:schemeClr>
          </a:solidFill>
        </p:spPr>
        <p:txBody>
          <a:bodyPr wrap="none">
            <a:spAutoFit/>
          </a:bodyPr>
          <a:lstStyle>
            <a:lvl1pPr eaLnBrk="0" hangingPunct="0">
              <a:defRPr sz="2800" b="1">
                <a:solidFill>
                  <a:schemeClr val="accent1"/>
                </a:solidFill>
                <a:latin typeface="微软雅黑" panose="020B0503020204020204" pitchFamily="34" charset="-122"/>
                <a:ea typeface="微软雅黑" panose="020B0503020204020204" pitchFamily="34" charset="-122"/>
                <a:cs typeface="+mj-cs"/>
              </a:defRPr>
            </a:lvl1pPr>
            <a:lvl2pPr algn="r" eaLnBrk="0" hangingPunct="0">
              <a:defRPr sz="2000" b="1">
                <a:solidFill>
                  <a:srgbClr val="404040"/>
                </a:solidFill>
                <a:latin typeface="微软雅黑" panose="020B0503020204020204" pitchFamily="34" charset="-122"/>
                <a:ea typeface="微软雅黑" panose="020B0503020204020204" pitchFamily="34" charset="-122"/>
              </a:defRPr>
            </a:lvl2pPr>
            <a:lvl3pPr algn="r" eaLnBrk="0" hangingPunct="0">
              <a:defRPr sz="2000" b="1">
                <a:solidFill>
                  <a:srgbClr val="404040"/>
                </a:solidFill>
                <a:latin typeface="微软雅黑" panose="020B0503020204020204" pitchFamily="34" charset="-122"/>
                <a:ea typeface="微软雅黑" panose="020B0503020204020204" pitchFamily="34" charset="-122"/>
              </a:defRPr>
            </a:lvl3pPr>
            <a:lvl4pPr algn="r" eaLnBrk="0" hangingPunct="0">
              <a:defRPr sz="2000" b="1">
                <a:solidFill>
                  <a:srgbClr val="404040"/>
                </a:solidFill>
                <a:latin typeface="微软雅黑" panose="020B0503020204020204" pitchFamily="34" charset="-122"/>
                <a:ea typeface="微软雅黑" panose="020B0503020204020204" pitchFamily="34" charset="-122"/>
              </a:defRPr>
            </a:lvl4pPr>
            <a:lvl5pPr algn="r" eaLnBrk="0" hangingPunct="0">
              <a:defRPr sz="2000" b="1">
                <a:solidFill>
                  <a:srgbClr val="404040"/>
                </a:solidFill>
                <a:latin typeface="微软雅黑" panose="020B0503020204020204" pitchFamily="34" charset="-122"/>
                <a:ea typeface="微软雅黑" panose="020B0503020204020204" pitchFamily="34" charset="-122"/>
              </a:defRPr>
            </a:lvl5pPr>
            <a:lvl6pPr marL="457200" algn="r" fontAlgn="base">
              <a:spcBef>
                <a:spcPct val="0"/>
              </a:spcBef>
              <a:spcAft>
                <a:spcPct val="0"/>
              </a:spcAft>
              <a:defRPr>
                <a:latin typeface="Arial" panose="020B0604020202020204" pitchFamily="34" charset="0"/>
                <a:ea typeface="宋体" panose="02010600030101010101" pitchFamily="2" charset="-122"/>
              </a:defRPr>
            </a:lvl6pPr>
            <a:lvl7pPr marL="914400" algn="r" fontAlgn="base">
              <a:spcBef>
                <a:spcPct val="0"/>
              </a:spcBef>
              <a:spcAft>
                <a:spcPct val="0"/>
              </a:spcAft>
              <a:defRPr>
                <a:latin typeface="Arial" panose="020B0604020202020204" pitchFamily="34" charset="0"/>
                <a:ea typeface="宋体" panose="02010600030101010101" pitchFamily="2" charset="-122"/>
              </a:defRPr>
            </a:lvl7pPr>
            <a:lvl8pPr marL="1371600" algn="r" fontAlgn="base">
              <a:spcBef>
                <a:spcPct val="0"/>
              </a:spcBef>
              <a:spcAft>
                <a:spcPct val="0"/>
              </a:spcAft>
              <a:defRPr>
                <a:latin typeface="Arial" panose="020B0604020202020204" pitchFamily="34" charset="0"/>
                <a:ea typeface="宋体" panose="02010600030101010101" pitchFamily="2" charset="-122"/>
              </a:defRPr>
            </a:lvl8pPr>
            <a:lvl9pPr marL="1828800" algn="r" fontAlgn="base">
              <a:spcBef>
                <a:spcPct val="0"/>
              </a:spcBef>
              <a:spcAft>
                <a:spcPct val="0"/>
              </a:spcAft>
              <a:defRPr>
                <a:latin typeface="Arial" panose="020B0604020202020204" pitchFamily="34" charset="0"/>
                <a:ea typeface="宋体" panose="02010600030101010101" pitchFamily="2" charset="-122"/>
              </a:defRPr>
            </a:lvl9pPr>
          </a:lstStyle>
          <a:p>
            <a:r>
              <a:rPr lang="zh-CN" altLang="en-US" sz="3600" dirty="0">
                <a:sym typeface="微软雅黑" panose="020B0503020204020204" pitchFamily="34" charset="-122"/>
              </a:rPr>
              <a:t>目录 </a:t>
            </a:r>
            <a:r>
              <a:rPr lang="en-US" altLang="zh-CN" sz="3600" dirty="0">
                <a:sym typeface="微软雅黑" panose="020B0503020204020204" pitchFamily="34" charset="-122"/>
              </a:rPr>
              <a:t>| CONTENT</a:t>
            </a:r>
            <a:endParaRPr lang="en-US" altLang="zh-CN" sz="3600" dirty="0">
              <a:sym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3345" y="2074545"/>
            <a:ext cx="11904345" cy="1151255"/>
          </a:xfrm>
        </p:spPr>
        <p:txBody>
          <a:bodyPr>
            <a:scene3d>
              <a:camera prst="orthographicFront"/>
              <a:lightRig rig="threePt" dir="t"/>
            </a:scene3d>
          </a:bodyPr>
          <a:lstStyle/>
          <a:p>
            <a:pPr algn="ctr"/>
            <a:r>
              <a:rPr lang="en-US" altLang="zh-CN" sz="2800" b="1">
                <a:solidFill>
                  <a:schemeClr val="tx1"/>
                </a:solidFill>
                <a:effectLst>
                  <a:outerShdw blurRad="38100" dist="19050" dir="2700000" algn="tl" rotWithShape="0">
                    <a:schemeClr val="dk1">
                      <a:alpha val="40000"/>
                    </a:schemeClr>
                  </a:outerShdw>
                </a:effectLst>
              </a:rPr>
              <a:t>Unified Training of Universal Time Series Forecasting Transformers</a:t>
            </a:r>
            <a:endParaRPr lang="en-US" altLang="zh-CN" sz="2800" b="1">
              <a:solidFill>
                <a:schemeClr val="tx1"/>
              </a:solidFill>
              <a:effectLst>
                <a:outerShdw blurRad="38100" dist="19050" dir="2700000" algn="tl" rotWithShape="0">
                  <a:schemeClr val="dk1">
                    <a:alpha val="40000"/>
                  </a:schemeClr>
                </a:outerShdw>
              </a:effectLst>
            </a:endParaRPr>
          </a:p>
        </p:txBody>
      </p:sp>
      <p:sp>
        <p:nvSpPr>
          <p:cNvPr id="4" name="文本框 3"/>
          <p:cNvSpPr txBox="1"/>
          <p:nvPr/>
        </p:nvSpPr>
        <p:spPr>
          <a:xfrm>
            <a:off x="594360" y="4471035"/>
            <a:ext cx="6285230" cy="398780"/>
          </a:xfrm>
          <a:prstGeom prst="rect">
            <a:avLst/>
          </a:prstGeom>
        </p:spPr>
        <p:txBody>
          <a:bodyPr wrap="square">
            <a:spAutoFit/>
          </a:bodyPr>
          <a:p>
            <a:r>
              <a:rPr lang="en-US" altLang="zh-CN" sz="2000" b="0">
                <a:solidFill>
                  <a:srgbClr val="000000"/>
                </a:solidFill>
                <a:latin typeface="Times New Roman" panose="02020603050405020304" charset="0"/>
                <a:ea typeface="NimbusRomNo9L-Regu"/>
                <a:cs typeface="Times New Roman" panose="02020603050405020304" charset="0"/>
              </a:rPr>
              <a:t>Salesforce AI Research</a:t>
            </a:r>
            <a:endParaRPr lang="en-US" altLang="zh-CN" sz="2000" b="0">
              <a:solidFill>
                <a:srgbClr val="000000"/>
              </a:solidFill>
              <a:latin typeface="Times New Roman" panose="02020603050405020304" charset="0"/>
              <a:ea typeface="NimbusRomNo9L-Regu"/>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32130" y="2673350"/>
            <a:ext cx="2563495" cy="1558925"/>
          </a:xfrm>
        </p:spPr>
        <p:txBody>
          <a:bodyPr anchor="b" anchorCtr="0"/>
          <a:lstStyle/>
          <a:p>
            <a:pPr algn="ctr"/>
            <a:r>
              <a:rPr lang="zh-CN" altLang="en-US" sz="3600"/>
              <a:t>背景和</a:t>
            </a:r>
            <a:r>
              <a:rPr lang="zh-CN" altLang="en-US" sz="3600"/>
              <a:t>动机</a:t>
            </a:r>
            <a:endParaRPr lang="zh-CN" altLang="en-US" sz="3600"/>
          </a:p>
        </p:txBody>
      </p:sp>
      <p:sp>
        <p:nvSpPr>
          <p:cNvPr id="3" name="矩形 2"/>
          <p:cNvSpPr/>
          <p:nvPr>
            <p:custDataLst>
              <p:tags r:id="rId2"/>
            </p:custDataLst>
          </p:nvPr>
        </p:nvSpPr>
        <p:spPr>
          <a:xfrm>
            <a:off x="754380" y="4300855"/>
            <a:ext cx="2157095" cy="1250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ct val="0"/>
              </a:spcBef>
              <a:spcAft>
                <a:spcPct val="0"/>
              </a:spcAft>
              <a:buClrTx/>
              <a:buSzTx/>
              <a:buFontTx/>
              <a:buNone/>
            </a:pPr>
            <a:endParaRPr kumimoji="0" lang="zh-CN" altLang="en-US" sz="1800" b="0" i="0" u="none" strike="noStrike" kern="1200" cap="none" spc="0" normalizeH="0" baseline="0" noProof="1">
              <a:ln>
                <a:noFill/>
              </a:ln>
              <a:solidFill>
                <a:schemeClr val="tx1">
                  <a:lumMod val="85000"/>
                  <a:lumOff val="15000"/>
                </a:schemeClr>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7" name="任意多边形 6"/>
          <p:cNvSpPr/>
          <p:nvPr>
            <p:custDataLst>
              <p:tags r:id="rId3"/>
            </p:custDataLst>
          </p:nvPr>
        </p:nvSpPr>
        <p:spPr>
          <a:xfrm>
            <a:off x="1804670" y="945198"/>
            <a:ext cx="8893175" cy="4967605"/>
          </a:xfrm>
          <a:custGeom>
            <a:avLst/>
            <a:gdLst>
              <a:gd name="connsiteX0" fmla="*/ 5 w 14004"/>
              <a:gd name="connsiteY0" fmla="*/ 1622 h 7822"/>
              <a:gd name="connsiteX1" fmla="*/ 0 w 14004"/>
              <a:gd name="connsiteY1" fmla="*/ 0 h 7822"/>
              <a:gd name="connsiteX2" fmla="*/ 14004 w 14004"/>
              <a:gd name="connsiteY2" fmla="*/ 0 h 7822"/>
              <a:gd name="connsiteX3" fmla="*/ 14004 w 14004"/>
              <a:gd name="connsiteY3" fmla="*/ 7822 h 7822"/>
              <a:gd name="connsiteX4" fmla="*/ 0 w 14004"/>
              <a:gd name="connsiteY4" fmla="*/ 7822 h 7822"/>
              <a:gd name="connsiteX5" fmla="*/ 5 w 14004"/>
              <a:gd name="connsiteY5" fmla="*/ 6212 h 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04" h="7822">
                <a:moveTo>
                  <a:pt x="5" y="1622"/>
                </a:moveTo>
                <a:lnTo>
                  <a:pt x="0" y="0"/>
                </a:lnTo>
                <a:lnTo>
                  <a:pt x="14004" y="0"/>
                </a:lnTo>
                <a:lnTo>
                  <a:pt x="14004" y="7822"/>
                </a:lnTo>
                <a:lnTo>
                  <a:pt x="0" y="7822"/>
                </a:lnTo>
                <a:lnTo>
                  <a:pt x="5" y="6212"/>
                </a:lnTo>
              </a:path>
            </a:pathLst>
          </a:custGeom>
          <a:noFill/>
          <a:ln w="19050">
            <a:solidFill>
              <a:schemeClr val="accent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2520000" anchor="ctr"/>
          <a:lstStyle/>
          <a:p>
            <a:pPr indent="0" algn="just" fontAlgn="auto">
              <a:lnSpc>
                <a:spcPct val="150000"/>
              </a:lnSpc>
            </a:pPr>
            <a:endParaRPr lang="zh-CN" altLang="en-US" kern="0" spc="0" dirty="0">
              <a:ln>
                <a:noFill/>
                <a:prstDash val="sysDot"/>
              </a:ln>
              <a:solidFill>
                <a:schemeClr val="tx1">
                  <a:lumMod val="85000"/>
                  <a:lumOff val="15000"/>
                </a:schemeClr>
              </a:solidFill>
              <a:latin typeface="+mn-ea"/>
              <a:ea typeface="+mn-ea"/>
              <a:sym typeface="+mn-ea"/>
            </a:endParaRPr>
          </a:p>
        </p:txBody>
      </p:sp>
      <p:sp>
        <p:nvSpPr>
          <p:cNvPr id="4" name="文本框 3"/>
          <p:cNvSpPr txBox="1"/>
          <p:nvPr>
            <p:custDataLst>
              <p:tags r:id="rId4"/>
            </p:custDataLst>
          </p:nvPr>
        </p:nvSpPr>
        <p:spPr>
          <a:xfrm>
            <a:off x="3715385" y="1221740"/>
            <a:ext cx="6691630" cy="4405630"/>
          </a:xfrm>
          <a:prstGeom prst="rect">
            <a:avLst/>
          </a:prstGeom>
          <a:noFill/>
        </p:spPr>
        <p:txBody>
          <a:bodyPr wrap="square" rtlCol="0" anchor="ctr" anchorCtr="0">
            <a:normAutofit/>
          </a:bodyPr>
          <a:lstStyle/>
          <a:p>
            <a:pPr indent="0" fontAlgn="auto">
              <a:lnSpc>
                <a:spcPct val="150000"/>
              </a:lnSpc>
            </a:pPr>
            <a:r>
              <a:rPr lang="zh-CN" altLang="en-US" sz="2400"/>
              <a:t>多变量时间序列（</a:t>
            </a:r>
            <a:r>
              <a:rPr lang="en-US" altLang="zh-CN" sz="2400"/>
              <a:t>MTSF</a:t>
            </a:r>
            <a:r>
              <a:rPr lang="zh-CN" altLang="en-US" sz="2400"/>
              <a:t>）</a:t>
            </a:r>
            <a:r>
              <a:rPr lang="en-US" altLang="zh-CN" sz="2400"/>
              <a:t> </a:t>
            </a:r>
            <a:r>
              <a:rPr lang="zh-CN" altLang="en-US" sz="2400">
                <a:sym typeface="+mn-ea"/>
              </a:rPr>
              <a:t>大型语言模型（LLM）      </a:t>
            </a:r>
            <a:endParaRPr lang="zh-CN" altLang="en-US" sz="2400"/>
          </a:p>
          <a:p>
            <a:pPr indent="0" fontAlgn="auto">
              <a:lnSpc>
                <a:spcPct val="150000"/>
              </a:lnSpc>
            </a:pPr>
            <a:endParaRPr lang="zh-CN" altLang="en-US" sz="2400"/>
          </a:p>
          <a:p>
            <a:pPr indent="0" fontAlgn="auto">
              <a:lnSpc>
                <a:spcPct val="150000"/>
              </a:lnSpc>
            </a:pPr>
            <a:endParaRPr lang="en-US" altLang="zh-CN" sz="2400"/>
          </a:p>
          <a:p>
            <a:pPr indent="0" algn="ctr" fontAlgn="auto">
              <a:lnSpc>
                <a:spcPct val="150000"/>
              </a:lnSpc>
            </a:pPr>
            <a:r>
              <a:rPr lang="en-US" altLang="zh-CN" sz="2400" dirty="0">
                <a:sym typeface="+mn-ea"/>
              </a:rPr>
              <a:t> 1.</a:t>
            </a:r>
            <a:r>
              <a:rPr lang="zh-CN" altLang="en-US" sz="2400"/>
              <a:t>传统的时序预测方法存在</a:t>
            </a:r>
            <a:r>
              <a:rPr lang="zh-CN" altLang="en-US" sz="2400"/>
              <a:t>限制；</a:t>
            </a:r>
            <a:endParaRPr lang="zh-CN" altLang="en-US" sz="2400"/>
          </a:p>
          <a:p>
            <a:pPr indent="0" algn="ctr" fontAlgn="auto">
              <a:lnSpc>
                <a:spcPct val="150000"/>
              </a:lnSpc>
            </a:pPr>
            <a:r>
              <a:rPr lang="en-US" altLang="zh-CN" sz="2400"/>
              <a:t>2.</a:t>
            </a:r>
            <a:r>
              <a:rPr lang="zh-CN" altLang="en-US" sz="2400"/>
              <a:t>通用时序预测模型</a:t>
            </a:r>
            <a:r>
              <a:rPr lang="zh-CN" altLang="en-US" sz="2400"/>
              <a:t>方向有</a:t>
            </a:r>
            <a:r>
              <a:rPr lang="zh-CN" altLang="en-US" sz="2400"/>
              <a:t>优势；</a:t>
            </a:r>
            <a:endParaRPr lang="zh-CN" altLang="en-US" sz="2400"/>
          </a:p>
        </p:txBody>
      </p:sp>
    </p:spTree>
    <p:custDataLst>
      <p:tags r:id="rId5"/>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文本框 97"/>
          <p:cNvSpPr txBox="1"/>
          <p:nvPr>
            <p:custDataLst>
              <p:tags r:id="rId1"/>
            </p:custDataLst>
          </p:nvPr>
        </p:nvSpPr>
        <p:spPr>
          <a:xfrm>
            <a:off x="273050" y="2717800"/>
            <a:ext cx="5231130" cy="1999615"/>
          </a:xfrm>
          <a:prstGeom prst="rect">
            <a:avLst/>
          </a:prstGeom>
          <a:noFill/>
        </p:spPr>
        <p:txBody>
          <a:bodyPr wrap="square" lIns="0" rtlCol="0"/>
          <a:lstStyle/>
          <a:p>
            <a:pPr marL="0" indent="304800" algn="l" defTabSz="266700">
              <a:lnSpc>
                <a:spcPct val="150000"/>
              </a:lnSpc>
              <a:spcBef>
                <a:spcPts val="500"/>
              </a:spcBef>
              <a:spcAft>
                <a:spcPts val="500"/>
              </a:spcAft>
            </a:pPr>
            <a:r>
              <a:rPr lang="en-US" altLang="zh-CN" sz="1600" b="1">
                <a:latin typeface="Times New Roman" panose="02020603050405020304" charset="0"/>
                <a:ea typeface="宋体" panose="02010600030101010101" pitchFamily="2" charset="-122"/>
                <a:cs typeface="Times New Roman" panose="02020603050405020304" charset="0"/>
                <a:sym typeface="+mn-ea"/>
              </a:rPr>
              <a:t>(i) </a:t>
            </a:r>
            <a:r>
              <a:rPr lang="zh-CN" altLang="en-US" sz="1600" b="1">
                <a:latin typeface="Times New Roman" panose="02020603050405020304" charset="0"/>
                <a:ea typeface="宋体" panose="02010600030101010101" pitchFamily="2" charset="-122"/>
                <a:cs typeface="Times New Roman" panose="02020603050405020304" charset="0"/>
                <a:sym typeface="+mn-ea"/>
              </a:rPr>
              <a:t>单一模型针对单一数据集，缺乏跨任务的泛化能力；</a:t>
            </a:r>
            <a:endParaRPr lang="zh-CN" altLang="en-US" sz="1600" b="1">
              <a:latin typeface="Times New Roman" panose="02020603050405020304" charset="0"/>
              <a:ea typeface="宋体" panose="02010600030101010101" pitchFamily="2" charset="-122"/>
              <a:cs typeface="Times New Roman" panose="02020603050405020304" charset="0"/>
              <a:sym typeface="+mn-ea"/>
            </a:endParaRPr>
          </a:p>
          <a:p>
            <a:pPr marL="0" indent="304800" algn="l" defTabSz="266700">
              <a:lnSpc>
                <a:spcPct val="150000"/>
              </a:lnSpc>
              <a:spcBef>
                <a:spcPts val="500"/>
              </a:spcBef>
              <a:spcAft>
                <a:spcPts val="500"/>
              </a:spcAft>
            </a:pPr>
            <a:r>
              <a:rPr lang="en-US" altLang="zh-CN" sz="1600" b="1">
                <a:latin typeface="Times New Roman" panose="02020603050405020304" charset="0"/>
                <a:ea typeface="宋体" panose="02010600030101010101" pitchFamily="2" charset="-122"/>
                <a:cs typeface="Times New Roman" panose="02020603050405020304" charset="0"/>
                <a:sym typeface="+mn-ea"/>
              </a:rPr>
              <a:t>(ii) </a:t>
            </a:r>
            <a:r>
              <a:rPr lang="zh-CN" altLang="en-US" sz="1600" b="1">
                <a:latin typeface="Times New Roman" panose="02020603050405020304" charset="0"/>
                <a:ea typeface="宋体" panose="02010600030101010101" pitchFamily="2" charset="-122"/>
                <a:cs typeface="Times New Roman" panose="02020603050405020304" charset="0"/>
              </a:rPr>
              <a:t>无法有效处理跨频率学习（不同采样频率的数据）；</a:t>
            </a:r>
            <a:endParaRPr lang="zh-CN" altLang="en-US" sz="1600" b="1">
              <a:latin typeface="Times New Roman" panose="02020603050405020304" charset="0"/>
              <a:ea typeface="宋体" panose="02010600030101010101" pitchFamily="2" charset="-122"/>
              <a:cs typeface="Times New Roman" panose="02020603050405020304" charset="0"/>
            </a:endParaRPr>
          </a:p>
          <a:p>
            <a:pPr marL="0" indent="304800" algn="l" defTabSz="266700">
              <a:lnSpc>
                <a:spcPct val="150000"/>
              </a:lnSpc>
              <a:spcBef>
                <a:spcPts val="500"/>
              </a:spcBef>
              <a:spcAft>
                <a:spcPts val="500"/>
              </a:spcAft>
            </a:pPr>
            <a:r>
              <a:rPr lang="en-US" altLang="zh-CN" sz="1600" b="1">
                <a:latin typeface="Times New Roman" panose="02020603050405020304" charset="0"/>
                <a:ea typeface="宋体" panose="02010600030101010101" pitchFamily="2" charset="-122"/>
                <a:cs typeface="Times New Roman" panose="02020603050405020304" charset="0"/>
                <a:sym typeface="+mn-ea"/>
              </a:rPr>
              <a:t>(iii) </a:t>
            </a:r>
            <a:r>
              <a:rPr lang="zh-CN" altLang="en-US" sz="1600" b="1">
                <a:latin typeface="Times New Roman" panose="02020603050405020304" charset="0"/>
                <a:ea typeface="宋体" panose="02010600030101010101" pitchFamily="2" charset="-122"/>
                <a:cs typeface="Times New Roman" panose="02020603050405020304" charset="0"/>
                <a:sym typeface="+mn-ea"/>
              </a:rPr>
              <a:t>难以处理多变量时序数据，忽略变量之间的关系；</a:t>
            </a:r>
            <a:endParaRPr lang="zh-CN" altLang="en-US" sz="1600" b="1">
              <a:latin typeface="Times New Roman" panose="02020603050405020304" charset="0"/>
              <a:ea typeface="宋体" panose="02010600030101010101" pitchFamily="2" charset="-122"/>
              <a:cs typeface="Times New Roman" panose="02020603050405020304" charset="0"/>
              <a:sym typeface="+mn-ea"/>
            </a:endParaRPr>
          </a:p>
          <a:p>
            <a:pPr marL="0" indent="304800" algn="l" defTabSz="266700">
              <a:lnSpc>
                <a:spcPct val="150000"/>
              </a:lnSpc>
              <a:spcBef>
                <a:spcPts val="500"/>
              </a:spcBef>
              <a:spcAft>
                <a:spcPts val="500"/>
              </a:spcAft>
            </a:pPr>
            <a:r>
              <a:rPr lang="en-US" altLang="zh-CN" sz="1600" b="1">
                <a:latin typeface="Times New Roman" panose="02020603050405020304" charset="0"/>
                <a:ea typeface="宋体" panose="02010600030101010101" pitchFamily="2" charset="-122"/>
                <a:cs typeface="Times New Roman" panose="02020603050405020304" charset="0"/>
                <a:sym typeface="+mn-ea"/>
              </a:rPr>
              <a:t>(IV) </a:t>
            </a:r>
            <a:r>
              <a:rPr lang="zh-CN" altLang="en-US" sz="1600" b="1">
                <a:latin typeface="Times New Roman" panose="02020603050405020304" charset="0"/>
                <a:ea typeface="宋体" panose="02010600030101010101" pitchFamily="2" charset="-122"/>
                <a:cs typeface="Times New Roman" panose="02020603050405020304" charset="0"/>
                <a:sym typeface="+mn-ea"/>
              </a:rPr>
              <a:t>假设固定分布，难以应对具有不同分布的数据。</a:t>
            </a:r>
            <a:endParaRPr lang="zh-CN" altLang="en-US" sz="1600" b="1">
              <a:latin typeface="Times New Roman" panose="02020603050405020304" charset="0"/>
              <a:ea typeface="宋体" panose="02010600030101010101" pitchFamily="2" charset="-122"/>
              <a:cs typeface="Times New Roman" panose="02020603050405020304" charset="0"/>
              <a:sym typeface="+mn-ea"/>
            </a:endParaRPr>
          </a:p>
          <a:p>
            <a:pPr marL="0" indent="304800" algn="l" defTabSz="266700">
              <a:lnSpc>
                <a:spcPct val="150000"/>
              </a:lnSpc>
              <a:spcBef>
                <a:spcPts val="500"/>
              </a:spcBef>
              <a:spcAft>
                <a:spcPts val="500"/>
              </a:spcAft>
            </a:pPr>
            <a:endParaRPr lang="zh-CN" altLang="en-US" sz="1600" b="1" spc="100" dirty="0">
              <a:solidFill>
                <a:schemeClr val="tx1">
                  <a:lumMod val="65000"/>
                  <a:lumOff val="35000"/>
                </a:schemeClr>
              </a:solidFill>
              <a:latin typeface="Times New Roman" panose="02020603050405020304" charset="0"/>
              <a:ea typeface="宋体" panose="02010600030101010101" pitchFamily="2" charset="-122"/>
              <a:cs typeface="Times New Roman" panose="02020603050405020304" charset="0"/>
              <a:sym typeface="+mn-ea"/>
            </a:endParaRPr>
          </a:p>
        </p:txBody>
      </p:sp>
      <p:sp>
        <p:nvSpPr>
          <p:cNvPr id="6" name="标题 5"/>
          <p:cNvSpPr>
            <a:spLocks noGrp="1"/>
          </p:cNvSpPr>
          <p:nvPr>
            <p:ph type="title"/>
          </p:nvPr>
        </p:nvSpPr>
        <p:spPr>
          <a:xfrm>
            <a:off x="439420" y="453345"/>
            <a:ext cx="10800000" cy="720000"/>
          </a:xfrm>
        </p:spPr>
        <p:txBody>
          <a:bodyPr>
            <a:normAutofit/>
          </a:bodyPr>
          <a:lstStyle/>
          <a:p>
            <a:pPr algn="l"/>
            <a:r>
              <a:rPr lang="en-US" altLang="zh-CN" sz="2400" dirty="0">
                <a:solidFill>
                  <a:schemeClr val="tx1">
                    <a:lumMod val="85000"/>
                    <a:lumOff val="15000"/>
                  </a:schemeClr>
                </a:solidFill>
                <a:latin typeface="微软雅黑" panose="020B0503020204020204" pitchFamily="34" charset="-122"/>
                <a:ea typeface="微软雅黑" panose="020B0503020204020204" pitchFamily="34" charset="-122"/>
                <a:cs typeface="+mn-cs"/>
                <a:sym typeface="微软雅黑" panose="020B0503020204020204" pitchFamily="34" charset="-122"/>
              </a:rPr>
              <a:t>研究问题和挑战</a:t>
            </a:r>
            <a:endParaRPr lang="zh-CN" altLang="en-US" dirty="0">
              <a:sym typeface="微软雅黑" panose="020B0503020204020204" pitchFamily="34" charset="-122"/>
            </a:endParaRPr>
          </a:p>
        </p:txBody>
      </p:sp>
      <p:pic>
        <p:nvPicPr>
          <p:cNvPr id="2" name="图片 1"/>
          <p:cNvPicPr>
            <a:picLocks noChangeAspect="1"/>
          </p:cNvPicPr>
          <p:nvPr/>
        </p:nvPicPr>
        <p:blipFill>
          <a:blip r:embed="rId2"/>
          <a:stretch>
            <a:fillRect/>
          </a:stretch>
        </p:blipFill>
        <p:spPr>
          <a:xfrm>
            <a:off x="5504180" y="1390015"/>
            <a:ext cx="6426200" cy="3968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lang="zh-CN" altLang="en-US">
                <a:sym typeface="微软雅黑" panose="020B0503020204020204" pitchFamily="34" charset="-122"/>
              </a:rPr>
              <a:t>基于掩码编码器的通用时间序列预测</a:t>
            </a:r>
            <a:r>
              <a:rPr lang="en-US" altLang="zh-CN">
                <a:sym typeface="微软雅黑" panose="020B0503020204020204" pitchFamily="34" charset="-122"/>
              </a:rPr>
              <a:t> Transformer</a:t>
            </a:r>
            <a:r>
              <a:rPr lang="zh-CN" altLang="en-US">
                <a:sym typeface="微软雅黑" panose="020B0503020204020204" pitchFamily="34" charset="-122"/>
              </a:rPr>
              <a:t>（</a:t>
            </a:r>
            <a:r>
              <a:rPr lang="en-US" altLang="zh-CN">
                <a:sym typeface="微软雅黑" panose="020B0503020204020204" pitchFamily="34" charset="-122"/>
              </a:rPr>
              <a:t>MOIRAI</a:t>
            </a:r>
            <a:r>
              <a:rPr lang="zh-CN" altLang="en-US">
                <a:sym typeface="微软雅黑" panose="020B0503020204020204" pitchFamily="34" charset="-122"/>
              </a:rPr>
              <a:t>）</a:t>
            </a:r>
            <a:endParaRPr lang="zh-CN" altLang="en-US">
              <a:sym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875030" y="1645285"/>
            <a:ext cx="10714355" cy="41503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2639060" y="1183005"/>
            <a:ext cx="5105400" cy="1517650"/>
          </a:xfrm>
          <a:prstGeom prst="rect">
            <a:avLst/>
          </a:prstGeom>
        </p:spPr>
      </p:pic>
      <p:pic>
        <p:nvPicPr>
          <p:cNvPr id="4" name="图片 3"/>
          <p:cNvPicPr>
            <a:picLocks noChangeAspect="1"/>
          </p:cNvPicPr>
          <p:nvPr/>
        </p:nvPicPr>
        <p:blipFill>
          <a:blip r:embed="rId2"/>
          <a:stretch>
            <a:fillRect/>
          </a:stretch>
        </p:blipFill>
        <p:spPr>
          <a:xfrm>
            <a:off x="2729230" y="3005455"/>
            <a:ext cx="5441950" cy="1651000"/>
          </a:xfrm>
          <a:prstGeom prst="rect">
            <a:avLst/>
          </a:prstGeom>
        </p:spPr>
      </p:pic>
      <p:pic>
        <p:nvPicPr>
          <p:cNvPr id="5" name="图片 4"/>
          <p:cNvPicPr>
            <a:picLocks noChangeAspect="1"/>
          </p:cNvPicPr>
          <p:nvPr/>
        </p:nvPicPr>
        <p:blipFill>
          <a:blip r:embed="rId3"/>
          <a:stretch>
            <a:fillRect/>
          </a:stretch>
        </p:blipFill>
        <p:spPr>
          <a:xfrm>
            <a:off x="2878455" y="4961255"/>
            <a:ext cx="5143500" cy="850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r>
              <a:rPr lang="zh-CN" altLang="en-US">
                <a:sym typeface="微软雅黑" panose="020B0503020204020204" pitchFamily="34" charset="-122"/>
              </a:rPr>
              <a:t>训练</a:t>
            </a:r>
            <a:r>
              <a:rPr lang="zh-CN" altLang="en-US">
                <a:sym typeface="微软雅黑" panose="020B0503020204020204" pitchFamily="34" charset="-122"/>
              </a:rPr>
              <a:t>内容</a:t>
            </a:r>
            <a:endParaRPr lang="zh-CN" altLang="en-US">
              <a:sym typeface="微软雅黑" panose="020B0503020204020204" pitchFamily="34" charset="-122"/>
            </a:endParaRPr>
          </a:p>
        </p:txBody>
      </p:sp>
      <p:sp>
        <p:nvSpPr>
          <p:cNvPr id="2" name="文本框 1"/>
          <p:cNvSpPr txBox="1"/>
          <p:nvPr/>
        </p:nvSpPr>
        <p:spPr>
          <a:xfrm>
            <a:off x="4834255" y="2044383"/>
            <a:ext cx="5080000" cy="337185"/>
          </a:xfrm>
          <a:prstGeom prst="rect">
            <a:avLst/>
          </a:prstGeom>
        </p:spPr>
        <p:txBody>
          <a:bodyPr>
            <a:spAutoFit/>
          </a:bodyPr>
          <a:p>
            <a:r>
              <a:rPr lang="zh-CN" altLang="en-US" sz="1600"/>
              <a:t>构建</a:t>
            </a:r>
            <a:r>
              <a:rPr lang="en-US" altLang="zh-CN" sz="1600"/>
              <a:t>LOTSA</a:t>
            </a:r>
            <a:r>
              <a:rPr lang="zh-CN" altLang="en-US" sz="1600"/>
              <a:t>数据集</a:t>
            </a:r>
            <a:endParaRPr lang="zh-CN" altLang="en-US" sz="1600"/>
          </a:p>
        </p:txBody>
      </p:sp>
      <p:sp>
        <p:nvSpPr>
          <p:cNvPr id="3" name="文本框 2"/>
          <p:cNvSpPr txBox="1"/>
          <p:nvPr/>
        </p:nvSpPr>
        <p:spPr>
          <a:xfrm>
            <a:off x="4908550" y="3008948"/>
            <a:ext cx="5080000" cy="337185"/>
          </a:xfrm>
          <a:prstGeom prst="rect">
            <a:avLst/>
          </a:prstGeom>
        </p:spPr>
        <p:txBody>
          <a:bodyPr>
            <a:spAutoFit/>
          </a:bodyPr>
          <a:p>
            <a:r>
              <a:rPr lang="zh-CN" altLang="en-US" sz="1600"/>
              <a:t>预训练任务设计</a:t>
            </a:r>
            <a:endParaRPr lang="zh-CN" altLang="en-US" sz="1600"/>
          </a:p>
        </p:txBody>
      </p:sp>
      <p:sp>
        <p:nvSpPr>
          <p:cNvPr id="4" name="文本框 3"/>
          <p:cNvSpPr txBox="1"/>
          <p:nvPr/>
        </p:nvSpPr>
        <p:spPr>
          <a:xfrm>
            <a:off x="5173980" y="4069398"/>
            <a:ext cx="5080000" cy="337185"/>
          </a:xfrm>
          <a:prstGeom prst="rect">
            <a:avLst/>
          </a:prstGeom>
        </p:spPr>
        <p:txBody>
          <a:bodyPr>
            <a:spAutoFit/>
          </a:bodyPr>
          <a:p>
            <a:r>
              <a:rPr lang="zh-CN" altLang="en-US" sz="1600"/>
              <a:t>训练过程</a:t>
            </a:r>
            <a:endParaRPr lang="zh-CN" altLang="en-US" sz="16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66" name="标题 7265"/>
          <p:cNvSpPr>
            <a:spLocks noGrp="1"/>
          </p:cNvSpPr>
          <p:nvPr>
            <p:ph type="title"/>
          </p:nvPr>
        </p:nvSpPr>
        <p:spPr/>
        <p:txBody>
          <a:bodyPr/>
          <a:lstStyle/>
          <a:p>
            <a:pPr algn="l"/>
            <a:endParaRPr lang="zh-CN" altLang="en-US">
              <a:sym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3028950" y="845185"/>
            <a:ext cx="6134100" cy="54673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1"/>
  <p:tag name="KSO_WM_TEMPLATE_CATEGORY" val="custom"/>
  <p:tag name="KSO_WM_TEMPLATE_INDEX" val="20238441"/>
  <p:tag name="KSO_WM_UNIT_LAYERLEVEL" val="1"/>
  <p:tag name="KSO_WM_TAG_VERSION" val="3.0"/>
  <p:tag name="KSO_WM_BEAUTIFY_FLAG" val="#wm#"/>
  <p:tag name="KSO_WM_UNIT_TYPE" val="i"/>
  <p:tag name="KSO_WM_UNIT_INDEX"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8441_1*i*2"/>
  <p:tag name="KSO_WM_TEMPLATE_CATEGORY" val="custom"/>
  <p:tag name="KSO_WM_TEMPLATE_INDEX" val="20238441"/>
  <p:tag name="KSO_WM_UNIT_LAYERLEVEL" val="1"/>
  <p:tag name="KSO_WM_TAG_VERSION" val="3.0"/>
  <p:tag name="KSO_WM_BEAUTIFY_FLAG" val="#wm#"/>
  <p:tag name="KSO_WM_UNIT_TYPE" val="i"/>
  <p:tag name="KSO_WM_UNIT_INDEX" val="2"/>
</p:tagLst>
</file>

<file path=ppt/tags/tag12.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8441_1*f*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13.xml><?xml version="1.0" encoding="utf-8"?>
<p:tagLst xmlns:p="http://schemas.openxmlformats.org/presentationml/2006/main">
  <p:tag name="KSO_WM_SLIDE_ID" val="custom20238441_1"/>
  <p:tag name="KSO_WM_TEMPLATE_SUBCATEGORY" val="0"/>
  <p:tag name="KSO_WM_TEMPLATE_MASTER_TYPE" val="0"/>
  <p:tag name="KSO_WM_TEMPLATE_COLOR_TYPE" val="0"/>
  <p:tag name="KSO_WM_SLIDE_TYPE" val="text"/>
  <p:tag name="KSO_WM_SLIDE_SUBTYPE" val="picTxt"/>
  <p:tag name="KSO_WM_SLIDE_ITEM_CNT" val="0"/>
  <p:tag name="KSO_WM_SLIDE_INDEX" val="1"/>
  <p:tag name="KSO_WM_SLIDE_SIZE" val="801*391"/>
  <p:tag name="KSO_WM_SLIDE_POSITION" val="41*74"/>
  <p:tag name="KSO_WM_TAG_VERSION" val="3.0"/>
  <p:tag name="KSO_WM_BEAUTIFY_FLAG" val="#wm#"/>
  <p:tag name="KSO_WM_TEMPLATE_CATEGORY" val="custom"/>
  <p:tag name="KSO_WM_TEMPLATE_INDEX" val="20238441"/>
  <p:tag name="KSO_WM_SLIDE_LAYOUT" val="a_f"/>
  <p:tag name="KSO_WM_SLIDE_LAYOUT_CNT" val="1_1"/>
</p:tagLst>
</file>

<file path=ppt/tags/tag14.xml><?xml version="1.0" encoding="utf-8"?>
<p:tagLst xmlns:p="http://schemas.openxmlformats.org/presentationml/2006/main">
  <p:tag name="KSO_WM_DIAGRAM_VIRTUALLY_FRAME" val="{&quot;height&quot;:263.0223622047244,&quot;left&quot;:53.45,&quot;top&quot;:157.3083464566929,&quot;width&quot;:853.0966141732282}"/>
</p:tagLst>
</file>

<file path=ppt/tags/tag15.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6.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7.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8.xml><?xml version="1.0" encoding="utf-8"?>
<p:tagLst xmlns:p="http://schemas.openxmlformats.org/presentationml/2006/main">
  <p:tag name="KSO_WM_DIAGRAM_VIRTUALLY_FRAME" val="{&quot;height&quot;:147.41905511811032,&quot;left&quot;:573.531653543307,&quot;top&quot;:345.2607086614173,&quot;width&quot;:318.86834645669296}"/>
</p:tagLst>
</file>

<file path=ppt/tags/tag19.xml><?xml version="1.0" encoding="utf-8"?>
<p:tagLst xmlns:p="http://schemas.openxmlformats.org/presentationml/2006/main">
  <p:tag name="commondata" val="eyJoZGlkIjoiNmVlYjdjMDI5ZGY2NGEyYzg2YjE5OTBhOTI0MzJlODEifQ=="/>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6.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7.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8.xml><?xml version="1.0" encoding="utf-8"?>
<p:tagLst xmlns:p="http://schemas.openxmlformats.org/presentationml/2006/main">
  <p:tag name="KSO_WM_DIAGRAM_VIRTUALLY_FRAME" val="{&quot;height&quot;:157.0666929133859,&quot;left&quot;:574.3316535433071,&quot;top&quot;:335.61307086614175,&quot;width&quot;:313.52094488188976}"/>
</p:tagLst>
</file>

<file path=ppt/tags/tag9.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8441_1*a*1"/>
  <p:tag name="KSO_WM_TEMPLATE_CATEGORY" val="custom"/>
  <p:tag name="KSO_WM_TEMPLATE_INDEX" val="20238441"/>
  <p:tag name="KSO_WM_UNIT_LAYERLEVEL" val="1"/>
  <p:tag name="KSO_WM_TAG_VERSION" val="3.0"/>
  <p:tag name="KSO_WM_BEAUTIFY_FLAG" val="#wm#"/>
  <p:tag name="KSO_WM_UNIT_TEXT_TYPE" val="1"/>
  <p:tag name="KSO_WM_UNIT_PRESET_TEXT" val="单击此处添加标题"/>
</p:tagLst>
</file>

<file path=ppt/theme/theme1.xml><?xml version="1.0" encoding="utf-8"?>
<a:theme xmlns:a="http://schemas.openxmlformats.org/drawingml/2006/main" name="Office Theme">
  <a:themeElements>
    <a:clrScheme name="自定义 188">
      <a:dk1>
        <a:sysClr val="windowText" lastClr="000000"/>
      </a:dk1>
      <a:lt1>
        <a:sysClr val="window" lastClr="FFFFFF"/>
      </a:lt1>
      <a:dk2>
        <a:srgbClr val="44546A"/>
      </a:dk2>
      <a:lt2>
        <a:srgbClr val="E7E6E6"/>
      </a:lt2>
      <a:accent1>
        <a:srgbClr val="341F24"/>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394</Words>
  <Application>WPS 演示</Application>
  <PresentationFormat>宽屏</PresentationFormat>
  <Paragraphs>55</Paragraphs>
  <Slides>16</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16</vt:i4>
      </vt:variant>
    </vt:vector>
  </HeadingPairs>
  <TitlesOfParts>
    <vt:vector size="30" baseType="lpstr">
      <vt:lpstr>Arial</vt:lpstr>
      <vt:lpstr>宋体</vt:lpstr>
      <vt:lpstr>Wingdings</vt:lpstr>
      <vt:lpstr>微软雅黑</vt:lpstr>
      <vt:lpstr>黑体</vt:lpstr>
      <vt:lpstr>Times New Roman</vt:lpstr>
      <vt:lpstr>NimbusRomNo9L-Regu</vt:lpstr>
      <vt:lpstr>ESRI AMFM Electric</vt:lpstr>
      <vt:lpstr>Arial Unicode MS</vt:lpstr>
      <vt:lpstr>等线</vt:lpstr>
      <vt:lpstr>Calibri</vt:lpstr>
      <vt:lpstr>等线 Light</vt:lpstr>
      <vt:lpstr>Calibri Light</vt:lpstr>
      <vt:lpstr>Office Theme</vt:lpstr>
      <vt:lpstr>PowerPoint 演示文稿</vt:lpstr>
      <vt:lpstr>PowerPoint 演示文稿</vt:lpstr>
      <vt:lpstr>Unified Training of Universal Time Series Forecasting Transformers</vt:lpstr>
      <vt:lpstr>背景和动机</vt:lpstr>
      <vt:lpstr>研究问题和挑战</vt:lpstr>
      <vt:lpstr>基于掩码编码器的通用时间序列预测 Transformer（MOIRAI）</vt:lpstr>
      <vt:lpstr>PowerPoint 演示文稿</vt:lpstr>
      <vt:lpstr>训练内容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peaterq</dc:creator>
  <cp:lastModifiedBy>剑舞</cp:lastModifiedBy>
  <cp:revision>496</cp:revision>
  <dcterms:created xsi:type="dcterms:W3CDTF">2019-06-09T06:58:00Z</dcterms:created>
  <dcterms:modified xsi:type="dcterms:W3CDTF">2025-02-23T12:10:47Z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160C25CE38C146689505DEF66EFC51F9_12</vt:lpwstr>
  </property>
  <property fmtid="{D5CDD505-2E9C-101B-9397-08002B2CF9AE}" pid="3" name="KSOProductBuildVer">
    <vt:lpwstr>2052-12.1.0.19770</vt:lpwstr>
  </property>
</Properties>
</file>