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909" r:id="rId6"/>
    <p:sldId id="928" r:id="rId7"/>
    <p:sldId id="977" r:id="rId8"/>
    <p:sldId id="1155" r:id="rId9"/>
    <p:sldId id="913" r:id="rId10"/>
    <p:sldId id="1129" r:id="rId11"/>
    <p:sldId id="1130" r:id="rId12"/>
    <p:sldId id="1156" r:id="rId13"/>
    <p:sldId id="1157" r:id="rId14"/>
    <p:sldId id="1158" r:id="rId15"/>
    <p:sldId id="1159" r:id="rId16"/>
    <p:sldId id="1162" r:id="rId17"/>
    <p:sldId id="892" r:id="rId18"/>
    <p:sldId id="766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核心优势：可以直接预测任意步长的未来数据，不需要滑动窗口，推理效率大幅提升。</a:t>
            </a:r>
            <a:endParaRPr lang="zh-CN" altLang="en-US"/>
          </a:p>
          <a:p>
            <a:pPr eaLnBrk="1" hangingPunct="1"/>
            <a:r>
              <a:rPr lang="zh-CN" altLang="en-US"/>
              <a:t>结果：比滑动窗口方法减少</a:t>
            </a:r>
            <a:r>
              <a:rPr lang="en-US" altLang="zh-CN"/>
              <a:t> 3 </a:t>
            </a:r>
            <a:r>
              <a:rPr lang="zh-CN" altLang="en-US"/>
              <a:t>倍推理步骤，且在长步预测中表现更佳。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Few-Shot Learning</a:t>
            </a:r>
            <a:r>
              <a:rPr lang="zh-CN" altLang="en-US"/>
              <a:t>：</a:t>
            </a:r>
            <a:r>
              <a:rPr lang="en-US" altLang="zh-CN"/>
              <a:t>5%~20% </a:t>
            </a:r>
            <a:r>
              <a:rPr lang="zh-CN" altLang="en-US"/>
              <a:t>的训练数据，</a:t>
            </a:r>
            <a:r>
              <a:rPr lang="en-US" altLang="zh-CN"/>
              <a:t>UNITS </a:t>
            </a:r>
            <a:r>
              <a:rPr lang="zh-CN" altLang="en-US"/>
              <a:t>仍然超过传统单任务或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  <a:p>
            <a:pPr eaLnBrk="1" hangingPunct="1"/>
            <a:r>
              <a:rPr lang="zh-CN" altLang="en-US"/>
              <a:t>插补、异常检测：即使只学到少量数据或</a:t>
            </a:r>
            <a:r>
              <a:rPr lang="en-US" altLang="zh-CN"/>
              <a:t> Token</a:t>
            </a:r>
            <a:r>
              <a:rPr lang="zh-CN" altLang="en-US"/>
              <a:t>，依旧能高质量完成任务。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PMT </a:t>
            </a:r>
            <a:r>
              <a:rPr lang="zh-CN" altLang="en-US"/>
              <a:t>是</a:t>
            </a:r>
            <a:r>
              <a:rPr lang="en-US" altLang="zh-CN"/>
              <a:t> Pre-trained Model Tuning </a:t>
            </a:r>
            <a:r>
              <a:rPr lang="zh-CN" altLang="en-US"/>
              <a:t>的缩写，即</a:t>
            </a:r>
            <a:r>
              <a:rPr lang="en-US" altLang="zh-CN"/>
              <a:t> </a:t>
            </a:r>
            <a:r>
              <a:rPr lang="zh-CN" altLang="en-US"/>
              <a:t>预训练模型微调。</a:t>
            </a:r>
            <a:endParaRPr lang="zh-CN" altLang="en-US"/>
          </a:p>
          <a:p>
            <a:pPr eaLnBrk="1" hangingPunct="1"/>
            <a:r>
              <a:rPr lang="en-US" altLang="zh-CN"/>
              <a:t>FT </a:t>
            </a:r>
            <a:r>
              <a:rPr lang="zh-CN" altLang="en-US"/>
              <a:t>是</a:t>
            </a:r>
            <a:r>
              <a:rPr lang="en-US" altLang="zh-CN"/>
              <a:t> Fine-Tuning </a:t>
            </a:r>
            <a:r>
              <a:rPr lang="zh-CN" altLang="en-US"/>
              <a:t>的缩写，即</a:t>
            </a:r>
            <a:r>
              <a:rPr lang="en-US" altLang="zh-CN"/>
              <a:t> </a:t>
            </a:r>
            <a:r>
              <a:rPr lang="zh-CN" altLang="en-US"/>
              <a:t>微调。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本周还整理了本子内容，下周将继续围绕找工作和看论文展开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  <a:sym typeface="+mn-ea"/>
              </a:rPr>
              <a:t>（哈佛大学）（麻省理工学院林肯实验室）</a:t>
            </a:r>
            <a:endParaRPr lang="zh-CN" altLang="en-US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12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dirty="0"/>
              <a:t>在深度学习领域，大规模语言模型（</a:t>
            </a:r>
            <a:r>
              <a:rPr lang="en-US" altLang="zh-CN" dirty="0"/>
              <a:t>LLMs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/>
              <a:t> </a:t>
            </a:r>
            <a:r>
              <a:rPr lang="zh-CN" altLang="en-US" dirty="0"/>
              <a:t>计算机视觉（</a:t>
            </a:r>
            <a:r>
              <a:rPr lang="en-US" altLang="zh-CN" dirty="0"/>
              <a:t>CV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模型已能够支持多任务学习，如</a:t>
            </a:r>
            <a:r>
              <a:rPr lang="en-US" altLang="zh-CN" dirty="0"/>
              <a:t> GPT </a:t>
            </a:r>
            <a:r>
              <a:rPr lang="zh-CN" altLang="en-US" dirty="0"/>
              <a:t>系列</a:t>
            </a:r>
            <a:r>
              <a:rPr lang="en-US" altLang="zh-CN" dirty="0"/>
              <a:t> </a:t>
            </a:r>
            <a:r>
              <a:rPr lang="zh-CN" altLang="en-US" dirty="0"/>
              <a:t>可用于文本分类、问答、摘要生成等任务，而</a:t>
            </a:r>
            <a:r>
              <a:rPr lang="en-US" altLang="zh-CN" dirty="0"/>
              <a:t> ViTs</a:t>
            </a:r>
            <a:r>
              <a:rPr lang="zh-CN" altLang="en-US" dirty="0"/>
              <a:t>（</a:t>
            </a:r>
            <a:r>
              <a:rPr lang="en-US" altLang="zh-CN" dirty="0"/>
              <a:t>Vision Transformers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/>
              <a:t>也能够进行多任务的图像理解。然而，在</a:t>
            </a:r>
            <a:r>
              <a:rPr lang="en-US" altLang="zh-CN" dirty="0"/>
              <a:t> </a:t>
            </a:r>
            <a:r>
              <a:rPr lang="zh-CN" altLang="en-US" dirty="0"/>
              <a:t>时间序列分析</a:t>
            </a:r>
            <a:r>
              <a:rPr lang="en-US" altLang="zh-CN" dirty="0"/>
              <a:t> </a:t>
            </a:r>
            <a:r>
              <a:rPr lang="zh-CN" altLang="en-US" dirty="0"/>
              <a:t>领域，目前</a:t>
            </a:r>
            <a:r>
              <a:rPr lang="zh-CN" altLang="en-US">
                <a:sym typeface="+mn-ea"/>
              </a:rPr>
              <a:t>传统时间序列模型往往专注于单一任务</a:t>
            </a:r>
            <a:r>
              <a:rPr lang="zh-CN" altLang="en-US">
                <a:sym typeface="+mn-ea"/>
              </a:rPr>
              <a:t>：预测</a:t>
            </a:r>
            <a:r>
              <a:rPr lang="en-US" altLang="zh-CN">
                <a:sym typeface="+mn-ea"/>
              </a:rPr>
              <a:t> or </a:t>
            </a:r>
            <a:r>
              <a:rPr lang="zh-CN" altLang="en-US">
                <a:sym typeface="+mn-ea"/>
              </a:rPr>
              <a:t>分类</a:t>
            </a:r>
            <a:r>
              <a:rPr lang="en-US" altLang="zh-CN">
                <a:sym typeface="+mn-ea"/>
              </a:rPr>
              <a:t> or </a:t>
            </a:r>
            <a:r>
              <a:rPr lang="zh-CN" altLang="en-US">
                <a:sym typeface="+mn-ea"/>
              </a:rPr>
              <a:t>异常检测</a:t>
            </a:r>
            <a:r>
              <a:rPr lang="en-US" altLang="zh-CN">
                <a:sym typeface="+mn-ea"/>
              </a:rPr>
              <a:t> or </a:t>
            </a:r>
            <a:r>
              <a:rPr lang="zh-CN" altLang="en-US">
                <a:sym typeface="+mn-ea"/>
              </a:rPr>
              <a:t>插补等。</a:t>
            </a:r>
            <a:endParaRPr lang="zh-CN" altLang="en-US">
              <a:sym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并且在</a:t>
            </a:r>
            <a:r>
              <a:rPr lang="zh-CN" altLang="en-US" dirty="0">
                <a:sym typeface="+mn-ea"/>
              </a:rPr>
              <a:t>时间序列分析</a:t>
            </a:r>
            <a:r>
              <a:rPr lang="en-US" altLang="zh-CN" dirty="0">
                <a:sym typeface="+mn-ea"/>
              </a:rPr>
              <a:t> </a:t>
            </a:r>
            <a:r>
              <a:rPr lang="zh-CN" altLang="en-US" dirty="0">
                <a:sym typeface="+mn-ea"/>
              </a:rPr>
              <a:t>领域</a:t>
            </a:r>
            <a:r>
              <a:rPr lang="zh-CN" altLang="en-US">
                <a:sym typeface="+mn-ea"/>
              </a:rPr>
              <a:t>多个单任务模型成本高、维护复杂、泛化性差。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因此：业界</a:t>
            </a:r>
            <a:r>
              <a:rPr lang="en-US" altLang="zh-CN" dirty="0"/>
              <a:t>/</a:t>
            </a:r>
            <a:r>
              <a:rPr lang="zh-CN" altLang="en-US" dirty="0"/>
              <a:t>学界对多任务与跨领域时间序列模型的呼声越来越高。</a:t>
            </a:r>
            <a:endParaRPr lang="zh-CN" altLang="en-US" dirty="0"/>
          </a:p>
          <a:p>
            <a:pPr>
              <a:lnSpc>
                <a:spcPct val="150000"/>
              </a:lnSpc>
              <a:defRPr/>
            </a:pPr>
            <a:r>
              <a:rPr lang="zh-CN" altLang="en-US" dirty="0"/>
              <a:t>作者将围绕</a:t>
            </a:r>
            <a:r>
              <a:rPr lang="zh-CN" altLang="en-US">
                <a:sym typeface="+mn-ea"/>
              </a:rPr>
              <a:t>多任务学习和泛化能力展开工作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然而，工作存在</a:t>
            </a:r>
            <a:r>
              <a:rPr lang="zh-CN" altLang="en-US" dirty="0">
                <a:sym typeface="+mn-ea"/>
              </a:rPr>
              <a:t>三个主要挑战：从输入方面讲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不同数据源（医疗、金融、工程等），时间长度（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）与变量数量（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）差异大。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从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结果方面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讲存在预测、分类、异常检测、插补等任务</a:t>
            </a:r>
            <a:endParaRPr lang="zh-CN" altLang="en-US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从最新的方法上面讲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现有</a:t>
            </a:r>
            <a:r>
              <a:rPr lang="en-US" altLang="zh-CN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LLM </a:t>
            </a:r>
            <a:r>
              <a:rPr lang="zh-CN" altLang="en-US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在时间序列上常需大量微调或特定模块，难以轻量级扩展到更多任务。</a:t>
            </a:r>
            <a:endParaRPr lang="zh-CN" altLang="en-US" dirty="0">
              <a:sym typeface="+mn-ea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于是，为了解决以上问题，作者团队提出统一的多任务时间序列模型</a:t>
            </a:r>
            <a:r>
              <a:rPr lang="en-US" altLang="zh-CN"/>
              <a:t>UniTS</a:t>
            </a:r>
            <a:r>
              <a:rPr lang="zh-CN" altLang="en-US"/>
              <a:t>，作为连接不同任务的桥梁，以填补现有研究的空白。下面来看具体方法：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UNITS </a:t>
            </a:r>
            <a:r>
              <a:rPr lang="zh-CN" altLang="en-US"/>
              <a:t>的设计理念</a:t>
            </a:r>
            <a:endParaRPr lang="zh-CN" altLang="en-US"/>
          </a:p>
          <a:p>
            <a:pPr eaLnBrk="1" hangingPunct="1"/>
            <a:r>
              <a:rPr lang="zh-CN" altLang="en-US"/>
              <a:t>关键思路：</a:t>
            </a:r>
            <a:endParaRPr lang="zh-CN" altLang="en-US"/>
          </a:p>
          <a:p>
            <a:pPr eaLnBrk="1" hangingPunct="1"/>
            <a:r>
              <a:rPr lang="zh-CN" altLang="en-US"/>
              <a:t>任务标记化（</a:t>
            </a:r>
            <a:r>
              <a:rPr lang="en-US" altLang="zh-CN"/>
              <a:t>Task Tokenization</a:t>
            </a:r>
            <a:r>
              <a:rPr lang="zh-CN" altLang="en-US"/>
              <a:t>）：用</a:t>
            </a:r>
            <a:r>
              <a:rPr lang="en-US" altLang="zh-CN"/>
              <a:t> GEN token</a:t>
            </a:r>
            <a:r>
              <a:rPr lang="zh-CN" altLang="en-US"/>
              <a:t>、</a:t>
            </a:r>
            <a:r>
              <a:rPr lang="en-US" altLang="zh-CN"/>
              <a:t>CLS token </a:t>
            </a:r>
            <a:r>
              <a:rPr lang="zh-CN" altLang="en-US"/>
              <a:t>等将不同任务进行统一表征。</a:t>
            </a:r>
            <a:endParaRPr lang="zh-CN" altLang="en-US"/>
          </a:p>
          <a:p>
            <a:pPr eaLnBrk="1" hangingPunct="1"/>
            <a:r>
              <a:rPr lang="zh-CN" altLang="en-US"/>
              <a:t>统一架构（</a:t>
            </a:r>
            <a:r>
              <a:rPr lang="en-US" altLang="zh-CN"/>
              <a:t>Unified Time Series Architecture</a:t>
            </a:r>
            <a:r>
              <a:rPr lang="zh-CN" altLang="en-US"/>
              <a:t>）：同一个主干网络处理任意时长、任意变量数的序列。</a:t>
            </a:r>
            <a:endParaRPr lang="zh-CN" altLang="en-US"/>
          </a:p>
          <a:p>
            <a:pPr eaLnBrk="1" hangingPunct="1"/>
            <a:r>
              <a:rPr lang="zh-CN" altLang="en-US"/>
              <a:t>掩码自监督预训练（</a:t>
            </a:r>
            <a:r>
              <a:rPr lang="en-US" altLang="zh-CN"/>
              <a:t>Masked Reconstruction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与</a:t>
            </a:r>
            <a:r>
              <a:rPr lang="en-US" altLang="zh-CN"/>
              <a:t> </a:t>
            </a:r>
            <a:r>
              <a:rPr lang="zh-CN" altLang="en-US"/>
              <a:t>多任务监督</a:t>
            </a:r>
            <a:r>
              <a:rPr lang="en-US" altLang="zh-CN"/>
              <a:t> </a:t>
            </a:r>
            <a:r>
              <a:rPr lang="zh-CN" altLang="en-US"/>
              <a:t>相结合，兼顾生成与判别。</a:t>
            </a:r>
            <a:endParaRPr lang="zh-CN" altLang="en-US"/>
          </a:p>
          <a:p>
            <a:pPr eaLnBrk="1" hangingPunct="1"/>
            <a:r>
              <a:rPr lang="en-US" altLang="zh-CN"/>
              <a:t>(a) </a:t>
            </a:r>
            <a:r>
              <a:rPr lang="zh-CN" altLang="en-US"/>
              <a:t>生成任务（</a:t>
            </a:r>
            <a:r>
              <a:rPr lang="en-US" altLang="zh-CN"/>
              <a:t>Generative Tasks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核心思想：对于生成任务（如时间序列预测），</a:t>
            </a:r>
            <a:r>
              <a:rPr lang="en-US" altLang="zh-CN"/>
              <a:t>UNITS </a:t>
            </a:r>
            <a:r>
              <a:rPr lang="zh-CN" altLang="en-US"/>
              <a:t>通过任务标记（</a:t>
            </a:r>
            <a:r>
              <a:rPr lang="en-US" altLang="zh-CN"/>
              <a:t>GEN Token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识别任务类型，并生成未来的时间序列数据。</a:t>
            </a:r>
            <a:endParaRPr lang="zh-CN" altLang="en-US"/>
          </a:p>
          <a:p>
            <a:pPr eaLnBrk="1" hangingPunct="1"/>
            <a:r>
              <a:rPr lang="zh-CN" altLang="en-US"/>
              <a:t>流程解析</a:t>
            </a:r>
            <a:endParaRPr lang="zh-CN" altLang="en-US"/>
          </a:p>
          <a:p>
            <a:pPr eaLnBrk="1" hangingPunct="1"/>
            <a:r>
              <a:rPr lang="zh-CN" altLang="en-US"/>
              <a:t>输入数据（时间序列）：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包含多个</a:t>
            </a:r>
            <a:r>
              <a:rPr lang="en-US" altLang="zh-CN"/>
              <a:t> Token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/>
            <a:r>
              <a:rPr lang="en-US" altLang="zh-CN"/>
              <a:t>Prompt Token</a:t>
            </a:r>
            <a:r>
              <a:rPr lang="zh-CN" altLang="en-US"/>
              <a:t>（蓝色）：提供额外的任务上下文信息。</a:t>
            </a:r>
            <a:endParaRPr lang="zh-CN" altLang="en-US"/>
          </a:p>
          <a:p>
            <a:pPr eaLnBrk="1" hangingPunct="1"/>
            <a:r>
              <a:rPr lang="en-US" altLang="zh-CN"/>
              <a:t>Sample Token</a:t>
            </a:r>
            <a:r>
              <a:rPr lang="zh-CN" altLang="en-US"/>
              <a:t>（绿色）：表示输入时间序列数据。</a:t>
            </a:r>
            <a:endParaRPr lang="zh-CN" altLang="en-US"/>
          </a:p>
          <a:p>
            <a:pPr eaLnBrk="1" hangingPunct="1"/>
            <a:r>
              <a:rPr lang="en-US" altLang="zh-CN"/>
              <a:t>GEN Token</a:t>
            </a:r>
            <a:r>
              <a:rPr lang="zh-CN" altLang="en-US"/>
              <a:t>（灰色）：代表生成任务，指导模型进行预测。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输入到</a:t>
            </a:r>
            <a:r>
              <a:rPr lang="en-US" altLang="zh-CN">
                <a:sym typeface="+mn-ea"/>
              </a:rPr>
              <a:t> UNITS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UNITS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 Transformer </a:t>
            </a:r>
            <a:r>
              <a:rPr lang="zh-CN" altLang="en-US">
                <a:sym typeface="+mn-ea"/>
              </a:rPr>
              <a:t>结构，处理输入</a:t>
            </a:r>
            <a:r>
              <a:rPr lang="en-US" altLang="zh-CN">
                <a:sym typeface="+mn-ea"/>
              </a:rPr>
              <a:t> Token </a:t>
            </a:r>
            <a:r>
              <a:rPr lang="zh-CN" altLang="en-US">
                <a:sym typeface="+mn-ea"/>
              </a:rPr>
              <a:t>并提取时间序列特征。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输出预测结果：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ym typeface="+mn-ea"/>
              </a:rPr>
              <a:t>经过</a:t>
            </a:r>
            <a:r>
              <a:rPr lang="en-US" altLang="zh-CN">
                <a:sym typeface="+mn-ea"/>
              </a:rPr>
              <a:t> UNITS </a:t>
            </a:r>
            <a:r>
              <a:rPr lang="zh-CN" altLang="en-US">
                <a:sym typeface="+mn-ea"/>
              </a:rPr>
              <a:t>处理后，生成新的时间序列值（即未来数据点）。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 Unpatchify </a:t>
            </a:r>
            <a:r>
              <a:rPr lang="zh-CN" altLang="en-US">
                <a:sym typeface="+mn-ea"/>
              </a:rPr>
              <a:t>机制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 Token </a:t>
            </a:r>
            <a:r>
              <a:rPr lang="zh-CN" altLang="en-US">
                <a:sym typeface="+mn-ea"/>
              </a:rPr>
              <a:t>变换回完整的时间序列格式。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最终输出：预测曲线（黑色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虚线部分表示预测值）。</a:t>
            </a:r>
            <a:endParaRPr lang="zh-CN" altLang="en-US"/>
          </a:p>
          <a:p>
            <a:pPr eaLnBrk="1" hangingPunct="1"/>
            <a:r>
              <a:rPr lang="en-US" altLang="en-US">
                <a:sym typeface="+mn-ea"/>
              </a:rPr>
              <a:t>✅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关键点：</a:t>
            </a:r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UNITS </a:t>
            </a:r>
            <a:r>
              <a:rPr lang="zh-CN" altLang="en-US">
                <a:sym typeface="+mn-ea"/>
              </a:rPr>
              <a:t>不依赖滑动窗口（</a:t>
            </a:r>
            <a:r>
              <a:rPr lang="en-US" altLang="zh-CN">
                <a:sym typeface="+mn-ea"/>
              </a:rPr>
              <a:t>sliding window</a:t>
            </a:r>
            <a:r>
              <a:rPr lang="zh-CN" altLang="en-US">
                <a:sym typeface="+mn-ea"/>
              </a:rPr>
              <a:t>），可以直接预测不同时间步的未来值，避免传统方法在长时间预测中误差累积的问题。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(b) </a:t>
            </a:r>
            <a:r>
              <a:rPr lang="zh-CN" altLang="en-US">
                <a:sym typeface="+mn-ea"/>
              </a:rPr>
              <a:t>预测任务（</a:t>
            </a:r>
            <a:r>
              <a:rPr lang="en-US" altLang="zh-CN">
                <a:sym typeface="+mn-ea"/>
              </a:rPr>
              <a:t>Predictive Tasks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核心思想：对于预测任务（如分类任务），</a:t>
            </a:r>
            <a:r>
              <a:rPr lang="en-US" altLang="zh-CN">
                <a:sym typeface="+mn-ea"/>
              </a:rPr>
              <a:t>UNITS </a:t>
            </a:r>
            <a:r>
              <a:rPr lang="zh-CN" altLang="en-US">
                <a:sym typeface="+mn-ea"/>
              </a:rPr>
              <a:t>通过任务标记（</a:t>
            </a:r>
            <a:r>
              <a:rPr lang="en-US" altLang="zh-CN">
                <a:sym typeface="+mn-ea"/>
              </a:rPr>
              <a:t>CLS Token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识别任务类型，并输出分类结果。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ym typeface="+mn-ea"/>
              </a:rPr>
              <a:t>流程解析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输入数据（时间序列）：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ym typeface="+mn-ea"/>
              </a:rPr>
              <a:t>仍然包含多个</a:t>
            </a:r>
            <a:r>
              <a:rPr lang="en-US" altLang="zh-CN">
                <a:sym typeface="+mn-ea"/>
              </a:rPr>
              <a:t> Token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Prompt Token</a:t>
            </a:r>
            <a:r>
              <a:rPr lang="zh-CN" altLang="en-US">
                <a:sym typeface="+mn-ea"/>
              </a:rPr>
              <a:t>（蓝色）：提供任务的额外信息。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Sample Token</a:t>
            </a:r>
            <a:r>
              <a:rPr lang="zh-CN" altLang="en-US">
                <a:sym typeface="+mn-ea"/>
              </a:rPr>
              <a:t>（绿色）：表示输入的时间序列数据。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CLS Token</a:t>
            </a:r>
            <a:r>
              <a:rPr lang="zh-CN" altLang="en-US">
                <a:sym typeface="+mn-ea"/>
              </a:rPr>
              <a:t>（黄色）：代表分类任务，指导模型进行类别预测。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输入到</a:t>
            </a:r>
            <a:r>
              <a:rPr lang="en-US" altLang="zh-CN">
                <a:sym typeface="+mn-ea"/>
              </a:rPr>
              <a:t> UNITS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UNITS </a:t>
            </a:r>
            <a:r>
              <a:rPr lang="zh-CN" altLang="en-US">
                <a:sym typeface="+mn-ea"/>
              </a:rPr>
              <a:t>处理</a:t>
            </a:r>
            <a:r>
              <a:rPr lang="en-US" altLang="zh-CN">
                <a:sym typeface="+mn-ea"/>
              </a:rPr>
              <a:t> Token</a:t>
            </a:r>
            <a:r>
              <a:rPr lang="zh-CN" altLang="en-US">
                <a:sym typeface="+mn-ea"/>
              </a:rPr>
              <a:t>，提取时间序列特征。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分类预测：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ym typeface="+mn-ea"/>
              </a:rPr>
              <a:t>通过</a:t>
            </a:r>
            <a:r>
              <a:rPr lang="en-US" altLang="zh-CN">
                <a:sym typeface="+mn-ea"/>
              </a:rPr>
              <a:t> Distance Matching</a:t>
            </a:r>
            <a:r>
              <a:rPr lang="zh-CN" altLang="en-US">
                <a:sym typeface="+mn-ea"/>
              </a:rPr>
              <a:t>（距离匹配）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计算</a:t>
            </a:r>
            <a:r>
              <a:rPr lang="en-US" altLang="zh-CN">
                <a:sym typeface="+mn-ea"/>
              </a:rPr>
              <a:t> UNITS </a:t>
            </a:r>
            <a:r>
              <a:rPr lang="zh-CN" altLang="en-US">
                <a:sym typeface="+mn-ea"/>
              </a:rPr>
              <a:t>输出的特征与已知类别的嵌入向量（</a:t>
            </a:r>
            <a:r>
              <a:rPr lang="en-US" altLang="zh-CN">
                <a:sym typeface="+mn-ea"/>
              </a:rPr>
              <a:t>Class Embeddings</a:t>
            </a:r>
            <a:r>
              <a:rPr lang="zh-CN" altLang="en-US">
                <a:sym typeface="+mn-ea"/>
              </a:rPr>
              <a:t>，紫色）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之间的相似度。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最相似的类别即为最终分类结果，如</a:t>
            </a:r>
            <a:r>
              <a:rPr lang="en-US" altLang="zh-CN">
                <a:sym typeface="+mn-ea"/>
              </a:rPr>
              <a:t>Healthy</a:t>
            </a:r>
            <a:r>
              <a:rPr lang="zh-CN" altLang="en-US">
                <a:sym typeface="+mn-ea"/>
              </a:rPr>
              <a:t>（健康）。</a:t>
            </a:r>
            <a:endParaRPr lang="zh-CN" altLang="en-US"/>
          </a:p>
          <a:p>
            <a:pPr eaLnBrk="1" hangingPunct="1"/>
            <a:r>
              <a:rPr lang="en-US" altLang="en-US">
                <a:sym typeface="+mn-ea"/>
              </a:rPr>
              <a:t>✅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关键点：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ym typeface="+mn-ea"/>
              </a:rPr>
              <a:t>任务标记化（</a:t>
            </a:r>
            <a:r>
              <a:rPr lang="en-US" altLang="zh-CN">
                <a:sym typeface="+mn-ea"/>
              </a:rPr>
              <a:t>Task Tokenization</a:t>
            </a:r>
            <a:r>
              <a:rPr lang="zh-CN" altLang="en-US">
                <a:sym typeface="+mn-ea"/>
              </a:rPr>
              <a:t>）使</a:t>
            </a:r>
            <a:r>
              <a:rPr lang="en-US" altLang="zh-CN">
                <a:sym typeface="+mn-ea"/>
              </a:rPr>
              <a:t> UNITS </a:t>
            </a:r>
            <a:r>
              <a:rPr lang="zh-CN" altLang="en-US">
                <a:sym typeface="+mn-ea"/>
              </a:rPr>
              <a:t>不需要单独的分类头（</a:t>
            </a:r>
            <a:r>
              <a:rPr lang="en-US" altLang="zh-CN">
                <a:sym typeface="+mn-ea"/>
              </a:rPr>
              <a:t>classification head</a:t>
            </a:r>
            <a:r>
              <a:rPr lang="zh-CN" altLang="en-US">
                <a:sym typeface="+mn-ea"/>
              </a:rPr>
              <a:t>），可以在同一架构下完成不同任务。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(c) UNITS </a:t>
            </a:r>
            <a:r>
              <a:rPr lang="zh-CN" altLang="en-US">
                <a:sym typeface="+mn-ea"/>
              </a:rPr>
              <a:t>模型架构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🔹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核心思想：</a:t>
            </a:r>
            <a:r>
              <a:rPr lang="en-US" altLang="zh-CN">
                <a:sym typeface="+mn-ea"/>
              </a:rPr>
              <a:t>UNITS </a:t>
            </a: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 Transformer </a:t>
            </a:r>
            <a:r>
              <a:rPr lang="zh-CN" altLang="en-US">
                <a:sym typeface="+mn-ea"/>
              </a:rPr>
              <a:t>变体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结构，包含多个模块，使其适应不同任务和数据类型。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ym typeface="+mn-ea"/>
              </a:rPr>
              <a:t>结构解析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输入</a:t>
            </a:r>
            <a:r>
              <a:rPr lang="en-US" altLang="zh-CN">
                <a:sym typeface="+mn-ea"/>
              </a:rPr>
              <a:t> Token</a:t>
            </a:r>
            <a:r>
              <a:rPr lang="zh-CN" altLang="en-US">
                <a:sym typeface="+mn-ea"/>
              </a:rPr>
              <a:t>（蓝色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绿色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灰色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黄色）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Prompt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Sample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Task Token </a:t>
            </a:r>
            <a:r>
              <a:rPr lang="zh-CN" altLang="en-US">
                <a:sym typeface="+mn-ea"/>
              </a:rPr>
              <a:t>一起作为模型输入。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模型内部核心模块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ym typeface="+mn-ea"/>
              </a:rPr>
              <a:t>时间</a:t>
            </a:r>
            <a:r>
              <a:rPr lang="en-US" altLang="zh-CN">
                <a:sym typeface="+mn-ea"/>
              </a:rPr>
              <a:t> MHSA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Time MHSA</a:t>
            </a:r>
            <a:r>
              <a:rPr lang="zh-CN" altLang="en-US">
                <a:sym typeface="+mn-ea"/>
              </a:rPr>
              <a:t>）：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通过多头自注意力（</a:t>
            </a:r>
            <a:r>
              <a:rPr lang="en-US" altLang="zh-CN">
                <a:sym typeface="+mn-ea"/>
              </a:rPr>
              <a:t>Multi-Head Self-Attention, MHSA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计算时间维度上的依赖关系。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变量</a:t>
            </a:r>
            <a:r>
              <a:rPr lang="en-US" altLang="zh-CN">
                <a:sym typeface="+mn-ea"/>
              </a:rPr>
              <a:t> MHSA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Variable MHSA</a:t>
            </a:r>
            <a:r>
              <a:rPr lang="zh-CN" altLang="en-US">
                <a:sym typeface="+mn-ea"/>
              </a:rPr>
              <a:t>）：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在不同变量之间进行注意力计算，增强模型对多变量数据的建模能力。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动态前馈网络（</a:t>
            </a:r>
            <a:r>
              <a:rPr lang="en-US" altLang="zh-CN">
                <a:sym typeface="+mn-ea"/>
              </a:rPr>
              <a:t>Dynamic FFN</a:t>
            </a:r>
            <a:r>
              <a:rPr lang="zh-CN" altLang="en-US">
                <a:sym typeface="+mn-ea"/>
              </a:rPr>
              <a:t>）：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适应不同时间序列长度的动态线性变换，使</a:t>
            </a:r>
            <a:r>
              <a:rPr lang="en-US" altLang="zh-CN">
                <a:sym typeface="+mn-ea"/>
              </a:rPr>
              <a:t> UNITS </a:t>
            </a:r>
            <a:r>
              <a:rPr lang="zh-CN" altLang="en-US">
                <a:sym typeface="+mn-ea"/>
              </a:rPr>
              <a:t>能够处理不同采样率的数据。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门控机制（</a:t>
            </a:r>
            <a:r>
              <a:rPr lang="en-US" altLang="zh-CN">
                <a:sym typeface="+mn-ea"/>
              </a:rPr>
              <a:t>Gate</a:t>
            </a:r>
            <a:r>
              <a:rPr lang="zh-CN" altLang="en-US">
                <a:sym typeface="+mn-ea"/>
              </a:rPr>
              <a:t>）：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过滤噪声，提高模型稳定性。</a:t>
            </a:r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任务特定塔（</a:t>
            </a:r>
            <a:r>
              <a:rPr lang="en-US" altLang="zh-CN">
                <a:sym typeface="+mn-ea"/>
              </a:rPr>
              <a:t>Task-Specific Towers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GEN Tower</a:t>
            </a:r>
            <a:r>
              <a:rPr lang="zh-CN" altLang="en-US">
                <a:sym typeface="+mn-ea"/>
              </a:rPr>
              <a:t>（灰色）：用于生成任务，如时间序列预测、插补。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CLS Tower</a:t>
            </a:r>
            <a:r>
              <a:rPr lang="zh-CN" altLang="en-US">
                <a:sym typeface="+mn-ea"/>
              </a:rPr>
              <a:t>（灰色）：用于判别任务，如分类、异常检测。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简洁版：</a:t>
            </a:r>
            <a:endParaRPr lang="zh-CN" altLang="en-US"/>
          </a:p>
          <a:p>
            <a:pPr eaLnBrk="1" hangingPunct="1"/>
            <a:r>
              <a:rPr lang="en-US" altLang="zh-CN"/>
              <a:t>Token </a:t>
            </a:r>
            <a:r>
              <a:rPr lang="zh-CN" altLang="en-US"/>
              <a:t>设计：</a:t>
            </a:r>
            <a:endParaRPr lang="zh-CN" altLang="en-US"/>
          </a:p>
          <a:p>
            <a:pPr eaLnBrk="1" hangingPunct="1"/>
            <a:r>
              <a:rPr lang="en-US" altLang="zh-CN"/>
              <a:t>Sample Tokens</a:t>
            </a:r>
            <a:r>
              <a:rPr lang="zh-CN" altLang="en-US"/>
              <a:t>：将时间序列数据拆分成</a:t>
            </a:r>
            <a:r>
              <a:rPr lang="en-US" altLang="zh-CN"/>
              <a:t> patch</a:t>
            </a:r>
            <a:r>
              <a:rPr lang="zh-CN" altLang="en-US"/>
              <a:t>，再映射成</a:t>
            </a:r>
            <a:r>
              <a:rPr lang="en-US" altLang="zh-CN"/>
              <a:t> embedding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en-US" altLang="zh-CN"/>
              <a:t>Prompt Tokens</a:t>
            </a:r>
            <a:r>
              <a:rPr lang="zh-CN" altLang="en-US"/>
              <a:t>：给模型提供上下文或任务提示；支持</a:t>
            </a:r>
            <a:r>
              <a:rPr lang="en-US" altLang="zh-CN"/>
              <a:t>“</a:t>
            </a:r>
            <a:r>
              <a:rPr lang="zh-CN" altLang="en-US"/>
              <a:t>提示学习（</a:t>
            </a:r>
            <a:r>
              <a:rPr lang="en-US" altLang="zh-CN"/>
              <a:t>prompt tuning</a:t>
            </a:r>
            <a:r>
              <a:rPr lang="zh-CN" altLang="en-US"/>
              <a:t>）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  <a:p>
            <a:pPr eaLnBrk="1" hangingPunct="1"/>
            <a:r>
              <a:rPr lang="en-US" altLang="zh-CN"/>
              <a:t>GEN Token</a:t>
            </a:r>
            <a:r>
              <a:rPr lang="zh-CN" altLang="en-US"/>
              <a:t>：生成任务，如预测未来序列或插补缺失值。</a:t>
            </a:r>
            <a:endParaRPr lang="zh-CN" altLang="en-US"/>
          </a:p>
          <a:p>
            <a:pPr eaLnBrk="1" hangingPunct="1"/>
            <a:r>
              <a:rPr lang="en-US" altLang="zh-CN"/>
              <a:t>CLS Token</a:t>
            </a:r>
            <a:r>
              <a:rPr lang="zh-CN" altLang="en-US"/>
              <a:t>：预测任务，如分类或异常检测的类别判别。（目的：只需微调或替换部分</a:t>
            </a:r>
            <a:r>
              <a:rPr lang="en-US" altLang="zh-CN"/>
              <a:t> Token</a:t>
            </a:r>
            <a:r>
              <a:rPr lang="zh-CN" altLang="en-US"/>
              <a:t>，即可高效实现新任务。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(b) </a:t>
            </a:r>
            <a:r>
              <a:rPr lang="zh-CN" altLang="en-US"/>
              <a:t>预测任务（</a:t>
            </a:r>
            <a:r>
              <a:rPr lang="en-US" altLang="zh-CN"/>
              <a:t>Predictive Tasks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核心思想：对于预测任务（如分类任务），</a:t>
            </a:r>
            <a:r>
              <a:rPr lang="en-US" altLang="zh-CN"/>
              <a:t>UNITS </a:t>
            </a:r>
            <a:r>
              <a:rPr lang="zh-CN" altLang="en-US"/>
              <a:t>通过任务标记（</a:t>
            </a:r>
            <a:r>
              <a:rPr lang="en-US" altLang="zh-CN"/>
              <a:t>CLS Token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识别任务类型，并输出分类结果。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流程解析</a:t>
            </a:r>
            <a:endParaRPr lang="zh-CN" altLang="en-US"/>
          </a:p>
          <a:p>
            <a:pPr eaLnBrk="1" hangingPunct="1"/>
            <a:r>
              <a:rPr lang="zh-CN" altLang="en-US"/>
              <a:t>输入数据（时间序列）：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仍然包含多个</a:t>
            </a:r>
            <a:r>
              <a:rPr lang="en-US" altLang="zh-CN"/>
              <a:t> Token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/>
            <a:r>
              <a:rPr lang="en-US" altLang="zh-CN"/>
              <a:t>Prompt Token</a:t>
            </a:r>
            <a:r>
              <a:rPr lang="zh-CN" altLang="en-US"/>
              <a:t>（蓝色）：提供任务的额外信息。</a:t>
            </a:r>
            <a:endParaRPr lang="zh-CN" altLang="en-US"/>
          </a:p>
          <a:p>
            <a:pPr eaLnBrk="1" hangingPunct="1"/>
            <a:r>
              <a:rPr lang="en-US" altLang="zh-CN"/>
              <a:t>Sample Token</a:t>
            </a:r>
            <a:r>
              <a:rPr lang="zh-CN" altLang="en-US"/>
              <a:t>（绿色）：表示输入的时间序列数据。</a:t>
            </a:r>
            <a:endParaRPr lang="zh-CN" altLang="en-US"/>
          </a:p>
          <a:p>
            <a:pPr eaLnBrk="1" hangingPunct="1"/>
            <a:r>
              <a:rPr lang="en-US" altLang="zh-CN"/>
              <a:t>CLS Token</a:t>
            </a:r>
            <a:r>
              <a:rPr lang="zh-CN" altLang="en-US"/>
              <a:t>（黄色）：代表分类任务，指导模型进行类别预测。</a:t>
            </a:r>
            <a:endParaRPr lang="zh-CN" altLang="en-US"/>
          </a:p>
          <a:p>
            <a:pPr eaLnBrk="1" hangingPunct="1"/>
            <a:r>
              <a:rPr lang="zh-CN" altLang="en-US"/>
              <a:t>输入到</a:t>
            </a:r>
            <a:r>
              <a:rPr lang="en-US" altLang="zh-CN"/>
              <a:t> UNITS</a:t>
            </a:r>
            <a:r>
              <a:rPr lang="zh-CN" altLang="en-US"/>
              <a:t>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UNITS </a:t>
            </a:r>
            <a:r>
              <a:rPr lang="zh-CN" altLang="en-US"/>
              <a:t>处理</a:t>
            </a:r>
            <a:r>
              <a:rPr lang="en-US" altLang="zh-CN"/>
              <a:t> Token</a:t>
            </a:r>
            <a:r>
              <a:rPr lang="zh-CN" altLang="en-US"/>
              <a:t>，提取时间序列特征。</a:t>
            </a:r>
            <a:endParaRPr lang="zh-CN" altLang="en-US"/>
          </a:p>
          <a:p>
            <a:pPr eaLnBrk="1" hangingPunct="1"/>
            <a:r>
              <a:rPr lang="zh-CN" altLang="en-US"/>
              <a:t>分类预测：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通过</a:t>
            </a:r>
            <a:r>
              <a:rPr lang="en-US" altLang="zh-CN"/>
              <a:t> Distance Matching</a:t>
            </a:r>
            <a:r>
              <a:rPr lang="zh-CN" altLang="en-US"/>
              <a:t>（距离匹配）</a:t>
            </a:r>
            <a:r>
              <a:rPr lang="en-US" altLang="zh-CN"/>
              <a:t> </a:t>
            </a:r>
            <a:r>
              <a:rPr lang="zh-CN" altLang="en-US"/>
              <a:t>计算</a:t>
            </a:r>
            <a:r>
              <a:rPr lang="en-US" altLang="zh-CN"/>
              <a:t> UNITS </a:t>
            </a:r>
            <a:r>
              <a:rPr lang="zh-CN" altLang="en-US"/>
              <a:t>输出的特征与已知类别的嵌入向量（</a:t>
            </a:r>
            <a:r>
              <a:rPr lang="en-US" altLang="zh-CN"/>
              <a:t>Class Embeddings</a:t>
            </a:r>
            <a:r>
              <a:rPr lang="zh-CN" altLang="en-US"/>
              <a:t>，紫色）</a:t>
            </a:r>
            <a:r>
              <a:rPr lang="en-US" altLang="zh-CN"/>
              <a:t> </a:t>
            </a:r>
            <a:r>
              <a:rPr lang="zh-CN" altLang="en-US"/>
              <a:t>之间的相似度。</a:t>
            </a:r>
            <a:endParaRPr lang="zh-CN" altLang="en-US"/>
          </a:p>
          <a:p>
            <a:pPr eaLnBrk="1" hangingPunct="1"/>
            <a:r>
              <a:rPr lang="zh-CN" altLang="en-US"/>
              <a:t>最相似的类别即为最终分类结果，如</a:t>
            </a:r>
            <a:r>
              <a:rPr lang="en-US" altLang="zh-CN"/>
              <a:t>Healthy</a:t>
            </a:r>
            <a:r>
              <a:rPr lang="zh-CN" altLang="en-US"/>
              <a:t>（健康）。</a:t>
            </a:r>
            <a:endParaRPr lang="zh-CN" altLang="en-US"/>
          </a:p>
          <a:p>
            <a:pPr eaLnBrk="1" hangingPunct="1"/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关键点：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任务标记化（</a:t>
            </a:r>
            <a:r>
              <a:rPr lang="en-US" altLang="zh-CN"/>
              <a:t>Task Tokenization</a:t>
            </a:r>
            <a:r>
              <a:rPr lang="zh-CN" altLang="en-US"/>
              <a:t>）使</a:t>
            </a:r>
            <a:r>
              <a:rPr lang="en-US" altLang="zh-CN"/>
              <a:t> UNITS </a:t>
            </a:r>
            <a:r>
              <a:rPr lang="zh-CN" altLang="en-US"/>
              <a:t>不需要单独的分类头（</a:t>
            </a:r>
            <a:r>
              <a:rPr lang="en-US" altLang="zh-CN"/>
              <a:t>classification head</a:t>
            </a:r>
            <a:r>
              <a:rPr lang="zh-CN" altLang="en-US"/>
              <a:t>），可以在同一架构下完成不同任务。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/>
              <a:t>(c) UNITS </a:t>
            </a:r>
            <a:r>
              <a:rPr lang="zh-CN" altLang="en-US"/>
              <a:t>模型架构</a:t>
            </a:r>
            <a:endParaRPr lang="zh-CN" altLang="en-US"/>
          </a:p>
          <a:p>
            <a:pPr eaLnBrk="1" hangingPunct="1"/>
            <a:r>
              <a:rPr lang="zh-CN" altLang="en-US"/>
              <a:t>🔹</a:t>
            </a:r>
            <a:r>
              <a:rPr lang="en-US" altLang="zh-CN"/>
              <a:t> </a:t>
            </a:r>
            <a:r>
              <a:rPr lang="zh-CN" altLang="en-US"/>
              <a:t>核心思想：</a:t>
            </a:r>
            <a:r>
              <a:rPr lang="en-US" altLang="zh-CN"/>
              <a:t>UNITS </a:t>
            </a:r>
            <a:r>
              <a:rPr lang="zh-CN" altLang="en-US"/>
              <a:t>采用</a:t>
            </a:r>
            <a:r>
              <a:rPr lang="en-US" altLang="zh-CN"/>
              <a:t> Transformer </a:t>
            </a:r>
            <a:r>
              <a:rPr lang="zh-CN" altLang="en-US"/>
              <a:t>变体</a:t>
            </a:r>
            <a:r>
              <a:rPr lang="en-US" altLang="zh-CN"/>
              <a:t> </a:t>
            </a:r>
            <a:r>
              <a:rPr lang="zh-CN" altLang="en-US"/>
              <a:t>结构，包含多个模块，使其适应不同任务和数据类型。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结构解析</a:t>
            </a:r>
            <a:endParaRPr lang="zh-CN" altLang="en-US"/>
          </a:p>
          <a:p>
            <a:pPr eaLnBrk="1" hangingPunct="1"/>
            <a:r>
              <a:rPr lang="zh-CN" altLang="en-US"/>
              <a:t>输入</a:t>
            </a:r>
            <a:r>
              <a:rPr lang="en-US" altLang="zh-CN"/>
              <a:t> Token</a:t>
            </a:r>
            <a:r>
              <a:rPr lang="zh-CN" altLang="en-US"/>
              <a:t>（蓝色</a:t>
            </a:r>
            <a:r>
              <a:rPr lang="en-US" altLang="zh-CN"/>
              <a:t> + </a:t>
            </a:r>
            <a:r>
              <a:rPr lang="zh-CN" altLang="en-US"/>
              <a:t>绿色</a:t>
            </a:r>
            <a:r>
              <a:rPr lang="en-US" altLang="zh-CN"/>
              <a:t> + </a:t>
            </a:r>
            <a:r>
              <a:rPr lang="zh-CN" altLang="en-US"/>
              <a:t>灰色</a:t>
            </a:r>
            <a:r>
              <a:rPr lang="en-US" altLang="zh-CN"/>
              <a:t>/</a:t>
            </a:r>
            <a:r>
              <a:rPr lang="zh-CN" altLang="en-US"/>
              <a:t>黄色）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Prompt</a:t>
            </a:r>
            <a:r>
              <a:rPr lang="zh-CN" altLang="en-US"/>
              <a:t>、</a:t>
            </a:r>
            <a:r>
              <a:rPr lang="en-US" altLang="zh-CN"/>
              <a:t>Sample</a:t>
            </a:r>
            <a:r>
              <a:rPr lang="zh-CN" altLang="en-US"/>
              <a:t>、</a:t>
            </a:r>
            <a:r>
              <a:rPr lang="en-US" altLang="zh-CN"/>
              <a:t>Task Token </a:t>
            </a:r>
            <a:r>
              <a:rPr lang="zh-CN" altLang="en-US"/>
              <a:t>一起作为模型输入。</a:t>
            </a:r>
            <a:endParaRPr lang="zh-CN" altLang="en-US"/>
          </a:p>
          <a:p>
            <a:pPr eaLnBrk="1" hangingPunct="1"/>
            <a:r>
              <a:rPr lang="zh-CN" altLang="en-US"/>
              <a:t>模型内部核心模块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时间</a:t>
            </a:r>
            <a:r>
              <a:rPr lang="en-US" altLang="zh-CN"/>
              <a:t> MHSA</a:t>
            </a:r>
            <a:r>
              <a:rPr lang="zh-CN" altLang="en-US"/>
              <a:t>（</a:t>
            </a:r>
            <a:r>
              <a:rPr lang="en-US" altLang="zh-CN"/>
              <a:t>Time MHSA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通过多头自注意力（</a:t>
            </a:r>
            <a:r>
              <a:rPr lang="en-US" altLang="zh-CN"/>
              <a:t>Multi-Head Self-Attention, MHSA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计算时间维度上的依赖关系。</a:t>
            </a:r>
            <a:endParaRPr lang="zh-CN" altLang="en-US"/>
          </a:p>
          <a:p>
            <a:pPr eaLnBrk="1" hangingPunct="1"/>
            <a:r>
              <a:rPr lang="zh-CN" altLang="en-US"/>
              <a:t>变量</a:t>
            </a:r>
            <a:r>
              <a:rPr lang="en-US" altLang="zh-CN"/>
              <a:t> MHSA</a:t>
            </a:r>
            <a:r>
              <a:rPr lang="zh-CN" altLang="en-US"/>
              <a:t>（</a:t>
            </a:r>
            <a:r>
              <a:rPr lang="en-US" altLang="zh-CN"/>
              <a:t>Variable MHSA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在不同变量之间进行注意力计算，增强模型对多变量数据的建模能力。</a:t>
            </a:r>
            <a:endParaRPr lang="zh-CN" altLang="en-US"/>
          </a:p>
          <a:p>
            <a:pPr eaLnBrk="1" hangingPunct="1"/>
            <a:r>
              <a:rPr lang="zh-CN" altLang="en-US"/>
              <a:t>动态前馈网络（</a:t>
            </a:r>
            <a:r>
              <a:rPr lang="en-US" altLang="zh-CN"/>
              <a:t>Dynamic FFN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适应不同时间序列长度的动态线性变换，使</a:t>
            </a:r>
            <a:r>
              <a:rPr lang="en-US" altLang="zh-CN"/>
              <a:t> UNITS </a:t>
            </a:r>
            <a:r>
              <a:rPr lang="zh-CN" altLang="en-US"/>
              <a:t>能够处理不同采样率的数据。</a:t>
            </a:r>
            <a:endParaRPr lang="zh-CN" altLang="en-US"/>
          </a:p>
          <a:p>
            <a:pPr eaLnBrk="1" hangingPunct="1"/>
            <a:r>
              <a:rPr lang="zh-CN" altLang="en-US"/>
              <a:t>门控机制（</a:t>
            </a:r>
            <a:r>
              <a:rPr lang="en-US" altLang="zh-CN"/>
              <a:t>Gate</a:t>
            </a:r>
            <a:r>
              <a:rPr lang="zh-CN" altLang="en-US"/>
              <a:t>）：</a:t>
            </a:r>
            <a:endParaRPr lang="zh-CN" altLang="en-US"/>
          </a:p>
          <a:p>
            <a:pPr eaLnBrk="1" hangingPunct="1"/>
            <a:r>
              <a:rPr lang="zh-CN" altLang="en-US"/>
              <a:t>过滤噪声，提高模型稳定性。</a:t>
            </a:r>
            <a:endParaRPr lang="zh-CN" altLang="en-US"/>
          </a:p>
          <a:p>
            <a:pPr eaLnBrk="1" hangingPunct="1"/>
            <a:r>
              <a:rPr lang="zh-CN" altLang="en-US"/>
              <a:t>任务特定塔（</a:t>
            </a:r>
            <a:r>
              <a:rPr lang="en-US" altLang="zh-CN"/>
              <a:t>Task-Specific Towers</a:t>
            </a:r>
            <a:r>
              <a:rPr lang="zh-CN" altLang="en-US"/>
              <a:t>）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GEN Tower</a:t>
            </a:r>
            <a:r>
              <a:rPr lang="zh-CN" altLang="en-US"/>
              <a:t>（灰色）：用于生成任务，如时间序列预测、插补。</a:t>
            </a:r>
            <a:endParaRPr lang="zh-CN" altLang="en-US"/>
          </a:p>
          <a:p>
            <a:pPr eaLnBrk="1" hangingPunct="1"/>
            <a:r>
              <a:rPr lang="en-US" altLang="zh-CN"/>
              <a:t>CLS Tower</a:t>
            </a:r>
            <a:r>
              <a:rPr lang="zh-CN" altLang="en-US"/>
              <a:t>（灰色）：用于判别任务，如分类、异常检测。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简洁版：</a:t>
            </a:r>
            <a:endParaRPr lang="zh-CN" altLang="en-US"/>
          </a:p>
          <a:p>
            <a:pPr eaLnBrk="1" hangingPunct="1"/>
            <a:r>
              <a:rPr lang="zh-CN" altLang="en-US"/>
              <a:t>时间</a:t>
            </a:r>
            <a:r>
              <a:rPr lang="en-US" altLang="zh-CN"/>
              <a:t>+</a:t>
            </a:r>
            <a:r>
              <a:rPr lang="zh-CN" altLang="en-US"/>
              <a:t>变量双注意力（</a:t>
            </a:r>
            <a:r>
              <a:rPr lang="en-US" altLang="zh-CN"/>
              <a:t>Time &amp; Variable MHSA</a:t>
            </a:r>
            <a:r>
              <a:rPr lang="zh-CN" altLang="en-US"/>
              <a:t>）：同时在时间维度和变量维度进行注意力计算。</a:t>
            </a:r>
            <a:endParaRPr lang="zh-CN" altLang="en-US"/>
          </a:p>
          <a:p>
            <a:pPr eaLnBrk="1" hangingPunct="1"/>
            <a:r>
              <a:rPr lang="en-US" altLang="zh-CN"/>
              <a:t>DyLinear</a:t>
            </a:r>
            <a:r>
              <a:rPr lang="zh-CN" altLang="en-US"/>
              <a:t>：动态插值权重，适应不同长度的输入序列。</a:t>
            </a:r>
            <a:endParaRPr lang="zh-CN" altLang="en-US"/>
          </a:p>
          <a:p>
            <a:pPr eaLnBrk="1" hangingPunct="1"/>
            <a:r>
              <a:rPr lang="en-US" altLang="zh-CN"/>
              <a:t>Gate </a:t>
            </a:r>
            <a:r>
              <a:rPr lang="zh-CN" altLang="en-US"/>
              <a:t>模块：减小多任务干扰，稳定特征表示。</a:t>
            </a:r>
            <a:endParaRPr lang="zh-CN" altLang="en-US"/>
          </a:p>
          <a:p>
            <a:pPr eaLnBrk="1" hangingPunct="1"/>
            <a:r>
              <a:rPr lang="en-US" altLang="zh-CN"/>
              <a:t>GEN/CLS Tower</a:t>
            </a:r>
            <a:r>
              <a:rPr lang="zh-CN" altLang="en-US"/>
              <a:t>：前者用于生成，后者用于判别。</a:t>
            </a:r>
            <a:endParaRPr lang="zh-CN" altLang="en-US"/>
          </a:p>
          <a:p>
            <a:pPr eaLnBrk="1" hangingPunct="1"/>
            <a:r>
              <a:rPr lang="en-US" altLang="en-US"/>
              <a:t>✅</a:t>
            </a:r>
            <a:r>
              <a:rPr lang="en-US" altLang="zh-CN"/>
              <a:t> </a:t>
            </a:r>
            <a:r>
              <a:rPr lang="zh-CN" altLang="en-US"/>
              <a:t>关键点：</a:t>
            </a:r>
            <a:endParaRPr lang="zh-CN" altLang="en-US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任务共享架构：</a:t>
            </a:r>
            <a:r>
              <a:rPr lang="en-US" altLang="zh-CN"/>
              <a:t>UNITS </a:t>
            </a:r>
            <a:r>
              <a:rPr lang="zh-CN" altLang="en-US"/>
              <a:t>仅需调整任务标记（</a:t>
            </a:r>
            <a:r>
              <a:rPr lang="en-US" altLang="zh-CN"/>
              <a:t>GEN/CLS Token</a:t>
            </a:r>
            <a:r>
              <a:rPr lang="zh-CN" altLang="en-US"/>
              <a:t>），即可适应不同任务，而不需要改变模型架构。</a:t>
            </a:r>
            <a:endParaRPr lang="zh-CN" altLang="en-US"/>
          </a:p>
          <a:p>
            <a:pPr eaLnBrk="1" hangingPunct="1"/>
            <a:r>
              <a:rPr lang="zh-CN" altLang="en-US"/>
              <a:t>自适应性：变量</a:t>
            </a:r>
            <a:r>
              <a:rPr lang="en-US" altLang="zh-CN"/>
              <a:t> MHSA + </a:t>
            </a:r>
            <a:r>
              <a:rPr lang="zh-CN" altLang="en-US"/>
              <a:t>动态</a:t>
            </a:r>
            <a:r>
              <a:rPr lang="en-US" altLang="zh-CN"/>
              <a:t> FFN </a:t>
            </a:r>
            <a:r>
              <a:rPr lang="zh-CN" altLang="en-US"/>
              <a:t>使模型可处理不同采样率和不等长时间序列，比传统</a:t>
            </a:r>
            <a:r>
              <a:rPr lang="en-US" altLang="zh-CN"/>
              <a:t> Transformer </a:t>
            </a:r>
            <a:r>
              <a:rPr lang="zh-CN" altLang="en-US"/>
              <a:t>更灵活。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(1) &amp; (2) </a:t>
            </a:r>
            <a:r>
              <a:rPr lang="zh-CN" altLang="en-US"/>
              <a:t>统一的输入拼接方式：将</a:t>
            </a:r>
            <a:r>
              <a:rPr lang="en-US" altLang="zh-CN"/>
              <a:t> Prompt</a:t>
            </a:r>
            <a:r>
              <a:rPr lang="zh-CN" altLang="en-US"/>
              <a:t>、</a:t>
            </a:r>
            <a:r>
              <a:rPr lang="en-US" altLang="zh-CN"/>
              <a:t>Sample</a:t>
            </a:r>
            <a:r>
              <a:rPr lang="zh-CN" altLang="en-US"/>
              <a:t>、</a:t>
            </a:r>
            <a:r>
              <a:rPr lang="en-US" altLang="zh-CN"/>
              <a:t>Task Token </a:t>
            </a:r>
            <a:r>
              <a:rPr lang="zh-CN" altLang="en-US"/>
              <a:t>拼接成网络输入。</a:t>
            </a:r>
            <a:endParaRPr lang="zh-CN" altLang="en-US"/>
          </a:p>
          <a:p>
            <a:pPr eaLnBrk="1" hangingPunct="1"/>
            <a:r>
              <a:rPr lang="zh-CN" altLang="en-US"/>
              <a:t>公式</a:t>
            </a:r>
            <a:r>
              <a:rPr lang="en-US" altLang="zh-CN"/>
              <a:t>1</a:t>
            </a:r>
            <a:r>
              <a:rPr lang="zh-CN" altLang="en-US"/>
              <a:t>中的</a:t>
            </a:r>
            <a:r>
              <a:rPr lang="en-US" altLang="zh-CN"/>
              <a:t> CA() </a:t>
            </a:r>
            <a:r>
              <a:rPr lang="zh-CN" altLang="en-US"/>
              <a:t>代表拼接操作（</a:t>
            </a:r>
            <a:r>
              <a:rPr lang="en-US" altLang="zh-CN"/>
              <a:t>Concatenation</a:t>
            </a:r>
            <a:r>
              <a:rPr lang="zh-CN" altLang="en-US"/>
              <a:t>），用于将不同类型的</a:t>
            </a:r>
            <a:r>
              <a:rPr lang="en-US" altLang="zh-CN"/>
              <a:t> Token </a:t>
            </a:r>
            <a:r>
              <a:rPr lang="zh-CN" altLang="en-US"/>
              <a:t>拼接成模型的输入。</a:t>
            </a:r>
            <a:endParaRPr lang="zh-CN" altLang="en-US"/>
          </a:p>
          <a:p>
            <a:pPr eaLnBrk="1" hangingPunct="1"/>
            <a:r>
              <a:rPr lang="en-US" altLang="zh-CN"/>
              <a:t>z p ​ </a:t>
            </a:r>
            <a:r>
              <a:rPr lang="zh-CN" altLang="en-US"/>
              <a:t>：</a:t>
            </a:r>
            <a:r>
              <a:rPr lang="en-US" altLang="zh-CN"/>
              <a:t>Prompt Token</a:t>
            </a:r>
            <a:r>
              <a:rPr lang="zh-CN" altLang="en-US"/>
              <a:t>，提供上下文信息，如任务指引</a:t>
            </a:r>
            <a:r>
              <a:rPr lang="zh-CN"/>
              <a:t>。</a:t>
            </a:r>
            <a:r>
              <a:rPr lang="en-US" altLang="zh-CN"/>
              <a:t> z x ​ </a:t>
            </a:r>
            <a:r>
              <a:rPr lang="zh-CN" altLang="en-US"/>
              <a:t>：时间序列数据的</a:t>
            </a:r>
            <a:r>
              <a:rPr lang="en-US" altLang="zh-CN"/>
              <a:t> Token </a:t>
            </a:r>
            <a:r>
              <a:rPr lang="zh-CN" altLang="en-US"/>
              <a:t>化表示。</a:t>
            </a:r>
            <a:r>
              <a:rPr lang="en-US" altLang="zh-CN"/>
              <a:t>  z ^ m ​ </a:t>
            </a:r>
            <a:r>
              <a:rPr lang="zh-CN" altLang="en-US"/>
              <a:t>：</a:t>
            </a:r>
            <a:r>
              <a:rPr lang="en-US" altLang="zh-CN"/>
              <a:t>GEN </a:t>
            </a:r>
            <a:r>
              <a:rPr lang="zh-CN" altLang="en-US"/>
              <a:t>任务标记（</a:t>
            </a:r>
            <a:r>
              <a:rPr lang="en-US" altLang="zh-CN"/>
              <a:t>GEN Token</a:t>
            </a:r>
            <a:r>
              <a:rPr lang="zh-CN" altLang="en-US"/>
              <a:t>），引导模型进行预测任务。</a:t>
            </a:r>
            <a:endParaRPr lang="zh-CN" altLang="en-US"/>
          </a:p>
          <a:p>
            <a:pPr eaLnBrk="1" hangingPunct="1"/>
            <a:r>
              <a:rPr lang="zh-CN" altLang="en-US"/>
              <a:t>公式</a:t>
            </a:r>
            <a:r>
              <a:rPr lang="en-US" altLang="zh-CN"/>
              <a:t>2</a:t>
            </a:r>
            <a:r>
              <a:rPr lang="zh-CN" altLang="en-US"/>
              <a:t>定义了</a:t>
            </a:r>
            <a:r>
              <a:rPr lang="en-US" altLang="zh-CN"/>
              <a:t> </a:t>
            </a:r>
            <a:r>
              <a:rPr lang="zh-CN" altLang="en-US"/>
              <a:t>分类任务（</a:t>
            </a:r>
            <a:r>
              <a:rPr lang="en-US" altLang="zh-CN"/>
              <a:t>Classification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的输入数据格式。</a:t>
            </a:r>
            <a:endParaRPr lang="zh-CN" altLang="en-US"/>
          </a:p>
          <a:p>
            <a:pPr eaLnBrk="1" hangingPunct="1"/>
            <a:r>
              <a:rPr lang="zh-CN" altLang="en-US"/>
              <a:t>形式上与公式</a:t>
            </a:r>
            <a:r>
              <a:rPr lang="en-US" altLang="zh-CN"/>
              <a:t> (1) </a:t>
            </a:r>
            <a:r>
              <a:rPr lang="zh-CN" altLang="en-US"/>
              <a:t>类似，但用于判别任务（分类、异常检测）。</a:t>
            </a:r>
            <a:endParaRPr lang="zh-CN" altLang="en-US"/>
          </a:p>
          <a:p>
            <a:pPr eaLnBrk="1" hangingPunct="1"/>
            <a:r>
              <a:rPr lang="en-US" altLang="zh-CN"/>
              <a:t>z p ​ </a:t>
            </a:r>
            <a:r>
              <a:rPr lang="zh-CN" altLang="en-US"/>
              <a:t>：</a:t>
            </a:r>
            <a:r>
              <a:rPr lang="en-US" altLang="zh-CN"/>
              <a:t>Prompt Token</a:t>
            </a:r>
            <a:r>
              <a:rPr lang="zh-CN" altLang="en-US"/>
              <a:t>，提供任务信息。</a:t>
            </a:r>
            <a:r>
              <a:rPr lang="en-US" altLang="zh-CN"/>
              <a:t>z x ​ </a:t>
            </a:r>
            <a:r>
              <a:rPr lang="zh-CN" altLang="en-US"/>
              <a:t>：时间序列数据的</a:t>
            </a:r>
            <a:r>
              <a:rPr lang="en-US" altLang="zh-CN"/>
              <a:t> Token </a:t>
            </a:r>
            <a:r>
              <a:rPr lang="zh-CN" altLang="en-US"/>
              <a:t>化表示。</a:t>
            </a:r>
            <a:r>
              <a:rPr lang="en-US" altLang="zh-CN"/>
              <a:t> z c ​ </a:t>
            </a:r>
            <a:r>
              <a:rPr lang="zh-CN" altLang="en-US"/>
              <a:t>：</a:t>
            </a:r>
            <a:r>
              <a:rPr lang="en-US" altLang="zh-CN"/>
              <a:t>CLS </a:t>
            </a:r>
            <a:r>
              <a:rPr lang="zh-CN" altLang="en-US"/>
              <a:t>任务标记（</a:t>
            </a:r>
            <a:r>
              <a:rPr lang="en-US" altLang="zh-CN"/>
              <a:t>CLS Token</a:t>
            </a:r>
            <a:r>
              <a:rPr lang="zh-CN" altLang="en-US"/>
              <a:t>），用于引导模型执行分类任务。</a:t>
            </a:r>
            <a:endParaRPr lang="zh-CN" altLang="en-US"/>
          </a:p>
          <a:p>
            <a:pPr eaLnBrk="1" hangingPunct="1"/>
            <a:r>
              <a:rPr lang="zh-CN" altLang="en-US"/>
              <a:t>公式</a:t>
            </a:r>
            <a:r>
              <a:rPr lang="en-US" altLang="zh-CN"/>
              <a:t>3</a:t>
            </a:r>
            <a:r>
              <a:rPr lang="zh-CN" altLang="en-US"/>
              <a:t>该公式用于</a:t>
            </a:r>
            <a:r>
              <a:rPr lang="en-US" altLang="zh-CN"/>
              <a:t> </a:t>
            </a:r>
            <a:r>
              <a:rPr lang="zh-CN" altLang="en-US"/>
              <a:t>分类任务的决策机制。</a:t>
            </a:r>
            <a:endParaRPr lang="zh-CN" altLang="en-US"/>
          </a:p>
          <a:p>
            <a:pPr eaLnBrk="1" hangingPunct="1"/>
            <a:r>
              <a:rPr lang="zh-CN" altLang="en-US"/>
              <a:t>采用距离匹配（</a:t>
            </a:r>
            <a:r>
              <a:rPr lang="en-US" altLang="zh-CN"/>
              <a:t>Distance Matching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方法，将</a:t>
            </a:r>
            <a:r>
              <a:rPr lang="en-US" altLang="zh-CN"/>
              <a:t> CLS Token </a:t>
            </a:r>
            <a:r>
              <a:rPr lang="zh-CN" altLang="en-US"/>
              <a:t>输出的嵌入向量与已知类别的嵌入向量进行比较，选择最相似的类别作为最终分类结果。</a:t>
            </a:r>
            <a:endParaRPr lang="zh-CN" altLang="en-US"/>
          </a:p>
          <a:p>
            <a:pPr eaLnBrk="1" hangingPunct="1"/>
            <a:r>
              <a:rPr lang="en-US" altLang="zh-CN"/>
              <a:t>z c ​ </a:t>
            </a:r>
            <a:r>
              <a:rPr lang="zh-CN" altLang="en-US"/>
              <a:t>：</a:t>
            </a:r>
            <a:r>
              <a:rPr lang="en-US" altLang="zh-CN"/>
              <a:t>UNITS </a:t>
            </a:r>
            <a:r>
              <a:rPr lang="zh-CN" altLang="en-US"/>
              <a:t>计算出的</a:t>
            </a:r>
            <a:r>
              <a:rPr lang="en-US" altLang="zh-CN"/>
              <a:t>  </a:t>
            </a:r>
            <a:r>
              <a:rPr lang="zh-CN" altLang="en-US"/>
              <a:t>输出向量。</a:t>
            </a:r>
            <a:r>
              <a:rPr lang="en-US" altLang="zh-CN"/>
              <a:t>  z e i ​ ​ </a:t>
            </a:r>
            <a:r>
              <a:rPr lang="zh-CN" altLang="en-US"/>
              <a:t>：已知类别的类向量（</a:t>
            </a:r>
            <a:r>
              <a:rPr lang="en-US" altLang="zh-CN"/>
              <a:t>Class Embedding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目的是计算</a:t>
            </a:r>
            <a:r>
              <a:rPr lang="en-US" altLang="zh-CN"/>
              <a:t>  </a:t>
            </a:r>
            <a:r>
              <a:rPr lang="zh-CN" altLang="en-US"/>
              <a:t>输出与各类别向量的欧式距离。</a:t>
            </a:r>
            <a:endParaRPr lang="zh-CN" altLang="en-US"/>
          </a:p>
          <a:p>
            <a:pPr eaLnBrk="1" hangingPunct="1"/>
            <a:r>
              <a:rPr lang="zh-CN"/>
              <a:t>相对</a:t>
            </a:r>
            <a:r>
              <a:rPr lang="zh-CN" altLang="en-US"/>
              <a:t>传统的</a:t>
            </a:r>
            <a:r>
              <a:rPr lang="en-US" altLang="zh-CN"/>
              <a:t> Softmax </a:t>
            </a:r>
            <a:r>
              <a:rPr lang="zh-CN" altLang="en-US"/>
              <a:t>分类器，</a:t>
            </a:r>
            <a:r>
              <a:rPr lang="zh-CN" altLang="en-US">
                <a:sym typeface="+mn-ea"/>
              </a:rPr>
              <a:t>距离匹配（</a:t>
            </a:r>
            <a:r>
              <a:rPr lang="en-US" altLang="zh-CN">
                <a:sym typeface="+mn-ea"/>
              </a:rPr>
              <a:t>Distance Matching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方法</a:t>
            </a:r>
            <a:r>
              <a:rPr lang="zh-CN" altLang="en-US"/>
              <a:t>这更适用于多任务学习框架下的泛化能力。</a:t>
            </a:r>
            <a:endParaRPr lang="zh-CN" altLang="en-US"/>
          </a:p>
          <a:p>
            <a:pPr eaLnBrk="1" hangingPunct="1"/>
            <a:r>
              <a:rPr lang="en-US" altLang="zh-CN"/>
              <a:t>(4) DyLinear</a:t>
            </a:r>
            <a:r>
              <a:rPr lang="zh-CN" altLang="en-US"/>
              <a:t>：自适应序列长度的插值运算。</a:t>
            </a:r>
            <a:endParaRPr lang="zh-CN" altLang="en-US"/>
          </a:p>
          <a:p>
            <a:pPr eaLnBrk="1" hangingPunct="1"/>
            <a:r>
              <a:rPr lang="zh-CN" altLang="en-US"/>
              <a:t>该公式定义了</a:t>
            </a:r>
            <a:r>
              <a:rPr lang="en-US" altLang="zh-CN"/>
              <a:t> </a:t>
            </a:r>
            <a:r>
              <a:rPr lang="zh-CN" altLang="en-US"/>
              <a:t>动态线性变换（</a:t>
            </a:r>
            <a:r>
              <a:rPr lang="en-US" altLang="zh-CN"/>
              <a:t>Dynamic Linear Transformation, DyLinear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用于适应不同长度的输入时间序列，保证模型在不同数据尺度上具有更好的泛化能力。</a:t>
            </a:r>
            <a:r>
              <a:rPr lang="en-US" altLang="zh-CN"/>
              <a:t> </a:t>
            </a:r>
            <a:r>
              <a:rPr lang="zh-CN" altLang="en-US"/>
              <a:t>符号解析</a:t>
            </a:r>
            <a:r>
              <a:rPr lang="en-US" altLang="zh-CN"/>
              <a:t>z t ​ </a:t>
            </a:r>
            <a:r>
              <a:rPr lang="zh-CN" altLang="en-US"/>
              <a:t>：输入</a:t>
            </a:r>
            <a:r>
              <a:rPr lang="en-US" altLang="zh-CN"/>
              <a:t> Token </a:t>
            </a:r>
            <a:r>
              <a:rPr lang="zh-CN" altLang="en-US"/>
              <a:t>表示的时间序列。</a:t>
            </a:r>
            <a:r>
              <a:rPr lang="en-US" altLang="zh-CN"/>
              <a:t>  w</a:t>
            </a:r>
            <a:r>
              <a:rPr lang="zh-CN" altLang="en-US"/>
              <a:t>：插值权重。</a:t>
            </a:r>
            <a:endParaRPr lang="zh-CN" altLang="en-US"/>
          </a:p>
          <a:p>
            <a:pPr eaLnBrk="1" hangingPunct="1"/>
            <a:r>
              <a:rPr lang="en-US" altLang="zh-CN"/>
              <a:t>W Interp ​ </a:t>
            </a:r>
            <a:r>
              <a:rPr lang="zh-CN" altLang="en-US"/>
              <a:t>：插值矩阵，通过</a:t>
            </a:r>
            <a:r>
              <a:rPr lang="en-US" altLang="zh-CN"/>
              <a:t> Interp() </a:t>
            </a:r>
            <a:r>
              <a:rPr lang="zh-CN" altLang="en-US"/>
              <a:t>计算得到。</a:t>
            </a:r>
            <a:r>
              <a:rPr lang="en-US" altLang="zh-CN"/>
              <a:t> </a:t>
            </a:r>
            <a:r>
              <a:rPr lang="zh-CN" altLang="en-US"/>
              <a:t>𝑙</a:t>
            </a:r>
            <a:r>
              <a:rPr lang="en-US" altLang="zh-CN"/>
              <a:t> in</a:t>
            </a:r>
            <a:r>
              <a:rPr lang="zh-CN" altLang="en-US"/>
              <a:t>和𝑙</a:t>
            </a:r>
            <a:r>
              <a:rPr lang="en-US" altLang="zh-CN"/>
              <a:t> out ​ </a:t>
            </a:r>
            <a:r>
              <a:rPr lang="zh-CN" altLang="en-US"/>
              <a:t>：分别表示输入和输出的序列长度。</a:t>
            </a:r>
            <a:endParaRPr lang="zh-CN" altLang="en-US"/>
          </a:p>
          <a:p>
            <a:pPr eaLnBrk="1" hangingPunct="1"/>
            <a:r>
              <a:rPr lang="zh-CN" altLang="en-US"/>
              <a:t>这个动态线性层使</a:t>
            </a:r>
            <a:r>
              <a:rPr lang="en-US" altLang="zh-CN"/>
              <a:t> UNITS </a:t>
            </a:r>
            <a:r>
              <a:rPr lang="zh-CN" altLang="en-US"/>
              <a:t>能够适配不同长度的时间序列，避免固定长度的输入限制。</a:t>
            </a:r>
            <a:endParaRPr lang="zh-CN" altLang="en-US"/>
          </a:p>
          <a:p>
            <a:pPr eaLnBrk="1" hangingPunct="1"/>
            <a:r>
              <a:rPr lang="zh-CN" altLang="en-US"/>
              <a:t>增强了跨数据集和跨任务的泛化能力。</a:t>
            </a:r>
            <a:endParaRPr lang="zh-CN" altLang="en-US"/>
          </a:p>
          <a:p>
            <a:pPr eaLnBrk="1" hangingPunct="1"/>
            <a:r>
              <a:rPr lang="en-US" altLang="zh-CN"/>
              <a:t>(5)</a:t>
            </a:r>
            <a:r>
              <a:rPr lang="zh-CN" altLang="en-US">
                <a:sym typeface="+mn-ea"/>
              </a:rPr>
              <a:t>该公式定义了</a:t>
            </a:r>
            <a:r>
              <a:rPr lang="en-US" altLang="zh-CN">
                <a:sym typeface="+mn-ea"/>
              </a:rPr>
              <a:t> UNITS </a:t>
            </a:r>
            <a:r>
              <a:rPr lang="zh-CN" altLang="en-US">
                <a:sym typeface="+mn-ea"/>
              </a:rPr>
              <a:t>的预训练目标。</a:t>
            </a:r>
            <a:r>
              <a:rPr lang="en-US" altLang="zh-CN"/>
              <a:t> </a:t>
            </a:r>
            <a:r>
              <a:rPr lang="zh-CN" altLang="en-US"/>
              <a:t>统一掩码重建预训练损失，他可以在生成</a:t>
            </a:r>
            <a:r>
              <a:rPr lang="en-US" altLang="zh-CN"/>
              <a:t> + </a:t>
            </a:r>
            <a:r>
              <a:rPr lang="zh-CN" altLang="en-US"/>
              <a:t>判别任务上双重学习。</a:t>
            </a:r>
            <a:endParaRPr lang="zh-CN" altLang="en-US"/>
          </a:p>
          <a:p>
            <a:pPr eaLnBrk="1" hangingPunct="1"/>
            <a:r>
              <a:rPr lang="zh-CN" altLang="en-US"/>
              <a:t>采用掩码自监督学习（</a:t>
            </a:r>
            <a:r>
              <a:rPr lang="en-US" altLang="zh-CN"/>
              <a:t>Masked Pretraining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zh-CN" altLang="en-US"/>
              <a:t>方法，让模型在无监督数据上学习有效表示，并兼顾生成任务（预测）和判别任务（分类）。</a:t>
            </a:r>
            <a:endParaRPr lang="zh-CN" altLang="en-US"/>
          </a:p>
          <a:p>
            <a:pPr eaLnBrk="1" hangingPunct="1"/>
            <a:r>
              <a:rPr lang="en-US" altLang="zh-CN"/>
              <a:t>L MSE ​ </a:t>
            </a:r>
            <a:r>
              <a:rPr lang="zh-CN" altLang="en-US"/>
              <a:t>：均方误差（</a:t>
            </a:r>
            <a:r>
              <a:rPr lang="en-US" altLang="zh-CN"/>
              <a:t>MSE</a:t>
            </a:r>
            <a:r>
              <a:rPr lang="zh-CN" altLang="en-US"/>
              <a:t>）损失函数，用于回归任务（如预测）。</a:t>
            </a:r>
            <a:r>
              <a:rPr lang="en-US" altLang="zh-CN"/>
              <a:t>H GEN ​ </a:t>
            </a:r>
            <a:r>
              <a:rPr lang="zh-CN" altLang="en-US"/>
              <a:t>：生成任务塔（</a:t>
            </a:r>
            <a:r>
              <a:rPr lang="en-US" altLang="zh-CN"/>
              <a:t>GEN Tower</a:t>
            </a:r>
            <a:r>
              <a:rPr lang="zh-CN" altLang="en-US"/>
              <a:t>），用于预测或插补任务。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CLS </a:t>
            </a:r>
            <a:r>
              <a:rPr lang="zh-CN" altLang="en-US"/>
              <a:t>：分类任务塔（</a:t>
            </a:r>
            <a:r>
              <a:rPr lang="en-US" altLang="zh-CN"/>
              <a:t>CLS Tower</a:t>
            </a:r>
            <a:r>
              <a:rPr lang="zh-CN" altLang="en-US"/>
              <a:t>），用于分类或异常检测任务。</a:t>
            </a:r>
            <a:r>
              <a:rPr lang="en-US" altLang="zh-CN"/>
              <a:t> 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𝐻</a:t>
            </a:r>
            <a:r>
              <a:rPr lang="en-US" altLang="zh-CN"/>
              <a:t> ^ GEN ( </a:t>
            </a:r>
            <a:r>
              <a:rPr lang="zh-CN" altLang="en-US"/>
              <a:t>𝐻</a:t>
            </a:r>
            <a:r>
              <a:rPr lang="en-US" altLang="zh-CN"/>
              <a:t> CLS ( </a:t>
            </a:r>
            <a:r>
              <a:rPr lang="zh-CN" altLang="en-US"/>
              <a:t>𝑧</a:t>
            </a:r>
            <a:r>
              <a:rPr lang="en-US" altLang="zh-CN"/>
              <a:t> Pred ) , </a:t>
            </a:r>
            <a:r>
              <a:rPr lang="zh-CN" altLang="en-US"/>
              <a:t>𝑧</a:t>
            </a:r>
            <a:r>
              <a:rPr lang="en-US" altLang="zh-CN"/>
              <a:t> </a:t>
            </a:r>
            <a:r>
              <a:rPr lang="zh-CN" altLang="en-US"/>
              <a:t>𝑥</a:t>
            </a:r>
            <a:r>
              <a:rPr lang="en-US" altLang="zh-CN"/>
              <a:t> ) H ^ GEN ​ (H CLS ​ (z Pred ​ ),z x ​ )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先通过分类任务塔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CLS H CLS ​ </a:t>
            </a:r>
            <a:r>
              <a:rPr lang="zh-CN" altLang="en-US"/>
              <a:t>计算任务特征。</a:t>
            </a:r>
            <a:r>
              <a:rPr lang="en-US" altLang="zh-CN"/>
              <a:t> </a:t>
            </a:r>
            <a:r>
              <a:rPr lang="zh-CN" altLang="en-US"/>
              <a:t>再通过生成任务塔</a:t>
            </a:r>
            <a:r>
              <a:rPr lang="en-US" altLang="zh-CN"/>
              <a:t> </a:t>
            </a:r>
            <a:r>
              <a:rPr lang="zh-CN" altLang="en-US"/>
              <a:t>𝐻</a:t>
            </a:r>
            <a:r>
              <a:rPr lang="en-US" altLang="zh-CN"/>
              <a:t> GEN H GEN ​ </a:t>
            </a:r>
            <a:r>
              <a:rPr lang="zh-CN" altLang="en-US"/>
              <a:t>进行自监督重建（</a:t>
            </a:r>
            <a:r>
              <a:rPr lang="en-US" altLang="zh-CN"/>
              <a:t>masked reconstruction</a:t>
            </a:r>
            <a:r>
              <a:rPr lang="zh-CN" altLang="en-US"/>
              <a:t>）。</a:t>
            </a:r>
            <a:r>
              <a:rPr lang="en-US" altLang="zh-CN"/>
              <a:t> </a:t>
            </a:r>
            <a:r>
              <a:rPr lang="zh-CN" altLang="en-US"/>
              <a:t>作用</a:t>
            </a:r>
            <a:r>
              <a:rPr lang="en-US" altLang="zh-CN"/>
              <a:t> </a:t>
            </a:r>
            <a:r>
              <a:rPr lang="zh-CN" altLang="en-US"/>
              <a:t>第一项（左侧</a:t>
            </a:r>
            <a:r>
              <a:rPr lang="en-US" altLang="zh-CN"/>
              <a:t> MSE</a:t>
            </a:r>
            <a:r>
              <a:rPr lang="zh-CN" altLang="en-US"/>
              <a:t>）：优化生成任务（预测任务）。</a:t>
            </a:r>
            <a:r>
              <a:rPr lang="en-US" altLang="zh-CN"/>
              <a:t> </a:t>
            </a:r>
            <a:r>
              <a:rPr lang="zh-CN" altLang="en-US"/>
              <a:t>第二项（右侧</a:t>
            </a:r>
            <a:r>
              <a:rPr lang="en-US" altLang="zh-CN"/>
              <a:t> MSE</a:t>
            </a:r>
            <a:r>
              <a:rPr lang="zh-CN" altLang="en-US"/>
              <a:t>）：优化分类任务，使其具备任务泛化能力。</a:t>
            </a:r>
            <a:r>
              <a:rPr lang="en-US" altLang="zh-CN"/>
              <a:t> </a:t>
            </a:r>
            <a:r>
              <a:rPr lang="zh-CN" altLang="en-US"/>
              <a:t>该方法保证</a:t>
            </a:r>
            <a:r>
              <a:rPr lang="en-US" altLang="zh-CN"/>
              <a:t> UNITS </a:t>
            </a:r>
            <a:r>
              <a:rPr lang="zh-CN" altLang="en-US"/>
              <a:t>既能完成预测任务，也能完成分类任务，同时在无标签数据上提升表现。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实验对象：与</a:t>
            </a:r>
            <a:r>
              <a:rPr lang="en-US" altLang="zh-CN"/>
              <a:t> 12+ </a:t>
            </a:r>
            <a:r>
              <a:rPr lang="zh-CN" altLang="en-US"/>
              <a:t>个预测模型、</a:t>
            </a:r>
            <a:r>
              <a:rPr lang="en-US" altLang="zh-CN"/>
              <a:t>20+ </a:t>
            </a:r>
            <a:r>
              <a:rPr lang="zh-CN" altLang="en-US"/>
              <a:t>个分类模型、</a:t>
            </a:r>
            <a:r>
              <a:rPr lang="en-US" altLang="zh-CN"/>
              <a:t>18+ </a:t>
            </a:r>
            <a:r>
              <a:rPr lang="zh-CN" altLang="en-US"/>
              <a:t>异常检测模型、</a:t>
            </a:r>
            <a:r>
              <a:rPr lang="en-US" altLang="zh-CN"/>
              <a:t>16+ </a:t>
            </a:r>
            <a:r>
              <a:rPr lang="zh-CN" altLang="en-US"/>
              <a:t>插补模型对比。</a:t>
            </a:r>
            <a:endParaRPr lang="zh-CN" altLang="en-US"/>
          </a:p>
          <a:p>
            <a:pPr eaLnBrk="1" hangingPunct="1"/>
            <a:r>
              <a:rPr lang="zh-CN" altLang="en-US"/>
              <a:t>结果亮点：</a:t>
            </a:r>
            <a:endParaRPr lang="zh-CN" altLang="en-US"/>
          </a:p>
          <a:p>
            <a:pPr eaLnBrk="1" hangingPunct="1"/>
            <a:r>
              <a:rPr lang="zh-CN" altLang="en-US"/>
              <a:t>预测：在</a:t>
            </a:r>
            <a:r>
              <a:rPr lang="en-US" altLang="zh-CN"/>
              <a:t> 36 </a:t>
            </a:r>
            <a:r>
              <a:rPr lang="zh-CN" altLang="en-US"/>
              <a:t>个数据集中取得</a:t>
            </a:r>
            <a:r>
              <a:rPr lang="en-US" altLang="zh-CN"/>
              <a:t> 28 </a:t>
            </a:r>
            <a:r>
              <a:rPr lang="zh-CN" altLang="en-US"/>
              <a:t>次最优；</a:t>
            </a:r>
            <a:endParaRPr lang="zh-CN" altLang="en-US"/>
          </a:p>
          <a:p>
            <a:pPr eaLnBrk="1" hangingPunct="1"/>
            <a:r>
              <a:rPr lang="zh-CN" altLang="en-US"/>
              <a:t>分类：准确率显著超过现有</a:t>
            </a:r>
            <a:r>
              <a:rPr lang="en-US" altLang="zh-CN"/>
              <a:t> Transformer/RNN </a:t>
            </a:r>
            <a:r>
              <a:rPr lang="zh-CN" altLang="en-US"/>
              <a:t>方法；</a:t>
            </a:r>
            <a:endParaRPr lang="zh-CN" altLang="en-US"/>
          </a:p>
          <a:p>
            <a:pPr eaLnBrk="1" hangingPunct="1"/>
            <a:r>
              <a:rPr lang="zh-CN" altLang="en-US"/>
              <a:t>异常检测</a:t>
            </a:r>
            <a:r>
              <a:rPr lang="en-US" altLang="zh-CN"/>
              <a:t> &amp; </a:t>
            </a:r>
            <a:r>
              <a:rPr lang="zh-CN" altLang="en-US"/>
              <a:t>插补：亦全面胜出。</a:t>
            </a:r>
            <a:endParaRPr lang="zh-CN" altLang="en-US"/>
          </a:p>
          <a:p>
            <a:pPr eaLnBrk="1" hangingPunct="1"/>
            <a:r>
              <a:rPr lang="zh-CN" altLang="en-US"/>
              <a:t>要点：说明</a:t>
            </a:r>
            <a:r>
              <a:rPr lang="en-US" altLang="zh-CN"/>
              <a:t> UNITS </a:t>
            </a:r>
            <a:r>
              <a:rPr lang="zh-CN" altLang="en-US"/>
              <a:t>不仅</a:t>
            </a:r>
            <a:r>
              <a:rPr lang="en-US" altLang="zh-CN"/>
              <a:t>“</a:t>
            </a:r>
            <a:r>
              <a:rPr lang="zh-CN" altLang="en-US"/>
              <a:t>通用</a:t>
            </a:r>
            <a:r>
              <a:rPr lang="en-US" altLang="zh-CN"/>
              <a:t>”</a:t>
            </a:r>
            <a:r>
              <a:rPr lang="zh-CN" altLang="en-US"/>
              <a:t>，也</a:t>
            </a:r>
            <a:r>
              <a:rPr lang="en-US" altLang="zh-CN"/>
              <a:t>“</a:t>
            </a:r>
            <a:r>
              <a:rPr lang="zh-CN" altLang="en-US"/>
              <a:t>准确</a:t>
            </a:r>
            <a:r>
              <a:rPr lang="en-US" altLang="zh-CN"/>
              <a:t>”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实验设置：</a:t>
            </a:r>
            <a:r>
              <a:rPr lang="en-US" altLang="zh-CN"/>
              <a:t>38 </a:t>
            </a:r>
            <a:r>
              <a:rPr lang="zh-CN" altLang="en-US"/>
              <a:t>个数据集</a:t>
            </a:r>
            <a:r>
              <a:rPr lang="en-US" altLang="zh-CN"/>
              <a:t> </a:t>
            </a:r>
            <a:r>
              <a:rPr lang="zh-CN" altLang="en-US"/>
              <a:t>：</a:t>
            </a:r>
            <a:r>
              <a:rPr lang="en-US" altLang="zh-CN"/>
              <a:t>20 </a:t>
            </a:r>
            <a:r>
              <a:rPr lang="zh-CN" altLang="en-US"/>
              <a:t>个预测</a:t>
            </a:r>
            <a:r>
              <a:rPr lang="en-US" altLang="zh-CN"/>
              <a:t> + 18 </a:t>
            </a:r>
            <a:r>
              <a:rPr lang="zh-CN" altLang="en-US"/>
              <a:t>个分类，全部由单个</a:t>
            </a:r>
            <a:r>
              <a:rPr lang="en-US" altLang="zh-CN"/>
              <a:t> UNITS </a:t>
            </a:r>
            <a:r>
              <a:rPr lang="zh-CN" altLang="en-US"/>
              <a:t>模型处理。</a:t>
            </a:r>
            <a:endParaRPr lang="zh-CN" altLang="en-US"/>
          </a:p>
          <a:p>
            <a:pPr eaLnBrk="1" hangingPunct="1"/>
            <a:r>
              <a:rPr lang="en-US" altLang="zh-CN"/>
              <a:t>UNITS-SUP </a:t>
            </a:r>
            <a:r>
              <a:rPr lang="zh-CN" altLang="en-US"/>
              <a:t>和</a:t>
            </a:r>
            <a:r>
              <a:rPr lang="en-US" altLang="zh-CN"/>
              <a:t> UNITS-PMT</a:t>
            </a:r>
            <a:r>
              <a:rPr lang="zh-CN" altLang="en-US"/>
              <a:t>：这两个模型采用共享架构，分别进行不同的</a:t>
            </a:r>
            <a:r>
              <a:rPr lang="en-US" altLang="zh-CN"/>
              <a:t> </a:t>
            </a:r>
            <a:r>
              <a:rPr lang="zh-CN" altLang="en-US"/>
              <a:t>自监督预训练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微调</a:t>
            </a:r>
            <a:endParaRPr lang="zh-CN" altLang="en-US"/>
          </a:p>
          <a:p>
            <a:pPr eaLnBrk="1" hangingPunct="1"/>
            <a:r>
              <a:rPr lang="zh-CN" altLang="en-US"/>
              <a:t>结论：</a:t>
            </a:r>
            <a:endParaRPr lang="zh-CN" altLang="en-US"/>
          </a:p>
          <a:p>
            <a:pPr eaLnBrk="1" hangingPunct="1"/>
            <a:r>
              <a:rPr lang="zh-CN" altLang="en-US"/>
              <a:t>相比</a:t>
            </a:r>
            <a:r>
              <a:rPr lang="en-US" altLang="zh-CN"/>
              <a:t> iTransformer</a:t>
            </a:r>
            <a:r>
              <a:rPr lang="zh-CN" altLang="en-US"/>
              <a:t>、</a:t>
            </a:r>
            <a:r>
              <a:rPr lang="en-US" altLang="zh-CN"/>
              <a:t>TimesNet</a:t>
            </a:r>
            <a:r>
              <a:rPr lang="zh-CN" altLang="en-US"/>
              <a:t>、</a:t>
            </a:r>
            <a:r>
              <a:rPr lang="en-US" altLang="zh-CN"/>
              <a:t>GPT4TS </a:t>
            </a:r>
            <a:r>
              <a:rPr lang="zh-CN" altLang="en-US"/>
              <a:t>等，</a:t>
            </a:r>
            <a:r>
              <a:rPr lang="en-US" altLang="zh-CN"/>
              <a:t>UNITS </a:t>
            </a:r>
            <a:r>
              <a:rPr lang="zh-CN" altLang="en-US"/>
              <a:t>在</a:t>
            </a:r>
            <a:r>
              <a:rPr lang="en-US" altLang="zh-CN"/>
              <a:t> 17/20 </a:t>
            </a:r>
            <a:r>
              <a:rPr lang="zh-CN" altLang="en-US"/>
              <a:t>的预测任务和</a:t>
            </a:r>
            <a:r>
              <a:rPr lang="en-US" altLang="zh-CN"/>
              <a:t> 10/18 </a:t>
            </a:r>
            <a:r>
              <a:rPr lang="zh-CN" altLang="en-US"/>
              <a:t>的分类任务上最优；</a:t>
            </a:r>
            <a:endParaRPr lang="zh-CN" altLang="en-US"/>
          </a:p>
          <a:p>
            <a:pPr eaLnBrk="1" hangingPunct="1"/>
            <a:r>
              <a:rPr lang="zh-CN" altLang="en-US"/>
              <a:t>不需为每个数据集写专属模块，减少人力与调参成本。</a:t>
            </a:r>
            <a:endParaRPr lang="zh-CN" altLang="en-US"/>
          </a:p>
          <a:p>
            <a:pPr eaLnBrk="1" hangingPunct="1"/>
            <a:r>
              <a:rPr lang="zh-CN" altLang="en-US"/>
              <a:t>伏笔升华：一体化方法如何解决</a:t>
            </a:r>
            <a:r>
              <a:rPr lang="en-US" altLang="zh-CN"/>
              <a:t>“</a:t>
            </a:r>
            <a:r>
              <a:rPr lang="zh-CN" altLang="en-US"/>
              <a:t>科研</a:t>
            </a:r>
            <a:r>
              <a:rPr lang="en-US" altLang="zh-CN"/>
              <a:t>&amp;</a:t>
            </a:r>
            <a:r>
              <a:rPr lang="zh-CN" altLang="en-US"/>
              <a:t>产业落地痛点</a:t>
            </a:r>
            <a:r>
              <a:rPr lang="en-US" altLang="zh-CN"/>
              <a:t>”——</a:t>
            </a:r>
            <a:r>
              <a:rPr lang="zh-CN" altLang="en-US"/>
              <a:t>减少模型数量、节省维护成本。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多任务场景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9400" y="1390650"/>
            <a:ext cx="9093200" cy="407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多步预测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90900" y="1965960"/>
            <a:ext cx="5604510" cy="26587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少样本学习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5890" y="177800"/>
            <a:ext cx="4394200" cy="3251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50" y="3801745"/>
            <a:ext cx="8877300" cy="229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亮点回顾</a:t>
            </a:r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93340" y="1376680"/>
            <a:ext cx="7223125" cy="4105275"/>
          </a:xfrm>
          <a:prstGeom prst="rect">
            <a:avLst/>
          </a:prstGeom>
        </p:spPr>
        <p:txBody>
          <a:bodyPr>
            <a:noAutofit/>
          </a:bodyPr>
          <a:p>
            <a:pPr algn="l"/>
            <a:r>
              <a:rPr lang="zh-CN" altLang="en-US" sz="2400" b="1"/>
              <a:t>统一性</a:t>
            </a:r>
            <a:r>
              <a:rPr lang="en-US" altLang="zh-CN" sz="2400" b="1"/>
              <a:t>    </a:t>
            </a:r>
            <a:r>
              <a:rPr lang="zh-CN" altLang="en-US" sz="2400"/>
              <a:t>同一套模型处理多种时间序列任务（预测、</a:t>
            </a:r>
            <a:r>
              <a:rPr lang="en-US" altLang="zh-CN" sz="2400"/>
              <a:t>	           </a:t>
            </a:r>
            <a:r>
              <a:rPr lang="zh-CN" altLang="en-US" sz="2400"/>
              <a:t>分类、异常检测、插补）。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 b="1"/>
              <a:t>泛化性</a:t>
            </a:r>
            <a:r>
              <a:rPr lang="en-US" altLang="zh-CN" sz="2400" b="1"/>
              <a:t>    </a:t>
            </a:r>
            <a:r>
              <a:rPr lang="zh-CN" altLang="en-US" sz="2400"/>
              <a:t>面对不同长度、不同变量数的时间序列有出</a:t>
            </a:r>
            <a:r>
              <a:rPr lang="en-US" altLang="zh-CN" sz="2400"/>
              <a:t>	           </a:t>
            </a:r>
            <a:r>
              <a:rPr lang="zh-CN" altLang="en-US" sz="2400"/>
              <a:t>色适应力。</a:t>
            </a:r>
            <a:endParaRPr lang="zh-CN" altLang="en-US" sz="2400"/>
          </a:p>
          <a:p>
            <a:pPr algn="l"/>
            <a:endParaRPr lang="zh-CN" altLang="en-US" sz="2400"/>
          </a:p>
          <a:p>
            <a:pPr algn="l"/>
            <a:r>
              <a:rPr lang="zh-CN" altLang="en-US" sz="2400" b="1"/>
              <a:t>高效性</a:t>
            </a:r>
            <a:r>
              <a:rPr lang="en-US" altLang="zh-CN" sz="2400" b="1"/>
              <a:t>    </a:t>
            </a:r>
            <a:r>
              <a:rPr lang="zh-CN" altLang="en-US" sz="2400"/>
              <a:t>支持直接多步预测、少样本学习；无需大量</a:t>
            </a:r>
            <a:r>
              <a:rPr lang="en-US" altLang="zh-CN" sz="2400"/>
              <a:t>   		    </a:t>
            </a:r>
            <a:r>
              <a:rPr lang="zh-CN" altLang="en-US" sz="2400"/>
              <a:t>定制化模块。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2567994" y="2538876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9" name="TextBox 53"/>
          <p:cNvSpPr txBox="1"/>
          <p:nvPr>
            <p:custDataLst>
              <p:tags r:id="rId2"/>
            </p:custDataLst>
          </p:nvPr>
        </p:nvSpPr>
        <p:spPr>
          <a:xfrm>
            <a:off x="990133" y="1901572"/>
            <a:ext cx="6957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altLang="zh-CN" sz="4400" b="1" i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01</a:t>
            </a:r>
            <a:endParaRPr lang="zh-CN" altLang="en-US" sz="44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矩形 59"/>
          <p:cNvSpPr/>
          <p:nvPr>
            <p:custDataLst>
              <p:tags r:id="rId3"/>
            </p:custDataLst>
          </p:nvPr>
        </p:nvSpPr>
        <p:spPr>
          <a:xfrm>
            <a:off x="1734125" y="1901573"/>
            <a:ext cx="3918292" cy="3091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总结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UNITS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利用任务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toekn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化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统一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Transformer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架构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自监督预训练的方法，真正打破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“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单一任务模型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”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边界。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38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个数据集、不同类型的任务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上验证了其可行性和优越性。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TextBox 53"/>
          <p:cNvSpPr txBox="1"/>
          <p:nvPr>
            <p:custDataLst>
              <p:tags r:id="rId4"/>
            </p:custDataLst>
          </p:nvPr>
        </p:nvSpPr>
        <p:spPr>
          <a:xfrm>
            <a:off x="6571487" y="1901572"/>
            <a:ext cx="695703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buNone/>
            </a:pPr>
            <a:r>
              <a:rPr lang="en-US" altLang="zh-CN" sz="4400" b="1" i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02</a:t>
            </a:r>
            <a:endParaRPr lang="zh-CN" altLang="en-US" sz="4400" b="1" i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矩形 62"/>
          <p:cNvSpPr/>
          <p:nvPr>
            <p:custDataLst>
              <p:tags r:id="rId5"/>
            </p:custDataLst>
          </p:nvPr>
        </p:nvSpPr>
        <p:spPr>
          <a:xfrm>
            <a:off x="7359989" y="1901573"/>
            <a:ext cx="3918292" cy="2722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未来方向</a:t>
            </a:r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更多任务扩展：如时序聚类、时序生成等方向。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更轻量化：在移动端或边缘设备上的推理优化。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与大模型结合：探索多模态数据（文本</a:t>
            </a:r>
            <a:r>
              <a:rPr lang="en-US" altLang="zh-CN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+ </a:t>
            </a:r>
            <a:r>
              <a:rPr lang="zh-CN" altLang="en-US" sz="16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时间序列）的进一步融合。</a:t>
            </a:r>
            <a:endParaRPr lang="zh-CN" altLang="en-US" sz="16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857375" y="-161992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dirty="0">
              <a:sym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>
                <a:sym typeface="微软雅黑" panose="020B0503020204020204" pitchFamily="34" charset="-122"/>
              </a:rPr>
              <a:t>总结与未来方向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3345" y="2074545"/>
            <a:ext cx="11904345" cy="1151255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2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UNITS: A Unified Multi-Task Time Series Model</a:t>
            </a:r>
            <a:endParaRPr lang="en-US" altLang="zh-CN" sz="2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360" y="4471035"/>
            <a:ext cx="628523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Shanghua Gao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Times New Roman" panose="02020603050405020304" charset="0"/>
                <a:ea typeface="NimbusRomNo9L-Regu"/>
                <a:cs typeface="Times New Roman" panose="02020603050405020304" charset="0"/>
              </a:rPr>
              <a:t>Teddy Koker</a:t>
            </a:r>
            <a:endParaRPr lang="zh-CN" altLang="en-US" sz="2000" b="0">
              <a:solidFill>
                <a:srgbClr val="000000"/>
              </a:solidFill>
              <a:latin typeface="Times New Roman" panose="02020603050405020304" charset="0"/>
              <a:ea typeface="NimbusRomNo9L-Regu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532130" y="2673350"/>
            <a:ext cx="2563495" cy="1558925"/>
          </a:xfrm>
        </p:spPr>
        <p:txBody>
          <a:bodyPr anchor="b" anchorCtr="0"/>
          <a:lstStyle/>
          <a:p>
            <a:pPr algn="ctr"/>
            <a:r>
              <a:rPr lang="zh-CN" altLang="en-US" sz="3600"/>
              <a:t>背景和</a:t>
            </a:r>
            <a:r>
              <a:rPr lang="zh-CN" altLang="en-US" sz="3600"/>
              <a:t>动机</a:t>
            </a:r>
            <a:endParaRPr lang="zh-CN" altLang="en-US" sz="3600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754380" y="4300855"/>
            <a:ext cx="2157095" cy="1250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1804670" y="945198"/>
            <a:ext cx="8893175" cy="4967605"/>
          </a:xfrm>
          <a:custGeom>
            <a:avLst/>
            <a:gdLst>
              <a:gd name="connsiteX0" fmla="*/ 5 w 14004"/>
              <a:gd name="connsiteY0" fmla="*/ 1622 h 7822"/>
              <a:gd name="connsiteX1" fmla="*/ 0 w 14004"/>
              <a:gd name="connsiteY1" fmla="*/ 0 h 7822"/>
              <a:gd name="connsiteX2" fmla="*/ 14004 w 14004"/>
              <a:gd name="connsiteY2" fmla="*/ 0 h 7822"/>
              <a:gd name="connsiteX3" fmla="*/ 14004 w 14004"/>
              <a:gd name="connsiteY3" fmla="*/ 7822 h 7822"/>
              <a:gd name="connsiteX4" fmla="*/ 0 w 14004"/>
              <a:gd name="connsiteY4" fmla="*/ 7822 h 7822"/>
              <a:gd name="connsiteX5" fmla="*/ 5 w 14004"/>
              <a:gd name="connsiteY5" fmla="*/ 6212 h 7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04" h="7822">
                <a:moveTo>
                  <a:pt x="5" y="1622"/>
                </a:moveTo>
                <a:lnTo>
                  <a:pt x="0" y="0"/>
                </a:lnTo>
                <a:lnTo>
                  <a:pt x="14004" y="0"/>
                </a:lnTo>
                <a:lnTo>
                  <a:pt x="14004" y="7822"/>
                </a:lnTo>
                <a:lnTo>
                  <a:pt x="0" y="7822"/>
                </a:lnTo>
                <a:lnTo>
                  <a:pt x="5" y="6212"/>
                </a:lnTo>
              </a:path>
            </a:pathLst>
          </a:custGeom>
          <a:noFill/>
          <a:ln w="19050">
            <a:solidFill>
              <a:schemeClr val="accent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0" anchor="ctr"/>
          <a:lstStyle/>
          <a:p>
            <a:pPr indent="0" algn="just" fontAlgn="auto">
              <a:lnSpc>
                <a:spcPct val="150000"/>
              </a:lnSpc>
            </a:pPr>
            <a:endParaRPr lang="zh-CN" altLang="en-US" kern="0" spc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3715385" y="1221740"/>
            <a:ext cx="6691630" cy="4405630"/>
          </a:xfrm>
          <a:prstGeom prst="rect">
            <a:avLst/>
          </a:prstGeom>
          <a:noFill/>
        </p:spPr>
        <p:txBody>
          <a:bodyPr wrap="square" rtlCol="0" anchor="ctr" anchorCtr="0">
            <a:normAutofit lnSpcReduction="10000"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多任务学习</a:t>
            </a:r>
            <a:r>
              <a:rPr lang="en-US" altLang="zh-CN" sz="2400">
                <a:sym typeface="+mn-ea"/>
              </a:rPr>
              <a:t>Multi-task Learning </a:t>
            </a:r>
            <a:endParaRPr lang="en-US" altLang="zh-CN" sz="240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400">
                <a:sym typeface="+mn-ea"/>
              </a:rPr>
              <a:t>泛化能力</a:t>
            </a:r>
            <a:r>
              <a:rPr lang="en-US" altLang="zh-CN" sz="2400">
                <a:sym typeface="+mn-ea"/>
              </a:rPr>
              <a:t>Generalization Ability</a:t>
            </a:r>
            <a:r>
              <a:rPr lang="zh-CN" altLang="en-US" sz="2400">
                <a:sym typeface="+mn-ea"/>
              </a:rPr>
              <a:t>      </a:t>
            </a:r>
            <a:endParaRPr lang="zh-CN" altLang="en-US" sz="2400"/>
          </a:p>
          <a:p>
            <a:pPr indent="0" fontAlgn="auto">
              <a:lnSpc>
                <a:spcPct val="150000"/>
              </a:lnSpc>
            </a:pPr>
            <a:endParaRPr lang="en-US" altLang="zh-CN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 dirty="0">
                <a:sym typeface="+mn-ea"/>
              </a:rPr>
              <a:t>1.</a:t>
            </a:r>
            <a:r>
              <a:rPr lang="zh-CN" altLang="en-US" sz="2400"/>
              <a:t>传统时间序列模型往往专注于单一任务。</a:t>
            </a:r>
            <a:endParaRPr lang="zh-CN" altLang="en-US" sz="2400"/>
          </a:p>
          <a:p>
            <a:pPr indent="0" algn="l" fontAlgn="auto"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多个单任务模型成本高、维护复杂、泛化性差。</a:t>
            </a:r>
            <a:endParaRPr lang="zh-CN" altLang="en-US" sz="24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/>
          <p:cNvSpPr txBox="1"/>
          <p:nvPr>
            <p:custDataLst>
              <p:tags r:id="rId1"/>
            </p:custDataLst>
          </p:nvPr>
        </p:nvSpPr>
        <p:spPr>
          <a:xfrm>
            <a:off x="273050" y="2717800"/>
            <a:ext cx="5231130" cy="3040380"/>
          </a:xfrm>
          <a:prstGeom prst="rect">
            <a:avLst/>
          </a:prstGeom>
          <a:noFill/>
        </p:spPr>
        <p:txBody>
          <a:bodyPr wrap="square" lIns="0" rtlCol="0"/>
          <a:lstStyle/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不同数据源（医疗、金融、工程等），时间长度（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）与变量数量（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）差异大；</a:t>
            </a:r>
            <a:endParaRPr lang="zh-CN" altLang="en-US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时间序列任务类型多样：预测、分类、异常检测、插补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endParaRPr lang="en-US" altLang="zh-CN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现有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LLM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在时间序列上常需大量微调或特定模块，难以轻量级扩展到更多任务。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 sz="1600" b="1" spc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研究问题和挑战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40726" r="435"/>
          <a:stretch>
            <a:fillRect/>
          </a:stretch>
        </p:blipFill>
        <p:spPr>
          <a:xfrm>
            <a:off x="6009640" y="3039745"/>
            <a:ext cx="5089525" cy="24879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r="199" b="72466"/>
          <a:stretch>
            <a:fillRect/>
          </a:stretch>
        </p:blipFill>
        <p:spPr>
          <a:xfrm>
            <a:off x="5997575" y="1255395"/>
            <a:ext cx="5101590" cy="1155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文本框 97"/>
          <p:cNvSpPr txBox="1"/>
          <p:nvPr>
            <p:custDataLst>
              <p:tags r:id="rId1"/>
            </p:custDataLst>
          </p:nvPr>
        </p:nvSpPr>
        <p:spPr>
          <a:xfrm>
            <a:off x="273050" y="2717800"/>
            <a:ext cx="5231130" cy="3040380"/>
          </a:xfrm>
          <a:prstGeom prst="rect">
            <a:avLst/>
          </a:prstGeom>
          <a:noFill/>
        </p:spPr>
        <p:txBody>
          <a:bodyPr wrap="square" lIns="0" rtlCol="0"/>
          <a:lstStyle/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不同数据源（医疗、金融、工程等），时间长度（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t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）与变量数量（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v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）差异大。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时间序列任务类型多样：预测、分类、异常检测、插补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……</a:t>
            </a:r>
            <a:endParaRPr lang="en-US" altLang="zh-CN" sz="16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0" indent="304800" algn="l" defTabSz="26670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(iii)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现有</a:t>
            </a:r>
            <a:r>
              <a:rPr lang="en-US" altLang="zh-CN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LLM 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在时间序列上常需大量微调或特定模块，难以轻量级扩展到更多任务。</a:t>
            </a:r>
            <a:r>
              <a:rPr lang="zh-CN" altLang="en-US" sz="16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；</a:t>
            </a:r>
            <a:endParaRPr lang="zh-CN" altLang="en-US" sz="1600" b="1" spc="1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439420" y="453345"/>
            <a:ext cx="10800000" cy="72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研究问题和挑战</a:t>
            </a:r>
            <a:endParaRPr lang="zh-CN" altLang="en-US" dirty="0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405" y="1285875"/>
            <a:ext cx="514985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>
                <a:sym typeface="微软雅黑" panose="020B0503020204020204" pitchFamily="34" charset="-122"/>
              </a:rPr>
              <a:t>UNITS </a:t>
            </a:r>
            <a:r>
              <a:rPr lang="zh-CN" altLang="en-US">
                <a:sym typeface="微软雅黑" panose="020B0503020204020204" pitchFamily="34" charset="-122"/>
              </a:rPr>
              <a:t>整体思路概述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10" y="1738630"/>
            <a:ext cx="10533380" cy="3783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详细操作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015" y="1449705"/>
            <a:ext cx="7327900" cy="527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555" y="2265680"/>
            <a:ext cx="7378700" cy="5524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355" y="3046095"/>
            <a:ext cx="7308850" cy="50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875" y="3933825"/>
            <a:ext cx="8858250" cy="457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4815" y="4754245"/>
            <a:ext cx="8756650" cy="482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单任务对比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6945" y="492125"/>
            <a:ext cx="7923530" cy="5874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8441_1*i*2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p="http://schemas.openxmlformats.org/presentationml/2006/main">
  <p:tag name="KSO_WM_UNIT_SUBTYPE" val="a"/>
  <p:tag name="KSO_WM_UNIT_TEXT_LAYER_COUNT" val="1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8441_1*f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"/>
</p:tagLst>
</file>

<file path=ppt/tags/tag13.xml><?xml version="1.0" encoding="utf-8"?>
<p:tagLst xmlns:p="http://schemas.openxmlformats.org/presentationml/2006/main">
  <p:tag name="KSO_WM_SLIDE_ID" val="custom20238441_1"/>
  <p:tag name="KSO_WM_TEMPLATE_SUBCATEGORY" val="0"/>
  <p:tag name="KSO_WM_TEMPLATE_MASTER_TYPE" val="0"/>
  <p:tag name="KSO_WM_TEMPLATE_COLOR_TYPE" val="0"/>
  <p:tag name="KSO_WM_SLIDE_TYPE" val="text"/>
  <p:tag name="KSO_WM_SLIDE_SUBTYPE" val="picTxt"/>
  <p:tag name="KSO_WM_SLIDE_ITEM_CNT" val="0"/>
  <p:tag name="KSO_WM_SLIDE_INDEX" val="1"/>
  <p:tag name="KSO_WM_SLIDE_SIZE" val="801*391"/>
  <p:tag name="KSO_WM_SLIDE_POSITION" val="41*74"/>
  <p:tag name="KSO_WM_TAG_VERSION" val="3.0"/>
  <p:tag name="KSO_WM_BEAUTIFY_FLAG" val="#wm#"/>
  <p:tag name="KSO_WM_TEMPLATE_CATEGORY" val="custom"/>
  <p:tag name="KSO_WM_TEMPLATE_INDEX" val="20238441"/>
  <p:tag name="KSO_WM_SLIDE_LAYOUT" val="a_f"/>
  <p:tag name="KSO_WM_SLIDE_LAYOUT_CNT" val="1_1"/>
</p:tagLst>
</file>

<file path=ppt/tags/tag14.xml><?xml version="1.0" encoding="utf-8"?>
<p:tagLst xmlns:p="http://schemas.openxmlformats.org/presentationml/2006/main">
  <p:tag name="KSO_WM_DIAGRAM_VIRTUALLY_FRAME" val="{&quot;height&quot;:263.0223622047244,&quot;left&quot;:53.45,&quot;top&quot;:157.3083464566929,&quot;width&quot;:853.0966141732282}"/>
</p:tagLst>
</file>

<file path=ppt/tags/tag15.xml><?xml version="1.0" encoding="utf-8"?>
<p:tagLst xmlns:p="http://schemas.openxmlformats.org/presentationml/2006/main">
  <p:tag name="KSO_WM_DIAGRAM_VIRTUALLY_FRAME" val="{&quot;height&quot;:263.0223622047244,&quot;left&quot;:53.45,&quot;top&quot;:157.3083464566929,&quot;width&quot;:853.0966141732282}"/>
</p:tagLst>
</file>

<file path=ppt/tags/tag16.xml><?xml version="1.0" encoding="utf-8"?>
<p:tagLst xmlns:p="http://schemas.openxmlformats.org/presentationml/2006/main">
  <p:tag name="KSO_WM_DIAGRAM_VIRTUALLY_FRAME" val="{&quot;height&quot;:364.0162204724409,&quot;left&quot;:77.9632283464567,&quot;top&quot;:149.73007874015747,&quot;width&quot;:810.0903937007873}"/>
</p:tagLst>
</file>

<file path=ppt/tags/tag17.xml><?xml version="1.0" encoding="utf-8"?>
<p:tagLst xmlns:p="http://schemas.openxmlformats.org/presentationml/2006/main">
  <p:tag name="KSO_WM_DIAGRAM_VIRTUALLY_FRAME" val="{&quot;height&quot;:364.0162204724409,&quot;left&quot;:77.9632283464567,&quot;top&quot;:149.73007874015747,&quot;width&quot;:810.0903937007873}"/>
</p:tagLst>
</file>

<file path=ppt/tags/tag18.xml><?xml version="1.0" encoding="utf-8"?>
<p:tagLst xmlns:p="http://schemas.openxmlformats.org/presentationml/2006/main">
  <p:tag name="KSO_WM_DIAGRAM_VIRTUALLY_FRAME" val="{&quot;height&quot;:364.0162204724409,&quot;left&quot;:77.9632283464567,&quot;top&quot;:149.73007874015747,&quot;width&quot;:810.0903937007873}"/>
</p:tagLst>
</file>

<file path=ppt/tags/tag19.xml><?xml version="1.0" encoding="utf-8"?>
<p:tagLst xmlns:p="http://schemas.openxmlformats.org/presentationml/2006/main">
  <p:tag name="KSO_WM_DIAGRAM_VIRTUALLY_FRAME" val="{&quot;height&quot;:364.0162204724409,&quot;left&quot;:77.9632283464567,&quot;top&quot;:149.73007874015747,&quot;width&quot;:810.0903937007873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DIAGRAM_VIRTUALLY_FRAME" val="{&quot;height&quot;:364.0162204724409,&quot;left&quot;:77.9632283464567,&quot;top&quot;:149.73007874015747,&quot;width&quot;:810.0903937007873}"/>
</p:tagLst>
</file>

<file path=ppt/tags/tag2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25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441_1*a*1"/>
  <p:tag name="KSO_WM_TEMPLATE_CATEGORY" val="custom"/>
  <p:tag name="KSO_WM_TEMPLATE_INDEX" val="20238441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839</Words>
  <Application>WPS 演示</Application>
  <PresentationFormat>宽屏</PresentationFormat>
  <Paragraphs>86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黑体</vt:lpstr>
      <vt:lpstr>Times New Roman</vt:lpstr>
      <vt:lpstr>NimbusRomNo9L-Regu</vt:lpstr>
      <vt:lpstr>ESRI AMFM Electric</vt:lpstr>
      <vt:lpstr>Arial Unicode MS</vt:lpstr>
      <vt:lpstr>等线</vt:lpstr>
      <vt:lpstr>Calibri</vt:lpstr>
      <vt:lpstr>Calibri Light</vt:lpstr>
      <vt:lpstr>等线 Light</vt:lpstr>
      <vt:lpstr>BatangChe</vt:lpstr>
      <vt:lpstr>Office Theme</vt:lpstr>
      <vt:lpstr>PowerPoint 演示文稿</vt:lpstr>
      <vt:lpstr>PowerPoint 演示文稿</vt:lpstr>
      <vt:lpstr>UNITS: A Unified Multi-Task Time Series Model</vt:lpstr>
      <vt:lpstr>背景和动机</vt:lpstr>
      <vt:lpstr>研究问题和挑战</vt:lpstr>
      <vt:lpstr>研究问题和挑战</vt:lpstr>
      <vt:lpstr>UNITS 整体思路概述</vt:lpstr>
      <vt:lpstr>详细操作</vt:lpstr>
      <vt:lpstr>单任务对比</vt:lpstr>
      <vt:lpstr>多任务场景</vt:lpstr>
      <vt:lpstr>多步预测</vt:lpstr>
      <vt:lpstr>少样本学习</vt:lpstr>
      <vt:lpstr>亮点回顾</vt:lpstr>
      <vt:lpstr>总结与未来方向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512</cp:revision>
  <dcterms:created xsi:type="dcterms:W3CDTF">2019-06-09T06:58:00Z</dcterms:created>
  <dcterms:modified xsi:type="dcterms:W3CDTF">2025-03-02T14:56:25Z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2052-12.1.0.20305</vt:lpwstr>
  </property>
</Properties>
</file>