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7" r:id="rId3"/>
    <p:sldId id="736" r:id="rId4"/>
    <p:sldId id="1280" r:id="rId6"/>
    <p:sldId id="1243" r:id="rId7"/>
    <p:sldId id="1271" r:id="rId8"/>
    <p:sldId id="977" r:id="rId9"/>
    <p:sldId id="1197" r:id="rId10"/>
    <p:sldId id="1315" r:id="rId11"/>
    <p:sldId id="1301" r:id="rId12"/>
    <p:sldId id="1303" r:id="rId13"/>
    <p:sldId id="1304" r:id="rId14"/>
    <p:sldId id="1308" r:id="rId15"/>
    <p:sldId id="1306" r:id="rId16"/>
    <p:sldId id="1279" r:id="rId17"/>
    <p:sldId id="1266" r:id="rId18"/>
    <p:sldId id="766" r:id="rId19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8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图片内容解析：</a:t>
            </a:r>
            <a:endParaRPr lang="zh-CN" altLang="en-US"/>
          </a:p>
          <a:p>
            <a:r>
              <a:rPr lang="zh-CN" altLang="en-US"/>
              <a:t>原始文本推理（左侧）：</a:t>
            </a:r>
            <a:endParaRPr lang="en-US" altLang="zh-CN"/>
          </a:p>
          <a:p>
            <a:r>
              <a:rPr lang="zh-CN" altLang="en-US"/>
              <a:t>文章描述了过去</a:t>
            </a:r>
            <a:r>
              <a:rPr lang="en-US" altLang="zh-CN"/>
              <a:t>24</a:t>
            </a:r>
            <a:r>
              <a:rPr lang="zh-CN" altLang="en-US"/>
              <a:t>小时内纽约市的天气变化，说明温度逐渐升高，并且湿度在白天升高、晚上下降。预测</a:t>
            </a:r>
            <a:r>
              <a:rPr lang="en-US" altLang="zh-CN"/>
              <a:t> </a:t>
            </a:r>
            <a:r>
              <a:rPr lang="zh-CN" altLang="en-US"/>
              <a:t>不下雨，并通过原始文本描述了一些天气模式，如温度上升和湿度变化。</a:t>
            </a:r>
            <a:endParaRPr lang="en-US" altLang="zh-CN"/>
          </a:p>
          <a:p>
            <a:r>
              <a:rPr lang="zh-CN" altLang="en-US"/>
              <a:t>原型匹配：该部分展示了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未下雨</a:t>
            </a:r>
            <a:r>
              <a:rPr lang="en-US" altLang="zh-CN"/>
              <a:t>”</a:t>
            </a:r>
            <a:r>
              <a:rPr lang="zh-CN" altLang="en-US"/>
              <a:t>相关的原型，比如</a:t>
            </a:r>
            <a:r>
              <a:rPr lang="en-US" altLang="zh-CN"/>
              <a:t>“</a:t>
            </a:r>
            <a:r>
              <a:rPr lang="zh-CN" altLang="en-US"/>
              <a:t>温度相对稳定，湿度在下午上升，气压变化较小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精炼文本推理（左侧）：</a:t>
            </a:r>
            <a:endParaRPr lang="en-US" altLang="zh-CN"/>
          </a:p>
          <a:p>
            <a:r>
              <a:rPr lang="en-US" altLang="zh-CN"/>
              <a:t>TimeXL </a:t>
            </a:r>
            <a:r>
              <a:rPr lang="zh-CN" altLang="en-US"/>
              <a:t>对原始文本进行了</a:t>
            </a:r>
            <a:r>
              <a:rPr lang="en-US" altLang="zh-CN"/>
              <a:t> </a:t>
            </a:r>
            <a:r>
              <a:rPr lang="zh-CN" altLang="en-US"/>
              <a:t>精炼，强调了</a:t>
            </a:r>
            <a:r>
              <a:rPr lang="en-US" altLang="zh-CN"/>
              <a:t> </a:t>
            </a:r>
            <a:r>
              <a:rPr lang="zh-CN" altLang="en-US"/>
              <a:t>湿度增加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风向变化</a:t>
            </a:r>
            <a:r>
              <a:rPr lang="en-US" altLang="zh-CN"/>
              <a:t> </a:t>
            </a:r>
            <a:r>
              <a:rPr lang="zh-CN" altLang="en-US"/>
              <a:t>等关键因素，这些因素指示了</a:t>
            </a:r>
            <a:r>
              <a:rPr lang="en-US" altLang="zh-CN"/>
              <a:t> </a:t>
            </a:r>
            <a:r>
              <a:rPr lang="zh-CN" altLang="en-US"/>
              <a:t>可能下雨</a:t>
            </a:r>
            <a:r>
              <a:rPr lang="en-US" altLang="zh-CN"/>
              <a:t> </a:t>
            </a:r>
            <a:r>
              <a:rPr lang="zh-CN" altLang="en-US"/>
              <a:t>的条件。精炼后的文本中，风向变化表明湿气的增加，这增强了</a:t>
            </a:r>
            <a:r>
              <a:rPr lang="en-US" altLang="zh-CN"/>
              <a:t> </a:t>
            </a:r>
            <a:r>
              <a:rPr lang="zh-CN" altLang="en-US"/>
              <a:t>降雨的可能性。</a:t>
            </a:r>
            <a:endParaRPr lang="en-US" altLang="zh-CN"/>
          </a:p>
          <a:p>
            <a:r>
              <a:rPr lang="zh-CN" altLang="en-US"/>
              <a:t>原型匹配：精炼后的文本与</a:t>
            </a:r>
            <a:r>
              <a:rPr lang="en-US" altLang="zh-CN"/>
              <a:t> “</a:t>
            </a:r>
            <a:r>
              <a:rPr lang="zh-CN" altLang="en-US"/>
              <a:t>下雨</a:t>
            </a:r>
            <a:r>
              <a:rPr lang="en-US" altLang="zh-CN"/>
              <a:t>”</a:t>
            </a:r>
            <a:r>
              <a:rPr lang="zh-CN" altLang="en-US"/>
              <a:t>相关的原型</a:t>
            </a:r>
            <a:r>
              <a:rPr lang="en-US" altLang="zh-CN"/>
              <a:t> </a:t>
            </a:r>
            <a:r>
              <a:rPr lang="zh-CN" altLang="en-US"/>
              <a:t>匹配，诸如</a:t>
            </a:r>
            <a:r>
              <a:rPr lang="en-US" altLang="zh-CN"/>
              <a:t>“</a:t>
            </a:r>
            <a:r>
              <a:rPr lang="zh-CN" altLang="en-US"/>
              <a:t>风向变得不稳定，可能预示着天气系统的接近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时间序列推理（右侧）：</a:t>
            </a:r>
            <a:endParaRPr lang="en-US" altLang="zh-CN"/>
          </a:p>
          <a:p>
            <a:r>
              <a:rPr lang="zh-CN" altLang="en-US"/>
              <a:t>湿度、气压、温度、风速和风向</a:t>
            </a:r>
            <a:r>
              <a:rPr lang="en-US" altLang="zh-CN"/>
              <a:t> </a:t>
            </a:r>
            <a:r>
              <a:rPr lang="zh-CN" altLang="en-US"/>
              <a:t>的时间序列被绘制出来，并与</a:t>
            </a:r>
            <a:r>
              <a:rPr lang="en-US" altLang="zh-CN"/>
              <a:t> </a:t>
            </a:r>
            <a:r>
              <a:rPr lang="zh-CN" altLang="en-US"/>
              <a:t>匹配的原型</a:t>
            </a:r>
            <a:r>
              <a:rPr lang="en-US" altLang="zh-CN"/>
              <a:t> </a:t>
            </a:r>
            <a:r>
              <a:rPr lang="zh-CN" altLang="en-US"/>
              <a:t>叠加。图中展示了</a:t>
            </a:r>
            <a:r>
              <a:rPr lang="en-US" altLang="zh-CN"/>
              <a:t> </a:t>
            </a:r>
            <a:r>
              <a:rPr lang="zh-CN" altLang="en-US"/>
              <a:t>时间序列</a:t>
            </a:r>
            <a:r>
              <a:rPr lang="en-US" altLang="zh-CN"/>
              <a:t> </a:t>
            </a:r>
            <a:r>
              <a:rPr lang="zh-CN" altLang="en-US"/>
              <a:t>如何反映不同的天气模式，如</a:t>
            </a:r>
            <a:r>
              <a:rPr lang="en-US" altLang="zh-CN"/>
              <a:t> </a:t>
            </a:r>
            <a:r>
              <a:rPr lang="zh-CN" altLang="en-US"/>
              <a:t>温度升高、湿度波动，以及</a:t>
            </a:r>
            <a:r>
              <a:rPr lang="en-US" altLang="zh-CN"/>
              <a:t> </a:t>
            </a:r>
            <a:r>
              <a:rPr lang="zh-CN" altLang="en-US"/>
              <a:t>风速和风向的变化。这些变化与文本推理的结果一致，表明</a:t>
            </a:r>
            <a:r>
              <a:rPr lang="en-US" altLang="zh-CN"/>
              <a:t> </a:t>
            </a:r>
            <a:r>
              <a:rPr lang="zh-CN" altLang="en-US"/>
              <a:t>降雨的可能性增加。</a:t>
            </a:r>
            <a:endParaRPr lang="en-US" altLang="zh-CN"/>
          </a:p>
          <a:p>
            <a:r>
              <a:rPr lang="zh-CN" altLang="en-US"/>
              <a:t>目的：</a:t>
            </a:r>
            <a:endParaRPr lang="zh-CN" altLang="en-US"/>
          </a:p>
          <a:p>
            <a:r>
              <a:rPr lang="zh-CN" altLang="en-US"/>
              <a:t>图中的目的是展示</a:t>
            </a:r>
            <a:r>
              <a:rPr lang="en-US" altLang="zh-CN"/>
              <a:t> TimeXL </a:t>
            </a:r>
            <a:r>
              <a:rPr lang="zh-CN" altLang="en-US"/>
              <a:t>如何结合</a:t>
            </a:r>
            <a:r>
              <a:rPr lang="en-US" altLang="zh-CN"/>
              <a:t> </a:t>
            </a:r>
            <a:r>
              <a:rPr lang="zh-CN" altLang="en-US"/>
              <a:t>文本推理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时间序列推理，利用</a:t>
            </a:r>
            <a:r>
              <a:rPr lang="en-US" altLang="zh-CN"/>
              <a:t> </a:t>
            </a:r>
            <a:r>
              <a:rPr lang="zh-CN" altLang="en-US"/>
              <a:t>原型匹配</a:t>
            </a:r>
            <a:r>
              <a:rPr lang="en-US" altLang="zh-CN"/>
              <a:t> </a:t>
            </a:r>
            <a:r>
              <a:rPr lang="zh-CN" altLang="en-US"/>
              <a:t>来增强预测结果的可解释性。通过文本的精炼和时间序列数据的推理，模型能够提供</a:t>
            </a:r>
            <a:r>
              <a:rPr lang="en-US" altLang="zh-CN"/>
              <a:t> </a:t>
            </a:r>
            <a:r>
              <a:rPr lang="zh-CN" altLang="en-US"/>
              <a:t>更精确的天气预测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清晰的解释。</a:t>
            </a:r>
            <a:endParaRPr lang="en-US" altLang="zh-CN"/>
          </a:p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原始文本推理</a:t>
            </a:r>
            <a:r>
              <a:rPr lang="en-US" altLang="zh-CN"/>
              <a:t> </a:t>
            </a:r>
            <a:r>
              <a:rPr lang="zh-CN" altLang="en-US"/>
              <a:t>预测</a:t>
            </a:r>
            <a:r>
              <a:rPr lang="en-US" altLang="zh-CN"/>
              <a:t>“</a:t>
            </a:r>
            <a:r>
              <a:rPr lang="zh-CN" altLang="en-US"/>
              <a:t>不下雨</a:t>
            </a:r>
            <a:r>
              <a:rPr lang="en-US" altLang="zh-CN"/>
              <a:t>”</a:t>
            </a:r>
            <a:r>
              <a:rPr lang="zh-CN" altLang="en-US"/>
              <a:t>，而</a:t>
            </a:r>
            <a:r>
              <a:rPr lang="en-US" altLang="zh-CN"/>
              <a:t> </a:t>
            </a:r>
            <a:r>
              <a:rPr lang="zh-CN" altLang="en-US"/>
              <a:t>精炼文本推理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时间序列推理</a:t>
            </a:r>
            <a:r>
              <a:rPr lang="en-US" altLang="zh-CN"/>
              <a:t> </a:t>
            </a:r>
            <a:r>
              <a:rPr lang="zh-CN" altLang="en-US"/>
              <a:t>表明更有可能发生</a:t>
            </a:r>
            <a:r>
              <a:rPr lang="en-US" altLang="zh-CN"/>
              <a:t> </a:t>
            </a:r>
            <a:r>
              <a:rPr lang="zh-CN" altLang="en-US"/>
              <a:t>降雨。通过结合这两种推理方式，模型能在解释的同时，增强其预测的准确性和可理解性。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这张图展示了</a:t>
            </a:r>
            <a:r>
              <a:rPr lang="en-US" altLang="zh-CN"/>
              <a:t> TimeXL </a:t>
            </a:r>
            <a:r>
              <a:rPr lang="zh-CN" altLang="en-US"/>
              <a:t>在多个数据集上的</a:t>
            </a:r>
            <a:r>
              <a:rPr lang="en-US" altLang="zh-CN"/>
              <a:t> </a:t>
            </a:r>
            <a:r>
              <a:rPr lang="zh-CN" altLang="en-US"/>
              <a:t>迭代分析，通过对</a:t>
            </a:r>
            <a:r>
              <a:rPr lang="en-US" altLang="zh-CN"/>
              <a:t> </a:t>
            </a:r>
            <a:r>
              <a:rPr lang="zh-CN" altLang="en-US"/>
              <a:t>文本质量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模型性能（</a:t>
            </a:r>
            <a:r>
              <a:rPr lang="en-US" altLang="zh-CN"/>
              <a:t>F1 </a:t>
            </a:r>
            <a:r>
              <a:rPr lang="zh-CN" altLang="en-US"/>
              <a:t>分数与</a:t>
            </a:r>
            <a:r>
              <a:rPr lang="en-US" altLang="zh-CN"/>
              <a:t> AUC </a:t>
            </a:r>
            <a:r>
              <a:rPr lang="zh-CN" altLang="en-US"/>
              <a:t>分数）进行多轮训练的比较，评估了</a:t>
            </a:r>
            <a:r>
              <a:rPr lang="en-US" altLang="zh-CN"/>
              <a:t> TimeXL </a:t>
            </a:r>
            <a:r>
              <a:rPr lang="zh-CN" altLang="en-US"/>
              <a:t>的效果。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图表解释：</a:t>
            </a:r>
            <a:endParaRPr lang="zh-CN" altLang="en-US"/>
          </a:p>
          <a:p>
            <a:r>
              <a:rPr lang="zh-CN" altLang="en-US"/>
              <a:t>可以看到，在上面仅有文本数据的情况下，一般的</a:t>
            </a:r>
            <a:r>
              <a:rPr lang="en-US" altLang="zh-CN"/>
              <a:t>LLM</a:t>
            </a:r>
            <a:r>
              <a:rPr lang="zh-CN" altLang="en-US"/>
              <a:t>的</a:t>
            </a:r>
            <a:r>
              <a:rPr lang="en-US" altLang="zh-CN"/>
              <a:t>f1</a:t>
            </a:r>
            <a:r>
              <a:rPr lang="zh-CN" altLang="en-US"/>
              <a:t>和</a:t>
            </a:r>
            <a:r>
              <a:rPr lang="en-US" altLang="zh-CN"/>
              <a:t>auc</a:t>
            </a:r>
            <a:r>
              <a:rPr lang="zh-CN" altLang="en-US"/>
              <a:t>分数随轮数变化不大。</a:t>
            </a:r>
            <a:endParaRPr lang="zh-CN" altLang="en-US"/>
          </a:p>
          <a:p>
            <a:r>
              <a:rPr lang="zh-CN" altLang="en-US"/>
              <a:t>而在下面有文本数据的情况下，</a:t>
            </a:r>
            <a:r>
              <a:rPr lang="zh-CN" altLang="en-US">
                <a:sym typeface="+mn-ea"/>
              </a:rPr>
              <a:t>随着训练的迭代，</a:t>
            </a:r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在所有数据集上都能持续改进其</a:t>
            </a:r>
            <a:r>
              <a:rPr lang="en-US" altLang="zh-CN">
                <a:sym typeface="+mn-ea"/>
              </a:rPr>
              <a:t> F1 </a:t>
            </a:r>
            <a:r>
              <a:rPr lang="zh-CN" altLang="en-US">
                <a:sym typeface="+mn-ea"/>
              </a:rPr>
              <a:t>分数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AUC </a:t>
            </a:r>
            <a:r>
              <a:rPr lang="zh-CN" altLang="en-US">
                <a:sym typeface="+mn-ea"/>
              </a:rPr>
              <a:t>分数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并且效果都比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效果好。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表明</a:t>
            </a:r>
            <a:r>
              <a:rPr lang="en-US" altLang="zh-CN">
                <a:sym typeface="+mn-ea"/>
              </a:rPr>
              <a:t> TimeXL </a:t>
            </a:r>
            <a:r>
              <a:rPr lang="zh-CN" altLang="en-US">
                <a:sym typeface="+mn-ea"/>
              </a:rPr>
              <a:t>能够有效地结合文本和时间序列数据，在</a:t>
            </a:r>
            <a:r>
              <a:rPr lang="en-US" altLang="zh-CN">
                <a:sym typeface="+mn-ea"/>
              </a:rPr>
              <a:t> Healthcare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Weather </a:t>
            </a:r>
            <a:r>
              <a:rPr lang="zh-CN" altLang="en-US">
                <a:sym typeface="+mn-ea"/>
              </a:rPr>
              <a:t>数据集上取得更优的性能。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这张表格展示了</a:t>
            </a:r>
            <a:r>
              <a:rPr lang="en-US" altLang="zh-CN"/>
              <a:t> TimeXL </a:t>
            </a:r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真实世界多模态时间序列数据集</a:t>
            </a:r>
            <a:r>
              <a:rPr lang="en-US" altLang="zh-CN"/>
              <a:t> </a:t>
            </a:r>
            <a:r>
              <a:rPr lang="zh-CN" altLang="en-US"/>
              <a:t>上的</a:t>
            </a:r>
            <a:r>
              <a:rPr lang="en-US" altLang="zh-CN"/>
              <a:t> </a:t>
            </a:r>
            <a:r>
              <a:rPr lang="zh-CN" altLang="en-US"/>
              <a:t>消融实验（</a:t>
            </a:r>
            <a:r>
              <a:rPr lang="en-US" altLang="zh-CN"/>
              <a:t>Ablation Studies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结果，主要通过</a:t>
            </a:r>
            <a:r>
              <a:rPr lang="en-US" altLang="zh-CN"/>
              <a:t> 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评估模型性能。</a:t>
            </a:r>
            <a:endParaRPr lang="en-US" altLang="zh-CN"/>
          </a:p>
          <a:p>
            <a:r>
              <a:rPr lang="zh-CN" altLang="en-US"/>
              <a:t>解读：</a:t>
            </a:r>
            <a:endParaRPr lang="zh-CN" altLang="en-US"/>
          </a:p>
          <a:p>
            <a:r>
              <a:rPr lang="en-US" altLang="zh-CN"/>
              <a:t>Ablation </a:t>
            </a:r>
            <a:r>
              <a:rPr lang="zh-CN" altLang="en-US"/>
              <a:t>列：列出了不同的实验变体，分别包括</a:t>
            </a:r>
            <a:r>
              <a:rPr lang="en-US" altLang="zh-CN"/>
              <a:t> Encoder</a:t>
            </a:r>
            <a:r>
              <a:rPr lang="zh-CN" altLang="en-US"/>
              <a:t>（编码器）、</a:t>
            </a:r>
            <a:r>
              <a:rPr lang="en-US" altLang="zh-CN"/>
              <a:t>LLM</a:t>
            </a:r>
            <a:r>
              <a:rPr lang="zh-CN" altLang="en-US"/>
              <a:t>（大语言模型）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Fusion</a:t>
            </a:r>
            <a:r>
              <a:rPr lang="zh-CN" altLang="en-US"/>
              <a:t>（融合）。</a:t>
            </a:r>
            <a:endParaRPr lang="zh-CN" altLang="en-US"/>
          </a:p>
          <a:p>
            <a:r>
              <a:rPr lang="en-US" altLang="zh-CN">
                <a:sym typeface="+mn-ea"/>
              </a:rPr>
              <a:t>Variants </a:t>
            </a:r>
            <a:r>
              <a:rPr lang="zh-CN" altLang="en-US">
                <a:sym typeface="+mn-ea"/>
              </a:rPr>
              <a:t>列：列出了具体的变体，如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多模态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输入（结合了时间序列和文本），以及</a:t>
            </a:r>
            <a:r>
              <a:rPr lang="en-US" altLang="zh-CN">
                <a:sym typeface="+mn-ea"/>
              </a:rPr>
              <a:t> LLM </a:t>
            </a:r>
            <a:r>
              <a:rPr lang="zh-CN" altLang="en-US">
                <a:sym typeface="+mn-ea"/>
              </a:rPr>
              <a:t>的不同配置。</a:t>
            </a:r>
            <a:endParaRPr lang="en-US" altLang="zh-CN"/>
          </a:p>
          <a:p>
            <a:r>
              <a:rPr lang="en-US" altLang="zh-CN"/>
              <a:t>Encoder </a:t>
            </a:r>
            <a:r>
              <a:rPr lang="zh-CN" altLang="en-US"/>
              <a:t>部分对比了</a:t>
            </a:r>
            <a:r>
              <a:rPr lang="en-US" altLang="zh-CN"/>
              <a:t> </a:t>
            </a:r>
            <a:r>
              <a:rPr lang="zh-CN" altLang="en-US"/>
              <a:t>多模态（</a:t>
            </a:r>
            <a:r>
              <a:rPr lang="en-US" altLang="zh-CN"/>
              <a:t>Multi-modal</a:t>
            </a:r>
            <a:r>
              <a:rPr lang="zh-CN" altLang="en-US"/>
              <a:t>）和其他变体。</a:t>
            </a:r>
            <a:endParaRPr lang="en-US" altLang="zh-CN"/>
          </a:p>
          <a:p>
            <a:r>
              <a:rPr lang="en-US" altLang="zh-CN"/>
              <a:t>LLM </a:t>
            </a:r>
            <a:r>
              <a:rPr lang="zh-CN" altLang="en-US"/>
              <a:t>部分对比了</a:t>
            </a:r>
            <a:r>
              <a:rPr lang="en-US" altLang="zh-CN"/>
              <a:t> Time(PromptCast)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、</a:t>
            </a:r>
            <a:r>
              <a:rPr lang="en-US" altLang="zh-CN"/>
              <a:t>Text + Prototype </a:t>
            </a:r>
            <a:r>
              <a:rPr lang="zh-CN" altLang="en-US"/>
              <a:t>等变体。</a:t>
            </a:r>
            <a:endParaRPr lang="en-US" altLang="zh-CN"/>
          </a:p>
          <a:p>
            <a:r>
              <a:rPr lang="en-US" altLang="zh-CN"/>
              <a:t>Fusion </a:t>
            </a:r>
            <a:r>
              <a:rPr lang="zh-CN" altLang="en-US"/>
              <a:t>部分对比了</a:t>
            </a:r>
            <a:r>
              <a:rPr lang="en-US" altLang="zh-CN"/>
              <a:t> Select-Best </a:t>
            </a:r>
            <a:r>
              <a:rPr lang="zh-CN" altLang="en-US"/>
              <a:t>和</a:t>
            </a:r>
            <a:r>
              <a:rPr lang="en-US" altLang="zh-CN"/>
              <a:t> TimeXL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F1 Scores</a:t>
            </a:r>
            <a:r>
              <a:rPr lang="zh-CN" altLang="en-US"/>
              <a:t>：</a:t>
            </a:r>
            <a:r>
              <a:rPr lang="en-US" altLang="zh-CN"/>
              <a:t>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越高，说明模型的</a:t>
            </a:r>
            <a:r>
              <a:rPr lang="en-US" altLang="zh-CN"/>
              <a:t> </a:t>
            </a:r>
            <a:r>
              <a:rPr lang="zh-CN" altLang="en-US"/>
              <a:t>预测准确性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召回能力</a:t>
            </a:r>
            <a:r>
              <a:rPr lang="en-US" altLang="zh-CN"/>
              <a:t> </a:t>
            </a:r>
            <a:r>
              <a:rPr lang="zh-CN" altLang="en-US"/>
              <a:t>越好。</a:t>
            </a:r>
            <a:endParaRPr lang="en-US" altLang="zh-CN"/>
          </a:p>
          <a:p>
            <a:r>
              <a:rPr lang="zh-CN" altLang="en-US"/>
              <a:t>结果分析：</a:t>
            </a:r>
            <a:endParaRPr lang="zh-CN" altLang="en-US"/>
          </a:p>
          <a:p>
            <a:r>
              <a:rPr lang="en-US" altLang="zh-CN"/>
              <a:t>TimeXL </a:t>
            </a:r>
            <a:r>
              <a:rPr lang="zh-CN" altLang="en-US"/>
              <a:t>在所有数据集上都表现出色，尤其在</a:t>
            </a:r>
            <a:r>
              <a:rPr lang="en-US" altLang="zh-CN"/>
              <a:t> Finance </a:t>
            </a:r>
            <a:r>
              <a:rPr lang="zh-CN" altLang="en-US"/>
              <a:t>和</a:t>
            </a:r>
            <a:r>
              <a:rPr lang="en-US" altLang="zh-CN"/>
              <a:t> MT </a:t>
            </a:r>
            <a:r>
              <a:rPr lang="zh-CN" altLang="en-US"/>
              <a:t>数据集上，比其他方法</a:t>
            </a:r>
            <a:r>
              <a:rPr lang="en-US" altLang="zh-CN"/>
              <a:t> Select-Best </a:t>
            </a:r>
            <a:r>
              <a:rPr lang="zh-CN" altLang="en-US"/>
              <a:t>和不同</a:t>
            </a:r>
            <a:r>
              <a:rPr lang="en-US" altLang="zh-CN"/>
              <a:t> LLM </a:t>
            </a:r>
            <a:r>
              <a:rPr lang="zh-CN" altLang="en-US"/>
              <a:t>变体（如</a:t>
            </a:r>
            <a:r>
              <a:rPr lang="en-US" altLang="zh-CN"/>
              <a:t> Time(PromptCast)</a:t>
            </a:r>
            <a:r>
              <a:rPr lang="zh-CN" altLang="en-US"/>
              <a:t>）有显著的提升。</a:t>
            </a:r>
            <a:endParaRPr lang="en-US" altLang="zh-CN"/>
          </a:p>
          <a:p>
            <a:r>
              <a:rPr lang="zh-CN" altLang="en-US"/>
              <a:t>多模态变体（</a:t>
            </a:r>
            <a:r>
              <a:rPr lang="en-US" altLang="zh-CN"/>
              <a:t>Multi-modal</a:t>
            </a:r>
            <a:r>
              <a:rPr lang="zh-CN" altLang="en-US"/>
              <a:t>）在</a:t>
            </a:r>
            <a:r>
              <a:rPr lang="en-US" altLang="zh-CN"/>
              <a:t> Weather </a:t>
            </a:r>
            <a:r>
              <a:rPr lang="zh-CN" altLang="en-US"/>
              <a:t>和</a:t>
            </a:r>
            <a:r>
              <a:rPr lang="en-US" altLang="zh-CN"/>
              <a:t> Finance </a:t>
            </a:r>
            <a:r>
              <a:rPr lang="zh-CN" altLang="en-US"/>
              <a:t>数据集上的</a:t>
            </a:r>
            <a:r>
              <a:rPr lang="en-US" altLang="zh-CN"/>
              <a:t> 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要优于仅使用文本的</a:t>
            </a:r>
            <a:r>
              <a:rPr lang="en-US" altLang="zh-CN"/>
              <a:t> LLM </a:t>
            </a:r>
            <a:r>
              <a:rPr lang="zh-CN" altLang="en-US"/>
              <a:t>变体。</a:t>
            </a:r>
            <a:endParaRPr lang="en-US" altLang="zh-CN"/>
          </a:p>
          <a:p>
            <a:r>
              <a:rPr lang="en-US" altLang="zh-CN"/>
              <a:t>Text + Prototype</a:t>
            </a:r>
            <a:r>
              <a:rPr lang="zh-CN" altLang="en-US"/>
              <a:t>（文本与原型结合）在</a:t>
            </a:r>
            <a:r>
              <a:rPr lang="en-US" altLang="zh-CN"/>
              <a:t> Healthcare (TP) </a:t>
            </a:r>
            <a:r>
              <a:rPr lang="zh-CN" altLang="en-US"/>
              <a:t>数据集上的表现非常好。</a:t>
            </a:r>
            <a:endParaRPr lang="en-US" altLang="zh-CN"/>
          </a:p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最后我们可以知道</a:t>
            </a:r>
            <a:r>
              <a:rPr lang="en-US" altLang="zh-CN"/>
              <a:t>TimeXL </a:t>
            </a:r>
            <a:r>
              <a:rPr lang="zh-CN" altLang="en-US"/>
              <a:t>通过结合</a:t>
            </a:r>
            <a:r>
              <a:rPr lang="en-US" altLang="zh-CN"/>
              <a:t> </a:t>
            </a:r>
            <a:r>
              <a:rPr lang="zh-CN" altLang="en-US"/>
              <a:t>时间序列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</a:t>
            </a:r>
            <a:r>
              <a:rPr lang="en-US" altLang="zh-CN"/>
              <a:t> </a:t>
            </a:r>
            <a:r>
              <a:rPr lang="zh-CN" altLang="en-US"/>
              <a:t>输入、并通过</a:t>
            </a:r>
            <a:r>
              <a:rPr lang="en-US" altLang="zh-CN"/>
              <a:t> </a:t>
            </a:r>
            <a:r>
              <a:rPr lang="zh-CN" altLang="en-US"/>
              <a:t>多模态融合</a:t>
            </a:r>
            <a:r>
              <a:rPr lang="en-US" altLang="zh-CN"/>
              <a:t> </a:t>
            </a:r>
            <a:r>
              <a:rPr lang="zh-CN" altLang="en-US"/>
              <a:t>进一步提升了</a:t>
            </a:r>
            <a:r>
              <a:rPr lang="en-US" altLang="zh-CN"/>
              <a:t> F1 </a:t>
            </a:r>
            <a:r>
              <a:rPr lang="zh-CN" altLang="en-US"/>
              <a:t>分数，表现优于其他</a:t>
            </a:r>
            <a:r>
              <a:rPr lang="en-US" altLang="zh-CN"/>
              <a:t> </a:t>
            </a:r>
            <a:r>
              <a:rPr lang="zh-CN" altLang="en-US"/>
              <a:t>传统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现有基准方法，特别是在</a:t>
            </a:r>
            <a:r>
              <a:rPr lang="en-US" altLang="zh-CN"/>
              <a:t> </a:t>
            </a:r>
            <a:r>
              <a:rPr lang="zh-CN" altLang="en-US"/>
              <a:t>金融和医疗健康</a:t>
            </a:r>
            <a:r>
              <a:rPr lang="en-US" altLang="zh-CN"/>
              <a:t> </a:t>
            </a:r>
            <a:r>
              <a:rPr lang="zh-CN" altLang="en-US"/>
              <a:t>数据集上。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这张图展示了</a:t>
            </a:r>
            <a:r>
              <a:rPr lang="en-US" altLang="zh-CN"/>
              <a:t> </a:t>
            </a:r>
            <a:r>
              <a:rPr lang="zh-CN" altLang="en-US"/>
              <a:t>更多基于天气数据学习的多模态原型，每行代表一种</a:t>
            </a:r>
            <a:r>
              <a:rPr lang="en-US" altLang="zh-CN"/>
              <a:t> </a:t>
            </a:r>
            <a:r>
              <a:rPr lang="zh-CN" altLang="en-US"/>
              <a:t>时间序列原型，并包含不同的天气通道（如湿度、气压、温度、风速和风向）。每个原型展示了</a:t>
            </a:r>
            <a:r>
              <a:rPr lang="en-US" altLang="zh-CN"/>
              <a:t> </a:t>
            </a:r>
            <a:r>
              <a:rPr lang="zh-CN" altLang="en-US"/>
              <a:t>不同天气条件下的典型模式，并标明了</a:t>
            </a:r>
            <a:r>
              <a:rPr lang="en-US" altLang="zh-CN"/>
              <a:t> </a:t>
            </a:r>
            <a:r>
              <a:rPr lang="zh-CN" altLang="en-US"/>
              <a:t>是否下雨（雨和不下雨的情况）。</a:t>
            </a:r>
            <a:endParaRPr lang="en-US" altLang="zh-CN"/>
          </a:p>
          <a:p>
            <a:r>
              <a:rPr lang="zh-CN" altLang="en-US"/>
              <a:t>解释：</a:t>
            </a:r>
            <a:endParaRPr lang="zh-CN" altLang="en-US"/>
          </a:p>
          <a:p>
            <a:r>
              <a:rPr lang="zh-CN" altLang="en-US"/>
              <a:t>不下雨（</a:t>
            </a:r>
            <a:r>
              <a:rPr lang="en-US" altLang="zh-CN"/>
              <a:t>Not Rain</a:t>
            </a:r>
            <a:r>
              <a:rPr lang="zh-CN" altLang="en-US"/>
              <a:t>）部分：</a:t>
            </a:r>
            <a:endParaRPr lang="en-US" altLang="zh-CN"/>
          </a:p>
          <a:p>
            <a:r>
              <a:rPr lang="zh-CN" altLang="en-US"/>
              <a:t>第一行的时间序列展示了</a:t>
            </a:r>
            <a:r>
              <a:rPr lang="en-US" altLang="zh-CN"/>
              <a:t> </a:t>
            </a:r>
            <a:r>
              <a:rPr lang="zh-CN" altLang="en-US"/>
              <a:t>湿度较低、气压较稳定、温度适中</a:t>
            </a:r>
            <a:r>
              <a:rPr lang="en-US" altLang="zh-CN"/>
              <a:t> </a:t>
            </a:r>
            <a:r>
              <a:rPr lang="zh-CN" altLang="en-US"/>
              <a:t>的天气模式，这通常代表</a:t>
            </a:r>
            <a:r>
              <a:rPr lang="en-US" altLang="zh-CN"/>
              <a:t> </a:t>
            </a:r>
            <a:r>
              <a:rPr lang="zh-CN" altLang="en-US"/>
              <a:t>干燥、稳定的天气。</a:t>
            </a:r>
            <a:endParaRPr lang="en-US" altLang="zh-CN"/>
          </a:p>
          <a:p>
            <a:r>
              <a:rPr lang="zh-CN" altLang="en-US"/>
              <a:t>第二行和第三行则表现为</a:t>
            </a:r>
            <a:r>
              <a:rPr lang="en-US" altLang="zh-CN"/>
              <a:t> </a:t>
            </a:r>
            <a:r>
              <a:rPr lang="zh-CN" altLang="en-US"/>
              <a:t>湿度上升、气压波动，通常指示</a:t>
            </a:r>
            <a:r>
              <a:rPr lang="en-US" altLang="zh-CN"/>
              <a:t> </a:t>
            </a:r>
            <a:r>
              <a:rPr lang="zh-CN" altLang="en-US"/>
              <a:t>低气压系统接近，但天气较为稳定，风速较小，风向相对稳定。</a:t>
            </a:r>
            <a:endParaRPr lang="zh-CN" altLang="en-US"/>
          </a:p>
          <a:p>
            <a:r>
              <a:rPr lang="zh-CN" altLang="en-US"/>
              <a:t>下雨（</a:t>
            </a:r>
            <a:r>
              <a:rPr lang="en-US" altLang="zh-CN"/>
              <a:t>Rain</a:t>
            </a:r>
            <a:r>
              <a:rPr lang="zh-CN" altLang="en-US"/>
              <a:t>）部分：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下雨</a:t>
            </a:r>
            <a:r>
              <a:rPr lang="en-US" altLang="zh-CN"/>
              <a:t> </a:t>
            </a:r>
            <a:r>
              <a:rPr lang="zh-CN" altLang="en-US"/>
              <a:t>的情况下，湿度通常较高，气压波动较大，风速增大，风向不稳定，显示出</a:t>
            </a:r>
            <a:r>
              <a:rPr lang="en-US" altLang="zh-CN"/>
              <a:t> </a:t>
            </a:r>
            <a:r>
              <a:rPr lang="zh-CN" altLang="en-US"/>
              <a:t>天气系统接近，并提示</a:t>
            </a:r>
            <a:r>
              <a:rPr lang="en-US" altLang="zh-CN"/>
              <a:t> </a:t>
            </a:r>
            <a:r>
              <a:rPr lang="zh-CN" altLang="en-US"/>
              <a:t>降水的可能性。</a:t>
            </a:r>
            <a:endParaRPr lang="zh-CN" altLang="en-US"/>
          </a:p>
          <a:p>
            <a:r>
              <a:rPr lang="zh-CN" altLang="en-US"/>
              <a:t>第二行显示的湿度较高，气压下降，风速增加，风向开始变化，符合接近</a:t>
            </a:r>
            <a:r>
              <a:rPr lang="en-US" altLang="zh-CN"/>
              <a:t> </a:t>
            </a:r>
            <a:r>
              <a:rPr lang="zh-CN" altLang="en-US"/>
              <a:t>低气压系统</a:t>
            </a:r>
            <a:r>
              <a:rPr lang="en-US" altLang="zh-CN"/>
              <a:t> </a:t>
            </a:r>
            <a:r>
              <a:rPr lang="zh-CN" altLang="en-US"/>
              <a:t>的特征。</a:t>
            </a:r>
            <a:endParaRPr lang="en-US" altLang="zh-CN"/>
          </a:p>
          <a:p>
            <a:r>
              <a:rPr lang="zh-CN" altLang="en-US"/>
              <a:t>目的：</a:t>
            </a:r>
            <a:endParaRPr lang="zh-CN" altLang="en-US"/>
          </a:p>
          <a:p>
            <a:r>
              <a:rPr lang="zh-CN" altLang="en-US"/>
              <a:t>该图展示了</a:t>
            </a:r>
            <a:r>
              <a:rPr lang="en-US" altLang="zh-CN"/>
              <a:t> </a:t>
            </a:r>
            <a:r>
              <a:rPr lang="zh-CN" altLang="en-US"/>
              <a:t>多模态原型</a:t>
            </a:r>
            <a:r>
              <a:rPr lang="en-US" altLang="zh-CN"/>
              <a:t> </a:t>
            </a:r>
            <a:r>
              <a:rPr lang="zh-CN" altLang="en-US"/>
              <a:t>如何结合不同的天气数据（如时间序列和文本）来</a:t>
            </a:r>
            <a:r>
              <a:rPr lang="en-US" altLang="zh-CN"/>
              <a:t> </a:t>
            </a:r>
            <a:r>
              <a:rPr lang="zh-CN" altLang="en-US"/>
              <a:t>识别和预测天气模式。每个原型帮助模型理解</a:t>
            </a:r>
            <a:r>
              <a:rPr lang="en-US" altLang="zh-CN"/>
              <a:t> </a:t>
            </a:r>
            <a:r>
              <a:rPr lang="zh-CN" altLang="en-US"/>
              <a:t>不同天气条件下的典型模式，从而为预测提供支持。</a:t>
            </a:r>
            <a:endParaRPr lang="en-US" altLang="zh-CN"/>
          </a:p>
          <a:p>
            <a:r>
              <a:rPr lang="zh-CN" altLang="en-US"/>
              <a:t>总结：</a:t>
            </a:r>
            <a:endParaRPr lang="zh-CN" altLang="en-US"/>
          </a:p>
          <a:p>
            <a:r>
              <a:rPr lang="zh-CN" altLang="en-US"/>
              <a:t>通过展示不同天气条件下的时间序列原型和文本原型，图表强调了</a:t>
            </a:r>
            <a:r>
              <a:rPr lang="en-US" altLang="zh-CN"/>
              <a:t> </a:t>
            </a:r>
            <a:r>
              <a:rPr lang="zh-CN" altLang="en-US"/>
              <a:t>时间序列数据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文本描述</a:t>
            </a:r>
            <a:r>
              <a:rPr lang="en-US" altLang="zh-CN"/>
              <a:t> </a:t>
            </a:r>
            <a:r>
              <a:rPr lang="zh-CN" altLang="en-US"/>
              <a:t>如何结合，从而为天气预测提供更加丰富的上下文信息，帮助模型做出更准确的判断。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读论文，读代码。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本研究提出了一种结合时间序列与文本信息，借助大型语言模型参与推理并具备可解释性的多模态预测方法。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单模态视角局限：传统时间序列模型主要依赖数值信号，容易忽略新闻、病历等辅助文本所包含的情境信息，从而限制了预测精度与可解释性。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可解释性不足：现有多模态方法虽能融合文本，却缺乏系统化的推理与溯因机制，难以向决策者说明</a:t>
            </a:r>
            <a:r>
              <a:rPr lang="en-US" altLang="zh-CN" dirty="0"/>
              <a:t>“</a:t>
            </a:r>
            <a:r>
              <a:rPr lang="zh-CN" altLang="en-US" dirty="0"/>
              <a:t>为什么得出这一预测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在金融、医疗等高风险场景，需要同时兼顾准确性与人类可读解释的多模态预测框架。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这张图展示了一个基于</a:t>
            </a:r>
            <a:r>
              <a:rPr lang="en-US" altLang="zh-CN"/>
              <a:t> </a:t>
            </a:r>
            <a:r>
              <a:rPr lang="zh-CN" altLang="en-US"/>
              <a:t>多模态时间序列数据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原型驱动的可解释编码器</a:t>
            </a:r>
            <a:r>
              <a:rPr lang="en-US" altLang="zh-CN"/>
              <a:t> </a:t>
            </a:r>
            <a:r>
              <a:rPr lang="zh-CN" altLang="en-US"/>
              <a:t>的模型工作流程。该模型通过</a:t>
            </a:r>
            <a:r>
              <a:rPr lang="en-US" altLang="zh-CN"/>
              <a:t> </a:t>
            </a:r>
            <a:r>
              <a:rPr lang="zh-CN" altLang="en-US"/>
              <a:t>预测</a:t>
            </a:r>
            <a:r>
              <a:rPr lang="en-US" altLang="zh-CN"/>
              <a:t>LLM</a:t>
            </a:r>
            <a:r>
              <a:rPr lang="zh-CN" altLang="en-US"/>
              <a:t>（预测大语言模型）、反思</a:t>
            </a:r>
            <a:r>
              <a:rPr lang="en-US" altLang="zh-CN"/>
              <a:t>LLM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精炼</a:t>
            </a:r>
            <a:r>
              <a:rPr lang="en-US" altLang="zh-CN"/>
              <a:t>LLM </a:t>
            </a:r>
            <a:r>
              <a:rPr lang="zh-CN" altLang="en-US"/>
              <a:t>等模块进行多次迭代，以提供高质量的文本解释和时间序列预测。</a:t>
            </a:r>
            <a:endParaRPr lang="zh-CN" altLang="en-US"/>
          </a:p>
          <a:p>
            <a:r>
              <a:rPr lang="zh-CN" altLang="en-US"/>
              <a:t>左边：输入：</a:t>
            </a:r>
            <a:r>
              <a:rPr lang="en-US" altLang="zh-CN"/>
              <a:t> </a:t>
            </a:r>
            <a:r>
              <a:rPr lang="zh-CN" altLang="en-US"/>
              <a:t>多模态数据：时间序列数据（</a:t>
            </a:r>
            <a:r>
              <a:rPr lang="en-US" altLang="zh-CN"/>
              <a:t>Multi-modal Time Series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文本输入（如天气报告、财经新闻等）作为输入。</a:t>
            </a:r>
            <a:r>
              <a:rPr lang="en-US" altLang="zh-CN"/>
              <a:t> </a:t>
            </a:r>
            <a:r>
              <a:rPr lang="zh-CN" altLang="en-US"/>
              <a:t>通过第二个步骤原型驱动的可解释编码器（</a:t>
            </a:r>
            <a:r>
              <a:rPr lang="en-US" altLang="zh-CN"/>
              <a:t>Prototype-based Explainable Encoder</a:t>
            </a:r>
            <a:r>
              <a:rPr lang="zh-CN" altLang="en-US"/>
              <a:t>）：</a:t>
            </a:r>
            <a:r>
              <a:rPr lang="en-US" altLang="zh-CN"/>
              <a:t> </a:t>
            </a:r>
            <a:r>
              <a:rPr lang="zh-CN" altLang="en-US"/>
              <a:t>通过学习多模态数据（时间序列和文本）的</a:t>
            </a:r>
            <a:r>
              <a:rPr lang="en-US" altLang="zh-CN"/>
              <a:t> </a:t>
            </a:r>
            <a:r>
              <a:rPr lang="zh-CN" altLang="en-US"/>
              <a:t>原型，该编码器提供了对模型决策过程的可解释性。在这个阶段，模型不仅做出预测，还生成解释（例如，为什么预测某种天气）。</a:t>
            </a:r>
            <a:endParaRPr lang="zh-CN" altLang="en-US"/>
          </a:p>
          <a:p>
            <a:r>
              <a:rPr lang="zh-CN" altLang="en-US">
                <a:sym typeface="+mn-ea"/>
              </a:rPr>
              <a:t>最后输出：文本解释和时间序列解释以及时间序列的结果；模型不仅提供最终的预测结果，还生成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基于案例的推理解释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时间序列的解释，使得模型的决策过程更加透明和可解释。</a:t>
            </a:r>
            <a:endParaRPr lang="zh-CN" altLang="en-US"/>
          </a:p>
          <a:p>
            <a:r>
              <a:rPr lang="zh-CN" altLang="en-US"/>
              <a:t>右边</a:t>
            </a:r>
            <a:r>
              <a:rPr lang="en-US" altLang="zh-CN"/>
              <a:t>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原型驱动的可解释编码器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模型的预测与解释过程：</a:t>
            </a:r>
            <a:endParaRPr lang="zh-CN" altLang="en-US"/>
          </a:p>
          <a:p>
            <a:r>
              <a:rPr lang="zh-CN" altLang="en-US"/>
              <a:t>初步预测与案例基础推理（</a:t>
            </a:r>
            <a:r>
              <a:rPr lang="en-US" altLang="zh-CN"/>
              <a:t>Preliminary prediction &amp; case-based rationales</a:t>
            </a:r>
            <a:r>
              <a:rPr lang="zh-CN" altLang="en-US"/>
              <a:t>）：基于输入数据，生成初步预测，并给出相应的推理（例如，基于历史案例得出的预测）。</a:t>
            </a:r>
            <a:endParaRPr lang="en-US" altLang="zh-CN"/>
          </a:p>
          <a:p>
            <a:r>
              <a:rPr lang="zh-CN" altLang="en-US">
                <a:sym typeface="+mn-ea"/>
              </a:rPr>
              <a:t>反思</a:t>
            </a:r>
            <a:r>
              <a:rPr lang="en-US" altLang="zh-CN"/>
              <a:t>LLM</a:t>
            </a:r>
            <a:r>
              <a:rPr lang="zh-CN" altLang="en-US"/>
              <a:t>（</a:t>
            </a:r>
            <a:r>
              <a:rPr lang="en-US" altLang="zh-CN"/>
              <a:t>Refinement LLM</a:t>
            </a:r>
            <a:r>
              <a:rPr lang="zh-CN" altLang="en-US"/>
              <a:t>）：这个阶段通过增强文本质量和触发编码器重新训练，改进预测的准确性。</a:t>
            </a:r>
            <a:endParaRPr lang="en-US" altLang="zh-CN"/>
          </a:p>
          <a:p>
            <a:r>
              <a:rPr lang="zh-CN" altLang="en-US">
                <a:sym typeface="+mn-ea"/>
              </a:rPr>
              <a:t>精炼</a:t>
            </a:r>
            <a:r>
              <a:rPr lang="en-US" altLang="zh-CN"/>
              <a:t>LLM</a:t>
            </a:r>
            <a:r>
              <a:rPr lang="zh-CN" altLang="en-US"/>
              <a:t>（</a:t>
            </a:r>
            <a:r>
              <a:rPr lang="en-US" altLang="zh-CN"/>
              <a:t>Reflection LLM</a:t>
            </a:r>
            <a:r>
              <a:rPr lang="zh-CN" altLang="en-US"/>
              <a:t>）：反思阶段会基于精炼后的推理和真实标签（</a:t>
            </a:r>
            <a:r>
              <a:rPr lang="en-US" altLang="zh-CN"/>
              <a:t>Ground Truth</a:t>
            </a:r>
            <a:r>
              <a:rPr lang="zh-CN" altLang="en-US"/>
              <a:t>），进行最终的预测，并返回反馈以修正模型。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目的</a:t>
            </a:r>
            <a:endParaRPr lang="zh-CN" altLang="en-US"/>
          </a:p>
          <a:p>
            <a:r>
              <a:rPr lang="zh-CN" altLang="en-US"/>
              <a:t>该模型的目的是通过结合</a:t>
            </a:r>
            <a:r>
              <a:rPr lang="en-US" altLang="zh-CN"/>
              <a:t> </a:t>
            </a:r>
            <a:r>
              <a:rPr lang="zh-CN" altLang="en-US"/>
              <a:t>多模态数据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大语言模型（</a:t>
            </a:r>
            <a:r>
              <a:rPr lang="en-US" altLang="zh-CN"/>
              <a:t>LLM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来进行</a:t>
            </a:r>
            <a:r>
              <a:rPr lang="en-US" altLang="zh-CN"/>
              <a:t> </a:t>
            </a:r>
            <a:r>
              <a:rPr lang="zh-CN" altLang="en-US"/>
              <a:t>高效的时间序列预测，同时提供</a:t>
            </a:r>
            <a:r>
              <a:rPr lang="en-US" altLang="zh-CN"/>
              <a:t> </a:t>
            </a:r>
            <a:r>
              <a:rPr lang="zh-CN" altLang="en-US"/>
              <a:t>清晰的预测解释。通过</a:t>
            </a:r>
            <a:r>
              <a:rPr lang="en-US" altLang="zh-CN"/>
              <a:t> </a:t>
            </a:r>
            <a:r>
              <a:rPr lang="zh-CN" altLang="en-US"/>
              <a:t>精炼和反思机制，模型能够不断优化自己的预测结果，特别是在多模态数据存在时，能够兼顾时间序列和文本数据的解释性。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举例说明</a:t>
            </a:r>
            <a:r>
              <a:rPr lang="en-US" altLang="zh-CN"/>
              <a:t> </a:t>
            </a:r>
            <a:r>
              <a:rPr lang="zh-CN" altLang="en-US"/>
              <a:t>假设我们要预测天气是否会下雨，模型的工作过程如下：</a:t>
            </a:r>
            <a:r>
              <a:rPr lang="en-US" altLang="zh-CN"/>
              <a:t> </a:t>
            </a:r>
            <a:r>
              <a:rPr lang="zh-CN" altLang="en-US"/>
              <a:t>输入数据：我们输入了过去</a:t>
            </a:r>
            <a:r>
              <a:rPr lang="en-US" altLang="zh-CN"/>
              <a:t>24</a:t>
            </a:r>
            <a:r>
              <a:rPr lang="zh-CN" altLang="en-US"/>
              <a:t>小时的</a:t>
            </a:r>
            <a:r>
              <a:rPr lang="en-US" altLang="zh-CN"/>
              <a:t> </a:t>
            </a:r>
            <a:r>
              <a:rPr lang="zh-CN" altLang="en-US"/>
              <a:t>天气数据（如气温、湿度、气压等）和</a:t>
            </a:r>
            <a:r>
              <a:rPr lang="en-US" altLang="zh-CN"/>
              <a:t> </a:t>
            </a:r>
            <a:r>
              <a:rPr lang="zh-CN" altLang="en-US"/>
              <a:t>文本描述（如</a:t>
            </a:r>
            <a:r>
              <a:rPr lang="en-US" altLang="zh-CN"/>
              <a:t>“</a:t>
            </a:r>
            <a:r>
              <a:rPr lang="zh-CN" altLang="en-US"/>
              <a:t>预计今天下午温度上升，湿度较高，可能会下雨</a:t>
            </a:r>
            <a:r>
              <a:rPr lang="en-US" altLang="zh-CN"/>
              <a:t>”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初步预测和解释：模型基于这些数据进行初步的预测，预测</a:t>
            </a:r>
            <a:r>
              <a:rPr lang="en-US" altLang="zh-CN"/>
              <a:t>“</a:t>
            </a:r>
            <a:r>
              <a:rPr lang="zh-CN" altLang="en-US"/>
              <a:t>下雨</a:t>
            </a:r>
            <a:r>
              <a:rPr lang="en-US" altLang="zh-CN"/>
              <a:t>”</a:t>
            </a:r>
            <a:r>
              <a:rPr lang="zh-CN" altLang="en-US"/>
              <a:t>，并给出基于</a:t>
            </a:r>
            <a:r>
              <a:rPr lang="en-US" altLang="zh-CN"/>
              <a:t> </a:t>
            </a:r>
            <a:r>
              <a:rPr lang="zh-CN" altLang="en-US"/>
              <a:t>历史天气模式</a:t>
            </a:r>
            <a:r>
              <a:rPr lang="en-US" altLang="zh-CN"/>
              <a:t> </a:t>
            </a:r>
            <a:r>
              <a:rPr lang="zh-CN" altLang="en-US"/>
              <a:t>的解释（例如</a:t>
            </a:r>
            <a:r>
              <a:rPr lang="en-US" altLang="zh-CN"/>
              <a:t>“</a:t>
            </a:r>
            <a:r>
              <a:rPr lang="zh-CN" altLang="en-US"/>
              <a:t>湿度增加和气压变化通常意味着降雨</a:t>
            </a:r>
            <a:r>
              <a:rPr lang="en-US" altLang="zh-CN"/>
              <a:t>”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反思</a:t>
            </a:r>
            <a:r>
              <a:rPr lang="en-US" altLang="zh-CN"/>
              <a:t>LLM </a:t>
            </a:r>
            <a:r>
              <a:rPr lang="zh-CN" altLang="en-US"/>
              <a:t>阶段，模型进一步改进文本描述，使得解释更加明确，强调了各种的变化。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 </a:t>
            </a:r>
            <a:r>
              <a:rPr lang="zh-CN" altLang="en-US"/>
              <a:t>精炼</a:t>
            </a:r>
            <a:r>
              <a:rPr lang="en-US" altLang="zh-CN"/>
              <a:t>LLM </a:t>
            </a:r>
            <a:r>
              <a:rPr lang="zh-CN" altLang="en-US"/>
              <a:t>阶段，模型结合了真实的天气数据（例如实际气象报告），根据精炼后的推理进行最终调整，确认预测为</a:t>
            </a:r>
            <a:r>
              <a:rPr lang="en-US" altLang="zh-CN"/>
              <a:t>“</a:t>
            </a:r>
            <a:r>
              <a:rPr lang="zh-CN" altLang="en-US"/>
              <a:t>下雨</a:t>
            </a:r>
            <a:r>
              <a:rPr lang="en-US" altLang="zh-CN"/>
              <a:t>”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输出：模型最终输出了预测结果</a:t>
            </a:r>
            <a:r>
              <a:rPr lang="en-US" altLang="zh-CN"/>
              <a:t>“</a:t>
            </a:r>
            <a:r>
              <a:rPr lang="zh-CN" altLang="en-US"/>
              <a:t>下雨</a:t>
            </a:r>
            <a:r>
              <a:rPr lang="en-US" altLang="zh-CN"/>
              <a:t>”</a:t>
            </a:r>
            <a:r>
              <a:rPr lang="zh-CN" altLang="en-US"/>
              <a:t>，并提供了详细的解释：</a:t>
            </a:r>
            <a:r>
              <a:rPr lang="en-US" altLang="zh-CN"/>
              <a:t>“</a:t>
            </a:r>
            <a:r>
              <a:rPr lang="zh-CN" altLang="en-US"/>
              <a:t>温度上升，湿度增加，气压变化，符合降雨的典型模式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然后我们来看作者如何具体实现：</a:t>
            </a:r>
            <a:endParaRPr lang="zh-CN" altLang="en-US"/>
          </a:p>
          <a:p>
            <a:r>
              <a:rPr lang="zh-CN" altLang="en-US"/>
              <a:t>总的来说</a:t>
            </a:r>
            <a:endParaRPr lang="zh-CN" altLang="en-US"/>
          </a:p>
          <a:p>
            <a:r>
              <a:rPr lang="zh-CN" altLang="en-US"/>
              <a:t>这张图展示了</a:t>
            </a:r>
            <a:r>
              <a:rPr lang="en-US" altLang="zh-CN"/>
              <a:t> TimeXL </a:t>
            </a:r>
            <a:r>
              <a:rPr lang="zh-CN" altLang="en-US"/>
              <a:t>框架的整体结构，左侧展示了</a:t>
            </a:r>
            <a:r>
              <a:rPr lang="en-US" altLang="zh-CN"/>
              <a:t> TimeXL </a:t>
            </a:r>
            <a:r>
              <a:rPr lang="zh-CN" altLang="en-US"/>
              <a:t>的工作流程，右侧展示了</a:t>
            </a:r>
            <a:r>
              <a:rPr lang="en-US" altLang="zh-CN"/>
              <a:t> </a:t>
            </a:r>
            <a:r>
              <a:rPr lang="zh-CN" altLang="en-US"/>
              <a:t>多模态原型编码器</a:t>
            </a:r>
            <a:r>
              <a:rPr lang="en-US" altLang="zh-CN"/>
              <a:t> </a:t>
            </a:r>
            <a:r>
              <a:rPr lang="zh-CN" altLang="en-US"/>
              <a:t>的具体实现细节。该模型结合</a:t>
            </a:r>
            <a:r>
              <a:rPr lang="en-US" altLang="zh-CN"/>
              <a:t> </a:t>
            </a:r>
            <a:r>
              <a:rPr lang="zh-CN" altLang="en-US"/>
              <a:t>时间序列数据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文本数据，通过学习原型并进行跨模态融合，最终生成高质量的预测和解释。</a:t>
            </a:r>
            <a:endParaRPr lang="zh-CN" altLang="en-US"/>
          </a:p>
          <a:p>
            <a:r>
              <a:rPr lang="zh-CN" altLang="en-US"/>
              <a:t>最终输出：最终，模型不仅输出预测结果（例如</a:t>
            </a:r>
            <a:r>
              <a:rPr lang="en-US" altLang="zh-CN"/>
              <a:t>“</a:t>
            </a:r>
            <a:r>
              <a:rPr lang="zh-CN" altLang="en-US"/>
              <a:t>下雨</a:t>
            </a:r>
            <a:r>
              <a:rPr lang="en-US" altLang="zh-CN"/>
              <a:t>”</a:t>
            </a:r>
            <a:r>
              <a:rPr lang="zh-CN" altLang="en-US"/>
              <a:t>），还给出详细的解释（例如</a:t>
            </a:r>
            <a:r>
              <a:rPr lang="en-US" altLang="zh-CN"/>
              <a:t>“</a:t>
            </a:r>
            <a:r>
              <a:rPr lang="zh-CN" altLang="en-US"/>
              <a:t>湿度上升和气压变化表明有降雨趋势</a:t>
            </a:r>
            <a:r>
              <a:rPr lang="en-US" altLang="zh-CN"/>
              <a:t>”</a:t>
            </a:r>
            <a:r>
              <a:rPr lang="zh-CN" altLang="en-US"/>
              <a:t>），帮助用户理解为什么得出这样的预测。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左侧模块：</a:t>
            </a:r>
            <a:r>
              <a:rPr lang="en-US" altLang="zh-CN"/>
              <a:t>TimeXL</a:t>
            </a:r>
            <a:r>
              <a:rPr lang="zh-CN" altLang="en-US"/>
              <a:t>框架概览</a:t>
            </a:r>
            <a:endParaRPr lang="zh-CN" altLang="en-US"/>
          </a:p>
          <a:p>
            <a:r>
              <a:rPr lang="zh-CN" altLang="en-US"/>
              <a:t>输入数据：</a:t>
            </a:r>
            <a:endParaRPr lang="en-US" altLang="zh-CN"/>
          </a:p>
          <a:p>
            <a:r>
              <a:rPr lang="zh-CN" altLang="en-US"/>
              <a:t>时间序列数据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文本输入：模型接受多种形式的输入数据。时间序列数据例如气象数据（如温度、湿度、气压等），文本输入如关于天气变化的描述。</a:t>
            </a:r>
            <a:endParaRPr lang="en-US" altLang="zh-CN"/>
          </a:p>
          <a:p>
            <a:r>
              <a:rPr lang="zh-CN" altLang="en-US"/>
              <a:t>原型驱动的可解释编码器（</a:t>
            </a:r>
            <a:r>
              <a:rPr lang="en-US" altLang="zh-CN"/>
              <a:t>Prototype-based Explainable Encoder</a:t>
            </a:r>
            <a:r>
              <a:rPr lang="zh-CN" altLang="en-US"/>
              <a:t>）：</a:t>
            </a:r>
            <a:endParaRPr lang="en-US" altLang="zh-CN"/>
          </a:p>
          <a:p>
            <a:r>
              <a:rPr lang="zh-CN" altLang="en-US"/>
              <a:t>这个模块负责从</a:t>
            </a:r>
            <a:r>
              <a:rPr lang="en-US" altLang="zh-CN"/>
              <a:t> </a:t>
            </a:r>
            <a:r>
              <a:rPr lang="zh-CN" altLang="en-US"/>
              <a:t>时间序列数据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文本数据</a:t>
            </a:r>
            <a:r>
              <a:rPr lang="en-US" altLang="zh-CN"/>
              <a:t> </a:t>
            </a:r>
            <a:r>
              <a:rPr lang="zh-CN" altLang="en-US"/>
              <a:t>中提取</a:t>
            </a:r>
            <a:r>
              <a:rPr lang="en-US" altLang="zh-CN"/>
              <a:t> </a:t>
            </a:r>
            <a:r>
              <a:rPr lang="zh-CN" altLang="en-US"/>
              <a:t>原型（代表数据中的典型模式）。通过这种方式，模型不仅仅做出预测，还能提供对预测的</a:t>
            </a:r>
            <a:r>
              <a:rPr lang="en-US" altLang="zh-CN"/>
              <a:t> </a:t>
            </a:r>
            <a:r>
              <a:rPr lang="zh-CN" altLang="en-US"/>
              <a:t>可解释性。</a:t>
            </a:r>
            <a:endParaRPr lang="zh-CN" altLang="en-US"/>
          </a:p>
          <a:p>
            <a:r>
              <a:rPr lang="zh-CN" altLang="en-US"/>
              <a:t>预测与推理：</a:t>
            </a:r>
            <a:endParaRPr lang="zh-CN" altLang="en-US"/>
          </a:p>
          <a:p>
            <a:r>
              <a:rPr lang="zh-CN" altLang="en-US"/>
              <a:t>预测</a:t>
            </a:r>
            <a:r>
              <a:rPr lang="en-US" altLang="zh-CN"/>
              <a:t>LLM</a:t>
            </a:r>
            <a:r>
              <a:rPr lang="zh-CN" altLang="en-US"/>
              <a:t>（</a:t>
            </a:r>
            <a:r>
              <a:rPr lang="en-US" altLang="zh-CN"/>
              <a:t>Prediction LLM</a:t>
            </a:r>
            <a:r>
              <a:rPr lang="zh-CN" altLang="en-US"/>
              <a:t>）：根据输入的数据，模型生成</a:t>
            </a:r>
            <a:r>
              <a:rPr lang="en-US" altLang="zh-CN"/>
              <a:t> </a:t>
            </a:r>
            <a:r>
              <a:rPr lang="zh-CN" altLang="en-US"/>
              <a:t>初步预测。</a:t>
            </a:r>
            <a:endParaRPr lang="zh-CN" altLang="en-US"/>
          </a:p>
          <a:p>
            <a:r>
              <a:rPr lang="zh-CN" altLang="en-US"/>
              <a:t>反思</a:t>
            </a:r>
            <a:r>
              <a:rPr lang="en-US" altLang="zh-CN"/>
              <a:t>LLM</a:t>
            </a:r>
            <a:r>
              <a:rPr lang="zh-CN" altLang="en-US"/>
              <a:t>（</a:t>
            </a:r>
            <a:r>
              <a:rPr lang="en-US" altLang="zh-CN"/>
              <a:t>Reflection LLM</a:t>
            </a:r>
            <a:r>
              <a:rPr lang="zh-CN" altLang="en-US"/>
              <a:t>）：通过反思阶段，模型会根据训练数据中的反思案例来修正或优化预测。</a:t>
            </a:r>
            <a:endParaRPr lang="zh-CN" altLang="en-US"/>
          </a:p>
          <a:p>
            <a:r>
              <a:rPr lang="zh-CN" altLang="en-US"/>
              <a:t>精炼</a:t>
            </a:r>
            <a:r>
              <a:rPr lang="en-US" altLang="zh-CN"/>
              <a:t>LLM</a:t>
            </a:r>
            <a:r>
              <a:rPr lang="zh-CN" altLang="en-US"/>
              <a:t>（</a:t>
            </a:r>
            <a:r>
              <a:rPr lang="en-US" altLang="zh-CN"/>
              <a:t>Refinement LLM</a:t>
            </a:r>
            <a:r>
              <a:rPr lang="zh-CN" altLang="en-US"/>
              <a:t>）：精炼阶段进一步优化模型的文本解释，使得模型的解释更准确和清晰。</a:t>
            </a:r>
            <a:endParaRPr lang="en-US" altLang="zh-CN"/>
          </a:p>
          <a:p>
            <a:r>
              <a:rPr lang="zh-CN" altLang="en-US"/>
              <a:t>输出：</a:t>
            </a:r>
            <a:endParaRPr lang="zh-CN" altLang="en-US"/>
          </a:p>
          <a:p>
            <a:r>
              <a:rPr lang="zh-CN" altLang="en-US"/>
              <a:t>预测结果和解释：模型会生成两种输出：文本解释（例如，</a:t>
            </a:r>
            <a:r>
              <a:rPr lang="en-US" altLang="zh-CN"/>
              <a:t>“</a:t>
            </a:r>
            <a:r>
              <a:rPr lang="zh-CN" altLang="en-US"/>
              <a:t>温度变化模式通常表示不下雨</a:t>
            </a:r>
            <a:r>
              <a:rPr lang="en-US" altLang="zh-CN"/>
              <a:t>”</a:t>
            </a:r>
            <a:r>
              <a:rPr lang="zh-CN" altLang="en-US"/>
              <a:t>）和</a:t>
            </a:r>
            <a:r>
              <a:rPr lang="en-US" altLang="zh-CN"/>
              <a:t> </a:t>
            </a:r>
            <a:r>
              <a:rPr lang="zh-CN" altLang="en-US"/>
              <a:t>时间序列解释（例如，</a:t>
            </a:r>
            <a:r>
              <a:rPr lang="en-US" altLang="zh-CN"/>
              <a:t>“</a:t>
            </a:r>
            <a:r>
              <a:rPr lang="zh-CN" altLang="en-US"/>
              <a:t>湿度增加可能预示着降水的趋势</a:t>
            </a:r>
            <a:r>
              <a:rPr lang="en-US" altLang="zh-CN"/>
              <a:t>”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右侧模块：多模态原型编码器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我们先看时间序列数据的一个处理。首先，分两步，一方面，模型将接受的时间序列数据</a:t>
            </a:r>
            <a:r>
              <a:rPr lang="zh-CN" altLang="en-US">
                <a:sym typeface="+mn-ea"/>
              </a:rPr>
              <a:t>通过投影层进行处理</a:t>
            </a:r>
            <a:r>
              <a:rPr lang="zh-CN" altLang="en-US"/>
              <a:t>转换为时间序列原型</a:t>
            </a:r>
            <a:r>
              <a:rPr lang="en-US" altLang="zh-CN"/>
              <a:t> </a:t>
            </a:r>
            <a:r>
              <a:rPr lang="zh-CN" altLang="en-US"/>
              <a:t>𝑝</a:t>
            </a:r>
            <a:r>
              <a:rPr lang="en-US" altLang="zh-CN"/>
              <a:t> 1 , </a:t>
            </a:r>
            <a:r>
              <a:rPr lang="zh-CN" altLang="en-US"/>
              <a:t>𝑝</a:t>
            </a:r>
            <a:r>
              <a:rPr lang="en-US" altLang="zh-CN"/>
              <a:t> 2 , . . . , </a:t>
            </a:r>
            <a:r>
              <a:rPr lang="zh-CN" altLang="en-US"/>
              <a:t>𝑝</a:t>
            </a:r>
            <a:r>
              <a:rPr lang="en-US" altLang="zh-CN"/>
              <a:t> </a:t>
            </a:r>
            <a:r>
              <a:rPr lang="zh-CN" altLang="en-US"/>
              <a:t>𝑘</a:t>
            </a:r>
            <a:r>
              <a:rPr lang="en-US" altLang="zh-CN"/>
              <a:t> p 1 ​ ,p 2 ​ ,...,p k ​</a:t>
            </a:r>
            <a:r>
              <a:rPr lang="zh-CN" altLang="en-US"/>
              <a:t>，如最上面的公式</a:t>
            </a:r>
            <a:r>
              <a:rPr lang="en-US" altLang="zh-CN"/>
              <a:t> </a:t>
            </a:r>
            <a:r>
              <a:rPr lang="zh-CN" altLang="en-US"/>
              <a:t>。这些原型代表了时间序列中的典型模式（例如温度波动、湿度变化等）。</a:t>
            </a:r>
            <a:endParaRPr lang="zh-CN" altLang="en-US"/>
          </a:p>
          <a:p>
            <a:r>
              <a:rPr lang="zh-CN" altLang="en-US"/>
              <a:t>另一方面，</a:t>
            </a:r>
            <a:r>
              <a:rPr lang="zh-CN" altLang="en-US">
                <a:sym typeface="+mn-ea"/>
              </a:rPr>
              <a:t>通过编码器，将时间序列数据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𝑋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转换为一系列表示（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𝑧</a:t>
            </a:r>
            <a:r>
              <a:rPr lang="en-US" altLang="zh-CN">
                <a:sym typeface="+mn-ea"/>
              </a:rPr>
              <a:t> ( 1 ) , </a:t>
            </a:r>
            <a:r>
              <a:rPr lang="zh-CN" altLang="en-US">
                <a:sym typeface="+mn-ea"/>
              </a:rPr>
              <a:t>𝑧</a:t>
            </a:r>
            <a:r>
              <a:rPr lang="en-US" altLang="zh-CN">
                <a:sym typeface="+mn-ea"/>
              </a:rPr>
              <a:t> ( 2 ) , . . . , </a:t>
            </a:r>
            <a:r>
              <a:rPr lang="zh-CN" altLang="en-US">
                <a:sym typeface="+mn-ea"/>
              </a:rPr>
              <a:t>𝑧</a:t>
            </a:r>
            <a:r>
              <a:rPr lang="en-US" altLang="zh-CN">
                <a:sym typeface="+mn-ea"/>
              </a:rPr>
              <a:t> ( </a:t>
            </a:r>
            <a:r>
              <a:rPr lang="zh-CN" altLang="en-US">
                <a:sym typeface="+mn-ea"/>
              </a:rPr>
              <a:t>𝑇</a:t>
            </a:r>
            <a:r>
              <a:rPr lang="en-US" altLang="zh-CN">
                <a:sym typeface="+mn-ea"/>
              </a:rPr>
              <a:t> − </a:t>
            </a:r>
            <a:r>
              <a:rPr lang="zh-CN" altLang="en-US">
                <a:sym typeface="+mn-ea"/>
              </a:rPr>
              <a:t>𝑤</a:t>
            </a:r>
            <a:r>
              <a:rPr lang="en-US" altLang="zh-CN">
                <a:sym typeface="+mn-ea"/>
              </a:rPr>
              <a:t> + 1 ) z (1) ,z (2) ,...,z (T−w+1) </a:t>
            </a:r>
            <a:r>
              <a:rPr lang="zh-CN" altLang="en-US">
                <a:sym typeface="+mn-ea"/>
              </a:rPr>
              <a:t>），如公式</a:t>
            </a:r>
            <a:r>
              <a:rPr lang="en-US" altLang="zh-CN">
                <a:sym typeface="+mn-ea"/>
              </a:rPr>
              <a:t>1,2</a:t>
            </a:r>
            <a:r>
              <a:rPr lang="zh-CN" altLang="en-US">
                <a:sym typeface="+mn-ea"/>
              </a:rPr>
              <a:t>，这些表示捕捉了数据的时间依赖性和动态变化。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zh-CN" altLang="en-US"/>
              <a:t>然后，每个时间点的特征（</a:t>
            </a:r>
            <a:r>
              <a:rPr lang="en-US" altLang="zh-CN"/>
              <a:t> </a:t>
            </a:r>
            <a:r>
              <a:rPr lang="zh-CN" altLang="en-US"/>
              <a:t>𝑧</a:t>
            </a:r>
            <a:r>
              <a:rPr lang="en-US" altLang="zh-CN"/>
              <a:t> </a:t>
            </a:r>
            <a:r>
              <a:rPr lang="zh-CN" altLang="en-US"/>
              <a:t>𝑖</a:t>
            </a:r>
            <a:r>
              <a:rPr lang="en-US" altLang="zh-CN"/>
              <a:t> z i ​ </a:t>
            </a:r>
            <a:r>
              <a:rPr lang="zh-CN" altLang="en-US"/>
              <a:t>）与学习到的</a:t>
            </a:r>
            <a:r>
              <a:rPr lang="en-US" altLang="zh-CN"/>
              <a:t> </a:t>
            </a:r>
            <a:r>
              <a:rPr lang="zh-CN" altLang="en-US"/>
              <a:t>时间序列原型（</a:t>
            </a:r>
            <a:r>
              <a:rPr lang="en-US" altLang="zh-CN"/>
              <a:t> </a:t>
            </a:r>
            <a:r>
              <a:rPr lang="zh-CN" altLang="en-US"/>
              <a:t>𝑝</a:t>
            </a:r>
            <a:r>
              <a:rPr lang="en-US" altLang="zh-CN"/>
              <a:t> 1 , </a:t>
            </a:r>
            <a:r>
              <a:rPr lang="zh-CN" altLang="en-US"/>
              <a:t>𝑝</a:t>
            </a:r>
            <a:r>
              <a:rPr lang="en-US" altLang="zh-CN"/>
              <a:t> 2 , . . . , </a:t>
            </a:r>
            <a:r>
              <a:rPr lang="zh-CN" altLang="en-US"/>
              <a:t>𝑝</a:t>
            </a:r>
            <a:r>
              <a:rPr lang="en-US" altLang="zh-CN"/>
              <a:t> </a:t>
            </a:r>
            <a:r>
              <a:rPr lang="zh-CN" altLang="en-US"/>
              <a:t>𝑘</a:t>
            </a:r>
            <a:r>
              <a:rPr lang="en-US" altLang="zh-CN"/>
              <a:t> p 1 ​ ,p 2 ​ ,...,p k ​ </a:t>
            </a:r>
            <a:r>
              <a:rPr lang="zh-CN" altLang="en-US"/>
              <a:t>）进行匹配，计算它们的相似度，以便找到最符合当前数据模式的原型。如公式</a:t>
            </a:r>
            <a:r>
              <a:rPr lang="en-US" altLang="zh-CN"/>
              <a:t>3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文本数据的处理过程也类似。</a:t>
            </a:r>
            <a:endParaRPr lang="zh-CN" altLang="en-US"/>
          </a:p>
          <a:p>
            <a:r>
              <a:rPr lang="zh-CN" altLang="en-US"/>
              <a:t>接着，时间序列和文本数据的原型通过</a:t>
            </a:r>
            <a:r>
              <a:rPr lang="en-US" altLang="zh-CN"/>
              <a:t> </a:t>
            </a:r>
            <a:r>
              <a:rPr lang="zh-CN" altLang="en-US"/>
              <a:t>跨模态融合</a:t>
            </a:r>
            <a:r>
              <a:rPr lang="en-US" altLang="zh-CN"/>
              <a:t> </a:t>
            </a:r>
            <a:r>
              <a:rPr lang="zh-CN" altLang="en-US"/>
              <a:t>进行组合。以便进行更加准确的预测。如公式</a:t>
            </a:r>
            <a:r>
              <a:rPr lang="en-US" altLang="zh-CN"/>
              <a:t>4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最后，模型会通过</a:t>
            </a:r>
            <a:r>
              <a:rPr lang="en-US" altLang="zh-CN"/>
              <a:t> </a:t>
            </a:r>
            <a:r>
              <a:rPr lang="zh-CN" altLang="en-US"/>
              <a:t>非负全连接网络</a:t>
            </a:r>
            <a:r>
              <a:rPr lang="en-US" altLang="zh-CN"/>
              <a:t> </a:t>
            </a:r>
            <a:r>
              <a:rPr lang="zh-CN" altLang="en-US"/>
              <a:t>对融合后的特征进行进一步的处理，生成最终的预测结果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𝑦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下标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𝐸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𝑛带帽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然后作者通过实验验证。首先是对比实验。这张图展示了</a:t>
            </a:r>
            <a:r>
              <a:rPr lang="en-US" altLang="zh-CN"/>
              <a:t> TimeXL </a:t>
            </a:r>
            <a:r>
              <a:rPr lang="zh-CN" altLang="en-US"/>
              <a:t>和其他</a:t>
            </a:r>
            <a:r>
              <a:rPr lang="en-US" altLang="zh-CN"/>
              <a:t> </a:t>
            </a:r>
            <a:r>
              <a:rPr lang="zh-CN" altLang="en-US"/>
              <a:t>最先进的基准方法</a:t>
            </a:r>
            <a:r>
              <a:rPr lang="en-US" altLang="zh-CN"/>
              <a:t> </a:t>
            </a:r>
            <a:r>
              <a:rPr lang="zh-CN" altLang="en-US"/>
              <a:t>在四个真实世界</a:t>
            </a:r>
            <a:r>
              <a:rPr lang="en-US" altLang="zh-CN"/>
              <a:t> </a:t>
            </a:r>
            <a:r>
              <a:rPr lang="zh-CN" altLang="en-US"/>
              <a:t>多模态时间序列数据集</a:t>
            </a:r>
            <a:r>
              <a:rPr lang="en-US" altLang="zh-CN"/>
              <a:t> </a:t>
            </a:r>
            <a:r>
              <a:rPr lang="zh-CN" altLang="en-US"/>
              <a:t>上的</a:t>
            </a:r>
            <a:r>
              <a:rPr lang="en-US" altLang="zh-CN"/>
              <a:t> 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AUC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的对比。数据集包含</a:t>
            </a:r>
            <a:r>
              <a:rPr lang="en-US" altLang="zh-CN"/>
              <a:t> </a:t>
            </a:r>
            <a:r>
              <a:rPr lang="zh-CN" altLang="en-US"/>
              <a:t>天气、金融、医疗健康（</a:t>
            </a:r>
            <a:r>
              <a:rPr lang="en-US" altLang="zh-CN"/>
              <a:t>Test-Positive</a:t>
            </a:r>
            <a:r>
              <a:rPr lang="zh-CN" altLang="en-US"/>
              <a:t>检测阳性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医疗健康（</a:t>
            </a:r>
            <a:r>
              <a:rPr lang="en-US" altLang="zh-CN"/>
              <a:t>Mortality</a:t>
            </a:r>
            <a:r>
              <a:rPr lang="zh-CN" altLang="en-US"/>
              <a:t>死亡率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数据。各个方法的</a:t>
            </a:r>
            <a:r>
              <a:rPr lang="en-US" altLang="zh-CN"/>
              <a:t> 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AUC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显示了每个模型在预测精度和分类性能上的表现。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解读：</a:t>
            </a:r>
            <a:endParaRPr lang="zh-CN" altLang="en-US"/>
          </a:p>
          <a:p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在所有数据集上都表现出色，尤其在</a:t>
            </a:r>
            <a:r>
              <a:rPr lang="en-US" altLang="zh-CN">
                <a:sym typeface="+mn-ea"/>
              </a:rPr>
              <a:t> Weather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Healthcare (TP) </a:t>
            </a:r>
            <a:r>
              <a:rPr lang="zh-CN" altLang="en-US">
                <a:sym typeface="+mn-ea"/>
              </a:rPr>
              <a:t>数据集上，</a:t>
            </a:r>
            <a:r>
              <a:rPr lang="en-US" altLang="zh-CN">
                <a:sym typeface="+mn-ea"/>
              </a:rPr>
              <a:t>F1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AUC </a:t>
            </a:r>
            <a:r>
              <a:rPr lang="zh-CN" altLang="en-US">
                <a:sym typeface="+mn-ea"/>
              </a:rPr>
              <a:t>分数均为最高。</a:t>
            </a:r>
            <a:endParaRPr lang="en-US" altLang="zh-CN"/>
          </a:p>
          <a:p>
            <a:r>
              <a:rPr lang="zh-CN" altLang="en-US">
                <a:sym typeface="+mn-ea"/>
              </a:rPr>
              <a:t>与其他方法相比，</a:t>
            </a:r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天气预测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医疗健康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数据集上的预测性能明显优于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传统的时间序列预测方法（如</a:t>
            </a:r>
            <a:r>
              <a:rPr lang="en-US" altLang="zh-CN">
                <a:sym typeface="+mn-ea"/>
              </a:rPr>
              <a:t> DLinear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Autoformer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Crossformer</a:t>
            </a:r>
            <a:r>
              <a:rPr lang="zh-CN" altLang="en-US">
                <a:sym typeface="+mn-ea"/>
              </a:rPr>
              <a:t>）和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其他先进的基准方法（如</a:t>
            </a:r>
            <a:r>
              <a:rPr lang="en-US" altLang="zh-CN">
                <a:sym typeface="+mn-ea"/>
              </a:rPr>
              <a:t> Time-LLM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TimeCMA</a:t>
            </a:r>
            <a:r>
              <a:rPr lang="zh-CN" altLang="en-US">
                <a:sym typeface="+mn-ea"/>
              </a:rPr>
              <a:t>）。</a:t>
            </a:r>
            <a:endParaRPr lang="en-US" altLang="zh-CN"/>
          </a:p>
          <a:p>
            <a:r>
              <a:rPr lang="zh-CN" altLang="en-US">
                <a:sym typeface="+mn-ea"/>
              </a:rPr>
              <a:t>特别是在</a:t>
            </a:r>
            <a:r>
              <a:rPr lang="en-US" altLang="zh-CN">
                <a:sym typeface="+mn-ea"/>
              </a:rPr>
              <a:t> Healthcare (TP)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Healthcare (MT) </a:t>
            </a:r>
            <a:r>
              <a:rPr lang="zh-CN" altLang="en-US">
                <a:sym typeface="+mn-ea"/>
              </a:rPr>
              <a:t>数据集上，</a:t>
            </a:r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F1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AUC </a:t>
            </a:r>
            <a:r>
              <a:rPr lang="zh-CN" altLang="en-US">
                <a:sym typeface="+mn-ea"/>
              </a:rPr>
              <a:t>分数上都有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显著的提升，达到了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最高的预测性能，表明其在处理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多模态数据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复杂预测任务（如医疗数据分析）时非常有效。</a:t>
            </a:r>
            <a:endParaRPr lang="en-US" altLang="zh-CN"/>
          </a:p>
          <a:p>
            <a:r>
              <a:rPr lang="zh-CN" altLang="en-US">
                <a:sym typeface="+mn-ea"/>
              </a:rPr>
              <a:t>目的：</a:t>
            </a:r>
            <a:endParaRPr lang="zh-CN" altLang="en-US"/>
          </a:p>
          <a:p>
            <a:r>
              <a:rPr lang="zh-CN" altLang="en-US">
                <a:sym typeface="+mn-ea"/>
              </a:rPr>
              <a:t>我们可以看到在</a:t>
            </a:r>
            <a:r>
              <a:rPr lang="zh-CN" altLang="en-US">
                <a:sym typeface="+mn-ea"/>
              </a:rPr>
              <a:t>涉及多模态数据（时间序列与文本数据结合）的任务中</a:t>
            </a:r>
            <a:r>
              <a:rPr lang="zh-CN" altLang="en-US">
                <a:sym typeface="+mn-ea"/>
              </a:rPr>
              <a:t>量化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比较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各种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时间序列预测模型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在实际应用中的</a:t>
            </a:r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的优势。</a:t>
            </a:r>
            <a:endParaRPr lang="en-US" altLang="zh-CN"/>
          </a:p>
          <a:p>
            <a:r>
              <a:rPr lang="zh-CN" altLang="en-US">
                <a:sym typeface="+mn-ea"/>
              </a:rPr>
              <a:t>总结：</a:t>
            </a:r>
            <a:endParaRPr lang="zh-CN" altLang="en-US"/>
          </a:p>
          <a:p>
            <a:r>
              <a:rPr lang="zh-CN" altLang="en-US">
                <a:sym typeface="+mn-ea"/>
              </a:rPr>
              <a:t>得出，</a:t>
            </a:r>
            <a:r>
              <a:rPr lang="en-US" altLang="zh-CN">
                <a:sym typeface="+mn-ea"/>
              </a:rPr>
              <a:t>TimeXL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天气预测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医疗健康数据预测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中取得了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最好的表现，特别是在</a:t>
            </a:r>
            <a:r>
              <a:rPr lang="en-US" altLang="zh-CN">
                <a:sym typeface="+mn-ea"/>
              </a:rPr>
              <a:t> F1 </a:t>
            </a:r>
            <a:r>
              <a:rPr lang="zh-CN" altLang="en-US">
                <a:sym typeface="+mn-ea"/>
              </a:rPr>
              <a:t>分数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AUC </a:t>
            </a:r>
            <a:r>
              <a:rPr lang="zh-CN" altLang="en-US">
                <a:sym typeface="+mn-ea"/>
              </a:rPr>
              <a:t>分数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上，展示了其在多模态时间序列数据上的优势，提供了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比传统方法更准确和全面的预测能力。</a:t>
            </a:r>
            <a:r>
              <a:rPr lang="zh-CN" altLang="en-US"/>
              <a:t>这一结论。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关键要点：</a:t>
            </a:r>
            <a:endParaRPr lang="zh-CN" altLang="en-US"/>
          </a:p>
          <a:p>
            <a:r>
              <a:rPr lang="en-US" altLang="zh-CN"/>
              <a:t>F1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衡量模型的</a:t>
            </a:r>
            <a:r>
              <a:rPr lang="en-US" altLang="zh-CN"/>
              <a:t> </a:t>
            </a:r>
            <a:r>
              <a:rPr lang="zh-CN" altLang="en-US"/>
              <a:t>精确率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召回率，即模型在正确预测和识别正样本方面的能力。</a:t>
            </a:r>
            <a:endParaRPr lang="en-US" altLang="zh-CN"/>
          </a:p>
          <a:p>
            <a:r>
              <a:rPr lang="en-US" altLang="zh-CN"/>
              <a:t>AUC </a:t>
            </a:r>
            <a:r>
              <a:rPr lang="zh-CN" altLang="en-US"/>
              <a:t>分数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 ROC </a:t>
            </a:r>
            <a:r>
              <a:rPr lang="zh-CN" altLang="en-US"/>
              <a:t>曲线下的面积，反映了模型的整体分类能力，特别是在类别不平衡的情况下。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然后是实验案例展示</a:t>
            </a:r>
            <a:endParaRPr lang="zh-CN" altLang="en-US"/>
          </a:p>
          <a:p>
            <a:r>
              <a:rPr lang="zh-CN" altLang="en-US"/>
              <a:t>这张图展示了</a:t>
            </a:r>
            <a:r>
              <a:rPr lang="en-US" altLang="zh-CN"/>
              <a:t> </a:t>
            </a:r>
            <a:r>
              <a:rPr lang="zh-CN" altLang="en-US"/>
              <a:t>基于天气数据学习的关键时间序列原型和文本原型。图中每行展示了一种时间序列原型，涵盖不同的通道（湿度、气压、温度、风速和风向），并展示了它们如何代表不同的天气模式，特别是与</a:t>
            </a:r>
            <a:r>
              <a:rPr lang="en-US" altLang="zh-CN"/>
              <a:t> </a:t>
            </a:r>
            <a:r>
              <a:rPr lang="zh-CN" altLang="en-US"/>
              <a:t>降雨（</a:t>
            </a:r>
            <a:r>
              <a:rPr lang="en-US" altLang="zh-CN"/>
              <a:t>Rain</a:t>
            </a:r>
            <a:r>
              <a:rPr lang="zh-CN" altLang="en-US"/>
              <a:t>）或</a:t>
            </a:r>
            <a:r>
              <a:rPr lang="en-US" altLang="zh-CN"/>
              <a:t> </a:t>
            </a:r>
            <a:r>
              <a:rPr lang="zh-CN" altLang="en-US"/>
              <a:t>不降雨（</a:t>
            </a:r>
            <a:r>
              <a:rPr lang="en-US" altLang="zh-CN"/>
              <a:t>Not Rain</a:t>
            </a:r>
            <a:r>
              <a:rPr lang="zh-CN" altLang="en-US"/>
              <a:t>）相关的模式。</a:t>
            </a:r>
            <a:endParaRPr lang="en-US" altLang="zh-CN"/>
          </a:p>
          <a:p>
            <a:r>
              <a:rPr lang="zh-CN" altLang="en-US"/>
              <a:t>解释</a:t>
            </a:r>
            <a:endParaRPr lang="zh-CN" altLang="en-US"/>
          </a:p>
          <a:p>
            <a:r>
              <a:rPr lang="zh-CN" altLang="en-US"/>
              <a:t>第一行</a:t>
            </a:r>
            <a:r>
              <a:rPr lang="en-US" altLang="zh-CN"/>
              <a:t> </a:t>
            </a:r>
            <a:r>
              <a:rPr lang="zh-CN" altLang="en-US"/>
              <a:t>展示了与</a:t>
            </a:r>
            <a:r>
              <a:rPr lang="en-US" altLang="zh-CN"/>
              <a:t> </a:t>
            </a:r>
            <a:r>
              <a:rPr lang="zh-CN" altLang="en-US"/>
              <a:t>不下雨</a:t>
            </a:r>
            <a:r>
              <a:rPr lang="en-US" altLang="zh-CN"/>
              <a:t> </a:t>
            </a:r>
            <a:r>
              <a:rPr lang="zh-CN" altLang="en-US"/>
              <a:t>相关的时间序列原型。图中的时间序列数据（如湿度、气压、温度等）变化较为平稳，并且风向主要来自西方，表明可能是一个高压系统增强的天气模式，空气干燥，气压相对稳定。</a:t>
            </a:r>
            <a:endParaRPr lang="en-US" altLang="zh-CN"/>
          </a:p>
          <a:p>
            <a:r>
              <a:rPr lang="zh-CN" altLang="en-US"/>
              <a:t>第二行</a:t>
            </a:r>
            <a:r>
              <a:rPr lang="en-US" altLang="zh-CN"/>
              <a:t> </a:t>
            </a:r>
            <a:r>
              <a:rPr lang="zh-CN" altLang="en-US"/>
              <a:t>展示了与</a:t>
            </a:r>
            <a:r>
              <a:rPr lang="en-US" altLang="zh-CN"/>
              <a:t> </a:t>
            </a:r>
            <a:r>
              <a:rPr lang="zh-CN" altLang="en-US"/>
              <a:t>下雨</a:t>
            </a:r>
            <a:r>
              <a:rPr lang="en-US" altLang="zh-CN"/>
              <a:t> </a:t>
            </a:r>
            <a:r>
              <a:rPr lang="zh-CN" altLang="en-US"/>
              <a:t>相关的时间序列原型。湿度水平较高，气压波动较大，风速和风向变化不定，可能预示着一个低气压系统的接近，天气将恶化，出现降水的可能性更大。</a:t>
            </a:r>
            <a:endParaRPr lang="en-US" altLang="zh-CN"/>
          </a:p>
          <a:p>
            <a:r>
              <a:rPr lang="zh-CN" altLang="en-US"/>
              <a:t>目的</a:t>
            </a:r>
            <a:endParaRPr lang="zh-CN" altLang="en-US"/>
          </a:p>
          <a:p>
            <a:r>
              <a:rPr lang="zh-CN" altLang="en-US"/>
              <a:t>该图的目的是展示</a:t>
            </a:r>
            <a:r>
              <a:rPr lang="en-US" altLang="zh-CN"/>
              <a:t> </a:t>
            </a:r>
            <a:r>
              <a:rPr lang="zh-CN" altLang="en-US"/>
              <a:t>多模态数据学习</a:t>
            </a:r>
            <a:r>
              <a:rPr lang="en-US" altLang="zh-CN"/>
              <a:t> </a:t>
            </a:r>
            <a:r>
              <a:rPr lang="zh-CN" altLang="en-US"/>
              <a:t>的过程，尤其是在</a:t>
            </a:r>
            <a:r>
              <a:rPr lang="en-US" altLang="zh-CN"/>
              <a:t> </a:t>
            </a:r>
            <a:r>
              <a:rPr lang="zh-CN" altLang="en-US"/>
              <a:t>天气预测</a:t>
            </a:r>
            <a:r>
              <a:rPr lang="en-US" altLang="zh-CN"/>
              <a:t> </a:t>
            </a:r>
            <a:r>
              <a:rPr lang="zh-CN" altLang="en-US"/>
              <a:t>中，通过</a:t>
            </a:r>
            <a:r>
              <a:rPr lang="en-US" altLang="zh-CN"/>
              <a:t> </a:t>
            </a:r>
            <a:r>
              <a:rPr lang="zh-CN" altLang="en-US"/>
              <a:t>时间序列原型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文本原型，模型能够提取出</a:t>
            </a:r>
            <a:r>
              <a:rPr lang="en-US" altLang="zh-CN"/>
              <a:t> </a:t>
            </a:r>
            <a:r>
              <a:rPr lang="zh-CN" altLang="en-US"/>
              <a:t>不同天气条件下的典型模式，并通过这些模式帮助进行</a:t>
            </a:r>
            <a:r>
              <a:rPr lang="en-US" altLang="zh-CN"/>
              <a:t> </a:t>
            </a:r>
            <a:r>
              <a:rPr lang="zh-CN" altLang="en-US"/>
              <a:t>预测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解释。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举例</a:t>
            </a:r>
            <a:endParaRPr lang="zh-CN" altLang="en-US"/>
          </a:p>
          <a:p>
            <a:r>
              <a:rPr lang="zh-CN" altLang="en-US"/>
              <a:t>假设你想预测明天是否会下雨，模型通过分析过去几天的天气数据（如气温、湿度、风速等）来提取与</a:t>
            </a:r>
            <a:r>
              <a:rPr lang="en-US" altLang="zh-CN"/>
              <a:t> </a:t>
            </a:r>
            <a:r>
              <a:rPr lang="zh-CN" altLang="en-US"/>
              <a:t>不下雨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</a:t>
            </a:r>
            <a:r>
              <a:rPr lang="zh-CN" altLang="en-US"/>
              <a:t>下雨</a:t>
            </a:r>
            <a:r>
              <a:rPr lang="en-US" altLang="zh-CN"/>
              <a:t> </a:t>
            </a:r>
            <a:r>
              <a:rPr lang="zh-CN" altLang="en-US"/>
              <a:t>相关的</a:t>
            </a:r>
            <a:r>
              <a:rPr lang="en-US" altLang="zh-CN"/>
              <a:t> </a:t>
            </a:r>
            <a:r>
              <a:rPr lang="zh-CN" altLang="en-US"/>
              <a:t>时间序列原型。如果模型识别出湿度上升、气压下降和风速变化的模式，就会预测</a:t>
            </a:r>
            <a:r>
              <a:rPr lang="en-US" altLang="zh-CN"/>
              <a:t> </a:t>
            </a:r>
            <a:r>
              <a:rPr lang="zh-CN" altLang="en-US"/>
              <a:t>可能下雨。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实验（多模态基于案例的推理）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1181100"/>
            <a:ext cx="394335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实验（迭代分析）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0" y="1196975"/>
            <a:ext cx="7937500" cy="4464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710" y="1617980"/>
            <a:ext cx="5655945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235" y="1755775"/>
            <a:ext cx="5833110" cy="27012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025" y="793750"/>
            <a:ext cx="7727950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Explainable Multi-modal Time Series Prediction 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LLM-in-the-Loop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635" y="4564380"/>
            <a:ext cx="10866755" cy="398780"/>
          </a:xfrm>
          <a:prstGeom prst="rect">
            <a:avLst/>
          </a:prstGeom>
        </p:spPr>
        <p:txBody>
          <a:bodyPr wrap="square">
            <a:spAutoFit/>
          </a:bodyPr>
          <a:p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42410" y="1221740"/>
            <a:ext cx="6364605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LLM 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Explain </a:t>
            </a:r>
            <a:r>
              <a:rPr lang="en-US" altLang="zh-CN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/>
              <a:t>传统时间序列预测方法忽视辅助模态丰富上下文信号</a:t>
            </a:r>
            <a:r>
              <a:rPr lang="zh-CN" altLang="en-US" sz="2400"/>
              <a:t>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>
                <a:sym typeface="+mn-ea"/>
              </a:rPr>
              <a:t>现有多模态方法缺乏对上下文信号影响结果的系统推理和解释机制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985" y="177800"/>
            <a:ext cx="11063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1"/>
              <a:t>解决思路</a:t>
            </a:r>
            <a:endParaRPr 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2245"/>
            <a:ext cx="569087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TimeXL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1647825"/>
            <a:ext cx="7983220" cy="3983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575" y="1419225"/>
            <a:ext cx="34988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9225"/>
            <a:ext cx="4927600" cy="401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35" y="2424430"/>
            <a:ext cx="40259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520" y="1556385"/>
            <a:ext cx="281940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815" y="3623310"/>
            <a:ext cx="4425950" cy="90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35" y="5036185"/>
            <a:ext cx="4432300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7985" y="139700"/>
            <a:ext cx="7080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对比实验</a:t>
            </a:r>
            <a:r>
              <a:rPr lang="en-US" altLang="zh-CN" sz="3200" b="1"/>
              <a:t> </a:t>
            </a:r>
            <a:endParaRPr lang="en-US" altLang="zh-CN" sz="32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1625600"/>
            <a:ext cx="7893050" cy="3606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8.xml><?xml version="1.0" encoding="utf-8"?>
<p:tagLst xmlns:p="http://schemas.openxmlformats.org/presentationml/2006/main">
  <p:tag name="commondata" val="eyJoZGlkIjoiNmVlYjdjMDI5ZGY2NGEyYzg2YjE5OTBhOTI0MzJlOD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51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Arial Unicode MS</vt:lpstr>
      <vt:lpstr>等线</vt:lpstr>
      <vt:lpstr>Calibri</vt:lpstr>
      <vt:lpstr>等线 Light</vt:lpstr>
      <vt:lpstr>Calibri Light</vt:lpstr>
      <vt:lpstr>BatangChe</vt:lpstr>
      <vt:lpstr>ESRI AMFM Electric</vt:lpstr>
      <vt:lpstr>Office Theme</vt:lpstr>
      <vt:lpstr>PowerPoint 演示文稿</vt:lpstr>
      <vt:lpstr>PowerPoint 演示文稿</vt:lpstr>
      <vt:lpstr>Explainable Multi-modal Time Series Prediction  with LLM-in-the-Loop </vt:lpstr>
      <vt:lpstr>背景和动机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680</cp:revision>
  <dcterms:created xsi:type="dcterms:W3CDTF">2019-06-09T06:58:00Z</dcterms:created>
  <dcterms:modified xsi:type="dcterms:W3CDTF">2025-05-18T12:08:35Z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2052-12.1.0.20784</vt:lpwstr>
  </property>
</Properties>
</file>