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1"/>
  </p:handoutMasterIdLst>
  <p:sldIdLst>
    <p:sldId id="257" r:id="rId3"/>
    <p:sldId id="736" r:id="rId4"/>
    <p:sldId id="1280" r:id="rId6"/>
    <p:sldId id="1243" r:id="rId7"/>
    <p:sldId id="1271" r:id="rId8"/>
    <p:sldId id="1315" r:id="rId9"/>
    <p:sldId id="1333" r:id="rId10"/>
    <p:sldId id="1301" r:id="rId11"/>
    <p:sldId id="1302" r:id="rId12"/>
    <p:sldId id="1329" r:id="rId13"/>
    <p:sldId id="1303" r:id="rId14"/>
    <p:sldId id="1305" r:id="rId15"/>
    <p:sldId id="1304" r:id="rId16"/>
    <p:sldId id="1321" r:id="rId17"/>
    <p:sldId id="1317" r:id="rId18"/>
    <p:sldId id="1266" r:id="rId19"/>
    <p:sldId id="766" r:id="rId20"/>
  </p:sldIdLst>
  <p:sldSz cx="12192000" cy="6858000"/>
  <p:notesSz cx="6858000" cy="9144000"/>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45.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图像结构说明：</a:t>
            </a:r>
            <a:endParaRPr lang="zh-CN" altLang="en-US"/>
          </a:p>
          <a:p>
            <a:r>
              <a:rPr lang="zh-CN" altLang="en-US"/>
              <a:t>每一个小图对应一个评价指标（</a:t>
            </a:r>
            <a:r>
              <a:rPr lang="en-US" altLang="zh-CN"/>
              <a:t>BLEU-4</a:t>
            </a:r>
            <a:r>
              <a:rPr lang="zh-CN" altLang="en-US"/>
              <a:t>、</a:t>
            </a:r>
            <a:r>
              <a:rPr lang="en-US" altLang="zh-CN"/>
              <a:t>METEOR</a:t>
            </a:r>
            <a:r>
              <a:rPr lang="zh-CN" altLang="en-US"/>
              <a:t>、</a:t>
            </a:r>
            <a:r>
              <a:rPr lang="en-US" altLang="zh-CN"/>
              <a:t>ROUGE-L</a:t>
            </a:r>
            <a:r>
              <a:rPr lang="zh-CN" altLang="en-US"/>
              <a:t>、</a:t>
            </a:r>
            <a:r>
              <a:rPr lang="en-US" altLang="zh-CN"/>
              <a:t>CIDEr-D</a:t>
            </a:r>
            <a:r>
              <a:rPr lang="zh-CN" altLang="en-US"/>
              <a:t>），横轴是模型名称（</a:t>
            </a:r>
            <a:r>
              <a:rPr lang="en-US" altLang="zh-CN"/>
              <a:t>BLOOM</a:t>
            </a:r>
            <a:r>
              <a:rPr lang="zh-CN" altLang="en-US"/>
              <a:t>、</a:t>
            </a:r>
            <a:r>
              <a:rPr lang="en-US" altLang="zh-CN"/>
              <a:t>OPT</a:t>
            </a:r>
            <a:r>
              <a:rPr lang="zh-CN" altLang="en-US"/>
              <a:t>、</a:t>
            </a:r>
            <a:r>
              <a:rPr lang="en-US" altLang="zh-CN"/>
              <a:t>LLaMA-1</a:t>
            </a:r>
            <a:r>
              <a:rPr lang="zh-CN" altLang="en-US"/>
              <a:t>、</a:t>
            </a:r>
            <a:r>
              <a:rPr lang="en-US" altLang="zh-CN"/>
              <a:t>Mistral</a:t>
            </a:r>
            <a:r>
              <a:rPr lang="zh-CN" altLang="en-US"/>
              <a:t>），纵轴是得分。</a:t>
            </a:r>
            <a:endParaRPr lang="en-US" altLang="zh-CN"/>
          </a:p>
          <a:p>
            <a:r>
              <a:rPr lang="zh-CN" altLang="en-US"/>
              <a:t>图中每组柱状图有三种颜色代表不同训练设置：</a:t>
            </a:r>
            <a:endParaRPr lang="zh-CN" altLang="en-US"/>
          </a:p>
          <a:p>
            <a:r>
              <a:rPr lang="zh-CN" altLang="en-US"/>
              <a:t>蓝色</a:t>
            </a:r>
            <a:r>
              <a:rPr lang="en-US" altLang="zh-CN"/>
              <a:t>	PTB-XL IT</a:t>
            </a:r>
            <a:r>
              <a:rPr lang="zh-CN" altLang="en-US"/>
              <a:t>：在</a:t>
            </a:r>
            <a:r>
              <a:rPr lang="en-US" altLang="zh-CN"/>
              <a:t> PTB-XL </a:t>
            </a:r>
            <a:r>
              <a:rPr lang="zh-CN" altLang="en-US"/>
              <a:t>上训练（有监督训练）</a:t>
            </a:r>
            <a:endParaRPr lang="zh-CN" altLang="en-US"/>
          </a:p>
          <a:p>
            <a:r>
              <a:rPr lang="zh-CN" altLang="en-US"/>
              <a:t>橙色</a:t>
            </a:r>
            <a:r>
              <a:rPr lang="en-US" altLang="zh-CN"/>
              <a:t>	Zero-shot IT</a:t>
            </a:r>
            <a:r>
              <a:rPr lang="zh-CN" altLang="en-US"/>
              <a:t>：只在另一个数据集（如</a:t>
            </a:r>
            <a:r>
              <a:rPr lang="en-US" altLang="zh-CN"/>
              <a:t> MIMIC-IV</a:t>
            </a:r>
            <a:r>
              <a:rPr lang="zh-CN" altLang="en-US"/>
              <a:t>）上</a:t>
            </a:r>
            <a:r>
              <a:rPr lang="en-US" altLang="zh-CN"/>
              <a:t> instruction tuning</a:t>
            </a:r>
            <a:r>
              <a:rPr lang="zh-CN" altLang="en-US"/>
              <a:t>，未见过</a:t>
            </a:r>
            <a:r>
              <a:rPr lang="en-US" altLang="zh-CN"/>
              <a:t> PTB-XL</a:t>
            </a:r>
            <a:r>
              <a:rPr lang="zh-CN" altLang="en-US"/>
              <a:t>，然后直接测试</a:t>
            </a:r>
            <a:endParaRPr lang="zh-CN" altLang="en-US"/>
          </a:p>
          <a:p>
            <a:r>
              <a:rPr lang="zh-CN" altLang="en-US"/>
              <a:t>浅绿色</a:t>
            </a:r>
            <a:r>
              <a:rPr lang="en-US" altLang="zh-CN"/>
              <a:t>	Zero-shot w/o IT</a:t>
            </a:r>
            <a:r>
              <a:rPr lang="zh-CN" altLang="en-US"/>
              <a:t>：未经过任何指令微调，直接拿预训练模型测试</a:t>
            </a:r>
            <a:endParaRPr lang="zh-CN" altLang="en-US"/>
          </a:p>
          <a:p>
            <a:r>
              <a:rPr lang="zh-CN" altLang="en-US"/>
              <a:t>图像目的说明</a:t>
            </a:r>
            <a:endParaRPr lang="zh-CN" altLang="en-US"/>
          </a:p>
          <a:p>
            <a:r>
              <a:rPr lang="zh-CN" altLang="en-US"/>
              <a:t>该图的目的是评估模型在未见过的数据集（</a:t>
            </a:r>
            <a:r>
              <a:rPr lang="en-US" altLang="zh-CN"/>
              <a:t>PTB-XL</a:t>
            </a:r>
            <a:r>
              <a:rPr lang="zh-CN" altLang="en-US"/>
              <a:t>）上，是否能通过指令微调（</a:t>
            </a:r>
            <a:r>
              <a:rPr lang="en-US" altLang="zh-CN"/>
              <a:t>Instruction Tuning</a:t>
            </a:r>
            <a:r>
              <a:rPr lang="zh-CN" altLang="en-US"/>
              <a:t>）获得更好的泛化能力（</a:t>
            </a:r>
            <a:r>
              <a:rPr lang="en-US" altLang="zh-CN"/>
              <a:t>Zero-shot performance</a:t>
            </a:r>
            <a:r>
              <a:rPr lang="zh-CN" altLang="en-US"/>
              <a:t>）。</a:t>
            </a:r>
            <a:endParaRPr lang="zh-CN" altLang="en-US"/>
          </a:p>
          <a:p>
            <a:r>
              <a:rPr lang="zh-CN" altLang="en-US"/>
              <a:t>一图总结主要发现</a:t>
            </a:r>
            <a:endParaRPr lang="zh-CN" altLang="en-US"/>
          </a:p>
          <a:p>
            <a:r>
              <a:rPr lang="zh-CN" altLang="en-US"/>
              <a:t>所有模型（</a:t>
            </a:r>
            <a:r>
              <a:rPr lang="en-US" altLang="zh-CN"/>
              <a:t>BLOOM</a:t>
            </a:r>
            <a:r>
              <a:rPr lang="zh-CN" altLang="en-US"/>
              <a:t>、</a:t>
            </a:r>
            <a:r>
              <a:rPr lang="en-US" altLang="zh-CN"/>
              <a:t>OPT</a:t>
            </a:r>
            <a:r>
              <a:rPr lang="zh-CN" altLang="en-US"/>
              <a:t>、</a:t>
            </a:r>
            <a:r>
              <a:rPr lang="en-US" altLang="zh-CN"/>
              <a:t>LLaMA-1</a:t>
            </a:r>
            <a:r>
              <a:rPr lang="zh-CN" altLang="en-US"/>
              <a:t>、</a:t>
            </a:r>
            <a:r>
              <a:rPr lang="en-US" altLang="zh-CN"/>
              <a:t>Mistral</a:t>
            </a:r>
            <a:r>
              <a:rPr lang="zh-CN" altLang="en-US"/>
              <a:t>）在</a:t>
            </a:r>
            <a:r>
              <a:rPr lang="en-US" altLang="zh-CN"/>
              <a:t> Zero-shot IT </a:t>
            </a:r>
            <a:r>
              <a:rPr lang="zh-CN" altLang="en-US"/>
              <a:t>下表现</a:t>
            </a:r>
            <a:r>
              <a:rPr lang="en-US" altLang="zh-CN"/>
              <a:t> </a:t>
            </a:r>
            <a:r>
              <a:rPr lang="zh-CN" altLang="en-US"/>
              <a:t>明显优于</a:t>
            </a:r>
            <a:r>
              <a:rPr lang="en-US" altLang="zh-CN"/>
              <a:t> Zero-shot w/o IT</a:t>
            </a:r>
            <a:r>
              <a:rPr lang="zh-CN" altLang="en-US"/>
              <a:t>；</a:t>
            </a:r>
            <a:endParaRPr lang="en-US" altLang="zh-CN"/>
          </a:p>
          <a:p>
            <a:r>
              <a:rPr lang="zh-CN" altLang="en-US"/>
              <a:t>即使没有在目标数据集训练，只要经过</a:t>
            </a:r>
            <a:r>
              <a:rPr lang="en-US" altLang="zh-CN"/>
              <a:t> instruction tuning</a:t>
            </a:r>
            <a:r>
              <a:rPr lang="zh-CN" altLang="en-US"/>
              <a:t>，模型也能写出较高质量的医学报告；</a:t>
            </a:r>
            <a:endParaRPr lang="en-US" altLang="zh-CN"/>
          </a:p>
          <a:p>
            <a:r>
              <a:rPr lang="zh-CN" altLang="en-US"/>
              <a:t>指令微调</a:t>
            </a:r>
            <a:r>
              <a:rPr lang="en-US" altLang="zh-CN"/>
              <a:t> = </a:t>
            </a:r>
            <a:r>
              <a:rPr lang="zh-CN" altLang="en-US"/>
              <a:t>提升泛化能力的关键手段，尤其适用于医疗领域这种数据分布变化大的任务。</a:t>
            </a:r>
            <a:endParaRPr lang="zh-CN" altLang="en-US"/>
          </a:p>
          <a:p>
            <a:r>
              <a:rPr lang="zh-CN" altLang="en-US"/>
              <a:t>一句话总结解释图像：</a:t>
            </a:r>
            <a:endParaRPr lang="zh-CN" altLang="en-US"/>
          </a:p>
          <a:p>
            <a:r>
              <a:rPr lang="en-US" altLang="zh-CN"/>
              <a:t>Figure 3 </a:t>
            </a:r>
            <a:r>
              <a:rPr lang="zh-CN" altLang="en-US"/>
              <a:t>显示，在</a:t>
            </a:r>
            <a:r>
              <a:rPr lang="en-US" altLang="zh-CN"/>
              <a:t> ECG </a:t>
            </a:r>
            <a:r>
              <a:rPr lang="zh-CN" altLang="en-US"/>
              <a:t>报告生成任务中，经过指令微调的模型（即使未见过新数据）也能表现出强泛化能力，说明</a:t>
            </a:r>
            <a:r>
              <a:rPr lang="en-US" altLang="zh-CN"/>
              <a:t> instruction tuning </a:t>
            </a:r>
            <a:r>
              <a:rPr lang="zh-CN" altLang="en-US"/>
              <a:t>是实现跨域迁移的关键手段。</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图像结构说明</a:t>
            </a:r>
            <a:endParaRPr lang="zh-CN" altLang="en-US"/>
          </a:p>
          <a:p>
            <a:r>
              <a:rPr lang="zh-CN" altLang="en-US"/>
              <a:t>分为两个子图：</a:t>
            </a:r>
            <a:endParaRPr lang="en-US" altLang="zh-CN"/>
          </a:p>
          <a:p>
            <a:r>
              <a:rPr lang="zh-CN" altLang="en-US"/>
              <a:t>左图：</a:t>
            </a:r>
            <a:r>
              <a:rPr lang="en-US" altLang="zh-CN"/>
              <a:t>ROUGE-L </a:t>
            </a:r>
            <a:r>
              <a:rPr lang="zh-CN" altLang="en-US"/>
              <a:t>分数（信息覆盖度）；</a:t>
            </a:r>
            <a:endParaRPr lang="en-US" altLang="zh-CN"/>
          </a:p>
          <a:p>
            <a:r>
              <a:rPr lang="zh-CN" altLang="en-US"/>
              <a:t>右图：</a:t>
            </a:r>
            <a:r>
              <a:rPr lang="en-US" altLang="zh-CN"/>
              <a:t>METEOR </a:t>
            </a:r>
            <a:r>
              <a:rPr lang="zh-CN" altLang="en-US"/>
              <a:t>分数（语义准确度）；</a:t>
            </a:r>
            <a:endParaRPr lang="en-US" altLang="zh-CN"/>
          </a:p>
          <a:p>
            <a:r>
              <a:rPr lang="zh-CN" altLang="en-US"/>
              <a:t>横轴（</a:t>
            </a:r>
            <a:r>
              <a:rPr lang="en-US" altLang="zh-CN"/>
              <a:t>X</a:t>
            </a:r>
            <a:r>
              <a:rPr lang="zh-CN" altLang="en-US"/>
              <a:t>轴）：信噪比（</a:t>
            </a:r>
            <a:r>
              <a:rPr lang="en-US" altLang="zh-CN"/>
              <a:t>Signal-to-noise Ratio, SNR</a:t>
            </a:r>
            <a:r>
              <a:rPr lang="zh-CN" altLang="en-US"/>
              <a:t>）从高到低（即噪声从无到强）：</a:t>
            </a:r>
            <a:endParaRPr lang="en-US" altLang="zh-CN"/>
          </a:p>
          <a:p>
            <a:r>
              <a:rPr lang="en-US" altLang="zh-CN"/>
              <a:t>No Noise </a:t>
            </a:r>
            <a:r>
              <a:rPr lang="en-US" altLang="en-US"/>
              <a:t>→</a:t>
            </a:r>
            <a:r>
              <a:rPr lang="en-US" altLang="zh-CN"/>
              <a:t> 20dB </a:t>
            </a:r>
            <a:r>
              <a:rPr lang="en-US" altLang="en-US"/>
              <a:t>→</a:t>
            </a:r>
            <a:r>
              <a:rPr lang="en-US" altLang="zh-CN"/>
              <a:t> 10dB </a:t>
            </a:r>
            <a:r>
              <a:rPr lang="en-US" altLang="en-US"/>
              <a:t>→</a:t>
            </a:r>
            <a:r>
              <a:rPr lang="en-US" altLang="zh-CN"/>
              <a:t> 6dB </a:t>
            </a:r>
            <a:r>
              <a:rPr lang="en-US" altLang="en-US"/>
              <a:t>→</a:t>
            </a:r>
            <a:r>
              <a:rPr lang="en-US" altLang="zh-CN"/>
              <a:t> 4dB</a:t>
            </a:r>
            <a:endParaRPr lang="en-US" altLang="zh-CN"/>
          </a:p>
          <a:p>
            <a:r>
              <a:rPr lang="zh-CN" altLang="en-US"/>
              <a:t>纵轴（</a:t>
            </a:r>
            <a:r>
              <a:rPr lang="en-US" altLang="zh-CN"/>
              <a:t>Y</a:t>
            </a:r>
            <a:r>
              <a:rPr lang="zh-CN" altLang="en-US"/>
              <a:t>轴）：指标分数，越高表示性能越好；</a:t>
            </a:r>
            <a:endParaRPr lang="en-US" altLang="zh-CN"/>
          </a:p>
          <a:p>
            <a:r>
              <a:rPr lang="zh-CN" altLang="en-US"/>
              <a:t>曲线分别对应四个模型：</a:t>
            </a:r>
            <a:endParaRPr lang="en-US" altLang="zh-CN"/>
          </a:p>
          <a:p>
            <a:r>
              <a:rPr lang="en-US" altLang="zh-CN"/>
              <a:t>BLOOM</a:t>
            </a:r>
            <a:r>
              <a:rPr lang="zh-CN" altLang="en-US"/>
              <a:t>（蓝色）</a:t>
            </a:r>
            <a:endParaRPr lang="en-US" altLang="zh-CN"/>
          </a:p>
          <a:p>
            <a:r>
              <a:rPr lang="en-US" altLang="zh-CN"/>
              <a:t>OPT</a:t>
            </a:r>
            <a:r>
              <a:rPr lang="zh-CN" altLang="en-US"/>
              <a:t>（橙色）</a:t>
            </a:r>
            <a:endParaRPr lang="en-US" altLang="zh-CN"/>
          </a:p>
          <a:p>
            <a:r>
              <a:rPr lang="en-US" altLang="zh-CN"/>
              <a:t>LLaMA-1</a:t>
            </a:r>
            <a:r>
              <a:rPr lang="zh-CN" altLang="en-US"/>
              <a:t>（绿色）</a:t>
            </a:r>
            <a:endParaRPr lang="en-US" altLang="zh-CN"/>
          </a:p>
          <a:p>
            <a:r>
              <a:rPr lang="en-US" altLang="zh-CN"/>
              <a:t>Mistral</a:t>
            </a:r>
            <a:r>
              <a:rPr lang="zh-CN" altLang="en-US"/>
              <a:t>（红色）</a:t>
            </a:r>
            <a:endParaRPr lang="zh-CN" altLang="en-US"/>
          </a:p>
          <a:p>
            <a:r>
              <a:rPr lang="zh-CN" altLang="en-US"/>
              <a:t>图像目的</a:t>
            </a:r>
            <a:endParaRPr lang="zh-CN" altLang="en-US"/>
          </a:p>
          <a:p>
            <a:r>
              <a:rPr lang="zh-CN" altLang="en-US"/>
              <a:t>该图旨在评估不同模型在处理被噪声干扰的</a:t>
            </a:r>
            <a:r>
              <a:rPr lang="en-US" altLang="zh-CN"/>
              <a:t> ECG </a:t>
            </a:r>
            <a:r>
              <a:rPr lang="zh-CN" altLang="en-US"/>
              <a:t>信号时的抗干扰能力，即鲁棒性（</a:t>
            </a:r>
            <a:r>
              <a:rPr lang="en-US" altLang="zh-CN"/>
              <a:t>robustness</a:t>
            </a:r>
            <a:r>
              <a:rPr lang="zh-CN" altLang="en-US"/>
              <a:t>）。</a:t>
            </a:r>
            <a:endParaRPr lang="zh-CN" altLang="en-US"/>
          </a:p>
          <a:p>
            <a:r>
              <a:rPr lang="zh-CN" altLang="en-US"/>
              <a:t>一句话总结解释图像：</a:t>
            </a:r>
            <a:endParaRPr lang="zh-CN" altLang="en-US"/>
          </a:p>
          <a:p>
            <a:r>
              <a:rPr lang="en-US" altLang="zh-CN"/>
              <a:t>Figure 4 </a:t>
            </a:r>
            <a:r>
              <a:rPr lang="zh-CN" altLang="en-US"/>
              <a:t>表明，在面对被噪声污染的</a:t>
            </a:r>
            <a:r>
              <a:rPr lang="en-US" altLang="zh-CN"/>
              <a:t> ECG </a:t>
            </a:r>
            <a:r>
              <a:rPr lang="zh-CN" altLang="en-US"/>
              <a:t>信号时，所有模型的性能在噪声增加（</a:t>
            </a:r>
            <a:r>
              <a:rPr lang="en-US" altLang="zh-CN"/>
              <a:t>SNR </a:t>
            </a:r>
            <a:r>
              <a:rPr lang="zh-CN" altLang="en-US"/>
              <a:t>减小）时都有下降；</a:t>
            </a:r>
            <a:r>
              <a:rPr lang="en-US" altLang="zh-CN"/>
              <a:t>Mistral </a:t>
            </a:r>
            <a:r>
              <a:rPr lang="zh-CN" altLang="en-US"/>
              <a:t>模型表现出最强的鲁棒性，生成的报告仍保持较高语义质量与信息完整度，最具临床实用性。</a:t>
            </a:r>
            <a:endParaRPr lang="zh-CN" altLang="en-US"/>
          </a:p>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图表目的</a:t>
            </a:r>
            <a:endParaRPr lang="zh-CN" altLang="en-US"/>
          </a:p>
          <a:p>
            <a:r>
              <a:rPr lang="zh-CN" altLang="en-US"/>
              <a:t>验证</a:t>
            </a:r>
            <a:r>
              <a:rPr lang="en-US" altLang="zh-CN"/>
              <a:t> MEIT </a:t>
            </a:r>
            <a:r>
              <a:rPr lang="zh-CN" altLang="en-US"/>
              <a:t>提出的</a:t>
            </a:r>
            <a:r>
              <a:rPr lang="en-US" altLang="zh-CN"/>
              <a:t> Concatenated-Fusion </a:t>
            </a:r>
            <a:r>
              <a:rPr lang="zh-CN" altLang="en-US"/>
              <a:t>方法在融合</a:t>
            </a:r>
            <a:r>
              <a:rPr lang="en-US" altLang="zh-CN"/>
              <a:t> ECG </a:t>
            </a:r>
            <a:r>
              <a:rPr lang="zh-CN" altLang="en-US"/>
              <a:t>信号与语言模型时，更高效、更有效。</a:t>
            </a:r>
            <a:endParaRPr lang="zh-CN" altLang="en-US"/>
          </a:p>
          <a:p>
            <a:r>
              <a:rPr lang="zh-CN" altLang="en-US"/>
              <a:t>我们可以看到，</a:t>
            </a:r>
            <a:r>
              <a:rPr lang="en-US" altLang="zh-CN"/>
              <a:t>Table 4 </a:t>
            </a:r>
            <a:r>
              <a:rPr lang="zh-CN" altLang="en-US"/>
              <a:t>表明，</a:t>
            </a:r>
            <a:r>
              <a:rPr lang="en-US" altLang="zh-CN"/>
              <a:t>MEIT </a:t>
            </a:r>
            <a:r>
              <a:rPr lang="zh-CN" altLang="en-US"/>
              <a:t>所采用的</a:t>
            </a:r>
            <a:r>
              <a:rPr lang="en-US" altLang="zh-CN"/>
              <a:t> Concatenated-Fusion </a:t>
            </a:r>
            <a:r>
              <a:rPr lang="zh-CN" altLang="en-US"/>
              <a:t>模态融合方法在结构简洁的同时，实现了比</a:t>
            </a:r>
            <a:r>
              <a:rPr lang="en-US" altLang="zh-CN"/>
              <a:t> LLaVA </a:t>
            </a:r>
            <a:r>
              <a:rPr lang="zh-CN" altLang="en-US"/>
              <a:t>和</a:t>
            </a:r>
            <a:r>
              <a:rPr lang="en-US" altLang="zh-CN"/>
              <a:t> Flamingo </a:t>
            </a:r>
            <a:r>
              <a:rPr lang="zh-CN" altLang="en-US"/>
              <a:t>更优的报告生成效果，是处理</a:t>
            </a:r>
            <a:r>
              <a:rPr lang="en-US" altLang="zh-CN"/>
              <a:t> ECG </a:t>
            </a:r>
            <a:r>
              <a:rPr lang="zh-CN" altLang="en-US"/>
              <a:t>多模态任务的更有效方案。</a:t>
            </a:r>
            <a:endParaRPr lang="zh-CN" altLang="en-US"/>
          </a:p>
          <a:p>
            <a:endParaRPr lang="en-US" altLang="zh-CN"/>
          </a:p>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图像目的</a:t>
            </a:r>
            <a:endParaRPr lang="zh-CN" altLang="en-US"/>
          </a:p>
          <a:p>
            <a:r>
              <a:rPr lang="zh-CN" altLang="en-US"/>
              <a:t>验证模型规模扩大会不会带来生成质量的大幅提升，以及是否值得继续堆参数量。</a:t>
            </a:r>
            <a:endParaRPr lang="zh-CN" altLang="en-US"/>
          </a:p>
          <a:p>
            <a:r>
              <a:rPr lang="zh-CN" altLang="en-US"/>
              <a:t>实验结论</a:t>
            </a:r>
            <a:endParaRPr lang="zh-CN" altLang="en-US"/>
          </a:p>
          <a:p>
            <a:r>
              <a:rPr lang="zh-CN" altLang="en-US"/>
              <a:t>模型规模扩大后会提升生成质量，但收益递减，且在跨域迁移任务中，</a:t>
            </a:r>
            <a:r>
              <a:rPr lang="en-US" altLang="zh-CN"/>
              <a:t>70B </a:t>
            </a:r>
            <a:r>
              <a:rPr lang="zh-CN" altLang="en-US"/>
              <a:t>并不显著优于</a:t>
            </a:r>
            <a:r>
              <a:rPr lang="en-US" altLang="zh-CN"/>
              <a:t> 13B </a:t>
            </a:r>
            <a:r>
              <a:rPr lang="zh-CN" altLang="en-US"/>
              <a:t>或</a:t>
            </a:r>
            <a:r>
              <a:rPr lang="en-US" altLang="zh-CN"/>
              <a:t> 7B</a:t>
            </a:r>
            <a:r>
              <a:rPr lang="zh-CN" altLang="en-US"/>
              <a:t>，说明</a:t>
            </a:r>
            <a:r>
              <a:rPr lang="en-US" altLang="zh-CN"/>
              <a:t>“</a:t>
            </a:r>
            <a:r>
              <a:rPr lang="zh-CN" altLang="en-US"/>
              <a:t>大</a:t>
            </a:r>
            <a:r>
              <a:rPr lang="en-US" altLang="zh-CN"/>
              <a:t>≠</a:t>
            </a:r>
            <a:r>
              <a:rPr lang="zh-CN" altLang="en-US"/>
              <a:t>绝对好</a:t>
            </a:r>
            <a:r>
              <a:rPr lang="en-US" altLang="zh-CN"/>
              <a:t>”</a:t>
            </a:r>
            <a:r>
              <a:rPr lang="zh-CN" altLang="en-US"/>
              <a:t>，</a:t>
            </a:r>
            <a:r>
              <a:rPr lang="en-US" altLang="zh-CN"/>
              <a:t>instruction tuning </a:t>
            </a:r>
            <a:r>
              <a:rPr lang="zh-CN" altLang="en-US"/>
              <a:t>和融合策略可能更关键。</a:t>
            </a:r>
            <a:endParaRPr lang="zh-CN" altLang="en-US"/>
          </a:p>
          <a:p>
            <a:r>
              <a:rPr lang="zh-CN" altLang="en-US"/>
              <a:t>一句话总结解释图像：</a:t>
            </a:r>
            <a:endParaRPr lang="zh-CN" altLang="en-US"/>
          </a:p>
          <a:p>
            <a:r>
              <a:rPr lang="en-US" altLang="zh-CN"/>
              <a:t>Figure 6 </a:t>
            </a:r>
            <a:r>
              <a:rPr lang="zh-CN" altLang="en-US"/>
              <a:t>显示，虽然模型规模扩大可提升心电图报告生成质量，但在跨域泛化任务中收益有限，表明大模型性能受限于训练数据和任务本身的复杂性，不能单纯依赖参数量提升。</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目的：这张图是论文中的</a:t>
            </a:r>
            <a:r>
              <a:rPr lang="en-US" altLang="zh-CN"/>
              <a:t> Figure 7</a:t>
            </a:r>
            <a:r>
              <a:rPr lang="zh-CN" altLang="en-US"/>
              <a:t>，展示了在</a:t>
            </a:r>
            <a:r>
              <a:rPr lang="en-US" altLang="zh-CN"/>
              <a:t> MIMIC-IV-ECG </a:t>
            </a:r>
            <a:r>
              <a:rPr lang="zh-CN" altLang="en-US"/>
              <a:t>数据集上进行的</a:t>
            </a:r>
            <a:r>
              <a:rPr lang="en-US" altLang="zh-CN"/>
              <a:t> Instruction Tuning</a:t>
            </a:r>
            <a:r>
              <a:rPr lang="zh-CN" altLang="en-US"/>
              <a:t>（指令微调）与传统</a:t>
            </a:r>
            <a:r>
              <a:rPr lang="en-US" altLang="zh-CN"/>
              <a:t> Fine-tuning</a:t>
            </a:r>
            <a:r>
              <a:rPr lang="zh-CN" altLang="en-US"/>
              <a:t>（常规微调）对比消融实验，即探究哪种微调方式在心电图报告生成任务中效果更好。</a:t>
            </a:r>
            <a:r>
              <a:rPr lang="en-US" altLang="zh-CN"/>
              <a:t> </a:t>
            </a:r>
            <a:r>
              <a:rPr lang="zh-CN" altLang="en-US"/>
              <a:t>也就是与传统微调相比，</a:t>
            </a:r>
            <a:r>
              <a:rPr lang="en-US" altLang="zh-CN"/>
              <a:t>Instruction Tuning </a:t>
            </a:r>
            <a:r>
              <a:rPr lang="zh-CN" altLang="en-US"/>
              <a:t>是否更适合用于医学文本生成任务，尤其是</a:t>
            </a:r>
            <a:r>
              <a:rPr lang="en-US" altLang="zh-CN"/>
              <a:t> ECG </a:t>
            </a:r>
            <a:r>
              <a:rPr lang="zh-CN" altLang="en-US"/>
              <a:t>报告生成。</a:t>
            </a:r>
            <a:endParaRPr lang="zh-CN" altLang="en-US"/>
          </a:p>
          <a:p>
            <a:r>
              <a:rPr lang="zh-CN" altLang="en-US"/>
              <a:t>图像结构说明</a:t>
            </a:r>
            <a:endParaRPr lang="zh-CN" altLang="en-US"/>
          </a:p>
          <a:p>
            <a:r>
              <a:rPr lang="zh-CN" altLang="en-US"/>
              <a:t>一共</a:t>
            </a:r>
            <a:r>
              <a:rPr lang="en-US" altLang="zh-CN"/>
              <a:t> 4 </a:t>
            </a:r>
            <a:r>
              <a:rPr lang="zh-CN" altLang="en-US"/>
              <a:t>个雷达图，对应四个语言模型：</a:t>
            </a:r>
            <a:endParaRPr lang="en-US" altLang="zh-CN"/>
          </a:p>
          <a:p>
            <a:r>
              <a:rPr lang="en-US" altLang="zh-CN"/>
              <a:t>BLOOM</a:t>
            </a:r>
            <a:r>
              <a:rPr lang="zh-CN" altLang="en-US"/>
              <a:t>、</a:t>
            </a:r>
            <a:r>
              <a:rPr lang="en-US" altLang="zh-CN"/>
              <a:t>OPT</a:t>
            </a:r>
            <a:r>
              <a:rPr lang="zh-CN" altLang="en-US"/>
              <a:t>、</a:t>
            </a:r>
            <a:r>
              <a:rPr lang="en-US" altLang="zh-CN"/>
              <a:t>LLaMA-1</a:t>
            </a:r>
            <a:r>
              <a:rPr lang="zh-CN" altLang="en-US"/>
              <a:t>、</a:t>
            </a:r>
            <a:r>
              <a:rPr lang="en-US" altLang="zh-CN"/>
              <a:t>Mistral</a:t>
            </a:r>
            <a:endParaRPr lang="en-US" altLang="zh-CN"/>
          </a:p>
          <a:p>
            <a:r>
              <a:rPr lang="zh-CN" altLang="en-US"/>
              <a:t>每个雷达图覆盖</a:t>
            </a:r>
            <a:r>
              <a:rPr lang="en-US" altLang="zh-CN"/>
              <a:t> 7 </a:t>
            </a:r>
            <a:r>
              <a:rPr lang="zh-CN" altLang="en-US"/>
              <a:t>个评价指标：</a:t>
            </a:r>
            <a:endParaRPr lang="en-US" altLang="zh-CN"/>
          </a:p>
          <a:p>
            <a:r>
              <a:rPr lang="en-US" altLang="zh-CN"/>
              <a:t>BLEU-1</a:t>
            </a:r>
            <a:r>
              <a:rPr lang="zh-CN" altLang="en-US"/>
              <a:t>、</a:t>
            </a:r>
            <a:r>
              <a:rPr lang="en-US" altLang="zh-CN"/>
              <a:t>BLEU-2</a:t>
            </a:r>
            <a:r>
              <a:rPr lang="zh-CN" altLang="en-US"/>
              <a:t>、</a:t>
            </a:r>
            <a:r>
              <a:rPr lang="en-US" altLang="zh-CN"/>
              <a:t>BLEU-3</a:t>
            </a:r>
            <a:r>
              <a:rPr lang="zh-CN" altLang="en-US"/>
              <a:t>、</a:t>
            </a:r>
            <a:r>
              <a:rPr lang="en-US" altLang="zh-CN"/>
              <a:t>BLEU-4</a:t>
            </a:r>
            <a:r>
              <a:rPr lang="zh-CN" altLang="en-US"/>
              <a:t>（词语匹配精度）</a:t>
            </a:r>
            <a:endParaRPr lang="en-US" altLang="zh-CN"/>
          </a:p>
          <a:p>
            <a:r>
              <a:rPr lang="en-US" altLang="zh-CN"/>
              <a:t>ROUGE-L</a:t>
            </a:r>
            <a:r>
              <a:rPr lang="zh-CN" altLang="en-US"/>
              <a:t>（内容覆盖度）</a:t>
            </a:r>
            <a:endParaRPr lang="en-US" altLang="zh-CN"/>
          </a:p>
          <a:p>
            <a:r>
              <a:rPr lang="en-US" altLang="zh-CN"/>
              <a:t>METEOR</a:t>
            </a:r>
            <a:r>
              <a:rPr lang="zh-CN" altLang="en-US"/>
              <a:t>（语义匹配度）</a:t>
            </a:r>
            <a:endParaRPr lang="en-US" altLang="zh-CN"/>
          </a:p>
          <a:p>
            <a:r>
              <a:rPr lang="en-US" altLang="zh-CN"/>
              <a:t>F1</a:t>
            </a:r>
            <a:r>
              <a:rPr lang="zh-CN" altLang="en-US"/>
              <a:t>（综合语义质量）</a:t>
            </a:r>
            <a:endParaRPr lang="en-US" altLang="zh-CN"/>
          </a:p>
          <a:p>
            <a:r>
              <a:rPr lang="zh-CN" altLang="en-US"/>
              <a:t>颜色说明：</a:t>
            </a:r>
            <a:endParaRPr lang="en-US" altLang="zh-CN"/>
          </a:p>
          <a:p>
            <a:r>
              <a:rPr lang="zh-CN" altLang="en-US"/>
              <a:t>🔵</a:t>
            </a:r>
            <a:r>
              <a:rPr lang="en-US" altLang="zh-CN"/>
              <a:t> </a:t>
            </a:r>
            <a:r>
              <a:rPr lang="zh-CN" altLang="en-US"/>
              <a:t>蓝色：</a:t>
            </a:r>
            <a:r>
              <a:rPr lang="en-US" altLang="zh-CN"/>
              <a:t>Instruction Tuning</a:t>
            </a:r>
            <a:endParaRPr lang="en-US" altLang="zh-CN"/>
          </a:p>
          <a:p>
            <a:r>
              <a:rPr lang="zh-CN" altLang="en-US"/>
              <a:t>🔴</a:t>
            </a:r>
            <a:r>
              <a:rPr lang="en-US" altLang="zh-CN"/>
              <a:t> </a:t>
            </a:r>
            <a:r>
              <a:rPr lang="zh-CN" altLang="en-US"/>
              <a:t>红色</a:t>
            </a:r>
            <a:r>
              <a:rPr lang="en-US" altLang="zh-CN"/>
              <a:t> / </a:t>
            </a:r>
            <a:r>
              <a:rPr lang="zh-CN" altLang="en-US"/>
              <a:t>🟠</a:t>
            </a:r>
            <a:r>
              <a:rPr lang="en-US" altLang="zh-CN"/>
              <a:t> </a:t>
            </a:r>
            <a:r>
              <a:rPr lang="zh-CN" altLang="en-US"/>
              <a:t>橙色</a:t>
            </a:r>
            <a:r>
              <a:rPr lang="en-US" altLang="zh-CN"/>
              <a:t> / </a:t>
            </a:r>
            <a:r>
              <a:rPr lang="zh-CN" altLang="en-US"/>
              <a:t>🟡</a:t>
            </a:r>
            <a:r>
              <a:rPr lang="en-US" altLang="zh-CN"/>
              <a:t> </a:t>
            </a:r>
            <a:r>
              <a:rPr lang="zh-CN" altLang="en-US"/>
              <a:t>黄色：</a:t>
            </a:r>
            <a:r>
              <a:rPr lang="en-US" altLang="zh-CN"/>
              <a:t>Fine-tuning</a:t>
            </a:r>
            <a:endParaRPr lang="en-US" altLang="zh-CN"/>
          </a:p>
          <a:p>
            <a:r>
              <a:rPr lang="zh-CN" altLang="en-US"/>
              <a:t>现象：总体来看：指令微调在语义、流畅度、信息提取方面表现更优，即使是最强的</a:t>
            </a:r>
            <a:r>
              <a:rPr lang="en-US" altLang="zh-CN"/>
              <a:t> Mistral </a:t>
            </a:r>
            <a:r>
              <a:rPr lang="zh-CN" altLang="en-US"/>
              <a:t>模型也能从中继续受益。</a:t>
            </a:r>
            <a:endParaRPr lang="zh-CN" altLang="en-US"/>
          </a:p>
          <a:p>
            <a:r>
              <a:rPr lang="zh-CN" altLang="en-US"/>
              <a:t>一句话总结解释图像：</a:t>
            </a:r>
            <a:endParaRPr lang="zh-CN" altLang="en-US"/>
          </a:p>
          <a:p>
            <a:r>
              <a:rPr lang="en-US" altLang="zh-CN"/>
              <a:t>Figure 7 </a:t>
            </a:r>
            <a:r>
              <a:rPr lang="zh-CN" altLang="en-US"/>
              <a:t>显示，在四种主流语言模型中，指令微调（</a:t>
            </a:r>
            <a:r>
              <a:rPr lang="en-US" altLang="zh-CN"/>
              <a:t>Instruction Tuning</a:t>
            </a:r>
            <a:r>
              <a:rPr lang="zh-CN" altLang="en-US"/>
              <a:t>）相较于传统微调（</a:t>
            </a:r>
            <a:r>
              <a:rPr lang="en-US" altLang="zh-CN"/>
              <a:t>Fine-tuning</a:t>
            </a:r>
            <a:r>
              <a:rPr lang="zh-CN" altLang="en-US"/>
              <a:t>）在</a:t>
            </a:r>
            <a:r>
              <a:rPr lang="en-US" altLang="zh-CN"/>
              <a:t> ECG </a:t>
            </a:r>
            <a:r>
              <a:rPr lang="zh-CN" altLang="en-US"/>
              <a:t>报告生成任务上全面提升了文本质量，是更高效、更专业的微调方式。</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精力管理，向他人学习。</a:t>
            </a:r>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MEIT</a:t>
            </a:r>
            <a:r>
              <a:rPr lang="zh-CN" altLang="en-US"/>
              <a:t>：面向报告生成的大语言模型多模态心电图指令微调方法</a:t>
            </a:r>
            <a:endParaRPr lang="zh-CN" altLang="en-US"/>
          </a:p>
          <a:p>
            <a:r>
              <a:rPr lang="zh-CN" altLang="en-US"/>
              <a:t>研究对象：心电图数据</a:t>
            </a:r>
            <a:endParaRPr lang="zh-CN" altLang="en-US"/>
          </a:p>
          <a:p>
            <a:r>
              <a:rPr lang="zh-CN" altLang="en-US"/>
              <a:t>主要的方法创新是将</a:t>
            </a:r>
            <a:r>
              <a:rPr lang="en-US" altLang="zh-CN"/>
              <a:t>**</a:t>
            </a:r>
            <a:r>
              <a:rPr lang="zh-CN" altLang="en-US"/>
              <a:t>多模态数据（</a:t>
            </a:r>
            <a:r>
              <a:rPr lang="en-US" altLang="zh-CN"/>
              <a:t>ECG</a:t>
            </a:r>
            <a:r>
              <a:rPr lang="zh-CN" altLang="en-US"/>
              <a:t>信号</a:t>
            </a:r>
            <a:r>
              <a:rPr lang="en-US" altLang="zh-CN"/>
              <a:t> + </a:t>
            </a:r>
            <a:r>
              <a:rPr lang="zh-CN" altLang="en-US"/>
              <a:t>文本报告）</a:t>
            </a:r>
            <a:r>
              <a:rPr lang="en-US" altLang="zh-CN"/>
              <a:t>**</a:t>
            </a:r>
            <a:r>
              <a:rPr lang="zh-CN" altLang="en-US"/>
              <a:t>结合起来。利用当前最先进的</a:t>
            </a:r>
            <a:r>
              <a:rPr lang="en-US" altLang="zh-CN"/>
              <a:t>LLMs</a:t>
            </a:r>
            <a:r>
              <a:rPr lang="zh-CN" altLang="en-US"/>
              <a:t>，并将其拓展到医学领域。</a:t>
            </a:r>
            <a:endParaRPr lang="zh-CN" altLang="en-US"/>
          </a:p>
          <a:p>
            <a:r>
              <a:rPr lang="zh-CN" altLang="en-US"/>
              <a:t>具体为：通过</a:t>
            </a:r>
            <a:r>
              <a:rPr lang="en-US" altLang="zh-CN"/>
              <a:t>LoRA</a:t>
            </a:r>
            <a:r>
              <a:rPr lang="zh-CN" altLang="en-US"/>
              <a:t>等高效微调技术，结合</a:t>
            </a:r>
            <a:r>
              <a:rPr lang="en-US" altLang="zh-CN"/>
              <a:t>ECG</a:t>
            </a:r>
            <a:r>
              <a:rPr lang="zh-CN" altLang="en-US"/>
              <a:t>数据进行融合训练，提升生成质量而不引入过多计算负担。</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lstStyle/>
          <a:p>
            <a:pPr>
              <a:lnSpc>
                <a:spcPct val="150000"/>
              </a:lnSpc>
              <a:defRPr/>
            </a:pPr>
            <a:r>
              <a:rPr lang="zh-CN" altLang="en-US">
                <a:sym typeface="+mn-ea"/>
              </a:rPr>
              <a:t>目的：解决原始心电图（</a:t>
            </a:r>
            <a:r>
              <a:rPr lang="en-US" altLang="zh-CN">
                <a:sym typeface="+mn-ea"/>
              </a:rPr>
              <a:t>ECG</a:t>
            </a:r>
            <a:r>
              <a:rPr lang="zh-CN" altLang="en-US">
                <a:sym typeface="+mn-ea"/>
              </a:rPr>
              <a:t>）信号自动生成专业诊断报告问题。</a:t>
            </a:r>
            <a:endParaRPr lang="zh-CN" altLang="en-US" dirty="0"/>
          </a:p>
          <a:p>
            <a:pPr>
              <a:lnSpc>
                <a:spcPct val="150000"/>
              </a:lnSpc>
              <a:defRPr/>
            </a:pPr>
            <a:r>
              <a:rPr lang="zh-CN" altLang="en-US" dirty="0"/>
              <a:t>也就是已有研究利用人工智能模型对心电图进行分类，但如何将复杂的心电信号转换为结构化的诊断文本报告仍是一个空白领域。心电图报告与其他医学文本不同，通常由医生手动书写，内容简洁但高度专业，自动化生成面临诸多问题。比如：</a:t>
            </a:r>
            <a:r>
              <a:rPr lang="zh-CN" altLang="en-US" dirty="0">
                <a:sym typeface="+mn-ea"/>
              </a:rPr>
              <a:t>语言差异，数据缺失，模型迁移困难</a:t>
            </a:r>
            <a:endParaRPr lang="zh-CN" altLang="en-US" dirty="0"/>
          </a:p>
          <a:p>
            <a:pPr>
              <a:lnSpc>
                <a:spcPct val="150000"/>
              </a:lnSpc>
              <a:defRPr/>
            </a:pPr>
            <a:endParaRPr lang="zh-CN" altLang="en-US" dirty="0"/>
          </a:p>
          <a:p>
            <a:pPr>
              <a:lnSpc>
                <a:spcPct val="150000"/>
              </a:lnSpc>
              <a:defRPr/>
            </a:pPr>
            <a:r>
              <a:rPr lang="zh-CN" altLang="en-US" dirty="0"/>
              <a:t>语言差异：</a:t>
            </a:r>
            <a:r>
              <a:rPr lang="en-US" altLang="zh-CN" dirty="0"/>
              <a:t>ECG</a:t>
            </a:r>
            <a:r>
              <a:rPr lang="zh-CN" altLang="en-US" dirty="0"/>
              <a:t>报告语言简洁、结构化，不具备图像描述任务中的丰富语义，难以直接借鉴现有方法。</a:t>
            </a:r>
            <a:endParaRPr lang="en-US" altLang="zh-CN" dirty="0"/>
          </a:p>
          <a:p>
            <a:pPr>
              <a:lnSpc>
                <a:spcPct val="150000"/>
              </a:lnSpc>
              <a:defRPr/>
            </a:pPr>
            <a:r>
              <a:rPr lang="zh-CN" altLang="en-US" dirty="0"/>
              <a:t>数据缺失：缺乏公开、标准化的</a:t>
            </a:r>
            <a:r>
              <a:rPr lang="en-US" altLang="zh-CN" dirty="0"/>
              <a:t> ECG-</a:t>
            </a:r>
            <a:r>
              <a:rPr lang="zh-CN" altLang="en-US" dirty="0"/>
              <a:t>报告</a:t>
            </a:r>
            <a:r>
              <a:rPr lang="en-US" altLang="zh-CN" dirty="0"/>
              <a:t> </a:t>
            </a:r>
            <a:r>
              <a:rPr lang="zh-CN" altLang="en-US" dirty="0"/>
              <a:t>多模态数据集，限制模型训练与评估。</a:t>
            </a:r>
            <a:endParaRPr lang="en-US" altLang="zh-CN" dirty="0"/>
          </a:p>
          <a:p>
            <a:pPr>
              <a:lnSpc>
                <a:spcPct val="150000"/>
              </a:lnSpc>
              <a:defRPr/>
            </a:pPr>
            <a:r>
              <a:rPr lang="zh-CN" altLang="en-US" dirty="0"/>
              <a:t>模型迁移困难：当前多模态大模型（如</a:t>
            </a:r>
            <a:r>
              <a:rPr lang="en-US" altLang="zh-CN" dirty="0"/>
              <a:t> LLaVA</a:t>
            </a:r>
            <a:r>
              <a:rPr lang="zh-CN" altLang="en-US" dirty="0"/>
              <a:t>、</a:t>
            </a:r>
            <a:r>
              <a:rPr lang="en-US" altLang="zh-CN" dirty="0"/>
              <a:t>Flamingo</a:t>
            </a:r>
            <a:r>
              <a:rPr lang="zh-CN" altLang="en-US" dirty="0"/>
              <a:t>）主要设计用于图像</a:t>
            </a:r>
            <a:r>
              <a:rPr lang="en-US" altLang="zh-CN" dirty="0"/>
              <a:t>-</a:t>
            </a:r>
            <a:r>
              <a:rPr lang="zh-CN" altLang="en-US" dirty="0"/>
              <a:t>文本任务，在</a:t>
            </a:r>
            <a:r>
              <a:rPr lang="en-US" altLang="zh-CN" dirty="0"/>
              <a:t> ECG </a:t>
            </a:r>
            <a:r>
              <a:rPr lang="zh-CN" altLang="en-US" dirty="0"/>
              <a:t>领域效果有限。</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为了解决以上问题，作者提出了</a:t>
            </a:r>
            <a:endParaRPr lang="zh-CN" altLang="en-US"/>
          </a:p>
          <a:p>
            <a:r>
              <a:rPr lang="en-US" altLang="zh-CN"/>
              <a:t> </a:t>
            </a:r>
            <a:r>
              <a:rPr lang="zh-CN" altLang="en-US"/>
              <a:t>第一张图：指令生成与训练流程总览图</a:t>
            </a:r>
            <a:endParaRPr lang="zh-CN" altLang="en-US"/>
          </a:p>
          <a:p>
            <a:r>
              <a:rPr lang="zh-CN" altLang="en-US"/>
              <a:t>首先</a:t>
            </a:r>
            <a:r>
              <a:rPr lang="zh-CN" altLang="en-US">
                <a:sym typeface="+mn-ea"/>
              </a:rPr>
              <a:t>作者设计一批英文指令模板，使用</a:t>
            </a:r>
            <a:r>
              <a:rPr lang="en-US" altLang="zh-CN">
                <a:sym typeface="+mn-ea"/>
              </a:rPr>
              <a:t> GPT-4 </a:t>
            </a:r>
            <a:r>
              <a:rPr lang="zh-CN" altLang="en-US">
                <a:sym typeface="+mn-ea"/>
              </a:rPr>
              <a:t>对这些模板进行扩写和重写，生成多种自然语言表达</a:t>
            </a:r>
            <a:endParaRPr lang="zh-CN" altLang="en-US">
              <a:sym typeface="+mn-ea"/>
            </a:endParaRPr>
          </a:p>
          <a:p>
            <a:r>
              <a:rPr lang="zh-CN" altLang="en-US">
                <a:sym typeface="+mn-ea"/>
              </a:rPr>
              <a:t>通过</a:t>
            </a:r>
            <a:r>
              <a:rPr lang="en-US" altLang="zh-CN">
                <a:sym typeface="+mn-ea"/>
              </a:rPr>
              <a:t>Sampling</a:t>
            </a:r>
            <a:r>
              <a:rPr lang="zh-CN" altLang="en-US">
                <a:sym typeface="+mn-ea"/>
              </a:rPr>
              <a:t>（构建训练数据）把</a:t>
            </a:r>
            <a:r>
              <a:rPr lang="en-US" altLang="zh-CN">
                <a:sym typeface="+mn-ea"/>
              </a:rPr>
              <a:t> ECG </a:t>
            </a:r>
            <a:r>
              <a:rPr lang="zh-CN" altLang="en-US">
                <a:sym typeface="+mn-ea"/>
              </a:rPr>
              <a:t>信号</a:t>
            </a:r>
            <a:r>
              <a:rPr lang="en-US" altLang="zh-CN">
                <a:sym typeface="+mn-ea"/>
              </a:rPr>
              <a:t> + </a:t>
            </a:r>
            <a:r>
              <a:rPr lang="zh-CN" altLang="en-US">
                <a:sym typeface="+mn-ea"/>
              </a:rPr>
              <a:t>生成好的指令组合成一条训练样本（</a:t>
            </a:r>
            <a:r>
              <a:rPr lang="en-US" altLang="zh-CN">
                <a:sym typeface="+mn-ea"/>
              </a:rPr>
              <a:t>user prompt</a:t>
            </a:r>
            <a:r>
              <a:rPr lang="zh-CN" altLang="en-US">
                <a:sym typeface="+mn-ea"/>
              </a:rPr>
              <a:t>）。作为</a:t>
            </a:r>
            <a:r>
              <a:rPr lang="en-US" altLang="zh-CN">
                <a:sym typeface="+mn-ea"/>
              </a:rPr>
              <a:t> LLM </a:t>
            </a:r>
            <a:r>
              <a:rPr lang="zh-CN" altLang="en-US">
                <a:sym typeface="+mn-ea"/>
              </a:rPr>
              <a:t>的输入，也就是</a:t>
            </a:r>
            <a:r>
              <a:rPr lang="en-US" altLang="zh-CN">
                <a:sym typeface="+mn-ea"/>
              </a:rPr>
              <a:t>Report Generator</a:t>
            </a:r>
            <a:r>
              <a:rPr lang="zh-CN" altLang="en-US">
                <a:sym typeface="+mn-ea"/>
              </a:rPr>
              <a:t>（报告生成器）。</a:t>
            </a:r>
            <a:endParaRPr lang="zh-CN" altLang="en-US">
              <a:sym typeface="+mn-ea"/>
            </a:endParaRPr>
          </a:p>
          <a:p>
            <a:r>
              <a:rPr lang="zh-CN" altLang="en-US">
                <a:sym typeface="+mn-ea"/>
              </a:rPr>
              <a:t>最后模型生成的报告</a:t>
            </a:r>
            <a:r>
              <a:rPr lang="en-US" altLang="zh-CN">
                <a:sym typeface="+mn-ea"/>
              </a:rPr>
              <a:t> </a:t>
            </a:r>
            <a:r>
              <a:rPr lang="zh-CN" altLang="en-US">
                <a:sym typeface="+mn-ea"/>
              </a:rPr>
              <a:t>𝑦</a:t>
            </a:r>
            <a:r>
              <a:rPr lang="en-US" altLang="zh-CN">
                <a:sym typeface="+mn-ea"/>
              </a:rPr>
              <a:t> ^ y ^ </a:t>
            </a:r>
            <a:r>
              <a:rPr lang="zh-CN" altLang="en-US">
                <a:sym typeface="+mn-ea"/>
              </a:rPr>
              <a:t>，在训练的时候</a:t>
            </a:r>
            <a:r>
              <a:rPr lang="en-US" altLang="zh-CN">
                <a:sym typeface="+mn-ea"/>
              </a:rPr>
              <a:t> </a:t>
            </a:r>
            <a:r>
              <a:rPr lang="zh-CN" altLang="en-US">
                <a:sym typeface="+mn-ea"/>
              </a:rPr>
              <a:t>会与真实报告</a:t>
            </a:r>
            <a:r>
              <a:rPr lang="en-US" altLang="zh-CN">
                <a:sym typeface="+mn-ea"/>
              </a:rPr>
              <a:t> </a:t>
            </a:r>
            <a:r>
              <a:rPr lang="zh-CN" altLang="en-US">
                <a:sym typeface="+mn-ea"/>
              </a:rPr>
              <a:t>𝑦</a:t>
            </a:r>
            <a:r>
              <a:rPr lang="en-US" altLang="zh-CN">
                <a:sym typeface="+mn-ea"/>
              </a:rPr>
              <a:t> ∈ ECG</a:t>
            </a:r>
            <a:r>
              <a:rPr lang="" altLang="en-US">
                <a:sym typeface="+mn-ea"/>
              </a:rPr>
              <a:t> </a:t>
            </a:r>
            <a:r>
              <a:rPr lang="en-US" altLang="zh-CN">
                <a:sym typeface="+mn-ea"/>
              </a:rPr>
              <a:t>Set  </a:t>
            </a:r>
            <a:r>
              <a:rPr lang="zh-CN" altLang="en-US">
                <a:sym typeface="+mn-ea"/>
              </a:rPr>
              <a:t>进行比较；</a:t>
            </a:r>
            <a:endParaRPr lang="zh-CN" altLang="en-US">
              <a:sym typeface="+mn-ea"/>
            </a:endParaRPr>
          </a:p>
          <a:p>
            <a:endParaRPr lang="zh-CN" altLang="en-US"/>
          </a:p>
          <a:p>
            <a:r>
              <a:rPr lang="zh-CN" altLang="en-US"/>
              <a:t>总结：该图展示了</a:t>
            </a:r>
            <a:r>
              <a:rPr lang="en-US" altLang="zh-CN"/>
              <a:t> MEIT </a:t>
            </a:r>
            <a:r>
              <a:rPr lang="zh-CN" altLang="en-US"/>
              <a:t>如何构造高质量、多样化的</a:t>
            </a:r>
            <a:r>
              <a:rPr lang="en-US" altLang="zh-CN"/>
              <a:t> instruction tuning </a:t>
            </a:r>
            <a:r>
              <a:rPr lang="zh-CN" altLang="en-US"/>
              <a:t>数据集，并将</a:t>
            </a:r>
            <a:r>
              <a:rPr lang="en-US" altLang="zh-CN"/>
              <a:t> ECG </a:t>
            </a:r>
            <a:r>
              <a:rPr lang="zh-CN" altLang="en-US"/>
              <a:t>信号与自然语言提示联合输入给</a:t>
            </a:r>
            <a:r>
              <a:rPr lang="en-US" altLang="zh-CN"/>
              <a:t> LLM </a:t>
            </a:r>
            <a:r>
              <a:rPr lang="zh-CN" altLang="en-US"/>
              <a:t>模型，从而学习医学报告生成任务。</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上一张图展示了如何构造并训练多模态</a:t>
            </a:r>
            <a:r>
              <a:rPr lang="en-US" altLang="zh-CN"/>
              <a:t> ECG </a:t>
            </a:r>
            <a:r>
              <a:rPr lang="zh-CN" altLang="en-US"/>
              <a:t>报告生成数据，这一张图则展示了</a:t>
            </a:r>
            <a:r>
              <a:rPr lang="en-US" altLang="zh-CN"/>
              <a:t> MEIT </a:t>
            </a:r>
            <a:r>
              <a:rPr lang="zh-CN" altLang="en-US"/>
              <a:t>框架中的</a:t>
            </a:r>
            <a:r>
              <a:rPr lang="en-US" altLang="zh-CN" b="1">
                <a:sym typeface="+mn-ea"/>
              </a:rPr>
              <a:t>Report Generation</a:t>
            </a:r>
            <a:r>
              <a:rPr lang="zh-CN" altLang="en-US"/>
              <a:t>如何融合</a:t>
            </a:r>
            <a:r>
              <a:rPr lang="en-US" altLang="zh-CN"/>
              <a:t> ECG </a:t>
            </a:r>
            <a:r>
              <a:rPr lang="zh-CN" altLang="en-US"/>
              <a:t>信号和语言提示，通过微调模块完成医学文本生成任务。也就是模型结构细节图（模态融合机制）</a:t>
            </a:r>
            <a:endParaRPr lang="zh-CN" altLang="en-US"/>
          </a:p>
          <a:p>
            <a:r>
              <a:rPr lang="en-US" altLang="zh-CN"/>
              <a:t>ECG </a:t>
            </a:r>
            <a:r>
              <a:rPr lang="zh-CN" altLang="en-US"/>
              <a:t>信号（</a:t>
            </a:r>
            <a:r>
              <a:rPr lang="en-US" altLang="zh-CN"/>
              <a:t>M Leads</a:t>
            </a:r>
            <a:r>
              <a:rPr lang="zh-CN" altLang="en-US"/>
              <a:t>）输入</a:t>
            </a:r>
            <a:r>
              <a:rPr lang="en-US" altLang="zh-CN">
                <a:sym typeface="+mn-ea"/>
              </a:rPr>
              <a:t>ECG Encoder  </a:t>
            </a:r>
            <a:r>
              <a:rPr lang="zh-CN" altLang="en-US"/>
              <a:t>；</a:t>
            </a:r>
            <a:r>
              <a:rPr lang="en-US" altLang="zh-CN"/>
              <a:t> </a:t>
            </a:r>
            <a:r>
              <a:rPr lang="zh-CN" altLang="en-US"/>
              <a:t>经投影层变换为隐藏特征</a:t>
            </a:r>
            <a:r>
              <a:rPr lang="en-US" altLang="zh-CN"/>
              <a:t> H e ​ </a:t>
            </a:r>
            <a:r>
              <a:rPr lang="zh-CN" altLang="en-US"/>
              <a:t>，作为时序特征向量；</a:t>
            </a:r>
            <a:r>
              <a:rPr lang="en-US" altLang="zh-CN"/>
              <a:t> Encoder </a:t>
            </a:r>
            <a:r>
              <a:rPr lang="zh-CN" altLang="en-US"/>
              <a:t>是</a:t>
            </a:r>
            <a:r>
              <a:rPr lang="en-US" altLang="zh-CN"/>
              <a:t>“Unfrozen”</a:t>
            </a:r>
            <a:r>
              <a:rPr lang="zh-CN" altLang="en-US"/>
              <a:t>的，即可训练。</a:t>
            </a:r>
            <a:endParaRPr lang="zh-CN" altLang="en-US"/>
          </a:p>
          <a:p>
            <a:r>
              <a:rPr lang="zh-CN" altLang="en-US"/>
              <a:t>之后和构建好的</a:t>
            </a:r>
            <a:r>
              <a:rPr lang="en-US" altLang="zh-CN">
                <a:sym typeface="+mn-ea"/>
              </a:rPr>
              <a:t>Prompt </a:t>
            </a:r>
            <a:r>
              <a:rPr lang="zh-CN" altLang="en-US">
                <a:sym typeface="+mn-ea"/>
              </a:rPr>
              <a:t>一起</a:t>
            </a:r>
            <a:r>
              <a:rPr lang="en-US" altLang="zh-CN"/>
              <a:t> </a:t>
            </a:r>
            <a:r>
              <a:rPr lang="zh-CN" altLang="en-US"/>
              <a:t>输入。</a:t>
            </a:r>
            <a:endParaRPr lang="zh-CN" altLang="en-US"/>
          </a:p>
          <a:p>
            <a:r>
              <a:rPr lang="en-US" altLang="zh-CN"/>
              <a:t>LLM </a:t>
            </a:r>
            <a:r>
              <a:rPr lang="zh-CN" altLang="en-US"/>
              <a:t>主干结构</a:t>
            </a:r>
            <a:r>
              <a:rPr lang="en-US" altLang="zh-CN"/>
              <a:t> </a:t>
            </a:r>
            <a:r>
              <a:rPr lang="zh-CN" altLang="en-US"/>
              <a:t>引入多层</a:t>
            </a:r>
            <a:r>
              <a:rPr lang="en-US" altLang="zh-CN"/>
              <a:t> Transformer </a:t>
            </a:r>
            <a:r>
              <a:rPr lang="zh-CN" altLang="en-US"/>
              <a:t>结构（如</a:t>
            </a:r>
            <a:r>
              <a:rPr lang="en-US" altLang="zh-CN"/>
              <a:t> LLaMA</a:t>
            </a:r>
            <a:r>
              <a:rPr lang="zh-CN" altLang="en-US"/>
              <a:t>）：</a:t>
            </a:r>
            <a:endParaRPr lang="zh-CN" altLang="en-US"/>
          </a:p>
          <a:p>
            <a:r>
              <a:rPr lang="en-US" altLang="zh-CN"/>
              <a:t> </a:t>
            </a:r>
            <a:r>
              <a:rPr lang="zh-CN" altLang="en-US"/>
              <a:t>每层包含</a:t>
            </a:r>
            <a:r>
              <a:rPr lang="en-US" altLang="zh-CN"/>
              <a:t> Embedding </a:t>
            </a:r>
            <a:r>
              <a:rPr lang="en-US" altLang="en-US"/>
              <a:t>→</a:t>
            </a:r>
            <a:r>
              <a:rPr lang="en-US" altLang="zh-CN"/>
              <a:t> Attention </a:t>
            </a:r>
            <a:r>
              <a:rPr lang="en-US" altLang="en-US"/>
              <a:t>→</a:t>
            </a:r>
            <a:r>
              <a:rPr lang="en-US" altLang="zh-CN"/>
              <a:t> MLP</a:t>
            </a:r>
            <a:r>
              <a:rPr lang="zh-CN" altLang="en-US"/>
              <a:t>；</a:t>
            </a:r>
            <a:r>
              <a:rPr lang="en-US" altLang="zh-CN"/>
              <a:t> </a:t>
            </a:r>
            <a:endParaRPr lang="en-US" altLang="zh-CN"/>
          </a:p>
          <a:p>
            <a:r>
              <a:rPr lang="en-US" altLang="zh-CN"/>
              <a:t>Attention </a:t>
            </a:r>
            <a:r>
              <a:rPr lang="zh-CN" altLang="en-US"/>
              <a:t>层内部进行了模态融合（</a:t>
            </a:r>
            <a:r>
              <a:rPr lang="en-US" altLang="zh-CN"/>
              <a:t>Q/K/V </a:t>
            </a:r>
            <a:r>
              <a:rPr lang="zh-CN" altLang="en-US"/>
              <a:t>向量融合了</a:t>
            </a:r>
            <a:r>
              <a:rPr lang="en-US" altLang="zh-CN"/>
              <a:t> ECG </a:t>
            </a:r>
            <a:r>
              <a:rPr lang="zh-CN" altLang="en-US"/>
              <a:t>的表示）；</a:t>
            </a:r>
            <a:endParaRPr lang="zh-CN" altLang="en-US"/>
          </a:p>
          <a:p>
            <a:r>
              <a:rPr lang="en-US" altLang="zh-CN"/>
              <a:t> </a:t>
            </a:r>
            <a:r>
              <a:rPr lang="zh-CN" altLang="en-US"/>
              <a:t>多处用到了</a:t>
            </a:r>
            <a:r>
              <a:rPr lang="en-US" altLang="zh-CN"/>
              <a:t> LoRA</a:t>
            </a:r>
            <a:r>
              <a:rPr lang="zh-CN" altLang="en-US"/>
              <a:t>（低秩适配）模块</a:t>
            </a:r>
            <a:r>
              <a:rPr lang="en-US" altLang="zh-CN"/>
              <a:t> </a:t>
            </a:r>
            <a:r>
              <a:rPr lang="zh-CN" altLang="en-US"/>
              <a:t>实现轻量微调；</a:t>
            </a:r>
            <a:r>
              <a:rPr lang="en-US" altLang="zh-CN"/>
              <a:t> LLM </a:t>
            </a:r>
            <a:r>
              <a:rPr lang="zh-CN" altLang="en-US"/>
              <a:t>是</a:t>
            </a:r>
            <a:r>
              <a:rPr lang="en-US" altLang="zh-CN"/>
              <a:t> Frozen </a:t>
            </a:r>
            <a:r>
              <a:rPr lang="zh-CN" altLang="en-US"/>
              <a:t>的，只微调插入模块。</a:t>
            </a:r>
            <a:endParaRPr lang="zh-CN" altLang="en-US"/>
          </a:p>
          <a:p>
            <a:r>
              <a:rPr lang="zh-CN" altLang="en-US"/>
              <a:t>最终输出</a:t>
            </a:r>
            <a:r>
              <a:rPr lang="en-US" altLang="zh-CN"/>
              <a:t> </a:t>
            </a:r>
            <a:endParaRPr lang="en-US" altLang="zh-CN"/>
          </a:p>
          <a:p>
            <a:r>
              <a:rPr lang="zh-CN" altLang="en-US"/>
              <a:t>输出预测的文本</a:t>
            </a:r>
            <a:r>
              <a:rPr lang="en-US" altLang="zh-CN"/>
              <a:t> token </a:t>
            </a:r>
            <a:r>
              <a:rPr lang="zh-CN" altLang="en-US"/>
              <a:t>𝑋</a:t>
            </a:r>
            <a:r>
              <a:rPr lang="en-US" altLang="zh-CN"/>
              <a:t> ^ </a:t>
            </a:r>
            <a:r>
              <a:rPr lang="zh-CN" altLang="en-US"/>
              <a:t>𝑡</a:t>
            </a:r>
            <a:r>
              <a:rPr lang="en-US" altLang="zh-CN"/>
              <a:t> X ^ t ​ </a:t>
            </a:r>
            <a:r>
              <a:rPr lang="zh-CN" altLang="en-US"/>
              <a:t>，与真实报告计算</a:t>
            </a:r>
            <a:r>
              <a:rPr lang="en-US" altLang="zh-CN"/>
              <a:t> loss </a:t>
            </a:r>
            <a:r>
              <a:rPr lang="zh-CN" altLang="en-US"/>
              <a:t>进行反向传播。</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a:t>
            </a:r>
            <a:r>
              <a:rPr lang="en-US" altLang="zh-CN"/>
              <a:t>6</a:t>
            </a:r>
            <a:r>
              <a:rPr lang="zh-CN" altLang="en-US"/>
              <a:t>类实验，全面验证了</a:t>
            </a:r>
            <a:r>
              <a:rPr lang="en-US" altLang="zh-CN"/>
              <a:t> MEIT </a:t>
            </a:r>
            <a:r>
              <a:rPr lang="zh-CN" altLang="en-US"/>
              <a:t>框架在报告质量、跨域泛化、抗噪声干扰等其他方面的优势，为</a:t>
            </a:r>
            <a:r>
              <a:rPr lang="en-US" altLang="zh-CN"/>
              <a:t> LLMs </a:t>
            </a:r>
            <a:r>
              <a:rPr lang="zh-CN" altLang="en-US"/>
              <a:t>与医疗信号（如</a:t>
            </a:r>
            <a:r>
              <a:rPr lang="en-US" altLang="zh-CN"/>
              <a:t> ECG</a:t>
            </a:r>
            <a:r>
              <a:rPr lang="zh-CN" altLang="en-US"/>
              <a:t>）的多模态融合提供了可落地的技术方案，推动自动化心电图报告生成的临床应用。</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Table 1</a:t>
            </a:r>
            <a:r>
              <a:rPr lang="zh-CN" altLang="en-US"/>
              <a:t>：在</a:t>
            </a:r>
            <a:r>
              <a:rPr lang="en-US" altLang="zh-CN"/>
              <a:t> M </a:t>
            </a:r>
            <a:r>
              <a:rPr lang="zh-CN" altLang="en-US"/>
              <a:t>数据集上评估生成报告的质量；</a:t>
            </a:r>
            <a:endParaRPr lang="zh-CN" altLang="en-US"/>
          </a:p>
          <a:p>
            <a:r>
              <a:rPr lang="en-US" altLang="zh-CN"/>
              <a:t>Table 2</a:t>
            </a:r>
            <a:r>
              <a:rPr lang="zh-CN" altLang="en-US"/>
              <a:t>：在</a:t>
            </a:r>
            <a:r>
              <a:rPr lang="en-US" altLang="zh-CN"/>
              <a:t> P </a:t>
            </a:r>
            <a:r>
              <a:rPr lang="zh-CN" altLang="en-US"/>
              <a:t>数据集上进行相同评估（跨域泛化验证）；</a:t>
            </a:r>
            <a:endParaRPr lang="en-US" altLang="zh-CN"/>
          </a:p>
          <a:p>
            <a:r>
              <a:rPr lang="zh-CN" altLang="en-US"/>
              <a:t>模型：包括</a:t>
            </a:r>
            <a:r>
              <a:rPr lang="en-US" altLang="zh-CN"/>
              <a:t> GPT2</a:t>
            </a:r>
            <a:r>
              <a:rPr lang="zh-CN" altLang="en-US"/>
              <a:t>、</a:t>
            </a:r>
            <a:r>
              <a:rPr lang="en-US" altLang="zh-CN"/>
              <a:t>GPT-Neo</a:t>
            </a:r>
            <a:r>
              <a:rPr lang="zh-CN" altLang="en-US"/>
              <a:t>、</a:t>
            </a:r>
            <a:r>
              <a:rPr lang="en-US" altLang="zh-CN"/>
              <a:t>GPT-J</a:t>
            </a:r>
            <a:r>
              <a:rPr lang="zh-CN" altLang="en-US"/>
              <a:t>、</a:t>
            </a:r>
            <a:r>
              <a:rPr lang="en-US" altLang="zh-CN"/>
              <a:t>OPT</a:t>
            </a:r>
            <a:r>
              <a:rPr lang="zh-CN" altLang="en-US"/>
              <a:t>、</a:t>
            </a:r>
            <a:r>
              <a:rPr lang="en-US" altLang="zh-CN"/>
              <a:t>LLaMA</a:t>
            </a:r>
            <a:r>
              <a:rPr lang="zh-CN" altLang="en-US"/>
              <a:t>、</a:t>
            </a:r>
            <a:r>
              <a:rPr lang="en-US" altLang="zh-CN"/>
              <a:t>Mistral </a:t>
            </a:r>
            <a:r>
              <a:rPr lang="zh-CN" altLang="en-US"/>
              <a:t>等多个开源模型，以及改进版的</a:t>
            </a:r>
            <a:r>
              <a:rPr lang="en-US" altLang="zh-CN"/>
              <a:t> LLaMA-2† </a:t>
            </a:r>
            <a:r>
              <a:rPr lang="zh-CN" altLang="en-US"/>
              <a:t>和</a:t>
            </a:r>
            <a:r>
              <a:rPr lang="en-US" altLang="zh-CN"/>
              <a:t> Mistral-Instruct†</a:t>
            </a:r>
            <a:r>
              <a:rPr lang="zh-CN" altLang="en-US"/>
              <a:t>（</a:t>
            </a:r>
            <a:r>
              <a:rPr lang="en-US" altLang="zh-CN"/>
              <a:t>instruction-tuned </a:t>
            </a:r>
            <a:r>
              <a:rPr lang="zh-CN" altLang="en-US"/>
              <a:t>模型）；</a:t>
            </a:r>
            <a:endParaRPr lang="en-US" altLang="zh-CN"/>
          </a:p>
          <a:p>
            <a:r>
              <a:rPr lang="zh-CN" altLang="en-US"/>
              <a:t>评估指标：</a:t>
            </a:r>
            <a:endParaRPr lang="en-US" altLang="zh-CN"/>
          </a:p>
          <a:p>
            <a:r>
              <a:rPr lang="en-US" altLang="zh-CN"/>
              <a:t>BLEU-1~4</a:t>
            </a:r>
            <a:r>
              <a:rPr lang="zh-CN" altLang="en-US"/>
              <a:t>：看模型写的报告里有多少词、短语和参考答案一样。</a:t>
            </a:r>
            <a:r>
              <a:rPr lang="en-US" altLang="zh-CN"/>
              <a:t>BLEU </a:t>
            </a:r>
            <a:r>
              <a:rPr lang="zh-CN" altLang="en-US"/>
              <a:t>越高，说明模型写的用词越像人类医生写的；</a:t>
            </a:r>
            <a:endParaRPr lang="en-US" altLang="zh-CN"/>
          </a:p>
          <a:p>
            <a:r>
              <a:rPr lang="en-US" altLang="zh-CN"/>
              <a:t>METEOR</a:t>
            </a:r>
            <a:r>
              <a:rPr lang="zh-CN" altLang="en-US"/>
              <a:t>：不光看词是不是一模一样，还看词的意思是不是对，顺序是不是差不多。；</a:t>
            </a:r>
            <a:endParaRPr lang="en-US" altLang="zh-CN"/>
          </a:p>
          <a:p>
            <a:r>
              <a:rPr lang="en-US" altLang="zh-CN"/>
              <a:t>ROUGE-1/2/L</a:t>
            </a:r>
            <a:r>
              <a:rPr lang="zh-CN" altLang="en-US"/>
              <a:t>：</a:t>
            </a:r>
            <a:r>
              <a:rPr lang="en-US" altLang="zh-CN"/>
              <a:t>ROUGE </a:t>
            </a:r>
            <a:r>
              <a:rPr lang="zh-CN" altLang="en-US"/>
              <a:t>越高，说明模型涵盖了更多重要医学信息；</a:t>
            </a:r>
            <a:endParaRPr lang="en-US" altLang="zh-CN"/>
          </a:p>
          <a:p>
            <a:r>
              <a:rPr lang="en-US" altLang="zh-CN"/>
              <a:t>CIDEr-D</a:t>
            </a:r>
            <a:r>
              <a:rPr lang="zh-CN" altLang="en-US"/>
              <a:t>：不光看你写得对不对，还看你写得有没有特色，是不是参考答案中独特、重要的信息。</a:t>
            </a:r>
            <a:endParaRPr lang="zh-CN" altLang="en-US"/>
          </a:p>
          <a:p>
            <a:endParaRPr lang="zh-CN" altLang="en-US"/>
          </a:p>
          <a:p>
            <a:r>
              <a:rPr lang="en-US" altLang="zh-CN">
                <a:sym typeface="+mn-ea"/>
              </a:rPr>
              <a:t>heavy teal</a:t>
            </a:r>
            <a:r>
              <a:rPr lang="zh-CN" altLang="en-US">
                <a:sym typeface="+mn-ea"/>
              </a:rPr>
              <a:t>（深绿色）：表示该指标下的最佳表现；</a:t>
            </a:r>
            <a:endParaRPr lang="en-US" altLang="zh-CN"/>
          </a:p>
          <a:p>
            <a:r>
              <a:rPr lang="en-US" altLang="zh-CN">
                <a:sym typeface="+mn-ea"/>
              </a:rPr>
              <a:t>light teal</a:t>
            </a:r>
            <a:r>
              <a:rPr lang="zh-CN" altLang="en-US">
                <a:sym typeface="+mn-ea"/>
              </a:rPr>
              <a:t>（浅绿色）：表示该指标下的第二优表现。</a:t>
            </a:r>
            <a:endParaRPr lang="zh-CN" altLang="en-US"/>
          </a:p>
          <a:p>
            <a:endParaRPr lang="zh-CN" altLang="en-US"/>
          </a:p>
          <a:p>
            <a:r>
              <a:rPr lang="zh-CN" altLang="en-US"/>
              <a:t>这两张表格系统验证了作者提出的</a:t>
            </a:r>
            <a:r>
              <a:rPr lang="en-US" altLang="zh-CN"/>
              <a:t> MEIT </a:t>
            </a:r>
            <a:r>
              <a:rPr lang="zh-CN" altLang="en-US"/>
              <a:t>框架在</a:t>
            </a:r>
            <a:r>
              <a:rPr lang="en-US" altLang="zh-CN"/>
              <a:t> ECG </a:t>
            </a:r>
            <a:r>
              <a:rPr lang="zh-CN" altLang="en-US"/>
              <a:t>报告生成任务上的有效性与跨域鲁棒性。尤其是经过指令微调的</a:t>
            </a:r>
            <a:r>
              <a:rPr lang="en-US" altLang="zh-CN"/>
              <a:t> LLaMA-2 </a:t>
            </a:r>
            <a:r>
              <a:rPr lang="zh-CN" altLang="en-US"/>
              <a:t>和</a:t>
            </a:r>
            <a:r>
              <a:rPr lang="en-US" altLang="zh-CN"/>
              <a:t> Mistral-Instruct</a:t>
            </a:r>
            <a:r>
              <a:rPr lang="zh-CN" altLang="en-US"/>
              <a:t>，在多个文本质量指标上显著优于其他模型，说明：</a:t>
            </a:r>
            <a:endParaRPr lang="en-US" altLang="zh-CN"/>
          </a:p>
          <a:p>
            <a:r>
              <a:rPr lang="zh-CN" altLang="en-US"/>
              <a:t>模型生成的医学语言更准确；</a:t>
            </a:r>
            <a:endParaRPr lang="en-US" altLang="zh-CN"/>
          </a:p>
          <a:p>
            <a:r>
              <a:rPr lang="zh-CN" altLang="en-US"/>
              <a:t>在未见过的新数据上仍能稳定输出高质量报告；</a:t>
            </a:r>
            <a:endParaRPr lang="en-US" altLang="zh-CN"/>
          </a:p>
          <a:p>
            <a:r>
              <a:rPr lang="zh-CN" altLang="en-US"/>
              <a:t>指令微调是提升医疗大模型应用能力的关键。</a:t>
            </a:r>
            <a:endParaRPr lang="zh-CN" altLang="en-US"/>
          </a:p>
          <a:p>
            <a:endParaRPr lang="zh-CN" altLang="en-US"/>
          </a:p>
          <a:p>
            <a:endParaRPr lang="en-US" altLang="zh-CN"/>
          </a:p>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、该实验的目的是验证</a:t>
            </a:r>
            <a:r>
              <a:rPr lang="en-US" altLang="zh-CN"/>
              <a:t> MEIT </a:t>
            </a:r>
            <a:r>
              <a:rPr lang="zh-CN" altLang="en-US"/>
              <a:t>框架在语义层面上是否能够生成与医生报告高度一致的文本，从而说明模型真正</a:t>
            </a:r>
            <a:r>
              <a:rPr lang="en-US" altLang="zh-CN"/>
              <a:t>“</a:t>
            </a:r>
            <a:r>
              <a:rPr lang="zh-CN" altLang="en-US"/>
              <a:t>理解</a:t>
            </a:r>
            <a:r>
              <a:rPr lang="en-US" altLang="zh-CN"/>
              <a:t>”</a:t>
            </a:r>
            <a:r>
              <a:rPr lang="zh-CN" altLang="en-US"/>
              <a:t>了心电图的医学含义，而不是仅仅在模仿表面语言。</a:t>
            </a:r>
            <a:endParaRPr lang="zh-CN" altLang="en-US"/>
          </a:p>
          <a:p>
            <a:r>
              <a:rPr lang="en-US" altLang="zh-CN"/>
              <a:t>2</a:t>
            </a:r>
            <a:r>
              <a:rPr lang="zh-CN" altLang="en-US"/>
              <a:t>、通过评估数据集：</a:t>
            </a:r>
            <a:endParaRPr lang="en-US" altLang="zh-CN"/>
          </a:p>
          <a:p>
            <a:r>
              <a:rPr lang="en-US" altLang="zh-CN"/>
              <a:t>MIMIC-IV-ECG</a:t>
            </a:r>
            <a:r>
              <a:rPr lang="zh-CN" altLang="en-US"/>
              <a:t>：美国数据，训练用数据。</a:t>
            </a:r>
            <a:endParaRPr lang="en-US" altLang="zh-CN"/>
          </a:p>
          <a:p>
            <a:r>
              <a:rPr lang="en-US" altLang="zh-CN"/>
              <a:t>PTB-XL</a:t>
            </a:r>
            <a:r>
              <a:rPr lang="zh-CN" altLang="en-US"/>
              <a:t>：德国数据，作为跨域泛化测试集。</a:t>
            </a:r>
            <a:endParaRPr lang="en-US" altLang="zh-CN"/>
          </a:p>
          <a:p>
            <a:r>
              <a:rPr lang="zh-CN" altLang="en-US"/>
              <a:t>使用指标：</a:t>
            </a:r>
            <a:r>
              <a:rPr lang="en-US" altLang="zh-CN"/>
              <a:t>BERTScore</a:t>
            </a:r>
            <a:endParaRPr lang="en-US" altLang="zh-CN"/>
          </a:p>
          <a:p>
            <a:r>
              <a:rPr lang="en-US" altLang="zh-CN"/>
              <a:t>P (Precision)</a:t>
            </a:r>
            <a:r>
              <a:rPr lang="zh-CN" altLang="en-US"/>
              <a:t>：生成报告中有多少内容是对的（写了就对）；</a:t>
            </a:r>
            <a:endParaRPr lang="en-US" altLang="zh-CN"/>
          </a:p>
          <a:p>
            <a:r>
              <a:rPr lang="en-US" altLang="zh-CN"/>
              <a:t>R (Recall)</a:t>
            </a:r>
            <a:r>
              <a:rPr lang="zh-CN" altLang="en-US"/>
              <a:t>：原始报告中重要信息，模型写出来了多少；</a:t>
            </a:r>
            <a:endParaRPr lang="en-US" altLang="zh-CN"/>
          </a:p>
          <a:p>
            <a:r>
              <a:rPr lang="en-US" altLang="zh-CN"/>
              <a:t>F1 (F-1 Score)</a:t>
            </a:r>
            <a:r>
              <a:rPr lang="zh-CN" altLang="en-US"/>
              <a:t>：</a:t>
            </a:r>
            <a:r>
              <a:rPr lang="en-US" altLang="zh-CN"/>
              <a:t>P </a:t>
            </a:r>
            <a:r>
              <a:rPr lang="zh-CN" altLang="en-US"/>
              <a:t>和</a:t>
            </a:r>
            <a:r>
              <a:rPr lang="en-US" altLang="zh-CN"/>
              <a:t> R </a:t>
            </a:r>
            <a:r>
              <a:rPr lang="zh-CN" altLang="en-US"/>
              <a:t>的综合表现，是最终的衡量标准。</a:t>
            </a:r>
            <a:endParaRPr lang="zh-CN" altLang="en-US"/>
          </a:p>
          <a:p>
            <a:r>
              <a:rPr lang="en-US" altLang="zh-CN"/>
              <a:t>3</a:t>
            </a:r>
            <a:r>
              <a:rPr lang="zh-CN" altLang="en-US"/>
              <a:t>、这张表验证了指令</a:t>
            </a:r>
            <a:r>
              <a:rPr lang="en-US" altLang="zh-CN"/>
              <a:t> </a:t>
            </a:r>
            <a:r>
              <a:rPr lang="zh-CN" altLang="en-US"/>
              <a:t>模型（</a:t>
            </a:r>
            <a:r>
              <a:rPr lang="en-US" altLang="zh-CN"/>
              <a:t>LLaMA-2† </a:t>
            </a:r>
            <a:r>
              <a:rPr lang="zh-CN" altLang="en-US"/>
              <a:t>和</a:t>
            </a:r>
            <a:r>
              <a:rPr lang="en-US" altLang="zh-CN"/>
              <a:t> Mistral-Instruct†</a:t>
            </a:r>
            <a:r>
              <a:rPr lang="zh-CN" altLang="en-US"/>
              <a:t>）不仅能生成结构完整的报告，而且能在语义上准确重现医生的判断和专业词汇，且具有较强的跨域泛化能力。</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Figure 5</a:t>
            </a:r>
            <a:r>
              <a:rPr lang="zh-CN" altLang="en-US"/>
              <a:t>，展示了模型在指令微调（</a:t>
            </a:r>
            <a:r>
              <a:rPr lang="en-US" altLang="zh-CN"/>
              <a:t>Instruction Tuning</a:t>
            </a:r>
            <a:r>
              <a:rPr lang="zh-CN" altLang="en-US"/>
              <a:t>）过程中的两个关键指标随训练步数（</a:t>
            </a:r>
            <a:r>
              <a:rPr lang="en-US" altLang="zh-CN"/>
              <a:t>Steps</a:t>
            </a:r>
            <a:r>
              <a:rPr lang="zh-CN" altLang="en-US"/>
              <a:t>）的变化情况</a:t>
            </a:r>
            <a:endParaRPr lang="zh-CN" altLang="en-US"/>
          </a:p>
          <a:p>
            <a:r>
              <a:rPr lang="zh-CN" altLang="en-US"/>
              <a:t>左边这个图反映的是</a:t>
            </a:r>
            <a:r>
              <a:rPr lang="en-US" altLang="zh-CN"/>
              <a:t>“</a:t>
            </a:r>
            <a:r>
              <a:rPr lang="zh-CN" altLang="en-US"/>
              <a:t>模型在不断学习，错误率是不是在下降</a:t>
            </a:r>
            <a:r>
              <a:rPr lang="en-US" altLang="zh-CN"/>
              <a:t>”</a:t>
            </a:r>
            <a:r>
              <a:rPr lang="zh-CN" altLang="en-US"/>
              <a:t>。</a:t>
            </a:r>
            <a:endParaRPr lang="en-US" altLang="zh-CN"/>
          </a:p>
          <a:p>
            <a:r>
              <a:rPr lang="zh-CN" altLang="en-US"/>
              <a:t>所有模型的损失值都随着训练步数持续下降；</a:t>
            </a:r>
            <a:endParaRPr lang="en-US" altLang="zh-CN"/>
          </a:p>
          <a:p>
            <a:r>
              <a:rPr lang="en-US" altLang="zh-CN"/>
              <a:t>LLaMA-2 </a:t>
            </a:r>
            <a:r>
              <a:rPr lang="zh-CN" altLang="en-US"/>
              <a:t>的损失下降得最快、最低，说明它在理解指令和生成报告方面最有效；</a:t>
            </a:r>
            <a:endParaRPr lang="en-US" altLang="zh-CN"/>
          </a:p>
          <a:p>
            <a:r>
              <a:rPr lang="en-US" altLang="zh-CN"/>
              <a:t>GPT-Neo </a:t>
            </a:r>
            <a:r>
              <a:rPr lang="zh-CN" altLang="en-US"/>
              <a:t>收敛慢、</a:t>
            </a:r>
            <a:r>
              <a:rPr lang="en-US" altLang="zh-CN"/>
              <a:t>loss </a:t>
            </a:r>
            <a:r>
              <a:rPr lang="zh-CN" altLang="en-US"/>
              <a:t>高，学习能力相对较弱。</a:t>
            </a:r>
            <a:endParaRPr lang="zh-CN" altLang="en-US"/>
          </a:p>
          <a:p>
            <a:r>
              <a:rPr lang="zh-CN" altLang="en-US"/>
              <a:t>右图：纵轴（</a:t>
            </a:r>
            <a:r>
              <a:rPr lang="en-US" altLang="zh-CN"/>
              <a:t>Y</a:t>
            </a:r>
            <a:r>
              <a:rPr lang="zh-CN" altLang="en-US"/>
              <a:t>轴）：</a:t>
            </a:r>
            <a:r>
              <a:rPr lang="en-US" altLang="zh-CN"/>
              <a:t>METEOR </a:t>
            </a:r>
            <a:r>
              <a:rPr lang="zh-CN" altLang="en-US"/>
              <a:t>分数（文本质量评分），数值越高越好；</a:t>
            </a:r>
            <a:endParaRPr lang="en-US" altLang="zh-CN"/>
          </a:p>
          <a:p>
            <a:r>
              <a:rPr lang="zh-CN" altLang="en-US"/>
              <a:t>横轴（</a:t>
            </a:r>
            <a:r>
              <a:rPr lang="en-US" altLang="zh-CN"/>
              <a:t>X</a:t>
            </a:r>
            <a:r>
              <a:rPr lang="zh-CN" altLang="en-US"/>
              <a:t>轴）：训练步数。</a:t>
            </a:r>
            <a:endParaRPr lang="en-US" altLang="zh-CN"/>
          </a:p>
          <a:p>
            <a:r>
              <a:rPr lang="zh-CN" altLang="en-US"/>
              <a:t>各线代表同样四个模型。</a:t>
            </a:r>
            <a:endParaRPr lang="zh-CN" altLang="en-US"/>
          </a:p>
          <a:p>
            <a:r>
              <a:rPr lang="zh-CN" altLang="en-US"/>
              <a:t>结论：</a:t>
            </a:r>
            <a:endParaRPr lang="zh-CN" altLang="en-US"/>
          </a:p>
          <a:p>
            <a:r>
              <a:rPr lang="zh-CN" altLang="en-US"/>
              <a:t>所有模型的</a:t>
            </a:r>
            <a:r>
              <a:rPr lang="en-US" altLang="zh-CN"/>
              <a:t> METEOR </a:t>
            </a:r>
            <a:r>
              <a:rPr lang="zh-CN" altLang="en-US"/>
              <a:t>得分都随着训练持续提升；</a:t>
            </a:r>
            <a:endParaRPr lang="en-US" altLang="zh-CN"/>
          </a:p>
          <a:p>
            <a:r>
              <a:rPr lang="en-US" altLang="zh-CN"/>
              <a:t>LLaMA-2 </a:t>
            </a:r>
            <a:r>
              <a:rPr lang="zh-CN" altLang="en-US"/>
              <a:t>和</a:t>
            </a:r>
            <a:r>
              <a:rPr lang="en-US" altLang="zh-CN"/>
              <a:t> OPT </a:t>
            </a:r>
            <a:r>
              <a:rPr lang="zh-CN" altLang="en-US"/>
              <a:t>最快达到</a:t>
            </a:r>
            <a:r>
              <a:rPr lang="en-US" altLang="zh-CN"/>
              <a:t> 0.75 </a:t>
            </a:r>
            <a:r>
              <a:rPr lang="zh-CN" altLang="en-US"/>
              <a:t>以上，说明文本流畅度和语义质量最好；</a:t>
            </a:r>
            <a:endParaRPr lang="en-US" altLang="zh-CN"/>
          </a:p>
          <a:p>
            <a:r>
              <a:rPr lang="en-US" altLang="zh-CN"/>
              <a:t>GPT-Neo </a:t>
            </a:r>
            <a:r>
              <a:rPr lang="zh-CN" altLang="en-US"/>
              <a:t>的提升最慢，最终得分也偏低。</a:t>
            </a:r>
            <a:endParaRPr lang="zh-CN" altLang="en-US"/>
          </a:p>
          <a:p>
            <a:r>
              <a:rPr lang="zh-CN" altLang="en-US"/>
              <a:t>结论：</a:t>
            </a:r>
            <a:r>
              <a:rPr lang="en-US" altLang="zh-CN"/>
              <a:t>Figure 5 </a:t>
            </a:r>
            <a:r>
              <a:rPr lang="zh-CN" altLang="en-US"/>
              <a:t>显示，在指令微调过程中，</a:t>
            </a:r>
            <a:r>
              <a:rPr lang="en-US" altLang="zh-CN"/>
              <a:t>LLaMA-2 </a:t>
            </a:r>
            <a:r>
              <a:rPr lang="zh-CN" altLang="en-US"/>
              <a:t>训练收敛最快，生成文本的语义质量最高，表明它最适合作为</a:t>
            </a:r>
            <a:r>
              <a:rPr lang="en-US" altLang="zh-CN"/>
              <a:t> ECG </a:t>
            </a:r>
            <a:r>
              <a:rPr lang="zh-CN" altLang="en-US"/>
              <a:t>报告生成的语言模型基础。</a:t>
            </a:r>
            <a:endParaRPr lang="zh-CN" altLang="en-US"/>
          </a:p>
          <a:p>
            <a:endParaRPr lang="zh-CN" altLang="en-US"/>
          </a:p>
          <a:p>
            <a:r>
              <a:rPr lang="zh-CN" altLang="en-US"/>
              <a:t>至于</a:t>
            </a:r>
            <a:r>
              <a:rPr lang="en-US" altLang="zh-CN"/>
              <a:t>Figure 8 </a:t>
            </a:r>
            <a:r>
              <a:rPr lang="zh-CN" altLang="en-US"/>
              <a:t>的目的是提供直观案例，验证模型不仅在评估指标上得分高，还能真实准确生成临床可用的诊断报告文本。</a:t>
            </a:r>
            <a:endParaRPr lang="zh-CN" altLang="en-US"/>
          </a:p>
          <a:p>
            <a:endParaRPr lang="en-US" altLang="zh-CN"/>
          </a:p>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
        <p:nvSpPr>
          <p:cNvPr id="3" name="Text Box 2"/>
          <p:cNvSpPr txBox="1"/>
          <p:nvPr userDrawn="1"/>
        </p:nvSpPr>
        <p:spPr>
          <a:xfrm>
            <a:off x="756920" y="6858000"/>
            <a:ext cx="4064000" cy="376555"/>
          </a:xfrm>
          <a:prstGeom prst="rect">
            <a:avLst/>
          </a:prstGeom>
          <a:noFill/>
        </p:spPr>
        <p:txBody>
          <a:bodyPr wrap="square" rtlCol="0">
            <a:noAutofit/>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5960" y="360000"/>
            <a:ext cx="10800000" cy="720000"/>
          </a:xfrm>
        </p:spPr>
        <p:txBody>
          <a:bodyPr wrap="square">
            <a:normAutofit/>
          </a:body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695960" y="6356350"/>
            <a:ext cx="2743200" cy="365125"/>
          </a:xfrm>
        </p:spPr>
        <p:txBody>
          <a:bodyPr wrap="square">
            <a:normAutofit/>
          </a:bodyPr>
          <a:lstStyle/>
          <a:p>
            <a:r>
              <a:rPr lang="en-US" altLang="zh-CN"/>
              <a:t>2024/12/16</a:t>
            </a:r>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753983" y="6356350"/>
            <a:ext cx="2743200" cy="365125"/>
          </a:xfrm>
        </p:spPr>
        <p:txBody>
          <a:bodyPr wrap="square">
            <a:normAutofit/>
          </a:bodyPr>
          <a:lstStyle/>
          <a:p>
            <a:r>
              <a:rPr lang="en-US" altLang="zh-CN"/>
              <a:t>‹#›</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6"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9" Type="http://schemas.openxmlformats.org/officeDocument/2006/relationships/notesSlide" Target="../notesSlides/notesSlide6.xml"/><Relationship Id="rId28" Type="http://schemas.openxmlformats.org/officeDocument/2006/relationships/slideLayout" Target="../slideLayouts/slideLayout1.xml"/><Relationship Id="rId27" Type="http://schemas.openxmlformats.org/officeDocument/2006/relationships/tags" Target="../tags/tag40.xml"/><Relationship Id="rId26" Type="http://schemas.openxmlformats.org/officeDocument/2006/relationships/tags" Target="../tags/tag39.xml"/><Relationship Id="rId25" Type="http://schemas.openxmlformats.org/officeDocument/2006/relationships/tags" Target="../tags/tag38.xml"/><Relationship Id="rId24" Type="http://schemas.openxmlformats.org/officeDocument/2006/relationships/tags" Target="../tags/tag37.xml"/><Relationship Id="rId23" Type="http://schemas.openxmlformats.org/officeDocument/2006/relationships/tags" Target="../tags/tag36.xml"/><Relationship Id="rId22" Type="http://schemas.openxmlformats.org/officeDocument/2006/relationships/tags" Target="../tags/tag35.xml"/><Relationship Id="rId21" Type="http://schemas.openxmlformats.org/officeDocument/2006/relationships/tags" Target="../tags/tag34.xml"/><Relationship Id="rId20" Type="http://schemas.openxmlformats.org/officeDocument/2006/relationships/tags" Target="../tags/tag33.xml"/><Relationship Id="rId2" Type="http://schemas.openxmlformats.org/officeDocument/2006/relationships/tags" Target="../tags/tag15.xml"/><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4" name="title"/>
          <p:cNvSpPr txBox="1"/>
          <p:nvPr/>
        </p:nvSpPr>
        <p:spPr>
          <a:xfrm>
            <a:off x="609599" y="5122860"/>
            <a:ext cx="11144251" cy="67564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组会</a:t>
            </a:r>
            <a:r>
              <a:rPr lang="zh-CN" altLang="en-US" sz="3800" dirty="0">
                <a:sym typeface="微软雅黑" panose="020B0503020204020204" pitchFamily="34" charset="-122"/>
              </a:rPr>
              <a:t>汇报</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14450" y="2201545"/>
            <a:ext cx="4601210" cy="2323465"/>
          </a:xfrm>
          <a:prstGeom prst="rect">
            <a:avLst/>
          </a:prstGeom>
        </p:spPr>
      </p:pic>
      <p:sp>
        <p:nvSpPr>
          <p:cNvPr id="3" name="文本框 2"/>
          <p:cNvSpPr txBox="1"/>
          <p:nvPr/>
        </p:nvSpPr>
        <p:spPr>
          <a:xfrm>
            <a:off x="400050" y="294640"/>
            <a:ext cx="6096000" cy="583565"/>
          </a:xfrm>
          <a:prstGeom prst="rect">
            <a:avLst/>
          </a:prstGeom>
          <a:noFill/>
        </p:spPr>
        <p:txBody>
          <a:bodyPr wrap="square" rtlCol="0" anchor="t">
            <a:spAutoFit/>
          </a:bodyPr>
          <a:p>
            <a:r>
              <a:rPr lang="zh-CN" altLang="en-US" sz="3200" b="1">
                <a:sym typeface="+mn-ea"/>
              </a:rPr>
              <a:t>模型性能</a:t>
            </a:r>
            <a:endParaRPr lang="zh-CN" altLang="en-US" sz="3200" b="1">
              <a:sym typeface="+mn-ea"/>
            </a:endParaRPr>
          </a:p>
        </p:txBody>
      </p:sp>
      <p:pic>
        <p:nvPicPr>
          <p:cNvPr id="4" name="图片 3"/>
          <p:cNvPicPr>
            <a:picLocks noChangeAspect="1"/>
          </p:cNvPicPr>
          <p:nvPr/>
        </p:nvPicPr>
        <p:blipFill>
          <a:blip r:embed="rId2"/>
          <a:stretch>
            <a:fillRect/>
          </a:stretch>
        </p:blipFill>
        <p:spPr>
          <a:xfrm>
            <a:off x="6355715" y="1711325"/>
            <a:ext cx="4032250" cy="3435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跨域泛化实验</a:t>
            </a:r>
            <a:r>
              <a:rPr lang="en-US" altLang="zh-CN" sz="3200" b="1"/>
              <a:t> </a:t>
            </a:r>
            <a:endParaRPr lang="en-US" altLang="zh-CN" sz="3200" b="1"/>
          </a:p>
        </p:txBody>
      </p:sp>
      <p:pic>
        <p:nvPicPr>
          <p:cNvPr id="4" name="图片 3"/>
          <p:cNvPicPr>
            <a:picLocks noChangeAspect="1"/>
          </p:cNvPicPr>
          <p:nvPr/>
        </p:nvPicPr>
        <p:blipFill>
          <a:blip r:embed="rId1"/>
          <a:stretch>
            <a:fillRect/>
          </a:stretch>
        </p:blipFill>
        <p:spPr>
          <a:xfrm>
            <a:off x="3037205" y="817245"/>
            <a:ext cx="5623560" cy="54679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鲁棒性实验</a:t>
            </a:r>
            <a:endParaRPr lang="en-US" altLang="zh-CN" sz="3200" b="1"/>
          </a:p>
        </p:txBody>
      </p:sp>
      <p:pic>
        <p:nvPicPr>
          <p:cNvPr id="4" name="图片 3"/>
          <p:cNvPicPr>
            <a:picLocks noChangeAspect="1"/>
          </p:cNvPicPr>
          <p:nvPr/>
        </p:nvPicPr>
        <p:blipFill>
          <a:blip r:embed="rId1"/>
          <a:stretch>
            <a:fillRect/>
          </a:stretch>
        </p:blipFill>
        <p:spPr>
          <a:xfrm>
            <a:off x="3011170" y="1995805"/>
            <a:ext cx="6170295" cy="28663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模态融合对比</a:t>
            </a:r>
            <a:endParaRPr lang="zh-CN" altLang="en-US" sz="3200" b="1"/>
          </a:p>
        </p:txBody>
      </p:sp>
      <p:pic>
        <p:nvPicPr>
          <p:cNvPr id="6" name="图片 5"/>
          <p:cNvPicPr>
            <a:picLocks noChangeAspect="1"/>
          </p:cNvPicPr>
          <p:nvPr/>
        </p:nvPicPr>
        <p:blipFill>
          <a:blip r:embed="rId1"/>
          <a:stretch>
            <a:fillRect/>
          </a:stretch>
        </p:blipFill>
        <p:spPr>
          <a:xfrm>
            <a:off x="2229485" y="2320925"/>
            <a:ext cx="7874000" cy="2216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模型扩展性</a:t>
            </a:r>
            <a:endParaRPr lang="zh-CN" altLang="en-US" sz="3200" b="1"/>
          </a:p>
        </p:txBody>
      </p:sp>
      <p:pic>
        <p:nvPicPr>
          <p:cNvPr id="2" name="图片 1"/>
          <p:cNvPicPr>
            <a:picLocks noChangeAspect="1"/>
          </p:cNvPicPr>
          <p:nvPr/>
        </p:nvPicPr>
        <p:blipFill>
          <a:blip r:embed="rId1"/>
          <a:stretch>
            <a:fillRect/>
          </a:stretch>
        </p:blipFill>
        <p:spPr>
          <a:xfrm>
            <a:off x="3056890" y="1800225"/>
            <a:ext cx="6077585" cy="31299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1076325"/>
          </a:xfrm>
          <a:prstGeom prst="rect">
            <a:avLst/>
          </a:prstGeom>
          <a:noFill/>
        </p:spPr>
        <p:txBody>
          <a:bodyPr wrap="square" rtlCol="0">
            <a:spAutoFit/>
          </a:bodyPr>
          <a:p>
            <a:r>
              <a:rPr lang="zh-CN" altLang="en-US" sz="3200" b="1"/>
              <a:t>消融实验</a:t>
            </a:r>
            <a:endParaRPr lang="zh-CN" altLang="en-US" sz="3200" b="1"/>
          </a:p>
          <a:p>
            <a:endParaRPr lang="en-US" altLang="zh-CN" sz="3200" b="1"/>
          </a:p>
        </p:txBody>
      </p:sp>
      <p:pic>
        <p:nvPicPr>
          <p:cNvPr id="4" name="图片 3"/>
          <p:cNvPicPr>
            <a:picLocks noChangeAspect="1"/>
          </p:cNvPicPr>
          <p:nvPr/>
        </p:nvPicPr>
        <p:blipFill>
          <a:blip r:embed="rId1"/>
          <a:stretch>
            <a:fillRect/>
          </a:stretch>
        </p:blipFill>
        <p:spPr>
          <a:xfrm>
            <a:off x="1806575" y="2413000"/>
            <a:ext cx="8780780" cy="22390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未来计划</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6"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73175"/>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请指正</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未来</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计划</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 y="2074545"/>
            <a:ext cx="11904345" cy="1249680"/>
          </a:xfrm>
        </p:spPr>
        <p:txBody>
          <a:bodyPr>
            <a:scene3d>
              <a:camera prst="orthographicFront"/>
              <a:lightRig rig="threePt" dir="t"/>
            </a:scene3d>
          </a:bodyPr>
          <a:lstStyle/>
          <a:p>
            <a:pPr algn="ctr"/>
            <a:r>
              <a:rPr lang="en-US" altLang="zh-CN" sz="2800" b="1">
                <a:solidFill>
                  <a:schemeClr val="tx1"/>
                </a:solidFill>
                <a:effectLst>
                  <a:outerShdw blurRad="38100" dist="19050" dir="2700000" algn="tl" rotWithShape="0">
                    <a:schemeClr val="dk1">
                      <a:alpha val="40000"/>
                    </a:schemeClr>
                  </a:outerShdw>
                </a:effectLst>
              </a:rPr>
              <a:t>MEIT: Multi-Modal </a:t>
            </a:r>
            <a:r>
              <a:rPr lang="en-US" altLang="zh-CN" sz="2800" b="1">
                <a:solidFill>
                  <a:srgbClr val="00B0F0"/>
                </a:solidFill>
                <a:effectLst>
                  <a:outerShdw blurRad="38100" dist="19050" dir="2700000" algn="tl" rotWithShape="0">
                    <a:schemeClr val="dk1">
                      <a:alpha val="40000"/>
                    </a:schemeClr>
                  </a:outerShdw>
                </a:effectLst>
              </a:rPr>
              <a:t>Electrocardiogram</a:t>
            </a:r>
            <a:r>
              <a:rPr lang="en-US" altLang="zh-CN" sz="2800" b="1">
                <a:solidFill>
                  <a:schemeClr val="tx1"/>
                </a:solidFill>
                <a:effectLst>
                  <a:outerShdw blurRad="38100" dist="19050" dir="2700000" algn="tl" rotWithShape="0">
                    <a:schemeClr val="dk1">
                      <a:alpha val="40000"/>
                    </a:schemeClr>
                  </a:outerShdw>
                </a:effectLst>
              </a:rPr>
              <a:t> Instruction</a:t>
            </a:r>
            <a:br>
              <a:rPr lang="en-US" altLang="zh-CN" sz="2800" b="1">
                <a:solidFill>
                  <a:schemeClr val="tx1"/>
                </a:solidFill>
                <a:effectLst>
                  <a:outerShdw blurRad="38100" dist="19050" dir="2700000" algn="tl" rotWithShape="0">
                    <a:schemeClr val="dk1">
                      <a:alpha val="40000"/>
                    </a:schemeClr>
                  </a:outerShdw>
                </a:effectLst>
              </a:rPr>
            </a:br>
            <a:r>
              <a:rPr lang="en-US" altLang="zh-CN" sz="2800" b="1">
                <a:solidFill>
                  <a:schemeClr val="tx1"/>
                </a:solidFill>
                <a:effectLst>
                  <a:outerShdw blurRad="38100" dist="19050" dir="2700000" algn="tl" rotWithShape="0">
                    <a:schemeClr val="dk1">
                      <a:alpha val="40000"/>
                    </a:schemeClr>
                  </a:outerShdw>
                </a:effectLst>
              </a:rPr>
              <a:t>Tuning on Large Language Models </a:t>
            </a:r>
            <a:br>
              <a:rPr lang="en-US" altLang="zh-CN" sz="2800" b="1">
                <a:solidFill>
                  <a:schemeClr val="tx1"/>
                </a:solidFill>
                <a:effectLst>
                  <a:outerShdw blurRad="38100" dist="19050" dir="2700000" algn="tl" rotWithShape="0">
                    <a:schemeClr val="dk1">
                      <a:alpha val="40000"/>
                    </a:schemeClr>
                  </a:outerShdw>
                </a:effectLst>
              </a:rPr>
            </a:br>
            <a:r>
              <a:rPr lang="en-US" altLang="zh-CN" sz="2800" b="1">
                <a:solidFill>
                  <a:schemeClr val="tx1"/>
                </a:solidFill>
                <a:effectLst>
                  <a:outerShdw blurRad="38100" dist="19050" dir="2700000" algn="tl" rotWithShape="0">
                    <a:schemeClr val="dk1">
                      <a:alpha val="40000"/>
                    </a:schemeClr>
                  </a:outerShdw>
                </a:effectLst>
              </a:rPr>
              <a:t>for </a:t>
            </a:r>
            <a:r>
              <a:rPr lang="en-US" altLang="zh-CN" sz="3200" b="1">
                <a:solidFill>
                  <a:srgbClr val="FF0000"/>
                </a:solidFill>
                <a:effectLst>
                  <a:outerShdw blurRad="38100" dist="19050" dir="2700000" algn="tl" rotWithShape="0">
                    <a:schemeClr val="dk1">
                      <a:alpha val="40000"/>
                    </a:schemeClr>
                  </a:outerShdw>
                </a:effectLst>
              </a:rPr>
              <a:t>Report Generation</a:t>
            </a:r>
            <a:br>
              <a:rPr lang="en-US" altLang="zh-CN" sz="2800" b="1">
                <a:solidFill>
                  <a:schemeClr val="tx1"/>
                </a:solidFill>
                <a:effectLst>
                  <a:outerShdw blurRad="38100" dist="19050" dir="2700000" algn="tl" rotWithShape="0">
                    <a:schemeClr val="dk1">
                      <a:alpha val="40000"/>
                    </a:schemeClr>
                  </a:outerShdw>
                </a:effectLst>
              </a:rPr>
            </a:br>
            <a:br>
              <a:rPr lang="en-US" altLang="zh-CN" sz="2800" b="1">
                <a:solidFill>
                  <a:schemeClr val="tx1"/>
                </a:solidFill>
                <a:effectLst>
                  <a:outerShdw blurRad="38100" dist="19050" dir="2700000" algn="tl" rotWithShape="0">
                    <a:schemeClr val="dk1">
                      <a:alpha val="40000"/>
                    </a:schemeClr>
                  </a:outerShdw>
                </a:effectLst>
              </a:rPr>
            </a:b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08635" y="4564380"/>
            <a:ext cx="10866755" cy="398780"/>
          </a:xfrm>
          <a:prstGeom prst="rect">
            <a:avLst/>
          </a:prstGeom>
        </p:spPr>
        <p:txBody>
          <a:bodyPr wrap="square">
            <a:spAutoFit/>
          </a:bodyPr>
          <a:p>
            <a:endParaRPr lang="zh-CN" altLang="en-US" sz="2000" b="0">
              <a:solidFill>
                <a:srgbClr val="000000"/>
              </a:solidFill>
              <a:latin typeface="Times New Roman" panose="02020603050405020304" charset="0"/>
              <a:ea typeface="NimbusRomNo9L-Regu"/>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32130" y="2673350"/>
            <a:ext cx="2563495" cy="1558925"/>
          </a:xfrm>
        </p:spPr>
        <p:txBody>
          <a:bodyPr anchor="b" anchorCtr="0"/>
          <a:lstStyle/>
          <a:p>
            <a:pPr algn="ctr"/>
            <a:r>
              <a:rPr lang="zh-CN" altLang="en-US" sz="3600"/>
              <a:t>目的和挑战</a:t>
            </a:r>
            <a:endParaRPr lang="zh-CN" altLang="en-US" sz="3600"/>
          </a:p>
        </p:txBody>
      </p:sp>
      <p:sp>
        <p:nvSpPr>
          <p:cNvPr id="3" name="矩形 2"/>
          <p:cNvSpPr/>
          <p:nvPr>
            <p:custDataLst>
              <p:tags r:id="rId2"/>
            </p:custDataLst>
          </p:nvPr>
        </p:nvSpPr>
        <p:spPr>
          <a:xfrm>
            <a:off x="754380" y="4300855"/>
            <a:ext cx="2157095" cy="1250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tx1">
                  <a:lumMod val="85000"/>
                  <a:lumOff val="1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804670" y="945198"/>
            <a:ext cx="8893175" cy="4967605"/>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accent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00" anchor="ctr"/>
          <a:lstStyle/>
          <a:p>
            <a:pPr indent="0" algn="just" fontAlgn="auto">
              <a:lnSpc>
                <a:spcPct val="150000"/>
              </a:lnSpc>
            </a:pPr>
            <a:endParaRPr lang="zh-CN" altLang="en-US" kern="0" spc="0" dirty="0">
              <a:ln>
                <a:noFill/>
                <a:prstDash val="sysDot"/>
              </a:ln>
              <a:solidFill>
                <a:schemeClr val="tx1">
                  <a:lumMod val="85000"/>
                  <a:lumOff val="15000"/>
                </a:schemeClr>
              </a:solidFill>
              <a:latin typeface="+mn-ea"/>
              <a:ea typeface="+mn-ea"/>
              <a:sym typeface="+mn-ea"/>
            </a:endParaRPr>
          </a:p>
        </p:txBody>
      </p:sp>
      <p:sp>
        <p:nvSpPr>
          <p:cNvPr id="4" name="文本框 3"/>
          <p:cNvSpPr txBox="1"/>
          <p:nvPr>
            <p:custDataLst>
              <p:tags r:id="rId4"/>
            </p:custDataLst>
          </p:nvPr>
        </p:nvSpPr>
        <p:spPr>
          <a:xfrm>
            <a:off x="3834130" y="1221740"/>
            <a:ext cx="6572885" cy="4405630"/>
          </a:xfrm>
          <a:prstGeom prst="rect">
            <a:avLst/>
          </a:prstGeom>
          <a:noFill/>
        </p:spPr>
        <p:txBody>
          <a:bodyPr wrap="square" rtlCol="0" anchor="ctr" anchorCtr="0">
            <a:normAutofit lnSpcReduction="10000"/>
          </a:bodyPr>
          <a:lstStyle/>
          <a:p>
            <a:pPr indent="0" fontAlgn="auto">
              <a:lnSpc>
                <a:spcPct val="150000"/>
              </a:lnSpc>
            </a:pPr>
            <a:r>
              <a:rPr lang="en-US" altLang="zh-CN" sz="2400">
                <a:sym typeface="+mn-ea"/>
              </a:rPr>
              <a:t>      </a:t>
            </a:r>
            <a:endParaRPr lang="zh-CN" altLang="en-US" sz="2400"/>
          </a:p>
          <a:p>
            <a:pPr indent="0" fontAlgn="auto">
              <a:lnSpc>
                <a:spcPct val="150000"/>
              </a:lnSpc>
            </a:pPr>
            <a:r>
              <a:rPr lang="zh-CN" altLang="en-US" sz="2400">
                <a:sym typeface="+mn-ea"/>
              </a:rPr>
              <a:t>解决原始心电图（</a:t>
            </a:r>
            <a:r>
              <a:rPr lang="en-US" altLang="zh-CN" sz="2400">
                <a:sym typeface="+mn-ea"/>
              </a:rPr>
              <a:t>ECG</a:t>
            </a:r>
            <a:r>
              <a:rPr lang="zh-CN" altLang="en-US" sz="2400">
                <a:sym typeface="+mn-ea"/>
              </a:rPr>
              <a:t>）信号自动生成专业诊断报告问题。</a:t>
            </a:r>
            <a:endParaRPr lang="zh-CN" altLang="en-US" sz="2400">
              <a:sym typeface="+mn-ea"/>
            </a:endParaRPr>
          </a:p>
          <a:p>
            <a:pPr indent="0" fontAlgn="auto">
              <a:lnSpc>
                <a:spcPct val="150000"/>
              </a:lnSpc>
            </a:pPr>
            <a:endParaRPr lang="zh-CN" altLang="en-US" sz="2400">
              <a:sym typeface="+mn-ea"/>
            </a:endParaRPr>
          </a:p>
          <a:p>
            <a:pPr indent="0" algn="l" fontAlgn="auto">
              <a:lnSpc>
                <a:spcPct val="150000"/>
              </a:lnSpc>
            </a:pPr>
            <a:r>
              <a:rPr lang="en-US" altLang="zh-CN" sz="2400"/>
              <a:t>1.</a:t>
            </a:r>
            <a:r>
              <a:rPr lang="zh-CN" altLang="en-US" sz="2400"/>
              <a:t>语言差异</a:t>
            </a:r>
            <a:endParaRPr lang="zh-CN" altLang="en-US" sz="2400"/>
          </a:p>
          <a:p>
            <a:pPr indent="0" algn="l" fontAlgn="auto">
              <a:lnSpc>
                <a:spcPct val="150000"/>
              </a:lnSpc>
            </a:pPr>
            <a:r>
              <a:rPr lang="en-US" altLang="zh-CN" sz="2400"/>
              <a:t>2.</a:t>
            </a:r>
            <a:r>
              <a:rPr lang="zh-CN" altLang="en-US" sz="2400"/>
              <a:t>数据缺失</a:t>
            </a:r>
            <a:endParaRPr lang="zh-CN" altLang="en-US" sz="2400"/>
          </a:p>
          <a:p>
            <a:pPr indent="0" algn="l" fontAlgn="auto">
              <a:lnSpc>
                <a:spcPct val="150000"/>
              </a:lnSpc>
            </a:pPr>
            <a:r>
              <a:rPr lang="en-US" altLang="zh-CN" sz="2400"/>
              <a:t>3.</a:t>
            </a:r>
            <a:r>
              <a:rPr lang="zh-CN" altLang="en-US" sz="2400"/>
              <a:t>模型迁移困难</a:t>
            </a:r>
            <a:endParaRPr lang="zh-CN" altLang="en-US" sz="2400"/>
          </a:p>
          <a:p>
            <a:pPr indent="0" algn="l" fontAlgn="auto">
              <a:lnSpc>
                <a:spcPct val="150000"/>
              </a:lnSpc>
            </a:pPr>
            <a:endParaRPr lang="en-US" altLang="zh-CN" sz="2400"/>
          </a:p>
          <a:p>
            <a:pPr indent="0" algn="l" fontAlgn="auto">
              <a:lnSpc>
                <a:spcPct val="150000"/>
              </a:lnSpc>
            </a:pPr>
            <a:endParaRPr lang="en-US" altLang="zh-CN" sz="24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7985" y="177800"/>
            <a:ext cx="11063605" cy="583565"/>
          </a:xfrm>
          <a:prstGeom prst="rect">
            <a:avLst/>
          </a:prstGeom>
          <a:noFill/>
        </p:spPr>
        <p:txBody>
          <a:bodyPr wrap="square" rtlCol="0">
            <a:spAutoFit/>
          </a:bodyPr>
          <a:p>
            <a:r>
              <a:rPr lang="en-US" altLang="zh-CN" sz="3200" b="1"/>
              <a:t>MEIT framework</a:t>
            </a:r>
            <a:endParaRPr lang="en-US" altLang="zh-CN" sz="3200" b="1"/>
          </a:p>
        </p:txBody>
      </p:sp>
      <p:pic>
        <p:nvPicPr>
          <p:cNvPr id="6" name="图片 5"/>
          <p:cNvPicPr>
            <a:picLocks noChangeAspect="1"/>
          </p:cNvPicPr>
          <p:nvPr/>
        </p:nvPicPr>
        <p:blipFill>
          <a:blip r:embed="rId1"/>
          <a:stretch>
            <a:fillRect/>
          </a:stretch>
        </p:blipFill>
        <p:spPr>
          <a:xfrm>
            <a:off x="3961130" y="1080770"/>
            <a:ext cx="3917315" cy="4556760"/>
          </a:xfrm>
          <a:prstGeom prst="rect">
            <a:avLst/>
          </a:prstGeom>
        </p:spPr>
      </p:pic>
      <p:pic>
        <p:nvPicPr>
          <p:cNvPr id="2" name="图片 1"/>
          <p:cNvPicPr>
            <a:picLocks noChangeAspect="1"/>
          </p:cNvPicPr>
          <p:nvPr/>
        </p:nvPicPr>
        <p:blipFill>
          <a:blip r:embed="rId2"/>
          <a:stretch>
            <a:fillRect/>
          </a:stretch>
        </p:blipFill>
        <p:spPr>
          <a:xfrm>
            <a:off x="8348980" y="4982845"/>
            <a:ext cx="3524250" cy="806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7985" y="177800"/>
            <a:ext cx="11063605" cy="583565"/>
          </a:xfrm>
          <a:prstGeom prst="rect">
            <a:avLst/>
          </a:prstGeom>
          <a:noFill/>
        </p:spPr>
        <p:txBody>
          <a:bodyPr wrap="square" rtlCol="0">
            <a:spAutoFit/>
          </a:bodyPr>
          <a:p>
            <a:r>
              <a:rPr lang="en-US" altLang="zh-CN" sz="3200" b="1"/>
              <a:t>Report Generation</a:t>
            </a:r>
            <a:endParaRPr lang="en-US" altLang="zh-CN" sz="3200" b="1"/>
          </a:p>
        </p:txBody>
      </p:sp>
      <p:pic>
        <p:nvPicPr>
          <p:cNvPr id="2" name="图片 1"/>
          <p:cNvPicPr>
            <a:picLocks noChangeAspect="1"/>
          </p:cNvPicPr>
          <p:nvPr/>
        </p:nvPicPr>
        <p:blipFill>
          <a:blip r:embed="rId1"/>
          <a:stretch>
            <a:fillRect/>
          </a:stretch>
        </p:blipFill>
        <p:spPr>
          <a:xfrm>
            <a:off x="3789045" y="1246505"/>
            <a:ext cx="4256405" cy="4464685"/>
          </a:xfrm>
          <a:prstGeom prst="rect">
            <a:avLst/>
          </a:prstGeom>
        </p:spPr>
      </p:pic>
      <p:pic>
        <p:nvPicPr>
          <p:cNvPr id="5" name="图片 4"/>
          <p:cNvPicPr>
            <a:picLocks noChangeAspect="1"/>
          </p:cNvPicPr>
          <p:nvPr/>
        </p:nvPicPr>
        <p:blipFill>
          <a:blip r:embed="rId2"/>
          <a:stretch>
            <a:fillRect/>
          </a:stretch>
        </p:blipFill>
        <p:spPr>
          <a:xfrm>
            <a:off x="8441690" y="3658235"/>
            <a:ext cx="3568700" cy="660400"/>
          </a:xfrm>
          <a:prstGeom prst="rect">
            <a:avLst/>
          </a:prstGeom>
        </p:spPr>
      </p:pic>
      <p:pic>
        <p:nvPicPr>
          <p:cNvPr id="6" name="图片 5"/>
          <p:cNvPicPr>
            <a:picLocks noChangeAspect="1"/>
          </p:cNvPicPr>
          <p:nvPr/>
        </p:nvPicPr>
        <p:blipFill>
          <a:blip r:embed="rId3"/>
          <a:stretch>
            <a:fillRect/>
          </a:stretch>
        </p:blipFill>
        <p:spPr>
          <a:xfrm>
            <a:off x="8368665" y="2560320"/>
            <a:ext cx="3422650" cy="742950"/>
          </a:xfrm>
          <a:prstGeom prst="rect">
            <a:avLst/>
          </a:prstGeom>
        </p:spPr>
      </p:pic>
      <p:pic>
        <p:nvPicPr>
          <p:cNvPr id="7" name="图片 6"/>
          <p:cNvPicPr>
            <a:picLocks noChangeAspect="1"/>
          </p:cNvPicPr>
          <p:nvPr/>
        </p:nvPicPr>
        <p:blipFill>
          <a:blip r:embed="rId4"/>
          <a:stretch>
            <a:fillRect/>
          </a:stretch>
        </p:blipFill>
        <p:spPr>
          <a:xfrm>
            <a:off x="713105" y="2126615"/>
            <a:ext cx="3016250" cy="679450"/>
          </a:xfrm>
          <a:prstGeom prst="rect">
            <a:avLst/>
          </a:prstGeom>
        </p:spPr>
      </p:pic>
      <p:pic>
        <p:nvPicPr>
          <p:cNvPr id="8" name="图片 7"/>
          <p:cNvPicPr>
            <a:picLocks noChangeAspect="1"/>
          </p:cNvPicPr>
          <p:nvPr/>
        </p:nvPicPr>
        <p:blipFill>
          <a:blip r:embed="rId5"/>
          <a:stretch>
            <a:fillRect/>
          </a:stretch>
        </p:blipFill>
        <p:spPr>
          <a:xfrm>
            <a:off x="541655" y="3481705"/>
            <a:ext cx="2851150" cy="71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a:t>实验证明</a:t>
            </a:r>
            <a:endParaRPr lang="zh-CN" altLang="en-US"/>
          </a:p>
        </p:txBody>
      </p:sp>
      <p:cxnSp>
        <p:nvCxnSpPr>
          <p:cNvPr id="4" name="直接连接符 1"/>
          <p:cNvCxnSpPr/>
          <p:nvPr>
            <p:custDataLst>
              <p:tags r:id="rId2"/>
            </p:custDataLst>
          </p:nvPr>
        </p:nvCxnSpPr>
        <p:spPr>
          <a:xfrm>
            <a:off x="1722120" y="2224405"/>
            <a:ext cx="8439150" cy="0"/>
          </a:xfrm>
          <a:prstGeom prst="line">
            <a:avLst/>
          </a:prstGeom>
          <a:ln w="6350">
            <a:solidFill>
              <a:schemeClr val="tx2">
                <a:lumMod val="50000"/>
                <a:lumOff val="50000"/>
                <a:alpha val="20000"/>
              </a:schemeClr>
            </a:solidFill>
          </a:ln>
        </p:spPr>
        <p:style>
          <a:lnRef idx="2">
            <a:schemeClr val="accent1"/>
          </a:lnRef>
          <a:fillRef idx="0">
            <a:srgbClr val="FFFFFF"/>
          </a:fillRef>
          <a:effectRef idx="0">
            <a:srgbClr val="FFFFFF"/>
          </a:effectRef>
          <a:fontRef idx="minor">
            <a:schemeClr val="tx1"/>
          </a:fontRef>
        </p:style>
      </p:cxnSp>
      <p:sp>
        <p:nvSpPr>
          <p:cNvPr id="6" name="矩形 2"/>
          <p:cNvSpPr/>
          <p:nvPr>
            <p:custDataLst>
              <p:tags r:id="rId3"/>
            </p:custDataLst>
          </p:nvPr>
        </p:nvSpPr>
        <p:spPr>
          <a:xfrm>
            <a:off x="70231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评估生成质量与语义贴合程度。</a:t>
            </a:r>
            <a:endParaRPr lang="zh-CN" altLang="en-US" sz="1400" kern="0" dirty="0">
              <a:ln>
                <a:noFill/>
                <a:prstDash val="sysDot"/>
              </a:ln>
              <a:solidFill>
                <a:schemeClr val="tx1">
                  <a:lumMod val="85000"/>
                  <a:lumOff val="15000"/>
                </a:schemeClr>
              </a:solidFill>
              <a:latin typeface="+mn-ea"/>
              <a:sym typeface="+mn-ea"/>
            </a:endParaRPr>
          </a:p>
        </p:txBody>
      </p:sp>
      <p:sp>
        <p:nvSpPr>
          <p:cNvPr id="9" name="矩形 4"/>
          <p:cNvSpPr/>
          <p:nvPr>
            <p:custDataLst>
              <p:tags r:id="rId4"/>
            </p:custDataLst>
          </p:nvPr>
        </p:nvSpPr>
        <p:spPr>
          <a:xfrm>
            <a:off x="70231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1"/>
                </a:solidFill>
                <a:latin typeface="+mn-ea"/>
                <a:cs typeface="+mn-ea"/>
              </a:rPr>
              <a:t>模型性能</a:t>
            </a:r>
            <a:endParaRPr lang="zh-CN" altLang="en-US" sz="2000" b="1">
              <a:solidFill>
                <a:schemeClr val="accent1"/>
              </a:solidFill>
              <a:latin typeface="+mn-ea"/>
              <a:cs typeface="+mn-ea"/>
            </a:endParaRPr>
          </a:p>
        </p:txBody>
      </p:sp>
      <p:sp>
        <p:nvSpPr>
          <p:cNvPr id="12" name="任意多边形: 形状 36"/>
          <p:cNvSpPr/>
          <p:nvPr>
            <p:custDataLst>
              <p:tags r:id="rId5"/>
            </p:custDataLst>
          </p:nvPr>
        </p:nvSpPr>
        <p:spPr>
          <a:xfrm>
            <a:off x="81026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1"/>
          </a:solidFill>
          <a:ln>
            <a:noFill/>
          </a:ln>
          <a:effectLst>
            <a:outerShdw blurRad="50800" dist="63500" dir="8100000" algn="tr" rotWithShape="0">
              <a:schemeClr val="accent1">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13" name="任意多边形: 形状 38"/>
          <p:cNvSpPr/>
          <p:nvPr>
            <p:custDataLst>
              <p:tags r:id="rId6"/>
            </p:custDataLst>
          </p:nvPr>
        </p:nvSpPr>
        <p:spPr>
          <a:xfrm>
            <a:off x="98806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1">
                  <a:lumMod val="40000"/>
                  <a:lumOff val="60000"/>
                </a:schemeClr>
              </a:gs>
              <a:gs pos="90000">
                <a:schemeClr val="accent1">
                  <a:alpha val="100000"/>
                </a:schemeClr>
              </a:gs>
            </a:gsLst>
            <a:lin ang="8100000" scaled="0"/>
            <a:tileRect/>
          </a:gradFill>
          <a:ln>
            <a:noFill/>
          </a:ln>
          <a:effectLst>
            <a:outerShdw blurRad="50800" dist="63500" dir="8100000" algn="tr"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dirty="0">
                <a:solidFill>
                  <a:srgbClr val="FFFFFF"/>
                </a:solidFill>
                <a:latin typeface="+mn-ea"/>
                <a:cs typeface="+mn-ea"/>
                <a:sym typeface="+mn-ea"/>
              </a:rPr>
              <a:t>01</a:t>
            </a:r>
            <a:endParaRPr lang="en-US" altLang="zh-CN" sz="2400" b="1" dirty="0">
              <a:solidFill>
                <a:srgbClr val="FFFFFF"/>
              </a:solidFill>
              <a:latin typeface="+mn-ea"/>
              <a:cs typeface="+mn-ea"/>
              <a:sym typeface="+mn-ea"/>
            </a:endParaRPr>
          </a:p>
        </p:txBody>
      </p:sp>
      <p:sp>
        <p:nvSpPr>
          <p:cNvPr id="14" name="矩形 21"/>
          <p:cNvSpPr/>
          <p:nvPr>
            <p:custDataLst>
              <p:tags r:id="rId7"/>
            </p:custDataLst>
          </p:nvPr>
        </p:nvSpPr>
        <p:spPr>
          <a:xfrm>
            <a:off x="253619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验证模型是否能泛化到不同国家/设备的数据。</a:t>
            </a:r>
            <a:endParaRPr lang="zh-CN" altLang="en-US" sz="1400" kern="0" dirty="0">
              <a:ln>
                <a:noFill/>
                <a:prstDash val="sysDot"/>
              </a:ln>
              <a:solidFill>
                <a:schemeClr val="tx1">
                  <a:lumMod val="85000"/>
                  <a:lumOff val="15000"/>
                </a:schemeClr>
              </a:solidFill>
              <a:latin typeface="+mn-ea"/>
              <a:sym typeface="+mn-ea"/>
            </a:endParaRPr>
          </a:p>
        </p:txBody>
      </p:sp>
      <p:sp>
        <p:nvSpPr>
          <p:cNvPr id="18" name="任意多边形: 形状 36"/>
          <p:cNvSpPr/>
          <p:nvPr>
            <p:custDataLst>
              <p:tags r:id="rId8"/>
            </p:custDataLst>
          </p:nvPr>
        </p:nvSpPr>
        <p:spPr>
          <a:xfrm>
            <a:off x="264414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2"/>
          </a:solidFill>
          <a:ln>
            <a:noFill/>
          </a:ln>
          <a:effectLst>
            <a:outerShdw blurRad="50800" dist="63500" dir="8100000" algn="tr" rotWithShape="0">
              <a:schemeClr val="accent2">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19" name="任意多边形: 形状 38"/>
          <p:cNvSpPr/>
          <p:nvPr>
            <p:custDataLst>
              <p:tags r:id="rId9"/>
            </p:custDataLst>
          </p:nvPr>
        </p:nvSpPr>
        <p:spPr>
          <a:xfrm>
            <a:off x="282194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2">
                  <a:lumMod val="40000"/>
                  <a:lumOff val="60000"/>
                </a:schemeClr>
              </a:gs>
              <a:gs pos="90000">
                <a:schemeClr val="accent2"/>
              </a:gs>
            </a:gsLst>
            <a:lin ang="8100000" scaled="0"/>
            <a:tileRect/>
          </a:gradFill>
          <a:ln>
            <a:noFill/>
          </a:ln>
          <a:effectLst>
            <a:outerShdw blurRad="50800" dist="63500" dir="8100000" algn="tr" rotWithShape="0">
              <a:schemeClr val="accent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02</a:t>
            </a:r>
            <a:endParaRPr lang="en-US" altLang="zh-CN" sz="2400" b="1">
              <a:solidFill>
                <a:srgbClr val="FFFFFF"/>
              </a:solidFill>
              <a:latin typeface="+mn-ea"/>
              <a:cs typeface="+mn-ea"/>
              <a:sym typeface="+mn-ea"/>
            </a:endParaRPr>
          </a:p>
        </p:txBody>
      </p:sp>
      <p:sp>
        <p:nvSpPr>
          <p:cNvPr id="32" name="矩形 22"/>
          <p:cNvSpPr/>
          <p:nvPr>
            <p:custDataLst>
              <p:tags r:id="rId10"/>
            </p:custDataLst>
          </p:nvPr>
        </p:nvSpPr>
        <p:spPr>
          <a:xfrm>
            <a:off x="253619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2"/>
                </a:solidFill>
                <a:latin typeface="+mn-ea"/>
                <a:cs typeface="+mn-ea"/>
              </a:rPr>
              <a:t>跨域泛化</a:t>
            </a:r>
            <a:endParaRPr lang="zh-CN" altLang="en-US" sz="2000" b="1">
              <a:solidFill>
                <a:schemeClr val="accent2"/>
              </a:solidFill>
              <a:latin typeface="+mn-ea"/>
              <a:cs typeface="+mn-ea"/>
            </a:endParaRPr>
          </a:p>
        </p:txBody>
      </p:sp>
      <p:sp>
        <p:nvSpPr>
          <p:cNvPr id="33" name="矩形 23"/>
          <p:cNvSpPr/>
          <p:nvPr>
            <p:custDataLst>
              <p:tags r:id="rId11"/>
            </p:custDataLst>
          </p:nvPr>
        </p:nvSpPr>
        <p:spPr>
          <a:xfrm>
            <a:off x="437007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测试对信号噪声的抗扰能力。</a:t>
            </a:r>
            <a:endParaRPr lang="zh-CN" altLang="en-US" sz="1400" kern="0" dirty="0">
              <a:ln>
                <a:noFill/>
                <a:prstDash val="sysDot"/>
              </a:ln>
              <a:solidFill>
                <a:schemeClr val="tx1">
                  <a:lumMod val="85000"/>
                  <a:lumOff val="15000"/>
                </a:schemeClr>
              </a:solidFill>
              <a:latin typeface="+mn-ea"/>
              <a:sym typeface="+mn-ea"/>
            </a:endParaRPr>
          </a:p>
        </p:txBody>
      </p:sp>
      <p:sp>
        <p:nvSpPr>
          <p:cNvPr id="36" name="任意多边形: 形状 36"/>
          <p:cNvSpPr/>
          <p:nvPr>
            <p:custDataLst>
              <p:tags r:id="rId12"/>
            </p:custDataLst>
          </p:nvPr>
        </p:nvSpPr>
        <p:spPr>
          <a:xfrm>
            <a:off x="447802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3"/>
          </a:solidFill>
          <a:ln>
            <a:noFill/>
          </a:ln>
          <a:effectLst>
            <a:outerShdw blurRad="50800" dist="63500" dir="8100000" algn="tr" rotWithShape="0">
              <a:schemeClr val="accent3">
                <a:lumMod val="50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37" name="任意多边形: 形状 38"/>
          <p:cNvSpPr/>
          <p:nvPr>
            <p:custDataLst>
              <p:tags r:id="rId13"/>
            </p:custDataLst>
          </p:nvPr>
        </p:nvSpPr>
        <p:spPr>
          <a:xfrm>
            <a:off x="465582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3">
                  <a:lumMod val="40000"/>
                  <a:lumOff val="60000"/>
                </a:schemeClr>
              </a:gs>
              <a:gs pos="80000">
                <a:schemeClr val="accent3"/>
              </a:gs>
            </a:gsLst>
            <a:lin ang="8100000" scaled="0"/>
            <a:tileRect/>
          </a:gradFill>
          <a:ln>
            <a:noFill/>
          </a:ln>
          <a:effectLst>
            <a:outerShdw blurRad="50800" dist="63500" dir="8100000" algn="tr" rotWithShape="0">
              <a:schemeClr val="accent3">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03</a:t>
            </a:r>
            <a:endParaRPr lang="en-US" altLang="zh-CN" sz="2400" b="1">
              <a:solidFill>
                <a:srgbClr val="FFFFFF"/>
              </a:solidFill>
              <a:latin typeface="+mn-ea"/>
              <a:cs typeface="+mn-ea"/>
              <a:sym typeface="+mn-ea"/>
            </a:endParaRPr>
          </a:p>
        </p:txBody>
      </p:sp>
      <p:sp>
        <p:nvSpPr>
          <p:cNvPr id="39" name="矩形 24"/>
          <p:cNvSpPr/>
          <p:nvPr>
            <p:custDataLst>
              <p:tags r:id="rId14"/>
            </p:custDataLst>
          </p:nvPr>
        </p:nvSpPr>
        <p:spPr>
          <a:xfrm>
            <a:off x="437007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3"/>
                </a:solidFill>
                <a:latin typeface="+mn-ea"/>
                <a:cs typeface="+mn-ea"/>
              </a:rPr>
              <a:t>抗噪声干扰</a:t>
            </a:r>
            <a:endParaRPr lang="zh-CN" altLang="en-US" sz="2000" b="1">
              <a:solidFill>
                <a:schemeClr val="accent3"/>
              </a:solidFill>
              <a:latin typeface="+mn-ea"/>
              <a:cs typeface="+mn-ea"/>
            </a:endParaRPr>
          </a:p>
        </p:txBody>
      </p:sp>
      <p:sp>
        <p:nvSpPr>
          <p:cNvPr id="41" name="矩形 25"/>
          <p:cNvSpPr/>
          <p:nvPr>
            <p:custDataLst>
              <p:tags r:id="rId15"/>
            </p:custDataLst>
          </p:nvPr>
        </p:nvSpPr>
        <p:spPr>
          <a:xfrm>
            <a:off x="620395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对比不同模态融合方式的效果。</a:t>
            </a:r>
            <a:endParaRPr lang="zh-CN" altLang="en-US" sz="1400" kern="0" dirty="0">
              <a:ln>
                <a:noFill/>
                <a:prstDash val="sysDot"/>
              </a:ln>
              <a:solidFill>
                <a:schemeClr val="tx1">
                  <a:lumMod val="85000"/>
                  <a:lumOff val="15000"/>
                </a:schemeClr>
              </a:solidFill>
              <a:latin typeface="+mn-ea"/>
              <a:sym typeface="+mn-ea"/>
            </a:endParaRPr>
          </a:p>
        </p:txBody>
      </p:sp>
      <p:sp>
        <p:nvSpPr>
          <p:cNvPr id="42" name="矩形 26"/>
          <p:cNvSpPr/>
          <p:nvPr>
            <p:custDataLst>
              <p:tags r:id="rId16"/>
            </p:custDataLst>
          </p:nvPr>
        </p:nvSpPr>
        <p:spPr>
          <a:xfrm>
            <a:off x="620395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4"/>
                </a:solidFill>
                <a:latin typeface="+mn-ea"/>
                <a:cs typeface="+mn-ea"/>
              </a:rPr>
              <a:t>模态融合对比</a:t>
            </a:r>
            <a:endParaRPr lang="zh-CN" altLang="en-US" sz="2000" b="1">
              <a:solidFill>
                <a:schemeClr val="accent4"/>
              </a:solidFill>
              <a:latin typeface="+mn-ea"/>
              <a:cs typeface="+mn-ea"/>
            </a:endParaRPr>
          </a:p>
        </p:txBody>
      </p:sp>
      <p:sp>
        <p:nvSpPr>
          <p:cNvPr id="43" name="任意多边形: 形状 36"/>
          <p:cNvSpPr/>
          <p:nvPr>
            <p:custDataLst>
              <p:tags r:id="rId17"/>
            </p:custDataLst>
          </p:nvPr>
        </p:nvSpPr>
        <p:spPr>
          <a:xfrm>
            <a:off x="631190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4"/>
          </a:solidFill>
          <a:ln>
            <a:noFill/>
          </a:ln>
          <a:effectLst>
            <a:outerShdw blurRad="50800" dist="63500" dir="8100000" algn="tr" rotWithShape="0">
              <a:schemeClr val="accent4">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44" name="任意多边形: 形状 38"/>
          <p:cNvSpPr/>
          <p:nvPr>
            <p:custDataLst>
              <p:tags r:id="rId18"/>
            </p:custDataLst>
          </p:nvPr>
        </p:nvSpPr>
        <p:spPr>
          <a:xfrm>
            <a:off x="648970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4">
                  <a:lumMod val="40000"/>
                  <a:lumOff val="60000"/>
                </a:schemeClr>
              </a:gs>
              <a:gs pos="90000">
                <a:schemeClr val="accent4"/>
              </a:gs>
            </a:gsLst>
            <a:lin ang="8100000" scaled="0"/>
            <a:tileRect/>
          </a:gradFill>
          <a:ln>
            <a:noFill/>
          </a:ln>
          <a:effectLst>
            <a:outerShdw blurRad="50800" dist="63500" dir="8100000" algn="tr" rotWithShape="0">
              <a:schemeClr val="accent4">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04</a:t>
            </a:r>
            <a:endParaRPr lang="en-US" altLang="zh-CN" sz="2400" b="1">
              <a:solidFill>
                <a:srgbClr val="FFFFFF"/>
              </a:solidFill>
              <a:latin typeface="+mn-ea"/>
              <a:cs typeface="+mn-ea"/>
              <a:sym typeface="+mn-ea"/>
            </a:endParaRPr>
          </a:p>
        </p:txBody>
      </p:sp>
      <p:sp>
        <p:nvSpPr>
          <p:cNvPr id="45" name="矩形 27"/>
          <p:cNvSpPr/>
          <p:nvPr>
            <p:custDataLst>
              <p:tags r:id="rId19"/>
            </p:custDataLst>
          </p:nvPr>
        </p:nvSpPr>
        <p:spPr>
          <a:xfrm>
            <a:off x="803783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研究模型规模与性能关系。</a:t>
            </a:r>
            <a:endParaRPr lang="zh-CN" altLang="en-US" sz="1400" kern="0" dirty="0">
              <a:ln>
                <a:noFill/>
                <a:prstDash val="sysDot"/>
              </a:ln>
              <a:solidFill>
                <a:schemeClr val="tx1">
                  <a:lumMod val="85000"/>
                  <a:lumOff val="15000"/>
                </a:schemeClr>
              </a:solidFill>
              <a:latin typeface="+mn-ea"/>
              <a:sym typeface="+mn-ea"/>
            </a:endParaRPr>
          </a:p>
        </p:txBody>
      </p:sp>
      <p:sp>
        <p:nvSpPr>
          <p:cNvPr id="46" name="矩形 29"/>
          <p:cNvSpPr/>
          <p:nvPr>
            <p:custDataLst>
              <p:tags r:id="rId20"/>
            </p:custDataLst>
          </p:nvPr>
        </p:nvSpPr>
        <p:spPr>
          <a:xfrm>
            <a:off x="803783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5"/>
                </a:solidFill>
                <a:latin typeface="+mn-ea"/>
                <a:cs typeface="+mn-ea"/>
              </a:rPr>
              <a:t>模型扩展性</a:t>
            </a:r>
            <a:endParaRPr lang="zh-CN" altLang="en-US" sz="2000" b="1">
              <a:solidFill>
                <a:schemeClr val="accent5"/>
              </a:solidFill>
              <a:latin typeface="+mn-ea"/>
              <a:cs typeface="+mn-ea"/>
            </a:endParaRPr>
          </a:p>
        </p:txBody>
      </p:sp>
      <p:sp>
        <p:nvSpPr>
          <p:cNvPr id="47" name="任意多边形: 形状 36"/>
          <p:cNvSpPr/>
          <p:nvPr>
            <p:custDataLst>
              <p:tags r:id="rId21"/>
            </p:custDataLst>
          </p:nvPr>
        </p:nvSpPr>
        <p:spPr>
          <a:xfrm>
            <a:off x="814578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5"/>
          </a:solidFill>
          <a:ln>
            <a:noFill/>
          </a:ln>
          <a:effectLst>
            <a:outerShdw blurRad="50800" dist="63500" dir="8100000" algn="tr" rotWithShape="0">
              <a:schemeClr val="accent5">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48" name="任意多边形: 形状 38"/>
          <p:cNvSpPr/>
          <p:nvPr>
            <p:custDataLst>
              <p:tags r:id="rId22"/>
            </p:custDataLst>
          </p:nvPr>
        </p:nvSpPr>
        <p:spPr>
          <a:xfrm>
            <a:off x="832358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5">
                  <a:lumMod val="40000"/>
                  <a:lumOff val="60000"/>
                </a:schemeClr>
              </a:gs>
              <a:gs pos="90000">
                <a:schemeClr val="accent5"/>
              </a:gs>
            </a:gsLst>
            <a:lin ang="8100000" scaled="0"/>
            <a:tileRect/>
          </a:gradFill>
          <a:ln>
            <a:noFill/>
          </a:ln>
          <a:effectLst>
            <a:outerShdw blurRad="50800" dist="63500" dir="8100000" algn="tr" rotWithShape="0">
              <a:schemeClr val="accent5">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05</a:t>
            </a:r>
            <a:endParaRPr lang="en-US" altLang="zh-CN" sz="2400" b="1">
              <a:solidFill>
                <a:srgbClr val="FFFFFF"/>
              </a:solidFill>
              <a:latin typeface="+mn-ea"/>
              <a:cs typeface="+mn-ea"/>
              <a:sym typeface="+mn-ea"/>
            </a:endParaRPr>
          </a:p>
        </p:txBody>
      </p:sp>
      <p:sp>
        <p:nvSpPr>
          <p:cNvPr id="49" name="矩形 33"/>
          <p:cNvSpPr/>
          <p:nvPr>
            <p:custDataLst>
              <p:tags r:id="rId23"/>
            </p:custDataLst>
          </p:nvPr>
        </p:nvSpPr>
        <p:spPr>
          <a:xfrm>
            <a:off x="9871710" y="4135120"/>
            <a:ext cx="1624330" cy="1728470"/>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kern="0" dirty="0">
                <a:ln>
                  <a:noFill/>
                  <a:prstDash val="sysDot"/>
                </a:ln>
                <a:solidFill>
                  <a:schemeClr val="tx1">
                    <a:lumMod val="85000"/>
                    <a:lumOff val="15000"/>
                  </a:schemeClr>
                </a:solidFill>
                <a:latin typeface="+mn-ea"/>
                <a:sym typeface="+mn-ea"/>
              </a:rPr>
              <a:t>验证 instruction tuning 的关键性。</a:t>
            </a:r>
            <a:endParaRPr lang="zh-CN" altLang="en-US" sz="1400" kern="0" dirty="0">
              <a:ln>
                <a:noFill/>
                <a:prstDash val="sysDot"/>
              </a:ln>
              <a:solidFill>
                <a:schemeClr val="tx1">
                  <a:lumMod val="85000"/>
                  <a:lumOff val="15000"/>
                </a:schemeClr>
              </a:solidFill>
              <a:latin typeface="+mn-ea"/>
              <a:sym typeface="+mn-ea"/>
            </a:endParaRPr>
          </a:p>
        </p:txBody>
      </p:sp>
      <p:sp>
        <p:nvSpPr>
          <p:cNvPr id="50" name="矩形 34"/>
          <p:cNvSpPr/>
          <p:nvPr>
            <p:custDataLst>
              <p:tags r:id="rId24"/>
            </p:custDataLst>
          </p:nvPr>
        </p:nvSpPr>
        <p:spPr>
          <a:xfrm>
            <a:off x="9871710" y="3498850"/>
            <a:ext cx="1624330" cy="604520"/>
          </a:xfrm>
          <a:prstGeom prst="rect">
            <a:avLst/>
          </a:prstGeom>
          <a:noFill/>
        </p:spPr>
        <p:txBody>
          <a:bodyPr wrap="square" lIns="0" tIns="0" rIns="0" bIns="0" rtlCol="0" anchor="b">
            <a:noAutofit/>
          </a:bodyPr>
          <a:lstStyle/>
          <a:p>
            <a:pPr algn="ctr">
              <a:spcBef>
                <a:spcPct val="0"/>
              </a:spcBef>
              <a:spcAft>
                <a:spcPct val="0"/>
              </a:spcAft>
            </a:pPr>
            <a:r>
              <a:rPr lang="zh-CN" altLang="en-US" sz="2000" b="1">
                <a:solidFill>
                  <a:schemeClr val="accent6"/>
                </a:solidFill>
                <a:latin typeface="+mn-ea"/>
                <a:cs typeface="+mn-ea"/>
              </a:rPr>
              <a:t>消融实验</a:t>
            </a:r>
            <a:endParaRPr lang="zh-CN" altLang="en-US" sz="2000" b="1">
              <a:solidFill>
                <a:schemeClr val="accent6"/>
              </a:solidFill>
              <a:latin typeface="+mn-ea"/>
              <a:cs typeface="+mn-ea"/>
            </a:endParaRPr>
          </a:p>
        </p:txBody>
      </p:sp>
      <p:sp>
        <p:nvSpPr>
          <p:cNvPr id="51" name="任意多边形: 形状 36"/>
          <p:cNvSpPr/>
          <p:nvPr>
            <p:custDataLst>
              <p:tags r:id="rId25"/>
            </p:custDataLst>
          </p:nvPr>
        </p:nvSpPr>
        <p:spPr>
          <a:xfrm>
            <a:off x="9979660" y="1888490"/>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6"/>
          </a:solidFill>
          <a:ln>
            <a:noFill/>
          </a:ln>
          <a:effectLst>
            <a:outerShdw blurRad="50800" dist="63500" dir="8100000" algn="tr" rotWithShape="0">
              <a:schemeClr val="accent6">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52" name="任意多边形: 形状 38"/>
          <p:cNvSpPr/>
          <p:nvPr>
            <p:custDataLst>
              <p:tags r:id="rId26"/>
            </p:custDataLst>
          </p:nvPr>
        </p:nvSpPr>
        <p:spPr>
          <a:xfrm>
            <a:off x="10157460" y="1887855"/>
            <a:ext cx="1212850" cy="1583690"/>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6">
                  <a:lumMod val="40000"/>
                  <a:lumOff val="60000"/>
                </a:schemeClr>
              </a:gs>
              <a:gs pos="90000">
                <a:schemeClr val="accent6"/>
              </a:gs>
            </a:gsLst>
            <a:lin ang="8100000" scaled="0"/>
            <a:tileRect/>
          </a:gradFill>
          <a:ln>
            <a:noFill/>
          </a:ln>
          <a:effectLst>
            <a:outerShdw blurRad="50800" dist="63500" dir="8100000" algn="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06</a:t>
            </a:r>
            <a:endParaRPr lang="en-US" altLang="zh-CN" sz="2400" b="1">
              <a:solidFill>
                <a:srgbClr val="FFFFFF"/>
              </a:solidFill>
              <a:latin typeface="+mn-ea"/>
              <a:cs typeface="+mn-ea"/>
              <a:sym typeface="+mn-ea"/>
            </a:endParaRPr>
          </a:p>
        </p:txBody>
      </p:sp>
    </p:spTree>
    <p:custDataLst>
      <p:tags r:id="rId2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模型性能</a:t>
            </a:r>
            <a:r>
              <a:rPr lang="en-US" altLang="zh-CN" sz="3200" b="1"/>
              <a:t> </a:t>
            </a:r>
            <a:endParaRPr lang="en-US" altLang="zh-CN" sz="3200" b="1"/>
          </a:p>
        </p:txBody>
      </p:sp>
      <p:pic>
        <p:nvPicPr>
          <p:cNvPr id="4" name="图片 3"/>
          <p:cNvPicPr>
            <a:picLocks noChangeAspect="1"/>
          </p:cNvPicPr>
          <p:nvPr/>
        </p:nvPicPr>
        <p:blipFill>
          <a:blip r:embed="rId1"/>
          <a:stretch>
            <a:fillRect/>
          </a:stretch>
        </p:blipFill>
        <p:spPr>
          <a:xfrm>
            <a:off x="2206625" y="482600"/>
            <a:ext cx="7778750" cy="589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sym typeface="+mn-ea"/>
              </a:rPr>
              <a:t>模型性能</a:t>
            </a:r>
            <a:r>
              <a:rPr lang="en-US" altLang="zh-CN" sz="3200" b="1"/>
              <a:t> </a:t>
            </a:r>
            <a:endParaRPr lang="en-US" altLang="zh-CN" sz="3200" b="1"/>
          </a:p>
        </p:txBody>
      </p:sp>
      <p:pic>
        <p:nvPicPr>
          <p:cNvPr id="4" name="图片 3"/>
          <p:cNvPicPr>
            <a:picLocks noChangeAspect="1"/>
          </p:cNvPicPr>
          <p:nvPr/>
        </p:nvPicPr>
        <p:blipFill>
          <a:blip r:embed="rId1"/>
          <a:stretch>
            <a:fillRect/>
          </a:stretch>
        </p:blipFill>
        <p:spPr>
          <a:xfrm>
            <a:off x="3896360" y="1678940"/>
            <a:ext cx="4847590" cy="350075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1"/>
  <p:tag name="KSO_WM_TEMPLATE_CATEGORY" val="custom"/>
  <p:tag name="KSO_WM_TEMPLATE_INDEX" val="20238441"/>
  <p:tag name="KSO_WM_UNIT_LAYERLEVEL" val="1"/>
  <p:tag name="KSO_WM_TAG_VERSION" val="3.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2"/>
  <p:tag name="KSO_WM_TEMPLATE_CATEGORY" val="custom"/>
  <p:tag name="KSO_WM_TEMPLATE_INDEX" val="20238441"/>
  <p:tag name="KSO_WM_UNIT_LAYERLEVEL" val="1"/>
  <p:tag name="KSO_WM_TAG_VERSION" val="3.0"/>
  <p:tag name="KSO_WM_BEAUTIFY_FLAG" val="#wm#"/>
  <p:tag name="KSO_WM_UNIT_TYPE" val="i"/>
  <p:tag name="KSO_WM_UNIT_INDEX" val="2"/>
</p:tagLst>
</file>

<file path=ppt/tags/tag12.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1_1*f*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13.xml><?xml version="1.0" encoding="utf-8"?>
<p:tagLst xmlns:p="http://schemas.openxmlformats.org/presentationml/2006/main">
  <p:tag name="KSO_WM_SLIDE_ID" val="custom20238441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01*391"/>
  <p:tag name="KSO_WM_SLIDE_POSITION" val="41*74"/>
  <p:tag name="KSO_WM_TAG_VERSION" val="3.0"/>
  <p:tag name="KSO_WM_BEAUTIFY_FLAG" val="#wm#"/>
  <p:tag name="KSO_WM_TEMPLATE_CATEGORY" val="custom"/>
  <p:tag name="KSO_WM_TEMPLATE_INDEX" val="20238441"/>
  <p:tag name="KSO_WM_SLIDE_LAYOUT" val="a_f"/>
  <p:tag name="KSO_WM_SLIDE_LAYOUT_CNT" val="1_1"/>
</p:tagLst>
</file>

<file path=ppt/tags/tag14.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58_5*a*1"/>
  <p:tag name="KSO_WM_TEMPLATE_CATEGORY" val="diagram"/>
  <p:tag name="KSO_WM_TEMPLATE_INDEX" val="20231058"/>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LINE_FORE_SCHEMECOLOR_INDEX_BRIGHTNESS" val="0.35"/>
  <p:tag name="KSO_WM_UNIT_LINE_FILL_TYPE" val="2"/>
  <p:tag name="KSO_WM_UNIT_HIGHLIGHT" val="0"/>
  <p:tag name="KSO_WM_UNIT_COMPATIBLE" val="0"/>
  <p:tag name="KSO_WM_UNIT_DIAGRAM_ISNUMVISUAL" val="0"/>
  <p:tag name="KSO_WM_UNIT_DIAGRAM_ISREFERUNIT" val="0"/>
  <p:tag name="KSO_WM_UNIT_ID" val="diagram20231058_5*l_i*1_1"/>
  <p:tag name="KSO_WM_TEMPLATE_CATEGORY" val="diagram"/>
  <p:tag name="KSO_WM_TEMPLATE_INDEX" val="20231058"/>
  <p:tag name="KSO_WM_UNIT_LAYERLEVEL" val="1_1"/>
  <p:tag name="KSO_WM_TAG_VERSION" val="3.0"/>
  <p:tag name="KSO_WM_UNIT_TYPE" val="l_i"/>
  <p:tag name="KSO_WM_UNIT_INDEX" val="1_1"/>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solidLine&quot;:{&quot;brightness&quot;:0.5,&quot;colorType&quot;:1,&quot;foreColorIndex&quot;:15,&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LINE_FORE_SCHEMECOLOR_INDEX" val="15"/>
  <p:tag name="KSO_WM_UNIT_USESOURCEFORMAT_APPLY" val="1"/>
</p:tagLst>
</file>

<file path=ppt/tags/tag1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058_5*l_h_f*1_1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内容，简明扼要地阐述您的观点"/>
  <p:tag name="KSO_WM_UNIT_TEXT_FILL_FORE_SCHEMECOLOR_INDEX" val="1"/>
  <p:tag name="KSO_WM_UNIT_TEXT_FILL_TYPE" val="1"/>
  <p:tag name="KSO_WM_UNIT_USESOURCEFORMAT_APPLY" val="1"/>
</p:tagLst>
</file>

<file path=ppt/tags/tag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058_5*l_h_a*1_1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18.xml><?xml version="1.0" encoding="utf-8"?>
<p:tagLst xmlns:p="http://schemas.openxmlformats.org/presentationml/2006/main">
  <p:tag name="KSO_WM_UNIT_SHADOW_SCHEMECOLOR_INDEX_BRIGHTNESS" val="-0.25"/>
  <p:tag name="KSO_WM_UNIT_SHADOW_SCHEMECOLOR_INDEX" val="5"/>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1_2"/>
  <p:tag name="KSO_WM_TEMPLATE_CATEGORY" val="diagram"/>
  <p:tag name="KSO_WM_TEMPLATE_INDEX" val="20231058"/>
  <p:tag name="KSO_WM_UNIT_LAYERLEVEL" val="1_1_1"/>
  <p:tag name="KSO_WM_TAG_VERSION" val="3.0"/>
  <p:tag name="KSO_WM_UNIT_TYPE" val="l_h_i"/>
  <p:tag name="KSO_WM_UNIT_INDEX" val="1_1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5,&quot;transparency&quot;:0},&quot;type&quot;:1},&quot;glow&quot;:{&quot;colorType&quot;:0},&quot;line&quot;:{&quot;type&quot;:0},&quot;shadow&quot;:{&quot;brightness&quot;:-0.25,&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 name="KSO_WM_UNIT_USESOURCEFORMAT_APPLY" val="1"/>
</p:tagLst>
</file>

<file path=ppt/tags/tag19.xml><?xml version="1.0" encoding="utf-8"?>
<p:tagLst xmlns:p="http://schemas.openxmlformats.org/presentationml/2006/main">
  <p:tag name="KSO_WM_UNIT_FILL_FORE_SCHEMECOLOR_INDEX_1_BRIGHTNESS" val="0.4"/>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5"/>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1_1"/>
  <p:tag name="KSO_WM_TEMPLATE_CATEGORY" val="diagram"/>
  <p:tag name="KSO_WM_TEMPLATE_INDEX" val="20231058"/>
  <p:tag name="KSO_WM_UNIT_LAYERLEVEL" val="1_1_1"/>
  <p:tag name="KSO_WM_TAG_VERSION" val="3.0"/>
  <p:tag name="KSO_WM_UNIT_TYPE" val="l_h_i"/>
  <p:tag name="KSO_WM_UNIT_INDEX" val="1_1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5,&quot;pos&quot;:0,&quot;transparency&quot;:0},{&quot;brightness&quot;:0,&quot;colorType&quot;:1,&quot;foreColorIndex&quot;:5,&quot;pos&quot;:0.8999999761581421,&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058_5*l_h_f*1_2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具体内容，简明扼要地阐述您的观点"/>
  <p:tag name="KSO_WM_UNIT_TEXT_FILL_FORE_SCHEMECOLOR_INDEX" val="1"/>
  <p:tag name="KSO_WM_UNIT_TEXT_FILL_TYPE" val="1"/>
  <p:tag name="KSO_WM_UNIT_USESOURCEFORMAT_APPLY" val="1"/>
</p:tagLst>
</file>

<file path=ppt/tags/tag21.xml><?xml version="1.0" encoding="utf-8"?>
<p:tagLst xmlns:p="http://schemas.openxmlformats.org/presentationml/2006/main">
  <p:tag name="KSO_WM_UNIT_SHADOW_SCHEMECOLOR_INDEX_BRIGHTNESS" val="-0.25"/>
  <p:tag name="KSO_WM_UNIT_SHADOW_SCHEMECOLOR_INDEX" val="6"/>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2_2"/>
  <p:tag name="KSO_WM_TEMPLATE_CATEGORY" val="diagram"/>
  <p:tag name="KSO_WM_TEMPLATE_INDEX" val="20231058"/>
  <p:tag name="KSO_WM_UNIT_LAYERLEVEL" val="1_1_1"/>
  <p:tag name="KSO_WM_TAG_VERSION" val="3.0"/>
  <p:tag name="KSO_WM_UNIT_TYPE" val="l_h_i"/>
  <p:tag name="KSO_WM_UNIT_INDEX" val="1_2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6,&quot;transparency&quot;:0},&quot;type&quot;:1},&quot;glow&quot;:{&quot;colorType&quot;:0},&quot;line&quot;:{&quot;type&quot;:0},&quot;shadow&quot;:{&quot;brightness&quot;:-0.25,&quot;colorType&quot;:1,&quot;foreColorIndex&quot;:6,&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6"/>
  <p:tag name="KSO_WM_UNIT_FILL_FORE_SCHEMECOLOR_INDEX_BRIGHTNESS" val="0"/>
  <p:tag name="KSO_WM_UNIT_USESOURCEFORMAT_APPLY" val="1"/>
</p:tagLst>
</file>

<file path=ppt/tags/tag22.xml><?xml version="1.0" encoding="utf-8"?>
<p:tagLst xmlns:p="http://schemas.openxmlformats.org/presentationml/2006/main">
  <p:tag name="KSO_WM_UNIT_FILL_FORE_SCHEMECOLOR_INDEX_1_BRIGHTNESS" val="0.4"/>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6"/>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2_1"/>
  <p:tag name="KSO_WM_TEMPLATE_CATEGORY" val="diagram"/>
  <p:tag name="KSO_WM_TEMPLATE_INDEX" val="20231058"/>
  <p:tag name="KSO_WM_UNIT_LAYERLEVEL" val="1_1_1"/>
  <p:tag name="KSO_WM_TAG_VERSION" val="3.0"/>
  <p:tag name="KSO_WM_UNIT_TYPE" val="l_h_i"/>
  <p:tag name="KSO_WM_UNIT_INDEX" val="1_2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6,&quot;pos&quot;:0,&quot;transparency&quot;:0},{&quot;brightness&quot;:0,&quot;colorType&quot;:1,&quot;foreColorIndex&quot;:6,&quot;pos&quot;:0.8999999761581421,&quot;transparency&quot;:0}],&quot;type&quot;:3},&quot;glow&quot;:{&quot;colorType&quot;:0},&quot;line&quot;:{&quot;type&quot;:0},&quot;shadow&quot;:{&quot;brightness&quot;:-0.25,&quot;colorType&quot;:1,&quot;foreColorIndex&quot;:6,&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058_5*l_h_a*1_2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2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058_5*l_h_f*1_3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内容，简明扼要地阐述您的观点"/>
  <p:tag name="KSO_WM_UNIT_TEXT_FILL_FORE_SCHEMECOLOR_INDEX" val="1"/>
  <p:tag name="KSO_WM_UNIT_TEXT_FILL_TYPE" val="1"/>
  <p:tag name="KSO_WM_UNIT_USESOURCEFORMAT_APPLY" val="1"/>
</p:tagLst>
</file>

<file path=ppt/tags/tag25.xml><?xml version="1.0" encoding="utf-8"?>
<p:tagLst xmlns:p="http://schemas.openxmlformats.org/presentationml/2006/main">
  <p:tag name="KSO_WM_UNIT_SHADOW_SCHEMECOLOR_INDEX_BRIGHTNESS" val="-0.5"/>
  <p:tag name="KSO_WM_UNIT_SHADOW_SCHEMECOLOR_INDEX" val="7"/>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3_2"/>
  <p:tag name="KSO_WM_TEMPLATE_CATEGORY" val="diagram"/>
  <p:tag name="KSO_WM_TEMPLATE_INDEX" val="20231058"/>
  <p:tag name="KSO_WM_UNIT_LAYERLEVEL" val="1_1_1"/>
  <p:tag name="KSO_WM_TAG_VERSION" val="3.0"/>
  <p:tag name="KSO_WM_UNIT_TYPE" val="l_h_i"/>
  <p:tag name="KSO_WM_UNIT_INDEX" val="1_3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7,&quot;transparency&quot;:0},&quot;type&quot;:1},&quot;glow&quot;:{&quot;colorType&quot;:0},&quot;line&quot;:{&quot;type&quot;:0},&quot;shadow&quot;:{&quot;brightness&quot;:-0.5,&quot;colorType&quot;:1,&quot;foreColorIndex&quot;:7,&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7"/>
  <p:tag name="KSO_WM_UNIT_FILL_FORE_SCHEMECOLOR_INDEX_BRIGHTNESS" val="0"/>
  <p:tag name="KSO_WM_UNIT_USESOURCEFORMAT_APPLY" val="1"/>
</p:tagLst>
</file>

<file path=ppt/tags/tag26.xml><?xml version="1.0" encoding="utf-8"?>
<p:tagLst xmlns:p="http://schemas.openxmlformats.org/presentationml/2006/main">
  <p:tag name="KSO_WM_UNIT_FILL_FORE_SCHEMECOLOR_INDEX_1_BRIGHTNESS" val="0.4"/>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7"/>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3_1"/>
  <p:tag name="KSO_WM_TEMPLATE_CATEGORY" val="diagram"/>
  <p:tag name="KSO_WM_TEMPLATE_INDEX" val="20231058"/>
  <p:tag name="KSO_WM_UNIT_LAYERLEVEL" val="1_1_1"/>
  <p:tag name="KSO_WM_TAG_VERSION" val="3.0"/>
  <p:tag name="KSO_WM_UNIT_TYPE" val="l_h_i"/>
  <p:tag name="KSO_WM_UNIT_INDEX" val="1_3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7,&quot;pos&quot;:0,&quot;transparency&quot;:0},{&quot;brightness&quot;:0,&quot;colorType&quot;:1,&quot;foreColorIndex&quot;:7,&quot;pos&quot;:0.800000011920929,&quot;transparency&quot;:0}],&quot;type&quot;:3},&quot;glow&quot;:{&quot;colorType&quot;:0},&quot;line&quot;:{&quot;type&quot;:0},&quot;shadow&quot;:{&quot;brightness&quot;:-0.25,&quot;colorType&quot;:1,&quot;foreColorIndex&quot;:7,&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2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058_5*l_h_a*1_3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2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058_5*l_h_f*1_4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具体内容，简明扼要地阐述您的观点"/>
  <p:tag name="KSO_WM_UNIT_TEXT_FILL_FORE_SCHEMECOLOR_INDEX" val="1"/>
  <p:tag name="KSO_WM_UNIT_TEXT_FILL_TYPE" val="1"/>
  <p:tag name="KSO_WM_UNIT_USESOURCEFORMAT_APPLY" val="1"/>
</p:tagLst>
</file>

<file path=ppt/tags/tag2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058_5*l_h_a*1_4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SHADOW_SCHEMECOLOR_INDEX_BRIGHTNESS" val="-0.25"/>
  <p:tag name="KSO_WM_UNIT_SHADOW_SCHEMECOLOR_INDEX" val="8"/>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4_2"/>
  <p:tag name="KSO_WM_TEMPLATE_CATEGORY" val="diagram"/>
  <p:tag name="KSO_WM_TEMPLATE_INDEX" val="20231058"/>
  <p:tag name="KSO_WM_UNIT_LAYERLEVEL" val="1_1_1"/>
  <p:tag name="KSO_WM_TAG_VERSION" val="3.0"/>
  <p:tag name="KSO_WM_UNIT_TYPE" val="l_h_i"/>
  <p:tag name="KSO_WM_UNIT_INDEX" val="1_4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8,&quot;transparency&quot;:0},&quot;type&quot;:1},&quot;glow&quot;:{&quot;colorType&quot;:0},&quot;line&quot;:{&quot;type&quot;:0},&quot;shadow&quot;:{&quot;brightness&quot;:-0.25,&quot;colorType&quot;:1,&quot;foreColorIndex&quot;:8,&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8"/>
  <p:tag name="KSO_WM_UNIT_FILL_FORE_SCHEMECOLOR_INDEX_BRIGHTNESS" val="0"/>
  <p:tag name="KSO_WM_UNIT_USESOURCEFORMAT_APPLY" val="1"/>
</p:tagLst>
</file>

<file path=ppt/tags/tag31.xml><?xml version="1.0" encoding="utf-8"?>
<p:tagLst xmlns:p="http://schemas.openxmlformats.org/presentationml/2006/main">
  <p:tag name="KSO_WM_UNIT_FILL_FORE_SCHEMECOLOR_INDEX_1_BRIGHTNESS" val="0.4"/>
  <p:tag name="KSO_WM_UNIT_FILL_FORE_SCHEMECOLOR_INDEX_1" val="8"/>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8"/>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4_1"/>
  <p:tag name="KSO_WM_TEMPLATE_CATEGORY" val="diagram"/>
  <p:tag name="KSO_WM_TEMPLATE_INDEX" val="20231058"/>
  <p:tag name="KSO_WM_UNIT_LAYERLEVEL" val="1_1_1"/>
  <p:tag name="KSO_WM_TAG_VERSION" val="3.0"/>
  <p:tag name="KSO_WM_UNIT_TYPE" val="l_h_i"/>
  <p:tag name="KSO_WM_UNIT_INDEX" val="1_4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8,&quot;pos&quot;:0,&quot;transparency&quot;:0},{&quot;brightness&quot;:0,&quot;colorType&quot;:1,&quot;foreColorIndex&quot;:8,&quot;pos&quot;:0.8999999761581421,&quot;transparency&quot;:0}],&quot;type&quot;:3},&quot;glow&quot;:{&quot;colorType&quot;:0},&quot;line&quot;:{&quot;type&quot;:0},&quot;shadow&quot;:{&quot;brightness&quot;:-0.25,&quot;colorType&quot;:1,&quot;foreColorIndex&quot;:8,&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3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058_5*l_h_f*1_5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具体内容，简明扼要地阐述您的观点"/>
  <p:tag name="KSO_WM_UNIT_TEXT_FILL_FORE_SCHEMECOLOR_INDEX" val="1"/>
  <p:tag name="KSO_WM_UNIT_TEXT_FILL_TYPE" val="1"/>
  <p:tag name="KSO_WM_UNIT_USESOURCEFORMAT_APPLY" val="1"/>
</p:tagLst>
</file>

<file path=ppt/tags/tag3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1058_5*l_h_a*1_5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34.xml><?xml version="1.0" encoding="utf-8"?>
<p:tagLst xmlns:p="http://schemas.openxmlformats.org/presentationml/2006/main">
  <p:tag name="KSO_WM_UNIT_SHADOW_SCHEMECOLOR_INDEX_BRIGHTNESS" val="-0.25"/>
  <p:tag name="KSO_WM_UNIT_SHADOW_SCHEMECOLOR_INDEX" val="8"/>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5_2"/>
  <p:tag name="KSO_WM_TEMPLATE_CATEGORY" val="diagram"/>
  <p:tag name="KSO_WM_TEMPLATE_INDEX" val="20231058"/>
  <p:tag name="KSO_WM_UNIT_LAYERLEVEL" val="1_1_1"/>
  <p:tag name="KSO_WM_TAG_VERSION" val="3.0"/>
  <p:tag name="KSO_WM_UNIT_TYPE" val="l_h_i"/>
  <p:tag name="KSO_WM_UNIT_INDEX" val="1_5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9,&quot;transparency&quot;:0},&quot;type&quot;:1},&quot;glow&quot;:{&quot;colorType&quot;:0},&quot;line&quot;:{&quot;type&quot;:0},&quot;shadow&quot;:{&quot;brightness&quot;:-0.25,&quot;colorType&quot;:1,&quot;foreColorIndex&quot;:9,&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9"/>
  <p:tag name="KSO_WM_UNIT_FILL_FORE_SCHEMECOLOR_INDEX_BRIGHTNESS" val="0"/>
  <p:tag name="KSO_WM_UNIT_USESOURCEFORMAT_APPLY" val="1"/>
</p:tagLst>
</file>

<file path=ppt/tags/tag35.xml><?xml version="1.0" encoding="utf-8"?>
<p:tagLst xmlns:p="http://schemas.openxmlformats.org/presentationml/2006/main">
  <p:tag name="KSO_WM_UNIT_FILL_FORE_SCHEMECOLOR_INDEX_1_BRIGHTNESS" val="0.4"/>
  <p:tag name="KSO_WM_UNIT_FILL_FORE_SCHEMECOLOR_INDEX_1" val="8"/>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8"/>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5_1"/>
  <p:tag name="KSO_WM_TEMPLATE_CATEGORY" val="diagram"/>
  <p:tag name="KSO_WM_TEMPLATE_INDEX" val="20231058"/>
  <p:tag name="KSO_WM_UNIT_LAYERLEVEL" val="1_1_1"/>
  <p:tag name="KSO_WM_TAG_VERSION" val="3.0"/>
  <p:tag name="KSO_WM_UNIT_TYPE" val="l_h_i"/>
  <p:tag name="KSO_WM_UNIT_INDEX" val="1_5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9,&quot;pos&quot;:0,&quot;transparency&quot;:0},{&quot;brightness&quot;:0,&quot;colorType&quot;:1,&quot;foreColorIndex&quot;:9,&quot;pos&quot;:0.8999999761581421,&quot;transparency&quot;:0}],&quot;type&quot;:3},&quot;glow&quot;:{&quot;colorType&quot;:0},&quot;line&quot;:{&quot;type&quot;:0},&quot;shadow&quot;:{&quot;brightness&quot;:-0.25,&quot;colorType&quot;:1,&quot;foreColorIndex&quot;:9,&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3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1058_5*l_h_f*1_6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内容，简明扼要地阐述您的观点"/>
  <p:tag name="KSO_WM_UNIT_TEXT_FILL_FORE_SCHEMECOLOR_INDEX" val="1"/>
  <p:tag name="KSO_WM_UNIT_TEXT_FILL_TYPE" val="1"/>
  <p:tag name="KSO_WM_UNIT_USESOURCEFORMAT_APPLY" val="1"/>
</p:tagLst>
</file>

<file path=ppt/tags/tag3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6_1"/>
  <p:tag name="KSO_WM_UNIT_ID" val="diagram20231058_5*l_h_a*1_6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0,&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添加标题"/>
  <p:tag name="KSO_WM_UNIT_TEXT_FILL_FORE_SCHEMECOLOR_INDEX" val="1"/>
  <p:tag name="KSO_WM_UNIT_TEXT_FILL_TYPE" val="1"/>
  <p:tag name="KSO_WM_UNIT_USESOURCEFORMAT_APPLY" val="1"/>
</p:tagLst>
</file>

<file path=ppt/tags/tag38.xml><?xml version="1.0" encoding="utf-8"?>
<p:tagLst xmlns:p="http://schemas.openxmlformats.org/presentationml/2006/main">
  <p:tag name="KSO_WM_UNIT_SHADOW_SCHEMECOLOR_INDEX_BRIGHTNESS" val="-0.25"/>
  <p:tag name="KSO_WM_UNIT_SHADOW_SCHEMECOLOR_INDEX" val="8"/>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6_2"/>
  <p:tag name="KSO_WM_TEMPLATE_CATEGORY" val="diagram"/>
  <p:tag name="KSO_WM_TEMPLATE_INDEX" val="20231058"/>
  <p:tag name="KSO_WM_UNIT_LAYERLEVEL" val="1_1_1"/>
  <p:tag name="KSO_WM_TAG_VERSION" val="3.0"/>
  <p:tag name="KSO_WM_UNIT_TYPE" val="l_h_i"/>
  <p:tag name="KSO_WM_UNIT_INDEX" val="1_6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solid&quot;:{&quot;brightness&quot;:0,&quot;colorType&quot;:1,&quot;foreColorIndex&quot;:10,&quot;transparency&quot;:0},&quot;type&quot;:1},&quot;glow&quot;:{&quot;colorType&quot;:0},&quot;line&quot;:{&quot;type&quot;:0},&quot;shadow&quot;:{&quot;brightness&quot;:-0.25,&quot;colorType&quot;:1,&quot;foreColorIndex&quot;:10,&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10"/>
  <p:tag name="KSO_WM_UNIT_FILL_FORE_SCHEMECOLOR_INDEX_BRIGHTNESS" val="0"/>
  <p:tag name="KSO_WM_UNIT_USESOURCEFORMAT_APPLY" val="1"/>
</p:tagLst>
</file>

<file path=ppt/tags/tag39.xml><?xml version="1.0" encoding="utf-8"?>
<p:tagLst xmlns:p="http://schemas.openxmlformats.org/presentationml/2006/main">
  <p:tag name="KSO_WM_UNIT_FILL_FORE_SCHEMECOLOR_INDEX_1_BRIGHTNESS" val="0.4"/>
  <p:tag name="KSO_WM_UNIT_FILL_FORE_SCHEMECOLOR_INDEX_1" val="8"/>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8"/>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6_1"/>
  <p:tag name="KSO_WM_TEMPLATE_CATEGORY" val="diagram"/>
  <p:tag name="KSO_WM_TEMPLATE_INDEX" val="20231058"/>
  <p:tag name="KSO_WM_UNIT_LAYERLEVEL" val="1_1_1"/>
  <p:tag name="KSO_WM_TAG_VERSION" val="3.0"/>
  <p:tag name="KSO_WM_UNIT_TYPE" val="l_h_i"/>
  <p:tag name="KSO_WM_UNIT_INDEX" val="1_6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350.79997771595663,&quot;left&quot;:55.30000000000001,&quot;top&quot;:129.77501114202175,&quot;width&quot;:849.9}"/>
  <p:tag name="KSO_WM_DIAGRAM_COLOR_MATCH_VALUE" val="{&quot;shape&quot;:{&quot;fill&quot;:{&quot;gradient&quot;:[{&quot;brightness&quot;:0.6000000238418579,&quot;colorType&quot;:1,&quot;foreColorIndex&quot;:10,&quot;pos&quot;:0,&quot;transparency&quot;:0},{&quot;brightness&quot;:0,&quot;colorType&quot;:1,&quot;foreColorIndex&quot;:10,&quot;pos&quot;:0.8999999761581421,&quot;transparency&quot;:0}],&quot;type&quot;:3},&quot;glow&quot;:{&quot;colorType&quot;:0},&quot;line&quot;:{&quot;type&quot;:0},&quot;shadow&quot;:{&quot;brightness&quot;:0,&quot;colorType&quot;:1,&quot;foreColorIndex&quot;:10,&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BEAUTIFY_FLAG" val="#wm#"/>
  <p:tag name="KSO_WM_UNIT_FILL_TYPE" val="3"/>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SLIDE_ID" val="diagram20231058_5"/>
  <p:tag name="KSO_WM_TEMPLATE_SUBCATEGORY" val="0"/>
  <p:tag name="KSO_WM_TEMPLATE_MASTER_TYPE" val="0"/>
  <p:tag name="KSO_WM_TEMPLATE_COLOR_TYPE" val="0"/>
  <p:tag name="KSO_WM_SLIDE_ITEM_CNT" val="6"/>
  <p:tag name="KSO_WM_SLIDE_INDEX" val="5"/>
  <p:tag name="KSO_WM_TAG_VERSION" val="3.0"/>
  <p:tag name="KSO_WM_BEAUTIFY_FLAG" val="#wm#"/>
  <p:tag name="KSO_WM_TEMPLATE_CATEGORY" val="diagram"/>
  <p:tag name="KSO_WM_TEMPLATE_INDEX" val="20231058"/>
  <p:tag name="KSO_WM_SLIDE_TYPE" val="text"/>
  <p:tag name="KSO_WM_SLIDE_SUBTYPE" val="diag"/>
  <p:tag name="KSO_WM_SLIDE_SIZE" val="849.9*313.05"/>
  <p:tag name="KSO_WM_SLIDE_POSITION" val="55.3*148.65"/>
  <p:tag name="KSO_WM_SLIDE_LAYOUT" val="a_l"/>
  <p:tag name="KSO_WM_SLIDE_LAYOUT_CNT" val="1_1"/>
  <p:tag name="KSO_WM_SPECIAL_SOURCE" val="bdnull"/>
  <p:tag name="KSO_WM_DIAGRAM_GROUP_CODE" val="l1-1"/>
  <p:tag name="KSO_WM_SLIDE_DIAGTYPE" val="l"/>
</p:tagLst>
</file>

<file path=ppt/tags/tag41.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42.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43.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44.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45.xml><?xml version="1.0" encoding="utf-8"?>
<p:tagLst xmlns:p="http://schemas.openxmlformats.org/presentationml/2006/main">
  <p:tag name="commondata" val="eyJoZGlkIjoiNmVlYjdjMDI5ZGY2NGEyYzg2YjE5OTBhOTI0MzJlODEifQ=="/>
</p:tagLst>
</file>

<file path=ppt/tags/tag5.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6.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7.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8.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441_1*a*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标题"/>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Words>
  <Application>WPS 演示</Application>
  <PresentationFormat>宽屏</PresentationFormat>
  <Paragraphs>97</Paragraphs>
  <Slides>17</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宋体</vt:lpstr>
      <vt:lpstr>Wingdings</vt:lpstr>
      <vt:lpstr>微软雅黑</vt:lpstr>
      <vt:lpstr>黑体</vt:lpstr>
      <vt:lpstr>Times New Roman</vt:lpstr>
      <vt:lpstr>NimbusRomNo9L-Regu</vt:lpstr>
      <vt:lpstr>Arial Unicode MS</vt:lpstr>
      <vt:lpstr>等线</vt:lpstr>
      <vt:lpstr>Calibri</vt:lpstr>
      <vt:lpstr>等线 Light</vt:lpstr>
      <vt:lpstr>Calibri Light</vt:lpstr>
      <vt:lpstr>BatangChe</vt:lpstr>
      <vt:lpstr>ESRI AMFM Electric</vt:lpstr>
      <vt:lpstr>Office Theme</vt:lpstr>
      <vt:lpstr>PowerPoint 演示文稿</vt:lpstr>
      <vt:lpstr>PowerPoint 演示文稿</vt:lpstr>
      <vt:lpstr>MEIT: Multi-Modal Electrocardiogram Instruction Tuning on Large Language Models  for Report Generation  </vt:lpstr>
      <vt:lpstr>目的和挑战</vt:lpstr>
      <vt:lpstr>PowerPoint 演示文稿</vt:lpstr>
      <vt:lpstr>PowerPoint 演示文稿</vt:lpstr>
      <vt:lpstr>实验证明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剑舞</cp:lastModifiedBy>
  <cp:revision>680</cp:revision>
  <dcterms:created xsi:type="dcterms:W3CDTF">2019-06-09T06:58:00Z</dcterms:created>
  <dcterms:modified xsi:type="dcterms:W3CDTF">2025-06-01T11:54:53Z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2052-12.1.0.21171</vt:lpwstr>
  </property>
</Properties>
</file>