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27"/>
  </p:handoutMasterIdLst>
  <p:sldIdLst>
    <p:sldId id="257" r:id="rId3"/>
    <p:sldId id="736" r:id="rId4"/>
    <p:sldId id="909" r:id="rId6"/>
    <p:sldId id="1196" r:id="rId7"/>
    <p:sldId id="1243" r:id="rId8"/>
    <p:sldId id="1271" r:id="rId9"/>
    <p:sldId id="977" r:id="rId10"/>
    <p:sldId id="1197" r:id="rId11"/>
    <p:sldId id="1267" r:id="rId12"/>
    <p:sldId id="1269" r:id="rId13"/>
    <p:sldId id="1270" r:id="rId14"/>
    <p:sldId id="1272" r:id="rId15"/>
    <p:sldId id="1273" r:id="rId16"/>
    <p:sldId id="1274" r:id="rId17"/>
    <p:sldId id="1275" r:id="rId18"/>
    <p:sldId id="1250" r:id="rId19"/>
    <p:sldId id="1261" r:id="rId20"/>
    <p:sldId id="1277" r:id="rId21"/>
    <p:sldId id="1276" r:id="rId22"/>
    <p:sldId id="1278" r:id="rId23"/>
    <p:sldId id="1279" r:id="rId24"/>
    <p:sldId id="1266" r:id="rId25"/>
    <p:sldId id="766" r:id="rId26"/>
  </p:sldIdLst>
  <p:sldSz cx="12192000" cy="6858000"/>
  <p:notesSz cx="6858000" cy="9144000"/>
  <p:custDataLst>
    <p:tags r:id="rId3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4" autoAdjust="0"/>
    <p:restoredTop sz="96391" autoAdjust="0"/>
  </p:normalViewPr>
  <p:slideViewPr>
    <p:cSldViewPr snapToGrid="0">
      <p:cViewPr>
        <p:scale>
          <a:sx n="75" d="100"/>
          <a:sy n="75" d="100"/>
        </p:scale>
        <p:origin x="2184" y="7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2" Type="http://schemas.openxmlformats.org/officeDocument/2006/relationships/tags" Target="tags/tag18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8D523-4D3D-4F11-8579-2B4BF48978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B82E-EF7D-4A61-B6BF-9954BCE8AF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之后是实验验证，首先是实验设置</a:t>
            </a:r>
            <a:endParaRPr lang="zh-CN" altLang="en-US"/>
          </a:p>
          <a:p>
            <a:r>
              <a:rPr lang="zh-CN" altLang="en-US"/>
              <a:t>整理</a:t>
            </a:r>
            <a:r>
              <a:rPr lang="en-US" altLang="zh-CN"/>
              <a:t> 27 </a:t>
            </a:r>
            <a:r>
              <a:rPr lang="zh-CN" altLang="en-US"/>
              <a:t>个来自不同领域的时间序列数据集，划分训练集和测试集。对比多种基线模型，包括统计模型和深度学习模型。</a:t>
            </a:r>
            <a:endParaRPr lang="zh-CN" altLang="en-US"/>
          </a:p>
          <a:p>
            <a:r>
              <a:rPr lang="en-US" altLang="zh-CN"/>
              <a:t>MODEL</a:t>
            </a:r>
            <a:r>
              <a:rPr lang="zh-CN" altLang="en-US"/>
              <a:t>：模型名称。涵盖多种时间序列预测模型，如基于传统统计方法的模型，基于深度学习的模型，以及本文提出的</a:t>
            </a:r>
            <a:r>
              <a:rPr lang="en-US" altLang="zh-CN"/>
              <a:t> Lag - Llama</a:t>
            </a:r>
            <a:r>
              <a:rPr lang="zh-CN" altLang="en-US"/>
              <a:t>（分为零样本</a:t>
            </a:r>
            <a:r>
              <a:rPr lang="en-US" altLang="zh-CN"/>
              <a:t> ZERO - SHOT </a:t>
            </a:r>
            <a:r>
              <a:rPr lang="zh-CN" altLang="en-US"/>
              <a:t>和微调后</a:t>
            </a:r>
            <a:r>
              <a:rPr lang="en-US" altLang="zh-CN"/>
              <a:t> FINETUNED </a:t>
            </a:r>
            <a:r>
              <a:rPr lang="zh-CN" altLang="en-US"/>
              <a:t>两种情况</a:t>
            </a:r>
            <a:r>
              <a:rPr lang="en-US" altLang="zh-CN"/>
              <a:t> </a:t>
            </a:r>
            <a:r>
              <a:rPr lang="zh-CN" altLang="en-US"/>
              <a:t>）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DATASET</a:t>
            </a:r>
            <a:r>
              <a:rPr lang="zh-CN" altLang="en-US"/>
              <a:t>：数据集名称。包含</a:t>
            </a:r>
            <a:r>
              <a:rPr lang="en-US" altLang="zh-CN"/>
              <a:t> WEATHER</a:t>
            </a:r>
            <a:r>
              <a:rPr lang="zh-CN" altLang="en-US"/>
              <a:t>（天气相关数据</a:t>
            </a:r>
            <a:r>
              <a:rPr lang="en-US" altLang="zh-CN"/>
              <a:t> </a:t>
            </a:r>
            <a:r>
              <a:rPr lang="zh-CN" altLang="en-US"/>
              <a:t>）、</a:t>
            </a:r>
            <a:r>
              <a:rPr lang="en-US" altLang="zh-CN"/>
              <a:t>PED - COUNTS</a:t>
            </a:r>
            <a:r>
              <a:rPr lang="zh-CN" altLang="en-US"/>
              <a:t>（行人计数数据</a:t>
            </a:r>
            <a:r>
              <a:rPr lang="en-US" altLang="zh-CN"/>
              <a:t> </a:t>
            </a:r>
            <a:r>
              <a:rPr lang="zh-CN" altLang="en-US"/>
              <a:t>）、</a:t>
            </a:r>
            <a:r>
              <a:rPr lang="en-US" altLang="zh-CN"/>
              <a:t>ETT - M2</a:t>
            </a:r>
            <a:r>
              <a:rPr lang="zh-CN" altLang="en-US"/>
              <a:t>、</a:t>
            </a:r>
            <a:r>
              <a:rPr lang="en-US" altLang="zh-CN"/>
              <a:t>PLATFORM - DELAY</a:t>
            </a:r>
            <a:r>
              <a:rPr lang="zh-CN" altLang="en-US"/>
              <a:t>（平台延迟数据</a:t>
            </a:r>
            <a:r>
              <a:rPr lang="en-US" altLang="zh-CN"/>
              <a:t> </a:t>
            </a:r>
            <a:r>
              <a:rPr lang="zh-CN" altLang="en-US"/>
              <a:t>）、</a:t>
            </a:r>
            <a:r>
              <a:rPr lang="en-US" altLang="zh-CN"/>
              <a:t>REQUESTS</a:t>
            </a:r>
            <a:r>
              <a:rPr lang="zh-CN" altLang="en-US"/>
              <a:t>、</a:t>
            </a:r>
            <a:r>
              <a:rPr lang="en-US" altLang="zh-CN"/>
              <a:t>BEIJING - PM2.5</a:t>
            </a:r>
            <a:r>
              <a:rPr lang="zh-CN" altLang="en-US"/>
              <a:t>（北京</a:t>
            </a:r>
            <a:r>
              <a:rPr lang="en-US" altLang="zh-CN"/>
              <a:t> PM2.5 </a:t>
            </a:r>
            <a:r>
              <a:rPr lang="zh-CN" altLang="en-US"/>
              <a:t>数据</a:t>
            </a:r>
            <a:r>
              <a:rPr lang="en-US" altLang="zh-CN"/>
              <a:t> </a:t>
            </a:r>
            <a:r>
              <a:rPr lang="zh-CN" altLang="en-US"/>
              <a:t>）、</a:t>
            </a:r>
            <a:r>
              <a:rPr lang="en-US" altLang="zh-CN"/>
              <a:t>EXCHANGE</a:t>
            </a:r>
            <a:r>
              <a:rPr lang="zh-CN" altLang="en-US"/>
              <a:t>（可能是交易相关数据</a:t>
            </a:r>
            <a:r>
              <a:rPr lang="en-US" altLang="zh-CN"/>
              <a:t> </a:t>
            </a:r>
            <a:r>
              <a:rPr lang="zh-CN" altLang="en-US"/>
              <a:t>）等不同领域的时间序列数据集</a:t>
            </a:r>
            <a:r>
              <a:rPr lang="en-US" altLang="zh-CN"/>
              <a:t> 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AVERAGE RANK</a:t>
            </a:r>
            <a:r>
              <a:rPr lang="zh-CN" altLang="en-US"/>
              <a:t>：平均排名。排名越靠前（数值越小</a:t>
            </a:r>
            <a:r>
              <a:rPr lang="en-US" altLang="zh-CN"/>
              <a:t> </a:t>
            </a:r>
            <a:r>
              <a:rPr lang="zh-CN" altLang="en-US"/>
              <a:t>），表示模型在该数据集上相对其他模型的预测性能越好。</a:t>
            </a:r>
            <a:endParaRPr lang="zh-CN" altLang="en-US"/>
          </a:p>
          <a:p>
            <a:r>
              <a:rPr lang="zh-CN" altLang="en-US"/>
              <a:t>解读：对于</a:t>
            </a:r>
            <a:r>
              <a:rPr lang="en-US" altLang="zh-CN"/>
              <a:t> ZERO - SHOT </a:t>
            </a:r>
            <a:r>
              <a:rPr lang="zh-CN" altLang="en-US"/>
              <a:t>的</a:t>
            </a:r>
            <a:r>
              <a:rPr lang="en-US" altLang="zh-CN"/>
              <a:t> Lag - Llama </a:t>
            </a:r>
            <a:r>
              <a:rPr lang="zh-CN" altLang="en-US"/>
              <a:t>模型，在各数据集上有相应的性能指标数值，其平均排名为</a:t>
            </a:r>
            <a:r>
              <a:rPr lang="en-US" altLang="zh-CN"/>
              <a:t> 6.714 </a:t>
            </a:r>
            <a:r>
              <a:rPr lang="zh-CN" altLang="en-US"/>
              <a:t>，表明在零样本设置下，</a:t>
            </a:r>
            <a:r>
              <a:rPr lang="en-US" altLang="zh-CN"/>
              <a:t>Lag - Llama </a:t>
            </a:r>
            <a:r>
              <a:rPr lang="zh-CN" altLang="en-US"/>
              <a:t>性能处于中等偏上水平</a:t>
            </a:r>
            <a:r>
              <a:rPr lang="en-US" altLang="zh-CN"/>
              <a:t> 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FINETUNED </a:t>
            </a:r>
            <a:r>
              <a:rPr lang="zh-CN" altLang="en-US"/>
              <a:t>的</a:t>
            </a:r>
            <a:r>
              <a:rPr lang="en-US" altLang="zh-CN"/>
              <a:t> Lag - Llama </a:t>
            </a:r>
            <a:r>
              <a:rPr lang="zh-CN" altLang="en-US"/>
              <a:t>模型平均排名为</a:t>
            </a:r>
            <a:r>
              <a:rPr lang="en-US" altLang="zh-CN"/>
              <a:t> 2.786 </a:t>
            </a:r>
            <a:r>
              <a:rPr lang="zh-CN" altLang="en-US"/>
              <a:t>，相较于零样本情况进一步提升，说明经过微调后，</a:t>
            </a:r>
            <a:r>
              <a:rPr lang="en-US" altLang="zh-CN"/>
              <a:t>Lag - Llama </a:t>
            </a:r>
            <a:r>
              <a:rPr lang="zh-CN" altLang="en-US"/>
              <a:t>在这些数据集上的预测性能更为出色，在与其他模型对比中处于领先位置。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DATA %</a:t>
            </a:r>
            <a:r>
              <a:rPr lang="zh-CN" altLang="en-US"/>
              <a:t>：表示用于训练的历史数据占总训练数据的比例，分别有</a:t>
            </a:r>
            <a:r>
              <a:rPr lang="en-US" altLang="zh-CN"/>
              <a:t> 20%</a:t>
            </a:r>
            <a:r>
              <a:rPr lang="zh-CN" altLang="en-US"/>
              <a:t>、</a:t>
            </a:r>
            <a:r>
              <a:rPr lang="en-US" altLang="zh-CN"/>
              <a:t>40%</a:t>
            </a:r>
            <a:r>
              <a:rPr lang="zh-CN" altLang="en-US"/>
              <a:t>、</a:t>
            </a:r>
            <a:r>
              <a:rPr lang="en-US" altLang="zh-CN"/>
              <a:t>60% </a:t>
            </a:r>
            <a:r>
              <a:rPr lang="zh-CN" altLang="en-US"/>
              <a:t>和</a:t>
            </a:r>
            <a:r>
              <a:rPr lang="en-US" altLang="zh-CN"/>
              <a:t> 80% </a:t>
            </a:r>
            <a:r>
              <a:rPr lang="zh-CN" altLang="en-US"/>
              <a:t>这几种情况，用于探究模型在不同数据量下的表现。</a:t>
            </a:r>
            <a:endParaRPr lang="zh-CN" altLang="en-US"/>
          </a:p>
          <a:p>
            <a:r>
              <a:rPr lang="en-US" altLang="zh-CN"/>
              <a:t>MODEL</a:t>
            </a:r>
            <a:r>
              <a:rPr lang="zh-CN" altLang="en-US"/>
              <a:t>：列出参与对比的模型，包括</a:t>
            </a:r>
            <a:r>
              <a:rPr lang="en-US" altLang="zh-CN"/>
              <a:t> DeepAR</a:t>
            </a:r>
            <a:r>
              <a:rPr lang="zh-CN" altLang="en-US"/>
              <a:t>、</a:t>
            </a:r>
            <a:r>
              <a:rPr lang="en-US" altLang="zh-CN"/>
              <a:t>PatchTST</a:t>
            </a:r>
            <a:r>
              <a:rPr lang="zh-CN" altLang="en-US"/>
              <a:t>、</a:t>
            </a:r>
            <a:r>
              <a:rPr lang="en-US" altLang="zh-CN"/>
              <a:t>TFT </a:t>
            </a:r>
            <a:r>
              <a:rPr lang="zh-CN" altLang="en-US"/>
              <a:t>和</a:t>
            </a:r>
            <a:r>
              <a:rPr lang="en-US" altLang="zh-CN"/>
              <a:t> Lag-Llama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DATASET</a:t>
            </a:r>
            <a:r>
              <a:rPr lang="zh-CN" altLang="en-US"/>
              <a:t>：包含多个时间序列数据集，如</a:t>
            </a:r>
            <a:r>
              <a:rPr lang="en-US" altLang="zh-CN"/>
              <a:t> WEATHER</a:t>
            </a:r>
            <a:r>
              <a:rPr lang="zh-CN" altLang="en-US"/>
              <a:t>（天气相关数据</a:t>
            </a:r>
            <a:r>
              <a:rPr lang="en-US" altLang="zh-CN"/>
              <a:t> </a:t>
            </a:r>
            <a:r>
              <a:rPr lang="zh-CN" altLang="en-US"/>
              <a:t>）、</a:t>
            </a:r>
            <a:r>
              <a:rPr lang="en-US" altLang="zh-CN"/>
              <a:t>PED-COUNTS</a:t>
            </a:r>
            <a:r>
              <a:rPr lang="zh-CN" altLang="en-US"/>
              <a:t>（行人计数数据</a:t>
            </a:r>
            <a:r>
              <a:rPr lang="en-US" altLang="zh-CN"/>
              <a:t> </a:t>
            </a:r>
            <a:r>
              <a:rPr lang="zh-CN" altLang="en-US"/>
              <a:t>）、</a:t>
            </a:r>
            <a:r>
              <a:rPr lang="en-US" altLang="zh-CN"/>
              <a:t>EXCHANGE-RATE</a:t>
            </a:r>
            <a:r>
              <a:rPr lang="zh-CN" altLang="en-US"/>
              <a:t>（汇率数据</a:t>
            </a:r>
            <a:r>
              <a:rPr lang="en-US" altLang="zh-CN"/>
              <a:t> </a:t>
            </a:r>
            <a:r>
              <a:rPr lang="zh-CN" altLang="en-US"/>
              <a:t>）、</a:t>
            </a:r>
            <a:r>
              <a:rPr lang="en-US" altLang="zh-CN"/>
              <a:t>ETT-M2</a:t>
            </a:r>
            <a:r>
              <a:rPr lang="zh-CN" altLang="en-US"/>
              <a:t>、</a:t>
            </a:r>
            <a:r>
              <a:rPr lang="en-US" altLang="zh-CN"/>
              <a:t>PLATFORM-DELAY</a:t>
            </a:r>
            <a:r>
              <a:rPr lang="zh-CN" altLang="en-US"/>
              <a:t>（平台延迟数据</a:t>
            </a:r>
            <a:r>
              <a:rPr lang="en-US" altLang="zh-CN"/>
              <a:t> </a:t>
            </a:r>
            <a:r>
              <a:rPr lang="zh-CN" altLang="en-US"/>
              <a:t>）、</a:t>
            </a:r>
            <a:r>
              <a:rPr lang="en-US" altLang="zh-CN"/>
              <a:t>REQUESTS</a:t>
            </a:r>
            <a:r>
              <a:rPr lang="zh-CN" altLang="en-US"/>
              <a:t>、</a:t>
            </a:r>
            <a:r>
              <a:rPr lang="en-US" altLang="zh-CN"/>
              <a:t>BEIJING-PM2.5</a:t>
            </a:r>
            <a:r>
              <a:rPr lang="zh-CN" altLang="en-US"/>
              <a:t>（北京</a:t>
            </a:r>
            <a:r>
              <a:rPr lang="en-US" altLang="zh-CN"/>
              <a:t> PM2.5 </a:t>
            </a:r>
            <a:r>
              <a:rPr lang="zh-CN" altLang="en-US"/>
              <a:t>数据</a:t>
            </a:r>
            <a:r>
              <a:rPr lang="en-US" altLang="zh-CN"/>
              <a:t> 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en-US" altLang="zh-CN"/>
              <a:t>AVERAGE RANK</a:t>
            </a:r>
            <a:r>
              <a:rPr lang="zh-CN" altLang="en-US"/>
              <a:t>：各模型在对应数据比例下，于所有数据集上的平均排名，排名越低代表模型综合性能越好。</a:t>
            </a:r>
            <a:endParaRPr lang="zh-CN" altLang="en-US"/>
          </a:p>
          <a:p>
            <a:r>
              <a:rPr lang="zh-CN" altLang="en-US"/>
              <a:t>整体上，</a:t>
            </a:r>
            <a:r>
              <a:rPr lang="en-US" altLang="zh-CN"/>
              <a:t>Lag-Llama </a:t>
            </a:r>
            <a:r>
              <a:rPr lang="zh-CN" altLang="en-US"/>
              <a:t>在不同数据比例下，平均排名始终保持最优，体现出它在不同数据量下都有较强的适应能力和良好的预测性能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蓝色曲线（</a:t>
            </a:r>
            <a:r>
              <a:rPr lang="en-US" altLang="zh-CN"/>
              <a:t>Target</a:t>
            </a:r>
            <a:r>
              <a:rPr lang="zh-CN" altLang="en-US"/>
              <a:t>）：代表实际目标值，即时间序列在对应时间点的真实观测值，展示了数据的实际变化情况。</a:t>
            </a:r>
            <a:endParaRPr lang="zh-CN" altLang="en-US"/>
          </a:p>
          <a:p>
            <a:r>
              <a:rPr lang="zh-CN" altLang="en-US"/>
              <a:t>绿色曲线（</a:t>
            </a:r>
            <a:r>
              <a:rPr lang="en-US" altLang="zh-CN"/>
              <a:t>Forecast</a:t>
            </a:r>
            <a:r>
              <a:rPr lang="zh-CN" altLang="en-US"/>
              <a:t>）：代表预测值，是模型对时间序列在相应时间点的预测结果。绿色区域可能表示预测值的某种不确定性范围，如置信区间</a:t>
            </a:r>
            <a:r>
              <a:rPr lang="en-US" altLang="zh-CN"/>
              <a:t> </a:t>
            </a:r>
            <a:r>
              <a:rPr lang="zh-CN" altLang="en-US"/>
              <a:t>，体现预测值的波动范围。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若绿色曲线与蓝色曲线较为贴近，说明模型预测值与实际值较为接近，预测效果较好。</a:t>
            </a:r>
            <a:endParaRPr lang="zh-CN" altLang="en-US"/>
          </a:p>
          <a:p>
            <a:r>
              <a:rPr lang="zh-CN" altLang="en-US"/>
              <a:t>绿色区域越窄，表明预测值的不确定性越小，模型预测的可靠性越高；反之，绿色区域越宽，不确定性越大。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图表类型与用途</a:t>
            </a:r>
            <a:endParaRPr lang="zh-CN" altLang="en-US"/>
          </a:p>
          <a:p>
            <a:r>
              <a:rPr lang="zh-CN" altLang="en-US"/>
              <a:t>这是一张散点图，用于展示在模型训练过程中，不同训练轮数（</a:t>
            </a:r>
            <a:r>
              <a:rPr lang="en-US" altLang="zh-CN"/>
              <a:t>Epochs</a:t>
            </a:r>
            <a:r>
              <a:rPr lang="zh-CN" altLang="en-US"/>
              <a:t>）下验证损失（</a:t>
            </a:r>
            <a:r>
              <a:rPr lang="en-US" altLang="zh-CN"/>
              <a:t>Val Loss</a:t>
            </a:r>
            <a:r>
              <a:rPr lang="zh-CN" altLang="en-US"/>
              <a:t>）的变化情况，同时对比在训练数据（</a:t>
            </a:r>
            <a:r>
              <a:rPr lang="en-US" altLang="zh-CN"/>
              <a:t>fit</a:t>
            </a:r>
            <a:r>
              <a:rPr lang="zh-CN" altLang="en-US"/>
              <a:t>）和未见过数据（</a:t>
            </a:r>
            <a:r>
              <a:rPr lang="en-US" altLang="zh-CN"/>
              <a:t>unseen</a:t>
            </a:r>
            <a:r>
              <a:rPr lang="zh-CN" altLang="en-US"/>
              <a:t>）上的验证损失表现</a:t>
            </a:r>
            <a:r>
              <a:rPr lang="en-US" altLang="zh-CN"/>
              <a:t> </a:t>
            </a:r>
            <a:r>
              <a:rPr lang="zh-CN" altLang="en-US"/>
              <a:t>，以评估模型的训练效果和泛化能力</a:t>
            </a:r>
            <a:r>
              <a:rPr lang="en-US" altLang="zh-CN"/>
              <a:t> 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坐标轴含义</a:t>
            </a:r>
            <a:endParaRPr lang="zh-CN" altLang="en-US"/>
          </a:p>
          <a:p>
            <a:r>
              <a:rPr lang="zh-CN" altLang="en-US"/>
              <a:t>横轴（</a:t>
            </a:r>
            <a:r>
              <a:rPr lang="en-US" altLang="zh-CN"/>
              <a:t>x </a:t>
            </a:r>
            <a:r>
              <a:rPr lang="zh-CN" altLang="en-US"/>
              <a:t>轴）：表示训练轮数（</a:t>
            </a:r>
            <a:r>
              <a:rPr lang="en-US" altLang="zh-CN"/>
              <a:t>Epochs</a:t>
            </a:r>
            <a:r>
              <a:rPr lang="zh-CN" altLang="en-US"/>
              <a:t>），从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400 </a:t>
            </a:r>
            <a:r>
              <a:rPr lang="zh-CN" altLang="en-US"/>
              <a:t>，反映模型训练过程中迭代的次数。</a:t>
            </a:r>
            <a:endParaRPr lang="zh-CN" altLang="en-US"/>
          </a:p>
          <a:p>
            <a:r>
              <a:rPr lang="zh-CN" altLang="en-US"/>
              <a:t>纵轴（</a:t>
            </a:r>
            <a:r>
              <a:rPr lang="en-US" altLang="zh-CN"/>
              <a:t>y </a:t>
            </a:r>
            <a:r>
              <a:rPr lang="zh-CN" altLang="en-US"/>
              <a:t>轴）：代表验证损失（</a:t>
            </a:r>
            <a:r>
              <a:rPr lang="en-US" altLang="zh-CN"/>
              <a:t>Val Loss</a:t>
            </a:r>
            <a:r>
              <a:rPr lang="zh-CN" altLang="en-US"/>
              <a:t>），数值为负，范围从</a:t>
            </a:r>
            <a:r>
              <a:rPr lang="en-US" altLang="zh-CN"/>
              <a:t> - 1.0 </a:t>
            </a:r>
            <a:r>
              <a:rPr lang="zh-CN" altLang="en-US"/>
              <a:t>到</a:t>
            </a:r>
            <a:r>
              <a:rPr lang="en-US" altLang="zh-CN"/>
              <a:t> - 1.8 </a:t>
            </a:r>
            <a:r>
              <a:rPr lang="zh-CN" altLang="en-US"/>
              <a:t>，验证损失是衡量模型在验证集上预测值与真实值差异的指标，值越小说明模型在验证集上的表现越好。</a:t>
            </a:r>
            <a:r>
              <a:rPr lang="en-US" altLang="zh-CN"/>
              <a:t>	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数据点与颜色编码</a:t>
            </a:r>
            <a:endParaRPr lang="zh-CN" altLang="en-US"/>
          </a:p>
          <a:p>
            <a:r>
              <a:rPr lang="zh-CN" altLang="en-US"/>
              <a:t>黑色数据点（</a:t>
            </a:r>
            <a:r>
              <a:rPr lang="en-US" altLang="zh-CN"/>
              <a:t>fit</a:t>
            </a:r>
            <a:r>
              <a:rPr lang="zh-CN" altLang="en-US"/>
              <a:t>）：代表在训练数据上的验证损失情况。随着训练轮数增加，这些点整体呈下降趋势，表明模型在训练数据上不断学习，验证损失逐渐降低</a:t>
            </a:r>
            <a:r>
              <a:rPr lang="en-US" altLang="zh-CN"/>
              <a:t> 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绿色数据点（</a:t>
            </a:r>
            <a:r>
              <a:rPr lang="en-US" altLang="zh-CN"/>
              <a:t>unseen</a:t>
            </a:r>
            <a:r>
              <a:rPr lang="zh-CN" altLang="en-US"/>
              <a:t>）：代表在未见过数据上的验证损失情况。同样，随着训练轮数增加，绿色点也呈下降趋势，反映模型在未见过数据上的泛化能力逐渐提升</a:t>
            </a:r>
            <a:r>
              <a:rPr lang="en-US" altLang="zh-CN"/>
              <a:t> 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红色曲线：是对黑色数据点（训练数据上的验证损失）的拟合曲线，用于更直观地展示训练数据上验证损失随训练轮数的变化趋势</a:t>
            </a:r>
            <a:r>
              <a:rPr lang="en-US" altLang="zh-CN"/>
              <a:t> 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解决方案概述：</a:t>
            </a:r>
            <a:endParaRPr lang="zh-CN" altLang="en-US"/>
          </a:p>
          <a:p>
            <a:r>
              <a:rPr lang="en-US" altLang="zh-CN"/>
              <a:t>Lag-Llama </a:t>
            </a:r>
            <a:r>
              <a:rPr lang="zh-CN" altLang="en-US"/>
              <a:t>提出了一种频率无关的时间序列</a:t>
            </a:r>
            <a:r>
              <a:rPr lang="en-US" altLang="zh-CN"/>
              <a:t> tokenization </a:t>
            </a:r>
            <a:r>
              <a:rPr lang="zh-CN" altLang="en-US"/>
              <a:t>方法（</a:t>
            </a:r>
            <a:r>
              <a:rPr lang="en-US" altLang="zh-CN"/>
              <a:t>lag-feature </a:t>
            </a:r>
            <a:r>
              <a:rPr lang="zh-CN" altLang="en-US"/>
              <a:t>方式），结合</a:t>
            </a:r>
            <a:r>
              <a:rPr lang="en-US" altLang="zh-CN"/>
              <a:t>decoder-only Transformer </a:t>
            </a:r>
            <a:r>
              <a:rPr lang="zh-CN" altLang="en-US"/>
              <a:t>架构，构建了一个适用于多频率、跨领域的通用基础模型。其关键点包括：</a:t>
            </a:r>
            <a:endParaRPr lang="en-US" altLang="zh-CN"/>
          </a:p>
          <a:p>
            <a:r>
              <a:rPr lang="zh-CN" altLang="en-US"/>
              <a:t>统一的滞后特征构建方式（适配任意频率）</a:t>
            </a:r>
            <a:endParaRPr lang="en-US" altLang="zh-CN"/>
          </a:p>
          <a:p>
            <a:r>
              <a:rPr lang="zh-CN" altLang="en-US"/>
              <a:t>自回归解码方式（可逐步生成任意长度预测）</a:t>
            </a:r>
            <a:endParaRPr lang="en-US" altLang="zh-CN"/>
          </a:p>
          <a:p>
            <a:r>
              <a:rPr lang="zh-CN" altLang="en-US"/>
              <a:t>参数化分布输出（支持不确定性估计）</a:t>
            </a:r>
            <a:endParaRPr lang="en-US" altLang="zh-CN"/>
          </a:p>
          <a:p>
            <a:r>
              <a:rPr lang="zh-CN" altLang="en-US"/>
              <a:t>跨域训练（在大规模数据集上进行预训练）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跨数据集迁移能力验证（针对第</a:t>
            </a:r>
            <a:r>
              <a:rPr lang="en-US" altLang="zh-CN"/>
              <a:t>1</a:t>
            </a:r>
            <a:r>
              <a:rPr lang="zh-CN" altLang="en-US"/>
              <a:t>点）</a:t>
            </a:r>
            <a:endParaRPr lang="en-US" altLang="zh-CN"/>
          </a:p>
          <a:p>
            <a:r>
              <a:rPr lang="zh-CN" altLang="en-US"/>
              <a:t>作者在多个不同频率与领域（如金融、电力、天气）组成的时间序列数据集上预训练</a:t>
            </a:r>
            <a:r>
              <a:rPr lang="en-US" altLang="zh-CN"/>
              <a:t> Lag-Llama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然后迁移到下游数据集，包括不同频率和未见频率组合的数据。</a:t>
            </a:r>
            <a:endParaRPr lang="en-US" altLang="zh-CN"/>
          </a:p>
          <a:p>
            <a:r>
              <a:rPr lang="zh-CN" altLang="en-US"/>
              <a:t>结果显示该模型在无需微调或少量微调的条件下，仍能获得较好的预测性能，证明其泛化能力强。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对比现有模型的性能（针对第</a:t>
            </a:r>
            <a:r>
              <a:rPr lang="en-US" altLang="zh-CN"/>
              <a:t>2</a:t>
            </a:r>
            <a:r>
              <a:rPr lang="zh-CN" altLang="en-US"/>
              <a:t>点）</a:t>
            </a:r>
            <a:endParaRPr lang="en-US" altLang="zh-CN"/>
          </a:p>
          <a:p>
            <a:r>
              <a:rPr lang="zh-CN" altLang="en-US"/>
              <a:t>作者将</a:t>
            </a:r>
            <a:r>
              <a:rPr lang="en-US" altLang="zh-CN"/>
              <a:t> Lag-Llama </a:t>
            </a:r>
            <a:r>
              <a:rPr lang="zh-CN" altLang="en-US"/>
              <a:t>与多种主流模型（如</a:t>
            </a:r>
            <a:r>
              <a:rPr lang="en-US" altLang="zh-CN"/>
              <a:t> DeepAR</a:t>
            </a:r>
            <a:r>
              <a:rPr lang="zh-CN" altLang="en-US"/>
              <a:t>、</a:t>
            </a:r>
            <a:r>
              <a:rPr lang="en-US" altLang="zh-CN"/>
              <a:t>Informer</a:t>
            </a:r>
            <a:r>
              <a:rPr lang="zh-CN" altLang="en-US"/>
              <a:t>、</a:t>
            </a:r>
            <a:r>
              <a:rPr lang="en-US" altLang="zh-CN"/>
              <a:t>PatchTST </a:t>
            </a:r>
            <a:r>
              <a:rPr lang="zh-CN" altLang="en-US"/>
              <a:t>等）进行对比。</a:t>
            </a:r>
            <a:endParaRPr lang="en-US" altLang="zh-CN"/>
          </a:p>
          <a:p>
            <a:r>
              <a:rPr lang="zh-CN" altLang="en-US"/>
              <a:t>在多个</a:t>
            </a:r>
            <a:r>
              <a:rPr lang="en-US" altLang="zh-CN"/>
              <a:t> benchmark </a:t>
            </a:r>
            <a:r>
              <a:rPr lang="zh-CN" altLang="en-US"/>
              <a:t>数据集上进行评估，</a:t>
            </a:r>
            <a:r>
              <a:rPr lang="en-US" altLang="zh-CN"/>
              <a:t>Lag-Llama </a:t>
            </a:r>
            <a:r>
              <a:rPr lang="zh-CN" altLang="en-US"/>
              <a:t>在</a:t>
            </a:r>
            <a:r>
              <a:rPr lang="en-US" altLang="zh-CN"/>
              <a:t> MAE</a:t>
            </a:r>
            <a:r>
              <a:rPr lang="zh-CN" altLang="en-US"/>
              <a:t>、</a:t>
            </a:r>
            <a:r>
              <a:rPr lang="en-US" altLang="zh-CN"/>
              <a:t>NLL </a:t>
            </a:r>
            <a:r>
              <a:rPr lang="zh-CN" altLang="en-US"/>
              <a:t>等指标上显著优于或持平于这些专门设计的模型。</a:t>
            </a:r>
            <a:endParaRPr lang="en-US" altLang="zh-CN"/>
          </a:p>
          <a:p>
            <a:r>
              <a:rPr lang="zh-CN" altLang="en-US"/>
              <a:t>此外，</a:t>
            </a:r>
            <a:r>
              <a:rPr lang="en-US" altLang="zh-CN"/>
              <a:t>Lag-Llama </a:t>
            </a:r>
            <a:r>
              <a:rPr lang="zh-CN" altLang="en-US"/>
              <a:t>支持采样多个预测轨迹，提供了置信区间，展示了其作为基础模型的灵活性和可靠性。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CCFC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“LLMAir”</a:t>
            </a:r>
            <a:r>
              <a:rPr lang="zh-CN" altLang="en-US">
                <a:sym typeface="+mn-ea"/>
              </a:rPr>
              <a:t>：这是研究提出的模型名称，是核心。</a:t>
            </a:r>
            <a:endParaRPr lang="zh-CN" altLang="en-US"/>
          </a:p>
          <a:p>
            <a:r>
              <a:rPr lang="en-US" altLang="zh-CN">
                <a:sym typeface="+mn-ea"/>
              </a:rPr>
              <a:t>“Adaptive Reprogramming”</a:t>
            </a:r>
            <a:r>
              <a:rPr lang="zh-CN" altLang="en-US">
                <a:sym typeface="+mn-ea"/>
              </a:rPr>
              <a:t>：表示自适应重编程，是模型构建的关键方法。</a:t>
            </a:r>
            <a:endParaRPr lang="zh-CN" altLang="en-US"/>
          </a:p>
          <a:p>
            <a:r>
              <a:rPr lang="en-US" altLang="zh-CN">
                <a:sym typeface="+mn-ea"/>
              </a:rPr>
              <a:t>“Large Language Model”</a:t>
            </a:r>
            <a:r>
              <a:rPr lang="zh-CN" altLang="en-US">
                <a:sym typeface="+mn-ea"/>
              </a:rPr>
              <a:t>：大语言模型是研究的基础技术。</a:t>
            </a:r>
            <a:endParaRPr lang="zh-CN" altLang="en-US"/>
          </a:p>
          <a:p>
            <a:r>
              <a:rPr lang="en-US" altLang="zh-CN">
                <a:sym typeface="+mn-ea"/>
              </a:rPr>
              <a:t>“for Air Quality Prediction”</a:t>
            </a:r>
            <a:r>
              <a:rPr lang="zh-CN" altLang="en-US">
                <a:sym typeface="+mn-ea"/>
              </a:rPr>
              <a:t>：明确了研究的应用领域和目标，即利用大语言模型进行空气质量预测。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 Lag-Llama</a:t>
            </a:r>
            <a:r>
              <a:rPr lang="zh-CN" altLang="en-US"/>
              <a:t>：</a:t>
            </a:r>
            <a:r>
              <a:rPr lang="en-US" altLang="zh-CN"/>
              <a:t>“Lag” </a:t>
            </a:r>
            <a:r>
              <a:rPr lang="zh-CN" altLang="en-US"/>
              <a:t>表示模型以</a:t>
            </a:r>
            <a:r>
              <a:rPr lang="en-US" altLang="zh-CN"/>
              <a:t> </a:t>
            </a:r>
            <a:r>
              <a:rPr lang="zh-CN" altLang="en-US"/>
              <a:t>滞后项（</a:t>
            </a:r>
            <a:r>
              <a:rPr lang="en-US" altLang="zh-CN"/>
              <a:t>lag features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作为输入特征，用于时间序列预测；</a:t>
            </a:r>
            <a:endParaRPr lang="en-US" altLang="zh-CN"/>
          </a:p>
          <a:p>
            <a:r>
              <a:rPr lang="en-US" altLang="zh-CN"/>
              <a:t>“Llama” </a:t>
            </a:r>
            <a:r>
              <a:rPr lang="zh-CN" altLang="en-US"/>
              <a:t>是致敬</a:t>
            </a:r>
            <a:r>
              <a:rPr lang="en-US" altLang="zh-CN"/>
              <a:t> LLaMA</a:t>
            </a:r>
            <a:r>
              <a:rPr lang="zh-CN" altLang="en-US"/>
              <a:t>（</a:t>
            </a:r>
            <a:r>
              <a:rPr lang="en-US" altLang="zh-CN"/>
              <a:t>Meta </a:t>
            </a:r>
            <a:r>
              <a:rPr lang="zh-CN" altLang="en-US"/>
              <a:t>提出的轻量级</a:t>
            </a:r>
            <a:r>
              <a:rPr lang="en-US" altLang="zh-CN"/>
              <a:t> Transformer </a:t>
            </a:r>
            <a:r>
              <a:rPr lang="zh-CN" altLang="en-US"/>
              <a:t>架构），表明该模型使用</a:t>
            </a:r>
            <a:r>
              <a:rPr lang="en-US" altLang="zh-CN"/>
              <a:t> Decoder-only Transformer </a:t>
            </a:r>
            <a:r>
              <a:rPr lang="zh-CN" altLang="en-US"/>
              <a:t>架构，强调模型的通用性与扩展性；</a:t>
            </a:r>
            <a:endParaRPr lang="zh-CN" altLang="en-US"/>
          </a:p>
          <a:p>
            <a:r>
              <a:rPr lang="zh-CN" altLang="en-US"/>
              <a:t>含义总结：</a:t>
            </a:r>
            <a:r>
              <a:rPr lang="en-US" altLang="zh-CN"/>
              <a:t>Lag-Llama </a:t>
            </a:r>
            <a:r>
              <a:rPr lang="zh-CN" altLang="en-US"/>
              <a:t>是一种利用滞后特征的</a:t>
            </a:r>
            <a:r>
              <a:rPr lang="en-US" altLang="zh-CN"/>
              <a:t> Transformer </a:t>
            </a:r>
            <a:r>
              <a:rPr lang="zh-CN" altLang="en-US"/>
              <a:t>架构，用于时间序列任务。</a:t>
            </a:r>
            <a:endParaRPr lang="zh-CN" altLang="en-US"/>
          </a:p>
          <a:p>
            <a:r>
              <a:rPr lang="en-US" altLang="zh-CN"/>
              <a:t>Towards Foundation Models</a:t>
            </a:r>
            <a:r>
              <a:rPr lang="zh-CN" altLang="en-US"/>
              <a:t>：</a:t>
            </a:r>
            <a:r>
              <a:rPr lang="en-US" altLang="zh-CN"/>
              <a:t>“Towards” </a:t>
            </a:r>
            <a:r>
              <a:rPr lang="zh-CN" altLang="en-US"/>
              <a:t>表示一种探索或初步尝试，</a:t>
            </a:r>
            <a:r>
              <a:rPr lang="en-US" altLang="zh-CN"/>
              <a:t>“Foundation Models” </a:t>
            </a:r>
            <a:r>
              <a:rPr lang="zh-CN" altLang="en-US"/>
              <a:t>指的是类似</a:t>
            </a:r>
            <a:r>
              <a:rPr lang="en-US" altLang="zh-CN"/>
              <a:t> GPT</a:t>
            </a:r>
            <a:r>
              <a:rPr lang="zh-CN" altLang="en-US"/>
              <a:t>、</a:t>
            </a:r>
            <a:r>
              <a:rPr lang="en-US" altLang="zh-CN"/>
              <a:t>BERT </a:t>
            </a:r>
            <a:r>
              <a:rPr lang="zh-CN" altLang="en-US"/>
              <a:t>这类大规模预训练、可迁移到多任务的模型。</a:t>
            </a:r>
            <a:endParaRPr lang="zh-CN" altLang="en-US"/>
          </a:p>
          <a:p>
            <a:r>
              <a:rPr lang="zh-CN" altLang="en-US"/>
              <a:t>含义总结：本研究是探索如何构建时间序列领域的</a:t>
            </a:r>
            <a:r>
              <a:rPr lang="en-US" altLang="zh-CN"/>
              <a:t>“</a:t>
            </a:r>
            <a:r>
              <a:rPr lang="zh-CN" altLang="en-US"/>
              <a:t>基础模型</a:t>
            </a:r>
            <a:r>
              <a:rPr lang="en-US" altLang="zh-CN"/>
              <a:t>”</a:t>
            </a:r>
            <a:r>
              <a:rPr lang="zh-CN" altLang="en-US"/>
              <a:t>的一次尝试。</a:t>
            </a:r>
            <a:endParaRPr lang="zh-CN" altLang="en-US"/>
          </a:p>
          <a:p>
            <a:r>
              <a:rPr lang="en-US" altLang="zh-CN"/>
              <a:t>for Probabilistic Time Series Forecasting</a:t>
            </a:r>
            <a:r>
              <a:rPr lang="zh-CN" altLang="en-US"/>
              <a:t>：这说明研究目标是</a:t>
            </a:r>
            <a:r>
              <a:rPr lang="en-US" altLang="zh-CN"/>
              <a:t> </a:t>
            </a:r>
            <a:r>
              <a:rPr lang="zh-CN" altLang="en-US"/>
              <a:t>概率性时间序列预测，不仅要预测未来数值，还要给出</a:t>
            </a:r>
            <a:r>
              <a:rPr lang="en-US" altLang="zh-CN"/>
              <a:t> </a:t>
            </a:r>
            <a:r>
              <a:rPr lang="zh-CN" altLang="en-US"/>
              <a:t>不确定性估计（如预测的置信区间）。</a:t>
            </a:r>
            <a:r>
              <a:rPr lang="en-US" altLang="zh-CN"/>
              <a:t> </a:t>
            </a:r>
            <a:r>
              <a:rPr lang="zh-CN" altLang="en-US"/>
              <a:t>含义总结：</a:t>
            </a:r>
            <a:r>
              <a:rPr lang="en-US" altLang="zh-CN"/>
              <a:t>Lag-Llama </a:t>
            </a:r>
            <a:r>
              <a:rPr lang="zh-CN" altLang="en-US"/>
              <a:t>用于输出带不确定性的未来预测，不是普通时间序列预测，而是</a:t>
            </a:r>
            <a:r>
              <a:rPr lang="en-US" altLang="zh-CN"/>
              <a:t>“</a:t>
            </a:r>
            <a:r>
              <a:rPr lang="zh-CN" altLang="en-US"/>
              <a:t>概率预测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完整理解：</a:t>
            </a:r>
            <a:endParaRPr lang="en-US" altLang="zh-CN"/>
          </a:p>
          <a:p>
            <a:r>
              <a:rPr lang="zh-CN" altLang="en-US"/>
              <a:t>本文提出一种名为</a:t>
            </a:r>
            <a:r>
              <a:rPr lang="en-US" altLang="zh-CN"/>
              <a:t> Lag-Llama </a:t>
            </a:r>
            <a:r>
              <a:rPr lang="zh-CN" altLang="en-US"/>
              <a:t>的模型，它基于滞后特征和</a:t>
            </a:r>
            <a:r>
              <a:rPr lang="en-US" altLang="zh-CN"/>
              <a:t> Transformer </a:t>
            </a:r>
            <a:r>
              <a:rPr lang="zh-CN" altLang="en-US"/>
              <a:t>架构，旨在构建一个通用、可迁移的</a:t>
            </a:r>
            <a:r>
              <a:rPr lang="en-US" altLang="zh-CN"/>
              <a:t>“</a:t>
            </a:r>
            <a:r>
              <a:rPr lang="zh-CN" altLang="en-US"/>
              <a:t>基础模型</a:t>
            </a:r>
            <a:r>
              <a:rPr lang="en-US" altLang="zh-CN"/>
              <a:t>”</a:t>
            </a:r>
            <a:r>
              <a:rPr lang="zh-CN" altLang="en-US"/>
              <a:t>，用于处理不同领域中的</a:t>
            </a:r>
            <a:r>
              <a:rPr lang="en-US" altLang="zh-CN"/>
              <a:t> </a:t>
            </a:r>
            <a:r>
              <a:rPr lang="zh-CN" altLang="en-US"/>
              <a:t>概率性时间序列预测任务。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美国、加拿大人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精力管理，向他人学习。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表格系统梳理了不同</a:t>
            </a:r>
            <a:r>
              <a:rPr lang="en-US" altLang="zh-CN"/>
              <a:t> AOD </a:t>
            </a:r>
            <a:r>
              <a:rPr lang="zh-CN" altLang="en-US"/>
              <a:t>数据集的命名逻辑、数据来源及生成方式，便于区分研究中各类</a:t>
            </a:r>
            <a:r>
              <a:rPr lang="en-US" altLang="zh-CN"/>
              <a:t> AOD </a:t>
            </a:r>
            <a:r>
              <a:rPr lang="zh-CN" altLang="en-US"/>
              <a:t>产品的属性。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5123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>
              <a:lnSpc>
                <a:spcPct val="150000"/>
              </a:lnSpc>
              <a:defRPr/>
            </a:pPr>
            <a:r>
              <a:rPr lang="zh-CN" altLang="en-US">
                <a:sym typeface="+mn-ea"/>
              </a:rPr>
              <a:t>因此研究旨在开发适用于时间序列的基础模型。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特征向量构建：这些特征组合在一起形成维度为（勒</a:t>
            </a:r>
            <a:r>
              <a:rPr lang="en-US" altLang="zh-CN"/>
              <a:t> - </a:t>
            </a:r>
            <a:r>
              <a:rPr lang="zh-CN" altLang="en-US"/>
              <a:t>啊</a:t>
            </a:r>
            <a:r>
              <a:rPr lang="en-US" altLang="zh-CN"/>
              <a:t> - </a:t>
            </a:r>
            <a:r>
              <a:rPr lang="zh-CN" altLang="en-US"/>
              <a:t>踢</a:t>
            </a:r>
            <a:r>
              <a:rPr lang="en-US" altLang="zh-CN"/>
              <a:t> - </a:t>
            </a:r>
            <a:r>
              <a:rPr lang="zh-CN" altLang="en-US"/>
              <a:t>斯</a:t>
            </a:r>
            <a:r>
              <a:rPr lang="zh-CN" altLang="en-US"/>
              <a:t>）选取之前不同时间步的观测值，同时结合日期时间特征，来形成输入特征向量。</a:t>
            </a:r>
            <a:r>
              <a:rPr lang="" altLang="en-US"/>
              <a:t> </a:t>
            </a:r>
            <a:r>
              <a:rPr lang="en-US" altLang="zh-CN"/>
              <a:t>\(|\mathcal{L}| + F\)</a:t>
            </a:r>
            <a:r>
              <a:rPr lang="" altLang="en-US"/>
              <a:t> </a:t>
            </a:r>
            <a:r>
              <a:rPr lang="zh-CN" altLang="en-US"/>
              <a:t>的特征向量，其中</a:t>
            </a:r>
            <a:r>
              <a:rPr lang="" altLang="en-US"/>
              <a:t> </a:t>
            </a:r>
            <a:r>
              <a:rPr lang="en-US" altLang="zh-CN"/>
              <a:t>\(|\mathcal{L}|\)</a:t>
            </a:r>
            <a:r>
              <a:rPr lang="" altLang="en-US"/>
              <a:t> </a:t>
            </a:r>
            <a:r>
              <a:rPr lang="zh-CN" altLang="en-US"/>
              <a:t>是滞后索引集的大小，</a:t>
            </a:r>
            <a:r>
              <a:rPr lang="en-US" altLang="zh-CN"/>
              <a:t>F</a:t>
            </a:r>
            <a:r>
              <a:rPr lang="" altLang="en-US"/>
              <a:t> </a:t>
            </a:r>
            <a:r>
              <a:rPr lang="zh-CN" altLang="en-US"/>
              <a:t>是日期时间特征的数量</a:t>
            </a:r>
            <a:r>
              <a:rPr lang="en-US" altLang="zh-CN"/>
              <a:t> 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用于处理单变量时间序列预测中的概率建模任务；</a:t>
            </a:r>
            <a:endParaRPr lang="zh-CN" altLang="en-US"/>
          </a:p>
          <a:p>
            <a:r>
              <a:rPr>
                <a:sym typeface="+mn-ea"/>
              </a:rPr>
              <a:t>输入基于滞后值+时间特征</a:t>
            </a:r>
            <a:endParaRPr>
              <a:sym typeface="+mn-ea"/>
            </a:endParaRPr>
          </a:p>
          <a:p>
            <a:r>
              <a:rPr lang="zh-CN" altLang="en-US"/>
              <a:t>架构：基于仅解码器的</a:t>
            </a:r>
            <a:r>
              <a:rPr lang="en-US" altLang="zh-CN"/>
              <a:t> Transformer </a:t>
            </a:r>
            <a:r>
              <a:rPr lang="zh-CN" altLang="en-US"/>
              <a:t>架构</a:t>
            </a:r>
            <a:r>
              <a:rPr lang="en-US" altLang="zh-CN"/>
              <a:t> LLaMA</a:t>
            </a:r>
            <a:r>
              <a:rPr lang="zh-CN" altLang="en-US"/>
              <a:t>，包含</a:t>
            </a:r>
            <a:r>
              <a:rPr lang="en-US" altLang="zh-CN"/>
              <a:t> M </a:t>
            </a:r>
            <a:r>
              <a:rPr lang="zh-CN" altLang="en-US"/>
              <a:t>个解码器层，采用</a:t>
            </a:r>
            <a:r>
              <a:rPr lang="en-US" altLang="zh-CN"/>
              <a:t> RMSNorm </a:t>
            </a:r>
            <a:r>
              <a:rPr lang="zh-CN" altLang="en-US"/>
              <a:t>和</a:t>
            </a:r>
            <a:r>
              <a:rPr lang="en-US" altLang="zh-CN"/>
              <a:t> RoPE</a:t>
            </a:r>
            <a:r>
              <a:rPr lang="zh-CN" altLang="en-US"/>
              <a:t>，通过因果掩码变压器层预测下一时间步的分布参数。</a:t>
            </a:r>
            <a:endParaRPr lang="zh-CN" altLang="en-US"/>
          </a:p>
          <a:p>
            <a:r>
              <a:rPr lang="zh-CN" altLang="en-US"/>
              <a:t>分布头选择：采用</a:t>
            </a:r>
            <a:r>
              <a:rPr lang="en-US" altLang="zh-CN"/>
              <a:t> Student's t - </a:t>
            </a:r>
            <a:r>
              <a:rPr lang="zh-CN" altLang="en-US"/>
              <a:t>分布作为分布头，输出自由度、均值和尺度三个参数，以保持模型简单性。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Lag-Llama </a:t>
            </a:r>
            <a:r>
              <a:rPr lang="zh-CN" altLang="en-US"/>
              <a:t>的架构基于仅解码器的基于</a:t>
            </a:r>
            <a:r>
              <a:rPr lang="en-US" altLang="zh-CN"/>
              <a:t> Transformer </a:t>
            </a:r>
            <a:r>
              <a:rPr lang="zh-CN" altLang="en-US"/>
              <a:t>的架构</a:t>
            </a:r>
            <a:r>
              <a:rPr lang="en-US" altLang="zh-CN"/>
              <a:t> LLaMA</a:t>
            </a:r>
            <a:r>
              <a:rPr lang="zh-CN" altLang="en-US"/>
              <a:t>（</a:t>
            </a:r>
            <a:r>
              <a:rPr lang="en-US" altLang="zh-CN"/>
              <a:t>Touvron </a:t>
            </a:r>
            <a:r>
              <a:rPr lang="zh-CN" altLang="en-US"/>
              <a:t>等人，</a:t>
            </a:r>
            <a:r>
              <a:rPr lang="en-US" altLang="zh-CN"/>
              <a:t>2023</a:t>
            </a:r>
            <a:r>
              <a:rPr lang="zh-CN" altLang="en-US"/>
              <a:t>）。图</a:t>
            </a:r>
            <a:r>
              <a:rPr lang="en-US" altLang="zh-CN"/>
              <a:t> 2 </a:t>
            </a:r>
            <a:r>
              <a:rPr lang="zh-CN" altLang="en-US"/>
              <a:t>展示了该模型的一般示意图，它有</a:t>
            </a:r>
            <a:r>
              <a:rPr lang="" altLang="en-US"/>
              <a:t> </a:t>
            </a:r>
            <a:r>
              <a:rPr lang="en-US" altLang="zh-CN"/>
              <a:t>M</a:t>
            </a:r>
            <a:r>
              <a:rPr lang="" altLang="en-US"/>
              <a:t> </a:t>
            </a:r>
            <a:r>
              <a:rPr lang="zh-CN" altLang="en-US"/>
              <a:t>个解码器层。长度为</a:t>
            </a:r>
            <a:r>
              <a:rPr lang="" altLang="en-US"/>
              <a:t> </a:t>
            </a:r>
            <a:r>
              <a:rPr lang="en-US" altLang="zh-CN"/>
              <a:t>\(x^i_{-L:C}\)</a:t>
            </a:r>
            <a:r>
              <a:rPr lang="" altLang="en-US"/>
              <a:t> </a:t>
            </a:r>
            <a:r>
              <a:rPr lang="zh-CN" altLang="en-US"/>
              <a:t>的单变量序列及其协变量通过将协变量向量连接到</a:t>
            </a:r>
            <a:r>
              <a:rPr lang="" altLang="en-US"/>
              <a:t> </a:t>
            </a:r>
            <a:r>
              <a:rPr lang="en-US" altLang="zh-CN"/>
              <a:t>C</a:t>
            </a:r>
            <a:r>
              <a:rPr lang="" altLang="en-US"/>
              <a:t> </a:t>
            </a:r>
            <a:r>
              <a:rPr lang="zh-CN" altLang="en-US"/>
              <a:t>个标记的序列</a:t>
            </a:r>
            <a:r>
              <a:rPr lang="" altLang="en-US"/>
              <a:t> </a:t>
            </a:r>
            <a:r>
              <a:rPr lang="en-US" altLang="zh-CN"/>
              <a:t>\(x^i_{1:C}\)</a:t>
            </a:r>
            <a:r>
              <a:rPr lang="" altLang="en-US"/>
              <a:t> </a:t>
            </a:r>
            <a:r>
              <a:rPr lang="zh-CN" altLang="en-US"/>
              <a:t>进行标记化。这些标记通过一个共享的线性投影层，该层将特征映射到注意力模块的隐藏维度。与</a:t>
            </a:r>
            <a:r>
              <a:rPr lang="en-US" altLang="zh-CN"/>
              <a:t> Touvron </a:t>
            </a:r>
            <a:r>
              <a:rPr lang="zh-CN" altLang="en-US"/>
              <a:t>等人（</a:t>
            </a:r>
            <a:r>
              <a:rPr lang="en-US" altLang="zh-CN"/>
              <a:t>2023</a:t>
            </a:r>
            <a:r>
              <a:rPr lang="zh-CN" altLang="en-US"/>
              <a:t>）类似，</a:t>
            </a:r>
            <a:r>
              <a:rPr lang="en-US" altLang="zh-CN"/>
              <a:t>Lag-Llama </a:t>
            </a:r>
            <a:r>
              <a:rPr lang="zh-CN" altLang="en-US"/>
              <a:t>在每个注意力层的查询和键表示中通过</a:t>
            </a:r>
            <a:r>
              <a:rPr lang="en-US" altLang="zh-CN"/>
              <a:t> RMSNorm</a:t>
            </a:r>
            <a:r>
              <a:rPr lang="zh-CN" altLang="en-US"/>
              <a:t>（</a:t>
            </a:r>
            <a:r>
              <a:rPr lang="en-US" altLang="zh-CN"/>
              <a:t>Zhang </a:t>
            </a:r>
            <a:r>
              <a:rPr lang="zh-CN" altLang="en-US"/>
              <a:t>和</a:t>
            </a:r>
            <a:r>
              <a:rPr lang="en-US" altLang="zh-CN"/>
              <a:t> Sennrich</a:t>
            </a:r>
            <a:r>
              <a:rPr lang="zh-CN" altLang="en-US"/>
              <a:t>，</a:t>
            </a:r>
            <a:r>
              <a:rPr lang="en-US" altLang="zh-CN"/>
              <a:t>2019</a:t>
            </a:r>
            <a:r>
              <a:rPr lang="zh-CN" altLang="en-US"/>
              <a:t>）进行预归一化，并采用旋转位置编码（</a:t>
            </a:r>
            <a:r>
              <a:rPr lang="en-US" altLang="zh-CN"/>
              <a:t>RoPE</a:t>
            </a:r>
            <a:r>
              <a:rPr lang="zh-CN" altLang="en-US"/>
              <a:t>）（</a:t>
            </a:r>
            <a:r>
              <a:rPr lang="en-US" altLang="zh-CN"/>
              <a:t>Su </a:t>
            </a:r>
            <a:r>
              <a:rPr lang="zh-CN" altLang="en-US"/>
              <a:t>等人，</a:t>
            </a:r>
            <a:r>
              <a:rPr lang="en-US" altLang="zh-CN"/>
              <a:t>2021</a:t>
            </a:r>
            <a:r>
              <a:rPr lang="zh-CN" altLang="en-US"/>
              <a:t>），就像在</a:t>
            </a:r>
            <a:r>
              <a:rPr lang="en-US" altLang="zh-CN"/>
              <a:t> LLaMA</a:t>
            </a:r>
            <a:r>
              <a:rPr lang="zh-CN" altLang="en-US"/>
              <a:t>（</a:t>
            </a:r>
            <a:r>
              <a:rPr lang="en-US" altLang="zh-CN"/>
              <a:t>Touvron </a:t>
            </a:r>
            <a:r>
              <a:rPr lang="zh-CN" altLang="en-US"/>
              <a:t>等人，</a:t>
            </a:r>
            <a:r>
              <a:rPr lang="en-US" altLang="zh-CN"/>
              <a:t>2023</a:t>
            </a:r>
            <a:r>
              <a:rPr lang="zh-CN" altLang="en-US"/>
              <a:t>）中一样。在通过因果掩码</a:t>
            </a:r>
            <a:r>
              <a:rPr lang="en-US" altLang="zh-CN"/>
              <a:t> Transformer </a:t>
            </a:r>
            <a:r>
              <a:rPr lang="zh-CN" altLang="en-US"/>
              <a:t>层后，模型预测下一个时间步的预测分布的参数</a:t>
            </a:r>
            <a:r>
              <a:rPr lang="" altLang="en-US"/>
              <a:t> </a:t>
            </a:r>
            <a:r>
              <a:rPr lang="en-US" altLang="zh-CN"/>
              <a:t>\(\phi\)</a:t>
            </a:r>
            <a:r>
              <a:rPr lang="" altLang="en-US"/>
              <a:t> </a:t>
            </a:r>
            <a:r>
              <a:rPr lang="zh-CN" altLang="en-US"/>
              <a:t>，其中参数由一个参数化分布头输出，如</a:t>
            </a:r>
            <a:r>
              <a:rPr lang="en-US" altLang="zh-CN"/>
              <a:t> 4.3 </a:t>
            </a:r>
            <a:r>
              <a:rPr lang="zh-CN" altLang="en-US"/>
              <a:t>节所述。所有预测时间步的预测分布的负对数似然被最小化。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分布头的选择</a:t>
            </a:r>
            <a:r>
              <a:rPr lang="en-US" altLang="zh-CN"/>
              <a:t>Lag-Llama </a:t>
            </a:r>
            <a:r>
              <a:rPr lang="zh-CN" altLang="en-US"/>
              <a:t>的最后一层是一个独特的层，称为分布头，它将模型的特征投影到概率分布的参数上。我们可以将不同的分布头与模型的表示能力相结合，以输出任何参数化概率分布的参数</a:t>
            </a:r>
            <a:r>
              <a:rPr lang="" altLang="en-US"/>
              <a:t> </a:t>
            </a:r>
            <a:r>
              <a:rPr lang="en-US" altLang="zh-CN"/>
              <a:t>\(\phi\)</a:t>
            </a:r>
            <a:r>
              <a:rPr lang="" altLang="en-US"/>
              <a:t> </a:t>
            </a:r>
            <a:r>
              <a:rPr lang="zh-CN" altLang="en-US"/>
              <a:t>。在我们的实验中，我们采用学生</a:t>
            </a:r>
            <a:r>
              <a:rPr lang="en-US" altLang="zh-CN"/>
              <a:t> t </a:t>
            </a:r>
            <a:r>
              <a:rPr lang="zh-CN" altLang="en-US"/>
              <a:t>分布（</a:t>
            </a:r>
            <a:r>
              <a:rPr lang="en-US" altLang="zh-CN"/>
              <a:t>Student</a:t>
            </a:r>
            <a:r>
              <a:rPr lang="zh-CN" altLang="en-US"/>
              <a:t>，</a:t>
            </a:r>
            <a:r>
              <a:rPr lang="en-US" altLang="zh-CN"/>
              <a:t>1908</a:t>
            </a:r>
            <a:r>
              <a:rPr lang="zh-CN" altLang="en-US"/>
              <a:t>），并输出与该分布对应的三个参数，即自由度、均值和尺度，并使用适当的非线性函数以确保相应参数保持正值。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Text Box 2"/>
          <p:cNvSpPr txBox="1"/>
          <p:nvPr userDrawn="1"/>
        </p:nvSpPr>
        <p:spPr>
          <a:xfrm>
            <a:off x="756920" y="6858000"/>
            <a:ext cx="4064000" cy="376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5960" y="360000"/>
            <a:ext cx="10800000" cy="720000"/>
          </a:xfrm>
        </p:spPr>
        <p:txBody>
          <a:bodyPr wrap="square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95960" y="6356350"/>
            <a:ext cx="2743200" cy="365125"/>
          </a:xfrm>
        </p:spPr>
        <p:txBody>
          <a:bodyPr wrap="square">
            <a:normAutofit/>
          </a:bodyPr>
          <a:lstStyle/>
          <a:p>
            <a:r>
              <a:rPr lang="en-US" altLang="zh-CN"/>
              <a:t>2024/12/16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753983" y="6356350"/>
            <a:ext cx="2743200" cy="365125"/>
          </a:xfrm>
        </p:spPr>
        <p:txBody>
          <a:bodyPr wrap="square">
            <a:normAutofit/>
          </a:bodyPr>
          <a:lstStyle/>
          <a:p>
            <a:r>
              <a:rPr lang="en-US" altLang="zh-CN"/>
              <a:t>‹#›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/>
          <p:cNvSpPr/>
          <p:nvPr userDrawn="1"/>
        </p:nvSpPr>
        <p:spPr>
          <a:xfrm rot="10800000">
            <a:off x="-5" y="198849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 rot="10800000">
            <a:off x="0" y="-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-1" fmla="*/ 12192000 w 12192000"/>
              <a:gd name="connsiteY0-2" fmla="*/ 1487914 h 1487914"/>
              <a:gd name="connsiteX1-3" fmla="*/ 0 w 12192000"/>
              <a:gd name="connsiteY1-4" fmla="*/ 1487914 h 1487914"/>
              <a:gd name="connsiteX2-5" fmla="*/ 0 w 12192000"/>
              <a:gd name="connsiteY2-6" fmla="*/ 464687 h 1487914"/>
              <a:gd name="connsiteX3-7" fmla="*/ 11146976 w 12192000"/>
              <a:gd name="connsiteY3-8" fmla="*/ 187933 h 1487914"/>
              <a:gd name="connsiteX4-9" fmla="*/ 11921298 w 12192000"/>
              <a:gd name="connsiteY4-10" fmla="*/ 53786 h 1487914"/>
              <a:gd name="connsiteX5-11" fmla="*/ 12192000 w 12192000"/>
              <a:gd name="connsiteY5-12" fmla="*/ 0 h 1487914"/>
              <a:gd name="connsiteX6-13" fmla="*/ 12192000 w 12192000"/>
              <a:gd name="connsiteY6-14" fmla="*/ 1487914 h 1487914"/>
              <a:gd name="connsiteX0-15" fmla="*/ 12192000 w 12192000"/>
              <a:gd name="connsiteY0-16" fmla="*/ 1487914 h 1487914"/>
              <a:gd name="connsiteX1-17" fmla="*/ 0 w 12192000"/>
              <a:gd name="connsiteY1-18" fmla="*/ 1487914 h 1487914"/>
              <a:gd name="connsiteX2-19" fmla="*/ 0 w 12192000"/>
              <a:gd name="connsiteY2-20" fmla="*/ 464687 h 1487914"/>
              <a:gd name="connsiteX3-21" fmla="*/ 11146976 w 12192000"/>
              <a:gd name="connsiteY3-22" fmla="*/ 187933 h 1487914"/>
              <a:gd name="connsiteX4-23" fmla="*/ 11921298 w 12192000"/>
              <a:gd name="connsiteY4-24" fmla="*/ 53786 h 1487914"/>
              <a:gd name="connsiteX5-25" fmla="*/ 12192000 w 12192000"/>
              <a:gd name="connsiteY5-26" fmla="*/ 0 h 1487914"/>
              <a:gd name="connsiteX6-27" fmla="*/ 12192000 w 12192000"/>
              <a:gd name="connsiteY6-28" fmla="*/ 1487914 h 1487914"/>
              <a:gd name="connsiteX0-29" fmla="*/ 12192000 w 12192000"/>
              <a:gd name="connsiteY0-30" fmla="*/ 1487914 h 1487914"/>
              <a:gd name="connsiteX1-31" fmla="*/ 0 w 12192000"/>
              <a:gd name="connsiteY1-32" fmla="*/ 1487914 h 1487914"/>
              <a:gd name="connsiteX2-33" fmla="*/ 0 w 12192000"/>
              <a:gd name="connsiteY2-34" fmla="*/ 464687 h 1487914"/>
              <a:gd name="connsiteX3-35" fmla="*/ 11146976 w 12192000"/>
              <a:gd name="connsiteY3-36" fmla="*/ 187933 h 1487914"/>
              <a:gd name="connsiteX4-37" fmla="*/ 11921298 w 12192000"/>
              <a:gd name="connsiteY4-38" fmla="*/ 53786 h 1487914"/>
              <a:gd name="connsiteX5-39" fmla="*/ 12192000 w 12192000"/>
              <a:gd name="connsiteY5-40" fmla="*/ 0 h 1487914"/>
              <a:gd name="connsiteX6-41" fmla="*/ 12192000 w 12192000"/>
              <a:gd name="connsiteY6-42" fmla="*/ 1487914 h 1487914"/>
              <a:gd name="connsiteX0-43" fmla="*/ 12192000 w 12366837"/>
              <a:gd name="connsiteY0-44" fmla="*/ 1560914 h 1560914"/>
              <a:gd name="connsiteX1-45" fmla="*/ 0 w 12366837"/>
              <a:gd name="connsiteY1-46" fmla="*/ 1560914 h 1560914"/>
              <a:gd name="connsiteX2-47" fmla="*/ 0 w 12366837"/>
              <a:gd name="connsiteY2-48" fmla="*/ 537687 h 1560914"/>
              <a:gd name="connsiteX3-49" fmla="*/ 11146976 w 12366837"/>
              <a:gd name="connsiteY3-50" fmla="*/ 260933 h 1560914"/>
              <a:gd name="connsiteX4-51" fmla="*/ 12192000 w 12366837"/>
              <a:gd name="connsiteY4-52" fmla="*/ 73000 h 1560914"/>
              <a:gd name="connsiteX5-53" fmla="*/ 12192000 w 12366837"/>
              <a:gd name="connsiteY5-54" fmla="*/ 1560914 h 1560914"/>
              <a:gd name="connsiteX0-55" fmla="*/ 12192000 w 12192000"/>
              <a:gd name="connsiteY0-56" fmla="*/ 1575972 h 1575972"/>
              <a:gd name="connsiteX1-57" fmla="*/ 0 w 12192000"/>
              <a:gd name="connsiteY1-58" fmla="*/ 1575972 h 1575972"/>
              <a:gd name="connsiteX2-59" fmla="*/ 0 w 12192000"/>
              <a:gd name="connsiteY2-60" fmla="*/ 552745 h 1575972"/>
              <a:gd name="connsiteX3-61" fmla="*/ 11146976 w 12192000"/>
              <a:gd name="connsiteY3-62" fmla="*/ 275991 h 1575972"/>
              <a:gd name="connsiteX4-63" fmla="*/ 12192000 w 12192000"/>
              <a:gd name="connsiteY4-64" fmla="*/ 88058 h 1575972"/>
              <a:gd name="connsiteX5-65" fmla="*/ 12192000 w 12192000"/>
              <a:gd name="connsiteY5-66" fmla="*/ 1575972 h 1575972"/>
              <a:gd name="connsiteX0-67" fmla="*/ 12192000 w 12192000"/>
              <a:gd name="connsiteY0-68" fmla="*/ 1487914 h 1487914"/>
              <a:gd name="connsiteX1-69" fmla="*/ 0 w 12192000"/>
              <a:gd name="connsiteY1-70" fmla="*/ 1487914 h 1487914"/>
              <a:gd name="connsiteX2-71" fmla="*/ 0 w 12192000"/>
              <a:gd name="connsiteY2-72" fmla="*/ 464687 h 1487914"/>
              <a:gd name="connsiteX3-73" fmla="*/ 12192000 w 12192000"/>
              <a:gd name="connsiteY3-74" fmla="*/ 0 h 1487914"/>
              <a:gd name="connsiteX4-75" fmla="*/ 12192000 w 12192000"/>
              <a:gd name="connsiteY4-76" fmla="*/ 1487914 h 1487914"/>
              <a:gd name="connsiteX0-77" fmla="*/ 12192000 w 12192000"/>
              <a:gd name="connsiteY0-78" fmla="*/ 1487914 h 1487914"/>
              <a:gd name="connsiteX1-79" fmla="*/ 0 w 12192000"/>
              <a:gd name="connsiteY1-80" fmla="*/ 1487914 h 1487914"/>
              <a:gd name="connsiteX2-81" fmla="*/ 0 w 12192000"/>
              <a:gd name="connsiteY2-82" fmla="*/ 464687 h 1487914"/>
              <a:gd name="connsiteX3-83" fmla="*/ 12192000 w 12192000"/>
              <a:gd name="connsiteY3-84" fmla="*/ 0 h 1487914"/>
              <a:gd name="connsiteX4-85" fmla="*/ 12192000 w 12192000"/>
              <a:gd name="connsiteY4-86" fmla="*/ 1487914 h 1487914"/>
              <a:gd name="connsiteX0-87" fmla="*/ 12192000 w 12192000"/>
              <a:gd name="connsiteY0-88" fmla="*/ 1487914 h 1487914"/>
              <a:gd name="connsiteX1-89" fmla="*/ 0 w 12192000"/>
              <a:gd name="connsiteY1-90" fmla="*/ 1487914 h 1487914"/>
              <a:gd name="connsiteX2-91" fmla="*/ 0 w 12192000"/>
              <a:gd name="connsiteY2-92" fmla="*/ 464687 h 1487914"/>
              <a:gd name="connsiteX3-93" fmla="*/ 12192000 w 12192000"/>
              <a:gd name="connsiteY3-94" fmla="*/ 0 h 1487914"/>
              <a:gd name="connsiteX4-95" fmla="*/ 12192000 w 12192000"/>
              <a:gd name="connsiteY4-96" fmla="*/ 1487914 h 1487914"/>
              <a:gd name="connsiteX0-97" fmla="*/ 12192000 w 12192000"/>
              <a:gd name="connsiteY0-98" fmla="*/ 1487914 h 1487914"/>
              <a:gd name="connsiteX1-99" fmla="*/ 0 w 12192000"/>
              <a:gd name="connsiteY1-100" fmla="*/ 1487914 h 1487914"/>
              <a:gd name="connsiteX2-101" fmla="*/ 0 w 12192000"/>
              <a:gd name="connsiteY2-102" fmla="*/ 464687 h 1487914"/>
              <a:gd name="connsiteX3-103" fmla="*/ 12192000 w 12192000"/>
              <a:gd name="connsiteY3-104" fmla="*/ 0 h 1487914"/>
              <a:gd name="connsiteX4-105" fmla="*/ 12192000 w 12192000"/>
              <a:gd name="connsiteY4-106" fmla="*/ 1487914 h 1487914"/>
              <a:gd name="connsiteX0-107" fmla="*/ 12192000 w 12192000"/>
              <a:gd name="connsiteY0-108" fmla="*/ 1487914 h 1487914"/>
              <a:gd name="connsiteX1-109" fmla="*/ 0 w 12192000"/>
              <a:gd name="connsiteY1-110" fmla="*/ 1487914 h 1487914"/>
              <a:gd name="connsiteX2-111" fmla="*/ 0 w 12192000"/>
              <a:gd name="connsiteY2-112" fmla="*/ 464687 h 1487914"/>
              <a:gd name="connsiteX3-113" fmla="*/ 12192000 w 12192000"/>
              <a:gd name="connsiteY3-114" fmla="*/ 0 h 1487914"/>
              <a:gd name="connsiteX4-115" fmla="*/ 12192000 w 12192000"/>
              <a:gd name="connsiteY4-116" fmla="*/ 1487914 h 1487914"/>
              <a:gd name="connsiteX0-117" fmla="*/ 12192000 w 12192000"/>
              <a:gd name="connsiteY0-118" fmla="*/ 1487914 h 1487914"/>
              <a:gd name="connsiteX1-119" fmla="*/ 0 w 12192000"/>
              <a:gd name="connsiteY1-120" fmla="*/ 1487914 h 1487914"/>
              <a:gd name="connsiteX2-121" fmla="*/ 0 w 12192000"/>
              <a:gd name="connsiteY2-122" fmla="*/ 464687 h 1487914"/>
              <a:gd name="connsiteX3-123" fmla="*/ 12192000 w 12192000"/>
              <a:gd name="connsiteY3-124" fmla="*/ 0 h 1487914"/>
              <a:gd name="connsiteX4-125" fmla="*/ 12192000 w 12192000"/>
              <a:gd name="connsiteY4-126" fmla="*/ 1487914 h 14879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" y="6172200"/>
            <a:ext cx="12196231" cy="685800"/>
            <a:chOff x="1" y="3265418"/>
            <a:chExt cx="9143999" cy="2219421"/>
          </a:xfrm>
        </p:grpSpPr>
        <p:sp>
          <p:nvSpPr>
            <p:cNvPr id="10" name="任意多边形 14"/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7"/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 userDrawn="1"/>
        </p:nvSpPr>
        <p:spPr>
          <a:xfrm>
            <a:off x="11387205" y="6553200"/>
            <a:ext cx="253933" cy="2319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logo"/>
          <p:cNvPicPr/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190" y="219511"/>
            <a:ext cx="526162" cy="5261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914ED7DA3AFB67EBDD2EC260A884B96"/>
          <p:cNvPicPr>
            <a:picLocks noChangeAspect="1"/>
          </p:cNvPicPr>
          <p:nvPr/>
        </p:nvPicPr>
        <p:blipFill>
          <a:blip r:embed="rId2"/>
          <a:srcRect l="-57" t="19007" r="57" b="-152"/>
          <a:stretch>
            <a:fillRect/>
          </a:stretch>
        </p:blipFill>
        <p:spPr>
          <a:xfrm>
            <a:off x="6985" y="-66040"/>
            <a:ext cx="12185015" cy="50939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23" name="任意多边形: 形状 22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title"/>
          <p:cNvSpPr txBox="1"/>
          <p:nvPr/>
        </p:nvSpPr>
        <p:spPr>
          <a:xfrm>
            <a:off x="609599" y="5122860"/>
            <a:ext cx="11144251" cy="67564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800" dirty="0">
                <a:sym typeface="微软雅黑" panose="020B0503020204020204" pitchFamily="34" charset="-122"/>
              </a:rPr>
              <a:t>组会</a:t>
            </a:r>
            <a:r>
              <a:rPr lang="zh-CN" altLang="en-US" sz="3800" dirty="0">
                <a:sym typeface="微软雅黑" panose="020B0503020204020204" pitchFamily="34" charset="-122"/>
              </a:rPr>
              <a:t>汇报</a:t>
            </a:r>
            <a:endParaRPr lang="zh-CN" altLang="en-US" sz="3800" dirty="0">
              <a:sym typeface="微软雅黑" panose="020B0503020204020204" pitchFamily="34" charset="-122"/>
            </a:endParaRPr>
          </a:p>
        </p:txBody>
      </p:sp>
      <p:pic>
        <p:nvPicPr>
          <p:cNvPr id="15" name="log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674" y="5031920"/>
            <a:ext cx="1377951" cy="13779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0925" y="1549400"/>
            <a:ext cx="7550150" cy="375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6475" y="2397125"/>
            <a:ext cx="7639050" cy="20637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7985" y="177800"/>
            <a:ext cx="7080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实验</a:t>
            </a:r>
            <a:r>
              <a:rPr lang="en-US" altLang="zh-CN" sz="3200" b="1"/>
              <a:t> </a:t>
            </a:r>
            <a:endParaRPr lang="en-US" altLang="zh-CN" sz="32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5300" y="1638300"/>
            <a:ext cx="8226425" cy="3679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18130" y="12655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对比实验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7925" y="2051050"/>
            <a:ext cx="7296150" cy="2755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78430" y="15608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少样本实验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5755" y="2592705"/>
            <a:ext cx="9262745" cy="22085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95755" y="2073910"/>
            <a:ext cx="595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用于预训练（</a:t>
            </a:r>
            <a:r>
              <a:rPr lang="en-US" altLang="zh-CN"/>
              <a:t>Pretraining</a:t>
            </a:r>
            <a:r>
              <a:rPr lang="zh-CN" altLang="en-US"/>
              <a:t>）和测试（</a:t>
            </a:r>
            <a:r>
              <a:rPr lang="en-US" altLang="zh-CN"/>
              <a:t>Unseen</a:t>
            </a:r>
            <a:r>
              <a:rPr lang="zh-CN" altLang="en-US"/>
              <a:t>）的数据集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3675" y="1222375"/>
            <a:ext cx="6724650" cy="44132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0775" y="1219200"/>
            <a:ext cx="741045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48940" y="2157095"/>
            <a:ext cx="6937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传统时间序列方法依赖特定数据集，泛化能力差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2948940" y="3535045"/>
            <a:ext cx="699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基础模型（</a:t>
            </a:r>
            <a:r>
              <a:rPr lang="en-US" altLang="zh-CN" b="1"/>
              <a:t>foundation models</a:t>
            </a:r>
            <a:r>
              <a:rPr lang="zh-CN" altLang="en-US" b="1"/>
              <a:t>）在时间序列领域发展缓慢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673735" y="55054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感想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45" y="2074545"/>
            <a:ext cx="11904345" cy="115125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LLMAir: Adaptive Reprogramming Large Language</a:t>
            </a:r>
            <a:b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for Air Quality Prediction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8635" y="4564380"/>
            <a:ext cx="10866755" cy="7067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b="0">
                <a:solidFill>
                  <a:srgbClr val="00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</a:rPr>
              <a:t>2024 IEEE 30th International Conference on Parallel and Distributed Systems (ICPADS)</a:t>
            </a:r>
            <a:endParaRPr lang="en-US" altLang="zh-CN" sz="2000" b="0">
              <a:solidFill>
                <a:srgbClr val="000000"/>
              </a:solidFill>
              <a:latin typeface="Times New Roman" panose="02020603050405020304" charset="0"/>
              <a:ea typeface="NimbusRomNo9L-Regu"/>
              <a:cs typeface="Times New Roman" panose="02020603050405020304" charset="0"/>
            </a:endParaRPr>
          </a:p>
          <a:p>
            <a:r>
              <a:rPr lang="zh-CN" altLang="en-US" sz="2000" b="0">
                <a:solidFill>
                  <a:srgbClr val="00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</a:rPr>
              <a:t>北京邮电大学</a:t>
            </a:r>
            <a:endParaRPr lang="zh-CN" altLang="en-US" sz="2000" b="0">
              <a:solidFill>
                <a:srgbClr val="000000"/>
              </a:solidFill>
              <a:latin typeface="Times New Roman" panose="02020603050405020304" charset="0"/>
              <a:ea typeface="NimbusRomNo9L-Regu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FF2C1DB406E256920624D04889C73A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7470"/>
            <a:ext cx="5430520" cy="418147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>
            <p:custDataLst>
              <p:tags r:id="rId2"/>
            </p:custDataLst>
          </p:nvPr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3"/>
            </p:custDataLst>
          </p:nvPr>
        </p:nvSpPr>
        <p:spPr>
          <a:xfrm>
            <a:off x="7756816" y="4385476"/>
            <a:ext cx="1198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阅读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4"/>
            </p:custDataLst>
          </p:nvPr>
        </p:nvSpPr>
        <p:spPr>
          <a:xfrm>
            <a:off x="7294012" y="4917168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>
            <p:custDataLst>
              <p:tags r:id="rId5"/>
            </p:custDataLst>
          </p:nvPr>
        </p:nvSpPr>
        <p:spPr>
          <a:xfrm>
            <a:off x="7756816" y="4876179"/>
            <a:ext cx="1198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未来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计划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6392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FF2C1DB406E256920624D04889C73A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7470"/>
            <a:ext cx="5430520" cy="418147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>
            <p:custDataLst>
              <p:tags r:id="rId2"/>
            </p:custDataLst>
          </p:nvPr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3"/>
            </p:custDataLst>
          </p:nvPr>
        </p:nvSpPr>
        <p:spPr>
          <a:xfrm>
            <a:off x="7756816" y="4385476"/>
            <a:ext cx="3484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阅读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4"/>
            </p:custDataLst>
          </p:nvPr>
        </p:nvSpPr>
        <p:spPr>
          <a:xfrm>
            <a:off x="7294012" y="4917168"/>
            <a:ext cx="316801" cy="316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>
            <p:custDataLst>
              <p:tags r:id="rId5"/>
            </p:custDataLst>
          </p:nvPr>
        </p:nvSpPr>
        <p:spPr>
          <a:xfrm>
            <a:off x="7756816" y="4876179"/>
            <a:ext cx="3484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未来计划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6392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703" y="597808"/>
            <a:ext cx="1332593" cy="1332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6246D5450A1DBA3815F86B0BD83E3495"/>
          <p:cNvPicPr>
            <a:picLocks noChangeAspect="1"/>
          </p:cNvPicPr>
          <p:nvPr/>
        </p:nvPicPr>
        <p:blipFill>
          <a:blip r:embed="rId1"/>
          <a:srcRect t="21987"/>
          <a:stretch>
            <a:fillRect/>
          </a:stretch>
        </p:blipFill>
        <p:spPr>
          <a:xfrm>
            <a:off x="0" y="0"/>
            <a:ext cx="12192000" cy="480568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12" name="任意多边形: 形状 11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任意多边形: 形状 13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525000" y="5279901"/>
            <a:ext cx="2228139" cy="1273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hangingPunct="0">
              <a:lnSpc>
                <a:spcPct val="120000"/>
              </a:lnSpc>
            </a:pPr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请指正</a:t>
            </a:r>
            <a:endParaRPr lang="en-US" altLang="zh-CN"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Thank You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32" y="5659993"/>
            <a:ext cx="663281" cy="6632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45" y="2074545"/>
            <a:ext cx="11904345" cy="115125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Lag-Llama: Towards Foundation Models for</a:t>
            </a:r>
            <a:b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Probabilistic Time Series Forecasting</a:t>
            </a:r>
            <a:b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1830" y="4963160"/>
            <a:ext cx="6285230" cy="3987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b="0">
                <a:solidFill>
                  <a:srgbClr val="00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</a:rPr>
              <a:t>2023 </a:t>
            </a:r>
            <a:r>
              <a:rPr lang="zh-CN" altLang="en-US" sz="2000" b="0">
                <a:solidFill>
                  <a:srgbClr val="00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</a:rPr>
              <a:t>年</a:t>
            </a:r>
            <a:r>
              <a:rPr lang="en-US" altLang="zh-CN" sz="2000" b="0">
                <a:solidFill>
                  <a:srgbClr val="00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</a:rPr>
              <a:t> 10 </a:t>
            </a:r>
            <a:r>
              <a:rPr lang="zh-CN" altLang="en-US" sz="2000" b="0">
                <a:solidFill>
                  <a:srgbClr val="00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</a:rPr>
              <a:t>月</a:t>
            </a:r>
            <a:r>
              <a:rPr lang="en-US" altLang="zh-CN" sz="2000" b="0">
                <a:solidFill>
                  <a:srgbClr val="00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</a:rPr>
              <a:t> 8 </a:t>
            </a:r>
            <a:r>
              <a:rPr lang="zh-CN" altLang="en-US" sz="2000" b="0">
                <a:solidFill>
                  <a:srgbClr val="00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</a:rPr>
              <a:t>日</a:t>
            </a:r>
            <a:endParaRPr lang="zh-CN" altLang="en-US" sz="2000" b="0">
              <a:solidFill>
                <a:srgbClr val="000000"/>
              </a:solidFill>
              <a:latin typeface="Times New Roman" panose="02020603050405020304" charset="0"/>
              <a:ea typeface="NimbusRomNo9L-Regu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4575" y="2047875"/>
            <a:ext cx="7562850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2130" y="2673350"/>
            <a:ext cx="2563495" cy="1558925"/>
          </a:xfrm>
        </p:spPr>
        <p:txBody>
          <a:bodyPr anchor="b" anchorCtr="0"/>
          <a:lstStyle/>
          <a:p>
            <a:pPr algn="ctr"/>
            <a:r>
              <a:rPr lang="zh-CN" altLang="en-US" sz="3600"/>
              <a:t>背景和</a:t>
            </a:r>
            <a:r>
              <a:rPr lang="zh-CN" altLang="en-US" sz="3600"/>
              <a:t>动机</a:t>
            </a:r>
            <a:endParaRPr lang="zh-CN" altLang="en-US" sz="3600"/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754380" y="4300855"/>
            <a:ext cx="2157095" cy="125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1804670" y="945198"/>
            <a:ext cx="8893175" cy="4967605"/>
          </a:xfrm>
          <a:custGeom>
            <a:avLst/>
            <a:gdLst>
              <a:gd name="connsiteX0" fmla="*/ 5 w 14004"/>
              <a:gd name="connsiteY0" fmla="*/ 1622 h 7822"/>
              <a:gd name="connsiteX1" fmla="*/ 0 w 14004"/>
              <a:gd name="connsiteY1" fmla="*/ 0 h 7822"/>
              <a:gd name="connsiteX2" fmla="*/ 14004 w 14004"/>
              <a:gd name="connsiteY2" fmla="*/ 0 h 7822"/>
              <a:gd name="connsiteX3" fmla="*/ 14004 w 14004"/>
              <a:gd name="connsiteY3" fmla="*/ 7822 h 7822"/>
              <a:gd name="connsiteX4" fmla="*/ 0 w 14004"/>
              <a:gd name="connsiteY4" fmla="*/ 7822 h 7822"/>
              <a:gd name="connsiteX5" fmla="*/ 5 w 14004"/>
              <a:gd name="connsiteY5" fmla="*/ 6212 h 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4" h="7822">
                <a:moveTo>
                  <a:pt x="5" y="1622"/>
                </a:moveTo>
                <a:lnTo>
                  <a:pt x="0" y="0"/>
                </a:lnTo>
                <a:lnTo>
                  <a:pt x="14004" y="0"/>
                </a:lnTo>
                <a:lnTo>
                  <a:pt x="14004" y="7822"/>
                </a:lnTo>
                <a:lnTo>
                  <a:pt x="0" y="7822"/>
                </a:lnTo>
                <a:lnTo>
                  <a:pt x="5" y="6212"/>
                </a:lnTo>
              </a:path>
            </a:pathLst>
          </a:custGeom>
          <a:noFill/>
          <a:ln w="19050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0" anchor="ctr"/>
          <a:lstStyle/>
          <a:p>
            <a:pPr indent="0" algn="just" fontAlgn="auto">
              <a:lnSpc>
                <a:spcPct val="150000"/>
              </a:lnSpc>
            </a:pPr>
            <a:endParaRPr lang="zh-CN" altLang="en-US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3715385" y="1221740"/>
            <a:ext cx="6691630" cy="4405630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概率时间序列预测</a:t>
            </a:r>
            <a:r>
              <a:rPr lang="en-US" altLang="zh-CN" sz="24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 </a:t>
            </a:r>
            <a:endParaRPr lang="en-US" altLang="zh-CN" sz="2400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基础模型</a:t>
            </a:r>
            <a:r>
              <a:rPr lang="zh-CN" altLang="en-US" sz="2400">
                <a:sym typeface="+mn-ea"/>
              </a:rPr>
              <a:t>      </a:t>
            </a:r>
            <a:endParaRPr lang="zh-CN" altLang="en-US" sz="2400"/>
          </a:p>
          <a:p>
            <a:pPr indent="0" fontAlgn="auto">
              <a:lnSpc>
                <a:spcPct val="150000"/>
              </a:lnSpc>
            </a:pPr>
            <a:endParaRPr lang="en-US" altLang="zh-CN" sz="2400"/>
          </a:p>
          <a:p>
            <a:pPr indent="0" algn="l" fontAlgn="auto"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1.</a:t>
            </a:r>
            <a:r>
              <a:rPr lang="zh-CN" altLang="en-US" sz="2400"/>
              <a:t>概率时间序列预测在众多领域至关重要，传统方法多针对特定数据集建模。</a:t>
            </a:r>
            <a:endParaRPr lang="zh-CN" altLang="en-US" sz="2400"/>
          </a:p>
          <a:p>
            <a:pPr indent="0" algn="l" fontAlgn="auto">
              <a:lnSpc>
                <a:spcPct val="150000"/>
              </a:lnSpc>
            </a:pPr>
            <a:r>
              <a:rPr lang="en-US" altLang="zh-CN" sz="2400"/>
              <a:t>2.</a:t>
            </a:r>
            <a:r>
              <a:rPr lang="zh-CN" altLang="en-US" sz="2400">
                <a:sym typeface="+mn-ea"/>
              </a:rPr>
              <a:t>基础模型在自然语言处理和计算机视觉领域成果显著，但在时间序列预测方面发展滞后。</a:t>
            </a:r>
            <a:endParaRPr lang="zh-CN" altLang="en-US" sz="2400"/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0295" y="2130425"/>
            <a:ext cx="5149215" cy="29616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7985" y="177800"/>
            <a:ext cx="110636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ym typeface="+mn-ea"/>
              </a:rPr>
              <a:t>Lag </a:t>
            </a:r>
            <a:r>
              <a:rPr lang="zh-CN" altLang="en-US" sz="3200" b="1">
                <a:sym typeface="+mn-ea"/>
              </a:rPr>
              <a:t>特征（滞后特征）的过程（</a:t>
            </a:r>
            <a:r>
              <a:rPr lang="en-US" altLang="zh-CN" sz="3200" b="1">
                <a:sym typeface="+mn-ea"/>
              </a:rPr>
              <a:t>Tokenization: Lag Features</a:t>
            </a:r>
            <a:r>
              <a:rPr lang="zh-CN" altLang="en-US" sz="3200" b="1">
                <a:sym typeface="+mn-ea"/>
              </a:rPr>
              <a:t>）</a:t>
            </a:r>
            <a:endParaRPr lang="en-US" altLang="zh-CN" sz="32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7985" y="177800"/>
            <a:ext cx="7080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Lag-Llama </a:t>
            </a:r>
            <a:endParaRPr lang="en-US" altLang="zh-CN" sz="3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0470" y="1141730"/>
            <a:ext cx="4670425" cy="49237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2750" y="835025"/>
            <a:ext cx="6286500" cy="5187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1230" y="958215"/>
            <a:ext cx="7391400" cy="1555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185" y="3716020"/>
            <a:ext cx="6750050" cy="2578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210" y="2307590"/>
            <a:ext cx="6242050" cy="12065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1_1*i*1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1_1*i*2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2.xml><?xml version="1.0" encoding="utf-8"?>
<p:tagLst xmlns:p="http://schemas.openxmlformats.org/presentationml/2006/main">
  <p:tag name="KSO_WM_UNIT_SUBTYPE" val="a"/>
  <p:tag name="KSO_WM_UNIT_TEXT_LAYER_COUNT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8441_1*f*1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TEXT_TYPE" val="1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"/>
</p:tagLst>
</file>

<file path=ppt/tags/tag13.xml><?xml version="1.0" encoding="utf-8"?>
<p:tagLst xmlns:p="http://schemas.openxmlformats.org/presentationml/2006/main">
  <p:tag name="KSO_WM_SLIDE_ID" val="custom20238441_1"/>
  <p:tag name="KSO_WM_TEMPLATE_SUBCATEGORY" val="0"/>
  <p:tag name="KSO_WM_TEMPLATE_MASTER_TYPE" val="0"/>
  <p:tag name="KSO_WM_TEMPLATE_COLOR_TYPE" val="0"/>
  <p:tag name="KSO_WM_SLIDE_TYPE" val="text"/>
  <p:tag name="KSO_WM_SLIDE_SUBTYPE" val="picTxt"/>
  <p:tag name="KSO_WM_SLIDE_ITEM_CNT" val="0"/>
  <p:tag name="KSO_WM_SLIDE_INDEX" val="1"/>
  <p:tag name="KSO_WM_SLIDE_SIZE" val="801*391"/>
  <p:tag name="KSO_WM_SLIDE_POSITION" val="41*74"/>
  <p:tag name="KSO_WM_TAG_VERSION" val="3.0"/>
  <p:tag name="KSO_WM_BEAUTIFY_FLAG" val="#wm#"/>
  <p:tag name="KSO_WM_TEMPLATE_CATEGORY" val="custom"/>
  <p:tag name="KSO_WM_TEMPLATE_INDEX" val="20238441"/>
  <p:tag name="KSO_WM_SLIDE_LAYOUT" val="a_f"/>
  <p:tag name="KSO_WM_SLIDE_LAYOUT_CNT" val="1_1"/>
</p:tagLst>
</file>

<file path=ppt/tags/tag14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8.86834645669296}"/>
</p:tagLst>
</file>

<file path=ppt/tags/tag15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8.86834645669296}"/>
</p:tagLst>
</file>

<file path=ppt/tags/tag16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8.86834645669296}"/>
</p:tagLst>
</file>

<file path=ppt/tags/tag17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8.86834645669296}"/>
</p:tagLst>
</file>

<file path=ppt/tags/tag18.xml><?xml version="1.0" encoding="utf-8"?>
<p:tagLst xmlns:p="http://schemas.openxmlformats.org/presentationml/2006/main">
  <p:tag name="commondata" val="eyJoZGlkIjoiNmVlYjdjMDI5ZGY2NGEyYzg2YjE5OTBhOTI0MzJlODEifQ==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6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7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8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8441_1*a*1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TEXT_TYPE" val="1"/>
  <p:tag name="KSO_WM_UNIT_PRESET_TEXT" val="单击此处添加标题"/>
</p:tagLst>
</file>

<file path=ppt/theme/theme1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1F24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WPS 演示</Application>
  <PresentationFormat>宽屏</PresentationFormat>
  <Paragraphs>60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黑体</vt:lpstr>
      <vt:lpstr>Times New Roman</vt:lpstr>
      <vt:lpstr>NimbusRomNo9L-Regu</vt:lpstr>
      <vt:lpstr>ESRI AMFM Electric</vt:lpstr>
      <vt:lpstr>Arial Unicode MS</vt:lpstr>
      <vt:lpstr>Calibri</vt:lpstr>
      <vt:lpstr>等线</vt:lpstr>
      <vt:lpstr>Calibri Light</vt:lpstr>
      <vt:lpstr>等线 Light</vt:lpstr>
      <vt:lpstr>Office Theme</vt:lpstr>
      <vt:lpstr>PowerPoint 演示文稿</vt:lpstr>
      <vt:lpstr>PowerPoint 演示文稿</vt:lpstr>
      <vt:lpstr>Synergistic data fusion of multimodal AOD and air quality data  for near real-time full coverage air pollution assessment  </vt:lpstr>
      <vt:lpstr>数据集</vt:lpstr>
      <vt:lpstr>背景和动机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Synergistic data fusion of multimodal AOD and air quality data  for near real-time full coverage air pollution assessment 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peaterq</dc:creator>
  <cp:lastModifiedBy>剑舞</cp:lastModifiedBy>
  <cp:revision>628</cp:revision>
  <dcterms:created xsi:type="dcterms:W3CDTF">2019-06-09T06:58:00Z</dcterms:created>
  <dcterms:modified xsi:type="dcterms:W3CDTF">2025-05-04T08:26:14Z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160C25CE38C146689505DEF66EFC51F9_12</vt:lpwstr>
  </property>
  <property fmtid="{D5CDD505-2E9C-101B-9397-08002B2CF9AE}" pid="3" name="KSOProductBuildVer">
    <vt:lpwstr>2052-12.1.0.20784</vt:lpwstr>
  </property>
</Properties>
</file>