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24"/>
  </p:handoutMasterIdLst>
  <p:sldIdLst>
    <p:sldId id="257" r:id="rId3"/>
    <p:sldId id="736" r:id="rId4"/>
    <p:sldId id="1280" r:id="rId6"/>
    <p:sldId id="1243" r:id="rId7"/>
    <p:sldId id="1271" r:id="rId8"/>
    <p:sldId id="977" r:id="rId9"/>
    <p:sldId id="1197" r:id="rId10"/>
    <p:sldId id="1281" r:id="rId11"/>
    <p:sldId id="1282" r:id="rId12"/>
    <p:sldId id="1286" r:id="rId13"/>
    <p:sldId id="1287" r:id="rId14"/>
    <p:sldId id="1267" r:id="rId15"/>
    <p:sldId id="1288" r:id="rId16"/>
    <p:sldId id="1289" r:id="rId17"/>
    <p:sldId id="1290" r:id="rId18"/>
    <p:sldId id="1291" r:id="rId19"/>
    <p:sldId id="1261" r:id="rId20"/>
    <p:sldId id="1279" r:id="rId21"/>
    <p:sldId id="1266" r:id="rId22"/>
    <p:sldId id="766" r:id="rId23"/>
  </p:sldIdLst>
  <p:sldSz cx="12192000" cy="6858000"/>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18.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准备：表</a:t>
            </a:r>
            <a:r>
              <a:rPr lang="en-US" altLang="zh-CN"/>
              <a:t>II</a:t>
            </a:r>
            <a:r>
              <a:rPr lang="zh-CN" altLang="en-US"/>
              <a:t>总结了各种方法在空气质量预测中的实验结果，使用了</a:t>
            </a:r>
            <a:r>
              <a:rPr lang="en-US" altLang="zh-CN"/>
              <a:t>MAE</a:t>
            </a:r>
            <a:r>
              <a:rPr lang="zh-CN" altLang="en-US"/>
              <a:t>和</a:t>
            </a:r>
            <a:r>
              <a:rPr lang="en-US" altLang="zh-CN"/>
              <a:t>RMSE</a:t>
            </a:r>
            <a:r>
              <a:rPr lang="zh-CN" altLang="en-US"/>
              <a:t>作为评估指标。</a:t>
            </a:r>
            <a:endParaRPr lang="zh-CN" altLang="en-US"/>
          </a:p>
          <a:p>
            <a:r>
              <a:rPr lang="zh-CN" altLang="en-US"/>
              <a:t>结果：（总：自己的方法优；分（分析）：三种方法的对比证明自己方法的优点；）我们提出的模型</a:t>
            </a:r>
            <a:r>
              <a:rPr lang="en-US" altLang="zh-CN"/>
              <a:t>LLMAir</a:t>
            </a:r>
            <a:r>
              <a:rPr lang="zh-CN" altLang="en-US"/>
              <a:t>在不同数据集上均表现优于其他方法，减少了</a:t>
            </a:r>
            <a:r>
              <a:rPr lang="en-US" altLang="zh-CN"/>
              <a:t>MAE</a:t>
            </a:r>
            <a:r>
              <a:rPr lang="zh-CN" altLang="en-US"/>
              <a:t>约</a:t>
            </a:r>
            <a:r>
              <a:rPr lang="en-US" altLang="zh-CN"/>
              <a:t>1.2%-2.0%</a:t>
            </a:r>
            <a:r>
              <a:rPr lang="zh-CN" altLang="en-US"/>
              <a:t>，</a:t>
            </a:r>
            <a:r>
              <a:rPr lang="en-US" altLang="zh-CN"/>
              <a:t>RMSE</a:t>
            </a:r>
            <a:r>
              <a:rPr lang="zh-CN" altLang="en-US"/>
              <a:t>约</a:t>
            </a:r>
            <a:r>
              <a:rPr lang="en-US" altLang="zh-CN"/>
              <a:t>2.1%-3.8%</a:t>
            </a:r>
            <a:r>
              <a:rPr lang="zh-CN" altLang="en-US"/>
              <a:t>。具体来说，经典方法在预测性能上表现较差，因为它们无法有效识别和捕捉复杂的空气污染模式。相比之下，基于深度学习的时序和时空预测方法在性能上更强，能够有效建模空气质量数据中的时间和空间依赖关系。然而，一些基于图的模型，如</a:t>
            </a:r>
            <a:r>
              <a:rPr lang="en-US" altLang="zh-CN"/>
              <a:t>GCRN</a:t>
            </a:r>
            <a:r>
              <a:rPr lang="zh-CN" altLang="en-US"/>
              <a:t>、</a:t>
            </a:r>
            <a:r>
              <a:rPr lang="en-US" altLang="zh-CN"/>
              <a:t>GWNET</a:t>
            </a:r>
            <a:r>
              <a:rPr lang="zh-CN" altLang="en-US"/>
              <a:t>、</a:t>
            </a:r>
            <a:r>
              <a:rPr lang="en-US" altLang="zh-CN"/>
              <a:t>MTGNN</a:t>
            </a:r>
            <a:r>
              <a:rPr lang="zh-CN" altLang="en-US"/>
              <a:t>和</a:t>
            </a:r>
            <a:r>
              <a:rPr lang="en-US" altLang="zh-CN"/>
              <a:t>GAGNN</a:t>
            </a:r>
            <a:r>
              <a:rPr lang="zh-CN" altLang="en-US"/>
              <a:t>，依赖于时间依赖性，但这些依赖性随着时间的推移逐渐衰减，导致预测能力随着预测时域的增加而减弱。尽管</a:t>
            </a:r>
            <a:r>
              <a:rPr lang="en-US" altLang="zh-CN"/>
              <a:t>AirFormer</a:t>
            </a:r>
            <a:r>
              <a:rPr lang="zh-CN" altLang="en-US"/>
              <a:t>在某些方面有效，但通常需要大量的领域知识来准确建模空间表示。另一方面，基于</a:t>
            </a:r>
            <a:r>
              <a:rPr lang="en-US" altLang="zh-CN"/>
              <a:t>LLMs</a:t>
            </a:r>
            <a:r>
              <a:rPr lang="zh-CN" altLang="en-US"/>
              <a:t>的方法由于能够捕捉多种模式和依赖关系，展现了更稳定的长期预测能力。特别是像</a:t>
            </a:r>
            <a:r>
              <a:rPr lang="en-US" altLang="zh-CN"/>
              <a:t>FPT</a:t>
            </a:r>
            <a:r>
              <a:rPr lang="zh-CN" altLang="en-US"/>
              <a:t>这样的模型主要聚焦于时间序列建模，虽然</a:t>
            </a:r>
            <a:r>
              <a:rPr lang="en-US" altLang="zh-CN"/>
              <a:t>GATGPT</a:t>
            </a:r>
            <a:r>
              <a:rPr lang="zh-CN" altLang="en-US"/>
              <a:t>、</a:t>
            </a:r>
            <a:r>
              <a:rPr lang="en-US" altLang="zh-CN"/>
              <a:t>GCNGPT</a:t>
            </a:r>
            <a:r>
              <a:rPr lang="zh-CN" altLang="en-US"/>
              <a:t>和</a:t>
            </a:r>
            <a:r>
              <a:rPr lang="en-US" altLang="zh-CN"/>
              <a:t>ST-LLM</a:t>
            </a:r>
            <a:r>
              <a:rPr lang="zh-CN" altLang="en-US"/>
              <a:t>也整合了空间特征，但语言与数值数据之间的固有差距限制了大模型的表示和推理能力。相比之下，</a:t>
            </a:r>
            <a:r>
              <a:rPr lang="en-US" altLang="zh-CN"/>
              <a:t>LLMAir</a:t>
            </a:r>
            <a:r>
              <a:rPr lang="zh-CN" altLang="en-US"/>
              <a:t>不仅能有效提取时空嵌入，还能将空气质量数据与预训练</a:t>
            </a:r>
            <a:r>
              <a:rPr lang="en-US" altLang="zh-CN"/>
              <a:t>LLMs</a:t>
            </a:r>
            <a:r>
              <a:rPr lang="zh-CN" altLang="en-US"/>
              <a:t>的语义空间对齐，从而提升预测精度。此外，我们的模型在处理突发变化方面表现出色，具有强大的预测能力。</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r>
              <a:rPr lang="zh-CN" altLang="en-US"/>
              <a:t>准备：对于少样本学习，我们随机选择训练集中的</a:t>
            </a:r>
            <a:r>
              <a:rPr lang="en-US" altLang="zh-CN"/>
              <a:t>10%</a:t>
            </a:r>
            <a:r>
              <a:rPr lang="zh-CN" altLang="en-US"/>
              <a:t>和</a:t>
            </a:r>
            <a:r>
              <a:rPr lang="en-US" altLang="zh-CN"/>
              <a:t>5%</a:t>
            </a:r>
            <a:r>
              <a:rPr lang="zh-CN" altLang="en-US"/>
              <a:t>的时间步长。</a:t>
            </a:r>
            <a:endParaRPr lang="zh-CN" altLang="en-US"/>
          </a:p>
          <a:p>
            <a:r>
              <a:rPr lang="zh-CN" altLang="en-US"/>
              <a:t>结果：</a:t>
            </a:r>
            <a:r>
              <a:rPr lang="en-US" altLang="zh-CN"/>
              <a:t>10%</a:t>
            </a:r>
            <a:r>
              <a:rPr lang="zh-CN" altLang="en-US"/>
              <a:t>和</a:t>
            </a:r>
            <a:r>
              <a:rPr lang="en-US" altLang="zh-CN"/>
              <a:t>5%</a:t>
            </a:r>
            <a:r>
              <a:rPr lang="zh-CN" altLang="en-US"/>
              <a:t>少样本预测的结果分别展示在表</a:t>
            </a:r>
            <a:r>
              <a:rPr lang="en-US" altLang="zh-CN"/>
              <a:t>III</a:t>
            </a:r>
            <a:r>
              <a:rPr lang="zh-CN" altLang="en-US"/>
              <a:t>和表</a:t>
            </a:r>
            <a:r>
              <a:rPr lang="en-US" altLang="zh-CN"/>
              <a:t>IV</a:t>
            </a:r>
            <a:r>
              <a:rPr lang="zh-CN" altLang="en-US"/>
              <a:t>中。</a:t>
            </a:r>
            <a:r>
              <a:rPr lang="en-US" altLang="zh-CN"/>
              <a:t>LLMAir</a:t>
            </a:r>
            <a:r>
              <a:rPr lang="zh-CN" altLang="en-US"/>
              <a:t>始终表现出色，分别在</a:t>
            </a:r>
            <a:r>
              <a:rPr lang="en-US" altLang="zh-CN"/>
              <a:t>10%</a:t>
            </a:r>
            <a:r>
              <a:rPr lang="zh-CN" altLang="en-US"/>
              <a:t>和</a:t>
            </a:r>
            <a:r>
              <a:rPr lang="en-US" altLang="zh-CN"/>
              <a:t>5%</a:t>
            </a:r>
            <a:r>
              <a:rPr lang="zh-CN" altLang="en-US"/>
              <a:t>的少样本预测中，</a:t>
            </a:r>
            <a:r>
              <a:rPr lang="en-US" altLang="zh-CN"/>
              <a:t>MAE</a:t>
            </a:r>
            <a:r>
              <a:rPr lang="zh-CN" altLang="en-US"/>
              <a:t>减少了约</a:t>
            </a:r>
            <a:r>
              <a:rPr lang="en-US" altLang="zh-CN"/>
              <a:t>2.7%</a:t>
            </a:r>
            <a:r>
              <a:rPr lang="zh-CN" altLang="en-US"/>
              <a:t>和</a:t>
            </a:r>
            <a:r>
              <a:rPr lang="en-US" altLang="zh-CN"/>
              <a:t>2.2%</a:t>
            </a:r>
            <a:r>
              <a:rPr lang="zh-CN" altLang="en-US"/>
              <a:t>。此外，比较</a:t>
            </a:r>
            <a:r>
              <a:rPr lang="en-US" altLang="zh-CN"/>
              <a:t>GATGPT</a:t>
            </a:r>
            <a:r>
              <a:rPr lang="zh-CN" altLang="en-US"/>
              <a:t>和</a:t>
            </a:r>
            <a:r>
              <a:rPr lang="en-US" altLang="zh-CN"/>
              <a:t>ST-LLM</a:t>
            </a:r>
            <a:r>
              <a:rPr lang="zh-CN" altLang="en-US"/>
              <a:t>，我们的模型在少样本学习下的空气质量预测任务中表现优越。</a:t>
            </a:r>
            <a:endParaRPr lang="zh-CN" altLang="en-US"/>
          </a:p>
          <a:p>
            <a:r>
              <a:rPr lang="zh-CN" altLang="en-US"/>
              <a:t>分析：借助文本数据的上下文和语义知识，</a:t>
            </a:r>
            <a:r>
              <a:rPr lang="en-US" altLang="zh-CN"/>
              <a:t>LLMAir</a:t>
            </a:r>
            <a:r>
              <a:rPr lang="zh-CN" altLang="en-US"/>
              <a:t>即使在有限的训练数据下，也能够做出更为准确的预测。</a:t>
            </a:r>
            <a:endParaRPr lang="zh-CN" altLang="en-US"/>
          </a:p>
          <a:p>
            <a:endParaRPr lang="zh-CN" altLang="en-US"/>
          </a:p>
          <a:p>
            <a:r>
              <a:rPr lang="zh-CN" altLang="en-US"/>
              <a:t>一句话：在</a:t>
            </a:r>
            <a:r>
              <a:rPr lang="en-US" altLang="zh-CN"/>
              <a:t>10%</a:t>
            </a:r>
            <a:r>
              <a:rPr lang="zh-CN" altLang="en-US"/>
              <a:t>和</a:t>
            </a:r>
            <a:r>
              <a:rPr lang="en-US" altLang="zh-CN"/>
              <a:t>5%</a:t>
            </a:r>
            <a:r>
              <a:rPr lang="zh-CN" altLang="en-US"/>
              <a:t>的少样本预测中，</a:t>
            </a:r>
            <a:r>
              <a:rPr lang="en-US" altLang="zh-CN"/>
              <a:t>LLMAir</a:t>
            </a:r>
            <a:r>
              <a:rPr lang="zh-CN" altLang="en-US"/>
              <a:t>的</a:t>
            </a:r>
            <a:r>
              <a:rPr lang="en-US" altLang="zh-CN"/>
              <a:t>MAE</a:t>
            </a:r>
            <a:r>
              <a:rPr lang="zh-CN" altLang="en-US"/>
              <a:t>分别减少了</a:t>
            </a:r>
            <a:r>
              <a:rPr lang="en-US" altLang="zh-CN"/>
              <a:t>2.7%</a:t>
            </a:r>
            <a:r>
              <a:rPr lang="zh-CN" altLang="en-US"/>
              <a:t>和</a:t>
            </a:r>
            <a:r>
              <a:rPr lang="en-US" altLang="zh-CN"/>
              <a:t>2.2%</a:t>
            </a:r>
            <a:r>
              <a:rPr lang="zh-CN" altLang="en-US"/>
              <a:t>，比</a:t>
            </a:r>
            <a:r>
              <a:rPr lang="en-US" altLang="zh-CN"/>
              <a:t>GATGPT</a:t>
            </a:r>
            <a:r>
              <a:rPr lang="zh-CN" altLang="en-US"/>
              <a:t>和</a:t>
            </a:r>
            <a:r>
              <a:rPr lang="en-US" altLang="zh-CN"/>
              <a:t>ST-LLM</a:t>
            </a:r>
            <a:r>
              <a:rPr lang="zh-CN" altLang="en-US"/>
              <a:t>有更好的表现。</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在这一部分，我们进行消融研究，评估自适应语义增强重编程对</a:t>
            </a:r>
            <a:r>
              <a:rPr lang="en-US" altLang="zh-CN"/>
              <a:t>LLMAir</a:t>
            </a:r>
            <a:r>
              <a:rPr lang="zh-CN" altLang="en-US"/>
              <a:t>的效果。具体来说，我们将</a:t>
            </a:r>
            <a:r>
              <a:rPr lang="en-US" altLang="zh-CN"/>
              <a:t>LLMAir</a:t>
            </a:r>
            <a:r>
              <a:rPr lang="zh-CN" altLang="en-US"/>
              <a:t>与两个变体进行比较：</a:t>
            </a:r>
            <a:endParaRPr lang="zh-CN" altLang="en-US"/>
          </a:p>
          <a:p>
            <a:endParaRPr lang="en-US" altLang="zh-CN"/>
          </a:p>
          <a:p>
            <a:r>
              <a:rPr lang="en-US" altLang="zh-CN"/>
              <a:t>LLMAirno</a:t>
            </a:r>
            <a:r>
              <a:rPr lang="zh-CN" altLang="en-US"/>
              <a:t>（即</a:t>
            </a:r>
            <a:r>
              <a:rPr lang="en-US" altLang="zh-CN"/>
              <a:t>K=0</a:t>
            </a:r>
            <a:r>
              <a:rPr lang="zh-CN" altLang="en-US"/>
              <a:t>）：省略了语义增强重编程组件，直接使用时空嵌入输入，而不对齐词原型。</a:t>
            </a:r>
            <a:endParaRPr lang="en-US" altLang="zh-CN"/>
          </a:p>
          <a:p>
            <a:r>
              <a:rPr lang="en-US" altLang="zh-CN"/>
              <a:t>LLMAirfx</a:t>
            </a:r>
            <a:r>
              <a:rPr lang="zh-CN" altLang="en-US"/>
              <a:t>：采用固定长度的提示前缀来匹配时空标记。</a:t>
            </a:r>
            <a:endParaRPr lang="zh-CN" altLang="en-US"/>
          </a:p>
          <a:p>
            <a:endParaRPr lang="en-US" altLang="zh-CN"/>
          </a:p>
          <a:p>
            <a:r>
              <a:rPr lang="zh-CN" altLang="en-US"/>
              <a:t>我们通过</a:t>
            </a:r>
            <a:r>
              <a:rPr lang="en-US" altLang="zh-CN"/>
              <a:t>MAE</a:t>
            </a:r>
            <a:r>
              <a:rPr lang="zh-CN" altLang="en-US"/>
              <a:t>和</a:t>
            </a:r>
            <a:r>
              <a:rPr lang="en-US" altLang="zh-CN"/>
              <a:t>RMSE</a:t>
            </a:r>
            <a:r>
              <a:rPr lang="zh-CN" altLang="en-US"/>
              <a:t>来衡量不同数据集上的性能。如图</a:t>
            </a:r>
            <a:r>
              <a:rPr lang="en-US" altLang="zh-CN"/>
              <a:t>3</a:t>
            </a:r>
            <a:r>
              <a:rPr lang="zh-CN" altLang="en-US"/>
              <a:t>所示，</a:t>
            </a:r>
            <a:r>
              <a:rPr lang="en-US" altLang="zh-CN"/>
              <a:t>LLMAir</a:t>
            </a:r>
            <a:r>
              <a:rPr lang="zh-CN" altLang="en-US"/>
              <a:t>在所有指标上始终优于</a:t>
            </a:r>
            <a:r>
              <a:rPr lang="en-US" altLang="zh-CN"/>
              <a:t>LLMAirno</a:t>
            </a:r>
            <a:r>
              <a:rPr lang="zh-CN" altLang="en-US"/>
              <a:t>和</a:t>
            </a:r>
            <a:r>
              <a:rPr lang="en-US" altLang="zh-CN"/>
              <a:t>LLMAirfx</a:t>
            </a:r>
            <a:r>
              <a:rPr lang="zh-CN" altLang="en-US"/>
              <a:t>，证明了自适应重编程方法的有效性。此外，</a:t>
            </a:r>
            <a:r>
              <a:rPr lang="en-US" altLang="zh-CN"/>
              <a:t>LLMAirfx</a:t>
            </a:r>
            <a:r>
              <a:rPr lang="zh-CN" altLang="en-US"/>
              <a:t>优于</a:t>
            </a:r>
            <a:r>
              <a:rPr lang="en-US" altLang="zh-CN"/>
              <a:t>LLMAirno</a:t>
            </a:r>
            <a:r>
              <a:rPr lang="zh-CN" altLang="en-US"/>
              <a:t>，支持了我们的假设：将空气质量数据与预训练</a:t>
            </a:r>
            <a:r>
              <a:rPr lang="en-US" altLang="zh-CN"/>
              <a:t>LLMs</a:t>
            </a:r>
            <a:r>
              <a:rPr lang="zh-CN" altLang="en-US"/>
              <a:t>的语义空间对齐，能够增强模型的表示和推理能力。</a:t>
            </a:r>
            <a:endParaRPr lang="zh-CN" altLang="en-US"/>
          </a:p>
          <a:p>
            <a:endParaRPr lang="zh-CN" altLang="en-US"/>
          </a:p>
          <a:p>
            <a:r>
              <a:rPr lang="zh-CN" altLang="en-US"/>
              <a:t>一句话：</a:t>
            </a:r>
            <a:r>
              <a:rPr lang="en-US" altLang="zh-CN"/>
              <a:t>LLMAir</a:t>
            </a:r>
            <a:r>
              <a:rPr lang="zh-CN" altLang="en-US"/>
              <a:t>在所有指标上优于</a:t>
            </a:r>
            <a:r>
              <a:rPr lang="en-US" altLang="zh-CN"/>
              <a:t>LLMAirno</a:t>
            </a:r>
            <a:r>
              <a:rPr lang="zh-CN" altLang="en-US"/>
              <a:t>和</a:t>
            </a:r>
            <a:r>
              <a:rPr lang="en-US" altLang="zh-CN"/>
              <a:t>LLMAirfx</a:t>
            </a:r>
            <a:r>
              <a:rPr lang="zh-CN" altLang="en-US"/>
              <a:t>，证明了自适应重编程对模型性能的增强作用。</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最大提示前缀长度</a:t>
            </a:r>
            <a:r>
              <a:rPr lang="en-US" altLang="zh-CN"/>
              <a:t>K</a:t>
            </a:r>
            <a:r>
              <a:rPr lang="zh-CN" altLang="en-US"/>
              <a:t>：提示前缀的最大长度</a:t>
            </a:r>
            <a:r>
              <a:rPr lang="en-US" altLang="zh-CN"/>
              <a:t>K</a:t>
            </a:r>
            <a:r>
              <a:rPr lang="zh-CN" altLang="en-US"/>
              <a:t>是我们语义增强重编程过程中的一个关键超参数，它决定了提供给</a:t>
            </a:r>
            <a:r>
              <a:rPr lang="en-US" altLang="zh-CN"/>
              <a:t>LLM</a:t>
            </a:r>
            <a:r>
              <a:rPr lang="zh-CN" altLang="en-US"/>
              <a:t>的附加语义上下文的数量上限。为了研究不同</a:t>
            </a:r>
            <a:r>
              <a:rPr lang="en-US" altLang="zh-CN"/>
              <a:t>K</a:t>
            </a:r>
            <a:r>
              <a:rPr lang="zh-CN" altLang="en-US"/>
              <a:t>值的影响，我们进行了实验，通过在不同数据集上变化</a:t>
            </a:r>
            <a:r>
              <a:rPr lang="en-US" altLang="zh-CN"/>
              <a:t>K</a:t>
            </a:r>
            <a:r>
              <a:rPr lang="zh-CN" altLang="en-US"/>
              <a:t>值来进行评估。图</a:t>
            </a:r>
            <a:r>
              <a:rPr lang="en-US" altLang="zh-CN"/>
              <a:t>5</a:t>
            </a:r>
            <a:r>
              <a:rPr lang="zh-CN" altLang="en-US"/>
              <a:t>显示了不同最大长度</a:t>
            </a:r>
            <a:r>
              <a:rPr lang="en-US" altLang="zh-CN"/>
              <a:t>K</a:t>
            </a:r>
            <a:r>
              <a:rPr lang="zh-CN" altLang="en-US"/>
              <a:t>值的评估结果。结果表明，当</a:t>
            </a:r>
            <a:r>
              <a:rPr lang="en-US" altLang="zh-CN"/>
              <a:t>AIR-BJ</a:t>
            </a:r>
            <a:r>
              <a:rPr lang="zh-CN" altLang="en-US"/>
              <a:t>和</a:t>
            </a:r>
            <a:r>
              <a:rPr lang="en-US" altLang="zh-CN"/>
              <a:t>AIR-TJ</a:t>
            </a:r>
            <a:r>
              <a:rPr lang="zh-CN" altLang="en-US"/>
              <a:t>的数据集上的</a:t>
            </a:r>
            <a:r>
              <a:rPr lang="en-US" altLang="zh-CN"/>
              <a:t>K</a:t>
            </a:r>
            <a:r>
              <a:rPr lang="zh-CN" altLang="en-US"/>
              <a:t>分别为</a:t>
            </a:r>
            <a:r>
              <a:rPr lang="en-US" altLang="zh-CN"/>
              <a:t>4</a:t>
            </a:r>
            <a:r>
              <a:rPr lang="zh-CN" altLang="en-US"/>
              <a:t>和</a:t>
            </a:r>
            <a:r>
              <a:rPr lang="en-US" altLang="zh-CN"/>
              <a:t>6</a:t>
            </a:r>
            <a:r>
              <a:rPr lang="zh-CN" altLang="en-US"/>
              <a:t>时，</a:t>
            </a:r>
            <a:r>
              <a:rPr lang="en-US" altLang="zh-CN"/>
              <a:t>LLMAir</a:t>
            </a:r>
            <a:r>
              <a:rPr lang="zh-CN" altLang="en-US"/>
              <a:t>的表现最佳。随着</a:t>
            </a:r>
            <a:r>
              <a:rPr lang="en-US" altLang="zh-CN"/>
              <a:t>K</a:t>
            </a:r>
            <a:r>
              <a:rPr lang="zh-CN" altLang="en-US"/>
              <a:t>的增加，性能最初会有所提升，但随后开始下降。当</a:t>
            </a:r>
            <a:r>
              <a:rPr lang="en-US" altLang="zh-CN"/>
              <a:t>K</a:t>
            </a:r>
            <a:r>
              <a:rPr lang="zh-CN" altLang="en-US"/>
              <a:t>值太小，匹配的语义信息不足时，模型不能充分利用这些信息；而当</a:t>
            </a:r>
            <a:r>
              <a:rPr lang="en-US" altLang="zh-CN"/>
              <a:t>K</a:t>
            </a:r>
            <a:r>
              <a:rPr lang="zh-CN" altLang="en-US"/>
              <a:t>值过大时，</a:t>
            </a:r>
            <a:r>
              <a:rPr lang="en-US" altLang="zh-CN"/>
              <a:t>LLM</a:t>
            </a:r>
            <a:r>
              <a:rPr lang="zh-CN" altLang="en-US"/>
              <a:t>过度强调提示前缀，忽略了空气质量数据的时空特征。</a:t>
            </a:r>
            <a:endParaRPr lang="zh-CN" altLang="en-US"/>
          </a:p>
          <a:p>
            <a:endParaRPr lang="en-US" altLang="zh-CN"/>
          </a:p>
          <a:p>
            <a:r>
              <a:rPr lang="zh-CN" altLang="en-US"/>
              <a:t>对齐损失系数</a:t>
            </a:r>
            <a:r>
              <a:rPr lang="en-US" altLang="zh-CN"/>
              <a:t>λ</a:t>
            </a:r>
            <a:r>
              <a:rPr lang="zh-CN" altLang="en-US"/>
              <a:t>：在优化目标中，我们结合了两个损失函数，超参数</a:t>
            </a:r>
            <a:r>
              <a:rPr lang="en-US" altLang="zh-CN"/>
              <a:t>λ</a:t>
            </a:r>
            <a:r>
              <a:rPr lang="zh-CN" altLang="en-US"/>
              <a:t>作为平衡不同损失项相对贡献的关键因素。在这一部分，我们探索了</a:t>
            </a:r>
            <a:r>
              <a:rPr lang="en-US" altLang="zh-CN"/>
              <a:t>λ</a:t>
            </a:r>
            <a:r>
              <a:rPr lang="zh-CN" altLang="en-US"/>
              <a:t>对两个数据集的敏感性。具体来说，我们选择了</a:t>
            </a:r>
            <a:r>
              <a:rPr lang="en-US" altLang="zh-CN"/>
              <a:t>{0.001, 0.01, 0.1, 0.5, 1, 10}</a:t>
            </a:r>
            <a:r>
              <a:rPr lang="zh-CN" altLang="en-US"/>
              <a:t>这一组值，图</a:t>
            </a:r>
            <a:r>
              <a:rPr lang="en-US" altLang="zh-CN"/>
              <a:t>6</a:t>
            </a:r>
            <a:r>
              <a:rPr lang="zh-CN" altLang="en-US"/>
              <a:t>展示了</a:t>
            </a:r>
            <a:r>
              <a:rPr lang="en-US" altLang="zh-CN"/>
              <a:t>λ</a:t>
            </a:r>
            <a:r>
              <a:rPr lang="zh-CN" altLang="en-US"/>
              <a:t>的不同值对性能的影响。我们的发现表明，随着</a:t>
            </a:r>
            <a:r>
              <a:rPr lang="en-US" altLang="zh-CN"/>
              <a:t>λ</a:t>
            </a:r>
            <a:r>
              <a:rPr lang="zh-CN" altLang="en-US"/>
              <a:t>的增加，</a:t>
            </a:r>
            <a:r>
              <a:rPr lang="en-US" altLang="zh-CN"/>
              <a:t>LLMAir</a:t>
            </a:r>
            <a:r>
              <a:rPr lang="zh-CN" altLang="en-US"/>
              <a:t>的性能普遍有所提升，直到某个最优点。这一改进强调了我们模型自适应语义增强重编程的优势，它能够有效地将数值特征与文本信息对齐。然而，当</a:t>
            </a:r>
            <a:r>
              <a:rPr lang="en-US" altLang="zh-CN"/>
              <a:t>λ</a:t>
            </a:r>
            <a:r>
              <a:rPr lang="zh-CN" altLang="en-US"/>
              <a:t>值过大时，</a:t>
            </a:r>
            <a:r>
              <a:rPr lang="en-US" altLang="zh-CN"/>
              <a:t>LLMAir</a:t>
            </a:r>
            <a:r>
              <a:rPr lang="zh-CN" altLang="en-US"/>
              <a:t>越来越优先考虑语义信息，忽略了时空特征表示，从而导致预测性能下降。</a:t>
            </a:r>
            <a:endParaRPr lang="zh-CN" altLang="en-US"/>
          </a:p>
          <a:p>
            <a:endParaRPr lang="zh-CN" altLang="en-US"/>
          </a:p>
          <a:p>
            <a:r>
              <a:rPr lang="zh-CN" altLang="en-US"/>
              <a:t>一句话：提示前缀的最大长度</a:t>
            </a:r>
            <a:r>
              <a:rPr lang="en-US" altLang="zh-CN"/>
              <a:t>K</a:t>
            </a:r>
            <a:r>
              <a:rPr lang="zh-CN" altLang="en-US"/>
              <a:t>和对齐损失系数</a:t>
            </a:r>
            <a:r>
              <a:rPr lang="en-US" altLang="zh-CN"/>
              <a:t>λ</a:t>
            </a:r>
            <a:r>
              <a:rPr lang="zh-CN" altLang="en-US"/>
              <a:t>对模型性能有显著影响，</a:t>
            </a:r>
            <a:r>
              <a:rPr lang="en-US" altLang="zh-CN"/>
              <a:t>K</a:t>
            </a:r>
            <a:r>
              <a:rPr lang="zh-CN" altLang="en-US"/>
              <a:t>值过小或过大会导致性能下降，</a:t>
            </a:r>
            <a:r>
              <a:rPr lang="en-US" altLang="zh-CN"/>
              <a:t>λ</a:t>
            </a:r>
            <a:r>
              <a:rPr lang="zh-CN" altLang="en-US"/>
              <a:t>值在最优点附近表现最好。</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回顾一下，我们通过线性映射器选择词原型，以匹配时空标记。为此，我们使用</a:t>
            </a:r>
            <a:r>
              <a:rPr lang="en-US" altLang="zh-CN"/>
              <a:t>PCA</a:t>
            </a:r>
            <a:r>
              <a:rPr lang="zh-CN" altLang="en-US"/>
              <a:t>和</a:t>
            </a:r>
            <a:r>
              <a:rPr lang="en-US" altLang="zh-CN"/>
              <a:t>t-SNE</a:t>
            </a:r>
            <a:r>
              <a:rPr lang="zh-CN" altLang="en-US"/>
              <a:t>对不同映射词汇大小（</a:t>
            </a:r>
            <a:r>
              <a:rPr lang="en-US" altLang="zh-CN"/>
              <a:t>v</a:t>
            </a:r>
            <a:r>
              <a:rPr lang="zh-CN" altLang="en-US"/>
              <a:t>）下的词原型进行可视化。图</a:t>
            </a:r>
            <a:r>
              <a:rPr lang="en-US" altLang="zh-CN"/>
              <a:t>4</a:t>
            </a:r>
            <a:r>
              <a:rPr lang="zh-CN" altLang="en-US"/>
              <a:t>展示了在不同映射词汇大小下，词原型的可视化情况。通过可视化我们发现，词原型主要形成了两个聚类，表明在语义空间中对空气质量数据的对齐具有稳健的语义表示。具体来说，当</a:t>
            </a:r>
            <a:r>
              <a:rPr lang="en-US" altLang="zh-CN"/>
              <a:t>v</a:t>
            </a:r>
            <a:r>
              <a:rPr lang="zh-CN" altLang="en-US"/>
              <a:t>减小时，聚类变得不那么明显；相反，当</a:t>
            </a:r>
            <a:r>
              <a:rPr lang="en-US" altLang="zh-CN"/>
              <a:t>v</a:t>
            </a:r>
            <a:r>
              <a:rPr lang="zh-CN" altLang="en-US"/>
              <a:t>增加到某个阈值后，包含的词嵌入范围过广，导致聚类的清晰度减弱。因此，找到一个最优的词汇大小是非常关键的，既要保证语义的区分度，又要兼顾计算效率。</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在本研究中，我们提出了</a:t>
            </a:r>
            <a:r>
              <a:rPr lang="en-US" altLang="zh-CN"/>
              <a:t>LLMAir</a:t>
            </a:r>
            <a:r>
              <a:rPr lang="zh-CN" altLang="en-US"/>
              <a:t>，一种自适应重编程的大语言模型，用于空气质量预测。我们首先构建了时空标记，这些标记整合了数值、站点和时间嵌入。然后，使用自适应语义增强重编程模块将这些标记与预训练的词嵌入对齐。我们还采用语义调节器来生成最优长度的提示前缀，引导嵌入输入。</a:t>
            </a:r>
            <a:r>
              <a:rPr lang="en-US" altLang="zh-CN"/>
              <a:t>LLMAir</a:t>
            </a:r>
            <a:r>
              <a:rPr lang="zh-CN" altLang="en-US"/>
              <a:t>通过联合优化预测误差和对齐损失来进行训练。实验结果表明，</a:t>
            </a:r>
            <a:r>
              <a:rPr lang="en-US" altLang="zh-CN"/>
              <a:t>LLMAir</a:t>
            </a:r>
            <a:r>
              <a:rPr lang="zh-CN" altLang="en-US"/>
              <a:t>在两个数据集上实现了最先进的性能。在未来的工作中，我们将开发一个通用的时空大语言模型，进一步整合物理规律，以增强模型的可解释性。</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解决方案概述：</a:t>
            </a:r>
            <a:endParaRPr lang="zh-CN" altLang="en-US"/>
          </a:p>
          <a:p>
            <a:r>
              <a:rPr lang="en-US" altLang="zh-CN"/>
              <a:t>Lag-Llama </a:t>
            </a:r>
            <a:r>
              <a:rPr lang="zh-CN" altLang="en-US"/>
              <a:t>提出了一种频率无关的时间序列</a:t>
            </a:r>
            <a:r>
              <a:rPr lang="en-US" altLang="zh-CN"/>
              <a:t> tokenization </a:t>
            </a:r>
            <a:r>
              <a:rPr lang="zh-CN" altLang="en-US"/>
              <a:t>方法（</a:t>
            </a:r>
            <a:r>
              <a:rPr lang="en-US" altLang="zh-CN"/>
              <a:t>lag-feature </a:t>
            </a:r>
            <a:r>
              <a:rPr lang="zh-CN" altLang="en-US"/>
              <a:t>方式），结合</a:t>
            </a:r>
            <a:r>
              <a:rPr lang="en-US" altLang="zh-CN"/>
              <a:t>decoder-only Transformer </a:t>
            </a:r>
            <a:r>
              <a:rPr lang="zh-CN" altLang="en-US"/>
              <a:t>架构，构建了一个适用于多频率、跨领域的通用基础模型。其关键点包括：</a:t>
            </a:r>
            <a:endParaRPr lang="en-US" altLang="zh-CN"/>
          </a:p>
          <a:p>
            <a:r>
              <a:rPr lang="zh-CN" altLang="en-US"/>
              <a:t>统一的滞后特征构建方式（适配任意频率）</a:t>
            </a:r>
            <a:endParaRPr lang="en-US" altLang="zh-CN"/>
          </a:p>
          <a:p>
            <a:r>
              <a:rPr lang="zh-CN" altLang="en-US"/>
              <a:t>自回归解码方式（可逐步生成任意长度预测）</a:t>
            </a:r>
            <a:endParaRPr lang="en-US" altLang="zh-CN"/>
          </a:p>
          <a:p>
            <a:r>
              <a:rPr lang="zh-CN" altLang="en-US"/>
              <a:t>参数化分布输出（支持不确定性估计）</a:t>
            </a:r>
            <a:endParaRPr lang="en-US" altLang="zh-CN"/>
          </a:p>
          <a:p>
            <a:r>
              <a:rPr lang="zh-CN" altLang="en-US"/>
              <a:t>跨域训练（在大规模数据集上进行预训练）</a:t>
            </a:r>
            <a:endParaRPr lang="zh-CN" altLang="en-US"/>
          </a:p>
          <a:p>
            <a:r>
              <a:rPr lang="en-US" altLang="zh-CN"/>
              <a:t>1.</a:t>
            </a:r>
            <a:r>
              <a:rPr lang="zh-CN" altLang="en-US"/>
              <a:t>跨数据集迁移能力验证（针对第</a:t>
            </a:r>
            <a:r>
              <a:rPr lang="en-US" altLang="zh-CN"/>
              <a:t>1</a:t>
            </a:r>
            <a:r>
              <a:rPr lang="zh-CN" altLang="en-US"/>
              <a:t>点）</a:t>
            </a:r>
            <a:endParaRPr lang="en-US" altLang="zh-CN"/>
          </a:p>
          <a:p>
            <a:r>
              <a:rPr lang="zh-CN" altLang="en-US"/>
              <a:t>作者在多个不同频率与领域（如金融、电力、天气）组成的时间序列数据集上预训练</a:t>
            </a:r>
            <a:r>
              <a:rPr lang="en-US" altLang="zh-CN"/>
              <a:t> Lag-Llama</a:t>
            </a:r>
            <a:r>
              <a:rPr lang="zh-CN" altLang="en-US"/>
              <a:t>。</a:t>
            </a:r>
            <a:endParaRPr lang="en-US" altLang="zh-CN"/>
          </a:p>
          <a:p>
            <a:r>
              <a:rPr lang="zh-CN" altLang="en-US"/>
              <a:t>然后迁移到下游数据集，包括不同频率和未见频率组合的数据。</a:t>
            </a:r>
            <a:endParaRPr lang="en-US" altLang="zh-CN"/>
          </a:p>
          <a:p>
            <a:r>
              <a:rPr lang="zh-CN" altLang="en-US"/>
              <a:t>结果显示该模型在无需微调或少量微调的条件下，仍能获得较好的预测性能，证明其泛化能力强。</a:t>
            </a:r>
            <a:endParaRPr lang="en-US" altLang="zh-CN"/>
          </a:p>
          <a:p>
            <a:r>
              <a:rPr lang="en-US" altLang="zh-CN"/>
              <a:t>2.</a:t>
            </a:r>
            <a:r>
              <a:rPr lang="zh-CN" altLang="en-US"/>
              <a:t>对比现有模型的性能（针对第</a:t>
            </a:r>
            <a:r>
              <a:rPr lang="en-US" altLang="zh-CN"/>
              <a:t>2</a:t>
            </a:r>
            <a:r>
              <a:rPr lang="zh-CN" altLang="en-US"/>
              <a:t>点）</a:t>
            </a:r>
            <a:endParaRPr lang="en-US" altLang="zh-CN"/>
          </a:p>
          <a:p>
            <a:r>
              <a:rPr lang="zh-CN" altLang="en-US"/>
              <a:t>作者将</a:t>
            </a:r>
            <a:r>
              <a:rPr lang="en-US" altLang="zh-CN"/>
              <a:t> Lag-Llama </a:t>
            </a:r>
            <a:r>
              <a:rPr lang="zh-CN" altLang="en-US"/>
              <a:t>与多种主流模型（如</a:t>
            </a:r>
            <a:r>
              <a:rPr lang="en-US" altLang="zh-CN"/>
              <a:t> DeepAR</a:t>
            </a:r>
            <a:r>
              <a:rPr lang="zh-CN" altLang="en-US"/>
              <a:t>、</a:t>
            </a:r>
            <a:r>
              <a:rPr lang="en-US" altLang="zh-CN"/>
              <a:t>Informer</a:t>
            </a:r>
            <a:r>
              <a:rPr lang="zh-CN" altLang="en-US"/>
              <a:t>、</a:t>
            </a:r>
            <a:r>
              <a:rPr lang="en-US" altLang="zh-CN"/>
              <a:t>PatchTST </a:t>
            </a:r>
            <a:r>
              <a:rPr lang="zh-CN" altLang="en-US"/>
              <a:t>等）进行对比。</a:t>
            </a:r>
            <a:endParaRPr lang="en-US" altLang="zh-CN"/>
          </a:p>
          <a:p>
            <a:r>
              <a:rPr lang="zh-CN" altLang="en-US"/>
              <a:t>在多个</a:t>
            </a:r>
            <a:r>
              <a:rPr lang="en-US" altLang="zh-CN"/>
              <a:t> benchmark </a:t>
            </a:r>
            <a:r>
              <a:rPr lang="zh-CN" altLang="en-US"/>
              <a:t>数据集上进行评估，</a:t>
            </a:r>
            <a:r>
              <a:rPr lang="en-US" altLang="zh-CN"/>
              <a:t>Lag-Llama </a:t>
            </a:r>
            <a:r>
              <a:rPr lang="zh-CN" altLang="en-US"/>
              <a:t>在</a:t>
            </a:r>
            <a:r>
              <a:rPr lang="en-US" altLang="zh-CN"/>
              <a:t> MAE</a:t>
            </a:r>
            <a:r>
              <a:rPr lang="zh-CN" altLang="en-US"/>
              <a:t>、</a:t>
            </a:r>
            <a:r>
              <a:rPr lang="en-US" altLang="zh-CN"/>
              <a:t>NLL </a:t>
            </a:r>
            <a:r>
              <a:rPr lang="zh-CN" altLang="en-US"/>
              <a:t>等指标上显著优于或持平于这些专门设计的模型。</a:t>
            </a:r>
            <a:endParaRPr lang="en-US" altLang="zh-CN"/>
          </a:p>
          <a:p>
            <a:r>
              <a:rPr lang="zh-CN" altLang="en-US"/>
              <a:t>此外，</a:t>
            </a:r>
            <a:r>
              <a:rPr lang="en-US" altLang="zh-CN"/>
              <a:t>Lag-Llama </a:t>
            </a:r>
            <a:r>
              <a:rPr lang="zh-CN" altLang="en-US"/>
              <a:t>支持采样多个预测轨迹，提供了置信区间，展示了其作为基础模型的灵活性和可靠性。</a:t>
            </a:r>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精力管理，向他人学习。</a:t>
            </a:r>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CCFC</a:t>
            </a:r>
            <a:endParaRPr lang="en-US" altLang="zh-CN"/>
          </a:p>
          <a:p>
            <a:endParaRPr lang="en-US" altLang="zh-CN"/>
          </a:p>
          <a:p>
            <a:r>
              <a:rPr lang="en-US" altLang="zh-CN">
                <a:sym typeface="+mn-ea"/>
              </a:rPr>
              <a:t>“LLMAir”</a:t>
            </a:r>
            <a:r>
              <a:rPr lang="zh-CN" altLang="en-US">
                <a:sym typeface="+mn-ea"/>
              </a:rPr>
              <a:t>：这是研究提出的模型名称，是核心。</a:t>
            </a:r>
            <a:endParaRPr lang="zh-CN" altLang="en-US"/>
          </a:p>
          <a:p>
            <a:r>
              <a:rPr lang="en-US" altLang="zh-CN">
                <a:sym typeface="+mn-ea"/>
              </a:rPr>
              <a:t>“Adaptive Reprogramming”</a:t>
            </a:r>
            <a:r>
              <a:rPr lang="zh-CN" altLang="en-US">
                <a:sym typeface="+mn-ea"/>
              </a:rPr>
              <a:t>：表示自适应重编程，是模型构建的关键方法。</a:t>
            </a:r>
            <a:endParaRPr lang="zh-CN" altLang="en-US"/>
          </a:p>
          <a:p>
            <a:r>
              <a:rPr lang="en-US" altLang="zh-CN">
                <a:sym typeface="+mn-ea"/>
              </a:rPr>
              <a:t>“Large Language Model”</a:t>
            </a:r>
            <a:r>
              <a:rPr lang="zh-CN" altLang="en-US">
                <a:sym typeface="+mn-ea"/>
              </a:rPr>
              <a:t>：大语言模型是研究的基础技术。</a:t>
            </a:r>
            <a:endParaRPr lang="zh-CN" altLang="en-US"/>
          </a:p>
          <a:p>
            <a:r>
              <a:rPr lang="en-US" altLang="zh-CN">
                <a:sym typeface="+mn-ea"/>
              </a:rPr>
              <a:t>“for Air Quality Prediction”</a:t>
            </a:r>
            <a:r>
              <a:rPr lang="zh-CN" altLang="en-US">
                <a:sym typeface="+mn-ea"/>
              </a:rPr>
              <a:t>：明确了研究的应用领域和目标，即利用大语言模型进行空气质量预测。</a:t>
            </a:r>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a:lnSpc>
                <a:spcPct val="150000"/>
              </a:lnSpc>
              <a:defRPr/>
            </a:pPr>
            <a:r>
              <a:rPr lang="zh-CN" altLang="en-US" dirty="0"/>
              <a:t>如题所示，本文围绕着大语言模型和</a:t>
            </a:r>
            <a:r>
              <a:rPr lang="en-US" altLang="zh-CN" dirty="0"/>
              <a:t>PM2.5</a:t>
            </a:r>
            <a:r>
              <a:rPr lang="zh-CN" altLang="en-US" dirty="0"/>
              <a:t>展开，旨在通过使用大语言模型（</a:t>
            </a:r>
            <a:r>
              <a:rPr lang="en-US" altLang="zh-CN" dirty="0"/>
              <a:t>LLMs</a:t>
            </a:r>
            <a:r>
              <a:rPr lang="zh-CN" altLang="en-US" dirty="0"/>
              <a:t>）提高空气质量预测，特别是</a:t>
            </a:r>
            <a:r>
              <a:rPr lang="en-US" altLang="zh-CN" dirty="0"/>
              <a:t>PM2.5</a:t>
            </a:r>
            <a:r>
              <a:rPr lang="zh-CN" altLang="en-US" dirty="0"/>
              <a:t>浓度预测，</a:t>
            </a:r>
            <a:r>
              <a:rPr lang="en-US" altLang="zh-CN" dirty="0"/>
              <a:t>PM2.5</a:t>
            </a:r>
            <a:r>
              <a:rPr lang="zh-CN" altLang="en-US" dirty="0"/>
              <a:t>是衡量空气污染的重要指标。</a:t>
            </a:r>
            <a:endParaRPr lang="zh-CN" altLang="en-US" dirty="0"/>
          </a:p>
          <a:p>
            <a:pPr>
              <a:lnSpc>
                <a:spcPct val="150000"/>
              </a:lnSpc>
              <a:defRPr/>
            </a:pPr>
            <a:endParaRPr lang="zh-CN" altLang="en-US" dirty="0"/>
          </a:p>
          <a:p>
            <a:pPr>
              <a:lnSpc>
                <a:spcPct val="150000"/>
              </a:lnSpc>
              <a:defRPr/>
            </a:pPr>
            <a:r>
              <a:rPr lang="zh-CN" altLang="en-US" dirty="0"/>
              <a:t>如何将大语言模型（</a:t>
            </a:r>
            <a:r>
              <a:rPr lang="en-US" altLang="zh-CN" dirty="0"/>
              <a:t>LLMs</a:t>
            </a:r>
            <a:r>
              <a:rPr lang="zh-CN" altLang="en-US" dirty="0"/>
              <a:t>）应用于空气质量预测，特别是如何处理数值型、连续的空气质量数据（如</a:t>
            </a:r>
            <a:r>
              <a:rPr lang="en-US" altLang="zh-CN" dirty="0"/>
              <a:t>PM2.5</a:t>
            </a:r>
            <a:r>
              <a:rPr lang="zh-CN" altLang="en-US" dirty="0"/>
              <a:t>浓度），这些数据通常具有复杂的时空依赖关系，而大语言模型通常处理的是离散文本数据。</a:t>
            </a:r>
            <a:endParaRPr lang="en-US" altLang="zh-CN" dirty="0"/>
          </a:p>
          <a:p>
            <a:pPr>
              <a:lnSpc>
                <a:spcPct val="150000"/>
              </a:lnSpc>
              <a:defRPr/>
            </a:pPr>
            <a:r>
              <a:rPr lang="zh-CN" altLang="en-US" dirty="0"/>
              <a:t>如何有效地对齐时空数据和预训练大语言模型的语义空间，以便让模型能够理解和处理数值型的空气质量数据，从而提高预测的准确性，尤其是在训练数据有限的情况下。</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为了</a:t>
            </a:r>
            <a:r>
              <a:rPr lang="zh-CN" altLang="en-US">
                <a:sym typeface="+mn-ea"/>
              </a:rPr>
              <a:t>帮助我们理解，</a:t>
            </a:r>
            <a:r>
              <a:rPr lang="zh-CN" altLang="en-US">
                <a:sym typeface="+mn-ea"/>
              </a:rPr>
              <a:t>在复杂的城市环境中</a:t>
            </a:r>
            <a:r>
              <a:rPr lang="zh-CN" altLang="en-US">
                <a:sym typeface="+mn-ea"/>
              </a:rPr>
              <a:t>如何通过结合时空信息来提升</a:t>
            </a:r>
            <a:r>
              <a:rPr lang="en-US" altLang="zh-CN">
                <a:sym typeface="+mn-ea"/>
              </a:rPr>
              <a:t>PM2.5</a:t>
            </a:r>
            <a:r>
              <a:rPr lang="zh-CN" altLang="en-US">
                <a:sym typeface="+mn-ea"/>
              </a:rPr>
              <a:t>浓度的预测精度，作者分析了</a:t>
            </a:r>
            <a:r>
              <a:rPr lang="en-US" altLang="zh-CN">
                <a:sym typeface="+mn-ea"/>
              </a:rPr>
              <a:t>PM2.5</a:t>
            </a:r>
            <a:r>
              <a:rPr lang="zh-CN" altLang="en-US">
                <a:sym typeface="+mn-ea"/>
              </a:rPr>
              <a:t>的时空依赖性；</a:t>
            </a:r>
            <a:endParaRPr lang="zh-CN" altLang="en-US">
              <a:sym typeface="+mn-ea"/>
            </a:endParaRPr>
          </a:p>
          <a:p>
            <a:endParaRPr lang="zh-CN" altLang="en-US">
              <a:sym typeface="+mn-ea"/>
            </a:endParaRPr>
          </a:p>
          <a:p>
            <a:r>
              <a:rPr lang="en-US" altLang="zh-CN">
                <a:sym typeface="+mn-ea"/>
              </a:rPr>
              <a:t>==</a:t>
            </a:r>
            <a:endParaRPr lang="zh-CN" altLang="en-US"/>
          </a:p>
          <a:p>
            <a:r>
              <a:rPr lang="zh-CN" altLang="en-US"/>
              <a:t>在这张</a:t>
            </a:r>
            <a:r>
              <a:rPr lang="en-US" altLang="zh-CN"/>
              <a:t>PPT</a:t>
            </a:r>
            <a:r>
              <a:rPr lang="zh-CN" altLang="en-US"/>
              <a:t>中，我们展示的是图</a:t>
            </a:r>
            <a:r>
              <a:rPr lang="en-US" altLang="zh-CN"/>
              <a:t>1</a:t>
            </a:r>
            <a:r>
              <a:rPr lang="zh-CN" altLang="en-US"/>
              <a:t>，主要讲解</a:t>
            </a:r>
            <a:r>
              <a:rPr lang="en-US" altLang="zh-CN"/>
              <a:t>PM2.5</a:t>
            </a:r>
            <a:r>
              <a:rPr lang="zh-CN" altLang="en-US"/>
              <a:t>浓度的</a:t>
            </a:r>
            <a:r>
              <a:rPr lang="en-US" altLang="zh-CN"/>
              <a:t>**</a:t>
            </a:r>
            <a:r>
              <a:rPr lang="zh-CN" altLang="en-US"/>
              <a:t>时空依赖性</a:t>
            </a:r>
            <a:r>
              <a:rPr lang="en-US" altLang="zh-CN"/>
              <a:t>**</a:t>
            </a:r>
            <a:r>
              <a:rPr lang="zh-CN" altLang="en-US"/>
              <a:t>，这部分数据来自</a:t>
            </a:r>
            <a:r>
              <a:rPr lang="en-US" altLang="zh-CN"/>
              <a:t>**AIR-BJ</a:t>
            </a:r>
            <a:r>
              <a:rPr lang="zh-CN" altLang="en-US"/>
              <a:t>数据集</a:t>
            </a:r>
            <a:r>
              <a:rPr lang="en-US" altLang="zh-CN"/>
              <a:t>**</a:t>
            </a:r>
            <a:r>
              <a:rPr lang="zh-CN" altLang="en-US"/>
              <a:t>。图中分为两部分：</a:t>
            </a:r>
            <a:r>
              <a:rPr lang="en-US" altLang="zh-CN"/>
              <a:t>**</a:t>
            </a:r>
            <a:r>
              <a:rPr lang="zh-CN" altLang="en-US"/>
              <a:t>时序依赖</a:t>
            </a:r>
            <a:r>
              <a:rPr lang="en-US" altLang="zh-CN"/>
              <a:t>**</a:t>
            </a:r>
            <a:r>
              <a:rPr lang="zh-CN" altLang="en-US"/>
              <a:t>和</a:t>
            </a:r>
            <a:r>
              <a:rPr lang="en-US" altLang="zh-CN"/>
              <a:t>**</a:t>
            </a:r>
            <a:r>
              <a:rPr lang="zh-CN" altLang="en-US"/>
              <a:t>空间依赖</a:t>
            </a:r>
            <a:r>
              <a:rPr lang="en-US" altLang="zh-CN"/>
              <a:t>**</a:t>
            </a:r>
            <a:r>
              <a:rPr lang="zh-CN" altLang="en-US"/>
              <a:t>。</a:t>
            </a:r>
            <a:endParaRPr lang="zh-CN" altLang="en-US"/>
          </a:p>
          <a:p>
            <a:endParaRPr lang="en-US" altLang="zh-CN"/>
          </a:p>
          <a:p>
            <a:r>
              <a:rPr lang="en-US" altLang="zh-CN"/>
              <a:t>### </a:t>
            </a:r>
            <a:r>
              <a:rPr lang="zh-CN" altLang="en-US"/>
              <a:t>（</a:t>
            </a:r>
            <a:r>
              <a:rPr lang="en-US" altLang="zh-CN"/>
              <a:t>a</a:t>
            </a:r>
            <a:r>
              <a:rPr lang="zh-CN" altLang="en-US"/>
              <a:t>）</a:t>
            </a:r>
            <a:r>
              <a:rPr lang="en-US" altLang="zh-CN"/>
              <a:t>**</a:t>
            </a:r>
            <a:r>
              <a:rPr lang="zh-CN" altLang="en-US"/>
              <a:t>时序依赖</a:t>
            </a:r>
            <a:r>
              <a:rPr lang="en-US" altLang="zh-CN"/>
              <a:t>**</a:t>
            </a:r>
            <a:r>
              <a:rPr lang="zh-CN" altLang="en-US"/>
              <a:t>：</a:t>
            </a:r>
            <a:endParaRPr lang="zh-CN" altLang="en-US"/>
          </a:p>
          <a:p>
            <a:endParaRPr lang="en-US" altLang="zh-CN"/>
          </a:p>
          <a:p>
            <a:r>
              <a:rPr lang="zh-CN" altLang="en-US"/>
              <a:t>首先来看</a:t>
            </a:r>
            <a:r>
              <a:rPr lang="en-US" altLang="zh-CN"/>
              <a:t>**</a:t>
            </a:r>
            <a:r>
              <a:rPr lang="zh-CN" altLang="en-US"/>
              <a:t>时序依赖</a:t>
            </a:r>
            <a:r>
              <a:rPr lang="en-US" altLang="zh-CN"/>
              <a:t>**</a:t>
            </a:r>
            <a:r>
              <a:rPr lang="zh-CN" altLang="en-US"/>
              <a:t>部分，图上展示的是</a:t>
            </a:r>
            <a:r>
              <a:rPr lang="en-US" altLang="zh-CN"/>
              <a:t>**Tiantan</a:t>
            </a:r>
            <a:r>
              <a:rPr lang="zh-CN" altLang="en-US"/>
              <a:t>站</a:t>
            </a:r>
            <a:r>
              <a:rPr lang="en-US" altLang="zh-CN"/>
              <a:t>**</a:t>
            </a:r>
            <a:r>
              <a:rPr lang="zh-CN" altLang="en-US"/>
              <a:t>（天坛站）在不同工作日（周一、周五和周六）的</a:t>
            </a:r>
            <a:r>
              <a:rPr lang="en-US" altLang="zh-CN"/>
              <a:t>PM2.5</a:t>
            </a:r>
            <a:r>
              <a:rPr lang="zh-CN" altLang="en-US"/>
              <a:t>浓度变化。你可以看到，不同的工作日，</a:t>
            </a:r>
            <a:r>
              <a:rPr lang="en-US" altLang="zh-CN"/>
              <a:t>PM2.5</a:t>
            </a:r>
            <a:r>
              <a:rPr lang="zh-CN" altLang="en-US"/>
              <a:t>浓度在不同时间段的变化是不同的。比如，周一和周五，</a:t>
            </a:r>
            <a:r>
              <a:rPr lang="en-US" altLang="zh-CN"/>
              <a:t>PM2.5</a:t>
            </a:r>
            <a:r>
              <a:rPr lang="zh-CN" altLang="en-US"/>
              <a:t>浓度相对较高，而周六的浓度变化就相对平稳。这一部分突出了时间因素对空气质量的影响，表明空气质量受到天气、日常活动等因素的影响，而这些变化是有规律可循的。</a:t>
            </a:r>
            <a:endParaRPr lang="zh-CN" altLang="en-US"/>
          </a:p>
          <a:p>
            <a:endParaRPr lang="en-US" altLang="zh-CN"/>
          </a:p>
          <a:p>
            <a:r>
              <a:rPr lang="en-US" altLang="zh-CN"/>
              <a:t>### </a:t>
            </a:r>
            <a:r>
              <a:rPr lang="zh-CN" altLang="en-US"/>
              <a:t>（</a:t>
            </a:r>
            <a:r>
              <a:rPr lang="en-US" altLang="zh-CN"/>
              <a:t>b</a:t>
            </a:r>
            <a:r>
              <a:rPr lang="zh-CN" altLang="en-US"/>
              <a:t>）</a:t>
            </a:r>
            <a:r>
              <a:rPr lang="en-US" altLang="zh-CN"/>
              <a:t>**</a:t>
            </a:r>
            <a:r>
              <a:rPr lang="zh-CN" altLang="en-US"/>
              <a:t>空间依赖</a:t>
            </a:r>
            <a:r>
              <a:rPr lang="en-US" altLang="zh-CN"/>
              <a:t>**</a:t>
            </a:r>
            <a:r>
              <a:rPr lang="zh-CN" altLang="en-US"/>
              <a:t>：</a:t>
            </a:r>
            <a:endParaRPr lang="zh-CN" altLang="en-US"/>
          </a:p>
          <a:p>
            <a:endParaRPr lang="en-US" altLang="zh-CN"/>
          </a:p>
          <a:p>
            <a:r>
              <a:rPr lang="zh-CN" altLang="en-US"/>
              <a:t>接下来是</a:t>
            </a:r>
            <a:r>
              <a:rPr lang="en-US" altLang="zh-CN"/>
              <a:t>**</a:t>
            </a:r>
            <a:r>
              <a:rPr lang="zh-CN" altLang="en-US"/>
              <a:t>空间依赖</a:t>
            </a:r>
            <a:r>
              <a:rPr lang="en-US" altLang="zh-CN"/>
              <a:t>**</a:t>
            </a:r>
            <a:r>
              <a:rPr lang="zh-CN" altLang="en-US"/>
              <a:t>部分，展示了</a:t>
            </a:r>
            <a:r>
              <a:rPr lang="en-US" altLang="zh-CN"/>
              <a:t>**</a:t>
            </a:r>
            <a:r>
              <a:rPr lang="zh-CN" altLang="en-US"/>
              <a:t>四个监测站</a:t>
            </a:r>
            <a:r>
              <a:rPr lang="en-US" altLang="zh-CN"/>
              <a:t>**</a:t>
            </a:r>
            <a:r>
              <a:rPr lang="zh-CN" altLang="en-US"/>
              <a:t>：</a:t>
            </a:r>
            <a:r>
              <a:rPr lang="en-US" altLang="zh-CN"/>
              <a:t>Tiantan</a:t>
            </a:r>
            <a:r>
              <a:rPr lang="zh-CN" altLang="en-US"/>
              <a:t>、</a:t>
            </a:r>
            <a:r>
              <a:rPr lang="en-US" altLang="zh-CN"/>
              <a:t>Xizhimen</a:t>
            </a:r>
            <a:r>
              <a:rPr lang="zh-CN" altLang="en-US"/>
              <a:t>、</a:t>
            </a:r>
            <a:r>
              <a:rPr lang="en-US" altLang="zh-CN"/>
              <a:t>Dongsi</a:t>
            </a:r>
            <a:r>
              <a:rPr lang="zh-CN" altLang="en-US"/>
              <a:t>和</a:t>
            </a:r>
            <a:r>
              <a:rPr lang="en-US" altLang="zh-CN"/>
              <a:t>Daxing</a:t>
            </a:r>
            <a:r>
              <a:rPr lang="zh-CN" altLang="en-US"/>
              <a:t>之间的</a:t>
            </a:r>
            <a:r>
              <a:rPr lang="en-US" altLang="zh-CN"/>
              <a:t>PM2.5</a:t>
            </a:r>
            <a:r>
              <a:rPr lang="zh-CN" altLang="en-US"/>
              <a:t>浓度变化。我们可以看到，地理上相距较近的站点，比如</a:t>
            </a:r>
            <a:r>
              <a:rPr lang="en-US" altLang="zh-CN"/>
              <a:t>Tiantan</a:t>
            </a:r>
            <a:r>
              <a:rPr lang="zh-CN" altLang="en-US"/>
              <a:t>和</a:t>
            </a:r>
            <a:r>
              <a:rPr lang="en-US" altLang="zh-CN"/>
              <a:t>Xizhimen</a:t>
            </a:r>
            <a:r>
              <a:rPr lang="zh-CN" altLang="en-US"/>
              <a:t>，它们的</a:t>
            </a:r>
            <a:r>
              <a:rPr lang="en-US" altLang="zh-CN"/>
              <a:t>PM2.5</a:t>
            </a:r>
            <a:r>
              <a:rPr lang="zh-CN" altLang="en-US"/>
              <a:t>浓度变化比较相似。而那些距离较远的站点，比如</a:t>
            </a:r>
            <a:r>
              <a:rPr lang="en-US" altLang="zh-CN"/>
              <a:t>Daxing</a:t>
            </a:r>
            <a:r>
              <a:rPr lang="zh-CN" altLang="en-US"/>
              <a:t>，它们的</a:t>
            </a:r>
            <a:r>
              <a:rPr lang="en-US" altLang="zh-CN"/>
              <a:t>PM2.5</a:t>
            </a:r>
            <a:r>
              <a:rPr lang="zh-CN" altLang="en-US"/>
              <a:t>浓度变化则有更大的差异。这说明，</a:t>
            </a:r>
            <a:r>
              <a:rPr lang="en-US" altLang="zh-CN"/>
              <a:t>PM2.5</a:t>
            </a:r>
            <a:r>
              <a:rPr lang="zh-CN" altLang="en-US"/>
              <a:t>浓度不仅受时间影响，还受到空间因素的影响，空气质量在空间上是不均匀的。</a:t>
            </a:r>
            <a:endParaRPr lang="zh-CN" altLang="en-US"/>
          </a:p>
          <a:p>
            <a:endParaRPr lang="en-US" altLang="zh-CN"/>
          </a:p>
          <a:p>
            <a:r>
              <a:rPr lang="en-US" altLang="zh-CN"/>
              <a:t>### </a:t>
            </a:r>
            <a:r>
              <a:rPr lang="zh-CN" altLang="en-US"/>
              <a:t>图中的右侧小地图：</a:t>
            </a:r>
            <a:endParaRPr lang="zh-CN" altLang="en-US"/>
          </a:p>
          <a:p>
            <a:endParaRPr lang="en-US" altLang="zh-CN"/>
          </a:p>
          <a:p>
            <a:r>
              <a:rPr lang="zh-CN" altLang="en-US"/>
              <a:t>图右侧的小地图帮助我们更直观地理解这四个监测站的地理位置，进一步强调了</a:t>
            </a:r>
            <a:r>
              <a:rPr lang="en-US" altLang="zh-CN"/>
              <a:t>**</a:t>
            </a:r>
            <a:r>
              <a:rPr lang="zh-CN" altLang="en-US"/>
              <a:t>空间依赖性</a:t>
            </a:r>
            <a:r>
              <a:rPr lang="en-US" altLang="zh-CN"/>
              <a:t>**</a:t>
            </a:r>
            <a:r>
              <a:rPr lang="zh-CN" altLang="en-US"/>
              <a:t>的存在。通过这张图，大家可以清楚地看到，站点之间的空间距离是如何影响</a:t>
            </a:r>
            <a:r>
              <a:rPr lang="en-US" altLang="zh-CN"/>
              <a:t>PM2.5</a:t>
            </a:r>
            <a:r>
              <a:rPr lang="zh-CN" altLang="en-US"/>
              <a:t>浓度变化的。</a:t>
            </a:r>
            <a:endParaRPr lang="zh-CN" altLang="en-US"/>
          </a:p>
          <a:p>
            <a:endParaRPr lang="en-US" altLang="zh-CN"/>
          </a:p>
          <a:p>
            <a:r>
              <a:rPr lang="en-US" altLang="zh-CN"/>
              <a:t>### </a:t>
            </a:r>
            <a:r>
              <a:rPr lang="zh-CN" altLang="en-US"/>
              <a:t>图的目的：</a:t>
            </a:r>
            <a:endParaRPr lang="zh-CN" altLang="en-US"/>
          </a:p>
          <a:p>
            <a:endParaRPr lang="en-US" altLang="zh-CN"/>
          </a:p>
          <a:p>
            <a:r>
              <a:rPr lang="zh-CN" altLang="en-US"/>
              <a:t>这张图的目的是展示</a:t>
            </a:r>
            <a:r>
              <a:rPr lang="en-US" altLang="zh-CN"/>
              <a:t>**</a:t>
            </a:r>
            <a:r>
              <a:rPr lang="zh-CN" altLang="en-US"/>
              <a:t>时空依赖性</a:t>
            </a:r>
            <a:r>
              <a:rPr lang="en-US" altLang="zh-CN"/>
              <a:t>**——</a:t>
            </a:r>
            <a:r>
              <a:rPr lang="zh-CN" altLang="en-US"/>
              <a:t>即</a:t>
            </a:r>
            <a:r>
              <a:rPr lang="en-US" altLang="zh-CN"/>
              <a:t>PM2.5</a:t>
            </a:r>
            <a:r>
              <a:rPr lang="zh-CN" altLang="en-US"/>
              <a:t>浓度的变化不仅是时间变化的结果，同时也与空间位置密切相关。通过这张图，我们可以为后续的</a:t>
            </a:r>
            <a:r>
              <a:rPr lang="en-US" altLang="zh-CN"/>
              <a:t>LLMAir</a:t>
            </a:r>
            <a:r>
              <a:rPr lang="zh-CN" altLang="en-US"/>
              <a:t>模型设计提供背景支持，说明为什么我们需要同时考虑时间和空间因素，来提高空气质量预测的准确性。</a:t>
            </a:r>
            <a:endParaRPr lang="zh-CN" altLang="en-US"/>
          </a:p>
          <a:p>
            <a:endParaRPr lang="en-US" altLang="zh-CN"/>
          </a:p>
          <a:p>
            <a:r>
              <a:rPr lang="zh-CN" altLang="en-US"/>
              <a:t>所以，图</a:t>
            </a:r>
            <a:r>
              <a:rPr lang="en-US" altLang="zh-CN"/>
              <a:t>1</a:t>
            </a:r>
            <a:r>
              <a:rPr lang="zh-CN" altLang="en-US"/>
              <a:t>的展示帮助我们理解，如何通过结合时空信息来提升</a:t>
            </a:r>
            <a:r>
              <a:rPr lang="en-US" altLang="zh-CN"/>
              <a:t>PM2.5</a:t>
            </a:r>
            <a:r>
              <a:rPr lang="zh-CN" altLang="en-US"/>
              <a:t>浓度的预测精度，尤其是在复杂的城市环境中。这为我们设计</a:t>
            </a:r>
            <a:r>
              <a:rPr lang="en-US" altLang="zh-CN"/>
              <a:t>LLMAir</a:t>
            </a:r>
            <a:r>
              <a:rPr lang="zh-CN" altLang="en-US"/>
              <a:t>模型提供了理论基础，也为模型的时空依赖性建模提供了直接的证明。</a:t>
            </a:r>
            <a:endParaRPr lang="zh-CN" altLang="en-US"/>
          </a:p>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这张图展示了</a:t>
            </a:r>
            <a:r>
              <a:rPr lang="en-US" altLang="zh-CN"/>
              <a:t>LLMAir</a:t>
            </a:r>
            <a:r>
              <a:rPr lang="zh-CN" altLang="en-US"/>
              <a:t>模型的整体架构及其工作流程。模型的主要目标是通过自适应重编程将传统的时空空气质量数据与大语言模型（</a:t>
            </a:r>
            <a:r>
              <a:rPr lang="en-US" altLang="zh-CN"/>
              <a:t>LLM</a:t>
            </a:r>
            <a:r>
              <a:rPr lang="zh-CN" altLang="en-US"/>
              <a:t>）结合，从而实现更准确的空气质量预测。图中分为两个主要模块：时空标记化（</a:t>
            </a:r>
            <a:r>
              <a:rPr lang="en-US" altLang="zh-CN"/>
              <a:t>Spatial-Temporal Tokenization</a:t>
            </a:r>
            <a:r>
              <a:rPr lang="zh-CN" altLang="en-US"/>
              <a:t>）和自适应语义增强重编程（</a:t>
            </a:r>
            <a:r>
              <a:rPr lang="en-US" altLang="zh-CN"/>
              <a:t>Adaptive Semantic-enhanced Reprogramming</a:t>
            </a:r>
            <a:r>
              <a:rPr lang="zh-CN" altLang="en-US"/>
              <a:t>）。每个模块通过不同的处理步骤逐步完成从原始空气质量数据到最终预测结果的转化。</a:t>
            </a:r>
            <a:endParaRPr lang="zh-CN" altLang="en-US"/>
          </a:p>
          <a:p>
            <a:endParaRPr lang="zh-CN" altLang="en-US"/>
          </a:p>
          <a:p>
            <a:r>
              <a:rPr lang="en-US" altLang="zh-CN"/>
              <a:t>LLMAir</a:t>
            </a:r>
            <a:r>
              <a:rPr lang="zh-CN" altLang="en-US"/>
              <a:t>模型通过时空标记化将空气质量数据转化为适合大语言模型处理的格式，并利用自适应语义增强重编程对齐数据与预训练语言模型的语义空间，从而实现高效、准确的空气质量预测。</a:t>
            </a:r>
            <a:endParaRPr lang="zh-CN" altLang="en-US"/>
          </a:p>
          <a:p>
            <a:endParaRPr lang="zh-CN" altLang="en-US"/>
          </a:p>
          <a:p>
            <a:r>
              <a:rPr lang="zh-CN" altLang="en-US"/>
              <a:t>时空标记化模块（</a:t>
            </a:r>
            <a:r>
              <a:rPr lang="en-US" altLang="zh-CN"/>
              <a:t>Spatial-Temporal Tokenization</a:t>
            </a:r>
            <a:r>
              <a:rPr lang="zh-CN" altLang="en-US"/>
              <a:t>）：</a:t>
            </a:r>
            <a:endParaRPr lang="en-US" altLang="zh-CN"/>
          </a:p>
          <a:p>
            <a:r>
              <a:rPr lang="zh-CN" altLang="en-US"/>
              <a:t>在这一部分，空气质量数据首先被转化为适合输入大语言模型的格式。具体来说，通过以下步骤将空气质量数据转化为时空标记：</a:t>
            </a:r>
            <a:endParaRPr lang="zh-CN" altLang="en-US"/>
          </a:p>
          <a:p>
            <a:r>
              <a:rPr lang="zh-CN" altLang="en-US"/>
              <a:t>数值嵌入（</a:t>
            </a:r>
            <a:r>
              <a:rPr lang="en-US" altLang="zh-CN"/>
              <a:t>Zv</a:t>
            </a:r>
            <a:r>
              <a:rPr lang="zh-CN" altLang="en-US"/>
              <a:t>）：通过点卷积操作（公式（</a:t>
            </a:r>
            <a:r>
              <a:rPr lang="en-US" altLang="zh-CN"/>
              <a:t>1</a:t>
            </a:r>
            <a:r>
              <a:rPr lang="zh-CN" altLang="en-US"/>
              <a:t>））对每个监测站的数据进行处理：</a:t>
            </a:r>
            <a:endParaRPr lang="zh-CN" altLang="en-US"/>
          </a:p>
          <a:p>
            <a:r>
              <a:rPr lang="zh-CN" altLang="en-US"/>
              <a:t>站点嵌入（</a:t>
            </a:r>
            <a:r>
              <a:rPr lang="en-US" altLang="zh-CN"/>
              <a:t>Zn</a:t>
            </a:r>
            <a:r>
              <a:rPr lang="zh-CN" altLang="en-US"/>
              <a:t>）：通过嵌入操作生成站点的表示（公式（</a:t>
            </a:r>
            <a:r>
              <a:rPr lang="en-US" altLang="zh-CN"/>
              <a:t>2</a:t>
            </a:r>
            <a:r>
              <a:rPr lang="zh-CN" altLang="en-US"/>
              <a:t>））：</a:t>
            </a:r>
            <a:endParaRPr lang="zh-CN" altLang="en-US"/>
          </a:p>
          <a:p>
            <a:r>
              <a:rPr lang="zh-CN" altLang="en-US"/>
              <a:t>时间嵌入（</a:t>
            </a:r>
            <a:r>
              <a:rPr lang="en-US" altLang="zh-CN"/>
              <a:t>Zt</a:t>
            </a:r>
            <a:r>
              <a:rPr lang="zh-CN" altLang="en-US"/>
              <a:t>）：通过对小时和日期数据进行编码（公式（</a:t>
            </a:r>
            <a:r>
              <a:rPr lang="en-US" altLang="zh-CN"/>
              <a:t>3</a:t>
            </a:r>
            <a:r>
              <a:rPr lang="zh-CN" altLang="en-US"/>
              <a:t>））：</a:t>
            </a:r>
            <a:endParaRPr lang="zh-CN" altLang="en-US"/>
          </a:p>
          <a:p>
            <a:r>
              <a:rPr lang="zh-CN" altLang="en-US"/>
              <a:t>将这些嵌入结合起来，生成时空标记</a:t>
            </a:r>
            <a:r>
              <a:rPr lang="en-US" altLang="zh-CN"/>
              <a:t>Z</a:t>
            </a:r>
            <a:r>
              <a:rPr lang="zh-CN" altLang="en-US"/>
              <a:t>（公式（</a:t>
            </a:r>
            <a:r>
              <a:rPr lang="en-US" altLang="zh-CN"/>
              <a:t>4</a:t>
            </a:r>
            <a:r>
              <a:rPr lang="zh-CN" altLang="en-US"/>
              <a:t>））：</a:t>
            </a:r>
            <a:endParaRPr lang="zh-CN" altLang="en-US"/>
          </a:p>
          <a:p>
            <a:endParaRPr lang="zh-CN" altLang="en-US"/>
          </a:p>
          <a:p>
            <a:r>
              <a:rPr lang="zh-CN" altLang="en-US"/>
              <a:t>自适应语义增强重编程模块（</a:t>
            </a:r>
            <a:r>
              <a:rPr lang="en-US" altLang="zh-CN"/>
              <a:t>Adaptive Semantic-enhanced Reprogramming</a:t>
            </a:r>
            <a:r>
              <a:rPr lang="zh-CN" altLang="en-US"/>
              <a:t>）：</a:t>
            </a:r>
            <a:endParaRPr lang="en-US" altLang="zh-CN"/>
          </a:p>
          <a:p>
            <a:r>
              <a:rPr lang="zh-CN" altLang="en-US"/>
              <a:t>该模块的任务是将生成的时空标记与预训练的大语言模型的词嵌入进行对齐，使得模型能够理解数值型的空气质量数据：</a:t>
            </a:r>
            <a:endParaRPr lang="zh-CN" altLang="en-US"/>
          </a:p>
          <a:p>
            <a:r>
              <a:rPr lang="zh-CN" altLang="en-US"/>
              <a:t>相似度匹配（公式（</a:t>
            </a:r>
            <a:r>
              <a:rPr lang="en-US" altLang="zh-CN"/>
              <a:t>5</a:t>
            </a:r>
            <a:r>
              <a:rPr lang="zh-CN" altLang="en-US"/>
              <a:t>））计算时空标记和词原型之间的相似度，选择最相关的词原型：</a:t>
            </a:r>
            <a:endParaRPr lang="zh-CN" altLang="en-US"/>
          </a:p>
          <a:p>
            <a:r>
              <a:rPr lang="zh-CN" altLang="en-US"/>
              <a:t>生成最优的提示前缀（公式（</a:t>
            </a:r>
            <a:r>
              <a:rPr lang="en-US" altLang="zh-CN"/>
              <a:t>6</a:t>
            </a:r>
            <a:r>
              <a:rPr lang="zh-CN" altLang="en-US"/>
              <a:t>））：</a:t>
            </a:r>
            <a:endParaRPr lang="zh-CN" altLang="en-US"/>
          </a:p>
          <a:p>
            <a:endParaRPr lang="zh-CN" altLang="en-US"/>
          </a:p>
          <a:p>
            <a:r>
              <a:rPr lang="zh-CN" altLang="en-US"/>
              <a:t>输入到预训练大语言模型（</a:t>
            </a:r>
            <a:r>
              <a:rPr lang="en-US" altLang="zh-CN"/>
              <a:t>Pre-trained LLM</a:t>
            </a:r>
            <a:r>
              <a:rPr lang="zh-CN" altLang="en-US"/>
              <a:t>）：</a:t>
            </a:r>
            <a:endParaRPr lang="en-US" altLang="zh-CN"/>
          </a:p>
          <a:p>
            <a:r>
              <a:rPr lang="zh-CN" altLang="en-US"/>
              <a:t>在这一阶段，时空标记和提示前缀被输入到冻结的大语言模型中，使用多头注意力机制（</a:t>
            </a:r>
            <a:r>
              <a:rPr lang="en-US" altLang="zh-CN"/>
              <a:t>Multi-head Attention</a:t>
            </a:r>
            <a:r>
              <a:rPr lang="zh-CN" altLang="en-US"/>
              <a:t>）和前馈神经网络（</a:t>
            </a:r>
            <a:r>
              <a:rPr lang="en-US" altLang="zh-CN"/>
              <a:t>Feed Forward</a:t>
            </a:r>
            <a:r>
              <a:rPr lang="zh-CN" altLang="en-US"/>
              <a:t>）进行处理，最终通过输出投影层（</a:t>
            </a:r>
            <a:r>
              <a:rPr lang="en-US" altLang="zh-CN"/>
              <a:t>Output Projection</a:t>
            </a:r>
            <a:r>
              <a:rPr lang="zh-CN" altLang="en-US"/>
              <a:t>）得到预测结果</a:t>
            </a:r>
            <a:r>
              <a:rPr lang="en-US" altLang="zh-CN"/>
              <a:t> Y</a:t>
            </a:r>
            <a:r>
              <a:rPr lang="zh-CN" altLang="en-US"/>
              <a:t>。</a:t>
            </a:r>
            <a:endParaRPr lang="zh-CN" altLang="en-US"/>
          </a:p>
          <a:p>
            <a:endParaRPr lang="zh-CN" altLang="en-US"/>
          </a:p>
          <a:p>
            <a:r>
              <a:rPr lang="zh-CN" altLang="en-US"/>
              <a:t>优化目标（</a:t>
            </a:r>
            <a:r>
              <a:rPr lang="en-US" altLang="zh-CN"/>
              <a:t>Loss Function</a:t>
            </a:r>
            <a:r>
              <a:rPr lang="zh-CN" altLang="en-US"/>
              <a:t>）：</a:t>
            </a:r>
            <a:endParaRPr lang="en-US" altLang="zh-CN"/>
          </a:p>
          <a:p>
            <a:r>
              <a:rPr lang="zh-CN" altLang="en-US"/>
              <a:t>训练目标是通过优化两种损失函数：预测误差（</a:t>
            </a:r>
            <a:r>
              <a:rPr lang="en-US" altLang="zh-CN"/>
              <a:t>Lpred</a:t>
            </a:r>
            <a:r>
              <a:rPr lang="zh-CN" altLang="en-US"/>
              <a:t>）和对齐损失（</a:t>
            </a:r>
            <a:r>
              <a:rPr lang="en-US" altLang="zh-CN"/>
              <a:t>Lalg</a:t>
            </a:r>
            <a:r>
              <a:rPr lang="zh-CN" altLang="en-US"/>
              <a:t>）：</a:t>
            </a:r>
            <a:r>
              <a:rPr lang="en-US" altLang="zh-CN"/>
              <a:t>	</a:t>
            </a:r>
            <a:endParaRPr lang="en-US" altLang="zh-CN"/>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时空标记化模块（</a:t>
            </a:r>
            <a:r>
              <a:rPr lang="en-US" altLang="zh-CN">
                <a:sym typeface="+mn-ea"/>
              </a:rPr>
              <a:t>Spatial-Temporal Tokenization</a:t>
            </a:r>
            <a:r>
              <a:rPr lang="zh-CN" altLang="en-US">
                <a:sym typeface="+mn-ea"/>
              </a:rPr>
              <a:t>）：</a:t>
            </a:r>
            <a:endParaRPr lang="en-US" altLang="zh-CN"/>
          </a:p>
          <a:p>
            <a:r>
              <a:rPr lang="zh-CN" altLang="en-US">
                <a:sym typeface="+mn-ea"/>
              </a:rPr>
              <a:t>在这一部分，空气质量数据首先被转化为适合输入大语言模型的格式。具体来说，通过以下步骤将空气质量数据转化为时空标记：</a:t>
            </a:r>
            <a:endParaRPr lang="zh-CN" altLang="en-US"/>
          </a:p>
          <a:p>
            <a:r>
              <a:rPr lang="zh-CN" altLang="en-US">
                <a:sym typeface="+mn-ea"/>
              </a:rPr>
              <a:t>数值嵌入（</a:t>
            </a:r>
            <a:r>
              <a:rPr lang="en-US" altLang="zh-CN">
                <a:sym typeface="+mn-ea"/>
              </a:rPr>
              <a:t>Zv</a:t>
            </a:r>
            <a:r>
              <a:rPr lang="zh-CN" altLang="en-US">
                <a:sym typeface="+mn-ea"/>
              </a:rPr>
              <a:t>）：通过点卷积操作（公式（</a:t>
            </a:r>
            <a:r>
              <a:rPr lang="en-US" altLang="zh-CN">
                <a:sym typeface="+mn-ea"/>
              </a:rPr>
              <a:t>1</a:t>
            </a:r>
            <a:r>
              <a:rPr lang="zh-CN" altLang="en-US">
                <a:sym typeface="+mn-ea"/>
              </a:rPr>
              <a:t>））对每个监测站的数据进行处理：</a:t>
            </a:r>
            <a:endParaRPr lang="zh-CN" altLang="en-US"/>
          </a:p>
          <a:p>
            <a:r>
              <a:rPr lang="zh-CN" altLang="en-US">
                <a:sym typeface="+mn-ea"/>
              </a:rPr>
              <a:t>站点嵌入（</a:t>
            </a:r>
            <a:r>
              <a:rPr lang="en-US" altLang="zh-CN">
                <a:sym typeface="+mn-ea"/>
              </a:rPr>
              <a:t>Zn</a:t>
            </a:r>
            <a:r>
              <a:rPr lang="zh-CN" altLang="en-US">
                <a:sym typeface="+mn-ea"/>
              </a:rPr>
              <a:t>）：通过嵌入操作生成站点的表示（公式（</a:t>
            </a:r>
            <a:r>
              <a:rPr lang="en-US" altLang="zh-CN">
                <a:sym typeface="+mn-ea"/>
              </a:rPr>
              <a:t>2</a:t>
            </a:r>
            <a:r>
              <a:rPr lang="zh-CN" altLang="en-US">
                <a:sym typeface="+mn-ea"/>
              </a:rPr>
              <a:t>））：</a:t>
            </a:r>
            <a:endParaRPr lang="zh-CN" altLang="en-US"/>
          </a:p>
          <a:p>
            <a:r>
              <a:rPr lang="zh-CN" altLang="en-US">
                <a:sym typeface="+mn-ea"/>
              </a:rPr>
              <a:t>时间嵌入（</a:t>
            </a:r>
            <a:r>
              <a:rPr lang="en-US" altLang="zh-CN">
                <a:sym typeface="+mn-ea"/>
              </a:rPr>
              <a:t>Zt</a:t>
            </a:r>
            <a:r>
              <a:rPr lang="zh-CN" altLang="en-US">
                <a:sym typeface="+mn-ea"/>
              </a:rPr>
              <a:t>）：通过对小时和日期数据进行编码（公式（</a:t>
            </a:r>
            <a:r>
              <a:rPr lang="en-US" altLang="zh-CN">
                <a:sym typeface="+mn-ea"/>
              </a:rPr>
              <a:t>3</a:t>
            </a:r>
            <a:r>
              <a:rPr lang="zh-CN" altLang="en-US">
                <a:sym typeface="+mn-ea"/>
              </a:rPr>
              <a:t>））：</a:t>
            </a:r>
            <a:endParaRPr lang="zh-CN" altLang="en-US"/>
          </a:p>
          <a:p>
            <a:r>
              <a:rPr lang="zh-CN" altLang="en-US">
                <a:sym typeface="+mn-ea"/>
              </a:rPr>
              <a:t>将这些嵌入结合起来，生成时空标记</a:t>
            </a:r>
            <a:r>
              <a:rPr lang="en-US" altLang="zh-CN">
                <a:sym typeface="+mn-ea"/>
              </a:rPr>
              <a:t>Z</a:t>
            </a:r>
            <a:r>
              <a:rPr lang="zh-CN" altLang="en-US">
                <a:sym typeface="+mn-ea"/>
              </a:rPr>
              <a:t>（公式（</a:t>
            </a:r>
            <a:r>
              <a:rPr lang="en-US" altLang="zh-CN">
                <a:sym typeface="+mn-ea"/>
              </a:rPr>
              <a:t>4</a:t>
            </a:r>
            <a:r>
              <a:rPr lang="zh-CN" altLang="en-US">
                <a:sym typeface="+mn-ea"/>
              </a:rPr>
              <a:t>））：</a:t>
            </a:r>
            <a:endParaRPr lang="zh-CN" altLang="en-US"/>
          </a:p>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自适应语义增强重编程模块（</a:t>
            </a:r>
            <a:r>
              <a:rPr lang="en-US" altLang="zh-CN">
                <a:sym typeface="+mn-ea"/>
              </a:rPr>
              <a:t>Adaptive Semantic-enhanced Reprogramming</a:t>
            </a:r>
            <a:r>
              <a:rPr lang="zh-CN" altLang="en-US">
                <a:sym typeface="+mn-ea"/>
              </a:rPr>
              <a:t>）：</a:t>
            </a:r>
            <a:endParaRPr lang="en-US" altLang="zh-CN"/>
          </a:p>
          <a:p>
            <a:r>
              <a:rPr lang="zh-CN" altLang="en-US">
                <a:sym typeface="+mn-ea"/>
              </a:rPr>
              <a:t>该模块的任务是将生成的时空标记与预训练的大语言模型的词嵌入进行对齐，使得模型能够理解数值型的空气质量数据：</a:t>
            </a:r>
            <a:endParaRPr lang="zh-CN" altLang="en-US"/>
          </a:p>
          <a:p>
            <a:r>
              <a:rPr lang="zh-CN" altLang="en-US">
                <a:sym typeface="+mn-ea"/>
              </a:rPr>
              <a:t>相似度匹配（公式（</a:t>
            </a:r>
            <a:r>
              <a:rPr lang="en-US" altLang="zh-CN">
                <a:sym typeface="+mn-ea"/>
              </a:rPr>
              <a:t>5</a:t>
            </a:r>
            <a:r>
              <a:rPr lang="zh-CN" altLang="en-US">
                <a:sym typeface="+mn-ea"/>
              </a:rPr>
              <a:t>））计算时空标记和词原型之间的相似度，选择最相关的词原型：</a:t>
            </a:r>
            <a:endParaRPr lang="zh-CN" altLang="en-US"/>
          </a:p>
          <a:p>
            <a:r>
              <a:rPr lang="zh-CN" altLang="en-US">
                <a:sym typeface="+mn-ea"/>
              </a:rPr>
              <a:t>生成最优的提示前缀（公式（</a:t>
            </a:r>
            <a:r>
              <a:rPr lang="en-US" altLang="zh-CN">
                <a:sym typeface="+mn-ea"/>
              </a:rPr>
              <a:t>6</a:t>
            </a:r>
            <a:r>
              <a:rPr lang="zh-CN" altLang="en-US">
                <a:sym typeface="+mn-ea"/>
              </a:rPr>
              <a:t>））：</a:t>
            </a:r>
            <a:endParaRPr lang="zh-CN" altLang="en-US"/>
          </a:p>
          <a:p>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输入到预训练大语言模型（</a:t>
            </a:r>
            <a:r>
              <a:rPr lang="en-US" altLang="zh-CN">
                <a:sym typeface="+mn-ea"/>
              </a:rPr>
              <a:t>Pre-trained LLM</a:t>
            </a:r>
            <a:r>
              <a:rPr lang="zh-CN" altLang="en-US">
                <a:sym typeface="+mn-ea"/>
              </a:rPr>
              <a:t>）：</a:t>
            </a:r>
            <a:endParaRPr lang="en-US" altLang="zh-CN"/>
          </a:p>
          <a:p>
            <a:r>
              <a:rPr lang="zh-CN" altLang="en-US">
                <a:sym typeface="+mn-ea"/>
              </a:rPr>
              <a:t>在这一阶段，时空标记和提示前缀被输入到冻结的大语言模型中，使用多头注意力机制（</a:t>
            </a:r>
            <a:r>
              <a:rPr lang="en-US" altLang="zh-CN">
                <a:sym typeface="+mn-ea"/>
              </a:rPr>
              <a:t>Multi-head Attention</a:t>
            </a:r>
            <a:r>
              <a:rPr lang="zh-CN" altLang="en-US">
                <a:sym typeface="+mn-ea"/>
              </a:rPr>
              <a:t>）和前馈神经网络（</a:t>
            </a:r>
            <a:r>
              <a:rPr lang="en-US" altLang="zh-CN">
                <a:sym typeface="+mn-ea"/>
              </a:rPr>
              <a:t>Feed Forward</a:t>
            </a:r>
            <a:r>
              <a:rPr lang="zh-CN" altLang="en-US">
                <a:sym typeface="+mn-ea"/>
              </a:rPr>
              <a:t>）进行处理，最终通过输出投影层（</a:t>
            </a:r>
            <a:r>
              <a:rPr lang="en-US" altLang="zh-CN">
                <a:sym typeface="+mn-ea"/>
              </a:rPr>
              <a:t>Output Projection</a:t>
            </a:r>
            <a:r>
              <a:rPr lang="zh-CN" altLang="en-US">
                <a:sym typeface="+mn-ea"/>
              </a:rPr>
              <a:t>）得到预测结果</a:t>
            </a:r>
            <a:r>
              <a:rPr lang="en-US" altLang="zh-CN">
                <a:sym typeface="+mn-ea"/>
              </a:rPr>
              <a:t> Y</a:t>
            </a:r>
            <a:r>
              <a:rPr lang="zh-CN" altLang="en-US">
                <a:sym typeface="+mn-ea"/>
              </a:rPr>
              <a:t>。</a:t>
            </a:r>
            <a:endParaRPr lang="zh-CN" altLang="en-US"/>
          </a:p>
          <a:p>
            <a:endParaRPr lang="zh-CN" altLang="en-US"/>
          </a:p>
          <a:p>
            <a:r>
              <a:rPr lang="zh-CN" altLang="en-US">
                <a:sym typeface="+mn-ea"/>
              </a:rPr>
              <a:t>优化目标（</a:t>
            </a:r>
            <a:r>
              <a:rPr lang="en-US" altLang="zh-CN">
                <a:sym typeface="+mn-ea"/>
              </a:rPr>
              <a:t>Loss Function</a:t>
            </a:r>
            <a:r>
              <a:rPr lang="zh-CN" altLang="en-US">
                <a:sym typeface="+mn-ea"/>
              </a:rPr>
              <a:t>）：</a:t>
            </a:r>
            <a:endParaRPr lang="en-US" altLang="zh-CN"/>
          </a:p>
          <a:p>
            <a:r>
              <a:rPr lang="zh-CN" altLang="en-US">
                <a:sym typeface="+mn-ea"/>
              </a:rPr>
              <a:t>训练目标是通过优化两种损失函数：预测误差（</a:t>
            </a:r>
            <a:r>
              <a:rPr lang="en-US" altLang="zh-CN">
                <a:sym typeface="+mn-ea"/>
              </a:rPr>
              <a:t>Lpred</a:t>
            </a:r>
            <a:r>
              <a:rPr lang="zh-CN" altLang="en-US">
                <a:sym typeface="+mn-ea"/>
              </a:rPr>
              <a:t>）和对齐损失（</a:t>
            </a:r>
            <a:r>
              <a:rPr lang="en-US" altLang="zh-CN">
                <a:sym typeface="+mn-ea"/>
              </a:rPr>
              <a:t>Lalg</a:t>
            </a:r>
            <a:r>
              <a:rPr lang="zh-CN" altLang="en-US">
                <a:sym typeface="+mn-ea"/>
              </a:rPr>
              <a:t>）：</a:t>
            </a:r>
            <a:r>
              <a:rPr lang="en-US" altLang="zh-CN">
                <a:sym typeface="+mn-ea"/>
              </a:rPr>
              <a:t>	</a:t>
            </a:r>
            <a:endParaRPr lang="en-US" altLang="zh-CN"/>
          </a:p>
          <a:p>
            <a:endParaRPr lang="zh-CN" altLang="en-US"/>
          </a:p>
          <a:p>
            <a:endParaRPr lang="zh-CN" altLang="en-US"/>
          </a:p>
          <a:p>
            <a:r>
              <a:rPr lang="zh-CN" altLang="en-US"/>
              <a:t>优化目标（</a:t>
            </a:r>
            <a:r>
              <a:rPr lang="en-US" altLang="zh-CN"/>
              <a:t>Loss Function</a:t>
            </a:r>
            <a:r>
              <a:rPr lang="zh-CN" altLang="en-US"/>
              <a:t>）：</a:t>
            </a:r>
            <a:r>
              <a:rPr lang="en-US" altLang="zh-CN"/>
              <a:t> </a:t>
            </a:r>
            <a:r>
              <a:rPr lang="zh-CN" altLang="en-US"/>
              <a:t>训练目标是通过优化两种损失函数：预测误差（</a:t>
            </a:r>
            <a:r>
              <a:rPr lang="en-US" altLang="zh-CN"/>
              <a:t>Lpred</a:t>
            </a:r>
            <a:r>
              <a:rPr lang="zh-CN" altLang="en-US"/>
              <a:t>）和对齐损失（</a:t>
            </a:r>
            <a:r>
              <a:rPr lang="en-US" altLang="zh-CN"/>
              <a:t>Lalg</a:t>
            </a:r>
            <a:r>
              <a:rPr lang="zh-CN" altLang="en-US"/>
              <a:t>）：</a:t>
            </a:r>
            <a:r>
              <a:rPr lang="en-US" altLang="zh-CN"/>
              <a:t> </a:t>
            </a:r>
            <a:r>
              <a:rPr lang="zh-CN" altLang="en-US"/>
              <a:t>𝐿</a:t>
            </a:r>
            <a:r>
              <a:rPr lang="en-US" altLang="zh-CN"/>
              <a:t> = </a:t>
            </a:r>
            <a:r>
              <a:rPr lang="zh-CN" altLang="en-US"/>
              <a:t>𝐿</a:t>
            </a:r>
            <a:r>
              <a:rPr lang="en-US" altLang="zh-CN"/>
              <a:t> pred ( </a:t>
            </a:r>
            <a:r>
              <a:rPr lang="zh-CN" altLang="en-US"/>
              <a:t>𝑌</a:t>
            </a:r>
            <a:r>
              <a:rPr lang="en-US" altLang="zh-CN"/>
              <a:t> , </a:t>
            </a:r>
            <a:r>
              <a:rPr lang="zh-CN" altLang="en-US"/>
              <a:t>𝑌</a:t>
            </a:r>
            <a:r>
              <a:rPr lang="en-US" altLang="zh-CN"/>
              <a:t> ^ ) + </a:t>
            </a:r>
            <a:r>
              <a:rPr lang="zh-CN" altLang="en-US"/>
              <a:t>𝜆</a:t>
            </a:r>
            <a:r>
              <a:rPr lang="en-US" altLang="zh-CN"/>
              <a:t> </a:t>
            </a:r>
            <a:r>
              <a:rPr lang="zh-CN" altLang="en-US"/>
              <a:t>𝐿</a:t>
            </a:r>
            <a:r>
              <a:rPr lang="en-US" altLang="zh-CN"/>
              <a:t> alg ( </a:t>
            </a:r>
            <a:r>
              <a:rPr lang="zh-CN" altLang="en-US"/>
              <a:t>𝑍</a:t>
            </a:r>
            <a:r>
              <a:rPr lang="en-US" altLang="zh-CN"/>
              <a:t> , </a:t>
            </a:r>
            <a:r>
              <a:rPr lang="zh-CN" altLang="en-US"/>
              <a:t>𝑃</a:t>
            </a:r>
            <a:r>
              <a:rPr lang="en-US" altLang="zh-CN"/>
              <a:t> ) L=L pred ​ (Y, Y ^ )+λL alg ​ (Z,P) </a:t>
            </a:r>
            <a:r>
              <a:rPr lang="zh-CN" altLang="en-US"/>
              <a:t>其中，</a:t>
            </a:r>
            <a:r>
              <a:rPr lang="en-US" altLang="zh-CN"/>
              <a:t> </a:t>
            </a:r>
            <a:r>
              <a:rPr lang="zh-CN" altLang="en-US"/>
              <a:t>𝐿</a:t>
            </a:r>
            <a:r>
              <a:rPr lang="en-US" altLang="zh-CN"/>
              <a:t> pred L pred ​ </a:t>
            </a:r>
            <a:r>
              <a:rPr lang="zh-CN" altLang="en-US"/>
              <a:t>用于计算预测误差，</a:t>
            </a:r>
            <a:r>
              <a:rPr lang="en-US" altLang="zh-CN"/>
              <a:t> </a:t>
            </a:r>
            <a:r>
              <a:rPr lang="zh-CN" altLang="en-US"/>
              <a:t>𝐿</a:t>
            </a:r>
            <a:r>
              <a:rPr lang="en-US" altLang="zh-CN"/>
              <a:t> alg L alg ​ </a:t>
            </a:r>
            <a:r>
              <a:rPr lang="zh-CN" altLang="en-US"/>
              <a:t>用于衡量时空标记与词嵌入之间的对齐效果，</a:t>
            </a:r>
            <a:r>
              <a:rPr lang="en-US" altLang="zh-CN"/>
              <a:t> </a:t>
            </a:r>
            <a:r>
              <a:rPr lang="zh-CN" altLang="en-US"/>
              <a:t>𝜆</a:t>
            </a:r>
            <a:r>
              <a:rPr lang="en-US" altLang="zh-CN"/>
              <a:t> λ </a:t>
            </a:r>
            <a:r>
              <a:rPr lang="zh-CN" altLang="en-US"/>
              <a:t>是平衡两个损失项的超参数。</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然后看作者如何证明方法的有效性：</a:t>
            </a:r>
            <a:endParaRPr lang="zh-CN" altLang="en-US"/>
          </a:p>
          <a:p>
            <a:r>
              <a:rPr lang="zh-CN" altLang="en-US"/>
              <a:t>作者通过中国两个主要城市（北京和天津）的真实世界空气质量数据集进行模型评估</a:t>
            </a:r>
            <a:endParaRPr lang="zh-CN" altLang="en-US"/>
          </a:p>
          <a:p>
            <a:endParaRPr lang="zh-CN" altLang="en-US"/>
          </a:p>
          <a:p>
            <a:r>
              <a:rPr lang="zh-CN" altLang="en-US"/>
              <a:t>基于大语言模型（</a:t>
            </a:r>
            <a:r>
              <a:rPr lang="en-US" altLang="zh-CN"/>
              <a:t>LLMs</a:t>
            </a:r>
            <a:r>
              <a:rPr lang="zh-CN" altLang="en-US"/>
              <a:t>）的时空预测方法：</a:t>
            </a:r>
            <a:endParaRPr lang="zh-CN" altLang="en-US"/>
          </a:p>
          <a:p>
            <a:r>
              <a:rPr lang="en-US" altLang="zh-CN"/>
              <a:t>FPT</a:t>
            </a:r>
            <a:r>
              <a:rPr lang="zh-CN" altLang="en-US"/>
              <a:t>：一个基于预训练</a:t>
            </a:r>
            <a:r>
              <a:rPr lang="en-US" altLang="zh-CN"/>
              <a:t>LLMs</a:t>
            </a:r>
            <a:r>
              <a:rPr lang="zh-CN" altLang="en-US"/>
              <a:t>的时间序列分析基础模型。</a:t>
            </a:r>
            <a:endParaRPr lang="zh-CN" altLang="en-US"/>
          </a:p>
          <a:p>
            <a:r>
              <a:rPr lang="en-US" altLang="zh-CN"/>
              <a:t>GATGPT</a:t>
            </a:r>
            <a:r>
              <a:rPr lang="zh-CN" altLang="en-US"/>
              <a:t>：将图注意力机制与预训练的</a:t>
            </a:r>
            <a:r>
              <a:rPr lang="en-US" altLang="zh-CN"/>
              <a:t>GPT-2</a:t>
            </a:r>
            <a:r>
              <a:rPr lang="zh-CN" altLang="en-US"/>
              <a:t>结合，用于时空插补。</a:t>
            </a:r>
            <a:endParaRPr lang="zh-CN" altLang="en-US"/>
          </a:p>
          <a:p>
            <a:r>
              <a:rPr lang="en-US" altLang="zh-CN"/>
              <a:t>GCNGPT</a:t>
            </a:r>
            <a:r>
              <a:rPr lang="zh-CN" altLang="en-US"/>
              <a:t>：将图卷积机制与预训练的</a:t>
            </a:r>
            <a:r>
              <a:rPr lang="en-US" altLang="zh-CN"/>
              <a:t>GPT-2</a:t>
            </a:r>
            <a:r>
              <a:rPr lang="zh-CN" altLang="en-US"/>
              <a:t>结合。</a:t>
            </a:r>
            <a:endParaRPr lang="zh-CN" altLang="en-US"/>
          </a:p>
          <a:p>
            <a:r>
              <a:rPr lang="en-US" altLang="zh-CN"/>
              <a:t>ST-LLM</a:t>
            </a:r>
            <a:r>
              <a:rPr lang="zh-CN" altLang="en-US"/>
              <a:t>：结合时空嵌入层与预训练的</a:t>
            </a:r>
            <a:r>
              <a:rPr lang="en-US" altLang="zh-CN"/>
              <a:t>LLMs</a:t>
            </a:r>
            <a:r>
              <a:rPr lang="zh-CN" altLang="en-US"/>
              <a:t>，用于交通预测。</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5960" y="360000"/>
            <a:ext cx="10800000" cy="720000"/>
          </a:xfrm>
        </p:spPr>
        <p:txBody>
          <a:bodyPr wrap="square">
            <a:normAutofit/>
          </a:body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95960" y="6356350"/>
            <a:ext cx="2743200" cy="365125"/>
          </a:xfrm>
        </p:spPr>
        <p:txBody>
          <a:bodyPr wrap="square">
            <a:normAutofit/>
          </a:bodyPr>
          <a:lstStyle/>
          <a:p>
            <a:r>
              <a:rPr lang="en-US" altLang="zh-CN"/>
              <a:t>2024/12/16</a:t>
            </a:r>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p:spPr>
        <p:txBody>
          <a:bodyPr wrap="square">
            <a:normAutofit/>
          </a:bodyPr>
          <a:lstStyle/>
          <a:p>
            <a:r>
              <a:rPr lang="en-US" altLang="zh-CN"/>
              <a:t>‹#›</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5"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514600" y="1600200"/>
            <a:ext cx="7645400" cy="3390900"/>
          </a:xfrm>
          <a:prstGeom prst="rect">
            <a:avLst/>
          </a:prstGeom>
        </p:spPr>
      </p:pic>
      <p:sp>
        <p:nvSpPr>
          <p:cNvPr id="3" name="文本框 2"/>
          <p:cNvSpPr txBox="1"/>
          <p:nvPr/>
        </p:nvSpPr>
        <p:spPr>
          <a:xfrm>
            <a:off x="387985" y="139700"/>
            <a:ext cx="7080250" cy="583565"/>
          </a:xfrm>
          <a:prstGeom prst="rect">
            <a:avLst/>
          </a:prstGeom>
          <a:noFill/>
        </p:spPr>
        <p:txBody>
          <a:bodyPr wrap="square" rtlCol="0">
            <a:spAutoFit/>
          </a:bodyPr>
          <a:p>
            <a:r>
              <a:rPr lang="zh-CN" altLang="en-US" sz="3200" b="1"/>
              <a:t>实验设置</a:t>
            </a:r>
            <a:r>
              <a:rPr lang="en-US" altLang="zh-CN" sz="3200" b="1"/>
              <a:t> </a:t>
            </a:r>
            <a:endParaRPr lang="en-US" altLang="zh-CN" sz="32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117215" y="1242695"/>
            <a:ext cx="6083935" cy="4834255"/>
          </a:xfrm>
          <a:prstGeom prst="rect">
            <a:avLst/>
          </a:prstGeom>
        </p:spPr>
      </p:pic>
      <p:sp>
        <p:nvSpPr>
          <p:cNvPr id="4" name="文本框 3"/>
          <p:cNvSpPr txBox="1"/>
          <p:nvPr/>
        </p:nvSpPr>
        <p:spPr>
          <a:xfrm>
            <a:off x="451485" y="387350"/>
            <a:ext cx="7080250" cy="583565"/>
          </a:xfrm>
          <a:prstGeom prst="rect">
            <a:avLst/>
          </a:prstGeom>
          <a:noFill/>
        </p:spPr>
        <p:txBody>
          <a:bodyPr wrap="square" rtlCol="0">
            <a:spAutoFit/>
          </a:bodyPr>
          <a:p>
            <a:r>
              <a:rPr lang="zh-CN" altLang="en-US" sz="3200" b="1"/>
              <a:t>对比实验</a:t>
            </a:r>
            <a:r>
              <a:rPr lang="en-US" altLang="zh-CN" sz="3200" b="1"/>
              <a:t> </a:t>
            </a:r>
            <a:endParaRPr lang="en-US" altLang="zh-CN" sz="32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1485" y="387350"/>
            <a:ext cx="7080250" cy="583565"/>
          </a:xfrm>
          <a:prstGeom prst="rect">
            <a:avLst/>
          </a:prstGeom>
          <a:noFill/>
        </p:spPr>
        <p:txBody>
          <a:bodyPr wrap="square" rtlCol="0">
            <a:spAutoFit/>
          </a:bodyPr>
          <a:p>
            <a:r>
              <a:rPr lang="zh-CN" altLang="en-US" sz="3200" b="1"/>
              <a:t>少样本实验</a:t>
            </a:r>
            <a:r>
              <a:rPr lang="en-US" altLang="zh-CN" sz="3200" b="1"/>
              <a:t> </a:t>
            </a:r>
            <a:endParaRPr lang="en-US" altLang="zh-CN" sz="3200" b="1"/>
          </a:p>
        </p:txBody>
      </p:sp>
      <p:pic>
        <p:nvPicPr>
          <p:cNvPr id="6" name="图片 5"/>
          <p:cNvPicPr>
            <a:picLocks noChangeAspect="1"/>
          </p:cNvPicPr>
          <p:nvPr/>
        </p:nvPicPr>
        <p:blipFill>
          <a:blip r:embed="rId1"/>
          <a:stretch>
            <a:fillRect/>
          </a:stretch>
        </p:blipFill>
        <p:spPr>
          <a:xfrm>
            <a:off x="1217295" y="2355850"/>
            <a:ext cx="4024630" cy="2400935"/>
          </a:xfrm>
          <a:prstGeom prst="rect">
            <a:avLst/>
          </a:prstGeom>
        </p:spPr>
      </p:pic>
      <p:pic>
        <p:nvPicPr>
          <p:cNvPr id="7" name="图片 6"/>
          <p:cNvPicPr>
            <a:picLocks noChangeAspect="1"/>
          </p:cNvPicPr>
          <p:nvPr/>
        </p:nvPicPr>
        <p:blipFill>
          <a:blip r:embed="rId2"/>
          <a:stretch>
            <a:fillRect/>
          </a:stretch>
        </p:blipFill>
        <p:spPr>
          <a:xfrm>
            <a:off x="6337300" y="2355850"/>
            <a:ext cx="4191000" cy="2400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1485" y="387350"/>
            <a:ext cx="7080250" cy="583565"/>
          </a:xfrm>
          <a:prstGeom prst="rect">
            <a:avLst/>
          </a:prstGeom>
          <a:noFill/>
        </p:spPr>
        <p:txBody>
          <a:bodyPr wrap="square" rtlCol="0">
            <a:spAutoFit/>
          </a:bodyPr>
          <a:p>
            <a:r>
              <a:rPr lang="zh-CN" altLang="en-US" sz="3200" b="1"/>
              <a:t>消融实验</a:t>
            </a:r>
            <a:r>
              <a:rPr lang="en-US" altLang="zh-CN" sz="3200" b="1"/>
              <a:t> </a:t>
            </a:r>
            <a:endParaRPr lang="en-US" altLang="zh-CN" sz="3200" b="1"/>
          </a:p>
        </p:txBody>
      </p:sp>
      <p:pic>
        <p:nvPicPr>
          <p:cNvPr id="3" name="图片 2"/>
          <p:cNvPicPr>
            <a:picLocks noChangeAspect="1"/>
          </p:cNvPicPr>
          <p:nvPr/>
        </p:nvPicPr>
        <p:blipFill>
          <a:blip r:embed="rId1"/>
          <a:stretch>
            <a:fillRect/>
          </a:stretch>
        </p:blipFill>
        <p:spPr>
          <a:xfrm>
            <a:off x="3263265" y="1946275"/>
            <a:ext cx="5125085" cy="31051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1485" y="387350"/>
            <a:ext cx="7080250" cy="583565"/>
          </a:xfrm>
          <a:prstGeom prst="rect">
            <a:avLst/>
          </a:prstGeom>
          <a:noFill/>
        </p:spPr>
        <p:txBody>
          <a:bodyPr wrap="square" rtlCol="0">
            <a:spAutoFit/>
          </a:bodyPr>
          <a:p>
            <a:r>
              <a:rPr lang="zh-CN" altLang="en-US" sz="3200" b="1"/>
              <a:t>超参数分析</a:t>
            </a:r>
            <a:r>
              <a:rPr lang="en-US" altLang="zh-CN" sz="3200" b="1"/>
              <a:t> </a:t>
            </a:r>
            <a:endParaRPr lang="en-US" altLang="zh-CN" sz="3200" b="1"/>
          </a:p>
        </p:txBody>
      </p:sp>
      <p:pic>
        <p:nvPicPr>
          <p:cNvPr id="4" name="图片 3"/>
          <p:cNvPicPr>
            <a:picLocks noChangeAspect="1"/>
          </p:cNvPicPr>
          <p:nvPr/>
        </p:nvPicPr>
        <p:blipFill>
          <a:blip r:embed="rId1"/>
          <a:stretch>
            <a:fillRect/>
          </a:stretch>
        </p:blipFill>
        <p:spPr>
          <a:xfrm>
            <a:off x="1111250" y="2016125"/>
            <a:ext cx="9968865" cy="28257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1485" y="387350"/>
            <a:ext cx="7080250" cy="583565"/>
          </a:xfrm>
          <a:prstGeom prst="rect">
            <a:avLst/>
          </a:prstGeom>
          <a:noFill/>
        </p:spPr>
        <p:txBody>
          <a:bodyPr wrap="square" rtlCol="0">
            <a:spAutoFit/>
          </a:bodyPr>
          <a:p>
            <a:r>
              <a:rPr lang="zh-CN" altLang="en-US" sz="3200" b="1"/>
              <a:t>可视化分析</a:t>
            </a:r>
            <a:r>
              <a:rPr lang="en-US" altLang="zh-CN" sz="3200" b="1"/>
              <a:t> </a:t>
            </a:r>
            <a:endParaRPr lang="en-US" altLang="zh-CN" sz="3200" b="1"/>
          </a:p>
        </p:txBody>
      </p:sp>
      <p:pic>
        <p:nvPicPr>
          <p:cNvPr id="3" name="图片 2"/>
          <p:cNvPicPr>
            <a:picLocks noChangeAspect="1"/>
          </p:cNvPicPr>
          <p:nvPr/>
        </p:nvPicPr>
        <p:blipFill>
          <a:blip r:embed="rId1"/>
          <a:stretch>
            <a:fillRect/>
          </a:stretch>
        </p:blipFill>
        <p:spPr>
          <a:xfrm>
            <a:off x="2384425" y="1978660"/>
            <a:ext cx="7194550" cy="27171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1485" y="387350"/>
            <a:ext cx="7080250" cy="583565"/>
          </a:xfrm>
          <a:prstGeom prst="rect">
            <a:avLst/>
          </a:prstGeom>
          <a:noFill/>
        </p:spPr>
        <p:txBody>
          <a:bodyPr wrap="square" rtlCol="0">
            <a:spAutoFit/>
          </a:bodyPr>
          <a:p>
            <a:r>
              <a:rPr lang="zh-CN" altLang="en-US" sz="3200" b="1"/>
              <a:t>总结</a:t>
            </a:r>
            <a:r>
              <a:rPr lang="en-US" altLang="zh-CN" sz="3200" b="1"/>
              <a:t> </a:t>
            </a:r>
            <a:endParaRPr lang="en-US" altLang="zh-CN" sz="3200" b="1"/>
          </a:p>
        </p:txBody>
      </p:sp>
      <p:sp>
        <p:nvSpPr>
          <p:cNvPr id="4" name="文本框 3"/>
          <p:cNvSpPr txBox="1"/>
          <p:nvPr/>
        </p:nvSpPr>
        <p:spPr>
          <a:xfrm>
            <a:off x="2756535" y="3281680"/>
            <a:ext cx="1713865" cy="500380"/>
          </a:xfrm>
          <a:prstGeom prst="rect">
            <a:avLst/>
          </a:prstGeom>
        </p:spPr>
        <p:txBody>
          <a:bodyPr wrap="square">
            <a:noAutofit/>
          </a:bodyPr>
          <a:p>
            <a:r>
              <a:rPr lang="en-US" altLang="zh-CN" sz="3200"/>
              <a:t>LLMAir</a:t>
            </a:r>
            <a:endParaRPr lang="en-US" altLang="zh-CN" sz="3200"/>
          </a:p>
        </p:txBody>
      </p:sp>
      <p:sp>
        <p:nvSpPr>
          <p:cNvPr id="5" name="文本框 4"/>
          <p:cNvSpPr txBox="1"/>
          <p:nvPr/>
        </p:nvSpPr>
        <p:spPr>
          <a:xfrm>
            <a:off x="6203950" y="2576830"/>
            <a:ext cx="977900" cy="398780"/>
          </a:xfrm>
          <a:prstGeom prst="rect">
            <a:avLst/>
          </a:prstGeom>
        </p:spPr>
        <p:txBody>
          <a:bodyPr wrap="square">
            <a:spAutoFit/>
          </a:bodyPr>
          <a:p>
            <a:r>
              <a:rPr lang="zh-CN" altLang="en-US" sz="2000"/>
              <a:t>定义</a:t>
            </a:r>
            <a:endParaRPr lang="zh-CN" altLang="en-US" sz="2000"/>
          </a:p>
        </p:txBody>
      </p:sp>
      <p:sp>
        <p:nvSpPr>
          <p:cNvPr id="6" name="文本框 5"/>
          <p:cNvSpPr txBox="1"/>
          <p:nvPr/>
        </p:nvSpPr>
        <p:spPr>
          <a:xfrm>
            <a:off x="6035675" y="3383280"/>
            <a:ext cx="1314450" cy="398780"/>
          </a:xfrm>
          <a:prstGeom prst="rect">
            <a:avLst/>
          </a:prstGeom>
        </p:spPr>
        <p:txBody>
          <a:bodyPr wrap="square">
            <a:spAutoFit/>
          </a:bodyPr>
          <a:p>
            <a:r>
              <a:rPr lang="zh-CN" altLang="en-US" sz="2000"/>
              <a:t>研究过程</a:t>
            </a:r>
            <a:endParaRPr lang="zh-CN" altLang="en-US" sz="2000"/>
          </a:p>
        </p:txBody>
      </p:sp>
      <p:sp>
        <p:nvSpPr>
          <p:cNvPr id="7" name="文本框 6"/>
          <p:cNvSpPr txBox="1"/>
          <p:nvPr/>
        </p:nvSpPr>
        <p:spPr>
          <a:xfrm>
            <a:off x="6057900" y="4227830"/>
            <a:ext cx="1644650" cy="398780"/>
          </a:xfrm>
          <a:prstGeom prst="rect">
            <a:avLst/>
          </a:prstGeom>
        </p:spPr>
        <p:txBody>
          <a:bodyPr wrap="square">
            <a:spAutoFit/>
          </a:bodyPr>
          <a:p>
            <a:r>
              <a:rPr lang="zh-CN" altLang="en-US" sz="2000"/>
              <a:t>未来方向</a:t>
            </a:r>
            <a:endParaRPr lang="zh-CN"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48940" y="2157095"/>
            <a:ext cx="6937375" cy="368300"/>
          </a:xfrm>
          <a:prstGeom prst="rect">
            <a:avLst/>
          </a:prstGeom>
          <a:noFill/>
        </p:spPr>
        <p:txBody>
          <a:bodyPr wrap="square" rtlCol="0">
            <a:spAutoFit/>
          </a:bodyPr>
          <a:p>
            <a:r>
              <a:rPr lang="zh-CN" altLang="en-US" b="1">
                <a:sym typeface="+mn-ea"/>
              </a:rPr>
              <a:t>传统时间序列方法依赖特定数据集，泛化能力差</a:t>
            </a:r>
            <a:endParaRPr lang="zh-CN" altLang="en-US" b="1"/>
          </a:p>
        </p:txBody>
      </p:sp>
      <p:sp>
        <p:nvSpPr>
          <p:cNvPr id="3" name="文本框 2"/>
          <p:cNvSpPr txBox="1"/>
          <p:nvPr/>
        </p:nvSpPr>
        <p:spPr>
          <a:xfrm>
            <a:off x="2948940" y="3535045"/>
            <a:ext cx="6990715" cy="368300"/>
          </a:xfrm>
          <a:prstGeom prst="rect">
            <a:avLst/>
          </a:prstGeom>
          <a:noFill/>
        </p:spPr>
        <p:txBody>
          <a:bodyPr wrap="square" rtlCol="0">
            <a:spAutoFit/>
          </a:bodyPr>
          <a:p>
            <a:r>
              <a:rPr lang="zh-CN" altLang="en-US" b="1"/>
              <a:t>基础模型（</a:t>
            </a:r>
            <a:r>
              <a:rPr lang="en-US" altLang="zh-CN" b="1"/>
              <a:t>foundation models</a:t>
            </a:r>
            <a:r>
              <a:rPr lang="zh-CN" altLang="en-US" b="1"/>
              <a:t>）在时间序列领域发展缓慢</a:t>
            </a:r>
            <a:endParaRPr lang="zh-CN" altLang="en-US" b="1"/>
          </a:p>
        </p:txBody>
      </p:sp>
      <p:sp>
        <p:nvSpPr>
          <p:cNvPr id="4" name="文本框 3"/>
          <p:cNvSpPr txBox="1"/>
          <p:nvPr/>
        </p:nvSpPr>
        <p:spPr>
          <a:xfrm>
            <a:off x="673735" y="550545"/>
            <a:ext cx="4064000" cy="583565"/>
          </a:xfrm>
          <a:prstGeom prst="rect">
            <a:avLst/>
          </a:prstGeom>
          <a:noFill/>
        </p:spPr>
        <p:txBody>
          <a:bodyPr wrap="square" rtlCol="0">
            <a:spAutoFit/>
          </a:bodyPr>
          <a:p>
            <a:r>
              <a:rPr lang="zh-CN" altLang="en-US" sz="3200" b="1"/>
              <a:t>感想</a:t>
            </a:r>
            <a:endParaRPr lang="zh-CN" altLang="en-US" sz="32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未来计划</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6"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未来</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计划</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请指正</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 y="2074545"/>
            <a:ext cx="11904345" cy="1151255"/>
          </a:xfrm>
        </p:spPr>
        <p:txBody>
          <a:bodyPr>
            <a:scene3d>
              <a:camera prst="orthographicFront"/>
              <a:lightRig rig="threePt" dir="t"/>
            </a:scene3d>
          </a:bodyPr>
          <a:lstStyle/>
          <a:p>
            <a:pPr algn="ctr"/>
            <a:r>
              <a:rPr lang="en-US" altLang="zh-CN" sz="2800" b="1">
                <a:solidFill>
                  <a:schemeClr val="tx1"/>
                </a:solidFill>
                <a:effectLst>
                  <a:outerShdw blurRad="38100" dist="19050" dir="2700000" algn="tl" rotWithShape="0">
                    <a:schemeClr val="dk1">
                      <a:alpha val="40000"/>
                    </a:schemeClr>
                  </a:outerShdw>
                </a:effectLst>
              </a:rPr>
              <a:t>LLMAir: Adaptive Reprogramming Large Language</a:t>
            </a:r>
            <a:br>
              <a:rPr lang="en-US" altLang="zh-CN" sz="2800" b="1">
                <a:solidFill>
                  <a:schemeClr val="tx1"/>
                </a:solidFill>
                <a:effectLst>
                  <a:outerShdw blurRad="38100" dist="19050" dir="2700000" algn="tl" rotWithShape="0">
                    <a:schemeClr val="dk1">
                      <a:alpha val="40000"/>
                    </a:schemeClr>
                  </a:outerShdw>
                </a:effectLst>
              </a:rPr>
            </a:br>
            <a:r>
              <a:rPr lang="en-US" altLang="zh-CN" sz="2800" b="1">
                <a:solidFill>
                  <a:schemeClr val="tx1"/>
                </a:solidFill>
                <a:effectLst>
                  <a:outerShdw blurRad="38100" dist="19050" dir="2700000" algn="tl" rotWithShape="0">
                    <a:schemeClr val="dk1">
                      <a:alpha val="40000"/>
                    </a:schemeClr>
                  </a:outerShdw>
                </a:effectLst>
              </a:rPr>
              <a:t>Model for Air Quality Prediction</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08635" y="4564380"/>
            <a:ext cx="10866755" cy="706755"/>
          </a:xfrm>
          <a:prstGeom prst="rect">
            <a:avLst/>
          </a:prstGeom>
        </p:spPr>
        <p:txBody>
          <a:bodyPr wrap="square">
            <a:spAutoFit/>
          </a:bodyPr>
          <a:p>
            <a:r>
              <a:rPr lang="en-US" altLang="zh-CN" sz="2000" b="0">
                <a:solidFill>
                  <a:srgbClr val="000000"/>
                </a:solidFill>
                <a:latin typeface="Times New Roman" panose="02020603050405020304" charset="0"/>
                <a:ea typeface="NimbusRomNo9L-Regu"/>
                <a:cs typeface="Times New Roman" panose="02020603050405020304" charset="0"/>
              </a:rPr>
              <a:t>2024 IEEE 30th International Conference on Parallel and Distributed Systems (ICPADS)</a:t>
            </a:r>
            <a:endParaRPr lang="en-US" altLang="zh-CN" sz="2000" b="0">
              <a:solidFill>
                <a:srgbClr val="000000"/>
              </a:solidFill>
              <a:latin typeface="Times New Roman" panose="02020603050405020304" charset="0"/>
              <a:ea typeface="NimbusRomNo9L-Regu"/>
              <a:cs typeface="Times New Roman" panose="02020603050405020304" charset="0"/>
            </a:endParaRPr>
          </a:p>
          <a:p>
            <a:r>
              <a:rPr lang="zh-CN" altLang="en-US" sz="2000" b="0">
                <a:solidFill>
                  <a:srgbClr val="000000"/>
                </a:solidFill>
                <a:latin typeface="Times New Roman" panose="02020603050405020304" charset="0"/>
                <a:ea typeface="NimbusRomNo9L-Regu"/>
                <a:cs typeface="Times New Roman" panose="02020603050405020304" charset="0"/>
              </a:rPr>
              <a:t>北京邮电大学</a:t>
            </a:r>
            <a:endParaRPr lang="zh-CN" altLang="en-US" sz="2000" b="0">
              <a:solidFill>
                <a:srgbClr val="000000"/>
              </a:solidFill>
              <a:latin typeface="Times New Roman" panose="02020603050405020304" charset="0"/>
              <a:ea typeface="NimbusRomNo9L-Regu"/>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673350"/>
            <a:ext cx="2563495" cy="1558925"/>
          </a:xfrm>
        </p:spPr>
        <p:txBody>
          <a:bodyPr anchor="b" anchorCtr="0"/>
          <a:lstStyle/>
          <a:p>
            <a:pPr algn="ctr"/>
            <a:r>
              <a:rPr lang="zh-CN" altLang="en-US" sz="3600"/>
              <a:t>背景和</a:t>
            </a:r>
            <a:r>
              <a:rPr lang="zh-CN" altLang="en-US" sz="3600"/>
              <a:t>动机</a:t>
            </a:r>
            <a:endParaRPr lang="zh-CN" altLang="en-US" sz="3600"/>
          </a:p>
        </p:txBody>
      </p:sp>
      <p:sp>
        <p:nvSpPr>
          <p:cNvPr id="3" name="矩形 2"/>
          <p:cNvSpPr/>
          <p:nvPr>
            <p:custDataLst>
              <p:tags r:id="rId2"/>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anchor="ctr"/>
          <a:lstStyle/>
          <a:p>
            <a:pPr indent="0" algn="just" fontAlgn="auto">
              <a:lnSpc>
                <a:spcPct val="150000"/>
              </a:lnSpc>
            </a:pPr>
            <a:endParaRPr lang="zh-CN" altLang="en-US" kern="0" spc="0" dirty="0">
              <a:ln>
                <a:noFill/>
                <a:prstDash val="sysDot"/>
              </a:ln>
              <a:solidFill>
                <a:schemeClr val="tx1">
                  <a:lumMod val="85000"/>
                  <a:lumOff val="15000"/>
                </a:schemeClr>
              </a:solidFill>
              <a:latin typeface="+mn-ea"/>
              <a:ea typeface="+mn-ea"/>
              <a:sym typeface="+mn-ea"/>
            </a:endParaRPr>
          </a:p>
        </p:txBody>
      </p:sp>
      <p:sp>
        <p:nvSpPr>
          <p:cNvPr id="4" name="文本框 3"/>
          <p:cNvSpPr txBox="1"/>
          <p:nvPr>
            <p:custDataLst>
              <p:tags r:id="rId4"/>
            </p:custDataLst>
          </p:nvPr>
        </p:nvSpPr>
        <p:spPr>
          <a:xfrm>
            <a:off x="4042410" y="1221740"/>
            <a:ext cx="6364605" cy="4405630"/>
          </a:xfrm>
          <a:prstGeom prst="rect">
            <a:avLst/>
          </a:prstGeom>
          <a:noFill/>
        </p:spPr>
        <p:txBody>
          <a:bodyPr wrap="square" rtlCol="0" anchor="ctr" anchorCtr="0">
            <a:normAutofit lnSpcReduction="10000"/>
          </a:bodyPr>
          <a:lstStyle/>
          <a:p>
            <a:pPr indent="0" fontAlgn="auto">
              <a:lnSpc>
                <a:spcPct val="150000"/>
              </a:lnSpc>
            </a:pPr>
            <a:r>
              <a:rPr lang="en-US" altLang="zh-CN" sz="2400">
                <a:sym typeface="+mn-ea"/>
              </a:rPr>
              <a:t>LLM </a:t>
            </a:r>
            <a:r>
              <a:rPr lang="en-US" altLang="zh-CN" sz="2400">
                <a:sym typeface="+mn-ea"/>
              </a:rPr>
              <a:t> </a:t>
            </a:r>
            <a:endParaRPr lang="en-US" altLang="zh-CN" sz="2400">
              <a:sym typeface="+mn-ea"/>
            </a:endParaRPr>
          </a:p>
          <a:p>
            <a:pPr indent="0" fontAlgn="auto">
              <a:lnSpc>
                <a:spcPct val="150000"/>
              </a:lnSpc>
            </a:pPr>
            <a:r>
              <a:rPr lang="en-US" altLang="zh-CN" sz="2400">
                <a:sym typeface="+mn-ea"/>
              </a:rPr>
              <a:t>PM2.5</a:t>
            </a:r>
            <a:r>
              <a:rPr lang="zh-CN" altLang="en-US" sz="2400">
                <a:sym typeface="+mn-ea"/>
              </a:rPr>
              <a:t>      </a:t>
            </a:r>
            <a:endParaRPr lang="zh-CN" altLang="en-US" sz="2400"/>
          </a:p>
          <a:p>
            <a:pPr indent="0" fontAlgn="auto">
              <a:lnSpc>
                <a:spcPct val="150000"/>
              </a:lnSpc>
            </a:pPr>
            <a:endParaRPr lang="en-US" altLang="zh-CN" sz="2400"/>
          </a:p>
          <a:p>
            <a:pPr indent="0" algn="l" fontAlgn="auto">
              <a:lnSpc>
                <a:spcPct val="150000"/>
              </a:lnSpc>
            </a:pPr>
            <a:r>
              <a:rPr lang="en-US" altLang="zh-CN" sz="2400" dirty="0">
                <a:sym typeface="+mn-ea"/>
              </a:rPr>
              <a:t>1.</a:t>
            </a:r>
            <a:r>
              <a:rPr lang="zh-CN" altLang="en-US" sz="2400"/>
              <a:t>如何</a:t>
            </a:r>
            <a:r>
              <a:rPr lang="zh-CN" altLang="en-US" sz="2400"/>
              <a:t>将大语言模型（</a:t>
            </a:r>
            <a:r>
              <a:rPr lang="en-US" altLang="zh-CN" sz="2400"/>
              <a:t>LLMs</a:t>
            </a:r>
            <a:r>
              <a:rPr lang="zh-CN" altLang="en-US" sz="2400"/>
              <a:t>）应用于空气质量预测</a:t>
            </a:r>
            <a:r>
              <a:rPr lang="zh-CN" altLang="en-US" sz="2400"/>
              <a:t>。</a:t>
            </a:r>
            <a:endParaRPr lang="zh-CN" altLang="en-US" sz="2400"/>
          </a:p>
          <a:p>
            <a:pPr indent="0" algn="l" fontAlgn="auto">
              <a:lnSpc>
                <a:spcPct val="150000"/>
              </a:lnSpc>
            </a:pPr>
            <a:r>
              <a:rPr lang="en-US" altLang="zh-CN" sz="2400"/>
              <a:t>2.</a:t>
            </a:r>
            <a:r>
              <a:rPr lang="zh-CN" altLang="en-US" sz="2400">
                <a:sym typeface="+mn-ea"/>
              </a:rPr>
              <a:t>如何有效地对齐时空数据和预训练大语言模型的语义空间</a:t>
            </a:r>
            <a:r>
              <a:rPr lang="zh-CN" altLang="en-US" sz="2400">
                <a:sym typeface="+mn-ea"/>
              </a:rPr>
              <a:t>。</a:t>
            </a:r>
            <a:endParaRPr lang="zh-CN" altLang="en-US" sz="2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7985" y="177800"/>
            <a:ext cx="11063605" cy="583565"/>
          </a:xfrm>
          <a:prstGeom prst="rect">
            <a:avLst/>
          </a:prstGeom>
          <a:noFill/>
        </p:spPr>
        <p:txBody>
          <a:bodyPr wrap="square" rtlCol="0">
            <a:spAutoFit/>
          </a:bodyPr>
          <a:p>
            <a:r>
              <a:rPr lang="en-US" altLang="zh-CN" sz="3200" b="1"/>
              <a:t>PM2.5</a:t>
            </a:r>
            <a:r>
              <a:rPr lang="zh-CN" altLang="en-US" sz="3200" b="1"/>
              <a:t>浓度的时空依赖性</a:t>
            </a:r>
            <a:endParaRPr lang="zh-CN" altLang="en-US" sz="3200" b="1"/>
          </a:p>
        </p:txBody>
      </p:sp>
      <p:pic>
        <p:nvPicPr>
          <p:cNvPr id="3" name="图片 2"/>
          <p:cNvPicPr>
            <a:picLocks noChangeAspect="1"/>
          </p:cNvPicPr>
          <p:nvPr/>
        </p:nvPicPr>
        <p:blipFill>
          <a:blip r:embed="rId1"/>
          <a:stretch>
            <a:fillRect/>
          </a:stretch>
        </p:blipFill>
        <p:spPr>
          <a:xfrm>
            <a:off x="3514725" y="1094740"/>
            <a:ext cx="4810125" cy="4909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87985" y="139700"/>
            <a:ext cx="7080250" cy="583565"/>
          </a:xfrm>
          <a:prstGeom prst="rect">
            <a:avLst/>
          </a:prstGeom>
          <a:noFill/>
        </p:spPr>
        <p:txBody>
          <a:bodyPr wrap="square" rtlCol="0">
            <a:spAutoFit/>
          </a:bodyPr>
          <a:p>
            <a:r>
              <a:rPr lang="en-US" altLang="zh-CN" sz="3200" b="1">
                <a:effectLst>
                  <a:outerShdw blurRad="38100" dist="19050" dir="2700000" algn="tl" rotWithShape="0">
                    <a:schemeClr val="dk1">
                      <a:alpha val="40000"/>
                    </a:schemeClr>
                  </a:outerShdw>
                </a:effectLst>
                <a:sym typeface="+mn-ea"/>
              </a:rPr>
              <a:t>LLMAir</a:t>
            </a:r>
            <a:r>
              <a:rPr lang="en-US" altLang="zh-CN" sz="3200" b="1"/>
              <a:t> </a:t>
            </a:r>
            <a:endParaRPr lang="en-US" altLang="zh-CN" sz="3200" b="1"/>
          </a:p>
        </p:txBody>
      </p:sp>
      <p:pic>
        <p:nvPicPr>
          <p:cNvPr id="2" name="图片 1"/>
          <p:cNvPicPr>
            <a:picLocks noChangeAspect="1"/>
          </p:cNvPicPr>
          <p:nvPr/>
        </p:nvPicPr>
        <p:blipFill>
          <a:blip r:embed="rId1"/>
          <a:stretch>
            <a:fillRect/>
          </a:stretch>
        </p:blipFill>
        <p:spPr>
          <a:xfrm>
            <a:off x="387985" y="967740"/>
            <a:ext cx="11068050" cy="5043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r="5179"/>
          <a:stretch>
            <a:fillRect/>
          </a:stretch>
        </p:blipFill>
        <p:spPr>
          <a:xfrm>
            <a:off x="3079750" y="1384300"/>
            <a:ext cx="4383405" cy="2146300"/>
          </a:xfrm>
          <a:prstGeom prst="rect">
            <a:avLst/>
          </a:prstGeom>
        </p:spPr>
      </p:pic>
      <p:pic>
        <p:nvPicPr>
          <p:cNvPr id="5" name="图片 4"/>
          <p:cNvPicPr>
            <a:picLocks noChangeAspect="1"/>
          </p:cNvPicPr>
          <p:nvPr/>
        </p:nvPicPr>
        <p:blipFill>
          <a:blip r:embed="rId2"/>
          <a:stretch>
            <a:fillRect/>
          </a:stretch>
        </p:blipFill>
        <p:spPr>
          <a:xfrm>
            <a:off x="3759200" y="3644900"/>
            <a:ext cx="1816100" cy="317500"/>
          </a:xfrm>
          <a:prstGeom prst="rect">
            <a:avLst/>
          </a:prstGeom>
        </p:spPr>
      </p:pic>
      <p:pic>
        <p:nvPicPr>
          <p:cNvPr id="6" name="图片 5"/>
          <p:cNvPicPr>
            <a:picLocks noChangeAspect="1"/>
          </p:cNvPicPr>
          <p:nvPr/>
        </p:nvPicPr>
        <p:blipFill>
          <a:blip r:embed="rId3"/>
          <a:stretch>
            <a:fillRect/>
          </a:stretch>
        </p:blipFill>
        <p:spPr>
          <a:xfrm>
            <a:off x="3790950" y="4165600"/>
            <a:ext cx="1784350" cy="273050"/>
          </a:xfrm>
          <a:prstGeom prst="rect">
            <a:avLst/>
          </a:prstGeom>
        </p:spPr>
      </p:pic>
      <p:pic>
        <p:nvPicPr>
          <p:cNvPr id="7" name="图片 6"/>
          <p:cNvPicPr>
            <a:picLocks noChangeAspect="1"/>
          </p:cNvPicPr>
          <p:nvPr/>
        </p:nvPicPr>
        <p:blipFill>
          <a:blip r:embed="rId4"/>
          <a:stretch>
            <a:fillRect/>
          </a:stretch>
        </p:blipFill>
        <p:spPr>
          <a:xfrm>
            <a:off x="3022600" y="4737100"/>
            <a:ext cx="3111500" cy="552450"/>
          </a:xfrm>
          <a:prstGeom prst="rect">
            <a:avLst/>
          </a:prstGeom>
        </p:spPr>
      </p:pic>
      <p:pic>
        <p:nvPicPr>
          <p:cNvPr id="12" name="图片 11"/>
          <p:cNvPicPr>
            <a:picLocks noChangeAspect="1"/>
          </p:cNvPicPr>
          <p:nvPr/>
        </p:nvPicPr>
        <p:blipFill>
          <a:blip r:embed="rId5"/>
          <a:stretch>
            <a:fillRect/>
          </a:stretch>
        </p:blipFill>
        <p:spPr>
          <a:xfrm>
            <a:off x="6572250" y="3486150"/>
            <a:ext cx="2679700" cy="3111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482975" y="2111375"/>
            <a:ext cx="4629150" cy="2076450"/>
          </a:xfrm>
          <a:prstGeom prst="rect">
            <a:avLst/>
          </a:prstGeom>
        </p:spPr>
      </p:pic>
      <p:pic>
        <p:nvPicPr>
          <p:cNvPr id="4" name="图片 3"/>
          <p:cNvPicPr>
            <a:picLocks noChangeAspect="1"/>
          </p:cNvPicPr>
          <p:nvPr/>
        </p:nvPicPr>
        <p:blipFill>
          <a:blip r:embed="rId2"/>
          <a:stretch>
            <a:fillRect/>
          </a:stretch>
        </p:blipFill>
        <p:spPr>
          <a:xfrm>
            <a:off x="3260725" y="1311275"/>
            <a:ext cx="4718050" cy="742950"/>
          </a:xfrm>
          <a:prstGeom prst="rect">
            <a:avLst/>
          </a:prstGeom>
        </p:spPr>
      </p:pic>
      <p:pic>
        <p:nvPicPr>
          <p:cNvPr id="8" name="图片 7"/>
          <p:cNvPicPr>
            <a:picLocks noChangeAspect="1"/>
          </p:cNvPicPr>
          <p:nvPr/>
        </p:nvPicPr>
        <p:blipFill>
          <a:blip r:embed="rId3"/>
          <a:stretch>
            <a:fillRect/>
          </a:stretch>
        </p:blipFill>
        <p:spPr>
          <a:xfrm>
            <a:off x="3352800" y="4371975"/>
            <a:ext cx="4699000" cy="717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159250" y="1152525"/>
            <a:ext cx="3048000" cy="488950"/>
          </a:xfrm>
          <a:prstGeom prst="rect">
            <a:avLst/>
          </a:prstGeom>
        </p:spPr>
      </p:pic>
      <p:pic>
        <p:nvPicPr>
          <p:cNvPr id="4" name="图片 3"/>
          <p:cNvPicPr>
            <a:picLocks noChangeAspect="1"/>
          </p:cNvPicPr>
          <p:nvPr/>
        </p:nvPicPr>
        <p:blipFill>
          <a:blip r:embed="rId2"/>
          <a:stretch>
            <a:fillRect/>
          </a:stretch>
        </p:blipFill>
        <p:spPr>
          <a:xfrm>
            <a:off x="2247900" y="1908175"/>
            <a:ext cx="7086600" cy="1822450"/>
          </a:xfrm>
          <a:prstGeom prst="rect">
            <a:avLst/>
          </a:prstGeom>
        </p:spPr>
      </p:pic>
      <p:pic>
        <p:nvPicPr>
          <p:cNvPr id="8" name="图片 7"/>
          <p:cNvPicPr>
            <a:picLocks noChangeAspect="1"/>
          </p:cNvPicPr>
          <p:nvPr/>
        </p:nvPicPr>
        <p:blipFill>
          <a:blip r:embed="rId3"/>
          <a:stretch>
            <a:fillRect/>
          </a:stretch>
        </p:blipFill>
        <p:spPr>
          <a:xfrm>
            <a:off x="1438275" y="3857625"/>
            <a:ext cx="8947150" cy="229235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12.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3.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ags/tag14.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5.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6.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7.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8.xml><?xml version="1.0" encoding="utf-8"?>
<p:tagLst xmlns:p="http://schemas.openxmlformats.org/presentationml/2006/main">
  <p:tag name="commondata" val="eyJoZGlkIjoiNmVlYjdjMDI5ZGY2NGEyYzg2YjE5OTBhOTI0MzJlODE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标题"/>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Words>
  <Application>WPS 演示</Application>
  <PresentationFormat>宽屏</PresentationFormat>
  <Paragraphs>70</Paragraphs>
  <Slides>20</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微软雅黑</vt:lpstr>
      <vt:lpstr>黑体</vt:lpstr>
      <vt:lpstr>Times New Roman</vt:lpstr>
      <vt:lpstr>NimbusRomNo9L-Regu</vt:lpstr>
      <vt:lpstr>ESRI AMFM Electric</vt:lpstr>
      <vt:lpstr>Arial Unicode MS</vt:lpstr>
      <vt:lpstr>等线</vt:lpstr>
      <vt:lpstr>Calibri</vt:lpstr>
      <vt:lpstr>等线 Light</vt:lpstr>
      <vt:lpstr>Calibri Light</vt:lpstr>
      <vt:lpstr>BatangChe</vt:lpstr>
      <vt:lpstr>Office Theme</vt:lpstr>
      <vt:lpstr>PowerPoint 演示文稿</vt:lpstr>
      <vt:lpstr>PowerPoint 演示文稿</vt:lpstr>
      <vt:lpstr>LLMAir: Adaptive Reprogramming Large Language Model for Air Quality Prediction</vt:lpstr>
      <vt:lpstr>背景和动机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654</cp:revision>
  <dcterms:created xsi:type="dcterms:W3CDTF">2019-06-09T06:58:00Z</dcterms:created>
  <dcterms:modified xsi:type="dcterms:W3CDTF">2025-05-08T12:47:33Z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2052-12.1.0.20784</vt:lpwstr>
  </property>
</Properties>
</file>