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16"/>
  </p:handoutMasterIdLst>
  <p:sldIdLst>
    <p:sldId id="257" r:id="rId3"/>
    <p:sldId id="736" r:id="rId4"/>
    <p:sldId id="1280" r:id="rId6"/>
    <p:sldId id="1243" r:id="rId7"/>
    <p:sldId id="1271" r:id="rId8"/>
    <p:sldId id="1334" r:id="rId9"/>
    <p:sldId id="1315" r:id="rId10"/>
    <p:sldId id="1301" r:id="rId11"/>
    <p:sldId id="1302" r:id="rId12"/>
    <p:sldId id="1335" r:id="rId13"/>
    <p:sldId id="1266" r:id="rId14"/>
    <p:sldId id="766" r:id="rId15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>
        <p:scale>
          <a:sx n="75" d="100"/>
          <a:sy n="75" d="100"/>
        </p:scale>
        <p:origin x="218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27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读论文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>
                <a:sym typeface="+mn-ea"/>
              </a:rPr>
              <a:t>引出了两个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TimeGPT </a:t>
            </a:r>
            <a:r>
              <a:rPr lang="zh-CN" altLang="en-US"/>
              <a:t>利用基于谷歌和多伦多大学</a:t>
            </a:r>
            <a:r>
              <a:rPr lang="en-US" altLang="zh-CN"/>
              <a:t> 2017 </a:t>
            </a:r>
            <a:r>
              <a:rPr lang="zh-CN" altLang="en-US"/>
              <a:t>年开创性工作的具有自注意力机制的</a:t>
            </a:r>
            <a:r>
              <a:rPr lang="en-US" altLang="zh-CN"/>
              <a:t> Transformer </a:t>
            </a:r>
            <a:r>
              <a:rPr lang="zh-CN" altLang="en-US"/>
              <a:t>架构。</a:t>
            </a:r>
            <a:endParaRPr lang="zh-CN" altLang="en-US"/>
          </a:p>
          <a:p>
            <a:r>
              <a:rPr lang="zh-CN" altLang="en-US"/>
              <a:t>输入可以由历史数据窗口以及外生数据（如准时事件或其他系列）组成。</a:t>
            </a:r>
            <a:endParaRPr lang="en-US" altLang="zh-CN"/>
          </a:p>
          <a:p>
            <a:r>
              <a:rPr lang="zh-CN" altLang="en-US"/>
              <a:t>输入被馈送到模型的编码器部分。编码器内部的注意力机制会从输入中学习不同的属性。之后，这些属性被馈送到解码器，解码器利用学习到的信息进行预测。当然，当预测序列达到用户设置的预测范围长度时，预测序列就会结束。</a:t>
            </a:r>
            <a:endParaRPr lang="en-US" altLang="zh-CN"/>
          </a:p>
          <a:p>
            <a:r>
              <a:rPr lang="zh-CN" altLang="en-US"/>
              <a:t>值得注意的是，作者在</a:t>
            </a:r>
            <a:r>
              <a:rPr lang="en-US" altLang="zh-CN"/>
              <a:t> TimeGPT </a:t>
            </a:r>
            <a:r>
              <a:rPr lang="zh-CN" altLang="en-US"/>
              <a:t>中实现了共形预测，（用于为模型预测结果提供置信区间或置信集，从而量化预测的不确定性）用于为模型预测结果提供置信区间或置信集，从而量化预测的不确定性。。允许模型根据历史误差估计预测区间。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为此，作者们使用超过</a:t>
            </a:r>
            <a:r>
              <a:rPr lang="en-US" altLang="zh-CN"/>
              <a:t> 1000 </a:t>
            </a:r>
            <a:r>
              <a:rPr lang="zh-CN" altLang="en-US"/>
              <a:t>亿个数据点对</a:t>
            </a:r>
            <a:r>
              <a:rPr lang="en-US" altLang="zh-CN"/>
              <a:t> TimeGPT </a:t>
            </a:r>
            <a:r>
              <a:rPr lang="zh-CN" altLang="en-US"/>
              <a:t>进行了训练，这些数据点全部来自开源时间序列数据。该数据集涵盖了金融、经济、天气、网络流量、能源和销售等众多领域。但是，作者没有透露用于整理</a:t>
            </a:r>
            <a:r>
              <a:rPr lang="en-US" altLang="zh-CN"/>
              <a:t> 1000 </a:t>
            </a:r>
            <a:r>
              <a:rPr lang="zh-CN" altLang="en-US"/>
              <a:t>亿个数据点的公共数据来源。</a:t>
            </a:r>
            <a:endParaRPr lang="zh-CN" altLang="en-US"/>
          </a:p>
          <a:p>
            <a:r>
              <a:rPr lang="zh-CN" altLang="en-US"/>
              <a:t>同时，作者没有具体说明数据插补的方法。训练所需的天数和</a:t>
            </a:r>
            <a:r>
              <a:rPr lang="en-US" altLang="zh-CN"/>
              <a:t> GPU </a:t>
            </a:r>
            <a:r>
              <a:rPr lang="zh-CN" altLang="en-US"/>
              <a:t>数量也没说。由于我们不知道使用什么数据集来训练和测试模型，因此我们无法真正验证</a:t>
            </a:r>
            <a:r>
              <a:rPr lang="en-US" altLang="zh-CN"/>
              <a:t> TimeGPT </a:t>
            </a:r>
            <a:r>
              <a:rPr lang="zh-CN" altLang="en-US"/>
              <a:t>的性能结果，但我们还是看下作者的解释。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图表概述：</a:t>
            </a:r>
            <a:r>
              <a:rPr lang="en-US" altLang="zh-CN"/>
              <a:t> </a:t>
            </a:r>
            <a:r>
              <a:rPr lang="zh-CN" altLang="en-US"/>
              <a:t>该图展示了不同模型类别在月度预测任务中的相对平均绝对误差（</a:t>
            </a:r>
            <a:r>
              <a:rPr lang="en-US" altLang="zh-CN"/>
              <a:t>rMAE</a:t>
            </a:r>
            <a:r>
              <a:rPr lang="zh-CN" altLang="en-US"/>
              <a:t>）分布。</a:t>
            </a:r>
            <a:r>
              <a:rPr lang="en-US" altLang="zh-CN"/>
              <a:t> </a:t>
            </a:r>
            <a:r>
              <a:rPr lang="zh-CN" altLang="en-US"/>
              <a:t>使用小提琴图（</a:t>
            </a:r>
            <a:r>
              <a:rPr lang="en-US" altLang="zh-CN"/>
              <a:t>violin plot</a:t>
            </a:r>
            <a:r>
              <a:rPr lang="zh-CN" altLang="en-US"/>
              <a:t>），每个小提琴对应一类模型：</a:t>
            </a:r>
            <a:r>
              <a:rPr lang="en-US" altLang="zh-CN"/>
              <a:t> TimeGPT</a:t>
            </a:r>
            <a:r>
              <a:rPr lang="zh-CN" altLang="en-US"/>
              <a:t>（蓝）</a:t>
            </a:r>
            <a:r>
              <a:rPr lang="en-US" altLang="zh-CN"/>
              <a:t> Deep Learning</a:t>
            </a:r>
            <a:r>
              <a:rPr lang="zh-CN" altLang="en-US"/>
              <a:t>（红）</a:t>
            </a:r>
            <a:r>
              <a:rPr lang="en-US" altLang="zh-CN"/>
              <a:t> Statistical</a:t>
            </a:r>
            <a:r>
              <a:rPr lang="zh-CN" altLang="en-US"/>
              <a:t>（绿）</a:t>
            </a:r>
            <a:r>
              <a:rPr lang="en-US" altLang="zh-CN"/>
              <a:t> Machine Learning</a:t>
            </a:r>
            <a:r>
              <a:rPr lang="zh-CN" altLang="en-US"/>
              <a:t>（粉）</a:t>
            </a:r>
            <a:r>
              <a:rPr lang="en-US" altLang="zh-CN"/>
              <a:t> Baselines</a:t>
            </a:r>
            <a:r>
              <a:rPr lang="zh-CN" altLang="en-US"/>
              <a:t>（橘）</a:t>
            </a:r>
            <a:endParaRPr lang="zh-CN" altLang="en-US"/>
          </a:p>
          <a:p>
            <a:r>
              <a:rPr lang="zh-CN" altLang="en-US"/>
              <a:t>图中细节说明：</a:t>
            </a:r>
            <a:r>
              <a:rPr lang="en-US" altLang="zh-CN"/>
              <a:t> Y</a:t>
            </a:r>
            <a:r>
              <a:rPr lang="zh-CN" altLang="en-US"/>
              <a:t>轴：</a:t>
            </a:r>
            <a:r>
              <a:rPr lang="en-US" altLang="zh-CN"/>
              <a:t>rMAE </a:t>
            </a:r>
            <a:r>
              <a:rPr lang="zh-CN" altLang="en-US"/>
              <a:t>值，误差越小，表示模型性能越好。</a:t>
            </a:r>
            <a:r>
              <a:rPr lang="en-US" altLang="zh-CN"/>
              <a:t> </a:t>
            </a:r>
            <a:r>
              <a:rPr lang="zh-CN" altLang="en-US"/>
              <a:t>每个小提琴的形状表示该模型类别下误差值的分布密度。</a:t>
            </a:r>
            <a:r>
              <a:rPr lang="en-US" altLang="zh-CN"/>
              <a:t> </a:t>
            </a:r>
            <a:r>
              <a:rPr lang="zh-CN" altLang="en-US"/>
              <a:t>越宽的部分代表该误差值出现得越频繁。</a:t>
            </a:r>
            <a:r>
              <a:rPr lang="en-US" altLang="zh-CN"/>
              <a:t> </a:t>
            </a:r>
            <a:r>
              <a:rPr lang="zh-CN" altLang="en-US"/>
              <a:t>粗黑线表示该类模型的平均</a:t>
            </a:r>
            <a:r>
              <a:rPr lang="en-US" altLang="zh-CN"/>
              <a:t> rMAE</a:t>
            </a:r>
            <a:r>
              <a:rPr lang="zh-CN" altLang="en-US"/>
              <a:t>，是性能的代表指标。</a:t>
            </a:r>
            <a:r>
              <a:rPr lang="en-US" altLang="zh-CN"/>
              <a:t> TimeGPT </a:t>
            </a:r>
            <a:r>
              <a:rPr lang="zh-CN" altLang="en-US"/>
              <a:t>的误差分布集中、均值最低，说明预测性能最优。</a:t>
            </a:r>
            <a:r>
              <a:rPr lang="en-US" altLang="zh-CN"/>
              <a:t> Baselines</a:t>
            </a:r>
            <a:r>
              <a:rPr lang="zh-CN" altLang="en-US"/>
              <a:t>（基线模型）误差最大、分布最广，性能最差。</a:t>
            </a:r>
            <a:endParaRPr lang="zh-CN" altLang="en-US"/>
          </a:p>
          <a:p>
            <a:r>
              <a:rPr lang="zh-CN" altLang="en-US"/>
              <a:t>结论与解读：</a:t>
            </a:r>
            <a:r>
              <a:rPr lang="en-US" altLang="zh-CN"/>
              <a:t> TimeGPT </a:t>
            </a:r>
            <a:r>
              <a:rPr lang="zh-CN" altLang="en-US"/>
              <a:t>明显优于所有其他模型类别，在预测精度和稳定性方面都有优势。</a:t>
            </a:r>
            <a:r>
              <a:rPr lang="en-US" altLang="zh-CN"/>
              <a:t> </a:t>
            </a:r>
            <a:r>
              <a:rPr lang="zh-CN" altLang="en-US"/>
              <a:t>深度学习优于统计和机器学习方法，但仍落后于</a:t>
            </a:r>
            <a:r>
              <a:rPr lang="en-US" altLang="zh-CN"/>
              <a:t> TimeGPT</a:t>
            </a:r>
            <a:r>
              <a:rPr lang="zh-CN" altLang="en-US"/>
              <a:t>。</a:t>
            </a:r>
            <a:r>
              <a:rPr lang="en-US" altLang="zh-CN"/>
              <a:t> </a:t>
            </a:r>
            <a:r>
              <a:rPr lang="zh-CN" altLang="en-US"/>
              <a:t>基线模型仅提供参考下限。</a:t>
            </a:r>
            <a:r>
              <a:rPr lang="en-US" altLang="zh-CN"/>
              <a:t> </a:t>
            </a:r>
            <a:r>
              <a:rPr lang="zh-CN" altLang="en-US"/>
              <a:t>结论具有普适性，在其他时间频率下结果也相似（如图注说明）。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 Box 2"/>
          <p:cNvSpPr txBox="1"/>
          <p:nvPr userDrawn="1"/>
        </p:nvSpPr>
        <p:spPr>
          <a:xfrm>
            <a:off x="756920" y="6858000"/>
            <a:ext cx="406400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5960" y="360000"/>
            <a:ext cx="10800000" cy="720000"/>
          </a:xfrm>
        </p:spPr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5960" y="6356350"/>
            <a:ext cx="2743200" cy="365125"/>
          </a:xfrm>
        </p:spPr>
        <p:txBody>
          <a:bodyPr wrap="square">
            <a:normAutofit/>
          </a:bodyPr>
          <a:lstStyle/>
          <a:p>
            <a:r>
              <a:rPr lang="en-US" altLang="zh-CN"/>
              <a:t>2024/12/16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53983" y="6356350"/>
            <a:ext cx="2743200" cy="365125"/>
          </a:xfrm>
        </p:spPr>
        <p:txBody>
          <a:bodyPr wrap="square">
            <a:normAutofit/>
          </a:bodyPr>
          <a:lstStyle/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logo"/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90" y="219511"/>
            <a:ext cx="526162" cy="526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svg"/><Relationship Id="rId8" Type="http://schemas.openxmlformats.org/officeDocument/2006/relationships/image" Target="../media/image10.png"/><Relationship Id="rId7" Type="http://schemas.openxmlformats.org/officeDocument/2006/relationships/tags" Target="../tags/tag1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tags" Target="../tags/tag15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4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14ED7DA3AFB67EBDD2EC260A884B96"/>
          <p:cNvPicPr>
            <a:picLocks noChangeAspect="1"/>
          </p:cNvPicPr>
          <p:nvPr/>
        </p:nvPicPr>
        <p:blipFill>
          <a:blip r:embed="rId2"/>
          <a:srcRect l="-57" t="19007" r="57" b="-152"/>
          <a:stretch>
            <a:fillRect/>
          </a:stretch>
        </p:blipFill>
        <p:spPr>
          <a:xfrm>
            <a:off x="6985" y="-66040"/>
            <a:ext cx="12185015" cy="50939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title"/>
          <p:cNvSpPr txBox="1"/>
          <p:nvPr/>
        </p:nvSpPr>
        <p:spPr>
          <a:xfrm>
            <a:off x="609599" y="5122860"/>
            <a:ext cx="11144251" cy="6756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ym typeface="微软雅黑" panose="020B0503020204020204" pitchFamily="34" charset="-122"/>
              </a:rPr>
              <a:t>组会</a:t>
            </a:r>
            <a:r>
              <a:rPr lang="zh-CN" altLang="en-US" sz="3800" dirty="0">
                <a:sym typeface="微软雅黑" panose="020B0503020204020204" pitchFamily="34" charset="-122"/>
              </a:rPr>
              <a:t>汇报</a:t>
            </a:r>
            <a:endParaRPr lang="zh-CN" altLang="en-US" sz="3800" dirty="0">
              <a:sym typeface="微软雅黑" panose="020B0503020204020204" pitchFamily="34" charset="-122"/>
            </a:endParaRPr>
          </a:p>
        </p:txBody>
      </p:sp>
      <p:pic>
        <p:nvPicPr>
          <p:cNvPr id="15" name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74" y="5031920"/>
            <a:ext cx="1377951" cy="1377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7985" y="139700"/>
            <a:ext cx="708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实验</a:t>
            </a:r>
            <a:r>
              <a:rPr lang="en-US" altLang="zh-CN" sz="3200" b="1"/>
              <a:t> </a:t>
            </a:r>
            <a:endParaRPr lang="en-US" altLang="zh-CN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1820545"/>
            <a:ext cx="6011545" cy="3795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69760" y="2208530"/>
            <a:ext cx="4855210" cy="23069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242424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从上表可以看出，</a:t>
            </a:r>
            <a:r>
              <a:rPr lang="en-US" altLang="zh-CN" sz="1600" b="0" i="0">
                <a:solidFill>
                  <a:srgbClr val="242424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TimeGPT </a:t>
            </a:r>
            <a:r>
              <a:rPr lang="zh-CN" altLang="en-US" sz="1600" b="0" i="0">
                <a:solidFill>
                  <a:srgbClr val="242424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在月度和周度频率上表现最佳，而 </a:t>
            </a:r>
            <a:r>
              <a:rPr lang="en-US" altLang="zh-CN" sz="1600" b="0" i="0">
                <a:solidFill>
                  <a:srgbClr val="242424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N-HiTS </a:t>
            </a:r>
            <a:r>
              <a:rPr lang="zh-CN" altLang="en-US" sz="1600" b="0" i="0">
                <a:solidFill>
                  <a:srgbClr val="242424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 </a:t>
            </a:r>
            <a:r>
              <a:rPr lang="en-US" altLang="zh-CN" sz="1600" b="0" i="0">
                <a:solidFill>
                  <a:srgbClr val="242424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Temporal Fusion Transformer (TFT) </a:t>
            </a:r>
            <a:r>
              <a:rPr lang="zh-CN" altLang="en-US" sz="1600" b="0" i="0">
                <a:solidFill>
                  <a:srgbClr val="242424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通常排名第二或第三。但是，由于我们不知道使用了哪些数据，因此无法验证这些指标。</a:t>
            </a:r>
            <a:endParaRPr lang="zh-CN" altLang="en-US" sz="1600" b="0" i="0">
              <a:solidFill>
                <a:srgbClr val="242424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/>
            <a:endParaRPr lang="zh-CN" altLang="en-US" sz="1600" b="0" i="0">
              <a:solidFill>
                <a:srgbClr val="242424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/>
            <a:r>
              <a:rPr lang="zh-CN" altLang="en-US" sz="1600" b="0" i="0">
                <a:solidFill>
                  <a:srgbClr val="242424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也许该模型旨在用于商业用途，这解释了为什么该论文缺乏复现</a:t>
            </a:r>
            <a:r>
              <a:rPr lang="en-US" altLang="zh-CN" sz="1600" b="0" i="0">
                <a:solidFill>
                  <a:srgbClr val="242424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TimeGPT </a:t>
            </a:r>
            <a:r>
              <a:rPr lang="zh-CN" altLang="en-US" sz="1600" b="0" i="0">
                <a:solidFill>
                  <a:srgbClr val="242424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的细节。这本身并没有什么问题，但该论文缺乏可复现性，这引起了科学界的担忧。</a:t>
            </a:r>
            <a:endParaRPr lang="zh-CN" altLang="en-US" sz="1600" b="0" i="0">
              <a:solidFill>
                <a:srgbClr val="242424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未来计划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246D5450A1DBA3815F86B0BD83E3495"/>
          <p:cNvPicPr>
            <a:picLocks noChangeAspect="1"/>
          </p:cNvPicPr>
          <p:nvPr/>
        </p:nvPicPr>
        <p:blipFill>
          <a:blip r:embed="rId1"/>
          <a:srcRect t="21987"/>
          <a:stretch>
            <a:fillRect/>
          </a:stretch>
        </p:blipFill>
        <p:spPr>
          <a:xfrm>
            <a:off x="0" y="0"/>
            <a:ext cx="12192000" cy="48056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7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请指正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2" y="5659993"/>
            <a:ext cx="663281" cy="663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00860"/>
            <a:ext cx="11904345" cy="124968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Deciphering Spatio-Temporal Graph Forecasting:</a:t>
            </a:r>
            <a:b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ACausal Lens and Treatment</a:t>
            </a:r>
            <a:b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635" y="4564380"/>
            <a:ext cx="10866755" cy="398780"/>
          </a:xfrm>
          <a:prstGeom prst="rect">
            <a:avLst/>
          </a:prstGeom>
        </p:spPr>
        <p:txBody>
          <a:bodyPr wrap="square">
            <a:spAutoFit/>
          </a:bodyPr>
          <a:p>
            <a:endParaRPr lang="zh-CN" altLang="en-US" sz="2000" b="0">
              <a:solidFill>
                <a:srgbClr val="00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2130" y="2673350"/>
            <a:ext cx="2563495" cy="1558925"/>
          </a:xfrm>
        </p:spPr>
        <p:txBody>
          <a:bodyPr anchor="b" anchorCtr="0"/>
          <a:lstStyle/>
          <a:p>
            <a:pPr algn="ctr"/>
            <a:r>
              <a:rPr lang="zh-CN" altLang="en-US" sz="3600"/>
              <a:t>背景和问题</a:t>
            </a:r>
            <a:endParaRPr lang="zh-CN" altLang="en-US" sz="360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54380" y="4300855"/>
            <a:ext cx="2157095" cy="125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804670" y="945198"/>
            <a:ext cx="8893175" cy="49676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0" anchor="ctr"/>
          <a:lstStyle/>
          <a:p>
            <a:pPr indent="0" algn="just" fontAlgn="auto">
              <a:lnSpc>
                <a:spcPct val="150000"/>
              </a:lnSpc>
            </a:pPr>
            <a:endParaRPr lang="zh-CN" altLang="en-US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275965" y="1221740"/>
            <a:ext cx="7131050" cy="440563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20000"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  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背景：大型语言模型</a:t>
            </a:r>
            <a:r>
              <a:rPr lang="en-US" altLang="zh-CN" sz="2400" dirty="0">
                <a:sym typeface="+mn-ea"/>
              </a:rPr>
              <a:t> (LLM)</a:t>
            </a:r>
            <a:r>
              <a:rPr lang="zh-CN" altLang="en-US" sz="2400" dirty="0">
                <a:sym typeface="+mn-ea"/>
              </a:rPr>
              <a:t>最近在</a:t>
            </a:r>
            <a:r>
              <a:rPr lang="en-US" altLang="zh-CN" sz="2400" dirty="0">
                <a:sym typeface="+mn-ea"/>
              </a:rPr>
              <a:t> ChatGPT </a:t>
            </a:r>
            <a:r>
              <a:rPr lang="zh-CN" altLang="en-US" sz="2400" dirty="0">
                <a:sym typeface="+mn-ea"/>
              </a:rPr>
              <a:t>等应用程序中获得了极大的普及，因为它们无需进一步训练即可适应各种各样的任务。</a:t>
            </a:r>
            <a:endParaRPr lang="zh-CN" altLang="en-US" sz="2400" dirty="0"/>
          </a:p>
          <a:p>
            <a:pPr indent="0" fontAlgn="auto">
              <a:lnSpc>
                <a:spcPct val="150000"/>
              </a:lnSpc>
            </a:pPr>
            <a:endParaRPr lang="zh-CN" altLang="en-US" sz="2400"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400"/>
              <a:t>问题：时间序列领域能否像自然语言处理那样存在基础模型？一个基于海量时间序列数据进行预训练的大型模型，是否能够对未知数据做出准确的预测？</a:t>
            </a:r>
            <a:endParaRPr lang="zh-CN" altLang="en-US" sz="2400"/>
          </a:p>
          <a:p>
            <a:pPr indent="0" algn="l" fontAlgn="auto">
              <a:lnSpc>
                <a:spcPct val="150000"/>
              </a:lnSpc>
            </a:pPr>
            <a:endParaRPr lang="en-US" altLang="zh-CN" sz="240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7985" y="177800"/>
            <a:ext cx="11063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TimeGPT-1</a:t>
            </a:r>
            <a:endParaRPr lang="en-US" altLang="zh-CN" sz="32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565" y="1435735"/>
            <a:ext cx="10988040" cy="3691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99540" y="5401945"/>
            <a:ext cx="10197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作者团队将</a:t>
            </a:r>
            <a:r>
              <a:rPr lang="en-US" altLang="zh-CN">
                <a:sym typeface="+mn-ea"/>
              </a:rPr>
              <a:t> LLM </a:t>
            </a:r>
            <a:r>
              <a:rPr lang="zh-CN" altLang="en-US">
                <a:sym typeface="+mn-ea"/>
              </a:rPr>
              <a:t>背后的技术和架构应用于预测领域，成功构建了第一个能够进行零样本推理的时间序列基础模型。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7985" y="177800"/>
            <a:ext cx="11063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TimeGPT-1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功能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57" name="图片 56" descr="目标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2093" y="1757680"/>
            <a:ext cx="914400" cy="914400"/>
          </a:xfrm>
          <a:prstGeom prst="rect">
            <a:avLst/>
          </a:prstGeom>
        </p:spPr>
      </p:pic>
      <p:pic>
        <p:nvPicPr>
          <p:cNvPr id="58" name="图片 57" descr="问题解决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2093" y="3305175"/>
            <a:ext cx="914400" cy="914400"/>
          </a:xfrm>
          <a:prstGeom prst="rect">
            <a:avLst/>
          </a:prstGeom>
        </p:spPr>
      </p:pic>
      <p:pic>
        <p:nvPicPr>
          <p:cNvPr id="59" name="图片 58" descr="放大镜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0988" y="4999355"/>
            <a:ext cx="914400" cy="914400"/>
          </a:xfrm>
          <a:prstGeom prst="rect">
            <a:avLst/>
          </a:prstGeom>
        </p:spPr>
      </p:pic>
      <p:sp>
        <p:nvSpPr>
          <p:cNvPr id="61" name="文本框 60"/>
          <p:cNvSpPr txBox="1"/>
          <p:nvPr>
            <p:custDataLst>
              <p:tags r:id="rId10"/>
            </p:custDataLst>
          </p:nvPr>
        </p:nvSpPr>
        <p:spPr>
          <a:xfrm>
            <a:off x="3970020" y="1920240"/>
            <a:ext cx="1893570" cy="4756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kumimoji="1" lang="zh-CN" altLang="en-US" sz="25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预训练模型</a:t>
            </a:r>
            <a:endParaRPr kumimoji="1" lang="zh-CN" altLang="en-US" sz="25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>
            <p:custDataLst>
              <p:tags r:id="rId11"/>
            </p:custDataLst>
          </p:nvPr>
        </p:nvSpPr>
        <p:spPr>
          <a:xfrm>
            <a:off x="4326890" y="3514725"/>
            <a:ext cx="1536700" cy="4756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kumimoji="1" lang="zh-CN" altLang="en-US" sz="25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多变量</a:t>
            </a:r>
            <a:endParaRPr kumimoji="1" lang="zh-CN" altLang="en-US" sz="25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文本框 63"/>
          <p:cNvSpPr txBox="1"/>
          <p:nvPr>
            <p:custDataLst>
              <p:tags r:id="rId12"/>
            </p:custDataLst>
          </p:nvPr>
        </p:nvSpPr>
        <p:spPr>
          <a:xfrm>
            <a:off x="4197350" y="5109210"/>
            <a:ext cx="1536700" cy="4756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kumimoji="1" lang="zh-CN" altLang="en-US" sz="25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共形预测</a:t>
            </a:r>
            <a:endParaRPr kumimoji="1" lang="zh-CN" altLang="en-US" sz="25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文本框 64"/>
          <p:cNvSpPr txBox="1"/>
          <p:nvPr>
            <p:custDataLst>
              <p:tags r:id="rId13"/>
            </p:custDataLst>
          </p:nvPr>
        </p:nvSpPr>
        <p:spPr>
          <a:xfrm>
            <a:off x="6042025" y="1579245"/>
            <a:ext cx="3918585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buSzPct val="80000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首先，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TimeGPT 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是一个预训练模型，这意味着我们无需专门针对我们的数据进行训练即可生成预测。不过，我们仍然可以根据我们的数据对模型进行微调。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6" name="文本框 65"/>
          <p:cNvSpPr txBox="1"/>
          <p:nvPr>
            <p:custDataLst>
              <p:tags r:id="rId14"/>
            </p:custDataLst>
          </p:nvPr>
        </p:nvSpPr>
        <p:spPr>
          <a:xfrm>
            <a:off x="6089650" y="3422015"/>
            <a:ext cx="3771265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buSzPct val="80000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其次，该模型支持外生变量来预测我们的目标，并且可以处理多变量预测任务。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>
            <p:custDataLst>
              <p:tags r:id="rId15"/>
            </p:custDataLst>
          </p:nvPr>
        </p:nvSpPr>
        <p:spPr>
          <a:xfrm>
            <a:off x="6091555" y="4783455"/>
            <a:ext cx="3869055" cy="156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buSzPct val="80000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最后，通过使用共形预测，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TimeGPT 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可以估计预测区间。这反过来又允许模型执行异常检测。基本上，如果一个数据点超出了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99% 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的置信区间，那么模型就会将其标记为异常。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7985" y="177800"/>
            <a:ext cx="11063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训练</a:t>
            </a:r>
            <a:r>
              <a:rPr lang="en-US" altLang="zh-CN" sz="3200" b="1"/>
              <a:t>TimeGPT1</a:t>
            </a:r>
            <a:endParaRPr lang="en-US" altLang="zh-CN" sz="32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1760" y="1009015"/>
            <a:ext cx="9644380" cy="4343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36015" y="5452745"/>
            <a:ext cx="10436225" cy="140462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/>
              <a:t>作者们使用超过 1000 亿个数据点对 TimeGPT 进行了训练，</a:t>
            </a:r>
            <a:r>
              <a:rPr lang="zh-CN" altLang="en-US" sz="1600">
                <a:sym typeface="+mn-ea"/>
              </a:rPr>
              <a:t>这些数据点全部来自开源时间序列数据。该数据集涵盖了金融、经济、天气、网络流量、能源和销售等众多领域。但是，作者没有透露用于整理 1000 亿个数据点的公共数据来源。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同时，作者没有具体说明数据插补的方法。训练所需的天数和 GPU 数量也没说。由于我们不知道使用什么数据集来训练和测试模型，因此我们无法真正验证 TimeGPT 的性能结果，但我们还是看下作者的解释。</a:t>
            </a:r>
            <a:endParaRPr lang="zh-CN" altLang="en-US" sz="1600"/>
          </a:p>
          <a:p>
            <a:pPr marL="0" indent="0"/>
            <a:endParaRPr lang="zh-CN" altLang="en-US" sz="1600" b="0" i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7985" y="139700"/>
            <a:ext cx="708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实验</a:t>
            </a:r>
            <a:r>
              <a:rPr lang="en-US" altLang="zh-CN" sz="3200" b="1"/>
              <a:t> </a:t>
            </a:r>
            <a:endParaRPr lang="en-US" altLang="zh-CN" sz="32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6010" y="914400"/>
            <a:ext cx="7715250" cy="3600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56000" y="57181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/>
              <a:t>模型在月度频率下的相对平均绝对误差（</a:t>
            </a:r>
            <a:r>
              <a:rPr lang="en-US" altLang="zh-CN" sz="1600"/>
              <a:t>rMAE</a:t>
            </a:r>
            <a:r>
              <a:rPr lang="zh-CN" altLang="en-US" sz="1600"/>
              <a:t>）比较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594995" y="4706620"/>
            <a:ext cx="10598150" cy="18497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该图展示了不同模型类别在月度预测任务中的相对平均绝对误差（</a:t>
            </a:r>
            <a:r>
              <a:rPr lang="en-US" altLang="zh-CN" sz="1600">
                <a:sym typeface="+mn-ea"/>
              </a:rPr>
              <a:t>rMAE</a:t>
            </a:r>
            <a:r>
              <a:rPr lang="zh-CN" altLang="en-US" sz="1600">
                <a:sym typeface="+mn-ea"/>
              </a:rPr>
              <a:t>）分布。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使用小提琴图（</a:t>
            </a:r>
            <a:r>
              <a:rPr lang="en-US" altLang="zh-CN" sz="1600">
                <a:sym typeface="+mn-ea"/>
              </a:rPr>
              <a:t>violin plot</a:t>
            </a:r>
            <a:r>
              <a:rPr lang="zh-CN" altLang="en-US" sz="1600">
                <a:sym typeface="+mn-ea"/>
              </a:rPr>
              <a:t>），每个小提琴对应一类模型。</a:t>
            </a:r>
            <a:endParaRPr lang="zh-CN" altLang="en-US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每个小提琴的形状表示该模型类别下误差值的分布密度。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越宽的部分代表该误差值出现得越频繁。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粗黑线表示该类模型的平均</a:t>
            </a:r>
            <a:r>
              <a:rPr lang="en-US" altLang="zh-CN" sz="1600">
                <a:sym typeface="+mn-ea"/>
              </a:rPr>
              <a:t> rMAE</a:t>
            </a:r>
            <a:r>
              <a:rPr lang="zh-CN" altLang="en-US" sz="1600">
                <a:sym typeface="+mn-ea"/>
              </a:rPr>
              <a:t>，是性能的代表指标。</a:t>
            </a:r>
            <a:r>
              <a:rPr lang="en-US" altLang="zh-CN" sz="1600">
                <a:sym typeface="+mn-ea"/>
              </a:rPr>
              <a:t> TimeGPT </a:t>
            </a:r>
            <a:r>
              <a:rPr lang="zh-CN" altLang="en-US" sz="1600">
                <a:sym typeface="+mn-ea"/>
              </a:rPr>
              <a:t>的误差分布集中、均值最低，说明预测性能最优。</a:t>
            </a:r>
            <a:r>
              <a:rPr lang="en-US" altLang="zh-CN" sz="1600">
                <a:sym typeface="+mn-ea"/>
              </a:rPr>
              <a:t> Baselines</a:t>
            </a:r>
            <a:r>
              <a:rPr lang="zh-CN" altLang="en-US" sz="1600">
                <a:sym typeface="+mn-ea"/>
              </a:rPr>
              <a:t>（基线模型）误差最大、分布最广，性能最差。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TimeGPT </a:t>
            </a:r>
            <a:r>
              <a:rPr lang="zh-CN" altLang="en-US" sz="1600">
                <a:sym typeface="+mn-ea"/>
              </a:rPr>
              <a:t>明显优于所有其他模型类别，在预测精度和稳定性方面都有优势。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深度学习优于统计和机器学习方法，但仍落后于</a:t>
            </a:r>
            <a:r>
              <a:rPr lang="en-US" altLang="zh-CN" sz="1600">
                <a:sym typeface="+mn-ea"/>
              </a:rPr>
              <a:t> TimeGPT</a:t>
            </a:r>
            <a:r>
              <a:rPr lang="zh-CN" altLang="en-US" sz="1600">
                <a:sym typeface="+mn-ea"/>
              </a:rPr>
              <a:t>。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基线模型仅提供参考下限。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结论具有普适性，在其他时间频率下结果也相似。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7985" y="139700"/>
            <a:ext cx="708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ym typeface="+mn-ea"/>
              </a:rPr>
              <a:t>实验</a:t>
            </a:r>
            <a:r>
              <a:rPr lang="en-US" altLang="zh-CN" sz="3200" b="1"/>
              <a:t> </a:t>
            </a:r>
            <a:endParaRPr lang="en-US" altLang="zh-CN" sz="32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825" y="1480820"/>
            <a:ext cx="8896350" cy="3771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78965" y="5157470"/>
            <a:ext cx="8665210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TimeGPT </a:t>
            </a:r>
            <a:r>
              <a:rPr lang="zh-CN" altLang="en-US" sz="1600"/>
              <a:t>在微调初期（前</a:t>
            </a:r>
            <a:r>
              <a:rPr lang="en-US" altLang="zh-CN" sz="1600"/>
              <a:t>100</a:t>
            </a:r>
            <a:r>
              <a:rPr lang="zh-CN" altLang="en-US" sz="1600"/>
              <a:t>步）</a:t>
            </a:r>
            <a:r>
              <a:rPr lang="en-US" altLang="zh-CN" sz="1600"/>
              <a:t>rMAE </a:t>
            </a:r>
            <a:r>
              <a:rPr lang="zh-CN" altLang="en-US" sz="1600"/>
              <a:t>显著下降，从约 </a:t>
            </a:r>
            <a:r>
              <a:rPr lang="en-US" altLang="zh-CN" sz="1600"/>
              <a:t>0.818 </a:t>
            </a:r>
            <a:r>
              <a:rPr lang="zh-CN" altLang="en-US" sz="1600"/>
              <a:t>降至 </a:t>
            </a:r>
            <a:r>
              <a:rPr lang="en-US" altLang="zh-CN" sz="1600"/>
              <a:t>0.786</a:t>
            </a:r>
            <a:r>
              <a:rPr lang="zh-CN" altLang="en-US" sz="1600"/>
              <a:t>，性能明显提升。</a:t>
            </a:r>
            <a:endParaRPr lang="zh-CN" altLang="en-US" sz="1600"/>
          </a:p>
          <a:p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微调步数超过</a:t>
            </a:r>
            <a:r>
              <a:rPr lang="en-US" altLang="zh-CN" sz="1600"/>
              <a:t>100</a:t>
            </a:r>
            <a:r>
              <a:rPr lang="zh-CN" altLang="en-US" sz="1600"/>
              <a:t>后，模型趋于收敛，误差改善趋于平稳。</a:t>
            </a:r>
            <a:endParaRPr lang="zh-CN" altLang="en-US" sz="1600"/>
          </a:p>
          <a:p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说明 </a:t>
            </a:r>
            <a:r>
              <a:rPr lang="en-US" altLang="zh-CN" sz="1600"/>
              <a:t>TimeGPT </a:t>
            </a:r>
            <a:r>
              <a:rPr lang="zh-CN" altLang="en-US" sz="1600"/>
              <a:t>具有良好的快速适应能力，仅需少量微调即可显著提高准确性。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2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.xml><?xml version="1.0" encoding="utf-8"?>
<p:tagLst xmlns:p="http://schemas.openxmlformats.org/presentationml/2006/main"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8441_1*f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EXT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"/>
</p:tagLst>
</file>

<file path=ppt/tags/tag13.xml><?xml version="1.0" encoding="utf-8"?>
<p:tagLst xmlns:p="http://schemas.openxmlformats.org/presentationml/2006/main">
  <p:tag name="KSO_WM_SLIDE_ID" val="custom20238441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SLIDE_SIZE" val="801*391"/>
  <p:tag name="KSO_WM_SLIDE_POSITION" val="41*74"/>
  <p:tag name="KSO_WM_TAG_VERSION" val="3.0"/>
  <p:tag name="KSO_WM_BEAUTIFY_FLAG" val="#wm#"/>
  <p:tag name="KSO_WM_TEMPLATE_CATEGORY" val="custom"/>
  <p:tag name="KSO_WM_TEMPLATE_INDEX" val="20238441"/>
  <p:tag name="KSO_WM_SLIDE_LAYOUT" val="a_f"/>
  <p:tag name="KSO_WM_SLIDE_LAYOUT_CNT" val="1_1"/>
</p:tagLst>
</file>

<file path=ppt/tags/tag14.xml><?xml version="1.0" encoding="utf-8"?>
<p:tagLst xmlns:p="http://schemas.openxmlformats.org/presentationml/2006/main">
  <p:tag name="KSO_WM_DIAGRAM_VIRTUALLY_FRAME" val="{&quot;height&quot;:331.65,&quot;left&quot;:79.85,&quot;top&quot;:151.15,&quot;width&quot;:801.35}"/>
</p:tagLst>
</file>

<file path=ppt/tags/tag15.xml><?xml version="1.0" encoding="utf-8"?>
<p:tagLst xmlns:p="http://schemas.openxmlformats.org/presentationml/2006/main">
  <p:tag name="KSO_WM_DIAGRAM_VIRTUALLY_FRAME" val="{&quot;height&quot;:331.65,&quot;left&quot;:79.85,&quot;top&quot;:151.15,&quot;width&quot;:801.35}"/>
</p:tagLst>
</file>

<file path=ppt/tags/tag16.xml><?xml version="1.0" encoding="utf-8"?>
<p:tagLst xmlns:p="http://schemas.openxmlformats.org/presentationml/2006/main">
  <p:tag name="KSO_WM_DIAGRAM_VIRTUALLY_FRAME" val="{&quot;height&quot;:331.65,&quot;left&quot;:79.85,&quot;top&quot;:151.15,&quot;width&quot;:801.35}"/>
</p:tagLst>
</file>

<file path=ppt/tags/tag17.xml><?xml version="1.0" encoding="utf-8"?>
<p:tagLst xmlns:p="http://schemas.openxmlformats.org/presentationml/2006/main">
  <p:tag name="KSO_WM_DIAGRAM_VIRTUALLY_FRAME" val="{&quot;height&quot;:331.65,&quot;left&quot;:79.85,&quot;top&quot;:151.15,&quot;width&quot;:801.35}"/>
</p:tagLst>
</file>

<file path=ppt/tags/tag18.xml><?xml version="1.0" encoding="utf-8"?>
<p:tagLst xmlns:p="http://schemas.openxmlformats.org/presentationml/2006/main">
  <p:tag name="KSO_WM_DIAGRAM_VIRTUALLY_FRAME" val="{&quot;height&quot;:331.65,&quot;left&quot;:79.85,&quot;top&quot;:151.15,&quot;width&quot;:801.35}"/>
</p:tagLst>
</file>

<file path=ppt/tags/tag19.xml><?xml version="1.0" encoding="utf-8"?>
<p:tagLst xmlns:p="http://schemas.openxmlformats.org/presentationml/2006/main">
  <p:tag name="KSO_WM_DIAGRAM_VIRTUALLY_FRAME" val="{&quot;height&quot;:331.65,&quot;left&quot;:79.85,&quot;top&quot;:151.15,&quot;width&quot;:801.35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DIAGRAM_VIRTUALLY_FRAME" val="{&quot;height&quot;:331.65,&quot;left&quot;:79.85,&quot;top&quot;:151.15,&quot;width&quot;:801.35}"/>
</p:tagLst>
</file>

<file path=ppt/tags/tag21.xml><?xml version="1.0" encoding="utf-8"?>
<p:tagLst xmlns:p="http://schemas.openxmlformats.org/presentationml/2006/main">
  <p:tag name="KSO_WM_DIAGRAM_VIRTUALLY_FRAME" val="{&quot;height&quot;:331.65,&quot;left&quot;:79.85,&quot;top&quot;:151.15,&quot;width&quot;:801.35}"/>
</p:tagLst>
</file>

<file path=ppt/tags/tag22.xml><?xml version="1.0" encoding="utf-8"?>
<p:tagLst xmlns:p="http://schemas.openxmlformats.org/presentationml/2006/main">
  <p:tag name="KSO_WM_DIAGRAM_VIRTUALLY_FRAME" val="{&quot;height&quot;:331.65,&quot;left&quot;:79.85,&quot;top&quot;:151.15,&quot;width&quot;:801.35}"/>
</p:tagLst>
</file>

<file path=ppt/tags/tag23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24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25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26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27.xml><?xml version="1.0" encoding="utf-8"?>
<p:tagLst xmlns:p="http://schemas.openxmlformats.org/presentationml/2006/main">
  <p:tag name="commondata" val="eyJoZGlkIjoiNmVlYjdjMDI5ZGY2NGEyYzg2YjE5OTBhOTI0MzJlODE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6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7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8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441_1*a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1F24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1432</Words>
  <Application>WPS 演示</Application>
  <PresentationFormat>宽屏</PresentationFormat>
  <Paragraphs>81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黑体</vt:lpstr>
      <vt:lpstr>Times New Roman</vt:lpstr>
      <vt:lpstr>NimbusRomNo9L-Regu</vt:lpstr>
      <vt:lpstr>Arial Unicode MS</vt:lpstr>
      <vt:lpstr>等线</vt:lpstr>
      <vt:lpstr>Calibri</vt:lpstr>
      <vt:lpstr>等线 Light</vt:lpstr>
      <vt:lpstr>Calibri Light</vt:lpstr>
      <vt:lpstr>ESRI AMFM Electric</vt:lpstr>
      <vt:lpstr>Office Theme</vt:lpstr>
      <vt:lpstr>PowerPoint 演示文稿</vt:lpstr>
      <vt:lpstr>PowerPoint 演示文稿</vt:lpstr>
      <vt:lpstr>TimeGPT-1  </vt:lpstr>
      <vt:lpstr>背景和问题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剑舞</cp:lastModifiedBy>
  <cp:revision>689</cp:revision>
  <dcterms:created xsi:type="dcterms:W3CDTF">2019-06-09T06:58:00Z</dcterms:created>
  <dcterms:modified xsi:type="dcterms:W3CDTF">2025-07-06T05:53:02Z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160C25CE38C146689505DEF66EFC51F9_12</vt:lpwstr>
  </property>
  <property fmtid="{D5CDD505-2E9C-101B-9397-08002B2CF9AE}" pid="3" name="KSOProductBuildVer">
    <vt:lpwstr>2052-12.1.0.21915</vt:lpwstr>
  </property>
</Properties>
</file>