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60" r:id="rId5"/>
    <p:sldId id="275" r:id="rId6"/>
    <p:sldId id="276" r:id="rId7"/>
    <p:sldId id="277" r:id="rId8"/>
    <p:sldId id="279" r:id="rId9"/>
    <p:sldId id="262" r:id="rId10"/>
    <p:sldId id="281" r:id="rId11"/>
    <p:sldId id="280" r:id="rId12"/>
    <p:sldId id="264" r:id="rId13"/>
    <p:sldId id="267" r:id="rId14"/>
    <p:sldId id="265" r:id="rId15"/>
    <p:sldId id="266" r:id="rId16"/>
    <p:sldId id="261" r:id="rId17"/>
    <p:sldId id="268" r:id="rId18"/>
    <p:sldId id="269" r:id="rId19"/>
    <p:sldId id="270" r:id="rId20"/>
    <p:sldId id="271" r:id="rId21"/>
    <p:sldId id="272" r:id="rId22"/>
    <p:sldId id="273" r:id="rId23"/>
    <p:sldId id="274"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72302" autoAdjust="0"/>
  </p:normalViewPr>
  <p:slideViewPr>
    <p:cSldViewPr snapToGrid="0">
      <p:cViewPr varScale="1">
        <p:scale>
          <a:sx n="57" d="100"/>
          <a:sy n="57" d="100"/>
        </p:scale>
        <p:origin x="1212" y="5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4FE867-AA58-43B1-AF01-4F03708F98BD}" type="datetimeFigureOut">
              <a:rPr lang="zh-CN" altLang="en-US" smtClean="0"/>
              <a:t>2018/7/17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CBD0F2-25C8-4F2B-A1E9-E86EA147C543}" type="slidenum">
              <a:rPr lang="zh-CN" altLang="en-US" smtClean="0"/>
              <a:t>‹#›</a:t>
            </a:fld>
            <a:endParaRPr lang="zh-CN" altLang="en-US"/>
          </a:p>
        </p:txBody>
      </p:sp>
    </p:spTree>
    <p:extLst>
      <p:ext uri="{BB962C8B-B14F-4D97-AF65-F5344CB8AC3E}">
        <p14:creationId xmlns:p14="http://schemas.microsoft.com/office/powerpoint/2010/main" val="321190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CBD0F2-25C8-4F2B-A1E9-E86EA147C543}" type="slidenum">
              <a:rPr lang="zh-CN" altLang="en-US" smtClean="0"/>
              <a:t>3</a:t>
            </a:fld>
            <a:endParaRPr lang="zh-CN" altLang="en-US"/>
          </a:p>
        </p:txBody>
      </p:sp>
    </p:spTree>
    <p:extLst>
      <p:ext uri="{BB962C8B-B14F-4D97-AF65-F5344CB8AC3E}">
        <p14:creationId xmlns:p14="http://schemas.microsoft.com/office/powerpoint/2010/main" val="1926827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TDS </a:t>
            </a:r>
            <a:r>
              <a:rPr lang="zh-CN" altLang="en-US" dirty="0" smtClean="0"/>
              <a:t>端点是表示 </a:t>
            </a:r>
            <a:r>
              <a:rPr lang="en-US" altLang="zh-CN" dirty="0" smtClean="0"/>
              <a:t>SQL Server </a:t>
            </a:r>
            <a:r>
              <a:rPr lang="zh-CN" altLang="en-US" dirty="0" smtClean="0"/>
              <a:t>与客户端之间通信点的 </a:t>
            </a:r>
            <a:r>
              <a:rPr lang="en-US" altLang="zh-CN" dirty="0" smtClean="0"/>
              <a:t>SQL Server </a:t>
            </a:r>
            <a:r>
              <a:rPr lang="zh-CN" altLang="en-US" dirty="0" smtClean="0"/>
              <a:t>对象</a:t>
            </a:r>
          </a:p>
          <a:p>
            <a:endParaRPr lang="zh-CN" altLang="en-US" dirty="0" smtClean="0"/>
          </a:p>
          <a:p>
            <a:r>
              <a:rPr lang="en-US" altLang="zh-CN" dirty="0" smtClean="0"/>
              <a:t>SNI(</a:t>
            </a:r>
            <a:r>
              <a:rPr lang="zh-CN" altLang="en-US" dirty="0" smtClean="0"/>
              <a:t>网络连接协议层，包含了一系列用于连接数据库引擎和</a:t>
            </a:r>
            <a:r>
              <a:rPr lang="en-US" altLang="zh-CN" dirty="0" smtClean="0"/>
              <a:t>SQL Server</a:t>
            </a:r>
            <a:r>
              <a:rPr lang="zh-CN" altLang="en-US" dirty="0" smtClean="0"/>
              <a:t>客户端的</a:t>
            </a:r>
            <a:r>
              <a:rPr lang="en-US" altLang="zh-CN" dirty="0" smtClean="0"/>
              <a:t>API),</a:t>
            </a:r>
          </a:p>
          <a:p>
            <a:r>
              <a:rPr lang="zh-CN" altLang="en-US" dirty="0" smtClean="0"/>
              <a:t>有四种网络协议：</a:t>
            </a:r>
          </a:p>
          <a:p>
            <a:r>
              <a:rPr lang="en-US" altLang="zh-CN" dirty="0" smtClean="0"/>
              <a:t>1.</a:t>
            </a:r>
            <a:r>
              <a:rPr lang="zh-CN" altLang="en-US" dirty="0" smtClean="0"/>
              <a:t>共享内存：默认开启，最快最简单的协议，只能在本机使用</a:t>
            </a:r>
          </a:p>
          <a:p>
            <a:r>
              <a:rPr lang="en-US" altLang="zh-CN" dirty="0" smtClean="0"/>
              <a:t>2.TCP/IP</a:t>
            </a:r>
            <a:r>
              <a:rPr lang="zh-CN" altLang="en-US" dirty="0" smtClean="0"/>
              <a:t>：可以通过</a:t>
            </a:r>
            <a:r>
              <a:rPr lang="en-US" altLang="zh-CN" dirty="0" smtClean="0"/>
              <a:t>IP</a:t>
            </a:r>
            <a:r>
              <a:rPr lang="zh-CN" altLang="en-US" dirty="0" smtClean="0"/>
              <a:t>地址和端口号（默认</a:t>
            </a:r>
            <a:r>
              <a:rPr lang="en-US" altLang="zh-CN" dirty="0" smtClean="0"/>
              <a:t>1433</a:t>
            </a:r>
            <a:r>
              <a:rPr lang="zh-CN" altLang="en-US" dirty="0" smtClean="0"/>
              <a:t>）访问</a:t>
            </a:r>
            <a:r>
              <a:rPr lang="en-US" altLang="zh-CN" dirty="0" smtClean="0"/>
              <a:t>SQL Server</a:t>
            </a:r>
          </a:p>
          <a:p>
            <a:r>
              <a:rPr lang="en-US" altLang="zh-CN" dirty="0" smtClean="0"/>
              <a:t>3.</a:t>
            </a:r>
            <a:r>
              <a:rPr lang="zh-CN" altLang="en-US" dirty="0" smtClean="0"/>
              <a:t>命名管道：与</a:t>
            </a:r>
            <a:r>
              <a:rPr lang="en-US" altLang="zh-CN" dirty="0" smtClean="0"/>
              <a:t>TCP/IP</a:t>
            </a:r>
            <a:r>
              <a:rPr lang="zh-CN" altLang="en-US" dirty="0" smtClean="0"/>
              <a:t>协议类似（默认端口</a:t>
            </a:r>
            <a:r>
              <a:rPr lang="en-US" altLang="zh-CN" dirty="0" smtClean="0"/>
              <a:t>445</a:t>
            </a:r>
            <a:r>
              <a:rPr lang="zh-CN" altLang="en-US" dirty="0" smtClean="0"/>
              <a:t>）</a:t>
            </a:r>
            <a:r>
              <a:rPr lang="en-US" altLang="zh-CN" dirty="0" smtClean="0"/>
              <a:t>,</a:t>
            </a:r>
            <a:r>
              <a:rPr lang="zh-CN" altLang="en-US" dirty="0" smtClean="0"/>
              <a:t>仅限局域网访问</a:t>
            </a:r>
          </a:p>
          <a:p>
            <a:r>
              <a:rPr lang="en-US" altLang="zh-CN" dirty="0" smtClean="0"/>
              <a:t>4.VIA</a:t>
            </a:r>
            <a:r>
              <a:rPr lang="zh-CN" altLang="en-US" dirty="0" smtClean="0"/>
              <a:t>：几乎没用，</a:t>
            </a:r>
            <a:r>
              <a:rPr lang="en-US" altLang="zh-CN" dirty="0" smtClean="0"/>
              <a:t>SQL 2012</a:t>
            </a:r>
            <a:r>
              <a:rPr lang="zh-CN" altLang="en-US" dirty="0" smtClean="0"/>
              <a:t>中已经没有这个协议</a:t>
            </a:r>
          </a:p>
          <a:p>
            <a:endParaRPr lang="zh-CN" altLang="en-US" dirty="0" smtClean="0"/>
          </a:p>
          <a:p>
            <a:r>
              <a:rPr lang="zh-CN" altLang="en-US" dirty="0" smtClean="0"/>
              <a:t>命令解析器：检查</a:t>
            </a:r>
            <a:r>
              <a:rPr lang="en-US" altLang="zh-CN" dirty="0" smtClean="0"/>
              <a:t>T-SQL</a:t>
            </a:r>
            <a:r>
              <a:rPr lang="zh-CN" altLang="en-US" dirty="0" smtClean="0"/>
              <a:t>语法是否合乎规定，如果语法没有问题生成查询树传入查询优化器</a:t>
            </a:r>
          </a:p>
          <a:p>
            <a:endParaRPr lang="zh-CN" altLang="en-US" dirty="0" smtClean="0"/>
          </a:p>
          <a:p>
            <a:r>
              <a:rPr lang="zh-CN" altLang="en-US" dirty="0" smtClean="0"/>
              <a:t>查询优化器：对请求进行一系列优化，最终选择最低开销的候选执行计划生成预估执行计划，并传入执行器执行</a:t>
            </a:r>
          </a:p>
          <a:p>
            <a:endParaRPr lang="zh-CN" altLang="en-US" dirty="0" smtClean="0"/>
          </a:p>
          <a:p>
            <a:r>
              <a:rPr lang="zh-CN" altLang="en-US" dirty="0" smtClean="0"/>
              <a:t>查询执行器：通过</a:t>
            </a:r>
            <a:r>
              <a:rPr lang="en-US" altLang="zh-CN" dirty="0" smtClean="0"/>
              <a:t>OLE DB</a:t>
            </a:r>
            <a:r>
              <a:rPr lang="zh-CN" altLang="en-US" dirty="0" smtClean="0"/>
              <a:t>协议访问并使用指令操作存储引擎，并缓存执行计划</a:t>
            </a:r>
          </a:p>
          <a:p>
            <a:endParaRPr lang="zh-CN" altLang="en-US" dirty="0" smtClean="0"/>
          </a:p>
          <a:p>
            <a:r>
              <a:rPr lang="zh-CN" altLang="en-US" dirty="0" smtClean="0"/>
              <a:t>数据访问方法：提供数据的增删改查的代码集合，并不实际操作数据，而是提交请求到缓冲管理器</a:t>
            </a:r>
          </a:p>
          <a:p>
            <a:endParaRPr lang="zh-CN" altLang="en-US" dirty="0" smtClean="0"/>
          </a:p>
          <a:p>
            <a:r>
              <a:rPr lang="zh-CN" altLang="en-US" dirty="0" smtClean="0"/>
              <a:t>缓冲管理器：管理内存中的数据，并把适当的数据传输给数据访问方法，如果数据不在内存中，就需要从磁盘中读出数据加载到缓存中并传输给数据访问方法</a:t>
            </a:r>
            <a:endParaRPr lang="zh-CN" altLang="en-US" dirty="0"/>
          </a:p>
        </p:txBody>
      </p:sp>
      <p:sp>
        <p:nvSpPr>
          <p:cNvPr id="4" name="灯片编号占位符 3"/>
          <p:cNvSpPr>
            <a:spLocks noGrp="1"/>
          </p:cNvSpPr>
          <p:nvPr>
            <p:ph type="sldNum" sz="quarter" idx="10"/>
          </p:nvPr>
        </p:nvSpPr>
        <p:spPr/>
        <p:txBody>
          <a:bodyPr/>
          <a:lstStyle/>
          <a:p>
            <a:fld id="{8FCBD0F2-25C8-4F2B-A1E9-E86EA147C543}" type="slidenum">
              <a:rPr lang="zh-CN" altLang="en-US" smtClean="0"/>
              <a:t>4</a:t>
            </a:fld>
            <a:endParaRPr lang="zh-CN" altLang="en-US"/>
          </a:p>
        </p:txBody>
      </p:sp>
    </p:spTree>
    <p:extLst>
      <p:ext uri="{BB962C8B-B14F-4D97-AF65-F5344CB8AC3E}">
        <p14:creationId xmlns:p14="http://schemas.microsoft.com/office/powerpoint/2010/main" val="20990498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IAM</a:t>
            </a:r>
            <a:r>
              <a:rPr lang="zh-CN" altLang="en-US" dirty="0" smtClean="0"/>
              <a:t>页存储了表或者索引上是否有页关联，每个表和索引都是从</a:t>
            </a:r>
            <a:r>
              <a:rPr lang="en-US" altLang="zh-CN" dirty="0" smtClean="0"/>
              <a:t>IAM</a:t>
            </a:r>
            <a:r>
              <a:rPr lang="zh-CN" altLang="en-US" dirty="0" smtClean="0"/>
              <a:t>页开始，并标识放在哪个区中</a:t>
            </a:r>
            <a:endParaRPr lang="en-US" altLang="zh-CN" dirty="0" smtClean="0"/>
          </a:p>
          <a:p>
            <a:r>
              <a:rPr lang="en-US" altLang="zh-CN" dirty="0" smtClean="0"/>
              <a:t>IAM</a:t>
            </a:r>
            <a:r>
              <a:rPr lang="zh-CN" altLang="en-US" dirty="0" smtClean="0"/>
              <a:t>页是组织堆中数据页和区的唯一机制</a:t>
            </a:r>
            <a:endParaRPr lang="zh-CN" altLang="en-US" dirty="0"/>
          </a:p>
        </p:txBody>
      </p:sp>
      <p:sp>
        <p:nvSpPr>
          <p:cNvPr id="4" name="灯片编号占位符 3"/>
          <p:cNvSpPr>
            <a:spLocks noGrp="1"/>
          </p:cNvSpPr>
          <p:nvPr>
            <p:ph type="sldNum" sz="quarter" idx="10"/>
          </p:nvPr>
        </p:nvSpPr>
        <p:spPr/>
        <p:txBody>
          <a:bodyPr/>
          <a:lstStyle/>
          <a:p>
            <a:fld id="{8FCBD0F2-25C8-4F2B-A1E9-E86EA147C543}" type="slidenum">
              <a:rPr lang="zh-CN" altLang="en-US" smtClean="0"/>
              <a:t>7</a:t>
            </a:fld>
            <a:endParaRPr lang="zh-CN" altLang="en-US"/>
          </a:p>
        </p:txBody>
      </p:sp>
    </p:spTree>
    <p:extLst>
      <p:ext uri="{BB962C8B-B14F-4D97-AF65-F5344CB8AC3E}">
        <p14:creationId xmlns:p14="http://schemas.microsoft.com/office/powerpoint/2010/main" val="92443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聚集索引和非聚集索引都是</a:t>
            </a:r>
            <a:r>
              <a:rPr lang="en-US" altLang="zh-CN" dirty="0" smtClean="0"/>
              <a:t>B-Tree</a:t>
            </a:r>
            <a:r>
              <a:rPr lang="zh-CN" altLang="en-US" dirty="0" smtClean="0"/>
              <a:t>组织索引</a:t>
            </a:r>
            <a:endParaRPr lang="zh-CN" altLang="en-US" dirty="0"/>
          </a:p>
        </p:txBody>
      </p:sp>
      <p:sp>
        <p:nvSpPr>
          <p:cNvPr id="4" name="灯片编号占位符 3"/>
          <p:cNvSpPr>
            <a:spLocks noGrp="1"/>
          </p:cNvSpPr>
          <p:nvPr>
            <p:ph type="sldNum" sz="quarter" idx="10"/>
          </p:nvPr>
        </p:nvSpPr>
        <p:spPr/>
        <p:txBody>
          <a:bodyPr/>
          <a:lstStyle/>
          <a:p>
            <a:fld id="{8FCBD0F2-25C8-4F2B-A1E9-E86EA147C543}" type="slidenum">
              <a:rPr lang="zh-CN" altLang="en-US" smtClean="0"/>
              <a:t>8</a:t>
            </a:fld>
            <a:endParaRPr lang="zh-CN" altLang="en-US"/>
          </a:p>
        </p:txBody>
      </p:sp>
    </p:spTree>
    <p:extLst>
      <p:ext uri="{BB962C8B-B14F-4D97-AF65-F5344CB8AC3E}">
        <p14:creationId xmlns:p14="http://schemas.microsoft.com/office/powerpoint/2010/main" val="884335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众所周知，索引是个好东西，它能极大地提高数据库性能。甚至可以说，</a:t>
            </a:r>
            <a:r>
              <a:rPr lang="en-US" altLang="zh-CN" dirty="0" smtClean="0"/>
              <a:t>SQL</a:t>
            </a:r>
            <a:r>
              <a:rPr lang="en-US" altLang="zh-CN" baseline="0" dirty="0" smtClean="0"/>
              <a:t> Server</a:t>
            </a:r>
            <a:r>
              <a:rPr lang="zh-CN" altLang="en-US" baseline="0" dirty="0" smtClean="0"/>
              <a:t>中没有任何其他技术可以像索引一样能使一个查询的运行时间从几小时降到几秒。但是任何功能都不是绝对好的，对于索引，如果用的不好，性能也可能不降反升。通常情况下索引的问题大部分收拾索引缺失或索引过多、索引不合理导致的</a:t>
            </a:r>
            <a:endParaRPr lang="zh-CN" altLang="en-US" dirty="0"/>
          </a:p>
        </p:txBody>
      </p:sp>
      <p:sp>
        <p:nvSpPr>
          <p:cNvPr id="4" name="灯片编号占位符 3"/>
          <p:cNvSpPr>
            <a:spLocks noGrp="1"/>
          </p:cNvSpPr>
          <p:nvPr>
            <p:ph type="sldNum" sz="quarter" idx="10"/>
          </p:nvPr>
        </p:nvSpPr>
        <p:spPr/>
        <p:txBody>
          <a:bodyPr/>
          <a:lstStyle/>
          <a:p>
            <a:fld id="{8FCBD0F2-25C8-4F2B-A1E9-E86EA147C543}" type="slidenum">
              <a:rPr lang="zh-CN" altLang="en-US" smtClean="0"/>
              <a:t>9</a:t>
            </a:fld>
            <a:endParaRPr lang="zh-CN" altLang="en-US"/>
          </a:p>
        </p:txBody>
      </p:sp>
    </p:spTree>
    <p:extLst>
      <p:ext uri="{BB962C8B-B14F-4D97-AF65-F5344CB8AC3E}">
        <p14:creationId xmlns:p14="http://schemas.microsoft.com/office/powerpoint/2010/main" val="31478781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DML</a:t>
            </a:r>
            <a:r>
              <a:rPr lang="zh-CN" altLang="en-US" dirty="0" smtClean="0"/>
              <a:t>数据操纵语言（增删改查）；</a:t>
            </a:r>
            <a:r>
              <a:rPr lang="en-US" altLang="zh-CN" dirty="0" smtClean="0"/>
              <a:t>DDL</a:t>
            </a:r>
            <a:r>
              <a:rPr lang="zh-CN" altLang="en-US" dirty="0" smtClean="0"/>
              <a:t>数据库定义语言（</a:t>
            </a:r>
            <a:r>
              <a:rPr lang="en-US" altLang="zh-CN" dirty="0" smtClean="0"/>
              <a:t>CREATE/DROP/ALTER</a:t>
            </a:r>
            <a:r>
              <a:rPr lang="zh-CN" altLang="en-US" dirty="0" smtClean="0"/>
              <a:t>）；</a:t>
            </a:r>
            <a:r>
              <a:rPr lang="en-US" altLang="zh-CN" dirty="0" smtClean="0"/>
              <a:t>DCL</a:t>
            </a:r>
            <a:r>
              <a:rPr lang="zh-CN" altLang="en-US" dirty="0" smtClean="0"/>
              <a:t>数据库控制语言（</a:t>
            </a:r>
            <a:r>
              <a:rPr lang="en-US" altLang="zh-CN" dirty="0" smtClean="0"/>
              <a:t>GRANT/DENY/REVOKE</a:t>
            </a:r>
            <a:r>
              <a:rPr lang="zh-CN" altLang="en-US" dirty="0" smtClean="0"/>
              <a:t>）</a:t>
            </a:r>
            <a:endParaRPr lang="en-US" altLang="zh-CN" dirty="0" smtClean="0"/>
          </a:p>
        </p:txBody>
      </p:sp>
      <p:sp>
        <p:nvSpPr>
          <p:cNvPr id="4" name="灯片编号占位符 3"/>
          <p:cNvSpPr>
            <a:spLocks noGrp="1"/>
          </p:cNvSpPr>
          <p:nvPr>
            <p:ph type="sldNum" sz="quarter" idx="10"/>
          </p:nvPr>
        </p:nvSpPr>
        <p:spPr/>
        <p:txBody>
          <a:bodyPr/>
          <a:lstStyle/>
          <a:p>
            <a:fld id="{8FCBD0F2-25C8-4F2B-A1E9-E86EA147C543}" type="slidenum">
              <a:rPr lang="zh-CN" altLang="en-US" smtClean="0"/>
              <a:t>12</a:t>
            </a:fld>
            <a:endParaRPr lang="zh-CN" altLang="en-US"/>
          </a:p>
        </p:txBody>
      </p:sp>
    </p:spTree>
    <p:extLst>
      <p:ext uri="{BB962C8B-B14F-4D97-AF65-F5344CB8AC3E}">
        <p14:creationId xmlns:p14="http://schemas.microsoft.com/office/powerpoint/2010/main" val="744061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聚集索引扫描：很多人认为加上的聚集索引就可以提高性能，但是实际上并非如此。（在索引碎片比较大的表中会发生随机读，远不如表扫描的顺序读）</a:t>
            </a:r>
            <a:endParaRPr lang="en-US" altLang="zh-CN" dirty="0" smtClean="0"/>
          </a:p>
          <a:p>
            <a:r>
              <a:rPr lang="zh-CN" altLang="en-US" dirty="0" smtClean="0"/>
              <a:t>索引扫描：实际上就是非聚集索引扫描。</a:t>
            </a:r>
            <a:endParaRPr lang="en-US" altLang="zh-CN" dirty="0" smtClean="0"/>
          </a:p>
          <a:p>
            <a:r>
              <a:rPr lang="zh-CN" altLang="en-US" dirty="0" smtClean="0"/>
              <a:t>表扫描：如果出现了表扫描操作，证明这个表上没有聚集索引。表扫描可能在某些情况下用到，意味着没有合适的索引，导致优化器必须遍历全表老找到所需的数据。如果查询需要返回全部或绝大部分数据，优化器会觉得表扫描更高效</a:t>
            </a:r>
            <a:endParaRPr lang="zh-CN" altLang="en-US" dirty="0"/>
          </a:p>
        </p:txBody>
      </p:sp>
      <p:sp>
        <p:nvSpPr>
          <p:cNvPr id="4" name="灯片编号占位符 3"/>
          <p:cNvSpPr>
            <a:spLocks noGrp="1"/>
          </p:cNvSpPr>
          <p:nvPr>
            <p:ph type="sldNum" sz="quarter" idx="10"/>
          </p:nvPr>
        </p:nvSpPr>
        <p:spPr/>
        <p:txBody>
          <a:bodyPr/>
          <a:lstStyle/>
          <a:p>
            <a:fld id="{8FCBD0F2-25C8-4F2B-A1E9-E86EA147C543}" type="slidenum">
              <a:rPr lang="zh-CN" altLang="en-US" smtClean="0"/>
              <a:t>14</a:t>
            </a:fld>
            <a:endParaRPr lang="zh-CN" altLang="en-US"/>
          </a:p>
        </p:txBody>
      </p:sp>
    </p:spTree>
    <p:extLst>
      <p:ext uri="{BB962C8B-B14F-4D97-AF65-F5344CB8AC3E}">
        <p14:creationId xmlns:p14="http://schemas.microsoft.com/office/powerpoint/2010/main" val="292933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聚集索引查找：当表上存在聚集索引，并且查询数据只占表的一小部分时，优化器会使用聚集索引查找</a:t>
            </a:r>
            <a:endParaRPr lang="en-US" altLang="zh-CN" dirty="0" smtClean="0"/>
          </a:p>
          <a:p>
            <a:r>
              <a:rPr lang="zh-CN" altLang="en-US" dirty="0" smtClean="0"/>
              <a:t>索引查找：非聚集索引查找，在很多情况下，非聚集索引查找比聚集索引查找更高效，因为通常非聚集索引的列更少，体积小</a:t>
            </a:r>
            <a:endParaRPr lang="en-US" altLang="zh-CN" dirty="0" smtClean="0"/>
          </a:p>
          <a:p>
            <a:r>
              <a:rPr lang="zh-CN" altLang="en-US" dirty="0" smtClean="0"/>
              <a:t>书签查找</a:t>
            </a:r>
            <a:r>
              <a:rPr lang="en-US" altLang="zh-CN" dirty="0" smtClean="0"/>
              <a:t>/RID</a:t>
            </a:r>
            <a:r>
              <a:rPr lang="zh-CN" altLang="en-US" dirty="0" smtClean="0"/>
              <a:t>查找：当使用一个非聚集索引时，如果这个索引没有覆盖查询的所有列，优化器会借助聚集索引的键值或堆表的</a:t>
            </a:r>
            <a:r>
              <a:rPr lang="en-US" altLang="zh-CN" dirty="0" smtClean="0"/>
              <a:t>RID</a:t>
            </a:r>
            <a:r>
              <a:rPr lang="zh-CN" altLang="en-US" dirty="0" smtClean="0"/>
              <a:t>来获取额外的列</a:t>
            </a:r>
          </a:p>
          <a:p>
            <a:endParaRPr lang="zh-CN" altLang="en-US" dirty="0"/>
          </a:p>
        </p:txBody>
      </p:sp>
      <p:sp>
        <p:nvSpPr>
          <p:cNvPr id="4" name="灯片编号占位符 3"/>
          <p:cNvSpPr>
            <a:spLocks noGrp="1"/>
          </p:cNvSpPr>
          <p:nvPr>
            <p:ph type="sldNum" sz="quarter" idx="10"/>
          </p:nvPr>
        </p:nvSpPr>
        <p:spPr/>
        <p:txBody>
          <a:bodyPr/>
          <a:lstStyle/>
          <a:p>
            <a:fld id="{8FCBD0F2-25C8-4F2B-A1E9-E86EA147C543}" type="slidenum">
              <a:rPr lang="zh-CN" altLang="en-US" smtClean="0"/>
              <a:t>15</a:t>
            </a:fld>
            <a:endParaRPr lang="zh-CN" altLang="en-US"/>
          </a:p>
        </p:txBody>
      </p:sp>
    </p:spTree>
    <p:extLst>
      <p:ext uri="{BB962C8B-B14F-4D97-AF65-F5344CB8AC3E}">
        <p14:creationId xmlns:p14="http://schemas.microsoft.com/office/powerpoint/2010/main" val="362032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FCBD0F2-25C8-4F2B-A1E9-E86EA147C543}" type="slidenum">
              <a:rPr lang="zh-CN" altLang="en-US" smtClean="0"/>
              <a:t>23</a:t>
            </a:fld>
            <a:endParaRPr lang="zh-CN" altLang="en-US"/>
          </a:p>
        </p:txBody>
      </p:sp>
    </p:spTree>
    <p:extLst>
      <p:ext uri="{BB962C8B-B14F-4D97-AF65-F5344CB8AC3E}">
        <p14:creationId xmlns:p14="http://schemas.microsoft.com/office/powerpoint/2010/main" val="3048419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1214F440-BA23-437C-B2A4-EDAD55FF9303}" type="datetimeFigureOut">
              <a:rPr lang="zh-CN" altLang="en-US" smtClean="0"/>
              <a:t>2018/7/17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2B5A3-E650-4873-AE2D-E15A699835E9}" type="slidenum">
              <a:rPr lang="zh-CN" altLang="en-US" smtClean="0"/>
              <a:t>‹#›</a:t>
            </a:fld>
            <a:endParaRPr lang="zh-CN" altLang="en-US"/>
          </a:p>
        </p:txBody>
      </p:sp>
    </p:spTree>
    <p:extLst>
      <p:ext uri="{BB962C8B-B14F-4D97-AF65-F5344CB8AC3E}">
        <p14:creationId xmlns:p14="http://schemas.microsoft.com/office/powerpoint/2010/main" val="3319050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14F440-BA23-437C-B2A4-EDAD55FF9303}" type="datetimeFigureOut">
              <a:rPr lang="zh-CN" altLang="en-US" smtClean="0"/>
              <a:t>2018/7/17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2B5A3-E650-4873-AE2D-E15A699835E9}" type="slidenum">
              <a:rPr lang="zh-CN" altLang="en-US" smtClean="0"/>
              <a:t>‹#›</a:t>
            </a:fld>
            <a:endParaRPr lang="zh-CN" altLang="en-US"/>
          </a:p>
        </p:txBody>
      </p:sp>
    </p:spTree>
    <p:extLst>
      <p:ext uri="{BB962C8B-B14F-4D97-AF65-F5344CB8AC3E}">
        <p14:creationId xmlns:p14="http://schemas.microsoft.com/office/powerpoint/2010/main" val="20737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14F440-BA23-437C-B2A4-EDAD55FF9303}" type="datetimeFigureOut">
              <a:rPr lang="zh-CN" altLang="en-US" smtClean="0"/>
              <a:t>2018/7/17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2B5A3-E650-4873-AE2D-E15A699835E9}" type="slidenum">
              <a:rPr lang="zh-CN" altLang="en-US" smtClean="0"/>
              <a:t>‹#›</a:t>
            </a:fld>
            <a:endParaRPr lang="zh-CN" altLang="en-US"/>
          </a:p>
        </p:txBody>
      </p:sp>
    </p:spTree>
    <p:extLst>
      <p:ext uri="{BB962C8B-B14F-4D97-AF65-F5344CB8AC3E}">
        <p14:creationId xmlns:p14="http://schemas.microsoft.com/office/powerpoint/2010/main" val="935865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214F440-BA23-437C-B2A4-EDAD55FF9303}" type="datetimeFigureOut">
              <a:rPr lang="zh-CN" altLang="en-US" smtClean="0"/>
              <a:t>2018/7/17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2B5A3-E650-4873-AE2D-E15A699835E9}" type="slidenum">
              <a:rPr lang="zh-CN" altLang="en-US" smtClean="0"/>
              <a:t>‹#›</a:t>
            </a:fld>
            <a:endParaRPr lang="zh-CN" altLang="en-US"/>
          </a:p>
        </p:txBody>
      </p:sp>
    </p:spTree>
    <p:extLst>
      <p:ext uri="{BB962C8B-B14F-4D97-AF65-F5344CB8AC3E}">
        <p14:creationId xmlns:p14="http://schemas.microsoft.com/office/powerpoint/2010/main" val="873961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1214F440-BA23-437C-B2A4-EDAD55FF9303}" type="datetimeFigureOut">
              <a:rPr lang="zh-CN" altLang="en-US" smtClean="0"/>
              <a:t>2018/7/17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9D2B5A3-E650-4873-AE2D-E15A699835E9}" type="slidenum">
              <a:rPr lang="zh-CN" altLang="en-US" smtClean="0"/>
              <a:t>‹#›</a:t>
            </a:fld>
            <a:endParaRPr lang="zh-CN" altLang="en-US"/>
          </a:p>
        </p:txBody>
      </p:sp>
    </p:spTree>
    <p:extLst>
      <p:ext uri="{BB962C8B-B14F-4D97-AF65-F5344CB8AC3E}">
        <p14:creationId xmlns:p14="http://schemas.microsoft.com/office/powerpoint/2010/main" val="323670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1214F440-BA23-437C-B2A4-EDAD55FF9303}" type="datetimeFigureOut">
              <a:rPr lang="zh-CN" altLang="en-US" smtClean="0"/>
              <a:t>2018/7/17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D2B5A3-E650-4873-AE2D-E15A699835E9}" type="slidenum">
              <a:rPr lang="zh-CN" altLang="en-US" smtClean="0"/>
              <a:t>‹#›</a:t>
            </a:fld>
            <a:endParaRPr lang="zh-CN" altLang="en-US"/>
          </a:p>
        </p:txBody>
      </p:sp>
    </p:spTree>
    <p:extLst>
      <p:ext uri="{BB962C8B-B14F-4D97-AF65-F5344CB8AC3E}">
        <p14:creationId xmlns:p14="http://schemas.microsoft.com/office/powerpoint/2010/main" val="98018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1214F440-BA23-437C-B2A4-EDAD55FF9303}" type="datetimeFigureOut">
              <a:rPr lang="zh-CN" altLang="en-US" smtClean="0"/>
              <a:t>2018/7/17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9D2B5A3-E650-4873-AE2D-E15A699835E9}" type="slidenum">
              <a:rPr lang="zh-CN" altLang="en-US" smtClean="0"/>
              <a:t>‹#›</a:t>
            </a:fld>
            <a:endParaRPr lang="zh-CN" altLang="en-US"/>
          </a:p>
        </p:txBody>
      </p:sp>
    </p:spTree>
    <p:extLst>
      <p:ext uri="{BB962C8B-B14F-4D97-AF65-F5344CB8AC3E}">
        <p14:creationId xmlns:p14="http://schemas.microsoft.com/office/powerpoint/2010/main" val="2153879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214F440-BA23-437C-B2A4-EDAD55FF9303}" type="datetimeFigureOut">
              <a:rPr lang="zh-CN" altLang="en-US" smtClean="0"/>
              <a:t>2018/7/17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9D2B5A3-E650-4873-AE2D-E15A699835E9}" type="slidenum">
              <a:rPr lang="zh-CN" altLang="en-US" smtClean="0"/>
              <a:t>‹#›</a:t>
            </a:fld>
            <a:endParaRPr lang="zh-CN" altLang="en-US"/>
          </a:p>
        </p:txBody>
      </p:sp>
    </p:spTree>
    <p:extLst>
      <p:ext uri="{BB962C8B-B14F-4D97-AF65-F5344CB8AC3E}">
        <p14:creationId xmlns:p14="http://schemas.microsoft.com/office/powerpoint/2010/main" val="4265266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214F440-BA23-437C-B2A4-EDAD55FF9303}" type="datetimeFigureOut">
              <a:rPr lang="zh-CN" altLang="en-US" smtClean="0"/>
              <a:t>2018/7/17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9D2B5A3-E650-4873-AE2D-E15A699835E9}" type="slidenum">
              <a:rPr lang="zh-CN" altLang="en-US" smtClean="0"/>
              <a:t>‹#›</a:t>
            </a:fld>
            <a:endParaRPr lang="zh-CN" altLang="en-US"/>
          </a:p>
        </p:txBody>
      </p:sp>
    </p:spTree>
    <p:extLst>
      <p:ext uri="{BB962C8B-B14F-4D97-AF65-F5344CB8AC3E}">
        <p14:creationId xmlns:p14="http://schemas.microsoft.com/office/powerpoint/2010/main" val="2535985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14F440-BA23-437C-B2A4-EDAD55FF9303}" type="datetimeFigureOut">
              <a:rPr lang="zh-CN" altLang="en-US" smtClean="0"/>
              <a:t>2018/7/17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D2B5A3-E650-4873-AE2D-E15A699835E9}" type="slidenum">
              <a:rPr lang="zh-CN" altLang="en-US" smtClean="0"/>
              <a:t>‹#›</a:t>
            </a:fld>
            <a:endParaRPr lang="zh-CN" altLang="en-US"/>
          </a:p>
        </p:txBody>
      </p:sp>
    </p:spTree>
    <p:extLst>
      <p:ext uri="{BB962C8B-B14F-4D97-AF65-F5344CB8AC3E}">
        <p14:creationId xmlns:p14="http://schemas.microsoft.com/office/powerpoint/2010/main" val="638924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1214F440-BA23-437C-B2A4-EDAD55FF9303}" type="datetimeFigureOut">
              <a:rPr lang="zh-CN" altLang="en-US" smtClean="0"/>
              <a:t>2018/7/17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9D2B5A3-E650-4873-AE2D-E15A699835E9}" type="slidenum">
              <a:rPr lang="zh-CN" altLang="en-US" smtClean="0"/>
              <a:t>‹#›</a:t>
            </a:fld>
            <a:endParaRPr lang="zh-CN" altLang="en-US"/>
          </a:p>
        </p:txBody>
      </p:sp>
    </p:spTree>
    <p:extLst>
      <p:ext uri="{BB962C8B-B14F-4D97-AF65-F5344CB8AC3E}">
        <p14:creationId xmlns:p14="http://schemas.microsoft.com/office/powerpoint/2010/main" val="1715058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14F440-BA23-437C-B2A4-EDAD55FF9303}" type="datetimeFigureOut">
              <a:rPr lang="zh-CN" altLang="en-US" smtClean="0"/>
              <a:t>2018/7/17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D2B5A3-E650-4873-AE2D-E15A699835E9}" type="slidenum">
              <a:rPr lang="zh-CN" altLang="en-US" smtClean="0"/>
              <a:t>‹#›</a:t>
            </a:fld>
            <a:endParaRPr lang="zh-CN" altLang="en-US"/>
          </a:p>
        </p:txBody>
      </p:sp>
    </p:spTree>
    <p:extLst>
      <p:ext uri="{BB962C8B-B14F-4D97-AF65-F5344CB8AC3E}">
        <p14:creationId xmlns:p14="http://schemas.microsoft.com/office/powerpoint/2010/main" val="1603268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SQL Server</a:t>
            </a:r>
            <a:r>
              <a:rPr lang="zh-CN" altLang="en-US" dirty="0" smtClean="0"/>
              <a:t>性能优化基础</a:t>
            </a:r>
            <a:endParaRPr lang="zh-CN" altLang="en-US" dirty="0"/>
          </a:p>
        </p:txBody>
      </p:sp>
      <p:sp>
        <p:nvSpPr>
          <p:cNvPr id="3" name="副标题 2"/>
          <p:cNvSpPr>
            <a:spLocks noGrp="1"/>
          </p:cNvSpPr>
          <p:nvPr>
            <p:ph type="subTitle" idx="1"/>
          </p:nvPr>
        </p:nvSpPr>
        <p:spPr/>
        <p:txBody>
          <a:bodyPr/>
          <a:lstStyle/>
          <a:p>
            <a:r>
              <a:rPr lang="en-US" altLang="zh-CN" dirty="0" smtClean="0"/>
              <a:t>--</a:t>
            </a:r>
            <a:r>
              <a:rPr lang="zh-CN" altLang="en-US" dirty="0" smtClean="0"/>
              <a:t>致胜信息</a:t>
            </a:r>
            <a:endParaRPr lang="zh-CN" altLang="en-US" dirty="0"/>
          </a:p>
        </p:txBody>
      </p:sp>
    </p:spTree>
    <p:extLst>
      <p:ext uri="{BB962C8B-B14F-4D97-AF65-F5344CB8AC3E}">
        <p14:creationId xmlns:p14="http://schemas.microsoft.com/office/powerpoint/2010/main" val="3463325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38200" y="1491249"/>
            <a:ext cx="4361905" cy="4685714"/>
          </a:xfrm>
          <a:prstGeom prst="rect">
            <a:avLst/>
          </a:prstGeom>
        </p:spPr>
      </p:pic>
      <p:pic>
        <p:nvPicPr>
          <p:cNvPr id="5" name="图片 4"/>
          <p:cNvPicPr>
            <a:picLocks noChangeAspect="1"/>
          </p:cNvPicPr>
          <p:nvPr/>
        </p:nvPicPr>
        <p:blipFill>
          <a:blip r:embed="rId3"/>
          <a:stretch>
            <a:fillRect/>
          </a:stretch>
        </p:blipFill>
        <p:spPr>
          <a:xfrm>
            <a:off x="6325229" y="1424582"/>
            <a:ext cx="5028571" cy="4752381"/>
          </a:xfrm>
          <a:prstGeom prst="rect">
            <a:avLst/>
          </a:prstGeom>
        </p:spPr>
      </p:pic>
      <p:sp>
        <p:nvSpPr>
          <p:cNvPr id="6" name="文本框 5"/>
          <p:cNvSpPr txBox="1"/>
          <p:nvPr/>
        </p:nvSpPr>
        <p:spPr>
          <a:xfrm>
            <a:off x="838200" y="736730"/>
            <a:ext cx="3130062" cy="400110"/>
          </a:xfrm>
          <a:prstGeom prst="rect">
            <a:avLst/>
          </a:prstGeom>
          <a:noFill/>
        </p:spPr>
        <p:txBody>
          <a:bodyPr wrap="square" rtlCol="0">
            <a:spAutoFit/>
          </a:bodyPr>
          <a:lstStyle/>
          <a:p>
            <a:r>
              <a:rPr lang="zh-CN" altLang="en-US" sz="2000" b="1" dirty="0" smtClean="0">
                <a:solidFill>
                  <a:srgbClr val="FF0000"/>
                </a:solidFill>
              </a:rPr>
              <a:t>聚集索引</a:t>
            </a:r>
            <a:endParaRPr lang="zh-CN" altLang="en-US" sz="2000" b="1" dirty="0">
              <a:solidFill>
                <a:srgbClr val="FF0000"/>
              </a:solidFill>
            </a:endParaRPr>
          </a:p>
        </p:txBody>
      </p:sp>
      <p:sp>
        <p:nvSpPr>
          <p:cNvPr id="7" name="文本框 6"/>
          <p:cNvSpPr txBox="1"/>
          <p:nvPr/>
        </p:nvSpPr>
        <p:spPr>
          <a:xfrm>
            <a:off x="6389706" y="800908"/>
            <a:ext cx="3130062" cy="400110"/>
          </a:xfrm>
          <a:prstGeom prst="rect">
            <a:avLst/>
          </a:prstGeom>
          <a:noFill/>
        </p:spPr>
        <p:txBody>
          <a:bodyPr wrap="square" rtlCol="0">
            <a:spAutoFit/>
          </a:bodyPr>
          <a:lstStyle>
            <a:defPPr>
              <a:defRPr lang="zh-CN"/>
            </a:defPPr>
            <a:lvl1pPr>
              <a:defRPr sz="2000" b="1">
                <a:solidFill>
                  <a:srgbClr val="FF0000"/>
                </a:solidFill>
              </a:defRPr>
            </a:lvl1pPr>
          </a:lstStyle>
          <a:p>
            <a:r>
              <a:rPr lang="zh-CN" altLang="en-US" dirty="0"/>
              <a:t>非聚集索引</a:t>
            </a:r>
          </a:p>
        </p:txBody>
      </p:sp>
    </p:spTree>
    <p:extLst>
      <p:ext uri="{BB962C8B-B14F-4D97-AF65-F5344CB8AC3E}">
        <p14:creationId xmlns:p14="http://schemas.microsoft.com/office/powerpoint/2010/main" val="8355871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统计信息</a:t>
            </a:r>
            <a:endParaRPr lang="zh-CN" altLang="en-US" dirty="0"/>
          </a:p>
        </p:txBody>
      </p:sp>
      <p:sp>
        <p:nvSpPr>
          <p:cNvPr id="3" name="内容占位符 2"/>
          <p:cNvSpPr>
            <a:spLocks noGrp="1"/>
          </p:cNvSpPr>
          <p:nvPr>
            <p:ph idx="1"/>
          </p:nvPr>
        </p:nvSpPr>
        <p:spPr/>
        <p:txBody>
          <a:bodyPr/>
          <a:lstStyle/>
          <a:p>
            <a:r>
              <a:rPr lang="zh-CN" altLang="en-US" dirty="0" smtClean="0"/>
              <a:t>统计信息就是描述表中的数据（数据分布、数据集大小），通常由</a:t>
            </a:r>
            <a:r>
              <a:rPr lang="en-US" altLang="zh-CN" dirty="0" smtClean="0"/>
              <a:t>SQL Server</a:t>
            </a:r>
            <a:r>
              <a:rPr lang="zh-CN" altLang="en-US" dirty="0" smtClean="0"/>
              <a:t>自己维护，也可以手动维护</a:t>
            </a:r>
            <a:endParaRPr lang="en-US" altLang="zh-CN" dirty="0" smtClean="0"/>
          </a:p>
          <a:p>
            <a:r>
              <a:rPr lang="en-US" altLang="zh-CN" dirty="0" smtClean="0"/>
              <a:t>SQL Server</a:t>
            </a:r>
            <a:r>
              <a:rPr lang="zh-CN" altLang="en-US" dirty="0" smtClean="0"/>
              <a:t>优化器是基于开销来进行优化的，主要信息就来自于统计信息。比如，在预估</a:t>
            </a:r>
            <a:r>
              <a:rPr lang="zh-CN" altLang="en-US" dirty="0" smtClean="0"/>
              <a:t>选择关联，</a:t>
            </a:r>
            <a:r>
              <a:rPr lang="zh-CN" altLang="en-US" dirty="0" smtClean="0"/>
              <a:t>就要先知道处理数据集大小、数据分布情况、索引是否存在等</a:t>
            </a:r>
            <a:endParaRPr lang="zh-CN" altLang="en-US" dirty="0"/>
          </a:p>
        </p:txBody>
      </p:sp>
    </p:spTree>
    <p:extLst>
      <p:ext uri="{BB962C8B-B14F-4D97-AF65-F5344CB8AC3E}">
        <p14:creationId xmlns:p14="http://schemas.microsoft.com/office/powerpoint/2010/main" val="6615111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执行计划</a:t>
            </a:r>
          </a:p>
        </p:txBody>
      </p:sp>
      <p:sp>
        <p:nvSpPr>
          <p:cNvPr id="3" name="内容占位符 2"/>
          <p:cNvSpPr>
            <a:spLocks noGrp="1"/>
          </p:cNvSpPr>
          <p:nvPr>
            <p:ph idx="1"/>
          </p:nvPr>
        </p:nvSpPr>
        <p:spPr/>
        <p:txBody>
          <a:bodyPr/>
          <a:lstStyle/>
          <a:p>
            <a:pPr marL="0" indent="0">
              <a:buNone/>
            </a:pPr>
            <a:r>
              <a:rPr lang="en-US" altLang="zh-CN" dirty="0" smtClean="0"/>
              <a:t>SQL Server </a:t>
            </a:r>
            <a:r>
              <a:rPr lang="zh-CN" altLang="en-US" dirty="0" smtClean="0"/>
              <a:t>针对用户提交的</a:t>
            </a:r>
            <a:r>
              <a:rPr lang="en-US" altLang="zh-CN" dirty="0" smtClean="0"/>
              <a:t>DML</a:t>
            </a:r>
            <a:r>
              <a:rPr lang="zh-CN" altLang="en-US" dirty="0" smtClean="0"/>
              <a:t>语句，通过一系列的优化有，产生出一个能被</a:t>
            </a:r>
            <a:r>
              <a:rPr lang="en-US" altLang="zh-CN" dirty="0" smtClean="0"/>
              <a:t>SQL Server</a:t>
            </a:r>
            <a:r>
              <a:rPr lang="zh-CN" altLang="en-US" dirty="0" smtClean="0"/>
              <a:t>识别并高效响应的方案。</a:t>
            </a:r>
            <a:endParaRPr lang="en-US" altLang="zh-CN" dirty="0" smtClean="0"/>
          </a:p>
          <a:p>
            <a:pPr marL="457200" lvl="1" indent="0">
              <a:buNone/>
            </a:pPr>
            <a:r>
              <a:rPr lang="en-US" altLang="zh-CN" dirty="0" smtClean="0"/>
              <a:t>1. </a:t>
            </a:r>
            <a:r>
              <a:rPr lang="zh-CN" altLang="en-US" dirty="0" smtClean="0"/>
              <a:t>快捷键</a:t>
            </a:r>
            <a:r>
              <a:rPr lang="en-US" altLang="zh-CN" dirty="0" err="1" smtClean="0"/>
              <a:t>Ctrl+M</a:t>
            </a:r>
            <a:r>
              <a:rPr lang="zh-CN" altLang="en-US" dirty="0" smtClean="0"/>
              <a:t>（实际执行计划）后执行语句</a:t>
            </a:r>
            <a:endParaRPr lang="en-US" altLang="zh-CN" dirty="0" smtClean="0"/>
          </a:p>
          <a:p>
            <a:pPr marL="457200" lvl="1" indent="0">
              <a:buNone/>
            </a:pPr>
            <a:r>
              <a:rPr lang="en-US" altLang="zh-CN" dirty="0" smtClean="0"/>
              <a:t>2. </a:t>
            </a:r>
            <a:r>
              <a:rPr lang="en-US" altLang="zh-CN" dirty="0" err="1" smtClean="0"/>
              <a:t>Ctrl+L</a:t>
            </a:r>
            <a:r>
              <a:rPr lang="en-US" altLang="zh-CN" dirty="0" smtClean="0"/>
              <a:t>(</a:t>
            </a:r>
            <a:r>
              <a:rPr lang="zh-CN" altLang="en-US" dirty="0" smtClean="0"/>
              <a:t>预估执行计划</a:t>
            </a:r>
            <a:r>
              <a:rPr lang="en-US" altLang="zh-CN" dirty="0" smtClean="0"/>
              <a:t>)</a:t>
            </a:r>
            <a:endParaRPr lang="zh-CN" altLang="en-US" dirty="0"/>
          </a:p>
        </p:txBody>
      </p:sp>
    </p:spTree>
    <p:extLst>
      <p:ext uri="{BB962C8B-B14F-4D97-AF65-F5344CB8AC3E}">
        <p14:creationId xmlns:p14="http://schemas.microsoft.com/office/powerpoint/2010/main" val="750404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执行计划</a:t>
            </a:r>
          </a:p>
        </p:txBody>
      </p:sp>
      <p:sp>
        <p:nvSpPr>
          <p:cNvPr id="3" name="内容占位符 2"/>
          <p:cNvSpPr>
            <a:spLocks noGrp="1"/>
          </p:cNvSpPr>
          <p:nvPr>
            <p:ph idx="1"/>
          </p:nvPr>
        </p:nvSpPr>
        <p:spPr/>
        <p:txBody>
          <a:bodyPr/>
          <a:lstStyle/>
          <a:p>
            <a:r>
              <a:rPr lang="zh-CN" altLang="en-US" dirty="0" smtClean="0"/>
              <a:t>执行计划包含</a:t>
            </a:r>
            <a:r>
              <a:rPr lang="en-US" altLang="zh-CN" dirty="0" smtClean="0"/>
              <a:t>78</a:t>
            </a:r>
            <a:r>
              <a:rPr lang="zh-CN" altLang="en-US" dirty="0" smtClean="0"/>
              <a:t>种可用操作符，可分为</a:t>
            </a:r>
            <a:r>
              <a:rPr lang="en-US" altLang="zh-CN" dirty="0" smtClean="0"/>
              <a:t>4</a:t>
            </a:r>
            <a:r>
              <a:rPr lang="zh-CN" altLang="en-US" dirty="0" smtClean="0"/>
              <a:t>类：</a:t>
            </a:r>
            <a:endParaRPr lang="en-US" altLang="zh-CN" dirty="0" smtClean="0"/>
          </a:p>
          <a:p>
            <a:pPr lvl="1"/>
            <a:r>
              <a:rPr lang="zh-CN" altLang="en-US" dirty="0" smtClean="0"/>
              <a:t>逻辑和物理操作符：也叫迭代器，在执行计划中以蓝色图标显示，用于标识查询执行或</a:t>
            </a:r>
            <a:r>
              <a:rPr lang="en-US" altLang="zh-CN" dirty="0" smtClean="0"/>
              <a:t>DML</a:t>
            </a:r>
            <a:r>
              <a:rPr lang="zh-CN" altLang="en-US" dirty="0"/>
              <a:t>操作</a:t>
            </a:r>
            <a:endParaRPr lang="en-US" altLang="zh-CN" dirty="0" smtClean="0"/>
          </a:p>
          <a:p>
            <a:pPr lvl="1"/>
            <a:r>
              <a:rPr lang="zh-CN" altLang="en-US" dirty="0" smtClean="0"/>
              <a:t>并行物理操作符：蓝色图标，表示并行操作。某种意义上是逻辑和和物理操作符的子集，但是分析的层面及逻辑和物理操作符不通</a:t>
            </a:r>
            <a:endParaRPr lang="en-US" altLang="zh-CN" dirty="0" smtClean="0"/>
          </a:p>
          <a:p>
            <a:pPr lvl="1"/>
            <a:r>
              <a:rPr lang="zh-CN" altLang="en-US" dirty="0" smtClean="0"/>
              <a:t>游标操作符：黄色图标，表示</a:t>
            </a:r>
            <a:r>
              <a:rPr lang="en-US" altLang="zh-CN" dirty="0" smtClean="0"/>
              <a:t>T-SQL</a:t>
            </a:r>
            <a:r>
              <a:rPr lang="zh-CN" altLang="en-US" dirty="0" smtClean="0"/>
              <a:t>中的游标操作</a:t>
            </a:r>
            <a:endParaRPr lang="en-US" altLang="zh-CN" dirty="0" smtClean="0"/>
          </a:p>
          <a:p>
            <a:pPr lvl="1"/>
            <a:r>
              <a:rPr lang="zh-CN" altLang="en-US" dirty="0" smtClean="0"/>
              <a:t>语言元素：绿色图标，标识</a:t>
            </a:r>
            <a:r>
              <a:rPr lang="en-US" altLang="zh-CN" dirty="0" smtClean="0"/>
              <a:t>T-SQL</a:t>
            </a:r>
            <a:r>
              <a:rPr lang="zh-CN" altLang="en-US" dirty="0" smtClean="0"/>
              <a:t>语言元素，如</a:t>
            </a:r>
            <a:r>
              <a:rPr lang="en-US" altLang="zh-CN" dirty="0" smtClean="0"/>
              <a:t>DECLARE</a:t>
            </a:r>
            <a:r>
              <a:rPr lang="zh-CN" altLang="en-US" dirty="0" smtClean="0"/>
              <a:t>、</a:t>
            </a:r>
            <a:r>
              <a:rPr lang="en-US" altLang="zh-CN" dirty="0" smtClean="0"/>
              <a:t>IF</a:t>
            </a:r>
            <a:r>
              <a:rPr lang="zh-CN" altLang="en-US" dirty="0" smtClean="0"/>
              <a:t>、</a:t>
            </a:r>
            <a:r>
              <a:rPr lang="en-US" altLang="zh-CN" dirty="0" smtClean="0"/>
              <a:t>SELECT</a:t>
            </a:r>
            <a:r>
              <a:rPr lang="zh-CN" altLang="en-US" dirty="0" smtClean="0"/>
              <a:t>、</a:t>
            </a:r>
            <a:r>
              <a:rPr lang="en-US" altLang="zh-CN" dirty="0" smtClean="0"/>
              <a:t>WHILE</a:t>
            </a:r>
            <a:endParaRPr lang="zh-CN" altLang="en-US" dirty="0"/>
          </a:p>
        </p:txBody>
      </p:sp>
    </p:spTree>
    <p:extLst>
      <p:ext uri="{BB962C8B-B14F-4D97-AF65-F5344CB8AC3E}">
        <p14:creationId xmlns:p14="http://schemas.microsoft.com/office/powerpoint/2010/main" val="2259087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执行计划</a:t>
            </a:r>
            <a:r>
              <a:rPr lang="en-US" altLang="zh-CN" dirty="0" smtClean="0"/>
              <a:t>-</a:t>
            </a:r>
            <a:r>
              <a:rPr lang="zh-CN" altLang="en-US" dirty="0" smtClean="0"/>
              <a:t>扫描</a:t>
            </a:r>
            <a:endParaRPr lang="zh-CN" altLang="en-US" dirty="0"/>
          </a:p>
        </p:txBody>
      </p:sp>
      <p:sp>
        <p:nvSpPr>
          <p:cNvPr id="3" name="内容占位符 2"/>
          <p:cNvSpPr>
            <a:spLocks noGrp="1"/>
          </p:cNvSpPr>
          <p:nvPr>
            <p:ph idx="1"/>
          </p:nvPr>
        </p:nvSpPr>
        <p:spPr/>
        <p:txBody>
          <a:bodyPr/>
          <a:lstStyle/>
          <a:p>
            <a:r>
              <a:rPr lang="zh-CN" altLang="en-US" dirty="0" smtClean="0"/>
              <a:t>聚集索引扫描</a:t>
            </a:r>
            <a:endParaRPr lang="en-US" altLang="zh-CN" dirty="0" smtClean="0"/>
          </a:p>
          <a:p>
            <a:r>
              <a:rPr lang="zh-CN" altLang="en-US" dirty="0"/>
              <a:t>索引</a:t>
            </a:r>
            <a:r>
              <a:rPr lang="zh-CN" altLang="en-US" dirty="0" smtClean="0"/>
              <a:t>扫描</a:t>
            </a:r>
            <a:endParaRPr lang="en-US" altLang="zh-CN" dirty="0" smtClean="0"/>
          </a:p>
          <a:p>
            <a:r>
              <a:rPr lang="zh-CN" altLang="en-US" dirty="0" smtClean="0"/>
              <a:t>表扫描</a:t>
            </a:r>
            <a:endParaRPr lang="en-US" altLang="zh-CN" dirty="0" smtClean="0"/>
          </a:p>
        </p:txBody>
      </p:sp>
    </p:spTree>
    <p:extLst>
      <p:ext uri="{BB962C8B-B14F-4D97-AF65-F5344CB8AC3E}">
        <p14:creationId xmlns:p14="http://schemas.microsoft.com/office/powerpoint/2010/main" val="58345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执行计划</a:t>
            </a:r>
            <a:r>
              <a:rPr lang="en-US" altLang="zh-CN" dirty="0" smtClean="0"/>
              <a:t>-</a:t>
            </a:r>
            <a:r>
              <a:rPr lang="zh-CN" altLang="en-US" dirty="0" smtClean="0"/>
              <a:t>查找</a:t>
            </a:r>
            <a:endParaRPr lang="zh-CN" altLang="en-US" dirty="0"/>
          </a:p>
        </p:txBody>
      </p:sp>
      <p:sp>
        <p:nvSpPr>
          <p:cNvPr id="3" name="内容占位符 2"/>
          <p:cNvSpPr>
            <a:spLocks noGrp="1"/>
          </p:cNvSpPr>
          <p:nvPr>
            <p:ph idx="1"/>
          </p:nvPr>
        </p:nvSpPr>
        <p:spPr/>
        <p:txBody>
          <a:bodyPr/>
          <a:lstStyle/>
          <a:p>
            <a:r>
              <a:rPr lang="zh-CN" altLang="en-US" dirty="0" smtClean="0"/>
              <a:t>聚集索引查找</a:t>
            </a:r>
            <a:endParaRPr lang="en-US" altLang="zh-CN" dirty="0" smtClean="0"/>
          </a:p>
          <a:p>
            <a:r>
              <a:rPr lang="zh-CN" altLang="en-US" dirty="0" smtClean="0"/>
              <a:t>索引查找</a:t>
            </a:r>
            <a:endParaRPr lang="en-US" altLang="zh-CN" dirty="0" smtClean="0"/>
          </a:p>
          <a:p>
            <a:r>
              <a:rPr lang="zh-CN" altLang="en-US" dirty="0"/>
              <a:t>书签</a:t>
            </a:r>
            <a:r>
              <a:rPr lang="zh-CN" altLang="en-US" dirty="0" smtClean="0"/>
              <a:t>查找</a:t>
            </a:r>
            <a:r>
              <a:rPr lang="en-US" altLang="zh-CN" dirty="0" smtClean="0"/>
              <a:t>/RID</a:t>
            </a:r>
            <a:r>
              <a:rPr lang="zh-CN" altLang="en-US" dirty="0" smtClean="0"/>
              <a:t>查找</a:t>
            </a:r>
            <a:endParaRPr lang="zh-CN" altLang="en-US" dirty="0"/>
          </a:p>
        </p:txBody>
      </p:sp>
    </p:spTree>
    <p:extLst>
      <p:ext uri="{BB962C8B-B14F-4D97-AF65-F5344CB8AC3E}">
        <p14:creationId xmlns:p14="http://schemas.microsoft.com/office/powerpoint/2010/main" val="466458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执行计划</a:t>
            </a:r>
            <a:r>
              <a:rPr lang="en-US" altLang="zh-CN" dirty="0" smtClean="0"/>
              <a:t>-</a:t>
            </a:r>
            <a:r>
              <a:rPr lang="zh-CN" altLang="en-US" dirty="0" smtClean="0"/>
              <a:t>表关联</a:t>
            </a:r>
            <a:endParaRPr lang="zh-CN" altLang="en-US" dirty="0"/>
          </a:p>
        </p:txBody>
      </p:sp>
      <p:sp>
        <p:nvSpPr>
          <p:cNvPr id="3" name="内容占位符 2"/>
          <p:cNvSpPr>
            <a:spLocks noGrp="1"/>
          </p:cNvSpPr>
          <p:nvPr>
            <p:ph idx="1"/>
          </p:nvPr>
        </p:nvSpPr>
        <p:spPr/>
        <p:txBody>
          <a:bodyPr/>
          <a:lstStyle/>
          <a:p>
            <a:r>
              <a:rPr lang="zh-CN" altLang="en-US" dirty="0" smtClean="0"/>
              <a:t>嵌套循环</a:t>
            </a:r>
            <a:r>
              <a:rPr lang="en-US" altLang="zh-CN" dirty="0" smtClean="0"/>
              <a:t>(Nested Loop)</a:t>
            </a:r>
          </a:p>
          <a:p>
            <a:r>
              <a:rPr lang="zh-CN" altLang="en-US" dirty="0" smtClean="0"/>
              <a:t>合并联接</a:t>
            </a:r>
            <a:r>
              <a:rPr lang="en-US" altLang="zh-CN" dirty="0" smtClean="0"/>
              <a:t>(Merge Join)</a:t>
            </a:r>
          </a:p>
          <a:p>
            <a:r>
              <a:rPr lang="zh-CN" altLang="en-US" dirty="0"/>
              <a:t>哈</a:t>
            </a:r>
            <a:r>
              <a:rPr lang="zh-CN" altLang="en-US" dirty="0" smtClean="0"/>
              <a:t>希联接</a:t>
            </a:r>
            <a:r>
              <a:rPr lang="en-US" altLang="zh-CN" dirty="0" smtClean="0"/>
              <a:t>(Hash Join)</a:t>
            </a:r>
          </a:p>
        </p:txBody>
      </p:sp>
    </p:spTree>
    <p:extLst>
      <p:ext uri="{BB962C8B-B14F-4D97-AF65-F5344CB8AC3E}">
        <p14:creationId xmlns:p14="http://schemas.microsoft.com/office/powerpoint/2010/main" val="1710553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执行计划</a:t>
            </a:r>
            <a:r>
              <a:rPr lang="en-US" altLang="zh-CN" dirty="0"/>
              <a:t>-</a:t>
            </a:r>
            <a:r>
              <a:rPr lang="zh-CN" altLang="en-US" dirty="0"/>
              <a:t>表</a:t>
            </a:r>
            <a:r>
              <a:rPr lang="zh-CN" altLang="en-US" dirty="0" smtClean="0"/>
              <a:t>关联（嵌套循环）</a:t>
            </a:r>
            <a:endParaRPr lang="zh-CN" altLang="en-US" dirty="0"/>
          </a:p>
        </p:txBody>
      </p:sp>
      <p:sp>
        <p:nvSpPr>
          <p:cNvPr id="3" name="内容占位符 2"/>
          <p:cNvSpPr>
            <a:spLocks noGrp="1"/>
          </p:cNvSpPr>
          <p:nvPr>
            <p:ph idx="1"/>
          </p:nvPr>
        </p:nvSpPr>
        <p:spPr/>
        <p:txBody>
          <a:bodyPr/>
          <a:lstStyle/>
          <a:p>
            <a:r>
              <a:rPr lang="zh-CN" altLang="en-US" dirty="0" smtClean="0"/>
              <a:t>在嵌套循环中，处于上方的输入叫外部输入，处于下方的输入叫内部输入。</a:t>
            </a:r>
            <a:endParaRPr lang="en-US" altLang="zh-CN" dirty="0" smtClean="0"/>
          </a:p>
          <a:p>
            <a:r>
              <a:rPr lang="zh-CN" altLang="en-US" dirty="0" smtClean="0"/>
              <a:t>算法：外部循环逐行处理外部表，内部循环针对每个外部行在内部表中搜索，以找到匹配行</a:t>
            </a:r>
            <a:endParaRPr lang="en-US" altLang="zh-CN" dirty="0" smtClean="0"/>
          </a:p>
          <a:p>
            <a:r>
              <a:rPr lang="zh-CN" altLang="en-US" dirty="0" smtClean="0"/>
              <a:t>当外部表很小，并且内部表的连接列上有索引时，优化器会倾向这种算法</a:t>
            </a:r>
            <a:endParaRPr lang="zh-CN" altLang="en-US" dirty="0"/>
          </a:p>
        </p:txBody>
      </p:sp>
    </p:spTree>
    <p:extLst>
      <p:ext uri="{BB962C8B-B14F-4D97-AF65-F5344CB8AC3E}">
        <p14:creationId xmlns:p14="http://schemas.microsoft.com/office/powerpoint/2010/main" val="4262415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38200" y="664063"/>
            <a:ext cx="5400000" cy="4314286"/>
          </a:xfrm>
          <a:prstGeom prst="rect">
            <a:avLst/>
          </a:prstGeom>
        </p:spPr>
      </p:pic>
      <p:pic>
        <p:nvPicPr>
          <p:cNvPr id="5" name="图片 4"/>
          <p:cNvPicPr>
            <a:picLocks noChangeAspect="1"/>
          </p:cNvPicPr>
          <p:nvPr/>
        </p:nvPicPr>
        <p:blipFill>
          <a:blip r:embed="rId3"/>
          <a:stretch>
            <a:fillRect/>
          </a:stretch>
        </p:blipFill>
        <p:spPr>
          <a:xfrm>
            <a:off x="6554593" y="1027906"/>
            <a:ext cx="5285714" cy="3857143"/>
          </a:xfrm>
          <a:prstGeom prst="rect">
            <a:avLst/>
          </a:prstGeom>
        </p:spPr>
      </p:pic>
    </p:spTree>
    <p:extLst>
      <p:ext uri="{BB962C8B-B14F-4D97-AF65-F5344CB8AC3E}">
        <p14:creationId xmlns:p14="http://schemas.microsoft.com/office/powerpoint/2010/main" val="1164745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执行计划</a:t>
            </a:r>
            <a:r>
              <a:rPr lang="en-US" altLang="zh-CN" dirty="0"/>
              <a:t>-</a:t>
            </a:r>
            <a:r>
              <a:rPr lang="zh-CN" altLang="en-US" dirty="0"/>
              <a:t>表关联</a:t>
            </a:r>
            <a:r>
              <a:rPr lang="zh-CN" altLang="en-US" dirty="0" smtClean="0"/>
              <a:t>（合并</a:t>
            </a:r>
            <a:r>
              <a:rPr lang="zh-CN" altLang="en-US" dirty="0"/>
              <a:t>联接</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合并</a:t>
            </a:r>
            <a:r>
              <a:rPr lang="zh-CN" altLang="en-US" dirty="0"/>
              <a:t>联接</a:t>
            </a:r>
            <a:r>
              <a:rPr lang="zh-CN" altLang="en-US" dirty="0" smtClean="0"/>
              <a:t>也分外部输入和内部输入，但是外部输入和内部输入都只会执行一次</a:t>
            </a:r>
            <a:endParaRPr lang="en-US" altLang="zh-CN" dirty="0" smtClean="0"/>
          </a:p>
          <a:p>
            <a:r>
              <a:rPr lang="zh-CN" altLang="en-US" dirty="0" smtClean="0"/>
              <a:t>合并</a:t>
            </a:r>
            <a:r>
              <a:rPr lang="zh-CN" altLang="en-US" dirty="0"/>
              <a:t>联接</a:t>
            </a:r>
            <a:r>
              <a:rPr lang="zh-CN" altLang="en-US" dirty="0" smtClean="0"/>
              <a:t>要求两个输入在合并列上排序</a:t>
            </a:r>
            <a:endParaRPr lang="zh-CN" altLang="en-US" dirty="0"/>
          </a:p>
        </p:txBody>
      </p:sp>
    </p:spTree>
    <p:extLst>
      <p:ext uri="{BB962C8B-B14F-4D97-AF65-F5344CB8AC3E}">
        <p14:creationId xmlns:p14="http://schemas.microsoft.com/office/powerpoint/2010/main" val="2542383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性能指标</a:t>
            </a:r>
            <a:endParaRPr lang="zh-CN" altLang="en-US" dirty="0"/>
          </a:p>
        </p:txBody>
      </p:sp>
      <p:sp>
        <p:nvSpPr>
          <p:cNvPr id="3" name="内容占位符 2"/>
          <p:cNvSpPr>
            <a:spLocks noGrp="1"/>
          </p:cNvSpPr>
          <p:nvPr>
            <p:ph idx="1"/>
          </p:nvPr>
        </p:nvSpPr>
        <p:spPr/>
        <p:txBody>
          <a:bodyPr/>
          <a:lstStyle/>
          <a:p>
            <a:r>
              <a:rPr lang="zh-CN" altLang="en-US" dirty="0" smtClean="0"/>
              <a:t>响应时间</a:t>
            </a:r>
            <a:endParaRPr lang="en-US" altLang="zh-CN" dirty="0" smtClean="0"/>
          </a:p>
          <a:p>
            <a:pPr marL="0" indent="0">
              <a:buNone/>
            </a:pPr>
            <a:r>
              <a:rPr lang="en-US" altLang="zh-CN" dirty="0" smtClean="0"/>
              <a:t>	</a:t>
            </a:r>
            <a:r>
              <a:rPr lang="zh-CN" altLang="en-US" sz="2400" dirty="0" smtClean="0"/>
              <a:t>查询运行时间</a:t>
            </a:r>
            <a:endParaRPr lang="en-US" altLang="zh-CN" sz="2400" dirty="0" smtClean="0"/>
          </a:p>
          <a:p>
            <a:r>
              <a:rPr lang="zh-CN" altLang="en-US" dirty="0" smtClean="0"/>
              <a:t>吞吐量</a:t>
            </a:r>
            <a:endParaRPr lang="en-US" altLang="zh-CN" dirty="0" smtClean="0"/>
          </a:p>
          <a:p>
            <a:pPr marL="0" indent="0">
              <a:buNone/>
            </a:pPr>
            <a:r>
              <a:rPr lang="en-US" altLang="zh-CN" dirty="0" smtClean="0"/>
              <a:t>	</a:t>
            </a:r>
            <a:r>
              <a:rPr lang="zh-CN" altLang="en-US" sz="2400" dirty="0" smtClean="0"/>
              <a:t>网络、设备、端口或其他设备单位时间内成功传送数据的数量</a:t>
            </a:r>
            <a:endParaRPr lang="en-US" altLang="zh-CN" sz="2400" dirty="0" smtClean="0"/>
          </a:p>
          <a:p>
            <a:r>
              <a:rPr lang="zh-CN" altLang="en-US" dirty="0" smtClean="0"/>
              <a:t>可扩展性</a:t>
            </a:r>
            <a:endParaRPr lang="en-US" altLang="zh-CN" dirty="0" smtClean="0"/>
          </a:p>
          <a:p>
            <a:pPr marL="0" indent="0">
              <a:buNone/>
            </a:pPr>
            <a:r>
              <a:rPr lang="en-US" altLang="zh-CN" dirty="0" smtClean="0"/>
              <a:t>	</a:t>
            </a:r>
            <a:r>
              <a:rPr lang="zh-CN" altLang="en-US" sz="2400" dirty="0" smtClean="0"/>
              <a:t>在遇到性能问题时，能否通过简单的增加资源的方法解决问题</a:t>
            </a:r>
            <a:endParaRPr lang="zh-CN" altLang="en-US" sz="2400" dirty="0"/>
          </a:p>
        </p:txBody>
      </p:sp>
    </p:spTree>
    <p:extLst>
      <p:ext uri="{BB962C8B-B14F-4D97-AF65-F5344CB8AC3E}">
        <p14:creationId xmlns:p14="http://schemas.microsoft.com/office/powerpoint/2010/main" val="326368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图片 3"/>
          <p:cNvPicPr>
            <a:picLocks noChangeAspect="1"/>
          </p:cNvPicPr>
          <p:nvPr/>
        </p:nvPicPr>
        <p:blipFill>
          <a:blip r:embed="rId2"/>
          <a:stretch>
            <a:fillRect/>
          </a:stretch>
        </p:blipFill>
        <p:spPr>
          <a:xfrm>
            <a:off x="838200" y="365125"/>
            <a:ext cx="5390476" cy="3219048"/>
          </a:xfrm>
          <a:prstGeom prst="rect">
            <a:avLst/>
          </a:prstGeom>
        </p:spPr>
      </p:pic>
      <p:pic>
        <p:nvPicPr>
          <p:cNvPr id="5" name="图片 4"/>
          <p:cNvPicPr>
            <a:picLocks noChangeAspect="1"/>
          </p:cNvPicPr>
          <p:nvPr/>
        </p:nvPicPr>
        <p:blipFill>
          <a:blip r:embed="rId3"/>
          <a:stretch>
            <a:fillRect/>
          </a:stretch>
        </p:blipFill>
        <p:spPr>
          <a:xfrm>
            <a:off x="6228676" y="365125"/>
            <a:ext cx="5657143" cy="4038095"/>
          </a:xfrm>
          <a:prstGeom prst="rect">
            <a:avLst/>
          </a:prstGeom>
        </p:spPr>
      </p:pic>
    </p:spTree>
    <p:extLst>
      <p:ext uri="{BB962C8B-B14F-4D97-AF65-F5344CB8AC3E}">
        <p14:creationId xmlns:p14="http://schemas.microsoft.com/office/powerpoint/2010/main" val="33775563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执行计划</a:t>
            </a:r>
            <a:r>
              <a:rPr lang="en-US" altLang="zh-CN" dirty="0"/>
              <a:t>-</a:t>
            </a:r>
            <a:r>
              <a:rPr lang="zh-CN" altLang="en-US" dirty="0"/>
              <a:t>表关联</a:t>
            </a:r>
            <a:r>
              <a:rPr lang="zh-CN" altLang="en-US" dirty="0" smtClean="0"/>
              <a:t>（哈希联接</a:t>
            </a:r>
            <a:r>
              <a:rPr lang="zh-CN" altLang="en-US" dirty="0"/>
              <a:t>）</a:t>
            </a:r>
          </a:p>
        </p:txBody>
      </p:sp>
      <p:sp>
        <p:nvSpPr>
          <p:cNvPr id="3" name="内容占位符 2"/>
          <p:cNvSpPr>
            <a:spLocks noGrp="1"/>
          </p:cNvSpPr>
          <p:nvPr>
            <p:ph idx="1"/>
          </p:nvPr>
        </p:nvSpPr>
        <p:spPr/>
        <p:txBody>
          <a:bodyPr/>
          <a:lstStyle/>
          <a:p>
            <a:r>
              <a:rPr lang="zh-CN" altLang="en-US" dirty="0" smtClean="0"/>
              <a:t>哈希联接有两种输入：生成输入和探测输入。查询优化器使用两个输入中较小的作为生成输入</a:t>
            </a:r>
            <a:endParaRPr lang="en-US" altLang="zh-CN" dirty="0" smtClean="0"/>
          </a:p>
          <a:p>
            <a:r>
              <a:rPr lang="zh-CN" altLang="en-US" dirty="0"/>
              <a:t>哈希匹配对于大量数据，并且无序的情况下性能均好</a:t>
            </a:r>
            <a:r>
              <a:rPr lang="zh-CN" altLang="en-US" dirty="0" smtClean="0"/>
              <a:t>于嵌套循环和合并联接</a:t>
            </a:r>
            <a:endParaRPr lang="zh-CN" altLang="en-US" dirty="0"/>
          </a:p>
        </p:txBody>
      </p:sp>
    </p:spTree>
    <p:extLst>
      <p:ext uri="{BB962C8B-B14F-4D97-AF65-F5344CB8AC3E}">
        <p14:creationId xmlns:p14="http://schemas.microsoft.com/office/powerpoint/2010/main" val="37342205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38200" y="365125"/>
            <a:ext cx="6895238" cy="4133333"/>
          </a:xfrm>
          <a:prstGeom prst="rect">
            <a:avLst/>
          </a:prstGeom>
        </p:spPr>
      </p:pic>
    </p:spTree>
    <p:extLst>
      <p:ext uri="{BB962C8B-B14F-4D97-AF65-F5344CB8AC3E}">
        <p14:creationId xmlns:p14="http://schemas.microsoft.com/office/powerpoint/2010/main" val="4638031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3"/>
          <a:stretch>
            <a:fillRect/>
          </a:stretch>
        </p:blipFill>
        <p:spPr>
          <a:xfrm>
            <a:off x="838200" y="365125"/>
            <a:ext cx="10515600" cy="5811838"/>
          </a:xfrm>
          <a:prstGeom prst="rect">
            <a:avLst/>
          </a:prstGeom>
        </p:spPr>
      </p:pic>
    </p:spTree>
    <p:extLst>
      <p:ext uri="{BB962C8B-B14F-4D97-AF65-F5344CB8AC3E}">
        <p14:creationId xmlns:p14="http://schemas.microsoft.com/office/powerpoint/2010/main" val="21307691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影响性能的常见因素</a:t>
            </a:r>
            <a:endParaRPr lang="zh-CN" altLang="en-US" dirty="0"/>
          </a:p>
        </p:txBody>
      </p:sp>
      <p:sp>
        <p:nvSpPr>
          <p:cNvPr id="3" name="内容占位符 2"/>
          <p:cNvSpPr>
            <a:spLocks noGrp="1"/>
          </p:cNvSpPr>
          <p:nvPr>
            <p:ph idx="1"/>
          </p:nvPr>
        </p:nvSpPr>
        <p:spPr/>
        <p:txBody>
          <a:bodyPr/>
          <a:lstStyle/>
          <a:p>
            <a:r>
              <a:rPr lang="zh-CN" altLang="en-US" dirty="0" smtClean="0"/>
              <a:t>应用程序的体系结构</a:t>
            </a:r>
            <a:endParaRPr lang="en-US" altLang="zh-CN" dirty="0" smtClean="0"/>
          </a:p>
          <a:p>
            <a:r>
              <a:rPr lang="zh-CN" altLang="en-US" dirty="0" smtClean="0"/>
              <a:t>应用程序设计</a:t>
            </a:r>
            <a:endParaRPr lang="en-US" altLang="zh-CN" dirty="0" smtClean="0"/>
          </a:p>
          <a:p>
            <a:r>
              <a:rPr lang="zh-CN" altLang="en-US" dirty="0" smtClean="0"/>
              <a:t>事务和隔离级别</a:t>
            </a:r>
            <a:endParaRPr lang="en-US" altLang="zh-CN" dirty="0" smtClean="0"/>
          </a:p>
          <a:p>
            <a:r>
              <a:rPr lang="en-US" altLang="zh-CN" dirty="0" smtClean="0">
                <a:solidFill>
                  <a:srgbClr val="FF0000"/>
                </a:solidFill>
              </a:rPr>
              <a:t>T-SQL</a:t>
            </a:r>
            <a:r>
              <a:rPr lang="zh-CN" altLang="en-US" dirty="0" smtClean="0">
                <a:solidFill>
                  <a:srgbClr val="FF0000"/>
                </a:solidFill>
              </a:rPr>
              <a:t>代码</a:t>
            </a:r>
            <a:endParaRPr lang="en-US" altLang="zh-CN" dirty="0" smtClean="0">
              <a:solidFill>
                <a:srgbClr val="FF0000"/>
              </a:solidFill>
            </a:endParaRPr>
          </a:p>
          <a:p>
            <a:r>
              <a:rPr lang="zh-CN" altLang="en-US" dirty="0" smtClean="0"/>
              <a:t>硬件资源</a:t>
            </a:r>
            <a:endParaRPr lang="en-US" altLang="zh-CN" dirty="0" smtClean="0"/>
          </a:p>
          <a:p>
            <a:r>
              <a:rPr lang="en-US" altLang="zh-CN" dirty="0" smtClean="0"/>
              <a:t>SQL Server</a:t>
            </a:r>
            <a:r>
              <a:rPr lang="zh-CN" altLang="en-US" dirty="0" smtClean="0"/>
              <a:t>配置</a:t>
            </a:r>
            <a:endParaRPr lang="zh-CN" altLang="en-US" dirty="0"/>
          </a:p>
        </p:txBody>
      </p:sp>
    </p:spTree>
    <p:extLst>
      <p:ext uri="{BB962C8B-B14F-4D97-AF65-F5344CB8AC3E}">
        <p14:creationId xmlns:p14="http://schemas.microsoft.com/office/powerpoint/2010/main" val="31846164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T-SQL</a:t>
            </a:r>
            <a:r>
              <a:rPr lang="zh-CN" altLang="en-US" dirty="0" smtClean="0"/>
              <a:t>查询过程</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690688"/>
            <a:ext cx="9018644" cy="4351338"/>
          </a:xfrm>
        </p:spPr>
      </p:pic>
    </p:spTree>
    <p:extLst>
      <p:ext uri="{BB962C8B-B14F-4D97-AF65-F5344CB8AC3E}">
        <p14:creationId xmlns:p14="http://schemas.microsoft.com/office/powerpoint/2010/main" val="407800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 Server</a:t>
            </a:r>
            <a:r>
              <a:rPr lang="zh-CN" altLang="en-US" dirty="0" smtClean="0"/>
              <a:t>存储基础</a:t>
            </a:r>
            <a:r>
              <a:rPr lang="en-US" altLang="zh-CN" dirty="0" smtClean="0"/>
              <a:t>-</a:t>
            </a:r>
            <a:r>
              <a:rPr lang="zh-CN" altLang="en-US" dirty="0" smtClean="0"/>
              <a:t>页</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3913527" y="1755702"/>
            <a:ext cx="3612688" cy="4491183"/>
          </a:xfrm>
          <a:prstGeom prst="rect">
            <a:avLst/>
          </a:prstGeom>
        </p:spPr>
      </p:pic>
    </p:spTree>
    <p:extLst>
      <p:ext uri="{BB962C8B-B14F-4D97-AF65-F5344CB8AC3E}">
        <p14:creationId xmlns:p14="http://schemas.microsoft.com/office/powerpoint/2010/main" val="241116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 Server</a:t>
            </a:r>
            <a:r>
              <a:rPr lang="zh-CN" altLang="en-US" dirty="0" smtClean="0"/>
              <a:t>存储基础</a:t>
            </a:r>
            <a:r>
              <a:rPr lang="en-US" altLang="zh-CN" dirty="0" smtClean="0"/>
              <a:t>-</a:t>
            </a:r>
            <a:r>
              <a:rPr lang="zh-CN" altLang="en-US" dirty="0" smtClean="0"/>
              <a:t>区</a:t>
            </a:r>
            <a:endParaRPr lang="zh-CN" altLang="en-US" dirty="0"/>
          </a:p>
        </p:txBody>
      </p:sp>
      <p:sp>
        <p:nvSpPr>
          <p:cNvPr id="3" name="内容占位符 2"/>
          <p:cNvSpPr>
            <a:spLocks noGrp="1"/>
          </p:cNvSpPr>
          <p:nvPr>
            <p:ph idx="1"/>
          </p:nvPr>
        </p:nvSpPr>
        <p:spPr/>
        <p:txBody>
          <a:bodyPr/>
          <a:lstStyle/>
          <a:p>
            <a:endParaRPr lang="zh-CN" altLang="en-US" dirty="0"/>
          </a:p>
        </p:txBody>
      </p:sp>
      <p:grpSp>
        <p:nvGrpSpPr>
          <p:cNvPr id="4" name="组合 3"/>
          <p:cNvGrpSpPr/>
          <p:nvPr/>
        </p:nvGrpSpPr>
        <p:grpSpPr>
          <a:xfrm>
            <a:off x="1725033" y="2659423"/>
            <a:ext cx="1632266" cy="2250860"/>
            <a:chOff x="-1399510" y="1656122"/>
            <a:chExt cx="3195916" cy="3818619"/>
          </a:xfrm>
        </p:grpSpPr>
        <p:pic>
          <p:nvPicPr>
            <p:cNvPr id="5" name="图片 4"/>
            <p:cNvPicPr>
              <a:picLocks noChangeAspect="1"/>
            </p:cNvPicPr>
            <p:nvPr/>
          </p:nvPicPr>
          <p:blipFill>
            <a:blip r:embed="rId2"/>
            <a:stretch>
              <a:fillRect/>
            </a:stretch>
          </p:blipFill>
          <p:spPr>
            <a:xfrm>
              <a:off x="-582172" y="1656122"/>
              <a:ext cx="2378578" cy="2956975"/>
            </a:xfrm>
            <a:prstGeom prst="rect">
              <a:avLst/>
            </a:prstGeom>
          </p:spPr>
        </p:pic>
        <p:pic>
          <p:nvPicPr>
            <p:cNvPr id="6" name="图片 5"/>
            <p:cNvPicPr>
              <a:picLocks noChangeAspect="1"/>
            </p:cNvPicPr>
            <p:nvPr/>
          </p:nvPicPr>
          <p:blipFill>
            <a:blip r:embed="rId2"/>
            <a:stretch>
              <a:fillRect/>
            </a:stretch>
          </p:blipFill>
          <p:spPr>
            <a:xfrm>
              <a:off x="-680337" y="1769328"/>
              <a:ext cx="2378578" cy="2956975"/>
            </a:xfrm>
            <a:prstGeom prst="rect">
              <a:avLst/>
            </a:prstGeom>
          </p:spPr>
        </p:pic>
        <p:pic>
          <p:nvPicPr>
            <p:cNvPr id="7" name="图片 6"/>
            <p:cNvPicPr>
              <a:picLocks noChangeAspect="1"/>
            </p:cNvPicPr>
            <p:nvPr/>
          </p:nvPicPr>
          <p:blipFill>
            <a:blip r:embed="rId2"/>
            <a:stretch>
              <a:fillRect/>
            </a:stretch>
          </p:blipFill>
          <p:spPr>
            <a:xfrm>
              <a:off x="-785861" y="1881770"/>
              <a:ext cx="2378578" cy="2956975"/>
            </a:xfrm>
            <a:prstGeom prst="rect">
              <a:avLst/>
            </a:prstGeom>
          </p:spPr>
        </p:pic>
        <p:pic>
          <p:nvPicPr>
            <p:cNvPr id="8" name="图片 7"/>
            <p:cNvPicPr>
              <a:picLocks noChangeAspect="1"/>
            </p:cNvPicPr>
            <p:nvPr/>
          </p:nvPicPr>
          <p:blipFill>
            <a:blip r:embed="rId2"/>
            <a:stretch>
              <a:fillRect/>
            </a:stretch>
          </p:blipFill>
          <p:spPr>
            <a:xfrm>
              <a:off x="-891366" y="1994215"/>
              <a:ext cx="2378578" cy="2956975"/>
            </a:xfrm>
            <a:prstGeom prst="rect">
              <a:avLst/>
            </a:prstGeom>
          </p:spPr>
        </p:pic>
        <p:pic>
          <p:nvPicPr>
            <p:cNvPr id="9" name="图片 8"/>
            <p:cNvPicPr>
              <a:picLocks noChangeAspect="1"/>
            </p:cNvPicPr>
            <p:nvPr/>
          </p:nvPicPr>
          <p:blipFill>
            <a:blip r:embed="rId2"/>
            <a:stretch>
              <a:fillRect/>
            </a:stretch>
          </p:blipFill>
          <p:spPr>
            <a:xfrm>
              <a:off x="-1010167" y="2130566"/>
              <a:ext cx="2378578" cy="2956975"/>
            </a:xfrm>
            <a:prstGeom prst="rect">
              <a:avLst/>
            </a:prstGeom>
          </p:spPr>
        </p:pic>
        <p:pic>
          <p:nvPicPr>
            <p:cNvPr id="10" name="图片 9"/>
            <p:cNvPicPr>
              <a:picLocks noChangeAspect="1"/>
            </p:cNvPicPr>
            <p:nvPr/>
          </p:nvPicPr>
          <p:blipFill>
            <a:blip r:embed="rId2"/>
            <a:stretch>
              <a:fillRect/>
            </a:stretch>
          </p:blipFill>
          <p:spPr>
            <a:xfrm>
              <a:off x="-1152563" y="2263840"/>
              <a:ext cx="2378578" cy="2956975"/>
            </a:xfrm>
            <a:prstGeom prst="rect">
              <a:avLst/>
            </a:prstGeom>
          </p:spPr>
        </p:pic>
        <p:pic>
          <p:nvPicPr>
            <p:cNvPr id="11" name="图片 10"/>
            <p:cNvPicPr>
              <a:picLocks noChangeAspect="1"/>
            </p:cNvPicPr>
            <p:nvPr/>
          </p:nvPicPr>
          <p:blipFill>
            <a:blip r:embed="rId2"/>
            <a:stretch>
              <a:fillRect/>
            </a:stretch>
          </p:blipFill>
          <p:spPr>
            <a:xfrm>
              <a:off x="-1262085" y="2386412"/>
              <a:ext cx="2378578" cy="2956975"/>
            </a:xfrm>
            <a:prstGeom prst="rect">
              <a:avLst/>
            </a:prstGeom>
          </p:spPr>
        </p:pic>
        <p:pic>
          <p:nvPicPr>
            <p:cNvPr id="12" name="图片 11"/>
            <p:cNvPicPr>
              <a:picLocks noChangeAspect="1"/>
            </p:cNvPicPr>
            <p:nvPr/>
          </p:nvPicPr>
          <p:blipFill>
            <a:blip r:embed="rId2"/>
            <a:stretch>
              <a:fillRect/>
            </a:stretch>
          </p:blipFill>
          <p:spPr>
            <a:xfrm>
              <a:off x="-1399510" y="2517766"/>
              <a:ext cx="2378578" cy="2956975"/>
            </a:xfrm>
            <a:prstGeom prst="rect">
              <a:avLst/>
            </a:prstGeom>
          </p:spPr>
        </p:pic>
      </p:grpSp>
      <p:grpSp>
        <p:nvGrpSpPr>
          <p:cNvPr id="13" name="组合 12"/>
          <p:cNvGrpSpPr/>
          <p:nvPr/>
        </p:nvGrpSpPr>
        <p:grpSpPr>
          <a:xfrm>
            <a:off x="3527730" y="2659423"/>
            <a:ext cx="1632266" cy="2250860"/>
            <a:chOff x="-1399510" y="1656122"/>
            <a:chExt cx="3195916" cy="3818619"/>
          </a:xfrm>
        </p:grpSpPr>
        <p:pic>
          <p:nvPicPr>
            <p:cNvPr id="14" name="图片 13"/>
            <p:cNvPicPr>
              <a:picLocks noChangeAspect="1"/>
            </p:cNvPicPr>
            <p:nvPr/>
          </p:nvPicPr>
          <p:blipFill>
            <a:blip r:embed="rId2"/>
            <a:stretch>
              <a:fillRect/>
            </a:stretch>
          </p:blipFill>
          <p:spPr>
            <a:xfrm>
              <a:off x="-582172" y="1656122"/>
              <a:ext cx="2378578" cy="2956975"/>
            </a:xfrm>
            <a:prstGeom prst="rect">
              <a:avLst/>
            </a:prstGeom>
          </p:spPr>
        </p:pic>
        <p:pic>
          <p:nvPicPr>
            <p:cNvPr id="15" name="图片 14"/>
            <p:cNvPicPr>
              <a:picLocks noChangeAspect="1"/>
            </p:cNvPicPr>
            <p:nvPr/>
          </p:nvPicPr>
          <p:blipFill>
            <a:blip r:embed="rId2"/>
            <a:stretch>
              <a:fillRect/>
            </a:stretch>
          </p:blipFill>
          <p:spPr>
            <a:xfrm>
              <a:off x="-680337" y="1769328"/>
              <a:ext cx="2378578" cy="2956975"/>
            </a:xfrm>
            <a:prstGeom prst="rect">
              <a:avLst/>
            </a:prstGeom>
          </p:spPr>
        </p:pic>
        <p:pic>
          <p:nvPicPr>
            <p:cNvPr id="16" name="图片 15"/>
            <p:cNvPicPr>
              <a:picLocks noChangeAspect="1"/>
            </p:cNvPicPr>
            <p:nvPr/>
          </p:nvPicPr>
          <p:blipFill>
            <a:blip r:embed="rId2"/>
            <a:stretch>
              <a:fillRect/>
            </a:stretch>
          </p:blipFill>
          <p:spPr>
            <a:xfrm>
              <a:off x="-785861" y="1881770"/>
              <a:ext cx="2378578" cy="2956975"/>
            </a:xfrm>
            <a:prstGeom prst="rect">
              <a:avLst/>
            </a:prstGeom>
          </p:spPr>
        </p:pic>
        <p:pic>
          <p:nvPicPr>
            <p:cNvPr id="17" name="图片 16"/>
            <p:cNvPicPr>
              <a:picLocks noChangeAspect="1"/>
            </p:cNvPicPr>
            <p:nvPr/>
          </p:nvPicPr>
          <p:blipFill>
            <a:blip r:embed="rId2"/>
            <a:stretch>
              <a:fillRect/>
            </a:stretch>
          </p:blipFill>
          <p:spPr>
            <a:xfrm>
              <a:off x="-891366" y="1994215"/>
              <a:ext cx="2378578" cy="2956975"/>
            </a:xfrm>
            <a:prstGeom prst="rect">
              <a:avLst/>
            </a:prstGeom>
          </p:spPr>
        </p:pic>
        <p:pic>
          <p:nvPicPr>
            <p:cNvPr id="18" name="图片 17"/>
            <p:cNvPicPr>
              <a:picLocks noChangeAspect="1"/>
            </p:cNvPicPr>
            <p:nvPr/>
          </p:nvPicPr>
          <p:blipFill>
            <a:blip r:embed="rId2"/>
            <a:stretch>
              <a:fillRect/>
            </a:stretch>
          </p:blipFill>
          <p:spPr>
            <a:xfrm>
              <a:off x="-1010167" y="2130566"/>
              <a:ext cx="2378578" cy="2956975"/>
            </a:xfrm>
            <a:prstGeom prst="rect">
              <a:avLst/>
            </a:prstGeom>
          </p:spPr>
        </p:pic>
        <p:pic>
          <p:nvPicPr>
            <p:cNvPr id="19" name="图片 18"/>
            <p:cNvPicPr>
              <a:picLocks noChangeAspect="1"/>
            </p:cNvPicPr>
            <p:nvPr/>
          </p:nvPicPr>
          <p:blipFill>
            <a:blip r:embed="rId2"/>
            <a:stretch>
              <a:fillRect/>
            </a:stretch>
          </p:blipFill>
          <p:spPr>
            <a:xfrm>
              <a:off x="-1152563" y="2263840"/>
              <a:ext cx="2378578" cy="2956975"/>
            </a:xfrm>
            <a:prstGeom prst="rect">
              <a:avLst/>
            </a:prstGeom>
          </p:spPr>
        </p:pic>
        <p:pic>
          <p:nvPicPr>
            <p:cNvPr id="20" name="图片 19"/>
            <p:cNvPicPr>
              <a:picLocks noChangeAspect="1"/>
            </p:cNvPicPr>
            <p:nvPr/>
          </p:nvPicPr>
          <p:blipFill>
            <a:blip r:embed="rId2"/>
            <a:stretch>
              <a:fillRect/>
            </a:stretch>
          </p:blipFill>
          <p:spPr>
            <a:xfrm>
              <a:off x="-1262085" y="2386412"/>
              <a:ext cx="2378578" cy="2956975"/>
            </a:xfrm>
            <a:prstGeom prst="rect">
              <a:avLst/>
            </a:prstGeom>
          </p:spPr>
        </p:pic>
        <p:pic>
          <p:nvPicPr>
            <p:cNvPr id="21" name="图片 20"/>
            <p:cNvPicPr>
              <a:picLocks noChangeAspect="1"/>
            </p:cNvPicPr>
            <p:nvPr/>
          </p:nvPicPr>
          <p:blipFill>
            <a:blip r:embed="rId2"/>
            <a:stretch>
              <a:fillRect/>
            </a:stretch>
          </p:blipFill>
          <p:spPr>
            <a:xfrm>
              <a:off x="-1399510" y="2517766"/>
              <a:ext cx="2378578" cy="2956975"/>
            </a:xfrm>
            <a:prstGeom prst="rect">
              <a:avLst/>
            </a:prstGeom>
          </p:spPr>
        </p:pic>
      </p:grpSp>
      <p:grpSp>
        <p:nvGrpSpPr>
          <p:cNvPr id="22" name="组合 21"/>
          <p:cNvGrpSpPr/>
          <p:nvPr/>
        </p:nvGrpSpPr>
        <p:grpSpPr>
          <a:xfrm>
            <a:off x="5358693" y="2637025"/>
            <a:ext cx="1632266" cy="2250860"/>
            <a:chOff x="-1399510" y="1656122"/>
            <a:chExt cx="3195916" cy="3818619"/>
          </a:xfrm>
        </p:grpSpPr>
        <p:pic>
          <p:nvPicPr>
            <p:cNvPr id="23" name="图片 22"/>
            <p:cNvPicPr>
              <a:picLocks noChangeAspect="1"/>
            </p:cNvPicPr>
            <p:nvPr/>
          </p:nvPicPr>
          <p:blipFill>
            <a:blip r:embed="rId2"/>
            <a:stretch>
              <a:fillRect/>
            </a:stretch>
          </p:blipFill>
          <p:spPr>
            <a:xfrm>
              <a:off x="-582172" y="1656122"/>
              <a:ext cx="2378578" cy="2956975"/>
            </a:xfrm>
            <a:prstGeom prst="rect">
              <a:avLst/>
            </a:prstGeom>
          </p:spPr>
        </p:pic>
        <p:pic>
          <p:nvPicPr>
            <p:cNvPr id="24" name="图片 23"/>
            <p:cNvPicPr>
              <a:picLocks noChangeAspect="1"/>
            </p:cNvPicPr>
            <p:nvPr/>
          </p:nvPicPr>
          <p:blipFill>
            <a:blip r:embed="rId2"/>
            <a:stretch>
              <a:fillRect/>
            </a:stretch>
          </p:blipFill>
          <p:spPr>
            <a:xfrm>
              <a:off x="-680337" y="1769328"/>
              <a:ext cx="2378578" cy="2956975"/>
            </a:xfrm>
            <a:prstGeom prst="rect">
              <a:avLst/>
            </a:prstGeom>
          </p:spPr>
        </p:pic>
        <p:pic>
          <p:nvPicPr>
            <p:cNvPr id="25" name="图片 24"/>
            <p:cNvPicPr>
              <a:picLocks noChangeAspect="1"/>
            </p:cNvPicPr>
            <p:nvPr/>
          </p:nvPicPr>
          <p:blipFill>
            <a:blip r:embed="rId2"/>
            <a:stretch>
              <a:fillRect/>
            </a:stretch>
          </p:blipFill>
          <p:spPr>
            <a:xfrm>
              <a:off x="-785861" y="1881770"/>
              <a:ext cx="2378578" cy="2956975"/>
            </a:xfrm>
            <a:prstGeom prst="rect">
              <a:avLst/>
            </a:prstGeom>
          </p:spPr>
        </p:pic>
        <p:pic>
          <p:nvPicPr>
            <p:cNvPr id="26" name="图片 25"/>
            <p:cNvPicPr>
              <a:picLocks noChangeAspect="1"/>
            </p:cNvPicPr>
            <p:nvPr/>
          </p:nvPicPr>
          <p:blipFill>
            <a:blip r:embed="rId2"/>
            <a:stretch>
              <a:fillRect/>
            </a:stretch>
          </p:blipFill>
          <p:spPr>
            <a:xfrm>
              <a:off x="-891366" y="1994215"/>
              <a:ext cx="2378578" cy="2956975"/>
            </a:xfrm>
            <a:prstGeom prst="rect">
              <a:avLst/>
            </a:prstGeom>
          </p:spPr>
        </p:pic>
        <p:pic>
          <p:nvPicPr>
            <p:cNvPr id="27" name="图片 26"/>
            <p:cNvPicPr>
              <a:picLocks noChangeAspect="1"/>
            </p:cNvPicPr>
            <p:nvPr/>
          </p:nvPicPr>
          <p:blipFill>
            <a:blip r:embed="rId2"/>
            <a:stretch>
              <a:fillRect/>
            </a:stretch>
          </p:blipFill>
          <p:spPr>
            <a:xfrm>
              <a:off x="-1010167" y="2130566"/>
              <a:ext cx="2378578" cy="2956975"/>
            </a:xfrm>
            <a:prstGeom prst="rect">
              <a:avLst/>
            </a:prstGeom>
          </p:spPr>
        </p:pic>
        <p:pic>
          <p:nvPicPr>
            <p:cNvPr id="28" name="图片 27"/>
            <p:cNvPicPr>
              <a:picLocks noChangeAspect="1"/>
            </p:cNvPicPr>
            <p:nvPr/>
          </p:nvPicPr>
          <p:blipFill>
            <a:blip r:embed="rId2"/>
            <a:stretch>
              <a:fillRect/>
            </a:stretch>
          </p:blipFill>
          <p:spPr>
            <a:xfrm>
              <a:off x="-1152563" y="2263840"/>
              <a:ext cx="2378578" cy="2956975"/>
            </a:xfrm>
            <a:prstGeom prst="rect">
              <a:avLst/>
            </a:prstGeom>
          </p:spPr>
        </p:pic>
        <p:pic>
          <p:nvPicPr>
            <p:cNvPr id="29" name="图片 28"/>
            <p:cNvPicPr>
              <a:picLocks noChangeAspect="1"/>
            </p:cNvPicPr>
            <p:nvPr/>
          </p:nvPicPr>
          <p:blipFill>
            <a:blip r:embed="rId2"/>
            <a:stretch>
              <a:fillRect/>
            </a:stretch>
          </p:blipFill>
          <p:spPr>
            <a:xfrm>
              <a:off x="-1262085" y="2386412"/>
              <a:ext cx="2378578" cy="2956975"/>
            </a:xfrm>
            <a:prstGeom prst="rect">
              <a:avLst/>
            </a:prstGeom>
          </p:spPr>
        </p:pic>
        <p:pic>
          <p:nvPicPr>
            <p:cNvPr id="30" name="图片 29"/>
            <p:cNvPicPr>
              <a:picLocks noChangeAspect="1"/>
            </p:cNvPicPr>
            <p:nvPr/>
          </p:nvPicPr>
          <p:blipFill>
            <a:blip r:embed="rId2"/>
            <a:stretch>
              <a:fillRect/>
            </a:stretch>
          </p:blipFill>
          <p:spPr>
            <a:xfrm>
              <a:off x="-1399510" y="2517766"/>
              <a:ext cx="2378578" cy="2956975"/>
            </a:xfrm>
            <a:prstGeom prst="rect">
              <a:avLst/>
            </a:prstGeom>
          </p:spPr>
        </p:pic>
      </p:grpSp>
    </p:spTree>
    <p:extLst>
      <p:ext uri="{BB962C8B-B14F-4D97-AF65-F5344CB8AC3E}">
        <p14:creationId xmlns:p14="http://schemas.microsoft.com/office/powerpoint/2010/main" val="1201123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 Server</a:t>
            </a:r>
            <a:r>
              <a:rPr lang="zh-CN" altLang="en-US" dirty="0" smtClean="0"/>
              <a:t>存储基础</a:t>
            </a:r>
            <a:r>
              <a:rPr lang="en-US" altLang="zh-CN" dirty="0" smtClean="0"/>
              <a:t>-</a:t>
            </a:r>
            <a:r>
              <a:rPr lang="zh-CN" altLang="en-US" dirty="0" smtClean="0"/>
              <a:t>页的组织</a:t>
            </a:r>
            <a:endParaRPr lang="zh-CN" altLang="en-US" dirty="0"/>
          </a:p>
        </p:txBody>
      </p:sp>
      <p:sp>
        <p:nvSpPr>
          <p:cNvPr id="3" name="内容占位符 2"/>
          <p:cNvSpPr>
            <a:spLocks noGrp="1"/>
          </p:cNvSpPr>
          <p:nvPr>
            <p:ph idx="1"/>
          </p:nvPr>
        </p:nvSpPr>
        <p:spPr/>
        <p:txBody>
          <a:bodyPr/>
          <a:lstStyle/>
          <a:p>
            <a:r>
              <a:rPr lang="zh-CN" altLang="en-US" dirty="0"/>
              <a:t>堆</a:t>
            </a:r>
            <a:r>
              <a:rPr lang="zh-CN" altLang="en-US" dirty="0" smtClean="0"/>
              <a:t>结构</a:t>
            </a:r>
            <a:endParaRPr lang="en-US" altLang="zh-CN" dirty="0" smtClean="0"/>
          </a:p>
          <a:p>
            <a:pPr lvl="1"/>
            <a:r>
              <a:rPr lang="en-US" altLang="zh-CN" dirty="0" smtClean="0"/>
              <a:t>SQL Server</a:t>
            </a:r>
            <a:r>
              <a:rPr lang="zh-CN" altLang="en-US" dirty="0" smtClean="0"/>
              <a:t>默认的数据存储结构为堆表，任何没有聚集索引的表都是堆表。堆可以理解为一堆数据页，默认的数据页顺序是插入时的顺序，数据页在经过操作后，顺序有可能改变，所以堆表没有严格的顺序</a:t>
            </a:r>
            <a:endParaRPr lang="zh-CN" altLang="en-US" dirty="0"/>
          </a:p>
        </p:txBody>
      </p:sp>
      <p:pic>
        <p:nvPicPr>
          <p:cNvPr id="6" name="图片 5"/>
          <p:cNvPicPr>
            <a:picLocks noChangeAspect="1"/>
          </p:cNvPicPr>
          <p:nvPr/>
        </p:nvPicPr>
        <p:blipFill>
          <a:blip r:embed="rId3"/>
          <a:stretch>
            <a:fillRect/>
          </a:stretch>
        </p:blipFill>
        <p:spPr>
          <a:xfrm>
            <a:off x="2200247" y="4289151"/>
            <a:ext cx="7207523" cy="2284697"/>
          </a:xfrm>
          <a:prstGeom prst="rect">
            <a:avLst/>
          </a:prstGeom>
        </p:spPr>
      </p:pic>
    </p:spTree>
    <p:extLst>
      <p:ext uri="{BB962C8B-B14F-4D97-AF65-F5344CB8AC3E}">
        <p14:creationId xmlns:p14="http://schemas.microsoft.com/office/powerpoint/2010/main" val="2647693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SQL Server</a:t>
            </a:r>
            <a:r>
              <a:rPr lang="zh-CN" altLang="en-US" dirty="0" smtClean="0"/>
              <a:t>存储基础</a:t>
            </a:r>
            <a:r>
              <a:rPr lang="en-US" altLang="zh-CN" dirty="0" smtClean="0"/>
              <a:t>-</a:t>
            </a:r>
            <a:r>
              <a:rPr lang="zh-CN" altLang="en-US" dirty="0" smtClean="0"/>
              <a:t>页的组织</a:t>
            </a:r>
            <a:endParaRPr lang="zh-CN" altLang="en-US" dirty="0"/>
          </a:p>
        </p:txBody>
      </p:sp>
      <p:sp>
        <p:nvSpPr>
          <p:cNvPr id="3" name="内容占位符 2"/>
          <p:cNvSpPr>
            <a:spLocks noGrp="1"/>
          </p:cNvSpPr>
          <p:nvPr>
            <p:ph idx="1"/>
          </p:nvPr>
        </p:nvSpPr>
        <p:spPr/>
        <p:txBody>
          <a:bodyPr/>
          <a:lstStyle/>
          <a:p>
            <a:r>
              <a:rPr lang="en-US" altLang="zh-CN" dirty="0" smtClean="0"/>
              <a:t>B-Tree</a:t>
            </a:r>
            <a:r>
              <a:rPr lang="zh-CN" altLang="en-US" dirty="0" smtClean="0"/>
              <a:t>结构</a:t>
            </a:r>
            <a:endParaRPr lang="en-US" altLang="zh-CN" dirty="0" smtClean="0"/>
          </a:p>
          <a:p>
            <a:pPr lvl="1"/>
            <a:r>
              <a:rPr lang="en-US" altLang="zh-CN" dirty="0" smtClean="0"/>
              <a:t>B-Tree(</a:t>
            </a:r>
            <a:r>
              <a:rPr lang="zh-CN" altLang="en-US" dirty="0" smtClean="0"/>
              <a:t>平衡树</a:t>
            </a:r>
            <a:r>
              <a:rPr lang="en-US" altLang="zh-CN" dirty="0" smtClean="0"/>
              <a:t>)</a:t>
            </a:r>
            <a:r>
              <a:rPr lang="zh-CN" altLang="en-US" dirty="0" smtClean="0"/>
              <a:t>以树形层次结构组织页面，在这个结构中，页面有固定的顺序</a:t>
            </a:r>
            <a:endParaRPr lang="en-US" altLang="zh-CN" dirty="0" smtClean="0"/>
          </a:p>
        </p:txBody>
      </p:sp>
      <p:pic>
        <p:nvPicPr>
          <p:cNvPr id="4" name="图片 3"/>
          <p:cNvPicPr>
            <a:picLocks noChangeAspect="1"/>
          </p:cNvPicPr>
          <p:nvPr/>
        </p:nvPicPr>
        <p:blipFill>
          <a:blip r:embed="rId3"/>
          <a:stretch>
            <a:fillRect/>
          </a:stretch>
        </p:blipFill>
        <p:spPr>
          <a:xfrm>
            <a:off x="3076551" y="2934191"/>
            <a:ext cx="5476190" cy="3923809"/>
          </a:xfrm>
          <a:prstGeom prst="rect">
            <a:avLst/>
          </a:prstGeom>
        </p:spPr>
      </p:pic>
    </p:spTree>
    <p:extLst>
      <p:ext uri="{BB962C8B-B14F-4D97-AF65-F5344CB8AC3E}">
        <p14:creationId xmlns:p14="http://schemas.microsoft.com/office/powerpoint/2010/main" val="3354906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a:t>
            </a:r>
            <a:endParaRPr lang="zh-CN" altLang="en-US" dirty="0"/>
          </a:p>
        </p:txBody>
      </p:sp>
      <p:sp>
        <p:nvSpPr>
          <p:cNvPr id="3" name="内容占位符 2"/>
          <p:cNvSpPr>
            <a:spLocks noGrp="1"/>
          </p:cNvSpPr>
          <p:nvPr>
            <p:ph idx="1"/>
          </p:nvPr>
        </p:nvSpPr>
        <p:spPr/>
        <p:txBody>
          <a:bodyPr/>
          <a:lstStyle/>
          <a:p>
            <a:r>
              <a:rPr lang="zh-CN" altLang="en-US" dirty="0" smtClean="0"/>
              <a:t>索引是一种存储结构，主要以</a:t>
            </a:r>
            <a:r>
              <a:rPr lang="en-US" altLang="zh-CN" dirty="0" smtClean="0"/>
              <a:t>B-Tree</a:t>
            </a:r>
            <a:r>
              <a:rPr lang="zh-CN" altLang="en-US" dirty="0" smtClean="0"/>
              <a:t>形式存储信息。说白了就是个目录，用于快速查找所需数据的工具。</a:t>
            </a:r>
            <a:endParaRPr lang="en-US" altLang="zh-CN" dirty="0" smtClean="0"/>
          </a:p>
          <a:p>
            <a:pPr lvl="1"/>
            <a:r>
              <a:rPr lang="zh-CN" altLang="en-US" dirty="0"/>
              <a:t>聚集</a:t>
            </a:r>
            <a:r>
              <a:rPr lang="zh-CN" altLang="en-US" dirty="0" smtClean="0"/>
              <a:t>索引：每个表只能有一个聚集索引，能是表按照创建时的首列顺序存放数据</a:t>
            </a:r>
            <a:endParaRPr lang="en-US" altLang="zh-CN" dirty="0" smtClean="0"/>
          </a:p>
          <a:p>
            <a:pPr lvl="1"/>
            <a:r>
              <a:rPr lang="zh-CN" altLang="en-US" dirty="0"/>
              <a:t>非聚集</a:t>
            </a:r>
            <a:r>
              <a:rPr lang="zh-CN" altLang="en-US" dirty="0" smtClean="0"/>
              <a:t>索引：</a:t>
            </a:r>
            <a:r>
              <a:rPr lang="zh-CN" altLang="en-US" dirty="0"/>
              <a:t>非聚集索引强调的是逻辑</a:t>
            </a:r>
            <a:r>
              <a:rPr lang="zh-CN" altLang="en-US" dirty="0" smtClean="0"/>
              <a:t>分类，非</a:t>
            </a:r>
            <a:r>
              <a:rPr lang="zh-CN" altLang="en-US" dirty="0"/>
              <a:t>聚集索引的页，不是数据，而是指向数据</a:t>
            </a:r>
            <a:r>
              <a:rPr lang="zh-CN" altLang="en-US" dirty="0" smtClean="0"/>
              <a:t>页</a:t>
            </a:r>
            <a:endParaRPr lang="zh-CN" altLang="en-US" dirty="0"/>
          </a:p>
        </p:txBody>
      </p:sp>
    </p:spTree>
    <p:extLst>
      <p:ext uri="{BB962C8B-B14F-4D97-AF65-F5344CB8AC3E}">
        <p14:creationId xmlns:p14="http://schemas.microsoft.com/office/powerpoint/2010/main" val="37104172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1208</TotalTime>
  <Words>1310</Words>
  <Application>Microsoft Office PowerPoint</Application>
  <PresentationFormat>宽屏</PresentationFormat>
  <Paragraphs>104</Paragraphs>
  <Slides>23</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宋体</vt:lpstr>
      <vt:lpstr>Arial</vt:lpstr>
      <vt:lpstr>Calibri</vt:lpstr>
      <vt:lpstr>Calibri Light</vt:lpstr>
      <vt:lpstr>Office 主题</vt:lpstr>
      <vt:lpstr>SQL Server性能优化基础</vt:lpstr>
      <vt:lpstr>性能指标</vt:lpstr>
      <vt:lpstr>影响性能的常见因素</vt:lpstr>
      <vt:lpstr>T-SQL查询过程</vt:lpstr>
      <vt:lpstr>SQL Server存储基础-页</vt:lpstr>
      <vt:lpstr>SQL Server存储基础-区</vt:lpstr>
      <vt:lpstr>SQL Server存储基础-页的组织</vt:lpstr>
      <vt:lpstr>SQL Server存储基础-页的组织</vt:lpstr>
      <vt:lpstr>索引</vt:lpstr>
      <vt:lpstr>PowerPoint 演示文稿</vt:lpstr>
      <vt:lpstr>统计信息</vt:lpstr>
      <vt:lpstr>执行计划</vt:lpstr>
      <vt:lpstr>执行计划</vt:lpstr>
      <vt:lpstr>执行计划-扫描</vt:lpstr>
      <vt:lpstr>执行计划-查找</vt:lpstr>
      <vt:lpstr>执行计划-表关联</vt:lpstr>
      <vt:lpstr>执行计划-表关联（嵌套循环）</vt:lpstr>
      <vt:lpstr>PowerPoint 演示文稿</vt:lpstr>
      <vt:lpstr>执行计划-表关联（合并联接）</vt:lpstr>
      <vt:lpstr>PowerPoint 演示文稿</vt:lpstr>
      <vt:lpstr>执行计划-表关联（哈希联接）</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415</cp:revision>
  <dcterms:created xsi:type="dcterms:W3CDTF">2018-07-16T03:11:04Z</dcterms:created>
  <dcterms:modified xsi:type="dcterms:W3CDTF">2018-07-17T10:56:29Z</dcterms:modified>
</cp:coreProperties>
</file>