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sdx" ContentType="application/vnd.ms-visio.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diagrams/data2.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2"/>
  </p:sldMasterIdLst>
  <p:notesMasterIdLst>
    <p:notesMasterId r:id="rId28"/>
  </p:notesMasterIdLst>
  <p:sldIdLst>
    <p:sldId id="472" r:id="rId3"/>
    <p:sldId id="549" r:id="rId4"/>
    <p:sldId id="603" r:id="rId5"/>
    <p:sldId id="583" r:id="rId6"/>
    <p:sldId id="584" r:id="rId7"/>
    <p:sldId id="552" r:id="rId8"/>
    <p:sldId id="585" r:id="rId9"/>
    <p:sldId id="556" r:id="rId10"/>
    <p:sldId id="557" r:id="rId11"/>
    <p:sldId id="553" r:id="rId12"/>
    <p:sldId id="554" r:id="rId13"/>
    <p:sldId id="558" r:id="rId14"/>
    <p:sldId id="559" r:id="rId15"/>
    <p:sldId id="532" r:id="rId16"/>
    <p:sldId id="535" r:id="rId17"/>
    <p:sldId id="565" r:id="rId18"/>
    <p:sldId id="564" r:id="rId19"/>
    <p:sldId id="572" r:id="rId20"/>
    <p:sldId id="574" r:id="rId21"/>
    <p:sldId id="551" r:id="rId22"/>
    <p:sldId id="566" r:id="rId23"/>
    <p:sldId id="575" r:id="rId24"/>
    <p:sldId id="576" r:id="rId25"/>
    <p:sldId id="578" r:id="rId26"/>
    <p:sldId id="492" r:id="rId27"/>
  </p:sldIdLst>
  <p:sldSz cx="9144000" cy="6858000" type="screen4x3"/>
  <p:notesSz cx="7102475" cy="102330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976">
          <p15:clr>
            <a:srgbClr val="A4A3A4"/>
          </p15:clr>
        </p15:guide>
        <p15:guide id="2" pos="294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A8B715"/>
    <a:srgbClr val="BDDB7F"/>
    <a:srgbClr val="385D8A"/>
    <a:srgbClr val="9BBB59"/>
    <a:srgbClr val="8064A2"/>
    <a:srgbClr val="9BAE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27" autoAdjust="0"/>
    <p:restoredTop sz="84165" autoAdjust="0"/>
  </p:normalViewPr>
  <p:slideViewPr>
    <p:cSldViewPr>
      <p:cViewPr varScale="1">
        <p:scale>
          <a:sx n="106" d="100"/>
          <a:sy n="106" d="100"/>
        </p:scale>
        <p:origin x="1104" y="114"/>
      </p:cViewPr>
      <p:guideLst>
        <p:guide orient="horz" pos="2976"/>
        <p:guide pos="2949"/>
      </p:guideLst>
    </p:cSldViewPr>
  </p:slideViewPr>
  <p:notesTextViewPr>
    <p:cViewPr>
      <p:scale>
        <a:sx n="3" d="2"/>
        <a:sy n="3" d="2"/>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diagrams/_rels/data2.xml.rels><?xml version="1.0" encoding="UTF-8" standalone="yes"?>
<Relationships xmlns="http://schemas.openxmlformats.org/package/2006/relationships"><Relationship Id="rId1" Type="http://schemas.openxmlformats.org/officeDocument/2006/relationships/image" Target="../media/image36.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6F0C73-9BA5-4753-B0F8-0F518EE8B216}"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974160E8-6419-4596-8673-BD24A3F86899}">
      <dgm:prSet phldrT="[文本]"/>
      <dgm:spPr/>
      <dgm:t>
        <a:bodyPr/>
        <a:lstStyle/>
        <a:p>
          <a:r>
            <a:rPr lang="zh-CN" altLang="en-US" b="1" dirty="0">
              <a:solidFill>
                <a:schemeClr val="tx1"/>
              </a:solidFill>
              <a:latin typeface="楷体" pitchFamily="49" charset="-122"/>
              <a:ea typeface="楷体" pitchFamily="49" charset="-122"/>
            </a:rPr>
            <a:t>坐标系定义及推力模型</a:t>
          </a:r>
          <a:endParaRPr lang="en-US" b="1" dirty="0">
            <a:solidFill>
              <a:schemeClr val="tx1"/>
            </a:solidFill>
            <a:latin typeface="楷体" pitchFamily="49" charset="-122"/>
            <a:ea typeface="楷体" pitchFamily="49" charset="-122"/>
          </a:endParaRPr>
        </a:p>
      </dgm:t>
    </dgm:pt>
    <dgm:pt modelId="{8EB525F0-3741-45D4-A9C3-FE7AAF16125A}" type="parTrans" cxnId="{E5A78CE8-EBDC-4BF7-A19A-80DF57D2D5AC}">
      <dgm:prSet/>
      <dgm:spPr/>
      <dgm:t>
        <a:bodyPr/>
        <a:lstStyle/>
        <a:p>
          <a:endParaRPr lang="en-US">
            <a:solidFill>
              <a:schemeClr val="tx1"/>
            </a:solidFill>
          </a:endParaRPr>
        </a:p>
      </dgm:t>
    </dgm:pt>
    <dgm:pt modelId="{46FEDA1A-5C99-4545-AC8C-E45F45DA7A4A}" type="sibTrans" cxnId="{E5A78CE8-EBDC-4BF7-A19A-80DF57D2D5AC}">
      <dgm:prSet/>
      <dgm:spPr/>
      <dgm:t>
        <a:bodyPr/>
        <a:lstStyle/>
        <a:p>
          <a:endParaRPr lang="en-US">
            <a:solidFill>
              <a:schemeClr val="tx1"/>
            </a:solidFill>
          </a:endParaRPr>
        </a:p>
      </dgm:t>
    </dgm:pt>
    <dgm:pt modelId="{A28F190D-EBF4-4117-98D2-9D93B3F95710}">
      <dgm:prSet phldrT="[文本]"/>
      <dgm:spPr/>
      <dgm:t>
        <a:bodyPr/>
        <a:lstStyle/>
        <a:p>
          <a:r>
            <a:rPr lang="zh-CN" altLang="en-US" b="1" dirty="0">
              <a:solidFill>
                <a:schemeClr val="tx1"/>
              </a:solidFill>
              <a:latin typeface="楷体" pitchFamily="49" charset="-122"/>
              <a:ea typeface="楷体" pitchFamily="49" charset="-122"/>
            </a:rPr>
            <a:t>理想弹道</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标称轨迹</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设计</a:t>
          </a:r>
          <a:endParaRPr lang="en-US" b="1" dirty="0">
            <a:solidFill>
              <a:schemeClr val="tx1"/>
            </a:solidFill>
            <a:latin typeface="楷体" pitchFamily="49" charset="-122"/>
            <a:ea typeface="楷体" pitchFamily="49" charset="-122"/>
          </a:endParaRPr>
        </a:p>
      </dgm:t>
    </dgm:pt>
    <dgm:pt modelId="{D11515C8-FF55-4733-A7E7-E2219DD5BB3B}" type="parTrans" cxnId="{2DA37582-8561-4564-8203-2BD05C8A4537}">
      <dgm:prSet/>
      <dgm:spPr/>
      <dgm:t>
        <a:bodyPr/>
        <a:lstStyle/>
        <a:p>
          <a:endParaRPr lang="en-US">
            <a:solidFill>
              <a:schemeClr val="tx1"/>
            </a:solidFill>
          </a:endParaRPr>
        </a:p>
      </dgm:t>
    </dgm:pt>
    <dgm:pt modelId="{9D9FE774-F43E-4A99-BC48-B7A94FEFF69C}" type="sibTrans" cxnId="{2DA37582-8561-4564-8203-2BD05C8A4537}">
      <dgm:prSet/>
      <dgm:spPr/>
      <dgm:t>
        <a:bodyPr/>
        <a:lstStyle/>
        <a:p>
          <a:endParaRPr lang="en-US">
            <a:solidFill>
              <a:schemeClr val="tx1"/>
            </a:solidFill>
          </a:endParaRPr>
        </a:p>
      </dgm:t>
    </dgm:pt>
    <dgm:pt modelId="{617B2684-7C41-4B5E-B912-99C300C17374}">
      <dgm:prSet phldrT="[文本]"/>
      <dgm:spPr/>
      <dgm:t>
        <a:bodyPr/>
        <a:lstStyle/>
        <a:p>
          <a:r>
            <a:rPr lang="zh-CN" altLang="en-US" b="1" dirty="0">
              <a:solidFill>
                <a:schemeClr val="tx1"/>
              </a:solidFill>
              <a:latin typeface="楷体" pitchFamily="49" charset="-122"/>
              <a:ea typeface="楷体" pitchFamily="49" charset="-122"/>
            </a:rPr>
            <a:t>运载火箭及弹道导弹飞行环境</a:t>
          </a:r>
          <a:endParaRPr lang="en-US" b="1" dirty="0">
            <a:solidFill>
              <a:schemeClr val="tx1"/>
            </a:solidFill>
            <a:latin typeface="楷体" pitchFamily="49" charset="-122"/>
            <a:ea typeface="楷体" pitchFamily="49" charset="-122"/>
          </a:endParaRPr>
        </a:p>
      </dgm:t>
    </dgm:pt>
    <dgm:pt modelId="{A221E3AF-CB03-455D-B2B8-51E4C30B643E}" type="parTrans" cxnId="{22EC2E9B-8371-4D52-BD94-A16E9700D536}">
      <dgm:prSet/>
      <dgm:spPr/>
      <dgm:t>
        <a:bodyPr/>
        <a:lstStyle/>
        <a:p>
          <a:endParaRPr lang="zh-CN" altLang="en-US">
            <a:solidFill>
              <a:schemeClr val="tx1"/>
            </a:solidFill>
          </a:endParaRPr>
        </a:p>
      </dgm:t>
    </dgm:pt>
    <dgm:pt modelId="{12BFB92F-25C3-4842-9A7B-97DF975CDCC3}" type="sibTrans" cxnId="{22EC2E9B-8371-4D52-BD94-A16E9700D536}">
      <dgm:prSet/>
      <dgm:spPr/>
      <dgm:t>
        <a:bodyPr/>
        <a:lstStyle/>
        <a:p>
          <a:endParaRPr lang="zh-CN" altLang="en-US">
            <a:solidFill>
              <a:schemeClr val="tx1"/>
            </a:solidFill>
          </a:endParaRPr>
        </a:p>
      </dgm:t>
    </dgm:pt>
    <dgm:pt modelId="{84D187F9-43A6-460E-92CE-ADDE5BC36DDE}">
      <dgm:prSet phldrT="[文本]"/>
      <dgm:spPr/>
      <dgm:t>
        <a:bodyPr/>
        <a:lstStyle/>
        <a:p>
          <a:r>
            <a:rPr lang="zh-CN" altLang="en-US" b="1" dirty="0">
              <a:solidFill>
                <a:schemeClr val="tx1"/>
              </a:solidFill>
              <a:latin typeface="楷体" pitchFamily="49" charset="-122"/>
              <a:ea typeface="楷体" pitchFamily="49" charset="-122"/>
            </a:rPr>
            <a:t>制导系统的主要功能流程</a:t>
          </a:r>
          <a:endParaRPr lang="en-US" b="1" dirty="0">
            <a:solidFill>
              <a:schemeClr val="tx1"/>
            </a:solidFill>
            <a:latin typeface="楷体" pitchFamily="49" charset="-122"/>
            <a:ea typeface="楷体" pitchFamily="49" charset="-122"/>
          </a:endParaRPr>
        </a:p>
      </dgm:t>
    </dgm:pt>
    <dgm:pt modelId="{4A73D30B-50E4-4BD1-9A04-E37C0998D0AB}" type="parTrans" cxnId="{0D774863-8F41-4911-9C91-3C5A9080A6C5}">
      <dgm:prSet/>
      <dgm:spPr/>
      <dgm:t>
        <a:bodyPr/>
        <a:lstStyle/>
        <a:p>
          <a:endParaRPr lang="zh-CN" altLang="en-US">
            <a:solidFill>
              <a:schemeClr val="tx1"/>
            </a:solidFill>
          </a:endParaRPr>
        </a:p>
      </dgm:t>
    </dgm:pt>
    <dgm:pt modelId="{3953B3E4-B12E-4B0A-9B26-756DEE93A3ED}" type="sibTrans" cxnId="{0D774863-8F41-4911-9C91-3C5A9080A6C5}">
      <dgm:prSet/>
      <dgm:spPr/>
      <dgm:t>
        <a:bodyPr/>
        <a:lstStyle/>
        <a:p>
          <a:endParaRPr lang="zh-CN" altLang="en-US">
            <a:solidFill>
              <a:schemeClr val="tx1"/>
            </a:solidFill>
          </a:endParaRPr>
        </a:p>
      </dgm:t>
    </dgm:pt>
    <mc:AlternateContent xmlns:mc="http://schemas.openxmlformats.org/markup-compatibility/2006" xmlns:a14="http://schemas.microsoft.com/office/drawing/2010/main">
      <mc:Choice Requires="a14">
        <dgm:pt modelId="{5FAA1640-AF19-407D-8D22-244233298A6C}">
          <dgm:prSet phldrT="[文本]"/>
          <dgm:spPr/>
          <dgm:t>
            <a:bodyPr/>
            <a:lstStyle/>
            <a:p>
              <a:r>
                <a:rPr lang="zh-CN" altLang="en-US" b="1" dirty="0">
                  <a:solidFill>
                    <a:schemeClr val="tx1"/>
                  </a:solidFill>
                  <a:latin typeface="楷体" pitchFamily="49" charset="-122"/>
                  <a:ea typeface="楷体" pitchFamily="49" charset="-122"/>
                </a:rPr>
                <a:t>摄动制导</a:t>
              </a:r>
              <a:r>
                <a:rPr lang="en-US" altLang="zh-CN" b="1" dirty="0">
                  <a:solidFill>
                    <a:schemeClr val="tx1"/>
                  </a:solidFill>
                  <a:latin typeface="楷体" pitchFamily="49" charset="-122"/>
                  <a:ea typeface="楷体" pitchFamily="49" charset="-122"/>
                </a:rPr>
                <a:t>(</a:t>
              </a:r>
              <a14:m>
                <m:oMath xmlns:m="http://schemas.openxmlformats.org/officeDocument/2006/math">
                  <m:r>
                    <a:rPr lang="zh-CN" altLang="en-US" b="1" i="1" smtClean="0">
                      <a:solidFill>
                        <a:schemeClr val="tx1"/>
                      </a:solidFill>
                      <a:latin typeface="Cambria Math" panose="02040503050406030204" pitchFamily="18" charset="0"/>
                      <a:ea typeface="楷体" pitchFamily="49" charset="-122"/>
                    </a:rPr>
                    <m:t>𝜹</m:t>
                  </m:r>
                  <m:r>
                    <a:rPr lang="zh-CN" altLang="en-US" b="1" i="1" smtClean="0">
                      <a:solidFill>
                        <a:schemeClr val="tx1"/>
                      </a:solidFill>
                      <a:latin typeface="Cambria Math" panose="02040503050406030204" pitchFamily="18" charset="0"/>
                      <a:ea typeface="楷体" pitchFamily="49" charset="-122"/>
                    </a:rPr>
                    <m:t>制导</m:t>
                  </m:r>
                </m:oMath>
              </a14:m>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理论</a:t>
              </a:r>
              <a:endParaRPr lang="en-US" b="1" dirty="0">
                <a:solidFill>
                  <a:schemeClr val="tx1"/>
                </a:solidFill>
                <a:latin typeface="楷体" pitchFamily="49" charset="-122"/>
                <a:ea typeface="楷体" pitchFamily="49" charset="-122"/>
              </a:endParaRPr>
            </a:p>
          </dgm:t>
        </dgm:pt>
      </mc:Choice>
      <mc:Fallback xmlns="">
        <dgm:pt modelId="{5FAA1640-AF19-407D-8D22-244233298A6C}">
          <dgm:prSet phldrT="[文本]"/>
          <dgm:spPr/>
          <dgm:t>
            <a:bodyPr/>
            <a:lstStyle/>
            <a:p>
              <a:r>
                <a:rPr lang="zh-CN" altLang="en-US" b="1" dirty="0">
                  <a:solidFill>
                    <a:schemeClr val="tx1"/>
                  </a:solidFill>
                  <a:latin typeface="楷体" pitchFamily="49" charset="-122"/>
                  <a:ea typeface="楷体" pitchFamily="49" charset="-122"/>
                </a:rPr>
                <a:t>摄动制导</a:t>
              </a:r>
              <a:r>
                <a:rPr lang="en-US" altLang="zh-CN" b="1" dirty="0">
                  <a:solidFill>
                    <a:schemeClr val="tx1"/>
                  </a:solidFill>
                  <a:latin typeface="楷体" pitchFamily="49" charset="-122"/>
                  <a:ea typeface="楷体" pitchFamily="49" charset="-122"/>
                </a:rPr>
                <a:t>(</a:t>
              </a:r>
              <a:r>
                <a:rPr lang="zh-CN" altLang="en-US" b="1" i="0">
                  <a:solidFill>
                    <a:schemeClr val="tx1"/>
                  </a:solidFill>
                  <a:latin typeface="Cambria Math" panose="02040503050406030204" pitchFamily="18" charset="0"/>
                  <a:ea typeface="楷体" pitchFamily="49" charset="-122"/>
                </a:rPr>
                <a:t>𝜹制导</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理论</a:t>
              </a:r>
              <a:endParaRPr lang="en-US" b="1" dirty="0">
                <a:solidFill>
                  <a:schemeClr val="tx1"/>
                </a:solidFill>
                <a:latin typeface="楷体" pitchFamily="49" charset="-122"/>
                <a:ea typeface="楷体" pitchFamily="49" charset="-122"/>
              </a:endParaRPr>
            </a:p>
          </dgm:t>
        </dgm:pt>
      </mc:Fallback>
    </mc:AlternateContent>
    <dgm:pt modelId="{AC89EC01-9AC3-4A8F-BFE7-BCFFE81C19E9}" type="parTrans" cxnId="{CBDE0C09-EA3E-4C06-B830-22D9F6015167}">
      <dgm:prSet/>
      <dgm:spPr/>
      <dgm:t>
        <a:bodyPr/>
        <a:lstStyle/>
        <a:p>
          <a:endParaRPr lang="zh-CN" altLang="en-US"/>
        </a:p>
      </dgm:t>
    </dgm:pt>
    <dgm:pt modelId="{D7A44BFF-9B70-44E8-AE7A-D08786BF03F8}" type="sibTrans" cxnId="{CBDE0C09-EA3E-4C06-B830-22D9F6015167}">
      <dgm:prSet/>
      <dgm:spPr/>
      <dgm:t>
        <a:bodyPr/>
        <a:lstStyle/>
        <a:p>
          <a:endParaRPr lang="zh-CN" altLang="en-US"/>
        </a:p>
      </dgm:t>
    </dgm:pt>
    <dgm:pt modelId="{0024C428-ABAD-4607-8EFE-B86400822A8D}">
      <dgm:prSet phldrT="[文本]" custT="1"/>
      <dgm:spPr/>
      <dgm:t>
        <a:bodyPr/>
        <a:lstStyle/>
        <a:p>
          <a:r>
            <a:rPr lang="zh-CN" altLang="zh-CN" sz="2500" b="1" kern="1200" dirty="0">
              <a:solidFill>
                <a:prstClr val="black"/>
              </a:solidFill>
              <a:latin typeface="楷体" pitchFamily="49" charset="-122"/>
              <a:ea typeface="楷体" pitchFamily="49" charset="-122"/>
              <a:cs typeface="+mn-cs"/>
            </a:rPr>
            <a:t>摄动制导方案射击诸元</a:t>
          </a:r>
          <a:r>
            <a:rPr lang="zh-CN" altLang="en-US" sz="2500" b="1" kern="1200" dirty="0">
              <a:solidFill>
                <a:prstClr val="black"/>
              </a:solidFill>
              <a:latin typeface="楷体" pitchFamily="49" charset="-122"/>
              <a:ea typeface="楷体" pitchFamily="49" charset="-122"/>
              <a:cs typeface="+mn-cs"/>
            </a:rPr>
            <a:t>快速</a:t>
          </a:r>
          <a:r>
            <a:rPr lang="zh-CN" altLang="zh-CN" sz="2500" b="1" kern="1200" dirty="0">
              <a:solidFill>
                <a:prstClr val="black"/>
              </a:solidFill>
              <a:latin typeface="楷体" pitchFamily="49" charset="-122"/>
              <a:ea typeface="楷体" pitchFamily="49" charset="-122"/>
              <a:cs typeface="+mn-cs"/>
            </a:rPr>
            <a:t>确定方法</a:t>
          </a:r>
          <a:endParaRPr lang="en-US" sz="2500" b="1" kern="1200" dirty="0">
            <a:solidFill>
              <a:prstClr val="black"/>
            </a:solidFill>
            <a:latin typeface="楷体" pitchFamily="49" charset="-122"/>
            <a:ea typeface="楷体" pitchFamily="49" charset="-122"/>
            <a:cs typeface="+mn-cs"/>
          </a:endParaRPr>
        </a:p>
      </dgm:t>
    </dgm:pt>
    <dgm:pt modelId="{A1E0132D-7A8C-4839-A9A8-5D9DC4198CC9}" type="parTrans" cxnId="{70F5CC54-498B-4C3E-BEC2-B27D9D6E6051}">
      <dgm:prSet/>
      <dgm:spPr/>
      <dgm:t>
        <a:bodyPr/>
        <a:lstStyle/>
        <a:p>
          <a:endParaRPr lang="zh-CN" altLang="en-US"/>
        </a:p>
      </dgm:t>
    </dgm:pt>
    <dgm:pt modelId="{41A21018-05D9-40BE-BB69-BA0D8AC7E2A2}" type="sibTrans" cxnId="{70F5CC54-498B-4C3E-BEC2-B27D9D6E6051}">
      <dgm:prSet/>
      <dgm:spPr/>
      <dgm:t>
        <a:bodyPr/>
        <a:lstStyle/>
        <a:p>
          <a:endParaRPr lang="zh-CN" altLang="en-US"/>
        </a:p>
      </dgm:t>
    </dgm:pt>
    <dgm:pt modelId="{74F955C5-E150-45B2-8D4F-30A6405E35AC}" type="pres">
      <dgm:prSet presAssocID="{906F0C73-9BA5-4753-B0F8-0F518EE8B216}" presName="Name0" presStyleCnt="0">
        <dgm:presLayoutVars>
          <dgm:chMax val="7"/>
          <dgm:chPref val="7"/>
          <dgm:dir/>
        </dgm:presLayoutVars>
      </dgm:prSet>
      <dgm:spPr/>
    </dgm:pt>
    <dgm:pt modelId="{80C6A17C-FB17-4CE2-810A-3C0677B1F201}" type="pres">
      <dgm:prSet presAssocID="{906F0C73-9BA5-4753-B0F8-0F518EE8B216}" presName="Name1" presStyleCnt="0"/>
      <dgm:spPr/>
    </dgm:pt>
    <dgm:pt modelId="{2DAEDF8A-F759-418E-9424-0BE1851DDA7E}" type="pres">
      <dgm:prSet presAssocID="{906F0C73-9BA5-4753-B0F8-0F518EE8B216}" presName="cycle" presStyleCnt="0"/>
      <dgm:spPr/>
    </dgm:pt>
    <dgm:pt modelId="{891ADF0C-4C75-4CEE-817E-BCD5A7EF0FD3}" type="pres">
      <dgm:prSet presAssocID="{906F0C73-9BA5-4753-B0F8-0F518EE8B216}" presName="srcNode" presStyleLbl="node1" presStyleIdx="0" presStyleCnt="6"/>
      <dgm:spPr/>
    </dgm:pt>
    <dgm:pt modelId="{EB4A77F3-1716-491D-8410-12C6D6B680CC}" type="pres">
      <dgm:prSet presAssocID="{906F0C73-9BA5-4753-B0F8-0F518EE8B216}" presName="conn" presStyleLbl="parChTrans1D2" presStyleIdx="0" presStyleCnt="1"/>
      <dgm:spPr/>
    </dgm:pt>
    <dgm:pt modelId="{02530F41-484F-4075-9985-1DDD87E8A964}" type="pres">
      <dgm:prSet presAssocID="{906F0C73-9BA5-4753-B0F8-0F518EE8B216}" presName="extraNode" presStyleLbl="node1" presStyleIdx="0" presStyleCnt="6"/>
      <dgm:spPr/>
    </dgm:pt>
    <dgm:pt modelId="{90F8990C-5349-4E51-83CA-7AFE801EEBAF}" type="pres">
      <dgm:prSet presAssocID="{906F0C73-9BA5-4753-B0F8-0F518EE8B216}" presName="dstNode" presStyleLbl="node1" presStyleIdx="0" presStyleCnt="6"/>
      <dgm:spPr/>
    </dgm:pt>
    <dgm:pt modelId="{826610FC-314B-4A1A-9C3D-6FFA10B87135}" type="pres">
      <dgm:prSet presAssocID="{617B2684-7C41-4B5E-B912-99C300C17374}" presName="text_1" presStyleLbl="node1" presStyleIdx="0" presStyleCnt="6">
        <dgm:presLayoutVars>
          <dgm:bulletEnabled val="1"/>
        </dgm:presLayoutVars>
      </dgm:prSet>
      <dgm:spPr/>
    </dgm:pt>
    <dgm:pt modelId="{BCCB2DE6-85D9-48C9-8A4D-B9F2D00E1A2A}" type="pres">
      <dgm:prSet presAssocID="{617B2684-7C41-4B5E-B912-99C300C17374}" presName="accent_1" presStyleCnt="0"/>
      <dgm:spPr/>
    </dgm:pt>
    <dgm:pt modelId="{E1BC19B9-A1A0-4E7C-9FD4-C57F76FBDB78}" type="pres">
      <dgm:prSet presAssocID="{617B2684-7C41-4B5E-B912-99C300C17374}" presName="accentRepeatNode" presStyleLbl="solidFgAcc1" presStyleIdx="0" presStyleCnt="6"/>
      <dgm:spPr/>
    </dgm:pt>
    <dgm:pt modelId="{F71F130F-FCD7-4E61-8F96-DDD468FE9719}" type="pres">
      <dgm:prSet presAssocID="{974160E8-6419-4596-8673-BD24A3F86899}" presName="text_2" presStyleLbl="node1" presStyleIdx="1" presStyleCnt="6">
        <dgm:presLayoutVars>
          <dgm:bulletEnabled val="1"/>
        </dgm:presLayoutVars>
      </dgm:prSet>
      <dgm:spPr/>
    </dgm:pt>
    <dgm:pt modelId="{14F9B3CD-A14F-4DB0-9762-8A60C90AFF44}" type="pres">
      <dgm:prSet presAssocID="{974160E8-6419-4596-8673-BD24A3F86899}" presName="accent_2" presStyleCnt="0"/>
      <dgm:spPr/>
    </dgm:pt>
    <dgm:pt modelId="{D3F9E0BC-05E4-4B09-AD4C-1CA314238A1A}" type="pres">
      <dgm:prSet presAssocID="{974160E8-6419-4596-8673-BD24A3F86899}" presName="accentRepeatNode" presStyleLbl="solidFgAcc1" presStyleIdx="1" presStyleCnt="6"/>
      <dgm:spPr/>
    </dgm:pt>
    <dgm:pt modelId="{7897DBF2-FC1D-4030-B35D-415D35D1C2FF}" type="pres">
      <dgm:prSet presAssocID="{A28F190D-EBF4-4117-98D2-9D93B3F95710}" presName="text_3" presStyleLbl="node1" presStyleIdx="2" presStyleCnt="6">
        <dgm:presLayoutVars>
          <dgm:bulletEnabled val="1"/>
        </dgm:presLayoutVars>
      </dgm:prSet>
      <dgm:spPr/>
    </dgm:pt>
    <dgm:pt modelId="{AF259D80-4441-4423-8A39-6F7BDA01DA38}" type="pres">
      <dgm:prSet presAssocID="{A28F190D-EBF4-4117-98D2-9D93B3F95710}" presName="accent_3" presStyleCnt="0"/>
      <dgm:spPr/>
    </dgm:pt>
    <dgm:pt modelId="{E441E801-59CD-479B-871C-B46AE97EE5F3}" type="pres">
      <dgm:prSet presAssocID="{A28F190D-EBF4-4117-98D2-9D93B3F95710}" presName="accentRepeatNode" presStyleLbl="solidFgAcc1" presStyleIdx="2" presStyleCnt="6"/>
      <dgm:spPr/>
    </dgm:pt>
    <dgm:pt modelId="{CFBCD084-639B-4E8B-886C-C584A6D36289}" type="pres">
      <dgm:prSet presAssocID="{84D187F9-43A6-460E-92CE-ADDE5BC36DDE}" presName="text_4" presStyleLbl="node1" presStyleIdx="3" presStyleCnt="6">
        <dgm:presLayoutVars>
          <dgm:bulletEnabled val="1"/>
        </dgm:presLayoutVars>
      </dgm:prSet>
      <dgm:spPr/>
    </dgm:pt>
    <dgm:pt modelId="{C0C6EF2F-0358-43E7-BF57-D5FC2F642733}" type="pres">
      <dgm:prSet presAssocID="{84D187F9-43A6-460E-92CE-ADDE5BC36DDE}" presName="accent_4" presStyleCnt="0"/>
      <dgm:spPr/>
    </dgm:pt>
    <dgm:pt modelId="{F0C78C09-0654-4F80-B361-83CFF3045AB0}" type="pres">
      <dgm:prSet presAssocID="{84D187F9-43A6-460E-92CE-ADDE5BC36DDE}" presName="accentRepeatNode" presStyleLbl="solidFgAcc1" presStyleIdx="3" presStyleCnt="6"/>
      <dgm:spPr/>
    </dgm:pt>
    <dgm:pt modelId="{AE72D1B3-8206-4C55-B131-208261163F0E}" type="pres">
      <dgm:prSet presAssocID="{5FAA1640-AF19-407D-8D22-244233298A6C}" presName="text_5" presStyleLbl="node1" presStyleIdx="4" presStyleCnt="6">
        <dgm:presLayoutVars>
          <dgm:bulletEnabled val="1"/>
        </dgm:presLayoutVars>
      </dgm:prSet>
      <dgm:spPr/>
    </dgm:pt>
    <dgm:pt modelId="{79F56967-DFCE-47BC-AAFB-2828168B16CC}" type="pres">
      <dgm:prSet presAssocID="{5FAA1640-AF19-407D-8D22-244233298A6C}" presName="accent_5" presStyleCnt="0"/>
      <dgm:spPr/>
    </dgm:pt>
    <dgm:pt modelId="{C85CC6C0-CEAD-4D60-A284-33BC4D741576}" type="pres">
      <dgm:prSet presAssocID="{5FAA1640-AF19-407D-8D22-244233298A6C}" presName="accentRepeatNode" presStyleLbl="solidFgAcc1" presStyleIdx="4" presStyleCnt="6"/>
      <dgm:spPr/>
    </dgm:pt>
    <dgm:pt modelId="{E9D1BE35-CF01-4760-A845-0AE7DE815CFC}" type="pres">
      <dgm:prSet presAssocID="{0024C428-ABAD-4607-8EFE-B86400822A8D}" presName="text_6" presStyleLbl="node1" presStyleIdx="5" presStyleCnt="6">
        <dgm:presLayoutVars>
          <dgm:bulletEnabled val="1"/>
        </dgm:presLayoutVars>
      </dgm:prSet>
      <dgm:spPr/>
    </dgm:pt>
    <dgm:pt modelId="{2D66BF6E-2BB9-4B26-8264-19F7C3D6D348}" type="pres">
      <dgm:prSet presAssocID="{0024C428-ABAD-4607-8EFE-B86400822A8D}" presName="accent_6" presStyleCnt="0"/>
      <dgm:spPr/>
    </dgm:pt>
    <dgm:pt modelId="{B5756F3B-5B6C-4D43-961A-CE08CDEDDDFD}" type="pres">
      <dgm:prSet presAssocID="{0024C428-ABAD-4607-8EFE-B86400822A8D}" presName="accentRepeatNode" presStyleLbl="solidFgAcc1" presStyleIdx="5" presStyleCnt="6"/>
      <dgm:spPr/>
    </dgm:pt>
  </dgm:ptLst>
  <dgm:cxnLst>
    <dgm:cxn modelId="{CBDE0C09-EA3E-4C06-B830-22D9F6015167}" srcId="{906F0C73-9BA5-4753-B0F8-0F518EE8B216}" destId="{5FAA1640-AF19-407D-8D22-244233298A6C}" srcOrd="4" destOrd="0" parTransId="{AC89EC01-9AC3-4A8F-BFE7-BCFFE81C19E9}" sibTransId="{D7A44BFF-9B70-44E8-AE7A-D08786BF03F8}"/>
    <dgm:cxn modelId="{1EB3E90D-B90C-4B2A-B413-27E78315DFF0}" type="presOf" srcId="{A28F190D-EBF4-4117-98D2-9D93B3F95710}" destId="{7897DBF2-FC1D-4030-B35D-415D35D1C2FF}" srcOrd="0" destOrd="0" presId="urn:microsoft.com/office/officeart/2008/layout/VerticalCurvedList"/>
    <dgm:cxn modelId="{0F5AC837-8D67-4AD6-8B60-62CCD3DBE258}" type="presOf" srcId="{12BFB92F-25C3-4842-9A7B-97DF975CDCC3}" destId="{EB4A77F3-1716-491D-8410-12C6D6B680CC}" srcOrd="0" destOrd="0" presId="urn:microsoft.com/office/officeart/2008/layout/VerticalCurvedList"/>
    <dgm:cxn modelId="{31020F5F-C961-4C7E-8F44-5A8F587F502A}" type="presOf" srcId="{0024C428-ABAD-4607-8EFE-B86400822A8D}" destId="{E9D1BE35-CF01-4760-A845-0AE7DE815CFC}" srcOrd="0" destOrd="0" presId="urn:microsoft.com/office/officeart/2008/layout/VerticalCurvedList"/>
    <dgm:cxn modelId="{D9976941-0DFA-48A5-AEF8-18C3160B0479}" type="presOf" srcId="{84D187F9-43A6-460E-92CE-ADDE5BC36DDE}" destId="{CFBCD084-639B-4E8B-886C-C584A6D36289}" srcOrd="0" destOrd="0" presId="urn:microsoft.com/office/officeart/2008/layout/VerticalCurvedList"/>
    <dgm:cxn modelId="{0D774863-8F41-4911-9C91-3C5A9080A6C5}" srcId="{906F0C73-9BA5-4753-B0F8-0F518EE8B216}" destId="{84D187F9-43A6-460E-92CE-ADDE5BC36DDE}" srcOrd="3" destOrd="0" parTransId="{4A73D30B-50E4-4BD1-9A04-E37C0998D0AB}" sibTransId="{3953B3E4-B12E-4B0A-9B26-756DEE93A3ED}"/>
    <dgm:cxn modelId="{CFBE384C-80B2-48FE-A488-F5E9C9A242BD}" type="presOf" srcId="{5FAA1640-AF19-407D-8D22-244233298A6C}" destId="{AE72D1B3-8206-4C55-B131-208261163F0E}" srcOrd="0" destOrd="0" presId="urn:microsoft.com/office/officeart/2008/layout/VerticalCurvedList"/>
    <dgm:cxn modelId="{70F5CC54-498B-4C3E-BEC2-B27D9D6E6051}" srcId="{906F0C73-9BA5-4753-B0F8-0F518EE8B216}" destId="{0024C428-ABAD-4607-8EFE-B86400822A8D}" srcOrd="5" destOrd="0" parTransId="{A1E0132D-7A8C-4839-A9A8-5D9DC4198CC9}" sibTransId="{41A21018-05D9-40BE-BB69-BA0D8AC7E2A2}"/>
    <dgm:cxn modelId="{2DA37582-8561-4564-8203-2BD05C8A4537}" srcId="{906F0C73-9BA5-4753-B0F8-0F518EE8B216}" destId="{A28F190D-EBF4-4117-98D2-9D93B3F95710}" srcOrd="2" destOrd="0" parTransId="{D11515C8-FF55-4733-A7E7-E2219DD5BB3B}" sibTransId="{9D9FE774-F43E-4A99-BC48-B7A94FEFF69C}"/>
    <dgm:cxn modelId="{418D8991-E416-474F-97AA-900D844C41E9}" type="presOf" srcId="{617B2684-7C41-4B5E-B912-99C300C17374}" destId="{826610FC-314B-4A1A-9C3D-6FFA10B87135}" srcOrd="0" destOrd="0" presId="urn:microsoft.com/office/officeart/2008/layout/VerticalCurvedList"/>
    <dgm:cxn modelId="{22EC2E9B-8371-4D52-BD94-A16E9700D536}" srcId="{906F0C73-9BA5-4753-B0F8-0F518EE8B216}" destId="{617B2684-7C41-4B5E-B912-99C300C17374}" srcOrd="0" destOrd="0" parTransId="{A221E3AF-CB03-455D-B2B8-51E4C30B643E}" sibTransId="{12BFB92F-25C3-4842-9A7B-97DF975CDCC3}"/>
    <dgm:cxn modelId="{BF478EA1-521D-43BE-8078-DDF21150EB16}" type="presOf" srcId="{906F0C73-9BA5-4753-B0F8-0F518EE8B216}" destId="{74F955C5-E150-45B2-8D4F-30A6405E35AC}" srcOrd="0" destOrd="0" presId="urn:microsoft.com/office/officeart/2008/layout/VerticalCurvedList"/>
    <dgm:cxn modelId="{E71E3ACF-7926-4E32-AE54-C3A70D914DD1}" type="presOf" srcId="{974160E8-6419-4596-8673-BD24A3F86899}" destId="{F71F130F-FCD7-4E61-8F96-DDD468FE9719}" srcOrd="0" destOrd="0" presId="urn:microsoft.com/office/officeart/2008/layout/VerticalCurvedList"/>
    <dgm:cxn modelId="{E5A78CE8-EBDC-4BF7-A19A-80DF57D2D5AC}" srcId="{906F0C73-9BA5-4753-B0F8-0F518EE8B216}" destId="{974160E8-6419-4596-8673-BD24A3F86899}" srcOrd="1" destOrd="0" parTransId="{8EB525F0-3741-45D4-A9C3-FE7AAF16125A}" sibTransId="{46FEDA1A-5C99-4545-AC8C-E45F45DA7A4A}"/>
    <dgm:cxn modelId="{F411F839-47D7-4D72-8BEE-DC28DB3DD5B2}" type="presParOf" srcId="{74F955C5-E150-45B2-8D4F-30A6405E35AC}" destId="{80C6A17C-FB17-4CE2-810A-3C0677B1F201}" srcOrd="0" destOrd="0" presId="urn:microsoft.com/office/officeart/2008/layout/VerticalCurvedList"/>
    <dgm:cxn modelId="{29CEBFE1-0448-4687-90E7-94DE2DC7BC75}" type="presParOf" srcId="{80C6A17C-FB17-4CE2-810A-3C0677B1F201}" destId="{2DAEDF8A-F759-418E-9424-0BE1851DDA7E}" srcOrd="0" destOrd="0" presId="urn:microsoft.com/office/officeart/2008/layout/VerticalCurvedList"/>
    <dgm:cxn modelId="{41131373-567A-415B-B675-3F3843F7576E}" type="presParOf" srcId="{2DAEDF8A-F759-418E-9424-0BE1851DDA7E}" destId="{891ADF0C-4C75-4CEE-817E-BCD5A7EF0FD3}" srcOrd="0" destOrd="0" presId="urn:microsoft.com/office/officeart/2008/layout/VerticalCurvedList"/>
    <dgm:cxn modelId="{B4527291-8827-40AB-8836-8FEE23B7D760}" type="presParOf" srcId="{2DAEDF8A-F759-418E-9424-0BE1851DDA7E}" destId="{EB4A77F3-1716-491D-8410-12C6D6B680CC}" srcOrd="1" destOrd="0" presId="urn:microsoft.com/office/officeart/2008/layout/VerticalCurvedList"/>
    <dgm:cxn modelId="{4AC63C33-B52F-47CC-9677-9989E3E8D0E3}" type="presParOf" srcId="{2DAEDF8A-F759-418E-9424-0BE1851DDA7E}" destId="{02530F41-484F-4075-9985-1DDD87E8A964}" srcOrd="2" destOrd="0" presId="urn:microsoft.com/office/officeart/2008/layout/VerticalCurvedList"/>
    <dgm:cxn modelId="{C8623EC5-5AD3-4E23-A490-9F45D3AA26F2}" type="presParOf" srcId="{2DAEDF8A-F759-418E-9424-0BE1851DDA7E}" destId="{90F8990C-5349-4E51-83CA-7AFE801EEBAF}" srcOrd="3" destOrd="0" presId="urn:microsoft.com/office/officeart/2008/layout/VerticalCurvedList"/>
    <dgm:cxn modelId="{85B724FA-1D9F-4236-A50B-A8A7A8766B3F}" type="presParOf" srcId="{80C6A17C-FB17-4CE2-810A-3C0677B1F201}" destId="{826610FC-314B-4A1A-9C3D-6FFA10B87135}" srcOrd="1" destOrd="0" presId="urn:microsoft.com/office/officeart/2008/layout/VerticalCurvedList"/>
    <dgm:cxn modelId="{E8529189-8D7C-4A02-AC99-600B92C26C1D}" type="presParOf" srcId="{80C6A17C-FB17-4CE2-810A-3C0677B1F201}" destId="{BCCB2DE6-85D9-48C9-8A4D-B9F2D00E1A2A}" srcOrd="2" destOrd="0" presId="urn:microsoft.com/office/officeart/2008/layout/VerticalCurvedList"/>
    <dgm:cxn modelId="{F9F10C0E-49BB-4E67-B26F-EA9D49E5E45A}" type="presParOf" srcId="{BCCB2DE6-85D9-48C9-8A4D-B9F2D00E1A2A}" destId="{E1BC19B9-A1A0-4E7C-9FD4-C57F76FBDB78}" srcOrd="0" destOrd="0" presId="urn:microsoft.com/office/officeart/2008/layout/VerticalCurvedList"/>
    <dgm:cxn modelId="{88DD7BF3-E989-4EE1-9B29-9D3705460114}" type="presParOf" srcId="{80C6A17C-FB17-4CE2-810A-3C0677B1F201}" destId="{F71F130F-FCD7-4E61-8F96-DDD468FE9719}" srcOrd="3" destOrd="0" presId="urn:microsoft.com/office/officeart/2008/layout/VerticalCurvedList"/>
    <dgm:cxn modelId="{05294233-8D47-46E4-9C08-F46C514ED13C}" type="presParOf" srcId="{80C6A17C-FB17-4CE2-810A-3C0677B1F201}" destId="{14F9B3CD-A14F-4DB0-9762-8A60C90AFF44}" srcOrd="4" destOrd="0" presId="urn:microsoft.com/office/officeart/2008/layout/VerticalCurvedList"/>
    <dgm:cxn modelId="{9990BA92-BFFE-4D6C-8632-074058214211}" type="presParOf" srcId="{14F9B3CD-A14F-4DB0-9762-8A60C90AFF44}" destId="{D3F9E0BC-05E4-4B09-AD4C-1CA314238A1A}" srcOrd="0" destOrd="0" presId="urn:microsoft.com/office/officeart/2008/layout/VerticalCurvedList"/>
    <dgm:cxn modelId="{5D66FCF7-CEAA-4AA0-B092-FA419F2CC3C8}" type="presParOf" srcId="{80C6A17C-FB17-4CE2-810A-3C0677B1F201}" destId="{7897DBF2-FC1D-4030-B35D-415D35D1C2FF}" srcOrd="5" destOrd="0" presId="urn:microsoft.com/office/officeart/2008/layout/VerticalCurvedList"/>
    <dgm:cxn modelId="{398F3AD1-8B8A-4506-91C5-FD0A7E723732}" type="presParOf" srcId="{80C6A17C-FB17-4CE2-810A-3C0677B1F201}" destId="{AF259D80-4441-4423-8A39-6F7BDA01DA38}" srcOrd="6" destOrd="0" presId="urn:microsoft.com/office/officeart/2008/layout/VerticalCurvedList"/>
    <dgm:cxn modelId="{290D4063-A740-4240-829A-A4F28A8A9DC7}" type="presParOf" srcId="{AF259D80-4441-4423-8A39-6F7BDA01DA38}" destId="{E441E801-59CD-479B-871C-B46AE97EE5F3}" srcOrd="0" destOrd="0" presId="urn:microsoft.com/office/officeart/2008/layout/VerticalCurvedList"/>
    <dgm:cxn modelId="{68AD3519-0058-471A-A9A2-B3BB0494DD22}" type="presParOf" srcId="{80C6A17C-FB17-4CE2-810A-3C0677B1F201}" destId="{CFBCD084-639B-4E8B-886C-C584A6D36289}" srcOrd="7" destOrd="0" presId="urn:microsoft.com/office/officeart/2008/layout/VerticalCurvedList"/>
    <dgm:cxn modelId="{A28F2093-DA6B-4DA2-B3DF-586F3CF2D6BF}" type="presParOf" srcId="{80C6A17C-FB17-4CE2-810A-3C0677B1F201}" destId="{C0C6EF2F-0358-43E7-BF57-D5FC2F642733}" srcOrd="8" destOrd="0" presId="urn:microsoft.com/office/officeart/2008/layout/VerticalCurvedList"/>
    <dgm:cxn modelId="{F51D5788-A5DE-4244-8FEB-4642553E2D0D}" type="presParOf" srcId="{C0C6EF2F-0358-43E7-BF57-D5FC2F642733}" destId="{F0C78C09-0654-4F80-B361-83CFF3045AB0}" srcOrd="0" destOrd="0" presId="urn:microsoft.com/office/officeart/2008/layout/VerticalCurvedList"/>
    <dgm:cxn modelId="{F1D6D7FF-3324-4044-90CB-1EA697FBFB68}" type="presParOf" srcId="{80C6A17C-FB17-4CE2-810A-3C0677B1F201}" destId="{AE72D1B3-8206-4C55-B131-208261163F0E}" srcOrd="9" destOrd="0" presId="urn:microsoft.com/office/officeart/2008/layout/VerticalCurvedList"/>
    <dgm:cxn modelId="{1DC74710-7E92-4354-983A-CC592A835653}" type="presParOf" srcId="{80C6A17C-FB17-4CE2-810A-3C0677B1F201}" destId="{79F56967-DFCE-47BC-AAFB-2828168B16CC}" srcOrd="10" destOrd="0" presId="urn:microsoft.com/office/officeart/2008/layout/VerticalCurvedList"/>
    <dgm:cxn modelId="{5317D1C7-034A-44EA-B590-35C77AFD3E08}" type="presParOf" srcId="{79F56967-DFCE-47BC-AAFB-2828168B16CC}" destId="{C85CC6C0-CEAD-4D60-A284-33BC4D741576}" srcOrd="0" destOrd="0" presId="urn:microsoft.com/office/officeart/2008/layout/VerticalCurvedList"/>
    <dgm:cxn modelId="{9C6E0DFC-C37E-4EE7-8FCC-3BCBF7C636CC}" type="presParOf" srcId="{80C6A17C-FB17-4CE2-810A-3C0677B1F201}" destId="{E9D1BE35-CF01-4760-A845-0AE7DE815CFC}" srcOrd="11" destOrd="0" presId="urn:microsoft.com/office/officeart/2008/layout/VerticalCurvedList"/>
    <dgm:cxn modelId="{449DF44D-1CEF-4900-B8ED-2030532F79D4}" type="presParOf" srcId="{80C6A17C-FB17-4CE2-810A-3C0677B1F201}" destId="{2D66BF6E-2BB9-4B26-8264-19F7C3D6D348}" srcOrd="12" destOrd="0" presId="urn:microsoft.com/office/officeart/2008/layout/VerticalCurvedList"/>
    <dgm:cxn modelId="{FA9D5DDE-4AE5-4A86-9045-34B860AD35EC}" type="presParOf" srcId="{2D66BF6E-2BB9-4B26-8264-19F7C3D6D348}" destId="{B5756F3B-5B6C-4D43-961A-CE08CDEDDD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06F0C73-9BA5-4753-B0F8-0F518EE8B216}" type="doc">
      <dgm:prSet loTypeId="urn:microsoft.com/office/officeart/2008/layout/VerticalCurvedList" loCatId="list" qsTypeId="urn:microsoft.com/office/officeart/2005/8/quickstyle/simple1" qsCatId="simple" csTypeId="urn:microsoft.com/office/officeart/2005/8/colors/colorful5" csCatId="colorful" phldr="1"/>
      <dgm:spPr/>
      <dgm:t>
        <a:bodyPr/>
        <a:lstStyle/>
        <a:p>
          <a:endParaRPr lang="en-US"/>
        </a:p>
      </dgm:t>
    </dgm:pt>
    <dgm:pt modelId="{974160E8-6419-4596-8673-BD24A3F86899}">
      <dgm:prSet phldrT="[文本]"/>
      <dgm:spPr/>
      <dgm:t>
        <a:bodyPr/>
        <a:lstStyle/>
        <a:p>
          <a:r>
            <a:rPr lang="zh-CN" altLang="en-US" b="1" dirty="0">
              <a:solidFill>
                <a:schemeClr val="tx1"/>
              </a:solidFill>
              <a:latin typeface="楷体" pitchFamily="49" charset="-122"/>
              <a:ea typeface="楷体" pitchFamily="49" charset="-122"/>
            </a:rPr>
            <a:t>坐标系定义及推力模型</a:t>
          </a:r>
          <a:endParaRPr lang="en-US" b="1" dirty="0">
            <a:solidFill>
              <a:schemeClr val="tx1"/>
            </a:solidFill>
            <a:latin typeface="楷体" pitchFamily="49" charset="-122"/>
            <a:ea typeface="楷体" pitchFamily="49" charset="-122"/>
          </a:endParaRPr>
        </a:p>
      </dgm:t>
    </dgm:pt>
    <dgm:pt modelId="{8EB525F0-3741-45D4-A9C3-FE7AAF16125A}" type="parTrans" cxnId="{E5A78CE8-EBDC-4BF7-A19A-80DF57D2D5AC}">
      <dgm:prSet/>
      <dgm:spPr/>
      <dgm:t>
        <a:bodyPr/>
        <a:lstStyle/>
        <a:p>
          <a:endParaRPr lang="en-US">
            <a:solidFill>
              <a:schemeClr val="tx1"/>
            </a:solidFill>
          </a:endParaRPr>
        </a:p>
      </dgm:t>
    </dgm:pt>
    <dgm:pt modelId="{46FEDA1A-5C99-4545-AC8C-E45F45DA7A4A}" type="sibTrans" cxnId="{E5A78CE8-EBDC-4BF7-A19A-80DF57D2D5AC}">
      <dgm:prSet/>
      <dgm:spPr/>
      <dgm:t>
        <a:bodyPr/>
        <a:lstStyle/>
        <a:p>
          <a:endParaRPr lang="en-US">
            <a:solidFill>
              <a:schemeClr val="tx1"/>
            </a:solidFill>
          </a:endParaRPr>
        </a:p>
      </dgm:t>
    </dgm:pt>
    <dgm:pt modelId="{A28F190D-EBF4-4117-98D2-9D93B3F95710}">
      <dgm:prSet phldrT="[文本]"/>
      <dgm:spPr/>
      <dgm:t>
        <a:bodyPr/>
        <a:lstStyle/>
        <a:p>
          <a:r>
            <a:rPr lang="zh-CN" altLang="en-US" b="1" dirty="0">
              <a:solidFill>
                <a:schemeClr val="tx1"/>
              </a:solidFill>
              <a:latin typeface="楷体" pitchFamily="49" charset="-122"/>
              <a:ea typeface="楷体" pitchFamily="49" charset="-122"/>
            </a:rPr>
            <a:t>理想弹道</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标称轨迹</a:t>
          </a:r>
          <a:r>
            <a:rPr lang="en-US" altLang="zh-CN" b="1" dirty="0">
              <a:solidFill>
                <a:schemeClr val="tx1"/>
              </a:solidFill>
              <a:latin typeface="楷体" pitchFamily="49" charset="-122"/>
              <a:ea typeface="楷体" pitchFamily="49" charset="-122"/>
            </a:rPr>
            <a:t>)</a:t>
          </a:r>
          <a:r>
            <a:rPr lang="zh-CN" altLang="en-US" b="1" dirty="0">
              <a:solidFill>
                <a:schemeClr val="tx1"/>
              </a:solidFill>
              <a:latin typeface="楷体" pitchFamily="49" charset="-122"/>
              <a:ea typeface="楷体" pitchFamily="49" charset="-122"/>
            </a:rPr>
            <a:t>设计</a:t>
          </a:r>
          <a:endParaRPr lang="en-US" b="1" dirty="0">
            <a:solidFill>
              <a:schemeClr val="tx1"/>
            </a:solidFill>
            <a:latin typeface="楷体" pitchFamily="49" charset="-122"/>
            <a:ea typeface="楷体" pitchFamily="49" charset="-122"/>
          </a:endParaRPr>
        </a:p>
      </dgm:t>
    </dgm:pt>
    <dgm:pt modelId="{D11515C8-FF55-4733-A7E7-E2219DD5BB3B}" type="parTrans" cxnId="{2DA37582-8561-4564-8203-2BD05C8A4537}">
      <dgm:prSet/>
      <dgm:spPr/>
      <dgm:t>
        <a:bodyPr/>
        <a:lstStyle/>
        <a:p>
          <a:endParaRPr lang="en-US">
            <a:solidFill>
              <a:schemeClr val="tx1"/>
            </a:solidFill>
          </a:endParaRPr>
        </a:p>
      </dgm:t>
    </dgm:pt>
    <dgm:pt modelId="{9D9FE774-F43E-4A99-BC48-B7A94FEFF69C}" type="sibTrans" cxnId="{2DA37582-8561-4564-8203-2BD05C8A4537}">
      <dgm:prSet/>
      <dgm:spPr/>
      <dgm:t>
        <a:bodyPr/>
        <a:lstStyle/>
        <a:p>
          <a:endParaRPr lang="en-US">
            <a:solidFill>
              <a:schemeClr val="tx1"/>
            </a:solidFill>
          </a:endParaRPr>
        </a:p>
      </dgm:t>
    </dgm:pt>
    <dgm:pt modelId="{617B2684-7C41-4B5E-B912-99C300C17374}">
      <dgm:prSet phldrT="[文本]"/>
      <dgm:spPr/>
      <dgm:t>
        <a:bodyPr/>
        <a:lstStyle/>
        <a:p>
          <a:r>
            <a:rPr lang="zh-CN" altLang="en-US" b="1" dirty="0">
              <a:solidFill>
                <a:schemeClr val="tx1"/>
              </a:solidFill>
              <a:latin typeface="楷体" pitchFamily="49" charset="-122"/>
              <a:ea typeface="楷体" pitchFamily="49" charset="-122"/>
            </a:rPr>
            <a:t>运载火箭及弹道导弹飞行环境</a:t>
          </a:r>
          <a:endParaRPr lang="en-US" b="1" dirty="0">
            <a:solidFill>
              <a:schemeClr val="tx1"/>
            </a:solidFill>
            <a:latin typeface="楷体" pitchFamily="49" charset="-122"/>
            <a:ea typeface="楷体" pitchFamily="49" charset="-122"/>
          </a:endParaRPr>
        </a:p>
      </dgm:t>
    </dgm:pt>
    <dgm:pt modelId="{A221E3AF-CB03-455D-B2B8-51E4C30B643E}" type="parTrans" cxnId="{22EC2E9B-8371-4D52-BD94-A16E9700D536}">
      <dgm:prSet/>
      <dgm:spPr/>
      <dgm:t>
        <a:bodyPr/>
        <a:lstStyle/>
        <a:p>
          <a:endParaRPr lang="zh-CN" altLang="en-US">
            <a:solidFill>
              <a:schemeClr val="tx1"/>
            </a:solidFill>
          </a:endParaRPr>
        </a:p>
      </dgm:t>
    </dgm:pt>
    <dgm:pt modelId="{12BFB92F-25C3-4842-9A7B-97DF975CDCC3}" type="sibTrans" cxnId="{22EC2E9B-8371-4D52-BD94-A16E9700D536}">
      <dgm:prSet/>
      <dgm:spPr/>
      <dgm:t>
        <a:bodyPr/>
        <a:lstStyle/>
        <a:p>
          <a:endParaRPr lang="zh-CN" altLang="en-US">
            <a:solidFill>
              <a:schemeClr val="tx1"/>
            </a:solidFill>
          </a:endParaRPr>
        </a:p>
      </dgm:t>
    </dgm:pt>
    <dgm:pt modelId="{84D187F9-43A6-460E-92CE-ADDE5BC36DDE}">
      <dgm:prSet phldrT="[文本]"/>
      <dgm:spPr/>
      <dgm:t>
        <a:bodyPr/>
        <a:lstStyle/>
        <a:p>
          <a:r>
            <a:rPr lang="zh-CN" altLang="en-US" b="1" dirty="0">
              <a:solidFill>
                <a:schemeClr val="tx1"/>
              </a:solidFill>
              <a:latin typeface="楷体" pitchFamily="49" charset="-122"/>
              <a:ea typeface="楷体" pitchFamily="49" charset="-122"/>
            </a:rPr>
            <a:t>制导系统的主要功能流程</a:t>
          </a:r>
          <a:endParaRPr lang="en-US" b="1" dirty="0">
            <a:solidFill>
              <a:schemeClr val="tx1"/>
            </a:solidFill>
            <a:latin typeface="楷体" pitchFamily="49" charset="-122"/>
            <a:ea typeface="楷体" pitchFamily="49" charset="-122"/>
          </a:endParaRPr>
        </a:p>
      </dgm:t>
    </dgm:pt>
    <dgm:pt modelId="{4A73D30B-50E4-4BD1-9A04-E37C0998D0AB}" type="parTrans" cxnId="{0D774863-8F41-4911-9C91-3C5A9080A6C5}">
      <dgm:prSet/>
      <dgm:spPr/>
      <dgm:t>
        <a:bodyPr/>
        <a:lstStyle/>
        <a:p>
          <a:endParaRPr lang="zh-CN" altLang="en-US">
            <a:solidFill>
              <a:schemeClr val="tx1"/>
            </a:solidFill>
          </a:endParaRPr>
        </a:p>
      </dgm:t>
    </dgm:pt>
    <dgm:pt modelId="{3953B3E4-B12E-4B0A-9B26-756DEE93A3ED}" type="sibTrans" cxnId="{0D774863-8F41-4911-9C91-3C5A9080A6C5}">
      <dgm:prSet/>
      <dgm:spPr/>
      <dgm:t>
        <a:bodyPr/>
        <a:lstStyle/>
        <a:p>
          <a:endParaRPr lang="zh-CN" altLang="en-US">
            <a:solidFill>
              <a:schemeClr val="tx1"/>
            </a:solidFill>
          </a:endParaRPr>
        </a:p>
      </dgm:t>
    </dgm:pt>
    <dgm:pt modelId="{5FAA1640-AF19-407D-8D22-244233298A6C}">
      <dgm:prSet phldrT="[文本]"/>
      <dgm:spPr>
        <a:blipFill>
          <a:blip xmlns:r="http://schemas.openxmlformats.org/officeDocument/2006/relationships" r:embed="rId1"/>
          <a:stretch>
            <a:fillRect t="-12644" b="-25287"/>
          </a:stretch>
        </a:blipFill>
      </dgm:spPr>
      <dgm:t>
        <a:bodyPr/>
        <a:lstStyle/>
        <a:p>
          <a:r>
            <a:rPr lang="zh-CN" altLang="en-US">
              <a:noFill/>
            </a:rPr>
            <a:t> </a:t>
          </a:r>
        </a:p>
      </dgm:t>
    </dgm:pt>
    <dgm:pt modelId="{AC89EC01-9AC3-4A8F-BFE7-BCFFE81C19E9}" type="parTrans" cxnId="{CBDE0C09-EA3E-4C06-B830-22D9F6015167}">
      <dgm:prSet/>
      <dgm:spPr/>
      <dgm:t>
        <a:bodyPr/>
        <a:lstStyle/>
        <a:p>
          <a:endParaRPr lang="zh-CN" altLang="en-US"/>
        </a:p>
      </dgm:t>
    </dgm:pt>
    <dgm:pt modelId="{D7A44BFF-9B70-44E8-AE7A-D08786BF03F8}" type="sibTrans" cxnId="{CBDE0C09-EA3E-4C06-B830-22D9F6015167}">
      <dgm:prSet/>
      <dgm:spPr/>
      <dgm:t>
        <a:bodyPr/>
        <a:lstStyle/>
        <a:p>
          <a:endParaRPr lang="zh-CN" altLang="en-US"/>
        </a:p>
      </dgm:t>
    </dgm:pt>
    <dgm:pt modelId="{0024C428-ABAD-4607-8EFE-B86400822A8D}">
      <dgm:prSet phldrT="[文本]" custT="1"/>
      <dgm:spPr/>
      <dgm:t>
        <a:bodyPr/>
        <a:lstStyle/>
        <a:p>
          <a:r>
            <a:rPr lang="zh-CN" altLang="zh-CN" sz="2500" b="1" kern="1200" dirty="0">
              <a:solidFill>
                <a:prstClr val="black"/>
              </a:solidFill>
              <a:latin typeface="楷体" pitchFamily="49" charset="-122"/>
              <a:ea typeface="楷体" pitchFamily="49" charset="-122"/>
              <a:cs typeface="+mn-cs"/>
            </a:rPr>
            <a:t>摄动制导方案射击诸元</a:t>
          </a:r>
          <a:r>
            <a:rPr lang="zh-CN" altLang="en-US" sz="2500" b="1" kern="1200" dirty="0">
              <a:solidFill>
                <a:prstClr val="black"/>
              </a:solidFill>
              <a:latin typeface="楷体" pitchFamily="49" charset="-122"/>
              <a:ea typeface="楷体" pitchFamily="49" charset="-122"/>
              <a:cs typeface="+mn-cs"/>
            </a:rPr>
            <a:t>快速</a:t>
          </a:r>
          <a:r>
            <a:rPr lang="zh-CN" altLang="zh-CN" sz="2500" b="1" kern="1200" dirty="0">
              <a:solidFill>
                <a:prstClr val="black"/>
              </a:solidFill>
              <a:latin typeface="楷体" pitchFamily="49" charset="-122"/>
              <a:ea typeface="楷体" pitchFamily="49" charset="-122"/>
              <a:cs typeface="+mn-cs"/>
            </a:rPr>
            <a:t>确定方法</a:t>
          </a:r>
          <a:endParaRPr lang="en-US" sz="2500" b="1" kern="1200" dirty="0">
            <a:solidFill>
              <a:prstClr val="black"/>
            </a:solidFill>
            <a:latin typeface="楷体" pitchFamily="49" charset="-122"/>
            <a:ea typeface="楷体" pitchFamily="49" charset="-122"/>
            <a:cs typeface="+mn-cs"/>
          </a:endParaRPr>
        </a:p>
      </dgm:t>
    </dgm:pt>
    <dgm:pt modelId="{A1E0132D-7A8C-4839-A9A8-5D9DC4198CC9}" type="parTrans" cxnId="{70F5CC54-498B-4C3E-BEC2-B27D9D6E6051}">
      <dgm:prSet/>
      <dgm:spPr/>
      <dgm:t>
        <a:bodyPr/>
        <a:lstStyle/>
        <a:p>
          <a:endParaRPr lang="zh-CN" altLang="en-US"/>
        </a:p>
      </dgm:t>
    </dgm:pt>
    <dgm:pt modelId="{41A21018-05D9-40BE-BB69-BA0D8AC7E2A2}" type="sibTrans" cxnId="{70F5CC54-498B-4C3E-BEC2-B27D9D6E6051}">
      <dgm:prSet/>
      <dgm:spPr/>
      <dgm:t>
        <a:bodyPr/>
        <a:lstStyle/>
        <a:p>
          <a:endParaRPr lang="zh-CN" altLang="en-US"/>
        </a:p>
      </dgm:t>
    </dgm:pt>
    <dgm:pt modelId="{74F955C5-E150-45B2-8D4F-30A6405E35AC}" type="pres">
      <dgm:prSet presAssocID="{906F0C73-9BA5-4753-B0F8-0F518EE8B216}" presName="Name0" presStyleCnt="0">
        <dgm:presLayoutVars>
          <dgm:chMax val="7"/>
          <dgm:chPref val="7"/>
          <dgm:dir/>
        </dgm:presLayoutVars>
      </dgm:prSet>
      <dgm:spPr/>
    </dgm:pt>
    <dgm:pt modelId="{80C6A17C-FB17-4CE2-810A-3C0677B1F201}" type="pres">
      <dgm:prSet presAssocID="{906F0C73-9BA5-4753-B0F8-0F518EE8B216}" presName="Name1" presStyleCnt="0"/>
      <dgm:spPr/>
    </dgm:pt>
    <dgm:pt modelId="{2DAEDF8A-F759-418E-9424-0BE1851DDA7E}" type="pres">
      <dgm:prSet presAssocID="{906F0C73-9BA5-4753-B0F8-0F518EE8B216}" presName="cycle" presStyleCnt="0"/>
      <dgm:spPr/>
    </dgm:pt>
    <dgm:pt modelId="{891ADF0C-4C75-4CEE-817E-BCD5A7EF0FD3}" type="pres">
      <dgm:prSet presAssocID="{906F0C73-9BA5-4753-B0F8-0F518EE8B216}" presName="srcNode" presStyleLbl="node1" presStyleIdx="0" presStyleCnt="6"/>
      <dgm:spPr/>
    </dgm:pt>
    <dgm:pt modelId="{EB4A77F3-1716-491D-8410-12C6D6B680CC}" type="pres">
      <dgm:prSet presAssocID="{906F0C73-9BA5-4753-B0F8-0F518EE8B216}" presName="conn" presStyleLbl="parChTrans1D2" presStyleIdx="0" presStyleCnt="1"/>
      <dgm:spPr/>
    </dgm:pt>
    <dgm:pt modelId="{02530F41-484F-4075-9985-1DDD87E8A964}" type="pres">
      <dgm:prSet presAssocID="{906F0C73-9BA5-4753-B0F8-0F518EE8B216}" presName="extraNode" presStyleLbl="node1" presStyleIdx="0" presStyleCnt="6"/>
      <dgm:spPr/>
    </dgm:pt>
    <dgm:pt modelId="{90F8990C-5349-4E51-83CA-7AFE801EEBAF}" type="pres">
      <dgm:prSet presAssocID="{906F0C73-9BA5-4753-B0F8-0F518EE8B216}" presName="dstNode" presStyleLbl="node1" presStyleIdx="0" presStyleCnt="6"/>
      <dgm:spPr/>
    </dgm:pt>
    <dgm:pt modelId="{826610FC-314B-4A1A-9C3D-6FFA10B87135}" type="pres">
      <dgm:prSet presAssocID="{617B2684-7C41-4B5E-B912-99C300C17374}" presName="text_1" presStyleLbl="node1" presStyleIdx="0" presStyleCnt="6">
        <dgm:presLayoutVars>
          <dgm:bulletEnabled val="1"/>
        </dgm:presLayoutVars>
      </dgm:prSet>
      <dgm:spPr/>
    </dgm:pt>
    <dgm:pt modelId="{BCCB2DE6-85D9-48C9-8A4D-B9F2D00E1A2A}" type="pres">
      <dgm:prSet presAssocID="{617B2684-7C41-4B5E-B912-99C300C17374}" presName="accent_1" presStyleCnt="0"/>
      <dgm:spPr/>
    </dgm:pt>
    <dgm:pt modelId="{E1BC19B9-A1A0-4E7C-9FD4-C57F76FBDB78}" type="pres">
      <dgm:prSet presAssocID="{617B2684-7C41-4B5E-B912-99C300C17374}" presName="accentRepeatNode" presStyleLbl="solidFgAcc1" presStyleIdx="0" presStyleCnt="6"/>
      <dgm:spPr/>
    </dgm:pt>
    <dgm:pt modelId="{F71F130F-FCD7-4E61-8F96-DDD468FE9719}" type="pres">
      <dgm:prSet presAssocID="{974160E8-6419-4596-8673-BD24A3F86899}" presName="text_2" presStyleLbl="node1" presStyleIdx="1" presStyleCnt="6">
        <dgm:presLayoutVars>
          <dgm:bulletEnabled val="1"/>
        </dgm:presLayoutVars>
      </dgm:prSet>
      <dgm:spPr/>
    </dgm:pt>
    <dgm:pt modelId="{14F9B3CD-A14F-4DB0-9762-8A60C90AFF44}" type="pres">
      <dgm:prSet presAssocID="{974160E8-6419-4596-8673-BD24A3F86899}" presName="accent_2" presStyleCnt="0"/>
      <dgm:spPr/>
    </dgm:pt>
    <dgm:pt modelId="{D3F9E0BC-05E4-4B09-AD4C-1CA314238A1A}" type="pres">
      <dgm:prSet presAssocID="{974160E8-6419-4596-8673-BD24A3F86899}" presName="accentRepeatNode" presStyleLbl="solidFgAcc1" presStyleIdx="1" presStyleCnt="6"/>
      <dgm:spPr/>
    </dgm:pt>
    <dgm:pt modelId="{7897DBF2-FC1D-4030-B35D-415D35D1C2FF}" type="pres">
      <dgm:prSet presAssocID="{A28F190D-EBF4-4117-98D2-9D93B3F95710}" presName="text_3" presStyleLbl="node1" presStyleIdx="2" presStyleCnt="6">
        <dgm:presLayoutVars>
          <dgm:bulletEnabled val="1"/>
        </dgm:presLayoutVars>
      </dgm:prSet>
      <dgm:spPr/>
    </dgm:pt>
    <dgm:pt modelId="{AF259D80-4441-4423-8A39-6F7BDA01DA38}" type="pres">
      <dgm:prSet presAssocID="{A28F190D-EBF4-4117-98D2-9D93B3F95710}" presName="accent_3" presStyleCnt="0"/>
      <dgm:spPr/>
    </dgm:pt>
    <dgm:pt modelId="{E441E801-59CD-479B-871C-B46AE97EE5F3}" type="pres">
      <dgm:prSet presAssocID="{A28F190D-EBF4-4117-98D2-9D93B3F95710}" presName="accentRepeatNode" presStyleLbl="solidFgAcc1" presStyleIdx="2" presStyleCnt="6"/>
      <dgm:spPr/>
    </dgm:pt>
    <dgm:pt modelId="{CFBCD084-639B-4E8B-886C-C584A6D36289}" type="pres">
      <dgm:prSet presAssocID="{84D187F9-43A6-460E-92CE-ADDE5BC36DDE}" presName="text_4" presStyleLbl="node1" presStyleIdx="3" presStyleCnt="6">
        <dgm:presLayoutVars>
          <dgm:bulletEnabled val="1"/>
        </dgm:presLayoutVars>
      </dgm:prSet>
      <dgm:spPr/>
    </dgm:pt>
    <dgm:pt modelId="{C0C6EF2F-0358-43E7-BF57-D5FC2F642733}" type="pres">
      <dgm:prSet presAssocID="{84D187F9-43A6-460E-92CE-ADDE5BC36DDE}" presName="accent_4" presStyleCnt="0"/>
      <dgm:spPr/>
    </dgm:pt>
    <dgm:pt modelId="{F0C78C09-0654-4F80-B361-83CFF3045AB0}" type="pres">
      <dgm:prSet presAssocID="{84D187F9-43A6-460E-92CE-ADDE5BC36DDE}" presName="accentRepeatNode" presStyleLbl="solidFgAcc1" presStyleIdx="3" presStyleCnt="6"/>
      <dgm:spPr/>
    </dgm:pt>
    <dgm:pt modelId="{AE72D1B3-8206-4C55-B131-208261163F0E}" type="pres">
      <dgm:prSet presAssocID="{5FAA1640-AF19-407D-8D22-244233298A6C}" presName="text_5" presStyleLbl="node1" presStyleIdx="4" presStyleCnt="6">
        <dgm:presLayoutVars>
          <dgm:bulletEnabled val="1"/>
        </dgm:presLayoutVars>
      </dgm:prSet>
      <dgm:spPr/>
    </dgm:pt>
    <dgm:pt modelId="{79F56967-DFCE-47BC-AAFB-2828168B16CC}" type="pres">
      <dgm:prSet presAssocID="{5FAA1640-AF19-407D-8D22-244233298A6C}" presName="accent_5" presStyleCnt="0"/>
      <dgm:spPr/>
    </dgm:pt>
    <dgm:pt modelId="{C85CC6C0-CEAD-4D60-A284-33BC4D741576}" type="pres">
      <dgm:prSet presAssocID="{5FAA1640-AF19-407D-8D22-244233298A6C}" presName="accentRepeatNode" presStyleLbl="solidFgAcc1" presStyleIdx="4" presStyleCnt="6"/>
      <dgm:spPr/>
    </dgm:pt>
    <dgm:pt modelId="{E9D1BE35-CF01-4760-A845-0AE7DE815CFC}" type="pres">
      <dgm:prSet presAssocID="{0024C428-ABAD-4607-8EFE-B86400822A8D}" presName="text_6" presStyleLbl="node1" presStyleIdx="5" presStyleCnt="6">
        <dgm:presLayoutVars>
          <dgm:bulletEnabled val="1"/>
        </dgm:presLayoutVars>
      </dgm:prSet>
      <dgm:spPr/>
    </dgm:pt>
    <dgm:pt modelId="{2D66BF6E-2BB9-4B26-8264-19F7C3D6D348}" type="pres">
      <dgm:prSet presAssocID="{0024C428-ABAD-4607-8EFE-B86400822A8D}" presName="accent_6" presStyleCnt="0"/>
      <dgm:spPr/>
    </dgm:pt>
    <dgm:pt modelId="{B5756F3B-5B6C-4D43-961A-CE08CDEDDDFD}" type="pres">
      <dgm:prSet presAssocID="{0024C428-ABAD-4607-8EFE-B86400822A8D}" presName="accentRepeatNode" presStyleLbl="solidFgAcc1" presStyleIdx="5" presStyleCnt="6"/>
      <dgm:spPr/>
    </dgm:pt>
  </dgm:ptLst>
  <dgm:cxnLst>
    <dgm:cxn modelId="{CBDE0C09-EA3E-4C06-B830-22D9F6015167}" srcId="{906F0C73-9BA5-4753-B0F8-0F518EE8B216}" destId="{5FAA1640-AF19-407D-8D22-244233298A6C}" srcOrd="4" destOrd="0" parTransId="{AC89EC01-9AC3-4A8F-BFE7-BCFFE81C19E9}" sibTransId="{D7A44BFF-9B70-44E8-AE7A-D08786BF03F8}"/>
    <dgm:cxn modelId="{1EB3E90D-B90C-4B2A-B413-27E78315DFF0}" type="presOf" srcId="{A28F190D-EBF4-4117-98D2-9D93B3F95710}" destId="{7897DBF2-FC1D-4030-B35D-415D35D1C2FF}" srcOrd="0" destOrd="0" presId="urn:microsoft.com/office/officeart/2008/layout/VerticalCurvedList"/>
    <dgm:cxn modelId="{0F5AC837-8D67-4AD6-8B60-62CCD3DBE258}" type="presOf" srcId="{12BFB92F-25C3-4842-9A7B-97DF975CDCC3}" destId="{EB4A77F3-1716-491D-8410-12C6D6B680CC}" srcOrd="0" destOrd="0" presId="urn:microsoft.com/office/officeart/2008/layout/VerticalCurvedList"/>
    <dgm:cxn modelId="{31020F5F-C961-4C7E-8F44-5A8F587F502A}" type="presOf" srcId="{0024C428-ABAD-4607-8EFE-B86400822A8D}" destId="{E9D1BE35-CF01-4760-A845-0AE7DE815CFC}" srcOrd="0" destOrd="0" presId="urn:microsoft.com/office/officeart/2008/layout/VerticalCurvedList"/>
    <dgm:cxn modelId="{D9976941-0DFA-48A5-AEF8-18C3160B0479}" type="presOf" srcId="{84D187F9-43A6-460E-92CE-ADDE5BC36DDE}" destId="{CFBCD084-639B-4E8B-886C-C584A6D36289}" srcOrd="0" destOrd="0" presId="urn:microsoft.com/office/officeart/2008/layout/VerticalCurvedList"/>
    <dgm:cxn modelId="{0D774863-8F41-4911-9C91-3C5A9080A6C5}" srcId="{906F0C73-9BA5-4753-B0F8-0F518EE8B216}" destId="{84D187F9-43A6-460E-92CE-ADDE5BC36DDE}" srcOrd="3" destOrd="0" parTransId="{4A73D30B-50E4-4BD1-9A04-E37C0998D0AB}" sibTransId="{3953B3E4-B12E-4B0A-9B26-756DEE93A3ED}"/>
    <dgm:cxn modelId="{CFBE384C-80B2-48FE-A488-F5E9C9A242BD}" type="presOf" srcId="{5FAA1640-AF19-407D-8D22-244233298A6C}" destId="{AE72D1B3-8206-4C55-B131-208261163F0E}" srcOrd="0" destOrd="0" presId="urn:microsoft.com/office/officeart/2008/layout/VerticalCurvedList"/>
    <dgm:cxn modelId="{70F5CC54-498B-4C3E-BEC2-B27D9D6E6051}" srcId="{906F0C73-9BA5-4753-B0F8-0F518EE8B216}" destId="{0024C428-ABAD-4607-8EFE-B86400822A8D}" srcOrd="5" destOrd="0" parTransId="{A1E0132D-7A8C-4839-A9A8-5D9DC4198CC9}" sibTransId="{41A21018-05D9-40BE-BB69-BA0D8AC7E2A2}"/>
    <dgm:cxn modelId="{2DA37582-8561-4564-8203-2BD05C8A4537}" srcId="{906F0C73-9BA5-4753-B0F8-0F518EE8B216}" destId="{A28F190D-EBF4-4117-98D2-9D93B3F95710}" srcOrd="2" destOrd="0" parTransId="{D11515C8-FF55-4733-A7E7-E2219DD5BB3B}" sibTransId="{9D9FE774-F43E-4A99-BC48-B7A94FEFF69C}"/>
    <dgm:cxn modelId="{418D8991-E416-474F-97AA-900D844C41E9}" type="presOf" srcId="{617B2684-7C41-4B5E-B912-99C300C17374}" destId="{826610FC-314B-4A1A-9C3D-6FFA10B87135}" srcOrd="0" destOrd="0" presId="urn:microsoft.com/office/officeart/2008/layout/VerticalCurvedList"/>
    <dgm:cxn modelId="{22EC2E9B-8371-4D52-BD94-A16E9700D536}" srcId="{906F0C73-9BA5-4753-B0F8-0F518EE8B216}" destId="{617B2684-7C41-4B5E-B912-99C300C17374}" srcOrd="0" destOrd="0" parTransId="{A221E3AF-CB03-455D-B2B8-51E4C30B643E}" sibTransId="{12BFB92F-25C3-4842-9A7B-97DF975CDCC3}"/>
    <dgm:cxn modelId="{BF478EA1-521D-43BE-8078-DDF21150EB16}" type="presOf" srcId="{906F0C73-9BA5-4753-B0F8-0F518EE8B216}" destId="{74F955C5-E150-45B2-8D4F-30A6405E35AC}" srcOrd="0" destOrd="0" presId="urn:microsoft.com/office/officeart/2008/layout/VerticalCurvedList"/>
    <dgm:cxn modelId="{E71E3ACF-7926-4E32-AE54-C3A70D914DD1}" type="presOf" srcId="{974160E8-6419-4596-8673-BD24A3F86899}" destId="{F71F130F-FCD7-4E61-8F96-DDD468FE9719}" srcOrd="0" destOrd="0" presId="urn:microsoft.com/office/officeart/2008/layout/VerticalCurvedList"/>
    <dgm:cxn modelId="{E5A78CE8-EBDC-4BF7-A19A-80DF57D2D5AC}" srcId="{906F0C73-9BA5-4753-B0F8-0F518EE8B216}" destId="{974160E8-6419-4596-8673-BD24A3F86899}" srcOrd="1" destOrd="0" parTransId="{8EB525F0-3741-45D4-A9C3-FE7AAF16125A}" sibTransId="{46FEDA1A-5C99-4545-AC8C-E45F45DA7A4A}"/>
    <dgm:cxn modelId="{F411F839-47D7-4D72-8BEE-DC28DB3DD5B2}" type="presParOf" srcId="{74F955C5-E150-45B2-8D4F-30A6405E35AC}" destId="{80C6A17C-FB17-4CE2-810A-3C0677B1F201}" srcOrd="0" destOrd="0" presId="urn:microsoft.com/office/officeart/2008/layout/VerticalCurvedList"/>
    <dgm:cxn modelId="{29CEBFE1-0448-4687-90E7-94DE2DC7BC75}" type="presParOf" srcId="{80C6A17C-FB17-4CE2-810A-3C0677B1F201}" destId="{2DAEDF8A-F759-418E-9424-0BE1851DDA7E}" srcOrd="0" destOrd="0" presId="urn:microsoft.com/office/officeart/2008/layout/VerticalCurvedList"/>
    <dgm:cxn modelId="{41131373-567A-415B-B675-3F3843F7576E}" type="presParOf" srcId="{2DAEDF8A-F759-418E-9424-0BE1851DDA7E}" destId="{891ADF0C-4C75-4CEE-817E-BCD5A7EF0FD3}" srcOrd="0" destOrd="0" presId="urn:microsoft.com/office/officeart/2008/layout/VerticalCurvedList"/>
    <dgm:cxn modelId="{B4527291-8827-40AB-8836-8FEE23B7D760}" type="presParOf" srcId="{2DAEDF8A-F759-418E-9424-0BE1851DDA7E}" destId="{EB4A77F3-1716-491D-8410-12C6D6B680CC}" srcOrd="1" destOrd="0" presId="urn:microsoft.com/office/officeart/2008/layout/VerticalCurvedList"/>
    <dgm:cxn modelId="{4AC63C33-B52F-47CC-9677-9989E3E8D0E3}" type="presParOf" srcId="{2DAEDF8A-F759-418E-9424-0BE1851DDA7E}" destId="{02530F41-484F-4075-9985-1DDD87E8A964}" srcOrd="2" destOrd="0" presId="urn:microsoft.com/office/officeart/2008/layout/VerticalCurvedList"/>
    <dgm:cxn modelId="{C8623EC5-5AD3-4E23-A490-9F45D3AA26F2}" type="presParOf" srcId="{2DAEDF8A-F759-418E-9424-0BE1851DDA7E}" destId="{90F8990C-5349-4E51-83CA-7AFE801EEBAF}" srcOrd="3" destOrd="0" presId="urn:microsoft.com/office/officeart/2008/layout/VerticalCurvedList"/>
    <dgm:cxn modelId="{85B724FA-1D9F-4236-A50B-A8A7A8766B3F}" type="presParOf" srcId="{80C6A17C-FB17-4CE2-810A-3C0677B1F201}" destId="{826610FC-314B-4A1A-9C3D-6FFA10B87135}" srcOrd="1" destOrd="0" presId="urn:microsoft.com/office/officeart/2008/layout/VerticalCurvedList"/>
    <dgm:cxn modelId="{E8529189-8D7C-4A02-AC99-600B92C26C1D}" type="presParOf" srcId="{80C6A17C-FB17-4CE2-810A-3C0677B1F201}" destId="{BCCB2DE6-85D9-48C9-8A4D-B9F2D00E1A2A}" srcOrd="2" destOrd="0" presId="urn:microsoft.com/office/officeart/2008/layout/VerticalCurvedList"/>
    <dgm:cxn modelId="{F9F10C0E-49BB-4E67-B26F-EA9D49E5E45A}" type="presParOf" srcId="{BCCB2DE6-85D9-48C9-8A4D-B9F2D00E1A2A}" destId="{E1BC19B9-A1A0-4E7C-9FD4-C57F76FBDB78}" srcOrd="0" destOrd="0" presId="urn:microsoft.com/office/officeart/2008/layout/VerticalCurvedList"/>
    <dgm:cxn modelId="{88DD7BF3-E989-4EE1-9B29-9D3705460114}" type="presParOf" srcId="{80C6A17C-FB17-4CE2-810A-3C0677B1F201}" destId="{F71F130F-FCD7-4E61-8F96-DDD468FE9719}" srcOrd="3" destOrd="0" presId="urn:microsoft.com/office/officeart/2008/layout/VerticalCurvedList"/>
    <dgm:cxn modelId="{05294233-8D47-46E4-9C08-F46C514ED13C}" type="presParOf" srcId="{80C6A17C-FB17-4CE2-810A-3C0677B1F201}" destId="{14F9B3CD-A14F-4DB0-9762-8A60C90AFF44}" srcOrd="4" destOrd="0" presId="urn:microsoft.com/office/officeart/2008/layout/VerticalCurvedList"/>
    <dgm:cxn modelId="{9990BA92-BFFE-4D6C-8632-074058214211}" type="presParOf" srcId="{14F9B3CD-A14F-4DB0-9762-8A60C90AFF44}" destId="{D3F9E0BC-05E4-4B09-AD4C-1CA314238A1A}" srcOrd="0" destOrd="0" presId="urn:microsoft.com/office/officeart/2008/layout/VerticalCurvedList"/>
    <dgm:cxn modelId="{5D66FCF7-CEAA-4AA0-B092-FA419F2CC3C8}" type="presParOf" srcId="{80C6A17C-FB17-4CE2-810A-3C0677B1F201}" destId="{7897DBF2-FC1D-4030-B35D-415D35D1C2FF}" srcOrd="5" destOrd="0" presId="urn:microsoft.com/office/officeart/2008/layout/VerticalCurvedList"/>
    <dgm:cxn modelId="{398F3AD1-8B8A-4506-91C5-FD0A7E723732}" type="presParOf" srcId="{80C6A17C-FB17-4CE2-810A-3C0677B1F201}" destId="{AF259D80-4441-4423-8A39-6F7BDA01DA38}" srcOrd="6" destOrd="0" presId="urn:microsoft.com/office/officeart/2008/layout/VerticalCurvedList"/>
    <dgm:cxn modelId="{290D4063-A740-4240-829A-A4F28A8A9DC7}" type="presParOf" srcId="{AF259D80-4441-4423-8A39-6F7BDA01DA38}" destId="{E441E801-59CD-479B-871C-B46AE97EE5F3}" srcOrd="0" destOrd="0" presId="urn:microsoft.com/office/officeart/2008/layout/VerticalCurvedList"/>
    <dgm:cxn modelId="{68AD3519-0058-471A-A9A2-B3BB0494DD22}" type="presParOf" srcId="{80C6A17C-FB17-4CE2-810A-3C0677B1F201}" destId="{CFBCD084-639B-4E8B-886C-C584A6D36289}" srcOrd="7" destOrd="0" presId="urn:microsoft.com/office/officeart/2008/layout/VerticalCurvedList"/>
    <dgm:cxn modelId="{A28F2093-DA6B-4DA2-B3DF-586F3CF2D6BF}" type="presParOf" srcId="{80C6A17C-FB17-4CE2-810A-3C0677B1F201}" destId="{C0C6EF2F-0358-43E7-BF57-D5FC2F642733}" srcOrd="8" destOrd="0" presId="urn:microsoft.com/office/officeart/2008/layout/VerticalCurvedList"/>
    <dgm:cxn modelId="{F51D5788-A5DE-4244-8FEB-4642553E2D0D}" type="presParOf" srcId="{C0C6EF2F-0358-43E7-BF57-D5FC2F642733}" destId="{F0C78C09-0654-4F80-B361-83CFF3045AB0}" srcOrd="0" destOrd="0" presId="urn:microsoft.com/office/officeart/2008/layout/VerticalCurvedList"/>
    <dgm:cxn modelId="{F1D6D7FF-3324-4044-90CB-1EA697FBFB68}" type="presParOf" srcId="{80C6A17C-FB17-4CE2-810A-3C0677B1F201}" destId="{AE72D1B3-8206-4C55-B131-208261163F0E}" srcOrd="9" destOrd="0" presId="urn:microsoft.com/office/officeart/2008/layout/VerticalCurvedList"/>
    <dgm:cxn modelId="{1DC74710-7E92-4354-983A-CC592A835653}" type="presParOf" srcId="{80C6A17C-FB17-4CE2-810A-3C0677B1F201}" destId="{79F56967-DFCE-47BC-AAFB-2828168B16CC}" srcOrd="10" destOrd="0" presId="urn:microsoft.com/office/officeart/2008/layout/VerticalCurvedList"/>
    <dgm:cxn modelId="{5317D1C7-034A-44EA-B590-35C77AFD3E08}" type="presParOf" srcId="{79F56967-DFCE-47BC-AAFB-2828168B16CC}" destId="{C85CC6C0-CEAD-4D60-A284-33BC4D741576}" srcOrd="0" destOrd="0" presId="urn:microsoft.com/office/officeart/2008/layout/VerticalCurvedList"/>
    <dgm:cxn modelId="{9C6E0DFC-C37E-4EE7-8FCC-3BCBF7C636CC}" type="presParOf" srcId="{80C6A17C-FB17-4CE2-810A-3C0677B1F201}" destId="{E9D1BE35-CF01-4760-A845-0AE7DE815CFC}" srcOrd="11" destOrd="0" presId="urn:microsoft.com/office/officeart/2008/layout/VerticalCurvedList"/>
    <dgm:cxn modelId="{449DF44D-1CEF-4900-B8ED-2030532F79D4}" type="presParOf" srcId="{80C6A17C-FB17-4CE2-810A-3C0677B1F201}" destId="{2D66BF6E-2BB9-4B26-8264-19F7C3D6D348}" srcOrd="12" destOrd="0" presId="urn:microsoft.com/office/officeart/2008/layout/VerticalCurvedList"/>
    <dgm:cxn modelId="{FA9D5DDE-4AE5-4A86-9045-34B860AD35EC}" type="presParOf" srcId="{2D66BF6E-2BB9-4B26-8264-19F7C3D6D348}" destId="{B5756F3B-5B6C-4D43-961A-CE08CDEDDDFD}" srcOrd="0" destOrd="0" presId="urn:microsoft.com/office/officeart/2008/layout/VerticalCurv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4A77F3-1716-491D-8410-12C6D6B680CC}">
      <dsp:nvSpPr>
        <dsp:cNvPr id="0" name=""/>
        <dsp:cNvSpPr/>
      </dsp:nvSpPr>
      <dsp:spPr>
        <a:xfrm>
          <a:off x="-5454792" y="-835220"/>
          <a:ext cx="6494976" cy="6494976"/>
        </a:xfrm>
        <a:prstGeom prst="blockArc">
          <a:avLst>
            <a:gd name="adj1" fmla="val 18900000"/>
            <a:gd name="adj2" fmla="val 2700000"/>
            <a:gd name="adj3" fmla="val 333"/>
          </a:avLst>
        </a:pr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6610FC-314B-4A1A-9C3D-6FFA10B87135}">
      <dsp:nvSpPr>
        <dsp:cNvPr id="0" name=""/>
        <dsp:cNvSpPr/>
      </dsp:nvSpPr>
      <dsp:spPr>
        <a:xfrm>
          <a:off x="387755" y="254060"/>
          <a:ext cx="7609942" cy="507927"/>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67" tIns="63500" rIns="63500" bIns="63500" numCol="1" spcCol="1270" anchor="ctr" anchorCtr="0">
          <a:noAutofit/>
        </a:bodyPr>
        <a:lstStyle/>
        <a:p>
          <a:pPr marL="0" lvl="0" indent="0" algn="l" defTabSz="1111250">
            <a:lnSpc>
              <a:spcPct val="90000"/>
            </a:lnSpc>
            <a:spcBef>
              <a:spcPct val="0"/>
            </a:spcBef>
            <a:spcAft>
              <a:spcPct val="35000"/>
            </a:spcAft>
            <a:buNone/>
          </a:pPr>
          <a:r>
            <a:rPr lang="zh-CN" altLang="en-US" sz="2500" b="1" kern="1200" dirty="0">
              <a:solidFill>
                <a:schemeClr val="tx1"/>
              </a:solidFill>
              <a:latin typeface="楷体" pitchFamily="49" charset="-122"/>
              <a:ea typeface="楷体" pitchFamily="49" charset="-122"/>
            </a:rPr>
            <a:t>运载火箭及弹道导弹飞行环境</a:t>
          </a:r>
          <a:endParaRPr lang="en-US" sz="2500" b="1" kern="1200" dirty="0">
            <a:solidFill>
              <a:schemeClr val="tx1"/>
            </a:solidFill>
            <a:latin typeface="楷体" pitchFamily="49" charset="-122"/>
            <a:ea typeface="楷体" pitchFamily="49" charset="-122"/>
          </a:endParaRPr>
        </a:p>
      </dsp:txBody>
      <dsp:txXfrm>
        <a:off x="387755" y="254060"/>
        <a:ext cx="7609942" cy="507927"/>
      </dsp:txXfrm>
    </dsp:sp>
    <dsp:sp modelId="{E1BC19B9-A1A0-4E7C-9FD4-C57F76FBDB78}">
      <dsp:nvSpPr>
        <dsp:cNvPr id="0" name=""/>
        <dsp:cNvSpPr/>
      </dsp:nvSpPr>
      <dsp:spPr>
        <a:xfrm>
          <a:off x="70300" y="190569"/>
          <a:ext cx="634908" cy="634908"/>
        </a:xfrm>
        <a:prstGeom prst="ellipse">
          <a:avLst/>
        </a:prstGeom>
        <a:solidFill>
          <a:schemeClr val="lt1">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1F130F-FCD7-4E61-8F96-DDD468FE9719}">
      <dsp:nvSpPr>
        <dsp:cNvPr id="0" name=""/>
        <dsp:cNvSpPr/>
      </dsp:nvSpPr>
      <dsp:spPr>
        <a:xfrm>
          <a:off x="805560" y="1015854"/>
          <a:ext cx="7192137" cy="507927"/>
        </a:xfrm>
        <a:prstGeom prst="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67" tIns="63500" rIns="63500" bIns="63500" numCol="1" spcCol="1270" anchor="ctr" anchorCtr="0">
          <a:noAutofit/>
        </a:bodyPr>
        <a:lstStyle/>
        <a:p>
          <a:pPr marL="0" lvl="0" indent="0" algn="l" defTabSz="1111250">
            <a:lnSpc>
              <a:spcPct val="90000"/>
            </a:lnSpc>
            <a:spcBef>
              <a:spcPct val="0"/>
            </a:spcBef>
            <a:spcAft>
              <a:spcPct val="35000"/>
            </a:spcAft>
            <a:buNone/>
          </a:pPr>
          <a:r>
            <a:rPr lang="zh-CN" altLang="en-US" sz="2500" b="1" kern="1200" dirty="0">
              <a:solidFill>
                <a:schemeClr val="tx1"/>
              </a:solidFill>
              <a:latin typeface="楷体" pitchFamily="49" charset="-122"/>
              <a:ea typeface="楷体" pitchFamily="49" charset="-122"/>
            </a:rPr>
            <a:t>坐标系定义及推力模型</a:t>
          </a:r>
          <a:endParaRPr lang="en-US" sz="2500" b="1" kern="1200" dirty="0">
            <a:solidFill>
              <a:schemeClr val="tx1"/>
            </a:solidFill>
            <a:latin typeface="楷体" pitchFamily="49" charset="-122"/>
            <a:ea typeface="楷体" pitchFamily="49" charset="-122"/>
          </a:endParaRPr>
        </a:p>
      </dsp:txBody>
      <dsp:txXfrm>
        <a:off x="805560" y="1015854"/>
        <a:ext cx="7192137" cy="507927"/>
      </dsp:txXfrm>
    </dsp:sp>
    <dsp:sp modelId="{D3F9E0BC-05E4-4B09-AD4C-1CA314238A1A}">
      <dsp:nvSpPr>
        <dsp:cNvPr id="0" name=""/>
        <dsp:cNvSpPr/>
      </dsp:nvSpPr>
      <dsp:spPr>
        <a:xfrm>
          <a:off x="488105" y="952363"/>
          <a:ext cx="634908" cy="634908"/>
        </a:xfrm>
        <a:prstGeom prst="ellipse">
          <a:avLst/>
        </a:prstGeom>
        <a:solidFill>
          <a:schemeClr val="lt1">
            <a:hueOff val="0"/>
            <a:satOff val="0"/>
            <a:lumOff val="0"/>
            <a:alphaOff val="0"/>
          </a:schemeClr>
        </a:solidFill>
        <a:ln w="25400" cap="flat" cmpd="sng" algn="ctr">
          <a:solidFill>
            <a:schemeClr val="accent5">
              <a:hueOff val="-1986775"/>
              <a:satOff val="7962"/>
              <a:lumOff val="1726"/>
              <a:alphaOff val="0"/>
            </a:schemeClr>
          </a:solidFill>
          <a:prstDash val="solid"/>
        </a:ln>
        <a:effectLst/>
      </dsp:spPr>
      <dsp:style>
        <a:lnRef idx="2">
          <a:scrgbClr r="0" g="0" b="0"/>
        </a:lnRef>
        <a:fillRef idx="1">
          <a:scrgbClr r="0" g="0" b="0"/>
        </a:fillRef>
        <a:effectRef idx="0">
          <a:scrgbClr r="0" g="0" b="0"/>
        </a:effectRef>
        <a:fontRef idx="minor"/>
      </dsp:style>
    </dsp:sp>
    <dsp:sp modelId="{7897DBF2-FC1D-4030-B35D-415D35D1C2FF}">
      <dsp:nvSpPr>
        <dsp:cNvPr id="0" name=""/>
        <dsp:cNvSpPr/>
      </dsp:nvSpPr>
      <dsp:spPr>
        <a:xfrm>
          <a:off x="996611" y="1777648"/>
          <a:ext cx="7001085" cy="507927"/>
        </a:xfrm>
        <a:prstGeom prst="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67" tIns="63500" rIns="63500" bIns="63500" numCol="1" spcCol="1270" anchor="ctr" anchorCtr="0">
          <a:noAutofit/>
        </a:bodyPr>
        <a:lstStyle/>
        <a:p>
          <a:pPr marL="0" lvl="0" indent="0" algn="l" defTabSz="1111250">
            <a:lnSpc>
              <a:spcPct val="90000"/>
            </a:lnSpc>
            <a:spcBef>
              <a:spcPct val="0"/>
            </a:spcBef>
            <a:spcAft>
              <a:spcPct val="35000"/>
            </a:spcAft>
            <a:buNone/>
          </a:pPr>
          <a:r>
            <a:rPr lang="zh-CN" altLang="en-US" sz="2500" b="1" kern="1200" dirty="0">
              <a:solidFill>
                <a:schemeClr val="tx1"/>
              </a:solidFill>
              <a:latin typeface="楷体" pitchFamily="49" charset="-122"/>
              <a:ea typeface="楷体" pitchFamily="49" charset="-122"/>
            </a:rPr>
            <a:t>理想弹道</a:t>
          </a:r>
          <a:r>
            <a:rPr lang="en-US" altLang="zh-CN" sz="2500" b="1" kern="1200" dirty="0">
              <a:solidFill>
                <a:schemeClr val="tx1"/>
              </a:solidFill>
              <a:latin typeface="楷体" pitchFamily="49" charset="-122"/>
              <a:ea typeface="楷体" pitchFamily="49" charset="-122"/>
            </a:rPr>
            <a:t>(</a:t>
          </a:r>
          <a:r>
            <a:rPr lang="zh-CN" altLang="en-US" sz="2500" b="1" kern="1200" dirty="0">
              <a:solidFill>
                <a:schemeClr val="tx1"/>
              </a:solidFill>
              <a:latin typeface="楷体" pitchFamily="49" charset="-122"/>
              <a:ea typeface="楷体" pitchFamily="49" charset="-122"/>
            </a:rPr>
            <a:t>标称轨迹</a:t>
          </a:r>
          <a:r>
            <a:rPr lang="en-US" altLang="zh-CN" sz="2500" b="1" kern="1200" dirty="0">
              <a:solidFill>
                <a:schemeClr val="tx1"/>
              </a:solidFill>
              <a:latin typeface="楷体" pitchFamily="49" charset="-122"/>
              <a:ea typeface="楷体" pitchFamily="49" charset="-122"/>
            </a:rPr>
            <a:t>)</a:t>
          </a:r>
          <a:r>
            <a:rPr lang="zh-CN" altLang="en-US" sz="2500" b="1" kern="1200" dirty="0">
              <a:solidFill>
                <a:schemeClr val="tx1"/>
              </a:solidFill>
              <a:latin typeface="楷体" pitchFamily="49" charset="-122"/>
              <a:ea typeface="楷体" pitchFamily="49" charset="-122"/>
            </a:rPr>
            <a:t>设计</a:t>
          </a:r>
          <a:endParaRPr lang="en-US" sz="2500" b="1" kern="1200" dirty="0">
            <a:solidFill>
              <a:schemeClr val="tx1"/>
            </a:solidFill>
            <a:latin typeface="楷体" pitchFamily="49" charset="-122"/>
            <a:ea typeface="楷体" pitchFamily="49" charset="-122"/>
          </a:endParaRPr>
        </a:p>
      </dsp:txBody>
      <dsp:txXfrm>
        <a:off x="996611" y="1777648"/>
        <a:ext cx="7001085" cy="507927"/>
      </dsp:txXfrm>
    </dsp:sp>
    <dsp:sp modelId="{E441E801-59CD-479B-871C-B46AE97EE5F3}">
      <dsp:nvSpPr>
        <dsp:cNvPr id="0" name=""/>
        <dsp:cNvSpPr/>
      </dsp:nvSpPr>
      <dsp:spPr>
        <a:xfrm>
          <a:off x="679157" y="1714157"/>
          <a:ext cx="634908" cy="634908"/>
        </a:xfrm>
        <a:prstGeom prst="ellipse">
          <a:avLst/>
        </a:prstGeom>
        <a:solidFill>
          <a:schemeClr val="lt1">
            <a:hueOff val="0"/>
            <a:satOff val="0"/>
            <a:lumOff val="0"/>
            <a:alphaOff val="0"/>
          </a:schemeClr>
        </a:solidFill>
        <a:ln w="25400" cap="flat" cmpd="sng" algn="ctr">
          <a:solidFill>
            <a:schemeClr val="accent5">
              <a:hueOff val="-3973551"/>
              <a:satOff val="15924"/>
              <a:lumOff val="3451"/>
              <a:alphaOff val="0"/>
            </a:schemeClr>
          </a:solidFill>
          <a:prstDash val="solid"/>
        </a:ln>
        <a:effectLst/>
      </dsp:spPr>
      <dsp:style>
        <a:lnRef idx="2">
          <a:scrgbClr r="0" g="0" b="0"/>
        </a:lnRef>
        <a:fillRef idx="1">
          <a:scrgbClr r="0" g="0" b="0"/>
        </a:fillRef>
        <a:effectRef idx="0">
          <a:scrgbClr r="0" g="0" b="0"/>
        </a:effectRef>
        <a:fontRef idx="minor"/>
      </dsp:style>
    </dsp:sp>
    <dsp:sp modelId="{CFBCD084-639B-4E8B-886C-C584A6D36289}">
      <dsp:nvSpPr>
        <dsp:cNvPr id="0" name=""/>
        <dsp:cNvSpPr/>
      </dsp:nvSpPr>
      <dsp:spPr>
        <a:xfrm>
          <a:off x="996611" y="2538960"/>
          <a:ext cx="7001085" cy="507927"/>
        </a:xfrm>
        <a:prstGeom prst="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67" tIns="63500" rIns="63500" bIns="63500" numCol="1" spcCol="1270" anchor="ctr" anchorCtr="0">
          <a:noAutofit/>
        </a:bodyPr>
        <a:lstStyle/>
        <a:p>
          <a:pPr marL="0" lvl="0" indent="0" algn="l" defTabSz="1111250">
            <a:lnSpc>
              <a:spcPct val="90000"/>
            </a:lnSpc>
            <a:spcBef>
              <a:spcPct val="0"/>
            </a:spcBef>
            <a:spcAft>
              <a:spcPct val="35000"/>
            </a:spcAft>
            <a:buNone/>
          </a:pPr>
          <a:r>
            <a:rPr lang="zh-CN" altLang="en-US" sz="2500" b="1" kern="1200" dirty="0">
              <a:solidFill>
                <a:schemeClr val="tx1"/>
              </a:solidFill>
              <a:latin typeface="楷体" pitchFamily="49" charset="-122"/>
              <a:ea typeface="楷体" pitchFamily="49" charset="-122"/>
            </a:rPr>
            <a:t>制导系统的主要功能流程</a:t>
          </a:r>
          <a:endParaRPr lang="en-US" sz="2500" b="1" kern="1200" dirty="0">
            <a:solidFill>
              <a:schemeClr val="tx1"/>
            </a:solidFill>
            <a:latin typeface="楷体" pitchFamily="49" charset="-122"/>
            <a:ea typeface="楷体" pitchFamily="49" charset="-122"/>
          </a:endParaRPr>
        </a:p>
      </dsp:txBody>
      <dsp:txXfrm>
        <a:off x="996611" y="2538960"/>
        <a:ext cx="7001085" cy="507927"/>
      </dsp:txXfrm>
    </dsp:sp>
    <dsp:sp modelId="{F0C78C09-0654-4F80-B361-83CFF3045AB0}">
      <dsp:nvSpPr>
        <dsp:cNvPr id="0" name=""/>
        <dsp:cNvSpPr/>
      </dsp:nvSpPr>
      <dsp:spPr>
        <a:xfrm>
          <a:off x="679157" y="2475469"/>
          <a:ext cx="634908" cy="634908"/>
        </a:xfrm>
        <a:prstGeom prst="ellipse">
          <a:avLst/>
        </a:prstGeom>
        <a:solidFill>
          <a:schemeClr val="lt1">
            <a:hueOff val="0"/>
            <a:satOff val="0"/>
            <a:lumOff val="0"/>
            <a:alphaOff val="0"/>
          </a:schemeClr>
        </a:solidFill>
        <a:ln w="25400" cap="flat" cmpd="sng" algn="ctr">
          <a:solidFill>
            <a:schemeClr val="accent5">
              <a:hueOff val="-5960326"/>
              <a:satOff val="23887"/>
              <a:lumOff val="5177"/>
              <a:alphaOff val="0"/>
            </a:schemeClr>
          </a:solidFill>
          <a:prstDash val="solid"/>
        </a:ln>
        <a:effectLst/>
      </dsp:spPr>
      <dsp:style>
        <a:lnRef idx="2">
          <a:scrgbClr r="0" g="0" b="0"/>
        </a:lnRef>
        <a:fillRef idx="1">
          <a:scrgbClr r="0" g="0" b="0"/>
        </a:fillRef>
        <a:effectRef idx="0">
          <a:scrgbClr r="0" g="0" b="0"/>
        </a:effectRef>
        <a:fontRef idx="minor"/>
      </dsp:style>
    </dsp:sp>
    <dsp:sp modelId="{AE72D1B3-8206-4C55-B131-208261163F0E}">
      <dsp:nvSpPr>
        <dsp:cNvPr id="0" name=""/>
        <dsp:cNvSpPr/>
      </dsp:nvSpPr>
      <dsp:spPr>
        <a:xfrm>
          <a:off x="805560" y="3300754"/>
          <a:ext cx="7192137" cy="507927"/>
        </a:xfrm>
        <a:prstGeom prst="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67" tIns="63500" rIns="63500" bIns="63500" numCol="1" spcCol="1270" anchor="ctr" anchorCtr="0">
          <a:noAutofit/>
        </a:bodyPr>
        <a:lstStyle/>
        <a:p>
          <a:pPr marL="0" lvl="0" indent="0" algn="l" defTabSz="1111250">
            <a:lnSpc>
              <a:spcPct val="90000"/>
            </a:lnSpc>
            <a:spcBef>
              <a:spcPct val="0"/>
            </a:spcBef>
            <a:spcAft>
              <a:spcPct val="35000"/>
            </a:spcAft>
            <a:buNone/>
          </a:pPr>
          <a:r>
            <a:rPr lang="zh-CN" altLang="en-US" sz="2500" b="1" kern="1200" dirty="0">
              <a:solidFill>
                <a:schemeClr val="tx1"/>
              </a:solidFill>
              <a:latin typeface="楷体" pitchFamily="49" charset="-122"/>
              <a:ea typeface="楷体" pitchFamily="49" charset="-122"/>
            </a:rPr>
            <a:t>摄动制导</a:t>
          </a:r>
          <a:r>
            <a:rPr lang="en-US" altLang="zh-CN" sz="2500" b="1" kern="1200" dirty="0">
              <a:solidFill>
                <a:schemeClr val="tx1"/>
              </a:solidFill>
              <a:latin typeface="楷体" pitchFamily="49" charset="-122"/>
              <a:ea typeface="楷体" pitchFamily="49" charset="-122"/>
            </a:rPr>
            <a:t>(</a:t>
          </a:r>
          <a14:m xmlns:a14="http://schemas.microsoft.com/office/drawing/2010/main">
            <m:oMath xmlns:m="http://schemas.openxmlformats.org/officeDocument/2006/math">
              <m:r>
                <a:rPr lang="zh-CN" altLang="en-US" sz="2500" b="1" i="1" kern="1200" smtClean="0">
                  <a:solidFill>
                    <a:schemeClr val="tx1"/>
                  </a:solidFill>
                  <a:latin typeface="Cambria Math" panose="02040503050406030204" pitchFamily="18" charset="0"/>
                  <a:ea typeface="楷体" pitchFamily="49" charset="-122"/>
                </a:rPr>
                <m:t>𝜹</m:t>
              </m:r>
              <m:r>
                <a:rPr lang="zh-CN" altLang="en-US" sz="2500" b="1" i="1" kern="1200" smtClean="0">
                  <a:solidFill>
                    <a:schemeClr val="tx1"/>
                  </a:solidFill>
                  <a:latin typeface="Cambria Math" panose="02040503050406030204" pitchFamily="18" charset="0"/>
                  <a:ea typeface="楷体" pitchFamily="49" charset="-122"/>
                </a:rPr>
                <m:t>制导</m:t>
              </m:r>
            </m:oMath>
          </a14:m>
          <a:r>
            <a:rPr lang="en-US" altLang="zh-CN" sz="2500" b="1" kern="1200" dirty="0">
              <a:solidFill>
                <a:schemeClr val="tx1"/>
              </a:solidFill>
              <a:latin typeface="楷体" pitchFamily="49" charset="-122"/>
              <a:ea typeface="楷体" pitchFamily="49" charset="-122"/>
            </a:rPr>
            <a:t>)</a:t>
          </a:r>
          <a:r>
            <a:rPr lang="zh-CN" altLang="en-US" sz="2500" b="1" kern="1200" dirty="0">
              <a:solidFill>
                <a:schemeClr val="tx1"/>
              </a:solidFill>
              <a:latin typeface="楷体" pitchFamily="49" charset="-122"/>
              <a:ea typeface="楷体" pitchFamily="49" charset="-122"/>
            </a:rPr>
            <a:t>理论</a:t>
          </a:r>
          <a:endParaRPr lang="en-US" sz="2500" b="1" kern="1200" dirty="0">
            <a:solidFill>
              <a:schemeClr val="tx1"/>
            </a:solidFill>
            <a:latin typeface="楷体" pitchFamily="49" charset="-122"/>
            <a:ea typeface="楷体" pitchFamily="49" charset="-122"/>
          </a:endParaRPr>
        </a:p>
      </dsp:txBody>
      <dsp:txXfrm>
        <a:off x="805560" y="3300754"/>
        <a:ext cx="7192137" cy="507927"/>
      </dsp:txXfrm>
    </dsp:sp>
    <dsp:sp modelId="{C85CC6C0-CEAD-4D60-A284-33BC4D741576}">
      <dsp:nvSpPr>
        <dsp:cNvPr id="0" name=""/>
        <dsp:cNvSpPr/>
      </dsp:nvSpPr>
      <dsp:spPr>
        <a:xfrm>
          <a:off x="488105" y="3237263"/>
          <a:ext cx="634908" cy="634908"/>
        </a:xfrm>
        <a:prstGeom prst="ellipse">
          <a:avLst/>
        </a:prstGeom>
        <a:solidFill>
          <a:schemeClr val="lt1">
            <a:hueOff val="0"/>
            <a:satOff val="0"/>
            <a:lumOff val="0"/>
            <a:alphaOff val="0"/>
          </a:schemeClr>
        </a:solidFill>
        <a:ln w="25400" cap="flat" cmpd="sng" algn="ctr">
          <a:solidFill>
            <a:schemeClr val="accent5">
              <a:hueOff val="-7947101"/>
              <a:satOff val="31849"/>
              <a:lumOff val="6902"/>
              <a:alphaOff val="0"/>
            </a:schemeClr>
          </a:solidFill>
          <a:prstDash val="solid"/>
        </a:ln>
        <a:effectLst/>
      </dsp:spPr>
      <dsp:style>
        <a:lnRef idx="2">
          <a:scrgbClr r="0" g="0" b="0"/>
        </a:lnRef>
        <a:fillRef idx="1">
          <a:scrgbClr r="0" g="0" b="0"/>
        </a:fillRef>
        <a:effectRef idx="0">
          <a:scrgbClr r="0" g="0" b="0"/>
        </a:effectRef>
        <a:fontRef idx="minor"/>
      </dsp:style>
    </dsp:sp>
    <dsp:sp modelId="{E9D1BE35-CF01-4760-A845-0AE7DE815CFC}">
      <dsp:nvSpPr>
        <dsp:cNvPr id="0" name=""/>
        <dsp:cNvSpPr/>
      </dsp:nvSpPr>
      <dsp:spPr>
        <a:xfrm>
          <a:off x="387755" y="4062548"/>
          <a:ext cx="7609942" cy="507927"/>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03167" tIns="63500" rIns="63500" bIns="63500" numCol="1" spcCol="1270" anchor="ctr" anchorCtr="0">
          <a:noAutofit/>
        </a:bodyPr>
        <a:lstStyle/>
        <a:p>
          <a:pPr marL="0" lvl="0" indent="0" algn="l" defTabSz="1111250">
            <a:lnSpc>
              <a:spcPct val="90000"/>
            </a:lnSpc>
            <a:spcBef>
              <a:spcPct val="0"/>
            </a:spcBef>
            <a:spcAft>
              <a:spcPct val="35000"/>
            </a:spcAft>
            <a:buNone/>
          </a:pPr>
          <a:r>
            <a:rPr lang="zh-CN" altLang="zh-CN" sz="2500" b="1" kern="1200" dirty="0">
              <a:solidFill>
                <a:prstClr val="black"/>
              </a:solidFill>
              <a:latin typeface="楷体" pitchFamily="49" charset="-122"/>
              <a:ea typeface="楷体" pitchFamily="49" charset="-122"/>
              <a:cs typeface="+mn-cs"/>
            </a:rPr>
            <a:t>摄动制导方案射击诸元</a:t>
          </a:r>
          <a:r>
            <a:rPr lang="zh-CN" altLang="en-US" sz="2500" b="1" kern="1200" dirty="0">
              <a:solidFill>
                <a:prstClr val="black"/>
              </a:solidFill>
              <a:latin typeface="楷体" pitchFamily="49" charset="-122"/>
              <a:ea typeface="楷体" pitchFamily="49" charset="-122"/>
              <a:cs typeface="+mn-cs"/>
            </a:rPr>
            <a:t>快速</a:t>
          </a:r>
          <a:r>
            <a:rPr lang="zh-CN" altLang="zh-CN" sz="2500" b="1" kern="1200" dirty="0">
              <a:solidFill>
                <a:prstClr val="black"/>
              </a:solidFill>
              <a:latin typeface="楷体" pitchFamily="49" charset="-122"/>
              <a:ea typeface="楷体" pitchFamily="49" charset="-122"/>
              <a:cs typeface="+mn-cs"/>
            </a:rPr>
            <a:t>确定方法</a:t>
          </a:r>
          <a:endParaRPr lang="en-US" sz="2500" b="1" kern="1200" dirty="0">
            <a:solidFill>
              <a:prstClr val="black"/>
            </a:solidFill>
            <a:latin typeface="楷体" pitchFamily="49" charset="-122"/>
            <a:ea typeface="楷体" pitchFamily="49" charset="-122"/>
            <a:cs typeface="+mn-cs"/>
          </a:endParaRPr>
        </a:p>
      </dsp:txBody>
      <dsp:txXfrm>
        <a:off x="387755" y="4062548"/>
        <a:ext cx="7609942" cy="507927"/>
      </dsp:txXfrm>
    </dsp:sp>
    <dsp:sp modelId="{B5756F3B-5B6C-4D43-961A-CE08CDEDDDFD}">
      <dsp:nvSpPr>
        <dsp:cNvPr id="0" name=""/>
        <dsp:cNvSpPr/>
      </dsp:nvSpPr>
      <dsp:spPr>
        <a:xfrm>
          <a:off x="70300" y="3999057"/>
          <a:ext cx="634908" cy="634908"/>
        </a:xfrm>
        <a:prstGeom prst="ellipse">
          <a:avLst/>
        </a:prstGeom>
        <a:solidFill>
          <a:schemeClr val="lt1">
            <a:hueOff val="0"/>
            <a:satOff val="0"/>
            <a:lumOff val="0"/>
            <a:alphaOff val="0"/>
          </a:schemeClr>
        </a:solidFill>
        <a:ln w="25400" cap="flat" cmpd="sng" algn="ctr">
          <a:solidFill>
            <a:schemeClr val="accent5">
              <a:hueOff val="-9933876"/>
              <a:satOff val="39811"/>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7739" cy="511651"/>
          </a:xfrm>
          <a:prstGeom prst="rect">
            <a:avLst/>
          </a:prstGeom>
        </p:spPr>
        <p:txBody>
          <a:bodyPr vert="horz" lIns="99057" tIns="49528" rIns="99057" bIns="49528" rtlCol="0"/>
          <a:lstStyle>
            <a:lvl1pPr algn="l">
              <a:defRPr sz="1300"/>
            </a:lvl1pPr>
          </a:lstStyle>
          <a:p>
            <a:endParaRPr lang="zh-CN" altLang="en-US"/>
          </a:p>
        </p:txBody>
      </p:sp>
      <p:sp>
        <p:nvSpPr>
          <p:cNvPr id="3" name="日期占位符 2"/>
          <p:cNvSpPr>
            <a:spLocks noGrp="1"/>
          </p:cNvSpPr>
          <p:nvPr>
            <p:ph type="dt" idx="1"/>
          </p:nvPr>
        </p:nvSpPr>
        <p:spPr>
          <a:xfrm>
            <a:off x="4023092" y="0"/>
            <a:ext cx="3077739" cy="511651"/>
          </a:xfrm>
          <a:prstGeom prst="rect">
            <a:avLst/>
          </a:prstGeom>
        </p:spPr>
        <p:txBody>
          <a:bodyPr vert="horz" lIns="99057" tIns="49528" rIns="99057" bIns="49528" rtlCol="0"/>
          <a:lstStyle>
            <a:lvl1pPr algn="r">
              <a:defRPr sz="1300"/>
            </a:lvl1pPr>
          </a:lstStyle>
          <a:p>
            <a:fld id="{EE488538-BDD5-441B-A595-F517EC5C746A}" type="datetimeFigureOut">
              <a:rPr lang="zh-CN" altLang="en-US" smtClean="0"/>
              <a:t>2023/6/4</a:t>
            </a:fld>
            <a:endParaRPr lang="zh-CN" altLang="en-US"/>
          </a:p>
        </p:txBody>
      </p:sp>
      <p:sp>
        <p:nvSpPr>
          <p:cNvPr id="4" name="幻灯片图像占位符 3"/>
          <p:cNvSpPr>
            <a:spLocks noGrp="1" noRot="1" noChangeAspect="1"/>
          </p:cNvSpPr>
          <p:nvPr>
            <p:ph type="sldImg" idx="2"/>
          </p:nvPr>
        </p:nvSpPr>
        <p:spPr>
          <a:xfrm>
            <a:off x="992188" y="766763"/>
            <a:ext cx="5118100" cy="3838575"/>
          </a:xfrm>
          <a:prstGeom prst="rect">
            <a:avLst/>
          </a:prstGeom>
          <a:noFill/>
          <a:ln w="12700">
            <a:solidFill>
              <a:prstClr val="black"/>
            </a:solidFill>
          </a:ln>
        </p:spPr>
        <p:txBody>
          <a:bodyPr vert="horz" lIns="99057" tIns="49528" rIns="99057" bIns="49528" rtlCol="0" anchor="ctr"/>
          <a:lstStyle/>
          <a:p>
            <a:endParaRPr lang="zh-CN" altLang="en-US"/>
          </a:p>
        </p:txBody>
      </p:sp>
      <p:sp>
        <p:nvSpPr>
          <p:cNvPr id="5" name="备注占位符 4"/>
          <p:cNvSpPr>
            <a:spLocks noGrp="1"/>
          </p:cNvSpPr>
          <p:nvPr>
            <p:ph type="body" sz="quarter" idx="3"/>
          </p:nvPr>
        </p:nvSpPr>
        <p:spPr>
          <a:xfrm>
            <a:off x="710248" y="4860687"/>
            <a:ext cx="5681980" cy="4604861"/>
          </a:xfrm>
          <a:prstGeom prst="rect">
            <a:avLst/>
          </a:prstGeom>
        </p:spPr>
        <p:txBody>
          <a:bodyPr vert="horz" lIns="99057" tIns="49528" rIns="99057" bIns="49528"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19598"/>
            <a:ext cx="3077739" cy="511651"/>
          </a:xfrm>
          <a:prstGeom prst="rect">
            <a:avLst/>
          </a:prstGeom>
        </p:spPr>
        <p:txBody>
          <a:bodyPr vert="horz" lIns="99057" tIns="49528" rIns="99057" bIns="49528" rtlCol="0" anchor="b"/>
          <a:lstStyle>
            <a:lvl1pPr algn="l">
              <a:defRPr sz="1300"/>
            </a:lvl1pPr>
          </a:lstStyle>
          <a:p>
            <a:endParaRPr lang="zh-CN" altLang="en-US"/>
          </a:p>
        </p:txBody>
      </p:sp>
      <p:sp>
        <p:nvSpPr>
          <p:cNvPr id="7" name="灯片编号占位符 6"/>
          <p:cNvSpPr>
            <a:spLocks noGrp="1"/>
          </p:cNvSpPr>
          <p:nvPr>
            <p:ph type="sldNum" sz="quarter" idx="5"/>
          </p:nvPr>
        </p:nvSpPr>
        <p:spPr>
          <a:xfrm>
            <a:off x="4023092" y="9719598"/>
            <a:ext cx="3077739" cy="511651"/>
          </a:xfrm>
          <a:prstGeom prst="rect">
            <a:avLst/>
          </a:prstGeom>
        </p:spPr>
        <p:txBody>
          <a:bodyPr vert="horz" lIns="99057" tIns="49528" rIns="99057" bIns="49528" rtlCol="0" anchor="b"/>
          <a:lstStyle>
            <a:lvl1pPr algn="r">
              <a:defRPr sz="1300"/>
            </a:lvl1pPr>
          </a:lstStyle>
          <a:p>
            <a:fld id="{426E9AF1-D2E4-46E1-A3BD-4EE295A31FAA}" type="slidenum">
              <a:rPr lang="zh-CN" altLang="en-US" smtClean="0"/>
              <a:t>‹#›</a:t>
            </a:fld>
            <a:endParaRPr lang="zh-CN" altLang="en-US"/>
          </a:p>
        </p:txBody>
      </p:sp>
    </p:spTree>
    <p:extLst>
      <p:ext uri="{BB962C8B-B14F-4D97-AF65-F5344CB8AC3E}">
        <p14:creationId xmlns:p14="http://schemas.microsoft.com/office/powerpoint/2010/main" val="1839871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E9AF1-D2E4-46E1-A3BD-4EE295A31FAA}" type="slidenum">
              <a:rPr lang="zh-CN" altLang="en-US" smtClean="0"/>
              <a:t>1</a:t>
            </a:fld>
            <a:endParaRPr lang="zh-CN" altLang="en-US"/>
          </a:p>
        </p:txBody>
      </p:sp>
    </p:spTree>
    <p:extLst>
      <p:ext uri="{BB962C8B-B14F-4D97-AF65-F5344CB8AC3E}">
        <p14:creationId xmlns:p14="http://schemas.microsoft.com/office/powerpoint/2010/main" val="41819368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85CF48FF-F8E7-4C0E-8556-7C53789378F8}" type="slidenum">
              <a:rPr lang="zh-CN" altLang="en-US" smtClean="0"/>
              <a:t>3</a:t>
            </a:fld>
            <a:endParaRPr lang="zh-CN" altLang="en-US"/>
          </a:p>
        </p:txBody>
      </p:sp>
    </p:spTree>
    <p:extLst>
      <p:ext uri="{BB962C8B-B14F-4D97-AF65-F5344CB8AC3E}">
        <p14:creationId xmlns:p14="http://schemas.microsoft.com/office/powerpoint/2010/main" val="39579847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426E9AF1-D2E4-46E1-A3BD-4EE295A31FAA}" type="slidenum">
              <a:rPr lang="zh-CN" altLang="en-US" smtClean="0"/>
              <a:t>25</a:t>
            </a:fld>
            <a:endParaRPr lang="zh-CN" altLang="en-US"/>
          </a:p>
        </p:txBody>
      </p:sp>
    </p:spTree>
    <p:extLst>
      <p:ext uri="{BB962C8B-B14F-4D97-AF65-F5344CB8AC3E}">
        <p14:creationId xmlns:p14="http://schemas.microsoft.com/office/powerpoint/2010/main" val="23637000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日期占位符 3"/>
          <p:cNvSpPr>
            <a:spLocks noGrp="1"/>
          </p:cNvSpPr>
          <p:nvPr>
            <p:ph type="dt" sz="half" idx="10"/>
          </p:nvPr>
        </p:nvSpPr>
        <p:spPr/>
        <p:txBody>
          <a:bodyPr/>
          <a:lstStyle/>
          <a:p>
            <a:fld id="{8B275AE3-EC37-4F8E-91A4-A0D3C307A9F9}" type="datetime1">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a:t>/52</a:t>
            </a:r>
            <a:endParaRPr lang="zh-CN" altLang="en-US" dirty="0"/>
          </a:p>
        </p:txBody>
      </p:sp>
      <p:sp>
        <p:nvSpPr>
          <p:cNvPr id="7" name="Rectangle 9"/>
          <p:cNvSpPr>
            <a:spLocks noChangeArrowheads="1"/>
          </p:cNvSpPr>
          <p:nvPr userDrawn="1"/>
        </p:nvSpPr>
        <p:spPr bwMode="auto">
          <a:xfrm>
            <a:off x="0" y="0"/>
            <a:ext cx="9140825" cy="641350"/>
          </a:xfrm>
          <a:prstGeom prst="rect">
            <a:avLst/>
          </a:prstGeom>
          <a:solidFill>
            <a:srgbClr val="004376"/>
          </a:solidFill>
          <a:ln w="9525">
            <a:solidFill>
              <a:srgbClr val="004376"/>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8" name="Group 11"/>
          <p:cNvGrpSpPr/>
          <p:nvPr userDrawn="1"/>
        </p:nvGrpSpPr>
        <p:grpSpPr bwMode="auto">
          <a:xfrm>
            <a:off x="142875" y="49213"/>
            <a:ext cx="539750" cy="539750"/>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0" name="Picture 13" descr="NPU01"/>
            <p:cNvPicPr>
              <a:picLocks noChangeAspect="1" noChangeArrowheads="1"/>
            </p:cNvPicPr>
            <p:nvPr/>
          </p:nvPicPr>
          <p:blipFill>
            <a:blip r:embed="rId2" cstate="print"/>
            <a:srcRect/>
            <a:stretch>
              <a:fillRect/>
            </a:stretch>
          </p:blipFill>
          <p:spPr bwMode="auto">
            <a:xfrm>
              <a:off x="68" y="136"/>
              <a:ext cx="340" cy="340"/>
            </a:xfrm>
            <a:prstGeom prst="rect">
              <a:avLst/>
            </a:prstGeom>
            <a:noFill/>
            <a:ln w="9525">
              <a:noFill/>
              <a:miter lim="800000"/>
              <a:headEnd/>
              <a:tailEnd/>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5F5E538-3A69-4372-A7CB-5E7C4E9B48FF}" type="datetime1">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2AC71EFF-E2A1-44D3-AAC5-77D249956EE5}" type="datetime1">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C6B1101-DE2E-4A38-941F-BEE8DE977F10}" type="datetime1">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a:t> /52</a:t>
            </a:r>
            <a:endParaRPr lang="zh-CN" alt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061C4B9-6D79-4732-A521-A1135851F5B2}" type="datetimeFigureOut">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A62442-2F93-41E8-A3BC-4BBC7A007380}"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9F0D5594-9B57-418F-A188-B9D3815C3B7B}" type="datetime1">
              <a:rPr lang="zh-CN" altLang="en-US" smtClean="0"/>
              <a:t>2023/6/4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r>
              <a:rPr lang="en-US" altLang="zh-CN" dirty="0"/>
              <a:t> /52</a:t>
            </a:r>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E8B46328-52C7-4836-BD97-FADB1C595582}" type="datetime1">
              <a:rPr lang="zh-CN" altLang="en-US" smtClean="0"/>
              <a:t>2023/6/4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r>
              <a:rPr lang="en-US" altLang="zh-CN" dirty="0"/>
              <a:t> /52</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A11A122-0BEF-42EB-9FDE-2BFDC24D6D01}" type="datetime1">
              <a:rPr lang="zh-CN" altLang="en-US" smtClean="0"/>
              <a:t>2023/6/4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r>
              <a:rPr lang="en-US" altLang="zh-CN" dirty="0"/>
              <a:t> /52</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7BE44A67-A977-4AD5-9CFF-98B9A2458196}" type="datetime1">
              <a:rPr lang="zh-CN" altLang="en-US" smtClean="0"/>
              <a:t>2023/6/4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r>
              <a:rPr lang="en-US" altLang="zh-CN" dirty="0"/>
              <a:t> /52</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1543132-A248-4806-ABCC-224931748437}" type="datetime1">
              <a:rPr lang="zh-CN" altLang="en-US" smtClean="0"/>
              <a:t>2023/6/4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r>
              <a:rPr lang="en-US" altLang="zh-CN" dirty="0"/>
              <a:t> /52</a:t>
            </a:r>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1B39F32E-5FC9-40FC-BD5B-C33DB044C57A}" type="datetime1">
              <a:rPr lang="zh-CN" altLang="en-US" smtClean="0"/>
              <a:t>2023/6/4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C976BE69-9940-4BC8-8841-90E133CE87F5}" type="datetime1">
              <a:rPr lang="zh-CN" altLang="en-US" smtClean="0"/>
              <a:t>2023/6/4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CB49DB-9D82-4CF9-9B41-F260D68DB0BF}" type="datetime1">
              <a:rPr lang="zh-CN" altLang="en-US" smtClean="0"/>
              <a:t>2023/6/4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600" b="1">
                <a:solidFill>
                  <a:schemeClr val="tx2"/>
                </a:solidFill>
                <a:latin typeface="Arial Unicode MS" panose="020B0604020202020204" pitchFamily="34" charset="-122"/>
                <a:ea typeface="Arial Unicode MS" panose="020B0604020202020204" pitchFamily="34" charset="-122"/>
                <a:cs typeface="Arial Unicode MS" panose="020B0604020202020204" pitchFamily="34" charset="-122"/>
              </a:defRPr>
            </a:lvl1pPr>
          </a:lstStyle>
          <a:p>
            <a:fld id="{0C913308-F349-4B6D-A68A-DD1791B4A57B}" type="slidenum">
              <a:rPr lang="zh-CN" altLang="en-US" smtClean="0"/>
              <a:t>‹#›</a:t>
            </a:fld>
            <a:r>
              <a:rPr lang="en-US" altLang="zh-CN" dirty="0"/>
              <a:t>/52</a:t>
            </a:r>
            <a:endParaRPr lang="zh-CN" altLang="en-US" dirty="0"/>
          </a:p>
        </p:txBody>
      </p:sp>
      <p:sp>
        <p:nvSpPr>
          <p:cNvPr id="7" name="Rectangle 9"/>
          <p:cNvSpPr>
            <a:spLocks noChangeArrowheads="1"/>
          </p:cNvSpPr>
          <p:nvPr userDrawn="1"/>
        </p:nvSpPr>
        <p:spPr bwMode="auto">
          <a:xfrm>
            <a:off x="0" y="0"/>
            <a:ext cx="9140825" cy="641350"/>
          </a:xfrm>
          <a:prstGeom prst="rect">
            <a:avLst/>
          </a:prstGeom>
          <a:solidFill>
            <a:srgbClr val="004376"/>
          </a:solidFill>
          <a:ln w="9525">
            <a:solidFill>
              <a:srgbClr val="004376"/>
            </a:solidFill>
            <a:miter lim="800000"/>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8" name="Group 11"/>
          <p:cNvGrpSpPr/>
          <p:nvPr userDrawn="1"/>
        </p:nvGrpSpPr>
        <p:grpSpPr bwMode="auto">
          <a:xfrm>
            <a:off x="142875" y="49213"/>
            <a:ext cx="539750" cy="539750"/>
            <a:chOff x="68" y="136"/>
            <a:chExt cx="340" cy="340"/>
          </a:xfrm>
        </p:grpSpPr>
        <p:sp>
          <p:nvSpPr>
            <p:cNvPr id="9" name="Oval 12"/>
            <p:cNvSpPr>
              <a:spLocks noChangeArrowheads="1"/>
            </p:cNvSpPr>
            <p:nvPr/>
          </p:nvSpPr>
          <p:spPr bwMode="auto">
            <a:xfrm>
              <a:off x="68" y="136"/>
              <a:ext cx="340" cy="340"/>
            </a:xfrm>
            <a:prstGeom prst="ellipse">
              <a:avLst/>
            </a:prstGeom>
            <a:solidFill>
              <a:schemeClr val="bg1"/>
            </a:solidFill>
            <a:ln w="9525">
              <a:solidFill>
                <a:schemeClr val="bg1"/>
              </a:solidFill>
              <a:round/>
            </a:ln>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pic>
          <p:nvPicPr>
            <p:cNvPr id="10" name="Picture 13" descr="NPU01"/>
            <p:cNvPicPr>
              <a:picLocks noChangeAspect="1" noChangeArrowheads="1"/>
            </p:cNvPicPr>
            <p:nvPr/>
          </p:nvPicPr>
          <p:blipFill>
            <a:blip r:embed="rId14" cstate="print"/>
            <a:srcRect/>
            <a:stretch>
              <a:fillRect/>
            </a:stretch>
          </p:blipFill>
          <p:spPr bwMode="auto">
            <a:xfrm>
              <a:off x="68" y="136"/>
              <a:ext cx="340" cy="340"/>
            </a:xfrm>
            <a:prstGeom prst="rect">
              <a:avLst/>
            </a:prstGeom>
            <a:noFill/>
            <a:ln w="9525">
              <a:noFill/>
              <a:miter lim="800000"/>
              <a:headEnd/>
              <a:tailEnd/>
            </a:ln>
          </p:spPr>
        </p:pic>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061C4B9-6D79-4732-A521-A1135851F5B2}" type="datetimeFigureOut">
              <a:rPr lang="zh-CN" altLang="en-US" smtClean="0"/>
              <a:t>2023/6/4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A62442-2F93-41E8-A3BC-4BBC7A00738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5.bin"/><Relationship Id="rId13" Type="http://schemas.openxmlformats.org/officeDocument/2006/relationships/image" Target="../media/image40.wmf"/><Relationship Id="rId3" Type="http://schemas.openxmlformats.org/officeDocument/2006/relationships/image" Target="../media/image35.wmf"/><Relationship Id="rId7" Type="http://schemas.openxmlformats.org/officeDocument/2006/relationships/image" Target="../media/image37.emf"/><Relationship Id="rId12" Type="http://schemas.openxmlformats.org/officeDocument/2006/relationships/oleObject" Target="../embeddings/oleObject27.bin"/><Relationship Id="rId2" Type="http://schemas.openxmlformats.org/officeDocument/2006/relationships/oleObject" Target="../embeddings/oleObject22.bin"/><Relationship Id="rId1" Type="http://schemas.openxmlformats.org/officeDocument/2006/relationships/slideLayout" Target="../slideLayouts/slideLayout12.xml"/><Relationship Id="rId6" Type="http://schemas.openxmlformats.org/officeDocument/2006/relationships/oleObject" Target="../embeddings/oleObject24.bin"/><Relationship Id="rId11" Type="http://schemas.openxmlformats.org/officeDocument/2006/relationships/image" Target="../media/image39.wmf"/><Relationship Id="rId5" Type="http://schemas.openxmlformats.org/officeDocument/2006/relationships/image" Target="../media/image36.wmf"/><Relationship Id="rId10" Type="http://schemas.openxmlformats.org/officeDocument/2006/relationships/oleObject" Target="../embeddings/oleObject26.bin"/><Relationship Id="rId4" Type="http://schemas.openxmlformats.org/officeDocument/2006/relationships/oleObject" Target="../embeddings/oleObject23.bin"/><Relationship Id="rId9" Type="http://schemas.openxmlformats.org/officeDocument/2006/relationships/image" Target="../media/image38.w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image" Target="../media/image41.emf"/><Relationship Id="rId1" Type="http://schemas.openxmlformats.org/officeDocument/2006/relationships/slideLayout" Target="../slideLayouts/slideLayout7.xml"/><Relationship Id="rId4" Type="http://schemas.openxmlformats.org/officeDocument/2006/relationships/image" Target="../media/image42.wmf"/></Relationships>
</file>

<file path=ppt/slides/_rels/slide13.xml.rels><?xml version="1.0" encoding="UTF-8" standalone="yes"?>
<Relationships xmlns="http://schemas.openxmlformats.org/package/2006/relationships"><Relationship Id="rId8" Type="http://schemas.openxmlformats.org/officeDocument/2006/relationships/image" Target="../media/image47.wmf"/><Relationship Id="rId3" Type="http://schemas.openxmlformats.org/officeDocument/2006/relationships/image" Target="../media/image44.emf"/><Relationship Id="rId7" Type="http://schemas.openxmlformats.org/officeDocument/2006/relationships/oleObject" Target="../embeddings/oleObject30.bin"/><Relationship Id="rId2" Type="http://schemas.openxmlformats.org/officeDocument/2006/relationships/image" Target="../media/image43.emf"/><Relationship Id="rId1" Type="http://schemas.openxmlformats.org/officeDocument/2006/relationships/slideLayout" Target="../slideLayouts/slideLayout7.xml"/><Relationship Id="rId6" Type="http://schemas.openxmlformats.org/officeDocument/2006/relationships/image" Target="../media/image46.wmf"/><Relationship Id="rId5" Type="http://schemas.openxmlformats.org/officeDocument/2006/relationships/oleObject" Target="../embeddings/oleObject29.bin"/><Relationship Id="rId4" Type="http://schemas.openxmlformats.org/officeDocument/2006/relationships/image" Target="../media/image45.emf"/><Relationship Id="rId9" Type="http://schemas.openxmlformats.org/officeDocument/2006/relationships/image" Target="../media/image48.emf"/></Relationships>
</file>

<file path=ppt/slides/_rels/slide14.xml.rels><?xml version="1.0" encoding="UTF-8" standalone="yes"?>
<Relationships xmlns="http://schemas.openxmlformats.org/package/2006/relationships"><Relationship Id="rId2" Type="http://schemas.openxmlformats.org/officeDocument/2006/relationships/image" Target="../media/image49.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oleObject" Target="../embeddings/oleObject31.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6.png"/><Relationship Id="rId7" Type="http://schemas.openxmlformats.org/officeDocument/2006/relationships/image" Target="../media/image59.png"/><Relationship Id="rId12"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62.png"/><Relationship Id="rId5" Type="http://schemas.openxmlformats.org/officeDocument/2006/relationships/image" Target="../media/image58.png"/><Relationship Id="rId10" Type="http://schemas.openxmlformats.org/officeDocument/2006/relationships/image" Target="../media/image11.png"/><Relationship Id="rId4" Type="http://schemas.openxmlformats.org/officeDocument/2006/relationships/image" Target="../media/image51.png"/><Relationship Id="rId9"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 Id="rId5" Type="http://schemas.openxmlformats.org/officeDocument/2006/relationships/image" Target="../media/image67.png"/><Relationship Id="rId4" Type="http://schemas.openxmlformats.org/officeDocument/2006/relationships/image" Target="../media/image66.png"/></Relationships>
</file>

<file path=ppt/slides/_rels/slide18.xml.rels><?xml version="1.0" encoding="UTF-8" standalone="yes"?>
<Relationships xmlns="http://schemas.openxmlformats.org/package/2006/relationships"><Relationship Id="rId3" Type="http://schemas.openxmlformats.org/officeDocument/2006/relationships/image" Target="../media/image53.emf"/><Relationship Id="rId2" Type="http://schemas.openxmlformats.org/officeDocument/2006/relationships/package" Target="../embeddings/Microsoft_Visio_Drawing.vsdx"/><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package" Target="../embeddings/Microsoft_Visio_Drawing1.vsdx"/><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8.xml"/><Relationship Id="rId6" Type="http://schemas.microsoft.com/office/2007/relationships/diagramDrawing" Target="../diagrams/drawing1.xml"/><Relationship Id="rId5" Type="http://schemas.openxmlformats.org/officeDocument/2006/relationships/diagramColors" Target="../diagrams/colors1.xml"/><Relationship Id="rId10"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5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e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7.xml"/><Relationship Id="rId6" Type="http://schemas.openxmlformats.org/officeDocument/2006/relationships/oleObject" Target="../embeddings/oleObject2.bin"/><Relationship Id="rId11" Type="http://schemas.openxmlformats.org/officeDocument/2006/relationships/image" Target="../media/image5.wmf"/><Relationship Id="rId5" Type="http://schemas.openxmlformats.org/officeDocument/2006/relationships/image" Target="../media/image7.png"/><Relationship Id="rId10" Type="http://schemas.openxmlformats.org/officeDocument/2006/relationships/oleObject" Target="../embeddings/oleObject3.bin"/><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7.bin"/><Relationship Id="rId13" Type="http://schemas.openxmlformats.org/officeDocument/2006/relationships/image" Target="../media/image11.wmf"/><Relationship Id="rId18" Type="http://schemas.openxmlformats.org/officeDocument/2006/relationships/oleObject" Target="../embeddings/oleObject12.bin"/><Relationship Id="rId3" Type="http://schemas.openxmlformats.org/officeDocument/2006/relationships/image" Target="../media/image6.wmf"/><Relationship Id="rId21" Type="http://schemas.openxmlformats.org/officeDocument/2006/relationships/image" Target="../media/image15.wmf"/><Relationship Id="rId7" Type="http://schemas.openxmlformats.org/officeDocument/2006/relationships/image" Target="../media/image8.wmf"/><Relationship Id="rId12" Type="http://schemas.openxmlformats.org/officeDocument/2006/relationships/oleObject" Target="../embeddings/oleObject9.bin"/><Relationship Id="rId17" Type="http://schemas.openxmlformats.org/officeDocument/2006/relationships/image" Target="../media/image13.wmf"/><Relationship Id="rId25" Type="http://schemas.openxmlformats.org/officeDocument/2006/relationships/image" Target="../media/image17.emf"/><Relationship Id="rId2" Type="http://schemas.openxmlformats.org/officeDocument/2006/relationships/oleObject" Target="../embeddings/oleObject4.bin"/><Relationship Id="rId16" Type="http://schemas.openxmlformats.org/officeDocument/2006/relationships/oleObject" Target="../embeddings/oleObject11.bin"/><Relationship Id="rId20" Type="http://schemas.openxmlformats.org/officeDocument/2006/relationships/oleObject" Target="../embeddings/oleObject13.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10.wmf"/><Relationship Id="rId24" Type="http://schemas.openxmlformats.org/officeDocument/2006/relationships/oleObject" Target="../embeddings/oleObject15.bin"/><Relationship Id="rId5" Type="http://schemas.openxmlformats.org/officeDocument/2006/relationships/image" Target="../media/image7.emf"/><Relationship Id="rId15" Type="http://schemas.openxmlformats.org/officeDocument/2006/relationships/image" Target="../media/image12.wmf"/><Relationship Id="rId23" Type="http://schemas.openxmlformats.org/officeDocument/2006/relationships/image" Target="../media/image16.wmf"/><Relationship Id="rId10" Type="http://schemas.openxmlformats.org/officeDocument/2006/relationships/oleObject" Target="../embeddings/oleObject8.bin"/><Relationship Id="rId19" Type="http://schemas.openxmlformats.org/officeDocument/2006/relationships/image" Target="../media/image14.wmf"/><Relationship Id="rId4" Type="http://schemas.openxmlformats.org/officeDocument/2006/relationships/oleObject" Target="../embeddings/oleObject5.bin"/><Relationship Id="rId9" Type="http://schemas.openxmlformats.org/officeDocument/2006/relationships/image" Target="../media/image9.wmf"/><Relationship Id="rId14" Type="http://schemas.openxmlformats.org/officeDocument/2006/relationships/oleObject" Target="../embeddings/oleObject10.bin"/><Relationship Id="rId22" Type="http://schemas.openxmlformats.org/officeDocument/2006/relationships/oleObject" Target="../embeddings/oleObject14.bin"/></Relationships>
</file>

<file path=ppt/slides/_rels/slide6.xml.rels><?xml version="1.0" encoding="UTF-8" standalone="yes"?>
<Relationships xmlns="http://schemas.openxmlformats.org/package/2006/relationships"><Relationship Id="rId8" Type="http://schemas.openxmlformats.org/officeDocument/2006/relationships/image" Target="../media/image18.wmf"/><Relationship Id="rId13" Type="http://schemas.openxmlformats.org/officeDocument/2006/relationships/image" Target="../media/image31.png"/><Relationship Id="rId18" Type="http://schemas.openxmlformats.org/officeDocument/2006/relationships/image" Target="../media/image23.wmf"/><Relationship Id="rId3" Type="http://schemas.openxmlformats.org/officeDocument/2006/relationships/image" Target="../media/image27.png"/><Relationship Id="rId7" Type="http://schemas.openxmlformats.org/officeDocument/2006/relationships/oleObject" Target="../embeddings/oleObject16.bin"/><Relationship Id="rId12" Type="http://schemas.openxmlformats.org/officeDocument/2006/relationships/image" Target="../media/image20.emf"/><Relationship Id="rId17" Type="http://schemas.openxmlformats.org/officeDocument/2006/relationships/oleObject" Target="../embeddings/oleObject20.bin"/><Relationship Id="rId16" Type="http://schemas.openxmlformats.org/officeDocument/2006/relationships/image" Target="../media/image22.wmf"/><Relationship Id="rId1" Type="http://schemas.openxmlformats.org/officeDocument/2006/relationships/slideLayout" Target="../slideLayouts/slideLayout7.xml"/><Relationship Id="rId6" Type="http://schemas.openxmlformats.org/officeDocument/2006/relationships/image" Target="../media/image30.png"/><Relationship Id="rId11" Type="http://schemas.openxmlformats.org/officeDocument/2006/relationships/oleObject" Target="../embeddings/oleObject18.bin"/><Relationship Id="rId5" Type="http://schemas.openxmlformats.org/officeDocument/2006/relationships/image" Target="../media/image29.png"/><Relationship Id="rId15" Type="http://schemas.openxmlformats.org/officeDocument/2006/relationships/oleObject" Target="../embeddings/oleObject19.bin"/><Relationship Id="rId10" Type="http://schemas.openxmlformats.org/officeDocument/2006/relationships/image" Target="../media/image19.wmf"/><Relationship Id="rId4" Type="http://schemas.openxmlformats.org/officeDocument/2006/relationships/image" Target="../media/image28.png"/><Relationship Id="rId9" Type="http://schemas.openxmlformats.org/officeDocument/2006/relationships/oleObject" Target="../embeddings/oleObject17.bin"/><Relationship Id="rId1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2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标题 1"/>
          <p:cNvSpPr>
            <a:spLocks noGrp="1"/>
          </p:cNvSpPr>
          <p:nvPr>
            <p:ph type="ctrTitle"/>
          </p:nvPr>
        </p:nvSpPr>
        <p:spPr>
          <a:xfrm>
            <a:off x="-108520" y="1916832"/>
            <a:ext cx="9145016" cy="1008112"/>
          </a:xfrm>
          <a:effectLst>
            <a:outerShdw blurRad="50800" dist="38100" dir="2700000" algn="tl" rotWithShape="0">
              <a:prstClr val="black">
                <a:alpha val="40000"/>
              </a:prstClr>
            </a:outerShdw>
          </a:effectLst>
        </p:spPr>
        <p:txBody>
          <a:bodyPr>
            <a:noAutofit/>
          </a:bodyPr>
          <a:lstStyle/>
          <a:p>
            <a:pPr marL="66675">
              <a:spcBef>
                <a:spcPts val="600"/>
              </a:spcBef>
              <a:spcAft>
                <a:spcPts val="600"/>
              </a:spcAft>
              <a:defRPr/>
            </a:pPr>
            <a:r>
              <a:rPr lang="zh-CN" altLang="en-US" sz="4800" b="1" dirty="0">
                <a:solidFill>
                  <a:srgbClr val="FF0000"/>
                </a:solidFill>
                <a:latin typeface="黑体" panose="02010609060101010101" pitchFamily="49" charset="-122"/>
                <a:ea typeface="黑体" panose="02010609060101010101" pitchFamily="49" charset="-122"/>
              </a:rPr>
              <a:t>运载火箭及弹道导弹建模知识</a:t>
            </a:r>
            <a:br>
              <a:rPr lang="en-US" altLang="zh-CN" sz="4800" b="1" dirty="0">
                <a:solidFill>
                  <a:srgbClr val="FF0000"/>
                </a:solidFill>
                <a:latin typeface="黑体" panose="02010609060101010101" pitchFamily="49" charset="-122"/>
                <a:ea typeface="黑体" panose="02010609060101010101" pitchFamily="49" charset="-122"/>
              </a:rPr>
            </a:br>
            <a:endParaRPr lang="zh-CN" altLang="zh-CN" sz="4800" b="1" dirty="0">
              <a:solidFill>
                <a:srgbClr val="FF0000"/>
              </a:solidFill>
              <a:latin typeface="黑体" panose="02010609060101010101" pitchFamily="49" charset="-122"/>
              <a:ea typeface="黑体" panose="02010609060101010101" pitchFamily="49" charset="-122"/>
            </a:endParaRPr>
          </a:p>
        </p:txBody>
      </p:sp>
      <p:sp>
        <p:nvSpPr>
          <p:cNvPr id="5" name="副标题 2"/>
          <p:cNvSpPr>
            <a:spLocks noGrp="1"/>
          </p:cNvSpPr>
          <p:nvPr>
            <p:ph type="subTitle" idx="1"/>
          </p:nvPr>
        </p:nvSpPr>
        <p:spPr>
          <a:xfrm>
            <a:off x="1371600" y="3841526"/>
            <a:ext cx="6400800" cy="1752600"/>
          </a:xfrm>
        </p:spPr>
        <p:txBody>
          <a:bodyPr/>
          <a:lstStyle/>
          <a:p>
            <a:r>
              <a:rPr lang="zh-CN" altLang="en-US" sz="2400" b="1" dirty="0">
                <a:solidFill>
                  <a:schemeClr val="accent1">
                    <a:lumMod val="75000"/>
                  </a:schemeClr>
                </a:solidFill>
                <a:latin typeface="楷体" panose="02010609060101010101" pitchFamily="49" charset="-122"/>
                <a:ea typeface="楷体" panose="02010609060101010101" pitchFamily="49" charset="-122"/>
              </a:rPr>
              <a:t>许志</a:t>
            </a:r>
            <a:endParaRPr lang="en-US" altLang="zh-CN" sz="2400" b="1" dirty="0">
              <a:solidFill>
                <a:schemeClr val="accent1">
                  <a:lumMod val="75000"/>
                </a:schemeClr>
              </a:solidFill>
              <a:latin typeface="楷体" panose="02010609060101010101" pitchFamily="49" charset="-122"/>
              <a:ea typeface="楷体" panose="02010609060101010101" pitchFamily="49" charset="-122"/>
            </a:endParaRPr>
          </a:p>
          <a:p>
            <a:r>
              <a:rPr lang="zh-CN" altLang="en-US" sz="2400" b="1" dirty="0">
                <a:solidFill>
                  <a:schemeClr val="accent1">
                    <a:lumMod val="75000"/>
                  </a:schemeClr>
                </a:solidFill>
                <a:latin typeface="楷体" panose="02010609060101010101" pitchFamily="49" charset="-122"/>
                <a:ea typeface="楷体" panose="02010609060101010101" pitchFamily="49" charset="-122"/>
              </a:rPr>
              <a:t>西北工业大学航天学院</a:t>
            </a:r>
            <a:endParaRPr lang="en-US" altLang="zh-CN" sz="2400" b="1" dirty="0">
              <a:solidFill>
                <a:schemeClr val="accent1">
                  <a:lumMod val="75000"/>
                </a:schemeClr>
              </a:solidFill>
              <a:latin typeface="楷体" panose="02010609060101010101" pitchFamily="49" charset="-122"/>
              <a:ea typeface="楷体" panose="02010609060101010101" pitchFamily="49" charset="-122"/>
            </a:endParaRPr>
          </a:p>
          <a:p>
            <a:r>
              <a:rPr lang="zh-CN" altLang="en-US" sz="2400" b="1" dirty="0">
                <a:solidFill>
                  <a:schemeClr val="accent1">
                    <a:lumMod val="75000"/>
                  </a:schemeClr>
                </a:solidFill>
                <a:latin typeface="楷体" panose="02010609060101010101" pitchFamily="49" charset="-122"/>
                <a:ea typeface="楷体" panose="02010609060101010101" pitchFamily="49" charset="-122"/>
              </a:rPr>
              <a:t>陕西省空天飞行器设计重点实验室</a:t>
            </a:r>
            <a:endParaRPr lang="en-US" altLang="zh-CN" sz="2400" b="1" dirty="0">
              <a:solidFill>
                <a:schemeClr val="accent1">
                  <a:lumMod val="75000"/>
                </a:schemeClr>
              </a:solidFill>
              <a:latin typeface="楷体" panose="02010609060101010101" pitchFamily="49" charset="-122"/>
              <a:ea typeface="楷体" panose="02010609060101010101" pitchFamily="49" charset="-122"/>
            </a:endParaRPr>
          </a:p>
          <a:p>
            <a:r>
              <a:rPr lang="zh-CN" altLang="en-US" sz="2400" b="1" dirty="0">
                <a:solidFill>
                  <a:schemeClr val="accent1">
                    <a:lumMod val="75000"/>
                  </a:schemeClr>
                </a:solidFill>
                <a:latin typeface="楷体" panose="02010609060101010101" pitchFamily="49" charset="-122"/>
                <a:ea typeface="楷体" panose="02010609060101010101" pitchFamily="49" charset="-122"/>
              </a:rPr>
              <a:t>西安  </a:t>
            </a:r>
            <a:r>
              <a:rPr lang="en-US" altLang="zh-CN" sz="2400" b="1" dirty="0">
                <a:solidFill>
                  <a:schemeClr val="accent1">
                    <a:lumMod val="75000"/>
                  </a:schemeClr>
                </a:solidFill>
                <a:latin typeface="楷体" panose="02010609060101010101" pitchFamily="49" charset="-122"/>
                <a:ea typeface="楷体" panose="02010609060101010101" pitchFamily="49" charset="-122"/>
              </a:rPr>
              <a:t>2022.04</a:t>
            </a:r>
            <a:endParaRPr lang="zh-CN" altLang="en-US" sz="2400" b="1" dirty="0">
              <a:solidFill>
                <a:schemeClr val="accent1">
                  <a:lumMod val="75000"/>
                </a:schemeClr>
              </a:solidFill>
              <a:latin typeface="楷体" panose="02010609060101010101" pitchFamily="49" charset="-122"/>
              <a:ea typeface="楷体" panose="02010609060101010101" pitchFamily="49" charset="-122"/>
            </a:endParaRPr>
          </a:p>
        </p:txBody>
      </p:sp>
      <p:cxnSp>
        <p:nvCxnSpPr>
          <p:cNvPr id="6" name="直接连接符 5"/>
          <p:cNvCxnSpPr/>
          <p:nvPr/>
        </p:nvCxnSpPr>
        <p:spPr>
          <a:xfrm>
            <a:off x="426368" y="2930277"/>
            <a:ext cx="8291264" cy="0"/>
          </a:xfrm>
          <a:prstGeom prst="line">
            <a:avLst/>
          </a:prstGeom>
        </p:spPr>
        <p:style>
          <a:lnRef idx="3">
            <a:schemeClr val="accent1"/>
          </a:lnRef>
          <a:fillRef idx="0">
            <a:schemeClr val="accent1"/>
          </a:fillRef>
          <a:effectRef idx="2">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20"/>
          <p:cNvSpPr>
            <a:spLocks noChangeArrowheads="1"/>
          </p:cNvSpPr>
          <p:nvPr/>
        </p:nvSpPr>
        <p:spPr bwMode="auto">
          <a:xfrm>
            <a:off x="5652120" y="2056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652120" y="24891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4"/>
          <p:cNvSpPr>
            <a:spLocks noChangeArrowheads="1"/>
          </p:cNvSpPr>
          <p:nvPr/>
        </p:nvSpPr>
        <p:spPr bwMode="auto">
          <a:xfrm>
            <a:off x="5659800" y="29432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矩形 1"/>
          <p:cNvSpPr>
            <a:spLocks noChangeArrowheads="1"/>
          </p:cNvSpPr>
          <p:nvPr/>
        </p:nvSpPr>
        <p:spPr bwMode="auto">
          <a:xfrm>
            <a:off x="179512" y="764704"/>
            <a:ext cx="7416824" cy="4175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地心惯性坐标系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地心坐标系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发射坐标系（地心方位角，射击方位角）</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发射惯性坐标系（发射时刻与发射系重合）</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北天东坐标系（航空导航坐标系）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弹体坐标系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速度坐标系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平台台体坐标系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数学平台坐标系</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pic>
        <p:nvPicPr>
          <p:cNvPr id="2" name="图片 1"/>
          <p:cNvPicPr>
            <a:picLocks noChangeAspect="1"/>
          </p:cNvPicPr>
          <p:nvPr/>
        </p:nvPicPr>
        <p:blipFill>
          <a:blip r:embed="rId2"/>
          <a:stretch>
            <a:fillRect/>
          </a:stretch>
        </p:blipFill>
        <p:spPr>
          <a:xfrm>
            <a:off x="6156176" y="670081"/>
            <a:ext cx="2880320" cy="2037043"/>
          </a:xfrm>
          <a:prstGeom prst="rect">
            <a:avLst/>
          </a:prstGeom>
        </p:spPr>
      </p:pic>
      <p:pic>
        <p:nvPicPr>
          <p:cNvPr id="4" name="图片 3"/>
          <p:cNvPicPr>
            <a:picLocks noChangeAspect="1"/>
          </p:cNvPicPr>
          <p:nvPr/>
        </p:nvPicPr>
        <p:blipFill>
          <a:blip r:embed="rId3"/>
          <a:stretch>
            <a:fillRect/>
          </a:stretch>
        </p:blipFill>
        <p:spPr>
          <a:xfrm>
            <a:off x="6295950" y="2798660"/>
            <a:ext cx="2740546" cy="1682667"/>
          </a:xfrm>
          <a:prstGeom prst="rect">
            <a:avLst/>
          </a:prstGeom>
        </p:spPr>
      </p:pic>
      <p:pic>
        <p:nvPicPr>
          <p:cNvPr id="5" name="图片 4"/>
          <p:cNvPicPr>
            <a:picLocks noChangeAspect="1"/>
          </p:cNvPicPr>
          <p:nvPr/>
        </p:nvPicPr>
        <p:blipFill>
          <a:blip r:embed="rId4"/>
          <a:stretch>
            <a:fillRect/>
          </a:stretch>
        </p:blipFill>
        <p:spPr>
          <a:xfrm>
            <a:off x="6130722" y="4888504"/>
            <a:ext cx="2905774" cy="1876752"/>
          </a:xfrm>
          <a:prstGeom prst="rect">
            <a:avLst/>
          </a:prstGeom>
        </p:spPr>
      </p:pic>
      <p:sp>
        <p:nvSpPr>
          <p:cNvPr id="11" name="矩形 1">
            <a:extLst>
              <a:ext uri="{FF2B5EF4-FFF2-40B4-BE49-F238E27FC236}">
                <a16:creationId xmlns:a16="http://schemas.microsoft.com/office/drawing/2014/main" id="{F093456A-CF58-4989-A86C-7F04CD05DF17}"/>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坐标系定义及推力模型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513741429"/>
      </p:ext>
    </p:extLst>
  </p:cSld>
  <p:clrMapOvr>
    <a:masterClrMapping/>
  </p:clrMapOvr>
  <p:transition spd="slow" advTm="150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8"/>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8" name="Rectangle 22"/>
          <p:cNvSpPr>
            <a:spLocks noChangeArrowheads="1"/>
          </p:cNvSpPr>
          <p:nvPr/>
        </p:nvSpPr>
        <p:spPr bwMode="auto">
          <a:xfrm>
            <a:off x="5652120" y="248910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0" name="Rectangle 24"/>
          <p:cNvSpPr>
            <a:spLocks noChangeArrowheads="1"/>
          </p:cNvSpPr>
          <p:nvPr/>
        </p:nvSpPr>
        <p:spPr bwMode="auto">
          <a:xfrm>
            <a:off x="5659800" y="294324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3" name="矩形 1"/>
          <p:cNvSpPr>
            <a:spLocks noChangeArrowheads="1"/>
          </p:cNvSpPr>
          <p:nvPr/>
        </p:nvSpPr>
        <p:spPr bwMode="auto">
          <a:xfrm>
            <a:off x="395536" y="762183"/>
            <a:ext cx="6264696"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发射惯性系到弹体坐标系方向余弦</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发射惯性坐标系到北天东坐标系方向余弦</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发射坐标系到北天东坐标系方向余弦</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地心惯性系到发射惯性系</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9" name="对象 8"/>
          <p:cNvGraphicFramePr>
            <a:graphicFrameLocks noChangeAspect="1"/>
          </p:cNvGraphicFramePr>
          <p:nvPr/>
        </p:nvGraphicFramePr>
        <p:xfrm>
          <a:off x="6782959" y="771228"/>
          <a:ext cx="1774184" cy="312125"/>
        </p:xfrm>
        <a:graphic>
          <a:graphicData uri="http://schemas.openxmlformats.org/presentationml/2006/ole">
            <mc:AlternateContent xmlns:mc="http://schemas.openxmlformats.org/markup-compatibility/2006">
              <mc:Choice xmlns:v="urn:schemas-microsoft-com:vml" Requires="v">
                <p:oleObj name="Equation" r:id="rId2" imgW="1371600" imgH="241200" progId="Equation.DSMT4">
                  <p:embed/>
                </p:oleObj>
              </mc:Choice>
              <mc:Fallback>
                <p:oleObj name="Equation" r:id="rId2" imgW="1371600" imgH="241200" progId="Equation.DSMT4">
                  <p:embed/>
                  <p:pic>
                    <p:nvPicPr>
                      <p:cNvPr id="9" name="对象 8"/>
                      <p:cNvPicPr>
                        <a:picLocks noChangeAspect="1" noChangeArrowheads="1"/>
                      </p:cNvPicPr>
                      <p:nvPr/>
                    </p:nvPicPr>
                    <p:blipFill>
                      <a:blip r:embed="rId3"/>
                      <a:srcRect/>
                      <a:stretch>
                        <a:fillRect/>
                      </a:stretch>
                    </p:blipFill>
                    <p:spPr bwMode="auto">
                      <a:xfrm>
                        <a:off x="6782959" y="771228"/>
                        <a:ext cx="1774184" cy="312125"/>
                      </a:xfrm>
                      <a:prstGeom prst="rect">
                        <a:avLst/>
                      </a:prstGeom>
                      <a:noFill/>
                    </p:spPr>
                  </p:pic>
                </p:oleObj>
              </mc:Fallback>
            </mc:AlternateContent>
          </a:graphicData>
        </a:graphic>
      </p:graphicFrame>
      <p:graphicFrame>
        <p:nvGraphicFramePr>
          <p:cNvPr id="10" name="对象 9"/>
          <p:cNvGraphicFramePr>
            <a:graphicFrameLocks noChangeAspect="1"/>
          </p:cNvGraphicFramePr>
          <p:nvPr/>
        </p:nvGraphicFramePr>
        <p:xfrm>
          <a:off x="6763494" y="1112589"/>
          <a:ext cx="1944217" cy="342038"/>
        </p:xfrm>
        <a:graphic>
          <a:graphicData uri="http://schemas.openxmlformats.org/presentationml/2006/ole">
            <mc:AlternateContent xmlns:mc="http://schemas.openxmlformats.org/markup-compatibility/2006">
              <mc:Choice xmlns:v="urn:schemas-microsoft-com:vml" Requires="v">
                <p:oleObj name="Equation" r:id="rId4" imgW="1371600" imgH="241200" progId="Equation.DSMT4">
                  <p:embed/>
                </p:oleObj>
              </mc:Choice>
              <mc:Fallback>
                <p:oleObj name="Equation" r:id="rId4" imgW="1371600" imgH="241200" progId="Equation.DSMT4">
                  <p:embed/>
                  <p:pic>
                    <p:nvPicPr>
                      <p:cNvPr id="10" name="对象 9"/>
                      <p:cNvPicPr>
                        <a:picLocks noChangeAspect="1" noChangeArrowheads="1"/>
                      </p:cNvPicPr>
                      <p:nvPr/>
                    </p:nvPicPr>
                    <p:blipFill>
                      <a:blip r:embed="rId5"/>
                      <a:srcRect/>
                      <a:stretch>
                        <a:fillRect/>
                      </a:stretch>
                    </p:blipFill>
                    <p:spPr bwMode="auto">
                      <a:xfrm>
                        <a:off x="6763494" y="1112589"/>
                        <a:ext cx="1944217" cy="342038"/>
                      </a:xfrm>
                      <a:prstGeom prst="rect">
                        <a:avLst/>
                      </a:prstGeom>
                      <a:noFill/>
                    </p:spPr>
                  </p:pic>
                </p:oleObj>
              </mc:Fallback>
            </mc:AlternateContent>
          </a:graphicData>
        </a:graphic>
      </p:graphicFrame>
      <p:graphicFrame>
        <p:nvGraphicFramePr>
          <p:cNvPr id="14" name="对象 13"/>
          <p:cNvGraphicFramePr>
            <a:graphicFrameLocks noChangeAspect="1"/>
          </p:cNvGraphicFramePr>
          <p:nvPr/>
        </p:nvGraphicFramePr>
        <p:xfrm>
          <a:off x="6084168" y="1786823"/>
          <a:ext cx="2976314" cy="2045866"/>
        </p:xfrm>
        <a:graphic>
          <a:graphicData uri="http://schemas.openxmlformats.org/presentationml/2006/ole">
            <mc:AlternateContent xmlns:mc="http://schemas.openxmlformats.org/markup-compatibility/2006">
              <mc:Choice xmlns:v="urn:schemas-microsoft-com:vml" Requires="v">
                <p:oleObj name="Visio" r:id="rId6" imgW="5432298" imgH="3719322" progId="Visio.Drawing.11">
                  <p:embed/>
                </p:oleObj>
              </mc:Choice>
              <mc:Fallback>
                <p:oleObj name="Visio" r:id="rId6" imgW="5432298" imgH="3719322" progId="Visio.Drawing.11">
                  <p:embed/>
                  <p:pic>
                    <p:nvPicPr>
                      <p:cNvPr id="14" name="对象 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84168" y="1786823"/>
                        <a:ext cx="2976314" cy="2045866"/>
                      </a:xfrm>
                      <a:prstGeom prst="rect">
                        <a:avLst/>
                      </a:prstGeom>
                      <a:noFill/>
                    </p:spPr>
                  </p:pic>
                </p:oleObj>
              </mc:Fallback>
            </mc:AlternateContent>
          </a:graphicData>
        </a:graphic>
      </p:graphicFrame>
      <p:graphicFrame>
        <p:nvGraphicFramePr>
          <p:cNvPr id="15" name="对象 14"/>
          <p:cNvGraphicFramePr>
            <a:graphicFrameLocks noChangeAspect="1"/>
          </p:cNvGraphicFramePr>
          <p:nvPr/>
        </p:nvGraphicFramePr>
        <p:xfrm>
          <a:off x="6782959" y="1511038"/>
          <a:ext cx="323850" cy="341313"/>
        </p:xfrm>
        <a:graphic>
          <a:graphicData uri="http://schemas.openxmlformats.org/presentationml/2006/ole">
            <mc:AlternateContent xmlns:mc="http://schemas.openxmlformats.org/markup-compatibility/2006">
              <mc:Choice xmlns:v="urn:schemas-microsoft-com:vml" Requires="v">
                <p:oleObj name="Equation" r:id="rId8" imgW="228600" imgH="241200" progId="Equation.DSMT4">
                  <p:embed/>
                </p:oleObj>
              </mc:Choice>
              <mc:Fallback>
                <p:oleObj name="Equation" r:id="rId8" imgW="228600" imgH="241200" progId="Equation.DSMT4">
                  <p:embed/>
                  <p:pic>
                    <p:nvPicPr>
                      <p:cNvPr id="15" name="对象 14"/>
                      <p:cNvPicPr>
                        <a:picLocks noChangeAspect="1" noChangeArrowheads="1"/>
                      </p:cNvPicPr>
                      <p:nvPr/>
                    </p:nvPicPr>
                    <p:blipFill>
                      <a:blip r:embed="rId9"/>
                      <a:srcRect/>
                      <a:stretch>
                        <a:fillRect/>
                      </a:stretch>
                    </p:blipFill>
                    <p:spPr bwMode="auto">
                      <a:xfrm>
                        <a:off x="6782959" y="1511038"/>
                        <a:ext cx="323850" cy="341313"/>
                      </a:xfrm>
                      <a:prstGeom prst="rect">
                        <a:avLst/>
                      </a:prstGeom>
                      <a:noFill/>
                    </p:spPr>
                  </p:pic>
                </p:oleObj>
              </mc:Fallback>
            </mc:AlternateContent>
          </a:graphicData>
        </a:graphic>
      </p:graphicFrame>
      <p:sp>
        <p:nvSpPr>
          <p:cNvPr id="16" name="矩形 1"/>
          <p:cNvSpPr>
            <a:spLocks noChangeArrowheads="1"/>
          </p:cNvSpPr>
          <p:nvPr/>
        </p:nvSpPr>
        <p:spPr bwMode="auto">
          <a:xfrm>
            <a:off x="498798" y="3586445"/>
            <a:ext cx="62646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欧拉角</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方向余弦</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四元数</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7" name="对象 16"/>
          <p:cNvGraphicFramePr>
            <a:graphicFrameLocks noChangeAspect="1"/>
          </p:cNvGraphicFramePr>
          <p:nvPr/>
        </p:nvGraphicFramePr>
        <p:xfrm>
          <a:off x="2771800" y="4146520"/>
          <a:ext cx="2324100" cy="711200"/>
        </p:xfrm>
        <a:graphic>
          <a:graphicData uri="http://schemas.openxmlformats.org/presentationml/2006/ole">
            <mc:AlternateContent xmlns:mc="http://schemas.openxmlformats.org/markup-compatibility/2006">
              <mc:Choice xmlns:v="urn:schemas-microsoft-com:vml" Requires="v">
                <p:oleObj name="Equation" r:id="rId10" imgW="2323800" imgH="711000" progId="Equation.DSMT4">
                  <p:embed/>
                </p:oleObj>
              </mc:Choice>
              <mc:Fallback>
                <p:oleObj name="Equation" r:id="rId10" imgW="2323800" imgH="711000" progId="Equation.DSMT4">
                  <p:embed/>
                  <p:pic>
                    <p:nvPicPr>
                      <p:cNvPr id="17" name="对象 16"/>
                      <p:cNvPicPr>
                        <a:picLocks noChangeAspect="1" noChangeArrowheads="1"/>
                      </p:cNvPicPr>
                      <p:nvPr/>
                    </p:nvPicPr>
                    <p:blipFill>
                      <a:blip r:embed="rId11"/>
                      <a:srcRect/>
                      <a:stretch>
                        <a:fillRect/>
                      </a:stretch>
                    </p:blipFill>
                    <p:spPr bwMode="auto">
                      <a:xfrm>
                        <a:off x="2771800" y="4146520"/>
                        <a:ext cx="23241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8" name="对象 17"/>
          <p:cNvGraphicFramePr>
            <a:graphicFrameLocks noChangeAspect="1"/>
          </p:cNvGraphicFramePr>
          <p:nvPr/>
        </p:nvGraphicFramePr>
        <p:xfrm>
          <a:off x="5822578" y="4133238"/>
          <a:ext cx="2717800" cy="711200"/>
        </p:xfrm>
        <a:graphic>
          <a:graphicData uri="http://schemas.openxmlformats.org/presentationml/2006/ole">
            <mc:AlternateContent xmlns:mc="http://schemas.openxmlformats.org/markup-compatibility/2006">
              <mc:Choice xmlns:v="urn:schemas-microsoft-com:vml" Requires="v">
                <p:oleObj name="Equation" r:id="rId12" imgW="2717640" imgH="711000" progId="Equation.DSMT4">
                  <p:embed/>
                </p:oleObj>
              </mc:Choice>
              <mc:Fallback>
                <p:oleObj name="Equation" r:id="rId12" imgW="2717640" imgH="711000" progId="Equation.DSMT4">
                  <p:embed/>
                  <p:pic>
                    <p:nvPicPr>
                      <p:cNvPr id="18" name="对象 17"/>
                      <p:cNvPicPr>
                        <a:picLocks noChangeAspect="1" noChangeArrowheads="1"/>
                      </p:cNvPicPr>
                      <p:nvPr/>
                    </p:nvPicPr>
                    <p:blipFill>
                      <a:blip r:embed="rId13"/>
                      <a:srcRect/>
                      <a:stretch>
                        <a:fillRect/>
                      </a:stretch>
                    </p:blipFill>
                    <p:spPr bwMode="auto">
                      <a:xfrm>
                        <a:off x="5822578" y="4133238"/>
                        <a:ext cx="2717800" cy="711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 name="左右箭头 18"/>
          <p:cNvSpPr/>
          <p:nvPr/>
        </p:nvSpPr>
        <p:spPr>
          <a:xfrm>
            <a:off x="5175490" y="4322100"/>
            <a:ext cx="504056" cy="360040"/>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
            <a:extLst>
              <a:ext uri="{FF2B5EF4-FFF2-40B4-BE49-F238E27FC236}">
                <a16:creationId xmlns:a16="http://schemas.microsoft.com/office/drawing/2014/main" id="{AB87D937-AFA6-4D35-B6F5-B94BD2BE256F}"/>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坐标系定义及推力模型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977080399"/>
      </p:ext>
    </p:extLst>
  </p:cSld>
  <p:clrMapOvr>
    <a:masterClrMapping/>
  </p:clrMapOvr>
  <p:transition spd="slow" advTm="1508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12</a:t>
            </a:fld>
            <a:r>
              <a:rPr lang="en-US" altLang="zh-CN"/>
              <a:t> /52</a:t>
            </a:r>
            <a:endParaRPr lang="zh-CN" altLang="en-US" dirty="0"/>
          </a:p>
        </p:txBody>
      </p:sp>
      <p:pic>
        <p:nvPicPr>
          <p:cNvPr id="3" name="图片 2"/>
          <p:cNvPicPr>
            <a:picLocks noChangeAspect="1"/>
          </p:cNvPicPr>
          <p:nvPr/>
        </p:nvPicPr>
        <p:blipFill>
          <a:blip r:embed="rId2"/>
          <a:stretch>
            <a:fillRect/>
          </a:stretch>
        </p:blipFill>
        <p:spPr>
          <a:xfrm>
            <a:off x="3851920" y="908720"/>
            <a:ext cx="5010103" cy="4896544"/>
          </a:xfrm>
          <a:prstGeom prst="rect">
            <a:avLst/>
          </a:prstGeom>
        </p:spPr>
      </p:pic>
      <p:sp>
        <p:nvSpPr>
          <p:cNvPr id="5" name="矩形 1"/>
          <p:cNvSpPr>
            <a:spLocks noChangeArrowheads="1"/>
          </p:cNvSpPr>
          <p:nvPr/>
        </p:nvSpPr>
        <p:spPr bwMode="auto">
          <a:xfrm>
            <a:off x="179512" y="836712"/>
            <a:ext cx="6264696"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额定推力、比推力</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发动机推力曲线</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发动机推力后效</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Rectangle 2"/>
          <p:cNvSpPr>
            <a:spLocks noChangeArrowheads="1"/>
          </p:cNvSpPr>
          <p:nvPr/>
        </p:nvSpPr>
        <p:spPr bwMode="auto">
          <a:xfrm>
            <a:off x="3563887" y="1268759"/>
            <a:ext cx="102664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3704868670"/>
              </p:ext>
            </p:extLst>
          </p:nvPr>
        </p:nvGraphicFramePr>
        <p:xfrm>
          <a:off x="539552" y="2859906"/>
          <a:ext cx="2424270" cy="432048"/>
        </p:xfrm>
        <a:graphic>
          <a:graphicData uri="http://schemas.openxmlformats.org/presentationml/2006/ole">
            <mc:AlternateContent xmlns:mc="http://schemas.openxmlformats.org/markup-compatibility/2006">
              <mc:Choice xmlns:v="urn:schemas-microsoft-com:vml" Requires="v">
                <p:oleObj name="Equation" r:id="rId3" imgW="1282700" imgH="228600" progId="Equation.DSMT4">
                  <p:embed/>
                </p:oleObj>
              </mc:Choice>
              <mc:Fallback>
                <p:oleObj name="Equation" r:id="rId3" imgW="1282700" imgH="228600" progId="Equation.DSMT4">
                  <p:embed/>
                  <p:pic>
                    <p:nvPicPr>
                      <p:cNvPr id="7" name="对象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2859906"/>
                        <a:ext cx="2424270" cy="432048"/>
                      </a:xfrm>
                      <a:prstGeom prst="rect">
                        <a:avLst/>
                      </a:prstGeom>
                      <a:noFill/>
                    </p:spPr>
                  </p:pic>
                </p:oleObj>
              </mc:Fallback>
            </mc:AlternateContent>
          </a:graphicData>
        </a:graphic>
      </p:graphicFrame>
      <p:sp>
        <p:nvSpPr>
          <p:cNvPr id="8" name="矩形 1">
            <a:extLst>
              <a:ext uri="{FF2B5EF4-FFF2-40B4-BE49-F238E27FC236}">
                <a16:creationId xmlns:a16="http://schemas.microsoft.com/office/drawing/2014/main" id="{FB94EF42-8B3A-4D46-A28F-708DCE4FFA02}"/>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坐标系定义及推力模型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667427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0C913308-F349-4B6D-A68A-DD1791B4A57B}" type="slidenum">
              <a:rPr lang="zh-CN" altLang="en-US" smtClean="0"/>
              <a:t>13</a:t>
            </a:fld>
            <a:r>
              <a:rPr lang="en-US" altLang="zh-CN"/>
              <a:t> /52</a:t>
            </a:r>
            <a:endParaRPr lang="zh-CN" altLang="en-US" dirty="0"/>
          </a:p>
        </p:txBody>
      </p:sp>
      <p:sp>
        <p:nvSpPr>
          <p:cNvPr id="5" name="矩形 1"/>
          <p:cNvSpPr>
            <a:spLocks noChangeArrowheads="1"/>
          </p:cNvSpPr>
          <p:nvPr/>
        </p:nvSpPr>
        <p:spPr bwMode="auto">
          <a:xfrm>
            <a:off x="179512" y="760050"/>
            <a:ext cx="6264696"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燃气舵</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摆动喷管</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6" name="Rectangle 2"/>
          <p:cNvSpPr>
            <a:spLocks noChangeArrowheads="1"/>
          </p:cNvSpPr>
          <p:nvPr/>
        </p:nvSpPr>
        <p:spPr bwMode="auto">
          <a:xfrm>
            <a:off x="3563887" y="1268759"/>
            <a:ext cx="1026648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a:p>
        </p:txBody>
      </p:sp>
      <p:pic>
        <p:nvPicPr>
          <p:cNvPr id="8" name="图片 7"/>
          <p:cNvPicPr>
            <a:picLocks noChangeAspect="1"/>
          </p:cNvPicPr>
          <p:nvPr/>
        </p:nvPicPr>
        <p:blipFill>
          <a:blip r:embed="rId2"/>
          <a:stretch>
            <a:fillRect/>
          </a:stretch>
        </p:blipFill>
        <p:spPr>
          <a:xfrm>
            <a:off x="6031619" y="2124400"/>
            <a:ext cx="825178" cy="876189"/>
          </a:xfrm>
          <a:prstGeom prst="rect">
            <a:avLst/>
          </a:prstGeom>
        </p:spPr>
      </p:pic>
      <p:pic>
        <p:nvPicPr>
          <p:cNvPr id="9" name="图片 8"/>
          <p:cNvPicPr>
            <a:picLocks noChangeAspect="1"/>
          </p:cNvPicPr>
          <p:nvPr/>
        </p:nvPicPr>
        <p:blipFill>
          <a:blip r:embed="rId3"/>
          <a:stretch>
            <a:fillRect/>
          </a:stretch>
        </p:blipFill>
        <p:spPr>
          <a:xfrm>
            <a:off x="7092280" y="2211880"/>
            <a:ext cx="829826" cy="684921"/>
          </a:xfrm>
          <a:prstGeom prst="rect">
            <a:avLst/>
          </a:prstGeom>
        </p:spPr>
      </p:pic>
      <p:pic>
        <p:nvPicPr>
          <p:cNvPr id="10" name="图片 9"/>
          <p:cNvPicPr>
            <a:picLocks noChangeAspect="1"/>
          </p:cNvPicPr>
          <p:nvPr/>
        </p:nvPicPr>
        <p:blipFill>
          <a:blip r:embed="rId4"/>
          <a:stretch>
            <a:fillRect/>
          </a:stretch>
        </p:blipFill>
        <p:spPr>
          <a:xfrm>
            <a:off x="5868144" y="3127991"/>
            <a:ext cx="2088232" cy="1759368"/>
          </a:xfrm>
          <a:prstGeom prst="rect">
            <a:avLst/>
          </a:prstGeom>
        </p:spPr>
      </p:pic>
      <p:sp>
        <p:nvSpPr>
          <p:cNvPr id="11" name="矩形 1"/>
          <p:cNvSpPr>
            <a:spLocks noChangeArrowheads="1"/>
          </p:cNvSpPr>
          <p:nvPr/>
        </p:nvSpPr>
        <p:spPr bwMode="auto">
          <a:xfrm>
            <a:off x="197278" y="1913780"/>
            <a:ext cx="4392488"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等效舵偏角：为了便于计算控制力和控制力矩，是与实际舵偏角相同控制力矩时的平均舵偏角</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十字形布局</a:t>
            </a:r>
            <a:r>
              <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/X</a:t>
            </a:r>
            <a:r>
              <a:rPr lang="zh-CN" altLang="en-US"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字型布局</a:t>
            </a:r>
            <a:endParaRPr lang="en-US" altLang="zh-CN" sz="24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2" name="对象 11"/>
          <p:cNvGraphicFramePr>
            <a:graphicFrameLocks noChangeAspect="1"/>
          </p:cNvGraphicFramePr>
          <p:nvPr>
            <p:extLst>
              <p:ext uri="{D42A27DB-BD31-4B8C-83A1-F6EECF244321}">
                <p14:modId xmlns:p14="http://schemas.microsoft.com/office/powerpoint/2010/main" val="2602632535"/>
              </p:ext>
            </p:extLst>
          </p:nvPr>
        </p:nvGraphicFramePr>
        <p:xfrm>
          <a:off x="464842" y="4884283"/>
          <a:ext cx="3882244" cy="1503794"/>
        </p:xfrm>
        <a:graphic>
          <a:graphicData uri="http://schemas.openxmlformats.org/presentationml/2006/ole">
            <mc:AlternateContent xmlns:mc="http://schemas.openxmlformats.org/markup-compatibility/2006">
              <mc:Choice xmlns:v="urn:schemas-microsoft-com:vml" Requires="v">
                <p:oleObj name="Equation" r:id="rId5" imgW="3213000" imgH="1244520" progId="Equation.DSMT4">
                  <p:embed/>
                </p:oleObj>
              </mc:Choice>
              <mc:Fallback>
                <p:oleObj name="Equation" r:id="rId5" imgW="3213000" imgH="1244520" progId="Equation.DSMT4">
                  <p:embed/>
                  <p:pic>
                    <p:nvPicPr>
                      <p:cNvPr id="12" name="对象 11"/>
                      <p:cNvPicPr>
                        <a:picLocks noChangeAspect="1" noChangeArrowheads="1"/>
                      </p:cNvPicPr>
                      <p:nvPr/>
                    </p:nvPicPr>
                    <p:blipFill>
                      <a:blip r:embed="rId6"/>
                      <a:srcRect/>
                      <a:stretch>
                        <a:fillRect/>
                      </a:stretch>
                    </p:blipFill>
                    <p:spPr bwMode="auto">
                      <a:xfrm>
                        <a:off x="464842" y="4884283"/>
                        <a:ext cx="3882244" cy="1503794"/>
                      </a:xfrm>
                      <a:prstGeom prst="rect">
                        <a:avLst/>
                      </a:prstGeom>
                      <a:noFill/>
                    </p:spPr>
                  </p:pic>
                </p:oleObj>
              </mc:Fallback>
            </mc:AlternateContent>
          </a:graphicData>
        </a:graphic>
      </p:graphicFrame>
      <p:graphicFrame>
        <p:nvGraphicFramePr>
          <p:cNvPr id="13" name="对象 12"/>
          <p:cNvGraphicFramePr>
            <a:graphicFrameLocks noChangeAspect="1"/>
          </p:cNvGraphicFramePr>
          <p:nvPr>
            <p:extLst>
              <p:ext uri="{D42A27DB-BD31-4B8C-83A1-F6EECF244321}">
                <p14:modId xmlns:p14="http://schemas.microsoft.com/office/powerpoint/2010/main" val="2924794530"/>
              </p:ext>
            </p:extLst>
          </p:nvPr>
        </p:nvGraphicFramePr>
        <p:xfrm>
          <a:off x="5082457" y="4832229"/>
          <a:ext cx="3411080" cy="1743781"/>
        </p:xfrm>
        <a:graphic>
          <a:graphicData uri="http://schemas.openxmlformats.org/presentationml/2006/ole">
            <mc:AlternateContent xmlns:mc="http://schemas.openxmlformats.org/markup-compatibility/2006">
              <mc:Choice xmlns:v="urn:schemas-microsoft-com:vml" Requires="v">
                <p:oleObj name="Equation" r:id="rId7" imgW="2831760" imgH="1447560" progId="Equation.DSMT4">
                  <p:embed/>
                </p:oleObj>
              </mc:Choice>
              <mc:Fallback>
                <p:oleObj name="Equation" r:id="rId7" imgW="2831760" imgH="1447560" progId="Equation.DSMT4">
                  <p:embed/>
                  <p:pic>
                    <p:nvPicPr>
                      <p:cNvPr id="13" name="对象 12"/>
                      <p:cNvPicPr>
                        <a:picLocks noChangeAspect="1" noChangeArrowheads="1"/>
                      </p:cNvPicPr>
                      <p:nvPr/>
                    </p:nvPicPr>
                    <p:blipFill>
                      <a:blip r:embed="rId8"/>
                      <a:srcRect/>
                      <a:stretch>
                        <a:fillRect/>
                      </a:stretch>
                    </p:blipFill>
                    <p:spPr bwMode="auto">
                      <a:xfrm>
                        <a:off x="5082457" y="4832229"/>
                        <a:ext cx="3411080" cy="1743781"/>
                      </a:xfrm>
                      <a:prstGeom prst="rect">
                        <a:avLst/>
                      </a:prstGeom>
                      <a:noFill/>
                    </p:spPr>
                  </p:pic>
                </p:oleObj>
              </mc:Fallback>
            </mc:AlternateContent>
          </a:graphicData>
        </a:graphic>
      </p:graphicFrame>
      <p:pic>
        <p:nvPicPr>
          <p:cNvPr id="14" name="图片 13"/>
          <p:cNvPicPr>
            <a:picLocks noChangeAspect="1"/>
          </p:cNvPicPr>
          <p:nvPr/>
        </p:nvPicPr>
        <p:blipFill>
          <a:blip r:embed="rId9"/>
          <a:stretch>
            <a:fillRect/>
          </a:stretch>
        </p:blipFill>
        <p:spPr>
          <a:xfrm>
            <a:off x="4730374" y="687759"/>
            <a:ext cx="4115247" cy="1404206"/>
          </a:xfrm>
          <a:prstGeom prst="rect">
            <a:avLst/>
          </a:prstGeom>
        </p:spPr>
      </p:pic>
      <p:sp>
        <p:nvSpPr>
          <p:cNvPr id="15" name="矩形 1">
            <a:extLst>
              <a:ext uri="{FF2B5EF4-FFF2-40B4-BE49-F238E27FC236}">
                <a16:creationId xmlns:a16="http://schemas.microsoft.com/office/drawing/2014/main" id="{1430E821-DEFB-4FBF-916F-A12E88DD2D5C}"/>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坐标系定义及推力模型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46216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7930" y="1348900"/>
            <a:ext cx="8028140" cy="494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a:extLst>
              <a:ext uri="{FF2B5EF4-FFF2-40B4-BE49-F238E27FC236}">
                <a16:creationId xmlns:a16="http://schemas.microsoft.com/office/drawing/2014/main" id="{91C25810-160C-4F27-A4D6-4A65F5D1D4F7}"/>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运载火箭制导控制回路框图</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
        <p:nvSpPr>
          <p:cNvPr id="5" name="矩形 1">
            <a:extLst>
              <a:ext uri="{FF2B5EF4-FFF2-40B4-BE49-F238E27FC236}">
                <a16:creationId xmlns:a16="http://schemas.microsoft.com/office/drawing/2014/main" id="{1A9DDCFE-C813-430E-8B50-93AA1F23B62C}"/>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坐标系定义及推力模型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355440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p:cNvSpPr>
            <a:spLocks noChangeArrowheads="1"/>
          </p:cNvSpPr>
          <p:nvPr/>
        </p:nvSpPr>
        <p:spPr bwMode="auto">
          <a:xfrm>
            <a:off x="143508" y="63205"/>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理想弹道设计</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39" name="Rectangle 31"/>
          <p:cNvSpPr>
            <a:spLocks noChangeArrowheads="1"/>
          </p:cNvSpPr>
          <p:nvPr/>
        </p:nvSpPr>
        <p:spPr bwMode="auto">
          <a:xfrm>
            <a:off x="676479" y="550226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矩形 1"/>
          <p:cNvSpPr>
            <a:spLocks noChangeArrowheads="1"/>
          </p:cNvSpPr>
          <p:nvPr/>
        </p:nvSpPr>
        <p:spPr bwMode="auto">
          <a:xfrm>
            <a:off x="218949" y="1130686"/>
            <a:ext cx="3488955"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理想飞行条件无偏差</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采用瞬时平衡假设</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采用弹道优化设计</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3" name="矩形 1"/>
          <p:cNvSpPr>
            <a:spLocks noChangeArrowheads="1"/>
          </p:cNvSpPr>
          <p:nvPr/>
        </p:nvSpPr>
        <p:spPr bwMode="auto">
          <a:xfrm>
            <a:off x="228937" y="2957596"/>
            <a:ext cx="3488955" cy="24006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最大入轨能力</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入轨终端约束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最小气动载荷</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落区约束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4" name="矩形 1"/>
          <p:cNvSpPr>
            <a:spLocks noChangeArrowheads="1"/>
          </p:cNvSpPr>
          <p:nvPr/>
        </p:nvSpPr>
        <p:spPr bwMode="auto">
          <a:xfrm>
            <a:off x="228937" y="5085184"/>
            <a:ext cx="4991135" cy="140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设计标准飞行程序角（平衡舵偏角）</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大气层内飞行指令平滑</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发射系</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地球固联</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到发惯系</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轨道</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p>
        </p:txBody>
      </p:sp>
      <p:graphicFrame>
        <p:nvGraphicFramePr>
          <p:cNvPr id="15" name="对象 14"/>
          <p:cNvGraphicFramePr>
            <a:graphicFrameLocks noChangeAspect="1"/>
          </p:cNvGraphicFramePr>
          <p:nvPr>
            <p:extLst>
              <p:ext uri="{D42A27DB-BD31-4B8C-83A1-F6EECF244321}">
                <p14:modId xmlns:p14="http://schemas.microsoft.com/office/powerpoint/2010/main" val="3871915926"/>
              </p:ext>
            </p:extLst>
          </p:nvPr>
        </p:nvGraphicFramePr>
        <p:xfrm>
          <a:off x="4572000" y="880267"/>
          <a:ext cx="4176464" cy="2736303"/>
        </p:xfrm>
        <a:graphic>
          <a:graphicData uri="http://schemas.openxmlformats.org/presentationml/2006/ole">
            <mc:AlternateContent xmlns:mc="http://schemas.openxmlformats.org/markup-compatibility/2006">
              <mc:Choice xmlns:v="urn:schemas-microsoft-com:vml" Requires="v">
                <p:oleObj name="Visio" r:id="rId2" imgW="3857562" imgH="2533758" progId="Visio.Drawing.15">
                  <p:embed/>
                </p:oleObj>
              </mc:Choice>
              <mc:Fallback>
                <p:oleObj name="Visio" r:id="rId2" imgW="3857562" imgH="2533758" progId="Visio.Drawing.15">
                  <p:embed/>
                  <p:pic>
                    <p:nvPicPr>
                      <p:cNvPr id="9" name="对象 8"/>
                      <p:cNvPicPr>
                        <a:picLocks noChangeAspect="1" noChangeArrowheads="1"/>
                      </p:cNvPicPr>
                      <p:nvPr/>
                    </p:nvPicPr>
                    <p:blipFill>
                      <a:blip r:embed="rId3"/>
                      <a:srcRect/>
                      <a:stretch>
                        <a:fillRect/>
                      </a:stretch>
                    </p:blipFill>
                    <p:spPr bwMode="auto">
                      <a:xfrm>
                        <a:off x="4572000" y="880267"/>
                        <a:ext cx="4176464" cy="2736303"/>
                      </a:xfrm>
                      <a:prstGeom prst="rect">
                        <a:avLst/>
                      </a:prstGeom>
                      <a:noFill/>
                    </p:spPr>
                  </p:pic>
                </p:oleObj>
              </mc:Fallback>
            </mc:AlternateContent>
          </a:graphicData>
        </a:graphic>
      </p:graphicFrame>
      <p:sp>
        <p:nvSpPr>
          <p:cNvPr id="16" name="矩形 1"/>
          <p:cNvSpPr>
            <a:spLocks noChangeArrowheads="1"/>
          </p:cNvSpPr>
          <p:nvPr/>
        </p:nvSpPr>
        <p:spPr bwMode="auto">
          <a:xfrm>
            <a:off x="4788024" y="3722569"/>
            <a:ext cx="4500500"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俯仰程序角是时间连续函数</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稠密大气层以接近零攻角飞行，减少气动载荷和气动干扰</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降低动压并减少穿越大气层飞行时间</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级间分离可靠性要求（小攻角）</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165D527B-C2B5-4F9B-8976-F51F0548C9C5}"/>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设计准则</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8145819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
          <p:cNvSpPr>
            <a:spLocks noChangeArrowheads="1"/>
          </p:cNvSpPr>
          <p:nvPr/>
        </p:nvSpPr>
        <p:spPr bwMode="auto">
          <a:xfrm>
            <a:off x="250517" y="1282230"/>
            <a:ext cx="3488955" cy="4636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垂直起飞（</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t0~t1</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buFont typeface="Wingdings" panose="05000000000000000000" pitchFamily="2" charset="2"/>
              <a:buChar char="Ø"/>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亚音速飞行段（</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t1~t2</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buFont typeface="Wingdings" panose="05000000000000000000" pitchFamily="2" charset="2"/>
              <a:buChar char="Ø"/>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弹道转弯段（</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t2~t3</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buFont typeface="Wingdings" panose="05000000000000000000" pitchFamily="2" charset="2"/>
              <a:buChar char="Ø"/>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关机分离段（</a:t>
            </a: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t3~tk</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buFont typeface="Wingdings" panose="05000000000000000000" pitchFamily="2" charset="2"/>
              <a:buChar char="Ø"/>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真空飞行段</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defRPr/>
            </a:pP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矩形 1"/>
              <p:cNvSpPr/>
              <p:nvPr/>
            </p:nvSpPr>
            <p:spPr>
              <a:xfrm>
                <a:off x="3342855" y="1277521"/>
                <a:ext cx="2690608" cy="50687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ctrlPr>
                            <a:rPr lang="zh-CN" altLang="en-US" i="1" smtClean="0">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0">
                                  <a:latin typeface="Cambria Math" panose="02040503050406030204" pitchFamily="18" charset="0"/>
                                </a:rPr>
                                <m:t>1</m:t>
                              </m:r>
                            </m:sub>
                          </m:sSub>
                          <m:r>
                            <a:rPr lang="zh-CN" altLang="en-US" i="0">
                              <a:latin typeface="Cambria Math" panose="02040503050406030204" pitchFamily="18" charset="0"/>
                            </a:rPr>
                            <m:t>=</m:t>
                          </m:r>
                          <m:rad>
                            <m:radPr>
                              <m:degHide m:val="on"/>
                              <m:ctrlPr>
                                <a:rPr lang="zh-CN" altLang="en-US" i="1">
                                  <a:latin typeface="Cambria Math" panose="02040503050406030204" pitchFamily="18" charset="0"/>
                                </a:rPr>
                              </m:ctrlPr>
                            </m:radPr>
                            <m:deg/>
                            <m:e>
                              <m:f>
                                <m:fPr>
                                  <m:type m:val="lin"/>
                                  <m:ctrlPr>
                                    <a:rPr lang="zh-CN" altLang="en-US" i="1">
                                      <a:latin typeface="Cambria Math" panose="02040503050406030204" pitchFamily="18" charset="0"/>
                                    </a:rPr>
                                  </m:ctrlPr>
                                </m:fPr>
                                <m:num>
                                  <m:r>
                                    <a:rPr lang="zh-CN" altLang="en-US" i="0">
                                      <a:latin typeface="Cambria Math" panose="02040503050406030204" pitchFamily="18" charset="0"/>
                                    </a:rPr>
                                    <m:t>40</m:t>
                                  </m:r>
                                </m:num>
                                <m:den>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0">
                                              <a:latin typeface="Cambria Math" panose="02040503050406030204" pitchFamily="18" charset="0"/>
                                            </a:rPr>
                                            <m:t>01</m:t>
                                          </m:r>
                                        </m:sub>
                                      </m:sSub>
                                      <m:r>
                                        <a:rPr lang="zh-CN" altLang="en-US" i="0">
                                          <a:latin typeface="Cambria Math" panose="02040503050406030204" pitchFamily="18" charset="0"/>
                                        </a:rPr>
                                        <m:t>−1</m:t>
                                      </m:r>
                                    </m:e>
                                  </m:d>
                                </m:den>
                              </m:f>
                            </m:e>
                          </m:rad>
                          <m:r>
                            <a:rPr lang="zh-CN" altLang="en-US" i="0">
                              <a:latin typeface="Cambria Math" panose="02040503050406030204" pitchFamily="18" charset="0"/>
                            </a:rPr>
                            <m:t>(</m:t>
                          </m:r>
                          <m:r>
                            <a:rPr lang="zh-CN" altLang="en-US" i="1">
                              <a:latin typeface="Cambria Math" panose="02040503050406030204" pitchFamily="18" charset="0"/>
                            </a:rPr>
                            <m:t>𝑠</m:t>
                          </m:r>
                          <m:r>
                            <a:rPr lang="en-US" altLang="zh-CN" b="0" i="1" smtClean="0">
                              <a:latin typeface="Cambria Math" panose="02040503050406030204" pitchFamily="18" charset="0"/>
                            </a:rPr>
                            <m:t>)</m:t>
                          </m:r>
                        </m:e>
                      </m:d>
                    </m:oMath>
                  </m:oMathPara>
                </a14:m>
                <a:endParaRPr lang="zh-CN" altLang="en-US" dirty="0"/>
              </a:p>
            </p:txBody>
          </p:sp>
        </mc:Choice>
        <mc:Fallback xmlns="">
          <p:sp>
            <p:nvSpPr>
              <p:cNvPr id="2" name="矩形 1"/>
              <p:cNvSpPr>
                <a:spLocks noRot="1" noChangeAspect="1" noMove="1" noResize="1" noEditPoints="1" noAdjustHandles="1" noChangeArrowheads="1" noChangeShapeType="1" noTextEdit="1"/>
              </p:cNvSpPr>
              <p:nvPr/>
            </p:nvSpPr>
            <p:spPr>
              <a:xfrm>
                <a:off x="3342855" y="1277521"/>
                <a:ext cx="2690608" cy="506870"/>
              </a:xfrm>
              <a:prstGeom prst="rect">
                <a:avLst/>
              </a:prstGeom>
              <a:blipFill>
                <a:blip r:embed="rId2"/>
                <a:stretch>
                  <a:fillRect t="-179518" r="-33710" b="-2614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 name="矩形 2"/>
              <p:cNvSpPr/>
              <p:nvPr/>
            </p:nvSpPr>
            <p:spPr>
              <a:xfrm>
                <a:off x="6287414" y="1316483"/>
                <a:ext cx="128432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0">
                              <a:latin typeface="Cambria Math" panose="02040503050406030204" pitchFamily="18" charset="0"/>
                            </a:rPr>
                            <m:t>01</m:t>
                          </m:r>
                        </m:sub>
                      </m:sSub>
                      <m:r>
                        <a:rPr lang="zh-CN" altLang="en-US" i="1" dirty="0">
                          <a:latin typeface="Cambria Math" panose="02040503050406030204" pitchFamily="18" charset="0"/>
                        </a:rPr>
                        <m:t>推重比</m:t>
                      </m:r>
                    </m:oMath>
                  </m:oMathPara>
                </a14:m>
                <a:endParaRPr lang="zh-CN" altLang="en-US" dirty="0"/>
              </a:p>
            </p:txBody>
          </p:sp>
        </mc:Choice>
        <mc:Fallback xmlns="">
          <p:sp>
            <p:nvSpPr>
              <p:cNvPr id="3" name="矩形 2"/>
              <p:cNvSpPr>
                <a:spLocks noRot="1" noChangeAspect="1" noMove="1" noResize="1" noEditPoints="1" noAdjustHandles="1" noChangeArrowheads="1" noChangeShapeType="1" noTextEdit="1"/>
              </p:cNvSpPr>
              <p:nvPr/>
            </p:nvSpPr>
            <p:spPr>
              <a:xfrm>
                <a:off x="6287414" y="1316483"/>
                <a:ext cx="1284326" cy="369332"/>
              </a:xfrm>
              <a:prstGeom prst="rect">
                <a:avLst/>
              </a:prstGeom>
              <a:blipFill>
                <a:blip r:embed="rId3"/>
                <a:stretch>
                  <a:fillRect b="-3279"/>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676479" y="5098626"/>
            <a:ext cx="3319457" cy="1679347"/>
          </a:xfrm>
          <a:prstGeom prst="rect">
            <a:avLst/>
          </a:prstGeom>
        </p:spPr>
      </p:pic>
      <mc:AlternateContent xmlns:mc="http://schemas.openxmlformats.org/markup-compatibility/2006" xmlns:a14="http://schemas.microsoft.com/office/drawing/2010/main">
        <mc:Choice Requires="a14">
          <p:sp>
            <p:nvSpPr>
              <p:cNvPr id="17" name="矩形 16"/>
              <p:cNvSpPr/>
              <p:nvPr/>
            </p:nvSpPr>
            <p:spPr>
              <a:xfrm>
                <a:off x="3319698" y="2931499"/>
                <a:ext cx="27767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以</m:t>
                      </m:r>
                      <m:r>
                        <a:rPr lang="zh-CN" altLang="en-US" i="1">
                          <a:latin typeface="Cambria Math" panose="02040503050406030204" pitchFamily="18" charset="0"/>
                        </a:rPr>
                        <m:t>零攻角</m:t>
                      </m:r>
                      <m:r>
                        <a:rPr lang="zh-CN" altLang="en-US" i="1" smtClean="0">
                          <a:latin typeface="Cambria Math" panose="02040503050406030204" pitchFamily="18" charset="0"/>
                        </a:rPr>
                        <m:t>飞行</m:t>
                      </m:r>
                      <m:r>
                        <a:rPr lang="zh-CN" altLang="en-US" i="1">
                          <a:latin typeface="Cambria Math" panose="02040503050406030204" pitchFamily="18" charset="0"/>
                        </a:rPr>
                        <m:t>穿出</m:t>
                      </m:r>
                      <m:r>
                        <a:rPr lang="zh-CN" altLang="en-US" i="1" smtClean="0">
                          <a:latin typeface="Cambria Math" panose="02040503050406030204" pitchFamily="18" charset="0"/>
                        </a:rPr>
                        <m:t>大气层</m:t>
                      </m:r>
                    </m:oMath>
                  </m:oMathPara>
                </a14:m>
                <a:endParaRPr lang="zh-CN" altLang="en-US" dirty="0"/>
              </a:p>
            </p:txBody>
          </p:sp>
        </mc:Choice>
        <mc:Fallback xmlns="">
          <p:sp>
            <p:nvSpPr>
              <p:cNvPr id="17" name="矩形 16"/>
              <p:cNvSpPr>
                <a:spLocks noRot="1" noChangeAspect="1" noMove="1" noResize="1" noEditPoints="1" noAdjustHandles="1" noChangeArrowheads="1" noChangeShapeType="1" noTextEdit="1"/>
              </p:cNvSpPr>
              <p:nvPr/>
            </p:nvSpPr>
            <p:spPr>
              <a:xfrm>
                <a:off x="3319698" y="2931499"/>
                <a:ext cx="2776722" cy="369332"/>
              </a:xfrm>
              <a:prstGeom prst="rect">
                <a:avLst/>
              </a:prstGeom>
              <a:blipFill>
                <a:blip r:embed="rId5"/>
                <a:stretch>
                  <a:fillRect b="-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矩形 17"/>
              <p:cNvSpPr/>
              <p:nvPr/>
            </p:nvSpPr>
            <p:spPr>
              <a:xfrm>
                <a:off x="3363329" y="3476797"/>
                <a:ext cx="162256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以</m:t>
                      </m:r>
                      <m:r>
                        <a:rPr lang="zh-CN" altLang="en-US" i="1">
                          <a:latin typeface="Cambria Math" panose="02040503050406030204" pitchFamily="18" charset="0"/>
                        </a:rPr>
                        <m:t>零攻角</m:t>
                      </m:r>
                      <m:r>
                        <a:rPr lang="zh-CN" altLang="en-US" i="1" dirty="0" smtClean="0">
                          <a:latin typeface="Cambria Math" panose="02040503050406030204" pitchFamily="18" charset="0"/>
                        </a:rPr>
                        <m:t>分离</m:t>
                      </m:r>
                    </m:oMath>
                  </m:oMathPara>
                </a14:m>
                <a:endParaRPr lang="zh-CN" altLang="en-US" dirty="0"/>
              </a:p>
            </p:txBody>
          </p:sp>
        </mc:Choice>
        <mc:Fallback xmlns="">
          <p:sp>
            <p:nvSpPr>
              <p:cNvPr id="18" name="矩形 17"/>
              <p:cNvSpPr>
                <a:spLocks noRot="1" noChangeAspect="1" noMove="1" noResize="1" noEditPoints="1" noAdjustHandles="1" noChangeArrowheads="1" noChangeShapeType="1" noTextEdit="1"/>
              </p:cNvSpPr>
              <p:nvPr/>
            </p:nvSpPr>
            <p:spPr>
              <a:xfrm>
                <a:off x="3363329" y="3476797"/>
                <a:ext cx="1622560" cy="369332"/>
              </a:xfrm>
              <a:prstGeom prst="rect">
                <a:avLst/>
              </a:prstGeom>
              <a:blipFill>
                <a:blip r:embed="rId6"/>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3342855" y="2098608"/>
                <a:ext cx="296004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𝛼</m:t>
                          </m:r>
                        </m:e>
                      </m:acc>
                      <m:r>
                        <a:rPr lang="zh-CN" altLang="en-US">
                          <a:latin typeface="Cambria Math" panose="02040503050406030204" pitchFamily="18" charset="0"/>
                        </a:rPr>
                        <m:t>—</m:t>
                      </m:r>
                      <m:r>
                        <a:rPr lang="zh-CN" altLang="en-US">
                          <a:latin typeface="Cambria Math" panose="02040503050406030204" pitchFamily="18" charset="0"/>
                        </a:rPr>
                        <m:t>亚音速攻角最大绝对值</m:t>
                      </m:r>
                    </m:oMath>
                  </m:oMathPara>
                </a14:m>
                <a:endParaRPr lang="zh-CN" altLang="en-US" dirty="0"/>
              </a:p>
            </p:txBody>
          </p:sp>
        </mc:Choice>
        <mc:Fallback xmlns="">
          <p:sp>
            <p:nvSpPr>
              <p:cNvPr id="8" name="矩形 7"/>
              <p:cNvSpPr>
                <a:spLocks noRot="1" noChangeAspect="1" noMove="1" noResize="1" noEditPoints="1" noAdjustHandles="1" noChangeArrowheads="1" noChangeShapeType="1" noTextEdit="1"/>
              </p:cNvSpPr>
              <p:nvPr/>
            </p:nvSpPr>
            <p:spPr>
              <a:xfrm>
                <a:off x="3342855" y="2098608"/>
                <a:ext cx="2960041"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3363329" y="2433000"/>
                <a:ext cx="133325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a:latin typeface="Cambria Math" panose="02040503050406030204" pitchFamily="18" charset="0"/>
                        </a:rPr>
                        <m:t>𝑎</m:t>
                      </m:r>
                      <m:r>
                        <a:rPr lang="zh-CN" altLang="en-US">
                          <a:latin typeface="Cambria Math" panose="02040503050406030204" pitchFamily="18" charset="0"/>
                        </a:rPr>
                        <m:t>—</m:t>
                      </m:r>
                      <m:r>
                        <a:rPr lang="zh-CN" altLang="en-US">
                          <a:latin typeface="Cambria Math" panose="02040503050406030204" pitchFamily="18" charset="0"/>
                        </a:rPr>
                        <m:t>常系数</m:t>
                      </m:r>
                    </m:oMath>
                  </m:oMathPara>
                </a14:m>
                <a:endParaRPr lang="zh-CN" altLang="en-US" dirty="0"/>
              </a:p>
            </p:txBody>
          </p:sp>
        </mc:Choice>
        <mc:Fallback xmlns="">
          <p:sp>
            <p:nvSpPr>
              <p:cNvPr id="9" name="矩形 8"/>
              <p:cNvSpPr>
                <a:spLocks noRot="1" noChangeAspect="1" noMove="1" noResize="1" noEditPoints="1" noAdjustHandles="1" noChangeArrowheads="1" noChangeShapeType="1" noTextEdit="1"/>
              </p:cNvSpPr>
              <p:nvPr/>
            </p:nvSpPr>
            <p:spPr>
              <a:xfrm>
                <a:off x="3363329" y="2433000"/>
                <a:ext cx="1333250" cy="369332"/>
              </a:xfrm>
              <a:prstGeom prst="rect">
                <a:avLst/>
              </a:prstGeom>
              <a:blipFill>
                <a:blip r:embed="rId8"/>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3342855" y="1724776"/>
                <a:ext cx="3347263" cy="38792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𝛼</m:t>
                      </m:r>
                      <m:r>
                        <a:rPr lang="zh-CN" altLang="en-US">
                          <a:latin typeface="Cambria Math" panose="02040503050406030204" pitchFamily="18" charset="0"/>
                        </a:rPr>
                        <m:t>(</m:t>
                      </m:r>
                      <m:r>
                        <a:rPr lang="zh-CN" altLang="en-US" i="1">
                          <a:latin typeface="Cambria Math" panose="02040503050406030204" pitchFamily="18" charset="0"/>
                        </a:rPr>
                        <m:t>𝑡</m:t>
                      </m:r>
                      <m:r>
                        <a:rPr lang="zh-CN" altLang="en-US">
                          <a:latin typeface="Cambria Math" panose="02040503050406030204" pitchFamily="18" charset="0"/>
                        </a:rPr>
                        <m:t>)=4</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𝛼</m:t>
                          </m:r>
                        </m:e>
                      </m:acc>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𝑎</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1</m:t>
                                  </m:r>
                                </m:sub>
                              </m:sSub>
                              <m:r>
                                <a:rPr lang="zh-CN" altLang="en-US">
                                  <a:latin typeface="Cambria Math" panose="02040503050406030204" pitchFamily="18" charset="0"/>
                                </a:rPr>
                                <m:t>−</m:t>
                              </m:r>
                              <m:r>
                                <a:rPr lang="zh-CN" altLang="en-US" i="1">
                                  <a:latin typeface="Cambria Math" panose="02040503050406030204" pitchFamily="18" charset="0"/>
                                </a:rPr>
                                <m:t>𝑡</m:t>
                              </m:r>
                            </m:e>
                          </m:d>
                        </m:sup>
                      </m:sSup>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𝑒</m:t>
                          </m:r>
                        </m:e>
                        <m:sup>
                          <m:d>
                            <m:dPr>
                              <m:begChr m:val=""/>
                              <m:ctrlPr>
                                <a:rPr lang="zh-CN" altLang="en-US" i="1">
                                  <a:latin typeface="Cambria Math" panose="02040503050406030204" pitchFamily="18" charset="0"/>
                                </a:rPr>
                              </m:ctrlPr>
                            </m:dPr>
                            <m:e>
                              <m:r>
                                <a:rPr lang="zh-CN" altLang="en-US" i="1">
                                  <a:latin typeface="Cambria Math" panose="02040503050406030204" pitchFamily="18" charset="0"/>
                                </a:rPr>
                                <m:t>𝛼</m:t>
                              </m:r>
                              <m:r>
                                <a:rPr lang="zh-CN" altLang="en-US">
                                  <a:latin typeface="Cambria Math" panose="02040503050406030204" pitchFamily="18" charset="0"/>
                                </a:rPr>
                                <m:t>(</m:t>
                              </m:r>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a:latin typeface="Cambria Math" panose="02040503050406030204" pitchFamily="18" charset="0"/>
                                    </a:rPr>
                                    <m:t>1</m:t>
                                  </m:r>
                                </m:sub>
                              </m:sSub>
                              <m:r>
                                <a:rPr lang="zh-CN" altLang="en-US">
                                  <a:latin typeface="Cambria Math" panose="02040503050406030204" pitchFamily="18" charset="0"/>
                                </a:rPr>
                                <m:t>−</m:t>
                              </m:r>
                              <m:r>
                                <a:rPr lang="zh-CN" altLang="en-US" i="1">
                                  <a:latin typeface="Cambria Math" panose="02040503050406030204" pitchFamily="18" charset="0"/>
                                </a:rPr>
                                <m:t>𝑡</m:t>
                              </m:r>
                            </m:e>
                          </m:d>
                        </m:sup>
                      </m:sSup>
                      <m:r>
                        <a:rPr lang="zh-CN" altLang="en-US">
                          <a:latin typeface="Cambria Math" panose="02040503050406030204" pitchFamily="18" charset="0"/>
                        </a:rPr>
                        <m:t>−1</m:t>
                      </m:r>
                      <m:r>
                        <a:rPr lang="en-US" altLang="zh-CN" b="0" i="0" smtClean="0">
                          <a:latin typeface="Cambria Math" panose="02040503050406030204" pitchFamily="18" charset="0"/>
                        </a:rPr>
                        <m:t>)</m:t>
                      </m:r>
                    </m:oMath>
                  </m:oMathPara>
                </a14:m>
                <a:endParaRPr lang="zh-CN" altLang="en-US" dirty="0"/>
              </a:p>
            </p:txBody>
          </p:sp>
        </mc:Choice>
        <mc:Fallback xmlns="">
          <p:sp>
            <p:nvSpPr>
              <p:cNvPr id="10" name="矩形 9"/>
              <p:cNvSpPr>
                <a:spLocks noRot="1" noChangeAspect="1" noMove="1" noResize="1" noEditPoints="1" noAdjustHandles="1" noChangeArrowheads="1" noChangeShapeType="1" noTextEdit="1"/>
              </p:cNvSpPr>
              <p:nvPr/>
            </p:nvSpPr>
            <p:spPr>
              <a:xfrm>
                <a:off x="3342855" y="1724776"/>
                <a:ext cx="3347263" cy="387927"/>
              </a:xfrm>
              <a:prstGeom prst="rect">
                <a:avLst/>
              </a:prstGeom>
              <a:blipFill>
                <a:blip r:embed="rId9"/>
                <a:stretch>
                  <a:fillRect t="-85938" b="-100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矩形 18"/>
              <p:cNvSpPr/>
              <p:nvPr/>
            </p:nvSpPr>
            <p:spPr>
              <a:xfrm>
                <a:off x="3363329" y="3921686"/>
                <a:ext cx="208422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以</m:t>
                      </m:r>
                      <m:r>
                        <a:rPr lang="zh-CN" altLang="en-US" i="1">
                          <a:latin typeface="Cambria Math" panose="02040503050406030204" pitchFamily="18" charset="0"/>
                        </a:rPr>
                        <m:t>常值</m:t>
                      </m:r>
                      <m:r>
                        <a:rPr lang="zh-CN" altLang="en-US" i="1" smtClean="0">
                          <a:latin typeface="Cambria Math" panose="02040503050406030204" pitchFamily="18" charset="0"/>
                        </a:rPr>
                        <m:t>姿态角</m:t>
                      </m:r>
                      <m:r>
                        <a:rPr lang="zh-CN" altLang="en-US" i="1">
                          <a:latin typeface="Cambria Math" panose="02040503050406030204" pitchFamily="18" charset="0"/>
                        </a:rPr>
                        <m:t>分离</m:t>
                      </m:r>
                    </m:oMath>
                  </m:oMathPara>
                </a14:m>
                <a:endParaRPr lang="zh-CN" altLang="en-US" dirty="0"/>
              </a:p>
            </p:txBody>
          </p:sp>
        </mc:Choice>
        <mc:Fallback xmlns="">
          <p:sp>
            <p:nvSpPr>
              <p:cNvPr id="19" name="矩形 18"/>
              <p:cNvSpPr>
                <a:spLocks noRot="1" noChangeAspect="1" noMove="1" noResize="1" noEditPoints="1" noAdjustHandles="1" noChangeArrowheads="1" noChangeShapeType="1" noTextEdit="1"/>
              </p:cNvSpPr>
              <p:nvPr/>
            </p:nvSpPr>
            <p:spPr>
              <a:xfrm>
                <a:off x="3363329" y="3921686"/>
                <a:ext cx="2084224" cy="369332"/>
              </a:xfrm>
              <a:prstGeom prst="rect">
                <a:avLst/>
              </a:prstGeom>
              <a:blipFill>
                <a:blip r:embed="rId10"/>
                <a:stretch>
                  <a:fillRect b="-983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0" name="矩形 19"/>
              <p:cNvSpPr/>
              <p:nvPr/>
            </p:nvSpPr>
            <p:spPr>
              <a:xfrm>
                <a:off x="3378467" y="4489079"/>
                <a:ext cx="231505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提高入轨</m:t>
                      </m:r>
                      <m:r>
                        <a:rPr lang="zh-CN" altLang="en-US" i="1">
                          <a:latin typeface="Cambria Math" panose="02040503050406030204" pitchFamily="18" charset="0"/>
                        </a:rPr>
                        <m:t>能力</m:t>
                      </m:r>
                      <m:r>
                        <a:rPr lang="zh-CN" altLang="en-US" b="0" i="1" smtClean="0">
                          <a:latin typeface="Cambria Math" panose="02040503050406030204" pitchFamily="18" charset="0"/>
                        </a:rPr>
                        <m:t>和</m:t>
                      </m:r>
                      <m:r>
                        <a:rPr lang="zh-CN" altLang="en-US" i="1">
                          <a:latin typeface="Cambria Math" panose="02040503050406030204" pitchFamily="18" charset="0"/>
                        </a:rPr>
                        <m:t>精度</m:t>
                      </m:r>
                    </m:oMath>
                  </m:oMathPara>
                </a14:m>
                <a:endParaRPr lang="zh-CN" altLang="en-US" dirty="0"/>
              </a:p>
            </p:txBody>
          </p:sp>
        </mc:Choice>
        <mc:Fallback xmlns="">
          <p:sp>
            <p:nvSpPr>
              <p:cNvPr id="20" name="矩形 19"/>
              <p:cNvSpPr>
                <a:spLocks noRot="1" noChangeAspect="1" noMove="1" noResize="1" noEditPoints="1" noAdjustHandles="1" noChangeArrowheads="1" noChangeShapeType="1" noTextEdit="1"/>
              </p:cNvSpPr>
              <p:nvPr/>
            </p:nvSpPr>
            <p:spPr>
              <a:xfrm>
                <a:off x="3378467" y="4489079"/>
                <a:ext cx="2315057" cy="369332"/>
              </a:xfrm>
              <a:prstGeom prst="rect">
                <a:avLst/>
              </a:prstGeom>
              <a:blipFill>
                <a:blip r:embed="rId11"/>
                <a:stretch>
                  <a:fillRect b="-6557"/>
                </a:stretch>
              </a:blipFill>
            </p:spPr>
            <p:txBody>
              <a:bodyPr/>
              <a:lstStyle/>
              <a:p>
                <a:r>
                  <a:rPr lang="zh-CN" altLang="en-US">
                    <a:noFill/>
                  </a:rPr>
                  <a:t> </a:t>
                </a:r>
              </a:p>
            </p:txBody>
          </p:sp>
        </mc:Fallback>
      </mc:AlternateContent>
      <p:pic>
        <p:nvPicPr>
          <p:cNvPr id="11" name="图片 10"/>
          <p:cNvPicPr>
            <a:picLocks noChangeAspect="1"/>
          </p:cNvPicPr>
          <p:nvPr/>
        </p:nvPicPr>
        <p:blipFill>
          <a:blip r:embed="rId12"/>
          <a:stretch>
            <a:fillRect/>
          </a:stretch>
        </p:blipFill>
        <p:spPr>
          <a:xfrm>
            <a:off x="4453466" y="4975533"/>
            <a:ext cx="3528392" cy="1797428"/>
          </a:xfrm>
          <a:prstGeom prst="rect">
            <a:avLst/>
          </a:prstGeom>
        </p:spPr>
      </p:pic>
      <p:sp>
        <p:nvSpPr>
          <p:cNvPr id="15" name="矩形 14">
            <a:extLst>
              <a:ext uri="{FF2B5EF4-FFF2-40B4-BE49-F238E27FC236}">
                <a16:creationId xmlns:a16="http://schemas.microsoft.com/office/drawing/2014/main" id="{2E9AB712-52DA-4766-8EE6-DDB878A9692B}"/>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程序角设计</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
        <p:nvSpPr>
          <p:cNvPr id="16" name="矩形 1">
            <a:extLst>
              <a:ext uri="{FF2B5EF4-FFF2-40B4-BE49-F238E27FC236}">
                <a16:creationId xmlns:a16="http://schemas.microsoft.com/office/drawing/2014/main" id="{2DEB77E8-0C9A-4F53-ACE2-3581A0FFC6EC}"/>
              </a:ext>
            </a:extLst>
          </p:cNvPr>
          <p:cNvSpPr>
            <a:spLocks noChangeArrowheads="1"/>
          </p:cNvSpPr>
          <p:nvPr/>
        </p:nvSpPr>
        <p:spPr bwMode="auto">
          <a:xfrm>
            <a:off x="143508" y="63205"/>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理想弹道设计</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28526233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矩形 1"/>
              <p:cNvSpPr>
                <a:spLocks noChangeArrowheads="1"/>
              </p:cNvSpPr>
              <p:nvPr/>
            </p:nvSpPr>
            <p:spPr bwMode="auto">
              <a:xfrm>
                <a:off x="218949" y="1254858"/>
                <a:ext cx="5937227" cy="4982454"/>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各种偏差条件（发动机比冲、秒耗量、推力线偏斜、起飞质量、气动、大气、风）</a:t>
                </a:r>
                <a:endParaRPr lang="en-US" altLang="zh-CN"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采用瞬时平衡假设，完美跟踪标准程序角（任意时刻与标准程序角一致）</a:t>
                </a:r>
                <a:endParaRPr lang="en-US" altLang="zh-CN"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给定控制规律跟踪程序角，设计</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a:latin typeface="Cambria Math" panose="02040503050406030204" pitchFamily="18" charset="0"/>
                          </a:rPr>
                          <m:t>0</m:t>
                        </m:r>
                      </m:sub>
                      <m:sup>
                        <m:r>
                          <a:rPr lang="zh-CN" altLang="en-US" i="1">
                            <a:latin typeface="Cambria Math" panose="02040503050406030204" pitchFamily="18" charset="0"/>
                          </a:rPr>
                          <m:t>𝜑</m:t>
                        </m:r>
                      </m:sup>
                    </m:sSubSup>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t> </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𝑎</m:t>
                        </m:r>
                      </m:e>
                      <m:sub>
                        <m:r>
                          <a:rPr lang="zh-CN" altLang="en-US">
                            <a:latin typeface="Cambria Math" panose="02040503050406030204" pitchFamily="18" charset="0"/>
                          </a:rPr>
                          <m:t>0</m:t>
                        </m:r>
                      </m:sub>
                      <m:sup>
                        <m:r>
                          <a:rPr lang="zh-CN" altLang="en-US" i="1">
                            <a:latin typeface="Cambria Math" panose="02040503050406030204" pitchFamily="18" charset="0"/>
                          </a:rPr>
                          <m:t>𝜓</m:t>
                        </m:r>
                      </m:sup>
                    </m:sSubSup>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，在给定极限偏差下，评估舵偏角</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𝜑</m:t>
                        </m:r>
                      </m:sub>
                    </m:sSub>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𝜓</m:t>
                        </m:r>
                      </m:sub>
                    </m:sSub>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，评估弹道偏差。</a:t>
                </a:r>
                <a:endParaRPr lang="en-US" altLang="zh-CN"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给定控制规律跟踪程序角，在弹道偏差条件下，设计</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𝐾</m:t>
                        </m:r>
                      </m:e>
                      <m:sub>
                        <m:r>
                          <a:rPr lang="zh-CN" altLang="en-US" i="1">
                            <a:latin typeface="Cambria Math" panose="02040503050406030204" pitchFamily="18" charset="0"/>
                          </a:rPr>
                          <m:t>𝑢</m:t>
                        </m:r>
                      </m:sub>
                      <m:sup>
                        <m:r>
                          <a:rPr lang="zh-CN" altLang="en-US" i="1">
                            <a:latin typeface="Cambria Math" panose="02040503050406030204" pitchFamily="18" charset="0"/>
                          </a:rPr>
                          <m:t>𝜑</m:t>
                        </m:r>
                      </m:sup>
                    </m:sSubSup>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和</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𝐾</m:t>
                        </m:r>
                      </m:e>
                      <m:sub>
                        <m:r>
                          <a:rPr lang="zh-CN" altLang="en-US" i="1">
                            <a:latin typeface="Cambria Math" panose="02040503050406030204" pitchFamily="18" charset="0"/>
                          </a:rPr>
                          <m:t>𝑢</m:t>
                        </m:r>
                      </m:sub>
                      <m:sup>
                        <m:r>
                          <a:rPr lang="zh-CN" altLang="en-US" i="1">
                            <a:latin typeface="Cambria Math" panose="02040503050406030204" pitchFamily="18" charset="0"/>
                          </a:rPr>
                          <m:t>𝜓</m:t>
                        </m:r>
                      </m:sup>
                    </m:sSubSup>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，评估舵偏角</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𝜑</m:t>
                        </m:r>
                      </m:sub>
                    </m:sSub>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𝛿</m:t>
                        </m:r>
                      </m:e>
                      <m:sub>
                        <m:r>
                          <a:rPr lang="zh-CN" altLang="en-US" i="1">
                            <a:latin typeface="Cambria Math" panose="02040503050406030204" pitchFamily="18" charset="0"/>
                          </a:rPr>
                          <m:t>𝜓</m:t>
                        </m:r>
                      </m:sub>
                    </m:sSub>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，评估弹道偏差。</a:t>
                </a:r>
                <a:endParaRPr lang="en-US" altLang="zh-CN"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给定控制规律跟踪程序角，在弹道偏差条件下，尤其风载荷条件下，设计</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𝑔</m:t>
                        </m:r>
                      </m:e>
                      <m:sub>
                        <m:r>
                          <a:rPr lang="zh-CN" altLang="en-US">
                            <a:latin typeface="Cambria Math" panose="02040503050406030204" pitchFamily="18" charset="0"/>
                          </a:rPr>
                          <m:t>2</m:t>
                        </m:r>
                      </m:sub>
                      <m:sup>
                        <m:r>
                          <a:rPr lang="zh-CN" altLang="en-US" i="1">
                            <a:latin typeface="Cambria Math" panose="02040503050406030204" pitchFamily="18" charset="0"/>
                          </a:rPr>
                          <m:t>𝜑</m:t>
                        </m:r>
                      </m:sup>
                    </m:sSubSup>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和</a:t>
                </a:r>
                <a14:m>
                  <m:oMath xmlns:m="http://schemas.openxmlformats.org/officeDocument/2006/math">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𝑔</m:t>
                        </m:r>
                      </m:e>
                      <m:sub>
                        <m:r>
                          <a:rPr lang="zh-CN" altLang="en-US">
                            <a:latin typeface="Cambria Math" panose="02040503050406030204" pitchFamily="18" charset="0"/>
                          </a:rPr>
                          <m:t>2</m:t>
                        </m:r>
                      </m:sub>
                      <m:sup>
                        <m:r>
                          <a:rPr lang="zh-CN" altLang="en-US" i="1">
                            <a:latin typeface="Cambria Math" panose="02040503050406030204" pitchFamily="18" charset="0"/>
                          </a:rPr>
                          <m:t>𝜓</m:t>
                        </m:r>
                      </m:sup>
                    </m:sSubSup>
                  </m:oMath>
                </a14:m>
                <a:r>
                  <a:rPr lang="zh-CN" altLang="en-US"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，进行减载评估。</a:t>
                </a:r>
                <a:endParaRPr lang="en-US" altLang="zh-CN"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a:lnSpc>
                    <a:spcPct val="150000"/>
                  </a:lnSpc>
                  <a:defRPr/>
                </a:pPr>
                <a:endParaRPr lang="en-US" altLang="zh-CN"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mc:Choice>
        <mc:Fallback xmlns="">
          <p:sp>
            <p:nvSpPr>
              <p:cNvPr id="12" name="矩形 1"/>
              <p:cNvSpPr>
                <a:spLocks noRot="1" noChangeAspect="1" noMove="1" noResize="1" noEditPoints="1" noAdjustHandles="1" noChangeArrowheads="1" noChangeShapeType="1" noTextEdit="1"/>
              </p:cNvSpPr>
              <p:nvPr/>
            </p:nvSpPr>
            <p:spPr bwMode="auto">
              <a:xfrm>
                <a:off x="218949" y="1254858"/>
                <a:ext cx="5937227" cy="4982454"/>
              </a:xfrm>
              <a:prstGeom prst="rect">
                <a:avLst/>
              </a:prstGeom>
              <a:blipFill>
                <a:blip r:embed="rId2"/>
                <a:stretch>
                  <a:fillRect l="-719" r="-103"/>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sp>
        <p:nvSpPr>
          <p:cNvPr id="3" name="Rectangle 2"/>
          <p:cNvSpPr>
            <a:spLocks noChangeArrowheads="1"/>
          </p:cNvSpPr>
          <p:nvPr/>
        </p:nvSpPr>
        <p:spPr bwMode="auto">
          <a:xfrm>
            <a:off x="3923928" y="54452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mc:AlternateContent xmlns:mc="http://schemas.openxmlformats.org/markup-compatibility/2006" xmlns:a14="http://schemas.microsoft.com/office/drawing/2010/main">
        <mc:Choice Requires="a14">
          <p:sp>
            <p:nvSpPr>
              <p:cNvPr id="5" name="矩形 4"/>
              <p:cNvSpPr/>
              <p:nvPr/>
            </p:nvSpPr>
            <p:spPr>
              <a:xfrm>
                <a:off x="6444208" y="3154411"/>
                <a:ext cx="1385123" cy="60978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1200" i="1">
                              <a:latin typeface="Cambria Math" panose="02040503050406030204" pitchFamily="18" charset="0"/>
                            </a:rPr>
                          </m:ctrlPr>
                        </m:mPr>
                        <m:mr>
                          <m:e>
                            <m:d>
                              <m:dPr>
                                <m:begChr m:val=""/>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𝛿</m:t>
                                    </m:r>
                                  </m:e>
                                  <m:sub>
                                    <m:r>
                                      <a:rPr lang="zh-CN" altLang="en-US" sz="1200">
                                        <a:latin typeface="Cambria Math" panose="02040503050406030204" pitchFamily="18" charset="0"/>
                                      </a:rPr>
                                      <m:t>𝜑</m:t>
                                    </m:r>
                                  </m:sub>
                                </m:sSub>
                                <m:r>
                                  <m:rPr>
                                    <m:nor/>
                                  </m:rPr>
                                  <a:rPr lang="zh-CN" altLang="en-US" sz="120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a:latin typeface="Cambria Math" panose="02040503050406030204" pitchFamily="18" charset="0"/>
                                      </a:rPr>
                                      <m:t>𝑎</m:t>
                                    </m:r>
                                  </m:e>
                                  <m:sub>
                                    <m:r>
                                      <a:rPr lang="zh-CN" altLang="en-US" sz="1200">
                                        <a:latin typeface="Cambria Math" panose="02040503050406030204" pitchFamily="18" charset="0"/>
                                      </a:rPr>
                                      <m:t>0</m:t>
                                    </m:r>
                                  </m:sub>
                                  <m:sup>
                                    <m:r>
                                      <a:rPr lang="zh-CN" altLang="en-US" sz="1200">
                                        <a:latin typeface="Cambria Math" panose="02040503050406030204" pitchFamily="18" charset="0"/>
                                      </a:rPr>
                                      <m:t>𝜑</m:t>
                                    </m:r>
                                  </m:sup>
                                </m:sSubSup>
                                <m:r>
                                  <a:rPr lang="zh-CN" altLang="en-US" sz="1200">
                                    <a:latin typeface="Cambria Math" panose="02040503050406030204" pitchFamily="18" charset="0"/>
                                  </a:rPr>
                                  <m:t>(</m:t>
                                </m:r>
                                <m:r>
                                  <a:rPr lang="zh-CN" altLang="en-US" sz="1200">
                                    <a:latin typeface="Cambria Math" panose="02040503050406030204" pitchFamily="18" charset="0"/>
                                  </a:rPr>
                                  <m:t>𝜑</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𝜑</m:t>
                                    </m:r>
                                  </m:e>
                                  <m:sub>
                                    <m:r>
                                      <a:rPr lang="zh-CN" altLang="en-US" sz="1200">
                                        <a:latin typeface="Cambria Math" panose="02040503050406030204" pitchFamily="18" charset="0"/>
                                      </a:rPr>
                                      <m:t>𝑐𝑥</m:t>
                                    </m:r>
                                  </m:sub>
                                </m:sSub>
                              </m:e>
                            </m:d>
                          </m:e>
                        </m:mr>
                        <m:mr>
                          <m:e>
                            <m:d>
                              <m:dPr>
                                <m:begChr m:val=""/>
                                <m:ctrlPr>
                                  <a:rPr lang="zh-CN" altLang="en-US" sz="1200" i="1">
                                    <a:latin typeface="Cambria Math" panose="02040503050406030204" pitchFamily="18" charset="0"/>
                                  </a:rPr>
                                </m:ctrlPr>
                              </m:dPr>
                              <m:e>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𝛿</m:t>
                                    </m:r>
                                  </m:e>
                                  <m:sub>
                                    <m:r>
                                      <a:rPr lang="zh-CN" altLang="en-US" sz="1200">
                                        <a:latin typeface="Cambria Math" panose="02040503050406030204" pitchFamily="18" charset="0"/>
                                      </a:rPr>
                                      <m:t>𝜓</m:t>
                                    </m:r>
                                  </m:sub>
                                </m:sSub>
                                <m:r>
                                  <m:rPr>
                                    <m:nor/>
                                  </m:rPr>
                                  <a:rPr lang="zh-CN" altLang="en-US" sz="120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a:latin typeface="Cambria Math" panose="02040503050406030204" pitchFamily="18" charset="0"/>
                                      </a:rPr>
                                      <m:t>𝑎</m:t>
                                    </m:r>
                                  </m:e>
                                  <m:sub>
                                    <m:r>
                                      <a:rPr lang="zh-CN" altLang="en-US" sz="1200">
                                        <a:latin typeface="Cambria Math" panose="02040503050406030204" pitchFamily="18" charset="0"/>
                                      </a:rPr>
                                      <m:t>0</m:t>
                                    </m:r>
                                  </m:sub>
                                  <m:sup>
                                    <m:r>
                                      <a:rPr lang="zh-CN" altLang="en-US" sz="1200">
                                        <a:latin typeface="Cambria Math" panose="02040503050406030204" pitchFamily="18" charset="0"/>
                                      </a:rPr>
                                      <m:t>𝜓</m:t>
                                    </m:r>
                                  </m:sup>
                                </m:sSubSup>
                                <m:r>
                                  <a:rPr lang="zh-CN" altLang="en-US" sz="1200">
                                    <a:latin typeface="Cambria Math" panose="02040503050406030204" pitchFamily="18" charset="0"/>
                                  </a:rPr>
                                  <m:t>(</m:t>
                                </m:r>
                                <m:r>
                                  <a:rPr lang="zh-CN" altLang="en-US" sz="1200">
                                    <a:latin typeface="Cambria Math" panose="02040503050406030204" pitchFamily="18" charset="0"/>
                                  </a:rPr>
                                  <m:t>𝜓</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𝜓</m:t>
                                    </m:r>
                                  </m:e>
                                  <m:sub>
                                    <m:r>
                                      <a:rPr lang="zh-CN" altLang="en-US" sz="1200">
                                        <a:latin typeface="Cambria Math" panose="02040503050406030204" pitchFamily="18" charset="0"/>
                                      </a:rPr>
                                      <m:t>𝑐𝑥</m:t>
                                    </m:r>
                                  </m:sub>
                                </m:sSub>
                              </m:e>
                            </m:d>
                          </m:e>
                        </m:mr>
                      </m:m>
                    </m:oMath>
                  </m:oMathPara>
                </a14:m>
                <a:endParaRPr lang="zh-CN" altLang="en-US" sz="1200" dirty="0">
                  <a:latin typeface="Cambria Math" panose="02040503050406030204" pitchFamily="18" charset="0"/>
                </a:endParaRPr>
              </a:p>
            </p:txBody>
          </p:sp>
        </mc:Choice>
        <mc:Fallback xmlns="">
          <p:sp>
            <p:nvSpPr>
              <p:cNvPr id="5" name="矩形 4"/>
              <p:cNvSpPr>
                <a:spLocks noRot="1" noChangeAspect="1" noMove="1" noResize="1" noEditPoints="1" noAdjustHandles="1" noChangeArrowheads="1" noChangeShapeType="1" noTextEdit="1"/>
              </p:cNvSpPr>
              <p:nvPr/>
            </p:nvSpPr>
            <p:spPr>
              <a:xfrm>
                <a:off x="6444208" y="3154411"/>
                <a:ext cx="1385123" cy="609782"/>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矩形 5"/>
              <p:cNvSpPr/>
              <p:nvPr/>
            </p:nvSpPr>
            <p:spPr>
              <a:xfrm>
                <a:off x="6444208" y="4092808"/>
                <a:ext cx="1956881" cy="5704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1200" i="1">
                              <a:latin typeface="Cambria Math" panose="02040503050406030204" pitchFamily="18" charset="0"/>
                            </a:rPr>
                          </m:ctrlPr>
                        </m:mPr>
                        <m:mr>
                          <m:e>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𝛿</m:t>
                                </m:r>
                              </m:e>
                              <m:sub>
                                <m:r>
                                  <a:rPr lang="zh-CN" altLang="en-US" sz="1200">
                                    <a:latin typeface="Cambria Math" panose="02040503050406030204" pitchFamily="18" charset="0"/>
                                  </a:rPr>
                                  <m:t>𝜑</m:t>
                                </m:r>
                              </m:sub>
                            </m:sSub>
                            <m:r>
                              <m:rPr>
                                <m:nor/>
                              </m:rPr>
                              <a:rPr lang="zh-CN" altLang="en-US" sz="120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a:latin typeface="Cambria Math" panose="02040503050406030204" pitchFamily="18" charset="0"/>
                                  </a:rPr>
                                  <m:t>𝑎</m:t>
                                </m:r>
                              </m:e>
                              <m:sub>
                                <m:r>
                                  <a:rPr lang="zh-CN" altLang="en-US" sz="1200">
                                    <a:latin typeface="Cambria Math" panose="02040503050406030204" pitchFamily="18" charset="0"/>
                                  </a:rPr>
                                  <m:t>0</m:t>
                                </m:r>
                              </m:sub>
                              <m:sup>
                                <m:r>
                                  <a:rPr lang="zh-CN" altLang="en-US" sz="1200">
                                    <a:latin typeface="Cambria Math" panose="02040503050406030204" pitchFamily="18" charset="0"/>
                                  </a:rPr>
                                  <m:t>𝜑</m:t>
                                </m:r>
                              </m:sup>
                            </m:sSubSup>
                            <m:r>
                              <a:rPr lang="zh-CN" altLang="en-US" sz="1200">
                                <a:latin typeface="Cambria Math" panose="02040503050406030204" pitchFamily="18" charset="0"/>
                              </a:rPr>
                              <m:t>(</m:t>
                            </m:r>
                            <m:r>
                              <a:rPr lang="zh-CN" altLang="en-US" sz="1200">
                                <a:latin typeface="Cambria Math" panose="02040503050406030204" pitchFamily="18" charset="0"/>
                              </a:rPr>
                              <m:t>𝜑</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𝜑</m:t>
                                </m:r>
                              </m:e>
                              <m:sub>
                                <m:r>
                                  <a:rPr lang="zh-CN" altLang="en-US" sz="1200">
                                    <a:latin typeface="Cambria Math" panose="02040503050406030204" pitchFamily="18" charset="0"/>
                                  </a:rPr>
                                  <m:t>𝑐𝑥</m:t>
                                </m:r>
                              </m:sub>
                            </m:sSub>
                            <m:r>
                              <a:rPr lang="zh-CN" altLang="en-US" sz="120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a:latin typeface="Cambria Math" panose="02040503050406030204" pitchFamily="18" charset="0"/>
                                  </a:rPr>
                                  <m:t>𝐾</m:t>
                                </m:r>
                              </m:e>
                              <m:sub>
                                <m:r>
                                  <a:rPr lang="zh-CN" altLang="en-US" sz="1200">
                                    <a:latin typeface="Cambria Math" panose="02040503050406030204" pitchFamily="18" charset="0"/>
                                  </a:rPr>
                                  <m:t>𝑢</m:t>
                                </m:r>
                              </m:sub>
                              <m:sup>
                                <m:r>
                                  <a:rPr lang="zh-CN" altLang="en-US" sz="1200">
                                    <a:latin typeface="Cambria Math" panose="02040503050406030204" pitchFamily="18" charset="0"/>
                                  </a:rPr>
                                  <m:t>𝜑</m:t>
                                </m:r>
                              </m:sup>
                            </m:sSubSup>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𝑢</m:t>
                                </m:r>
                              </m:e>
                              <m:sub>
                                <m:r>
                                  <a:rPr lang="zh-CN" altLang="en-US" sz="1200">
                                    <a:latin typeface="Cambria Math" panose="02040503050406030204" pitchFamily="18" charset="0"/>
                                  </a:rPr>
                                  <m:t>𝜑</m:t>
                                </m:r>
                              </m:sub>
                            </m:sSub>
                          </m:e>
                        </m:mr>
                        <m:mr>
                          <m:e>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𝛿</m:t>
                                </m:r>
                              </m:e>
                              <m:sub>
                                <m:r>
                                  <a:rPr lang="zh-CN" altLang="en-US" sz="1200">
                                    <a:latin typeface="Cambria Math" panose="02040503050406030204" pitchFamily="18" charset="0"/>
                                  </a:rPr>
                                  <m:t>𝜓</m:t>
                                </m:r>
                              </m:sub>
                            </m:sSub>
                            <m:r>
                              <m:rPr>
                                <m:nor/>
                              </m:rPr>
                              <a:rPr lang="zh-CN" altLang="en-US" sz="120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a:latin typeface="Cambria Math" panose="02040503050406030204" pitchFamily="18" charset="0"/>
                                  </a:rPr>
                                  <m:t>𝑎</m:t>
                                </m:r>
                              </m:e>
                              <m:sub>
                                <m:r>
                                  <a:rPr lang="zh-CN" altLang="en-US" sz="1200">
                                    <a:latin typeface="Cambria Math" panose="02040503050406030204" pitchFamily="18" charset="0"/>
                                  </a:rPr>
                                  <m:t>0</m:t>
                                </m:r>
                              </m:sub>
                              <m:sup>
                                <m:r>
                                  <a:rPr lang="zh-CN" altLang="en-US" sz="1200">
                                    <a:latin typeface="Cambria Math" panose="02040503050406030204" pitchFamily="18" charset="0"/>
                                  </a:rPr>
                                  <m:t>𝜓</m:t>
                                </m:r>
                              </m:sup>
                            </m:sSubSup>
                            <m:r>
                              <a:rPr lang="zh-CN" altLang="en-US" sz="1200">
                                <a:latin typeface="Cambria Math" panose="02040503050406030204" pitchFamily="18" charset="0"/>
                              </a:rPr>
                              <m:t>(</m:t>
                            </m:r>
                            <m:r>
                              <a:rPr lang="zh-CN" altLang="en-US" sz="1200">
                                <a:latin typeface="Cambria Math" panose="02040503050406030204" pitchFamily="18" charset="0"/>
                              </a:rPr>
                              <m:t>𝜓</m:t>
                            </m:r>
                            <m:r>
                              <a:rPr lang="zh-CN" altLang="en-US" sz="120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𝜓</m:t>
                                </m:r>
                              </m:e>
                              <m:sub>
                                <m:r>
                                  <a:rPr lang="zh-CN" altLang="en-US" sz="1200">
                                    <a:latin typeface="Cambria Math" panose="02040503050406030204" pitchFamily="18" charset="0"/>
                                  </a:rPr>
                                  <m:t>𝑐𝑥</m:t>
                                </m:r>
                              </m:sub>
                            </m:sSub>
                            <m:r>
                              <a:rPr lang="zh-CN" altLang="en-US" sz="120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a:latin typeface="Cambria Math" panose="02040503050406030204" pitchFamily="18" charset="0"/>
                                  </a:rPr>
                                  <m:t>𝐾</m:t>
                                </m:r>
                              </m:e>
                              <m:sub>
                                <m:r>
                                  <a:rPr lang="zh-CN" altLang="en-US" sz="1200">
                                    <a:latin typeface="Cambria Math" panose="02040503050406030204" pitchFamily="18" charset="0"/>
                                  </a:rPr>
                                  <m:t>𝑢</m:t>
                                </m:r>
                              </m:sub>
                              <m:sup>
                                <m:r>
                                  <a:rPr lang="zh-CN" altLang="en-US" sz="1200">
                                    <a:latin typeface="Cambria Math" panose="02040503050406030204" pitchFamily="18" charset="0"/>
                                  </a:rPr>
                                  <m:t>𝜓</m:t>
                                </m:r>
                              </m:sup>
                            </m:sSubSup>
                            <m:sSub>
                              <m:sSubPr>
                                <m:ctrlPr>
                                  <a:rPr lang="zh-CN" altLang="en-US" sz="1200" i="1">
                                    <a:latin typeface="Cambria Math" panose="02040503050406030204" pitchFamily="18" charset="0"/>
                                  </a:rPr>
                                </m:ctrlPr>
                              </m:sSubPr>
                              <m:e>
                                <m:r>
                                  <a:rPr lang="zh-CN" altLang="en-US" sz="1200">
                                    <a:latin typeface="Cambria Math" panose="02040503050406030204" pitchFamily="18" charset="0"/>
                                  </a:rPr>
                                  <m:t>𝑢</m:t>
                                </m:r>
                              </m:e>
                              <m:sub>
                                <m:r>
                                  <a:rPr lang="zh-CN" altLang="en-US" sz="1200">
                                    <a:latin typeface="Cambria Math" panose="02040503050406030204" pitchFamily="18" charset="0"/>
                                  </a:rPr>
                                  <m:t>𝜓</m:t>
                                </m:r>
                              </m:sub>
                            </m:sSub>
                          </m:e>
                        </m:mr>
                      </m:m>
                    </m:oMath>
                  </m:oMathPara>
                </a14:m>
                <a:endParaRPr lang="zh-CN" altLang="en-US" sz="1200" dirty="0">
                  <a:latin typeface="Cambria Math" panose="020405030504060302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6444208" y="4092808"/>
                <a:ext cx="1956881" cy="570477"/>
              </a:xfrm>
              <a:prstGeom prst="rect">
                <a:avLst/>
              </a:prstGeom>
              <a:blipFill>
                <a:blip r:embed="rId4"/>
                <a:stretch>
                  <a:fillRect b="-1064"/>
                </a:stretch>
              </a:blipFill>
            </p:spPr>
            <p:txBody>
              <a:bodyPr/>
              <a:lstStyle/>
              <a:p>
                <a:r>
                  <a:rPr lang="zh-CN" altLang="en-US">
                    <a:noFill/>
                  </a:rPr>
                  <a:t> </a:t>
                </a:r>
              </a:p>
            </p:txBody>
          </p:sp>
        </mc:Fallback>
      </mc:AlternateContent>
      <p:sp>
        <p:nvSpPr>
          <p:cNvPr id="2" name="右大括号 1"/>
          <p:cNvSpPr/>
          <p:nvPr/>
        </p:nvSpPr>
        <p:spPr>
          <a:xfrm>
            <a:off x="6233642" y="3127587"/>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9" name="右大括号 8"/>
          <p:cNvSpPr/>
          <p:nvPr/>
        </p:nvSpPr>
        <p:spPr>
          <a:xfrm>
            <a:off x="6239536" y="4054011"/>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0" name="右大括号 9"/>
          <p:cNvSpPr/>
          <p:nvPr/>
        </p:nvSpPr>
        <p:spPr>
          <a:xfrm>
            <a:off x="6233018" y="4978999"/>
            <a:ext cx="216024" cy="64807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4" name="矩形 3"/>
              <p:cNvSpPr/>
              <p:nvPr/>
            </p:nvSpPr>
            <p:spPr>
              <a:xfrm>
                <a:off x="6444208" y="4991900"/>
                <a:ext cx="2660472" cy="5704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zh-CN" altLang="en-US" sz="1200" i="1">
                              <a:latin typeface="Cambria Math" panose="02040503050406030204" pitchFamily="18" charset="0"/>
                            </a:rPr>
                          </m:ctrlPr>
                        </m:mPr>
                        <m:m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𝛿</m:t>
                                </m:r>
                              </m:e>
                              <m:sub>
                                <m:r>
                                  <a:rPr lang="zh-CN" altLang="en-US" sz="1200" i="1">
                                    <a:latin typeface="Cambria Math" panose="02040503050406030204" pitchFamily="18" charset="0"/>
                                  </a:rPr>
                                  <m:t>𝜑</m:t>
                                </m:r>
                              </m:sub>
                            </m:sSub>
                            <m:r>
                              <a:rPr lang="zh-CN" altLang="en-US" sz="1200" i="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𝑎</m:t>
                                </m:r>
                              </m:e>
                              <m:sub>
                                <m:r>
                                  <a:rPr lang="zh-CN" altLang="en-US" sz="1200" i="0">
                                    <a:latin typeface="Cambria Math" panose="02040503050406030204" pitchFamily="18" charset="0"/>
                                  </a:rPr>
                                  <m:t>0</m:t>
                                </m:r>
                              </m:sub>
                              <m:sup>
                                <m:r>
                                  <a:rPr lang="zh-CN" altLang="en-US" sz="1200" i="1">
                                    <a:latin typeface="Cambria Math" panose="02040503050406030204" pitchFamily="18" charset="0"/>
                                  </a:rPr>
                                  <m:t>𝜑</m:t>
                                </m:r>
                              </m:sup>
                            </m:sSubSup>
                            <m:r>
                              <a:rPr lang="zh-CN" altLang="en-US" sz="1200" i="0">
                                <a:latin typeface="Cambria Math" panose="02040503050406030204" pitchFamily="18" charset="0"/>
                              </a:rPr>
                              <m:t>(</m:t>
                            </m:r>
                            <m:r>
                              <a:rPr lang="zh-CN" altLang="en-US" sz="1200" i="1">
                                <a:latin typeface="Cambria Math" panose="02040503050406030204" pitchFamily="18" charset="0"/>
                              </a:rPr>
                              <m:t>𝜑</m:t>
                            </m:r>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𝜑</m:t>
                                </m:r>
                              </m:e>
                              <m:sub>
                                <m:r>
                                  <a:rPr lang="zh-CN" altLang="en-US" sz="1200" i="1">
                                    <a:latin typeface="Cambria Math" panose="02040503050406030204" pitchFamily="18" charset="0"/>
                                  </a:rPr>
                                  <m:t>𝑐𝑥</m:t>
                                </m:r>
                              </m:sub>
                            </m:sSub>
                            <m:r>
                              <a:rPr lang="zh-CN" altLang="en-US" sz="1200" i="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𝐾</m:t>
                                </m:r>
                              </m:e>
                              <m:sub>
                                <m:r>
                                  <a:rPr lang="zh-CN" altLang="en-US" sz="1200" i="1">
                                    <a:latin typeface="Cambria Math" panose="02040503050406030204" pitchFamily="18" charset="0"/>
                                  </a:rPr>
                                  <m:t>𝑢</m:t>
                                </m:r>
                              </m:sub>
                              <m:sup>
                                <m:r>
                                  <a:rPr lang="zh-CN" altLang="en-US" sz="1200" i="1">
                                    <a:latin typeface="Cambria Math" panose="02040503050406030204" pitchFamily="18" charset="0"/>
                                  </a:rPr>
                                  <m:t>𝜑</m:t>
                                </m:r>
                              </m:sup>
                            </m:sSubSup>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𝑢</m:t>
                                </m:r>
                              </m:e>
                              <m:sub>
                                <m:r>
                                  <a:rPr lang="zh-CN" altLang="en-US" sz="1200" i="1">
                                    <a:latin typeface="Cambria Math" panose="02040503050406030204" pitchFamily="18" charset="0"/>
                                  </a:rPr>
                                  <m:t>𝜑</m:t>
                                </m:r>
                              </m:sub>
                            </m:sSub>
                            <m:r>
                              <a:rPr lang="zh-CN" altLang="en-US" sz="1200" i="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𝑔</m:t>
                                </m:r>
                              </m:e>
                              <m:sub>
                                <m:r>
                                  <a:rPr lang="zh-CN" altLang="en-US" sz="1200" i="0">
                                    <a:latin typeface="Cambria Math" panose="02040503050406030204" pitchFamily="18" charset="0"/>
                                  </a:rPr>
                                  <m:t>2</m:t>
                                </m:r>
                              </m:sub>
                              <m:sup>
                                <m:r>
                                  <a:rPr lang="zh-CN" altLang="en-US" sz="1200" i="1">
                                    <a:latin typeface="Cambria Math" panose="02040503050406030204" pitchFamily="18" charset="0"/>
                                  </a:rPr>
                                  <m:t>𝜑</m:t>
                                </m:r>
                              </m:sup>
                            </m:sSubSup>
                            <m:sSub>
                              <m:sSubPr>
                                <m:ctrlPr>
                                  <a:rPr lang="zh-CN" altLang="en-US" sz="1200" i="1">
                                    <a:latin typeface="Cambria Math" panose="02040503050406030204" pitchFamily="18" charset="0"/>
                                  </a:rPr>
                                </m:ctrlPr>
                              </m:sSub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𝑊</m:t>
                                    </m:r>
                                  </m:e>
                                </m:acc>
                              </m:e>
                              <m:sub>
                                <m:r>
                                  <a:rPr lang="zh-CN" altLang="en-US" sz="1200" i="1">
                                    <a:latin typeface="Cambria Math" panose="02040503050406030204" pitchFamily="18" charset="0"/>
                                  </a:rPr>
                                  <m:t>𝑦</m:t>
                                </m:r>
                                <m:r>
                                  <a:rPr lang="zh-CN" altLang="en-US" sz="1200" i="0">
                                    <a:latin typeface="Cambria Math" panose="02040503050406030204" pitchFamily="18" charset="0"/>
                                  </a:rPr>
                                  <m:t>1</m:t>
                                </m:r>
                              </m:sub>
                            </m:sSub>
                          </m:e>
                        </m:mr>
                        <m:mr>
                          <m:e>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𝛿</m:t>
                                </m:r>
                              </m:e>
                              <m:sub>
                                <m:r>
                                  <a:rPr lang="zh-CN" altLang="en-US" sz="1200" i="1">
                                    <a:latin typeface="Cambria Math" panose="02040503050406030204" pitchFamily="18" charset="0"/>
                                  </a:rPr>
                                  <m:t>𝜓</m:t>
                                </m:r>
                              </m:sub>
                            </m:sSub>
                            <m:r>
                              <a:rPr lang="zh-CN" altLang="en-US" sz="1200" i="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𝑎</m:t>
                                </m:r>
                              </m:e>
                              <m:sub>
                                <m:r>
                                  <a:rPr lang="zh-CN" altLang="en-US" sz="1200" i="0">
                                    <a:latin typeface="Cambria Math" panose="02040503050406030204" pitchFamily="18" charset="0"/>
                                  </a:rPr>
                                  <m:t>0</m:t>
                                </m:r>
                              </m:sub>
                              <m:sup>
                                <m:r>
                                  <a:rPr lang="zh-CN" altLang="en-US" sz="1200" i="1">
                                    <a:latin typeface="Cambria Math" panose="02040503050406030204" pitchFamily="18" charset="0"/>
                                  </a:rPr>
                                  <m:t>𝜓</m:t>
                                </m:r>
                              </m:sup>
                            </m:sSubSup>
                            <m:r>
                              <a:rPr lang="zh-CN" altLang="en-US" sz="1200" i="0">
                                <a:latin typeface="Cambria Math" panose="02040503050406030204" pitchFamily="18" charset="0"/>
                              </a:rPr>
                              <m:t>(</m:t>
                            </m:r>
                            <m:r>
                              <a:rPr lang="zh-CN" altLang="en-US" sz="1200" i="1">
                                <a:latin typeface="Cambria Math" panose="02040503050406030204" pitchFamily="18" charset="0"/>
                              </a:rPr>
                              <m:t>𝜓</m:t>
                            </m:r>
                            <m:r>
                              <a:rPr lang="zh-CN" altLang="en-US" sz="1200" i="0">
                                <a:latin typeface="Cambria Math" panose="02040503050406030204" pitchFamily="18" charset="0"/>
                              </a:rPr>
                              <m:t>−</m:t>
                            </m:r>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𝜓</m:t>
                                </m:r>
                              </m:e>
                              <m:sub>
                                <m:r>
                                  <a:rPr lang="zh-CN" altLang="en-US" sz="1200" i="1">
                                    <a:latin typeface="Cambria Math" panose="02040503050406030204" pitchFamily="18" charset="0"/>
                                  </a:rPr>
                                  <m:t>𝑐𝑥</m:t>
                                </m:r>
                              </m:sub>
                            </m:sSub>
                            <m:r>
                              <a:rPr lang="zh-CN" altLang="en-US" sz="1200" i="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𝐾</m:t>
                                </m:r>
                              </m:e>
                              <m:sub>
                                <m:r>
                                  <a:rPr lang="zh-CN" altLang="en-US" sz="1200" i="1">
                                    <a:latin typeface="Cambria Math" panose="02040503050406030204" pitchFamily="18" charset="0"/>
                                  </a:rPr>
                                  <m:t>𝑢</m:t>
                                </m:r>
                              </m:sub>
                              <m:sup>
                                <m:r>
                                  <a:rPr lang="zh-CN" altLang="en-US" sz="1200" i="1">
                                    <a:latin typeface="Cambria Math" panose="02040503050406030204" pitchFamily="18" charset="0"/>
                                  </a:rPr>
                                  <m:t>𝜓</m:t>
                                </m:r>
                              </m:sup>
                            </m:sSubSup>
                            <m:sSub>
                              <m:sSubPr>
                                <m:ctrlPr>
                                  <a:rPr lang="zh-CN" altLang="en-US" sz="1200" i="1">
                                    <a:latin typeface="Cambria Math" panose="02040503050406030204" pitchFamily="18" charset="0"/>
                                  </a:rPr>
                                </m:ctrlPr>
                              </m:sSubPr>
                              <m:e>
                                <m:r>
                                  <a:rPr lang="zh-CN" altLang="en-US" sz="1200" i="1">
                                    <a:latin typeface="Cambria Math" panose="02040503050406030204" pitchFamily="18" charset="0"/>
                                  </a:rPr>
                                  <m:t>𝑢</m:t>
                                </m:r>
                              </m:e>
                              <m:sub>
                                <m:r>
                                  <a:rPr lang="zh-CN" altLang="en-US" sz="1200" i="1">
                                    <a:latin typeface="Cambria Math" panose="02040503050406030204" pitchFamily="18" charset="0"/>
                                  </a:rPr>
                                  <m:t>𝜓</m:t>
                                </m:r>
                              </m:sub>
                            </m:sSub>
                            <m:r>
                              <a:rPr lang="zh-CN" altLang="en-US" sz="1200" i="0">
                                <a:latin typeface="Cambria Math" panose="02040503050406030204" pitchFamily="18" charset="0"/>
                              </a:rPr>
                              <m:t>+</m:t>
                            </m:r>
                            <m:sSubSup>
                              <m:sSubSupPr>
                                <m:ctrlPr>
                                  <a:rPr lang="zh-CN" altLang="en-US" sz="1200" i="1">
                                    <a:latin typeface="Cambria Math" panose="02040503050406030204" pitchFamily="18" charset="0"/>
                                  </a:rPr>
                                </m:ctrlPr>
                              </m:sSubSupPr>
                              <m:e>
                                <m:r>
                                  <a:rPr lang="zh-CN" altLang="en-US" sz="1200" i="1">
                                    <a:latin typeface="Cambria Math" panose="02040503050406030204" pitchFamily="18" charset="0"/>
                                  </a:rPr>
                                  <m:t>𝑔</m:t>
                                </m:r>
                              </m:e>
                              <m:sub>
                                <m:r>
                                  <a:rPr lang="zh-CN" altLang="en-US" sz="1200" i="0">
                                    <a:latin typeface="Cambria Math" panose="02040503050406030204" pitchFamily="18" charset="0"/>
                                  </a:rPr>
                                  <m:t>2</m:t>
                                </m:r>
                              </m:sub>
                              <m:sup>
                                <m:r>
                                  <a:rPr lang="zh-CN" altLang="en-US" sz="1200" i="1">
                                    <a:latin typeface="Cambria Math" panose="02040503050406030204" pitchFamily="18" charset="0"/>
                                  </a:rPr>
                                  <m:t>𝜓</m:t>
                                </m:r>
                              </m:sup>
                            </m:sSubSup>
                            <m:sSub>
                              <m:sSubPr>
                                <m:ctrlPr>
                                  <a:rPr lang="zh-CN" altLang="en-US" sz="1200" i="1">
                                    <a:latin typeface="Cambria Math" panose="02040503050406030204" pitchFamily="18" charset="0"/>
                                  </a:rPr>
                                </m:ctrlPr>
                              </m:sSub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𝑊</m:t>
                                    </m:r>
                                  </m:e>
                                </m:acc>
                              </m:e>
                              <m:sub>
                                <m:r>
                                  <a:rPr lang="zh-CN" altLang="en-US" sz="1200" i="1">
                                    <a:latin typeface="Cambria Math" panose="02040503050406030204" pitchFamily="18" charset="0"/>
                                  </a:rPr>
                                  <m:t>𝑧</m:t>
                                </m:r>
                                <m:r>
                                  <a:rPr lang="zh-CN" altLang="en-US" sz="1200" i="0">
                                    <a:latin typeface="Cambria Math" panose="02040503050406030204" pitchFamily="18" charset="0"/>
                                  </a:rPr>
                                  <m:t>1</m:t>
                                </m:r>
                              </m:sub>
                            </m:sSub>
                          </m:e>
                        </m:mr>
                      </m:m>
                    </m:oMath>
                  </m:oMathPara>
                </a14:m>
                <a:endParaRPr lang="zh-CN" altLang="en-US" sz="1200" dirty="0"/>
              </a:p>
            </p:txBody>
          </p:sp>
        </mc:Choice>
        <mc:Fallback xmlns="">
          <p:sp>
            <p:nvSpPr>
              <p:cNvPr id="4" name="矩形 3"/>
              <p:cNvSpPr>
                <a:spLocks noRot="1" noChangeAspect="1" noMove="1" noResize="1" noEditPoints="1" noAdjustHandles="1" noChangeArrowheads="1" noChangeShapeType="1" noTextEdit="1"/>
              </p:cNvSpPr>
              <p:nvPr/>
            </p:nvSpPr>
            <p:spPr>
              <a:xfrm>
                <a:off x="6444208" y="4991900"/>
                <a:ext cx="2660472" cy="570477"/>
              </a:xfrm>
              <a:prstGeom prst="rect">
                <a:avLst/>
              </a:prstGeom>
              <a:blipFill>
                <a:blip r:embed="rId5"/>
                <a:stretch>
                  <a:fillRect b="-2151"/>
                </a:stretch>
              </a:blipFill>
            </p:spPr>
            <p:txBody>
              <a:bodyPr/>
              <a:lstStyle/>
              <a:p>
                <a:r>
                  <a:rPr lang="zh-CN" altLang="en-US">
                    <a:noFill/>
                  </a:rPr>
                  <a:t> </a:t>
                </a:r>
              </a:p>
            </p:txBody>
          </p:sp>
        </mc:Fallback>
      </mc:AlternateContent>
      <p:sp>
        <p:nvSpPr>
          <p:cNvPr id="11" name="矩形 10">
            <a:extLst>
              <a:ext uri="{FF2B5EF4-FFF2-40B4-BE49-F238E27FC236}">
                <a16:creationId xmlns:a16="http://schemas.microsoft.com/office/drawing/2014/main" id="{B426A857-0790-42AF-BF48-403784855C51}"/>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偏差弹道计算与分析</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
        <p:nvSpPr>
          <p:cNvPr id="13" name="矩形 1">
            <a:extLst>
              <a:ext uri="{FF2B5EF4-FFF2-40B4-BE49-F238E27FC236}">
                <a16:creationId xmlns:a16="http://schemas.microsoft.com/office/drawing/2014/main" id="{37D72D2B-2D25-41E4-A7A1-7080754E8E55}"/>
              </a:ext>
            </a:extLst>
          </p:cNvPr>
          <p:cNvSpPr>
            <a:spLocks noChangeArrowheads="1"/>
          </p:cNvSpPr>
          <p:nvPr/>
        </p:nvSpPr>
        <p:spPr bwMode="auto">
          <a:xfrm>
            <a:off x="143508" y="63205"/>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 理想弹道设计</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42129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ChangeArrowheads="1"/>
          </p:cNvSpPr>
          <p:nvPr/>
        </p:nvSpPr>
        <p:spPr bwMode="auto">
          <a:xfrm>
            <a:off x="69902" y="1172238"/>
            <a:ext cx="88569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b="1" dirty="0"/>
              <a:t>       利用导航参数，按照</a:t>
            </a:r>
            <a:r>
              <a:rPr lang="zh-CN" altLang="en-US" b="1" u="sng" dirty="0"/>
              <a:t>给定制导律</a:t>
            </a:r>
            <a:r>
              <a:rPr lang="zh-CN" altLang="en-US" b="1" dirty="0"/>
              <a:t>，操纵弹（箭）推力矢量来控制飞行器质心运动，</a:t>
            </a:r>
            <a:r>
              <a:rPr lang="zh-CN" altLang="en-US" b="1" u="sng" dirty="0"/>
              <a:t>达到期望的终端条件，准确关机，</a:t>
            </a:r>
            <a:r>
              <a:rPr lang="zh-CN" altLang="en-US" b="1" dirty="0"/>
              <a:t>保证弹头落点偏差小或者有效载荷准确进入轨道目标区。 </a:t>
            </a:r>
            <a:endParaRPr lang="zh-CN" altLang="en-US" b="1" dirty="0">
              <a:latin typeface="宋体" panose="02010600030101010101" pitchFamily="2" charset="-122"/>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2558181174"/>
              </p:ext>
            </p:extLst>
          </p:nvPr>
        </p:nvGraphicFramePr>
        <p:xfrm>
          <a:off x="1162549" y="2507413"/>
          <a:ext cx="6386854" cy="4176464"/>
        </p:xfrm>
        <a:graphic>
          <a:graphicData uri="http://schemas.openxmlformats.org/presentationml/2006/ole">
            <mc:AlternateContent xmlns:mc="http://schemas.openxmlformats.org/markup-compatibility/2006">
              <mc:Choice xmlns:v="urn:schemas-microsoft-com:vml" Requires="v">
                <p:oleObj name="Visio" r:id="rId2" imgW="6393074" imgH="3985314" progId="Visio.Drawing.15">
                  <p:embed/>
                </p:oleObj>
              </mc:Choice>
              <mc:Fallback>
                <p:oleObj name="Visio" r:id="rId2" imgW="6393074" imgH="3985314" progId="Visio.Drawing.15">
                  <p:embed/>
                  <p:pic>
                    <p:nvPicPr>
                      <p:cNvPr id="3" name="对象 2"/>
                      <p:cNvPicPr/>
                      <p:nvPr/>
                    </p:nvPicPr>
                    <p:blipFill>
                      <a:blip r:embed="rId3"/>
                      <a:stretch>
                        <a:fillRect/>
                      </a:stretch>
                    </p:blipFill>
                    <p:spPr>
                      <a:xfrm>
                        <a:off x="1162549" y="2507413"/>
                        <a:ext cx="6386854" cy="4176464"/>
                      </a:xfrm>
                      <a:prstGeom prst="rect">
                        <a:avLst/>
                      </a:prstGeom>
                    </p:spPr>
                  </p:pic>
                </p:oleObj>
              </mc:Fallback>
            </mc:AlternateContent>
          </a:graphicData>
        </a:graphic>
      </p:graphicFrame>
      <p:sp>
        <p:nvSpPr>
          <p:cNvPr id="4" name="矩形 1"/>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制导系统功能和流程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5" name="矩形 4">
            <a:extLst>
              <a:ext uri="{FF2B5EF4-FFF2-40B4-BE49-F238E27FC236}">
                <a16:creationId xmlns:a16="http://schemas.microsoft.com/office/drawing/2014/main" id="{488285FC-45F3-4F14-A0C1-F10CFB06466E}"/>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制导系统的作用</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520413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1"/>
          <p:cNvSpPr>
            <a:spLocks noChangeArrowheads="1"/>
          </p:cNvSpPr>
          <p:nvPr/>
        </p:nvSpPr>
        <p:spPr bwMode="auto">
          <a:xfrm>
            <a:off x="179512" y="1201976"/>
            <a:ext cx="8352928"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b="1" dirty="0"/>
              <a:t>为保证主动段终点的速度和位置坐标符合要求，对飞行器运动实行</a:t>
            </a:r>
            <a:r>
              <a:rPr lang="zh-CN" altLang="en-US" sz="2000" b="1" u="sng" dirty="0">
                <a:solidFill>
                  <a:srgbClr val="FF0000"/>
                </a:solidFill>
              </a:rPr>
              <a:t>射程控制和横向控制</a:t>
            </a:r>
            <a:r>
              <a:rPr lang="zh-CN" altLang="en-US" sz="2000" b="1" u="sng" dirty="0"/>
              <a:t>；</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b="1" u="sng" dirty="0"/>
              <a:t>射程控制实现命中目标的第一要求，要求</a:t>
            </a:r>
            <a:r>
              <a:rPr lang="zh-CN" altLang="en-US" sz="2000" b="1" u="sng" dirty="0">
                <a:solidFill>
                  <a:srgbClr val="FF0000"/>
                </a:solidFill>
              </a:rPr>
              <a:t>射程偏差最小</a:t>
            </a:r>
            <a:r>
              <a:rPr lang="zh-CN" altLang="en-US" sz="2000" b="1" u="sng" dirty="0"/>
              <a:t>；横向控制是实现命中目标的第二个要求，使横向偏差小于容许值</a:t>
            </a:r>
            <a:endPar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graphicFrame>
        <p:nvGraphicFramePr>
          <p:cNvPr id="19" name="对象 18"/>
          <p:cNvGraphicFramePr>
            <a:graphicFrameLocks noChangeAspect="1"/>
          </p:cNvGraphicFramePr>
          <p:nvPr>
            <p:extLst>
              <p:ext uri="{D42A27DB-BD31-4B8C-83A1-F6EECF244321}">
                <p14:modId xmlns:p14="http://schemas.microsoft.com/office/powerpoint/2010/main" val="1194238011"/>
              </p:ext>
            </p:extLst>
          </p:nvPr>
        </p:nvGraphicFramePr>
        <p:xfrm>
          <a:off x="2461360" y="3203845"/>
          <a:ext cx="4149271" cy="3078981"/>
        </p:xfrm>
        <a:graphic>
          <a:graphicData uri="http://schemas.openxmlformats.org/presentationml/2006/ole">
            <mc:AlternateContent xmlns:mc="http://schemas.openxmlformats.org/markup-compatibility/2006">
              <mc:Choice xmlns:v="urn:schemas-microsoft-com:vml" Requires="v">
                <p:oleObj name="Visio" r:id="rId2" imgW="6941768" imgH="5151120" progId="Visio.Drawing.15">
                  <p:embed/>
                </p:oleObj>
              </mc:Choice>
              <mc:Fallback>
                <p:oleObj name="Visio" r:id="rId2" imgW="6941768" imgH="5151120" progId="Visio.Drawing.15">
                  <p:embed/>
                  <p:pic>
                    <p:nvPicPr>
                      <p:cNvPr id="10" name="对象 9"/>
                      <p:cNvPicPr/>
                      <p:nvPr/>
                    </p:nvPicPr>
                    <p:blipFill>
                      <a:blip r:embed="rId3"/>
                      <a:stretch>
                        <a:fillRect/>
                      </a:stretch>
                    </p:blipFill>
                    <p:spPr>
                      <a:xfrm>
                        <a:off x="2461360" y="3203845"/>
                        <a:ext cx="4149271" cy="3078981"/>
                      </a:xfrm>
                      <a:prstGeom prst="rect">
                        <a:avLst/>
                      </a:prstGeom>
                    </p:spPr>
                  </p:pic>
                </p:oleObj>
              </mc:Fallback>
            </mc:AlternateContent>
          </a:graphicData>
        </a:graphic>
      </p:graphicFrame>
      <p:sp>
        <p:nvSpPr>
          <p:cNvPr id="5" name="矩形 4">
            <a:extLst>
              <a:ext uri="{FF2B5EF4-FFF2-40B4-BE49-F238E27FC236}">
                <a16:creationId xmlns:a16="http://schemas.microsoft.com/office/drawing/2014/main" id="{2F1178F1-A76B-4737-9A05-2C6105D36CE1}"/>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制导系统的任务</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
        <p:nvSpPr>
          <p:cNvPr id="6" name="矩形 1">
            <a:extLst>
              <a:ext uri="{FF2B5EF4-FFF2-40B4-BE49-F238E27FC236}">
                <a16:creationId xmlns:a16="http://schemas.microsoft.com/office/drawing/2014/main" id="{7802D58F-53EB-4D9A-B696-6711F0F57709}"/>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制导系统功能和流程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9055566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7" name="图示 6"/>
              <p:cNvGraphicFramePr/>
              <p:nvPr>
                <p:extLst>
                  <p:ext uri="{D42A27DB-BD31-4B8C-83A1-F6EECF244321}">
                    <p14:modId xmlns:p14="http://schemas.microsoft.com/office/powerpoint/2010/main" val="1119238982"/>
                  </p:ext>
                </p:extLst>
              </p:nvPr>
            </p:nvGraphicFramePr>
            <p:xfrm>
              <a:off x="755576" y="1052736"/>
              <a:ext cx="8064896" cy="48245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7" name="图示 6"/>
              <p:cNvGraphicFramePr/>
              <p:nvPr>
                <p:extLst>
                  <p:ext uri="{D42A27DB-BD31-4B8C-83A1-F6EECF244321}">
                    <p14:modId xmlns:p14="http://schemas.microsoft.com/office/powerpoint/2010/main" val="1119238982"/>
                  </p:ext>
                </p:extLst>
              </p:nvPr>
            </p:nvGraphicFramePr>
            <p:xfrm>
              <a:off x="755576" y="1052736"/>
              <a:ext cx="8064896" cy="48245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
        <p:nvSpPr>
          <p:cNvPr id="8" name="矩形 7"/>
          <p:cNvSpPr/>
          <p:nvPr/>
        </p:nvSpPr>
        <p:spPr>
          <a:xfrm>
            <a:off x="179512" y="73431"/>
            <a:ext cx="8784976" cy="523220"/>
          </a:xfrm>
          <a:prstGeom prst="rect">
            <a:avLst/>
          </a:prstGeom>
        </p:spPr>
        <p:txBody>
          <a:bodyPr wrap="square">
            <a:spAutoFit/>
          </a:bodyPr>
          <a:lstStyle/>
          <a:p>
            <a:pPr algn="ctr"/>
            <a:r>
              <a:rPr lang="en-US" altLang="zh-CN" sz="2800" b="1" dirty="0">
                <a:solidFill>
                  <a:srgbClr val="0070C0"/>
                </a:solidFill>
                <a:latin typeface="微软雅黑" panose="020B0503020204020204" pitchFamily="34" charset="-122"/>
                <a:ea typeface="微软雅黑" panose="020B0503020204020204" pitchFamily="34" charset="-122"/>
              </a:rPr>
              <a:t> </a:t>
            </a:r>
            <a:r>
              <a:rPr lang="zh-CN" altLang="en-US" sz="2800" dirty="0">
                <a:solidFill>
                  <a:schemeClr val="bg1"/>
                </a:solidFill>
                <a:latin typeface="微软雅黑" panose="020B0503020204020204" pitchFamily="34" charset="-122"/>
                <a:ea typeface="微软雅黑" panose="020B0503020204020204" pitchFamily="34" charset="-122"/>
              </a:rPr>
              <a:t>汇报提纲</a:t>
            </a:r>
            <a:endParaRPr lang="zh-CN" altLang="en-US" sz="2800" b="1" dirty="0">
              <a:solidFill>
                <a:srgbClr val="0070C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8272310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矩形 1"/>
          <p:cNvSpPr>
            <a:spLocks noChangeArrowheads="1"/>
          </p:cNvSpPr>
          <p:nvPr/>
        </p:nvSpPr>
        <p:spPr bwMode="auto">
          <a:xfrm>
            <a:off x="321757" y="1762422"/>
            <a:ext cx="34889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导航系统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导引系统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关机系统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9" name="矩形 1"/>
          <p:cNvSpPr>
            <a:spLocks noChangeArrowheads="1"/>
          </p:cNvSpPr>
          <p:nvPr/>
        </p:nvSpPr>
        <p:spPr bwMode="auto">
          <a:xfrm>
            <a:off x="323528" y="3645794"/>
            <a:ext cx="34889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导航系统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导引系统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能量管理</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2" name="文本框 1"/>
          <p:cNvSpPr txBox="1"/>
          <p:nvPr/>
        </p:nvSpPr>
        <p:spPr>
          <a:xfrm>
            <a:off x="292562" y="1374734"/>
            <a:ext cx="2492990" cy="369332"/>
          </a:xfrm>
          <a:prstGeom prst="rect">
            <a:avLst/>
          </a:prstGeom>
          <a:noFill/>
          <a:ln w="12700">
            <a:solidFill>
              <a:schemeClr val="tx1"/>
            </a:solidFill>
          </a:ln>
        </p:spPr>
        <p:txBody>
          <a:bodyPr wrap="none" rtlCol="0">
            <a:spAutoFit/>
          </a:bodyPr>
          <a:lstStyle/>
          <a:p>
            <a:r>
              <a:rPr lang="zh-CN" altLang="en-US" dirty="0">
                <a:solidFill>
                  <a:srgbClr val="FF0000"/>
                </a:solidFill>
              </a:rPr>
              <a:t>液体运载火箭制导系统</a:t>
            </a:r>
          </a:p>
        </p:txBody>
      </p:sp>
      <p:sp>
        <p:nvSpPr>
          <p:cNvPr id="30" name="文本框 29"/>
          <p:cNvSpPr txBox="1"/>
          <p:nvPr/>
        </p:nvSpPr>
        <p:spPr>
          <a:xfrm>
            <a:off x="292562" y="3258106"/>
            <a:ext cx="2492990" cy="369332"/>
          </a:xfrm>
          <a:prstGeom prst="rect">
            <a:avLst/>
          </a:prstGeom>
          <a:noFill/>
          <a:ln w="12700">
            <a:solidFill>
              <a:schemeClr val="tx1"/>
            </a:solidFill>
          </a:ln>
        </p:spPr>
        <p:txBody>
          <a:bodyPr wrap="none" rtlCol="0">
            <a:spAutoFit/>
          </a:bodyPr>
          <a:lstStyle>
            <a:defPPr>
              <a:defRPr lang="zh-CN"/>
            </a:defPPr>
            <a:lvl1pPr>
              <a:defRPr>
                <a:solidFill>
                  <a:srgbClr val="FF0000"/>
                </a:solidFill>
              </a:defRPr>
            </a:lvl1pPr>
          </a:lstStyle>
          <a:p>
            <a:r>
              <a:rPr lang="zh-CN" altLang="en-US" dirty="0"/>
              <a:t>固体运载火箭制导系统</a:t>
            </a:r>
          </a:p>
        </p:txBody>
      </p:sp>
      <p:sp>
        <p:nvSpPr>
          <p:cNvPr id="31" name="文本框 30"/>
          <p:cNvSpPr txBox="1"/>
          <p:nvPr/>
        </p:nvSpPr>
        <p:spPr>
          <a:xfrm>
            <a:off x="3851920" y="1374734"/>
            <a:ext cx="2492990" cy="369332"/>
          </a:xfrm>
          <a:prstGeom prst="rect">
            <a:avLst/>
          </a:prstGeom>
          <a:noFill/>
          <a:ln w="12700">
            <a:solidFill>
              <a:schemeClr val="tx1"/>
            </a:solidFill>
          </a:ln>
        </p:spPr>
        <p:txBody>
          <a:bodyPr wrap="none" rtlCol="0">
            <a:spAutoFit/>
          </a:bodyPr>
          <a:lstStyle/>
          <a:p>
            <a:r>
              <a:rPr lang="zh-CN" altLang="en-US" dirty="0">
                <a:solidFill>
                  <a:srgbClr val="FF0000"/>
                </a:solidFill>
              </a:rPr>
              <a:t>弹道导弹制导指标要求</a:t>
            </a:r>
          </a:p>
        </p:txBody>
      </p:sp>
      <p:sp>
        <p:nvSpPr>
          <p:cNvPr id="32" name="矩形 1"/>
          <p:cNvSpPr>
            <a:spLocks noChangeArrowheads="1"/>
          </p:cNvSpPr>
          <p:nvPr/>
        </p:nvSpPr>
        <p:spPr bwMode="auto">
          <a:xfrm>
            <a:off x="3923928" y="1764901"/>
            <a:ext cx="34889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射程横向偏差</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射程纵向偏差</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2</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个约束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33" name="文本框 32"/>
          <p:cNvSpPr txBox="1"/>
          <p:nvPr/>
        </p:nvSpPr>
        <p:spPr>
          <a:xfrm>
            <a:off x="3851920" y="3239750"/>
            <a:ext cx="2031325" cy="369332"/>
          </a:xfrm>
          <a:prstGeom prst="rect">
            <a:avLst/>
          </a:prstGeom>
          <a:noFill/>
          <a:ln w="12700">
            <a:solidFill>
              <a:schemeClr val="tx1"/>
            </a:solidFill>
          </a:ln>
        </p:spPr>
        <p:txBody>
          <a:bodyPr wrap="none" rtlCol="0">
            <a:spAutoFit/>
          </a:bodyPr>
          <a:lstStyle>
            <a:defPPr>
              <a:defRPr lang="zh-CN"/>
            </a:defPPr>
            <a:lvl1pPr>
              <a:defRPr>
                <a:solidFill>
                  <a:srgbClr val="FF0000"/>
                </a:solidFill>
              </a:defRPr>
            </a:lvl1pPr>
          </a:lstStyle>
          <a:p>
            <a:r>
              <a:rPr lang="zh-CN" altLang="en-US" dirty="0"/>
              <a:t>运载火箭制导系统</a:t>
            </a:r>
          </a:p>
        </p:txBody>
      </p:sp>
      <p:sp>
        <p:nvSpPr>
          <p:cNvPr id="34" name="矩形 1"/>
          <p:cNvSpPr>
            <a:spLocks noChangeArrowheads="1"/>
          </p:cNvSpPr>
          <p:nvPr/>
        </p:nvSpPr>
        <p:spPr bwMode="auto">
          <a:xfrm>
            <a:off x="3995936" y="3679864"/>
            <a:ext cx="34889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入轨点轨道根数</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射程纵向偏差</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6</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个约束</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A76BC07D-D975-4BBF-86C9-F4EF3C0E2AB5}"/>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火箭和弹道导弹制导系统的区别</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
        <p:nvSpPr>
          <p:cNvPr id="12" name="矩形 1">
            <a:extLst>
              <a:ext uri="{FF2B5EF4-FFF2-40B4-BE49-F238E27FC236}">
                <a16:creationId xmlns:a16="http://schemas.microsoft.com/office/drawing/2014/main" id="{685730BC-6B45-476F-8606-D4669424100B}"/>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制导系统功能和流程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783133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923928" y="5445224"/>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矩形 1"/>
          <p:cNvSpPr>
            <a:spLocks noChangeArrowheads="1"/>
          </p:cNvSpPr>
          <p:nvPr/>
        </p:nvSpPr>
        <p:spPr bwMode="auto">
          <a:xfrm>
            <a:off x="359024" y="1124744"/>
            <a:ext cx="8136904"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导航方程解算</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：连续测量火箭的实时位置和速度</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关机方程计算</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：将控制泛函或关机特征量根据不同的射程、弹道和发射点、目标点先计算出来，预先装载到弹载计算机上，在根据导航实时解算的速度位置输入到关机方程中，满足条件进行关机。</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FF0000"/>
                </a:solidFill>
                <a:latin typeface="黑体" panose="02010609060101010101" pitchFamily="49" charset="-122"/>
                <a:ea typeface="黑体" panose="02010609060101010101" pitchFamily="49" charset="-122"/>
                <a:cs typeface="Times New Roman" panose="02020603050405020304" pitchFamily="18" charset="0"/>
              </a:rPr>
              <a:t>导引方程计算</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：在线由弹载计算机进行法向导引和横向导引计算，并把导引量引入控制回路；</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5" name="矩形 1">
            <a:extLst>
              <a:ext uri="{FF2B5EF4-FFF2-40B4-BE49-F238E27FC236}">
                <a16:creationId xmlns:a16="http://schemas.microsoft.com/office/drawing/2014/main" id="{2BBD97FE-1CC2-44AC-8B5D-9112479C060D}"/>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制导系统功能和流程</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233308B2-1869-421B-8E05-660ABF178B7B}"/>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制导系统的计算流程</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3586745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DAE0EC0-7A71-411C-893F-DD541F45B66F}" type="slidenum">
              <a:rPr lang="zh-CN" altLang="en-US" smtClean="0">
                <a:solidFill>
                  <a:prstClr val="black">
                    <a:tint val="75000"/>
                  </a:prstClr>
                </a:solidFill>
              </a:rPr>
              <a:pPr>
                <a:defRPr/>
              </a:pPr>
              <a:t>22</a:t>
            </a:fld>
            <a:endParaRPr lang="zh-CN" altLang="en-US">
              <a:solidFill>
                <a:prstClr val="black">
                  <a:tint val="75000"/>
                </a:prstClr>
              </a:solidFill>
            </a:endParaRPr>
          </a:p>
        </p:txBody>
      </p:sp>
      <p:pic>
        <p:nvPicPr>
          <p:cNvPr id="14" name="图片 13"/>
          <p:cNvPicPr>
            <a:picLocks noChangeAspect="1"/>
          </p:cNvPicPr>
          <p:nvPr/>
        </p:nvPicPr>
        <p:blipFill>
          <a:blip r:embed="rId2"/>
          <a:stretch>
            <a:fillRect/>
          </a:stretch>
        </p:blipFill>
        <p:spPr>
          <a:xfrm>
            <a:off x="4854336" y="1363391"/>
            <a:ext cx="4110152" cy="2592288"/>
          </a:xfrm>
          <a:prstGeom prst="rect">
            <a:avLst/>
          </a:prstGeom>
        </p:spPr>
      </p:pic>
      <mc:AlternateContent xmlns:mc="http://schemas.openxmlformats.org/markup-compatibility/2006" xmlns:a14="http://schemas.microsoft.com/office/drawing/2010/main">
        <mc:Choice Requires="a14">
          <p:sp>
            <p:nvSpPr>
              <p:cNvPr id="6" name="矩形 5"/>
              <p:cNvSpPr/>
              <p:nvPr/>
            </p:nvSpPr>
            <p:spPr>
              <a:xfrm>
                <a:off x="179512" y="73431"/>
                <a:ext cx="8784976" cy="523220"/>
              </a:xfrm>
              <a:prstGeom prst="rect">
                <a:avLst/>
              </a:prstGeom>
            </p:spPr>
            <p:txBody>
              <a:bodyPr wrap="square">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摄动制导</a:t>
                </a:r>
                <a:r>
                  <a:rPr lang="en-US" altLang="zh-CN" sz="2800" dirty="0">
                    <a:solidFill>
                      <a:schemeClr val="bg1"/>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800">
                        <a:solidFill>
                          <a:schemeClr val="bg1"/>
                        </a:solidFill>
                        <a:latin typeface="Cambria Math" panose="02040503050406030204" pitchFamily="18" charset="0"/>
                        <a:ea typeface="微软雅黑" panose="020B0503020204020204" pitchFamily="34" charset="-122"/>
                      </a:rPr>
                      <m:t>𝜹</m:t>
                    </m:r>
                    <m:r>
                      <a:rPr lang="zh-CN" altLang="en-US" sz="2800">
                        <a:solidFill>
                          <a:schemeClr val="bg1"/>
                        </a:solidFill>
                        <a:latin typeface="Cambria Math" panose="02040503050406030204" pitchFamily="18" charset="0"/>
                        <a:ea typeface="微软雅黑" panose="020B0503020204020204" pitchFamily="34" charset="-122"/>
                      </a:rPr>
                      <m:t>制导</m:t>
                    </m:r>
                  </m:oMath>
                </a14:m>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理论</a:t>
                </a:r>
              </a:p>
            </p:txBody>
          </p:sp>
        </mc:Choice>
        <mc:Fallback xmlns="">
          <p:sp>
            <p:nvSpPr>
              <p:cNvPr id="6" name="矩形 5"/>
              <p:cNvSpPr>
                <a:spLocks noRot="1" noChangeAspect="1" noMove="1" noResize="1" noEditPoints="1" noAdjustHandles="1" noChangeArrowheads="1" noChangeShapeType="1" noTextEdit="1"/>
              </p:cNvSpPr>
              <p:nvPr/>
            </p:nvSpPr>
            <p:spPr>
              <a:xfrm>
                <a:off x="179512" y="73431"/>
                <a:ext cx="8784976" cy="523220"/>
              </a:xfrm>
              <a:prstGeom prst="rect">
                <a:avLst/>
              </a:prstGeom>
              <a:blipFill>
                <a:blip r:embed="rId3"/>
                <a:stretch>
                  <a:fillRect t="-11628" b="-31395"/>
                </a:stretch>
              </a:blipFill>
            </p:spPr>
            <p:txBody>
              <a:bodyPr/>
              <a:lstStyle/>
              <a:p>
                <a:r>
                  <a:rPr lang="zh-CN" altLang="en-US">
                    <a:noFill/>
                  </a:rPr>
                  <a:t> </a:t>
                </a:r>
              </a:p>
            </p:txBody>
          </p:sp>
        </mc:Fallback>
      </mc:AlternateContent>
      <p:sp>
        <p:nvSpPr>
          <p:cNvPr id="8" name="矩形 1"/>
          <p:cNvSpPr>
            <a:spLocks noChangeArrowheads="1"/>
          </p:cNvSpPr>
          <p:nvPr/>
        </p:nvSpPr>
        <p:spPr bwMode="auto">
          <a:xfrm>
            <a:off x="251520" y="1199778"/>
            <a:ext cx="4464496"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不考虑各种偏差，火箭会按照预先设计理论计算的弹道飞行；如果给定发射初始条件，就能唯一确定一条弹道</a:t>
            </a:r>
          </a:p>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在预先计算的标准时刻关机，得到预定的关机速度和位置；</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预定关机时刻的位置和速度，决定了火箭的轨道</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C9902015-176A-4BEE-BA0B-4C382527F146}"/>
              </a:ext>
            </a:extLst>
          </p:cNvPr>
          <p:cNvSpPr>
            <a:spLocks noChangeArrowheads="1"/>
          </p:cNvSpPr>
          <p:nvPr/>
        </p:nvSpPr>
        <p:spPr bwMode="auto">
          <a:xfrm>
            <a:off x="251520" y="735087"/>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火箭飞行轨迹特点</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1859676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DAE0EC0-7A71-411C-893F-DD541F45B66F}" type="slidenum">
              <a:rPr lang="zh-CN" altLang="en-US" smtClean="0">
                <a:solidFill>
                  <a:prstClr val="black">
                    <a:tint val="75000"/>
                  </a:prstClr>
                </a:solidFill>
              </a:rPr>
              <a:pPr>
                <a:defRPr/>
              </a:pPr>
              <a:t>23</a:t>
            </a:fld>
            <a:endParaRPr lang="zh-CN" altLang="en-US">
              <a:solidFill>
                <a:prstClr val="black">
                  <a:tint val="75000"/>
                </a:prstClr>
              </a:solidFill>
            </a:endParaRPr>
          </a:p>
        </p:txBody>
      </p:sp>
      <p:sp>
        <p:nvSpPr>
          <p:cNvPr id="8" name="文本框 7"/>
          <p:cNvSpPr txBox="1"/>
          <p:nvPr/>
        </p:nvSpPr>
        <p:spPr>
          <a:xfrm>
            <a:off x="233264" y="4368615"/>
            <a:ext cx="8392041" cy="1653786"/>
          </a:xfrm>
          <a:prstGeom prst="rect">
            <a:avLst/>
          </a:prstGeom>
          <a:noFill/>
        </p:spPr>
        <p:txBody>
          <a:bodyPr wrap="square" rtlCol="0">
            <a:spAutoFit/>
          </a:bodyPr>
          <a:lstStyle/>
          <a:p>
            <a:pPr>
              <a:lnSpc>
                <a:spcPct val="130000"/>
              </a:lnSpc>
            </a:pPr>
            <a:r>
              <a:rPr lang="zh-CN" altLang="en-US" sz="2000" dirty="0">
                <a:solidFill>
                  <a:srgbClr val="FF0000"/>
                </a:solidFill>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上述原因，导致即使给了</a:t>
            </a:r>
            <a:r>
              <a:rPr lang="zh-CN" altLang="en-US" sz="2000" dirty="0">
                <a:solidFill>
                  <a:srgbClr val="FF0000"/>
                </a:solidFill>
                <a:latin typeface="微软雅黑" panose="020B0503020204020204" pitchFamily="34" charset="-122"/>
                <a:ea typeface="微软雅黑" panose="020B0503020204020204" pitchFamily="34" charset="-122"/>
              </a:rPr>
              <a:t>初始条件</a:t>
            </a:r>
            <a:r>
              <a:rPr lang="zh-CN" altLang="en-US" sz="2000" dirty="0">
                <a:latin typeface="微软雅黑" panose="020B0503020204020204" pitchFamily="34" charset="-122"/>
                <a:ea typeface="微软雅黑" panose="020B0503020204020204" pitchFamily="34" charset="-122"/>
              </a:rPr>
              <a:t>，也无法确定火箭实际飞行轨迹，因此事先只能给出</a:t>
            </a:r>
            <a:r>
              <a:rPr lang="zh-CN" altLang="en-US" sz="2000" dirty="0">
                <a:solidFill>
                  <a:srgbClr val="FF0000"/>
                </a:solidFill>
                <a:latin typeface="微软雅黑" panose="020B0503020204020204" pitchFamily="34" charset="-122"/>
                <a:ea typeface="微软雅黑" panose="020B0503020204020204" pitchFamily="34" charset="-122"/>
              </a:rPr>
              <a:t>平均运动规律</a:t>
            </a:r>
            <a:r>
              <a:rPr lang="zh-CN" altLang="en-US" sz="2000" dirty="0">
                <a:latin typeface="微软雅黑" panose="020B0503020204020204" pitchFamily="34" charset="-122"/>
                <a:ea typeface="微软雅黑" panose="020B0503020204020204" pitchFamily="34" charset="-122"/>
              </a:rPr>
              <a:t>（标准轨迹），设法使实际飞行轨迹相对标准轨迹偏差为</a:t>
            </a:r>
            <a:r>
              <a:rPr lang="zh-CN" altLang="en-US" sz="2000" dirty="0">
                <a:solidFill>
                  <a:srgbClr val="FF0000"/>
                </a:solidFill>
                <a:latin typeface="微软雅黑" panose="020B0503020204020204" pitchFamily="34" charset="-122"/>
                <a:ea typeface="微软雅黑" panose="020B0503020204020204" pitchFamily="34" charset="-122"/>
              </a:rPr>
              <a:t>小量</a:t>
            </a:r>
            <a:r>
              <a:rPr lang="zh-CN" altLang="en-US" sz="2000" dirty="0">
                <a:latin typeface="微软雅黑" panose="020B0503020204020204" pitchFamily="34" charset="-122"/>
                <a:ea typeface="微软雅黑" panose="020B0503020204020204" pitchFamily="34" charset="-122"/>
              </a:rPr>
              <a:t>，就可以在标准轨迹基础上，应用</a:t>
            </a:r>
            <a:r>
              <a:rPr lang="zh-CN" altLang="en-US" sz="2000" dirty="0">
                <a:solidFill>
                  <a:srgbClr val="FF0000"/>
                </a:solidFill>
                <a:latin typeface="微软雅黑" panose="020B0503020204020204" pitchFamily="34" charset="-122"/>
                <a:ea typeface="微软雅黑" panose="020B0503020204020204" pitchFamily="34" charset="-122"/>
              </a:rPr>
              <a:t>小偏差理论</a:t>
            </a:r>
            <a:r>
              <a:rPr lang="zh-CN" altLang="en-US" sz="2000" dirty="0">
                <a:latin typeface="微软雅黑" panose="020B0503020204020204" pitchFamily="34" charset="-122"/>
                <a:ea typeface="微软雅黑" panose="020B0503020204020204" pitchFamily="34" charset="-122"/>
              </a:rPr>
              <a:t>研究</a:t>
            </a:r>
            <a:r>
              <a:rPr lang="zh-CN" altLang="en-US" sz="2000" dirty="0">
                <a:solidFill>
                  <a:srgbClr val="FF0000"/>
                </a:solidFill>
                <a:latin typeface="微软雅黑" panose="020B0503020204020204" pitchFamily="34" charset="-122"/>
                <a:ea typeface="微软雅黑" panose="020B0503020204020204" pitchFamily="34" charset="-122"/>
              </a:rPr>
              <a:t>偏差对飞行轨迹</a:t>
            </a:r>
            <a:r>
              <a:rPr lang="zh-CN" altLang="en-US" sz="2000" dirty="0">
                <a:latin typeface="微软雅黑" panose="020B0503020204020204" pitchFamily="34" charset="-122"/>
                <a:ea typeface="微软雅黑" panose="020B0503020204020204" pitchFamily="34" charset="-122"/>
              </a:rPr>
              <a:t>的影响，称为</a:t>
            </a:r>
            <a:r>
              <a:rPr lang="zh-CN" altLang="en-US" sz="2000" u="sng" dirty="0">
                <a:solidFill>
                  <a:srgbClr val="FF0000"/>
                </a:solidFill>
                <a:latin typeface="微软雅黑" panose="020B0503020204020204" pitchFamily="34" charset="-122"/>
                <a:ea typeface="微软雅黑" panose="020B0503020204020204" pitchFamily="34" charset="-122"/>
              </a:rPr>
              <a:t>摄动理论</a:t>
            </a:r>
            <a:r>
              <a:rPr lang="zh-CN" altLang="en-US" sz="2000" dirty="0">
                <a:solidFill>
                  <a:srgbClr val="FF0000"/>
                </a:solidFill>
                <a:latin typeface="微软雅黑" panose="020B0503020204020204" pitchFamily="34" charset="-122"/>
                <a:ea typeface="微软雅黑" panose="020B0503020204020204" pitchFamily="34" charset="-122"/>
              </a:rPr>
              <a:t>。</a:t>
            </a:r>
          </a:p>
        </p:txBody>
      </p:sp>
      <p:sp>
        <p:nvSpPr>
          <p:cNvPr id="9" name="矩形 1"/>
          <p:cNvSpPr>
            <a:spLocks noChangeArrowheads="1"/>
          </p:cNvSpPr>
          <p:nvPr/>
        </p:nvSpPr>
        <p:spPr bwMode="auto">
          <a:xfrm>
            <a:off x="395536" y="1196752"/>
            <a:ext cx="8568952" cy="2862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环境气象条件在不断地发生变化，且是无法预先确定的</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制造原因弹体产生误差；</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发动机推力曲线是根据实验和理论计算得到的，也与实际存在偏差，同时还存在安装偏差</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控制系统也存在偏差</a:t>
            </a:r>
            <a:endParaRPr lang="en-US" altLang="zh-CN" sz="2000" dirty="0">
              <a:latin typeface="微软雅黑" panose="020B0503020204020204" pitchFamily="34" charset="-122"/>
              <a:ea typeface="微软雅黑" panose="020B0503020204020204" pitchFamily="34" charset="-122"/>
            </a:endParaRPr>
          </a:p>
          <a:p>
            <a:pPr marL="457200" indent="-457200">
              <a:lnSpc>
                <a:spcPct val="150000"/>
              </a:lnSpc>
              <a:buFont typeface="Wingdings" panose="05000000000000000000" pitchFamily="2" charset="2"/>
              <a:buChar char="Ø"/>
              <a:defRPr/>
            </a:pPr>
            <a:r>
              <a:rPr lang="zh-CN" altLang="en-US" sz="2000" dirty="0">
                <a:latin typeface="微软雅黑" panose="020B0503020204020204" pitchFamily="34" charset="-122"/>
                <a:ea typeface="微软雅黑" panose="020B0503020204020204" pitchFamily="34" charset="-122"/>
              </a:rPr>
              <a:t>标准弹道计算进行了一些列假设，导致偏差</a:t>
            </a:r>
            <a:endParaRPr lang="en-US" altLang="zh-CN" sz="20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6" name="矩形 5">
            <a:extLst>
              <a:ext uri="{FF2B5EF4-FFF2-40B4-BE49-F238E27FC236}">
                <a16:creationId xmlns:a16="http://schemas.microsoft.com/office/drawing/2014/main" id="{FE17BE8B-B48D-446E-96CC-2E15AE611BC9}"/>
              </a:ext>
            </a:extLst>
          </p:cNvPr>
          <p:cNvSpPr>
            <a:spLocks noChangeArrowheads="1"/>
          </p:cNvSpPr>
          <p:nvPr/>
        </p:nvSpPr>
        <p:spPr bwMode="auto">
          <a:xfrm>
            <a:off x="251520" y="735087"/>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火箭飞行轨迹特点</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mc:AlternateContent xmlns:mc="http://schemas.openxmlformats.org/markup-compatibility/2006" xmlns:a14="http://schemas.microsoft.com/office/drawing/2010/main">
        <mc:Choice Requires="a14">
          <p:sp>
            <p:nvSpPr>
              <p:cNvPr id="10" name="矩形 9">
                <a:extLst>
                  <a:ext uri="{FF2B5EF4-FFF2-40B4-BE49-F238E27FC236}">
                    <a16:creationId xmlns:a16="http://schemas.microsoft.com/office/drawing/2014/main" id="{9EE9194A-94CA-43D1-A912-393AE2301A81}"/>
                  </a:ext>
                </a:extLst>
              </p:cNvPr>
              <p:cNvSpPr/>
              <p:nvPr/>
            </p:nvSpPr>
            <p:spPr>
              <a:xfrm>
                <a:off x="179512" y="73431"/>
                <a:ext cx="8784976" cy="523220"/>
              </a:xfrm>
              <a:prstGeom prst="rect">
                <a:avLst/>
              </a:prstGeom>
            </p:spPr>
            <p:txBody>
              <a:bodyPr wrap="square">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摄动制导</a:t>
                </a:r>
                <a:r>
                  <a:rPr lang="en-US" altLang="zh-CN" sz="2800" dirty="0">
                    <a:solidFill>
                      <a:schemeClr val="bg1"/>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800">
                        <a:solidFill>
                          <a:schemeClr val="bg1"/>
                        </a:solidFill>
                        <a:latin typeface="Cambria Math" panose="02040503050406030204" pitchFamily="18" charset="0"/>
                        <a:ea typeface="微软雅黑" panose="020B0503020204020204" pitchFamily="34" charset="-122"/>
                      </a:rPr>
                      <m:t>𝜹</m:t>
                    </m:r>
                    <m:r>
                      <a:rPr lang="zh-CN" altLang="en-US" sz="2800">
                        <a:solidFill>
                          <a:schemeClr val="bg1"/>
                        </a:solidFill>
                        <a:latin typeface="Cambria Math" panose="02040503050406030204" pitchFamily="18" charset="0"/>
                        <a:ea typeface="微软雅黑" panose="020B0503020204020204" pitchFamily="34" charset="-122"/>
                      </a:rPr>
                      <m:t>制导</m:t>
                    </m:r>
                  </m:oMath>
                </a14:m>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理论</a:t>
                </a:r>
              </a:p>
            </p:txBody>
          </p:sp>
        </mc:Choice>
        <mc:Fallback xmlns="">
          <p:sp>
            <p:nvSpPr>
              <p:cNvPr id="10" name="矩形 9">
                <a:extLst>
                  <a:ext uri="{FF2B5EF4-FFF2-40B4-BE49-F238E27FC236}">
                    <a16:creationId xmlns:a16="http://schemas.microsoft.com/office/drawing/2014/main" id="{9EE9194A-94CA-43D1-A912-393AE2301A81}"/>
                  </a:ext>
                </a:extLst>
              </p:cNvPr>
              <p:cNvSpPr>
                <a:spLocks noRot="1" noChangeAspect="1" noMove="1" noResize="1" noEditPoints="1" noAdjustHandles="1" noChangeArrowheads="1" noChangeShapeType="1" noTextEdit="1"/>
              </p:cNvSpPr>
              <p:nvPr/>
            </p:nvSpPr>
            <p:spPr>
              <a:xfrm>
                <a:off x="179512" y="73431"/>
                <a:ext cx="8784976" cy="523220"/>
              </a:xfrm>
              <a:prstGeom prst="rect">
                <a:avLst/>
              </a:prstGeom>
              <a:blipFill>
                <a:blip r:embed="rId2"/>
                <a:stretch>
                  <a:fillRect t="-11628" b="-3139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774935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7DAE0EC0-7A71-411C-893F-DD541F45B66F}" type="slidenum">
              <a:rPr lang="zh-CN" altLang="en-US" smtClean="0">
                <a:solidFill>
                  <a:prstClr val="black">
                    <a:tint val="75000"/>
                  </a:prstClr>
                </a:solidFill>
              </a:rPr>
              <a:pPr>
                <a:defRPr/>
              </a:pPr>
              <a:t>24</a:t>
            </a:fld>
            <a:endParaRPr lang="zh-CN" altLang="en-US">
              <a:solidFill>
                <a:prstClr val="black">
                  <a:tint val="75000"/>
                </a:prstClr>
              </a:solidFill>
            </a:endParaRPr>
          </a:p>
        </p:txBody>
      </p:sp>
      <p:sp>
        <p:nvSpPr>
          <p:cNvPr id="7" name="矩形 1"/>
          <p:cNvSpPr>
            <a:spLocks noChangeArrowheads="1"/>
          </p:cNvSpPr>
          <p:nvPr/>
        </p:nvSpPr>
        <p:spPr bwMode="auto">
          <a:xfrm>
            <a:off x="251520" y="1268760"/>
            <a:ext cx="7920880"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b="1" dirty="0">
                <a:solidFill>
                  <a:schemeClr val="tx2"/>
                </a:solidFill>
              </a:rPr>
              <a:t>求差法：分别建立两组运动方程（一组实际弹道，一组标准弹道），求解后相减得到弹道偏差</a:t>
            </a:r>
            <a:endParaRPr lang="en-US" altLang="zh-CN" sz="2000" b="1" dirty="0">
              <a:solidFill>
                <a:schemeClr val="tx2"/>
              </a:solidFill>
            </a:endParaRPr>
          </a:p>
          <a:p>
            <a:pPr marL="457200" indent="-457200">
              <a:lnSpc>
                <a:spcPct val="150000"/>
              </a:lnSpc>
              <a:buFont typeface="Wingdings" panose="05000000000000000000" pitchFamily="2" charset="2"/>
              <a:buChar char="ü"/>
              <a:defRPr/>
            </a:pPr>
            <a:r>
              <a:rPr lang="zh-CN" altLang="en-US" sz="1600" dirty="0">
                <a:latin typeface="+mn-lt"/>
                <a:ea typeface="+mn-ea"/>
              </a:rPr>
              <a:t>优点：无论干扰大小，都可以求解</a:t>
            </a:r>
            <a:endParaRPr lang="en-US" altLang="zh-CN" sz="1600" dirty="0">
              <a:latin typeface="+mn-lt"/>
              <a:ea typeface="+mn-ea"/>
            </a:endParaRPr>
          </a:p>
          <a:p>
            <a:pPr marL="457200" indent="-457200">
              <a:lnSpc>
                <a:spcPct val="150000"/>
              </a:lnSpc>
              <a:buFont typeface="Wingdings" panose="05000000000000000000" pitchFamily="2" charset="2"/>
              <a:buChar char="ü"/>
              <a:defRPr/>
            </a:pPr>
            <a:r>
              <a:rPr lang="zh-CN" altLang="en-US" sz="1600" dirty="0">
                <a:latin typeface="+mn-lt"/>
                <a:ea typeface="+mn-ea"/>
              </a:rPr>
              <a:t>缺点：计算量大；当干扰较小时，会产生较大计算误差；不便于分析干扰与弹道之间的关系，不便于制导应用</a:t>
            </a:r>
            <a:endParaRPr lang="en-US" altLang="zh-CN" sz="1600" dirty="0">
              <a:latin typeface="+mn-lt"/>
              <a:ea typeface="+mn-ea"/>
            </a:endParaRPr>
          </a:p>
          <a:p>
            <a:pPr marL="457200" indent="-457200">
              <a:lnSpc>
                <a:spcPct val="150000"/>
              </a:lnSpc>
              <a:buFont typeface="Wingdings" panose="05000000000000000000" pitchFamily="2" charset="2"/>
              <a:buChar char="Ø"/>
              <a:defRPr/>
            </a:pPr>
            <a:r>
              <a:rPr lang="zh-CN" altLang="en-US" sz="2000" b="1" dirty="0">
                <a:solidFill>
                  <a:schemeClr val="tx2"/>
                </a:solidFill>
              </a:rPr>
              <a:t>摄动法：将实际弹道在标准弹道基础上进行展开，去一阶项进行研究</a:t>
            </a:r>
            <a:endParaRPr lang="en-US" altLang="zh-CN" sz="2000" b="1" dirty="0">
              <a:solidFill>
                <a:schemeClr val="tx2"/>
              </a:solidFill>
            </a:endParaRPr>
          </a:p>
          <a:p>
            <a:pPr marL="457200" lvl="1" indent="-457200">
              <a:lnSpc>
                <a:spcPct val="150000"/>
              </a:lnSpc>
              <a:buFont typeface="Wingdings" panose="05000000000000000000" pitchFamily="2" charset="2"/>
              <a:buChar char="ü"/>
              <a:defRPr/>
            </a:pPr>
            <a:r>
              <a:rPr lang="zh-CN" altLang="en-US" sz="1600" dirty="0">
                <a:latin typeface="+mn-lt"/>
                <a:ea typeface="+mn-ea"/>
              </a:rPr>
              <a:t>优点：能够以解析方式得到干扰和弹道之间的线性关系，便于制导应用</a:t>
            </a:r>
            <a:endParaRPr lang="en-US" altLang="zh-CN" sz="1600" dirty="0">
              <a:latin typeface="+mn-lt"/>
              <a:ea typeface="+mn-ea"/>
            </a:endParaRPr>
          </a:p>
          <a:p>
            <a:pPr marL="457200" lvl="1" indent="-457200">
              <a:lnSpc>
                <a:spcPct val="150000"/>
              </a:lnSpc>
              <a:buFont typeface="Wingdings" panose="05000000000000000000" pitchFamily="2" charset="2"/>
              <a:buChar char="ü"/>
              <a:defRPr/>
            </a:pPr>
            <a:r>
              <a:rPr lang="zh-CN" altLang="en-US" sz="1600" dirty="0">
                <a:latin typeface="+mn-lt"/>
                <a:ea typeface="+mn-ea"/>
              </a:rPr>
              <a:t>缺点：必须是小偏差，否则取一阶项误差较大</a:t>
            </a:r>
            <a:endParaRPr lang="en-US" altLang="zh-CN" sz="1600" dirty="0">
              <a:latin typeface="+mn-lt"/>
              <a:ea typeface="+mn-ea"/>
            </a:endParaRPr>
          </a:p>
        </p:txBody>
      </p:sp>
      <mc:AlternateContent xmlns:mc="http://schemas.openxmlformats.org/markup-compatibility/2006" xmlns:a14="http://schemas.microsoft.com/office/drawing/2010/main">
        <mc:Choice Requires="a14">
          <p:sp>
            <p:nvSpPr>
              <p:cNvPr id="6" name="矩形 5">
                <a:extLst>
                  <a:ext uri="{FF2B5EF4-FFF2-40B4-BE49-F238E27FC236}">
                    <a16:creationId xmlns:a16="http://schemas.microsoft.com/office/drawing/2014/main" id="{F7F94BDA-F424-4C96-A13F-B662BB4929E8}"/>
                  </a:ext>
                </a:extLst>
              </p:cNvPr>
              <p:cNvSpPr/>
              <p:nvPr/>
            </p:nvSpPr>
            <p:spPr>
              <a:xfrm>
                <a:off x="179512" y="73431"/>
                <a:ext cx="8784976" cy="523220"/>
              </a:xfrm>
              <a:prstGeom prst="rect">
                <a:avLst/>
              </a:prstGeom>
            </p:spPr>
            <p:txBody>
              <a:bodyPr wrap="square">
                <a:spAutoFit/>
              </a:bodyPr>
              <a:lstStyle/>
              <a:p>
                <a:pPr algn="ctr"/>
                <a:r>
                  <a:rPr lang="zh-CN" altLang="en-US" sz="2800" dirty="0">
                    <a:solidFill>
                      <a:schemeClr val="bg1"/>
                    </a:solidFill>
                    <a:latin typeface="微软雅黑" panose="020B0503020204020204" pitchFamily="34" charset="-122"/>
                    <a:ea typeface="微软雅黑" panose="020B0503020204020204" pitchFamily="34" charset="-122"/>
                  </a:rPr>
                  <a:t>摄动制导</a:t>
                </a:r>
                <a:r>
                  <a:rPr lang="en-US" altLang="zh-CN" sz="2800" dirty="0">
                    <a:solidFill>
                      <a:schemeClr val="bg1"/>
                    </a:solidFill>
                    <a:latin typeface="微软雅黑" panose="020B0503020204020204" pitchFamily="34" charset="-122"/>
                    <a:ea typeface="微软雅黑" panose="020B0503020204020204" pitchFamily="34" charset="-122"/>
                  </a:rPr>
                  <a:t>(</a:t>
                </a:r>
                <a14:m>
                  <m:oMath xmlns:m="http://schemas.openxmlformats.org/officeDocument/2006/math">
                    <m:r>
                      <a:rPr lang="zh-CN" altLang="en-US" sz="2800">
                        <a:solidFill>
                          <a:schemeClr val="bg1"/>
                        </a:solidFill>
                        <a:latin typeface="Cambria Math" panose="02040503050406030204" pitchFamily="18" charset="0"/>
                        <a:ea typeface="微软雅黑" panose="020B0503020204020204" pitchFamily="34" charset="-122"/>
                      </a:rPr>
                      <m:t>𝜹</m:t>
                    </m:r>
                    <m:r>
                      <a:rPr lang="zh-CN" altLang="en-US" sz="2800">
                        <a:solidFill>
                          <a:schemeClr val="bg1"/>
                        </a:solidFill>
                        <a:latin typeface="Cambria Math" panose="02040503050406030204" pitchFamily="18" charset="0"/>
                        <a:ea typeface="微软雅黑" panose="020B0503020204020204" pitchFamily="34" charset="-122"/>
                      </a:rPr>
                      <m:t>制导</m:t>
                    </m:r>
                  </m:oMath>
                </a14:m>
                <a:r>
                  <a:rPr lang="en-US" altLang="zh-CN" sz="2800" dirty="0">
                    <a:solidFill>
                      <a:schemeClr val="bg1"/>
                    </a:solidFill>
                    <a:latin typeface="微软雅黑" panose="020B0503020204020204" pitchFamily="34" charset="-122"/>
                    <a:ea typeface="微软雅黑" panose="020B0503020204020204" pitchFamily="34" charset="-122"/>
                  </a:rPr>
                  <a:t>)</a:t>
                </a:r>
                <a:r>
                  <a:rPr lang="zh-CN" altLang="en-US" sz="2800" dirty="0">
                    <a:solidFill>
                      <a:schemeClr val="bg1"/>
                    </a:solidFill>
                    <a:latin typeface="微软雅黑" panose="020B0503020204020204" pitchFamily="34" charset="-122"/>
                    <a:ea typeface="微软雅黑" panose="020B0503020204020204" pitchFamily="34" charset="-122"/>
                  </a:rPr>
                  <a:t>理论</a:t>
                </a:r>
              </a:p>
            </p:txBody>
          </p:sp>
        </mc:Choice>
        <mc:Fallback xmlns="">
          <p:sp>
            <p:nvSpPr>
              <p:cNvPr id="6" name="矩形 5">
                <a:extLst>
                  <a:ext uri="{FF2B5EF4-FFF2-40B4-BE49-F238E27FC236}">
                    <a16:creationId xmlns:a16="http://schemas.microsoft.com/office/drawing/2014/main" id="{F7F94BDA-F424-4C96-A13F-B662BB4929E8}"/>
                  </a:ext>
                </a:extLst>
              </p:cNvPr>
              <p:cNvSpPr>
                <a:spLocks noRot="1" noChangeAspect="1" noMove="1" noResize="1" noEditPoints="1" noAdjustHandles="1" noChangeArrowheads="1" noChangeShapeType="1" noTextEdit="1"/>
              </p:cNvSpPr>
              <p:nvPr/>
            </p:nvSpPr>
            <p:spPr>
              <a:xfrm>
                <a:off x="179512" y="73431"/>
                <a:ext cx="8784976" cy="523220"/>
              </a:xfrm>
              <a:prstGeom prst="rect">
                <a:avLst/>
              </a:prstGeom>
              <a:blipFill>
                <a:blip r:embed="rId2"/>
                <a:stretch>
                  <a:fillRect t="-11628" b="-31395"/>
                </a:stretch>
              </a:blipFill>
            </p:spPr>
            <p:txBody>
              <a:bodyPr/>
              <a:lstStyle/>
              <a:p>
                <a:r>
                  <a:rPr lang="zh-CN" altLang="en-US">
                    <a:noFill/>
                  </a:rPr>
                  <a:t> </a:t>
                </a:r>
              </a:p>
            </p:txBody>
          </p:sp>
        </mc:Fallback>
      </mc:AlternateContent>
      <p:sp>
        <p:nvSpPr>
          <p:cNvPr id="3" name="矩形 2">
            <a:extLst>
              <a:ext uri="{FF2B5EF4-FFF2-40B4-BE49-F238E27FC236}">
                <a16:creationId xmlns:a16="http://schemas.microsoft.com/office/drawing/2014/main" id="{5CE2B618-98AF-AADD-C48E-D6CCFACFD5D0}"/>
              </a:ext>
            </a:extLst>
          </p:cNvPr>
          <p:cNvSpPr>
            <a:spLocks noChangeArrowheads="1"/>
          </p:cNvSpPr>
          <p:nvPr/>
        </p:nvSpPr>
        <p:spPr bwMode="auto">
          <a:xfrm>
            <a:off x="251520" y="735087"/>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实际弹道与标准弹道偏差计算</a:t>
            </a:r>
            <a:endParaRPr lang="en-US" altLang="zh-CN" sz="2400" b="1" dirty="0">
              <a:solidFill>
                <a:schemeClr val="tx2">
                  <a:lumMod val="50000"/>
                </a:schemeClr>
              </a:solidFill>
              <a:latin typeface="Calibri" panose="020F0502020204030204" charset="0"/>
              <a:ea typeface="微软雅黑" panose="020B0503020204020204" pitchFamily="34" charset="-122"/>
            </a:endParaRPr>
          </a:p>
        </p:txBody>
      </p:sp>
    </p:spTree>
    <p:extLst>
      <p:ext uri="{BB962C8B-B14F-4D97-AF65-F5344CB8AC3E}">
        <p14:creationId xmlns:p14="http://schemas.microsoft.com/office/powerpoint/2010/main" val="25789549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文本框 20"/>
          <p:cNvSpPr txBox="1"/>
          <p:nvPr/>
        </p:nvSpPr>
        <p:spPr>
          <a:xfrm>
            <a:off x="3059832" y="2204864"/>
            <a:ext cx="4608512" cy="1569660"/>
          </a:xfrm>
          <a:prstGeom prst="rect">
            <a:avLst/>
          </a:prstGeom>
          <a:noFill/>
        </p:spPr>
        <p:txBody>
          <a:bodyPr wrap="square" rtlCol="0">
            <a:spAutoFit/>
          </a:bodyPr>
          <a:lstStyle/>
          <a:p>
            <a:r>
              <a:rPr lang="zh-CN" altLang="en-US" sz="9600" b="1" dirty="0">
                <a:solidFill>
                  <a:srgbClr val="FF0000"/>
                </a:solidFill>
                <a:latin typeface="华文新魏" panose="02010800040101010101" pitchFamily="2" charset="-122"/>
                <a:ea typeface="华文新魏" panose="02010800040101010101" pitchFamily="2" charset="-122"/>
              </a:rPr>
              <a:t>谢谢！</a:t>
            </a:r>
          </a:p>
        </p:txBody>
      </p:sp>
    </p:spTree>
    <p:extLst>
      <p:ext uri="{BB962C8B-B14F-4D97-AF65-F5344CB8AC3E}">
        <p14:creationId xmlns:p14="http://schemas.microsoft.com/office/powerpoint/2010/main" val="35138144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41" name="Picture 52"/>
          <p:cNvPicPr>
            <a:picLocks noChangeAspect="1" noChangeArrowheads="1"/>
          </p:cNvPicPr>
          <p:nvPr/>
        </p:nvPicPr>
        <p:blipFill>
          <a:blip r:embed="rId4">
            <a:extLst>
              <a:ext uri="{28A0092B-C50C-407E-A947-70E740481C1C}">
                <a14:useLocalDpi xmlns:a14="http://schemas.microsoft.com/office/drawing/2010/main" val="0"/>
              </a:ext>
            </a:extLst>
          </a:blip>
          <a:srcRect l="22408" t="16373" b="27486"/>
          <a:stretch>
            <a:fillRect/>
          </a:stretch>
        </p:blipFill>
        <p:spPr bwMode="auto">
          <a:xfrm rot="786797">
            <a:off x="7083425" y="-230188"/>
            <a:ext cx="1906588" cy="15716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2" name="Rectangle 2"/>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0" name="Rectangle 8"/>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Rectangle 10"/>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5" name="Rectangle 15"/>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7" name="Rectangle 17"/>
          <p:cNvSpPr>
            <a:spLocks noChangeArrowheads="1"/>
          </p:cNvSpPr>
          <p:nvPr/>
        </p:nvSpPr>
        <p:spPr bwMode="auto">
          <a:xfrm>
            <a:off x="0" y="0"/>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0" name="Rectangle 23"/>
          <p:cNvSpPr>
            <a:spLocks noChangeArrowheads="1"/>
          </p:cNvSpPr>
          <p:nvPr/>
        </p:nvSpPr>
        <p:spPr bwMode="auto">
          <a:xfrm>
            <a:off x="96516" y="-99392"/>
            <a:ext cx="9144000" cy="0"/>
          </a:xfrm>
          <a:prstGeom prst="rect">
            <a:avLst/>
          </a:prstGeom>
          <a:noFill/>
          <a:ln>
            <a:noFill/>
          </a:ln>
          <a:effectLst>
            <a:prstShdw prst="shdw17" dist="17961" dir="2700000">
              <a:schemeClr val="accent1">
                <a:gamma/>
                <a:shade val="60000"/>
                <a:invGamma/>
                <a:alpha val="50000"/>
              </a:schemeClr>
            </a:prst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5" name="Text Box 6"/>
          <p:cNvSpPr txBox="1">
            <a:spLocks noChangeArrowheads="1"/>
          </p:cNvSpPr>
          <p:nvPr/>
        </p:nvSpPr>
        <p:spPr bwMode="auto">
          <a:xfrm>
            <a:off x="179512" y="836712"/>
            <a:ext cx="8651948" cy="3737946"/>
          </a:xfrm>
          <a:prstGeom prst="rect">
            <a:avLst/>
          </a:prstGeom>
          <a:noFill/>
          <a:ln w="9525">
            <a:noFill/>
            <a:miter lim="800000"/>
            <a:headEnd/>
            <a:tailEnd/>
          </a:ln>
        </p:spPr>
        <p:txBody>
          <a:bodyPr wrap="squar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85750" indent="285750">
              <a:lnSpc>
                <a:spcPct val="150000"/>
              </a:lnSpc>
              <a:buClr>
                <a:schemeClr val="accent1"/>
              </a:buClr>
              <a:buFont typeface="Wingdings" panose="05000000000000000000" pitchFamily="2" charset="2"/>
              <a:buChar char="Ø"/>
            </a:pPr>
            <a:r>
              <a:rPr lang="zh-CN" altLang="en-US" sz="2000" dirty="0"/>
              <a:t>运载火箭和导弹导弹制导为什么不用比例导引法或者三点导引法？</a:t>
            </a:r>
            <a:endParaRPr lang="en-US" altLang="zh-CN" sz="2000" dirty="0"/>
          </a:p>
          <a:p>
            <a:pPr marL="285750" indent="285750">
              <a:lnSpc>
                <a:spcPct val="150000"/>
              </a:lnSpc>
              <a:buClr>
                <a:schemeClr val="accent1"/>
              </a:buClr>
              <a:buFont typeface="Wingdings" panose="05000000000000000000" pitchFamily="2" charset="2"/>
              <a:buChar char="Ø"/>
            </a:pPr>
            <a:r>
              <a:rPr lang="zh-CN" altLang="en-US" sz="2000" dirty="0"/>
              <a:t>为什么摄动制导为什么多用于大气层内？</a:t>
            </a:r>
            <a:endParaRPr lang="en-US" altLang="zh-CN" sz="2000" dirty="0"/>
          </a:p>
          <a:p>
            <a:pPr marL="285750" indent="285750">
              <a:lnSpc>
                <a:spcPct val="150000"/>
              </a:lnSpc>
              <a:buClr>
                <a:schemeClr val="accent1"/>
              </a:buClr>
              <a:buFont typeface="Wingdings" panose="05000000000000000000" pitchFamily="2" charset="2"/>
              <a:buChar char="Ø"/>
            </a:pPr>
            <a:r>
              <a:rPr lang="zh-CN" altLang="en-US" sz="2000" dirty="0"/>
              <a:t>运载火箭或弹道导弹摄动制导选取的站开点为哪个特征点？</a:t>
            </a:r>
            <a:endParaRPr lang="en-US" altLang="zh-CN" sz="2000" dirty="0"/>
          </a:p>
          <a:p>
            <a:pPr marL="285750" indent="285750">
              <a:lnSpc>
                <a:spcPct val="150000"/>
              </a:lnSpc>
              <a:buClr>
                <a:schemeClr val="accent1"/>
              </a:buClr>
              <a:buFont typeface="Wingdings" panose="05000000000000000000" pitchFamily="2" charset="2"/>
              <a:buChar char="Ø"/>
            </a:pPr>
            <a:r>
              <a:rPr lang="zh-CN" altLang="en-US" sz="2000" dirty="0"/>
              <a:t>制导指令如何能够平滑引入</a:t>
            </a:r>
            <a:r>
              <a:rPr lang="zh-CN" altLang="zh-CN" sz="2000" dirty="0"/>
              <a:t>？</a:t>
            </a:r>
            <a:endParaRPr lang="en-US" altLang="zh-CN" sz="2000" dirty="0"/>
          </a:p>
          <a:p>
            <a:pPr marL="285750" indent="285750">
              <a:lnSpc>
                <a:spcPct val="150000"/>
              </a:lnSpc>
              <a:buClr>
                <a:schemeClr val="accent1"/>
              </a:buClr>
              <a:buFont typeface="Wingdings" panose="05000000000000000000" pitchFamily="2" charset="2"/>
              <a:buChar char="Ø"/>
            </a:pPr>
            <a:r>
              <a:rPr lang="zh-CN" altLang="en-US" sz="2000" dirty="0"/>
              <a:t>动基座或者实战条件下标准轨迹（射击诸元）如何快速生成？</a:t>
            </a:r>
            <a:endParaRPr lang="en-US" altLang="zh-CN" sz="2000" dirty="0"/>
          </a:p>
          <a:p>
            <a:pPr marL="285750" indent="285750">
              <a:lnSpc>
                <a:spcPct val="150000"/>
              </a:lnSpc>
              <a:buClr>
                <a:schemeClr val="accent1"/>
              </a:buClr>
              <a:buFont typeface="Wingdings" panose="05000000000000000000" pitchFamily="2" charset="2"/>
              <a:buChar char="Ø"/>
            </a:pPr>
            <a:r>
              <a:rPr lang="zh-CN" altLang="en-US" sz="2000" dirty="0">
                <a:solidFill>
                  <a:srgbClr val="FF0000"/>
                </a:solidFill>
              </a:rPr>
              <a:t>惯性导航原理（平台、捷联）？</a:t>
            </a:r>
            <a:endParaRPr lang="en-US" altLang="zh-CN" sz="2000" dirty="0">
              <a:solidFill>
                <a:srgbClr val="FF0000"/>
              </a:solidFill>
            </a:endParaRPr>
          </a:p>
          <a:p>
            <a:pPr marL="285750">
              <a:lnSpc>
                <a:spcPct val="150000"/>
              </a:lnSpc>
              <a:buClr>
                <a:schemeClr val="accent1"/>
              </a:buClr>
            </a:pPr>
            <a:endParaRPr lang="en-US" altLang="zh-CN" sz="2000" dirty="0"/>
          </a:p>
          <a:p>
            <a:pPr marL="285750" indent="285750">
              <a:lnSpc>
                <a:spcPct val="150000"/>
              </a:lnSpc>
              <a:buClr>
                <a:schemeClr val="accent1"/>
              </a:buClr>
              <a:buFont typeface="Wingdings" panose="05000000000000000000" pitchFamily="2" charset="2"/>
              <a:buChar char="Ø"/>
            </a:pPr>
            <a:endParaRPr lang="en-US" altLang="zh-CN" sz="2000" dirty="0"/>
          </a:p>
        </p:txBody>
      </p:sp>
      <p:sp>
        <p:nvSpPr>
          <p:cNvPr id="14" name="矩形 13">
            <a:extLst>
              <a:ext uri="{FF2B5EF4-FFF2-40B4-BE49-F238E27FC236}">
                <a16:creationId xmlns:a16="http://schemas.microsoft.com/office/drawing/2014/main" id="{2E5AA449-2190-4E23-A492-F38767CEE4E1}"/>
              </a:ext>
            </a:extLst>
          </p:cNvPr>
          <p:cNvSpPr/>
          <p:nvPr/>
        </p:nvSpPr>
        <p:spPr>
          <a:xfrm>
            <a:off x="755576" y="15350"/>
            <a:ext cx="3057247" cy="523220"/>
          </a:xfrm>
          <a:prstGeom prst="rect">
            <a:avLst/>
          </a:prstGeom>
        </p:spPr>
        <p:txBody>
          <a:bodyPr wrap="none">
            <a:spAutoFit/>
          </a:bodyPr>
          <a:lstStyle/>
          <a:p>
            <a:r>
              <a:rPr lang="zh-CN" altLang="en-US" sz="2800" dirty="0">
                <a:solidFill>
                  <a:schemeClr val="bg1"/>
                </a:solidFill>
                <a:latin typeface="黑体" pitchFamily="2" charset="-122"/>
                <a:ea typeface="黑体" pitchFamily="2" charset="-122"/>
              </a:rPr>
              <a:t>上次课程内容回顾</a:t>
            </a:r>
          </a:p>
        </p:txBody>
      </p:sp>
    </p:spTree>
    <p:custDataLst>
      <p:tags r:id="rId1"/>
    </p:custDataLst>
    <p:extLst>
      <p:ext uri="{BB962C8B-B14F-4D97-AF65-F5344CB8AC3E}">
        <p14:creationId xmlns:p14="http://schemas.microsoft.com/office/powerpoint/2010/main" val="4985524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1"/>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运载火箭及弹道导弹飞行环境</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graphicFrame>
        <p:nvGraphicFramePr>
          <p:cNvPr id="3" name="对象 2"/>
          <p:cNvGraphicFramePr>
            <a:graphicFrameLocks noChangeAspect="1"/>
          </p:cNvGraphicFramePr>
          <p:nvPr>
            <p:extLst>
              <p:ext uri="{D42A27DB-BD31-4B8C-83A1-F6EECF244321}">
                <p14:modId xmlns:p14="http://schemas.microsoft.com/office/powerpoint/2010/main" val="1406920057"/>
              </p:ext>
            </p:extLst>
          </p:nvPr>
        </p:nvGraphicFramePr>
        <p:xfrm>
          <a:off x="5743612" y="4213084"/>
          <a:ext cx="2772607" cy="2538631"/>
        </p:xfrm>
        <a:graphic>
          <a:graphicData uri="http://schemas.openxmlformats.org/presentationml/2006/ole">
            <mc:AlternateContent xmlns:mc="http://schemas.openxmlformats.org/markup-compatibility/2006">
              <mc:Choice xmlns:v="urn:schemas-microsoft-com:vml" Requires="v">
                <p:oleObj name="Visio" r:id="rId2" imgW="2819366" imgH="2603520" progId="Visio.Drawing.11">
                  <p:embed/>
                </p:oleObj>
              </mc:Choice>
              <mc:Fallback>
                <p:oleObj name="Visio" r:id="rId2" imgW="2819366" imgH="2603520" progId="Visio.Drawing.11">
                  <p:embed/>
                  <p:pic>
                    <p:nvPicPr>
                      <p:cNvPr id="3" name="对象 2"/>
                      <p:cNvPicPr>
                        <a:picLocks noChangeAspect="1" noChangeArrowheads="1"/>
                      </p:cNvPicPr>
                      <p:nvPr/>
                    </p:nvPicPr>
                    <p:blipFill>
                      <a:blip r:embed="rId3"/>
                      <a:srcRect/>
                      <a:stretch>
                        <a:fillRect/>
                      </a:stretch>
                    </p:blipFill>
                    <p:spPr bwMode="auto">
                      <a:xfrm>
                        <a:off x="5743612" y="4213084"/>
                        <a:ext cx="2772607" cy="2538631"/>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graphicFrame>
            <p:nvGraphicFramePr>
              <p:cNvPr id="2" name="表格 1"/>
              <p:cNvGraphicFramePr>
                <a:graphicFrameLocks noGrp="1"/>
              </p:cNvGraphicFramePr>
              <p:nvPr>
                <p:extLst>
                  <p:ext uri="{D42A27DB-BD31-4B8C-83A1-F6EECF244321}">
                    <p14:modId xmlns:p14="http://schemas.microsoft.com/office/powerpoint/2010/main" val="1954942328"/>
                  </p:ext>
                </p:extLst>
              </p:nvPr>
            </p:nvGraphicFramePr>
            <p:xfrm>
              <a:off x="509267" y="1642136"/>
              <a:ext cx="7992888" cy="2448288"/>
            </p:xfrm>
            <a:graphic>
              <a:graphicData uri="http://schemas.openxmlformats.org/drawingml/2006/table">
                <a:tbl>
                  <a:tblPr firstRow="1" firstCol="1" bandRow="1">
                    <a:tableStyleId>{5C22544A-7EE6-4342-B048-85BDC9FD1C3A}</a:tableStyleId>
                  </a:tblPr>
                  <a:tblGrid>
                    <a:gridCol w="2756167">
                      <a:extLst>
                        <a:ext uri="{9D8B030D-6E8A-4147-A177-3AD203B41FA5}">
                          <a16:colId xmlns:a16="http://schemas.microsoft.com/office/drawing/2014/main" val="1322336891"/>
                        </a:ext>
                      </a:extLst>
                    </a:gridCol>
                    <a:gridCol w="2572424">
                      <a:extLst>
                        <a:ext uri="{9D8B030D-6E8A-4147-A177-3AD203B41FA5}">
                          <a16:colId xmlns:a16="http://schemas.microsoft.com/office/drawing/2014/main" val="1821098987"/>
                        </a:ext>
                      </a:extLst>
                    </a:gridCol>
                    <a:gridCol w="2664297">
                      <a:extLst>
                        <a:ext uri="{9D8B030D-6E8A-4147-A177-3AD203B41FA5}">
                          <a16:colId xmlns:a16="http://schemas.microsoft.com/office/drawing/2014/main" val="2231716855"/>
                        </a:ext>
                      </a:extLst>
                    </a:gridCol>
                  </a:tblGrid>
                  <a:tr h="272032">
                    <a:tc>
                      <a:txBody>
                        <a:bodyPr/>
                        <a:lstStyle/>
                        <a:p>
                          <a:pPr algn="just">
                            <a:spcAft>
                              <a:spcPts val="0"/>
                            </a:spcAft>
                          </a:pPr>
                          <a:r>
                            <a:rPr lang="en-US" sz="1400" kern="100" dirty="0">
                              <a:effectLst/>
                              <a:latin typeface="微软雅黑" panose="020B0503020204020204" pitchFamily="34" charset="-122"/>
                              <a:ea typeface="微软雅黑" panose="020B0503020204020204" pitchFamily="34" charset="-122"/>
                            </a:rPr>
                            <a:t> </a:t>
                          </a:r>
                          <a:r>
                            <a:rPr lang="zh-CN" sz="1400" kern="100" dirty="0">
                              <a:effectLst/>
                              <a:latin typeface="微软雅黑" panose="020B0503020204020204" pitchFamily="34" charset="-122"/>
                              <a:ea typeface="微软雅黑" panose="020B0503020204020204" pitchFamily="34" charset="-122"/>
                            </a:rPr>
                            <a:t>参数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altLang="zh-CN" sz="1400" kern="100" dirty="0">
                              <a:effectLst/>
                              <a:latin typeface="黑体" panose="02010609060101010101" pitchFamily="49" charset="-122"/>
                              <a:ea typeface="黑体" panose="02010609060101010101" pitchFamily="49" charset="-122"/>
                              <a:cs typeface="Times New Roman" panose="02020603050405020304" pitchFamily="18" charset="0"/>
                            </a:rPr>
                            <a:t>CGCS2000</a:t>
                          </a:r>
                          <a:r>
                            <a:rPr lang="zh-CN" altLang="en-US" sz="1400" kern="100" dirty="0">
                              <a:effectLst/>
                              <a:latin typeface="黑体" panose="02010609060101010101" pitchFamily="49" charset="-122"/>
                              <a:ea typeface="黑体" panose="02010609060101010101" pitchFamily="49" charset="-122"/>
                              <a:cs typeface="Times New Roman" panose="02020603050405020304" pitchFamily="18" charset="0"/>
                            </a:rPr>
                            <a:t>静止圆球体</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latin typeface="黑体" panose="02010609060101010101" pitchFamily="49" charset="-122"/>
                              <a:ea typeface="黑体" panose="02010609060101010101" pitchFamily="49" charset="-122"/>
                            </a:rPr>
                            <a:t> </a:t>
                          </a:r>
                          <a:r>
                            <a:rPr lang="en-US" altLang="zh-CN" sz="1400" kern="100" dirty="0">
                              <a:effectLst/>
                              <a:latin typeface="黑体" panose="02010609060101010101" pitchFamily="49" charset="-122"/>
                              <a:ea typeface="黑体" panose="02010609060101010101" pitchFamily="49" charset="-122"/>
                              <a:cs typeface="Times New Roman" panose="02020603050405020304" pitchFamily="18" charset="0"/>
                            </a:rPr>
                            <a:t>CGCS2000</a:t>
                          </a:r>
                          <a:r>
                            <a:rPr lang="zh-CN" altLang="en-US" sz="1400" kern="100" dirty="0">
                              <a:effectLst/>
                              <a:latin typeface="黑体" panose="02010609060101010101" pitchFamily="49" charset="-122"/>
                              <a:ea typeface="黑体" panose="02010609060101010101" pitchFamily="49" charset="-122"/>
                              <a:cs typeface="Times New Roman" panose="02020603050405020304" pitchFamily="18" charset="0"/>
                            </a:rPr>
                            <a:t>旋转椭球体</a:t>
                          </a:r>
                          <a:endParaRPr lang="zh-CN" alt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88815527"/>
                      </a:ext>
                    </a:extLst>
                  </a:tr>
                  <a:tr h="2720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1200" kern="100" dirty="0">
                              <a:solidFill>
                                <a:schemeClr val="bg1"/>
                              </a:solidFill>
                              <a:effectLst/>
                              <a:latin typeface="微软雅黑" panose="020B0503020204020204" pitchFamily="34" charset="-122"/>
                              <a:ea typeface="微软雅黑" panose="020B0503020204020204" pitchFamily="34" charset="-122"/>
                            </a:rPr>
                            <a:t>长半轴</a:t>
                          </a:r>
                          <a14:m>
                            <m:oMath xmlns:m="http://schemas.openxmlformats.org/officeDocument/2006/math">
                              <m:sSub>
                                <m:sSubPr>
                                  <m:ctrlPr>
                                    <a:rPr lang="zh-CN" altLang="en-US" sz="1200" i="1" smtClean="0">
                                      <a:solidFill>
                                        <a:schemeClr val="bg1"/>
                                      </a:solidFill>
                                      <a:latin typeface="Cambria Math" panose="02040503050406030204" pitchFamily="18" charset="0"/>
                                    </a:rPr>
                                  </m:ctrlPr>
                                </m:sSubPr>
                                <m:e>
                                  <m:r>
                                    <a:rPr lang="zh-CN" altLang="en-US" sz="1200" i="1">
                                      <a:solidFill>
                                        <a:schemeClr val="bg1"/>
                                      </a:solidFill>
                                      <a:latin typeface="Cambria Math" panose="02040503050406030204" pitchFamily="18" charset="0"/>
                                    </a:rPr>
                                    <m:t>𝑎</m:t>
                                  </m:r>
                                </m:e>
                                <m:sub>
                                  <m:r>
                                    <a:rPr lang="zh-CN" altLang="en-US" sz="1200" i="1">
                                      <a:solidFill>
                                        <a:schemeClr val="bg1"/>
                                      </a:solidFill>
                                      <a:latin typeface="Cambria Math" panose="02040503050406030204" pitchFamily="18" charset="0"/>
                                    </a:rPr>
                                    <m:t>𝐸</m:t>
                                  </m:r>
                                </m:sub>
                              </m:sSub>
                            </m:oMath>
                          </a14:m>
                          <a:r>
                            <a:rPr lang="en-US" altLang="zh-CN" sz="1200" dirty="0">
                              <a:solidFill>
                                <a:schemeClr val="bg1"/>
                              </a:solidFill>
                              <a:latin typeface="微软雅黑" panose="020B0503020204020204" pitchFamily="34" charset="-122"/>
                              <a:ea typeface="微软雅黑" panose="020B0503020204020204" pitchFamily="34" charset="-122"/>
                            </a:rPr>
                            <a:t>(m)</a:t>
                          </a:r>
                          <a:endParaRPr lang="zh-CN" altLang="en-US" sz="1200" dirty="0">
                            <a:solidFill>
                              <a:schemeClr val="bg1"/>
                            </a:solidFill>
                            <a:latin typeface="微软雅黑" panose="020B0503020204020204" pitchFamily="34" charset="-122"/>
                            <a:ea typeface="微软雅黑" panose="020B0503020204020204" pitchFamily="34" charset="-122"/>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6371000.7900</a:t>
                          </a:r>
                          <a:endParaRPr lang="zh-CN" altLang="en-US"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6378137.0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4331147"/>
                      </a:ext>
                    </a:extLst>
                  </a:tr>
                  <a:tr h="2720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altLang="en-US" sz="1200" kern="100" dirty="0">
                              <a:solidFill>
                                <a:schemeClr val="bg1"/>
                              </a:solidFill>
                              <a:effectLst/>
                              <a:latin typeface="微软雅黑" panose="020B0503020204020204" pitchFamily="34" charset="-122"/>
                              <a:ea typeface="微软雅黑" panose="020B0503020204020204" pitchFamily="34" charset="-122"/>
                            </a:rPr>
                            <a:t>地球</a:t>
                          </a:r>
                          <a:r>
                            <a:rPr lang="zh-CN" sz="1200" kern="100" dirty="0">
                              <a:solidFill>
                                <a:schemeClr val="bg1"/>
                              </a:solidFill>
                              <a:effectLst/>
                              <a:latin typeface="微软雅黑" panose="020B0503020204020204" pitchFamily="34" charset="-122"/>
                              <a:ea typeface="微软雅黑" panose="020B0503020204020204" pitchFamily="34" charset="-122"/>
                            </a:rPr>
                            <a:t>引力常数</a:t>
                          </a:r>
                          <a14:m>
                            <m:oMath xmlns:m="http://schemas.openxmlformats.org/officeDocument/2006/math">
                              <m:r>
                                <a:rPr lang="en-US" altLang="zh-CN" sz="1200" b="0" i="1" smtClean="0">
                                  <a:solidFill>
                                    <a:schemeClr val="bg1"/>
                                  </a:solidFill>
                                  <a:latin typeface="Cambria Math" panose="02040503050406030204" pitchFamily="18" charset="0"/>
                                </a:rPr>
                                <m:t>𝑓𝑀</m:t>
                              </m:r>
                            </m:oMath>
                          </a14:m>
                          <a:r>
                            <a:rPr lang="en-US" altLang="zh-CN" sz="1200" dirty="0">
                              <a:solidFill>
                                <a:schemeClr val="bg1"/>
                              </a:solidFill>
                              <a:latin typeface="微软雅黑" panose="020B0503020204020204" pitchFamily="34" charset="-122"/>
                              <a:ea typeface="微软雅黑" panose="020B0503020204020204" pitchFamily="34" charset="-122"/>
                            </a:rPr>
                            <a:t>(</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a:solidFill>
                                        <a:schemeClr val="bg1"/>
                                      </a:solidFill>
                                      <a:latin typeface="Cambria Math" panose="02040503050406030204" pitchFamily="18" charset="0"/>
                                    </a:rPr>
                                    <m:t>10</m:t>
                                  </m:r>
                                </m:e>
                                <m:sup>
                                  <m:r>
                                    <a:rPr lang="zh-CN" altLang="en-US" sz="1200">
                                      <a:solidFill>
                                        <a:schemeClr val="bg1"/>
                                      </a:solidFill>
                                      <a:latin typeface="Cambria Math" panose="02040503050406030204" pitchFamily="18" charset="0"/>
                                    </a:rPr>
                                    <m:t>8</m:t>
                                  </m:r>
                                </m:sup>
                              </m:sSup>
                            </m:oMath>
                          </a14:m>
                          <a:r>
                            <a:rPr lang="zh-CN" altLang="en-US" sz="1200" dirty="0">
                              <a:solidFill>
                                <a:schemeClr val="bg1"/>
                              </a:solidFill>
                              <a:latin typeface="微软雅黑" panose="020B0503020204020204" pitchFamily="34" charset="-122"/>
                              <a:ea typeface="微软雅黑" panose="020B0503020204020204" pitchFamily="34" charset="-122"/>
                            </a:rPr>
                            <a:t> </a:t>
                          </a:r>
                          <a14:m>
                            <m:oMath xmlns:m="http://schemas.openxmlformats.org/officeDocument/2006/math">
                              <m:sSup>
                                <m:sSupPr>
                                  <m:ctrlPr>
                                    <a:rPr lang="zh-CN" altLang="en-US" sz="1200" i="1">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𝑚</m:t>
                                  </m:r>
                                </m:e>
                                <m:sup>
                                  <m:r>
                                    <a:rPr lang="zh-CN" altLang="en-US" sz="1200">
                                      <a:solidFill>
                                        <a:schemeClr val="bg1"/>
                                      </a:solidFill>
                                      <a:latin typeface="Cambria Math" panose="02040503050406030204" pitchFamily="18" charset="0"/>
                                    </a:rPr>
                                    <m:t>3</m:t>
                                  </m:r>
                                </m:sup>
                              </m:sSup>
                            </m:oMath>
                          </a14:m>
                          <a:r>
                            <a:rPr lang="en-US" altLang="zh-CN" sz="1200" dirty="0">
                              <a:solidFill>
                                <a:schemeClr val="bg1"/>
                              </a:solidFill>
                              <a:latin typeface="微软雅黑" panose="020B0503020204020204" pitchFamily="34" charset="-122"/>
                              <a:ea typeface="微软雅黑" panose="020B0503020204020204" pitchFamily="34" charset="-122"/>
                            </a:rPr>
                            <a:t>/</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𝑠</m:t>
                                  </m:r>
                                </m:e>
                                <m:sup>
                                  <m:r>
                                    <a:rPr lang="zh-CN" altLang="en-US" sz="1200">
                                      <a:solidFill>
                                        <a:schemeClr val="bg1"/>
                                      </a:solidFill>
                                      <a:latin typeface="Cambria Math" panose="02040503050406030204" pitchFamily="18" charset="0"/>
                                    </a:rPr>
                                    <m:t>2</m:t>
                                  </m:r>
                                </m:sup>
                              </m:sSup>
                            </m:oMath>
                          </a14:m>
                          <a:r>
                            <a:rPr lang="en-US" altLang="zh-CN" sz="1200" dirty="0">
                              <a:solidFill>
                                <a:schemeClr val="bg1"/>
                              </a:solidFill>
                              <a:latin typeface="微软雅黑" panose="020B0503020204020204" pitchFamily="34" charset="-122"/>
                              <a:ea typeface="微软雅黑" panose="020B0503020204020204" pitchFamily="34" charset="-122"/>
                            </a:rPr>
                            <a:t>)</a:t>
                          </a:r>
                          <a:endParaRPr lang="zh-CN" altLang="en-US" sz="1200" dirty="0">
                            <a:solidFill>
                              <a:schemeClr val="bg1"/>
                            </a:solidFill>
                            <a:latin typeface="微软雅黑" panose="020B0503020204020204" pitchFamily="34" charset="-122"/>
                            <a:ea typeface="微软雅黑" panose="020B0503020204020204" pitchFamily="34" charset="-122"/>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3986004.418</a:t>
                          </a:r>
                          <a:endParaRPr lang="zh-CN" altLang="en-US"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3986004.418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2493825"/>
                      </a:ext>
                    </a:extLst>
                  </a:tr>
                  <a:tr h="272032">
                    <a:tc>
                      <a:txBody>
                        <a:bodyPr/>
                        <a:lstStyle/>
                        <a:p>
                          <a:pPr algn="just">
                            <a:spcAft>
                              <a:spcPts val="0"/>
                            </a:spcAft>
                          </a:pPr>
                          <a:r>
                            <a:rPr lang="zh-CN" sz="1200" kern="100" dirty="0">
                              <a:solidFill>
                                <a:schemeClr val="bg1"/>
                              </a:solidFill>
                              <a:effectLst/>
                              <a:latin typeface="微软雅黑" panose="020B0503020204020204" pitchFamily="34" charset="-122"/>
                              <a:ea typeface="微软雅黑" panose="020B0503020204020204" pitchFamily="34" charset="-122"/>
                            </a:rPr>
                            <a:t>二阶带谐系数</a:t>
                          </a:r>
                          <a14:m>
                            <m:oMath xmlns:m="http://schemas.openxmlformats.org/officeDocument/2006/math">
                              <m:sSub>
                                <m:sSubPr>
                                  <m:ctrlPr>
                                    <a:rPr lang="zh-CN" altLang="en-US" sz="1200" b="1" i="1" smtClean="0">
                                      <a:solidFill>
                                        <a:schemeClr val="bg1"/>
                                      </a:solidFill>
                                      <a:latin typeface="Cambria Math" panose="02040503050406030204" pitchFamily="18" charset="0"/>
                                    </a:rPr>
                                  </m:ctrlPr>
                                </m:sSubPr>
                                <m:e>
                                  <m:r>
                                    <a:rPr lang="zh-CN" altLang="en-US" sz="1200" b="1" i="1">
                                      <a:solidFill>
                                        <a:schemeClr val="bg1"/>
                                      </a:solidFill>
                                      <a:latin typeface="Cambria Math" panose="02040503050406030204" pitchFamily="18" charset="0"/>
                                    </a:rPr>
                                    <m:t>𝐽</m:t>
                                  </m:r>
                                </m:e>
                                <m:sub>
                                  <m:r>
                                    <a:rPr lang="zh-CN" altLang="en-US" sz="1200" b="1">
                                      <a:solidFill>
                                        <a:schemeClr val="bg1"/>
                                      </a:solidFill>
                                      <a:latin typeface="Cambria Math" panose="02040503050406030204" pitchFamily="18" charset="0"/>
                                    </a:rPr>
                                    <m:t>2</m:t>
                                  </m:r>
                                </m:sub>
                              </m:sSub>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a:solidFill>
                                        <a:schemeClr val="bg1"/>
                                      </a:solidFill>
                                      <a:latin typeface="Cambria Math" panose="02040503050406030204" pitchFamily="18" charset="0"/>
                                    </a:rPr>
                                    <m:t>10</m:t>
                                  </m:r>
                                </m:e>
                                <m:sup>
                                  <m:r>
                                    <a:rPr lang="zh-CN" altLang="en-US" sz="1200" i="0">
                                      <a:solidFill>
                                        <a:schemeClr val="bg1"/>
                                      </a:solidFill>
                                      <a:latin typeface="Cambria Math" panose="02040503050406030204" pitchFamily="18" charset="0"/>
                                    </a:rPr>
                                    <m:t>−8</m:t>
                                  </m:r>
                                </m:sup>
                              </m:sSup>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altLang="zh-CN" sz="1200" kern="100" dirty="0">
                              <a:solidFill>
                                <a:schemeClr val="dk1"/>
                              </a:solidFill>
                              <a:effectLst/>
                              <a:latin typeface="+mn-lt"/>
                              <a:ea typeface="+mn-ea"/>
                              <a:cs typeface="+mn-cs"/>
                            </a:rPr>
                            <a:t>0.0</a:t>
                          </a:r>
                          <a:endParaRPr 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108262.9832258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6975499"/>
                      </a:ext>
                    </a:extLst>
                  </a:tr>
                  <a:tr h="272032">
                    <a:tc>
                      <a:txBody>
                        <a:bodyPr/>
                        <a:lstStyle/>
                        <a:p>
                          <a:pPr algn="just">
                            <a:spcAft>
                              <a:spcPts val="0"/>
                            </a:spcAft>
                          </a:pPr>
                          <a:r>
                            <a:rPr lang="zh-CN" sz="1200" kern="100" dirty="0">
                              <a:solidFill>
                                <a:schemeClr val="bg1"/>
                              </a:solidFill>
                              <a:effectLst/>
                              <a:latin typeface="微软雅黑" panose="020B0503020204020204" pitchFamily="34" charset="-122"/>
                              <a:ea typeface="微软雅黑" panose="020B0503020204020204" pitchFamily="34" charset="-122"/>
                            </a:rPr>
                            <a:t>四阶带谐系数</a:t>
                          </a:r>
                          <a14:m>
                            <m:oMath xmlns:m="http://schemas.openxmlformats.org/officeDocument/2006/math">
                              <m:sSub>
                                <m:sSubPr>
                                  <m:ctrlPr>
                                    <a:rPr lang="zh-CN" altLang="en-US" sz="1200" b="1" i="1" smtClean="0">
                                      <a:solidFill>
                                        <a:schemeClr val="bg1"/>
                                      </a:solidFill>
                                      <a:latin typeface="Cambria Math" panose="02040503050406030204" pitchFamily="18" charset="0"/>
                                    </a:rPr>
                                  </m:ctrlPr>
                                </m:sSubPr>
                                <m:e>
                                  <m:r>
                                    <a:rPr lang="zh-CN" altLang="en-US" sz="1200" b="1" i="1">
                                      <a:solidFill>
                                        <a:schemeClr val="bg1"/>
                                      </a:solidFill>
                                      <a:latin typeface="Cambria Math" panose="02040503050406030204" pitchFamily="18" charset="0"/>
                                    </a:rPr>
                                    <m:t>𝐽</m:t>
                                  </m:r>
                                </m:e>
                                <m:sub>
                                  <m:r>
                                    <a:rPr lang="en-US" altLang="zh-CN" sz="1200" b="1" i="0" smtClean="0">
                                      <a:solidFill>
                                        <a:schemeClr val="bg1"/>
                                      </a:solidFill>
                                      <a:latin typeface="Cambria Math" panose="02040503050406030204" pitchFamily="18" charset="0"/>
                                    </a:rPr>
                                    <m:t>𝟒</m:t>
                                  </m:r>
                                </m:sub>
                              </m:sSub>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a:solidFill>
                                        <a:schemeClr val="bg1"/>
                                      </a:solidFill>
                                      <a:latin typeface="Cambria Math" panose="02040503050406030204" pitchFamily="18" charset="0"/>
                                    </a:rPr>
                                    <m:t>10</m:t>
                                  </m:r>
                                </m:e>
                                <m:sup>
                                  <m:r>
                                    <a:rPr lang="zh-CN" altLang="en-US" sz="1200" i="0">
                                      <a:solidFill>
                                        <a:schemeClr val="bg1"/>
                                      </a:solidFill>
                                      <a:latin typeface="Cambria Math" panose="02040503050406030204" pitchFamily="18" charset="0"/>
                                    </a:rPr>
                                    <m:t>−8</m:t>
                                  </m:r>
                                </m:sup>
                              </m:sSup>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altLang="zh-CN" sz="1200" kern="100" dirty="0">
                              <a:solidFill>
                                <a:schemeClr val="dk1"/>
                              </a:solidFill>
                              <a:effectLst/>
                              <a:latin typeface="+mn-lt"/>
                              <a:ea typeface="+mn-ea"/>
                              <a:cs typeface="+mn-cs"/>
                            </a:rPr>
                            <a:t>0.0</a:t>
                          </a:r>
                          <a:endParaRPr 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a:t>
                          </a:r>
                          <a:r>
                            <a:rPr lang="en-US" altLang="zh-CN" sz="1200" kern="100" dirty="0">
                              <a:effectLst/>
                            </a:rPr>
                            <a:t>-237.0911256141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029534"/>
                      </a:ext>
                    </a:extLst>
                  </a:tr>
                  <a:tr h="272032">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zh-CN" sz="1200" kern="100" dirty="0">
                              <a:solidFill>
                                <a:schemeClr val="bg1"/>
                              </a:solidFill>
                              <a:effectLst/>
                              <a:latin typeface="微软雅黑" panose="020B0503020204020204" pitchFamily="34" charset="-122"/>
                              <a:ea typeface="微软雅黑" panose="020B0503020204020204" pitchFamily="34" charset="-122"/>
                            </a:rPr>
                            <a:t>自转角速度</a:t>
                          </a:r>
                          <a14:m>
                            <m:oMath xmlns:m="http://schemas.openxmlformats.org/officeDocument/2006/math">
                              <m:r>
                                <a:rPr lang="zh-CN" altLang="en-US" sz="1200" i="1" smtClean="0">
                                  <a:solidFill>
                                    <a:schemeClr val="bg1"/>
                                  </a:solidFill>
                                  <a:latin typeface="Cambria Math" panose="02040503050406030204" pitchFamily="18" charset="0"/>
                                </a:rPr>
                                <m:t>𝛺</m:t>
                              </m:r>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a:solidFill>
                                        <a:schemeClr val="bg1"/>
                                      </a:solidFill>
                                      <a:latin typeface="Cambria Math" panose="02040503050406030204" pitchFamily="18" charset="0"/>
                                    </a:rPr>
                                    <m:t>10</m:t>
                                  </m:r>
                                </m:e>
                                <m:sup>
                                  <m:r>
                                    <a:rPr lang="zh-CN" altLang="en-US" sz="1200" i="0">
                                      <a:solidFill>
                                        <a:schemeClr val="bg1"/>
                                      </a:solidFill>
                                      <a:latin typeface="Cambria Math" panose="02040503050406030204" pitchFamily="18" charset="0"/>
                                    </a:rPr>
                                    <m:t>−5</m:t>
                                  </m:r>
                                </m:sup>
                              </m:sSup>
                              <m:r>
                                <a:rPr lang="en-US" altLang="zh-CN" sz="1200" b="1" i="0" smtClean="0">
                                  <a:solidFill>
                                    <a:schemeClr val="bg1"/>
                                  </a:solidFill>
                                  <a:latin typeface="Cambria Math" panose="02040503050406030204" pitchFamily="18" charset="0"/>
                                </a:rPr>
                                <m:t>𝐫𝐚𝐝</m:t>
                              </m:r>
                              <m:r>
                                <a:rPr lang="en-US" altLang="zh-CN" sz="1200" b="1" i="0" smtClean="0">
                                  <a:solidFill>
                                    <a:schemeClr val="bg1"/>
                                  </a:solidFill>
                                  <a:latin typeface="Cambria Math" panose="02040503050406030204" pitchFamily="18" charset="0"/>
                                </a:rPr>
                                <m:t>/</m:t>
                              </m:r>
                              <m:r>
                                <a:rPr lang="en-US" altLang="zh-CN" sz="1200" b="1" i="0" smtClean="0">
                                  <a:solidFill>
                                    <a:schemeClr val="bg1"/>
                                  </a:solidFill>
                                  <a:latin typeface="Cambria Math" panose="02040503050406030204" pitchFamily="18" charset="0"/>
                                </a:rPr>
                                <m:t>𝐬</m:t>
                              </m:r>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a:t>
                          </a:r>
                          <a:endParaRPr lang="zh-CN"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0.0</a:t>
                          </a:r>
                          <a:endParaRPr lang="zh-CN" alt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7.292115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3084815"/>
                      </a:ext>
                    </a:extLst>
                  </a:tr>
                  <a:tr h="272032">
                    <a:tc>
                      <a:txBody>
                        <a:bodyPr/>
                        <a:lstStyle/>
                        <a:p>
                          <a:pPr algn="just">
                            <a:spcAft>
                              <a:spcPts val="0"/>
                            </a:spcAft>
                          </a:pPr>
                          <a:r>
                            <a:rPr lang="zh-CN" sz="1200" kern="100" dirty="0">
                              <a:solidFill>
                                <a:schemeClr val="bg1"/>
                              </a:solidFill>
                              <a:effectLst/>
                              <a:latin typeface="微软雅黑" panose="020B0503020204020204" pitchFamily="34" charset="-122"/>
                              <a:ea typeface="微软雅黑" panose="020B0503020204020204" pitchFamily="34" charset="-122"/>
                            </a:rPr>
                            <a:t>第一偏心率平方</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𝑒</m:t>
                                  </m:r>
                                </m:e>
                                <m:sup>
                                  <m:r>
                                    <a:rPr lang="zh-CN" altLang="en-US" sz="1200" i="0">
                                      <a:solidFill>
                                        <a:schemeClr val="bg1"/>
                                      </a:solidFill>
                                      <a:latin typeface="Cambria Math" panose="02040503050406030204" pitchFamily="18" charset="0"/>
                                    </a:rPr>
                                    <m:t>2</m:t>
                                  </m:r>
                                </m:sup>
                              </m:sSup>
                            </m:oMath>
                          </a14:m>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0.0</a:t>
                          </a:r>
                          <a:endParaRPr lang="zh-CN" alt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0.00669438002290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3272807"/>
                      </a:ext>
                    </a:extLst>
                  </a:tr>
                  <a:tr h="272032">
                    <a:tc>
                      <a:txBody>
                        <a:bodyPr/>
                        <a:lstStyle/>
                        <a:p>
                          <a:pPr algn="just">
                            <a:spcAft>
                              <a:spcPts val="0"/>
                            </a:spcAft>
                          </a:pPr>
                          <a:r>
                            <a:rPr lang="zh-CN" sz="1200" kern="100" dirty="0">
                              <a:solidFill>
                                <a:schemeClr val="bg1"/>
                              </a:solidFill>
                              <a:effectLst/>
                              <a:latin typeface="微软雅黑" panose="020B0503020204020204" pitchFamily="34" charset="-122"/>
                              <a:ea typeface="微软雅黑" panose="020B0503020204020204" pitchFamily="34" charset="-122"/>
                            </a:rPr>
                            <a:t>第二偏心率平方</a:t>
                          </a:r>
                          <a14:m>
                            <m:oMath xmlns:m="http://schemas.openxmlformats.org/officeDocument/2006/math">
                              <m:sSup>
                                <m:sSupPr>
                                  <m:ctrlPr>
                                    <a:rPr lang="zh-CN" altLang="en-US" sz="1200" i="1" smtClean="0">
                                      <a:solidFill>
                                        <a:schemeClr val="bg1"/>
                                      </a:solidFill>
                                      <a:latin typeface="Cambria Math" panose="02040503050406030204" pitchFamily="18" charset="0"/>
                                    </a:rPr>
                                  </m:ctrlPr>
                                </m:sSupPr>
                                <m:e>
                                  <m:r>
                                    <a:rPr lang="zh-CN" altLang="en-US" sz="1200" i="1">
                                      <a:solidFill>
                                        <a:schemeClr val="bg1"/>
                                      </a:solidFill>
                                      <a:latin typeface="Cambria Math" panose="02040503050406030204" pitchFamily="18" charset="0"/>
                                    </a:rPr>
                                    <m:t>𝑒</m:t>
                                  </m:r>
                                </m:e>
                                <m:sup>
                                  <m:r>
                                    <a:rPr lang="zh-CN" altLang="en-US" sz="1200" i="0">
                                      <a:solidFill>
                                        <a:schemeClr val="bg1"/>
                                      </a:solidFill>
                                      <a:latin typeface="Cambria Math" panose="02040503050406030204" pitchFamily="18" charset="0"/>
                                    </a:rPr>
                                    <m:t>′2</m:t>
                                  </m:r>
                                </m:sup>
                              </m:sSup>
                            </m:oMath>
                          </a14:m>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0.0</a:t>
                          </a:r>
                          <a:endParaRPr lang="zh-CN" alt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0.00673949677548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5816527"/>
                      </a:ext>
                    </a:extLst>
                  </a:tr>
                  <a:tr h="272032">
                    <a:tc>
                      <a:txBody>
                        <a:bodyPr/>
                        <a:lstStyle/>
                        <a:p>
                          <a:pPr algn="just">
                            <a:spcAft>
                              <a:spcPts val="0"/>
                            </a:spcAft>
                          </a:pPr>
                          <a:r>
                            <a:rPr lang="zh-CN" sz="1200" kern="100" dirty="0">
                              <a:solidFill>
                                <a:schemeClr val="bg1"/>
                              </a:solidFill>
                              <a:effectLst/>
                              <a:latin typeface="微软雅黑" panose="020B0503020204020204" pitchFamily="34" charset="-122"/>
                              <a:ea typeface="微软雅黑" panose="020B0503020204020204" pitchFamily="34" charset="-122"/>
                            </a:rPr>
                            <a:t>等体积球半径</a:t>
                          </a:r>
                          <a14:m>
                            <m:oMath xmlns:m="http://schemas.openxmlformats.org/officeDocument/2006/math">
                              <m:sSub>
                                <m:sSubPr>
                                  <m:ctrlPr>
                                    <a:rPr lang="zh-CN" altLang="en-US" sz="1200" i="1" smtClean="0">
                                      <a:solidFill>
                                        <a:schemeClr val="bg1"/>
                                      </a:solidFill>
                                      <a:latin typeface="Cambria Math" panose="02040503050406030204" pitchFamily="18" charset="0"/>
                                    </a:rPr>
                                  </m:ctrlPr>
                                </m:sSubPr>
                                <m:e>
                                  <m:r>
                                    <a:rPr lang="zh-CN" altLang="en-US" sz="1200" i="1">
                                      <a:solidFill>
                                        <a:schemeClr val="bg1"/>
                                      </a:solidFill>
                                      <a:latin typeface="Cambria Math" panose="02040503050406030204" pitchFamily="18" charset="0"/>
                                    </a:rPr>
                                    <m:t>𝑅</m:t>
                                  </m:r>
                                </m:e>
                                <m:sub>
                                  <m:r>
                                    <a:rPr lang="zh-CN" altLang="en-US" sz="1200" i="1">
                                      <a:solidFill>
                                        <a:schemeClr val="bg1"/>
                                      </a:solidFill>
                                      <a:latin typeface="Cambria Math" panose="02040503050406030204" pitchFamily="18" charset="0"/>
                                    </a:rPr>
                                    <m:t>𝑚</m:t>
                                  </m:r>
                                </m:sub>
                              </m:sSub>
                            </m:oMath>
                          </a14:m>
                          <a:r>
                            <a:rPr lang="en-US" alt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(m)</a:t>
                          </a:r>
                          <a:endParaRPr lang="zh-CN" sz="12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altLang="zh-CN" sz="1200" kern="100" dirty="0">
                              <a:solidFill>
                                <a:schemeClr val="dk1"/>
                              </a:solidFill>
                              <a:effectLst/>
                              <a:latin typeface="+mn-lt"/>
                              <a:ea typeface="+mn-ea"/>
                              <a:cs typeface="+mn-cs"/>
                            </a:rPr>
                            <a:t>6371000.7900</a:t>
                          </a:r>
                          <a:endParaRPr 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7371000.7900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871414"/>
                      </a:ext>
                    </a:extLst>
                  </a:tr>
                </a:tbl>
              </a:graphicData>
            </a:graphic>
          </p:graphicFrame>
        </mc:Choice>
        <mc:Fallback xmlns="">
          <p:graphicFrame>
            <p:nvGraphicFramePr>
              <p:cNvPr id="2" name="表格 1"/>
              <p:cNvGraphicFramePr>
                <a:graphicFrameLocks noGrp="1"/>
              </p:cNvGraphicFramePr>
              <p:nvPr>
                <p:extLst>
                  <p:ext uri="{D42A27DB-BD31-4B8C-83A1-F6EECF244321}">
                    <p14:modId xmlns:p14="http://schemas.microsoft.com/office/powerpoint/2010/main" val="1954942328"/>
                  </p:ext>
                </p:extLst>
              </p:nvPr>
            </p:nvGraphicFramePr>
            <p:xfrm>
              <a:off x="509267" y="1642136"/>
              <a:ext cx="7992888" cy="2448288"/>
            </p:xfrm>
            <a:graphic>
              <a:graphicData uri="http://schemas.openxmlformats.org/drawingml/2006/table">
                <a:tbl>
                  <a:tblPr firstRow="1" firstCol="1" bandRow="1">
                    <a:tableStyleId>{5C22544A-7EE6-4342-B048-85BDC9FD1C3A}</a:tableStyleId>
                  </a:tblPr>
                  <a:tblGrid>
                    <a:gridCol w="2756167">
                      <a:extLst>
                        <a:ext uri="{9D8B030D-6E8A-4147-A177-3AD203B41FA5}">
                          <a16:colId xmlns:a16="http://schemas.microsoft.com/office/drawing/2014/main" val="1322336891"/>
                        </a:ext>
                      </a:extLst>
                    </a:gridCol>
                    <a:gridCol w="2572424">
                      <a:extLst>
                        <a:ext uri="{9D8B030D-6E8A-4147-A177-3AD203B41FA5}">
                          <a16:colId xmlns:a16="http://schemas.microsoft.com/office/drawing/2014/main" val="1821098987"/>
                        </a:ext>
                      </a:extLst>
                    </a:gridCol>
                    <a:gridCol w="2664297">
                      <a:extLst>
                        <a:ext uri="{9D8B030D-6E8A-4147-A177-3AD203B41FA5}">
                          <a16:colId xmlns:a16="http://schemas.microsoft.com/office/drawing/2014/main" val="2231716855"/>
                        </a:ext>
                      </a:extLst>
                    </a:gridCol>
                  </a:tblGrid>
                  <a:tr h="272032">
                    <a:tc>
                      <a:txBody>
                        <a:bodyPr/>
                        <a:lstStyle/>
                        <a:p>
                          <a:pPr algn="just">
                            <a:spcAft>
                              <a:spcPts val="0"/>
                            </a:spcAft>
                          </a:pPr>
                          <a:r>
                            <a:rPr lang="en-US" sz="1400" kern="100" dirty="0">
                              <a:effectLst/>
                              <a:latin typeface="微软雅黑" panose="020B0503020204020204" pitchFamily="34" charset="-122"/>
                              <a:ea typeface="微软雅黑" panose="020B0503020204020204" pitchFamily="34" charset="-122"/>
                            </a:rPr>
                            <a:t> </a:t>
                          </a:r>
                          <a:r>
                            <a:rPr lang="zh-CN" sz="1400" kern="100" dirty="0">
                              <a:effectLst/>
                              <a:latin typeface="微软雅黑" panose="020B0503020204020204" pitchFamily="34" charset="-122"/>
                              <a:ea typeface="微软雅黑" panose="020B0503020204020204" pitchFamily="34" charset="-122"/>
                            </a:rPr>
                            <a:t>参数</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spcAft>
                              <a:spcPts val="0"/>
                            </a:spcAft>
                          </a:pPr>
                          <a:r>
                            <a:rPr lang="en-US" altLang="zh-CN" sz="1400" kern="100" dirty="0">
                              <a:effectLst/>
                              <a:latin typeface="黑体" panose="02010609060101010101" pitchFamily="49" charset="-122"/>
                              <a:ea typeface="黑体" panose="02010609060101010101" pitchFamily="49" charset="-122"/>
                              <a:cs typeface="Times New Roman" panose="02020603050405020304" pitchFamily="18" charset="0"/>
                            </a:rPr>
                            <a:t>CGCS2000</a:t>
                          </a:r>
                          <a:r>
                            <a:rPr lang="zh-CN" altLang="en-US" sz="1400" kern="100" dirty="0">
                              <a:effectLst/>
                              <a:latin typeface="黑体" panose="02010609060101010101" pitchFamily="49" charset="-122"/>
                              <a:ea typeface="黑体" panose="02010609060101010101" pitchFamily="49" charset="-122"/>
                              <a:cs typeface="Times New Roman" panose="02020603050405020304" pitchFamily="18" charset="0"/>
                            </a:rPr>
                            <a:t>静止圆球体</a:t>
                          </a:r>
                          <a:endParaRPr 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tc>
                      <a:txBody>
                        <a:bodyPr/>
                        <a:lstStyle/>
                        <a:p>
                          <a:pPr algn="just">
                            <a:spcAft>
                              <a:spcPts val="0"/>
                            </a:spcAft>
                          </a:pPr>
                          <a:r>
                            <a:rPr lang="en-US" sz="1400" kern="100" dirty="0">
                              <a:effectLst/>
                              <a:latin typeface="黑体" panose="02010609060101010101" pitchFamily="49" charset="-122"/>
                              <a:ea typeface="黑体" panose="02010609060101010101" pitchFamily="49" charset="-122"/>
                            </a:rPr>
                            <a:t> </a:t>
                          </a:r>
                          <a:r>
                            <a:rPr lang="en-US" altLang="zh-CN" sz="1400" kern="100" dirty="0">
                              <a:effectLst/>
                              <a:latin typeface="黑体" panose="02010609060101010101" pitchFamily="49" charset="-122"/>
                              <a:ea typeface="黑体" panose="02010609060101010101" pitchFamily="49" charset="-122"/>
                              <a:cs typeface="Times New Roman" panose="02020603050405020304" pitchFamily="18" charset="0"/>
                            </a:rPr>
                            <a:t>CGCS2000</a:t>
                          </a:r>
                          <a:r>
                            <a:rPr lang="zh-CN" altLang="en-US" sz="1400" kern="100" dirty="0">
                              <a:effectLst/>
                              <a:latin typeface="黑体" panose="02010609060101010101" pitchFamily="49" charset="-122"/>
                              <a:ea typeface="黑体" panose="02010609060101010101" pitchFamily="49" charset="-122"/>
                              <a:cs typeface="Times New Roman" panose="02020603050405020304" pitchFamily="18" charset="0"/>
                            </a:rPr>
                            <a:t>旋转椭球体</a:t>
                          </a:r>
                          <a:endParaRPr lang="zh-CN" altLang="zh-CN" sz="1400" kern="100" dirty="0">
                            <a:effectLst/>
                            <a:latin typeface="黑体" panose="02010609060101010101" pitchFamily="49" charset="-122"/>
                            <a:ea typeface="黑体" panose="02010609060101010101" pitchFamily="49" charset="-122"/>
                            <a:cs typeface="Times New Roman" panose="02020603050405020304" pitchFamily="18" charset="0"/>
                          </a:endParaRPr>
                        </a:p>
                      </a:txBody>
                      <a:tcPr marL="68580" marR="68580" marT="0" marB="0"/>
                    </a:tc>
                    <a:extLst>
                      <a:ext uri="{0D108BD9-81ED-4DB2-BD59-A6C34878D82A}">
                        <a16:rowId xmlns:a16="http://schemas.microsoft.com/office/drawing/2014/main" val="1088815527"/>
                      </a:ext>
                    </a:extLst>
                  </a:tr>
                  <a:tr h="272032">
                    <a:tc>
                      <a:txBody>
                        <a:bodyPr/>
                        <a:lstStyle/>
                        <a:p>
                          <a:endParaRPr lang="zh-CN"/>
                        </a:p>
                      </a:txBody>
                      <a:tcPr marL="68580" marR="68580" marT="0" marB="0">
                        <a:blipFill>
                          <a:blip r:embed="rId5"/>
                          <a:stretch>
                            <a:fillRect l="-221" t="-124444" r="-191150" b="-700000"/>
                          </a:stretch>
                        </a:blip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6371000.7900</a:t>
                          </a:r>
                          <a:endParaRPr lang="zh-CN" altLang="en-US"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6378137.0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964331147"/>
                      </a:ext>
                    </a:extLst>
                  </a:tr>
                  <a:tr h="272032">
                    <a:tc>
                      <a:txBody>
                        <a:bodyPr/>
                        <a:lstStyle/>
                        <a:p>
                          <a:endParaRPr lang="zh-CN"/>
                        </a:p>
                      </a:txBody>
                      <a:tcPr marL="68580" marR="68580" marT="0" marB="0">
                        <a:blipFill>
                          <a:blip r:embed="rId5"/>
                          <a:stretch>
                            <a:fillRect l="-221" t="-229545" r="-191150" b="-615909"/>
                          </a:stretch>
                        </a:blip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3986004.418</a:t>
                          </a:r>
                          <a:endParaRPr lang="zh-CN" altLang="en-US"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3986004.418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752493825"/>
                      </a:ext>
                    </a:extLst>
                  </a:tr>
                  <a:tr h="272032">
                    <a:tc>
                      <a:txBody>
                        <a:bodyPr/>
                        <a:lstStyle/>
                        <a:p>
                          <a:endParaRPr lang="zh-CN"/>
                        </a:p>
                      </a:txBody>
                      <a:tcPr marL="68580" marR="68580" marT="0" marB="0">
                        <a:blipFill>
                          <a:blip r:embed="rId5"/>
                          <a:stretch>
                            <a:fillRect l="-221" t="-322222" r="-191150" b="-502222"/>
                          </a:stretch>
                        </a:blipFill>
                      </a:tcPr>
                    </a:tc>
                    <a:tc>
                      <a:txBody>
                        <a:bodyPr/>
                        <a:lstStyle/>
                        <a:p>
                          <a:pPr algn="just">
                            <a:spcAft>
                              <a:spcPts val="0"/>
                            </a:spcAft>
                          </a:pPr>
                          <a:r>
                            <a:rPr lang="en-US" altLang="zh-CN" sz="1200" kern="100" dirty="0">
                              <a:solidFill>
                                <a:schemeClr val="dk1"/>
                              </a:solidFill>
                              <a:effectLst/>
                              <a:latin typeface="+mn-lt"/>
                              <a:ea typeface="+mn-ea"/>
                              <a:cs typeface="+mn-cs"/>
                            </a:rPr>
                            <a:t>0.0</a:t>
                          </a:r>
                          <a:endParaRPr 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108262.9832258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956975499"/>
                      </a:ext>
                    </a:extLst>
                  </a:tr>
                  <a:tr h="272032">
                    <a:tc>
                      <a:txBody>
                        <a:bodyPr/>
                        <a:lstStyle/>
                        <a:p>
                          <a:endParaRPr lang="zh-CN"/>
                        </a:p>
                      </a:txBody>
                      <a:tcPr marL="68580" marR="68580" marT="0" marB="0">
                        <a:blipFill>
                          <a:blip r:embed="rId5"/>
                          <a:stretch>
                            <a:fillRect l="-221" t="-422222" r="-191150" b="-402222"/>
                          </a:stretch>
                        </a:blipFill>
                      </a:tcPr>
                    </a:tc>
                    <a:tc>
                      <a:txBody>
                        <a:bodyPr/>
                        <a:lstStyle/>
                        <a:p>
                          <a:pPr algn="just">
                            <a:spcAft>
                              <a:spcPts val="0"/>
                            </a:spcAft>
                          </a:pPr>
                          <a:r>
                            <a:rPr lang="en-US" altLang="zh-CN" sz="1200" kern="100" dirty="0">
                              <a:solidFill>
                                <a:schemeClr val="dk1"/>
                              </a:solidFill>
                              <a:effectLst/>
                              <a:latin typeface="+mn-lt"/>
                              <a:ea typeface="+mn-ea"/>
                              <a:cs typeface="+mn-cs"/>
                            </a:rPr>
                            <a:t>0.0</a:t>
                          </a:r>
                          <a:endParaRPr 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a:t>
                          </a:r>
                          <a:r>
                            <a:rPr lang="en-US" altLang="zh-CN" sz="1200" kern="100" dirty="0">
                              <a:effectLst/>
                            </a:rPr>
                            <a:t>-237.0911256141</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78029534"/>
                      </a:ext>
                    </a:extLst>
                  </a:tr>
                  <a:tr h="272032">
                    <a:tc>
                      <a:txBody>
                        <a:bodyPr/>
                        <a:lstStyle/>
                        <a:p>
                          <a:endParaRPr lang="zh-CN"/>
                        </a:p>
                      </a:txBody>
                      <a:tcPr marL="68580" marR="68580" marT="0" marB="0">
                        <a:blipFill>
                          <a:blip r:embed="rId5"/>
                          <a:stretch>
                            <a:fillRect l="-221" t="-522222" r="-191150" b="-302222"/>
                          </a:stretch>
                        </a:blip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0.0</a:t>
                          </a:r>
                          <a:endParaRPr lang="zh-CN" alt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7.292115</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63084815"/>
                      </a:ext>
                    </a:extLst>
                  </a:tr>
                  <a:tr h="272032">
                    <a:tc>
                      <a:txBody>
                        <a:bodyPr/>
                        <a:lstStyle/>
                        <a:p>
                          <a:endParaRPr lang="zh-CN"/>
                        </a:p>
                      </a:txBody>
                      <a:tcPr marL="68580" marR="68580" marT="0" marB="0">
                        <a:blipFill>
                          <a:blip r:embed="rId5"/>
                          <a:stretch>
                            <a:fillRect l="-221" t="-636364" r="-191150" b="-209091"/>
                          </a:stretch>
                        </a:blip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0.0</a:t>
                          </a:r>
                          <a:endParaRPr lang="zh-CN" alt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0.00669438002290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63272807"/>
                      </a:ext>
                    </a:extLst>
                  </a:tr>
                  <a:tr h="272032">
                    <a:tc>
                      <a:txBody>
                        <a:bodyPr/>
                        <a:lstStyle/>
                        <a:p>
                          <a:endParaRPr lang="zh-CN"/>
                        </a:p>
                      </a:txBody>
                      <a:tcPr marL="68580" marR="68580" marT="0" marB="0">
                        <a:blipFill>
                          <a:blip r:embed="rId5"/>
                          <a:stretch>
                            <a:fillRect l="-221" t="-720000" r="-191150" b="-104444"/>
                          </a:stretch>
                        </a:blip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altLang="zh-CN" sz="1200" kern="100" dirty="0">
                              <a:solidFill>
                                <a:schemeClr val="dk1"/>
                              </a:solidFill>
                              <a:effectLst/>
                              <a:latin typeface="+mn-lt"/>
                              <a:ea typeface="+mn-ea"/>
                              <a:cs typeface="+mn-cs"/>
                            </a:rPr>
                            <a:t>0.0</a:t>
                          </a:r>
                          <a:endParaRPr lang="zh-CN" alt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0.00673949677548</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4055816527"/>
                      </a:ext>
                    </a:extLst>
                  </a:tr>
                  <a:tr h="272032">
                    <a:tc>
                      <a:txBody>
                        <a:bodyPr/>
                        <a:lstStyle/>
                        <a:p>
                          <a:endParaRPr lang="zh-CN"/>
                        </a:p>
                      </a:txBody>
                      <a:tcPr marL="68580" marR="68580" marT="0" marB="0">
                        <a:blipFill>
                          <a:blip r:embed="rId5"/>
                          <a:stretch>
                            <a:fillRect l="-221" t="-820000" r="-191150" b="-4444"/>
                          </a:stretch>
                        </a:blipFill>
                      </a:tcPr>
                    </a:tc>
                    <a:tc>
                      <a:txBody>
                        <a:bodyPr/>
                        <a:lstStyle/>
                        <a:p>
                          <a:pPr algn="just">
                            <a:spcAft>
                              <a:spcPts val="0"/>
                            </a:spcAft>
                          </a:pPr>
                          <a:r>
                            <a:rPr lang="en-US" altLang="zh-CN" sz="1200" kern="100" dirty="0">
                              <a:solidFill>
                                <a:schemeClr val="dk1"/>
                              </a:solidFill>
                              <a:effectLst/>
                              <a:latin typeface="+mn-lt"/>
                              <a:ea typeface="+mn-ea"/>
                              <a:cs typeface="+mn-cs"/>
                            </a:rPr>
                            <a:t>6371000.7900</a:t>
                          </a:r>
                          <a:endParaRPr lang="zh-CN" sz="1200" kern="100" dirty="0">
                            <a:solidFill>
                              <a:schemeClr val="dk1"/>
                            </a:solidFill>
                            <a:effectLst/>
                            <a:latin typeface="+mn-lt"/>
                            <a:ea typeface="+mn-ea"/>
                            <a:cs typeface="+mn-cs"/>
                          </a:endParaRPr>
                        </a:p>
                      </a:txBody>
                      <a:tcPr marL="68580" marR="68580" marT="0" marB="0"/>
                    </a:tc>
                    <a:tc>
                      <a:txBody>
                        <a:bodyPr/>
                        <a:lstStyle/>
                        <a:p>
                          <a:pPr algn="just">
                            <a:spcAft>
                              <a:spcPts val="0"/>
                            </a:spcAft>
                          </a:pPr>
                          <a:r>
                            <a:rPr lang="en-US" sz="1200" kern="100" dirty="0">
                              <a:effectLst/>
                            </a:rPr>
                            <a:t> 7371000.7900</a:t>
                          </a:r>
                          <a:endParaRPr lang="zh-CN" sz="12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54871414"/>
                      </a:ext>
                    </a:extLst>
                  </a:tr>
                </a:tbl>
              </a:graphicData>
            </a:graphic>
          </p:graphicFrame>
        </mc:Fallback>
      </mc:AlternateContent>
      <p:sp>
        <p:nvSpPr>
          <p:cNvPr id="27" name="文本框 26"/>
          <p:cNvSpPr txBox="1"/>
          <p:nvPr/>
        </p:nvSpPr>
        <p:spPr>
          <a:xfrm>
            <a:off x="3189474" y="1253742"/>
            <a:ext cx="2765052" cy="369332"/>
          </a:xfrm>
          <a:prstGeom prst="rect">
            <a:avLst/>
          </a:prstGeom>
          <a:noFill/>
        </p:spPr>
        <p:txBody>
          <a:bodyPr wrap="none" rtlCol="0">
            <a:spAutoFit/>
          </a:bodyPr>
          <a:lstStyle/>
          <a:p>
            <a:r>
              <a:rPr lang="en-US" altLang="zh-CN" dirty="0"/>
              <a:t>CGCS2000</a:t>
            </a:r>
            <a:r>
              <a:rPr lang="zh-CN" altLang="en-US" dirty="0"/>
              <a:t>国家大地坐标系</a:t>
            </a:r>
            <a:endParaRPr lang="en-US" altLang="zh-CN" dirty="0">
              <a:latin typeface="黑体" panose="02010609060101010101" pitchFamily="49" charset="-122"/>
              <a:ea typeface="黑体" panose="02010609060101010101" pitchFamily="49" charset="-122"/>
              <a:cs typeface="Times New Roman" pitchFamily="18" charset="0"/>
            </a:endParaRPr>
          </a:p>
        </p:txBody>
      </p:sp>
      <p:graphicFrame>
        <p:nvGraphicFramePr>
          <p:cNvPr id="29" name="对象 28"/>
          <p:cNvGraphicFramePr>
            <a:graphicFrameLocks noChangeAspect="1"/>
          </p:cNvGraphicFramePr>
          <p:nvPr>
            <p:extLst>
              <p:ext uri="{D42A27DB-BD31-4B8C-83A1-F6EECF244321}">
                <p14:modId xmlns:p14="http://schemas.microsoft.com/office/powerpoint/2010/main" val="280276351"/>
              </p:ext>
            </p:extLst>
          </p:nvPr>
        </p:nvGraphicFramePr>
        <p:xfrm>
          <a:off x="582918" y="4716121"/>
          <a:ext cx="1217117" cy="369332"/>
        </p:xfrm>
        <a:graphic>
          <a:graphicData uri="http://schemas.openxmlformats.org/presentationml/2006/ole">
            <mc:AlternateContent xmlns:mc="http://schemas.openxmlformats.org/markup-compatibility/2006">
              <mc:Choice xmlns:v="urn:schemas-microsoft-com:vml" Requires="v">
                <p:oleObj name="Equation" r:id="rId6" imgW="927100" imgH="279400" progId="Equation.DSMT4">
                  <p:embed/>
                </p:oleObj>
              </mc:Choice>
              <mc:Fallback>
                <p:oleObj name="Equation" r:id="rId6" imgW="927100" imgH="279400" progId="Equation.DSMT4">
                  <p:embed/>
                  <p:pic>
                    <p:nvPicPr>
                      <p:cNvPr id="29" name="对象 2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2918" y="4716121"/>
                        <a:ext cx="1217117" cy="369332"/>
                      </a:xfrm>
                      <a:prstGeom prst="rect">
                        <a:avLst/>
                      </a:prstGeom>
                      <a:noFill/>
                    </p:spPr>
                  </p:pic>
                </p:oleObj>
              </mc:Fallback>
            </mc:AlternateContent>
          </a:graphicData>
        </a:graphic>
      </p:graphicFrame>
      <p:sp>
        <p:nvSpPr>
          <p:cNvPr id="30" name="矩形 29"/>
          <p:cNvSpPr/>
          <p:nvPr/>
        </p:nvSpPr>
        <p:spPr>
          <a:xfrm>
            <a:off x="312003" y="4213084"/>
            <a:ext cx="3185487" cy="369332"/>
          </a:xfrm>
          <a:prstGeom prst="rect">
            <a:avLst/>
          </a:prstGeom>
        </p:spPr>
        <p:txBody>
          <a:bodyPr wrap="none">
            <a:spAutoFit/>
          </a:bodyPr>
          <a:lstStyle/>
          <a:p>
            <a:r>
              <a:rPr lang="zh-CN" altLang="zh-CN" kern="100" dirty="0">
                <a:latin typeface="Times New Roman" panose="02020603050405020304" pitchFamily="18" charset="0"/>
                <a:cs typeface="Times New Roman" panose="02020603050405020304" pitchFamily="18" charset="0"/>
              </a:rPr>
              <a:t>单位质量所受到地球的引力为</a:t>
            </a:r>
            <a:endParaRPr lang="zh-CN" altLang="en-US" dirty="0"/>
          </a:p>
        </p:txBody>
      </p:sp>
      <mc:AlternateContent xmlns:mc="http://schemas.openxmlformats.org/markup-compatibility/2006" xmlns:a14="http://schemas.microsoft.com/office/drawing/2010/main">
        <mc:Choice Requires="a14">
          <p:sp>
            <p:nvSpPr>
              <p:cNvPr id="34" name="Rectangle 26"/>
              <p:cNvSpPr>
                <a:spLocks noChangeArrowheads="1"/>
              </p:cNvSpPr>
              <p:nvPr/>
            </p:nvSpPr>
            <p:spPr bwMode="auto">
              <a:xfrm>
                <a:off x="1603671" y="4653386"/>
                <a:ext cx="2802690" cy="27699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indent="304800" eaLnBrk="0" fontAlgn="base" hangingPunct="0">
                  <a:spcBef>
                    <a:spcPct val="0"/>
                  </a:spcBef>
                  <a:spcAft>
                    <a:spcPct val="0"/>
                  </a:spcAft>
                </a:pPr>
                <a14:m>
                  <m:oMath xmlns:m="http://schemas.openxmlformats.org/officeDocument/2006/math">
                    <m:sSup>
                      <m:sSupPr>
                        <m:ctrlPr>
                          <a:rPr lang="zh-CN" altLang="en-US" sz="1200" i="1">
                            <a:latin typeface="Cambria Math" panose="02040503050406030204" pitchFamily="18" charset="0"/>
                          </a:rPr>
                        </m:ctrlPr>
                      </m:sSup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𝑟</m:t>
                            </m:r>
                          </m:e>
                        </m:acc>
                      </m:e>
                      <m:sup>
                        <m:r>
                          <a:rPr lang="zh-CN" altLang="en-US" sz="1200" i="1">
                            <a:latin typeface="Cambria Math" panose="02040503050406030204" pitchFamily="18" charset="0"/>
                          </a:rPr>
                          <m:t>𝑜</m:t>
                        </m:r>
                      </m:sup>
                    </m:sSup>
                  </m:oMath>
                </a14:m>
                <a:r>
                  <a:rPr kumimoji="0" lang="en-US" altLang="zh-CN"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rPr>
                  <a:t>地心到该点矢径的单位矢量</a:t>
                </a:r>
                <a:endParaRPr kumimoji="0" lang="zh-CN" altLang="en-US"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4" name="Rectangle 26"/>
              <p:cNvSpPr>
                <a:spLocks noRot="1" noChangeAspect="1" noMove="1" noResize="1" noEditPoints="1" noAdjustHandles="1" noChangeArrowheads="1" noChangeShapeType="1" noTextEdit="1"/>
              </p:cNvSpPr>
              <p:nvPr/>
            </p:nvSpPr>
            <p:spPr bwMode="auto">
              <a:xfrm>
                <a:off x="1603671" y="4653386"/>
                <a:ext cx="2802690" cy="276999"/>
              </a:xfrm>
              <a:prstGeom prst="rect">
                <a:avLst/>
              </a:prstGeom>
              <a:blipFill>
                <a:blip r:embed="rId8"/>
                <a:stretch>
                  <a:fillRect t="-2174" b="-173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Rectangle 27"/>
              <p:cNvSpPr>
                <a:spLocks noChangeArrowheads="1"/>
              </p:cNvSpPr>
              <p:nvPr/>
            </p:nvSpPr>
            <p:spPr bwMode="auto">
              <a:xfrm>
                <a:off x="1884712" y="4949339"/>
                <a:ext cx="2837765" cy="30059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eaLnBrk="0" fontAlgn="base" hangingPunct="0">
                  <a:spcBef>
                    <a:spcPct val="0"/>
                  </a:spcBef>
                  <a:spcAft>
                    <a:spcPct val="0"/>
                  </a:spcAft>
                </a:pPr>
                <a14:m>
                  <m:oMath xmlns:m="http://schemas.openxmlformats.org/officeDocument/2006/math">
                    <m:sSup>
                      <m:sSupPr>
                        <m:ctrlPr>
                          <a:rPr lang="zh-CN" altLang="en-US" sz="1200" i="1">
                            <a:latin typeface="Cambria Math" panose="02040503050406030204" pitchFamily="18" charset="0"/>
                          </a:rPr>
                        </m:ctrlPr>
                      </m:sSupPr>
                      <m:e>
                        <m:acc>
                          <m:accPr>
                            <m:chr m:val="⃗"/>
                            <m:ctrlPr>
                              <a:rPr lang="zh-CN" altLang="en-US" sz="1200" i="1">
                                <a:latin typeface="Cambria Math" panose="02040503050406030204" pitchFamily="18" charset="0"/>
                              </a:rPr>
                            </m:ctrlPr>
                          </m:accPr>
                          <m:e>
                            <m:r>
                              <a:rPr lang="zh-CN" altLang="en-US" sz="1200" i="1">
                                <a:latin typeface="Cambria Math" panose="02040503050406030204" pitchFamily="18" charset="0"/>
                              </a:rPr>
                              <m:t>𝛺</m:t>
                            </m:r>
                          </m:e>
                        </m:acc>
                      </m:e>
                      <m:sup>
                        <m:r>
                          <a:rPr lang="zh-CN" altLang="en-US" sz="1200" i="1">
                            <a:latin typeface="Cambria Math" panose="02040503050406030204" pitchFamily="18" charset="0"/>
                          </a:rPr>
                          <m:t>𝑜</m:t>
                        </m:r>
                      </m:sup>
                    </m:sSup>
                  </m:oMath>
                </a14:m>
                <a:r>
                  <a:rPr kumimoji="0" lang="en-US" altLang="zh-CN" sz="12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2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地球自转角速度矢量的单位矢量</a:t>
                </a:r>
                <a:r>
                  <a:rPr kumimoji="0" lang="zh-CN" altLang="en-US" sz="300" b="0" i="0" u="none" strike="noStrike" cap="none" normalizeH="0" baseline="0" dirty="0">
                    <a:ln>
                      <a:noFill/>
                    </a:ln>
                    <a:solidFill>
                      <a:schemeClr val="tx1"/>
                    </a:solidFill>
                    <a:effectLst/>
                  </a:rPr>
                  <a:t> </a:t>
                </a:r>
                <a:endParaRPr kumimoji="0" lang="zh-CN" altLang="en-US" sz="1800" b="0" i="0" u="none" strike="noStrike" cap="none" normalizeH="0" baseline="0" dirty="0">
                  <a:ln>
                    <a:noFill/>
                  </a:ln>
                  <a:solidFill>
                    <a:schemeClr val="tx1"/>
                  </a:solidFill>
                  <a:effectLst/>
                  <a:latin typeface="Arial" panose="020B0604020202020204" pitchFamily="34" charset="0"/>
                </a:endParaRPr>
              </a:p>
            </p:txBody>
          </p:sp>
        </mc:Choice>
        <mc:Fallback xmlns="">
          <p:sp>
            <p:nvSpPr>
              <p:cNvPr id="35" name="Rectangle 27"/>
              <p:cNvSpPr>
                <a:spLocks noRot="1" noChangeAspect="1" noMove="1" noResize="1" noEditPoints="1" noAdjustHandles="1" noChangeArrowheads="1" noChangeShapeType="1" noTextEdit="1"/>
              </p:cNvSpPr>
              <p:nvPr/>
            </p:nvSpPr>
            <p:spPr bwMode="auto">
              <a:xfrm>
                <a:off x="1884712" y="4949339"/>
                <a:ext cx="2837765" cy="300595"/>
              </a:xfrm>
              <a:prstGeom prst="rect">
                <a:avLst/>
              </a:prstGeom>
              <a:blipFill>
                <a:blip r:embed="rId9"/>
                <a:stretch>
                  <a:fillRect b="-1632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9" name="Rectangle 31"/>
          <p:cNvSpPr>
            <a:spLocks noChangeArrowheads="1"/>
          </p:cNvSpPr>
          <p:nvPr/>
        </p:nvSpPr>
        <p:spPr bwMode="auto">
          <a:xfrm>
            <a:off x="676479" y="537321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40" name="对象 39"/>
          <p:cNvGraphicFramePr>
            <a:graphicFrameLocks noChangeAspect="1"/>
          </p:cNvGraphicFramePr>
          <p:nvPr>
            <p:extLst>
              <p:ext uri="{D42A27DB-BD31-4B8C-83A1-F6EECF244321}">
                <p14:modId xmlns:p14="http://schemas.microsoft.com/office/powerpoint/2010/main" val="3584937585"/>
              </p:ext>
            </p:extLst>
          </p:nvPr>
        </p:nvGraphicFramePr>
        <p:xfrm>
          <a:off x="509266" y="5332838"/>
          <a:ext cx="4812391" cy="1120497"/>
        </p:xfrm>
        <a:graphic>
          <a:graphicData uri="http://schemas.openxmlformats.org/presentationml/2006/ole">
            <mc:AlternateContent xmlns:mc="http://schemas.openxmlformats.org/markup-compatibility/2006">
              <mc:Choice xmlns:v="urn:schemas-microsoft-com:vml" Requires="v">
                <p:oleObj name="Equation" r:id="rId10" imgW="4254480" imgH="990360" progId="Equation.DSMT4">
                  <p:embed/>
                </p:oleObj>
              </mc:Choice>
              <mc:Fallback>
                <p:oleObj name="Equation" r:id="rId10" imgW="4254480" imgH="990360" progId="Equation.DSMT4">
                  <p:embed/>
                  <p:pic>
                    <p:nvPicPr>
                      <p:cNvPr id="40" name="对象 39"/>
                      <p:cNvPicPr>
                        <a:picLocks noChangeAspect="1" noChangeArrowheads="1"/>
                      </p:cNvPicPr>
                      <p:nvPr/>
                    </p:nvPicPr>
                    <p:blipFill>
                      <a:blip r:embed="rId11"/>
                      <a:srcRect/>
                      <a:stretch>
                        <a:fillRect/>
                      </a:stretch>
                    </p:blipFill>
                    <p:spPr bwMode="auto">
                      <a:xfrm>
                        <a:off x="509266" y="5332838"/>
                        <a:ext cx="4812391" cy="1120497"/>
                      </a:xfrm>
                      <a:prstGeom prst="rect">
                        <a:avLst/>
                      </a:prstGeom>
                      <a:noFill/>
                    </p:spPr>
                  </p:pic>
                </p:oleObj>
              </mc:Fallback>
            </mc:AlternateContent>
          </a:graphicData>
        </a:graphic>
      </p:graphicFrame>
      <p:sp>
        <p:nvSpPr>
          <p:cNvPr id="12" name="矩形 11">
            <a:extLst>
              <a:ext uri="{FF2B5EF4-FFF2-40B4-BE49-F238E27FC236}">
                <a16:creationId xmlns:a16="http://schemas.microsoft.com/office/drawing/2014/main" id="{57A17FA7-588F-4B3D-BB47-BD21054104C0}"/>
              </a:ext>
            </a:extLst>
          </p:cNvPr>
          <p:cNvSpPr>
            <a:spLocks noChangeArrowheads="1"/>
          </p:cNvSpPr>
          <p:nvPr/>
        </p:nvSpPr>
        <p:spPr bwMode="auto">
          <a:xfrm>
            <a:off x="214691" y="751700"/>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en-US" altLang="zh-CN" sz="2400" b="1" dirty="0">
                <a:solidFill>
                  <a:schemeClr val="tx2">
                    <a:lumMod val="50000"/>
                  </a:schemeClr>
                </a:solidFill>
                <a:latin typeface="Calibri" panose="020F0502020204030204" charset="0"/>
                <a:ea typeface="微软雅黑" panose="020B0503020204020204" pitchFamily="34" charset="-122"/>
              </a:rPr>
              <a:t>CGCS2000</a:t>
            </a:r>
            <a:r>
              <a:rPr lang="zh-CN" altLang="en-US" sz="2400" b="1" dirty="0">
                <a:solidFill>
                  <a:schemeClr val="tx2">
                    <a:lumMod val="50000"/>
                  </a:schemeClr>
                </a:solidFill>
                <a:latin typeface="Calibri" panose="020F0502020204030204" charset="0"/>
                <a:ea typeface="微软雅黑" panose="020B0503020204020204" pitchFamily="34" charset="-122"/>
              </a:rPr>
              <a:t>地球模型</a:t>
            </a:r>
          </a:p>
        </p:txBody>
      </p:sp>
    </p:spTree>
    <p:extLst>
      <p:ext uri="{BB962C8B-B14F-4D97-AF65-F5344CB8AC3E}">
        <p14:creationId xmlns:p14="http://schemas.microsoft.com/office/powerpoint/2010/main" val="363209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179512" y="1225208"/>
            <a:ext cx="1107996" cy="369332"/>
          </a:xfrm>
          <a:prstGeom prst="rect">
            <a:avLst/>
          </a:prstGeom>
        </p:spPr>
        <p:txBody>
          <a:bodyPr wrap="none">
            <a:spAutoFit/>
          </a:bodyPr>
          <a:lstStyle/>
          <a:p>
            <a:r>
              <a:rPr lang="zh-CN" altLang="en-US" dirty="0"/>
              <a:t>地心纬度</a:t>
            </a:r>
          </a:p>
        </p:txBody>
      </p:sp>
      <p:graphicFrame>
        <p:nvGraphicFramePr>
          <p:cNvPr id="9" name="对象 8"/>
          <p:cNvGraphicFramePr>
            <a:graphicFrameLocks noChangeAspect="1"/>
          </p:cNvGraphicFramePr>
          <p:nvPr>
            <p:extLst>
              <p:ext uri="{D42A27DB-BD31-4B8C-83A1-F6EECF244321}">
                <p14:modId xmlns:p14="http://schemas.microsoft.com/office/powerpoint/2010/main" val="2826018704"/>
              </p:ext>
            </p:extLst>
          </p:nvPr>
        </p:nvGraphicFramePr>
        <p:xfrm>
          <a:off x="1476375" y="1167959"/>
          <a:ext cx="1047750" cy="482600"/>
        </p:xfrm>
        <a:graphic>
          <a:graphicData uri="http://schemas.openxmlformats.org/presentationml/2006/ole">
            <mc:AlternateContent xmlns:mc="http://schemas.openxmlformats.org/markup-compatibility/2006">
              <mc:Choice xmlns:v="urn:schemas-microsoft-com:vml" Requires="v">
                <p:oleObj name="Equation" r:id="rId2" imgW="1054080" imgH="482400" progId="Equation.DSMT4">
                  <p:embed/>
                </p:oleObj>
              </mc:Choice>
              <mc:Fallback>
                <p:oleObj name="Equation" r:id="rId2" imgW="1054080" imgH="482400" progId="Equation.DSMT4">
                  <p:embed/>
                  <p:pic>
                    <p:nvPicPr>
                      <p:cNvPr id="9" name="对象 8"/>
                      <p:cNvPicPr>
                        <a:picLocks noChangeAspect="1" noChangeArrowheads="1"/>
                      </p:cNvPicPr>
                      <p:nvPr/>
                    </p:nvPicPr>
                    <p:blipFill>
                      <a:blip r:embed="rId3"/>
                      <a:srcRect/>
                      <a:stretch>
                        <a:fillRect/>
                      </a:stretch>
                    </p:blipFill>
                    <p:spPr bwMode="auto">
                      <a:xfrm>
                        <a:off x="1476375" y="1167959"/>
                        <a:ext cx="1047750"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矩形 10"/>
          <p:cNvSpPr/>
          <p:nvPr/>
        </p:nvSpPr>
        <p:spPr>
          <a:xfrm>
            <a:off x="179512" y="1678742"/>
            <a:ext cx="1107996" cy="369332"/>
          </a:xfrm>
          <a:prstGeom prst="rect">
            <a:avLst/>
          </a:prstGeom>
        </p:spPr>
        <p:txBody>
          <a:bodyPr wrap="none">
            <a:spAutoFit/>
          </a:bodyPr>
          <a:lstStyle/>
          <a:p>
            <a:r>
              <a:rPr lang="zh-CN" altLang="en-US" dirty="0"/>
              <a:t>地理纬度</a:t>
            </a:r>
          </a:p>
        </p:txBody>
      </p:sp>
      <p:graphicFrame>
        <p:nvGraphicFramePr>
          <p:cNvPr id="13" name="对象 12"/>
          <p:cNvGraphicFramePr>
            <a:graphicFrameLocks noChangeAspect="1"/>
          </p:cNvGraphicFramePr>
          <p:nvPr/>
        </p:nvGraphicFramePr>
        <p:xfrm>
          <a:off x="5385535" y="1020763"/>
          <a:ext cx="3556000" cy="2108200"/>
        </p:xfrm>
        <a:graphic>
          <a:graphicData uri="http://schemas.openxmlformats.org/presentationml/2006/ole">
            <mc:AlternateContent xmlns:mc="http://schemas.openxmlformats.org/markup-compatibility/2006">
              <mc:Choice xmlns:v="urn:schemas-microsoft-com:vml" Requires="v">
                <p:oleObj name="Visio" r:id="rId4" imgW="3555925" imgH="2108160" progId="Visio.Drawing.15">
                  <p:embed/>
                </p:oleObj>
              </mc:Choice>
              <mc:Fallback>
                <p:oleObj name="Visio" r:id="rId4" imgW="3555925" imgH="2108160" progId="Visio.Drawing.15">
                  <p:embed/>
                  <p:pic>
                    <p:nvPicPr>
                      <p:cNvPr id="13" name="对象 12"/>
                      <p:cNvPicPr/>
                      <p:nvPr/>
                    </p:nvPicPr>
                    <p:blipFill>
                      <a:blip r:embed="rId5"/>
                      <a:stretch>
                        <a:fillRect/>
                      </a:stretch>
                    </p:blipFill>
                    <p:spPr>
                      <a:xfrm>
                        <a:off x="5385535" y="1020763"/>
                        <a:ext cx="3556000" cy="21082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706099930"/>
              </p:ext>
            </p:extLst>
          </p:nvPr>
        </p:nvGraphicFramePr>
        <p:xfrm>
          <a:off x="1482725" y="1773278"/>
          <a:ext cx="630238" cy="177800"/>
        </p:xfrm>
        <a:graphic>
          <a:graphicData uri="http://schemas.openxmlformats.org/presentationml/2006/ole">
            <mc:AlternateContent xmlns:mc="http://schemas.openxmlformats.org/markup-compatibility/2006">
              <mc:Choice xmlns:v="urn:schemas-microsoft-com:vml" Requires="v">
                <p:oleObj name="Equation" r:id="rId6" imgW="634680" imgH="177480" progId="Equation.DSMT4">
                  <p:embed/>
                </p:oleObj>
              </mc:Choice>
              <mc:Fallback>
                <p:oleObj name="Equation" r:id="rId6" imgW="634680" imgH="177480" progId="Equation.DSMT4">
                  <p:embed/>
                  <p:pic>
                    <p:nvPicPr>
                      <p:cNvPr id="10" name="对象 9"/>
                      <p:cNvPicPr>
                        <a:picLocks noChangeAspect="1" noChangeArrowheads="1"/>
                      </p:cNvPicPr>
                      <p:nvPr/>
                    </p:nvPicPr>
                    <p:blipFill>
                      <a:blip r:embed="rId7"/>
                      <a:srcRect/>
                      <a:stretch>
                        <a:fillRect/>
                      </a:stretch>
                    </p:blipFill>
                    <p:spPr bwMode="auto">
                      <a:xfrm>
                        <a:off x="1482725" y="1773278"/>
                        <a:ext cx="630238"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3349414478"/>
              </p:ext>
            </p:extLst>
          </p:nvPr>
        </p:nvGraphicFramePr>
        <p:xfrm>
          <a:off x="1482725" y="2073797"/>
          <a:ext cx="1236663" cy="457200"/>
        </p:xfrm>
        <a:graphic>
          <a:graphicData uri="http://schemas.openxmlformats.org/presentationml/2006/ole">
            <mc:AlternateContent xmlns:mc="http://schemas.openxmlformats.org/markup-compatibility/2006">
              <mc:Choice xmlns:v="urn:schemas-microsoft-com:vml" Requires="v">
                <p:oleObj name="Equation" r:id="rId8" imgW="1244520" imgH="457200" progId="Equation.DSMT4">
                  <p:embed/>
                </p:oleObj>
              </mc:Choice>
              <mc:Fallback>
                <p:oleObj name="Equation" r:id="rId8" imgW="1244520" imgH="457200" progId="Equation.DSMT4">
                  <p:embed/>
                  <p:pic>
                    <p:nvPicPr>
                      <p:cNvPr id="14" name="对象 13"/>
                      <p:cNvPicPr>
                        <a:picLocks noChangeAspect="1" noChangeArrowheads="1"/>
                      </p:cNvPicPr>
                      <p:nvPr/>
                    </p:nvPicPr>
                    <p:blipFill>
                      <a:blip r:embed="rId9"/>
                      <a:srcRect/>
                      <a:stretch>
                        <a:fillRect/>
                      </a:stretch>
                    </p:blipFill>
                    <p:spPr bwMode="auto">
                      <a:xfrm>
                        <a:off x="1482725" y="2073797"/>
                        <a:ext cx="123666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3072872477"/>
              </p:ext>
            </p:extLst>
          </p:nvPr>
        </p:nvGraphicFramePr>
        <p:xfrm>
          <a:off x="1495425" y="2685609"/>
          <a:ext cx="604838" cy="165100"/>
        </p:xfrm>
        <a:graphic>
          <a:graphicData uri="http://schemas.openxmlformats.org/presentationml/2006/ole">
            <mc:AlternateContent xmlns:mc="http://schemas.openxmlformats.org/markup-compatibility/2006">
              <mc:Choice xmlns:v="urn:schemas-microsoft-com:vml" Requires="v">
                <p:oleObj name="Equation" r:id="rId10" imgW="609480" imgH="164880" progId="Equation.DSMT4">
                  <p:embed/>
                </p:oleObj>
              </mc:Choice>
              <mc:Fallback>
                <p:oleObj name="Equation" r:id="rId10" imgW="609480" imgH="164880" progId="Equation.DSMT4">
                  <p:embed/>
                  <p:pic>
                    <p:nvPicPr>
                      <p:cNvPr id="15" name="对象 14"/>
                      <p:cNvPicPr>
                        <a:picLocks noChangeAspect="1" noChangeArrowheads="1"/>
                      </p:cNvPicPr>
                      <p:nvPr/>
                    </p:nvPicPr>
                    <p:blipFill>
                      <a:blip r:embed="rId11"/>
                      <a:srcRect/>
                      <a:stretch>
                        <a:fillRect/>
                      </a:stretch>
                    </p:blipFill>
                    <p:spPr bwMode="auto">
                      <a:xfrm>
                        <a:off x="1495425" y="2685609"/>
                        <a:ext cx="604838"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6" name="对象 15"/>
          <p:cNvGraphicFramePr>
            <a:graphicFrameLocks noChangeAspect="1"/>
          </p:cNvGraphicFramePr>
          <p:nvPr>
            <p:extLst>
              <p:ext uri="{D42A27DB-BD31-4B8C-83A1-F6EECF244321}">
                <p14:modId xmlns:p14="http://schemas.microsoft.com/office/powerpoint/2010/main" val="4229988829"/>
              </p:ext>
            </p:extLst>
          </p:nvPr>
        </p:nvGraphicFramePr>
        <p:xfrm>
          <a:off x="3219558" y="2109000"/>
          <a:ext cx="1160463" cy="393700"/>
        </p:xfrm>
        <a:graphic>
          <a:graphicData uri="http://schemas.openxmlformats.org/presentationml/2006/ole">
            <mc:AlternateContent xmlns:mc="http://schemas.openxmlformats.org/markup-compatibility/2006">
              <mc:Choice xmlns:v="urn:schemas-microsoft-com:vml" Requires="v">
                <p:oleObj name="Equation" r:id="rId12" imgW="1168200" imgH="393480" progId="Equation.DSMT4">
                  <p:embed/>
                </p:oleObj>
              </mc:Choice>
              <mc:Fallback>
                <p:oleObj name="Equation" r:id="rId12" imgW="1168200" imgH="393480" progId="Equation.DSMT4">
                  <p:embed/>
                  <p:pic>
                    <p:nvPicPr>
                      <p:cNvPr id="16" name="对象 15"/>
                      <p:cNvPicPr>
                        <a:picLocks noChangeAspect="1" noChangeArrowheads="1"/>
                      </p:cNvPicPr>
                      <p:nvPr/>
                    </p:nvPicPr>
                    <p:blipFill>
                      <a:blip r:embed="rId13"/>
                      <a:srcRect/>
                      <a:stretch>
                        <a:fillRect/>
                      </a:stretch>
                    </p:blipFill>
                    <p:spPr bwMode="auto">
                      <a:xfrm>
                        <a:off x="3219558" y="2109000"/>
                        <a:ext cx="1160463"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7" name="矩形 16"/>
          <p:cNvSpPr/>
          <p:nvPr/>
        </p:nvSpPr>
        <p:spPr>
          <a:xfrm>
            <a:off x="264983" y="4707166"/>
            <a:ext cx="3647152" cy="369332"/>
          </a:xfrm>
          <a:prstGeom prst="rect">
            <a:avLst/>
          </a:prstGeom>
        </p:spPr>
        <p:txBody>
          <a:bodyPr wrap="none">
            <a:spAutoFit/>
          </a:bodyPr>
          <a:lstStyle/>
          <a:p>
            <a:r>
              <a:rPr lang="zh-CN" altLang="en-US" dirty="0"/>
              <a:t>子午椭圆上任意一点处的曲率半径</a:t>
            </a:r>
          </a:p>
        </p:txBody>
      </p:sp>
      <p:graphicFrame>
        <p:nvGraphicFramePr>
          <p:cNvPr id="18" name="对象 17"/>
          <p:cNvGraphicFramePr>
            <a:graphicFrameLocks noChangeAspect="1"/>
          </p:cNvGraphicFramePr>
          <p:nvPr>
            <p:extLst>
              <p:ext uri="{D42A27DB-BD31-4B8C-83A1-F6EECF244321}">
                <p14:modId xmlns:p14="http://schemas.microsoft.com/office/powerpoint/2010/main" val="3424090340"/>
              </p:ext>
            </p:extLst>
          </p:nvPr>
        </p:nvGraphicFramePr>
        <p:xfrm>
          <a:off x="1346200" y="5228898"/>
          <a:ext cx="654050" cy="431800"/>
        </p:xfrm>
        <a:graphic>
          <a:graphicData uri="http://schemas.openxmlformats.org/presentationml/2006/ole">
            <mc:AlternateContent xmlns:mc="http://schemas.openxmlformats.org/markup-compatibility/2006">
              <mc:Choice xmlns:v="urn:schemas-microsoft-com:vml" Requires="v">
                <p:oleObj name="Equation" r:id="rId14" imgW="660240" imgH="431640" progId="Equation.DSMT4">
                  <p:embed/>
                </p:oleObj>
              </mc:Choice>
              <mc:Fallback>
                <p:oleObj name="Equation" r:id="rId14" imgW="660240" imgH="431640" progId="Equation.DSMT4">
                  <p:embed/>
                  <p:pic>
                    <p:nvPicPr>
                      <p:cNvPr id="18" name="对象 17"/>
                      <p:cNvPicPr>
                        <a:picLocks noChangeAspect="1" noChangeArrowheads="1"/>
                      </p:cNvPicPr>
                      <p:nvPr/>
                    </p:nvPicPr>
                    <p:blipFill>
                      <a:blip r:embed="rId15"/>
                      <a:srcRect/>
                      <a:stretch>
                        <a:fillRect/>
                      </a:stretch>
                    </p:blipFill>
                    <p:spPr bwMode="auto">
                      <a:xfrm>
                        <a:off x="1346200" y="5228898"/>
                        <a:ext cx="65405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对象 19"/>
          <p:cNvGraphicFramePr>
            <a:graphicFrameLocks noChangeAspect="1"/>
          </p:cNvGraphicFramePr>
          <p:nvPr>
            <p:extLst>
              <p:ext uri="{D42A27DB-BD31-4B8C-83A1-F6EECF244321}">
                <p14:modId xmlns:p14="http://schemas.microsoft.com/office/powerpoint/2010/main" val="1173964047"/>
              </p:ext>
            </p:extLst>
          </p:nvPr>
        </p:nvGraphicFramePr>
        <p:xfrm>
          <a:off x="2675411" y="5210208"/>
          <a:ext cx="1312862" cy="419100"/>
        </p:xfrm>
        <a:graphic>
          <a:graphicData uri="http://schemas.openxmlformats.org/presentationml/2006/ole">
            <mc:AlternateContent xmlns:mc="http://schemas.openxmlformats.org/markup-compatibility/2006">
              <mc:Choice xmlns:v="urn:schemas-microsoft-com:vml" Requires="v">
                <p:oleObj name="Equation" r:id="rId16" imgW="1320480" imgH="419040" progId="Equation.DSMT4">
                  <p:embed/>
                </p:oleObj>
              </mc:Choice>
              <mc:Fallback>
                <p:oleObj name="Equation" r:id="rId16" imgW="1320480" imgH="419040" progId="Equation.DSMT4">
                  <p:embed/>
                  <p:pic>
                    <p:nvPicPr>
                      <p:cNvPr id="20" name="对象 19"/>
                      <p:cNvPicPr>
                        <a:picLocks noChangeAspect="1" noChangeArrowheads="1"/>
                      </p:cNvPicPr>
                      <p:nvPr/>
                    </p:nvPicPr>
                    <p:blipFill>
                      <a:blip r:embed="rId17"/>
                      <a:srcRect/>
                      <a:stretch>
                        <a:fillRect/>
                      </a:stretch>
                    </p:blipFill>
                    <p:spPr bwMode="auto">
                      <a:xfrm>
                        <a:off x="2675411" y="5210208"/>
                        <a:ext cx="1312862"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虚尾箭头 2"/>
          <p:cNvSpPr/>
          <p:nvPr/>
        </p:nvSpPr>
        <p:spPr>
          <a:xfrm>
            <a:off x="2774500" y="2073797"/>
            <a:ext cx="360040"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虚尾箭头 20"/>
          <p:cNvSpPr/>
          <p:nvPr/>
        </p:nvSpPr>
        <p:spPr>
          <a:xfrm>
            <a:off x="2187209" y="5184617"/>
            <a:ext cx="360040" cy="484632"/>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29705" y="3707740"/>
            <a:ext cx="5262979" cy="369332"/>
          </a:xfrm>
          <a:prstGeom prst="rect">
            <a:avLst/>
          </a:prstGeom>
        </p:spPr>
        <p:txBody>
          <a:bodyPr wrap="none">
            <a:spAutoFit/>
          </a:bodyPr>
          <a:lstStyle/>
          <a:p>
            <a:r>
              <a:rPr lang="zh-CN" altLang="en-US" dirty="0"/>
              <a:t>卯酉半径（子午面上任意点沿其法线与地轴交点）</a:t>
            </a:r>
          </a:p>
        </p:txBody>
      </p:sp>
      <p:graphicFrame>
        <p:nvGraphicFramePr>
          <p:cNvPr id="23" name="对象 22"/>
          <p:cNvGraphicFramePr>
            <a:graphicFrameLocks noChangeAspect="1"/>
          </p:cNvGraphicFramePr>
          <p:nvPr>
            <p:extLst>
              <p:ext uri="{D42A27DB-BD31-4B8C-83A1-F6EECF244321}">
                <p14:modId xmlns:p14="http://schemas.microsoft.com/office/powerpoint/2010/main" val="1758746897"/>
              </p:ext>
            </p:extLst>
          </p:nvPr>
        </p:nvGraphicFramePr>
        <p:xfrm>
          <a:off x="1494631" y="4088503"/>
          <a:ext cx="1211263" cy="431800"/>
        </p:xfrm>
        <a:graphic>
          <a:graphicData uri="http://schemas.openxmlformats.org/presentationml/2006/ole">
            <mc:AlternateContent xmlns:mc="http://schemas.openxmlformats.org/markup-compatibility/2006">
              <mc:Choice xmlns:v="urn:schemas-microsoft-com:vml" Requires="v">
                <p:oleObj name="Equation" r:id="rId18" imgW="1218960" imgH="431640" progId="Equation.DSMT4">
                  <p:embed/>
                </p:oleObj>
              </mc:Choice>
              <mc:Fallback>
                <p:oleObj name="Equation" r:id="rId18" imgW="1218960" imgH="431640" progId="Equation.DSMT4">
                  <p:embed/>
                  <p:pic>
                    <p:nvPicPr>
                      <p:cNvPr id="23" name="对象 22"/>
                      <p:cNvPicPr>
                        <a:picLocks noChangeAspect="1" noChangeArrowheads="1"/>
                      </p:cNvPicPr>
                      <p:nvPr/>
                    </p:nvPicPr>
                    <p:blipFill>
                      <a:blip r:embed="rId19"/>
                      <a:srcRect/>
                      <a:stretch>
                        <a:fillRect/>
                      </a:stretch>
                    </p:blipFill>
                    <p:spPr bwMode="auto">
                      <a:xfrm>
                        <a:off x="1494631" y="4088503"/>
                        <a:ext cx="12112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 name="矩形 23"/>
          <p:cNvSpPr/>
          <p:nvPr/>
        </p:nvSpPr>
        <p:spPr>
          <a:xfrm>
            <a:off x="262284" y="5810503"/>
            <a:ext cx="3416320" cy="369332"/>
          </a:xfrm>
          <a:prstGeom prst="rect">
            <a:avLst/>
          </a:prstGeom>
        </p:spPr>
        <p:txBody>
          <a:bodyPr wrap="none">
            <a:spAutoFit/>
          </a:bodyPr>
          <a:lstStyle/>
          <a:p>
            <a:r>
              <a:rPr lang="zh-CN" altLang="en-US" dirty="0"/>
              <a:t>地球表面任意一点处的地球半径</a:t>
            </a:r>
          </a:p>
        </p:txBody>
      </p:sp>
      <p:graphicFrame>
        <p:nvGraphicFramePr>
          <p:cNvPr id="25" name="对象 24"/>
          <p:cNvGraphicFramePr>
            <a:graphicFrameLocks noChangeAspect="1"/>
          </p:cNvGraphicFramePr>
          <p:nvPr>
            <p:extLst>
              <p:ext uri="{D42A27DB-BD31-4B8C-83A1-F6EECF244321}">
                <p14:modId xmlns:p14="http://schemas.microsoft.com/office/powerpoint/2010/main" val="3346863803"/>
              </p:ext>
            </p:extLst>
          </p:nvPr>
        </p:nvGraphicFramePr>
        <p:xfrm>
          <a:off x="1377264" y="6229176"/>
          <a:ext cx="2422525" cy="584200"/>
        </p:xfrm>
        <a:graphic>
          <a:graphicData uri="http://schemas.openxmlformats.org/presentationml/2006/ole">
            <mc:AlternateContent xmlns:mc="http://schemas.openxmlformats.org/markup-compatibility/2006">
              <mc:Choice xmlns:v="urn:schemas-microsoft-com:vml" Requires="v">
                <p:oleObj name="Equation" r:id="rId20" imgW="2438280" imgH="583920" progId="Equation.DSMT4">
                  <p:embed/>
                </p:oleObj>
              </mc:Choice>
              <mc:Fallback>
                <p:oleObj name="Equation" r:id="rId20" imgW="2438280" imgH="583920" progId="Equation.DSMT4">
                  <p:embed/>
                  <p:pic>
                    <p:nvPicPr>
                      <p:cNvPr id="25" name="对象 24"/>
                      <p:cNvPicPr>
                        <a:picLocks noChangeAspect="1" noChangeArrowheads="1"/>
                      </p:cNvPicPr>
                      <p:nvPr/>
                    </p:nvPicPr>
                    <p:blipFill>
                      <a:blip r:embed="rId21"/>
                      <a:srcRect/>
                      <a:stretch>
                        <a:fillRect/>
                      </a:stretch>
                    </p:blipFill>
                    <p:spPr bwMode="auto">
                      <a:xfrm>
                        <a:off x="1377264" y="6229176"/>
                        <a:ext cx="2422525" cy="584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矩形 25"/>
          <p:cNvSpPr/>
          <p:nvPr/>
        </p:nvSpPr>
        <p:spPr>
          <a:xfrm>
            <a:off x="179512" y="2899988"/>
            <a:ext cx="3416320" cy="369332"/>
          </a:xfrm>
          <a:prstGeom prst="rect">
            <a:avLst/>
          </a:prstGeom>
        </p:spPr>
        <p:txBody>
          <a:bodyPr wrap="none">
            <a:spAutoFit/>
          </a:bodyPr>
          <a:lstStyle/>
          <a:p>
            <a:r>
              <a:rPr lang="zh-CN" altLang="en-US" dirty="0"/>
              <a:t>任意点地心纬度与地理纬度之差</a:t>
            </a:r>
          </a:p>
        </p:txBody>
      </p:sp>
      <p:graphicFrame>
        <p:nvGraphicFramePr>
          <p:cNvPr id="27" name="对象 26"/>
          <p:cNvGraphicFramePr>
            <a:graphicFrameLocks noChangeAspect="1"/>
          </p:cNvGraphicFramePr>
          <p:nvPr>
            <p:extLst>
              <p:ext uri="{D42A27DB-BD31-4B8C-83A1-F6EECF244321}">
                <p14:modId xmlns:p14="http://schemas.microsoft.com/office/powerpoint/2010/main" val="191704533"/>
              </p:ext>
            </p:extLst>
          </p:nvPr>
        </p:nvGraphicFramePr>
        <p:xfrm>
          <a:off x="1464335" y="3273107"/>
          <a:ext cx="1601787" cy="444500"/>
        </p:xfrm>
        <a:graphic>
          <a:graphicData uri="http://schemas.openxmlformats.org/presentationml/2006/ole">
            <mc:AlternateContent xmlns:mc="http://schemas.openxmlformats.org/markup-compatibility/2006">
              <mc:Choice xmlns:v="urn:schemas-microsoft-com:vml" Requires="v">
                <p:oleObj name="Equation" r:id="rId22" imgW="1612800" imgH="444240" progId="Equation.DSMT4">
                  <p:embed/>
                </p:oleObj>
              </mc:Choice>
              <mc:Fallback>
                <p:oleObj name="Equation" r:id="rId22" imgW="1612800" imgH="444240" progId="Equation.DSMT4">
                  <p:embed/>
                  <p:pic>
                    <p:nvPicPr>
                      <p:cNvPr id="27" name="对象 26"/>
                      <p:cNvPicPr>
                        <a:picLocks noChangeAspect="1" noChangeArrowheads="1"/>
                      </p:cNvPicPr>
                      <p:nvPr/>
                    </p:nvPicPr>
                    <p:blipFill>
                      <a:blip r:embed="rId23"/>
                      <a:srcRect/>
                      <a:stretch>
                        <a:fillRect/>
                      </a:stretch>
                    </p:blipFill>
                    <p:spPr bwMode="auto">
                      <a:xfrm>
                        <a:off x="1464335" y="3273107"/>
                        <a:ext cx="1601787"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 name="对象 5"/>
          <p:cNvGraphicFramePr>
            <a:graphicFrameLocks noChangeAspect="1"/>
          </p:cNvGraphicFramePr>
          <p:nvPr/>
        </p:nvGraphicFramePr>
        <p:xfrm>
          <a:off x="5940152" y="3382169"/>
          <a:ext cx="2235200" cy="2305050"/>
        </p:xfrm>
        <a:graphic>
          <a:graphicData uri="http://schemas.openxmlformats.org/presentationml/2006/ole">
            <mc:AlternateContent xmlns:mc="http://schemas.openxmlformats.org/markup-compatibility/2006">
              <mc:Choice xmlns:v="urn:schemas-microsoft-com:vml" Requires="v">
                <p:oleObj name="Visio" r:id="rId24" imgW="2207514" imgH="2264664" progId="Visio.Drawing.11">
                  <p:embed/>
                </p:oleObj>
              </mc:Choice>
              <mc:Fallback>
                <p:oleObj name="Visio" r:id="rId24" imgW="2207514" imgH="2264664" progId="Visio.Drawing.11">
                  <p:embed/>
                  <p:pic>
                    <p:nvPicPr>
                      <p:cNvPr id="6" name="对象 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940152" y="3382169"/>
                        <a:ext cx="2235200" cy="2305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 name="矩形 27">
            <a:extLst>
              <a:ext uri="{FF2B5EF4-FFF2-40B4-BE49-F238E27FC236}">
                <a16:creationId xmlns:a16="http://schemas.microsoft.com/office/drawing/2014/main" id="{D658C8D7-A301-4393-A92F-1E96C8B987EA}"/>
              </a:ext>
            </a:extLst>
          </p:cNvPr>
          <p:cNvSpPr>
            <a:spLocks noChangeArrowheads="1"/>
          </p:cNvSpPr>
          <p:nvPr/>
        </p:nvSpPr>
        <p:spPr bwMode="auto">
          <a:xfrm>
            <a:off x="214691" y="751700"/>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地球模型</a:t>
            </a:r>
          </a:p>
        </p:txBody>
      </p:sp>
      <p:sp>
        <p:nvSpPr>
          <p:cNvPr id="29" name="矩形 1">
            <a:extLst>
              <a:ext uri="{FF2B5EF4-FFF2-40B4-BE49-F238E27FC236}">
                <a16:creationId xmlns:a16="http://schemas.microsoft.com/office/drawing/2014/main" id="{B7A6B877-E032-409A-9CA4-BB8BE12B4D41}"/>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运载火箭及弹道导弹飞行环境</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1309242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07504" y="1260927"/>
            <a:ext cx="4754828" cy="369332"/>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地球外任一点</a:t>
            </a:r>
            <a:r>
              <a:rPr lang="en-US" altLang="zh-CN" b="1" kern="100" dirty="0">
                <a:latin typeface="Times New Roman" panose="02020603050405020304" pitchFamily="18" charset="0"/>
                <a:cs typeface="Times New Roman" panose="02020603050405020304" pitchFamily="18" charset="0"/>
              </a:rPr>
              <a:t>T</a:t>
            </a:r>
            <a:r>
              <a:rPr lang="zh-CN" altLang="zh-CN" b="1" kern="100" dirty="0">
                <a:latin typeface="Times New Roman" panose="02020603050405020304" pitchFamily="18" charset="0"/>
                <a:cs typeface="Times New Roman" panose="02020603050405020304" pitchFamily="18" charset="0"/>
              </a:rPr>
              <a:t>的地心纬度和地心矢径的确定</a:t>
            </a:r>
            <a:endParaRPr lang="zh-CN" altLang="en-US" dirty="0"/>
          </a:p>
        </p:txBody>
      </p:sp>
      <mc:AlternateContent xmlns:mc="http://schemas.openxmlformats.org/markup-compatibility/2006" xmlns:a14="http://schemas.microsoft.com/office/drawing/2010/main">
        <mc:Choice Requires="a14">
          <p:sp>
            <p:nvSpPr>
              <p:cNvPr id="31" name="矩形 30"/>
              <p:cNvSpPr/>
              <p:nvPr/>
            </p:nvSpPr>
            <p:spPr>
              <a:xfrm>
                <a:off x="491561" y="2181058"/>
                <a:ext cx="2069669" cy="369332"/>
              </a:xfrm>
              <a:prstGeom prst="rect">
                <a:avLst/>
              </a:prstGeom>
            </p:spPr>
            <p:txBody>
              <a:bodyPr wrap="none">
                <a:spAutoFit/>
              </a:bodyPr>
              <a:lstStyle/>
              <a:p>
                <a:pPr eaLnBrk="0" fontAlgn="base" hangingPunct="0">
                  <a:spcBef>
                    <a:spcPct val="0"/>
                  </a:spcBef>
                  <a:spcAft>
                    <a:spcPct val="0"/>
                  </a:spcAft>
                </a:pPr>
                <a:r>
                  <a:rPr lang="zh-CN" altLang="en-US" dirty="0">
                    <a:latin typeface="宋体" panose="02010600030101010101" pitchFamily="2" charset="-122"/>
                    <a:cs typeface="Times New Roman" panose="02020603050405020304" pitchFamily="18" charset="0"/>
                  </a:rPr>
                  <a:t>目标点地理纬度</a:t>
                </a:r>
                <a14:m>
                  <m:oMath xmlns:m="http://schemas.openxmlformats.org/officeDocument/2006/math">
                    <m:sSub>
                      <m:sSubPr>
                        <m:ctrlPr>
                          <a:rPr lang="zh-CN" altLang="en-US" i="1" smtClean="0">
                            <a:latin typeface="Cambria Math" panose="02040503050406030204" pitchFamily="18" charset="0"/>
                          </a:rPr>
                        </m:ctrlPr>
                      </m:sSubPr>
                      <m:e>
                        <m:r>
                          <a:rPr lang="en-US" altLang="zh-CN" b="0" i="1" smtClean="0">
                            <a:latin typeface="Cambria Math" panose="02040503050406030204" pitchFamily="18" charset="0"/>
                          </a:rPr>
                          <m:t>𝐵</m:t>
                        </m:r>
                      </m:e>
                      <m:sub>
                        <m:r>
                          <a:rPr lang="zh-CN" altLang="en-US" i="1">
                            <a:latin typeface="Cambria Math" panose="02040503050406030204" pitchFamily="18" charset="0"/>
                          </a:rPr>
                          <m:t>𝑇</m:t>
                        </m:r>
                      </m:sub>
                    </m:sSub>
                  </m:oMath>
                </a14:m>
                <a:endParaRPr lang="zh-CN" altLang="en-US" dirty="0">
                  <a:latin typeface="宋体" panose="02010600030101010101" pitchFamily="2" charset="-122"/>
                  <a:cs typeface="Times New Roman" panose="02020603050405020304" pitchFamily="18" charset="0"/>
                </a:endParaRPr>
              </a:p>
            </p:txBody>
          </p:sp>
        </mc:Choice>
        <mc:Fallback xmlns="">
          <p:sp>
            <p:nvSpPr>
              <p:cNvPr id="31" name="矩形 30"/>
              <p:cNvSpPr>
                <a:spLocks noRot="1" noChangeAspect="1" noMove="1" noResize="1" noEditPoints="1" noAdjustHandles="1" noChangeArrowheads="1" noChangeShapeType="1" noTextEdit="1"/>
              </p:cNvSpPr>
              <p:nvPr/>
            </p:nvSpPr>
            <p:spPr>
              <a:xfrm>
                <a:off x="491561" y="2181058"/>
                <a:ext cx="2069669" cy="369332"/>
              </a:xfrm>
              <a:prstGeom prst="rect">
                <a:avLst/>
              </a:prstGeom>
              <a:blipFill>
                <a:blip r:embed="rId3"/>
                <a:stretch>
                  <a:fillRect l="-2655" t="-13333" b="-2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矩形 31"/>
              <p:cNvSpPr/>
              <p:nvPr/>
            </p:nvSpPr>
            <p:spPr>
              <a:xfrm>
                <a:off x="488962" y="1695242"/>
                <a:ext cx="1594091" cy="369332"/>
              </a:xfrm>
              <a:prstGeom prst="rect">
                <a:avLst/>
              </a:prstGeom>
            </p:spPr>
            <p:txBody>
              <a:bodyPr wrap="none">
                <a:spAutoFit/>
              </a:bodyPr>
              <a:lstStyle/>
              <a:p>
                <a:r>
                  <a:rPr lang="zh-CN" altLang="en-US" dirty="0">
                    <a:latin typeface="宋体" panose="02010600030101010101" pitchFamily="2" charset="-122"/>
                    <a:cs typeface="Times New Roman" panose="02020603050405020304" pitchFamily="18" charset="0"/>
                  </a:rPr>
                  <a:t>目标点高程</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h</m:t>
                        </m:r>
                      </m:e>
                      <m:sub>
                        <m:r>
                          <a:rPr lang="zh-CN" altLang="en-US" i="1">
                            <a:latin typeface="Cambria Math" panose="02040503050406030204" pitchFamily="18" charset="0"/>
                          </a:rPr>
                          <m:t>𝑇</m:t>
                        </m:r>
                      </m:sub>
                    </m:sSub>
                  </m:oMath>
                </a14:m>
                <a:endParaRPr lang="zh-CN" altLang="en-US" dirty="0"/>
              </a:p>
            </p:txBody>
          </p:sp>
        </mc:Choice>
        <mc:Fallback xmlns="">
          <p:sp>
            <p:nvSpPr>
              <p:cNvPr id="32" name="矩形 31"/>
              <p:cNvSpPr>
                <a:spLocks noRot="1" noChangeAspect="1" noMove="1" noResize="1" noEditPoints="1" noAdjustHandles="1" noChangeArrowheads="1" noChangeShapeType="1" noTextEdit="1"/>
              </p:cNvSpPr>
              <p:nvPr/>
            </p:nvSpPr>
            <p:spPr>
              <a:xfrm>
                <a:off x="488962" y="1695242"/>
                <a:ext cx="1594091" cy="369332"/>
              </a:xfrm>
              <a:prstGeom prst="rect">
                <a:avLst/>
              </a:prstGeom>
              <a:blipFill>
                <a:blip r:embed="rId4"/>
                <a:stretch>
                  <a:fillRect l="-3053" t="-13115" b="-1967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矩形 40"/>
              <p:cNvSpPr/>
              <p:nvPr/>
            </p:nvSpPr>
            <p:spPr>
              <a:xfrm>
                <a:off x="3126329" y="2195572"/>
                <a:ext cx="2084610" cy="369332"/>
              </a:xfrm>
              <a:prstGeom prst="rect">
                <a:avLst/>
              </a:prstGeom>
            </p:spPr>
            <p:txBody>
              <a:bodyPr wrap="none">
                <a:spAutoFit/>
              </a:bodyPr>
              <a:lstStyle/>
              <a:p>
                <a:pPr eaLnBrk="0" fontAlgn="base" hangingPunct="0">
                  <a:spcBef>
                    <a:spcPct val="0"/>
                  </a:spcBef>
                  <a:spcAft>
                    <a:spcPct val="0"/>
                  </a:spcAft>
                </a:pPr>
                <a:r>
                  <a:rPr lang="zh-CN" altLang="en-US" dirty="0">
                    <a:latin typeface="宋体" panose="02010600030101010101" pitchFamily="2" charset="-122"/>
                    <a:cs typeface="Times New Roman" panose="02020603050405020304" pitchFamily="18" charset="0"/>
                  </a:rPr>
                  <a:t>目标点地心纬度</a:t>
                </a:r>
                <a14:m>
                  <m:oMath xmlns:m="http://schemas.openxmlformats.org/officeDocument/2006/math">
                    <m:sSub>
                      <m:sSubPr>
                        <m:ctrlPr>
                          <a:rPr lang="zh-CN" altLang="en-US" i="1">
                            <a:latin typeface="Cambria Math" panose="02040503050406030204" pitchFamily="18" charset="0"/>
                          </a:rPr>
                        </m:ctrlPr>
                      </m:sSubPr>
                      <m:e>
                        <m:r>
                          <a:rPr lang="zh-CN" altLang="en-US" i="1">
                            <a:latin typeface="Cambria Math" panose="02040503050406030204" pitchFamily="18" charset="0"/>
                          </a:rPr>
                          <m:t>𝜙</m:t>
                        </m:r>
                      </m:e>
                      <m:sub>
                        <m:r>
                          <a:rPr lang="zh-CN" altLang="en-US" i="1">
                            <a:latin typeface="Cambria Math" panose="02040503050406030204" pitchFamily="18" charset="0"/>
                          </a:rPr>
                          <m:t>𝑇</m:t>
                        </m:r>
                      </m:sub>
                    </m:sSub>
                  </m:oMath>
                </a14:m>
                <a:endParaRPr lang="zh-CN" altLang="en-US" dirty="0">
                  <a:latin typeface="宋体" panose="02010600030101010101" pitchFamily="2" charset="-122"/>
                  <a:cs typeface="Times New Roman" panose="02020603050405020304" pitchFamily="18" charset="0"/>
                </a:endParaRPr>
              </a:p>
            </p:txBody>
          </p:sp>
        </mc:Choice>
        <mc:Fallback xmlns="">
          <p:sp>
            <p:nvSpPr>
              <p:cNvPr id="41" name="矩形 40"/>
              <p:cNvSpPr>
                <a:spLocks noRot="1" noChangeAspect="1" noMove="1" noResize="1" noEditPoints="1" noAdjustHandles="1" noChangeArrowheads="1" noChangeShapeType="1" noTextEdit="1"/>
              </p:cNvSpPr>
              <p:nvPr/>
            </p:nvSpPr>
            <p:spPr>
              <a:xfrm>
                <a:off x="3126329" y="2195572"/>
                <a:ext cx="2084610" cy="369332"/>
              </a:xfrm>
              <a:prstGeom prst="rect">
                <a:avLst/>
              </a:prstGeom>
              <a:blipFill>
                <a:blip r:embed="rId5"/>
                <a:stretch>
                  <a:fillRect l="-2632" t="-11475" b="-2131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矩形 42"/>
              <p:cNvSpPr/>
              <p:nvPr/>
            </p:nvSpPr>
            <p:spPr>
              <a:xfrm>
                <a:off x="3126329" y="1724269"/>
                <a:ext cx="2011128" cy="369332"/>
              </a:xfrm>
              <a:prstGeom prst="rect">
                <a:avLst/>
              </a:prstGeom>
            </p:spPr>
            <p:txBody>
              <a:bodyPr wrap="none">
                <a:spAutoFit/>
              </a:bodyPr>
              <a:lstStyle/>
              <a:p>
                <a:r>
                  <a:rPr lang="zh-CN" altLang="en-US" dirty="0">
                    <a:latin typeface="宋体" panose="02010600030101010101" pitchFamily="2" charset="-122"/>
                    <a:cs typeface="Times New Roman" panose="02020603050405020304" pitchFamily="18" charset="0"/>
                  </a:rPr>
                  <a:t>目标点地心矢径</a:t>
                </a:r>
                <a14:m>
                  <m:oMath xmlns:m="http://schemas.openxmlformats.org/officeDocument/2006/math">
                    <m:sSub>
                      <m:sSubPr>
                        <m:ctrlPr>
                          <a:rPr lang="zh-CN" altLang="en-US" i="1">
                            <a:latin typeface="Cambria Math" panose="02040503050406030204" pitchFamily="18" charset="0"/>
                          </a:rPr>
                        </m:ctrlPr>
                      </m:sSubPr>
                      <m:e>
                        <m:r>
                          <a:rPr lang="en-US" altLang="zh-CN" b="0" i="1" smtClean="0">
                            <a:latin typeface="Cambria Math" panose="02040503050406030204" pitchFamily="18" charset="0"/>
                          </a:rPr>
                          <m:t>𝑟</m:t>
                        </m:r>
                      </m:e>
                      <m:sub>
                        <m:r>
                          <a:rPr lang="zh-CN" altLang="en-US" i="1">
                            <a:latin typeface="Cambria Math" panose="02040503050406030204" pitchFamily="18" charset="0"/>
                          </a:rPr>
                          <m:t>𝑇</m:t>
                        </m:r>
                      </m:sub>
                    </m:sSub>
                  </m:oMath>
                </a14:m>
                <a:endParaRPr lang="zh-CN" altLang="en-US" dirty="0"/>
              </a:p>
            </p:txBody>
          </p:sp>
        </mc:Choice>
        <mc:Fallback xmlns="">
          <p:sp>
            <p:nvSpPr>
              <p:cNvPr id="43" name="矩形 42"/>
              <p:cNvSpPr>
                <a:spLocks noRot="1" noChangeAspect="1" noMove="1" noResize="1" noEditPoints="1" noAdjustHandles="1" noChangeArrowheads="1" noChangeShapeType="1" noTextEdit="1"/>
              </p:cNvSpPr>
              <p:nvPr/>
            </p:nvSpPr>
            <p:spPr>
              <a:xfrm>
                <a:off x="3126329" y="1724269"/>
                <a:ext cx="2011128" cy="369332"/>
              </a:xfrm>
              <a:prstGeom prst="rect">
                <a:avLst/>
              </a:prstGeom>
              <a:blipFill>
                <a:blip r:embed="rId6"/>
                <a:stretch>
                  <a:fillRect l="-2727" t="-15000" b="-21667"/>
                </a:stretch>
              </a:blipFill>
            </p:spPr>
            <p:txBody>
              <a:bodyPr/>
              <a:lstStyle/>
              <a:p>
                <a:r>
                  <a:rPr lang="zh-CN" altLang="en-US">
                    <a:noFill/>
                  </a:rPr>
                  <a:t> </a:t>
                </a:r>
              </a:p>
            </p:txBody>
          </p:sp>
        </mc:Fallback>
      </mc:AlternateContent>
      <p:sp>
        <p:nvSpPr>
          <p:cNvPr id="45" name="右箭头 44"/>
          <p:cNvSpPr/>
          <p:nvPr/>
        </p:nvSpPr>
        <p:spPr>
          <a:xfrm>
            <a:off x="2600045" y="1897342"/>
            <a:ext cx="288032"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2" name="对象 51"/>
          <p:cNvGraphicFramePr>
            <a:graphicFrameLocks noChangeAspect="1"/>
          </p:cNvGraphicFramePr>
          <p:nvPr>
            <p:extLst>
              <p:ext uri="{D42A27DB-BD31-4B8C-83A1-F6EECF244321}">
                <p14:modId xmlns:p14="http://schemas.microsoft.com/office/powerpoint/2010/main" val="1158849484"/>
              </p:ext>
            </p:extLst>
          </p:nvPr>
        </p:nvGraphicFramePr>
        <p:xfrm>
          <a:off x="770047" y="2681832"/>
          <a:ext cx="1946158" cy="593743"/>
        </p:xfrm>
        <a:graphic>
          <a:graphicData uri="http://schemas.openxmlformats.org/presentationml/2006/ole">
            <mc:AlternateContent xmlns:mc="http://schemas.openxmlformats.org/markup-compatibility/2006">
              <mc:Choice xmlns:v="urn:schemas-microsoft-com:vml" Requires="v">
                <p:oleObj name="Equation" r:id="rId7" imgW="1498320" imgH="457200" progId="Equation.DSMT4">
                  <p:embed/>
                </p:oleObj>
              </mc:Choice>
              <mc:Fallback>
                <p:oleObj name="Equation" r:id="rId7" imgW="1498320" imgH="457200" progId="Equation.DSMT4">
                  <p:embed/>
                  <p:pic>
                    <p:nvPicPr>
                      <p:cNvPr id="52" name="对象 51"/>
                      <p:cNvPicPr>
                        <a:picLocks noChangeAspect="1" noChangeArrowheads="1"/>
                      </p:cNvPicPr>
                      <p:nvPr/>
                    </p:nvPicPr>
                    <p:blipFill>
                      <a:blip r:embed="rId8"/>
                      <a:srcRect/>
                      <a:stretch>
                        <a:fillRect/>
                      </a:stretch>
                    </p:blipFill>
                    <p:spPr bwMode="auto">
                      <a:xfrm>
                        <a:off x="770047" y="2681832"/>
                        <a:ext cx="1946158" cy="593743"/>
                      </a:xfrm>
                      <a:prstGeom prst="rect">
                        <a:avLst/>
                      </a:prstGeom>
                      <a:noFill/>
                    </p:spPr>
                  </p:pic>
                </p:oleObj>
              </mc:Fallback>
            </mc:AlternateContent>
          </a:graphicData>
        </a:graphic>
      </p:graphicFrame>
      <p:sp>
        <p:nvSpPr>
          <p:cNvPr id="53" name="Rectangle 32"/>
          <p:cNvSpPr>
            <a:spLocks noChangeArrowheads="1"/>
          </p:cNvSpPr>
          <p:nvPr/>
        </p:nvSpPr>
        <p:spPr bwMode="auto">
          <a:xfrm>
            <a:off x="1944478" y="30850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4" name="对象 53"/>
          <p:cNvGraphicFramePr>
            <a:graphicFrameLocks noChangeAspect="1"/>
          </p:cNvGraphicFramePr>
          <p:nvPr>
            <p:extLst>
              <p:ext uri="{D42A27DB-BD31-4B8C-83A1-F6EECF244321}">
                <p14:modId xmlns:p14="http://schemas.microsoft.com/office/powerpoint/2010/main" val="1286061737"/>
              </p:ext>
            </p:extLst>
          </p:nvPr>
        </p:nvGraphicFramePr>
        <p:xfrm>
          <a:off x="3493208" y="2683653"/>
          <a:ext cx="1483619" cy="550106"/>
        </p:xfrm>
        <a:graphic>
          <a:graphicData uri="http://schemas.openxmlformats.org/presentationml/2006/ole">
            <mc:AlternateContent xmlns:mc="http://schemas.openxmlformats.org/markup-compatibility/2006">
              <mc:Choice xmlns:v="urn:schemas-microsoft-com:vml" Requires="v">
                <p:oleObj name="Equation" r:id="rId9" imgW="1117440" imgH="419040" progId="Equation.DSMT4">
                  <p:embed/>
                </p:oleObj>
              </mc:Choice>
              <mc:Fallback>
                <p:oleObj name="Equation" r:id="rId9" imgW="1117440" imgH="419040" progId="Equation.DSMT4">
                  <p:embed/>
                  <p:pic>
                    <p:nvPicPr>
                      <p:cNvPr id="54" name="对象 53"/>
                      <p:cNvPicPr>
                        <a:picLocks noChangeAspect="1" noChangeArrowheads="1"/>
                      </p:cNvPicPr>
                      <p:nvPr/>
                    </p:nvPicPr>
                    <p:blipFill>
                      <a:blip r:embed="rId10"/>
                      <a:srcRect/>
                      <a:stretch>
                        <a:fillRect/>
                      </a:stretch>
                    </p:blipFill>
                    <p:spPr bwMode="auto">
                      <a:xfrm>
                        <a:off x="3493208" y="2683653"/>
                        <a:ext cx="1483619" cy="550106"/>
                      </a:xfrm>
                      <a:prstGeom prst="rect">
                        <a:avLst/>
                      </a:prstGeom>
                      <a:noFill/>
                    </p:spPr>
                  </p:pic>
                </p:oleObj>
              </mc:Fallback>
            </mc:AlternateContent>
          </a:graphicData>
        </a:graphic>
      </p:graphicFrame>
      <p:sp>
        <p:nvSpPr>
          <p:cNvPr id="55" name="Rectangle 34"/>
          <p:cNvSpPr>
            <a:spLocks noChangeArrowheads="1"/>
          </p:cNvSpPr>
          <p:nvPr/>
        </p:nvSpPr>
        <p:spPr bwMode="auto">
          <a:xfrm>
            <a:off x="5652120" y="9243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6" name="对象 55"/>
          <p:cNvGraphicFramePr>
            <a:graphicFrameLocks noChangeAspect="1"/>
          </p:cNvGraphicFramePr>
          <p:nvPr>
            <p:extLst>
              <p:ext uri="{D42A27DB-BD31-4B8C-83A1-F6EECF244321}">
                <p14:modId xmlns:p14="http://schemas.microsoft.com/office/powerpoint/2010/main" val="871071441"/>
              </p:ext>
            </p:extLst>
          </p:nvPr>
        </p:nvGraphicFramePr>
        <p:xfrm>
          <a:off x="5462364" y="807379"/>
          <a:ext cx="2892163" cy="2548540"/>
        </p:xfrm>
        <a:graphic>
          <a:graphicData uri="http://schemas.openxmlformats.org/presentationml/2006/ole">
            <mc:AlternateContent xmlns:mc="http://schemas.openxmlformats.org/markup-compatibility/2006">
              <mc:Choice xmlns:v="urn:schemas-microsoft-com:vml" Requires="v">
                <p:oleObj name="Visio" r:id="rId11" imgW="2406728" imgH="2127240" progId="Visio.Drawing.11">
                  <p:embed/>
                </p:oleObj>
              </mc:Choice>
              <mc:Fallback>
                <p:oleObj name="Visio" r:id="rId11" imgW="2406728" imgH="2127240" progId="Visio.Drawing.11">
                  <p:embed/>
                  <p:pic>
                    <p:nvPicPr>
                      <p:cNvPr id="56" name="对象 55"/>
                      <p:cNvPicPr>
                        <a:picLocks noChangeAspect="1" noChangeArrowheads="1"/>
                      </p:cNvPicPr>
                      <p:nvPr/>
                    </p:nvPicPr>
                    <p:blipFill>
                      <a:blip r:embed="rId12"/>
                      <a:srcRect/>
                      <a:stretch>
                        <a:fillRect/>
                      </a:stretch>
                    </p:blipFill>
                    <p:spPr bwMode="auto">
                      <a:xfrm>
                        <a:off x="5462364" y="807379"/>
                        <a:ext cx="2892163" cy="254854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58" name="矩形 57"/>
              <p:cNvSpPr/>
              <p:nvPr/>
            </p:nvSpPr>
            <p:spPr>
              <a:xfrm>
                <a:off x="53072" y="3404611"/>
                <a:ext cx="4227439" cy="457176"/>
              </a:xfrm>
              <a:prstGeom prst="rect">
                <a:avLst/>
              </a:prstGeom>
            </p:spPr>
            <p:txBody>
              <a:bodyPr wrap="none">
                <a:spAutoFit/>
              </a:bodyPr>
              <a:lstStyle/>
              <a:p>
                <a:r>
                  <a:rPr lang="zh-CN" altLang="zh-CN" b="1" kern="100" dirty="0">
                    <a:latin typeface="Times New Roman" panose="02020603050405020304" pitchFamily="18" charset="0"/>
                    <a:cs typeface="Times New Roman" panose="02020603050405020304" pitchFamily="18" charset="0"/>
                  </a:rPr>
                  <a:t>地球</a:t>
                </a:r>
                <a:r>
                  <a:rPr lang="zh-CN" altLang="en-US" b="1" kern="100" dirty="0">
                    <a:latin typeface="Times New Roman" panose="02020603050405020304" pitchFamily="18" charset="0"/>
                    <a:cs typeface="Times New Roman" panose="02020603050405020304" pitchFamily="18" charset="0"/>
                  </a:rPr>
                  <a:t>上两点间的地心角</a:t>
                </a:r>
                <a14:m>
                  <m:oMath xmlns:m="http://schemas.openxmlformats.org/officeDocument/2006/math">
                    <m:limUpp>
                      <m:limUppPr>
                        <m:ctrlPr>
                          <a:rPr lang="zh-CN" altLang="en-US" i="1">
                            <a:latin typeface="Cambria Math" panose="02040503050406030204" pitchFamily="18" charset="0"/>
                          </a:rPr>
                        </m:ctrlPr>
                      </m:limUppPr>
                      <m:e>
                        <m:r>
                          <a:rPr lang="zh-CN" altLang="en-US" i="1">
                            <a:latin typeface="Cambria Math" panose="02040503050406030204" pitchFamily="18" charset="0"/>
                          </a:rPr>
                          <m:t>𝛽</m:t>
                        </m:r>
                      </m:e>
                      <m:lim>
                        <m:r>
                          <a:rPr lang="zh-CN" altLang="en-US">
                            <a:latin typeface="Cambria Math" panose="02040503050406030204" pitchFamily="18" charset="0"/>
                          </a:rPr>
                          <m:t>⌢</m:t>
                        </m:r>
                      </m:lim>
                    </m:limUpp>
                  </m:oMath>
                </a14:m>
                <a:r>
                  <a:rPr lang="zh-CN" altLang="en-US" b="1" kern="100" dirty="0">
                    <a:latin typeface="Times New Roman" panose="02020603050405020304" pitchFamily="18" charset="0"/>
                    <a:cs typeface="Times New Roman" panose="02020603050405020304" pitchFamily="18" charset="0"/>
                  </a:rPr>
                  <a:t>和球面方位角</a:t>
                </a:r>
                <a14:m>
                  <m:oMath xmlns:m="http://schemas.openxmlformats.org/officeDocument/2006/math">
                    <m:limUpp>
                      <m:limUppPr>
                        <m:ctrlPr>
                          <a:rPr lang="zh-CN" altLang="en-US" i="1">
                            <a:latin typeface="Cambria Math" panose="02040503050406030204" pitchFamily="18" charset="0"/>
                          </a:rPr>
                        </m:ctrlPr>
                      </m:limUppPr>
                      <m:e>
                        <m:r>
                          <a:rPr lang="zh-CN" altLang="en-US" i="1">
                            <a:latin typeface="Cambria Math" panose="02040503050406030204" pitchFamily="18" charset="0"/>
                          </a:rPr>
                          <m:t>𝛼</m:t>
                        </m:r>
                      </m:e>
                      <m:lim>
                        <m:r>
                          <a:rPr lang="zh-CN" altLang="en-US">
                            <a:latin typeface="Cambria Math" panose="02040503050406030204" pitchFamily="18" charset="0"/>
                          </a:rPr>
                          <m:t>⌢</m:t>
                        </m:r>
                      </m:lim>
                    </m:limUpp>
                  </m:oMath>
                </a14:m>
                <a:endParaRPr lang="zh-CN" altLang="en-US" dirty="0"/>
              </a:p>
            </p:txBody>
          </p:sp>
        </mc:Choice>
        <mc:Fallback xmlns="">
          <p:sp>
            <p:nvSpPr>
              <p:cNvPr id="58" name="矩形 57"/>
              <p:cNvSpPr>
                <a:spLocks noRot="1" noChangeAspect="1" noMove="1" noResize="1" noEditPoints="1" noAdjustHandles="1" noChangeArrowheads="1" noChangeShapeType="1" noTextEdit="1"/>
              </p:cNvSpPr>
              <p:nvPr/>
            </p:nvSpPr>
            <p:spPr>
              <a:xfrm>
                <a:off x="53072" y="3404611"/>
                <a:ext cx="4227439" cy="457176"/>
              </a:xfrm>
              <a:prstGeom prst="rect">
                <a:avLst/>
              </a:prstGeom>
              <a:blipFill>
                <a:blip r:embed="rId13"/>
                <a:stretch>
                  <a:fillRect l="-1299" b="-16000"/>
                </a:stretch>
              </a:blipFill>
            </p:spPr>
            <p:txBody>
              <a:bodyPr/>
              <a:lstStyle/>
              <a:p>
                <a:r>
                  <a:rPr lang="zh-CN" altLang="en-US">
                    <a:noFill/>
                  </a:rPr>
                  <a:t> </a:t>
                </a:r>
              </a:p>
            </p:txBody>
          </p:sp>
        </mc:Fallback>
      </mc:AlternateContent>
      <p:pic>
        <p:nvPicPr>
          <p:cNvPr id="3" name="图片 2"/>
          <p:cNvPicPr>
            <a:picLocks noChangeAspect="1"/>
          </p:cNvPicPr>
          <p:nvPr/>
        </p:nvPicPr>
        <p:blipFill>
          <a:blip r:embed="rId14"/>
          <a:stretch>
            <a:fillRect/>
          </a:stretch>
        </p:blipFill>
        <p:spPr>
          <a:xfrm>
            <a:off x="5030933" y="3546857"/>
            <a:ext cx="3755023" cy="2651938"/>
          </a:xfrm>
          <a:prstGeom prst="rect">
            <a:avLst/>
          </a:prstGeom>
        </p:spPr>
      </p:pic>
      <p:sp>
        <p:nvSpPr>
          <p:cNvPr id="8" name="Rectangle 118"/>
          <p:cNvSpPr>
            <a:spLocks noChangeArrowheads="1"/>
          </p:cNvSpPr>
          <p:nvPr/>
        </p:nvSpPr>
        <p:spPr bwMode="auto">
          <a:xfrm>
            <a:off x="1003779" y="40828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604819487"/>
              </p:ext>
            </p:extLst>
          </p:nvPr>
        </p:nvGraphicFramePr>
        <p:xfrm>
          <a:off x="722779" y="3942617"/>
          <a:ext cx="3453182" cy="1239180"/>
        </p:xfrm>
        <a:graphic>
          <a:graphicData uri="http://schemas.openxmlformats.org/presentationml/2006/ole">
            <mc:AlternateContent xmlns:mc="http://schemas.openxmlformats.org/markup-compatibility/2006">
              <mc:Choice xmlns:v="urn:schemas-microsoft-com:vml" Requires="v">
                <p:oleObj name="Equation" r:id="rId15" imgW="2654300" imgH="952500" progId="Equation.DSMT4">
                  <p:embed/>
                </p:oleObj>
              </mc:Choice>
              <mc:Fallback>
                <p:oleObj name="Equation" r:id="rId15" imgW="2654300" imgH="952500" progId="Equation.DSMT4">
                  <p:embed/>
                  <p:pic>
                    <p:nvPicPr>
                      <p:cNvPr id="9" name="对象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22779" y="3942617"/>
                        <a:ext cx="3453182" cy="1239180"/>
                      </a:xfrm>
                      <a:prstGeom prst="rect">
                        <a:avLst/>
                      </a:prstGeom>
                      <a:noFill/>
                    </p:spPr>
                  </p:pic>
                </p:oleObj>
              </mc:Fallback>
            </mc:AlternateContent>
          </a:graphicData>
        </a:graphic>
      </p:graphicFrame>
      <p:sp>
        <p:nvSpPr>
          <p:cNvPr id="23" name="矩形 22"/>
          <p:cNvSpPr/>
          <p:nvPr/>
        </p:nvSpPr>
        <p:spPr>
          <a:xfrm>
            <a:off x="107504" y="5374533"/>
            <a:ext cx="2044149" cy="369332"/>
          </a:xfrm>
          <a:prstGeom prst="rect">
            <a:avLst/>
          </a:prstGeom>
        </p:spPr>
        <p:txBody>
          <a:bodyPr wrap="none">
            <a:spAutoFit/>
          </a:bodyPr>
          <a:lstStyle/>
          <a:p>
            <a:r>
              <a:rPr lang="zh-CN" altLang="en-US" b="1" kern="100" dirty="0">
                <a:latin typeface="Times New Roman" panose="02020603050405020304" pitchFamily="18" charset="0"/>
                <a:cs typeface="Times New Roman" panose="02020603050405020304" pitchFamily="18" charset="0"/>
              </a:rPr>
              <a:t>导弹落点偏差描述</a:t>
            </a:r>
            <a:endParaRPr lang="zh-CN" altLang="en-US" dirty="0"/>
          </a:p>
        </p:txBody>
      </p:sp>
      <p:graphicFrame>
        <p:nvGraphicFramePr>
          <p:cNvPr id="11" name="对象 10"/>
          <p:cNvGraphicFramePr>
            <a:graphicFrameLocks noChangeAspect="1"/>
          </p:cNvGraphicFramePr>
          <p:nvPr>
            <p:extLst>
              <p:ext uri="{D42A27DB-BD31-4B8C-83A1-F6EECF244321}">
                <p14:modId xmlns:p14="http://schemas.microsoft.com/office/powerpoint/2010/main" val="3655918358"/>
              </p:ext>
            </p:extLst>
          </p:nvPr>
        </p:nvGraphicFramePr>
        <p:xfrm>
          <a:off x="770047" y="5797004"/>
          <a:ext cx="2050268" cy="1016372"/>
        </p:xfrm>
        <a:graphic>
          <a:graphicData uri="http://schemas.openxmlformats.org/presentationml/2006/ole">
            <mc:AlternateContent xmlns:mc="http://schemas.openxmlformats.org/markup-compatibility/2006">
              <mc:Choice xmlns:v="urn:schemas-microsoft-com:vml" Requires="v">
                <p:oleObj name="Equation" r:id="rId17" imgW="1485900" imgH="736600" progId="Equation.DSMT4">
                  <p:embed/>
                </p:oleObj>
              </mc:Choice>
              <mc:Fallback>
                <p:oleObj name="Equation" r:id="rId17" imgW="1485900" imgH="736600" progId="Equation.DSMT4">
                  <p:embed/>
                  <p:pic>
                    <p:nvPicPr>
                      <p:cNvPr id="11" name="对象 1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770047" y="5797004"/>
                        <a:ext cx="2050268" cy="1016372"/>
                      </a:xfrm>
                      <a:prstGeom prst="rect">
                        <a:avLst/>
                      </a:prstGeom>
                      <a:noFill/>
                    </p:spPr>
                  </p:pic>
                </p:oleObj>
              </mc:Fallback>
            </mc:AlternateContent>
          </a:graphicData>
        </a:graphic>
      </p:graphicFrame>
      <p:sp>
        <p:nvSpPr>
          <p:cNvPr id="20" name="矩形 19">
            <a:extLst>
              <a:ext uri="{FF2B5EF4-FFF2-40B4-BE49-F238E27FC236}">
                <a16:creationId xmlns:a16="http://schemas.microsoft.com/office/drawing/2014/main" id="{AE0C3B94-0B81-4E9E-B642-2BA1BD2D4C19}"/>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落点偏差模型</a:t>
            </a:r>
          </a:p>
        </p:txBody>
      </p:sp>
      <p:sp>
        <p:nvSpPr>
          <p:cNvPr id="21" name="矩形 1">
            <a:extLst>
              <a:ext uri="{FF2B5EF4-FFF2-40B4-BE49-F238E27FC236}">
                <a16:creationId xmlns:a16="http://schemas.microsoft.com/office/drawing/2014/main" id="{3A5458C5-8373-4F17-90D4-A3F2762ADB11}"/>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运载火箭及弹道导弹飞行环境</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3567530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p:cNvGraphicFramePr>
            <a:graphicFrameLocks noChangeAspect="1"/>
          </p:cNvGraphicFramePr>
          <p:nvPr/>
        </p:nvGraphicFramePr>
        <p:xfrm>
          <a:off x="4800545" y="980728"/>
          <a:ext cx="4240837" cy="3600400"/>
        </p:xfrm>
        <a:graphic>
          <a:graphicData uri="http://schemas.openxmlformats.org/presentationml/2006/ole">
            <mc:AlternateContent xmlns:mc="http://schemas.openxmlformats.org/markup-compatibility/2006">
              <mc:Choice xmlns:v="urn:schemas-microsoft-com:vml" Requires="v">
                <p:oleObj name="Visio" r:id="rId2" imgW="4451385" imgH="4387860" progId="Visio.Drawing.11">
                  <p:embed/>
                </p:oleObj>
              </mc:Choice>
              <mc:Fallback>
                <p:oleObj name="Visio" r:id="rId2" imgW="4451385" imgH="4387860" progId="Visio.Drawing.11">
                  <p:embed/>
                  <p:pic>
                    <p:nvPicPr>
                      <p:cNvPr id="5" name="Object 4"/>
                      <p:cNvPicPr>
                        <a:picLocks noChangeAspect="1" noChangeArrowheads="1"/>
                      </p:cNvPicPr>
                      <p:nvPr/>
                    </p:nvPicPr>
                    <p:blipFill>
                      <a:blip r:embed="rId3"/>
                      <a:srcRect/>
                      <a:stretch>
                        <a:fillRect/>
                      </a:stretch>
                    </p:blipFill>
                    <p:spPr bwMode="auto">
                      <a:xfrm>
                        <a:off x="4800545" y="980728"/>
                        <a:ext cx="4240837" cy="3600400"/>
                      </a:xfrm>
                      <a:prstGeom prst="rect">
                        <a:avLst/>
                      </a:prstGeom>
                      <a:solidFill>
                        <a:srgbClr val="FFFFFF"/>
                      </a:solidFill>
                      <a:ln>
                        <a:noFill/>
                      </a:ln>
                    </p:spPr>
                  </p:pic>
                </p:oleObj>
              </mc:Fallback>
            </mc:AlternateContent>
          </a:graphicData>
        </a:graphic>
      </p:graphicFrame>
      <p:sp>
        <p:nvSpPr>
          <p:cNvPr id="7" name="矩形 1"/>
          <p:cNvSpPr>
            <a:spLocks noChangeArrowheads="1"/>
          </p:cNvSpPr>
          <p:nvPr/>
        </p:nvSpPr>
        <p:spPr bwMode="auto">
          <a:xfrm>
            <a:off x="128489" y="1169810"/>
            <a:ext cx="4896544" cy="279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b="1" u="sng" dirty="0">
                <a:solidFill>
                  <a:srgbClr val="FF0000"/>
                </a:solidFill>
              </a:rPr>
              <a:t>火箭航程</a:t>
            </a:r>
            <a:r>
              <a:rPr lang="zh-CN" altLang="en-US" sz="2000" b="1" dirty="0"/>
              <a:t>：</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从发射点到有效载荷卫星运行到自由滑行轨道的某固定位置时地表面的航迹曲线。</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b="1" u="sng" dirty="0">
                <a:solidFill>
                  <a:srgbClr val="FF0000"/>
                </a:solidFill>
              </a:rPr>
              <a:t>导弹航程</a:t>
            </a:r>
            <a:r>
              <a:rPr lang="zh-CN" altLang="en-US" sz="2000" b="1" dirty="0"/>
              <a:t>：</a:t>
            </a: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从发射点到落点之间的距离，也称射程，是主动段、自由段，再入段的三段射程叠加构成</a:t>
            </a:r>
          </a:p>
        </p:txBody>
      </p:sp>
      <p:sp>
        <p:nvSpPr>
          <p:cNvPr id="8" name="矩形 1">
            <a:extLst>
              <a:ext uri="{FF2B5EF4-FFF2-40B4-BE49-F238E27FC236}">
                <a16:creationId xmlns:a16="http://schemas.microsoft.com/office/drawing/2014/main" id="{5C4A35BD-3824-4D9F-B524-3C44473BF075}"/>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运载火箭及弹道导弹飞行环境</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BA66D9CE-061A-47F2-8F58-BDDCDB30B20A}"/>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航程与射程</a:t>
            </a:r>
          </a:p>
        </p:txBody>
      </p:sp>
    </p:spTree>
    <p:extLst>
      <p:ext uri="{BB962C8B-B14F-4D97-AF65-F5344CB8AC3E}">
        <p14:creationId xmlns:p14="http://schemas.microsoft.com/office/powerpoint/2010/main" val="3210728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2"/>
          <p:cNvSpPr>
            <a:spLocks noChangeArrowheads="1"/>
          </p:cNvSpPr>
          <p:nvPr/>
        </p:nvSpPr>
        <p:spPr bwMode="auto">
          <a:xfrm>
            <a:off x="1944478" y="30850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4"/>
          <p:cNvSpPr>
            <a:spLocks noChangeArrowheads="1"/>
          </p:cNvSpPr>
          <p:nvPr/>
        </p:nvSpPr>
        <p:spPr bwMode="auto">
          <a:xfrm>
            <a:off x="5652120" y="9243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18"/>
          <p:cNvSpPr>
            <a:spLocks noChangeArrowheads="1"/>
          </p:cNvSpPr>
          <p:nvPr/>
        </p:nvSpPr>
        <p:spPr bwMode="auto">
          <a:xfrm>
            <a:off x="1003779" y="40828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2" name="图片 1"/>
          <p:cNvPicPr>
            <a:picLocks noChangeAspect="1"/>
          </p:cNvPicPr>
          <p:nvPr/>
        </p:nvPicPr>
        <p:blipFill>
          <a:blip r:embed="rId2"/>
          <a:stretch>
            <a:fillRect/>
          </a:stretch>
        </p:blipFill>
        <p:spPr>
          <a:xfrm>
            <a:off x="3563888" y="692696"/>
            <a:ext cx="5199905" cy="5328592"/>
          </a:xfrm>
          <a:prstGeom prst="rect">
            <a:avLst/>
          </a:prstGeom>
        </p:spPr>
      </p:pic>
      <p:sp>
        <p:nvSpPr>
          <p:cNvPr id="4" name="文本框 3"/>
          <p:cNvSpPr txBox="1"/>
          <p:nvPr/>
        </p:nvSpPr>
        <p:spPr>
          <a:xfrm>
            <a:off x="5508104" y="6146140"/>
            <a:ext cx="2268570" cy="369332"/>
          </a:xfrm>
          <a:prstGeom prst="rect">
            <a:avLst/>
          </a:prstGeom>
          <a:noFill/>
        </p:spPr>
        <p:txBody>
          <a:bodyPr wrap="none" rtlCol="0">
            <a:spAutoFit/>
          </a:bodyPr>
          <a:lstStyle/>
          <a:p>
            <a:r>
              <a:rPr lang="en-US" altLang="zh-CN" dirty="0"/>
              <a:t>1976</a:t>
            </a:r>
            <a:r>
              <a:rPr lang="zh-CN" altLang="en-US" dirty="0"/>
              <a:t>年美国标准大气</a:t>
            </a:r>
          </a:p>
        </p:txBody>
      </p:sp>
      <p:sp>
        <p:nvSpPr>
          <p:cNvPr id="22" name="矩形 1"/>
          <p:cNvSpPr>
            <a:spLocks noChangeArrowheads="1"/>
          </p:cNvSpPr>
          <p:nvPr/>
        </p:nvSpPr>
        <p:spPr bwMode="auto">
          <a:xfrm>
            <a:off x="343653" y="1211192"/>
            <a:ext cx="3488955"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大气压力</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大气温度</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a:p>
            <a:pPr marL="457200" indent="-457200">
              <a:lnSpc>
                <a:spcPct val="150000"/>
              </a:lnSpc>
              <a:buFont typeface="Wingdings" panose="05000000000000000000" pitchFamily="2" charset="2"/>
              <a:buChar char="Ø"/>
              <a:defRPr/>
            </a:pPr>
            <a:r>
              <a:rPr lang="zh-CN" altLang="en-US"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rPr>
              <a:t>大气密度</a:t>
            </a:r>
            <a:endParaRPr lang="en-US" altLang="zh-CN" sz="2000" dirty="0">
              <a:solidFill>
                <a:srgbClr val="00206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B2A069D2-EA42-407D-A07B-BF0607E0EE64}"/>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国际标准大气</a:t>
            </a:r>
          </a:p>
        </p:txBody>
      </p:sp>
      <p:sp>
        <p:nvSpPr>
          <p:cNvPr id="11" name="矩形 1">
            <a:extLst>
              <a:ext uri="{FF2B5EF4-FFF2-40B4-BE49-F238E27FC236}">
                <a16:creationId xmlns:a16="http://schemas.microsoft.com/office/drawing/2014/main" id="{854F4994-9264-4EC4-BF7F-F77207CF192F}"/>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运载火箭及弹道导弹飞行环境</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638792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Rectangle 32"/>
          <p:cNvSpPr>
            <a:spLocks noChangeArrowheads="1"/>
          </p:cNvSpPr>
          <p:nvPr/>
        </p:nvSpPr>
        <p:spPr bwMode="auto">
          <a:xfrm>
            <a:off x="1944478" y="3085089"/>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55" name="Rectangle 34"/>
          <p:cNvSpPr>
            <a:spLocks noChangeArrowheads="1"/>
          </p:cNvSpPr>
          <p:nvPr/>
        </p:nvSpPr>
        <p:spPr bwMode="auto">
          <a:xfrm>
            <a:off x="5652120" y="924387"/>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8" name="Rectangle 118"/>
          <p:cNvSpPr>
            <a:spLocks noChangeArrowheads="1"/>
          </p:cNvSpPr>
          <p:nvPr/>
        </p:nvSpPr>
        <p:spPr bwMode="auto">
          <a:xfrm>
            <a:off x="1003779" y="4082836"/>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22" name="矩形 1"/>
          <p:cNvSpPr>
            <a:spLocks noChangeArrowheads="1"/>
          </p:cNvSpPr>
          <p:nvPr/>
        </p:nvSpPr>
        <p:spPr bwMode="auto">
          <a:xfrm>
            <a:off x="154614" y="1189989"/>
            <a:ext cx="4851459" cy="51825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地面风：在</a:t>
            </a:r>
            <a:r>
              <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150</a:t>
            </a: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米高度以下的风</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准定常风速：在固定高度上所测的地面风速之两分钟平均值</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平均风速：在固定高度上测得的风速平均值</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标量风速：不计方向的风速度</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风向：风吹的方向，以北向为准顺时钟计算</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风的切变：两个高度上所测的风速之间的向量差除以高度间隔</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突风：一个短的时间或高度间隔内，相对于准定常风值的风速有限增量或减量</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紊流：一组无规则突风，一般与具有详细垂直风剖面的小尺度运动是同义语</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自由竖立风</a:t>
            </a:r>
            <a:r>
              <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飞行器处于发射台上所承受的地面风，这时或者没有燃料，或者是发射以前任何一种辅助结构或设备搬动以后的情况</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a:p>
            <a:pPr marL="457200" indent="-457200">
              <a:lnSpc>
                <a:spcPct val="130000"/>
              </a:lnSpc>
              <a:buFont typeface="Wingdings" panose="05000000000000000000" pitchFamily="2" charset="2"/>
              <a:buChar char="Ø"/>
              <a:defRPr/>
            </a:pP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发射风</a:t>
            </a:r>
            <a:r>
              <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rPr>
              <a:t>飞行器可以发射的最大地面风</a:t>
            </a:r>
            <a:endParaRPr lang="en-US" altLang="zh-CN" sz="1600" dirty="0">
              <a:solidFill>
                <a:srgbClr val="002060"/>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3" name="图片 2"/>
          <p:cNvPicPr>
            <a:picLocks noChangeAspect="1"/>
          </p:cNvPicPr>
          <p:nvPr/>
        </p:nvPicPr>
        <p:blipFill>
          <a:blip r:embed="rId2"/>
          <a:stretch>
            <a:fillRect/>
          </a:stretch>
        </p:blipFill>
        <p:spPr>
          <a:xfrm>
            <a:off x="5024329" y="1189989"/>
            <a:ext cx="4061143" cy="4119057"/>
          </a:xfrm>
          <a:prstGeom prst="rect">
            <a:avLst/>
          </a:prstGeom>
        </p:spPr>
      </p:pic>
      <p:sp>
        <p:nvSpPr>
          <p:cNvPr id="9" name="矩形 8">
            <a:extLst>
              <a:ext uri="{FF2B5EF4-FFF2-40B4-BE49-F238E27FC236}">
                <a16:creationId xmlns:a16="http://schemas.microsoft.com/office/drawing/2014/main" id="{9793A416-A40B-4674-A5DD-71619EF46429}"/>
              </a:ext>
            </a:extLst>
          </p:cNvPr>
          <p:cNvSpPr>
            <a:spLocks noChangeArrowheads="1"/>
          </p:cNvSpPr>
          <p:nvPr/>
        </p:nvSpPr>
        <p:spPr bwMode="auto">
          <a:xfrm>
            <a:off x="114342" y="710573"/>
            <a:ext cx="8123237" cy="461665"/>
          </a:xfrm>
          <a:prstGeom prst="rect">
            <a:avLst/>
          </a:prstGeom>
          <a:noFill/>
          <a:ln>
            <a:noFill/>
          </a:ln>
        </p:spPr>
        <p:txBody>
          <a:bodyPr>
            <a:spAutoFit/>
          </a:bodyPr>
          <a:lstStyle/>
          <a:p>
            <a:pPr marL="342900" indent="-342900" algn="just" fontAlgn="base">
              <a:spcBef>
                <a:spcPct val="0"/>
              </a:spcBef>
              <a:spcAft>
                <a:spcPts val="600"/>
              </a:spcAft>
              <a:buFont typeface="Wingdings" panose="05000000000000000000" pitchFamily="2" charset="2"/>
              <a:buChar char="p"/>
              <a:defRPr/>
            </a:pPr>
            <a:r>
              <a:rPr lang="zh-CN" altLang="en-US" sz="2400" b="1" dirty="0">
                <a:solidFill>
                  <a:schemeClr val="tx2">
                    <a:lumMod val="50000"/>
                  </a:schemeClr>
                </a:solidFill>
                <a:latin typeface="Calibri" panose="020F0502020204030204" charset="0"/>
                <a:ea typeface="微软雅黑" panose="020B0503020204020204" pitchFamily="34" charset="-122"/>
              </a:rPr>
              <a:t>风场</a:t>
            </a:r>
          </a:p>
        </p:txBody>
      </p:sp>
      <p:sp>
        <p:nvSpPr>
          <p:cNvPr id="10" name="矩形 1">
            <a:extLst>
              <a:ext uri="{FF2B5EF4-FFF2-40B4-BE49-F238E27FC236}">
                <a16:creationId xmlns:a16="http://schemas.microsoft.com/office/drawing/2014/main" id="{C0EA61E1-F541-4B01-9C27-CFFB6C8D25E7}"/>
              </a:ext>
            </a:extLst>
          </p:cNvPr>
          <p:cNvSpPr>
            <a:spLocks noChangeArrowheads="1"/>
          </p:cNvSpPr>
          <p:nvPr/>
        </p:nvSpPr>
        <p:spPr bwMode="auto">
          <a:xfrm>
            <a:off x="107504" y="44624"/>
            <a:ext cx="885698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algn="ctr">
              <a:spcBef>
                <a:spcPct val="0"/>
              </a:spcBef>
              <a:buNone/>
            </a:pPr>
            <a:r>
              <a:rPr lang="zh-CN" altLang="en-US"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rPr>
              <a:t>运载火箭及弹道导弹飞行环境</a:t>
            </a:r>
            <a:endParaRPr lang="en-US" altLang="zh-CN" sz="2800" dirty="0">
              <a:solidFill>
                <a:schemeClr val="bg1"/>
              </a:solidFill>
              <a:latin typeface="Times New Roman" panose="02020603050405020304" pitchFamily="18" charset="0"/>
              <a:ea typeface="黑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2415633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4.7|0.6|1|1.2|1.3"/>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5540</TotalTime>
  <Words>1715</Words>
  <Application>Microsoft Office PowerPoint</Application>
  <PresentationFormat>全屏显示(4:3)</PresentationFormat>
  <Paragraphs>226</Paragraphs>
  <Slides>25</Slides>
  <Notes>3</Notes>
  <HiddenSlides>0</HiddenSlides>
  <MMClips>0</MMClips>
  <ScaleCrop>false</ScaleCrop>
  <HeadingPairs>
    <vt:vector size="8" baseType="variant">
      <vt:variant>
        <vt:lpstr>已用的字体</vt:lpstr>
      </vt:variant>
      <vt:variant>
        <vt:i4>12</vt:i4>
      </vt:variant>
      <vt:variant>
        <vt:lpstr>主题</vt:lpstr>
      </vt:variant>
      <vt:variant>
        <vt:i4>2</vt:i4>
      </vt:variant>
      <vt:variant>
        <vt:lpstr>嵌入 OLE 服务器</vt:lpstr>
      </vt:variant>
      <vt:variant>
        <vt:i4>2</vt:i4>
      </vt:variant>
      <vt:variant>
        <vt:lpstr>幻灯片标题</vt:lpstr>
      </vt:variant>
      <vt:variant>
        <vt:i4>25</vt:i4>
      </vt:variant>
    </vt:vector>
  </HeadingPairs>
  <TitlesOfParts>
    <vt:vector size="41" baseType="lpstr">
      <vt:lpstr>Arial Unicode MS</vt:lpstr>
      <vt:lpstr>等线</vt:lpstr>
      <vt:lpstr>黑体</vt:lpstr>
      <vt:lpstr>华文新魏</vt:lpstr>
      <vt:lpstr>楷体</vt:lpstr>
      <vt:lpstr>宋体</vt:lpstr>
      <vt:lpstr>微软雅黑</vt:lpstr>
      <vt:lpstr>Arial</vt:lpstr>
      <vt:lpstr>Calibri</vt:lpstr>
      <vt:lpstr>Cambria Math</vt:lpstr>
      <vt:lpstr>Times New Roman</vt:lpstr>
      <vt:lpstr>Wingdings</vt:lpstr>
      <vt:lpstr>Office 主题</vt:lpstr>
      <vt:lpstr>自定义设计方案</vt:lpstr>
      <vt:lpstr>Visio</vt:lpstr>
      <vt:lpstr>Equation</vt:lpstr>
      <vt:lpstr>运载火箭及弹道导弹建模知识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w</dc:creator>
  <cp:lastModifiedBy>xu yihan</cp:lastModifiedBy>
  <cp:revision>777</cp:revision>
  <cp:lastPrinted>2018-04-07T19:22:00Z</cp:lastPrinted>
  <dcterms:created xsi:type="dcterms:W3CDTF">2017-03-11T03:54:00Z</dcterms:created>
  <dcterms:modified xsi:type="dcterms:W3CDTF">2023-06-04T10:10:00Z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2052-10.1.0.7223</vt:lpwstr>
  </property>
</Properties>
</file>