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81503E-A36B-4DF5-A22D-83EF3261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E2FE35-83FD-43DC-9169-04D1BD00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A6E04B-F5F7-4631-A421-9C8E8A5F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D1C390-71CF-4C86-8823-75BA956A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1602E99-56F6-4421-A080-0FDA8636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9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E50440-9C5E-4199-AABE-BB643CCE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D398CF7-A311-4B5F-BE77-9456B200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56FD2C-D62A-45C4-B50E-A9A9CA8D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C49F98-D38E-439F-987E-B72F4BD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1C38A1-534F-4E14-8F7D-39DCAB4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9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CDC2AFF-5B98-4391-9F1B-A5B794F1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5D64A5-B655-4F7C-98D5-4CC014B4D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F78B69-D070-4A8E-A7BB-A9E47575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B5F43C6-B51A-4155-A517-46F0261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E06565-36C2-445F-A6DF-E563DB2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53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581786-E4AD-4744-B344-EBCF9B86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4E83C9-B89F-43DC-A404-DCC68F58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C4404B-53DA-4B93-8A55-3BE051F3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E9583A-8C05-4583-BA08-91EEAC7F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A18D9D-8921-4DD0-BB0A-46CFFAA8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33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F2A520-25DA-42F5-9FC3-D7DB5CF8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BD4F1E0-49B8-40FB-A7CC-BC21BCA5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70FC16-68CE-4181-8A24-F804B02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5C1BBB-9567-4D1B-9F0B-4AC7701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1AAF69-2BC5-469E-92C7-AB3F9C38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58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567DE5-72DF-4F4C-AF51-EB5DB17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1A3F6-6544-46FD-B358-1EB7663E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EE43A06-A989-4FD3-BBB7-DCDD01C0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EA5149-3678-4E37-B6C2-3F7B5D5D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9EFC91D-6195-4643-B0EC-A506C61C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B41485-D019-4162-A283-7CF73B2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0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E5CF0F-5EEA-4132-8BBA-22A003B0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CDF1E7-6EB4-4F90-B5F9-743B1609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DE1975-9E15-4279-8645-6C5E7E09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954AB38-4A9D-4931-9234-9368B9876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D478240-D422-4567-95F2-7161C1AA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38CC6FA-B70C-49C4-B7D4-99653A02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F643ACA-D3FA-45CA-AAE1-F94F3D43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6AFFED0-AF58-45E3-BE17-2FB0691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76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02A689-9C4E-4DB8-9B07-8339467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6E11891-729A-4E46-B191-52E7AD62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56922A2-662B-4F61-AEF6-F286F3E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25DF88F-B73C-4A2F-8612-2940CFE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2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EE14B20-0A56-4595-AF7D-CA6A04B5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6783553-37B9-4CC0-BC3C-4375A01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4876D0-516C-4E41-976D-81A820E2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08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4E3DF9-D23C-44E3-BC68-8E6C5E62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ADDA79-1CF2-4053-B3FB-AA328CBB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29957F7-55D1-42B0-9B3D-AB0327AB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B98369-9FDA-4C51-BEC7-75D29428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5B0AD17-AE8A-4CEB-B2D2-E7AB04A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C66675C-A3A1-4653-8BE5-FC42BC6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6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ABB582-6E25-4B64-907A-F5F136C9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BC6C240-70D5-4DB0-A608-1D52BE02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508D80A-B90B-47D1-A2FD-5DAB8BCD6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24B53DB-D619-472B-8E96-BCB08E13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594E9E0-C730-458A-9EC9-797EAA8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B34411C-8A2B-4E71-90A6-A49CDA3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721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390884D-CABA-4A2D-8039-8A6C9E99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CAF1CEC-A688-4A7E-A098-B1CD219A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70681D-8887-452B-A76E-1F77A9272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73EB-D94C-4F4C-8D53-5AD03E729FD5}" type="datetimeFigureOut">
              <a:rPr lang="vi-VN" smtClean="0"/>
              <a:t>03/10/2020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7922F6-ACB7-4581-9F7B-B4789B44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4EA87C-C4B3-4D75-BD8F-74E55B2F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1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21E93-8C6F-4F38-8535-4E8D36FCE641}"/>
              </a:ext>
            </a:extLst>
          </p:cNvPr>
          <p:cNvSpPr txBox="1"/>
          <p:nvPr/>
        </p:nvSpPr>
        <p:spPr>
          <a:xfrm>
            <a:off x="914400" y="307570"/>
            <a:ext cx="49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E2135-A695-41E0-A283-25790E8D5F76}"/>
              </a:ext>
            </a:extLst>
          </p:cNvPr>
          <p:cNvSpPr txBox="1"/>
          <p:nvPr/>
        </p:nvSpPr>
        <p:spPr>
          <a:xfrm>
            <a:off x="914400" y="1064029"/>
            <a:ext cx="422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view of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E96BA-A8FB-477C-877A-E542A71B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22" y="1830053"/>
            <a:ext cx="4600325" cy="2739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751DC-10C2-47E6-9129-5CE131D1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7117"/>
            <a:ext cx="5167563" cy="427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44044-9AF5-4416-8A51-1D7B018D3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70883"/>
            <a:ext cx="3818021" cy="1179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97175-F861-4559-9700-0B821779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38" y="5445370"/>
            <a:ext cx="5153526" cy="4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AF0F8F-4D92-4982-B055-39C4B801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Inner Product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1235CA74-0816-45EB-8845-0DB5F8444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3987018" cy="2486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C52D25D-934E-4522-B080-AF1A551D0883}"/>
                  </a:ext>
                </a:extLst>
              </p:cNvPr>
              <p:cNvSpPr txBox="1"/>
              <p:nvPr/>
            </p:nvSpPr>
            <p:spPr>
              <a:xfrm>
                <a:off x="7162800" y="1690687"/>
                <a:ext cx="2225802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C52D25D-934E-4522-B080-AF1A551D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690687"/>
                <a:ext cx="2225802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9340071-F50C-43CF-900E-73F7A08AC0CC}"/>
                  </a:ext>
                </a:extLst>
              </p:cNvPr>
              <p:cNvSpPr txBox="1"/>
              <p:nvPr/>
            </p:nvSpPr>
            <p:spPr>
              <a:xfrm>
                <a:off x="7282512" y="2454499"/>
                <a:ext cx="1986378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9340071-F50C-43CF-900E-73F7A08A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12" y="2454499"/>
                <a:ext cx="1986378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80A73B3-7933-4C1F-AF00-EAEE0F517C1B}"/>
                  </a:ext>
                </a:extLst>
              </p:cNvPr>
              <p:cNvSpPr txBox="1"/>
              <p:nvPr/>
            </p:nvSpPr>
            <p:spPr>
              <a:xfrm>
                <a:off x="7201048" y="3159705"/>
                <a:ext cx="3819892" cy="127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vi-VN" sz="2000" dirty="0"/>
                  <a:t> </a:t>
                </a:r>
                <a:r>
                  <a:rPr lang="en-US" sz="2000" dirty="0"/>
                  <a:t>is the vector projection of v onto u</a:t>
                </a:r>
              </a:p>
              <a:p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vi-VN" sz="2000" dirty="0"/>
                  <a:t> </a:t>
                </a:r>
                <a:r>
                  <a:rPr lang="en-US" sz="2000" dirty="0"/>
                  <a:t>can be negative</a:t>
                </a:r>
                <a:endParaRPr lang="vi-VN" sz="2000" dirty="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80A73B3-7933-4C1F-AF00-EAEE0F51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48" y="3159705"/>
                <a:ext cx="3819892" cy="1270732"/>
              </a:xfrm>
              <a:prstGeom prst="rect">
                <a:avLst/>
              </a:prstGeom>
              <a:blipFill>
                <a:blip r:embed="rId5"/>
                <a:stretch>
                  <a:fillRect l="-2392" t="-5742" r="-3190" b="-114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EEB3C740-FA86-478D-BEDA-E50E10FAA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757" y="4320872"/>
            <a:ext cx="2886478" cy="2172003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601110B6-A6A3-47A3-A92D-9DEEE0ECEDAD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5857461"/>
            <a:ext cx="1311965" cy="2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3810F2E-F049-4747-98CD-688F94E04901}"/>
                  </a:ext>
                </a:extLst>
              </p:cNvPr>
              <p:cNvSpPr txBox="1"/>
              <p:nvPr/>
            </p:nvSpPr>
            <p:spPr>
              <a:xfrm>
                <a:off x="3499534" y="597673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3810F2E-F049-4747-98CD-688F94E0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34" y="5976730"/>
                <a:ext cx="624786" cy="276999"/>
              </a:xfrm>
              <a:prstGeom prst="rect">
                <a:avLst/>
              </a:prstGeom>
              <a:blipFill>
                <a:blip r:embed="rId7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1A76510-5F5C-45E3-9281-67BA5A7F8BB8}"/>
                  </a:ext>
                </a:extLst>
              </p:cNvPr>
              <p:cNvSpPr txBox="1"/>
              <p:nvPr/>
            </p:nvSpPr>
            <p:spPr>
              <a:xfrm>
                <a:off x="4175706" y="4116269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1A76510-5F5C-45E3-9281-67BA5A7F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6" y="4116269"/>
                <a:ext cx="624786" cy="276999"/>
              </a:xfrm>
              <a:prstGeom prst="rect">
                <a:avLst/>
              </a:prstGeom>
              <a:blipFill>
                <a:blip r:embed="rId8"/>
                <a:stretch>
                  <a:fillRect l="-7843" r="-7843" b="-26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15CCABF-2300-457F-B54B-A5EE7BBB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625998" y="3373675"/>
            <a:ext cx="1549708" cy="881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F0C4B3-3B4A-46C8-8DE2-4EE7781F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50E75271-2F18-43CF-818C-DDC4D895E9E1}"/>
                  </a:ext>
                </a:extLst>
              </p:cNvPr>
              <p:cNvSpPr txBox="1"/>
              <p:nvPr/>
            </p:nvSpPr>
            <p:spPr>
              <a:xfrm>
                <a:off x="838198" y="2020957"/>
                <a:ext cx="6357731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50E75271-2F18-43CF-818C-DDC4D895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020957"/>
                <a:ext cx="6357731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75E9B0F3-141D-4671-AF90-097623A6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10" y="2906936"/>
            <a:ext cx="3429209" cy="78752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49B9C48-A7F3-4B26-82F0-6DDBE8F4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71" y="3300697"/>
            <a:ext cx="3219899" cy="224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2A6DA21-0C86-4F16-9809-1DF7C3ACA80F}"/>
                  </a:ext>
                </a:extLst>
              </p:cNvPr>
              <p:cNvSpPr txBox="1"/>
              <p:nvPr/>
            </p:nvSpPr>
            <p:spPr>
              <a:xfrm>
                <a:off x="1583635" y="4147806"/>
                <a:ext cx="2630556" cy="32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2A6DA21-0C86-4F16-9809-1DF7C3AC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35" y="4147806"/>
                <a:ext cx="2630556" cy="320601"/>
              </a:xfrm>
              <a:prstGeom prst="rect">
                <a:avLst/>
              </a:prstGeom>
              <a:blipFill>
                <a:blip r:embed="rId5"/>
                <a:stretch>
                  <a:fillRect t="-1887" b="-358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3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0D3496-EC53-4454-B77F-2656EE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799BADB-2E00-4FE3-BB57-798E3C334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839606" cy="249699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FA366D6-11E0-45D2-9591-25804E9D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86" y="4345537"/>
            <a:ext cx="3248478" cy="2010056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497B46A-351F-46C7-A569-E63B5B1FB395}"/>
              </a:ext>
            </a:extLst>
          </p:cNvPr>
          <p:cNvCxnSpPr>
            <a:cxnSpLocks/>
          </p:cNvCxnSpPr>
          <p:nvPr/>
        </p:nvCxnSpPr>
        <p:spPr>
          <a:xfrm>
            <a:off x="1643270" y="4704522"/>
            <a:ext cx="1762539" cy="14444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9BA11127-95CA-47CB-9F39-F0DFA3B2DEE2}"/>
              </a:ext>
            </a:extLst>
          </p:cNvPr>
          <p:cNvCxnSpPr>
            <a:cxnSpLocks/>
          </p:cNvCxnSpPr>
          <p:nvPr/>
        </p:nvCxnSpPr>
        <p:spPr>
          <a:xfrm flipV="1">
            <a:off x="2524539" y="4545496"/>
            <a:ext cx="722243" cy="88126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A3F2B93-F174-4764-8BF2-062C0E851520}"/>
                  </a:ext>
                </a:extLst>
              </p:cNvPr>
              <p:cNvSpPr txBox="1"/>
              <p:nvPr/>
            </p:nvSpPr>
            <p:spPr>
              <a:xfrm>
                <a:off x="3246782" y="4340555"/>
                <a:ext cx="200696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A3F2B93-F174-4764-8BF2-062C0E851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82" y="4340555"/>
                <a:ext cx="200696" cy="314766"/>
              </a:xfrm>
              <a:prstGeom prst="rect">
                <a:avLst/>
              </a:prstGeom>
              <a:blipFill>
                <a:blip r:embed="rId4"/>
                <a:stretch>
                  <a:fillRect l="-27273" t="-38462" r="-100000"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D6257D61-07FA-46EA-9052-846F2D32A6FD}"/>
              </a:ext>
            </a:extLst>
          </p:cNvPr>
          <p:cNvCxnSpPr>
            <a:cxnSpLocks/>
          </p:cNvCxnSpPr>
          <p:nvPr/>
        </p:nvCxnSpPr>
        <p:spPr>
          <a:xfrm>
            <a:off x="2630622" y="5237293"/>
            <a:ext cx="411878" cy="34732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049C9CFD-9C82-4E20-BA94-18C20740C130}"/>
              </a:ext>
            </a:extLst>
          </p:cNvPr>
          <p:cNvCxnSpPr>
            <a:cxnSpLocks/>
          </p:cNvCxnSpPr>
          <p:nvPr/>
        </p:nvCxnSpPr>
        <p:spPr>
          <a:xfrm flipV="1">
            <a:off x="2524539" y="5245437"/>
            <a:ext cx="155414" cy="1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7A281B3A-69F5-4E07-9D89-2CA8746DE842}"/>
              </a:ext>
            </a:extLst>
          </p:cNvPr>
          <p:cNvCxnSpPr>
            <a:cxnSpLocks/>
          </p:cNvCxnSpPr>
          <p:nvPr/>
        </p:nvCxnSpPr>
        <p:spPr>
          <a:xfrm flipV="1">
            <a:off x="2369125" y="5426765"/>
            <a:ext cx="155414" cy="1813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6876AA3-B1C0-45D7-B901-2EB2E0A9D622}"/>
              </a:ext>
            </a:extLst>
          </p:cNvPr>
          <p:cNvCxnSpPr>
            <a:cxnSpLocks/>
          </p:cNvCxnSpPr>
          <p:nvPr/>
        </p:nvCxnSpPr>
        <p:spPr>
          <a:xfrm flipH="1" flipV="1">
            <a:off x="2369125" y="5555733"/>
            <a:ext cx="399600" cy="6890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0F11908F-1740-417D-8CBE-24B668B29731}"/>
                  </a:ext>
                </a:extLst>
              </p:cNvPr>
              <p:cNvSpPr txBox="1"/>
              <p:nvPr/>
            </p:nvSpPr>
            <p:spPr>
              <a:xfrm>
                <a:off x="2822692" y="6125531"/>
                <a:ext cx="722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0F11908F-1740-417D-8CBE-24B668B29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2" y="6125531"/>
                <a:ext cx="722242" cy="276999"/>
              </a:xfrm>
              <a:prstGeom prst="rect">
                <a:avLst/>
              </a:prstGeom>
              <a:blipFill>
                <a:blip r:embed="rId5"/>
                <a:stretch>
                  <a:fillRect l="-6723" r="-5882" b="-288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3CBF04D0-C290-4DDC-B994-C35D44984183}"/>
              </a:ext>
            </a:extLst>
          </p:cNvPr>
          <p:cNvCxnSpPr>
            <a:cxnSpLocks/>
          </p:cNvCxnSpPr>
          <p:nvPr/>
        </p:nvCxnSpPr>
        <p:spPr>
          <a:xfrm>
            <a:off x="2086740" y="4414244"/>
            <a:ext cx="467204" cy="83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7777EAC2-E74C-400A-95E0-B68813C2BFF0}"/>
                  </a:ext>
                </a:extLst>
              </p:cNvPr>
              <p:cNvSpPr txBox="1"/>
              <p:nvPr/>
            </p:nvSpPr>
            <p:spPr>
              <a:xfrm>
                <a:off x="1725619" y="4137245"/>
                <a:ext cx="722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7777EAC2-E74C-400A-95E0-B68813C2B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9" y="4137245"/>
                <a:ext cx="722242" cy="276999"/>
              </a:xfrm>
              <a:prstGeom prst="rect">
                <a:avLst/>
              </a:prstGeom>
              <a:blipFill>
                <a:blip r:embed="rId6"/>
                <a:stretch>
                  <a:fillRect l="-6723" r="-6723" b="-288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Hình ảnh 35">
            <a:extLst>
              <a:ext uri="{FF2B5EF4-FFF2-40B4-BE49-F238E27FC236}">
                <a16:creationId xmlns:a16="http://schemas.microsoft.com/office/drawing/2014/main" id="{A16A9B1A-9CB8-47E1-908D-79223684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3" y="4345537"/>
            <a:ext cx="3248478" cy="2010056"/>
          </a:xfrm>
          <a:prstGeom prst="rect">
            <a:avLst/>
          </a:prstGeom>
        </p:spPr>
      </p:pic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7D3482D4-CA05-4EA2-B043-342AECD95CFF}"/>
              </a:ext>
            </a:extLst>
          </p:cNvPr>
          <p:cNvCxnSpPr>
            <a:cxnSpLocks/>
          </p:cNvCxnSpPr>
          <p:nvPr/>
        </p:nvCxnSpPr>
        <p:spPr>
          <a:xfrm>
            <a:off x="8693426" y="4829840"/>
            <a:ext cx="0" cy="14770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E9531B5E-6CB3-4214-9A68-EEDB1D7237A3}"/>
              </a:ext>
            </a:extLst>
          </p:cNvPr>
          <p:cNvCxnSpPr>
            <a:cxnSpLocks/>
          </p:cNvCxnSpPr>
          <p:nvPr/>
        </p:nvCxnSpPr>
        <p:spPr>
          <a:xfrm flipV="1">
            <a:off x="8693426" y="5428302"/>
            <a:ext cx="1285461" cy="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8C02B2DC-868B-496B-9863-1D0999CAF079}"/>
              </a:ext>
            </a:extLst>
          </p:cNvPr>
          <p:cNvCxnSpPr/>
          <p:nvPr/>
        </p:nvCxnSpPr>
        <p:spPr>
          <a:xfrm>
            <a:off x="8693426" y="5440017"/>
            <a:ext cx="530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97227934-A3FE-4BAA-8810-9A7EF9FA989C}"/>
              </a:ext>
            </a:extLst>
          </p:cNvPr>
          <p:cNvCxnSpPr/>
          <p:nvPr/>
        </p:nvCxnSpPr>
        <p:spPr>
          <a:xfrm>
            <a:off x="8189843" y="5433391"/>
            <a:ext cx="5035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28F9695-1840-4924-8BDB-36BE8055E048}"/>
              </a:ext>
            </a:extLst>
          </p:cNvPr>
          <p:cNvCxnSpPr>
            <a:cxnSpLocks/>
          </p:cNvCxnSpPr>
          <p:nvPr/>
        </p:nvCxnSpPr>
        <p:spPr>
          <a:xfrm>
            <a:off x="8189843" y="4148518"/>
            <a:ext cx="0" cy="23751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E54BBFE9-FD20-4C25-AD20-8259F905C8D7}"/>
              </a:ext>
            </a:extLst>
          </p:cNvPr>
          <p:cNvCxnSpPr>
            <a:cxnSpLocks/>
          </p:cNvCxnSpPr>
          <p:nvPr/>
        </p:nvCxnSpPr>
        <p:spPr>
          <a:xfrm>
            <a:off x="9223513" y="4148518"/>
            <a:ext cx="0" cy="23751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DA31A656-2446-4933-BE77-C207B38B8927}"/>
              </a:ext>
            </a:extLst>
          </p:cNvPr>
          <p:cNvCxnSpPr/>
          <p:nvPr/>
        </p:nvCxnSpPr>
        <p:spPr>
          <a:xfrm>
            <a:off x="8189843" y="4704522"/>
            <a:ext cx="50358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12054C44-E4F9-4359-BD83-DEEFFBDA3859}"/>
              </a:ext>
            </a:extLst>
          </p:cNvPr>
          <p:cNvCxnSpPr>
            <a:cxnSpLocks/>
          </p:cNvCxnSpPr>
          <p:nvPr/>
        </p:nvCxnSpPr>
        <p:spPr>
          <a:xfrm>
            <a:off x="8693426" y="4704522"/>
            <a:ext cx="530087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9A4D4F1B-1F30-4EB7-93B2-AA70EB794F63}"/>
              </a:ext>
            </a:extLst>
          </p:cNvPr>
          <p:cNvCxnSpPr/>
          <p:nvPr/>
        </p:nvCxnSpPr>
        <p:spPr>
          <a:xfrm flipH="1">
            <a:off x="8441634" y="4137245"/>
            <a:ext cx="251792" cy="56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CFCDA196-34C9-4249-BE60-CE2DBFD61916}"/>
              </a:ext>
            </a:extLst>
          </p:cNvPr>
          <p:cNvCxnSpPr>
            <a:cxnSpLocks/>
          </p:cNvCxnSpPr>
          <p:nvPr/>
        </p:nvCxnSpPr>
        <p:spPr>
          <a:xfrm>
            <a:off x="8719930" y="4187686"/>
            <a:ext cx="225286" cy="4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FC9B2667-AB51-4B2F-846B-AA8DB3FAD05A}"/>
              </a:ext>
            </a:extLst>
          </p:cNvPr>
          <p:cNvSpPr txBox="1"/>
          <p:nvPr/>
        </p:nvSpPr>
        <p:spPr>
          <a:xfrm>
            <a:off x="8307284" y="3813628"/>
            <a:ext cx="101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CE8BA25F-C708-4A7F-A2FF-F1F66411ADD6}"/>
                  </a:ext>
                </a:extLst>
              </p:cNvPr>
              <p:cNvSpPr txBox="1"/>
              <p:nvPr/>
            </p:nvSpPr>
            <p:spPr>
              <a:xfrm>
                <a:off x="2768725" y="1645970"/>
                <a:ext cx="447186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Objective Function =&gt;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large =&gt; Large margin</a:t>
                </a:r>
                <a:endParaRPr lang="vi-VN" dirty="0"/>
              </a:p>
            </p:txBody>
          </p:sp>
        </mc:Choice>
        <mc:Fallback xmlns="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CE8BA25F-C708-4A7F-A2FF-F1F66411A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25" y="1645970"/>
                <a:ext cx="4471863" cy="669992"/>
              </a:xfrm>
              <a:prstGeom prst="rect">
                <a:avLst/>
              </a:prstGeom>
              <a:blipFill>
                <a:blip r:embed="rId7"/>
                <a:stretch>
                  <a:fillRect l="-1090" t="-4545" b="-118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18197662-D2C9-49A3-826F-71A036AEF5FC}"/>
                  </a:ext>
                </a:extLst>
              </p:cNvPr>
              <p:cNvSpPr txBox="1"/>
              <p:nvPr/>
            </p:nvSpPr>
            <p:spPr>
              <a:xfrm>
                <a:off x="8013034" y="3176921"/>
                <a:ext cx="3248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Margin is the smallest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boundary line</a:t>
                </a:r>
                <a:endParaRPr lang="vi-VN" dirty="0"/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18197662-D2C9-49A3-826F-71A036AE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034" y="3176921"/>
                <a:ext cx="3248477" cy="646331"/>
              </a:xfrm>
              <a:prstGeom prst="rect">
                <a:avLst/>
              </a:prstGeom>
              <a:blipFill>
                <a:blip r:embed="rId8"/>
                <a:stretch>
                  <a:fillRect l="-1501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743D479-109B-4CE3-8FB1-157A96C1535A}"/>
              </a:ext>
            </a:extLst>
          </p:cNvPr>
          <p:cNvSpPr txBox="1"/>
          <p:nvPr/>
        </p:nvSpPr>
        <p:spPr>
          <a:xfrm>
            <a:off x="1749355" y="6435315"/>
            <a:ext cx="176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margin</a:t>
            </a:r>
            <a:endParaRPr lang="vi-VN" dirty="0"/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CC7F5661-E4EE-4039-8B35-E2DCBB5CC312}"/>
              </a:ext>
            </a:extLst>
          </p:cNvPr>
          <p:cNvSpPr txBox="1"/>
          <p:nvPr/>
        </p:nvSpPr>
        <p:spPr>
          <a:xfrm>
            <a:off x="7986832" y="644247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Margin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45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BDF2A-422D-4280-85B9-B4AE310F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2" y="298279"/>
            <a:ext cx="6716272" cy="119213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CE629D2-A3CB-4997-896B-B6B55BFB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" y="2955357"/>
            <a:ext cx="3409414" cy="293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60505-48A4-45EC-BB7D-5DD7861E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76" y="2421612"/>
            <a:ext cx="3725778" cy="346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9C934-E57C-4950-9330-D6FF8BDA3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18" y="2264801"/>
            <a:ext cx="4039101" cy="6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1058A-4F80-4BCC-AB60-3E407051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584501"/>
            <a:ext cx="7321689" cy="982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57D6A-23CF-4DBE-8A6C-EFCA8C62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42" y="298279"/>
            <a:ext cx="6716272" cy="1192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F00B6-9FE9-4DCF-BF50-61395FEDFA3B}"/>
              </a:ext>
            </a:extLst>
          </p:cNvPr>
          <p:cNvSpPr txBox="1"/>
          <p:nvPr/>
        </p:nvSpPr>
        <p:spPr>
          <a:xfrm>
            <a:off x="570178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Hypothesis: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7FC27-A0B0-424E-9F5F-668930EB8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8" y="4065262"/>
            <a:ext cx="4395729" cy="13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br>
              <a:rPr lang="en-US" dirty="0"/>
            </a:br>
            <a:r>
              <a:rPr lang="en-US" dirty="0"/>
              <a:t>Large Margin Intuition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1540701"/>
            <a:ext cx="10145042" cy="997783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59" y="2638857"/>
            <a:ext cx="8810161" cy="2268616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79" y="5087139"/>
            <a:ext cx="6526089" cy="1027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1540701"/>
            <a:ext cx="10145042" cy="997783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59" y="2638857"/>
            <a:ext cx="8810161" cy="2268616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79" y="5087139"/>
            <a:ext cx="6526089" cy="102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087" y="1820598"/>
            <a:ext cx="5843022" cy="430652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SVM Decision Boundary: Linearly separable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37" y="1501734"/>
            <a:ext cx="7353815" cy="372535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SVM Decision Boundary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4331CD-FCFC-43CC-B5EE-A790ED50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Behind </a:t>
            </a:r>
            <a:br>
              <a:rPr lang="en-US" dirty="0"/>
            </a:br>
            <a:r>
              <a:rPr lang="en-US" dirty="0"/>
              <a:t>Large Margin Classification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4E661DF-B4D4-4DA7-94C1-7E390D36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1043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138</Words>
  <Application>Microsoft Office PowerPoint</Application>
  <PresentationFormat>Màn hình rộng</PresentationFormat>
  <Paragraphs>32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Support Vector Machines Large Margin Intuition</vt:lpstr>
      <vt:lpstr>Support Vector Machine</vt:lpstr>
      <vt:lpstr>Support Vector Machine</vt:lpstr>
      <vt:lpstr>SVM Decision Boundary: Linearly separable</vt:lpstr>
      <vt:lpstr>SVM Decision Boundary</vt:lpstr>
      <vt:lpstr>Mathematics Behind  Large Margin Classification</vt:lpstr>
      <vt:lpstr>Vector Inner Product</vt:lpstr>
      <vt:lpstr>SVM Decision Boundary</vt:lpstr>
      <vt:lpstr>SVM Decision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Behind  Large Margin Classification</dc:title>
  <dc:creator>Bui Duc Hoa 20151585</dc:creator>
  <cp:lastModifiedBy>Bui Duc Hoa 20151585</cp:lastModifiedBy>
  <cp:revision>12</cp:revision>
  <dcterms:created xsi:type="dcterms:W3CDTF">2020-10-01T15:07:07Z</dcterms:created>
  <dcterms:modified xsi:type="dcterms:W3CDTF">2020-10-03T04:41:08Z</dcterms:modified>
</cp:coreProperties>
</file>