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61" r:id="rId3"/>
    <p:sldId id="257" r:id="rId4"/>
    <p:sldId id="261" r:id="rId5"/>
    <p:sldId id="263" r:id="rId6"/>
    <p:sldId id="264" r:id="rId7"/>
    <p:sldId id="265" r:id="rId8"/>
    <p:sldId id="266" r:id="rId9"/>
    <p:sldId id="460" r:id="rId10"/>
    <p:sldId id="462" r:id="rId11"/>
    <p:sldId id="463" r:id="rId12"/>
    <p:sldId id="464" r:id="rId13"/>
    <p:sldId id="258" r:id="rId14"/>
    <p:sldId id="259" r:id="rId15"/>
    <p:sldId id="260" r:id="rId16"/>
    <p:sldId id="465" r:id="rId17"/>
    <p:sldId id="466" r:id="rId18"/>
    <p:sldId id="467" r:id="rId19"/>
    <p:sldId id="468" r:id="rId20"/>
    <p:sldId id="469" r:id="rId21"/>
    <p:sldId id="470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4C8E2-2F34-4B9A-9867-693B8A7B3292}" v="62" dt="2020-09-08T14:56:02.712"/>
    <p1510:client id="{15885295-4BC5-147D-7E48-7E8C75FA4317}" v="86" dt="2020-09-08T09:35:53.967"/>
    <p1510:client id="{750BD112-EB25-97B7-8781-153FC4C2A9E4}" v="121" dt="2020-09-08T13:46:17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7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3.xml"/><Relationship Id="rId7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3.png"/><Relationship Id="rId5" Type="http://schemas.openxmlformats.org/officeDocument/2006/relationships/tags" Target="../tags/tag15.xml"/><Relationship Id="rId10" Type="http://schemas.openxmlformats.org/officeDocument/2006/relationships/image" Target="../media/image22.png"/><Relationship Id="rId4" Type="http://schemas.openxmlformats.org/officeDocument/2006/relationships/tags" Target="../tags/tag14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tags" Target="../tags/tag3.xml"/><Relationship Id="rId21" Type="http://schemas.openxmlformats.org/officeDocument/2006/relationships/image" Target="../media/image18.png"/><Relationship Id="rId7" Type="http://schemas.openxmlformats.org/officeDocument/2006/relationships/tags" Target="../tags/tag7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5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Thang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Cost function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219200" y="1160397"/>
            <a:ext cx="6797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Logistic regression: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Neural </a:t>
            </a:r>
            <a:r>
              <a:rPr lang="en-US" sz="3200"/>
              <a:t>network: Cross-entropy loss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839318"/>
            <a:ext cx="9857232" cy="93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70" y="4323273"/>
            <a:ext cx="9539479" cy="9121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69" y="5415282"/>
            <a:ext cx="3106675" cy="9281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05" y="3731325"/>
            <a:ext cx="2093976" cy="445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16" y="3731325"/>
            <a:ext cx="3779520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Backpropagation</a:t>
            </a:r>
            <a:br>
              <a:rPr lang="vi-VN" dirty="0">
                <a:latin typeface="Times New Roman"/>
                <a:cs typeface="Times New Roman"/>
              </a:rPr>
            </a:br>
            <a:r>
              <a:rPr lang="vi-VN" dirty="0" err="1">
                <a:latin typeface="Times New Roman"/>
                <a:cs typeface="Times New Roman"/>
              </a:rPr>
              <a:t>Algorithm</a:t>
            </a:r>
            <a:endParaRPr lang="vi-VN" dirty="0" err="1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D331-0999-434F-BE2C-523287F5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313"/>
            <a:ext cx="10515600" cy="797469"/>
          </a:xfrm>
        </p:spPr>
        <p:txBody>
          <a:bodyPr/>
          <a:lstStyle/>
          <a:p>
            <a:r>
              <a:rPr lang="en-US" dirty="0"/>
              <a:t>Gradient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F090-3ADD-40A8-B3AE-18B08A95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483326"/>
          </a:xfrm>
        </p:spPr>
        <p:txBody>
          <a:bodyPr/>
          <a:lstStyle/>
          <a:p>
            <a:r>
              <a:rPr lang="en-US" dirty="0"/>
              <a:t>Cost Function: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48" y="1704654"/>
            <a:ext cx="9459646" cy="2638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4217" y="4624251"/>
            <a:ext cx="5564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goal: min</a:t>
            </a:r>
            <a:r>
              <a:rPr lang="el-GR" sz="2800" i="1" baseline="-25000" dirty="0"/>
              <a:t>Θ</a:t>
            </a:r>
            <a:r>
              <a:rPr lang="en-US" sz="2800" i="1" dirty="0"/>
              <a:t>J(</a:t>
            </a:r>
            <a:r>
              <a:rPr lang="el-GR" sz="2800" i="1" dirty="0"/>
              <a:t>Θ</a:t>
            </a:r>
            <a:r>
              <a:rPr lang="en-US" sz="2800" i="1" dirty="0"/>
              <a:t>)</a:t>
            </a:r>
          </a:p>
          <a:p>
            <a:r>
              <a:rPr lang="en-US" sz="2800" i="1" dirty="0">
                <a:sym typeface="Wingdings" pitchFamily="2" charset="2"/>
              </a:rPr>
              <a:t>  </a:t>
            </a:r>
            <a:r>
              <a:rPr lang="en-US" sz="2800" dirty="0">
                <a:sym typeface="Wingdings" pitchFamily="2" charset="2"/>
              </a:rPr>
              <a:t>We need compute: </a:t>
            </a:r>
            <a:r>
              <a:rPr lang="en-US" sz="2800" i="1" dirty="0"/>
              <a:t> </a:t>
            </a:r>
            <a:endParaRPr lang="en-US" sz="2800" i="1" baseline="-25000" dirty="0"/>
          </a:p>
        </p:txBody>
      </p:sp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15" y="5003695"/>
            <a:ext cx="139084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5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69"/>
            <a:ext cx="10515600" cy="5040494"/>
          </a:xfrm>
        </p:spPr>
        <p:txBody>
          <a:bodyPr/>
          <a:lstStyle/>
          <a:p>
            <a:r>
              <a:rPr lang="en-US" dirty="0"/>
              <a:t>Given one training example (</a:t>
            </a:r>
            <a:r>
              <a:rPr lang="en-US" i="1" dirty="0"/>
              <a:t>x, y</a:t>
            </a:r>
            <a:r>
              <a:rPr lang="en-US" dirty="0"/>
              <a:t>). Forward propagation:</a:t>
            </a:r>
          </a:p>
          <a:p>
            <a:r>
              <a:rPr lang="en-US" dirty="0"/>
              <a:t>Forward propagation: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94D331-0999-434F-BE2C-523287F5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313"/>
            <a:ext cx="10515600" cy="797469"/>
          </a:xfrm>
        </p:spPr>
        <p:txBody>
          <a:bodyPr/>
          <a:lstStyle/>
          <a:p>
            <a:r>
              <a:rPr lang="en-US" dirty="0"/>
              <a:t>Gradient Computation: Forward propagation</a:t>
            </a:r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933" y="2353687"/>
            <a:ext cx="4875248" cy="3642164"/>
          </a:xfrm>
          <a:prstGeom prst="rect">
            <a:avLst/>
          </a:prstGeom>
        </p:spPr>
      </p:pic>
      <p:pic>
        <p:nvPicPr>
          <p:cNvPr id="6" name="Picture 5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21" y="2235261"/>
            <a:ext cx="4458323" cy="36676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526" y="1241562"/>
            <a:ext cx="6360708" cy="488315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94D331-0999-434F-BE2C-523287F5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313"/>
            <a:ext cx="10515600" cy="797469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Computation: Backward propagation</a:t>
            </a:r>
          </a:p>
        </p:txBody>
      </p:sp>
      <p:pic>
        <p:nvPicPr>
          <p:cNvPr id="6" name="Picture 5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1" y="2234958"/>
            <a:ext cx="3810532" cy="21529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1" y="1183273"/>
            <a:ext cx="7852779" cy="500472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94D331-0999-434F-BE2C-523287F5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313"/>
            <a:ext cx="10515600" cy="797469"/>
          </a:xfrm>
        </p:spPr>
        <p:txBody>
          <a:bodyPr/>
          <a:lstStyle/>
          <a:p>
            <a:r>
              <a:rPr lang="en-US" dirty="0"/>
              <a:t>Backward propagation algorithm</a:t>
            </a:r>
          </a:p>
        </p:txBody>
      </p:sp>
      <p:pic>
        <p:nvPicPr>
          <p:cNvPr id="6" name="Picture 5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01" y="5262499"/>
            <a:ext cx="2296102" cy="14256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8B67E4-443E-46A6-9F41-328FFB7B6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  <a:br>
              <a:rPr lang="en-US" dirty="0"/>
            </a:br>
            <a:r>
              <a:rPr lang="en-US" dirty="0"/>
              <a:t>Intuition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A2C076C-0900-4D16-8345-A60BCCE37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004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A82421-4107-46A0-90A7-AC90DA03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Intuition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C39B19-DE56-4D09-9E38-C140C568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CF95272-70BB-4C6D-A201-990DC2AE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2520396"/>
            <a:ext cx="8021169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7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A82421-4107-46A0-90A7-AC90DA03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Intuition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C39B19-DE56-4D09-9E38-C140C568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F5461CD-AD09-43D1-9635-900D76AA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520950"/>
            <a:ext cx="8020050" cy="3971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D6E04277-4CB4-4005-A8D4-9167C42D4326}"/>
                  </a:ext>
                </a:extLst>
              </p:cNvPr>
              <p:cNvSpPr txBox="1"/>
              <p:nvPr/>
            </p:nvSpPr>
            <p:spPr>
              <a:xfrm>
                <a:off x="6930887" y="1825625"/>
                <a:ext cx="4860236" cy="1191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vi-VN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vi-V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vi-VN" sz="2000" dirty="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D6E04277-4CB4-4005-A8D4-9167C42D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887" y="1825625"/>
                <a:ext cx="4860236" cy="1191929"/>
              </a:xfrm>
              <a:prstGeom prst="rect">
                <a:avLst/>
              </a:prstGeom>
              <a:blipFill>
                <a:blip r:embed="rId3"/>
                <a:stretch>
                  <a:fillRect b="-510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15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A82421-4107-46A0-90A7-AC90DA03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Intuition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2C39B19-DE56-4D09-9E38-C140C5683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Cost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single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1 output unit,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2C39B19-DE56-4D09-9E38-C140C5683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F6987B61-90AC-4FE7-BA5E-0C7F5B40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33" y="2334185"/>
            <a:ext cx="8435761" cy="2039031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026D6B7A-584F-4250-A722-20DFA5CF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833" y="4881776"/>
            <a:ext cx="6467392" cy="51365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CC41724-E2DA-4F28-AB2B-A200C20ED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841" y="5386090"/>
            <a:ext cx="3644496" cy="5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9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F8C3-B55D-4E5F-A204-09F7489CF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Remind last lession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006C5-FFC4-49D8-82B7-AC28E45FA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D632FB-E302-417A-9213-129AB914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Intuition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8472F1-9BC5-4027-A063-46706AA0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00C3750-5873-47DD-AE3D-341D4710B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00" y="2254714"/>
            <a:ext cx="7011378" cy="2857899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585243D-C166-4457-BBAA-81A255DBC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9"/>
          <a:stretch/>
        </p:blipFill>
        <p:spPr>
          <a:xfrm>
            <a:off x="1195000" y="5246618"/>
            <a:ext cx="5534797" cy="124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0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D632FB-E302-417A-9213-129AB914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Intuition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8472F1-9BC5-4027-A063-46706AA0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57284B1-2BF9-4122-A39A-77D8793F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54" y="2477328"/>
            <a:ext cx="7019925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47E72A1F-80CD-4365-BD81-3F0BBC2E14E3}"/>
                  </a:ext>
                </a:extLst>
              </p:cNvPr>
              <p:cNvSpPr txBox="1"/>
              <p:nvPr/>
            </p:nvSpPr>
            <p:spPr>
              <a:xfrm>
                <a:off x="4267200" y="4061194"/>
                <a:ext cx="636104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47E72A1F-80CD-4365-BD81-3F0BBC2E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061194"/>
                <a:ext cx="636104" cy="43851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A6C019D1-D929-40F9-8C98-837F10BAD75E}"/>
                  </a:ext>
                </a:extLst>
              </p:cNvPr>
              <p:cNvSpPr txBox="1"/>
              <p:nvPr/>
            </p:nvSpPr>
            <p:spPr>
              <a:xfrm>
                <a:off x="4558747" y="4908965"/>
                <a:ext cx="636104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A6C019D1-D929-40F9-8C98-837F10BAD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747" y="4908965"/>
                <a:ext cx="636104" cy="438518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0A3AF3CC-7163-4390-9969-7F94608CC574}"/>
              </a:ext>
            </a:extLst>
          </p:cNvPr>
          <p:cNvCxnSpPr/>
          <p:nvPr/>
        </p:nvCxnSpPr>
        <p:spPr>
          <a:xfrm>
            <a:off x="3790122" y="5711687"/>
            <a:ext cx="23058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DF2416B3-AED4-4612-BFDA-D8E13A6A42DC}"/>
              </a:ext>
            </a:extLst>
          </p:cNvPr>
          <p:cNvSpPr/>
          <p:nvPr/>
        </p:nvSpPr>
        <p:spPr>
          <a:xfrm>
            <a:off x="3154017" y="4399722"/>
            <a:ext cx="1404730" cy="8466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9865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D632FB-E302-417A-9213-129AB914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Intuition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8472F1-9BC5-4027-A063-46706AA0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2F3CEDA-A0ED-497A-BA20-4E2BBA65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9475"/>
            <a:ext cx="7011378" cy="2857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6843A6F8-6EEC-40B1-8E77-DED1D123E564}"/>
                  </a:ext>
                </a:extLst>
              </p:cNvPr>
              <p:cNvSpPr txBox="1"/>
              <p:nvPr/>
            </p:nvSpPr>
            <p:spPr>
              <a:xfrm>
                <a:off x="4850296" y="3573970"/>
                <a:ext cx="1139687" cy="438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6843A6F8-6EEC-40B1-8E77-DED1D123E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296" y="3573970"/>
                <a:ext cx="1139687" cy="438262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E27BA48E-C531-4FB4-AF17-3C638F4B6687}"/>
                  </a:ext>
                </a:extLst>
              </p:cNvPr>
              <p:cNvSpPr txBox="1"/>
              <p:nvPr/>
            </p:nvSpPr>
            <p:spPr>
              <a:xfrm>
                <a:off x="4850295" y="4601013"/>
                <a:ext cx="1139687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E27BA48E-C531-4FB4-AF17-3C638F4B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295" y="4601013"/>
                <a:ext cx="1139687" cy="450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22AB9FC1-98CC-4341-A79D-E8EB21734F32}"/>
              </a:ext>
            </a:extLst>
          </p:cNvPr>
          <p:cNvCxnSpPr/>
          <p:nvPr/>
        </p:nvCxnSpPr>
        <p:spPr>
          <a:xfrm flipH="1">
            <a:off x="4227443" y="3708424"/>
            <a:ext cx="450574" cy="8925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A0A79973-080B-4FC1-B5D6-25BAED1CBF04}"/>
              </a:ext>
            </a:extLst>
          </p:cNvPr>
          <p:cNvCxnSpPr/>
          <p:nvPr/>
        </p:nvCxnSpPr>
        <p:spPr>
          <a:xfrm flipH="1">
            <a:off x="4227443" y="4616774"/>
            <a:ext cx="4505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60427DB6-62CC-4ECC-9080-6A6EE7E376E0}"/>
                  </a:ext>
                </a:extLst>
              </p:cNvPr>
              <p:cNvSpPr txBox="1"/>
              <p:nvPr/>
            </p:nvSpPr>
            <p:spPr>
              <a:xfrm>
                <a:off x="3001617" y="4616774"/>
                <a:ext cx="1139687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60427DB6-62CC-4ECC-9080-6A6EE7E37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617" y="4616774"/>
                <a:ext cx="1139687" cy="4507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3E220A84-30D2-49A1-8401-5A3094588415}"/>
                  </a:ext>
                </a:extLst>
              </p:cNvPr>
              <p:cNvSpPr txBox="1"/>
              <p:nvPr/>
            </p:nvSpPr>
            <p:spPr>
              <a:xfrm>
                <a:off x="3909391" y="3778072"/>
                <a:ext cx="636104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3" name="Hộp Văn bản 22">
                <a:extLst>
                  <a:ext uri="{FF2B5EF4-FFF2-40B4-BE49-F238E27FC236}">
                    <a16:creationId xmlns:a16="http://schemas.microsoft.com/office/drawing/2014/main" id="{3E220A84-30D2-49A1-8401-5A3094588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91" y="3778072"/>
                <a:ext cx="636104" cy="438518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8F7589CF-DE52-44A6-B1B6-485671D1CA75}"/>
                  </a:ext>
                </a:extLst>
              </p:cNvPr>
              <p:cNvSpPr txBox="1"/>
              <p:nvPr/>
            </p:nvSpPr>
            <p:spPr>
              <a:xfrm>
                <a:off x="4200938" y="4625843"/>
                <a:ext cx="636104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8F7589CF-DE52-44A6-B1B6-485671D1C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938" y="4625843"/>
                <a:ext cx="636104" cy="438518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495F48A8-44BA-46B6-B303-1C6BCD64F1F2}"/>
                  </a:ext>
                </a:extLst>
              </p:cNvPr>
              <p:cNvSpPr txBox="1"/>
              <p:nvPr/>
            </p:nvSpPr>
            <p:spPr>
              <a:xfrm>
                <a:off x="6219560" y="4567971"/>
                <a:ext cx="3021495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vi-V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vi-V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vi-VN" b="0" dirty="0"/>
              </a:p>
            </p:txBody>
          </p:sp>
        </mc:Choice>
        <mc:Fallback xmlns="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495F48A8-44BA-46B6-B303-1C6BCD64F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560" y="4567971"/>
                <a:ext cx="3021495" cy="438518"/>
              </a:xfrm>
              <a:prstGeom prst="rect">
                <a:avLst/>
              </a:prstGeom>
              <a:blipFill>
                <a:blip r:embed="rId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F0863EE5-35BF-488F-AFC2-E6DD8E565766}"/>
              </a:ext>
            </a:extLst>
          </p:cNvPr>
          <p:cNvCxnSpPr>
            <a:cxnSpLocks/>
          </p:cNvCxnSpPr>
          <p:nvPr/>
        </p:nvCxnSpPr>
        <p:spPr>
          <a:xfrm flipH="1">
            <a:off x="3531703" y="5314122"/>
            <a:ext cx="20275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0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B4E-F0F1-42A6-BB9C-B303E1B9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representation</a:t>
            </a:r>
            <a:endParaRPr lang="en-US" dirty="0"/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3EDCC2A-FE70-4B6A-80E4-BD8172040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71" y="2275276"/>
            <a:ext cx="2667000" cy="3209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531CC-A513-4BDB-8771-091488F26060}"/>
              </a:ext>
            </a:extLst>
          </p:cNvPr>
          <p:cNvSpPr txBox="1"/>
          <p:nvPr/>
        </p:nvSpPr>
        <p:spPr>
          <a:xfrm>
            <a:off x="1105038" y="1711946"/>
            <a:ext cx="4036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Each node in the graph is called a neuron</a:t>
            </a:r>
          </a:p>
          <a:p>
            <a:endParaRPr lang="en-US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5027411-1D9A-40AB-8E31-309795786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52" y="2503745"/>
            <a:ext cx="4825047" cy="2752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1D724B-BDAB-443F-B777-6D009FA551EB}"/>
              </a:ext>
            </a:extLst>
          </p:cNvPr>
          <p:cNvSpPr txBox="1"/>
          <p:nvPr/>
        </p:nvSpPr>
        <p:spPr>
          <a:xfrm>
            <a:off x="1105038" y="5599928"/>
            <a:ext cx="607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Q:  We know that neural network is usually used in classification tasks. 	But how about regression tasks?</a:t>
            </a:r>
          </a:p>
        </p:txBody>
      </p:sp>
    </p:spTree>
    <p:extLst>
      <p:ext uri="{BB962C8B-B14F-4D97-AF65-F5344CB8AC3E}">
        <p14:creationId xmlns:p14="http://schemas.microsoft.com/office/powerpoint/2010/main" val="7465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B4E-F0F1-42A6-BB9C-B303E1B9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representation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6C52-FCA8-4D49-AFA5-FC1298D9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Activation function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3F9C25C-3287-4A44-95B2-16BA1158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30" y="2603451"/>
            <a:ext cx="3505200" cy="2237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CBCE3-A940-469E-BBCA-1753211E9EEF}"/>
              </a:ext>
            </a:extLst>
          </p:cNvPr>
          <p:cNvSpPr txBox="1"/>
          <p:nvPr/>
        </p:nvSpPr>
        <p:spPr>
          <a:xfrm>
            <a:off x="2243015" y="4978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Sigmoid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5DF04-8743-4988-A473-EEB20691C838}"/>
              </a:ext>
            </a:extLst>
          </p:cNvPr>
          <p:cNvSpPr txBox="1"/>
          <p:nvPr/>
        </p:nvSpPr>
        <p:spPr>
          <a:xfrm>
            <a:off x="5066323" y="2526323"/>
            <a:ext cx="37136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Saturation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Not zero centered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Slow</a:t>
            </a:r>
            <a:endParaRPr lang="en-US" dirty="0">
              <a:cs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39A16D-B234-4C58-86C8-70881FADCB39}"/>
              </a:ext>
            </a:extLst>
          </p:cNvPr>
          <p:cNvSpPr/>
          <p:nvPr/>
        </p:nvSpPr>
        <p:spPr>
          <a:xfrm>
            <a:off x="3213717" y="2494625"/>
            <a:ext cx="1450113" cy="550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C7ADA1-83F0-45C8-93CA-D26B7009C9C3}"/>
              </a:ext>
            </a:extLst>
          </p:cNvPr>
          <p:cNvSpPr/>
          <p:nvPr/>
        </p:nvSpPr>
        <p:spPr>
          <a:xfrm>
            <a:off x="2922234" y="3534161"/>
            <a:ext cx="167196" cy="1797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B4E-F0F1-42A6-BB9C-B303E1B9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representation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6C52-FCA8-4D49-AFA5-FC1298D9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Activation function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CBCE3-A940-469E-BBCA-1753211E9EEF}"/>
              </a:ext>
            </a:extLst>
          </p:cNvPr>
          <p:cNvSpPr txBox="1"/>
          <p:nvPr/>
        </p:nvSpPr>
        <p:spPr>
          <a:xfrm>
            <a:off x="2194169" y="50077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Tanh</a:t>
            </a:r>
          </a:p>
        </p:txBody>
      </p:sp>
      <p:pic>
        <p:nvPicPr>
          <p:cNvPr id="5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7615FB3-994A-4276-A5E9-526A9F2B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9" y="2465485"/>
            <a:ext cx="3964353" cy="2503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BA42A0-7BA1-436A-876E-4756661118EF}"/>
              </a:ext>
            </a:extLst>
          </p:cNvPr>
          <p:cNvSpPr txBox="1"/>
          <p:nvPr/>
        </p:nvSpPr>
        <p:spPr>
          <a:xfrm>
            <a:off x="4937368" y="2465485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Always better than Sigmoid</a:t>
            </a:r>
          </a:p>
          <a:p>
            <a:r>
              <a:rPr lang="en-US"/>
              <a:t>Still having gradient saturation problem</a:t>
            </a:r>
          </a:p>
          <a:p>
            <a:endParaRPr lang="en-US"/>
          </a:p>
          <a:p>
            <a:r>
              <a:rPr lang="en-US"/>
              <a:t>“Tanh is a scaled sigmoid neuron”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16D26DF-46BA-4857-8065-4D18761F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8" y="3717192"/>
            <a:ext cx="3320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tanh(</a:t>
            </a:r>
            <a:r>
              <a:rPr kumimoji="0" lang="en-US" altLang="en-US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)=2</a:t>
            </a:r>
            <a:r>
              <a:rPr kumimoji="0" lang="en-US" altLang="en-US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σ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(2</a:t>
            </a:r>
            <a:r>
              <a:rPr kumimoji="0" lang="en-US" altLang="en-US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)−1 </a:t>
            </a:r>
          </a:p>
        </p:txBody>
      </p:sp>
    </p:spTree>
    <p:extLst>
      <p:ext uri="{BB962C8B-B14F-4D97-AF65-F5344CB8AC3E}">
        <p14:creationId xmlns:p14="http://schemas.microsoft.com/office/powerpoint/2010/main" val="275473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E7C9-23DC-4F49-AB74-E72FFC33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representation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C182-5AEA-4C27-B978-7609ACCA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Activation function</a:t>
            </a:r>
          </a:p>
          <a:p>
            <a:endParaRPr lang="en-US"/>
          </a:p>
        </p:txBody>
      </p:sp>
      <p:pic>
        <p:nvPicPr>
          <p:cNvPr id="5" name="Picture 4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2DAA2EE0-E4D8-4A9F-BD8D-A3B36AD30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45" y="2693725"/>
            <a:ext cx="4057635" cy="2739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BC26A-3E77-420C-A67C-F5BF1CE7A203}"/>
              </a:ext>
            </a:extLst>
          </p:cNvPr>
          <p:cNvSpPr txBox="1"/>
          <p:nvPr/>
        </p:nvSpPr>
        <p:spPr>
          <a:xfrm>
            <a:off x="2388093" y="5832629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ReLU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15BFB-D3D6-4750-854D-8549FB041FF1}"/>
              </a:ext>
            </a:extLst>
          </p:cNvPr>
          <p:cNvSpPr txBox="1"/>
          <p:nvPr/>
        </p:nvSpPr>
        <p:spPr>
          <a:xfrm>
            <a:off x="5939161" y="2324393"/>
            <a:ext cx="4348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Most common, “default” activation function</a:t>
            </a:r>
          </a:p>
          <a:p>
            <a:r>
              <a:rPr lang="en-US"/>
              <a:t>Boost up the convergence speed</a:t>
            </a:r>
          </a:p>
          <a:p>
            <a:endParaRPr lang="en-US"/>
          </a:p>
          <a:p>
            <a:r>
              <a:rPr lang="en-US"/>
              <a:t>Problem: Can cause “dead neuron” problem</a:t>
            </a:r>
          </a:p>
          <a:p>
            <a:r>
              <a:rPr lang="en-US"/>
              <a:t>-&gt; Solution: Variance of ReLU: ELU, Leaky ReLU, SELU, etc.</a:t>
            </a:r>
          </a:p>
        </p:txBody>
      </p:sp>
    </p:spTree>
    <p:extLst>
      <p:ext uri="{BB962C8B-B14F-4D97-AF65-F5344CB8AC3E}">
        <p14:creationId xmlns:p14="http://schemas.microsoft.com/office/powerpoint/2010/main" val="1989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AD1D-C00C-4137-B83C-12B5A648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representation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61C5-327F-4A90-BBC9-75C4E1A17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866265"/>
            <a:ext cx="10515600" cy="4351338"/>
          </a:xfrm>
        </p:spPr>
        <p:txBody>
          <a:bodyPr/>
          <a:lstStyle/>
          <a:p>
            <a:r>
              <a:rPr lang="en-US"/>
              <a:t>Vecterization</a:t>
            </a:r>
          </a:p>
          <a:p>
            <a:pPr marL="0" indent="0">
              <a:buNone/>
            </a:pPr>
            <a:r>
              <a:rPr lang="en-US" sz="2000"/>
              <a:t>	For 1 layer: X is input matrix, W is weight matrix, Z is output matrix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0B57-E68C-4284-AB63-BDF914C9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87" y="2966450"/>
            <a:ext cx="3257907" cy="1550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9411FF-019C-42F3-A98F-38887128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31" y="3111563"/>
            <a:ext cx="3257907" cy="1260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1F128-5DCE-4480-A796-356DEC5B7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85" y="4720477"/>
            <a:ext cx="6348064" cy="16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1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E1F76D-389F-4A97-9702-E1F8D410C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Cost function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67112A-8E96-41D9-BA6A-A79E9A985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Neural Network (Classification)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48010" y="3035677"/>
            <a:ext cx="5021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Binary classification</a:t>
            </a:r>
          </a:p>
          <a:p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  1 output unit</a:t>
            </a:r>
          </a:p>
          <a:p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20799" y="957494"/>
            <a:ext cx="4074509" cy="2089142"/>
            <a:chOff x="990599" y="738216"/>
            <a:chExt cx="3381620" cy="1733874"/>
          </a:xfrm>
        </p:grpSpPr>
        <p:grpSp>
          <p:nvGrpSpPr>
            <p:cNvPr id="77" name="Group 76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84" name="Straight Arrow Connector 83"/>
              <p:cNvCxnSpPr>
                <a:stCxn id="80" idx="6"/>
                <a:endCxn id="81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6"/>
                <a:endCxn id="81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8" idx="6"/>
                <a:endCxn id="81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88" name="Straight Arrow Connector 87"/>
              <p:cNvCxnSpPr>
                <a:stCxn id="80" idx="6"/>
                <a:endCxn id="8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9" idx="6"/>
                <a:endCxn id="8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8" idx="6"/>
                <a:endCxn id="8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92" name="Straight Arrow Connector 91"/>
              <p:cNvCxnSpPr>
                <a:stCxn id="80" idx="6"/>
                <a:endCxn id="9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9" idx="6"/>
                <a:endCxn id="9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8" idx="6"/>
                <a:endCxn id="9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96" name="Straight Arrow Connector 95"/>
              <p:cNvCxnSpPr>
                <a:stCxn id="80" idx="6"/>
                <a:endCxn id="9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79" idx="6"/>
                <a:endCxn id="9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8" idx="6"/>
                <a:endCxn id="9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00" name="Straight Arrow Connector 99"/>
              <p:cNvCxnSpPr>
                <a:stCxn id="80" idx="6"/>
                <a:endCxn id="9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79" idx="6"/>
                <a:endCxn id="9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78" idx="6"/>
                <a:endCxn id="9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04" name="Straight Arrow Connector 103"/>
              <p:cNvCxnSpPr>
                <a:stCxn id="81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87" idx="6"/>
                <a:endCxn id="10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1" idx="6"/>
                <a:endCxn id="10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5" idx="6"/>
                <a:endCxn id="10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99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10" name="Straight Arrow Connector 109"/>
              <p:cNvCxnSpPr>
                <a:endCxn id="10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1" idx="6"/>
                <a:endCxn id="10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endCxn id="10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1" idx="6"/>
                <a:endCxn id="10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16" name="Straight Arrow Connector 115"/>
              <p:cNvCxnSpPr>
                <a:endCxn id="11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endCxn id="11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87" idx="6"/>
                <a:endCxn id="11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81" idx="6"/>
                <a:endCxn id="11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22" name="Straight Arrow Connector 121"/>
              <p:cNvCxnSpPr>
                <a:stCxn id="95" idx="6"/>
                <a:endCxn id="121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endCxn id="121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91" idx="6"/>
                <a:endCxn id="121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87" idx="6"/>
                <a:endCxn id="121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81" idx="6"/>
                <a:endCxn id="121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28" name="Straight Arrow Connector 127"/>
              <p:cNvCxnSpPr>
                <a:endCxn id="127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5" idx="6"/>
                <a:endCxn id="127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91" idx="6"/>
                <a:endCxn id="127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87" idx="6"/>
                <a:endCxn id="127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81" idx="6"/>
                <a:endCxn id="127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03" idx="6"/>
                <a:endCxn id="82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09" idx="6"/>
                <a:endCxn id="82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15" idx="6"/>
                <a:endCxn id="82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21" idx="6"/>
                <a:endCxn id="82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27" idx="6"/>
                <a:endCxn id="82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43" name="Straight Arrow Connector 142"/>
              <p:cNvCxnSpPr>
                <a:endCxn id="142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endCxn id="142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endCxn id="142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endCxn id="142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03" idx="6"/>
                <a:endCxn id="142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79" name="Straight Arrow Connector 178"/>
              <p:cNvCxnSpPr>
                <a:endCxn id="178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endCxn id="178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endCxn id="178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09" idx="6"/>
                <a:endCxn id="178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stCxn id="103" idx="6"/>
                <a:endCxn id="178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85" name="Straight Arrow Connector 184"/>
              <p:cNvCxnSpPr>
                <a:endCxn id="184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endCxn id="184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stCxn id="115" idx="6"/>
                <a:endCxn id="184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>
                <a:stCxn id="109" idx="6"/>
                <a:endCxn id="184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03" idx="6"/>
                <a:endCxn id="184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990599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87019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2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715597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3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596641" y="2156996"/>
              <a:ext cx="775578" cy="315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Layer 4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6" y="3706599"/>
            <a:ext cx="1457960" cy="2946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96000" y="2921000"/>
            <a:ext cx="0" cy="375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038460" y="2953603"/>
            <a:ext cx="6299200" cy="271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Multi-class classification </a:t>
            </a:r>
            <a:r>
              <a:rPr lang="en-US" sz="3200" dirty="0"/>
              <a:t>(K classes)</a:t>
            </a:r>
            <a:endParaRPr lang="en-US" sz="3200" u="sng" dirty="0"/>
          </a:p>
          <a:p>
            <a:endParaRPr lang="en-US" sz="3200" dirty="0"/>
          </a:p>
          <a:p>
            <a:pPr marL="457189" indent="-457189">
              <a:buFont typeface="Arial" pitchFamily="34" charset="0"/>
              <a:buChar char="•"/>
            </a:pPr>
            <a:endParaRPr lang="en-US" sz="4267" dirty="0"/>
          </a:p>
          <a:p>
            <a:r>
              <a:rPr lang="en-US" sz="3200" dirty="0"/>
              <a:t>  K output units</a:t>
            </a:r>
          </a:p>
          <a:p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48380"/>
            <a:ext cx="1267968" cy="4236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22" y="789979"/>
            <a:ext cx="5925820" cy="388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22" y="1369061"/>
            <a:ext cx="556260" cy="231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2" y="2006600"/>
            <a:ext cx="584200" cy="2032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51841" y="1238409"/>
            <a:ext cx="3763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total no. of layers in network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551841" y="1838841"/>
            <a:ext cx="51752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no. of units (not counting bias unit) in layer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918248" y="3591147"/>
            <a:ext cx="3819704" cy="975041"/>
            <a:chOff x="1405530" y="3808422"/>
            <a:chExt cx="4232139" cy="1088757"/>
          </a:xfrm>
        </p:grpSpPr>
        <p:pic>
          <p:nvPicPr>
            <p:cNvPr id="202" name="Picture 20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033" y="3808422"/>
              <a:ext cx="393192" cy="731520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548" y="3808422"/>
              <a:ext cx="393192" cy="731520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651" y="3808422"/>
              <a:ext cx="393192" cy="731520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851" y="3808422"/>
              <a:ext cx="393192" cy="731520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1405530" y="4473245"/>
              <a:ext cx="4232139" cy="42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/>
                <a:t>pedestrian  car  motorcycle   truck</a:t>
              </a:r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7715048" y="3592505"/>
            <a:ext cx="38197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E.g.           ,             ,                 ,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67" y="2327671"/>
            <a:ext cx="76200" cy="23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95" grpId="0"/>
      <p:bldP spid="20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0 $ or $1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0\\1&#10;\end{smallmatrix} \right]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h_\theta (x^{(i)}) + (1 - y^{(i)}) \log(1-h_\theta(x^{(i)})) \right] + \frac{\lambda}{2m} \sum^n_{j=1} \theta_j^2&#10;$&#10;&#10;\end{document}"/>
  <p:tag name="IGUANATEXSIZE" val="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(h_\Theta (x^{(i)}))_k + (1 - y^{(i)}_k) \log(1-(h_\Theta(x^{(i)}))_k) \right] &#10;$&#10;&#10;\end{document}"/>
  <p:tag name="IGUANATEXSIZE" val="1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K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h_\Theta(x))_i = i^{th}$ output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 \in \mathbb{R}^K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l =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1\\0\\0\\0&#10;\end{smallmatrix} \right]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1\\0\\0&#10;\end{smallmatrix} \right]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1\\0&#10;\end{smallmatrix} \right]&#10;$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347</Words>
  <Application>Microsoft Office PowerPoint</Application>
  <PresentationFormat>Màn hình rộng</PresentationFormat>
  <Paragraphs>95</Paragraphs>
  <Slides>22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Neural Network</vt:lpstr>
      <vt:lpstr>Remind last lession</vt:lpstr>
      <vt:lpstr>Model representation</vt:lpstr>
      <vt:lpstr>Model representation </vt:lpstr>
      <vt:lpstr>Model representation </vt:lpstr>
      <vt:lpstr>Model representation</vt:lpstr>
      <vt:lpstr>Model representation</vt:lpstr>
      <vt:lpstr>Cost function</vt:lpstr>
      <vt:lpstr>Bản trình bày PowerPoint</vt:lpstr>
      <vt:lpstr>Bản trình bày PowerPoint</vt:lpstr>
      <vt:lpstr>Backpropagation Algorithm</vt:lpstr>
      <vt:lpstr>Gradient Computation</vt:lpstr>
      <vt:lpstr>Gradient Computation: Forward propagation</vt:lpstr>
      <vt:lpstr>Gradient Computation: Backward propagation</vt:lpstr>
      <vt:lpstr>Backward propagation algorithm</vt:lpstr>
      <vt:lpstr>Backpropagation Intuition</vt:lpstr>
      <vt:lpstr>Backpropagation Intuition</vt:lpstr>
      <vt:lpstr>Backpropagation Intuition</vt:lpstr>
      <vt:lpstr>Backpropagation Intuition</vt:lpstr>
      <vt:lpstr>Backpropagation Intuition</vt:lpstr>
      <vt:lpstr>Backpropagation Intuition</vt:lpstr>
      <vt:lpstr>Backpropagation Intuition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Bui Duc Hoa 20151585</cp:lastModifiedBy>
  <cp:revision>41</cp:revision>
  <dcterms:created xsi:type="dcterms:W3CDTF">2020-09-08T09:31:03Z</dcterms:created>
  <dcterms:modified xsi:type="dcterms:W3CDTF">2020-09-12T05:27:32Z</dcterms:modified>
</cp:coreProperties>
</file>