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B5AAD2-242E-4D8F-A91D-DF319626E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D3B3E63-7C32-4A3E-A789-98A2294C7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EA19004-4F75-4D60-AA1E-38F56513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E00F-E6B5-43DB-91F5-B2F202A46C7F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320AB7D-3747-412C-802E-404F6DF3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A3608F9-A972-4324-8A33-4F0E4E64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59BD-C63E-4120-99B4-45CADC14A8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395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88E2AD-1830-4E48-BFD1-B6E29FC2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880059C-BD98-4729-9781-8F640C49F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AA150A2-7ACD-44D9-BA23-78C6215A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E00F-E6B5-43DB-91F5-B2F202A46C7F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3D0ECA1-2590-4C90-9572-822EC356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30C6298-1A3B-4350-B009-9870CD24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59BD-C63E-4120-99B4-45CADC14A8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87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F98AEF0-9F6E-4845-8E55-4871D8C6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CB9C6D7-94D5-4615-868E-9BA72257A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FFC68B6-798B-4A62-981D-19E561BD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E00F-E6B5-43DB-91F5-B2F202A46C7F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03C5968-9726-4D45-B6BF-18F7AA21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48EB526-30A3-4520-A3A8-7C155C99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59BD-C63E-4120-99B4-45CADC14A8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531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B13285-277F-4786-A0AB-95AB7579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C3820F-0227-4EEB-ACFC-95667C79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DF0BA3-E6F3-4179-834F-EB9D0D44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E00F-E6B5-43DB-91F5-B2F202A46C7F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A843F8-96FA-4BA6-A762-B9431864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A103A93-37D3-4723-BAF1-5F0E9E73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59BD-C63E-4120-99B4-45CADC14A8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521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F79568-8AF3-45E7-BC38-87FCCCEE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5492CC1-A54C-472A-8518-BE1E5936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E45FBB-042D-43EC-94F7-396D3D9C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E00F-E6B5-43DB-91F5-B2F202A46C7F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8559A6B-7A67-4539-9034-C8D1743B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486C33-CA97-4902-8A2E-44075521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59BD-C63E-4120-99B4-45CADC14A8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93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9E4926-2756-4ABB-AEB6-C642BD84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140BB4A-8005-4C43-9E7D-E9D76433A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9D4228D-FC1A-4C36-9745-B4E3D2F33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1CEC0EA-3412-47C8-A8AC-B2AEA908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E00F-E6B5-43DB-91F5-B2F202A46C7F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A4E3B46-5155-4E76-8115-C42E5BD4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37490F3-C4F6-4A23-AE82-07BCF9B3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59BD-C63E-4120-99B4-45CADC14A8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875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8D67EC-2E44-49C8-9BD2-3B223E87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07F9C3E-7E17-40E5-86A4-84438C67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3B6033C-0334-4749-B1FF-C869D1819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B96AEFF-9E7B-42B8-AE97-CC06AF7C5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2E40F46-BBBE-4F3A-A680-4D3F53260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DDB8D0E-0825-4784-B959-E2C47546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E00F-E6B5-43DB-91F5-B2F202A46C7F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B649F88-3A64-4E76-B384-04020EB5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90CE77C-987E-441A-AAF1-6E6A3956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59BD-C63E-4120-99B4-45CADC14A8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338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81C43-22F4-4DDF-BFBF-EC453162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631D322-74C3-4723-B1E9-25D134A7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E00F-E6B5-43DB-91F5-B2F202A46C7F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6562CF9-F5FA-4590-80F1-04966181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9C21165-30E6-4EE4-8C7C-A61B8236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59BD-C63E-4120-99B4-45CADC14A8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173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518E5680-D53F-49AE-B440-ED41DE57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E00F-E6B5-43DB-91F5-B2F202A46C7F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8164001-3C1F-4804-AEB4-F4B195D8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3D51080-42F3-498D-A320-81C939AE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59BD-C63E-4120-99B4-45CADC14A8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7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0FDF4F-2878-4D8C-A94F-5B0431BF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2DCBC52-0EE0-469E-92E8-AA9315F6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59D0E6C-5D2E-46DC-A98E-11159865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C6A752E-9A14-44D9-AEAF-E1284F28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E00F-E6B5-43DB-91F5-B2F202A46C7F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E488343-78F3-4DC4-A167-F73BBD7A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02DC6FB-E59F-4A4B-BF44-1097CF20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59BD-C63E-4120-99B4-45CADC14A8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074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AB005A-ABE3-4FB9-B65A-682C7A9E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4BD4F63-FC50-4BC9-8A3A-F9C4D8CC8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C0C3177-68D2-4F75-BAAA-58BC31EB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B52ABA2-E429-4092-8FD1-99246E9B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E00F-E6B5-43DB-91F5-B2F202A46C7F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78C580-4991-4197-A847-2454A075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8DE7D61-1B6C-4E9A-8746-25DE0AC4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59BD-C63E-4120-99B4-45CADC14A8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45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BC071EF-8AD6-451A-A02A-120AE057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6FF838B-B8FB-469E-8759-BFCAE4D34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6FD2BC1-94BA-4230-B995-854E77E7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6E00F-E6B5-43DB-91F5-B2F202A46C7F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21D924D-AB54-4A66-B537-41E50DD25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23E7ED1-A1F5-4E30-80B6-7D8E31042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C59BD-C63E-4120-99B4-45CADC14A8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079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58B4C4-39BF-4C03-A10E-342151D77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Building a Spam Classifier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CC7E916-1149-4018-A7CB-90B35BE14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2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039749-89AD-47F8-924C-FE48C528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What To Work On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8E9F17B-5568-4EC2-94DC-83A9F7861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75" y="2157793"/>
            <a:ext cx="4728703" cy="295841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9FDAFC23-1EEC-48DF-A336-C43EED86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719" y="2266787"/>
            <a:ext cx="4698288" cy="2769039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C1C5774-6018-4E28-B0AB-8EF5E8C08952}"/>
              </a:ext>
            </a:extLst>
          </p:cNvPr>
          <p:cNvSpPr txBox="1"/>
          <p:nvPr/>
        </p:nvSpPr>
        <p:spPr>
          <a:xfrm>
            <a:off x="1683026" y="5128591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Spam Email</a:t>
            </a:r>
            <a:endParaRPr lang="vi-VN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B0A9A93B-8D86-401A-8DC6-0CDB94217C35}"/>
              </a:ext>
            </a:extLst>
          </p:cNvPr>
          <p:cNvSpPr txBox="1"/>
          <p:nvPr/>
        </p:nvSpPr>
        <p:spPr>
          <a:xfrm>
            <a:off x="7719392" y="5116203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Non-Spam Email</a:t>
            </a:r>
            <a:endParaRPr lang="vi-VN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E02419C-47DC-4E35-A07F-2FBDC5B5CA18}"/>
              </a:ext>
            </a:extLst>
          </p:cNvPr>
          <p:cNvCxnSpPr>
            <a:cxnSpLocks/>
          </p:cNvCxnSpPr>
          <p:nvPr/>
        </p:nvCxnSpPr>
        <p:spPr>
          <a:xfrm>
            <a:off x="1006175" y="3651306"/>
            <a:ext cx="39633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5070A5E3-3511-49C4-AFBA-774B7DE3EFFE}"/>
              </a:ext>
            </a:extLst>
          </p:cNvPr>
          <p:cNvCxnSpPr>
            <a:cxnSpLocks/>
          </p:cNvCxnSpPr>
          <p:nvPr/>
        </p:nvCxnSpPr>
        <p:spPr>
          <a:xfrm>
            <a:off x="2173358" y="3140765"/>
            <a:ext cx="10999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F571F8C7-C300-44A4-B592-1AA4315169D4}"/>
              </a:ext>
            </a:extLst>
          </p:cNvPr>
          <p:cNvCxnSpPr/>
          <p:nvPr/>
        </p:nvCxnSpPr>
        <p:spPr>
          <a:xfrm>
            <a:off x="1948070" y="2610678"/>
            <a:ext cx="36841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0BD2F845-9518-4F49-9665-53A5588F30C2}"/>
              </a:ext>
            </a:extLst>
          </p:cNvPr>
          <p:cNvCxnSpPr/>
          <p:nvPr/>
        </p:nvCxnSpPr>
        <p:spPr>
          <a:xfrm>
            <a:off x="1417983" y="2040835"/>
            <a:ext cx="755375" cy="569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17D51819-DB24-44B6-8612-CC523C313CEC}"/>
              </a:ext>
            </a:extLst>
          </p:cNvPr>
          <p:cNvCxnSpPr>
            <a:cxnSpLocks/>
          </p:cNvCxnSpPr>
          <p:nvPr/>
        </p:nvCxnSpPr>
        <p:spPr>
          <a:xfrm>
            <a:off x="1315031" y="2109087"/>
            <a:ext cx="954060" cy="1024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028E26AF-FBF2-429E-9040-B505A736BD31}"/>
              </a:ext>
            </a:extLst>
          </p:cNvPr>
          <p:cNvCxnSpPr>
            <a:cxnSpLocks/>
          </p:cNvCxnSpPr>
          <p:nvPr/>
        </p:nvCxnSpPr>
        <p:spPr>
          <a:xfrm>
            <a:off x="1212079" y="2138214"/>
            <a:ext cx="205904" cy="1475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2417EA0A-712E-4C99-94A1-E374858E7472}"/>
              </a:ext>
            </a:extLst>
          </p:cNvPr>
          <p:cNvSpPr txBox="1"/>
          <p:nvPr/>
        </p:nvSpPr>
        <p:spPr>
          <a:xfrm>
            <a:off x="758391" y="1649121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“Spam” words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8526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3E5D81-6619-427E-830E-65E269A23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Spam Classifier</a:t>
            </a:r>
          </a:p>
          <a:p>
            <a:pPr lvl="1"/>
            <a:r>
              <a:rPr lang="en-US" dirty="0"/>
              <a:t>Supervised Learning, x = features of email, y = spam (1) or not spam (0)</a:t>
            </a:r>
          </a:p>
          <a:p>
            <a:pPr lvl="1"/>
            <a:r>
              <a:rPr lang="en-US" dirty="0"/>
              <a:t>Features x: Choose 100 words indicative of spam/non spam</a:t>
            </a:r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frequently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occuring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n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(10000 to 50000)</a:t>
            </a:r>
          </a:p>
        </p:txBody>
      </p:sp>
      <p:sp>
        <p:nvSpPr>
          <p:cNvPr id="5" name="Tiêu đề 1">
            <a:extLst>
              <a:ext uri="{FF2B5EF4-FFF2-40B4-BE49-F238E27FC236}">
                <a16:creationId xmlns:a16="http://schemas.microsoft.com/office/drawing/2014/main" id="{25755578-840A-49E7-89BF-1171DF42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Prioritizing What To Work On</a:t>
            </a:r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36D3EC2-9758-4604-BAD9-DE6861AB2224}"/>
              </a:ext>
            </a:extLst>
          </p:cNvPr>
          <p:cNvSpPr txBox="1"/>
          <p:nvPr/>
        </p:nvSpPr>
        <p:spPr>
          <a:xfrm>
            <a:off x="2104343" y="3266661"/>
            <a:ext cx="1003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</a:t>
            </a:r>
          </a:p>
          <a:p>
            <a:r>
              <a:rPr lang="en-US" dirty="0"/>
              <a:t>Deal</a:t>
            </a:r>
          </a:p>
          <a:p>
            <a:r>
              <a:rPr lang="en-US" dirty="0"/>
              <a:t>Discount</a:t>
            </a:r>
          </a:p>
          <a:p>
            <a:r>
              <a:rPr lang="en-US" dirty="0"/>
              <a:t>Now</a:t>
            </a:r>
          </a:p>
          <a:p>
            <a:r>
              <a:rPr lang="en-US" dirty="0"/>
              <a:t>Offer</a:t>
            </a:r>
          </a:p>
          <a:p>
            <a:r>
              <a:rPr lang="en-US" dirty="0"/>
              <a:t>Sale</a:t>
            </a:r>
          </a:p>
          <a:p>
            <a:r>
              <a:rPr lang="en-US" dirty="0"/>
              <a:t>…</a:t>
            </a:r>
          </a:p>
        </p:txBody>
      </p:sp>
      <p:sp>
        <p:nvSpPr>
          <p:cNvPr id="7" name="Dấu ngoặc vuông Kép 6">
            <a:extLst>
              <a:ext uri="{FF2B5EF4-FFF2-40B4-BE49-F238E27FC236}">
                <a16:creationId xmlns:a16="http://schemas.microsoft.com/office/drawing/2014/main" id="{D8CDC8CF-0C57-46BD-AC65-6847490C699D}"/>
              </a:ext>
            </a:extLst>
          </p:cNvPr>
          <p:cNvSpPr/>
          <p:nvPr/>
        </p:nvSpPr>
        <p:spPr>
          <a:xfrm>
            <a:off x="2104343" y="3266661"/>
            <a:ext cx="1003654" cy="2031325"/>
          </a:xfrm>
          <a:prstGeom prst="bracketPair">
            <a:avLst>
              <a:gd name="adj" fmla="val 180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1123201-F46B-445A-B29B-9FC80AC7D9D2}"/>
              </a:ext>
            </a:extLst>
          </p:cNvPr>
          <p:cNvSpPr txBox="1"/>
          <p:nvPr/>
        </p:nvSpPr>
        <p:spPr>
          <a:xfrm>
            <a:off x="1534576" y="404349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W</a:t>
            </a:r>
            <a:r>
              <a:rPr lang="en-US" dirty="0"/>
              <a:t> = </a:t>
            </a:r>
            <a:endParaRPr lang="vi-VN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B4C7972-5CE0-4DF1-B8DE-8D94E71B4E33}"/>
              </a:ext>
            </a:extLst>
          </p:cNvPr>
          <p:cNvSpPr txBox="1"/>
          <p:nvPr/>
        </p:nvSpPr>
        <p:spPr>
          <a:xfrm>
            <a:off x="3872313" y="3266661"/>
            <a:ext cx="501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…</a:t>
            </a:r>
          </a:p>
        </p:txBody>
      </p:sp>
      <p:sp>
        <p:nvSpPr>
          <p:cNvPr id="12" name="Dấu ngoặc vuông Kép 11">
            <a:extLst>
              <a:ext uri="{FF2B5EF4-FFF2-40B4-BE49-F238E27FC236}">
                <a16:creationId xmlns:a16="http://schemas.microsoft.com/office/drawing/2014/main" id="{D67EF1D7-713A-4027-8685-D28A37C6E028}"/>
              </a:ext>
            </a:extLst>
          </p:cNvPr>
          <p:cNvSpPr/>
          <p:nvPr/>
        </p:nvSpPr>
        <p:spPr>
          <a:xfrm>
            <a:off x="3872313" y="3266661"/>
            <a:ext cx="328167" cy="2031325"/>
          </a:xfrm>
          <a:prstGeom prst="bracketPair">
            <a:avLst>
              <a:gd name="adj" fmla="val 180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B01BA5C-48BC-4AAB-AD62-6321221D2AD1}"/>
              </a:ext>
            </a:extLst>
          </p:cNvPr>
          <p:cNvSpPr txBox="1"/>
          <p:nvPr/>
        </p:nvSpPr>
        <p:spPr>
          <a:xfrm>
            <a:off x="3302546" y="404349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9C006C18-2ADB-4C2C-BEA9-5F4ED5C48183}"/>
                  </a:ext>
                </a:extLst>
              </p:cNvPr>
              <p:cNvSpPr txBox="1"/>
              <p:nvPr/>
            </p:nvSpPr>
            <p:spPr>
              <a:xfrm>
                <a:off x="4374140" y="4089663"/>
                <a:ext cx="275421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𝑒𝑚𝑎𝑖𝑙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𝑒𝑚𝑎𝑖𝑙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9C006C18-2ADB-4C2C-BEA9-5F4ED5C48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140" y="4089663"/>
                <a:ext cx="2754216" cy="617861"/>
              </a:xfrm>
              <a:prstGeom prst="rect">
                <a:avLst/>
              </a:prstGeom>
              <a:blipFill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74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3E5D81-6619-427E-830E-65E269A23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Model</a:t>
            </a:r>
          </a:p>
          <a:p>
            <a:pPr lvl="1"/>
            <a:r>
              <a:rPr lang="en-US" dirty="0"/>
              <a:t>Collect lots of data</a:t>
            </a:r>
          </a:p>
          <a:p>
            <a:pPr lvl="1"/>
            <a:r>
              <a:rPr lang="en-US" dirty="0"/>
              <a:t>Develop features based on email routing</a:t>
            </a:r>
          </a:p>
          <a:p>
            <a:pPr lvl="1"/>
            <a:r>
              <a:rPr lang="en-US" dirty="0" err="1"/>
              <a:t>Devolop</a:t>
            </a:r>
            <a:r>
              <a:rPr lang="en-US" dirty="0"/>
              <a:t> features for message body</a:t>
            </a:r>
          </a:p>
          <a:p>
            <a:pPr lvl="1"/>
            <a:r>
              <a:rPr lang="en-US" dirty="0"/>
              <a:t>Detect misspellings.</a:t>
            </a:r>
          </a:p>
          <a:p>
            <a:endParaRPr lang="vi-VN" dirty="0"/>
          </a:p>
        </p:txBody>
      </p:sp>
      <p:sp>
        <p:nvSpPr>
          <p:cNvPr id="5" name="Tiêu đề 1">
            <a:extLst>
              <a:ext uri="{FF2B5EF4-FFF2-40B4-BE49-F238E27FC236}">
                <a16:creationId xmlns:a16="http://schemas.microsoft.com/office/drawing/2014/main" id="{25755578-840A-49E7-89BF-1171DF42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Prioritizing What To Work 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9270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58B4C4-39BF-4C03-A10E-342151D77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Using Large Data Sets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CC7E916-1149-4018-A7CB-90B35BE14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1854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3E5D81-6619-427E-830E-65E269A23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high accuracy learning system</a:t>
            </a:r>
          </a:p>
          <a:p>
            <a:endParaRPr lang="vi-VN" dirty="0"/>
          </a:p>
        </p:txBody>
      </p:sp>
      <p:sp>
        <p:nvSpPr>
          <p:cNvPr id="5" name="Tiêu đề 1">
            <a:extLst>
              <a:ext uri="{FF2B5EF4-FFF2-40B4-BE49-F238E27FC236}">
                <a16:creationId xmlns:a16="http://schemas.microsoft.com/office/drawing/2014/main" id="{25755578-840A-49E7-89BF-1171DF42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For Machine Learning</a:t>
            </a:r>
            <a:endParaRPr lang="vi-VN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8BD6CCFE-BE48-4C9A-A8BF-C4126211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70" y="2318526"/>
            <a:ext cx="4833730" cy="2935131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0A874954-51E6-4F4D-BA31-E7BE434D7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24" y="1825625"/>
            <a:ext cx="4486519" cy="3775540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245005C-A687-422E-AB31-619FD44F2DE3}"/>
              </a:ext>
            </a:extLst>
          </p:cNvPr>
          <p:cNvSpPr/>
          <p:nvPr/>
        </p:nvSpPr>
        <p:spPr>
          <a:xfrm>
            <a:off x="2266122" y="2769704"/>
            <a:ext cx="530087" cy="291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250551D-E64D-47F4-B715-D890BD1DB81A}"/>
              </a:ext>
            </a:extLst>
          </p:cNvPr>
          <p:cNvSpPr txBox="1"/>
          <p:nvPr/>
        </p:nvSpPr>
        <p:spPr>
          <a:xfrm>
            <a:off x="1643270" y="5253657"/>
            <a:ext cx="371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Data -&gt; Better Performance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6924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BCF4AB-104F-4F1E-A977-8AD62130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Machine Learning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F8ADBF48-C998-4B8F-BA79-8AF8B3DB4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7616687" cy="4054338"/>
          </a:xfrm>
          <a:prstGeom prst="rect">
            <a:avLst/>
          </a:prstGeom>
        </p:spPr>
      </p:pic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774DBD32-54A6-4139-A98F-7C3731D135BD}"/>
              </a:ext>
            </a:extLst>
          </p:cNvPr>
          <p:cNvCxnSpPr>
            <a:cxnSpLocks/>
          </p:cNvCxnSpPr>
          <p:nvPr/>
        </p:nvCxnSpPr>
        <p:spPr>
          <a:xfrm flipH="1">
            <a:off x="5592418" y="2252870"/>
            <a:ext cx="2862469" cy="1007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EC1B2F0-ABCF-4EEE-9BF0-2526A068FE68}"/>
              </a:ext>
            </a:extLst>
          </p:cNvPr>
          <p:cNvSpPr txBox="1"/>
          <p:nvPr/>
        </p:nvSpPr>
        <p:spPr>
          <a:xfrm>
            <a:off x="4797287" y="3140765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431BD0A-EAD3-4687-8399-14366CE4D05A}"/>
              </a:ext>
            </a:extLst>
          </p:cNvPr>
          <p:cNvSpPr txBox="1"/>
          <p:nvPr/>
        </p:nvSpPr>
        <p:spPr>
          <a:xfrm>
            <a:off x="8653670" y="1577009"/>
            <a:ext cx="2912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expert can confidently predict missing word =&gt; Feature x may predict y correctly</a:t>
            </a:r>
            <a:endParaRPr lang="vi-VN" dirty="0"/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6735FF12-44F7-4290-92A7-3305B6ACD9DB}"/>
              </a:ext>
            </a:extLst>
          </p:cNvPr>
          <p:cNvCxnSpPr>
            <a:cxnSpLocks/>
          </p:cNvCxnSpPr>
          <p:nvPr/>
        </p:nvCxnSpPr>
        <p:spPr>
          <a:xfrm flipH="1">
            <a:off x="4956313" y="4015380"/>
            <a:ext cx="3485322" cy="65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3EDA12FD-1E63-4239-BD62-80A2C71DE8DD}"/>
              </a:ext>
            </a:extLst>
          </p:cNvPr>
          <p:cNvSpPr txBox="1"/>
          <p:nvPr/>
        </p:nvSpPr>
        <p:spPr>
          <a:xfrm>
            <a:off x="8640417" y="3339519"/>
            <a:ext cx="291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expert cannot predict accurately using only size =&gt; Need more features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4251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92BAF7-04FE-4B35-A63D-C13E1D9A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Machine Learning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6791453-2AD5-456D-8620-8E1BBCBC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33313"/>
            <a:ext cx="9021417" cy="38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7090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173</Words>
  <Application>Microsoft Office PowerPoint</Application>
  <PresentationFormat>Màn hình rộng</PresentationFormat>
  <Paragraphs>48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SFMono-Regular</vt:lpstr>
      <vt:lpstr>Times New Roman</vt:lpstr>
      <vt:lpstr>Chủ đề Office</vt:lpstr>
      <vt:lpstr>Building a Spam Classifier</vt:lpstr>
      <vt:lpstr>Prioritizing What To Work On</vt:lpstr>
      <vt:lpstr>Prioritizing What To Work On</vt:lpstr>
      <vt:lpstr>Prioritizing What To Work On</vt:lpstr>
      <vt:lpstr>Using Large Data Sets</vt:lpstr>
      <vt:lpstr>Data For Machine Learning</vt:lpstr>
      <vt:lpstr>Data for Machine Learning</vt:lpstr>
      <vt:lpstr>Data for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Spam Classifier</dc:title>
  <dc:creator>Bui Duc Hoa 20151585</dc:creator>
  <cp:lastModifiedBy>Bui Duc Hoa 20151585</cp:lastModifiedBy>
  <cp:revision>10</cp:revision>
  <dcterms:created xsi:type="dcterms:W3CDTF">2020-09-28T13:29:56Z</dcterms:created>
  <dcterms:modified xsi:type="dcterms:W3CDTF">2020-09-28T16:26:17Z</dcterms:modified>
</cp:coreProperties>
</file>