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A318-F07B-432A-ADBC-B2AF6F2F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C257A-EF8D-4880-BBBE-45CA3A7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1B89-03D3-427F-B461-37817887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7620-7FC9-40E9-9781-5470CBD0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CCA1-6B61-4233-A5C4-BB42A851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AFE-B3E9-42E9-94E1-766DF6A8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897D2-1387-415D-934F-96E7FD993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F8E4-AEC4-4A88-AFA5-D4F4313F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1C27-9831-443E-8D2E-4F701B61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D2F0-4FD0-4A19-9D59-B4E6B17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1A487-4A30-426B-A5D7-C0F0450F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2118-9ADD-46AE-94E5-C8858BBCD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15FB-B1E1-4E99-875C-1D1E6D0C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B645-350C-4D53-AA40-7979AED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A98E-05CE-4D91-AD21-D6AEECAE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63EB-729E-40DA-9C09-7FB32CF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1368-2966-42C0-8048-B8CD04C4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DEF0-6CB7-4938-B487-FCE92B77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E3F9-8320-4D84-B941-525D2B4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6A55-7E45-45CA-B947-F216172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5738-F8AE-4D18-931A-10AA32EE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A5CF-9C34-4DFA-B734-9E9D602C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C4E5-3B00-424D-9AC9-F179006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3CB9-8B54-4370-95A1-663ABC1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07E6-E1E5-4BE7-8CC0-A0F5D354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7F85-D224-421A-8D2C-4708D90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D2CB-8F08-404F-80D6-599E25E24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FECB-53F1-4B61-8C81-F1F2C157C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93358-31EB-4392-8F7A-41F3436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15FE-1B54-408F-9362-07BB915C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287E-6134-4561-90BD-6AD787BE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BB7D-4D06-4BB6-B84E-71D9444A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1B3C-1D2E-4F2B-8A7E-CB0F3D93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C892-E4B0-4E08-86E0-8A2727B7B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FC2CB-F32B-4FA5-A2D0-441A12A4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43818-03B6-4CCD-AA9E-2BAC7DF9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51A16-49D2-4715-A603-57EA8D2A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C642-4482-44E9-BCF5-870BBB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3BBF6-F816-48C9-B0D9-1CC1FF5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C7AA-60D8-4735-8B2D-84CBAA5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2248E-2D36-48AC-9AA2-48209C6A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FF65F-5D2C-45D5-83D2-C56BC9C6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06897-3C59-4F89-96C9-87E68AB3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A377D-CC49-4691-A3B0-19C03858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48750-CA1B-401A-9EB0-1F45162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43AA-289E-4FF6-B01B-0113BD5A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633D-9A83-41DE-997C-846637D2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2116-AEA9-4EEB-BA7B-D2641323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082E1-EFD3-4DD1-85F7-18EEC483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4282-76C8-4133-999F-06357135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38DF-9CD7-49D2-B46C-220BD52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05C5-0CAA-4A44-B4A2-D84D30F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1663-074F-4D1D-9A9D-8B502FD2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D516-41D3-467D-94D5-FB955198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C5C9F-FBBC-43C9-81B2-A316E00C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447CF-384D-4EAF-A405-7B0904B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45C2-ECCF-41D6-B619-F86C4E19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C2576-41D3-4DF9-92CE-7B8E1D90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B6EF7-15FE-42A5-85A6-FA32C502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BC43-73E8-4AC8-94DE-798C4955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EF09-4048-4F3B-A52A-B0468826A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579E-55F6-478B-AFA6-969A70AF15C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96B8-24AC-49FA-A2D1-AD932EE72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7D7C-6FD8-4850-B6A1-F05203BA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D89A-61FD-4C6E-83D9-29F4096F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38C-0EE3-45EF-8356-C52DCC074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34DE-0042-439F-81AA-860F1CB57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EBD6-BC61-4675-BE0E-A731A5CF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Bias vs.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4A016-DD25-4F8B-9039-A5A182F6C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547" y="1825625"/>
            <a:ext cx="9888906" cy="4351338"/>
          </a:xfrm>
        </p:spPr>
      </p:pic>
    </p:spTree>
    <p:extLst>
      <p:ext uri="{BB962C8B-B14F-4D97-AF65-F5344CB8AC3E}">
        <p14:creationId xmlns:p14="http://schemas.microsoft.com/office/powerpoint/2010/main" val="312606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C436-6BE5-4E60-B1AE-ACB6CFD5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Bias vs.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7B412-221A-4770-A89F-8A89DF07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35" y="1975654"/>
            <a:ext cx="8439225" cy="43032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F4E4C-57A3-4A5B-B88B-CB814B07419C}"/>
              </a:ext>
            </a:extLst>
          </p:cNvPr>
          <p:cNvSpPr txBox="1"/>
          <p:nvPr/>
        </p:nvSpPr>
        <p:spPr>
          <a:xfrm>
            <a:off x="4348480" y="478535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2BD41-5B30-40A9-825C-8039DBC41A5F}"/>
              </a:ext>
            </a:extLst>
          </p:cNvPr>
          <p:cNvSpPr txBox="1"/>
          <p:nvPr/>
        </p:nvSpPr>
        <p:spPr>
          <a:xfrm>
            <a:off x="7223760" y="4785359"/>
            <a:ext cx="110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3699B-A010-4ECE-9EA1-DC60BC1B1736}"/>
              </a:ext>
            </a:extLst>
          </p:cNvPr>
          <p:cNvCxnSpPr/>
          <p:nvPr/>
        </p:nvCxnSpPr>
        <p:spPr>
          <a:xfrm flipV="1">
            <a:off x="4541520" y="4450080"/>
            <a:ext cx="91440" cy="335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B23C5-A462-421E-93B1-1BA7CED35A3F}"/>
              </a:ext>
            </a:extLst>
          </p:cNvPr>
          <p:cNvCxnSpPr>
            <a:cxnSpLocks/>
          </p:cNvCxnSpPr>
          <p:nvPr/>
        </p:nvCxnSpPr>
        <p:spPr>
          <a:xfrm flipH="1">
            <a:off x="7305040" y="5154691"/>
            <a:ext cx="335280" cy="585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6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0BC0-A55B-4738-8CDD-1C2F95A3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Bias vs. Variance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373B-FA31-4F94-A5FB-5FB53F95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(Underfitting):</a:t>
            </a:r>
          </a:p>
          <a:p>
            <a:pPr lvl="1"/>
            <a:r>
              <a:rPr lang="en-US" dirty="0"/>
              <a:t>High training error</a:t>
            </a:r>
          </a:p>
          <a:p>
            <a:pPr lvl="1"/>
            <a:r>
              <a:rPr lang="en-US" dirty="0"/>
              <a:t>High validation error</a:t>
            </a:r>
          </a:p>
          <a:p>
            <a:r>
              <a:rPr lang="en-US" dirty="0"/>
              <a:t>Variance (Overfitting):</a:t>
            </a:r>
          </a:p>
          <a:p>
            <a:pPr lvl="1"/>
            <a:r>
              <a:rPr lang="en-US" dirty="0"/>
              <a:t>Low training error</a:t>
            </a:r>
          </a:p>
          <a:p>
            <a:pPr lvl="1"/>
            <a:r>
              <a:rPr lang="en-US" dirty="0"/>
              <a:t>High validation Error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AB32D7-1820-4E69-B659-FB71DA16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027" y="2478520"/>
            <a:ext cx="3982214" cy="2804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3E395-FFF6-4EBD-A9EA-2D9C8756C213}"/>
              </a:ext>
            </a:extLst>
          </p:cNvPr>
          <p:cNvSpPr txBox="1"/>
          <p:nvPr/>
        </p:nvSpPr>
        <p:spPr>
          <a:xfrm>
            <a:off x="6959600" y="216090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9EC3AC-5B51-46FE-9141-0D2676B75382}"/>
              </a:ext>
            </a:extLst>
          </p:cNvPr>
          <p:cNvCxnSpPr>
            <a:cxnSpLocks/>
          </p:cNvCxnSpPr>
          <p:nvPr/>
        </p:nvCxnSpPr>
        <p:spPr>
          <a:xfrm>
            <a:off x="7477760" y="2550160"/>
            <a:ext cx="508000" cy="386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D2A684-A15B-456E-BBDC-58001267254F}"/>
              </a:ext>
            </a:extLst>
          </p:cNvPr>
          <p:cNvSpPr txBox="1"/>
          <p:nvPr/>
        </p:nvSpPr>
        <p:spPr>
          <a:xfrm>
            <a:off x="9878626" y="2109188"/>
            <a:ext cx="12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275E6-F478-499B-8278-28EC7EB90C68}"/>
              </a:ext>
            </a:extLst>
          </p:cNvPr>
          <p:cNvCxnSpPr>
            <a:cxnSpLocks/>
          </p:cNvCxnSpPr>
          <p:nvPr/>
        </p:nvCxnSpPr>
        <p:spPr>
          <a:xfrm flipH="1">
            <a:off x="9570720" y="2478520"/>
            <a:ext cx="426720" cy="457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38C-0EE3-45EF-8356-C52DCC074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34DE-0042-439F-81AA-860F1CB57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E827-4412-4ABF-86FE-62AF3115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65" y="2330440"/>
            <a:ext cx="3381357" cy="1389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1AB52-2F98-4679-9DE0-FB0B33E5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65" y="3939943"/>
            <a:ext cx="3381356" cy="231864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AEA5A-6DEF-4DA0-A362-5DFF1967DD55}"/>
              </a:ext>
            </a:extLst>
          </p:cNvPr>
          <p:cNvSpPr/>
          <p:nvPr/>
        </p:nvSpPr>
        <p:spPr>
          <a:xfrm>
            <a:off x="1736138" y="5100320"/>
            <a:ext cx="2496815" cy="755950"/>
          </a:xfrm>
          <a:custGeom>
            <a:avLst/>
            <a:gdLst>
              <a:gd name="connsiteX0" fmla="*/ 10469 w 2496815"/>
              <a:gd name="connsiteY0" fmla="*/ 1368967 h 1368967"/>
              <a:gd name="connsiteX1" fmla="*/ 195 w 2496815"/>
              <a:gd name="connsiteY1" fmla="*/ 1317596 h 1368967"/>
              <a:gd name="connsiteX2" fmla="*/ 41291 w 2496815"/>
              <a:gd name="connsiteY2" fmla="*/ 1225128 h 1368967"/>
              <a:gd name="connsiteX3" fmla="*/ 82388 w 2496815"/>
              <a:gd name="connsiteY3" fmla="*/ 1153209 h 1368967"/>
              <a:gd name="connsiteX4" fmla="*/ 92662 w 2496815"/>
              <a:gd name="connsiteY4" fmla="*/ 1112113 h 1368967"/>
              <a:gd name="connsiteX5" fmla="*/ 123484 w 2496815"/>
              <a:gd name="connsiteY5" fmla="*/ 1071016 h 1368967"/>
              <a:gd name="connsiteX6" fmla="*/ 164581 w 2496815"/>
              <a:gd name="connsiteY6" fmla="*/ 1019645 h 1368967"/>
              <a:gd name="connsiteX7" fmla="*/ 195404 w 2496815"/>
              <a:gd name="connsiteY7" fmla="*/ 978549 h 1368967"/>
              <a:gd name="connsiteX8" fmla="*/ 246774 w 2496815"/>
              <a:gd name="connsiteY8" fmla="*/ 927178 h 1368967"/>
              <a:gd name="connsiteX9" fmla="*/ 298145 w 2496815"/>
              <a:gd name="connsiteY9" fmla="*/ 855259 h 1368967"/>
              <a:gd name="connsiteX10" fmla="*/ 308419 w 2496815"/>
              <a:gd name="connsiteY10" fmla="*/ 824436 h 1368967"/>
              <a:gd name="connsiteX11" fmla="*/ 328968 w 2496815"/>
              <a:gd name="connsiteY11" fmla="*/ 803888 h 1368967"/>
              <a:gd name="connsiteX12" fmla="*/ 370064 w 2496815"/>
              <a:gd name="connsiteY12" fmla="*/ 731969 h 1368967"/>
              <a:gd name="connsiteX13" fmla="*/ 390613 w 2496815"/>
              <a:gd name="connsiteY13" fmla="*/ 701146 h 1368967"/>
              <a:gd name="connsiteX14" fmla="*/ 421435 w 2496815"/>
              <a:gd name="connsiteY14" fmla="*/ 670324 h 1368967"/>
              <a:gd name="connsiteX15" fmla="*/ 431709 w 2496815"/>
              <a:gd name="connsiteY15" fmla="*/ 639501 h 1368967"/>
              <a:gd name="connsiteX16" fmla="*/ 462532 w 2496815"/>
              <a:gd name="connsiteY16" fmla="*/ 618953 h 1368967"/>
              <a:gd name="connsiteX17" fmla="*/ 493354 w 2496815"/>
              <a:gd name="connsiteY17" fmla="*/ 588131 h 1368967"/>
              <a:gd name="connsiteX18" fmla="*/ 513902 w 2496815"/>
              <a:gd name="connsiteY18" fmla="*/ 557308 h 1368967"/>
              <a:gd name="connsiteX19" fmla="*/ 565273 w 2496815"/>
              <a:gd name="connsiteY19" fmla="*/ 536760 h 1368967"/>
              <a:gd name="connsiteX20" fmla="*/ 585822 w 2496815"/>
              <a:gd name="connsiteY20" fmla="*/ 505937 h 1368967"/>
              <a:gd name="connsiteX21" fmla="*/ 616644 w 2496815"/>
              <a:gd name="connsiteY21" fmla="*/ 495663 h 1368967"/>
              <a:gd name="connsiteX22" fmla="*/ 678289 w 2496815"/>
              <a:gd name="connsiteY22" fmla="*/ 464841 h 1368967"/>
              <a:gd name="connsiteX23" fmla="*/ 781031 w 2496815"/>
              <a:gd name="connsiteY23" fmla="*/ 403196 h 1368967"/>
              <a:gd name="connsiteX24" fmla="*/ 811853 w 2496815"/>
              <a:gd name="connsiteY24" fmla="*/ 372373 h 1368967"/>
              <a:gd name="connsiteX25" fmla="*/ 1089255 w 2496815"/>
              <a:gd name="connsiteY25" fmla="*/ 300454 h 1368967"/>
              <a:gd name="connsiteX26" fmla="*/ 1191997 w 2496815"/>
              <a:gd name="connsiteY26" fmla="*/ 269632 h 1368967"/>
              <a:gd name="connsiteX27" fmla="*/ 1233093 w 2496815"/>
              <a:gd name="connsiteY27" fmla="*/ 259358 h 1368967"/>
              <a:gd name="connsiteX28" fmla="*/ 1356383 w 2496815"/>
              <a:gd name="connsiteY28" fmla="*/ 238809 h 1368967"/>
              <a:gd name="connsiteX29" fmla="*/ 1448851 w 2496815"/>
              <a:gd name="connsiteY29" fmla="*/ 207987 h 1368967"/>
              <a:gd name="connsiteX30" fmla="*/ 1561866 w 2496815"/>
              <a:gd name="connsiteY30" fmla="*/ 187439 h 1368967"/>
              <a:gd name="connsiteX31" fmla="*/ 1644060 w 2496815"/>
              <a:gd name="connsiteY31" fmla="*/ 156616 h 1368967"/>
              <a:gd name="connsiteX32" fmla="*/ 1674882 w 2496815"/>
              <a:gd name="connsiteY32" fmla="*/ 146342 h 1368967"/>
              <a:gd name="connsiteX33" fmla="*/ 1685156 w 2496815"/>
              <a:gd name="connsiteY33" fmla="*/ 115519 h 1368967"/>
              <a:gd name="connsiteX34" fmla="*/ 1777624 w 2496815"/>
              <a:gd name="connsiteY34" fmla="*/ 74423 h 1368967"/>
              <a:gd name="connsiteX35" fmla="*/ 1828995 w 2496815"/>
              <a:gd name="connsiteY35" fmla="*/ 53875 h 1368967"/>
              <a:gd name="connsiteX36" fmla="*/ 1972833 w 2496815"/>
              <a:gd name="connsiteY36" fmla="*/ 23052 h 1368967"/>
              <a:gd name="connsiteX37" fmla="*/ 2065300 w 2496815"/>
              <a:gd name="connsiteY37" fmla="*/ 2504 h 1368967"/>
              <a:gd name="connsiteX38" fmla="*/ 2496815 w 2496815"/>
              <a:gd name="connsiteY38" fmla="*/ 2504 h 13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96815" h="1368967">
                <a:moveTo>
                  <a:pt x="10469" y="1368967"/>
                </a:moveTo>
                <a:cubicBezTo>
                  <a:pt x="7044" y="1351843"/>
                  <a:pt x="-1386" y="1334987"/>
                  <a:pt x="195" y="1317596"/>
                </a:cubicBezTo>
                <a:cubicBezTo>
                  <a:pt x="6085" y="1252805"/>
                  <a:pt x="19311" y="1269089"/>
                  <a:pt x="41291" y="1225128"/>
                </a:cubicBezTo>
                <a:cubicBezTo>
                  <a:pt x="80511" y="1146686"/>
                  <a:pt x="7860" y="1252579"/>
                  <a:pt x="82388" y="1153209"/>
                </a:cubicBezTo>
                <a:cubicBezTo>
                  <a:pt x="85813" y="1139510"/>
                  <a:pt x="86347" y="1124743"/>
                  <a:pt x="92662" y="1112113"/>
                </a:cubicBezTo>
                <a:cubicBezTo>
                  <a:pt x="100320" y="1096797"/>
                  <a:pt x="113531" y="1084950"/>
                  <a:pt x="123484" y="1071016"/>
                </a:cubicBezTo>
                <a:cubicBezTo>
                  <a:pt x="199674" y="964351"/>
                  <a:pt x="95869" y="1102100"/>
                  <a:pt x="164581" y="1019645"/>
                </a:cubicBezTo>
                <a:cubicBezTo>
                  <a:pt x="175543" y="1006490"/>
                  <a:pt x="184028" y="991347"/>
                  <a:pt x="195404" y="978549"/>
                </a:cubicBezTo>
                <a:cubicBezTo>
                  <a:pt x="211492" y="960450"/>
                  <a:pt x="232244" y="946551"/>
                  <a:pt x="246774" y="927178"/>
                </a:cubicBezTo>
                <a:cubicBezTo>
                  <a:pt x="285006" y="876203"/>
                  <a:pt x="268098" y="900329"/>
                  <a:pt x="298145" y="855259"/>
                </a:cubicBezTo>
                <a:cubicBezTo>
                  <a:pt x="301570" y="844985"/>
                  <a:pt x="302847" y="833723"/>
                  <a:pt x="308419" y="824436"/>
                </a:cubicBezTo>
                <a:cubicBezTo>
                  <a:pt x="313403" y="816130"/>
                  <a:pt x="325152" y="812791"/>
                  <a:pt x="328968" y="803888"/>
                </a:cubicBezTo>
                <a:cubicBezTo>
                  <a:pt x="361978" y="726866"/>
                  <a:pt x="310348" y="771780"/>
                  <a:pt x="370064" y="731969"/>
                </a:cubicBezTo>
                <a:cubicBezTo>
                  <a:pt x="376914" y="721695"/>
                  <a:pt x="382708" y="710632"/>
                  <a:pt x="390613" y="701146"/>
                </a:cubicBezTo>
                <a:cubicBezTo>
                  <a:pt x="399915" y="689984"/>
                  <a:pt x="413376" y="682413"/>
                  <a:pt x="421435" y="670324"/>
                </a:cubicBezTo>
                <a:cubicBezTo>
                  <a:pt x="427442" y="661313"/>
                  <a:pt x="424943" y="647958"/>
                  <a:pt x="431709" y="639501"/>
                </a:cubicBezTo>
                <a:cubicBezTo>
                  <a:pt x="439423" y="629859"/>
                  <a:pt x="453046" y="626858"/>
                  <a:pt x="462532" y="618953"/>
                </a:cubicBezTo>
                <a:cubicBezTo>
                  <a:pt x="473694" y="609651"/>
                  <a:pt x="484052" y="599293"/>
                  <a:pt x="493354" y="588131"/>
                </a:cubicBezTo>
                <a:cubicBezTo>
                  <a:pt x="501259" y="578645"/>
                  <a:pt x="503854" y="564485"/>
                  <a:pt x="513902" y="557308"/>
                </a:cubicBezTo>
                <a:cubicBezTo>
                  <a:pt x="528909" y="546588"/>
                  <a:pt x="548149" y="543609"/>
                  <a:pt x="565273" y="536760"/>
                </a:cubicBezTo>
                <a:cubicBezTo>
                  <a:pt x="572123" y="526486"/>
                  <a:pt x="576180" y="513651"/>
                  <a:pt x="585822" y="505937"/>
                </a:cubicBezTo>
                <a:cubicBezTo>
                  <a:pt x="594279" y="499172"/>
                  <a:pt x="606748" y="500061"/>
                  <a:pt x="616644" y="495663"/>
                </a:cubicBezTo>
                <a:cubicBezTo>
                  <a:pt x="637638" y="486333"/>
                  <a:pt x="657741" y="475115"/>
                  <a:pt x="678289" y="464841"/>
                </a:cubicBezTo>
                <a:cubicBezTo>
                  <a:pt x="804512" y="338618"/>
                  <a:pt x="660841" y="463292"/>
                  <a:pt x="781031" y="403196"/>
                </a:cubicBezTo>
                <a:cubicBezTo>
                  <a:pt x="794027" y="396698"/>
                  <a:pt x="798248" y="377475"/>
                  <a:pt x="811853" y="372373"/>
                </a:cubicBezTo>
                <a:cubicBezTo>
                  <a:pt x="1019952" y="294335"/>
                  <a:pt x="961542" y="325996"/>
                  <a:pt x="1089255" y="300454"/>
                </a:cubicBezTo>
                <a:cubicBezTo>
                  <a:pt x="1136617" y="290982"/>
                  <a:pt x="1139578" y="285358"/>
                  <a:pt x="1191997" y="269632"/>
                </a:cubicBezTo>
                <a:cubicBezTo>
                  <a:pt x="1205522" y="265575"/>
                  <a:pt x="1219200" y="261884"/>
                  <a:pt x="1233093" y="259358"/>
                </a:cubicBezTo>
                <a:cubicBezTo>
                  <a:pt x="1269833" y="252678"/>
                  <a:pt x="1319101" y="249461"/>
                  <a:pt x="1356383" y="238809"/>
                </a:cubicBezTo>
                <a:cubicBezTo>
                  <a:pt x="1387623" y="229883"/>
                  <a:pt x="1417611" y="216912"/>
                  <a:pt x="1448851" y="207987"/>
                </a:cubicBezTo>
                <a:cubicBezTo>
                  <a:pt x="1468953" y="202244"/>
                  <a:pt x="1544665" y="190306"/>
                  <a:pt x="1561866" y="187439"/>
                </a:cubicBezTo>
                <a:cubicBezTo>
                  <a:pt x="1631839" y="164113"/>
                  <a:pt x="1545759" y="193478"/>
                  <a:pt x="1644060" y="156616"/>
                </a:cubicBezTo>
                <a:cubicBezTo>
                  <a:pt x="1654200" y="152813"/>
                  <a:pt x="1664608" y="149767"/>
                  <a:pt x="1674882" y="146342"/>
                </a:cubicBezTo>
                <a:cubicBezTo>
                  <a:pt x="1678307" y="136068"/>
                  <a:pt x="1678390" y="123976"/>
                  <a:pt x="1685156" y="115519"/>
                </a:cubicBezTo>
                <a:cubicBezTo>
                  <a:pt x="1703759" y="92265"/>
                  <a:pt x="1757312" y="82548"/>
                  <a:pt x="1777624" y="74423"/>
                </a:cubicBezTo>
                <a:cubicBezTo>
                  <a:pt x="1794748" y="67574"/>
                  <a:pt x="1811499" y="59707"/>
                  <a:pt x="1828995" y="53875"/>
                </a:cubicBezTo>
                <a:cubicBezTo>
                  <a:pt x="1857183" y="44479"/>
                  <a:pt x="1971977" y="23242"/>
                  <a:pt x="1972833" y="23052"/>
                </a:cubicBezTo>
                <a:cubicBezTo>
                  <a:pt x="2003655" y="16203"/>
                  <a:pt x="2033750" y="3741"/>
                  <a:pt x="2065300" y="2504"/>
                </a:cubicBezTo>
                <a:cubicBezTo>
                  <a:pt x="2209028" y="-3132"/>
                  <a:pt x="2352977" y="2504"/>
                  <a:pt x="2496815" y="25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7F7DE3-4077-42E0-AB2D-941A7A702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183" y="1647106"/>
            <a:ext cx="3048679" cy="3524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2364FA-EEB4-44FB-989A-ECFCEE123748}"/>
              </a:ext>
            </a:extLst>
          </p:cNvPr>
          <p:cNvSpPr txBox="1"/>
          <p:nvPr/>
        </p:nvSpPr>
        <p:spPr>
          <a:xfrm>
            <a:off x="7107802" y="5305042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 =&gt; Harder to fit (overfit)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B6DBA9-2AA9-4950-B896-A41C2E66C6B8}"/>
              </a:ext>
            </a:extLst>
          </p:cNvPr>
          <p:cNvSpPr/>
          <p:nvPr/>
        </p:nvSpPr>
        <p:spPr>
          <a:xfrm>
            <a:off x="1869440" y="4267200"/>
            <a:ext cx="2397760" cy="750667"/>
          </a:xfrm>
          <a:custGeom>
            <a:avLst/>
            <a:gdLst>
              <a:gd name="connsiteX0" fmla="*/ 0 w 2397760"/>
              <a:gd name="connsiteY0" fmla="*/ 0 h 750667"/>
              <a:gd name="connsiteX1" fmla="*/ 50800 w 2397760"/>
              <a:gd name="connsiteY1" fmla="*/ 20320 h 750667"/>
              <a:gd name="connsiteX2" fmla="*/ 81280 w 2397760"/>
              <a:gd name="connsiteY2" fmla="*/ 50800 h 750667"/>
              <a:gd name="connsiteX3" fmla="*/ 193040 w 2397760"/>
              <a:gd name="connsiteY3" fmla="*/ 142240 h 750667"/>
              <a:gd name="connsiteX4" fmla="*/ 274320 w 2397760"/>
              <a:gd name="connsiteY4" fmla="*/ 193040 h 750667"/>
              <a:gd name="connsiteX5" fmla="*/ 304800 w 2397760"/>
              <a:gd name="connsiteY5" fmla="*/ 213360 h 750667"/>
              <a:gd name="connsiteX6" fmla="*/ 386080 w 2397760"/>
              <a:gd name="connsiteY6" fmla="*/ 264160 h 750667"/>
              <a:gd name="connsiteX7" fmla="*/ 426720 w 2397760"/>
              <a:gd name="connsiteY7" fmla="*/ 294640 h 750667"/>
              <a:gd name="connsiteX8" fmla="*/ 497840 w 2397760"/>
              <a:gd name="connsiteY8" fmla="*/ 335280 h 750667"/>
              <a:gd name="connsiteX9" fmla="*/ 558800 w 2397760"/>
              <a:gd name="connsiteY9" fmla="*/ 386080 h 750667"/>
              <a:gd name="connsiteX10" fmla="*/ 589280 w 2397760"/>
              <a:gd name="connsiteY10" fmla="*/ 416560 h 750667"/>
              <a:gd name="connsiteX11" fmla="*/ 629920 w 2397760"/>
              <a:gd name="connsiteY11" fmla="*/ 426720 h 750667"/>
              <a:gd name="connsiteX12" fmla="*/ 660400 w 2397760"/>
              <a:gd name="connsiteY12" fmla="*/ 436880 h 750667"/>
              <a:gd name="connsiteX13" fmla="*/ 721360 w 2397760"/>
              <a:gd name="connsiteY13" fmla="*/ 477520 h 750667"/>
              <a:gd name="connsiteX14" fmla="*/ 782320 w 2397760"/>
              <a:gd name="connsiteY14" fmla="*/ 528320 h 750667"/>
              <a:gd name="connsiteX15" fmla="*/ 975360 w 2397760"/>
              <a:gd name="connsiteY15" fmla="*/ 589280 h 750667"/>
              <a:gd name="connsiteX16" fmla="*/ 1056640 w 2397760"/>
              <a:gd name="connsiteY16" fmla="*/ 619760 h 750667"/>
              <a:gd name="connsiteX17" fmla="*/ 1148080 w 2397760"/>
              <a:gd name="connsiteY17" fmla="*/ 629920 h 750667"/>
              <a:gd name="connsiteX18" fmla="*/ 1198880 w 2397760"/>
              <a:gd name="connsiteY18" fmla="*/ 640080 h 750667"/>
              <a:gd name="connsiteX19" fmla="*/ 2397760 w 2397760"/>
              <a:gd name="connsiteY19" fmla="*/ 660400 h 75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7760" h="750667">
                <a:moveTo>
                  <a:pt x="0" y="0"/>
                </a:moveTo>
                <a:cubicBezTo>
                  <a:pt x="16933" y="6773"/>
                  <a:pt x="35334" y="10654"/>
                  <a:pt x="50800" y="20320"/>
                </a:cubicBezTo>
                <a:cubicBezTo>
                  <a:pt x="62984" y="27935"/>
                  <a:pt x="70371" y="41449"/>
                  <a:pt x="81280" y="50800"/>
                </a:cubicBezTo>
                <a:cubicBezTo>
                  <a:pt x="117826" y="82125"/>
                  <a:pt x="152223" y="116729"/>
                  <a:pt x="193040" y="142240"/>
                </a:cubicBezTo>
                <a:cubicBezTo>
                  <a:pt x="220133" y="159173"/>
                  <a:pt x="247736" y="175317"/>
                  <a:pt x="274320" y="193040"/>
                </a:cubicBezTo>
                <a:cubicBezTo>
                  <a:pt x="284480" y="199813"/>
                  <a:pt x="295031" y="206034"/>
                  <a:pt x="304800" y="213360"/>
                </a:cubicBezTo>
                <a:cubicBezTo>
                  <a:pt x="371062" y="263057"/>
                  <a:pt x="331521" y="245974"/>
                  <a:pt x="386080" y="264160"/>
                </a:cubicBezTo>
                <a:cubicBezTo>
                  <a:pt x="399627" y="274320"/>
                  <a:pt x="412361" y="285665"/>
                  <a:pt x="426720" y="294640"/>
                </a:cubicBezTo>
                <a:cubicBezTo>
                  <a:pt x="481606" y="328943"/>
                  <a:pt x="452078" y="299688"/>
                  <a:pt x="497840" y="335280"/>
                </a:cubicBezTo>
                <a:cubicBezTo>
                  <a:pt x="518719" y="351519"/>
                  <a:pt x="539030" y="368507"/>
                  <a:pt x="558800" y="386080"/>
                </a:cubicBezTo>
                <a:cubicBezTo>
                  <a:pt x="569539" y="395626"/>
                  <a:pt x="576805" y="409431"/>
                  <a:pt x="589280" y="416560"/>
                </a:cubicBezTo>
                <a:cubicBezTo>
                  <a:pt x="601404" y="423488"/>
                  <a:pt x="616494" y="422884"/>
                  <a:pt x="629920" y="426720"/>
                </a:cubicBezTo>
                <a:cubicBezTo>
                  <a:pt x="640218" y="429662"/>
                  <a:pt x="651038" y="431679"/>
                  <a:pt x="660400" y="436880"/>
                </a:cubicBezTo>
                <a:cubicBezTo>
                  <a:pt x="681748" y="448740"/>
                  <a:pt x="704091" y="460251"/>
                  <a:pt x="721360" y="477520"/>
                </a:cubicBezTo>
                <a:cubicBezTo>
                  <a:pt x="741749" y="497909"/>
                  <a:pt x="755798" y="515943"/>
                  <a:pt x="782320" y="528320"/>
                </a:cubicBezTo>
                <a:cubicBezTo>
                  <a:pt x="904106" y="585153"/>
                  <a:pt x="872752" y="574622"/>
                  <a:pt x="975360" y="589280"/>
                </a:cubicBezTo>
                <a:cubicBezTo>
                  <a:pt x="977982" y="590329"/>
                  <a:pt x="1042988" y="617485"/>
                  <a:pt x="1056640" y="619760"/>
                </a:cubicBezTo>
                <a:cubicBezTo>
                  <a:pt x="1086890" y="624802"/>
                  <a:pt x="1117721" y="625583"/>
                  <a:pt x="1148080" y="629920"/>
                </a:cubicBezTo>
                <a:cubicBezTo>
                  <a:pt x="1165175" y="632362"/>
                  <a:pt x="1181947" y="636693"/>
                  <a:pt x="1198880" y="640080"/>
                </a:cubicBezTo>
                <a:cubicBezTo>
                  <a:pt x="1553416" y="876437"/>
                  <a:pt x="1217149" y="660400"/>
                  <a:pt x="2397760" y="660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0EF6DC-F917-40F4-9A9A-B61A9E882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09" y="5091111"/>
            <a:ext cx="1234617" cy="554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248BD1-B9EF-462D-94E2-56E03F37D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254" y="4576451"/>
            <a:ext cx="811945" cy="4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bias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B2417-454B-4A57-9E84-9997751A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06" y="1690688"/>
            <a:ext cx="3098213" cy="4531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833330-01F9-401F-AE56-F7FC28C243EF}"/>
              </a:ext>
            </a:extLst>
          </p:cNvPr>
          <p:cNvSpPr txBox="1"/>
          <p:nvPr/>
        </p:nvSpPr>
        <p:spPr>
          <a:xfrm>
            <a:off x="1016000" y="4846320"/>
            <a:ext cx="301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training data will not resolve high bias very much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33D9F5-76B1-4488-8C8D-8959B7A5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2" y="2559770"/>
            <a:ext cx="3706941" cy="20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variance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5B26E-2754-433D-A56E-747F7F6E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14" y="1555042"/>
            <a:ext cx="3453186" cy="44729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6DFEE8-B810-4DE3-B4AA-6CA0E0F81469}"/>
              </a:ext>
            </a:extLst>
          </p:cNvPr>
          <p:cNvSpPr txBox="1"/>
          <p:nvPr/>
        </p:nvSpPr>
        <p:spPr>
          <a:xfrm>
            <a:off x="1010920" y="4795860"/>
            <a:ext cx="380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more training data might resolve high variance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940F17-D562-44C9-8130-CE80A5FC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2" y="2456685"/>
            <a:ext cx="4122938" cy="22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Bias vs. Variance</vt:lpstr>
      <vt:lpstr>Diagnosing Bias vs. Variance</vt:lpstr>
      <vt:lpstr>Diagnosing Bias vs. Variance</vt:lpstr>
      <vt:lpstr>Diagnosing Bias vs. Variance</vt:lpstr>
      <vt:lpstr>Learning Curves</vt:lpstr>
      <vt:lpstr>Learning Curves</vt:lpstr>
      <vt:lpstr>Learning Curves</vt:lpstr>
      <vt:lpstr>Learning Curves</vt:lpstr>
      <vt:lpstr>Learning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vs. Variance</dc:title>
  <dc:creator>Vu Quyet</dc:creator>
  <cp:lastModifiedBy>Vu Quyet</cp:lastModifiedBy>
  <cp:revision>3</cp:revision>
  <dcterms:created xsi:type="dcterms:W3CDTF">2020-09-25T11:32:53Z</dcterms:created>
  <dcterms:modified xsi:type="dcterms:W3CDTF">2020-09-25T11:55:35Z</dcterms:modified>
</cp:coreProperties>
</file>