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58" r:id="rId22"/>
    <p:sldId id="277" r:id="rId23"/>
    <p:sldId id="28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27A569-A035-4C42-8964-9422E08DA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466CBE5-720E-4CBD-A00B-F52680C38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D492A59-01AD-4105-BA8C-ACCF8055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4B44-537D-4097-987A-566527B60604}" type="datetimeFigureOut">
              <a:rPr lang="vi-VN" smtClean="0"/>
              <a:t>05/09/2020</a:t>
            </a:fld>
            <a:endParaRPr lang="vi-VN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EFC1D73-A429-4C06-853E-D920226F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6C663DE-E913-4264-8C61-DF4392D3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F00F-3C8E-4E81-8437-E05AABF65612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3781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45FED9-8AE8-4E30-9845-1976C9CA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63BA59A-F3F5-4F89-B776-E583DAE7E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88DF083-DC92-4467-8A99-0D2206E7A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4B44-537D-4097-987A-566527B60604}" type="datetimeFigureOut">
              <a:rPr lang="vi-VN" smtClean="0"/>
              <a:t>05/09/2020</a:t>
            </a:fld>
            <a:endParaRPr lang="vi-VN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8C5D52C-0A5D-4FCD-ACA5-2C76EED0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4B55E79-F856-4628-A222-99E5C2AD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F00F-3C8E-4E81-8437-E05AABF65612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0042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D4DF0E8-1846-48E0-AD08-C0911F5A0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98F36CD-0214-42A2-BC81-138C51CB7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0AA4BDC-D421-4367-8FE8-CDFDF1CA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4B44-537D-4097-987A-566527B60604}" type="datetimeFigureOut">
              <a:rPr lang="vi-VN" smtClean="0"/>
              <a:t>05/09/2020</a:t>
            </a:fld>
            <a:endParaRPr lang="vi-VN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99A50A1-B268-46A5-8490-F04F53BD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A86C959-E0B7-43AB-BBB3-FA0761D7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F00F-3C8E-4E81-8437-E05AABF65612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41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963859-DC6B-4319-92C0-50B0A3C4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B5C1D25-BA08-490E-BE16-35BAF12C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226A0BA-401B-452F-9771-7F0408A7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4B44-537D-4097-987A-566527B60604}" type="datetimeFigureOut">
              <a:rPr lang="vi-VN" smtClean="0"/>
              <a:t>05/09/2020</a:t>
            </a:fld>
            <a:endParaRPr lang="vi-VN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C488BD0-BE7F-467A-8D8C-450C0C73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672C119-8987-4FBD-8E95-5C334ACA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F00F-3C8E-4E81-8437-E05AABF65612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8611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68C4D5-470A-42ED-9DDA-465C3CE3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3081409-4377-4E46-A615-384658D9C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6467446-7957-4644-9F0A-83F94E54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4B44-537D-4097-987A-566527B60604}" type="datetimeFigureOut">
              <a:rPr lang="vi-VN" smtClean="0"/>
              <a:t>05/09/2020</a:t>
            </a:fld>
            <a:endParaRPr lang="vi-VN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18A5026-7E0F-4528-87F8-D97F7F6B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B71BBCA-4345-439D-9845-1A06A602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F00F-3C8E-4E81-8437-E05AABF65612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0960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19897D5-F621-4D3C-AA3B-D36895D9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7732E38-C3B9-4DAB-8D16-203B99EEA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3154997-D1C4-4F1A-9826-6CC20986B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CCD9821-3D86-4362-991A-1881CCC3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4B44-537D-4097-987A-566527B60604}" type="datetimeFigureOut">
              <a:rPr lang="vi-VN" smtClean="0"/>
              <a:t>05/09/2020</a:t>
            </a:fld>
            <a:endParaRPr lang="vi-VN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FD80FD3-205C-4227-B291-7F7D5EAC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49B249E-B489-44DA-ADCF-0835DBE1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F00F-3C8E-4E81-8437-E05AABF65612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7202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C9AE0AD-F751-469D-8F6F-1377F53F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7884406-49C0-43C3-BA9E-720DBAA4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BB5EAE8-C101-4E37-9706-10BA148CB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97537CD1-58D1-4B9B-8BB1-7F0C192EA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18C3E81-EC30-4D45-8B21-3EF207F1A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80BD9ED4-EB6D-4BFD-A2C3-AF87ECC9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4B44-537D-4097-987A-566527B60604}" type="datetimeFigureOut">
              <a:rPr lang="vi-VN" smtClean="0"/>
              <a:t>05/09/2020</a:t>
            </a:fld>
            <a:endParaRPr lang="vi-VN" dirty="0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3D67FA0B-38DF-4D49-8917-2FF05164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D742E776-A23F-4AE7-A902-BE98CD33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F00F-3C8E-4E81-8437-E05AABF65612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7139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0BDA7F8-169A-45EA-BD82-2A6F4A09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EE2380A8-84DE-417F-9BB9-316A142B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4B44-537D-4097-987A-566527B60604}" type="datetimeFigureOut">
              <a:rPr lang="vi-VN" smtClean="0"/>
              <a:t>05/09/2020</a:t>
            </a:fld>
            <a:endParaRPr lang="vi-VN" dirty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14DE797-05FF-40B5-B12D-F840F9F0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DB830F0-8D9D-44E2-BEE3-A5FE6C00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F00F-3C8E-4E81-8437-E05AABF65612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4320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2871171B-F9A8-41AD-B50F-E847CE3C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4B44-537D-4097-987A-566527B60604}" type="datetimeFigureOut">
              <a:rPr lang="vi-VN" smtClean="0"/>
              <a:t>05/09/2020</a:t>
            </a:fld>
            <a:endParaRPr lang="vi-VN" dirty="0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11BBAD06-33B1-4893-8C41-F8C480B5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EC330DD-C1A3-4438-8F1E-998CCF2D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F00F-3C8E-4E81-8437-E05AABF65612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3452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23907D-6149-4793-A164-14D24A51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1A8D370-0E75-4589-8ED8-C5026422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37D8032-5A2A-4316-9E9D-7EFA4DB0E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B9058EA-256A-4D0B-A155-4208B04B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4B44-537D-4097-987A-566527B60604}" type="datetimeFigureOut">
              <a:rPr lang="vi-VN" smtClean="0"/>
              <a:t>05/09/2020</a:t>
            </a:fld>
            <a:endParaRPr lang="vi-VN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0EA2A22-D990-4741-95B9-0480A1F7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6FC6DF6-2892-4739-8E36-BD800675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F00F-3C8E-4E81-8437-E05AABF65612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6463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3A5ADC-AC56-44CC-BF51-54AC4676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AEB9A845-E74D-4B13-8BAD-8A0643196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1837818-6F41-4347-BD2E-1DECE9467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B9A6102-A265-49CC-A58E-CB589C02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4B44-537D-4097-987A-566527B60604}" type="datetimeFigureOut">
              <a:rPr lang="vi-VN" smtClean="0"/>
              <a:t>05/09/2020</a:t>
            </a:fld>
            <a:endParaRPr lang="vi-VN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9E90C7F-1C65-480D-9282-EA3B509D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EDCE305-0CEC-476E-BA64-08C7AF46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F00F-3C8E-4E81-8437-E05AABF65612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602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78CBB0F8-72C1-4376-A98C-6DBD31EF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5A38F62-43BA-423E-A362-7CB21B284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7F90550-C224-4A64-942F-137FAEB75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04B44-537D-4097-987A-566527B60604}" type="datetimeFigureOut">
              <a:rPr lang="vi-VN" smtClean="0"/>
              <a:t>05/09/2020</a:t>
            </a:fld>
            <a:endParaRPr lang="vi-VN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4C33CC9-D11A-4A7E-9C1E-AD5168981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6227B80-E63E-490A-9EC1-0C9B8CC74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4F00F-3C8E-4E81-8437-E05AABF65612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208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0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BD34328-1399-453D-881D-B40885E90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b="1" i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Logistic</a:t>
            </a:r>
            <a:r>
              <a:rPr lang="vi-VN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1" i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br>
              <a:rPr lang="vi-VN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DD7A05B-2BB4-4266-88CA-AA1E1B8135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44087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3C0C37-0CA0-4BD2-AB87-64E1934E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vi-VN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vi-VN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4C5B8E-A675-4B0C-A8AD-DFE7CB6834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30948" cy="4351338"/>
              </a:xfrm>
            </p:spPr>
            <p:txBody>
              <a:bodyPr/>
              <a:lstStyle/>
              <a:p>
                <a:r>
                  <a:rPr lang="en-US" dirty="0"/>
                  <a:t>Decision Boundary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4C5B8E-A675-4B0C-A8AD-DFE7CB683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30948" cy="4351338"/>
              </a:xfrm>
              <a:blipFill>
                <a:blip r:embed="rId2"/>
                <a:stretch>
                  <a:fillRect l="-1023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Hình ảnh 4">
            <a:extLst>
              <a:ext uri="{FF2B5EF4-FFF2-40B4-BE49-F238E27FC236}">
                <a16:creationId xmlns:a16="http://schemas.microsoft.com/office/drawing/2014/main" id="{BE262591-3428-4D18-B6AC-A1973FA3A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224" y="2153784"/>
            <a:ext cx="3568689" cy="304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2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3C0C37-0CA0-4BD2-AB87-64E1934E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vi-VN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vi-VN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4C5B8E-A675-4B0C-A8AD-DFE7CB6834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30948" cy="4351338"/>
              </a:xfrm>
            </p:spPr>
            <p:txBody>
              <a:bodyPr/>
              <a:lstStyle/>
              <a:p>
                <a:r>
                  <a:rPr lang="en-US" dirty="0"/>
                  <a:t>Decision Boundary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4C5B8E-A675-4B0C-A8AD-DFE7CB683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30948" cy="4351338"/>
              </a:xfrm>
              <a:blipFill>
                <a:blip r:embed="rId2"/>
                <a:stretch>
                  <a:fillRect l="-1023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Hình ảnh 4">
            <a:extLst>
              <a:ext uri="{FF2B5EF4-FFF2-40B4-BE49-F238E27FC236}">
                <a16:creationId xmlns:a16="http://schemas.microsoft.com/office/drawing/2014/main" id="{BE262591-3428-4D18-B6AC-A1973FA3A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224" y="2153784"/>
            <a:ext cx="3568689" cy="3042775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84D2F8F1-6497-48CE-B868-53567183327B}"/>
              </a:ext>
            </a:extLst>
          </p:cNvPr>
          <p:cNvCxnSpPr>
            <a:cxnSpLocks/>
          </p:cNvCxnSpPr>
          <p:nvPr/>
        </p:nvCxnSpPr>
        <p:spPr>
          <a:xfrm>
            <a:off x="6957391" y="2517913"/>
            <a:ext cx="2425148" cy="23986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194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3C0C37-0CA0-4BD2-AB87-64E1934E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vi-VN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vi-VN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4C5B8E-A675-4B0C-A8AD-DFE7CB6834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30948" cy="4351338"/>
              </a:xfrm>
            </p:spPr>
            <p:txBody>
              <a:bodyPr/>
              <a:lstStyle/>
              <a:p>
                <a:r>
                  <a:rPr lang="en-US" dirty="0"/>
                  <a:t>Non-linear Decision Boundary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−1+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4C5B8E-A675-4B0C-A8AD-DFE7CB683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30948" cy="4351338"/>
              </a:xfrm>
              <a:blipFill>
                <a:blip r:embed="rId2"/>
                <a:stretch>
                  <a:fillRect l="-1023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Hình ảnh 3">
            <a:extLst>
              <a:ext uri="{FF2B5EF4-FFF2-40B4-BE49-F238E27FC236}">
                <a16:creationId xmlns:a16="http://schemas.microsoft.com/office/drawing/2014/main" id="{28C06713-E627-4E52-82DB-797093FA8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278" y="2273714"/>
            <a:ext cx="2969543" cy="285897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389F2E56-69EA-440D-9B47-D1AD0144F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414" y="2413049"/>
            <a:ext cx="3877239" cy="163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31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3C0C37-0CA0-4BD2-AB87-64E1934E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vi-VN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vi-VN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4C5B8E-A675-4B0C-A8AD-DFE7CB6834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30948" cy="4351338"/>
              </a:xfrm>
            </p:spPr>
            <p:txBody>
              <a:bodyPr/>
              <a:lstStyle/>
              <a:p>
                <a:r>
                  <a:rPr lang="en-US" dirty="0"/>
                  <a:t>Non-linear Decision Boundary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−1+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4C5B8E-A675-4B0C-A8AD-DFE7CB683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30948" cy="4351338"/>
              </a:xfrm>
              <a:blipFill>
                <a:blip r:embed="rId2"/>
                <a:stretch>
                  <a:fillRect l="-1023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Hình ảnh 3">
            <a:extLst>
              <a:ext uri="{FF2B5EF4-FFF2-40B4-BE49-F238E27FC236}">
                <a16:creationId xmlns:a16="http://schemas.microsoft.com/office/drawing/2014/main" id="{28C06713-E627-4E52-82DB-797093FA8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278" y="2273714"/>
            <a:ext cx="2969543" cy="285897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389F2E56-69EA-440D-9B47-D1AD0144F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414" y="2413049"/>
            <a:ext cx="3877239" cy="1638446"/>
          </a:xfrm>
          <a:prstGeom prst="rect">
            <a:avLst/>
          </a:prstGeom>
        </p:spPr>
      </p:pic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BC969FF9-4492-47F0-AEF0-5FDBE8D12D76}"/>
              </a:ext>
            </a:extLst>
          </p:cNvPr>
          <p:cNvSpPr/>
          <p:nvPr/>
        </p:nvSpPr>
        <p:spPr>
          <a:xfrm>
            <a:off x="8044070" y="3140765"/>
            <a:ext cx="1311965" cy="1219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3811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3C0C37-0CA0-4BD2-AB87-64E1934E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Logistic</a:t>
            </a:r>
            <a:r>
              <a:rPr lang="vi-VN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vi-VN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4C5B8E-A675-4B0C-A8AD-DFE7CB6834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30948" cy="4351338"/>
              </a:xfrm>
            </p:spPr>
            <p:txBody>
              <a:bodyPr/>
              <a:lstStyle/>
              <a:p>
                <a:r>
                  <a:rPr lang="en-US" dirty="0"/>
                  <a:t>Cost function</a:t>
                </a:r>
              </a:p>
              <a:p>
                <a:pPr lvl="1"/>
                <a:r>
                  <a:rPr lang="en-US" dirty="0"/>
                  <a:t>Logistic model: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Mean Square Error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What we want    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4C5B8E-A675-4B0C-A8AD-DFE7CB683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30948" cy="4351338"/>
              </a:xfrm>
              <a:blipFill>
                <a:blip r:embed="rId2"/>
                <a:stretch>
                  <a:fillRect l="-1023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Hình ảnh 5">
            <a:extLst>
              <a:ext uri="{FF2B5EF4-FFF2-40B4-BE49-F238E27FC236}">
                <a16:creationId xmlns:a16="http://schemas.microsoft.com/office/drawing/2014/main" id="{C03582FE-9E29-4785-B7D0-F86DDED83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879" y="2132100"/>
            <a:ext cx="2684963" cy="1911132"/>
          </a:xfrm>
          <a:prstGeom prst="rect">
            <a:avLst/>
          </a:prstGeom>
        </p:spPr>
      </p:pic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236F34B0-82D5-4788-88B5-ABB31B87F65A}"/>
              </a:ext>
            </a:extLst>
          </p:cNvPr>
          <p:cNvCxnSpPr/>
          <p:nvPr/>
        </p:nvCxnSpPr>
        <p:spPr>
          <a:xfrm flipV="1">
            <a:off x="4267200" y="3313043"/>
            <a:ext cx="2928730" cy="11595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C5BCAA59-2257-4784-9359-815FB1374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879" y="4407587"/>
            <a:ext cx="2684963" cy="1904313"/>
          </a:xfrm>
          <a:prstGeom prst="rect">
            <a:avLst/>
          </a:prstGeom>
        </p:spPr>
      </p:pic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3E0B396E-5582-45D8-AF59-D1BF15846C1E}"/>
              </a:ext>
            </a:extLst>
          </p:cNvPr>
          <p:cNvCxnSpPr>
            <a:cxnSpLocks/>
          </p:cNvCxnSpPr>
          <p:nvPr/>
        </p:nvCxnSpPr>
        <p:spPr>
          <a:xfrm flipV="1">
            <a:off x="4096043" y="5032375"/>
            <a:ext cx="2895600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519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3C0C37-0CA0-4BD2-AB87-64E1934E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Logistic</a:t>
            </a:r>
            <a:r>
              <a:rPr lang="vi-VN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vi-VN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4C5B8E-A675-4B0C-A8AD-DFE7CB6834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30948" cy="4351338"/>
              </a:xfrm>
            </p:spPr>
            <p:txBody>
              <a:bodyPr/>
              <a:lstStyle/>
              <a:p>
                <a:r>
                  <a:rPr lang="en-US" dirty="0"/>
                  <a:t>Cost function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 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4C5B8E-A675-4B0C-A8AD-DFE7CB683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30948" cy="4351338"/>
              </a:xfrm>
              <a:blipFill>
                <a:blip r:embed="rId2"/>
                <a:stretch>
                  <a:fillRect l="-1023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Hình ảnh 3">
            <a:extLst>
              <a:ext uri="{FF2B5EF4-FFF2-40B4-BE49-F238E27FC236}">
                <a16:creationId xmlns:a16="http://schemas.microsoft.com/office/drawing/2014/main" id="{DF42182C-E58A-4651-9A78-590BFB960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977" y="2281746"/>
            <a:ext cx="5517478" cy="898775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603D0E79-90DC-4E55-BC6A-E01AD2D67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733" y="2281745"/>
            <a:ext cx="3816040" cy="31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4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3C0C37-0CA0-4BD2-AB87-64E1934E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Logistic</a:t>
            </a:r>
            <a:r>
              <a:rPr lang="vi-VN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vi-VN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4C5B8E-A675-4B0C-A8AD-DFE7CB6834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30948" cy="4351338"/>
              </a:xfrm>
            </p:spPr>
            <p:txBody>
              <a:bodyPr/>
              <a:lstStyle/>
              <a:p>
                <a:r>
                  <a:rPr lang="en-US" dirty="0"/>
                  <a:t>Cost function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 +∞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4C5B8E-A675-4B0C-A8AD-DFE7CB683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30948" cy="4351338"/>
              </a:xfrm>
              <a:blipFill>
                <a:blip r:embed="rId2"/>
                <a:stretch>
                  <a:fillRect l="-1023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Hình ảnh 3">
            <a:extLst>
              <a:ext uri="{FF2B5EF4-FFF2-40B4-BE49-F238E27FC236}">
                <a16:creationId xmlns:a16="http://schemas.microsoft.com/office/drawing/2014/main" id="{DF42182C-E58A-4651-9A78-590BFB960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977" y="2281746"/>
            <a:ext cx="5517478" cy="898775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9BA053F9-451B-427B-A561-7ADB7D431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455" y="1928602"/>
            <a:ext cx="3875511" cy="367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78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3C0C37-0CA0-4BD2-AB87-64E1934E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Logistic</a:t>
            </a:r>
            <a:r>
              <a:rPr lang="vi-VN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vi-VN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4C5B8E-A675-4B0C-A8AD-DFE7CB6834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30948" cy="4351338"/>
              </a:xfrm>
            </p:spPr>
            <p:txBody>
              <a:bodyPr/>
              <a:lstStyle/>
              <a:p>
                <a:r>
                  <a:rPr lang="en-US" dirty="0"/>
                  <a:t>Simplified Cost Function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4C5B8E-A675-4B0C-A8AD-DFE7CB683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30948" cy="4351338"/>
              </a:xfrm>
              <a:blipFill>
                <a:blip r:embed="rId2"/>
                <a:stretch>
                  <a:fillRect l="-1023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Hình ảnh 3">
            <a:extLst>
              <a:ext uri="{FF2B5EF4-FFF2-40B4-BE49-F238E27FC236}">
                <a16:creationId xmlns:a16="http://schemas.microsoft.com/office/drawing/2014/main" id="{DF42182C-E58A-4651-9A78-590BFB960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977" y="2281746"/>
            <a:ext cx="5517478" cy="89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68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3C0C37-0CA0-4BD2-AB87-64E1934E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Logistic</a:t>
            </a:r>
            <a:r>
              <a:rPr lang="vi-VN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vi-VN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4C5B8E-A675-4B0C-A8AD-DFE7CB6834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30948" cy="4351338"/>
              </a:xfrm>
            </p:spPr>
            <p:txBody>
              <a:bodyPr/>
              <a:lstStyle/>
              <a:p>
                <a:r>
                  <a:rPr lang="en-US" dirty="0"/>
                  <a:t>Simplified Cost Function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Gradient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4C5B8E-A675-4B0C-A8AD-DFE7CB683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30948" cy="4351338"/>
              </a:xfrm>
              <a:blipFill>
                <a:blip r:embed="rId2"/>
                <a:stretch>
                  <a:fillRect l="-1023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Hình ảnh 4">
            <a:extLst>
              <a:ext uri="{FF2B5EF4-FFF2-40B4-BE49-F238E27FC236}">
                <a16:creationId xmlns:a16="http://schemas.microsoft.com/office/drawing/2014/main" id="{09C678B4-CCB4-4F11-BBDC-B5C5422ED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99" y="2343702"/>
            <a:ext cx="7906853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69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3C0C37-0CA0-4BD2-AB87-64E1934E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Logistic</a:t>
            </a:r>
            <a:r>
              <a:rPr lang="vi-VN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vi-VN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4C5B8E-A675-4B0C-A8AD-DFE7CB6834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30948" cy="4351338"/>
              </a:xfrm>
            </p:spPr>
            <p:txBody>
              <a:bodyPr/>
              <a:lstStyle/>
              <a:p>
                <a:r>
                  <a:rPr lang="en-US" dirty="0"/>
                  <a:t>Advanced Optimization</a:t>
                </a:r>
              </a:p>
              <a:p>
                <a:pPr lvl="1"/>
                <a:r>
                  <a:rPr lang="en-US" dirty="0"/>
                  <a:t>Gradient Descent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Conjugate gradient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BFGS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L-BFGS</a:t>
                </a:r>
              </a:p>
              <a:p>
                <a:r>
                  <a:rPr lang="en-US" dirty="0"/>
                  <a:t>Advantages:</a:t>
                </a:r>
              </a:p>
              <a:p>
                <a:pPr lvl="1"/>
                <a:r>
                  <a:rPr lang="en-US" dirty="0"/>
                  <a:t>No need to choose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Faster than gradient descent</a:t>
                </a:r>
              </a:p>
              <a:p>
                <a:r>
                  <a:rPr lang="en-US" dirty="0"/>
                  <a:t>Disadvantages:</a:t>
                </a:r>
              </a:p>
              <a:p>
                <a:pPr lvl="1"/>
                <a:r>
                  <a:rPr lang="en-US" dirty="0"/>
                  <a:t>More complex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4C5B8E-A675-4B0C-A8AD-DFE7CB683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30948" cy="4351338"/>
              </a:xfrm>
              <a:blipFill>
                <a:blip r:embed="rId2"/>
                <a:stretch>
                  <a:fillRect l="-1023" t="-2241" b="-7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82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4C5B8E-A675-4B0C-A8AD-DFE7CB6834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Classification</a:t>
                </a:r>
              </a:p>
              <a:p>
                <a:pPr lvl="1"/>
                <a:r>
                  <a:rPr lang="en-US" dirty="0"/>
                  <a:t>Example:</a:t>
                </a:r>
              </a:p>
              <a:p>
                <a:pPr lvl="2"/>
                <a:r>
                  <a:rPr lang="en-US" dirty="0"/>
                  <a:t>Email: Spam / Not Spam?</a:t>
                </a:r>
              </a:p>
              <a:p>
                <a:pPr lvl="2"/>
                <a:r>
                  <a:rPr lang="en-US" dirty="0"/>
                  <a:t>Online Transactions: Fraudulent (Yes/No)?</a:t>
                </a:r>
              </a:p>
              <a:p>
                <a:pPr lvl="2"/>
                <a:r>
                  <a:rPr lang="en-US" dirty="0"/>
                  <a:t>Tumor: Benign / Malignant?</a:t>
                </a:r>
              </a:p>
              <a:p>
                <a:pPr lvl="1"/>
                <a:r>
                  <a:rPr lang="en-US" dirty="0"/>
                  <a:t>Binary Classification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	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4C5B8E-A675-4B0C-A8AD-DFE7CB683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A049A385-45ED-4B8B-AD91-0D12A3C3B48A}"/>
              </a:ext>
            </a:extLst>
          </p:cNvPr>
          <p:cNvSpPr txBox="1"/>
          <p:nvPr/>
        </p:nvSpPr>
        <p:spPr>
          <a:xfrm>
            <a:off x="5486399" y="4001294"/>
            <a:ext cx="3627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0: Negative Class</a:t>
            </a:r>
          </a:p>
          <a:p>
            <a:r>
              <a:rPr lang="en-US" sz="2000" dirty="0"/>
              <a:t>1: Positive Class</a:t>
            </a:r>
            <a:endParaRPr lang="vi-VN" sz="2000" dirty="0"/>
          </a:p>
        </p:txBody>
      </p:sp>
      <p:sp>
        <p:nvSpPr>
          <p:cNvPr id="5" name="Tiêu đề 1">
            <a:extLst>
              <a:ext uri="{FF2B5EF4-FFF2-40B4-BE49-F238E27FC236}">
                <a16:creationId xmlns:a16="http://schemas.microsoft.com/office/drawing/2014/main" id="{D6DCF227-67F9-47FE-9B31-EAD40BE75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vi-VN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vi-VN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155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99E9-C8DB-4D71-8FF0-55010E12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Multiclass classification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51FCA9C-3CF1-471C-91D0-976DFDA5D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85BA8D-12EE-4876-BF11-180AC392E39A}"/>
              </a:ext>
            </a:extLst>
          </p:cNvPr>
          <p:cNvSpPr txBox="1"/>
          <p:nvPr/>
        </p:nvSpPr>
        <p:spPr>
          <a:xfrm>
            <a:off x="9086850" y="2514600"/>
            <a:ext cx="20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More than 2 classes</a:t>
            </a:r>
          </a:p>
        </p:txBody>
      </p:sp>
    </p:spTree>
    <p:extLst>
      <p:ext uri="{BB962C8B-B14F-4D97-AF65-F5344CB8AC3E}">
        <p14:creationId xmlns:p14="http://schemas.microsoft.com/office/powerpoint/2010/main" val="1667026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B910-4367-404C-9B39-94E28809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One vs all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67BF45A-3A30-475D-88B3-EF6984D5B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81994"/>
            <a:ext cx="4572000" cy="3429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A18962-E815-4AC1-BD56-64908E709A0A}"/>
              </a:ext>
            </a:extLst>
          </p:cNvPr>
          <p:cNvSpPr txBox="1"/>
          <p:nvPr/>
        </p:nvSpPr>
        <p:spPr>
          <a:xfrm>
            <a:off x="6867525" y="2552700"/>
            <a:ext cx="3954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Main class is Positive class, other classes</a:t>
            </a:r>
          </a:p>
          <a:p>
            <a:r>
              <a:rPr lang="en-US"/>
              <a:t> are negative class</a:t>
            </a:r>
          </a:p>
        </p:txBody>
      </p:sp>
    </p:spTree>
    <p:extLst>
      <p:ext uri="{BB962C8B-B14F-4D97-AF65-F5344CB8AC3E}">
        <p14:creationId xmlns:p14="http://schemas.microsoft.com/office/powerpoint/2010/main" val="355454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B910-4367-404C-9B39-94E28809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One vs all</a:t>
            </a:r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67BF45A-3A30-475D-88B3-EF6984D5B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81994"/>
            <a:ext cx="4572000" cy="3429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468CED5-AC1B-45D9-A2C0-8FFEBCCFDC1F}"/>
              </a:ext>
            </a:extLst>
          </p:cNvPr>
          <p:cNvSpPr/>
          <p:nvPr/>
        </p:nvSpPr>
        <p:spPr>
          <a:xfrm>
            <a:off x="6238875" y="2562910"/>
            <a:ext cx="5829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effectLst/>
                <a:latin typeface="Arial" panose="020B0604020202020204" pitchFamily="34" charset="0"/>
              </a:rPr>
              <a:t>On a new input , to make a predicton, pick the class that maximizes 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7A94EC-5739-42FF-822D-4A215A2C1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662" y="3429000"/>
            <a:ext cx="1585913" cy="70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43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43DC4C-51F5-4639-8FFF-949EFF84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 problem of overfitting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47842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77" y="1326685"/>
            <a:ext cx="8753475" cy="3248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51977" y="5092504"/>
            <a:ext cx="8215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Overfitting</a:t>
            </a:r>
            <a:r>
              <a:rPr lang="en-US" sz="2400"/>
              <a:t>: If we have too many features, the learned hypothesis may fit all the training set =&gt; J(</a:t>
            </a:r>
            <a:r>
              <a:rPr lang="el-GR" sz="2400"/>
              <a:t>θ</a:t>
            </a:r>
            <a:r>
              <a:rPr lang="en-US" sz="2400"/>
              <a:t>) ≈ 0 but fail to predict on new examples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7107" y="534572"/>
            <a:ext cx="596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WHAT IS OVERFITTING ?</a:t>
            </a:r>
          </a:p>
        </p:txBody>
      </p:sp>
    </p:spTree>
    <p:extLst>
      <p:ext uri="{BB962C8B-B14F-4D97-AF65-F5344CB8AC3E}">
        <p14:creationId xmlns:p14="http://schemas.microsoft.com/office/powerpoint/2010/main" val="2733896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7107" y="534572"/>
            <a:ext cx="596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ADDRESSING OVERFITTING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43" y="1184401"/>
            <a:ext cx="4517048" cy="26931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794" y="1184401"/>
            <a:ext cx="3257550" cy="2638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8806" y="4037428"/>
                <a:ext cx="8426548" cy="2330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Option: </a:t>
                </a:r>
              </a:p>
              <a:p>
                <a:pPr marL="342900" indent="-342900">
                  <a:buAutoNum type="arabicPeriod"/>
                </a:pPr>
                <a:r>
                  <a:rPr lang="en-US"/>
                  <a:t>Reduce number of features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/>
                  <a:t>Manually select which feaures to keep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/>
                  <a:t>Model selection algorithm	</a:t>
                </a:r>
              </a:p>
              <a:p>
                <a:pPr marL="342900" indent="-342900">
                  <a:buAutoNum type="arabicPeriod"/>
                </a:pPr>
                <a:r>
                  <a:rPr lang="en-US"/>
                  <a:t>Regularization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/>
                  <a:t>Keep all the features, but reduce magnitude/ values of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/>
                  <a:t>Works well when we have a lot of feature, each of which contributes a bit to predicting y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06" y="4037428"/>
                <a:ext cx="8426548" cy="2330638"/>
              </a:xfrm>
              <a:prstGeom prst="rect">
                <a:avLst/>
              </a:prstGeom>
              <a:blipFill>
                <a:blip r:embed="rId5"/>
                <a:stretch>
                  <a:fillRect l="-651" t="-1305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916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7107" y="534572"/>
            <a:ext cx="596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COST FUNCTION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915" y="1239568"/>
            <a:ext cx="6724650" cy="2381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327" y="4961352"/>
            <a:ext cx="6981825" cy="1352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42535" y="3995225"/>
                <a:ext cx="770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Suppose we penalize and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/>
                  <a:t>really small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" y="3995225"/>
                <a:ext cx="7709096" cy="369332"/>
              </a:xfrm>
              <a:prstGeom prst="rect">
                <a:avLst/>
              </a:prstGeom>
              <a:blipFill>
                <a:blip r:embed="rId5"/>
                <a:stretch>
                  <a:fillRect l="-71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164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206" y="1728422"/>
            <a:ext cx="6200775" cy="1009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41009" y="703385"/>
                <a:ext cx="78075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Small values for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>
                  <a:ea typeface="Cambria Math" panose="020405030504060302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/>
                  <a:t>Simpler hypothesis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/>
                  <a:t>Less prone to overfirtting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09" y="703385"/>
                <a:ext cx="7807569" cy="923330"/>
              </a:xfrm>
              <a:prstGeom prst="rect">
                <a:avLst/>
              </a:prstGeom>
              <a:blipFill>
                <a:blip r:embed="rId4"/>
                <a:stretch>
                  <a:fillRect l="-703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769" y="2934011"/>
            <a:ext cx="266700" cy="342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0960" y="2934011"/>
            <a:ext cx="218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Too big 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129842" y="2987909"/>
            <a:ext cx="618978" cy="393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01452" y="2894180"/>
            <a:ext cx="616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Fails to eliminate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Gradienr descent will fail to converge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9331" y="3736450"/>
            <a:ext cx="5334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37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7107" y="534572"/>
            <a:ext cx="596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Regularized linear regression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691" y="1306903"/>
            <a:ext cx="6677025" cy="21621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3889" y="3718189"/>
            <a:ext cx="20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Gradient descent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241" y="4451692"/>
            <a:ext cx="84963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13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7107" y="534572"/>
            <a:ext cx="596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Normal equation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647" y="1554040"/>
            <a:ext cx="83534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8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24C5B8E-A675-4B0C-A8AD-DFE7CB683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6409" cy="4351338"/>
          </a:xfrm>
        </p:spPr>
        <p:txBody>
          <a:bodyPr/>
          <a:lstStyle/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Solving classification as a regression problem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C6E680F7-D6E0-417D-B553-C8B9F66B0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032" y="2096566"/>
            <a:ext cx="5338245" cy="2289903"/>
          </a:xfrm>
          <a:prstGeom prst="rect">
            <a:avLst/>
          </a:prstGeom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9F729B78-ABDC-41E2-B34E-4734A02A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vi-VN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vi-VN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85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3889" y="365761"/>
            <a:ext cx="596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Regularized logistic regression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547" y="1370135"/>
            <a:ext cx="8524875" cy="1866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23889" y="3718189"/>
            <a:ext cx="20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Gradient descent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89" y="4568675"/>
            <a:ext cx="9522144" cy="13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42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7107" y="534572"/>
            <a:ext cx="596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Normal equation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647" y="1554040"/>
            <a:ext cx="83534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0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4C5B8E-A675-4B0C-A8AD-DFE7CB6834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396409" cy="4351338"/>
              </a:xfrm>
            </p:spPr>
            <p:txBody>
              <a:bodyPr/>
              <a:lstStyle/>
              <a:p>
                <a:r>
                  <a:rPr lang="en-US" dirty="0"/>
                  <a:t>Classification</a:t>
                </a:r>
              </a:p>
              <a:p>
                <a:pPr lvl="1"/>
                <a:r>
                  <a:rPr lang="en-US" dirty="0"/>
                  <a:t>Solving classification as a regression problem</a:t>
                </a:r>
              </a:p>
              <a:p>
                <a:pPr lvl="1"/>
                <a:r>
                  <a:rPr lang="en-US" dirty="0"/>
                  <a:t>Threshold hypothesis: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≥0.5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	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4C5B8E-A675-4B0C-A8AD-DFE7CB683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396409" cy="4351338"/>
              </a:xfrm>
              <a:blipFill>
                <a:blip r:embed="rId2"/>
                <a:stretch>
                  <a:fillRect l="-249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Hình ảnh 4">
            <a:extLst>
              <a:ext uri="{FF2B5EF4-FFF2-40B4-BE49-F238E27FC236}">
                <a16:creationId xmlns:a16="http://schemas.microsoft.com/office/drawing/2014/main" id="{C6E680F7-D6E0-417D-B553-C8B9F66B0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032" y="2096566"/>
            <a:ext cx="5338245" cy="2289903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D96A62FB-513F-4254-BABF-6490DF5177B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5759" y="1998089"/>
            <a:ext cx="6758574" cy="3178821"/>
          </a:xfrm>
          <a:prstGeom prst="rect">
            <a:avLst/>
          </a:prstGeom>
          <a:effectLst>
            <a:glow>
              <a:schemeClr val="accent1"/>
            </a:glow>
            <a:reflection endPos="0" dist="50800" dir="5400000" sy="-100000" algn="bl" rotWithShape="0"/>
          </a:effectLst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E7133041-55F8-4A84-B1E5-07D72A2A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vi-VN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vi-VN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4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4C5B8E-A675-4B0C-A8AD-DFE7CB6834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396409" cy="4351338"/>
              </a:xfrm>
            </p:spPr>
            <p:txBody>
              <a:bodyPr/>
              <a:lstStyle/>
              <a:p>
                <a:r>
                  <a:rPr lang="en-US" dirty="0"/>
                  <a:t>Classification</a:t>
                </a:r>
              </a:p>
              <a:p>
                <a:pPr lvl="1"/>
                <a:r>
                  <a:rPr lang="en-US" dirty="0"/>
                  <a:t>Solving classification as a regression problem</a:t>
                </a:r>
              </a:p>
              <a:p>
                <a:pPr lvl="1"/>
                <a:r>
                  <a:rPr lang="en-US" dirty="0"/>
                  <a:t>Threshold hypothesis: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≥0.5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	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4C5B8E-A675-4B0C-A8AD-DFE7CB683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396409" cy="4351338"/>
              </a:xfrm>
              <a:blipFill>
                <a:blip r:embed="rId2"/>
                <a:stretch>
                  <a:fillRect l="-249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Hình ảnh 5">
            <a:extLst>
              <a:ext uri="{FF2B5EF4-FFF2-40B4-BE49-F238E27FC236}">
                <a16:creationId xmlns:a16="http://schemas.microsoft.com/office/drawing/2014/main" id="{9A3261A9-B693-44F4-99DD-6313516CA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55"/>
          <a:stretch/>
        </p:blipFill>
        <p:spPr>
          <a:xfrm>
            <a:off x="5005399" y="1920582"/>
            <a:ext cx="6943105" cy="2366547"/>
          </a:xfrm>
          <a:prstGeom prst="rect">
            <a:avLst/>
          </a:prstGeom>
        </p:spPr>
      </p:pic>
      <p:sp>
        <p:nvSpPr>
          <p:cNvPr id="7" name="Tiêu đề 1">
            <a:extLst>
              <a:ext uri="{FF2B5EF4-FFF2-40B4-BE49-F238E27FC236}">
                <a16:creationId xmlns:a16="http://schemas.microsoft.com/office/drawing/2014/main" id="{8E0A8FDD-C262-44B9-9AA1-00879474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vi-VN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vi-VN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77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4C5B8E-A675-4B0C-A8AD-DFE7CB6834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30948" cy="4351338"/>
              </a:xfrm>
            </p:spPr>
            <p:txBody>
              <a:bodyPr/>
              <a:lstStyle/>
              <a:p>
                <a:r>
                  <a:rPr lang="en-US" dirty="0"/>
                  <a:t>Classification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Hypothesis value range: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Logistic Regression: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4C5B8E-A675-4B0C-A8AD-DFE7CB683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30948" cy="4351338"/>
              </a:xfrm>
              <a:blipFill>
                <a:blip r:embed="rId2"/>
                <a:stretch>
                  <a:fillRect l="-1023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êu đề 1">
            <a:extLst>
              <a:ext uri="{FF2B5EF4-FFF2-40B4-BE49-F238E27FC236}">
                <a16:creationId xmlns:a16="http://schemas.microsoft.com/office/drawing/2014/main" id="{211BE12E-B6E1-4799-AD8D-B94C36C42FE1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dirty="0" err="1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vi-VN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vi-VN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06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4C5B8E-A675-4B0C-A8AD-DFE7CB6834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30948" cy="4351338"/>
              </a:xfrm>
            </p:spPr>
            <p:txBody>
              <a:bodyPr/>
              <a:lstStyle/>
              <a:p>
                <a:r>
                  <a:rPr lang="en-US" dirty="0"/>
                  <a:t>Hypothesis Representation</a:t>
                </a:r>
              </a:p>
              <a:p>
                <a:pPr lvl="1"/>
                <a:r>
                  <a:rPr lang="en-US" dirty="0"/>
                  <a:t>Logistic Regression Model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	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4C5B8E-A675-4B0C-A8AD-DFE7CB683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30948" cy="4351338"/>
              </a:xfrm>
              <a:blipFill>
                <a:blip r:embed="rId2"/>
                <a:stretch>
                  <a:fillRect l="-1023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Hình ảnh 3">
            <a:extLst>
              <a:ext uri="{FF2B5EF4-FFF2-40B4-BE49-F238E27FC236}">
                <a16:creationId xmlns:a16="http://schemas.microsoft.com/office/drawing/2014/main" id="{A8D429A5-FBC7-479B-BED2-171EF1F0A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91778"/>
            <a:ext cx="4285650" cy="2235373"/>
          </a:xfrm>
          <a:prstGeom prst="rect">
            <a:avLst/>
          </a:prstGeom>
        </p:spPr>
      </p:pic>
      <p:sp>
        <p:nvSpPr>
          <p:cNvPr id="7" name="Tiêu đề 1">
            <a:extLst>
              <a:ext uri="{FF2B5EF4-FFF2-40B4-BE49-F238E27FC236}">
                <a16:creationId xmlns:a16="http://schemas.microsoft.com/office/drawing/2014/main" id="{AB56B4C5-3111-4538-911B-8E0B1CBC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vi-VN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vi-VN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92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3C0C37-0CA0-4BD2-AB87-64E1934E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vi-VN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vi-VN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4C5B8E-A675-4B0C-A8AD-DFE7CB6834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30948" cy="4351338"/>
              </a:xfrm>
            </p:spPr>
            <p:txBody>
              <a:bodyPr/>
              <a:lstStyle/>
              <a:p>
                <a:r>
                  <a:rPr lang="en-US" dirty="0"/>
                  <a:t>Hypothesis Representation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= estimated probability that y = 1, given input 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	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4C5B8E-A675-4B0C-A8AD-DFE7CB683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30948" cy="4351338"/>
              </a:xfrm>
              <a:blipFill>
                <a:blip r:embed="rId2"/>
                <a:stretch>
                  <a:fillRect l="-1023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58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3C0C37-0CA0-4BD2-AB87-64E1934E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vi-VN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vi-VN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4C5B8E-A675-4B0C-A8AD-DFE7CB6834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30948" cy="4351338"/>
              </a:xfrm>
            </p:spPr>
            <p:txBody>
              <a:bodyPr/>
              <a:lstStyle/>
              <a:p>
                <a:r>
                  <a:rPr lang="en-US" dirty="0"/>
                  <a:t>Decision Boundary</a:t>
                </a:r>
              </a:p>
              <a:p>
                <a:pPr lvl="1"/>
                <a:r>
                  <a:rPr lang="en-US" dirty="0"/>
                  <a:t>Boundary = 0.5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4C5B8E-A675-4B0C-A8AD-DFE7CB683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30948" cy="4351338"/>
              </a:xfrm>
              <a:blipFill>
                <a:blip r:embed="rId2"/>
                <a:stretch>
                  <a:fillRect l="-1023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Hình ảnh 3">
            <a:extLst>
              <a:ext uri="{FF2B5EF4-FFF2-40B4-BE49-F238E27FC236}">
                <a16:creationId xmlns:a16="http://schemas.microsoft.com/office/drawing/2014/main" id="{C751B8AF-7340-48F0-8EE0-8AEB8E89B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82772"/>
            <a:ext cx="4025973" cy="237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54605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642</Words>
  <Application>Microsoft Office PowerPoint</Application>
  <PresentationFormat>Màn hình rộng</PresentationFormat>
  <Paragraphs>160</Paragraphs>
  <Slides>31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 New Roman</vt:lpstr>
      <vt:lpstr>Chủ đề Office</vt:lpstr>
      <vt:lpstr>Logistic Regression </vt:lpstr>
      <vt:lpstr>Classification and Representation</vt:lpstr>
      <vt:lpstr>Classification and Representation</vt:lpstr>
      <vt:lpstr>Classification and Representation</vt:lpstr>
      <vt:lpstr>Classification and Representation</vt:lpstr>
      <vt:lpstr>Bản trình bày PowerPoint</vt:lpstr>
      <vt:lpstr>Classification and Representation</vt:lpstr>
      <vt:lpstr>Classification and Representation</vt:lpstr>
      <vt:lpstr>Classification and Representation</vt:lpstr>
      <vt:lpstr>Classification and Representation</vt:lpstr>
      <vt:lpstr>Classification and Representation</vt:lpstr>
      <vt:lpstr>Classification and Representation</vt:lpstr>
      <vt:lpstr>Classification and Representation</vt:lpstr>
      <vt:lpstr>Logistic Regression Model</vt:lpstr>
      <vt:lpstr>Logistic Regression Model</vt:lpstr>
      <vt:lpstr>Logistic Regression Model</vt:lpstr>
      <vt:lpstr>Logistic Regression Model</vt:lpstr>
      <vt:lpstr>Logistic Regression Model</vt:lpstr>
      <vt:lpstr>Logistic Regression Model</vt:lpstr>
      <vt:lpstr>Multiclass classification</vt:lpstr>
      <vt:lpstr>One vs all</vt:lpstr>
      <vt:lpstr>One vs all</vt:lpstr>
      <vt:lpstr>The problem of overfitting 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</dc:title>
  <dc:creator>Bui Duc Hoa 20151585</dc:creator>
  <cp:lastModifiedBy>Bui Duc Hoa 20151585</cp:lastModifiedBy>
  <cp:revision>22</cp:revision>
  <dcterms:created xsi:type="dcterms:W3CDTF">2020-09-04T14:54:08Z</dcterms:created>
  <dcterms:modified xsi:type="dcterms:W3CDTF">2020-09-05T06:07:32Z</dcterms:modified>
</cp:coreProperties>
</file>