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7" d="100"/>
          <a:sy n="127" d="100"/>
        </p:scale>
        <p:origin x="110" y="28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98688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50173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259675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410481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89476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23220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142944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262815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389379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70547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7F88A0A-AF19-4274-B897-6F8B9E954E04}"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1345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88A0A-AF19-4274-B897-6F8B9E954E04}" type="datetimeFigureOut">
              <a:rPr lang="zh-CN" altLang="en-US" smtClean="0"/>
              <a:t>2023/11/7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1E279-7DD2-4B05-B46E-0C6DFE1C5655}" type="slidenum">
              <a:rPr lang="zh-CN" altLang="en-US" smtClean="0"/>
              <a:t>‹#›</a:t>
            </a:fld>
            <a:endParaRPr lang="zh-CN" altLang="en-US"/>
          </a:p>
        </p:txBody>
      </p:sp>
    </p:spTree>
    <p:extLst>
      <p:ext uri="{BB962C8B-B14F-4D97-AF65-F5344CB8AC3E}">
        <p14:creationId xmlns:p14="http://schemas.microsoft.com/office/powerpoint/2010/main" val="15248812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0291C2-F0E7-EDEB-0D67-2BDB8C852A81}"/>
              </a:ext>
            </a:extLst>
          </p:cNvPr>
          <p:cNvPicPr>
            <a:picLocks noChangeAspect="1"/>
          </p:cNvPicPr>
          <p:nvPr/>
        </p:nvPicPr>
        <p:blipFill>
          <a:blip r:embed="rId2"/>
          <a:stretch>
            <a:fillRect/>
          </a:stretch>
        </p:blipFill>
        <p:spPr>
          <a:xfrm>
            <a:off x="0" y="0"/>
            <a:ext cx="1927334" cy="677612"/>
          </a:xfrm>
          <a:prstGeom prst="rect">
            <a:avLst/>
          </a:prstGeom>
        </p:spPr>
      </p:pic>
      <p:sp>
        <p:nvSpPr>
          <p:cNvPr id="5" name="文本框 4">
            <a:extLst>
              <a:ext uri="{FF2B5EF4-FFF2-40B4-BE49-F238E27FC236}">
                <a16:creationId xmlns:a16="http://schemas.microsoft.com/office/drawing/2014/main" id="{19D72490-AB99-C603-4125-0FDD47B90B1B}"/>
              </a:ext>
            </a:extLst>
          </p:cNvPr>
          <p:cNvSpPr txBox="1"/>
          <p:nvPr/>
        </p:nvSpPr>
        <p:spPr>
          <a:xfrm>
            <a:off x="869852" y="709281"/>
            <a:ext cx="10452295" cy="5531771"/>
          </a:xfrm>
          <a:prstGeom prst="rect">
            <a:avLst/>
          </a:prstGeom>
          <a:solidFill>
            <a:schemeClr val="tx2">
              <a:lumMod val="20000"/>
              <a:lumOff val="80000"/>
            </a:schemeClr>
          </a:solidFill>
        </p:spPr>
        <p:txBody>
          <a:bodyPr wrap="square" rtlCol="0">
            <a:spAutoFit/>
          </a:bodyPr>
          <a:lstStyle/>
          <a:p>
            <a:pPr algn="ctr">
              <a:lnSpc>
                <a:spcPct val="150000"/>
              </a:lnSpc>
              <a:spcBef>
                <a:spcPts val="600"/>
              </a:spcBef>
              <a:spcAft>
                <a:spcPts val="600"/>
              </a:spcAft>
            </a:pPr>
            <a:r>
              <a:rPr lang="zh-CN" altLang="en-US" sz="2800" dirty="0">
                <a:latin typeface="Microsoft Tai Le" panose="020B0502040204020203" pitchFamily="34" charset="0"/>
                <a:ea typeface="微软雅黑" panose="020B0503020204020204" pitchFamily="34" charset="-122"/>
              </a:rPr>
              <a:t>简介</a:t>
            </a:r>
            <a:endParaRPr lang="en-US" altLang="zh-CN" sz="2800" dirty="0">
              <a:latin typeface="Microsoft Tai Le" panose="020B0502040204020203" pitchFamily="34" charset="0"/>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en-US" altLang="zh-CN" sz="2000" b="0" i="0" dirty="0" err="1">
                <a:solidFill>
                  <a:srgbClr val="1C1917"/>
                </a:solidFill>
                <a:effectLst/>
                <a:latin typeface="Microsoft Tai Le" panose="020B0502040204020203" pitchFamily="34" charset="0"/>
                <a:ea typeface="微软雅黑" panose="020B0503020204020204" pitchFamily="34" charset="-122"/>
                <a:cs typeface="Microsoft Tai Le" panose="020B0502040204020203" pitchFamily="34" charset="0"/>
              </a:rPr>
              <a:t>eBPF</a:t>
            </a:r>
            <a:r>
              <a:rPr lang="zh-CN" altLang="en-US" sz="2000" b="0" i="0" dirty="0">
                <a:solidFill>
                  <a:srgbClr val="1C1917"/>
                </a:solidFill>
                <a:effectLst/>
                <a:latin typeface="Microsoft Tai Le" panose="020B0502040204020203" pitchFamily="34" charset="0"/>
                <a:ea typeface="微软雅黑" panose="020B0503020204020204" pitchFamily="34" charset="-122"/>
              </a:rPr>
              <a:t>是</a:t>
            </a:r>
            <a:r>
              <a:rPr lang="en-US" altLang="zh-CN" sz="2000" b="0" i="0" dirty="0">
                <a:solidFill>
                  <a:srgbClr val="1C1917"/>
                </a:solidFill>
                <a:effectLst/>
                <a:latin typeface="Microsoft Tai Le" panose="020B0502040204020203" pitchFamily="34" charset="0"/>
                <a:ea typeface="微软雅黑" panose="020B0503020204020204" pitchFamily="34" charset="-122"/>
                <a:cs typeface="Microsoft Tai Le" panose="020B0502040204020203" pitchFamily="34" charset="0"/>
              </a:rPr>
              <a:t>extended Berkeley Packet Filter</a:t>
            </a:r>
            <a:r>
              <a:rPr lang="zh-CN" altLang="en-US" sz="2000" b="0" i="0" dirty="0">
                <a:solidFill>
                  <a:srgbClr val="1C1917"/>
                </a:solidFill>
                <a:effectLst/>
                <a:latin typeface="Microsoft Tai Le" panose="020B0502040204020203" pitchFamily="34" charset="0"/>
                <a:ea typeface="微软雅黑" panose="020B0503020204020204" pitchFamily="34" charset="-122"/>
              </a:rPr>
              <a:t>的缩写</a:t>
            </a:r>
            <a:r>
              <a:rPr lang="zh-CN" altLang="en-US" sz="2000" dirty="0">
                <a:solidFill>
                  <a:srgbClr val="1C1917"/>
                </a:solidFill>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它是一种虚拟机技术</a:t>
            </a:r>
            <a:r>
              <a:rPr lang="en-US" altLang="zh-CN" sz="2000" b="0" i="0" dirty="0">
                <a:solidFill>
                  <a:srgbClr val="1C1917"/>
                </a:solidFill>
                <a:effectLst/>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可以在</a:t>
            </a:r>
            <a:r>
              <a:rPr lang="en-US" altLang="zh-CN" sz="2000" b="0" i="0" dirty="0">
                <a:solidFill>
                  <a:srgbClr val="1C1917"/>
                </a:solidFill>
                <a:effectLst/>
                <a:latin typeface="Microsoft Tai Le" panose="020B0502040204020203" pitchFamily="34" charset="0"/>
                <a:ea typeface="微软雅黑" panose="020B0503020204020204" pitchFamily="34" charset="-122"/>
                <a:cs typeface="Microsoft Tai Le" panose="020B0502040204020203" pitchFamily="34" charset="0"/>
              </a:rPr>
              <a:t>Linux</a:t>
            </a:r>
            <a:r>
              <a:rPr lang="zh-CN" altLang="en-US" sz="2000" b="0" i="0" dirty="0">
                <a:solidFill>
                  <a:srgbClr val="1C1917"/>
                </a:solidFill>
                <a:effectLst/>
                <a:latin typeface="Microsoft Tai Le" panose="020B0502040204020203" pitchFamily="34" charset="0"/>
                <a:ea typeface="微软雅黑" panose="020B0503020204020204" pitchFamily="34" charset="-122"/>
              </a:rPr>
              <a:t>内核运行沙盒化的程序。</a:t>
            </a:r>
            <a:endParaRPr lang="en-US" altLang="zh-CN" sz="2000" b="0" i="0" dirty="0">
              <a:solidFill>
                <a:srgbClr val="1C1917"/>
              </a:solidFill>
              <a:effectLst/>
              <a:latin typeface="Microsoft Tai Le" panose="020B0502040204020203" pitchFamily="34" charset="0"/>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en-US" altLang="zh-CN" sz="2000" b="0" i="0" dirty="0" err="1">
                <a:solidFill>
                  <a:srgbClr val="1C1917"/>
                </a:solidFill>
                <a:effectLst/>
                <a:latin typeface="Microsoft Tai Le" panose="020B0502040204020203" pitchFamily="34" charset="0"/>
                <a:ea typeface="微软雅黑" panose="020B0503020204020204" pitchFamily="34" charset="-122"/>
              </a:rPr>
              <a:t>eBPF</a:t>
            </a:r>
            <a:r>
              <a:rPr lang="zh-CN" altLang="en-US" sz="2000" b="0" i="0" dirty="0">
                <a:solidFill>
                  <a:srgbClr val="1C1917"/>
                </a:solidFill>
                <a:effectLst/>
                <a:latin typeface="Microsoft Tai Le" panose="020B0502040204020203" pitchFamily="34" charset="0"/>
                <a:ea typeface="微软雅黑" panose="020B0503020204020204" pitchFamily="34" charset="-122"/>
              </a:rPr>
              <a:t>程序以</a:t>
            </a:r>
            <a:r>
              <a:rPr lang="en-US" altLang="zh-CN" sz="2000" b="0" i="0" dirty="0">
                <a:solidFill>
                  <a:srgbClr val="1C1917"/>
                </a:solidFill>
                <a:effectLst/>
                <a:latin typeface="Microsoft Tai Le" panose="020B0502040204020203" pitchFamily="34" charset="0"/>
                <a:ea typeface="微软雅黑" panose="020B0503020204020204" pitchFamily="34" charset="-122"/>
              </a:rPr>
              <a:t>Bytecode</a:t>
            </a:r>
            <a:r>
              <a:rPr lang="zh-CN" altLang="en-US" sz="2000" b="0" i="0" dirty="0">
                <a:solidFill>
                  <a:srgbClr val="1C1917"/>
                </a:solidFill>
                <a:effectLst/>
                <a:latin typeface="Microsoft Tai Le" panose="020B0502040204020203" pitchFamily="34" charset="0"/>
                <a:ea typeface="微软雅黑" panose="020B0503020204020204" pitchFamily="34" charset="-122"/>
              </a:rPr>
              <a:t>的形式存在</a:t>
            </a:r>
            <a:r>
              <a:rPr lang="zh-CN" altLang="en-US" sz="2000" dirty="0">
                <a:solidFill>
                  <a:srgbClr val="1C1917"/>
                </a:solidFill>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需要通过</a:t>
            </a:r>
            <a:r>
              <a:rPr lang="en-US" altLang="zh-CN" sz="2000" b="0" i="0" dirty="0">
                <a:solidFill>
                  <a:srgbClr val="1C1917"/>
                </a:solidFill>
                <a:effectLst/>
                <a:latin typeface="Microsoft Tai Le" panose="020B0502040204020203" pitchFamily="34" charset="0"/>
                <a:ea typeface="微软雅黑" panose="020B0503020204020204" pitchFamily="34" charset="-122"/>
              </a:rPr>
              <a:t>Verifier</a:t>
            </a:r>
            <a:r>
              <a:rPr lang="zh-CN" altLang="en-US" sz="2000" b="0" i="0" dirty="0">
                <a:solidFill>
                  <a:srgbClr val="1C1917"/>
                </a:solidFill>
                <a:effectLst/>
                <a:latin typeface="Microsoft Tai Le" panose="020B0502040204020203" pitchFamily="34" charset="0"/>
                <a:ea typeface="微软雅黑" panose="020B0503020204020204" pitchFamily="34" charset="-122"/>
              </a:rPr>
              <a:t>进行校验后</a:t>
            </a:r>
            <a:r>
              <a:rPr lang="en-US" altLang="zh-CN" sz="2000" b="0" i="0" dirty="0">
                <a:solidFill>
                  <a:srgbClr val="1C1917"/>
                </a:solidFill>
                <a:effectLst/>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才能加载到</a:t>
            </a:r>
            <a:r>
              <a:rPr lang="en-US" altLang="zh-CN" sz="2000" b="0" i="0" dirty="0">
                <a:solidFill>
                  <a:srgbClr val="1C1917"/>
                </a:solidFill>
                <a:effectLst/>
                <a:latin typeface="Microsoft Tai Le" panose="020B0502040204020203" pitchFamily="34" charset="0"/>
                <a:ea typeface="微软雅黑" panose="020B0503020204020204" pitchFamily="34" charset="-122"/>
              </a:rPr>
              <a:t>Linux</a:t>
            </a:r>
            <a:r>
              <a:rPr lang="zh-CN" altLang="en-US" sz="2000" b="0" i="0" dirty="0">
                <a:solidFill>
                  <a:srgbClr val="1C1917"/>
                </a:solidFill>
                <a:effectLst/>
                <a:latin typeface="Microsoft Tai Le" panose="020B0502040204020203" pitchFamily="34" charset="0"/>
                <a:ea typeface="微软雅黑" panose="020B0503020204020204" pitchFamily="34" charset="-122"/>
              </a:rPr>
              <a:t>内核中运行。</a:t>
            </a:r>
            <a:endParaRPr lang="en-US" altLang="zh-CN" sz="2000" b="0" i="0" dirty="0">
              <a:solidFill>
                <a:srgbClr val="1C1917"/>
              </a:solidFill>
              <a:effectLst/>
              <a:latin typeface="Microsoft Tai Le" panose="020B0502040204020203" pitchFamily="34" charset="0"/>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en-US" altLang="zh-CN" sz="2000" b="0" i="0" dirty="0" err="1">
                <a:solidFill>
                  <a:srgbClr val="1C1917"/>
                </a:solidFill>
                <a:effectLst/>
                <a:latin typeface="Microsoft Tai Le" panose="020B0502040204020203" pitchFamily="34" charset="0"/>
                <a:ea typeface="微软雅黑" panose="020B0503020204020204" pitchFamily="34" charset="-122"/>
              </a:rPr>
              <a:t>eBPF</a:t>
            </a:r>
            <a:r>
              <a:rPr lang="zh-CN" altLang="en-US" sz="2000" b="0" i="0" dirty="0">
                <a:solidFill>
                  <a:srgbClr val="1C1917"/>
                </a:solidFill>
                <a:effectLst/>
                <a:latin typeface="Microsoft Tai Le" panose="020B0502040204020203" pitchFamily="34" charset="0"/>
                <a:ea typeface="微软雅黑" panose="020B0503020204020204" pitchFamily="34" charset="-122"/>
              </a:rPr>
              <a:t>提供了强大的</a:t>
            </a:r>
            <a:r>
              <a:rPr lang="en-US" altLang="zh-CN" sz="2000" b="0" i="0" dirty="0">
                <a:solidFill>
                  <a:srgbClr val="1C1917"/>
                </a:solidFill>
                <a:effectLst/>
                <a:latin typeface="Microsoft Tai Le" panose="020B0502040204020203" pitchFamily="34" charset="0"/>
                <a:ea typeface="微软雅黑" panose="020B0503020204020204" pitchFamily="34" charset="-122"/>
              </a:rPr>
              <a:t>hook</a:t>
            </a:r>
            <a:r>
              <a:rPr lang="zh-CN" altLang="en-US" sz="2000" b="0" i="0" dirty="0">
                <a:solidFill>
                  <a:srgbClr val="1C1917"/>
                </a:solidFill>
                <a:effectLst/>
                <a:latin typeface="Microsoft Tai Le" panose="020B0502040204020203" pitchFamily="34" charset="0"/>
                <a:ea typeface="微软雅黑" panose="020B0503020204020204" pitchFamily="34" charset="-122"/>
              </a:rPr>
              <a:t>机制</a:t>
            </a:r>
            <a:r>
              <a:rPr lang="zh-CN" altLang="en-US" sz="2000" dirty="0">
                <a:solidFill>
                  <a:srgbClr val="1C1917"/>
                </a:solidFill>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可以挂载到多个</a:t>
            </a:r>
            <a:r>
              <a:rPr lang="en-US" altLang="zh-CN" sz="2000" b="0" i="0" dirty="0">
                <a:solidFill>
                  <a:srgbClr val="1C1917"/>
                </a:solidFill>
                <a:effectLst/>
                <a:latin typeface="Microsoft Tai Le" panose="020B0502040204020203" pitchFamily="34" charset="0"/>
                <a:ea typeface="微软雅黑" panose="020B0503020204020204" pitchFamily="34" charset="-122"/>
              </a:rPr>
              <a:t>Linux</a:t>
            </a:r>
            <a:r>
              <a:rPr lang="zh-CN" altLang="en-US" sz="2000" b="0" i="0" dirty="0">
                <a:solidFill>
                  <a:srgbClr val="1C1917"/>
                </a:solidFill>
                <a:effectLst/>
                <a:latin typeface="Microsoft Tai Le" panose="020B0502040204020203" pitchFamily="34" charset="0"/>
                <a:ea typeface="微软雅黑" panose="020B0503020204020204" pitchFamily="34" charset="-122"/>
              </a:rPr>
              <a:t>子系统，如网络栈、文件系统等</a:t>
            </a:r>
            <a:r>
              <a:rPr lang="zh-CN" altLang="en-US" sz="2000" dirty="0">
                <a:solidFill>
                  <a:srgbClr val="1C1917"/>
                </a:solidFill>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实现自定义的监控、分析和增强。</a:t>
            </a:r>
          </a:p>
          <a:p>
            <a:pPr marL="342900" indent="-342900">
              <a:lnSpc>
                <a:spcPct val="150000"/>
              </a:lnSpc>
              <a:spcBef>
                <a:spcPts val="600"/>
              </a:spcBef>
              <a:spcAft>
                <a:spcPts val="600"/>
              </a:spcAft>
              <a:buFont typeface="Wingdings" panose="05000000000000000000" pitchFamily="2" charset="2"/>
              <a:buChar char="Ø"/>
            </a:pPr>
            <a:r>
              <a:rPr lang="zh-CN" altLang="en-US" sz="2000" b="0" i="0" dirty="0">
                <a:solidFill>
                  <a:srgbClr val="1C1917"/>
                </a:solidFill>
                <a:effectLst/>
                <a:latin typeface="Microsoft Tai Le" panose="020B0502040204020203" pitchFamily="34" charset="0"/>
                <a:ea typeface="微软雅黑" panose="020B0503020204020204" pitchFamily="34" charset="-122"/>
              </a:rPr>
              <a:t>通过</a:t>
            </a:r>
            <a:r>
              <a:rPr lang="en-US" altLang="zh-CN" sz="2000" b="0" i="0" dirty="0">
                <a:solidFill>
                  <a:srgbClr val="1C1917"/>
                </a:solidFill>
                <a:effectLst/>
                <a:latin typeface="Microsoft Tai Le" panose="020B0502040204020203" pitchFamily="34" charset="0"/>
                <a:ea typeface="微软雅黑" panose="020B0503020204020204" pitchFamily="34" charset="-122"/>
              </a:rPr>
              <a:t>BCC/</a:t>
            </a:r>
            <a:r>
              <a:rPr lang="en-US" altLang="zh-CN" sz="2000" b="0" i="0" dirty="0" err="1">
                <a:solidFill>
                  <a:srgbClr val="1C1917"/>
                </a:solidFill>
                <a:effectLst/>
                <a:latin typeface="Microsoft Tai Le" panose="020B0502040204020203" pitchFamily="34" charset="0"/>
                <a:ea typeface="微软雅黑" panose="020B0503020204020204" pitchFamily="34" charset="-122"/>
              </a:rPr>
              <a:t>bpftrace</a:t>
            </a:r>
            <a:r>
              <a:rPr lang="en-US" altLang="zh-CN" sz="2000" b="0" i="0" dirty="0">
                <a:solidFill>
                  <a:srgbClr val="1C1917"/>
                </a:solidFill>
                <a:effectLst/>
                <a:latin typeface="Microsoft Tai Le" panose="020B0502040204020203" pitchFamily="34" charset="0"/>
                <a:ea typeface="微软雅黑" panose="020B0503020204020204" pitchFamily="34" charset="-122"/>
              </a:rPr>
              <a:t>/</a:t>
            </a:r>
            <a:r>
              <a:rPr lang="en-US" altLang="zh-CN" sz="2000" b="0" i="0" dirty="0" err="1">
                <a:solidFill>
                  <a:srgbClr val="1C1917"/>
                </a:solidFill>
                <a:effectLst/>
                <a:latin typeface="Microsoft Tai Le" panose="020B0502040204020203" pitchFamily="34" charset="0"/>
                <a:ea typeface="微软雅黑" panose="020B0503020204020204" pitchFamily="34" charset="-122"/>
              </a:rPr>
              <a:t>libbpf</a:t>
            </a:r>
            <a:r>
              <a:rPr lang="en-US" altLang="zh-CN" sz="2000" b="0" i="0" dirty="0">
                <a:solidFill>
                  <a:srgbClr val="1C1917"/>
                </a:solidFill>
                <a:effectLst/>
                <a:latin typeface="Microsoft Tai Le" panose="020B0502040204020203" pitchFamily="34" charset="0"/>
                <a:ea typeface="微软雅黑" panose="020B0503020204020204" pitchFamily="34" charset="-122"/>
              </a:rPr>
              <a:t>/cilium </a:t>
            </a:r>
            <a:r>
              <a:rPr lang="en-US" altLang="zh-CN" sz="2000" b="0" i="0" dirty="0" err="1">
                <a:solidFill>
                  <a:srgbClr val="1C1917"/>
                </a:solidFill>
                <a:effectLst/>
                <a:latin typeface="Microsoft Tai Le" panose="020B0502040204020203" pitchFamily="34" charset="0"/>
                <a:ea typeface="微软雅黑" panose="020B0503020204020204" pitchFamily="34" charset="-122"/>
              </a:rPr>
              <a:t>bpf</a:t>
            </a:r>
            <a:r>
              <a:rPr lang="zh-CN" altLang="en-US" sz="2000" b="0" i="0" dirty="0">
                <a:solidFill>
                  <a:srgbClr val="1C1917"/>
                </a:solidFill>
                <a:effectLst/>
                <a:latin typeface="Microsoft Tai Le" panose="020B0502040204020203" pitchFamily="34" charset="0"/>
                <a:ea typeface="微软雅黑" panose="020B0503020204020204" pitchFamily="34" charset="-122"/>
              </a:rPr>
              <a:t>框架</a:t>
            </a:r>
            <a:r>
              <a:rPr lang="zh-CN" altLang="en-US" sz="2000" dirty="0">
                <a:solidFill>
                  <a:srgbClr val="1C1917"/>
                </a:solidFill>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开发人员可以使用</a:t>
            </a:r>
            <a:r>
              <a:rPr lang="en-US" altLang="zh-CN" sz="2000" b="0" i="0" dirty="0">
                <a:solidFill>
                  <a:srgbClr val="1C1917"/>
                </a:solidFill>
                <a:effectLst/>
                <a:latin typeface="Microsoft Tai Le" panose="020B0502040204020203" pitchFamily="34" charset="0"/>
                <a:ea typeface="微软雅黑" panose="020B0503020204020204" pitchFamily="34" charset="-122"/>
              </a:rPr>
              <a:t>C/Python/go</a:t>
            </a:r>
            <a:r>
              <a:rPr lang="zh-CN" altLang="en-US" sz="2000" b="0" i="0" dirty="0">
                <a:solidFill>
                  <a:srgbClr val="1C1917"/>
                </a:solidFill>
                <a:effectLst/>
                <a:latin typeface="Microsoft Tai Le" panose="020B0502040204020203" pitchFamily="34" charset="0"/>
                <a:ea typeface="微软雅黑" panose="020B0503020204020204" pitchFamily="34" charset="-122"/>
              </a:rPr>
              <a:t>等语言编写</a:t>
            </a:r>
            <a:r>
              <a:rPr lang="en-US" altLang="zh-CN" sz="2000" b="0" i="0" dirty="0" err="1">
                <a:solidFill>
                  <a:srgbClr val="1C1917"/>
                </a:solidFill>
                <a:effectLst/>
                <a:latin typeface="Microsoft Tai Le" panose="020B0502040204020203" pitchFamily="34" charset="0"/>
                <a:ea typeface="微软雅黑" panose="020B0503020204020204" pitchFamily="34" charset="-122"/>
              </a:rPr>
              <a:t>eBPF</a:t>
            </a:r>
            <a:r>
              <a:rPr lang="zh-CN" altLang="en-US" sz="2000" b="0" i="0" dirty="0">
                <a:solidFill>
                  <a:srgbClr val="1C1917"/>
                </a:solidFill>
                <a:effectLst/>
                <a:latin typeface="Microsoft Tai Le" panose="020B0502040204020203" pitchFamily="34" charset="0"/>
                <a:ea typeface="微软雅黑" panose="020B0503020204020204" pitchFamily="34" charset="-122"/>
              </a:rPr>
              <a:t>程序</a:t>
            </a:r>
            <a:r>
              <a:rPr lang="zh-CN" altLang="en-US" sz="2000" dirty="0">
                <a:solidFill>
                  <a:srgbClr val="1C1917"/>
                </a:solidFill>
                <a:latin typeface="Microsoft Tai Le" panose="020B0502040204020203" pitchFamily="34" charset="0"/>
                <a:ea typeface="微软雅黑" panose="020B0503020204020204" pitchFamily="34" charset="-122"/>
              </a:rPr>
              <a:t>，</a:t>
            </a:r>
            <a:r>
              <a:rPr lang="zh-CN" altLang="en-US" sz="2000" b="0" i="0" dirty="0">
                <a:solidFill>
                  <a:srgbClr val="1C1917"/>
                </a:solidFill>
                <a:effectLst/>
                <a:latin typeface="Microsoft Tai Le" panose="020B0502040204020203" pitchFamily="34" charset="0"/>
                <a:ea typeface="微软雅黑" panose="020B0503020204020204" pitchFamily="34" charset="-122"/>
              </a:rPr>
              <a:t>无需掌握</a:t>
            </a:r>
            <a:r>
              <a:rPr lang="en-US" altLang="zh-CN" sz="2000" b="0" i="0" dirty="0">
                <a:solidFill>
                  <a:srgbClr val="1C1917"/>
                </a:solidFill>
                <a:effectLst/>
                <a:latin typeface="Microsoft Tai Le" panose="020B0502040204020203" pitchFamily="34" charset="0"/>
                <a:ea typeface="微软雅黑" panose="020B0503020204020204" pitchFamily="34" charset="-122"/>
              </a:rPr>
              <a:t>Bytecode</a:t>
            </a:r>
            <a:r>
              <a:rPr lang="zh-CN" altLang="en-US" sz="2000" b="0" i="0" dirty="0">
                <a:solidFill>
                  <a:srgbClr val="1C1917"/>
                </a:solidFill>
                <a:effectLst/>
                <a:latin typeface="Microsoft Tai Le" panose="020B0502040204020203" pitchFamily="34" charset="0"/>
                <a:ea typeface="微软雅黑" panose="020B0503020204020204" pitchFamily="34" charset="-122"/>
              </a:rPr>
              <a:t>细节。</a:t>
            </a:r>
            <a:endParaRPr lang="en-US" altLang="zh-CN" sz="2400" dirty="0">
              <a:latin typeface="Microsoft Tai Le" panose="020B0502040204020203" pitchFamily="34" charset="0"/>
              <a:ea typeface="微软雅黑" panose="020B0503020204020204" pitchFamily="34" charset="-122"/>
            </a:endParaRPr>
          </a:p>
          <a:p>
            <a:pPr marL="342900" indent="-342900">
              <a:lnSpc>
                <a:spcPct val="150000"/>
              </a:lnSpc>
              <a:buFont typeface="Wingdings" panose="05000000000000000000" pitchFamily="2" charset="2"/>
              <a:buChar char="Ø"/>
            </a:pPr>
            <a:endParaRPr lang="zh-CN" altLang="en-US" sz="2000" dirty="0">
              <a:latin typeface="Microsoft Tai Le" panose="020B0502040204020203" pitchFamily="34" charset="0"/>
              <a:ea typeface="微软雅黑" panose="020B0503020204020204" pitchFamily="34" charset="-122"/>
            </a:endParaRPr>
          </a:p>
        </p:txBody>
      </p:sp>
    </p:spTree>
    <p:extLst>
      <p:ext uri="{BB962C8B-B14F-4D97-AF65-F5344CB8AC3E}">
        <p14:creationId xmlns:p14="http://schemas.microsoft.com/office/powerpoint/2010/main" val="281395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56FB86-8B8D-8E37-B708-BDFD2A9DBDBC}"/>
              </a:ext>
            </a:extLst>
          </p:cNvPr>
          <p:cNvSpPr>
            <a:spLocks noGrp="1"/>
          </p:cNvSpPr>
          <p:nvPr>
            <p:ph idx="1"/>
          </p:nvPr>
        </p:nvSpPr>
        <p:spPr>
          <a:xfrm>
            <a:off x="778041" y="802941"/>
            <a:ext cx="10515600" cy="4351338"/>
          </a:xfrm>
        </p:spPr>
        <p:txBody>
          <a:bodyPr/>
          <a:lstStyle/>
          <a:p>
            <a:pPr marL="0" indent="0" algn="ctr">
              <a:lnSpc>
                <a:spcPct val="150000"/>
              </a:lnSpc>
              <a:buNone/>
            </a:pPr>
            <a:r>
              <a:rPr lang="en-US" altLang="zh-CN" dirty="0">
                <a:latin typeface="Microsoft Tai Le" panose="020B0502040204020203" pitchFamily="34" charset="0"/>
                <a:ea typeface="微软雅黑" panose="020B0503020204020204" pitchFamily="34" charset="-122"/>
              </a:rPr>
              <a:t>x-monitor</a:t>
            </a:r>
          </a:p>
          <a:p>
            <a:pPr marL="0" indent="0">
              <a:lnSpc>
                <a:spcPct val="150000"/>
              </a:lnSpc>
              <a:buNone/>
            </a:pPr>
            <a:r>
              <a:rPr lang="en-US" altLang="zh-CN" sz="2400" dirty="0">
                <a:latin typeface="Microsoft Tai Le" panose="020B0502040204020203" pitchFamily="34" charset="0"/>
                <a:ea typeface="微软雅黑" panose="020B0503020204020204" pitchFamily="34" charset="-122"/>
              </a:rPr>
              <a:t>x-monitor</a:t>
            </a:r>
            <a:r>
              <a:rPr lang="zh-CN" altLang="en-US" sz="2400" dirty="0">
                <a:latin typeface="Microsoft Tai Le" panose="020B0502040204020203" pitchFamily="34" charset="0"/>
                <a:ea typeface="微软雅黑" panose="020B0503020204020204" pitchFamily="34" charset="-122"/>
              </a:rPr>
              <a:t>是一个可观察性和性能分析的工具，可帮助您了解系统和应用程序的行为方式。它使用 </a:t>
            </a:r>
            <a:r>
              <a:rPr lang="en-US" altLang="zh-CN" sz="2400" dirty="0" err="1">
                <a:latin typeface="Microsoft Tai Le" panose="020B0502040204020203" pitchFamily="34" charset="0"/>
                <a:ea typeface="微软雅黑" panose="020B0503020204020204" pitchFamily="34" charset="-122"/>
              </a:rPr>
              <a:t>eBPF</a:t>
            </a:r>
            <a:r>
              <a:rPr lang="en-US" altLang="zh-CN" sz="2400" dirty="0">
                <a:latin typeface="Microsoft Tai Le" panose="020B0502040204020203" pitchFamily="34" charset="0"/>
                <a:ea typeface="微软雅黑" panose="020B0503020204020204" pitchFamily="34" charset="-122"/>
              </a:rPr>
              <a:t> </a:t>
            </a:r>
            <a:r>
              <a:rPr lang="zh-CN" altLang="en-US" sz="2400" dirty="0">
                <a:latin typeface="Microsoft Tai Le" panose="020B0502040204020203" pitchFamily="34" charset="0"/>
                <a:ea typeface="微软雅黑" panose="020B0503020204020204" pitchFamily="34" charset="-122"/>
              </a:rPr>
              <a:t>技术来挖掘您的系统并将该信息公开为您可以观察的。事件范围从事实到事实系统活动事件到检测可疑行为模式的复杂安全事件。</a:t>
            </a:r>
          </a:p>
        </p:txBody>
      </p:sp>
      <p:pic>
        <p:nvPicPr>
          <p:cNvPr id="4" name="图片 3">
            <a:extLst>
              <a:ext uri="{FF2B5EF4-FFF2-40B4-BE49-F238E27FC236}">
                <a16:creationId xmlns:a16="http://schemas.microsoft.com/office/drawing/2014/main" id="{94C562C5-9E81-8DF3-9F5F-8300F61E8D69}"/>
              </a:ext>
            </a:extLst>
          </p:cNvPr>
          <p:cNvPicPr>
            <a:picLocks noChangeAspect="1"/>
          </p:cNvPicPr>
          <p:nvPr/>
        </p:nvPicPr>
        <p:blipFill>
          <a:blip r:embed="rId2"/>
          <a:stretch>
            <a:fillRect/>
          </a:stretch>
        </p:blipFill>
        <p:spPr>
          <a:xfrm>
            <a:off x="0" y="0"/>
            <a:ext cx="1927334" cy="677612"/>
          </a:xfrm>
          <a:prstGeom prst="rect">
            <a:avLst/>
          </a:prstGeom>
        </p:spPr>
      </p:pic>
    </p:spTree>
    <p:extLst>
      <p:ext uri="{BB962C8B-B14F-4D97-AF65-F5344CB8AC3E}">
        <p14:creationId xmlns:p14="http://schemas.microsoft.com/office/powerpoint/2010/main" val="424861571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99</TotalTime>
  <Words>177</Words>
  <Application>Microsoft Office PowerPoint</Application>
  <PresentationFormat>宽屏</PresentationFormat>
  <Paragraphs>7</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Arial</vt:lpstr>
      <vt:lpstr>Calibri</vt:lpstr>
      <vt:lpstr>Calibri Light</vt:lpstr>
      <vt:lpstr>Microsoft Tai Le</vt:lpstr>
      <vt:lpstr>Wingdings</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wubo calm</dc:creator>
  <cp:lastModifiedBy>wubo calm</cp:lastModifiedBy>
  <cp:revision>25</cp:revision>
  <dcterms:created xsi:type="dcterms:W3CDTF">2023-11-07T07:58:32Z</dcterms:created>
  <dcterms:modified xsi:type="dcterms:W3CDTF">2023-11-07T09:51:01Z</dcterms:modified>
</cp:coreProperties>
</file>