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41" y="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EA02A-4CF0-4341-8E9E-85022852F32A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E908A-A0DF-4C6C-8198-15DE66DBD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052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111111"/>
                </a:solidFill>
                <a:effectLst/>
                <a:latin typeface="-apple-system"/>
              </a:rPr>
              <a:t>优化磁盘性能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：磁盘性能是影响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-apple-system"/>
              </a:rPr>
              <a:t>I/O request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处理时间的一个重要因素。可以通过使用更快的磁盘、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-apple-system"/>
              </a:rPr>
              <a:t>RAID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等技术来提高磁盘性能。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111111"/>
                </a:solidFill>
                <a:effectLst/>
                <a:latin typeface="-apple-system"/>
              </a:rPr>
              <a:t>优化</a:t>
            </a:r>
            <a:r>
              <a:rPr lang="en-US" altLang="zh-CN" b="1" i="0" dirty="0">
                <a:solidFill>
                  <a:srgbClr val="111111"/>
                </a:solidFill>
                <a:effectLst/>
                <a:latin typeface="-apple-system"/>
              </a:rPr>
              <a:t>I/O</a:t>
            </a:r>
            <a:r>
              <a:rPr lang="zh-CN" altLang="en-US" b="1" i="0" dirty="0">
                <a:solidFill>
                  <a:srgbClr val="111111"/>
                </a:solidFill>
                <a:effectLst/>
                <a:latin typeface="-apple-system"/>
              </a:rPr>
              <a:t>调度器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：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调度器的性能也会影响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-apple-system"/>
              </a:rPr>
              <a:t>I/O request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的处理时间。可以通过使用更高效的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调度算法、调整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调度器的参数等方式来优化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调度器的性能。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111111"/>
                </a:solidFill>
                <a:effectLst/>
                <a:latin typeface="-apple-system"/>
              </a:rPr>
              <a:t>优化应用程序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：应用程序的性能也会影响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-apple-system"/>
              </a:rPr>
              <a:t>I/O request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的处理时间。可以通过优化应用程序的代码、减少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-apple-system"/>
              </a:rPr>
              <a:t>I/O request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的数量等方式来提高应用程序的性能。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111111"/>
                </a:solidFill>
                <a:effectLst/>
                <a:latin typeface="-apple-system"/>
              </a:rPr>
              <a:t>使用缓存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：使用缓存可以减少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-apple-system"/>
              </a:rPr>
              <a:t>I/O request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的数量，从而提高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-apple-system"/>
              </a:rPr>
              <a:t>I/O request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的处理时间。可以使用操作系统提供的文件缓存、数据库缓存等方式来实现缓存。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E908A-A0DF-4C6C-8198-15DE66DBDEE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61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88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73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75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81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76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0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44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15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79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47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8A0A-AF19-4274-B897-6F8B9E954E04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88A0A-AF19-4274-B897-6F8B9E954E04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1E279-7DD2-4B05-B46E-0C6DFE1C5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88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56FB86-8B8D-8E37-B708-BDFD2A9DB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488958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cpu_schedule_runq_latency</a:t>
            </a:r>
            <a:endParaRPr lang="en-US" altLang="zh-CN" sz="20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用来观察线程在运行队列中等待时间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的幂次分布，可用来观察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是否超载。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原理：利用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调度器的线程唤醒事件和线程上下文切换事件的跟踪来计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算线程从唤醒到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on-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的时间间隔，基于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BTFTracepoint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指标说明：以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Heatmap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图来展示，横坐标是时间轴，纵坐标是延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迟间隔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的幂次放，中间方块通过颜色深浅标识线程数量。图例中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说明延迟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4-7us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范围内有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436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个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thread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C49B6D-4754-79E9-70A3-D887CA069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61" y="3537285"/>
            <a:ext cx="11133785" cy="29808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5CD1F82-26C9-67A8-4F9B-058CA59B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399" y="1340925"/>
            <a:ext cx="4248547" cy="185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15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9213804-B6FE-A132-54A5-704C5ABE1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4"/>
            <a:ext cx="11532268" cy="6250405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7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bio_request_total</a:t>
            </a:r>
            <a:r>
              <a:rPr lang="en-US" altLang="zh-CN" sz="2000" b="1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read/write</a:t>
            </a:r>
          </a:p>
          <a:p>
            <a:pPr marL="0" indent="45720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块设备统计间隔时间内的读写请求吞吐率，单位</a:t>
            </a:r>
            <a:r>
              <a:rPr lang="en-US" altLang="zh-CN" sz="15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kbytes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。</a:t>
            </a:r>
            <a:endParaRPr lang="en-US" altLang="zh-CN" sz="15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30000"/>
              </a:lnSpc>
              <a:spcBef>
                <a:spcPts val="600"/>
              </a:spcBef>
              <a:buNone/>
            </a:pP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原理：通过内核函数</a:t>
            </a:r>
            <a:r>
              <a:rPr lang="en-US" altLang="zh-CN" sz="15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block_rq_complete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统计</a:t>
            </a:r>
            <a:r>
              <a:rPr lang="en-US" altLang="zh-CN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 Request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不同操作完成的字节数。该指标可对应</a:t>
            </a:r>
            <a:r>
              <a:rPr lang="en-US" altLang="zh-CN" sz="15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iostat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</a:t>
            </a:r>
            <a:r>
              <a:rPr lang="en-US" altLang="zh-CN" sz="15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rkB</a:t>
            </a:r>
            <a:r>
              <a:rPr lang="en-US" altLang="zh-CN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/s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5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wkB</a:t>
            </a:r>
            <a:r>
              <a:rPr lang="en-US" altLang="zh-CN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/s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。</a:t>
            </a:r>
            <a:endParaRPr lang="en-US" altLang="zh-CN" sz="15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8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bio_request_completed_count</a:t>
            </a:r>
            <a:r>
              <a:rPr lang="en-US" altLang="zh-CN" sz="2000" b="1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read/</a:t>
            </a: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wirte</a:t>
            </a: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30000"/>
              </a:lnSpc>
              <a:spcBef>
                <a:spcPts val="600"/>
              </a:spcBef>
              <a:buNone/>
            </a:pP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块设备统计间隔时间内的读写请求完成的次数</a:t>
            </a:r>
            <a:endParaRPr lang="en-US" altLang="zh-CN" sz="15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30000"/>
              </a:lnSpc>
              <a:spcBef>
                <a:spcPts val="600"/>
              </a:spcBef>
              <a:buNone/>
            </a:pP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原理：通过内核函数</a:t>
            </a:r>
            <a:r>
              <a:rPr lang="en-US" altLang="zh-CN" sz="15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block_rq_complete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统计</a:t>
            </a:r>
            <a:r>
              <a:rPr lang="en-US" altLang="zh-CN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 Request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不同操作完成的次数。该指标可对应</a:t>
            </a:r>
            <a:r>
              <a:rPr lang="en-US" altLang="zh-CN" sz="15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iostat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</a:t>
            </a:r>
            <a:r>
              <a:rPr lang="en-US" altLang="zh-CN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r/s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w/s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。</a:t>
            </a:r>
            <a:endParaRPr lang="en-US" altLang="zh-CN" sz="15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30000"/>
              </a:lnSpc>
              <a:spcBef>
                <a:spcPts val="600"/>
              </a:spcBef>
              <a:buNone/>
            </a:pP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以下是</a:t>
            </a:r>
            <a:r>
              <a:rPr lang="en-US" altLang="zh-CN" sz="15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fio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在做压测采集数据。</a:t>
            </a:r>
            <a:endParaRPr lang="en-US" altLang="zh-CN" sz="15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30000"/>
              </a:lnSpc>
              <a:spcBef>
                <a:spcPts val="600"/>
              </a:spcBef>
              <a:buNone/>
            </a:pPr>
            <a:endParaRPr lang="en-US" altLang="zh-CN" sz="15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1779ED-D8DA-211E-3BFC-4193A8682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21" y="3297518"/>
            <a:ext cx="11367247" cy="18052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934E1CD-2F27-1A13-8991-A1ED39015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23" y="5244982"/>
            <a:ext cx="10432684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92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7F92B6D-8EBB-2A13-1EC3-4F88C2CDB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4"/>
            <a:ext cx="11532268" cy="6250405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9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bio_request_latency_over_threshold</a:t>
            </a: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30000"/>
              </a:lnSpc>
              <a:spcBef>
                <a:spcPts val="600"/>
              </a:spcBef>
              <a:buNone/>
            </a:pP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指标说明：设置</a:t>
            </a:r>
            <a:r>
              <a:rPr lang="en-US" altLang="zh-CN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 Request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完成的阈值，超过该阈值的请求会输出请求相关信息。包括：进程名、进程</a:t>
            </a:r>
            <a:r>
              <a:rPr lang="en-US" altLang="zh-CN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ID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、线程</a:t>
            </a:r>
            <a:r>
              <a:rPr lang="en-US" altLang="zh-CN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ID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、块设备、操作类型、</a:t>
            </a:r>
            <a:r>
              <a:rPr lang="en-US" altLang="zh-CN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</a:t>
            </a:r>
            <a:r>
              <a:rPr lang="zh-CN" altLang="en-US" sz="15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尺寸，延迟时间。</a:t>
            </a:r>
            <a:endParaRPr lang="en-US" altLang="zh-CN" sz="15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30000"/>
              </a:lnSpc>
              <a:spcBef>
                <a:spcPts val="600"/>
              </a:spcBef>
              <a:buNone/>
            </a:pPr>
            <a:endParaRPr lang="en-US" altLang="zh-CN" sz="15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3640E6-1BFC-815D-4848-81F4E4370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650478"/>
            <a:ext cx="11566703" cy="1778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7DBBB74-6991-4B0A-3BCD-B4D1D9169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3637666"/>
            <a:ext cx="11566703" cy="15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77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7ECC983-6878-261F-BC35-FA92369BE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577167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10"/>
            </a:pPr>
            <a:r>
              <a:rPr lang="en-US" altLang="zh-CN" sz="2000" b="1" dirty="0">
                <a:latin typeface="Microsoft Tai Le" panose="020B0502040204020203" pitchFamily="34" charset="0"/>
                <a:ea typeface="微软雅黑" panose="020B0503020204020204" pitchFamily="34" charset="-122"/>
              </a:rPr>
              <a:t>BIO</a:t>
            </a:r>
            <a:r>
              <a:rPr lang="zh-CN" altLang="en-US" sz="2000" b="1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测试</a:t>
            </a: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顺序写，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fio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-filename=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fio_test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-direct=1 -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iodepth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1 -thread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rw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=write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ioengine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libaio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-bs=16k -size=1G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numjobs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=1 -runtime=300 -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group_reporting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-name=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mytest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time_based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随机读，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fio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-filename=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fio_test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-direct=1 -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iodepth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1 -thread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rw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randread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ioengine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libaio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-bs=16k -size=1G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numjobs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=1 -runtime=300 -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group_reporting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-name=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mytest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time_based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顺序读写，读写比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3:7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fio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-filename=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fio_test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-direct=1 -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iodepth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1 -thread --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rw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readwrite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highlight>
                  <a:srgbClr val="FFFF00"/>
                </a:highlight>
                <a:latin typeface="Microsoft Tai Le" panose="020B0502040204020203" pitchFamily="34" charset="0"/>
                <a:ea typeface="微软雅黑" panose="020B0503020204020204" pitchFamily="34" charset="-122"/>
              </a:rPr>
              <a:t>--</a:t>
            </a:r>
            <a:r>
              <a:rPr lang="en-US" altLang="zh-CN" sz="1600" dirty="0" err="1">
                <a:highlight>
                  <a:srgbClr val="FFFF00"/>
                </a:highlight>
                <a:latin typeface="Microsoft Tai Le" panose="020B0502040204020203" pitchFamily="34" charset="0"/>
                <a:ea typeface="微软雅黑" panose="020B0503020204020204" pitchFamily="34" charset="-122"/>
              </a:rPr>
              <a:t>rwmixread</a:t>
            </a:r>
            <a:r>
              <a:rPr lang="en-US" altLang="zh-CN" sz="1600" dirty="0">
                <a:highlight>
                  <a:srgbClr val="FFFF00"/>
                </a:highlight>
                <a:latin typeface="Microsoft Tai Le" panose="020B0502040204020203" pitchFamily="34" charset="0"/>
                <a:ea typeface="微软雅黑" panose="020B0503020204020204" pitchFamily="34" charset="-122"/>
              </a:rPr>
              <a:t>=30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ioengine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libaio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-bs=16k -size=1G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numjobs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=1 -runtime=300 -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group_reporting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-name=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mytest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time_based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3E1548-E220-9089-10AD-22377C310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07" y="3339129"/>
            <a:ext cx="10189845" cy="325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E5E7E08-E3D6-CC27-D1F4-B1963F3F3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488958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cpu_schedule_runq_latency</a:t>
            </a: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测试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fio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个线程，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read:write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=70%:30%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fio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-filename=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fio_test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-direct=1 -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iodepth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1 -thread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rw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randrw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rwmixread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=70 -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ioengine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libaio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-bs=16k -size=1G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numjobs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=4 -runtime=300 -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group_reporting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-name=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mytest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time_based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 startAt="2"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测试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个进程不断计算调用 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sqrt 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函数计算由 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rand 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函数产生的随机数的平方根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stress –c 8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 startAt="2"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622BCA-D1F9-B58E-EB6E-04C8B52DB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943582"/>
            <a:ext cx="11618595" cy="13882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35B0BB-0444-22AA-983F-42100F759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638" y="4109859"/>
            <a:ext cx="4354274" cy="22737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88BB326-FF06-556B-EEE7-77BA5570B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12" y="4109859"/>
            <a:ext cx="7295498" cy="162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1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55853D4-F2CF-61B3-CAFD-5DB6B20BE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488958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cpu_schedule_offcpu</a:t>
            </a: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用来统计线程阻塞或脱离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运行的时间。被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调度出去到插入到运行队列的时间间隔，单位秒。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原理：利用内核函数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sched_switch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prev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sched_wakeup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ts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对应关系，计算时间差。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指标说明：超过阈值的指标实时显示在表格中，包括进程名、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PID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TID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OffCPU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时间、过滤范围（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OS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Namespace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Pid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PGid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）、过滤的值。通过该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信息结合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Perf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工具可进一步分析为什么程序没有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上运行，脱离的时间是消耗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在哪里。</a:t>
            </a: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 startAt="2"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978EFF-93C1-FF30-D40B-6FC26EFC5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510" y="1791548"/>
            <a:ext cx="4418098" cy="18134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63CDCC-4042-3C1D-35A5-ADAAA5919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4021922"/>
            <a:ext cx="11637147" cy="191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1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3BEBDAE-1DC0-00EA-B82D-D10D0E532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488958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cpu_schedule_offcpu</a:t>
            </a: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测试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，用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做了一个简单的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http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接口，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秒返回一个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hello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字符串循环使用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curl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去访问。这时会实时看到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进程的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offcpu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时间。实际中结合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perf 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strace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命令去分析堆栈。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[root@Redhat8-01 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pingan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]# perf trace --kernel-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syscall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-graph  --call-graph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dwarf -p 55542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，或者直接使用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bcc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offcputime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工具。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4529FB-5930-2512-640A-30B1A9090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4669115"/>
            <a:ext cx="11703221" cy="19035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38C2146-530F-F48F-3107-52DE7FA31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640" y="932199"/>
            <a:ext cx="4176481" cy="20826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B1E72ED-C318-38D1-4D30-3F08E98C8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3173766"/>
            <a:ext cx="10303180" cy="133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6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CEDF79D-3CD3-7F44-A5DD-FDAA44BAE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577167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3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PageCacheRatio</a:t>
            </a:r>
            <a:r>
              <a:rPr lang="en-US" altLang="zh-CN" sz="2000" b="1" dirty="0">
                <a:latin typeface="Microsoft Tai Le" panose="020B0502040204020203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PageCacheOperateCount</a:t>
            </a: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用来展示页缓存的命中率，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Cache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命中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失误的次数。有效的检查页缓存的命中率和有效程度。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原理：使用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kprobe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去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hook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内核函数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add_to_page_cache_lru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mark_page_accessed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folio_account_dirtied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account_page_dirtied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、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mark_buffer_dirty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的调用，统计发生的次数，计算命中率。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指标说明：对于很多数据库一般都会大量的使用页缓存，以确保一般情况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经常访问的数据永远都在内存中。这意味着规划这种数据存储时，最重要的问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题往往是最活跃的数据集是否能够完全存入预期的内存容量中。下图是在一个</a:t>
            </a:r>
            <a:b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</a:b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编译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kernel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机器上观察的情况。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F2A1B3-E167-E439-11CF-0A12F671C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815" y="1272952"/>
            <a:ext cx="4452353" cy="21560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B5CCB61-DFD2-F501-B355-83A54441C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4118343"/>
            <a:ext cx="11630949" cy="187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5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2ECB249A-A531-7D7B-1F26-27B940521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577167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3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PageCacheRatio</a:t>
            </a:r>
            <a:r>
              <a:rPr lang="en-US" altLang="zh-CN" sz="2000" b="1" dirty="0">
                <a:latin typeface="Microsoft Tai Le" panose="020B0502040204020203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PageCacheOperateCount</a:t>
            </a: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测试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-1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</a:t>
            </a:r>
            <a:r>
              <a:rPr lang="pl-PL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echo 3 &gt; /proc/sys/vm/drop_caches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，清理掉页缓存、目录项缓存以及 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inode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缓存，然后观察指标变化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55D924-A5FB-FBE9-13FA-0D6A510AE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1358582"/>
            <a:ext cx="5274310" cy="235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A09455B-15C4-E4DB-5788-B1A245D4B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842" y="1358582"/>
            <a:ext cx="5274310" cy="4536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347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CFF77A1-8A47-18FF-DB1F-032BDA8A0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648274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4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bio_request_latency</a:t>
            </a:r>
            <a:r>
              <a:rPr lang="en-US" altLang="zh-CN" sz="2000" b="1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read/write</a:t>
            </a: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块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设备的延迟统计以延迟时间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的幂次分布展示。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原理：使用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tracepoint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观察内核三个函数，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block_rq_insert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（将块设备的 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 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操作请求插入到块设备的 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 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请求队列中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block_rq_issue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(I/O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调度器队列中获取请求发送给设备驱动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block_rq_complete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请求已经被驱动程序完成回调）。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指标说明：请求延迟 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= 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等待时长 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+ 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服务时长。等待时长：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issue - insert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。服务时长：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complete - issue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从下图展示是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fio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压测的情况，可看到系统在高负载情况下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的请求（读写）从插入队列到执行完毕的延迟分布，延迟的堆积情况。</a:t>
            </a:r>
            <a:endParaRPr lang="en-US" altLang="zh-CN" sz="20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优化策略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给关键的业务的块设备设置延迟阈值报警。</a:t>
            </a:r>
            <a:endParaRPr lang="en-US" altLang="zh-CN" sz="12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容量规划，如果</a:t>
            </a:r>
            <a:r>
              <a:rPr lang="en-US" altLang="zh-CN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Load</a:t>
            </a: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太高，提供存储资源的并发能力，消除延迟。</a:t>
            </a:r>
            <a:endParaRPr lang="en-US" altLang="zh-CN" sz="12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EF9F28-F289-F17D-9D1C-B7C225DBB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47" y="3429000"/>
            <a:ext cx="11515987" cy="192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34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22D94A4-7A48-F910-E7FE-34B11EFFF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5"/>
            <a:ext cx="11532268" cy="577167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5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bio_request_in_queue_latency</a:t>
            </a:r>
            <a:r>
              <a:rPr lang="en-US" altLang="zh-CN" sz="2000" b="1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read/write</a:t>
            </a: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请求在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调度层的队列中的延迟，等待时长。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指标说明：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调度层用来管理块设备的请求队列，决定队列中请求排列顺序及什么时候派发请求到块设备。这样做有利于减少磁盘寻址时间，从而提高全局吞吐量。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调度层通过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struct 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elevator_type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来适配各种不同的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调度算法。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通过该指标能观察到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Request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在队列中的延迟分布，堆积的数量。可对系统优化提供以下帮助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分析</a:t>
            </a:r>
            <a:r>
              <a:rPr lang="en-US" altLang="zh-CN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</a:t>
            </a: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调度器的性能瓶颈，从而优化</a:t>
            </a:r>
            <a:r>
              <a:rPr lang="en-US" altLang="zh-CN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</a:t>
            </a: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调度器的性能。</a:t>
            </a:r>
            <a:endParaRPr lang="en-US" altLang="zh-CN" sz="12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确定</a:t>
            </a:r>
            <a:r>
              <a:rPr lang="en-US" altLang="zh-CN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 Request</a:t>
            </a: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的处理时间，优化</a:t>
            </a:r>
            <a:r>
              <a:rPr lang="en-US" altLang="zh-CN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 Request</a:t>
            </a: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的处理时间。</a:t>
            </a:r>
            <a:endParaRPr lang="en-US" altLang="zh-CN" sz="12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确定</a:t>
            </a:r>
            <a:r>
              <a:rPr lang="en-US" altLang="zh-CN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 Request</a:t>
            </a: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的处理顺序，优化</a:t>
            </a:r>
            <a:r>
              <a:rPr lang="en-US" altLang="zh-CN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I/O Request</a:t>
            </a: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的处理顺序。</a:t>
            </a:r>
            <a:endParaRPr lang="en-US" altLang="zh-CN" sz="12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2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4"/>
            </a:pPr>
            <a:endParaRPr lang="en-US" altLang="zh-CN" sz="2000" b="1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B81555-A8D7-AAA4-9372-7C24EDD49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470" y="3726348"/>
            <a:ext cx="8875059" cy="286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96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B64A0D4-4F18-9F41-E0FE-BB8560F17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4694"/>
            <a:ext cx="11532268" cy="6250405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6"/>
            </a:pPr>
            <a:r>
              <a:rPr lang="en-US" altLang="zh-CN" sz="2000" b="1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bio_request_ratio</a:t>
            </a:r>
            <a:r>
              <a:rPr lang="en-US" altLang="zh-CN" sz="2000" b="1" dirty="0">
                <a:latin typeface="Microsoft Tai Le" panose="020B0502040204020203" pitchFamily="34" charset="0"/>
                <a:ea typeface="微软雅黑" panose="020B0503020204020204" pitchFamily="34" charset="-122"/>
              </a:rPr>
              <a:t>  read/write</a:t>
            </a: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识别随机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顺序磁盘访问模式。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原理：记录每个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Request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的操作属性（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RW)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，操作的扇区号。判断扇区操作的连续性。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指标说明：这是一个正在使用</a:t>
            </a:r>
            <a:r>
              <a:rPr lang="en-US" altLang="zh-CN" sz="1600" dirty="0" err="1">
                <a:latin typeface="Microsoft Tai Le" panose="020B0502040204020203" pitchFamily="34" charset="0"/>
                <a:ea typeface="微软雅黑" panose="020B0503020204020204" pitchFamily="34" charset="-122"/>
              </a:rPr>
              <a:t>gcc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编译</a:t>
            </a:r>
            <a:r>
              <a:rPr lang="en-US" altLang="zh-CN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kernel</a:t>
            </a: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的环境，可见基本都是随机读写操作。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16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对于指标展示的结果，可以帮助我们更好的理解磁盘性能的瓶颈，采用各种措施来优化磁盘性能：</a:t>
            </a:r>
            <a:endParaRPr lang="en-US" altLang="zh-CN" sz="16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对于随机读写模式，可以采用以下措施来减少磁盘寻道时间</a:t>
            </a:r>
            <a:endParaRPr lang="en-US" altLang="zh-CN" sz="12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将数据分散存储，以降低随机读写的概率。</a:t>
            </a:r>
            <a:endParaRPr lang="en-US" altLang="zh-CN" sz="12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采用预读取技术，提前读取可能被访问的数据。</a:t>
            </a:r>
            <a:endParaRPr lang="en-US" altLang="zh-CN" sz="12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对于顺序读写模式，可以采用以下措施来提高磁盘读取速度</a:t>
            </a:r>
            <a:endParaRPr lang="en-US" altLang="zh-CN" sz="12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使用更快的磁盘设备</a:t>
            </a:r>
            <a:endParaRPr lang="en-US" altLang="zh-CN" sz="12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Microsoft Tai Le" panose="020B0502040204020203" pitchFamily="34" charset="0"/>
                <a:ea typeface="微软雅黑" panose="020B0503020204020204" pitchFamily="34" charset="-122"/>
              </a:rPr>
              <a:t>采用批量读取技术，一次读取多个数据块。</a:t>
            </a:r>
            <a:endParaRPr lang="en-US" altLang="zh-CN" sz="1200" dirty="0">
              <a:latin typeface="Microsoft Tai Le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ECF985-0ECE-A9EF-91F3-A698BCD0F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020676"/>
            <a:ext cx="11506200" cy="184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95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1445</TotalTime>
  <Words>1677</Words>
  <Application>Microsoft Office PowerPoint</Application>
  <PresentationFormat>宽屏</PresentationFormat>
  <Paragraphs>102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-apple-system</vt:lpstr>
      <vt:lpstr>等线</vt:lpstr>
      <vt:lpstr>Arial</vt:lpstr>
      <vt:lpstr>Calibri</vt:lpstr>
      <vt:lpstr>Calibri Light</vt:lpstr>
      <vt:lpstr>Microsoft Tai Le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wubo calm</dc:creator>
  <cp:lastModifiedBy>wubo calm</cp:lastModifiedBy>
  <cp:revision>171</cp:revision>
  <dcterms:created xsi:type="dcterms:W3CDTF">2023-11-07T07:58:32Z</dcterms:created>
  <dcterms:modified xsi:type="dcterms:W3CDTF">2023-12-25T07:57:58Z</dcterms:modified>
</cp:coreProperties>
</file>