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0" r:id="rId3"/>
    <p:sldId id="281" r:id="rId4"/>
    <p:sldId id="29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285" r:id="rId13"/>
    <p:sldId id="298" r:id="rId14"/>
    <p:sldId id="308" r:id="rId15"/>
    <p:sldId id="309" r:id="rId16"/>
    <p:sldId id="310" r:id="rId17"/>
    <p:sldId id="313" r:id="rId18"/>
    <p:sldId id="325" r:id="rId19"/>
    <p:sldId id="311" r:id="rId20"/>
    <p:sldId id="326" r:id="rId21"/>
    <p:sldId id="27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4" pos="551" userDrawn="1">
          <p15:clr>
            <a:srgbClr val="A4A3A4"/>
          </p15:clr>
        </p15:guide>
        <p15:guide id="15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2E6"/>
    <a:srgbClr val="F3F7F9"/>
    <a:srgbClr val="EAEDF2"/>
    <a:srgbClr val="EDA68D"/>
    <a:srgbClr val="F7F8FA"/>
    <a:srgbClr val="FDFDFE"/>
    <a:srgbClr val="FAFBFC"/>
    <a:srgbClr val="F8F9FB"/>
    <a:srgbClr val="0071FA"/>
    <a:srgbClr val="F2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0481" autoAdjust="0"/>
  </p:normalViewPr>
  <p:slideViewPr>
    <p:cSldViewPr snapToGrid="0" showGuides="1">
      <p:cViewPr>
        <p:scale>
          <a:sx n="75" d="100"/>
          <a:sy n="75" d="100"/>
        </p:scale>
        <p:origin x="1200" y="96"/>
      </p:cViewPr>
      <p:guideLst>
        <p:guide pos="551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EECB-D083-4523-B10F-023CE357BB1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FAFE-CDAF-403B-A73D-03F099EB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2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architecture refinement, interfaces and subsystem design, critical design mechanisms and sample use case realization design prior to submitting the final version of this document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97FAFE-CDAF-403B-A73D-03F099EBF4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爱设计-1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19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8FA"/>
            </a:gs>
            <a:gs pos="25000">
              <a:srgbClr val="F7F8FA"/>
            </a:gs>
            <a:gs pos="75000">
              <a:srgbClr val="F7F8FA"/>
            </a:gs>
            <a:gs pos="50000">
              <a:schemeClr val="bg1">
                <a:alpha val="0"/>
              </a:schemeClr>
            </a:gs>
            <a:gs pos="100000">
              <a:srgbClr val="F7F8FA">
                <a:alpha val="73725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4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爱设计-11"/>
          <p:cNvSpPr txBox="1"/>
          <p:nvPr/>
        </p:nvSpPr>
        <p:spPr>
          <a:xfrm>
            <a:off x="1530065" y="1333710"/>
            <a:ext cx="91318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0EC2E6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MindMeet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期末展示</a:t>
            </a:r>
          </a:p>
        </p:txBody>
      </p:sp>
      <p:sp>
        <p:nvSpPr>
          <p:cNvPr id="2025" name="爱设计-13"/>
          <p:cNvSpPr/>
          <p:nvPr/>
        </p:nvSpPr>
        <p:spPr>
          <a:xfrm rot="20178157" flipH="1">
            <a:off x="1270337" y="1192639"/>
            <a:ext cx="1606609" cy="1488555"/>
          </a:xfrm>
          <a:prstGeom prst="arc">
            <a:avLst>
              <a:gd name="adj1" fmla="val 12639922"/>
              <a:gd name="adj2" fmla="val 20156666"/>
            </a:avLst>
          </a:prstGeom>
          <a:noFill/>
          <a:ln w="11430" cap="flat" cmpd="sng" algn="ctr">
            <a:solidFill>
              <a:srgbClr val="000000"/>
            </a:solidFill>
            <a:prstDash val="solid"/>
            <a:miter lim="800000"/>
            <a:headEnd type="triangle" w="lg" len="lg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2030" name="爱设计-14"/>
          <p:cNvSpPr/>
          <p:nvPr/>
        </p:nvSpPr>
        <p:spPr>
          <a:xfrm>
            <a:off x="9068641" y="3884498"/>
            <a:ext cx="1655259" cy="531797"/>
          </a:xfrm>
          <a:prstGeom prst="roundRect">
            <a:avLst>
              <a:gd name="adj" fmla="val 44336"/>
            </a:avLst>
          </a:pr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Team15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9006677" y="4416295"/>
            <a:ext cx="1850018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2152057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杨瑞华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2152831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陈峥海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2153691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邓岳衡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日程管理子系统接口示例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95" y="976630"/>
            <a:ext cx="10318750" cy="50850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日程管理子系统接口示例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0400" y="1908175"/>
            <a:ext cx="51295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查询当前用户日程列表操作流程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用户登陆后获取到userID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调用`ScheduleUtil.getScheduleList(userID: String):List&lt;Schedule&gt;`接口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3. 得到调用结果，返回给前端绘制日程列表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70" y="450850"/>
            <a:ext cx="4421505" cy="569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>
            <a:extLst>
              <a:ext uri="{FF2B5EF4-FFF2-40B4-BE49-F238E27FC236}">
                <a16:creationId xmlns:a16="http://schemas.microsoft.com/office/drawing/2014/main" id="{4EE15B2A-5903-99BF-57B5-6D07468E8CF6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>
            <a:extLst>
              <a:ext uri="{FF2B5EF4-FFF2-40B4-BE49-F238E27FC236}">
                <a16:creationId xmlns:a16="http://schemas.microsoft.com/office/drawing/2014/main" id="{833C280E-66DD-305B-1282-0B83604A29F4}"/>
              </a:ext>
            </a:extLst>
          </p:cNvPr>
          <p:cNvSpPr txBox="1"/>
          <p:nvPr/>
        </p:nvSpPr>
        <p:spPr>
          <a:xfrm>
            <a:off x="1073471" y="1245216"/>
            <a:ext cx="10045058" cy="172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02.</a:t>
            </a:r>
            <a:r>
              <a:rPr lang="zh-CN" altLang="en-US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设计机制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5EFEFC01-A015-6475-3934-4060BA0204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>
            <a:extLst>
              <a:ext uri="{FF2B5EF4-FFF2-40B4-BE49-F238E27FC236}">
                <a16:creationId xmlns:a16="http://schemas.microsoft.com/office/drawing/2014/main" id="{B995D5F0-E2FB-F88E-CBA6-8B8C87B83CB4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>
            <a:extLst>
              <a:ext uri="{FF2B5EF4-FFF2-40B4-BE49-F238E27FC236}">
                <a16:creationId xmlns:a16="http://schemas.microsoft.com/office/drawing/2014/main" id="{DE021781-DC3F-9C06-F519-7C004F8C8B7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/>
              <a:t>design mechanism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1D7AC6-6D1F-7312-6354-987CAE017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719" y="3319659"/>
            <a:ext cx="2722561" cy="3172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533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数据持久机制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Data Persistence</a:t>
            </a:r>
          </a:p>
        </p:txBody>
      </p:sp>
      <p:sp>
        <p:nvSpPr>
          <p:cNvPr id="4" name="爱设计-4">
            <a:extLst>
              <a:ext uri="{FF2B5EF4-FFF2-40B4-BE49-F238E27FC236}">
                <a16:creationId xmlns:a16="http://schemas.microsoft.com/office/drawing/2014/main" id="{E06FEAB4-0F4B-E6DB-31E6-93C30C99B033}"/>
              </a:ext>
            </a:extLst>
          </p:cNvPr>
          <p:cNvSpPr/>
          <p:nvPr/>
        </p:nvSpPr>
        <p:spPr>
          <a:xfrm>
            <a:off x="505746" y="1627587"/>
            <a:ext cx="1189785" cy="681272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爱设计-5">
            <a:extLst>
              <a:ext uri="{FF2B5EF4-FFF2-40B4-BE49-F238E27FC236}">
                <a16:creationId xmlns:a16="http://schemas.microsoft.com/office/drawing/2014/main" id="{BB2A40BF-28BB-882D-6E00-9B16DA4F26DE}"/>
              </a:ext>
            </a:extLst>
          </p:cNvPr>
          <p:cNvSpPr txBox="1">
            <a:spLocks/>
          </p:cNvSpPr>
          <p:nvPr/>
        </p:nvSpPr>
        <p:spPr>
          <a:xfrm>
            <a:off x="661218" y="1821214"/>
            <a:ext cx="87884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分析</a:t>
            </a: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AD3BCFE3-7788-1542-AA94-F685C348A3CB}"/>
              </a:ext>
            </a:extLst>
          </p:cNvPr>
          <p:cNvSpPr txBox="1">
            <a:spLocks/>
          </p:cNvSpPr>
          <p:nvPr/>
        </p:nvSpPr>
        <p:spPr>
          <a:xfrm>
            <a:off x="1851003" y="1583120"/>
            <a:ext cx="3104236" cy="8305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好友私聊和日程分享功能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数据量指数级上升</a:t>
            </a:r>
          </a:p>
        </p:txBody>
      </p:sp>
      <p:cxnSp>
        <p:nvCxnSpPr>
          <p:cNvPr id="27" name="爱设计-19">
            <a:extLst>
              <a:ext uri="{FF2B5EF4-FFF2-40B4-BE49-F238E27FC236}">
                <a16:creationId xmlns:a16="http://schemas.microsoft.com/office/drawing/2014/main" id="{F26F4B1B-B36B-D71C-50EA-263DC8AE3B59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>
            <a:extLst>
              <a:ext uri="{FF2B5EF4-FFF2-40B4-BE49-F238E27FC236}">
                <a16:creationId xmlns:a16="http://schemas.microsoft.com/office/drawing/2014/main" id="{4CC87CD3-288A-74CE-1850-0A15C08C56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0267864-E0FE-33AF-00BD-616CA8688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4" y="966828"/>
            <a:ext cx="4328809" cy="3246607"/>
          </a:xfrm>
          <a:prstGeom prst="rect">
            <a:avLst/>
          </a:prstGeom>
        </p:spPr>
      </p:pic>
      <p:sp>
        <p:nvSpPr>
          <p:cNvPr id="37" name="爱设计-11">
            <a:extLst>
              <a:ext uri="{FF2B5EF4-FFF2-40B4-BE49-F238E27FC236}">
                <a16:creationId xmlns:a16="http://schemas.microsoft.com/office/drawing/2014/main" id="{9CF8739C-F394-5434-E4D1-00BC03F9550A}"/>
              </a:ext>
            </a:extLst>
          </p:cNvPr>
          <p:cNvSpPr txBox="1">
            <a:spLocks/>
          </p:cNvSpPr>
          <p:nvPr/>
        </p:nvSpPr>
        <p:spPr>
          <a:xfrm>
            <a:off x="1851003" y="2684458"/>
            <a:ext cx="3104236" cy="19061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数据的存取？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管理？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安全性和一致性？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访问方式？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en-US" altLang="zh-CN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……</a:t>
            </a:r>
            <a:endParaRPr lang="zh-CN" altLang="en-US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60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AD3BCFE3-7788-1542-AA94-F685C348A3CB}"/>
              </a:ext>
            </a:extLst>
          </p:cNvPr>
          <p:cNvSpPr txBox="1">
            <a:spLocks/>
          </p:cNvSpPr>
          <p:nvPr/>
        </p:nvSpPr>
        <p:spPr>
          <a:xfrm>
            <a:off x="657447" y="1680373"/>
            <a:ext cx="5836025" cy="2107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数据持久层：实现数据的长期存储和管理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应用程序与底层数据存储之间的接口层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允许应用程序将数据从内存中持久化到物理存储介质中，以便在需要时进行读取和修改。</a:t>
            </a:r>
          </a:p>
        </p:txBody>
      </p:sp>
      <p:cxnSp>
        <p:nvCxnSpPr>
          <p:cNvPr id="27" name="爱设计-19">
            <a:extLst>
              <a:ext uri="{FF2B5EF4-FFF2-40B4-BE49-F238E27FC236}">
                <a16:creationId xmlns:a16="http://schemas.microsoft.com/office/drawing/2014/main" id="{F26F4B1B-B36B-D71C-50EA-263DC8AE3B59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>
            <a:extLst>
              <a:ext uri="{FF2B5EF4-FFF2-40B4-BE49-F238E27FC236}">
                <a16:creationId xmlns:a16="http://schemas.microsoft.com/office/drawing/2014/main" id="{4CC87CD3-288A-74CE-1850-0A15C08C56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7" name="爱设计-11">
            <a:extLst>
              <a:ext uri="{FF2B5EF4-FFF2-40B4-BE49-F238E27FC236}">
                <a16:creationId xmlns:a16="http://schemas.microsoft.com/office/drawing/2014/main" id="{9CF8739C-F394-5434-E4D1-00BC03F9550A}"/>
              </a:ext>
            </a:extLst>
          </p:cNvPr>
          <p:cNvSpPr txBox="1">
            <a:spLocks/>
          </p:cNvSpPr>
          <p:nvPr/>
        </p:nvSpPr>
        <p:spPr>
          <a:xfrm>
            <a:off x="657447" y="4608389"/>
            <a:ext cx="5659719" cy="1630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MyBatis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一个持久层框架</a:t>
            </a:r>
            <a:endParaRPr lang="en-US" altLang="zh-CN" dirty="0"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与数据库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（如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Oracle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通过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Söhne Mono"/>
              </a:rPr>
              <a:t>SqlSession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对象进行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交互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322CBA-D40A-A64F-6018-A898B733C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613" y="640280"/>
            <a:ext cx="1612806" cy="4929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585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</a:p>
        </p:txBody>
      </p:sp>
      <p:cxnSp>
        <p:nvCxnSpPr>
          <p:cNvPr id="27" name="爱设计-19">
            <a:extLst>
              <a:ext uri="{FF2B5EF4-FFF2-40B4-BE49-F238E27FC236}">
                <a16:creationId xmlns:a16="http://schemas.microsoft.com/office/drawing/2014/main" id="{F26F4B1B-B36B-D71C-50EA-263DC8AE3B59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476B9D6-6E83-693E-9420-018333C5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36" y="107704"/>
            <a:ext cx="5843694" cy="6259565"/>
          </a:xfrm>
          <a:prstGeom prst="rect">
            <a:avLst/>
          </a:prstGeom>
        </p:spPr>
      </p:pic>
      <p:sp>
        <p:nvSpPr>
          <p:cNvPr id="10" name="爱设计-4">
            <a:extLst>
              <a:ext uri="{FF2B5EF4-FFF2-40B4-BE49-F238E27FC236}">
                <a16:creationId xmlns:a16="http://schemas.microsoft.com/office/drawing/2014/main" id="{7A9B8A1F-8E10-860E-B78D-5ED68FF5C4AF}"/>
              </a:ext>
            </a:extLst>
          </p:cNvPr>
          <p:cNvSpPr/>
          <p:nvPr/>
        </p:nvSpPr>
        <p:spPr>
          <a:xfrm>
            <a:off x="505745" y="1627586"/>
            <a:ext cx="2712584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>
            <a:extLst>
              <a:ext uri="{FF2B5EF4-FFF2-40B4-BE49-F238E27FC236}">
                <a16:creationId xmlns:a16="http://schemas.microsoft.com/office/drawing/2014/main" id="{DEB0D1FB-65B8-2D7A-7A96-9670FDDD5892}"/>
              </a:ext>
            </a:extLst>
          </p:cNvPr>
          <p:cNvSpPr txBox="1">
            <a:spLocks/>
          </p:cNvSpPr>
          <p:nvPr/>
        </p:nvSpPr>
        <p:spPr>
          <a:xfrm>
            <a:off x="1208627" y="1593106"/>
            <a:ext cx="1302053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PingFang SC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PingFang SC"/>
              </a:rPr>
              <a:t>yBatis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4E5AA6-E487-D80B-6286-3FAF374A3AD5}"/>
              </a:ext>
            </a:extLst>
          </p:cNvPr>
          <p:cNvSpPr txBox="1"/>
          <p:nvPr/>
        </p:nvSpPr>
        <p:spPr>
          <a:xfrm>
            <a:off x="158377" y="2878083"/>
            <a:ext cx="6349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半ORM框架，封装了JDBC开发时只需要关注SQL语句本身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可用 XML 或注解来配置和映射原生信息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由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y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B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atis框架执行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S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  <a:ea typeface="SF UI Text"/>
              </a:rPr>
              <a:t>QL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并将结果映射为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J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ava对象并返回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24292E"/>
                </a:solidFill>
                <a:latin typeface="Arial" panose="020B0604020202020204" pitchFamily="34" charset="0"/>
              </a:rPr>
              <a:t>MyBatis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的工作原理与核心流程与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</a:rPr>
              <a:t>JDBC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的使用步骤一脉相承</a:t>
            </a:r>
            <a:endParaRPr lang="zh-CN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4CC87CD3-288A-74CE-1850-0A15C08C56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777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  <p:cxnSp>
        <p:nvCxnSpPr>
          <p:cNvPr id="27" name="爱设计-19">
            <a:extLst>
              <a:ext uri="{FF2B5EF4-FFF2-40B4-BE49-F238E27FC236}">
                <a16:creationId xmlns:a16="http://schemas.microsoft.com/office/drawing/2014/main" id="{F26F4B1B-B36B-D71C-50EA-263DC8AE3B59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爱设计-4">
            <a:extLst>
              <a:ext uri="{FF2B5EF4-FFF2-40B4-BE49-F238E27FC236}">
                <a16:creationId xmlns:a16="http://schemas.microsoft.com/office/drawing/2014/main" id="{7A9B8A1F-8E10-860E-B78D-5ED68FF5C4AF}"/>
              </a:ext>
            </a:extLst>
          </p:cNvPr>
          <p:cNvSpPr/>
          <p:nvPr/>
        </p:nvSpPr>
        <p:spPr>
          <a:xfrm>
            <a:off x="505745" y="1627587"/>
            <a:ext cx="1278231" cy="783920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>
            <a:extLst>
              <a:ext uri="{FF2B5EF4-FFF2-40B4-BE49-F238E27FC236}">
                <a16:creationId xmlns:a16="http://schemas.microsoft.com/office/drawing/2014/main" id="{DEB0D1FB-65B8-2D7A-7A96-9670FDDD5892}"/>
              </a:ext>
            </a:extLst>
          </p:cNvPr>
          <p:cNvSpPr txBox="1">
            <a:spLocks/>
          </p:cNvSpPr>
          <p:nvPr/>
        </p:nvSpPr>
        <p:spPr>
          <a:xfrm>
            <a:off x="661218" y="1821215"/>
            <a:ext cx="1857864" cy="4647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PingFang SC"/>
                <a:ea typeface="OPPOSans H" panose="00020600040101010101" pitchFamily="18" charset="-122"/>
                <a:sym typeface="Arial" panose="020B0604020202020204" pitchFamily="34" charset="0"/>
              </a:rPr>
              <a:t>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4E5AA6-E487-D80B-6286-3FAF374A3AD5}"/>
              </a:ext>
            </a:extLst>
          </p:cNvPr>
          <p:cNvSpPr txBox="1"/>
          <p:nvPr/>
        </p:nvSpPr>
        <p:spPr>
          <a:xfrm>
            <a:off x="1939449" y="1627587"/>
            <a:ext cx="634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好友私聊时，信息需有实时性、有效性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的轮询方式，无法处理高并发及实时性需求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4CC87CD3-288A-74CE-1850-0A15C08C56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231383-98CF-39A0-14D9-973D1C367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306" y="2969837"/>
            <a:ext cx="6257925" cy="334189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6333B17-2C81-2585-5E0F-4C4EE22E109B}"/>
              </a:ext>
            </a:extLst>
          </p:cNvPr>
          <p:cNvSpPr txBox="1"/>
          <p:nvPr/>
        </p:nvSpPr>
        <p:spPr>
          <a:xfrm>
            <a:off x="343572" y="3754632"/>
            <a:ext cx="3484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定时发送</a:t>
            </a:r>
            <a:endParaRPr lang="en-US" altLang="zh-CN" dirty="0"/>
          </a:p>
          <a:p>
            <a:r>
              <a:rPr lang="zh-CN" altLang="en-US" dirty="0"/>
              <a:t>无谓请求，浪费带宽，效率低下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01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50901B-8FFF-9D39-58E4-4EA2BF2F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887" y="2011274"/>
            <a:ext cx="4105275" cy="4467225"/>
          </a:xfrm>
          <a:prstGeom prst="rect">
            <a:avLst/>
          </a:prstGeom>
        </p:spPr>
      </p:pic>
      <p:cxnSp>
        <p:nvCxnSpPr>
          <p:cNvPr id="5" name="爱设计-19">
            <a:extLst>
              <a:ext uri="{FF2B5EF4-FFF2-40B4-BE49-F238E27FC236}">
                <a16:creationId xmlns:a16="http://schemas.microsoft.com/office/drawing/2014/main" id="{BB6E6432-BC8A-EC16-5900-B4428E7B8A67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67CB6B-0E82-1C95-D460-0C2F234527AD}"/>
              </a:ext>
            </a:extLst>
          </p:cNvPr>
          <p:cNvGrpSpPr/>
          <p:nvPr/>
        </p:nvGrpSpPr>
        <p:grpSpPr>
          <a:xfrm>
            <a:off x="0" y="1421399"/>
            <a:ext cx="12191999" cy="589875"/>
            <a:chOff x="0" y="1421399"/>
            <a:chExt cx="12191999" cy="589875"/>
          </a:xfrm>
        </p:grpSpPr>
        <p:sp>
          <p:nvSpPr>
            <p:cNvPr id="6" name="爱设计-4">
              <a:extLst>
                <a:ext uri="{FF2B5EF4-FFF2-40B4-BE49-F238E27FC236}">
                  <a16:creationId xmlns:a16="http://schemas.microsoft.com/office/drawing/2014/main" id="{350099C4-EFF0-9451-044F-B3F50B4EFC41}"/>
                </a:ext>
              </a:extLst>
            </p:cNvPr>
            <p:cNvSpPr/>
            <p:nvPr/>
          </p:nvSpPr>
          <p:spPr>
            <a:xfrm>
              <a:off x="0" y="1421399"/>
              <a:ext cx="12191999" cy="554433"/>
            </a:xfrm>
            <a:prstGeom prst="roundRect">
              <a:avLst>
                <a:gd name="adj" fmla="val 46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L"/>
                <a:cs typeface="+mn-cs"/>
              </a:endParaRPr>
            </a:p>
          </p:txBody>
        </p:sp>
        <p:sp>
          <p:nvSpPr>
            <p:cNvPr id="7" name="爱设计-5">
              <a:extLst>
                <a:ext uri="{FF2B5EF4-FFF2-40B4-BE49-F238E27FC236}">
                  <a16:creationId xmlns:a16="http://schemas.microsoft.com/office/drawing/2014/main" id="{2DB9AECC-1F76-D619-6DE2-B90A6A644C07}"/>
                </a:ext>
              </a:extLst>
            </p:cNvPr>
            <p:cNvSpPr txBox="1">
              <a:spLocks/>
            </p:cNvSpPr>
            <p:nvPr/>
          </p:nvSpPr>
          <p:spPr>
            <a:xfrm>
              <a:off x="5196884" y="1456841"/>
              <a:ext cx="1613146" cy="5544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PingFang SC"/>
                </a:rPr>
                <a:t>WebSocket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" name="图形 7">
            <a:extLst>
              <a:ext uri="{FF2B5EF4-FFF2-40B4-BE49-F238E27FC236}">
                <a16:creationId xmlns:a16="http://schemas.microsoft.com/office/drawing/2014/main" id="{0AE9F840-0F4F-1299-21E3-79A62B796B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BE3E0EE-35F1-8DB2-DBB8-C106F320E955}"/>
              </a:ext>
            </a:extLst>
          </p:cNvPr>
          <p:cNvSpPr txBox="1"/>
          <p:nvPr/>
        </p:nvSpPr>
        <p:spPr>
          <a:xfrm>
            <a:off x="71403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基于TCP的通信协议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客户端和服务器之间进行实时的双向通信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HTTP 长连接快速通道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全双工、持久化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507722-0E9F-D649-F43A-63C43A0A7E22}"/>
              </a:ext>
            </a:extLst>
          </p:cNvPr>
          <p:cNvSpPr txBox="1"/>
          <p:nvPr/>
        </p:nvSpPr>
        <p:spPr>
          <a:xfrm>
            <a:off x="660400" y="414041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r>
              <a:rPr lang="zh-CN" altLang="en-US" dirty="0"/>
              <a:t>建立连接、进行双向通信、保持连接和关闭连接</a:t>
            </a:r>
          </a:p>
        </p:txBody>
      </p:sp>
      <p:sp>
        <p:nvSpPr>
          <p:cNvPr id="16" name="爱设计-2">
            <a:extLst>
              <a:ext uri="{FF2B5EF4-FFF2-40B4-BE49-F238E27FC236}">
                <a16:creationId xmlns:a16="http://schemas.microsoft.com/office/drawing/2014/main" id="{E361AC3F-D15D-A49A-340C-7968883AD2F0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17" name="爱设计-3">
            <a:extLst>
              <a:ext uri="{FF2B5EF4-FFF2-40B4-BE49-F238E27FC236}">
                <a16:creationId xmlns:a16="http://schemas.microsoft.com/office/drawing/2014/main" id="{1A50415D-8561-20FA-430A-064368DCF5E7}"/>
              </a:ext>
            </a:extLst>
          </p:cNvPr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3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>
            <a:extLst>
              <a:ext uri="{FF2B5EF4-FFF2-40B4-BE49-F238E27FC236}">
                <a16:creationId xmlns:a16="http://schemas.microsoft.com/office/drawing/2014/main" id="{BB6E6432-BC8A-EC16-5900-B4428E7B8A67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67CB6B-0E82-1C95-D460-0C2F234527AD}"/>
              </a:ext>
            </a:extLst>
          </p:cNvPr>
          <p:cNvGrpSpPr/>
          <p:nvPr/>
        </p:nvGrpSpPr>
        <p:grpSpPr>
          <a:xfrm>
            <a:off x="0" y="1421399"/>
            <a:ext cx="12191999" cy="589875"/>
            <a:chOff x="0" y="1421399"/>
            <a:chExt cx="12191999" cy="589875"/>
          </a:xfrm>
        </p:grpSpPr>
        <p:sp>
          <p:nvSpPr>
            <p:cNvPr id="6" name="爱设计-4">
              <a:extLst>
                <a:ext uri="{FF2B5EF4-FFF2-40B4-BE49-F238E27FC236}">
                  <a16:creationId xmlns:a16="http://schemas.microsoft.com/office/drawing/2014/main" id="{350099C4-EFF0-9451-044F-B3F50B4EFC41}"/>
                </a:ext>
              </a:extLst>
            </p:cNvPr>
            <p:cNvSpPr/>
            <p:nvPr/>
          </p:nvSpPr>
          <p:spPr>
            <a:xfrm>
              <a:off x="0" y="1421399"/>
              <a:ext cx="12191999" cy="554433"/>
            </a:xfrm>
            <a:prstGeom prst="roundRect">
              <a:avLst>
                <a:gd name="adj" fmla="val 46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L"/>
                <a:cs typeface="+mn-cs"/>
              </a:endParaRPr>
            </a:p>
          </p:txBody>
        </p:sp>
        <p:sp>
          <p:nvSpPr>
            <p:cNvPr id="7" name="爱设计-5">
              <a:extLst>
                <a:ext uri="{FF2B5EF4-FFF2-40B4-BE49-F238E27FC236}">
                  <a16:creationId xmlns:a16="http://schemas.microsoft.com/office/drawing/2014/main" id="{2DB9AECC-1F76-D619-6DE2-B90A6A644C07}"/>
                </a:ext>
              </a:extLst>
            </p:cNvPr>
            <p:cNvSpPr txBox="1">
              <a:spLocks/>
            </p:cNvSpPr>
            <p:nvPr/>
          </p:nvSpPr>
          <p:spPr>
            <a:xfrm>
              <a:off x="5196884" y="1456841"/>
              <a:ext cx="1613146" cy="5544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ingFang SC"/>
                  <a:cs typeface="+mn-cs"/>
                </a:rPr>
                <a:t>WebSocket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" name="图形 7">
            <a:extLst>
              <a:ext uri="{FF2B5EF4-FFF2-40B4-BE49-F238E27FC236}">
                <a16:creationId xmlns:a16="http://schemas.microsoft.com/office/drawing/2014/main" id="{0AE9F840-0F4F-1299-21E3-79A62B796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BE3E0EE-35F1-8DB2-DBB8-C106F320E955}"/>
              </a:ext>
            </a:extLst>
          </p:cNvPr>
          <p:cNvSpPr txBox="1"/>
          <p:nvPr/>
        </p:nvSpPr>
        <p:spPr>
          <a:xfrm>
            <a:off x="714030" y="2228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507722-0E9F-D649-F43A-63C43A0A7E22}"/>
              </a:ext>
            </a:extLst>
          </p:cNvPr>
          <p:cNvSpPr txBox="1"/>
          <p:nvPr/>
        </p:nvSpPr>
        <p:spPr>
          <a:xfrm>
            <a:off x="533554" y="1964064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WebSocket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主要消息类型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文本消息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二进制消息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分片消息</a:t>
            </a:r>
            <a:r>
              <a:rPr lang="zh-CN" altLang="en-US" sz="2000" b="0" i="0" dirty="0">
                <a:effectLst/>
                <a:latin typeface="-apple-system"/>
              </a:rPr>
              <a:t>（分片消息代表此消息是一个某个消息中的一部分，想想大文件分片）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连接关闭消息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PING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PONG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r>
              <a:rPr lang="zh-CN" altLang="en-US" sz="2000" b="0" i="0" dirty="0">
                <a:effectLst/>
                <a:latin typeface="-apple-system"/>
              </a:rPr>
              <a:t>（</a:t>
            </a:r>
            <a:r>
              <a:rPr lang="en-US" altLang="zh-CN" sz="2000" b="0" i="0" dirty="0">
                <a:effectLst/>
                <a:latin typeface="-apple-system"/>
              </a:rPr>
              <a:t>PING</a:t>
            </a:r>
            <a:r>
              <a:rPr lang="zh-CN" altLang="en-US" sz="2000" b="0" i="0" dirty="0">
                <a:effectLst/>
                <a:latin typeface="-apple-system"/>
              </a:rPr>
              <a:t>的回复就是</a:t>
            </a:r>
            <a:r>
              <a:rPr lang="en-US" altLang="zh-CN" sz="2000" b="0" i="0" dirty="0">
                <a:effectLst/>
                <a:latin typeface="-apple-system"/>
              </a:rPr>
              <a:t>PONG</a:t>
            </a:r>
            <a:r>
              <a:rPr lang="zh-CN" altLang="en-US" sz="2000" b="0" i="0" dirty="0">
                <a:effectLst/>
                <a:latin typeface="-apple-system"/>
              </a:rPr>
              <a:t>）</a:t>
            </a:r>
          </a:p>
        </p:txBody>
      </p:sp>
      <p:sp>
        <p:nvSpPr>
          <p:cNvPr id="16" name="爱设计-2">
            <a:extLst>
              <a:ext uri="{FF2B5EF4-FFF2-40B4-BE49-F238E27FC236}">
                <a16:creationId xmlns:a16="http://schemas.microsoft.com/office/drawing/2014/main" id="{E361AC3F-D15D-A49A-340C-7968883AD2F0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17" name="爱设计-3">
            <a:extLst>
              <a:ext uri="{FF2B5EF4-FFF2-40B4-BE49-F238E27FC236}">
                <a16:creationId xmlns:a16="http://schemas.microsoft.com/office/drawing/2014/main" id="{1A50415D-8561-20FA-430A-064368DCF5E7}"/>
              </a:ext>
            </a:extLst>
          </p:cNvPr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B15BC8-409D-53EB-5A91-8D28D11DD3A3}"/>
              </a:ext>
            </a:extLst>
          </p:cNvPr>
          <p:cNvSpPr txBox="1"/>
          <p:nvPr/>
        </p:nvSpPr>
        <p:spPr>
          <a:xfrm>
            <a:off x="6729505" y="2079446"/>
            <a:ext cx="451223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0" dirty="0">
                <a:effectLst/>
                <a:latin typeface="+mj-lt"/>
              </a:rPr>
              <a:t>使用</a:t>
            </a:r>
            <a:r>
              <a:rPr lang="en-US" altLang="zh-CN" sz="2000" i="0" dirty="0" err="1">
                <a:effectLst/>
                <a:latin typeface="+mj-lt"/>
              </a:rPr>
              <a:t>SpringBoot</a:t>
            </a:r>
            <a:r>
              <a:rPr lang="zh-CN" altLang="en-US" sz="2000" i="0" dirty="0">
                <a:effectLst/>
                <a:latin typeface="+mj-lt"/>
              </a:rPr>
              <a:t>实现</a:t>
            </a:r>
            <a:r>
              <a:rPr lang="en-US" altLang="zh-CN" sz="2000" dirty="0">
                <a:latin typeface="+mj-lt"/>
              </a:rPr>
              <a:t>W</a:t>
            </a:r>
            <a:r>
              <a:rPr lang="en-US" altLang="zh-CN" sz="2000" i="0" dirty="0">
                <a:effectLst/>
                <a:latin typeface="+mj-lt"/>
              </a:rPr>
              <a:t>ebSocket</a:t>
            </a:r>
          </a:p>
          <a:p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AutoNum type="arabicPeriod"/>
            </a:pP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引入 SpringBoot - WS 依赖 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准备一个用来处理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请求的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Handle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WebSocketHandler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监听某个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URL</a:t>
            </a:r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677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04.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原型进展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progress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爱设计-8"/>
          <p:cNvSpPr txBox="1"/>
          <p:nvPr/>
        </p:nvSpPr>
        <p:spPr>
          <a:xfrm>
            <a:off x="2163537" y="1637301"/>
            <a:ext cx="227615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目录</a:t>
            </a:r>
          </a:p>
        </p:txBody>
      </p:sp>
      <p:sp>
        <p:nvSpPr>
          <p:cNvPr id="47" name="爱设计-9"/>
          <p:cNvSpPr/>
          <p:nvPr/>
        </p:nvSpPr>
        <p:spPr>
          <a:xfrm>
            <a:off x="0" y="2835894"/>
            <a:ext cx="4653896" cy="450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48" name="爱设计-10"/>
          <p:cNvSpPr txBox="1"/>
          <p:nvPr/>
        </p:nvSpPr>
        <p:spPr>
          <a:xfrm>
            <a:off x="2124249" y="2861069"/>
            <a:ext cx="227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grpSp>
        <p:nvGrpSpPr>
          <p:cNvPr id="144" name="爱设计-12"/>
          <p:cNvGrpSpPr/>
          <p:nvPr/>
        </p:nvGrpSpPr>
        <p:grpSpPr>
          <a:xfrm>
            <a:off x="5746496" y="1677389"/>
            <a:ext cx="5052499" cy="1772019"/>
            <a:chOff x="5688789" y="1620469"/>
            <a:chExt cx="5052499" cy="1772019"/>
          </a:xfrm>
        </p:grpSpPr>
        <p:grpSp>
          <p:nvGrpSpPr>
            <p:cNvPr id="82" name="组合 81"/>
            <p:cNvGrpSpPr/>
            <p:nvPr/>
          </p:nvGrpSpPr>
          <p:grpSpPr>
            <a:xfrm>
              <a:off x="5688789" y="1620469"/>
              <a:ext cx="2031325" cy="1355945"/>
              <a:chOff x="6352704" y="1309966"/>
              <a:chExt cx="2031325" cy="1355945"/>
            </a:xfrm>
          </p:grpSpPr>
          <p:sp>
            <p:nvSpPr>
              <p:cNvPr id="65" name="爱设计-12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01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66" name="爱设计-12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架构完善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633019" y="1620469"/>
              <a:ext cx="2108269" cy="1355945"/>
              <a:chOff x="6352704" y="1309966"/>
              <a:chExt cx="2108269" cy="1355945"/>
            </a:xfrm>
          </p:grpSpPr>
          <p:sp>
            <p:nvSpPr>
              <p:cNvPr id="96" name="爱设计-12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02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97" name="爱设计-12-5"/>
              <p:cNvSpPr txBox="1"/>
              <p:nvPr/>
            </p:nvSpPr>
            <p:spPr>
              <a:xfrm>
                <a:off x="6352704" y="2019580"/>
                <a:ext cx="2108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设计机制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36" name="爱设计-12-7"/>
            <p:cNvCxnSpPr/>
            <p:nvPr/>
          </p:nvCxnSpPr>
          <p:spPr>
            <a:xfrm>
              <a:off x="645559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爱设计-12-8"/>
            <p:cNvCxnSpPr/>
            <p:nvPr/>
          </p:nvCxnSpPr>
          <p:spPr>
            <a:xfrm>
              <a:off x="939982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爱设计-13"/>
          <p:cNvGrpSpPr/>
          <p:nvPr/>
        </p:nvGrpSpPr>
        <p:grpSpPr>
          <a:xfrm>
            <a:off x="5746496" y="3594550"/>
            <a:ext cx="4975555" cy="1812253"/>
            <a:chOff x="5688789" y="3987769"/>
            <a:chExt cx="4975555" cy="1812253"/>
          </a:xfrm>
        </p:grpSpPr>
        <p:grpSp>
          <p:nvGrpSpPr>
            <p:cNvPr id="87" name="组合 86"/>
            <p:cNvGrpSpPr/>
            <p:nvPr/>
          </p:nvGrpSpPr>
          <p:grpSpPr>
            <a:xfrm>
              <a:off x="5688789" y="3987769"/>
              <a:ext cx="2031325" cy="1355945"/>
              <a:chOff x="6352704" y="1309966"/>
              <a:chExt cx="2031325" cy="1355945"/>
            </a:xfrm>
          </p:grpSpPr>
          <p:sp>
            <p:nvSpPr>
              <p:cNvPr id="88" name="爱设计-13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03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89" name="爱设计-13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用例实现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8633019" y="3987769"/>
              <a:ext cx="2031325" cy="1355945"/>
              <a:chOff x="6352704" y="1309966"/>
              <a:chExt cx="2031325" cy="1355945"/>
            </a:xfrm>
          </p:grpSpPr>
          <p:sp>
            <p:nvSpPr>
              <p:cNvPr id="100" name="爱设计-13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04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101" name="爱设计-13-5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原型进展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40" name="爱设计-13-7"/>
            <p:cNvCxnSpPr/>
            <p:nvPr/>
          </p:nvCxnSpPr>
          <p:spPr>
            <a:xfrm>
              <a:off x="645559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爱设计-13-8"/>
            <p:cNvCxnSpPr/>
            <p:nvPr/>
          </p:nvCxnSpPr>
          <p:spPr>
            <a:xfrm>
              <a:off x="939982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形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72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819471" y="719427"/>
            <a:ext cx="208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界面更新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F3D4D0-0192-1CF9-D606-BE9D6E327070}"/>
              </a:ext>
            </a:extLst>
          </p:cNvPr>
          <p:cNvGrpSpPr/>
          <p:nvPr/>
        </p:nvGrpSpPr>
        <p:grpSpPr>
          <a:xfrm>
            <a:off x="921960" y="1340093"/>
            <a:ext cx="10310960" cy="4818871"/>
            <a:chOff x="751771" y="1439760"/>
            <a:chExt cx="8781437" cy="418693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EEAFC0-17FE-D0B8-D414-5C3894B97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771" y="1468100"/>
              <a:ext cx="1912738" cy="414070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3C58B69-8DC6-E742-F87B-98D67A6D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6995" y="1468100"/>
              <a:ext cx="1912739" cy="415859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33ACB31-3C7A-B5B5-9FBB-07F40114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12239" y="1453929"/>
              <a:ext cx="1920969" cy="414087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55F8943-4FB4-924F-D769-BCD652026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6859" y="1439760"/>
              <a:ext cx="1912739" cy="416921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554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爱设计-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"/>
          <a:stretch>
            <a:fillRect/>
          </a:stretch>
        </p:blipFill>
        <p:spPr>
          <a:xfrm>
            <a:off x="2950822" y="3469267"/>
            <a:ext cx="6290356" cy="3039546"/>
          </a:xfrm>
          <a:custGeom>
            <a:avLst/>
            <a:gdLst>
              <a:gd name="connsiteX0" fmla="*/ 0 w 7324000"/>
              <a:gd name="connsiteY0" fmla="*/ 0 h 3539010"/>
              <a:gd name="connsiteX1" fmla="*/ 7324000 w 7324000"/>
              <a:gd name="connsiteY1" fmla="*/ 0 h 3539010"/>
              <a:gd name="connsiteX2" fmla="*/ 7324000 w 7324000"/>
              <a:gd name="connsiteY2" fmla="*/ 3539010 h 3539010"/>
              <a:gd name="connsiteX3" fmla="*/ 0 w 7324000"/>
              <a:gd name="connsiteY3" fmla="*/ 3539010 h 353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000" h="3539010">
                <a:moveTo>
                  <a:pt x="0" y="0"/>
                </a:moveTo>
                <a:lnTo>
                  <a:pt x="7324000" y="0"/>
                </a:lnTo>
                <a:lnTo>
                  <a:pt x="7324000" y="3539010"/>
                </a:lnTo>
                <a:lnTo>
                  <a:pt x="0" y="3539010"/>
                </a:lnTo>
                <a:close/>
              </a:path>
            </a:pathLst>
          </a:custGeom>
        </p:spPr>
      </p:pic>
      <p:cxnSp>
        <p:nvCxnSpPr>
          <p:cNvPr id="1969" name="爱设计-6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爱设计-11"/>
          <p:cNvGrpSpPr/>
          <p:nvPr/>
        </p:nvGrpSpPr>
        <p:grpSpPr>
          <a:xfrm>
            <a:off x="616877" y="1420138"/>
            <a:ext cx="10958246" cy="1828859"/>
            <a:chOff x="1836079" y="1507454"/>
            <a:chExt cx="10958246" cy="1828859"/>
          </a:xfrm>
        </p:grpSpPr>
        <p:sp>
          <p:nvSpPr>
            <p:cNvPr id="2023" name="爱设计-11-2"/>
            <p:cNvSpPr txBox="1"/>
            <p:nvPr/>
          </p:nvSpPr>
          <p:spPr>
            <a:xfrm>
              <a:off x="1836079" y="1600452"/>
              <a:ext cx="10958246" cy="1735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60" b="0" i="0" u="none" strike="noStrike" kern="1200" cap="none" spc="0" normalizeH="0" baseline="0" noProof="0" dirty="0">
                  <a:ln w="1143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感谢您的观看</a:t>
              </a:r>
            </a:p>
          </p:txBody>
        </p:sp>
        <p:sp>
          <p:nvSpPr>
            <p:cNvPr id="2025" name="爱设计-11-3"/>
            <p:cNvSpPr/>
            <p:nvPr>
              <p:custDataLst>
                <p:tags r:id="rId2"/>
              </p:custDataLst>
            </p:nvPr>
          </p:nvSpPr>
          <p:spPr>
            <a:xfrm rot="20178157" flipH="1">
              <a:off x="2926439" y="1507454"/>
              <a:ext cx="1925581" cy="1657551"/>
            </a:xfrm>
            <a:prstGeom prst="arc">
              <a:avLst>
                <a:gd name="adj1" fmla="val 12530980"/>
                <a:gd name="adj2" fmla="val 20248483"/>
              </a:avLst>
            </a:prstGeom>
            <a:noFill/>
            <a:ln w="13716" cap="flat" cmpd="sng" algn="ctr">
              <a:solidFill>
                <a:srgbClr val="000000"/>
              </a:solidFill>
              <a:prstDash val="solid"/>
              <a:miter lim="800000"/>
              <a:headEnd type="triangle" w="lg" len="lg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爱设计-10"/>
          <p:cNvGrpSpPr/>
          <p:nvPr/>
        </p:nvGrpSpPr>
        <p:grpSpPr>
          <a:xfrm>
            <a:off x="1073471" y="1245216"/>
            <a:ext cx="10045058" cy="2025335"/>
            <a:chOff x="1683072" y="1679771"/>
            <a:chExt cx="10045058" cy="2025335"/>
          </a:xfrm>
        </p:grpSpPr>
        <p:sp>
          <p:nvSpPr>
            <p:cNvPr id="33" name="爱设计-10-1"/>
            <p:cNvSpPr txBox="1"/>
            <p:nvPr/>
          </p:nvSpPr>
          <p:spPr>
            <a:xfrm>
              <a:off x="1683072" y="1679771"/>
              <a:ext cx="10045058" cy="1726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01.</a:t>
              </a:r>
              <a:r>
                <a:rPr kumimoji="0" lang="zh-CN" altLang="en-US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架构完善</a:t>
              </a:r>
            </a:p>
          </p:txBody>
        </p:sp>
        <p:sp>
          <p:nvSpPr>
            <p:cNvPr id="35" name="爱设计-10-2"/>
            <p:cNvSpPr txBox="1"/>
            <p:nvPr>
              <p:custDataLst>
                <p:tags r:id="rId2"/>
              </p:custDataLst>
            </p:nvPr>
          </p:nvSpPr>
          <p:spPr>
            <a:xfrm>
              <a:off x="4705105" y="3224975"/>
              <a:ext cx="400098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L"/>
                  <a:cs typeface="+mn-cs"/>
                </a:rPr>
                <a:t>architecture refinement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cxnSp>
        <p:nvCxnSpPr>
          <p:cNvPr id="3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架构改进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system-architeture-latest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231775"/>
            <a:ext cx="6946900" cy="6035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380" y="2155190"/>
            <a:ext cx="34499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移除了应用逻辑层中的控制层，由界面层直接调用子系统实现的接口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将原有的三个子系统划分为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个，分别是：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用户管理子系统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日程管理子系统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专注子系统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交流圈子系统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在交流圈子系统中添加了好友私聊的功能。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平台依赖系统架构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platform-archite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241935"/>
            <a:ext cx="6824980" cy="5945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870" y="1645285"/>
            <a:ext cx="36614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我们采用C/S架构设计，客户端使用`Android SDK`相关api绘制界面，应用逻辑层中四个子系统，调用`Android SDK`相关api进行逻辑操作，比如禁用通知，音频播放等功能。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服务器端通过`Spring Boot`框架部署`Rest Api`与客户端进行通信，通过开源框架`MyBatis`封装`JDBC`，进行数据库的访问与写入。同时，通用服务层使用`Log4j`进行日志输出，使用`Redis`提供数据缓存服务，满足高并发数据库查询需求。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子系统与接口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0415" y="1137920"/>
            <a:ext cx="822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客户端与服务器之间通过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协议进行通信，以专注子系统为例，接口如下：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40" y="1647190"/>
            <a:ext cx="8326755" cy="4602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日程管理子系统接口示例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097915"/>
            <a:ext cx="8890635" cy="5102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日程管理子系统接口示例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976630"/>
            <a:ext cx="9110345" cy="52590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日程管理子系统接口示例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05" y="1090930"/>
            <a:ext cx="9665335" cy="50996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2025" val="1"/>
  <p:tag name="Z_HASTEXT" val="1"/>
  <p:tag name="Z_LEFT" val="193.5971"/>
  <p:tag name="Z_TOP" val="97.39111"/>
  <p:tag name="Z_WIDTH" val="98.49016"/>
  <p:tag name="Z_HEIGHT" val="59.38795"/>
  <p:tag name="Z_LINEWEIGHT" val="0.9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6"/>
  <p:tag name="Z_FONTUNDERLINE" val="msoFalse"/>
  <p:tag name="Z_FONTITALIC" val="msoFalse"/>
  <p:tag name="Z_TEXTALIGNMENT" val="ppAlignCenter"/>
  <p:tag name="Z_SPACEBEFORE" val="0"/>
  <p:tag name="Z_SPACEWITHIN" val="1"/>
  <p:tag name="Z_SPACEAFTER" val="0"/>
  <p:tag name="Z_LINERULEBEFORE" val="mso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heme/theme1.xml><?xml version="1.0" encoding="utf-8"?>
<a:theme xmlns:a="http://schemas.openxmlformats.org/drawingml/2006/main" name="Office 主题​​">
  <a:themeElements>
    <a:clrScheme name="38, 76, 2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C16B"/>
      </a:accent1>
      <a:accent2>
        <a:srgbClr val="EF490F"/>
      </a:accent2>
      <a:accent3>
        <a:srgbClr val="264CDD"/>
      </a:accent3>
      <a:accent4>
        <a:srgbClr val="FF3966"/>
      </a:accent4>
      <a:accent5>
        <a:srgbClr val="1ACA81"/>
      </a:accent5>
      <a:accent6>
        <a:srgbClr val="F4BF2C"/>
      </a:accent6>
      <a:hlink>
        <a:srgbClr val="000000"/>
      </a:hlink>
      <a:folHlink>
        <a:srgbClr val="000000"/>
      </a:folHlink>
    </a:clrScheme>
    <a:fontScheme name="自定义 2">
      <a:majorFont>
        <a:latin typeface="OPPOSans H"/>
        <a:ea typeface="OPPOSans H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6662</TotalTime>
  <Words>678</Words>
  <Application>Microsoft Office PowerPoint</Application>
  <PresentationFormat>宽屏</PresentationFormat>
  <Paragraphs>114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-apple-system</vt:lpstr>
      <vt:lpstr>Arial Unicode MS</vt:lpstr>
      <vt:lpstr>OPPOSans H</vt:lpstr>
      <vt:lpstr>OPPOSans L</vt:lpstr>
      <vt:lpstr>PingFang SC</vt:lpstr>
      <vt:lpstr>等线</vt:lpstr>
      <vt:lpstr>字由文艺黑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华伟</dc:creator>
  <cp:lastModifiedBy>陈 峥海</cp:lastModifiedBy>
  <cp:revision>978</cp:revision>
  <dcterms:created xsi:type="dcterms:W3CDTF">2022-08-02T07:45:18Z</dcterms:created>
  <dcterms:modified xsi:type="dcterms:W3CDTF">2023-06-14T16:21:34Z</dcterms:modified>
</cp:coreProperties>
</file>