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9" r:id="rId2"/>
    <p:sldId id="268" r:id="rId3"/>
    <p:sldId id="261" r:id="rId4"/>
    <p:sldId id="304" r:id="rId5"/>
    <p:sldId id="272" r:id="rId6"/>
    <p:sldId id="305" r:id="rId7"/>
    <p:sldId id="300" r:id="rId8"/>
    <p:sldId id="301" r:id="rId9"/>
    <p:sldId id="302" r:id="rId10"/>
    <p:sldId id="303" r:id="rId11"/>
    <p:sldId id="262" r:id="rId12"/>
    <p:sldId id="306" r:id="rId13"/>
    <p:sldId id="307" r:id="rId14"/>
    <p:sldId id="264" r:id="rId15"/>
    <p:sldId id="309" r:id="rId16"/>
    <p:sldId id="292" r:id="rId17"/>
    <p:sldId id="297" r:id="rId18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53D"/>
    <a:srgbClr val="FFB850"/>
    <a:srgbClr val="01ACBE"/>
    <a:srgbClr val="F45058"/>
    <a:srgbClr val="01C8DD"/>
    <a:srgbClr val="7F7F7F"/>
    <a:srgbClr val="F83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739" y="4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5237\SAD\Tongji_SAD_2023_project\&#21830;&#19994;&#35745;&#21010;&#20070;\&#21033;&#280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MindMeet</a:t>
            </a:r>
            <a:r>
              <a:rPr lang="zh-CN" altLang="en-US"/>
              <a:t>前四季度预期利润</a:t>
            </a:r>
          </a:p>
        </c:rich>
      </c:tx>
      <c:layout>
        <c:manualLayout>
          <c:xMode val="edge"/>
          <c:yMode val="edge"/>
          <c:x val="0.31132524189221006"/>
          <c:y val="5.1136426550274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月利润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一</c:v>
                </c:pt>
                <c:pt idx="1">
                  <c:v>二</c:v>
                </c:pt>
                <c:pt idx="2">
                  <c:v>三</c:v>
                </c:pt>
                <c:pt idx="3">
                  <c:v>四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10480</c:v>
                </c:pt>
                <c:pt idx="1">
                  <c:v>21440</c:v>
                </c:pt>
                <c:pt idx="2">
                  <c:v>37880</c:v>
                </c:pt>
                <c:pt idx="3">
                  <c:v>54320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B-4C8B-915A-35F06562B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7403007"/>
        <c:axId val="967403967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日活数量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一</c:v>
                </c:pt>
                <c:pt idx="1">
                  <c:v>二</c:v>
                </c:pt>
                <c:pt idx="2">
                  <c:v>三</c:v>
                </c:pt>
                <c:pt idx="3">
                  <c:v>四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3000</c:v>
                </c:pt>
                <c:pt idx="2">
                  <c:v>6000</c:v>
                </c:pt>
                <c:pt idx="3">
                  <c:v>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CB-4C8B-915A-35F06562B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359759"/>
        <c:axId val="964035679"/>
      </c:lineChart>
      <c:catAx>
        <c:axId val="96740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7403967"/>
        <c:crosses val="autoZero"/>
        <c:auto val="1"/>
        <c:lblAlgn val="ctr"/>
        <c:lblOffset val="100"/>
        <c:noMultiLvlLbl val="0"/>
      </c:catAx>
      <c:valAx>
        <c:axId val="96740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7403007"/>
        <c:crosses val="autoZero"/>
        <c:crossBetween val="between"/>
      </c:valAx>
      <c:valAx>
        <c:axId val="96403567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359759"/>
        <c:crosses val="max"/>
        <c:crossBetween val="between"/>
      </c:valAx>
      <c:catAx>
        <c:axId val="7773597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64035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25A8-F083-469E-8899-342F99D7B339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EF20-8040-4861-AE3B-16115F6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7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46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40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5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5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89D4-9897-4AD5-AA83-2E08D6D6B6C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5"/>
          <p:cNvSpPr/>
          <p:nvPr/>
        </p:nvSpPr>
        <p:spPr bwMode="auto">
          <a:xfrm rot="5400000">
            <a:off x="3961065" y="100515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淘宝网Chenying0907出品 5"/>
          <p:cNvSpPr/>
          <p:nvPr/>
        </p:nvSpPr>
        <p:spPr bwMode="auto">
          <a:xfrm rot="4819857">
            <a:off x="1889542" y="3643888"/>
            <a:ext cx="1282472" cy="113664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淘宝网Chenying0907出品 5"/>
          <p:cNvSpPr/>
          <p:nvPr/>
        </p:nvSpPr>
        <p:spPr bwMode="auto">
          <a:xfrm rot="5400000">
            <a:off x="2561683" y="137108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淘宝网Chenying0907出品 5"/>
          <p:cNvSpPr/>
          <p:nvPr/>
        </p:nvSpPr>
        <p:spPr bwMode="auto">
          <a:xfrm rot="5400000">
            <a:off x="202381" y="203211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淘宝网Chenying0907出品 5"/>
          <p:cNvSpPr/>
          <p:nvPr/>
        </p:nvSpPr>
        <p:spPr bwMode="auto">
          <a:xfrm rot="5400000">
            <a:off x="988618" y="1841755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1051613" y="2324066"/>
            <a:ext cx="238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淘宝网Chenying0907出品 4"/>
          <p:cNvSpPr txBox="1">
            <a:spLocks noChangeArrowheads="1"/>
          </p:cNvSpPr>
          <p:nvPr/>
        </p:nvSpPr>
        <p:spPr bwMode="auto">
          <a:xfrm>
            <a:off x="5017467" y="3429000"/>
            <a:ext cx="6775718" cy="37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一款专为大学生、自由职业者、白领等繁忙人群设计的时间管理和学习工具，旨在帮助用户更好地管理时间、提高效率和学习成果。</a:t>
            </a:r>
            <a:endParaRPr lang="zh-CN" sz="1600" b="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3" name="淘宝网Chenying0907出品 4"/>
          <p:cNvSpPr txBox="1">
            <a:spLocks noChangeArrowheads="1"/>
          </p:cNvSpPr>
          <p:nvPr/>
        </p:nvSpPr>
        <p:spPr bwMode="auto">
          <a:xfrm>
            <a:off x="4996745" y="2324066"/>
            <a:ext cx="5832648" cy="84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4800" dirty="0" err="1">
                <a:solidFill>
                  <a:schemeClr val="accent1"/>
                </a:solidFill>
                <a:latin typeface="Castellar" panose="020A0402060406010301" pitchFamily="18" charset="0"/>
                <a:ea typeface="JetBrainsMono Nerd Font Mono" panose="02000009000000000000" pitchFamily="49" charset="0"/>
                <a:cs typeface="JetBrainsMono Nerd Font Mono" panose="02000009000000000000" pitchFamily="49" charset="0"/>
              </a:rPr>
              <a:t>MindMeet</a:t>
            </a:r>
            <a:endParaRPr lang="zh-CN" altLang="zh-CN" sz="4800" dirty="0">
              <a:solidFill>
                <a:schemeClr val="accent1"/>
              </a:solidFill>
              <a:latin typeface="Castellar" panose="020A0402060406010301" pitchFamily="18" charset="0"/>
              <a:ea typeface="微软雅黑" panose="020B0503020204020204" pitchFamily="34" charset="-122"/>
              <a:cs typeface="JetBrainsMono Nerd Font Mono" panose="02000009000000000000" pitchFamily="49" charset="0"/>
            </a:endParaRPr>
          </a:p>
        </p:txBody>
      </p:sp>
      <p:sp>
        <p:nvSpPr>
          <p:cNvPr id="15" name="六边形 14"/>
          <p:cNvSpPr/>
          <p:nvPr/>
        </p:nvSpPr>
        <p:spPr>
          <a:xfrm flipH="1">
            <a:off x="4945459" y="4265888"/>
            <a:ext cx="2016224" cy="432048"/>
          </a:xfrm>
          <a:prstGeom prst="hexagon">
            <a:avLst/>
          </a:prstGeom>
          <a:solidFill>
            <a:srgbClr val="01ACBE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淘宝网Chenying0907出品 4"/>
          <p:cNvSpPr txBox="1">
            <a:spLocks noChangeArrowheads="1"/>
          </p:cNvSpPr>
          <p:nvPr/>
        </p:nvSpPr>
        <p:spPr bwMode="auto">
          <a:xfrm>
            <a:off x="4873451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汇报人：田嘉伟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 flipH="1">
            <a:off x="7105699" y="4265888"/>
            <a:ext cx="2016224" cy="432048"/>
          </a:xfrm>
          <a:prstGeom prst="hexagon">
            <a:avLst/>
          </a:prstGeom>
          <a:solidFill>
            <a:srgbClr val="F8353D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淘宝网Chenying0907出品 4"/>
          <p:cNvSpPr txBox="1">
            <a:spLocks noChangeArrowheads="1"/>
          </p:cNvSpPr>
          <p:nvPr/>
        </p:nvSpPr>
        <p:spPr bwMode="auto">
          <a:xfrm>
            <a:off x="6961683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淘宝网Chenying0907出品 18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801076" y="450788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559637" y="325698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575467" y="-294692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F78A8E52-A342-DB26-9C3F-C285FF863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939" y="544646"/>
            <a:ext cx="1468100" cy="146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155679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8064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独特创意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09FB0B-D9E9-E4F2-713C-46E841E6CBE1}"/>
              </a:ext>
            </a:extLst>
          </p:cNvPr>
          <p:cNvSpPr txBox="1"/>
          <p:nvPr/>
        </p:nvSpPr>
        <p:spPr>
          <a:xfrm>
            <a:off x="1171154" y="3186785"/>
            <a:ext cx="5084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MindMeet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将时间管理，自律学习创新融合在一起，既满足了人们对于繁忙生活的规划，又满足了人们的社交需求，同时在社交中又可以达到互相激励，监督的作用，从而提高个人的效率，形成良性循环。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9B9188-C29E-E1C2-6EB2-FB23723F95F0}"/>
              </a:ext>
            </a:extLst>
          </p:cNvPr>
          <p:cNvGrpSpPr/>
          <p:nvPr/>
        </p:nvGrpSpPr>
        <p:grpSpPr>
          <a:xfrm>
            <a:off x="6531776" y="1889552"/>
            <a:ext cx="4985915" cy="3555672"/>
            <a:chOff x="5223213" y="1262329"/>
            <a:chExt cx="5933165" cy="439921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043DCD3-F4FF-2BCF-F398-B3F2ED24812A}"/>
                </a:ext>
              </a:extLst>
            </p:cNvPr>
            <p:cNvSpPr/>
            <p:nvPr/>
          </p:nvSpPr>
          <p:spPr bwMode="auto">
            <a:xfrm rot="5400000">
              <a:off x="5775479" y="4503644"/>
              <a:ext cx="1227700" cy="1088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8D41FE1-DFE8-B722-AD79-E0634C0A8A6E}"/>
                </a:ext>
              </a:extLst>
            </p:cNvPr>
            <p:cNvSpPr/>
            <p:nvPr/>
          </p:nvSpPr>
          <p:spPr bwMode="auto">
            <a:xfrm rot="5400000">
              <a:off x="5139779" y="4253187"/>
              <a:ext cx="1467522" cy="130065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8DDF2EC-1B56-2CB1-A983-22D66D80DE2A}"/>
                </a:ext>
              </a:extLst>
            </p:cNvPr>
            <p:cNvSpPr/>
            <p:nvPr/>
          </p:nvSpPr>
          <p:spPr bwMode="auto">
            <a:xfrm rot="5400000">
              <a:off x="9319056" y="1382682"/>
              <a:ext cx="1227700" cy="10881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8168B1-82A2-68EC-4C52-3302B3FD1C75}"/>
                </a:ext>
              </a:extLst>
            </p:cNvPr>
            <p:cNvSpPr/>
            <p:nvPr/>
          </p:nvSpPr>
          <p:spPr bwMode="auto">
            <a:xfrm rot="5400000">
              <a:off x="9772292" y="1345763"/>
              <a:ext cx="1467520" cy="130065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淘宝网Chenying0907出品 25">
            <a:extLst>
              <a:ext uri="{FF2B5EF4-FFF2-40B4-BE49-F238E27FC236}">
                <a16:creationId xmlns:a16="http://schemas.microsoft.com/office/drawing/2014/main" id="{8640C057-10BA-191B-70E7-7DB1EE8EF81F}"/>
              </a:ext>
            </a:extLst>
          </p:cNvPr>
          <p:cNvGrpSpPr/>
          <p:nvPr/>
        </p:nvGrpSpPr>
        <p:grpSpPr>
          <a:xfrm>
            <a:off x="7078276" y="1772816"/>
            <a:ext cx="3656600" cy="3851692"/>
            <a:chOff x="975360" y="1557338"/>
            <a:chExt cx="3586480" cy="3777832"/>
          </a:xfrm>
        </p:grpSpPr>
        <p:sp>
          <p:nvSpPr>
            <p:cNvPr id="20" name="Ellipse 98">
              <a:extLst>
                <a:ext uri="{FF2B5EF4-FFF2-40B4-BE49-F238E27FC236}">
                  <a16:creationId xmlns:a16="http://schemas.microsoft.com/office/drawing/2014/main" id="{A7724D03-CA29-1BA5-B463-E337166069B1}"/>
                </a:ext>
              </a:extLst>
            </p:cNvPr>
            <p:cNvSpPr/>
            <p:nvPr/>
          </p:nvSpPr>
          <p:spPr bwMode="auto">
            <a:xfrm rot="10800000" flipV="1">
              <a:off x="1268566" y="5038186"/>
              <a:ext cx="3009595" cy="296984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chemeClr val="tx1">
                    <a:lumMod val="40000"/>
                    <a:lumOff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EDF11D8-B7A5-8535-6DCC-14C74CD6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6" t="1778" r="1926" b="2074"/>
            <a:stretch>
              <a:fillRect/>
            </a:stretch>
          </p:blipFill>
          <p:spPr>
            <a:xfrm>
              <a:off x="975360" y="1557338"/>
              <a:ext cx="3586480" cy="3586480"/>
            </a:xfrm>
            <a:custGeom>
              <a:avLst/>
              <a:gdLst>
                <a:gd name="connsiteX0" fmla="*/ 3296920 w 6593840"/>
                <a:gd name="connsiteY0" fmla="*/ 0 h 6593840"/>
                <a:gd name="connsiteX1" fmla="*/ 6593840 w 6593840"/>
                <a:gd name="connsiteY1" fmla="*/ 3296920 h 6593840"/>
                <a:gd name="connsiteX2" fmla="*/ 3296920 w 6593840"/>
                <a:gd name="connsiteY2" fmla="*/ 6593840 h 6593840"/>
                <a:gd name="connsiteX3" fmla="*/ 0 w 6593840"/>
                <a:gd name="connsiteY3" fmla="*/ 3296920 h 6593840"/>
                <a:gd name="connsiteX4" fmla="*/ 3296920 w 6593840"/>
                <a:gd name="connsiteY4" fmla="*/ 0 h 65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3840" h="6593840">
                  <a:moveTo>
                    <a:pt x="3296920" y="0"/>
                  </a:moveTo>
                  <a:cubicBezTo>
                    <a:pt x="5117759" y="0"/>
                    <a:pt x="6593840" y="1476081"/>
                    <a:pt x="6593840" y="3296920"/>
                  </a:cubicBezTo>
                  <a:cubicBezTo>
                    <a:pt x="6593840" y="5117759"/>
                    <a:pt x="5117759" y="6593840"/>
                    <a:pt x="3296920" y="6593840"/>
                  </a:cubicBezTo>
                  <a:cubicBezTo>
                    <a:pt x="1476081" y="6593840"/>
                    <a:pt x="0" y="5117759"/>
                    <a:pt x="0" y="3296920"/>
                  </a:cubicBezTo>
                  <a:cubicBezTo>
                    <a:pt x="0" y="1476081"/>
                    <a:pt x="1476081" y="0"/>
                    <a:pt x="3296920" y="0"/>
                  </a:cubicBezTo>
                  <a:close/>
                </a:path>
              </a:pathLst>
            </a:custGeom>
            <a:effectLst/>
          </p:spPr>
        </p:pic>
      </p:grpSp>
    </p:spTree>
    <p:extLst>
      <p:ext uri="{BB962C8B-B14F-4D97-AF65-F5344CB8AC3E}">
        <p14:creationId xmlns:p14="http://schemas.microsoft.com/office/powerpoint/2010/main" val="39819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运营</a:t>
            </a: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5790" y="2862101"/>
            <a:ext cx="863565" cy="854931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0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759195" y="1166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" name="淘宝网Chenying0907出品 16"/>
          <p:cNvGrpSpPr/>
          <p:nvPr/>
        </p:nvGrpSpPr>
        <p:grpSpPr>
          <a:xfrm>
            <a:off x="4688795" y="2032185"/>
            <a:ext cx="2664296" cy="3296830"/>
            <a:chOff x="865232" y="1286330"/>
            <a:chExt cx="4013321" cy="4966128"/>
          </a:xfrm>
        </p:grpSpPr>
        <p:pic>
          <p:nvPicPr>
            <p:cNvPr id="18" name="淘宝网Chenying0907出品 3"/>
            <p:cNvPicPr>
              <a:picLocks noChangeAspect="1"/>
            </p:cNvPicPr>
            <p:nvPr/>
          </p:nvPicPr>
          <p:blipFill rotWithShape="1">
            <a:blip r:embed="rId5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9" name="淘宝网Chenying0907出品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6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淘宝网Chenying0907出品 53"/>
          <p:cNvGrpSpPr/>
          <p:nvPr/>
        </p:nvGrpSpPr>
        <p:grpSpPr>
          <a:xfrm>
            <a:off x="896583" y="2455425"/>
            <a:ext cx="1160077" cy="1028169"/>
            <a:chOff x="3295850" y="2263222"/>
            <a:chExt cx="2643765" cy="2343151"/>
          </a:xfrm>
        </p:grpSpPr>
        <p:sp>
          <p:nvSpPr>
            <p:cNvPr id="56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FB850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9" name="淘宝网Chenying0907出品 58"/>
          <p:cNvGrpSpPr/>
          <p:nvPr/>
        </p:nvGrpSpPr>
        <p:grpSpPr>
          <a:xfrm>
            <a:off x="899410" y="3908878"/>
            <a:ext cx="1160076" cy="1028168"/>
            <a:chOff x="3295850" y="2263222"/>
            <a:chExt cx="2643765" cy="2343151"/>
          </a:xfrm>
        </p:grpSpPr>
        <p:sp>
          <p:nvSpPr>
            <p:cNvPr id="61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" name="淘宝网Chenying0907出品 63"/>
          <p:cNvGrpSpPr/>
          <p:nvPr/>
        </p:nvGrpSpPr>
        <p:grpSpPr>
          <a:xfrm>
            <a:off x="2142604" y="3973130"/>
            <a:ext cx="2330167" cy="1193587"/>
            <a:chOff x="3457192" y="3925490"/>
            <a:chExt cx="2680450" cy="1193587"/>
          </a:xfrm>
        </p:grpSpPr>
        <p:sp>
          <p:nvSpPr>
            <p:cNvPr id="65" name="淘宝网Chenying0907出品 88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VIP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</a:t>
              </a:r>
            </a:p>
          </p:txBody>
        </p:sp>
        <p:sp>
          <p:nvSpPr>
            <p:cNvPr id="66" name="淘宝网Chenying0907出品 89"/>
            <p:cNvSpPr txBox="1"/>
            <p:nvPr/>
          </p:nvSpPr>
          <p:spPr>
            <a:xfrm>
              <a:off x="3457192" y="4381842"/>
              <a:ext cx="268045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VIP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用户特殊功能：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分析习惯、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智能建议、页面自定义、社区身份标识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</a:p>
          </p:txBody>
        </p:sp>
      </p:grpSp>
      <p:sp>
        <p:nvSpPr>
          <p:cNvPr id="67" name="淘宝网Chenying0907出品 85"/>
          <p:cNvSpPr txBox="1"/>
          <p:nvPr/>
        </p:nvSpPr>
        <p:spPr>
          <a:xfrm>
            <a:off x="1187080" y="41774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8" name="淘宝网Chenying0907出品 67"/>
          <p:cNvGrpSpPr/>
          <p:nvPr/>
        </p:nvGrpSpPr>
        <p:grpSpPr>
          <a:xfrm>
            <a:off x="2142604" y="2525330"/>
            <a:ext cx="2330167" cy="985962"/>
            <a:chOff x="3457192" y="3925490"/>
            <a:chExt cx="2680450" cy="985962"/>
          </a:xfrm>
        </p:grpSpPr>
        <p:sp>
          <p:nvSpPr>
            <p:cNvPr id="69" name="淘宝网Chenying0907出品 97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广告收入</a:t>
              </a:r>
            </a:p>
          </p:txBody>
        </p:sp>
        <p:sp>
          <p:nvSpPr>
            <p:cNvPr id="70" name="淘宝网Chenying0907出品 98"/>
            <p:cNvSpPr txBox="1"/>
            <p:nvPr/>
          </p:nvSpPr>
          <p:spPr>
            <a:xfrm>
              <a:off x="3457192" y="4389482"/>
              <a:ext cx="26804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Banner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广告、插屏广告、悬浮窗广告等。</a:t>
              </a:r>
            </a:p>
          </p:txBody>
        </p:sp>
      </p:grpSp>
      <p:sp>
        <p:nvSpPr>
          <p:cNvPr id="71" name="淘宝网Chenying0907出品 94"/>
          <p:cNvSpPr txBox="1"/>
          <p:nvPr/>
        </p:nvSpPr>
        <p:spPr>
          <a:xfrm>
            <a:off x="1187080" y="27296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2" name="淘宝网Chenying0907出品 71"/>
          <p:cNvGrpSpPr/>
          <p:nvPr/>
        </p:nvGrpSpPr>
        <p:grpSpPr>
          <a:xfrm>
            <a:off x="7631851" y="3251715"/>
            <a:ext cx="1160077" cy="1028169"/>
            <a:chOff x="3295850" y="2263222"/>
            <a:chExt cx="2643765" cy="2343151"/>
          </a:xfrm>
        </p:grpSpPr>
        <p:sp>
          <p:nvSpPr>
            <p:cNvPr id="7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" name="淘宝网Chenying0907出品 85"/>
          <p:cNvGrpSpPr/>
          <p:nvPr/>
        </p:nvGrpSpPr>
        <p:grpSpPr>
          <a:xfrm>
            <a:off x="8977567" y="3251770"/>
            <a:ext cx="2330167" cy="1201227"/>
            <a:chOff x="3457192" y="3925490"/>
            <a:chExt cx="2680450" cy="1201227"/>
          </a:xfrm>
        </p:grpSpPr>
        <p:sp>
          <p:nvSpPr>
            <p:cNvPr id="87" name="淘宝网Chenying0907出品 97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合作赞助</a:t>
              </a:r>
            </a:p>
          </p:txBody>
        </p:sp>
        <p:sp>
          <p:nvSpPr>
            <p:cNvPr id="88" name="淘宝网Chenying0907出品 98"/>
            <p:cNvSpPr txBox="1"/>
            <p:nvPr/>
          </p:nvSpPr>
          <p:spPr>
            <a:xfrm>
              <a:off x="3457192" y="4389482"/>
              <a:ext cx="268045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通过与其他专业平台合作，来给用户提供更为专业的功能。</a:t>
              </a:r>
            </a:p>
          </p:txBody>
        </p:sp>
      </p:grpSp>
      <p:sp>
        <p:nvSpPr>
          <p:cNvPr id="89" name="淘宝网Chenying0907出品 94"/>
          <p:cNvSpPr txBox="1"/>
          <p:nvPr/>
        </p:nvSpPr>
        <p:spPr>
          <a:xfrm>
            <a:off x="7922348" y="35259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淘宝网Chenying0907出品 9"/>
          <p:cNvSpPr txBox="1"/>
          <p:nvPr>
            <p:custDataLst>
              <p:tags r:id="rId1"/>
            </p:custDataLst>
          </p:nvPr>
        </p:nvSpPr>
        <p:spPr>
          <a:xfrm>
            <a:off x="1129794" y="1309827"/>
            <a:ext cx="223224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盈利模式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" name="淘宝网Chenying0907出品 7">
            <a:extLst>
              <a:ext uri="{FF2B5EF4-FFF2-40B4-BE49-F238E27FC236}">
                <a16:creationId xmlns:a16="http://schemas.microsoft.com/office/drawing/2014/main" id="{92344ECF-A1BA-A501-712E-C9B97A8BA127}"/>
              </a:ext>
            </a:extLst>
          </p:cNvPr>
          <p:cNvGrpSpPr/>
          <p:nvPr/>
        </p:nvGrpSpPr>
        <p:grpSpPr>
          <a:xfrm>
            <a:off x="552971" y="332547"/>
            <a:ext cx="604358" cy="216024"/>
            <a:chOff x="264939" y="188640"/>
            <a:chExt cx="604358" cy="216024"/>
          </a:xfrm>
        </p:grpSpPr>
        <p:sp>
          <p:nvSpPr>
            <p:cNvPr id="4" name="燕尾形 8">
              <a:extLst>
                <a:ext uri="{FF2B5EF4-FFF2-40B4-BE49-F238E27FC236}">
                  <a16:creationId xmlns:a16="http://schemas.microsoft.com/office/drawing/2014/main" id="{787770A0-2AED-5F0A-C5C2-26187CD0912E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DF6D3302-490A-165E-182F-C6987C45E340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10">
              <a:extLst>
                <a:ext uri="{FF2B5EF4-FFF2-40B4-BE49-F238E27FC236}">
                  <a16:creationId xmlns:a16="http://schemas.microsoft.com/office/drawing/2014/main" id="{3E9740E0-7F06-2471-9F9F-B505AD88366C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淘宝网Chenying0907出品 9">
            <a:extLst>
              <a:ext uri="{FF2B5EF4-FFF2-40B4-BE49-F238E27FC236}">
                <a16:creationId xmlns:a16="http://schemas.microsoft.com/office/drawing/2014/main" id="{2A7C20B2-F87B-7A61-FD19-C2B5B5D23E9B}"/>
              </a:ext>
            </a:extLst>
          </p:cNvPr>
          <p:cNvSpPr txBox="1"/>
          <p:nvPr/>
        </p:nvSpPr>
        <p:spPr>
          <a:xfrm>
            <a:off x="1345059" y="252046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cxnSp>
        <p:nvCxnSpPr>
          <p:cNvPr id="16" name="淘宝网Chenying0907出品 12">
            <a:extLst>
              <a:ext uri="{FF2B5EF4-FFF2-40B4-BE49-F238E27FC236}">
                <a16:creationId xmlns:a16="http://schemas.microsoft.com/office/drawing/2014/main" id="{18BEA6E0-2E9E-6758-B831-AC5BA7AF0F4A}"/>
              </a:ext>
            </a:extLst>
          </p:cNvPr>
          <p:cNvCxnSpPr/>
          <p:nvPr/>
        </p:nvCxnSpPr>
        <p:spPr>
          <a:xfrm>
            <a:off x="1417067" y="629072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标注 13">
            <a:extLst>
              <a:ext uri="{FF2B5EF4-FFF2-40B4-BE49-F238E27FC236}">
                <a16:creationId xmlns:a16="http://schemas.microsoft.com/office/drawing/2014/main" id="{7C1976EB-E57D-0FF8-2B10-F16E2BAAAFC8}"/>
              </a:ext>
            </a:extLst>
          </p:cNvPr>
          <p:cNvSpPr/>
          <p:nvPr/>
        </p:nvSpPr>
        <p:spPr>
          <a:xfrm>
            <a:off x="10911596" y="269032"/>
            <a:ext cx="442575" cy="296525"/>
          </a:xfrm>
          <a:prstGeom prst="wedgeRectCallout">
            <a:avLst/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21" name="淘宝网Chenying0907出品 3">
            <a:extLst>
              <a:ext uri="{FF2B5EF4-FFF2-40B4-BE49-F238E27FC236}">
                <a16:creationId xmlns:a16="http://schemas.microsoft.com/office/drawing/2014/main" id="{1C129BD3-E8E9-0DE4-C974-98E600A7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95" y="2690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73051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841003" y="1757383"/>
            <a:ext cx="5909035" cy="3904163"/>
            <a:chOff x="5223213" y="1757383"/>
            <a:chExt cx="5909035" cy="3904163"/>
          </a:xfrm>
        </p:grpSpPr>
        <p:sp>
          <p:nvSpPr>
            <p:cNvPr id="33" name="Freeform 5"/>
            <p:cNvSpPr/>
            <p:nvPr/>
          </p:nvSpPr>
          <p:spPr bwMode="auto">
            <a:xfrm rot="5400000">
              <a:off x="5775479" y="4503644"/>
              <a:ext cx="1227700" cy="1088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5"/>
            <p:cNvSpPr/>
            <p:nvPr/>
          </p:nvSpPr>
          <p:spPr bwMode="auto">
            <a:xfrm rot="5400000">
              <a:off x="5139779" y="4253187"/>
              <a:ext cx="1467522" cy="130065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5"/>
            <p:cNvSpPr/>
            <p:nvPr/>
          </p:nvSpPr>
          <p:spPr bwMode="auto">
            <a:xfrm rot="5400000">
              <a:off x="9258096" y="1827182"/>
              <a:ext cx="1227700" cy="10881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5"/>
            <p:cNvSpPr/>
            <p:nvPr/>
          </p:nvSpPr>
          <p:spPr bwMode="auto">
            <a:xfrm rot="5400000">
              <a:off x="9748162" y="2072203"/>
              <a:ext cx="1467520" cy="130065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177707" y="1352301"/>
            <a:ext cx="1640238" cy="2045198"/>
            <a:chOff x="3295850" y="1908877"/>
            <a:chExt cx="3738030" cy="4660916"/>
          </a:xfrm>
        </p:grpSpPr>
        <p:sp>
          <p:nvSpPr>
            <p:cNvPr id="40" name="圆角矩形 39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80534" y="4247902"/>
            <a:ext cx="1634584" cy="2045196"/>
            <a:chOff x="3295850" y="1895995"/>
            <a:chExt cx="3725149" cy="4660916"/>
          </a:xfrm>
        </p:grpSpPr>
        <p:sp>
          <p:nvSpPr>
            <p:cNvPr id="45" name="圆角矩形 44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BDD1"/>
                </a:gs>
                <a:gs pos="100000">
                  <a:srgbClr val="0194A3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0194A3"/>
                  </a:gs>
                  <a:gs pos="100000">
                    <a:srgbClr val="01CFE5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80534" y="2800102"/>
            <a:ext cx="1634584" cy="2045196"/>
            <a:chOff x="3295850" y="1895995"/>
            <a:chExt cx="3725149" cy="4660916"/>
          </a:xfrm>
        </p:grpSpPr>
        <p:sp>
          <p:nvSpPr>
            <p:cNvPr id="50" name="圆角矩形 49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gradFill flip="none" rotWithShape="1">
                <a:gsLst>
                  <a:gs pos="0">
                    <a:srgbClr val="E35353"/>
                  </a:gs>
                  <a:gs pos="100000">
                    <a:srgbClr val="F1A9A9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423728" y="4473292"/>
            <a:ext cx="2930443" cy="1401847"/>
            <a:chOff x="3457192" y="3925490"/>
            <a:chExt cx="2680450" cy="1401847"/>
          </a:xfrm>
        </p:grpSpPr>
        <p:sp>
          <p:nvSpPr>
            <p:cNvPr id="55" name="文本框 44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塑造品牌</a:t>
              </a:r>
            </a:p>
          </p:txBody>
        </p:sp>
        <p:sp>
          <p:nvSpPr>
            <p:cNvPr id="56" name="文本框 45"/>
            <p:cNvSpPr txBox="1"/>
            <p:nvPr/>
          </p:nvSpPr>
          <p:spPr>
            <a:xfrm>
              <a:off x="3457192" y="4374202"/>
              <a:ext cx="268045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品牌推广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用户体验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品牌文化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品牌价值</a:t>
              </a:r>
            </a:p>
          </p:txBody>
        </p:sp>
      </p:grpSp>
      <p:sp>
        <p:nvSpPr>
          <p:cNvPr id="57" name="文本框 48"/>
          <p:cNvSpPr txBox="1"/>
          <p:nvPr/>
        </p:nvSpPr>
        <p:spPr>
          <a:xfrm>
            <a:off x="7468204" y="46776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423728" y="3025492"/>
            <a:ext cx="2930443" cy="1193587"/>
            <a:chOff x="3457192" y="3925490"/>
            <a:chExt cx="2680450" cy="1193587"/>
          </a:xfrm>
        </p:grpSpPr>
        <p:sp>
          <p:nvSpPr>
            <p:cNvPr id="59" name="文本框 88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拓展市场</a:t>
              </a:r>
            </a:p>
          </p:txBody>
        </p:sp>
        <p:sp>
          <p:nvSpPr>
            <p:cNvPr id="60" name="文本框 89"/>
            <p:cNvSpPr txBox="1"/>
            <p:nvPr/>
          </p:nvSpPr>
          <p:spPr>
            <a:xfrm>
              <a:off x="3457192" y="4381842"/>
              <a:ext cx="268045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大型推广活动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内部社区体验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相关品牌合作</a:t>
              </a:r>
            </a:p>
          </p:txBody>
        </p:sp>
      </p:grpSp>
      <p:sp>
        <p:nvSpPr>
          <p:cNvPr id="61" name="文本框 85"/>
          <p:cNvSpPr txBox="1"/>
          <p:nvPr/>
        </p:nvSpPr>
        <p:spPr>
          <a:xfrm>
            <a:off x="7468204" y="32298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424077" y="1577692"/>
            <a:ext cx="3001850" cy="1201227"/>
            <a:chOff x="3457511" y="3925490"/>
            <a:chExt cx="2745765" cy="1201227"/>
          </a:xfrm>
        </p:grpSpPr>
        <p:sp>
          <p:nvSpPr>
            <p:cNvPr id="63" name="文本框 97"/>
            <p:cNvSpPr txBox="1"/>
            <p:nvPr/>
          </p:nvSpPr>
          <p:spPr>
            <a:xfrm>
              <a:off x="3457511" y="3925490"/>
              <a:ext cx="268013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刺激需求</a:t>
              </a:r>
            </a:p>
          </p:txBody>
        </p:sp>
        <p:sp>
          <p:nvSpPr>
            <p:cNvPr id="64" name="文本框 98"/>
            <p:cNvSpPr txBox="1"/>
            <p:nvPr/>
          </p:nvSpPr>
          <p:spPr>
            <a:xfrm>
              <a:off x="3522826" y="4389482"/>
              <a:ext cx="268045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社交媒体广告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用户口碑传播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针对性推广</a:t>
              </a:r>
            </a:p>
          </p:txBody>
        </p:sp>
      </p:grpSp>
      <p:sp>
        <p:nvSpPr>
          <p:cNvPr id="65" name="文本框 94"/>
          <p:cNvSpPr txBox="1"/>
          <p:nvPr/>
        </p:nvSpPr>
        <p:spPr>
          <a:xfrm>
            <a:off x="7468204" y="17820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07705" y="2393950"/>
            <a:ext cx="4400122" cy="3657600"/>
            <a:chOff x="3895940" y="1901190"/>
            <a:chExt cx="4400122" cy="3657600"/>
          </a:xfrm>
        </p:grpSpPr>
        <p:pic>
          <p:nvPicPr>
            <p:cNvPr id="29" name="Picture 6" descr="iMac-mock-up-diferents-views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940" y="1901190"/>
              <a:ext cx="4400122" cy="36576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600" y="2216252"/>
              <a:ext cx="3860800" cy="2204516"/>
            </a:xfrm>
            <a:prstGeom prst="rect">
              <a:avLst/>
            </a:prstGeom>
          </p:spPr>
        </p:pic>
      </p:grpSp>
      <p:sp>
        <p:nvSpPr>
          <p:cNvPr id="2" name="文本框 9"/>
          <p:cNvSpPr txBox="1"/>
          <p:nvPr>
            <p:custDataLst>
              <p:tags r:id="rId1"/>
            </p:custDataLst>
          </p:nvPr>
        </p:nvSpPr>
        <p:spPr>
          <a:xfrm>
            <a:off x="743079" y="1196797"/>
            <a:ext cx="223224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营销策略</a:t>
            </a:r>
          </a:p>
        </p:txBody>
      </p:sp>
      <p:grpSp>
        <p:nvGrpSpPr>
          <p:cNvPr id="3" name="淘宝网Chenying0907出品 7">
            <a:extLst>
              <a:ext uri="{FF2B5EF4-FFF2-40B4-BE49-F238E27FC236}">
                <a16:creationId xmlns:a16="http://schemas.microsoft.com/office/drawing/2014/main" id="{656FC57F-4CEF-381C-451E-1AE776858313}"/>
              </a:ext>
            </a:extLst>
          </p:cNvPr>
          <p:cNvGrpSpPr/>
          <p:nvPr/>
        </p:nvGrpSpPr>
        <p:grpSpPr>
          <a:xfrm>
            <a:off x="552971" y="332547"/>
            <a:ext cx="604358" cy="216024"/>
            <a:chOff x="264939" y="188640"/>
            <a:chExt cx="604358" cy="216024"/>
          </a:xfrm>
        </p:grpSpPr>
        <p:sp>
          <p:nvSpPr>
            <p:cNvPr id="4" name="燕尾形 8">
              <a:extLst>
                <a:ext uri="{FF2B5EF4-FFF2-40B4-BE49-F238E27FC236}">
                  <a16:creationId xmlns:a16="http://schemas.microsoft.com/office/drawing/2014/main" id="{511252FD-6161-25CE-305B-2BCF94FCA88A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3F3482CC-91D5-666C-5E7B-34837D2178EB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10">
              <a:extLst>
                <a:ext uri="{FF2B5EF4-FFF2-40B4-BE49-F238E27FC236}">
                  <a16:creationId xmlns:a16="http://schemas.microsoft.com/office/drawing/2014/main" id="{18778CE2-479D-F038-69FE-DAD2CEA9D497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淘宝网Chenying0907出品 9">
            <a:extLst>
              <a:ext uri="{FF2B5EF4-FFF2-40B4-BE49-F238E27FC236}">
                <a16:creationId xmlns:a16="http://schemas.microsoft.com/office/drawing/2014/main" id="{7C574BAC-30F1-0131-DC3E-94758147D04F}"/>
              </a:ext>
            </a:extLst>
          </p:cNvPr>
          <p:cNvSpPr txBox="1"/>
          <p:nvPr/>
        </p:nvSpPr>
        <p:spPr>
          <a:xfrm>
            <a:off x="1345059" y="252046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cxnSp>
        <p:nvCxnSpPr>
          <p:cNvPr id="16" name="淘宝网Chenying0907出品 12">
            <a:extLst>
              <a:ext uri="{FF2B5EF4-FFF2-40B4-BE49-F238E27FC236}">
                <a16:creationId xmlns:a16="http://schemas.microsoft.com/office/drawing/2014/main" id="{BEF1B321-7903-3494-FB5A-DFD9E2982365}"/>
              </a:ext>
            </a:extLst>
          </p:cNvPr>
          <p:cNvCxnSpPr/>
          <p:nvPr/>
        </p:nvCxnSpPr>
        <p:spPr>
          <a:xfrm>
            <a:off x="1425451" y="629072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淘宝网Chenying0907出品标注 13">
            <a:extLst>
              <a:ext uri="{FF2B5EF4-FFF2-40B4-BE49-F238E27FC236}">
                <a16:creationId xmlns:a16="http://schemas.microsoft.com/office/drawing/2014/main" id="{0B96A91A-CC1D-6C56-9C90-ED6E529684B9}"/>
              </a:ext>
            </a:extLst>
          </p:cNvPr>
          <p:cNvSpPr/>
          <p:nvPr/>
        </p:nvSpPr>
        <p:spPr>
          <a:xfrm>
            <a:off x="10919980" y="269032"/>
            <a:ext cx="442575" cy="296525"/>
          </a:xfrm>
          <a:prstGeom prst="wedgeRectCallout">
            <a:avLst/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18" name="淘宝网Chenying0907出品 3">
            <a:extLst>
              <a:ext uri="{FF2B5EF4-FFF2-40B4-BE49-F238E27FC236}">
                <a16:creationId xmlns:a16="http://schemas.microsoft.com/office/drawing/2014/main" id="{0C87725E-EA0B-176F-05AC-68FD87DB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79" y="2690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  <p:sp>
          <p:nvSpPr>
            <p:cNvPr id="29" name="文本框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Impact MT Std" pitchFamily="34" charset="0"/>
                </a:rPr>
                <a:t>04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7055" y="2780928"/>
            <a:ext cx="790292" cy="758680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</a:t>
            </a:r>
            <a:r>
              <a:rPr lang="en-US" altLang="zh-CN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8782E1-77EF-7FFD-8B5E-0008642F3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083" y="4207391"/>
            <a:ext cx="8888011" cy="1015773"/>
          </a:xfrm>
          <a:prstGeom prst="rect">
            <a:avLst/>
          </a:prstGeom>
        </p:spPr>
      </p:pic>
      <p:sp>
        <p:nvSpPr>
          <p:cNvPr id="3" name="文本框 115">
            <a:extLst>
              <a:ext uri="{FF2B5EF4-FFF2-40B4-BE49-F238E27FC236}">
                <a16:creationId xmlns:a16="http://schemas.microsoft.com/office/drawing/2014/main" id="{6B1D3B17-7BC4-6014-AD5E-BD577FB797CB}"/>
              </a:ext>
            </a:extLst>
          </p:cNvPr>
          <p:cNvSpPr txBox="1"/>
          <p:nvPr/>
        </p:nvSpPr>
        <p:spPr>
          <a:xfrm>
            <a:off x="1532312" y="3124998"/>
            <a:ext cx="784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预期需要</a:t>
            </a:r>
            <a:r>
              <a:rPr lang="en-US" altLang="zh-CN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万元作为启动资金，资金流向如下表所示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97A2D6-3F68-E176-688D-45E2EC820BA3}"/>
              </a:ext>
            </a:extLst>
          </p:cNvPr>
          <p:cNvSpPr txBox="1"/>
          <p:nvPr/>
        </p:nvSpPr>
        <p:spPr>
          <a:xfrm>
            <a:off x="1563986" y="184482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启动资金</a:t>
            </a:r>
          </a:p>
        </p:txBody>
      </p:sp>
    </p:spTree>
    <p:extLst>
      <p:ext uri="{BB962C8B-B14F-4D97-AF65-F5344CB8AC3E}">
        <p14:creationId xmlns:p14="http://schemas.microsoft.com/office/powerpoint/2010/main" val="385753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489075" y="4221088"/>
            <a:ext cx="877162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D19DE84-BAAE-E0F9-85BC-C39B80253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452453"/>
              </p:ext>
            </p:extLst>
          </p:nvPr>
        </p:nvGraphicFramePr>
        <p:xfrm>
          <a:off x="2545138" y="1135285"/>
          <a:ext cx="6004534" cy="298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E4AB0C8-EFE8-2A59-2E6C-362B12106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49625"/>
              </p:ext>
            </p:extLst>
          </p:nvPr>
        </p:nvGraphicFramePr>
        <p:xfrm>
          <a:off x="2563426" y="4509123"/>
          <a:ext cx="5760641" cy="15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22">
                  <a:extLst>
                    <a:ext uri="{9D8B030D-6E8A-4147-A177-3AD203B41FA5}">
                      <a16:colId xmlns:a16="http://schemas.microsoft.com/office/drawing/2014/main" val="262594098"/>
                    </a:ext>
                  </a:extLst>
                </a:gridCol>
                <a:gridCol w="1674275">
                  <a:extLst>
                    <a:ext uri="{9D8B030D-6E8A-4147-A177-3AD203B41FA5}">
                      <a16:colId xmlns:a16="http://schemas.microsoft.com/office/drawing/2014/main" val="1172406577"/>
                    </a:ext>
                  </a:extLst>
                </a:gridCol>
                <a:gridCol w="1362122">
                  <a:extLst>
                    <a:ext uri="{9D8B030D-6E8A-4147-A177-3AD203B41FA5}">
                      <a16:colId xmlns:a16="http://schemas.microsoft.com/office/drawing/2014/main" val="4203909618"/>
                    </a:ext>
                  </a:extLst>
                </a:gridCol>
                <a:gridCol w="1362122">
                  <a:extLst>
                    <a:ext uri="{9D8B030D-6E8A-4147-A177-3AD203B41FA5}">
                      <a16:colId xmlns:a16="http://schemas.microsoft.com/office/drawing/2014/main" val="67282909"/>
                    </a:ext>
                  </a:extLst>
                </a:gridCol>
              </a:tblGrid>
              <a:tr h="5203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季度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日活数量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月利润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利润增长率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17656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10480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5853240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21440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6507395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37880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76.70%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3122424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54320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43.40%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84431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495485" y="256265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sz="6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5400000">
            <a:off x="4171290" y="167572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5400000">
            <a:off x="2771908" y="204165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5400000">
            <a:off x="412606" y="270268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rot="5400000">
            <a:off x="1186650" y="2557128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11301" y="517845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rot="5400000">
            <a:off x="3769862" y="392755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rot="5400000">
            <a:off x="1785692" y="375878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19D33723-C5A0-7CEB-6AAC-ACEE0F667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658" y="765182"/>
            <a:ext cx="1468100" cy="1468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C96A2B-D76D-39D8-4568-BEA299F07BC2}"/>
              </a:ext>
            </a:extLst>
          </p:cNvPr>
          <p:cNvSpPr txBox="1"/>
          <p:nvPr/>
        </p:nvSpPr>
        <p:spPr>
          <a:xfrm>
            <a:off x="7321723" y="4170801"/>
            <a:ext cx="36724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组员：</a:t>
            </a:r>
            <a:endParaRPr lang="en-US" altLang="zh-CN" sz="2800" dirty="0"/>
          </a:p>
          <a:p>
            <a:r>
              <a:rPr lang="zh-CN" altLang="en-US" sz="2800" dirty="0"/>
              <a:t>          李荣诚</a:t>
            </a:r>
            <a:endParaRPr lang="en-US" altLang="zh-CN" sz="2800" dirty="0"/>
          </a:p>
          <a:p>
            <a:r>
              <a:rPr lang="zh-CN" altLang="en-US" sz="2800" dirty="0"/>
              <a:t>          杨瑞华</a:t>
            </a:r>
            <a:endParaRPr lang="en-US" altLang="zh-CN" sz="2800" dirty="0"/>
          </a:p>
          <a:p>
            <a:r>
              <a:rPr lang="zh-CN" altLang="en-US" sz="2800" dirty="0"/>
              <a:t>          田嘉伟</a:t>
            </a:r>
            <a:endParaRPr lang="en-US" altLang="zh-CN" sz="2800" dirty="0"/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178637" y="169858"/>
            <a:ext cx="3705868" cy="3259142"/>
            <a:chOff x="3392486" y="1165291"/>
            <a:chExt cx="5736833" cy="50452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486" y="4406005"/>
              <a:ext cx="5736833" cy="1804573"/>
            </a:xfrm>
            <a:prstGeom prst="rect">
              <a:avLst/>
            </a:prstGeom>
          </p:spPr>
        </p:pic>
        <p:sp>
          <p:nvSpPr>
            <p:cNvPr id="4" name="淘宝网Chenying0907出品 5619"/>
            <p:cNvSpPr/>
            <p:nvPr/>
          </p:nvSpPr>
          <p:spPr bwMode="auto">
            <a:xfrm>
              <a:off x="4628132" y="2901027"/>
              <a:ext cx="621387" cy="2839449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淘宝网Chenying0907出品 5627"/>
            <p:cNvSpPr/>
            <p:nvPr/>
          </p:nvSpPr>
          <p:spPr bwMode="auto">
            <a:xfrm>
              <a:off x="4479241" y="2068614"/>
              <a:ext cx="2329169" cy="868296"/>
            </a:xfrm>
            <a:custGeom>
              <a:avLst/>
              <a:gdLst>
                <a:gd name="T0" fmla="*/ 52 w 566"/>
                <a:gd name="T1" fmla="*/ 211 h 211"/>
                <a:gd name="T2" fmla="*/ 0 w 566"/>
                <a:gd name="T3" fmla="*/ 41 h 211"/>
                <a:gd name="T4" fmla="*/ 485 w 566"/>
                <a:gd name="T5" fmla="*/ 0 h 211"/>
                <a:gd name="T6" fmla="*/ 566 w 566"/>
                <a:gd name="T7" fmla="*/ 155 h 211"/>
                <a:gd name="T8" fmla="*/ 52 w 566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11">
                  <a:moveTo>
                    <a:pt x="52" y="211"/>
                  </a:moveTo>
                  <a:lnTo>
                    <a:pt x="0" y="41"/>
                  </a:lnTo>
                  <a:lnTo>
                    <a:pt x="485" y="0"/>
                  </a:lnTo>
                  <a:lnTo>
                    <a:pt x="566" y="155"/>
                  </a:lnTo>
                  <a:lnTo>
                    <a:pt x="52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淘宝网Chenying0907出品 5631"/>
            <p:cNvSpPr/>
            <p:nvPr/>
          </p:nvSpPr>
          <p:spPr bwMode="auto">
            <a:xfrm>
              <a:off x="6776641" y="2242559"/>
              <a:ext cx="2234521" cy="1304502"/>
            </a:xfrm>
            <a:custGeom>
              <a:avLst/>
              <a:gdLst>
                <a:gd name="T0" fmla="*/ 0 w 543"/>
                <a:gd name="T1" fmla="*/ 109 h 317"/>
                <a:gd name="T2" fmla="*/ 230 w 543"/>
                <a:gd name="T3" fmla="*/ 0 h 317"/>
                <a:gd name="T4" fmla="*/ 543 w 543"/>
                <a:gd name="T5" fmla="*/ 182 h 317"/>
                <a:gd name="T6" fmla="*/ 264 w 543"/>
                <a:gd name="T7" fmla="*/ 317 h 317"/>
                <a:gd name="T8" fmla="*/ 0 w 543"/>
                <a:gd name="T9" fmla="*/ 10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317">
                  <a:moveTo>
                    <a:pt x="0" y="109"/>
                  </a:moveTo>
                  <a:lnTo>
                    <a:pt x="230" y="0"/>
                  </a:lnTo>
                  <a:lnTo>
                    <a:pt x="543" y="182"/>
                  </a:lnTo>
                  <a:lnTo>
                    <a:pt x="264" y="317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淘宝网Chenying0907出品 5619"/>
            <p:cNvSpPr/>
            <p:nvPr/>
          </p:nvSpPr>
          <p:spPr bwMode="auto">
            <a:xfrm>
              <a:off x="4645530" y="2961587"/>
              <a:ext cx="621387" cy="2839451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bg1">
                    <a:lumMod val="65000"/>
                    <a:alpha val="50000"/>
                  </a:schemeClr>
                </a:gs>
                <a:gs pos="40000">
                  <a:schemeClr val="bg1">
                    <a:alpha val="0"/>
                  </a:schemeClr>
                </a:gs>
                <a:gs pos="8000">
                  <a:schemeClr val="bg1">
                    <a:lumMod val="65000"/>
                    <a:alpha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淘宝网Chenying0907出品 5623"/>
            <p:cNvSpPr/>
            <p:nvPr/>
          </p:nvSpPr>
          <p:spPr bwMode="auto">
            <a:xfrm>
              <a:off x="3536391" y="2622965"/>
              <a:ext cx="1757163" cy="1312730"/>
            </a:xfrm>
            <a:custGeom>
              <a:avLst/>
              <a:gdLst>
                <a:gd name="T0" fmla="*/ 178 w 178"/>
                <a:gd name="T1" fmla="*/ 131 h 132"/>
                <a:gd name="T2" fmla="*/ 119 w 178"/>
                <a:gd name="T3" fmla="*/ 30 h 132"/>
                <a:gd name="T4" fmla="*/ 0 w 178"/>
                <a:gd name="T5" fmla="*/ 0 h 132"/>
                <a:gd name="T6" fmla="*/ 31 w 178"/>
                <a:gd name="T7" fmla="*/ 98 h 132"/>
                <a:gd name="T8" fmla="*/ 177 w 178"/>
                <a:gd name="T9" fmla="*/ 131 h 132"/>
                <a:gd name="T10" fmla="*/ 178 w 178"/>
                <a:gd name="T11" fmla="*/ 132 h 132"/>
                <a:gd name="T12" fmla="*/ 178 w 178"/>
                <a:gd name="T13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32">
                  <a:moveTo>
                    <a:pt x="178" y="131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176" y="130"/>
                    <a:pt x="177" y="131"/>
                  </a:cubicBezTo>
                  <a:cubicBezTo>
                    <a:pt x="178" y="131"/>
                    <a:pt x="178" y="132"/>
                    <a:pt x="178" y="132"/>
                  </a:cubicBezTo>
                  <a:lnTo>
                    <a:pt x="17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" name="Group 5788"/>
            <p:cNvGrpSpPr>
              <a:grpSpLocks noChangeAspect="1"/>
            </p:cNvGrpSpPr>
            <p:nvPr/>
          </p:nvGrpSpPr>
          <p:grpSpPr bwMode="auto">
            <a:xfrm>
              <a:off x="4674924" y="3788296"/>
              <a:ext cx="571108" cy="1947511"/>
              <a:chOff x="2534" y="2472"/>
              <a:chExt cx="139" cy="474"/>
            </a:xfr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65000"/>
                    <a:alpha val="32000"/>
                  </a:schemeClr>
                </a:gs>
              </a:gsLst>
              <a:lin ang="5400000" scaled="0"/>
            </a:gradFill>
          </p:grpSpPr>
          <p:sp>
            <p:nvSpPr>
              <p:cNvPr id="48" name="淘宝网Chenying0907出品 5789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淘宝网Chenying0907出品 5790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Group 5638"/>
            <p:cNvGrpSpPr>
              <a:grpSpLocks noChangeAspect="1"/>
            </p:cNvGrpSpPr>
            <p:nvPr/>
          </p:nvGrpSpPr>
          <p:grpSpPr bwMode="auto">
            <a:xfrm>
              <a:off x="4702621" y="2696801"/>
              <a:ext cx="3176887" cy="1242773"/>
              <a:chOff x="3454" y="2010"/>
              <a:chExt cx="772" cy="302"/>
            </a:xfrm>
            <a:solidFill>
              <a:schemeClr val="bg1">
                <a:lumMod val="85000"/>
              </a:schemeClr>
            </a:solidFill>
          </p:grpSpPr>
          <p:sp>
            <p:nvSpPr>
              <p:cNvPr id="46" name="淘宝网Chenying0907出品 5639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淘宝网Chenying0907出品 5640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淘宝网Chenying0907出品 10"/>
            <p:cNvGrpSpPr/>
            <p:nvPr/>
          </p:nvGrpSpPr>
          <p:grpSpPr>
            <a:xfrm>
              <a:off x="4585523" y="1271914"/>
              <a:ext cx="4353645" cy="3457512"/>
              <a:chOff x="4585524" y="1271913"/>
              <a:chExt cx="4353648" cy="3457509"/>
            </a:xfrm>
          </p:grpSpPr>
          <p:grpSp>
            <p:nvGrpSpPr>
              <p:cNvPr id="18" name="淘宝网Chenying0907出品 17"/>
              <p:cNvGrpSpPr/>
              <p:nvPr/>
            </p:nvGrpSpPr>
            <p:grpSpPr>
              <a:xfrm>
                <a:off x="4585524" y="1778245"/>
                <a:ext cx="1411857" cy="2951177"/>
                <a:chOff x="4400552" y="1170243"/>
                <a:chExt cx="1411857" cy="2951180"/>
              </a:xfrm>
            </p:grpSpPr>
            <p:sp>
              <p:nvSpPr>
                <p:cNvPr id="40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41" name="淘宝网Chenying0907出品 5704"/>
                <p:cNvSpPr/>
                <p:nvPr/>
              </p:nvSpPr>
              <p:spPr bwMode="auto">
                <a:xfrm>
                  <a:off x="4400552" y="1170243"/>
                  <a:ext cx="493713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42" name="淘宝网Chenying0907出品 5715"/>
                <p:cNvSpPr/>
                <p:nvPr/>
              </p:nvSpPr>
              <p:spPr bwMode="auto">
                <a:xfrm>
                  <a:off x="4476484" y="1752667"/>
                  <a:ext cx="1084263" cy="2273301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淘宝网Chenying0907出品 5716"/>
                <p:cNvSpPr/>
                <p:nvPr/>
              </p:nvSpPr>
              <p:spPr bwMode="auto">
                <a:xfrm>
                  <a:off x="4713020" y="1641541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淘宝网Chenying0907出品 5703"/>
                <p:cNvSpPr/>
                <p:nvPr/>
              </p:nvSpPr>
              <p:spPr bwMode="auto">
                <a:xfrm>
                  <a:off x="4405578" y="1186854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淘宝网Chenying0907出品 18"/>
              <p:cNvGrpSpPr/>
              <p:nvPr/>
            </p:nvGrpSpPr>
            <p:grpSpPr>
              <a:xfrm rot="781172">
                <a:off x="5242049" y="1323326"/>
                <a:ext cx="1411857" cy="2951177"/>
                <a:chOff x="4400552" y="1170242"/>
                <a:chExt cx="1411857" cy="2951181"/>
              </a:xfrm>
            </p:grpSpPr>
            <p:sp>
              <p:nvSpPr>
                <p:cNvPr id="34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35" name="淘宝网Chenying0907出品 5704"/>
                <p:cNvSpPr/>
                <p:nvPr/>
              </p:nvSpPr>
              <p:spPr bwMode="auto">
                <a:xfrm>
                  <a:off x="4400552" y="1170242"/>
                  <a:ext cx="493713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6" name="淘宝网Chenying0907出品 5715"/>
                <p:cNvSpPr/>
                <p:nvPr/>
              </p:nvSpPr>
              <p:spPr bwMode="auto">
                <a:xfrm>
                  <a:off x="4476483" y="1752666"/>
                  <a:ext cx="1084263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淘宝网Chenying0907出品 5716"/>
                <p:cNvSpPr/>
                <p:nvPr/>
              </p:nvSpPr>
              <p:spPr bwMode="auto">
                <a:xfrm>
                  <a:off x="4713021" y="1641541"/>
                  <a:ext cx="1055688" cy="2328865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01AC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淘宝网Chenying0907出品 19"/>
              <p:cNvGrpSpPr/>
              <p:nvPr/>
            </p:nvGrpSpPr>
            <p:grpSpPr>
              <a:xfrm rot="1701895">
                <a:off x="6140258" y="1271913"/>
                <a:ext cx="1411857" cy="2951177"/>
                <a:chOff x="4400548" y="1170243"/>
                <a:chExt cx="1411855" cy="2951179"/>
              </a:xfrm>
            </p:grpSpPr>
            <p:sp>
              <p:nvSpPr>
                <p:cNvPr id="28" name="淘宝网Chenying0907出品 5702"/>
                <p:cNvSpPr/>
                <p:nvPr/>
              </p:nvSpPr>
              <p:spPr bwMode="auto">
                <a:xfrm>
                  <a:off x="5450453" y="3873772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9" name="淘宝网Chenying0907出品 5704"/>
                <p:cNvSpPr/>
                <p:nvPr/>
              </p:nvSpPr>
              <p:spPr bwMode="auto">
                <a:xfrm>
                  <a:off x="4400548" y="1170243"/>
                  <a:ext cx="493712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0" name="淘宝网Chenying0907出品 5715"/>
                <p:cNvSpPr/>
                <p:nvPr/>
              </p:nvSpPr>
              <p:spPr bwMode="auto">
                <a:xfrm>
                  <a:off x="4476479" y="1752665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淘宝网Chenying0907出品 5716"/>
                <p:cNvSpPr/>
                <p:nvPr/>
              </p:nvSpPr>
              <p:spPr bwMode="auto">
                <a:xfrm>
                  <a:off x="4713018" y="1641539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淘宝网Chenying0907出品 20"/>
              <p:cNvGrpSpPr/>
              <p:nvPr/>
            </p:nvGrpSpPr>
            <p:grpSpPr>
              <a:xfrm rot="2920266">
                <a:off x="6757655" y="1950494"/>
                <a:ext cx="1411858" cy="2951176"/>
                <a:chOff x="4400552" y="1170242"/>
                <a:chExt cx="1411857" cy="2951182"/>
              </a:xfrm>
            </p:grpSpPr>
            <p:sp>
              <p:nvSpPr>
                <p:cNvPr id="22" name="淘宝网Chenying0907出品 5702"/>
                <p:cNvSpPr/>
                <p:nvPr/>
              </p:nvSpPr>
              <p:spPr bwMode="auto">
                <a:xfrm>
                  <a:off x="5450459" y="3873774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3" name="淘宝网Chenying0907出品 5704"/>
                <p:cNvSpPr/>
                <p:nvPr/>
              </p:nvSpPr>
              <p:spPr bwMode="auto">
                <a:xfrm>
                  <a:off x="4400552" y="1170242"/>
                  <a:ext cx="493712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4" name="淘宝网Chenying0907出品 5715"/>
                <p:cNvSpPr/>
                <p:nvPr/>
              </p:nvSpPr>
              <p:spPr bwMode="auto">
                <a:xfrm>
                  <a:off x="4476483" y="1752666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淘宝网Chenying0907出品 5716"/>
                <p:cNvSpPr/>
                <p:nvPr/>
              </p:nvSpPr>
              <p:spPr bwMode="auto">
                <a:xfrm>
                  <a:off x="4713019" y="1641542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985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AutoShape 5699"/>
            <p:cNvSpPr>
              <a:spLocks noChangeAspect="1" noChangeArrowheads="1" noTextEdit="1"/>
            </p:cNvSpPr>
            <p:nvPr/>
          </p:nvSpPr>
          <p:spPr bwMode="auto">
            <a:xfrm>
              <a:off x="4389170" y="1165291"/>
              <a:ext cx="1417638" cy="2970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3" name="淘宝网Chenying0907出品 12"/>
            <p:cNvGrpSpPr/>
            <p:nvPr/>
          </p:nvGrpSpPr>
          <p:grpSpPr>
            <a:xfrm>
              <a:off x="5249118" y="3524742"/>
              <a:ext cx="2602836" cy="2233477"/>
              <a:chOff x="9473194" y="1739131"/>
              <a:chExt cx="2602839" cy="2233476"/>
            </a:xfrm>
          </p:grpSpPr>
          <p:sp>
            <p:nvSpPr>
              <p:cNvPr id="15" name="淘宝网Chenying0907出品 5615"/>
              <p:cNvSpPr/>
              <p:nvPr/>
            </p:nvSpPr>
            <p:spPr bwMode="auto">
              <a:xfrm>
                <a:off x="9473194" y="1739131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淘宝网Chenying0907出品 5615"/>
              <p:cNvSpPr/>
              <p:nvPr/>
            </p:nvSpPr>
            <p:spPr bwMode="auto">
              <a:xfrm>
                <a:off x="9473195" y="1746316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3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淘宝网Chenying0907出品 5615"/>
              <p:cNvSpPr/>
              <p:nvPr/>
            </p:nvSpPr>
            <p:spPr bwMode="auto">
              <a:xfrm>
                <a:off x="9475265" y="1744163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27000"/>
                    </a:schemeClr>
                  </a:gs>
                  <a:gs pos="0">
                    <a:schemeClr val="bg1">
                      <a:lumMod val="65000"/>
                      <a:alpha val="61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淘宝网Chenying0907出品 5785"/>
            <p:cNvSpPr/>
            <p:nvPr/>
          </p:nvSpPr>
          <p:spPr bwMode="auto">
            <a:xfrm>
              <a:off x="5221288" y="3516314"/>
              <a:ext cx="3430587" cy="612775"/>
            </a:xfrm>
            <a:custGeom>
              <a:avLst/>
              <a:gdLst>
                <a:gd name="T0" fmla="*/ 0 w 350"/>
                <a:gd name="T1" fmla="*/ 38 h 60"/>
                <a:gd name="T2" fmla="*/ 266 w 350"/>
                <a:gd name="T3" fmla="*/ 0 h 60"/>
                <a:gd name="T4" fmla="*/ 350 w 350"/>
                <a:gd name="T5" fmla="*/ 12 h 60"/>
                <a:gd name="T6" fmla="*/ 37 w 350"/>
                <a:gd name="T7" fmla="*/ 60 h 60"/>
                <a:gd name="T8" fmla="*/ 1 w 350"/>
                <a:gd name="T9" fmla="*/ 39 h 60"/>
                <a:gd name="T10" fmla="*/ 0 w 350"/>
                <a:gd name="T11" fmla="*/ 39 h 60"/>
                <a:gd name="T12" fmla="*/ 0 w 350"/>
                <a:gd name="T13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0">
                  <a:moveTo>
                    <a:pt x="0" y="38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350" y="12"/>
                    <a:pt x="350" y="12"/>
                    <a:pt x="350" y="12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2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noFill/>
              <a:round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TextBox 59"/>
          <p:cNvSpPr>
            <a:spLocks noChangeArrowheads="1"/>
          </p:cNvSpPr>
          <p:nvPr/>
        </p:nvSpPr>
        <p:spPr bwMode="auto">
          <a:xfrm flipH="1">
            <a:off x="4369395" y="1772816"/>
            <a:ext cx="3241105" cy="6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目录</a:t>
            </a:r>
            <a:r>
              <a:rPr lang="zh-CN" altLang="en-US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/ </a:t>
            </a:r>
            <a:r>
              <a:rPr lang="en-US" altLang="zh-CN" sz="24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CONTENTS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8AF0C5-4F47-F996-FDF8-F8C7738412C8}"/>
              </a:ext>
            </a:extLst>
          </p:cNvPr>
          <p:cNvGrpSpPr/>
          <p:nvPr/>
        </p:nvGrpSpPr>
        <p:grpSpPr>
          <a:xfrm>
            <a:off x="2068012" y="3753262"/>
            <a:ext cx="2330438" cy="2430528"/>
            <a:chOff x="1489075" y="3603737"/>
            <a:chExt cx="2330438" cy="2430528"/>
          </a:xfrm>
        </p:grpSpPr>
        <p:grpSp>
          <p:nvGrpSpPr>
            <p:cNvPr id="81" name="淘宝网Chenying0907出品 80"/>
            <p:cNvGrpSpPr/>
            <p:nvPr/>
          </p:nvGrpSpPr>
          <p:grpSpPr>
            <a:xfrm>
              <a:off x="1870242" y="3603737"/>
              <a:ext cx="1949271" cy="2430528"/>
              <a:chOff x="3295850" y="1908877"/>
              <a:chExt cx="3738030" cy="4660916"/>
            </a:xfrm>
          </p:grpSpPr>
          <p:sp>
            <p:nvSpPr>
              <p:cNvPr id="82" name="圆角淘宝网Chenying0907出品 81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圆角淘宝网Chenying0907出品 83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淘宝网Chenying0907出品 9"/>
            <p:cNvSpPr txBox="1"/>
            <p:nvPr/>
          </p:nvSpPr>
          <p:spPr>
            <a:xfrm>
              <a:off x="1489075" y="5157192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en-US" altLang="zh-CN" sz="2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KSO_Shape"/>
            <p:cNvSpPr/>
            <p:nvPr/>
          </p:nvSpPr>
          <p:spPr bwMode="auto">
            <a:xfrm>
              <a:off x="2213847" y="4141086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7437941-3FAE-C50A-9BB2-06967EC53D94}"/>
              </a:ext>
            </a:extLst>
          </p:cNvPr>
          <p:cNvGrpSpPr/>
          <p:nvPr/>
        </p:nvGrpSpPr>
        <p:grpSpPr>
          <a:xfrm>
            <a:off x="6571248" y="3732810"/>
            <a:ext cx="2230075" cy="2430528"/>
            <a:chOff x="3695927" y="3615502"/>
            <a:chExt cx="2230075" cy="243052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F611BA3-8FDB-2C35-654B-060FB4352260}"/>
                </a:ext>
              </a:extLst>
            </p:cNvPr>
            <p:cNvGrpSpPr/>
            <p:nvPr/>
          </p:nvGrpSpPr>
          <p:grpSpPr>
            <a:xfrm>
              <a:off x="3695927" y="3615502"/>
              <a:ext cx="2230075" cy="2430528"/>
              <a:chOff x="3696652" y="3623733"/>
              <a:chExt cx="2230075" cy="2430528"/>
            </a:xfrm>
          </p:grpSpPr>
          <p:grpSp>
            <p:nvGrpSpPr>
              <p:cNvPr id="86" name="淘宝网Chenying0907出品 85"/>
              <p:cNvGrpSpPr/>
              <p:nvPr/>
            </p:nvGrpSpPr>
            <p:grpSpPr>
              <a:xfrm>
                <a:off x="3977456" y="3623733"/>
                <a:ext cx="1949271" cy="2430528"/>
                <a:chOff x="3295850" y="1908877"/>
                <a:chExt cx="3738030" cy="4660916"/>
              </a:xfrm>
            </p:grpSpPr>
            <p:sp>
              <p:nvSpPr>
                <p:cNvPr id="87" name="圆角淘宝网Chenying0907出品 86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3000">
                      <a:srgbClr val="6C6C6C">
                        <a:alpha val="42000"/>
                      </a:srgbClr>
                    </a:gs>
                    <a:gs pos="0">
                      <a:schemeClr val="tx1">
                        <a:alpha val="54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淘宝网Chenying0907出品 5"/>
                <p:cNvSpPr/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圆角淘宝网Chenying0907出品 88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35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淘宝网Chenying0907出品 5"/>
                <p:cNvSpPr/>
                <p:nvPr/>
              </p:nvSpPr>
              <p:spPr bwMode="auto">
                <a:xfrm rot="10800000">
                  <a:off x="3548875" y="2523401"/>
                  <a:ext cx="2056649" cy="1822793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F45058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8" name="淘宝网Chenying0907出品 9"/>
              <p:cNvSpPr txBox="1"/>
              <p:nvPr/>
            </p:nvSpPr>
            <p:spPr>
              <a:xfrm>
                <a:off x="3696652" y="5227676"/>
                <a:ext cx="2103040" cy="4385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lvl="1" algn="ctr"/>
                <a:r>
                  <a:rPr lang="zh-CN" altLang="en-US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</a:t>
                </a:r>
                <a:r>
                  <a:rPr lang="en-US" altLang="zh-CN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</a:t>
                </a:r>
                <a:endParaRPr lang="en-US" altLang="zh-CN" sz="2400" b="1" dirty="0">
                  <a:solidFill>
                    <a:srgbClr val="F835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KSO_Shape"/>
            <p:cNvSpPr/>
            <p:nvPr/>
          </p:nvSpPr>
          <p:spPr bwMode="auto">
            <a:xfrm>
              <a:off x="4297387" y="4077072"/>
              <a:ext cx="664715" cy="658069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2" name="圆角淘宝网Chenying0907出品 91"/>
          <p:cNvSpPr/>
          <p:nvPr/>
        </p:nvSpPr>
        <p:spPr>
          <a:xfrm rot="2760000">
            <a:off x="3696746" y="4105288"/>
            <a:ext cx="2430528" cy="1673433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rgbClr val="6C6C6C">
                  <a:alpha val="42000"/>
                </a:srgbClr>
              </a:gs>
              <a:gs pos="0">
                <a:schemeClr val="tx1">
                  <a:alpha val="54000"/>
                </a:schemeClr>
              </a:gs>
              <a:gs pos="100000">
                <a:srgbClr val="D8D8D8">
                  <a:alpha val="0"/>
                </a:srgbClr>
              </a:gs>
            </a:gsLst>
            <a:lin ang="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淘宝网Chenying0907出品 5"/>
          <p:cNvSpPr/>
          <p:nvPr/>
        </p:nvSpPr>
        <p:spPr bwMode="auto">
          <a:xfrm rot="10800000">
            <a:off x="4630426" y="3904724"/>
            <a:ext cx="1378644" cy="12218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B34CF0-895D-75E6-B79D-F16D34273456}"/>
              </a:ext>
            </a:extLst>
          </p:cNvPr>
          <p:cNvGrpSpPr/>
          <p:nvPr/>
        </p:nvGrpSpPr>
        <p:grpSpPr>
          <a:xfrm>
            <a:off x="4277917" y="3857326"/>
            <a:ext cx="2103040" cy="2061635"/>
            <a:chOff x="3446946" y="3864123"/>
            <a:chExt cx="2103040" cy="2061635"/>
          </a:xfrm>
        </p:grpSpPr>
        <p:sp>
          <p:nvSpPr>
            <p:cNvPr id="94" name="圆角淘宝网Chenying0907出品 93"/>
            <p:cNvSpPr/>
            <p:nvPr/>
          </p:nvSpPr>
          <p:spPr>
            <a:xfrm rot="2760000">
              <a:off x="3832192" y="4218969"/>
              <a:ext cx="2061635" cy="1351943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35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淘宝网Chenying0907出品 5"/>
            <p:cNvSpPr/>
            <p:nvPr/>
          </p:nvSpPr>
          <p:spPr bwMode="auto">
            <a:xfrm rot="10800000">
              <a:off x="3931400" y="4047197"/>
              <a:ext cx="1072481" cy="9505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淘宝网Chenying0907出品 9"/>
            <p:cNvSpPr txBox="1"/>
            <p:nvPr/>
          </p:nvSpPr>
          <p:spPr>
            <a:xfrm>
              <a:off x="3446946" y="532774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市场前景</a:t>
              </a:r>
              <a:endPara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KSO_Shape"/>
          <p:cNvSpPr/>
          <p:nvPr/>
        </p:nvSpPr>
        <p:spPr bwMode="auto">
          <a:xfrm>
            <a:off x="5036332" y="4218526"/>
            <a:ext cx="648072" cy="55085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9A88F0A-E3F3-3139-71C5-25D2F37B5CAC}"/>
              </a:ext>
            </a:extLst>
          </p:cNvPr>
          <p:cNvGrpSpPr/>
          <p:nvPr/>
        </p:nvGrpSpPr>
        <p:grpSpPr>
          <a:xfrm>
            <a:off x="8868624" y="3732809"/>
            <a:ext cx="2215214" cy="2430528"/>
            <a:chOff x="7957511" y="3665624"/>
            <a:chExt cx="2215214" cy="2430528"/>
          </a:xfrm>
        </p:grpSpPr>
        <p:grpSp>
          <p:nvGrpSpPr>
            <p:cNvPr id="96" name="淘宝网Chenying0907出品 95"/>
            <p:cNvGrpSpPr/>
            <p:nvPr/>
          </p:nvGrpSpPr>
          <p:grpSpPr>
            <a:xfrm>
              <a:off x="8223454" y="3665624"/>
              <a:ext cx="1949271" cy="2430528"/>
              <a:chOff x="3295850" y="1908877"/>
              <a:chExt cx="3738030" cy="4660916"/>
            </a:xfrm>
          </p:grpSpPr>
          <p:sp>
            <p:nvSpPr>
              <p:cNvPr id="97" name="圆角淘宝网Chenying0907出品 9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圆角淘宝网Chenying0907出品 9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淘宝网Chenying0907出品 9"/>
            <p:cNvSpPr txBox="1"/>
            <p:nvPr/>
          </p:nvSpPr>
          <p:spPr>
            <a:xfrm>
              <a:off x="7957511" y="525882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</a:t>
              </a:r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KSO_Shape"/>
            <p:cNvSpPr/>
            <p:nvPr/>
          </p:nvSpPr>
          <p:spPr bwMode="auto">
            <a:xfrm>
              <a:off x="8562359" y="4143805"/>
              <a:ext cx="574268" cy="55129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1ACBE"/>
                  </a:solidFill>
                  <a:latin typeface="Impact MT Std" pitchFamily="34" charset="0"/>
                </a:rPr>
                <a:t>01</a:t>
              </a:r>
              <a:endParaRPr lang="zh-CN" altLang="en-US" sz="2800" dirty="0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165951" y="2924944"/>
            <a:ext cx="771396" cy="656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淘宝网Chenying0907出品 5"/>
          <p:cNvSpPr/>
          <p:nvPr/>
        </p:nvSpPr>
        <p:spPr bwMode="auto">
          <a:xfrm rot="5400000">
            <a:off x="1010009" y="2473367"/>
            <a:ext cx="2018840" cy="17892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淘宝网Chenying0907出品 5"/>
          <p:cNvSpPr/>
          <p:nvPr/>
        </p:nvSpPr>
        <p:spPr bwMode="auto">
          <a:xfrm rot="5400000">
            <a:off x="4204667" y="1824632"/>
            <a:ext cx="1275146" cy="11301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淘宝网Chenying0907出品 5"/>
          <p:cNvSpPr/>
          <p:nvPr/>
        </p:nvSpPr>
        <p:spPr bwMode="auto">
          <a:xfrm rot="5400000">
            <a:off x="4389827" y="3128553"/>
            <a:ext cx="1781268" cy="15787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淘宝网Chenying0907出品 5"/>
          <p:cNvSpPr/>
          <p:nvPr/>
        </p:nvSpPr>
        <p:spPr bwMode="auto">
          <a:xfrm rot="5400000">
            <a:off x="2995237" y="2765683"/>
            <a:ext cx="1359203" cy="12046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淘宝网Chenying0907出品 5"/>
          <p:cNvSpPr/>
          <p:nvPr/>
        </p:nvSpPr>
        <p:spPr bwMode="auto">
          <a:xfrm rot="5400000">
            <a:off x="5876578" y="2666399"/>
            <a:ext cx="814361" cy="7217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2413321" y="4070273"/>
            <a:ext cx="1318383" cy="116847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淘宝网Chenying0907出品 5"/>
          <p:cNvSpPr/>
          <p:nvPr/>
        </p:nvSpPr>
        <p:spPr bwMode="auto">
          <a:xfrm rot="5400000">
            <a:off x="2658873" y="1908163"/>
            <a:ext cx="827279" cy="7332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725466" y="4107690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670244" y="4536084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淘宝网Chenying0907出品 3" descr="c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3" y="2824436"/>
            <a:ext cx="405689" cy="405689"/>
          </a:xfrm>
          <a:prstGeom prst="rect">
            <a:avLst/>
          </a:prstGeom>
        </p:spPr>
      </p:pic>
      <p:pic>
        <p:nvPicPr>
          <p:cNvPr id="26" name="淘宝网Chenying0907出品 14" descr="clou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9" y="4224022"/>
            <a:ext cx="386296" cy="386296"/>
          </a:xfrm>
          <a:prstGeom prst="rect">
            <a:avLst/>
          </a:prstGeom>
        </p:spPr>
      </p:pic>
      <p:pic>
        <p:nvPicPr>
          <p:cNvPr id="27" name="淘宝网Chenying0907出品 15" descr="comment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9" y="2123275"/>
            <a:ext cx="304267" cy="304267"/>
          </a:xfrm>
          <a:prstGeom prst="rect">
            <a:avLst/>
          </a:prstGeom>
        </p:spPr>
      </p:pic>
      <p:pic>
        <p:nvPicPr>
          <p:cNvPr id="28" name="淘宝网Chenying0907出品 19" descr="bul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6" y="4651194"/>
            <a:ext cx="405689" cy="405689"/>
          </a:xfrm>
          <a:prstGeom prst="rect">
            <a:avLst/>
          </a:prstGeom>
        </p:spPr>
      </p:pic>
      <p:sp>
        <p:nvSpPr>
          <p:cNvPr id="29" name="淘宝网Chenying0907出品 19"/>
          <p:cNvSpPr txBox="1"/>
          <p:nvPr/>
        </p:nvSpPr>
        <p:spPr>
          <a:xfrm>
            <a:off x="1201043" y="2780928"/>
            <a:ext cx="172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生活</a:t>
            </a: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淘宝网Chenying0907出品 25"/>
          <p:cNvSpPr txBox="1"/>
          <p:nvPr/>
        </p:nvSpPr>
        <p:spPr>
          <a:xfrm>
            <a:off x="4724855" y="3463063"/>
            <a:ext cx="117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工作人群</a:t>
            </a:r>
          </a:p>
        </p:txBody>
      </p:sp>
      <p:sp>
        <p:nvSpPr>
          <p:cNvPr id="31" name="淘宝网Chenying0907出品 28"/>
          <p:cNvSpPr txBox="1"/>
          <p:nvPr/>
        </p:nvSpPr>
        <p:spPr>
          <a:xfrm>
            <a:off x="2567511" y="4328028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安卓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  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淘宝网Chenying0907出品 29"/>
          <p:cNvSpPr txBox="1"/>
          <p:nvPr/>
        </p:nvSpPr>
        <p:spPr>
          <a:xfrm>
            <a:off x="3274469" y="3055675"/>
            <a:ext cx="90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淘宝网Chenying0907出品 30"/>
          <p:cNvSpPr txBox="1"/>
          <p:nvPr/>
        </p:nvSpPr>
        <p:spPr>
          <a:xfrm>
            <a:off x="4335190" y="2064822"/>
            <a:ext cx="101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</a:t>
            </a:r>
          </a:p>
        </p:txBody>
      </p:sp>
      <p:sp>
        <p:nvSpPr>
          <p:cNvPr id="34" name="淘宝网Chenying0907出品 32"/>
          <p:cNvSpPr txBox="1"/>
          <p:nvPr/>
        </p:nvSpPr>
        <p:spPr>
          <a:xfrm>
            <a:off x="7007053" y="2420888"/>
            <a:ext cx="264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lang="zh-CN" altLang="en-US" sz="32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淘宝网Chenying0907出品 34"/>
          <p:cNvCxnSpPr/>
          <p:nvPr/>
        </p:nvCxnSpPr>
        <p:spPr>
          <a:xfrm>
            <a:off x="7095153" y="2968190"/>
            <a:ext cx="242952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淘宝网Chenying0907出品 34"/>
          <p:cNvSpPr txBox="1"/>
          <p:nvPr/>
        </p:nvSpPr>
        <p:spPr>
          <a:xfrm>
            <a:off x="6997546" y="3011468"/>
            <a:ext cx="38525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时间管理和自我提高的需求日益增长，社交和学习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需求旺盛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。针对这些趋势，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MindMeet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旨在提供一个多功能的时间管理和社交平台，以帮助用户更有效地管理时间和实现个人目标。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圆角淘宝网Chenying0907出品 44"/>
          <p:cNvSpPr/>
          <p:nvPr/>
        </p:nvSpPr>
        <p:spPr>
          <a:xfrm>
            <a:off x="86137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淘宝网Chenying0907出品 45"/>
          <p:cNvSpPr/>
          <p:nvPr/>
        </p:nvSpPr>
        <p:spPr>
          <a:xfrm>
            <a:off x="15779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圆角淘宝网Chenying0907出品 46"/>
          <p:cNvSpPr/>
          <p:nvPr/>
        </p:nvSpPr>
        <p:spPr>
          <a:xfrm>
            <a:off x="15779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淘宝网Chenying0907出品 47"/>
          <p:cNvSpPr/>
          <p:nvPr/>
        </p:nvSpPr>
        <p:spPr>
          <a:xfrm>
            <a:off x="86137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9" name="淘宝网Chenying0907出品 48"/>
          <p:cNvCxnSpPr/>
          <p:nvPr/>
        </p:nvCxnSpPr>
        <p:spPr>
          <a:xfrm flipV="1">
            <a:off x="7810500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淘宝网Chenying0907出品 49"/>
          <p:cNvCxnSpPr/>
          <p:nvPr/>
        </p:nvCxnSpPr>
        <p:spPr>
          <a:xfrm flipH="1" flipV="1">
            <a:off x="3776663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淘宝网Chenying0907出品 50"/>
          <p:cNvCxnSpPr/>
          <p:nvPr/>
        </p:nvCxnSpPr>
        <p:spPr>
          <a:xfrm>
            <a:off x="7810500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淘宝网Chenying0907出品 51"/>
          <p:cNvCxnSpPr/>
          <p:nvPr/>
        </p:nvCxnSpPr>
        <p:spPr>
          <a:xfrm flipH="1">
            <a:off x="3776663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淘宝网Chenying0907出品 52"/>
          <p:cNvGrpSpPr/>
          <p:nvPr/>
        </p:nvGrpSpPr>
        <p:grpSpPr>
          <a:xfrm>
            <a:off x="1577975" y="1461254"/>
            <a:ext cx="2000250" cy="382259"/>
            <a:chOff x="1577975" y="1461254"/>
            <a:chExt cx="2000250" cy="382259"/>
          </a:xfrm>
        </p:grpSpPr>
        <p:sp>
          <p:nvSpPr>
            <p:cNvPr id="54" name="淘宝网Chenying0907出品 53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FEB750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淘宝网Chenying0907出品 46"/>
            <p:cNvSpPr txBox="1"/>
            <p:nvPr/>
          </p:nvSpPr>
          <p:spPr>
            <a:xfrm>
              <a:off x="16576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管理实践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8613775" y="1461254"/>
            <a:ext cx="2000250" cy="382259"/>
            <a:chOff x="8613775" y="1461254"/>
            <a:chExt cx="2000250" cy="382259"/>
          </a:xfrm>
        </p:grpSpPr>
        <p:sp>
          <p:nvSpPr>
            <p:cNvPr id="57" name="淘宝网Chenying0907出品 56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E46E6F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淘宝网Chenying0907出品 47"/>
            <p:cNvSpPr txBox="1"/>
            <p:nvPr/>
          </p:nvSpPr>
          <p:spPr>
            <a:xfrm>
              <a:off x="87061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共同成长</a:t>
              </a:r>
            </a:p>
          </p:txBody>
        </p:sp>
      </p:grpSp>
      <p:grpSp>
        <p:nvGrpSpPr>
          <p:cNvPr id="59" name="淘宝网Chenying0907出品 58"/>
          <p:cNvGrpSpPr/>
          <p:nvPr/>
        </p:nvGrpSpPr>
        <p:grpSpPr>
          <a:xfrm>
            <a:off x="1577975" y="4157466"/>
            <a:ext cx="2000250" cy="378220"/>
            <a:chOff x="1577975" y="4157466"/>
            <a:chExt cx="2000250" cy="378220"/>
          </a:xfrm>
        </p:grpSpPr>
        <p:sp>
          <p:nvSpPr>
            <p:cNvPr id="60" name="淘宝网Chenying0907出品 59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01ACBE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淘宝网Chenying0907出品 48"/>
            <p:cNvSpPr txBox="1"/>
            <p:nvPr/>
          </p:nvSpPr>
          <p:spPr>
            <a:xfrm>
              <a:off x="16576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自我激励</a:t>
              </a:r>
            </a:p>
          </p:txBody>
        </p:sp>
      </p:grpSp>
      <p:grpSp>
        <p:nvGrpSpPr>
          <p:cNvPr id="62" name="淘宝网Chenying0907出品 61"/>
          <p:cNvGrpSpPr/>
          <p:nvPr/>
        </p:nvGrpSpPr>
        <p:grpSpPr>
          <a:xfrm>
            <a:off x="8613775" y="4157466"/>
            <a:ext cx="2000250" cy="378220"/>
            <a:chOff x="8613775" y="4157466"/>
            <a:chExt cx="2000250" cy="378220"/>
          </a:xfrm>
        </p:grpSpPr>
        <p:sp>
          <p:nvSpPr>
            <p:cNvPr id="63" name="淘宝网Chenying0907出品 62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663A77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淘宝网Chenying0907出品 49"/>
            <p:cNvSpPr txBox="1"/>
            <p:nvPr/>
          </p:nvSpPr>
          <p:spPr>
            <a:xfrm>
              <a:off x="87061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易用上手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淘宝网Chenying0907出品 51"/>
          <p:cNvSpPr txBox="1"/>
          <p:nvPr/>
        </p:nvSpPr>
        <p:spPr>
          <a:xfrm>
            <a:off x="1705098" y="1894893"/>
            <a:ext cx="179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提供了一系列时间管理工具，包括日程规划、打卡与成就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等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，以及社交功能，例如分享、奖励等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淘宝网Chenying0907出品 52"/>
          <p:cNvSpPr txBox="1"/>
          <p:nvPr/>
        </p:nvSpPr>
        <p:spPr>
          <a:xfrm>
            <a:off x="8665091" y="1899738"/>
            <a:ext cx="186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建立一个学习和成长的社交网络，用户可以找到志同道合友人，并共享学习和工作安排，解决自学人士的规划烦恼</a:t>
            </a:r>
          </a:p>
        </p:txBody>
      </p:sp>
      <p:sp>
        <p:nvSpPr>
          <p:cNvPr id="67" name="淘宝网Chenying0907出品 53"/>
          <p:cNvSpPr txBox="1"/>
          <p:nvPr/>
        </p:nvSpPr>
        <p:spPr>
          <a:xfrm>
            <a:off x="1676044" y="4681240"/>
            <a:ext cx="1873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提供挑战和奖励机制，用户可以设定目标并挑战自己，完成目标后可以获得一定的反馈激励</a:t>
            </a:r>
          </a:p>
        </p:txBody>
      </p:sp>
      <p:sp>
        <p:nvSpPr>
          <p:cNvPr id="68" name="淘宝网Chenying0907出品 54"/>
          <p:cNvSpPr txBox="1"/>
          <p:nvPr/>
        </p:nvSpPr>
        <p:spPr>
          <a:xfrm>
            <a:off x="8753599" y="4681240"/>
            <a:ext cx="179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产品用户交互设计友好，用户可以方便地使用自己需要的功能，达成自己的目的。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8304861-60F1-84AA-7382-71F23C1CB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860" y="2636912"/>
            <a:ext cx="2125511" cy="21255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noProof="0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2" name="淘宝网Chenying0907出品 81"/>
          <p:cNvGrpSpPr/>
          <p:nvPr/>
        </p:nvGrpSpPr>
        <p:grpSpPr>
          <a:xfrm>
            <a:off x="3875248" y="5901043"/>
            <a:ext cx="1935567" cy="369332"/>
            <a:chOff x="5955898" y="4614557"/>
            <a:chExt cx="1935567" cy="369332"/>
          </a:xfrm>
        </p:grpSpPr>
        <p:grpSp>
          <p:nvGrpSpPr>
            <p:cNvPr id="83" name="Group 27"/>
            <p:cNvGrpSpPr>
              <a:grpSpLocks noChangeAspect="1"/>
            </p:cNvGrpSpPr>
            <p:nvPr/>
          </p:nvGrpSpPr>
          <p:grpSpPr bwMode="auto">
            <a:xfrm>
              <a:off x="5955898" y="4632559"/>
              <a:ext cx="276289" cy="303467"/>
              <a:chOff x="3811" y="2125"/>
              <a:chExt cx="61" cy="67"/>
            </a:xfrm>
            <a:solidFill>
              <a:srgbClr val="01ACBE"/>
            </a:solidFill>
            <a:effectLst/>
          </p:grpSpPr>
          <p:sp>
            <p:nvSpPr>
              <p:cNvPr id="86" name="淘宝网Chenying0907出品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4" name="淘宝网Chenying0907出品 97"/>
            <p:cNvSpPr txBox="1"/>
            <p:nvPr/>
          </p:nvSpPr>
          <p:spPr>
            <a:xfrm>
              <a:off x="6292805" y="4614557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淘宝网Chenying0907出品 47"/>
          <p:cNvGrpSpPr/>
          <p:nvPr/>
        </p:nvGrpSpPr>
        <p:grpSpPr>
          <a:xfrm>
            <a:off x="721823" y="1363572"/>
            <a:ext cx="2085319" cy="544128"/>
            <a:chOff x="1458293" y="2666959"/>
            <a:chExt cx="2085319" cy="669398"/>
          </a:xfrm>
        </p:grpSpPr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1562269" y="27472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52" name="淘宝网Chenying0907出品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淘宝网Chenying0907出品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淘宝网Chenying0907出品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淘宝网Chenying0907出品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0" name="淘宝网Chenying0907出品 62"/>
            <p:cNvSpPr txBox="1"/>
            <p:nvPr/>
          </p:nvSpPr>
          <p:spPr>
            <a:xfrm>
              <a:off x="1944952" y="2666959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专注界面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淘宝网Chenying0907出品 63"/>
            <p:cNvSpPr txBox="1"/>
            <p:nvPr/>
          </p:nvSpPr>
          <p:spPr>
            <a:xfrm>
              <a:off x="1458293" y="3028580"/>
              <a:ext cx="204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6792529" y="1182152"/>
            <a:ext cx="1767814" cy="369332"/>
            <a:chOff x="3622122" y="1749175"/>
            <a:chExt cx="1767814" cy="369332"/>
          </a:xfrm>
        </p:grpSpPr>
        <p:grpSp>
          <p:nvGrpSpPr>
            <p:cNvPr id="57" name="Group 32"/>
            <p:cNvGrpSpPr>
              <a:grpSpLocks noChangeAspect="1"/>
            </p:cNvGrpSpPr>
            <p:nvPr/>
          </p:nvGrpSpPr>
          <p:grpSpPr bwMode="auto">
            <a:xfrm>
              <a:off x="3622122" y="1810453"/>
              <a:ext cx="354115" cy="230585"/>
              <a:chOff x="3798" y="2129"/>
              <a:chExt cx="86" cy="56"/>
            </a:xfrm>
            <a:solidFill>
              <a:srgbClr val="E87071"/>
            </a:solidFill>
            <a:effectLst/>
          </p:grpSpPr>
          <p:sp>
            <p:nvSpPr>
              <p:cNvPr id="60" name="淘宝网Chenying0907出品 33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淘宝网Chenying0907出品 34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淘宝网Chenying0907出品 35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淘宝网Chenying0907出品 36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淘宝网Chenying0907出品 37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淘宝网Chenying0907出品 38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淘宝网Chenying0907出品 39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淘宝网Chenying0907出品 40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8" name="淘宝网Chenying0907出品 41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9" name="淘宝网Chenying0907出品 42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0" name="淘宝网Chenying0907出品 43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淘宝网Chenying0907出品 44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淘宝网Chenying0907出品 45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淘宝网Chenying0907出品 46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淘宝网Chenying0907出品 93"/>
            <p:cNvSpPr txBox="1"/>
            <p:nvPr/>
          </p:nvSpPr>
          <p:spPr>
            <a:xfrm>
              <a:off x="3791276" y="1749175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日程界面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4" name="淘宝网Chenying0907出品 73"/>
          <p:cNvGrpSpPr/>
          <p:nvPr/>
        </p:nvGrpSpPr>
        <p:grpSpPr>
          <a:xfrm>
            <a:off x="9869469" y="5806295"/>
            <a:ext cx="2006952" cy="369332"/>
            <a:chOff x="5236593" y="793630"/>
            <a:chExt cx="2006952" cy="369332"/>
          </a:xfrm>
        </p:grpSpPr>
        <p:grpSp>
          <p:nvGrpSpPr>
            <p:cNvPr id="75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78" name="淘宝网Chenying0907出品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淘宝网Chenying0907出品 15"/>
              <p:cNvSpPr/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0" name="淘宝网Chenying0907出品 16"/>
              <p:cNvSpPr/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淘宝网Chenying0907出品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6" name="淘宝网Chenying0907出品 95"/>
            <p:cNvSpPr txBox="1"/>
            <p:nvPr/>
          </p:nvSpPr>
          <p:spPr>
            <a:xfrm>
              <a:off x="5644885" y="793630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个人</a:t>
              </a:r>
              <a:r>
                <a:rPr kumimoji="0" lang="zh-CN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BE52E80-CBB9-0FA8-0B6C-806D7EF1FC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1379" r="30057"/>
          <a:stretch/>
        </p:blipFill>
        <p:spPr>
          <a:xfrm>
            <a:off x="389716" y="1866732"/>
            <a:ext cx="3181705" cy="45367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051041-0697-D8F8-FC2C-49C86F7DF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6" t="1942" r="31493" b="1149"/>
          <a:stretch/>
        </p:blipFill>
        <p:spPr>
          <a:xfrm>
            <a:off x="3135143" y="961001"/>
            <a:ext cx="3352719" cy="49102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14ECC98-71F6-EBA7-0A9B-4074C9C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r="32872"/>
          <a:stretch/>
        </p:blipFill>
        <p:spPr>
          <a:xfrm>
            <a:off x="6256594" y="1677141"/>
            <a:ext cx="2901421" cy="475556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D40E989-CC0C-DA5E-7660-C0602BBFE6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t="-1449" r="31631"/>
          <a:stretch/>
        </p:blipFill>
        <p:spPr>
          <a:xfrm>
            <a:off x="8935205" y="593835"/>
            <a:ext cx="3259970" cy="508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30A0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217267" y="2874540"/>
            <a:ext cx="792088" cy="67327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45059" y="818859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E22C1C-521C-3264-7039-164C6F1EDC25}"/>
              </a:ext>
            </a:extLst>
          </p:cNvPr>
          <p:cNvSpPr txBox="1"/>
          <p:nvPr/>
        </p:nvSpPr>
        <p:spPr>
          <a:xfrm>
            <a:off x="1157329" y="2513302"/>
            <a:ext cx="949452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zh-CN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社会的节奏</a:t>
            </a:r>
            <a:r>
              <a:rPr lang="zh-CN" altLang="en-US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加快</a:t>
            </a: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事务繁多，依靠个人时间管理很难专注做好每一件事，需要一个工具可以帮助管理日程与专注体验。</a:t>
            </a:r>
            <a:endParaRPr lang="en-US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个人缺少陪伴：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需要志同道合的朋友一起自律学习，互相监督，需要一个工具可以提供认识与交流的平台。</a:t>
            </a:r>
            <a:endParaRPr lang="zh-CN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201043" y="90117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SWOT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09FB0B-D9E9-E4F2-713C-46E841E6CBE1}"/>
              </a:ext>
            </a:extLst>
          </p:cNvPr>
          <p:cNvSpPr txBox="1"/>
          <p:nvPr/>
        </p:nvSpPr>
        <p:spPr>
          <a:xfrm>
            <a:off x="1171154" y="3186785"/>
            <a:ext cx="5084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迎合了市场的需求，为商务人士，学生提供了日常生活工作学习中所遇到的关于时间管理，日程规划，社交分享等一系列的解决方案。其潜在用户规模巨大，具有很大的发展潜力。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9B9188-C29E-E1C2-6EB2-FB23723F95F0}"/>
              </a:ext>
            </a:extLst>
          </p:cNvPr>
          <p:cNvGrpSpPr/>
          <p:nvPr/>
        </p:nvGrpSpPr>
        <p:grpSpPr>
          <a:xfrm>
            <a:off x="6531776" y="1889552"/>
            <a:ext cx="4985915" cy="3555672"/>
            <a:chOff x="5223213" y="1262329"/>
            <a:chExt cx="5933165" cy="439921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043DCD3-F4FF-2BCF-F398-B3F2ED24812A}"/>
                </a:ext>
              </a:extLst>
            </p:cNvPr>
            <p:cNvSpPr/>
            <p:nvPr/>
          </p:nvSpPr>
          <p:spPr bwMode="auto">
            <a:xfrm rot="5400000">
              <a:off x="5775479" y="4503644"/>
              <a:ext cx="1227700" cy="1088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8D41FE1-DFE8-B722-AD79-E0634C0A8A6E}"/>
                </a:ext>
              </a:extLst>
            </p:cNvPr>
            <p:cNvSpPr/>
            <p:nvPr/>
          </p:nvSpPr>
          <p:spPr bwMode="auto">
            <a:xfrm rot="5400000">
              <a:off x="5139779" y="4253187"/>
              <a:ext cx="1467522" cy="130065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8DDF2EC-1B56-2CB1-A983-22D66D80DE2A}"/>
                </a:ext>
              </a:extLst>
            </p:cNvPr>
            <p:cNvSpPr/>
            <p:nvPr/>
          </p:nvSpPr>
          <p:spPr bwMode="auto">
            <a:xfrm rot="5400000">
              <a:off x="9319056" y="1382682"/>
              <a:ext cx="1227700" cy="10881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8168B1-82A2-68EC-4C52-3302B3FD1C75}"/>
                </a:ext>
              </a:extLst>
            </p:cNvPr>
            <p:cNvSpPr/>
            <p:nvPr/>
          </p:nvSpPr>
          <p:spPr bwMode="auto">
            <a:xfrm rot="5400000">
              <a:off x="9772292" y="1345763"/>
              <a:ext cx="1467520" cy="130065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8" name="Picture 6">
            <a:extLst>
              <a:ext uri="{FF2B5EF4-FFF2-40B4-BE49-F238E27FC236}">
                <a16:creationId xmlns:a16="http://schemas.microsoft.com/office/drawing/2014/main" id="{D37B2CD6-F774-39CE-0D73-2090D8D618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5" y="2353332"/>
            <a:ext cx="5029910" cy="291676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FBACA1D-0650-5DD7-00AE-5A6C542089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b="9231"/>
          <a:stretch>
            <a:fillRect/>
          </a:stretch>
        </p:blipFill>
        <p:spPr>
          <a:xfrm>
            <a:off x="7347959" y="2625467"/>
            <a:ext cx="3688382" cy="23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2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夏雨家素材馆 https://xnwe.taobao.com/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625</Words>
  <Application>Microsoft Office PowerPoint</Application>
  <PresentationFormat>自定义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Impact MT Std</vt:lpstr>
      <vt:lpstr>等线</vt:lpstr>
      <vt:lpstr>方正兰亭黑简体</vt:lpstr>
      <vt:lpstr>宋体</vt:lpstr>
      <vt:lpstr>微软雅黑</vt:lpstr>
      <vt:lpstr>Arial</vt:lpstr>
      <vt:lpstr>Calibri</vt:lpstr>
      <vt:lpstr>Castellar</vt:lpstr>
      <vt:lpstr>Times New Roman</vt:lpstr>
      <vt:lpstr>夏雨家素材馆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dc:description>chenying0907</dc:description>
  <cp:lastModifiedBy>904579865@qq.com</cp:lastModifiedBy>
  <cp:revision>91</cp:revision>
  <dcterms:created xsi:type="dcterms:W3CDTF">2016-02-20T13:18:00Z</dcterms:created>
  <dcterms:modified xsi:type="dcterms:W3CDTF">2023-06-11T05:10:05Z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