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99" r:id="rId2"/>
    <p:sldId id="268" r:id="rId3"/>
    <p:sldId id="261" r:id="rId4"/>
    <p:sldId id="304" r:id="rId5"/>
    <p:sldId id="318" r:id="rId6"/>
    <p:sldId id="272" r:id="rId7"/>
    <p:sldId id="305" r:id="rId8"/>
    <p:sldId id="300" r:id="rId9"/>
    <p:sldId id="301" r:id="rId10"/>
    <p:sldId id="314" r:id="rId11"/>
    <p:sldId id="302" r:id="rId12"/>
    <p:sldId id="315" r:id="rId13"/>
    <p:sldId id="316" r:id="rId14"/>
    <p:sldId id="262" r:id="rId15"/>
    <p:sldId id="306" r:id="rId16"/>
    <p:sldId id="264" r:id="rId17"/>
    <p:sldId id="309" r:id="rId18"/>
    <p:sldId id="317" r:id="rId19"/>
    <p:sldId id="292" r:id="rId20"/>
    <p:sldId id="297" r:id="rId21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8DD"/>
    <a:srgbClr val="F8353D"/>
    <a:srgbClr val="FFB850"/>
    <a:srgbClr val="01ACBE"/>
    <a:srgbClr val="F45058"/>
    <a:srgbClr val="7F7F7F"/>
    <a:srgbClr val="F83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562" y="4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25A8-F083-469E-8899-342F99D7B33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AEF20-8040-4861-AE3B-16115F6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7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048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811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343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69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06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40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79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07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52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57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89D4-9897-4AD5-AA83-2E08D6D6B6C7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淘宝网Chenying0907出品 5"/>
          <p:cNvSpPr/>
          <p:nvPr/>
        </p:nvSpPr>
        <p:spPr bwMode="auto">
          <a:xfrm rot="5400000">
            <a:off x="3961065" y="100515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淘宝网Chenying0907出品 5"/>
          <p:cNvSpPr/>
          <p:nvPr/>
        </p:nvSpPr>
        <p:spPr bwMode="auto">
          <a:xfrm rot="4819857">
            <a:off x="1889542" y="3643888"/>
            <a:ext cx="1282472" cy="113664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淘宝网Chenying0907出品 5"/>
          <p:cNvSpPr/>
          <p:nvPr/>
        </p:nvSpPr>
        <p:spPr bwMode="auto">
          <a:xfrm rot="5400000">
            <a:off x="2561683" y="137108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淘宝网Chenying0907出品 5"/>
          <p:cNvSpPr/>
          <p:nvPr/>
        </p:nvSpPr>
        <p:spPr bwMode="auto">
          <a:xfrm rot="5400000">
            <a:off x="202381" y="203211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淘宝网Chenying0907出品 5"/>
          <p:cNvSpPr/>
          <p:nvPr/>
        </p:nvSpPr>
        <p:spPr bwMode="auto">
          <a:xfrm rot="5400000">
            <a:off x="988618" y="1841755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淘宝网Chenying0907出品 8"/>
          <p:cNvSpPr/>
          <p:nvPr/>
        </p:nvSpPr>
        <p:spPr>
          <a:xfrm>
            <a:off x="1051613" y="2324066"/>
            <a:ext cx="238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200" b="1" dirty="0">
              <a:solidFill>
                <a:schemeClr val="bg1">
                  <a:lumMod val="95000"/>
                </a:schemeClr>
              </a:solidFill>
              <a:latin typeface="Impact MT Std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淘宝网Chenying0907出品 4"/>
          <p:cNvSpPr txBox="1">
            <a:spLocks noChangeArrowheads="1"/>
          </p:cNvSpPr>
          <p:nvPr/>
        </p:nvSpPr>
        <p:spPr bwMode="auto">
          <a:xfrm>
            <a:off x="5017467" y="3429000"/>
            <a:ext cx="6775718" cy="37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一款专为大学生、自由职业者、白领等繁忙人群设计的时间管理和学习工具，旨在帮助用户更好地管理时间、提高效率和学习成果。</a:t>
            </a:r>
            <a:endParaRPr lang="zh-CN" sz="1600" b="0" dirty="0">
              <a:solidFill>
                <a:schemeClr val="tx1">
                  <a:lumMod val="50000"/>
                  <a:lumOff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3" name="淘宝网Chenying0907出品 4"/>
          <p:cNvSpPr txBox="1">
            <a:spLocks noChangeArrowheads="1"/>
          </p:cNvSpPr>
          <p:nvPr/>
        </p:nvSpPr>
        <p:spPr bwMode="auto">
          <a:xfrm>
            <a:off x="4996745" y="2324066"/>
            <a:ext cx="5832648" cy="84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4800" dirty="0" err="1">
                <a:solidFill>
                  <a:schemeClr val="accent1"/>
                </a:solidFill>
                <a:latin typeface="Castellar" panose="020A0402060406010301" pitchFamily="18" charset="0"/>
                <a:ea typeface="JetBrainsMono Nerd Font Mono" panose="02000009000000000000" pitchFamily="49" charset="0"/>
                <a:cs typeface="JetBrainsMono Nerd Font Mono" panose="02000009000000000000" pitchFamily="49" charset="0"/>
              </a:rPr>
              <a:t>MindMeet</a:t>
            </a:r>
            <a:endParaRPr lang="zh-CN" altLang="zh-CN" sz="4800" dirty="0">
              <a:solidFill>
                <a:schemeClr val="accent1"/>
              </a:solidFill>
              <a:latin typeface="Castellar" panose="020A0402060406010301" pitchFamily="18" charset="0"/>
              <a:ea typeface="微软雅黑" panose="020B0503020204020204" pitchFamily="34" charset="-122"/>
              <a:cs typeface="JetBrainsMono Nerd Font Mono" panose="02000009000000000000" pitchFamily="49" charset="0"/>
            </a:endParaRPr>
          </a:p>
        </p:txBody>
      </p:sp>
      <p:sp>
        <p:nvSpPr>
          <p:cNvPr id="17" name="六边形 16"/>
          <p:cNvSpPr/>
          <p:nvPr/>
        </p:nvSpPr>
        <p:spPr>
          <a:xfrm flipH="1">
            <a:off x="5061743" y="4265888"/>
            <a:ext cx="2016224" cy="432048"/>
          </a:xfrm>
          <a:prstGeom prst="hexagon">
            <a:avLst/>
          </a:prstGeom>
          <a:solidFill>
            <a:srgbClr val="F8353D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淘宝网Chenying0907出品 4"/>
          <p:cNvSpPr txBox="1">
            <a:spLocks noChangeArrowheads="1"/>
          </p:cNvSpPr>
          <p:nvPr/>
        </p:nvSpPr>
        <p:spPr bwMode="auto">
          <a:xfrm>
            <a:off x="4962555" y="4240685"/>
            <a:ext cx="216024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淘宝网Chenying0907出品 18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801076" y="450788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559637" y="325698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575467" y="-294692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F78A8E52-A342-DB26-9C3F-C285FF8637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939" y="544646"/>
            <a:ext cx="1468100" cy="146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2FE868-AD73-57D2-3B74-5F163473087D}"/>
              </a:ext>
            </a:extLst>
          </p:cNvPr>
          <p:cNvSpPr txBox="1"/>
          <p:nvPr/>
        </p:nvSpPr>
        <p:spPr>
          <a:xfrm>
            <a:off x="1345059" y="14847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  <a:endParaRPr lang="en-US" altLang="zh-CN" sz="4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8F33A-5306-34C8-6256-11D216A79E57}"/>
              </a:ext>
            </a:extLst>
          </p:cNvPr>
          <p:cNvSpPr txBox="1"/>
          <p:nvPr/>
        </p:nvSpPr>
        <p:spPr>
          <a:xfrm>
            <a:off x="1157329" y="2513302"/>
            <a:ext cx="949452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的目标用户是需要管理时间和提高生产力的个人用户，包括但不限于学生、自学人士、职场人士、自由职业者等。这些用户有着共同的特点：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需要管理自己的时间并提高效率。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需要一个能够帮助自己专注并保持动力的工具。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需要一个能够记录自己进度和成就的平台。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需要一个能够提供挑战和反馈机制，激励自己不断前进。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需要一个能够提供社交和交流的平台，与其他用户分享学习和工作经验。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28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F1C2A00-9A3B-1CEC-75E6-1FFE17186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29" y="1799606"/>
            <a:ext cx="9754266" cy="44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CFFBDF-18EE-4438-00FB-EAFAB4B0A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91" y="1700808"/>
            <a:ext cx="9368750" cy="47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8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5D4DA3-49D7-4F70-9AF3-BB5787DDC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4" y="1859683"/>
            <a:ext cx="9152726" cy="46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8353D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5790" y="2862101"/>
            <a:ext cx="863565" cy="854931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0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759195" y="1166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淘宝网Chenying0907出品 9"/>
          <p:cNvSpPr txBox="1"/>
          <p:nvPr>
            <p:custDataLst>
              <p:tags r:id="rId1"/>
            </p:custDataLst>
          </p:nvPr>
        </p:nvSpPr>
        <p:spPr>
          <a:xfrm>
            <a:off x="1129794" y="1318792"/>
            <a:ext cx="22322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总体用例图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" name="淘宝网Chenying0907出品 7">
            <a:extLst>
              <a:ext uri="{FF2B5EF4-FFF2-40B4-BE49-F238E27FC236}">
                <a16:creationId xmlns:a16="http://schemas.microsoft.com/office/drawing/2014/main" id="{92344ECF-A1BA-A501-712E-C9B97A8BA127}"/>
              </a:ext>
            </a:extLst>
          </p:cNvPr>
          <p:cNvGrpSpPr/>
          <p:nvPr/>
        </p:nvGrpSpPr>
        <p:grpSpPr>
          <a:xfrm>
            <a:off x="552971" y="332547"/>
            <a:ext cx="604358" cy="216024"/>
            <a:chOff x="264939" y="188640"/>
            <a:chExt cx="604358" cy="216024"/>
          </a:xfrm>
        </p:grpSpPr>
        <p:sp>
          <p:nvSpPr>
            <p:cNvPr id="4" name="燕尾形 8">
              <a:extLst>
                <a:ext uri="{FF2B5EF4-FFF2-40B4-BE49-F238E27FC236}">
                  <a16:creationId xmlns:a16="http://schemas.microsoft.com/office/drawing/2014/main" id="{787770A0-2AED-5F0A-C5C2-26187CD0912E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F83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9">
              <a:extLst>
                <a:ext uri="{FF2B5EF4-FFF2-40B4-BE49-F238E27FC236}">
                  <a16:creationId xmlns:a16="http://schemas.microsoft.com/office/drawing/2014/main" id="{DF6D3302-490A-165E-182F-C6987C45E340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F8353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10">
              <a:extLst>
                <a:ext uri="{FF2B5EF4-FFF2-40B4-BE49-F238E27FC236}">
                  <a16:creationId xmlns:a16="http://schemas.microsoft.com/office/drawing/2014/main" id="{3E9740E0-7F06-2471-9F9F-B505AD88366C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F8353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淘宝网Chenying0907出品 9">
            <a:extLst>
              <a:ext uri="{FF2B5EF4-FFF2-40B4-BE49-F238E27FC236}">
                <a16:creationId xmlns:a16="http://schemas.microsoft.com/office/drawing/2014/main" id="{2A7C20B2-F87B-7A61-FD19-C2B5B5D23E9B}"/>
              </a:ext>
            </a:extLst>
          </p:cNvPr>
          <p:cNvSpPr txBox="1"/>
          <p:nvPr/>
        </p:nvSpPr>
        <p:spPr>
          <a:xfrm>
            <a:off x="1345059" y="252046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en-US" altLang="zh-CN" sz="2000" b="1" dirty="0">
              <a:solidFill>
                <a:srgbClr val="F83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淘宝网Chenying0907出品 12">
            <a:extLst>
              <a:ext uri="{FF2B5EF4-FFF2-40B4-BE49-F238E27FC236}">
                <a16:creationId xmlns:a16="http://schemas.microsoft.com/office/drawing/2014/main" id="{18BEA6E0-2E9E-6758-B831-AC5BA7AF0F4A}"/>
              </a:ext>
            </a:extLst>
          </p:cNvPr>
          <p:cNvCxnSpPr/>
          <p:nvPr/>
        </p:nvCxnSpPr>
        <p:spPr>
          <a:xfrm>
            <a:off x="1417067" y="629072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淘宝网Chenying0907出品标注 13">
            <a:extLst>
              <a:ext uri="{FF2B5EF4-FFF2-40B4-BE49-F238E27FC236}">
                <a16:creationId xmlns:a16="http://schemas.microsoft.com/office/drawing/2014/main" id="{7C1976EB-E57D-0FF8-2B10-F16E2BAAAFC8}"/>
              </a:ext>
            </a:extLst>
          </p:cNvPr>
          <p:cNvSpPr/>
          <p:nvPr/>
        </p:nvSpPr>
        <p:spPr>
          <a:xfrm>
            <a:off x="10911596" y="269032"/>
            <a:ext cx="442575" cy="296525"/>
          </a:xfrm>
          <a:prstGeom prst="wedgeRectCallout">
            <a:avLst/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21" name="淘宝网Chenying0907出品 3">
            <a:extLst>
              <a:ext uri="{FF2B5EF4-FFF2-40B4-BE49-F238E27FC236}">
                <a16:creationId xmlns:a16="http://schemas.microsoft.com/office/drawing/2014/main" id="{1C129BD3-E8E9-0DE4-C974-98E600A7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95" y="2690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453E2C-C24C-16B2-E657-C18819B53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981" y="1980015"/>
            <a:ext cx="4549389" cy="4577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  <p:sp>
          <p:nvSpPr>
            <p:cNvPr id="29" name="文本框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Impact MT Std" pitchFamily="34" charset="0"/>
                </a:rPr>
                <a:t>04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7055" y="2780928"/>
            <a:ext cx="790292" cy="758680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9">
            <a:extLst>
              <a:ext uri="{FF2B5EF4-FFF2-40B4-BE49-F238E27FC236}">
                <a16:creationId xmlns:a16="http://schemas.microsoft.com/office/drawing/2014/main" id="{501F2EA3-B501-ABBA-0DB5-23CCEFFEF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427148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系统总体架构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B3519A-BF86-21F5-B99B-701EB8321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479" y="1434765"/>
            <a:ext cx="5328558" cy="509907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5D4A516-0FF5-8E7A-E8F2-00F6F50BDB66}"/>
              </a:ext>
            </a:extLst>
          </p:cNvPr>
          <p:cNvSpPr txBox="1"/>
          <p:nvPr/>
        </p:nvSpPr>
        <p:spPr>
          <a:xfrm>
            <a:off x="958970" y="2852936"/>
            <a:ext cx="45840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的系统架构分为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界面层：负责展示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界面与用户交互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应用逻辑层：处理应用整体业务逻辑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数据持久层：负责与数据库交互，保存相关数据信息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此外还有一个通用服务库提供通用的相关服务，如日志服务，缓存服务，网络服务，加密服务等等</a:t>
            </a:r>
          </a:p>
        </p:txBody>
      </p:sp>
    </p:spTree>
    <p:extLst>
      <p:ext uri="{BB962C8B-B14F-4D97-AF65-F5344CB8AC3E}">
        <p14:creationId xmlns:p14="http://schemas.microsoft.com/office/powerpoint/2010/main" val="385753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9">
            <a:extLst>
              <a:ext uri="{FF2B5EF4-FFF2-40B4-BE49-F238E27FC236}">
                <a16:creationId xmlns:a16="http://schemas.microsoft.com/office/drawing/2014/main" id="{501F2EA3-B501-ABBA-0DB5-23CCEFFEF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124744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0BBB14-BF53-6C77-3AA2-BAF00BA6AC3D}"/>
              </a:ext>
            </a:extLst>
          </p:cNvPr>
          <p:cNvSpPr txBox="1"/>
          <p:nvPr/>
        </p:nvSpPr>
        <p:spPr>
          <a:xfrm>
            <a:off x="742945" y="1916832"/>
            <a:ext cx="10168649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：登录注册UI逻辑组件，数据传输加密组件，登陆状态缓存检查机制，错误处理和恢复机制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日程表子系统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：日程展示UI逻辑组件，日程增删改查组件，日程功能组件（闹铃提醒等）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：专注UI逻辑组件，专注记录组件，音乐播放组件，专注流程交互逻辑组件，共同专注网络组件，错误处理和恢复机制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：可视化展示UI逻辑组件，数据统计组件，数据处理组件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：交流圈UI逻辑组件，分享推送算法组件，发送查看逻辑组件，安排共享组件，社区管理维护组件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好友子系统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：好友展示UI逻辑组件，好友增删查交互组件，好友互动组件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：用户账号输入存储，社区内容输入存储，好友互动输入存储，专注记录输入存储，日程设置输入存储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主题风格UI子系统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：设计导入转换组件，元素绘制组件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商店交易子系统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：商店UI逻辑组件，积分奖励组件，购买交互逻辑组件</a:t>
            </a:r>
          </a:p>
        </p:txBody>
      </p:sp>
    </p:spTree>
    <p:extLst>
      <p:ext uri="{BB962C8B-B14F-4D97-AF65-F5344CB8AC3E}">
        <p14:creationId xmlns:p14="http://schemas.microsoft.com/office/powerpoint/2010/main" val="150451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18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淘宝网Chenying0907出品 9">
            <a:extLst>
              <a:ext uri="{FF2B5EF4-FFF2-40B4-BE49-F238E27FC236}">
                <a16:creationId xmlns:a16="http://schemas.microsoft.com/office/drawing/2014/main" id="{605E646C-52FC-3436-9C66-CFF835FA998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196752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36D38-36DF-CD99-E30D-714A40215F9F}"/>
              </a:ext>
            </a:extLst>
          </p:cNvPr>
          <p:cNvSpPr txBox="1"/>
          <p:nvPr/>
        </p:nvSpPr>
        <p:spPr>
          <a:xfrm>
            <a:off x="850957" y="2423520"/>
            <a:ext cx="45840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应用逻辑层又分为应用模型层与应用控制层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应用模型层：负责与界面层与应用控制层进行交互，界面层产生交互事件，传递给应用模型层，调用控制层的接口得到经业务逻辑处理后的结果，经过模型层数据处理后更改界面状态，来更新界面。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应用控制层：分为业务接口层与业务实现层，提供各个子系统的接口与业务实现。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22AA1C-1A83-ABD1-B26C-B851AF53B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563" y="1774214"/>
            <a:ext cx="5843308" cy="42165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178637" y="169858"/>
            <a:ext cx="3705868" cy="3259142"/>
            <a:chOff x="3392486" y="1165291"/>
            <a:chExt cx="5736833" cy="504528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2486" y="4406005"/>
              <a:ext cx="5736833" cy="1804573"/>
            </a:xfrm>
            <a:prstGeom prst="rect">
              <a:avLst/>
            </a:prstGeom>
          </p:spPr>
        </p:pic>
        <p:sp>
          <p:nvSpPr>
            <p:cNvPr id="4" name="淘宝网Chenying0907出品 5619"/>
            <p:cNvSpPr/>
            <p:nvPr/>
          </p:nvSpPr>
          <p:spPr bwMode="auto">
            <a:xfrm>
              <a:off x="4628132" y="2901027"/>
              <a:ext cx="621387" cy="2839449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淘宝网Chenying0907出品 5627"/>
            <p:cNvSpPr/>
            <p:nvPr/>
          </p:nvSpPr>
          <p:spPr bwMode="auto">
            <a:xfrm>
              <a:off x="4479241" y="2068614"/>
              <a:ext cx="2329169" cy="868296"/>
            </a:xfrm>
            <a:custGeom>
              <a:avLst/>
              <a:gdLst>
                <a:gd name="T0" fmla="*/ 52 w 566"/>
                <a:gd name="T1" fmla="*/ 211 h 211"/>
                <a:gd name="T2" fmla="*/ 0 w 566"/>
                <a:gd name="T3" fmla="*/ 41 h 211"/>
                <a:gd name="T4" fmla="*/ 485 w 566"/>
                <a:gd name="T5" fmla="*/ 0 h 211"/>
                <a:gd name="T6" fmla="*/ 566 w 566"/>
                <a:gd name="T7" fmla="*/ 155 h 211"/>
                <a:gd name="T8" fmla="*/ 52 w 566"/>
                <a:gd name="T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11">
                  <a:moveTo>
                    <a:pt x="52" y="211"/>
                  </a:moveTo>
                  <a:lnTo>
                    <a:pt x="0" y="41"/>
                  </a:lnTo>
                  <a:lnTo>
                    <a:pt x="485" y="0"/>
                  </a:lnTo>
                  <a:lnTo>
                    <a:pt x="566" y="155"/>
                  </a:lnTo>
                  <a:lnTo>
                    <a:pt x="52" y="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淘宝网Chenying0907出品 5631"/>
            <p:cNvSpPr/>
            <p:nvPr/>
          </p:nvSpPr>
          <p:spPr bwMode="auto">
            <a:xfrm>
              <a:off x="6776641" y="2242559"/>
              <a:ext cx="2234521" cy="1304502"/>
            </a:xfrm>
            <a:custGeom>
              <a:avLst/>
              <a:gdLst>
                <a:gd name="T0" fmla="*/ 0 w 543"/>
                <a:gd name="T1" fmla="*/ 109 h 317"/>
                <a:gd name="T2" fmla="*/ 230 w 543"/>
                <a:gd name="T3" fmla="*/ 0 h 317"/>
                <a:gd name="T4" fmla="*/ 543 w 543"/>
                <a:gd name="T5" fmla="*/ 182 h 317"/>
                <a:gd name="T6" fmla="*/ 264 w 543"/>
                <a:gd name="T7" fmla="*/ 317 h 317"/>
                <a:gd name="T8" fmla="*/ 0 w 543"/>
                <a:gd name="T9" fmla="*/ 10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317">
                  <a:moveTo>
                    <a:pt x="0" y="109"/>
                  </a:moveTo>
                  <a:lnTo>
                    <a:pt x="230" y="0"/>
                  </a:lnTo>
                  <a:lnTo>
                    <a:pt x="543" y="182"/>
                  </a:lnTo>
                  <a:lnTo>
                    <a:pt x="264" y="317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淘宝网Chenying0907出品 5619"/>
            <p:cNvSpPr/>
            <p:nvPr/>
          </p:nvSpPr>
          <p:spPr bwMode="auto">
            <a:xfrm>
              <a:off x="4645530" y="2961587"/>
              <a:ext cx="621387" cy="2839451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bg1">
                    <a:lumMod val="65000"/>
                    <a:alpha val="50000"/>
                  </a:schemeClr>
                </a:gs>
                <a:gs pos="40000">
                  <a:schemeClr val="bg1">
                    <a:alpha val="0"/>
                  </a:schemeClr>
                </a:gs>
                <a:gs pos="8000">
                  <a:schemeClr val="bg1">
                    <a:lumMod val="65000"/>
                    <a:alpha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淘宝网Chenying0907出品 5623"/>
            <p:cNvSpPr/>
            <p:nvPr/>
          </p:nvSpPr>
          <p:spPr bwMode="auto">
            <a:xfrm>
              <a:off x="3536391" y="2622965"/>
              <a:ext cx="1757163" cy="1312730"/>
            </a:xfrm>
            <a:custGeom>
              <a:avLst/>
              <a:gdLst>
                <a:gd name="T0" fmla="*/ 178 w 178"/>
                <a:gd name="T1" fmla="*/ 131 h 132"/>
                <a:gd name="T2" fmla="*/ 119 w 178"/>
                <a:gd name="T3" fmla="*/ 30 h 132"/>
                <a:gd name="T4" fmla="*/ 0 w 178"/>
                <a:gd name="T5" fmla="*/ 0 h 132"/>
                <a:gd name="T6" fmla="*/ 31 w 178"/>
                <a:gd name="T7" fmla="*/ 98 h 132"/>
                <a:gd name="T8" fmla="*/ 177 w 178"/>
                <a:gd name="T9" fmla="*/ 131 h 132"/>
                <a:gd name="T10" fmla="*/ 178 w 178"/>
                <a:gd name="T11" fmla="*/ 132 h 132"/>
                <a:gd name="T12" fmla="*/ 178 w 178"/>
                <a:gd name="T13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32">
                  <a:moveTo>
                    <a:pt x="178" y="131"/>
                  </a:moveTo>
                  <a:cubicBezTo>
                    <a:pt x="119" y="30"/>
                    <a:pt x="119" y="30"/>
                    <a:pt x="119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176" y="130"/>
                    <a:pt x="177" y="131"/>
                  </a:cubicBezTo>
                  <a:cubicBezTo>
                    <a:pt x="178" y="131"/>
                    <a:pt x="178" y="132"/>
                    <a:pt x="178" y="132"/>
                  </a:cubicBezTo>
                  <a:lnTo>
                    <a:pt x="17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" name="Group 5788"/>
            <p:cNvGrpSpPr>
              <a:grpSpLocks noChangeAspect="1"/>
            </p:cNvGrpSpPr>
            <p:nvPr/>
          </p:nvGrpSpPr>
          <p:grpSpPr bwMode="auto">
            <a:xfrm>
              <a:off x="4674924" y="3788296"/>
              <a:ext cx="571108" cy="1947511"/>
              <a:chOff x="2534" y="2472"/>
              <a:chExt cx="139" cy="474"/>
            </a:xfr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65000"/>
                    <a:alpha val="32000"/>
                  </a:schemeClr>
                </a:gs>
              </a:gsLst>
              <a:lin ang="5400000" scaled="0"/>
            </a:gradFill>
          </p:grpSpPr>
          <p:sp>
            <p:nvSpPr>
              <p:cNvPr id="48" name="淘宝网Chenying0907出品 5789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淘宝网Chenying0907出品 5790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Group 5638"/>
            <p:cNvGrpSpPr>
              <a:grpSpLocks noChangeAspect="1"/>
            </p:cNvGrpSpPr>
            <p:nvPr/>
          </p:nvGrpSpPr>
          <p:grpSpPr bwMode="auto">
            <a:xfrm>
              <a:off x="4702621" y="2696801"/>
              <a:ext cx="3176887" cy="1242773"/>
              <a:chOff x="3454" y="2010"/>
              <a:chExt cx="772" cy="302"/>
            </a:xfrm>
            <a:solidFill>
              <a:schemeClr val="bg1">
                <a:lumMod val="85000"/>
              </a:schemeClr>
            </a:solidFill>
          </p:grpSpPr>
          <p:sp>
            <p:nvSpPr>
              <p:cNvPr id="46" name="淘宝网Chenying0907出品 5639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淘宝网Chenying0907出品 5640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淘宝网Chenying0907出品 10"/>
            <p:cNvGrpSpPr/>
            <p:nvPr/>
          </p:nvGrpSpPr>
          <p:grpSpPr>
            <a:xfrm>
              <a:off x="4585523" y="1271914"/>
              <a:ext cx="4353645" cy="3457512"/>
              <a:chOff x="4585524" y="1271913"/>
              <a:chExt cx="4353648" cy="3457509"/>
            </a:xfrm>
          </p:grpSpPr>
          <p:grpSp>
            <p:nvGrpSpPr>
              <p:cNvPr id="18" name="淘宝网Chenying0907出品 17"/>
              <p:cNvGrpSpPr/>
              <p:nvPr/>
            </p:nvGrpSpPr>
            <p:grpSpPr>
              <a:xfrm>
                <a:off x="4585524" y="1778245"/>
                <a:ext cx="1411857" cy="2951177"/>
                <a:chOff x="4400552" y="1170243"/>
                <a:chExt cx="1411857" cy="2951180"/>
              </a:xfrm>
            </p:grpSpPr>
            <p:sp>
              <p:nvSpPr>
                <p:cNvPr id="40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41" name="淘宝网Chenying0907出品 5704"/>
                <p:cNvSpPr/>
                <p:nvPr/>
              </p:nvSpPr>
              <p:spPr bwMode="auto">
                <a:xfrm>
                  <a:off x="4400552" y="1170243"/>
                  <a:ext cx="493713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42" name="淘宝网Chenying0907出品 5715"/>
                <p:cNvSpPr/>
                <p:nvPr/>
              </p:nvSpPr>
              <p:spPr bwMode="auto">
                <a:xfrm>
                  <a:off x="4476484" y="1752667"/>
                  <a:ext cx="1084263" cy="2273301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淘宝网Chenying0907出品 5716"/>
                <p:cNvSpPr/>
                <p:nvPr/>
              </p:nvSpPr>
              <p:spPr bwMode="auto">
                <a:xfrm>
                  <a:off x="4713020" y="1641541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淘宝网Chenying0907出品 5703"/>
                <p:cNvSpPr/>
                <p:nvPr/>
              </p:nvSpPr>
              <p:spPr bwMode="auto">
                <a:xfrm>
                  <a:off x="4405578" y="1186854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淘宝网Chenying0907出品 18"/>
              <p:cNvGrpSpPr/>
              <p:nvPr/>
            </p:nvGrpSpPr>
            <p:grpSpPr>
              <a:xfrm rot="781172">
                <a:off x="5242049" y="1323326"/>
                <a:ext cx="1411857" cy="2951177"/>
                <a:chOff x="4400552" y="1170242"/>
                <a:chExt cx="1411857" cy="2951181"/>
              </a:xfrm>
            </p:grpSpPr>
            <p:sp>
              <p:nvSpPr>
                <p:cNvPr id="34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35" name="淘宝网Chenying0907出品 5704"/>
                <p:cNvSpPr/>
                <p:nvPr/>
              </p:nvSpPr>
              <p:spPr bwMode="auto">
                <a:xfrm>
                  <a:off x="4400552" y="1170242"/>
                  <a:ext cx="493713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6" name="淘宝网Chenying0907出品 5715"/>
                <p:cNvSpPr/>
                <p:nvPr/>
              </p:nvSpPr>
              <p:spPr bwMode="auto">
                <a:xfrm>
                  <a:off x="4476483" y="1752666"/>
                  <a:ext cx="1084263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淘宝网Chenying0907出品 5716"/>
                <p:cNvSpPr/>
                <p:nvPr/>
              </p:nvSpPr>
              <p:spPr bwMode="auto">
                <a:xfrm>
                  <a:off x="4713021" y="1641541"/>
                  <a:ext cx="1055688" cy="2328865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01AC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淘宝网Chenying0907出品 19"/>
              <p:cNvGrpSpPr/>
              <p:nvPr/>
            </p:nvGrpSpPr>
            <p:grpSpPr>
              <a:xfrm rot="1701895">
                <a:off x="6140258" y="1271913"/>
                <a:ext cx="1411857" cy="2951177"/>
                <a:chOff x="4400548" y="1170243"/>
                <a:chExt cx="1411855" cy="2951179"/>
              </a:xfrm>
            </p:grpSpPr>
            <p:sp>
              <p:nvSpPr>
                <p:cNvPr id="28" name="淘宝网Chenying0907出品 5702"/>
                <p:cNvSpPr/>
                <p:nvPr/>
              </p:nvSpPr>
              <p:spPr bwMode="auto">
                <a:xfrm>
                  <a:off x="5450453" y="3873772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9" name="淘宝网Chenying0907出品 5704"/>
                <p:cNvSpPr/>
                <p:nvPr/>
              </p:nvSpPr>
              <p:spPr bwMode="auto">
                <a:xfrm>
                  <a:off x="4400548" y="1170243"/>
                  <a:ext cx="493712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0" name="淘宝网Chenying0907出品 5715"/>
                <p:cNvSpPr/>
                <p:nvPr/>
              </p:nvSpPr>
              <p:spPr bwMode="auto">
                <a:xfrm>
                  <a:off x="4476479" y="1752665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淘宝网Chenying0907出品 5716"/>
                <p:cNvSpPr/>
                <p:nvPr/>
              </p:nvSpPr>
              <p:spPr bwMode="auto">
                <a:xfrm>
                  <a:off x="4713018" y="1641539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淘宝网Chenying0907出品 20"/>
              <p:cNvGrpSpPr/>
              <p:nvPr/>
            </p:nvGrpSpPr>
            <p:grpSpPr>
              <a:xfrm rot="2920266">
                <a:off x="6757655" y="1950494"/>
                <a:ext cx="1411858" cy="2951176"/>
                <a:chOff x="4400552" y="1170242"/>
                <a:chExt cx="1411857" cy="2951182"/>
              </a:xfrm>
            </p:grpSpPr>
            <p:sp>
              <p:nvSpPr>
                <p:cNvPr id="22" name="淘宝网Chenying0907出品 5702"/>
                <p:cNvSpPr/>
                <p:nvPr/>
              </p:nvSpPr>
              <p:spPr bwMode="auto">
                <a:xfrm>
                  <a:off x="5450459" y="3873774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3" name="淘宝网Chenying0907出品 5704"/>
                <p:cNvSpPr/>
                <p:nvPr/>
              </p:nvSpPr>
              <p:spPr bwMode="auto">
                <a:xfrm>
                  <a:off x="4400552" y="1170242"/>
                  <a:ext cx="493712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24" name="淘宝网Chenying0907出品 5715"/>
                <p:cNvSpPr/>
                <p:nvPr/>
              </p:nvSpPr>
              <p:spPr bwMode="auto">
                <a:xfrm>
                  <a:off x="4476483" y="1752666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淘宝网Chenying0907出品 5716"/>
                <p:cNvSpPr/>
                <p:nvPr/>
              </p:nvSpPr>
              <p:spPr bwMode="auto">
                <a:xfrm>
                  <a:off x="4713019" y="1641542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985C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AutoShape 5699"/>
            <p:cNvSpPr>
              <a:spLocks noChangeAspect="1" noChangeArrowheads="1" noTextEdit="1"/>
            </p:cNvSpPr>
            <p:nvPr/>
          </p:nvSpPr>
          <p:spPr bwMode="auto">
            <a:xfrm>
              <a:off x="4389170" y="1165291"/>
              <a:ext cx="1417638" cy="2970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3" name="淘宝网Chenying0907出品 12"/>
            <p:cNvGrpSpPr/>
            <p:nvPr/>
          </p:nvGrpSpPr>
          <p:grpSpPr>
            <a:xfrm>
              <a:off x="5249118" y="3524742"/>
              <a:ext cx="2602836" cy="2233477"/>
              <a:chOff x="9473194" y="1739131"/>
              <a:chExt cx="2602839" cy="2233476"/>
            </a:xfrm>
          </p:grpSpPr>
          <p:sp>
            <p:nvSpPr>
              <p:cNvPr id="15" name="淘宝网Chenying0907出品 5615"/>
              <p:cNvSpPr/>
              <p:nvPr/>
            </p:nvSpPr>
            <p:spPr bwMode="auto">
              <a:xfrm>
                <a:off x="9473194" y="1739131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淘宝网Chenying0907出品 5615"/>
              <p:cNvSpPr/>
              <p:nvPr/>
            </p:nvSpPr>
            <p:spPr bwMode="auto">
              <a:xfrm>
                <a:off x="9473195" y="1746316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3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淘宝网Chenying0907出品 5615"/>
              <p:cNvSpPr/>
              <p:nvPr/>
            </p:nvSpPr>
            <p:spPr bwMode="auto">
              <a:xfrm>
                <a:off x="9475265" y="1744163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27000"/>
                    </a:schemeClr>
                  </a:gs>
                  <a:gs pos="0">
                    <a:schemeClr val="bg1">
                      <a:lumMod val="65000"/>
                      <a:alpha val="61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淘宝网Chenying0907出品 5785"/>
            <p:cNvSpPr/>
            <p:nvPr/>
          </p:nvSpPr>
          <p:spPr bwMode="auto">
            <a:xfrm>
              <a:off x="5221288" y="3516314"/>
              <a:ext cx="3430587" cy="612775"/>
            </a:xfrm>
            <a:custGeom>
              <a:avLst/>
              <a:gdLst>
                <a:gd name="T0" fmla="*/ 0 w 350"/>
                <a:gd name="T1" fmla="*/ 38 h 60"/>
                <a:gd name="T2" fmla="*/ 266 w 350"/>
                <a:gd name="T3" fmla="*/ 0 h 60"/>
                <a:gd name="T4" fmla="*/ 350 w 350"/>
                <a:gd name="T5" fmla="*/ 12 h 60"/>
                <a:gd name="T6" fmla="*/ 37 w 350"/>
                <a:gd name="T7" fmla="*/ 60 h 60"/>
                <a:gd name="T8" fmla="*/ 1 w 350"/>
                <a:gd name="T9" fmla="*/ 39 h 60"/>
                <a:gd name="T10" fmla="*/ 0 w 350"/>
                <a:gd name="T11" fmla="*/ 39 h 60"/>
                <a:gd name="T12" fmla="*/ 0 w 350"/>
                <a:gd name="T13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0">
                  <a:moveTo>
                    <a:pt x="0" y="38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350" y="12"/>
                    <a:pt x="350" y="12"/>
                    <a:pt x="350" y="12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2" y="38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noFill/>
              <a:round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TextBox 59"/>
          <p:cNvSpPr>
            <a:spLocks noChangeArrowheads="1"/>
          </p:cNvSpPr>
          <p:nvPr/>
        </p:nvSpPr>
        <p:spPr bwMode="auto">
          <a:xfrm flipH="1">
            <a:off x="4369395" y="1772816"/>
            <a:ext cx="3241105" cy="66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目录</a:t>
            </a:r>
            <a:r>
              <a:rPr lang="zh-CN" altLang="en-US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 </a:t>
            </a:r>
            <a:r>
              <a:rPr lang="en-US" altLang="zh-CN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/ </a:t>
            </a:r>
            <a:r>
              <a:rPr lang="en-US" altLang="zh-CN" sz="24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CONTENTS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8AF0C5-4F47-F996-FDF8-F8C7738412C8}"/>
              </a:ext>
            </a:extLst>
          </p:cNvPr>
          <p:cNvGrpSpPr/>
          <p:nvPr/>
        </p:nvGrpSpPr>
        <p:grpSpPr>
          <a:xfrm>
            <a:off x="2068012" y="3753262"/>
            <a:ext cx="2330438" cy="2430528"/>
            <a:chOff x="1489075" y="3603737"/>
            <a:chExt cx="2330438" cy="2430528"/>
          </a:xfrm>
        </p:grpSpPr>
        <p:grpSp>
          <p:nvGrpSpPr>
            <p:cNvPr id="81" name="淘宝网Chenying0907出品 80"/>
            <p:cNvGrpSpPr/>
            <p:nvPr/>
          </p:nvGrpSpPr>
          <p:grpSpPr>
            <a:xfrm>
              <a:off x="1870242" y="3603737"/>
              <a:ext cx="1949271" cy="2430528"/>
              <a:chOff x="3295850" y="1908877"/>
              <a:chExt cx="3738030" cy="4660916"/>
            </a:xfrm>
          </p:grpSpPr>
          <p:sp>
            <p:nvSpPr>
              <p:cNvPr id="82" name="圆角淘宝网Chenying0907出品 81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圆角淘宝网Chenying0907出品 83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淘宝网Chenying0907出品 9"/>
            <p:cNvSpPr txBox="1"/>
            <p:nvPr/>
          </p:nvSpPr>
          <p:spPr>
            <a:xfrm>
              <a:off x="1489075" y="5157192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en-US" altLang="zh-CN" sz="2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KSO_Shape"/>
            <p:cNvSpPr/>
            <p:nvPr/>
          </p:nvSpPr>
          <p:spPr bwMode="auto">
            <a:xfrm>
              <a:off x="2213847" y="4141086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7437941-3FAE-C50A-9BB2-06967EC53D94}"/>
              </a:ext>
            </a:extLst>
          </p:cNvPr>
          <p:cNvGrpSpPr/>
          <p:nvPr/>
        </p:nvGrpSpPr>
        <p:grpSpPr>
          <a:xfrm>
            <a:off x="6571248" y="3732810"/>
            <a:ext cx="2230075" cy="2430528"/>
            <a:chOff x="3695927" y="3615502"/>
            <a:chExt cx="2230075" cy="243052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F611BA3-8FDB-2C35-654B-060FB4352260}"/>
                </a:ext>
              </a:extLst>
            </p:cNvPr>
            <p:cNvGrpSpPr/>
            <p:nvPr/>
          </p:nvGrpSpPr>
          <p:grpSpPr>
            <a:xfrm>
              <a:off x="3695927" y="3615502"/>
              <a:ext cx="2230075" cy="2430528"/>
              <a:chOff x="3696652" y="3623733"/>
              <a:chExt cx="2230075" cy="2430528"/>
            </a:xfrm>
          </p:grpSpPr>
          <p:grpSp>
            <p:nvGrpSpPr>
              <p:cNvPr id="86" name="淘宝网Chenying0907出品 85"/>
              <p:cNvGrpSpPr/>
              <p:nvPr/>
            </p:nvGrpSpPr>
            <p:grpSpPr>
              <a:xfrm>
                <a:off x="3977456" y="3623733"/>
                <a:ext cx="1949271" cy="2430528"/>
                <a:chOff x="3295850" y="1908877"/>
                <a:chExt cx="3738030" cy="4660916"/>
              </a:xfrm>
            </p:grpSpPr>
            <p:sp>
              <p:nvSpPr>
                <p:cNvPr id="87" name="圆角淘宝网Chenying0907出品 86"/>
                <p:cNvSpPr/>
                <p:nvPr/>
              </p:nvSpPr>
              <p:spPr>
                <a:xfrm rot="2760000">
                  <a:off x="3098889" y="2634801"/>
                  <a:ext cx="4660916" cy="320906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3000">
                      <a:srgbClr val="6C6C6C">
                        <a:alpha val="42000"/>
                      </a:srgbClr>
                    </a:gs>
                    <a:gs pos="0">
                      <a:schemeClr val="tx1">
                        <a:alpha val="54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淘宝网Chenying0907出品 5"/>
                <p:cNvSpPr/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圆角淘宝网Chenying0907出品 88"/>
                <p:cNvSpPr/>
                <p:nvPr/>
              </p:nvSpPr>
              <p:spPr>
                <a:xfrm rot="2760000">
                  <a:off x="3358628" y="2852802"/>
                  <a:ext cx="3953506" cy="259256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35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淘宝网Chenying0907出品 5"/>
                <p:cNvSpPr/>
                <p:nvPr/>
              </p:nvSpPr>
              <p:spPr bwMode="auto">
                <a:xfrm rot="10800000">
                  <a:off x="3548875" y="2523401"/>
                  <a:ext cx="2056649" cy="1822793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F45058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8" name="淘宝网Chenying0907出品 9"/>
              <p:cNvSpPr txBox="1"/>
              <p:nvPr/>
            </p:nvSpPr>
            <p:spPr>
              <a:xfrm>
                <a:off x="3696652" y="5227676"/>
                <a:ext cx="2103040" cy="4385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lvl="1" algn="ctr"/>
                <a:r>
                  <a:rPr lang="zh-CN" altLang="en-US" sz="2400" b="1" dirty="0">
                    <a:solidFill>
                      <a:srgbClr val="F835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用例分析</a:t>
                </a:r>
                <a:endParaRPr lang="en-US" altLang="zh-CN" sz="2400" b="1" dirty="0">
                  <a:solidFill>
                    <a:srgbClr val="F835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KSO_Shape"/>
            <p:cNvSpPr/>
            <p:nvPr/>
          </p:nvSpPr>
          <p:spPr bwMode="auto">
            <a:xfrm>
              <a:off x="4297387" y="4077072"/>
              <a:ext cx="664715" cy="658069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2" name="圆角淘宝网Chenying0907出品 91"/>
          <p:cNvSpPr/>
          <p:nvPr/>
        </p:nvSpPr>
        <p:spPr>
          <a:xfrm rot="2760000">
            <a:off x="3696746" y="4105288"/>
            <a:ext cx="2430528" cy="1673433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rgbClr val="6C6C6C">
                  <a:alpha val="42000"/>
                </a:srgbClr>
              </a:gs>
              <a:gs pos="0">
                <a:schemeClr val="tx1">
                  <a:alpha val="54000"/>
                </a:schemeClr>
              </a:gs>
              <a:gs pos="100000">
                <a:srgbClr val="D8D8D8">
                  <a:alpha val="0"/>
                </a:srgbClr>
              </a:gs>
            </a:gsLst>
            <a:lin ang="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淘宝网Chenying0907出品 5"/>
          <p:cNvSpPr/>
          <p:nvPr/>
        </p:nvSpPr>
        <p:spPr bwMode="auto">
          <a:xfrm rot="10800000">
            <a:off x="4630426" y="3904724"/>
            <a:ext cx="1378644" cy="12218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FB34CF0-895D-75E6-B79D-F16D34273456}"/>
              </a:ext>
            </a:extLst>
          </p:cNvPr>
          <p:cNvGrpSpPr/>
          <p:nvPr/>
        </p:nvGrpSpPr>
        <p:grpSpPr>
          <a:xfrm>
            <a:off x="4277917" y="3857326"/>
            <a:ext cx="2103040" cy="2061635"/>
            <a:chOff x="3446946" y="3864123"/>
            <a:chExt cx="2103040" cy="2061635"/>
          </a:xfrm>
        </p:grpSpPr>
        <p:sp>
          <p:nvSpPr>
            <p:cNvPr id="94" name="圆角淘宝网Chenying0907出品 93"/>
            <p:cNvSpPr/>
            <p:nvPr/>
          </p:nvSpPr>
          <p:spPr>
            <a:xfrm rot="2760000">
              <a:off x="3832192" y="4218969"/>
              <a:ext cx="2061635" cy="1351943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35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淘宝网Chenying0907出品 5"/>
            <p:cNvSpPr/>
            <p:nvPr/>
          </p:nvSpPr>
          <p:spPr bwMode="auto">
            <a:xfrm rot="10800000">
              <a:off x="3931400" y="4047197"/>
              <a:ext cx="1072481" cy="9505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淘宝网Chenying0907出品 9"/>
            <p:cNvSpPr txBox="1"/>
            <p:nvPr/>
          </p:nvSpPr>
          <p:spPr>
            <a:xfrm>
              <a:off x="3446946" y="532774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KSO_Shape"/>
          <p:cNvSpPr/>
          <p:nvPr/>
        </p:nvSpPr>
        <p:spPr bwMode="auto">
          <a:xfrm>
            <a:off x="5036332" y="4218526"/>
            <a:ext cx="648072" cy="55085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9A88F0A-E3F3-3139-71C5-25D2F37B5CAC}"/>
              </a:ext>
            </a:extLst>
          </p:cNvPr>
          <p:cNvGrpSpPr/>
          <p:nvPr/>
        </p:nvGrpSpPr>
        <p:grpSpPr>
          <a:xfrm>
            <a:off x="8868624" y="3732809"/>
            <a:ext cx="2215214" cy="2430528"/>
            <a:chOff x="7957511" y="3665624"/>
            <a:chExt cx="2215214" cy="2430528"/>
          </a:xfrm>
        </p:grpSpPr>
        <p:grpSp>
          <p:nvGrpSpPr>
            <p:cNvPr id="96" name="淘宝网Chenying0907出品 95"/>
            <p:cNvGrpSpPr/>
            <p:nvPr/>
          </p:nvGrpSpPr>
          <p:grpSpPr>
            <a:xfrm>
              <a:off x="8223454" y="3665624"/>
              <a:ext cx="1949271" cy="2430528"/>
              <a:chOff x="3295850" y="1908877"/>
              <a:chExt cx="3738030" cy="4660916"/>
            </a:xfrm>
          </p:grpSpPr>
          <p:sp>
            <p:nvSpPr>
              <p:cNvPr id="97" name="圆角淘宝网Chenying0907出品 9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圆角淘宝网Chenying0907出品 9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淘宝网Chenying0907出品 9"/>
            <p:cNvSpPr txBox="1"/>
            <p:nvPr/>
          </p:nvSpPr>
          <p:spPr>
            <a:xfrm>
              <a:off x="7957511" y="525882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KSO_Shape"/>
            <p:cNvSpPr/>
            <p:nvPr/>
          </p:nvSpPr>
          <p:spPr bwMode="auto">
            <a:xfrm>
              <a:off x="8562359" y="4143805"/>
              <a:ext cx="574268" cy="551297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495485" y="2562654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6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sz="6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5400000">
            <a:off x="4171290" y="167572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rot="5400000">
            <a:off x="2771908" y="204165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rot="5400000">
            <a:off x="412606" y="270268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rot="5400000">
            <a:off x="1186650" y="2557128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"/>
          <p:cNvSpPr/>
          <p:nvPr/>
        </p:nvSpPr>
        <p:spPr bwMode="auto">
          <a:xfrm rot="5400000">
            <a:off x="1011301" y="517845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"/>
          <p:cNvSpPr/>
          <p:nvPr/>
        </p:nvSpPr>
        <p:spPr bwMode="auto">
          <a:xfrm rot="5400000">
            <a:off x="3769862" y="392755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"/>
          <p:cNvSpPr/>
          <p:nvPr/>
        </p:nvSpPr>
        <p:spPr bwMode="auto">
          <a:xfrm rot="5400000">
            <a:off x="1785692" y="375878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19D33723-C5A0-7CEB-6AAC-ACEE0F667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5658" y="765182"/>
            <a:ext cx="1468100" cy="1468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C96A2B-D76D-39D8-4568-BEA299F07BC2}"/>
              </a:ext>
            </a:extLst>
          </p:cNvPr>
          <p:cNvSpPr txBox="1"/>
          <p:nvPr/>
        </p:nvSpPr>
        <p:spPr>
          <a:xfrm>
            <a:off x="7321723" y="4163752"/>
            <a:ext cx="36724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组员：</a:t>
            </a:r>
            <a:endParaRPr lang="en-US" altLang="zh-CN" sz="2800" dirty="0"/>
          </a:p>
          <a:p>
            <a:r>
              <a:rPr lang="en-US" altLang="zh-CN" sz="2800" dirty="0"/>
              <a:t>          </a:t>
            </a:r>
            <a:r>
              <a:rPr lang="zh-CN" altLang="en-US" sz="2800" dirty="0"/>
              <a:t>邓岳衡</a:t>
            </a:r>
            <a:endParaRPr lang="en-US" altLang="zh-CN" sz="2800" dirty="0"/>
          </a:p>
          <a:p>
            <a:r>
              <a:rPr lang="zh-CN" altLang="en-US" sz="2800" dirty="0"/>
              <a:t>          杨瑞华</a:t>
            </a:r>
            <a:endParaRPr lang="en-US" altLang="zh-CN" sz="2800" dirty="0"/>
          </a:p>
          <a:p>
            <a:r>
              <a:rPr lang="zh-CN" altLang="en-US" sz="2800"/>
              <a:t>          陈峥海</a:t>
            </a:r>
            <a:endParaRPr lang="en-US" altLang="zh-CN" sz="2800" dirty="0"/>
          </a:p>
          <a:p>
            <a:r>
              <a:rPr lang="en-US" altLang="zh-CN" dirty="0"/>
              <a:t>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ACBE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1ACBE"/>
                  </a:solidFill>
                  <a:latin typeface="Impact MT Std" pitchFamily="34" charset="0"/>
                </a:rPr>
                <a:t>01</a:t>
              </a:r>
              <a:endParaRPr lang="zh-CN" altLang="en-US" sz="2800" dirty="0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165951" y="2924944"/>
            <a:ext cx="771396" cy="656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淘宝网Chenying0907出品 5"/>
          <p:cNvSpPr/>
          <p:nvPr/>
        </p:nvSpPr>
        <p:spPr bwMode="auto">
          <a:xfrm rot="5400000">
            <a:off x="1010009" y="2473367"/>
            <a:ext cx="2018840" cy="17892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淘宝网Chenying0907出品 5"/>
          <p:cNvSpPr/>
          <p:nvPr/>
        </p:nvSpPr>
        <p:spPr bwMode="auto">
          <a:xfrm rot="5400000">
            <a:off x="4204667" y="1824632"/>
            <a:ext cx="1275146" cy="11301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淘宝网Chenying0907出品 5"/>
          <p:cNvSpPr/>
          <p:nvPr/>
        </p:nvSpPr>
        <p:spPr bwMode="auto">
          <a:xfrm rot="5400000">
            <a:off x="4389827" y="3128553"/>
            <a:ext cx="1781268" cy="15787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淘宝网Chenying0907出品 5"/>
          <p:cNvSpPr/>
          <p:nvPr/>
        </p:nvSpPr>
        <p:spPr bwMode="auto">
          <a:xfrm rot="5400000">
            <a:off x="2995237" y="2765683"/>
            <a:ext cx="1359203" cy="12046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淘宝网Chenying0907出品 5"/>
          <p:cNvSpPr/>
          <p:nvPr/>
        </p:nvSpPr>
        <p:spPr bwMode="auto">
          <a:xfrm rot="5400000">
            <a:off x="5876578" y="2666399"/>
            <a:ext cx="814361" cy="7217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2413321" y="4070273"/>
            <a:ext cx="1318383" cy="116847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淘宝网Chenying0907出品 5"/>
          <p:cNvSpPr/>
          <p:nvPr/>
        </p:nvSpPr>
        <p:spPr bwMode="auto">
          <a:xfrm rot="5400000">
            <a:off x="2658873" y="1908163"/>
            <a:ext cx="827279" cy="7332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725466" y="4107690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670244" y="4536084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淘宝网Chenying0907出品 3" descr="c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13" y="2824436"/>
            <a:ext cx="405689" cy="405689"/>
          </a:xfrm>
          <a:prstGeom prst="rect">
            <a:avLst/>
          </a:prstGeom>
        </p:spPr>
      </p:pic>
      <p:pic>
        <p:nvPicPr>
          <p:cNvPr id="26" name="淘宝网Chenying0907出品 14" descr="clou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9" y="4224022"/>
            <a:ext cx="386296" cy="386296"/>
          </a:xfrm>
          <a:prstGeom prst="rect">
            <a:avLst/>
          </a:prstGeom>
        </p:spPr>
      </p:pic>
      <p:pic>
        <p:nvPicPr>
          <p:cNvPr id="27" name="淘宝网Chenying0907出品 15" descr="comment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9" y="2123275"/>
            <a:ext cx="304267" cy="304267"/>
          </a:xfrm>
          <a:prstGeom prst="rect">
            <a:avLst/>
          </a:prstGeom>
        </p:spPr>
      </p:pic>
      <p:pic>
        <p:nvPicPr>
          <p:cNvPr id="28" name="淘宝网Chenying0907出品 19" descr="bul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6" y="4651194"/>
            <a:ext cx="405689" cy="405689"/>
          </a:xfrm>
          <a:prstGeom prst="rect">
            <a:avLst/>
          </a:prstGeom>
        </p:spPr>
      </p:pic>
      <p:sp>
        <p:nvSpPr>
          <p:cNvPr id="29" name="淘宝网Chenying0907出品 19"/>
          <p:cNvSpPr txBox="1"/>
          <p:nvPr/>
        </p:nvSpPr>
        <p:spPr>
          <a:xfrm>
            <a:off x="1201043" y="2780928"/>
            <a:ext cx="172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生活</a:t>
            </a: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淘宝网Chenying0907出品 25"/>
          <p:cNvSpPr txBox="1"/>
          <p:nvPr/>
        </p:nvSpPr>
        <p:spPr>
          <a:xfrm>
            <a:off x="4724855" y="3463063"/>
            <a:ext cx="117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工作人群</a:t>
            </a:r>
          </a:p>
        </p:txBody>
      </p:sp>
      <p:sp>
        <p:nvSpPr>
          <p:cNvPr id="31" name="淘宝网Chenying0907出品 28"/>
          <p:cNvSpPr txBox="1"/>
          <p:nvPr/>
        </p:nvSpPr>
        <p:spPr>
          <a:xfrm>
            <a:off x="2567511" y="4328028"/>
            <a:ext cx="101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安卓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  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ios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淘宝网Chenying0907出品 29"/>
          <p:cNvSpPr txBox="1"/>
          <p:nvPr/>
        </p:nvSpPr>
        <p:spPr>
          <a:xfrm>
            <a:off x="3274469" y="3055675"/>
            <a:ext cx="90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淘宝网Chenying0907出品 30"/>
          <p:cNvSpPr txBox="1"/>
          <p:nvPr/>
        </p:nvSpPr>
        <p:spPr>
          <a:xfrm>
            <a:off x="4335190" y="2064822"/>
            <a:ext cx="101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</a:t>
            </a:r>
          </a:p>
        </p:txBody>
      </p:sp>
      <p:sp>
        <p:nvSpPr>
          <p:cNvPr id="34" name="淘宝网Chenying0907出品 32"/>
          <p:cNvSpPr txBox="1"/>
          <p:nvPr/>
        </p:nvSpPr>
        <p:spPr>
          <a:xfrm>
            <a:off x="7016228" y="2424800"/>
            <a:ext cx="264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产品概述</a:t>
            </a:r>
          </a:p>
        </p:txBody>
      </p:sp>
      <p:cxnSp>
        <p:nvCxnSpPr>
          <p:cNvPr id="35" name="淘宝网Chenying0907出品 34"/>
          <p:cNvCxnSpPr/>
          <p:nvPr/>
        </p:nvCxnSpPr>
        <p:spPr>
          <a:xfrm>
            <a:off x="7095153" y="2968190"/>
            <a:ext cx="242952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淘宝网Chenying0907出品 34"/>
          <p:cNvSpPr txBox="1"/>
          <p:nvPr/>
        </p:nvSpPr>
        <p:spPr>
          <a:xfrm>
            <a:off x="6997546" y="3011468"/>
            <a:ext cx="38525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时间管理和自我提高的需求日益增长，社交和学习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需求旺盛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。针对这些趋势，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MindMeet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旨在提供一个多功能的时间管理和社交平台，以帮助用户更有效地管理时间和实现个人目标。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淘宝网Chenying0907出品 32"/>
          <p:cNvSpPr txBox="1"/>
          <p:nvPr/>
        </p:nvSpPr>
        <p:spPr>
          <a:xfrm>
            <a:off x="696987" y="1124744"/>
            <a:ext cx="264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</a:t>
            </a:r>
            <a:r>
              <a:rPr lang="zh-CN" altLang="en-US" sz="32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淘宝网Chenying0907出品 34"/>
          <p:cNvCxnSpPr/>
          <p:nvPr/>
        </p:nvCxnSpPr>
        <p:spPr>
          <a:xfrm>
            <a:off x="768995" y="1628800"/>
            <a:ext cx="242952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E84D153-D660-4D93-4259-70D32BFBD679}"/>
              </a:ext>
            </a:extLst>
          </p:cNvPr>
          <p:cNvSpPr txBox="1"/>
          <p:nvPr/>
        </p:nvSpPr>
        <p:spPr>
          <a:xfrm>
            <a:off x="1317465" y="2121987"/>
            <a:ext cx="86126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+mn-ea"/>
              </a:rPr>
              <a:t>时间管理</a:t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1. </a:t>
            </a:r>
            <a:r>
              <a:rPr lang="zh-CN" altLang="en-US" b="0" i="0" dirty="0">
                <a:effectLst/>
                <a:latin typeface="+mn-ea"/>
              </a:rPr>
              <a:t>提供专注的功能，使用专注功能帮助用戶专注一段用戶所设定的时间。</a:t>
            </a:r>
            <a:br>
              <a:rPr lang="zh-CN" altLang="en-US" dirty="0">
                <a:latin typeface="+mn-ea"/>
              </a:rPr>
            </a:br>
            <a:r>
              <a:rPr lang="zh-CN" altLang="en-US" b="0" i="0" dirty="0">
                <a:effectLst/>
                <a:latin typeface="+mn-ea"/>
              </a:rPr>
              <a:t>提供日程规划功能，可以方便的规划未来一段时间的日程。</a:t>
            </a:r>
            <a:endParaRPr lang="en-US" altLang="zh-CN" b="0" i="0" dirty="0">
              <a:effectLst/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b="0" i="0" dirty="0">
                <a:effectLst/>
                <a:latin typeface="+mn-ea"/>
              </a:rPr>
              <a:t>提供打卡与成就功能，激励用戶自律。</a:t>
            </a:r>
            <a:endParaRPr lang="en-US" altLang="zh-CN" b="0" i="0" dirty="0">
              <a:effectLst/>
              <a:latin typeface="+mn-ea"/>
            </a:endParaRP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b="0" i="0" dirty="0">
                <a:effectLst/>
                <a:latin typeface="+mn-ea"/>
              </a:rPr>
              <a:t>提供进度跟踪，允许用戶跟踪一段时间内的工作进度，来激励用戶继续专注并提高效率。</a:t>
            </a:r>
            <a:endParaRPr lang="en-US" altLang="zh-CN" b="0" i="0" dirty="0">
              <a:effectLst/>
              <a:latin typeface="+mn-ea"/>
            </a:endParaRPr>
          </a:p>
          <a:p>
            <a:br>
              <a:rPr lang="zh-CN" altLang="en-US" dirty="0">
                <a:latin typeface="+mn-ea"/>
              </a:rPr>
            </a:br>
            <a:r>
              <a:rPr lang="zh-CN" altLang="en-US" b="1" dirty="0">
                <a:latin typeface="+mn-ea"/>
              </a:rPr>
              <a:t>交流圈</a:t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1. </a:t>
            </a:r>
            <a:r>
              <a:rPr lang="zh-CN" altLang="en-US" b="0" i="0" dirty="0">
                <a:effectLst/>
                <a:latin typeface="+mn-ea"/>
              </a:rPr>
              <a:t>可以分享自己的日程表，专注记录，找到与你兴趣，生活规划相似的朋友。</a:t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2. </a:t>
            </a:r>
            <a:r>
              <a:rPr lang="zh-CN" altLang="en-US" b="0" i="0" dirty="0">
                <a:effectLst/>
                <a:latin typeface="+mn-ea"/>
              </a:rPr>
              <a:t>能够共享到有经验人士的学习</a:t>
            </a:r>
            <a:r>
              <a:rPr lang="en-US" altLang="zh-CN" b="0" i="0" dirty="0">
                <a:effectLst/>
                <a:latin typeface="+mn-ea"/>
              </a:rPr>
              <a:t>/</a:t>
            </a:r>
            <a:r>
              <a:rPr lang="zh-CN" altLang="en-US" b="0" i="0" dirty="0">
                <a:effectLst/>
                <a:latin typeface="+mn-ea"/>
              </a:rPr>
              <a:t>工作安排，解决自学人士的规划烦恼。</a:t>
            </a:r>
            <a:endParaRPr lang="en-US" altLang="zh-CN" b="0" i="0" dirty="0">
              <a:effectLst/>
              <a:latin typeface="+mn-ea"/>
            </a:endParaRP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可以与好友私聊，交流生活学习经验。</a:t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4. </a:t>
            </a:r>
            <a:r>
              <a:rPr lang="zh-CN" altLang="en-US" b="0" i="0" dirty="0">
                <a:effectLst/>
                <a:latin typeface="+mn-ea"/>
              </a:rPr>
              <a:t>提供挑战和</a:t>
            </a:r>
            <a:r>
              <a:rPr lang="zh-CN" altLang="en-US" dirty="0">
                <a:latin typeface="+mn-ea"/>
              </a:rPr>
              <a:t>反馈</a:t>
            </a:r>
            <a:r>
              <a:rPr lang="zh-CN" altLang="en-US" b="0" i="0" dirty="0">
                <a:effectLst/>
                <a:latin typeface="+mn-ea"/>
              </a:rPr>
              <a:t>机制，可以为自己设定目标挑战完成同时给予一定的反馈激励。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883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圆角淘宝网Chenying0907出品 44"/>
          <p:cNvSpPr/>
          <p:nvPr/>
        </p:nvSpPr>
        <p:spPr>
          <a:xfrm>
            <a:off x="86137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圆角淘宝网Chenying0907出品 45"/>
          <p:cNvSpPr/>
          <p:nvPr/>
        </p:nvSpPr>
        <p:spPr>
          <a:xfrm>
            <a:off x="15779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圆角淘宝网Chenying0907出品 46"/>
          <p:cNvSpPr/>
          <p:nvPr/>
        </p:nvSpPr>
        <p:spPr>
          <a:xfrm>
            <a:off x="15779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淘宝网Chenying0907出品 47"/>
          <p:cNvSpPr/>
          <p:nvPr/>
        </p:nvSpPr>
        <p:spPr>
          <a:xfrm>
            <a:off x="86137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9" name="淘宝网Chenying0907出品 48"/>
          <p:cNvCxnSpPr/>
          <p:nvPr/>
        </p:nvCxnSpPr>
        <p:spPr>
          <a:xfrm flipV="1">
            <a:off x="7810500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淘宝网Chenying0907出品 49"/>
          <p:cNvCxnSpPr/>
          <p:nvPr/>
        </p:nvCxnSpPr>
        <p:spPr>
          <a:xfrm flipH="1" flipV="1">
            <a:off x="3776663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淘宝网Chenying0907出品 50"/>
          <p:cNvCxnSpPr/>
          <p:nvPr/>
        </p:nvCxnSpPr>
        <p:spPr>
          <a:xfrm>
            <a:off x="7810500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淘宝网Chenying0907出品 51"/>
          <p:cNvCxnSpPr/>
          <p:nvPr/>
        </p:nvCxnSpPr>
        <p:spPr>
          <a:xfrm flipH="1">
            <a:off x="3776663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淘宝网Chenying0907出品 52"/>
          <p:cNvGrpSpPr/>
          <p:nvPr/>
        </p:nvGrpSpPr>
        <p:grpSpPr>
          <a:xfrm>
            <a:off x="1577975" y="1461254"/>
            <a:ext cx="2000250" cy="382259"/>
            <a:chOff x="1577975" y="1461254"/>
            <a:chExt cx="2000250" cy="382259"/>
          </a:xfrm>
        </p:grpSpPr>
        <p:sp>
          <p:nvSpPr>
            <p:cNvPr id="54" name="淘宝网Chenying0907出品 53"/>
            <p:cNvSpPr/>
            <p:nvPr/>
          </p:nvSpPr>
          <p:spPr>
            <a:xfrm>
              <a:off x="15779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FEB750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淘宝网Chenying0907出品 46"/>
            <p:cNvSpPr txBox="1"/>
            <p:nvPr/>
          </p:nvSpPr>
          <p:spPr>
            <a:xfrm>
              <a:off x="16576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多功能性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8613775" y="1461254"/>
            <a:ext cx="2000250" cy="382259"/>
            <a:chOff x="8613775" y="1461254"/>
            <a:chExt cx="2000250" cy="382259"/>
          </a:xfrm>
        </p:grpSpPr>
        <p:sp>
          <p:nvSpPr>
            <p:cNvPr id="57" name="淘宝网Chenying0907出品 56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E46E6F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淘宝网Chenying0907出品 47"/>
            <p:cNvSpPr txBox="1"/>
            <p:nvPr/>
          </p:nvSpPr>
          <p:spPr>
            <a:xfrm>
              <a:off x="87061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社交性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9" name="淘宝网Chenying0907出品 58"/>
          <p:cNvGrpSpPr/>
          <p:nvPr/>
        </p:nvGrpSpPr>
        <p:grpSpPr>
          <a:xfrm>
            <a:off x="1577975" y="4157466"/>
            <a:ext cx="2000250" cy="378220"/>
            <a:chOff x="1577975" y="4157466"/>
            <a:chExt cx="2000250" cy="378220"/>
          </a:xfrm>
        </p:grpSpPr>
        <p:sp>
          <p:nvSpPr>
            <p:cNvPr id="60" name="淘宝网Chenying0907出品 59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01ACBE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淘宝网Chenying0907出品 48"/>
            <p:cNvSpPr txBox="1"/>
            <p:nvPr/>
          </p:nvSpPr>
          <p:spPr>
            <a:xfrm>
              <a:off x="16576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激励性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2" name="淘宝网Chenying0907出品 61"/>
          <p:cNvGrpSpPr/>
          <p:nvPr/>
        </p:nvGrpSpPr>
        <p:grpSpPr>
          <a:xfrm>
            <a:off x="8613775" y="4157466"/>
            <a:ext cx="2000250" cy="378220"/>
            <a:chOff x="8613775" y="4157466"/>
            <a:chExt cx="2000250" cy="378220"/>
          </a:xfrm>
        </p:grpSpPr>
        <p:sp>
          <p:nvSpPr>
            <p:cNvPr id="63" name="淘宝网Chenying0907出品 62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663A77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淘宝网Chenying0907出品 49"/>
            <p:cNvSpPr txBox="1"/>
            <p:nvPr/>
          </p:nvSpPr>
          <p:spPr>
            <a:xfrm>
              <a:off x="87061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用户友好性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5" name="淘宝网Chenying0907出品 51"/>
          <p:cNvSpPr txBox="1"/>
          <p:nvPr/>
        </p:nvSpPr>
        <p:spPr>
          <a:xfrm>
            <a:off x="1705098" y="1894893"/>
            <a:ext cx="179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提供了一系列时间管理工具，包括日程规划、打卡与成就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等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，以及社交功能，例如分享、奖励等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淘宝网Chenying0907出品 52"/>
          <p:cNvSpPr txBox="1"/>
          <p:nvPr/>
        </p:nvSpPr>
        <p:spPr>
          <a:xfrm>
            <a:off x="8665091" y="1899738"/>
            <a:ext cx="186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建立一个学习和成长的社交网络，用户可以找到志同道合友人，并共享学习和工作安排，解决自学人士的规划烦恼</a:t>
            </a:r>
          </a:p>
        </p:txBody>
      </p:sp>
      <p:sp>
        <p:nvSpPr>
          <p:cNvPr id="67" name="淘宝网Chenying0907出品 53"/>
          <p:cNvSpPr txBox="1"/>
          <p:nvPr/>
        </p:nvSpPr>
        <p:spPr>
          <a:xfrm>
            <a:off x="1676044" y="4681240"/>
            <a:ext cx="1873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提供挑战和奖励机制，用户可以设定目标并挑战自己，完成目标后可以获得一定的反馈激励</a:t>
            </a:r>
          </a:p>
        </p:txBody>
      </p:sp>
      <p:sp>
        <p:nvSpPr>
          <p:cNvPr id="68" name="淘宝网Chenying0907出品 54"/>
          <p:cNvSpPr txBox="1"/>
          <p:nvPr/>
        </p:nvSpPr>
        <p:spPr>
          <a:xfrm>
            <a:off x="8753599" y="4681240"/>
            <a:ext cx="1791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产品用户交互设计友好，用户可以方便地使用自己需要的功能，达成自己的目的。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8304861-60F1-84AA-7382-71F23C1CB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860" y="2636912"/>
            <a:ext cx="2125511" cy="21255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noProof="0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2" name="淘宝网Chenying0907出品 81"/>
          <p:cNvGrpSpPr/>
          <p:nvPr/>
        </p:nvGrpSpPr>
        <p:grpSpPr>
          <a:xfrm>
            <a:off x="3875248" y="5901043"/>
            <a:ext cx="1935567" cy="369332"/>
            <a:chOff x="5955898" y="4614557"/>
            <a:chExt cx="1935567" cy="369332"/>
          </a:xfrm>
        </p:grpSpPr>
        <p:grpSp>
          <p:nvGrpSpPr>
            <p:cNvPr id="83" name="Group 27"/>
            <p:cNvGrpSpPr>
              <a:grpSpLocks noChangeAspect="1"/>
            </p:cNvGrpSpPr>
            <p:nvPr/>
          </p:nvGrpSpPr>
          <p:grpSpPr bwMode="auto">
            <a:xfrm>
              <a:off x="5955898" y="4632559"/>
              <a:ext cx="276289" cy="303467"/>
              <a:chOff x="3811" y="2125"/>
              <a:chExt cx="61" cy="67"/>
            </a:xfrm>
            <a:solidFill>
              <a:srgbClr val="01ACBE"/>
            </a:solidFill>
            <a:effectLst/>
          </p:grpSpPr>
          <p:sp>
            <p:nvSpPr>
              <p:cNvPr id="86" name="淘宝网Chenying0907出品 28"/>
              <p:cNvSpPr>
                <a:spLocks noEditPoints="1"/>
              </p:cNvSpPr>
              <p:nvPr/>
            </p:nvSpPr>
            <p:spPr bwMode="auto">
              <a:xfrm>
                <a:off x="3811" y="2125"/>
                <a:ext cx="61" cy="67"/>
              </a:xfrm>
              <a:custGeom>
                <a:avLst/>
                <a:gdLst>
                  <a:gd name="T0" fmla="*/ 20 w 23"/>
                  <a:gd name="T1" fmla="*/ 14 h 25"/>
                  <a:gd name="T2" fmla="*/ 18 w 23"/>
                  <a:gd name="T3" fmla="*/ 20 h 25"/>
                  <a:gd name="T4" fmla="*/ 17 w 23"/>
                  <a:gd name="T5" fmla="*/ 16 h 25"/>
                  <a:gd name="T6" fmla="*/ 15 w 23"/>
                  <a:gd name="T7" fmla="*/ 15 h 25"/>
                  <a:gd name="T8" fmla="*/ 15 w 23"/>
                  <a:gd name="T9" fmla="*/ 15 h 25"/>
                  <a:gd name="T10" fmla="*/ 14 w 23"/>
                  <a:gd name="T11" fmla="*/ 15 h 25"/>
                  <a:gd name="T12" fmla="*/ 13 w 23"/>
                  <a:gd name="T13" fmla="*/ 17 h 25"/>
                  <a:gd name="T14" fmla="*/ 12 w 23"/>
                  <a:gd name="T15" fmla="*/ 18 h 25"/>
                  <a:gd name="T16" fmla="*/ 12 w 23"/>
                  <a:gd name="T17" fmla="*/ 15 h 25"/>
                  <a:gd name="T18" fmla="*/ 12 w 23"/>
                  <a:gd name="T19" fmla="*/ 15 h 25"/>
                  <a:gd name="T20" fmla="*/ 12 w 23"/>
                  <a:gd name="T21" fmla="*/ 15 h 25"/>
                  <a:gd name="T22" fmla="*/ 11 w 23"/>
                  <a:gd name="T23" fmla="*/ 15 h 25"/>
                  <a:gd name="T24" fmla="*/ 11 w 23"/>
                  <a:gd name="T25" fmla="*/ 15 h 25"/>
                  <a:gd name="T26" fmla="*/ 11 w 23"/>
                  <a:gd name="T27" fmla="*/ 18 h 25"/>
                  <a:gd name="T28" fmla="*/ 11 w 23"/>
                  <a:gd name="T29" fmla="*/ 17 h 25"/>
                  <a:gd name="T30" fmla="*/ 10 w 23"/>
                  <a:gd name="T31" fmla="*/ 15 h 25"/>
                  <a:gd name="T32" fmla="*/ 8 w 23"/>
                  <a:gd name="T33" fmla="*/ 15 h 25"/>
                  <a:gd name="T34" fmla="*/ 8 w 23"/>
                  <a:gd name="T35" fmla="*/ 15 h 25"/>
                  <a:gd name="T36" fmla="*/ 6 w 23"/>
                  <a:gd name="T37" fmla="*/ 16 h 25"/>
                  <a:gd name="T38" fmla="*/ 5 w 23"/>
                  <a:gd name="T39" fmla="*/ 20 h 25"/>
                  <a:gd name="T40" fmla="*/ 3 w 23"/>
                  <a:gd name="T41" fmla="*/ 14 h 25"/>
                  <a:gd name="T42" fmla="*/ 12 w 23"/>
                  <a:gd name="T43" fmla="*/ 5 h 25"/>
                  <a:gd name="T44" fmla="*/ 12 w 23"/>
                  <a:gd name="T45" fmla="*/ 6 h 25"/>
                  <a:gd name="T46" fmla="*/ 13 w 23"/>
                  <a:gd name="T47" fmla="*/ 7 h 25"/>
                  <a:gd name="T48" fmla="*/ 14 w 23"/>
                  <a:gd name="T49" fmla="*/ 6 h 25"/>
                  <a:gd name="T50" fmla="*/ 16 w 23"/>
                  <a:gd name="T51" fmla="*/ 5 h 25"/>
                  <a:gd name="T52" fmla="*/ 17 w 23"/>
                  <a:gd name="T53" fmla="*/ 4 h 25"/>
                  <a:gd name="T54" fmla="*/ 17 w 23"/>
                  <a:gd name="T55" fmla="*/ 3 h 25"/>
                  <a:gd name="T56" fmla="*/ 16 w 23"/>
                  <a:gd name="T57" fmla="*/ 2 h 25"/>
                  <a:gd name="T58" fmla="*/ 14 w 23"/>
                  <a:gd name="T59" fmla="*/ 1 h 25"/>
                  <a:gd name="T60" fmla="*/ 13 w 23"/>
                  <a:gd name="T61" fmla="*/ 0 h 25"/>
                  <a:gd name="T62" fmla="*/ 12 w 23"/>
                  <a:gd name="T63" fmla="*/ 1 h 25"/>
                  <a:gd name="T64" fmla="*/ 12 w 23"/>
                  <a:gd name="T65" fmla="*/ 2 h 25"/>
                  <a:gd name="T66" fmla="*/ 0 w 23"/>
                  <a:gd name="T67" fmla="*/ 14 h 25"/>
                  <a:gd name="T68" fmla="*/ 12 w 23"/>
                  <a:gd name="T69" fmla="*/ 25 h 25"/>
                  <a:gd name="T70" fmla="*/ 23 w 23"/>
                  <a:gd name="T71" fmla="*/ 14 h 25"/>
                  <a:gd name="T72" fmla="*/ 20 w 23"/>
                  <a:gd name="T73" fmla="*/ 14 h 25"/>
                  <a:gd name="T74" fmla="*/ 15 w 23"/>
                  <a:gd name="T75" fmla="*/ 18 h 25"/>
                  <a:gd name="T76" fmla="*/ 15 w 23"/>
                  <a:gd name="T77" fmla="*/ 18 h 25"/>
                  <a:gd name="T78" fmla="*/ 15 w 23"/>
                  <a:gd name="T79" fmla="*/ 22 h 25"/>
                  <a:gd name="T80" fmla="*/ 15 w 23"/>
                  <a:gd name="T81" fmla="*/ 22 h 25"/>
                  <a:gd name="T82" fmla="*/ 15 w 23"/>
                  <a:gd name="T83" fmla="*/ 18 h 25"/>
                  <a:gd name="T84" fmla="*/ 15 w 23"/>
                  <a:gd name="T85" fmla="*/ 18 h 25"/>
                  <a:gd name="T86" fmla="*/ 8 w 23"/>
                  <a:gd name="T87" fmla="*/ 18 h 25"/>
                  <a:gd name="T88" fmla="*/ 8 w 23"/>
                  <a:gd name="T89" fmla="*/ 22 h 25"/>
                  <a:gd name="T90" fmla="*/ 7 w 23"/>
                  <a:gd name="T91" fmla="*/ 21 h 25"/>
                  <a:gd name="T92" fmla="*/ 8 w 23"/>
                  <a:gd name="T93" fmla="*/ 18 h 25"/>
                  <a:gd name="T94" fmla="*/ 8 w 23"/>
                  <a:gd name="T9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5">
                    <a:moveTo>
                      <a:pt x="20" y="14"/>
                    </a:moveTo>
                    <a:cubicBezTo>
                      <a:pt x="20" y="16"/>
                      <a:pt x="19" y="19"/>
                      <a:pt x="18" y="20"/>
                    </a:cubicBezTo>
                    <a:cubicBezTo>
                      <a:pt x="17" y="18"/>
                      <a:pt x="17" y="17"/>
                      <a:pt x="17" y="16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6" y="17"/>
                      <a:pt x="5" y="18"/>
                      <a:pt x="5" y="20"/>
                    </a:cubicBezTo>
                    <a:cubicBezTo>
                      <a:pt x="4" y="18"/>
                      <a:pt x="3" y="16"/>
                      <a:pt x="3" y="14"/>
                    </a:cubicBezTo>
                    <a:cubicBezTo>
                      <a:pt x="3" y="9"/>
                      <a:pt x="7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5" y="2"/>
                      <a:pt x="0" y="7"/>
                      <a:pt x="0" y="14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8" y="25"/>
                      <a:pt x="23" y="20"/>
                      <a:pt x="23" y="14"/>
                    </a:cubicBezTo>
                    <a:lnTo>
                      <a:pt x="20" y="14"/>
                    </a:lnTo>
                    <a:close/>
                    <a:moveTo>
                      <a:pt x="15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lose/>
                    <a:moveTo>
                      <a:pt x="8" y="18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3835" y="2149"/>
                <a:ext cx="13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4" name="淘宝网Chenying0907出品 97"/>
            <p:cNvSpPr txBox="1"/>
            <p:nvPr/>
          </p:nvSpPr>
          <p:spPr>
            <a:xfrm>
              <a:off x="6292805" y="4614557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淘宝网Chenying0907出品 47"/>
          <p:cNvGrpSpPr/>
          <p:nvPr/>
        </p:nvGrpSpPr>
        <p:grpSpPr>
          <a:xfrm>
            <a:off x="721823" y="1363572"/>
            <a:ext cx="2085319" cy="544128"/>
            <a:chOff x="1458293" y="2666959"/>
            <a:chExt cx="2085319" cy="669398"/>
          </a:xfrm>
        </p:grpSpPr>
        <p:grpSp>
          <p:nvGrpSpPr>
            <p:cNvPr id="49" name="Group 20"/>
            <p:cNvGrpSpPr>
              <a:grpSpLocks noChangeAspect="1"/>
            </p:cNvGrpSpPr>
            <p:nvPr/>
          </p:nvGrpSpPr>
          <p:grpSpPr bwMode="auto">
            <a:xfrm>
              <a:off x="1562269" y="2747279"/>
              <a:ext cx="304703" cy="242938"/>
              <a:chOff x="3899" y="2225"/>
              <a:chExt cx="74" cy="59"/>
            </a:xfrm>
            <a:solidFill>
              <a:srgbClr val="FFB850"/>
            </a:solidFill>
            <a:effectLst/>
          </p:grpSpPr>
          <p:sp>
            <p:nvSpPr>
              <p:cNvPr id="52" name="淘宝网Chenying0907出品 21"/>
              <p:cNvSpPr>
                <a:spLocks noEditPoints="1"/>
              </p:cNvSpPr>
              <p:nvPr/>
            </p:nvSpPr>
            <p:spPr bwMode="auto">
              <a:xfrm>
                <a:off x="3899" y="2225"/>
                <a:ext cx="74" cy="59"/>
              </a:xfrm>
              <a:custGeom>
                <a:avLst/>
                <a:gdLst>
                  <a:gd name="T0" fmla="*/ 27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9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1 w 29"/>
                  <a:gd name="T27" fmla="*/ 20 h 22"/>
                  <a:gd name="T28" fmla="*/ 19 w 29"/>
                  <a:gd name="T29" fmla="*/ 19 h 22"/>
                  <a:gd name="T30" fmla="*/ 27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7 w 29"/>
                  <a:gd name="T37" fmla="*/ 0 h 22"/>
                  <a:gd name="T38" fmla="*/ 28 w 29"/>
                  <a:gd name="T39" fmla="*/ 16 h 22"/>
                  <a:gd name="T40" fmla="*/ 27 w 29"/>
                  <a:gd name="T41" fmla="*/ 17 h 22"/>
                  <a:gd name="T42" fmla="*/ 3 w 29"/>
                  <a:gd name="T43" fmla="*/ 17 h 22"/>
                  <a:gd name="T44" fmla="*/ 2 w 29"/>
                  <a:gd name="T45" fmla="*/ 16 h 22"/>
                  <a:gd name="T46" fmla="*/ 2 w 29"/>
                  <a:gd name="T47" fmla="*/ 3 h 22"/>
                  <a:gd name="T48" fmla="*/ 3 w 29"/>
                  <a:gd name="T49" fmla="*/ 2 h 22"/>
                  <a:gd name="T50" fmla="*/ 27 w 29"/>
                  <a:gd name="T51" fmla="*/ 2 h 22"/>
                  <a:gd name="T52" fmla="*/ 28 w 29"/>
                  <a:gd name="T53" fmla="*/ 3 h 22"/>
                  <a:gd name="T54" fmla="*/ 28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9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8" y="16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3"/>
                    </a:cubicBezTo>
                    <a:lnTo>
                      <a:pt x="2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淘宝网Chenying0907出品 22"/>
              <p:cNvSpPr>
                <a:spLocks noEditPoints="1"/>
              </p:cNvSpPr>
              <p:nvPr/>
            </p:nvSpPr>
            <p:spPr bwMode="auto">
              <a:xfrm>
                <a:off x="3917" y="2241"/>
                <a:ext cx="25" cy="27"/>
              </a:xfrm>
              <a:custGeom>
                <a:avLst/>
                <a:gdLst>
                  <a:gd name="T0" fmla="*/ 10 w 10"/>
                  <a:gd name="T1" fmla="*/ 6 h 10"/>
                  <a:gd name="T2" fmla="*/ 10 w 10"/>
                  <a:gd name="T3" fmla="*/ 4 h 10"/>
                  <a:gd name="T4" fmla="*/ 9 w 10"/>
                  <a:gd name="T5" fmla="*/ 4 h 10"/>
                  <a:gd name="T6" fmla="*/ 8 w 10"/>
                  <a:gd name="T7" fmla="*/ 3 h 10"/>
                  <a:gd name="T8" fmla="*/ 9 w 10"/>
                  <a:gd name="T9" fmla="*/ 2 h 10"/>
                  <a:gd name="T10" fmla="*/ 8 w 10"/>
                  <a:gd name="T11" fmla="*/ 1 h 10"/>
                  <a:gd name="T12" fmla="*/ 8 w 10"/>
                  <a:gd name="T13" fmla="*/ 2 h 10"/>
                  <a:gd name="T14" fmla="*/ 6 w 10"/>
                  <a:gd name="T15" fmla="*/ 1 h 10"/>
                  <a:gd name="T16" fmla="*/ 6 w 10"/>
                  <a:gd name="T17" fmla="*/ 0 h 10"/>
                  <a:gd name="T18" fmla="*/ 4 w 10"/>
                  <a:gd name="T19" fmla="*/ 0 h 10"/>
                  <a:gd name="T20" fmla="*/ 4 w 10"/>
                  <a:gd name="T21" fmla="*/ 1 h 10"/>
                  <a:gd name="T22" fmla="*/ 3 w 10"/>
                  <a:gd name="T23" fmla="*/ 2 h 10"/>
                  <a:gd name="T24" fmla="*/ 2 w 10"/>
                  <a:gd name="T25" fmla="*/ 1 h 10"/>
                  <a:gd name="T26" fmla="*/ 1 w 10"/>
                  <a:gd name="T27" fmla="*/ 2 h 10"/>
                  <a:gd name="T28" fmla="*/ 2 w 10"/>
                  <a:gd name="T29" fmla="*/ 3 h 10"/>
                  <a:gd name="T30" fmla="*/ 1 w 10"/>
                  <a:gd name="T31" fmla="*/ 4 h 10"/>
                  <a:gd name="T32" fmla="*/ 0 w 10"/>
                  <a:gd name="T33" fmla="*/ 4 h 10"/>
                  <a:gd name="T34" fmla="*/ 0 w 10"/>
                  <a:gd name="T35" fmla="*/ 6 h 10"/>
                  <a:gd name="T36" fmla="*/ 1 w 10"/>
                  <a:gd name="T37" fmla="*/ 6 h 10"/>
                  <a:gd name="T38" fmla="*/ 2 w 10"/>
                  <a:gd name="T39" fmla="*/ 8 h 10"/>
                  <a:gd name="T40" fmla="*/ 1 w 10"/>
                  <a:gd name="T41" fmla="*/ 8 h 10"/>
                  <a:gd name="T42" fmla="*/ 2 w 10"/>
                  <a:gd name="T43" fmla="*/ 9 h 10"/>
                  <a:gd name="T44" fmla="*/ 3 w 10"/>
                  <a:gd name="T45" fmla="*/ 8 h 10"/>
                  <a:gd name="T46" fmla="*/ 4 w 10"/>
                  <a:gd name="T47" fmla="*/ 9 h 10"/>
                  <a:gd name="T48" fmla="*/ 4 w 10"/>
                  <a:gd name="T49" fmla="*/ 10 h 10"/>
                  <a:gd name="T50" fmla="*/ 6 w 10"/>
                  <a:gd name="T51" fmla="*/ 10 h 10"/>
                  <a:gd name="T52" fmla="*/ 6 w 10"/>
                  <a:gd name="T53" fmla="*/ 9 h 10"/>
                  <a:gd name="T54" fmla="*/ 8 w 10"/>
                  <a:gd name="T55" fmla="*/ 8 h 10"/>
                  <a:gd name="T56" fmla="*/ 8 w 10"/>
                  <a:gd name="T57" fmla="*/ 9 h 10"/>
                  <a:gd name="T58" fmla="*/ 9 w 10"/>
                  <a:gd name="T59" fmla="*/ 8 h 10"/>
                  <a:gd name="T60" fmla="*/ 8 w 10"/>
                  <a:gd name="T61" fmla="*/ 8 h 10"/>
                  <a:gd name="T62" fmla="*/ 9 w 10"/>
                  <a:gd name="T63" fmla="*/ 6 h 10"/>
                  <a:gd name="T64" fmla="*/ 10 w 10"/>
                  <a:gd name="T65" fmla="*/ 6 h 10"/>
                  <a:gd name="T66" fmla="*/ 8 w 10"/>
                  <a:gd name="T67" fmla="*/ 5 h 10"/>
                  <a:gd name="T68" fmla="*/ 5 w 10"/>
                  <a:gd name="T69" fmla="*/ 8 h 10"/>
                  <a:gd name="T70" fmla="*/ 2 w 10"/>
                  <a:gd name="T71" fmla="*/ 5 h 10"/>
                  <a:gd name="T72" fmla="*/ 5 w 10"/>
                  <a:gd name="T73" fmla="*/ 2 h 10"/>
                  <a:gd name="T74" fmla="*/ 8 w 10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6"/>
                      <a:pt x="9" y="6"/>
                    </a:cubicBezTo>
                    <a:lnTo>
                      <a:pt x="10" y="6"/>
                    </a:lnTo>
                    <a:close/>
                    <a:moveTo>
                      <a:pt x="8" y="5"/>
                    </a:move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2" y="7"/>
                      <a:pt x="2" y="5"/>
                    </a:cubicBezTo>
                    <a:cubicBezTo>
                      <a:pt x="2" y="3"/>
                      <a:pt x="3" y="2"/>
                      <a:pt x="5" y="2"/>
                    </a:cubicBezTo>
                    <a:cubicBezTo>
                      <a:pt x="7" y="2"/>
                      <a:pt x="8" y="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淘宝网Chenying0907出品 23"/>
              <p:cNvSpPr>
                <a:spLocks noEditPoints="1"/>
              </p:cNvSpPr>
              <p:nvPr/>
            </p:nvSpPr>
            <p:spPr bwMode="auto">
              <a:xfrm>
                <a:off x="3942" y="2252"/>
                <a:ext cx="13" cy="13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2 h 5"/>
                  <a:gd name="T4" fmla="*/ 5 w 5"/>
                  <a:gd name="T5" fmla="*/ 2 h 5"/>
                  <a:gd name="T6" fmla="*/ 4 w 5"/>
                  <a:gd name="T7" fmla="*/ 1 h 5"/>
                  <a:gd name="T8" fmla="*/ 5 w 5"/>
                  <a:gd name="T9" fmla="*/ 1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1 h 5"/>
                  <a:gd name="T22" fmla="*/ 1 w 5"/>
                  <a:gd name="T23" fmla="*/ 1 h 5"/>
                  <a:gd name="T24" fmla="*/ 1 w 5"/>
                  <a:gd name="T25" fmla="*/ 1 h 5"/>
                  <a:gd name="T26" fmla="*/ 1 w 5"/>
                  <a:gd name="T27" fmla="*/ 1 h 5"/>
                  <a:gd name="T28" fmla="*/ 1 w 5"/>
                  <a:gd name="T29" fmla="*/ 1 h 5"/>
                  <a:gd name="T30" fmla="*/ 1 w 5"/>
                  <a:gd name="T31" fmla="*/ 2 h 5"/>
                  <a:gd name="T32" fmla="*/ 0 w 5"/>
                  <a:gd name="T33" fmla="*/ 2 h 5"/>
                  <a:gd name="T34" fmla="*/ 0 w 5"/>
                  <a:gd name="T35" fmla="*/ 3 h 5"/>
                  <a:gd name="T36" fmla="*/ 1 w 5"/>
                  <a:gd name="T37" fmla="*/ 3 h 5"/>
                  <a:gd name="T38" fmla="*/ 1 w 5"/>
                  <a:gd name="T39" fmla="*/ 4 h 5"/>
                  <a:gd name="T40" fmla="*/ 1 w 5"/>
                  <a:gd name="T41" fmla="*/ 4 h 5"/>
                  <a:gd name="T42" fmla="*/ 1 w 5"/>
                  <a:gd name="T43" fmla="*/ 5 h 5"/>
                  <a:gd name="T44" fmla="*/ 1 w 5"/>
                  <a:gd name="T45" fmla="*/ 4 h 5"/>
                  <a:gd name="T46" fmla="*/ 2 w 5"/>
                  <a:gd name="T47" fmla="*/ 5 h 5"/>
                  <a:gd name="T48" fmla="*/ 2 w 5"/>
                  <a:gd name="T49" fmla="*/ 5 h 5"/>
                  <a:gd name="T50" fmla="*/ 3 w 5"/>
                  <a:gd name="T51" fmla="*/ 5 h 5"/>
                  <a:gd name="T52" fmla="*/ 3 w 5"/>
                  <a:gd name="T53" fmla="*/ 5 h 5"/>
                  <a:gd name="T54" fmla="*/ 4 w 5"/>
                  <a:gd name="T55" fmla="*/ 4 h 5"/>
                  <a:gd name="T56" fmla="*/ 4 w 5"/>
                  <a:gd name="T57" fmla="*/ 5 h 5"/>
                  <a:gd name="T58" fmla="*/ 5 w 5"/>
                  <a:gd name="T59" fmla="*/ 4 h 5"/>
                  <a:gd name="T60" fmla="*/ 4 w 5"/>
                  <a:gd name="T61" fmla="*/ 4 h 5"/>
                  <a:gd name="T62" fmla="*/ 5 w 5"/>
                  <a:gd name="T63" fmla="*/ 3 h 5"/>
                  <a:gd name="T64" fmla="*/ 4 w 5"/>
                  <a:gd name="T65" fmla="*/ 3 h 5"/>
                  <a:gd name="T66" fmla="*/ 3 w 5"/>
                  <a:gd name="T67" fmla="*/ 4 h 5"/>
                  <a:gd name="T68" fmla="*/ 1 w 5"/>
                  <a:gd name="T69" fmla="*/ 3 h 5"/>
                  <a:gd name="T70" fmla="*/ 3 w 5"/>
                  <a:gd name="T71" fmla="*/ 1 h 5"/>
                  <a:gd name="T72" fmla="*/ 4 w 5"/>
                  <a:gd name="T7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淘宝网Chenying0907出品 24"/>
              <p:cNvSpPr>
                <a:spLocks noEditPoints="1"/>
              </p:cNvSpPr>
              <p:nvPr/>
            </p:nvSpPr>
            <p:spPr bwMode="auto">
              <a:xfrm>
                <a:off x="3937" y="2233"/>
                <a:ext cx="18" cy="19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3 h 7"/>
                  <a:gd name="T4" fmla="*/ 6 w 7"/>
                  <a:gd name="T5" fmla="*/ 3 h 7"/>
                  <a:gd name="T6" fmla="*/ 6 w 7"/>
                  <a:gd name="T7" fmla="*/ 2 h 7"/>
                  <a:gd name="T8" fmla="*/ 6 w 7"/>
                  <a:gd name="T9" fmla="*/ 1 h 7"/>
                  <a:gd name="T10" fmla="*/ 6 w 7"/>
                  <a:gd name="T11" fmla="*/ 1 h 7"/>
                  <a:gd name="T12" fmla="*/ 5 w 7"/>
                  <a:gd name="T13" fmla="*/ 1 h 7"/>
                  <a:gd name="T14" fmla="*/ 4 w 7"/>
                  <a:gd name="T15" fmla="*/ 1 h 7"/>
                  <a:gd name="T16" fmla="*/ 4 w 7"/>
                  <a:gd name="T17" fmla="*/ 0 h 7"/>
                  <a:gd name="T18" fmla="*/ 3 w 7"/>
                  <a:gd name="T19" fmla="*/ 0 h 7"/>
                  <a:gd name="T20" fmla="*/ 3 w 7"/>
                  <a:gd name="T21" fmla="*/ 1 h 7"/>
                  <a:gd name="T22" fmla="*/ 2 w 7"/>
                  <a:gd name="T23" fmla="*/ 1 h 7"/>
                  <a:gd name="T24" fmla="*/ 2 w 7"/>
                  <a:gd name="T25" fmla="*/ 1 h 7"/>
                  <a:gd name="T26" fmla="*/ 1 w 7"/>
                  <a:gd name="T27" fmla="*/ 1 h 7"/>
                  <a:gd name="T28" fmla="*/ 2 w 7"/>
                  <a:gd name="T29" fmla="*/ 2 h 7"/>
                  <a:gd name="T30" fmla="*/ 1 w 7"/>
                  <a:gd name="T31" fmla="*/ 3 h 7"/>
                  <a:gd name="T32" fmla="*/ 0 w 7"/>
                  <a:gd name="T33" fmla="*/ 3 h 7"/>
                  <a:gd name="T34" fmla="*/ 0 w 7"/>
                  <a:gd name="T35" fmla="*/ 4 h 7"/>
                  <a:gd name="T36" fmla="*/ 1 w 7"/>
                  <a:gd name="T37" fmla="*/ 4 h 7"/>
                  <a:gd name="T38" fmla="*/ 2 w 7"/>
                  <a:gd name="T39" fmla="*/ 5 h 7"/>
                  <a:gd name="T40" fmla="*/ 1 w 7"/>
                  <a:gd name="T41" fmla="*/ 5 h 7"/>
                  <a:gd name="T42" fmla="*/ 2 w 7"/>
                  <a:gd name="T43" fmla="*/ 6 h 7"/>
                  <a:gd name="T44" fmla="*/ 2 w 7"/>
                  <a:gd name="T45" fmla="*/ 5 h 7"/>
                  <a:gd name="T46" fmla="*/ 3 w 7"/>
                  <a:gd name="T47" fmla="*/ 6 h 7"/>
                  <a:gd name="T48" fmla="*/ 3 w 7"/>
                  <a:gd name="T49" fmla="*/ 7 h 7"/>
                  <a:gd name="T50" fmla="*/ 4 w 7"/>
                  <a:gd name="T51" fmla="*/ 7 h 7"/>
                  <a:gd name="T52" fmla="*/ 4 w 7"/>
                  <a:gd name="T53" fmla="*/ 6 h 7"/>
                  <a:gd name="T54" fmla="*/ 5 w 7"/>
                  <a:gd name="T55" fmla="*/ 5 h 7"/>
                  <a:gd name="T56" fmla="*/ 6 w 7"/>
                  <a:gd name="T57" fmla="*/ 6 h 7"/>
                  <a:gd name="T58" fmla="*/ 6 w 7"/>
                  <a:gd name="T59" fmla="*/ 5 h 7"/>
                  <a:gd name="T60" fmla="*/ 6 w 7"/>
                  <a:gd name="T61" fmla="*/ 5 h 7"/>
                  <a:gd name="T62" fmla="*/ 6 w 7"/>
                  <a:gd name="T63" fmla="*/ 4 h 7"/>
                  <a:gd name="T64" fmla="*/ 7 w 7"/>
                  <a:gd name="T65" fmla="*/ 4 h 7"/>
                  <a:gd name="T66" fmla="*/ 6 w 7"/>
                  <a:gd name="T67" fmla="*/ 3 h 7"/>
                  <a:gd name="T68" fmla="*/ 4 w 7"/>
                  <a:gd name="T69" fmla="*/ 5 h 7"/>
                  <a:gd name="T70" fmla="*/ 2 w 7"/>
                  <a:gd name="T71" fmla="*/ 3 h 7"/>
                  <a:gd name="T72" fmla="*/ 4 w 7"/>
                  <a:gd name="T73" fmla="*/ 1 h 7"/>
                  <a:gd name="T74" fmla="*/ 6 w 7"/>
                  <a:gd name="T7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lnTo>
                      <a:pt x="7" y="4"/>
                    </a:lnTo>
                    <a:close/>
                    <a:moveTo>
                      <a:pt x="6" y="3"/>
                    </a:moveTo>
                    <a:cubicBezTo>
                      <a:pt x="6" y="4"/>
                      <a:pt x="5" y="5"/>
                      <a:pt x="4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0" name="淘宝网Chenying0907出品 62"/>
            <p:cNvSpPr txBox="1"/>
            <p:nvPr/>
          </p:nvSpPr>
          <p:spPr>
            <a:xfrm>
              <a:off x="1944952" y="2666959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专注界面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淘宝网Chenying0907出品 63"/>
            <p:cNvSpPr txBox="1"/>
            <p:nvPr/>
          </p:nvSpPr>
          <p:spPr>
            <a:xfrm>
              <a:off x="1458293" y="3028580"/>
              <a:ext cx="204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6792529" y="1182152"/>
            <a:ext cx="1767814" cy="369332"/>
            <a:chOff x="3622122" y="1749175"/>
            <a:chExt cx="1767814" cy="369332"/>
          </a:xfrm>
        </p:grpSpPr>
        <p:grpSp>
          <p:nvGrpSpPr>
            <p:cNvPr id="57" name="Group 32"/>
            <p:cNvGrpSpPr>
              <a:grpSpLocks noChangeAspect="1"/>
            </p:cNvGrpSpPr>
            <p:nvPr/>
          </p:nvGrpSpPr>
          <p:grpSpPr bwMode="auto">
            <a:xfrm>
              <a:off x="3622122" y="1810453"/>
              <a:ext cx="354115" cy="230585"/>
              <a:chOff x="3798" y="2129"/>
              <a:chExt cx="86" cy="56"/>
            </a:xfrm>
            <a:solidFill>
              <a:srgbClr val="E87071"/>
            </a:solidFill>
            <a:effectLst/>
          </p:grpSpPr>
          <p:sp>
            <p:nvSpPr>
              <p:cNvPr id="60" name="淘宝网Chenying0907出品 33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淘宝网Chenying0907出品 34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淘宝网Chenying0907出品 35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淘宝网Chenying0907出品 36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4" name="淘宝网Chenying0907出品 37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淘宝网Chenying0907出品 38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淘宝网Chenying0907出品 39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淘宝网Chenying0907出品 40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8" name="淘宝网Chenying0907出品 41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9" name="淘宝网Chenying0907出品 42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0" name="淘宝网Chenying0907出品 43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淘宝网Chenying0907出品 44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淘宝网Chenying0907出品 45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3" name="淘宝网Chenying0907出品 46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8" name="淘宝网Chenying0907出品 93"/>
            <p:cNvSpPr txBox="1"/>
            <p:nvPr/>
          </p:nvSpPr>
          <p:spPr>
            <a:xfrm>
              <a:off x="3791276" y="1749175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日程界面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4" name="淘宝网Chenying0907出品 73"/>
          <p:cNvGrpSpPr/>
          <p:nvPr/>
        </p:nvGrpSpPr>
        <p:grpSpPr>
          <a:xfrm>
            <a:off x="9869469" y="5806295"/>
            <a:ext cx="2006952" cy="369332"/>
            <a:chOff x="5236593" y="793630"/>
            <a:chExt cx="2006952" cy="369332"/>
          </a:xfrm>
        </p:grpSpPr>
        <p:grpSp>
          <p:nvGrpSpPr>
            <p:cNvPr id="75" name="Group 13"/>
            <p:cNvGrpSpPr>
              <a:grpSpLocks noChangeAspect="1"/>
            </p:cNvGrpSpPr>
            <p:nvPr/>
          </p:nvGrpSpPr>
          <p:grpSpPr bwMode="auto">
            <a:xfrm>
              <a:off x="5236593" y="871987"/>
              <a:ext cx="308818" cy="242938"/>
              <a:chOff x="3996" y="2321"/>
              <a:chExt cx="75" cy="59"/>
            </a:xfrm>
            <a:solidFill>
              <a:srgbClr val="663A77"/>
            </a:solidFill>
            <a:effectLst/>
          </p:grpSpPr>
          <p:sp>
            <p:nvSpPr>
              <p:cNvPr id="78" name="淘宝网Chenying0907出品 14"/>
              <p:cNvSpPr>
                <a:spLocks noEditPoints="1"/>
              </p:cNvSpPr>
              <p:nvPr/>
            </p:nvSpPr>
            <p:spPr bwMode="auto">
              <a:xfrm>
                <a:off x="4014" y="2329"/>
                <a:ext cx="39" cy="22"/>
              </a:xfrm>
              <a:custGeom>
                <a:avLst/>
                <a:gdLst>
                  <a:gd name="T0" fmla="*/ 6 w 15"/>
                  <a:gd name="T1" fmla="*/ 8 h 8"/>
                  <a:gd name="T2" fmla="*/ 6 w 15"/>
                  <a:gd name="T3" fmla="*/ 7 h 8"/>
                  <a:gd name="T4" fmla="*/ 7 w 15"/>
                  <a:gd name="T5" fmla="*/ 7 h 8"/>
                  <a:gd name="T6" fmla="*/ 8 w 15"/>
                  <a:gd name="T7" fmla="*/ 7 h 8"/>
                  <a:gd name="T8" fmla="*/ 8 w 15"/>
                  <a:gd name="T9" fmla="*/ 7 h 8"/>
                  <a:gd name="T10" fmla="*/ 8 w 15"/>
                  <a:gd name="T11" fmla="*/ 8 h 8"/>
                  <a:gd name="T12" fmla="*/ 15 w 15"/>
                  <a:gd name="T13" fmla="*/ 5 h 8"/>
                  <a:gd name="T14" fmla="*/ 12 w 15"/>
                  <a:gd name="T15" fmla="*/ 3 h 8"/>
                  <a:gd name="T16" fmla="*/ 10 w 15"/>
                  <a:gd name="T17" fmla="*/ 3 h 8"/>
                  <a:gd name="T18" fmla="*/ 7 w 15"/>
                  <a:gd name="T19" fmla="*/ 0 h 8"/>
                  <a:gd name="T20" fmla="*/ 4 w 15"/>
                  <a:gd name="T21" fmla="*/ 3 h 8"/>
                  <a:gd name="T22" fmla="*/ 2 w 15"/>
                  <a:gd name="T23" fmla="*/ 3 h 8"/>
                  <a:gd name="T24" fmla="*/ 0 w 15"/>
                  <a:gd name="T25" fmla="*/ 5 h 8"/>
                  <a:gd name="T26" fmla="*/ 6 w 15"/>
                  <a:gd name="T27" fmla="*/ 8 h 8"/>
                  <a:gd name="T28" fmla="*/ 7 w 15"/>
                  <a:gd name="T29" fmla="*/ 1 h 8"/>
                  <a:gd name="T30" fmla="*/ 10 w 15"/>
                  <a:gd name="T31" fmla="*/ 3 h 8"/>
                  <a:gd name="T32" fmla="*/ 5 w 15"/>
                  <a:gd name="T33" fmla="*/ 3 h 8"/>
                  <a:gd name="T34" fmla="*/ 7 w 1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lnTo>
                      <a:pt x="6" y="8"/>
                    </a:lnTo>
                    <a:close/>
                    <a:moveTo>
                      <a:pt x="7" y="1"/>
                    </a:moveTo>
                    <a:cubicBezTo>
                      <a:pt x="8" y="1"/>
                      <a:pt x="10" y="2"/>
                      <a:pt x="1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9" name="淘宝网Chenying0907出品 15"/>
              <p:cNvSpPr/>
              <p:nvPr/>
            </p:nvSpPr>
            <p:spPr bwMode="auto">
              <a:xfrm>
                <a:off x="4032" y="2348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0" name="淘宝网Chenying0907出品 16"/>
              <p:cNvSpPr/>
              <p:nvPr/>
            </p:nvSpPr>
            <p:spPr bwMode="auto">
              <a:xfrm>
                <a:off x="4014" y="2343"/>
                <a:ext cx="39" cy="18"/>
              </a:xfrm>
              <a:custGeom>
                <a:avLst/>
                <a:gdLst>
                  <a:gd name="T0" fmla="*/ 8 w 15"/>
                  <a:gd name="T1" fmla="*/ 3 h 7"/>
                  <a:gd name="T2" fmla="*/ 8 w 15"/>
                  <a:gd name="T3" fmla="*/ 3 h 7"/>
                  <a:gd name="T4" fmla="*/ 7 w 15"/>
                  <a:gd name="T5" fmla="*/ 3 h 7"/>
                  <a:gd name="T6" fmla="*/ 6 w 15"/>
                  <a:gd name="T7" fmla="*/ 3 h 7"/>
                  <a:gd name="T8" fmla="*/ 6 w 15"/>
                  <a:gd name="T9" fmla="*/ 3 h 7"/>
                  <a:gd name="T10" fmla="*/ 0 w 15"/>
                  <a:gd name="T11" fmla="*/ 0 h 7"/>
                  <a:gd name="T12" fmla="*/ 0 w 15"/>
                  <a:gd name="T13" fmla="*/ 5 h 7"/>
                  <a:gd name="T14" fmla="*/ 2 w 15"/>
                  <a:gd name="T15" fmla="*/ 7 h 7"/>
                  <a:gd name="T16" fmla="*/ 12 w 15"/>
                  <a:gd name="T17" fmla="*/ 7 h 7"/>
                  <a:gd name="T18" fmla="*/ 15 w 15"/>
                  <a:gd name="T19" fmla="*/ 5 h 7"/>
                  <a:gd name="T20" fmla="*/ 15 w 15"/>
                  <a:gd name="T21" fmla="*/ 0 h 7"/>
                  <a:gd name="T22" fmla="*/ 8 w 15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1" name="淘宝网Chenying0907出品 17"/>
              <p:cNvSpPr>
                <a:spLocks noEditPoints="1"/>
              </p:cNvSpPr>
              <p:nvPr/>
            </p:nvSpPr>
            <p:spPr bwMode="auto">
              <a:xfrm>
                <a:off x="3996" y="2321"/>
                <a:ext cx="75" cy="59"/>
              </a:xfrm>
              <a:custGeom>
                <a:avLst/>
                <a:gdLst>
                  <a:gd name="T0" fmla="*/ 26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8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0 w 29"/>
                  <a:gd name="T27" fmla="*/ 20 h 22"/>
                  <a:gd name="T28" fmla="*/ 19 w 29"/>
                  <a:gd name="T29" fmla="*/ 19 h 22"/>
                  <a:gd name="T30" fmla="*/ 26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6 w 29"/>
                  <a:gd name="T37" fmla="*/ 0 h 22"/>
                  <a:gd name="T38" fmla="*/ 27 w 29"/>
                  <a:gd name="T39" fmla="*/ 16 h 22"/>
                  <a:gd name="T40" fmla="*/ 26 w 29"/>
                  <a:gd name="T41" fmla="*/ 17 h 22"/>
                  <a:gd name="T42" fmla="*/ 3 w 29"/>
                  <a:gd name="T43" fmla="*/ 17 h 22"/>
                  <a:gd name="T44" fmla="*/ 1 w 29"/>
                  <a:gd name="T45" fmla="*/ 16 h 22"/>
                  <a:gd name="T46" fmla="*/ 1 w 29"/>
                  <a:gd name="T47" fmla="*/ 3 h 22"/>
                  <a:gd name="T48" fmla="*/ 3 w 29"/>
                  <a:gd name="T49" fmla="*/ 2 h 22"/>
                  <a:gd name="T50" fmla="*/ 26 w 29"/>
                  <a:gd name="T51" fmla="*/ 2 h 22"/>
                  <a:gd name="T52" fmla="*/ 27 w 29"/>
                  <a:gd name="T53" fmla="*/ 3 h 22"/>
                  <a:gd name="T54" fmla="*/ 27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6"/>
                    </a:moveTo>
                    <a:cubicBezTo>
                      <a:pt x="27" y="17"/>
                      <a:pt x="27" y="17"/>
                      <a:pt x="26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3"/>
                    </a:cubicBezTo>
                    <a:lnTo>
                      <a:pt x="2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76" name="淘宝网Chenying0907出品 95"/>
            <p:cNvSpPr txBox="1"/>
            <p:nvPr/>
          </p:nvSpPr>
          <p:spPr>
            <a:xfrm>
              <a:off x="5644885" y="793630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个人</a:t>
              </a:r>
              <a:r>
                <a:rPr kumimoji="0" lang="zh-CN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BE52E80-CBB9-0FA8-0B6C-806D7EF1FC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t="1379" r="30057"/>
          <a:stretch/>
        </p:blipFill>
        <p:spPr>
          <a:xfrm>
            <a:off x="389716" y="1866732"/>
            <a:ext cx="3181705" cy="45367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A051041-0697-D8F8-FC2C-49C86F7DF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6" t="1942" r="31493" b="1149"/>
          <a:stretch/>
        </p:blipFill>
        <p:spPr>
          <a:xfrm>
            <a:off x="3135143" y="961001"/>
            <a:ext cx="3352719" cy="49102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14ECC98-71F6-EBA7-0A9B-4074C9CE41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r="32872"/>
          <a:stretch/>
        </p:blipFill>
        <p:spPr>
          <a:xfrm>
            <a:off x="6256594" y="1677141"/>
            <a:ext cx="2901421" cy="475556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D40E989-CC0C-DA5E-7660-C0602BBFE6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2" t="-1449" r="31631"/>
          <a:stretch/>
        </p:blipFill>
        <p:spPr>
          <a:xfrm>
            <a:off x="8935205" y="593835"/>
            <a:ext cx="3259970" cy="5083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030A0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217267" y="2874540"/>
            <a:ext cx="792088" cy="67327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7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0518" y="14847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E22C1C-521C-3264-7039-164C6F1EDC25}"/>
              </a:ext>
            </a:extLst>
          </p:cNvPr>
          <p:cNvSpPr txBox="1"/>
          <p:nvPr/>
        </p:nvSpPr>
        <p:spPr>
          <a:xfrm>
            <a:off x="1157329" y="2513302"/>
            <a:ext cx="949452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zh-CN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社会的节奏</a:t>
            </a:r>
            <a:r>
              <a:rPr lang="zh-CN" altLang="en-US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加快</a:t>
            </a: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事务繁多，依靠个人时间管理很难专注做好每一件事，需要一个工具可以帮助管理日程与专注体验。</a:t>
            </a:r>
            <a:endParaRPr lang="en-US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个人缺少陪伴：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需要志同道合的朋友一起自律学习，互相监督，需要一个工具可以提供认识与交流的平台。</a:t>
            </a:r>
            <a:endParaRPr lang="zh-CN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08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夏雨家素材馆 https://xnwe.taobao.com/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1013</Words>
  <Application>Microsoft Office PowerPoint</Application>
  <PresentationFormat>自定义</PresentationFormat>
  <Paragraphs>139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Impact MT Std</vt:lpstr>
      <vt:lpstr>方正兰亭黑简体</vt:lpstr>
      <vt:lpstr>宋体</vt:lpstr>
      <vt:lpstr>微软雅黑</vt:lpstr>
      <vt:lpstr>Arial</vt:lpstr>
      <vt:lpstr>Calibri</vt:lpstr>
      <vt:lpstr>Castellar</vt:lpstr>
      <vt:lpstr>Times New Roman</vt:lpstr>
      <vt:lpstr>夏雨家素材馆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dc:description>chenying0907</dc:description>
  <cp:lastModifiedBy>Ruihua Yang</cp:lastModifiedBy>
  <cp:revision>101</cp:revision>
  <dcterms:created xsi:type="dcterms:W3CDTF">2016-02-20T13:18:00Z</dcterms:created>
  <dcterms:modified xsi:type="dcterms:W3CDTF">2023-05-11T06:40:08Z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