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99.xml" ContentType="application/vnd.openxmlformats-officedocument.presentationml.slide+xml"/>
  <Default Extension="doc" ContentType="application/msword"/>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s/slide9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77" r:id="rId2"/>
    <p:sldMasterId id="2147483693" r:id="rId3"/>
    <p:sldMasterId id="2147483708" r:id="rId4"/>
  </p:sldMasterIdLst>
  <p:notesMasterIdLst>
    <p:notesMasterId r:id="rId108"/>
  </p:notesMasterIdLst>
  <p:handoutMasterIdLst>
    <p:handoutMasterId r:id="rId109"/>
  </p:handoutMasterIdLst>
  <p:sldIdLst>
    <p:sldId id="256" r:id="rId5"/>
    <p:sldId id="290" r:id="rId6"/>
    <p:sldId id="391" r:id="rId7"/>
    <p:sldId id="291" r:id="rId8"/>
    <p:sldId id="392" r:id="rId9"/>
    <p:sldId id="393" r:id="rId10"/>
    <p:sldId id="394" r:id="rId11"/>
    <p:sldId id="395" r:id="rId12"/>
    <p:sldId id="396" r:id="rId13"/>
    <p:sldId id="397" r:id="rId14"/>
    <p:sldId id="293" r:id="rId15"/>
    <p:sldId id="398" r:id="rId16"/>
    <p:sldId id="400" r:id="rId17"/>
    <p:sldId id="403" r:id="rId18"/>
    <p:sldId id="401" r:id="rId19"/>
    <p:sldId id="402" r:id="rId20"/>
    <p:sldId id="404" r:id="rId21"/>
    <p:sldId id="408" r:id="rId22"/>
    <p:sldId id="409" r:id="rId23"/>
    <p:sldId id="405" r:id="rId24"/>
    <p:sldId id="406" r:id="rId25"/>
    <p:sldId id="407" r:id="rId26"/>
    <p:sldId id="410" r:id="rId27"/>
    <p:sldId id="411" r:id="rId28"/>
    <p:sldId id="412" r:id="rId29"/>
    <p:sldId id="413" r:id="rId30"/>
    <p:sldId id="414" r:id="rId31"/>
    <p:sldId id="415" r:id="rId32"/>
    <p:sldId id="416" r:id="rId33"/>
    <p:sldId id="417" r:id="rId34"/>
    <p:sldId id="418" r:id="rId35"/>
    <p:sldId id="419" r:id="rId36"/>
    <p:sldId id="420" r:id="rId37"/>
    <p:sldId id="421" r:id="rId38"/>
    <p:sldId id="422" r:id="rId39"/>
    <p:sldId id="423" r:id="rId40"/>
    <p:sldId id="424" r:id="rId41"/>
    <p:sldId id="425" r:id="rId42"/>
    <p:sldId id="426" r:id="rId43"/>
    <p:sldId id="427" r:id="rId44"/>
    <p:sldId id="428" r:id="rId45"/>
    <p:sldId id="429" r:id="rId46"/>
    <p:sldId id="430" r:id="rId47"/>
    <p:sldId id="431" r:id="rId48"/>
    <p:sldId id="432" r:id="rId49"/>
    <p:sldId id="433" r:id="rId50"/>
    <p:sldId id="434" r:id="rId51"/>
    <p:sldId id="435" r:id="rId52"/>
    <p:sldId id="436" r:id="rId53"/>
    <p:sldId id="437" r:id="rId54"/>
    <p:sldId id="439" r:id="rId55"/>
    <p:sldId id="440" r:id="rId56"/>
    <p:sldId id="441" r:id="rId57"/>
    <p:sldId id="442" r:id="rId58"/>
    <p:sldId id="443" r:id="rId59"/>
    <p:sldId id="444" r:id="rId60"/>
    <p:sldId id="445" r:id="rId61"/>
    <p:sldId id="446" r:id="rId62"/>
    <p:sldId id="447" r:id="rId63"/>
    <p:sldId id="448" r:id="rId64"/>
    <p:sldId id="449" r:id="rId65"/>
    <p:sldId id="450" r:id="rId66"/>
    <p:sldId id="451" r:id="rId67"/>
    <p:sldId id="452" r:id="rId68"/>
    <p:sldId id="453" r:id="rId69"/>
    <p:sldId id="454" r:id="rId70"/>
    <p:sldId id="455" r:id="rId71"/>
    <p:sldId id="456" r:id="rId72"/>
    <p:sldId id="457" r:id="rId73"/>
    <p:sldId id="458" r:id="rId74"/>
    <p:sldId id="459" r:id="rId75"/>
    <p:sldId id="470" r:id="rId76"/>
    <p:sldId id="471" r:id="rId77"/>
    <p:sldId id="472" r:id="rId78"/>
    <p:sldId id="473" r:id="rId79"/>
    <p:sldId id="460" r:id="rId80"/>
    <p:sldId id="461" r:id="rId81"/>
    <p:sldId id="463" r:id="rId82"/>
    <p:sldId id="464" r:id="rId83"/>
    <p:sldId id="465" r:id="rId84"/>
    <p:sldId id="474" r:id="rId85"/>
    <p:sldId id="475" r:id="rId86"/>
    <p:sldId id="476" r:id="rId87"/>
    <p:sldId id="477" r:id="rId88"/>
    <p:sldId id="479" r:id="rId89"/>
    <p:sldId id="480" r:id="rId90"/>
    <p:sldId id="481" r:id="rId91"/>
    <p:sldId id="482" r:id="rId92"/>
    <p:sldId id="487" r:id="rId93"/>
    <p:sldId id="483" r:id="rId94"/>
    <p:sldId id="484" r:id="rId95"/>
    <p:sldId id="485" r:id="rId96"/>
    <p:sldId id="486" r:id="rId97"/>
    <p:sldId id="488" r:id="rId98"/>
    <p:sldId id="489" r:id="rId99"/>
    <p:sldId id="490" r:id="rId100"/>
    <p:sldId id="491" r:id="rId101"/>
    <p:sldId id="492" r:id="rId102"/>
    <p:sldId id="493" r:id="rId103"/>
    <p:sldId id="494" r:id="rId104"/>
    <p:sldId id="495" r:id="rId105"/>
    <p:sldId id="496" r:id="rId106"/>
    <p:sldId id="289" r:id="rId107"/>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0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0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0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000" kern="1200">
        <a:solidFill>
          <a:schemeClr val="tx1"/>
        </a:solidFill>
        <a:latin typeface="Times New Roman" pitchFamily="18" charset="0"/>
        <a:ea typeface="宋体" pitchFamily="2" charset="-122"/>
        <a:cs typeface="+mn-cs"/>
      </a:defRPr>
    </a:lvl5pPr>
    <a:lvl6pPr marL="2286000" algn="l" defTabSz="914400" rtl="0" eaLnBrk="1" latinLnBrk="0" hangingPunct="1">
      <a:defRPr sz="2000" kern="1200">
        <a:solidFill>
          <a:schemeClr val="tx1"/>
        </a:solidFill>
        <a:latin typeface="Times New Roman" pitchFamily="18" charset="0"/>
        <a:ea typeface="宋体" pitchFamily="2" charset="-122"/>
        <a:cs typeface="+mn-cs"/>
      </a:defRPr>
    </a:lvl6pPr>
    <a:lvl7pPr marL="2743200" algn="l" defTabSz="914400" rtl="0" eaLnBrk="1" latinLnBrk="0" hangingPunct="1">
      <a:defRPr sz="2000" kern="1200">
        <a:solidFill>
          <a:schemeClr val="tx1"/>
        </a:solidFill>
        <a:latin typeface="Times New Roman" pitchFamily="18" charset="0"/>
        <a:ea typeface="宋体" pitchFamily="2" charset="-122"/>
        <a:cs typeface="+mn-cs"/>
      </a:defRPr>
    </a:lvl7pPr>
    <a:lvl8pPr marL="3200400" algn="l" defTabSz="914400" rtl="0" eaLnBrk="1" latinLnBrk="0" hangingPunct="1">
      <a:defRPr sz="2000" kern="1200">
        <a:solidFill>
          <a:schemeClr val="tx1"/>
        </a:solidFill>
        <a:latin typeface="Times New Roman" pitchFamily="18" charset="0"/>
        <a:ea typeface="宋体" pitchFamily="2" charset="-122"/>
        <a:cs typeface="+mn-cs"/>
      </a:defRPr>
    </a:lvl8pPr>
    <a:lvl9pPr marL="3657600" algn="l" defTabSz="914400" rtl="0" eaLnBrk="1" latinLnBrk="0" hangingPunct="1">
      <a:defRPr sz="20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339933"/>
    <a:srgbClr val="FDEE7B"/>
    <a:srgbClr val="CCFFFF"/>
    <a:srgbClr val="CC99FF"/>
    <a:srgbClr val="00CC00"/>
    <a:srgbClr val="00642D"/>
    <a:srgbClr val="66FF66"/>
    <a:srgbClr val="66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97" autoAdjust="0"/>
    <p:restoredTop sz="94600" autoAdjust="0"/>
  </p:normalViewPr>
  <p:slideViewPr>
    <p:cSldViewPr>
      <p:cViewPr varScale="1">
        <p:scale>
          <a:sx n="67" d="100"/>
          <a:sy n="67" d="100"/>
        </p:scale>
        <p:origin x="-1392" y="-96"/>
      </p:cViewPr>
      <p:guideLst>
        <p:guide orient="horz" pos="2160"/>
        <p:guide pos="2880"/>
      </p:guideLst>
    </p:cSldViewPr>
  </p:slideViewPr>
  <p:outlineViewPr>
    <p:cViewPr>
      <p:scale>
        <a:sx n="33" d="100"/>
        <a:sy n="33" d="100"/>
      </p:scale>
      <p:origin x="0" y="13296"/>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9876"/>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handoutMaster" Target="handoutMasters/handoutMaster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s>
</file>

<file path=ppt/_rels/viewProps.xml.rels><?xml version="1.0" encoding="UTF-8" standalone="yes"?>
<Relationships xmlns="http://schemas.openxmlformats.org/package/2006/relationships"><Relationship Id="rId8" Type="http://schemas.openxmlformats.org/officeDocument/2006/relationships/slide" Target="slides/slide81.xml"/><Relationship Id="rId3" Type="http://schemas.openxmlformats.org/officeDocument/2006/relationships/slide" Target="slides/slide5.xml"/><Relationship Id="rId7" Type="http://schemas.openxmlformats.org/officeDocument/2006/relationships/slide" Target="slides/slide62.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51.xml"/><Relationship Id="rId5" Type="http://schemas.openxmlformats.org/officeDocument/2006/relationships/slide" Target="slides/slide38.xml"/><Relationship Id="rId4" Type="http://schemas.openxmlformats.org/officeDocument/2006/relationships/slide" Target="slides/slide17.xml"/><Relationship Id="rId9" Type="http://schemas.openxmlformats.org/officeDocument/2006/relationships/slide" Target="slides/slide9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1.emf"/><Relationship Id="rId1" Type="http://schemas.openxmlformats.org/officeDocument/2006/relationships/image" Target="../media/image3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69.wmf"/><Relationship Id="rId7" Type="http://schemas.openxmlformats.org/officeDocument/2006/relationships/image" Target="../media/image73.wmf"/><Relationship Id="rId2" Type="http://schemas.openxmlformats.org/officeDocument/2006/relationships/image" Target="../media/image68.wmf"/><Relationship Id="rId1" Type="http://schemas.openxmlformats.org/officeDocument/2006/relationships/image" Target="../media/image74.e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3888E1D-0F4E-4C27-9287-396799F6944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7B45212-86F1-4226-AB23-66EF9BD7176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825E62-19F4-4C47-B9BC-27B88C271FAF}" type="slidenum">
              <a:rPr lang="en-US" altLang="zh-CN"/>
              <a:pPr>
                <a:defRPr/>
              </a:pPr>
              <a:t>‹#›</a:t>
            </a:fld>
            <a:endParaRPr lang="en-US" altLang="zh-CN"/>
          </a:p>
        </p:txBody>
      </p:sp>
    </p:spTree>
  </p:cSld>
  <p:clrMapOvr>
    <a:masterClrMapping/>
  </p:clrMapOvr>
  <p:transition>
    <p:cover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8D4BC2-BC9F-4401-ACB2-5C665F39296E}" type="slidenum">
              <a:rPr lang="en-US" altLang="zh-CN"/>
              <a:pPr>
                <a:defRPr/>
              </a:pPr>
              <a:t>‹#›</a:t>
            </a:fld>
            <a:endParaRPr lang="en-US" altLang="zh-CN"/>
          </a:p>
        </p:txBody>
      </p:sp>
    </p:spTree>
  </p:cSld>
  <p:clrMapOvr>
    <a:masterClrMapping/>
  </p:clrMapOvr>
  <p:transition>
    <p:cover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46038"/>
            <a:ext cx="2057400" cy="5759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6038"/>
            <a:ext cx="6019800" cy="5759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47F482F-422B-41D0-BD25-D9457788C5DE}" type="slidenum">
              <a:rPr lang="en-US" altLang="zh-CN"/>
              <a:pPr>
                <a:defRPr/>
              </a:pPr>
              <a:t>‹#›</a:t>
            </a:fld>
            <a:endParaRPr lang="en-US" altLang="zh-CN"/>
          </a:p>
        </p:txBody>
      </p:sp>
    </p:spTree>
  </p:cSld>
  <p:clrMapOvr>
    <a:masterClrMapping/>
  </p:clrMapOvr>
  <p:transition>
    <p:cover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8313" y="1279525"/>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A5B71176-74B6-4865-95E6-FE4E268FA8BD}" type="slidenum">
              <a:rPr lang="en-US" altLang="zh-CN"/>
              <a:pPr>
                <a:defRPr/>
              </a:pPr>
              <a:t>‹#›</a:t>
            </a:fld>
            <a:endParaRPr lang="en-US" altLang="zh-CN"/>
          </a:p>
        </p:txBody>
      </p:sp>
    </p:spTree>
  </p:cSld>
  <p:clrMapOvr>
    <a:masterClrMapping/>
  </p:clrMapOvr>
  <p:transition>
    <p:cover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279525"/>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D0E78E81-E0DC-4230-BD99-704AFC330587}" type="slidenum">
              <a:rPr lang="en-US" altLang="zh-CN"/>
              <a:pPr>
                <a:defRPr/>
              </a:pPr>
              <a:t>‹#›</a:t>
            </a:fld>
            <a:endParaRPr lang="en-US" altLang="zh-CN"/>
          </a:p>
        </p:txBody>
      </p:sp>
    </p:spTree>
  </p:cSld>
  <p:clrMapOvr>
    <a:masterClrMapping/>
  </p:clrMapOvr>
  <p:transition>
    <p:cover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0825E62-19F4-4C47-B9BC-27B88C271FAF}"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tx1"/>
                </a:solidFill>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cover dir="rd"/>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9684ACE-1024-4878-9217-C2AFD608AFD7}"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F6F607D-86B8-4625-AC3B-222C54031475}"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6EFD90A-792C-49F5-8361-A417FEB94FC9}"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231875D-D0E8-4F2F-BF91-F885B56C2688}"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tx1"/>
                </a:solidFill>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cover dir="rd"/>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F933A87-EE3E-4A69-85F0-752A4AB41EC8}"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78D12E8-9664-4FE8-8124-12672E4E90A5}"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47E7467-8317-492F-834F-DF25669585E6}"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08D4BC2-BC9F-4401-ACB2-5C665F39296E}"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46038"/>
            <a:ext cx="2057400" cy="5759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6038"/>
            <a:ext cx="6019800" cy="5759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47F482F-422B-41D0-BD25-D9457788C5DE}"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8313" y="1279525"/>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A5B71176-74B6-4865-95E6-FE4E268FA8BD}"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279525"/>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D0E78E81-E0DC-4230-BD99-704AFC330587}"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solidFill>
                  <a:srgbClr val="000000"/>
                </a:solidFill>
              </a:rPr>
              <a:t>第三章资金的时间价值与等值计算</a:t>
            </a:r>
          </a:p>
        </p:txBody>
      </p:sp>
      <p:sp>
        <p:nvSpPr>
          <p:cNvPr id="7" name="Rectangle 13"/>
          <p:cNvSpPr>
            <a:spLocks noGrp="1" noChangeArrowheads="1"/>
          </p:cNvSpPr>
          <p:nvPr>
            <p:ph type="sldNum" sz="quarter" idx="12"/>
          </p:nvPr>
        </p:nvSpPr>
        <p:spPr>
          <a:ln/>
        </p:spPr>
        <p:txBody>
          <a:bodyPr/>
          <a:lstStyle>
            <a:lvl1pPr>
              <a:defRPr/>
            </a:lvl1pPr>
          </a:lstStyle>
          <a:p>
            <a:pPr>
              <a:defRPr/>
            </a:pPr>
            <a:fld id="{FFC7F4CC-631E-4102-B9AF-24801A0F8A5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0825E62-19F4-4C47-B9BC-27B88C271FAF}"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tx1"/>
                </a:solidFill>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cover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9684ACE-1024-4878-9217-C2AFD608AFD7}" type="slidenum">
              <a:rPr lang="en-US" altLang="zh-CN"/>
              <a:pPr>
                <a:defRPr/>
              </a:pPr>
              <a:t>‹#›</a:t>
            </a:fld>
            <a:endParaRPr lang="en-US" altLang="zh-CN"/>
          </a:p>
        </p:txBody>
      </p:sp>
    </p:spTree>
  </p:cSld>
  <p:clrMapOvr>
    <a:masterClrMapping/>
  </p:clrMapOvr>
  <p:transition>
    <p:cover dir="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9684ACE-1024-4878-9217-C2AFD608AFD7}"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F6F607D-86B8-4625-AC3B-222C54031475}"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6EFD90A-792C-49F5-8361-A417FEB94FC9}"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231875D-D0E8-4F2F-BF91-F885B56C2688}"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F933A87-EE3E-4A69-85F0-752A4AB41EC8}"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78D12E8-9664-4FE8-8124-12672E4E90A5}"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47E7467-8317-492F-834F-DF25669585E6}"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08D4BC2-BC9F-4401-ACB2-5C665F39296E}"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46038"/>
            <a:ext cx="2057400" cy="5759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6038"/>
            <a:ext cx="6019800" cy="5759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47F482F-422B-41D0-BD25-D9457788C5DE}"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8313" y="1279525"/>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A5B71176-74B6-4865-95E6-FE4E268FA8BD}"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F6F607D-86B8-4625-AC3B-222C54031475}" type="slidenum">
              <a:rPr lang="en-US" altLang="zh-CN"/>
              <a:pPr>
                <a:defRPr/>
              </a:pPr>
              <a:t>‹#›</a:t>
            </a:fld>
            <a:endParaRPr lang="en-US" altLang="zh-CN"/>
          </a:p>
        </p:txBody>
      </p:sp>
    </p:spTree>
  </p:cSld>
  <p:clrMapOvr>
    <a:masterClrMapping/>
  </p:clrMapOvr>
  <p:transition>
    <p:cover dir="rd"/>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279525"/>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D0E78E81-E0DC-4230-BD99-704AFC330587}"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914400" y="6324600"/>
            <a:ext cx="1905000" cy="45720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1"/>
          </p:nvPr>
        </p:nvSpPr>
        <p:spPr>
          <a:xfrm>
            <a:off x="6781800" y="6324600"/>
            <a:ext cx="1905000" cy="457200"/>
          </a:xfrm>
        </p:spPr>
        <p:txBody>
          <a:bodyPr/>
          <a:lstStyle>
            <a:lvl1pPr>
              <a:defRPr/>
            </a:lvl1pPr>
          </a:lstStyle>
          <a:p>
            <a:fld id="{FE7BF568-AE91-4EEB-B019-99A1A92F8AD1}" type="slidenum">
              <a:rPr lang="en-US" altLang="zh-CN">
                <a:solidFill>
                  <a:srgbClr val="000000"/>
                </a:solidFill>
              </a:rPr>
              <a:pPr/>
              <a:t>‹#›</a:t>
            </a:fld>
            <a:endParaRPr lang="en-US" altLang="zh-CN">
              <a:solidFill>
                <a:srgbClr val="000000"/>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0825E62-19F4-4C47-B9BC-27B88C271FAF}"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tx1"/>
                </a:solidFill>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cover dir="rd"/>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9684ACE-1024-4878-9217-C2AFD608AFD7}"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F6F607D-86B8-4625-AC3B-222C54031475}"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6EFD90A-792C-49F5-8361-A417FEB94FC9}"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231875D-D0E8-4F2F-BF91-F885B56C2688}"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F933A87-EE3E-4A69-85F0-752A4AB41EC8}"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78D12E8-9664-4FE8-8124-12672E4E90A5}"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6EFD90A-792C-49F5-8361-A417FEB94FC9}" type="slidenum">
              <a:rPr lang="en-US" altLang="zh-CN"/>
              <a:pPr>
                <a:defRPr/>
              </a:pPr>
              <a:t>‹#›</a:t>
            </a:fld>
            <a:endParaRPr lang="en-US" altLang="zh-CN"/>
          </a:p>
        </p:txBody>
      </p:sp>
    </p:spTree>
  </p:cSld>
  <p:clrMapOvr>
    <a:masterClrMapping/>
  </p:clrMapOvr>
  <p:transition>
    <p:cover dir="rd"/>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47E7467-8317-492F-834F-DF25669585E6}"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08D4BC2-BC9F-4401-ACB2-5C665F39296E}"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46038"/>
            <a:ext cx="2057400" cy="5759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6038"/>
            <a:ext cx="6019800" cy="5759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47F482F-422B-41D0-BD25-D9457788C5DE}"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8313" y="1279525"/>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A5B71176-74B6-4865-95E6-FE4E268FA8BD}"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279525"/>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D0E78E81-E0DC-4230-BD99-704AFC330587}"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cover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231875D-D0E8-4F2F-BF91-F885B56C2688}" type="slidenum">
              <a:rPr lang="en-US" altLang="zh-CN"/>
              <a:pPr>
                <a:defRPr/>
              </a:pPr>
              <a:t>‹#›</a:t>
            </a:fld>
            <a:endParaRPr lang="en-US" altLang="zh-CN"/>
          </a:p>
        </p:txBody>
      </p:sp>
    </p:spTree>
  </p:cSld>
  <p:clrMapOvr>
    <a:masterClrMapping/>
  </p:clrMapOvr>
  <p:transition>
    <p:cover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F933A87-EE3E-4A69-85F0-752A4AB41EC8}" type="slidenum">
              <a:rPr lang="en-US" altLang="zh-CN"/>
              <a:pPr>
                <a:defRPr/>
              </a:pPr>
              <a:t>‹#›</a:t>
            </a:fld>
            <a:endParaRPr lang="en-US" altLang="zh-CN"/>
          </a:p>
        </p:txBody>
      </p:sp>
    </p:spTree>
  </p:cSld>
  <p:clrMapOvr>
    <a:masterClrMapping/>
  </p:clrMapOvr>
  <p:transition>
    <p:cover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8D12E8-9664-4FE8-8124-12672E4E90A5}" type="slidenum">
              <a:rPr lang="en-US" altLang="zh-CN"/>
              <a:pPr>
                <a:defRPr/>
              </a:pPr>
              <a:t>‹#›</a:t>
            </a:fld>
            <a:endParaRPr lang="en-US" altLang="zh-CN"/>
          </a:p>
        </p:txBody>
      </p:sp>
    </p:spTree>
  </p:cSld>
  <p:clrMapOvr>
    <a:masterClrMapping/>
  </p:clrMapOvr>
  <p:transition>
    <p:cover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7E7467-8317-492F-834F-DF25669585E6}" type="slidenum">
              <a:rPr lang="en-US" altLang="zh-CN"/>
              <a:pPr>
                <a:defRPr/>
              </a:pPr>
              <a:t>‹#›</a:t>
            </a:fld>
            <a:endParaRPr lang="en-US" altLang="zh-CN"/>
          </a:p>
        </p:txBody>
      </p:sp>
    </p:spTree>
  </p:cSld>
  <p:clrMapOvr>
    <a:masterClrMapping/>
  </p:clrMapOvr>
  <p:transition>
    <p:cover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2.png"/><Relationship Id="rId2" Type="http://schemas.openxmlformats.org/officeDocument/2006/relationships/slideLayout" Target="../slideLayouts/slideLayout15.xml"/><Relationship Id="rId16" Type="http://schemas.openxmlformats.org/officeDocument/2006/relationships/image" Target="../media/image1.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image" Target="../media/image2.png"/><Relationship Id="rId2" Type="http://schemas.openxmlformats.org/officeDocument/2006/relationships/slideLayout" Target="../slideLayouts/slideLayout29.xml"/><Relationship Id="rId16" Type="http://schemas.openxmlformats.org/officeDocument/2006/relationships/image" Target="../media/image1.jpe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6" Type="http://schemas.openxmlformats.org/officeDocument/2006/relationships/image" Target="../media/image2.png"/><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image" Target="../media/image1.jpeg"/><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0" y="6357934"/>
            <a:ext cx="9144000" cy="500066"/>
          </a:xfrm>
          <a:prstGeom prst="rect">
            <a:avLst/>
          </a:prstGeom>
          <a:blipFill>
            <a:blip r:embed="rId15" cstate="print"/>
            <a:tile tx="0" ty="0" sx="100000" sy="100000" flip="none" algn="tl"/>
          </a:blipFill>
          <a:ln w="9525" cap="flat" cmpd="sng" algn="ctr">
            <a:noFill/>
            <a:prstDash val="solid"/>
            <a:round/>
            <a:headEnd type="none" w="med" len="med"/>
            <a:tailEnd type="triangle" w="med" len="med"/>
          </a:ln>
          <a:effectLst>
            <a:innerShdw blurRad="63500" dist="50800" dir="5400000">
              <a:prstClr val="black">
                <a:alpha val="50000"/>
              </a:prstClr>
            </a:innerShdw>
          </a:effectLst>
          <a:scene3d>
            <a:camera prst="orthographicFront">
              <a:rot lat="0" lon="0" rev="0"/>
            </a:camera>
            <a:lightRig rig="brightRoom" dir="t">
              <a:rot lat="0" lon="0" rev="600000"/>
            </a:lightRig>
          </a:scene3d>
          <a:sp3d prstMaterial="metal">
            <a:bevelT w="38100" h="57150" prst="angle"/>
          </a:sp3d>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819" name="Rectangle 3"/>
          <p:cNvSpPr>
            <a:spLocks noGrp="1" noChangeArrowheads="1"/>
          </p:cNvSpPr>
          <p:nvPr>
            <p:ph type="body" idx="1"/>
          </p:nvPr>
        </p:nvSpPr>
        <p:spPr bwMode="auto">
          <a:xfrm>
            <a:off x="468313" y="1279525"/>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j-lt"/>
                <a:cs typeface="Arial" pitchFamily="34" charset="0"/>
              </a:defRPr>
            </a:lvl1pPr>
          </a:lstStyle>
          <a:p>
            <a:pPr>
              <a:defRPr/>
            </a:pPr>
            <a:endParaRPr lang="en-US" altLang="zh-CN"/>
          </a:p>
        </p:txBody>
      </p:sp>
      <p:sp>
        <p:nvSpPr>
          <p:cNvPr id="34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cs typeface="Arial" pitchFamily="34" charset="0"/>
              </a:defRPr>
            </a:lvl1pPr>
          </a:lstStyle>
          <a:p>
            <a:pPr>
              <a:defRPr/>
            </a:pPr>
            <a:endParaRPr lang="en-US" altLang="zh-CN" dirty="0"/>
          </a:p>
        </p:txBody>
      </p:sp>
      <p:sp>
        <p:nvSpPr>
          <p:cNvPr id="34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j-lt"/>
                <a:cs typeface="Arial" pitchFamily="34" charset="0"/>
              </a:defRPr>
            </a:lvl1pPr>
          </a:lstStyle>
          <a:p>
            <a:pPr>
              <a:defRPr/>
            </a:pPr>
            <a:fld id="{89A68D21-B0E7-4CCD-A412-055A7C9968B6}" type="slidenum">
              <a:rPr lang="en-US" altLang="zh-CN"/>
              <a:pPr>
                <a:defRPr/>
              </a:pPr>
              <a:t>‹#›</a:t>
            </a:fld>
            <a:endParaRPr lang="en-US" altLang="zh-CN"/>
          </a:p>
        </p:txBody>
      </p:sp>
      <p:sp>
        <p:nvSpPr>
          <p:cNvPr id="4102" name="Rectangle 2"/>
          <p:cNvSpPr>
            <a:spLocks noGrp="1" noChangeArrowheads="1"/>
          </p:cNvSpPr>
          <p:nvPr>
            <p:ph type="title"/>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4829" name="Text Box 13"/>
          <p:cNvSpPr txBox="1">
            <a:spLocks noChangeArrowheads="1"/>
          </p:cNvSpPr>
          <p:nvPr userDrawn="1"/>
        </p:nvSpPr>
        <p:spPr bwMode="auto">
          <a:xfrm>
            <a:off x="214282" y="6357958"/>
            <a:ext cx="2286016" cy="457993"/>
          </a:xfrm>
          <a:prstGeom prst="rect">
            <a:avLst/>
          </a:prstGeom>
          <a:noFill/>
          <a:ln w="9525">
            <a:noFill/>
            <a:miter lim="800000"/>
            <a:headEnd/>
            <a:tailEnd/>
          </a:ln>
          <a:effectLst/>
        </p:spPr>
        <p:txBody>
          <a:bodyPr wrap="square" lIns="87806" tIns="43902" rIns="87806" bIns="43902" anchor="ctr">
            <a:spAutoFit/>
          </a:bodyPr>
          <a:lstStyle/>
          <a:p>
            <a:pPr algn="l"/>
            <a:r>
              <a:rPr lang="zh-CN" altLang="en-US" sz="2400" b="1" dirty="0" smtClean="0">
                <a:solidFill>
                  <a:schemeClr val="bg2"/>
                </a:solidFill>
                <a:effectLst>
                  <a:outerShdw blurRad="38100" dist="38100" dir="2700000" algn="tl">
                    <a:srgbClr val="C0C0C0"/>
                  </a:outerShdw>
                </a:effectLst>
                <a:latin typeface="Arial" pitchFamily="34" charset="0"/>
                <a:ea typeface="隶书" pitchFamily="49" charset="-122"/>
              </a:rPr>
              <a:t>工程经济学</a:t>
            </a:r>
            <a:endParaRPr lang="zh-CN" altLang="en-US" sz="2400" b="1" dirty="0">
              <a:solidFill>
                <a:schemeClr val="bg2"/>
              </a:solidFill>
              <a:effectLst>
                <a:outerShdw blurRad="38100" dist="38100" dir="2700000" algn="tl">
                  <a:srgbClr val="C0C0C0"/>
                </a:outerShdw>
              </a:effectLst>
              <a:latin typeface="Arial" pitchFamily="34" charset="0"/>
              <a:ea typeface="隶书" pitchFamily="49" charset="-122"/>
            </a:endParaRPr>
          </a:p>
        </p:txBody>
      </p:sp>
      <p:sp>
        <p:nvSpPr>
          <p:cNvPr id="34832" name="Rectangle 16"/>
          <p:cNvSpPr>
            <a:spLocks noChangeArrowheads="1"/>
          </p:cNvSpPr>
          <p:nvPr userDrawn="1"/>
        </p:nvSpPr>
        <p:spPr bwMode="auto">
          <a:xfrm flipV="1">
            <a:off x="0" y="1016000"/>
            <a:ext cx="9145588" cy="36513"/>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9525">
            <a:noFill/>
            <a:miter lim="800000"/>
            <a:headEnd/>
            <a:tailEnd/>
          </a:ln>
          <a:effectLst/>
        </p:spPr>
        <p:txBody>
          <a:bodyPr rot="10800000" wrap="none" anchor="ctr"/>
          <a:lstStyle/>
          <a:p>
            <a:pPr algn="ctr">
              <a:defRPr/>
            </a:pPr>
            <a:endParaRPr lang="zh-CN" altLang="zh-CN" sz="1700">
              <a:latin typeface="FrutigerNext LT Regular" pitchFamily="2" charset="0"/>
              <a:ea typeface="华文细黑" pitchFamily="2" charset="-122"/>
            </a:endParaRPr>
          </a:p>
        </p:txBody>
      </p:sp>
      <p:pic>
        <p:nvPicPr>
          <p:cNvPr id="12" name="Picture 2"/>
          <p:cNvPicPr>
            <a:picLocks noChangeAspect="1" noChangeArrowheads="1"/>
          </p:cNvPicPr>
          <p:nvPr userDrawn="1"/>
        </p:nvPicPr>
        <p:blipFill>
          <a:blip r:embed="rId16" cstate="print"/>
          <a:srcRect t="7692" r="91595"/>
          <a:stretch>
            <a:fillRect/>
          </a:stretch>
        </p:blipFill>
        <p:spPr bwMode="auto">
          <a:xfrm>
            <a:off x="6429388" y="6446830"/>
            <a:ext cx="360040" cy="308606"/>
          </a:xfrm>
          <a:prstGeom prst="rect">
            <a:avLst/>
          </a:prstGeom>
          <a:noFill/>
          <a:ln w="9525">
            <a:noFill/>
            <a:miter lim="800000"/>
            <a:headEnd/>
            <a:tailEnd/>
          </a:ln>
          <a:effectLst>
            <a:glow rad="63500">
              <a:schemeClr val="accent5">
                <a:satMod val="175000"/>
                <a:alpha val="40000"/>
              </a:schemeClr>
            </a:glow>
            <a:outerShdw blurRad="50800" dist="38100" dir="2700000" algn="tl" rotWithShape="0">
              <a:prstClr val="black">
                <a:alpha val="40000"/>
              </a:prstClr>
            </a:outerShdw>
          </a:effectLst>
        </p:spPr>
      </p:pic>
      <p:sp>
        <p:nvSpPr>
          <p:cNvPr id="13" name="Text Box 13"/>
          <p:cNvSpPr txBox="1">
            <a:spLocks noChangeArrowheads="1"/>
          </p:cNvSpPr>
          <p:nvPr userDrawn="1"/>
        </p:nvSpPr>
        <p:spPr bwMode="auto">
          <a:xfrm>
            <a:off x="6796136" y="6416937"/>
            <a:ext cx="2555776" cy="334883"/>
          </a:xfrm>
          <a:prstGeom prst="rect">
            <a:avLst/>
          </a:prstGeom>
          <a:noFill/>
          <a:ln w="9525">
            <a:noFill/>
            <a:miter lim="800000"/>
            <a:headEnd/>
            <a:tailEnd/>
          </a:ln>
          <a:effectLst/>
        </p:spPr>
        <p:txBody>
          <a:bodyPr wrap="square" lIns="87806" tIns="43902" rIns="87806" bIns="43902" anchor="ctr">
            <a:spAutoFit/>
          </a:bodyPr>
          <a:lstStyle/>
          <a:p>
            <a:pPr algn="l"/>
            <a:r>
              <a:rPr lang="en-US" altLang="zh-CN" sz="1600" b="0" dirty="0" smtClean="0">
                <a:solidFill>
                  <a:schemeClr val="tx1"/>
                </a:solidFill>
                <a:effectLst/>
                <a:latin typeface="华文中宋" pitchFamily="2" charset="-122"/>
                <a:ea typeface="华文中宋" pitchFamily="2" charset="-122"/>
              </a:rPr>
              <a:t>赢在路上教育培训学校</a:t>
            </a:r>
            <a:endParaRPr lang="zh-CN" altLang="en-US" sz="1600" b="0" dirty="0">
              <a:solidFill>
                <a:schemeClr val="tx1"/>
              </a:solidFill>
              <a:effectLst/>
              <a:latin typeface="华文中宋" pitchFamily="2" charset="-122"/>
              <a:ea typeface="华文中宋" pitchFamily="2" charset="-122"/>
            </a:endParaRPr>
          </a:p>
        </p:txBody>
      </p:sp>
    </p:spTree>
  </p:cSld>
  <p:clrMap bg1="lt1" tx1="dk1" bg2="lt2" tx2="dk2" accent1="accent1" accent2="accent2" accent3="accent3" accent4="accent4" accent5="accent5" accent6="accent6" hlink="hlink" folHlink="folHlink"/>
  <p:sldLayoutIdLst>
    <p:sldLayoutId id="2147483663" r:id="rId1"/>
    <p:sldLayoutId id="2147483675"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ransition>
    <p:cover dir="rd"/>
  </p:transition>
  <p:timing>
    <p:tnLst>
      <p:par>
        <p:cTn id="1" dur="indefinite" restart="never" nodeType="tmRoot"/>
      </p:par>
    </p:tnLst>
  </p:timing>
  <p:txStyles>
    <p:titleStyle>
      <a:lvl1pPr algn="ctr" rtl="0" eaLnBrk="0" fontAlgn="base" hangingPunct="0">
        <a:spcBef>
          <a:spcPct val="0"/>
        </a:spcBef>
        <a:spcAft>
          <a:spcPct val="0"/>
        </a:spcAft>
        <a:defRPr sz="4000" b="1">
          <a:solidFill>
            <a:schemeClr val="accent2"/>
          </a:solidFill>
          <a:latin typeface="+mj-lt"/>
          <a:ea typeface="+mj-ea"/>
          <a:cs typeface="+mj-cs"/>
        </a:defRPr>
      </a:lvl1pPr>
      <a:lvl2pPr algn="ctr" rtl="0" eaLnBrk="0" fontAlgn="base" hangingPunct="0">
        <a:spcBef>
          <a:spcPct val="0"/>
        </a:spcBef>
        <a:spcAft>
          <a:spcPct val="0"/>
        </a:spcAft>
        <a:defRPr sz="4000" b="1">
          <a:solidFill>
            <a:schemeClr val="accent2"/>
          </a:solidFill>
          <a:latin typeface="Arial" pitchFamily="34" charset="0"/>
          <a:ea typeface="黑体" pitchFamily="49" charset="-122"/>
        </a:defRPr>
      </a:lvl2pPr>
      <a:lvl3pPr algn="ctr" rtl="0" eaLnBrk="0" fontAlgn="base" hangingPunct="0">
        <a:spcBef>
          <a:spcPct val="0"/>
        </a:spcBef>
        <a:spcAft>
          <a:spcPct val="0"/>
        </a:spcAft>
        <a:defRPr sz="4000" b="1">
          <a:solidFill>
            <a:schemeClr val="accent2"/>
          </a:solidFill>
          <a:latin typeface="Arial" pitchFamily="34" charset="0"/>
          <a:ea typeface="黑体" pitchFamily="49" charset="-122"/>
        </a:defRPr>
      </a:lvl3pPr>
      <a:lvl4pPr algn="ctr" rtl="0" eaLnBrk="0" fontAlgn="base" hangingPunct="0">
        <a:spcBef>
          <a:spcPct val="0"/>
        </a:spcBef>
        <a:spcAft>
          <a:spcPct val="0"/>
        </a:spcAft>
        <a:defRPr sz="4000" b="1">
          <a:solidFill>
            <a:schemeClr val="accent2"/>
          </a:solidFill>
          <a:latin typeface="Arial" pitchFamily="34" charset="0"/>
          <a:ea typeface="黑体" pitchFamily="49" charset="-122"/>
        </a:defRPr>
      </a:lvl4pPr>
      <a:lvl5pPr algn="ctr" rtl="0" eaLnBrk="0" fontAlgn="base" hangingPunct="0">
        <a:spcBef>
          <a:spcPct val="0"/>
        </a:spcBef>
        <a:spcAft>
          <a:spcPct val="0"/>
        </a:spcAft>
        <a:defRPr sz="4000" b="1">
          <a:solidFill>
            <a:schemeClr val="accent2"/>
          </a:solidFill>
          <a:latin typeface="Arial" pitchFamily="34" charset="0"/>
          <a:ea typeface="黑体" pitchFamily="49" charset="-122"/>
        </a:defRPr>
      </a:lvl5pPr>
      <a:lvl6pPr marL="457200" algn="ctr" rtl="0" fontAlgn="base">
        <a:spcBef>
          <a:spcPct val="0"/>
        </a:spcBef>
        <a:spcAft>
          <a:spcPct val="0"/>
        </a:spcAft>
        <a:defRPr sz="4000" b="1">
          <a:solidFill>
            <a:schemeClr val="accent2"/>
          </a:solidFill>
          <a:latin typeface="Arial" pitchFamily="34" charset="0"/>
          <a:ea typeface="黑体" pitchFamily="49" charset="-122"/>
        </a:defRPr>
      </a:lvl6pPr>
      <a:lvl7pPr marL="914400" algn="ctr" rtl="0" fontAlgn="base">
        <a:spcBef>
          <a:spcPct val="0"/>
        </a:spcBef>
        <a:spcAft>
          <a:spcPct val="0"/>
        </a:spcAft>
        <a:defRPr sz="4000" b="1">
          <a:solidFill>
            <a:schemeClr val="accent2"/>
          </a:solidFill>
          <a:latin typeface="Arial" pitchFamily="34" charset="0"/>
          <a:ea typeface="黑体" pitchFamily="49" charset="-122"/>
        </a:defRPr>
      </a:lvl7pPr>
      <a:lvl8pPr marL="1371600" algn="ctr" rtl="0" fontAlgn="base">
        <a:spcBef>
          <a:spcPct val="0"/>
        </a:spcBef>
        <a:spcAft>
          <a:spcPct val="0"/>
        </a:spcAft>
        <a:defRPr sz="4000" b="1">
          <a:solidFill>
            <a:schemeClr val="accent2"/>
          </a:solidFill>
          <a:latin typeface="Arial" pitchFamily="34" charset="0"/>
          <a:ea typeface="黑体" pitchFamily="49" charset="-122"/>
        </a:defRPr>
      </a:lvl8pPr>
      <a:lvl9pPr marL="1828800" algn="ctr" rtl="0" fontAlgn="base">
        <a:spcBef>
          <a:spcPct val="0"/>
        </a:spcBef>
        <a:spcAft>
          <a:spcPct val="0"/>
        </a:spcAft>
        <a:defRPr sz="4000" b="1">
          <a:solidFill>
            <a:schemeClr val="accent2"/>
          </a:solidFill>
          <a:latin typeface="Arial" pitchFamily="34" charset="0"/>
          <a:ea typeface="黑体" pitchFamily="49" charset="-122"/>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p"/>
        <a:defRPr sz="28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40000"/>
        </a:lnSpc>
        <a:spcBef>
          <a:spcPct val="20000"/>
        </a:spcBef>
        <a:spcAft>
          <a:spcPct val="0"/>
        </a:spcAft>
        <a:buClr>
          <a:srgbClr val="CC0000"/>
        </a:buClr>
        <a:buFont typeface="Wingdings" pitchFamily="2" charset="2"/>
        <a:buChar char="l"/>
        <a:defRPr sz="2400" b="1">
          <a:solidFill>
            <a:schemeClr val="tx1"/>
          </a:solidFill>
          <a:effectLst>
            <a:outerShdw blurRad="38100" dist="38100" dir="2700000" algn="tl">
              <a:srgbClr val="C0C0C0"/>
            </a:outerShdw>
          </a:effectLst>
          <a:latin typeface="华文中宋" pitchFamily="2" charset="-122"/>
          <a:ea typeface="华文中宋" pitchFamily="2" charset="-122"/>
        </a:defRPr>
      </a:lvl2pPr>
      <a:lvl3pPr marL="1143000" indent="-228600" algn="l" rtl="0" eaLnBrk="0" fontAlgn="base" hangingPunct="0">
        <a:lnSpc>
          <a:spcPct val="140000"/>
        </a:lnSpc>
        <a:spcBef>
          <a:spcPct val="20000"/>
        </a:spcBef>
        <a:spcAft>
          <a:spcPct val="0"/>
        </a:spcAft>
        <a:buFont typeface="Wingdings" pitchFamily="2" charset="2"/>
        <a:buChar char="u"/>
        <a:defRPr sz="2400">
          <a:solidFill>
            <a:schemeClr val="tx1"/>
          </a:solidFill>
          <a:latin typeface="+mj-lt"/>
          <a:ea typeface="华文中宋" pitchFamily="2" charset="-122"/>
        </a:defRPr>
      </a:lvl3pPr>
      <a:lvl4pPr marL="1600200" indent="-228600" algn="l" rtl="0" eaLnBrk="0" fontAlgn="base" hangingPunct="0">
        <a:lnSpc>
          <a:spcPct val="140000"/>
        </a:lnSpc>
        <a:spcBef>
          <a:spcPct val="20000"/>
        </a:spcBef>
        <a:spcAft>
          <a:spcPct val="0"/>
        </a:spcAft>
        <a:buFont typeface="Wingdings" pitchFamily="2" charset="2"/>
        <a:buChar char="ü"/>
        <a:defRPr sz="2000">
          <a:solidFill>
            <a:schemeClr val="tx1"/>
          </a:solidFill>
          <a:latin typeface="+mj-lt"/>
          <a:ea typeface="华文中宋" pitchFamily="2" charset="-122"/>
        </a:defRPr>
      </a:lvl4pPr>
      <a:lvl5pPr marL="2057400" indent="-228600" algn="l" rtl="0" eaLnBrk="0" fontAlgn="base" hangingPunct="0">
        <a:lnSpc>
          <a:spcPct val="140000"/>
        </a:lnSpc>
        <a:spcBef>
          <a:spcPct val="20000"/>
        </a:spcBef>
        <a:spcAft>
          <a:spcPct val="0"/>
        </a:spcAft>
        <a:buChar char="»"/>
        <a:defRPr sz="2000">
          <a:solidFill>
            <a:schemeClr val="tx1"/>
          </a:solidFill>
          <a:latin typeface="+mj-lt"/>
          <a:ea typeface="华文中宋" pitchFamily="2" charset="-122"/>
        </a:defRPr>
      </a:lvl5pPr>
      <a:lvl6pPr marL="25146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6pPr>
      <a:lvl7pPr marL="29718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7pPr>
      <a:lvl8pPr marL="34290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8pPr>
      <a:lvl9pPr marL="38862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0" y="6357934"/>
            <a:ext cx="9144000" cy="500066"/>
          </a:xfrm>
          <a:prstGeom prst="rect">
            <a:avLst/>
          </a:prstGeom>
          <a:blipFill>
            <a:blip r:embed="rId16" cstate="print"/>
            <a:tile tx="0" ty="0" sx="100000" sy="100000" flip="none" algn="tl"/>
          </a:blipFill>
          <a:ln w="9525" cap="flat" cmpd="sng" algn="ctr">
            <a:noFill/>
            <a:prstDash val="solid"/>
            <a:round/>
            <a:headEnd type="none" w="med" len="med"/>
            <a:tailEnd type="triangle" w="med" len="med"/>
          </a:ln>
          <a:effectLst>
            <a:innerShdw blurRad="63500" dist="50800" dir="5400000">
              <a:prstClr val="black">
                <a:alpha val="50000"/>
              </a:prstClr>
            </a:innerShdw>
          </a:effectLst>
          <a:scene3d>
            <a:camera prst="orthographicFront">
              <a:rot lat="0" lon="0" rev="0"/>
            </a:camera>
            <a:lightRig rig="brightRoom" dir="t">
              <a:rot lat="0" lon="0" rev="600000"/>
            </a:lightRig>
          </a:scene3d>
          <a:sp3d prstMaterial="metal">
            <a:bevelT w="38100" h="57150" prst="angle"/>
          </a:sp3d>
        </p:spPr>
        <p:txBody>
          <a:bodyPr vert="horz" wrap="none" lIns="91440" tIns="45720" rIns="91440" bIns="45720" numCol="1" rtlCol="0" anchor="ctr" anchorCtr="0" compatLnSpc="1">
            <a:prstTxWarp prst="textNoShape">
              <a:avLst/>
            </a:prstTxWarp>
          </a:bodyPr>
          <a:lstStyle/>
          <a:p>
            <a:pPr algn="r"/>
            <a:endParaRPr lang="zh-CN" altLang="en-US" sz="2800" smtClean="0">
              <a:solidFill>
                <a:srgbClr val="000000"/>
              </a:solidFill>
            </a:endParaRPr>
          </a:p>
        </p:txBody>
      </p:sp>
      <p:sp>
        <p:nvSpPr>
          <p:cNvPr id="34819" name="Rectangle 3"/>
          <p:cNvSpPr>
            <a:spLocks noGrp="1" noChangeArrowheads="1"/>
          </p:cNvSpPr>
          <p:nvPr>
            <p:ph type="body" idx="1"/>
          </p:nvPr>
        </p:nvSpPr>
        <p:spPr bwMode="auto">
          <a:xfrm>
            <a:off x="468313" y="1279525"/>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j-lt"/>
                <a:cs typeface="Arial" pitchFamily="34" charset="0"/>
              </a:defRPr>
            </a:lvl1pPr>
          </a:lstStyle>
          <a:p>
            <a:pPr>
              <a:defRPr/>
            </a:pPr>
            <a:endParaRPr lang="en-US" altLang="zh-CN">
              <a:solidFill>
                <a:srgbClr val="000000"/>
              </a:solidFill>
            </a:endParaRPr>
          </a:p>
        </p:txBody>
      </p:sp>
      <p:sp>
        <p:nvSpPr>
          <p:cNvPr id="34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cs typeface="Arial" pitchFamily="34" charset="0"/>
              </a:defRPr>
            </a:lvl1pPr>
          </a:lstStyle>
          <a:p>
            <a:pPr>
              <a:defRPr/>
            </a:pPr>
            <a:endParaRPr lang="en-US" altLang="zh-CN" dirty="0">
              <a:solidFill>
                <a:srgbClr val="000000"/>
              </a:solidFill>
            </a:endParaRPr>
          </a:p>
        </p:txBody>
      </p:sp>
      <p:sp>
        <p:nvSpPr>
          <p:cNvPr id="34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j-lt"/>
                <a:cs typeface="Arial" pitchFamily="34" charset="0"/>
              </a:defRPr>
            </a:lvl1pPr>
          </a:lstStyle>
          <a:p>
            <a:pPr>
              <a:defRPr/>
            </a:pPr>
            <a:fld id="{89A68D21-B0E7-4CCD-A412-055A7C9968B6}" type="slidenum">
              <a:rPr lang="en-US" altLang="zh-CN">
                <a:solidFill>
                  <a:srgbClr val="000000"/>
                </a:solidFill>
              </a:rPr>
              <a:pPr>
                <a:defRPr/>
              </a:pPr>
              <a:t>‹#›</a:t>
            </a:fld>
            <a:endParaRPr lang="en-US" altLang="zh-CN">
              <a:solidFill>
                <a:srgbClr val="000000"/>
              </a:solidFill>
            </a:endParaRPr>
          </a:p>
        </p:txBody>
      </p:sp>
      <p:sp>
        <p:nvSpPr>
          <p:cNvPr id="4102" name="Rectangle 2"/>
          <p:cNvSpPr>
            <a:spLocks noGrp="1" noChangeArrowheads="1"/>
          </p:cNvSpPr>
          <p:nvPr>
            <p:ph type="title"/>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4829" name="Text Box 13"/>
          <p:cNvSpPr txBox="1">
            <a:spLocks noChangeArrowheads="1"/>
          </p:cNvSpPr>
          <p:nvPr userDrawn="1"/>
        </p:nvSpPr>
        <p:spPr bwMode="auto">
          <a:xfrm>
            <a:off x="214282" y="6357958"/>
            <a:ext cx="2286016" cy="457993"/>
          </a:xfrm>
          <a:prstGeom prst="rect">
            <a:avLst/>
          </a:prstGeom>
          <a:noFill/>
          <a:ln w="9525">
            <a:noFill/>
            <a:miter lim="800000"/>
            <a:headEnd/>
            <a:tailEnd/>
          </a:ln>
          <a:effectLst/>
        </p:spPr>
        <p:txBody>
          <a:bodyPr wrap="square" lIns="87806" tIns="43902" rIns="87806" bIns="43902" anchor="ctr">
            <a:spAutoFit/>
          </a:bodyPr>
          <a:lstStyle/>
          <a:p>
            <a:r>
              <a:rPr lang="zh-CN" altLang="en-US" sz="2400" b="1" dirty="0" smtClean="0">
                <a:solidFill>
                  <a:srgbClr val="808080"/>
                </a:solidFill>
                <a:effectLst>
                  <a:outerShdw blurRad="38100" dist="38100" dir="2700000" algn="tl">
                    <a:srgbClr val="C0C0C0"/>
                  </a:outerShdw>
                </a:effectLst>
                <a:latin typeface="Arial" pitchFamily="34" charset="0"/>
                <a:ea typeface="隶书" pitchFamily="49" charset="-122"/>
              </a:rPr>
              <a:t>工程经济学</a:t>
            </a:r>
            <a:endParaRPr lang="zh-CN" altLang="en-US" sz="2400" b="1" dirty="0">
              <a:solidFill>
                <a:srgbClr val="808080"/>
              </a:solidFill>
              <a:effectLst>
                <a:outerShdw blurRad="38100" dist="38100" dir="2700000" algn="tl">
                  <a:srgbClr val="C0C0C0"/>
                </a:outerShdw>
              </a:effectLst>
              <a:latin typeface="Arial" pitchFamily="34" charset="0"/>
              <a:ea typeface="隶书" pitchFamily="49" charset="-122"/>
            </a:endParaRPr>
          </a:p>
        </p:txBody>
      </p:sp>
      <p:sp>
        <p:nvSpPr>
          <p:cNvPr id="34832" name="Rectangle 16"/>
          <p:cNvSpPr>
            <a:spLocks noChangeArrowheads="1"/>
          </p:cNvSpPr>
          <p:nvPr userDrawn="1"/>
        </p:nvSpPr>
        <p:spPr bwMode="auto">
          <a:xfrm flipV="1">
            <a:off x="0" y="1016000"/>
            <a:ext cx="9145588" cy="36513"/>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9525">
            <a:noFill/>
            <a:miter lim="800000"/>
            <a:headEnd/>
            <a:tailEnd/>
          </a:ln>
          <a:effectLst/>
        </p:spPr>
        <p:txBody>
          <a:bodyPr rot="10800000" wrap="none" anchor="ctr"/>
          <a:lstStyle/>
          <a:p>
            <a:pPr algn="ctr">
              <a:defRPr/>
            </a:pPr>
            <a:endParaRPr lang="zh-CN" altLang="zh-CN" sz="1700">
              <a:solidFill>
                <a:srgbClr val="000000"/>
              </a:solidFill>
              <a:latin typeface="FrutigerNext LT Regular" pitchFamily="2" charset="0"/>
              <a:ea typeface="华文细黑" pitchFamily="2" charset="-122"/>
            </a:endParaRPr>
          </a:p>
        </p:txBody>
      </p:sp>
      <p:pic>
        <p:nvPicPr>
          <p:cNvPr id="12" name="Picture 2"/>
          <p:cNvPicPr>
            <a:picLocks noChangeAspect="1" noChangeArrowheads="1"/>
          </p:cNvPicPr>
          <p:nvPr userDrawn="1"/>
        </p:nvPicPr>
        <p:blipFill>
          <a:blip r:embed="rId17" cstate="print"/>
          <a:srcRect t="7692" r="91595"/>
          <a:stretch>
            <a:fillRect/>
          </a:stretch>
        </p:blipFill>
        <p:spPr bwMode="auto">
          <a:xfrm>
            <a:off x="6429388" y="6446830"/>
            <a:ext cx="360040" cy="308606"/>
          </a:xfrm>
          <a:prstGeom prst="rect">
            <a:avLst/>
          </a:prstGeom>
          <a:noFill/>
          <a:ln w="9525">
            <a:noFill/>
            <a:miter lim="800000"/>
            <a:headEnd/>
            <a:tailEnd/>
          </a:ln>
          <a:effectLst>
            <a:glow rad="63500">
              <a:schemeClr val="accent5">
                <a:satMod val="175000"/>
                <a:alpha val="40000"/>
              </a:schemeClr>
            </a:glow>
            <a:outerShdw blurRad="50800" dist="38100" dir="2700000" algn="tl" rotWithShape="0">
              <a:prstClr val="black">
                <a:alpha val="40000"/>
              </a:prstClr>
            </a:outerShdw>
          </a:effectLst>
        </p:spPr>
      </p:pic>
      <p:sp>
        <p:nvSpPr>
          <p:cNvPr id="13" name="Text Box 13"/>
          <p:cNvSpPr txBox="1">
            <a:spLocks noChangeArrowheads="1"/>
          </p:cNvSpPr>
          <p:nvPr userDrawn="1"/>
        </p:nvSpPr>
        <p:spPr bwMode="auto">
          <a:xfrm>
            <a:off x="6796136" y="6416937"/>
            <a:ext cx="2555776" cy="334883"/>
          </a:xfrm>
          <a:prstGeom prst="rect">
            <a:avLst/>
          </a:prstGeom>
          <a:noFill/>
          <a:ln w="9525">
            <a:noFill/>
            <a:miter lim="800000"/>
            <a:headEnd/>
            <a:tailEnd/>
          </a:ln>
          <a:effectLst/>
        </p:spPr>
        <p:txBody>
          <a:bodyPr wrap="square" lIns="87806" tIns="43902" rIns="87806" bIns="43902" anchor="ctr">
            <a:spAutoFit/>
          </a:bodyPr>
          <a:lstStyle/>
          <a:p>
            <a:r>
              <a:rPr lang="en-US" altLang="zh-CN" sz="1600" dirty="0" smtClean="0">
                <a:solidFill>
                  <a:srgbClr val="000000"/>
                </a:solidFill>
                <a:latin typeface="华文中宋" pitchFamily="2" charset="-122"/>
                <a:ea typeface="华文中宋" pitchFamily="2" charset="-122"/>
              </a:rPr>
              <a:t>赢在路上教育培训学校</a:t>
            </a:r>
            <a:endParaRPr lang="zh-CN" altLang="en-US" sz="1600" dirty="0">
              <a:solidFill>
                <a:srgbClr val="000000"/>
              </a:solidFill>
              <a:latin typeface="华文中宋" pitchFamily="2" charset="-122"/>
              <a:ea typeface="华文中宋" pitchFamily="2" charset="-122"/>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ransition>
    <p:cover dir="rd"/>
  </p:transition>
  <p:timing>
    <p:tnLst>
      <p:par>
        <p:cTn id="1" dur="indefinite" restart="never" nodeType="tmRoot"/>
      </p:par>
    </p:tnLst>
  </p:timing>
  <p:txStyles>
    <p:titleStyle>
      <a:lvl1pPr algn="ctr" rtl="0" eaLnBrk="0" fontAlgn="base" hangingPunct="0">
        <a:spcBef>
          <a:spcPct val="0"/>
        </a:spcBef>
        <a:spcAft>
          <a:spcPct val="0"/>
        </a:spcAft>
        <a:defRPr sz="4000" b="1">
          <a:solidFill>
            <a:schemeClr val="accent2"/>
          </a:solidFill>
          <a:latin typeface="+mj-lt"/>
          <a:ea typeface="+mj-ea"/>
          <a:cs typeface="+mj-cs"/>
        </a:defRPr>
      </a:lvl1pPr>
      <a:lvl2pPr algn="ctr" rtl="0" eaLnBrk="0" fontAlgn="base" hangingPunct="0">
        <a:spcBef>
          <a:spcPct val="0"/>
        </a:spcBef>
        <a:spcAft>
          <a:spcPct val="0"/>
        </a:spcAft>
        <a:defRPr sz="4000" b="1">
          <a:solidFill>
            <a:schemeClr val="accent2"/>
          </a:solidFill>
          <a:latin typeface="Arial" pitchFamily="34" charset="0"/>
          <a:ea typeface="黑体" pitchFamily="49" charset="-122"/>
        </a:defRPr>
      </a:lvl2pPr>
      <a:lvl3pPr algn="ctr" rtl="0" eaLnBrk="0" fontAlgn="base" hangingPunct="0">
        <a:spcBef>
          <a:spcPct val="0"/>
        </a:spcBef>
        <a:spcAft>
          <a:spcPct val="0"/>
        </a:spcAft>
        <a:defRPr sz="4000" b="1">
          <a:solidFill>
            <a:schemeClr val="accent2"/>
          </a:solidFill>
          <a:latin typeface="Arial" pitchFamily="34" charset="0"/>
          <a:ea typeface="黑体" pitchFamily="49" charset="-122"/>
        </a:defRPr>
      </a:lvl3pPr>
      <a:lvl4pPr algn="ctr" rtl="0" eaLnBrk="0" fontAlgn="base" hangingPunct="0">
        <a:spcBef>
          <a:spcPct val="0"/>
        </a:spcBef>
        <a:spcAft>
          <a:spcPct val="0"/>
        </a:spcAft>
        <a:defRPr sz="4000" b="1">
          <a:solidFill>
            <a:schemeClr val="accent2"/>
          </a:solidFill>
          <a:latin typeface="Arial" pitchFamily="34" charset="0"/>
          <a:ea typeface="黑体" pitchFamily="49" charset="-122"/>
        </a:defRPr>
      </a:lvl4pPr>
      <a:lvl5pPr algn="ctr" rtl="0" eaLnBrk="0" fontAlgn="base" hangingPunct="0">
        <a:spcBef>
          <a:spcPct val="0"/>
        </a:spcBef>
        <a:spcAft>
          <a:spcPct val="0"/>
        </a:spcAft>
        <a:defRPr sz="4000" b="1">
          <a:solidFill>
            <a:schemeClr val="accent2"/>
          </a:solidFill>
          <a:latin typeface="Arial" pitchFamily="34" charset="0"/>
          <a:ea typeface="黑体" pitchFamily="49" charset="-122"/>
        </a:defRPr>
      </a:lvl5pPr>
      <a:lvl6pPr marL="457200" algn="ctr" rtl="0" fontAlgn="base">
        <a:spcBef>
          <a:spcPct val="0"/>
        </a:spcBef>
        <a:spcAft>
          <a:spcPct val="0"/>
        </a:spcAft>
        <a:defRPr sz="4000" b="1">
          <a:solidFill>
            <a:schemeClr val="accent2"/>
          </a:solidFill>
          <a:latin typeface="Arial" pitchFamily="34" charset="0"/>
          <a:ea typeface="黑体" pitchFamily="49" charset="-122"/>
        </a:defRPr>
      </a:lvl6pPr>
      <a:lvl7pPr marL="914400" algn="ctr" rtl="0" fontAlgn="base">
        <a:spcBef>
          <a:spcPct val="0"/>
        </a:spcBef>
        <a:spcAft>
          <a:spcPct val="0"/>
        </a:spcAft>
        <a:defRPr sz="4000" b="1">
          <a:solidFill>
            <a:schemeClr val="accent2"/>
          </a:solidFill>
          <a:latin typeface="Arial" pitchFamily="34" charset="0"/>
          <a:ea typeface="黑体" pitchFamily="49" charset="-122"/>
        </a:defRPr>
      </a:lvl7pPr>
      <a:lvl8pPr marL="1371600" algn="ctr" rtl="0" fontAlgn="base">
        <a:spcBef>
          <a:spcPct val="0"/>
        </a:spcBef>
        <a:spcAft>
          <a:spcPct val="0"/>
        </a:spcAft>
        <a:defRPr sz="4000" b="1">
          <a:solidFill>
            <a:schemeClr val="accent2"/>
          </a:solidFill>
          <a:latin typeface="Arial" pitchFamily="34" charset="0"/>
          <a:ea typeface="黑体" pitchFamily="49" charset="-122"/>
        </a:defRPr>
      </a:lvl8pPr>
      <a:lvl9pPr marL="1828800" algn="ctr" rtl="0" fontAlgn="base">
        <a:spcBef>
          <a:spcPct val="0"/>
        </a:spcBef>
        <a:spcAft>
          <a:spcPct val="0"/>
        </a:spcAft>
        <a:defRPr sz="4000" b="1">
          <a:solidFill>
            <a:schemeClr val="accent2"/>
          </a:solidFill>
          <a:latin typeface="Arial" pitchFamily="34" charset="0"/>
          <a:ea typeface="黑体" pitchFamily="49" charset="-122"/>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p"/>
        <a:defRPr sz="28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40000"/>
        </a:lnSpc>
        <a:spcBef>
          <a:spcPct val="20000"/>
        </a:spcBef>
        <a:spcAft>
          <a:spcPct val="0"/>
        </a:spcAft>
        <a:buClr>
          <a:srgbClr val="CC0000"/>
        </a:buClr>
        <a:buFont typeface="Wingdings" pitchFamily="2" charset="2"/>
        <a:buChar char="l"/>
        <a:defRPr sz="2400" b="1">
          <a:solidFill>
            <a:schemeClr val="tx1"/>
          </a:solidFill>
          <a:effectLst>
            <a:outerShdw blurRad="38100" dist="38100" dir="2700000" algn="tl">
              <a:srgbClr val="C0C0C0"/>
            </a:outerShdw>
          </a:effectLst>
          <a:latin typeface="华文中宋" pitchFamily="2" charset="-122"/>
          <a:ea typeface="华文中宋" pitchFamily="2" charset="-122"/>
        </a:defRPr>
      </a:lvl2pPr>
      <a:lvl3pPr marL="1143000" indent="-228600" algn="l" rtl="0" eaLnBrk="0" fontAlgn="base" hangingPunct="0">
        <a:lnSpc>
          <a:spcPct val="140000"/>
        </a:lnSpc>
        <a:spcBef>
          <a:spcPct val="20000"/>
        </a:spcBef>
        <a:spcAft>
          <a:spcPct val="0"/>
        </a:spcAft>
        <a:buFont typeface="Wingdings" pitchFamily="2" charset="2"/>
        <a:buChar char="u"/>
        <a:defRPr sz="2400">
          <a:solidFill>
            <a:schemeClr val="tx1"/>
          </a:solidFill>
          <a:latin typeface="+mj-lt"/>
          <a:ea typeface="华文中宋" pitchFamily="2" charset="-122"/>
        </a:defRPr>
      </a:lvl3pPr>
      <a:lvl4pPr marL="1600200" indent="-228600" algn="l" rtl="0" eaLnBrk="0" fontAlgn="base" hangingPunct="0">
        <a:lnSpc>
          <a:spcPct val="140000"/>
        </a:lnSpc>
        <a:spcBef>
          <a:spcPct val="20000"/>
        </a:spcBef>
        <a:spcAft>
          <a:spcPct val="0"/>
        </a:spcAft>
        <a:buFont typeface="Wingdings" pitchFamily="2" charset="2"/>
        <a:buChar char="ü"/>
        <a:defRPr sz="2000">
          <a:solidFill>
            <a:schemeClr val="tx1"/>
          </a:solidFill>
          <a:latin typeface="+mj-lt"/>
          <a:ea typeface="华文中宋" pitchFamily="2" charset="-122"/>
        </a:defRPr>
      </a:lvl4pPr>
      <a:lvl5pPr marL="2057400" indent="-228600" algn="l" rtl="0" eaLnBrk="0" fontAlgn="base" hangingPunct="0">
        <a:lnSpc>
          <a:spcPct val="140000"/>
        </a:lnSpc>
        <a:spcBef>
          <a:spcPct val="20000"/>
        </a:spcBef>
        <a:spcAft>
          <a:spcPct val="0"/>
        </a:spcAft>
        <a:buChar char="»"/>
        <a:defRPr sz="2000">
          <a:solidFill>
            <a:schemeClr val="tx1"/>
          </a:solidFill>
          <a:latin typeface="+mj-lt"/>
          <a:ea typeface="华文中宋" pitchFamily="2" charset="-122"/>
        </a:defRPr>
      </a:lvl5pPr>
      <a:lvl6pPr marL="25146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6pPr>
      <a:lvl7pPr marL="29718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7pPr>
      <a:lvl8pPr marL="34290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8pPr>
      <a:lvl9pPr marL="38862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0" y="6357934"/>
            <a:ext cx="9144000" cy="500066"/>
          </a:xfrm>
          <a:prstGeom prst="rect">
            <a:avLst/>
          </a:prstGeom>
          <a:blipFill>
            <a:blip r:embed="rId16" cstate="print"/>
            <a:tile tx="0" ty="0" sx="100000" sy="100000" flip="none" algn="tl"/>
          </a:blipFill>
          <a:ln w="9525" cap="flat" cmpd="sng" algn="ctr">
            <a:noFill/>
            <a:prstDash val="solid"/>
            <a:round/>
            <a:headEnd type="none" w="med" len="med"/>
            <a:tailEnd type="triangle" w="med" len="med"/>
          </a:ln>
          <a:effectLst>
            <a:innerShdw blurRad="63500" dist="50800" dir="5400000">
              <a:prstClr val="black">
                <a:alpha val="50000"/>
              </a:prstClr>
            </a:innerShdw>
          </a:effectLst>
          <a:scene3d>
            <a:camera prst="orthographicFront">
              <a:rot lat="0" lon="0" rev="0"/>
            </a:camera>
            <a:lightRig rig="brightRoom" dir="t">
              <a:rot lat="0" lon="0" rev="600000"/>
            </a:lightRig>
          </a:scene3d>
          <a:sp3d prstMaterial="metal">
            <a:bevelT w="38100" h="57150" prst="angle"/>
          </a:sp3d>
        </p:spPr>
        <p:txBody>
          <a:bodyPr vert="horz" wrap="none" lIns="91440" tIns="45720" rIns="91440" bIns="45720" numCol="1" rtlCol="0" anchor="ctr" anchorCtr="0" compatLnSpc="1">
            <a:prstTxWarp prst="textNoShape">
              <a:avLst/>
            </a:prstTxWarp>
          </a:bodyPr>
          <a:lstStyle/>
          <a:p>
            <a:pPr algn="r"/>
            <a:endParaRPr lang="zh-CN" altLang="en-US" sz="2800" smtClean="0">
              <a:solidFill>
                <a:srgbClr val="000000"/>
              </a:solidFill>
            </a:endParaRPr>
          </a:p>
        </p:txBody>
      </p:sp>
      <p:sp>
        <p:nvSpPr>
          <p:cNvPr id="34819" name="Rectangle 3"/>
          <p:cNvSpPr>
            <a:spLocks noGrp="1" noChangeArrowheads="1"/>
          </p:cNvSpPr>
          <p:nvPr>
            <p:ph type="body" idx="1"/>
          </p:nvPr>
        </p:nvSpPr>
        <p:spPr bwMode="auto">
          <a:xfrm>
            <a:off x="468313" y="1279525"/>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j-lt"/>
                <a:cs typeface="Arial" pitchFamily="34" charset="0"/>
              </a:defRPr>
            </a:lvl1pPr>
          </a:lstStyle>
          <a:p>
            <a:pPr>
              <a:defRPr/>
            </a:pPr>
            <a:endParaRPr lang="en-US" altLang="zh-CN">
              <a:solidFill>
                <a:srgbClr val="000000"/>
              </a:solidFill>
            </a:endParaRPr>
          </a:p>
        </p:txBody>
      </p:sp>
      <p:sp>
        <p:nvSpPr>
          <p:cNvPr id="34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cs typeface="Arial" pitchFamily="34" charset="0"/>
              </a:defRPr>
            </a:lvl1pPr>
          </a:lstStyle>
          <a:p>
            <a:pPr>
              <a:defRPr/>
            </a:pPr>
            <a:endParaRPr lang="en-US" altLang="zh-CN" dirty="0">
              <a:solidFill>
                <a:srgbClr val="000000"/>
              </a:solidFill>
            </a:endParaRPr>
          </a:p>
        </p:txBody>
      </p:sp>
      <p:sp>
        <p:nvSpPr>
          <p:cNvPr id="34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j-lt"/>
                <a:cs typeface="Arial" pitchFamily="34" charset="0"/>
              </a:defRPr>
            </a:lvl1pPr>
          </a:lstStyle>
          <a:p>
            <a:pPr>
              <a:defRPr/>
            </a:pPr>
            <a:fld id="{89A68D21-B0E7-4CCD-A412-055A7C9968B6}" type="slidenum">
              <a:rPr lang="en-US" altLang="zh-CN">
                <a:solidFill>
                  <a:srgbClr val="000000"/>
                </a:solidFill>
              </a:rPr>
              <a:pPr>
                <a:defRPr/>
              </a:pPr>
              <a:t>‹#›</a:t>
            </a:fld>
            <a:endParaRPr lang="en-US" altLang="zh-CN">
              <a:solidFill>
                <a:srgbClr val="000000"/>
              </a:solidFill>
            </a:endParaRPr>
          </a:p>
        </p:txBody>
      </p:sp>
      <p:sp>
        <p:nvSpPr>
          <p:cNvPr id="4102" name="Rectangle 2"/>
          <p:cNvSpPr>
            <a:spLocks noGrp="1" noChangeArrowheads="1"/>
          </p:cNvSpPr>
          <p:nvPr>
            <p:ph type="title"/>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4829" name="Text Box 13"/>
          <p:cNvSpPr txBox="1">
            <a:spLocks noChangeArrowheads="1"/>
          </p:cNvSpPr>
          <p:nvPr userDrawn="1"/>
        </p:nvSpPr>
        <p:spPr bwMode="auto">
          <a:xfrm>
            <a:off x="214282" y="6357958"/>
            <a:ext cx="2286016" cy="457993"/>
          </a:xfrm>
          <a:prstGeom prst="rect">
            <a:avLst/>
          </a:prstGeom>
          <a:noFill/>
          <a:ln w="9525">
            <a:noFill/>
            <a:miter lim="800000"/>
            <a:headEnd/>
            <a:tailEnd/>
          </a:ln>
          <a:effectLst/>
        </p:spPr>
        <p:txBody>
          <a:bodyPr wrap="square" lIns="87806" tIns="43902" rIns="87806" bIns="43902" anchor="ctr">
            <a:spAutoFit/>
          </a:bodyPr>
          <a:lstStyle/>
          <a:p>
            <a:r>
              <a:rPr lang="zh-CN" altLang="en-US" sz="2400" b="1" dirty="0" smtClean="0">
                <a:solidFill>
                  <a:srgbClr val="808080"/>
                </a:solidFill>
                <a:effectLst>
                  <a:outerShdw blurRad="38100" dist="38100" dir="2700000" algn="tl">
                    <a:srgbClr val="C0C0C0"/>
                  </a:outerShdw>
                </a:effectLst>
                <a:latin typeface="Arial" pitchFamily="34" charset="0"/>
                <a:ea typeface="隶书" pitchFamily="49" charset="-122"/>
              </a:rPr>
              <a:t>工程经济学</a:t>
            </a:r>
            <a:endParaRPr lang="zh-CN" altLang="en-US" sz="2400" b="1" dirty="0">
              <a:solidFill>
                <a:srgbClr val="808080"/>
              </a:solidFill>
              <a:effectLst>
                <a:outerShdw blurRad="38100" dist="38100" dir="2700000" algn="tl">
                  <a:srgbClr val="C0C0C0"/>
                </a:outerShdw>
              </a:effectLst>
              <a:latin typeface="Arial" pitchFamily="34" charset="0"/>
              <a:ea typeface="隶书" pitchFamily="49" charset="-122"/>
            </a:endParaRPr>
          </a:p>
        </p:txBody>
      </p:sp>
      <p:sp>
        <p:nvSpPr>
          <p:cNvPr id="34832" name="Rectangle 16"/>
          <p:cNvSpPr>
            <a:spLocks noChangeArrowheads="1"/>
          </p:cNvSpPr>
          <p:nvPr userDrawn="1"/>
        </p:nvSpPr>
        <p:spPr bwMode="auto">
          <a:xfrm flipV="1">
            <a:off x="0" y="1016000"/>
            <a:ext cx="9145588" cy="36513"/>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9525">
            <a:noFill/>
            <a:miter lim="800000"/>
            <a:headEnd/>
            <a:tailEnd/>
          </a:ln>
          <a:effectLst/>
        </p:spPr>
        <p:txBody>
          <a:bodyPr rot="10800000" wrap="none" anchor="ctr"/>
          <a:lstStyle/>
          <a:p>
            <a:pPr algn="ctr">
              <a:defRPr/>
            </a:pPr>
            <a:endParaRPr lang="zh-CN" altLang="zh-CN" sz="1700">
              <a:solidFill>
                <a:srgbClr val="000000"/>
              </a:solidFill>
              <a:latin typeface="FrutigerNext LT Regular" pitchFamily="2" charset="0"/>
              <a:ea typeface="华文细黑" pitchFamily="2" charset="-122"/>
            </a:endParaRPr>
          </a:p>
        </p:txBody>
      </p:sp>
      <p:pic>
        <p:nvPicPr>
          <p:cNvPr id="12" name="Picture 2"/>
          <p:cNvPicPr>
            <a:picLocks noChangeAspect="1" noChangeArrowheads="1"/>
          </p:cNvPicPr>
          <p:nvPr userDrawn="1"/>
        </p:nvPicPr>
        <p:blipFill>
          <a:blip r:embed="rId17" cstate="print"/>
          <a:srcRect t="7692" r="91595"/>
          <a:stretch>
            <a:fillRect/>
          </a:stretch>
        </p:blipFill>
        <p:spPr bwMode="auto">
          <a:xfrm>
            <a:off x="6429388" y="6446830"/>
            <a:ext cx="360040" cy="308606"/>
          </a:xfrm>
          <a:prstGeom prst="rect">
            <a:avLst/>
          </a:prstGeom>
          <a:noFill/>
          <a:ln w="9525">
            <a:noFill/>
            <a:miter lim="800000"/>
            <a:headEnd/>
            <a:tailEnd/>
          </a:ln>
          <a:effectLst>
            <a:glow rad="63500">
              <a:schemeClr val="accent5">
                <a:satMod val="175000"/>
                <a:alpha val="40000"/>
              </a:schemeClr>
            </a:glow>
            <a:outerShdw blurRad="50800" dist="38100" dir="2700000" algn="tl" rotWithShape="0">
              <a:prstClr val="black">
                <a:alpha val="40000"/>
              </a:prstClr>
            </a:outerShdw>
          </a:effectLst>
        </p:spPr>
      </p:pic>
      <p:sp>
        <p:nvSpPr>
          <p:cNvPr id="13" name="Text Box 13"/>
          <p:cNvSpPr txBox="1">
            <a:spLocks noChangeArrowheads="1"/>
          </p:cNvSpPr>
          <p:nvPr userDrawn="1"/>
        </p:nvSpPr>
        <p:spPr bwMode="auto">
          <a:xfrm>
            <a:off x="6796136" y="6416937"/>
            <a:ext cx="2555776" cy="334883"/>
          </a:xfrm>
          <a:prstGeom prst="rect">
            <a:avLst/>
          </a:prstGeom>
          <a:noFill/>
          <a:ln w="9525">
            <a:noFill/>
            <a:miter lim="800000"/>
            <a:headEnd/>
            <a:tailEnd/>
          </a:ln>
          <a:effectLst/>
        </p:spPr>
        <p:txBody>
          <a:bodyPr wrap="square" lIns="87806" tIns="43902" rIns="87806" bIns="43902" anchor="ctr">
            <a:spAutoFit/>
          </a:bodyPr>
          <a:lstStyle/>
          <a:p>
            <a:r>
              <a:rPr lang="en-US" altLang="zh-CN" sz="1600" dirty="0" smtClean="0">
                <a:solidFill>
                  <a:srgbClr val="000000"/>
                </a:solidFill>
                <a:latin typeface="华文中宋" pitchFamily="2" charset="-122"/>
                <a:ea typeface="华文中宋" pitchFamily="2" charset="-122"/>
              </a:rPr>
              <a:t>赢在路上教育培训学校</a:t>
            </a:r>
            <a:endParaRPr lang="zh-CN" altLang="en-US" sz="1600" dirty="0">
              <a:solidFill>
                <a:srgbClr val="000000"/>
              </a:solidFill>
              <a:latin typeface="华文中宋" pitchFamily="2" charset="-122"/>
              <a:ea typeface="华文中宋" pitchFamily="2" charset="-122"/>
            </a:endParaRPr>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ransition>
    <p:cover dir="rd"/>
  </p:transition>
  <p:timing>
    <p:tnLst>
      <p:par>
        <p:cTn id="1" dur="indefinite" restart="never" nodeType="tmRoot"/>
      </p:par>
    </p:tnLst>
  </p:timing>
  <p:txStyles>
    <p:titleStyle>
      <a:lvl1pPr algn="ctr" rtl="0" eaLnBrk="0" fontAlgn="base" hangingPunct="0">
        <a:spcBef>
          <a:spcPct val="0"/>
        </a:spcBef>
        <a:spcAft>
          <a:spcPct val="0"/>
        </a:spcAft>
        <a:defRPr sz="4000" b="1">
          <a:solidFill>
            <a:schemeClr val="accent2"/>
          </a:solidFill>
          <a:latin typeface="+mj-lt"/>
          <a:ea typeface="+mj-ea"/>
          <a:cs typeface="+mj-cs"/>
        </a:defRPr>
      </a:lvl1pPr>
      <a:lvl2pPr algn="ctr" rtl="0" eaLnBrk="0" fontAlgn="base" hangingPunct="0">
        <a:spcBef>
          <a:spcPct val="0"/>
        </a:spcBef>
        <a:spcAft>
          <a:spcPct val="0"/>
        </a:spcAft>
        <a:defRPr sz="4000" b="1">
          <a:solidFill>
            <a:schemeClr val="accent2"/>
          </a:solidFill>
          <a:latin typeface="Arial" pitchFamily="34" charset="0"/>
          <a:ea typeface="黑体" pitchFamily="49" charset="-122"/>
        </a:defRPr>
      </a:lvl2pPr>
      <a:lvl3pPr algn="ctr" rtl="0" eaLnBrk="0" fontAlgn="base" hangingPunct="0">
        <a:spcBef>
          <a:spcPct val="0"/>
        </a:spcBef>
        <a:spcAft>
          <a:spcPct val="0"/>
        </a:spcAft>
        <a:defRPr sz="4000" b="1">
          <a:solidFill>
            <a:schemeClr val="accent2"/>
          </a:solidFill>
          <a:latin typeface="Arial" pitchFamily="34" charset="0"/>
          <a:ea typeface="黑体" pitchFamily="49" charset="-122"/>
        </a:defRPr>
      </a:lvl3pPr>
      <a:lvl4pPr algn="ctr" rtl="0" eaLnBrk="0" fontAlgn="base" hangingPunct="0">
        <a:spcBef>
          <a:spcPct val="0"/>
        </a:spcBef>
        <a:spcAft>
          <a:spcPct val="0"/>
        </a:spcAft>
        <a:defRPr sz="4000" b="1">
          <a:solidFill>
            <a:schemeClr val="accent2"/>
          </a:solidFill>
          <a:latin typeface="Arial" pitchFamily="34" charset="0"/>
          <a:ea typeface="黑体" pitchFamily="49" charset="-122"/>
        </a:defRPr>
      </a:lvl4pPr>
      <a:lvl5pPr algn="ctr" rtl="0" eaLnBrk="0" fontAlgn="base" hangingPunct="0">
        <a:spcBef>
          <a:spcPct val="0"/>
        </a:spcBef>
        <a:spcAft>
          <a:spcPct val="0"/>
        </a:spcAft>
        <a:defRPr sz="4000" b="1">
          <a:solidFill>
            <a:schemeClr val="accent2"/>
          </a:solidFill>
          <a:latin typeface="Arial" pitchFamily="34" charset="0"/>
          <a:ea typeface="黑体" pitchFamily="49" charset="-122"/>
        </a:defRPr>
      </a:lvl5pPr>
      <a:lvl6pPr marL="457200" algn="ctr" rtl="0" fontAlgn="base">
        <a:spcBef>
          <a:spcPct val="0"/>
        </a:spcBef>
        <a:spcAft>
          <a:spcPct val="0"/>
        </a:spcAft>
        <a:defRPr sz="4000" b="1">
          <a:solidFill>
            <a:schemeClr val="accent2"/>
          </a:solidFill>
          <a:latin typeface="Arial" pitchFamily="34" charset="0"/>
          <a:ea typeface="黑体" pitchFamily="49" charset="-122"/>
        </a:defRPr>
      </a:lvl6pPr>
      <a:lvl7pPr marL="914400" algn="ctr" rtl="0" fontAlgn="base">
        <a:spcBef>
          <a:spcPct val="0"/>
        </a:spcBef>
        <a:spcAft>
          <a:spcPct val="0"/>
        </a:spcAft>
        <a:defRPr sz="4000" b="1">
          <a:solidFill>
            <a:schemeClr val="accent2"/>
          </a:solidFill>
          <a:latin typeface="Arial" pitchFamily="34" charset="0"/>
          <a:ea typeface="黑体" pitchFamily="49" charset="-122"/>
        </a:defRPr>
      </a:lvl7pPr>
      <a:lvl8pPr marL="1371600" algn="ctr" rtl="0" fontAlgn="base">
        <a:spcBef>
          <a:spcPct val="0"/>
        </a:spcBef>
        <a:spcAft>
          <a:spcPct val="0"/>
        </a:spcAft>
        <a:defRPr sz="4000" b="1">
          <a:solidFill>
            <a:schemeClr val="accent2"/>
          </a:solidFill>
          <a:latin typeface="Arial" pitchFamily="34" charset="0"/>
          <a:ea typeface="黑体" pitchFamily="49" charset="-122"/>
        </a:defRPr>
      </a:lvl8pPr>
      <a:lvl9pPr marL="1828800" algn="ctr" rtl="0" fontAlgn="base">
        <a:spcBef>
          <a:spcPct val="0"/>
        </a:spcBef>
        <a:spcAft>
          <a:spcPct val="0"/>
        </a:spcAft>
        <a:defRPr sz="4000" b="1">
          <a:solidFill>
            <a:schemeClr val="accent2"/>
          </a:solidFill>
          <a:latin typeface="Arial" pitchFamily="34" charset="0"/>
          <a:ea typeface="黑体" pitchFamily="49" charset="-122"/>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p"/>
        <a:defRPr sz="28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40000"/>
        </a:lnSpc>
        <a:spcBef>
          <a:spcPct val="20000"/>
        </a:spcBef>
        <a:spcAft>
          <a:spcPct val="0"/>
        </a:spcAft>
        <a:buClr>
          <a:srgbClr val="CC0000"/>
        </a:buClr>
        <a:buFont typeface="Wingdings" pitchFamily="2" charset="2"/>
        <a:buChar char="l"/>
        <a:defRPr sz="2400" b="1">
          <a:solidFill>
            <a:schemeClr val="tx1"/>
          </a:solidFill>
          <a:effectLst>
            <a:outerShdw blurRad="38100" dist="38100" dir="2700000" algn="tl">
              <a:srgbClr val="C0C0C0"/>
            </a:outerShdw>
          </a:effectLst>
          <a:latin typeface="华文中宋" pitchFamily="2" charset="-122"/>
          <a:ea typeface="华文中宋" pitchFamily="2" charset="-122"/>
        </a:defRPr>
      </a:lvl2pPr>
      <a:lvl3pPr marL="1143000" indent="-228600" algn="l" rtl="0" eaLnBrk="0" fontAlgn="base" hangingPunct="0">
        <a:lnSpc>
          <a:spcPct val="140000"/>
        </a:lnSpc>
        <a:spcBef>
          <a:spcPct val="20000"/>
        </a:spcBef>
        <a:spcAft>
          <a:spcPct val="0"/>
        </a:spcAft>
        <a:buFont typeface="Wingdings" pitchFamily="2" charset="2"/>
        <a:buChar char="u"/>
        <a:defRPr sz="2400">
          <a:solidFill>
            <a:schemeClr val="tx1"/>
          </a:solidFill>
          <a:latin typeface="+mj-lt"/>
          <a:ea typeface="华文中宋" pitchFamily="2" charset="-122"/>
        </a:defRPr>
      </a:lvl3pPr>
      <a:lvl4pPr marL="1600200" indent="-228600" algn="l" rtl="0" eaLnBrk="0" fontAlgn="base" hangingPunct="0">
        <a:lnSpc>
          <a:spcPct val="140000"/>
        </a:lnSpc>
        <a:spcBef>
          <a:spcPct val="20000"/>
        </a:spcBef>
        <a:spcAft>
          <a:spcPct val="0"/>
        </a:spcAft>
        <a:buFont typeface="Wingdings" pitchFamily="2" charset="2"/>
        <a:buChar char="ü"/>
        <a:defRPr sz="2000">
          <a:solidFill>
            <a:schemeClr val="tx1"/>
          </a:solidFill>
          <a:latin typeface="+mj-lt"/>
          <a:ea typeface="华文中宋" pitchFamily="2" charset="-122"/>
        </a:defRPr>
      </a:lvl4pPr>
      <a:lvl5pPr marL="2057400" indent="-228600" algn="l" rtl="0" eaLnBrk="0" fontAlgn="base" hangingPunct="0">
        <a:lnSpc>
          <a:spcPct val="140000"/>
        </a:lnSpc>
        <a:spcBef>
          <a:spcPct val="20000"/>
        </a:spcBef>
        <a:spcAft>
          <a:spcPct val="0"/>
        </a:spcAft>
        <a:buChar char="»"/>
        <a:defRPr sz="2000">
          <a:solidFill>
            <a:schemeClr val="tx1"/>
          </a:solidFill>
          <a:latin typeface="+mj-lt"/>
          <a:ea typeface="华文中宋" pitchFamily="2" charset="-122"/>
        </a:defRPr>
      </a:lvl5pPr>
      <a:lvl6pPr marL="25146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6pPr>
      <a:lvl7pPr marL="29718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7pPr>
      <a:lvl8pPr marL="34290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8pPr>
      <a:lvl9pPr marL="38862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0" y="6357934"/>
            <a:ext cx="9144000" cy="500066"/>
          </a:xfrm>
          <a:prstGeom prst="rect">
            <a:avLst/>
          </a:prstGeom>
          <a:blipFill>
            <a:blip r:embed="rId15" cstate="print"/>
            <a:tile tx="0" ty="0" sx="100000" sy="100000" flip="none" algn="tl"/>
          </a:blipFill>
          <a:ln w="9525" cap="flat" cmpd="sng" algn="ctr">
            <a:noFill/>
            <a:prstDash val="solid"/>
            <a:round/>
            <a:headEnd type="none" w="med" len="med"/>
            <a:tailEnd type="triangle" w="med" len="med"/>
          </a:ln>
          <a:effectLst>
            <a:innerShdw blurRad="63500" dist="50800" dir="5400000">
              <a:prstClr val="black">
                <a:alpha val="50000"/>
              </a:prstClr>
            </a:innerShdw>
          </a:effectLst>
          <a:scene3d>
            <a:camera prst="orthographicFront">
              <a:rot lat="0" lon="0" rev="0"/>
            </a:camera>
            <a:lightRig rig="brightRoom" dir="t">
              <a:rot lat="0" lon="0" rev="600000"/>
            </a:lightRig>
          </a:scene3d>
          <a:sp3d prstMaterial="metal">
            <a:bevelT w="38100" h="57150" prst="angle"/>
          </a:sp3d>
        </p:spPr>
        <p:txBody>
          <a:bodyPr vert="horz" wrap="none" lIns="91440" tIns="45720" rIns="91440" bIns="45720" numCol="1" rtlCol="0" anchor="ctr" anchorCtr="0" compatLnSpc="1">
            <a:prstTxWarp prst="textNoShape">
              <a:avLst/>
            </a:prstTxWarp>
          </a:bodyPr>
          <a:lstStyle/>
          <a:p>
            <a:pPr algn="r"/>
            <a:endParaRPr lang="zh-CN" altLang="en-US" sz="2800" smtClean="0">
              <a:solidFill>
                <a:srgbClr val="000000"/>
              </a:solidFill>
            </a:endParaRPr>
          </a:p>
        </p:txBody>
      </p:sp>
      <p:sp>
        <p:nvSpPr>
          <p:cNvPr id="34819" name="Rectangle 3"/>
          <p:cNvSpPr>
            <a:spLocks noGrp="1" noChangeArrowheads="1"/>
          </p:cNvSpPr>
          <p:nvPr>
            <p:ph type="body" idx="1"/>
          </p:nvPr>
        </p:nvSpPr>
        <p:spPr bwMode="auto">
          <a:xfrm>
            <a:off x="468313" y="1279525"/>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j-lt"/>
                <a:cs typeface="Arial" pitchFamily="34" charset="0"/>
              </a:defRPr>
            </a:lvl1pPr>
          </a:lstStyle>
          <a:p>
            <a:pPr>
              <a:defRPr/>
            </a:pPr>
            <a:endParaRPr lang="en-US" altLang="zh-CN">
              <a:solidFill>
                <a:srgbClr val="000000"/>
              </a:solidFill>
            </a:endParaRPr>
          </a:p>
        </p:txBody>
      </p:sp>
      <p:sp>
        <p:nvSpPr>
          <p:cNvPr id="34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cs typeface="Arial" pitchFamily="34" charset="0"/>
              </a:defRPr>
            </a:lvl1pPr>
          </a:lstStyle>
          <a:p>
            <a:pPr>
              <a:defRPr/>
            </a:pPr>
            <a:endParaRPr lang="en-US" altLang="zh-CN" dirty="0">
              <a:solidFill>
                <a:srgbClr val="000000"/>
              </a:solidFill>
            </a:endParaRPr>
          </a:p>
        </p:txBody>
      </p:sp>
      <p:sp>
        <p:nvSpPr>
          <p:cNvPr id="34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j-lt"/>
                <a:cs typeface="Arial" pitchFamily="34" charset="0"/>
              </a:defRPr>
            </a:lvl1pPr>
          </a:lstStyle>
          <a:p>
            <a:pPr>
              <a:defRPr/>
            </a:pPr>
            <a:fld id="{89A68D21-B0E7-4CCD-A412-055A7C9968B6}" type="slidenum">
              <a:rPr lang="en-US" altLang="zh-CN">
                <a:solidFill>
                  <a:srgbClr val="000000"/>
                </a:solidFill>
              </a:rPr>
              <a:pPr>
                <a:defRPr/>
              </a:pPr>
              <a:t>‹#›</a:t>
            </a:fld>
            <a:endParaRPr lang="en-US" altLang="zh-CN">
              <a:solidFill>
                <a:srgbClr val="000000"/>
              </a:solidFill>
            </a:endParaRPr>
          </a:p>
        </p:txBody>
      </p:sp>
      <p:sp>
        <p:nvSpPr>
          <p:cNvPr id="4102" name="Rectangle 2"/>
          <p:cNvSpPr>
            <a:spLocks noGrp="1" noChangeArrowheads="1"/>
          </p:cNvSpPr>
          <p:nvPr>
            <p:ph type="title"/>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4829" name="Text Box 13"/>
          <p:cNvSpPr txBox="1">
            <a:spLocks noChangeArrowheads="1"/>
          </p:cNvSpPr>
          <p:nvPr userDrawn="1"/>
        </p:nvSpPr>
        <p:spPr bwMode="auto">
          <a:xfrm>
            <a:off x="214282" y="6357958"/>
            <a:ext cx="2286016" cy="457993"/>
          </a:xfrm>
          <a:prstGeom prst="rect">
            <a:avLst/>
          </a:prstGeom>
          <a:noFill/>
          <a:ln w="9525">
            <a:noFill/>
            <a:miter lim="800000"/>
            <a:headEnd/>
            <a:tailEnd/>
          </a:ln>
          <a:effectLst/>
        </p:spPr>
        <p:txBody>
          <a:bodyPr wrap="square" lIns="87806" tIns="43902" rIns="87806" bIns="43902" anchor="ctr">
            <a:spAutoFit/>
          </a:bodyPr>
          <a:lstStyle/>
          <a:p>
            <a:r>
              <a:rPr lang="zh-CN" altLang="en-US" sz="2400" b="1" dirty="0" smtClean="0">
                <a:solidFill>
                  <a:srgbClr val="808080"/>
                </a:solidFill>
                <a:effectLst>
                  <a:outerShdw blurRad="38100" dist="38100" dir="2700000" algn="tl">
                    <a:srgbClr val="C0C0C0"/>
                  </a:outerShdw>
                </a:effectLst>
                <a:latin typeface="Arial" pitchFamily="34" charset="0"/>
                <a:ea typeface="隶书" pitchFamily="49" charset="-122"/>
              </a:rPr>
              <a:t>工程经济学</a:t>
            </a:r>
            <a:endParaRPr lang="zh-CN" altLang="en-US" sz="2400" b="1" dirty="0">
              <a:solidFill>
                <a:srgbClr val="808080"/>
              </a:solidFill>
              <a:effectLst>
                <a:outerShdw blurRad="38100" dist="38100" dir="2700000" algn="tl">
                  <a:srgbClr val="C0C0C0"/>
                </a:outerShdw>
              </a:effectLst>
              <a:latin typeface="Arial" pitchFamily="34" charset="0"/>
              <a:ea typeface="隶书" pitchFamily="49" charset="-122"/>
            </a:endParaRPr>
          </a:p>
        </p:txBody>
      </p:sp>
      <p:sp>
        <p:nvSpPr>
          <p:cNvPr id="34832" name="Rectangle 16"/>
          <p:cNvSpPr>
            <a:spLocks noChangeArrowheads="1"/>
          </p:cNvSpPr>
          <p:nvPr userDrawn="1"/>
        </p:nvSpPr>
        <p:spPr bwMode="auto">
          <a:xfrm flipV="1">
            <a:off x="0" y="1016000"/>
            <a:ext cx="9145588" cy="36513"/>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9525">
            <a:noFill/>
            <a:miter lim="800000"/>
            <a:headEnd/>
            <a:tailEnd/>
          </a:ln>
          <a:effectLst/>
        </p:spPr>
        <p:txBody>
          <a:bodyPr rot="10800000" wrap="none" anchor="ctr"/>
          <a:lstStyle/>
          <a:p>
            <a:pPr algn="ctr">
              <a:defRPr/>
            </a:pPr>
            <a:endParaRPr lang="zh-CN" altLang="zh-CN" sz="1700">
              <a:solidFill>
                <a:srgbClr val="000000"/>
              </a:solidFill>
              <a:latin typeface="FrutigerNext LT Regular" pitchFamily="2" charset="0"/>
              <a:ea typeface="华文细黑" pitchFamily="2" charset="-122"/>
            </a:endParaRPr>
          </a:p>
        </p:txBody>
      </p:sp>
      <p:pic>
        <p:nvPicPr>
          <p:cNvPr id="12" name="Picture 2"/>
          <p:cNvPicPr>
            <a:picLocks noChangeAspect="1" noChangeArrowheads="1"/>
          </p:cNvPicPr>
          <p:nvPr userDrawn="1"/>
        </p:nvPicPr>
        <p:blipFill>
          <a:blip r:embed="rId16" cstate="print"/>
          <a:srcRect t="7692" r="91595"/>
          <a:stretch>
            <a:fillRect/>
          </a:stretch>
        </p:blipFill>
        <p:spPr bwMode="auto">
          <a:xfrm>
            <a:off x="6429388" y="6446830"/>
            <a:ext cx="360040" cy="308606"/>
          </a:xfrm>
          <a:prstGeom prst="rect">
            <a:avLst/>
          </a:prstGeom>
          <a:noFill/>
          <a:ln w="9525">
            <a:noFill/>
            <a:miter lim="800000"/>
            <a:headEnd/>
            <a:tailEnd/>
          </a:ln>
          <a:effectLst>
            <a:glow rad="63500">
              <a:schemeClr val="accent5">
                <a:satMod val="175000"/>
                <a:alpha val="40000"/>
              </a:schemeClr>
            </a:glow>
            <a:outerShdw blurRad="50800" dist="38100" dir="2700000" algn="tl" rotWithShape="0">
              <a:prstClr val="black">
                <a:alpha val="40000"/>
              </a:prstClr>
            </a:outerShdw>
          </a:effectLst>
        </p:spPr>
      </p:pic>
      <p:sp>
        <p:nvSpPr>
          <p:cNvPr id="13" name="Text Box 13"/>
          <p:cNvSpPr txBox="1">
            <a:spLocks noChangeArrowheads="1"/>
          </p:cNvSpPr>
          <p:nvPr userDrawn="1"/>
        </p:nvSpPr>
        <p:spPr bwMode="auto">
          <a:xfrm>
            <a:off x="6796136" y="6416937"/>
            <a:ext cx="2555776" cy="334883"/>
          </a:xfrm>
          <a:prstGeom prst="rect">
            <a:avLst/>
          </a:prstGeom>
          <a:noFill/>
          <a:ln w="9525">
            <a:noFill/>
            <a:miter lim="800000"/>
            <a:headEnd/>
            <a:tailEnd/>
          </a:ln>
          <a:effectLst/>
        </p:spPr>
        <p:txBody>
          <a:bodyPr wrap="square" lIns="87806" tIns="43902" rIns="87806" bIns="43902" anchor="ctr">
            <a:spAutoFit/>
          </a:bodyPr>
          <a:lstStyle/>
          <a:p>
            <a:r>
              <a:rPr lang="en-US" altLang="zh-CN" sz="1600" dirty="0" smtClean="0">
                <a:solidFill>
                  <a:srgbClr val="000000"/>
                </a:solidFill>
                <a:latin typeface="华文中宋" pitchFamily="2" charset="-122"/>
                <a:ea typeface="华文中宋" pitchFamily="2" charset="-122"/>
              </a:rPr>
              <a:t>赢在路上教育培训学校</a:t>
            </a:r>
            <a:endParaRPr lang="zh-CN" altLang="en-US" sz="1600" dirty="0">
              <a:solidFill>
                <a:srgbClr val="000000"/>
              </a:solidFill>
              <a:latin typeface="华文中宋" pitchFamily="2" charset="-122"/>
              <a:ea typeface="华文中宋" pitchFamily="2" charset="-122"/>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transition>
    <p:cover dir="rd"/>
  </p:transition>
  <p:timing>
    <p:tnLst>
      <p:par>
        <p:cTn id="1" dur="indefinite" restart="never" nodeType="tmRoot"/>
      </p:par>
    </p:tnLst>
  </p:timing>
  <p:txStyles>
    <p:titleStyle>
      <a:lvl1pPr algn="ctr" rtl="0" eaLnBrk="0" fontAlgn="base" hangingPunct="0">
        <a:spcBef>
          <a:spcPct val="0"/>
        </a:spcBef>
        <a:spcAft>
          <a:spcPct val="0"/>
        </a:spcAft>
        <a:defRPr sz="4000" b="1">
          <a:solidFill>
            <a:schemeClr val="accent2"/>
          </a:solidFill>
          <a:latin typeface="+mj-lt"/>
          <a:ea typeface="+mj-ea"/>
          <a:cs typeface="+mj-cs"/>
        </a:defRPr>
      </a:lvl1pPr>
      <a:lvl2pPr algn="ctr" rtl="0" eaLnBrk="0" fontAlgn="base" hangingPunct="0">
        <a:spcBef>
          <a:spcPct val="0"/>
        </a:spcBef>
        <a:spcAft>
          <a:spcPct val="0"/>
        </a:spcAft>
        <a:defRPr sz="4000" b="1">
          <a:solidFill>
            <a:schemeClr val="accent2"/>
          </a:solidFill>
          <a:latin typeface="Arial" pitchFamily="34" charset="0"/>
          <a:ea typeface="黑体" pitchFamily="49" charset="-122"/>
        </a:defRPr>
      </a:lvl2pPr>
      <a:lvl3pPr algn="ctr" rtl="0" eaLnBrk="0" fontAlgn="base" hangingPunct="0">
        <a:spcBef>
          <a:spcPct val="0"/>
        </a:spcBef>
        <a:spcAft>
          <a:spcPct val="0"/>
        </a:spcAft>
        <a:defRPr sz="4000" b="1">
          <a:solidFill>
            <a:schemeClr val="accent2"/>
          </a:solidFill>
          <a:latin typeface="Arial" pitchFamily="34" charset="0"/>
          <a:ea typeface="黑体" pitchFamily="49" charset="-122"/>
        </a:defRPr>
      </a:lvl3pPr>
      <a:lvl4pPr algn="ctr" rtl="0" eaLnBrk="0" fontAlgn="base" hangingPunct="0">
        <a:spcBef>
          <a:spcPct val="0"/>
        </a:spcBef>
        <a:spcAft>
          <a:spcPct val="0"/>
        </a:spcAft>
        <a:defRPr sz="4000" b="1">
          <a:solidFill>
            <a:schemeClr val="accent2"/>
          </a:solidFill>
          <a:latin typeface="Arial" pitchFamily="34" charset="0"/>
          <a:ea typeface="黑体" pitchFamily="49" charset="-122"/>
        </a:defRPr>
      </a:lvl4pPr>
      <a:lvl5pPr algn="ctr" rtl="0" eaLnBrk="0" fontAlgn="base" hangingPunct="0">
        <a:spcBef>
          <a:spcPct val="0"/>
        </a:spcBef>
        <a:spcAft>
          <a:spcPct val="0"/>
        </a:spcAft>
        <a:defRPr sz="4000" b="1">
          <a:solidFill>
            <a:schemeClr val="accent2"/>
          </a:solidFill>
          <a:latin typeface="Arial" pitchFamily="34" charset="0"/>
          <a:ea typeface="黑体" pitchFamily="49" charset="-122"/>
        </a:defRPr>
      </a:lvl5pPr>
      <a:lvl6pPr marL="457200" algn="ctr" rtl="0" fontAlgn="base">
        <a:spcBef>
          <a:spcPct val="0"/>
        </a:spcBef>
        <a:spcAft>
          <a:spcPct val="0"/>
        </a:spcAft>
        <a:defRPr sz="4000" b="1">
          <a:solidFill>
            <a:schemeClr val="accent2"/>
          </a:solidFill>
          <a:latin typeface="Arial" pitchFamily="34" charset="0"/>
          <a:ea typeface="黑体" pitchFamily="49" charset="-122"/>
        </a:defRPr>
      </a:lvl6pPr>
      <a:lvl7pPr marL="914400" algn="ctr" rtl="0" fontAlgn="base">
        <a:spcBef>
          <a:spcPct val="0"/>
        </a:spcBef>
        <a:spcAft>
          <a:spcPct val="0"/>
        </a:spcAft>
        <a:defRPr sz="4000" b="1">
          <a:solidFill>
            <a:schemeClr val="accent2"/>
          </a:solidFill>
          <a:latin typeface="Arial" pitchFamily="34" charset="0"/>
          <a:ea typeface="黑体" pitchFamily="49" charset="-122"/>
        </a:defRPr>
      </a:lvl7pPr>
      <a:lvl8pPr marL="1371600" algn="ctr" rtl="0" fontAlgn="base">
        <a:spcBef>
          <a:spcPct val="0"/>
        </a:spcBef>
        <a:spcAft>
          <a:spcPct val="0"/>
        </a:spcAft>
        <a:defRPr sz="4000" b="1">
          <a:solidFill>
            <a:schemeClr val="accent2"/>
          </a:solidFill>
          <a:latin typeface="Arial" pitchFamily="34" charset="0"/>
          <a:ea typeface="黑体" pitchFamily="49" charset="-122"/>
        </a:defRPr>
      </a:lvl8pPr>
      <a:lvl9pPr marL="1828800" algn="ctr" rtl="0" fontAlgn="base">
        <a:spcBef>
          <a:spcPct val="0"/>
        </a:spcBef>
        <a:spcAft>
          <a:spcPct val="0"/>
        </a:spcAft>
        <a:defRPr sz="4000" b="1">
          <a:solidFill>
            <a:schemeClr val="accent2"/>
          </a:solidFill>
          <a:latin typeface="Arial" pitchFamily="34" charset="0"/>
          <a:ea typeface="黑体" pitchFamily="49" charset="-122"/>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p"/>
        <a:defRPr sz="28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40000"/>
        </a:lnSpc>
        <a:spcBef>
          <a:spcPct val="20000"/>
        </a:spcBef>
        <a:spcAft>
          <a:spcPct val="0"/>
        </a:spcAft>
        <a:buClr>
          <a:srgbClr val="CC0000"/>
        </a:buClr>
        <a:buFont typeface="Wingdings" pitchFamily="2" charset="2"/>
        <a:buChar char="l"/>
        <a:defRPr sz="2400" b="1">
          <a:solidFill>
            <a:schemeClr val="tx1"/>
          </a:solidFill>
          <a:effectLst>
            <a:outerShdw blurRad="38100" dist="38100" dir="2700000" algn="tl">
              <a:srgbClr val="C0C0C0"/>
            </a:outerShdw>
          </a:effectLst>
          <a:latin typeface="华文中宋" pitchFamily="2" charset="-122"/>
          <a:ea typeface="华文中宋" pitchFamily="2" charset="-122"/>
        </a:defRPr>
      </a:lvl2pPr>
      <a:lvl3pPr marL="1143000" indent="-228600" algn="l" rtl="0" eaLnBrk="0" fontAlgn="base" hangingPunct="0">
        <a:lnSpc>
          <a:spcPct val="140000"/>
        </a:lnSpc>
        <a:spcBef>
          <a:spcPct val="20000"/>
        </a:spcBef>
        <a:spcAft>
          <a:spcPct val="0"/>
        </a:spcAft>
        <a:buFont typeface="Wingdings" pitchFamily="2" charset="2"/>
        <a:buChar char="u"/>
        <a:defRPr sz="2400">
          <a:solidFill>
            <a:schemeClr val="tx1"/>
          </a:solidFill>
          <a:latin typeface="+mj-lt"/>
          <a:ea typeface="华文中宋" pitchFamily="2" charset="-122"/>
        </a:defRPr>
      </a:lvl3pPr>
      <a:lvl4pPr marL="1600200" indent="-228600" algn="l" rtl="0" eaLnBrk="0" fontAlgn="base" hangingPunct="0">
        <a:lnSpc>
          <a:spcPct val="140000"/>
        </a:lnSpc>
        <a:spcBef>
          <a:spcPct val="20000"/>
        </a:spcBef>
        <a:spcAft>
          <a:spcPct val="0"/>
        </a:spcAft>
        <a:buFont typeface="Wingdings" pitchFamily="2" charset="2"/>
        <a:buChar char="ü"/>
        <a:defRPr sz="2000">
          <a:solidFill>
            <a:schemeClr val="tx1"/>
          </a:solidFill>
          <a:latin typeface="+mj-lt"/>
          <a:ea typeface="华文中宋" pitchFamily="2" charset="-122"/>
        </a:defRPr>
      </a:lvl4pPr>
      <a:lvl5pPr marL="2057400" indent="-228600" algn="l" rtl="0" eaLnBrk="0" fontAlgn="base" hangingPunct="0">
        <a:lnSpc>
          <a:spcPct val="140000"/>
        </a:lnSpc>
        <a:spcBef>
          <a:spcPct val="20000"/>
        </a:spcBef>
        <a:spcAft>
          <a:spcPct val="0"/>
        </a:spcAft>
        <a:buChar char="»"/>
        <a:defRPr sz="2000">
          <a:solidFill>
            <a:schemeClr val="tx1"/>
          </a:solidFill>
          <a:latin typeface="+mj-lt"/>
          <a:ea typeface="华文中宋" pitchFamily="2" charset="-122"/>
        </a:defRPr>
      </a:lvl5pPr>
      <a:lvl6pPr marL="25146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6pPr>
      <a:lvl7pPr marL="29718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7pPr>
      <a:lvl8pPr marL="34290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8pPr>
      <a:lvl9pPr marL="38862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Office_Excel_97-2003____1.xls"/><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oleObject14.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2.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Office_Excel_97-2003____2.xls"/><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7.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8.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21.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8.xml"/><Relationship Id="rId1" Type="http://schemas.openxmlformats.org/officeDocument/2006/relationships/vmlDrawing" Target="../drawings/vmlDrawing23.vml"/><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48.xml"/><Relationship Id="rId1" Type="http://schemas.openxmlformats.org/officeDocument/2006/relationships/vmlDrawing" Target="../drawings/vmlDrawing24.vml"/><Relationship Id="rId4" Type="http://schemas.openxmlformats.org/officeDocument/2006/relationships/oleObject" Target="../embeddings/oleObject35.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48.xml"/><Relationship Id="rId1" Type="http://schemas.openxmlformats.org/officeDocument/2006/relationships/vmlDrawing" Target="../drawings/vmlDrawing25.vml"/><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47.xml"/><Relationship Id="rId1" Type="http://schemas.openxmlformats.org/officeDocument/2006/relationships/vmlDrawing" Target="../drawings/vmlDrawing26.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47.xml"/><Relationship Id="rId1" Type="http://schemas.openxmlformats.org/officeDocument/2006/relationships/vmlDrawing" Target="../drawings/vmlDrawing27.v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8.bin"/><Relationship Id="rId2" Type="http://schemas.openxmlformats.org/officeDocument/2006/relationships/slideLayout" Target="../slideLayouts/slideLayout43.xml"/><Relationship Id="rId1" Type="http://schemas.openxmlformats.org/officeDocument/2006/relationships/vmlDrawing" Target="../drawings/vmlDrawing28.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48.xml"/><Relationship Id="rId1" Type="http://schemas.openxmlformats.org/officeDocument/2006/relationships/vmlDrawing" Target="../drawings/vmlDrawing29.v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oleObject" Target="../embeddings/oleObject51.bin"/><Relationship Id="rId7" Type="http://schemas.openxmlformats.org/officeDocument/2006/relationships/oleObject" Target="../embeddings/oleObject55.bin"/><Relationship Id="rId2" Type="http://schemas.openxmlformats.org/officeDocument/2006/relationships/slideLayout" Target="../slideLayouts/slideLayout48.xml"/><Relationship Id="rId1" Type="http://schemas.openxmlformats.org/officeDocument/2006/relationships/vmlDrawing" Target="../drawings/vmlDrawing30.vml"/><Relationship Id="rId6" Type="http://schemas.openxmlformats.org/officeDocument/2006/relationships/oleObject" Target="../embeddings/oleObject54.bin"/><Relationship Id="rId5" Type="http://schemas.openxmlformats.org/officeDocument/2006/relationships/oleObject" Target="../embeddings/oleObject53.bin"/><Relationship Id="rId4" Type="http://schemas.openxmlformats.org/officeDocument/2006/relationships/oleObject" Target="../embeddings/oleObject52.bin"/><Relationship Id="rId9" Type="http://schemas.openxmlformats.org/officeDocument/2006/relationships/oleObject" Target="../embeddings/oleObject57.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43.xml"/><Relationship Id="rId1" Type="http://schemas.openxmlformats.org/officeDocument/2006/relationships/vmlDrawing" Target="../drawings/vmlDrawing31.vml"/><Relationship Id="rId5" Type="http://schemas.openxmlformats.org/officeDocument/2006/relationships/oleObject" Target="../embeddings/oleObject60.bin"/><Relationship Id="rId4" Type="http://schemas.openxmlformats.org/officeDocument/2006/relationships/oleObject" Target="../embeddings/oleObject59.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48.xml"/><Relationship Id="rId1" Type="http://schemas.openxmlformats.org/officeDocument/2006/relationships/vmlDrawing" Target="../drawings/vmlDrawing32.v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48.xml"/><Relationship Id="rId1" Type="http://schemas.openxmlformats.org/officeDocument/2006/relationships/vmlDrawing" Target="../drawings/vmlDrawing33.v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48.xml"/><Relationship Id="rId1" Type="http://schemas.openxmlformats.org/officeDocument/2006/relationships/vmlDrawing" Target="../drawings/vmlDrawing34.vml"/><Relationship Id="rId4" Type="http://schemas.openxmlformats.org/officeDocument/2006/relationships/oleObject" Target="../embeddings/oleObject64.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oleObject" Target="../embeddings/oleObject65.bin"/><Relationship Id="rId7" Type="http://schemas.openxmlformats.org/officeDocument/2006/relationships/oleObject" Target="../embeddings/oleObject69.bin"/><Relationship Id="rId2" Type="http://schemas.openxmlformats.org/officeDocument/2006/relationships/slideLayout" Target="../slideLayouts/slideLayout48.xml"/><Relationship Id="rId1" Type="http://schemas.openxmlformats.org/officeDocument/2006/relationships/vmlDrawing" Target="../drawings/vmlDrawing35.vml"/><Relationship Id="rId6" Type="http://schemas.openxmlformats.org/officeDocument/2006/relationships/oleObject" Target="../embeddings/oleObject68.bin"/><Relationship Id="rId5" Type="http://schemas.openxmlformats.org/officeDocument/2006/relationships/oleObject" Target="../embeddings/oleObject67.bin"/><Relationship Id="rId4" Type="http://schemas.openxmlformats.org/officeDocument/2006/relationships/oleObject" Target="../embeddings/oleObject66.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5.bin"/><Relationship Id="rId2" Type="http://schemas.openxmlformats.org/officeDocument/2006/relationships/slideLayout" Target="../slideLayouts/slideLayout48.xml"/><Relationship Id="rId1" Type="http://schemas.openxmlformats.org/officeDocument/2006/relationships/vmlDrawing" Target="../drawings/vmlDrawing36.vml"/><Relationship Id="rId6" Type="http://schemas.openxmlformats.org/officeDocument/2006/relationships/oleObject" Target="../embeddings/oleObject74.bin"/><Relationship Id="rId5" Type="http://schemas.openxmlformats.org/officeDocument/2006/relationships/oleObject" Target="../embeddings/oleObject73.bin"/><Relationship Id="rId4" Type="http://schemas.openxmlformats.org/officeDocument/2006/relationships/oleObject" Target="../embeddings/oleObject72.bin"/><Relationship Id="rId9" Type="http://schemas.openxmlformats.org/officeDocument/2006/relationships/oleObject" Target="../embeddings/Microsoft_Office_Word_97_-_2003___3.doc"/></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48.xml"/><Relationship Id="rId1" Type="http://schemas.openxmlformats.org/officeDocument/2006/relationships/vmlDrawing" Target="../drawings/vmlDrawing37.v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48.xml"/><Relationship Id="rId1" Type="http://schemas.openxmlformats.org/officeDocument/2006/relationships/vmlDrawing" Target="../drawings/vmlDrawing38.vml"/><Relationship Id="rId4" Type="http://schemas.openxmlformats.org/officeDocument/2006/relationships/oleObject" Target="../embeddings/Microsoft_Office_Word_97_-_2003___4.doc"/></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48.xml"/><Relationship Id="rId1" Type="http://schemas.openxmlformats.org/officeDocument/2006/relationships/vmlDrawing" Target="../drawings/vmlDrawing39.v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9.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0.xml"/><Relationship Id="rId1" Type="http://schemas.openxmlformats.org/officeDocument/2006/relationships/vmlDrawing" Target="../drawings/vmlDrawing40.vml"/><Relationship Id="rId5" Type="http://schemas.openxmlformats.org/officeDocument/2006/relationships/oleObject" Target="../embeddings/oleObject82.bin"/><Relationship Id="rId4" Type="http://schemas.openxmlformats.org/officeDocument/2006/relationships/oleObject" Target="../embeddings/oleObject81.bin"/></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srcRect/>
          <a:stretch>
            <a:fillRect/>
          </a:stretch>
        </p:blipFill>
        <p:spPr bwMode="auto">
          <a:xfrm>
            <a:off x="0" y="0"/>
            <a:ext cx="9144000" cy="4276725"/>
          </a:xfrm>
          <a:prstGeom prst="rect">
            <a:avLst/>
          </a:prstGeom>
          <a:noFill/>
          <a:ln w="9525">
            <a:noFill/>
            <a:miter lim="800000"/>
            <a:headEnd/>
            <a:tailEnd/>
          </a:ln>
          <a:effectLst/>
        </p:spPr>
      </p:pic>
      <p:sp>
        <p:nvSpPr>
          <p:cNvPr id="4110" name="Text Box 14"/>
          <p:cNvSpPr txBox="1">
            <a:spLocks noChangeArrowheads="1"/>
          </p:cNvSpPr>
          <p:nvPr/>
        </p:nvSpPr>
        <p:spPr bwMode="auto">
          <a:xfrm>
            <a:off x="1071538" y="1142984"/>
            <a:ext cx="7129463" cy="2185214"/>
          </a:xfrm>
          <a:prstGeom prst="rect">
            <a:avLst/>
          </a:prstGeom>
          <a:noFill/>
          <a:ln w="9525">
            <a:noFill/>
            <a:miter lim="800000"/>
            <a:headEnd/>
            <a:tailEnd/>
          </a:ln>
        </p:spPr>
        <p:txBody>
          <a:bodyPr anchorCtr="1">
            <a:spAutoFit/>
          </a:bodyPr>
          <a:lstStyle/>
          <a:p>
            <a:pPr algn="ctr"/>
            <a:r>
              <a:rPr lang="zh-CN" altLang="en-US" sz="4400" b="1" kern="10" dirty="0" smtClean="0">
                <a:ln w="9525">
                  <a:noFill/>
                  <a:round/>
                  <a:headEnd/>
                  <a:tailEnd/>
                </a:ln>
                <a:gradFill flip="none" rotWithShape="1">
                  <a:gsLst>
                    <a:gs pos="0">
                      <a:srgbClr val="CC6600">
                        <a:shade val="30000"/>
                        <a:satMod val="115000"/>
                      </a:srgbClr>
                    </a:gs>
                    <a:gs pos="50000">
                      <a:srgbClr val="CC6600">
                        <a:shade val="67500"/>
                        <a:satMod val="115000"/>
                      </a:srgbClr>
                    </a:gs>
                    <a:gs pos="100000">
                      <a:srgbClr val="CC6600">
                        <a:shade val="100000"/>
                        <a:satMod val="115000"/>
                      </a:srgbClr>
                    </a:gs>
                  </a:gsLst>
                  <a:lin ang="18900000" scaled="1"/>
                  <a:tileRect/>
                </a:gradFill>
                <a:effectLst>
                  <a:outerShdw blurRad="50800" dist="38100" dir="2700000" algn="tl" rotWithShape="0">
                    <a:prstClr val="black">
                      <a:alpha val="40000"/>
                    </a:prstClr>
                  </a:outerShdw>
                </a:effectLst>
                <a:latin typeface="华文隶书" pitchFamily="2" charset="-122"/>
                <a:ea typeface="华文隶书" pitchFamily="2" charset="-122"/>
              </a:rPr>
              <a:t>基于企业理财的</a:t>
            </a:r>
            <a:endParaRPr lang="en-US" altLang="zh-CN" sz="4400" b="1" kern="10" dirty="0" smtClean="0">
              <a:ln w="9525">
                <a:noFill/>
                <a:round/>
                <a:headEnd/>
                <a:tailEnd/>
              </a:ln>
              <a:gradFill flip="none" rotWithShape="1">
                <a:gsLst>
                  <a:gs pos="0">
                    <a:srgbClr val="CC6600">
                      <a:shade val="30000"/>
                      <a:satMod val="115000"/>
                    </a:srgbClr>
                  </a:gs>
                  <a:gs pos="50000">
                    <a:srgbClr val="CC6600">
                      <a:shade val="67500"/>
                      <a:satMod val="115000"/>
                    </a:srgbClr>
                  </a:gs>
                  <a:gs pos="100000">
                    <a:srgbClr val="CC6600">
                      <a:shade val="100000"/>
                      <a:satMod val="115000"/>
                    </a:srgbClr>
                  </a:gs>
                </a:gsLst>
                <a:lin ang="18900000" scaled="1"/>
                <a:tileRect/>
              </a:gradFill>
              <a:effectLst>
                <a:outerShdw blurRad="50800" dist="38100" dir="2700000" algn="tl" rotWithShape="0">
                  <a:prstClr val="black">
                    <a:alpha val="40000"/>
                  </a:prstClr>
                </a:outerShdw>
              </a:effectLst>
              <a:latin typeface="华文隶书" pitchFamily="2" charset="-122"/>
              <a:ea typeface="华文隶书" pitchFamily="2" charset="-122"/>
            </a:endParaRPr>
          </a:p>
          <a:p>
            <a:pPr algn="ctr"/>
            <a:r>
              <a:rPr lang="zh-CN" altLang="en-US" sz="8800" b="1" kern="10" dirty="0" smtClean="0">
                <a:ln w="9525">
                  <a:noFill/>
                  <a:round/>
                  <a:headEnd/>
                  <a:tailEnd/>
                </a:ln>
                <a:gradFill flip="none" rotWithShape="1">
                  <a:gsLst>
                    <a:gs pos="0">
                      <a:schemeClr val="accent6">
                        <a:lumMod val="50000"/>
                      </a:schemeClr>
                    </a:gs>
                    <a:gs pos="50000">
                      <a:schemeClr val="accent6">
                        <a:lumMod val="75000"/>
                      </a:schemeClr>
                    </a:gs>
                    <a:gs pos="100000">
                      <a:schemeClr val="accent2">
                        <a:lumMod val="75000"/>
                      </a:schemeClr>
                    </a:gs>
                  </a:gsLst>
                  <a:lin ang="18900000" scaled="1"/>
                  <a:tileRect/>
                </a:gradFill>
                <a:effectLst>
                  <a:outerShdw blurRad="50800" dist="38100" dir="2700000" algn="tl" rotWithShape="0">
                    <a:prstClr val="black">
                      <a:alpha val="40000"/>
                    </a:prstClr>
                  </a:outerShdw>
                </a:effectLst>
                <a:latin typeface="华文隶书" pitchFamily="2" charset="-122"/>
                <a:ea typeface="华文隶书" pitchFamily="2" charset="-122"/>
              </a:rPr>
              <a:t>工程经济学</a:t>
            </a:r>
            <a:endParaRPr lang="zh-CN" altLang="en-US" sz="8800" b="1" kern="10" dirty="0">
              <a:ln w="9525">
                <a:noFill/>
                <a:round/>
                <a:headEnd/>
                <a:tailEnd/>
              </a:ln>
              <a:gradFill flip="none" rotWithShape="1">
                <a:gsLst>
                  <a:gs pos="0">
                    <a:schemeClr val="accent6">
                      <a:lumMod val="50000"/>
                    </a:schemeClr>
                  </a:gs>
                  <a:gs pos="50000">
                    <a:schemeClr val="accent6">
                      <a:lumMod val="75000"/>
                    </a:schemeClr>
                  </a:gs>
                  <a:gs pos="100000">
                    <a:schemeClr val="accent2">
                      <a:lumMod val="75000"/>
                    </a:schemeClr>
                  </a:gs>
                </a:gsLst>
                <a:lin ang="18900000" scaled="1"/>
                <a:tileRect/>
              </a:gradFill>
              <a:effectLst>
                <a:outerShdw blurRad="50800" dist="38100" dir="2700000" algn="tl" rotWithShape="0">
                  <a:prstClr val="black">
                    <a:alpha val="40000"/>
                  </a:prstClr>
                </a:outerShdw>
              </a:effectLst>
              <a:latin typeface="华文隶书" pitchFamily="2" charset="-122"/>
              <a:ea typeface="华文隶书" pitchFamily="2" charset="-122"/>
            </a:endParaRPr>
          </a:p>
        </p:txBody>
      </p:sp>
      <p:pic>
        <p:nvPicPr>
          <p:cNvPr id="6148" name="Picture 25"/>
          <p:cNvPicPr>
            <a:picLocks noChangeAspect="1" noChangeArrowheads="1"/>
          </p:cNvPicPr>
          <p:nvPr/>
        </p:nvPicPr>
        <p:blipFill>
          <a:blip r:embed="rId3" cstate="print"/>
          <a:srcRect t="44893" r="19933" b="12708"/>
          <a:stretch>
            <a:fillRect/>
          </a:stretch>
        </p:blipFill>
        <p:spPr bwMode="auto">
          <a:xfrm>
            <a:off x="0" y="4149725"/>
            <a:ext cx="9144000" cy="2708275"/>
          </a:xfrm>
          <a:prstGeom prst="rect">
            <a:avLst/>
          </a:prstGeom>
          <a:noFill/>
          <a:ln w="9525">
            <a:noFill/>
            <a:miter lim="800000"/>
            <a:headEnd/>
            <a:tailEnd/>
          </a:ln>
        </p:spPr>
      </p:pic>
      <p:sp>
        <p:nvSpPr>
          <p:cNvPr id="4108" name="Text Box 12"/>
          <p:cNvSpPr txBox="1">
            <a:spLocks noChangeArrowheads="1"/>
          </p:cNvSpPr>
          <p:nvPr/>
        </p:nvSpPr>
        <p:spPr bwMode="auto">
          <a:xfrm>
            <a:off x="3143240" y="4891104"/>
            <a:ext cx="4071938" cy="823912"/>
          </a:xfrm>
          <a:prstGeom prst="rect">
            <a:avLst/>
          </a:prstGeom>
          <a:noFill/>
          <a:ln w="9525">
            <a:noFill/>
            <a:miter lim="800000"/>
            <a:headEnd/>
            <a:tailEnd/>
          </a:ln>
        </p:spPr>
        <p:txBody>
          <a:bodyPr anchorCtr="1">
            <a:spAutoFit/>
          </a:bodyPr>
          <a:lstStyle/>
          <a:p>
            <a:pPr algn="ctr"/>
            <a:r>
              <a:rPr kumimoji="1" lang="zh-CN" altLang="en-US" sz="4800" dirty="0">
                <a:solidFill>
                  <a:schemeClr val="bg1"/>
                </a:solidFill>
                <a:effectLst>
                  <a:outerShdw blurRad="38100" dist="38100" dir="2700000" algn="tl">
                    <a:srgbClr val="C0C0C0"/>
                  </a:outerShdw>
                </a:effectLst>
                <a:latin typeface="华文隶书" pitchFamily="2" charset="-122"/>
                <a:ea typeface="华文隶书" pitchFamily="2" charset="-122"/>
              </a:rPr>
              <a:t>彭宏韬 </a:t>
            </a:r>
            <a:r>
              <a:rPr kumimoji="1" lang="en-US" altLang="zh-CN" sz="4800" dirty="0" smtClean="0">
                <a:solidFill>
                  <a:schemeClr val="bg1"/>
                </a:solidFill>
                <a:effectLst>
                  <a:outerShdw blurRad="38100" dist="38100" dir="2700000" algn="tl">
                    <a:srgbClr val="C0C0C0"/>
                  </a:outerShdw>
                </a:effectLst>
                <a:latin typeface="华文隶书" pitchFamily="2" charset="-122"/>
                <a:ea typeface="华文隶书" pitchFamily="2" charset="-122"/>
              </a:rPr>
              <a:t>PMP </a:t>
            </a:r>
            <a:r>
              <a:rPr kumimoji="1" lang="en-US" altLang="zh-CN" sz="4800" baseline="30000" dirty="0" smtClean="0">
                <a:solidFill>
                  <a:schemeClr val="bg1"/>
                </a:solidFill>
                <a:effectLst>
                  <a:outerShdw blurRad="38100" dist="38100" dir="2700000" algn="tl">
                    <a:srgbClr val="C0C0C0"/>
                  </a:outerShdw>
                </a:effectLst>
                <a:latin typeface="Microsoft Yi Baiti" pitchFamily="66" charset="0"/>
                <a:ea typeface="Microsoft Yi Baiti" pitchFamily="66" charset="0"/>
              </a:rPr>
              <a:t>®</a:t>
            </a:r>
            <a:endParaRPr kumimoji="1" lang="en-US" altLang="zh-CN" sz="4800" baseline="30000" dirty="0">
              <a:solidFill>
                <a:schemeClr val="bg1"/>
              </a:solidFill>
              <a:effectLst>
                <a:outerShdw blurRad="38100" dist="38100" dir="2700000" algn="tl">
                  <a:srgbClr val="C0C0C0"/>
                </a:outerShdw>
              </a:effectLst>
              <a:latin typeface="Microsoft Yi Baiti" pitchFamily="66" charset="0"/>
              <a:ea typeface="Microsoft Yi Baiti" pitchFamily="66" charset="0"/>
            </a:endParaRPr>
          </a:p>
        </p:txBody>
      </p:sp>
      <p:pic>
        <p:nvPicPr>
          <p:cNvPr id="6157" name="Picture 13"/>
          <p:cNvPicPr>
            <a:picLocks noChangeAspect="1" noChangeArrowheads="1"/>
          </p:cNvPicPr>
          <p:nvPr/>
        </p:nvPicPr>
        <p:blipFill>
          <a:blip r:embed="rId4" cstate="print">
            <a:clrChange>
              <a:clrFrom>
                <a:srgbClr val="000000"/>
              </a:clrFrom>
              <a:clrTo>
                <a:srgbClr val="000000">
                  <a:alpha val="0"/>
                </a:srgbClr>
              </a:clrTo>
            </a:clrChange>
          </a:blip>
          <a:srcRect/>
          <a:stretch>
            <a:fillRect/>
          </a:stretch>
        </p:blipFill>
        <p:spPr bwMode="auto">
          <a:xfrm>
            <a:off x="0" y="5229225"/>
            <a:ext cx="2843213" cy="1189038"/>
          </a:xfrm>
          <a:prstGeom prst="rect">
            <a:avLst/>
          </a:prstGeom>
          <a:noFill/>
          <a:ln w="9525">
            <a:noFill/>
            <a:miter lim="800000"/>
            <a:headEnd/>
            <a:tailEnd/>
          </a:ln>
          <a:effectLst/>
        </p:spPr>
      </p:pic>
      <p:pic>
        <p:nvPicPr>
          <p:cNvPr id="8" name="Picture 2"/>
          <p:cNvPicPr>
            <a:picLocks noChangeAspect="1" noChangeArrowheads="1"/>
          </p:cNvPicPr>
          <p:nvPr/>
        </p:nvPicPr>
        <p:blipFill>
          <a:blip r:embed="rId5" cstate="print"/>
          <a:srcRect t="7692" r="91595"/>
          <a:stretch>
            <a:fillRect/>
          </a:stretch>
        </p:blipFill>
        <p:spPr bwMode="auto">
          <a:xfrm>
            <a:off x="323528" y="260648"/>
            <a:ext cx="1000132" cy="857256"/>
          </a:xfrm>
          <a:prstGeom prst="rect">
            <a:avLst/>
          </a:prstGeom>
          <a:noFill/>
          <a:ln w="9525">
            <a:noFill/>
            <a:miter lim="800000"/>
            <a:headEnd/>
            <a:tailEnd/>
          </a:ln>
          <a:effectLst>
            <a:glow rad="63500">
              <a:schemeClr val="accent5">
                <a:satMod val="175000"/>
                <a:alpha val="40000"/>
              </a:schemeClr>
            </a:glow>
            <a:outerShdw blurRad="50800" dist="38100" dir="2700000" algn="tl" rotWithShape="0">
              <a:prstClr val="black">
                <a:alpha val="40000"/>
              </a:prstClr>
            </a:outerShdw>
          </a:effectLst>
        </p:spPr>
      </p:pic>
    </p:spTree>
  </p:cSld>
  <p:clrMapOvr>
    <a:masterClrMapping/>
  </p:clrMapOvr>
  <p:transition>
    <p:cover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ChangeArrowheads="1"/>
          </p:cNvSpPr>
          <p:nvPr/>
        </p:nvSpPr>
        <p:spPr bwMode="auto">
          <a:xfrm>
            <a:off x="633413" y="1268760"/>
            <a:ext cx="8294687" cy="781945"/>
          </a:xfrm>
          <a:prstGeom prst="rect">
            <a:avLst/>
          </a:prstGeom>
          <a:noFill/>
          <a:ln w="9525">
            <a:noFill/>
            <a:miter lim="800000"/>
            <a:headEnd/>
            <a:tailEnd/>
          </a:ln>
        </p:spPr>
        <p:txBody>
          <a:bodyPr>
            <a:spAutoFit/>
          </a:bodyPr>
          <a:lstStyle/>
          <a:p>
            <a:pPr>
              <a:lnSpc>
                <a:spcPct val="120000"/>
              </a:lnSpc>
              <a:spcBef>
                <a:spcPct val="0"/>
              </a:spcBef>
              <a:buClrTx/>
              <a:buSzTx/>
              <a:buFontTx/>
              <a:buNone/>
            </a:pPr>
            <a:r>
              <a:rPr lang="zh-CN" altLang="en-US" b="1">
                <a:solidFill>
                  <a:srgbClr val="0000FF"/>
                </a:solidFill>
                <a:effectLst>
                  <a:outerShdw blurRad="38100" dist="38100" dir="2700000" algn="tl">
                    <a:srgbClr val="000000">
                      <a:alpha val="43137"/>
                    </a:srgbClr>
                  </a:outerShdw>
                </a:effectLst>
                <a:latin typeface="宋体" pitchFamily="2" charset="-122"/>
              </a:rPr>
              <a:t>例题2：某项目的现金流量如下表，设基准投资回收期为8年，试初步判断方案的可行性。</a:t>
            </a:r>
          </a:p>
        </p:txBody>
      </p:sp>
      <p:graphicFrame>
        <p:nvGraphicFramePr>
          <p:cNvPr id="15425" name="Group 65"/>
          <p:cNvGraphicFramePr>
            <a:graphicFrameLocks noGrp="1"/>
          </p:cNvGraphicFramePr>
          <p:nvPr/>
        </p:nvGraphicFramePr>
        <p:xfrm>
          <a:off x="228600" y="2305398"/>
          <a:ext cx="8729663" cy="1554480"/>
        </p:xfrm>
        <a:graphic>
          <a:graphicData uri="http://schemas.openxmlformats.org/drawingml/2006/table">
            <a:tbl>
              <a:tblPr/>
              <a:tblGrid>
                <a:gridCol w="2105025"/>
                <a:gridCol w="808038"/>
                <a:gridCol w="727075"/>
                <a:gridCol w="730250"/>
                <a:gridCol w="760412"/>
                <a:gridCol w="765175"/>
                <a:gridCol w="688975"/>
                <a:gridCol w="766763"/>
                <a:gridCol w="666750"/>
                <a:gridCol w="711200"/>
              </a:tblGrid>
              <a:tr h="35401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CC00FF"/>
                          </a:solidFill>
                          <a:effectLst/>
                          <a:latin typeface="Tahoma" pitchFamily="34" charset="0"/>
                          <a:ea typeface="宋体" pitchFamily="2" charset="-122"/>
                        </a:rPr>
                        <a:t>年份</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CC00FF"/>
                          </a:solidFill>
                          <a:effectLst/>
                          <a:latin typeface="Tahoma" pitchFamily="34" charset="0"/>
                          <a:ea typeface="宋体" pitchFamily="2" charset="-122"/>
                        </a:rPr>
                        <a:t>项目</a:t>
                      </a:r>
                    </a:p>
                  </a:txBody>
                  <a:tcPr anchor="ctr" horzOverflow="overflow">
                    <a:lnL cap="flat">
                      <a:noFill/>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w="12700" cap="flat" cmpd="sng" algn="ctr">
                      <a:solidFill>
                        <a:schemeClr val="hlink"/>
                      </a:solidFill>
                      <a:prstDash val="solid"/>
                      <a:miter lim="800000"/>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1</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2</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3</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4</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5</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6</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7</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8～</a:t>
                      </a:r>
                      <a:r>
                        <a:rPr kumimoji="1" lang="en-US" altLang="zh-CN" sz="1600" b="1" i="0" u="none" strike="noStrike" cap="none" normalizeH="0" baseline="0" smtClean="0">
                          <a:ln>
                            <a:noFill/>
                          </a:ln>
                          <a:solidFill>
                            <a:srgbClr val="CC00FF"/>
                          </a:solidFill>
                          <a:effectLst/>
                          <a:latin typeface="Tahoma" pitchFamily="34" charset="0"/>
                          <a:ea typeface="宋体" pitchFamily="2" charset="-122"/>
                        </a:rPr>
                        <a:t>N</a:t>
                      </a:r>
                    </a:p>
                  </a:txBody>
                  <a:tcPr anchor="ctr" horzOverflow="overflow">
                    <a:lnL w="12700" cap="flat" cmpd="sng" algn="ctr">
                      <a:solidFill>
                        <a:schemeClr val="hlink"/>
                      </a:solidFill>
                      <a:prstDash val="solid"/>
                      <a:miter lim="800000"/>
                      <a:headEnd type="none" w="med" len="med"/>
                      <a:tailEnd type="none" w="med" len="med"/>
                    </a:lnL>
                    <a:lnR cap="flat">
                      <a:noFill/>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r>
              <a:tr h="3571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CC00FF"/>
                          </a:solidFill>
                          <a:effectLst/>
                          <a:latin typeface="Tahoma" pitchFamily="34" charset="0"/>
                          <a:ea typeface="宋体" pitchFamily="2" charset="-122"/>
                        </a:rPr>
                        <a:t>净现金流量</a:t>
                      </a:r>
                    </a:p>
                  </a:txBody>
                  <a:tcPr anchor="ctr" horzOverflow="overflow">
                    <a:lnL cap="flat">
                      <a:noFill/>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-100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-50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20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40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40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40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40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40</a:t>
                      </a:r>
                    </a:p>
                  </a:txBody>
                  <a:tcPr anchor="ctr" horzOverflow="overflow">
                    <a:lnL w="12700" cap="flat" cmpd="sng" algn="ctr">
                      <a:solidFill>
                        <a:schemeClr val="hlink"/>
                      </a:solidFill>
                      <a:prstDash val="solid"/>
                      <a:miter lim="800000"/>
                      <a:headEnd type="none" w="med" len="med"/>
                      <a:tailEnd type="none" w="med" len="med"/>
                    </a:lnL>
                    <a:lnR cap="flat">
                      <a:noFill/>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r>
              <a:tr h="358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CC00FF"/>
                          </a:solidFill>
                          <a:effectLst/>
                          <a:latin typeface="Tahoma" pitchFamily="34" charset="0"/>
                          <a:ea typeface="宋体" pitchFamily="2" charset="-122"/>
                        </a:rPr>
                        <a:t>累计净现金流量</a:t>
                      </a:r>
                    </a:p>
                  </a:txBody>
                  <a:tcPr anchor="ctr" horzOverflow="overflow">
                    <a:lnL cap="flat">
                      <a:noFill/>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-100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-150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-150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-130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-90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-50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-10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30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70</a:t>
                      </a:r>
                    </a:p>
                  </a:txBody>
                  <a:tcPr anchor="ctr" horzOverflow="overflow">
                    <a:lnL w="12700" cap="flat" cmpd="sng" algn="ctr">
                      <a:solidFill>
                        <a:schemeClr val="hlink"/>
                      </a:solidFill>
                      <a:prstDash val="solid"/>
                      <a:miter lim="800000"/>
                      <a:headEnd type="none" w="med" len="med"/>
                      <a:tailEnd type="none" w="med" len="med"/>
                    </a:lnL>
                    <a:lnR cap="flat">
                      <a:noFill/>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r>
            </a:tbl>
          </a:graphicData>
        </a:graphic>
      </p:graphicFrame>
      <p:graphicFrame>
        <p:nvGraphicFramePr>
          <p:cNvPr id="15415" name="Object 55"/>
          <p:cNvGraphicFramePr>
            <a:graphicFrameLocks noChangeAspect="1"/>
          </p:cNvGraphicFramePr>
          <p:nvPr/>
        </p:nvGraphicFramePr>
        <p:xfrm>
          <a:off x="855663" y="5047010"/>
          <a:ext cx="3903662" cy="795338"/>
        </p:xfrm>
        <a:graphic>
          <a:graphicData uri="http://schemas.openxmlformats.org/presentationml/2006/ole">
            <p:oleObj spid="_x0000_s102402" name="Equation" r:id="rId3" imgW="4051080" imgH="914400" progId="Equation.3">
              <p:embed/>
            </p:oleObj>
          </a:graphicData>
        </a:graphic>
      </p:graphicFrame>
      <p:sp>
        <p:nvSpPr>
          <p:cNvPr id="15416" name="Text Box 56"/>
          <p:cNvSpPr txBox="1">
            <a:spLocks noChangeArrowheads="1"/>
          </p:cNvSpPr>
          <p:nvPr/>
        </p:nvSpPr>
        <p:spPr bwMode="auto">
          <a:xfrm>
            <a:off x="5329238" y="5161310"/>
            <a:ext cx="2327275" cy="519113"/>
          </a:xfrm>
          <a:prstGeom prst="rect">
            <a:avLst/>
          </a:prstGeom>
          <a:noFill/>
          <a:ln w="9525">
            <a:noFill/>
            <a:miter lim="800000"/>
            <a:headEnd/>
            <a:tailEnd/>
          </a:ln>
        </p:spPr>
        <p:txBody>
          <a:bodyPr wrap="none">
            <a:spAutoFit/>
          </a:bodyPr>
          <a:lstStyle/>
          <a:p>
            <a:pPr>
              <a:spcBef>
                <a:spcPct val="0"/>
              </a:spcBef>
              <a:buClrTx/>
              <a:buSzTx/>
              <a:buFontTx/>
              <a:buNone/>
            </a:pPr>
            <a:r>
              <a:rPr lang="zh-CN" altLang="en-US" sz="2800" b="1" dirty="0">
                <a:solidFill>
                  <a:srgbClr val="00642D"/>
                </a:solidFill>
                <a:effectLst>
                  <a:outerShdw blurRad="38100" dist="38100" dir="2700000" algn="tl">
                    <a:srgbClr val="000000">
                      <a:alpha val="43137"/>
                    </a:srgbClr>
                  </a:outerShdw>
                </a:effectLst>
                <a:latin typeface="Tahoma" pitchFamily="34" charset="0"/>
              </a:rPr>
              <a:t>可以接受项目</a:t>
            </a:r>
          </a:p>
        </p:txBody>
      </p:sp>
      <p:sp>
        <p:nvSpPr>
          <p:cNvPr id="15422" name="Text Box 62"/>
          <p:cNvSpPr txBox="1">
            <a:spLocks noChangeArrowheads="1"/>
          </p:cNvSpPr>
          <p:nvPr/>
        </p:nvSpPr>
        <p:spPr bwMode="auto">
          <a:xfrm>
            <a:off x="192088" y="4032598"/>
            <a:ext cx="4821237" cy="396875"/>
          </a:xfrm>
          <a:prstGeom prst="rect">
            <a:avLst/>
          </a:prstGeom>
          <a:noFill/>
          <a:ln w="9525">
            <a:noFill/>
            <a:miter lim="800000"/>
            <a:headEnd/>
            <a:tailEnd/>
          </a:ln>
        </p:spPr>
        <p:txBody>
          <a:bodyPr>
            <a:spAutoFit/>
          </a:bodyPr>
          <a:lstStyle/>
          <a:p>
            <a:pPr algn="ctr">
              <a:spcBef>
                <a:spcPct val="0"/>
              </a:spcBef>
              <a:buClrTx/>
              <a:buSzTx/>
              <a:buFontTx/>
              <a:buNone/>
            </a:pPr>
            <a:r>
              <a:rPr lang="zh-CN" altLang="en-US" sz="2000" b="1" dirty="0">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累计净现金流量首次出现正值的年份 </a:t>
            </a:r>
            <a:r>
              <a:rPr lang="en-US" altLang="zh-CN" sz="2000" b="1"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T =</a:t>
            </a:r>
            <a:endParaRPr lang="en-US" altLang="zh-CN" b="1" dirty="0">
              <a:solidFill>
                <a:srgbClr val="C00000"/>
              </a:solidFill>
              <a:effectLst>
                <a:outerShdw blurRad="38100" dist="38100" dir="2700000" algn="tl">
                  <a:srgbClr val="000000">
                    <a:alpha val="43137"/>
                  </a:srgbClr>
                </a:outerShdw>
              </a:effectLst>
              <a:latin typeface="Tahoma" pitchFamily="34" charset="0"/>
            </a:endParaRPr>
          </a:p>
        </p:txBody>
      </p:sp>
      <p:sp>
        <p:nvSpPr>
          <p:cNvPr id="15423" name="Text Box 63"/>
          <p:cNvSpPr txBox="1">
            <a:spLocks noChangeArrowheads="1"/>
          </p:cNvSpPr>
          <p:nvPr/>
        </p:nvSpPr>
        <p:spPr bwMode="auto">
          <a:xfrm>
            <a:off x="4872038" y="4034185"/>
            <a:ext cx="3640137" cy="396875"/>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b="1"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7; </a:t>
            </a:r>
            <a:r>
              <a:rPr lang="zh-CN" altLang="en-US" sz="2000" b="1" dirty="0">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第</a:t>
            </a:r>
            <a:r>
              <a:rPr lang="en-US" altLang="zh-CN" sz="2000" b="1" dirty="0">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T-1</a:t>
            </a:r>
            <a:r>
              <a:rPr lang="zh-CN" altLang="en-US" sz="2000" b="1" dirty="0">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年的累计净现金流量:</a:t>
            </a:r>
          </a:p>
        </p:txBody>
      </p:sp>
      <p:sp>
        <p:nvSpPr>
          <p:cNvPr id="15424" name="Text Box 64"/>
          <p:cNvSpPr txBox="1">
            <a:spLocks noChangeArrowheads="1"/>
          </p:cNvSpPr>
          <p:nvPr/>
        </p:nvSpPr>
        <p:spPr bwMode="auto">
          <a:xfrm>
            <a:off x="192088" y="4499323"/>
            <a:ext cx="4006850" cy="396875"/>
          </a:xfrm>
          <a:prstGeom prst="rect">
            <a:avLst/>
          </a:prstGeom>
          <a:noFill/>
          <a:ln w="9525">
            <a:noFill/>
            <a:miter lim="800000"/>
            <a:headEnd/>
            <a:tailEnd/>
          </a:ln>
        </p:spPr>
        <p:txBody>
          <a:bodyPr>
            <a:spAutoFit/>
          </a:bodyPr>
          <a:lstStyle/>
          <a:p>
            <a:pPr>
              <a:spcBef>
                <a:spcPct val="50000"/>
              </a:spcBef>
              <a:buClrTx/>
              <a:buSzTx/>
              <a:buFontTx/>
              <a:buNone/>
            </a:pPr>
            <a:r>
              <a:rPr lang="zh-CN" altLang="en-US" sz="2000" b="1" dirty="0">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第</a:t>
            </a:r>
            <a:r>
              <a:rPr lang="en-US" altLang="zh-CN" sz="2000" b="1" dirty="0">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T</a:t>
            </a:r>
            <a:r>
              <a:rPr lang="zh-CN" altLang="en-US" sz="2000" b="1" dirty="0">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年的净现金流量:</a:t>
            </a:r>
            <a:r>
              <a:rPr lang="zh-CN" altLang="en-US" b="1"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40 </a:t>
            </a:r>
            <a:r>
              <a:rPr lang="zh-CN" altLang="en-US" sz="2000" b="1" dirty="0">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  因此</a:t>
            </a:r>
            <a:endParaRPr lang="en-US" altLang="zh-CN" sz="2000" b="1" dirty="0">
              <a:solidFill>
                <a:schemeClr val="tx1"/>
              </a:solidFill>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15426" name="Text Box 66"/>
          <p:cNvSpPr txBox="1">
            <a:spLocks noChangeArrowheads="1"/>
          </p:cNvSpPr>
          <p:nvPr/>
        </p:nvSpPr>
        <p:spPr bwMode="auto">
          <a:xfrm>
            <a:off x="8366125" y="4032598"/>
            <a:ext cx="569913" cy="396875"/>
          </a:xfrm>
          <a:prstGeom prst="rect">
            <a:avLst/>
          </a:prstGeom>
          <a:noFill/>
          <a:ln w="9525">
            <a:noFill/>
            <a:miter lim="800000"/>
            <a:headEnd/>
            <a:tailEnd/>
          </a:ln>
        </p:spPr>
        <p:txBody>
          <a:bodyPr wrap="none">
            <a:spAutoFit/>
          </a:bodyPr>
          <a:lstStyle/>
          <a:p>
            <a:pPr algn="ctr"/>
            <a:r>
              <a:rPr lang="zh-CN" altLang="en-US" b="1"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-10</a:t>
            </a:r>
          </a:p>
        </p:txBody>
      </p:sp>
      <p:sp>
        <p:nvSpPr>
          <p:cNvPr id="14" name="Rectangle 2"/>
          <p:cNvSpPr txBox="1">
            <a:spLocks noChangeArrowheads="1"/>
          </p:cNvSpPr>
          <p:nvPr/>
        </p:nvSpPr>
        <p:spPr>
          <a:xfrm>
            <a:off x="971600" y="-27384"/>
            <a:ext cx="7242175" cy="1057275"/>
          </a:xfrm>
          <a:prstGeom prst="rect">
            <a:avLst/>
          </a:prstGeom>
        </p:spPr>
        <p:txBody>
          <a:bodyPr anchor="ctr" anchorCtr="1"/>
          <a:lstStyle/>
          <a:p>
            <a:pPr lvl="0" algn="ctr">
              <a:defRPr/>
            </a:pPr>
            <a:r>
              <a:rPr lang="zh-CN" altLang="en-US" sz="4000" b="1" kern="0" dirty="0" smtClean="0">
                <a:solidFill>
                  <a:schemeClr val="accent2"/>
                </a:solidFill>
              </a:rPr>
              <a:t>例题分析</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422"/>
                                        </p:tgtEl>
                                        <p:attrNameLst>
                                          <p:attrName>style.visibility</p:attrName>
                                        </p:attrNameLst>
                                      </p:cBhvr>
                                      <p:to>
                                        <p:strVal val="visible"/>
                                      </p:to>
                                    </p:set>
                                    <p:animEffect transition="in" filter="box(in)">
                                      <p:cBhvr>
                                        <p:cTn id="7" dur="500"/>
                                        <p:tgtEl>
                                          <p:spTgt spid="1542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423"/>
                                        </p:tgtEl>
                                        <p:attrNameLst>
                                          <p:attrName>style.visibility</p:attrName>
                                        </p:attrNameLst>
                                      </p:cBhvr>
                                      <p:to>
                                        <p:strVal val="visible"/>
                                      </p:to>
                                    </p:set>
                                    <p:animEffect transition="in" filter="box(in)">
                                      <p:cBhvr>
                                        <p:cTn id="12" dur="500"/>
                                        <p:tgtEl>
                                          <p:spTgt spid="154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426"/>
                                        </p:tgtEl>
                                        <p:attrNameLst>
                                          <p:attrName>style.visibility</p:attrName>
                                        </p:attrNameLst>
                                      </p:cBhvr>
                                      <p:to>
                                        <p:strVal val="visible"/>
                                      </p:to>
                                    </p:set>
                                    <p:animEffect transition="in" filter="blinds(horizontal)">
                                      <p:cBhvr>
                                        <p:cTn id="17" dur="500"/>
                                        <p:tgtEl>
                                          <p:spTgt spid="154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424"/>
                                        </p:tgtEl>
                                        <p:attrNameLst>
                                          <p:attrName>style.visibility</p:attrName>
                                        </p:attrNameLst>
                                      </p:cBhvr>
                                      <p:to>
                                        <p:strVal val="visible"/>
                                      </p:to>
                                    </p:set>
                                    <p:animEffect transition="in" filter="blinds(horizontal)">
                                      <p:cBhvr>
                                        <p:cTn id="22" dur="500"/>
                                        <p:tgtEl>
                                          <p:spTgt spid="1542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415"/>
                                        </p:tgtEl>
                                        <p:attrNameLst>
                                          <p:attrName>style.visibility</p:attrName>
                                        </p:attrNameLst>
                                      </p:cBhvr>
                                      <p:to>
                                        <p:strVal val="visible"/>
                                      </p:to>
                                    </p:set>
                                    <p:animEffect transition="in" filter="dissolve">
                                      <p:cBhvr>
                                        <p:cTn id="27" dur="500"/>
                                        <p:tgtEl>
                                          <p:spTgt spid="1541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15416"/>
                                        </p:tgtEl>
                                        <p:attrNameLst>
                                          <p:attrName>style.visibility</p:attrName>
                                        </p:attrNameLst>
                                      </p:cBhvr>
                                      <p:to>
                                        <p:strVal val="visible"/>
                                      </p:to>
                                    </p:set>
                                    <p:animEffect transition="in" filter="barn(outVertical)">
                                      <p:cBhvr>
                                        <p:cTn id="32" dur="500"/>
                                        <p:tgtEl>
                                          <p:spTgt spid="15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6" grpId="0" autoUpdateAnimBg="0"/>
      <p:bldP spid="15422" grpId="0" autoUpdateAnimBg="0"/>
      <p:bldP spid="15423" grpId="0" autoUpdateAnimBg="0"/>
      <p:bldP spid="15424" grpId="0" autoUpdateAnimBg="0"/>
      <p:bldP spid="15426"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Text Box 4"/>
          <p:cNvSpPr txBox="1">
            <a:spLocks noChangeArrowheads="1"/>
          </p:cNvSpPr>
          <p:nvPr/>
        </p:nvSpPr>
        <p:spPr bwMode="auto">
          <a:xfrm>
            <a:off x="467544" y="1196752"/>
            <a:ext cx="8300219" cy="4918269"/>
          </a:xfrm>
          <a:prstGeom prst="rect">
            <a:avLst/>
          </a:prstGeom>
          <a:noFill/>
          <a:ln w="9525">
            <a:noFill/>
            <a:miter lim="800000"/>
            <a:headEnd/>
            <a:tailEnd/>
          </a:ln>
          <a:effectLst/>
        </p:spPr>
        <p:txBody>
          <a:bodyPr wrap="square">
            <a:spAutoFit/>
          </a:bodyPr>
          <a:lstStyle/>
          <a:p>
            <a:pPr>
              <a:lnSpc>
                <a:spcPct val="160000"/>
              </a:lnSpc>
            </a:pPr>
            <a:r>
              <a:rPr lang="zh-CN" altLang="en-US" sz="2800" b="1" dirty="0" smtClean="0">
                <a:solidFill>
                  <a:srgbClr val="0000FF"/>
                </a:solidFill>
                <a:effectLst>
                  <a:outerShdw blurRad="38100" dist="38100" dir="2700000" algn="tl">
                    <a:srgbClr val="000000">
                      <a:alpha val="43137"/>
                    </a:srgbClr>
                  </a:outerShdw>
                </a:effectLst>
                <a:latin typeface="宋体" pitchFamily="2" charset="-122"/>
              </a:rPr>
              <a:t>使用前提：</a:t>
            </a:r>
            <a:r>
              <a:rPr lang="zh-CN" altLang="en-US" sz="2800" dirty="0" smtClean="0">
                <a:effectLst>
                  <a:outerShdw blurRad="38100" dist="38100" dir="2700000" algn="tl">
                    <a:srgbClr val="000000">
                      <a:alpha val="43137"/>
                    </a:srgbClr>
                  </a:outerShdw>
                </a:effectLst>
                <a:latin typeface="宋体" charset="-122"/>
              </a:rPr>
              <a:t>可能某些方案重复假设不合理或不切实际。企业可以自己指定一个计算期。</a:t>
            </a:r>
            <a:endParaRPr lang="en-US" altLang="zh-CN" sz="2800" dirty="0" smtClean="0">
              <a:effectLst>
                <a:outerShdw blurRad="38100" dist="38100" dir="2700000" algn="tl">
                  <a:srgbClr val="000000">
                    <a:alpha val="43137"/>
                  </a:srgbClr>
                </a:outerShdw>
              </a:effectLst>
              <a:latin typeface="宋体" charset="-122"/>
            </a:endParaRPr>
          </a:p>
          <a:p>
            <a:pPr>
              <a:lnSpc>
                <a:spcPct val="160000"/>
              </a:lnSpc>
              <a:spcBef>
                <a:spcPct val="0"/>
              </a:spcBef>
              <a:buClrTx/>
              <a:buSzTx/>
              <a:buFontTx/>
              <a:buNone/>
            </a:pPr>
            <a:r>
              <a:rPr lang="zh-CN" altLang="en-US" sz="2800" b="1" dirty="0" smtClean="0">
                <a:solidFill>
                  <a:srgbClr val="0000FF"/>
                </a:solidFill>
                <a:effectLst>
                  <a:outerShdw blurRad="38100" dist="38100" dir="2700000" algn="tl">
                    <a:srgbClr val="000000">
                      <a:alpha val="43137"/>
                    </a:srgbClr>
                  </a:outerShdw>
                </a:effectLst>
                <a:latin typeface="宋体" charset="-122"/>
              </a:rPr>
              <a:t>注意：</a:t>
            </a:r>
            <a:r>
              <a:rPr lang="zh-CN" altLang="en-US" sz="2800" dirty="0" smtClean="0">
                <a:effectLst>
                  <a:outerShdw blurRad="38100" dist="38100" dir="2700000" algn="tl">
                    <a:srgbClr val="000000">
                      <a:alpha val="43137"/>
                    </a:srgbClr>
                  </a:outerShdw>
                </a:effectLst>
                <a:latin typeface="宋体" charset="-122"/>
              </a:rPr>
              <a:t>寿命期短的可假设租入同类设备断续工作到指定计算期（按年值，</a:t>
            </a:r>
            <a:r>
              <a:rPr lang="en-US" altLang="zh-CN" sz="2800" dirty="0" err="1" smtClean="0">
                <a:effectLst>
                  <a:outerShdw blurRad="38100" dist="38100" dir="2700000" algn="tl">
                    <a:srgbClr val="000000">
                      <a:alpha val="43137"/>
                    </a:srgbClr>
                  </a:outerShdw>
                </a:effectLst>
                <a:latin typeface="宋体" charset="-122"/>
              </a:rPr>
              <a:t>n取指定</a:t>
            </a:r>
            <a:r>
              <a:rPr lang="zh-CN" altLang="en-US" sz="2800" dirty="0" smtClean="0">
                <a:effectLst>
                  <a:outerShdw blurRad="38100" dist="38100" dir="2700000" algn="tl">
                    <a:srgbClr val="000000">
                      <a:alpha val="43137"/>
                    </a:srgbClr>
                  </a:outerShdw>
                </a:effectLst>
                <a:latin typeface="宋体" charset="-122"/>
              </a:rPr>
              <a:t>），或按折现率再投资到指定计算期（其实是不计算多出的时间），寿命期较长的，可假定在指定计算期结束时，回收投资的净残值。例</a:t>
            </a:r>
            <a:r>
              <a:rPr lang="en-US" altLang="zh-CN" sz="2800" dirty="0" smtClean="0">
                <a:effectLst>
                  <a:outerShdw blurRad="38100" dist="38100" dir="2700000" algn="tl">
                    <a:srgbClr val="000000">
                      <a:alpha val="43137"/>
                    </a:srgbClr>
                  </a:outerShdw>
                </a:effectLst>
                <a:latin typeface="宋体" charset="-122"/>
              </a:rPr>
              <a:t>13-16</a:t>
            </a:r>
            <a:endParaRPr lang="zh-CN" altLang="en-US" sz="2800" dirty="0">
              <a:effectLst>
                <a:outerShdw blurRad="38100" dist="38100" dir="2700000" algn="tl">
                  <a:srgbClr val="000000">
                    <a:alpha val="43137"/>
                  </a:srgbClr>
                </a:outerShdw>
              </a:effectLst>
              <a:latin typeface="宋体" charset="-122"/>
            </a:endParaRPr>
          </a:p>
        </p:txBody>
      </p:sp>
      <p:sp>
        <p:nvSpPr>
          <p:cNvPr id="118791" name="Text Box 7"/>
          <p:cNvSpPr txBox="1">
            <a:spLocks noGrp="1" noChangeArrowheads="1"/>
          </p:cNvSpPr>
          <p:nvPr>
            <p:ph type="title" idx="4294967295"/>
          </p:nvPr>
        </p:nvSpPr>
        <p:spPr>
          <a:xfrm>
            <a:off x="2266950" y="188640"/>
            <a:ext cx="4019550" cy="706437"/>
          </a:xfrm>
          <a:prstGeom prst="rect">
            <a:avLst/>
          </a:prstGeom>
          <a:noFill/>
          <a:ln/>
        </p:spPr>
        <p:txBody>
          <a:bodyPr/>
          <a:lstStyle/>
          <a:p>
            <a:pPr>
              <a:buSzPct val="130000"/>
            </a:pPr>
            <a:r>
              <a:rPr lang="zh-CN" altLang="en-US" sz="3600" b="1" dirty="0" smtClean="0">
                <a:solidFill>
                  <a:srgbClr val="C00000"/>
                </a:solidFill>
                <a:effectLst>
                  <a:outerShdw blurRad="38100" dist="38100" dir="2700000" algn="tl">
                    <a:srgbClr val="C0C0C0"/>
                  </a:outerShdw>
                </a:effectLst>
                <a:latin typeface="宋体" charset="-122"/>
              </a:rPr>
              <a:t>指定计算期法</a:t>
            </a:r>
            <a:endParaRPr lang="zh-CN" altLang="en-US" sz="3600" b="1" dirty="0">
              <a:solidFill>
                <a:srgbClr val="C00000"/>
              </a:solidFill>
              <a:effectLst>
                <a:outerShdw blurRad="38100" dist="38100" dir="2700000" algn="tl">
                  <a:srgbClr val="C0C0C0"/>
                </a:outerShdw>
              </a:effectLst>
              <a:latin typeface="宋体"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box(in)">
                                      <p:cBhvr>
                                        <p:cTn id="7" dur="500"/>
                                        <p:tgtEl>
                                          <p:spTgt spid="11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3"/>
          <p:cNvSpPr txBox="1">
            <a:spLocks noChangeArrowheads="1"/>
          </p:cNvSpPr>
          <p:nvPr/>
        </p:nvSpPr>
        <p:spPr bwMode="auto">
          <a:xfrm>
            <a:off x="807358" y="1389289"/>
            <a:ext cx="7881938" cy="4918269"/>
          </a:xfrm>
          <a:prstGeom prst="rect">
            <a:avLst/>
          </a:prstGeom>
          <a:noFill/>
          <a:ln w="9525">
            <a:noFill/>
            <a:miter lim="800000"/>
            <a:headEnd/>
            <a:tailEnd/>
          </a:ln>
          <a:effectLst/>
        </p:spPr>
        <p:txBody>
          <a:bodyPr>
            <a:spAutoFit/>
          </a:bodyPr>
          <a:lstStyle/>
          <a:p>
            <a:pPr>
              <a:lnSpc>
                <a:spcPct val="140000"/>
              </a:lnSpc>
              <a:spcBef>
                <a:spcPct val="0"/>
              </a:spcBef>
              <a:buClr>
                <a:schemeClr val="hlink"/>
              </a:buClr>
              <a:buSzPct val="120000"/>
              <a:buFont typeface="Wingdings" pitchFamily="2" charset="2"/>
              <a:buChar char="Ø"/>
            </a:pPr>
            <a:r>
              <a:rPr lang="zh-CN" altLang="en-US" sz="2800" dirty="0" smtClean="0">
                <a:effectLst>
                  <a:outerShdw blurRad="38100" dist="38100" dir="2700000" algn="tl">
                    <a:srgbClr val="000000">
                      <a:alpha val="43137"/>
                    </a:srgbClr>
                  </a:outerShdw>
                </a:effectLst>
              </a:rPr>
              <a:t>净年</a:t>
            </a:r>
            <a:r>
              <a:rPr lang="zh-CN" altLang="en-US" sz="2800" dirty="0">
                <a:effectLst>
                  <a:outerShdw blurRad="38100" dist="38100" dir="2700000" algn="tl">
                    <a:srgbClr val="000000">
                      <a:alpha val="43137"/>
                    </a:srgbClr>
                  </a:outerShdw>
                </a:effectLst>
              </a:rPr>
              <a:t>值法：将投资方案在计算期的收入及</a:t>
            </a:r>
            <a:r>
              <a:rPr lang="zh-CN" altLang="en-US" sz="2800" dirty="0" smtClean="0">
                <a:effectLst>
                  <a:outerShdw blurRad="38100" dist="38100" dir="2700000" algn="tl">
                    <a:srgbClr val="000000">
                      <a:alpha val="43137"/>
                    </a:srgbClr>
                  </a:outerShdw>
                </a:effectLst>
              </a:rPr>
              <a:t>支出先计算净现值</a:t>
            </a:r>
            <a:r>
              <a:rPr lang="en-US" altLang="zh-CN" sz="2800" dirty="0" err="1" smtClean="0">
                <a:effectLst>
                  <a:outerShdw blurRad="38100" dist="38100" dir="2700000" algn="tl">
                    <a:srgbClr val="000000">
                      <a:alpha val="43137"/>
                    </a:srgbClr>
                  </a:outerShdw>
                </a:effectLst>
              </a:rPr>
              <a:t>NPV，再</a:t>
            </a:r>
            <a:r>
              <a:rPr lang="zh-CN" altLang="en-US" sz="2800" dirty="0" smtClean="0">
                <a:effectLst>
                  <a:outerShdw blurRad="38100" dist="38100" dir="2700000" algn="tl">
                    <a:srgbClr val="000000">
                      <a:alpha val="43137"/>
                    </a:srgbClr>
                  </a:outerShdw>
                </a:effectLst>
              </a:rPr>
              <a:t>换算</a:t>
            </a:r>
            <a:r>
              <a:rPr lang="zh-CN" altLang="en-US" sz="2800" dirty="0">
                <a:effectLst>
                  <a:outerShdw blurRad="38100" dist="38100" dir="2700000" algn="tl">
                    <a:srgbClr val="000000">
                      <a:alpha val="43137"/>
                    </a:srgbClr>
                  </a:outerShdw>
                </a:effectLst>
              </a:rPr>
              <a:t>成年值，用各方案的年值进行比较，</a:t>
            </a:r>
            <a:r>
              <a:rPr lang="zh-CN" altLang="en-US" sz="2800" dirty="0" smtClean="0">
                <a:effectLst>
                  <a:outerShdw blurRad="38100" dist="38100" dir="2700000" algn="tl">
                    <a:srgbClr val="000000">
                      <a:alpha val="43137"/>
                    </a:srgbClr>
                  </a:outerShdw>
                </a:effectLst>
              </a:rPr>
              <a:t>选择净年值大的方案。</a:t>
            </a:r>
            <a:endParaRPr lang="zh-CN" altLang="en-US" sz="2800" b="1" dirty="0">
              <a:solidFill>
                <a:srgbClr val="C00000"/>
              </a:solidFill>
              <a:effectLst>
                <a:outerShdw blurRad="38100" dist="38100" dir="2700000" algn="tl">
                  <a:srgbClr val="000000">
                    <a:alpha val="43137"/>
                  </a:srgbClr>
                </a:outerShdw>
              </a:effectLst>
            </a:endParaRPr>
          </a:p>
          <a:p>
            <a:pPr>
              <a:lnSpc>
                <a:spcPct val="140000"/>
              </a:lnSpc>
              <a:buClr>
                <a:schemeClr val="hlink"/>
              </a:buClr>
              <a:buSzPct val="120000"/>
              <a:buFont typeface="Wingdings" pitchFamily="2" charset="2"/>
              <a:buChar char="Ø"/>
            </a:pPr>
            <a:r>
              <a:rPr lang="zh-CN" altLang="en-US" sz="2800" dirty="0">
                <a:effectLst>
                  <a:outerShdw blurRad="38100" dist="38100" dir="2700000" algn="tl">
                    <a:srgbClr val="000000">
                      <a:alpha val="43137"/>
                    </a:srgbClr>
                  </a:outerShdw>
                </a:effectLst>
              </a:rPr>
              <a:t>指标：</a:t>
            </a:r>
            <a:r>
              <a:rPr lang="en-US" altLang="zh-CN" sz="2800" i="1" dirty="0" err="1" smtClean="0">
                <a:solidFill>
                  <a:srgbClr val="FF0000"/>
                </a:solidFill>
                <a:effectLst>
                  <a:outerShdw blurRad="38100" dist="38100" dir="2700000" algn="tl">
                    <a:srgbClr val="000000">
                      <a:alpha val="43137"/>
                    </a:srgbClr>
                  </a:outerShdw>
                </a:effectLst>
                <a:latin typeface="Times New Roman" pitchFamily="18" charset="0"/>
              </a:rPr>
              <a:t>NAV，净年值法</a:t>
            </a:r>
            <a:r>
              <a:rPr lang="en-US" altLang="zh-CN" sz="2800" i="1" smtClean="0">
                <a:solidFill>
                  <a:srgbClr val="FF0000"/>
                </a:solidFill>
                <a:effectLst>
                  <a:outerShdw blurRad="38100" dist="38100" dir="2700000" algn="tl">
                    <a:srgbClr val="000000">
                      <a:alpha val="43137"/>
                    </a:srgbClr>
                  </a:outerShdw>
                </a:effectLst>
                <a:latin typeface="Times New Roman" pitchFamily="18" charset="0"/>
              </a:rPr>
              <a:t>  </a:t>
            </a:r>
            <a:r>
              <a:rPr lang="zh-CN" altLang="en-US" sz="2800" b="1" smtClean="0">
                <a:solidFill>
                  <a:srgbClr val="C00000"/>
                </a:solidFill>
                <a:effectLst>
                  <a:outerShdw blurRad="38100" dist="38100" dir="2700000" algn="tl">
                    <a:srgbClr val="000000">
                      <a:alpha val="43137"/>
                    </a:srgbClr>
                  </a:outerShdw>
                </a:effectLst>
              </a:rPr>
              <a:t>是</a:t>
            </a:r>
            <a:r>
              <a:rPr lang="zh-CN" altLang="en-US" sz="2800" b="1" dirty="0" smtClean="0">
                <a:solidFill>
                  <a:srgbClr val="C00000"/>
                </a:solidFill>
                <a:effectLst>
                  <a:outerShdw blurRad="38100" dist="38100" dir="2700000" algn="tl">
                    <a:srgbClr val="000000">
                      <a:alpha val="43137"/>
                    </a:srgbClr>
                  </a:outerShdw>
                </a:effectLst>
              </a:rPr>
              <a:t>最简单的算法！</a:t>
            </a:r>
            <a:endParaRPr lang="en-US" altLang="zh-CN" sz="2800" i="1" dirty="0">
              <a:solidFill>
                <a:srgbClr val="FF0000"/>
              </a:solidFill>
              <a:effectLst>
                <a:outerShdw blurRad="38100" dist="38100" dir="2700000" algn="tl">
                  <a:srgbClr val="000000">
                    <a:alpha val="43137"/>
                  </a:srgbClr>
                </a:outerShdw>
              </a:effectLst>
              <a:latin typeface="Times New Roman" pitchFamily="18" charset="0"/>
            </a:endParaRPr>
          </a:p>
          <a:p>
            <a:pPr>
              <a:lnSpc>
                <a:spcPct val="140000"/>
              </a:lnSpc>
              <a:spcBef>
                <a:spcPct val="0"/>
              </a:spcBef>
              <a:buClr>
                <a:schemeClr val="hlink"/>
              </a:buClr>
              <a:buSzPct val="120000"/>
              <a:buFont typeface="Wingdings" pitchFamily="2" charset="2"/>
              <a:buChar char="Ø"/>
            </a:pPr>
            <a:r>
              <a:rPr lang="zh-CN" altLang="en-US" sz="2800" dirty="0">
                <a:solidFill>
                  <a:srgbClr val="0000FF"/>
                </a:solidFill>
                <a:effectLst>
                  <a:outerShdw blurRad="38100" dist="38100" dir="2700000" algn="tl">
                    <a:srgbClr val="000000">
                      <a:alpha val="43137"/>
                    </a:srgbClr>
                  </a:outerShdw>
                </a:effectLst>
              </a:rPr>
              <a:t>隐含的假设</a:t>
            </a:r>
            <a:r>
              <a:rPr lang="zh-CN" altLang="en-US" sz="2800" dirty="0">
                <a:effectLst>
                  <a:outerShdw blurRad="38100" dist="38100" dir="2700000" algn="tl">
                    <a:srgbClr val="000000">
                      <a:alpha val="43137"/>
                    </a:srgbClr>
                  </a:outerShdw>
                </a:effectLst>
              </a:rPr>
              <a:t>：各备选方案在其寿命期结束时均可按原方案重复实施或以与原方案经济效果水平相同的方案接续</a:t>
            </a:r>
            <a:r>
              <a:rPr lang="zh-CN" altLang="en-US" sz="2800" dirty="0" smtClean="0">
                <a:effectLst>
                  <a:outerShdw blurRad="38100" dist="38100" dir="2700000" algn="tl">
                    <a:srgbClr val="000000">
                      <a:alpha val="43137"/>
                    </a:srgbClr>
                  </a:outerShdw>
                </a:effectLst>
              </a:rPr>
              <a:t>。</a:t>
            </a:r>
            <a:endParaRPr lang="en-US" altLang="zh-CN" sz="2800" dirty="0" smtClean="0">
              <a:effectLst>
                <a:outerShdw blurRad="38100" dist="38100" dir="2700000" algn="tl">
                  <a:srgbClr val="000000">
                    <a:alpha val="43137"/>
                  </a:srgbClr>
                </a:outerShdw>
              </a:effectLst>
            </a:endParaRPr>
          </a:p>
          <a:p>
            <a:pPr>
              <a:lnSpc>
                <a:spcPct val="140000"/>
              </a:lnSpc>
              <a:spcBef>
                <a:spcPct val="0"/>
              </a:spcBef>
              <a:buClr>
                <a:schemeClr val="hlink"/>
              </a:buClr>
              <a:buSzPct val="120000"/>
              <a:buFont typeface="Wingdings" pitchFamily="2" charset="2"/>
              <a:buChar char="Ø"/>
            </a:pPr>
            <a:r>
              <a:rPr lang="zh-CN" altLang="en-US" sz="2800" dirty="0" smtClean="0">
                <a:effectLst>
                  <a:outerShdw blurRad="38100" dist="38100" dir="2700000" algn="tl">
                    <a:srgbClr val="000000">
                      <a:alpha val="43137"/>
                    </a:srgbClr>
                  </a:outerShdw>
                </a:effectLst>
              </a:rPr>
              <a:t>例</a:t>
            </a:r>
            <a:r>
              <a:rPr lang="en-US" altLang="zh-CN" sz="2800" dirty="0" smtClean="0">
                <a:effectLst>
                  <a:outerShdw blurRad="38100" dist="38100" dir="2700000" algn="tl">
                    <a:srgbClr val="000000">
                      <a:alpha val="43137"/>
                    </a:srgbClr>
                  </a:outerShdw>
                </a:effectLst>
              </a:rPr>
              <a:t>13-17</a:t>
            </a:r>
            <a:endParaRPr lang="zh-CN" altLang="en-US" sz="2800" dirty="0">
              <a:effectLst>
                <a:outerShdw blurRad="38100" dist="38100" dir="2700000" algn="tl">
                  <a:srgbClr val="000000">
                    <a:alpha val="43137"/>
                  </a:srgbClr>
                </a:outerShdw>
              </a:effectLst>
            </a:endParaRPr>
          </a:p>
        </p:txBody>
      </p:sp>
      <p:sp>
        <p:nvSpPr>
          <p:cNvPr id="117765" name="Text Box 5"/>
          <p:cNvSpPr txBox="1">
            <a:spLocks noGrp="1" noChangeArrowheads="1"/>
          </p:cNvSpPr>
          <p:nvPr>
            <p:ph type="title" idx="4294967295"/>
          </p:nvPr>
        </p:nvSpPr>
        <p:spPr>
          <a:xfrm>
            <a:off x="3109913" y="209550"/>
            <a:ext cx="2713037" cy="708025"/>
          </a:xfrm>
          <a:prstGeom prst="rect">
            <a:avLst/>
          </a:prstGeom>
          <a:noFill/>
          <a:ln/>
        </p:spPr>
        <p:txBody>
          <a:bodyPr/>
          <a:lstStyle/>
          <a:p>
            <a:pPr>
              <a:buSzPct val="130000"/>
            </a:pPr>
            <a:r>
              <a:rPr lang="zh-CN" altLang="en-US" sz="3600" dirty="0" smtClean="0">
                <a:solidFill>
                  <a:srgbClr val="C00000"/>
                </a:solidFill>
                <a:effectLst>
                  <a:outerShdw blurRad="38100" dist="38100" dir="2700000" algn="tl">
                    <a:srgbClr val="C0C0C0"/>
                  </a:outerShdw>
                </a:effectLst>
                <a:latin typeface="宋体" charset="-122"/>
              </a:rPr>
              <a:t>净年</a:t>
            </a:r>
            <a:r>
              <a:rPr lang="zh-CN" altLang="en-US" sz="3600" dirty="0">
                <a:solidFill>
                  <a:srgbClr val="C00000"/>
                </a:solidFill>
                <a:effectLst>
                  <a:outerShdw blurRad="38100" dist="38100" dir="2700000" algn="tl">
                    <a:srgbClr val="C0C0C0"/>
                  </a:outerShdw>
                </a:effectLst>
                <a:latin typeface="宋体" charset="-122"/>
              </a:rPr>
              <a:t>值法</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dissolve">
                                      <p:cBhvr>
                                        <p:cTn id="7" dur="500"/>
                                        <p:tgtEl>
                                          <p:spTgt spid="1177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7763">
                                            <p:txEl>
                                              <p:pRg st="1" end="1"/>
                                            </p:txEl>
                                          </p:spTgt>
                                        </p:tgtEl>
                                        <p:attrNameLst>
                                          <p:attrName>style.visibility</p:attrName>
                                        </p:attrNameLst>
                                      </p:cBhvr>
                                      <p:to>
                                        <p:strVal val="visible"/>
                                      </p:to>
                                    </p:set>
                                    <p:animEffect transition="in" filter="dissolve">
                                      <p:cBhvr>
                                        <p:cTn id="12" dur="500"/>
                                        <p:tgtEl>
                                          <p:spTgt spid="1177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7763">
                                            <p:txEl>
                                              <p:pRg st="2" end="2"/>
                                            </p:txEl>
                                          </p:spTgt>
                                        </p:tgtEl>
                                        <p:attrNameLst>
                                          <p:attrName>style.visibility</p:attrName>
                                        </p:attrNameLst>
                                      </p:cBhvr>
                                      <p:to>
                                        <p:strVal val="visible"/>
                                      </p:to>
                                    </p:set>
                                    <p:animEffect transition="in" filter="dissolve">
                                      <p:cBhvr>
                                        <p:cTn id="17" dur="500"/>
                                        <p:tgtEl>
                                          <p:spTgt spid="1177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7763">
                                            <p:txEl>
                                              <p:pRg st="3" end="3"/>
                                            </p:txEl>
                                          </p:spTgt>
                                        </p:tgtEl>
                                        <p:attrNameLst>
                                          <p:attrName>style.visibility</p:attrName>
                                        </p:attrNameLst>
                                      </p:cBhvr>
                                      <p:to>
                                        <p:strVal val="visible"/>
                                      </p:to>
                                    </p:set>
                                    <p:animEffect transition="in" filter="dissolve">
                                      <p:cBhvr>
                                        <p:cTn id="22" dur="500"/>
                                        <p:tgtEl>
                                          <p:spTgt spid="1177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Text Box 4"/>
          <p:cNvSpPr txBox="1">
            <a:spLocks noChangeArrowheads="1"/>
          </p:cNvSpPr>
          <p:nvPr/>
        </p:nvSpPr>
        <p:spPr bwMode="auto">
          <a:xfrm>
            <a:off x="467544" y="1196752"/>
            <a:ext cx="8300219" cy="4819781"/>
          </a:xfrm>
          <a:prstGeom prst="rect">
            <a:avLst/>
          </a:prstGeom>
          <a:noFill/>
          <a:ln w="9525">
            <a:noFill/>
            <a:miter lim="800000"/>
            <a:headEnd/>
            <a:tailEnd/>
          </a:ln>
          <a:effectLst/>
        </p:spPr>
        <p:txBody>
          <a:bodyPr wrap="square">
            <a:spAutoFit/>
          </a:bodyPr>
          <a:lstStyle/>
          <a:p>
            <a:pPr>
              <a:lnSpc>
                <a:spcPct val="160000"/>
              </a:lnSpc>
            </a:pPr>
            <a:r>
              <a:rPr lang="zh-CN" altLang="en-US" sz="2400" b="1" dirty="0" smtClean="0">
                <a:solidFill>
                  <a:srgbClr val="0000FF"/>
                </a:solidFill>
                <a:effectLst>
                  <a:outerShdw blurRad="38100" dist="38100" dir="2700000" algn="tl">
                    <a:srgbClr val="000000">
                      <a:alpha val="43137"/>
                    </a:srgbClr>
                  </a:outerShdw>
                </a:effectLst>
                <a:latin typeface="宋体" pitchFamily="2" charset="-122"/>
              </a:rPr>
              <a:t>差额投资内部收益率法：</a:t>
            </a:r>
            <a:r>
              <a:rPr lang="zh-CN" altLang="en-US" sz="2400" dirty="0" smtClean="0">
                <a:effectLst>
                  <a:outerShdw blurRad="38100" dist="38100" dir="2700000" algn="tl">
                    <a:srgbClr val="000000">
                      <a:alpha val="43137"/>
                    </a:srgbClr>
                  </a:outerShdw>
                </a:effectLst>
                <a:latin typeface="宋体" charset="-122"/>
              </a:rPr>
              <a:t>先调整到相同的计算期，以大投资减小投资的现金流量，即差额现金流量，然后求出其差额投资内部收益率。例</a:t>
            </a:r>
            <a:r>
              <a:rPr lang="en-US" altLang="zh-CN" sz="2400" dirty="0" smtClean="0">
                <a:effectLst>
                  <a:outerShdw blurRad="38100" dist="38100" dir="2700000" algn="tl">
                    <a:srgbClr val="000000">
                      <a:alpha val="43137"/>
                    </a:srgbClr>
                  </a:outerShdw>
                </a:effectLst>
                <a:latin typeface="宋体" charset="-122"/>
              </a:rPr>
              <a:t>13-19</a:t>
            </a:r>
            <a:r>
              <a:rPr lang="zh-CN" altLang="en-US" sz="2400" dirty="0" smtClean="0">
                <a:effectLst>
                  <a:outerShdw blurRad="38100" dist="38100" dir="2700000" algn="tl">
                    <a:srgbClr val="000000">
                      <a:alpha val="43137"/>
                    </a:srgbClr>
                  </a:outerShdw>
                </a:effectLst>
                <a:latin typeface="宋体" charset="-122"/>
              </a:rPr>
              <a:t>。</a:t>
            </a:r>
            <a:endParaRPr lang="en-US" altLang="zh-CN" sz="2400" dirty="0" smtClean="0">
              <a:effectLst>
                <a:outerShdw blurRad="38100" dist="38100" dir="2700000" algn="tl">
                  <a:srgbClr val="000000">
                    <a:alpha val="43137"/>
                  </a:srgbClr>
                </a:outerShdw>
              </a:effectLst>
              <a:latin typeface="宋体" charset="-122"/>
            </a:endParaRPr>
          </a:p>
          <a:p>
            <a:pPr>
              <a:lnSpc>
                <a:spcPct val="160000"/>
              </a:lnSpc>
              <a:spcBef>
                <a:spcPct val="0"/>
              </a:spcBef>
              <a:buClrTx/>
              <a:buSzTx/>
              <a:buFontTx/>
              <a:buNone/>
            </a:pPr>
            <a:r>
              <a:rPr lang="zh-CN" altLang="en-US" sz="2400" b="1" dirty="0" smtClean="0">
                <a:solidFill>
                  <a:srgbClr val="0000FF"/>
                </a:solidFill>
                <a:effectLst>
                  <a:outerShdw blurRad="38100" dist="38100" dir="2700000" algn="tl">
                    <a:srgbClr val="000000">
                      <a:alpha val="43137"/>
                    </a:srgbClr>
                  </a:outerShdw>
                </a:effectLst>
                <a:latin typeface="宋体" charset="-122"/>
              </a:rPr>
              <a:t>费用年值法：</a:t>
            </a:r>
            <a:r>
              <a:rPr lang="zh-CN" altLang="en-US" sz="2400" dirty="0" smtClean="0">
                <a:effectLst>
                  <a:outerShdw blurRad="38100" dist="38100" dir="2700000" algn="tl">
                    <a:srgbClr val="000000">
                      <a:alpha val="43137"/>
                    </a:srgbClr>
                  </a:outerShdw>
                </a:effectLst>
                <a:latin typeface="宋体" charset="-122"/>
              </a:rPr>
              <a:t>寿命期不同，但效益相同或基本相同，最易采用最小费用法中的费用年值法（</a:t>
            </a:r>
            <a:r>
              <a:rPr lang="en-US" altLang="zh-CN" sz="2400" dirty="0" smtClean="0">
                <a:effectLst>
                  <a:outerShdw blurRad="38100" dist="38100" dir="2700000" algn="tl">
                    <a:srgbClr val="000000">
                      <a:alpha val="43137"/>
                    </a:srgbClr>
                  </a:outerShdw>
                </a:effectLst>
                <a:latin typeface="宋体" charset="-122"/>
              </a:rPr>
              <a:t>AC</a:t>
            </a:r>
            <a:r>
              <a:rPr lang="zh-CN" altLang="en-US" sz="2400" dirty="0" smtClean="0">
                <a:effectLst>
                  <a:outerShdw blurRad="38100" dist="38100" dir="2700000" algn="tl">
                    <a:srgbClr val="000000">
                      <a:alpha val="43137"/>
                    </a:srgbClr>
                  </a:outerShdw>
                </a:effectLst>
                <a:latin typeface="宋体" charset="-122"/>
              </a:rPr>
              <a:t>）。先计算费用现值</a:t>
            </a:r>
            <a:r>
              <a:rPr lang="en-US" altLang="zh-CN" sz="2400" dirty="0" smtClean="0">
                <a:effectLst>
                  <a:outerShdw blurRad="38100" dist="38100" dir="2700000" algn="tl">
                    <a:srgbClr val="000000">
                      <a:alpha val="43137"/>
                    </a:srgbClr>
                  </a:outerShdw>
                </a:effectLst>
                <a:latin typeface="宋体" charset="-122"/>
              </a:rPr>
              <a:t>PC</a:t>
            </a:r>
            <a:r>
              <a:rPr lang="zh-CN" altLang="en-US" sz="2400" dirty="0" smtClean="0">
                <a:effectLst>
                  <a:outerShdw blurRad="38100" dist="38100" dir="2700000" algn="tl">
                    <a:srgbClr val="000000">
                      <a:alpha val="43137"/>
                    </a:srgbClr>
                  </a:outerShdw>
                </a:effectLst>
                <a:latin typeface="宋体" charset="-122"/>
              </a:rPr>
              <a:t>，再换算成费用年值</a:t>
            </a:r>
            <a:r>
              <a:rPr lang="en-US" altLang="zh-CN" sz="2400" dirty="0" smtClean="0">
                <a:effectLst>
                  <a:outerShdw blurRad="38100" dist="38100" dir="2700000" algn="tl">
                    <a:srgbClr val="000000">
                      <a:alpha val="43137"/>
                    </a:srgbClr>
                  </a:outerShdw>
                </a:effectLst>
                <a:latin typeface="宋体" charset="-122"/>
              </a:rPr>
              <a:t>AC,</a:t>
            </a:r>
            <a:r>
              <a:rPr lang="zh-CN" altLang="en-US" sz="2400" dirty="0" smtClean="0">
                <a:effectLst>
                  <a:outerShdw blurRad="38100" dist="38100" dir="2700000" algn="tl">
                    <a:srgbClr val="000000">
                      <a:alpha val="43137"/>
                    </a:srgbClr>
                  </a:outerShdw>
                </a:effectLst>
                <a:latin typeface="宋体" charset="-122"/>
              </a:rPr>
              <a:t>即：</a:t>
            </a:r>
            <a:endParaRPr lang="en-US" altLang="zh-CN" sz="2400" dirty="0" smtClean="0">
              <a:effectLst>
                <a:outerShdw blurRad="38100" dist="38100" dir="2700000" algn="tl">
                  <a:srgbClr val="000000">
                    <a:alpha val="43137"/>
                  </a:srgbClr>
                </a:outerShdw>
              </a:effectLst>
              <a:latin typeface="宋体" charset="-122"/>
            </a:endParaRPr>
          </a:p>
          <a:p>
            <a:pPr>
              <a:lnSpc>
                <a:spcPct val="160000"/>
              </a:lnSpc>
              <a:spcBef>
                <a:spcPct val="0"/>
              </a:spcBef>
              <a:buClrTx/>
              <a:buSzTx/>
              <a:buFontTx/>
              <a:buNone/>
            </a:pPr>
            <a:r>
              <a:rPr lang="en-US" altLang="zh-CN" sz="2400" dirty="0" smtClean="0">
                <a:effectLst>
                  <a:outerShdw blurRad="38100" dist="38100" dir="2700000" algn="tl">
                    <a:srgbClr val="000000">
                      <a:alpha val="43137"/>
                    </a:srgbClr>
                  </a:outerShdw>
                </a:effectLst>
                <a:latin typeface="宋体" charset="-122"/>
              </a:rPr>
              <a:t>AC = PC(A/</a:t>
            </a:r>
            <a:r>
              <a:rPr lang="en-US" altLang="zh-CN" sz="2400" dirty="0" err="1" smtClean="0">
                <a:effectLst>
                  <a:outerShdw blurRad="38100" dist="38100" dir="2700000" algn="tl">
                    <a:srgbClr val="000000">
                      <a:alpha val="43137"/>
                    </a:srgbClr>
                  </a:outerShdw>
                </a:effectLst>
                <a:latin typeface="宋体" charset="-122"/>
              </a:rPr>
              <a:t>P,k,n</a:t>
            </a:r>
            <a:r>
              <a:rPr lang="en-US" altLang="zh-CN" sz="2400" dirty="0" smtClean="0">
                <a:effectLst>
                  <a:outerShdw blurRad="38100" dist="38100" dir="2700000" algn="tl">
                    <a:srgbClr val="000000">
                      <a:alpha val="43137"/>
                    </a:srgbClr>
                  </a:outerShdw>
                </a:effectLst>
                <a:latin typeface="宋体" charset="-122"/>
              </a:rPr>
              <a:t>)</a:t>
            </a:r>
          </a:p>
          <a:p>
            <a:pPr>
              <a:lnSpc>
                <a:spcPct val="160000"/>
              </a:lnSpc>
              <a:spcBef>
                <a:spcPct val="0"/>
              </a:spcBef>
              <a:buClrTx/>
              <a:buSzTx/>
              <a:buFontTx/>
              <a:buNone/>
            </a:pPr>
            <a:r>
              <a:rPr lang="zh-CN" altLang="en-US" sz="2400" dirty="0" smtClean="0">
                <a:effectLst>
                  <a:outerShdw blurRad="38100" dist="38100" dir="2700000" algn="tl">
                    <a:srgbClr val="000000">
                      <a:alpha val="43137"/>
                    </a:srgbClr>
                  </a:outerShdw>
                </a:effectLst>
                <a:latin typeface="宋体" charset="-122"/>
              </a:rPr>
              <a:t>例</a:t>
            </a:r>
            <a:r>
              <a:rPr lang="en-US" altLang="zh-CN" sz="2400" dirty="0" smtClean="0">
                <a:effectLst>
                  <a:outerShdw blurRad="38100" dist="38100" dir="2700000" algn="tl">
                    <a:srgbClr val="000000">
                      <a:alpha val="43137"/>
                    </a:srgbClr>
                  </a:outerShdw>
                </a:effectLst>
                <a:latin typeface="宋体" charset="-122"/>
              </a:rPr>
              <a:t>13-20</a:t>
            </a:r>
            <a:endParaRPr lang="zh-CN" altLang="en-US" sz="2400" dirty="0">
              <a:effectLst>
                <a:outerShdw blurRad="38100" dist="38100" dir="2700000" algn="tl">
                  <a:srgbClr val="000000">
                    <a:alpha val="43137"/>
                  </a:srgbClr>
                </a:outerShdw>
              </a:effectLst>
              <a:latin typeface="宋体" charset="-122"/>
            </a:endParaRPr>
          </a:p>
        </p:txBody>
      </p:sp>
      <p:sp>
        <p:nvSpPr>
          <p:cNvPr id="118791" name="Text Box 7"/>
          <p:cNvSpPr txBox="1">
            <a:spLocks noGrp="1" noChangeArrowheads="1"/>
          </p:cNvSpPr>
          <p:nvPr>
            <p:ph type="title" idx="4294967295"/>
          </p:nvPr>
        </p:nvSpPr>
        <p:spPr>
          <a:xfrm>
            <a:off x="1187624" y="260648"/>
            <a:ext cx="6840760" cy="706437"/>
          </a:xfrm>
          <a:prstGeom prst="rect">
            <a:avLst/>
          </a:prstGeom>
          <a:noFill/>
          <a:ln/>
        </p:spPr>
        <p:txBody>
          <a:bodyPr/>
          <a:lstStyle/>
          <a:p>
            <a:pPr>
              <a:buSzPct val="130000"/>
            </a:pPr>
            <a:r>
              <a:rPr lang="zh-CN" altLang="en-US" sz="3600" dirty="0" smtClean="0">
                <a:solidFill>
                  <a:srgbClr val="C00000"/>
                </a:solidFill>
                <a:effectLst>
                  <a:outerShdw blurRad="38100" dist="38100" dir="2700000" algn="tl">
                    <a:srgbClr val="000000">
                      <a:alpha val="43137"/>
                    </a:srgbClr>
                  </a:outerShdw>
                </a:effectLst>
                <a:latin typeface="宋体" pitchFamily="2" charset="-122"/>
              </a:rPr>
              <a:t>有或无资金限制的互斥项目</a:t>
            </a:r>
            <a:endParaRPr lang="zh-CN" altLang="en-US" sz="3600" b="1" dirty="0">
              <a:solidFill>
                <a:srgbClr val="C00000"/>
              </a:solidFill>
              <a:effectLst>
                <a:outerShdw blurRad="38100" dist="38100" dir="2700000" algn="tl">
                  <a:srgbClr val="C0C0C0"/>
                </a:outerShdw>
              </a:effectLst>
              <a:latin typeface="宋体"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box(in)">
                                      <p:cBhvr>
                                        <p:cTn id="7" dur="500"/>
                                        <p:tgtEl>
                                          <p:spTgt spid="11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9154" name="Group 35"/>
          <p:cNvGrpSpPr>
            <a:grpSpLocks/>
          </p:cNvGrpSpPr>
          <p:nvPr/>
        </p:nvGrpSpPr>
        <p:grpSpPr bwMode="auto">
          <a:xfrm>
            <a:off x="2887663" y="5019675"/>
            <a:ext cx="917575" cy="293688"/>
            <a:chOff x="4277" y="2665"/>
            <a:chExt cx="254" cy="64"/>
          </a:xfrm>
        </p:grpSpPr>
        <p:sp>
          <p:nvSpPr>
            <p:cNvPr id="49201" name="Freeform 36"/>
            <p:cNvSpPr>
              <a:spLocks/>
            </p:cNvSpPr>
            <p:nvPr/>
          </p:nvSpPr>
          <p:spPr bwMode="auto">
            <a:xfrm>
              <a:off x="4277" y="2665"/>
              <a:ext cx="251" cy="49"/>
            </a:xfrm>
            <a:custGeom>
              <a:avLst/>
              <a:gdLst>
                <a:gd name="T0" fmla="*/ 359 w 752"/>
                <a:gd name="T1" fmla="*/ 0 h 196"/>
                <a:gd name="T2" fmla="*/ 407 w 752"/>
                <a:gd name="T3" fmla="*/ 8 h 196"/>
                <a:gd name="T4" fmla="*/ 446 w 752"/>
                <a:gd name="T5" fmla="*/ 23 h 196"/>
                <a:gd name="T6" fmla="*/ 488 w 752"/>
                <a:gd name="T7" fmla="*/ 43 h 196"/>
                <a:gd name="T8" fmla="*/ 548 w 752"/>
                <a:gd name="T9" fmla="*/ 63 h 196"/>
                <a:gd name="T10" fmla="*/ 591 w 752"/>
                <a:gd name="T11" fmla="*/ 63 h 196"/>
                <a:gd name="T12" fmla="*/ 649 w 752"/>
                <a:gd name="T13" fmla="*/ 77 h 196"/>
                <a:gd name="T14" fmla="*/ 697 w 752"/>
                <a:gd name="T15" fmla="*/ 93 h 196"/>
                <a:gd name="T16" fmla="*/ 748 w 752"/>
                <a:gd name="T17" fmla="*/ 115 h 196"/>
                <a:gd name="T18" fmla="*/ 752 w 752"/>
                <a:gd name="T19" fmla="*/ 142 h 196"/>
                <a:gd name="T20" fmla="*/ 730 w 752"/>
                <a:gd name="T21" fmla="*/ 171 h 196"/>
                <a:gd name="T22" fmla="*/ 687 w 752"/>
                <a:gd name="T23" fmla="*/ 190 h 196"/>
                <a:gd name="T24" fmla="*/ 632 w 752"/>
                <a:gd name="T25" fmla="*/ 194 h 196"/>
                <a:gd name="T26" fmla="*/ 449 w 752"/>
                <a:gd name="T27" fmla="*/ 196 h 196"/>
                <a:gd name="T28" fmla="*/ 380 w 752"/>
                <a:gd name="T29" fmla="*/ 190 h 196"/>
                <a:gd name="T30" fmla="*/ 313 w 752"/>
                <a:gd name="T31" fmla="*/ 184 h 196"/>
                <a:gd name="T32" fmla="*/ 250 w 752"/>
                <a:gd name="T33" fmla="*/ 164 h 196"/>
                <a:gd name="T34" fmla="*/ 213 w 752"/>
                <a:gd name="T35" fmla="*/ 155 h 196"/>
                <a:gd name="T36" fmla="*/ 213 w 752"/>
                <a:gd name="T37" fmla="*/ 180 h 196"/>
                <a:gd name="T38" fmla="*/ 45 w 752"/>
                <a:gd name="T39" fmla="*/ 181 h 196"/>
                <a:gd name="T40" fmla="*/ 19 w 752"/>
                <a:gd name="T41" fmla="*/ 156 h 196"/>
                <a:gd name="T42" fmla="*/ 4 w 752"/>
                <a:gd name="T43" fmla="*/ 115 h 196"/>
                <a:gd name="T44" fmla="*/ 0 w 752"/>
                <a:gd name="T45" fmla="*/ 83 h 196"/>
                <a:gd name="T46" fmla="*/ 4 w 752"/>
                <a:gd name="T47" fmla="*/ 39 h 196"/>
                <a:gd name="T48" fmla="*/ 10 w 752"/>
                <a:gd name="T49" fmla="*/ 6 h 196"/>
                <a:gd name="T50" fmla="*/ 50 w 752"/>
                <a:gd name="T51" fmla="*/ 6 h 196"/>
                <a:gd name="T52" fmla="*/ 102 w 752"/>
                <a:gd name="T53" fmla="*/ 27 h 196"/>
                <a:gd name="T54" fmla="*/ 157 w 752"/>
                <a:gd name="T55" fmla="*/ 47 h 196"/>
                <a:gd name="T56" fmla="*/ 198 w 752"/>
                <a:gd name="T57" fmla="*/ 48 h 196"/>
                <a:gd name="T58" fmla="*/ 242 w 752"/>
                <a:gd name="T59" fmla="*/ 39 h 196"/>
                <a:gd name="T60" fmla="*/ 291 w 752"/>
                <a:gd name="T61" fmla="*/ 27 h 196"/>
                <a:gd name="T62" fmla="*/ 382 w 752"/>
                <a:gd name="T63" fmla="*/ 42 h 196"/>
                <a:gd name="T64" fmla="*/ 359 w 752"/>
                <a:gd name="T65" fmla="*/ 0 h 1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2"/>
                <a:gd name="T100" fmla="*/ 0 h 196"/>
                <a:gd name="T101" fmla="*/ 752 w 752"/>
                <a:gd name="T102" fmla="*/ 196 h 1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2" h="196">
                  <a:moveTo>
                    <a:pt x="359" y="0"/>
                  </a:moveTo>
                  <a:lnTo>
                    <a:pt x="407" y="8"/>
                  </a:lnTo>
                  <a:lnTo>
                    <a:pt x="446" y="23"/>
                  </a:lnTo>
                  <a:lnTo>
                    <a:pt x="488" y="43"/>
                  </a:lnTo>
                  <a:lnTo>
                    <a:pt x="548" y="63"/>
                  </a:lnTo>
                  <a:lnTo>
                    <a:pt x="591" y="63"/>
                  </a:lnTo>
                  <a:lnTo>
                    <a:pt x="649" y="77"/>
                  </a:lnTo>
                  <a:lnTo>
                    <a:pt x="697" y="93"/>
                  </a:lnTo>
                  <a:lnTo>
                    <a:pt x="748" y="115"/>
                  </a:lnTo>
                  <a:lnTo>
                    <a:pt x="752" y="142"/>
                  </a:lnTo>
                  <a:lnTo>
                    <a:pt x="730" y="171"/>
                  </a:lnTo>
                  <a:lnTo>
                    <a:pt x="687" y="190"/>
                  </a:lnTo>
                  <a:lnTo>
                    <a:pt x="632" y="194"/>
                  </a:lnTo>
                  <a:lnTo>
                    <a:pt x="449" y="196"/>
                  </a:lnTo>
                  <a:lnTo>
                    <a:pt x="380" y="190"/>
                  </a:lnTo>
                  <a:lnTo>
                    <a:pt x="313" y="184"/>
                  </a:lnTo>
                  <a:lnTo>
                    <a:pt x="250" y="164"/>
                  </a:lnTo>
                  <a:lnTo>
                    <a:pt x="213" y="155"/>
                  </a:lnTo>
                  <a:lnTo>
                    <a:pt x="213" y="180"/>
                  </a:lnTo>
                  <a:lnTo>
                    <a:pt x="45" y="181"/>
                  </a:lnTo>
                  <a:lnTo>
                    <a:pt x="19" y="156"/>
                  </a:lnTo>
                  <a:lnTo>
                    <a:pt x="4" y="115"/>
                  </a:lnTo>
                  <a:lnTo>
                    <a:pt x="0" y="83"/>
                  </a:lnTo>
                  <a:lnTo>
                    <a:pt x="4" y="39"/>
                  </a:lnTo>
                  <a:lnTo>
                    <a:pt x="10" y="6"/>
                  </a:lnTo>
                  <a:lnTo>
                    <a:pt x="50" y="6"/>
                  </a:lnTo>
                  <a:lnTo>
                    <a:pt x="102" y="27"/>
                  </a:lnTo>
                  <a:lnTo>
                    <a:pt x="157" y="47"/>
                  </a:lnTo>
                  <a:lnTo>
                    <a:pt x="198" y="48"/>
                  </a:lnTo>
                  <a:lnTo>
                    <a:pt x="242" y="39"/>
                  </a:lnTo>
                  <a:lnTo>
                    <a:pt x="291" y="27"/>
                  </a:lnTo>
                  <a:lnTo>
                    <a:pt x="382" y="42"/>
                  </a:lnTo>
                  <a:lnTo>
                    <a:pt x="359" y="0"/>
                  </a:lnTo>
                  <a:close/>
                </a:path>
              </a:pathLst>
            </a:custGeom>
            <a:solidFill>
              <a:srgbClr val="606060"/>
            </a:solidFill>
            <a:ln w="4763">
              <a:solidFill>
                <a:srgbClr val="000000"/>
              </a:solidFill>
              <a:round/>
              <a:headEnd/>
              <a:tailEnd/>
            </a:ln>
          </p:spPr>
          <p:txBody>
            <a:bodyPr/>
            <a:lstStyle/>
            <a:p>
              <a:pPr algn="r"/>
              <a:endParaRPr lang="zh-CN" altLang="en-US" sz="2800"/>
            </a:p>
          </p:txBody>
        </p:sp>
        <p:sp>
          <p:nvSpPr>
            <p:cNvPr id="49202" name="Freeform 37"/>
            <p:cNvSpPr>
              <a:spLocks/>
            </p:cNvSpPr>
            <p:nvPr/>
          </p:nvSpPr>
          <p:spPr bwMode="auto">
            <a:xfrm>
              <a:off x="4281" y="2681"/>
              <a:ext cx="250" cy="48"/>
            </a:xfrm>
            <a:custGeom>
              <a:avLst/>
              <a:gdLst>
                <a:gd name="T0" fmla="*/ 358 w 751"/>
                <a:gd name="T1" fmla="*/ 0 h 195"/>
                <a:gd name="T2" fmla="*/ 407 w 751"/>
                <a:gd name="T3" fmla="*/ 8 h 195"/>
                <a:gd name="T4" fmla="*/ 446 w 751"/>
                <a:gd name="T5" fmla="*/ 24 h 195"/>
                <a:gd name="T6" fmla="*/ 487 w 751"/>
                <a:gd name="T7" fmla="*/ 43 h 195"/>
                <a:gd name="T8" fmla="*/ 548 w 751"/>
                <a:gd name="T9" fmla="*/ 63 h 195"/>
                <a:gd name="T10" fmla="*/ 589 w 751"/>
                <a:gd name="T11" fmla="*/ 63 h 195"/>
                <a:gd name="T12" fmla="*/ 648 w 751"/>
                <a:gd name="T13" fmla="*/ 77 h 195"/>
                <a:gd name="T14" fmla="*/ 697 w 751"/>
                <a:gd name="T15" fmla="*/ 93 h 195"/>
                <a:gd name="T16" fmla="*/ 748 w 751"/>
                <a:gd name="T17" fmla="*/ 115 h 195"/>
                <a:gd name="T18" fmla="*/ 751 w 751"/>
                <a:gd name="T19" fmla="*/ 141 h 195"/>
                <a:gd name="T20" fmla="*/ 730 w 751"/>
                <a:gd name="T21" fmla="*/ 170 h 195"/>
                <a:gd name="T22" fmla="*/ 686 w 751"/>
                <a:gd name="T23" fmla="*/ 188 h 195"/>
                <a:gd name="T24" fmla="*/ 632 w 751"/>
                <a:gd name="T25" fmla="*/ 193 h 195"/>
                <a:gd name="T26" fmla="*/ 448 w 751"/>
                <a:gd name="T27" fmla="*/ 195 h 195"/>
                <a:gd name="T28" fmla="*/ 378 w 751"/>
                <a:gd name="T29" fmla="*/ 189 h 195"/>
                <a:gd name="T30" fmla="*/ 312 w 751"/>
                <a:gd name="T31" fmla="*/ 182 h 195"/>
                <a:gd name="T32" fmla="*/ 249 w 751"/>
                <a:gd name="T33" fmla="*/ 163 h 195"/>
                <a:gd name="T34" fmla="*/ 213 w 751"/>
                <a:gd name="T35" fmla="*/ 154 h 195"/>
                <a:gd name="T36" fmla="*/ 213 w 751"/>
                <a:gd name="T37" fmla="*/ 178 h 195"/>
                <a:gd name="T38" fmla="*/ 45 w 751"/>
                <a:gd name="T39" fmla="*/ 179 h 195"/>
                <a:gd name="T40" fmla="*/ 18 w 751"/>
                <a:gd name="T41" fmla="*/ 155 h 195"/>
                <a:gd name="T42" fmla="*/ 3 w 751"/>
                <a:gd name="T43" fmla="*/ 115 h 195"/>
                <a:gd name="T44" fmla="*/ 0 w 751"/>
                <a:gd name="T45" fmla="*/ 84 h 195"/>
                <a:gd name="T46" fmla="*/ 3 w 751"/>
                <a:gd name="T47" fmla="*/ 39 h 195"/>
                <a:gd name="T48" fmla="*/ 9 w 751"/>
                <a:gd name="T49" fmla="*/ 7 h 195"/>
                <a:gd name="T50" fmla="*/ 49 w 751"/>
                <a:gd name="T51" fmla="*/ 7 h 195"/>
                <a:gd name="T52" fmla="*/ 101 w 751"/>
                <a:gd name="T53" fmla="*/ 28 h 195"/>
                <a:gd name="T54" fmla="*/ 157 w 751"/>
                <a:gd name="T55" fmla="*/ 47 h 195"/>
                <a:gd name="T56" fmla="*/ 197 w 751"/>
                <a:gd name="T57" fmla="*/ 49 h 195"/>
                <a:gd name="T58" fmla="*/ 241 w 751"/>
                <a:gd name="T59" fmla="*/ 39 h 195"/>
                <a:gd name="T60" fmla="*/ 291 w 751"/>
                <a:gd name="T61" fmla="*/ 28 h 195"/>
                <a:gd name="T62" fmla="*/ 381 w 751"/>
                <a:gd name="T63" fmla="*/ 42 h 195"/>
                <a:gd name="T64" fmla="*/ 358 w 751"/>
                <a:gd name="T65" fmla="*/ 0 h 1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1"/>
                <a:gd name="T100" fmla="*/ 0 h 195"/>
                <a:gd name="T101" fmla="*/ 751 w 751"/>
                <a:gd name="T102" fmla="*/ 195 h 1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1" h="195">
                  <a:moveTo>
                    <a:pt x="358" y="0"/>
                  </a:moveTo>
                  <a:lnTo>
                    <a:pt x="407" y="8"/>
                  </a:lnTo>
                  <a:lnTo>
                    <a:pt x="446" y="24"/>
                  </a:lnTo>
                  <a:lnTo>
                    <a:pt x="487" y="43"/>
                  </a:lnTo>
                  <a:lnTo>
                    <a:pt x="548" y="63"/>
                  </a:lnTo>
                  <a:lnTo>
                    <a:pt x="589" y="63"/>
                  </a:lnTo>
                  <a:lnTo>
                    <a:pt x="648" y="77"/>
                  </a:lnTo>
                  <a:lnTo>
                    <a:pt x="697" y="93"/>
                  </a:lnTo>
                  <a:lnTo>
                    <a:pt x="748" y="115"/>
                  </a:lnTo>
                  <a:lnTo>
                    <a:pt x="751" y="141"/>
                  </a:lnTo>
                  <a:lnTo>
                    <a:pt x="730" y="170"/>
                  </a:lnTo>
                  <a:lnTo>
                    <a:pt x="686" y="188"/>
                  </a:lnTo>
                  <a:lnTo>
                    <a:pt x="632" y="193"/>
                  </a:lnTo>
                  <a:lnTo>
                    <a:pt x="448" y="195"/>
                  </a:lnTo>
                  <a:lnTo>
                    <a:pt x="378" y="189"/>
                  </a:lnTo>
                  <a:lnTo>
                    <a:pt x="312" y="182"/>
                  </a:lnTo>
                  <a:lnTo>
                    <a:pt x="249" y="163"/>
                  </a:lnTo>
                  <a:lnTo>
                    <a:pt x="213" y="154"/>
                  </a:lnTo>
                  <a:lnTo>
                    <a:pt x="213" y="178"/>
                  </a:lnTo>
                  <a:lnTo>
                    <a:pt x="45" y="179"/>
                  </a:lnTo>
                  <a:lnTo>
                    <a:pt x="18" y="155"/>
                  </a:lnTo>
                  <a:lnTo>
                    <a:pt x="3" y="115"/>
                  </a:lnTo>
                  <a:lnTo>
                    <a:pt x="0" y="84"/>
                  </a:lnTo>
                  <a:lnTo>
                    <a:pt x="3" y="39"/>
                  </a:lnTo>
                  <a:lnTo>
                    <a:pt x="9" y="7"/>
                  </a:lnTo>
                  <a:lnTo>
                    <a:pt x="49" y="7"/>
                  </a:lnTo>
                  <a:lnTo>
                    <a:pt x="101" y="28"/>
                  </a:lnTo>
                  <a:lnTo>
                    <a:pt x="157" y="47"/>
                  </a:lnTo>
                  <a:lnTo>
                    <a:pt x="197" y="49"/>
                  </a:lnTo>
                  <a:lnTo>
                    <a:pt x="241" y="39"/>
                  </a:lnTo>
                  <a:lnTo>
                    <a:pt x="291" y="28"/>
                  </a:lnTo>
                  <a:lnTo>
                    <a:pt x="381" y="42"/>
                  </a:lnTo>
                  <a:lnTo>
                    <a:pt x="358" y="0"/>
                  </a:lnTo>
                  <a:close/>
                </a:path>
              </a:pathLst>
            </a:custGeom>
            <a:solidFill>
              <a:srgbClr val="808080"/>
            </a:solidFill>
            <a:ln w="4763">
              <a:solidFill>
                <a:srgbClr val="000000"/>
              </a:solidFill>
              <a:round/>
              <a:headEnd/>
              <a:tailEnd/>
            </a:ln>
          </p:spPr>
          <p:txBody>
            <a:bodyPr/>
            <a:lstStyle/>
            <a:p>
              <a:pPr algn="r"/>
              <a:endParaRPr lang="zh-CN" altLang="en-US" sz="2800"/>
            </a:p>
          </p:txBody>
        </p:sp>
      </p:grpSp>
      <p:grpSp>
        <p:nvGrpSpPr>
          <p:cNvPr id="49155" name="Group 38"/>
          <p:cNvGrpSpPr>
            <a:grpSpLocks/>
          </p:cNvGrpSpPr>
          <p:nvPr/>
        </p:nvGrpSpPr>
        <p:grpSpPr bwMode="auto">
          <a:xfrm>
            <a:off x="2627313" y="2432050"/>
            <a:ext cx="719137" cy="2740025"/>
            <a:chOff x="4205" y="2100"/>
            <a:chExt cx="199" cy="598"/>
          </a:xfrm>
        </p:grpSpPr>
        <p:sp>
          <p:nvSpPr>
            <p:cNvPr id="49199" name="Freeform 39"/>
            <p:cNvSpPr>
              <a:spLocks/>
            </p:cNvSpPr>
            <p:nvPr/>
          </p:nvSpPr>
          <p:spPr bwMode="auto">
            <a:xfrm>
              <a:off x="4205" y="2100"/>
              <a:ext cx="199" cy="598"/>
            </a:xfrm>
            <a:custGeom>
              <a:avLst/>
              <a:gdLst>
                <a:gd name="T0" fmla="*/ 170 w 598"/>
                <a:gd name="T1" fmla="*/ 0 h 2393"/>
                <a:gd name="T2" fmla="*/ 232 w 598"/>
                <a:gd name="T3" fmla="*/ 102 h 2393"/>
                <a:gd name="T4" fmla="*/ 281 w 598"/>
                <a:gd name="T5" fmla="*/ 196 h 2393"/>
                <a:gd name="T6" fmla="*/ 302 w 598"/>
                <a:gd name="T7" fmla="*/ 265 h 2393"/>
                <a:gd name="T8" fmla="*/ 428 w 598"/>
                <a:gd name="T9" fmla="*/ 562 h 2393"/>
                <a:gd name="T10" fmla="*/ 477 w 598"/>
                <a:gd name="T11" fmla="*/ 741 h 2393"/>
                <a:gd name="T12" fmla="*/ 484 w 598"/>
                <a:gd name="T13" fmla="*/ 912 h 2393"/>
                <a:gd name="T14" fmla="*/ 491 w 598"/>
                <a:gd name="T15" fmla="*/ 1153 h 2393"/>
                <a:gd name="T16" fmla="*/ 499 w 598"/>
                <a:gd name="T17" fmla="*/ 1287 h 2393"/>
                <a:gd name="T18" fmla="*/ 523 w 598"/>
                <a:gd name="T19" fmla="*/ 1392 h 2393"/>
                <a:gd name="T20" fmla="*/ 536 w 598"/>
                <a:gd name="T21" fmla="*/ 1482 h 2393"/>
                <a:gd name="T22" fmla="*/ 534 w 598"/>
                <a:gd name="T23" fmla="*/ 1568 h 2393"/>
                <a:gd name="T24" fmla="*/ 515 w 598"/>
                <a:gd name="T25" fmla="*/ 1630 h 2393"/>
                <a:gd name="T26" fmla="*/ 506 w 598"/>
                <a:gd name="T27" fmla="*/ 1707 h 2393"/>
                <a:gd name="T28" fmla="*/ 513 w 598"/>
                <a:gd name="T29" fmla="*/ 1831 h 2393"/>
                <a:gd name="T30" fmla="*/ 516 w 598"/>
                <a:gd name="T31" fmla="*/ 2044 h 2393"/>
                <a:gd name="T32" fmla="*/ 527 w 598"/>
                <a:gd name="T33" fmla="*/ 2144 h 2393"/>
                <a:gd name="T34" fmla="*/ 557 w 598"/>
                <a:gd name="T35" fmla="*/ 2237 h 2393"/>
                <a:gd name="T36" fmla="*/ 598 w 598"/>
                <a:gd name="T37" fmla="*/ 2330 h 2393"/>
                <a:gd name="T38" fmla="*/ 520 w 598"/>
                <a:gd name="T39" fmla="*/ 2362 h 2393"/>
                <a:gd name="T40" fmla="*/ 435 w 598"/>
                <a:gd name="T41" fmla="*/ 2393 h 2393"/>
                <a:gd name="T42" fmla="*/ 372 w 598"/>
                <a:gd name="T43" fmla="*/ 2385 h 2393"/>
                <a:gd name="T44" fmla="*/ 244 w 598"/>
                <a:gd name="T45" fmla="*/ 2354 h 2393"/>
                <a:gd name="T46" fmla="*/ 229 w 598"/>
                <a:gd name="T47" fmla="*/ 2241 h 2393"/>
                <a:gd name="T48" fmla="*/ 218 w 598"/>
                <a:gd name="T49" fmla="*/ 2143 h 2393"/>
                <a:gd name="T50" fmla="*/ 225 w 598"/>
                <a:gd name="T51" fmla="*/ 2075 h 2393"/>
                <a:gd name="T52" fmla="*/ 235 w 598"/>
                <a:gd name="T53" fmla="*/ 1981 h 2393"/>
                <a:gd name="T54" fmla="*/ 225 w 598"/>
                <a:gd name="T55" fmla="*/ 1895 h 2393"/>
                <a:gd name="T56" fmla="*/ 197 w 598"/>
                <a:gd name="T57" fmla="*/ 1809 h 2393"/>
                <a:gd name="T58" fmla="*/ 177 w 598"/>
                <a:gd name="T59" fmla="*/ 1746 h 2393"/>
                <a:gd name="T60" fmla="*/ 170 w 598"/>
                <a:gd name="T61" fmla="*/ 1645 h 2393"/>
                <a:gd name="T62" fmla="*/ 155 w 598"/>
                <a:gd name="T63" fmla="*/ 1591 h 2393"/>
                <a:gd name="T64" fmla="*/ 141 w 598"/>
                <a:gd name="T65" fmla="*/ 1395 h 2393"/>
                <a:gd name="T66" fmla="*/ 120 w 598"/>
                <a:gd name="T67" fmla="*/ 1240 h 2393"/>
                <a:gd name="T68" fmla="*/ 106 w 598"/>
                <a:gd name="T69" fmla="*/ 1122 h 2393"/>
                <a:gd name="T70" fmla="*/ 84 w 598"/>
                <a:gd name="T71" fmla="*/ 1075 h 2393"/>
                <a:gd name="T72" fmla="*/ 62 w 598"/>
                <a:gd name="T73" fmla="*/ 947 h 2393"/>
                <a:gd name="T74" fmla="*/ 46 w 598"/>
                <a:gd name="T75" fmla="*/ 797 h 2393"/>
                <a:gd name="T76" fmla="*/ 52 w 598"/>
                <a:gd name="T77" fmla="*/ 663 h 2393"/>
                <a:gd name="T78" fmla="*/ 48 w 598"/>
                <a:gd name="T79" fmla="*/ 577 h 2393"/>
                <a:gd name="T80" fmla="*/ 28 w 598"/>
                <a:gd name="T81" fmla="*/ 467 h 2393"/>
                <a:gd name="T82" fmla="*/ 20 w 598"/>
                <a:gd name="T83" fmla="*/ 365 h 2393"/>
                <a:gd name="T84" fmla="*/ 11 w 598"/>
                <a:gd name="T85" fmla="*/ 244 h 2393"/>
                <a:gd name="T86" fmla="*/ 0 w 598"/>
                <a:gd name="T87" fmla="*/ 141 h 2393"/>
                <a:gd name="T88" fmla="*/ 17 w 598"/>
                <a:gd name="T89" fmla="*/ 84 h 2393"/>
                <a:gd name="T90" fmla="*/ 49 w 598"/>
                <a:gd name="T91" fmla="*/ 43 h 2393"/>
                <a:gd name="T92" fmla="*/ 101 w 598"/>
                <a:gd name="T93" fmla="*/ 12 h 2393"/>
                <a:gd name="T94" fmla="*/ 170 w 598"/>
                <a:gd name="T95" fmla="*/ 0 h 239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98"/>
                <a:gd name="T145" fmla="*/ 0 h 2393"/>
                <a:gd name="T146" fmla="*/ 598 w 598"/>
                <a:gd name="T147" fmla="*/ 2393 h 239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98" h="2393">
                  <a:moveTo>
                    <a:pt x="170" y="0"/>
                  </a:moveTo>
                  <a:lnTo>
                    <a:pt x="232" y="102"/>
                  </a:lnTo>
                  <a:lnTo>
                    <a:pt x="281" y="196"/>
                  </a:lnTo>
                  <a:lnTo>
                    <a:pt x="302" y="265"/>
                  </a:lnTo>
                  <a:lnTo>
                    <a:pt x="428" y="562"/>
                  </a:lnTo>
                  <a:lnTo>
                    <a:pt x="477" y="741"/>
                  </a:lnTo>
                  <a:lnTo>
                    <a:pt x="484" y="912"/>
                  </a:lnTo>
                  <a:lnTo>
                    <a:pt x="491" y="1153"/>
                  </a:lnTo>
                  <a:lnTo>
                    <a:pt x="499" y="1287"/>
                  </a:lnTo>
                  <a:lnTo>
                    <a:pt x="523" y="1392"/>
                  </a:lnTo>
                  <a:lnTo>
                    <a:pt x="536" y="1482"/>
                  </a:lnTo>
                  <a:lnTo>
                    <a:pt x="534" y="1568"/>
                  </a:lnTo>
                  <a:lnTo>
                    <a:pt x="515" y="1630"/>
                  </a:lnTo>
                  <a:lnTo>
                    <a:pt x="506" y="1707"/>
                  </a:lnTo>
                  <a:lnTo>
                    <a:pt x="513" y="1831"/>
                  </a:lnTo>
                  <a:lnTo>
                    <a:pt x="516" y="2044"/>
                  </a:lnTo>
                  <a:lnTo>
                    <a:pt x="527" y="2144"/>
                  </a:lnTo>
                  <a:lnTo>
                    <a:pt x="557" y="2237"/>
                  </a:lnTo>
                  <a:lnTo>
                    <a:pt x="598" y="2330"/>
                  </a:lnTo>
                  <a:lnTo>
                    <a:pt x="520" y="2362"/>
                  </a:lnTo>
                  <a:lnTo>
                    <a:pt x="435" y="2393"/>
                  </a:lnTo>
                  <a:lnTo>
                    <a:pt x="372" y="2385"/>
                  </a:lnTo>
                  <a:lnTo>
                    <a:pt x="244" y="2354"/>
                  </a:lnTo>
                  <a:lnTo>
                    <a:pt x="229" y="2241"/>
                  </a:lnTo>
                  <a:lnTo>
                    <a:pt x="218" y="2143"/>
                  </a:lnTo>
                  <a:lnTo>
                    <a:pt x="225" y="2075"/>
                  </a:lnTo>
                  <a:lnTo>
                    <a:pt x="235" y="1981"/>
                  </a:lnTo>
                  <a:lnTo>
                    <a:pt x="225" y="1895"/>
                  </a:lnTo>
                  <a:lnTo>
                    <a:pt x="197" y="1809"/>
                  </a:lnTo>
                  <a:lnTo>
                    <a:pt x="177" y="1746"/>
                  </a:lnTo>
                  <a:lnTo>
                    <a:pt x="170" y="1645"/>
                  </a:lnTo>
                  <a:lnTo>
                    <a:pt x="155" y="1591"/>
                  </a:lnTo>
                  <a:lnTo>
                    <a:pt x="141" y="1395"/>
                  </a:lnTo>
                  <a:lnTo>
                    <a:pt x="120" y="1240"/>
                  </a:lnTo>
                  <a:lnTo>
                    <a:pt x="106" y="1122"/>
                  </a:lnTo>
                  <a:lnTo>
                    <a:pt x="84" y="1075"/>
                  </a:lnTo>
                  <a:lnTo>
                    <a:pt x="62" y="947"/>
                  </a:lnTo>
                  <a:lnTo>
                    <a:pt x="46" y="797"/>
                  </a:lnTo>
                  <a:lnTo>
                    <a:pt x="52" y="663"/>
                  </a:lnTo>
                  <a:lnTo>
                    <a:pt x="48" y="577"/>
                  </a:lnTo>
                  <a:lnTo>
                    <a:pt x="28" y="467"/>
                  </a:lnTo>
                  <a:lnTo>
                    <a:pt x="20" y="365"/>
                  </a:lnTo>
                  <a:lnTo>
                    <a:pt x="11" y="244"/>
                  </a:lnTo>
                  <a:lnTo>
                    <a:pt x="0" y="141"/>
                  </a:lnTo>
                  <a:lnTo>
                    <a:pt x="17" y="84"/>
                  </a:lnTo>
                  <a:lnTo>
                    <a:pt x="49" y="43"/>
                  </a:lnTo>
                  <a:lnTo>
                    <a:pt x="101" y="12"/>
                  </a:lnTo>
                  <a:lnTo>
                    <a:pt x="170" y="0"/>
                  </a:lnTo>
                  <a:close/>
                </a:path>
              </a:pathLst>
            </a:custGeom>
            <a:solidFill>
              <a:srgbClr val="0000FF"/>
            </a:solidFill>
            <a:ln w="4763">
              <a:solidFill>
                <a:srgbClr val="000000"/>
              </a:solidFill>
              <a:round/>
              <a:headEnd/>
              <a:tailEnd/>
            </a:ln>
          </p:spPr>
          <p:txBody>
            <a:bodyPr/>
            <a:lstStyle/>
            <a:p>
              <a:pPr algn="r"/>
              <a:endParaRPr lang="zh-CN" altLang="en-US" sz="2800"/>
            </a:p>
          </p:txBody>
        </p:sp>
        <p:sp>
          <p:nvSpPr>
            <p:cNvPr id="49200" name="Freeform 40"/>
            <p:cNvSpPr>
              <a:spLocks/>
            </p:cNvSpPr>
            <p:nvPr/>
          </p:nvSpPr>
          <p:spPr bwMode="auto">
            <a:xfrm>
              <a:off x="4230" y="2265"/>
              <a:ext cx="50" cy="248"/>
            </a:xfrm>
            <a:custGeom>
              <a:avLst/>
              <a:gdLst>
                <a:gd name="T0" fmla="*/ 114 w 148"/>
                <a:gd name="T1" fmla="*/ 989 h 989"/>
                <a:gd name="T2" fmla="*/ 114 w 148"/>
                <a:gd name="T3" fmla="*/ 858 h 989"/>
                <a:gd name="T4" fmla="*/ 134 w 148"/>
                <a:gd name="T5" fmla="*/ 787 h 989"/>
                <a:gd name="T6" fmla="*/ 148 w 148"/>
                <a:gd name="T7" fmla="*/ 725 h 989"/>
                <a:gd name="T8" fmla="*/ 114 w 148"/>
                <a:gd name="T9" fmla="*/ 656 h 989"/>
                <a:gd name="T10" fmla="*/ 114 w 148"/>
                <a:gd name="T11" fmla="*/ 624 h 989"/>
                <a:gd name="T12" fmla="*/ 100 w 148"/>
                <a:gd name="T13" fmla="*/ 569 h 989"/>
                <a:gd name="T14" fmla="*/ 78 w 148"/>
                <a:gd name="T15" fmla="*/ 521 h 989"/>
                <a:gd name="T16" fmla="*/ 85 w 148"/>
                <a:gd name="T17" fmla="*/ 451 h 989"/>
                <a:gd name="T18" fmla="*/ 57 w 148"/>
                <a:gd name="T19" fmla="*/ 412 h 989"/>
                <a:gd name="T20" fmla="*/ 43 w 148"/>
                <a:gd name="T21" fmla="*/ 341 h 989"/>
                <a:gd name="T22" fmla="*/ 43 w 148"/>
                <a:gd name="T23" fmla="*/ 264 h 989"/>
                <a:gd name="T24" fmla="*/ 36 w 148"/>
                <a:gd name="T25" fmla="*/ 186 h 989"/>
                <a:gd name="T26" fmla="*/ 14 w 148"/>
                <a:gd name="T27" fmla="*/ 108 h 989"/>
                <a:gd name="T28" fmla="*/ 0 w 148"/>
                <a:gd name="T29" fmla="*/ 23 h 989"/>
                <a:gd name="T30" fmla="*/ 0 w 148"/>
                <a:gd name="T31" fmla="*/ 0 h 98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8"/>
                <a:gd name="T49" fmla="*/ 0 h 989"/>
                <a:gd name="T50" fmla="*/ 148 w 148"/>
                <a:gd name="T51" fmla="*/ 989 h 98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8" h="989">
                  <a:moveTo>
                    <a:pt x="114" y="989"/>
                  </a:moveTo>
                  <a:lnTo>
                    <a:pt x="114" y="858"/>
                  </a:lnTo>
                  <a:lnTo>
                    <a:pt x="134" y="787"/>
                  </a:lnTo>
                  <a:lnTo>
                    <a:pt x="148" y="725"/>
                  </a:lnTo>
                  <a:lnTo>
                    <a:pt x="114" y="656"/>
                  </a:lnTo>
                  <a:lnTo>
                    <a:pt x="114" y="624"/>
                  </a:lnTo>
                  <a:lnTo>
                    <a:pt x="100" y="569"/>
                  </a:lnTo>
                  <a:lnTo>
                    <a:pt x="78" y="521"/>
                  </a:lnTo>
                  <a:lnTo>
                    <a:pt x="85" y="451"/>
                  </a:lnTo>
                  <a:lnTo>
                    <a:pt x="57" y="412"/>
                  </a:lnTo>
                  <a:lnTo>
                    <a:pt x="43" y="341"/>
                  </a:lnTo>
                  <a:lnTo>
                    <a:pt x="43" y="264"/>
                  </a:lnTo>
                  <a:lnTo>
                    <a:pt x="36" y="186"/>
                  </a:lnTo>
                  <a:lnTo>
                    <a:pt x="14" y="108"/>
                  </a:lnTo>
                  <a:lnTo>
                    <a:pt x="0" y="23"/>
                  </a:lnTo>
                  <a:lnTo>
                    <a:pt x="0" y="0"/>
                  </a:lnTo>
                </a:path>
              </a:pathLst>
            </a:custGeom>
            <a:noFill/>
            <a:ln w="4763">
              <a:solidFill>
                <a:srgbClr val="000000"/>
              </a:solidFill>
              <a:round/>
              <a:headEnd/>
              <a:tailEnd/>
            </a:ln>
          </p:spPr>
          <p:txBody>
            <a:bodyPr/>
            <a:lstStyle/>
            <a:p>
              <a:pPr algn="r"/>
              <a:endParaRPr lang="zh-CN" altLang="en-US" sz="2800"/>
            </a:p>
          </p:txBody>
        </p:sp>
      </p:grpSp>
      <p:sp>
        <p:nvSpPr>
          <p:cNvPr id="49156" name="Text Box 65"/>
          <p:cNvSpPr txBox="1">
            <a:spLocks noChangeArrowheads="1"/>
          </p:cNvSpPr>
          <p:nvPr/>
        </p:nvSpPr>
        <p:spPr bwMode="auto">
          <a:xfrm>
            <a:off x="3830638" y="4465638"/>
            <a:ext cx="1387475" cy="334962"/>
          </a:xfrm>
          <a:prstGeom prst="rect">
            <a:avLst/>
          </a:prstGeom>
          <a:noFill/>
          <a:ln w="9525">
            <a:noFill/>
            <a:miter lim="800000"/>
            <a:headEnd/>
            <a:tailEnd/>
          </a:ln>
        </p:spPr>
        <p:txBody>
          <a:bodyPr lIns="92075" tIns="46037" rIns="92075" bIns="46037">
            <a:spAutoFit/>
          </a:bodyPr>
          <a:lstStyle/>
          <a:p>
            <a:pPr algn="ctr" eaLnBrk="0" hangingPunct="0">
              <a:spcBef>
                <a:spcPct val="50000"/>
              </a:spcBef>
            </a:pPr>
            <a:endParaRPr kumimoji="1" lang="zh-CN" altLang="zh-CN" sz="1600" b="1">
              <a:solidFill>
                <a:schemeClr val="accent1"/>
              </a:solidFill>
              <a:latin typeface="Arial" pitchFamily="34" charset="0"/>
            </a:endParaRPr>
          </a:p>
        </p:txBody>
      </p:sp>
      <p:sp>
        <p:nvSpPr>
          <p:cNvPr id="111684" name="AutoShape 68"/>
          <p:cNvSpPr>
            <a:spLocks noChangeArrowheads="1"/>
          </p:cNvSpPr>
          <p:nvPr/>
        </p:nvSpPr>
        <p:spPr bwMode="auto">
          <a:xfrm>
            <a:off x="5003800" y="1628775"/>
            <a:ext cx="2089150" cy="1081088"/>
          </a:xfrm>
          <a:prstGeom prst="wedgeEllipseCallout">
            <a:avLst>
              <a:gd name="adj1" fmla="val -58056"/>
              <a:gd name="adj2" fmla="val 77606"/>
            </a:avLst>
          </a:prstGeom>
          <a:solidFill>
            <a:schemeClr val="folHlink"/>
          </a:solidFill>
          <a:ln w="9525">
            <a:solidFill>
              <a:schemeClr val="tx1"/>
            </a:solidFill>
            <a:miter lim="800000"/>
            <a:headEnd/>
            <a:tailEnd/>
          </a:ln>
        </p:spPr>
        <p:txBody>
          <a:bodyPr anchor="ctr"/>
          <a:lstStyle/>
          <a:p>
            <a:pPr algn="ctr"/>
            <a:r>
              <a:rPr lang="zh-CN" altLang="en-US" sz="2400"/>
              <a:t>谢谢啊！</a:t>
            </a:r>
          </a:p>
        </p:txBody>
      </p:sp>
      <p:grpSp>
        <p:nvGrpSpPr>
          <p:cNvPr id="4" name="Group 70"/>
          <p:cNvGrpSpPr>
            <a:grpSpLocks/>
          </p:cNvGrpSpPr>
          <p:nvPr/>
        </p:nvGrpSpPr>
        <p:grpSpPr bwMode="auto">
          <a:xfrm>
            <a:off x="2484438" y="1125538"/>
            <a:ext cx="1511300" cy="3311525"/>
            <a:chOff x="1565" y="709"/>
            <a:chExt cx="952" cy="2086"/>
          </a:xfrm>
        </p:grpSpPr>
        <p:grpSp>
          <p:nvGrpSpPr>
            <p:cNvPr id="49159" name="Group 67"/>
            <p:cNvGrpSpPr>
              <a:grpSpLocks/>
            </p:cNvGrpSpPr>
            <p:nvPr/>
          </p:nvGrpSpPr>
          <p:grpSpPr bwMode="auto">
            <a:xfrm>
              <a:off x="1565" y="709"/>
              <a:ext cx="941" cy="1453"/>
              <a:chOff x="1543" y="796"/>
              <a:chExt cx="941" cy="1453"/>
            </a:xfrm>
          </p:grpSpPr>
          <p:grpSp>
            <p:nvGrpSpPr>
              <p:cNvPr id="49161" name="Group 21"/>
              <p:cNvGrpSpPr>
                <a:grpSpLocks/>
              </p:cNvGrpSpPr>
              <p:nvPr/>
            </p:nvGrpSpPr>
            <p:grpSpPr bwMode="auto">
              <a:xfrm rot="-4877226">
                <a:off x="1913" y="676"/>
                <a:ext cx="344" cy="583"/>
                <a:chOff x="4733" y="2116"/>
                <a:chExt cx="151" cy="202"/>
              </a:xfrm>
            </p:grpSpPr>
            <p:grpSp>
              <p:nvGrpSpPr>
                <p:cNvPr id="49186" name="Group 22"/>
                <p:cNvGrpSpPr>
                  <a:grpSpLocks/>
                </p:cNvGrpSpPr>
                <p:nvPr/>
              </p:nvGrpSpPr>
              <p:grpSpPr bwMode="auto">
                <a:xfrm>
                  <a:off x="4733" y="2147"/>
                  <a:ext cx="127" cy="171"/>
                  <a:chOff x="4733" y="2147"/>
                  <a:chExt cx="127" cy="171"/>
                </a:xfrm>
              </p:grpSpPr>
              <p:sp>
                <p:nvSpPr>
                  <p:cNvPr id="49188" name="Freeform 23"/>
                  <p:cNvSpPr>
                    <a:spLocks/>
                  </p:cNvSpPr>
                  <p:nvPr/>
                </p:nvSpPr>
                <p:spPr bwMode="auto">
                  <a:xfrm>
                    <a:off x="4733" y="2147"/>
                    <a:ext cx="127" cy="171"/>
                  </a:xfrm>
                  <a:custGeom>
                    <a:avLst/>
                    <a:gdLst>
                      <a:gd name="T0" fmla="*/ 12 w 381"/>
                      <a:gd name="T1" fmla="*/ 185 h 683"/>
                      <a:gd name="T2" fmla="*/ 4 w 381"/>
                      <a:gd name="T3" fmla="*/ 227 h 683"/>
                      <a:gd name="T4" fmla="*/ 0 w 381"/>
                      <a:gd name="T5" fmla="*/ 268 h 683"/>
                      <a:gd name="T6" fmla="*/ 10 w 381"/>
                      <a:gd name="T7" fmla="*/ 361 h 683"/>
                      <a:gd name="T8" fmla="*/ 17 w 381"/>
                      <a:gd name="T9" fmla="*/ 441 h 683"/>
                      <a:gd name="T10" fmla="*/ 35 w 381"/>
                      <a:gd name="T11" fmla="*/ 489 h 683"/>
                      <a:gd name="T12" fmla="*/ 54 w 381"/>
                      <a:gd name="T13" fmla="*/ 548 h 683"/>
                      <a:gd name="T14" fmla="*/ 65 w 381"/>
                      <a:gd name="T15" fmla="*/ 578 h 683"/>
                      <a:gd name="T16" fmla="*/ 81 w 381"/>
                      <a:gd name="T17" fmla="*/ 617 h 683"/>
                      <a:gd name="T18" fmla="*/ 93 w 381"/>
                      <a:gd name="T19" fmla="*/ 648 h 683"/>
                      <a:gd name="T20" fmla="*/ 106 w 381"/>
                      <a:gd name="T21" fmla="*/ 670 h 683"/>
                      <a:gd name="T22" fmla="*/ 118 w 381"/>
                      <a:gd name="T23" fmla="*/ 681 h 683"/>
                      <a:gd name="T24" fmla="*/ 132 w 381"/>
                      <a:gd name="T25" fmla="*/ 683 h 683"/>
                      <a:gd name="T26" fmla="*/ 146 w 381"/>
                      <a:gd name="T27" fmla="*/ 678 h 683"/>
                      <a:gd name="T28" fmla="*/ 157 w 381"/>
                      <a:gd name="T29" fmla="*/ 679 h 683"/>
                      <a:gd name="T30" fmla="*/ 165 w 381"/>
                      <a:gd name="T31" fmla="*/ 675 h 683"/>
                      <a:gd name="T32" fmla="*/ 177 w 381"/>
                      <a:gd name="T33" fmla="*/ 657 h 683"/>
                      <a:gd name="T34" fmla="*/ 193 w 381"/>
                      <a:gd name="T35" fmla="*/ 618 h 683"/>
                      <a:gd name="T36" fmla="*/ 207 w 381"/>
                      <a:gd name="T37" fmla="*/ 571 h 683"/>
                      <a:gd name="T38" fmla="*/ 218 w 381"/>
                      <a:gd name="T39" fmla="*/ 529 h 683"/>
                      <a:gd name="T40" fmla="*/ 223 w 381"/>
                      <a:gd name="T41" fmla="*/ 491 h 683"/>
                      <a:gd name="T42" fmla="*/ 231 w 381"/>
                      <a:gd name="T43" fmla="*/ 464 h 683"/>
                      <a:gd name="T44" fmla="*/ 245 w 381"/>
                      <a:gd name="T45" fmla="*/ 430 h 683"/>
                      <a:gd name="T46" fmla="*/ 261 w 381"/>
                      <a:gd name="T47" fmla="*/ 405 h 683"/>
                      <a:gd name="T48" fmla="*/ 247 w 381"/>
                      <a:gd name="T49" fmla="*/ 390 h 683"/>
                      <a:gd name="T50" fmla="*/ 229 w 381"/>
                      <a:gd name="T51" fmla="*/ 379 h 683"/>
                      <a:gd name="T52" fmla="*/ 243 w 381"/>
                      <a:gd name="T53" fmla="*/ 360 h 683"/>
                      <a:gd name="T54" fmla="*/ 245 w 381"/>
                      <a:gd name="T55" fmla="*/ 340 h 683"/>
                      <a:gd name="T56" fmla="*/ 250 w 381"/>
                      <a:gd name="T57" fmla="*/ 327 h 683"/>
                      <a:gd name="T58" fmla="*/ 260 w 381"/>
                      <a:gd name="T59" fmla="*/ 313 h 683"/>
                      <a:gd name="T60" fmla="*/ 267 w 381"/>
                      <a:gd name="T61" fmla="*/ 319 h 683"/>
                      <a:gd name="T62" fmla="*/ 275 w 381"/>
                      <a:gd name="T63" fmla="*/ 323 h 683"/>
                      <a:gd name="T64" fmla="*/ 283 w 381"/>
                      <a:gd name="T65" fmla="*/ 338 h 683"/>
                      <a:gd name="T66" fmla="*/ 287 w 381"/>
                      <a:gd name="T67" fmla="*/ 356 h 683"/>
                      <a:gd name="T68" fmla="*/ 293 w 381"/>
                      <a:gd name="T69" fmla="*/ 362 h 683"/>
                      <a:gd name="T70" fmla="*/ 305 w 381"/>
                      <a:gd name="T71" fmla="*/ 364 h 683"/>
                      <a:gd name="T72" fmla="*/ 313 w 381"/>
                      <a:gd name="T73" fmla="*/ 358 h 683"/>
                      <a:gd name="T74" fmla="*/ 319 w 381"/>
                      <a:gd name="T75" fmla="*/ 345 h 683"/>
                      <a:gd name="T76" fmla="*/ 327 w 381"/>
                      <a:gd name="T77" fmla="*/ 308 h 683"/>
                      <a:gd name="T78" fmla="*/ 344 w 381"/>
                      <a:gd name="T79" fmla="*/ 284 h 683"/>
                      <a:gd name="T80" fmla="*/ 354 w 381"/>
                      <a:gd name="T81" fmla="*/ 270 h 683"/>
                      <a:gd name="T82" fmla="*/ 358 w 381"/>
                      <a:gd name="T83" fmla="*/ 253 h 683"/>
                      <a:gd name="T84" fmla="*/ 348 w 381"/>
                      <a:gd name="T85" fmla="*/ 216 h 683"/>
                      <a:gd name="T86" fmla="*/ 341 w 381"/>
                      <a:gd name="T87" fmla="*/ 195 h 683"/>
                      <a:gd name="T88" fmla="*/ 350 w 381"/>
                      <a:gd name="T89" fmla="*/ 171 h 683"/>
                      <a:gd name="T90" fmla="*/ 368 w 381"/>
                      <a:gd name="T91" fmla="*/ 148 h 683"/>
                      <a:gd name="T92" fmla="*/ 381 w 381"/>
                      <a:gd name="T93" fmla="*/ 129 h 683"/>
                      <a:gd name="T94" fmla="*/ 372 w 381"/>
                      <a:gd name="T95" fmla="*/ 83 h 683"/>
                      <a:gd name="T96" fmla="*/ 351 w 381"/>
                      <a:gd name="T97" fmla="*/ 45 h 683"/>
                      <a:gd name="T98" fmla="*/ 299 w 381"/>
                      <a:gd name="T99" fmla="*/ 14 h 683"/>
                      <a:gd name="T100" fmla="*/ 244 w 381"/>
                      <a:gd name="T101" fmla="*/ 0 h 683"/>
                      <a:gd name="T102" fmla="*/ 189 w 381"/>
                      <a:gd name="T103" fmla="*/ 5 h 683"/>
                      <a:gd name="T104" fmla="*/ 127 w 381"/>
                      <a:gd name="T105" fmla="*/ 29 h 683"/>
                      <a:gd name="T106" fmla="*/ 108 w 381"/>
                      <a:gd name="T107" fmla="*/ 52 h 683"/>
                      <a:gd name="T108" fmla="*/ 99 w 381"/>
                      <a:gd name="T109" fmla="*/ 75 h 683"/>
                      <a:gd name="T110" fmla="*/ 90 w 381"/>
                      <a:gd name="T111" fmla="*/ 108 h 683"/>
                      <a:gd name="T112" fmla="*/ 83 w 381"/>
                      <a:gd name="T113" fmla="*/ 124 h 683"/>
                      <a:gd name="T114" fmla="*/ 42 w 381"/>
                      <a:gd name="T115" fmla="*/ 150 h 683"/>
                      <a:gd name="T116" fmla="*/ 24 w 381"/>
                      <a:gd name="T117" fmla="*/ 167 h 683"/>
                      <a:gd name="T118" fmla="*/ 12 w 381"/>
                      <a:gd name="T119" fmla="*/ 185 h 6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81"/>
                      <a:gd name="T181" fmla="*/ 0 h 683"/>
                      <a:gd name="T182" fmla="*/ 381 w 381"/>
                      <a:gd name="T183" fmla="*/ 683 h 6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81" h="683">
                        <a:moveTo>
                          <a:pt x="12" y="185"/>
                        </a:moveTo>
                        <a:lnTo>
                          <a:pt x="4" y="227"/>
                        </a:lnTo>
                        <a:lnTo>
                          <a:pt x="0" y="268"/>
                        </a:lnTo>
                        <a:lnTo>
                          <a:pt x="10" y="361"/>
                        </a:lnTo>
                        <a:lnTo>
                          <a:pt x="17" y="441"/>
                        </a:lnTo>
                        <a:lnTo>
                          <a:pt x="35" y="489"/>
                        </a:lnTo>
                        <a:lnTo>
                          <a:pt x="54" y="548"/>
                        </a:lnTo>
                        <a:lnTo>
                          <a:pt x="65" y="578"/>
                        </a:lnTo>
                        <a:lnTo>
                          <a:pt x="81" y="617"/>
                        </a:lnTo>
                        <a:lnTo>
                          <a:pt x="93" y="648"/>
                        </a:lnTo>
                        <a:lnTo>
                          <a:pt x="106" y="670"/>
                        </a:lnTo>
                        <a:lnTo>
                          <a:pt x="118" y="681"/>
                        </a:lnTo>
                        <a:lnTo>
                          <a:pt x="132" y="683"/>
                        </a:lnTo>
                        <a:lnTo>
                          <a:pt x="146" y="678"/>
                        </a:lnTo>
                        <a:lnTo>
                          <a:pt x="157" y="679"/>
                        </a:lnTo>
                        <a:lnTo>
                          <a:pt x="165" y="675"/>
                        </a:lnTo>
                        <a:lnTo>
                          <a:pt x="177" y="657"/>
                        </a:lnTo>
                        <a:lnTo>
                          <a:pt x="193" y="618"/>
                        </a:lnTo>
                        <a:lnTo>
                          <a:pt x="207" y="571"/>
                        </a:lnTo>
                        <a:lnTo>
                          <a:pt x="218" y="529"/>
                        </a:lnTo>
                        <a:lnTo>
                          <a:pt x="223" y="491"/>
                        </a:lnTo>
                        <a:lnTo>
                          <a:pt x="231" y="464"/>
                        </a:lnTo>
                        <a:lnTo>
                          <a:pt x="245" y="430"/>
                        </a:lnTo>
                        <a:lnTo>
                          <a:pt x="261" y="405"/>
                        </a:lnTo>
                        <a:lnTo>
                          <a:pt x="247" y="390"/>
                        </a:lnTo>
                        <a:lnTo>
                          <a:pt x="229" y="379"/>
                        </a:lnTo>
                        <a:lnTo>
                          <a:pt x="243" y="360"/>
                        </a:lnTo>
                        <a:lnTo>
                          <a:pt x="245" y="340"/>
                        </a:lnTo>
                        <a:lnTo>
                          <a:pt x="250" y="327"/>
                        </a:lnTo>
                        <a:lnTo>
                          <a:pt x="260" y="313"/>
                        </a:lnTo>
                        <a:lnTo>
                          <a:pt x="267" y="319"/>
                        </a:lnTo>
                        <a:lnTo>
                          <a:pt x="275" y="323"/>
                        </a:lnTo>
                        <a:lnTo>
                          <a:pt x="283" y="338"/>
                        </a:lnTo>
                        <a:lnTo>
                          <a:pt x="287" y="356"/>
                        </a:lnTo>
                        <a:lnTo>
                          <a:pt x="293" y="362"/>
                        </a:lnTo>
                        <a:lnTo>
                          <a:pt x="305" y="364"/>
                        </a:lnTo>
                        <a:lnTo>
                          <a:pt x="313" y="358"/>
                        </a:lnTo>
                        <a:lnTo>
                          <a:pt x="319" y="345"/>
                        </a:lnTo>
                        <a:lnTo>
                          <a:pt x="327" y="308"/>
                        </a:lnTo>
                        <a:lnTo>
                          <a:pt x="344" y="284"/>
                        </a:lnTo>
                        <a:lnTo>
                          <a:pt x="354" y="270"/>
                        </a:lnTo>
                        <a:lnTo>
                          <a:pt x="358" y="253"/>
                        </a:lnTo>
                        <a:lnTo>
                          <a:pt x="348" y="216"/>
                        </a:lnTo>
                        <a:lnTo>
                          <a:pt x="341" y="195"/>
                        </a:lnTo>
                        <a:lnTo>
                          <a:pt x="350" y="171"/>
                        </a:lnTo>
                        <a:lnTo>
                          <a:pt x="368" y="148"/>
                        </a:lnTo>
                        <a:lnTo>
                          <a:pt x="381" y="129"/>
                        </a:lnTo>
                        <a:lnTo>
                          <a:pt x="372" y="83"/>
                        </a:lnTo>
                        <a:lnTo>
                          <a:pt x="351" y="45"/>
                        </a:lnTo>
                        <a:lnTo>
                          <a:pt x="299" y="14"/>
                        </a:lnTo>
                        <a:lnTo>
                          <a:pt x="244" y="0"/>
                        </a:lnTo>
                        <a:lnTo>
                          <a:pt x="189" y="5"/>
                        </a:lnTo>
                        <a:lnTo>
                          <a:pt x="127" y="29"/>
                        </a:lnTo>
                        <a:lnTo>
                          <a:pt x="108" y="52"/>
                        </a:lnTo>
                        <a:lnTo>
                          <a:pt x="99" y="75"/>
                        </a:lnTo>
                        <a:lnTo>
                          <a:pt x="90" y="108"/>
                        </a:lnTo>
                        <a:lnTo>
                          <a:pt x="83" y="124"/>
                        </a:lnTo>
                        <a:lnTo>
                          <a:pt x="42" y="150"/>
                        </a:lnTo>
                        <a:lnTo>
                          <a:pt x="24" y="167"/>
                        </a:lnTo>
                        <a:lnTo>
                          <a:pt x="12" y="185"/>
                        </a:lnTo>
                        <a:close/>
                      </a:path>
                    </a:pathLst>
                  </a:custGeom>
                  <a:solidFill>
                    <a:srgbClr val="E0A080"/>
                  </a:solidFill>
                  <a:ln w="4763">
                    <a:solidFill>
                      <a:srgbClr val="000000"/>
                    </a:solidFill>
                    <a:round/>
                    <a:headEnd/>
                    <a:tailEnd/>
                  </a:ln>
                </p:spPr>
                <p:txBody>
                  <a:bodyPr/>
                  <a:lstStyle/>
                  <a:p>
                    <a:pPr algn="r"/>
                    <a:endParaRPr lang="zh-CN" altLang="en-US" sz="2800"/>
                  </a:p>
                </p:txBody>
              </p:sp>
              <p:grpSp>
                <p:nvGrpSpPr>
                  <p:cNvPr id="49189" name="Group 24"/>
                  <p:cNvGrpSpPr>
                    <a:grpSpLocks/>
                  </p:cNvGrpSpPr>
                  <p:nvPr/>
                </p:nvGrpSpPr>
                <p:grpSpPr bwMode="auto">
                  <a:xfrm>
                    <a:off x="4748" y="2173"/>
                    <a:ext cx="99" cy="91"/>
                    <a:chOff x="4748" y="2173"/>
                    <a:chExt cx="99" cy="91"/>
                  </a:xfrm>
                </p:grpSpPr>
                <p:grpSp>
                  <p:nvGrpSpPr>
                    <p:cNvPr id="49190" name="Group 25"/>
                    <p:cNvGrpSpPr>
                      <a:grpSpLocks/>
                    </p:cNvGrpSpPr>
                    <p:nvPr/>
                  </p:nvGrpSpPr>
                  <p:grpSpPr bwMode="auto">
                    <a:xfrm>
                      <a:off x="4748" y="2173"/>
                      <a:ext cx="99" cy="91"/>
                      <a:chOff x="4748" y="2173"/>
                      <a:chExt cx="99" cy="91"/>
                    </a:xfrm>
                  </p:grpSpPr>
                  <p:sp>
                    <p:nvSpPr>
                      <p:cNvPr id="49192" name="Freeform 26"/>
                      <p:cNvSpPr>
                        <a:spLocks/>
                      </p:cNvSpPr>
                      <p:nvPr/>
                    </p:nvSpPr>
                    <p:spPr bwMode="auto">
                      <a:xfrm>
                        <a:off x="4748" y="2182"/>
                        <a:ext cx="30" cy="82"/>
                      </a:xfrm>
                      <a:custGeom>
                        <a:avLst/>
                        <a:gdLst>
                          <a:gd name="T0" fmla="*/ 3 w 89"/>
                          <a:gd name="T1" fmla="*/ 325 h 325"/>
                          <a:gd name="T2" fmla="*/ 15 w 89"/>
                          <a:gd name="T3" fmla="*/ 294 h 325"/>
                          <a:gd name="T4" fmla="*/ 22 w 89"/>
                          <a:gd name="T5" fmla="*/ 272 h 325"/>
                          <a:gd name="T6" fmla="*/ 18 w 89"/>
                          <a:gd name="T7" fmla="*/ 232 h 325"/>
                          <a:gd name="T8" fmla="*/ 7 w 89"/>
                          <a:gd name="T9" fmla="*/ 197 h 325"/>
                          <a:gd name="T10" fmla="*/ 0 w 89"/>
                          <a:gd name="T11" fmla="*/ 157 h 325"/>
                          <a:gd name="T12" fmla="*/ 3 w 89"/>
                          <a:gd name="T13" fmla="*/ 124 h 325"/>
                          <a:gd name="T14" fmla="*/ 20 w 89"/>
                          <a:gd name="T15" fmla="*/ 90 h 325"/>
                          <a:gd name="T16" fmla="*/ 38 w 89"/>
                          <a:gd name="T17" fmla="*/ 68 h 325"/>
                          <a:gd name="T18" fmla="*/ 64 w 89"/>
                          <a:gd name="T19" fmla="*/ 47 h 325"/>
                          <a:gd name="T20" fmla="*/ 89 w 89"/>
                          <a:gd name="T21" fmla="*/ 37 h 325"/>
                          <a:gd name="T22" fmla="*/ 75 w 89"/>
                          <a:gd name="T23" fmla="*/ 36 h 325"/>
                          <a:gd name="T24" fmla="*/ 65 w 89"/>
                          <a:gd name="T25" fmla="*/ 32 h 325"/>
                          <a:gd name="T26" fmla="*/ 60 w 89"/>
                          <a:gd name="T27" fmla="*/ 24 h 325"/>
                          <a:gd name="T28" fmla="*/ 55 w 89"/>
                          <a:gd name="T29" fmla="*/ 9 h 325"/>
                          <a:gd name="T30" fmla="*/ 57 w 89"/>
                          <a:gd name="T31" fmla="*/ 0 h 3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325"/>
                          <a:gd name="T50" fmla="*/ 89 w 89"/>
                          <a:gd name="T51" fmla="*/ 325 h 3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325">
                            <a:moveTo>
                              <a:pt x="3" y="325"/>
                            </a:moveTo>
                            <a:lnTo>
                              <a:pt x="15" y="294"/>
                            </a:lnTo>
                            <a:lnTo>
                              <a:pt x="22" y="272"/>
                            </a:lnTo>
                            <a:lnTo>
                              <a:pt x="18" y="232"/>
                            </a:lnTo>
                            <a:lnTo>
                              <a:pt x="7" y="197"/>
                            </a:lnTo>
                            <a:lnTo>
                              <a:pt x="0" y="157"/>
                            </a:lnTo>
                            <a:lnTo>
                              <a:pt x="3" y="124"/>
                            </a:lnTo>
                            <a:lnTo>
                              <a:pt x="20" y="90"/>
                            </a:lnTo>
                            <a:lnTo>
                              <a:pt x="38" y="68"/>
                            </a:lnTo>
                            <a:lnTo>
                              <a:pt x="64" y="47"/>
                            </a:lnTo>
                            <a:lnTo>
                              <a:pt x="89" y="37"/>
                            </a:lnTo>
                            <a:lnTo>
                              <a:pt x="75" y="36"/>
                            </a:lnTo>
                            <a:lnTo>
                              <a:pt x="65" y="32"/>
                            </a:lnTo>
                            <a:lnTo>
                              <a:pt x="60" y="24"/>
                            </a:lnTo>
                            <a:lnTo>
                              <a:pt x="55" y="9"/>
                            </a:lnTo>
                            <a:lnTo>
                              <a:pt x="57" y="0"/>
                            </a:lnTo>
                          </a:path>
                        </a:pathLst>
                      </a:custGeom>
                      <a:noFill/>
                      <a:ln w="4763">
                        <a:solidFill>
                          <a:srgbClr val="000000"/>
                        </a:solidFill>
                        <a:round/>
                        <a:headEnd/>
                        <a:tailEnd/>
                      </a:ln>
                    </p:spPr>
                    <p:txBody>
                      <a:bodyPr/>
                      <a:lstStyle/>
                      <a:p>
                        <a:pPr algn="r"/>
                        <a:endParaRPr lang="zh-CN" altLang="en-US" sz="2800"/>
                      </a:p>
                    </p:txBody>
                  </p:sp>
                  <p:sp>
                    <p:nvSpPr>
                      <p:cNvPr id="49193" name="Freeform 27"/>
                      <p:cNvSpPr>
                        <a:spLocks/>
                      </p:cNvSpPr>
                      <p:nvPr/>
                    </p:nvSpPr>
                    <p:spPr bwMode="auto">
                      <a:xfrm>
                        <a:off x="4790" y="2196"/>
                        <a:ext cx="35" cy="11"/>
                      </a:xfrm>
                      <a:custGeom>
                        <a:avLst/>
                        <a:gdLst>
                          <a:gd name="T0" fmla="*/ 0 w 104"/>
                          <a:gd name="T1" fmla="*/ 23 h 45"/>
                          <a:gd name="T2" fmla="*/ 20 w 104"/>
                          <a:gd name="T3" fmla="*/ 36 h 45"/>
                          <a:gd name="T4" fmla="*/ 40 w 104"/>
                          <a:gd name="T5" fmla="*/ 44 h 45"/>
                          <a:gd name="T6" fmla="*/ 63 w 104"/>
                          <a:gd name="T7" fmla="*/ 45 h 45"/>
                          <a:gd name="T8" fmla="*/ 79 w 104"/>
                          <a:gd name="T9" fmla="*/ 44 h 45"/>
                          <a:gd name="T10" fmla="*/ 94 w 104"/>
                          <a:gd name="T11" fmla="*/ 39 h 45"/>
                          <a:gd name="T12" fmla="*/ 104 w 104"/>
                          <a:gd name="T13" fmla="*/ 26 h 45"/>
                          <a:gd name="T14" fmla="*/ 104 w 104"/>
                          <a:gd name="T15" fmla="*/ 10 h 45"/>
                          <a:gd name="T16" fmla="*/ 92 w 104"/>
                          <a:gd name="T17" fmla="*/ 2 h 45"/>
                          <a:gd name="T18" fmla="*/ 78 w 104"/>
                          <a:gd name="T19" fmla="*/ 0 h 45"/>
                          <a:gd name="T20" fmla="*/ 59 w 104"/>
                          <a:gd name="T21" fmla="*/ 5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45"/>
                          <a:gd name="T35" fmla="*/ 104 w 104"/>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45">
                            <a:moveTo>
                              <a:pt x="0" y="23"/>
                            </a:moveTo>
                            <a:lnTo>
                              <a:pt x="20" y="36"/>
                            </a:lnTo>
                            <a:lnTo>
                              <a:pt x="40" y="44"/>
                            </a:lnTo>
                            <a:lnTo>
                              <a:pt x="63" y="45"/>
                            </a:lnTo>
                            <a:lnTo>
                              <a:pt x="79" y="44"/>
                            </a:lnTo>
                            <a:lnTo>
                              <a:pt x="94" y="39"/>
                            </a:lnTo>
                            <a:lnTo>
                              <a:pt x="104" y="26"/>
                            </a:lnTo>
                            <a:lnTo>
                              <a:pt x="104" y="10"/>
                            </a:lnTo>
                            <a:lnTo>
                              <a:pt x="92" y="2"/>
                            </a:lnTo>
                            <a:lnTo>
                              <a:pt x="78" y="0"/>
                            </a:lnTo>
                            <a:lnTo>
                              <a:pt x="59" y="5"/>
                            </a:lnTo>
                          </a:path>
                        </a:pathLst>
                      </a:custGeom>
                      <a:noFill/>
                      <a:ln w="4763">
                        <a:solidFill>
                          <a:srgbClr val="000000"/>
                        </a:solidFill>
                        <a:round/>
                        <a:headEnd/>
                        <a:tailEnd/>
                      </a:ln>
                    </p:spPr>
                    <p:txBody>
                      <a:bodyPr/>
                      <a:lstStyle/>
                      <a:p>
                        <a:pPr algn="r"/>
                        <a:endParaRPr lang="zh-CN" altLang="en-US" sz="2800"/>
                      </a:p>
                    </p:txBody>
                  </p:sp>
                  <p:sp>
                    <p:nvSpPr>
                      <p:cNvPr id="49194" name="Freeform 28"/>
                      <p:cNvSpPr>
                        <a:spLocks/>
                      </p:cNvSpPr>
                      <p:nvPr/>
                    </p:nvSpPr>
                    <p:spPr bwMode="auto">
                      <a:xfrm>
                        <a:off x="4782" y="2221"/>
                        <a:ext cx="15" cy="17"/>
                      </a:xfrm>
                      <a:custGeom>
                        <a:avLst/>
                        <a:gdLst>
                          <a:gd name="T0" fmla="*/ 47 w 47"/>
                          <a:gd name="T1" fmla="*/ 0 h 68"/>
                          <a:gd name="T2" fmla="*/ 28 w 47"/>
                          <a:gd name="T3" fmla="*/ 9 h 68"/>
                          <a:gd name="T4" fmla="*/ 13 w 47"/>
                          <a:gd name="T5" fmla="*/ 25 h 68"/>
                          <a:gd name="T6" fmla="*/ 3 w 47"/>
                          <a:gd name="T7" fmla="*/ 47 h 68"/>
                          <a:gd name="T8" fmla="*/ 0 w 47"/>
                          <a:gd name="T9" fmla="*/ 68 h 68"/>
                          <a:gd name="T10" fmla="*/ 0 60000 65536"/>
                          <a:gd name="T11" fmla="*/ 0 60000 65536"/>
                          <a:gd name="T12" fmla="*/ 0 60000 65536"/>
                          <a:gd name="T13" fmla="*/ 0 60000 65536"/>
                          <a:gd name="T14" fmla="*/ 0 60000 65536"/>
                          <a:gd name="T15" fmla="*/ 0 w 47"/>
                          <a:gd name="T16" fmla="*/ 0 h 68"/>
                          <a:gd name="T17" fmla="*/ 47 w 47"/>
                          <a:gd name="T18" fmla="*/ 68 h 68"/>
                        </a:gdLst>
                        <a:ahLst/>
                        <a:cxnLst>
                          <a:cxn ang="T10">
                            <a:pos x="T0" y="T1"/>
                          </a:cxn>
                          <a:cxn ang="T11">
                            <a:pos x="T2" y="T3"/>
                          </a:cxn>
                          <a:cxn ang="T12">
                            <a:pos x="T4" y="T5"/>
                          </a:cxn>
                          <a:cxn ang="T13">
                            <a:pos x="T6" y="T7"/>
                          </a:cxn>
                          <a:cxn ang="T14">
                            <a:pos x="T8" y="T9"/>
                          </a:cxn>
                        </a:cxnLst>
                        <a:rect l="T15" t="T16" r="T17" b="T18"/>
                        <a:pathLst>
                          <a:path w="47" h="68">
                            <a:moveTo>
                              <a:pt x="47" y="0"/>
                            </a:moveTo>
                            <a:lnTo>
                              <a:pt x="28" y="9"/>
                            </a:lnTo>
                            <a:lnTo>
                              <a:pt x="13" y="25"/>
                            </a:lnTo>
                            <a:lnTo>
                              <a:pt x="3" y="47"/>
                            </a:lnTo>
                            <a:lnTo>
                              <a:pt x="0" y="68"/>
                            </a:lnTo>
                          </a:path>
                        </a:pathLst>
                      </a:custGeom>
                      <a:noFill/>
                      <a:ln w="4763">
                        <a:solidFill>
                          <a:srgbClr val="000000"/>
                        </a:solidFill>
                        <a:round/>
                        <a:headEnd/>
                        <a:tailEnd/>
                      </a:ln>
                    </p:spPr>
                    <p:txBody>
                      <a:bodyPr/>
                      <a:lstStyle/>
                      <a:p>
                        <a:pPr algn="r"/>
                        <a:endParaRPr lang="zh-CN" altLang="en-US" sz="2800"/>
                      </a:p>
                    </p:txBody>
                  </p:sp>
                  <p:sp>
                    <p:nvSpPr>
                      <p:cNvPr id="49195" name="Freeform 29"/>
                      <p:cNvSpPr>
                        <a:spLocks/>
                      </p:cNvSpPr>
                      <p:nvPr/>
                    </p:nvSpPr>
                    <p:spPr bwMode="auto">
                      <a:xfrm>
                        <a:off x="4817" y="2180"/>
                        <a:ext cx="12" cy="13"/>
                      </a:xfrm>
                      <a:custGeom>
                        <a:avLst/>
                        <a:gdLst>
                          <a:gd name="T0" fmla="*/ 0 w 38"/>
                          <a:gd name="T1" fmla="*/ 0 h 52"/>
                          <a:gd name="T2" fmla="*/ 18 w 38"/>
                          <a:gd name="T3" fmla="*/ 52 h 52"/>
                          <a:gd name="T4" fmla="*/ 20 w 38"/>
                          <a:gd name="T5" fmla="*/ 39 h 52"/>
                          <a:gd name="T6" fmla="*/ 27 w 38"/>
                          <a:gd name="T7" fmla="*/ 32 h 52"/>
                          <a:gd name="T8" fmla="*/ 38 w 38"/>
                          <a:gd name="T9" fmla="*/ 33 h 52"/>
                          <a:gd name="T10" fmla="*/ 0 60000 65536"/>
                          <a:gd name="T11" fmla="*/ 0 60000 65536"/>
                          <a:gd name="T12" fmla="*/ 0 60000 65536"/>
                          <a:gd name="T13" fmla="*/ 0 60000 65536"/>
                          <a:gd name="T14" fmla="*/ 0 60000 65536"/>
                          <a:gd name="T15" fmla="*/ 0 w 38"/>
                          <a:gd name="T16" fmla="*/ 0 h 52"/>
                          <a:gd name="T17" fmla="*/ 38 w 38"/>
                          <a:gd name="T18" fmla="*/ 52 h 52"/>
                        </a:gdLst>
                        <a:ahLst/>
                        <a:cxnLst>
                          <a:cxn ang="T10">
                            <a:pos x="T0" y="T1"/>
                          </a:cxn>
                          <a:cxn ang="T11">
                            <a:pos x="T2" y="T3"/>
                          </a:cxn>
                          <a:cxn ang="T12">
                            <a:pos x="T4" y="T5"/>
                          </a:cxn>
                          <a:cxn ang="T13">
                            <a:pos x="T6" y="T7"/>
                          </a:cxn>
                          <a:cxn ang="T14">
                            <a:pos x="T8" y="T9"/>
                          </a:cxn>
                        </a:cxnLst>
                        <a:rect l="T15" t="T16" r="T17" b="T18"/>
                        <a:pathLst>
                          <a:path w="38" h="52">
                            <a:moveTo>
                              <a:pt x="0" y="0"/>
                            </a:moveTo>
                            <a:lnTo>
                              <a:pt x="18" y="52"/>
                            </a:lnTo>
                            <a:lnTo>
                              <a:pt x="20" y="39"/>
                            </a:lnTo>
                            <a:lnTo>
                              <a:pt x="27" y="32"/>
                            </a:lnTo>
                            <a:lnTo>
                              <a:pt x="38" y="33"/>
                            </a:lnTo>
                          </a:path>
                        </a:pathLst>
                      </a:custGeom>
                      <a:noFill/>
                      <a:ln w="4763">
                        <a:solidFill>
                          <a:srgbClr val="000000"/>
                        </a:solidFill>
                        <a:round/>
                        <a:headEnd/>
                        <a:tailEnd/>
                      </a:ln>
                    </p:spPr>
                    <p:txBody>
                      <a:bodyPr/>
                      <a:lstStyle/>
                      <a:p>
                        <a:pPr algn="r"/>
                        <a:endParaRPr lang="zh-CN" altLang="en-US" sz="2800"/>
                      </a:p>
                    </p:txBody>
                  </p:sp>
                  <p:sp>
                    <p:nvSpPr>
                      <p:cNvPr id="49196" name="Freeform 30"/>
                      <p:cNvSpPr>
                        <a:spLocks/>
                      </p:cNvSpPr>
                      <p:nvPr/>
                    </p:nvSpPr>
                    <p:spPr bwMode="auto">
                      <a:xfrm>
                        <a:off x="4826" y="2191"/>
                        <a:ext cx="6" cy="5"/>
                      </a:xfrm>
                      <a:custGeom>
                        <a:avLst/>
                        <a:gdLst>
                          <a:gd name="T0" fmla="*/ 7 w 17"/>
                          <a:gd name="T1" fmla="*/ 17 h 20"/>
                          <a:gd name="T2" fmla="*/ 2 w 17"/>
                          <a:gd name="T3" fmla="*/ 13 h 20"/>
                          <a:gd name="T4" fmla="*/ 0 w 17"/>
                          <a:gd name="T5" fmla="*/ 9 h 20"/>
                          <a:gd name="T6" fmla="*/ 0 w 17"/>
                          <a:gd name="T7" fmla="*/ 4 h 20"/>
                          <a:gd name="T8" fmla="*/ 3 w 17"/>
                          <a:gd name="T9" fmla="*/ 0 h 20"/>
                          <a:gd name="T10" fmla="*/ 8 w 17"/>
                          <a:gd name="T11" fmla="*/ 0 h 20"/>
                          <a:gd name="T12" fmla="*/ 13 w 17"/>
                          <a:gd name="T13" fmla="*/ 3 h 20"/>
                          <a:gd name="T14" fmla="*/ 15 w 17"/>
                          <a:gd name="T15" fmla="*/ 7 h 20"/>
                          <a:gd name="T16" fmla="*/ 15 w 17"/>
                          <a:gd name="T17" fmla="*/ 12 h 20"/>
                          <a:gd name="T18" fmla="*/ 16 w 17"/>
                          <a:gd name="T19" fmla="*/ 17 h 20"/>
                          <a:gd name="T20" fmla="*/ 17 w 17"/>
                          <a:gd name="T21" fmla="*/ 20 h 20"/>
                          <a:gd name="T22" fmla="*/ 13 w 17"/>
                          <a:gd name="T23" fmla="*/ 19 h 20"/>
                          <a:gd name="T24" fmla="*/ 7 w 17"/>
                          <a:gd name="T25" fmla="*/ 17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20"/>
                          <a:gd name="T41" fmla="*/ 17 w 17"/>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20">
                            <a:moveTo>
                              <a:pt x="7" y="17"/>
                            </a:moveTo>
                            <a:lnTo>
                              <a:pt x="2" y="13"/>
                            </a:lnTo>
                            <a:lnTo>
                              <a:pt x="0" y="9"/>
                            </a:lnTo>
                            <a:lnTo>
                              <a:pt x="0" y="4"/>
                            </a:lnTo>
                            <a:lnTo>
                              <a:pt x="3" y="0"/>
                            </a:lnTo>
                            <a:lnTo>
                              <a:pt x="8" y="0"/>
                            </a:lnTo>
                            <a:lnTo>
                              <a:pt x="13" y="3"/>
                            </a:lnTo>
                            <a:lnTo>
                              <a:pt x="15" y="7"/>
                            </a:lnTo>
                            <a:lnTo>
                              <a:pt x="15" y="12"/>
                            </a:lnTo>
                            <a:lnTo>
                              <a:pt x="16" y="17"/>
                            </a:lnTo>
                            <a:lnTo>
                              <a:pt x="17" y="20"/>
                            </a:lnTo>
                            <a:lnTo>
                              <a:pt x="13" y="19"/>
                            </a:lnTo>
                            <a:lnTo>
                              <a:pt x="7" y="17"/>
                            </a:lnTo>
                            <a:close/>
                          </a:path>
                        </a:pathLst>
                      </a:custGeom>
                      <a:solidFill>
                        <a:srgbClr val="C08040"/>
                      </a:solidFill>
                      <a:ln w="4763">
                        <a:solidFill>
                          <a:srgbClr val="000000"/>
                        </a:solidFill>
                        <a:round/>
                        <a:headEnd/>
                        <a:tailEnd/>
                      </a:ln>
                    </p:spPr>
                    <p:txBody>
                      <a:bodyPr/>
                      <a:lstStyle/>
                      <a:p>
                        <a:pPr algn="r"/>
                        <a:endParaRPr lang="zh-CN" altLang="en-US" sz="2800"/>
                      </a:p>
                    </p:txBody>
                  </p:sp>
                  <p:sp>
                    <p:nvSpPr>
                      <p:cNvPr id="49197" name="Freeform 31"/>
                      <p:cNvSpPr>
                        <a:spLocks/>
                      </p:cNvSpPr>
                      <p:nvPr/>
                    </p:nvSpPr>
                    <p:spPr bwMode="auto">
                      <a:xfrm>
                        <a:off x="4830" y="2173"/>
                        <a:ext cx="17" cy="23"/>
                      </a:xfrm>
                      <a:custGeom>
                        <a:avLst/>
                        <a:gdLst>
                          <a:gd name="T0" fmla="*/ 51 w 51"/>
                          <a:gd name="T1" fmla="*/ 91 h 91"/>
                          <a:gd name="T2" fmla="*/ 50 w 51"/>
                          <a:gd name="T3" fmla="*/ 62 h 91"/>
                          <a:gd name="T4" fmla="*/ 41 w 51"/>
                          <a:gd name="T5" fmla="*/ 37 h 91"/>
                          <a:gd name="T6" fmla="*/ 22 w 51"/>
                          <a:gd name="T7" fmla="*/ 30 h 91"/>
                          <a:gd name="T8" fmla="*/ 3 w 51"/>
                          <a:gd name="T9" fmla="*/ 17 h 91"/>
                          <a:gd name="T10" fmla="*/ 0 w 51"/>
                          <a:gd name="T11" fmla="*/ 0 h 91"/>
                          <a:gd name="T12" fmla="*/ 0 60000 65536"/>
                          <a:gd name="T13" fmla="*/ 0 60000 65536"/>
                          <a:gd name="T14" fmla="*/ 0 60000 65536"/>
                          <a:gd name="T15" fmla="*/ 0 60000 65536"/>
                          <a:gd name="T16" fmla="*/ 0 60000 65536"/>
                          <a:gd name="T17" fmla="*/ 0 60000 65536"/>
                          <a:gd name="T18" fmla="*/ 0 w 51"/>
                          <a:gd name="T19" fmla="*/ 0 h 91"/>
                          <a:gd name="T20" fmla="*/ 51 w 51"/>
                          <a:gd name="T21" fmla="*/ 91 h 91"/>
                        </a:gdLst>
                        <a:ahLst/>
                        <a:cxnLst>
                          <a:cxn ang="T12">
                            <a:pos x="T0" y="T1"/>
                          </a:cxn>
                          <a:cxn ang="T13">
                            <a:pos x="T2" y="T3"/>
                          </a:cxn>
                          <a:cxn ang="T14">
                            <a:pos x="T4" y="T5"/>
                          </a:cxn>
                          <a:cxn ang="T15">
                            <a:pos x="T6" y="T7"/>
                          </a:cxn>
                          <a:cxn ang="T16">
                            <a:pos x="T8" y="T9"/>
                          </a:cxn>
                          <a:cxn ang="T17">
                            <a:pos x="T10" y="T11"/>
                          </a:cxn>
                        </a:cxnLst>
                        <a:rect l="T18" t="T19" r="T20" b="T21"/>
                        <a:pathLst>
                          <a:path w="51" h="91">
                            <a:moveTo>
                              <a:pt x="51" y="91"/>
                            </a:moveTo>
                            <a:lnTo>
                              <a:pt x="50" y="62"/>
                            </a:lnTo>
                            <a:lnTo>
                              <a:pt x="41" y="37"/>
                            </a:lnTo>
                            <a:lnTo>
                              <a:pt x="22" y="30"/>
                            </a:lnTo>
                            <a:lnTo>
                              <a:pt x="3" y="17"/>
                            </a:lnTo>
                            <a:lnTo>
                              <a:pt x="0" y="0"/>
                            </a:lnTo>
                          </a:path>
                        </a:pathLst>
                      </a:custGeom>
                      <a:noFill/>
                      <a:ln w="4763">
                        <a:solidFill>
                          <a:srgbClr val="000000"/>
                        </a:solidFill>
                        <a:round/>
                        <a:headEnd/>
                        <a:tailEnd/>
                      </a:ln>
                    </p:spPr>
                    <p:txBody>
                      <a:bodyPr/>
                      <a:lstStyle/>
                      <a:p>
                        <a:pPr algn="r"/>
                        <a:endParaRPr lang="zh-CN" altLang="en-US" sz="2800"/>
                      </a:p>
                    </p:txBody>
                  </p:sp>
                  <p:sp>
                    <p:nvSpPr>
                      <p:cNvPr id="49198" name="Freeform 32"/>
                      <p:cNvSpPr>
                        <a:spLocks/>
                      </p:cNvSpPr>
                      <p:nvPr/>
                    </p:nvSpPr>
                    <p:spPr bwMode="auto">
                      <a:xfrm>
                        <a:off x="4808" y="2205"/>
                        <a:ext cx="22" cy="22"/>
                      </a:xfrm>
                      <a:custGeom>
                        <a:avLst/>
                        <a:gdLst>
                          <a:gd name="T0" fmla="*/ 35 w 67"/>
                          <a:gd name="T1" fmla="*/ 82 h 86"/>
                          <a:gd name="T2" fmla="*/ 21 w 67"/>
                          <a:gd name="T3" fmla="*/ 86 h 86"/>
                          <a:gd name="T4" fmla="*/ 8 w 67"/>
                          <a:gd name="T5" fmla="*/ 84 h 86"/>
                          <a:gd name="T6" fmla="*/ 0 w 67"/>
                          <a:gd name="T7" fmla="*/ 74 h 86"/>
                          <a:gd name="T8" fmla="*/ 1 w 67"/>
                          <a:gd name="T9" fmla="*/ 57 h 86"/>
                          <a:gd name="T10" fmla="*/ 12 w 67"/>
                          <a:gd name="T11" fmla="*/ 45 h 86"/>
                          <a:gd name="T12" fmla="*/ 33 w 67"/>
                          <a:gd name="T13" fmla="*/ 35 h 86"/>
                          <a:gd name="T14" fmla="*/ 50 w 67"/>
                          <a:gd name="T15" fmla="*/ 23 h 86"/>
                          <a:gd name="T16" fmla="*/ 60 w 67"/>
                          <a:gd name="T17" fmla="*/ 15 h 86"/>
                          <a:gd name="T18" fmla="*/ 67 w 67"/>
                          <a:gd name="T19" fmla="*/ 0 h 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86"/>
                          <a:gd name="T32" fmla="*/ 67 w 67"/>
                          <a:gd name="T33" fmla="*/ 86 h 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86">
                            <a:moveTo>
                              <a:pt x="35" y="82"/>
                            </a:moveTo>
                            <a:lnTo>
                              <a:pt x="21" y="86"/>
                            </a:lnTo>
                            <a:lnTo>
                              <a:pt x="8" y="84"/>
                            </a:lnTo>
                            <a:lnTo>
                              <a:pt x="0" y="74"/>
                            </a:lnTo>
                            <a:lnTo>
                              <a:pt x="1" y="57"/>
                            </a:lnTo>
                            <a:lnTo>
                              <a:pt x="12" y="45"/>
                            </a:lnTo>
                            <a:lnTo>
                              <a:pt x="33" y="35"/>
                            </a:lnTo>
                            <a:lnTo>
                              <a:pt x="50" y="23"/>
                            </a:lnTo>
                            <a:lnTo>
                              <a:pt x="60" y="15"/>
                            </a:lnTo>
                            <a:lnTo>
                              <a:pt x="67" y="0"/>
                            </a:lnTo>
                          </a:path>
                        </a:pathLst>
                      </a:custGeom>
                      <a:noFill/>
                      <a:ln w="4763">
                        <a:solidFill>
                          <a:srgbClr val="000000"/>
                        </a:solidFill>
                        <a:round/>
                        <a:headEnd/>
                        <a:tailEnd/>
                      </a:ln>
                    </p:spPr>
                    <p:txBody>
                      <a:bodyPr/>
                      <a:lstStyle/>
                      <a:p>
                        <a:pPr algn="r"/>
                        <a:endParaRPr lang="zh-CN" altLang="en-US" sz="2800"/>
                      </a:p>
                    </p:txBody>
                  </p:sp>
                </p:grpSp>
                <p:sp>
                  <p:nvSpPr>
                    <p:cNvPr id="49191" name="Line 33"/>
                    <p:cNvSpPr>
                      <a:spLocks noChangeShapeType="1"/>
                    </p:cNvSpPr>
                    <p:nvPr/>
                  </p:nvSpPr>
                  <p:spPr bwMode="auto">
                    <a:xfrm flipH="1" flipV="1">
                      <a:off x="4788" y="2228"/>
                      <a:ext cx="25" cy="16"/>
                    </a:xfrm>
                    <a:prstGeom prst="line">
                      <a:avLst/>
                    </a:prstGeom>
                    <a:noFill/>
                    <a:ln w="4763">
                      <a:solidFill>
                        <a:srgbClr val="000000"/>
                      </a:solidFill>
                      <a:round/>
                      <a:headEnd/>
                      <a:tailEnd/>
                    </a:ln>
                  </p:spPr>
                  <p:txBody>
                    <a:bodyPr/>
                    <a:lstStyle/>
                    <a:p>
                      <a:endParaRPr lang="zh-CN" altLang="en-US"/>
                    </a:p>
                  </p:txBody>
                </p:sp>
              </p:grpSp>
            </p:grpSp>
            <p:sp>
              <p:nvSpPr>
                <p:cNvPr id="49187" name="Freeform 34"/>
                <p:cNvSpPr>
                  <a:spLocks/>
                </p:cNvSpPr>
                <p:nvPr/>
              </p:nvSpPr>
              <p:spPr bwMode="auto">
                <a:xfrm>
                  <a:off x="4747" y="2116"/>
                  <a:ext cx="137" cy="72"/>
                </a:xfrm>
                <a:custGeom>
                  <a:avLst/>
                  <a:gdLst>
                    <a:gd name="T0" fmla="*/ 14 w 409"/>
                    <a:gd name="T1" fmla="*/ 288 h 288"/>
                    <a:gd name="T2" fmla="*/ 41 w 409"/>
                    <a:gd name="T3" fmla="*/ 273 h 288"/>
                    <a:gd name="T4" fmla="*/ 57 w 409"/>
                    <a:gd name="T5" fmla="*/ 252 h 288"/>
                    <a:gd name="T6" fmla="*/ 66 w 409"/>
                    <a:gd name="T7" fmla="*/ 222 h 288"/>
                    <a:gd name="T8" fmla="*/ 72 w 409"/>
                    <a:gd name="T9" fmla="*/ 194 h 288"/>
                    <a:gd name="T10" fmla="*/ 81 w 409"/>
                    <a:gd name="T11" fmla="*/ 175 h 288"/>
                    <a:gd name="T12" fmla="*/ 98 w 409"/>
                    <a:gd name="T13" fmla="*/ 162 h 288"/>
                    <a:gd name="T14" fmla="*/ 116 w 409"/>
                    <a:gd name="T15" fmla="*/ 155 h 288"/>
                    <a:gd name="T16" fmla="*/ 134 w 409"/>
                    <a:gd name="T17" fmla="*/ 159 h 288"/>
                    <a:gd name="T18" fmla="*/ 149 w 409"/>
                    <a:gd name="T19" fmla="*/ 173 h 288"/>
                    <a:gd name="T20" fmla="*/ 158 w 409"/>
                    <a:gd name="T21" fmla="*/ 196 h 288"/>
                    <a:gd name="T22" fmla="*/ 152 w 409"/>
                    <a:gd name="T23" fmla="*/ 223 h 288"/>
                    <a:gd name="T24" fmla="*/ 138 w 409"/>
                    <a:gd name="T25" fmla="*/ 260 h 288"/>
                    <a:gd name="T26" fmla="*/ 170 w 409"/>
                    <a:gd name="T27" fmla="*/ 269 h 288"/>
                    <a:gd name="T28" fmla="*/ 174 w 409"/>
                    <a:gd name="T29" fmla="*/ 252 h 288"/>
                    <a:gd name="T30" fmla="*/ 190 w 409"/>
                    <a:gd name="T31" fmla="*/ 236 h 288"/>
                    <a:gd name="T32" fmla="*/ 203 w 409"/>
                    <a:gd name="T33" fmla="*/ 218 h 288"/>
                    <a:gd name="T34" fmla="*/ 210 w 409"/>
                    <a:gd name="T35" fmla="*/ 202 h 288"/>
                    <a:gd name="T36" fmla="*/ 214 w 409"/>
                    <a:gd name="T37" fmla="*/ 187 h 288"/>
                    <a:gd name="T38" fmla="*/ 225 w 409"/>
                    <a:gd name="T39" fmla="*/ 194 h 288"/>
                    <a:gd name="T40" fmla="*/ 239 w 409"/>
                    <a:gd name="T41" fmla="*/ 198 h 288"/>
                    <a:gd name="T42" fmla="*/ 252 w 409"/>
                    <a:gd name="T43" fmla="*/ 201 h 288"/>
                    <a:gd name="T44" fmla="*/ 264 w 409"/>
                    <a:gd name="T45" fmla="*/ 198 h 288"/>
                    <a:gd name="T46" fmla="*/ 274 w 409"/>
                    <a:gd name="T47" fmla="*/ 196 h 288"/>
                    <a:gd name="T48" fmla="*/ 284 w 409"/>
                    <a:gd name="T49" fmla="*/ 211 h 288"/>
                    <a:gd name="T50" fmla="*/ 297 w 409"/>
                    <a:gd name="T51" fmla="*/ 231 h 288"/>
                    <a:gd name="T52" fmla="*/ 316 w 409"/>
                    <a:gd name="T53" fmla="*/ 248 h 288"/>
                    <a:gd name="T54" fmla="*/ 331 w 409"/>
                    <a:gd name="T55" fmla="*/ 258 h 288"/>
                    <a:gd name="T56" fmla="*/ 351 w 409"/>
                    <a:gd name="T57" fmla="*/ 267 h 288"/>
                    <a:gd name="T58" fmla="*/ 374 w 409"/>
                    <a:gd name="T59" fmla="*/ 270 h 288"/>
                    <a:gd name="T60" fmla="*/ 392 w 409"/>
                    <a:gd name="T61" fmla="*/ 263 h 288"/>
                    <a:gd name="T62" fmla="*/ 406 w 409"/>
                    <a:gd name="T63" fmla="*/ 245 h 288"/>
                    <a:gd name="T64" fmla="*/ 409 w 409"/>
                    <a:gd name="T65" fmla="*/ 224 h 288"/>
                    <a:gd name="T66" fmla="*/ 403 w 409"/>
                    <a:gd name="T67" fmla="*/ 206 h 288"/>
                    <a:gd name="T68" fmla="*/ 394 w 409"/>
                    <a:gd name="T69" fmla="*/ 180 h 288"/>
                    <a:gd name="T70" fmla="*/ 387 w 409"/>
                    <a:gd name="T71" fmla="*/ 157 h 288"/>
                    <a:gd name="T72" fmla="*/ 380 w 409"/>
                    <a:gd name="T73" fmla="*/ 141 h 288"/>
                    <a:gd name="T74" fmla="*/ 361 w 409"/>
                    <a:gd name="T75" fmla="*/ 121 h 288"/>
                    <a:gd name="T76" fmla="*/ 343 w 409"/>
                    <a:gd name="T77" fmla="*/ 115 h 288"/>
                    <a:gd name="T78" fmla="*/ 325 w 409"/>
                    <a:gd name="T79" fmla="*/ 111 h 288"/>
                    <a:gd name="T80" fmla="*/ 313 w 409"/>
                    <a:gd name="T81" fmla="*/ 113 h 288"/>
                    <a:gd name="T82" fmla="*/ 299 w 409"/>
                    <a:gd name="T83" fmla="*/ 83 h 288"/>
                    <a:gd name="T84" fmla="*/ 278 w 409"/>
                    <a:gd name="T85" fmla="*/ 59 h 288"/>
                    <a:gd name="T86" fmla="*/ 242 w 409"/>
                    <a:gd name="T87" fmla="*/ 33 h 288"/>
                    <a:gd name="T88" fmla="*/ 196 w 409"/>
                    <a:gd name="T89" fmla="*/ 12 h 288"/>
                    <a:gd name="T90" fmla="*/ 150 w 409"/>
                    <a:gd name="T91" fmla="*/ 0 h 288"/>
                    <a:gd name="T92" fmla="*/ 117 w 409"/>
                    <a:gd name="T93" fmla="*/ 5 h 288"/>
                    <a:gd name="T94" fmla="*/ 110 w 409"/>
                    <a:gd name="T95" fmla="*/ 17 h 288"/>
                    <a:gd name="T96" fmla="*/ 102 w 409"/>
                    <a:gd name="T97" fmla="*/ 29 h 288"/>
                    <a:gd name="T98" fmla="*/ 85 w 409"/>
                    <a:gd name="T99" fmla="*/ 40 h 288"/>
                    <a:gd name="T100" fmla="*/ 64 w 409"/>
                    <a:gd name="T101" fmla="*/ 52 h 288"/>
                    <a:gd name="T102" fmla="*/ 47 w 409"/>
                    <a:gd name="T103" fmla="*/ 63 h 288"/>
                    <a:gd name="T104" fmla="*/ 35 w 409"/>
                    <a:gd name="T105" fmla="*/ 74 h 288"/>
                    <a:gd name="T106" fmla="*/ 25 w 409"/>
                    <a:gd name="T107" fmla="*/ 94 h 288"/>
                    <a:gd name="T108" fmla="*/ 16 w 409"/>
                    <a:gd name="T109" fmla="*/ 113 h 288"/>
                    <a:gd name="T110" fmla="*/ 14 w 409"/>
                    <a:gd name="T111" fmla="*/ 134 h 288"/>
                    <a:gd name="T112" fmla="*/ 8 w 409"/>
                    <a:gd name="T113" fmla="*/ 159 h 288"/>
                    <a:gd name="T114" fmla="*/ 2 w 409"/>
                    <a:gd name="T115" fmla="*/ 187 h 288"/>
                    <a:gd name="T116" fmla="*/ 0 w 409"/>
                    <a:gd name="T117" fmla="*/ 219 h 288"/>
                    <a:gd name="T118" fmla="*/ 1 w 409"/>
                    <a:gd name="T119" fmla="*/ 244 h 288"/>
                    <a:gd name="T120" fmla="*/ 6 w 409"/>
                    <a:gd name="T121" fmla="*/ 269 h 288"/>
                    <a:gd name="T122" fmla="*/ 14 w 409"/>
                    <a:gd name="T123" fmla="*/ 288 h 2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09"/>
                    <a:gd name="T187" fmla="*/ 0 h 288"/>
                    <a:gd name="T188" fmla="*/ 409 w 409"/>
                    <a:gd name="T189" fmla="*/ 288 h 2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09" h="288">
                      <a:moveTo>
                        <a:pt x="14" y="288"/>
                      </a:moveTo>
                      <a:lnTo>
                        <a:pt x="41" y="273"/>
                      </a:lnTo>
                      <a:lnTo>
                        <a:pt x="57" y="252"/>
                      </a:lnTo>
                      <a:lnTo>
                        <a:pt x="66" y="222"/>
                      </a:lnTo>
                      <a:lnTo>
                        <a:pt x="72" y="194"/>
                      </a:lnTo>
                      <a:lnTo>
                        <a:pt x="81" y="175"/>
                      </a:lnTo>
                      <a:lnTo>
                        <a:pt x="98" y="162"/>
                      </a:lnTo>
                      <a:lnTo>
                        <a:pt x="116" y="155"/>
                      </a:lnTo>
                      <a:lnTo>
                        <a:pt x="134" y="159"/>
                      </a:lnTo>
                      <a:lnTo>
                        <a:pt x="149" y="173"/>
                      </a:lnTo>
                      <a:lnTo>
                        <a:pt x="158" y="196"/>
                      </a:lnTo>
                      <a:lnTo>
                        <a:pt x="152" y="223"/>
                      </a:lnTo>
                      <a:lnTo>
                        <a:pt x="138" y="260"/>
                      </a:lnTo>
                      <a:lnTo>
                        <a:pt x="170" y="269"/>
                      </a:lnTo>
                      <a:lnTo>
                        <a:pt x="174" y="252"/>
                      </a:lnTo>
                      <a:lnTo>
                        <a:pt x="190" y="236"/>
                      </a:lnTo>
                      <a:lnTo>
                        <a:pt x="203" y="218"/>
                      </a:lnTo>
                      <a:lnTo>
                        <a:pt x="210" y="202"/>
                      </a:lnTo>
                      <a:lnTo>
                        <a:pt x="214" y="187"/>
                      </a:lnTo>
                      <a:lnTo>
                        <a:pt x="225" y="194"/>
                      </a:lnTo>
                      <a:lnTo>
                        <a:pt x="239" y="198"/>
                      </a:lnTo>
                      <a:lnTo>
                        <a:pt x="252" y="201"/>
                      </a:lnTo>
                      <a:lnTo>
                        <a:pt x="264" y="198"/>
                      </a:lnTo>
                      <a:lnTo>
                        <a:pt x="274" y="196"/>
                      </a:lnTo>
                      <a:lnTo>
                        <a:pt x="284" y="211"/>
                      </a:lnTo>
                      <a:lnTo>
                        <a:pt x="297" y="231"/>
                      </a:lnTo>
                      <a:lnTo>
                        <a:pt x="316" y="248"/>
                      </a:lnTo>
                      <a:lnTo>
                        <a:pt x="331" y="258"/>
                      </a:lnTo>
                      <a:lnTo>
                        <a:pt x="351" y="267"/>
                      </a:lnTo>
                      <a:lnTo>
                        <a:pt x="374" y="270"/>
                      </a:lnTo>
                      <a:lnTo>
                        <a:pt x="392" y="263"/>
                      </a:lnTo>
                      <a:lnTo>
                        <a:pt x="406" y="245"/>
                      </a:lnTo>
                      <a:lnTo>
                        <a:pt x="409" y="224"/>
                      </a:lnTo>
                      <a:lnTo>
                        <a:pt x="403" y="206"/>
                      </a:lnTo>
                      <a:lnTo>
                        <a:pt x="394" y="180"/>
                      </a:lnTo>
                      <a:lnTo>
                        <a:pt x="387" y="157"/>
                      </a:lnTo>
                      <a:lnTo>
                        <a:pt x="380" y="141"/>
                      </a:lnTo>
                      <a:lnTo>
                        <a:pt x="361" y="121"/>
                      </a:lnTo>
                      <a:lnTo>
                        <a:pt x="343" y="115"/>
                      </a:lnTo>
                      <a:lnTo>
                        <a:pt x="325" y="111"/>
                      </a:lnTo>
                      <a:lnTo>
                        <a:pt x="313" y="113"/>
                      </a:lnTo>
                      <a:lnTo>
                        <a:pt x="299" y="83"/>
                      </a:lnTo>
                      <a:lnTo>
                        <a:pt x="278" y="59"/>
                      </a:lnTo>
                      <a:lnTo>
                        <a:pt x="242" y="33"/>
                      </a:lnTo>
                      <a:lnTo>
                        <a:pt x="196" y="12"/>
                      </a:lnTo>
                      <a:lnTo>
                        <a:pt x="150" y="0"/>
                      </a:lnTo>
                      <a:lnTo>
                        <a:pt x="117" y="5"/>
                      </a:lnTo>
                      <a:lnTo>
                        <a:pt x="110" y="17"/>
                      </a:lnTo>
                      <a:lnTo>
                        <a:pt x="102" y="29"/>
                      </a:lnTo>
                      <a:lnTo>
                        <a:pt x="85" y="40"/>
                      </a:lnTo>
                      <a:lnTo>
                        <a:pt x="64" y="52"/>
                      </a:lnTo>
                      <a:lnTo>
                        <a:pt x="47" y="63"/>
                      </a:lnTo>
                      <a:lnTo>
                        <a:pt x="35" y="74"/>
                      </a:lnTo>
                      <a:lnTo>
                        <a:pt x="25" y="94"/>
                      </a:lnTo>
                      <a:lnTo>
                        <a:pt x="16" y="113"/>
                      </a:lnTo>
                      <a:lnTo>
                        <a:pt x="14" y="134"/>
                      </a:lnTo>
                      <a:lnTo>
                        <a:pt x="8" y="159"/>
                      </a:lnTo>
                      <a:lnTo>
                        <a:pt x="2" y="187"/>
                      </a:lnTo>
                      <a:lnTo>
                        <a:pt x="0" y="219"/>
                      </a:lnTo>
                      <a:lnTo>
                        <a:pt x="1" y="244"/>
                      </a:lnTo>
                      <a:lnTo>
                        <a:pt x="6" y="269"/>
                      </a:lnTo>
                      <a:lnTo>
                        <a:pt x="14" y="288"/>
                      </a:lnTo>
                      <a:close/>
                    </a:path>
                  </a:pathLst>
                </a:custGeom>
                <a:solidFill>
                  <a:srgbClr val="A0A0A0"/>
                </a:solidFill>
                <a:ln w="4763">
                  <a:solidFill>
                    <a:srgbClr val="000000"/>
                  </a:solidFill>
                  <a:round/>
                  <a:headEnd/>
                  <a:tailEnd/>
                </a:ln>
              </p:spPr>
              <p:txBody>
                <a:bodyPr/>
                <a:lstStyle/>
                <a:p>
                  <a:pPr algn="r"/>
                  <a:endParaRPr lang="zh-CN" altLang="en-US" sz="2800"/>
                </a:p>
              </p:txBody>
            </p:sp>
          </p:grpSp>
          <p:grpSp>
            <p:nvGrpSpPr>
              <p:cNvPr id="49162" name="Group 41"/>
              <p:cNvGrpSpPr>
                <a:grpSpLocks/>
              </p:cNvGrpSpPr>
              <p:nvPr/>
            </p:nvGrpSpPr>
            <p:grpSpPr bwMode="auto">
              <a:xfrm rot="-4877226">
                <a:off x="1432" y="1197"/>
                <a:ext cx="1163" cy="941"/>
                <a:chOff x="4244" y="2066"/>
                <a:chExt cx="511" cy="326"/>
              </a:xfrm>
            </p:grpSpPr>
            <p:sp>
              <p:nvSpPr>
                <p:cNvPr id="49163" name="Freeform 42"/>
                <p:cNvSpPr>
                  <a:spLocks/>
                </p:cNvSpPr>
                <p:nvPr/>
              </p:nvSpPr>
              <p:spPr bwMode="auto">
                <a:xfrm>
                  <a:off x="4554" y="2279"/>
                  <a:ext cx="187" cy="86"/>
                </a:xfrm>
                <a:custGeom>
                  <a:avLst/>
                  <a:gdLst>
                    <a:gd name="T0" fmla="*/ 477 w 562"/>
                    <a:gd name="T1" fmla="*/ 0 h 346"/>
                    <a:gd name="T2" fmla="*/ 555 w 562"/>
                    <a:gd name="T3" fmla="*/ 62 h 346"/>
                    <a:gd name="T4" fmla="*/ 562 w 562"/>
                    <a:gd name="T5" fmla="*/ 93 h 346"/>
                    <a:gd name="T6" fmla="*/ 557 w 562"/>
                    <a:gd name="T7" fmla="*/ 140 h 346"/>
                    <a:gd name="T8" fmla="*/ 543 w 562"/>
                    <a:gd name="T9" fmla="*/ 179 h 346"/>
                    <a:gd name="T10" fmla="*/ 519 w 562"/>
                    <a:gd name="T11" fmla="*/ 216 h 346"/>
                    <a:gd name="T12" fmla="*/ 475 w 562"/>
                    <a:gd name="T13" fmla="*/ 253 h 346"/>
                    <a:gd name="T14" fmla="*/ 417 w 562"/>
                    <a:gd name="T15" fmla="*/ 287 h 346"/>
                    <a:gd name="T16" fmla="*/ 345 w 562"/>
                    <a:gd name="T17" fmla="*/ 320 h 346"/>
                    <a:gd name="T18" fmla="*/ 274 w 562"/>
                    <a:gd name="T19" fmla="*/ 341 h 346"/>
                    <a:gd name="T20" fmla="*/ 196 w 562"/>
                    <a:gd name="T21" fmla="*/ 346 h 346"/>
                    <a:gd name="T22" fmla="*/ 133 w 562"/>
                    <a:gd name="T23" fmla="*/ 342 h 346"/>
                    <a:gd name="T24" fmla="*/ 69 w 562"/>
                    <a:gd name="T25" fmla="*/ 311 h 346"/>
                    <a:gd name="T26" fmla="*/ 0 w 562"/>
                    <a:gd name="T27" fmla="*/ 273 h 346"/>
                    <a:gd name="T28" fmla="*/ 98 w 562"/>
                    <a:gd name="T29" fmla="*/ 295 h 346"/>
                    <a:gd name="T30" fmla="*/ 203 w 562"/>
                    <a:gd name="T31" fmla="*/ 303 h 346"/>
                    <a:gd name="T32" fmla="*/ 281 w 562"/>
                    <a:gd name="T33" fmla="*/ 273 h 346"/>
                    <a:gd name="T34" fmla="*/ 372 w 562"/>
                    <a:gd name="T35" fmla="*/ 226 h 346"/>
                    <a:gd name="T36" fmla="*/ 435 w 562"/>
                    <a:gd name="T37" fmla="*/ 156 h 346"/>
                    <a:gd name="T38" fmla="*/ 477 w 562"/>
                    <a:gd name="T39" fmla="*/ 0 h 3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2"/>
                    <a:gd name="T61" fmla="*/ 0 h 346"/>
                    <a:gd name="T62" fmla="*/ 562 w 562"/>
                    <a:gd name="T63" fmla="*/ 346 h 3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2" h="346">
                      <a:moveTo>
                        <a:pt x="477" y="0"/>
                      </a:moveTo>
                      <a:lnTo>
                        <a:pt x="555" y="62"/>
                      </a:lnTo>
                      <a:lnTo>
                        <a:pt x="562" y="93"/>
                      </a:lnTo>
                      <a:lnTo>
                        <a:pt x="557" y="140"/>
                      </a:lnTo>
                      <a:lnTo>
                        <a:pt x="543" y="179"/>
                      </a:lnTo>
                      <a:lnTo>
                        <a:pt x="519" y="216"/>
                      </a:lnTo>
                      <a:lnTo>
                        <a:pt x="475" y="253"/>
                      </a:lnTo>
                      <a:lnTo>
                        <a:pt x="417" y="287"/>
                      </a:lnTo>
                      <a:lnTo>
                        <a:pt x="345" y="320"/>
                      </a:lnTo>
                      <a:lnTo>
                        <a:pt x="274" y="341"/>
                      </a:lnTo>
                      <a:lnTo>
                        <a:pt x="196" y="346"/>
                      </a:lnTo>
                      <a:lnTo>
                        <a:pt x="133" y="342"/>
                      </a:lnTo>
                      <a:lnTo>
                        <a:pt x="69" y="311"/>
                      </a:lnTo>
                      <a:lnTo>
                        <a:pt x="0" y="273"/>
                      </a:lnTo>
                      <a:lnTo>
                        <a:pt x="98" y="295"/>
                      </a:lnTo>
                      <a:lnTo>
                        <a:pt x="203" y="303"/>
                      </a:lnTo>
                      <a:lnTo>
                        <a:pt x="281" y="273"/>
                      </a:lnTo>
                      <a:lnTo>
                        <a:pt x="372" y="226"/>
                      </a:lnTo>
                      <a:lnTo>
                        <a:pt x="435" y="156"/>
                      </a:lnTo>
                      <a:lnTo>
                        <a:pt x="477" y="0"/>
                      </a:lnTo>
                      <a:close/>
                    </a:path>
                  </a:pathLst>
                </a:custGeom>
                <a:solidFill>
                  <a:srgbClr val="000080"/>
                </a:solidFill>
                <a:ln w="4763">
                  <a:solidFill>
                    <a:srgbClr val="000000"/>
                  </a:solidFill>
                  <a:round/>
                  <a:headEnd/>
                  <a:tailEnd/>
                </a:ln>
              </p:spPr>
              <p:txBody>
                <a:bodyPr/>
                <a:lstStyle/>
                <a:p>
                  <a:pPr algn="r"/>
                  <a:endParaRPr lang="zh-CN" altLang="en-US" sz="2800"/>
                </a:p>
              </p:txBody>
            </p:sp>
            <p:sp>
              <p:nvSpPr>
                <p:cNvPr id="49164" name="Freeform 43"/>
                <p:cNvSpPr>
                  <a:spLocks/>
                </p:cNvSpPr>
                <p:nvPr/>
              </p:nvSpPr>
              <p:spPr bwMode="auto">
                <a:xfrm>
                  <a:off x="4675" y="2279"/>
                  <a:ext cx="80" cy="66"/>
                </a:xfrm>
                <a:custGeom>
                  <a:avLst/>
                  <a:gdLst>
                    <a:gd name="T0" fmla="*/ 185 w 239"/>
                    <a:gd name="T1" fmla="*/ 7 h 264"/>
                    <a:gd name="T2" fmla="*/ 224 w 239"/>
                    <a:gd name="T3" fmla="*/ 0 h 264"/>
                    <a:gd name="T4" fmla="*/ 236 w 239"/>
                    <a:gd name="T5" fmla="*/ 15 h 264"/>
                    <a:gd name="T6" fmla="*/ 239 w 239"/>
                    <a:gd name="T7" fmla="*/ 41 h 264"/>
                    <a:gd name="T8" fmla="*/ 229 w 239"/>
                    <a:gd name="T9" fmla="*/ 76 h 264"/>
                    <a:gd name="T10" fmla="*/ 204 w 239"/>
                    <a:gd name="T11" fmla="*/ 93 h 264"/>
                    <a:gd name="T12" fmla="*/ 175 w 239"/>
                    <a:gd name="T13" fmla="*/ 97 h 264"/>
                    <a:gd name="T14" fmla="*/ 147 w 239"/>
                    <a:gd name="T15" fmla="*/ 171 h 264"/>
                    <a:gd name="T16" fmla="*/ 83 w 239"/>
                    <a:gd name="T17" fmla="*/ 219 h 264"/>
                    <a:gd name="T18" fmla="*/ 40 w 239"/>
                    <a:gd name="T19" fmla="*/ 248 h 264"/>
                    <a:gd name="T20" fmla="*/ 0 w 239"/>
                    <a:gd name="T21" fmla="*/ 264 h 264"/>
                    <a:gd name="T22" fmla="*/ 49 w 239"/>
                    <a:gd name="T23" fmla="*/ 201 h 264"/>
                    <a:gd name="T24" fmla="*/ 79 w 239"/>
                    <a:gd name="T25" fmla="*/ 166 h 264"/>
                    <a:gd name="T26" fmla="*/ 107 w 239"/>
                    <a:gd name="T27" fmla="*/ 122 h 264"/>
                    <a:gd name="T28" fmla="*/ 150 w 239"/>
                    <a:gd name="T29" fmla="*/ 63 h 264"/>
                    <a:gd name="T30" fmla="*/ 164 w 239"/>
                    <a:gd name="T31" fmla="*/ 51 h 264"/>
                    <a:gd name="T32" fmla="*/ 169 w 239"/>
                    <a:gd name="T33" fmla="*/ 36 h 264"/>
                    <a:gd name="T34" fmla="*/ 173 w 239"/>
                    <a:gd name="T35" fmla="*/ 23 h 264"/>
                    <a:gd name="T36" fmla="*/ 185 w 239"/>
                    <a:gd name="T37" fmla="*/ 7 h 2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9"/>
                    <a:gd name="T58" fmla="*/ 0 h 264"/>
                    <a:gd name="T59" fmla="*/ 239 w 239"/>
                    <a:gd name="T60" fmla="*/ 264 h 26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9" h="264">
                      <a:moveTo>
                        <a:pt x="185" y="7"/>
                      </a:moveTo>
                      <a:lnTo>
                        <a:pt x="224" y="0"/>
                      </a:lnTo>
                      <a:lnTo>
                        <a:pt x="236" y="15"/>
                      </a:lnTo>
                      <a:lnTo>
                        <a:pt x="239" y="41"/>
                      </a:lnTo>
                      <a:lnTo>
                        <a:pt x="229" y="76"/>
                      </a:lnTo>
                      <a:lnTo>
                        <a:pt x="204" y="93"/>
                      </a:lnTo>
                      <a:lnTo>
                        <a:pt x="175" y="97"/>
                      </a:lnTo>
                      <a:lnTo>
                        <a:pt x="147" y="171"/>
                      </a:lnTo>
                      <a:lnTo>
                        <a:pt x="83" y="219"/>
                      </a:lnTo>
                      <a:lnTo>
                        <a:pt x="40" y="248"/>
                      </a:lnTo>
                      <a:lnTo>
                        <a:pt x="0" y="264"/>
                      </a:lnTo>
                      <a:lnTo>
                        <a:pt x="49" y="201"/>
                      </a:lnTo>
                      <a:lnTo>
                        <a:pt x="79" y="166"/>
                      </a:lnTo>
                      <a:lnTo>
                        <a:pt x="107" y="122"/>
                      </a:lnTo>
                      <a:lnTo>
                        <a:pt x="150" y="63"/>
                      </a:lnTo>
                      <a:lnTo>
                        <a:pt x="164" y="51"/>
                      </a:lnTo>
                      <a:lnTo>
                        <a:pt x="169" y="36"/>
                      </a:lnTo>
                      <a:lnTo>
                        <a:pt x="173" y="23"/>
                      </a:lnTo>
                      <a:lnTo>
                        <a:pt x="185" y="7"/>
                      </a:lnTo>
                      <a:close/>
                    </a:path>
                  </a:pathLst>
                </a:custGeom>
                <a:solidFill>
                  <a:srgbClr val="FF0000"/>
                </a:solidFill>
                <a:ln w="4763">
                  <a:solidFill>
                    <a:srgbClr val="000000"/>
                  </a:solidFill>
                  <a:round/>
                  <a:headEnd/>
                  <a:tailEnd/>
                </a:ln>
              </p:spPr>
              <p:txBody>
                <a:bodyPr/>
                <a:lstStyle/>
                <a:p>
                  <a:pPr algn="r"/>
                  <a:endParaRPr lang="zh-CN" altLang="en-US" sz="2800"/>
                </a:p>
              </p:txBody>
            </p:sp>
            <p:grpSp>
              <p:nvGrpSpPr>
                <p:cNvPr id="49165" name="Group 44"/>
                <p:cNvGrpSpPr>
                  <a:grpSpLocks/>
                </p:cNvGrpSpPr>
                <p:nvPr/>
              </p:nvGrpSpPr>
              <p:grpSpPr bwMode="auto">
                <a:xfrm>
                  <a:off x="4244" y="2066"/>
                  <a:ext cx="506" cy="326"/>
                  <a:chOff x="4244" y="2066"/>
                  <a:chExt cx="506" cy="326"/>
                </a:xfrm>
              </p:grpSpPr>
              <p:grpSp>
                <p:nvGrpSpPr>
                  <p:cNvPr id="49166" name="Group 45"/>
                  <p:cNvGrpSpPr>
                    <a:grpSpLocks/>
                  </p:cNvGrpSpPr>
                  <p:nvPr/>
                </p:nvGrpSpPr>
                <p:grpSpPr bwMode="auto">
                  <a:xfrm>
                    <a:off x="4244" y="2066"/>
                    <a:ext cx="506" cy="326"/>
                    <a:chOff x="4244" y="2066"/>
                    <a:chExt cx="506" cy="326"/>
                  </a:xfrm>
                </p:grpSpPr>
                <p:grpSp>
                  <p:nvGrpSpPr>
                    <p:cNvPr id="49178" name="Group 46"/>
                    <p:cNvGrpSpPr>
                      <a:grpSpLocks/>
                    </p:cNvGrpSpPr>
                    <p:nvPr/>
                  </p:nvGrpSpPr>
                  <p:grpSpPr bwMode="auto">
                    <a:xfrm>
                      <a:off x="4244" y="2066"/>
                      <a:ext cx="506" cy="326"/>
                      <a:chOff x="4244" y="2066"/>
                      <a:chExt cx="506" cy="326"/>
                    </a:xfrm>
                  </p:grpSpPr>
                  <p:grpSp>
                    <p:nvGrpSpPr>
                      <p:cNvPr id="49180" name="Group 47"/>
                      <p:cNvGrpSpPr>
                        <a:grpSpLocks/>
                      </p:cNvGrpSpPr>
                      <p:nvPr/>
                    </p:nvGrpSpPr>
                    <p:grpSpPr bwMode="auto">
                      <a:xfrm>
                        <a:off x="4332" y="2066"/>
                        <a:ext cx="83" cy="96"/>
                        <a:chOff x="4332" y="2066"/>
                        <a:chExt cx="83" cy="96"/>
                      </a:xfrm>
                    </p:grpSpPr>
                    <p:sp>
                      <p:nvSpPr>
                        <p:cNvPr id="49182" name="Freeform 48"/>
                        <p:cNvSpPr>
                          <a:spLocks/>
                        </p:cNvSpPr>
                        <p:nvPr/>
                      </p:nvSpPr>
                      <p:spPr bwMode="auto">
                        <a:xfrm>
                          <a:off x="4332" y="2066"/>
                          <a:ext cx="83" cy="96"/>
                        </a:xfrm>
                        <a:custGeom>
                          <a:avLst/>
                          <a:gdLst>
                            <a:gd name="T0" fmla="*/ 251 w 251"/>
                            <a:gd name="T1" fmla="*/ 237 h 385"/>
                            <a:gd name="T2" fmla="*/ 212 w 251"/>
                            <a:gd name="T3" fmla="*/ 204 h 385"/>
                            <a:gd name="T4" fmla="*/ 196 w 251"/>
                            <a:gd name="T5" fmla="*/ 176 h 385"/>
                            <a:gd name="T6" fmla="*/ 202 w 251"/>
                            <a:gd name="T7" fmla="*/ 151 h 385"/>
                            <a:gd name="T8" fmla="*/ 203 w 251"/>
                            <a:gd name="T9" fmla="*/ 132 h 385"/>
                            <a:gd name="T10" fmla="*/ 197 w 251"/>
                            <a:gd name="T11" fmla="*/ 116 h 385"/>
                            <a:gd name="T12" fmla="*/ 185 w 251"/>
                            <a:gd name="T13" fmla="*/ 110 h 385"/>
                            <a:gd name="T14" fmla="*/ 195 w 251"/>
                            <a:gd name="T15" fmla="*/ 94 h 385"/>
                            <a:gd name="T16" fmla="*/ 192 w 251"/>
                            <a:gd name="T17" fmla="*/ 76 h 385"/>
                            <a:gd name="T18" fmla="*/ 183 w 251"/>
                            <a:gd name="T19" fmla="*/ 61 h 385"/>
                            <a:gd name="T20" fmla="*/ 170 w 251"/>
                            <a:gd name="T21" fmla="*/ 55 h 385"/>
                            <a:gd name="T22" fmla="*/ 157 w 251"/>
                            <a:gd name="T23" fmla="*/ 51 h 385"/>
                            <a:gd name="T24" fmla="*/ 142 w 251"/>
                            <a:gd name="T25" fmla="*/ 54 h 385"/>
                            <a:gd name="T26" fmla="*/ 148 w 251"/>
                            <a:gd name="T27" fmla="*/ 39 h 385"/>
                            <a:gd name="T28" fmla="*/ 145 w 251"/>
                            <a:gd name="T29" fmla="*/ 22 h 385"/>
                            <a:gd name="T30" fmla="*/ 138 w 251"/>
                            <a:gd name="T31" fmla="*/ 16 h 385"/>
                            <a:gd name="T32" fmla="*/ 126 w 251"/>
                            <a:gd name="T33" fmla="*/ 12 h 385"/>
                            <a:gd name="T34" fmla="*/ 114 w 251"/>
                            <a:gd name="T35" fmla="*/ 13 h 385"/>
                            <a:gd name="T36" fmla="*/ 102 w 251"/>
                            <a:gd name="T37" fmla="*/ 20 h 385"/>
                            <a:gd name="T38" fmla="*/ 93 w 251"/>
                            <a:gd name="T39" fmla="*/ 4 h 385"/>
                            <a:gd name="T40" fmla="*/ 75 w 251"/>
                            <a:gd name="T41" fmla="*/ 0 h 385"/>
                            <a:gd name="T42" fmla="*/ 52 w 251"/>
                            <a:gd name="T43" fmla="*/ 0 h 385"/>
                            <a:gd name="T44" fmla="*/ 28 w 251"/>
                            <a:gd name="T45" fmla="*/ 9 h 385"/>
                            <a:gd name="T46" fmla="*/ 12 w 251"/>
                            <a:gd name="T47" fmla="*/ 25 h 385"/>
                            <a:gd name="T48" fmla="*/ 3 w 251"/>
                            <a:gd name="T49" fmla="*/ 41 h 385"/>
                            <a:gd name="T50" fmla="*/ 0 w 251"/>
                            <a:gd name="T51" fmla="*/ 63 h 385"/>
                            <a:gd name="T52" fmla="*/ 4 w 251"/>
                            <a:gd name="T53" fmla="*/ 86 h 385"/>
                            <a:gd name="T54" fmla="*/ 12 w 251"/>
                            <a:gd name="T55" fmla="*/ 112 h 385"/>
                            <a:gd name="T56" fmla="*/ 19 w 251"/>
                            <a:gd name="T57" fmla="*/ 142 h 385"/>
                            <a:gd name="T58" fmla="*/ 31 w 251"/>
                            <a:gd name="T59" fmla="*/ 172 h 385"/>
                            <a:gd name="T60" fmla="*/ 52 w 251"/>
                            <a:gd name="T61" fmla="*/ 196 h 385"/>
                            <a:gd name="T62" fmla="*/ 92 w 251"/>
                            <a:gd name="T63" fmla="*/ 227 h 385"/>
                            <a:gd name="T64" fmla="*/ 133 w 251"/>
                            <a:gd name="T65" fmla="*/ 247 h 385"/>
                            <a:gd name="T66" fmla="*/ 176 w 251"/>
                            <a:gd name="T67" fmla="*/ 261 h 385"/>
                            <a:gd name="T68" fmla="*/ 224 w 251"/>
                            <a:gd name="T69" fmla="*/ 321 h 385"/>
                            <a:gd name="T70" fmla="*/ 243 w 251"/>
                            <a:gd name="T71" fmla="*/ 385 h 385"/>
                            <a:gd name="T72" fmla="*/ 251 w 251"/>
                            <a:gd name="T73" fmla="*/ 237 h 38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1"/>
                            <a:gd name="T112" fmla="*/ 0 h 385"/>
                            <a:gd name="T113" fmla="*/ 251 w 251"/>
                            <a:gd name="T114" fmla="*/ 385 h 38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1" h="385">
                              <a:moveTo>
                                <a:pt x="251" y="237"/>
                              </a:moveTo>
                              <a:lnTo>
                                <a:pt x="212" y="204"/>
                              </a:lnTo>
                              <a:lnTo>
                                <a:pt x="196" y="176"/>
                              </a:lnTo>
                              <a:lnTo>
                                <a:pt x="202" y="151"/>
                              </a:lnTo>
                              <a:lnTo>
                                <a:pt x="203" y="132"/>
                              </a:lnTo>
                              <a:lnTo>
                                <a:pt x="197" y="116"/>
                              </a:lnTo>
                              <a:lnTo>
                                <a:pt x="185" y="110"/>
                              </a:lnTo>
                              <a:lnTo>
                                <a:pt x="195" y="94"/>
                              </a:lnTo>
                              <a:lnTo>
                                <a:pt x="192" y="76"/>
                              </a:lnTo>
                              <a:lnTo>
                                <a:pt x="183" y="61"/>
                              </a:lnTo>
                              <a:lnTo>
                                <a:pt x="170" y="55"/>
                              </a:lnTo>
                              <a:lnTo>
                                <a:pt x="157" y="51"/>
                              </a:lnTo>
                              <a:lnTo>
                                <a:pt x="142" y="54"/>
                              </a:lnTo>
                              <a:lnTo>
                                <a:pt x="148" y="39"/>
                              </a:lnTo>
                              <a:lnTo>
                                <a:pt x="145" y="22"/>
                              </a:lnTo>
                              <a:lnTo>
                                <a:pt x="138" y="16"/>
                              </a:lnTo>
                              <a:lnTo>
                                <a:pt x="126" y="12"/>
                              </a:lnTo>
                              <a:lnTo>
                                <a:pt x="114" y="13"/>
                              </a:lnTo>
                              <a:lnTo>
                                <a:pt x="102" y="20"/>
                              </a:lnTo>
                              <a:lnTo>
                                <a:pt x="93" y="4"/>
                              </a:lnTo>
                              <a:lnTo>
                                <a:pt x="75" y="0"/>
                              </a:lnTo>
                              <a:lnTo>
                                <a:pt x="52" y="0"/>
                              </a:lnTo>
                              <a:lnTo>
                                <a:pt x="28" y="9"/>
                              </a:lnTo>
                              <a:lnTo>
                                <a:pt x="12" y="25"/>
                              </a:lnTo>
                              <a:lnTo>
                                <a:pt x="3" y="41"/>
                              </a:lnTo>
                              <a:lnTo>
                                <a:pt x="0" y="63"/>
                              </a:lnTo>
                              <a:lnTo>
                                <a:pt x="4" y="86"/>
                              </a:lnTo>
                              <a:lnTo>
                                <a:pt x="12" y="112"/>
                              </a:lnTo>
                              <a:lnTo>
                                <a:pt x="19" y="142"/>
                              </a:lnTo>
                              <a:lnTo>
                                <a:pt x="31" y="172"/>
                              </a:lnTo>
                              <a:lnTo>
                                <a:pt x="52" y="196"/>
                              </a:lnTo>
                              <a:lnTo>
                                <a:pt x="92" y="227"/>
                              </a:lnTo>
                              <a:lnTo>
                                <a:pt x="133" y="247"/>
                              </a:lnTo>
                              <a:lnTo>
                                <a:pt x="176" y="261"/>
                              </a:lnTo>
                              <a:lnTo>
                                <a:pt x="224" y="321"/>
                              </a:lnTo>
                              <a:lnTo>
                                <a:pt x="243" y="385"/>
                              </a:lnTo>
                              <a:lnTo>
                                <a:pt x="251" y="237"/>
                              </a:lnTo>
                              <a:close/>
                            </a:path>
                          </a:pathLst>
                        </a:custGeom>
                        <a:solidFill>
                          <a:srgbClr val="E0A080"/>
                        </a:solidFill>
                        <a:ln w="4763">
                          <a:solidFill>
                            <a:srgbClr val="000000"/>
                          </a:solidFill>
                          <a:round/>
                          <a:headEnd/>
                          <a:tailEnd/>
                        </a:ln>
                      </p:spPr>
                      <p:txBody>
                        <a:bodyPr/>
                        <a:lstStyle/>
                        <a:p>
                          <a:pPr algn="r"/>
                          <a:endParaRPr lang="zh-CN" altLang="en-US" sz="2800"/>
                        </a:p>
                      </p:txBody>
                    </p:sp>
                    <p:sp>
                      <p:nvSpPr>
                        <p:cNvPr id="49183" name="Freeform 49"/>
                        <p:cNvSpPr>
                          <a:spLocks/>
                        </p:cNvSpPr>
                        <p:nvPr/>
                      </p:nvSpPr>
                      <p:spPr bwMode="auto">
                        <a:xfrm>
                          <a:off x="4349" y="2072"/>
                          <a:ext cx="17" cy="18"/>
                        </a:xfrm>
                        <a:custGeom>
                          <a:avLst/>
                          <a:gdLst>
                            <a:gd name="T0" fmla="*/ 3 w 52"/>
                            <a:gd name="T1" fmla="*/ 73 h 73"/>
                            <a:gd name="T2" fmla="*/ 0 w 52"/>
                            <a:gd name="T3" fmla="*/ 52 h 73"/>
                            <a:gd name="T4" fmla="*/ 1 w 52"/>
                            <a:gd name="T5" fmla="*/ 32 h 73"/>
                            <a:gd name="T6" fmla="*/ 10 w 52"/>
                            <a:gd name="T7" fmla="*/ 16 h 73"/>
                            <a:gd name="T8" fmla="*/ 20 w 52"/>
                            <a:gd name="T9" fmla="*/ 8 h 73"/>
                            <a:gd name="T10" fmla="*/ 32 w 52"/>
                            <a:gd name="T11" fmla="*/ 3 h 73"/>
                            <a:gd name="T12" fmla="*/ 41 w 52"/>
                            <a:gd name="T13" fmla="*/ 4 h 73"/>
                            <a:gd name="T14" fmla="*/ 52 w 52"/>
                            <a:gd name="T15" fmla="*/ 0 h 73"/>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73"/>
                            <a:gd name="T26" fmla="*/ 52 w 52"/>
                            <a:gd name="T27" fmla="*/ 73 h 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73">
                              <a:moveTo>
                                <a:pt x="3" y="73"/>
                              </a:moveTo>
                              <a:lnTo>
                                <a:pt x="0" y="52"/>
                              </a:lnTo>
                              <a:lnTo>
                                <a:pt x="1" y="32"/>
                              </a:lnTo>
                              <a:lnTo>
                                <a:pt x="10" y="16"/>
                              </a:lnTo>
                              <a:lnTo>
                                <a:pt x="20" y="8"/>
                              </a:lnTo>
                              <a:lnTo>
                                <a:pt x="32" y="3"/>
                              </a:lnTo>
                              <a:lnTo>
                                <a:pt x="41" y="4"/>
                              </a:lnTo>
                              <a:lnTo>
                                <a:pt x="52" y="0"/>
                              </a:lnTo>
                            </a:path>
                          </a:pathLst>
                        </a:custGeom>
                        <a:noFill/>
                        <a:ln w="4763">
                          <a:solidFill>
                            <a:srgbClr val="000000"/>
                          </a:solidFill>
                          <a:round/>
                          <a:headEnd/>
                          <a:tailEnd/>
                        </a:ln>
                      </p:spPr>
                      <p:txBody>
                        <a:bodyPr/>
                        <a:lstStyle/>
                        <a:p>
                          <a:pPr algn="r"/>
                          <a:endParaRPr lang="zh-CN" altLang="en-US" sz="2800"/>
                        </a:p>
                      </p:txBody>
                    </p:sp>
                    <p:sp>
                      <p:nvSpPr>
                        <p:cNvPr id="49184" name="Freeform 50"/>
                        <p:cNvSpPr>
                          <a:spLocks/>
                        </p:cNvSpPr>
                        <p:nvPr/>
                      </p:nvSpPr>
                      <p:spPr bwMode="auto">
                        <a:xfrm>
                          <a:off x="4363" y="2080"/>
                          <a:ext cx="14" cy="18"/>
                        </a:xfrm>
                        <a:custGeom>
                          <a:avLst/>
                          <a:gdLst>
                            <a:gd name="T0" fmla="*/ 43 w 43"/>
                            <a:gd name="T1" fmla="*/ 0 h 73"/>
                            <a:gd name="T2" fmla="*/ 22 w 43"/>
                            <a:gd name="T3" fmla="*/ 4 h 73"/>
                            <a:gd name="T4" fmla="*/ 8 w 43"/>
                            <a:gd name="T5" fmla="*/ 12 h 73"/>
                            <a:gd name="T6" fmla="*/ 0 w 43"/>
                            <a:gd name="T7" fmla="*/ 26 h 73"/>
                            <a:gd name="T8" fmla="*/ 2 w 43"/>
                            <a:gd name="T9" fmla="*/ 39 h 73"/>
                            <a:gd name="T10" fmla="*/ 13 w 43"/>
                            <a:gd name="T11" fmla="*/ 55 h 73"/>
                            <a:gd name="T12" fmla="*/ 16 w 43"/>
                            <a:gd name="T13" fmla="*/ 73 h 73"/>
                            <a:gd name="T14" fmla="*/ 0 60000 65536"/>
                            <a:gd name="T15" fmla="*/ 0 60000 65536"/>
                            <a:gd name="T16" fmla="*/ 0 60000 65536"/>
                            <a:gd name="T17" fmla="*/ 0 60000 65536"/>
                            <a:gd name="T18" fmla="*/ 0 60000 65536"/>
                            <a:gd name="T19" fmla="*/ 0 60000 65536"/>
                            <a:gd name="T20" fmla="*/ 0 60000 65536"/>
                            <a:gd name="T21" fmla="*/ 0 w 43"/>
                            <a:gd name="T22" fmla="*/ 0 h 73"/>
                            <a:gd name="T23" fmla="*/ 43 w 43"/>
                            <a:gd name="T24" fmla="*/ 73 h 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73">
                              <a:moveTo>
                                <a:pt x="43" y="0"/>
                              </a:moveTo>
                              <a:lnTo>
                                <a:pt x="22" y="4"/>
                              </a:lnTo>
                              <a:lnTo>
                                <a:pt x="8" y="12"/>
                              </a:lnTo>
                              <a:lnTo>
                                <a:pt x="0" y="26"/>
                              </a:lnTo>
                              <a:lnTo>
                                <a:pt x="2" y="39"/>
                              </a:lnTo>
                              <a:lnTo>
                                <a:pt x="13" y="55"/>
                              </a:lnTo>
                              <a:lnTo>
                                <a:pt x="16" y="73"/>
                              </a:lnTo>
                            </a:path>
                          </a:pathLst>
                        </a:custGeom>
                        <a:noFill/>
                        <a:ln w="4763">
                          <a:solidFill>
                            <a:srgbClr val="000000"/>
                          </a:solidFill>
                          <a:round/>
                          <a:headEnd/>
                          <a:tailEnd/>
                        </a:ln>
                      </p:spPr>
                      <p:txBody>
                        <a:bodyPr/>
                        <a:lstStyle/>
                        <a:p>
                          <a:pPr algn="r"/>
                          <a:endParaRPr lang="zh-CN" altLang="en-US" sz="2800"/>
                        </a:p>
                      </p:txBody>
                    </p:sp>
                    <p:sp>
                      <p:nvSpPr>
                        <p:cNvPr id="49185" name="Freeform 51"/>
                        <p:cNvSpPr>
                          <a:spLocks/>
                        </p:cNvSpPr>
                        <p:nvPr/>
                      </p:nvSpPr>
                      <p:spPr bwMode="auto">
                        <a:xfrm>
                          <a:off x="4376" y="2092"/>
                          <a:ext cx="16" cy="14"/>
                        </a:xfrm>
                        <a:custGeom>
                          <a:avLst/>
                          <a:gdLst>
                            <a:gd name="T0" fmla="*/ 46 w 46"/>
                            <a:gd name="T1" fmla="*/ 6 h 59"/>
                            <a:gd name="T2" fmla="*/ 30 w 46"/>
                            <a:gd name="T3" fmla="*/ 0 h 59"/>
                            <a:gd name="T4" fmla="*/ 14 w 46"/>
                            <a:gd name="T5" fmla="*/ 4 h 59"/>
                            <a:gd name="T6" fmla="*/ 4 w 46"/>
                            <a:gd name="T7" fmla="*/ 14 h 59"/>
                            <a:gd name="T8" fmla="*/ 0 w 46"/>
                            <a:gd name="T9" fmla="*/ 30 h 59"/>
                            <a:gd name="T10" fmla="*/ 6 w 46"/>
                            <a:gd name="T11" fmla="*/ 43 h 59"/>
                            <a:gd name="T12" fmla="*/ 14 w 46"/>
                            <a:gd name="T13" fmla="*/ 59 h 59"/>
                            <a:gd name="T14" fmla="*/ 0 60000 65536"/>
                            <a:gd name="T15" fmla="*/ 0 60000 65536"/>
                            <a:gd name="T16" fmla="*/ 0 60000 65536"/>
                            <a:gd name="T17" fmla="*/ 0 60000 65536"/>
                            <a:gd name="T18" fmla="*/ 0 60000 65536"/>
                            <a:gd name="T19" fmla="*/ 0 60000 65536"/>
                            <a:gd name="T20" fmla="*/ 0 60000 65536"/>
                            <a:gd name="T21" fmla="*/ 0 w 46"/>
                            <a:gd name="T22" fmla="*/ 0 h 59"/>
                            <a:gd name="T23" fmla="*/ 46 w 46"/>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59">
                              <a:moveTo>
                                <a:pt x="46" y="6"/>
                              </a:moveTo>
                              <a:lnTo>
                                <a:pt x="30" y="0"/>
                              </a:lnTo>
                              <a:lnTo>
                                <a:pt x="14" y="4"/>
                              </a:lnTo>
                              <a:lnTo>
                                <a:pt x="4" y="14"/>
                              </a:lnTo>
                              <a:lnTo>
                                <a:pt x="0" y="30"/>
                              </a:lnTo>
                              <a:lnTo>
                                <a:pt x="6" y="43"/>
                              </a:lnTo>
                              <a:lnTo>
                                <a:pt x="14" y="59"/>
                              </a:lnTo>
                            </a:path>
                          </a:pathLst>
                        </a:custGeom>
                        <a:noFill/>
                        <a:ln w="4763">
                          <a:solidFill>
                            <a:srgbClr val="000000"/>
                          </a:solidFill>
                          <a:round/>
                          <a:headEnd/>
                          <a:tailEnd/>
                        </a:ln>
                      </p:spPr>
                      <p:txBody>
                        <a:bodyPr/>
                        <a:lstStyle/>
                        <a:p>
                          <a:pPr algn="r"/>
                          <a:endParaRPr lang="zh-CN" altLang="en-US" sz="2800"/>
                        </a:p>
                      </p:txBody>
                    </p:sp>
                  </p:grpSp>
                  <p:sp>
                    <p:nvSpPr>
                      <p:cNvPr id="49181" name="Freeform 52"/>
                      <p:cNvSpPr>
                        <a:spLocks/>
                      </p:cNvSpPr>
                      <p:nvPr/>
                    </p:nvSpPr>
                    <p:spPr bwMode="auto">
                      <a:xfrm>
                        <a:off x="4244" y="2084"/>
                        <a:ext cx="506" cy="308"/>
                      </a:xfrm>
                      <a:custGeom>
                        <a:avLst/>
                        <a:gdLst>
                          <a:gd name="T0" fmla="*/ 584 w 1517"/>
                          <a:gd name="T1" fmla="*/ 945 h 1230"/>
                          <a:gd name="T2" fmla="*/ 535 w 1517"/>
                          <a:gd name="T3" fmla="*/ 1018 h 1230"/>
                          <a:gd name="T4" fmla="*/ 488 w 1517"/>
                          <a:gd name="T5" fmla="*/ 1060 h 1230"/>
                          <a:gd name="T6" fmla="*/ 429 w 1517"/>
                          <a:gd name="T7" fmla="*/ 1097 h 1230"/>
                          <a:gd name="T8" fmla="*/ 417 w 1517"/>
                          <a:gd name="T9" fmla="*/ 1142 h 1230"/>
                          <a:gd name="T10" fmla="*/ 390 w 1517"/>
                          <a:gd name="T11" fmla="*/ 1177 h 1230"/>
                          <a:gd name="T12" fmla="*/ 368 w 1517"/>
                          <a:gd name="T13" fmla="*/ 1230 h 1230"/>
                          <a:gd name="T14" fmla="*/ 351 w 1517"/>
                          <a:gd name="T15" fmla="*/ 1089 h 1230"/>
                          <a:gd name="T16" fmla="*/ 330 w 1517"/>
                          <a:gd name="T17" fmla="*/ 996 h 1230"/>
                          <a:gd name="T18" fmla="*/ 351 w 1517"/>
                          <a:gd name="T19" fmla="*/ 832 h 1230"/>
                          <a:gd name="T20" fmla="*/ 316 w 1517"/>
                          <a:gd name="T21" fmla="*/ 747 h 1230"/>
                          <a:gd name="T22" fmla="*/ 267 w 1517"/>
                          <a:gd name="T23" fmla="*/ 592 h 1230"/>
                          <a:gd name="T24" fmla="*/ 176 w 1517"/>
                          <a:gd name="T25" fmla="*/ 418 h 1230"/>
                          <a:gd name="T26" fmla="*/ 149 w 1517"/>
                          <a:gd name="T27" fmla="*/ 310 h 1230"/>
                          <a:gd name="T28" fmla="*/ 99 w 1517"/>
                          <a:gd name="T29" fmla="*/ 179 h 1230"/>
                          <a:gd name="T30" fmla="*/ 43 w 1517"/>
                          <a:gd name="T31" fmla="*/ 85 h 1230"/>
                          <a:gd name="T32" fmla="*/ 0 w 1517"/>
                          <a:gd name="T33" fmla="*/ 48 h 1230"/>
                          <a:gd name="T34" fmla="*/ 51 w 1517"/>
                          <a:gd name="T35" fmla="*/ 18 h 1230"/>
                          <a:gd name="T36" fmla="*/ 119 w 1517"/>
                          <a:gd name="T37" fmla="*/ 0 h 1230"/>
                          <a:gd name="T38" fmla="*/ 201 w 1517"/>
                          <a:gd name="T39" fmla="*/ 10 h 1230"/>
                          <a:gd name="T40" fmla="*/ 284 w 1517"/>
                          <a:gd name="T41" fmla="*/ 38 h 1230"/>
                          <a:gd name="T42" fmla="*/ 361 w 1517"/>
                          <a:gd name="T43" fmla="*/ 75 h 1230"/>
                          <a:gd name="T44" fmla="*/ 415 w 1517"/>
                          <a:gd name="T45" fmla="*/ 108 h 1230"/>
                          <a:gd name="T46" fmla="*/ 438 w 1517"/>
                          <a:gd name="T47" fmla="*/ 96 h 1230"/>
                          <a:gd name="T48" fmla="*/ 473 w 1517"/>
                          <a:gd name="T49" fmla="*/ 74 h 1230"/>
                          <a:gd name="T50" fmla="*/ 479 w 1517"/>
                          <a:gd name="T51" fmla="*/ 21 h 1230"/>
                          <a:gd name="T52" fmla="*/ 512 w 1517"/>
                          <a:gd name="T53" fmla="*/ 49 h 1230"/>
                          <a:gd name="T54" fmla="*/ 556 w 1517"/>
                          <a:gd name="T55" fmla="*/ 60 h 1230"/>
                          <a:gd name="T56" fmla="*/ 616 w 1517"/>
                          <a:gd name="T57" fmla="*/ 74 h 1230"/>
                          <a:gd name="T58" fmla="*/ 674 w 1517"/>
                          <a:gd name="T59" fmla="*/ 81 h 1230"/>
                          <a:gd name="T60" fmla="*/ 729 w 1517"/>
                          <a:gd name="T61" fmla="*/ 87 h 1230"/>
                          <a:gd name="T62" fmla="*/ 806 w 1517"/>
                          <a:gd name="T63" fmla="*/ 85 h 1230"/>
                          <a:gd name="T64" fmla="*/ 872 w 1517"/>
                          <a:gd name="T65" fmla="*/ 113 h 1230"/>
                          <a:gd name="T66" fmla="*/ 928 w 1517"/>
                          <a:gd name="T67" fmla="*/ 167 h 1230"/>
                          <a:gd name="T68" fmla="*/ 982 w 1517"/>
                          <a:gd name="T69" fmla="*/ 246 h 1230"/>
                          <a:gd name="T70" fmla="*/ 1023 w 1517"/>
                          <a:gd name="T71" fmla="*/ 306 h 1230"/>
                          <a:gd name="T72" fmla="*/ 1076 w 1517"/>
                          <a:gd name="T73" fmla="*/ 356 h 1230"/>
                          <a:gd name="T74" fmla="*/ 1131 w 1517"/>
                          <a:gd name="T75" fmla="*/ 391 h 1230"/>
                          <a:gd name="T76" fmla="*/ 1177 w 1517"/>
                          <a:gd name="T77" fmla="*/ 430 h 1230"/>
                          <a:gd name="T78" fmla="*/ 1202 w 1517"/>
                          <a:gd name="T79" fmla="*/ 481 h 1230"/>
                          <a:gd name="T80" fmla="*/ 1289 w 1517"/>
                          <a:gd name="T81" fmla="*/ 471 h 1230"/>
                          <a:gd name="T82" fmla="*/ 1398 w 1517"/>
                          <a:gd name="T83" fmla="*/ 489 h 1230"/>
                          <a:gd name="T84" fmla="*/ 1376 w 1517"/>
                          <a:gd name="T85" fmla="*/ 434 h 1230"/>
                          <a:gd name="T86" fmla="*/ 1490 w 1517"/>
                          <a:gd name="T87" fmla="*/ 450 h 1230"/>
                          <a:gd name="T88" fmla="*/ 1497 w 1517"/>
                          <a:gd name="T89" fmla="*/ 600 h 1230"/>
                          <a:gd name="T90" fmla="*/ 1504 w 1517"/>
                          <a:gd name="T91" fmla="*/ 724 h 1230"/>
                          <a:gd name="T92" fmla="*/ 1517 w 1517"/>
                          <a:gd name="T93" fmla="*/ 763 h 1230"/>
                          <a:gd name="T94" fmla="*/ 1490 w 1517"/>
                          <a:gd name="T95" fmla="*/ 778 h 1230"/>
                          <a:gd name="T96" fmla="*/ 1461 w 1517"/>
                          <a:gd name="T97" fmla="*/ 778 h 1230"/>
                          <a:gd name="T98" fmla="*/ 1433 w 1517"/>
                          <a:gd name="T99" fmla="*/ 863 h 1230"/>
                          <a:gd name="T100" fmla="*/ 1376 w 1517"/>
                          <a:gd name="T101" fmla="*/ 957 h 1230"/>
                          <a:gd name="T102" fmla="*/ 1335 w 1517"/>
                          <a:gd name="T103" fmla="*/ 1004 h 1230"/>
                          <a:gd name="T104" fmla="*/ 1286 w 1517"/>
                          <a:gd name="T105" fmla="*/ 1035 h 1230"/>
                          <a:gd name="T106" fmla="*/ 1195 w 1517"/>
                          <a:gd name="T107" fmla="*/ 1081 h 1230"/>
                          <a:gd name="T108" fmla="*/ 1103 w 1517"/>
                          <a:gd name="T109" fmla="*/ 1100 h 1230"/>
                          <a:gd name="T110" fmla="*/ 1005 w 1517"/>
                          <a:gd name="T111" fmla="*/ 1104 h 1230"/>
                          <a:gd name="T112" fmla="*/ 931 w 1517"/>
                          <a:gd name="T113" fmla="*/ 1087 h 1230"/>
                          <a:gd name="T114" fmla="*/ 865 w 1517"/>
                          <a:gd name="T115" fmla="*/ 1061 h 1230"/>
                          <a:gd name="T116" fmla="*/ 808 w 1517"/>
                          <a:gd name="T117" fmla="*/ 1027 h 1230"/>
                          <a:gd name="T118" fmla="*/ 765 w 1517"/>
                          <a:gd name="T119" fmla="*/ 980 h 1230"/>
                          <a:gd name="T120" fmla="*/ 730 w 1517"/>
                          <a:gd name="T121" fmla="*/ 941 h 1230"/>
                          <a:gd name="T122" fmla="*/ 661 w 1517"/>
                          <a:gd name="T123" fmla="*/ 921 h 1230"/>
                          <a:gd name="T124" fmla="*/ 584 w 1517"/>
                          <a:gd name="T125" fmla="*/ 945 h 12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517"/>
                          <a:gd name="T190" fmla="*/ 0 h 1230"/>
                          <a:gd name="T191" fmla="*/ 1517 w 1517"/>
                          <a:gd name="T192" fmla="*/ 1230 h 12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517" h="1230">
                            <a:moveTo>
                              <a:pt x="584" y="945"/>
                            </a:moveTo>
                            <a:lnTo>
                              <a:pt x="535" y="1018"/>
                            </a:lnTo>
                            <a:lnTo>
                              <a:pt x="488" y="1060"/>
                            </a:lnTo>
                            <a:lnTo>
                              <a:pt x="429" y="1097"/>
                            </a:lnTo>
                            <a:lnTo>
                              <a:pt x="417" y="1142"/>
                            </a:lnTo>
                            <a:lnTo>
                              <a:pt x="390" y="1177"/>
                            </a:lnTo>
                            <a:lnTo>
                              <a:pt x="368" y="1230"/>
                            </a:lnTo>
                            <a:lnTo>
                              <a:pt x="351" y="1089"/>
                            </a:lnTo>
                            <a:lnTo>
                              <a:pt x="330" y="996"/>
                            </a:lnTo>
                            <a:lnTo>
                              <a:pt x="351" y="832"/>
                            </a:lnTo>
                            <a:lnTo>
                              <a:pt x="316" y="747"/>
                            </a:lnTo>
                            <a:lnTo>
                              <a:pt x="267" y="592"/>
                            </a:lnTo>
                            <a:lnTo>
                              <a:pt x="176" y="418"/>
                            </a:lnTo>
                            <a:lnTo>
                              <a:pt x="149" y="310"/>
                            </a:lnTo>
                            <a:lnTo>
                              <a:pt x="99" y="179"/>
                            </a:lnTo>
                            <a:lnTo>
                              <a:pt x="43" y="85"/>
                            </a:lnTo>
                            <a:lnTo>
                              <a:pt x="0" y="48"/>
                            </a:lnTo>
                            <a:lnTo>
                              <a:pt x="51" y="18"/>
                            </a:lnTo>
                            <a:lnTo>
                              <a:pt x="119" y="0"/>
                            </a:lnTo>
                            <a:lnTo>
                              <a:pt x="201" y="10"/>
                            </a:lnTo>
                            <a:lnTo>
                              <a:pt x="284" y="38"/>
                            </a:lnTo>
                            <a:lnTo>
                              <a:pt x="361" y="75"/>
                            </a:lnTo>
                            <a:lnTo>
                              <a:pt x="415" y="108"/>
                            </a:lnTo>
                            <a:lnTo>
                              <a:pt x="438" y="96"/>
                            </a:lnTo>
                            <a:lnTo>
                              <a:pt x="473" y="74"/>
                            </a:lnTo>
                            <a:lnTo>
                              <a:pt x="479" y="21"/>
                            </a:lnTo>
                            <a:lnTo>
                              <a:pt x="512" y="49"/>
                            </a:lnTo>
                            <a:lnTo>
                              <a:pt x="556" y="60"/>
                            </a:lnTo>
                            <a:lnTo>
                              <a:pt x="616" y="74"/>
                            </a:lnTo>
                            <a:lnTo>
                              <a:pt x="674" y="81"/>
                            </a:lnTo>
                            <a:lnTo>
                              <a:pt x="729" y="87"/>
                            </a:lnTo>
                            <a:lnTo>
                              <a:pt x="806" y="85"/>
                            </a:lnTo>
                            <a:lnTo>
                              <a:pt x="872" y="113"/>
                            </a:lnTo>
                            <a:lnTo>
                              <a:pt x="928" y="167"/>
                            </a:lnTo>
                            <a:lnTo>
                              <a:pt x="982" y="246"/>
                            </a:lnTo>
                            <a:lnTo>
                              <a:pt x="1023" y="306"/>
                            </a:lnTo>
                            <a:lnTo>
                              <a:pt x="1076" y="356"/>
                            </a:lnTo>
                            <a:lnTo>
                              <a:pt x="1131" y="391"/>
                            </a:lnTo>
                            <a:lnTo>
                              <a:pt x="1177" y="430"/>
                            </a:lnTo>
                            <a:lnTo>
                              <a:pt x="1202" y="481"/>
                            </a:lnTo>
                            <a:lnTo>
                              <a:pt x="1289" y="471"/>
                            </a:lnTo>
                            <a:lnTo>
                              <a:pt x="1398" y="489"/>
                            </a:lnTo>
                            <a:lnTo>
                              <a:pt x="1376" y="434"/>
                            </a:lnTo>
                            <a:lnTo>
                              <a:pt x="1490" y="450"/>
                            </a:lnTo>
                            <a:lnTo>
                              <a:pt x="1497" y="600"/>
                            </a:lnTo>
                            <a:lnTo>
                              <a:pt x="1504" y="724"/>
                            </a:lnTo>
                            <a:lnTo>
                              <a:pt x="1517" y="763"/>
                            </a:lnTo>
                            <a:lnTo>
                              <a:pt x="1490" y="778"/>
                            </a:lnTo>
                            <a:lnTo>
                              <a:pt x="1461" y="778"/>
                            </a:lnTo>
                            <a:lnTo>
                              <a:pt x="1433" y="863"/>
                            </a:lnTo>
                            <a:lnTo>
                              <a:pt x="1376" y="957"/>
                            </a:lnTo>
                            <a:lnTo>
                              <a:pt x="1335" y="1004"/>
                            </a:lnTo>
                            <a:lnTo>
                              <a:pt x="1286" y="1035"/>
                            </a:lnTo>
                            <a:lnTo>
                              <a:pt x="1195" y="1081"/>
                            </a:lnTo>
                            <a:lnTo>
                              <a:pt x="1103" y="1100"/>
                            </a:lnTo>
                            <a:lnTo>
                              <a:pt x="1005" y="1104"/>
                            </a:lnTo>
                            <a:lnTo>
                              <a:pt x="931" y="1087"/>
                            </a:lnTo>
                            <a:lnTo>
                              <a:pt x="865" y="1061"/>
                            </a:lnTo>
                            <a:lnTo>
                              <a:pt x="808" y="1027"/>
                            </a:lnTo>
                            <a:lnTo>
                              <a:pt x="765" y="980"/>
                            </a:lnTo>
                            <a:lnTo>
                              <a:pt x="730" y="941"/>
                            </a:lnTo>
                            <a:lnTo>
                              <a:pt x="661" y="921"/>
                            </a:lnTo>
                            <a:lnTo>
                              <a:pt x="584" y="945"/>
                            </a:lnTo>
                            <a:close/>
                          </a:path>
                        </a:pathLst>
                      </a:custGeom>
                      <a:solidFill>
                        <a:srgbClr val="0000FF"/>
                      </a:solidFill>
                      <a:ln w="4763">
                        <a:solidFill>
                          <a:srgbClr val="000000"/>
                        </a:solidFill>
                        <a:round/>
                        <a:headEnd/>
                        <a:tailEnd/>
                      </a:ln>
                    </p:spPr>
                    <p:txBody>
                      <a:bodyPr/>
                      <a:lstStyle/>
                      <a:p>
                        <a:pPr algn="r"/>
                        <a:endParaRPr lang="zh-CN" altLang="en-US" sz="2800"/>
                      </a:p>
                    </p:txBody>
                  </p:sp>
                </p:grpSp>
                <p:sp>
                  <p:nvSpPr>
                    <p:cNvPr id="49179" name="Freeform 53"/>
                    <p:cNvSpPr>
                      <a:spLocks/>
                    </p:cNvSpPr>
                    <p:nvPr/>
                  </p:nvSpPr>
                  <p:spPr bwMode="auto">
                    <a:xfrm>
                      <a:off x="4383" y="2110"/>
                      <a:ext cx="265" cy="152"/>
                    </a:xfrm>
                    <a:custGeom>
                      <a:avLst/>
                      <a:gdLst>
                        <a:gd name="T0" fmla="*/ 0 w 796"/>
                        <a:gd name="T1" fmla="*/ 0 h 608"/>
                        <a:gd name="T2" fmla="*/ 56 w 796"/>
                        <a:gd name="T3" fmla="*/ 54 h 608"/>
                        <a:gd name="T4" fmla="*/ 104 w 796"/>
                        <a:gd name="T5" fmla="*/ 85 h 608"/>
                        <a:gd name="T6" fmla="*/ 149 w 796"/>
                        <a:gd name="T7" fmla="*/ 121 h 608"/>
                        <a:gd name="T8" fmla="*/ 173 w 796"/>
                        <a:gd name="T9" fmla="*/ 157 h 608"/>
                        <a:gd name="T10" fmla="*/ 194 w 796"/>
                        <a:gd name="T11" fmla="*/ 188 h 608"/>
                        <a:gd name="T12" fmla="*/ 229 w 796"/>
                        <a:gd name="T13" fmla="*/ 217 h 608"/>
                        <a:gd name="T14" fmla="*/ 273 w 796"/>
                        <a:gd name="T15" fmla="*/ 238 h 608"/>
                        <a:gd name="T16" fmla="*/ 303 w 796"/>
                        <a:gd name="T17" fmla="*/ 269 h 608"/>
                        <a:gd name="T18" fmla="*/ 328 w 796"/>
                        <a:gd name="T19" fmla="*/ 307 h 608"/>
                        <a:gd name="T20" fmla="*/ 357 w 796"/>
                        <a:gd name="T21" fmla="*/ 354 h 608"/>
                        <a:gd name="T22" fmla="*/ 378 w 796"/>
                        <a:gd name="T23" fmla="*/ 401 h 608"/>
                        <a:gd name="T24" fmla="*/ 399 w 796"/>
                        <a:gd name="T25" fmla="*/ 463 h 608"/>
                        <a:gd name="T26" fmla="*/ 426 w 796"/>
                        <a:gd name="T27" fmla="*/ 515 h 608"/>
                        <a:gd name="T28" fmla="*/ 457 w 796"/>
                        <a:gd name="T29" fmla="*/ 553 h 608"/>
                        <a:gd name="T30" fmla="*/ 499 w 796"/>
                        <a:gd name="T31" fmla="*/ 582 h 608"/>
                        <a:gd name="T32" fmla="*/ 539 w 796"/>
                        <a:gd name="T33" fmla="*/ 597 h 608"/>
                        <a:gd name="T34" fmla="*/ 579 w 796"/>
                        <a:gd name="T35" fmla="*/ 608 h 608"/>
                        <a:gd name="T36" fmla="*/ 624 w 796"/>
                        <a:gd name="T37" fmla="*/ 604 h 608"/>
                        <a:gd name="T38" fmla="*/ 667 w 796"/>
                        <a:gd name="T39" fmla="*/ 595 h 608"/>
                        <a:gd name="T40" fmla="*/ 712 w 796"/>
                        <a:gd name="T41" fmla="*/ 571 h 608"/>
                        <a:gd name="T42" fmla="*/ 747 w 796"/>
                        <a:gd name="T43" fmla="*/ 541 h 608"/>
                        <a:gd name="T44" fmla="*/ 773 w 796"/>
                        <a:gd name="T45" fmla="*/ 505 h 608"/>
                        <a:gd name="T46" fmla="*/ 789 w 796"/>
                        <a:gd name="T47" fmla="*/ 463 h 608"/>
                        <a:gd name="T48" fmla="*/ 796 w 796"/>
                        <a:gd name="T49" fmla="*/ 416 h 608"/>
                        <a:gd name="T50" fmla="*/ 787 w 796"/>
                        <a:gd name="T51" fmla="*/ 371 h 6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96"/>
                        <a:gd name="T79" fmla="*/ 0 h 608"/>
                        <a:gd name="T80" fmla="*/ 796 w 796"/>
                        <a:gd name="T81" fmla="*/ 608 h 6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96" h="608">
                          <a:moveTo>
                            <a:pt x="0" y="0"/>
                          </a:moveTo>
                          <a:lnTo>
                            <a:pt x="56" y="54"/>
                          </a:lnTo>
                          <a:lnTo>
                            <a:pt x="104" y="85"/>
                          </a:lnTo>
                          <a:lnTo>
                            <a:pt x="149" y="121"/>
                          </a:lnTo>
                          <a:lnTo>
                            <a:pt x="173" y="157"/>
                          </a:lnTo>
                          <a:lnTo>
                            <a:pt x="194" y="188"/>
                          </a:lnTo>
                          <a:lnTo>
                            <a:pt x="229" y="217"/>
                          </a:lnTo>
                          <a:lnTo>
                            <a:pt x="273" y="238"/>
                          </a:lnTo>
                          <a:lnTo>
                            <a:pt x="303" y="269"/>
                          </a:lnTo>
                          <a:lnTo>
                            <a:pt x="328" y="307"/>
                          </a:lnTo>
                          <a:lnTo>
                            <a:pt x="357" y="354"/>
                          </a:lnTo>
                          <a:lnTo>
                            <a:pt x="378" y="401"/>
                          </a:lnTo>
                          <a:lnTo>
                            <a:pt x="399" y="463"/>
                          </a:lnTo>
                          <a:lnTo>
                            <a:pt x="426" y="515"/>
                          </a:lnTo>
                          <a:lnTo>
                            <a:pt x="457" y="553"/>
                          </a:lnTo>
                          <a:lnTo>
                            <a:pt x="499" y="582"/>
                          </a:lnTo>
                          <a:lnTo>
                            <a:pt x="539" y="597"/>
                          </a:lnTo>
                          <a:lnTo>
                            <a:pt x="579" y="608"/>
                          </a:lnTo>
                          <a:lnTo>
                            <a:pt x="624" y="604"/>
                          </a:lnTo>
                          <a:lnTo>
                            <a:pt x="667" y="595"/>
                          </a:lnTo>
                          <a:lnTo>
                            <a:pt x="712" y="571"/>
                          </a:lnTo>
                          <a:lnTo>
                            <a:pt x="747" y="541"/>
                          </a:lnTo>
                          <a:lnTo>
                            <a:pt x="773" y="505"/>
                          </a:lnTo>
                          <a:lnTo>
                            <a:pt x="789" y="463"/>
                          </a:lnTo>
                          <a:lnTo>
                            <a:pt x="796" y="416"/>
                          </a:lnTo>
                          <a:lnTo>
                            <a:pt x="787" y="371"/>
                          </a:lnTo>
                        </a:path>
                      </a:pathLst>
                    </a:custGeom>
                    <a:noFill/>
                    <a:ln w="4763">
                      <a:solidFill>
                        <a:srgbClr val="000000"/>
                      </a:solidFill>
                      <a:round/>
                      <a:headEnd/>
                      <a:tailEnd/>
                    </a:ln>
                  </p:spPr>
                  <p:txBody>
                    <a:bodyPr/>
                    <a:lstStyle/>
                    <a:p>
                      <a:pPr algn="r"/>
                      <a:endParaRPr lang="zh-CN" altLang="en-US" sz="2800"/>
                    </a:p>
                  </p:txBody>
                </p:sp>
              </p:grpSp>
              <p:grpSp>
                <p:nvGrpSpPr>
                  <p:cNvPr id="49167" name="Group 54"/>
                  <p:cNvGrpSpPr>
                    <a:grpSpLocks/>
                  </p:cNvGrpSpPr>
                  <p:nvPr/>
                </p:nvGrpSpPr>
                <p:grpSpPr bwMode="auto">
                  <a:xfrm>
                    <a:off x="4427" y="2127"/>
                    <a:ext cx="319" cy="231"/>
                    <a:chOff x="4427" y="2127"/>
                    <a:chExt cx="319" cy="231"/>
                  </a:xfrm>
                </p:grpSpPr>
                <p:sp>
                  <p:nvSpPr>
                    <p:cNvPr id="49168" name="Line 55"/>
                    <p:cNvSpPr>
                      <a:spLocks noChangeShapeType="1"/>
                    </p:cNvSpPr>
                    <p:nvPr/>
                  </p:nvSpPr>
                  <p:spPr bwMode="auto">
                    <a:xfrm>
                      <a:off x="4640" y="2236"/>
                      <a:ext cx="64" cy="18"/>
                    </a:xfrm>
                    <a:prstGeom prst="line">
                      <a:avLst/>
                    </a:prstGeom>
                    <a:noFill/>
                    <a:ln w="4763">
                      <a:solidFill>
                        <a:srgbClr val="000000"/>
                      </a:solidFill>
                      <a:round/>
                      <a:headEnd/>
                      <a:tailEnd/>
                    </a:ln>
                  </p:spPr>
                  <p:txBody>
                    <a:bodyPr/>
                    <a:lstStyle/>
                    <a:p>
                      <a:endParaRPr lang="zh-CN" altLang="en-US"/>
                    </a:p>
                  </p:txBody>
                </p:sp>
                <p:sp>
                  <p:nvSpPr>
                    <p:cNvPr id="49169" name="Freeform 56"/>
                    <p:cNvSpPr>
                      <a:spLocks/>
                    </p:cNvSpPr>
                    <p:nvPr/>
                  </p:nvSpPr>
                  <p:spPr bwMode="auto">
                    <a:xfrm>
                      <a:off x="4475" y="2217"/>
                      <a:ext cx="29" cy="51"/>
                    </a:xfrm>
                    <a:custGeom>
                      <a:avLst/>
                      <a:gdLst>
                        <a:gd name="T0" fmla="*/ 10 w 88"/>
                        <a:gd name="T1" fmla="*/ 206 h 206"/>
                        <a:gd name="T2" fmla="*/ 0 w 88"/>
                        <a:gd name="T3" fmla="*/ 153 h 206"/>
                        <a:gd name="T4" fmla="*/ 12 w 88"/>
                        <a:gd name="T5" fmla="*/ 94 h 206"/>
                        <a:gd name="T6" fmla="*/ 40 w 88"/>
                        <a:gd name="T7" fmla="*/ 39 h 206"/>
                        <a:gd name="T8" fmla="*/ 88 w 88"/>
                        <a:gd name="T9" fmla="*/ 0 h 206"/>
                        <a:gd name="T10" fmla="*/ 0 60000 65536"/>
                        <a:gd name="T11" fmla="*/ 0 60000 65536"/>
                        <a:gd name="T12" fmla="*/ 0 60000 65536"/>
                        <a:gd name="T13" fmla="*/ 0 60000 65536"/>
                        <a:gd name="T14" fmla="*/ 0 60000 65536"/>
                        <a:gd name="T15" fmla="*/ 0 w 88"/>
                        <a:gd name="T16" fmla="*/ 0 h 206"/>
                        <a:gd name="T17" fmla="*/ 88 w 88"/>
                        <a:gd name="T18" fmla="*/ 206 h 206"/>
                      </a:gdLst>
                      <a:ahLst/>
                      <a:cxnLst>
                        <a:cxn ang="T10">
                          <a:pos x="T0" y="T1"/>
                        </a:cxn>
                        <a:cxn ang="T11">
                          <a:pos x="T2" y="T3"/>
                        </a:cxn>
                        <a:cxn ang="T12">
                          <a:pos x="T4" y="T5"/>
                        </a:cxn>
                        <a:cxn ang="T13">
                          <a:pos x="T6" y="T7"/>
                        </a:cxn>
                        <a:cxn ang="T14">
                          <a:pos x="T8" y="T9"/>
                        </a:cxn>
                      </a:cxnLst>
                      <a:rect l="T15" t="T16" r="T17" b="T18"/>
                      <a:pathLst>
                        <a:path w="88" h="206">
                          <a:moveTo>
                            <a:pt x="10" y="206"/>
                          </a:moveTo>
                          <a:lnTo>
                            <a:pt x="0" y="153"/>
                          </a:lnTo>
                          <a:lnTo>
                            <a:pt x="12" y="94"/>
                          </a:lnTo>
                          <a:lnTo>
                            <a:pt x="40" y="39"/>
                          </a:lnTo>
                          <a:lnTo>
                            <a:pt x="88" y="0"/>
                          </a:lnTo>
                        </a:path>
                      </a:pathLst>
                    </a:custGeom>
                    <a:noFill/>
                    <a:ln w="4763">
                      <a:solidFill>
                        <a:srgbClr val="000000"/>
                      </a:solidFill>
                      <a:round/>
                      <a:headEnd/>
                      <a:tailEnd/>
                    </a:ln>
                  </p:spPr>
                  <p:txBody>
                    <a:bodyPr/>
                    <a:lstStyle/>
                    <a:p>
                      <a:pPr algn="r"/>
                      <a:endParaRPr lang="zh-CN" altLang="en-US" sz="2800"/>
                    </a:p>
                  </p:txBody>
                </p:sp>
                <p:sp>
                  <p:nvSpPr>
                    <p:cNvPr id="49170" name="Freeform 57"/>
                    <p:cNvSpPr>
                      <a:spLocks/>
                    </p:cNvSpPr>
                    <p:nvPr/>
                  </p:nvSpPr>
                  <p:spPr bwMode="auto">
                    <a:xfrm>
                      <a:off x="4491" y="2227"/>
                      <a:ext cx="19" cy="55"/>
                    </a:xfrm>
                    <a:custGeom>
                      <a:avLst/>
                      <a:gdLst>
                        <a:gd name="T0" fmla="*/ 56 w 56"/>
                        <a:gd name="T1" fmla="*/ 220 h 220"/>
                        <a:gd name="T2" fmla="*/ 27 w 56"/>
                        <a:gd name="T3" fmla="*/ 200 h 220"/>
                        <a:gd name="T4" fmla="*/ 9 w 56"/>
                        <a:gd name="T5" fmla="*/ 168 h 220"/>
                        <a:gd name="T6" fmla="*/ 0 w 56"/>
                        <a:gd name="T7" fmla="*/ 121 h 220"/>
                        <a:gd name="T8" fmla="*/ 6 w 56"/>
                        <a:gd name="T9" fmla="*/ 78 h 220"/>
                        <a:gd name="T10" fmla="*/ 27 w 56"/>
                        <a:gd name="T11" fmla="*/ 33 h 220"/>
                        <a:gd name="T12" fmla="*/ 53 w 56"/>
                        <a:gd name="T13" fmla="*/ 0 h 220"/>
                        <a:gd name="T14" fmla="*/ 0 60000 65536"/>
                        <a:gd name="T15" fmla="*/ 0 60000 65536"/>
                        <a:gd name="T16" fmla="*/ 0 60000 65536"/>
                        <a:gd name="T17" fmla="*/ 0 60000 65536"/>
                        <a:gd name="T18" fmla="*/ 0 60000 65536"/>
                        <a:gd name="T19" fmla="*/ 0 60000 65536"/>
                        <a:gd name="T20" fmla="*/ 0 60000 65536"/>
                        <a:gd name="T21" fmla="*/ 0 w 56"/>
                        <a:gd name="T22" fmla="*/ 0 h 220"/>
                        <a:gd name="T23" fmla="*/ 56 w 56"/>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20">
                          <a:moveTo>
                            <a:pt x="56" y="220"/>
                          </a:moveTo>
                          <a:lnTo>
                            <a:pt x="27" y="200"/>
                          </a:lnTo>
                          <a:lnTo>
                            <a:pt x="9" y="168"/>
                          </a:lnTo>
                          <a:lnTo>
                            <a:pt x="0" y="121"/>
                          </a:lnTo>
                          <a:lnTo>
                            <a:pt x="6" y="78"/>
                          </a:lnTo>
                          <a:lnTo>
                            <a:pt x="27" y="33"/>
                          </a:lnTo>
                          <a:lnTo>
                            <a:pt x="53" y="0"/>
                          </a:lnTo>
                        </a:path>
                      </a:pathLst>
                    </a:custGeom>
                    <a:noFill/>
                    <a:ln w="4763">
                      <a:solidFill>
                        <a:srgbClr val="000000"/>
                      </a:solidFill>
                      <a:round/>
                      <a:headEnd/>
                      <a:tailEnd/>
                    </a:ln>
                  </p:spPr>
                  <p:txBody>
                    <a:bodyPr/>
                    <a:lstStyle/>
                    <a:p>
                      <a:pPr algn="r"/>
                      <a:endParaRPr lang="zh-CN" altLang="en-US" sz="2800"/>
                    </a:p>
                  </p:txBody>
                </p:sp>
                <p:sp>
                  <p:nvSpPr>
                    <p:cNvPr id="49171" name="Freeform 58"/>
                    <p:cNvSpPr>
                      <a:spLocks/>
                    </p:cNvSpPr>
                    <p:nvPr/>
                  </p:nvSpPr>
                  <p:spPr bwMode="auto">
                    <a:xfrm>
                      <a:off x="4518" y="2234"/>
                      <a:ext cx="15" cy="25"/>
                    </a:xfrm>
                    <a:custGeom>
                      <a:avLst/>
                      <a:gdLst>
                        <a:gd name="T0" fmla="*/ 0 w 44"/>
                        <a:gd name="T1" fmla="*/ 0 h 98"/>
                        <a:gd name="T2" fmla="*/ 1 w 44"/>
                        <a:gd name="T3" fmla="*/ 41 h 98"/>
                        <a:gd name="T4" fmla="*/ 19 w 44"/>
                        <a:gd name="T5" fmla="*/ 81 h 98"/>
                        <a:gd name="T6" fmla="*/ 44 w 44"/>
                        <a:gd name="T7" fmla="*/ 98 h 98"/>
                        <a:gd name="T8" fmla="*/ 0 60000 65536"/>
                        <a:gd name="T9" fmla="*/ 0 60000 65536"/>
                        <a:gd name="T10" fmla="*/ 0 60000 65536"/>
                        <a:gd name="T11" fmla="*/ 0 60000 65536"/>
                        <a:gd name="T12" fmla="*/ 0 w 44"/>
                        <a:gd name="T13" fmla="*/ 0 h 98"/>
                        <a:gd name="T14" fmla="*/ 44 w 44"/>
                        <a:gd name="T15" fmla="*/ 98 h 98"/>
                      </a:gdLst>
                      <a:ahLst/>
                      <a:cxnLst>
                        <a:cxn ang="T8">
                          <a:pos x="T0" y="T1"/>
                        </a:cxn>
                        <a:cxn ang="T9">
                          <a:pos x="T2" y="T3"/>
                        </a:cxn>
                        <a:cxn ang="T10">
                          <a:pos x="T4" y="T5"/>
                        </a:cxn>
                        <a:cxn ang="T11">
                          <a:pos x="T6" y="T7"/>
                        </a:cxn>
                      </a:cxnLst>
                      <a:rect l="T12" t="T13" r="T14" b="T15"/>
                      <a:pathLst>
                        <a:path w="44" h="98">
                          <a:moveTo>
                            <a:pt x="0" y="0"/>
                          </a:moveTo>
                          <a:lnTo>
                            <a:pt x="1" y="41"/>
                          </a:lnTo>
                          <a:lnTo>
                            <a:pt x="19" y="81"/>
                          </a:lnTo>
                          <a:lnTo>
                            <a:pt x="44" y="98"/>
                          </a:lnTo>
                        </a:path>
                      </a:pathLst>
                    </a:custGeom>
                    <a:noFill/>
                    <a:ln w="4763">
                      <a:solidFill>
                        <a:srgbClr val="000000"/>
                      </a:solidFill>
                      <a:round/>
                      <a:headEnd/>
                      <a:tailEnd/>
                    </a:ln>
                  </p:spPr>
                  <p:txBody>
                    <a:bodyPr/>
                    <a:lstStyle/>
                    <a:p>
                      <a:pPr algn="r"/>
                      <a:endParaRPr lang="zh-CN" altLang="en-US" sz="2800"/>
                    </a:p>
                  </p:txBody>
                </p:sp>
                <p:sp>
                  <p:nvSpPr>
                    <p:cNvPr id="49172" name="Freeform 59"/>
                    <p:cNvSpPr>
                      <a:spLocks/>
                    </p:cNvSpPr>
                    <p:nvPr/>
                  </p:nvSpPr>
                  <p:spPr bwMode="auto">
                    <a:xfrm>
                      <a:off x="4427" y="2198"/>
                      <a:ext cx="71" cy="32"/>
                    </a:xfrm>
                    <a:custGeom>
                      <a:avLst/>
                      <a:gdLst>
                        <a:gd name="T0" fmla="*/ 0 w 213"/>
                        <a:gd name="T1" fmla="*/ 129 h 129"/>
                        <a:gd name="T2" fmla="*/ 19 w 213"/>
                        <a:gd name="T3" fmla="*/ 89 h 129"/>
                        <a:gd name="T4" fmla="*/ 48 w 213"/>
                        <a:gd name="T5" fmla="*/ 47 h 129"/>
                        <a:gd name="T6" fmla="*/ 84 w 213"/>
                        <a:gd name="T7" fmla="*/ 18 h 129"/>
                        <a:gd name="T8" fmla="*/ 118 w 213"/>
                        <a:gd name="T9" fmla="*/ 4 h 129"/>
                        <a:gd name="T10" fmla="*/ 149 w 213"/>
                        <a:gd name="T11" fmla="*/ 0 h 129"/>
                        <a:gd name="T12" fmla="*/ 187 w 213"/>
                        <a:gd name="T13" fmla="*/ 9 h 129"/>
                        <a:gd name="T14" fmla="*/ 213 w 213"/>
                        <a:gd name="T15" fmla="*/ 26 h 129"/>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129"/>
                        <a:gd name="T26" fmla="*/ 213 w 213"/>
                        <a:gd name="T27" fmla="*/ 129 h 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129">
                          <a:moveTo>
                            <a:pt x="0" y="129"/>
                          </a:moveTo>
                          <a:lnTo>
                            <a:pt x="19" y="89"/>
                          </a:lnTo>
                          <a:lnTo>
                            <a:pt x="48" y="47"/>
                          </a:lnTo>
                          <a:lnTo>
                            <a:pt x="84" y="18"/>
                          </a:lnTo>
                          <a:lnTo>
                            <a:pt x="118" y="4"/>
                          </a:lnTo>
                          <a:lnTo>
                            <a:pt x="149" y="0"/>
                          </a:lnTo>
                          <a:lnTo>
                            <a:pt x="187" y="9"/>
                          </a:lnTo>
                          <a:lnTo>
                            <a:pt x="213" y="26"/>
                          </a:lnTo>
                        </a:path>
                      </a:pathLst>
                    </a:custGeom>
                    <a:noFill/>
                    <a:ln w="4763">
                      <a:solidFill>
                        <a:srgbClr val="000000"/>
                      </a:solidFill>
                      <a:round/>
                      <a:headEnd/>
                      <a:tailEnd/>
                    </a:ln>
                  </p:spPr>
                  <p:txBody>
                    <a:bodyPr/>
                    <a:lstStyle/>
                    <a:p>
                      <a:pPr algn="r"/>
                      <a:endParaRPr lang="zh-CN" altLang="en-US" sz="2800"/>
                    </a:p>
                  </p:txBody>
                </p:sp>
                <p:sp>
                  <p:nvSpPr>
                    <p:cNvPr id="49173" name="Freeform 60"/>
                    <p:cNvSpPr>
                      <a:spLocks/>
                    </p:cNvSpPr>
                    <p:nvPr/>
                  </p:nvSpPr>
                  <p:spPr bwMode="auto">
                    <a:xfrm>
                      <a:off x="4488" y="2279"/>
                      <a:ext cx="152" cy="79"/>
                    </a:xfrm>
                    <a:custGeom>
                      <a:avLst/>
                      <a:gdLst>
                        <a:gd name="T0" fmla="*/ 0 w 458"/>
                        <a:gd name="T1" fmla="*/ 163 h 317"/>
                        <a:gd name="T2" fmla="*/ 70 w 458"/>
                        <a:gd name="T3" fmla="*/ 143 h 317"/>
                        <a:gd name="T4" fmla="*/ 134 w 458"/>
                        <a:gd name="T5" fmla="*/ 115 h 317"/>
                        <a:gd name="T6" fmla="*/ 200 w 458"/>
                        <a:gd name="T7" fmla="*/ 79 h 317"/>
                        <a:gd name="T8" fmla="*/ 262 w 458"/>
                        <a:gd name="T9" fmla="*/ 38 h 317"/>
                        <a:gd name="T10" fmla="*/ 310 w 458"/>
                        <a:gd name="T11" fmla="*/ 0 h 317"/>
                        <a:gd name="T12" fmla="*/ 330 w 458"/>
                        <a:gd name="T13" fmla="*/ 60 h 317"/>
                        <a:gd name="T14" fmla="*/ 365 w 458"/>
                        <a:gd name="T15" fmla="*/ 118 h 317"/>
                        <a:gd name="T16" fmla="*/ 406 w 458"/>
                        <a:gd name="T17" fmla="*/ 170 h 317"/>
                        <a:gd name="T18" fmla="*/ 458 w 458"/>
                        <a:gd name="T19" fmla="*/ 210 h 317"/>
                        <a:gd name="T20" fmla="*/ 411 w 458"/>
                        <a:gd name="T21" fmla="*/ 252 h 317"/>
                        <a:gd name="T22" fmla="*/ 368 w 458"/>
                        <a:gd name="T23" fmla="*/ 279 h 317"/>
                        <a:gd name="T24" fmla="*/ 310 w 458"/>
                        <a:gd name="T25" fmla="*/ 303 h 317"/>
                        <a:gd name="T26" fmla="*/ 256 w 458"/>
                        <a:gd name="T27" fmla="*/ 317 h 317"/>
                        <a:gd name="T28" fmla="*/ 218 w 458"/>
                        <a:gd name="T29" fmla="*/ 315 h 317"/>
                        <a:gd name="T30" fmla="*/ 187 w 458"/>
                        <a:gd name="T31" fmla="*/ 306 h 3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8"/>
                        <a:gd name="T49" fmla="*/ 0 h 317"/>
                        <a:gd name="T50" fmla="*/ 458 w 458"/>
                        <a:gd name="T51" fmla="*/ 317 h 3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8" h="317">
                          <a:moveTo>
                            <a:pt x="0" y="163"/>
                          </a:moveTo>
                          <a:lnTo>
                            <a:pt x="70" y="143"/>
                          </a:lnTo>
                          <a:lnTo>
                            <a:pt x="134" y="115"/>
                          </a:lnTo>
                          <a:lnTo>
                            <a:pt x="200" y="79"/>
                          </a:lnTo>
                          <a:lnTo>
                            <a:pt x="262" y="38"/>
                          </a:lnTo>
                          <a:lnTo>
                            <a:pt x="310" y="0"/>
                          </a:lnTo>
                          <a:lnTo>
                            <a:pt x="330" y="60"/>
                          </a:lnTo>
                          <a:lnTo>
                            <a:pt x="365" y="118"/>
                          </a:lnTo>
                          <a:lnTo>
                            <a:pt x="406" y="170"/>
                          </a:lnTo>
                          <a:lnTo>
                            <a:pt x="458" y="210"/>
                          </a:lnTo>
                          <a:lnTo>
                            <a:pt x="411" y="252"/>
                          </a:lnTo>
                          <a:lnTo>
                            <a:pt x="368" y="279"/>
                          </a:lnTo>
                          <a:lnTo>
                            <a:pt x="310" y="303"/>
                          </a:lnTo>
                          <a:lnTo>
                            <a:pt x="256" y="317"/>
                          </a:lnTo>
                          <a:lnTo>
                            <a:pt x="218" y="315"/>
                          </a:lnTo>
                          <a:lnTo>
                            <a:pt x="187" y="306"/>
                          </a:lnTo>
                        </a:path>
                      </a:pathLst>
                    </a:custGeom>
                    <a:noFill/>
                    <a:ln w="4763">
                      <a:solidFill>
                        <a:srgbClr val="000000"/>
                      </a:solidFill>
                      <a:round/>
                      <a:headEnd/>
                      <a:tailEnd/>
                    </a:ln>
                  </p:spPr>
                  <p:txBody>
                    <a:bodyPr/>
                    <a:lstStyle/>
                    <a:p>
                      <a:pPr algn="r"/>
                      <a:endParaRPr lang="zh-CN" altLang="en-US" sz="2800"/>
                    </a:p>
                  </p:txBody>
                </p:sp>
                <p:sp>
                  <p:nvSpPr>
                    <p:cNvPr id="49174" name="Freeform 61"/>
                    <p:cNvSpPr>
                      <a:spLocks/>
                    </p:cNvSpPr>
                    <p:nvPr/>
                  </p:nvSpPr>
                  <p:spPr bwMode="auto">
                    <a:xfrm>
                      <a:off x="4544" y="2304"/>
                      <a:ext cx="51" cy="49"/>
                    </a:xfrm>
                    <a:custGeom>
                      <a:avLst/>
                      <a:gdLst>
                        <a:gd name="T0" fmla="*/ 0 w 152"/>
                        <a:gd name="T1" fmla="*/ 0 h 194"/>
                        <a:gd name="T2" fmla="*/ 36 w 152"/>
                        <a:gd name="T3" fmla="*/ 141 h 194"/>
                        <a:gd name="T4" fmla="*/ 152 w 152"/>
                        <a:gd name="T5" fmla="*/ 194 h 194"/>
                        <a:gd name="T6" fmla="*/ 0 60000 65536"/>
                        <a:gd name="T7" fmla="*/ 0 60000 65536"/>
                        <a:gd name="T8" fmla="*/ 0 60000 65536"/>
                        <a:gd name="T9" fmla="*/ 0 w 152"/>
                        <a:gd name="T10" fmla="*/ 0 h 194"/>
                        <a:gd name="T11" fmla="*/ 152 w 152"/>
                        <a:gd name="T12" fmla="*/ 194 h 194"/>
                      </a:gdLst>
                      <a:ahLst/>
                      <a:cxnLst>
                        <a:cxn ang="T6">
                          <a:pos x="T0" y="T1"/>
                        </a:cxn>
                        <a:cxn ang="T7">
                          <a:pos x="T2" y="T3"/>
                        </a:cxn>
                        <a:cxn ang="T8">
                          <a:pos x="T4" y="T5"/>
                        </a:cxn>
                      </a:cxnLst>
                      <a:rect l="T9" t="T10" r="T11" b="T12"/>
                      <a:pathLst>
                        <a:path w="152" h="194">
                          <a:moveTo>
                            <a:pt x="0" y="0"/>
                          </a:moveTo>
                          <a:lnTo>
                            <a:pt x="36" y="141"/>
                          </a:lnTo>
                          <a:lnTo>
                            <a:pt x="152" y="194"/>
                          </a:lnTo>
                        </a:path>
                      </a:pathLst>
                    </a:custGeom>
                    <a:noFill/>
                    <a:ln w="4763">
                      <a:solidFill>
                        <a:srgbClr val="000000"/>
                      </a:solidFill>
                      <a:round/>
                      <a:headEnd/>
                      <a:tailEnd/>
                    </a:ln>
                  </p:spPr>
                  <p:txBody>
                    <a:bodyPr/>
                    <a:lstStyle/>
                    <a:p>
                      <a:pPr algn="r"/>
                      <a:endParaRPr lang="zh-CN" altLang="en-US" sz="2800"/>
                    </a:p>
                  </p:txBody>
                </p:sp>
                <p:sp>
                  <p:nvSpPr>
                    <p:cNvPr id="49175" name="Freeform 62"/>
                    <p:cNvSpPr>
                      <a:spLocks/>
                    </p:cNvSpPr>
                    <p:nvPr/>
                  </p:nvSpPr>
                  <p:spPr bwMode="auto">
                    <a:xfrm>
                      <a:off x="4467" y="2127"/>
                      <a:ext cx="19" cy="46"/>
                    </a:xfrm>
                    <a:custGeom>
                      <a:avLst/>
                      <a:gdLst>
                        <a:gd name="T0" fmla="*/ 0 w 59"/>
                        <a:gd name="T1" fmla="*/ 0 h 187"/>
                        <a:gd name="T2" fmla="*/ 26 w 59"/>
                        <a:gd name="T3" fmla="*/ 24 h 187"/>
                        <a:gd name="T4" fmla="*/ 43 w 59"/>
                        <a:gd name="T5" fmla="*/ 54 h 187"/>
                        <a:gd name="T6" fmla="*/ 44 w 59"/>
                        <a:gd name="T7" fmla="*/ 84 h 187"/>
                        <a:gd name="T8" fmla="*/ 55 w 59"/>
                        <a:gd name="T9" fmla="*/ 118 h 187"/>
                        <a:gd name="T10" fmla="*/ 59 w 59"/>
                        <a:gd name="T11" fmla="*/ 153 h 187"/>
                        <a:gd name="T12" fmla="*/ 59 w 59"/>
                        <a:gd name="T13" fmla="*/ 187 h 187"/>
                        <a:gd name="T14" fmla="*/ 0 60000 65536"/>
                        <a:gd name="T15" fmla="*/ 0 60000 65536"/>
                        <a:gd name="T16" fmla="*/ 0 60000 65536"/>
                        <a:gd name="T17" fmla="*/ 0 60000 65536"/>
                        <a:gd name="T18" fmla="*/ 0 60000 65536"/>
                        <a:gd name="T19" fmla="*/ 0 60000 65536"/>
                        <a:gd name="T20" fmla="*/ 0 60000 65536"/>
                        <a:gd name="T21" fmla="*/ 0 w 59"/>
                        <a:gd name="T22" fmla="*/ 0 h 187"/>
                        <a:gd name="T23" fmla="*/ 59 w 59"/>
                        <a:gd name="T24" fmla="*/ 187 h 1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187">
                          <a:moveTo>
                            <a:pt x="0" y="0"/>
                          </a:moveTo>
                          <a:lnTo>
                            <a:pt x="26" y="24"/>
                          </a:lnTo>
                          <a:lnTo>
                            <a:pt x="43" y="54"/>
                          </a:lnTo>
                          <a:lnTo>
                            <a:pt x="44" y="84"/>
                          </a:lnTo>
                          <a:lnTo>
                            <a:pt x="55" y="118"/>
                          </a:lnTo>
                          <a:lnTo>
                            <a:pt x="59" y="153"/>
                          </a:lnTo>
                          <a:lnTo>
                            <a:pt x="59" y="187"/>
                          </a:lnTo>
                        </a:path>
                      </a:pathLst>
                    </a:custGeom>
                    <a:noFill/>
                    <a:ln w="4763">
                      <a:solidFill>
                        <a:srgbClr val="000000"/>
                      </a:solidFill>
                      <a:round/>
                      <a:headEnd/>
                      <a:tailEnd/>
                    </a:ln>
                  </p:spPr>
                  <p:txBody>
                    <a:bodyPr/>
                    <a:lstStyle/>
                    <a:p>
                      <a:pPr algn="r"/>
                      <a:endParaRPr lang="zh-CN" altLang="en-US" sz="2800"/>
                    </a:p>
                  </p:txBody>
                </p:sp>
                <p:sp>
                  <p:nvSpPr>
                    <p:cNvPr id="49176" name="Freeform 63"/>
                    <p:cNvSpPr>
                      <a:spLocks/>
                    </p:cNvSpPr>
                    <p:nvPr/>
                  </p:nvSpPr>
                  <p:spPr bwMode="auto">
                    <a:xfrm>
                      <a:off x="4462" y="2136"/>
                      <a:ext cx="19" cy="27"/>
                    </a:xfrm>
                    <a:custGeom>
                      <a:avLst/>
                      <a:gdLst>
                        <a:gd name="T0" fmla="*/ 12 w 56"/>
                        <a:gd name="T1" fmla="*/ 0 h 108"/>
                        <a:gd name="T2" fmla="*/ 0 w 56"/>
                        <a:gd name="T3" fmla="*/ 21 h 108"/>
                        <a:gd name="T4" fmla="*/ 2 w 56"/>
                        <a:gd name="T5" fmla="*/ 47 h 108"/>
                        <a:gd name="T6" fmla="*/ 12 w 56"/>
                        <a:gd name="T7" fmla="*/ 69 h 108"/>
                        <a:gd name="T8" fmla="*/ 25 w 56"/>
                        <a:gd name="T9" fmla="*/ 83 h 108"/>
                        <a:gd name="T10" fmla="*/ 36 w 56"/>
                        <a:gd name="T11" fmla="*/ 96 h 108"/>
                        <a:gd name="T12" fmla="*/ 56 w 56"/>
                        <a:gd name="T13" fmla="*/ 108 h 108"/>
                        <a:gd name="T14" fmla="*/ 0 60000 65536"/>
                        <a:gd name="T15" fmla="*/ 0 60000 65536"/>
                        <a:gd name="T16" fmla="*/ 0 60000 65536"/>
                        <a:gd name="T17" fmla="*/ 0 60000 65536"/>
                        <a:gd name="T18" fmla="*/ 0 60000 65536"/>
                        <a:gd name="T19" fmla="*/ 0 60000 65536"/>
                        <a:gd name="T20" fmla="*/ 0 60000 65536"/>
                        <a:gd name="T21" fmla="*/ 0 w 56"/>
                        <a:gd name="T22" fmla="*/ 0 h 108"/>
                        <a:gd name="T23" fmla="*/ 56 w 56"/>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08">
                          <a:moveTo>
                            <a:pt x="12" y="0"/>
                          </a:moveTo>
                          <a:lnTo>
                            <a:pt x="0" y="21"/>
                          </a:lnTo>
                          <a:lnTo>
                            <a:pt x="2" y="47"/>
                          </a:lnTo>
                          <a:lnTo>
                            <a:pt x="12" y="69"/>
                          </a:lnTo>
                          <a:lnTo>
                            <a:pt x="25" y="83"/>
                          </a:lnTo>
                          <a:lnTo>
                            <a:pt x="36" y="96"/>
                          </a:lnTo>
                          <a:lnTo>
                            <a:pt x="56" y="108"/>
                          </a:lnTo>
                        </a:path>
                      </a:pathLst>
                    </a:custGeom>
                    <a:noFill/>
                    <a:ln w="4763">
                      <a:solidFill>
                        <a:srgbClr val="000000"/>
                      </a:solidFill>
                      <a:round/>
                      <a:headEnd/>
                      <a:tailEnd/>
                    </a:ln>
                  </p:spPr>
                  <p:txBody>
                    <a:bodyPr/>
                    <a:lstStyle/>
                    <a:p>
                      <a:pPr algn="r"/>
                      <a:endParaRPr lang="zh-CN" altLang="en-US" sz="2800"/>
                    </a:p>
                  </p:txBody>
                </p:sp>
                <p:sp>
                  <p:nvSpPr>
                    <p:cNvPr id="49177" name="Freeform 64"/>
                    <p:cNvSpPr>
                      <a:spLocks/>
                    </p:cNvSpPr>
                    <p:nvPr/>
                  </p:nvSpPr>
                  <p:spPr bwMode="auto">
                    <a:xfrm>
                      <a:off x="4647" y="2195"/>
                      <a:ext cx="99" cy="159"/>
                    </a:xfrm>
                    <a:custGeom>
                      <a:avLst/>
                      <a:gdLst>
                        <a:gd name="T0" fmla="*/ 297 w 297"/>
                        <a:gd name="T1" fmla="*/ 332 h 639"/>
                        <a:gd name="T2" fmla="*/ 261 w 297"/>
                        <a:gd name="T3" fmla="*/ 339 h 639"/>
                        <a:gd name="T4" fmla="*/ 251 w 297"/>
                        <a:gd name="T5" fmla="*/ 364 h 639"/>
                        <a:gd name="T6" fmla="*/ 245 w 297"/>
                        <a:gd name="T7" fmla="*/ 382 h 639"/>
                        <a:gd name="T8" fmla="*/ 226 w 297"/>
                        <a:gd name="T9" fmla="*/ 392 h 639"/>
                        <a:gd name="T10" fmla="*/ 178 w 297"/>
                        <a:gd name="T11" fmla="*/ 462 h 639"/>
                        <a:gd name="T12" fmla="*/ 141 w 297"/>
                        <a:gd name="T13" fmla="*/ 522 h 639"/>
                        <a:gd name="T14" fmla="*/ 94 w 297"/>
                        <a:gd name="T15" fmla="*/ 571 h 639"/>
                        <a:gd name="T16" fmla="*/ 75 w 297"/>
                        <a:gd name="T17" fmla="*/ 604 h 639"/>
                        <a:gd name="T18" fmla="*/ 0 w 297"/>
                        <a:gd name="T19" fmla="*/ 639 h 639"/>
                        <a:gd name="T20" fmla="*/ 32 w 297"/>
                        <a:gd name="T21" fmla="*/ 610 h 639"/>
                        <a:gd name="T22" fmla="*/ 63 w 297"/>
                        <a:gd name="T23" fmla="*/ 562 h 639"/>
                        <a:gd name="T24" fmla="*/ 74 w 297"/>
                        <a:gd name="T25" fmla="*/ 520 h 639"/>
                        <a:gd name="T26" fmla="*/ 78 w 297"/>
                        <a:gd name="T27" fmla="*/ 468 h 639"/>
                        <a:gd name="T28" fmla="*/ 67 w 297"/>
                        <a:gd name="T29" fmla="*/ 405 h 639"/>
                        <a:gd name="T30" fmla="*/ 101 w 297"/>
                        <a:gd name="T31" fmla="*/ 366 h 639"/>
                        <a:gd name="T32" fmla="*/ 104 w 297"/>
                        <a:gd name="T33" fmla="*/ 302 h 639"/>
                        <a:gd name="T34" fmla="*/ 104 w 297"/>
                        <a:gd name="T35" fmla="*/ 274 h 639"/>
                        <a:gd name="T36" fmla="*/ 203 w 297"/>
                        <a:gd name="T37" fmla="*/ 344 h 639"/>
                        <a:gd name="T38" fmla="*/ 154 w 297"/>
                        <a:gd name="T39" fmla="*/ 258 h 639"/>
                        <a:gd name="T40" fmla="*/ 167 w 297"/>
                        <a:gd name="T41" fmla="*/ 212 h 639"/>
                        <a:gd name="T42" fmla="*/ 189 w 297"/>
                        <a:gd name="T43" fmla="*/ 141 h 639"/>
                        <a:gd name="T44" fmla="*/ 192 w 297"/>
                        <a:gd name="T45" fmla="*/ 86 h 639"/>
                        <a:gd name="T46" fmla="*/ 178 w 297"/>
                        <a:gd name="T47" fmla="*/ 43 h 639"/>
                        <a:gd name="T48" fmla="*/ 165 w 297"/>
                        <a:gd name="T49" fmla="*/ 0 h 6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7"/>
                        <a:gd name="T76" fmla="*/ 0 h 639"/>
                        <a:gd name="T77" fmla="*/ 297 w 297"/>
                        <a:gd name="T78" fmla="*/ 639 h 6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7" h="639">
                          <a:moveTo>
                            <a:pt x="297" y="332"/>
                          </a:moveTo>
                          <a:lnTo>
                            <a:pt x="261" y="339"/>
                          </a:lnTo>
                          <a:lnTo>
                            <a:pt x="251" y="364"/>
                          </a:lnTo>
                          <a:lnTo>
                            <a:pt x="245" y="382"/>
                          </a:lnTo>
                          <a:lnTo>
                            <a:pt x="226" y="392"/>
                          </a:lnTo>
                          <a:lnTo>
                            <a:pt x="178" y="462"/>
                          </a:lnTo>
                          <a:lnTo>
                            <a:pt x="141" y="522"/>
                          </a:lnTo>
                          <a:lnTo>
                            <a:pt x="94" y="571"/>
                          </a:lnTo>
                          <a:lnTo>
                            <a:pt x="75" y="604"/>
                          </a:lnTo>
                          <a:lnTo>
                            <a:pt x="0" y="639"/>
                          </a:lnTo>
                          <a:lnTo>
                            <a:pt x="32" y="610"/>
                          </a:lnTo>
                          <a:lnTo>
                            <a:pt x="63" y="562"/>
                          </a:lnTo>
                          <a:lnTo>
                            <a:pt x="74" y="520"/>
                          </a:lnTo>
                          <a:lnTo>
                            <a:pt x="78" y="468"/>
                          </a:lnTo>
                          <a:lnTo>
                            <a:pt x="67" y="405"/>
                          </a:lnTo>
                          <a:lnTo>
                            <a:pt x="101" y="366"/>
                          </a:lnTo>
                          <a:lnTo>
                            <a:pt x="104" y="302"/>
                          </a:lnTo>
                          <a:lnTo>
                            <a:pt x="104" y="274"/>
                          </a:lnTo>
                          <a:lnTo>
                            <a:pt x="203" y="344"/>
                          </a:lnTo>
                          <a:lnTo>
                            <a:pt x="154" y="258"/>
                          </a:lnTo>
                          <a:lnTo>
                            <a:pt x="167" y="212"/>
                          </a:lnTo>
                          <a:lnTo>
                            <a:pt x="189" y="141"/>
                          </a:lnTo>
                          <a:lnTo>
                            <a:pt x="192" y="86"/>
                          </a:lnTo>
                          <a:lnTo>
                            <a:pt x="178" y="43"/>
                          </a:lnTo>
                          <a:lnTo>
                            <a:pt x="165" y="0"/>
                          </a:lnTo>
                        </a:path>
                      </a:pathLst>
                    </a:custGeom>
                    <a:noFill/>
                    <a:ln w="4763">
                      <a:solidFill>
                        <a:srgbClr val="000000"/>
                      </a:solidFill>
                      <a:round/>
                      <a:headEnd/>
                      <a:tailEnd/>
                    </a:ln>
                  </p:spPr>
                  <p:txBody>
                    <a:bodyPr/>
                    <a:lstStyle/>
                    <a:p>
                      <a:pPr algn="r"/>
                      <a:endParaRPr lang="zh-CN" altLang="en-US" sz="2800"/>
                    </a:p>
                  </p:txBody>
                </p:sp>
              </p:grpSp>
            </p:grpSp>
          </p:grpSp>
        </p:grpSp>
        <p:sp>
          <p:nvSpPr>
            <p:cNvPr id="49160" name="Rectangle 69"/>
            <p:cNvSpPr>
              <a:spLocks noChangeArrowheads="1"/>
            </p:cNvSpPr>
            <p:nvPr/>
          </p:nvSpPr>
          <p:spPr bwMode="auto">
            <a:xfrm>
              <a:off x="1565" y="1979"/>
              <a:ext cx="952" cy="816"/>
            </a:xfrm>
            <a:prstGeom prst="rect">
              <a:avLst/>
            </a:prstGeom>
            <a:noFill/>
            <a:ln w="9525">
              <a:noFill/>
              <a:miter lim="800000"/>
              <a:headEnd/>
              <a:tailEnd/>
            </a:ln>
          </p:spPr>
          <p:txBody>
            <a:bodyPr wrap="none" anchor="ctr"/>
            <a:lstStyle/>
            <a:p>
              <a:pPr algn="r"/>
              <a:endParaRPr lang="zh-CN" altLang="en-US" sz="2800"/>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2000" fill="hold"/>
                                        <p:tgtEl>
                                          <p:spTgt spid="4"/>
                                        </p:tgtEl>
                                        <p:attrNameLst>
                                          <p:attrName>r</p:attrName>
                                        </p:attrNameLst>
                                      </p:cBhvr>
                                    </p:animRot>
                                  </p:childTnLst>
                                </p:cTn>
                              </p:par>
                            </p:childTnLst>
                          </p:cTn>
                        </p:par>
                        <p:par>
                          <p:cTn id="7" fill="hold">
                            <p:stCondLst>
                              <p:cond delay="2000"/>
                            </p:stCondLst>
                            <p:childTnLst>
                              <p:par>
                                <p:cTn id="8" presetID="4" presetClass="entr" presetSubtype="16" fill="hold" grpId="0" nodeType="afterEffect">
                                  <p:stCondLst>
                                    <p:cond delay="0"/>
                                  </p:stCondLst>
                                  <p:childTnLst>
                                    <p:set>
                                      <p:cBhvr>
                                        <p:cTn id="9" dur="1" fill="hold">
                                          <p:stCondLst>
                                            <p:cond delay="0"/>
                                          </p:stCondLst>
                                        </p:cTn>
                                        <p:tgtEl>
                                          <p:spTgt spid="111684"/>
                                        </p:tgtEl>
                                        <p:attrNameLst>
                                          <p:attrName>style.visibility</p:attrName>
                                        </p:attrNameLst>
                                      </p:cBhvr>
                                      <p:to>
                                        <p:strVal val="visible"/>
                                      </p:to>
                                    </p:set>
                                    <p:animEffect transition="in" filter="box(in)">
                                      <p:cBhvr>
                                        <p:cTn id="10" dur="500"/>
                                        <p:tgtEl>
                                          <p:spTgt spid="111684"/>
                                        </p:tgtEl>
                                      </p:cBhvr>
                                    </p:animEffect>
                                  </p:childTnLst>
                                </p:cTn>
                              </p:par>
                            </p:childTnLst>
                          </p:cTn>
                        </p:par>
                        <p:par>
                          <p:cTn id="11" fill="hold">
                            <p:stCondLst>
                              <p:cond delay="2500"/>
                            </p:stCondLst>
                            <p:childTnLst>
                              <p:par>
                                <p:cTn id="12" presetID="4" presetClass="exit" presetSubtype="16" fill="hold" grpId="1" nodeType="afterEffect">
                                  <p:stCondLst>
                                    <p:cond delay="2000"/>
                                  </p:stCondLst>
                                  <p:childTnLst>
                                    <p:animEffect transition="out" filter="box(in)">
                                      <p:cBhvr>
                                        <p:cTn id="13" dur="500"/>
                                        <p:tgtEl>
                                          <p:spTgt spid="111684"/>
                                        </p:tgtEl>
                                      </p:cBhvr>
                                    </p:animEffect>
                                    <p:set>
                                      <p:cBhvr>
                                        <p:cTn id="14" dur="1" fill="hold">
                                          <p:stCondLst>
                                            <p:cond delay="499"/>
                                          </p:stCondLst>
                                        </p:cTn>
                                        <p:tgtEl>
                                          <p:spTgt spid="111684"/>
                                        </p:tgtEl>
                                        <p:attrNameLst>
                                          <p:attrName>style.visibility</p:attrName>
                                        </p:attrNameLst>
                                      </p:cBhvr>
                                      <p:to>
                                        <p:strVal val="hidden"/>
                                      </p:to>
                                    </p:set>
                                  </p:childTnLst>
                                </p:cTn>
                              </p:par>
                            </p:childTnLst>
                          </p:cTn>
                        </p:par>
                        <p:par>
                          <p:cTn id="15" fill="hold">
                            <p:stCondLst>
                              <p:cond delay="5000"/>
                            </p:stCondLst>
                            <p:childTnLst>
                              <p:par>
                                <p:cTn id="16" presetID="8" presetClass="emph" presetSubtype="0" accel="50000" decel="50000" fill="hold" nodeType="afterEffect">
                                  <p:stCondLst>
                                    <p:cond delay="0"/>
                                  </p:stCondLst>
                                  <p:childTnLst>
                                    <p:animRot by="-5400000">
                                      <p:cBhvr>
                                        <p:cTn id="17" dur="2000" fill="hold"/>
                                        <p:tgtEl>
                                          <p:spTgt spid="4"/>
                                        </p:tgtEl>
                                        <p:attrNameLst>
                                          <p:attrName>r</p:attrName>
                                        </p:attrNameLst>
                                      </p:cBhvr>
                                    </p:animRot>
                                  </p:childTnLst>
                                </p:cTn>
                              </p:par>
                            </p:childTnLst>
                          </p:cTn>
                        </p:par>
                        <p:par>
                          <p:cTn id="18" fill="hold">
                            <p:stCondLst>
                              <p:cond delay="7000"/>
                            </p:stCondLst>
                            <p:childTnLst>
                              <p:par>
                                <p:cTn id="19" presetID="8" presetClass="emph" presetSubtype="0" fill="hold" nodeType="afterEffect">
                                  <p:stCondLst>
                                    <p:cond delay="0"/>
                                  </p:stCondLst>
                                  <p:childTnLst>
                                    <p:animRot by="5400000">
                                      <p:cBhvr>
                                        <p:cTn id="20" dur="2000" fill="hold"/>
                                        <p:tgtEl>
                                          <p:spTgt spid="4"/>
                                        </p:tgtEl>
                                        <p:attrNameLst>
                                          <p:attrName>r</p:attrName>
                                        </p:attrNameLst>
                                      </p:cBhvr>
                                    </p:animRot>
                                  </p:childTnLst>
                                </p:cTn>
                              </p:par>
                            </p:childTnLst>
                          </p:cTn>
                        </p:par>
                        <p:par>
                          <p:cTn id="21" fill="hold">
                            <p:stCondLst>
                              <p:cond delay="9000"/>
                            </p:stCondLst>
                            <p:childTnLst>
                              <p:par>
                                <p:cTn id="22" presetID="4" presetClass="entr" presetSubtype="16" fill="hold" grpId="2" nodeType="afterEffect">
                                  <p:stCondLst>
                                    <p:cond delay="0"/>
                                  </p:stCondLst>
                                  <p:childTnLst>
                                    <p:set>
                                      <p:cBhvr>
                                        <p:cTn id="23" dur="1" fill="hold">
                                          <p:stCondLst>
                                            <p:cond delay="0"/>
                                          </p:stCondLst>
                                        </p:cTn>
                                        <p:tgtEl>
                                          <p:spTgt spid="111684"/>
                                        </p:tgtEl>
                                        <p:attrNameLst>
                                          <p:attrName>style.visibility</p:attrName>
                                        </p:attrNameLst>
                                      </p:cBhvr>
                                      <p:to>
                                        <p:strVal val="visible"/>
                                      </p:to>
                                    </p:set>
                                    <p:animEffect transition="in" filter="box(in)">
                                      <p:cBhvr>
                                        <p:cTn id="24" dur="500"/>
                                        <p:tgtEl>
                                          <p:spTgt spid="11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84" grpId="0" animBg="1"/>
      <p:bldP spid="111684" grpId="1" animBg="1"/>
      <p:bldP spid="111684"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lvl="0">
              <a:defRPr/>
            </a:pPr>
            <a:r>
              <a:rPr lang="zh-CN" altLang="en-US" sz="3600" dirty="0" smtClean="0">
                <a:solidFill>
                  <a:srgbClr val="C00000"/>
                </a:solidFill>
                <a:effectLst>
                  <a:outerShdw blurRad="38100" dist="38100" dir="2700000" algn="tl">
                    <a:srgbClr val="000000">
                      <a:alpha val="43137"/>
                    </a:srgbClr>
                  </a:outerShdw>
                </a:effectLst>
              </a:rPr>
              <a:t>动态投资回收期</a:t>
            </a:r>
            <a:endParaRPr lang="zh-CN" altLang="en-US" sz="3600" dirty="0" smtClean="0"/>
          </a:p>
        </p:txBody>
      </p:sp>
      <p:sp>
        <p:nvSpPr>
          <p:cNvPr id="8" name="内容占位符 7"/>
          <p:cNvSpPr>
            <a:spLocks noGrp="1"/>
          </p:cNvSpPr>
          <p:nvPr>
            <p:ph idx="1"/>
          </p:nvPr>
        </p:nvSpPr>
        <p:spPr>
          <a:xfrm>
            <a:off x="251520" y="1279525"/>
            <a:ext cx="8446393" cy="5029795"/>
          </a:xfrm>
        </p:spPr>
        <p:txBody>
          <a:bodyPr/>
          <a:lstStyle/>
          <a:p>
            <a:r>
              <a:rPr lang="en-US" altLang="zh-CN" dirty="0" err="1" smtClean="0"/>
              <a:t>按资金成本对项目的现金流量折现后，再计算项目的投资回收期</a:t>
            </a:r>
            <a:r>
              <a:rPr lang="en-US" altLang="zh-CN" dirty="0" smtClean="0"/>
              <a:t>。</a:t>
            </a:r>
            <a:endParaRPr lang="zh-CN" altLang="en-US" dirty="0" smtClean="0"/>
          </a:p>
          <a:p>
            <a:pPr lvl="1"/>
            <a:r>
              <a:rPr lang="zh-CN" altLang="en-US" dirty="0" smtClean="0"/>
              <a:t>计算复杂，失去了含义简单的优点。</a:t>
            </a:r>
            <a:endParaRPr lang="en-US" altLang="zh-CN" dirty="0" smtClean="0"/>
          </a:p>
          <a:p>
            <a:pPr lvl="1"/>
            <a:r>
              <a:rPr lang="zh-CN" altLang="en-US" dirty="0" smtClean="0"/>
              <a:t>仍然无法</a:t>
            </a:r>
            <a:r>
              <a:rPr lang="zh-CN" altLang="en-US" dirty="0" smtClean="0"/>
              <a:t>解决</a:t>
            </a:r>
            <a:r>
              <a:rPr lang="zh-CN" altLang="en-US" dirty="0" smtClean="0"/>
              <a:t>没</a:t>
            </a:r>
            <a:r>
              <a:rPr lang="en-US" altLang="zh-CN" dirty="0" err="1" smtClean="0"/>
              <a:t>有考虑项目寿命期内的全部费用和效益的问题</a:t>
            </a:r>
            <a:r>
              <a:rPr lang="en-US" altLang="zh-CN" dirty="0" smtClean="0"/>
              <a:t>。</a:t>
            </a:r>
          </a:p>
          <a:p>
            <a:pPr lvl="1"/>
            <a:r>
              <a:rPr lang="zh-CN" altLang="en-US" dirty="0" smtClean="0"/>
              <a:t>不建议在决策分析中采用。</a:t>
            </a:r>
            <a:endParaRPr lang="zh-CN" altLang="en-US" dirty="0"/>
          </a:p>
        </p:txBody>
      </p:sp>
    </p:spTree>
  </p:cSld>
  <p:clrMapOvr>
    <a:masterClrMapping/>
  </p:clrMapOvr>
  <p:transition>
    <p:cover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971600" y="0"/>
            <a:ext cx="7242175" cy="1057275"/>
          </a:xfrm>
          <a:prstGeom prst="rect">
            <a:avLst/>
          </a:prstGeom>
        </p:spPr>
        <p:txBody>
          <a:bodyPr anchor="ctr" anchorCtr="1"/>
          <a:lstStyle/>
          <a:p>
            <a:pPr lvl="0" algn="ctr">
              <a:defRPr/>
            </a:pPr>
            <a:r>
              <a:rPr lang="zh-CN" altLang="en-US" sz="3600" b="1" dirty="0" smtClean="0">
                <a:solidFill>
                  <a:srgbClr val="C00000"/>
                </a:solidFill>
                <a:effectLst>
                  <a:outerShdw blurRad="38100" dist="38100" dir="2700000" algn="tl">
                    <a:srgbClr val="000000">
                      <a:alpha val="43137"/>
                    </a:srgbClr>
                  </a:outerShdw>
                </a:effectLst>
                <a:latin typeface="+mj-ea"/>
                <a:ea typeface="+mj-ea"/>
              </a:rPr>
              <a:t>投资收益率</a:t>
            </a:r>
            <a:endParaRPr kumimoji="0" lang="zh-CN" altLang="en-US" sz="3600" b="1" i="0" u="none" strike="noStrike" kern="0" cap="none" spc="0" normalizeH="0" baseline="0" noProof="0" dirty="0" smtClean="0">
              <a:ln>
                <a:noFill/>
              </a:ln>
              <a:solidFill>
                <a:srgbClr val="C00000"/>
              </a:solidFill>
              <a:effectLst/>
              <a:uLnTx/>
              <a:uFillTx/>
              <a:latin typeface="+mj-lt"/>
              <a:ea typeface="+mj-ea"/>
              <a:cs typeface="+mj-cs"/>
            </a:endParaRPr>
          </a:p>
        </p:txBody>
      </p:sp>
      <p:sp>
        <p:nvSpPr>
          <p:cNvPr id="9" name="TextBox 2"/>
          <p:cNvSpPr txBox="1">
            <a:spLocks noChangeArrowheads="1"/>
          </p:cNvSpPr>
          <p:nvPr/>
        </p:nvSpPr>
        <p:spPr bwMode="auto">
          <a:xfrm>
            <a:off x="539552" y="1196752"/>
            <a:ext cx="7696200" cy="1684244"/>
          </a:xfrm>
          <a:prstGeom prst="rect">
            <a:avLst/>
          </a:prstGeom>
          <a:noFill/>
          <a:ln w="9525">
            <a:noFill/>
            <a:miter lim="800000"/>
            <a:headEnd/>
            <a:tailEnd/>
          </a:ln>
        </p:spPr>
        <p:txBody>
          <a:bodyPr wrap="square">
            <a:spAutoFit/>
          </a:bodyPr>
          <a:lstStyle/>
          <a:p>
            <a:pPr>
              <a:lnSpc>
                <a:spcPct val="150000"/>
              </a:lnSpc>
            </a:pPr>
            <a:r>
              <a:rPr lang="zh-CN" altLang="en-US" sz="2400" b="1" dirty="0" smtClean="0">
                <a:solidFill>
                  <a:srgbClr val="7030A0"/>
                </a:solidFill>
                <a:effectLst>
                  <a:outerShdw blurRad="38100" dist="38100" dir="2700000" algn="tl">
                    <a:srgbClr val="000000">
                      <a:alpha val="43137"/>
                    </a:srgbClr>
                  </a:outerShdw>
                </a:effectLst>
              </a:rPr>
              <a:t>投资收益率</a:t>
            </a:r>
            <a:r>
              <a:rPr lang="en-US" altLang="zh-CN" sz="2400" b="1" dirty="0" smtClean="0">
                <a:solidFill>
                  <a:srgbClr val="7030A0"/>
                </a:solidFill>
                <a:effectLst>
                  <a:outerShdw blurRad="38100" dist="38100" dir="2700000" algn="tl">
                    <a:srgbClr val="000000">
                      <a:alpha val="43137"/>
                    </a:srgbClr>
                  </a:outerShdw>
                </a:effectLst>
              </a:rPr>
              <a:t>ROI</a:t>
            </a:r>
            <a:r>
              <a:rPr lang="zh-CN" altLang="en-US" sz="2400" b="1" dirty="0" smtClean="0">
                <a:effectLst>
                  <a:outerShdw blurRad="38100" dist="38100" dir="2700000" algn="tl">
                    <a:srgbClr val="000000">
                      <a:alpha val="43137"/>
                    </a:srgbClr>
                  </a:outerShdw>
                </a:effectLst>
              </a:rPr>
              <a:t>：项目初始投资与</a:t>
            </a:r>
            <a:r>
              <a:rPr lang="zh-CN" altLang="en-US" sz="2400" b="1" dirty="0" smtClean="0">
                <a:solidFill>
                  <a:srgbClr val="C00000"/>
                </a:solidFill>
                <a:effectLst>
                  <a:outerShdw blurRad="38100" dist="38100" dir="2700000" algn="tl">
                    <a:srgbClr val="000000">
                      <a:alpha val="43137"/>
                    </a:srgbClr>
                  </a:outerShdw>
                </a:effectLst>
              </a:rPr>
              <a:t>某一正常</a:t>
            </a:r>
            <a:r>
              <a:rPr lang="zh-CN" altLang="en-US" sz="2400" b="1" dirty="0" smtClean="0">
                <a:effectLst>
                  <a:outerShdw blurRad="38100" dist="38100" dir="2700000" algn="tl">
                    <a:srgbClr val="000000">
                      <a:alpha val="43137"/>
                    </a:srgbClr>
                  </a:outerShdw>
                </a:effectLst>
              </a:rPr>
              <a:t>生产运营</a:t>
            </a:r>
            <a:r>
              <a:rPr lang="zh-CN" altLang="en-US" sz="2400" b="1" dirty="0" smtClean="0">
                <a:solidFill>
                  <a:srgbClr val="C00000"/>
                </a:solidFill>
                <a:effectLst>
                  <a:outerShdw blurRad="38100" dist="38100" dir="2700000" algn="tl">
                    <a:srgbClr val="000000">
                      <a:alpha val="43137"/>
                    </a:srgbClr>
                  </a:outerShdw>
                </a:effectLst>
              </a:rPr>
              <a:t>年份</a:t>
            </a:r>
            <a:r>
              <a:rPr lang="zh-CN" altLang="en-US" sz="2400" b="1" dirty="0" smtClean="0">
                <a:effectLst>
                  <a:outerShdw blurRad="38100" dist="38100" dir="2700000" algn="tl">
                    <a:srgbClr val="000000">
                      <a:alpha val="43137"/>
                    </a:srgbClr>
                  </a:outerShdw>
                </a:effectLst>
              </a:rPr>
              <a:t>（如达到设计生产能力的年份）的息</a:t>
            </a:r>
            <a:r>
              <a:rPr lang="zh-CN" altLang="en-US" sz="2400" b="1" dirty="0">
                <a:effectLst>
                  <a:outerShdw blurRad="38100" dist="38100" dir="2700000" algn="tl">
                    <a:srgbClr val="000000">
                      <a:alpha val="43137"/>
                    </a:srgbClr>
                  </a:outerShdw>
                </a:effectLst>
              </a:rPr>
              <a:t>税前</a:t>
            </a:r>
            <a:r>
              <a:rPr lang="zh-CN" altLang="en-US" sz="2400" b="1" dirty="0" smtClean="0">
                <a:effectLst>
                  <a:outerShdw blurRad="38100" dist="38100" dir="2700000" algn="tl">
                    <a:srgbClr val="000000">
                      <a:alpha val="43137"/>
                    </a:srgbClr>
                  </a:outerShdw>
                </a:effectLst>
              </a:rPr>
              <a:t>利润或平均息税前利润之比，即单位投资的收益。</a:t>
            </a:r>
            <a:endParaRPr lang="zh-CN" altLang="en-US" sz="2800" b="1" dirty="0">
              <a:effectLst>
                <a:outerShdw blurRad="38100" dist="38100" dir="2700000" algn="tl">
                  <a:srgbClr val="000000">
                    <a:alpha val="43137"/>
                  </a:srgbClr>
                </a:outerShdw>
              </a:effectLst>
            </a:endParaRPr>
          </a:p>
        </p:txBody>
      </p:sp>
      <p:graphicFrame>
        <p:nvGraphicFramePr>
          <p:cNvPr id="5" name="Object 2"/>
          <p:cNvGraphicFramePr>
            <a:graphicFrameLocks noChangeAspect="1"/>
          </p:cNvGraphicFramePr>
          <p:nvPr/>
        </p:nvGraphicFramePr>
        <p:xfrm>
          <a:off x="1544638" y="3092450"/>
          <a:ext cx="5846762" cy="1058863"/>
        </p:xfrm>
        <a:graphic>
          <a:graphicData uri="http://schemas.openxmlformats.org/presentationml/2006/ole">
            <p:oleObj spid="_x0000_s106498" name="公式" r:id="rId3" imgW="1307880" imgH="393480" progId="Equation.3">
              <p:embed/>
            </p:oleObj>
          </a:graphicData>
        </a:graphic>
      </p:graphicFrame>
      <p:sp>
        <p:nvSpPr>
          <p:cNvPr id="6" name="TextBox 5"/>
          <p:cNvSpPr txBox="1"/>
          <p:nvPr/>
        </p:nvSpPr>
        <p:spPr>
          <a:xfrm>
            <a:off x="1571604" y="4592528"/>
            <a:ext cx="6072230" cy="1428760"/>
          </a:xfrm>
          <a:prstGeom prst="rect">
            <a:avLst/>
          </a:prstGeom>
        </p:spPr>
        <p:style>
          <a:lnRef idx="3">
            <a:schemeClr val="lt1"/>
          </a:lnRef>
          <a:fillRef idx="1">
            <a:schemeClr val="accent6"/>
          </a:fillRef>
          <a:effectRef idx="1">
            <a:schemeClr val="accent6"/>
          </a:effectRef>
          <a:fontRef idx="minor">
            <a:schemeClr val="lt1"/>
          </a:fontRef>
        </p:style>
        <p:txBody>
          <a:bodyPr wrap="square" rtlCol="0">
            <a:noAutofit/>
          </a:bodyPr>
          <a:lstStyle/>
          <a:p>
            <a:r>
              <a:rPr lang="en-US" altLang="zh-CN" sz="2400" b="1" dirty="0" smtClean="0">
                <a:effectLst>
                  <a:outerShdw blurRad="38100" dist="38100" dir="2700000" algn="tl">
                    <a:srgbClr val="000000">
                      <a:alpha val="43137"/>
                    </a:srgbClr>
                  </a:outerShdw>
                </a:effectLst>
              </a:rPr>
              <a:t>ROI:  Return on Investment</a:t>
            </a:r>
          </a:p>
          <a:p>
            <a:r>
              <a:rPr lang="en-US" altLang="zh-CN" sz="2400" b="1" dirty="0" smtClean="0">
                <a:effectLst>
                  <a:outerShdw blurRad="38100" dist="38100" dir="2700000" algn="tl">
                    <a:srgbClr val="000000">
                      <a:alpha val="43137"/>
                    </a:srgbClr>
                  </a:outerShdw>
                </a:effectLst>
              </a:rPr>
              <a:t>EBIT: Earnings Before Interest and Tax</a:t>
            </a:r>
          </a:p>
          <a:p>
            <a:r>
              <a:rPr lang="en-US" altLang="zh-CN" sz="2400" b="1" dirty="0" smtClean="0">
                <a:effectLst>
                  <a:outerShdw blurRad="38100" dist="38100" dir="2700000" algn="tl">
                    <a:srgbClr val="000000">
                      <a:alpha val="43137"/>
                    </a:srgbClr>
                  </a:outerShdw>
                </a:effectLst>
              </a:rPr>
              <a:t>I:    </a:t>
            </a:r>
            <a:r>
              <a:rPr lang="en-US" sz="2400" b="1" dirty="0" smtClean="0">
                <a:effectLst>
                  <a:outerShdw blurRad="38100" dist="38100" dir="2700000" algn="tl">
                    <a:srgbClr val="000000">
                      <a:alpha val="43137"/>
                    </a:srgbClr>
                  </a:outerShdw>
                </a:effectLst>
              </a:rPr>
              <a:t>Investment</a:t>
            </a:r>
            <a:endParaRPr lang="zh-CN" altLang="en-US" sz="2400" b="1" dirty="0">
              <a:effectLst>
                <a:outerShdw blurRad="38100" dist="38100" dir="2700000" algn="tl">
                  <a:srgbClr val="000000">
                    <a:alpha val="43137"/>
                  </a:srgbClr>
                </a:outerShdw>
              </a:effectLst>
            </a:endParaRPr>
          </a:p>
        </p:txBody>
      </p:sp>
    </p:spTree>
  </p:cSld>
  <p:clrMapOvr>
    <a:masterClrMapping/>
  </p:clrMapOvr>
  <p:transition>
    <p:cover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Text Box 3"/>
          <p:cNvSpPr txBox="1">
            <a:spLocks noChangeArrowheads="1"/>
          </p:cNvSpPr>
          <p:nvPr/>
        </p:nvSpPr>
        <p:spPr bwMode="auto">
          <a:xfrm>
            <a:off x="214282" y="1142984"/>
            <a:ext cx="2037737" cy="757130"/>
          </a:xfrm>
          <a:prstGeom prst="rect">
            <a:avLst/>
          </a:prstGeom>
          <a:noFill/>
          <a:ln w="9525">
            <a:noFill/>
            <a:miter lim="800000"/>
            <a:headEnd/>
            <a:tailEnd/>
          </a:ln>
        </p:spPr>
        <p:txBody>
          <a:bodyPr wrap="none">
            <a:spAutoFit/>
          </a:bodyPr>
          <a:lstStyle/>
          <a:p>
            <a:pPr>
              <a:lnSpc>
                <a:spcPct val="120000"/>
              </a:lnSpc>
              <a:spcBef>
                <a:spcPct val="0"/>
              </a:spcBef>
              <a:buClrTx/>
              <a:buSzTx/>
              <a:buFontTx/>
              <a:buNone/>
            </a:pPr>
            <a:r>
              <a:rPr lang="zh-CN" altLang="en-US" sz="3600" b="1" dirty="0" smtClean="0">
                <a:solidFill>
                  <a:srgbClr val="0000FF"/>
                </a:solidFill>
                <a:effectLst>
                  <a:outerShdw blurRad="38100" dist="38100" dir="2700000" algn="tl">
                    <a:srgbClr val="000000">
                      <a:alpha val="43137"/>
                    </a:srgbClr>
                  </a:outerShdw>
                </a:effectLst>
                <a:latin typeface="宋体" pitchFamily="2" charset="-122"/>
              </a:rPr>
              <a:t>判别</a:t>
            </a:r>
            <a:r>
              <a:rPr lang="zh-CN" altLang="en-US" sz="3600" b="1" dirty="0">
                <a:solidFill>
                  <a:srgbClr val="0000FF"/>
                </a:solidFill>
                <a:effectLst>
                  <a:outerShdw blurRad="38100" dist="38100" dir="2700000" algn="tl">
                    <a:srgbClr val="000000">
                      <a:alpha val="43137"/>
                    </a:srgbClr>
                  </a:outerShdw>
                </a:effectLst>
                <a:latin typeface="宋体" pitchFamily="2" charset="-122"/>
              </a:rPr>
              <a:t>准则</a:t>
            </a:r>
          </a:p>
        </p:txBody>
      </p:sp>
      <p:grpSp>
        <p:nvGrpSpPr>
          <p:cNvPr id="2" name="Group 10"/>
          <p:cNvGrpSpPr>
            <a:grpSpLocks/>
          </p:cNvGrpSpPr>
          <p:nvPr/>
        </p:nvGrpSpPr>
        <p:grpSpPr bwMode="auto">
          <a:xfrm>
            <a:off x="1000104" y="3143248"/>
            <a:ext cx="6348414" cy="1617663"/>
            <a:chOff x="945" y="2530"/>
            <a:chExt cx="3999" cy="1019"/>
          </a:xfrm>
        </p:grpSpPr>
        <p:graphicFrame>
          <p:nvGraphicFramePr>
            <p:cNvPr id="24578" name="Object 5"/>
            <p:cNvGraphicFramePr>
              <a:graphicFrameLocks noChangeAspect="1"/>
            </p:cNvGraphicFramePr>
            <p:nvPr/>
          </p:nvGraphicFramePr>
          <p:xfrm>
            <a:off x="945" y="2530"/>
            <a:ext cx="1697" cy="1000"/>
          </p:xfrm>
          <a:graphic>
            <a:graphicData uri="http://schemas.openxmlformats.org/presentationml/2006/ole">
              <p:oleObj spid="_x0000_s104450" name="公式" r:id="rId3" imgW="609480" imgH="457200" progId="Equation.3">
                <p:embed/>
              </p:oleObj>
            </a:graphicData>
          </a:graphic>
        </p:graphicFrame>
        <p:sp>
          <p:nvSpPr>
            <p:cNvPr id="24585" name="Text Box 6"/>
            <p:cNvSpPr txBox="1">
              <a:spLocks noChangeArrowheads="1"/>
            </p:cNvSpPr>
            <p:nvPr/>
          </p:nvSpPr>
          <p:spPr bwMode="auto">
            <a:xfrm>
              <a:off x="3072" y="2530"/>
              <a:ext cx="1850" cy="404"/>
            </a:xfrm>
            <a:prstGeom prst="rect">
              <a:avLst/>
            </a:prstGeom>
            <a:noFill/>
            <a:ln w="9525">
              <a:noFill/>
              <a:miter lim="800000"/>
              <a:headEnd/>
              <a:tailEnd/>
            </a:ln>
          </p:spPr>
          <p:txBody>
            <a:bodyPr wrap="none">
              <a:spAutoFit/>
            </a:bodyPr>
            <a:lstStyle/>
            <a:p>
              <a:pPr>
                <a:spcBef>
                  <a:spcPct val="0"/>
                </a:spcBef>
                <a:buClrTx/>
                <a:buSzTx/>
                <a:buFontTx/>
                <a:buNone/>
              </a:pPr>
              <a:r>
                <a:rPr lang="zh-CN" altLang="en-US" sz="3600" b="1" dirty="0">
                  <a:solidFill>
                    <a:srgbClr val="00642D"/>
                  </a:solidFill>
                  <a:effectLst>
                    <a:outerShdw blurRad="38100" dist="38100" dir="2700000" algn="tl">
                      <a:srgbClr val="000000">
                        <a:alpha val="43137"/>
                      </a:srgbClr>
                    </a:outerShdw>
                  </a:effectLst>
                  <a:latin typeface="Tahoma" pitchFamily="34" charset="0"/>
                </a:rPr>
                <a:t>可以接受项目</a:t>
              </a:r>
            </a:p>
          </p:txBody>
        </p:sp>
        <p:sp>
          <p:nvSpPr>
            <p:cNvPr id="24586" name="Text Box 7"/>
            <p:cNvSpPr txBox="1">
              <a:spLocks noChangeArrowheads="1"/>
            </p:cNvSpPr>
            <p:nvPr/>
          </p:nvSpPr>
          <p:spPr bwMode="auto">
            <a:xfrm>
              <a:off x="3094" y="3145"/>
              <a:ext cx="1850" cy="404"/>
            </a:xfrm>
            <a:prstGeom prst="rect">
              <a:avLst/>
            </a:prstGeom>
            <a:noFill/>
            <a:ln w="9525">
              <a:noFill/>
              <a:miter lim="800000"/>
              <a:headEnd/>
              <a:tailEnd/>
            </a:ln>
          </p:spPr>
          <p:txBody>
            <a:bodyPr wrap="none">
              <a:spAutoFit/>
            </a:bodyPr>
            <a:lstStyle/>
            <a:p>
              <a:pPr>
                <a:spcBef>
                  <a:spcPct val="0"/>
                </a:spcBef>
                <a:buClrTx/>
                <a:buSzTx/>
                <a:buFontTx/>
                <a:buNone/>
              </a:pPr>
              <a:r>
                <a:rPr lang="zh-CN" altLang="en-US" sz="3600" b="1" dirty="0">
                  <a:solidFill>
                    <a:srgbClr val="C00000"/>
                  </a:solidFill>
                  <a:effectLst>
                    <a:outerShdw blurRad="38100" dist="38100" dir="2700000" algn="tl">
                      <a:srgbClr val="000000">
                        <a:alpha val="43137"/>
                      </a:srgbClr>
                    </a:outerShdw>
                  </a:effectLst>
                  <a:latin typeface="Tahoma" pitchFamily="34" charset="0"/>
                </a:rPr>
                <a:t>项目应予拒绝</a:t>
              </a:r>
            </a:p>
          </p:txBody>
        </p:sp>
      </p:grpSp>
      <p:sp>
        <p:nvSpPr>
          <p:cNvPr id="24583" name="Text Box 9"/>
          <p:cNvSpPr txBox="1">
            <a:spLocks noChangeArrowheads="1"/>
          </p:cNvSpPr>
          <p:nvPr/>
        </p:nvSpPr>
        <p:spPr bwMode="auto">
          <a:xfrm>
            <a:off x="1857356" y="1928802"/>
            <a:ext cx="4386262" cy="519113"/>
          </a:xfrm>
          <a:prstGeom prst="rect">
            <a:avLst/>
          </a:prstGeom>
          <a:noFill/>
          <a:ln w="9525">
            <a:noFill/>
            <a:miter lim="800000"/>
            <a:headEnd/>
            <a:tailEnd/>
          </a:ln>
        </p:spPr>
        <p:txBody>
          <a:bodyPr>
            <a:spAutoFit/>
          </a:bodyPr>
          <a:lstStyle/>
          <a:p>
            <a:pPr>
              <a:spcBef>
                <a:spcPct val="0"/>
              </a:spcBef>
              <a:buClrTx/>
              <a:buSzTx/>
              <a:buFontTx/>
              <a:buNone/>
            </a:pPr>
            <a:r>
              <a:rPr lang="zh-CN" altLang="en-US" sz="2800" b="1" dirty="0">
                <a:solidFill>
                  <a:schemeClr val="tx1"/>
                </a:solidFill>
                <a:effectLst>
                  <a:outerShdw blurRad="38100" dist="38100" dir="2700000" algn="tl">
                    <a:srgbClr val="000000">
                      <a:alpha val="43137"/>
                    </a:srgbClr>
                  </a:outerShdw>
                </a:effectLst>
                <a:latin typeface="Tahoma" pitchFamily="34" charset="0"/>
                <a:ea typeface="楷体_GB2312" pitchFamily="49" charset="-122"/>
              </a:rPr>
              <a:t>设基准投资收益率 —— </a:t>
            </a:r>
            <a:r>
              <a:rPr lang="en-US" altLang="zh-CN" sz="2800" b="1" dirty="0" err="1">
                <a:solidFill>
                  <a:schemeClr val="tx1"/>
                </a:solidFill>
                <a:effectLst>
                  <a:outerShdw blurRad="38100" dist="38100" dir="2700000" algn="tl">
                    <a:srgbClr val="000000">
                      <a:alpha val="43137"/>
                    </a:srgbClr>
                  </a:outerShdw>
                </a:effectLst>
                <a:latin typeface="Tahoma" pitchFamily="34" charset="0"/>
                <a:ea typeface="楷体_GB2312" pitchFamily="49" charset="-122"/>
              </a:rPr>
              <a:t>R</a:t>
            </a:r>
            <a:r>
              <a:rPr lang="en-US" altLang="zh-CN" sz="2800" b="1" baseline="-25000" dirty="0" err="1">
                <a:solidFill>
                  <a:schemeClr val="tx1"/>
                </a:solidFill>
                <a:effectLst>
                  <a:outerShdw blurRad="38100" dist="38100" dir="2700000" algn="tl">
                    <a:srgbClr val="000000">
                      <a:alpha val="43137"/>
                    </a:srgbClr>
                  </a:outerShdw>
                </a:effectLst>
                <a:latin typeface="Tahoma" pitchFamily="34" charset="0"/>
                <a:ea typeface="楷体_GB2312" pitchFamily="49" charset="-122"/>
              </a:rPr>
              <a:t>b</a:t>
            </a:r>
            <a:endParaRPr lang="en-US" altLang="zh-CN" sz="2800" b="1" dirty="0">
              <a:solidFill>
                <a:schemeClr val="tx1"/>
              </a:solidFill>
              <a:effectLst>
                <a:outerShdw blurRad="38100" dist="38100" dir="2700000" algn="tl">
                  <a:srgbClr val="000000">
                    <a:alpha val="43137"/>
                  </a:srgbClr>
                </a:outerShdw>
              </a:effectLst>
              <a:latin typeface="Tahoma" pitchFamily="34" charset="0"/>
              <a:ea typeface="楷体_GB2312" pitchFamily="49" charset="-122"/>
            </a:endParaRPr>
          </a:p>
        </p:txBody>
      </p:sp>
      <p:sp>
        <p:nvSpPr>
          <p:cNvPr id="11" name="矩形 10"/>
          <p:cNvSpPr/>
          <p:nvPr/>
        </p:nvSpPr>
        <p:spPr>
          <a:xfrm>
            <a:off x="3151115" y="190381"/>
            <a:ext cx="2501005" cy="646331"/>
          </a:xfrm>
          <a:prstGeom prst="rect">
            <a:avLst/>
          </a:prstGeom>
        </p:spPr>
        <p:txBody>
          <a:bodyPr wrap="none">
            <a:spAutoFit/>
          </a:bodyPr>
          <a:lstStyle/>
          <a:p>
            <a:pPr lvl="0" algn="ctr">
              <a:defRPr/>
            </a:pPr>
            <a:r>
              <a:rPr lang="zh-CN" altLang="en-US" sz="3600" b="1" dirty="0" smtClean="0">
                <a:solidFill>
                  <a:srgbClr val="C00000"/>
                </a:solidFill>
                <a:effectLst>
                  <a:outerShdw blurRad="38100" dist="38100" dir="2700000" algn="tl">
                    <a:srgbClr val="000000">
                      <a:alpha val="43137"/>
                    </a:srgbClr>
                  </a:outerShdw>
                </a:effectLst>
                <a:latin typeface="+mj-ea"/>
              </a:rPr>
              <a:t>投资收益率</a:t>
            </a:r>
            <a:endParaRPr lang="zh-CN" altLang="en-US" sz="3600" b="1" kern="0" dirty="0" smtClean="0">
              <a:solidFill>
                <a:srgbClr val="C00000"/>
              </a:solidFill>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Text Box 4"/>
          <p:cNvSpPr txBox="1">
            <a:spLocks noChangeArrowheads="1"/>
          </p:cNvSpPr>
          <p:nvPr/>
        </p:nvSpPr>
        <p:spPr bwMode="auto">
          <a:xfrm>
            <a:off x="251520" y="1052736"/>
            <a:ext cx="8568952" cy="4942892"/>
          </a:xfrm>
          <a:prstGeom prst="rect">
            <a:avLst/>
          </a:prstGeom>
          <a:noFill/>
          <a:ln w="9525">
            <a:noFill/>
            <a:miter lim="800000"/>
            <a:headEnd/>
            <a:tailEnd/>
          </a:ln>
        </p:spPr>
        <p:txBody>
          <a:bodyPr wrap="square">
            <a:spAutoFit/>
          </a:bodyPr>
          <a:lstStyle/>
          <a:p>
            <a:pPr>
              <a:lnSpc>
                <a:spcPct val="120000"/>
              </a:lnSpc>
            </a:pPr>
            <a:r>
              <a:rPr lang="zh-CN" altLang="en-US" sz="2800" b="1" dirty="0" smtClean="0">
                <a:solidFill>
                  <a:srgbClr val="0000FF"/>
                </a:solidFill>
                <a:effectLst>
                  <a:outerShdw blurRad="38100" dist="38100" dir="2700000" algn="tl">
                    <a:srgbClr val="000000">
                      <a:alpha val="43137"/>
                    </a:srgbClr>
                  </a:outerShdw>
                </a:effectLst>
                <a:latin typeface="宋体" pitchFamily="2" charset="-122"/>
              </a:rPr>
              <a:t>经济意义：</a:t>
            </a:r>
          </a:p>
          <a:p>
            <a:pPr>
              <a:lnSpc>
                <a:spcPct val="150000"/>
              </a:lnSpc>
            </a:pPr>
            <a:r>
              <a:rPr lang="zh-CN" altLang="en-US" sz="1800" b="1" dirty="0" smtClean="0">
                <a:effectLst>
                  <a:outerShdw blurRad="38100" dist="38100" dir="2700000" algn="tl">
                    <a:srgbClr val="000000">
                      <a:alpha val="43137"/>
                    </a:srgbClr>
                  </a:outerShdw>
                </a:effectLst>
                <a:latin typeface="Tahoma" pitchFamily="34" charset="0"/>
              </a:rPr>
              <a:t>    虽然反映投资盈利能力，但利润是会计利润或账面利润</a:t>
            </a:r>
            <a:r>
              <a:rPr lang="zh-CN" altLang="en-US" sz="1800" b="1" dirty="0" smtClean="0">
                <a:effectLst>
                  <a:outerShdw blurRad="38100" dist="38100" dir="2700000" algn="tl">
                    <a:srgbClr val="000000">
                      <a:alpha val="43137"/>
                    </a:srgbClr>
                  </a:outerShdw>
                </a:effectLst>
                <a:latin typeface="Tahoma" pitchFamily="34" charset="0"/>
              </a:rPr>
              <a:t>而非经济</a:t>
            </a:r>
            <a:r>
              <a:rPr lang="zh-CN" altLang="en-US" sz="1800" b="1" dirty="0" smtClean="0">
                <a:effectLst>
                  <a:outerShdw blurRad="38100" dist="38100" dir="2700000" algn="tl">
                    <a:srgbClr val="000000">
                      <a:alpha val="43137"/>
                    </a:srgbClr>
                  </a:outerShdw>
                </a:effectLst>
                <a:latin typeface="Tahoma" pitchFamily="34" charset="0"/>
              </a:rPr>
              <a:t>利润，可能高估或低估项目的实际盈利能力。</a:t>
            </a:r>
            <a:endParaRPr lang="en-US" altLang="zh-CN" sz="1800" b="1" dirty="0" smtClean="0">
              <a:effectLst>
                <a:outerShdw blurRad="38100" dist="38100" dir="2700000" algn="tl">
                  <a:srgbClr val="000000">
                    <a:alpha val="43137"/>
                  </a:srgbClr>
                </a:outerShdw>
              </a:effectLst>
              <a:latin typeface="Tahoma" pitchFamily="34" charset="0"/>
            </a:endParaRPr>
          </a:p>
          <a:p>
            <a:pPr>
              <a:lnSpc>
                <a:spcPct val="120000"/>
              </a:lnSpc>
            </a:pPr>
            <a:r>
              <a:rPr lang="zh-CN" altLang="en-US" sz="2800" b="1" dirty="0" smtClean="0">
                <a:solidFill>
                  <a:srgbClr val="0000FF"/>
                </a:solidFill>
                <a:effectLst>
                  <a:outerShdw blurRad="38100" dist="38100" dir="2700000" algn="tl">
                    <a:srgbClr val="000000">
                      <a:alpha val="43137"/>
                    </a:srgbClr>
                  </a:outerShdw>
                </a:effectLst>
                <a:latin typeface="宋体" pitchFamily="2" charset="-122"/>
              </a:rPr>
              <a:t>优点</a:t>
            </a:r>
            <a:r>
              <a:rPr lang="zh-CN" altLang="en-US" sz="2800" b="1" dirty="0">
                <a:solidFill>
                  <a:srgbClr val="0000FF"/>
                </a:solidFill>
                <a:effectLst>
                  <a:outerShdw blurRad="38100" dist="38100" dir="2700000" algn="tl">
                    <a:srgbClr val="000000">
                      <a:alpha val="43137"/>
                    </a:srgbClr>
                  </a:outerShdw>
                </a:effectLst>
                <a:latin typeface="宋体" pitchFamily="2" charset="-122"/>
              </a:rPr>
              <a:t>：</a:t>
            </a:r>
          </a:p>
          <a:p>
            <a:pPr>
              <a:lnSpc>
                <a:spcPct val="150000"/>
              </a:lnSpc>
              <a:spcBef>
                <a:spcPct val="0"/>
              </a:spcBef>
              <a:buClrTx/>
              <a:buSzTx/>
              <a:buFontTx/>
              <a:buNone/>
            </a:pPr>
            <a:r>
              <a:rPr lang="zh-CN" altLang="en-US" sz="1800" b="1" dirty="0">
                <a:effectLst>
                  <a:outerShdw blurRad="38100" dist="38100" dir="2700000" algn="tl">
                    <a:srgbClr val="000000">
                      <a:alpha val="43137"/>
                    </a:srgbClr>
                  </a:outerShdw>
                </a:effectLst>
                <a:latin typeface="Tahoma" pitchFamily="34" charset="0"/>
              </a:rPr>
              <a:t>    </a:t>
            </a:r>
            <a:r>
              <a:rPr lang="zh-CN" altLang="en-US" sz="1800" b="1" dirty="0" smtClean="0">
                <a:effectLst>
                  <a:outerShdw blurRad="38100" dist="38100" dir="2700000" algn="tl">
                    <a:srgbClr val="000000">
                      <a:alpha val="43137"/>
                    </a:srgbClr>
                  </a:outerShdw>
                </a:effectLst>
                <a:latin typeface="Tahoma" pitchFamily="34" charset="0"/>
              </a:rPr>
              <a:t>易于理解，</a:t>
            </a:r>
            <a:r>
              <a:rPr lang="zh-CN" altLang="en-US" b="1" dirty="0" smtClean="0">
                <a:effectLst>
                  <a:outerShdw blurRad="38100" dist="38100" dir="2700000" algn="tl">
                    <a:srgbClr val="000000">
                      <a:alpha val="43137"/>
                    </a:srgbClr>
                  </a:outerShdw>
                </a:effectLst>
                <a:latin typeface="Tahoma" pitchFamily="34" charset="0"/>
              </a:rPr>
              <a:t>计算简便。</a:t>
            </a:r>
            <a:endParaRPr lang="en-US" altLang="zh-CN" b="1" dirty="0" smtClean="0">
              <a:effectLst>
                <a:outerShdw blurRad="38100" dist="38100" dir="2700000" algn="tl">
                  <a:srgbClr val="000000">
                    <a:alpha val="43137"/>
                  </a:srgbClr>
                </a:outerShdw>
              </a:effectLst>
              <a:latin typeface="Tahoma" pitchFamily="34" charset="0"/>
            </a:endParaRPr>
          </a:p>
          <a:p>
            <a:pPr>
              <a:lnSpc>
                <a:spcPct val="150000"/>
              </a:lnSpc>
              <a:spcBef>
                <a:spcPct val="0"/>
              </a:spcBef>
              <a:buClrTx/>
              <a:buSzTx/>
              <a:buFontTx/>
              <a:buNone/>
            </a:pPr>
            <a:r>
              <a:rPr lang="zh-CN" altLang="en-US" sz="2800" b="1" dirty="0" smtClean="0">
                <a:solidFill>
                  <a:srgbClr val="0000FF"/>
                </a:solidFill>
                <a:effectLst>
                  <a:outerShdw blurRad="38100" dist="38100" dir="2700000" algn="tl">
                    <a:srgbClr val="000000">
                      <a:alpha val="43137"/>
                    </a:srgbClr>
                  </a:outerShdw>
                </a:effectLst>
                <a:latin typeface="宋体" pitchFamily="2" charset="-122"/>
              </a:rPr>
              <a:t>缺点</a:t>
            </a:r>
            <a:r>
              <a:rPr lang="zh-CN" altLang="en-US" sz="2800" b="1" dirty="0">
                <a:solidFill>
                  <a:srgbClr val="0000FF"/>
                </a:solidFill>
                <a:effectLst>
                  <a:outerShdw blurRad="38100" dist="38100" dir="2700000" algn="tl">
                    <a:srgbClr val="000000">
                      <a:alpha val="43137"/>
                    </a:srgbClr>
                  </a:outerShdw>
                </a:effectLst>
                <a:latin typeface="宋体" pitchFamily="2" charset="-122"/>
              </a:rPr>
              <a:t>：</a:t>
            </a:r>
          </a:p>
          <a:p>
            <a:r>
              <a:rPr lang="en-US" altLang="zh-CN" b="1" dirty="0">
                <a:effectLst>
                  <a:outerShdw blurRad="38100" dist="38100" dir="2700000" algn="tl">
                    <a:srgbClr val="000000">
                      <a:alpha val="43137"/>
                    </a:srgbClr>
                  </a:outerShdw>
                </a:effectLst>
                <a:latin typeface="Tahoma" pitchFamily="34" charset="0"/>
              </a:rPr>
              <a:t>    1</a:t>
            </a:r>
            <a:r>
              <a:rPr lang="zh-CN" altLang="en-US" b="1" dirty="0">
                <a:effectLst>
                  <a:outerShdw blurRad="38100" dist="38100" dir="2700000" algn="tl">
                    <a:srgbClr val="000000">
                      <a:alpha val="43137"/>
                    </a:srgbClr>
                  </a:outerShdw>
                </a:effectLst>
                <a:latin typeface="Tahoma" pitchFamily="34" charset="0"/>
              </a:rPr>
              <a:t>）没有反映资金时间价值；</a:t>
            </a:r>
          </a:p>
          <a:p>
            <a:r>
              <a:rPr lang="zh-CN" altLang="en-US" b="1" dirty="0">
                <a:effectLst>
                  <a:outerShdw blurRad="38100" dist="38100" dir="2700000" algn="tl">
                    <a:srgbClr val="000000">
                      <a:alpha val="43137"/>
                    </a:srgbClr>
                  </a:outerShdw>
                </a:effectLst>
                <a:latin typeface="Tahoma" pitchFamily="34" charset="0"/>
              </a:rPr>
              <a:t>    </a:t>
            </a:r>
            <a:r>
              <a:rPr lang="en-US" altLang="zh-CN" b="1" dirty="0">
                <a:effectLst>
                  <a:outerShdw blurRad="38100" dist="38100" dir="2700000" algn="tl">
                    <a:srgbClr val="000000">
                      <a:alpha val="43137"/>
                    </a:srgbClr>
                  </a:outerShdw>
                </a:effectLst>
                <a:latin typeface="Tahoma" pitchFamily="34" charset="0"/>
              </a:rPr>
              <a:t>2</a:t>
            </a:r>
            <a:r>
              <a:rPr lang="zh-CN" altLang="en-US" b="1" dirty="0">
                <a:effectLst>
                  <a:outerShdw blurRad="38100" dist="38100" dir="2700000" algn="tl">
                    <a:srgbClr val="000000">
                      <a:alpha val="43137"/>
                    </a:srgbClr>
                  </a:outerShdw>
                </a:effectLst>
                <a:latin typeface="Tahoma" pitchFamily="34" charset="0"/>
              </a:rPr>
              <a:t>）不能全面反映项目寿命</a:t>
            </a:r>
            <a:r>
              <a:rPr lang="zh-CN" altLang="en-US" b="1" dirty="0" smtClean="0">
                <a:effectLst>
                  <a:outerShdw blurRad="38100" dist="38100" dir="2700000" algn="tl">
                    <a:srgbClr val="000000">
                      <a:alpha val="43137"/>
                    </a:srgbClr>
                  </a:outerShdw>
                </a:effectLst>
                <a:latin typeface="Tahoma" pitchFamily="34" charset="0"/>
              </a:rPr>
              <a:t>期的</a:t>
            </a:r>
            <a:r>
              <a:rPr lang="zh-CN" altLang="en-US" b="1" dirty="0">
                <a:effectLst>
                  <a:outerShdw blurRad="38100" dist="38100" dir="2700000" algn="tl">
                    <a:srgbClr val="000000">
                      <a:alpha val="43137"/>
                    </a:srgbClr>
                  </a:outerShdw>
                </a:effectLst>
                <a:latin typeface="Tahoma" pitchFamily="34" charset="0"/>
              </a:rPr>
              <a:t>真实</a:t>
            </a:r>
            <a:r>
              <a:rPr lang="zh-CN" altLang="en-US" b="1" dirty="0" smtClean="0">
                <a:effectLst>
                  <a:outerShdw blurRad="38100" dist="38100" dir="2700000" algn="tl">
                    <a:srgbClr val="000000">
                      <a:alpha val="43137"/>
                    </a:srgbClr>
                  </a:outerShdw>
                </a:effectLst>
                <a:latin typeface="Tahoma" pitchFamily="34" charset="0"/>
              </a:rPr>
              <a:t>收益，只考虑项目某一年的效益。</a:t>
            </a:r>
            <a:endParaRPr lang="en-US" altLang="zh-CN" b="1" dirty="0" smtClean="0">
              <a:effectLst>
                <a:outerShdw blurRad="38100" dist="38100" dir="2700000" algn="tl">
                  <a:srgbClr val="000000">
                    <a:alpha val="43137"/>
                  </a:srgbClr>
                </a:outerShdw>
              </a:effectLst>
              <a:latin typeface="Tahoma" pitchFamily="34" charset="0"/>
            </a:endParaRPr>
          </a:p>
          <a:p>
            <a:pPr>
              <a:lnSpc>
                <a:spcPct val="150000"/>
              </a:lnSpc>
            </a:pPr>
            <a:r>
              <a:rPr lang="zh-CN" altLang="en-US" sz="2800" b="1" dirty="0" smtClean="0">
                <a:solidFill>
                  <a:srgbClr val="0000FF"/>
                </a:solidFill>
                <a:effectLst>
                  <a:outerShdw blurRad="38100" dist="38100" dir="2700000" algn="tl">
                    <a:srgbClr val="000000">
                      <a:alpha val="43137"/>
                    </a:srgbClr>
                  </a:outerShdw>
                </a:effectLst>
                <a:latin typeface="宋体" pitchFamily="2" charset="-122"/>
              </a:rPr>
              <a:t>适用性：</a:t>
            </a:r>
          </a:p>
          <a:p>
            <a:r>
              <a:rPr lang="zh-CN" altLang="en-US" b="1" dirty="0" smtClean="0">
                <a:effectLst>
                  <a:outerShdw blurRad="38100" dist="38100" dir="2700000" algn="tl">
                    <a:srgbClr val="000000">
                      <a:alpha val="43137"/>
                    </a:srgbClr>
                  </a:outerShdw>
                </a:effectLst>
                <a:latin typeface="Tahoma" pitchFamily="34" charset="0"/>
              </a:rPr>
              <a:t>只作为辅助指标与其他指标结合使用，不能独立使用来决定项目取舍。</a:t>
            </a:r>
          </a:p>
          <a:p>
            <a:endParaRPr lang="zh-CN" altLang="en-US" b="1" dirty="0">
              <a:effectLst>
                <a:outerShdw blurRad="38100" dist="38100" dir="2700000" algn="tl">
                  <a:srgbClr val="000000">
                    <a:alpha val="43137"/>
                  </a:srgbClr>
                </a:outerShdw>
              </a:effectLst>
              <a:latin typeface="Tahoma" pitchFamily="34" charset="0"/>
            </a:endParaRPr>
          </a:p>
        </p:txBody>
      </p:sp>
      <p:sp>
        <p:nvSpPr>
          <p:cNvPr id="9" name="Rectangle 2"/>
          <p:cNvSpPr txBox="1">
            <a:spLocks noChangeArrowheads="1"/>
          </p:cNvSpPr>
          <p:nvPr/>
        </p:nvSpPr>
        <p:spPr>
          <a:xfrm>
            <a:off x="971600" y="-27384"/>
            <a:ext cx="7242175" cy="1057275"/>
          </a:xfrm>
          <a:prstGeom prst="rect">
            <a:avLst/>
          </a:prstGeom>
        </p:spPr>
        <p:txBody>
          <a:bodyPr anchor="ctr" anchorCtr="1"/>
          <a:lstStyle/>
          <a:p>
            <a:pPr lvl="0" algn="ctr">
              <a:defRPr/>
            </a:pPr>
            <a:r>
              <a:rPr lang="zh-CN" altLang="en-US" sz="4000" b="1" dirty="0" smtClean="0">
                <a:solidFill>
                  <a:srgbClr val="C00000"/>
                </a:solidFill>
                <a:effectLst>
                  <a:outerShdw blurRad="38100" dist="38100" dir="2700000" algn="tl">
                    <a:srgbClr val="000000">
                      <a:alpha val="43137"/>
                    </a:srgbClr>
                  </a:outerShdw>
                </a:effectLst>
                <a:latin typeface="+mj-ea"/>
              </a:rPr>
              <a:t>投资收益率</a:t>
            </a:r>
            <a:endParaRPr lang="zh-CN" altLang="en-US" sz="4000" b="1" kern="0" dirty="0" smtClean="0">
              <a:solidFill>
                <a:srgbClr val="C00000"/>
              </a:solidFill>
            </a:endParaRPr>
          </a:p>
        </p:txBody>
      </p:sp>
    </p:spTree>
  </p:cSld>
  <p:clrMapOvr>
    <a:masterClrMapping/>
  </p:clrMapOvr>
  <p:transition>
    <p:cover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pPr eaLnBrk="1" hangingPunct="1"/>
            <a:r>
              <a:rPr lang="zh-CN" altLang="en-US" sz="3200" b="1" smtClean="0">
                <a:solidFill>
                  <a:srgbClr val="0000FF"/>
                </a:solidFill>
                <a:latin typeface="宋体" pitchFamily="2" charset="-122"/>
              </a:rPr>
              <a:t>例题1</a:t>
            </a:r>
          </a:p>
        </p:txBody>
      </p:sp>
      <p:graphicFrame>
        <p:nvGraphicFramePr>
          <p:cNvPr id="144445" name="Group 61"/>
          <p:cNvGraphicFramePr>
            <a:graphicFrameLocks noGrp="1"/>
          </p:cNvGraphicFramePr>
          <p:nvPr>
            <p:ph type="body" idx="1"/>
          </p:nvPr>
        </p:nvGraphicFramePr>
        <p:xfrm>
          <a:off x="449263" y="2217738"/>
          <a:ext cx="8316912" cy="1577340"/>
        </p:xfrm>
        <a:graphic>
          <a:graphicData uri="http://schemas.openxmlformats.org/drawingml/2006/table">
            <a:tbl>
              <a:tblPr/>
              <a:tblGrid>
                <a:gridCol w="2149475"/>
                <a:gridCol w="735012"/>
                <a:gridCol w="661988"/>
                <a:gridCol w="666750"/>
                <a:gridCol w="693737"/>
                <a:gridCol w="693738"/>
                <a:gridCol w="627062"/>
                <a:gridCol w="698500"/>
                <a:gridCol w="608013"/>
                <a:gridCol w="782637"/>
              </a:tblGrid>
              <a:tr h="538163">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CC00FF"/>
                          </a:solidFill>
                          <a:effectLst/>
                          <a:latin typeface="Tahoma" pitchFamily="34" charset="0"/>
                          <a:ea typeface="宋体" pitchFamily="2" charset="-122"/>
                        </a:rPr>
                        <a:t>年份</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CC00FF"/>
                          </a:solidFill>
                          <a:effectLst/>
                          <a:latin typeface="Tahoma" pitchFamily="34" charset="0"/>
                          <a:ea typeface="宋体" pitchFamily="2" charset="-122"/>
                        </a:rPr>
                        <a:t>  项目</a:t>
                      </a:r>
                    </a:p>
                  </a:txBody>
                  <a:tcPr anchor="ctr" horzOverflow="overflow">
                    <a:lnL cap="flat">
                      <a:noFill/>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w="12700" cap="flat" cmpd="sng" algn="ctr">
                      <a:solidFill>
                        <a:schemeClr val="hlink"/>
                      </a:solidFill>
                      <a:prstDash val="solid"/>
                      <a:miter lim="800000"/>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1</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2</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3</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4</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5</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6</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7</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8～</a:t>
                      </a:r>
                      <a:r>
                        <a:rPr kumimoji="1" lang="en-US" altLang="zh-CN" sz="1600" b="1" i="0" u="none" strike="noStrike" cap="none" normalizeH="0" baseline="0" smtClean="0">
                          <a:ln>
                            <a:noFill/>
                          </a:ln>
                          <a:solidFill>
                            <a:srgbClr val="CC00FF"/>
                          </a:solidFill>
                          <a:effectLst/>
                          <a:latin typeface="Tahoma" pitchFamily="34" charset="0"/>
                          <a:ea typeface="宋体" pitchFamily="2" charset="-122"/>
                        </a:rPr>
                        <a:t>N</a:t>
                      </a:r>
                    </a:p>
                  </a:txBody>
                  <a:tcPr anchor="ctr" horzOverflow="overflow">
                    <a:lnL w="12700" cap="flat" cmpd="sng" algn="ctr">
                      <a:solidFill>
                        <a:schemeClr val="hlink"/>
                      </a:solidFill>
                      <a:prstDash val="solid"/>
                      <a:miter lim="800000"/>
                      <a:headEnd type="none" w="med" len="med"/>
                      <a:tailEnd type="none" w="med" len="med"/>
                    </a:lnL>
                    <a:lnR cap="flat">
                      <a:noFill/>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CC00FF"/>
                          </a:solidFill>
                          <a:effectLst/>
                          <a:latin typeface="Tahoma" pitchFamily="34" charset="0"/>
                          <a:ea typeface="宋体" pitchFamily="2" charset="-122"/>
                        </a:rPr>
                        <a:t>净现金流量</a:t>
                      </a:r>
                    </a:p>
                  </a:txBody>
                  <a:tcPr anchor="ctr" horzOverflow="overflow">
                    <a:lnL cap="flat">
                      <a:noFill/>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-100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-50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20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40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40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40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40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40</a:t>
                      </a:r>
                    </a:p>
                  </a:txBody>
                  <a:tcPr anchor="ctr" horzOverflow="overflow">
                    <a:lnL w="12700" cap="flat" cmpd="sng" algn="ctr">
                      <a:solidFill>
                        <a:schemeClr val="hlink"/>
                      </a:solidFill>
                      <a:prstDash val="solid"/>
                      <a:miter lim="800000"/>
                      <a:headEnd type="none" w="med" len="med"/>
                      <a:tailEnd type="none" w="med" len="med"/>
                    </a:lnL>
                    <a:lnR cap="flat">
                      <a:noFill/>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CC00FF"/>
                          </a:solidFill>
                          <a:effectLst/>
                          <a:latin typeface="Tahoma" pitchFamily="34" charset="0"/>
                          <a:ea typeface="宋体" pitchFamily="2" charset="-122"/>
                        </a:rPr>
                        <a:t>累计净现金流量</a:t>
                      </a:r>
                    </a:p>
                  </a:txBody>
                  <a:tcPr anchor="ctr" horzOverflow="overflow">
                    <a:lnL cap="flat">
                      <a:noFill/>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-100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-150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-150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-130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-90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-50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-10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30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rgbClr val="CC00FF"/>
                          </a:solidFill>
                          <a:effectLst/>
                          <a:latin typeface="Tahoma" pitchFamily="34" charset="0"/>
                          <a:ea typeface="宋体" pitchFamily="2" charset="-122"/>
                        </a:rPr>
                        <a:t>70</a:t>
                      </a:r>
                    </a:p>
                  </a:txBody>
                  <a:tcPr anchor="ctr" horzOverflow="overflow">
                    <a:lnL w="12700" cap="flat" cmpd="sng" algn="ctr">
                      <a:solidFill>
                        <a:schemeClr val="hlink"/>
                      </a:solidFill>
                      <a:prstDash val="solid"/>
                      <a:miter lim="800000"/>
                      <a:headEnd type="none" w="med" len="med"/>
                      <a:tailEnd type="none" w="med" len="med"/>
                    </a:lnL>
                    <a:lnR cap="flat">
                      <a:noFill/>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noFill/>
                  </a:tcPr>
                </a:tc>
              </a:tr>
            </a:tbl>
          </a:graphicData>
        </a:graphic>
      </p:graphicFrame>
      <p:sp>
        <p:nvSpPr>
          <p:cNvPr id="144447" name="Text Box 63"/>
          <p:cNvSpPr txBox="1">
            <a:spLocks noChangeArrowheads="1"/>
          </p:cNvSpPr>
          <p:nvPr/>
        </p:nvSpPr>
        <p:spPr bwMode="auto">
          <a:xfrm>
            <a:off x="1285729" y="4335463"/>
            <a:ext cx="6027612" cy="400110"/>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dirty="0" smtClean="0">
                <a:latin typeface="Tahoma" pitchFamily="34" charset="0"/>
              </a:rPr>
              <a:t>EBIT</a:t>
            </a:r>
            <a:r>
              <a:rPr lang="en-US" altLang="zh-CN" b="0" dirty="0" smtClean="0">
                <a:solidFill>
                  <a:schemeClr val="tx1"/>
                </a:solidFill>
                <a:latin typeface="Tahoma" pitchFamily="34" charset="0"/>
              </a:rPr>
              <a:t>=40</a:t>
            </a:r>
            <a:r>
              <a:rPr lang="en-US" altLang="zh-CN" b="0" dirty="0">
                <a:solidFill>
                  <a:schemeClr val="tx1"/>
                </a:solidFill>
                <a:latin typeface="Tahoma" pitchFamily="34" charset="0"/>
              </a:rPr>
              <a:t>,   </a:t>
            </a:r>
            <a:r>
              <a:rPr lang="en-US" altLang="zh-CN" b="0" dirty="0" smtClean="0">
                <a:solidFill>
                  <a:schemeClr val="tx1"/>
                </a:solidFill>
                <a:latin typeface="Tahoma" pitchFamily="34" charset="0"/>
              </a:rPr>
              <a:t>I=150</a:t>
            </a:r>
            <a:r>
              <a:rPr lang="en-US" altLang="zh-CN" b="0" dirty="0">
                <a:solidFill>
                  <a:schemeClr val="tx1"/>
                </a:solidFill>
                <a:latin typeface="Tahoma" pitchFamily="34" charset="0"/>
              </a:rPr>
              <a:t>:    </a:t>
            </a:r>
            <a:r>
              <a:rPr lang="en-US" altLang="zh-CN" b="0" dirty="0" smtClean="0">
                <a:solidFill>
                  <a:schemeClr val="tx1"/>
                </a:solidFill>
                <a:latin typeface="Tahoma" pitchFamily="34" charset="0"/>
              </a:rPr>
              <a:t>ROI=EBIT/I=40/150=26.67</a:t>
            </a:r>
            <a:r>
              <a:rPr lang="en-US" altLang="zh-CN" b="0" dirty="0">
                <a:solidFill>
                  <a:schemeClr val="tx1"/>
                </a:solidFill>
                <a:latin typeface="Tahoma" pitchFamily="34" charset="0"/>
              </a:rPr>
              <a:t>%</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4447"/>
                                        </p:tgtEl>
                                        <p:attrNameLst>
                                          <p:attrName>style.visibility</p:attrName>
                                        </p:attrNameLst>
                                      </p:cBhvr>
                                      <p:to>
                                        <p:strVal val="visible"/>
                                      </p:to>
                                    </p:set>
                                    <p:animEffect transition="in" filter="dissolve">
                                      <p:cBhvr>
                                        <p:cTn id="7" dur="500"/>
                                        <p:tgtEl>
                                          <p:spTgt spid="144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4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a:xfrm>
            <a:off x="142844" y="53963"/>
            <a:ext cx="8858312" cy="1731963"/>
          </a:xfrm>
        </p:spPr>
        <p:txBody>
          <a:bodyPr anchor="t" anchorCtr="0"/>
          <a:lstStyle/>
          <a:p>
            <a:pPr eaLnBrk="1" hangingPunct="1"/>
            <a:r>
              <a:rPr lang="zh-CN" altLang="en-US" sz="2400" b="1" dirty="0" smtClean="0">
                <a:effectLst>
                  <a:outerShdw blurRad="38100" dist="38100" dir="2700000" algn="tl">
                    <a:srgbClr val="000000">
                      <a:alpha val="43137"/>
                    </a:srgbClr>
                  </a:outerShdw>
                </a:effectLst>
                <a:latin typeface="Times New Roman" pitchFamily="18" charset="0"/>
              </a:rPr>
              <a:t>例</a:t>
            </a:r>
            <a:r>
              <a:rPr lang="zh-CN" altLang="en-US" sz="2400" b="1" dirty="0" smtClean="0">
                <a:effectLst>
                  <a:outerShdw blurRad="38100" dist="38100" dir="2700000" algn="tl">
                    <a:srgbClr val="000000">
                      <a:alpha val="43137"/>
                    </a:srgbClr>
                  </a:outerShdw>
                </a:effectLst>
              </a:rPr>
              <a:t> </a:t>
            </a:r>
            <a:r>
              <a:rPr lang="en-US" altLang="zh-CN" sz="2400" dirty="0" smtClean="0">
                <a:effectLst>
                  <a:outerShdw blurRad="38100" dist="38100" dir="2700000" algn="tl">
                    <a:srgbClr val="000000">
                      <a:alpha val="43137"/>
                    </a:srgbClr>
                  </a:outerShdw>
                </a:effectLst>
              </a:rPr>
              <a:t>:</a:t>
            </a:r>
            <a:r>
              <a:rPr lang="zh-CN" altLang="en-US" sz="2400" b="1" dirty="0" smtClean="0">
                <a:effectLst>
                  <a:outerShdw blurRad="38100" dist="38100" dir="2700000" algn="tl">
                    <a:srgbClr val="000000">
                      <a:alpha val="43137"/>
                    </a:srgbClr>
                  </a:outerShdw>
                </a:effectLst>
              </a:rPr>
              <a:t>某项目经济数据如表 所示，现已知</a:t>
            </a:r>
            <a:r>
              <a:rPr lang="zh-CN" altLang="en-US" sz="2400" b="1" dirty="0" smtClean="0">
                <a:solidFill>
                  <a:srgbClr val="C00000"/>
                </a:solidFill>
                <a:effectLst>
                  <a:outerShdw blurRad="38100" dist="38100" dir="2700000" algn="tl">
                    <a:srgbClr val="000000">
                      <a:alpha val="43137"/>
                    </a:srgbClr>
                  </a:outerShdw>
                </a:effectLst>
              </a:rPr>
              <a:t>基准投资收益率</a:t>
            </a:r>
            <a:r>
              <a:rPr lang="zh-CN" altLang="en-US" sz="2400" b="1" dirty="0" smtClean="0">
                <a:effectLst>
                  <a:outerShdw blurRad="38100" dist="38100" dir="2700000" algn="tl">
                    <a:srgbClr val="000000">
                      <a:alpha val="43137"/>
                    </a:srgbClr>
                  </a:outerShdw>
                </a:effectLst>
              </a:rPr>
              <a:t>为15%，试以投资收益率指标判断项目取舍。</a:t>
            </a:r>
            <a:r>
              <a:rPr lang="en-US" altLang="zh-CN" sz="2400" b="1" dirty="0" smtClean="0">
                <a:effectLst>
                  <a:outerShdw blurRad="38100" dist="38100" dir="2700000" algn="tl">
                    <a:srgbClr val="000000">
                      <a:alpha val="43137"/>
                    </a:srgbClr>
                  </a:outerShdw>
                </a:effectLst>
              </a:rPr>
              <a:t/>
            </a:r>
            <a:br>
              <a:rPr lang="en-US" altLang="zh-CN" sz="2400" b="1" dirty="0" smtClean="0">
                <a:effectLst>
                  <a:outerShdw blurRad="38100" dist="38100" dir="2700000" algn="tl">
                    <a:srgbClr val="000000">
                      <a:alpha val="43137"/>
                    </a:srgbClr>
                  </a:outerShdw>
                </a:effectLst>
              </a:rPr>
            </a:br>
            <a:r>
              <a:rPr lang="zh-CN" altLang="en-US" sz="2400" dirty="0" smtClean="0">
                <a:effectLst>
                  <a:outerShdw blurRad="38100" dist="38100" dir="2700000" algn="tl">
                    <a:srgbClr val="000000">
                      <a:alpha val="43137"/>
                    </a:srgbClr>
                  </a:outerShdw>
                </a:effectLst>
              </a:rPr>
              <a:t/>
            </a:r>
            <a:br>
              <a:rPr lang="zh-CN" altLang="en-US" sz="2400" dirty="0" smtClean="0">
                <a:effectLst>
                  <a:outerShdw blurRad="38100" dist="38100" dir="2700000" algn="tl">
                    <a:srgbClr val="000000">
                      <a:alpha val="43137"/>
                    </a:srgbClr>
                  </a:outerShdw>
                </a:effectLst>
              </a:rPr>
            </a:br>
            <a:r>
              <a:rPr lang="zh-CN" altLang="en-US" sz="2400" dirty="0" smtClean="0">
                <a:effectLst>
                  <a:outerShdw blurRad="38100" dist="38100" dir="2700000" algn="tl">
                    <a:srgbClr val="000000">
                      <a:alpha val="43137"/>
                    </a:srgbClr>
                  </a:outerShdw>
                </a:effectLst>
              </a:rPr>
              <a:t>                 </a:t>
            </a:r>
            <a:r>
              <a:rPr lang="zh-CN" altLang="en-US" sz="1600" dirty="0" smtClean="0">
                <a:effectLst>
                  <a:outerShdw blurRad="38100" dist="38100" dir="2700000" algn="tl">
                    <a:srgbClr val="000000">
                      <a:alpha val="43137"/>
                    </a:srgbClr>
                  </a:outerShdw>
                </a:effectLst>
              </a:rPr>
              <a:t>某项目的投资及年净收入表                                （单位：万元）</a:t>
            </a:r>
          </a:p>
        </p:txBody>
      </p:sp>
      <p:graphicFrame>
        <p:nvGraphicFramePr>
          <p:cNvPr id="25602" name="Object 3"/>
          <p:cNvGraphicFramePr>
            <a:graphicFrameLocks noChangeAspect="1"/>
          </p:cNvGraphicFramePr>
          <p:nvPr/>
        </p:nvGraphicFramePr>
        <p:xfrm>
          <a:off x="285750" y="1857375"/>
          <a:ext cx="8499475" cy="3019425"/>
        </p:xfrm>
        <a:graphic>
          <a:graphicData uri="http://schemas.openxmlformats.org/presentationml/2006/ole">
            <p:oleObj spid="_x0000_s105474" name="Worksheet" r:id="rId3" imgW="10153777" imgH="3533700" progId="Excel.Sheet.8">
              <p:embed/>
            </p:oleObj>
          </a:graphicData>
        </a:graphic>
      </p:graphicFrame>
      <p:sp>
        <p:nvSpPr>
          <p:cNvPr id="276484" name="Rectangle 4"/>
          <p:cNvSpPr>
            <a:spLocks noGrp="1" noChangeArrowheads="1"/>
          </p:cNvSpPr>
          <p:nvPr>
            <p:ph type="body" idx="1"/>
          </p:nvPr>
        </p:nvSpPr>
        <p:spPr>
          <a:xfrm>
            <a:off x="714348" y="4809122"/>
            <a:ext cx="7162800" cy="1500198"/>
          </a:xfrm>
          <a:noFill/>
        </p:spPr>
        <p:txBody>
          <a:bodyPr/>
          <a:lstStyle/>
          <a:p>
            <a:pPr algn="just" eaLnBrk="1" hangingPunct="1">
              <a:lnSpc>
                <a:spcPct val="100000"/>
              </a:lnSpc>
              <a:buFont typeface="Wingdings" pitchFamily="2" charset="2"/>
              <a:buNone/>
            </a:pPr>
            <a:r>
              <a:rPr lang="zh-CN" altLang="en-US" sz="2400" b="1" dirty="0" smtClean="0"/>
              <a:t>由表中数据可得：</a:t>
            </a:r>
          </a:p>
          <a:p>
            <a:pPr algn="ctr" eaLnBrk="1" hangingPunct="1">
              <a:lnSpc>
                <a:spcPct val="100000"/>
              </a:lnSpc>
              <a:buFont typeface="Wingdings" pitchFamily="2" charset="2"/>
              <a:buNone/>
            </a:pPr>
            <a:r>
              <a:rPr lang="zh-CN" altLang="en-US" sz="2400" b="1" dirty="0" smtClean="0"/>
              <a:t>Ｒ</a:t>
            </a:r>
            <a:r>
              <a:rPr lang="en-US" altLang="zh-CN" sz="2400" b="1" dirty="0" smtClean="0"/>
              <a:t>OI</a:t>
            </a:r>
            <a:r>
              <a:rPr lang="zh-CN" altLang="en-US" sz="2400" b="1" dirty="0" smtClean="0"/>
              <a:t>＝200/750=0.27=27%</a:t>
            </a:r>
          </a:p>
          <a:p>
            <a:pPr eaLnBrk="1" hangingPunct="1">
              <a:lnSpc>
                <a:spcPct val="100000"/>
              </a:lnSpc>
              <a:buFont typeface="Wingdings" pitchFamily="2" charset="2"/>
              <a:buNone/>
            </a:pPr>
            <a:r>
              <a:rPr lang="zh-CN" altLang="en-US" sz="2400" b="1" dirty="0" smtClean="0"/>
              <a:t>由于Ｒ</a:t>
            </a:r>
            <a:r>
              <a:rPr lang="en-US" altLang="zh-CN" sz="2400" b="1" dirty="0" smtClean="0"/>
              <a:t>OI</a:t>
            </a:r>
            <a:r>
              <a:rPr lang="zh-CN" altLang="en-US" sz="2400" b="1" dirty="0" smtClean="0">
                <a:sym typeface="Symbol" pitchFamily="18" charset="2"/>
              </a:rPr>
              <a:t></a:t>
            </a:r>
            <a:r>
              <a:rPr lang="zh-CN" altLang="en-US" sz="2400" b="1" dirty="0" smtClean="0"/>
              <a:t>Ｒ</a:t>
            </a:r>
            <a:r>
              <a:rPr lang="en-US" altLang="zh-CN" sz="2400" b="1" baseline="-30000" dirty="0" smtClean="0"/>
              <a:t>b</a:t>
            </a:r>
            <a:r>
              <a:rPr lang="en-US" altLang="zh-CN" sz="2400" b="1" dirty="0" smtClean="0"/>
              <a:t>，</a:t>
            </a:r>
            <a:r>
              <a:rPr lang="zh-CN" altLang="en-US" sz="2400" b="1" dirty="0" smtClean="0"/>
              <a:t>故项目可以考虑接受</a:t>
            </a:r>
            <a:r>
              <a:rPr lang="zh-CN" altLang="en-US" sz="24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484"/>
                                        </p:tgtEl>
                                        <p:attrNameLst>
                                          <p:attrName>style.visibility</p:attrName>
                                        </p:attrNameLst>
                                      </p:cBhvr>
                                      <p:to>
                                        <p:strVal val="visible"/>
                                      </p:to>
                                    </p:set>
                                    <p:animEffect transition="in" filter="dissolve">
                                      <p:cBhvr>
                                        <p:cTn id="7" dur="500"/>
                                        <p:tgtEl>
                                          <p:spTgt spid="276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3200" dirty="0" smtClean="0"/>
              <a:t>三、折现</a:t>
            </a:r>
            <a:r>
              <a:rPr lang="zh-CN" altLang="en-US" sz="3200" b="1" dirty="0" smtClean="0">
                <a:latin typeface="隶书" pitchFamily="49" charset="-122"/>
              </a:rPr>
              <a:t>类指标及评价</a:t>
            </a:r>
          </a:p>
        </p:txBody>
      </p:sp>
      <p:sp>
        <p:nvSpPr>
          <p:cNvPr id="5" name="Text Box 5"/>
          <p:cNvSpPr txBox="1">
            <a:spLocks noChangeArrowheads="1"/>
          </p:cNvSpPr>
          <p:nvPr/>
        </p:nvSpPr>
        <p:spPr bwMode="auto">
          <a:xfrm>
            <a:off x="65087" y="1052736"/>
            <a:ext cx="8158163" cy="527580"/>
          </a:xfrm>
          <a:prstGeom prst="rect">
            <a:avLst/>
          </a:prstGeom>
          <a:noFill/>
          <a:ln w="9525">
            <a:noFill/>
            <a:miter lim="800000"/>
            <a:headEnd/>
            <a:tailEnd/>
          </a:ln>
        </p:spPr>
        <p:txBody>
          <a:bodyPr>
            <a:spAutoFit/>
          </a:bodyPr>
          <a:lstStyle/>
          <a:p>
            <a:pPr>
              <a:lnSpc>
                <a:spcPct val="110000"/>
              </a:lnSpc>
            </a:pPr>
            <a:r>
              <a:rPr lang="zh-CN" altLang="en-US" sz="2800" b="1" dirty="0" smtClean="0">
                <a:solidFill>
                  <a:srgbClr val="C00000"/>
                </a:solidFill>
                <a:effectLst>
                  <a:outerShdw blurRad="38100" dist="38100" dir="2700000" algn="tl">
                    <a:srgbClr val="000000">
                      <a:alpha val="43137"/>
                    </a:srgbClr>
                  </a:outerShdw>
                </a:effectLst>
              </a:rPr>
              <a:t>净现值</a:t>
            </a:r>
            <a:r>
              <a:rPr lang="en-US" altLang="zh-CN" sz="2800" b="1" dirty="0" smtClean="0">
                <a:solidFill>
                  <a:srgbClr val="C00000"/>
                </a:solidFill>
                <a:effectLst>
                  <a:outerShdw blurRad="38100" dist="38100" dir="2700000" algn="tl">
                    <a:srgbClr val="000000">
                      <a:alpha val="43137"/>
                    </a:srgbClr>
                  </a:outerShdw>
                </a:effectLst>
              </a:rPr>
              <a:t>NPV</a:t>
            </a:r>
            <a:r>
              <a:rPr lang="zh-CN" altLang="en-US" sz="2800" b="1" dirty="0" smtClean="0">
                <a:effectLst>
                  <a:outerShdw blurRad="38100" dist="38100" dir="2700000" algn="tl">
                    <a:srgbClr val="000000">
                      <a:alpha val="43137"/>
                    </a:srgbClr>
                  </a:outerShdw>
                </a:effectLst>
                <a:latin typeface="宋体" pitchFamily="2" charset="-122"/>
              </a:rPr>
              <a:t>：</a:t>
            </a:r>
            <a:r>
              <a:rPr lang="zh-CN" altLang="en-US" sz="2400" b="1" dirty="0" smtClean="0">
                <a:effectLst>
                  <a:outerShdw blurRad="38100" dist="38100" dir="2700000" algn="tl">
                    <a:srgbClr val="000000">
                      <a:alpha val="43137"/>
                    </a:srgbClr>
                  </a:outerShdw>
                </a:effectLst>
                <a:latin typeface="宋体" pitchFamily="2" charset="-122"/>
              </a:rPr>
              <a:t>项目各年净效益经折现后相加之和。</a:t>
            </a:r>
            <a:endParaRPr lang="zh-CN" altLang="en-US" sz="2400" b="1" dirty="0">
              <a:effectLst>
                <a:outerShdw blurRad="38100" dist="38100" dir="2700000" algn="tl">
                  <a:srgbClr val="000000">
                    <a:alpha val="43137"/>
                  </a:srgbClr>
                </a:outerShdw>
              </a:effectLst>
              <a:latin typeface="宋体" pitchFamily="2" charset="-122"/>
            </a:endParaRPr>
          </a:p>
        </p:txBody>
      </p:sp>
      <p:grpSp>
        <p:nvGrpSpPr>
          <p:cNvPr id="2" name="组合 6"/>
          <p:cNvGrpSpPr/>
          <p:nvPr/>
        </p:nvGrpSpPr>
        <p:grpSpPr>
          <a:xfrm>
            <a:off x="360040" y="2201093"/>
            <a:ext cx="8244408" cy="2380035"/>
            <a:chOff x="0" y="2564904"/>
            <a:chExt cx="8244408" cy="2380035"/>
          </a:xfrm>
        </p:grpSpPr>
        <p:graphicFrame>
          <p:nvGraphicFramePr>
            <p:cNvPr id="8" name="Object 1028"/>
            <p:cNvGraphicFramePr>
              <a:graphicFrameLocks noChangeAspect="1"/>
            </p:cNvGraphicFramePr>
            <p:nvPr/>
          </p:nvGraphicFramePr>
          <p:xfrm>
            <a:off x="1774825" y="3236789"/>
            <a:ext cx="4640263" cy="1708150"/>
          </p:xfrm>
          <a:graphic>
            <a:graphicData uri="http://schemas.openxmlformats.org/presentationml/2006/ole">
              <p:oleObj spid="_x0000_s107522" name="公式" r:id="rId3" imgW="1155600" imgH="431640" progId="Equation.3">
                <p:embed/>
              </p:oleObj>
            </a:graphicData>
          </a:graphic>
        </p:graphicFrame>
        <p:sp>
          <p:nvSpPr>
            <p:cNvPr id="9" name="AutoShape 1029"/>
            <p:cNvSpPr>
              <a:spLocks noChangeArrowheads="1"/>
            </p:cNvSpPr>
            <p:nvPr/>
          </p:nvSpPr>
          <p:spPr bwMode="auto">
            <a:xfrm rot="5400000" flipH="1" flipV="1">
              <a:off x="1986000" y="2342592"/>
              <a:ext cx="478160" cy="1066800"/>
            </a:xfrm>
            <a:prstGeom prst="wedgeRectCallout">
              <a:avLst>
                <a:gd name="adj1" fmla="val -111523"/>
                <a:gd name="adj2" fmla="val 165703"/>
              </a:avLst>
            </a:prstGeom>
            <a:ln>
              <a:headEnd/>
              <a:tailEnd/>
            </a:ln>
          </p:spPr>
          <p:style>
            <a:lnRef idx="1">
              <a:schemeClr val="accent2"/>
            </a:lnRef>
            <a:fillRef idx="2">
              <a:schemeClr val="accent2"/>
            </a:fillRef>
            <a:effectRef idx="1">
              <a:schemeClr val="accent2"/>
            </a:effectRef>
            <a:fontRef idx="minor">
              <a:schemeClr val="dk1"/>
            </a:fontRef>
          </p:style>
          <p:txBody>
            <a:bodyPr vert="eaVert" anchor="ctr"/>
            <a:lstStyle/>
            <a:p>
              <a:pPr algn="ctr">
                <a:spcBef>
                  <a:spcPct val="0"/>
                </a:spcBef>
                <a:buClrTx/>
                <a:buSzTx/>
                <a:buFontTx/>
                <a:buNone/>
              </a:pPr>
              <a:r>
                <a:rPr lang="zh-CN" altLang="en-US" b="1" dirty="0" smtClean="0">
                  <a:solidFill>
                    <a:schemeClr val="tx1"/>
                  </a:solidFill>
                  <a:effectLst>
                    <a:outerShdw blurRad="38100" dist="38100" dir="2700000" algn="tl">
                      <a:srgbClr val="000000">
                        <a:alpha val="43137"/>
                      </a:srgbClr>
                    </a:outerShdw>
                  </a:effectLst>
                  <a:latin typeface="Tahoma" pitchFamily="34" charset="0"/>
                  <a:ea typeface="楷体_GB2312" pitchFamily="49" charset="-122"/>
                </a:rPr>
                <a:t>计算期</a:t>
              </a:r>
              <a:endParaRPr lang="zh-CN" altLang="en-US" b="1" dirty="0">
                <a:solidFill>
                  <a:schemeClr val="tx1"/>
                </a:solidFill>
                <a:effectLst>
                  <a:outerShdw blurRad="38100" dist="38100" dir="2700000" algn="tl">
                    <a:srgbClr val="000000">
                      <a:alpha val="43137"/>
                    </a:srgbClr>
                  </a:outerShdw>
                </a:effectLst>
                <a:latin typeface="Tahoma" pitchFamily="34" charset="0"/>
                <a:ea typeface="楷体_GB2312" pitchFamily="49" charset="-122"/>
              </a:endParaRPr>
            </a:p>
          </p:txBody>
        </p:sp>
        <p:sp>
          <p:nvSpPr>
            <p:cNvPr id="12" name="AutoShape 1037"/>
            <p:cNvSpPr>
              <a:spLocks noChangeArrowheads="1"/>
            </p:cNvSpPr>
            <p:nvPr/>
          </p:nvSpPr>
          <p:spPr bwMode="auto">
            <a:xfrm>
              <a:off x="5796136" y="2564904"/>
              <a:ext cx="2448272" cy="565150"/>
            </a:xfrm>
            <a:prstGeom prst="wedgeRoundRectCallout">
              <a:avLst>
                <a:gd name="adj1" fmla="val -52734"/>
                <a:gd name="adj2" fmla="val 85396"/>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r>
                <a:rPr lang="zh-CN" altLang="en-US" b="1" dirty="0" smtClean="0">
                  <a:effectLst>
                    <a:outerShdw blurRad="38100" dist="38100" dir="2700000" algn="tl">
                      <a:srgbClr val="000000">
                        <a:alpha val="43137"/>
                      </a:srgbClr>
                    </a:outerShdw>
                  </a:effectLst>
                </a:rPr>
                <a:t>第</a:t>
              </a:r>
              <a:r>
                <a:rPr lang="en-US" altLang="zh-CN" sz="2400" b="1" dirty="0" smtClean="0">
                  <a:effectLst>
                    <a:outerShdw blurRad="38100" dist="38100" dir="2700000" algn="tl">
                      <a:srgbClr val="000000">
                        <a:alpha val="43137"/>
                      </a:srgbClr>
                    </a:outerShdw>
                  </a:effectLst>
                </a:rPr>
                <a:t>t</a:t>
              </a:r>
              <a:r>
                <a:rPr lang="zh-CN" altLang="en-US" b="1" dirty="0" smtClean="0">
                  <a:effectLst>
                    <a:outerShdw blurRad="38100" dist="38100" dir="2700000" algn="tl">
                      <a:srgbClr val="000000">
                        <a:alpha val="43137"/>
                      </a:srgbClr>
                    </a:outerShdw>
                  </a:effectLst>
                </a:rPr>
                <a:t>年的净现金流量</a:t>
              </a:r>
              <a:endParaRPr lang="zh-CN" altLang="en-US" b="1" dirty="0">
                <a:effectLst>
                  <a:outerShdw blurRad="38100" dist="38100" dir="2700000" algn="tl">
                    <a:srgbClr val="000000">
                      <a:alpha val="43137"/>
                    </a:srgbClr>
                  </a:outerShdw>
                </a:effectLst>
              </a:endParaRPr>
            </a:p>
          </p:txBody>
        </p:sp>
        <p:sp>
          <p:nvSpPr>
            <p:cNvPr id="14" name="AutoShape 1037"/>
            <p:cNvSpPr>
              <a:spLocks noChangeArrowheads="1"/>
            </p:cNvSpPr>
            <p:nvPr/>
          </p:nvSpPr>
          <p:spPr bwMode="auto">
            <a:xfrm>
              <a:off x="0" y="4221088"/>
              <a:ext cx="1440160" cy="711696"/>
            </a:xfrm>
            <a:prstGeom prst="wedgeRoundRectCallout">
              <a:avLst>
                <a:gd name="adj1" fmla="val 127779"/>
                <a:gd name="adj2" fmla="val -34474"/>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a:spcBef>
                  <a:spcPct val="0"/>
                </a:spcBef>
                <a:buClrTx/>
                <a:buSzTx/>
                <a:buFontTx/>
                <a:buNone/>
              </a:pPr>
              <a:r>
                <a:rPr lang="zh-CN" altLang="en-US" b="1" dirty="0" smtClean="0">
                  <a:solidFill>
                    <a:schemeClr val="tx1"/>
                  </a:solidFill>
                  <a:effectLst>
                    <a:outerShdw blurRad="38100" dist="38100" dir="2700000" algn="tl">
                      <a:srgbClr val="000000">
                        <a:alpha val="43137"/>
                      </a:srgbClr>
                    </a:outerShdw>
                  </a:effectLst>
                  <a:latin typeface="Tahoma" pitchFamily="34" charset="0"/>
                </a:rPr>
                <a:t>第</a:t>
              </a:r>
              <a:r>
                <a:rPr lang="en-US" altLang="zh-CN" b="1" dirty="0" smtClean="0">
                  <a:solidFill>
                    <a:schemeClr val="tx1"/>
                  </a:solidFill>
                  <a:effectLst>
                    <a:outerShdw blurRad="38100" dist="38100" dir="2700000" algn="tl">
                      <a:srgbClr val="000000">
                        <a:alpha val="43137"/>
                      </a:srgbClr>
                    </a:outerShdw>
                  </a:effectLst>
                  <a:latin typeface="Tahoma" pitchFamily="34" charset="0"/>
                </a:rPr>
                <a:t>0</a:t>
              </a:r>
              <a:r>
                <a:rPr lang="zh-CN" altLang="en-US" b="1" dirty="0" smtClean="0">
                  <a:solidFill>
                    <a:schemeClr val="tx1"/>
                  </a:solidFill>
                  <a:effectLst>
                    <a:outerShdw blurRad="38100" dist="38100" dir="2700000" algn="tl">
                      <a:srgbClr val="000000">
                        <a:alpha val="43137"/>
                      </a:srgbClr>
                    </a:outerShdw>
                  </a:effectLst>
                  <a:latin typeface="Tahoma" pitchFamily="34" charset="0"/>
                </a:rPr>
                <a:t>年</a:t>
              </a:r>
              <a:endParaRPr lang="en-US" altLang="zh-CN" b="1" dirty="0" smtClean="0">
                <a:solidFill>
                  <a:schemeClr val="tx1"/>
                </a:solidFill>
                <a:effectLst>
                  <a:outerShdw blurRad="38100" dist="38100" dir="2700000" algn="tl">
                    <a:srgbClr val="000000">
                      <a:alpha val="43137"/>
                    </a:srgbClr>
                  </a:outerShdw>
                </a:effectLst>
                <a:latin typeface="Tahoma" pitchFamily="34" charset="0"/>
              </a:endParaRPr>
            </a:p>
            <a:p>
              <a:pPr algn="ctr">
                <a:spcBef>
                  <a:spcPct val="0"/>
                </a:spcBef>
                <a:buClrTx/>
                <a:buSzTx/>
                <a:buFontTx/>
                <a:buNone/>
              </a:pPr>
              <a:r>
                <a:rPr lang="zh-CN" altLang="en-US" b="1" dirty="0" smtClean="0">
                  <a:solidFill>
                    <a:schemeClr val="tx1"/>
                  </a:solidFill>
                  <a:effectLst>
                    <a:outerShdw blurRad="38100" dist="38100" dir="2700000" algn="tl">
                      <a:srgbClr val="000000">
                        <a:alpha val="43137"/>
                      </a:srgbClr>
                    </a:outerShdw>
                  </a:effectLst>
                  <a:latin typeface="Tahoma" pitchFamily="34" charset="0"/>
                </a:rPr>
                <a:t>初始投资</a:t>
              </a:r>
              <a:endParaRPr lang="zh-CN" altLang="en-US" b="1" dirty="0">
                <a:solidFill>
                  <a:schemeClr val="tx1"/>
                </a:solidFill>
                <a:effectLst>
                  <a:outerShdw blurRad="38100" dist="38100" dir="2700000" algn="tl">
                    <a:srgbClr val="000000">
                      <a:alpha val="43137"/>
                    </a:srgbClr>
                  </a:outerShdw>
                </a:effectLst>
                <a:latin typeface="Tahoma" pitchFamily="34" charset="0"/>
              </a:endParaRPr>
            </a:p>
          </p:txBody>
        </p:sp>
      </p:grpSp>
      <p:sp>
        <p:nvSpPr>
          <p:cNvPr id="17" name="AutoShape 1029"/>
          <p:cNvSpPr>
            <a:spLocks noChangeArrowheads="1"/>
          </p:cNvSpPr>
          <p:nvPr/>
        </p:nvSpPr>
        <p:spPr bwMode="auto">
          <a:xfrm rot="5400000" flipH="1" flipV="1">
            <a:off x="7818648" y="3490949"/>
            <a:ext cx="478160" cy="1066800"/>
          </a:xfrm>
          <a:prstGeom prst="wedgeRectCallout">
            <a:avLst>
              <a:gd name="adj1" fmla="val -42799"/>
              <a:gd name="adj2" fmla="val -175815"/>
            </a:avLst>
          </a:prstGeom>
          <a:ln>
            <a:headEnd/>
            <a:tailEnd/>
          </a:ln>
        </p:spPr>
        <p:style>
          <a:lnRef idx="1">
            <a:schemeClr val="accent2"/>
          </a:lnRef>
          <a:fillRef idx="2">
            <a:schemeClr val="accent2"/>
          </a:fillRef>
          <a:effectRef idx="1">
            <a:schemeClr val="accent2"/>
          </a:effectRef>
          <a:fontRef idx="minor">
            <a:schemeClr val="dk1"/>
          </a:fontRef>
        </p:style>
        <p:txBody>
          <a:bodyPr vert="eaVert" anchor="ctr"/>
          <a:lstStyle/>
          <a:p>
            <a:pPr algn="ctr">
              <a:spcBef>
                <a:spcPct val="0"/>
              </a:spcBef>
              <a:buClrTx/>
              <a:buSzTx/>
              <a:buFontTx/>
              <a:buNone/>
            </a:pPr>
            <a:r>
              <a:rPr lang="zh-CN" altLang="en-US" b="1" dirty="0" smtClean="0">
                <a:solidFill>
                  <a:schemeClr val="tx1"/>
                </a:solidFill>
                <a:effectLst>
                  <a:outerShdw blurRad="38100" dist="38100" dir="2700000" algn="tl">
                    <a:srgbClr val="000000">
                      <a:alpha val="43137"/>
                    </a:srgbClr>
                  </a:outerShdw>
                </a:effectLst>
                <a:latin typeface="Tahoma" pitchFamily="34" charset="0"/>
                <a:ea typeface="楷体_GB2312" pitchFamily="49" charset="-122"/>
              </a:rPr>
              <a:t>折现率</a:t>
            </a:r>
            <a:endParaRPr lang="zh-CN" altLang="en-US" b="1" dirty="0">
              <a:solidFill>
                <a:schemeClr val="tx1"/>
              </a:solidFill>
              <a:effectLst>
                <a:outerShdw blurRad="38100" dist="38100" dir="2700000" algn="tl">
                  <a:srgbClr val="000000">
                    <a:alpha val="43137"/>
                  </a:srgbClr>
                </a:outerShdw>
              </a:effectLst>
              <a:latin typeface="Tahoma" pitchFamily="34" charset="0"/>
              <a:ea typeface="楷体_GB2312" pitchFamily="49" charset="-122"/>
            </a:endParaRPr>
          </a:p>
        </p:txBody>
      </p:sp>
    </p:spTree>
  </p:cSld>
  <p:clrMapOvr>
    <a:masterClrMapping/>
  </p:clrMapOvr>
  <p:transition>
    <p:cover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372495" y="1147639"/>
            <a:ext cx="4800600" cy="538162"/>
            <a:chOff x="864" y="2112"/>
            <a:chExt cx="3024" cy="339"/>
          </a:xfrm>
        </p:grpSpPr>
        <p:graphicFrame>
          <p:nvGraphicFramePr>
            <p:cNvPr id="10244" name="Object 4"/>
            <p:cNvGraphicFramePr>
              <a:graphicFrameLocks noChangeAspect="1"/>
            </p:cNvGraphicFramePr>
            <p:nvPr/>
          </p:nvGraphicFramePr>
          <p:xfrm>
            <a:off x="864" y="2112"/>
            <a:ext cx="1440" cy="339"/>
          </p:xfrm>
          <a:graphic>
            <a:graphicData uri="http://schemas.openxmlformats.org/presentationml/2006/ole">
              <p:oleObj spid="_x0000_s110596" name="Equation" r:id="rId3" imgW="583920" imgH="177480" progId="Equation.3">
                <p:embed/>
              </p:oleObj>
            </a:graphicData>
          </a:graphic>
        </p:graphicFrame>
        <p:sp>
          <p:nvSpPr>
            <p:cNvPr id="10258" name="Rectangle 5"/>
            <p:cNvSpPr>
              <a:spLocks noChangeArrowheads="1"/>
            </p:cNvSpPr>
            <p:nvPr/>
          </p:nvSpPr>
          <p:spPr bwMode="auto">
            <a:xfrm>
              <a:off x="2448" y="2113"/>
              <a:ext cx="1440" cy="327"/>
            </a:xfrm>
            <a:prstGeom prst="rect">
              <a:avLst/>
            </a:prstGeom>
            <a:noFill/>
            <a:ln w="9525">
              <a:noFill/>
              <a:miter lim="800000"/>
              <a:headEnd/>
              <a:tailEnd/>
            </a:ln>
          </p:spPr>
          <p:txBody>
            <a:bodyPr>
              <a:spAutoFit/>
            </a:bodyPr>
            <a:lstStyle/>
            <a:p>
              <a:pPr algn="ctr" eaLnBrk="0" hangingPunct="0">
                <a:spcBef>
                  <a:spcPct val="0"/>
                </a:spcBef>
                <a:buClrTx/>
                <a:buSzTx/>
                <a:buFontTx/>
                <a:buNone/>
              </a:pPr>
              <a:r>
                <a:rPr kumimoji="0" lang="zh-CN" altLang="en-US" sz="2800" b="1" dirty="0">
                  <a:solidFill>
                    <a:srgbClr val="00642D"/>
                  </a:solidFill>
                  <a:effectLst>
                    <a:outerShdw blurRad="38100" dist="38100" dir="2700000" algn="tl">
                      <a:srgbClr val="000000">
                        <a:alpha val="43137"/>
                      </a:srgbClr>
                    </a:outerShdw>
                  </a:effectLst>
                </a:rPr>
                <a:t>项目可接受</a:t>
              </a:r>
            </a:p>
          </p:txBody>
        </p:sp>
      </p:grpSp>
      <p:grpSp>
        <p:nvGrpSpPr>
          <p:cNvPr id="3" name="Group 6"/>
          <p:cNvGrpSpPr>
            <a:grpSpLocks/>
          </p:cNvGrpSpPr>
          <p:nvPr/>
        </p:nvGrpSpPr>
        <p:grpSpPr bwMode="auto">
          <a:xfrm>
            <a:off x="3402657" y="1798514"/>
            <a:ext cx="5057775" cy="552450"/>
            <a:chOff x="864" y="2493"/>
            <a:chExt cx="3186" cy="348"/>
          </a:xfrm>
        </p:grpSpPr>
        <p:graphicFrame>
          <p:nvGraphicFramePr>
            <p:cNvPr id="10243" name="Object 7"/>
            <p:cNvGraphicFramePr>
              <a:graphicFrameLocks noChangeAspect="1"/>
            </p:cNvGraphicFramePr>
            <p:nvPr/>
          </p:nvGraphicFramePr>
          <p:xfrm>
            <a:off x="864" y="2502"/>
            <a:ext cx="1440" cy="339"/>
          </p:xfrm>
          <a:graphic>
            <a:graphicData uri="http://schemas.openxmlformats.org/presentationml/2006/ole">
              <p:oleObj spid="_x0000_s110595" name="Equation" r:id="rId4" imgW="583920" imgH="177480" progId="Equation.3">
                <p:embed/>
              </p:oleObj>
            </a:graphicData>
          </a:graphic>
        </p:graphicFrame>
        <p:sp>
          <p:nvSpPr>
            <p:cNvPr id="10257" name="Rectangle 8"/>
            <p:cNvSpPr>
              <a:spLocks noChangeArrowheads="1"/>
            </p:cNvSpPr>
            <p:nvPr/>
          </p:nvSpPr>
          <p:spPr bwMode="auto">
            <a:xfrm>
              <a:off x="2466" y="2493"/>
              <a:ext cx="1584" cy="327"/>
            </a:xfrm>
            <a:prstGeom prst="rect">
              <a:avLst/>
            </a:prstGeom>
            <a:noFill/>
            <a:ln w="9525">
              <a:noFill/>
              <a:miter lim="800000"/>
              <a:headEnd/>
              <a:tailEnd/>
            </a:ln>
          </p:spPr>
          <p:txBody>
            <a:bodyPr>
              <a:spAutoFit/>
            </a:bodyPr>
            <a:lstStyle/>
            <a:p>
              <a:pPr algn="ctr" eaLnBrk="0" hangingPunct="0">
                <a:spcBef>
                  <a:spcPct val="0"/>
                </a:spcBef>
                <a:buClrTx/>
                <a:buSzTx/>
                <a:buFontTx/>
                <a:buNone/>
              </a:pPr>
              <a:r>
                <a:rPr kumimoji="0" lang="zh-CN" altLang="en-US" sz="2800" b="1" dirty="0">
                  <a:solidFill>
                    <a:srgbClr val="C00000"/>
                  </a:solidFill>
                  <a:effectLst>
                    <a:outerShdw blurRad="38100" dist="38100" dir="2700000" algn="tl">
                      <a:srgbClr val="000000">
                        <a:alpha val="43137"/>
                      </a:srgbClr>
                    </a:outerShdw>
                  </a:effectLst>
                </a:rPr>
                <a:t>项目不可接受</a:t>
              </a:r>
              <a:endParaRPr lang="zh-CN" altLang="en-US" sz="2800" b="1" dirty="0">
                <a:solidFill>
                  <a:srgbClr val="C00000"/>
                </a:solidFill>
                <a:effectLst>
                  <a:outerShdw blurRad="38100" dist="38100" dir="2700000" algn="tl">
                    <a:srgbClr val="000000">
                      <a:alpha val="43137"/>
                    </a:srgbClr>
                  </a:outerShdw>
                </a:effectLst>
              </a:endParaRPr>
            </a:p>
          </p:txBody>
        </p:sp>
      </p:grpSp>
      <p:sp>
        <p:nvSpPr>
          <p:cNvPr id="10249" name="Text Box 9"/>
          <p:cNvSpPr txBox="1">
            <a:spLocks noChangeArrowheads="1"/>
          </p:cNvSpPr>
          <p:nvPr/>
        </p:nvSpPr>
        <p:spPr bwMode="auto">
          <a:xfrm>
            <a:off x="467544" y="1052736"/>
            <a:ext cx="3825875" cy="519113"/>
          </a:xfrm>
          <a:prstGeom prst="rect">
            <a:avLst/>
          </a:prstGeom>
          <a:noFill/>
          <a:ln w="9525">
            <a:noFill/>
            <a:miter lim="800000"/>
            <a:headEnd/>
            <a:tailEnd/>
          </a:ln>
        </p:spPr>
        <p:txBody>
          <a:bodyPr>
            <a:spAutoFit/>
          </a:bodyPr>
          <a:lstStyle/>
          <a:p>
            <a:pPr>
              <a:spcBef>
                <a:spcPct val="0"/>
              </a:spcBef>
              <a:buClrTx/>
              <a:buSzTx/>
              <a:buFontTx/>
              <a:buNone/>
            </a:pPr>
            <a:r>
              <a:rPr lang="zh-CN" altLang="en-US" sz="2800" b="1" dirty="0">
                <a:solidFill>
                  <a:srgbClr val="6600CC"/>
                </a:solidFill>
                <a:effectLst>
                  <a:outerShdw blurRad="38100" dist="38100" dir="2700000" algn="tl">
                    <a:srgbClr val="000000">
                      <a:alpha val="43137"/>
                    </a:srgbClr>
                  </a:outerShdw>
                </a:effectLst>
                <a:latin typeface="Tahoma" pitchFamily="34" charset="0"/>
                <a:ea typeface="楷体_GB2312" pitchFamily="49" charset="-122"/>
              </a:rPr>
              <a:t>⑴ 单一方案</a:t>
            </a:r>
          </a:p>
        </p:txBody>
      </p:sp>
      <p:sp>
        <p:nvSpPr>
          <p:cNvPr id="10250" name="Rectangle 10"/>
          <p:cNvSpPr>
            <a:spLocks noChangeArrowheads="1"/>
          </p:cNvSpPr>
          <p:nvPr/>
        </p:nvSpPr>
        <p:spPr bwMode="auto">
          <a:xfrm>
            <a:off x="467544" y="2060848"/>
            <a:ext cx="2093843" cy="523220"/>
          </a:xfrm>
          <a:prstGeom prst="rect">
            <a:avLst/>
          </a:prstGeom>
          <a:noFill/>
          <a:ln w="9525">
            <a:noFill/>
            <a:miter lim="800000"/>
            <a:headEnd/>
            <a:tailEnd/>
          </a:ln>
        </p:spPr>
        <p:txBody>
          <a:bodyPr wrap="none">
            <a:spAutoFit/>
          </a:bodyPr>
          <a:lstStyle/>
          <a:p>
            <a:pPr>
              <a:spcBef>
                <a:spcPct val="0"/>
              </a:spcBef>
              <a:buClrTx/>
              <a:buSzTx/>
              <a:buFontTx/>
              <a:buNone/>
            </a:pPr>
            <a:r>
              <a:rPr lang="zh-CN" altLang="en-US" sz="2800" b="1" dirty="0">
                <a:solidFill>
                  <a:srgbClr val="6600CC"/>
                </a:solidFill>
                <a:effectLst>
                  <a:outerShdw blurRad="38100" dist="38100" dir="2700000" algn="tl">
                    <a:srgbClr val="000000">
                      <a:alpha val="43137"/>
                    </a:srgbClr>
                  </a:outerShdw>
                </a:effectLst>
                <a:latin typeface="Tahoma" pitchFamily="34" charset="0"/>
                <a:ea typeface="楷体_GB2312" pitchFamily="49" charset="-122"/>
              </a:rPr>
              <a:t>⑵ </a:t>
            </a:r>
            <a:r>
              <a:rPr lang="zh-CN" altLang="en-US" sz="2800" b="1" dirty="0" smtClean="0">
                <a:solidFill>
                  <a:srgbClr val="6600CC"/>
                </a:solidFill>
                <a:effectLst>
                  <a:outerShdw blurRad="38100" dist="38100" dir="2700000" algn="tl">
                    <a:srgbClr val="000000">
                      <a:alpha val="43137"/>
                    </a:srgbClr>
                  </a:outerShdw>
                </a:effectLst>
                <a:latin typeface="Tahoma" pitchFamily="34" charset="0"/>
                <a:ea typeface="楷体_GB2312" pitchFamily="49" charset="-122"/>
              </a:rPr>
              <a:t>多</a:t>
            </a:r>
            <a:r>
              <a:rPr lang="zh-CN" altLang="en-US" sz="2800" b="1" dirty="0">
                <a:solidFill>
                  <a:srgbClr val="6600CC"/>
                </a:solidFill>
                <a:effectLst>
                  <a:outerShdw blurRad="38100" dist="38100" dir="2700000" algn="tl">
                    <a:srgbClr val="000000">
                      <a:alpha val="43137"/>
                    </a:srgbClr>
                  </a:outerShdw>
                </a:effectLst>
                <a:latin typeface="Tahoma" pitchFamily="34" charset="0"/>
                <a:ea typeface="楷体_GB2312" pitchFamily="49" charset="-122"/>
              </a:rPr>
              <a:t>方案优</a:t>
            </a:r>
          </a:p>
        </p:txBody>
      </p:sp>
      <p:graphicFrame>
        <p:nvGraphicFramePr>
          <p:cNvPr id="10242" name="Object 11"/>
          <p:cNvGraphicFramePr>
            <a:graphicFrameLocks noChangeAspect="1"/>
          </p:cNvGraphicFramePr>
          <p:nvPr/>
        </p:nvGraphicFramePr>
        <p:xfrm>
          <a:off x="1017588" y="2634432"/>
          <a:ext cx="6608762" cy="638175"/>
        </p:xfrm>
        <a:graphic>
          <a:graphicData uri="http://schemas.openxmlformats.org/presentationml/2006/ole">
            <p:oleObj spid="_x0000_s110594" name="Equation" r:id="rId5" imgW="2565360" imgH="241200" progId="Equation.3">
              <p:embed/>
            </p:oleObj>
          </a:graphicData>
        </a:graphic>
      </p:graphicFrame>
      <p:sp>
        <p:nvSpPr>
          <p:cNvPr id="10251" name="Rectangle 13"/>
          <p:cNvSpPr>
            <a:spLocks noChangeArrowheads="1"/>
          </p:cNvSpPr>
          <p:nvPr/>
        </p:nvSpPr>
        <p:spPr bwMode="auto">
          <a:xfrm>
            <a:off x="312738" y="203200"/>
            <a:ext cx="8308975" cy="609600"/>
          </a:xfrm>
          <a:prstGeom prst="rect">
            <a:avLst/>
          </a:prstGeom>
          <a:noFill/>
          <a:ln w="9525">
            <a:noFill/>
            <a:miter lim="800000"/>
            <a:headEnd/>
            <a:tailEnd/>
          </a:ln>
        </p:spPr>
        <p:txBody>
          <a:bodyPr anchor="b"/>
          <a:lstStyle/>
          <a:p>
            <a:pPr algn="ctr">
              <a:spcBef>
                <a:spcPct val="0"/>
              </a:spcBef>
              <a:buClrTx/>
              <a:buSzTx/>
              <a:buFontTx/>
              <a:buNone/>
            </a:pPr>
            <a:r>
              <a:rPr lang="zh-CN" altLang="en-US" sz="4000" b="1" kern="0" dirty="0" smtClean="0">
                <a:solidFill>
                  <a:schemeClr val="accent2"/>
                </a:solidFill>
                <a:latin typeface="+mj-lt"/>
                <a:ea typeface="+mj-ea"/>
                <a:cs typeface="+mj-cs"/>
              </a:rPr>
              <a:t>净现值法判别准则</a:t>
            </a:r>
          </a:p>
        </p:txBody>
      </p:sp>
      <p:sp>
        <p:nvSpPr>
          <p:cNvPr id="309267" name="Rectangle 19"/>
          <p:cNvSpPr>
            <a:spLocks noChangeArrowheads="1"/>
          </p:cNvSpPr>
          <p:nvPr/>
        </p:nvSpPr>
        <p:spPr bwMode="auto">
          <a:xfrm>
            <a:off x="2263403" y="4941169"/>
            <a:ext cx="1660525" cy="1368152"/>
          </a:xfrm>
          <a:prstGeom prst="rect">
            <a:avLst/>
          </a:prstGeom>
          <a:noFill/>
          <a:ln w="9525">
            <a:noFill/>
            <a:miter lim="800000"/>
            <a:headEnd/>
            <a:tailEnd/>
          </a:ln>
        </p:spPr>
        <p:txBody>
          <a:bodyPr/>
          <a:lstStyle/>
          <a:p>
            <a:pPr marL="342900" indent="-342900"/>
            <a:r>
              <a:rPr lang="en-US" altLang="zh-CN" sz="2400" b="1" dirty="0">
                <a:solidFill>
                  <a:schemeClr val="tx1"/>
                </a:solidFill>
                <a:effectLst>
                  <a:outerShdw blurRad="38100" dist="38100" dir="2700000" algn="tl">
                    <a:srgbClr val="000000">
                      <a:alpha val="43137"/>
                    </a:srgbClr>
                  </a:outerShdw>
                </a:effectLst>
                <a:latin typeface="Tahoma" pitchFamily="34" charset="0"/>
              </a:rPr>
              <a:t>NPV=0:</a:t>
            </a:r>
          </a:p>
          <a:p>
            <a:pPr marL="342900" indent="-342900"/>
            <a:r>
              <a:rPr lang="en-US" altLang="zh-CN" sz="2400" b="1" dirty="0">
                <a:solidFill>
                  <a:schemeClr val="tx1"/>
                </a:solidFill>
                <a:effectLst>
                  <a:outerShdw blurRad="38100" dist="38100" dir="2700000" algn="tl">
                    <a:srgbClr val="000000">
                      <a:alpha val="43137"/>
                    </a:srgbClr>
                  </a:outerShdw>
                </a:effectLst>
                <a:latin typeface="Tahoma" pitchFamily="34" charset="0"/>
              </a:rPr>
              <a:t>NPV&lt;0:</a:t>
            </a:r>
          </a:p>
          <a:p>
            <a:pPr marL="342900" indent="-342900"/>
            <a:r>
              <a:rPr lang="en-US" altLang="zh-CN" sz="2400" b="1" dirty="0">
                <a:solidFill>
                  <a:schemeClr val="tx1"/>
                </a:solidFill>
                <a:effectLst>
                  <a:outerShdw blurRad="38100" dist="38100" dir="2700000" algn="tl">
                    <a:srgbClr val="000000">
                      <a:alpha val="43137"/>
                    </a:srgbClr>
                  </a:outerShdw>
                </a:effectLst>
                <a:latin typeface="Tahoma" pitchFamily="34" charset="0"/>
              </a:rPr>
              <a:t>NPV&gt;0:</a:t>
            </a:r>
          </a:p>
        </p:txBody>
      </p:sp>
      <p:sp>
        <p:nvSpPr>
          <p:cNvPr id="309268" name="Text Box 20"/>
          <p:cNvSpPr txBox="1">
            <a:spLocks noChangeArrowheads="1"/>
          </p:cNvSpPr>
          <p:nvPr/>
        </p:nvSpPr>
        <p:spPr bwMode="auto">
          <a:xfrm>
            <a:off x="107504" y="3501008"/>
            <a:ext cx="8352928" cy="1631216"/>
          </a:xfrm>
          <a:prstGeom prst="rect">
            <a:avLst/>
          </a:prstGeom>
          <a:noFill/>
          <a:ln w="9525">
            <a:noFill/>
            <a:miter lim="800000"/>
            <a:headEnd/>
            <a:tailEnd/>
          </a:ln>
        </p:spPr>
        <p:txBody>
          <a:bodyPr wrap="square">
            <a:spAutoFit/>
          </a:bodyPr>
          <a:lstStyle/>
          <a:p>
            <a:pPr>
              <a:spcBef>
                <a:spcPct val="50000"/>
              </a:spcBef>
              <a:buClrTx/>
              <a:buSzTx/>
              <a:buFontTx/>
              <a:buNone/>
            </a:pPr>
            <a:r>
              <a:rPr lang="zh-CN" altLang="en-US" sz="2800" b="1" dirty="0">
                <a:solidFill>
                  <a:srgbClr val="C00000"/>
                </a:solidFill>
                <a:effectLst>
                  <a:outerShdw blurRad="38100" dist="38100" dir="2700000" algn="tl">
                    <a:srgbClr val="000000">
                      <a:alpha val="43137"/>
                    </a:srgbClr>
                  </a:outerShdw>
                </a:effectLst>
                <a:latin typeface="Tahoma" pitchFamily="34" charset="0"/>
                <a:ea typeface="楷体_GB2312" pitchFamily="49" charset="-122"/>
              </a:rPr>
              <a:t>净现值的经济</a:t>
            </a:r>
            <a:r>
              <a:rPr lang="zh-CN" altLang="en-US" sz="2800" b="1" dirty="0" smtClean="0">
                <a:solidFill>
                  <a:srgbClr val="C00000"/>
                </a:solidFill>
                <a:effectLst>
                  <a:outerShdw blurRad="38100" dist="38100" dir="2700000" algn="tl">
                    <a:srgbClr val="000000">
                      <a:alpha val="43137"/>
                    </a:srgbClr>
                  </a:outerShdw>
                </a:effectLst>
                <a:latin typeface="Tahoma" pitchFamily="34" charset="0"/>
                <a:ea typeface="楷体_GB2312" pitchFamily="49" charset="-122"/>
              </a:rPr>
              <a:t>含义</a:t>
            </a:r>
            <a:r>
              <a:rPr lang="zh-CN" altLang="en-US" sz="2800" b="1" dirty="0" smtClean="0">
                <a:solidFill>
                  <a:srgbClr val="6600CC"/>
                </a:solidFill>
                <a:effectLst>
                  <a:outerShdw blurRad="38100" dist="38100" dir="2700000" algn="tl">
                    <a:srgbClr val="000000">
                      <a:alpha val="43137"/>
                    </a:srgbClr>
                  </a:outerShdw>
                </a:effectLst>
                <a:latin typeface="Tahoma" pitchFamily="34" charset="0"/>
                <a:ea typeface="楷体_GB2312" pitchFamily="49" charset="-122"/>
              </a:rPr>
              <a:t>：</a:t>
            </a:r>
            <a:r>
              <a:rPr lang="zh-CN" altLang="en-US" sz="2400" b="1" dirty="0" smtClean="0">
                <a:solidFill>
                  <a:srgbClr val="6600CC"/>
                </a:solidFill>
                <a:effectLst>
                  <a:outerShdw blurRad="38100" dist="38100" dir="2700000" algn="tl">
                    <a:srgbClr val="000000">
                      <a:alpha val="43137"/>
                    </a:srgbClr>
                  </a:outerShdw>
                </a:effectLst>
                <a:latin typeface="Tahoma" pitchFamily="34" charset="0"/>
                <a:ea typeface="楷体_GB2312" pitchFamily="49" charset="-122"/>
              </a:rPr>
              <a:t>评价项目价值能力的最主要指标。是净效益的绝对值，符合企业追求的价值最大化目标。净现值指标中隐含了再投资收益率等折现率的假设，接近实际，经济上合理。</a:t>
            </a:r>
            <a:endParaRPr lang="zh-CN" altLang="en-US" sz="2800" b="1" dirty="0">
              <a:solidFill>
                <a:srgbClr val="6600CC"/>
              </a:solidFill>
              <a:effectLst>
                <a:outerShdw blurRad="38100" dist="38100" dir="2700000" algn="tl">
                  <a:srgbClr val="000000">
                    <a:alpha val="43137"/>
                  </a:srgbClr>
                </a:outerShdw>
              </a:effectLst>
              <a:latin typeface="Tahoma" pitchFamily="34" charset="0"/>
              <a:ea typeface="楷体_GB2312" pitchFamily="49" charset="-122"/>
            </a:endParaRPr>
          </a:p>
        </p:txBody>
      </p:sp>
      <p:sp>
        <p:nvSpPr>
          <p:cNvPr id="309269" name="Text Box 21"/>
          <p:cNvSpPr txBox="1">
            <a:spLocks noChangeArrowheads="1"/>
          </p:cNvSpPr>
          <p:nvPr/>
        </p:nvSpPr>
        <p:spPr bwMode="auto">
          <a:xfrm>
            <a:off x="3521132" y="4974506"/>
            <a:ext cx="5011308" cy="1200329"/>
          </a:xfrm>
          <a:prstGeom prst="rect">
            <a:avLst/>
          </a:prstGeom>
          <a:noFill/>
          <a:ln w="9525">
            <a:noFill/>
            <a:miter lim="800000"/>
            <a:headEnd/>
            <a:tailEnd/>
          </a:ln>
        </p:spPr>
        <p:txBody>
          <a:bodyPr wrap="none">
            <a:spAutoFit/>
          </a:bodyPr>
          <a:lstStyle/>
          <a:p>
            <a:pPr>
              <a:spcBef>
                <a:spcPct val="0"/>
              </a:spcBef>
              <a:buClrTx/>
              <a:buSzTx/>
              <a:buFontTx/>
              <a:buNone/>
            </a:pPr>
            <a:r>
              <a:rPr lang="zh-CN" altLang="en-US" sz="2400" b="1" dirty="0">
                <a:effectLst>
                  <a:outerShdw blurRad="38100" dist="38100" dir="2700000" algn="tl">
                    <a:srgbClr val="000000">
                      <a:alpha val="43137"/>
                    </a:srgbClr>
                  </a:outerShdw>
                </a:effectLst>
                <a:latin typeface="Tahoma" pitchFamily="34" charset="0"/>
              </a:rPr>
              <a:t>项目的收益率刚好</a:t>
            </a:r>
            <a:r>
              <a:rPr lang="zh-CN" altLang="en-US" sz="2400" b="1" dirty="0" smtClean="0">
                <a:effectLst>
                  <a:outerShdw blurRad="38100" dist="38100" dir="2700000" algn="tl">
                    <a:srgbClr val="000000">
                      <a:alpha val="43137"/>
                    </a:srgbClr>
                  </a:outerShdw>
                </a:effectLst>
                <a:latin typeface="Tahoma" pitchFamily="34" charset="0"/>
              </a:rPr>
              <a:t>达到</a:t>
            </a:r>
            <a:r>
              <a:rPr lang="en-US" altLang="zh-CN" sz="2400" b="1" dirty="0" smtClean="0">
                <a:effectLst>
                  <a:outerShdw blurRad="38100" dist="38100" dir="2700000" algn="tl">
                    <a:srgbClr val="000000">
                      <a:alpha val="43137"/>
                    </a:srgbClr>
                  </a:outerShdw>
                </a:effectLst>
                <a:latin typeface="Tahoma" pitchFamily="34" charset="0"/>
              </a:rPr>
              <a:t>k</a:t>
            </a:r>
            <a:r>
              <a:rPr lang="en-US" altLang="zh-CN" sz="2400" b="1" dirty="0" smtClean="0">
                <a:effectLst>
                  <a:outerShdw blurRad="38100" dist="38100" dir="2700000" algn="tl">
                    <a:srgbClr val="000000">
                      <a:alpha val="43137"/>
                    </a:srgbClr>
                  </a:outerShdw>
                </a:effectLst>
                <a:latin typeface="宋体" pitchFamily="2" charset="-122"/>
              </a:rPr>
              <a:t>；</a:t>
            </a:r>
          </a:p>
          <a:p>
            <a:r>
              <a:rPr lang="zh-CN" altLang="en-US" sz="2400" b="1" dirty="0" smtClean="0">
                <a:effectLst>
                  <a:outerShdw blurRad="38100" dist="38100" dir="2700000" algn="tl">
                    <a:srgbClr val="000000">
                      <a:alpha val="43137"/>
                    </a:srgbClr>
                  </a:outerShdw>
                </a:effectLst>
                <a:latin typeface="Tahoma" pitchFamily="34" charset="0"/>
              </a:rPr>
              <a:t>项目的收益率达不到</a:t>
            </a:r>
            <a:r>
              <a:rPr lang="en-US" altLang="zh-CN" sz="2400" b="1" dirty="0" smtClean="0">
                <a:effectLst>
                  <a:outerShdw blurRad="38100" dist="38100" dir="2700000" algn="tl">
                    <a:srgbClr val="000000">
                      <a:alpha val="43137"/>
                    </a:srgbClr>
                  </a:outerShdw>
                </a:effectLst>
                <a:latin typeface="Tahoma" pitchFamily="34" charset="0"/>
              </a:rPr>
              <a:t>k</a:t>
            </a:r>
          </a:p>
          <a:p>
            <a:r>
              <a:rPr lang="zh-CN" altLang="en-US" sz="2400" b="1" dirty="0" smtClean="0">
                <a:effectLst>
                  <a:outerShdw blurRad="38100" dist="38100" dir="2700000" algn="tl">
                    <a:srgbClr val="000000">
                      <a:alpha val="43137"/>
                    </a:srgbClr>
                  </a:outerShdw>
                </a:effectLst>
                <a:latin typeface="Tahoma" pitchFamily="34" charset="0"/>
              </a:rPr>
              <a:t>项目的收益率大于</a:t>
            </a:r>
            <a:r>
              <a:rPr lang="en-US" altLang="zh-CN" sz="2400" b="1" dirty="0" err="1" smtClean="0">
                <a:effectLst>
                  <a:outerShdw blurRad="38100" dist="38100" dir="2700000" algn="tl">
                    <a:srgbClr val="000000">
                      <a:alpha val="43137"/>
                    </a:srgbClr>
                  </a:outerShdw>
                </a:effectLst>
                <a:latin typeface="Tahoma" pitchFamily="34" charset="0"/>
              </a:rPr>
              <a:t>k，值为超额收益</a:t>
            </a:r>
            <a:endParaRPr lang="en-US" altLang="zh-CN" sz="2400" b="1" dirty="0">
              <a:effectLst>
                <a:outerShdw blurRad="38100" dist="38100" dir="2700000" algn="tl">
                  <a:srgbClr val="000000">
                    <a:alpha val="43137"/>
                  </a:srgbClr>
                </a:outerShdw>
              </a:effectLst>
              <a:latin typeface="宋体"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9268"/>
                                        </p:tgtEl>
                                        <p:attrNameLst>
                                          <p:attrName>style.visibility</p:attrName>
                                        </p:attrNameLst>
                                      </p:cBhvr>
                                      <p:to>
                                        <p:strVal val="visible"/>
                                      </p:to>
                                    </p:set>
                                    <p:anim calcmode="lin" valueType="num">
                                      <p:cBhvr additive="base">
                                        <p:cTn id="7" dur="500" fill="hold"/>
                                        <p:tgtEl>
                                          <p:spTgt spid="309268"/>
                                        </p:tgtEl>
                                        <p:attrNameLst>
                                          <p:attrName>ppt_x</p:attrName>
                                        </p:attrNameLst>
                                      </p:cBhvr>
                                      <p:tavLst>
                                        <p:tav tm="0">
                                          <p:val>
                                            <p:strVal val="#ppt_x"/>
                                          </p:val>
                                        </p:tav>
                                        <p:tav tm="100000">
                                          <p:val>
                                            <p:strVal val="#ppt_x"/>
                                          </p:val>
                                        </p:tav>
                                      </p:tavLst>
                                    </p:anim>
                                    <p:anim calcmode="lin" valueType="num">
                                      <p:cBhvr additive="base">
                                        <p:cTn id="8" dur="500" fill="hold"/>
                                        <p:tgtEl>
                                          <p:spTgt spid="30926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9267"/>
                                        </p:tgtEl>
                                        <p:attrNameLst>
                                          <p:attrName>style.visibility</p:attrName>
                                        </p:attrNameLst>
                                      </p:cBhvr>
                                      <p:to>
                                        <p:strVal val="visible"/>
                                      </p:to>
                                    </p:set>
                                    <p:anim calcmode="lin" valueType="num">
                                      <p:cBhvr additive="base">
                                        <p:cTn id="11" dur="500" fill="hold"/>
                                        <p:tgtEl>
                                          <p:spTgt spid="309267"/>
                                        </p:tgtEl>
                                        <p:attrNameLst>
                                          <p:attrName>ppt_x</p:attrName>
                                        </p:attrNameLst>
                                      </p:cBhvr>
                                      <p:tavLst>
                                        <p:tav tm="0">
                                          <p:val>
                                            <p:strVal val="#ppt_x"/>
                                          </p:val>
                                        </p:tav>
                                        <p:tav tm="100000">
                                          <p:val>
                                            <p:strVal val="#ppt_x"/>
                                          </p:val>
                                        </p:tav>
                                      </p:tavLst>
                                    </p:anim>
                                    <p:anim calcmode="lin" valueType="num">
                                      <p:cBhvr additive="base">
                                        <p:cTn id="12" dur="500" fill="hold"/>
                                        <p:tgtEl>
                                          <p:spTgt spid="30926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9269"/>
                                        </p:tgtEl>
                                        <p:attrNameLst>
                                          <p:attrName>style.visibility</p:attrName>
                                        </p:attrNameLst>
                                      </p:cBhvr>
                                      <p:to>
                                        <p:strVal val="visible"/>
                                      </p:to>
                                    </p:set>
                                    <p:animEffect transition="in" filter="box(in)">
                                      <p:cBhvr>
                                        <p:cTn id="17" dur="500"/>
                                        <p:tgtEl>
                                          <p:spTgt spid="309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67" grpId="0"/>
      <p:bldP spid="309268" grpId="0"/>
      <p:bldP spid="30926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Text Box 4"/>
          <p:cNvSpPr txBox="1">
            <a:spLocks noChangeArrowheads="1"/>
          </p:cNvSpPr>
          <p:nvPr/>
        </p:nvSpPr>
        <p:spPr bwMode="auto">
          <a:xfrm>
            <a:off x="251520" y="1052736"/>
            <a:ext cx="8568952" cy="5441490"/>
          </a:xfrm>
          <a:prstGeom prst="rect">
            <a:avLst/>
          </a:prstGeom>
          <a:noFill/>
          <a:ln w="9525">
            <a:noFill/>
            <a:miter lim="800000"/>
            <a:headEnd/>
            <a:tailEnd/>
          </a:ln>
        </p:spPr>
        <p:txBody>
          <a:bodyPr wrap="square">
            <a:spAutoFit/>
          </a:bodyPr>
          <a:lstStyle/>
          <a:p>
            <a:pPr>
              <a:lnSpc>
                <a:spcPct val="120000"/>
              </a:lnSpc>
            </a:pPr>
            <a:r>
              <a:rPr lang="zh-CN" altLang="en-US" sz="2800" b="1" dirty="0" smtClean="0">
                <a:solidFill>
                  <a:srgbClr val="0000FF"/>
                </a:solidFill>
                <a:effectLst>
                  <a:outerShdw blurRad="38100" dist="38100" dir="2700000" algn="tl">
                    <a:srgbClr val="000000">
                      <a:alpha val="43137"/>
                    </a:srgbClr>
                  </a:outerShdw>
                </a:effectLst>
                <a:latin typeface="宋体" pitchFamily="2" charset="-122"/>
              </a:rPr>
              <a:t>优点</a:t>
            </a:r>
            <a:r>
              <a:rPr lang="zh-CN" altLang="en-US" sz="2800" b="1" dirty="0">
                <a:solidFill>
                  <a:srgbClr val="0000FF"/>
                </a:solidFill>
                <a:effectLst>
                  <a:outerShdw blurRad="38100" dist="38100" dir="2700000" algn="tl">
                    <a:srgbClr val="000000">
                      <a:alpha val="43137"/>
                    </a:srgbClr>
                  </a:outerShdw>
                </a:effectLst>
                <a:latin typeface="宋体" pitchFamily="2" charset="-122"/>
              </a:rPr>
              <a:t>：</a:t>
            </a:r>
          </a:p>
          <a:p>
            <a:pPr>
              <a:lnSpc>
                <a:spcPct val="150000"/>
              </a:lnSpc>
              <a:spcBef>
                <a:spcPct val="0"/>
              </a:spcBef>
              <a:buClrTx/>
              <a:buSzTx/>
              <a:buFontTx/>
              <a:buNone/>
            </a:pPr>
            <a:r>
              <a:rPr lang="en-US" altLang="zh-CN" b="1" dirty="0" smtClean="0">
                <a:effectLst>
                  <a:outerShdw blurRad="38100" dist="38100" dir="2700000" algn="tl">
                    <a:srgbClr val="000000">
                      <a:alpha val="43137"/>
                    </a:srgbClr>
                  </a:outerShdw>
                </a:effectLst>
                <a:latin typeface="Tahoma" pitchFamily="34" charset="0"/>
              </a:rPr>
              <a:t>1）计算基础是项目的现金流量，</a:t>
            </a:r>
            <a:r>
              <a:rPr lang="en-US" altLang="zh-CN" b="1" dirty="0" smtClean="0">
                <a:effectLst>
                  <a:outerShdw blurRad="38100" dist="38100" dir="2700000" algn="tl">
                    <a:srgbClr val="000000">
                      <a:alpha val="43137"/>
                    </a:srgbClr>
                  </a:outerShdw>
                </a:effectLst>
                <a:latin typeface="Tahoma" pitchFamily="34" charset="0"/>
              </a:rPr>
              <a:t>体现的是项目创造的实实在在的现金价值</a:t>
            </a:r>
            <a:r>
              <a:rPr lang="zh-CN" altLang="en-US" b="1" dirty="0" smtClean="0">
                <a:effectLst>
                  <a:outerShdw blurRad="38100" dist="38100" dir="2700000" algn="tl">
                    <a:srgbClr val="000000">
                      <a:alpha val="43137"/>
                    </a:srgbClr>
                  </a:outerShdw>
                </a:effectLst>
                <a:latin typeface="Tahoma" pitchFamily="34" charset="0"/>
              </a:rPr>
              <a:t>。</a:t>
            </a:r>
            <a:endParaRPr lang="en-US" altLang="zh-CN" b="1" dirty="0" smtClean="0">
              <a:effectLst>
                <a:outerShdw blurRad="38100" dist="38100" dir="2700000" algn="tl">
                  <a:srgbClr val="000000">
                    <a:alpha val="43137"/>
                  </a:srgbClr>
                </a:outerShdw>
              </a:effectLst>
              <a:latin typeface="Tahoma" pitchFamily="34" charset="0"/>
            </a:endParaRPr>
          </a:p>
          <a:p>
            <a:pPr>
              <a:lnSpc>
                <a:spcPct val="150000"/>
              </a:lnSpc>
              <a:spcBef>
                <a:spcPct val="0"/>
              </a:spcBef>
              <a:buClrTx/>
              <a:buSzTx/>
              <a:buFontTx/>
              <a:buNone/>
            </a:pPr>
            <a:r>
              <a:rPr lang="en-US" altLang="zh-CN" b="1" dirty="0" smtClean="0">
                <a:effectLst>
                  <a:outerShdw blurRad="38100" dist="38100" dir="2700000" algn="tl">
                    <a:srgbClr val="000000">
                      <a:alpha val="43137"/>
                    </a:srgbClr>
                  </a:outerShdw>
                </a:effectLst>
                <a:latin typeface="Tahoma" pitchFamily="34" charset="0"/>
              </a:rPr>
              <a:t>2）计算净现值的折现过程中，通过采用不同的折现率，可把不同风险的项目调整为同风险的项目，有利于不同风险项目间的比较。</a:t>
            </a:r>
          </a:p>
          <a:p>
            <a:pPr>
              <a:lnSpc>
                <a:spcPct val="150000"/>
              </a:lnSpc>
              <a:spcBef>
                <a:spcPct val="0"/>
              </a:spcBef>
              <a:buClrTx/>
              <a:buSzTx/>
              <a:buFontTx/>
              <a:buNone/>
            </a:pPr>
            <a:r>
              <a:rPr lang="en-US" altLang="zh-CN" b="1" dirty="0" smtClean="0">
                <a:effectLst>
                  <a:outerShdw blurRad="38100" dist="38100" dir="2700000" algn="tl">
                    <a:srgbClr val="000000">
                      <a:alpha val="43137"/>
                    </a:srgbClr>
                  </a:outerShdw>
                </a:effectLst>
                <a:latin typeface="Tahoma" pitchFamily="34" charset="0"/>
              </a:rPr>
              <a:t>3）净现值指标具有累加性，有助于资金受限制条件下独立项目的优选。</a:t>
            </a:r>
          </a:p>
          <a:p>
            <a:pPr>
              <a:lnSpc>
                <a:spcPct val="150000"/>
              </a:lnSpc>
              <a:spcBef>
                <a:spcPct val="0"/>
              </a:spcBef>
              <a:buClrTx/>
              <a:buSzTx/>
              <a:buFontTx/>
              <a:buNone/>
            </a:pPr>
            <a:r>
              <a:rPr lang="en-US" altLang="zh-CN" b="1" dirty="0" smtClean="0">
                <a:effectLst>
                  <a:outerShdw blurRad="38100" dist="38100" dir="2700000" algn="tl">
                    <a:srgbClr val="000000">
                      <a:alpha val="43137"/>
                    </a:srgbClr>
                  </a:outerShdw>
                </a:effectLst>
                <a:latin typeface="Tahoma" pitchFamily="34" charset="0"/>
              </a:rPr>
              <a:t>4）经济含义相对容易理解 ，</a:t>
            </a:r>
            <a:r>
              <a:rPr lang="en-US" altLang="zh-CN" b="1" dirty="0" err="1" smtClean="0">
                <a:effectLst>
                  <a:outerShdw blurRad="38100" dist="38100" dir="2700000" algn="tl">
                    <a:srgbClr val="000000">
                      <a:alpha val="43137"/>
                    </a:srgbClr>
                  </a:outerShdw>
                </a:effectLst>
                <a:latin typeface="Tahoma" pitchFamily="34" charset="0"/>
              </a:rPr>
              <a:t>计算也不复杂</a:t>
            </a:r>
            <a:r>
              <a:rPr lang="en-US" altLang="zh-CN" b="1" dirty="0" smtClean="0">
                <a:effectLst>
                  <a:outerShdw blurRad="38100" dist="38100" dir="2700000" algn="tl">
                    <a:srgbClr val="000000">
                      <a:alpha val="43137"/>
                    </a:srgbClr>
                  </a:outerShdw>
                </a:effectLst>
                <a:latin typeface="Tahoma" pitchFamily="34" charset="0"/>
              </a:rPr>
              <a:t>。</a:t>
            </a:r>
          </a:p>
          <a:p>
            <a:pPr>
              <a:lnSpc>
                <a:spcPct val="150000"/>
              </a:lnSpc>
              <a:spcBef>
                <a:spcPct val="0"/>
              </a:spcBef>
              <a:buClrTx/>
              <a:buSzTx/>
              <a:buFontTx/>
              <a:buNone/>
            </a:pPr>
            <a:r>
              <a:rPr lang="zh-CN" altLang="en-US" sz="2800" b="1" dirty="0" smtClean="0">
                <a:solidFill>
                  <a:srgbClr val="0000FF"/>
                </a:solidFill>
                <a:effectLst>
                  <a:outerShdw blurRad="38100" dist="38100" dir="2700000" algn="tl">
                    <a:srgbClr val="000000">
                      <a:alpha val="43137"/>
                    </a:srgbClr>
                  </a:outerShdw>
                </a:effectLst>
                <a:latin typeface="宋体" pitchFamily="2" charset="-122"/>
              </a:rPr>
              <a:t>缺点</a:t>
            </a:r>
            <a:r>
              <a:rPr lang="zh-CN" altLang="en-US" sz="2800" b="1" dirty="0">
                <a:solidFill>
                  <a:srgbClr val="0000FF"/>
                </a:solidFill>
                <a:effectLst>
                  <a:outerShdw blurRad="38100" dist="38100" dir="2700000" algn="tl">
                    <a:srgbClr val="000000">
                      <a:alpha val="43137"/>
                    </a:srgbClr>
                  </a:outerShdw>
                </a:effectLst>
                <a:latin typeface="宋体" pitchFamily="2" charset="-122"/>
              </a:rPr>
              <a:t>：</a:t>
            </a:r>
          </a:p>
          <a:p>
            <a:r>
              <a:rPr lang="zh-CN" altLang="en-US" b="1" dirty="0" smtClean="0">
                <a:effectLst>
                  <a:outerShdw blurRad="38100" dist="38100" dir="2700000" algn="tl">
                    <a:srgbClr val="000000">
                      <a:alpha val="43137"/>
                    </a:srgbClr>
                  </a:outerShdw>
                </a:effectLst>
                <a:latin typeface="Tahoma" pitchFamily="34" charset="0"/>
              </a:rPr>
              <a:t>净现值是一个单值，且没有考虑企业选择机会的价值。</a:t>
            </a:r>
            <a:endParaRPr lang="en-US" altLang="zh-CN" b="1" dirty="0" smtClean="0">
              <a:effectLst>
                <a:outerShdw blurRad="38100" dist="38100" dir="2700000" algn="tl">
                  <a:srgbClr val="000000">
                    <a:alpha val="43137"/>
                  </a:srgbClr>
                </a:outerShdw>
              </a:effectLst>
              <a:latin typeface="Tahoma" pitchFamily="34" charset="0"/>
            </a:endParaRPr>
          </a:p>
          <a:p>
            <a:pPr>
              <a:lnSpc>
                <a:spcPct val="150000"/>
              </a:lnSpc>
            </a:pPr>
            <a:r>
              <a:rPr lang="zh-CN" altLang="en-US" sz="2800" b="1" dirty="0" smtClean="0">
                <a:solidFill>
                  <a:srgbClr val="0000FF"/>
                </a:solidFill>
                <a:effectLst>
                  <a:outerShdw blurRad="38100" dist="38100" dir="2700000" algn="tl">
                    <a:srgbClr val="000000">
                      <a:alpha val="43137"/>
                    </a:srgbClr>
                  </a:outerShdw>
                </a:effectLst>
                <a:latin typeface="宋体" pitchFamily="2" charset="-122"/>
              </a:rPr>
              <a:t>适用性：</a:t>
            </a:r>
          </a:p>
          <a:p>
            <a:r>
              <a:rPr lang="zh-CN" altLang="en-US" b="1" dirty="0" smtClean="0">
                <a:effectLst>
                  <a:outerShdw blurRad="38100" dist="38100" dir="2700000" algn="tl">
                    <a:srgbClr val="000000">
                      <a:alpha val="43137"/>
                    </a:srgbClr>
                  </a:outerShdw>
                </a:effectLst>
                <a:latin typeface="Tahoma" pitchFamily="34" charset="0"/>
              </a:rPr>
              <a:t>有众多优势，满足价值最大化目标，经济含义易于理解，基于的假设较为合理，</a:t>
            </a:r>
            <a:r>
              <a:rPr lang="zh-CN" altLang="en-US" b="1" dirty="0" smtClean="0">
                <a:effectLst>
                  <a:outerShdw blurRad="38100" dist="38100" dir="2700000" algn="tl">
                    <a:srgbClr val="000000">
                      <a:alpha val="43137"/>
                    </a:srgbClr>
                  </a:outerShdw>
                </a:effectLst>
                <a:latin typeface="Tahoma" pitchFamily="34" charset="0"/>
              </a:rPr>
              <a:t>计算简单</a:t>
            </a:r>
            <a:r>
              <a:rPr lang="zh-CN" altLang="en-US" b="1" dirty="0" smtClean="0">
                <a:effectLst>
                  <a:outerShdw blurRad="38100" dist="38100" dir="2700000" algn="tl">
                    <a:srgbClr val="000000">
                      <a:alpha val="43137"/>
                    </a:srgbClr>
                  </a:outerShdw>
                </a:effectLst>
                <a:latin typeface="Tahoma" pitchFamily="34" charset="0"/>
              </a:rPr>
              <a:t>，应当是企业项目决策中的首选或主要指标。</a:t>
            </a:r>
          </a:p>
          <a:p>
            <a:endParaRPr lang="zh-CN" altLang="en-US" b="1" dirty="0">
              <a:effectLst>
                <a:outerShdw blurRad="38100" dist="38100" dir="2700000" algn="tl">
                  <a:srgbClr val="000000">
                    <a:alpha val="43137"/>
                  </a:srgbClr>
                </a:outerShdw>
              </a:effectLst>
              <a:latin typeface="Tahoma" pitchFamily="34" charset="0"/>
            </a:endParaRPr>
          </a:p>
        </p:txBody>
      </p:sp>
      <p:sp>
        <p:nvSpPr>
          <p:cNvPr id="9" name="Rectangle 2"/>
          <p:cNvSpPr txBox="1">
            <a:spLocks noChangeArrowheads="1"/>
          </p:cNvSpPr>
          <p:nvPr/>
        </p:nvSpPr>
        <p:spPr>
          <a:xfrm>
            <a:off x="971600" y="-27384"/>
            <a:ext cx="7242175" cy="1057275"/>
          </a:xfrm>
          <a:prstGeom prst="rect">
            <a:avLst/>
          </a:prstGeom>
        </p:spPr>
        <p:txBody>
          <a:bodyPr anchor="ctr" anchorCtr="1"/>
          <a:lstStyle/>
          <a:p>
            <a:pPr lvl="0" algn="ctr">
              <a:defRPr/>
            </a:pPr>
            <a:r>
              <a:rPr lang="zh-CN" altLang="en-US" sz="4000" b="1" kern="0" dirty="0" smtClean="0">
                <a:solidFill>
                  <a:srgbClr val="C00000"/>
                </a:solidFill>
                <a:effectLst>
                  <a:outerShdw blurRad="38100" dist="38100" dir="2700000" algn="tl">
                    <a:srgbClr val="000000">
                      <a:alpha val="43137"/>
                    </a:srgbClr>
                  </a:outerShdw>
                </a:effectLst>
              </a:rPr>
              <a:t>净现值法</a:t>
            </a:r>
          </a:p>
        </p:txBody>
      </p:sp>
    </p:spTree>
  </p:cSld>
  <p:clrMapOvr>
    <a:masterClrMapping/>
  </p:clrMapOvr>
  <p:transition>
    <p:cover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0" name="Text Box 14"/>
          <p:cNvSpPr txBox="1">
            <a:spLocks noChangeArrowheads="1"/>
          </p:cNvSpPr>
          <p:nvPr/>
        </p:nvSpPr>
        <p:spPr bwMode="auto">
          <a:xfrm>
            <a:off x="942999" y="2230931"/>
            <a:ext cx="7129463" cy="769441"/>
          </a:xfrm>
          <a:prstGeom prst="rect">
            <a:avLst/>
          </a:prstGeom>
          <a:noFill/>
          <a:ln w="9525">
            <a:noFill/>
            <a:miter lim="800000"/>
            <a:headEnd/>
            <a:tailEnd/>
          </a:ln>
        </p:spPr>
        <p:txBody>
          <a:bodyPr anchorCtr="1">
            <a:spAutoFit/>
          </a:bodyPr>
          <a:lstStyle/>
          <a:p>
            <a:pPr algn="ctr"/>
            <a:r>
              <a:rPr kumimoji="1" lang="zh-CN" altLang="en-US" sz="4400" dirty="0" smtClean="0">
                <a:solidFill>
                  <a:schemeClr val="accent2"/>
                </a:solidFill>
                <a:effectLst>
                  <a:outerShdw blurRad="38100" dist="38100" dir="2700000" algn="tl">
                    <a:srgbClr val="C0C0C0"/>
                  </a:outerShdw>
                </a:effectLst>
                <a:latin typeface="华文琥珀" pitchFamily="2" charset="-122"/>
                <a:ea typeface="华文琥珀" pitchFamily="2" charset="-122"/>
              </a:rPr>
              <a:t>第</a:t>
            </a:r>
            <a:r>
              <a:rPr kumimoji="1" lang="en-US" altLang="zh-CN" sz="4400" dirty="0" smtClean="0">
                <a:solidFill>
                  <a:schemeClr val="accent2"/>
                </a:solidFill>
                <a:effectLst>
                  <a:outerShdw blurRad="38100" dist="38100" dir="2700000" algn="tl">
                    <a:srgbClr val="C0C0C0"/>
                  </a:outerShdw>
                </a:effectLst>
                <a:latin typeface="华文琥珀" pitchFamily="2" charset="-122"/>
                <a:ea typeface="华文琥珀" pitchFamily="2" charset="-122"/>
              </a:rPr>
              <a:t>11</a:t>
            </a:r>
            <a:r>
              <a:rPr kumimoji="1" lang="zh-CN" altLang="en-US" sz="4400" dirty="0" smtClean="0">
                <a:solidFill>
                  <a:schemeClr val="accent2"/>
                </a:solidFill>
                <a:effectLst>
                  <a:outerShdw blurRad="38100" dist="38100" dir="2700000" algn="tl">
                    <a:srgbClr val="C0C0C0"/>
                  </a:outerShdw>
                </a:effectLst>
                <a:latin typeface="华文琥珀" pitchFamily="2" charset="-122"/>
                <a:ea typeface="华文琥珀" pitchFamily="2" charset="-122"/>
              </a:rPr>
              <a:t>章   决策指标选用</a:t>
            </a:r>
            <a:endParaRPr kumimoji="1" lang="zh-CN" altLang="en-US" sz="1800" i="1" dirty="0">
              <a:solidFill>
                <a:srgbClr val="3366FF"/>
              </a:solidFill>
              <a:effectLst>
                <a:outerShdw blurRad="38100" dist="38100" dir="2700000" algn="tl">
                  <a:srgbClr val="C0C0C0"/>
                </a:outerShdw>
              </a:effectLst>
              <a:latin typeface="Bauhaus 93" pitchFamily="82" charset="0"/>
              <a:ea typeface="方正舒体" pitchFamily="2" charset="-122"/>
            </a:endParaRPr>
          </a:p>
        </p:txBody>
      </p:sp>
      <p:grpSp>
        <p:nvGrpSpPr>
          <p:cNvPr id="7" name="组合 6"/>
          <p:cNvGrpSpPr/>
          <p:nvPr/>
        </p:nvGrpSpPr>
        <p:grpSpPr>
          <a:xfrm>
            <a:off x="-32" y="3286124"/>
            <a:ext cx="9144000" cy="1136663"/>
            <a:chOff x="0" y="4149725"/>
            <a:chExt cx="9144000" cy="2708275"/>
          </a:xfrm>
        </p:grpSpPr>
        <p:pic>
          <p:nvPicPr>
            <p:cNvPr id="6148" name="Picture 25"/>
            <p:cNvPicPr>
              <a:picLocks noChangeAspect="1" noChangeArrowheads="1"/>
            </p:cNvPicPr>
            <p:nvPr/>
          </p:nvPicPr>
          <p:blipFill>
            <a:blip r:embed="rId2" cstate="print"/>
            <a:srcRect t="44893" r="19933" b="12708"/>
            <a:stretch>
              <a:fillRect/>
            </a:stretch>
          </p:blipFill>
          <p:spPr bwMode="auto">
            <a:xfrm>
              <a:off x="0" y="4149725"/>
              <a:ext cx="9144000" cy="2708275"/>
            </a:xfrm>
            <a:prstGeom prst="rect">
              <a:avLst/>
            </a:prstGeom>
            <a:noFill/>
            <a:ln w="9525">
              <a:noFill/>
              <a:miter lim="800000"/>
              <a:headEnd/>
              <a:tailEnd/>
            </a:ln>
          </p:spPr>
        </p:pic>
        <p:pic>
          <p:nvPicPr>
            <p:cNvPr id="6157" name="Picture 1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0" y="5229225"/>
              <a:ext cx="2843213" cy="1189038"/>
            </a:xfrm>
            <a:prstGeom prst="rect">
              <a:avLst/>
            </a:prstGeom>
            <a:noFill/>
            <a:ln w="9525">
              <a:noFill/>
              <a:miter lim="800000"/>
              <a:headEnd/>
              <a:tailEnd/>
            </a:ln>
            <a:effectLst/>
          </p:spPr>
        </p:pic>
      </p:grpSp>
    </p:spTree>
  </p:cSld>
  <p:clrMapOvr>
    <a:masterClrMapping/>
  </p:clrMapOvr>
  <p:transition>
    <p:cover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298" name="Group 2"/>
          <p:cNvGraphicFramePr>
            <a:graphicFrameLocks noGrp="1"/>
          </p:cNvGraphicFramePr>
          <p:nvPr/>
        </p:nvGraphicFramePr>
        <p:xfrm>
          <a:off x="623888" y="3562350"/>
          <a:ext cx="8318500" cy="1463040"/>
        </p:xfrm>
        <a:graphic>
          <a:graphicData uri="http://schemas.openxmlformats.org/drawingml/2006/table">
            <a:tbl>
              <a:tblPr/>
              <a:tblGrid>
                <a:gridCol w="1849437"/>
                <a:gridCol w="1000125"/>
                <a:gridCol w="1154113"/>
                <a:gridCol w="1103312"/>
                <a:gridCol w="1096963"/>
                <a:gridCol w="1096962"/>
                <a:gridCol w="1017588"/>
              </a:tblGrid>
              <a:tr h="347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chemeClr val="tx1"/>
                          </a:solidFill>
                          <a:effectLst/>
                          <a:latin typeface="楷体_GB2312" pitchFamily="49" charset="-122"/>
                          <a:ea typeface="楷体_GB2312" pitchFamily="49" charset="-122"/>
                        </a:rPr>
                        <a:t>NCF=CI-CO</a:t>
                      </a:r>
                    </a:p>
                  </a:txBody>
                  <a:tcPr anchor="ctr" horzOverflow="overflow">
                    <a:lnL cap="flat">
                      <a:noFill/>
                    </a:lnL>
                    <a:lnR w="12700"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-1000</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300</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300</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300</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300</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300</a:t>
                      </a:r>
                    </a:p>
                  </a:txBody>
                  <a:tcPr anchor="ctr" horzOverflow="overflow">
                    <a:lnL w="12700" cap="flat" cmpd="sng" algn="ctr">
                      <a:solidFill>
                        <a:srgbClr val="0000FF"/>
                      </a:solidFill>
                      <a:prstDash val="solid"/>
                      <a:miter lim="800000"/>
                      <a:headEnd type="none" w="med" len="med"/>
                      <a:tailEnd type="none" w="med" len="med"/>
                    </a:lnL>
                    <a:lnR cap="flat">
                      <a:noFill/>
                    </a:lnR>
                    <a:lnT w="28575"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FFCCCC"/>
                    </a:solidFill>
                  </a:tcPr>
                </a:tc>
              </a:tr>
              <a:tr h="347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楷体_GB2312" pitchFamily="49" charset="-122"/>
                          <a:ea typeface="楷体_GB2312" pitchFamily="49" charset="-122"/>
                        </a:rPr>
                        <a:t>（</a:t>
                      </a:r>
                      <a:r>
                        <a:rPr kumimoji="1" lang="en-US" altLang="zh-CN" sz="1800" b="1" i="0" u="none" strike="noStrike" cap="none" normalizeH="0" baseline="0" dirty="0" smtClean="0">
                          <a:ln>
                            <a:noFill/>
                          </a:ln>
                          <a:solidFill>
                            <a:schemeClr val="tx1"/>
                          </a:solidFill>
                          <a:effectLst/>
                          <a:latin typeface="楷体_GB2312" pitchFamily="49" charset="-122"/>
                          <a:ea typeface="楷体_GB2312" pitchFamily="49" charset="-122"/>
                        </a:rPr>
                        <a:t>P/F，i</a:t>
                      </a:r>
                      <a:r>
                        <a:rPr kumimoji="1" lang="en-US" altLang="zh-CN" sz="1800" b="1" i="0" u="none" strike="noStrike" cap="none" normalizeH="0" baseline="-25000" dirty="0" smtClean="0">
                          <a:ln>
                            <a:noFill/>
                          </a:ln>
                          <a:solidFill>
                            <a:schemeClr val="tx1"/>
                          </a:solidFill>
                          <a:effectLst/>
                          <a:latin typeface="楷体_GB2312" pitchFamily="49" charset="-122"/>
                          <a:ea typeface="楷体_GB2312" pitchFamily="49" charset="-122"/>
                        </a:rPr>
                        <a:t>0</a:t>
                      </a:r>
                      <a:r>
                        <a:rPr kumimoji="1" lang="en-US" altLang="zh-CN" sz="1800" b="1" i="0" u="none" strike="noStrike" cap="none" normalizeH="0" baseline="0" dirty="0" smtClean="0">
                          <a:ln>
                            <a:noFill/>
                          </a:ln>
                          <a:solidFill>
                            <a:schemeClr val="tx1"/>
                          </a:solidFill>
                          <a:effectLst/>
                          <a:latin typeface="楷体_GB2312" pitchFamily="49" charset="-122"/>
                          <a:ea typeface="楷体_GB2312" pitchFamily="49" charset="-122"/>
                        </a:rPr>
                        <a:t>，n）</a:t>
                      </a:r>
                    </a:p>
                  </a:txBody>
                  <a:tcPr anchor="ctr" horzOverflow="overflow">
                    <a:lnL cap="flat">
                      <a:noFill/>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1</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0.9091</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0.8264</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0.7513</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0.6830</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0.6209</a:t>
                      </a:r>
                    </a:p>
                  </a:txBody>
                  <a:tcPr anchor="ctr" horzOverflow="overflow">
                    <a:lnL w="12700" cap="flat" cmpd="sng" algn="ctr">
                      <a:solidFill>
                        <a:srgbClr val="0000FF"/>
                      </a:solidFill>
                      <a:prstDash val="solid"/>
                      <a:miter lim="800000"/>
                      <a:headEnd type="none" w="med" len="med"/>
                      <a:tailEnd type="none" w="med" len="med"/>
                    </a:lnL>
                    <a:lnR cap="flat">
                      <a:noFill/>
                    </a:lnR>
                    <a:lnT w="12700"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FFCCCC"/>
                    </a:solidFill>
                  </a:tcPr>
                </a:tc>
              </a:tr>
              <a:tr h="349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折现值</a:t>
                      </a:r>
                    </a:p>
                  </a:txBody>
                  <a:tcPr anchor="ctr" horzOverflow="overflow">
                    <a:lnL cap="flat">
                      <a:noFill/>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-1000</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272.73</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247.92</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225.39</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204.90</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186.27</a:t>
                      </a:r>
                    </a:p>
                  </a:txBody>
                  <a:tcPr anchor="ctr" horzOverflow="overflow">
                    <a:lnL w="12700" cap="flat" cmpd="sng" algn="ctr">
                      <a:solidFill>
                        <a:srgbClr val="0000FF"/>
                      </a:solidFill>
                      <a:prstDash val="solid"/>
                      <a:miter lim="800000"/>
                      <a:headEnd type="none" w="med" len="med"/>
                      <a:tailEnd type="none" w="med" len="med"/>
                    </a:lnL>
                    <a:lnR cap="flat">
                      <a:noFill/>
                    </a:lnR>
                    <a:lnT w="12700"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FFCCCC"/>
                    </a:solidFill>
                  </a:tcPr>
                </a:tc>
              </a:tr>
              <a:tr h="349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累计折现值</a:t>
                      </a:r>
                    </a:p>
                  </a:txBody>
                  <a:tcPr anchor="ctr" horzOverflow="overflow">
                    <a:lnL cap="flat">
                      <a:noFill/>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28575" cap="flat" cmpd="sng" algn="ctr">
                      <a:solidFill>
                        <a:srgbClr val="0000FF"/>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-1000</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28575" cap="flat" cmpd="sng" algn="ctr">
                      <a:solidFill>
                        <a:srgbClr val="0000FF"/>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-727.27</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28575" cap="flat" cmpd="sng" algn="ctr">
                      <a:solidFill>
                        <a:srgbClr val="0000FF"/>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-479.35</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28575" cap="flat" cmpd="sng" algn="ctr">
                      <a:solidFill>
                        <a:srgbClr val="0000FF"/>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-253.96</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28575" cap="flat" cmpd="sng" algn="ctr">
                      <a:solidFill>
                        <a:srgbClr val="0000FF"/>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-49.06</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28575" cap="flat" cmpd="sng" algn="ctr">
                      <a:solidFill>
                        <a:srgbClr val="0000FF"/>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137.21</a:t>
                      </a:r>
                    </a:p>
                  </a:txBody>
                  <a:tcPr anchor="ctr" horzOverflow="overflow">
                    <a:lnL w="12700" cap="flat" cmpd="sng" algn="ctr">
                      <a:solidFill>
                        <a:srgbClr val="0000FF"/>
                      </a:solidFill>
                      <a:prstDash val="solid"/>
                      <a:miter lim="800000"/>
                      <a:headEnd type="none" w="med" len="med"/>
                      <a:tailEnd type="none" w="med" len="med"/>
                    </a:lnL>
                    <a:lnR cap="flat">
                      <a:noFill/>
                    </a:lnR>
                    <a:lnT w="12700" cap="flat" cmpd="sng" algn="ctr">
                      <a:solidFill>
                        <a:srgbClr val="0000FF"/>
                      </a:solidFill>
                      <a:prstDash val="solid"/>
                      <a:miter lim="800000"/>
                      <a:headEnd type="none" w="med" len="med"/>
                      <a:tailEnd type="none" w="med" len="med"/>
                    </a:lnT>
                    <a:lnB w="28575" cap="flat" cmpd="sng" algn="ctr">
                      <a:solidFill>
                        <a:srgbClr val="0000FF"/>
                      </a:solidFill>
                      <a:prstDash val="solid"/>
                      <a:miter lim="800000"/>
                      <a:headEnd type="none" w="med" len="med"/>
                      <a:tailEnd type="none" w="med" len="med"/>
                    </a:lnB>
                    <a:lnTlToBr>
                      <a:noFill/>
                    </a:lnTlToBr>
                    <a:lnBlToTr>
                      <a:noFill/>
                    </a:lnBlToTr>
                    <a:solidFill>
                      <a:srgbClr val="FFCCCC"/>
                    </a:solidFill>
                  </a:tcPr>
                </a:tc>
              </a:tr>
            </a:tbl>
          </a:graphicData>
        </a:graphic>
      </p:graphicFrame>
      <p:sp>
        <p:nvSpPr>
          <p:cNvPr id="56364" name="Text Box 50"/>
          <p:cNvSpPr txBox="1">
            <a:spLocks noChangeArrowheads="1"/>
          </p:cNvSpPr>
          <p:nvPr/>
        </p:nvSpPr>
        <p:spPr bwMode="auto">
          <a:xfrm>
            <a:off x="1447800" y="1143000"/>
            <a:ext cx="4089400" cy="519113"/>
          </a:xfrm>
          <a:prstGeom prst="rect">
            <a:avLst/>
          </a:prstGeom>
          <a:noFill/>
          <a:ln w="9525">
            <a:noFill/>
            <a:miter lim="800000"/>
            <a:headEnd/>
            <a:tailEnd/>
          </a:ln>
        </p:spPr>
        <p:txBody>
          <a:bodyPr>
            <a:spAutoFit/>
          </a:bodyPr>
          <a:lstStyle/>
          <a:p>
            <a:pPr>
              <a:spcBef>
                <a:spcPct val="0"/>
              </a:spcBef>
              <a:buClrTx/>
              <a:buSzTx/>
              <a:buFontTx/>
              <a:buNone/>
            </a:pPr>
            <a:r>
              <a:rPr lang="zh-CN" altLang="en-US" sz="2800" b="1" dirty="0">
                <a:solidFill>
                  <a:srgbClr val="0000FF"/>
                </a:solidFill>
                <a:latin typeface="宋体" pitchFamily="2" charset="-122"/>
              </a:rPr>
              <a:t> </a:t>
            </a:r>
            <a:r>
              <a:rPr kumimoji="0" lang="zh-CN" altLang="en-US" sz="2800" b="1" dirty="0"/>
              <a:t>假设 </a:t>
            </a:r>
            <a:r>
              <a:rPr lang="en-US" altLang="zh-CN" sz="2800" b="1" i="1" dirty="0"/>
              <a:t>i</a:t>
            </a:r>
            <a:r>
              <a:rPr lang="en-US" altLang="zh-CN" sz="2800" b="1" i="1" baseline="-25000" dirty="0"/>
              <a:t>0</a:t>
            </a:r>
            <a:r>
              <a:rPr kumimoji="0" lang="en-US" altLang="zh-CN" sz="2800" b="1" dirty="0"/>
              <a:t> =10%</a:t>
            </a:r>
            <a:endParaRPr kumimoji="0" lang="zh-CN" altLang="en-US" sz="2800" b="1" dirty="0"/>
          </a:p>
        </p:txBody>
      </p:sp>
      <p:sp>
        <p:nvSpPr>
          <p:cNvPr id="311348" name="Text Box 52"/>
          <p:cNvSpPr txBox="1">
            <a:spLocks noChangeArrowheads="1"/>
          </p:cNvSpPr>
          <p:nvPr/>
        </p:nvSpPr>
        <p:spPr bwMode="auto">
          <a:xfrm>
            <a:off x="627063" y="5046663"/>
            <a:ext cx="8328025" cy="903389"/>
          </a:xfrm>
          <a:prstGeom prst="rect">
            <a:avLst/>
          </a:prstGeom>
          <a:noFill/>
          <a:ln w="9525">
            <a:noFill/>
            <a:miter lim="800000"/>
            <a:headEnd/>
            <a:tailEnd/>
          </a:ln>
        </p:spPr>
        <p:txBody>
          <a:bodyPr>
            <a:spAutoFit/>
          </a:bodyPr>
          <a:lstStyle/>
          <a:p>
            <a:pPr>
              <a:lnSpc>
                <a:spcPct val="140000"/>
              </a:lnSpc>
              <a:buClrTx/>
              <a:buSzTx/>
              <a:buFontTx/>
              <a:buNone/>
            </a:pPr>
            <a:r>
              <a:rPr kumimoji="0" lang="zh-CN" altLang="zh-CN" b="1" dirty="0">
                <a:solidFill>
                  <a:srgbClr val="6600CC"/>
                </a:solidFill>
              </a:rPr>
              <a:t>列式计算：</a:t>
            </a:r>
            <a:r>
              <a:rPr kumimoji="0" lang="en-US" altLang="zh-CN" b="1" i="1" dirty="0">
                <a:solidFill>
                  <a:srgbClr val="6600CC"/>
                </a:solidFill>
              </a:rPr>
              <a:t>NPV</a:t>
            </a:r>
            <a:r>
              <a:rPr kumimoji="0" lang="en-US" altLang="zh-CN" b="1" dirty="0">
                <a:solidFill>
                  <a:srgbClr val="6600CC"/>
                </a:solidFill>
              </a:rPr>
              <a:t>＝－1000＋300×（</a:t>
            </a:r>
            <a:r>
              <a:rPr kumimoji="0" lang="en-US" altLang="zh-CN" b="1" i="1" dirty="0">
                <a:solidFill>
                  <a:srgbClr val="6600CC"/>
                </a:solidFill>
              </a:rPr>
              <a:t>P</a:t>
            </a:r>
            <a:r>
              <a:rPr kumimoji="0" lang="en-US" altLang="zh-CN" b="1" dirty="0">
                <a:solidFill>
                  <a:srgbClr val="6600CC"/>
                </a:solidFill>
              </a:rPr>
              <a:t>/</a:t>
            </a:r>
            <a:r>
              <a:rPr kumimoji="0" lang="en-US" altLang="zh-CN" b="1" i="1" dirty="0">
                <a:solidFill>
                  <a:srgbClr val="6600CC"/>
                </a:solidFill>
              </a:rPr>
              <a:t>A</a:t>
            </a:r>
            <a:r>
              <a:rPr kumimoji="0" lang="en-US" altLang="zh-CN" b="1" dirty="0">
                <a:solidFill>
                  <a:srgbClr val="6600CC"/>
                </a:solidFill>
              </a:rPr>
              <a:t> ，10％ ，5）</a:t>
            </a:r>
          </a:p>
          <a:p>
            <a:pPr>
              <a:lnSpc>
                <a:spcPct val="140000"/>
              </a:lnSpc>
              <a:buClrTx/>
              <a:buSzTx/>
              <a:buFontTx/>
              <a:buNone/>
            </a:pPr>
            <a:r>
              <a:rPr kumimoji="0" lang="zh-CN" altLang="en-US" b="1" dirty="0">
                <a:solidFill>
                  <a:srgbClr val="6600CC"/>
                </a:solidFill>
              </a:rPr>
              <a:t>                            ＝－1000＋300×3.791＝137.</a:t>
            </a:r>
            <a:r>
              <a:rPr kumimoji="0" lang="zh-CN" altLang="en-US" b="1" dirty="0" smtClean="0">
                <a:solidFill>
                  <a:srgbClr val="6600CC"/>
                </a:solidFill>
              </a:rPr>
              <a:t>3</a:t>
            </a:r>
            <a:endParaRPr kumimoji="0" lang="zh-CN" altLang="en-US" b="1" dirty="0">
              <a:solidFill>
                <a:srgbClr val="6600CC"/>
              </a:solidFill>
            </a:endParaRPr>
          </a:p>
        </p:txBody>
      </p:sp>
      <p:graphicFrame>
        <p:nvGraphicFramePr>
          <p:cNvPr id="311349" name="Group 53"/>
          <p:cNvGraphicFramePr>
            <a:graphicFrameLocks noGrp="1"/>
          </p:cNvGraphicFramePr>
          <p:nvPr/>
        </p:nvGraphicFramePr>
        <p:xfrm>
          <a:off x="619125" y="1814513"/>
          <a:ext cx="8318500" cy="1101408"/>
        </p:xfrm>
        <a:graphic>
          <a:graphicData uri="http://schemas.openxmlformats.org/drawingml/2006/table">
            <a:tbl>
              <a:tblPr/>
              <a:tblGrid>
                <a:gridCol w="1849438"/>
                <a:gridCol w="1000125"/>
                <a:gridCol w="1154112"/>
                <a:gridCol w="1103313"/>
                <a:gridCol w="1096962"/>
                <a:gridCol w="1096963"/>
                <a:gridCol w="1017587"/>
              </a:tblGrid>
              <a:tr h="360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楷体_GB2312" pitchFamily="49" charset="-122"/>
                          <a:ea typeface="楷体_GB2312" pitchFamily="49" charset="-122"/>
                        </a:rPr>
                        <a:t>年份</a:t>
                      </a:r>
                    </a:p>
                  </a:txBody>
                  <a:tcPr anchor="ctr" horzOverflow="overflow">
                    <a:lnL cap="flat">
                      <a:noFill/>
                    </a:lnL>
                    <a:lnR w="12700"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0</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1</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2</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3</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4</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5</a:t>
                      </a:r>
                    </a:p>
                  </a:txBody>
                  <a:tcPr anchor="ctr" horzOverflow="overflow">
                    <a:lnL w="12700" cap="flat" cmpd="sng" algn="ctr">
                      <a:solidFill>
                        <a:srgbClr val="0000FF"/>
                      </a:solidFill>
                      <a:prstDash val="solid"/>
                      <a:miter lim="800000"/>
                      <a:headEnd type="none" w="med" len="med"/>
                      <a:tailEnd type="none" w="med" len="med"/>
                    </a:lnL>
                    <a:lnR cap="flat">
                      <a:noFill/>
                    </a:lnR>
                    <a:lnT w="28575"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66CCFF"/>
                    </a:solidFill>
                  </a:tcPr>
                </a:tc>
              </a:tr>
              <a:tr h="349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楷体_GB2312" pitchFamily="49" charset="-122"/>
                          <a:ea typeface="楷体_GB2312" pitchFamily="49" charset="-122"/>
                        </a:rPr>
                        <a:t>CI</a:t>
                      </a:r>
                    </a:p>
                  </a:txBody>
                  <a:tcPr anchor="ctr" horzOverflow="overflow">
                    <a:lnL cap="flat">
                      <a:noFill/>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8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800</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800</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800</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800</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800</a:t>
                      </a:r>
                    </a:p>
                  </a:txBody>
                  <a:tcPr anchor="ctr" horzOverflow="overflow">
                    <a:lnL w="12700" cap="flat" cmpd="sng" algn="ctr">
                      <a:solidFill>
                        <a:srgbClr val="0000FF"/>
                      </a:solidFill>
                      <a:prstDash val="solid"/>
                      <a:miter lim="800000"/>
                      <a:headEnd type="none" w="med" len="med"/>
                      <a:tailEnd type="none" w="med" len="med"/>
                    </a:lnL>
                    <a:lnR cap="flat">
                      <a:noFill/>
                    </a:lnR>
                    <a:lnT w="12700" cap="flat" cmpd="sng" algn="ctr">
                      <a:solidFill>
                        <a:srgbClr val="0000FF"/>
                      </a:solidFill>
                      <a:prstDash val="solid"/>
                      <a:miter lim="800000"/>
                      <a:headEnd type="none" w="med" len="med"/>
                      <a:tailEnd type="none" w="med" len="med"/>
                    </a:lnT>
                    <a:lnB w="12700" cap="flat" cmpd="sng" algn="ctr">
                      <a:solidFill>
                        <a:srgbClr val="0000FF"/>
                      </a:solidFill>
                      <a:prstDash val="solid"/>
                      <a:miter lim="800000"/>
                      <a:headEnd type="none" w="med" len="med"/>
                      <a:tailEnd type="none" w="med" len="med"/>
                    </a:lnB>
                    <a:lnTlToBr>
                      <a:noFill/>
                    </a:lnTlToBr>
                    <a:lnBlToTr>
                      <a:noFill/>
                    </a:lnBlToTr>
                    <a:solidFill>
                      <a:srgbClr val="66CCFF"/>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smtClean="0">
                          <a:ln>
                            <a:noFill/>
                          </a:ln>
                          <a:solidFill>
                            <a:schemeClr val="tx1"/>
                          </a:solidFill>
                          <a:effectLst/>
                          <a:latin typeface="楷体_GB2312" pitchFamily="49" charset="-122"/>
                          <a:ea typeface="楷体_GB2312" pitchFamily="49" charset="-122"/>
                        </a:rPr>
                        <a:t>CO</a:t>
                      </a:r>
                    </a:p>
                  </a:txBody>
                  <a:tcPr anchor="ctr" horzOverflow="overflow">
                    <a:lnL cap="flat">
                      <a:noFill/>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28575" cap="flat" cmpd="sng" algn="ctr">
                      <a:solidFill>
                        <a:srgbClr val="0000FF"/>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1000</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28575" cap="flat" cmpd="sng" algn="ctr">
                      <a:solidFill>
                        <a:srgbClr val="0000FF"/>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500</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28575" cap="flat" cmpd="sng" algn="ctr">
                      <a:solidFill>
                        <a:srgbClr val="0000FF"/>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500</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28575" cap="flat" cmpd="sng" algn="ctr">
                      <a:solidFill>
                        <a:srgbClr val="0000FF"/>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500</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28575" cap="flat" cmpd="sng" algn="ctr">
                      <a:solidFill>
                        <a:srgbClr val="0000FF"/>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500</a:t>
                      </a:r>
                    </a:p>
                  </a:txBody>
                  <a:tcPr anchor="ctr" horzOverflow="overflow">
                    <a:lnL w="12700" cap="flat" cmpd="sng" algn="ctr">
                      <a:solidFill>
                        <a:srgbClr val="0000FF"/>
                      </a:solidFill>
                      <a:prstDash val="solid"/>
                      <a:miter lim="800000"/>
                      <a:headEnd type="none" w="med" len="med"/>
                      <a:tailEnd type="none" w="med" len="med"/>
                    </a:lnL>
                    <a:lnR w="12700" cap="flat" cmpd="sng" algn="ctr">
                      <a:solidFill>
                        <a:srgbClr val="0000FF"/>
                      </a:solidFill>
                      <a:prstDash val="solid"/>
                      <a:miter lim="800000"/>
                      <a:headEnd type="none" w="med" len="med"/>
                      <a:tailEnd type="none" w="med" len="med"/>
                    </a:lnR>
                    <a:lnT w="12700" cap="flat" cmpd="sng" algn="ctr">
                      <a:solidFill>
                        <a:srgbClr val="0000FF"/>
                      </a:solidFill>
                      <a:prstDash val="solid"/>
                      <a:miter lim="800000"/>
                      <a:headEnd type="none" w="med" len="med"/>
                      <a:tailEnd type="none" w="med" len="med"/>
                    </a:lnT>
                    <a:lnB w="28575" cap="flat" cmpd="sng" algn="ctr">
                      <a:solidFill>
                        <a:srgbClr val="0000FF"/>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500</a:t>
                      </a:r>
                    </a:p>
                  </a:txBody>
                  <a:tcPr anchor="ctr" horzOverflow="overflow">
                    <a:lnL w="12700" cap="flat" cmpd="sng" algn="ctr">
                      <a:solidFill>
                        <a:srgbClr val="0000FF"/>
                      </a:solidFill>
                      <a:prstDash val="solid"/>
                      <a:miter lim="800000"/>
                      <a:headEnd type="none" w="med" len="med"/>
                      <a:tailEnd type="none" w="med" len="med"/>
                    </a:lnL>
                    <a:lnR cap="flat">
                      <a:noFill/>
                    </a:lnR>
                    <a:lnT w="12700" cap="flat" cmpd="sng" algn="ctr">
                      <a:solidFill>
                        <a:srgbClr val="0000FF"/>
                      </a:solidFill>
                      <a:prstDash val="solid"/>
                      <a:miter lim="800000"/>
                      <a:headEnd type="none" w="med" len="med"/>
                      <a:tailEnd type="none" w="med" len="med"/>
                    </a:lnT>
                    <a:lnB w="28575" cap="flat" cmpd="sng" algn="ctr">
                      <a:solidFill>
                        <a:srgbClr val="0000FF"/>
                      </a:solidFill>
                      <a:prstDash val="solid"/>
                      <a:miter lim="800000"/>
                      <a:headEnd type="none" w="med" len="med"/>
                      <a:tailEnd type="none" w="med" len="med"/>
                    </a:lnB>
                    <a:lnTlToBr>
                      <a:noFill/>
                    </a:lnTlToBr>
                    <a:lnBlToTr>
                      <a:noFill/>
                    </a:lnBlToTr>
                    <a:solidFill>
                      <a:srgbClr val="66CCFF"/>
                    </a:solidFill>
                  </a:tcPr>
                </a:tc>
              </a:tr>
            </a:tbl>
          </a:graphicData>
        </a:graphic>
      </p:graphicFrame>
      <p:sp>
        <p:nvSpPr>
          <p:cNvPr id="311387" name="Text Box 91"/>
          <p:cNvSpPr txBox="1">
            <a:spLocks noChangeArrowheads="1"/>
          </p:cNvSpPr>
          <p:nvPr/>
        </p:nvSpPr>
        <p:spPr bwMode="auto">
          <a:xfrm>
            <a:off x="735945" y="3019425"/>
            <a:ext cx="2236510" cy="400110"/>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b="1">
                <a:solidFill>
                  <a:schemeClr val="tx1"/>
                </a:solidFill>
                <a:latin typeface="Tahoma" pitchFamily="34" charset="0"/>
              </a:rPr>
              <a:t>按定义列表计算：</a:t>
            </a:r>
          </a:p>
        </p:txBody>
      </p:sp>
      <p:sp>
        <p:nvSpPr>
          <p:cNvPr id="56399" name="Rectangle 92"/>
          <p:cNvSpPr>
            <a:spLocks noChangeArrowheads="1"/>
          </p:cNvSpPr>
          <p:nvPr/>
        </p:nvSpPr>
        <p:spPr bwMode="auto">
          <a:xfrm>
            <a:off x="3314700" y="255588"/>
            <a:ext cx="2946400" cy="635000"/>
          </a:xfrm>
          <a:prstGeom prst="rect">
            <a:avLst/>
          </a:prstGeom>
          <a:noFill/>
          <a:ln w="9525">
            <a:noFill/>
            <a:miter lim="800000"/>
            <a:headEnd/>
            <a:tailEnd/>
          </a:ln>
        </p:spPr>
        <p:txBody>
          <a:bodyPr anchor="b"/>
          <a:lstStyle/>
          <a:p>
            <a:pPr>
              <a:spcBef>
                <a:spcPct val="0"/>
              </a:spcBef>
              <a:buClrTx/>
              <a:buSzTx/>
              <a:buFontTx/>
              <a:buNone/>
            </a:pPr>
            <a:r>
              <a:rPr lang="zh-CN" altLang="en-US" sz="3600" b="1" kern="0" dirty="0" smtClean="0">
                <a:solidFill>
                  <a:schemeClr val="accent2"/>
                </a:solidFill>
                <a:latin typeface="+mj-lt"/>
                <a:ea typeface="+mj-ea"/>
                <a:cs typeface="+mj-cs"/>
              </a:rPr>
              <a:t>净现值例题</a:t>
            </a:r>
            <a:r>
              <a:rPr lang="en-US" altLang="zh-CN" sz="3600" b="1" kern="0" dirty="0" smtClean="0">
                <a:solidFill>
                  <a:schemeClr val="accent2"/>
                </a:solidFill>
                <a:latin typeface="+mj-lt"/>
                <a:ea typeface="+mj-ea"/>
                <a:cs typeface="+mj-cs"/>
              </a:rPr>
              <a:t>1</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1387"/>
                                        </p:tgtEl>
                                        <p:attrNameLst>
                                          <p:attrName>style.visibility</p:attrName>
                                        </p:attrNameLst>
                                      </p:cBhvr>
                                      <p:to>
                                        <p:strVal val="visible"/>
                                      </p:to>
                                    </p:set>
                                    <p:anim calcmode="lin" valueType="num">
                                      <p:cBhvr additive="base">
                                        <p:cTn id="7" dur="500" fill="hold"/>
                                        <p:tgtEl>
                                          <p:spTgt spid="311387"/>
                                        </p:tgtEl>
                                        <p:attrNameLst>
                                          <p:attrName>ppt_x</p:attrName>
                                        </p:attrNameLst>
                                      </p:cBhvr>
                                      <p:tavLst>
                                        <p:tav tm="0">
                                          <p:val>
                                            <p:strVal val="0-#ppt_w/2"/>
                                          </p:val>
                                        </p:tav>
                                        <p:tav tm="100000">
                                          <p:val>
                                            <p:strVal val="#ppt_x"/>
                                          </p:val>
                                        </p:tav>
                                      </p:tavLst>
                                    </p:anim>
                                    <p:anim calcmode="lin" valueType="num">
                                      <p:cBhvr additive="base">
                                        <p:cTn id="8" dur="500" fill="hold"/>
                                        <p:tgtEl>
                                          <p:spTgt spid="3113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11298"/>
                                        </p:tgtEl>
                                        <p:attrNameLst>
                                          <p:attrName>style.visibility</p:attrName>
                                        </p:attrNameLst>
                                      </p:cBhvr>
                                      <p:to>
                                        <p:strVal val="visible"/>
                                      </p:to>
                                    </p:set>
                                    <p:animEffect transition="in" filter="dissolve">
                                      <p:cBhvr>
                                        <p:cTn id="13" dur="500"/>
                                        <p:tgtEl>
                                          <p:spTgt spid="31129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11348"/>
                                        </p:tgtEl>
                                        <p:attrNameLst>
                                          <p:attrName>style.visibility</p:attrName>
                                        </p:attrNameLst>
                                      </p:cBhvr>
                                      <p:to>
                                        <p:strVal val="visible"/>
                                      </p:to>
                                    </p:set>
                                    <p:animEffect transition="in" filter="dissolve">
                                      <p:cBhvr>
                                        <p:cTn id="18" dur="500"/>
                                        <p:tgtEl>
                                          <p:spTgt spid="311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48" grpId="0" autoUpdateAnimBg="0"/>
      <p:bldP spid="31138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Text Box 2"/>
          <p:cNvSpPr txBox="1">
            <a:spLocks noChangeArrowheads="1"/>
          </p:cNvSpPr>
          <p:nvPr/>
        </p:nvSpPr>
        <p:spPr bwMode="auto">
          <a:xfrm>
            <a:off x="1508125" y="1138238"/>
            <a:ext cx="4902200" cy="519112"/>
          </a:xfrm>
          <a:prstGeom prst="rect">
            <a:avLst/>
          </a:prstGeom>
          <a:noFill/>
          <a:ln w="9525">
            <a:noFill/>
            <a:miter lim="800000"/>
            <a:headEnd/>
            <a:tailEnd/>
          </a:ln>
        </p:spPr>
        <p:txBody>
          <a:bodyPr>
            <a:spAutoFit/>
          </a:bodyPr>
          <a:lstStyle/>
          <a:p>
            <a:pPr>
              <a:spcBef>
                <a:spcPct val="0"/>
              </a:spcBef>
              <a:buClrTx/>
              <a:buSzTx/>
              <a:buFontTx/>
              <a:buNone/>
            </a:pPr>
            <a:r>
              <a:rPr lang="zh-CN" altLang="en-US" sz="2800" b="1">
                <a:solidFill>
                  <a:srgbClr val="0000FF"/>
                </a:solidFill>
                <a:effectLst>
                  <a:outerShdw blurRad="38100" dist="38100" dir="2700000" algn="tl">
                    <a:srgbClr val="000000">
                      <a:alpha val="43137"/>
                    </a:srgbClr>
                  </a:outerShdw>
                </a:effectLst>
                <a:latin typeface="宋体" pitchFamily="2" charset="-122"/>
              </a:rPr>
              <a:t>  </a:t>
            </a:r>
            <a:r>
              <a:rPr lang="zh-CN" altLang="en-US" sz="2800" b="1">
                <a:solidFill>
                  <a:srgbClr val="CC00FF"/>
                </a:solidFill>
                <a:effectLst>
                  <a:outerShdw blurRad="38100" dist="38100" dir="2700000" algn="tl">
                    <a:srgbClr val="000000">
                      <a:alpha val="43137"/>
                    </a:srgbClr>
                  </a:outerShdw>
                </a:effectLst>
                <a:latin typeface="Tahoma" pitchFamily="34" charset="0"/>
              </a:rPr>
              <a:t>基准折现率为10%</a:t>
            </a:r>
          </a:p>
        </p:txBody>
      </p:sp>
      <p:grpSp>
        <p:nvGrpSpPr>
          <p:cNvPr id="2" name="Group 3"/>
          <p:cNvGrpSpPr>
            <a:grpSpLocks/>
          </p:cNvGrpSpPr>
          <p:nvPr/>
        </p:nvGrpSpPr>
        <p:grpSpPr bwMode="auto">
          <a:xfrm>
            <a:off x="481013" y="1728788"/>
            <a:ext cx="7239000" cy="2819400"/>
            <a:chOff x="528" y="1824"/>
            <a:chExt cx="4560" cy="1776"/>
          </a:xfrm>
        </p:grpSpPr>
        <p:grpSp>
          <p:nvGrpSpPr>
            <p:cNvPr id="3" name="Group 4"/>
            <p:cNvGrpSpPr>
              <a:grpSpLocks/>
            </p:cNvGrpSpPr>
            <p:nvPr/>
          </p:nvGrpSpPr>
          <p:grpSpPr bwMode="auto">
            <a:xfrm>
              <a:off x="720" y="2064"/>
              <a:ext cx="4368" cy="1296"/>
              <a:chOff x="720" y="2064"/>
              <a:chExt cx="4368" cy="1296"/>
            </a:xfrm>
          </p:grpSpPr>
          <p:sp>
            <p:nvSpPr>
              <p:cNvPr id="11290" name="Line 5"/>
              <p:cNvSpPr>
                <a:spLocks noChangeShapeType="1"/>
              </p:cNvSpPr>
              <p:nvPr/>
            </p:nvSpPr>
            <p:spPr bwMode="auto">
              <a:xfrm>
                <a:off x="720" y="2496"/>
                <a:ext cx="4368" cy="0"/>
              </a:xfrm>
              <a:prstGeom prst="line">
                <a:avLst/>
              </a:prstGeom>
              <a:noFill/>
              <a:ln w="28575">
                <a:solidFill>
                  <a:srgbClr val="CC00FF"/>
                </a:solidFill>
                <a:miter lim="800000"/>
                <a:headEnd/>
                <a:tailEnd type="triangle" w="med" len="lg"/>
              </a:ln>
            </p:spPr>
            <p:txBody>
              <a:bodyPr wrap="none"/>
              <a:lstStyle/>
              <a:p>
                <a:endParaRPr lang="zh-CN" altLang="en-US"/>
              </a:p>
            </p:txBody>
          </p:sp>
          <p:sp>
            <p:nvSpPr>
              <p:cNvPr id="11291" name="Line 6"/>
              <p:cNvSpPr>
                <a:spLocks noChangeShapeType="1"/>
              </p:cNvSpPr>
              <p:nvPr/>
            </p:nvSpPr>
            <p:spPr bwMode="auto">
              <a:xfrm>
                <a:off x="720" y="2496"/>
                <a:ext cx="0" cy="144"/>
              </a:xfrm>
              <a:prstGeom prst="line">
                <a:avLst/>
              </a:prstGeom>
              <a:noFill/>
              <a:ln w="19050">
                <a:solidFill>
                  <a:schemeClr val="folHlink"/>
                </a:solidFill>
                <a:miter lim="800000"/>
                <a:headEnd/>
                <a:tailEnd type="triangle" w="med" len="lg"/>
              </a:ln>
            </p:spPr>
            <p:txBody>
              <a:bodyPr wrap="none"/>
              <a:lstStyle/>
              <a:p>
                <a:endParaRPr lang="zh-CN" altLang="en-US"/>
              </a:p>
            </p:txBody>
          </p:sp>
          <p:sp>
            <p:nvSpPr>
              <p:cNvPr id="11292" name="Line 7"/>
              <p:cNvSpPr>
                <a:spLocks noChangeShapeType="1"/>
              </p:cNvSpPr>
              <p:nvPr/>
            </p:nvSpPr>
            <p:spPr bwMode="auto">
              <a:xfrm>
                <a:off x="1056" y="2496"/>
                <a:ext cx="0" cy="864"/>
              </a:xfrm>
              <a:prstGeom prst="line">
                <a:avLst/>
              </a:prstGeom>
              <a:noFill/>
              <a:ln w="19050">
                <a:solidFill>
                  <a:schemeClr val="folHlink"/>
                </a:solidFill>
                <a:miter lim="800000"/>
                <a:headEnd/>
                <a:tailEnd type="triangle" w="med" len="lg"/>
              </a:ln>
            </p:spPr>
            <p:txBody>
              <a:bodyPr wrap="none"/>
              <a:lstStyle/>
              <a:p>
                <a:endParaRPr lang="zh-CN" altLang="en-US"/>
              </a:p>
            </p:txBody>
          </p:sp>
          <p:sp>
            <p:nvSpPr>
              <p:cNvPr id="11293" name="Line 8"/>
              <p:cNvSpPr>
                <a:spLocks noChangeShapeType="1"/>
              </p:cNvSpPr>
              <p:nvPr/>
            </p:nvSpPr>
            <p:spPr bwMode="auto">
              <a:xfrm>
                <a:off x="1392" y="2496"/>
                <a:ext cx="0" cy="288"/>
              </a:xfrm>
              <a:prstGeom prst="line">
                <a:avLst/>
              </a:prstGeom>
              <a:noFill/>
              <a:ln w="19050">
                <a:solidFill>
                  <a:schemeClr val="folHlink"/>
                </a:solidFill>
                <a:miter lim="800000"/>
                <a:headEnd/>
                <a:tailEnd type="triangle" w="med" len="lg"/>
              </a:ln>
            </p:spPr>
            <p:txBody>
              <a:bodyPr wrap="none"/>
              <a:lstStyle/>
              <a:p>
                <a:endParaRPr lang="zh-CN" altLang="en-US"/>
              </a:p>
            </p:txBody>
          </p:sp>
          <p:sp>
            <p:nvSpPr>
              <p:cNvPr id="11294" name="Line 9"/>
              <p:cNvSpPr>
                <a:spLocks noChangeShapeType="1"/>
              </p:cNvSpPr>
              <p:nvPr/>
            </p:nvSpPr>
            <p:spPr bwMode="auto">
              <a:xfrm>
                <a:off x="1728" y="2160"/>
                <a:ext cx="0" cy="336"/>
              </a:xfrm>
              <a:prstGeom prst="line">
                <a:avLst/>
              </a:prstGeom>
              <a:noFill/>
              <a:ln w="19050">
                <a:solidFill>
                  <a:schemeClr val="folHlink"/>
                </a:solidFill>
                <a:miter lim="800000"/>
                <a:headEnd type="triangle" w="med" len="med"/>
                <a:tailEnd/>
              </a:ln>
            </p:spPr>
            <p:txBody>
              <a:bodyPr wrap="none"/>
              <a:lstStyle/>
              <a:p>
                <a:endParaRPr lang="zh-CN" altLang="en-US"/>
              </a:p>
            </p:txBody>
          </p:sp>
          <p:sp>
            <p:nvSpPr>
              <p:cNvPr id="11295" name="Line 10"/>
              <p:cNvSpPr>
                <a:spLocks noChangeShapeType="1"/>
              </p:cNvSpPr>
              <p:nvPr/>
            </p:nvSpPr>
            <p:spPr bwMode="auto">
              <a:xfrm flipV="1">
                <a:off x="2064" y="2064"/>
                <a:ext cx="0" cy="432"/>
              </a:xfrm>
              <a:prstGeom prst="line">
                <a:avLst/>
              </a:prstGeom>
              <a:noFill/>
              <a:ln w="19050">
                <a:solidFill>
                  <a:schemeClr val="folHlink"/>
                </a:solidFill>
                <a:miter lim="800000"/>
                <a:headEnd/>
                <a:tailEnd type="triangle" w="med" len="lg"/>
              </a:ln>
            </p:spPr>
            <p:txBody>
              <a:bodyPr wrap="none"/>
              <a:lstStyle/>
              <a:p>
                <a:endParaRPr lang="zh-CN" altLang="en-US"/>
              </a:p>
            </p:txBody>
          </p:sp>
          <p:sp>
            <p:nvSpPr>
              <p:cNvPr id="11296" name="Line 11"/>
              <p:cNvSpPr>
                <a:spLocks noChangeShapeType="1"/>
              </p:cNvSpPr>
              <p:nvPr/>
            </p:nvSpPr>
            <p:spPr bwMode="auto">
              <a:xfrm flipV="1">
                <a:off x="2400" y="2064"/>
                <a:ext cx="0" cy="432"/>
              </a:xfrm>
              <a:prstGeom prst="line">
                <a:avLst/>
              </a:prstGeom>
              <a:noFill/>
              <a:ln w="19050">
                <a:solidFill>
                  <a:schemeClr val="folHlink"/>
                </a:solidFill>
                <a:miter lim="800000"/>
                <a:headEnd/>
                <a:tailEnd type="triangle" w="med" len="lg"/>
              </a:ln>
            </p:spPr>
            <p:txBody>
              <a:bodyPr wrap="none"/>
              <a:lstStyle/>
              <a:p>
                <a:endParaRPr lang="zh-CN" altLang="en-US"/>
              </a:p>
            </p:txBody>
          </p:sp>
          <p:sp>
            <p:nvSpPr>
              <p:cNvPr id="11297" name="Line 12"/>
              <p:cNvSpPr>
                <a:spLocks noChangeShapeType="1"/>
              </p:cNvSpPr>
              <p:nvPr/>
            </p:nvSpPr>
            <p:spPr bwMode="auto">
              <a:xfrm flipV="1">
                <a:off x="2736" y="2064"/>
                <a:ext cx="0" cy="432"/>
              </a:xfrm>
              <a:prstGeom prst="line">
                <a:avLst/>
              </a:prstGeom>
              <a:noFill/>
              <a:ln w="19050">
                <a:solidFill>
                  <a:schemeClr val="folHlink"/>
                </a:solidFill>
                <a:miter lim="800000"/>
                <a:headEnd/>
                <a:tailEnd type="triangle" w="med" len="lg"/>
              </a:ln>
            </p:spPr>
            <p:txBody>
              <a:bodyPr wrap="none"/>
              <a:lstStyle/>
              <a:p>
                <a:endParaRPr lang="zh-CN" altLang="en-US"/>
              </a:p>
            </p:txBody>
          </p:sp>
          <p:sp>
            <p:nvSpPr>
              <p:cNvPr id="11298" name="Line 13"/>
              <p:cNvSpPr>
                <a:spLocks noChangeShapeType="1"/>
              </p:cNvSpPr>
              <p:nvPr/>
            </p:nvSpPr>
            <p:spPr bwMode="auto">
              <a:xfrm flipV="1">
                <a:off x="3072" y="2064"/>
                <a:ext cx="0" cy="432"/>
              </a:xfrm>
              <a:prstGeom prst="line">
                <a:avLst/>
              </a:prstGeom>
              <a:noFill/>
              <a:ln w="19050">
                <a:solidFill>
                  <a:schemeClr val="folHlink"/>
                </a:solidFill>
                <a:miter lim="800000"/>
                <a:headEnd/>
                <a:tailEnd type="triangle" w="med" len="lg"/>
              </a:ln>
            </p:spPr>
            <p:txBody>
              <a:bodyPr wrap="none"/>
              <a:lstStyle/>
              <a:p>
                <a:endParaRPr lang="zh-CN" altLang="en-US"/>
              </a:p>
            </p:txBody>
          </p:sp>
          <p:sp>
            <p:nvSpPr>
              <p:cNvPr id="11299" name="Line 14"/>
              <p:cNvSpPr>
                <a:spLocks noChangeShapeType="1"/>
              </p:cNvSpPr>
              <p:nvPr/>
            </p:nvSpPr>
            <p:spPr bwMode="auto">
              <a:xfrm flipV="1">
                <a:off x="3744" y="2064"/>
                <a:ext cx="0" cy="432"/>
              </a:xfrm>
              <a:prstGeom prst="line">
                <a:avLst/>
              </a:prstGeom>
              <a:noFill/>
              <a:ln w="19050">
                <a:solidFill>
                  <a:schemeClr val="folHlink"/>
                </a:solidFill>
                <a:miter lim="800000"/>
                <a:headEnd/>
                <a:tailEnd type="triangle" w="med" len="lg"/>
              </a:ln>
            </p:spPr>
            <p:txBody>
              <a:bodyPr wrap="none"/>
              <a:lstStyle/>
              <a:p>
                <a:endParaRPr lang="zh-CN" altLang="en-US"/>
              </a:p>
            </p:txBody>
          </p:sp>
          <p:sp>
            <p:nvSpPr>
              <p:cNvPr id="11300" name="Line 15"/>
              <p:cNvSpPr>
                <a:spLocks noChangeShapeType="1"/>
              </p:cNvSpPr>
              <p:nvPr/>
            </p:nvSpPr>
            <p:spPr bwMode="auto">
              <a:xfrm flipV="1">
                <a:off x="3408" y="2064"/>
                <a:ext cx="0" cy="432"/>
              </a:xfrm>
              <a:prstGeom prst="line">
                <a:avLst/>
              </a:prstGeom>
              <a:noFill/>
              <a:ln w="19050">
                <a:solidFill>
                  <a:schemeClr val="folHlink"/>
                </a:solidFill>
                <a:miter lim="800000"/>
                <a:headEnd/>
                <a:tailEnd type="triangle" w="med" len="lg"/>
              </a:ln>
            </p:spPr>
            <p:txBody>
              <a:bodyPr wrap="none"/>
              <a:lstStyle/>
              <a:p>
                <a:endParaRPr lang="zh-CN" altLang="en-US"/>
              </a:p>
            </p:txBody>
          </p:sp>
          <p:sp>
            <p:nvSpPr>
              <p:cNvPr id="11301" name="Line 16"/>
              <p:cNvSpPr>
                <a:spLocks noChangeShapeType="1"/>
              </p:cNvSpPr>
              <p:nvPr/>
            </p:nvSpPr>
            <p:spPr bwMode="auto">
              <a:xfrm flipV="1">
                <a:off x="4080" y="2064"/>
                <a:ext cx="0" cy="432"/>
              </a:xfrm>
              <a:prstGeom prst="line">
                <a:avLst/>
              </a:prstGeom>
              <a:noFill/>
              <a:ln w="19050">
                <a:solidFill>
                  <a:schemeClr val="folHlink"/>
                </a:solidFill>
                <a:miter lim="800000"/>
                <a:headEnd/>
                <a:tailEnd type="triangle" w="med" len="lg"/>
              </a:ln>
            </p:spPr>
            <p:txBody>
              <a:bodyPr wrap="none"/>
              <a:lstStyle/>
              <a:p>
                <a:endParaRPr lang="zh-CN" altLang="en-US"/>
              </a:p>
            </p:txBody>
          </p:sp>
          <p:sp>
            <p:nvSpPr>
              <p:cNvPr id="11302" name="Line 17"/>
              <p:cNvSpPr>
                <a:spLocks noChangeShapeType="1"/>
              </p:cNvSpPr>
              <p:nvPr/>
            </p:nvSpPr>
            <p:spPr bwMode="auto">
              <a:xfrm>
                <a:off x="2064" y="2064"/>
                <a:ext cx="2016" cy="0"/>
              </a:xfrm>
              <a:prstGeom prst="line">
                <a:avLst/>
              </a:prstGeom>
              <a:noFill/>
              <a:ln w="9525">
                <a:solidFill>
                  <a:schemeClr val="hlink"/>
                </a:solidFill>
                <a:miter lim="800000"/>
                <a:headEnd/>
                <a:tailEnd/>
              </a:ln>
            </p:spPr>
            <p:txBody>
              <a:bodyPr wrap="none"/>
              <a:lstStyle/>
              <a:p>
                <a:endParaRPr lang="zh-CN" altLang="en-US"/>
              </a:p>
            </p:txBody>
          </p:sp>
        </p:grpSp>
        <p:sp>
          <p:nvSpPr>
            <p:cNvPr id="11274" name="Text Box 18"/>
            <p:cNvSpPr txBox="1">
              <a:spLocks noChangeArrowheads="1"/>
            </p:cNvSpPr>
            <p:nvPr/>
          </p:nvSpPr>
          <p:spPr bwMode="auto">
            <a:xfrm>
              <a:off x="720" y="2448"/>
              <a:ext cx="238" cy="288"/>
            </a:xfrm>
            <a:prstGeom prst="rect">
              <a:avLst/>
            </a:prstGeom>
            <a:noFill/>
            <a:ln w="9525">
              <a:noFill/>
              <a:miter lim="800000"/>
              <a:headEnd/>
              <a:tailEnd/>
            </a:ln>
          </p:spPr>
          <p:txBody>
            <a:bodyPr wrap="none">
              <a:spAutoFit/>
            </a:bodyPr>
            <a:lstStyle/>
            <a:p>
              <a:pPr>
                <a:spcBef>
                  <a:spcPct val="0"/>
                </a:spcBef>
                <a:buClrTx/>
                <a:buSzTx/>
                <a:buFontTx/>
                <a:buNone/>
              </a:pPr>
              <a:r>
                <a:rPr lang="zh-CN" altLang="en-US">
                  <a:solidFill>
                    <a:schemeClr val="tx1"/>
                  </a:solidFill>
                  <a:latin typeface="Tahoma" pitchFamily="34" charset="0"/>
                </a:rPr>
                <a:t>0</a:t>
              </a:r>
            </a:p>
          </p:txBody>
        </p:sp>
        <p:sp>
          <p:nvSpPr>
            <p:cNvPr id="11275" name="Text Box 19"/>
            <p:cNvSpPr txBox="1">
              <a:spLocks noChangeArrowheads="1"/>
            </p:cNvSpPr>
            <p:nvPr/>
          </p:nvSpPr>
          <p:spPr bwMode="auto">
            <a:xfrm>
              <a:off x="1970" y="2448"/>
              <a:ext cx="238" cy="288"/>
            </a:xfrm>
            <a:prstGeom prst="rect">
              <a:avLst/>
            </a:prstGeom>
            <a:noFill/>
            <a:ln w="9525">
              <a:noFill/>
              <a:miter lim="800000"/>
              <a:headEnd/>
              <a:tailEnd/>
            </a:ln>
          </p:spPr>
          <p:txBody>
            <a:bodyPr wrap="none">
              <a:spAutoFit/>
            </a:bodyPr>
            <a:lstStyle/>
            <a:p>
              <a:pPr>
                <a:spcBef>
                  <a:spcPct val="0"/>
                </a:spcBef>
                <a:buClrTx/>
                <a:buSzTx/>
                <a:buFontTx/>
                <a:buNone/>
              </a:pPr>
              <a:r>
                <a:rPr lang="zh-CN" altLang="en-US">
                  <a:solidFill>
                    <a:schemeClr val="tx1"/>
                  </a:solidFill>
                  <a:latin typeface="Tahoma" pitchFamily="34" charset="0"/>
                </a:rPr>
                <a:t>4</a:t>
              </a:r>
            </a:p>
          </p:txBody>
        </p:sp>
        <p:sp>
          <p:nvSpPr>
            <p:cNvPr id="11276" name="Text Box 20"/>
            <p:cNvSpPr txBox="1">
              <a:spLocks noChangeArrowheads="1"/>
            </p:cNvSpPr>
            <p:nvPr/>
          </p:nvSpPr>
          <p:spPr bwMode="auto">
            <a:xfrm>
              <a:off x="2306" y="2448"/>
              <a:ext cx="238" cy="288"/>
            </a:xfrm>
            <a:prstGeom prst="rect">
              <a:avLst/>
            </a:prstGeom>
            <a:noFill/>
            <a:ln w="9525">
              <a:noFill/>
              <a:miter lim="800000"/>
              <a:headEnd/>
              <a:tailEnd/>
            </a:ln>
          </p:spPr>
          <p:txBody>
            <a:bodyPr wrap="none">
              <a:spAutoFit/>
            </a:bodyPr>
            <a:lstStyle/>
            <a:p>
              <a:pPr>
                <a:spcBef>
                  <a:spcPct val="0"/>
                </a:spcBef>
                <a:buClrTx/>
                <a:buSzTx/>
                <a:buFontTx/>
                <a:buNone/>
              </a:pPr>
              <a:r>
                <a:rPr lang="zh-CN" altLang="en-US">
                  <a:solidFill>
                    <a:schemeClr val="tx1"/>
                  </a:solidFill>
                  <a:latin typeface="Tahoma" pitchFamily="34" charset="0"/>
                </a:rPr>
                <a:t>5</a:t>
              </a:r>
            </a:p>
          </p:txBody>
        </p:sp>
        <p:sp>
          <p:nvSpPr>
            <p:cNvPr id="11277" name="Text Box 21"/>
            <p:cNvSpPr txBox="1">
              <a:spLocks noChangeArrowheads="1"/>
            </p:cNvSpPr>
            <p:nvPr/>
          </p:nvSpPr>
          <p:spPr bwMode="auto">
            <a:xfrm>
              <a:off x="2642" y="2448"/>
              <a:ext cx="238" cy="288"/>
            </a:xfrm>
            <a:prstGeom prst="rect">
              <a:avLst/>
            </a:prstGeom>
            <a:noFill/>
            <a:ln w="9525">
              <a:noFill/>
              <a:miter lim="800000"/>
              <a:headEnd/>
              <a:tailEnd/>
            </a:ln>
          </p:spPr>
          <p:txBody>
            <a:bodyPr wrap="none">
              <a:spAutoFit/>
            </a:bodyPr>
            <a:lstStyle/>
            <a:p>
              <a:pPr>
                <a:spcBef>
                  <a:spcPct val="0"/>
                </a:spcBef>
                <a:buClrTx/>
                <a:buSzTx/>
                <a:buFontTx/>
                <a:buNone/>
              </a:pPr>
              <a:r>
                <a:rPr lang="zh-CN" altLang="en-US">
                  <a:solidFill>
                    <a:schemeClr val="tx1"/>
                  </a:solidFill>
                  <a:latin typeface="Tahoma" pitchFamily="34" charset="0"/>
                </a:rPr>
                <a:t>6</a:t>
              </a:r>
            </a:p>
          </p:txBody>
        </p:sp>
        <p:sp>
          <p:nvSpPr>
            <p:cNvPr id="11278" name="Text Box 22"/>
            <p:cNvSpPr txBox="1">
              <a:spLocks noChangeArrowheads="1"/>
            </p:cNvSpPr>
            <p:nvPr/>
          </p:nvSpPr>
          <p:spPr bwMode="auto">
            <a:xfrm>
              <a:off x="2978" y="2448"/>
              <a:ext cx="238" cy="288"/>
            </a:xfrm>
            <a:prstGeom prst="rect">
              <a:avLst/>
            </a:prstGeom>
            <a:noFill/>
            <a:ln w="9525">
              <a:noFill/>
              <a:miter lim="800000"/>
              <a:headEnd/>
              <a:tailEnd/>
            </a:ln>
          </p:spPr>
          <p:txBody>
            <a:bodyPr wrap="none">
              <a:spAutoFit/>
            </a:bodyPr>
            <a:lstStyle/>
            <a:p>
              <a:pPr>
                <a:spcBef>
                  <a:spcPct val="0"/>
                </a:spcBef>
                <a:buClrTx/>
                <a:buSzTx/>
                <a:buFontTx/>
                <a:buNone/>
              </a:pPr>
              <a:r>
                <a:rPr lang="zh-CN" altLang="en-US">
                  <a:solidFill>
                    <a:schemeClr val="tx1"/>
                  </a:solidFill>
                  <a:latin typeface="Tahoma" pitchFamily="34" charset="0"/>
                </a:rPr>
                <a:t>7</a:t>
              </a:r>
            </a:p>
          </p:txBody>
        </p:sp>
        <p:sp>
          <p:nvSpPr>
            <p:cNvPr id="11279" name="Text Box 23"/>
            <p:cNvSpPr txBox="1">
              <a:spLocks noChangeArrowheads="1"/>
            </p:cNvSpPr>
            <p:nvPr/>
          </p:nvSpPr>
          <p:spPr bwMode="auto">
            <a:xfrm>
              <a:off x="3312" y="2448"/>
              <a:ext cx="238" cy="288"/>
            </a:xfrm>
            <a:prstGeom prst="rect">
              <a:avLst/>
            </a:prstGeom>
            <a:noFill/>
            <a:ln w="9525">
              <a:noFill/>
              <a:miter lim="800000"/>
              <a:headEnd/>
              <a:tailEnd/>
            </a:ln>
          </p:spPr>
          <p:txBody>
            <a:bodyPr wrap="none">
              <a:spAutoFit/>
            </a:bodyPr>
            <a:lstStyle/>
            <a:p>
              <a:pPr>
                <a:spcBef>
                  <a:spcPct val="0"/>
                </a:spcBef>
                <a:buClrTx/>
                <a:buSzTx/>
                <a:buFontTx/>
                <a:buNone/>
              </a:pPr>
              <a:r>
                <a:rPr lang="zh-CN" altLang="en-US">
                  <a:solidFill>
                    <a:schemeClr val="tx1"/>
                  </a:solidFill>
                  <a:latin typeface="Tahoma" pitchFamily="34" charset="0"/>
                </a:rPr>
                <a:t>8</a:t>
              </a:r>
            </a:p>
          </p:txBody>
        </p:sp>
        <p:sp>
          <p:nvSpPr>
            <p:cNvPr id="11280" name="Text Box 24"/>
            <p:cNvSpPr txBox="1">
              <a:spLocks noChangeArrowheads="1"/>
            </p:cNvSpPr>
            <p:nvPr/>
          </p:nvSpPr>
          <p:spPr bwMode="auto">
            <a:xfrm>
              <a:off x="3650" y="2448"/>
              <a:ext cx="238" cy="288"/>
            </a:xfrm>
            <a:prstGeom prst="rect">
              <a:avLst/>
            </a:prstGeom>
            <a:noFill/>
            <a:ln w="9525">
              <a:noFill/>
              <a:miter lim="800000"/>
              <a:headEnd/>
              <a:tailEnd/>
            </a:ln>
          </p:spPr>
          <p:txBody>
            <a:bodyPr wrap="none">
              <a:spAutoFit/>
            </a:bodyPr>
            <a:lstStyle/>
            <a:p>
              <a:pPr>
                <a:spcBef>
                  <a:spcPct val="0"/>
                </a:spcBef>
                <a:buClrTx/>
                <a:buSzTx/>
                <a:buFontTx/>
                <a:buNone/>
              </a:pPr>
              <a:r>
                <a:rPr lang="zh-CN" altLang="en-US">
                  <a:solidFill>
                    <a:schemeClr val="tx1"/>
                  </a:solidFill>
                  <a:latin typeface="Tahoma" pitchFamily="34" charset="0"/>
                </a:rPr>
                <a:t>9</a:t>
              </a:r>
            </a:p>
          </p:txBody>
        </p:sp>
        <p:sp>
          <p:nvSpPr>
            <p:cNvPr id="11281" name="Text Box 25"/>
            <p:cNvSpPr txBox="1">
              <a:spLocks noChangeArrowheads="1"/>
            </p:cNvSpPr>
            <p:nvPr/>
          </p:nvSpPr>
          <p:spPr bwMode="auto">
            <a:xfrm>
              <a:off x="3986" y="2448"/>
              <a:ext cx="360" cy="288"/>
            </a:xfrm>
            <a:prstGeom prst="rect">
              <a:avLst/>
            </a:prstGeom>
            <a:noFill/>
            <a:ln w="9525">
              <a:noFill/>
              <a:miter lim="800000"/>
              <a:headEnd/>
              <a:tailEnd/>
            </a:ln>
          </p:spPr>
          <p:txBody>
            <a:bodyPr wrap="none">
              <a:spAutoFit/>
            </a:bodyPr>
            <a:lstStyle/>
            <a:p>
              <a:pPr>
                <a:spcBef>
                  <a:spcPct val="0"/>
                </a:spcBef>
                <a:buClrTx/>
                <a:buSzTx/>
                <a:buFontTx/>
                <a:buNone/>
              </a:pPr>
              <a:r>
                <a:rPr lang="zh-CN" altLang="en-US">
                  <a:solidFill>
                    <a:schemeClr val="tx1"/>
                  </a:solidFill>
                  <a:latin typeface="Tahoma" pitchFamily="34" charset="0"/>
                </a:rPr>
                <a:t>10</a:t>
              </a:r>
            </a:p>
          </p:txBody>
        </p:sp>
        <p:sp>
          <p:nvSpPr>
            <p:cNvPr id="11282" name="Text Box 26"/>
            <p:cNvSpPr txBox="1">
              <a:spLocks noChangeArrowheads="1"/>
            </p:cNvSpPr>
            <p:nvPr/>
          </p:nvSpPr>
          <p:spPr bwMode="auto">
            <a:xfrm>
              <a:off x="1010" y="2448"/>
              <a:ext cx="238" cy="288"/>
            </a:xfrm>
            <a:prstGeom prst="rect">
              <a:avLst/>
            </a:prstGeom>
            <a:noFill/>
            <a:ln w="9525">
              <a:noFill/>
              <a:miter lim="800000"/>
              <a:headEnd/>
              <a:tailEnd/>
            </a:ln>
          </p:spPr>
          <p:txBody>
            <a:bodyPr wrap="none">
              <a:spAutoFit/>
            </a:bodyPr>
            <a:lstStyle/>
            <a:p>
              <a:pPr>
                <a:spcBef>
                  <a:spcPct val="0"/>
                </a:spcBef>
                <a:buClrTx/>
                <a:buSzTx/>
                <a:buFontTx/>
                <a:buNone/>
              </a:pPr>
              <a:r>
                <a:rPr lang="zh-CN" altLang="en-US">
                  <a:solidFill>
                    <a:schemeClr val="tx1"/>
                  </a:solidFill>
                  <a:latin typeface="Tahoma" pitchFamily="34" charset="0"/>
                </a:rPr>
                <a:t>1</a:t>
              </a:r>
            </a:p>
          </p:txBody>
        </p:sp>
        <p:sp>
          <p:nvSpPr>
            <p:cNvPr id="11283" name="Text Box 27"/>
            <p:cNvSpPr txBox="1">
              <a:spLocks noChangeArrowheads="1"/>
            </p:cNvSpPr>
            <p:nvPr/>
          </p:nvSpPr>
          <p:spPr bwMode="auto">
            <a:xfrm>
              <a:off x="1344" y="2448"/>
              <a:ext cx="238" cy="288"/>
            </a:xfrm>
            <a:prstGeom prst="rect">
              <a:avLst/>
            </a:prstGeom>
            <a:noFill/>
            <a:ln w="9525">
              <a:noFill/>
              <a:miter lim="800000"/>
              <a:headEnd/>
              <a:tailEnd/>
            </a:ln>
          </p:spPr>
          <p:txBody>
            <a:bodyPr wrap="none">
              <a:spAutoFit/>
            </a:bodyPr>
            <a:lstStyle/>
            <a:p>
              <a:pPr>
                <a:spcBef>
                  <a:spcPct val="0"/>
                </a:spcBef>
                <a:buClrTx/>
                <a:buSzTx/>
                <a:buFontTx/>
                <a:buNone/>
              </a:pPr>
              <a:r>
                <a:rPr lang="zh-CN" altLang="en-US">
                  <a:solidFill>
                    <a:schemeClr val="tx1"/>
                  </a:solidFill>
                  <a:latin typeface="Tahoma" pitchFamily="34" charset="0"/>
                </a:rPr>
                <a:t>2</a:t>
              </a:r>
            </a:p>
          </p:txBody>
        </p:sp>
        <p:sp>
          <p:nvSpPr>
            <p:cNvPr id="11284" name="Text Box 28"/>
            <p:cNvSpPr txBox="1">
              <a:spLocks noChangeArrowheads="1"/>
            </p:cNvSpPr>
            <p:nvPr/>
          </p:nvSpPr>
          <p:spPr bwMode="auto">
            <a:xfrm>
              <a:off x="1634" y="2448"/>
              <a:ext cx="238" cy="288"/>
            </a:xfrm>
            <a:prstGeom prst="rect">
              <a:avLst/>
            </a:prstGeom>
            <a:noFill/>
            <a:ln w="9525">
              <a:noFill/>
              <a:miter lim="800000"/>
              <a:headEnd/>
              <a:tailEnd/>
            </a:ln>
          </p:spPr>
          <p:txBody>
            <a:bodyPr wrap="none">
              <a:spAutoFit/>
            </a:bodyPr>
            <a:lstStyle/>
            <a:p>
              <a:pPr>
                <a:spcBef>
                  <a:spcPct val="0"/>
                </a:spcBef>
                <a:buClrTx/>
                <a:buSzTx/>
                <a:buFontTx/>
                <a:buNone/>
              </a:pPr>
              <a:r>
                <a:rPr lang="zh-CN" altLang="en-US">
                  <a:solidFill>
                    <a:schemeClr val="tx1"/>
                  </a:solidFill>
                  <a:latin typeface="Tahoma" pitchFamily="34" charset="0"/>
                </a:rPr>
                <a:t>3</a:t>
              </a:r>
            </a:p>
          </p:txBody>
        </p:sp>
        <p:sp>
          <p:nvSpPr>
            <p:cNvPr id="11285" name="Text Box 29"/>
            <p:cNvSpPr txBox="1">
              <a:spLocks noChangeArrowheads="1"/>
            </p:cNvSpPr>
            <p:nvPr/>
          </p:nvSpPr>
          <p:spPr bwMode="auto">
            <a:xfrm>
              <a:off x="528" y="2640"/>
              <a:ext cx="360" cy="288"/>
            </a:xfrm>
            <a:prstGeom prst="rect">
              <a:avLst/>
            </a:prstGeom>
            <a:noFill/>
            <a:ln w="9525">
              <a:noFill/>
              <a:miter lim="800000"/>
              <a:headEnd/>
              <a:tailEnd/>
            </a:ln>
          </p:spPr>
          <p:txBody>
            <a:bodyPr wrap="none">
              <a:spAutoFit/>
            </a:bodyPr>
            <a:lstStyle/>
            <a:p>
              <a:pPr>
                <a:spcBef>
                  <a:spcPct val="0"/>
                </a:spcBef>
                <a:buClrTx/>
                <a:buSzTx/>
                <a:buFontTx/>
                <a:buNone/>
              </a:pPr>
              <a:r>
                <a:rPr lang="zh-CN" altLang="en-US">
                  <a:solidFill>
                    <a:schemeClr val="tx1"/>
                  </a:solidFill>
                  <a:latin typeface="Tahoma" pitchFamily="34" charset="0"/>
                </a:rPr>
                <a:t>20</a:t>
              </a:r>
            </a:p>
          </p:txBody>
        </p:sp>
        <p:sp>
          <p:nvSpPr>
            <p:cNvPr id="11286" name="Text Box 30"/>
            <p:cNvSpPr txBox="1">
              <a:spLocks noChangeArrowheads="1"/>
            </p:cNvSpPr>
            <p:nvPr/>
          </p:nvSpPr>
          <p:spPr bwMode="auto">
            <a:xfrm>
              <a:off x="816" y="3312"/>
              <a:ext cx="482" cy="288"/>
            </a:xfrm>
            <a:prstGeom prst="rect">
              <a:avLst/>
            </a:prstGeom>
            <a:noFill/>
            <a:ln w="9525">
              <a:noFill/>
              <a:miter lim="800000"/>
              <a:headEnd/>
              <a:tailEnd/>
            </a:ln>
          </p:spPr>
          <p:txBody>
            <a:bodyPr wrap="none">
              <a:spAutoFit/>
            </a:bodyPr>
            <a:lstStyle/>
            <a:p>
              <a:pPr>
                <a:spcBef>
                  <a:spcPct val="0"/>
                </a:spcBef>
                <a:buClrTx/>
                <a:buSzTx/>
                <a:buFontTx/>
                <a:buNone/>
              </a:pPr>
              <a:r>
                <a:rPr lang="zh-CN" altLang="en-US">
                  <a:solidFill>
                    <a:schemeClr val="tx1"/>
                  </a:solidFill>
                  <a:latin typeface="Tahoma" pitchFamily="34" charset="0"/>
                </a:rPr>
                <a:t>500</a:t>
              </a:r>
            </a:p>
          </p:txBody>
        </p:sp>
        <p:sp>
          <p:nvSpPr>
            <p:cNvPr id="11287" name="Text Box 31"/>
            <p:cNvSpPr txBox="1">
              <a:spLocks noChangeArrowheads="1"/>
            </p:cNvSpPr>
            <p:nvPr/>
          </p:nvSpPr>
          <p:spPr bwMode="auto">
            <a:xfrm>
              <a:off x="1200" y="2757"/>
              <a:ext cx="482" cy="288"/>
            </a:xfrm>
            <a:prstGeom prst="rect">
              <a:avLst/>
            </a:prstGeom>
            <a:noFill/>
            <a:ln w="9525">
              <a:noFill/>
              <a:miter lim="800000"/>
              <a:headEnd/>
              <a:tailEnd/>
            </a:ln>
          </p:spPr>
          <p:txBody>
            <a:bodyPr wrap="none">
              <a:spAutoFit/>
            </a:bodyPr>
            <a:lstStyle/>
            <a:p>
              <a:pPr>
                <a:spcBef>
                  <a:spcPct val="0"/>
                </a:spcBef>
                <a:buClrTx/>
                <a:buSzTx/>
                <a:buFontTx/>
                <a:buNone/>
              </a:pPr>
              <a:r>
                <a:rPr lang="zh-CN" altLang="en-US">
                  <a:solidFill>
                    <a:schemeClr val="tx1"/>
                  </a:solidFill>
                  <a:latin typeface="Tahoma" pitchFamily="34" charset="0"/>
                </a:rPr>
                <a:t>100</a:t>
              </a:r>
            </a:p>
          </p:txBody>
        </p:sp>
        <p:sp>
          <p:nvSpPr>
            <p:cNvPr id="11288" name="Text Box 32"/>
            <p:cNvSpPr txBox="1">
              <a:spLocks noChangeArrowheads="1"/>
            </p:cNvSpPr>
            <p:nvPr/>
          </p:nvSpPr>
          <p:spPr bwMode="auto">
            <a:xfrm>
              <a:off x="1488" y="1920"/>
              <a:ext cx="482" cy="288"/>
            </a:xfrm>
            <a:prstGeom prst="rect">
              <a:avLst/>
            </a:prstGeom>
            <a:noFill/>
            <a:ln w="9525">
              <a:noFill/>
              <a:miter lim="800000"/>
              <a:headEnd/>
              <a:tailEnd/>
            </a:ln>
          </p:spPr>
          <p:txBody>
            <a:bodyPr wrap="none">
              <a:spAutoFit/>
            </a:bodyPr>
            <a:lstStyle/>
            <a:p>
              <a:pPr>
                <a:spcBef>
                  <a:spcPct val="0"/>
                </a:spcBef>
                <a:buClrTx/>
                <a:buSzTx/>
                <a:buFontTx/>
                <a:buNone/>
              </a:pPr>
              <a:r>
                <a:rPr lang="zh-CN" altLang="en-US">
                  <a:solidFill>
                    <a:schemeClr val="tx1"/>
                  </a:solidFill>
                  <a:latin typeface="Tahoma" pitchFamily="34" charset="0"/>
                </a:rPr>
                <a:t>150</a:t>
              </a:r>
            </a:p>
          </p:txBody>
        </p:sp>
        <p:sp>
          <p:nvSpPr>
            <p:cNvPr id="11289" name="Text Box 33"/>
            <p:cNvSpPr txBox="1">
              <a:spLocks noChangeArrowheads="1"/>
            </p:cNvSpPr>
            <p:nvPr/>
          </p:nvSpPr>
          <p:spPr bwMode="auto">
            <a:xfrm>
              <a:off x="2640" y="1824"/>
              <a:ext cx="482" cy="288"/>
            </a:xfrm>
            <a:prstGeom prst="rect">
              <a:avLst/>
            </a:prstGeom>
            <a:noFill/>
            <a:ln w="9525">
              <a:noFill/>
              <a:miter lim="800000"/>
              <a:headEnd/>
              <a:tailEnd/>
            </a:ln>
          </p:spPr>
          <p:txBody>
            <a:bodyPr wrap="none">
              <a:spAutoFit/>
            </a:bodyPr>
            <a:lstStyle/>
            <a:p>
              <a:pPr>
                <a:spcBef>
                  <a:spcPct val="0"/>
                </a:spcBef>
                <a:buClrTx/>
                <a:buSzTx/>
                <a:buFontTx/>
                <a:buNone/>
              </a:pPr>
              <a:r>
                <a:rPr lang="zh-CN" altLang="en-US">
                  <a:solidFill>
                    <a:schemeClr val="tx1"/>
                  </a:solidFill>
                  <a:latin typeface="Tahoma" pitchFamily="34" charset="0"/>
                </a:rPr>
                <a:t>250</a:t>
              </a:r>
            </a:p>
          </p:txBody>
        </p:sp>
      </p:grpSp>
      <p:graphicFrame>
        <p:nvGraphicFramePr>
          <p:cNvPr id="312355" name="Object 35"/>
          <p:cNvGraphicFramePr>
            <a:graphicFrameLocks noChangeAspect="1"/>
          </p:cNvGraphicFramePr>
          <p:nvPr/>
        </p:nvGraphicFramePr>
        <p:xfrm>
          <a:off x="2701925" y="3363913"/>
          <a:ext cx="6388100" cy="1366837"/>
        </p:xfrm>
        <a:graphic>
          <a:graphicData uri="http://schemas.openxmlformats.org/presentationml/2006/ole">
            <p:oleObj spid="_x0000_s108546" name="Equation" r:id="rId3" imgW="3060360" imgH="660240" progId="Equation.3">
              <p:embed/>
            </p:oleObj>
          </a:graphicData>
        </a:graphic>
      </p:graphicFrame>
      <p:graphicFrame>
        <p:nvGraphicFramePr>
          <p:cNvPr id="312356" name="Object 36"/>
          <p:cNvGraphicFramePr>
            <a:graphicFrameLocks noChangeAspect="1"/>
          </p:cNvGraphicFramePr>
          <p:nvPr/>
        </p:nvGraphicFramePr>
        <p:xfrm>
          <a:off x="204788" y="5013325"/>
          <a:ext cx="8769350" cy="1236663"/>
        </p:xfrm>
        <a:graphic>
          <a:graphicData uri="http://schemas.openxmlformats.org/presentationml/2006/ole">
            <p:oleObj spid="_x0000_s108547" name="Equation" r:id="rId4" imgW="4711680" imgH="660240" progId="Equation.3">
              <p:embed/>
            </p:oleObj>
          </a:graphicData>
        </a:graphic>
      </p:graphicFrame>
      <p:sp>
        <p:nvSpPr>
          <p:cNvPr id="11272" name="Rectangle 37"/>
          <p:cNvSpPr>
            <a:spLocks noChangeArrowheads="1"/>
          </p:cNvSpPr>
          <p:nvPr/>
        </p:nvSpPr>
        <p:spPr bwMode="auto">
          <a:xfrm>
            <a:off x="3286116" y="214290"/>
            <a:ext cx="2946400" cy="635000"/>
          </a:xfrm>
          <a:prstGeom prst="rect">
            <a:avLst/>
          </a:prstGeom>
          <a:noFill/>
          <a:ln w="9525">
            <a:noFill/>
            <a:miter lim="800000"/>
            <a:headEnd/>
            <a:tailEnd/>
          </a:ln>
        </p:spPr>
        <p:txBody>
          <a:bodyPr anchor="b"/>
          <a:lstStyle/>
          <a:p>
            <a:pPr>
              <a:spcBef>
                <a:spcPct val="0"/>
              </a:spcBef>
              <a:buClrTx/>
              <a:buSzTx/>
              <a:buFontTx/>
              <a:buNone/>
            </a:pPr>
            <a:r>
              <a:rPr lang="zh-CN" altLang="en-US" sz="3600" b="1" kern="0" smtClean="0">
                <a:solidFill>
                  <a:schemeClr val="accent2"/>
                </a:solidFill>
                <a:effectLst>
                  <a:outerShdw blurRad="38100" dist="38100" dir="2700000" algn="tl">
                    <a:srgbClr val="C0C0C0"/>
                  </a:outerShdw>
                </a:effectLst>
                <a:latin typeface="+mj-lt"/>
                <a:ea typeface="+mj-ea"/>
                <a:cs typeface="+mj-cs"/>
              </a:rPr>
              <a:t>净现值</a:t>
            </a:r>
            <a:r>
              <a:rPr lang="zh-CN" altLang="en-US" sz="3600" b="1" kern="0" dirty="0" smtClean="0">
                <a:solidFill>
                  <a:schemeClr val="accent2"/>
                </a:solidFill>
                <a:effectLst>
                  <a:outerShdw blurRad="38100" dist="38100" dir="2700000" algn="tl">
                    <a:srgbClr val="C0C0C0"/>
                  </a:outerShdw>
                </a:effectLst>
                <a:latin typeface="+mj-lt"/>
                <a:ea typeface="+mj-ea"/>
                <a:cs typeface="+mj-cs"/>
              </a:rPr>
              <a:t>例题</a:t>
            </a:r>
            <a:r>
              <a:rPr lang="en-US" altLang="zh-CN" sz="3600" b="1" kern="0" dirty="0" smtClean="0">
                <a:solidFill>
                  <a:schemeClr val="accent2"/>
                </a:solidFill>
                <a:effectLst>
                  <a:outerShdw blurRad="38100" dist="38100" dir="2700000" algn="tl">
                    <a:srgbClr val="C0C0C0"/>
                  </a:outerShdw>
                </a:effectLst>
                <a:latin typeface="+mj-lt"/>
                <a:ea typeface="+mj-ea"/>
                <a:cs typeface="+mj-cs"/>
              </a:rPr>
              <a:t>2</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2355"/>
                                        </p:tgtEl>
                                        <p:attrNameLst>
                                          <p:attrName>style.visibility</p:attrName>
                                        </p:attrNameLst>
                                      </p:cBhvr>
                                      <p:to>
                                        <p:strVal val="visible"/>
                                      </p:to>
                                    </p:set>
                                    <p:animEffect transition="in" filter="dissolve">
                                      <p:cBhvr>
                                        <p:cTn id="7" dur="500"/>
                                        <p:tgtEl>
                                          <p:spTgt spid="31235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2356"/>
                                        </p:tgtEl>
                                        <p:attrNameLst>
                                          <p:attrName>style.visibility</p:attrName>
                                        </p:attrNameLst>
                                      </p:cBhvr>
                                      <p:to>
                                        <p:strVal val="visible"/>
                                      </p:to>
                                    </p:set>
                                    <p:animEffect transition="in" filter="dissolve">
                                      <p:cBhvr>
                                        <p:cTn id="12" dur="500"/>
                                        <p:tgtEl>
                                          <p:spTgt spid="312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3346" name="Group 2"/>
          <p:cNvGraphicFramePr>
            <a:graphicFrameLocks noGrp="1"/>
          </p:cNvGraphicFramePr>
          <p:nvPr/>
        </p:nvGraphicFramePr>
        <p:xfrm>
          <a:off x="1890713" y="1819275"/>
          <a:ext cx="6138862" cy="1810512"/>
        </p:xfrm>
        <a:graphic>
          <a:graphicData uri="http://schemas.openxmlformats.org/drawingml/2006/table">
            <a:tbl>
              <a:tblPr/>
              <a:tblGrid>
                <a:gridCol w="1412875"/>
                <a:gridCol w="1414462"/>
                <a:gridCol w="1412875"/>
                <a:gridCol w="1898650"/>
              </a:tblGrid>
              <a:tr h="5080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ahoma" pitchFamily="34" charset="0"/>
                          <a:ea typeface="楷体_GB2312" pitchFamily="49" charset="-122"/>
                        </a:rPr>
                        <a:t>年份</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ahoma" pitchFamily="34" charset="0"/>
                          <a:ea typeface="楷体_GB2312" pitchFamily="49" charset="-122"/>
                        </a:rPr>
                        <a:t>方案</a:t>
                      </a:r>
                    </a:p>
                  </a:txBody>
                  <a:tcPr anchor="ctr" horzOverflow="overflow">
                    <a:lnL cap="flat">
                      <a:noFill/>
                    </a:lnL>
                    <a:lnR w="12700"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w="12700" cap="flat" cmpd="sng" algn="ctr">
                      <a:solidFill>
                        <a:schemeClr val="hlink"/>
                      </a:solidFill>
                      <a:prstDash val="solid"/>
                      <a:miter lim="800000"/>
                      <a:headEnd type="none" w="med" len="med"/>
                      <a:tailEnd type="none" w="med" len="med"/>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ahoma" pitchFamily="34" charset="0"/>
                          <a:ea typeface="楷体_GB2312" pitchFamily="49" charset="-122"/>
                        </a:rPr>
                        <a:t>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ahoma" pitchFamily="34" charset="0"/>
                          <a:ea typeface="楷体_GB2312" pitchFamily="49" charset="-122"/>
                        </a:rPr>
                        <a:t>1～8</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28575"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ahoma" pitchFamily="34" charset="0"/>
                          <a:ea typeface="楷体_GB2312" pitchFamily="49" charset="-122"/>
                        </a:rPr>
                        <a:t>8（净残值）</a:t>
                      </a:r>
                    </a:p>
                  </a:txBody>
                  <a:tcPr anchor="ctr" horzOverflow="overflow">
                    <a:lnL w="12700" cap="flat" cmpd="sng" algn="ctr">
                      <a:solidFill>
                        <a:schemeClr val="hlink"/>
                      </a:solidFill>
                      <a:prstDash val="solid"/>
                      <a:miter lim="800000"/>
                      <a:headEnd type="none" w="med" len="med"/>
                      <a:tailEnd type="none" w="med" len="med"/>
                    </a:lnL>
                    <a:lnR cap="flat">
                      <a:noFill/>
                    </a:lnR>
                    <a:lnT w="28575"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solidFill>
                      <a:srgbClr val="66CCFF"/>
                    </a:solidFill>
                  </a:tcPr>
                </a:tc>
              </a:tr>
              <a:tr h="436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rPr>
                        <a:t>A</a:t>
                      </a:r>
                    </a:p>
                  </a:txBody>
                  <a:tcPr anchor="ctr" horzOverflow="overflow">
                    <a:lnL cap="flat">
                      <a:noFill/>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ahoma" pitchFamily="34" charset="0"/>
                          <a:ea typeface="楷体_GB2312" pitchFamily="49" charset="-122"/>
                        </a:rPr>
                        <a:t>-100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ahoma" pitchFamily="34" charset="0"/>
                          <a:ea typeface="楷体_GB2312" pitchFamily="49" charset="-122"/>
                        </a:rPr>
                        <a:t>40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ahoma" pitchFamily="34" charset="0"/>
                          <a:ea typeface="楷体_GB2312" pitchFamily="49" charset="-122"/>
                        </a:rPr>
                        <a:t>8</a:t>
                      </a:r>
                    </a:p>
                  </a:txBody>
                  <a:tcPr anchor="ctr" horzOverflow="overflow">
                    <a:lnL w="12700" cap="flat" cmpd="sng" algn="ctr">
                      <a:solidFill>
                        <a:schemeClr val="hlink"/>
                      </a:solidFill>
                      <a:prstDash val="solid"/>
                      <a:miter lim="800000"/>
                      <a:headEnd type="none" w="med" len="med"/>
                      <a:tailEnd type="none" w="med" len="med"/>
                    </a:lnL>
                    <a:lnR cap="flat">
                      <a:noFill/>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solidFill>
                      <a:srgbClr val="66CCFF"/>
                    </a:solidFill>
                  </a:tcPr>
                </a:tc>
              </a:tr>
              <a:tr h="3937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rPr>
                        <a:t>B</a:t>
                      </a:r>
                    </a:p>
                  </a:txBody>
                  <a:tcPr anchor="ctr" horzOverflow="overflow">
                    <a:lnL cap="flat">
                      <a:noFill/>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ahoma" pitchFamily="34" charset="0"/>
                          <a:ea typeface="楷体_GB2312" pitchFamily="49" charset="-122"/>
                        </a:rPr>
                        <a:t>-120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ahoma" pitchFamily="34" charset="0"/>
                          <a:ea typeface="楷体_GB2312" pitchFamily="49" charset="-122"/>
                        </a:rPr>
                        <a:t>45</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ahoma" pitchFamily="34" charset="0"/>
                          <a:ea typeface="楷体_GB2312" pitchFamily="49" charset="-122"/>
                        </a:rPr>
                        <a:t>9</a:t>
                      </a:r>
                    </a:p>
                  </a:txBody>
                  <a:tcPr anchor="ctr" horzOverflow="overflow">
                    <a:lnL w="12700" cap="flat" cmpd="sng" algn="ctr">
                      <a:solidFill>
                        <a:schemeClr val="hlink"/>
                      </a:solidFill>
                      <a:prstDash val="solid"/>
                      <a:miter lim="800000"/>
                      <a:headEnd type="none" w="med" len="med"/>
                      <a:tailEnd type="none" w="med" len="med"/>
                    </a:lnL>
                    <a:lnR cap="flat">
                      <a:noFill/>
                    </a:lnR>
                    <a:lnT w="12700" cap="flat" cmpd="sng" algn="ctr">
                      <a:solidFill>
                        <a:schemeClr val="hlink"/>
                      </a:solidFill>
                      <a:prstDash val="solid"/>
                      <a:miter lim="800000"/>
                      <a:headEnd type="none" w="med" len="med"/>
                      <a:tailEnd type="none" w="med" len="med"/>
                    </a:lnT>
                    <a:lnB w="28575" cap="flat" cmpd="sng" algn="ctr">
                      <a:solidFill>
                        <a:schemeClr val="hlink"/>
                      </a:solidFill>
                      <a:prstDash val="solid"/>
                      <a:miter lim="800000"/>
                      <a:headEnd type="none" w="med" len="med"/>
                      <a:tailEnd type="none" w="med" len="med"/>
                    </a:lnB>
                    <a:lnTlToBr>
                      <a:noFill/>
                    </a:lnTlToBr>
                    <a:lnBlToTr>
                      <a:noFill/>
                    </a:lnBlToTr>
                    <a:solidFill>
                      <a:srgbClr val="66CCFF"/>
                    </a:solidFill>
                  </a:tcPr>
                </a:tc>
              </a:tr>
            </a:tbl>
          </a:graphicData>
        </a:graphic>
      </p:graphicFrame>
      <p:sp>
        <p:nvSpPr>
          <p:cNvPr id="12314" name="Text Box 29"/>
          <p:cNvSpPr txBox="1">
            <a:spLocks noChangeArrowheads="1"/>
          </p:cNvSpPr>
          <p:nvPr/>
        </p:nvSpPr>
        <p:spPr bwMode="auto">
          <a:xfrm>
            <a:off x="4038600" y="1212850"/>
            <a:ext cx="3968750" cy="519113"/>
          </a:xfrm>
          <a:prstGeom prst="rect">
            <a:avLst/>
          </a:prstGeom>
          <a:noFill/>
          <a:ln w="9525">
            <a:noFill/>
            <a:miter lim="800000"/>
            <a:headEnd/>
            <a:tailEnd/>
          </a:ln>
        </p:spPr>
        <p:txBody>
          <a:bodyPr wrap="none">
            <a:spAutoFit/>
          </a:bodyPr>
          <a:lstStyle/>
          <a:p>
            <a:pPr>
              <a:spcBef>
                <a:spcPct val="0"/>
              </a:spcBef>
              <a:buClrTx/>
              <a:buSzTx/>
              <a:buFontTx/>
              <a:buNone/>
            </a:pPr>
            <a:r>
              <a:rPr lang="zh-CN" altLang="en-US" sz="2800">
                <a:solidFill>
                  <a:schemeClr val="tx1"/>
                </a:solidFill>
                <a:latin typeface="楷体_GB2312" pitchFamily="49" charset="-122"/>
                <a:ea typeface="楷体_GB2312" pitchFamily="49" charset="-122"/>
              </a:rPr>
              <a:t>利率：10%     </a:t>
            </a:r>
            <a:r>
              <a:rPr lang="zh-CN" altLang="en-US" sz="2000">
                <a:solidFill>
                  <a:schemeClr val="tx1"/>
                </a:solidFill>
                <a:latin typeface="楷体_GB2312" pitchFamily="49" charset="-122"/>
                <a:ea typeface="楷体_GB2312" pitchFamily="49" charset="-122"/>
              </a:rPr>
              <a:t>单位：万元</a:t>
            </a:r>
            <a:endParaRPr lang="zh-CN" altLang="en-US" sz="2800">
              <a:solidFill>
                <a:schemeClr val="tx1"/>
              </a:solidFill>
              <a:latin typeface="楷体_GB2312" pitchFamily="49" charset="-122"/>
              <a:ea typeface="楷体_GB2312" pitchFamily="49" charset="-122"/>
            </a:endParaRPr>
          </a:p>
        </p:txBody>
      </p:sp>
      <p:graphicFrame>
        <p:nvGraphicFramePr>
          <p:cNvPr id="313375" name="Object 31"/>
          <p:cNvGraphicFramePr>
            <a:graphicFrameLocks noChangeAspect="1"/>
          </p:cNvGraphicFramePr>
          <p:nvPr/>
        </p:nvGraphicFramePr>
        <p:xfrm>
          <a:off x="142875" y="3857625"/>
          <a:ext cx="8932863" cy="2339975"/>
        </p:xfrm>
        <a:graphic>
          <a:graphicData uri="http://schemas.openxmlformats.org/presentationml/2006/ole">
            <p:oleObj spid="_x0000_s109570" name="Equation" r:id="rId3" imgW="4140000" imgH="1168200" progId="Equation.3">
              <p:embed/>
            </p:oleObj>
          </a:graphicData>
        </a:graphic>
      </p:graphicFrame>
      <p:sp>
        <p:nvSpPr>
          <p:cNvPr id="12315" name="Rectangle 32"/>
          <p:cNvSpPr>
            <a:spLocks noChangeArrowheads="1"/>
          </p:cNvSpPr>
          <p:nvPr/>
        </p:nvSpPr>
        <p:spPr bwMode="auto">
          <a:xfrm>
            <a:off x="3286116" y="214290"/>
            <a:ext cx="2946400" cy="635000"/>
          </a:xfrm>
          <a:prstGeom prst="rect">
            <a:avLst/>
          </a:prstGeom>
          <a:noFill/>
          <a:ln w="9525">
            <a:noFill/>
            <a:miter lim="800000"/>
            <a:headEnd/>
            <a:tailEnd/>
          </a:ln>
        </p:spPr>
        <p:txBody>
          <a:bodyPr anchor="b"/>
          <a:lstStyle/>
          <a:p>
            <a:pPr>
              <a:spcBef>
                <a:spcPct val="0"/>
              </a:spcBef>
              <a:buClrTx/>
              <a:buSzTx/>
              <a:buFontTx/>
              <a:buNone/>
            </a:pPr>
            <a:r>
              <a:rPr lang="zh-CN" altLang="en-US" sz="3600" b="1" kern="0" dirty="0" smtClean="0">
                <a:solidFill>
                  <a:schemeClr val="accent2"/>
                </a:solidFill>
                <a:effectLst>
                  <a:outerShdw blurRad="38100" dist="38100" dir="2700000" algn="tl">
                    <a:srgbClr val="C0C0C0"/>
                  </a:outerShdw>
                </a:effectLst>
                <a:latin typeface="+mj-lt"/>
                <a:ea typeface="+mj-ea"/>
                <a:cs typeface="+mj-cs"/>
              </a:rPr>
              <a:t>净现值例题</a:t>
            </a:r>
            <a:r>
              <a:rPr lang="en-US" altLang="zh-CN" sz="3600" b="1" kern="0" dirty="0" smtClean="0">
                <a:solidFill>
                  <a:schemeClr val="accent2"/>
                </a:solidFill>
                <a:effectLst>
                  <a:outerShdw blurRad="38100" dist="38100" dir="2700000" algn="tl">
                    <a:srgbClr val="C0C0C0"/>
                  </a:outerShdw>
                </a:effectLst>
                <a:latin typeface="+mj-lt"/>
                <a:ea typeface="+mj-ea"/>
                <a:cs typeface="+mj-cs"/>
              </a:rPr>
              <a:t>3</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3375"/>
                                        </p:tgtEl>
                                        <p:attrNameLst>
                                          <p:attrName>style.visibility</p:attrName>
                                        </p:attrNameLst>
                                      </p:cBhvr>
                                      <p:to>
                                        <p:strVal val="visible"/>
                                      </p:to>
                                    </p:set>
                                    <p:animEffect transition="in" filter="dissolve">
                                      <p:cBhvr>
                                        <p:cTn id="7" dur="500"/>
                                        <p:tgtEl>
                                          <p:spTgt spid="313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lvl="0">
              <a:defRPr/>
            </a:pPr>
            <a:r>
              <a:rPr lang="zh-CN" altLang="en-US" sz="3600" dirty="0" smtClean="0">
                <a:solidFill>
                  <a:srgbClr val="C00000"/>
                </a:solidFill>
                <a:effectLst>
                  <a:outerShdw blurRad="38100" dist="38100" dir="2700000" algn="tl">
                    <a:srgbClr val="000000">
                      <a:alpha val="43137"/>
                    </a:srgbClr>
                  </a:outerShdw>
                </a:effectLst>
              </a:rPr>
              <a:t>净现值率</a:t>
            </a:r>
            <a:endParaRPr lang="zh-CN" altLang="en-US" sz="3600" dirty="0" smtClean="0"/>
          </a:p>
        </p:txBody>
      </p:sp>
      <p:sp>
        <p:nvSpPr>
          <p:cNvPr id="8" name="内容占位符 7"/>
          <p:cNvSpPr>
            <a:spLocks noGrp="1"/>
          </p:cNvSpPr>
          <p:nvPr>
            <p:ph idx="1"/>
          </p:nvPr>
        </p:nvSpPr>
        <p:spPr>
          <a:xfrm>
            <a:off x="251520" y="1279525"/>
            <a:ext cx="8446393" cy="2365499"/>
          </a:xfrm>
        </p:spPr>
        <p:txBody>
          <a:bodyPr/>
          <a:lstStyle/>
          <a:p>
            <a:r>
              <a:rPr lang="en-US" altLang="zh-CN" sz="2400" dirty="0" err="1" smtClean="0"/>
              <a:t>净现值是一个绝对值指标，不能反映资金利用效率的高低，可用净现值率作为净现值的补充，用于</a:t>
            </a:r>
            <a:r>
              <a:rPr lang="en-US" altLang="zh-CN" sz="2400" dirty="0" err="1" smtClean="0">
                <a:solidFill>
                  <a:srgbClr val="C00000"/>
                </a:solidFill>
              </a:rPr>
              <a:t>有资金限制</a:t>
            </a:r>
            <a:r>
              <a:rPr lang="en-US" altLang="zh-CN" sz="2400" dirty="0" err="1" smtClean="0"/>
              <a:t>条件下投资方案的优选</a:t>
            </a:r>
            <a:r>
              <a:rPr lang="en-US" altLang="zh-CN" sz="2400" dirty="0" smtClean="0"/>
              <a:t>。</a:t>
            </a:r>
          </a:p>
          <a:p>
            <a:r>
              <a:rPr lang="zh-CN" altLang="en-US" sz="2400" dirty="0" smtClean="0"/>
              <a:t>净现值率</a:t>
            </a:r>
            <a:r>
              <a:rPr lang="en-US" altLang="zh-CN" sz="2400" dirty="0" err="1" smtClean="0"/>
              <a:t>NPVR：项目净现值与初始投资额现值之比</a:t>
            </a:r>
            <a:r>
              <a:rPr lang="en-US" altLang="zh-CN" sz="2400" dirty="0" smtClean="0"/>
              <a:t>。</a:t>
            </a:r>
          </a:p>
          <a:p>
            <a:endParaRPr lang="en-US" altLang="zh-CN" sz="2400" dirty="0" smtClean="0"/>
          </a:p>
          <a:p>
            <a:endParaRPr lang="en-US" altLang="zh-CN" sz="2400" dirty="0" smtClean="0"/>
          </a:p>
          <a:p>
            <a:endParaRPr lang="en-US" altLang="zh-CN" sz="2400" dirty="0" smtClean="0"/>
          </a:p>
          <a:p>
            <a:r>
              <a:rPr lang="zh-CN" altLang="en-US" sz="2400" dirty="0" smtClean="0"/>
              <a:t>净现值率并非十分可靠，个别情况下才能用于方案优选。</a:t>
            </a:r>
            <a:endParaRPr lang="en-US" altLang="zh-CN" sz="2400" dirty="0" smtClean="0"/>
          </a:p>
          <a:p>
            <a:pPr>
              <a:buNone/>
            </a:pPr>
            <a:r>
              <a:rPr lang="en-US" altLang="zh-CN" sz="2400" dirty="0" smtClean="0"/>
              <a:t>	例11-7，P252</a:t>
            </a:r>
            <a:endParaRPr lang="zh-CN" altLang="en-US" dirty="0"/>
          </a:p>
        </p:txBody>
      </p:sp>
      <p:graphicFrame>
        <p:nvGraphicFramePr>
          <p:cNvPr id="53255" name="Object 7"/>
          <p:cNvGraphicFramePr>
            <a:graphicFrameLocks noChangeAspect="1"/>
          </p:cNvGraphicFramePr>
          <p:nvPr/>
        </p:nvGraphicFramePr>
        <p:xfrm>
          <a:off x="2627784" y="3933056"/>
          <a:ext cx="2251174" cy="1035352"/>
        </p:xfrm>
        <a:graphic>
          <a:graphicData uri="http://schemas.openxmlformats.org/presentationml/2006/ole">
            <p:oleObj spid="_x0000_s111618" name="公式" r:id="rId3" imgW="939600" imgH="431640" progId="Equation.3">
              <p:embed/>
            </p:oleObj>
          </a:graphicData>
        </a:graphic>
      </p:graphicFrame>
    </p:spTree>
  </p:cSld>
  <p:clrMapOvr>
    <a:masterClrMapping/>
  </p:clrMapOvr>
  <p:transition>
    <p:cover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9" name="Rectangle 2"/>
          <p:cNvSpPr>
            <a:spLocks noGrp="1" noChangeArrowheads="1"/>
          </p:cNvSpPr>
          <p:nvPr>
            <p:ph type="title"/>
          </p:nvPr>
        </p:nvSpPr>
        <p:spPr>
          <a:xfrm>
            <a:off x="142844" y="142852"/>
            <a:ext cx="1262062" cy="661988"/>
          </a:xfrm>
        </p:spPr>
        <p:txBody>
          <a:bodyPr/>
          <a:lstStyle/>
          <a:p>
            <a:pPr eaLnBrk="1" hangingPunct="1"/>
            <a:r>
              <a:rPr kumimoji="0" lang="zh-CN" altLang="en-US" sz="4000" b="1" dirty="0" smtClean="0"/>
              <a:t>例题</a:t>
            </a:r>
          </a:p>
        </p:txBody>
      </p:sp>
      <p:sp>
        <p:nvSpPr>
          <p:cNvPr id="28680" name="Rectangle 4"/>
          <p:cNvSpPr>
            <a:spLocks noChangeArrowheads="1"/>
          </p:cNvSpPr>
          <p:nvPr/>
        </p:nvSpPr>
        <p:spPr bwMode="auto">
          <a:xfrm>
            <a:off x="1282700" y="142852"/>
            <a:ext cx="7627938" cy="939800"/>
          </a:xfrm>
          <a:prstGeom prst="rect">
            <a:avLst/>
          </a:prstGeom>
          <a:noFill/>
          <a:ln w="9525">
            <a:noFill/>
            <a:miter lim="800000"/>
            <a:headEnd/>
            <a:tailEnd/>
          </a:ln>
        </p:spPr>
        <p:txBody>
          <a:bodyPr lIns="92075" tIns="46038" rIns="92075" bIns="46038" anchor="ctr"/>
          <a:lstStyle/>
          <a:p>
            <a:pPr>
              <a:spcBef>
                <a:spcPct val="0"/>
              </a:spcBef>
              <a:buClrTx/>
              <a:buSzTx/>
              <a:buFontTx/>
              <a:buNone/>
            </a:pPr>
            <a:r>
              <a:rPr lang="zh-CN" altLang="en-US" b="1" dirty="0">
                <a:solidFill>
                  <a:schemeClr val="tx1"/>
                </a:solidFill>
                <a:effectLst>
                  <a:outerShdw blurRad="38100" dist="38100" dir="2700000" algn="tl">
                    <a:srgbClr val="000000">
                      <a:alpha val="43137"/>
                    </a:srgbClr>
                  </a:outerShdw>
                </a:effectLst>
                <a:latin typeface="Tahoma" pitchFamily="34" charset="0"/>
              </a:rPr>
              <a:t>      某工程有</a:t>
            </a:r>
            <a:r>
              <a:rPr lang="en-US" altLang="zh-CN" b="1" dirty="0">
                <a:solidFill>
                  <a:schemeClr val="tx1"/>
                </a:solidFill>
                <a:effectLst>
                  <a:outerShdw blurRad="38100" dist="38100" dir="2700000" algn="tl">
                    <a:srgbClr val="000000">
                      <a:alpha val="43137"/>
                    </a:srgbClr>
                  </a:outerShdw>
                </a:effectLst>
                <a:latin typeface="Tahoma" pitchFamily="34" charset="0"/>
              </a:rPr>
              <a:t>A、B</a:t>
            </a:r>
            <a:r>
              <a:rPr lang="zh-CN" altLang="en-US" b="1" dirty="0">
                <a:solidFill>
                  <a:schemeClr val="tx1"/>
                </a:solidFill>
                <a:effectLst>
                  <a:outerShdw blurRad="38100" dist="38100" dir="2700000" algn="tl">
                    <a:srgbClr val="000000">
                      <a:alpha val="43137"/>
                    </a:srgbClr>
                  </a:outerShdw>
                </a:effectLst>
                <a:latin typeface="Tahoma" pitchFamily="34" charset="0"/>
              </a:rPr>
              <a:t>两种方案可行，现金流量如下表，设基准折现率为10%，试用</a:t>
            </a:r>
            <a:r>
              <a:rPr lang="zh-CN" altLang="en-US" b="1" dirty="0">
                <a:solidFill>
                  <a:srgbClr val="C00000"/>
                </a:solidFill>
                <a:effectLst>
                  <a:outerShdw blurRad="38100" dist="38100" dir="2700000" algn="tl">
                    <a:srgbClr val="000000">
                      <a:alpha val="43137"/>
                    </a:srgbClr>
                  </a:outerShdw>
                </a:effectLst>
                <a:latin typeface="Tahoma" pitchFamily="34" charset="0"/>
              </a:rPr>
              <a:t>净现值法</a:t>
            </a:r>
            <a:r>
              <a:rPr lang="zh-CN" altLang="en-US" b="1" dirty="0">
                <a:solidFill>
                  <a:schemeClr val="tx1"/>
                </a:solidFill>
                <a:effectLst>
                  <a:outerShdw blurRad="38100" dist="38100" dir="2700000" algn="tl">
                    <a:srgbClr val="000000">
                      <a:alpha val="43137"/>
                    </a:srgbClr>
                  </a:outerShdw>
                </a:effectLst>
                <a:latin typeface="Tahoma" pitchFamily="34" charset="0"/>
              </a:rPr>
              <a:t>和</a:t>
            </a:r>
            <a:r>
              <a:rPr lang="zh-CN" altLang="en-US" b="1" dirty="0">
                <a:solidFill>
                  <a:srgbClr val="C00000"/>
                </a:solidFill>
                <a:effectLst>
                  <a:outerShdw blurRad="38100" dist="38100" dir="2700000" algn="tl">
                    <a:srgbClr val="000000">
                      <a:alpha val="43137"/>
                    </a:srgbClr>
                  </a:outerShdw>
                </a:effectLst>
                <a:latin typeface="Tahoma" pitchFamily="34" charset="0"/>
              </a:rPr>
              <a:t>净现值率法</a:t>
            </a:r>
            <a:r>
              <a:rPr lang="zh-CN" altLang="en-US" b="1" dirty="0">
                <a:solidFill>
                  <a:schemeClr val="tx1"/>
                </a:solidFill>
                <a:effectLst>
                  <a:outerShdw blurRad="38100" dist="38100" dir="2700000" algn="tl">
                    <a:srgbClr val="000000">
                      <a:alpha val="43137"/>
                    </a:srgbClr>
                  </a:outerShdw>
                </a:effectLst>
                <a:latin typeface="Tahoma" pitchFamily="34" charset="0"/>
              </a:rPr>
              <a:t>择优。</a:t>
            </a:r>
          </a:p>
        </p:txBody>
      </p:sp>
      <p:graphicFrame>
        <p:nvGraphicFramePr>
          <p:cNvPr id="28674" name="Object 5"/>
          <p:cNvGraphicFramePr>
            <a:graphicFrameLocks noChangeAspect="1"/>
          </p:cNvGraphicFramePr>
          <p:nvPr/>
        </p:nvGraphicFramePr>
        <p:xfrm>
          <a:off x="317500" y="1212850"/>
          <a:ext cx="8597900" cy="1358894"/>
        </p:xfrm>
        <a:graphic>
          <a:graphicData uri="http://schemas.openxmlformats.org/presentationml/2006/ole">
            <p:oleObj spid="_x0000_s112642" name="Worksheet" r:id="rId3" imgW="8239041" imgH="942938" progId="Excel.Sheet.8">
              <p:embed/>
            </p:oleObj>
          </a:graphicData>
        </a:graphic>
      </p:graphicFrame>
      <p:graphicFrame>
        <p:nvGraphicFramePr>
          <p:cNvPr id="196614" name="Object 6"/>
          <p:cNvGraphicFramePr>
            <a:graphicFrameLocks noChangeAspect="1"/>
          </p:cNvGraphicFramePr>
          <p:nvPr/>
        </p:nvGraphicFramePr>
        <p:xfrm>
          <a:off x="919378" y="2714620"/>
          <a:ext cx="7438836" cy="2214578"/>
        </p:xfrm>
        <a:graphic>
          <a:graphicData uri="http://schemas.openxmlformats.org/presentationml/2006/ole">
            <p:oleObj spid="_x0000_s112643" name="Equation" r:id="rId4" imgW="3784320" imgH="1371600" progId="Equation.3">
              <p:embed/>
            </p:oleObj>
          </a:graphicData>
        </a:graphic>
      </p:graphicFrame>
      <p:graphicFrame>
        <p:nvGraphicFramePr>
          <p:cNvPr id="196616" name="Object 8"/>
          <p:cNvGraphicFramePr>
            <a:graphicFrameLocks noChangeAspect="1"/>
          </p:cNvGraphicFramePr>
          <p:nvPr/>
        </p:nvGraphicFramePr>
        <p:xfrm>
          <a:off x="427038" y="5072074"/>
          <a:ext cx="8181975" cy="1257300"/>
        </p:xfrm>
        <a:graphic>
          <a:graphicData uri="http://schemas.openxmlformats.org/presentationml/2006/ole">
            <p:oleObj spid="_x0000_s112644" name="公式" r:id="rId5" imgW="4419360" imgH="685800" progId="Equation.3">
              <p:embed/>
            </p:oleObj>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6614"/>
                                        </p:tgtEl>
                                        <p:attrNameLst>
                                          <p:attrName>style.visibility</p:attrName>
                                        </p:attrNameLst>
                                      </p:cBhvr>
                                      <p:to>
                                        <p:strVal val="visible"/>
                                      </p:to>
                                    </p:set>
                                    <p:animEffect transition="in" filter="dissolve">
                                      <p:cBhvr>
                                        <p:cTn id="7" dur="500"/>
                                        <p:tgtEl>
                                          <p:spTgt spid="1966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6616"/>
                                        </p:tgtEl>
                                        <p:attrNameLst>
                                          <p:attrName>style.visibility</p:attrName>
                                        </p:attrNameLst>
                                      </p:cBhvr>
                                      <p:to>
                                        <p:strVal val="visible"/>
                                      </p:to>
                                    </p:set>
                                    <p:animEffect transition="in" filter="dissolve">
                                      <p:cBhvr>
                                        <p:cTn id="12" dur="500"/>
                                        <p:tgtEl>
                                          <p:spTgt spid="196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lvl="0">
              <a:defRPr/>
            </a:pPr>
            <a:r>
              <a:rPr lang="zh-CN" altLang="en-US" sz="3600" dirty="0" smtClean="0">
                <a:solidFill>
                  <a:srgbClr val="C00000"/>
                </a:solidFill>
                <a:effectLst>
                  <a:outerShdw blurRad="38100" dist="38100" dir="2700000" algn="tl">
                    <a:srgbClr val="000000">
                      <a:alpha val="43137"/>
                    </a:srgbClr>
                  </a:outerShdw>
                </a:effectLst>
              </a:rPr>
              <a:t>内部收益率</a:t>
            </a:r>
            <a:endParaRPr lang="zh-CN" altLang="en-US" sz="3600" dirty="0" smtClean="0"/>
          </a:p>
        </p:txBody>
      </p:sp>
      <p:sp>
        <p:nvSpPr>
          <p:cNvPr id="8" name="内容占位符 7"/>
          <p:cNvSpPr>
            <a:spLocks noGrp="1"/>
          </p:cNvSpPr>
          <p:nvPr>
            <p:ph idx="1"/>
          </p:nvPr>
        </p:nvSpPr>
        <p:spPr>
          <a:xfrm>
            <a:off x="0" y="1988840"/>
            <a:ext cx="2160239" cy="2592288"/>
          </a:xfrm>
        </p:spPr>
        <p:txBody>
          <a:bodyPr/>
          <a:lstStyle/>
          <a:p>
            <a:r>
              <a:rPr lang="zh-CN" altLang="en-US" sz="2400" dirty="0" smtClean="0"/>
              <a:t>内部收益率</a:t>
            </a:r>
            <a:r>
              <a:rPr lang="en-US" altLang="zh-CN" sz="2400" dirty="0" err="1" smtClean="0"/>
              <a:t>IRR：能使项目净现值等于零的折现率</a:t>
            </a:r>
            <a:r>
              <a:rPr lang="en-US" altLang="zh-CN" sz="2400" dirty="0" smtClean="0"/>
              <a:t>。</a:t>
            </a:r>
            <a:endParaRPr lang="zh-CN" altLang="en-US" dirty="0"/>
          </a:p>
        </p:txBody>
      </p:sp>
      <p:graphicFrame>
        <p:nvGraphicFramePr>
          <p:cNvPr id="5" name="Object 1028"/>
          <p:cNvGraphicFramePr>
            <a:graphicFrameLocks noChangeAspect="1"/>
          </p:cNvGraphicFramePr>
          <p:nvPr/>
        </p:nvGraphicFramePr>
        <p:xfrm>
          <a:off x="2771800" y="1052736"/>
          <a:ext cx="4355976" cy="1080120"/>
        </p:xfrm>
        <a:graphic>
          <a:graphicData uri="http://schemas.openxmlformats.org/presentationml/2006/ole">
            <p:oleObj spid="_x0000_s113667" name="公式" r:id="rId3" imgW="1549080" imgH="431640" progId="Equation.3">
              <p:embed/>
            </p:oleObj>
          </a:graphicData>
        </a:graphic>
      </p:graphicFrame>
      <p:grpSp>
        <p:nvGrpSpPr>
          <p:cNvPr id="7" name="组合 6"/>
          <p:cNvGrpSpPr/>
          <p:nvPr/>
        </p:nvGrpSpPr>
        <p:grpSpPr>
          <a:xfrm>
            <a:off x="1907704" y="2420888"/>
            <a:ext cx="6376991" cy="3989447"/>
            <a:chOff x="1389063" y="1571612"/>
            <a:chExt cx="6376991" cy="3989447"/>
          </a:xfrm>
        </p:grpSpPr>
        <p:sp>
          <p:nvSpPr>
            <p:cNvPr id="9" name="Text Box 4"/>
            <p:cNvSpPr txBox="1">
              <a:spLocks noChangeArrowheads="1"/>
            </p:cNvSpPr>
            <p:nvPr/>
          </p:nvSpPr>
          <p:spPr bwMode="auto">
            <a:xfrm>
              <a:off x="1812925" y="1600187"/>
              <a:ext cx="679450" cy="336550"/>
            </a:xfrm>
            <a:prstGeom prst="rect">
              <a:avLst/>
            </a:prstGeom>
            <a:noFill/>
            <a:ln w="9525">
              <a:noFill/>
              <a:miter lim="800000"/>
              <a:headEnd/>
              <a:tailEnd/>
            </a:ln>
            <a:effectLst/>
          </p:spPr>
          <p:txBody>
            <a:bodyPr>
              <a:spAutoFit/>
            </a:bodyPr>
            <a:lstStyle/>
            <a:p>
              <a:pPr algn="ctr">
                <a:spcBef>
                  <a:spcPct val="50000"/>
                </a:spcBef>
                <a:buClrTx/>
                <a:buSzTx/>
                <a:buFontTx/>
                <a:buNone/>
                <a:defRPr/>
              </a:pPr>
              <a:r>
                <a:rPr lang="en-US" altLang="zh-CN" sz="1600" b="1">
                  <a:solidFill>
                    <a:schemeClr val="tx1"/>
                  </a:solidFill>
                  <a:effectLst>
                    <a:outerShdw blurRad="38100" dist="38100" dir="2700000" algn="tl">
                      <a:srgbClr val="000000">
                        <a:alpha val="43137"/>
                      </a:srgbClr>
                    </a:outerShdw>
                  </a:effectLst>
                </a:rPr>
                <a:t>NPV</a:t>
              </a:r>
            </a:p>
          </p:txBody>
        </p:sp>
        <p:grpSp>
          <p:nvGrpSpPr>
            <p:cNvPr id="10" name="Group 5"/>
            <p:cNvGrpSpPr>
              <a:grpSpLocks/>
            </p:cNvGrpSpPr>
            <p:nvPr/>
          </p:nvGrpSpPr>
          <p:grpSpPr bwMode="auto">
            <a:xfrm>
              <a:off x="2587625" y="2990837"/>
              <a:ext cx="4857750" cy="869950"/>
              <a:chOff x="3504" y="2352"/>
              <a:chExt cx="2304" cy="548"/>
            </a:xfrm>
          </p:grpSpPr>
          <p:grpSp>
            <p:nvGrpSpPr>
              <p:cNvPr id="25" name="Group 6"/>
              <p:cNvGrpSpPr>
                <a:grpSpLocks/>
              </p:cNvGrpSpPr>
              <p:nvPr/>
            </p:nvGrpSpPr>
            <p:grpSpPr bwMode="auto">
              <a:xfrm>
                <a:off x="3504" y="2544"/>
                <a:ext cx="2112" cy="356"/>
                <a:chOff x="3504" y="2544"/>
                <a:chExt cx="2112" cy="356"/>
              </a:xfrm>
            </p:grpSpPr>
            <p:sp>
              <p:nvSpPr>
                <p:cNvPr id="27" name="Line 7"/>
                <p:cNvSpPr>
                  <a:spLocks noChangeShapeType="1"/>
                </p:cNvSpPr>
                <p:nvPr/>
              </p:nvSpPr>
              <p:spPr bwMode="auto">
                <a:xfrm>
                  <a:off x="3504" y="2640"/>
                  <a:ext cx="2112" cy="0"/>
                </a:xfrm>
                <a:prstGeom prst="line">
                  <a:avLst/>
                </a:prstGeom>
                <a:noFill/>
                <a:ln w="12700">
                  <a:solidFill>
                    <a:schemeClr val="tx1"/>
                  </a:solidFill>
                  <a:round/>
                  <a:headEnd/>
                  <a:tailEnd type="triangle" w="med" len="med"/>
                </a:ln>
              </p:spPr>
              <p:txBody>
                <a:bodyPr>
                  <a:spAutoFit/>
                </a:bodyPr>
                <a:lstStyle/>
                <a:p>
                  <a:endParaRPr lang="zh-CN" altLang="en-US" b="1">
                    <a:effectLst>
                      <a:outerShdw blurRad="38100" dist="38100" dir="2700000" algn="tl">
                        <a:srgbClr val="000000">
                          <a:alpha val="43137"/>
                        </a:srgbClr>
                      </a:outerShdw>
                    </a:effectLst>
                  </a:endParaRPr>
                </a:p>
              </p:txBody>
            </p:sp>
            <p:sp>
              <p:nvSpPr>
                <p:cNvPr id="28" name="Line 8"/>
                <p:cNvSpPr>
                  <a:spLocks noChangeShapeType="1"/>
                </p:cNvSpPr>
                <p:nvPr/>
              </p:nvSpPr>
              <p:spPr bwMode="auto">
                <a:xfrm flipV="1">
                  <a:off x="3744" y="2544"/>
                  <a:ext cx="0" cy="96"/>
                </a:xfrm>
                <a:prstGeom prst="line">
                  <a:avLst/>
                </a:prstGeom>
                <a:noFill/>
                <a:ln w="12700">
                  <a:solidFill>
                    <a:schemeClr val="tx1"/>
                  </a:solidFill>
                  <a:round/>
                  <a:headEnd/>
                  <a:tailEnd/>
                </a:ln>
              </p:spPr>
              <p:txBody>
                <a:bodyPr>
                  <a:spAutoFit/>
                </a:bodyPr>
                <a:lstStyle/>
                <a:p>
                  <a:endParaRPr lang="zh-CN" altLang="en-US" b="1">
                    <a:effectLst>
                      <a:outerShdw blurRad="38100" dist="38100" dir="2700000" algn="tl">
                        <a:srgbClr val="000000">
                          <a:alpha val="43137"/>
                        </a:srgbClr>
                      </a:outerShdw>
                    </a:effectLst>
                  </a:endParaRPr>
                </a:p>
              </p:txBody>
            </p:sp>
            <p:sp>
              <p:nvSpPr>
                <p:cNvPr id="29" name="Line 9"/>
                <p:cNvSpPr>
                  <a:spLocks noChangeShapeType="1"/>
                </p:cNvSpPr>
                <p:nvPr/>
              </p:nvSpPr>
              <p:spPr bwMode="auto">
                <a:xfrm flipV="1">
                  <a:off x="4032" y="2580"/>
                  <a:ext cx="1" cy="60"/>
                </a:xfrm>
                <a:prstGeom prst="line">
                  <a:avLst/>
                </a:prstGeom>
                <a:noFill/>
                <a:ln w="12700">
                  <a:solidFill>
                    <a:schemeClr val="tx1"/>
                  </a:solidFill>
                  <a:round/>
                  <a:headEnd/>
                  <a:tailEnd/>
                </a:ln>
              </p:spPr>
              <p:txBody>
                <a:bodyPr>
                  <a:spAutoFit/>
                </a:bodyPr>
                <a:lstStyle/>
                <a:p>
                  <a:endParaRPr lang="zh-CN" altLang="en-US" b="1">
                    <a:effectLst>
                      <a:outerShdw blurRad="38100" dist="38100" dir="2700000" algn="tl">
                        <a:srgbClr val="000000">
                          <a:alpha val="43137"/>
                        </a:srgbClr>
                      </a:outerShdw>
                    </a:effectLst>
                  </a:endParaRPr>
                </a:p>
              </p:txBody>
            </p:sp>
            <p:sp>
              <p:nvSpPr>
                <p:cNvPr id="30" name="Line 10"/>
                <p:cNvSpPr>
                  <a:spLocks noChangeShapeType="1"/>
                </p:cNvSpPr>
                <p:nvPr/>
              </p:nvSpPr>
              <p:spPr bwMode="auto">
                <a:xfrm flipV="1">
                  <a:off x="4320" y="2580"/>
                  <a:ext cx="1" cy="60"/>
                </a:xfrm>
                <a:prstGeom prst="line">
                  <a:avLst/>
                </a:prstGeom>
                <a:noFill/>
                <a:ln w="12700">
                  <a:solidFill>
                    <a:schemeClr val="tx1"/>
                  </a:solidFill>
                  <a:round/>
                  <a:headEnd/>
                  <a:tailEnd/>
                </a:ln>
              </p:spPr>
              <p:txBody>
                <a:bodyPr>
                  <a:spAutoFit/>
                </a:bodyPr>
                <a:lstStyle/>
                <a:p>
                  <a:endParaRPr lang="zh-CN" altLang="en-US" b="1">
                    <a:effectLst>
                      <a:outerShdw blurRad="38100" dist="38100" dir="2700000" algn="tl">
                        <a:srgbClr val="000000">
                          <a:alpha val="43137"/>
                        </a:srgbClr>
                      </a:outerShdw>
                    </a:effectLst>
                  </a:endParaRPr>
                </a:p>
              </p:txBody>
            </p:sp>
            <p:sp>
              <p:nvSpPr>
                <p:cNvPr id="31" name="Line 11"/>
                <p:cNvSpPr>
                  <a:spLocks noChangeShapeType="1"/>
                </p:cNvSpPr>
                <p:nvPr/>
              </p:nvSpPr>
              <p:spPr bwMode="auto">
                <a:xfrm flipV="1">
                  <a:off x="4608" y="2580"/>
                  <a:ext cx="1" cy="60"/>
                </a:xfrm>
                <a:prstGeom prst="line">
                  <a:avLst/>
                </a:prstGeom>
                <a:noFill/>
                <a:ln w="12700">
                  <a:solidFill>
                    <a:schemeClr val="tx1"/>
                  </a:solidFill>
                  <a:round/>
                  <a:headEnd/>
                  <a:tailEnd/>
                </a:ln>
              </p:spPr>
              <p:txBody>
                <a:bodyPr>
                  <a:spAutoFit/>
                </a:bodyPr>
                <a:lstStyle/>
                <a:p>
                  <a:endParaRPr lang="zh-CN" altLang="en-US" b="1">
                    <a:effectLst>
                      <a:outerShdw blurRad="38100" dist="38100" dir="2700000" algn="tl">
                        <a:srgbClr val="000000">
                          <a:alpha val="43137"/>
                        </a:srgbClr>
                      </a:outerShdw>
                    </a:effectLst>
                  </a:endParaRPr>
                </a:p>
              </p:txBody>
            </p:sp>
            <p:sp>
              <p:nvSpPr>
                <p:cNvPr id="32" name="Line 12"/>
                <p:cNvSpPr>
                  <a:spLocks noChangeShapeType="1"/>
                </p:cNvSpPr>
                <p:nvPr/>
              </p:nvSpPr>
              <p:spPr bwMode="auto">
                <a:xfrm flipV="1">
                  <a:off x="4896" y="2580"/>
                  <a:ext cx="1" cy="60"/>
                </a:xfrm>
                <a:prstGeom prst="line">
                  <a:avLst/>
                </a:prstGeom>
                <a:noFill/>
                <a:ln w="12700">
                  <a:solidFill>
                    <a:schemeClr val="tx1"/>
                  </a:solidFill>
                  <a:round/>
                  <a:headEnd/>
                  <a:tailEnd/>
                </a:ln>
              </p:spPr>
              <p:txBody>
                <a:bodyPr>
                  <a:spAutoFit/>
                </a:bodyPr>
                <a:lstStyle/>
                <a:p>
                  <a:endParaRPr lang="zh-CN" altLang="en-US" b="1">
                    <a:effectLst>
                      <a:outerShdw blurRad="38100" dist="38100" dir="2700000" algn="tl">
                        <a:srgbClr val="000000">
                          <a:alpha val="43137"/>
                        </a:srgbClr>
                      </a:outerShdw>
                    </a:effectLst>
                  </a:endParaRPr>
                </a:p>
              </p:txBody>
            </p:sp>
            <p:sp>
              <p:nvSpPr>
                <p:cNvPr id="33" name="Text Box 13"/>
                <p:cNvSpPr txBox="1">
                  <a:spLocks noChangeArrowheads="1"/>
                </p:cNvSpPr>
                <p:nvPr/>
              </p:nvSpPr>
              <p:spPr bwMode="auto">
                <a:xfrm>
                  <a:off x="3552" y="2688"/>
                  <a:ext cx="288" cy="212"/>
                </a:xfrm>
                <a:prstGeom prst="rect">
                  <a:avLst/>
                </a:prstGeom>
                <a:noFill/>
                <a:ln w="9525">
                  <a:noFill/>
                  <a:miter lim="800000"/>
                  <a:headEnd/>
                  <a:tailEnd/>
                </a:ln>
                <a:effectLst/>
              </p:spPr>
              <p:txBody>
                <a:bodyPr>
                  <a:spAutoFit/>
                </a:bodyPr>
                <a:lstStyle/>
                <a:p>
                  <a:pPr algn="ctr">
                    <a:spcBef>
                      <a:spcPct val="50000"/>
                    </a:spcBef>
                    <a:buClrTx/>
                    <a:buSzTx/>
                    <a:buFontTx/>
                    <a:buNone/>
                    <a:defRPr/>
                  </a:pPr>
                  <a:r>
                    <a:rPr lang="zh-CN" altLang="en-US" sz="1600" b="1">
                      <a:solidFill>
                        <a:schemeClr val="tx1"/>
                      </a:solidFill>
                      <a:effectLst>
                        <a:outerShdw blurRad="38100" dist="38100" dir="2700000" algn="tl">
                          <a:srgbClr val="000000">
                            <a:alpha val="43137"/>
                          </a:srgbClr>
                        </a:outerShdw>
                      </a:effectLst>
                    </a:rPr>
                    <a:t>10</a:t>
                  </a:r>
                </a:p>
              </p:txBody>
            </p:sp>
            <p:sp>
              <p:nvSpPr>
                <p:cNvPr id="34" name="Text Box 14"/>
                <p:cNvSpPr txBox="1">
                  <a:spLocks noChangeArrowheads="1"/>
                </p:cNvSpPr>
                <p:nvPr/>
              </p:nvSpPr>
              <p:spPr bwMode="auto">
                <a:xfrm>
                  <a:off x="3888" y="2688"/>
                  <a:ext cx="240" cy="212"/>
                </a:xfrm>
                <a:prstGeom prst="rect">
                  <a:avLst/>
                </a:prstGeom>
                <a:noFill/>
                <a:ln w="9525">
                  <a:noFill/>
                  <a:miter lim="800000"/>
                  <a:headEnd/>
                  <a:tailEnd/>
                </a:ln>
                <a:effectLst/>
              </p:spPr>
              <p:txBody>
                <a:bodyPr>
                  <a:spAutoFit/>
                </a:bodyPr>
                <a:lstStyle/>
                <a:p>
                  <a:pPr algn="ctr">
                    <a:spcBef>
                      <a:spcPct val="50000"/>
                    </a:spcBef>
                    <a:buClrTx/>
                    <a:buSzTx/>
                    <a:buFontTx/>
                    <a:buNone/>
                    <a:defRPr/>
                  </a:pPr>
                  <a:r>
                    <a:rPr lang="zh-CN" altLang="en-US" sz="1600" b="1">
                      <a:solidFill>
                        <a:schemeClr val="tx1"/>
                      </a:solidFill>
                      <a:effectLst>
                        <a:outerShdw blurRad="38100" dist="38100" dir="2700000" algn="tl">
                          <a:srgbClr val="000000">
                            <a:alpha val="43137"/>
                          </a:srgbClr>
                        </a:outerShdw>
                      </a:effectLst>
                    </a:rPr>
                    <a:t>20</a:t>
                  </a:r>
                </a:p>
              </p:txBody>
            </p:sp>
            <p:sp>
              <p:nvSpPr>
                <p:cNvPr id="35" name="Text Box 15"/>
                <p:cNvSpPr txBox="1">
                  <a:spLocks noChangeArrowheads="1"/>
                </p:cNvSpPr>
                <p:nvPr/>
              </p:nvSpPr>
              <p:spPr bwMode="auto">
                <a:xfrm>
                  <a:off x="4272" y="2688"/>
                  <a:ext cx="288" cy="212"/>
                </a:xfrm>
                <a:prstGeom prst="rect">
                  <a:avLst/>
                </a:prstGeom>
                <a:noFill/>
                <a:ln w="9525">
                  <a:noFill/>
                  <a:miter lim="800000"/>
                  <a:headEnd/>
                  <a:tailEnd/>
                </a:ln>
                <a:effectLst/>
              </p:spPr>
              <p:txBody>
                <a:bodyPr>
                  <a:spAutoFit/>
                </a:bodyPr>
                <a:lstStyle/>
                <a:p>
                  <a:pPr algn="ctr">
                    <a:spcBef>
                      <a:spcPct val="50000"/>
                    </a:spcBef>
                    <a:buClrTx/>
                    <a:buSzTx/>
                    <a:buFontTx/>
                    <a:buNone/>
                    <a:defRPr/>
                  </a:pPr>
                  <a:r>
                    <a:rPr lang="zh-CN" altLang="en-US" sz="1600" b="1">
                      <a:solidFill>
                        <a:schemeClr val="tx1"/>
                      </a:solidFill>
                      <a:effectLst>
                        <a:outerShdw blurRad="38100" dist="38100" dir="2700000" algn="tl">
                          <a:srgbClr val="000000">
                            <a:alpha val="43137"/>
                          </a:srgbClr>
                        </a:outerShdw>
                      </a:effectLst>
                    </a:rPr>
                    <a:t>30</a:t>
                  </a:r>
                </a:p>
              </p:txBody>
            </p:sp>
            <p:sp>
              <p:nvSpPr>
                <p:cNvPr id="36" name="Text Box 16"/>
                <p:cNvSpPr txBox="1">
                  <a:spLocks noChangeArrowheads="1"/>
                </p:cNvSpPr>
                <p:nvPr/>
              </p:nvSpPr>
              <p:spPr bwMode="auto">
                <a:xfrm>
                  <a:off x="4512" y="2688"/>
                  <a:ext cx="288" cy="212"/>
                </a:xfrm>
                <a:prstGeom prst="rect">
                  <a:avLst/>
                </a:prstGeom>
                <a:noFill/>
                <a:ln w="9525">
                  <a:noFill/>
                  <a:miter lim="800000"/>
                  <a:headEnd/>
                  <a:tailEnd/>
                </a:ln>
                <a:effectLst/>
              </p:spPr>
              <p:txBody>
                <a:bodyPr>
                  <a:spAutoFit/>
                </a:bodyPr>
                <a:lstStyle/>
                <a:p>
                  <a:pPr algn="ctr">
                    <a:spcBef>
                      <a:spcPct val="50000"/>
                    </a:spcBef>
                    <a:buClrTx/>
                    <a:buSzTx/>
                    <a:buFontTx/>
                    <a:buNone/>
                    <a:defRPr/>
                  </a:pPr>
                  <a:r>
                    <a:rPr lang="zh-CN" altLang="en-US" sz="1600" b="1">
                      <a:solidFill>
                        <a:schemeClr val="tx1"/>
                      </a:solidFill>
                      <a:effectLst>
                        <a:outerShdw blurRad="38100" dist="38100" dir="2700000" algn="tl">
                          <a:srgbClr val="000000">
                            <a:alpha val="43137"/>
                          </a:srgbClr>
                        </a:outerShdw>
                      </a:effectLst>
                    </a:rPr>
                    <a:t>40</a:t>
                  </a:r>
                </a:p>
              </p:txBody>
            </p:sp>
            <p:sp>
              <p:nvSpPr>
                <p:cNvPr id="37" name="Text Box 17"/>
                <p:cNvSpPr txBox="1">
                  <a:spLocks noChangeArrowheads="1"/>
                </p:cNvSpPr>
                <p:nvPr/>
              </p:nvSpPr>
              <p:spPr bwMode="auto">
                <a:xfrm>
                  <a:off x="4800" y="2688"/>
                  <a:ext cx="288" cy="212"/>
                </a:xfrm>
                <a:prstGeom prst="rect">
                  <a:avLst/>
                </a:prstGeom>
                <a:noFill/>
                <a:ln w="9525">
                  <a:noFill/>
                  <a:miter lim="800000"/>
                  <a:headEnd/>
                  <a:tailEnd/>
                </a:ln>
                <a:effectLst/>
              </p:spPr>
              <p:txBody>
                <a:bodyPr>
                  <a:spAutoFit/>
                </a:bodyPr>
                <a:lstStyle/>
                <a:p>
                  <a:pPr algn="ctr">
                    <a:spcBef>
                      <a:spcPct val="50000"/>
                    </a:spcBef>
                    <a:buClrTx/>
                    <a:buSzTx/>
                    <a:buFontTx/>
                    <a:buNone/>
                    <a:defRPr/>
                  </a:pPr>
                  <a:r>
                    <a:rPr lang="zh-CN" altLang="en-US" sz="1600" b="1">
                      <a:solidFill>
                        <a:schemeClr val="tx1"/>
                      </a:solidFill>
                      <a:effectLst>
                        <a:outerShdw blurRad="38100" dist="38100" dir="2700000" algn="tl">
                          <a:srgbClr val="000000">
                            <a:alpha val="43137"/>
                          </a:srgbClr>
                        </a:outerShdw>
                      </a:effectLst>
                    </a:rPr>
                    <a:t>50</a:t>
                  </a:r>
                </a:p>
              </p:txBody>
            </p:sp>
          </p:grpSp>
          <p:sp>
            <p:nvSpPr>
              <p:cNvPr id="26" name="Text Box 18"/>
              <p:cNvSpPr txBox="1">
                <a:spLocks noChangeArrowheads="1"/>
              </p:cNvSpPr>
              <p:nvPr/>
            </p:nvSpPr>
            <p:spPr bwMode="auto">
              <a:xfrm>
                <a:off x="5088" y="2352"/>
                <a:ext cx="720" cy="212"/>
              </a:xfrm>
              <a:prstGeom prst="rect">
                <a:avLst/>
              </a:prstGeom>
              <a:noFill/>
              <a:ln w="9525">
                <a:noFill/>
                <a:miter lim="800000"/>
                <a:headEnd/>
                <a:tailEnd/>
              </a:ln>
            </p:spPr>
            <p:txBody>
              <a:bodyPr>
                <a:spAutoFit/>
              </a:bodyPr>
              <a:lstStyle/>
              <a:p>
                <a:pPr algn="ctr">
                  <a:spcBef>
                    <a:spcPct val="50000"/>
                  </a:spcBef>
                  <a:buClrTx/>
                  <a:buSzTx/>
                  <a:buFontTx/>
                  <a:buNone/>
                </a:pPr>
                <a:r>
                  <a:rPr lang="en-US" altLang="zh-CN" sz="1600" b="1" dirty="0">
                    <a:solidFill>
                      <a:schemeClr val="tx1"/>
                    </a:solidFill>
                    <a:effectLst>
                      <a:outerShdw blurRad="38100" dist="38100" dir="2700000" algn="tl">
                        <a:srgbClr val="000000">
                          <a:alpha val="43137"/>
                        </a:srgbClr>
                      </a:outerShdw>
                    </a:effectLst>
                  </a:rPr>
                  <a:t>i(%)</a:t>
                </a:r>
              </a:p>
            </p:txBody>
          </p:sp>
        </p:grpSp>
        <p:sp>
          <p:nvSpPr>
            <p:cNvPr id="11" name="Freeform 20"/>
            <p:cNvSpPr>
              <a:spLocks/>
            </p:cNvSpPr>
            <p:nvPr/>
          </p:nvSpPr>
          <p:spPr bwMode="auto">
            <a:xfrm>
              <a:off x="2571751" y="2281224"/>
              <a:ext cx="3643324" cy="1790718"/>
            </a:xfrm>
            <a:custGeom>
              <a:avLst/>
              <a:gdLst>
                <a:gd name="T0" fmla="*/ 0 w 1920"/>
                <a:gd name="T1" fmla="*/ 0 h 1248"/>
                <a:gd name="T2" fmla="*/ 864 w 1920"/>
                <a:gd name="T3" fmla="*/ 960 h 1248"/>
                <a:gd name="T4" fmla="*/ 1920 w 1920"/>
                <a:gd name="T5" fmla="*/ 1248 h 1248"/>
                <a:gd name="T6" fmla="*/ 0 60000 65536"/>
                <a:gd name="T7" fmla="*/ 0 60000 65536"/>
                <a:gd name="T8" fmla="*/ 0 60000 65536"/>
                <a:gd name="T9" fmla="*/ 0 w 1920"/>
                <a:gd name="T10" fmla="*/ 0 h 1248"/>
                <a:gd name="T11" fmla="*/ 1920 w 1920"/>
                <a:gd name="T12" fmla="*/ 1248 h 1248"/>
              </a:gdLst>
              <a:ahLst/>
              <a:cxnLst>
                <a:cxn ang="T6">
                  <a:pos x="T0" y="T1"/>
                </a:cxn>
                <a:cxn ang="T7">
                  <a:pos x="T2" y="T3"/>
                </a:cxn>
                <a:cxn ang="T8">
                  <a:pos x="T4" y="T5"/>
                </a:cxn>
              </a:cxnLst>
              <a:rect l="T9" t="T10" r="T11" b="T12"/>
              <a:pathLst>
                <a:path w="1920" h="1248">
                  <a:moveTo>
                    <a:pt x="0" y="0"/>
                  </a:moveTo>
                  <a:cubicBezTo>
                    <a:pt x="272" y="376"/>
                    <a:pt x="544" y="752"/>
                    <a:pt x="864" y="960"/>
                  </a:cubicBezTo>
                  <a:cubicBezTo>
                    <a:pt x="1184" y="1168"/>
                    <a:pt x="1744" y="1200"/>
                    <a:pt x="1920" y="1248"/>
                  </a:cubicBezTo>
                </a:path>
              </a:pathLst>
            </a:custGeom>
            <a:noFill/>
            <a:ln w="28575" cap="flat" cmpd="sng">
              <a:solidFill>
                <a:schemeClr val="hlink"/>
              </a:solidFill>
              <a:prstDash val="solid"/>
              <a:round/>
              <a:headEnd/>
              <a:tailEnd/>
            </a:ln>
          </p:spPr>
          <p:txBody>
            <a:bodyPr wrap="square">
              <a:noAutofit/>
            </a:bodyPr>
            <a:lstStyle/>
            <a:p>
              <a:endParaRPr lang="zh-CN" altLang="en-US" b="1">
                <a:effectLst>
                  <a:outerShdw blurRad="38100" dist="38100" dir="2700000" algn="tl">
                    <a:srgbClr val="000000">
                      <a:alpha val="43137"/>
                    </a:srgbClr>
                  </a:outerShdw>
                </a:effectLst>
              </a:endParaRPr>
            </a:p>
          </p:txBody>
        </p:sp>
        <p:sp>
          <p:nvSpPr>
            <p:cNvPr id="12" name="Line 21"/>
            <p:cNvSpPr>
              <a:spLocks noChangeShapeType="1"/>
            </p:cNvSpPr>
            <p:nvPr/>
          </p:nvSpPr>
          <p:spPr bwMode="auto">
            <a:xfrm>
              <a:off x="2492375" y="2243124"/>
              <a:ext cx="201612" cy="0"/>
            </a:xfrm>
            <a:prstGeom prst="line">
              <a:avLst/>
            </a:prstGeom>
            <a:noFill/>
            <a:ln w="12700">
              <a:solidFill>
                <a:schemeClr val="tx1"/>
              </a:solidFill>
              <a:round/>
              <a:headEnd/>
              <a:tailEnd/>
            </a:ln>
          </p:spPr>
          <p:txBody>
            <a:bodyPr>
              <a:spAutoFit/>
            </a:bodyPr>
            <a:lstStyle/>
            <a:p>
              <a:endParaRPr lang="zh-CN" altLang="en-US" b="1">
                <a:effectLst>
                  <a:outerShdw blurRad="38100" dist="38100" dir="2700000" algn="tl">
                    <a:srgbClr val="000000">
                      <a:alpha val="43137"/>
                    </a:srgbClr>
                  </a:outerShdw>
                </a:effectLst>
              </a:endParaRPr>
            </a:p>
          </p:txBody>
        </p:sp>
        <p:sp>
          <p:nvSpPr>
            <p:cNvPr id="13" name="Line 22"/>
            <p:cNvSpPr>
              <a:spLocks noChangeShapeType="1"/>
            </p:cNvSpPr>
            <p:nvPr/>
          </p:nvSpPr>
          <p:spPr bwMode="auto">
            <a:xfrm>
              <a:off x="2592388" y="1785924"/>
              <a:ext cx="0" cy="3124200"/>
            </a:xfrm>
            <a:prstGeom prst="line">
              <a:avLst/>
            </a:prstGeom>
            <a:noFill/>
            <a:ln w="12700">
              <a:solidFill>
                <a:schemeClr val="tx1"/>
              </a:solidFill>
              <a:round/>
              <a:headEnd type="triangle" w="med" len="med"/>
              <a:tailEnd/>
            </a:ln>
          </p:spPr>
          <p:txBody>
            <a:bodyPr>
              <a:spAutoFit/>
            </a:bodyPr>
            <a:lstStyle/>
            <a:p>
              <a:endParaRPr lang="zh-CN" altLang="en-US" b="1">
                <a:effectLst>
                  <a:outerShdw blurRad="38100" dist="38100" dir="2700000" algn="tl">
                    <a:srgbClr val="000000">
                      <a:alpha val="43137"/>
                    </a:srgbClr>
                  </a:outerShdw>
                </a:effectLst>
              </a:endParaRPr>
            </a:p>
          </p:txBody>
        </p:sp>
        <p:sp>
          <p:nvSpPr>
            <p:cNvPr id="14" name="Line 23"/>
            <p:cNvSpPr>
              <a:spLocks noChangeShapeType="1"/>
            </p:cNvSpPr>
            <p:nvPr/>
          </p:nvSpPr>
          <p:spPr bwMode="auto">
            <a:xfrm>
              <a:off x="2492375" y="2852724"/>
              <a:ext cx="201612" cy="0"/>
            </a:xfrm>
            <a:prstGeom prst="line">
              <a:avLst/>
            </a:prstGeom>
            <a:noFill/>
            <a:ln w="12700">
              <a:solidFill>
                <a:schemeClr val="tx1"/>
              </a:solidFill>
              <a:round/>
              <a:headEnd/>
              <a:tailEnd/>
            </a:ln>
          </p:spPr>
          <p:txBody>
            <a:bodyPr>
              <a:spAutoFit/>
            </a:bodyPr>
            <a:lstStyle/>
            <a:p>
              <a:endParaRPr lang="zh-CN" altLang="en-US" b="1">
                <a:effectLst>
                  <a:outerShdw blurRad="38100" dist="38100" dir="2700000" algn="tl">
                    <a:srgbClr val="000000">
                      <a:alpha val="43137"/>
                    </a:srgbClr>
                  </a:outerShdw>
                </a:effectLst>
              </a:endParaRPr>
            </a:p>
          </p:txBody>
        </p:sp>
        <p:sp>
          <p:nvSpPr>
            <p:cNvPr id="15" name="Line 24"/>
            <p:cNvSpPr>
              <a:spLocks noChangeShapeType="1"/>
            </p:cNvSpPr>
            <p:nvPr/>
          </p:nvSpPr>
          <p:spPr bwMode="auto">
            <a:xfrm>
              <a:off x="2492375" y="4071924"/>
              <a:ext cx="201612" cy="0"/>
            </a:xfrm>
            <a:prstGeom prst="line">
              <a:avLst/>
            </a:prstGeom>
            <a:noFill/>
            <a:ln w="12700">
              <a:solidFill>
                <a:schemeClr val="tx1"/>
              </a:solidFill>
              <a:round/>
              <a:headEnd/>
              <a:tailEnd/>
            </a:ln>
          </p:spPr>
          <p:txBody>
            <a:bodyPr>
              <a:spAutoFit/>
            </a:bodyPr>
            <a:lstStyle/>
            <a:p>
              <a:endParaRPr lang="zh-CN" altLang="en-US" b="1">
                <a:effectLst>
                  <a:outerShdw blurRad="38100" dist="38100" dir="2700000" algn="tl">
                    <a:srgbClr val="000000">
                      <a:alpha val="43137"/>
                    </a:srgbClr>
                  </a:outerShdw>
                </a:effectLst>
              </a:endParaRPr>
            </a:p>
          </p:txBody>
        </p:sp>
        <p:sp>
          <p:nvSpPr>
            <p:cNvPr id="16" name="Text Box 25"/>
            <p:cNvSpPr txBox="1">
              <a:spLocks noChangeArrowheads="1"/>
            </p:cNvSpPr>
            <p:nvPr/>
          </p:nvSpPr>
          <p:spPr bwMode="auto">
            <a:xfrm>
              <a:off x="1797050" y="2705087"/>
              <a:ext cx="708025" cy="336550"/>
            </a:xfrm>
            <a:prstGeom prst="rect">
              <a:avLst/>
            </a:prstGeom>
            <a:noFill/>
            <a:ln w="9525">
              <a:noFill/>
              <a:miter lim="800000"/>
              <a:headEnd/>
              <a:tailEnd/>
            </a:ln>
            <a:effectLst/>
          </p:spPr>
          <p:txBody>
            <a:bodyPr>
              <a:spAutoFit/>
            </a:bodyPr>
            <a:lstStyle/>
            <a:p>
              <a:pPr algn="ctr">
                <a:spcBef>
                  <a:spcPct val="50000"/>
                </a:spcBef>
                <a:buClrTx/>
                <a:buSzTx/>
                <a:buFontTx/>
                <a:buNone/>
                <a:defRPr/>
              </a:pPr>
              <a:r>
                <a:rPr lang="zh-CN" altLang="en-US" sz="1600" b="1">
                  <a:solidFill>
                    <a:schemeClr val="tx1"/>
                  </a:solidFill>
                  <a:effectLst>
                    <a:outerShdw blurRad="38100" dist="38100" dir="2700000" algn="tl">
                      <a:srgbClr val="000000">
                        <a:alpha val="43137"/>
                      </a:srgbClr>
                    </a:outerShdw>
                  </a:effectLst>
                </a:rPr>
                <a:t>300</a:t>
              </a:r>
            </a:p>
          </p:txBody>
        </p:sp>
        <p:sp>
          <p:nvSpPr>
            <p:cNvPr id="17" name="Text Box 26"/>
            <p:cNvSpPr txBox="1">
              <a:spLocks noChangeArrowheads="1"/>
            </p:cNvSpPr>
            <p:nvPr/>
          </p:nvSpPr>
          <p:spPr bwMode="auto">
            <a:xfrm>
              <a:off x="1839913" y="2095487"/>
              <a:ext cx="608012" cy="336550"/>
            </a:xfrm>
            <a:prstGeom prst="rect">
              <a:avLst/>
            </a:prstGeom>
            <a:noFill/>
            <a:ln w="9525">
              <a:noFill/>
              <a:miter lim="800000"/>
              <a:headEnd/>
              <a:tailEnd/>
            </a:ln>
            <a:effectLst/>
          </p:spPr>
          <p:txBody>
            <a:bodyPr>
              <a:spAutoFit/>
            </a:bodyPr>
            <a:lstStyle/>
            <a:p>
              <a:pPr algn="ctr">
                <a:spcBef>
                  <a:spcPct val="50000"/>
                </a:spcBef>
                <a:buClrTx/>
                <a:buSzTx/>
                <a:buFontTx/>
                <a:buNone/>
                <a:defRPr/>
              </a:pPr>
              <a:r>
                <a:rPr lang="zh-CN" altLang="en-US" sz="1600" b="1">
                  <a:solidFill>
                    <a:schemeClr val="tx1"/>
                  </a:solidFill>
                  <a:effectLst>
                    <a:outerShdw blurRad="38100" dist="38100" dir="2700000" algn="tl">
                      <a:srgbClr val="000000">
                        <a:alpha val="43137"/>
                      </a:srgbClr>
                    </a:outerShdw>
                  </a:effectLst>
                </a:rPr>
                <a:t>600</a:t>
              </a:r>
            </a:p>
          </p:txBody>
        </p:sp>
        <p:sp>
          <p:nvSpPr>
            <p:cNvPr id="18" name="Text Box 27"/>
            <p:cNvSpPr txBox="1">
              <a:spLocks noChangeArrowheads="1"/>
            </p:cNvSpPr>
            <p:nvPr/>
          </p:nvSpPr>
          <p:spPr bwMode="auto">
            <a:xfrm>
              <a:off x="1782763" y="3919524"/>
              <a:ext cx="708025" cy="336550"/>
            </a:xfrm>
            <a:prstGeom prst="rect">
              <a:avLst/>
            </a:prstGeom>
            <a:noFill/>
            <a:ln w="9525">
              <a:noFill/>
              <a:miter lim="800000"/>
              <a:headEnd/>
              <a:tailEnd/>
            </a:ln>
            <a:effectLst/>
          </p:spPr>
          <p:txBody>
            <a:bodyPr>
              <a:spAutoFit/>
            </a:bodyPr>
            <a:lstStyle/>
            <a:p>
              <a:pPr algn="ctr">
                <a:spcBef>
                  <a:spcPct val="50000"/>
                </a:spcBef>
                <a:buClrTx/>
                <a:buSzTx/>
                <a:buFontTx/>
                <a:buNone/>
                <a:defRPr/>
              </a:pPr>
              <a:r>
                <a:rPr lang="zh-CN" altLang="en-US" sz="1600" b="1">
                  <a:solidFill>
                    <a:schemeClr val="tx1"/>
                  </a:solidFill>
                  <a:effectLst>
                    <a:outerShdw blurRad="38100" dist="38100" dir="2700000" algn="tl">
                      <a:srgbClr val="000000">
                        <a:alpha val="43137"/>
                      </a:srgbClr>
                    </a:outerShdw>
                  </a:effectLst>
                </a:rPr>
                <a:t>-300</a:t>
              </a:r>
            </a:p>
          </p:txBody>
        </p:sp>
        <p:sp>
          <p:nvSpPr>
            <p:cNvPr id="19" name="Text Box 28"/>
            <p:cNvSpPr txBox="1">
              <a:spLocks noChangeArrowheads="1"/>
            </p:cNvSpPr>
            <p:nvPr/>
          </p:nvSpPr>
          <p:spPr bwMode="auto">
            <a:xfrm>
              <a:off x="3671888" y="4429112"/>
              <a:ext cx="2252662" cy="366713"/>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800" b="1" u="sng" dirty="0">
                  <a:solidFill>
                    <a:srgbClr val="C00000"/>
                  </a:solidFill>
                  <a:effectLst>
                    <a:outerShdw blurRad="38100" dist="38100" dir="2700000" algn="tl">
                      <a:srgbClr val="000000">
                        <a:alpha val="43137"/>
                      </a:srgbClr>
                    </a:outerShdw>
                  </a:effectLst>
                </a:rPr>
                <a:t>净现值函数曲线</a:t>
              </a:r>
              <a:endParaRPr lang="en-US" altLang="zh-CN" sz="1800" b="1" u="sng" dirty="0">
                <a:solidFill>
                  <a:srgbClr val="C00000"/>
                </a:solidFill>
                <a:effectLst>
                  <a:outerShdw blurRad="38100" dist="38100" dir="2700000" algn="tl">
                    <a:srgbClr val="000000">
                      <a:alpha val="43137"/>
                    </a:srgbClr>
                  </a:outerShdw>
                </a:effectLst>
              </a:endParaRPr>
            </a:p>
          </p:txBody>
        </p:sp>
        <p:sp>
          <p:nvSpPr>
            <p:cNvPr id="20" name="Text Box 29"/>
            <p:cNvSpPr txBox="1">
              <a:spLocks noChangeArrowheads="1"/>
            </p:cNvSpPr>
            <p:nvPr/>
          </p:nvSpPr>
          <p:spPr bwMode="auto">
            <a:xfrm>
              <a:off x="1925638" y="3278174"/>
              <a:ext cx="314325" cy="336550"/>
            </a:xfrm>
            <a:prstGeom prst="rect">
              <a:avLst/>
            </a:prstGeom>
            <a:noFill/>
            <a:ln w="9525">
              <a:noFill/>
              <a:miter lim="800000"/>
              <a:headEnd/>
              <a:tailEnd/>
            </a:ln>
          </p:spPr>
          <p:txBody>
            <a:bodyPr wrap="none">
              <a:spAutoFit/>
            </a:bodyPr>
            <a:lstStyle/>
            <a:p>
              <a:pPr algn="just">
                <a:spcBef>
                  <a:spcPct val="0"/>
                </a:spcBef>
                <a:buClrTx/>
                <a:buSzTx/>
                <a:buFontTx/>
                <a:buNone/>
              </a:pPr>
              <a:r>
                <a:rPr lang="zh-CN" altLang="en-US" sz="1600" b="1">
                  <a:solidFill>
                    <a:schemeClr val="bg2"/>
                  </a:solidFill>
                  <a:effectLst>
                    <a:outerShdw blurRad="38100" dist="38100" dir="2700000" algn="tl">
                      <a:srgbClr val="000000">
                        <a:alpha val="43137"/>
                      </a:srgbClr>
                    </a:outerShdw>
                  </a:effectLst>
                  <a:latin typeface="Tahoma" pitchFamily="34" charset="0"/>
                </a:rPr>
                <a:t>0</a:t>
              </a:r>
            </a:p>
          </p:txBody>
        </p:sp>
        <p:sp>
          <p:nvSpPr>
            <p:cNvPr id="21" name="AutoShape 30"/>
            <p:cNvSpPr>
              <a:spLocks noChangeArrowheads="1"/>
            </p:cNvSpPr>
            <p:nvPr/>
          </p:nvSpPr>
          <p:spPr bwMode="auto">
            <a:xfrm>
              <a:off x="3441700" y="1571612"/>
              <a:ext cx="3001963" cy="360362"/>
            </a:xfrm>
            <a:prstGeom prst="wedgeRectCallout">
              <a:avLst>
                <a:gd name="adj1" fmla="val -72208"/>
                <a:gd name="adj2" fmla="val 200662"/>
              </a:avLst>
            </a:prstGeom>
            <a:solidFill>
              <a:srgbClr val="FFCCCC"/>
            </a:solidFill>
            <a:ln w="6350">
              <a:solidFill>
                <a:schemeClr val="tx1"/>
              </a:solidFill>
              <a:miter lim="800000"/>
              <a:headEnd/>
              <a:tailEnd/>
            </a:ln>
            <a:effectLst/>
          </p:spPr>
          <p:txBody>
            <a:bodyPr/>
            <a:lstStyle/>
            <a:p>
              <a:pPr algn="ctr">
                <a:spcBef>
                  <a:spcPct val="0"/>
                </a:spcBef>
                <a:buClrTx/>
                <a:buSzTx/>
                <a:buFontTx/>
                <a:buNone/>
                <a:defRPr/>
              </a:pPr>
              <a:r>
                <a:rPr lang="en-US" altLang="zh-CN" sz="1800" b="1" dirty="0">
                  <a:solidFill>
                    <a:schemeClr val="tx1"/>
                  </a:solidFill>
                  <a:effectLst>
                    <a:outerShdw blurRad="38100" dist="38100" dir="2700000" algn="tl">
                      <a:srgbClr val="000000">
                        <a:alpha val="43137"/>
                      </a:srgbClr>
                    </a:outerShdw>
                  </a:effectLst>
                </a:rPr>
                <a:t>NPV= -1000+400（P/A,i,4）</a:t>
              </a:r>
              <a:endParaRPr lang="zh-CN" altLang="en-US" sz="1800" b="1" dirty="0">
                <a:solidFill>
                  <a:schemeClr val="tx1"/>
                </a:solidFill>
                <a:effectLst>
                  <a:outerShdw blurRad="38100" dist="38100" dir="2700000" algn="tl">
                    <a:srgbClr val="000000">
                      <a:alpha val="43137"/>
                    </a:srgbClr>
                  </a:outerShdw>
                </a:effectLst>
              </a:endParaRPr>
            </a:p>
          </p:txBody>
        </p:sp>
        <p:sp>
          <p:nvSpPr>
            <p:cNvPr id="22" name="AutoShape 32"/>
            <p:cNvSpPr>
              <a:spLocks noChangeArrowheads="1"/>
            </p:cNvSpPr>
            <p:nvPr/>
          </p:nvSpPr>
          <p:spPr bwMode="auto">
            <a:xfrm>
              <a:off x="5072066" y="2571744"/>
              <a:ext cx="2693988" cy="331788"/>
            </a:xfrm>
            <a:prstGeom prst="wedgeRectCallout">
              <a:avLst>
                <a:gd name="adj1" fmla="val -94345"/>
                <a:gd name="adj2" fmla="val 200720"/>
              </a:avLst>
            </a:prstGeom>
            <a:solidFill>
              <a:srgbClr val="CCFFCC"/>
            </a:solidFill>
            <a:ln w="9525">
              <a:solidFill>
                <a:schemeClr val="tx1"/>
              </a:solidFill>
              <a:miter lim="800000"/>
              <a:headEnd/>
              <a:tailEnd/>
            </a:ln>
          </p:spPr>
          <p:txBody>
            <a:bodyPr/>
            <a:lstStyle/>
            <a:p>
              <a:pPr algn="ctr">
                <a:spcBef>
                  <a:spcPct val="50000"/>
                </a:spcBef>
                <a:buClrTx/>
                <a:buSzTx/>
                <a:buFontTx/>
                <a:buNone/>
              </a:pPr>
              <a:r>
                <a:rPr lang="en-US" altLang="zh-CN" sz="1800" b="1">
                  <a:solidFill>
                    <a:srgbClr val="CC0000"/>
                  </a:solidFill>
                  <a:effectLst>
                    <a:outerShdw blurRad="38100" dist="38100" dir="2700000" algn="tl">
                      <a:srgbClr val="000000">
                        <a:alpha val="43137"/>
                      </a:srgbClr>
                    </a:outerShdw>
                  </a:effectLst>
                  <a:ea typeface="楷体_GB2312" pitchFamily="49" charset="-122"/>
                </a:rPr>
                <a:t>NPV(22%)=0, IRR=22%</a:t>
              </a:r>
            </a:p>
          </p:txBody>
        </p:sp>
        <p:sp>
          <p:nvSpPr>
            <p:cNvPr id="23" name="Oval 33"/>
            <p:cNvSpPr>
              <a:spLocks noChangeArrowheads="1"/>
            </p:cNvSpPr>
            <p:nvPr/>
          </p:nvSpPr>
          <p:spPr bwMode="auto">
            <a:xfrm>
              <a:off x="3833813" y="3400412"/>
              <a:ext cx="42862" cy="101600"/>
            </a:xfrm>
            <a:prstGeom prst="ellipse">
              <a:avLst/>
            </a:prstGeom>
            <a:solidFill>
              <a:srgbClr val="CC0000"/>
            </a:solidFill>
            <a:ln w="9525">
              <a:solidFill>
                <a:schemeClr val="tx1"/>
              </a:solidFill>
              <a:round/>
              <a:headEnd/>
              <a:tailEnd/>
            </a:ln>
          </p:spPr>
          <p:txBody>
            <a:bodyPr wrap="none" anchor="ctr"/>
            <a:lstStyle/>
            <a:p>
              <a:endParaRPr lang="zh-CN" altLang="en-US" b="1">
                <a:effectLst>
                  <a:outerShdw blurRad="38100" dist="38100" dir="2700000" algn="tl">
                    <a:srgbClr val="000000">
                      <a:alpha val="43137"/>
                    </a:srgbClr>
                  </a:outerShdw>
                </a:effectLst>
              </a:endParaRPr>
            </a:p>
          </p:txBody>
        </p:sp>
        <p:sp>
          <p:nvSpPr>
            <p:cNvPr id="24" name="Text Box 34"/>
            <p:cNvSpPr txBox="1">
              <a:spLocks noChangeArrowheads="1"/>
            </p:cNvSpPr>
            <p:nvPr/>
          </p:nvSpPr>
          <p:spPr bwMode="auto">
            <a:xfrm>
              <a:off x="1389063" y="5160949"/>
              <a:ext cx="5314275" cy="400110"/>
            </a:xfrm>
            <a:prstGeom prst="rect">
              <a:avLst/>
            </a:prstGeom>
            <a:noFill/>
            <a:ln w="9525">
              <a:noFill/>
              <a:miter lim="800000"/>
              <a:headEnd/>
              <a:tailEnd/>
            </a:ln>
          </p:spPr>
          <p:txBody>
            <a:bodyPr wrap="none">
              <a:spAutoFit/>
            </a:bodyPr>
            <a:lstStyle/>
            <a:p>
              <a:pPr algn="just">
                <a:spcBef>
                  <a:spcPct val="0"/>
                </a:spcBef>
                <a:buClrTx/>
                <a:buSzTx/>
                <a:buFontTx/>
                <a:buNone/>
              </a:pPr>
              <a:r>
                <a:rPr lang="en-US" altLang="zh-CN" b="1">
                  <a:solidFill>
                    <a:schemeClr val="tx1"/>
                  </a:solidFill>
                  <a:effectLst>
                    <a:outerShdw blurRad="38100" dist="38100" dir="2700000" algn="tl">
                      <a:srgbClr val="000000">
                        <a:alpha val="43137"/>
                      </a:srgbClr>
                    </a:outerShdw>
                  </a:effectLst>
                </a:rPr>
                <a:t>IRR</a:t>
              </a:r>
              <a:r>
                <a:rPr lang="zh-CN" altLang="en-US" b="1">
                  <a:solidFill>
                    <a:schemeClr val="tx1"/>
                  </a:solidFill>
                  <a:effectLst>
                    <a:outerShdw blurRad="38100" dist="38100" dir="2700000" algn="tl">
                      <a:srgbClr val="000000">
                        <a:alpha val="43137"/>
                      </a:srgbClr>
                    </a:outerShdw>
                  </a:effectLst>
                </a:rPr>
                <a:t>是</a:t>
              </a:r>
              <a:r>
                <a:rPr lang="en-US" altLang="zh-CN" b="1">
                  <a:solidFill>
                    <a:schemeClr val="tx1"/>
                  </a:solidFill>
                  <a:effectLst>
                    <a:outerShdw blurRad="38100" dist="38100" dir="2700000" algn="tl">
                      <a:srgbClr val="000000">
                        <a:alpha val="43137"/>
                      </a:srgbClr>
                    </a:outerShdw>
                  </a:effectLst>
                </a:rPr>
                <a:t>NPV</a:t>
              </a:r>
              <a:r>
                <a:rPr lang="zh-CN" altLang="en-US" b="1">
                  <a:solidFill>
                    <a:schemeClr val="tx1"/>
                  </a:solidFill>
                  <a:effectLst>
                    <a:outerShdw blurRad="38100" dist="38100" dir="2700000" algn="tl">
                      <a:srgbClr val="000000">
                        <a:alpha val="43137"/>
                      </a:srgbClr>
                    </a:outerShdw>
                  </a:effectLst>
                </a:rPr>
                <a:t>曲线与横座标的交点处的折现率。</a:t>
              </a:r>
              <a:endParaRPr lang="zh-CN" altLang="en-US" b="1">
                <a:solidFill>
                  <a:schemeClr val="bg2"/>
                </a:solidFill>
                <a:effectLst>
                  <a:outerShdw blurRad="38100" dist="38100" dir="2700000" algn="tl">
                    <a:srgbClr val="000000">
                      <a:alpha val="43137"/>
                    </a:srgbClr>
                  </a:outerShdw>
                </a:effectLst>
                <a:latin typeface="Tahoma" pitchFamily="34" charset="0"/>
              </a:endParaRPr>
            </a:p>
          </p:txBody>
        </p:sp>
      </p:grpSp>
    </p:spTree>
  </p:cSld>
  <p:clrMapOvr>
    <a:masterClrMapping/>
  </p:clrMapOvr>
  <p:transition>
    <p:cover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Text Box 3"/>
          <p:cNvSpPr txBox="1">
            <a:spLocks noChangeArrowheads="1"/>
          </p:cNvSpPr>
          <p:nvPr/>
        </p:nvSpPr>
        <p:spPr bwMode="auto">
          <a:xfrm>
            <a:off x="214282" y="1142984"/>
            <a:ext cx="7985125" cy="519112"/>
          </a:xfrm>
          <a:prstGeom prst="rect">
            <a:avLst/>
          </a:prstGeom>
          <a:noFill/>
          <a:ln w="9525">
            <a:noFill/>
            <a:miter lim="800000"/>
            <a:headEnd/>
            <a:tailEnd/>
          </a:ln>
        </p:spPr>
        <p:txBody>
          <a:bodyPr>
            <a:spAutoFit/>
          </a:bodyPr>
          <a:lstStyle/>
          <a:p>
            <a:pPr eaLnBrk="0" hangingPunct="0">
              <a:spcBef>
                <a:spcPct val="0"/>
              </a:spcBef>
              <a:buClrTx/>
              <a:buSzTx/>
              <a:buFontTx/>
              <a:buNone/>
            </a:pPr>
            <a:r>
              <a:rPr kumimoji="0" lang="zh-CN" altLang="en-US" sz="2800" b="1" dirty="0" smtClean="0">
                <a:solidFill>
                  <a:srgbClr val="C00000"/>
                </a:solidFill>
                <a:effectLst>
                  <a:outerShdw blurRad="38100" dist="38100" dir="2700000" algn="tl">
                    <a:srgbClr val="000000">
                      <a:alpha val="43137"/>
                    </a:srgbClr>
                  </a:outerShdw>
                </a:effectLst>
                <a:latin typeface="宋体" pitchFamily="2" charset="-122"/>
              </a:rPr>
              <a:t>判别</a:t>
            </a:r>
            <a:r>
              <a:rPr kumimoji="0" lang="zh-CN" altLang="en-US" sz="2800" b="1" dirty="0">
                <a:solidFill>
                  <a:srgbClr val="C00000"/>
                </a:solidFill>
                <a:effectLst>
                  <a:outerShdw blurRad="38100" dist="38100" dir="2700000" algn="tl">
                    <a:srgbClr val="000000">
                      <a:alpha val="43137"/>
                    </a:srgbClr>
                  </a:outerShdw>
                </a:effectLst>
                <a:latin typeface="宋体" pitchFamily="2" charset="-122"/>
              </a:rPr>
              <a:t>准则（与基准折线率</a:t>
            </a:r>
            <a:r>
              <a:rPr kumimoji="0" lang="en-US" altLang="zh-CN" sz="2800" b="1" dirty="0">
                <a:solidFill>
                  <a:srgbClr val="C00000"/>
                </a:solidFill>
                <a:effectLst>
                  <a:outerShdw blurRad="38100" dist="38100" dir="2700000" algn="tl">
                    <a:srgbClr val="000000">
                      <a:alpha val="43137"/>
                    </a:srgbClr>
                  </a:outerShdw>
                </a:effectLst>
                <a:latin typeface="宋体" pitchFamily="2" charset="-122"/>
              </a:rPr>
              <a:t>i</a:t>
            </a:r>
            <a:r>
              <a:rPr kumimoji="0" lang="en-US" altLang="zh-CN" sz="2800" b="1" baseline="-25000" dirty="0">
                <a:solidFill>
                  <a:srgbClr val="C00000"/>
                </a:solidFill>
                <a:effectLst>
                  <a:outerShdw blurRad="38100" dist="38100" dir="2700000" algn="tl">
                    <a:srgbClr val="000000">
                      <a:alpha val="43137"/>
                    </a:srgbClr>
                  </a:outerShdw>
                </a:effectLst>
                <a:latin typeface="宋体" pitchFamily="2" charset="-122"/>
              </a:rPr>
              <a:t>0</a:t>
            </a:r>
            <a:r>
              <a:rPr kumimoji="0" lang="zh-CN" altLang="en-US" sz="2800" b="1" dirty="0">
                <a:solidFill>
                  <a:srgbClr val="C00000"/>
                </a:solidFill>
                <a:effectLst>
                  <a:outerShdw blurRad="38100" dist="38100" dir="2700000" algn="tl">
                    <a:srgbClr val="000000">
                      <a:alpha val="43137"/>
                    </a:srgbClr>
                  </a:outerShdw>
                </a:effectLst>
                <a:latin typeface="宋体" pitchFamily="2" charset="-122"/>
              </a:rPr>
              <a:t>相比较）</a:t>
            </a:r>
          </a:p>
        </p:txBody>
      </p:sp>
      <p:sp>
        <p:nvSpPr>
          <p:cNvPr id="64516" name="Rectangle 4"/>
          <p:cNvSpPr>
            <a:spLocks noChangeArrowheads="1"/>
          </p:cNvSpPr>
          <p:nvPr/>
        </p:nvSpPr>
        <p:spPr bwMode="auto">
          <a:xfrm>
            <a:off x="876271" y="2071678"/>
            <a:ext cx="8086725" cy="1828800"/>
          </a:xfrm>
          <a:prstGeom prst="rect">
            <a:avLst/>
          </a:prstGeom>
          <a:noFill/>
          <a:ln w="9525">
            <a:noFill/>
            <a:miter lim="800000"/>
            <a:headEnd/>
            <a:tailEnd/>
          </a:ln>
        </p:spPr>
        <p:txBody>
          <a:bodyPr/>
          <a:lstStyle/>
          <a:p>
            <a:pPr marL="342900" indent="-342900">
              <a:lnSpc>
                <a:spcPct val="120000"/>
              </a:lnSpc>
              <a:buClr>
                <a:schemeClr val="hlink"/>
              </a:buClr>
              <a:buSzTx/>
              <a:buFont typeface="Wingdings" pitchFamily="2" charset="2"/>
              <a:buChar char="Ø"/>
            </a:pPr>
            <a:r>
              <a:rPr lang="zh-CN" altLang="en-US" sz="2800" b="1" dirty="0">
                <a:effectLst>
                  <a:outerShdw blurRad="38100" dist="38100" dir="2700000" algn="tl">
                    <a:srgbClr val="000000">
                      <a:alpha val="43137"/>
                    </a:srgbClr>
                  </a:outerShdw>
                </a:effectLst>
                <a:latin typeface="宋体" pitchFamily="2" charset="-122"/>
              </a:rPr>
              <a:t>当 </a:t>
            </a:r>
            <a:r>
              <a:rPr lang="en-US" altLang="zh-CN" sz="2800" b="1" i="1" dirty="0">
                <a:solidFill>
                  <a:srgbClr val="C00000"/>
                </a:solidFill>
                <a:effectLst>
                  <a:outerShdw blurRad="38100" dist="38100" dir="2700000" algn="tl">
                    <a:srgbClr val="000000">
                      <a:alpha val="43137"/>
                    </a:srgbClr>
                  </a:outerShdw>
                </a:effectLst>
                <a:latin typeface="宋体" pitchFamily="2" charset="-122"/>
              </a:rPr>
              <a:t>IRR</a:t>
            </a:r>
            <a:r>
              <a:rPr lang="en-US" altLang="zh-CN" sz="2800" b="1" dirty="0">
                <a:solidFill>
                  <a:srgbClr val="C00000"/>
                </a:solidFill>
                <a:effectLst>
                  <a:outerShdw blurRad="38100" dist="38100" dir="2700000" algn="tl">
                    <a:srgbClr val="000000">
                      <a:alpha val="43137"/>
                    </a:srgbClr>
                  </a:outerShdw>
                </a:effectLst>
                <a:latin typeface="宋体" pitchFamily="2" charset="-122"/>
                <a:sym typeface="Symbol" pitchFamily="18" charset="2"/>
              </a:rPr>
              <a:t>≥</a:t>
            </a:r>
            <a:r>
              <a:rPr lang="en-US" altLang="zh-CN" sz="2800" b="1" i="1" dirty="0">
                <a:solidFill>
                  <a:srgbClr val="C00000"/>
                </a:solidFill>
                <a:effectLst>
                  <a:outerShdw blurRad="38100" dist="38100" dir="2700000" algn="tl">
                    <a:srgbClr val="000000">
                      <a:alpha val="43137"/>
                    </a:srgbClr>
                  </a:outerShdw>
                </a:effectLst>
                <a:latin typeface="宋体" pitchFamily="2" charset="-122"/>
              </a:rPr>
              <a:t>i</a:t>
            </a:r>
            <a:r>
              <a:rPr lang="en-US" altLang="zh-CN" sz="2800" b="1" i="1" baseline="-30000" dirty="0">
                <a:solidFill>
                  <a:srgbClr val="C00000"/>
                </a:solidFill>
                <a:effectLst>
                  <a:outerShdw blurRad="38100" dist="38100" dir="2700000" algn="tl">
                    <a:srgbClr val="000000">
                      <a:alpha val="43137"/>
                    </a:srgbClr>
                  </a:outerShdw>
                </a:effectLst>
                <a:latin typeface="宋体" pitchFamily="2" charset="-122"/>
              </a:rPr>
              <a:t>0 </a:t>
            </a:r>
            <a:r>
              <a:rPr lang="zh-CN" altLang="en-US" sz="2800" b="1" dirty="0">
                <a:effectLst>
                  <a:outerShdw blurRad="38100" dist="38100" dir="2700000" algn="tl">
                    <a:srgbClr val="000000">
                      <a:alpha val="43137"/>
                    </a:srgbClr>
                  </a:outerShdw>
                </a:effectLst>
                <a:latin typeface="宋体" pitchFamily="2" charset="-122"/>
              </a:rPr>
              <a:t>时，则表明项目的收益率已达到或超过基准收益率水平，项目可行；</a:t>
            </a:r>
          </a:p>
          <a:p>
            <a:pPr marL="342900" indent="-342900">
              <a:buClr>
                <a:schemeClr val="hlink"/>
              </a:buClr>
              <a:buSzTx/>
              <a:buFont typeface="Wingdings" pitchFamily="2" charset="2"/>
              <a:buChar char="Ø"/>
            </a:pPr>
            <a:r>
              <a:rPr lang="zh-CN" altLang="en-US" sz="2800" b="1" dirty="0">
                <a:effectLst>
                  <a:outerShdw blurRad="38100" dist="38100" dir="2700000" algn="tl">
                    <a:srgbClr val="000000">
                      <a:alpha val="43137"/>
                    </a:srgbClr>
                  </a:outerShdw>
                </a:effectLst>
                <a:latin typeface="宋体" pitchFamily="2" charset="-122"/>
              </a:rPr>
              <a:t>当 </a:t>
            </a:r>
            <a:r>
              <a:rPr lang="en-US" altLang="zh-CN" sz="2800" b="1" i="1" dirty="0">
                <a:solidFill>
                  <a:srgbClr val="C00000"/>
                </a:solidFill>
                <a:effectLst>
                  <a:outerShdw blurRad="38100" dist="38100" dir="2700000" algn="tl">
                    <a:srgbClr val="000000">
                      <a:alpha val="43137"/>
                    </a:srgbClr>
                  </a:outerShdw>
                </a:effectLst>
                <a:latin typeface="宋体" pitchFamily="2" charset="-122"/>
              </a:rPr>
              <a:t>IRR</a:t>
            </a:r>
            <a:r>
              <a:rPr lang="en-US" altLang="zh-CN" sz="2800" b="1" dirty="0">
                <a:solidFill>
                  <a:srgbClr val="C00000"/>
                </a:solidFill>
                <a:effectLst>
                  <a:outerShdw blurRad="38100" dist="38100" dir="2700000" algn="tl">
                    <a:srgbClr val="000000">
                      <a:alpha val="43137"/>
                    </a:srgbClr>
                  </a:outerShdw>
                </a:effectLst>
                <a:latin typeface="宋体" pitchFamily="2" charset="-122"/>
                <a:sym typeface="Symbol" pitchFamily="18" charset="2"/>
              </a:rPr>
              <a:t>＜</a:t>
            </a:r>
            <a:r>
              <a:rPr lang="en-US" altLang="zh-CN" sz="2800" b="1" i="1" dirty="0">
                <a:solidFill>
                  <a:srgbClr val="C00000"/>
                </a:solidFill>
                <a:effectLst>
                  <a:outerShdw blurRad="38100" dist="38100" dir="2700000" algn="tl">
                    <a:srgbClr val="000000">
                      <a:alpha val="43137"/>
                    </a:srgbClr>
                  </a:outerShdw>
                </a:effectLst>
                <a:latin typeface="宋体" pitchFamily="2" charset="-122"/>
              </a:rPr>
              <a:t>i</a:t>
            </a:r>
            <a:r>
              <a:rPr lang="en-US" altLang="zh-CN" sz="2800" b="1" i="1" baseline="-30000" dirty="0">
                <a:solidFill>
                  <a:srgbClr val="C00000"/>
                </a:solidFill>
                <a:effectLst>
                  <a:outerShdw blurRad="38100" dist="38100" dir="2700000" algn="tl">
                    <a:srgbClr val="000000">
                      <a:alpha val="43137"/>
                    </a:srgbClr>
                  </a:outerShdw>
                </a:effectLst>
                <a:latin typeface="宋体" pitchFamily="2" charset="-122"/>
              </a:rPr>
              <a:t>0 </a:t>
            </a:r>
            <a:r>
              <a:rPr lang="zh-CN" altLang="en-US" sz="2800" b="1" dirty="0">
                <a:effectLst>
                  <a:outerShdw blurRad="38100" dist="38100" dir="2700000" algn="tl">
                    <a:srgbClr val="000000">
                      <a:alpha val="43137"/>
                    </a:srgbClr>
                  </a:outerShdw>
                </a:effectLst>
                <a:latin typeface="宋体" pitchFamily="2" charset="-122"/>
              </a:rPr>
              <a:t>时，则表明项目不可行。</a:t>
            </a:r>
          </a:p>
        </p:txBody>
      </p:sp>
      <p:sp>
        <p:nvSpPr>
          <p:cNvPr id="64517" name="Text Box 5"/>
          <p:cNvSpPr txBox="1">
            <a:spLocks noChangeArrowheads="1"/>
          </p:cNvSpPr>
          <p:nvPr/>
        </p:nvSpPr>
        <p:spPr bwMode="auto">
          <a:xfrm>
            <a:off x="357158" y="4165590"/>
            <a:ext cx="8408988" cy="2031325"/>
          </a:xfrm>
          <a:prstGeom prst="rect">
            <a:avLst/>
          </a:prstGeom>
          <a:noFill/>
          <a:ln w="12700">
            <a:noFill/>
            <a:miter lim="800000"/>
            <a:headEnd/>
            <a:tailEnd/>
          </a:ln>
        </p:spPr>
        <p:txBody>
          <a:bodyPr>
            <a:spAutoFit/>
          </a:bodyPr>
          <a:lstStyle/>
          <a:p>
            <a:pPr>
              <a:lnSpc>
                <a:spcPct val="150000"/>
              </a:lnSpc>
              <a:spcBef>
                <a:spcPct val="0"/>
              </a:spcBef>
              <a:buClrTx/>
              <a:buSzTx/>
              <a:buFontTx/>
              <a:buNone/>
            </a:pPr>
            <a:r>
              <a:rPr lang="zh-CN" altLang="en-US" sz="2800" b="1" dirty="0">
                <a:solidFill>
                  <a:srgbClr val="6600CC"/>
                </a:solidFill>
                <a:effectLst>
                  <a:outerShdw blurRad="38100" dist="38100" dir="2700000" algn="tl">
                    <a:srgbClr val="000000">
                      <a:alpha val="43137"/>
                    </a:srgbClr>
                  </a:outerShdw>
                </a:effectLst>
                <a:ea typeface="楷体_GB2312" pitchFamily="49" charset="-122"/>
              </a:rPr>
              <a:t>         以上只是对</a:t>
            </a:r>
            <a:r>
              <a:rPr lang="zh-CN" altLang="en-US" sz="2800" b="1" dirty="0">
                <a:solidFill>
                  <a:srgbClr val="C00000"/>
                </a:solidFill>
                <a:effectLst>
                  <a:outerShdw blurRad="38100" dist="38100" dir="2700000" algn="tl">
                    <a:srgbClr val="000000">
                      <a:alpha val="43137"/>
                    </a:srgbClr>
                  </a:outerShdw>
                </a:effectLst>
                <a:ea typeface="楷体_GB2312" pitchFamily="49" charset="-122"/>
              </a:rPr>
              <a:t>单一方案</a:t>
            </a:r>
            <a:r>
              <a:rPr lang="zh-CN" altLang="en-US" sz="2800" b="1" dirty="0">
                <a:solidFill>
                  <a:srgbClr val="6600CC"/>
                </a:solidFill>
                <a:effectLst>
                  <a:outerShdw blurRad="38100" dist="38100" dir="2700000" algn="tl">
                    <a:srgbClr val="000000">
                      <a:alpha val="43137"/>
                    </a:srgbClr>
                  </a:outerShdw>
                </a:effectLst>
                <a:ea typeface="楷体_GB2312" pitchFamily="49" charset="-122"/>
              </a:rPr>
              <a:t>而言；</a:t>
            </a:r>
          </a:p>
          <a:p>
            <a:pPr>
              <a:lnSpc>
                <a:spcPct val="150000"/>
              </a:lnSpc>
              <a:spcBef>
                <a:spcPct val="0"/>
              </a:spcBef>
              <a:buClrTx/>
              <a:buSzTx/>
              <a:buFontTx/>
              <a:buNone/>
            </a:pPr>
            <a:r>
              <a:rPr lang="zh-CN" altLang="en-US" sz="2800" b="1" dirty="0">
                <a:solidFill>
                  <a:srgbClr val="6600CC"/>
                </a:solidFill>
                <a:effectLst>
                  <a:outerShdw blurRad="38100" dist="38100" dir="2700000" algn="tl">
                    <a:srgbClr val="000000">
                      <a:alpha val="43137"/>
                    </a:srgbClr>
                  </a:outerShdw>
                </a:effectLst>
                <a:ea typeface="楷体_GB2312" pitchFamily="49" charset="-122"/>
              </a:rPr>
              <a:t>         </a:t>
            </a:r>
            <a:r>
              <a:rPr lang="zh-CN" altLang="en-US" sz="2800" b="1" dirty="0">
                <a:solidFill>
                  <a:srgbClr val="C00000"/>
                </a:solidFill>
                <a:effectLst>
                  <a:outerShdw blurRad="38100" dist="38100" dir="2700000" algn="tl">
                    <a:srgbClr val="000000">
                      <a:alpha val="43137"/>
                    </a:srgbClr>
                  </a:outerShdw>
                </a:effectLst>
                <a:latin typeface="Tahoma" pitchFamily="34" charset="0"/>
                <a:ea typeface="楷体_GB2312" pitchFamily="49" charset="-122"/>
              </a:rPr>
              <a:t>多方案比选</a:t>
            </a:r>
            <a:r>
              <a:rPr lang="zh-CN" altLang="en-US" sz="2800" b="1" dirty="0">
                <a:solidFill>
                  <a:srgbClr val="6600CC"/>
                </a:solidFill>
                <a:effectLst>
                  <a:outerShdw blurRad="38100" dist="38100" dir="2700000" algn="tl">
                    <a:srgbClr val="000000">
                      <a:alpha val="43137"/>
                    </a:srgbClr>
                  </a:outerShdw>
                </a:effectLst>
                <a:latin typeface="Tahoma" pitchFamily="34" charset="0"/>
                <a:ea typeface="楷体_GB2312" pitchFamily="49" charset="-122"/>
              </a:rPr>
              <a:t>，内部收益率最大准则不一定成立</a:t>
            </a:r>
            <a:r>
              <a:rPr lang="zh-CN" altLang="en-US" sz="2800" b="1" dirty="0" smtClean="0">
                <a:solidFill>
                  <a:srgbClr val="6600CC"/>
                </a:solidFill>
                <a:effectLst>
                  <a:outerShdw blurRad="38100" dist="38100" dir="2700000" algn="tl">
                    <a:srgbClr val="000000">
                      <a:alpha val="43137"/>
                    </a:srgbClr>
                  </a:outerShdw>
                </a:effectLst>
                <a:latin typeface="Tahoma" pitchFamily="34" charset="0"/>
                <a:ea typeface="楷体_GB2312" pitchFamily="49" charset="-122"/>
              </a:rPr>
              <a:t>。应采用差额投资内部收益率。</a:t>
            </a:r>
            <a:endParaRPr lang="zh-CN" altLang="en-US" sz="2800" b="1" dirty="0">
              <a:solidFill>
                <a:srgbClr val="6600CC"/>
              </a:solidFill>
              <a:effectLst>
                <a:outerShdw blurRad="38100" dist="38100" dir="2700000" algn="tl">
                  <a:srgbClr val="000000">
                    <a:alpha val="43137"/>
                  </a:srgbClr>
                </a:outerShdw>
              </a:effectLst>
              <a:ea typeface="楷体_GB2312" pitchFamily="49" charset="-122"/>
            </a:endParaRPr>
          </a:p>
        </p:txBody>
      </p:sp>
      <p:sp>
        <p:nvSpPr>
          <p:cNvPr id="6" name="Rectangle 2"/>
          <p:cNvSpPr txBox="1">
            <a:spLocks noChangeArrowheads="1"/>
          </p:cNvSpPr>
          <p:nvPr/>
        </p:nvSpPr>
        <p:spPr>
          <a:xfrm>
            <a:off x="468313" y="260648"/>
            <a:ext cx="8207375" cy="720427"/>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内部收益率</a:t>
            </a:r>
            <a:endParaRPr kumimoji="0" lang="zh-CN" altLang="en-US" sz="3600" b="1" i="0" u="none" strike="noStrike" kern="0" cap="none" spc="0" normalizeH="0" baseline="0" noProof="0" dirty="0" smtClean="0">
              <a:ln>
                <a:noFill/>
              </a:ln>
              <a:solidFill>
                <a:schemeClr val="accent2"/>
              </a:solidFill>
              <a:effectLst/>
              <a:uLnTx/>
              <a:uFillTx/>
              <a:latin typeface="+mj-lt"/>
              <a:ea typeface="+mj-ea"/>
              <a:cs typeface="+mj-cs"/>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516">
                                            <p:txEl>
                                              <p:pRg st="0" end="0"/>
                                            </p:txEl>
                                          </p:spTgt>
                                        </p:tgtEl>
                                        <p:attrNameLst>
                                          <p:attrName>style.visibility</p:attrName>
                                        </p:attrNameLst>
                                      </p:cBhvr>
                                      <p:to>
                                        <p:strVal val="visible"/>
                                      </p:to>
                                    </p:set>
                                    <p:animEffect transition="in" filter="dissolve">
                                      <p:cBhvr>
                                        <p:cTn id="7" dur="500"/>
                                        <p:tgtEl>
                                          <p:spTgt spid="64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516">
                                            <p:txEl>
                                              <p:pRg st="1" end="1"/>
                                            </p:txEl>
                                          </p:spTgt>
                                        </p:tgtEl>
                                        <p:attrNameLst>
                                          <p:attrName>style.visibility</p:attrName>
                                        </p:attrNameLst>
                                      </p:cBhvr>
                                      <p:to>
                                        <p:strVal val="visible"/>
                                      </p:to>
                                    </p:set>
                                    <p:animEffect transition="in" filter="dissolve">
                                      <p:cBhvr>
                                        <p:cTn id="12" dur="500"/>
                                        <p:tgtEl>
                                          <p:spTgt spid="645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4517"/>
                                        </p:tgtEl>
                                        <p:attrNameLst>
                                          <p:attrName>style.visibility</p:attrName>
                                        </p:attrNameLst>
                                      </p:cBhvr>
                                      <p:to>
                                        <p:strVal val="visible"/>
                                      </p:to>
                                    </p:set>
                                    <p:animEffect transition="in" filter="slide(fromBottom)">
                                      <p:cBhvr>
                                        <p:cTn id="17" dur="500"/>
                                        <p:tgtEl>
                                          <p:spTgt spid="64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build="p" autoUpdateAnimBg="0"/>
      <p:bldP spid="6451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Text Box 3"/>
          <p:cNvSpPr txBox="1">
            <a:spLocks noChangeArrowheads="1"/>
          </p:cNvSpPr>
          <p:nvPr/>
        </p:nvSpPr>
        <p:spPr bwMode="auto">
          <a:xfrm>
            <a:off x="357158" y="1142984"/>
            <a:ext cx="7443788" cy="1015663"/>
          </a:xfrm>
          <a:prstGeom prst="rect">
            <a:avLst/>
          </a:prstGeom>
          <a:noFill/>
          <a:ln w="9525">
            <a:noFill/>
            <a:miter lim="800000"/>
            <a:headEnd/>
            <a:tailEnd/>
          </a:ln>
        </p:spPr>
        <p:txBody>
          <a:bodyPr>
            <a:spAutoFit/>
          </a:bodyPr>
          <a:lstStyle/>
          <a:p>
            <a:pPr eaLnBrk="0" hangingPunct="0">
              <a:spcBef>
                <a:spcPct val="0"/>
              </a:spcBef>
              <a:buClrTx/>
              <a:buSzTx/>
              <a:buFontTx/>
              <a:buNone/>
            </a:pPr>
            <a:r>
              <a:rPr kumimoji="0" lang="en-US" altLang="zh-CN" sz="3200" b="1" i="1" dirty="0" smtClean="0">
                <a:solidFill>
                  <a:srgbClr val="C00000"/>
                </a:solidFill>
                <a:effectLst>
                  <a:outerShdw blurRad="38100" dist="38100" dir="2700000" algn="tl">
                    <a:srgbClr val="000000">
                      <a:alpha val="43137"/>
                    </a:srgbClr>
                  </a:outerShdw>
                </a:effectLst>
                <a:ea typeface="楷体_GB2312" pitchFamily="49" charset="-122"/>
              </a:rPr>
              <a:t>IRR</a:t>
            </a:r>
            <a:r>
              <a:rPr kumimoji="0" lang="zh-CN" altLang="en-US" sz="3200" b="1"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的求解</a:t>
            </a:r>
          </a:p>
          <a:p>
            <a:pPr eaLnBrk="0" hangingPunct="0">
              <a:spcBef>
                <a:spcPct val="0"/>
              </a:spcBef>
              <a:buClrTx/>
              <a:buSzTx/>
              <a:buFontTx/>
              <a:buNone/>
            </a:pPr>
            <a:r>
              <a:rPr kumimoji="0" lang="zh-CN" altLang="en-US" sz="2800" b="1" dirty="0">
                <a:solidFill>
                  <a:schemeClr val="folHlink"/>
                </a:solidFill>
                <a:effectLst>
                  <a:outerShdw blurRad="38100" dist="38100" dir="2700000" algn="tl">
                    <a:srgbClr val="000000">
                      <a:alpha val="43137"/>
                    </a:srgbClr>
                  </a:outerShdw>
                </a:effectLst>
                <a:latin typeface="楷体_GB2312" pitchFamily="49" charset="-122"/>
                <a:ea typeface="楷体_GB2312" pitchFamily="49" charset="-122"/>
              </a:rPr>
              <a:t>  </a:t>
            </a:r>
            <a:r>
              <a:rPr kumimoji="0" lang="zh-CN" altLang="en-US" sz="2800" b="1" dirty="0">
                <a:solidFill>
                  <a:schemeClr val="folHlink"/>
                </a:solidFill>
                <a:effectLst>
                  <a:outerShdw blurRad="38100" dist="38100" dir="2700000" algn="tl">
                    <a:srgbClr val="000000">
                      <a:alpha val="43137"/>
                    </a:srgbClr>
                  </a:outerShdw>
                </a:effectLst>
                <a:ea typeface="楷体_GB2312" pitchFamily="49" charset="-122"/>
              </a:rPr>
              <a:t>——</a:t>
            </a:r>
            <a:r>
              <a:rPr kumimoji="0" lang="zh-CN" altLang="en-US" sz="2800" b="1" dirty="0">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线性插值法求解</a:t>
            </a:r>
            <a:r>
              <a:rPr kumimoji="0" lang="en-US" altLang="zh-CN" sz="2800" b="1" dirty="0">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IRR</a:t>
            </a:r>
            <a:r>
              <a:rPr kumimoji="0" lang="zh-CN" altLang="en-US" sz="2800" b="1" dirty="0">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的</a:t>
            </a:r>
            <a:r>
              <a:rPr kumimoji="0" lang="zh-CN" altLang="en-US" sz="2800" b="1"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近似值</a:t>
            </a:r>
            <a:r>
              <a:rPr kumimoji="0" lang="en-US" altLang="zh-CN" sz="2800" b="1"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i</a:t>
            </a:r>
            <a:r>
              <a:rPr kumimoji="0" lang="en-US" altLang="zh-CN" sz="2800" b="1" baseline="30000"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a:t>
            </a:r>
            <a:r>
              <a:rPr kumimoji="0" lang="en-US" altLang="zh-CN" sz="2800" b="1" dirty="0">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(≈IRR)</a:t>
            </a:r>
          </a:p>
        </p:txBody>
      </p:sp>
      <p:grpSp>
        <p:nvGrpSpPr>
          <p:cNvPr id="2" name="Group 45"/>
          <p:cNvGrpSpPr>
            <a:grpSpLocks/>
          </p:cNvGrpSpPr>
          <p:nvPr/>
        </p:nvGrpSpPr>
        <p:grpSpPr bwMode="auto">
          <a:xfrm>
            <a:off x="4762500" y="3032125"/>
            <a:ext cx="4203700" cy="2817813"/>
            <a:chOff x="2900" y="-174"/>
            <a:chExt cx="2648" cy="1775"/>
          </a:xfrm>
        </p:grpSpPr>
        <p:sp>
          <p:nvSpPr>
            <p:cNvPr id="30734" name="Text Box 19"/>
            <p:cNvSpPr txBox="1">
              <a:spLocks noChangeArrowheads="1"/>
            </p:cNvSpPr>
            <p:nvPr/>
          </p:nvSpPr>
          <p:spPr bwMode="auto">
            <a:xfrm>
              <a:off x="5182" y="705"/>
              <a:ext cx="328" cy="192"/>
            </a:xfrm>
            <a:prstGeom prst="rect">
              <a:avLst/>
            </a:prstGeom>
            <a:noFill/>
            <a:ln w="9525">
              <a:noFill/>
              <a:miter lim="800000"/>
              <a:headEnd/>
              <a:tailEnd/>
            </a:ln>
          </p:spPr>
          <p:txBody>
            <a:bodyPr>
              <a:spAutoFit/>
            </a:bodyPr>
            <a:lstStyle/>
            <a:p>
              <a:pPr algn="ctr">
                <a:spcBef>
                  <a:spcPct val="50000"/>
                </a:spcBef>
                <a:buClrTx/>
                <a:buSzTx/>
                <a:buFontTx/>
                <a:buNone/>
              </a:pPr>
              <a:r>
                <a:rPr lang="en-US" altLang="zh-CN" sz="1400" dirty="0">
                  <a:solidFill>
                    <a:schemeClr val="tx1"/>
                  </a:solidFill>
                </a:rPr>
                <a:t>i(%)</a:t>
              </a:r>
            </a:p>
          </p:txBody>
        </p:sp>
        <p:sp>
          <p:nvSpPr>
            <p:cNvPr id="30735" name="Text Box 9"/>
            <p:cNvSpPr txBox="1">
              <a:spLocks noChangeArrowheads="1"/>
            </p:cNvSpPr>
            <p:nvPr/>
          </p:nvSpPr>
          <p:spPr bwMode="auto">
            <a:xfrm>
              <a:off x="2945" y="325"/>
              <a:ext cx="440" cy="212"/>
            </a:xfrm>
            <a:prstGeom prst="rect">
              <a:avLst/>
            </a:prstGeom>
            <a:noFill/>
            <a:ln w="9525">
              <a:noFill/>
              <a:miter lim="800000"/>
              <a:headEnd/>
              <a:tailEnd/>
            </a:ln>
          </p:spPr>
          <p:txBody>
            <a:bodyPr>
              <a:spAutoFit/>
            </a:bodyPr>
            <a:lstStyle/>
            <a:p>
              <a:pPr algn="ctr">
                <a:spcBef>
                  <a:spcPct val="50000"/>
                </a:spcBef>
                <a:buClrTx/>
                <a:buSzTx/>
                <a:buFontTx/>
                <a:buNone/>
              </a:pPr>
              <a:r>
                <a:rPr lang="en-US" altLang="zh-CN" sz="1600">
                  <a:solidFill>
                    <a:schemeClr val="tx1"/>
                  </a:solidFill>
                </a:rPr>
                <a:t>NPV</a:t>
              </a:r>
              <a:r>
                <a:rPr lang="en-US" altLang="zh-CN" sz="1600" baseline="-25000">
                  <a:solidFill>
                    <a:schemeClr val="tx1"/>
                  </a:solidFill>
                </a:rPr>
                <a:t>1</a:t>
              </a:r>
              <a:endParaRPr lang="en-US" altLang="zh-CN" sz="1600">
                <a:solidFill>
                  <a:schemeClr val="tx1"/>
                </a:solidFill>
              </a:endParaRPr>
            </a:p>
          </p:txBody>
        </p:sp>
        <p:sp>
          <p:nvSpPr>
            <p:cNvPr id="30736" name="Text Box 10"/>
            <p:cNvSpPr txBox="1">
              <a:spLocks noChangeArrowheads="1"/>
            </p:cNvSpPr>
            <p:nvPr/>
          </p:nvSpPr>
          <p:spPr bwMode="auto">
            <a:xfrm>
              <a:off x="2900" y="1187"/>
              <a:ext cx="485" cy="212"/>
            </a:xfrm>
            <a:prstGeom prst="rect">
              <a:avLst/>
            </a:prstGeom>
            <a:noFill/>
            <a:ln w="9525">
              <a:noFill/>
              <a:miter lim="800000"/>
              <a:headEnd/>
              <a:tailEnd/>
            </a:ln>
          </p:spPr>
          <p:txBody>
            <a:bodyPr>
              <a:spAutoFit/>
            </a:bodyPr>
            <a:lstStyle/>
            <a:p>
              <a:pPr algn="ctr">
                <a:spcBef>
                  <a:spcPct val="50000"/>
                </a:spcBef>
                <a:buClrTx/>
                <a:buSzTx/>
                <a:buFontTx/>
                <a:buNone/>
              </a:pPr>
              <a:r>
                <a:rPr lang="en-US" altLang="zh-CN" sz="1600">
                  <a:solidFill>
                    <a:schemeClr val="tx1"/>
                  </a:solidFill>
                </a:rPr>
                <a:t>NPV</a:t>
              </a:r>
              <a:r>
                <a:rPr lang="en-US" altLang="zh-CN" sz="1600" baseline="-25000">
                  <a:solidFill>
                    <a:schemeClr val="tx1"/>
                  </a:solidFill>
                </a:rPr>
                <a:t>2</a:t>
              </a:r>
              <a:endParaRPr lang="en-US" altLang="zh-CN" sz="1600">
                <a:solidFill>
                  <a:schemeClr val="tx1"/>
                </a:solidFill>
              </a:endParaRPr>
            </a:p>
          </p:txBody>
        </p:sp>
        <p:sp>
          <p:nvSpPr>
            <p:cNvPr id="30737" name="Text Box 14"/>
            <p:cNvSpPr txBox="1">
              <a:spLocks noChangeArrowheads="1"/>
            </p:cNvSpPr>
            <p:nvPr/>
          </p:nvSpPr>
          <p:spPr bwMode="auto">
            <a:xfrm>
              <a:off x="3399" y="-174"/>
              <a:ext cx="432" cy="192"/>
            </a:xfrm>
            <a:prstGeom prst="rect">
              <a:avLst/>
            </a:prstGeom>
            <a:noFill/>
            <a:ln w="9525">
              <a:noFill/>
              <a:miter lim="800000"/>
              <a:headEnd/>
              <a:tailEnd/>
            </a:ln>
          </p:spPr>
          <p:txBody>
            <a:bodyPr>
              <a:spAutoFit/>
            </a:bodyPr>
            <a:lstStyle/>
            <a:p>
              <a:pPr algn="ctr">
                <a:spcBef>
                  <a:spcPct val="50000"/>
                </a:spcBef>
                <a:buClrTx/>
                <a:buSzTx/>
                <a:buFontTx/>
                <a:buNone/>
              </a:pPr>
              <a:r>
                <a:rPr lang="en-US" altLang="zh-CN" sz="1400">
                  <a:solidFill>
                    <a:schemeClr val="tx1"/>
                  </a:solidFill>
                </a:rPr>
                <a:t>NPV</a:t>
              </a:r>
            </a:p>
          </p:txBody>
        </p:sp>
        <p:sp>
          <p:nvSpPr>
            <p:cNvPr id="30738" name="Line 17"/>
            <p:cNvSpPr>
              <a:spLocks noChangeShapeType="1"/>
            </p:cNvSpPr>
            <p:nvPr/>
          </p:nvSpPr>
          <p:spPr bwMode="auto">
            <a:xfrm>
              <a:off x="3436" y="-166"/>
              <a:ext cx="0" cy="1767"/>
            </a:xfrm>
            <a:prstGeom prst="line">
              <a:avLst/>
            </a:prstGeom>
            <a:noFill/>
            <a:ln w="12700">
              <a:solidFill>
                <a:schemeClr val="tx1"/>
              </a:solidFill>
              <a:round/>
              <a:headEnd type="triangle" w="med" len="med"/>
              <a:tailEnd/>
            </a:ln>
          </p:spPr>
          <p:txBody>
            <a:bodyPr>
              <a:spAutoFit/>
            </a:bodyPr>
            <a:lstStyle/>
            <a:p>
              <a:endParaRPr lang="zh-CN" altLang="en-US"/>
            </a:p>
          </p:txBody>
        </p:sp>
        <p:sp>
          <p:nvSpPr>
            <p:cNvPr id="30739" name="Line 18"/>
            <p:cNvSpPr>
              <a:spLocks noChangeShapeType="1"/>
            </p:cNvSpPr>
            <p:nvPr/>
          </p:nvSpPr>
          <p:spPr bwMode="auto">
            <a:xfrm>
              <a:off x="3436" y="890"/>
              <a:ext cx="2112" cy="0"/>
            </a:xfrm>
            <a:prstGeom prst="line">
              <a:avLst/>
            </a:prstGeom>
            <a:noFill/>
            <a:ln w="12700">
              <a:solidFill>
                <a:schemeClr val="tx1"/>
              </a:solidFill>
              <a:round/>
              <a:headEnd/>
              <a:tailEnd type="triangle" w="med" len="med"/>
            </a:ln>
          </p:spPr>
          <p:txBody>
            <a:bodyPr>
              <a:spAutoFit/>
            </a:bodyPr>
            <a:lstStyle/>
            <a:p>
              <a:endParaRPr lang="zh-CN" altLang="en-US"/>
            </a:p>
          </p:txBody>
        </p:sp>
        <p:sp>
          <p:nvSpPr>
            <p:cNvPr id="30740" name="Line 20"/>
            <p:cNvSpPr>
              <a:spLocks noChangeShapeType="1"/>
            </p:cNvSpPr>
            <p:nvPr/>
          </p:nvSpPr>
          <p:spPr bwMode="auto">
            <a:xfrm flipH="1" flipV="1">
              <a:off x="3671" y="416"/>
              <a:ext cx="0" cy="892"/>
            </a:xfrm>
            <a:prstGeom prst="line">
              <a:avLst/>
            </a:prstGeom>
            <a:noFill/>
            <a:ln w="9525">
              <a:solidFill>
                <a:schemeClr val="tx1"/>
              </a:solidFill>
              <a:prstDash val="dash"/>
              <a:round/>
              <a:headEnd/>
              <a:tailEnd/>
            </a:ln>
          </p:spPr>
          <p:txBody>
            <a:bodyPr>
              <a:spAutoFit/>
            </a:bodyPr>
            <a:lstStyle/>
            <a:p>
              <a:endParaRPr lang="zh-CN" altLang="en-US"/>
            </a:p>
          </p:txBody>
        </p:sp>
        <p:sp>
          <p:nvSpPr>
            <p:cNvPr id="30741" name="Line 21"/>
            <p:cNvSpPr>
              <a:spLocks noChangeShapeType="1"/>
            </p:cNvSpPr>
            <p:nvPr/>
          </p:nvSpPr>
          <p:spPr bwMode="auto">
            <a:xfrm flipH="1">
              <a:off x="3444" y="416"/>
              <a:ext cx="227" cy="0"/>
            </a:xfrm>
            <a:prstGeom prst="line">
              <a:avLst/>
            </a:prstGeom>
            <a:noFill/>
            <a:ln w="9525">
              <a:solidFill>
                <a:schemeClr val="tx1"/>
              </a:solidFill>
              <a:prstDash val="lgDash"/>
              <a:round/>
              <a:headEnd/>
              <a:tailEnd/>
            </a:ln>
          </p:spPr>
          <p:txBody>
            <a:bodyPr>
              <a:spAutoFit/>
            </a:bodyPr>
            <a:lstStyle/>
            <a:p>
              <a:endParaRPr lang="zh-CN" altLang="en-US"/>
            </a:p>
          </p:txBody>
        </p:sp>
        <p:sp>
          <p:nvSpPr>
            <p:cNvPr id="30742" name="Line 22"/>
            <p:cNvSpPr>
              <a:spLocks noChangeShapeType="1"/>
            </p:cNvSpPr>
            <p:nvPr/>
          </p:nvSpPr>
          <p:spPr bwMode="auto">
            <a:xfrm>
              <a:off x="3444" y="1278"/>
              <a:ext cx="1316" cy="0"/>
            </a:xfrm>
            <a:prstGeom prst="line">
              <a:avLst/>
            </a:prstGeom>
            <a:noFill/>
            <a:ln w="9525">
              <a:solidFill>
                <a:schemeClr val="tx1"/>
              </a:solidFill>
              <a:prstDash val="lgDash"/>
              <a:round/>
              <a:headEnd/>
              <a:tailEnd/>
            </a:ln>
          </p:spPr>
          <p:txBody>
            <a:bodyPr>
              <a:spAutoFit/>
            </a:bodyPr>
            <a:lstStyle/>
            <a:p>
              <a:endParaRPr lang="zh-CN" altLang="en-US"/>
            </a:p>
          </p:txBody>
        </p:sp>
        <p:sp>
          <p:nvSpPr>
            <p:cNvPr id="30743" name="Line 23"/>
            <p:cNvSpPr>
              <a:spLocks noChangeShapeType="1"/>
            </p:cNvSpPr>
            <p:nvPr/>
          </p:nvSpPr>
          <p:spPr bwMode="auto">
            <a:xfrm>
              <a:off x="3671" y="416"/>
              <a:ext cx="1406" cy="1106"/>
            </a:xfrm>
            <a:prstGeom prst="line">
              <a:avLst/>
            </a:prstGeom>
            <a:noFill/>
            <a:ln w="9525">
              <a:solidFill>
                <a:schemeClr val="tx1"/>
              </a:solidFill>
              <a:round/>
              <a:headEnd/>
              <a:tailEnd/>
            </a:ln>
          </p:spPr>
          <p:txBody>
            <a:bodyPr>
              <a:spAutoFit/>
            </a:bodyPr>
            <a:lstStyle/>
            <a:p>
              <a:endParaRPr lang="zh-CN" altLang="en-US"/>
            </a:p>
          </p:txBody>
        </p:sp>
        <p:sp>
          <p:nvSpPr>
            <p:cNvPr id="30744" name="Line 25"/>
            <p:cNvSpPr>
              <a:spLocks noChangeShapeType="1"/>
            </p:cNvSpPr>
            <p:nvPr/>
          </p:nvSpPr>
          <p:spPr bwMode="auto">
            <a:xfrm flipV="1">
              <a:off x="4760" y="869"/>
              <a:ext cx="0" cy="409"/>
            </a:xfrm>
            <a:prstGeom prst="line">
              <a:avLst/>
            </a:prstGeom>
            <a:noFill/>
            <a:ln w="9525">
              <a:solidFill>
                <a:schemeClr val="tx1"/>
              </a:solidFill>
              <a:prstDash val="dash"/>
              <a:round/>
              <a:headEnd/>
              <a:tailEnd/>
            </a:ln>
          </p:spPr>
          <p:txBody>
            <a:bodyPr>
              <a:spAutoFit/>
            </a:bodyPr>
            <a:lstStyle/>
            <a:p>
              <a:endParaRPr lang="zh-CN" altLang="en-US"/>
            </a:p>
          </p:txBody>
        </p:sp>
        <p:sp>
          <p:nvSpPr>
            <p:cNvPr id="30745" name="Text Box 27"/>
            <p:cNvSpPr txBox="1">
              <a:spLocks noChangeArrowheads="1"/>
            </p:cNvSpPr>
            <p:nvPr/>
          </p:nvSpPr>
          <p:spPr bwMode="auto">
            <a:xfrm>
              <a:off x="3536" y="243"/>
              <a:ext cx="353" cy="212"/>
            </a:xfrm>
            <a:prstGeom prst="rect">
              <a:avLst/>
            </a:prstGeom>
            <a:noFill/>
            <a:ln w="9525">
              <a:noFill/>
              <a:miter lim="800000"/>
              <a:headEnd/>
              <a:tailEnd/>
            </a:ln>
          </p:spPr>
          <p:txBody>
            <a:bodyPr>
              <a:spAutoFit/>
            </a:bodyPr>
            <a:lstStyle/>
            <a:p>
              <a:pPr algn="ctr">
                <a:spcBef>
                  <a:spcPct val="50000"/>
                </a:spcBef>
                <a:buClrTx/>
                <a:buSzTx/>
                <a:buFontTx/>
                <a:buNone/>
              </a:pPr>
              <a:r>
                <a:rPr lang="en-US" altLang="zh-CN" sz="1600">
                  <a:solidFill>
                    <a:schemeClr val="tx1"/>
                  </a:solidFill>
                </a:rPr>
                <a:t>A</a:t>
              </a:r>
            </a:p>
          </p:txBody>
        </p:sp>
        <p:sp>
          <p:nvSpPr>
            <p:cNvPr id="30746" name="Text Box 28"/>
            <p:cNvSpPr txBox="1">
              <a:spLocks noChangeArrowheads="1"/>
            </p:cNvSpPr>
            <p:nvPr/>
          </p:nvSpPr>
          <p:spPr bwMode="auto">
            <a:xfrm>
              <a:off x="3490" y="714"/>
              <a:ext cx="251" cy="212"/>
            </a:xfrm>
            <a:prstGeom prst="rect">
              <a:avLst/>
            </a:prstGeom>
            <a:noFill/>
            <a:ln w="9525">
              <a:noFill/>
              <a:miter lim="800000"/>
              <a:headEnd/>
              <a:tailEnd/>
            </a:ln>
          </p:spPr>
          <p:txBody>
            <a:bodyPr>
              <a:spAutoFit/>
            </a:bodyPr>
            <a:lstStyle/>
            <a:p>
              <a:pPr algn="ctr">
                <a:spcBef>
                  <a:spcPct val="50000"/>
                </a:spcBef>
                <a:buClrTx/>
                <a:buSzTx/>
                <a:buFontTx/>
                <a:buNone/>
              </a:pPr>
              <a:r>
                <a:rPr lang="en-US" altLang="zh-CN" sz="1600">
                  <a:solidFill>
                    <a:schemeClr val="tx1"/>
                  </a:solidFill>
                </a:rPr>
                <a:t>B</a:t>
              </a:r>
            </a:p>
          </p:txBody>
        </p:sp>
        <p:sp>
          <p:nvSpPr>
            <p:cNvPr id="30747" name="Text Box 29"/>
            <p:cNvSpPr txBox="1">
              <a:spLocks noChangeArrowheads="1"/>
            </p:cNvSpPr>
            <p:nvPr/>
          </p:nvSpPr>
          <p:spPr bwMode="auto">
            <a:xfrm>
              <a:off x="4216" y="705"/>
              <a:ext cx="226" cy="212"/>
            </a:xfrm>
            <a:prstGeom prst="rect">
              <a:avLst/>
            </a:prstGeom>
            <a:noFill/>
            <a:ln w="9525">
              <a:noFill/>
              <a:miter lim="800000"/>
              <a:headEnd/>
              <a:tailEnd/>
            </a:ln>
          </p:spPr>
          <p:txBody>
            <a:bodyPr>
              <a:spAutoFit/>
            </a:bodyPr>
            <a:lstStyle/>
            <a:p>
              <a:pPr algn="ctr">
                <a:spcBef>
                  <a:spcPct val="50000"/>
                </a:spcBef>
                <a:buClrTx/>
                <a:buSzTx/>
                <a:buFontTx/>
                <a:buNone/>
              </a:pPr>
              <a:r>
                <a:rPr lang="en-US" altLang="zh-CN" sz="1600">
                  <a:solidFill>
                    <a:schemeClr val="tx1"/>
                  </a:solidFill>
                </a:rPr>
                <a:t>E</a:t>
              </a:r>
            </a:p>
          </p:txBody>
        </p:sp>
        <p:sp>
          <p:nvSpPr>
            <p:cNvPr id="30748" name="Text Box 30"/>
            <p:cNvSpPr txBox="1">
              <a:spLocks noChangeArrowheads="1"/>
            </p:cNvSpPr>
            <p:nvPr/>
          </p:nvSpPr>
          <p:spPr bwMode="auto">
            <a:xfrm>
              <a:off x="4578" y="696"/>
              <a:ext cx="409" cy="212"/>
            </a:xfrm>
            <a:prstGeom prst="rect">
              <a:avLst/>
            </a:prstGeom>
            <a:noFill/>
            <a:ln w="9525">
              <a:noFill/>
              <a:miter lim="800000"/>
              <a:headEnd/>
              <a:tailEnd/>
            </a:ln>
          </p:spPr>
          <p:txBody>
            <a:bodyPr>
              <a:spAutoFit/>
            </a:bodyPr>
            <a:lstStyle/>
            <a:p>
              <a:pPr algn="ctr">
                <a:spcBef>
                  <a:spcPct val="50000"/>
                </a:spcBef>
                <a:buClrTx/>
                <a:buSzTx/>
                <a:buFontTx/>
                <a:buNone/>
              </a:pPr>
              <a:r>
                <a:rPr lang="en-US" altLang="zh-CN" sz="1600">
                  <a:solidFill>
                    <a:schemeClr val="tx1"/>
                  </a:solidFill>
                </a:rPr>
                <a:t>D</a:t>
              </a:r>
            </a:p>
          </p:txBody>
        </p:sp>
        <p:sp>
          <p:nvSpPr>
            <p:cNvPr id="30749" name="Text Box 31"/>
            <p:cNvSpPr txBox="1">
              <a:spLocks noChangeArrowheads="1"/>
            </p:cNvSpPr>
            <p:nvPr/>
          </p:nvSpPr>
          <p:spPr bwMode="auto">
            <a:xfrm>
              <a:off x="4488" y="1278"/>
              <a:ext cx="499" cy="212"/>
            </a:xfrm>
            <a:prstGeom prst="rect">
              <a:avLst/>
            </a:prstGeom>
            <a:noFill/>
            <a:ln w="9525">
              <a:noFill/>
              <a:miter lim="800000"/>
              <a:headEnd/>
              <a:tailEnd/>
            </a:ln>
          </p:spPr>
          <p:txBody>
            <a:bodyPr>
              <a:spAutoFit/>
            </a:bodyPr>
            <a:lstStyle/>
            <a:p>
              <a:pPr algn="ctr">
                <a:spcBef>
                  <a:spcPct val="50000"/>
                </a:spcBef>
                <a:buClrTx/>
                <a:buSzTx/>
                <a:buFontTx/>
                <a:buNone/>
              </a:pPr>
              <a:r>
                <a:rPr lang="en-US" altLang="zh-CN" sz="1600">
                  <a:solidFill>
                    <a:schemeClr val="tx1"/>
                  </a:solidFill>
                </a:rPr>
                <a:t>C</a:t>
              </a:r>
            </a:p>
          </p:txBody>
        </p:sp>
        <p:sp>
          <p:nvSpPr>
            <p:cNvPr id="30750" name="Text Box 32"/>
            <p:cNvSpPr txBox="1">
              <a:spLocks noChangeArrowheads="1"/>
            </p:cNvSpPr>
            <p:nvPr/>
          </p:nvSpPr>
          <p:spPr bwMode="auto">
            <a:xfrm>
              <a:off x="3607" y="1281"/>
              <a:ext cx="190" cy="212"/>
            </a:xfrm>
            <a:prstGeom prst="rect">
              <a:avLst/>
            </a:prstGeom>
            <a:noFill/>
            <a:ln w="9525">
              <a:noFill/>
              <a:miter lim="800000"/>
              <a:headEnd/>
              <a:tailEnd/>
            </a:ln>
          </p:spPr>
          <p:txBody>
            <a:bodyPr wrap="none">
              <a:spAutoFit/>
            </a:bodyPr>
            <a:lstStyle/>
            <a:p>
              <a:pPr algn="just">
                <a:spcBef>
                  <a:spcPct val="0"/>
                </a:spcBef>
                <a:buClrTx/>
                <a:buSzTx/>
                <a:buFontTx/>
                <a:buNone/>
              </a:pPr>
              <a:r>
                <a:rPr lang="en-US" altLang="zh-CN" sz="1600">
                  <a:solidFill>
                    <a:schemeClr val="bg2"/>
                  </a:solidFill>
                  <a:latin typeface="Tahoma" pitchFamily="34" charset="0"/>
                </a:rPr>
                <a:t>F</a:t>
              </a:r>
            </a:p>
          </p:txBody>
        </p:sp>
        <p:sp>
          <p:nvSpPr>
            <p:cNvPr id="30751" name="Freeform 34"/>
            <p:cNvSpPr>
              <a:spLocks/>
            </p:cNvSpPr>
            <p:nvPr/>
          </p:nvSpPr>
          <p:spPr bwMode="auto">
            <a:xfrm>
              <a:off x="3444" y="52"/>
              <a:ext cx="1735" cy="1388"/>
            </a:xfrm>
            <a:custGeom>
              <a:avLst/>
              <a:gdLst>
                <a:gd name="T0" fmla="*/ 0 w 1632"/>
                <a:gd name="T1" fmla="*/ 0 h 1296"/>
                <a:gd name="T2" fmla="*/ 624 w 1632"/>
                <a:gd name="T3" fmla="*/ 816 h 1296"/>
                <a:gd name="T4" fmla="*/ 1632 w 1632"/>
                <a:gd name="T5" fmla="*/ 1296 h 1296"/>
                <a:gd name="T6" fmla="*/ 0 60000 65536"/>
                <a:gd name="T7" fmla="*/ 0 60000 65536"/>
                <a:gd name="T8" fmla="*/ 0 60000 65536"/>
                <a:gd name="T9" fmla="*/ 0 w 1632"/>
                <a:gd name="T10" fmla="*/ 0 h 1296"/>
                <a:gd name="T11" fmla="*/ 1632 w 1632"/>
                <a:gd name="T12" fmla="*/ 1296 h 1296"/>
              </a:gdLst>
              <a:ahLst/>
              <a:cxnLst>
                <a:cxn ang="T6">
                  <a:pos x="T0" y="T1"/>
                </a:cxn>
                <a:cxn ang="T7">
                  <a:pos x="T2" y="T3"/>
                </a:cxn>
                <a:cxn ang="T8">
                  <a:pos x="T4" y="T5"/>
                </a:cxn>
              </a:cxnLst>
              <a:rect l="T9" t="T10" r="T11" b="T12"/>
              <a:pathLst>
                <a:path w="1632" h="1296">
                  <a:moveTo>
                    <a:pt x="0" y="0"/>
                  </a:moveTo>
                  <a:cubicBezTo>
                    <a:pt x="176" y="300"/>
                    <a:pt x="352" y="600"/>
                    <a:pt x="624" y="816"/>
                  </a:cubicBezTo>
                  <a:cubicBezTo>
                    <a:pt x="896" y="1032"/>
                    <a:pt x="1264" y="1164"/>
                    <a:pt x="1632" y="1296"/>
                  </a:cubicBezTo>
                </a:path>
              </a:pathLst>
            </a:custGeom>
            <a:noFill/>
            <a:ln w="22225" cap="flat" cmpd="sng">
              <a:solidFill>
                <a:srgbClr val="CC0000"/>
              </a:solidFill>
              <a:prstDash val="solid"/>
              <a:round/>
              <a:headEnd/>
              <a:tailEnd/>
            </a:ln>
          </p:spPr>
          <p:txBody>
            <a:bodyPr>
              <a:spAutoFit/>
            </a:bodyPr>
            <a:lstStyle/>
            <a:p>
              <a:endParaRPr lang="zh-CN" altLang="en-US"/>
            </a:p>
          </p:txBody>
        </p:sp>
      </p:grpSp>
      <p:sp>
        <p:nvSpPr>
          <p:cNvPr id="66597" name="AutoShape 37"/>
          <p:cNvSpPr>
            <a:spLocks/>
          </p:cNvSpPr>
          <p:nvPr/>
        </p:nvSpPr>
        <p:spPr bwMode="auto">
          <a:xfrm>
            <a:off x="8331200" y="5008563"/>
            <a:ext cx="493713" cy="334962"/>
          </a:xfrm>
          <a:prstGeom prst="borderCallout2">
            <a:avLst>
              <a:gd name="adj1" fmla="val 34125"/>
              <a:gd name="adj2" fmla="val -15435"/>
              <a:gd name="adj3" fmla="val 34125"/>
              <a:gd name="adj4" fmla="val -67204"/>
              <a:gd name="adj5" fmla="val -82940"/>
              <a:gd name="adj6" fmla="val -120898"/>
            </a:avLst>
          </a:prstGeom>
          <a:solidFill>
            <a:srgbClr val="CCFFCC"/>
          </a:solidFill>
          <a:ln w="9525">
            <a:solidFill>
              <a:schemeClr val="tx1"/>
            </a:solidFill>
            <a:miter lim="800000"/>
            <a:headEnd/>
            <a:tailEnd/>
          </a:ln>
        </p:spPr>
        <p:txBody>
          <a:bodyPr/>
          <a:lstStyle/>
          <a:p>
            <a:pPr algn="ctr">
              <a:spcBef>
                <a:spcPct val="0"/>
              </a:spcBef>
              <a:buClrTx/>
              <a:buSzTx/>
              <a:buFontTx/>
              <a:buNone/>
            </a:pPr>
            <a:r>
              <a:rPr lang="en-US" altLang="zh-CN" sz="1600" dirty="0">
                <a:solidFill>
                  <a:schemeClr val="tx1"/>
                </a:solidFill>
              </a:rPr>
              <a:t>i</a:t>
            </a:r>
            <a:r>
              <a:rPr lang="en-US" altLang="zh-CN" sz="1600" baseline="-25000" dirty="0">
                <a:solidFill>
                  <a:schemeClr val="tx1"/>
                </a:solidFill>
              </a:rPr>
              <a:t>2</a:t>
            </a:r>
            <a:endParaRPr lang="zh-CN" altLang="en-US" sz="1600" baseline="-25000" dirty="0">
              <a:solidFill>
                <a:schemeClr val="tx1"/>
              </a:solidFill>
            </a:endParaRPr>
          </a:p>
        </p:txBody>
      </p:sp>
      <p:sp>
        <p:nvSpPr>
          <p:cNvPr id="66598" name="AutoShape 38"/>
          <p:cNvSpPr>
            <a:spLocks/>
          </p:cNvSpPr>
          <p:nvPr/>
        </p:nvSpPr>
        <p:spPr bwMode="auto">
          <a:xfrm>
            <a:off x="4730750" y="4827588"/>
            <a:ext cx="493713" cy="336550"/>
          </a:xfrm>
          <a:prstGeom prst="borderCallout2">
            <a:avLst>
              <a:gd name="adj1" fmla="val 33963"/>
              <a:gd name="adj2" fmla="val 115435"/>
              <a:gd name="adj3" fmla="val 33963"/>
              <a:gd name="adj4" fmla="val 183921"/>
              <a:gd name="adj5" fmla="val -31134"/>
              <a:gd name="adj6" fmla="val 254662"/>
            </a:avLst>
          </a:prstGeom>
          <a:solidFill>
            <a:srgbClr val="CCFFCC"/>
          </a:solidFill>
          <a:ln w="9525">
            <a:solidFill>
              <a:schemeClr val="tx1"/>
            </a:solidFill>
            <a:miter lim="800000"/>
            <a:headEnd/>
            <a:tailEnd/>
          </a:ln>
        </p:spPr>
        <p:txBody>
          <a:bodyPr/>
          <a:lstStyle/>
          <a:p>
            <a:pPr algn="ctr">
              <a:spcBef>
                <a:spcPct val="0"/>
              </a:spcBef>
              <a:buClrTx/>
              <a:buSzTx/>
              <a:buFontTx/>
              <a:buNone/>
            </a:pPr>
            <a:r>
              <a:rPr lang="en-US" altLang="zh-CN" sz="1600" dirty="0">
                <a:solidFill>
                  <a:schemeClr val="tx1"/>
                </a:solidFill>
              </a:rPr>
              <a:t>i</a:t>
            </a:r>
            <a:r>
              <a:rPr lang="en-US" altLang="zh-CN" sz="1600" baseline="-25000" dirty="0">
                <a:solidFill>
                  <a:schemeClr val="tx1"/>
                </a:solidFill>
              </a:rPr>
              <a:t>1</a:t>
            </a:r>
            <a:endParaRPr lang="zh-CN" altLang="en-US" sz="1600" baseline="-25000" dirty="0">
              <a:solidFill>
                <a:schemeClr val="tx1"/>
              </a:solidFill>
            </a:endParaRPr>
          </a:p>
        </p:txBody>
      </p:sp>
      <p:sp>
        <p:nvSpPr>
          <p:cNvPr id="66599" name="AutoShape 39"/>
          <p:cNvSpPr>
            <a:spLocks/>
          </p:cNvSpPr>
          <p:nvPr/>
        </p:nvSpPr>
        <p:spPr bwMode="auto">
          <a:xfrm>
            <a:off x="6175375" y="3398838"/>
            <a:ext cx="493713" cy="306387"/>
          </a:xfrm>
          <a:prstGeom prst="borderCallout2">
            <a:avLst>
              <a:gd name="adj1" fmla="val 37306"/>
              <a:gd name="adj2" fmla="val 115435"/>
              <a:gd name="adj3" fmla="val 37306"/>
              <a:gd name="adj4" fmla="val 134407"/>
              <a:gd name="adj5" fmla="val 430051"/>
              <a:gd name="adj6" fmla="val 154019"/>
            </a:avLst>
          </a:prstGeom>
          <a:solidFill>
            <a:srgbClr val="FFDDFF"/>
          </a:solidFill>
          <a:ln w="9525">
            <a:solidFill>
              <a:schemeClr val="tx1"/>
            </a:solidFill>
            <a:miter lim="800000"/>
            <a:headEnd/>
            <a:tailEnd/>
          </a:ln>
        </p:spPr>
        <p:txBody>
          <a:bodyPr/>
          <a:lstStyle/>
          <a:p>
            <a:pPr algn="ctr">
              <a:spcBef>
                <a:spcPct val="0"/>
              </a:spcBef>
              <a:buClrTx/>
              <a:buSzTx/>
              <a:buFontTx/>
              <a:buNone/>
            </a:pPr>
            <a:r>
              <a:rPr lang="en-US" altLang="zh-CN" sz="1600" dirty="0">
                <a:solidFill>
                  <a:schemeClr val="tx1"/>
                </a:solidFill>
              </a:rPr>
              <a:t>i</a:t>
            </a:r>
            <a:r>
              <a:rPr lang="en-US" altLang="zh-CN" sz="1600" baseline="30000" dirty="0">
                <a:solidFill>
                  <a:schemeClr val="tx1"/>
                </a:solidFill>
              </a:rPr>
              <a:t>*</a:t>
            </a:r>
            <a:endParaRPr lang="zh-CN" altLang="en-US" sz="1600" baseline="30000" dirty="0">
              <a:solidFill>
                <a:schemeClr val="tx1"/>
              </a:solidFill>
            </a:endParaRPr>
          </a:p>
        </p:txBody>
      </p:sp>
      <p:sp>
        <p:nvSpPr>
          <p:cNvPr id="66601" name="AutoShape 41"/>
          <p:cNvSpPr>
            <a:spLocks/>
          </p:cNvSpPr>
          <p:nvPr/>
        </p:nvSpPr>
        <p:spPr bwMode="auto">
          <a:xfrm>
            <a:off x="7546975" y="5778500"/>
            <a:ext cx="625475" cy="379413"/>
          </a:xfrm>
          <a:prstGeom prst="borderCallout2">
            <a:avLst>
              <a:gd name="adj1" fmla="val 30125"/>
              <a:gd name="adj2" fmla="val -12181"/>
              <a:gd name="adj3" fmla="val 30125"/>
              <a:gd name="adj4" fmla="val -82486"/>
              <a:gd name="adj5" fmla="val -276153"/>
              <a:gd name="adj6" fmla="val -153556"/>
            </a:avLst>
          </a:prstGeom>
          <a:solidFill>
            <a:srgbClr val="FFDDFF"/>
          </a:solidFill>
          <a:ln w="9525">
            <a:solidFill>
              <a:schemeClr val="tx1"/>
            </a:solidFill>
            <a:miter lim="800000"/>
            <a:headEnd/>
            <a:tailEnd/>
          </a:ln>
        </p:spPr>
        <p:txBody>
          <a:bodyPr/>
          <a:lstStyle/>
          <a:p>
            <a:pPr algn="ctr">
              <a:spcBef>
                <a:spcPct val="0"/>
              </a:spcBef>
              <a:buClrTx/>
              <a:buSzTx/>
              <a:buFontTx/>
              <a:buNone/>
            </a:pPr>
            <a:r>
              <a:rPr lang="en-US" altLang="zh-CN" sz="1600">
                <a:solidFill>
                  <a:schemeClr val="tx1"/>
                </a:solidFill>
              </a:rPr>
              <a:t>IRR</a:t>
            </a:r>
            <a:endParaRPr lang="en-US" altLang="zh-CN" sz="1600" baseline="-25000">
              <a:solidFill>
                <a:schemeClr val="tx1"/>
              </a:solidFill>
            </a:endParaRPr>
          </a:p>
        </p:txBody>
      </p:sp>
      <p:graphicFrame>
        <p:nvGraphicFramePr>
          <p:cNvPr id="66604" name="Object 44"/>
          <p:cNvGraphicFramePr>
            <a:graphicFrameLocks noChangeAspect="1"/>
          </p:cNvGraphicFramePr>
          <p:nvPr/>
        </p:nvGraphicFramePr>
        <p:xfrm>
          <a:off x="214282" y="4929198"/>
          <a:ext cx="4438650" cy="1041400"/>
        </p:xfrm>
        <a:graphic>
          <a:graphicData uri="http://schemas.openxmlformats.org/presentationml/2006/ole">
            <p:oleObj spid="_x0000_s114690" name="Equation" r:id="rId3" imgW="2120760" imgH="444240" progId="Equation.3">
              <p:embed/>
            </p:oleObj>
          </a:graphicData>
        </a:graphic>
      </p:graphicFrame>
      <p:sp>
        <p:nvSpPr>
          <p:cNvPr id="66606" name="Text Box 46"/>
          <p:cNvSpPr txBox="1">
            <a:spLocks noChangeArrowheads="1"/>
          </p:cNvSpPr>
          <p:nvPr/>
        </p:nvSpPr>
        <p:spPr bwMode="auto">
          <a:xfrm>
            <a:off x="285720" y="4143380"/>
            <a:ext cx="1554163" cy="396875"/>
          </a:xfrm>
          <a:prstGeom prst="rect">
            <a:avLst/>
          </a:prstGeom>
          <a:noFill/>
          <a:ln w="9525">
            <a:noFill/>
            <a:miter lim="800000"/>
            <a:headEnd/>
            <a:tailEnd/>
          </a:ln>
        </p:spPr>
        <p:txBody>
          <a:bodyPr wrap="none">
            <a:spAutoFit/>
          </a:bodyPr>
          <a:lstStyle/>
          <a:p>
            <a:pPr algn="just">
              <a:spcBef>
                <a:spcPct val="0"/>
              </a:spcBef>
              <a:buClrTx/>
              <a:buSzTx/>
              <a:buFontTx/>
              <a:buNone/>
            </a:pPr>
            <a:r>
              <a:rPr lang="zh-CN" altLang="en-US" sz="2000" b="1" dirty="0">
                <a:solidFill>
                  <a:srgbClr val="CC0000"/>
                </a:solidFill>
                <a:latin typeface="Tahoma" pitchFamily="34" charset="0"/>
              </a:rPr>
              <a:t>得插值公式:</a:t>
            </a:r>
          </a:p>
        </p:txBody>
      </p:sp>
      <p:pic>
        <p:nvPicPr>
          <p:cNvPr id="33" name="图片 32" descr="图片1.png"/>
          <p:cNvPicPr>
            <a:picLocks noChangeAspect="1"/>
          </p:cNvPicPr>
          <p:nvPr/>
        </p:nvPicPr>
        <p:blipFill>
          <a:blip r:embed="rId4" cstate="print">
            <a:lum bright="-30000"/>
          </a:blip>
          <a:stretch>
            <a:fillRect/>
          </a:stretch>
        </p:blipFill>
        <p:spPr>
          <a:xfrm>
            <a:off x="214282" y="2274507"/>
            <a:ext cx="5083644" cy="1511683"/>
          </a:xfrm>
          <a:prstGeom prst="rect">
            <a:avLst/>
          </a:prstGeom>
          <a:effectLst>
            <a:outerShdw blurRad="63500" sx="102000" sy="102000" algn="ctr" rotWithShape="0">
              <a:schemeClr val="accent2">
                <a:lumMod val="75000"/>
                <a:alpha val="40000"/>
              </a:schemeClr>
            </a:outerShdw>
          </a:effectLst>
        </p:spPr>
      </p:pic>
      <p:sp>
        <p:nvSpPr>
          <p:cNvPr id="30" name="Rectangle 2"/>
          <p:cNvSpPr txBox="1">
            <a:spLocks noChangeArrowheads="1"/>
          </p:cNvSpPr>
          <p:nvPr/>
        </p:nvSpPr>
        <p:spPr>
          <a:xfrm>
            <a:off x="468313" y="260648"/>
            <a:ext cx="8207375" cy="720427"/>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内部收益率</a:t>
            </a:r>
            <a:endParaRPr kumimoji="0" lang="zh-CN" altLang="en-US" sz="3600" b="1" i="0" u="none" strike="noStrike" kern="0" cap="none" spc="0" normalizeH="0" baseline="0" noProof="0" dirty="0" smtClean="0">
              <a:ln>
                <a:noFill/>
              </a:ln>
              <a:solidFill>
                <a:schemeClr val="accent2"/>
              </a:solidFill>
              <a:effectLst/>
              <a:uLnTx/>
              <a:uFillTx/>
              <a:latin typeface="+mj-lt"/>
              <a:ea typeface="+mj-ea"/>
              <a:cs typeface="+mj-cs"/>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6598"/>
                                        </p:tgtEl>
                                        <p:attrNameLst>
                                          <p:attrName>style.visibility</p:attrName>
                                        </p:attrNameLst>
                                      </p:cBhvr>
                                      <p:to>
                                        <p:strVal val="visible"/>
                                      </p:to>
                                    </p:set>
                                    <p:animEffect transition="in" filter="slide(fromLeft)">
                                      <p:cBhvr>
                                        <p:cTn id="7" dur="500"/>
                                        <p:tgtEl>
                                          <p:spTgt spid="6659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66597"/>
                                        </p:tgtEl>
                                        <p:attrNameLst>
                                          <p:attrName>style.visibility</p:attrName>
                                        </p:attrNameLst>
                                      </p:cBhvr>
                                      <p:to>
                                        <p:strVal val="visible"/>
                                      </p:to>
                                    </p:set>
                                    <p:animEffect transition="in" filter="slide(fromRight)">
                                      <p:cBhvr>
                                        <p:cTn id="12" dur="500"/>
                                        <p:tgtEl>
                                          <p:spTgt spid="6659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6601"/>
                                        </p:tgtEl>
                                        <p:attrNameLst>
                                          <p:attrName>style.visibility</p:attrName>
                                        </p:attrNameLst>
                                      </p:cBhvr>
                                      <p:to>
                                        <p:strVal val="visible"/>
                                      </p:to>
                                    </p:set>
                                    <p:animEffect transition="in" filter="slide(fromBottom)">
                                      <p:cBhvr>
                                        <p:cTn id="17" dur="500"/>
                                        <p:tgtEl>
                                          <p:spTgt spid="6660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66599"/>
                                        </p:tgtEl>
                                        <p:attrNameLst>
                                          <p:attrName>style.visibility</p:attrName>
                                        </p:attrNameLst>
                                      </p:cBhvr>
                                      <p:to>
                                        <p:strVal val="visible"/>
                                      </p:to>
                                    </p:set>
                                    <p:animEffect transition="in" filter="slide(fromTop)">
                                      <p:cBhvr>
                                        <p:cTn id="22" dur="500"/>
                                        <p:tgtEl>
                                          <p:spTgt spid="6659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66606"/>
                                        </p:tgtEl>
                                        <p:attrNameLst>
                                          <p:attrName>style.visibility</p:attrName>
                                        </p:attrNameLst>
                                      </p:cBhvr>
                                      <p:to>
                                        <p:strVal val="visible"/>
                                      </p:to>
                                    </p:set>
                                    <p:anim calcmode="lin" valueType="num">
                                      <p:cBhvr additive="base">
                                        <p:cTn id="27" dur="500" fill="hold"/>
                                        <p:tgtEl>
                                          <p:spTgt spid="66606"/>
                                        </p:tgtEl>
                                        <p:attrNameLst>
                                          <p:attrName>ppt_x</p:attrName>
                                        </p:attrNameLst>
                                      </p:cBhvr>
                                      <p:tavLst>
                                        <p:tav tm="0">
                                          <p:val>
                                            <p:strVal val="0-#ppt_w/2"/>
                                          </p:val>
                                        </p:tav>
                                        <p:tav tm="100000">
                                          <p:val>
                                            <p:strVal val="#ppt_x"/>
                                          </p:val>
                                        </p:tav>
                                      </p:tavLst>
                                    </p:anim>
                                    <p:anim calcmode="lin" valueType="num">
                                      <p:cBhvr additive="base">
                                        <p:cTn id="28" dur="500" fill="hold"/>
                                        <p:tgtEl>
                                          <p:spTgt spid="6660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6604"/>
                                        </p:tgtEl>
                                        <p:attrNameLst>
                                          <p:attrName>style.visibility</p:attrName>
                                        </p:attrNameLst>
                                      </p:cBhvr>
                                      <p:to>
                                        <p:strVal val="visible"/>
                                      </p:to>
                                    </p:set>
                                    <p:animEffect transition="in" filter="dissolve">
                                      <p:cBhvr>
                                        <p:cTn id="33" dur="500"/>
                                        <p:tgtEl>
                                          <p:spTgt spid="66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97" grpId="0" animBg="1" autoUpdateAnimBg="0"/>
      <p:bldP spid="66598" grpId="0" animBg="1" autoUpdateAnimBg="0"/>
      <p:bldP spid="66599" grpId="0" animBg="1" autoUpdateAnimBg="0"/>
      <p:bldP spid="66601" grpId="0" animBg="1" autoUpdateAnimBg="0"/>
      <p:bldP spid="6660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96" name="Text Box 20"/>
          <p:cNvSpPr txBox="1">
            <a:spLocks noChangeArrowheads="1"/>
          </p:cNvSpPr>
          <p:nvPr/>
        </p:nvSpPr>
        <p:spPr bwMode="auto">
          <a:xfrm>
            <a:off x="285720" y="2000240"/>
            <a:ext cx="4268788" cy="3170099"/>
          </a:xfrm>
          <a:prstGeom prst="rect">
            <a:avLst/>
          </a:prstGeom>
          <a:noFill/>
          <a:ln w="9525">
            <a:noFill/>
            <a:miter lim="800000"/>
            <a:headEnd/>
            <a:tailEnd/>
          </a:ln>
        </p:spPr>
        <p:txBody>
          <a:bodyPr>
            <a:spAutoFit/>
          </a:bodyPr>
          <a:lstStyle/>
          <a:p>
            <a:pPr>
              <a:spcBef>
                <a:spcPct val="0"/>
              </a:spcBef>
              <a:buClrTx/>
              <a:buSzTx/>
              <a:buFontTx/>
              <a:buNone/>
            </a:pPr>
            <a:r>
              <a:rPr lang="zh-CN" altLang="en-US" b="1" dirty="0">
                <a:solidFill>
                  <a:srgbClr val="6600CC"/>
                </a:solidFill>
                <a:effectLst>
                  <a:outerShdw blurRad="38100" dist="38100" dir="2700000" algn="tl">
                    <a:srgbClr val="000000">
                      <a:alpha val="43137"/>
                    </a:srgbClr>
                  </a:outerShdw>
                </a:effectLst>
                <a:latin typeface="宋体" pitchFamily="2" charset="-122"/>
              </a:rPr>
              <a:t>1）在满足</a:t>
            </a:r>
            <a:r>
              <a:rPr lang="en-US" altLang="zh-CN" b="1" i="1" dirty="0">
                <a:solidFill>
                  <a:srgbClr val="C00000"/>
                </a:solidFill>
                <a:effectLst>
                  <a:outerShdw blurRad="38100" dist="38100" dir="2700000" algn="tl">
                    <a:srgbClr val="000000">
                      <a:alpha val="43137"/>
                    </a:srgbClr>
                  </a:outerShdw>
                </a:effectLst>
              </a:rPr>
              <a:t>i</a:t>
            </a:r>
            <a:r>
              <a:rPr lang="en-US" altLang="zh-CN" b="1" i="1" baseline="-25000" dirty="0">
                <a:solidFill>
                  <a:srgbClr val="C00000"/>
                </a:solidFill>
                <a:effectLst>
                  <a:outerShdw blurRad="38100" dist="38100" dir="2700000" algn="tl">
                    <a:srgbClr val="000000">
                      <a:alpha val="43137"/>
                    </a:srgbClr>
                  </a:outerShdw>
                </a:effectLst>
              </a:rPr>
              <a:t>1</a:t>
            </a:r>
            <a:r>
              <a:rPr lang="en-US" altLang="zh-CN" b="1" dirty="0">
                <a:solidFill>
                  <a:srgbClr val="C00000"/>
                </a:solidFill>
                <a:effectLst>
                  <a:outerShdw blurRad="38100" dist="38100" dir="2700000" algn="tl">
                    <a:srgbClr val="000000">
                      <a:alpha val="43137"/>
                    </a:srgbClr>
                  </a:outerShdw>
                </a:effectLst>
                <a:latin typeface="宋体" pitchFamily="2" charset="-122"/>
                <a:sym typeface="Symbol" pitchFamily="18" charset="2"/>
              </a:rPr>
              <a:t>＜</a:t>
            </a:r>
            <a:r>
              <a:rPr lang="en-US" altLang="zh-CN" b="1" i="1" dirty="0">
                <a:solidFill>
                  <a:srgbClr val="C00000"/>
                </a:solidFill>
                <a:effectLst>
                  <a:outerShdw blurRad="38100" dist="38100" dir="2700000" algn="tl">
                    <a:srgbClr val="000000">
                      <a:alpha val="43137"/>
                    </a:srgbClr>
                  </a:outerShdw>
                </a:effectLst>
                <a:sym typeface="Symbol" pitchFamily="18" charset="2"/>
              </a:rPr>
              <a:t>i</a:t>
            </a:r>
            <a:r>
              <a:rPr lang="en-US" altLang="zh-CN" b="1" i="1" baseline="-25000" dirty="0">
                <a:solidFill>
                  <a:srgbClr val="C00000"/>
                </a:solidFill>
                <a:effectLst>
                  <a:outerShdw blurRad="38100" dist="38100" dir="2700000" algn="tl">
                    <a:srgbClr val="000000">
                      <a:alpha val="43137"/>
                    </a:srgbClr>
                  </a:outerShdw>
                </a:effectLst>
                <a:sym typeface="Symbol" pitchFamily="18" charset="2"/>
              </a:rPr>
              <a:t>2   </a:t>
            </a:r>
            <a:r>
              <a:rPr lang="zh-CN" altLang="en-US" b="1" dirty="0">
                <a:solidFill>
                  <a:srgbClr val="C00000"/>
                </a:solidFill>
                <a:effectLst>
                  <a:outerShdw blurRad="38100" dist="38100" dir="2700000" algn="tl">
                    <a:srgbClr val="000000">
                      <a:alpha val="43137"/>
                    </a:srgbClr>
                  </a:outerShdw>
                </a:effectLst>
                <a:latin typeface="宋体" pitchFamily="2" charset="-122"/>
              </a:rPr>
              <a:t>且 </a:t>
            </a:r>
            <a:r>
              <a:rPr lang="en-US" altLang="zh-CN" b="1" i="1" dirty="0">
                <a:solidFill>
                  <a:srgbClr val="C00000"/>
                </a:solidFill>
                <a:effectLst>
                  <a:outerShdw blurRad="38100" dist="38100" dir="2700000" algn="tl">
                    <a:srgbClr val="000000">
                      <a:alpha val="43137"/>
                    </a:srgbClr>
                  </a:outerShdw>
                </a:effectLst>
              </a:rPr>
              <a:t>i</a:t>
            </a:r>
            <a:r>
              <a:rPr lang="en-US" altLang="zh-CN" b="1" i="1" baseline="-25000" dirty="0">
                <a:solidFill>
                  <a:srgbClr val="C00000"/>
                </a:solidFill>
                <a:effectLst>
                  <a:outerShdw blurRad="38100" dist="38100" dir="2700000" algn="tl">
                    <a:srgbClr val="000000">
                      <a:alpha val="43137"/>
                    </a:srgbClr>
                  </a:outerShdw>
                </a:effectLst>
              </a:rPr>
              <a:t>2</a:t>
            </a:r>
            <a:r>
              <a:rPr lang="en-US" altLang="zh-CN" b="1" dirty="0">
                <a:solidFill>
                  <a:srgbClr val="C00000"/>
                </a:solidFill>
                <a:effectLst>
                  <a:outerShdw blurRad="38100" dist="38100" dir="2700000" algn="tl">
                    <a:srgbClr val="000000">
                      <a:alpha val="43137"/>
                    </a:srgbClr>
                  </a:outerShdw>
                </a:effectLst>
                <a:latin typeface="宋体" pitchFamily="2" charset="-122"/>
              </a:rPr>
              <a:t>－</a:t>
            </a:r>
            <a:r>
              <a:rPr lang="en-US" altLang="zh-CN" b="1" i="1" dirty="0">
                <a:solidFill>
                  <a:srgbClr val="C00000"/>
                </a:solidFill>
                <a:effectLst>
                  <a:outerShdw blurRad="38100" dist="38100" dir="2700000" algn="tl">
                    <a:srgbClr val="000000">
                      <a:alpha val="43137"/>
                    </a:srgbClr>
                  </a:outerShdw>
                </a:effectLst>
              </a:rPr>
              <a:t>i</a:t>
            </a:r>
            <a:r>
              <a:rPr lang="en-US" altLang="zh-CN" b="1" i="1" baseline="-25000" dirty="0">
                <a:solidFill>
                  <a:srgbClr val="C00000"/>
                </a:solidFill>
                <a:effectLst>
                  <a:outerShdw blurRad="38100" dist="38100" dir="2700000" algn="tl">
                    <a:srgbClr val="000000">
                      <a:alpha val="43137"/>
                    </a:srgbClr>
                  </a:outerShdw>
                </a:effectLst>
              </a:rPr>
              <a:t>1</a:t>
            </a:r>
            <a:r>
              <a:rPr lang="en-US" altLang="zh-CN" b="1" dirty="0">
                <a:solidFill>
                  <a:srgbClr val="C00000"/>
                </a:solidFill>
                <a:effectLst>
                  <a:outerShdw blurRad="38100" dist="38100" dir="2700000" algn="tl">
                    <a:srgbClr val="000000">
                      <a:alpha val="43137"/>
                    </a:srgbClr>
                  </a:outerShdw>
                </a:effectLst>
                <a:latin typeface="宋体" pitchFamily="2" charset="-122"/>
              </a:rPr>
              <a:t>≤5%</a:t>
            </a:r>
            <a:r>
              <a:rPr lang="zh-CN" altLang="en-US" b="1" dirty="0">
                <a:solidFill>
                  <a:srgbClr val="C00000"/>
                </a:solidFill>
                <a:effectLst>
                  <a:outerShdw blurRad="38100" dist="38100" dir="2700000" algn="tl">
                    <a:srgbClr val="000000">
                      <a:alpha val="43137"/>
                    </a:srgbClr>
                  </a:outerShdw>
                </a:effectLst>
                <a:latin typeface="宋体" pitchFamily="2" charset="-122"/>
              </a:rPr>
              <a:t>的</a:t>
            </a:r>
            <a:r>
              <a:rPr lang="zh-CN" altLang="en-US" b="1" dirty="0">
                <a:solidFill>
                  <a:srgbClr val="6600CC"/>
                </a:solidFill>
                <a:effectLst>
                  <a:outerShdw blurRad="38100" dist="38100" dir="2700000" algn="tl">
                    <a:srgbClr val="000000">
                      <a:alpha val="43137"/>
                    </a:srgbClr>
                  </a:outerShdw>
                </a:effectLst>
                <a:latin typeface="宋体" pitchFamily="2" charset="-122"/>
              </a:rPr>
              <a:t>条件下，选择两个适当的折现率 </a:t>
            </a:r>
            <a:r>
              <a:rPr lang="en-US" altLang="zh-CN" b="1" i="1" dirty="0">
                <a:solidFill>
                  <a:srgbClr val="6600CC"/>
                </a:solidFill>
                <a:effectLst>
                  <a:outerShdw blurRad="38100" dist="38100" dir="2700000" algn="tl">
                    <a:srgbClr val="000000">
                      <a:alpha val="43137"/>
                    </a:srgbClr>
                  </a:outerShdw>
                </a:effectLst>
              </a:rPr>
              <a:t>i</a:t>
            </a:r>
            <a:r>
              <a:rPr lang="en-US" altLang="zh-CN" b="1" i="1" baseline="-25000" dirty="0">
                <a:solidFill>
                  <a:srgbClr val="6600CC"/>
                </a:solidFill>
                <a:effectLst>
                  <a:outerShdw blurRad="38100" dist="38100" dir="2700000" algn="tl">
                    <a:srgbClr val="000000">
                      <a:alpha val="43137"/>
                    </a:srgbClr>
                  </a:outerShdw>
                </a:effectLst>
              </a:rPr>
              <a:t>1  </a:t>
            </a:r>
            <a:r>
              <a:rPr lang="zh-CN" altLang="en-US" b="1" dirty="0">
                <a:solidFill>
                  <a:srgbClr val="6600CC"/>
                </a:solidFill>
                <a:effectLst>
                  <a:outerShdw blurRad="38100" dist="38100" dir="2700000" algn="tl">
                    <a:srgbClr val="000000">
                      <a:alpha val="43137"/>
                    </a:srgbClr>
                  </a:outerShdw>
                </a:effectLst>
                <a:latin typeface="宋体" pitchFamily="2" charset="-122"/>
              </a:rPr>
              <a:t>和 </a:t>
            </a:r>
            <a:r>
              <a:rPr lang="en-US" altLang="zh-CN" b="1" i="1" dirty="0">
                <a:solidFill>
                  <a:srgbClr val="6600CC"/>
                </a:solidFill>
                <a:effectLst>
                  <a:outerShdw blurRad="38100" dist="38100" dir="2700000" algn="tl">
                    <a:srgbClr val="000000">
                      <a:alpha val="43137"/>
                    </a:srgbClr>
                  </a:outerShdw>
                </a:effectLst>
              </a:rPr>
              <a:t>i</a:t>
            </a:r>
            <a:r>
              <a:rPr lang="en-US" altLang="zh-CN" b="1" i="1" baseline="-25000" dirty="0">
                <a:solidFill>
                  <a:srgbClr val="6600CC"/>
                </a:solidFill>
                <a:effectLst>
                  <a:outerShdw blurRad="38100" dist="38100" dir="2700000" algn="tl">
                    <a:srgbClr val="000000">
                      <a:alpha val="43137"/>
                    </a:srgbClr>
                  </a:outerShdw>
                </a:effectLst>
              </a:rPr>
              <a:t>2 </a:t>
            </a:r>
            <a:r>
              <a:rPr lang="en-US" altLang="zh-CN" b="1" dirty="0">
                <a:solidFill>
                  <a:srgbClr val="6600CC"/>
                </a:solidFill>
                <a:effectLst>
                  <a:outerShdw blurRad="38100" dist="38100" dir="2700000" algn="tl">
                    <a:srgbClr val="000000">
                      <a:alpha val="43137"/>
                    </a:srgbClr>
                  </a:outerShdw>
                </a:effectLst>
              </a:rPr>
              <a:t>，</a:t>
            </a:r>
            <a:r>
              <a:rPr lang="zh-CN" altLang="en-US" b="1" dirty="0">
                <a:solidFill>
                  <a:srgbClr val="6600CC"/>
                </a:solidFill>
                <a:effectLst>
                  <a:outerShdw blurRad="38100" dist="38100" dir="2700000" algn="tl">
                    <a:srgbClr val="000000">
                      <a:alpha val="43137"/>
                    </a:srgbClr>
                  </a:outerShdw>
                </a:effectLst>
              </a:rPr>
              <a:t>使</a:t>
            </a:r>
            <a:endParaRPr lang="en-US" altLang="zh-CN" b="1" dirty="0">
              <a:solidFill>
                <a:schemeClr val="hlink"/>
              </a:solidFill>
              <a:effectLst>
                <a:outerShdw blurRad="38100" dist="38100" dir="2700000" algn="tl">
                  <a:srgbClr val="000000">
                    <a:alpha val="43137"/>
                  </a:srgbClr>
                </a:outerShdw>
              </a:effectLst>
              <a:latin typeface="宋体" pitchFamily="2" charset="-122"/>
            </a:endParaRPr>
          </a:p>
          <a:p>
            <a:pPr>
              <a:spcBef>
                <a:spcPct val="0"/>
              </a:spcBef>
              <a:buClrTx/>
              <a:buSzTx/>
              <a:buFontTx/>
              <a:buNone/>
            </a:pPr>
            <a:r>
              <a:rPr lang="en-US" altLang="zh-CN" b="1" dirty="0">
                <a:solidFill>
                  <a:schemeClr val="hlink"/>
                </a:solidFill>
                <a:effectLst>
                  <a:outerShdw blurRad="38100" dist="38100" dir="2700000" algn="tl">
                    <a:srgbClr val="000000">
                      <a:alpha val="43137"/>
                    </a:srgbClr>
                  </a:outerShdw>
                </a:effectLst>
                <a:latin typeface="宋体" pitchFamily="2" charset="-122"/>
              </a:rPr>
              <a:t> </a:t>
            </a:r>
            <a:r>
              <a:rPr lang="en-US" altLang="zh-CN" b="1" i="1" dirty="0">
                <a:solidFill>
                  <a:srgbClr val="C00000"/>
                </a:solidFill>
                <a:effectLst>
                  <a:outerShdw blurRad="38100" dist="38100" dir="2700000" algn="tl">
                    <a:srgbClr val="000000">
                      <a:alpha val="43137"/>
                    </a:srgbClr>
                  </a:outerShdw>
                </a:effectLst>
              </a:rPr>
              <a:t>NPV</a:t>
            </a:r>
            <a:r>
              <a:rPr lang="en-US" altLang="zh-CN" b="1" dirty="0">
                <a:solidFill>
                  <a:srgbClr val="C00000"/>
                </a:solidFill>
                <a:effectLst>
                  <a:outerShdw blurRad="38100" dist="38100" dir="2700000" algn="tl">
                    <a:srgbClr val="000000">
                      <a:alpha val="43137"/>
                    </a:srgbClr>
                  </a:outerShdw>
                </a:effectLst>
                <a:latin typeface="宋体" pitchFamily="2" charset="-122"/>
              </a:rPr>
              <a:t>(</a:t>
            </a:r>
            <a:r>
              <a:rPr lang="en-US" altLang="zh-CN" b="1" i="1" dirty="0">
                <a:solidFill>
                  <a:srgbClr val="C00000"/>
                </a:solidFill>
                <a:effectLst>
                  <a:outerShdw blurRad="38100" dist="38100" dir="2700000" algn="tl">
                    <a:srgbClr val="000000">
                      <a:alpha val="43137"/>
                    </a:srgbClr>
                  </a:outerShdw>
                </a:effectLst>
              </a:rPr>
              <a:t>i</a:t>
            </a:r>
            <a:r>
              <a:rPr lang="en-US" altLang="zh-CN" b="1" i="1" baseline="-25000" dirty="0">
                <a:solidFill>
                  <a:srgbClr val="C00000"/>
                </a:solidFill>
                <a:effectLst>
                  <a:outerShdw blurRad="38100" dist="38100" dir="2700000" algn="tl">
                    <a:srgbClr val="000000">
                      <a:alpha val="43137"/>
                    </a:srgbClr>
                  </a:outerShdw>
                </a:effectLst>
              </a:rPr>
              <a:t>1</a:t>
            </a:r>
            <a:r>
              <a:rPr lang="en-US" altLang="zh-CN" b="1" dirty="0">
                <a:solidFill>
                  <a:srgbClr val="C00000"/>
                </a:solidFill>
                <a:effectLst>
                  <a:outerShdw blurRad="38100" dist="38100" dir="2700000" algn="tl">
                    <a:srgbClr val="000000">
                      <a:alpha val="43137"/>
                    </a:srgbClr>
                  </a:outerShdw>
                </a:effectLst>
                <a:latin typeface="宋体" pitchFamily="2" charset="-122"/>
              </a:rPr>
              <a:t>)</a:t>
            </a:r>
            <a:r>
              <a:rPr lang="en-US" altLang="zh-CN" b="1" dirty="0">
                <a:solidFill>
                  <a:srgbClr val="C00000"/>
                </a:solidFill>
                <a:effectLst>
                  <a:outerShdw blurRad="38100" dist="38100" dir="2700000" algn="tl">
                    <a:srgbClr val="000000">
                      <a:alpha val="43137"/>
                    </a:srgbClr>
                  </a:outerShdw>
                </a:effectLst>
                <a:latin typeface="宋体" pitchFamily="2" charset="-122"/>
                <a:sym typeface="Symbol" pitchFamily="18" charset="2"/>
              </a:rPr>
              <a:t>＞</a:t>
            </a:r>
            <a:r>
              <a:rPr lang="en-US" altLang="zh-CN" b="1" dirty="0">
                <a:solidFill>
                  <a:srgbClr val="C00000"/>
                </a:solidFill>
                <a:effectLst>
                  <a:outerShdw blurRad="38100" dist="38100" dir="2700000" algn="tl">
                    <a:srgbClr val="000000">
                      <a:alpha val="43137"/>
                    </a:srgbClr>
                  </a:outerShdw>
                </a:effectLst>
                <a:latin typeface="宋体" pitchFamily="2" charset="-122"/>
              </a:rPr>
              <a:t>０，</a:t>
            </a:r>
            <a:r>
              <a:rPr lang="en-US" altLang="zh-CN" b="1" i="1" dirty="0">
                <a:solidFill>
                  <a:srgbClr val="C00000"/>
                </a:solidFill>
                <a:effectLst>
                  <a:outerShdw blurRad="38100" dist="38100" dir="2700000" algn="tl">
                    <a:srgbClr val="000000">
                      <a:alpha val="43137"/>
                    </a:srgbClr>
                  </a:outerShdw>
                </a:effectLst>
              </a:rPr>
              <a:t>NPV</a:t>
            </a:r>
            <a:r>
              <a:rPr lang="en-US" altLang="zh-CN" b="1" dirty="0">
                <a:solidFill>
                  <a:srgbClr val="C00000"/>
                </a:solidFill>
                <a:effectLst>
                  <a:outerShdw blurRad="38100" dist="38100" dir="2700000" algn="tl">
                    <a:srgbClr val="000000">
                      <a:alpha val="43137"/>
                    </a:srgbClr>
                  </a:outerShdw>
                </a:effectLst>
                <a:latin typeface="宋体" pitchFamily="2" charset="-122"/>
              </a:rPr>
              <a:t>(</a:t>
            </a:r>
            <a:r>
              <a:rPr lang="en-US" altLang="zh-CN" b="1" i="1" dirty="0">
                <a:solidFill>
                  <a:srgbClr val="C00000"/>
                </a:solidFill>
                <a:effectLst>
                  <a:outerShdw blurRad="38100" dist="38100" dir="2700000" algn="tl">
                    <a:srgbClr val="000000">
                      <a:alpha val="43137"/>
                    </a:srgbClr>
                  </a:outerShdw>
                </a:effectLst>
              </a:rPr>
              <a:t>i</a:t>
            </a:r>
            <a:r>
              <a:rPr lang="en-US" altLang="zh-CN" b="1" i="1" baseline="-25000" dirty="0">
                <a:solidFill>
                  <a:srgbClr val="C00000"/>
                </a:solidFill>
                <a:effectLst>
                  <a:outerShdw blurRad="38100" dist="38100" dir="2700000" algn="tl">
                    <a:srgbClr val="000000">
                      <a:alpha val="43137"/>
                    </a:srgbClr>
                  </a:outerShdw>
                </a:effectLst>
              </a:rPr>
              <a:t>2</a:t>
            </a:r>
            <a:r>
              <a:rPr lang="en-US" altLang="zh-CN" b="1" dirty="0">
                <a:solidFill>
                  <a:srgbClr val="C00000"/>
                </a:solidFill>
                <a:effectLst>
                  <a:outerShdw blurRad="38100" dist="38100" dir="2700000" algn="tl">
                    <a:srgbClr val="000000">
                      <a:alpha val="43137"/>
                    </a:srgbClr>
                  </a:outerShdw>
                </a:effectLst>
                <a:latin typeface="宋体" pitchFamily="2" charset="-122"/>
              </a:rPr>
              <a:t>)</a:t>
            </a:r>
            <a:r>
              <a:rPr lang="en-US" altLang="zh-CN" b="1" dirty="0">
                <a:solidFill>
                  <a:srgbClr val="C00000"/>
                </a:solidFill>
                <a:effectLst>
                  <a:outerShdw blurRad="38100" dist="38100" dir="2700000" algn="tl">
                    <a:srgbClr val="000000">
                      <a:alpha val="43137"/>
                    </a:srgbClr>
                  </a:outerShdw>
                </a:effectLst>
                <a:latin typeface="宋体" pitchFamily="2" charset="-122"/>
                <a:sym typeface="Symbol" pitchFamily="18" charset="2"/>
              </a:rPr>
              <a:t>＜</a:t>
            </a:r>
            <a:r>
              <a:rPr lang="en-US" altLang="zh-CN" b="1" dirty="0">
                <a:solidFill>
                  <a:srgbClr val="C00000"/>
                </a:solidFill>
                <a:effectLst>
                  <a:outerShdw blurRad="38100" dist="38100" dir="2700000" algn="tl">
                    <a:srgbClr val="000000">
                      <a:alpha val="43137"/>
                    </a:srgbClr>
                  </a:outerShdw>
                </a:effectLst>
                <a:latin typeface="宋体" pitchFamily="2" charset="-122"/>
              </a:rPr>
              <a:t>０</a:t>
            </a:r>
          </a:p>
          <a:p>
            <a:pPr>
              <a:spcBef>
                <a:spcPct val="0"/>
              </a:spcBef>
              <a:buClrTx/>
              <a:buSzTx/>
              <a:buFontTx/>
              <a:buNone/>
            </a:pPr>
            <a:r>
              <a:rPr lang="en-US" altLang="zh-CN" b="1" dirty="0">
                <a:solidFill>
                  <a:srgbClr val="6600CC"/>
                </a:solidFill>
                <a:effectLst>
                  <a:outerShdw blurRad="38100" dist="38100" dir="2700000" algn="tl">
                    <a:srgbClr val="000000">
                      <a:alpha val="43137"/>
                    </a:srgbClr>
                  </a:outerShdw>
                </a:effectLst>
                <a:latin typeface="宋体" pitchFamily="2" charset="-122"/>
              </a:rPr>
              <a:t>  </a:t>
            </a:r>
            <a:r>
              <a:rPr lang="zh-CN" altLang="en-US" b="1" dirty="0">
                <a:solidFill>
                  <a:srgbClr val="6600CC"/>
                </a:solidFill>
                <a:effectLst>
                  <a:outerShdw blurRad="38100" dist="38100" dir="2700000" algn="tl">
                    <a:srgbClr val="000000">
                      <a:alpha val="43137"/>
                    </a:srgbClr>
                  </a:outerShdw>
                </a:effectLst>
                <a:latin typeface="宋体" pitchFamily="2" charset="-122"/>
              </a:rPr>
              <a:t>如果不满足,则重新选择</a:t>
            </a:r>
            <a:r>
              <a:rPr lang="en-US" altLang="zh-CN" b="1" i="1" dirty="0">
                <a:solidFill>
                  <a:srgbClr val="6600CC"/>
                </a:solidFill>
                <a:effectLst>
                  <a:outerShdw blurRad="38100" dist="38100" dir="2700000" algn="tl">
                    <a:srgbClr val="000000">
                      <a:alpha val="43137"/>
                    </a:srgbClr>
                  </a:outerShdw>
                </a:effectLst>
              </a:rPr>
              <a:t>i</a:t>
            </a:r>
            <a:r>
              <a:rPr lang="en-US" altLang="zh-CN" b="1" i="1" baseline="-25000" dirty="0">
                <a:solidFill>
                  <a:srgbClr val="6600CC"/>
                </a:solidFill>
                <a:effectLst>
                  <a:outerShdw blurRad="38100" dist="38100" dir="2700000" algn="tl">
                    <a:srgbClr val="000000">
                      <a:alpha val="43137"/>
                    </a:srgbClr>
                  </a:outerShdw>
                </a:effectLst>
              </a:rPr>
              <a:t>1 </a:t>
            </a:r>
            <a:r>
              <a:rPr lang="zh-CN" altLang="en-US" b="1" dirty="0">
                <a:solidFill>
                  <a:srgbClr val="6600CC"/>
                </a:solidFill>
                <a:effectLst>
                  <a:outerShdw blurRad="38100" dist="38100" dir="2700000" algn="tl">
                    <a:srgbClr val="000000">
                      <a:alpha val="43137"/>
                    </a:srgbClr>
                  </a:outerShdw>
                </a:effectLst>
                <a:latin typeface="宋体" pitchFamily="2" charset="-122"/>
              </a:rPr>
              <a:t>和 </a:t>
            </a:r>
            <a:r>
              <a:rPr lang="en-US" altLang="zh-CN" b="1" i="1" dirty="0">
                <a:solidFill>
                  <a:srgbClr val="6600CC"/>
                </a:solidFill>
                <a:effectLst>
                  <a:outerShdw blurRad="38100" dist="38100" dir="2700000" algn="tl">
                    <a:srgbClr val="000000">
                      <a:alpha val="43137"/>
                    </a:srgbClr>
                  </a:outerShdw>
                </a:effectLst>
              </a:rPr>
              <a:t>i</a:t>
            </a:r>
            <a:r>
              <a:rPr lang="en-US" altLang="zh-CN" b="1" i="1" baseline="-25000" dirty="0">
                <a:solidFill>
                  <a:srgbClr val="6600CC"/>
                </a:solidFill>
                <a:effectLst>
                  <a:outerShdw blurRad="38100" dist="38100" dir="2700000" algn="tl">
                    <a:srgbClr val="000000">
                      <a:alpha val="43137"/>
                    </a:srgbClr>
                  </a:outerShdw>
                </a:effectLst>
              </a:rPr>
              <a:t>2 </a:t>
            </a:r>
            <a:r>
              <a:rPr lang="zh-CN" altLang="en-US" b="1" dirty="0">
                <a:solidFill>
                  <a:srgbClr val="6600CC"/>
                </a:solidFill>
                <a:effectLst>
                  <a:outerShdw blurRad="38100" dist="38100" dir="2700000" algn="tl">
                    <a:srgbClr val="000000">
                      <a:alpha val="43137"/>
                    </a:srgbClr>
                  </a:outerShdw>
                </a:effectLst>
                <a:latin typeface="宋体" pitchFamily="2" charset="-122"/>
              </a:rPr>
              <a:t>，直至满足为止；</a:t>
            </a:r>
          </a:p>
          <a:p>
            <a:pPr>
              <a:spcBef>
                <a:spcPct val="0"/>
              </a:spcBef>
              <a:buClrTx/>
              <a:buSzTx/>
              <a:buFontTx/>
              <a:buNone/>
            </a:pPr>
            <a:endParaRPr lang="zh-CN" altLang="en-US" b="1" dirty="0">
              <a:solidFill>
                <a:srgbClr val="6600CC"/>
              </a:solidFill>
              <a:effectLst>
                <a:outerShdw blurRad="38100" dist="38100" dir="2700000" algn="tl">
                  <a:srgbClr val="000000">
                    <a:alpha val="43137"/>
                  </a:srgbClr>
                </a:outerShdw>
              </a:effectLst>
              <a:latin typeface="宋体" pitchFamily="2" charset="-122"/>
            </a:endParaRPr>
          </a:p>
          <a:p>
            <a:pPr>
              <a:spcBef>
                <a:spcPct val="0"/>
              </a:spcBef>
              <a:buClrTx/>
              <a:buSzTx/>
              <a:buFontTx/>
              <a:buNone/>
            </a:pPr>
            <a:r>
              <a:rPr lang="zh-CN" altLang="en-US" b="1" dirty="0">
                <a:solidFill>
                  <a:srgbClr val="6600CC"/>
                </a:solidFill>
                <a:effectLst>
                  <a:outerShdw blurRad="38100" dist="38100" dir="2700000" algn="tl">
                    <a:srgbClr val="000000">
                      <a:alpha val="43137"/>
                    </a:srgbClr>
                  </a:outerShdw>
                </a:effectLst>
                <a:latin typeface="宋体" pitchFamily="2" charset="-122"/>
              </a:rPr>
              <a:t>2） </a:t>
            </a:r>
            <a:r>
              <a:rPr lang="zh-CN" altLang="en-US" b="1" dirty="0" smtClean="0">
                <a:solidFill>
                  <a:srgbClr val="6600CC"/>
                </a:solidFill>
                <a:effectLst>
                  <a:outerShdw blurRad="38100" dist="38100" dir="2700000" algn="tl">
                    <a:srgbClr val="000000">
                      <a:alpha val="43137"/>
                    </a:srgbClr>
                  </a:outerShdw>
                </a:effectLst>
                <a:latin typeface="宋体" pitchFamily="2" charset="-122"/>
              </a:rPr>
              <a:t>将</a:t>
            </a:r>
            <a:r>
              <a:rPr lang="en-US" altLang="zh-CN" b="1" i="1" dirty="0" smtClean="0">
                <a:solidFill>
                  <a:srgbClr val="C00000"/>
                </a:solidFill>
                <a:effectLst>
                  <a:outerShdw blurRad="38100" dist="38100" dir="2700000" algn="tl">
                    <a:srgbClr val="000000">
                      <a:alpha val="43137"/>
                    </a:srgbClr>
                  </a:outerShdw>
                </a:effectLst>
              </a:rPr>
              <a:t>i</a:t>
            </a:r>
            <a:r>
              <a:rPr lang="en-US" altLang="zh-CN" b="1" i="1" baseline="-25000" dirty="0" smtClean="0">
                <a:solidFill>
                  <a:srgbClr val="C00000"/>
                </a:solidFill>
                <a:effectLst>
                  <a:outerShdw blurRad="38100" dist="38100" dir="2700000" algn="tl">
                    <a:srgbClr val="000000">
                      <a:alpha val="43137"/>
                    </a:srgbClr>
                  </a:outerShdw>
                </a:effectLst>
              </a:rPr>
              <a:t>1 </a:t>
            </a:r>
            <a:r>
              <a:rPr lang="zh-CN" altLang="en-US" b="1" dirty="0">
                <a:solidFill>
                  <a:srgbClr val="C00000"/>
                </a:solidFill>
                <a:effectLst>
                  <a:outerShdw blurRad="38100" dist="38100" dir="2700000" algn="tl">
                    <a:srgbClr val="000000">
                      <a:alpha val="43137"/>
                    </a:srgbClr>
                  </a:outerShdw>
                </a:effectLst>
                <a:latin typeface="宋体" pitchFamily="2" charset="-122"/>
              </a:rPr>
              <a:t>、</a:t>
            </a:r>
            <a:r>
              <a:rPr lang="en-US" altLang="zh-CN" b="1" i="1" dirty="0">
                <a:solidFill>
                  <a:srgbClr val="C00000"/>
                </a:solidFill>
                <a:effectLst>
                  <a:outerShdw blurRad="38100" dist="38100" dir="2700000" algn="tl">
                    <a:srgbClr val="000000">
                      <a:alpha val="43137"/>
                    </a:srgbClr>
                  </a:outerShdw>
                </a:effectLst>
              </a:rPr>
              <a:t>i</a:t>
            </a:r>
            <a:r>
              <a:rPr lang="en-US" altLang="zh-CN" b="1" i="1" baseline="-25000" dirty="0">
                <a:solidFill>
                  <a:srgbClr val="C00000"/>
                </a:solidFill>
                <a:effectLst>
                  <a:outerShdw blurRad="38100" dist="38100" dir="2700000" algn="tl">
                    <a:srgbClr val="000000">
                      <a:alpha val="43137"/>
                    </a:srgbClr>
                  </a:outerShdw>
                </a:effectLst>
              </a:rPr>
              <a:t>2</a:t>
            </a:r>
            <a:r>
              <a:rPr lang="en-US" altLang="zh-CN" b="1" i="1" dirty="0">
                <a:solidFill>
                  <a:srgbClr val="C00000"/>
                </a:solidFill>
                <a:effectLst>
                  <a:outerShdw blurRad="38100" dist="38100" dir="2700000" algn="tl">
                    <a:srgbClr val="000000">
                      <a:alpha val="43137"/>
                    </a:srgbClr>
                  </a:outerShdw>
                </a:effectLst>
              </a:rPr>
              <a:t>、 NPV</a:t>
            </a:r>
            <a:r>
              <a:rPr lang="en-US" altLang="zh-CN" b="1" dirty="0">
                <a:solidFill>
                  <a:srgbClr val="C00000"/>
                </a:solidFill>
                <a:effectLst>
                  <a:outerShdw blurRad="38100" dist="38100" dir="2700000" algn="tl">
                    <a:srgbClr val="000000">
                      <a:alpha val="43137"/>
                    </a:srgbClr>
                  </a:outerShdw>
                </a:effectLst>
                <a:latin typeface="宋体" pitchFamily="2" charset="-122"/>
              </a:rPr>
              <a:t>(</a:t>
            </a:r>
            <a:r>
              <a:rPr lang="en-US" altLang="zh-CN" b="1" i="1" dirty="0">
                <a:solidFill>
                  <a:srgbClr val="C00000"/>
                </a:solidFill>
                <a:effectLst>
                  <a:outerShdw blurRad="38100" dist="38100" dir="2700000" algn="tl">
                    <a:srgbClr val="000000">
                      <a:alpha val="43137"/>
                    </a:srgbClr>
                  </a:outerShdw>
                </a:effectLst>
              </a:rPr>
              <a:t>i</a:t>
            </a:r>
            <a:r>
              <a:rPr lang="en-US" altLang="zh-CN" b="1" i="1" baseline="-25000" dirty="0">
                <a:solidFill>
                  <a:srgbClr val="C00000"/>
                </a:solidFill>
                <a:effectLst>
                  <a:outerShdw blurRad="38100" dist="38100" dir="2700000" algn="tl">
                    <a:srgbClr val="000000">
                      <a:alpha val="43137"/>
                    </a:srgbClr>
                  </a:outerShdw>
                </a:effectLst>
              </a:rPr>
              <a:t>1</a:t>
            </a:r>
            <a:r>
              <a:rPr lang="en-US" altLang="zh-CN" b="1" dirty="0">
                <a:solidFill>
                  <a:srgbClr val="C00000"/>
                </a:solidFill>
                <a:effectLst>
                  <a:outerShdw blurRad="38100" dist="38100" dir="2700000" algn="tl">
                    <a:srgbClr val="000000">
                      <a:alpha val="43137"/>
                    </a:srgbClr>
                  </a:outerShdw>
                </a:effectLst>
                <a:latin typeface="宋体" pitchFamily="2" charset="-122"/>
              </a:rPr>
              <a:t>)</a:t>
            </a:r>
            <a:r>
              <a:rPr lang="zh-CN" altLang="en-US" b="1" dirty="0">
                <a:solidFill>
                  <a:srgbClr val="C00000"/>
                </a:solidFill>
                <a:effectLst>
                  <a:outerShdw blurRad="38100" dist="38100" dir="2700000" algn="tl">
                    <a:srgbClr val="000000">
                      <a:alpha val="43137"/>
                    </a:srgbClr>
                  </a:outerShdw>
                </a:effectLst>
                <a:latin typeface="宋体" pitchFamily="2" charset="-122"/>
              </a:rPr>
              <a:t>和</a:t>
            </a:r>
            <a:r>
              <a:rPr lang="en-US" altLang="zh-CN" b="1" i="1" dirty="0">
                <a:solidFill>
                  <a:srgbClr val="C00000"/>
                </a:solidFill>
                <a:effectLst>
                  <a:outerShdw blurRad="38100" dist="38100" dir="2700000" algn="tl">
                    <a:srgbClr val="000000">
                      <a:alpha val="43137"/>
                    </a:srgbClr>
                  </a:outerShdw>
                </a:effectLst>
              </a:rPr>
              <a:t>NPV</a:t>
            </a:r>
            <a:r>
              <a:rPr lang="en-US" altLang="zh-CN" b="1" dirty="0">
                <a:solidFill>
                  <a:srgbClr val="C00000"/>
                </a:solidFill>
                <a:effectLst>
                  <a:outerShdw blurRad="38100" dist="38100" dir="2700000" algn="tl">
                    <a:srgbClr val="000000">
                      <a:alpha val="43137"/>
                    </a:srgbClr>
                  </a:outerShdw>
                </a:effectLst>
                <a:latin typeface="宋体" pitchFamily="2" charset="-122"/>
              </a:rPr>
              <a:t>(</a:t>
            </a:r>
            <a:r>
              <a:rPr lang="en-US" altLang="zh-CN" b="1" i="1" dirty="0">
                <a:solidFill>
                  <a:srgbClr val="C00000"/>
                </a:solidFill>
                <a:effectLst>
                  <a:outerShdw blurRad="38100" dist="38100" dir="2700000" algn="tl">
                    <a:srgbClr val="000000">
                      <a:alpha val="43137"/>
                    </a:srgbClr>
                  </a:outerShdw>
                </a:effectLst>
              </a:rPr>
              <a:t>i</a:t>
            </a:r>
            <a:r>
              <a:rPr lang="en-US" altLang="zh-CN" b="1" i="1" baseline="-25000" dirty="0">
                <a:solidFill>
                  <a:srgbClr val="C00000"/>
                </a:solidFill>
                <a:effectLst>
                  <a:outerShdw blurRad="38100" dist="38100" dir="2700000" algn="tl">
                    <a:srgbClr val="000000">
                      <a:alpha val="43137"/>
                    </a:srgbClr>
                  </a:outerShdw>
                </a:effectLst>
              </a:rPr>
              <a:t>2</a:t>
            </a:r>
            <a:r>
              <a:rPr lang="en-US" altLang="zh-CN" b="1" dirty="0">
                <a:solidFill>
                  <a:srgbClr val="C00000"/>
                </a:solidFill>
                <a:effectLst>
                  <a:outerShdw blurRad="38100" dist="38100" dir="2700000" algn="tl">
                    <a:srgbClr val="000000">
                      <a:alpha val="43137"/>
                    </a:srgbClr>
                  </a:outerShdw>
                </a:effectLst>
                <a:latin typeface="宋体" pitchFamily="2" charset="-122"/>
              </a:rPr>
              <a:t>)</a:t>
            </a:r>
            <a:r>
              <a:rPr lang="zh-CN" altLang="en-US" b="1" dirty="0">
                <a:solidFill>
                  <a:srgbClr val="C00000"/>
                </a:solidFill>
                <a:effectLst>
                  <a:outerShdw blurRad="38100" dist="38100" dir="2700000" algn="tl">
                    <a:srgbClr val="000000">
                      <a:alpha val="43137"/>
                    </a:srgbClr>
                  </a:outerShdw>
                </a:effectLst>
                <a:latin typeface="宋体" pitchFamily="2" charset="-122"/>
              </a:rPr>
              <a:t>代入</a:t>
            </a:r>
            <a:r>
              <a:rPr lang="zh-CN" altLang="en-US" b="1" dirty="0">
                <a:solidFill>
                  <a:srgbClr val="6600CC"/>
                </a:solidFill>
                <a:effectLst>
                  <a:outerShdw blurRad="38100" dist="38100" dir="2700000" algn="tl">
                    <a:srgbClr val="000000">
                      <a:alpha val="43137"/>
                    </a:srgbClr>
                  </a:outerShdw>
                </a:effectLst>
                <a:latin typeface="宋体" pitchFamily="2" charset="-122"/>
              </a:rPr>
              <a:t>线性插值公式，计算内部收益率</a:t>
            </a:r>
            <a:r>
              <a:rPr lang="en-US" altLang="zh-CN" b="1" i="1" dirty="0">
                <a:solidFill>
                  <a:srgbClr val="6600CC"/>
                </a:solidFill>
                <a:effectLst>
                  <a:outerShdw blurRad="38100" dist="38100" dir="2700000" algn="tl">
                    <a:srgbClr val="000000">
                      <a:alpha val="43137"/>
                    </a:srgbClr>
                  </a:outerShdw>
                </a:effectLst>
              </a:rPr>
              <a:t>IRR。</a:t>
            </a:r>
          </a:p>
        </p:txBody>
      </p:sp>
      <p:sp>
        <p:nvSpPr>
          <p:cNvPr id="77830" name="Text Box 43"/>
          <p:cNvSpPr txBox="1">
            <a:spLocks noChangeArrowheads="1"/>
          </p:cNvSpPr>
          <p:nvPr/>
        </p:nvSpPr>
        <p:spPr bwMode="auto">
          <a:xfrm>
            <a:off x="357158" y="1142984"/>
            <a:ext cx="1988045" cy="523220"/>
          </a:xfrm>
          <a:prstGeom prst="rect">
            <a:avLst/>
          </a:prstGeom>
          <a:noFill/>
          <a:ln w="9525">
            <a:noFill/>
            <a:miter lim="800000"/>
            <a:headEnd/>
            <a:tailEnd/>
          </a:ln>
        </p:spPr>
        <p:txBody>
          <a:bodyPr wrap="none">
            <a:spAutoFit/>
          </a:bodyPr>
          <a:lstStyle/>
          <a:p>
            <a:pPr algn="just">
              <a:spcBef>
                <a:spcPct val="0"/>
              </a:spcBef>
              <a:buClrTx/>
              <a:buSzTx/>
              <a:buFontTx/>
              <a:buNone/>
            </a:pPr>
            <a:r>
              <a:rPr lang="zh-CN" altLang="en-US" sz="2800" b="1">
                <a:solidFill>
                  <a:srgbClr val="C00000"/>
                </a:solidFill>
                <a:effectLst>
                  <a:outerShdw blurRad="38100" dist="38100" dir="2700000" algn="tl">
                    <a:srgbClr val="000000">
                      <a:alpha val="43137"/>
                    </a:srgbClr>
                  </a:outerShdw>
                </a:effectLst>
                <a:latin typeface="Tahoma" pitchFamily="34" charset="0"/>
              </a:rPr>
              <a:t>计算流程：</a:t>
            </a:r>
          </a:p>
        </p:txBody>
      </p:sp>
      <p:grpSp>
        <p:nvGrpSpPr>
          <p:cNvPr id="2" name="Group 46"/>
          <p:cNvGrpSpPr>
            <a:grpSpLocks/>
          </p:cNvGrpSpPr>
          <p:nvPr/>
        </p:nvGrpSpPr>
        <p:grpSpPr bwMode="auto">
          <a:xfrm>
            <a:off x="4573588" y="2622550"/>
            <a:ext cx="4322762" cy="3128963"/>
            <a:chOff x="2899" y="1278"/>
            <a:chExt cx="2723" cy="1971"/>
          </a:xfrm>
        </p:grpSpPr>
        <p:grpSp>
          <p:nvGrpSpPr>
            <p:cNvPr id="3" name="Group 21"/>
            <p:cNvGrpSpPr>
              <a:grpSpLocks/>
            </p:cNvGrpSpPr>
            <p:nvPr/>
          </p:nvGrpSpPr>
          <p:grpSpPr bwMode="auto">
            <a:xfrm>
              <a:off x="2920" y="1278"/>
              <a:ext cx="2648" cy="1775"/>
              <a:chOff x="2920" y="1908"/>
              <a:chExt cx="2648" cy="1775"/>
            </a:xfrm>
          </p:grpSpPr>
          <p:sp>
            <p:nvSpPr>
              <p:cNvPr id="77838" name="Text Box 22"/>
              <p:cNvSpPr txBox="1">
                <a:spLocks noChangeArrowheads="1"/>
              </p:cNvSpPr>
              <p:nvPr/>
            </p:nvSpPr>
            <p:spPr bwMode="auto">
              <a:xfrm>
                <a:off x="2965" y="2407"/>
                <a:ext cx="440" cy="212"/>
              </a:xfrm>
              <a:prstGeom prst="rect">
                <a:avLst/>
              </a:prstGeom>
              <a:noFill/>
              <a:ln w="9525">
                <a:noFill/>
                <a:miter lim="800000"/>
                <a:headEnd/>
                <a:tailEnd/>
              </a:ln>
            </p:spPr>
            <p:txBody>
              <a:bodyPr>
                <a:spAutoFit/>
              </a:bodyPr>
              <a:lstStyle/>
              <a:p>
                <a:pPr algn="ctr">
                  <a:spcBef>
                    <a:spcPct val="50000"/>
                  </a:spcBef>
                  <a:buClrTx/>
                  <a:buSzTx/>
                  <a:buFontTx/>
                  <a:buNone/>
                </a:pPr>
                <a:r>
                  <a:rPr lang="en-US" altLang="zh-CN" sz="1600">
                    <a:solidFill>
                      <a:schemeClr val="tx1"/>
                    </a:solidFill>
                  </a:rPr>
                  <a:t>NPV</a:t>
                </a:r>
                <a:r>
                  <a:rPr lang="en-US" altLang="zh-CN" sz="1600" baseline="-25000">
                    <a:solidFill>
                      <a:schemeClr val="tx1"/>
                    </a:solidFill>
                  </a:rPr>
                  <a:t>1</a:t>
                </a:r>
                <a:endParaRPr lang="en-US" altLang="zh-CN" sz="1600">
                  <a:solidFill>
                    <a:schemeClr val="tx1"/>
                  </a:solidFill>
                </a:endParaRPr>
              </a:p>
            </p:txBody>
          </p:sp>
          <p:sp>
            <p:nvSpPr>
              <p:cNvPr id="77839" name="Text Box 23"/>
              <p:cNvSpPr txBox="1">
                <a:spLocks noChangeArrowheads="1"/>
              </p:cNvSpPr>
              <p:nvPr/>
            </p:nvSpPr>
            <p:spPr bwMode="auto">
              <a:xfrm>
                <a:off x="2920" y="3269"/>
                <a:ext cx="485" cy="212"/>
              </a:xfrm>
              <a:prstGeom prst="rect">
                <a:avLst/>
              </a:prstGeom>
              <a:noFill/>
              <a:ln w="9525">
                <a:noFill/>
                <a:miter lim="800000"/>
                <a:headEnd/>
                <a:tailEnd/>
              </a:ln>
            </p:spPr>
            <p:txBody>
              <a:bodyPr>
                <a:spAutoFit/>
              </a:bodyPr>
              <a:lstStyle/>
              <a:p>
                <a:pPr algn="ctr">
                  <a:spcBef>
                    <a:spcPct val="50000"/>
                  </a:spcBef>
                  <a:buClrTx/>
                  <a:buSzTx/>
                  <a:buFontTx/>
                  <a:buNone/>
                </a:pPr>
                <a:r>
                  <a:rPr lang="en-US" altLang="zh-CN" sz="1600">
                    <a:solidFill>
                      <a:schemeClr val="tx1"/>
                    </a:solidFill>
                  </a:rPr>
                  <a:t>NPV</a:t>
                </a:r>
                <a:r>
                  <a:rPr lang="en-US" altLang="zh-CN" sz="1600" baseline="-25000">
                    <a:solidFill>
                      <a:schemeClr val="tx1"/>
                    </a:solidFill>
                  </a:rPr>
                  <a:t>2</a:t>
                </a:r>
                <a:endParaRPr lang="en-US" altLang="zh-CN" sz="1600">
                  <a:solidFill>
                    <a:schemeClr val="tx1"/>
                  </a:solidFill>
                </a:endParaRPr>
              </a:p>
            </p:txBody>
          </p:sp>
          <p:sp>
            <p:nvSpPr>
              <p:cNvPr id="77840" name="Text Box 24"/>
              <p:cNvSpPr txBox="1">
                <a:spLocks noChangeArrowheads="1"/>
              </p:cNvSpPr>
              <p:nvPr/>
            </p:nvSpPr>
            <p:spPr bwMode="auto">
              <a:xfrm>
                <a:off x="3419" y="1908"/>
                <a:ext cx="432" cy="192"/>
              </a:xfrm>
              <a:prstGeom prst="rect">
                <a:avLst/>
              </a:prstGeom>
              <a:noFill/>
              <a:ln w="9525">
                <a:noFill/>
                <a:miter lim="800000"/>
                <a:headEnd/>
                <a:tailEnd/>
              </a:ln>
            </p:spPr>
            <p:txBody>
              <a:bodyPr>
                <a:spAutoFit/>
              </a:bodyPr>
              <a:lstStyle/>
              <a:p>
                <a:pPr algn="ctr">
                  <a:spcBef>
                    <a:spcPct val="50000"/>
                  </a:spcBef>
                  <a:buClrTx/>
                  <a:buSzTx/>
                  <a:buFontTx/>
                  <a:buNone/>
                </a:pPr>
                <a:r>
                  <a:rPr lang="en-US" altLang="zh-CN" sz="1400">
                    <a:solidFill>
                      <a:schemeClr val="tx1"/>
                    </a:solidFill>
                  </a:rPr>
                  <a:t>NPV</a:t>
                </a:r>
              </a:p>
            </p:txBody>
          </p:sp>
          <p:sp>
            <p:nvSpPr>
              <p:cNvPr id="77841" name="Line 25"/>
              <p:cNvSpPr>
                <a:spLocks noChangeShapeType="1"/>
              </p:cNvSpPr>
              <p:nvPr/>
            </p:nvSpPr>
            <p:spPr bwMode="auto">
              <a:xfrm>
                <a:off x="3456" y="1916"/>
                <a:ext cx="0" cy="1767"/>
              </a:xfrm>
              <a:prstGeom prst="line">
                <a:avLst/>
              </a:prstGeom>
              <a:noFill/>
              <a:ln w="12700">
                <a:solidFill>
                  <a:schemeClr val="tx1"/>
                </a:solidFill>
                <a:round/>
                <a:headEnd type="triangle" w="med" len="med"/>
                <a:tailEnd/>
              </a:ln>
            </p:spPr>
            <p:txBody>
              <a:bodyPr>
                <a:spAutoFit/>
              </a:bodyPr>
              <a:lstStyle/>
              <a:p>
                <a:endParaRPr lang="zh-CN" altLang="en-US"/>
              </a:p>
            </p:txBody>
          </p:sp>
          <p:sp>
            <p:nvSpPr>
              <p:cNvPr id="77842" name="Line 26"/>
              <p:cNvSpPr>
                <a:spLocks noChangeShapeType="1"/>
              </p:cNvSpPr>
              <p:nvPr/>
            </p:nvSpPr>
            <p:spPr bwMode="auto">
              <a:xfrm>
                <a:off x="3456" y="2972"/>
                <a:ext cx="2112" cy="0"/>
              </a:xfrm>
              <a:prstGeom prst="line">
                <a:avLst/>
              </a:prstGeom>
              <a:noFill/>
              <a:ln w="12700">
                <a:solidFill>
                  <a:schemeClr val="tx1"/>
                </a:solidFill>
                <a:round/>
                <a:headEnd/>
                <a:tailEnd type="triangle" w="med" len="med"/>
              </a:ln>
            </p:spPr>
            <p:txBody>
              <a:bodyPr>
                <a:spAutoFit/>
              </a:bodyPr>
              <a:lstStyle/>
              <a:p>
                <a:endParaRPr lang="zh-CN" altLang="en-US"/>
              </a:p>
            </p:txBody>
          </p:sp>
          <p:sp>
            <p:nvSpPr>
              <p:cNvPr id="77843" name="Line 27"/>
              <p:cNvSpPr>
                <a:spLocks noChangeShapeType="1"/>
              </p:cNvSpPr>
              <p:nvPr/>
            </p:nvSpPr>
            <p:spPr bwMode="auto">
              <a:xfrm flipH="1" flipV="1">
                <a:off x="3691" y="2498"/>
                <a:ext cx="0" cy="892"/>
              </a:xfrm>
              <a:prstGeom prst="line">
                <a:avLst/>
              </a:prstGeom>
              <a:noFill/>
              <a:ln w="9525">
                <a:solidFill>
                  <a:schemeClr val="tx1"/>
                </a:solidFill>
                <a:prstDash val="dash"/>
                <a:round/>
                <a:headEnd/>
                <a:tailEnd/>
              </a:ln>
            </p:spPr>
            <p:txBody>
              <a:bodyPr>
                <a:spAutoFit/>
              </a:bodyPr>
              <a:lstStyle/>
              <a:p>
                <a:endParaRPr lang="zh-CN" altLang="en-US"/>
              </a:p>
            </p:txBody>
          </p:sp>
          <p:sp>
            <p:nvSpPr>
              <p:cNvPr id="77844" name="Line 28"/>
              <p:cNvSpPr>
                <a:spLocks noChangeShapeType="1"/>
              </p:cNvSpPr>
              <p:nvPr/>
            </p:nvSpPr>
            <p:spPr bwMode="auto">
              <a:xfrm flipH="1">
                <a:off x="3464" y="2498"/>
                <a:ext cx="227" cy="0"/>
              </a:xfrm>
              <a:prstGeom prst="line">
                <a:avLst/>
              </a:prstGeom>
              <a:noFill/>
              <a:ln w="9525">
                <a:solidFill>
                  <a:schemeClr val="tx1"/>
                </a:solidFill>
                <a:round/>
                <a:headEnd/>
                <a:tailEnd/>
              </a:ln>
            </p:spPr>
            <p:txBody>
              <a:bodyPr>
                <a:spAutoFit/>
              </a:bodyPr>
              <a:lstStyle/>
              <a:p>
                <a:endParaRPr lang="zh-CN" altLang="en-US"/>
              </a:p>
            </p:txBody>
          </p:sp>
          <p:sp>
            <p:nvSpPr>
              <p:cNvPr id="77845" name="Line 29"/>
              <p:cNvSpPr>
                <a:spLocks noChangeShapeType="1"/>
              </p:cNvSpPr>
              <p:nvPr/>
            </p:nvSpPr>
            <p:spPr bwMode="auto">
              <a:xfrm>
                <a:off x="3464" y="3360"/>
                <a:ext cx="1316" cy="0"/>
              </a:xfrm>
              <a:prstGeom prst="line">
                <a:avLst/>
              </a:prstGeom>
              <a:noFill/>
              <a:ln w="9525">
                <a:solidFill>
                  <a:schemeClr val="tx1"/>
                </a:solidFill>
                <a:round/>
                <a:headEnd/>
                <a:tailEnd/>
              </a:ln>
            </p:spPr>
            <p:txBody>
              <a:bodyPr>
                <a:spAutoFit/>
              </a:bodyPr>
              <a:lstStyle/>
              <a:p>
                <a:endParaRPr lang="zh-CN" altLang="en-US"/>
              </a:p>
            </p:txBody>
          </p:sp>
          <p:sp>
            <p:nvSpPr>
              <p:cNvPr id="77846" name="Line 30"/>
              <p:cNvSpPr>
                <a:spLocks noChangeShapeType="1"/>
              </p:cNvSpPr>
              <p:nvPr/>
            </p:nvSpPr>
            <p:spPr bwMode="auto">
              <a:xfrm>
                <a:off x="3691" y="2498"/>
                <a:ext cx="1406" cy="1106"/>
              </a:xfrm>
              <a:prstGeom prst="line">
                <a:avLst/>
              </a:prstGeom>
              <a:noFill/>
              <a:ln w="9525">
                <a:solidFill>
                  <a:schemeClr val="tx1"/>
                </a:solidFill>
                <a:round/>
                <a:headEnd/>
                <a:tailEnd/>
              </a:ln>
            </p:spPr>
            <p:txBody>
              <a:bodyPr>
                <a:spAutoFit/>
              </a:bodyPr>
              <a:lstStyle/>
              <a:p>
                <a:endParaRPr lang="zh-CN" altLang="en-US"/>
              </a:p>
            </p:txBody>
          </p:sp>
          <p:sp>
            <p:nvSpPr>
              <p:cNvPr id="77847" name="Line 31"/>
              <p:cNvSpPr>
                <a:spLocks noChangeShapeType="1"/>
              </p:cNvSpPr>
              <p:nvPr/>
            </p:nvSpPr>
            <p:spPr bwMode="auto">
              <a:xfrm flipV="1">
                <a:off x="4780" y="2951"/>
                <a:ext cx="0" cy="409"/>
              </a:xfrm>
              <a:prstGeom prst="line">
                <a:avLst/>
              </a:prstGeom>
              <a:noFill/>
              <a:ln w="9525">
                <a:solidFill>
                  <a:schemeClr val="tx1"/>
                </a:solidFill>
                <a:prstDash val="dash"/>
                <a:round/>
                <a:headEnd/>
                <a:tailEnd/>
              </a:ln>
            </p:spPr>
            <p:txBody>
              <a:bodyPr>
                <a:spAutoFit/>
              </a:bodyPr>
              <a:lstStyle/>
              <a:p>
                <a:endParaRPr lang="zh-CN" altLang="en-US"/>
              </a:p>
            </p:txBody>
          </p:sp>
          <p:sp>
            <p:nvSpPr>
              <p:cNvPr id="77848" name="Text Box 32"/>
              <p:cNvSpPr txBox="1">
                <a:spLocks noChangeArrowheads="1"/>
              </p:cNvSpPr>
              <p:nvPr/>
            </p:nvSpPr>
            <p:spPr bwMode="auto">
              <a:xfrm>
                <a:off x="3556" y="2325"/>
                <a:ext cx="353" cy="212"/>
              </a:xfrm>
              <a:prstGeom prst="rect">
                <a:avLst/>
              </a:prstGeom>
              <a:noFill/>
              <a:ln w="9525">
                <a:noFill/>
                <a:miter lim="800000"/>
                <a:headEnd/>
                <a:tailEnd/>
              </a:ln>
            </p:spPr>
            <p:txBody>
              <a:bodyPr>
                <a:spAutoFit/>
              </a:bodyPr>
              <a:lstStyle/>
              <a:p>
                <a:pPr algn="ctr">
                  <a:spcBef>
                    <a:spcPct val="50000"/>
                  </a:spcBef>
                  <a:buClrTx/>
                  <a:buSzTx/>
                  <a:buFontTx/>
                  <a:buNone/>
                </a:pPr>
                <a:r>
                  <a:rPr lang="en-US" altLang="zh-CN" sz="1600">
                    <a:solidFill>
                      <a:schemeClr val="tx1"/>
                    </a:solidFill>
                  </a:rPr>
                  <a:t>A</a:t>
                </a:r>
              </a:p>
            </p:txBody>
          </p:sp>
          <p:sp>
            <p:nvSpPr>
              <p:cNvPr id="77849" name="Text Box 33"/>
              <p:cNvSpPr txBox="1">
                <a:spLocks noChangeArrowheads="1"/>
              </p:cNvSpPr>
              <p:nvPr/>
            </p:nvSpPr>
            <p:spPr bwMode="auto">
              <a:xfrm>
                <a:off x="3510" y="2796"/>
                <a:ext cx="251" cy="212"/>
              </a:xfrm>
              <a:prstGeom prst="rect">
                <a:avLst/>
              </a:prstGeom>
              <a:noFill/>
              <a:ln w="9525">
                <a:noFill/>
                <a:miter lim="800000"/>
                <a:headEnd/>
                <a:tailEnd/>
              </a:ln>
            </p:spPr>
            <p:txBody>
              <a:bodyPr>
                <a:spAutoFit/>
              </a:bodyPr>
              <a:lstStyle/>
              <a:p>
                <a:pPr algn="ctr">
                  <a:spcBef>
                    <a:spcPct val="50000"/>
                  </a:spcBef>
                  <a:buClrTx/>
                  <a:buSzTx/>
                  <a:buFontTx/>
                  <a:buNone/>
                </a:pPr>
                <a:r>
                  <a:rPr lang="en-US" altLang="zh-CN" sz="1600">
                    <a:solidFill>
                      <a:schemeClr val="tx1"/>
                    </a:solidFill>
                  </a:rPr>
                  <a:t>B</a:t>
                </a:r>
              </a:p>
            </p:txBody>
          </p:sp>
          <p:sp>
            <p:nvSpPr>
              <p:cNvPr id="77850" name="Text Box 34"/>
              <p:cNvSpPr txBox="1">
                <a:spLocks noChangeArrowheads="1"/>
              </p:cNvSpPr>
              <p:nvPr/>
            </p:nvSpPr>
            <p:spPr bwMode="auto">
              <a:xfrm>
                <a:off x="4236" y="2787"/>
                <a:ext cx="226" cy="212"/>
              </a:xfrm>
              <a:prstGeom prst="rect">
                <a:avLst/>
              </a:prstGeom>
              <a:noFill/>
              <a:ln w="9525">
                <a:noFill/>
                <a:miter lim="800000"/>
                <a:headEnd/>
                <a:tailEnd/>
              </a:ln>
            </p:spPr>
            <p:txBody>
              <a:bodyPr>
                <a:spAutoFit/>
              </a:bodyPr>
              <a:lstStyle/>
              <a:p>
                <a:pPr algn="ctr">
                  <a:spcBef>
                    <a:spcPct val="50000"/>
                  </a:spcBef>
                  <a:buClrTx/>
                  <a:buSzTx/>
                  <a:buFontTx/>
                  <a:buNone/>
                </a:pPr>
                <a:r>
                  <a:rPr lang="en-US" altLang="zh-CN" sz="1600">
                    <a:solidFill>
                      <a:schemeClr val="tx1"/>
                    </a:solidFill>
                  </a:rPr>
                  <a:t>E</a:t>
                </a:r>
              </a:p>
            </p:txBody>
          </p:sp>
          <p:sp>
            <p:nvSpPr>
              <p:cNvPr id="77851" name="Text Box 35"/>
              <p:cNvSpPr txBox="1">
                <a:spLocks noChangeArrowheads="1"/>
              </p:cNvSpPr>
              <p:nvPr/>
            </p:nvSpPr>
            <p:spPr bwMode="auto">
              <a:xfrm>
                <a:off x="4598" y="2778"/>
                <a:ext cx="409" cy="212"/>
              </a:xfrm>
              <a:prstGeom prst="rect">
                <a:avLst/>
              </a:prstGeom>
              <a:noFill/>
              <a:ln w="9525">
                <a:noFill/>
                <a:miter lim="800000"/>
                <a:headEnd/>
                <a:tailEnd/>
              </a:ln>
            </p:spPr>
            <p:txBody>
              <a:bodyPr>
                <a:spAutoFit/>
              </a:bodyPr>
              <a:lstStyle/>
              <a:p>
                <a:pPr algn="ctr">
                  <a:spcBef>
                    <a:spcPct val="50000"/>
                  </a:spcBef>
                  <a:buClrTx/>
                  <a:buSzTx/>
                  <a:buFontTx/>
                  <a:buNone/>
                </a:pPr>
                <a:r>
                  <a:rPr lang="en-US" altLang="zh-CN" sz="1600">
                    <a:solidFill>
                      <a:schemeClr val="tx1"/>
                    </a:solidFill>
                  </a:rPr>
                  <a:t>D</a:t>
                </a:r>
              </a:p>
            </p:txBody>
          </p:sp>
          <p:sp>
            <p:nvSpPr>
              <p:cNvPr id="77852" name="Text Box 36"/>
              <p:cNvSpPr txBox="1">
                <a:spLocks noChangeArrowheads="1"/>
              </p:cNvSpPr>
              <p:nvPr/>
            </p:nvSpPr>
            <p:spPr bwMode="auto">
              <a:xfrm>
                <a:off x="4508" y="3360"/>
                <a:ext cx="499" cy="212"/>
              </a:xfrm>
              <a:prstGeom prst="rect">
                <a:avLst/>
              </a:prstGeom>
              <a:noFill/>
              <a:ln w="9525">
                <a:noFill/>
                <a:miter lim="800000"/>
                <a:headEnd/>
                <a:tailEnd/>
              </a:ln>
            </p:spPr>
            <p:txBody>
              <a:bodyPr>
                <a:spAutoFit/>
              </a:bodyPr>
              <a:lstStyle/>
              <a:p>
                <a:pPr algn="ctr">
                  <a:spcBef>
                    <a:spcPct val="50000"/>
                  </a:spcBef>
                  <a:buClrTx/>
                  <a:buSzTx/>
                  <a:buFontTx/>
                  <a:buNone/>
                </a:pPr>
                <a:r>
                  <a:rPr lang="en-US" altLang="zh-CN" sz="1600">
                    <a:solidFill>
                      <a:schemeClr val="tx1"/>
                    </a:solidFill>
                  </a:rPr>
                  <a:t>C</a:t>
                </a:r>
              </a:p>
            </p:txBody>
          </p:sp>
          <p:sp>
            <p:nvSpPr>
              <p:cNvPr id="77853" name="Text Box 37"/>
              <p:cNvSpPr txBox="1">
                <a:spLocks noChangeArrowheads="1"/>
              </p:cNvSpPr>
              <p:nvPr/>
            </p:nvSpPr>
            <p:spPr bwMode="auto">
              <a:xfrm>
                <a:off x="3627" y="3363"/>
                <a:ext cx="190" cy="212"/>
              </a:xfrm>
              <a:prstGeom prst="rect">
                <a:avLst/>
              </a:prstGeom>
              <a:noFill/>
              <a:ln w="9525">
                <a:noFill/>
                <a:miter lim="800000"/>
                <a:headEnd/>
                <a:tailEnd/>
              </a:ln>
            </p:spPr>
            <p:txBody>
              <a:bodyPr wrap="none">
                <a:spAutoFit/>
              </a:bodyPr>
              <a:lstStyle/>
              <a:p>
                <a:pPr algn="just">
                  <a:spcBef>
                    <a:spcPct val="0"/>
                  </a:spcBef>
                  <a:buClrTx/>
                  <a:buSzTx/>
                  <a:buFontTx/>
                  <a:buNone/>
                </a:pPr>
                <a:r>
                  <a:rPr lang="en-US" altLang="zh-CN" sz="1600">
                    <a:solidFill>
                      <a:schemeClr val="bg2"/>
                    </a:solidFill>
                    <a:latin typeface="Tahoma" pitchFamily="34" charset="0"/>
                  </a:rPr>
                  <a:t>F</a:t>
                </a:r>
              </a:p>
            </p:txBody>
          </p:sp>
          <p:sp>
            <p:nvSpPr>
              <p:cNvPr id="77854" name="Freeform 38"/>
              <p:cNvSpPr>
                <a:spLocks/>
              </p:cNvSpPr>
              <p:nvPr/>
            </p:nvSpPr>
            <p:spPr bwMode="auto">
              <a:xfrm>
                <a:off x="3464" y="2134"/>
                <a:ext cx="1735" cy="1388"/>
              </a:xfrm>
              <a:custGeom>
                <a:avLst/>
                <a:gdLst>
                  <a:gd name="T0" fmla="*/ 0 w 1632"/>
                  <a:gd name="T1" fmla="*/ 0 h 1296"/>
                  <a:gd name="T2" fmla="*/ 624 w 1632"/>
                  <a:gd name="T3" fmla="*/ 816 h 1296"/>
                  <a:gd name="T4" fmla="*/ 1632 w 1632"/>
                  <a:gd name="T5" fmla="*/ 1296 h 1296"/>
                  <a:gd name="T6" fmla="*/ 0 60000 65536"/>
                  <a:gd name="T7" fmla="*/ 0 60000 65536"/>
                  <a:gd name="T8" fmla="*/ 0 60000 65536"/>
                  <a:gd name="T9" fmla="*/ 0 w 1632"/>
                  <a:gd name="T10" fmla="*/ 0 h 1296"/>
                  <a:gd name="T11" fmla="*/ 1632 w 1632"/>
                  <a:gd name="T12" fmla="*/ 1296 h 1296"/>
                </a:gdLst>
                <a:ahLst/>
                <a:cxnLst>
                  <a:cxn ang="T6">
                    <a:pos x="T0" y="T1"/>
                  </a:cxn>
                  <a:cxn ang="T7">
                    <a:pos x="T2" y="T3"/>
                  </a:cxn>
                  <a:cxn ang="T8">
                    <a:pos x="T4" y="T5"/>
                  </a:cxn>
                </a:cxnLst>
                <a:rect l="T9" t="T10" r="T11" b="T12"/>
                <a:pathLst>
                  <a:path w="1632" h="1296">
                    <a:moveTo>
                      <a:pt x="0" y="0"/>
                    </a:moveTo>
                    <a:cubicBezTo>
                      <a:pt x="176" y="300"/>
                      <a:pt x="352" y="600"/>
                      <a:pt x="624" y="816"/>
                    </a:cubicBezTo>
                    <a:cubicBezTo>
                      <a:pt x="896" y="1032"/>
                      <a:pt x="1264" y="1164"/>
                      <a:pt x="1632" y="1296"/>
                    </a:cubicBezTo>
                  </a:path>
                </a:pathLst>
              </a:custGeom>
              <a:noFill/>
              <a:ln w="22225" cap="flat" cmpd="sng">
                <a:solidFill>
                  <a:srgbClr val="CC0000"/>
                </a:solidFill>
                <a:prstDash val="solid"/>
                <a:round/>
                <a:headEnd/>
                <a:tailEnd/>
              </a:ln>
            </p:spPr>
            <p:txBody>
              <a:bodyPr>
                <a:spAutoFit/>
              </a:bodyPr>
              <a:lstStyle/>
              <a:p>
                <a:endParaRPr lang="zh-CN" altLang="en-US"/>
              </a:p>
            </p:txBody>
          </p:sp>
        </p:grpSp>
        <p:sp>
          <p:nvSpPr>
            <p:cNvPr id="77833" name="AutoShape 39"/>
            <p:cNvSpPr>
              <a:spLocks/>
            </p:cNvSpPr>
            <p:nvPr/>
          </p:nvSpPr>
          <p:spPr bwMode="auto">
            <a:xfrm>
              <a:off x="5167" y="2525"/>
              <a:ext cx="311" cy="211"/>
            </a:xfrm>
            <a:prstGeom prst="borderCallout2">
              <a:avLst>
                <a:gd name="adj1" fmla="val 34125"/>
                <a:gd name="adj2" fmla="val -15435"/>
                <a:gd name="adj3" fmla="val 34125"/>
                <a:gd name="adj4" fmla="val -67204"/>
                <a:gd name="adj5" fmla="val -82940"/>
                <a:gd name="adj6" fmla="val -120898"/>
              </a:avLst>
            </a:prstGeom>
            <a:solidFill>
              <a:srgbClr val="CCFFCC"/>
            </a:solidFill>
            <a:ln w="9525">
              <a:solidFill>
                <a:schemeClr val="tx1"/>
              </a:solidFill>
              <a:miter lim="800000"/>
              <a:headEnd/>
              <a:tailEnd/>
            </a:ln>
          </p:spPr>
          <p:txBody>
            <a:bodyPr/>
            <a:lstStyle/>
            <a:p>
              <a:pPr algn="ctr">
                <a:spcBef>
                  <a:spcPct val="0"/>
                </a:spcBef>
                <a:buClrTx/>
                <a:buSzTx/>
                <a:buFontTx/>
                <a:buNone/>
              </a:pPr>
              <a:r>
                <a:rPr lang="en-US" altLang="zh-CN" sz="1600" dirty="0">
                  <a:solidFill>
                    <a:schemeClr val="tx1"/>
                  </a:solidFill>
                </a:rPr>
                <a:t>i</a:t>
              </a:r>
              <a:r>
                <a:rPr lang="en-US" altLang="zh-CN" sz="1600" baseline="-25000" dirty="0">
                  <a:solidFill>
                    <a:schemeClr val="tx1"/>
                  </a:solidFill>
                </a:rPr>
                <a:t>2</a:t>
              </a:r>
              <a:endParaRPr lang="zh-CN" altLang="en-US" sz="1600" baseline="-25000" dirty="0">
                <a:solidFill>
                  <a:schemeClr val="tx1"/>
                </a:solidFill>
              </a:endParaRPr>
            </a:p>
          </p:txBody>
        </p:sp>
        <p:sp>
          <p:nvSpPr>
            <p:cNvPr id="77834" name="AutoShape 40"/>
            <p:cNvSpPr>
              <a:spLocks/>
            </p:cNvSpPr>
            <p:nvPr/>
          </p:nvSpPr>
          <p:spPr bwMode="auto">
            <a:xfrm>
              <a:off x="2899" y="2411"/>
              <a:ext cx="311" cy="212"/>
            </a:xfrm>
            <a:prstGeom prst="borderCallout2">
              <a:avLst>
                <a:gd name="adj1" fmla="val 33963"/>
                <a:gd name="adj2" fmla="val 115435"/>
                <a:gd name="adj3" fmla="val 33963"/>
                <a:gd name="adj4" fmla="val 183921"/>
                <a:gd name="adj5" fmla="val -31134"/>
                <a:gd name="adj6" fmla="val 254662"/>
              </a:avLst>
            </a:prstGeom>
            <a:solidFill>
              <a:srgbClr val="CCFFCC"/>
            </a:solidFill>
            <a:ln w="9525">
              <a:solidFill>
                <a:schemeClr val="tx1"/>
              </a:solidFill>
              <a:miter lim="800000"/>
              <a:headEnd/>
              <a:tailEnd/>
            </a:ln>
          </p:spPr>
          <p:txBody>
            <a:bodyPr/>
            <a:lstStyle/>
            <a:p>
              <a:pPr algn="ctr">
                <a:spcBef>
                  <a:spcPct val="0"/>
                </a:spcBef>
                <a:buClrTx/>
                <a:buSzTx/>
                <a:buFontTx/>
                <a:buNone/>
              </a:pPr>
              <a:r>
                <a:rPr lang="en-US" altLang="zh-CN" sz="1600" dirty="0">
                  <a:solidFill>
                    <a:schemeClr val="tx1"/>
                  </a:solidFill>
                </a:rPr>
                <a:t>i</a:t>
              </a:r>
              <a:r>
                <a:rPr lang="en-US" altLang="zh-CN" sz="1600" baseline="-25000" dirty="0">
                  <a:solidFill>
                    <a:schemeClr val="tx1"/>
                  </a:solidFill>
                </a:rPr>
                <a:t>1</a:t>
              </a:r>
              <a:endParaRPr lang="zh-CN" altLang="en-US" sz="1600" baseline="-25000" dirty="0">
                <a:solidFill>
                  <a:schemeClr val="tx1"/>
                </a:solidFill>
              </a:endParaRPr>
            </a:p>
          </p:txBody>
        </p:sp>
        <p:sp>
          <p:nvSpPr>
            <p:cNvPr id="77835" name="AutoShape 41"/>
            <p:cNvSpPr>
              <a:spLocks/>
            </p:cNvSpPr>
            <p:nvPr/>
          </p:nvSpPr>
          <p:spPr bwMode="auto">
            <a:xfrm>
              <a:off x="3809" y="1511"/>
              <a:ext cx="311" cy="193"/>
            </a:xfrm>
            <a:prstGeom prst="borderCallout2">
              <a:avLst>
                <a:gd name="adj1" fmla="val 37306"/>
                <a:gd name="adj2" fmla="val 115435"/>
                <a:gd name="adj3" fmla="val 37306"/>
                <a:gd name="adj4" fmla="val 134407"/>
                <a:gd name="adj5" fmla="val 430051"/>
                <a:gd name="adj6" fmla="val 154019"/>
              </a:avLst>
            </a:prstGeom>
            <a:solidFill>
              <a:srgbClr val="FFDDFF"/>
            </a:solidFill>
            <a:ln w="9525">
              <a:solidFill>
                <a:schemeClr val="tx1"/>
              </a:solidFill>
              <a:miter lim="800000"/>
              <a:headEnd/>
              <a:tailEnd/>
            </a:ln>
          </p:spPr>
          <p:txBody>
            <a:bodyPr/>
            <a:lstStyle/>
            <a:p>
              <a:pPr algn="ctr">
                <a:spcBef>
                  <a:spcPct val="0"/>
                </a:spcBef>
                <a:buClrTx/>
                <a:buSzTx/>
                <a:buFontTx/>
                <a:buNone/>
              </a:pPr>
              <a:r>
                <a:rPr lang="en-US" altLang="zh-CN" sz="1600" dirty="0">
                  <a:solidFill>
                    <a:schemeClr val="tx1"/>
                  </a:solidFill>
                </a:rPr>
                <a:t>i</a:t>
              </a:r>
              <a:r>
                <a:rPr lang="en-US" altLang="zh-CN" sz="1600" baseline="30000" dirty="0">
                  <a:solidFill>
                    <a:schemeClr val="tx1"/>
                  </a:solidFill>
                </a:rPr>
                <a:t>*</a:t>
              </a:r>
              <a:endParaRPr lang="zh-CN" altLang="en-US" sz="1600" baseline="30000" dirty="0">
                <a:solidFill>
                  <a:schemeClr val="tx1"/>
                </a:solidFill>
              </a:endParaRPr>
            </a:p>
          </p:txBody>
        </p:sp>
        <p:sp>
          <p:nvSpPr>
            <p:cNvPr id="77836" name="AutoShape 42"/>
            <p:cNvSpPr>
              <a:spLocks/>
            </p:cNvSpPr>
            <p:nvPr/>
          </p:nvSpPr>
          <p:spPr bwMode="auto">
            <a:xfrm>
              <a:off x="4673" y="3010"/>
              <a:ext cx="394" cy="239"/>
            </a:xfrm>
            <a:prstGeom prst="borderCallout2">
              <a:avLst>
                <a:gd name="adj1" fmla="val 30125"/>
                <a:gd name="adj2" fmla="val -12181"/>
                <a:gd name="adj3" fmla="val 30125"/>
                <a:gd name="adj4" fmla="val -82486"/>
                <a:gd name="adj5" fmla="val -276153"/>
                <a:gd name="adj6" fmla="val -153556"/>
              </a:avLst>
            </a:prstGeom>
            <a:solidFill>
              <a:srgbClr val="FFDDFF"/>
            </a:solidFill>
            <a:ln w="9525">
              <a:solidFill>
                <a:schemeClr val="tx1"/>
              </a:solidFill>
              <a:miter lim="800000"/>
              <a:headEnd/>
              <a:tailEnd/>
            </a:ln>
          </p:spPr>
          <p:txBody>
            <a:bodyPr/>
            <a:lstStyle/>
            <a:p>
              <a:pPr algn="ctr">
                <a:spcBef>
                  <a:spcPct val="0"/>
                </a:spcBef>
                <a:buClrTx/>
                <a:buSzTx/>
                <a:buFontTx/>
                <a:buNone/>
              </a:pPr>
              <a:r>
                <a:rPr lang="en-US" altLang="zh-CN" sz="1600">
                  <a:solidFill>
                    <a:schemeClr val="tx1"/>
                  </a:solidFill>
                </a:rPr>
                <a:t>IRR</a:t>
              </a:r>
              <a:endParaRPr lang="en-US" altLang="zh-CN" sz="1600" baseline="-25000">
                <a:solidFill>
                  <a:schemeClr val="tx1"/>
                </a:solidFill>
              </a:endParaRPr>
            </a:p>
          </p:txBody>
        </p:sp>
        <p:sp>
          <p:nvSpPr>
            <p:cNvPr id="77837" name="Text Box 44"/>
            <p:cNvSpPr txBox="1">
              <a:spLocks noChangeArrowheads="1"/>
            </p:cNvSpPr>
            <p:nvPr/>
          </p:nvSpPr>
          <p:spPr bwMode="auto">
            <a:xfrm>
              <a:off x="5256" y="2105"/>
              <a:ext cx="366" cy="212"/>
            </a:xfrm>
            <a:prstGeom prst="rect">
              <a:avLst/>
            </a:prstGeom>
            <a:noFill/>
            <a:ln w="9525">
              <a:noFill/>
              <a:miter lim="800000"/>
              <a:headEnd/>
              <a:tailEnd/>
            </a:ln>
          </p:spPr>
          <p:txBody>
            <a:bodyPr wrap="none">
              <a:spAutoFit/>
            </a:bodyPr>
            <a:lstStyle/>
            <a:p>
              <a:pPr algn="just">
                <a:spcBef>
                  <a:spcPct val="0"/>
                </a:spcBef>
                <a:buClrTx/>
                <a:buSzTx/>
                <a:buFontTx/>
                <a:buNone/>
              </a:pPr>
              <a:r>
                <a:rPr lang="en-US" altLang="zh-CN" sz="1600" dirty="0">
                  <a:solidFill>
                    <a:schemeClr val="bg2"/>
                  </a:solidFill>
                </a:rPr>
                <a:t>i(%)</a:t>
              </a:r>
            </a:p>
          </p:txBody>
        </p:sp>
      </p:grpSp>
      <p:sp>
        <p:nvSpPr>
          <p:cNvPr id="30" name="Rectangle 2"/>
          <p:cNvSpPr txBox="1">
            <a:spLocks noChangeArrowheads="1"/>
          </p:cNvSpPr>
          <p:nvPr/>
        </p:nvSpPr>
        <p:spPr>
          <a:xfrm>
            <a:off x="468313" y="260648"/>
            <a:ext cx="8207375" cy="720427"/>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内部收益率</a:t>
            </a:r>
            <a:endParaRPr kumimoji="0" lang="zh-CN" altLang="en-US" sz="3600" b="1" i="0" u="none" strike="noStrike" kern="0" cap="none" spc="0" normalizeH="0" baseline="0" noProof="0" dirty="0" smtClean="0">
              <a:ln>
                <a:noFill/>
              </a:ln>
              <a:solidFill>
                <a:schemeClr val="accent2"/>
              </a:solidFill>
              <a:effectLst/>
              <a:uLnTx/>
              <a:uFillTx/>
              <a:latin typeface="+mj-lt"/>
              <a:ea typeface="+mj-ea"/>
              <a:cs typeface="+mj-cs"/>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3796">
                                            <p:txEl>
                                              <p:pRg st="0" end="0"/>
                                            </p:txEl>
                                          </p:spTgt>
                                        </p:tgtEl>
                                        <p:attrNameLst>
                                          <p:attrName>style.visibility</p:attrName>
                                        </p:attrNameLst>
                                      </p:cBhvr>
                                      <p:to>
                                        <p:strVal val="visible"/>
                                      </p:to>
                                    </p:set>
                                    <p:animEffect transition="in" filter="dissolve">
                                      <p:cBhvr>
                                        <p:cTn id="7" dur="500"/>
                                        <p:tgtEl>
                                          <p:spTgt spid="2037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3796">
                                            <p:txEl>
                                              <p:pRg st="1" end="1"/>
                                            </p:txEl>
                                          </p:spTgt>
                                        </p:tgtEl>
                                        <p:attrNameLst>
                                          <p:attrName>style.visibility</p:attrName>
                                        </p:attrNameLst>
                                      </p:cBhvr>
                                      <p:to>
                                        <p:strVal val="visible"/>
                                      </p:to>
                                    </p:set>
                                    <p:animEffect transition="in" filter="dissolve">
                                      <p:cBhvr>
                                        <p:cTn id="12" dur="500"/>
                                        <p:tgtEl>
                                          <p:spTgt spid="2037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3796">
                                            <p:txEl>
                                              <p:pRg st="2" end="2"/>
                                            </p:txEl>
                                          </p:spTgt>
                                        </p:tgtEl>
                                        <p:attrNameLst>
                                          <p:attrName>style.visibility</p:attrName>
                                        </p:attrNameLst>
                                      </p:cBhvr>
                                      <p:to>
                                        <p:strVal val="visible"/>
                                      </p:to>
                                    </p:set>
                                    <p:animEffect transition="in" filter="dissolve">
                                      <p:cBhvr>
                                        <p:cTn id="17" dur="500"/>
                                        <p:tgtEl>
                                          <p:spTgt spid="2037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3796">
                                            <p:txEl>
                                              <p:pRg st="4" end="4"/>
                                            </p:txEl>
                                          </p:spTgt>
                                        </p:tgtEl>
                                        <p:attrNameLst>
                                          <p:attrName>style.visibility</p:attrName>
                                        </p:attrNameLst>
                                      </p:cBhvr>
                                      <p:to>
                                        <p:strVal val="visible"/>
                                      </p:to>
                                    </p:set>
                                    <p:animEffect transition="in" filter="dissolve">
                                      <p:cBhvr>
                                        <p:cTn id="22" dur="500"/>
                                        <p:tgtEl>
                                          <p:spTgt spid="2037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96"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40" name="Group 32"/>
          <p:cNvGraphicFramePr>
            <a:graphicFrameLocks noGrp="1"/>
          </p:cNvGraphicFramePr>
          <p:nvPr/>
        </p:nvGraphicFramePr>
        <p:xfrm>
          <a:off x="990600" y="1828800"/>
          <a:ext cx="7412038" cy="1019176"/>
        </p:xfrm>
        <a:graphic>
          <a:graphicData uri="http://schemas.openxmlformats.org/drawingml/2006/table">
            <a:tbl>
              <a:tblPr/>
              <a:tblGrid>
                <a:gridCol w="1951038"/>
                <a:gridCol w="1001712"/>
                <a:gridCol w="893763"/>
                <a:gridCol w="890587"/>
                <a:gridCol w="892175"/>
                <a:gridCol w="890588"/>
                <a:gridCol w="892175"/>
              </a:tblGrid>
              <a:tr h="5254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楷体_GB2312" pitchFamily="49" charset="-122"/>
                        </a:rPr>
                        <a:t>年份</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楷体_GB2312"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楷体_GB2312"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楷体_GB2312" pitchFamily="49"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楷体_GB2312" pitchFamily="49"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楷体_GB2312" pitchFamily="49"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楷体_GB2312" pitchFamily="49" charset="-122"/>
                        </a:rPr>
                        <a:t>5</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r>
              <a:tr h="493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楷体_GB2312" pitchFamily="49" charset="-122"/>
                        </a:rPr>
                        <a:t>净现金流量</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楷体_GB2312" pitchFamily="49" charset="-122"/>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楷体_GB2312" pitchFamily="49"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楷体_GB2312" pitchFamily="49" charset="-122"/>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楷体_GB2312" pitchFamily="49"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楷体_GB2312" pitchFamily="49" charset="-122"/>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楷体_GB2312" pitchFamily="49" charset="-122"/>
                        </a:rPr>
                        <a:t>40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r>
            </a:tbl>
          </a:graphicData>
        </a:graphic>
      </p:graphicFrame>
      <p:sp>
        <p:nvSpPr>
          <p:cNvPr id="31771" name="Text Box 31"/>
          <p:cNvSpPr txBox="1">
            <a:spLocks noChangeArrowheads="1"/>
          </p:cNvSpPr>
          <p:nvPr/>
        </p:nvSpPr>
        <p:spPr bwMode="auto">
          <a:xfrm>
            <a:off x="533400" y="1177925"/>
            <a:ext cx="8220075" cy="519113"/>
          </a:xfrm>
          <a:prstGeom prst="rect">
            <a:avLst/>
          </a:prstGeom>
          <a:noFill/>
          <a:ln w="9525">
            <a:noFill/>
            <a:miter lim="800000"/>
            <a:headEnd/>
            <a:tailEnd/>
          </a:ln>
        </p:spPr>
        <p:txBody>
          <a:bodyPr>
            <a:spAutoFit/>
          </a:bodyPr>
          <a:lstStyle/>
          <a:p>
            <a:pPr>
              <a:spcBef>
                <a:spcPct val="0"/>
              </a:spcBef>
              <a:buClrTx/>
              <a:buSzTx/>
              <a:buFontTx/>
              <a:buNone/>
            </a:pPr>
            <a:r>
              <a:rPr lang="zh-CN" altLang="en-US" sz="2800" b="1" dirty="0">
                <a:solidFill>
                  <a:schemeClr val="accent2"/>
                </a:solidFill>
                <a:effectLst>
                  <a:outerShdw blurRad="38100" dist="38100" dir="2700000" algn="tl">
                    <a:srgbClr val="000000">
                      <a:alpha val="43137"/>
                    </a:srgbClr>
                  </a:outerShdw>
                </a:effectLst>
              </a:rPr>
              <a:t>设基准收益率为15%，用</a:t>
            </a:r>
            <a:r>
              <a:rPr lang="en-US" altLang="zh-CN" sz="2800" b="1" i="1" dirty="0">
                <a:solidFill>
                  <a:schemeClr val="accent2"/>
                </a:solidFill>
                <a:effectLst>
                  <a:outerShdw blurRad="38100" dist="38100" dir="2700000" algn="tl">
                    <a:srgbClr val="000000">
                      <a:alpha val="43137"/>
                    </a:srgbClr>
                  </a:outerShdw>
                </a:effectLst>
              </a:rPr>
              <a:t>IRR</a:t>
            </a:r>
            <a:r>
              <a:rPr lang="zh-CN" altLang="en-US" sz="2800" b="1" dirty="0">
                <a:solidFill>
                  <a:schemeClr val="accent2"/>
                </a:solidFill>
                <a:effectLst>
                  <a:outerShdw blurRad="38100" dist="38100" dir="2700000" algn="tl">
                    <a:srgbClr val="000000">
                      <a:alpha val="43137"/>
                    </a:srgbClr>
                  </a:outerShdw>
                </a:effectLst>
              </a:rPr>
              <a:t>判断方案的可行性。</a:t>
            </a:r>
          </a:p>
        </p:txBody>
      </p:sp>
      <p:sp>
        <p:nvSpPr>
          <p:cNvPr id="31772" name="Text Box 34"/>
          <p:cNvSpPr>
            <a:spLocks noGrp="1" noChangeArrowheads="1"/>
          </p:cNvSpPr>
          <p:nvPr>
            <p:ph type="title" idx="4294967295"/>
          </p:nvPr>
        </p:nvSpPr>
        <p:spPr>
          <a:xfrm>
            <a:off x="1252538" y="412750"/>
            <a:ext cx="1798637" cy="679450"/>
          </a:xfrm>
          <a:noFill/>
        </p:spPr>
        <p:txBody>
          <a:bodyPr/>
          <a:lstStyle/>
          <a:p>
            <a:pPr eaLnBrk="1" hangingPunct="1"/>
            <a:r>
              <a:rPr lang="zh-CN" altLang="en-US" sz="3600" b="1" smtClean="0">
                <a:solidFill>
                  <a:srgbClr val="0000FF"/>
                </a:solidFill>
                <a:latin typeface="宋体" pitchFamily="2" charset="-122"/>
              </a:rPr>
              <a:t>例题</a:t>
            </a:r>
          </a:p>
        </p:txBody>
      </p:sp>
      <p:graphicFrame>
        <p:nvGraphicFramePr>
          <p:cNvPr id="68643" name="Object 35"/>
          <p:cNvGraphicFramePr>
            <a:graphicFrameLocks noChangeAspect="1"/>
          </p:cNvGraphicFramePr>
          <p:nvPr/>
        </p:nvGraphicFramePr>
        <p:xfrm>
          <a:off x="395288" y="2882900"/>
          <a:ext cx="8415337" cy="2868613"/>
        </p:xfrm>
        <a:graphic>
          <a:graphicData uri="http://schemas.openxmlformats.org/presentationml/2006/ole">
            <p:oleObj spid="_x0000_s115714" name="Equation" r:id="rId3" imgW="4279680" imgH="1587240" progId="Equation.3">
              <p:embed/>
            </p:oleObj>
          </a:graphicData>
        </a:graphic>
      </p:graphicFrame>
      <p:sp>
        <p:nvSpPr>
          <p:cNvPr id="68644" name="Text Box 36"/>
          <p:cNvSpPr txBox="1">
            <a:spLocks noChangeArrowheads="1"/>
          </p:cNvSpPr>
          <p:nvPr/>
        </p:nvSpPr>
        <p:spPr bwMode="auto">
          <a:xfrm>
            <a:off x="430213" y="5727700"/>
            <a:ext cx="4891083" cy="707886"/>
          </a:xfrm>
          <a:prstGeom prst="rect">
            <a:avLst/>
          </a:prstGeom>
          <a:noFill/>
          <a:ln w="9525">
            <a:noFill/>
            <a:miter lim="800000"/>
            <a:headEnd/>
            <a:tailEnd/>
          </a:ln>
        </p:spPr>
        <p:txBody>
          <a:bodyPr wrap="none">
            <a:spAutoFit/>
          </a:bodyPr>
          <a:lstStyle/>
          <a:p>
            <a:pPr algn="just">
              <a:spcBef>
                <a:spcPct val="0"/>
              </a:spcBef>
              <a:buClrTx/>
              <a:buSzTx/>
              <a:buFontTx/>
              <a:buNone/>
            </a:pPr>
            <a:r>
              <a:rPr lang="zh-CN" altLang="en-US" b="1" dirty="0">
                <a:solidFill>
                  <a:schemeClr val="accent2"/>
                </a:solidFill>
                <a:effectLst>
                  <a:outerShdw blurRad="38100" dist="38100" dir="2700000" algn="tl">
                    <a:srgbClr val="000000">
                      <a:alpha val="43137"/>
                    </a:srgbClr>
                  </a:outerShdw>
                </a:effectLst>
                <a:latin typeface="Tahoma" pitchFamily="34" charset="0"/>
              </a:rPr>
              <a:t>满足条件</a:t>
            </a:r>
            <a:r>
              <a:rPr lang="zh-CN" altLang="en-US" b="1" dirty="0">
                <a:solidFill>
                  <a:schemeClr val="accent2"/>
                </a:solidFill>
                <a:effectLst>
                  <a:outerShdw blurRad="38100" dist="38100" dir="2700000" algn="tl">
                    <a:srgbClr val="000000">
                      <a:alpha val="43137"/>
                    </a:srgbClr>
                  </a:outerShdw>
                </a:effectLst>
              </a:rPr>
              <a:t>1</a:t>
            </a:r>
            <a:r>
              <a:rPr lang="zh-CN" altLang="en-US" b="1" dirty="0">
                <a:solidFill>
                  <a:schemeClr val="accent2"/>
                </a:solidFill>
                <a:effectLst>
                  <a:outerShdw blurRad="38100" dist="38100" dir="2700000" algn="tl">
                    <a:srgbClr val="000000">
                      <a:alpha val="43137"/>
                    </a:srgbClr>
                  </a:outerShdw>
                </a:effectLst>
                <a:latin typeface="Tahoma" pitchFamily="34" charset="0"/>
              </a:rPr>
              <a:t>）</a:t>
            </a:r>
            <a:r>
              <a:rPr lang="en-US" altLang="zh-CN" b="1" i="1" dirty="0">
                <a:solidFill>
                  <a:schemeClr val="accent2"/>
                </a:solidFill>
                <a:effectLst>
                  <a:outerShdw blurRad="38100" dist="38100" dir="2700000" algn="tl">
                    <a:srgbClr val="000000">
                      <a:alpha val="43137"/>
                    </a:srgbClr>
                  </a:outerShdw>
                </a:effectLst>
              </a:rPr>
              <a:t>i</a:t>
            </a:r>
            <a:r>
              <a:rPr lang="en-US" altLang="zh-CN" b="1" i="1" baseline="-25000" dirty="0">
                <a:solidFill>
                  <a:schemeClr val="accent2"/>
                </a:solidFill>
                <a:effectLst>
                  <a:outerShdw blurRad="38100" dist="38100" dir="2700000" algn="tl">
                    <a:srgbClr val="000000">
                      <a:alpha val="43137"/>
                    </a:srgbClr>
                  </a:outerShdw>
                </a:effectLst>
              </a:rPr>
              <a:t>1</a:t>
            </a:r>
            <a:r>
              <a:rPr lang="en-US" altLang="zh-CN" b="1" dirty="0">
                <a:solidFill>
                  <a:schemeClr val="accent2"/>
                </a:solidFill>
                <a:effectLst>
                  <a:outerShdw blurRad="38100" dist="38100" dir="2700000" algn="tl">
                    <a:srgbClr val="000000">
                      <a:alpha val="43137"/>
                    </a:srgbClr>
                  </a:outerShdw>
                </a:effectLst>
                <a:latin typeface="宋体" pitchFamily="2" charset="-122"/>
                <a:sym typeface="Symbol" pitchFamily="18" charset="2"/>
              </a:rPr>
              <a:t>＜</a:t>
            </a:r>
            <a:r>
              <a:rPr lang="en-US" altLang="zh-CN" b="1" i="1" dirty="0">
                <a:solidFill>
                  <a:schemeClr val="accent2"/>
                </a:solidFill>
                <a:effectLst>
                  <a:outerShdw blurRad="38100" dist="38100" dir="2700000" algn="tl">
                    <a:srgbClr val="000000">
                      <a:alpha val="43137"/>
                    </a:srgbClr>
                  </a:outerShdw>
                </a:effectLst>
                <a:sym typeface="Symbol" pitchFamily="18" charset="2"/>
              </a:rPr>
              <a:t>i</a:t>
            </a:r>
            <a:r>
              <a:rPr lang="en-US" altLang="zh-CN" b="1" i="1" baseline="-25000" dirty="0">
                <a:solidFill>
                  <a:schemeClr val="accent2"/>
                </a:solidFill>
                <a:effectLst>
                  <a:outerShdw blurRad="38100" dist="38100" dir="2700000" algn="tl">
                    <a:srgbClr val="000000">
                      <a:alpha val="43137"/>
                    </a:srgbClr>
                  </a:outerShdw>
                </a:effectLst>
                <a:sym typeface="Symbol" pitchFamily="18" charset="2"/>
              </a:rPr>
              <a:t>2   </a:t>
            </a:r>
            <a:r>
              <a:rPr lang="zh-CN" altLang="en-US" b="1" dirty="0">
                <a:solidFill>
                  <a:schemeClr val="accent2"/>
                </a:solidFill>
                <a:effectLst>
                  <a:outerShdw blurRad="38100" dist="38100" dir="2700000" algn="tl">
                    <a:srgbClr val="000000">
                      <a:alpha val="43137"/>
                    </a:srgbClr>
                  </a:outerShdw>
                </a:effectLst>
                <a:latin typeface="宋体" pitchFamily="2" charset="-122"/>
              </a:rPr>
              <a:t>且 </a:t>
            </a:r>
            <a:r>
              <a:rPr lang="en-US" altLang="zh-CN" b="1" i="1" dirty="0">
                <a:solidFill>
                  <a:schemeClr val="accent2"/>
                </a:solidFill>
                <a:effectLst>
                  <a:outerShdw blurRad="38100" dist="38100" dir="2700000" algn="tl">
                    <a:srgbClr val="000000">
                      <a:alpha val="43137"/>
                    </a:srgbClr>
                  </a:outerShdw>
                </a:effectLst>
              </a:rPr>
              <a:t>i</a:t>
            </a:r>
            <a:r>
              <a:rPr lang="en-US" altLang="zh-CN" b="1" i="1" baseline="-25000" dirty="0">
                <a:solidFill>
                  <a:schemeClr val="accent2"/>
                </a:solidFill>
                <a:effectLst>
                  <a:outerShdw blurRad="38100" dist="38100" dir="2700000" algn="tl">
                    <a:srgbClr val="000000">
                      <a:alpha val="43137"/>
                    </a:srgbClr>
                  </a:outerShdw>
                </a:effectLst>
              </a:rPr>
              <a:t>2</a:t>
            </a:r>
            <a:r>
              <a:rPr lang="en-US" altLang="zh-CN" b="1" dirty="0">
                <a:solidFill>
                  <a:schemeClr val="accent2"/>
                </a:solidFill>
                <a:effectLst>
                  <a:outerShdw blurRad="38100" dist="38100" dir="2700000" algn="tl">
                    <a:srgbClr val="000000">
                      <a:alpha val="43137"/>
                    </a:srgbClr>
                  </a:outerShdw>
                </a:effectLst>
                <a:latin typeface="宋体" pitchFamily="2" charset="-122"/>
              </a:rPr>
              <a:t>－</a:t>
            </a:r>
            <a:r>
              <a:rPr lang="en-US" altLang="zh-CN" b="1" i="1" dirty="0">
                <a:solidFill>
                  <a:schemeClr val="accent2"/>
                </a:solidFill>
                <a:effectLst>
                  <a:outerShdw blurRad="38100" dist="38100" dir="2700000" algn="tl">
                    <a:srgbClr val="000000">
                      <a:alpha val="43137"/>
                    </a:srgbClr>
                  </a:outerShdw>
                </a:effectLst>
              </a:rPr>
              <a:t>i</a:t>
            </a:r>
            <a:r>
              <a:rPr lang="en-US" altLang="zh-CN" b="1" i="1" baseline="-25000" dirty="0">
                <a:solidFill>
                  <a:schemeClr val="accent2"/>
                </a:solidFill>
                <a:effectLst>
                  <a:outerShdw blurRad="38100" dist="38100" dir="2700000" algn="tl">
                    <a:srgbClr val="000000">
                      <a:alpha val="43137"/>
                    </a:srgbClr>
                  </a:outerShdw>
                </a:effectLst>
              </a:rPr>
              <a:t>1</a:t>
            </a:r>
            <a:r>
              <a:rPr lang="en-US" altLang="zh-CN" b="1" dirty="0">
                <a:solidFill>
                  <a:schemeClr val="accent2"/>
                </a:solidFill>
                <a:effectLst>
                  <a:outerShdw blurRad="38100" dist="38100" dir="2700000" algn="tl">
                    <a:srgbClr val="000000">
                      <a:alpha val="43137"/>
                    </a:srgbClr>
                  </a:outerShdw>
                </a:effectLst>
                <a:latin typeface="宋体" pitchFamily="2" charset="-122"/>
              </a:rPr>
              <a:t>≤5%；</a:t>
            </a:r>
          </a:p>
          <a:p>
            <a:pPr algn="just">
              <a:spcBef>
                <a:spcPct val="0"/>
              </a:spcBef>
              <a:buClrTx/>
              <a:buSzTx/>
              <a:buFontTx/>
              <a:buNone/>
            </a:pPr>
            <a:r>
              <a:rPr lang="en-US" altLang="zh-CN" b="1" dirty="0">
                <a:solidFill>
                  <a:schemeClr val="accent2"/>
                </a:solidFill>
                <a:effectLst>
                  <a:outerShdw blurRad="38100" dist="38100" dir="2700000" algn="tl">
                    <a:srgbClr val="000000">
                      <a:alpha val="43137"/>
                    </a:srgbClr>
                  </a:outerShdw>
                </a:effectLst>
                <a:latin typeface="宋体" pitchFamily="2" charset="-122"/>
              </a:rPr>
              <a:t>        2）</a:t>
            </a:r>
            <a:r>
              <a:rPr lang="en-US" altLang="zh-CN" b="1" i="1" dirty="0">
                <a:solidFill>
                  <a:schemeClr val="accent2"/>
                </a:solidFill>
                <a:effectLst>
                  <a:outerShdw blurRad="38100" dist="38100" dir="2700000" algn="tl">
                    <a:srgbClr val="000000">
                      <a:alpha val="43137"/>
                    </a:srgbClr>
                  </a:outerShdw>
                </a:effectLst>
              </a:rPr>
              <a:t>NPV</a:t>
            </a:r>
            <a:r>
              <a:rPr lang="en-US" altLang="zh-CN" b="1" dirty="0">
                <a:solidFill>
                  <a:schemeClr val="accent2"/>
                </a:solidFill>
                <a:effectLst>
                  <a:outerShdw blurRad="38100" dist="38100" dir="2700000" algn="tl">
                    <a:srgbClr val="000000">
                      <a:alpha val="43137"/>
                    </a:srgbClr>
                  </a:outerShdw>
                </a:effectLst>
                <a:latin typeface="宋体" pitchFamily="2" charset="-122"/>
              </a:rPr>
              <a:t>(</a:t>
            </a:r>
            <a:r>
              <a:rPr lang="en-US" altLang="zh-CN" b="1" i="1" dirty="0">
                <a:solidFill>
                  <a:schemeClr val="accent2"/>
                </a:solidFill>
                <a:effectLst>
                  <a:outerShdw blurRad="38100" dist="38100" dir="2700000" algn="tl">
                    <a:srgbClr val="000000">
                      <a:alpha val="43137"/>
                    </a:srgbClr>
                  </a:outerShdw>
                </a:effectLst>
              </a:rPr>
              <a:t>i</a:t>
            </a:r>
            <a:r>
              <a:rPr lang="en-US" altLang="zh-CN" b="1" i="1" baseline="-25000" dirty="0">
                <a:solidFill>
                  <a:schemeClr val="accent2"/>
                </a:solidFill>
                <a:effectLst>
                  <a:outerShdw blurRad="38100" dist="38100" dir="2700000" algn="tl">
                    <a:srgbClr val="000000">
                      <a:alpha val="43137"/>
                    </a:srgbClr>
                  </a:outerShdw>
                </a:effectLst>
              </a:rPr>
              <a:t>1</a:t>
            </a:r>
            <a:r>
              <a:rPr lang="en-US" altLang="zh-CN" b="1" dirty="0">
                <a:solidFill>
                  <a:schemeClr val="accent2"/>
                </a:solidFill>
                <a:effectLst>
                  <a:outerShdw blurRad="38100" dist="38100" dir="2700000" algn="tl">
                    <a:srgbClr val="000000">
                      <a:alpha val="43137"/>
                    </a:srgbClr>
                  </a:outerShdw>
                </a:effectLst>
                <a:latin typeface="宋体" pitchFamily="2" charset="-122"/>
              </a:rPr>
              <a:t>)</a:t>
            </a:r>
            <a:r>
              <a:rPr lang="en-US" altLang="zh-CN" b="1" dirty="0">
                <a:solidFill>
                  <a:schemeClr val="accent2"/>
                </a:solidFill>
                <a:effectLst>
                  <a:outerShdw blurRad="38100" dist="38100" dir="2700000" algn="tl">
                    <a:srgbClr val="000000">
                      <a:alpha val="43137"/>
                    </a:srgbClr>
                  </a:outerShdw>
                </a:effectLst>
                <a:latin typeface="宋体" pitchFamily="2" charset="-122"/>
                <a:sym typeface="Symbol" pitchFamily="18" charset="2"/>
              </a:rPr>
              <a:t>＞</a:t>
            </a:r>
            <a:r>
              <a:rPr lang="en-US" altLang="zh-CN" b="1" dirty="0">
                <a:solidFill>
                  <a:schemeClr val="accent2"/>
                </a:solidFill>
                <a:effectLst>
                  <a:outerShdw blurRad="38100" dist="38100" dir="2700000" algn="tl">
                    <a:srgbClr val="000000">
                      <a:alpha val="43137"/>
                    </a:srgbClr>
                  </a:outerShdw>
                </a:effectLst>
                <a:latin typeface="宋体" pitchFamily="2" charset="-122"/>
              </a:rPr>
              <a:t>０，</a:t>
            </a:r>
            <a:r>
              <a:rPr lang="en-US" altLang="zh-CN" b="1" i="1" dirty="0">
                <a:solidFill>
                  <a:schemeClr val="accent2"/>
                </a:solidFill>
                <a:effectLst>
                  <a:outerShdw blurRad="38100" dist="38100" dir="2700000" algn="tl">
                    <a:srgbClr val="000000">
                      <a:alpha val="43137"/>
                    </a:srgbClr>
                  </a:outerShdw>
                </a:effectLst>
              </a:rPr>
              <a:t>NPV</a:t>
            </a:r>
            <a:r>
              <a:rPr lang="en-US" altLang="zh-CN" b="1" dirty="0">
                <a:solidFill>
                  <a:schemeClr val="accent2"/>
                </a:solidFill>
                <a:effectLst>
                  <a:outerShdw blurRad="38100" dist="38100" dir="2700000" algn="tl">
                    <a:srgbClr val="000000">
                      <a:alpha val="43137"/>
                    </a:srgbClr>
                  </a:outerShdw>
                </a:effectLst>
                <a:latin typeface="宋体" pitchFamily="2" charset="-122"/>
              </a:rPr>
              <a:t>(</a:t>
            </a:r>
            <a:r>
              <a:rPr lang="en-US" altLang="zh-CN" b="1" i="1" dirty="0">
                <a:solidFill>
                  <a:schemeClr val="accent2"/>
                </a:solidFill>
                <a:effectLst>
                  <a:outerShdw blurRad="38100" dist="38100" dir="2700000" algn="tl">
                    <a:srgbClr val="000000">
                      <a:alpha val="43137"/>
                    </a:srgbClr>
                  </a:outerShdw>
                </a:effectLst>
              </a:rPr>
              <a:t>i</a:t>
            </a:r>
            <a:r>
              <a:rPr lang="en-US" altLang="zh-CN" b="1" i="1" baseline="-25000" dirty="0">
                <a:solidFill>
                  <a:schemeClr val="accent2"/>
                </a:solidFill>
                <a:effectLst>
                  <a:outerShdw blurRad="38100" dist="38100" dir="2700000" algn="tl">
                    <a:srgbClr val="000000">
                      <a:alpha val="43137"/>
                    </a:srgbClr>
                  </a:outerShdw>
                </a:effectLst>
              </a:rPr>
              <a:t>2</a:t>
            </a:r>
            <a:r>
              <a:rPr lang="en-US" altLang="zh-CN" b="1" dirty="0">
                <a:solidFill>
                  <a:schemeClr val="accent2"/>
                </a:solidFill>
                <a:effectLst>
                  <a:outerShdw blurRad="38100" dist="38100" dir="2700000" algn="tl">
                    <a:srgbClr val="000000">
                      <a:alpha val="43137"/>
                    </a:srgbClr>
                  </a:outerShdw>
                </a:effectLst>
                <a:latin typeface="宋体" pitchFamily="2" charset="-122"/>
              </a:rPr>
              <a:t>) </a:t>
            </a:r>
            <a:r>
              <a:rPr lang="en-US" altLang="zh-CN" b="1" dirty="0">
                <a:solidFill>
                  <a:schemeClr val="accent2"/>
                </a:solidFill>
                <a:effectLst>
                  <a:outerShdw blurRad="38100" dist="38100" dir="2700000" algn="tl">
                    <a:srgbClr val="000000">
                      <a:alpha val="43137"/>
                    </a:srgbClr>
                  </a:outerShdw>
                </a:effectLst>
                <a:latin typeface="宋体" pitchFamily="2" charset="-122"/>
                <a:sym typeface="Symbol" pitchFamily="18" charset="2"/>
              </a:rPr>
              <a:t>＜</a:t>
            </a:r>
            <a:r>
              <a:rPr lang="en-US" altLang="zh-CN" b="1" dirty="0">
                <a:solidFill>
                  <a:schemeClr val="accent2"/>
                </a:solidFill>
                <a:effectLst>
                  <a:outerShdw blurRad="38100" dist="38100" dir="2700000" algn="tl">
                    <a:srgbClr val="000000">
                      <a:alpha val="43137"/>
                    </a:srgbClr>
                  </a:outerShdw>
                </a:effectLst>
                <a:latin typeface="宋体" pitchFamily="2" charset="-122"/>
              </a:rPr>
              <a:t>０</a:t>
            </a:r>
            <a:endParaRPr lang="zh-CN" altLang="en-US" b="1" dirty="0">
              <a:solidFill>
                <a:schemeClr val="accent2"/>
              </a:solidFill>
              <a:effectLst>
                <a:outerShdw blurRad="38100" dist="38100" dir="2700000" algn="tl">
                  <a:srgbClr val="000000">
                    <a:alpha val="43137"/>
                  </a:srgbClr>
                </a:outerShdw>
              </a:effectLst>
              <a:latin typeface="宋体"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643"/>
                                        </p:tgtEl>
                                        <p:attrNameLst>
                                          <p:attrName>style.visibility</p:attrName>
                                        </p:attrNameLst>
                                      </p:cBhvr>
                                      <p:to>
                                        <p:strVal val="visible"/>
                                      </p:to>
                                    </p:set>
                                    <p:animEffect transition="in" filter="dissolve">
                                      <p:cBhvr>
                                        <p:cTn id="7" dur="500"/>
                                        <p:tgtEl>
                                          <p:spTgt spid="6864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8644"/>
                                        </p:tgtEl>
                                        <p:attrNameLst>
                                          <p:attrName>style.visibility</p:attrName>
                                        </p:attrNameLst>
                                      </p:cBhvr>
                                      <p:to>
                                        <p:strVal val="visible"/>
                                      </p:to>
                                    </p:set>
                                    <p:animEffect transition="in" filter="dissolve">
                                      <p:cBhvr>
                                        <p:cTn id="12" dur="500"/>
                                        <p:tgtEl>
                                          <p:spTgt spid="68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4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xfrm>
            <a:off x="611560" y="142852"/>
            <a:ext cx="7920880" cy="754062"/>
          </a:xfrm>
        </p:spPr>
        <p:txBody>
          <a:bodyPr/>
          <a:lstStyle/>
          <a:p>
            <a:pPr eaLnBrk="1" hangingPunct="1"/>
            <a:r>
              <a:rPr lang="zh-CN" altLang="en-US" sz="3200" dirty="0" smtClean="0">
                <a:solidFill>
                  <a:srgbClr val="C00000"/>
                </a:solidFill>
                <a:effectLst>
                  <a:outerShdw blurRad="38100" dist="38100" dir="2700000" algn="tl">
                    <a:srgbClr val="000000">
                      <a:alpha val="43137"/>
                    </a:srgbClr>
                  </a:outerShdw>
                </a:effectLst>
                <a:latin typeface="宋体" pitchFamily="2" charset="-122"/>
              </a:rPr>
              <a:t>决策指标分类</a:t>
            </a:r>
          </a:p>
        </p:txBody>
      </p:sp>
      <p:sp>
        <p:nvSpPr>
          <p:cNvPr id="295946" name="Rectangle 10"/>
          <p:cNvSpPr>
            <a:spLocks noChangeArrowheads="1"/>
          </p:cNvSpPr>
          <p:nvPr/>
        </p:nvSpPr>
        <p:spPr bwMode="auto">
          <a:xfrm>
            <a:off x="467544" y="1700808"/>
            <a:ext cx="8431212" cy="3672408"/>
          </a:xfrm>
          <a:prstGeom prst="rect">
            <a:avLst/>
          </a:prstGeom>
          <a:solidFill>
            <a:srgbClr val="007A37"/>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Ins="180000" anchor="ctr" anchorCtr="1"/>
          <a:lstStyle/>
          <a:p>
            <a:pPr marL="342900" indent="-342900">
              <a:lnSpc>
                <a:spcPct val="150000"/>
              </a:lnSpc>
              <a:spcBef>
                <a:spcPct val="20000"/>
              </a:spcBef>
              <a:buClr>
                <a:schemeClr val="folHlink"/>
              </a:buClr>
              <a:buSzPct val="60000"/>
            </a:pPr>
            <a:r>
              <a:rPr lang="en-US" altLang="zh-CN" sz="2400" b="1" dirty="0">
                <a:solidFill>
                  <a:schemeClr val="bg1"/>
                </a:solidFill>
                <a:effectLst>
                  <a:outerShdw blurRad="38100" dist="38100" dir="2700000" algn="tl">
                    <a:srgbClr val="000000">
                      <a:alpha val="43137"/>
                    </a:srgbClr>
                  </a:outerShdw>
                </a:effectLst>
                <a:latin typeface="宋体" pitchFamily="2" charset="-122"/>
              </a:rPr>
              <a:t>    </a:t>
            </a:r>
            <a:r>
              <a:rPr lang="en-US" altLang="zh-CN" sz="2400" b="1" dirty="0" smtClean="0">
                <a:solidFill>
                  <a:schemeClr val="bg1"/>
                </a:solidFill>
                <a:effectLst>
                  <a:outerShdw blurRad="38100" dist="38100" dir="2700000" algn="tl">
                    <a:srgbClr val="000000">
                      <a:alpha val="43137"/>
                    </a:srgbClr>
                  </a:outerShdw>
                </a:effectLst>
                <a:latin typeface="宋体" pitchFamily="2" charset="-122"/>
              </a:rPr>
              <a:t> </a:t>
            </a:r>
            <a:r>
              <a:rPr lang="en-US" altLang="zh-CN" sz="2400" b="1" dirty="0" smtClean="0">
                <a:solidFill>
                  <a:srgbClr val="FFC000"/>
                </a:solidFill>
                <a:effectLst>
                  <a:outerShdw blurRad="38100" dist="38100" dir="2700000" algn="tl">
                    <a:srgbClr val="000000">
                      <a:alpha val="43137"/>
                    </a:srgbClr>
                  </a:outerShdw>
                </a:effectLst>
                <a:latin typeface="宋体" pitchFamily="2" charset="-122"/>
              </a:rPr>
              <a:t> </a:t>
            </a:r>
            <a:r>
              <a:rPr lang="en-US" altLang="zh-CN" sz="2400" b="1" dirty="0" err="1" smtClean="0">
                <a:solidFill>
                  <a:srgbClr val="FFC000"/>
                </a:solidFill>
                <a:effectLst>
                  <a:outerShdw blurRad="38100" dist="38100" dir="2700000" algn="tl">
                    <a:srgbClr val="000000">
                      <a:alpha val="43137"/>
                    </a:srgbClr>
                  </a:outerShdw>
                </a:effectLst>
                <a:latin typeface="宋体" pitchFamily="2" charset="-122"/>
              </a:rPr>
              <a:t>非折现指标</a:t>
            </a:r>
            <a:r>
              <a:rPr lang="en-US" altLang="zh-CN" sz="2400" b="1" dirty="0" err="1" smtClean="0">
                <a:solidFill>
                  <a:schemeClr val="bg1"/>
                </a:solidFill>
                <a:effectLst>
                  <a:outerShdw blurRad="38100" dist="38100" dir="2700000" algn="tl">
                    <a:srgbClr val="000000">
                      <a:alpha val="43137"/>
                    </a:srgbClr>
                  </a:outerShdw>
                </a:effectLst>
                <a:latin typeface="宋体" pitchFamily="2" charset="-122"/>
              </a:rPr>
              <a:t>：又称静态指标，计算时不对项目现金流量折现的指标，主要有投资回收期、投资收益率</a:t>
            </a:r>
            <a:r>
              <a:rPr lang="en-US" altLang="zh-CN" sz="2400" b="1" dirty="0" smtClean="0">
                <a:solidFill>
                  <a:schemeClr val="bg1"/>
                </a:solidFill>
                <a:effectLst>
                  <a:outerShdw blurRad="38100" dist="38100" dir="2700000" algn="tl">
                    <a:srgbClr val="000000">
                      <a:alpha val="43137"/>
                    </a:srgbClr>
                  </a:outerShdw>
                </a:effectLst>
                <a:latin typeface="宋体" pitchFamily="2" charset="-122"/>
              </a:rPr>
              <a:t>。</a:t>
            </a:r>
          </a:p>
          <a:p>
            <a:pPr marL="342900" indent="557213">
              <a:lnSpc>
                <a:spcPct val="150000"/>
              </a:lnSpc>
              <a:spcBef>
                <a:spcPct val="20000"/>
              </a:spcBef>
              <a:buClr>
                <a:schemeClr val="folHlink"/>
              </a:buClr>
              <a:buSzPct val="60000"/>
            </a:pPr>
            <a:r>
              <a:rPr lang="zh-CN" altLang="en-US" sz="2400" b="1" dirty="0" smtClean="0">
                <a:solidFill>
                  <a:srgbClr val="FFC000"/>
                </a:solidFill>
                <a:effectLst>
                  <a:outerShdw blurRad="38100" dist="38100" dir="2700000" algn="tl">
                    <a:srgbClr val="000000">
                      <a:alpha val="43137"/>
                    </a:srgbClr>
                  </a:outerShdw>
                </a:effectLst>
                <a:latin typeface="宋体" pitchFamily="2" charset="-122"/>
              </a:rPr>
              <a:t>折现类指标</a:t>
            </a:r>
            <a:r>
              <a:rPr lang="zh-CN" altLang="en-US" sz="2400" b="1" dirty="0" smtClean="0">
                <a:solidFill>
                  <a:schemeClr val="bg1"/>
                </a:solidFill>
                <a:effectLst>
                  <a:outerShdw blurRad="38100" dist="38100" dir="2700000" algn="tl">
                    <a:srgbClr val="000000">
                      <a:alpha val="43137"/>
                    </a:srgbClr>
                  </a:outerShdw>
                </a:effectLst>
                <a:latin typeface="宋体" pitchFamily="2" charset="-122"/>
              </a:rPr>
              <a:t>：又称为动态指标，考虑资金的时间价值。净现值，内部收益率及两者派生出的指标，如净现值率、年值、费用现值、费用年值、差额投资内部收益率、外部收益率和折现投资回收期等。</a:t>
            </a:r>
            <a:endParaRPr lang="en-US" altLang="zh-CN" sz="2400" b="1" dirty="0" smtClean="0">
              <a:solidFill>
                <a:schemeClr val="bg1"/>
              </a:solidFill>
              <a:effectLst>
                <a:outerShdw blurRad="38100" dist="38100" dir="2700000" algn="tl">
                  <a:srgbClr val="000000">
                    <a:alpha val="43137"/>
                  </a:srgbClr>
                </a:outerShdw>
              </a:effectLst>
              <a:latin typeface="宋体"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5946"/>
                                        </p:tgtEl>
                                        <p:attrNameLst>
                                          <p:attrName>style.visibility</p:attrName>
                                        </p:attrNameLst>
                                      </p:cBhvr>
                                      <p:to>
                                        <p:strVal val="visible"/>
                                      </p:to>
                                    </p:set>
                                    <p:animEffect transition="in" filter="wipe(left)">
                                      <p:cBhvr>
                                        <p:cTn id="7" dur="500"/>
                                        <p:tgtEl>
                                          <p:spTgt spid="295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6" name="Object 4"/>
          <p:cNvGraphicFramePr>
            <a:graphicFrameLocks noChangeAspect="1"/>
          </p:cNvGraphicFramePr>
          <p:nvPr/>
        </p:nvGraphicFramePr>
        <p:xfrm>
          <a:off x="677863" y="2157413"/>
          <a:ext cx="7699375" cy="2733675"/>
        </p:xfrm>
        <a:graphic>
          <a:graphicData uri="http://schemas.openxmlformats.org/presentationml/2006/ole">
            <p:oleObj spid="_x0000_s116738" name="Equation" r:id="rId3" imgW="3581280" imgH="1320480" progId="Equation.3">
              <p:embed/>
            </p:oleObj>
          </a:graphicData>
        </a:graphic>
      </p:graphicFrame>
      <p:sp>
        <p:nvSpPr>
          <p:cNvPr id="32773" name="Text Box 6"/>
          <p:cNvSpPr>
            <a:spLocks noGrp="1" noChangeArrowheads="1"/>
          </p:cNvSpPr>
          <p:nvPr>
            <p:ph type="title" idx="4294967295"/>
          </p:nvPr>
        </p:nvSpPr>
        <p:spPr>
          <a:xfrm>
            <a:off x="1500166" y="214290"/>
            <a:ext cx="2625725" cy="708025"/>
          </a:xfrm>
          <a:noFill/>
        </p:spPr>
        <p:txBody>
          <a:bodyPr/>
          <a:lstStyle/>
          <a:p>
            <a:pPr eaLnBrk="1" hangingPunct="1"/>
            <a:r>
              <a:rPr lang="zh-CN" altLang="en-US" sz="3600" b="1" dirty="0" smtClean="0">
                <a:solidFill>
                  <a:srgbClr val="0000FF"/>
                </a:solidFill>
                <a:latin typeface="宋体" pitchFamily="2" charset="-122"/>
              </a:rPr>
              <a:t>例题（续）</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barn(outVertical)">
                                      <p:cBhvr>
                                        <p:cTn id="7"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9" name="Text Box 2"/>
          <p:cNvSpPr txBox="1">
            <a:spLocks noChangeArrowheads="1"/>
          </p:cNvSpPr>
          <p:nvPr/>
        </p:nvSpPr>
        <p:spPr bwMode="auto">
          <a:xfrm>
            <a:off x="987425" y="1000108"/>
            <a:ext cx="7588250" cy="1068388"/>
          </a:xfrm>
          <a:prstGeom prst="rect">
            <a:avLst/>
          </a:prstGeom>
          <a:noFill/>
          <a:ln w="9525">
            <a:noFill/>
            <a:miter lim="800000"/>
            <a:headEnd/>
            <a:tailEnd/>
          </a:ln>
        </p:spPr>
        <p:txBody>
          <a:bodyPr>
            <a:spAutoFit/>
          </a:bodyPr>
          <a:lstStyle/>
          <a:p>
            <a:pPr>
              <a:spcBef>
                <a:spcPct val="0"/>
              </a:spcBef>
              <a:buClrTx/>
              <a:buSzTx/>
              <a:buFontTx/>
              <a:buNone/>
            </a:pPr>
            <a:r>
              <a:rPr lang="zh-CN" altLang="en-US" sz="3600" b="1" dirty="0">
                <a:solidFill>
                  <a:schemeClr val="accent2"/>
                </a:solidFill>
                <a:effectLst>
                  <a:outerShdw blurRad="38100" dist="38100" dir="2700000" algn="tl">
                    <a:srgbClr val="000000">
                      <a:alpha val="43137"/>
                    </a:srgbClr>
                  </a:outerShdw>
                </a:effectLst>
                <a:latin typeface="宋体" pitchFamily="2" charset="-122"/>
              </a:rPr>
              <a:t> </a:t>
            </a:r>
            <a:r>
              <a:rPr lang="zh-CN" altLang="en-US" sz="2800" b="1" dirty="0">
                <a:solidFill>
                  <a:schemeClr val="accent2"/>
                </a:solidFill>
                <a:effectLst>
                  <a:outerShdw blurRad="38100" dist="38100" dir="2700000" algn="tl">
                    <a:srgbClr val="000000">
                      <a:alpha val="43137"/>
                    </a:srgbClr>
                  </a:outerShdw>
                </a:effectLst>
                <a:latin typeface="宋体" pitchFamily="2" charset="-122"/>
              </a:rPr>
              <a:t>例：</a:t>
            </a:r>
            <a:r>
              <a:rPr lang="zh-CN" altLang="en-US" sz="2800" b="1" dirty="0">
                <a:solidFill>
                  <a:schemeClr val="accent2"/>
                </a:solidFill>
                <a:effectLst>
                  <a:outerShdw blurRad="38100" dist="38100" dir="2700000" algn="tl">
                    <a:srgbClr val="000000">
                      <a:alpha val="43137"/>
                    </a:srgbClr>
                  </a:outerShdw>
                </a:effectLst>
              </a:rPr>
              <a:t>某企业用10000元购买设备，计算期为５年，各年净现金流量如图所示。</a:t>
            </a:r>
          </a:p>
        </p:txBody>
      </p:sp>
      <p:graphicFrame>
        <p:nvGraphicFramePr>
          <p:cNvPr id="33794" name="Object 3"/>
          <p:cNvGraphicFramePr>
            <a:graphicFrameLocks noChangeAspect="1"/>
          </p:cNvGraphicFramePr>
          <p:nvPr/>
        </p:nvGraphicFramePr>
        <p:xfrm>
          <a:off x="493713" y="2071678"/>
          <a:ext cx="5995987" cy="2357437"/>
        </p:xfrm>
        <a:graphic>
          <a:graphicData uri="http://schemas.openxmlformats.org/presentationml/2006/ole">
            <p:oleObj spid="_x0000_s117762" name="Visio" r:id="rId3" imgW="4995367" imgH="2602078" progId="">
              <p:embed/>
            </p:oleObj>
          </a:graphicData>
        </a:graphic>
      </p:graphicFrame>
      <p:sp>
        <p:nvSpPr>
          <p:cNvPr id="33800" name="Rectangle 4"/>
          <p:cNvSpPr>
            <a:spLocks noGrp="1" noChangeArrowheads="1"/>
          </p:cNvSpPr>
          <p:nvPr>
            <p:ph type="title" idx="4294967295"/>
          </p:nvPr>
        </p:nvSpPr>
        <p:spPr>
          <a:xfrm>
            <a:off x="1619672" y="214290"/>
            <a:ext cx="4919663" cy="620713"/>
          </a:xfrm>
        </p:spPr>
        <p:txBody>
          <a:bodyPr/>
          <a:lstStyle/>
          <a:p>
            <a:pPr eaLnBrk="1" hangingPunct="1"/>
            <a:r>
              <a:rPr lang="zh-CN" altLang="en-US" sz="3600" b="1" dirty="0" smtClean="0"/>
              <a:t>内部收益率的经济</a:t>
            </a:r>
            <a:r>
              <a:rPr lang="zh-CN" altLang="en-US" sz="3600" dirty="0" smtClean="0"/>
              <a:t>意义</a:t>
            </a:r>
            <a:endParaRPr lang="zh-CN" altLang="en-US" sz="3600" b="1" dirty="0" smtClean="0"/>
          </a:p>
        </p:txBody>
      </p:sp>
      <p:graphicFrame>
        <p:nvGraphicFramePr>
          <p:cNvPr id="292869" name="Object 5"/>
          <p:cNvGraphicFramePr>
            <a:graphicFrameLocks noChangeAspect="1"/>
          </p:cNvGraphicFramePr>
          <p:nvPr/>
        </p:nvGraphicFramePr>
        <p:xfrm>
          <a:off x="2595563" y="3606800"/>
          <a:ext cx="5994400" cy="1117600"/>
        </p:xfrm>
        <a:graphic>
          <a:graphicData uri="http://schemas.openxmlformats.org/presentationml/2006/ole">
            <p:oleObj spid="_x0000_s117763" name="Equation" r:id="rId4" imgW="3327120" imgH="660240" progId="Equation.3">
              <p:embed/>
            </p:oleObj>
          </a:graphicData>
        </a:graphic>
      </p:graphicFrame>
      <p:graphicFrame>
        <p:nvGraphicFramePr>
          <p:cNvPr id="292870" name="Object 6"/>
          <p:cNvGraphicFramePr>
            <a:graphicFrameLocks noChangeAspect="1"/>
          </p:cNvGraphicFramePr>
          <p:nvPr/>
        </p:nvGraphicFramePr>
        <p:xfrm>
          <a:off x="898525" y="4786322"/>
          <a:ext cx="5102225" cy="1462087"/>
        </p:xfrm>
        <a:graphic>
          <a:graphicData uri="http://schemas.openxmlformats.org/presentationml/2006/ole">
            <p:oleObj spid="_x0000_s117764" name="Equation" r:id="rId5" imgW="2831760" imgH="863280" progId="Equation.3">
              <p:embed/>
            </p:oleObj>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2869"/>
                                        </p:tgtEl>
                                        <p:attrNameLst>
                                          <p:attrName>style.visibility</p:attrName>
                                        </p:attrNameLst>
                                      </p:cBhvr>
                                      <p:to>
                                        <p:strVal val="visible"/>
                                      </p:to>
                                    </p:set>
                                    <p:animEffect transition="in" filter="dissolve">
                                      <p:cBhvr>
                                        <p:cTn id="7" dur="500"/>
                                        <p:tgtEl>
                                          <p:spTgt spid="29286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92870"/>
                                        </p:tgtEl>
                                        <p:attrNameLst>
                                          <p:attrName>style.visibility</p:attrName>
                                        </p:attrNameLst>
                                      </p:cBhvr>
                                      <p:to>
                                        <p:strVal val="visible"/>
                                      </p:to>
                                    </p:set>
                                    <p:animEffect transition="in" filter="barn(outHorizontal)">
                                      <p:cBhvr>
                                        <p:cTn id="12" dur="500"/>
                                        <p:tgtEl>
                                          <p:spTgt spid="292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4"/>
          <p:cNvSpPr>
            <a:spLocks noGrp="1" noChangeArrowheads="1"/>
          </p:cNvSpPr>
          <p:nvPr>
            <p:ph type="title" idx="4294967295"/>
          </p:nvPr>
        </p:nvSpPr>
        <p:spPr>
          <a:xfrm>
            <a:off x="1142976" y="142852"/>
            <a:ext cx="7297738" cy="679450"/>
          </a:xfrm>
        </p:spPr>
        <p:txBody>
          <a:bodyPr/>
          <a:lstStyle/>
          <a:p>
            <a:pPr eaLnBrk="1" hangingPunct="1"/>
            <a:r>
              <a:rPr lang="zh-CN" altLang="en-US" sz="3600" b="1" dirty="0" smtClean="0"/>
              <a:t>内部收益率的经济意义</a:t>
            </a:r>
          </a:p>
        </p:txBody>
      </p:sp>
      <p:graphicFrame>
        <p:nvGraphicFramePr>
          <p:cNvPr id="34818" name="Object 5"/>
          <p:cNvGraphicFramePr>
            <a:graphicFrameLocks noChangeAspect="1"/>
          </p:cNvGraphicFramePr>
          <p:nvPr/>
        </p:nvGraphicFramePr>
        <p:xfrm>
          <a:off x="7119938" y="2211388"/>
          <a:ext cx="2024062" cy="419100"/>
        </p:xfrm>
        <a:graphic>
          <a:graphicData uri="http://schemas.openxmlformats.org/presentationml/2006/ole">
            <p:oleObj spid="_x0000_s118786" name="公式" r:id="rId3" imgW="634680" imgH="139680" progId="Equation.3">
              <p:embed/>
            </p:oleObj>
          </a:graphicData>
        </a:graphic>
      </p:graphicFrame>
      <p:graphicFrame>
        <p:nvGraphicFramePr>
          <p:cNvPr id="34819" name="Object 44"/>
          <p:cNvGraphicFramePr>
            <a:graphicFrameLocks noChangeAspect="1"/>
          </p:cNvGraphicFramePr>
          <p:nvPr/>
        </p:nvGraphicFramePr>
        <p:xfrm>
          <a:off x="739775" y="1516063"/>
          <a:ext cx="5994400" cy="1762125"/>
        </p:xfrm>
        <a:graphic>
          <a:graphicData uri="http://schemas.openxmlformats.org/presentationml/2006/ole">
            <p:oleObj spid="_x0000_s118787" name="Visio" r:id="rId4" imgW="4995367" imgH="2602078" progId="">
              <p:embed/>
            </p:oleObj>
          </a:graphicData>
        </a:graphic>
      </p:graphicFrame>
      <p:sp>
        <p:nvSpPr>
          <p:cNvPr id="34824" name="Rectangle 45"/>
          <p:cNvSpPr>
            <a:spLocks noChangeArrowheads="1"/>
          </p:cNvSpPr>
          <p:nvPr/>
        </p:nvSpPr>
        <p:spPr bwMode="auto">
          <a:xfrm>
            <a:off x="630238" y="3373438"/>
            <a:ext cx="184731" cy="400110"/>
          </a:xfrm>
          <a:prstGeom prst="rect">
            <a:avLst/>
          </a:prstGeom>
          <a:solidFill>
            <a:srgbClr val="CCFFCC"/>
          </a:solidFill>
          <a:ln w="12700">
            <a:noFill/>
            <a:miter lim="800000"/>
            <a:headEnd/>
            <a:tailEnd/>
          </a:ln>
        </p:spPr>
        <p:txBody>
          <a:bodyPr wrap="none" anchor="ctr">
            <a:spAutoFit/>
          </a:bodyPr>
          <a:lstStyle/>
          <a:p>
            <a:endParaRPr lang="zh-CN" altLang="en-US" b="1">
              <a:effectLst>
                <a:outerShdw blurRad="38100" dist="38100" dir="2700000" algn="tl">
                  <a:srgbClr val="000000">
                    <a:alpha val="43137"/>
                  </a:srgbClr>
                </a:outerShdw>
              </a:effectLst>
            </a:endParaRPr>
          </a:p>
        </p:txBody>
      </p:sp>
      <p:graphicFrame>
        <p:nvGraphicFramePr>
          <p:cNvPr id="71726" name="Object 46"/>
          <p:cNvGraphicFramePr>
            <a:graphicFrameLocks noChangeAspect="1"/>
          </p:cNvGraphicFramePr>
          <p:nvPr/>
        </p:nvGraphicFramePr>
        <p:xfrm>
          <a:off x="1041400" y="3629025"/>
          <a:ext cx="5700713" cy="306388"/>
        </p:xfrm>
        <a:graphic>
          <a:graphicData uri="http://schemas.openxmlformats.org/presentationml/2006/ole">
            <p:oleObj spid="_x0000_s118788" name="Visio" r:id="rId5" imgW="4704283" imgH="300838" progId="">
              <p:embed/>
            </p:oleObj>
          </a:graphicData>
        </a:graphic>
      </p:graphicFrame>
      <p:sp>
        <p:nvSpPr>
          <p:cNvPr id="71727" name="Line 47"/>
          <p:cNvSpPr>
            <a:spLocks noChangeShapeType="1"/>
          </p:cNvSpPr>
          <p:nvPr/>
        </p:nvSpPr>
        <p:spPr bwMode="auto">
          <a:xfrm>
            <a:off x="1068388" y="3697288"/>
            <a:ext cx="1587" cy="1443037"/>
          </a:xfrm>
          <a:prstGeom prst="line">
            <a:avLst/>
          </a:prstGeom>
          <a:noFill/>
          <a:ln w="19050">
            <a:solidFill>
              <a:srgbClr val="CC00FF"/>
            </a:solidFill>
            <a:round/>
            <a:headEnd/>
            <a:tailEnd type="triangle" w="med" len="med"/>
          </a:ln>
        </p:spPr>
        <p:txBody>
          <a:bodyPr>
            <a:spAutoFit/>
          </a:bodyPr>
          <a:lstStyle/>
          <a:p>
            <a:endParaRPr lang="zh-CN" altLang="en-US" b="1">
              <a:effectLst>
                <a:outerShdw blurRad="38100" dist="38100" dir="2700000" algn="tl">
                  <a:srgbClr val="000000">
                    <a:alpha val="43137"/>
                  </a:srgbClr>
                </a:outerShdw>
              </a:effectLst>
            </a:endParaRPr>
          </a:p>
        </p:txBody>
      </p:sp>
      <p:sp>
        <p:nvSpPr>
          <p:cNvPr id="71728" name="Line 48"/>
          <p:cNvSpPr>
            <a:spLocks noChangeShapeType="1"/>
          </p:cNvSpPr>
          <p:nvPr/>
        </p:nvSpPr>
        <p:spPr bwMode="auto">
          <a:xfrm>
            <a:off x="2079625" y="3703638"/>
            <a:ext cx="3175" cy="2076450"/>
          </a:xfrm>
          <a:prstGeom prst="line">
            <a:avLst/>
          </a:prstGeom>
          <a:noFill/>
          <a:ln w="19050">
            <a:solidFill>
              <a:schemeClr val="tx1"/>
            </a:solidFill>
            <a:round/>
            <a:headEnd/>
            <a:tailEnd type="triangle" w="med" len="med"/>
          </a:ln>
        </p:spPr>
        <p:txBody>
          <a:bodyPr>
            <a:spAutoFit/>
          </a:bodyPr>
          <a:lstStyle/>
          <a:p>
            <a:endParaRPr lang="zh-CN" altLang="en-US" b="1">
              <a:effectLst>
                <a:outerShdw blurRad="38100" dist="38100" dir="2700000" algn="tl">
                  <a:srgbClr val="000000">
                    <a:alpha val="43137"/>
                  </a:srgbClr>
                </a:outerShdw>
              </a:effectLst>
            </a:endParaRPr>
          </a:p>
        </p:txBody>
      </p:sp>
      <p:sp>
        <p:nvSpPr>
          <p:cNvPr id="71729" name="Line 49"/>
          <p:cNvSpPr>
            <a:spLocks noChangeShapeType="1"/>
          </p:cNvSpPr>
          <p:nvPr/>
        </p:nvSpPr>
        <p:spPr bwMode="auto">
          <a:xfrm>
            <a:off x="3157538" y="3695700"/>
            <a:ext cx="0" cy="2389188"/>
          </a:xfrm>
          <a:prstGeom prst="line">
            <a:avLst/>
          </a:prstGeom>
          <a:noFill/>
          <a:ln w="19050">
            <a:solidFill>
              <a:schemeClr val="tx1"/>
            </a:solidFill>
            <a:round/>
            <a:headEnd/>
            <a:tailEnd type="triangle" w="med" len="med"/>
          </a:ln>
        </p:spPr>
        <p:txBody>
          <a:bodyPr>
            <a:spAutoFit/>
          </a:bodyPr>
          <a:lstStyle/>
          <a:p>
            <a:endParaRPr lang="zh-CN" altLang="en-US" b="1">
              <a:effectLst>
                <a:outerShdw blurRad="38100" dist="38100" dir="2700000" algn="tl">
                  <a:srgbClr val="000000">
                    <a:alpha val="43137"/>
                  </a:srgbClr>
                </a:outerShdw>
              </a:effectLst>
            </a:endParaRPr>
          </a:p>
        </p:txBody>
      </p:sp>
      <p:sp>
        <p:nvSpPr>
          <p:cNvPr id="71730" name="Line 50"/>
          <p:cNvSpPr>
            <a:spLocks noChangeShapeType="1"/>
          </p:cNvSpPr>
          <p:nvPr/>
        </p:nvSpPr>
        <p:spPr bwMode="auto">
          <a:xfrm>
            <a:off x="4352925" y="3695700"/>
            <a:ext cx="0" cy="2087563"/>
          </a:xfrm>
          <a:prstGeom prst="line">
            <a:avLst/>
          </a:prstGeom>
          <a:noFill/>
          <a:ln w="19050">
            <a:solidFill>
              <a:schemeClr val="tx1"/>
            </a:solidFill>
            <a:round/>
            <a:headEnd/>
            <a:tailEnd type="triangle" w="med" len="med"/>
          </a:ln>
        </p:spPr>
        <p:txBody>
          <a:bodyPr>
            <a:spAutoFit/>
          </a:bodyPr>
          <a:lstStyle/>
          <a:p>
            <a:endParaRPr lang="zh-CN" altLang="en-US" b="1">
              <a:effectLst>
                <a:outerShdw blurRad="38100" dist="38100" dir="2700000" algn="tl">
                  <a:srgbClr val="000000">
                    <a:alpha val="43137"/>
                  </a:srgbClr>
                </a:outerShdw>
              </a:effectLst>
            </a:endParaRPr>
          </a:p>
        </p:txBody>
      </p:sp>
      <p:sp>
        <p:nvSpPr>
          <p:cNvPr id="71731" name="Line 51"/>
          <p:cNvSpPr>
            <a:spLocks noChangeShapeType="1"/>
          </p:cNvSpPr>
          <p:nvPr/>
        </p:nvSpPr>
        <p:spPr bwMode="auto">
          <a:xfrm>
            <a:off x="5419725" y="3695700"/>
            <a:ext cx="1588" cy="1174750"/>
          </a:xfrm>
          <a:prstGeom prst="line">
            <a:avLst/>
          </a:prstGeom>
          <a:noFill/>
          <a:ln w="19050">
            <a:solidFill>
              <a:schemeClr val="tx1"/>
            </a:solidFill>
            <a:round/>
            <a:headEnd/>
            <a:tailEnd type="triangle" w="med" len="med"/>
          </a:ln>
        </p:spPr>
        <p:txBody>
          <a:bodyPr>
            <a:spAutoFit/>
          </a:bodyPr>
          <a:lstStyle/>
          <a:p>
            <a:endParaRPr lang="zh-CN" altLang="en-US" b="1">
              <a:effectLst>
                <a:outerShdw blurRad="38100" dist="38100" dir="2700000" algn="tl">
                  <a:srgbClr val="000000">
                    <a:alpha val="43137"/>
                  </a:srgbClr>
                </a:outerShdw>
              </a:effectLst>
            </a:endParaRPr>
          </a:p>
        </p:txBody>
      </p:sp>
      <p:sp>
        <p:nvSpPr>
          <p:cNvPr id="71732" name="Line 52"/>
          <p:cNvSpPr>
            <a:spLocks noChangeShapeType="1"/>
          </p:cNvSpPr>
          <p:nvPr/>
        </p:nvSpPr>
        <p:spPr bwMode="auto">
          <a:xfrm>
            <a:off x="6497638" y="3695700"/>
            <a:ext cx="1587" cy="542925"/>
          </a:xfrm>
          <a:prstGeom prst="line">
            <a:avLst/>
          </a:prstGeom>
          <a:noFill/>
          <a:ln w="19050">
            <a:solidFill>
              <a:schemeClr val="tx1"/>
            </a:solidFill>
            <a:round/>
            <a:headEnd/>
            <a:tailEnd type="triangle" w="med" len="med"/>
          </a:ln>
        </p:spPr>
        <p:txBody>
          <a:bodyPr>
            <a:spAutoFit/>
          </a:bodyPr>
          <a:lstStyle/>
          <a:p>
            <a:endParaRPr lang="zh-CN" altLang="en-US" b="1">
              <a:effectLst>
                <a:outerShdw blurRad="38100" dist="38100" dir="2700000" algn="tl">
                  <a:srgbClr val="000000">
                    <a:alpha val="43137"/>
                  </a:srgbClr>
                </a:outerShdw>
              </a:effectLst>
            </a:endParaRPr>
          </a:p>
        </p:txBody>
      </p:sp>
      <p:sp>
        <p:nvSpPr>
          <p:cNvPr id="71733" name="Line 53"/>
          <p:cNvSpPr>
            <a:spLocks noChangeShapeType="1"/>
          </p:cNvSpPr>
          <p:nvPr/>
        </p:nvSpPr>
        <p:spPr bwMode="auto">
          <a:xfrm flipV="1">
            <a:off x="2044700" y="5327650"/>
            <a:ext cx="1588" cy="452438"/>
          </a:xfrm>
          <a:prstGeom prst="line">
            <a:avLst/>
          </a:prstGeom>
          <a:noFill/>
          <a:ln w="19050">
            <a:solidFill>
              <a:schemeClr val="hlink"/>
            </a:solidFill>
            <a:round/>
            <a:headEnd/>
            <a:tailEnd type="triangle" w="med" len="med"/>
          </a:ln>
        </p:spPr>
        <p:txBody>
          <a:bodyPr>
            <a:spAutoFit/>
          </a:bodyPr>
          <a:lstStyle/>
          <a:p>
            <a:endParaRPr lang="zh-CN" altLang="en-US" b="1">
              <a:effectLst>
                <a:outerShdw blurRad="38100" dist="38100" dir="2700000" algn="tl">
                  <a:srgbClr val="000000">
                    <a:alpha val="43137"/>
                  </a:srgbClr>
                </a:outerShdw>
              </a:effectLst>
            </a:endParaRPr>
          </a:p>
        </p:txBody>
      </p:sp>
      <p:sp>
        <p:nvSpPr>
          <p:cNvPr id="71734" name="Line 54"/>
          <p:cNvSpPr>
            <a:spLocks noChangeShapeType="1"/>
          </p:cNvSpPr>
          <p:nvPr/>
        </p:nvSpPr>
        <p:spPr bwMode="auto">
          <a:xfrm flipV="1">
            <a:off x="3108325" y="5146675"/>
            <a:ext cx="0" cy="938213"/>
          </a:xfrm>
          <a:prstGeom prst="line">
            <a:avLst/>
          </a:prstGeom>
          <a:noFill/>
          <a:ln w="19050">
            <a:solidFill>
              <a:schemeClr val="hlink"/>
            </a:solidFill>
            <a:round/>
            <a:headEnd/>
            <a:tailEnd type="triangle" w="med" len="med"/>
          </a:ln>
        </p:spPr>
        <p:txBody>
          <a:bodyPr>
            <a:spAutoFit/>
          </a:bodyPr>
          <a:lstStyle/>
          <a:p>
            <a:endParaRPr lang="zh-CN" altLang="en-US" b="1">
              <a:effectLst>
                <a:outerShdw blurRad="38100" dist="38100" dir="2700000" algn="tl">
                  <a:srgbClr val="000000">
                    <a:alpha val="43137"/>
                  </a:srgbClr>
                </a:outerShdw>
              </a:effectLst>
            </a:endParaRPr>
          </a:p>
        </p:txBody>
      </p:sp>
      <p:sp>
        <p:nvSpPr>
          <p:cNvPr id="71735" name="Line 55"/>
          <p:cNvSpPr>
            <a:spLocks noChangeShapeType="1"/>
          </p:cNvSpPr>
          <p:nvPr/>
        </p:nvSpPr>
        <p:spPr bwMode="auto">
          <a:xfrm flipV="1">
            <a:off x="4310063" y="4406900"/>
            <a:ext cx="0" cy="1373188"/>
          </a:xfrm>
          <a:prstGeom prst="line">
            <a:avLst/>
          </a:prstGeom>
          <a:noFill/>
          <a:ln w="19050">
            <a:solidFill>
              <a:schemeClr val="hlink"/>
            </a:solidFill>
            <a:round/>
            <a:headEnd/>
            <a:tailEnd type="triangle" w="med" len="med"/>
          </a:ln>
        </p:spPr>
        <p:txBody>
          <a:bodyPr>
            <a:spAutoFit/>
          </a:bodyPr>
          <a:lstStyle/>
          <a:p>
            <a:endParaRPr lang="zh-CN" altLang="en-US" b="1">
              <a:effectLst>
                <a:outerShdw blurRad="38100" dist="38100" dir="2700000" algn="tl">
                  <a:srgbClr val="000000">
                    <a:alpha val="43137"/>
                  </a:srgbClr>
                </a:outerShdw>
              </a:effectLst>
            </a:endParaRPr>
          </a:p>
        </p:txBody>
      </p:sp>
      <p:sp>
        <p:nvSpPr>
          <p:cNvPr id="71736" name="Line 56"/>
          <p:cNvSpPr>
            <a:spLocks noChangeShapeType="1"/>
          </p:cNvSpPr>
          <p:nvPr/>
        </p:nvSpPr>
        <p:spPr bwMode="auto">
          <a:xfrm flipV="1">
            <a:off x="5368925" y="4051300"/>
            <a:ext cx="3175" cy="811213"/>
          </a:xfrm>
          <a:prstGeom prst="line">
            <a:avLst/>
          </a:prstGeom>
          <a:noFill/>
          <a:ln w="19050">
            <a:solidFill>
              <a:schemeClr val="hlink"/>
            </a:solidFill>
            <a:round/>
            <a:headEnd/>
            <a:tailEnd type="triangle" w="med" len="med"/>
          </a:ln>
        </p:spPr>
        <p:txBody>
          <a:bodyPr>
            <a:spAutoFit/>
          </a:bodyPr>
          <a:lstStyle/>
          <a:p>
            <a:endParaRPr lang="zh-CN" altLang="en-US" b="1">
              <a:effectLst>
                <a:outerShdw blurRad="38100" dist="38100" dir="2700000" algn="tl">
                  <a:srgbClr val="000000">
                    <a:alpha val="43137"/>
                  </a:srgbClr>
                </a:outerShdw>
              </a:effectLst>
            </a:endParaRPr>
          </a:p>
        </p:txBody>
      </p:sp>
      <p:sp>
        <p:nvSpPr>
          <p:cNvPr id="71737" name="Text Box 57"/>
          <p:cNvSpPr txBox="1">
            <a:spLocks noChangeArrowheads="1"/>
          </p:cNvSpPr>
          <p:nvPr/>
        </p:nvSpPr>
        <p:spPr bwMode="auto">
          <a:xfrm>
            <a:off x="328613" y="4497388"/>
            <a:ext cx="644525" cy="304800"/>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400" b="1">
                <a:solidFill>
                  <a:srgbClr val="CC00FF"/>
                </a:solidFill>
                <a:effectLst>
                  <a:outerShdw blurRad="38100" dist="38100" dir="2700000" algn="tl">
                    <a:srgbClr val="000000">
                      <a:alpha val="43137"/>
                    </a:srgbClr>
                  </a:outerShdw>
                </a:effectLst>
              </a:rPr>
              <a:t>10000</a:t>
            </a:r>
          </a:p>
        </p:txBody>
      </p:sp>
      <p:sp>
        <p:nvSpPr>
          <p:cNvPr id="71738" name="Text Box 58"/>
          <p:cNvSpPr txBox="1">
            <a:spLocks noChangeArrowheads="1"/>
          </p:cNvSpPr>
          <p:nvPr/>
        </p:nvSpPr>
        <p:spPr bwMode="auto">
          <a:xfrm>
            <a:off x="1571625" y="5705475"/>
            <a:ext cx="966788" cy="304800"/>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400" b="1">
                <a:solidFill>
                  <a:schemeClr val="tx1"/>
                </a:solidFill>
                <a:effectLst>
                  <a:outerShdw blurRad="38100" dist="38100" dir="2700000" algn="tl">
                    <a:srgbClr val="000000">
                      <a:alpha val="43137"/>
                    </a:srgbClr>
                  </a:outerShdw>
                </a:effectLst>
              </a:rPr>
              <a:t>12835</a:t>
            </a:r>
          </a:p>
        </p:txBody>
      </p:sp>
      <p:sp>
        <p:nvSpPr>
          <p:cNvPr id="71739" name="Line 59"/>
          <p:cNvSpPr>
            <a:spLocks noChangeShapeType="1"/>
          </p:cNvSpPr>
          <p:nvPr/>
        </p:nvSpPr>
        <p:spPr bwMode="auto">
          <a:xfrm>
            <a:off x="2124075" y="3702050"/>
            <a:ext cx="1588" cy="1624013"/>
          </a:xfrm>
          <a:prstGeom prst="line">
            <a:avLst/>
          </a:prstGeom>
          <a:noFill/>
          <a:ln w="19050">
            <a:solidFill>
              <a:srgbClr val="CC00FF"/>
            </a:solidFill>
            <a:round/>
            <a:headEnd/>
            <a:tailEnd type="triangle" w="med" len="med"/>
          </a:ln>
        </p:spPr>
        <p:txBody>
          <a:bodyPr>
            <a:spAutoFit/>
          </a:bodyPr>
          <a:lstStyle/>
          <a:p>
            <a:endParaRPr lang="zh-CN" altLang="en-US" b="1">
              <a:effectLst>
                <a:outerShdw blurRad="38100" dist="38100" dir="2700000" algn="tl">
                  <a:srgbClr val="000000">
                    <a:alpha val="43137"/>
                  </a:srgbClr>
                </a:outerShdw>
              </a:effectLst>
            </a:endParaRPr>
          </a:p>
        </p:txBody>
      </p:sp>
      <p:sp>
        <p:nvSpPr>
          <p:cNvPr id="71740" name="Text Box 60"/>
          <p:cNvSpPr txBox="1">
            <a:spLocks noChangeArrowheads="1"/>
          </p:cNvSpPr>
          <p:nvPr/>
        </p:nvSpPr>
        <p:spPr bwMode="auto">
          <a:xfrm>
            <a:off x="1446213" y="5170488"/>
            <a:ext cx="601662" cy="304800"/>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400" b="1">
                <a:solidFill>
                  <a:schemeClr val="hlink"/>
                </a:solidFill>
                <a:effectLst>
                  <a:outerShdw blurRad="38100" dist="38100" dir="2700000" algn="tl">
                    <a:srgbClr val="000000">
                      <a:alpha val="43137"/>
                    </a:srgbClr>
                  </a:outerShdw>
                </a:effectLst>
              </a:rPr>
              <a:t>2000</a:t>
            </a:r>
          </a:p>
        </p:txBody>
      </p:sp>
      <p:sp>
        <p:nvSpPr>
          <p:cNvPr id="71741" name="Text Box 61"/>
          <p:cNvSpPr txBox="1">
            <a:spLocks noChangeArrowheads="1"/>
          </p:cNvSpPr>
          <p:nvPr/>
        </p:nvSpPr>
        <p:spPr bwMode="auto">
          <a:xfrm>
            <a:off x="2154238" y="4176713"/>
            <a:ext cx="666750" cy="304800"/>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400" b="1">
                <a:solidFill>
                  <a:srgbClr val="CC00FF"/>
                </a:solidFill>
                <a:effectLst>
                  <a:outerShdw blurRad="38100" dist="38100" dir="2700000" algn="tl">
                    <a:srgbClr val="000000">
                      <a:alpha val="43137"/>
                    </a:srgbClr>
                  </a:outerShdw>
                </a:effectLst>
              </a:rPr>
              <a:t>10835</a:t>
            </a:r>
          </a:p>
        </p:txBody>
      </p:sp>
      <p:sp>
        <p:nvSpPr>
          <p:cNvPr id="71742" name="Line 62"/>
          <p:cNvSpPr>
            <a:spLocks noChangeShapeType="1"/>
          </p:cNvSpPr>
          <p:nvPr/>
        </p:nvSpPr>
        <p:spPr bwMode="auto">
          <a:xfrm>
            <a:off x="1074738" y="5151438"/>
            <a:ext cx="1004887" cy="631825"/>
          </a:xfrm>
          <a:prstGeom prst="line">
            <a:avLst/>
          </a:prstGeom>
          <a:noFill/>
          <a:ln w="9525">
            <a:solidFill>
              <a:schemeClr val="tx1"/>
            </a:solidFill>
            <a:prstDash val="dash"/>
            <a:round/>
            <a:headEnd/>
            <a:tailEnd/>
          </a:ln>
        </p:spPr>
        <p:txBody>
          <a:bodyPr>
            <a:spAutoFit/>
          </a:bodyPr>
          <a:lstStyle/>
          <a:p>
            <a:endParaRPr lang="zh-CN" altLang="en-US" b="1">
              <a:effectLst>
                <a:outerShdw blurRad="38100" dist="38100" dir="2700000" algn="tl">
                  <a:srgbClr val="000000">
                    <a:alpha val="43137"/>
                  </a:srgbClr>
                </a:outerShdw>
              </a:effectLst>
            </a:endParaRPr>
          </a:p>
        </p:txBody>
      </p:sp>
      <p:sp>
        <p:nvSpPr>
          <p:cNvPr id="71744" name="Text Box 64"/>
          <p:cNvSpPr txBox="1">
            <a:spLocks noChangeArrowheads="1"/>
          </p:cNvSpPr>
          <p:nvPr/>
        </p:nvSpPr>
        <p:spPr bwMode="auto">
          <a:xfrm>
            <a:off x="2365375" y="5276850"/>
            <a:ext cx="847725" cy="306388"/>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400" b="1">
                <a:solidFill>
                  <a:schemeClr val="hlink"/>
                </a:solidFill>
                <a:effectLst>
                  <a:outerShdw blurRad="38100" dist="38100" dir="2700000" algn="tl">
                    <a:srgbClr val="000000">
                      <a:alpha val="43137"/>
                    </a:srgbClr>
                  </a:outerShdw>
                </a:effectLst>
              </a:rPr>
              <a:t>4000</a:t>
            </a:r>
          </a:p>
        </p:txBody>
      </p:sp>
      <p:sp>
        <p:nvSpPr>
          <p:cNvPr id="71745" name="Line 65"/>
          <p:cNvSpPr>
            <a:spLocks noChangeShapeType="1"/>
          </p:cNvSpPr>
          <p:nvPr/>
        </p:nvSpPr>
        <p:spPr bwMode="auto">
          <a:xfrm>
            <a:off x="3194050" y="3702050"/>
            <a:ext cx="1588" cy="1468438"/>
          </a:xfrm>
          <a:prstGeom prst="line">
            <a:avLst/>
          </a:prstGeom>
          <a:noFill/>
          <a:ln w="19050">
            <a:solidFill>
              <a:srgbClr val="CC00FF"/>
            </a:solidFill>
            <a:round/>
            <a:headEnd/>
            <a:tailEnd type="triangle" w="med" len="med"/>
          </a:ln>
        </p:spPr>
        <p:txBody>
          <a:bodyPr>
            <a:spAutoFit/>
          </a:bodyPr>
          <a:lstStyle/>
          <a:p>
            <a:endParaRPr lang="zh-CN" altLang="en-US" b="1">
              <a:effectLst>
                <a:outerShdw blurRad="38100" dist="38100" dir="2700000" algn="tl">
                  <a:srgbClr val="000000">
                    <a:alpha val="43137"/>
                  </a:srgbClr>
                </a:outerShdw>
              </a:effectLst>
            </a:endParaRPr>
          </a:p>
        </p:txBody>
      </p:sp>
      <p:sp>
        <p:nvSpPr>
          <p:cNvPr id="71746" name="Text Box 66"/>
          <p:cNvSpPr txBox="1">
            <a:spLocks noChangeArrowheads="1"/>
          </p:cNvSpPr>
          <p:nvPr/>
        </p:nvSpPr>
        <p:spPr bwMode="auto">
          <a:xfrm>
            <a:off x="3049588" y="4087813"/>
            <a:ext cx="887412" cy="304800"/>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400" b="1">
                <a:solidFill>
                  <a:srgbClr val="CC00FF"/>
                </a:solidFill>
                <a:effectLst>
                  <a:outerShdw blurRad="38100" dist="38100" dir="2700000" algn="tl">
                    <a:srgbClr val="000000">
                      <a:alpha val="43137"/>
                    </a:srgbClr>
                  </a:outerShdw>
                </a:effectLst>
              </a:rPr>
              <a:t>9907</a:t>
            </a:r>
          </a:p>
        </p:txBody>
      </p:sp>
      <p:sp>
        <p:nvSpPr>
          <p:cNvPr id="71747" name="Line 67"/>
          <p:cNvSpPr>
            <a:spLocks noChangeShapeType="1"/>
          </p:cNvSpPr>
          <p:nvPr/>
        </p:nvSpPr>
        <p:spPr bwMode="auto">
          <a:xfrm>
            <a:off x="3195638" y="5170488"/>
            <a:ext cx="1154112" cy="609600"/>
          </a:xfrm>
          <a:prstGeom prst="line">
            <a:avLst/>
          </a:prstGeom>
          <a:noFill/>
          <a:ln w="9525">
            <a:solidFill>
              <a:schemeClr val="tx1"/>
            </a:solidFill>
            <a:prstDash val="dash"/>
            <a:round/>
            <a:headEnd/>
            <a:tailEnd/>
          </a:ln>
        </p:spPr>
        <p:txBody>
          <a:bodyPr>
            <a:spAutoFit/>
          </a:bodyPr>
          <a:lstStyle/>
          <a:p>
            <a:endParaRPr lang="zh-CN" altLang="en-US" b="1">
              <a:effectLst>
                <a:outerShdw blurRad="38100" dist="38100" dir="2700000" algn="tl">
                  <a:srgbClr val="000000">
                    <a:alpha val="43137"/>
                  </a:srgbClr>
                </a:outerShdw>
              </a:effectLst>
            </a:endParaRPr>
          </a:p>
        </p:txBody>
      </p:sp>
      <p:sp>
        <p:nvSpPr>
          <p:cNvPr id="71748" name="Text Box 68"/>
          <p:cNvSpPr txBox="1">
            <a:spLocks noChangeArrowheads="1"/>
          </p:cNvSpPr>
          <p:nvPr/>
        </p:nvSpPr>
        <p:spPr bwMode="auto">
          <a:xfrm>
            <a:off x="3822700" y="5686425"/>
            <a:ext cx="1076325" cy="304800"/>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400" b="1">
                <a:solidFill>
                  <a:schemeClr val="tx1"/>
                </a:solidFill>
                <a:effectLst>
                  <a:outerShdw blurRad="38100" dist="38100" dir="2700000" algn="tl">
                    <a:srgbClr val="000000">
                      <a:alpha val="43137"/>
                    </a:srgbClr>
                  </a:outerShdw>
                </a:effectLst>
              </a:rPr>
              <a:t>12716</a:t>
            </a:r>
          </a:p>
        </p:txBody>
      </p:sp>
      <p:sp>
        <p:nvSpPr>
          <p:cNvPr id="71749" name="Text Box 69"/>
          <p:cNvSpPr txBox="1">
            <a:spLocks noChangeArrowheads="1"/>
          </p:cNvSpPr>
          <p:nvPr/>
        </p:nvSpPr>
        <p:spPr bwMode="auto">
          <a:xfrm>
            <a:off x="3492500" y="4725988"/>
            <a:ext cx="965200" cy="307777"/>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400" b="1">
                <a:solidFill>
                  <a:schemeClr val="hlink"/>
                </a:solidFill>
                <a:effectLst>
                  <a:outerShdw blurRad="38100" dist="38100" dir="2700000" algn="tl">
                    <a:srgbClr val="000000">
                      <a:alpha val="43137"/>
                    </a:srgbClr>
                  </a:outerShdw>
                </a:effectLst>
              </a:rPr>
              <a:t>7000</a:t>
            </a:r>
          </a:p>
        </p:txBody>
      </p:sp>
      <p:sp>
        <p:nvSpPr>
          <p:cNvPr id="71750" name="Line 70"/>
          <p:cNvSpPr>
            <a:spLocks noChangeShapeType="1"/>
          </p:cNvSpPr>
          <p:nvPr/>
        </p:nvSpPr>
        <p:spPr bwMode="auto">
          <a:xfrm>
            <a:off x="4392613" y="3702050"/>
            <a:ext cx="3175" cy="720725"/>
          </a:xfrm>
          <a:prstGeom prst="line">
            <a:avLst/>
          </a:prstGeom>
          <a:noFill/>
          <a:ln w="19050">
            <a:solidFill>
              <a:srgbClr val="CC00FF"/>
            </a:solidFill>
            <a:round/>
            <a:headEnd/>
            <a:tailEnd type="triangle" w="med" len="med"/>
          </a:ln>
        </p:spPr>
        <p:txBody>
          <a:bodyPr>
            <a:spAutoFit/>
          </a:bodyPr>
          <a:lstStyle/>
          <a:p>
            <a:endParaRPr lang="zh-CN" altLang="en-US" b="1">
              <a:effectLst>
                <a:outerShdw blurRad="38100" dist="38100" dir="2700000" algn="tl">
                  <a:srgbClr val="000000">
                    <a:alpha val="43137"/>
                  </a:srgbClr>
                </a:outerShdw>
              </a:effectLst>
            </a:endParaRPr>
          </a:p>
        </p:txBody>
      </p:sp>
      <p:sp>
        <p:nvSpPr>
          <p:cNvPr id="71751" name="Text Box 71"/>
          <p:cNvSpPr txBox="1">
            <a:spLocks noChangeArrowheads="1"/>
          </p:cNvSpPr>
          <p:nvPr/>
        </p:nvSpPr>
        <p:spPr bwMode="auto">
          <a:xfrm>
            <a:off x="4205288" y="3960813"/>
            <a:ext cx="969962" cy="304800"/>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400" b="1">
                <a:solidFill>
                  <a:srgbClr val="CC00FF"/>
                </a:solidFill>
                <a:effectLst>
                  <a:outerShdw blurRad="38100" dist="38100" dir="2700000" algn="tl">
                    <a:srgbClr val="000000">
                      <a:alpha val="43137"/>
                    </a:srgbClr>
                  </a:outerShdw>
                </a:effectLst>
              </a:rPr>
              <a:t>5716</a:t>
            </a:r>
          </a:p>
        </p:txBody>
      </p:sp>
      <p:sp>
        <p:nvSpPr>
          <p:cNvPr id="71752" name="Line 72"/>
          <p:cNvSpPr>
            <a:spLocks noChangeShapeType="1"/>
          </p:cNvSpPr>
          <p:nvPr/>
        </p:nvSpPr>
        <p:spPr bwMode="auto">
          <a:xfrm>
            <a:off x="4392613" y="4422775"/>
            <a:ext cx="1028700" cy="439738"/>
          </a:xfrm>
          <a:prstGeom prst="line">
            <a:avLst/>
          </a:prstGeom>
          <a:noFill/>
          <a:ln w="9525">
            <a:solidFill>
              <a:schemeClr val="tx1"/>
            </a:solidFill>
            <a:prstDash val="dash"/>
            <a:round/>
            <a:headEnd/>
            <a:tailEnd/>
          </a:ln>
        </p:spPr>
        <p:txBody>
          <a:bodyPr>
            <a:spAutoFit/>
          </a:bodyPr>
          <a:lstStyle/>
          <a:p>
            <a:endParaRPr lang="zh-CN" altLang="en-US" b="1">
              <a:effectLst>
                <a:outerShdw blurRad="38100" dist="38100" dir="2700000" algn="tl">
                  <a:srgbClr val="000000">
                    <a:alpha val="43137"/>
                  </a:srgbClr>
                </a:outerShdw>
              </a:effectLst>
            </a:endParaRPr>
          </a:p>
        </p:txBody>
      </p:sp>
      <p:sp>
        <p:nvSpPr>
          <p:cNvPr id="71753" name="Text Box 73"/>
          <p:cNvSpPr txBox="1">
            <a:spLocks noChangeArrowheads="1"/>
          </p:cNvSpPr>
          <p:nvPr/>
        </p:nvSpPr>
        <p:spPr bwMode="auto">
          <a:xfrm>
            <a:off x="4941888" y="4808538"/>
            <a:ext cx="1014412" cy="307777"/>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400" b="1">
                <a:solidFill>
                  <a:schemeClr val="tx1"/>
                </a:solidFill>
                <a:effectLst>
                  <a:outerShdw blurRad="38100" dist="38100" dir="2700000" algn="tl">
                    <a:srgbClr val="000000">
                      <a:alpha val="43137"/>
                    </a:srgbClr>
                  </a:outerShdw>
                </a:effectLst>
              </a:rPr>
              <a:t>7337</a:t>
            </a:r>
          </a:p>
        </p:txBody>
      </p:sp>
      <p:sp>
        <p:nvSpPr>
          <p:cNvPr id="71754" name="Line 74"/>
          <p:cNvSpPr>
            <a:spLocks noChangeShapeType="1"/>
          </p:cNvSpPr>
          <p:nvPr/>
        </p:nvSpPr>
        <p:spPr bwMode="auto">
          <a:xfrm>
            <a:off x="5454650" y="3702050"/>
            <a:ext cx="3175" cy="358775"/>
          </a:xfrm>
          <a:prstGeom prst="line">
            <a:avLst/>
          </a:prstGeom>
          <a:noFill/>
          <a:ln w="19050">
            <a:solidFill>
              <a:srgbClr val="CC00FF"/>
            </a:solidFill>
            <a:round/>
            <a:headEnd/>
            <a:tailEnd type="triangle" w="med" len="med"/>
          </a:ln>
        </p:spPr>
        <p:txBody>
          <a:bodyPr>
            <a:spAutoFit/>
          </a:bodyPr>
          <a:lstStyle/>
          <a:p>
            <a:endParaRPr lang="zh-CN" altLang="en-US" b="1">
              <a:effectLst>
                <a:outerShdw blurRad="38100" dist="38100" dir="2700000" algn="tl">
                  <a:srgbClr val="000000">
                    <a:alpha val="43137"/>
                  </a:srgbClr>
                </a:outerShdw>
              </a:effectLst>
            </a:endParaRPr>
          </a:p>
        </p:txBody>
      </p:sp>
      <p:sp>
        <p:nvSpPr>
          <p:cNvPr id="71755" name="Text Box 75"/>
          <p:cNvSpPr txBox="1">
            <a:spLocks noChangeArrowheads="1"/>
          </p:cNvSpPr>
          <p:nvPr/>
        </p:nvSpPr>
        <p:spPr bwMode="auto">
          <a:xfrm>
            <a:off x="5434013" y="3675063"/>
            <a:ext cx="854075" cy="304800"/>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400" b="1">
                <a:solidFill>
                  <a:srgbClr val="CC00FF"/>
                </a:solidFill>
                <a:effectLst>
                  <a:outerShdw blurRad="38100" dist="38100" dir="2700000" algn="tl">
                    <a:srgbClr val="000000">
                      <a:alpha val="43137"/>
                    </a:srgbClr>
                  </a:outerShdw>
                </a:effectLst>
              </a:rPr>
              <a:t>2337</a:t>
            </a:r>
          </a:p>
        </p:txBody>
      </p:sp>
      <p:sp>
        <p:nvSpPr>
          <p:cNvPr id="71756" name="Text Box 76"/>
          <p:cNvSpPr txBox="1">
            <a:spLocks noChangeArrowheads="1"/>
          </p:cNvSpPr>
          <p:nvPr/>
        </p:nvSpPr>
        <p:spPr bwMode="auto">
          <a:xfrm>
            <a:off x="4568825" y="4254500"/>
            <a:ext cx="957263" cy="304800"/>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400" b="1">
                <a:solidFill>
                  <a:schemeClr val="hlink"/>
                </a:solidFill>
                <a:effectLst>
                  <a:outerShdw blurRad="38100" dist="38100" dir="2700000" algn="tl">
                    <a:srgbClr val="000000">
                      <a:alpha val="43137"/>
                    </a:srgbClr>
                  </a:outerShdw>
                </a:effectLst>
              </a:rPr>
              <a:t>5000</a:t>
            </a:r>
          </a:p>
        </p:txBody>
      </p:sp>
      <p:sp>
        <p:nvSpPr>
          <p:cNvPr id="71757" name="Line 77"/>
          <p:cNvSpPr>
            <a:spLocks noChangeShapeType="1"/>
          </p:cNvSpPr>
          <p:nvPr/>
        </p:nvSpPr>
        <p:spPr bwMode="auto">
          <a:xfrm>
            <a:off x="5462588" y="4060825"/>
            <a:ext cx="1044575" cy="177800"/>
          </a:xfrm>
          <a:prstGeom prst="line">
            <a:avLst/>
          </a:prstGeom>
          <a:noFill/>
          <a:ln w="9525">
            <a:solidFill>
              <a:schemeClr val="tx1"/>
            </a:solidFill>
            <a:prstDash val="dash"/>
            <a:round/>
            <a:headEnd/>
            <a:tailEnd/>
          </a:ln>
        </p:spPr>
        <p:txBody>
          <a:bodyPr>
            <a:spAutoFit/>
          </a:bodyPr>
          <a:lstStyle/>
          <a:p>
            <a:endParaRPr lang="zh-CN" altLang="en-US" b="1">
              <a:effectLst>
                <a:outerShdw blurRad="38100" dist="38100" dir="2700000" algn="tl">
                  <a:srgbClr val="000000">
                    <a:alpha val="43137"/>
                  </a:srgbClr>
                </a:outerShdw>
              </a:effectLst>
            </a:endParaRPr>
          </a:p>
        </p:txBody>
      </p:sp>
      <p:sp>
        <p:nvSpPr>
          <p:cNvPr id="71758" name="Text Box 78"/>
          <p:cNvSpPr txBox="1">
            <a:spLocks noChangeArrowheads="1"/>
          </p:cNvSpPr>
          <p:nvPr/>
        </p:nvSpPr>
        <p:spPr bwMode="auto">
          <a:xfrm>
            <a:off x="6072188" y="4175125"/>
            <a:ext cx="939800" cy="306388"/>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400" b="1">
                <a:solidFill>
                  <a:schemeClr val="tx1"/>
                </a:solidFill>
                <a:effectLst>
                  <a:outerShdw blurRad="38100" dist="38100" dir="2700000" algn="tl">
                    <a:srgbClr val="000000">
                      <a:alpha val="43137"/>
                    </a:srgbClr>
                  </a:outerShdw>
                </a:effectLst>
              </a:rPr>
              <a:t>3000</a:t>
            </a:r>
          </a:p>
        </p:txBody>
      </p:sp>
      <p:sp>
        <p:nvSpPr>
          <p:cNvPr id="71759" name="Line 79"/>
          <p:cNvSpPr>
            <a:spLocks noChangeShapeType="1"/>
          </p:cNvSpPr>
          <p:nvPr/>
        </p:nvSpPr>
        <p:spPr bwMode="auto">
          <a:xfrm>
            <a:off x="2117725" y="5326063"/>
            <a:ext cx="1047750" cy="758825"/>
          </a:xfrm>
          <a:prstGeom prst="line">
            <a:avLst/>
          </a:prstGeom>
          <a:noFill/>
          <a:ln w="9525">
            <a:solidFill>
              <a:schemeClr val="tx1"/>
            </a:solidFill>
            <a:prstDash val="dash"/>
            <a:round/>
            <a:headEnd/>
            <a:tailEnd/>
          </a:ln>
        </p:spPr>
        <p:txBody>
          <a:bodyPr>
            <a:spAutoFit/>
          </a:bodyPr>
          <a:lstStyle/>
          <a:p>
            <a:endParaRPr lang="zh-CN" altLang="en-US" b="1">
              <a:effectLst>
                <a:outerShdw blurRad="38100" dist="38100" dir="2700000" algn="tl">
                  <a:srgbClr val="000000">
                    <a:alpha val="43137"/>
                  </a:srgbClr>
                </a:outerShdw>
              </a:effectLst>
            </a:endParaRPr>
          </a:p>
        </p:txBody>
      </p:sp>
      <p:sp>
        <p:nvSpPr>
          <p:cNvPr id="71760" name="Line 80"/>
          <p:cNvSpPr>
            <a:spLocks noChangeShapeType="1"/>
          </p:cNvSpPr>
          <p:nvPr/>
        </p:nvSpPr>
        <p:spPr bwMode="auto">
          <a:xfrm>
            <a:off x="6461125" y="3690938"/>
            <a:ext cx="3175" cy="541337"/>
          </a:xfrm>
          <a:prstGeom prst="line">
            <a:avLst/>
          </a:prstGeom>
          <a:noFill/>
          <a:ln w="19050">
            <a:solidFill>
              <a:schemeClr val="hlink"/>
            </a:solidFill>
            <a:round/>
            <a:headEnd type="triangle" w="med" len="med"/>
            <a:tailEnd/>
          </a:ln>
        </p:spPr>
        <p:txBody>
          <a:bodyPr>
            <a:spAutoFit/>
          </a:bodyPr>
          <a:lstStyle/>
          <a:p>
            <a:endParaRPr lang="zh-CN" altLang="en-US" b="1">
              <a:effectLst>
                <a:outerShdw blurRad="38100" dist="38100" dir="2700000" algn="tl">
                  <a:srgbClr val="000000">
                    <a:alpha val="43137"/>
                  </a:srgbClr>
                </a:outerShdw>
              </a:effectLst>
            </a:endParaRPr>
          </a:p>
        </p:txBody>
      </p:sp>
      <p:sp>
        <p:nvSpPr>
          <p:cNvPr id="71761" name="Text Box 81"/>
          <p:cNvSpPr txBox="1">
            <a:spLocks noChangeArrowheads="1"/>
          </p:cNvSpPr>
          <p:nvPr/>
        </p:nvSpPr>
        <p:spPr bwMode="auto">
          <a:xfrm>
            <a:off x="6357938" y="3786188"/>
            <a:ext cx="939800" cy="304800"/>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400" b="1">
                <a:solidFill>
                  <a:schemeClr val="hlink"/>
                </a:solidFill>
                <a:effectLst>
                  <a:outerShdw blurRad="38100" dist="38100" dir="2700000" algn="tl">
                    <a:srgbClr val="000000">
                      <a:alpha val="43137"/>
                    </a:srgbClr>
                  </a:outerShdw>
                </a:effectLst>
              </a:rPr>
              <a:t>3000</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1726"/>
                                        </p:tgtEl>
                                        <p:attrNameLst>
                                          <p:attrName>style.visibility</p:attrName>
                                        </p:attrNameLst>
                                      </p:cBhvr>
                                      <p:to>
                                        <p:strVal val="visible"/>
                                      </p:to>
                                    </p:set>
                                    <p:animEffect transition="in" filter="dissolve">
                                      <p:cBhvr>
                                        <p:cTn id="7" dur="500"/>
                                        <p:tgtEl>
                                          <p:spTgt spid="717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27"/>
                                        </p:tgtEl>
                                        <p:attrNameLst>
                                          <p:attrName>style.visibility</p:attrName>
                                        </p:attrNameLst>
                                      </p:cBhvr>
                                      <p:to>
                                        <p:strVal val="visible"/>
                                      </p:to>
                                    </p:set>
                                    <p:animEffect transition="in" filter="dissolve">
                                      <p:cBhvr>
                                        <p:cTn id="12" dur="500"/>
                                        <p:tgtEl>
                                          <p:spTgt spid="71727"/>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71737"/>
                                        </p:tgtEl>
                                        <p:attrNameLst>
                                          <p:attrName>style.visibility</p:attrName>
                                        </p:attrNameLst>
                                      </p:cBhvr>
                                      <p:to>
                                        <p:strVal val="visible"/>
                                      </p:to>
                                    </p:set>
                                    <p:animEffect transition="in" filter="dissolve">
                                      <p:cBhvr>
                                        <p:cTn id="16" dur="500"/>
                                        <p:tgtEl>
                                          <p:spTgt spid="7173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1742"/>
                                        </p:tgtEl>
                                        <p:attrNameLst>
                                          <p:attrName>style.visibility</p:attrName>
                                        </p:attrNameLst>
                                      </p:cBhvr>
                                      <p:to>
                                        <p:strVal val="visible"/>
                                      </p:to>
                                    </p:set>
                                    <p:animEffect transition="in" filter="dissolve">
                                      <p:cBhvr>
                                        <p:cTn id="21" dur="500"/>
                                        <p:tgtEl>
                                          <p:spTgt spid="71742"/>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71738"/>
                                        </p:tgtEl>
                                        <p:attrNameLst>
                                          <p:attrName>style.visibility</p:attrName>
                                        </p:attrNameLst>
                                      </p:cBhvr>
                                      <p:to>
                                        <p:strVal val="visible"/>
                                      </p:to>
                                    </p:set>
                                    <p:animEffect transition="in" filter="dissolve">
                                      <p:cBhvr>
                                        <p:cTn id="25" dur="500"/>
                                        <p:tgtEl>
                                          <p:spTgt spid="71738"/>
                                        </p:tgtEl>
                                      </p:cBhvr>
                                    </p:animEffect>
                                  </p:childTnLst>
                                </p:cTn>
                              </p:par>
                            </p:childTnLst>
                          </p:cTn>
                        </p:par>
                        <p:par>
                          <p:cTn id="26" fill="hold">
                            <p:stCondLst>
                              <p:cond delay="1000"/>
                            </p:stCondLst>
                            <p:childTnLst>
                              <p:par>
                                <p:cTn id="27" presetID="9" presetClass="entr" presetSubtype="0" fill="hold" grpId="0" nodeType="afterEffect">
                                  <p:stCondLst>
                                    <p:cond delay="0"/>
                                  </p:stCondLst>
                                  <p:childTnLst>
                                    <p:set>
                                      <p:cBhvr>
                                        <p:cTn id="28" dur="1" fill="hold">
                                          <p:stCondLst>
                                            <p:cond delay="0"/>
                                          </p:stCondLst>
                                        </p:cTn>
                                        <p:tgtEl>
                                          <p:spTgt spid="71728"/>
                                        </p:tgtEl>
                                        <p:attrNameLst>
                                          <p:attrName>style.visibility</p:attrName>
                                        </p:attrNameLst>
                                      </p:cBhvr>
                                      <p:to>
                                        <p:strVal val="visible"/>
                                      </p:to>
                                    </p:set>
                                    <p:animEffect transition="in" filter="dissolve">
                                      <p:cBhvr>
                                        <p:cTn id="29" dur="500"/>
                                        <p:tgtEl>
                                          <p:spTgt spid="7172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71733"/>
                                        </p:tgtEl>
                                        <p:attrNameLst>
                                          <p:attrName>style.visibility</p:attrName>
                                        </p:attrNameLst>
                                      </p:cBhvr>
                                      <p:to>
                                        <p:strVal val="visible"/>
                                      </p:to>
                                    </p:set>
                                    <p:animEffect transition="in" filter="dissolve">
                                      <p:cBhvr>
                                        <p:cTn id="34" dur="500"/>
                                        <p:tgtEl>
                                          <p:spTgt spid="71733"/>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71740"/>
                                        </p:tgtEl>
                                        <p:attrNameLst>
                                          <p:attrName>style.visibility</p:attrName>
                                        </p:attrNameLst>
                                      </p:cBhvr>
                                      <p:to>
                                        <p:strVal val="visible"/>
                                      </p:to>
                                    </p:set>
                                    <p:animEffect transition="in" filter="dissolve">
                                      <p:cBhvr>
                                        <p:cTn id="38" dur="500"/>
                                        <p:tgtEl>
                                          <p:spTgt spid="7174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71739"/>
                                        </p:tgtEl>
                                        <p:attrNameLst>
                                          <p:attrName>style.visibility</p:attrName>
                                        </p:attrNameLst>
                                      </p:cBhvr>
                                      <p:to>
                                        <p:strVal val="visible"/>
                                      </p:to>
                                    </p:set>
                                    <p:animEffect transition="in" filter="dissolve">
                                      <p:cBhvr>
                                        <p:cTn id="43" dur="500"/>
                                        <p:tgtEl>
                                          <p:spTgt spid="71739"/>
                                        </p:tgtEl>
                                      </p:cBhvr>
                                    </p:animEffect>
                                  </p:childTnLst>
                                </p:cTn>
                              </p:par>
                            </p:childTnLst>
                          </p:cTn>
                        </p:par>
                        <p:par>
                          <p:cTn id="44" fill="hold">
                            <p:stCondLst>
                              <p:cond delay="500"/>
                            </p:stCondLst>
                            <p:childTnLst>
                              <p:par>
                                <p:cTn id="45" presetID="9" presetClass="entr" presetSubtype="0" fill="hold" grpId="0" nodeType="afterEffect">
                                  <p:stCondLst>
                                    <p:cond delay="1000"/>
                                  </p:stCondLst>
                                  <p:childTnLst>
                                    <p:set>
                                      <p:cBhvr>
                                        <p:cTn id="46" dur="1" fill="hold">
                                          <p:stCondLst>
                                            <p:cond delay="0"/>
                                          </p:stCondLst>
                                        </p:cTn>
                                        <p:tgtEl>
                                          <p:spTgt spid="71741"/>
                                        </p:tgtEl>
                                        <p:attrNameLst>
                                          <p:attrName>style.visibility</p:attrName>
                                        </p:attrNameLst>
                                      </p:cBhvr>
                                      <p:to>
                                        <p:strVal val="visible"/>
                                      </p:to>
                                    </p:set>
                                    <p:animEffect transition="in" filter="dissolve">
                                      <p:cBhvr>
                                        <p:cTn id="47" dur="500"/>
                                        <p:tgtEl>
                                          <p:spTgt spid="7174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71759"/>
                                        </p:tgtEl>
                                        <p:attrNameLst>
                                          <p:attrName>style.visibility</p:attrName>
                                        </p:attrNameLst>
                                      </p:cBhvr>
                                      <p:to>
                                        <p:strVal val="visible"/>
                                      </p:to>
                                    </p:set>
                                    <p:animEffect transition="in" filter="dissolve">
                                      <p:cBhvr>
                                        <p:cTn id="52" dur="500"/>
                                        <p:tgtEl>
                                          <p:spTgt spid="71759"/>
                                        </p:tgtEl>
                                      </p:cBhvr>
                                    </p:animEffect>
                                  </p:childTnLst>
                                </p:cTn>
                              </p:par>
                            </p:childTnLst>
                          </p:cTn>
                        </p:par>
                        <p:par>
                          <p:cTn id="53" fill="hold">
                            <p:stCondLst>
                              <p:cond delay="500"/>
                            </p:stCondLst>
                            <p:childTnLst>
                              <p:par>
                                <p:cTn id="54" presetID="9" presetClass="entr" presetSubtype="0" fill="hold" grpId="0" nodeType="afterEffect">
                                  <p:stCondLst>
                                    <p:cond delay="0"/>
                                  </p:stCondLst>
                                  <p:childTnLst>
                                    <p:set>
                                      <p:cBhvr>
                                        <p:cTn id="55" dur="1" fill="hold">
                                          <p:stCondLst>
                                            <p:cond delay="0"/>
                                          </p:stCondLst>
                                        </p:cTn>
                                        <p:tgtEl>
                                          <p:spTgt spid="71729"/>
                                        </p:tgtEl>
                                        <p:attrNameLst>
                                          <p:attrName>style.visibility</p:attrName>
                                        </p:attrNameLst>
                                      </p:cBhvr>
                                      <p:to>
                                        <p:strVal val="visible"/>
                                      </p:to>
                                    </p:set>
                                    <p:animEffect transition="in" filter="dissolve">
                                      <p:cBhvr>
                                        <p:cTn id="56" dur="500"/>
                                        <p:tgtEl>
                                          <p:spTgt spid="71729"/>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71734"/>
                                        </p:tgtEl>
                                        <p:attrNameLst>
                                          <p:attrName>style.visibility</p:attrName>
                                        </p:attrNameLst>
                                      </p:cBhvr>
                                      <p:to>
                                        <p:strVal val="visible"/>
                                      </p:to>
                                    </p:set>
                                    <p:animEffect transition="in" filter="dissolve">
                                      <p:cBhvr>
                                        <p:cTn id="61" dur="500"/>
                                        <p:tgtEl>
                                          <p:spTgt spid="71734"/>
                                        </p:tgtEl>
                                      </p:cBhvr>
                                    </p:animEffect>
                                  </p:childTnLst>
                                </p:cTn>
                              </p:par>
                            </p:childTnLst>
                          </p:cTn>
                        </p:par>
                        <p:par>
                          <p:cTn id="62" fill="hold">
                            <p:stCondLst>
                              <p:cond delay="500"/>
                            </p:stCondLst>
                            <p:childTnLst>
                              <p:par>
                                <p:cTn id="63" presetID="9" presetClass="entr" presetSubtype="0" fill="hold" grpId="0" nodeType="afterEffect">
                                  <p:stCondLst>
                                    <p:cond delay="0"/>
                                  </p:stCondLst>
                                  <p:childTnLst>
                                    <p:set>
                                      <p:cBhvr>
                                        <p:cTn id="64" dur="1" fill="hold">
                                          <p:stCondLst>
                                            <p:cond delay="0"/>
                                          </p:stCondLst>
                                        </p:cTn>
                                        <p:tgtEl>
                                          <p:spTgt spid="71744"/>
                                        </p:tgtEl>
                                        <p:attrNameLst>
                                          <p:attrName>style.visibility</p:attrName>
                                        </p:attrNameLst>
                                      </p:cBhvr>
                                      <p:to>
                                        <p:strVal val="visible"/>
                                      </p:to>
                                    </p:set>
                                    <p:animEffect transition="in" filter="dissolve">
                                      <p:cBhvr>
                                        <p:cTn id="65" dur="500"/>
                                        <p:tgtEl>
                                          <p:spTgt spid="71744"/>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71745"/>
                                        </p:tgtEl>
                                        <p:attrNameLst>
                                          <p:attrName>style.visibility</p:attrName>
                                        </p:attrNameLst>
                                      </p:cBhvr>
                                      <p:to>
                                        <p:strVal val="visible"/>
                                      </p:to>
                                    </p:set>
                                    <p:animEffect transition="in" filter="dissolve">
                                      <p:cBhvr>
                                        <p:cTn id="70" dur="500"/>
                                        <p:tgtEl>
                                          <p:spTgt spid="71745"/>
                                        </p:tgtEl>
                                      </p:cBhvr>
                                    </p:animEffect>
                                  </p:childTnLst>
                                </p:cTn>
                              </p:par>
                            </p:childTnLst>
                          </p:cTn>
                        </p:par>
                        <p:par>
                          <p:cTn id="71" fill="hold">
                            <p:stCondLst>
                              <p:cond delay="500"/>
                            </p:stCondLst>
                            <p:childTnLst>
                              <p:par>
                                <p:cTn id="72" presetID="9" presetClass="entr" presetSubtype="0" fill="hold" grpId="0" nodeType="afterEffect">
                                  <p:stCondLst>
                                    <p:cond delay="0"/>
                                  </p:stCondLst>
                                  <p:childTnLst>
                                    <p:set>
                                      <p:cBhvr>
                                        <p:cTn id="73" dur="1" fill="hold">
                                          <p:stCondLst>
                                            <p:cond delay="0"/>
                                          </p:stCondLst>
                                        </p:cTn>
                                        <p:tgtEl>
                                          <p:spTgt spid="71746"/>
                                        </p:tgtEl>
                                        <p:attrNameLst>
                                          <p:attrName>style.visibility</p:attrName>
                                        </p:attrNameLst>
                                      </p:cBhvr>
                                      <p:to>
                                        <p:strVal val="visible"/>
                                      </p:to>
                                    </p:set>
                                    <p:animEffect transition="in" filter="dissolve">
                                      <p:cBhvr>
                                        <p:cTn id="74" dur="500"/>
                                        <p:tgtEl>
                                          <p:spTgt spid="71746"/>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71747"/>
                                        </p:tgtEl>
                                        <p:attrNameLst>
                                          <p:attrName>style.visibility</p:attrName>
                                        </p:attrNameLst>
                                      </p:cBhvr>
                                      <p:to>
                                        <p:strVal val="visible"/>
                                      </p:to>
                                    </p:set>
                                    <p:animEffect transition="in" filter="dissolve">
                                      <p:cBhvr>
                                        <p:cTn id="79" dur="500"/>
                                        <p:tgtEl>
                                          <p:spTgt spid="71747"/>
                                        </p:tgtEl>
                                      </p:cBhvr>
                                    </p:animEffect>
                                  </p:childTnLst>
                                </p:cTn>
                              </p:par>
                            </p:childTnLst>
                          </p:cTn>
                        </p:par>
                        <p:par>
                          <p:cTn id="80" fill="hold">
                            <p:stCondLst>
                              <p:cond delay="500"/>
                            </p:stCondLst>
                            <p:childTnLst>
                              <p:par>
                                <p:cTn id="81" presetID="9" presetClass="entr" presetSubtype="0" fill="hold" grpId="0" nodeType="afterEffect">
                                  <p:stCondLst>
                                    <p:cond delay="0"/>
                                  </p:stCondLst>
                                  <p:childTnLst>
                                    <p:set>
                                      <p:cBhvr>
                                        <p:cTn id="82" dur="1" fill="hold">
                                          <p:stCondLst>
                                            <p:cond delay="0"/>
                                          </p:stCondLst>
                                        </p:cTn>
                                        <p:tgtEl>
                                          <p:spTgt spid="71748"/>
                                        </p:tgtEl>
                                        <p:attrNameLst>
                                          <p:attrName>style.visibility</p:attrName>
                                        </p:attrNameLst>
                                      </p:cBhvr>
                                      <p:to>
                                        <p:strVal val="visible"/>
                                      </p:to>
                                    </p:set>
                                    <p:animEffect transition="in" filter="dissolve">
                                      <p:cBhvr>
                                        <p:cTn id="83" dur="500"/>
                                        <p:tgtEl>
                                          <p:spTgt spid="71748"/>
                                        </p:tgtEl>
                                      </p:cBhvr>
                                    </p:animEffect>
                                  </p:childTnLst>
                                </p:cTn>
                              </p:par>
                            </p:childTnLst>
                          </p:cTn>
                        </p:par>
                        <p:par>
                          <p:cTn id="84" fill="hold">
                            <p:stCondLst>
                              <p:cond delay="1000"/>
                            </p:stCondLst>
                            <p:childTnLst>
                              <p:par>
                                <p:cTn id="85" presetID="9" presetClass="entr" presetSubtype="0" fill="hold" grpId="0" nodeType="afterEffect">
                                  <p:stCondLst>
                                    <p:cond delay="0"/>
                                  </p:stCondLst>
                                  <p:childTnLst>
                                    <p:set>
                                      <p:cBhvr>
                                        <p:cTn id="86" dur="1" fill="hold">
                                          <p:stCondLst>
                                            <p:cond delay="0"/>
                                          </p:stCondLst>
                                        </p:cTn>
                                        <p:tgtEl>
                                          <p:spTgt spid="71730"/>
                                        </p:tgtEl>
                                        <p:attrNameLst>
                                          <p:attrName>style.visibility</p:attrName>
                                        </p:attrNameLst>
                                      </p:cBhvr>
                                      <p:to>
                                        <p:strVal val="visible"/>
                                      </p:to>
                                    </p:set>
                                    <p:animEffect transition="in" filter="dissolve">
                                      <p:cBhvr>
                                        <p:cTn id="87" dur="500"/>
                                        <p:tgtEl>
                                          <p:spTgt spid="71730"/>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71735"/>
                                        </p:tgtEl>
                                        <p:attrNameLst>
                                          <p:attrName>style.visibility</p:attrName>
                                        </p:attrNameLst>
                                      </p:cBhvr>
                                      <p:to>
                                        <p:strVal val="visible"/>
                                      </p:to>
                                    </p:set>
                                    <p:animEffect transition="in" filter="dissolve">
                                      <p:cBhvr>
                                        <p:cTn id="92" dur="500"/>
                                        <p:tgtEl>
                                          <p:spTgt spid="71735"/>
                                        </p:tgtEl>
                                      </p:cBhvr>
                                    </p:animEffect>
                                  </p:childTnLst>
                                </p:cTn>
                              </p:par>
                            </p:childTnLst>
                          </p:cTn>
                        </p:par>
                        <p:par>
                          <p:cTn id="93" fill="hold">
                            <p:stCondLst>
                              <p:cond delay="500"/>
                            </p:stCondLst>
                            <p:childTnLst>
                              <p:par>
                                <p:cTn id="94" presetID="9" presetClass="entr" presetSubtype="0" fill="hold" grpId="0" nodeType="afterEffect">
                                  <p:stCondLst>
                                    <p:cond delay="0"/>
                                  </p:stCondLst>
                                  <p:childTnLst>
                                    <p:set>
                                      <p:cBhvr>
                                        <p:cTn id="95" dur="1" fill="hold">
                                          <p:stCondLst>
                                            <p:cond delay="0"/>
                                          </p:stCondLst>
                                        </p:cTn>
                                        <p:tgtEl>
                                          <p:spTgt spid="71749"/>
                                        </p:tgtEl>
                                        <p:attrNameLst>
                                          <p:attrName>style.visibility</p:attrName>
                                        </p:attrNameLst>
                                      </p:cBhvr>
                                      <p:to>
                                        <p:strVal val="visible"/>
                                      </p:to>
                                    </p:set>
                                    <p:animEffect transition="in" filter="dissolve">
                                      <p:cBhvr>
                                        <p:cTn id="96" dur="500"/>
                                        <p:tgtEl>
                                          <p:spTgt spid="71749"/>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71750"/>
                                        </p:tgtEl>
                                        <p:attrNameLst>
                                          <p:attrName>style.visibility</p:attrName>
                                        </p:attrNameLst>
                                      </p:cBhvr>
                                      <p:to>
                                        <p:strVal val="visible"/>
                                      </p:to>
                                    </p:set>
                                    <p:animEffect transition="in" filter="dissolve">
                                      <p:cBhvr>
                                        <p:cTn id="101" dur="500"/>
                                        <p:tgtEl>
                                          <p:spTgt spid="71750"/>
                                        </p:tgtEl>
                                      </p:cBhvr>
                                    </p:animEffect>
                                  </p:childTnLst>
                                </p:cTn>
                              </p:par>
                            </p:childTnLst>
                          </p:cTn>
                        </p:par>
                        <p:par>
                          <p:cTn id="102" fill="hold">
                            <p:stCondLst>
                              <p:cond delay="500"/>
                            </p:stCondLst>
                            <p:childTnLst>
                              <p:par>
                                <p:cTn id="103" presetID="9" presetClass="entr" presetSubtype="0" fill="hold" grpId="0" nodeType="afterEffect">
                                  <p:stCondLst>
                                    <p:cond delay="0"/>
                                  </p:stCondLst>
                                  <p:childTnLst>
                                    <p:set>
                                      <p:cBhvr>
                                        <p:cTn id="104" dur="1" fill="hold">
                                          <p:stCondLst>
                                            <p:cond delay="0"/>
                                          </p:stCondLst>
                                        </p:cTn>
                                        <p:tgtEl>
                                          <p:spTgt spid="71751"/>
                                        </p:tgtEl>
                                        <p:attrNameLst>
                                          <p:attrName>style.visibility</p:attrName>
                                        </p:attrNameLst>
                                      </p:cBhvr>
                                      <p:to>
                                        <p:strVal val="visible"/>
                                      </p:to>
                                    </p:set>
                                    <p:animEffect transition="in" filter="dissolve">
                                      <p:cBhvr>
                                        <p:cTn id="105" dur="500"/>
                                        <p:tgtEl>
                                          <p:spTgt spid="71751"/>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71752"/>
                                        </p:tgtEl>
                                        <p:attrNameLst>
                                          <p:attrName>style.visibility</p:attrName>
                                        </p:attrNameLst>
                                      </p:cBhvr>
                                      <p:to>
                                        <p:strVal val="visible"/>
                                      </p:to>
                                    </p:set>
                                    <p:animEffect transition="in" filter="dissolve">
                                      <p:cBhvr>
                                        <p:cTn id="110" dur="500"/>
                                        <p:tgtEl>
                                          <p:spTgt spid="71752"/>
                                        </p:tgtEl>
                                      </p:cBhvr>
                                    </p:animEffect>
                                  </p:childTnLst>
                                </p:cTn>
                              </p:par>
                            </p:childTnLst>
                          </p:cTn>
                        </p:par>
                        <p:par>
                          <p:cTn id="111" fill="hold">
                            <p:stCondLst>
                              <p:cond delay="500"/>
                            </p:stCondLst>
                            <p:childTnLst>
                              <p:par>
                                <p:cTn id="112" presetID="9" presetClass="entr" presetSubtype="0" fill="hold" grpId="0" nodeType="afterEffect">
                                  <p:stCondLst>
                                    <p:cond delay="0"/>
                                  </p:stCondLst>
                                  <p:childTnLst>
                                    <p:set>
                                      <p:cBhvr>
                                        <p:cTn id="113" dur="1" fill="hold">
                                          <p:stCondLst>
                                            <p:cond delay="0"/>
                                          </p:stCondLst>
                                        </p:cTn>
                                        <p:tgtEl>
                                          <p:spTgt spid="71753"/>
                                        </p:tgtEl>
                                        <p:attrNameLst>
                                          <p:attrName>style.visibility</p:attrName>
                                        </p:attrNameLst>
                                      </p:cBhvr>
                                      <p:to>
                                        <p:strVal val="visible"/>
                                      </p:to>
                                    </p:set>
                                    <p:animEffect transition="in" filter="dissolve">
                                      <p:cBhvr>
                                        <p:cTn id="114" dur="500"/>
                                        <p:tgtEl>
                                          <p:spTgt spid="71753"/>
                                        </p:tgtEl>
                                      </p:cBhvr>
                                    </p:animEffect>
                                  </p:childTnLst>
                                </p:cTn>
                              </p:par>
                            </p:childTnLst>
                          </p:cTn>
                        </p:par>
                        <p:par>
                          <p:cTn id="115" fill="hold">
                            <p:stCondLst>
                              <p:cond delay="1000"/>
                            </p:stCondLst>
                            <p:childTnLst>
                              <p:par>
                                <p:cTn id="116" presetID="9" presetClass="entr" presetSubtype="0" fill="hold" grpId="0" nodeType="afterEffect">
                                  <p:stCondLst>
                                    <p:cond delay="0"/>
                                  </p:stCondLst>
                                  <p:childTnLst>
                                    <p:set>
                                      <p:cBhvr>
                                        <p:cTn id="117" dur="1" fill="hold">
                                          <p:stCondLst>
                                            <p:cond delay="0"/>
                                          </p:stCondLst>
                                        </p:cTn>
                                        <p:tgtEl>
                                          <p:spTgt spid="71731"/>
                                        </p:tgtEl>
                                        <p:attrNameLst>
                                          <p:attrName>style.visibility</p:attrName>
                                        </p:attrNameLst>
                                      </p:cBhvr>
                                      <p:to>
                                        <p:strVal val="visible"/>
                                      </p:to>
                                    </p:set>
                                    <p:animEffect transition="in" filter="dissolve">
                                      <p:cBhvr>
                                        <p:cTn id="118" dur="500"/>
                                        <p:tgtEl>
                                          <p:spTgt spid="71731"/>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71736"/>
                                        </p:tgtEl>
                                        <p:attrNameLst>
                                          <p:attrName>style.visibility</p:attrName>
                                        </p:attrNameLst>
                                      </p:cBhvr>
                                      <p:to>
                                        <p:strVal val="visible"/>
                                      </p:to>
                                    </p:set>
                                    <p:animEffect transition="in" filter="dissolve">
                                      <p:cBhvr>
                                        <p:cTn id="123" dur="500"/>
                                        <p:tgtEl>
                                          <p:spTgt spid="71736"/>
                                        </p:tgtEl>
                                      </p:cBhvr>
                                    </p:animEffect>
                                  </p:childTnLst>
                                </p:cTn>
                              </p:par>
                            </p:childTnLst>
                          </p:cTn>
                        </p:par>
                        <p:par>
                          <p:cTn id="124" fill="hold">
                            <p:stCondLst>
                              <p:cond delay="500"/>
                            </p:stCondLst>
                            <p:childTnLst>
                              <p:par>
                                <p:cTn id="125" presetID="9" presetClass="entr" presetSubtype="0" fill="hold" grpId="0" nodeType="afterEffect">
                                  <p:stCondLst>
                                    <p:cond delay="0"/>
                                  </p:stCondLst>
                                  <p:childTnLst>
                                    <p:set>
                                      <p:cBhvr>
                                        <p:cTn id="126" dur="1" fill="hold">
                                          <p:stCondLst>
                                            <p:cond delay="0"/>
                                          </p:stCondLst>
                                        </p:cTn>
                                        <p:tgtEl>
                                          <p:spTgt spid="71756"/>
                                        </p:tgtEl>
                                        <p:attrNameLst>
                                          <p:attrName>style.visibility</p:attrName>
                                        </p:attrNameLst>
                                      </p:cBhvr>
                                      <p:to>
                                        <p:strVal val="visible"/>
                                      </p:to>
                                    </p:set>
                                    <p:animEffect transition="in" filter="dissolve">
                                      <p:cBhvr>
                                        <p:cTn id="127" dur="500"/>
                                        <p:tgtEl>
                                          <p:spTgt spid="71756"/>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71754"/>
                                        </p:tgtEl>
                                        <p:attrNameLst>
                                          <p:attrName>style.visibility</p:attrName>
                                        </p:attrNameLst>
                                      </p:cBhvr>
                                      <p:to>
                                        <p:strVal val="visible"/>
                                      </p:to>
                                    </p:set>
                                    <p:animEffect transition="in" filter="dissolve">
                                      <p:cBhvr>
                                        <p:cTn id="132" dur="500"/>
                                        <p:tgtEl>
                                          <p:spTgt spid="71754"/>
                                        </p:tgtEl>
                                      </p:cBhvr>
                                    </p:animEffect>
                                  </p:childTnLst>
                                </p:cTn>
                              </p:par>
                            </p:childTnLst>
                          </p:cTn>
                        </p:par>
                        <p:par>
                          <p:cTn id="133" fill="hold">
                            <p:stCondLst>
                              <p:cond delay="500"/>
                            </p:stCondLst>
                            <p:childTnLst>
                              <p:par>
                                <p:cTn id="134" presetID="9" presetClass="entr" presetSubtype="0" fill="hold" grpId="0" nodeType="afterEffect">
                                  <p:stCondLst>
                                    <p:cond delay="0"/>
                                  </p:stCondLst>
                                  <p:childTnLst>
                                    <p:set>
                                      <p:cBhvr>
                                        <p:cTn id="135" dur="1" fill="hold">
                                          <p:stCondLst>
                                            <p:cond delay="0"/>
                                          </p:stCondLst>
                                        </p:cTn>
                                        <p:tgtEl>
                                          <p:spTgt spid="71755"/>
                                        </p:tgtEl>
                                        <p:attrNameLst>
                                          <p:attrName>style.visibility</p:attrName>
                                        </p:attrNameLst>
                                      </p:cBhvr>
                                      <p:to>
                                        <p:strVal val="visible"/>
                                      </p:to>
                                    </p:set>
                                    <p:animEffect transition="in" filter="dissolve">
                                      <p:cBhvr>
                                        <p:cTn id="136" dur="500"/>
                                        <p:tgtEl>
                                          <p:spTgt spid="71755"/>
                                        </p:tgtEl>
                                      </p:cBhvr>
                                    </p:animEffect>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71757"/>
                                        </p:tgtEl>
                                        <p:attrNameLst>
                                          <p:attrName>style.visibility</p:attrName>
                                        </p:attrNameLst>
                                      </p:cBhvr>
                                      <p:to>
                                        <p:strVal val="visible"/>
                                      </p:to>
                                    </p:set>
                                    <p:animEffect transition="in" filter="dissolve">
                                      <p:cBhvr>
                                        <p:cTn id="141" dur="500"/>
                                        <p:tgtEl>
                                          <p:spTgt spid="71757"/>
                                        </p:tgtEl>
                                      </p:cBhvr>
                                    </p:animEffect>
                                  </p:childTnLst>
                                </p:cTn>
                              </p:par>
                            </p:childTnLst>
                          </p:cTn>
                        </p:par>
                        <p:par>
                          <p:cTn id="142" fill="hold">
                            <p:stCondLst>
                              <p:cond delay="500"/>
                            </p:stCondLst>
                            <p:childTnLst>
                              <p:par>
                                <p:cTn id="143" presetID="9" presetClass="entr" presetSubtype="0" fill="hold" grpId="0" nodeType="afterEffect">
                                  <p:stCondLst>
                                    <p:cond delay="0"/>
                                  </p:stCondLst>
                                  <p:childTnLst>
                                    <p:set>
                                      <p:cBhvr>
                                        <p:cTn id="144" dur="1" fill="hold">
                                          <p:stCondLst>
                                            <p:cond delay="0"/>
                                          </p:stCondLst>
                                        </p:cTn>
                                        <p:tgtEl>
                                          <p:spTgt spid="71758"/>
                                        </p:tgtEl>
                                        <p:attrNameLst>
                                          <p:attrName>style.visibility</p:attrName>
                                        </p:attrNameLst>
                                      </p:cBhvr>
                                      <p:to>
                                        <p:strVal val="visible"/>
                                      </p:to>
                                    </p:set>
                                    <p:animEffect transition="in" filter="dissolve">
                                      <p:cBhvr>
                                        <p:cTn id="145" dur="500"/>
                                        <p:tgtEl>
                                          <p:spTgt spid="71758"/>
                                        </p:tgtEl>
                                      </p:cBhvr>
                                    </p:animEffect>
                                  </p:childTnLst>
                                </p:cTn>
                              </p:par>
                            </p:childTnLst>
                          </p:cTn>
                        </p:par>
                        <p:par>
                          <p:cTn id="146" fill="hold">
                            <p:stCondLst>
                              <p:cond delay="1000"/>
                            </p:stCondLst>
                            <p:childTnLst>
                              <p:par>
                                <p:cTn id="147" presetID="9" presetClass="entr" presetSubtype="0" fill="hold" grpId="0" nodeType="afterEffect">
                                  <p:stCondLst>
                                    <p:cond delay="0"/>
                                  </p:stCondLst>
                                  <p:childTnLst>
                                    <p:set>
                                      <p:cBhvr>
                                        <p:cTn id="148" dur="1" fill="hold">
                                          <p:stCondLst>
                                            <p:cond delay="0"/>
                                          </p:stCondLst>
                                        </p:cTn>
                                        <p:tgtEl>
                                          <p:spTgt spid="71732"/>
                                        </p:tgtEl>
                                        <p:attrNameLst>
                                          <p:attrName>style.visibility</p:attrName>
                                        </p:attrNameLst>
                                      </p:cBhvr>
                                      <p:to>
                                        <p:strVal val="visible"/>
                                      </p:to>
                                    </p:set>
                                    <p:animEffect transition="in" filter="dissolve">
                                      <p:cBhvr>
                                        <p:cTn id="149" dur="500"/>
                                        <p:tgtEl>
                                          <p:spTgt spid="71732"/>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71760"/>
                                        </p:tgtEl>
                                        <p:attrNameLst>
                                          <p:attrName>style.visibility</p:attrName>
                                        </p:attrNameLst>
                                      </p:cBhvr>
                                      <p:to>
                                        <p:strVal val="visible"/>
                                      </p:to>
                                    </p:set>
                                    <p:animEffect transition="in" filter="dissolve">
                                      <p:cBhvr>
                                        <p:cTn id="154" dur="500"/>
                                        <p:tgtEl>
                                          <p:spTgt spid="71760"/>
                                        </p:tgtEl>
                                      </p:cBhvr>
                                    </p:animEffect>
                                  </p:childTnLst>
                                </p:cTn>
                              </p:par>
                            </p:childTnLst>
                          </p:cTn>
                        </p:par>
                        <p:par>
                          <p:cTn id="155" fill="hold">
                            <p:stCondLst>
                              <p:cond delay="500"/>
                            </p:stCondLst>
                            <p:childTnLst>
                              <p:par>
                                <p:cTn id="156" presetID="9" presetClass="entr" presetSubtype="0" fill="hold" grpId="0" nodeType="afterEffect">
                                  <p:stCondLst>
                                    <p:cond delay="0"/>
                                  </p:stCondLst>
                                  <p:childTnLst>
                                    <p:set>
                                      <p:cBhvr>
                                        <p:cTn id="157" dur="1" fill="hold">
                                          <p:stCondLst>
                                            <p:cond delay="0"/>
                                          </p:stCondLst>
                                        </p:cTn>
                                        <p:tgtEl>
                                          <p:spTgt spid="71761"/>
                                        </p:tgtEl>
                                        <p:attrNameLst>
                                          <p:attrName>style.visibility</p:attrName>
                                        </p:attrNameLst>
                                      </p:cBhvr>
                                      <p:to>
                                        <p:strVal val="visible"/>
                                      </p:to>
                                    </p:set>
                                    <p:animEffect transition="in" filter="dissolve">
                                      <p:cBhvr>
                                        <p:cTn id="158" dur="500"/>
                                        <p:tgtEl>
                                          <p:spTgt spid="71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7" grpId="0" animBg="1"/>
      <p:bldP spid="71728" grpId="0" animBg="1"/>
      <p:bldP spid="71729" grpId="0" animBg="1"/>
      <p:bldP spid="71730" grpId="0" animBg="1"/>
      <p:bldP spid="71731" grpId="0" animBg="1"/>
      <p:bldP spid="71732" grpId="0" animBg="1"/>
      <p:bldP spid="71733" grpId="0" animBg="1"/>
      <p:bldP spid="71734" grpId="0" animBg="1"/>
      <p:bldP spid="71735" grpId="0" animBg="1"/>
      <p:bldP spid="71736" grpId="0" animBg="1"/>
      <p:bldP spid="71737" grpId="0" autoUpdateAnimBg="0"/>
      <p:bldP spid="71738" grpId="0" autoUpdateAnimBg="0"/>
      <p:bldP spid="71739" grpId="0" animBg="1"/>
      <p:bldP spid="71740" grpId="0" autoUpdateAnimBg="0"/>
      <p:bldP spid="71741" grpId="0" autoUpdateAnimBg="0"/>
      <p:bldP spid="71742" grpId="0" animBg="1"/>
      <p:bldP spid="71744" grpId="0" autoUpdateAnimBg="0"/>
      <p:bldP spid="71745" grpId="0" animBg="1"/>
      <p:bldP spid="71746" grpId="0" autoUpdateAnimBg="0"/>
      <p:bldP spid="71747" grpId="0" animBg="1"/>
      <p:bldP spid="71748" grpId="0" autoUpdateAnimBg="0"/>
      <p:bldP spid="71749" grpId="0" autoUpdateAnimBg="0"/>
      <p:bldP spid="71750" grpId="0" animBg="1"/>
      <p:bldP spid="71751" grpId="0" autoUpdateAnimBg="0"/>
      <p:bldP spid="71752" grpId="0" animBg="1"/>
      <p:bldP spid="71753" grpId="0" autoUpdateAnimBg="0"/>
      <p:bldP spid="71754" grpId="0" animBg="1"/>
      <p:bldP spid="71755" grpId="0" autoUpdateAnimBg="0"/>
      <p:bldP spid="71756" grpId="0" autoUpdateAnimBg="0"/>
      <p:bldP spid="71757" grpId="0" animBg="1"/>
      <p:bldP spid="71758" grpId="0" autoUpdateAnimBg="0"/>
      <p:bldP spid="71759" grpId="0" animBg="1"/>
      <p:bldP spid="71760" grpId="0" animBg="1"/>
      <p:bldP spid="71761"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a:grpSpLocks/>
          </p:cNvGrpSpPr>
          <p:nvPr/>
        </p:nvGrpSpPr>
        <p:grpSpPr bwMode="auto">
          <a:xfrm>
            <a:off x="839788" y="1544638"/>
            <a:ext cx="7158037" cy="3016250"/>
            <a:chOff x="529" y="973"/>
            <a:chExt cx="4509" cy="1900"/>
          </a:xfrm>
        </p:grpSpPr>
        <p:sp>
          <p:nvSpPr>
            <p:cNvPr id="35850" name="Rectangle 2"/>
            <p:cNvSpPr>
              <a:spLocks noChangeArrowheads="1"/>
            </p:cNvSpPr>
            <p:nvPr/>
          </p:nvSpPr>
          <p:spPr bwMode="auto">
            <a:xfrm>
              <a:off x="649" y="973"/>
              <a:ext cx="4343" cy="1862"/>
            </a:xfrm>
            <a:prstGeom prst="rect">
              <a:avLst/>
            </a:prstGeom>
            <a:solidFill>
              <a:srgbClr val="CCFFCC"/>
            </a:solidFill>
            <a:ln w="12700">
              <a:noFill/>
              <a:miter lim="800000"/>
              <a:headEnd/>
              <a:tailEnd/>
            </a:ln>
          </p:spPr>
          <p:txBody>
            <a:bodyPr wrap="none" anchor="ctr">
              <a:spAutoFit/>
            </a:bodyPr>
            <a:lstStyle/>
            <a:p>
              <a:endParaRPr lang="zh-CN" altLang="en-US"/>
            </a:p>
          </p:txBody>
        </p:sp>
        <p:graphicFrame>
          <p:nvGraphicFramePr>
            <p:cNvPr id="35842" name="Object 3"/>
            <p:cNvGraphicFramePr>
              <a:graphicFrameLocks noChangeAspect="1"/>
            </p:cNvGraphicFramePr>
            <p:nvPr/>
          </p:nvGraphicFramePr>
          <p:xfrm>
            <a:off x="1097" y="1152"/>
            <a:ext cx="3591" cy="193"/>
          </p:xfrm>
          <a:graphic>
            <a:graphicData uri="http://schemas.openxmlformats.org/presentationml/2006/ole">
              <p:oleObj spid="_x0000_s119810" name="Visio" r:id="rId3" imgW="4704283" imgH="300838" progId="">
                <p:embed/>
              </p:oleObj>
            </a:graphicData>
          </a:graphic>
        </p:graphicFrame>
        <p:sp>
          <p:nvSpPr>
            <p:cNvPr id="35851" name="Line 4"/>
            <p:cNvSpPr>
              <a:spLocks noChangeShapeType="1"/>
            </p:cNvSpPr>
            <p:nvPr/>
          </p:nvSpPr>
          <p:spPr bwMode="auto">
            <a:xfrm>
              <a:off x="1114" y="1195"/>
              <a:ext cx="1" cy="909"/>
            </a:xfrm>
            <a:prstGeom prst="line">
              <a:avLst/>
            </a:prstGeom>
            <a:noFill/>
            <a:ln w="19050">
              <a:solidFill>
                <a:srgbClr val="CC00FF"/>
              </a:solidFill>
              <a:round/>
              <a:headEnd/>
              <a:tailEnd type="triangle" w="med" len="med"/>
            </a:ln>
          </p:spPr>
          <p:txBody>
            <a:bodyPr>
              <a:spAutoFit/>
            </a:bodyPr>
            <a:lstStyle/>
            <a:p>
              <a:endParaRPr lang="zh-CN" altLang="en-US"/>
            </a:p>
          </p:txBody>
        </p:sp>
        <p:sp>
          <p:nvSpPr>
            <p:cNvPr id="35852" name="Line 5"/>
            <p:cNvSpPr>
              <a:spLocks noChangeShapeType="1"/>
            </p:cNvSpPr>
            <p:nvPr/>
          </p:nvSpPr>
          <p:spPr bwMode="auto">
            <a:xfrm>
              <a:off x="1751" y="1199"/>
              <a:ext cx="2" cy="1308"/>
            </a:xfrm>
            <a:prstGeom prst="line">
              <a:avLst/>
            </a:prstGeom>
            <a:noFill/>
            <a:ln w="19050">
              <a:solidFill>
                <a:schemeClr val="tx1"/>
              </a:solidFill>
              <a:round/>
              <a:headEnd/>
              <a:tailEnd type="triangle" w="med" len="med"/>
            </a:ln>
          </p:spPr>
          <p:txBody>
            <a:bodyPr>
              <a:spAutoFit/>
            </a:bodyPr>
            <a:lstStyle/>
            <a:p>
              <a:endParaRPr lang="zh-CN" altLang="en-US"/>
            </a:p>
          </p:txBody>
        </p:sp>
        <p:sp>
          <p:nvSpPr>
            <p:cNvPr id="35853" name="Line 6"/>
            <p:cNvSpPr>
              <a:spLocks noChangeShapeType="1"/>
            </p:cNvSpPr>
            <p:nvPr/>
          </p:nvSpPr>
          <p:spPr bwMode="auto">
            <a:xfrm>
              <a:off x="2430" y="1194"/>
              <a:ext cx="0" cy="1505"/>
            </a:xfrm>
            <a:prstGeom prst="line">
              <a:avLst/>
            </a:prstGeom>
            <a:noFill/>
            <a:ln w="19050">
              <a:solidFill>
                <a:schemeClr val="tx1"/>
              </a:solidFill>
              <a:round/>
              <a:headEnd/>
              <a:tailEnd type="triangle" w="med" len="med"/>
            </a:ln>
          </p:spPr>
          <p:txBody>
            <a:bodyPr>
              <a:spAutoFit/>
            </a:bodyPr>
            <a:lstStyle/>
            <a:p>
              <a:endParaRPr lang="zh-CN" altLang="en-US"/>
            </a:p>
          </p:txBody>
        </p:sp>
        <p:sp>
          <p:nvSpPr>
            <p:cNvPr id="35854" name="Line 7"/>
            <p:cNvSpPr>
              <a:spLocks noChangeShapeType="1"/>
            </p:cNvSpPr>
            <p:nvPr/>
          </p:nvSpPr>
          <p:spPr bwMode="auto">
            <a:xfrm>
              <a:off x="3183" y="1194"/>
              <a:ext cx="0" cy="1315"/>
            </a:xfrm>
            <a:prstGeom prst="line">
              <a:avLst/>
            </a:prstGeom>
            <a:noFill/>
            <a:ln w="19050">
              <a:solidFill>
                <a:schemeClr val="tx1"/>
              </a:solidFill>
              <a:round/>
              <a:headEnd/>
              <a:tailEnd type="triangle" w="med" len="med"/>
            </a:ln>
          </p:spPr>
          <p:txBody>
            <a:bodyPr>
              <a:spAutoFit/>
            </a:bodyPr>
            <a:lstStyle/>
            <a:p>
              <a:endParaRPr lang="zh-CN" altLang="en-US"/>
            </a:p>
          </p:txBody>
        </p:sp>
        <p:sp>
          <p:nvSpPr>
            <p:cNvPr id="35855" name="Line 8"/>
            <p:cNvSpPr>
              <a:spLocks noChangeShapeType="1"/>
            </p:cNvSpPr>
            <p:nvPr/>
          </p:nvSpPr>
          <p:spPr bwMode="auto">
            <a:xfrm>
              <a:off x="3855" y="1194"/>
              <a:ext cx="1" cy="74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35856" name="Line 9"/>
            <p:cNvSpPr>
              <a:spLocks noChangeShapeType="1"/>
            </p:cNvSpPr>
            <p:nvPr/>
          </p:nvSpPr>
          <p:spPr bwMode="auto">
            <a:xfrm>
              <a:off x="4534" y="1194"/>
              <a:ext cx="1" cy="342"/>
            </a:xfrm>
            <a:prstGeom prst="line">
              <a:avLst/>
            </a:prstGeom>
            <a:noFill/>
            <a:ln w="19050">
              <a:solidFill>
                <a:schemeClr val="tx1"/>
              </a:solidFill>
              <a:round/>
              <a:headEnd/>
              <a:tailEnd type="triangle" w="med" len="med"/>
            </a:ln>
          </p:spPr>
          <p:txBody>
            <a:bodyPr>
              <a:spAutoFit/>
            </a:bodyPr>
            <a:lstStyle/>
            <a:p>
              <a:endParaRPr lang="zh-CN" altLang="en-US"/>
            </a:p>
          </p:txBody>
        </p:sp>
        <p:sp>
          <p:nvSpPr>
            <p:cNvPr id="35857" name="Line 10"/>
            <p:cNvSpPr>
              <a:spLocks noChangeShapeType="1"/>
            </p:cNvSpPr>
            <p:nvPr/>
          </p:nvSpPr>
          <p:spPr bwMode="auto">
            <a:xfrm flipV="1">
              <a:off x="1729" y="2222"/>
              <a:ext cx="1" cy="285"/>
            </a:xfrm>
            <a:prstGeom prst="line">
              <a:avLst/>
            </a:prstGeom>
            <a:noFill/>
            <a:ln w="19050">
              <a:solidFill>
                <a:schemeClr val="hlink"/>
              </a:solidFill>
              <a:round/>
              <a:headEnd/>
              <a:tailEnd type="triangle" w="med" len="med"/>
            </a:ln>
          </p:spPr>
          <p:txBody>
            <a:bodyPr>
              <a:spAutoFit/>
            </a:bodyPr>
            <a:lstStyle/>
            <a:p>
              <a:endParaRPr lang="zh-CN" altLang="en-US"/>
            </a:p>
          </p:txBody>
        </p:sp>
        <p:sp>
          <p:nvSpPr>
            <p:cNvPr id="35858" name="Line 11"/>
            <p:cNvSpPr>
              <a:spLocks noChangeShapeType="1"/>
            </p:cNvSpPr>
            <p:nvPr/>
          </p:nvSpPr>
          <p:spPr bwMode="auto">
            <a:xfrm flipV="1">
              <a:off x="2399" y="2108"/>
              <a:ext cx="0" cy="591"/>
            </a:xfrm>
            <a:prstGeom prst="line">
              <a:avLst/>
            </a:prstGeom>
            <a:noFill/>
            <a:ln w="19050">
              <a:solidFill>
                <a:schemeClr val="hlink"/>
              </a:solidFill>
              <a:round/>
              <a:headEnd/>
              <a:tailEnd type="triangle" w="med" len="med"/>
            </a:ln>
          </p:spPr>
          <p:txBody>
            <a:bodyPr>
              <a:spAutoFit/>
            </a:bodyPr>
            <a:lstStyle/>
            <a:p>
              <a:endParaRPr lang="zh-CN" altLang="en-US"/>
            </a:p>
          </p:txBody>
        </p:sp>
        <p:sp>
          <p:nvSpPr>
            <p:cNvPr id="35859" name="Line 12"/>
            <p:cNvSpPr>
              <a:spLocks noChangeShapeType="1"/>
            </p:cNvSpPr>
            <p:nvPr/>
          </p:nvSpPr>
          <p:spPr bwMode="auto">
            <a:xfrm flipV="1">
              <a:off x="3156" y="1642"/>
              <a:ext cx="0" cy="865"/>
            </a:xfrm>
            <a:prstGeom prst="line">
              <a:avLst/>
            </a:prstGeom>
            <a:noFill/>
            <a:ln w="19050">
              <a:solidFill>
                <a:schemeClr val="hlink"/>
              </a:solidFill>
              <a:round/>
              <a:headEnd/>
              <a:tailEnd type="triangle" w="med" len="med"/>
            </a:ln>
          </p:spPr>
          <p:txBody>
            <a:bodyPr>
              <a:spAutoFit/>
            </a:bodyPr>
            <a:lstStyle/>
            <a:p>
              <a:endParaRPr lang="zh-CN" altLang="en-US"/>
            </a:p>
          </p:txBody>
        </p:sp>
        <p:sp>
          <p:nvSpPr>
            <p:cNvPr id="35860" name="Line 13"/>
            <p:cNvSpPr>
              <a:spLocks noChangeShapeType="1"/>
            </p:cNvSpPr>
            <p:nvPr/>
          </p:nvSpPr>
          <p:spPr bwMode="auto">
            <a:xfrm flipV="1">
              <a:off x="3823" y="1418"/>
              <a:ext cx="2" cy="511"/>
            </a:xfrm>
            <a:prstGeom prst="line">
              <a:avLst/>
            </a:prstGeom>
            <a:noFill/>
            <a:ln w="19050">
              <a:solidFill>
                <a:schemeClr val="hlink"/>
              </a:solidFill>
              <a:round/>
              <a:headEnd/>
              <a:tailEnd type="triangle" w="med" len="med"/>
            </a:ln>
          </p:spPr>
          <p:txBody>
            <a:bodyPr>
              <a:spAutoFit/>
            </a:bodyPr>
            <a:lstStyle/>
            <a:p>
              <a:endParaRPr lang="zh-CN" altLang="en-US"/>
            </a:p>
          </p:txBody>
        </p:sp>
        <p:sp>
          <p:nvSpPr>
            <p:cNvPr id="35861" name="Text Box 14"/>
            <p:cNvSpPr txBox="1">
              <a:spLocks noChangeArrowheads="1"/>
            </p:cNvSpPr>
            <p:nvPr/>
          </p:nvSpPr>
          <p:spPr bwMode="auto">
            <a:xfrm>
              <a:off x="529" y="1699"/>
              <a:ext cx="636" cy="212"/>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600">
                  <a:solidFill>
                    <a:srgbClr val="CC00FF"/>
                  </a:solidFill>
                </a:rPr>
                <a:t>10000</a:t>
              </a:r>
            </a:p>
          </p:txBody>
        </p:sp>
        <p:sp>
          <p:nvSpPr>
            <p:cNvPr id="35862" name="Text Box 15"/>
            <p:cNvSpPr txBox="1">
              <a:spLocks noChangeArrowheads="1"/>
            </p:cNvSpPr>
            <p:nvPr/>
          </p:nvSpPr>
          <p:spPr bwMode="auto">
            <a:xfrm>
              <a:off x="1431" y="2460"/>
              <a:ext cx="609" cy="212"/>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600">
                  <a:solidFill>
                    <a:schemeClr val="tx1"/>
                  </a:solidFill>
                </a:rPr>
                <a:t>12835</a:t>
              </a:r>
            </a:p>
          </p:txBody>
        </p:sp>
        <p:sp>
          <p:nvSpPr>
            <p:cNvPr id="35863" name="Line 16"/>
            <p:cNvSpPr>
              <a:spLocks noChangeShapeType="1"/>
            </p:cNvSpPr>
            <p:nvPr/>
          </p:nvSpPr>
          <p:spPr bwMode="auto">
            <a:xfrm>
              <a:off x="1779" y="1198"/>
              <a:ext cx="1" cy="1023"/>
            </a:xfrm>
            <a:prstGeom prst="line">
              <a:avLst/>
            </a:prstGeom>
            <a:noFill/>
            <a:ln w="19050">
              <a:solidFill>
                <a:srgbClr val="CC00FF"/>
              </a:solidFill>
              <a:round/>
              <a:headEnd/>
              <a:tailEnd type="triangle" w="med" len="med"/>
            </a:ln>
          </p:spPr>
          <p:txBody>
            <a:bodyPr>
              <a:spAutoFit/>
            </a:bodyPr>
            <a:lstStyle/>
            <a:p>
              <a:endParaRPr lang="zh-CN" altLang="en-US"/>
            </a:p>
          </p:txBody>
        </p:sp>
        <p:sp>
          <p:nvSpPr>
            <p:cNvPr id="35864" name="Text Box 17"/>
            <p:cNvSpPr txBox="1">
              <a:spLocks noChangeArrowheads="1"/>
            </p:cNvSpPr>
            <p:nvPr/>
          </p:nvSpPr>
          <p:spPr bwMode="auto">
            <a:xfrm>
              <a:off x="1141" y="2123"/>
              <a:ext cx="746" cy="212"/>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600">
                  <a:solidFill>
                    <a:schemeClr val="hlink"/>
                  </a:solidFill>
                </a:rPr>
                <a:t>2000</a:t>
              </a:r>
            </a:p>
          </p:txBody>
        </p:sp>
        <p:sp>
          <p:nvSpPr>
            <p:cNvPr id="35865" name="Text Box 18"/>
            <p:cNvSpPr txBox="1">
              <a:spLocks noChangeArrowheads="1"/>
            </p:cNvSpPr>
            <p:nvPr/>
          </p:nvSpPr>
          <p:spPr bwMode="auto">
            <a:xfrm>
              <a:off x="1697" y="1497"/>
              <a:ext cx="611" cy="212"/>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600">
                  <a:solidFill>
                    <a:srgbClr val="CC00FF"/>
                  </a:solidFill>
                </a:rPr>
                <a:t>10835</a:t>
              </a:r>
            </a:p>
          </p:txBody>
        </p:sp>
        <p:sp>
          <p:nvSpPr>
            <p:cNvPr id="35866" name="Line 19"/>
            <p:cNvSpPr>
              <a:spLocks noChangeShapeType="1"/>
            </p:cNvSpPr>
            <p:nvPr/>
          </p:nvSpPr>
          <p:spPr bwMode="auto">
            <a:xfrm>
              <a:off x="1118" y="2111"/>
              <a:ext cx="633" cy="398"/>
            </a:xfrm>
            <a:prstGeom prst="line">
              <a:avLst/>
            </a:prstGeom>
            <a:noFill/>
            <a:ln w="9525">
              <a:solidFill>
                <a:schemeClr val="tx1"/>
              </a:solidFill>
              <a:prstDash val="dash"/>
              <a:round/>
              <a:headEnd/>
              <a:tailEnd/>
            </a:ln>
          </p:spPr>
          <p:txBody>
            <a:bodyPr>
              <a:spAutoFit/>
            </a:bodyPr>
            <a:lstStyle/>
            <a:p>
              <a:endParaRPr lang="zh-CN" altLang="en-US"/>
            </a:p>
          </p:txBody>
        </p:sp>
        <p:sp>
          <p:nvSpPr>
            <p:cNvPr id="35867" name="Text Box 20"/>
            <p:cNvSpPr txBox="1">
              <a:spLocks noChangeArrowheads="1"/>
            </p:cNvSpPr>
            <p:nvPr/>
          </p:nvSpPr>
          <p:spPr bwMode="auto">
            <a:xfrm>
              <a:off x="2095" y="2661"/>
              <a:ext cx="693" cy="212"/>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600">
                  <a:solidFill>
                    <a:schemeClr val="tx1"/>
                  </a:solidFill>
                </a:rPr>
                <a:t>13907</a:t>
              </a:r>
            </a:p>
          </p:txBody>
        </p:sp>
        <p:sp>
          <p:nvSpPr>
            <p:cNvPr id="35868" name="Text Box 21"/>
            <p:cNvSpPr txBox="1">
              <a:spLocks noChangeArrowheads="1"/>
            </p:cNvSpPr>
            <p:nvPr/>
          </p:nvSpPr>
          <p:spPr bwMode="auto">
            <a:xfrm>
              <a:off x="1931" y="2190"/>
              <a:ext cx="534" cy="212"/>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600">
                  <a:solidFill>
                    <a:schemeClr val="hlink"/>
                  </a:solidFill>
                </a:rPr>
                <a:t>4000</a:t>
              </a:r>
            </a:p>
          </p:txBody>
        </p:sp>
        <p:sp>
          <p:nvSpPr>
            <p:cNvPr id="35869" name="Line 22"/>
            <p:cNvSpPr>
              <a:spLocks noChangeShapeType="1"/>
            </p:cNvSpPr>
            <p:nvPr/>
          </p:nvSpPr>
          <p:spPr bwMode="auto">
            <a:xfrm>
              <a:off x="2453" y="1198"/>
              <a:ext cx="1" cy="925"/>
            </a:xfrm>
            <a:prstGeom prst="line">
              <a:avLst/>
            </a:prstGeom>
            <a:noFill/>
            <a:ln w="19050">
              <a:solidFill>
                <a:srgbClr val="CC00FF"/>
              </a:solidFill>
              <a:round/>
              <a:headEnd/>
              <a:tailEnd type="triangle" w="med" len="med"/>
            </a:ln>
          </p:spPr>
          <p:txBody>
            <a:bodyPr>
              <a:spAutoFit/>
            </a:bodyPr>
            <a:lstStyle/>
            <a:p>
              <a:endParaRPr lang="zh-CN" altLang="en-US"/>
            </a:p>
          </p:txBody>
        </p:sp>
        <p:sp>
          <p:nvSpPr>
            <p:cNvPr id="35870" name="Text Box 23"/>
            <p:cNvSpPr txBox="1">
              <a:spLocks noChangeArrowheads="1"/>
            </p:cNvSpPr>
            <p:nvPr/>
          </p:nvSpPr>
          <p:spPr bwMode="auto">
            <a:xfrm>
              <a:off x="2362" y="1441"/>
              <a:ext cx="559" cy="212"/>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600">
                  <a:solidFill>
                    <a:srgbClr val="CC00FF"/>
                  </a:solidFill>
                </a:rPr>
                <a:t>9907</a:t>
              </a:r>
            </a:p>
          </p:txBody>
        </p:sp>
        <p:sp>
          <p:nvSpPr>
            <p:cNvPr id="35871" name="Line 24"/>
            <p:cNvSpPr>
              <a:spLocks noChangeShapeType="1"/>
            </p:cNvSpPr>
            <p:nvPr/>
          </p:nvSpPr>
          <p:spPr bwMode="auto">
            <a:xfrm>
              <a:off x="2454" y="2123"/>
              <a:ext cx="727" cy="384"/>
            </a:xfrm>
            <a:prstGeom prst="line">
              <a:avLst/>
            </a:prstGeom>
            <a:noFill/>
            <a:ln w="9525">
              <a:solidFill>
                <a:schemeClr val="tx1"/>
              </a:solidFill>
              <a:prstDash val="dash"/>
              <a:round/>
              <a:headEnd/>
              <a:tailEnd/>
            </a:ln>
          </p:spPr>
          <p:txBody>
            <a:bodyPr>
              <a:spAutoFit/>
            </a:bodyPr>
            <a:lstStyle/>
            <a:p>
              <a:endParaRPr lang="zh-CN" altLang="en-US"/>
            </a:p>
          </p:txBody>
        </p:sp>
        <p:sp>
          <p:nvSpPr>
            <p:cNvPr id="35872" name="Text Box 25"/>
            <p:cNvSpPr txBox="1">
              <a:spLocks noChangeArrowheads="1"/>
            </p:cNvSpPr>
            <p:nvPr/>
          </p:nvSpPr>
          <p:spPr bwMode="auto">
            <a:xfrm>
              <a:off x="2849" y="2448"/>
              <a:ext cx="678" cy="212"/>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600">
                  <a:solidFill>
                    <a:schemeClr val="tx1"/>
                  </a:solidFill>
                </a:rPr>
                <a:t>12716</a:t>
              </a:r>
            </a:p>
          </p:txBody>
        </p:sp>
        <p:sp>
          <p:nvSpPr>
            <p:cNvPr id="35873" name="Text Box 26"/>
            <p:cNvSpPr txBox="1">
              <a:spLocks noChangeArrowheads="1"/>
            </p:cNvSpPr>
            <p:nvPr/>
          </p:nvSpPr>
          <p:spPr bwMode="auto">
            <a:xfrm>
              <a:off x="2641" y="1843"/>
              <a:ext cx="608" cy="212"/>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600">
                  <a:solidFill>
                    <a:schemeClr val="hlink"/>
                  </a:solidFill>
                </a:rPr>
                <a:t>7000</a:t>
              </a:r>
            </a:p>
          </p:txBody>
        </p:sp>
        <p:sp>
          <p:nvSpPr>
            <p:cNvPr id="35874" name="Line 27"/>
            <p:cNvSpPr>
              <a:spLocks noChangeShapeType="1"/>
            </p:cNvSpPr>
            <p:nvPr/>
          </p:nvSpPr>
          <p:spPr bwMode="auto">
            <a:xfrm>
              <a:off x="3208" y="1198"/>
              <a:ext cx="2" cy="454"/>
            </a:xfrm>
            <a:prstGeom prst="line">
              <a:avLst/>
            </a:prstGeom>
            <a:noFill/>
            <a:ln w="19050">
              <a:solidFill>
                <a:srgbClr val="CC00FF"/>
              </a:solidFill>
              <a:round/>
              <a:headEnd/>
              <a:tailEnd type="triangle" w="med" len="med"/>
            </a:ln>
          </p:spPr>
          <p:txBody>
            <a:bodyPr>
              <a:spAutoFit/>
            </a:bodyPr>
            <a:lstStyle/>
            <a:p>
              <a:endParaRPr lang="zh-CN" altLang="en-US"/>
            </a:p>
          </p:txBody>
        </p:sp>
        <p:sp>
          <p:nvSpPr>
            <p:cNvPr id="35875" name="Text Box 28"/>
            <p:cNvSpPr txBox="1">
              <a:spLocks noChangeArrowheads="1"/>
            </p:cNvSpPr>
            <p:nvPr/>
          </p:nvSpPr>
          <p:spPr bwMode="auto">
            <a:xfrm>
              <a:off x="3090" y="1361"/>
              <a:ext cx="611" cy="212"/>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600">
                  <a:solidFill>
                    <a:srgbClr val="CC00FF"/>
                  </a:solidFill>
                </a:rPr>
                <a:t>5716</a:t>
              </a:r>
            </a:p>
          </p:txBody>
        </p:sp>
        <p:sp>
          <p:nvSpPr>
            <p:cNvPr id="35876" name="Line 29"/>
            <p:cNvSpPr>
              <a:spLocks noChangeShapeType="1"/>
            </p:cNvSpPr>
            <p:nvPr/>
          </p:nvSpPr>
          <p:spPr bwMode="auto">
            <a:xfrm>
              <a:off x="3208" y="1652"/>
              <a:ext cx="648" cy="277"/>
            </a:xfrm>
            <a:prstGeom prst="line">
              <a:avLst/>
            </a:prstGeom>
            <a:noFill/>
            <a:ln w="9525">
              <a:solidFill>
                <a:schemeClr val="tx1"/>
              </a:solidFill>
              <a:prstDash val="dash"/>
              <a:round/>
              <a:headEnd/>
              <a:tailEnd/>
            </a:ln>
          </p:spPr>
          <p:txBody>
            <a:bodyPr>
              <a:spAutoFit/>
            </a:bodyPr>
            <a:lstStyle/>
            <a:p>
              <a:endParaRPr lang="zh-CN" altLang="en-US"/>
            </a:p>
          </p:txBody>
        </p:sp>
        <p:sp>
          <p:nvSpPr>
            <p:cNvPr id="35877" name="Text Box 30"/>
            <p:cNvSpPr txBox="1">
              <a:spLocks noChangeArrowheads="1"/>
            </p:cNvSpPr>
            <p:nvPr/>
          </p:nvSpPr>
          <p:spPr bwMode="auto">
            <a:xfrm>
              <a:off x="3554" y="1895"/>
              <a:ext cx="639" cy="212"/>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600">
                  <a:solidFill>
                    <a:schemeClr val="tx1"/>
                  </a:solidFill>
                </a:rPr>
                <a:t>7337</a:t>
              </a:r>
            </a:p>
          </p:txBody>
        </p:sp>
        <p:sp>
          <p:nvSpPr>
            <p:cNvPr id="35878" name="Line 31"/>
            <p:cNvSpPr>
              <a:spLocks noChangeShapeType="1"/>
            </p:cNvSpPr>
            <p:nvPr/>
          </p:nvSpPr>
          <p:spPr bwMode="auto">
            <a:xfrm>
              <a:off x="3877" y="1198"/>
              <a:ext cx="2" cy="226"/>
            </a:xfrm>
            <a:prstGeom prst="line">
              <a:avLst/>
            </a:prstGeom>
            <a:noFill/>
            <a:ln w="19050">
              <a:solidFill>
                <a:srgbClr val="CC00FF"/>
              </a:solidFill>
              <a:round/>
              <a:headEnd/>
              <a:tailEnd type="triangle" w="med" len="med"/>
            </a:ln>
          </p:spPr>
          <p:txBody>
            <a:bodyPr>
              <a:spAutoFit/>
            </a:bodyPr>
            <a:lstStyle/>
            <a:p>
              <a:endParaRPr lang="zh-CN" altLang="en-US"/>
            </a:p>
          </p:txBody>
        </p:sp>
        <p:sp>
          <p:nvSpPr>
            <p:cNvPr id="35879" name="Text Box 32"/>
            <p:cNvSpPr txBox="1">
              <a:spLocks noChangeArrowheads="1"/>
            </p:cNvSpPr>
            <p:nvPr/>
          </p:nvSpPr>
          <p:spPr bwMode="auto">
            <a:xfrm>
              <a:off x="3864" y="1181"/>
              <a:ext cx="538" cy="212"/>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600">
                  <a:solidFill>
                    <a:srgbClr val="CC00FF"/>
                  </a:solidFill>
                </a:rPr>
                <a:t>2337</a:t>
              </a:r>
            </a:p>
          </p:txBody>
        </p:sp>
        <p:sp>
          <p:nvSpPr>
            <p:cNvPr id="35880" name="Text Box 33"/>
            <p:cNvSpPr txBox="1">
              <a:spLocks noChangeArrowheads="1"/>
            </p:cNvSpPr>
            <p:nvPr/>
          </p:nvSpPr>
          <p:spPr bwMode="auto">
            <a:xfrm>
              <a:off x="3319" y="1546"/>
              <a:ext cx="603" cy="212"/>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600">
                  <a:solidFill>
                    <a:schemeClr val="hlink"/>
                  </a:solidFill>
                </a:rPr>
                <a:t>5000</a:t>
              </a:r>
            </a:p>
          </p:txBody>
        </p:sp>
        <p:sp>
          <p:nvSpPr>
            <p:cNvPr id="35881" name="Line 34"/>
            <p:cNvSpPr>
              <a:spLocks noChangeShapeType="1"/>
            </p:cNvSpPr>
            <p:nvPr/>
          </p:nvSpPr>
          <p:spPr bwMode="auto">
            <a:xfrm>
              <a:off x="3882" y="1424"/>
              <a:ext cx="658" cy="112"/>
            </a:xfrm>
            <a:prstGeom prst="line">
              <a:avLst/>
            </a:prstGeom>
            <a:noFill/>
            <a:ln w="9525">
              <a:solidFill>
                <a:schemeClr val="tx1"/>
              </a:solidFill>
              <a:prstDash val="dash"/>
              <a:round/>
              <a:headEnd/>
              <a:tailEnd/>
            </a:ln>
          </p:spPr>
          <p:txBody>
            <a:bodyPr>
              <a:spAutoFit/>
            </a:bodyPr>
            <a:lstStyle/>
            <a:p>
              <a:endParaRPr lang="zh-CN" altLang="en-US"/>
            </a:p>
          </p:txBody>
        </p:sp>
        <p:sp>
          <p:nvSpPr>
            <p:cNvPr id="35882" name="Text Box 35"/>
            <p:cNvSpPr txBox="1">
              <a:spLocks noChangeArrowheads="1"/>
            </p:cNvSpPr>
            <p:nvPr/>
          </p:nvSpPr>
          <p:spPr bwMode="auto">
            <a:xfrm>
              <a:off x="4266" y="1496"/>
              <a:ext cx="592" cy="212"/>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600">
                  <a:solidFill>
                    <a:schemeClr val="tx1"/>
                  </a:solidFill>
                </a:rPr>
                <a:t>3000</a:t>
              </a:r>
            </a:p>
          </p:txBody>
        </p:sp>
        <p:sp>
          <p:nvSpPr>
            <p:cNvPr id="35883" name="Line 36"/>
            <p:cNvSpPr>
              <a:spLocks noChangeShapeType="1"/>
            </p:cNvSpPr>
            <p:nvPr/>
          </p:nvSpPr>
          <p:spPr bwMode="auto">
            <a:xfrm>
              <a:off x="1775" y="2221"/>
              <a:ext cx="660" cy="478"/>
            </a:xfrm>
            <a:prstGeom prst="line">
              <a:avLst/>
            </a:prstGeom>
            <a:noFill/>
            <a:ln w="9525">
              <a:solidFill>
                <a:schemeClr val="tx1"/>
              </a:solidFill>
              <a:prstDash val="dash"/>
              <a:round/>
              <a:headEnd/>
              <a:tailEnd/>
            </a:ln>
          </p:spPr>
          <p:txBody>
            <a:bodyPr>
              <a:spAutoFit/>
            </a:bodyPr>
            <a:lstStyle/>
            <a:p>
              <a:endParaRPr lang="zh-CN" altLang="en-US"/>
            </a:p>
          </p:txBody>
        </p:sp>
        <p:sp>
          <p:nvSpPr>
            <p:cNvPr id="35884" name="Line 37"/>
            <p:cNvSpPr>
              <a:spLocks noChangeShapeType="1"/>
            </p:cNvSpPr>
            <p:nvPr/>
          </p:nvSpPr>
          <p:spPr bwMode="auto">
            <a:xfrm>
              <a:off x="4511" y="1191"/>
              <a:ext cx="2" cy="341"/>
            </a:xfrm>
            <a:prstGeom prst="line">
              <a:avLst/>
            </a:prstGeom>
            <a:noFill/>
            <a:ln w="19050">
              <a:solidFill>
                <a:schemeClr val="hlink"/>
              </a:solidFill>
              <a:round/>
              <a:headEnd type="triangle" w="med" len="med"/>
              <a:tailEnd/>
            </a:ln>
          </p:spPr>
          <p:txBody>
            <a:bodyPr>
              <a:spAutoFit/>
            </a:bodyPr>
            <a:lstStyle/>
            <a:p>
              <a:endParaRPr lang="zh-CN" altLang="en-US"/>
            </a:p>
          </p:txBody>
        </p:sp>
        <p:sp>
          <p:nvSpPr>
            <p:cNvPr id="35885" name="Text Box 38"/>
            <p:cNvSpPr txBox="1">
              <a:spLocks noChangeArrowheads="1"/>
            </p:cNvSpPr>
            <p:nvPr/>
          </p:nvSpPr>
          <p:spPr bwMode="auto">
            <a:xfrm>
              <a:off x="4446" y="1251"/>
              <a:ext cx="592" cy="212"/>
            </a:xfrm>
            <a:prstGeom prst="rect">
              <a:avLst/>
            </a:prstGeom>
            <a:noFill/>
            <a:ln w="9525">
              <a:noFill/>
              <a:miter lim="800000"/>
              <a:headEnd/>
              <a:tailEnd/>
            </a:ln>
          </p:spPr>
          <p:txBody>
            <a:bodyPr>
              <a:spAutoFit/>
            </a:bodyPr>
            <a:lstStyle/>
            <a:p>
              <a:pPr algn="ctr">
                <a:spcBef>
                  <a:spcPct val="50000"/>
                </a:spcBef>
                <a:buClrTx/>
                <a:buSzTx/>
                <a:buFontTx/>
                <a:buNone/>
              </a:pPr>
              <a:r>
                <a:rPr lang="zh-CN" altLang="en-US" sz="1600">
                  <a:solidFill>
                    <a:schemeClr val="hlink"/>
                  </a:solidFill>
                </a:rPr>
                <a:t>3000</a:t>
              </a:r>
            </a:p>
          </p:txBody>
        </p:sp>
      </p:grpSp>
      <p:sp>
        <p:nvSpPr>
          <p:cNvPr id="72744" name="Text Box 40"/>
          <p:cNvSpPr txBox="1">
            <a:spLocks noChangeArrowheads="1"/>
          </p:cNvSpPr>
          <p:nvPr/>
        </p:nvSpPr>
        <p:spPr bwMode="auto">
          <a:xfrm>
            <a:off x="571500" y="4668838"/>
            <a:ext cx="8272463" cy="1373187"/>
          </a:xfrm>
          <a:prstGeom prst="rect">
            <a:avLst/>
          </a:prstGeom>
          <a:noFill/>
          <a:ln w="9525">
            <a:noFill/>
            <a:miter lim="800000"/>
            <a:headEnd/>
            <a:tailEnd/>
          </a:ln>
        </p:spPr>
        <p:txBody>
          <a:bodyPr>
            <a:spAutoFit/>
          </a:bodyPr>
          <a:lstStyle/>
          <a:p>
            <a:pPr>
              <a:spcBef>
                <a:spcPct val="50000"/>
              </a:spcBef>
              <a:buClrTx/>
              <a:buSzTx/>
              <a:buFontTx/>
              <a:buNone/>
            </a:pPr>
            <a:r>
              <a:rPr lang="zh-CN" altLang="en-US" sz="2800" b="1" dirty="0">
                <a:solidFill>
                  <a:schemeClr val="folHlink"/>
                </a:solidFill>
                <a:effectLst>
                  <a:outerShdw blurRad="38100" dist="38100" dir="2700000" algn="tl">
                    <a:srgbClr val="000000">
                      <a:alpha val="43137"/>
                    </a:srgbClr>
                  </a:outerShdw>
                </a:effectLst>
                <a:latin typeface="楷体_GB2312" pitchFamily="49" charset="-122"/>
                <a:ea typeface="楷体_GB2312" pitchFamily="49" charset="-122"/>
              </a:rPr>
              <a:t>    </a:t>
            </a:r>
            <a:r>
              <a:rPr lang="zh-CN" altLang="en-US" sz="2800" b="1" dirty="0">
                <a:effectLst>
                  <a:outerShdw blurRad="38100" dist="38100" dir="2700000" algn="tl">
                    <a:srgbClr val="000000">
                      <a:alpha val="43137"/>
                    </a:srgbClr>
                  </a:outerShdw>
                </a:effectLst>
                <a:latin typeface="楷体_GB2312" pitchFamily="49" charset="-122"/>
                <a:ea typeface="楷体_GB2312" pitchFamily="49" charset="-122"/>
              </a:rPr>
              <a:t>由图可知,</a:t>
            </a:r>
            <a:r>
              <a:rPr lang="en-US" altLang="zh-CN" sz="2800" b="1" i="1" dirty="0">
                <a:effectLst>
                  <a:outerShdw blurRad="38100" dist="38100" dir="2700000" algn="tl">
                    <a:srgbClr val="000000">
                      <a:alpha val="43137"/>
                    </a:srgbClr>
                  </a:outerShdw>
                </a:effectLst>
              </a:rPr>
              <a:t>IRR</a:t>
            </a:r>
            <a:r>
              <a:rPr lang="zh-CN" altLang="en-US" sz="2800" b="1" dirty="0">
                <a:effectLst>
                  <a:outerShdw blurRad="38100" dist="38100" dir="2700000" algn="tl">
                    <a:srgbClr val="000000">
                      <a:alpha val="43137"/>
                    </a:srgbClr>
                  </a:outerShdw>
                </a:effectLst>
                <a:latin typeface="楷体_GB2312" pitchFamily="49" charset="-122"/>
                <a:ea typeface="楷体_GB2312" pitchFamily="49" charset="-122"/>
              </a:rPr>
              <a:t>不仅是使各期净现金流量的</a:t>
            </a:r>
            <a:r>
              <a:rPr lang="zh-CN" altLang="en-US" sz="2800" b="1"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现值之和为零</a:t>
            </a:r>
            <a:r>
              <a:rPr lang="zh-CN" altLang="en-US" sz="2800" b="1" dirty="0">
                <a:effectLst>
                  <a:outerShdw blurRad="38100" dist="38100" dir="2700000" algn="tl">
                    <a:srgbClr val="000000">
                      <a:alpha val="43137"/>
                    </a:srgbClr>
                  </a:outerShdw>
                </a:effectLst>
                <a:latin typeface="楷体_GB2312" pitchFamily="49" charset="-122"/>
                <a:ea typeface="楷体_GB2312" pitchFamily="49" charset="-122"/>
              </a:rPr>
              <a:t>的折现率,而且也是使</a:t>
            </a:r>
            <a:r>
              <a:rPr lang="zh-CN" altLang="en-US" sz="2800" b="1"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各年年末净收益</a:t>
            </a:r>
            <a:r>
              <a:rPr lang="zh-CN" altLang="en-US" sz="2800" b="1" dirty="0">
                <a:effectLst>
                  <a:outerShdw blurRad="38100" dist="38100" dir="2700000" algn="tl">
                    <a:srgbClr val="000000">
                      <a:alpha val="43137"/>
                    </a:srgbClr>
                  </a:outerShdw>
                </a:effectLst>
                <a:latin typeface="楷体_GB2312" pitchFamily="49" charset="-122"/>
                <a:ea typeface="楷体_GB2312" pitchFamily="49" charset="-122"/>
              </a:rPr>
              <a:t>和</a:t>
            </a:r>
            <a:r>
              <a:rPr lang="zh-CN" altLang="en-US" sz="2800" b="1"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未回收的投资</a:t>
            </a:r>
            <a:r>
              <a:rPr lang="zh-CN" altLang="en-US" sz="2800" b="1" dirty="0">
                <a:effectLst>
                  <a:outerShdw blurRad="38100" dist="38100" dir="2700000" algn="tl">
                    <a:srgbClr val="000000">
                      <a:alpha val="43137"/>
                    </a:srgbClr>
                  </a:outerShdw>
                </a:effectLst>
                <a:latin typeface="楷体_GB2312" pitchFamily="49" charset="-122"/>
                <a:ea typeface="楷体_GB2312" pitchFamily="49" charset="-122"/>
              </a:rPr>
              <a:t>在期末的</a:t>
            </a:r>
            <a:r>
              <a:rPr lang="zh-CN" altLang="en-US" sz="2800" b="1"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代数和为零</a:t>
            </a:r>
            <a:r>
              <a:rPr lang="zh-CN" altLang="en-US" sz="2800" b="1" dirty="0">
                <a:effectLst>
                  <a:outerShdw blurRad="38100" dist="38100" dir="2700000" algn="tl">
                    <a:srgbClr val="000000">
                      <a:alpha val="43137"/>
                    </a:srgbClr>
                  </a:outerShdw>
                </a:effectLst>
                <a:latin typeface="楷体_GB2312" pitchFamily="49" charset="-122"/>
                <a:ea typeface="楷体_GB2312" pitchFamily="49" charset="-122"/>
              </a:rPr>
              <a:t>的折现率。</a:t>
            </a:r>
          </a:p>
        </p:txBody>
      </p:sp>
      <p:sp>
        <p:nvSpPr>
          <p:cNvPr id="35847" name="Rectangle 42"/>
          <p:cNvSpPr>
            <a:spLocks noGrp="1" noChangeArrowheads="1"/>
          </p:cNvSpPr>
          <p:nvPr>
            <p:ph type="title" idx="4294967295"/>
          </p:nvPr>
        </p:nvSpPr>
        <p:spPr>
          <a:xfrm>
            <a:off x="1573213" y="142852"/>
            <a:ext cx="6500812" cy="722312"/>
          </a:xfrm>
        </p:spPr>
        <p:txBody>
          <a:bodyPr/>
          <a:lstStyle/>
          <a:p>
            <a:pPr eaLnBrk="1" hangingPunct="1"/>
            <a:r>
              <a:rPr lang="zh-CN" altLang="en-US" sz="3600" b="1" dirty="0" smtClean="0"/>
              <a:t>内部收益率的经济意义</a:t>
            </a:r>
          </a:p>
        </p:txBody>
      </p:sp>
      <p:sp>
        <p:nvSpPr>
          <p:cNvPr id="72747" name="AutoShape 43"/>
          <p:cNvSpPr>
            <a:spLocks/>
          </p:cNvSpPr>
          <p:nvPr/>
        </p:nvSpPr>
        <p:spPr bwMode="auto">
          <a:xfrm>
            <a:off x="3690938" y="1265238"/>
            <a:ext cx="2103437" cy="406400"/>
          </a:xfrm>
          <a:prstGeom prst="borderCallout2">
            <a:avLst>
              <a:gd name="adj1" fmla="val 28125"/>
              <a:gd name="adj2" fmla="val -3620"/>
              <a:gd name="adj3" fmla="val 28125"/>
              <a:gd name="adj4" fmla="val -21509"/>
              <a:gd name="adj5" fmla="val 288671"/>
              <a:gd name="adj6" fmla="val -40301"/>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a:spcBef>
                <a:spcPct val="0"/>
              </a:spcBef>
              <a:buClrTx/>
              <a:buSzTx/>
              <a:buFontTx/>
              <a:buNone/>
            </a:pPr>
            <a:r>
              <a:rPr lang="zh-CN" altLang="en-US" sz="2000" b="1">
                <a:solidFill>
                  <a:schemeClr val="tx1"/>
                </a:solidFill>
                <a:effectLst>
                  <a:outerShdw blurRad="38100" dist="38100" dir="2700000" algn="tl">
                    <a:srgbClr val="000000">
                      <a:alpha val="43137"/>
                    </a:srgbClr>
                  </a:outerShdw>
                </a:effectLst>
                <a:latin typeface="Tahoma" pitchFamily="34" charset="0"/>
              </a:rPr>
              <a:t>没有回收的投资</a:t>
            </a:r>
          </a:p>
        </p:txBody>
      </p:sp>
      <p:sp>
        <p:nvSpPr>
          <p:cNvPr id="72749" name="AutoShape 45"/>
          <p:cNvSpPr>
            <a:spLocks/>
          </p:cNvSpPr>
          <p:nvPr/>
        </p:nvSpPr>
        <p:spPr bwMode="auto">
          <a:xfrm>
            <a:off x="490538" y="4138613"/>
            <a:ext cx="1654175" cy="434975"/>
          </a:xfrm>
          <a:prstGeom prst="borderCallout2">
            <a:avLst>
              <a:gd name="adj1" fmla="val 26278"/>
              <a:gd name="adj2" fmla="val 104606"/>
              <a:gd name="adj3" fmla="val 26278"/>
              <a:gd name="adj4" fmla="val 150958"/>
              <a:gd name="adj5" fmla="val -97444"/>
              <a:gd name="adj6" fmla="val 199329"/>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a:spcBef>
                <a:spcPct val="0"/>
              </a:spcBef>
              <a:buClrTx/>
              <a:buSzTx/>
              <a:buFontTx/>
              <a:buNone/>
            </a:pPr>
            <a:r>
              <a:rPr lang="zh-CN" altLang="en-US" sz="2000" b="1" dirty="0">
                <a:solidFill>
                  <a:schemeClr val="tx1"/>
                </a:solidFill>
                <a:effectLst>
                  <a:outerShdw blurRad="38100" dist="38100" dir="2700000" algn="tl">
                    <a:srgbClr val="000000">
                      <a:alpha val="43137"/>
                    </a:srgbClr>
                  </a:outerShdw>
                </a:effectLst>
                <a:latin typeface="Tahoma" pitchFamily="34" charset="0"/>
              </a:rPr>
              <a:t>净现金流量</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744"/>
                                        </p:tgtEl>
                                        <p:attrNameLst>
                                          <p:attrName>style.visibility</p:attrName>
                                        </p:attrNameLst>
                                      </p:cBhvr>
                                      <p:to>
                                        <p:strVal val="visible"/>
                                      </p:to>
                                    </p:set>
                                    <p:animEffect transition="in" filter="dissolve">
                                      <p:cBhvr>
                                        <p:cTn id="7" dur="500"/>
                                        <p:tgtEl>
                                          <p:spTgt spid="727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747"/>
                                        </p:tgtEl>
                                        <p:attrNameLst>
                                          <p:attrName>style.visibility</p:attrName>
                                        </p:attrNameLst>
                                      </p:cBhvr>
                                      <p:to>
                                        <p:strVal val="visible"/>
                                      </p:to>
                                    </p:set>
                                    <p:animEffect transition="in" filter="dissolve">
                                      <p:cBhvr>
                                        <p:cTn id="12" dur="500"/>
                                        <p:tgtEl>
                                          <p:spTgt spid="7274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749"/>
                                        </p:tgtEl>
                                        <p:attrNameLst>
                                          <p:attrName>style.visibility</p:attrName>
                                        </p:attrNameLst>
                                      </p:cBhvr>
                                      <p:to>
                                        <p:strVal val="visible"/>
                                      </p:to>
                                    </p:set>
                                    <p:animEffect transition="in" filter="dissolve">
                                      <p:cBhvr>
                                        <p:cTn id="17" dur="500"/>
                                        <p:tgtEl>
                                          <p:spTgt spid="72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44" grpId="0" autoUpdateAnimBg="0"/>
      <p:bldP spid="72747" grpId="0" animBg="1" autoUpdateAnimBg="0"/>
      <p:bldP spid="72749"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500034" y="1142984"/>
            <a:ext cx="8458200" cy="4524315"/>
          </a:xfrm>
          <a:prstGeom prst="rect">
            <a:avLst/>
          </a:prstGeom>
          <a:noFill/>
          <a:ln w="12700">
            <a:noFill/>
            <a:miter lim="800000"/>
            <a:headEnd/>
            <a:tailEnd/>
          </a:ln>
        </p:spPr>
        <p:txBody>
          <a:bodyPr>
            <a:spAutoFit/>
          </a:bodyPr>
          <a:lstStyle/>
          <a:p>
            <a:pPr>
              <a:lnSpc>
                <a:spcPct val="150000"/>
              </a:lnSpc>
              <a:buClr>
                <a:schemeClr val="hlink"/>
              </a:buClr>
              <a:buSzTx/>
              <a:buFont typeface="Wingdings" pitchFamily="2" charset="2"/>
              <a:buChar char="Ø"/>
            </a:pPr>
            <a:r>
              <a:rPr lang="zh-CN" altLang="en-US" sz="2400" b="1" dirty="0" smtClean="0">
                <a:effectLst>
                  <a:outerShdw blurRad="38100" dist="38100" dir="2700000" algn="tl">
                    <a:srgbClr val="000000">
                      <a:alpha val="43137"/>
                    </a:srgbClr>
                  </a:outerShdw>
                </a:effectLst>
              </a:rPr>
              <a:t>项目</a:t>
            </a:r>
            <a:r>
              <a:rPr lang="zh-CN" altLang="en-US" sz="2400" b="1" dirty="0">
                <a:effectLst>
                  <a:outerShdw blurRad="38100" dist="38100" dir="2700000" algn="tl">
                    <a:srgbClr val="000000">
                      <a:alpha val="43137"/>
                    </a:srgbClr>
                  </a:outerShdw>
                </a:effectLst>
              </a:rPr>
              <a:t>在寿命期内，始终处于“偿付”未被收回的投资的状况，其</a:t>
            </a:r>
            <a:r>
              <a:rPr lang="zh-CN" altLang="en-US" sz="2400" b="1" dirty="0">
                <a:solidFill>
                  <a:srgbClr val="C00000"/>
                </a:solidFill>
                <a:effectLst>
                  <a:outerShdw blurRad="38100" dist="38100" dir="2700000" algn="tl">
                    <a:srgbClr val="000000">
                      <a:alpha val="43137"/>
                    </a:srgbClr>
                  </a:outerShdw>
                </a:effectLst>
              </a:rPr>
              <a:t>“偿付”能力完全取决于项目内部</a:t>
            </a:r>
            <a:r>
              <a:rPr lang="zh-CN" altLang="en-US" sz="2400" b="1" dirty="0">
                <a:effectLst>
                  <a:outerShdw blurRad="38100" dist="38100" dir="2700000" algn="tl">
                    <a:srgbClr val="000000">
                      <a:alpha val="43137"/>
                    </a:srgbClr>
                  </a:outerShdw>
                </a:effectLst>
              </a:rPr>
              <a:t>，故有“内部收益率”之称谓。</a:t>
            </a:r>
          </a:p>
          <a:p>
            <a:pPr>
              <a:lnSpc>
                <a:spcPct val="150000"/>
              </a:lnSpc>
              <a:buClr>
                <a:schemeClr val="hlink"/>
              </a:buClr>
              <a:buSzTx/>
              <a:buFont typeface="Wingdings" pitchFamily="2" charset="2"/>
              <a:buChar char="Ø"/>
            </a:pPr>
            <a:r>
              <a:rPr lang="zh-CN" altLang="en-US" sz="2400" b="1" dirty="0">
                <a:effectLst>
                  <a:outerShdw blurRad="38100" dist="38100" dir="2700000" algn="tl">
                    <a:srgbClr val="000000">
                      <a:alpha val="43137"/>
                    </a:srgbClr>
                  </a:outerShdw>
                </a:effectLst>
              </a:rPr>
              <a:t>内部收益率是项目在寿命期内，</a:t>
            </a:r>
            <a:r>
              <a:rPr lang="zh-CN" altLang="en-US" sz="2400" b="1" dirty="0">
                <a:solidFill>
                  <a:srgbClr val="C00000"/>
                </a:solidFill>
                <a:effectLst>
                  <a:outerShdw blurRad="38100" dist="38100" dir="2700000" algn="tl">
                    <a:srgbClr val="000000">
                      <a:alpha val="43137"/>
                    </a:srgbClr>
                  </a:outerShdw>
                </a:effectLst>
              </a:rPr>
              <a:t>尚未回收的投资余额的盈利率</a:t>
            </a:r>
            <a:r>
              <a:rPr lang="zh-CN" altLang="en-US" sz="2400" b="1" dirty="0" smtClean="0">
                <a:effectLst>
                  <a:outerShdw blurRad="38100" dist="38100" dir="2700000" algn="tl">
                    <a:srgbClr val="000000">
                      <a:alpha val="43137"/>
                    </a:srgbClr>
                  </a:outerShdw>
                </a:effectLst>
              </a:rPr>
              <a:t>。它</a:t>
            </a:r>
            <a:r>
              <a:rPr lang="zh-CN" altLang="en-US" sz="2400" b="1" dirty="0" smtClean="0">
                <a:solidFill>
                  <a:srgbClr val="C00000"/>
                </a:solidFill>
                <a:effectLst>
                  <a:outerShdw blurRad="38100" dist="38100" dir="2700000" algn="tl">
                    <a:srgbClr val="000000">
                      <a:alpha val="43137"/>
                    </a:srgbClr>
                  </a:outerShdw>
                </a:effectLst>
              </a:rPr>
              <a:t>不是初始投资</a:t>
            </a:r>
            <a:r>
              <a:rPr lang="zh-CN" altLang="en-US" sz="2400" b="1" dirty="0" smtClean="0">
                <a:effectLst>
                  <a:outerShdw blurRad="38100" dist="38100" dir="2700000" algn="tl">
                    <a:srgbClr val="000000">
                      <a:alpha val="43137"/>
                    </a:srgbClr>
                  </a:outerShdw>
                </a:effectLst>
              </a:rPr>
              <a:t>在</a:t>
            </a:r>
            <a:r>
              <a:rPr lang="zh-CN" altLang="en-US" sz="2400" b="1" dirty="0" smtClean="0">
                <a:solidFill>
                  <a:srgbClr val="C00000"/>
                </a:solidFill>
                <a:effectLst>
                  <a:outerShdw blurRad="38100" dist="38100" dir="2700000" algn="tl">
                    <a:srgbClr val="000000">
                      <a:alpha val="43137"/>
                    </a:srgbClr>
                  </a:outerShdw>
                </a:effectLst>
              </a:rPr>
              <a:t>整个寿命期内的盈利率</a:t>
            </a:r>
            <a:r>
              <a:rPr lang="zh-CN" altLang="en-US" sz="2400" b="1" dirty="0" smtClean="0">
                <a:effectLst>
                  <a:outerShdw blurRad="38100" dist="38100" dir="2700000" algn="tl">
                    <a:srgbClr val="000000">
                      <a:alpha val="43137"/>
                    </a:srgbClr>
                  </a:outerShdw>
                </a:effectLst>
              </a:rPr>
              <a:t>。</a:t>
            </a:r>
            <a:endParaRPr lang="en-US" altLang="zh-CN" sz="2400" b="1" dirty="0" smtClean="0">
              <a:effectLst>
                <a:outerShdw blurRad="38100" dist="38100" dir="2700000" algn="tl">
                  <a:srgbClr val="000000">
                    <a:alpha val="43137"/>
                  </a:srgbClr>
                </a:outerShdw>
              </a:effectLst>
            </a:endParaRPr>
          </a:p>
          <a:p>
            <a:pPr>
              <a:lnSpc>
                <a:spcPct val="150000"/>
              </a:lnSpc>
              <a:buClr>
                <a:schemeClr val="hlink"/>
              </a:buClr>
              <a:buSzTx/>
              <a:buFont typeface="Wingdings" pitchFamily="2" charset="2"/>
              <a:buChar char="Ø"/>
            </a:pPr>
            <a:r>
              <a:rPr lang="zh-CN" altLang="en-US" sz="2400" b="1" dirty="0" smtClean="0">
                <a:effectLst>
                  <a:outerShdw blurRad="38100" dist="38100" dir="2700000" algn="tl">
                    <a:srgbClr val="000000">
                      <a:alpha val="43137"/>
                    </a:srgbClr>
                  </a:outerShdw>
                </a:effectLst>
              </a:rPr>
              <a:t>假设了已回收资金再投资收益率与内部收益率相等。较之净现值，内部收益率指标中的隐含的再投资假设不具有经济上的合理性。</a:t>
            </a:r>
            <a:endParaRPr lang="zh-CN" altLang="en-US" sz="2400" b="1" dirty="0">
              <a:effectLst>
                <a:outerShdw blurRad="38100" dist="38100" dir="2700000" algn="tl">
                  <a:srgbClr val="000000">
                    <a:alpha val="43137"/>
                  </a:srgbClr>
                </a:outerShdw>
              </a:effectLst>
            </a:endParaRPr>
          </a:p>
        </p:txBody>
      </p:sp>
      <p:sp>
        <p:nvSpPr>
          <p:cNvPr id="78853" name="Rectangle 4"/>
          <p:cNvSpPr>
            <a:spLocks noGrp="1" noChangeArrowheads="1"/>
          </p:cNvSpPr>
          <p:nvPr>
            <p:ph type="title" idx="4294967295"/>
          </p:nvPr>
        </p:nvSpPr>
        <p:spPr>
          <a:xfrm>
            <a:off x="1214414" y="285728"/>
            <a:ext cx="7081837" cy="635000"/>
          </a:xfrm>
        </p:spPr>
        <p:txBody>
          <a:bodyPr/>
          <a:lstStyle/>
          <a:p>
            <a:pPr eaLnBrk="1" hangingPunct="1"/>
            <a:r>
              <a:rPr lang="zh-CN" altLang="en-US" sz="3600" b="1" dirty="0" smtClean="0"/>
              <a:t>内部收益率的经济涵义</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dissolve">
                                      <p:cBhvr>
                                        <p:cTn id="7" dur="5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dissolve">
                                      <p:cBhvr>
                                        <p:cTn id="12" dur="500"/>
                                        <p:tgtEl>
                                          <p:spTgt spid="73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731">
                                            <p:txEl>
                                              <p:pRg st="2" end="2"/>
                                            </p:txEl>
                                          </p:spTgt>
                                        </p:tgtEl>
                                        <p:attrNameLst>
                                          <p:attrName>style.visibility</p:attrName>
                                        </p:attrNameLst>
                                      </p:cBhvr>
                                      <p:to>
                                        <p:strVal val="visible"/>
                                      </p:to>
                                    </p:set>
                                    <p:animEffect transition="in" filter="dissolve">
                                      <p:cBhvr>
                                        <p:cTn id="17" dur="500"/>
                                        <p:tgtEl>
                                          <p:spTgt spid="737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Text Box 4"/>
          <p:cNvSpPr txBox="1">
            <a:spLocks noChangeArrowheads="1"/>
          </p:cNvSpPr>
          <p:nvPr/>
        </p:nvSpPr>
        <p:spPr bwMode="auto">
          <a:xfrm>
            <a:off x="251520" y="980728"/>
            <a:ext cx="8568952" cy="5749266"/>
          </a:xfrm>
          <a:prstGeom prst="rect">
            <a:avLst/>
          </a:prstGeom>
          <a:noFill/>
          <a:ln w="9525">
            <a:noFill/>
            <a:miter lim="800000"/>
            <a:headEnd/>
            <a:tailEnd/>
          </a:ln>
        </p:spPr>
        <p:txBody>
          <a:bodyPr wrap="square">
            <a:spAutoFit/>
          </a:bodyPr>
          <a:lstStyle/>
          <a:p>
            <a:pPr>
              <a:lnSpc>
                <a:spcPct val="120000"/>
              </a:lnSpc>
            </a:pPr>
            <a:r>
              <a:rPr lang="zh-CN" altLang="en-US" sz="2800" b="1" dirty="0" smtClean="0">
                <a:solidFill>
                  <a:srgbClr val="0000FF"/>
                </a:solidFill>
                <a:effectLst>
                  <a:outerShdw blurRad="38100" dist="38100" dir="2700000" algn="tl">
                    <a:srgbClr val="000000">
                      <a:alpha val="43137"/>
                    </a:srgbClr>
                  </a:outerShdw>
                </a:effectLst>
                <a:latin typeface="宋体" pitchFamily="2" charset="-122"/>
              </a:rPr>
              <a:t>优点</a:t>
            </a:r>
            <a:r>
              <a:rPr lang="zh-CN" altLang="en-US" sz="2800" b="1" dirty="0">
                <a:solidFill>
                  <a:srgbClr val="0000FF"/>
                </a:solidFill>
                <a:effectLst>
                  <a:outerShdw blurRad="38100" dist="38100" dir="2700000" algn="tl">
                    <a:srgbClr val="000000">
                      <a:alpha val="43137"/>
                    </a:srgbClr>
                  </a:outerShdw>
                </a:effectLst>
                <a:latin typeface="宋体" pitchFamily="2" charset="-122"/>
              </a:rPr>
              <a:t>：</a:t>
            </a:r>
          </a:p>
          <a:p>
            <a:pPr>
              <a:lnSpc>
                <a:spcPct val="150000"/>
              </a:lnSpc>
              <a:spcBef>
                <a:spcPct val="0"/>
              </a:spcBef>
              <a:buClrTx/>
              <a:buSzTx/>
              <a:buFontTx/>
              <a:buNone/>
            </a:pPr>
            <a:r>
              <a:rPr lang="en-US" altLang="zh-CN" b="1" dirty="0" smtClean="0">
                <a:effectLst>
                  <a:outerShdw blurRad="38100" dist="38100" dir="2700000" algn="tl">
                    <a:srgbClr val="000000">
                      <a:alpha val="43137"/>
                    </a:srgbClr>
                  </a:outerShdw>
                </a:effectLst>
                <a:latin typeface="Tahoma" pitchFamily="34" charset="0"/>
              </a:rPr>
              <a:t>1）能直观反映项目盈利能力，符合通常以相对数表示投资收益的习惯，被作为主要指标在项目评价中采用，但是一个不完整的且不准确的指标</a:t>
            </a:r>
            <a:r>
              <a:rPr lang="zh-CN" altLang="en-US" b="1" dirty="0" smtClean="0">
                <a:effectLst>
                  <a:outerShdw blurRad="38100" dist="38100" dir="2700000" algn="tl">
                    <a:srgbClr val="000000">
                      <a:alpha val="43137"/>
                    </a:srgbClr>
                  </a:outerShdw>
                </a:effectLst>
                <a:latin typeface="Tahoma" pitchFamily="34" charset="0"/>
              </a:rPr>
              <a:t>。</a:t>
            </a:r>
            <a:endParaRPr lang="en-US" altLang="zh-CN" b="1" dirty="0" smtClean="0">
              <a:effectLst>
                <a:outerShdw blurRad="38100" dist="38100" dir="2700000" algn="tl">
                  <a:srgbClr val="000000">
                    <a:alpha val="43137"/>
                  </a:srgbClr>
                </a:outerShdw>
              </a:effectLst>
              <a:latin typeface="Tahoma" pitchFamily="34" charset="0"/>
            </a:endParaRPr>
          </a:p>
          <a:p>
            <a:pPr>
              <a:lnSpc>
                <a:spcPct val="150000"/>
              </a:lnSpc>
              <a:spcBef>
                <a:spcPct val="0"/>
              </a:spcBef>
              <a:buClrTx/>
              <a:buSzTx/>
              <a:buFontTx/>
              <a:buNone/>
            </a:pPr>
            <a:r>
              <a:rPr lang="en-US" altLang="zh-CN" b="1" dirty="0" smtClean="0">
                <a:effectLst>
                  <a:outerShdw blurRad="38100" dist="38100" dir="2700000" algn="tl">
                    <a:srgbClr val="000000">
                      <a:alpha val="43137"/>
                    </a:srgbClr>
                  </a:outerShdw>
                </a:effectLst>
                <a:latin typeface="Tahoma" pitchFamily="34" charset="0"/>
              </a:rPr>
              <a:t>2）不测算折现率，直接报送上级取舍，但只有与某一基准比较时才有意义。</a:t>
            </a:r>
            <a:r>
              <a:rPr lang="zh-CN" altLang="en-US" sz="2800" b="1" dirty="0" smtClean="0">
                <a:solidFill>
                  <a:srgbClr val="0000FF"/>
                </a:solidFill>
                <a:effectLst>
                  <a:outerShdw blurRad="38100" dist="38100" dir="2700000" algn="tl">
                    <a:srgbClr val="000000">
                      <a:alpha val="43137"/>
                    </a:srgbClr>
                  </a:outerShdw>
                </a:effectLst>
                <a:latin typeface="宋体" pitchFamily="2" charset="-122"/>
              </a:rPr>
              <a:t>缺点</a:t>
            </a:r>
            <a:r>
              <a:rPr lang="zh-CN" altLang="en-US" sz="2800" b="1" dirty="0">
                <a:solidFill>
                  <a:srgbClr val="0000FF"/>
                </a:solidFill>
                <a:effectLst>
                  <a:outerShdw blurRad="38100" dist="38100" dir="2700000" algn="tl">
                    <a:srgbClr val="000000">
                      <a:alpha val="43137"/>
                    </a:srgbClr>
                  </a:outerShdw>
                </a:effectLst>
                <a:latin typeface="宋体" pitchFamily="2" charset="-122"/>
              </a:rPr>
              <a:t>：</a:t>
            </a:r>
          </a:p>
          <a:p>
            <a:r>
              <a:rPr lang="en-US" altLang="zh-CN" b="1" dirty="0" smtClean="0">
                <a:effectLst>
                  <a:outerShdw blurRad="38100" dist="38100" dir="2700000" algn="tl">
                    <a:srgbClr val="000000">
                      <a:alpha val="43137"/>
                    </a:srgbClr>
                  </a:outerShdw>
                </a:effectLst>
                <a:latin typeface="Tahoma" pitchFamily="34" charset="0"/>
              </a:rPr>
              <a:t>1）是相对值指标，不能满足效益最大化的决策目标。</a:t>
            </a:r>
          </a:p>
          <a:p>
            <a:r>
              <a:rPr lang="en-US" altLang="zh-CN" b="1" dirty="0" smtClean="0">
                <a:effectLst>
                  <a:outerShdw blurRad="38100" dist="38100" dir="2700000" algn="tl">
                    <a:srgbClr val="000000">
                      <a:alpha val="43137"/>
                    </a:srgbClr>
                  </a:outerShdw>
                </a:effectLst>
                <a:latin typeface="Tahoma" pitchFamily="34" charset="0"/>
              </a:rPr>
              <a:t>2）</a:t>
            </a:r>
            <a:r>
              <a:rPr lang="zh-CN" altLang="en-US" b="1" dirty="0" smtClean="0">
                <a:effectLst>
                  <a:outerShdw blurRad="38100" dist="38100" dir="2700000" algn="tl">
                    <a:srgbClr val="000000">
                      <a:alpha val="43137"/>
                    </a:srgbClr>
                  </a:outerShdw>
                </a:effectLst>
                <a:latin typeface="Tahoma" pitchFamily="34" charset="0"/>
              </a:rPr>
              <a:t>首年是现金流入时无法计算。寿命期内正负变化会有多个</a:t>
            </a:r>
            <a:r>
              <a:rPr lang="en-US" altLang="zh-CN" b="1" dirty="0" smtClean="0">
                <a:effectLst>
                  <a:outerShdw blurRad="38100" dist="38100" dir="2700000" algn="tl">
                    <a:srgbClr val="000000">
                      <a:alpha val="43137"/>
                    </a:srgbClr>
                  </a:outerShdw>
                </a:effectLst>
                <a:latin typeface="Tahoma" pitchFamily="34" charset="0"/>
              </a:rPr>
              <a:t>IRR</a:t>
            </a:r>
            <a:r>
              <a:rPr lang="zh-CN" altLang="en-US" b="1" dirty="0" smtClean="0">
                <a:effectLst>
                  <a:outerShdw blurRad="38100" dist="38100" dir="2700000" algn="tl">
                    <a:srgbClr val="000000">
                      <a:alpha val="43137"/>
                    </a:srgbClr>
                  </a:outerShdw>
                </a:effectLst>
                <a:latin typeface="Tahoma" pitchFamily="34" charset="0"/>
              </a:rPr>
              <a:t>。</a:t>
            </a:r>
            <a:endParaRPr lang="en-US" altLang="zh-CN" b="1" dirty="0" smtClean="0">
              <a:effectLst>
                <a:outerShdw blurRad="38100" dist="38100" dir="2700000" algn="tl">
                  <a:srgbClr val="000000">
                    <a:alpha val="43137"/>
                  </a:srgbClr>
                </a:outerShdw>
              </a:effectLst>
              <a:latin typeface="Tahoma" pitchFamily="34" charset="0"/>
            </a:endParaRPr>
          </a:p>
          <a:p>
            <a:r>
              <a:rPr lang="en-US" altLang="zh-CN" b="1" dirty="0" smtClean="0">
                <a:effectLst>
                  <a:outerShdw blurRad="38100" dist="38100" dir="2700000" algn="tl">
                    <a:srgbClr val="000000">
                      <a:alpha val="43137"/>
                    </a:srgbClr>
                  </a:outerShdw>
                </a:effectLst>
                <a:latin typeface="Tahoma" pitchFamily="34" charset="0"/>
              </a:rPr>
              <a:t>3）在对互斥项目方案优选时，会与净现值指标发生矛盾。</a:t>
            </a:r>
          </a:p>
          <a:p>
            <a:r>
              <a:rPr lang="en-US" altLang="zh-CN" b="1" dirty="0" smtClean="0">
                <a:effectLst>
                  <a:outerShdw blurRad="38100" dist="38100" dir="2700000" algn="tl">
                    <a:srgbClr val="000000">
                      <a:alpha val="43137"/>
                    </a:srgbClr>
                  </a:outerShdw>
                </a:effectLst>
                <a:latin typeface="Tahoma" pitchFamily="34" charset="0"/>
              </a:rPr>
              <a:t>4）是相对指标，</a:t>
            </a:r>
            <a:r>
              <a:rPr lang="en-US" altLang="zh-CN" b="1" dirty="0" smtClean="0">
                <a:effectLst>
                  <a:outerShdw blurRad="38100" dist="38100" dir="2700000" algn="tl">
                    <a:srgbClr val="000000">
                      <a:alpha val="43137"/>
                    </a:srgbClr>
                  </a:outerShdw>
                </a:effectLst>
                <a:latin typeface="Tahoma" pitchFamily="34" charset="0"/>
              </a:rPr>
              <a:t>不适合于风险不同项目间的比选</a:t>
            </a:r>
            <a:r>
              <a:rPr lang="en-US" altLang="zh-CN" b="1" dirty="0" smtClean="0">
                <a:effectLst>
                  <a:outerShdw blurRad="38100" dist="38100" dir="2700000" algn="tl">
                    <a:srgbClr val="000000">
                      <a:alpha val="43137"/>
                    </a:srgbClr>
                  </a:outerShdw>
                </a:effectLst>
                <a:latin typeface="Tahoma" pitchFamily="34" charset="0"/>
              </a:rPr>
              <a:t>。</a:t>
            </a:r>
          </a:p>
          <a:p>
            <a:r>
              <a:rPr lang="en-US" altLang="zh-CN" b="1" dirty="0" smtClean="0">
                <a:effectLst>
                  <a:outerShdw blurRad="38100" dist="38100" dir="2700000" algn="tl">
                    <a:srgbClr val="000000">
                      <a:alpha val="43137"/>
                    </a:srgbClr>
                  </a:outerShdw>
                </a:effectLst>
                <a:latin typeface="Tahoma" pitchFamily="34" charset="0"/>
              </a:rPr>
              <a:t>5）不具有累加性，无法通过累加计算所有拟投项目的预计净效益。</a:t>
            </a:r>
          </a:p>
          <a:p>
            <a:pPr>
              <a:lnSpc>
                <a:spcPct val="150000"/>
              </a:lnSpc>
            </a:pPr>
            <a:r>
              <a:rPr lang="zh-CN" altLang="en-US" sz="2800" b="1" dirty="0" smtClean="0">
                <a:solidFill>
                  <a:srgbClr val="0000FF"/>
                </a:solidFill>
                <a:effectLst>
                  <a:outerShdw blurRad="38100" dist="38100" dir="2700000" algn="tl">
                    <a:srgbClr val="000000">
                      <a:alpha val="43137"/>
                    </a:srgbClr>
                  </a:outerShdw>
                </a:effectLst>
                <a:latin typeface="宋体" pitchFamily="2" charset="-122"/>
              </a:rPr>
              <a:t>适用性：</a:t>
            </a:r>
          </a:p>
          <a:p>
            <a:r>
              <a:rPr lang="zh-CN" altLang="en-US" b="1" dirty="0" smtClean="0">
                <a:effectLst>
                  <a:outerShdw blurRad="38100" dist="38100" dir="2700000" algn="tl">
                    <a:srgbClr val="000000">
                      <a:alpha val="43137"/>
                    </a:srgbClr>
                  </a:outerShdw>
                </a:effectLst>
                <a:latin typeface="Tahoma" pitchFamily="34" charset="0"/>
              </a:rPr>
              <a:t>适于无资金限制条件</a:t>
            </a:r>
            <a:r>
              <a:rPr lang="zh-CN" altLang="en-US" b="1" dirty="0" smtClean="0">
                <a:effectLst>
                  <a:outerShdw blurRad="38100" dist="38100" dir="2700000" algn="tl">
                    <a:srgbClr val="000000">
                      <a:alpha val="43137"/>
                    </a:srgbClr>
                  </a:outerShdw>
                </a:effectLst>
                <a:latin typeface="Tahoma" pitchFamily="34" charset="0"/>
              </a:rPr>
              <a:t>下的大多数</a:t>
            </a:r>
            <a:r>
              <a:rPr lang="zh-CN" altLang="en-US" b="1" dirty="0" smtClean="0">
                <a:effectLst>
                  <a:outerShdw blurRad="38100" dist="38100" dir="2700000" algn="tl">
                    <a:srgbClr val="000000">
                      <a:alpha val="43137"/>
                    </a:srgbClr>
                  </a:outerShdw>
                </a:effectLst>
                <a:latin typeface="Tahoma" pitchFamily="34" charset="0"/>
              </a:rPr>
              <a:t>独立方案。不适合用于互斥项目或项目方案间选择。建议只作为辅助指标，用于投资决策的参考。</a:t>
            </a:r>
          </a:p>
          <a:p>
            <a:endParaRPr lang="zh-CN" altLang="en-US" b="1" dirty="0">
              <a:effectLst>
                <a:outerShdw blurRad="38100" dist="38100" dir="2700000" algn="tl">
                  <a:srgbClr val="000000">
                    <a:alpha val="43137"/>
                  </a:srgbClr>
                </a:outerShdw>
              </a:effectLst>
              <a:latin typeface="Tahoma" pitchFamily="34" charset="0"/>
            </a:endParaRPr>
          </a:p>
        </p:txBody>
      </p:sp>
      <p:sp>
        <p:nvSpPr>
          <p:cNvPr id="9" name="Rectangle 2"/>
          <p:cNvSpPr txBox="1">
            <a:spLocks noChangeArrowheads="1"/>
          </p:cNvSpPr>
          <p:nvPr/>
        </p:nvSpPr>
        <p:spPr>
          <a:xfrm>
            <a:off x="971600" y="-27384"/>
            <a:ext cx="7242175" cy="1057275"/>
          </a:xfrm>
          <a:prstGeom prst="rect">
            <a:avLst/>
          </a:prstGeom>
        </p:spPr>
        <p:txBody>
          <a:bodyPr anchor="ctr" anchorCtr="1"/>
          <a:lstStyle/>
          <a:p>
            <a:pPr lvl="0" algn="ctr" eaLnBrk="0" hangingPunct="0">
              <a:defRPr/>
            </a:pPr>
            <a:r>
              <a:rPr lang="zh-CN" altLang="en-US" sz="4000" b="1" kern="0" dirty="0" smtClean="0">
                <a:solidFill>
                  <a:srgbClr val="C00000"/>
                </a:solidFill>
                <a:effectLst>
                  <a:outerShdw blurRad="38100" dist="38100" dir="2700000" algn="tl">
                    <a:srgbClr val="000000">
                      <a:alpha val="43137"/>
                    </a:srgbClr>
                  </a:outerShdw>
                </a:effectLst>
              </a:rPr>
              <a:t>内部收益率</a:t>
            </a:r>
            <a:endParaRPr lang="zh-CN" altLang="en-US" sz="4000" b="1" kern="0" dirty="0" smtClean="0">
              <a:solidFill>
                <a:schemeClr val="accent2"/>
              </a:solidFill>
            </a:endParaRPr>
          </a:p>
        </p:txBody>
      </p:sp>
    </p:spTree>
  </p:cSld>
  <p:clrMapOvr>
    <a:masterClrMapping/>
  </p:clrMapOvr>
  <p:transition>
    <p:cover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91" name="Text Box 43"/>
          <p:cNvSpPr txBox="1">
            <a:spLocks noChangeArrowheads="1"/>
          </p:cNvSpPr>
          <p:nvPr/>
        </p:nvSpPr>
        <p:spPr bwMode="auto">
          <a:xfrm>
            <a:off x="324544" y="5301208"/>
            <a:ext cx="8495928" cy="1065613"/>
          </a:xfrm>
          <a:prstGeom prst="rect">
            <a:avLst/>
          </a:prstGeom>
          <a:noFill/>
          <a:ln w="9525">
            <a:noFill/>
            <a:miter lim="800000"/>
            <a:headEnd/>
            <a:tailEnd/>
          </a:ln>
          <a:effectLst/>
        </p:spPr>
        <p:txBody>
          <a:bodyPr wrap="square">
            <a:spAutoFit/>
          </a:bodyPr>
          <a:lstStyle/>
          <a:p>
            <a:pPr>
              <a:lnSpc>
                <a:spcPct val="140000"/>
              </a:lnSpc>
            </a:pPr>
            <a:r>
              <a:rPr lang="en-US" altLang="zh-CN" sz="2400" b="1" dirty="0" smtClean="0">
                <a:solidFill>
                  <a:schemeClr val="hlink"/>
                </a:solidFill>
                <a:effectLst>
                  <a:outerShdw blurRad="38100" dist="38100" dir="2700000" algn="tl">
                    <a:srgbClr val="000000">
                      <a:alpha val="43137"/>
                    </a:srgbClr>
                  </a:outerShdw>
                </a:effectLst>
              </a:rPr>
              <a:t>Δ</a:t>
            </a:r>
            <a:r>
              <a:rPr lang="en-US" altLang="zh-CN" sz="2400" b="1" i="1" dirty="0" smtClean="0">
                <a:solidFill>
                  <a:schemeClr val="hlink"/>
                </a:solidFill>
                <a:effectLst>
                  <a:outerShdw blurRad="38100" dist="38100" dir="2700000" algn="tl">
                    <a:srgbClr val="000000">
                      <a:alpha val="43137"/>
                    </a:srgbClr>
                  </a:outerShdw>
                </a:effectLst>
              </a:rPr>
              <a:t>IRR</a:t>
            </a:r>
            <a:r>
              <a:rPr lang="en-US" altLang="zh-CN" sz="2400" b="1" dirty="0" smtClean="0">
                <a:solidFill>
                  <a:schemeClr val="hlink"/>
                </a:solidFill>
                <a:effectLst>
                  <a:outerShdw blurRad="38100" dist="38100" dir="2700000" algn="tl">
                    <a:srgbClr val="000000">
                      <a:alpha val="43137"/>
                    </a:srgbClr>
                  </a:outerShdw>
                </a:effectLst>
              </a:rPr>
              <a:t>＞</a:t>
            </a:r>
            <a:r>
              <a:rPr lang="en-US" altLang="zh-CN" sz="2400" b="1" i="1" dirty="0" smtClean="0">
                <a:solidFill>
                  <a:schemeClr val="hlink"/>
                </a:solidFill>
                <a:effectLst>
                  <a:outerShdw blurRad="38100" dist="38100" dir="2700000" algn="tl">
                    <a:srgbClr val="000000">
                      <a:alpha val="43137"/>
                    </a:srgbClr>
                  </a:outerShdw>
                </a:effectLst>
              </a:rPr>
              <a:t>i</a:t>
            </a:r>
            <a:r>
              <a:rPr lang="en-US" altLang="zh-CN" sz="2400" b="1" baseline="-25000" dirty="0" smtClean="0">
                <a:solidFill>
                  <a:schemeClr val="hlink"/>
                </a:solidFill>
                <a:effectLst>
                  <a:outerShdw blurRad="38100" dist="38100" dir="2700000" algn="tl">
                    <a:srgbClr val="000000">
                      <a:alpha val="43137"/>
                    </a:srgbClr>
                  </a:outerShdw>
                </a:effectLst>
              </a:rPr>
              <a:t>0</a:t>
            </a:r>
            <a:r>
              <a:rPr lang="zh-CN" altLang="en-US" sz="2400" b="1" dirty="0" smtClean="0">
                <a:solidFill>
                  <a:schemeClr val="hlink"/>
                </a:solidFill>
                <a:effectLst>
                  <a:outerShdw blurRad="38100" dist="38100" dir="2700000" algn="tl">
                    <a:srgbClr val="000000">
                      <a:alpha val="43137"/>
                    </a:srgbClr>
                  </a:outerShdw>
                </a:effectLst>
              </a:rPr>
              <a:t> ：投资大</a:t>
            </a:r>
            <a:r>
              <a:rPr lang="zh-CN" altLang="en-US" sz="2400" b="1" dirty="0" smtClean="0">
                <a:effectLst>
                  <a:outerShdw blurRad="38100" dist="38100" dir="2700000" algn="tl">
                    <a:srgbClr val="000000">
                      <a:alpha val="43137"/>
                    </a:srgbClr>
                  </a:outerShdw>
                </a:effectLst>
              </a:rPr>
              <a:t>的方案较优；</a:t>
            </a:r>
            <a:endParaRPr lang="en-US" altLang="zh-CN" sz="2400" b="1" dirty="0" smtClean="0">
              <a:effectLst>
                <a:outerShdw blurRad="38100" dist="38100" dir="2700000" algn="tl">
                  <a:srgbClr val="000000">
                    <a:alpha val="43137"/>
                  </a:srgbClr>
                </a:outerShdw>
              </a:effectLst>
            </a:endParaRPr>
          </a:p>
          <a:p>
            <a:pPr>
              <a:lnSpc>
                <a:spcPct val="140000"/>
              </a:lnSpc>
            </a:pPr>
            <a:r>
              <a:rPr lang="en-US" altLang="zh-CN" sz="2400" b="1" dirty="0" smtClean="0">
                <a:solidFill>
                  <a:schemeClr val="hlink"/>
                </a:solidFill>
                <a:effectLst>
                  <a:outerShdw blurRad="38100" dist="38100" dir="2700000" algn="tl">
                    <a:srgbClr val="000000">
                      <a:alpha val="43137"/>
                    </a:srgbClr>
                  </a:outerShdw>
                </a:effectLst>
              </a:rPr>
              <a:t>Δ</a:t>
            </a:r>
            <a:r>
              <a:rPr lang="en-US" altLang="zh-CN" sz="2400" b="1" i="1" dirty="0" smtClean="0">
                <a:solidFill>
                  <a:schemeClr val="hlink"/>
                </a:solidFill>
                <a:effectLst>
                  <a:outerShdw blurRad="38100" dist="38100" dir="2700000" algn="tl">
                    <a:srgbClr val="000000">
                      <a:alpha val="43137"/>
                    </a:srgbClr>
                  </a:outerShdw>
                </a:effectLst>
                <a:latin typeface="Times New Roman" pitchFamily="18" charset="0"/>
              </a:rPr>
              <a:t>IRR</a:t>
            </a:r>
            <a:r>
              <a:rPr lang="en-US" altLang="zh-CN" sz="2400" b="1" dirty="0">
                <a:solidFill>
                  <a:schemeClr val="hlink"/>
                </a:solidFill>
                <a:effectLst>
                  <a:outerShdw blurRad="38100" dist="38100" dir="2700000" algn="tl">
                    <a:srgbClr val="000000">
                      <a:alpha val="43137"/>
                    </a:srgbClr>
                  </a:outerShdw>
                </a:effectLst>
              </a:rPr>
              <a:t>＜</a:t>
            </a:r>
            <a:r>
              <a:rPr lang="en-US" altLang="zh-CN" sz="2400" b="1" i="1" dirty="0">
                <a:solidFill>
                  <a:schemeClr val="hlink"/>
                </a:solidFill>
                <a:effectLst>
                  <a:outerShdw blurRad="38100" dist="38100" dir="2700000" algn="tl">
                    <a:srgbClr val="000000">
                      <a:alpha val="43137"/>
                    </a:srgbClr>
                  </a:outerShdw>
                </a:effectLst>
                <a:latin typeface="Times New Roman" pitchFamily="18" charset="0"/>
              </a:rPr>
              <a:t>i</a:t>
            </a:r>
            <a:r>
              <a:rPr lang="en-US" altLang="zh-CN" sz="2400" b="1" baseline="-25000" dirty="0">
                <a:solidFill>
                  <a:schemeClr val="hlink"/>
                </a:solidFill>
                <a:effectLst>
                  <a:outerShdw blurRad="38100" dist="38100" dir="2700000" algn="tl">
                    <a:srgbClr val="000000">
                      <a:alpha val="43137"/>
                    </a:srgbClr>
                  </a:outerShdw>
                </a:effectLst>
                <a:latin typeface="Times New Roman" pitchFamily="18" charset="0"/>
              </a:rPr>
              <a:t>0</a:t>
            </a:r>
            <a:r>
              <a:rPr lang="zh-CN" altLang="en-US" sz="2400" b="1" dirty="0">
                <a:effectLst>
                  <a:outerShdw blurRad="38100" dist="38100" dir="2700000" algn="tl">
                    <a:srgbClr val="000000">
                      <a:alpha val="43137"/>
                    </a:srgbClr>
                  </a:outerShdw>
                </a:effectLst>
              </a:rPr>
              <a:t>：</a:t>
            </a:r>
            <a:r>
              <a:rPr lang="zh-CN" altLang="en-US" sz="2400" b="1" dirty="0">
                <a:solidFill>
                  <a:schemeClr val="hlink"/>
                </a:solidFill>
                <a:effectLst>
                  <a:outerShdw blurRad="38100" dist="38100" dir="2700000" algn="tl">
                    <a:srgbClr val="000000">
                      <a:alpha val="43137"/>
                    </a:srgbClr>
                  </a:outerShdw>
                </a:effectLst>
              </a:rPr>
              <a:t>投资小</a:t>
            </a:r>
            <a:r>
              <a:rPr lang="zh-CN" altLang="en-US" sz="2400" b="1" dirty="0">
                <a:effectLst>
                  <a:outerShdw blurRad="38100" dist="38100" dir="2700000" algn="tl">
                    <a:srgbClr val="000000">
                      <a:alpha val="43137"/>
                    </a:srgbClr>
                  </a:outerShdw>
                </a:effectLst>
              </a:rPr>
              <a:t>的方案较优。</a:t>
            </a:r>
          </a:p>
        </p:txBody>
      </p:sp>
      <p:sp>
        <p:nvSpPr>
          <p:cNvPr id="104496" name="Rectangle 48"/>
          <p:cNvSpPr>
            <a:spLocks noGrp="1" noChangeArrowheads="1"/>
          </p:cNvSpPr>
          <p:nvPr>
            <p:ph type="title" idx="4294967295"/>
          </p:nvPr>
        </p:nvSpPr>
        <p:spPr>
          <a:xfrm>
            <a:off x="1121909" y="124053"/>
            <a:ext cx="7313612" cy="823912"/>
          </a:xfrm>
          <a:prstGeom prst="rect">
            <a:avLst/>
          </a:prstGeom>
          <a:noFill/>
          <a:ln/>
        </p:spPr>
        <p:txBody>
          <a:bodyPr/>
          <a:lstStyle/>
          <a:p>
            <a:r>
              <a:rPr lang="zh-CN" altLang="en-US" sz="2800" b="1" dirty="0" smtClean="0">
                <a:solidFill>
                  <a:schemeClr val="accent6"/>
                </a:solidFill>
                <a:effectLst>
                  <a:outerShdw blurRad="38100" dist="38100" dir="2700000" algn="tl">
                    <a:srgbClr val="C0C0C0"/>
                  </a:outerShdw>
                </a:effectLst>
              </a:rPr>
              <a:t>净现值与内部收益率发生矛盾（表</a:t>
            </a:r>
            <a:r>
              <a:rPr lang="en-US" altLang="zh-CN" sz="2800" b="1" dirty="0" smtClean="0">
                <a:solidFill>
                  <a:schemeClr val="accent6"/>
                </a:solidFill>
                <a:effectLst>
                  <a:outerShdw blurRad="38100" dist="38100" dir="2700000" algn="tl">
                    <a:srgbClr val="C0C0C0"/>
                  </a:outerShdw>
                </a:effectLst>
              </a:rPr>
              <a:t>11-17）</a:t>
            </a:r>
            <a:endParaRPr lang="zh-CN" altLang="en-US" sz="2800" b="1" dirty="0">
              <a:solidFill>
                <a:schemeClr val="accent6"/>
              </a:solidFill>
              <a:effectLst>
                <a:outerShdw blurRad="38100" dist="38100" dir="2700000" algn="tl">
                  <a:srgbClr val="C0C0C0"/>
                </a:outerShdw>
              </a:effectLst>
            </a:endParaRPr>
          </a:p>
        </p:txBody>
      </p:sp>
      <p:grpSp>
        <p:nvGrpSpPr>
          <p:cNvPr id="2" name="Group 45"/>
          <p:cNvGrpSpPr>
            <a:grpSpLocks/>
          </p:cNvGrpSpPr>
          <p:nvPr/>
        </p:nvGrpSpPr>
        <p:grpSpPr bwMode="auto">
          <a:xfrm>
            <a:off x="2254076" y="980728"/>
            <a:ext cx="5702300" cy="3906837"/>
            <a:chOff x="20" y="1828"/>
            <a:chExt cx="3592" cy="2461"/>
          </a:xfrm>
        </p:grpSpPr>
        <p:sp>
          <p:nvSpPr>
            <p:cNvPr id="104480" name="Rectangle 32"/>
            <p:cNvSpPr>
              <a:spLocks noChangeArrowheads="1"/>
            </p:cNvSpPr>
            <p:nvPr/>
          </p:nvSpPr>
          <p:spPr bwMode="auto">
            <a:xfrm>
              <a:off x="20" y="1828"/>
              <a:ext cx="3592" cy="2461"/>
            </a:xfrm>
            <a:prstGeom prst="rect">
              <a:avLst/>
            </a:prstGeom>
            <a:noFill/>
            <a:ln w="9525">
              <a:noFill/>
              <a:miter lim="800000"/>
              <a:headEnd/>
              <a:tailEnd/>
            </a:ln>
            <a:effectLst/>
          </p:spPr>
          <p:txBody>
            <a:bodyPr wrap="none" anchor="ctr"/>
            <a:lstStyle/>
            <a:p>
              <a:endParaRPr lang="zh-CN" altLang="en-US"/>
            </a:p>
          </p:txBody>
        </p:sp>
        <p:grpSp>
          <p:nvGrpSpPr>
            <p:cNvPr id="3" name="Group 44"/>
            <p:cNvGrpSpPr>
              <a:grpSpLocks/>
            </p:cNvGrpSpPr>
            <p:nvPr/>
          </p:nvGrpSpPr>
          <p:grpSpPr bwMode="auto">
            <a:xfrm>
              <a:off x="42" y="2018"/>
              <a:ext cx="3283" cy="2084"/>
              <a:chOff x="62" y="2018"/>
              <a:chExt cx="3283" cy="2084"/>
            </a:xfrm>
          </p:grpSpPr>
          <p:sp>
            <p:nvSpPr>
              <p:cNvPr id="104452" name="Line 4"/>
              <p:cNvSpPr>
                <a:spLocks noChangeShapeType="1"/>
              </p:cNvSpPr>
              <p:nvPr/>
            </p:nvSpPr>
            <p:spPr bwMode="auto">
              <a:xfrm flipV="1">
                <a:off x="558" y="3276"/>
                <a:ext cx="2640" cy="3"/>
              </a:xfrm>
              <a:prstGeom prst="line">
                <a:avLst/>
              </a:prstGeom>
              <a:noFill/>
              <a:ln w="28575">
                <a:solidFill>
                  <a:schemeClr val="tx2"/>
                </a:solidFill>
                <a:miter lim="800000"/>
                <a:headEnd/>
                <a:tailEnd type="triangle" w="med" len="med"/>
              </a:ln>
              <a:effectLst/>
            </p:spPr>
            <p:txBody>
              <a:bodyPr wrap="none"/>
              <a:lstStyle/>
              <a:p>
                <a:endParaRPr lang="zh-CN" altLang="en-US"/>
              </a:p>
            </p:txBody>
          </p:sp>
          <p:sp>
            <p:nvSpPr>
              <p:cNvPr id="104453" name="Line 5"/>
              <p:cNvSpPr>
                <a:spLocks noChangeShapeType="1"/>
              </p:cNvSpPr>
              <p:nvPr/>
            </p:nvSpPr>
            <p:spPr bwMode="auto">
              <a:xfrm flipV="1">
                <a:off x="558" y="2028"/>
                <a:ext cx="0" cy="2074"/>
              </a:xfrm>
              <a:prstGeom prst="line">
                <a:avLst/>
              </a:prstGeom>
              <a:noFill/>
              <a:ln w="28575">
                <a:solidFill>
                  <a:schemeClr val="tx2"/>
                </a:solidFill>
                <a:miter lim="800000"/>
                <a:headEnd/>
                <a:tailEnd type="triangle" w="med" len="med"/>
              </a:ln>
              <a:effectLst/>
            </p:spPr>
            <p:txBody>
              <a:bodyPr wrap="none"/>
              <a:lstStyle/>
              <a:p>
                <a:endParaRPr lang="zh-CN" altLang="en-US"/>
              </a:p>
            </p:txBody>
          </p:sp>
          <p:sp>
            <p:nvSpPr>
              <p:cNvPr id="104458" name="Freeform 10"/>
              <p:cNvSpPr>
                <a:spLocks/>
              </p:cNvSpPr>
              <p:nvPr/>
            </p:nvSpPr>
            <p:spPr bwMode="auto">
              <a:xfrm>
                <a:off x="624" y="2400"/>
                <a:ext cx="2376" cy="1200"/>
              </a:xfrm>
              <a:custGeom>
                <a:avLst/>
                <a:gdLst/>
                <a:ahLst/>
                <a:cxnLst>
                  <a:cxn ang="0">
                    <a:pos x="0" y="0"/>
                  </a:cxn>
                  <a:cxn ang="0">
                    <a:pos x="606" y="654"/>
                  </a:cxn>
                  <a:cxn ang="0">
                    <a:pos x="1026" y="930"/>
                  </a:cxn>
                  <a:cxn ang="0">
                    <a:pos x="1614" y="1116"/>
                  </a:cxn>
                  <a:cxn ang="0">
                    <a:pos x="2376" y="1200"/>
                  </a:cxn>
                </a:cxnLst>
                <a:rect l="0" t="0" r="r" b="b"/>
                <a:pathLst>
                  <a:path w="2376" h="1200">
                    <a:moveTo>
                      <a:pt x="0" y="0"/>
                    </a:moveTo>
                    <a:cubicBezTo>
                      <a:pt x="101" y="109"/>
                      <a:pt x="435" y="499"/>
                      <a:pt x="606" y="654"/>
                    </a:cubicBezTo>
                    <a:cubicBezTo>
                      <a:pt x="777" y="809"/>
                      <a:pt x="858" y="853"/>
                      <a:pt x="1026" y="930"/>
                    </a:cubicBezTo>
                    <a:cubicBezTo>
                      <a:pt x="1194" y="1007"/>
                      <a:pt x="1389" y="1071"/>
                      <a:pt x="1614" y="1116"/>
                    </a:cubicBezTo>
                    <a:cubicBezTo>
                      <a:pt x="1839" y="1161"/>
                      <a:pt x="2217" y="1182"/>
                      <a:pt x="2376" y="1200"/>
                    </a:cubicBezTo>
                  </a:path>
                </a:pathLst>
              </a:custGeom>
              <a:noFill/>
              <a:ln w="28575" cap="flat" cmpd="sng">
                <a:solidFill>
                  <a:srgbClr val="C00000"/>
                </a:solidFill>
                <a:prstDash val="solid"/>
                <a:miter lim="800000"/>
                <a:headEnd type="none" w="med" len="med"/>
                <a:tailEnd type="none" w="med" len="med"/>
              </a:ln>
              <a:effectLst/>
            </p:spPr>
            <p:txBody>
              <a:bodyPr wrap="none"/>
              <a:lstStyle/>
              <a:p>
                <a:endParaRPr lang="zh-CN" altLang="en-US"/>
              </a:p>
            </p:txBody>
          </p:sp>
          <p:sp>
            <p:nvSpPr>
              <p:cNvPr id="104460" name="Freeform 12"/>
              <p:cNvSpPr>
                <a:spLocks/>
              </p:cNvSpPr>
              <p:nvPr/>
            </p:nvSpPr>
            <p:spPr bwMode="auto">
              <a:xfrm>
                <a:off x="594" y="2634"/>
                <a:ext cx="2388" cy="762"/>
              </a:xfrm>
              <a:custGeom>
                <a:avLst/>
                <a:gdLst/>
                <a:ahLst/>
                <a:cxnLst>
                  <a:cxn ang="0">
                    <a:pos x="0" y="0"/>
                  </a:cxn>
                  <a:cxn ang="0">
                    <a:pos x="168" y="126"/>
                  </a:cxn>
                  <a:cxn ang="0">
                    <a:pos x="636" y="402"/>
                  </a:cxn>
                  <a:cxn ang="0">
                    <a:pos x="1212" y="642"/>
                  </a:cxn>
                  <a:cxn ang="0">
                    <a:pos x="1980" y="738"/>
                  </a:cxn>
                  <a:cxn ang="0">
                    <a:pos x="2388" y="762"/>
                  </a:cxn>
                </a:cxnLst>
                <a:rect l="0" t="0" r="r" b="b"/>
                <a:pathLst>
                  <a:path w="2388" h="762">
                    <a:moveTo>
                      <a:pt x="0" y="0"/>
                    </a:moveTo>
                    <a:cubicBezTo>
                      <a:pt x="28" y="22"/>
                      <a:pt x="62" y="59"/>
                      <a:pt x="168" y="126"/>
                    </a:cubicBezTo>
                    <a:cubicBezTo>
                      <a:pt x="274" y="193"/>
                      <a:pt x="462" y="316"/>
                      <a:pt x="636" y="402"/>
                    </a:cubicBezTo>
                    <a:cubicBezTo>
                      <a:pt x="810" y="488"/>
                      <a:pt x="988" y="586"/>
                      <a:pt x="1212" y="642"/>
                    </a:cubicBezTo>
                    <a:cubicBezTo>
                      <a:pt x="1436" y="698"/>
                      <a:pt x="1784" y="718"/>
                      <a:pt x="1980" y="738"/>
                    </a:cubicBezTo>
                    <a:cubicBezTo>
                      <a:pt x="2176" y="758"/>
                      <a:pt x="2303" y="757"/>
                      <a:pt x="2388" y="762"/>
                    </a:cubicBezTo>
                  </a:path>
                </a:pathLst>
              </a:custGeom>
              <a:noFill/>
              <a:ln w="28575" cap="flat" cmpd="sng">
                <a:solidFill>
                  <a:schemeClr val="hlink"/>
                </a:solidFill>
                <a:prstDash val="solid"/>
                <a:miter lim="800000"/>
                <a:headEnd type="none" w="med" len="med"/>
                <a:tailEnd type="none" w="med" len="med"/>
              </a:ln>
              <a:effectLst/>
            </p:spPr>
            <p:txBody>
              <a:bodyPr wrap="none"/>
              <a:lstStyle/>
              <a:p>
                <a:endParaRPr lang="zh-CN" altLang="en-US"/>
              </a:p>
            </p:txBody>
          </p:sp>
          <p:sp>
            <p:nvSpPr>
              <p:cNvPr id="104465" name="Text Box 17"/>
              <p:cNvSpPr txBox="1">
                <a:spLocks noChangeArrowheads="1"/>
              </p:cNvSpPr>
              <p:nvPr/>
            </p:nvSpPr>
            <p:spPr bwMode="auto">
              <a:xfrm>
                <a:off x="358" y="3163"/>
                <a:ext cx="196" cy="250"/>
              </a:xfrm>
              <a:prstGeom prst="rect">
                <a:avLst/>
              </a:prstGeom>
              <a:noFill/>
              <a:ln w="9525">
                <a:noFill/>
                <a:miter lim="800000"/>
                <a:headEnd/>
                <a:tailEnd/>
              </a:ln>
              <a:effectLst/>
            </p:spPr>
            <p:txBody>
              <a:bodyPr wrap="none">
                <a:spAutoFit/>
              </a:bodyPr>
              <a:lstStyle/>
              <a:p>
                <a:pPr>
                  <a:spcBef>
                    <a:spcPct val="0"/>
                  </a:spcBef>
                  <a:buClrTx/>
                  <a:buSzTx/>
                  <a:buFontTx/>
                  <a:buNone/>
                </a:pPr>
                <a:r>
                  <a:rPr lang="zh-CN" altLang="en-US">
                    <a:solidFill>
                      <a:srgbClr val="CC00CC"/>
                    </a:solidFill>
                    <a:effectLst>
                      <a:outerShdw blurRad="38100" dist="38100" dir="2700000" algn="tl">
                        <a:srgbClr val="C0C0C0"/>
                      </a:outerShdw>
                    </a:effectLst>
                    <a:latin typeface="Times New Roman" pitchFamily="18" charset="0"/>
                  </a:rPr>
                  <a:t>0</a:t>
                </a:r>
              </a:p>
            </p:txBody>
          </p:sp>
          <p:sp>
            <p:nvSpPr>
              <p:cNvPr id="104466" name="Text Box 18"/>
              <p:cNvSpPr txBox="1">
                <a:spLocks noChangeArrowheads="1"/>
              </p:cNvSpPr>
              <p:nvPr/>
            </p:nvSpPr>
            <p:spPr bwMode="auto">
              <a:xfrm>
                <a:off x="3176" y="3128"/>
                <a:ext cx="169" cy="288"/>
              </a:xfrm>
              <a:prstGeom prst="rect">
                <a:avLst/>
              </a:prstGeom>
              <a:noFill/>
              <a:ln w="9525">
                <a:noFill/>
                <a:miter lim="800000"/>
                <a:headEnd/>
                <a:tailEnd/>
              </a:ln>
              <a:effectLst/>
            </p:spPr>
            <p:txBody>
              <a:bodyPr wrap="none">
                <a:spAutoFit/>
              </a:bodyPr>
              <a:lstStyle/>
              <a:p>
                <a:pPr>
                  <a:spcBef>
                    <a:spcPct val="0"/>
                  </a:spcBef>
                  <a:buClrTx/>
                  <a:buSzTx/>
                  <a:buFontTx/>
                  <a:buNone/>
                </a:pPr>
                <a:r>
                  <a:rPr lang="en-US" altLang="zh-CN" sz="2400" i="1">
                    <a:solidFill>
                      <a:srgbClr val="CC00CC"/>
                    </a:solidFill>
                    <a:effectLst>
                      <a:outerShdw blurRad="38100" dist="38100" dir="2700000" algn="tl">
                        <a:srgbClr val="C0C0C0"/>
                      </a:outerShdw>
                    </a:effectLst>
                    <a:latin typeface="Times New Roman" pitchFamily="18" charset="0"/>
                  </a:rPr>
                  <a:t>i</a:t>
                </a:r>
                <a:endParaRPr lang="en-US" altLang="zh-CN" sz="2400" i="1" baseline="-25000">
                  <a:solidFill>
                    <a:srgbClr val="CC00CC"/>
                  </a:solidFill>
                  <a:effectLst>
                    <a:outerShdw blurRad="38100" dist="38100" dir="2700000" algn="tl">
                      <a:srgbClr val="C0C0C0"/>
                    </a:outerShdw>
                  </a:effectLst>
                  <a:latin typeface="Times New Roman" pitchFamily="18" charset="0"/>
                </a:endParaRPr>
              </a:p>
            </p:txBody>
          </p:sp>
          <p:sp>
            <p:nvSpPr>
              <p:cNvPr id="104473" name="Text Box 25"/>
              <p:cNvSpPr txBox="1">
                <a:spLocks noChangeArrowheads="1"/>
              </p:cNvSpPr>
              <p:nvPr/>
            </p:nvSpPr>
            <p:spPr bwMode="auto">
              <a:xfrm>
                <a:off x="650" y="2210"/>
                <a:ext cx="255" cy="288"/>
              </a:xfrm>
              <a:prstGeom prst="rect">
                <a:avLst/>
              </a:prstGeom>
              <a:noFill/>
              <a:ln w="9525">
                <a:noFill/>
                <a:miter lim="800000"/>
                <a:headEnd/>
                <a:tailEnd/>
              </a:ln>
              <a:effectLst/>
            </p:spPr>
            <p:txBody>
              <a:bodyPr wrap="none">
                <a:spAutoFit/>
              </a:bodyPr>
              <a:lstStyle/>
              <a:p>
                <a:pPr>
                  <a:spcBef>
                    <a:spcPct val="0"/>
                  </a:spcBef>
                  <a:buClrTx/>
                  <a:buSzTx/>
                  <a:buFontTx/>
                  <a:buNone/>
                </a:pPr>
                <a:r>
                  <a:rPr lang="en-US" altLang="zh-CN" sz="2400">
                    <a:effectLst>
                      <a:outerShdw blurRad="38100" dist="38100" dir="2700000" algn="tl">
                        <a:srgbClr val="C0C0C0"/>
                      </a:outerShdw>
                    </a:effectLst>
                    <a:latin typeface="Times New Roman" pitchFamily="18" charset="0"/>
                  </a:rPr>
                  <a:t>A</a:t>
                </a:r>
              </a:p>
            </p:txBody>
          </p:sp>
          <p:sp>
            <p:nvSpPr>
              <p:cNvPr id="104474" name="Text Box 26"/>
              <p:cNvSpPr txBox="1">
                <a:spLocks noChangeArrowheads="1"/>
              </p:cNvSpPr>
              <p:nvPr/>
            </p:nvSpPr>
            <p:spPr bwMode="auto">
              <a:xfrm>
                <a:off x="536" y="2646"/>
                <a:ext cx="244" cy="288"/>
              </a:xfrm>
              <a:prstGeom prst="rect">
                <a:avLst/>
              </a:prstGeom>
              <a:noFill/>
              <a:ln w="9525">
                <a:noFill/>
                <a:miter lim="800000"/>
                <a:headEnd/>
                <a:tailEnd/>
              </a:ln>
              <a:effectLst/>
            </p:spPr>
            <p:txBody>
              <a:bodyPr wrap="none">
                <a:spAutoFit/>
              </a:bodyPr>
              <a:lstStyle/>
              <a:p>
                <a:pPr>
                  <a:spcBef>
                    <a:spcPct val="0"/>
                  </a:spcBef>
                  <a:buClrTx/>
                  <a:buSzTx/>
                  <a:buFontTx/>
                  <a:buNone/>
                </a:pPr>
                <a:r>
                  <a:rPr lang="en-US" altLang="zh-CN" sz="2400">
                    <a:effectLst>
                      <a:outerShdw blurRad="38100" dist="38100" dir="2700000" algn="tl">
                        <a:srgbClr val="C0C0C0"/>
                      </a:outerShdw>
                    </a:effectLst>
                    <a:latin typeface="Times New Roman" pitchFamily="18" charset="0"/>
                  </a:rPr>
                  <a:t>B</a:t>
                </a:r>
              </a:p>
            </p:txBody>
          </p:sp>
          <p:sp>
            <p:nvSpPr>
              <p:cNvPr id="104467" name="Text Box 19"/>
              <p:cNvSpPr txBox="1">
                <a:spLocks noChangeArrowheads="1"/>
              </p:cNvSpPr>
              <p:nvPr/>
            </p:nvSpPr>
            <p:spPr bwMode="auto">
              <a:xfrm>
                <a:off x="62" y="2018"/>
                <a:ext cx="500" cy="288"/>
              </a:xfrm>
              <a:prstGeom prst="rect">
                <a:avLst/>
              </a:prstGeom>
              <a:noFill/>
              <a:ln w="9525">
                <a:noFill/>
                <a:miter lim="800000"/>
                <a:headEnd/>
                <a:tailEnd/>
              </a:ln>
              <a:effectLst/>
            </p:spPr>
            <p:txBody>
              <a:bodyPr wrap="none">
                <a:spAutoFit/>
              </a:bodyPr>
              <a:lstStyle/>
              <a:p>
                <a:pPr>
                  <a:spcBef>
                    <a:spcPct val="0"/>
                  </a:spcBef>
                  <a:buClrTx/>
                  <a:buSzTx/>
                  <a:buFontTx/>
                  <a:buNone/>
                </a:pPr>
                <a:r>
                  <a:rPr lang="en-US" altLang="zh-CN" sz="2400" i="1">
                    <a:solidFill>
                      <a:srgbClr val="CC00CC"/>
                    </a:solidFill>
                    <a:latin typeface="Times New Roman" pitchFamily="18" charset="0"/>
                  </a:rPr>
                  <a:t>NPV</a:t>
                </a:r>
              </a:p>
            </p:txBody>
          </p:sp>
        </p:grpSp>
      </p:grpSp>
      <p:sp>
        <p:nvSpPr>
          <p:cNvPr id="104469" name="Text Box 21"/>
          <p:cNvSpPr txBox="1">
            <a:spLocks noChangeArrowheads="1"/>
          </p:cNvSpPr>
          <p:nvPr/>
        </p:nvSpPr>
        <p:spPr bwMode="auto">
          <a:xfrm>
            <a:off x="3463751" y="3196878"/>
            <a:ext cx="369887" cy="457200"/>
          </a:xfrm>
          <a:prstGeom prst="rect">
            <a:avLst/>
          </a:prstGeom>
          <a:noFill/>
          <a:ln w="9525">
            <a:noFill/>
            <a:miter lim="800000"/>
            <a:headEnd/>
            <a:tailEnd/>
          </a:ln>
          <a:effectLst/>
        </p:spPr>
        <p:txBody>
          <a:bodyPr wrap="none">
            <a:spAutoFit/>
          </a:bodyPr>
          <a:lstStyle/>
          <a:p>
            <a:pPr>
              <a:spcBef>
                <a:spcPct val="0"/>
              </a:spcBef>
              <a:buClrTx/>
              <a:buSzTx/>
              <a:buFontTx/>
              <a:buNone/>
            </a:pPr>
            <a:r>
              <a:rPr lang="en-US" altLang="zh-CN" sz="2400" i="1">
                <a:solidFill>
                  <a:schemeClr val="hlink"/>
                </a:solidFill>
                <a:effectLst>
                  <a:outerShdw blurRad="38100" dist="38100" dir="2700000" algn="tl">
                    <a:srgbClr val="C0C0C0"/>
                  </a:outerShdw>
                </a:effectLst>
                <a:latin typeface="Times New Roman" pitchFamily="18" charset="0"/>
              </a:rPr>
              <a:t>i</a:t>
            </a:r>
            <a:r>
              <a:rPr lang="en-US" altLang="zh-CN" sz="2400" i="1" baseline="-25000">
                <a:solidFill>
                  <a:schemeClr val="hlink"/>
                </a:solidFill>
                <a:effectLst>
                  <a:outerShdw blurRad="38100" dist="38100" dir="2700000" algn="tl">
                    <a:srgbClr val="C0C0C0"/>
                  </a:outerShdw>
                </a:effectLst>
                <a:latin typeface="Times New Roman" pitchFamily="18" charset="0"/>
              </a:rPr>
              <a:t>0</a:t>
            </a:r>
          </a:p>
        </p:txBody>
      </p:sp>
      <p:sp>
        <p:nvSpPr>
          <p:cNvPr id="104462" name="Line 14"/>
          <p:cNvSpPr>
            <a:spLocks noChangeShapeType="1"/>
          </p:cNvSpPr>
          <p:nvPr/>
        </p:nvSpPr>
        <p:spPr bwMode="auto">
          <a:xfrm>
            <a:off x="3670126" y="2441228"/>
            <a:ext cx="0" cy="838200"/>
          </a:xfrm>
          <a:prstGeom prst="line">
            <a:avLst/>
          </a:prstGeom>
          <a:noFill/>
          <a:ln w="19050">
            <a:solidFill>
              <a:srgbClr val="CC00CC"/>
            </a:solidFill>
            <a:prstDash val="lgDash"/>
            <a:miter lim="800000"/>
            <a:headEnd/>
            <a:tailEnd/>
          </a:ln>
          <a:effectLst/>
        </p:spPr>
        <p:txBody>
          <a:bodyPr wrap="none"/>
          <a:lstStyle/>
          <a:p>
            <a:endParaRPr lang="zh-CN" altLang="en-US"/>
          </a:p>
        </p:txBody>
      </p:sp>
      <p:sp>
        <p:nvSpPr>
          <p:cNvPr id="104471" name="AutoShape 23"/>
          <p:cNvSpPr>
            <a:spLocks noChangeArrowheads="1"/>
          </p:cNvSpPr>
          <p:nvPr/>
        </p:nvSpPr>
        <p:spPr bwMode="auto">
          <a:xfrm>
            <a:off x="4644008" y="2060848"/>
            <a:ext cx="904875" cy="352425"/>
          </a:xfrm>
          <a:prstGeom prst="wedgeRoundRectCallout">
            <a:avLst>
              <a:gd name="adj1" fmla="val -53332"/>
              <a:gd name="adj2" fmla="val 283333"/>
              <a:gd name="adj3" fmla="val 16667"/>
            </a:avLst>
          </a:prstGeom>
          <a:solidFill>
            <a:srgbClr val="CCFFFF"/>
          </a:solidFill>
          <a:ln w="9525">
            <a:solidFill>
              <a:schemeClr val="tx1"/>
            </a:solidFill>
            <a:miter lim="800000"/>
            <a:headEnd/>
            <a:tailEnd/>
          </a:ln>
          <a:effectLst/>
        </p:spPr>
        <p:txBody>
          <a:bodyPr anchor="ctr"/>
          <a:lstStyle/>
          <a:p>
            <a:pPr algn="ctr">
              <a:spcBef>
                <a:spcPct val="0"/>
              </a:spcBef>
              <a:buClrTx/>
              <a:buSzTx/>
              <a:buFontTx/>
              <a:buNone/>
            </a:pPr>
            <a:r>
              <a:rPr lang="en-US" altLang="zh-CN" b="1" i="1" dirty="0">
                <a:solidFill>
                  <a:schemeClr val="hlink"/>
                </a:solidFill>
                <a:latin typeface="Times New Roman" pitchFamily="18" charset="0"/>
              </a:rPr>
              <a:t>IRR</a:t>
            </a:r>
            <a:r>
              <a:rPr lang="en-US" altLang="zh-CN" b="1" i="1" baseline="-25000" dirty="0">
                <a:solidFill>
                  <a:schemeClr val="hlink"/>
                </a:solidFill>
                <a:latin typeface="Times New Roman" pitchFamily="18" charset="0"/>
              </a:rPr>
              <a:t>A</a:t>
            </a:r>
            <a:endParaRPr lang="zh-CN" altLang="en-US" b="1" i="1" baseline="-25000" dirty="0">
              <a:solidFill>
                <a:schemeClr val="hlink"/>
              </a:solidFill>
              <a:latin typeface="Times New Roman" pitchFamily="18" charset="0"/>
            </a:endParaRPr>
          </a:p>
        </p:txBody>
      </p:sp>
      <p:sp>
        <p:nvSpPr>
          <p:cNvPr id="104472" name="AutoShape 24"/>
          <p:cNvSpPr>
            <a:spLocks noChangeArrowheads="1"/>
          </p:cNvSpPr>
          <p:nvPr/>
        </p:nvSpPr>
        <p:spPr bwMode="auto">
          <a:xfrm>
            <a:off x="5848176" y="2469803"/>
            <a:ext cx="866775" cy="333375"/>
          </a:xfrm>
          <a:prstGeom prst="wedgeRoundRectCallout">
            <a:avLst>
              <a:gd name="adj1" fmla="val -139194"/>
              <a:gd name="adj2" fmla="val 193810"/>
              <a:gd name="adj3" fmla="val 16667"/>
            </a:avLst>
          </a:prstGeom>
          <a:solidFill>
            <a:srgbClr val="FFCCCC"/>
          </a:solidFill>
          <a:ln w="9525">
            <a:solidFill>
              <a:schemeClr val="tx1"/>
            </a:solidFill>
            <a:miter lim="800000"/>
            <a:headEnd/>
            <a:tailEnd/>
          </a:ln>
          <a:effectLst/>
        </p:spPr>
        <p:txBody>
          <a:bodyPr anchor="ctr"/>
          <a:lstStyle/>
          <a:p>
            <a:pPr algn="ctr">
              <a:spcBef>
                <a:spcPct val="0"/>
              </a:spcBef>
              <a:buClrTx/>
              <a:buSzTx/>
              <a:buFontTx/>
              <a:buNone/>
            </a:pPr>
            <a:r>
              <a:rPr lang="en-US" altLang="zh-CN" b="1" i="1" dirty="0">
                <a:solidFill>
                  <a:schemeClr val="hlink"/>
                </a:solidFill>
                <a:latin typeface="Times New Roman" pitchFamily="18" charset="0"/>
              </a:rPr>
              <a:t>IRR</a:t>
            </a:r>
            <a:r>
              <a:rPr lang="en-US" altLang="zh-CN" b="1" i="1" baseline="-25000" dirty="0">
                <a:solidFill>
                  <a:schemeClr val="hlink"/>
                </a:solidFill>
                <a:latin typeface="Times New Roman" pitchFamily="18" charset="0"/>
              </a:rPr>
              <a:t>B</a:t>
            </a:r>
            <a:endParaRPr lang="zh-CN" altLang="en-US" b="1" i="1" baseline="-25000" dirty="0">
              <a:solidFill>
                <a:schemeClr val="hlink"/>
              </a:solidFill>
              <a:latin typeface="Times New Roman" pitchFamily="18" charset="0"/>
            </a:endParaRPr>
          </a:p>
        </p:txBody>
      </p:sp>
      <p:sp>
        <p:nvSpPr>
          <p:cNvPr id="104475" name="AutoShape 27"/>
          <p:cNvSpPr>
            <a:spLocks noChangeArrowheads="1"/>
          </p:cNvSpPr>
          <p:nvPr/>
        </p:nvSpPr>
        <p:spPr bwMode="auto">
          <a:xfrm>
            <a:off x="3996059" y="1179190"/>
            <a:ext cx="1368152" cy="432048"/>
          </a:xfrm>
          <a:prstGeom prst="wedgeRoundRectCallout">
            <a:avLst>
              <a:gd name="adj1" fmla="val -46057"/>
              <a:gd name="adj2" fmla="val 321956"/>
              <a:gd name="adj3" fmla="val 16667"/>
            </a:avLst>
          </a:prstGeom>
          <a:solidFill>
            <a:srgbClr val="FFFF99"/>
          </a:solidFill>
          <a:ln w="9525">
            <a:solidFill>
              <a:schemeClr val="tx1"/>
            </a:solidFill>
            <a:miter lim="800000"/>
            <a:headEnd/>
            <a:tailEnd/>
          </a:ln>
          <a:effectLst/>
        </p:spPr>
        <p:txBody>
          <a:bodyPr anchor="ctr"/>
          <a:lstStyle/>
          <a:p>
            <a:r>
              <a:rPr lang="en-US" altLang="zh-CN" b="1" dirty="0" err="1" smtClean="0">
                <a:solidFill>
                  <a:schemeClr val="accent6"/>
                </a:solidFill>
                <a:latin typeface="Times New Roman" pitchFamily="18" charset="0"/>
              </a:rPr>
              <a:t>费雪交点</a:t>
            </a:r>
            <a:endParaRPr lang="zh-CN" altLang="en-US" b="1" dirty="0">
              <a:solidFill>
                <a:schemeClr val="accent6"/>
              </a:solidFill>
              <a:latin typeface="Times New Roman" pitchFamily="18" charset="0"/>
            </a:endParaRPr>
          </a:p>
        </p:txBody>
      </p:sp>
      <p:sp>
        <p:nvSpPr>
          <p:cNvPr id="104488" name="Line 40"/>
          <p:cNvSpPr>
            <a:spLocks noChangeShapeType="1"/>
          </p:cNvSpPr>
          <p:nvPr/>
        </p:nvSpPr>
        <p:spPr bwMode="auto">
          <a:xfrm>
            <a:off x="4289251" y="2974628"/>
            <a:ext cx="0" cy="295275"/>
          </a:xfrm>
          <a:prstGeom prst="line">
            <a:avLst/>
          </a:prstGeom>
          <a:noFill/>
          <a:ln w="19050">
            <a:solidFill>
              <a:srgbClr val="CC00CC"/>
            </a:solidFill>
            <a:prstDash val="lgDash"/>
            <a:miter lim="800000"/>
            <a:headEnd/>
            <a:tailEnd/>
          </a:ln>
          <a:effectLst/>
        </p:spPr>
        <p:txBody>
          <a:bodyPr wrap="none"/>
          <a:lstStyle/>
          <a:p>
            <a:endParaRPr lang="zh-CN" altLang="en-US"/>
          </a:p>
        </p:txBody>
      </p:sp>
      <p:sp>
        <p:nvSpPr>
          <p:cNvPr id="104489" name="Rectangle 41"/>
          <p:cNvSpPr>
            <a:spLocks noChangeArrowheads="1"/>
          </p:cNvSpPr>
          <p:nvPr/>
        </p:nvSpPr>
        <p:spPr bwMode="auto">
          <a:xfrm>
            <a:off x="4143201" y="3184178"/>
            <a:ext cx="369887" cy="457200"/>
          </a:xfrm>
          <a:prstGeom prst="rect">
            <a:avLst/>
          </a:prstGeom>
          <a:noFill/>
          <a:ln w="9525">
            <a:noFill/>
            <a:miter lim="800000"/>
            <a:headEnd/>
            <a:tailEnd/>
          </a:ln>
          <a:effectLst/>
        </p:spPr>
        <p:txBody>
          <a:bodyPr wrap="none">
            <a:spAutoFit/>
          </a:bodyPr>
          <a:lstStyle/>
          <a:p>
            <a:pPr>
              <a:spcBef>
                <a:spcPct val="0"/>
              </a:spcBef>
              <a:buClrTx/>
              <a:buSzTx/>
              <a:buFontTx/>
              <a:buNone/>
            </a:pPr>
            <a:r>
              <a:rPr lang="en-US" altLang="zh-CN" sz="2400" i="1">
                <a:solidFill>
                  <a:schemeClr val="hlink"/>
                </a:solidFill>
                <a:effectLst>
                  <a:outerShdw blurRad="38100" dist="38100" dir="2700000" algn="tl">
                    <a:srgbClr val="C0C0C0"/>
                  </a:outerShdw>
                </a:effectLst>
                <a:latin typeface="Times New Roman" pitchFamily="18" charset="0"/>
              </a:rPr>
              <a:t>i</a:t>
            </a:r>
            <a:r>
              <a:rPr lang="en-US" altLang="zh-CN" sz="2400" i="1" baseline="-25000">
                <a:solidFill>
                  <a:schemeClr val="hlink"/>
                </a:solidFill>
                <a:effectLst>
                  <a:outerShdw blurRad="38100" dist="38100" dir="2700000" algn="tl">
                    <a:srgbClr val="C0C0C0"/>
                  </a:outerShdw>
                </a:effectLst>
                <a:latin typeface="Times New Roman" pitchFamily="18" charset="0"/>
              </a:rPr>
              <a:t>0</a:t>
            </a:r>
            <a:endParaRPr lang="zh-CN" altLang="en-US" sz="2400" i="1" baseline="-25000">
              <a:solidFill>
                <a:schemeClr val="hlink"/>
              </a:solidFill>
              <a:effectLst>
                <a:outerShdw blurRad="38100" dist="38100" dir="2700000" algn="tl">
                  <a:srgbClr val="C0C0C0"/>
                </a:outerShdw>
              </a:effectLst>
              <a:latin typeface="Times New Roman" pitchFamily="18" charset="0"/>
            </a:endParaRPr>
          </a:p>
        </p:txBody>
      </p:sp>
      <p:sp>
        <p:nvSpPr>
          <p:cNvPr id="104498" name="Line 50"/>
          <p:cNvSpPr>
            <a:spLocks noChangeShapeType="1"/>
          </p:cNvSpPr>
          <p:nvPr/>
        </p:nvSpPr>
        <p:spPr bwMode="auto">
          <a:xfrm>
            <a:off x="4046363" y="2844453"/>
            <a:ext cx="0" cy="436562"/>
          </a:xfrm>
          <a:prstGeom prst="line">
            <a:avLst/>
          </a:prstGeom>
          <a:noFill/>
          <a:ln w="9525">
            <a:solidFill>
              <a:schemeClr val="tx1"/>
            </a:solidFill>
            <a:prstDash val="sysDot"/>
            <a:round/>
            <a:headEnd/>
            <a:tailEnd/>
          </a:ln>
          <a:effectLst/>
        </p:spPr>
        <p:txBody>
          <a:bodyPr/>
          <a:lstStyle/>
          <a:p>
            <a:endParaRPr lang="zh-CN" altLang="en-US"/>
          </a:p>
        </p:txBody>
      </p:sp>
      <p:sp>
        <p:nvSpPr>
          <p:cNvPr id="29" name="Rectangle 48"/>
          <p:cNvSpPr txBox="1">
            <a:spLocks noChangeArrowheads="1"/>
          </p:cNvSpPr>
          <p:nvPr/>
        </p:nvSpPr>
        <p:spPr bwMode="auto">
          <a:xfrm>
            <a:off x="0" y="4581128"/>
            <a:ext cx="9144000" cy="8239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mj-lt"/>
                <a:ea typeface="+mj-ea"/>
                <a:cs typeface="+mj-cs"/>
              </a:rPr>
              <a:t>差额投资内部收益率：</a:t>
            </a:r>
            <a:r>
              <a:rPr kumimoji="0" lang="zh-CN" altLang="en-US" sz="2400" b="1" i="0" u="none" strike="noStrike" kern="0" cap="none" spc="0" normalizeH="0" baseline="0" noProof="0" dirty="0" smtClean="0">
                <a:ln>
                  <a:noFill/>
                </a:ln>
                <a:solidFill>
                  <a:schemeClr val="accent6"/>
                </a:solidFill>
                <a:effectLst>
                  <a:outerShdw blurRad="38100" dist="38100" dir="2700000" algn="tl">
                    <a:srgbClr val="C0C0C0"/>
                  </a:outerShdw>
                </a:effectLst>
                <a:uLnTx/>
                <a:uFillTx/>
                <a:latin typeface="华文中宋" pitchFamily="2" charset="-122"/>
                <a:ea typeface="华文中宋" pitchFamily="2" charset="-122"/>
                <a:cs typeface="+mj-cs"/>
              </a:rPr>
              <a:t>投资大的项目或方案净现金流量与投资额小的项目或方安净现金流量差额的现值</a:t>
            </a:r>
            <a:r>
              <a:rPr kumimoji="0" lang="zh-CN" altLang="en-US" sz="2400" b="1" i="0" u="none" strike="noStrike" kern="0" cap="none" spc="0" normalizeH="0" baseline="0" noProof="0" dirty="0" smtClean="0">
                <a:ln>
                  <a:noFill/>
                </a:ln>
                <a:solidFill>
                  <a:schemeClr val="accent6"/>
                </a:solidFill>
                <a:effectLst>
                  <a:outerShdw blurRad="38100" dist="38100" dir="2700000" algn="tl">
                    <a:srgbClr val="C0C0C0"/>
                  </a:outerShdw>
                </a:effectLst>
                <a:uLnTx/>
                <a:uFillTx/>
                <a:latin typeface="华文中宋" pitchFamily="2" charset="-122"/>
                <a:ea typeface="华文中宋" pitchFamily="2" charset="-122"/>
                <a:cs typeface="+mj-cs"/>
              </a:rPr>
              <a:t>之</a:t>
            </a:r>
            <a:r>
              <a:rPr lang="zh-CN" altLang="en-US" sz="2400" b="1" kern="0" noProof="0" dirty="0" smtClean="0">
                <a:solidFill>
                  <a:schemeClr val="accent6"/>
                </a:solidFill>
                <a:effectLst>
                  <a:outerShdw blurRad="38100" dist="38100" dir="2700000" algn="tl">
                    <a:srgbClr val="C0C0C0"/>
                  </a:outerShdw>
                </a:effectLst>
                <a:latin typeface="华文中宋" pitchFamily="2" charset="-122"/>
                <a:ea typeface="华文中宋" pitchFamily="2" charset="-122"/>
                <a:cs typeface="+mj-cs"/>
              </a:rPr>
              <a:t>和</a:t>
            </a:r>
            <a:r>
              <a:rPr kumimoji="0" lang="zh-CN" altLang="en-US" sz="2400" b="1" i="0" u="none" strike="noStrike" kern="0" cap="none" spc="0" normalizeH="0" baseline="0" noProof="0" dirty="0" smtClean="0">
                <a:ln>
                  <a:noFill/>
                </a:ln>
                <a:solidFill>
                  <a:schemeClr val="accent6"/>
                </a:solidFill>
                <a:effectLst>
                  <a:outerShdw blurRad="38100" dist="38100" dir="2700000" algn="tl">
                    <a:srgbClr val="C0C0C0"/>
                  </a:outerShdw>
                </a:effectLst>
                <a:uLnTx/>
                <a:uFillTx/>
                <a:latin typeface="华文中宋" pitchFamily="2" charset="-122"/>
                <a:ea typeface="华文中宋" pitchFamily="2" charset="-122"/>
                <a:cs typeface="+mj-cs"/>
              </a:rPr>
              <a:t>等于零</a:t>
            </a:r>
            <a:r>
              <a:rPr kumimoji="0" lang="zh-CN" altLang="en-US" sz="2400" b="1" i="0" u="none" strike="noStrike" kern="0" cap="none" spc="0" normalizeH="0" baseline="0" noProof="0" dirty="0" smtClean="0">
                <a:ln>
                  <a:noFill/>
                </a:ln>
                <a:solidFill>
                  <a:schemeClr val="accent6"/>
                </a:solidFill>
                <a:effectLst>
                  <a:outerShdw blurRad="38100" dist="38100" dir="2700000" algn="tl">
                    <a:srgbClr val="C0C0C0"/>
                  </a:outerShdw>
                </a:effectLst>
                <a:uLnTx/>
                <a:uFillTx/>
                <a:latin typeface="华文中宋" pitchFamily="2" charset="-122"/>
                <a:ea typeface="华文中宋" pitchFamily="2" charset="-122"/>
                <a:cs typeface="+mj-cs"/>
              </a:rPr>
              <a:t>时的折现率。</a:t>
            </a:r>
            <a:endParaRPr kumimoji="0" lang="zh-CN" altLang="en-US" sz="2400" b="1" i="0" u="none" strike="noStrike" kern="0" cap="none" spc="0" normalizeH="0" baseline="0" noProof="0" dirty="0">
              <a:ln>
                <a:noFill/>
              </a:ln>
              <a:solidFill>
                <a:schemeClr val="accent6"/>
              </a:solidFill>
              <a:effectLst>
                <a:outerShdw blurRad="38100" dist="38100" dir="2700000" algn="tl">
                  <a:srgbClr val="C0C0C0"/>
                </a:outerShdw>
              </a:effectLst>
              <a:uLnTx/>
              <a:uFillTx/>
              <a:latin typeface="华文中宋" pitchFamily="2" charset="-122"/>
              <a:ea typeface="华文中宋" pitchFamily="2" charset="-122"/>
              <a:cs typeface="+mj-cs"/>
            </a:endParaRPr>
          </a:p>
        </p:txBody>
      </p:sp>
      <p:sp>
        <p:nvSpPr>
          <p:cNvPr id="30" name="矩形 29"/>
          <p:cNvSpPr/>
          <p:nvPr/>
        </p:nvSpPr>
        <p:spPr>
          <a:xfrm>
            <a:off x="251520" y="2445856"/>
            <a:ext cx="2376264" cy="1631216"/>
          </a:xfrm>
          <a:prstGeom prst="rect">
            <a:avLst/>
          </a:prstGeom>
        </p:spPr>
        <p:txBody>
          <a:bodyPr wrap="square">
            <a:spAutoFit/>
          </a:bodyPr>
          <a:lstStyle/>
          <a:p>
            <a:r>
              <a:rPr lang="en-US" altLang="zh-CN" b="1" kern="0" dirty="0" err="1" smtClean="0">
                <a:solidFill>
                  <a:schemeClr val="accent6"/>
                </a:solidFill>
                <a:effectLst>
                  <a:outerShdw blurRad="38100" dist="38100" dir="2700000" algn="tl">
                    <a:srgbClr val="C0C0C0"/>
                  </a:outerShdw>
                </a:effectLst>
                <a:latin typeface="华文中宋" pitchFamily="2" charset="-122"/>
                <a:ea typeface="华文中宋" pitchFamily="2" charset="-122"/>
              </a:rPr>
              <a:t>A与B两个不同的项目</a:t>
            </a:r>
            <a:r>
              <a:rPr lang="zh-CN" altLang="en-US" b="1" kern="0" dirty="0" smtClean="0">
                <a:solidFill>
                  <a:schemeClr val="accent6"/>
                </a:solidFill>
                <a:effectLst>
                  <a:outerShdw blurRad="38100" dist="38100" dir="2700000" algn="tl">
                    <a:srgbClr val="C0C0C0"/>
                  </a:outerShdw>
                </a:effectLst>
                <a:latin typeface="华文中宋" pitchFamily="2" charset="-122"/>
                <a:ea typeface="华文中宋" pitchFamily="2" charset="-122"/>
              </a:rPr>
              <a:t>，当折现率逐渐增大时，</a:t>
            </a:r>
            <a:r>
              <a:rPr lang="en-US" altLang="zh-CN" b="1" kern="0" dirty="0" err="1" smtClean="0">
                <a:solidFill>
                  <a:schemeClr val="accent6"/>
                </a:solidFill>
                <a:effectLst>
                  <a:outerShdw blurRad="38100" dist="38100" dir="2700000" algn="tl">
                    <a:srgbClr val="C0C0C0"/>
                  </a:outerShdw>
                </a:effectLst>
                <a:latin typeface="华文中宋" pitchFamily="2" charset="-122"/>
                <a:ea typeface="华文中宋" pitchFamily="2" charset="-122"/>
              </a:rPr>
              <a:t>NPV均会减小，但减小的程度不同</a:t>
            </a:r>
            <a:r>
              <a:rPr lang="en-US" altLang="zh-CN" b="1" kern="0" dirty="0" smtClean="0">
                <a:solidFill>
                  <a:schemeClr val="accent6"/>
                </a:solidFill>
                <a:effectLst>
                  <a:outerShdw blurRad="38100" dist="38100" dir="2700000" algn="tl">
                    <a:srgbClr val="C0C0C0"/>
                  </a:outerShdw>
                </a:effectLst>
                <a:latin typeface="华文中宋" pitchFamily="2" charset="-122"/>
                <a:ea typeface="华文中宋" pitchFamily="2" charset="-122"/>
              </a:rPr>
              <a:t>。</a:t>
            </a:r>
            <a:endParaRPr lang="zh-CN" altLang="en-US" dirty="0"/>
          </a:p>
        </p:txBody>
      </p:sp>
      <p:grpSp>
        <p:nvGrpSpPr>
          <p:cNvPr id="32" name="组合 31"/>
          <p:cNvGrpSpPr/>
          <p:nvPr/>
        </p:nvGrpSpPr>
        <p:grpSpPr>
          <a:xfrm>
            <a:off x="3203848" y="2996952"/>
            <a:ext cx="3744416" cy="1408162"/>
            <a:chOff x="3203848" y="2996952"/>
            <a:chExt cx="3744416" cy="1408162"/>
          </a:xfrm>
        </p:grpSpPr>
        <p:sp>
          <p:nvSpPr>
            <p:cNvPr id="27" name="AutoShape 27"/>
            <p:cNvSpPr>
              <a:spLocks noChangeArrowheads="1"/>
            </p:cNvSpPr>
            <p:nvPr/>
          </p:nvSpPr>
          <p:spPr bwMode="auto">
            <a:xfrm>
              <a:off x="4499992" y="4005064"/>
              <a:ext cx="2232248" cy="400050"/>
            </a:xfrm>
            <a:prstGeom prst="wedgeRoundRectCallout">
              <a:avLst>
                <a:gd name="adj1" fmla="val -70433"/>
                <a:gd name="adj2" fmla="val -215874"/>
                <a:gd name="adj3" fmla="val 16667"/>
              </a:avLst>
            </a:prstGeom>
            <a:solidFill>
              <a:srgbClr val="FFFF99"/>
            </a:solidFill>
            <a:ln w="9525">
              <a:solidFill>
                <a:schemeClr val="tx1"/>
              </a:solidFill>
              <a:miter lim="800000"/>
              <a:headEnd/>
              <a:tailEnd/>
            </a:ln>
            <a:effectLst/>
          </p:spPr>
          <p:txBody>
            <a:bodyPr anchor="ctr"/>
            <a:lstStyle/>
            <a:p>
              <a:pPr>
                <a:spcBef>
                  <a:spcPct val="0"/>
                </a:spcBef>
                <a:buClrTx/>
                <a:buSzTx/>
                <a:buFontTx/>
                <a:buNone/>
              </a:pPr>
              <a:r>
                <a:rPr lang="en-US" altLang="zh-CN" b="1" i="1" dirty="0" smtClean="0">
                  <a:solidFill>
                    <a:schemeClr val="hlink"/>
                  </a:solidFill>
                  <a:latin typeface="Times New Roman" pitchFamily="18" charset="0"/>
                </a:rPr>
                <a:t>A-</a:t>
              </a:r>
              <a:r>
                <a:rPr lang="en-US" altLang="zh-CN" b="1" i="1" dirty="0" err="1" smtClean="0">
                  <a:solidFill>
                    <a:schemeClr val="hlink"/>
                  </a:solidFill>
                  <a:latin typeface="Times New Roman" pitchFamily="18" charset="0"/>
                </a:rPr>
                <a:t>B的IRR:</a:t>
              </a:r>
              <a:r>
                <a:rPr lang="en-US" altLang="zh-CN" b="1" i="1" dirty="0" err="1" smtClean="0">
                  <a:solidFill>
                    <a:srgbClr val="FF0000"/>
                  </a:solidFill>
                  <a:latin typeface="Times New Roman" pitchFamily="18" charset="0"/>
                </a:rPr>
                <a:t>ΔIRR</a:t>
              </a:r>
              <a:endParaRPr lang="zh-CN" altLang="en-US" b="1" i="1" dirty="0">
                <a:solidFill>
                  <a:srgbClr val="FF0000"/>
                </a:solidFill>
                <a:latin typeface="Times New Roman" pitchFamily="18" charset="0"/>
              </a:endParaRPr>
            </a:p>
          </p:txBody>
        </p:sp>
        <p:sp>
          <p:nvSpPr>
            <p:cNvPr id="31" name="Freeform 10"/>
            <p:cNvSpPr>
              <a:spLocks/>
            </p:cNvSpPr>
            <p:nvPr/>
          </p:nvSpPr>
          <p:spPr bwMode="auto">
            <a:xfrm>
              <a:off x="3203848" y="2996952"/>
              <a:ext cx="3744416" cy="648072"/>
            </a:xfrm>
            <a:custGeom>
              <a:avLst/>
              <a:gdLst/>
              <a:ahLst/>
              <a:cxnLst>
                <a:cxn ang="0">
                  <a:pos x="0" y="0"/>
                </a:cxn>
                <a:cxn ang="0">
                  <a:pos x="606" y="654"/>
                </a:cxn>
                <a:cxn ang="0">
                  <a:pos x="1026" y="930"/>
                </a:cxn>
                <a:cxn ang="0">
                  <a:pos x="1614" y="1116"/>
                </a:cxn>
                <a:cxn ang="0">
                  <a:pos x="2376" y="1200"/>
                </a:cxn>
              </a:cxnLst>
              <a:rect l="0" t="0" r="r" b="b"/>
              <a:pathLst>
                <a:path w="2376" h="1200">
                  <a:moveTo>
                    <a:pt x="0" y="0"/>
                  </a:moveTo>
                  <a:cubicBezTo>
                    <a:pt x="101" y="109"/>
                    <a:pt x="435" y="499"/>
                    <a:pt x="606" y="654"/>
                  </a:cubicBezTo>
                  <a:cubicBezTo>
                    <a:pt x="777" y="809"/>
                    <a:pt x="858" y="853"/>
                    <a:pt x="1026" y="930"/>
                  </a:cubicBezTo>
                  <a:cubicBezTo>
                    <a:pt x="1194" y="1007"/>
                    <a:pt x="1389" y="1071"/>
                    <a:pt x="1614" y="1116"/>
                  </a:cubicBezTo>
                  <a:cubicBezTo>
                    <a:pt x="1839" y="1161"/>
                    <a:pt x="2217" y="1182"/>
                    <a:pt x="2376" y="1200"/>
                  </a:cubicBezTo>
                </a:path>
              </a:pathLst>
            </a:custGeom>
            <a:noFill/>
            <a:ln w="28575" cap="flat" cmpd="sng">
              <a:solidFill>
                <a:srgbClr val="0000FF"/>
              </a:solidFill>
              <a:prstDash val="solid"/>
              <a:miter lim="800000"/>
              <a:headEnd type="none" w="med" len="med"/>
              <a:tailEnd type="none" w="med" len="med"/>
            </a:ln>
            <a:effectLst/>
          </p:spPr>
          <p:txBody>
            <a:bodyPr wrap="none"/>
            <a:lstStyle/>
            <a:p>
              <a:endParaRPr lang="zh-CN" altLang="en-US"/>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0-#ppt_w/2"/>
                                          </p:val>
                                        </p:tav>
                                        <p:tav tm="100000">
                                          <p:val>
                                            <p:strVal val="#ppt_x"/>
                                          </p:val>
                                        </p:tav>
                                      </p:tavLst>
                                    </p:anim>
                                    <p:anim calcmode="lin" valueType="num">
                                      <p:cBhvr additive="base">
                                        <p:cTn id="1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04491"/>
                                        </p:tgtEl>
                                        <p:attrNameLst>
                                          <p:attrName>style.visibility</p:attrName>
                                        </p:attrNameLst>
                                      </p:cBhvr>
                                      <p:to>
                                        <p:strVal val="visible"/>
                                      </p:to>
                                    </p:set>
                                    <p:animEffect transition="in" filter="blinds(horizontal)">
                                      <p:cBhvr>
                                        <p:cTn id="19" dur="500"/>
                                        <p:tgtEl>
                                          <p:spTgt spid="104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91" grpId="0"/>
      <p:bldP spid="29"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标题 1"/>
          <p:cNvSpPr txBox="1">
            <a:spLocks/>
          </p:cNvSpPr>
          <p:nvPr/>
        </p:nvSpPr>
        <p:spPr>
          <a:xfrm>
            <a:off x="468313" y="46038"/>
            <a:ext cx="8207375" cy="935037"/>
          </a:xfrm>
          <a:prstGeom prst="rect">
            <a:avLst/>
          </a:prstGeom>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rPr>
              <a:t>外部收益率与综合收益率</a:t>
            </a:r>
            <a:endParaRPr kumimoji="0" lang="zh-CN" altLang="en-US" sz="32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mj-lt"/>
              <a:ea typeface="+mj-ea"/>
              <a:cs typeface="+mj-cs"/>
            </a:endParaRPr>
          </a:p>
        </p:txBody>
      </p:sp>
      <p:sp>
        <p:nvSpPr>
          <p:cNvPr id="17" name="Rectangle 3"/>
          <p:cNvSpPr txBox="1">
            <a:spLocks noChangeArrowheads="1"/>
          </p:cNvSpPr>
          <p:nvPr/>
        </p:nvSpPr>
        <p:spPr bwMode="auto">
          <a:xfrm>
            <a:off x="467544" y="1196753"/>
            <a:ext cx="8047037" cy="21602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lgn="ctr">
              <a:lnSpc>
                <a:spcPct val="150000"/>
              </a:lnSpc>
              <a:spcBef>
                <a:spcPct val="20000"/>
              </a:spcBef>
              <a:buClr>
                <a:schemeClr val="accent2"/>
              </a:buClr>
            </a:pPr>
            <a:r>
              <a:rPr lang="en-US" altLang="zh-CN" b="1" dirty="0" smtClean="0">
                <a:solidFill>
                  <a:schemeClr val="accent6"/>
                </a:solidFill>
                <a:effectLst>
                  <a:outerShdw blurRad="38100" dist="38100" dir="2700000" algn="tl">
                    <a:srgbClr val="000000">
                      <a:alpha val="43137"/>
                    </a:srgbClr>
                  </a:outerShdw>
                </a:effectLst>
                <a:latin typeface="Tahoma" pitchFamily="34" charset="0"/>
              </a:rPr>
              <a:t>IRR</a:t>
            </a:r>
            <a:r>
              <a:rPr lang="zh-CN" altLang="en-US" b="1" dirty="0" smtClean="0">
                <a:solidFill>
                  <a:schemeClr val="accent6"/>
                </a:solidFill>
                <a:effectLst>
                  <a:outerShdw blurRad="38100" dist="38100" dir="2700000" algn="tl">
                    <a:srgbClr val="000000">
                      <a:alpha val="43137"/>
                    </a:srgbClr>
                  </a:outerShdw>
                </a:effectLst>
                <a:latin typeface="Tahoma" pitchFamily="34" charset="0"/>
              </a:rPr>
              <a:t>假设：项目回收取得的资金又以收益率</a:t>
            </a:r>
            <a:r>
              <a:rPr lang="en-US" altLang="zh-CN" b="1" dirty="0" err="1" smtClean="0">
                <a:solidFill>
                  <a:schemeClr val="accent6"/>
                </a:solidFill>
                <a:effectLst>
                  <a:outerShdw blurRad="38100" dist="38100" dir="2700000" algn="tl">
                    <a:srgbClr val="000000">
                      <a:alpha val="43137"/>
                    </a:srgbClr>
                  </a:outerShdw>
                </a:effectLst>
                <a:latin typeface="Tahoma" pitchFamily="34" charset="0"/>
              </a:rPr>
              <a:t>IRR投入</a:t>
            </a:r>
            <a:r>
              <a:rPr lang="en-US" altLang="zh-CN" b="1" dirty="0" smtClean="0">
                <a:solidFill>
                  <a:schemeClr val="accent6"/>
                </a:solidFill>
                <a:effectLst>
                  <a:outerShdw blurRad="38100" dist="38100" dir="2700000" algn="tl">
                    <a:srgbClr val="000000">
                      <a:alpha val="43137"/>
                    </a:srgbClr>
                  </a:outerShdw>
                </a:effectLst>
                <a:latin typeface="Tahoma" pitchFamily="34" charset="0"/>
              </a:rPr>
              <a:t>。</a:t>
            </a:r>
          </a:p>
          <a:p>
            <a:pPr marR="0" lvl="0" algn="l" defTabSz="914400" rtl="0" eaLnBrk="1" fontAlgn="base" latinLnBrk="0" hangingPunct="1">
              <a:lnSpc>
                <a:spcPct val="150000"/>
              </a:lnSpc>
              <a:spcBef>
                <a:spcPct val="20000"/>
              </a:spcBef>
              <a:spcAft>
                <a:spcPct val="0"/>
              </a:spcAft>
              <a:buClr>
                <a:schemeClr val="accent2"/>
              </a:buClr>
              <a:buSzTx/>
              <a:buFont typeface="Wingdings" pitchFamily="2" charset="2"/>
              <a:buNone/>
              <a:tabLst/>
              <a:defRPr/>
            </a:pPr>
            <a:r>
              <a:rPr kumimoji="0" lang="zh-CN" altLang="en-US"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宋体" pitchFamily="2" charset="-122"/>
                <a:ea typeface="+mn-ea"/>
                <a:cs typeface="+mn-cs"/>
              </a:rPr>
              <a:t>外部收益率</a:t>
            </a:r>
            <a:r>
              <a:rPr kumimoji="0" lang="en-US" altLang="zh-CN" b="1" i="0" u="none" strike="noStrike" kern="0" cap="none" spc="0" normalizeH="0" baseline="0" noProof="0" dirty="0" err="1" smtClean="0">
                <a:ln>
                  <a:noFill/>
                </a:ln>
                <a:solidFill>
                  <a:srgbClr val="C00000"/>
                </a:solidFill>
                <a:effectLst>
                  <a:outerShdw blurRad="38100" dist="38100" dir="2700000" algn="tl">
                    <a:srgbClr val="C0C0C0"/>
                  </a:outerShdw>
                </a:effectLst>
                <a:uLnTx/>
                <a:uFillTx/>
                <a:latin typeface="Times New Roman" pitchFamily="18" charset="0"/>
                <a:ea typeface="+mn-ea"/>
                <a:cs typeface="+mn-cs"/>
              </a:rPr>
              <a:t>ERR（External</a:t>
            </a:r>
            <a:r>
              <a:rPr kumimoji="0" lang="en-US" altLang="zh-CN"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Times New Roman" pitchFamily="18" charset="0"/>
                <a:ea typeface="+mn-ea"/>
                <a:cs typeface="+mn-cs"/>
              </a:rPr>
              <a:t> rate of return)</a:t>
            </a:r>
            <a:r>
              <a:rPr kumimoji="0" lang="zh-CN" altLang="en-US"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itchFamily="2" charset="-122"/>
                <a:ea typeface="+mn-ea"/>
                <a:cs typeface="+mn-cs"/>
              </a:rPr>
              <a:t>是对内部收益率</a:t>
            </a:r>
            <a:r>
              <a:rPr kumimoji="0" lang="en-US" altLang="zh-CN"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Times New Roman" pitchFamily="18" charset="0"/>
                <a:ea typeface="+mn-ea"/>
                <a:cs typeface="+mn-cs"/>
              </a:rPr>
              <a:t>IRR</a:t>
            </a:r>
            <a:r>
              <a:rPr kumimoji="0" lang="zh-CN" altLang="en-US"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itchFamily="2" charset="-122"/>
                <a:ea typeface="+mn-ea"/>
                <a:cs typeface="+mn-cs"/>
              </a:rPr>
              <a:t>的修正收益全部用于再投资时，</a:t>
            </a:r>
            <a:r>
              <a:rPr kumimoji="0" lang="zh-CN" altLang="en-US"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宋体" pitchFamily="2" charset="-122"/>
                <a:ea typeface="+mn-ea"/>
                <a:cs typeface="+mn-cs"/>
              </a:rPr>
              <a:t>再投资的收益率</a:t>
            </a:r>
            <a:r>
              <a:rPr kumimoji="0" lang="zh-CN" altLang="en-US"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itchFamily="2" charset="-122"/>
                <a:ea typeface="+mn-ea"/>
                <a:cs typeface="+mn-cs"/>
              </a:rPr>
              <a:t>等于</a:t>
            </a:r>
            <a:r>
              <a:rPr kumimoji="0" lang="zh-CN" altLang="en-US"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宋体" pitchFamily="2" charset="-122"/>
                <a:ea typeface="+mn-ea"/>
                <a:cs typeface="+mn-cs"/>
              </a:rPr>
              <a:t>一个给定的基准折现率</a:t>
            </a:r>
            <a:r>
              <a:rPr kumimoji="0" lang="zh-CN" altLang="en-US"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itchFamily="2" charset="-122"/>
                <a:ea typeface="+mn-ea"/>
                <a:cs typeface="+mn-cs"/>
              </a:rPr>
              <a:t>。</a:t>
            </a:r>
            <a:endParaRPr kumimoji="0" lang="en-US" altLang="zh-CN"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itchFamily="2" charset="-122"/>
              <a:ea typeface="+mn-ea"/>
              <a:cs typeface="+mn-cs"/>
            </a:endParaRPr>
          </a:p>
          <a:p>
            <a:pPr marR="0" lvl="0" algn="l" defTabSz="914400" rtl="0" eaLnBrk="1" fontAlgn="base" latinLnBrk="0" hangingPunct="1">
              <a:lnSpc>
                <a:spcPct val="150000"/>
              </a:lnSpc>
              <a:spcBef>
                <a:spcPct val="20000"/>
              </a:spcBef>
              <a:spcAft>
                <a:spcPct val="0"/>
              </a:spcAft>
              <a:buClr>
                <a:schemeClr val="accent2"/>
              </a:buClr>
              <a:buSzTx/>
              <a:buFont typeface="Wingdings" pitchFamily="2" charset="2"/>
              <a:buNone/>
              <a:tabLst/>
              <a:defRPr/>
            </a:pPr>
            <a:r>
              <a:rPr kumimoji="0" lang="zh-CN" altLang="en-US"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itchFamily="2" charset="-122"/>
                <a:ea typeface="+mn-ea"/>
                <a:cs typeface="+mn-cs"/>
              </a:rPr>
              <a:t>投资项目的</a:t>
            </a:r>
            <a:r>
              <a:rPr kumimoji="0" lang="zh-CN" altLang="en-US"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宋体" pitchFamily="2" charset="-122"/>
                <a:ea typeface="+mn-ea"/>
                <a:cs typeface="+mn-cs"/>
              </a:rPr>
              <a:t>综合收益率</a:t>
            </a:r>
            <a:r>
              <a:rPr kumimoji="0" lang="zh-CN" altLang="en-US"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itchFamily="2" charset="-122"/>
                <a:ea typeface="+mn-ea"/>
                <a:cs typeface="+mn-cs"/>
              </a:rPr>
              <a:t>：是使</a:t>
            </a:r>
            <a:r>
              <a:rPr kumimoji="0" lang="zh-CN" altLang="en-US"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宋体" pitchFamily="2" charset="-122"/>
                <a:ea typeface="+mn-ea"/>
                <a:cs typeface="+mn-cs"/>
              </a:rPr>
              <a:t>净终值</a:t>
            </a:r>
            <a:r>
              <a:rPr kumimoji="0" lang="zh-CN" altLang="en-US"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宋体" pitchFamily="2" charset="-122"/>
                <a:ea typeface="+mn-ea"/>
                <a:cs typeface="+mn-cs"/>
              </a:rPr>
              <a:t>等零时的收益率。</a:t>
            </a:r>
          </a:p>
        </p:txBody>
      </p:sp>
      <p:graphicFrame>
        <p:nvGraphicFramePr>
          <p:cNvPr id="18" name="Object 4"/>
          <p:cNvGraphicFramePr>
            <a:graphicFrameLocks noChangeAspect="1"/>
          </p:cNvGraphicFramePr>
          <p:nvPr/>
        </p:nvGraphicFramePr>
        <p:xfrm>
          <a:off x="395536" y="3356992"/>
          <a:ext cx="8247063" cy="873125"/>
        </p:xfrm>
        <a:graphic>
          <a:graphicData uri="http://schemas.openxmlformats.org/presentationml/2006/ole">
            <p:oleObj spid="_x0000_s120834" name="公式" r:id="rId3" imgW="4101840" imgH="431640" progId="Equation.3">
              <p:embed/>
            </p:oleObj>
          </a:graphicData>
        </a:graphic>
      </p:graphicFrame>
      <p:sp>
        <p:nvSpPr>
          <p:cNvPr id="19" name="Text Box 5"/>
          <p:cNvSpPr txBox="1">
            <a:spLocks noChangeArrowheads="1"/>
          </p:cNvSpPr>
          <p:nvPr/>
        </p:nvSpPr>
        <p:spPr bwMode="auto">
          <a:xfrm>
            <a:off x="251520" y="4437112"/>
            <a:ext cx="8352928" cy="1785104"/>
          </a:xfrm>
          <a:prstGeom prst="rect">
            <a:avLst/>
          </a:prstGeom>
          <a:noFill/>
          <a:ln w="9525">
            <a:noFill/>
            <a:miter lim="800000"/>
            <a:headEnd/>
            <a:tailEnd/>
          </a:ln>
        </p:spPr>
        <p:txBody>
          <a:bodyPr wrap="square">
            <a:spAutoFit/>
          </a:bodyPr>
          <a:lstStyle/>
          <a:p>
            <a:pPr algn="just">
              <a:spcBef>
                <a:spcPct val="50000"/>
              </a:spcBef>
              <a:buClrTx/>
              <a:buSzTx/>
              <a:buFontTx/>
              <a:buNone/>
            </a:pPr>
            <a:r>
              <a:rPr lang="zh-CN" altLang="en-US" b="1" dirty="0" smtClean="0">
                <a:solidFill>
                  <a:srgbClr val="C00000"/>
                </a:solidFill>
                <a:effectLst>
                  <a:outerShdw blurRad="38100" dist="38100" dir="2700000" algn="tl">
                    <a:srgbClr val="000000">
                      <a:alpha val="43137"/>
                    </a:srgbClr>
                  </a:outerShdw>
                </a:effectLst>
                <a:latin typeface="Tahoma" pitchFamily="34" charset="0"/>
              </a:rPr>
              <a:t>判断标准：</a:t>
            </a:r>
            <a:r>
              <a:rPr lang="en-US" altLang="zh-CN" b="1" dirty="0" err="1" smtClean="0">
                <a:solidFill>
                  <a:schemeClr val="accent6"/>
                </a:solidFill>
                <a:effectLst>
                  <a:outerShdw blurRad="38100" dist="38100" dir="2700000" algn="tl">
                    <a:srgbClr val="000000">
                      <a:alpha val="43137"/>
                    </a:srgbClr>
                  </a:outerShdw>
                </a:effectLst>
                <a:latin typeface="Tahoma" pitchFamily="34" charset="0"/>
              </a:rPr>
              <a:t>CRR大于或等于基准收益率的项目为合格项目，小于基准收益率的项目为不合格项目</a:t>
            </a:r>
            <a:r>
              <a:rPr lang="en-US" altLang="zh-CN" b="1" dirty="0" smtClean="0">
                <a:solidFill>
                  <a:schemeClr val="accent6"/>
                </a:solidFill>
                <a:effectLst>
                  <a:outerShdw blurRad="38100" dist="38100" dir="2700000" algn="tl">
                    <a:srgbClr val="000000">
                      <a:alpha val="43137"/>
                    </a:srgbClr>
                  </a:outerShdw>
                </a:effectLst>
                <a:latin typeface="Tahoma" pitchFamily="34" charset="0"/>
              </a:rPr>
              <a:t>。</a:t>
            </a:r>
          </a:p>
          <a:p>
            <a:pPr algn="just">
              <a:spcBef>
                <a:spcPct val="50000"/>
              </a:spcBef>
              <a:buClrTx/>
              <a:buSzTx/>
              <a:buFontTx/>
              <a:buNone/>
            </a:pPr>
            <a:r>
              <a:rPr lang="zh-CN" altLang="en-US" b="1" dirty="0" smtClean="0">
                <a:solidFill>
                  <a:schemeClr val="accent6"/>
                </a:solidFill>
                <a:effectLst>
                  <a:outerShdw blurRad="38100" dist="38100" dir="2700000" algn="tl">
                    <a:srgbClr val="000000">
                      <a:alpha val="43137"/>
                    </a:srgbClr>
                  </a:outerShdw>
                </a:effectLst>
                <a:latin typeface="Tahoma" pitchFamily="34" charset="0"/>
              </a:rPr>
              <a:t>综合收益率中既包含了项目的内部收益率，也包含了已回收的资金的外部收益率，且不会出现多值，适合于财务分析。但含义不易理解，计算复杂，不适合于投资的优选 。</a:t>
            </a:r>
            <a:r>
              <a:rPr lang="en-US" altLang="zh-CN" b="1" dirty="0" smtClean="0">
                <a:solidFill>
                  <a:schemeClr val="accent6"/>
                </a:solidFill>
                <a:effectLst>
                  <a:outerShdw blurRad="38100" dist="38100" dir="2700000" algn="tl">
                    <a:srgbClr val="000000">
                      <a:alpha val="43137"/>
                    </a:srgbClr>
                  </a:outerShdw>
                </a:effectLst>
                <a:latin typeface="Tahoma" pitchFamily="34" charset="0"/>
              </a:rPr>
              <a:t>K&lt;CRR&lt;IRR</a:t>
            </a:r>
            <a:endParaRPr lang="zh-CN" altLang="en-US" b="1" dirty="0">
              <a:solidFill>
                <a:schemeClr val="accent6"/>
              </a:solidFill>
              <a:effectLst>
                <a:outerShdw blurRad="38100" dist="38100" dir="2700000" algn="tl">
                  <a:srgbClr val="000000">
                    <a:alpha val="43137"/>
                  </a:srgbClr>
                </a:outerShdw>
              </a:effectLst>
              <a:latin typeface="Tahoma"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additive="base">
                                        <p:cTn id="13" dur="500" fill="hold"/>
                                        <p:tgtEl>
                                          <p:spTgt spid="1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 calcmode="lin" valueType="num">
                                      <p:cBhvr additive="base">
                                        <p:cTn id="19" dur="500" fill="hold"/>
                                        <p:tgtEl>
                                          <p:spTgt spid="1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0-#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0-#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P spid="1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3200" dirty="0" smtClean="0"/>
              <a:t>四、决策指标的综合评价与选用</a:t>
            </a:r>
            <a:endParaRPr lang="zh-CN" altLang="en-US" sz="3200" b="1" dirty="0" smtClean="0">
              <a:latin typeface="隶书" pitchFamily="49" charset="-122"/>
            </a:endParaRPr>
          </a:p>
        </p:txBody>
      </p:sp>
      <p:sp>
        <p:nvSpPr>
          <p:cNvPr id="5" name="Text Box 5"/>
          <p:cNvSpPr txBox="1">
            <a:spLocks noChangeArrowheads="1"/>
          </p:cNvSpPr>
          <p:nvPr/>
        </p:nvSpPr>
        <p:spPr bwMode="auto">
          <a:xfrm>
            <a:off x="467544" y="1268760"/>
            <a:ext cx="8158163" cy="3329758"/>
          </a:xfrm>
          <a:prstGeom prst="rect">
            <a:avLst/>
          </a:prstGeom>
          <a:noFill/>
          <a:ln w="9525">
            <a:noFill/>
            <a:miter lim="800000"/>
            <a:headEnd/>
            <a:tailEnd/>
          </a:ln>
        </p:spPr>
        <p:txBody>
          <a:bodyPr wrap="square">
            <a:spAutoFit/>
          </a:bodyPr>
          <a:lstStyle/>
          <a:p>
            <a:pPr>
              <a:lnSpc>
                <a:spcPct val="150000"/>
              </a:lnSpc>
            </a:pPr>
            <a:r>
              <a:rPr lang="zh-CN" altLang="en-US" sz="2400" b="1" dirty="0" smtClean="0">
                <a:effectLst>
                  <a:outerShdw blurRad="38100" dist="38100" dir="2700000" algn="tl">
                    <a:srgbClr val="000000">
                      <a:alpha val="43137"/>
                    </a:srgbClr>
                  </a:outerShdw>
                </a:effectLst>
                <a:latin typeface="宋体" pitchFamily="2" charset="-122"/>
              </a:rPr>
              <a:t>在任何情况下，净现值指标及其派生指标都应当是首选指标。</a:t>
            </a:r>
            <a:endParaRPr lang="en-US" altLang="zh-CN" sz="2400" b="1" dirty="0" smtClean="0">
              <a:effectLst>
                <a:outerShdw blurRad="38100" dist="38100" dir="2700000" algn="tl">
                  <a:srgbClr val="000000">
                    <a:alpha val="43137"/>
                  </a:srgbClr>
                </a:outerShdw>
              </a:effectLst>
              <a:latin typeface="宋体" pitchFamily="2" charset="-122"/>
            </a:endParaRPr>
          </a:p>
          <a:p>
            <a:pPr>
              <a:lnSpc>
                <a:spcPct val="150000"/>
              </a:lnSpc>
            </a:pPr>
            <a:r>
              <a:rPr lang="zh-CN" altLang="en-US" sz="2400" b="1" dirty="0" smtClean="0">
                <a:effectLst>
                  <a:outerShdw blurRad="38100" dist="38100" dir="2700000" algn="tl">
                    <a:srgbClr val="000000">
                      <a:alpha val="43137"/>
                    </a:srgbClr>
                  </a:outerShdw>
                </a:effectLst>
                <a:latin typeface="宋体" pitchFamily="2" charset="-122"/>
              </a:rPr>
              <a:t>在大多数情况下，内部收益率和净现值率是不适用的指标。</a:t>
            </a:r>
            <a:endParaRPr lang="en-US" altLang="zh-CN" sz="2400" b="1" dirty="0" smtClean="0">
              <a:effectLst>
                <a:outerShdw blurRad="38100" dist="38100" dir="2700000" algn="tl">
                  <a:srgbClr val="000000">
                    <a:alpha val="43137"/>
                  </a:srgbClr>
                </a:outerShdw>
              </a:effectLst>
              <a:latin typeface="宋体" pitchFamily="2" charset="-122"/>
            </a:endParaRPr>
          </a:p>
          <a:p>
            <a:pPr>
              <a:lnSpc>
                <a:spcPct val="150000"/>
              </a:lnSpc>
            </a:pPr>
            <a:r>
              <a:rPr lang="zh-CN" altLang="en-US" sz="2400" b="1" dirty="0" smtClean="0">
                <a:effectLst>
                  <a:outerShdw blurRad="38100" dist="38100" dir="2700000" algn="tl">
                    <a:srgbClr val="000000">
                      <a:alpha val="43137"/>
                    </a:srgbClr>
                  </a:outerShdw>
                </a:effectLst>
                <a:latin typeface="宋体" pitchFamily="2" charset="-122"/>
              </a:rPr>
              <a:t>非折现指标，只能在决策时用作辅助指标，只是在极个别的情况下，才能用作主要决策指标。</a:t>
            </a:r>
            <a:endParaRPr lang="en-US" altLang="zh-CN" sz="2400" b="1" dirty="0" smtClean="0">
              <a:effectLst>
                <a:outerShdw blurRad="38100" dist="38100" dir="2700000" algn="tl">
                  <a:srgbClr val="000000">
                    <a:alpha val="43137"/>
                  </a:srgbClr>
                </a:outerShdw>
              </a:effectLst>
              <a:latin typeface="宋体" pitchFamily="2" charset="-122"/>
            </a:endParaRPr>
          </a:p>
          <a:p>
            <a:pPr>
              <a:lnSpc>
                <a:spcPct val="150000"/>
              </a:lnSpc>
            </a:pPr>
            <a:r>
              <a:rPr lang="zh-CN" altLang="en-US" sz="2400" b="1" dirty="0" smtClean="0">
                <a:effectLst>
                  <a:outerShdw blurRad="38100" dist="38100" dir="2700000" algn="tl">
                    <a:srgbClr val="000000">
                      <a:alpha val="43137"/>
                    </a:srgbClr>
                  </a:outerShdw>
                </a:effectLst>
                <a:latin typeface="宋体" pitchFamily="2" charset="-122"/>
              </a:rPr>
              <a:t>如习惯于使用内部收益率，要时刻牢记它存在的问题和局限性。</a:t>
            </a:r>
            <a:endParaRPr lang="zh-CN" altLang="en-US" sz="2400" b="1" dirty="0">
              <a:effectLst>
                <a:outerShdw blurRad="38100" dist="38100" dir="2700000" algn="tl">
                  <a:srgbClr val="000000">
                    <a:alpha val="43137"/>
                  </a:srgbClr>
                </a:outerShdw>
              </a:effectLst>
              <a:latin typeface="宋体" pitchFamily="2" charset="-122"/>
            </a:endParaRPr>
          </a:p>
        </p:txBody>
      </p:sp>
    </p:spTree>
  </p:cSld>
  <p:clrMapOvr>
    <a:masterClrMapping/>
  </p:clrMapOvr>
  <p:transition>
    <p:cover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0" name="Text Box 14"/>
          <p:cNvSpPr txBox="1">
            <a:spLocks noChangeArrowheads="1"/>
          </p:cNvSpPr>
          <p:nvPr/>
        </p:nvSpPr>
        <p:spPr bwMode="auto">
          <a:xfrm>
            <a:off x="942999" y="2230931"/>
            <a:ext cx="7129463" cy="707886"/>
          </a:xfrm>
          <a:prstGeom prst="rect">
            <a:avLst/>
          </a:prstGeom>
          <a:noFill/>
          <a:ln w="9525">
            <a:noFill/>
            <a:miter lim="800000"/>
            <a:headEnd/>
            <a:tailEnd/>
          </a:ln>
        </p:spPr>
        <p:txBody>
          <a:bodyPr anchorCtr="1">
            <a:spAutoFit/>
          </a:bodyPr>
          <a:lstStyle/>
          <a:p>
            <a:pPr algn="ctr"/>
            <a:r>
              <a:rPr kumimoji="1" lang="zh-CN" altLang="en-US" sz="4000" dirty="0" smtClean="0">
                <a:solidFill>
                  <a:srgbClr val="333399"/>
                </a:solidFill>
                <a:effectLst>
                  <a:outerShdw blurRad="38100" dist="38100" dir="2700000" algn="tl">
                    <a:srgbClr val="C0C0C0"/>
                  </a:outerShdw>
                </a:effectLst>
                <a:latin typeface="华文琥珀" pitchFamily="2" charset="-122"/>
                <a:ea typeface="华文琥珀" pitchFamily="2" charset="-122"/>
              </a:rPr>
              <a:t>第</a:t>
            </a:r>
            <a:r>
              <a:rPr kumimoji="1" lang="en-US" altLang="zh-CN" sz="4000" dirty="0" smtClean="0">
                <a:solidFill>
                  <a:srgbClr val="333399"/>
                </a:solidFill>
                <a:effectLst>
                  <a:outerShdw blurRad="38100" dist="38100" dir="2700000" algn="tl">
                    <a:srgbClr val="C0C0C0"/>
                  </a:outerShdw>
                </a:effectLst>
                <a:latin typeface="华文琥珀" pitchFamily="2" charset="-122"/>
                <a:ea typeface="华文琥珀" pitchFamily="2" charset="-122"/>
              </a:rPr>
              <a:t>12</a:t>
            </a:r>
            <a:r>
              <a:rPr kumimoji="1" lang="zh-CN" altLang="en-US" sz="4000" dirty="0" smtClean="0">
                <a:solidFill>
                  <a:srgbClr val="333399"/>
                </a:solidFill>
                <a:effectLst>
                  <a:outerShdw blurRad="38100" dist="38100" dir="2700000" algn="tl">
                    <a:srgbClr val="C0C0C0"/>
                  </a:outerShdw>
                </a:effectLst>
                <a:latin typeface="华文琥珀" pitchFamily="2" charset="-122"/>
                <a:ea typeface="华文琥珀" pitchFamily="2" charset="-122"/>
              </a:rPr>
              <a:t>章   不确定性与风险分析</a:t>
            </a:r>
            <a:endParaRPr kumimoji="1" lang="zh-CN" altLang="en-US" sz="1600" i="1" dirty="0">
              <a:solidFill>
                <a:srgbClr val="3366FF"/>
              </a:solidFill>
              <a:effectLst>
                <a:outerShdw blurRad="38100" dist="38100" dir="2700000" algn="tl">
                  <a:srgbClr val="C0C0C0"/>
                </a:outerShdw>
              </a:effectLst>
              <a:latin typeface="Bauhaus 93" pitchFamily="82" charset="0"/>
              <a:ea typeface="方正舒体" pitchFamily="2" charset="-122"/>
            </a:endParaRPr>
          </a:p>
        </p:txBody>
      </p:sp>
      <p:grpSp>
        <p:nvGrpSpPr>
          <p:cNvPr id="2" name="组合 6"/>
          <p:cNvGrpSpPr/>
          <p:nvPr/>
        </p:nvGrpSpPr>
        <p:grpSpPr>
          <a:xfrm>
            <a:off x="-32" y="3286124"/>
            <a:ext cx="9144000" cy="1136663"/>
            <a:chOff x="0" y="4149725"/>
            <a:chExt cx="9144000" cy="2708275"/>
          </a:xfrm>
        </p:grpSpPr>
        <p:pic>
          <p:nvPicPr>
            <p:cNvPr id="6148" name="Picture 25"/>
            <p:cNvPicPr>
              <a:picLocks noChangeAspect="1" noChangeArrowheads="1"/>
            </p:cNvPicPr>
            <p:nvPr/>
          </p:nvPicPr>
          <p:blipFill>
            <a:blip r:embed="rId2" cstate="print"/>
            <a:srcRect t="44893" r="19933" b="12708"/>
            <a:stretch>
              <a:fillRect/>
            </a:stretch>
          </p:blipFill>
          <p:spPr bwMode="auto">
            <a:xfrm>
              <a:off x="0" y="4149725"/>
              <a:ext cx="9144000" cy="2708275"/>
            </a:xfrm>
            <a:prstGeom prst="rect">
              <a:avLst/>
            </a:prstGeom>
            <a:noFill/>
            <a:ln w="9525">
              <a:noFill/>
              <a:miter lim="800000"/>
              <a:headEnd/>
              <a:tailEnd/>
            </a:ln>
          </p:spPr>
        </p:pic>
        <p:pic>
          <p:nvPicPr>
            <p:cNvPr id="6157" name="Picture 1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0" y="5229225"/>
              <a:ext cx="2843213" cy="1189038"/>
            </a:xfrm>
            <a:prstGeom prst="rect">
              <a:avLst/>
            </a:prstGeom>
            <a:noFill/>
            <a:ln w="9525">
              <a:noFill/>
              <a:miter lim="800000"/>
              <a:headEnd/>
              <a:tailEnd/>
            </a:ln>
            <a:effectLst/>
          </p:spPr>
        </p:pic>
      </p:grpSp>
    </p:spTree>
  </p:cSld>
  <p:clrMapOvr>
    <a:masterClrMapping/>
  </p:clrMapOvr>
  <p:transition>
    <p:cover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3200" b="1" dirty="0" smtClean="0"/>
              <a:t>一、</a:t>
            </a:r>
            <a:r>
              <a:rPr lang="zh-CN" altLang="en-US" sz="3200" b="1" dirty="0" smtClean="0">
                <a:latin typeface="隶书" pitchFamily="49" charset="-122"/>
              </a:rPr>
              <a:t>决策指标选用原则</a:t>
            </a:r>
          </a:p>
        </p:txBody>
      </p:sp>
      <p:sp>
        <p:nvSpPr>
          <p:cNvPr id="297987" name="Rectangle 3"/>
          <p:cNvSpPr>
            <a:spLocks noGrp="1" noChangeArrowheads="1"/>
          </p:cNvSpPr>
          <p:nvPr>
            <p:ph type="body" idx="1"/>
          </p:nvPr>
        </p:nvSpPr>
        <p:spPr>
          <a:xfrm>
            <a:off x="428596" y="1071546"/>
            <a:ext cx="8358246" cy="4949742"/>
          </a:xfrm>
        </p:spPr>
        <p:txBody>
          <a:bodyPr/>
          <a:lstStyle/>
          <a:p>
            <a:pPr algn="just" eaLnBrk="1" hangingPunct="1">
              <a:lnSpc>
                <a:spcPct val="150000"/>
              </a:lnSpc>
              <a:buFont typeface="Wingdings" pitchFamily="2" charset="2"/>
              <a:buNone/>
            </a:pPr>
            <a:r>
              <a:rPr lang="zh-CN" altLang="en-US" dirty="0" smtClean="0">
                <a:solidFill>
                  <a:srgbClr val="C00000"/>
                </a:solidFill>
                <a:latin typeface="Times New Roman" pitchFamily="18" charset="0"/>
              </a:rPr>
              <a:t>有效</a:t>
            </a:r>
            <a:r>
              <a:rPr lang="zh-CN" altLang="en-US" sz="2800" b="1" dirty="0" smtClean="0">
                <a:solidFill>
                  <a:srgbClr val="C00000"/>
                </a:solidFill>
                <a:latin typeface="Times New Roman" pitchFamily="18" charset="0"/>
              </a:rPr>
              <a:t>：</a:t>
            </a:r>
            <a:endParaRPr lang="zh-CN" altLang="en-US" sz="2000" b="1" dirty="0" smtClean="0">
              <a:latin typeface="宋体" pitchFamily="2" charset="-122"/>
            </a:endParaRPr>
          </a:p>
          <a:p>
            <a:pPr lvl="1" eaLnBrk="1" hangingPunct="1">
              <a:lnSpc>
                <a:spcPct val="150000"/>
              </a:lnSpc>
            </a:pPr>
            <a:r>
              <a:rPr lang="en-US" altLang="zh-CN" sz="2000" b="1" dirty="0" err="1" smtClean="0"/>
              <a:t>决策指标应能准确衡量项目预计能为股东创造的价值量，满足企业决策的目标，既能表示</a:t>
            </a:r>
            <a:r>
              <a:rPr lang="zh-CN" altLang="en-US" sz="2000" dirty="0" smtClean="0"/>
              <a:t>价值绝对量，又能判别出最大化价值项目</a:t>
            </a:r>
            <a:r>
              <a:rPr lang="en-US" altLang="zh-CN" sz="2000" b="1" dirty="0" smtClean="0"/>
              <a:t>；</a:t>
            </a:r>
            <a:endParaRPr lang="zh-CN" altLang="en-US" sz="2000" b="1" dirty="0" smtClean="0"/>
          </a:p>
          <a:p>
            <a:pPr lvl="1" eaLnBrk="1" hangingPunct="1">
              <a:lnSpc>
                <a:spcPct val="150000"/>
              </a:lnSpc>
            </a:pPr>
            <a:r>
              <a:rPr lang="en-US" altLang="zh-CN" sz="2000" b="1" dirty="0" err="1" smtClean="0"/>
              <a:t>所依据的假设应具有经济上的合理性</a:t>
            </a:r>
            <a:r>
              <a:rPr lang="en-US" altLang="zh-CN" sz="2000" b="1" dirty="0" smtClean="0"/>
              <a:t>。</a:t>
            </a:r>
          </a:p>
          <a:p>
            <a:pPr lvl="1" eaLnBrk="1" hangingPunct="1">
              <a:lnSpc>
                <a:spcPct val="150000"/>
              </a:lnSpc>
            </a:pPr>
            <a:r>
              <a:rPr lang="en-US" altLang="zh-CN" sz="2000" dirty="0" err="1" smtClean="0"/>
              <a:t>适用于不同的项目或项目方案</a:t>
            </a:r>
            <a:r>
              <a:rPr lang="en-US" altLang="zh-CN" sz="2000" dirty="0" smtClean="0"/>
              <a:t>。</a:t>
            </a:r>
          </a:p>
          <a:p>
            <a:pPr algn="just" eaLnBrk="1" hangingPunct="1">
              <a:lnSpc>
                <a:spcPct val="150000"/>
              </a:lnSpc>
              <a:buNone/>
            </a:pPr>
            <a:r>
              <a:rPr lang="zh-CN" altLang="en-US" dirty="0" smtClean="0">
                <a:solidFill>
                  <a:srgbClr val="C00000"/>
                </a:solidFill>
                <a:latin typeface="Times New Roman" pitchFamily="18" charset="0"/>
              </a:rPr>
              <a:t>简明：</a:t>
            </a:r>
            <a:endParaRPr lang="zh-CN" altLang="en-US" sz="2000" dirty="0" smtClean="0">
              <a:latin typeface="宋体" pitchFamily="2" charset="-122"/>
            </a:endParaRPr>
          </a:p>
          <a:p>
            <a:pPr lvl="1" eaLnBrk="1" hangingPunct="1">
              <a:lnSpc>
                <a:spcPct val="150000"/>
              </a:lnSpc>
            </a:pPr>
            <a:r>
              <a:rPr lang="zh-CN" altLang="en-US" sz="2000" dirty="0" smtClean="0"/>
              <a:t>经济含义简单明了，易于理解，数量不宜过多，计算方法简便，操作性强、所需基础数据容易获得。</a:t>
            </a:r>
            <a:endParaRPr lang="en-US" altLang="zh-CN" sz="2000" dirty="0" smtClean="0"/>
          </a:p>
          <a:p>
            <a:pPr lvl="1" eaLnBrk="1" hangingPunct="1">
              <a:lnSpc>
                <a:spcPct val="150000"/>
              </a:lnSpc>
            </a:pPr>
            <a:endParaRPr lang="en-US" altLang="zh-CN" sz="2000" dirty="0" smtClean="0"/>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ox(in)">
                                      <p:cBhvr>
                                        <p:cTn id="7" dur="500"/>
                                        <p:tgtEl>
                                          <p:spTgt spid="297987">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97987">
                                            <p:txEl>
                                              <p:pRg st="1" end="1"/>
                                            </p:txEl>
                                          </p:spTgt>
                                        </p:tgtEl>
                                        <p:attrNameLst>
                                          <p:attrName>style.visibility</p:attrName>
                                        </p:attrNameLst>
                                      </p:cBhvr>
                                      <p:to>
                                        <p:strVal val="visible"/>
                                      </p:to>
                                    </p:set>
                                    <p:animEffect transition="in" filter="box(in)">
                                      <p:cBhvr>
                                        <p:cTn id="10" dur="500"/>
                                        <p:tgtEl>
                                          <p:spTgt spid="297987">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97987">
                                            <p:txEl>
                                              <p:pRg st="2" end="2"/>
                                            </p:txEl>
                                          </p:spTgt>
                                        </p:tgtEl>
                                        <p:attrNameLst>
                                          <p:attrName>style.visibility</p:attrName>
                                        </p:attrNameLst>
                                      </p:cBhvr>
                                      <p:to>
                                        <p:strVal val="visible"/>
                                      </p:to>
                                    </p:set>
                                    <p:animEffect transition="in" filter="box(in)">
                                      <p:cBhvr>
                                        <p:cTn id="13" dur="500"/>
                                        <p:tgtEl>
                                          <p:spTgt spid="297987">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97987">
                                            <p:txEl>
                                              <p:pRg st="3" end="3"/>
                                            </p:txEl>
                                          </p:spTgt>
                                        </p:tgtEl>
                                        <p:attrNameLst>
                                          <p:attrName>style.visibility</p:attrName>
                                        </p:attrNameLst>
                                      </p:cBhvr>
                                      <p:to>
                                        <p:strVal val="visible"/>
                                      </p:to>
                                    </p:set>
                                    <p:animEffect transition="in" filter="box(in)">
                                      <p:cBhvr>
                                        <p:cTn id="16" dur="500"/>
                                        <p:tgtEl>
                                          <p:spTgt spid="29798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97987">
                                            <p:txEl>
                                              <p:pRg st="4" end="4"/>
                                            </p:txEl>
                                          </p:spTgt>
                                        </p:tgtEl>
                                        <p:attrNameLst>
                                          <p:attrName>style.visibility</p:attrName>
                                        </p:attrNameLst>
                                      </p:cBhvr>
                                      <p:to>
                                        <p:strVal val="visible"/>
                                      </p:to>
                                    </p:set>
                                    <p:animEffect transition="in" filter="box(in)">
                                      <p:cBhvr>
                                        <p:cTn id="21" dur="500"/>
                                        <p:tgtEl>
                                          <p:spTgt spid="297987">
                                            <p:txEl>
                                              <p:pRg st="4" end="4"/>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97987">
                                            <p:txEl>
                                              <p:pRg st="5" end="5"/>
                                            </p:txEl>
                                          </p:spTgt>
                                        </p:tgtEl>
                                        <p:attrNameLst>
                                          <p:attrName>style.visibility</p:attrName>
                                        </p:attrNameLst>
                                      </p:cBhvr>
                                      <p:to>
                                        <p:strVal val="visible"/>
                                      </p:to>
                                    </p:set>
                                    <p:animEffect transition="in" filter="box(in)">
                                      <p:cBhvr>
                                        <p:cTn id="24" dur="500"/>
                                        <p:tgtEl>
                                          <p:spTgt spid="297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Text Box 4"/>
          <p:cNvSpPr txBox="1">
            <a:spLocks noChangeArrowheads="1"/>
          </p:cNvSpPr>
          <p:nvPr/>
        </p:nvSpPr>
        <p:spPr bwMode="auto">
          <a:xfrm>
            <a:off x="251520" y="1052736"/>
            <a:ext cx="8568952" cy="1938992"/>
          </a:xfrm>
          <a:prstGeom prst="rect">
            <a:avLst/>
          </a:prstGeom>
          <a:noFill/>
          <a:ln w="9525">
            <a:noFill/>
            <a:miter lim="800000"/>
            <a:headEnd/>
            <a:tailEnd/>
          </a:ln>
        </p:spPr>
        <p:txBody>
          <a:bodyPr wrap="square">
            <a:spAutoFit/>
          </a:bodyPr>
          <a:lstStyle/>
          <a:p>
            <a:pPr>
              <a:lnSpc>
                <a:spcPct val="12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确定性：</a:t>
            </a:r>
            <a:r>
              <a:rPr lang="zh-CN" altLang="en-US" b="1" dirty="0" smtClean="0">
                <a:effectLst>
                  <a:outerShdw blurRad="38100" dist="38100" dir="2700000" algn="tl">
                    <a:srgbClr val="000000">
                      <a:alpha val="43137"/>
                    </a:srgbClr>
                  </a:outerShdw>
                </a:effectLst>
                <a:latin typeface="Tahoma" pitchFamily="34" charset="0"/>
              </a:rPr>
              <a:t>与制订正确决策相关的所有信息都可以获得，现实中不存在。</a:t>
            </a:r>
            <a:endParaRPr lang="en-US" altLang="zh-CN" b="1" dirty="0" smtClean="0">
              <a:effectLst>
                <a:outerShdw blurRad="38100" dist="38100" dir="2700000" algn="tl">
                  <a:srgbClr val="000000">
                    <a:alpha val="43137"/>
                  </a:srgbClr>
                </a:outerShdw>
              </a:effectLst>
              <a:latin typeface="Tahoma" pitchFamily="34" charset="0"/>
            </a:endParaRPr>
          </a:p>
          <a:p>
            <a:pPr>
              <a:lnSpc>
                <a:spcPct val="12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不确定性：</a:t>
            </a:r>
            <a:r>
              <a:rPr lang="zh-CN" altLang="en-US" b="1" dirty="0" smtClean="0">
                <a:effectLst>
                  <a:outerShdw blurRad="38100" dist="38100" dir="2700000" algn="tl">
                    <a:srgbClr val="000000">
                      <a:alpha val="43137"/>
                    </a:srgbClr>
                  </a:outerShdw>
                </a:effectLst>
                <a:latin typeface="Tahoma" pitchFamily="34" charset="0"/>
              </a:rPr>
              <a:t>由于信息的缺失，与决策相关的某一变量可能出两个或以上的取值，无法预估这些取值出现的可能性（概率）。</a:t>
            </a:r>
            <a:endParaRPr lang="en-US" altLang="zh-CN" b="1" dirty="0" smtClean="0">
              <a:effectLst>
                <a:outerShdw blurRad="38100" dist="38100" dir="2700000" algn="tl">
                  <a:srgbClr val="000000">
                    <a:alpha val="43137"/>
                  </a:srgbClr>
                </a:outerShdw>
              </a:effectLst>
              <a:latin typeface="Tahoma" pitchFamily="34" charset="0"/>
            </a:endParaRPr>
          </a:p>
          <a:p>
            <a:pPr>
              <a:lnSpc>
                <a:spcPct val="12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风险：</a:t>
            </a:r>
            <a:r>
              <a:rPr lang="zh-CN" altLang="en-US" b="1" dirty="0" smtClean="0">
                <a:effectLst>
                  <a:outerShdw blurRad="38100" dist="38100" dir="2700000" algn="tl">
                    <a:srgbClr val="000000">
                      <a:alpha val="43137"/>
                    </a:srgbClr>
                  </a:outerShdw>
                </a:effectLst>
                <a:latin typeface="Tahoma" pitchFamily="34" charset="0"/>
              </a:rPr>
              <a:t>决策相关的某一变量可能出两个或以上的取值， 而可以预估这些取值出现的可能性。中性，也可能是有利</a:t>
            </a:r>
            <a:r>
              <a:rPr lang="zh-CN" altLang="en-US" b="1" dirty="0" smtClean="0">
                <a:effectLst>
                  <a:outerShdw blurRad="38100" dist="38100" dir="2700000" algn="tl">
                    <a:srgbClr val="000000">
                      <a:alpha val="43137"/>
                    </a:srgbClr>
                  </a:outerShdw>
                </a:effectLst>
                <a:latin typeface="Tahoma" pitchFamily="34" charset="0"/>
              </a:rPr>
              <a:t>机会。介于</a:t>
            </a:r>
            <a:r>
              <a:rPr lang="zh-CN" altLang="en-US" b="1" dirty="0" smtClean="0">
                <a:effectLst>
                  <a:outerShdw blurRad="38100" dist="38100" dir="2700000" algn="tl">
                    <a:srgbClr val="000000">
                      <a:alpha val="43137"/>
                    </a:srgbClr>
                  </a:outerShdw>
                </a:effectLst>
                <a:latin typeface="Tahoma" pitchFamily="34" charset="0"/>
              </a:rPr>
              <a:t>前两者</a:t>
            </a:r>
            <a:r>
              <a:rPr lang="zh-CN" altLang="en-US" b="1" dirty="0" smtClean="0">
                <a:effectLst>
                  <a:outerShdw blurRad="38100" dist="38100" dir="2700000" algn="tl">
                    <a:srgbClr val="000000">
                      <a:alpha val="43137"/>
                    </a:srgbClr>
                  </a:outerShdw>
                </a:effectLst>
                <a:latin typeface="Tahoma" pitchFamily="34" charset="0"/>
              </a:rPr>
              <a:t>之间的状态。</a:t>
            </a:r>
            <a:endParaRPr lang="zh-CN" altLang="en-US" b="1" dirty="0">
              <a:effectLst>
                <a:outerShdw blurRad="38100" dist="38100" dir="2700000" algn="tl">
                  <a:srgbClr val="000000">
                    <a:alpha val="43137"/>
                  </a:srgbClr>
                </a:outerShdw>
              </a:effectLst>
              <a:latin typeface="Tahoma" pitchFamily="34" charset="0"/>
            </a:endParaRPr>
          </a:p>
        </p:txBody>
      </p:sp>
      <p:sp>
        <p:nvSpPr>
          <p:cNvPr id="9" name="Rectangle 2"/>
          <p:cNvSpPr txBox="1">
            <a:spLocks noChangeArrowheads="1"/>
          </p:cNvSpPr>
          <p:nvPr/>
        </p:nvSpPr>
        <p:spPr>
          <a:xfrm>
            <a:off x="971600" y="-27384"/>
            <a:ext cx="7242175" cy="1057275"/>
          </a:xfrm>
          <a:prstGeom prst="rect">
            <a:avLst/>
          </a:prstGeom>
        </p:spPr>
        <p:txBody>
          <a:bodyPr anchor="ctr" anchorCtr="1"/>
          <a:lstStyle/>
          <a:p>
            <a:pPr lvl="0" algn="ctr">
              <a:defRPr/>
            </a:pPr>
            <a:r>
              <a:rPr lang="zh-CN" altLang="en-US" sz="3200" b="1" kern="0" dirty="0" smtClean="0">
                <a:solidFill>
                  <a:schemeClr val="accent6"/>
                </a:solidFill>
                <a:effectLst>
                  <a:outerShdw blurRad="38100" dist="38100" dir="2700000" algn="tl">
                    <a:srgbClr val="000000">
                      <a:alpha val="43137"/>
                    </a:srgbClr>
                  </a:outerShdw>
                </a:effectLst>
              </a:rPr>
              <a:t>一、项目的不确定性与风险及其分析</a:t>
            </a:r>
          </a:p>
        </p:txBody>
      </p:sp>
      <p:sp>
        <p:nvSpPr>
          <p:cNvPr id="4" name="Text Box 4"/>
          <p:cNvSpPr txBox="1">
            <a:spLocks noChangeArrowheads="1"/>
          </p:cNvSpPr>
          <p:nvPr/>
        </p:nvSpPr>
        <p:spPr bwMode="auto">
          <a:xfrm>
            <a:off x="108520" y="3140968"/>
            <a:ext cx="9144000" cy="461665"/>
          </a:xfrm>
          <a:prstGeom prst="rect">
            <a:avLst/>
          </a:prstGeom>
          <a:noFill/>
          <a:ln w="9525">
            <a:noFill/>
            <a:miter lim="800000"/>
            <a:headEnd/>
            <a:tailEnd/>
          </a:ln>
        </p:spPr>
        <p:txBody>
          <a:bodyPr wrap="square">
            <a:spAutoFit/>
          </a:bodyPr>
          <a:lstStyle/>
          <a:p>
            <a:pPr>
              <a:lnSpc>
                <a:spcPct val="12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项目风险分析的基本步骤：</a:t>
            </a:r>
            <a:r>
              <a:rPr lang="zh-CN" altLang="en-US" b="1" dirty="0" smtClean="0">
                <a:effectLst>
                  <a:outerShdw blurRad="38100" dist="38100" dir="2700000" algn="tl">
                    <a:srgbClr val="000000">
                      <a:alpha val="43137"/>
                    </a:srgbClr>
                  </a:outerShdw>
                </a:effectLst>
                <a:latin typeface="Tahoma" pitchFamily="34" charset="0"/>
              </a:rPr>
              <a:t>风险识别、风险估计、风险评价、风险应对。</a:t>
            </a:r>
            <a:r>
              <a:rPr lang="en-US" altLang="zh-CN" b="1" dirty="0" smtClean="0">
                <a:effectLst>
                  <a:outerShdw blurRad="38100" dist="38100" dir="2700000" algn="tl">
                    <a:srgbClr val="000000">
                      <a:alpha val="43137"/>
                    </a:srgbClr>
                  </a:outerShdw>
                </a:effectLst>
                <a:latin typeface="Tahoma" pitchFamily="34" charset="0"/>
              </a:rPr>
              <a:t>P273</a:t>
            </a:r>
            <a:endParaRPr lang="zh-CN" altLang="en-US" b="1" dirty="0">
              <a:effectLst>
                <a:outerShdw blurRad="38100" dist="38100" dir="2700000" algn="tl">
                  <a:srgbClr val="000000">
                    <a:alpha val="43137"/>
                  </a:srgbClr>
                </a:outerShdw>
              </a:effectLst>
              <a:latin typeface="Tahoma" pitchFamily="34" charset="0"/>
            </a:endParaRPr>
          </a:p>
        </p:txBody>
      </p:sp>
      <p:sp>
        <p:nvSpPr>
          <p:cNvPr id="5" name="Text Box 4"/>
          <p:cNvSpPr txBox="1">
            <a:spLocks noChangeArrowheads="1"/>
          </p:cNvSpPr>
          <p:nvPr/>
        </p:nvSpPr>
        <p:spPr bwMode="auto">
          <a:xfrm>
            <a:off x="251520" y="4077072"/>
            <a:ext cx="8568952" cy="1938992"/>
          </a:xfrm>
          <a:prstGeom prst="rect">
            <a:avLst/>
          </a:prstGeom>
          <a:noFill/>
          <a:ln w="9525">
            <a:noFill/>
            <a:miter lim="800000"/>
            <a:headEnd/>
            <a:tailEnd/>
          </a:ln>
        </p:spPr>
        <p:txBody>
          <a:bodyPr wrap="square">
            <a:spAutoFit/>
          </a:bodyPr>
          <a:lstStyle/>
          <a:p>
            <a:pPr>
              <a:lnSpc>
                <a:spcPct val="12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不确定性分析与风险分析关系：</a:t>
            </a:r>
            <a:endParaRPr lang="en-US" altLang="zh-CN" b="1" dirty="0" smtClean="0">
              <a:solidFill>
                <a:srgbClr val="0000FF"/>
              </a:solidFill>
              <a:effectLst>
                <a:outerShdw blurRad="38100" dist="38100" dir="2700000" algn="tl">
                  <a:srgbClr val="000000">
                    <a:alpha val="43137"/>
                  </a:srgbClr>
                </a:outerShdw>
              </a:effectLst>
              <a:latin typeface="宋体" pitchFamily="2" charset="-122"/>
            </a:endParaRPr>
          </a:p>
          <a:p>
            <a:pPr>
              <a:lnSpc>
                <a:spcPct val="12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相同：</a:t>
            </a:r>
            <a:r>
              <a:rPr lang="zh-CN" altLang="en-US" b="1" dirty="0" smtClean="0">
                <a:effectLst>
                  <a:outerShdw blurRad="38100" dist="38100" dir="2700000" algn="tl">
                    <a:srgbClr val="000000">
                      <a:alpha val="43137"/>
                    </a:srgbClr>
                  </a:outerShdw>
                </a:effectLst>
                <a:latin typeface="Tahoma" pitchFamily="34" charset="0"/>
              </a:rPr>
              <a:t>有共同或类似的分析程序，相关因素及指标相同。</a:t>
            </a:r>
            <a:endParaRPr lang="en-US" altLang="zh-CN" b="1" dirty="0" smtClean="0">
              <a:effectLst>
                <a:outerShdw blurRad="38100" dist="38100" dir="2700000" algn="tl">
                  <a:srgbClr val="000000">
                    <a:alpha val="43137"/>
                  </a:srgbClr>
                </a:outerShdw>
              </a:effectLst>
              <a:latin typeface="Tahoma" pitchFamily="34" charset="0"/>
            </a:endParaRPr>
          </a:p>
          <a:p>
            <a:pPr>
              <a:lnSpc>
                <a:spcPct val="12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不同：</a:t>
            </a:r>
            <a:r>
              <a:rPr lang="zh-CN" altLang="en-US" b="1" dirty="0" smtClean="0">
                <a:effectLst>
                  <a:outerShdw blurRad="38100" dist="38100" dir="2700000" algn="tl">
                    <a:srgbClr val="000000">
                      <a:alpha val="43137"/>
                    </a:srgbClr>
                  </a:outerShdw>
                </a:effectLst>
                <a:latin typeface="Tahoma" pitchFamily="34" charset="0"/>
              </a:rPr>
              <a:t>不确定性分析一般采用的方法是盈亏平衡分析和敏感性分析，而风险分析多采用概率分析，包括期望值分析、决策树分析、蒙特卡洛分析等。</a:t>
            </a:r>
            <a:endParaRPr lang="en-US" altLang="zh-CN" b="1" dirty="0" smtClean="0">
              <a:effectLst>
                <a:outerShdw blurRad="38100" dist="38100" dir="2700000" algn="tl">
                  <a:srgbClr val="000000">
                    <a:alpha val="43137"/>
                  </a:srgbClr>
                </a:outerShdw>
              </a:effectLst>
              <a:latin typeface="Tahoma" pitchFamily="34" charset="0"/>
            </a:endParaRPr>
          </a:p>
          <a:p>
            <a:pPr>
              <a:lnSpc>
                <a:spcPct val="120000"/>
              </a:lnSpc>
            </a:pPr>
            <a:endParaRPr lang="zh-CN" altLang="en-US" b="1" dirty="0">
              <a:effectLst>
                <a:outerShdw blurRad="38100" dist="38100" dir="2700000" algn="tl">
                  <a:srgbClr val="000000">
                    <a:alpha val="43137"/>
                  </a:srgbClr>
                </a:outerShdw>
              </a:effectLst>
              <a:latin typeface="Tahoma" pitchFamily="34" charset="0"/>
            </a:endParaRPr>
          </a:p>
        </p:txBody>
      </p:sp>
    </p:spTree>
  </p:cSld>
  <p:clrMapOvr>
    <a:masterClrMapping/>
  </p:clrMapOvr>
  <p:transition>
    <p:cover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971600" y="-27384"/>
            <a:ext cx="7242175" cy="1057275"/>
          </a:xfrm>
          <a:prstGeom prst="rect">
            <a:avLst/>
          </a:prstGeom>
        </p:spPr>
        <p:txBody>
          <a:bodyPr anchor="ctr" anchorCtr="1"/>
          <a:lstStyle/>
          <a:p>
            <a:pPr lvl="0" algn="ctr">
              <a:defRPr/>
            </a:pPr>
            <a:r>
              <a:rPr lang="zh-CN" altLang="en-US" sz="3200" b="1" kern="0" dirty="0" smtClean="0">
                <a:solidFill>
                  <a:schemeClr val="accent6"/>
                </a:solidFill>
                <a:effectLst>
                  <a:outerShdw blurRad="38100" dist="38100" dir="2700000" algn="tl">
                    <a:srgbClr val="000000">
                      <a:alpha val="43137"/>
                    </a:srgbClr>
                  </a:outerShdw>
                </a:effectLst>
              </a:rPr>
              <a:t>二、风险识别</a:t>
            </a:r>
          </a:p>
        </p:txBody>
      </p:sp>
      <p:sp>
        <p:nvSpPr>
          <p:cNvPr id="4" name="Text Box 4"/>
          <p:cNvSpPr txBox="1">
            <a:spLocks noChangeArrowheads="1"/>
          </p:cNvSpPr>
          <p:nvPr/>
        </p:nvSpPr>
        <p:spPr bwMode="auto">
          <a:xfrm>
            <a:off x="251520" y="1196752"/>
            <a:ext cx="8208912" cy="461665"/>
          </a:xfrm>
          <a:prstGeom prst="rect">
            <a:avLst/>
          </a:prstGeom>
          <a:noFill/>
          <a:ln w="9525">
            <a:noFill/>
            <a:miter lim="800000"/>
            <a:headEnd/>
            <a:tailEnd/>
          </a:ln>
        </p:spPr>
        <p:txBody>
          <a:bodyPr wrap="square">
            <a:spAutoFit/>
          </a:bodyPr>
          <a:lstStyle/>
          <a:p>
            <a:pPr>
              <a:lnSpc>
                <a:spcPct val="12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风险识别方法：</a:t>
            </a:r>
            <a:r>
              <a:rPr lang="zh-CN" altLang="en-US" b="1" dirty="0" smtClean="0">
                <a:effectLst>
                  <a:outerShdw blurRad="38100" dist="38100" dir="2700000" algn="tl">
                    <a:srgbClr val="000000">
                      <a:alpha val="43137"/>
                    </a:srgbClr>
                  </a:outerShdw>
                </a:effectLst>
                <a:latin typeface="宋体" pitchFamily="2" charset="-122"/>
              </a:rPr>
              <a:t>有众多方法，</a:t>
            </a:r>
            <a:r>
              <a:rPr lang="zh-CN" altLang="en-US" b="1" dirty="0" smtClean="0">
                <a:effectLst>
                  <a:outerShdw blurRad="38100" dist="38100" dir="2700000" algn="tl">
                    <a:srgbClr val="000000">
                      <a:alpha val="43137"/>
                    </a:srgbClr>
                  </a:outerShdw>
                </a:effectLst>
                <a:latin typeface="Tahoma" pitchFamily="34" charset="0"/>
              </a:rPr>
              <a:t>专家调查法和</a:t>
            </a:r>
            <a:r>
              <a:rPr lang="zh-CN" altLang="en-US" b="1" dirty="0" smtClean="0">
                <a:effectLst>
                  <a:outerShdw blurRad="38100" dist="38100" dir="2700000" algn="tl">
                    <a:srgbClr val="000000">
                      <a:alpha val="43137"/>
                    </a:srgbClr>
                  </a:outerShdw>
                </a:effectLst>
                <a:latin typeface="Tahoma" pitchFamily="34" charset="0"/>
              </a:rPr>
              <a:t>对</a:t>
            </a:r>
            <a:r>
              <a:rPr lang="zh-CN" altLang="en-US" b="1" dirty="0" smtClean="0">
                <a:effectLst>
                  <a:outerShdw blurRad="38100" dist="38100" dir="2700000" algn="tl">
                    <a:srgbClr val="000000">
                      <a:alpha val="43137"/>
                    </a:srgbClr>
                  </a:outerShdw>
                </a:effectLst>
                <a:latin typeface="Tahoma" pitchFamily="34" charset="0"/>
              </a:rPr>
              <a:t>照</a:t>
            </a:r>
            <a:r>
              <a:rPr lang="zh-CN" altLang="en-US" b="1" dirty="0" smtClean="0">
                <a:effectLst>
                  <a:outerShdw blurRad="38100" dist="38100" dir="2700000" algn="tl">
                    <a:srgbClr val="000000">
                      <a:alpha val="43137"/>
                    </a:srgbClr>
                  </a:outerShdw>
                </a:effectLst>
                <a:latin typeface="Tahoma" pitchFamily="34" charset="0"/>
              </a:rPr>
              <a:t>检查</a:t>
            </a:r>
            <a:r>
              <a:rPr lang="zh-CN" altLang="en-US" b="1" dirty="0" smtClean="0">
                <a:effectLst>
                  <a:outerShdw blurRad="38100" dist="38100" dir="2700000" algn="tl">
                    <a:srgbClr val="000000">
                      <a:alpha val="43137"/>
                    </a:srgbClr>
                  </a:outerShdw>
                </a:effectLst>
                <a:latin typeface="Tahoma" pitchFamily="34" charset="0"/>
              </a:rPr>
              <a:t>表法比较常用。</a:t>
            </a:r>
            <a:endParaRPr lang="zh-CN" altLang="en-US" b="1" dirty="0">
              <a:effectLst>
                <a:outerShdw blurRad="38100" dist="38100" dir="2700000" algn="tl">
                  <a:srgbClr val="000000">
                    <a:alpha val="43137"/>
                  </a:srgbClr>
                </a:outerShdw>
              </a:effectLst>
              <a:latin typeface="Tahoma" pitchFamily="34" charset="0"/>
            </a:endParaRPr>
          </a:p>
        </p:txBody>
      </p:sp>
      <p:sp>
        <p:nvSpPr>
          <p:cNvPr id="5" name="Text Box 4"/>
          <p:cNvSpPr txBox="1">
            <a:spLocks noChangeArrowheads="1"/>
          </p:cNvSpPr>
          <p:nvPr/>
        </p:nvSpPr>
        <p:spPr bwMode="auto">
          <a:xfrm>
            <a:off x="251520" y="1772816"/>
            <a:ext cx="8568952" cy="4708981"/>
          </a:xfrm>
          <a:prstGeom prst="rect">
            <a:avLst/>
          </a:prstGeom>
          <a:noFill/>
          <a:ln w="9525">
            <a:noFill/>
            <a:miter lim="800000"/>
            <a:headEnd/>
            <a:tailEnd/>
          </a:ln>
        </p:spPr>
        <p:txBody>
          <a:bodyPr wrap="square">
            <a:spAutoFit/>
          </a:bodyPr>
          <a:lstStyle/>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专家调查法：</a:t>
            </a:r>
            <a:r>
              <a:rPr lang="zh-CN" altLang="en-US" b="1" dirty="0" smtClean="0">
                <a:effectLst>
                  <a:outerShdw blurRad="38100" dist="38100" dir="2700000" algn="tl">
                    <a:srgbClr val="000000">
                      <a:alpha val="43137"/>
                    </a:srgbClr>
                  </a:outerShdw>
                </a:effectLst>
                <a:latin typeface="Tahoma" pitchFamily="34" charset="0"/>
              </a:rPr>
              <a:t>选择</a:t>
            </a:r>
            <a:r>
              <a:rPr lang="en-US" altLang="zh-CN" b="1" dirty="0" smtClean="0">
                <a:effectLst>
                  <a:outerShdw blurRad="38100" dist="38100" dir="2700000" algn="tl">
                    <a:srgbClr val="000000">
                      <a:alpha val="43137"/>
                    </a:srgbClr>
                  </a:outerShdw>
                </a:effectLst>
                <a:latin typeface="Tahoma" pitchFamily="34" charset="0"/>
              </a:rPr>
              <a:t>10～20位专家，先列出可能涉及的各种风险因素，请专家凭经验独立对表中所列风险发生的可能性以及风险对项目的影响程度做出定性评价。</a:t>
            </a:r>
            <a:r>
              <a:rPr lang="en-US" altLang="zh-CN" b="1" dirty="0" err="1" smtClean="0">
                <a:effectLst>
                  <a:outerShdw blurRad="38100" dist="38100" dir="2700000" algn="tl">
                    <a:srgbClr val="000000">
                      <a:alpha val="43137"/>
                    </a:srgbClr>
                  </a:outerShdw>
                </a:effectLst>
                <a:latin typeface="Tahoma" pitchFamily="34" charset="0"/>
              </a:rPr>
              <a:t>归集，得出调查结论</a:t>
            </a:r>
            <a:r>
              <a:rPr lang="zh-CN" altLang="en-US" b="1" dirty="0" smtClean="0">
                <a:effectLst>
                  <a:outerShdw blurRad="38100" dist="38100" dir="2700000" algn="tl">
                    <a:srgbClr val="000000">
                      <a:alpha val="43137"/>
                    </a:srgbClr>
                  </a:outerShdw>
                </a:effectLst>
                <a:latin typeface="Tahoma" pitchFamily="34" charset="0"/>
              </a:rPr>
              <a:t>。</a:t>
            </a:r>
            <a:endParaRPr lang="en-US" altLang="zh-CN" b="1" dirty="0" smtClean="0">
              <a:effectLst>
                <a:outerShdw blurRad="38100" dist="38100" dir="2700000" algn="tl">
                  <a:srgbClr val="000000">
                    <a:alpha val="43137"/>
                  </a:srgbClr>
                </a:outerShdw>
              </a:effectLst>
              <a:latin typeface="Tahoma" pitchFamily="34" charset="0"/>
            </a:endParaRPr>
          </a:p>
          <a:p>
            <a:pPr>
              <a:lnSpc>
                <a:spcPct val="150000"/>
              </a:lnSpc>
            </a:pPr>
            <a:endParaRPr lang="en-US" altLang="zh-CN" b="1" dirty="0" smtClean="0">
              <a:effectLst>
                <a:outerShdw blurRad="38100" dist="38100" dir="2700000" algn="tl">
                  <a:srgbClr val="000000">
                    <a:alpha val="43137"/>
                  </a:srgbClr>
                </a:outerShdw>
              </a:effectLst>
              <a:latin typeface="Tahoma" pitchFamily="34" charset="0"/>
            </a:endParaRPr>
          </a:p>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对</a:t>
            </a:r>
            <a:r>
              <a:rPr lang="zh-CN" altLang="en-US" b="1" dirty="0" smtClean="0">
                <a:solidFill>
                  <a:srgbClr val="0000FF"/>
                </a:solidFill>
                <a:effectLst>
                  <a:outerShdw blurRad="38100" dist="38100" dir="2700000" algn="tl">
                    <a:srgbClr val="000000">
                      <a:alpha val="43137"/>
                    </a:srgbClr>
                  </a:outerShdw>
                </a:effectLst>
                <a:latin typeface="宋体" pitchFamily="2" charset="-122"/>
              </a:rPr>
              <a:t>照</a:t>
            </a:r>
            <a:r>
              <a:rPr lang="zh-CN" altLang="en-US" b="1" dirty="0" smtClean="0">
                <a:solidFill>
                  <a:srgbClr val="0000FF"/>
                </a:solidFill>
                <a:effectLst>
                  <a:outerShdw blurRad="38100" dist="38100" dir="2700000" algn="tl">
                    <a:srgbClr val="000000">
                      <a:alpha val="43137"/>
                    </a:srgbClr>
                  </a:outerShdw>
                </a:effectLst>
                <a:latin typeface="宋体" pitchFamily="2" charset="-122"/>
              </a:rPr>
              <a:t>检查</a:t>
            </a:r>
            <a:r>
              <a:rPr lang="zh-CN" altLang="en-US" b="1" dirty="0" smtClean="0">
                <a:solidFill>
                  <a:srgbClr val="0000FF"/>
                </a:solidFill>
                <a:effectLst>
                  <a:outerShdw blurRad="38100" dist="38100" dir="2700000" algn="tl">
                    <a:srgbClr val="000000">
                      <a:alpha val="43137"/>
                    </a:srgbClr>
                  </a:outerShdw>
                </a:effectLst>
                <a:latin typeface="宋体" pitchFamily="2" charset="-122"/>
              </a:rPr>
              <a:t>表法：</a:t>
            </a:r>
            <a:r>
              <a:rPr lang="zh-CN" altLang="en-US" b="1" dirty="0" smtClean="0">
                <a:effectLst>
                  <a:outerShdw blurRad="38100" dist="38100" dir="2700000" algn="tl">
                    <a:srgbClr val="000000">
                      <a:alpha val="43137"/>
                    </a:srgbClr>
                  </a:outerShdw>
                </a:effectLst>
                <a:latin typeface="Tahoma" pitchFamily="34" charset="0"/>
              </a:rPr>
              <a:t>将从历史上类似项目中或其他信息来源获得的累积知识、经验和教训分类后，系统地列于表中，按</a:t>
            </a:r>
            <a:r>
              <a:rPr lang="zh-CN" altLang="en-US" b="1" dirty="0" smtClean="0">
                <a:effectLst>
                  <a:outerShdw blurRad="38100" dist="38100" dir="2700000" algn="tl">
                    <a:srgbClr val="000000">
                      <a:alpha val="43137"/>
                    </a:srgbClr>
                  </a:outerShdw>
                </a:effectLst>
                <a:latin typeface="Tahoma" pitchFamily="34" charset="0"/>
              </a:rPr>
              <a:t>表的内容</a:t>
            </a:r>
            <a:r>
              <a:rPr lang="zh-CN" altLang="en-US" b="1" dirty="0" smtClean="0">
                <a:effectLst>
                  <a:outerShdw blurRad="38100" dist="38100" dir="2700000" algn="tl">
                    <a:srgbClr val="000000">
                      <a:alpha val="43137"/>
                    </a:srgbClr>
                  </a:outerShdw>
                </a:effectLst>
                <a:latin typeface="Tahoma" pitchFamily="34" charset="0"/>
              </a:rPr>
              <a:t>识别填写。注意：范围不应只局限于现有对照检查表中的内容，表中不可能穷尽所有的风险因素，项目结束时，应对表中内容进行更新，把取得的</a:t>
            </a:r>
            <a:r>
              <a:rPr lang="zh-CN" altLang="en-US" b="1" dirty="0" smtClean="0">
                <a:effectLst>
                  <a:outerShdw blurRad="38100" dist="38100" dir="2700000" algn="tl">
                    <a:srgbClr val="000000">
                      <a:alpha val="43137"/>
                    </a:srgbClr>
                  </a:outerShdw>
                </a:effectLst>
                <a:latin typeface="Tahoma" pitchFamily="34" charset="0"/>
              </a:rPr>
              <a:t>新的经验</a:t>
            </a:r>
            <a:r>
              <a:rPr lang="zh-CN" altLang="en-US" b="1" dirty="0" smtClean="0">
                <a:effectLst>
                  <a:outerShdw blurRad="38100" dist="38100" dir="2700000" algn="tl">
                    <a:srgbClr val="000000">
                      <a:alpha val="43137"/>
                    </a:srgbClr>
                  </a:outerShdw>
                </a:effectLst>
                <a:latin typeface="Tahoma" pitchFamily="34" charset="0"/>
              </a:rPr>
              <a:t>教训融入表中，以利于今后类似项目的风险识别工作。</a:t>
            </a:r>
            <a:endParaRPr lang="en-US" altLang="zh-CN" b="1" dirty="0" smtClean="0">
              <a:effectLst>
                <a:outerShdw blurRad="38100" dist="38100" dir="2700000" algn="tl">
                  <a:srgbClr val="000000">
                    <a:alpha val="43137"/>
                  </a:srgbClr>
                </a:outerShdw>
              </a:effectLst>
              <a:latin typeface="Tahoma" pitchFamily="34" charset="0"/>
            </a:endParaRPr>
          </a:p>
          <a:p>
            <a:pPr>
              <a:lnSpc>
                <a:spcPct val="150000"/>
              </a:lnSpc>
            </a:pPr>
            <a:endParaRPr lang="zh-CN" altLang="en-US" b="1" dirty="0">
              <a:effectLst>
                <a:outerShdw blurRad="38100" dist="38100" dir="2700000" algn="tl">
                  <a:srgbClr val="000000">
                    <a:alpha val="43137"/>
                  </a:srgbClr>
                </a:outerShdw>
              </a:effectLst>
              <a:latin typeface="Tahoma" pitchFamily="34" charset="0"/>
            </a:endParaRPr>
          </a:p>
        </p:txBody>
      </p:sp>
    </p:spTree>
  </p:cSld>
  <p:clrMapOvr>
    <a:masterClrMapping/>
  </p:clrMapOvr>
  <p:transition>
    <p:cover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971600" y="-27384"/>
            <a:ext cx="7242175" cy="1057275"/>
          </a:xfrm>
          <a:prstGeom prst="rect">
            <a:avLst/>
          </a:prstGeom>
        </p:spPr>
        <p:txBody>
          <a:bodyPr anchor="ctr" anchorCtr="1"/>
          <a:lstStyle/>
          <a:p>
            <a:pPr lvl="0" algn="ctr">
              <a:defRPr/>
            </a:pPr>
            <a:r>
              <a:rPr lang="zh-CN" altLang="en-US" sz="3200" b="1" kern="0" dirty="0" smtClean="0">
                <a:solidFill>
                  <a:schemeClr val="accent6"/>
                </a:solidFill>
                <a:effectLst>
                  <a:outerShdw blurRad="38100" dist="38100" dir="2700000" algn="tl">
                    <a:srgbClr val="000000">
                      <a:alpha val="43137"/>
                    </a:srgbClr>
                  </a:outerShdw>
                </a:effectLst>
              </a:rPr>
              <a:t>三、风险估计与评价</a:t>
            </a:r>
          </a:p>
        </p:txBody>
      </p:sp>
      <p:sp>
        <p:nvSpPr>
          <p:cNvPr id="4" name="Text Box 4"/>
          <p:cNvSpPr txBox="1">
            <a:spLocks noChangeArrowheads="1"/>
          </p:cNvSpPr>
          <p:nvPr/>
        </p:nvSpPr>
        <p:spPr bwMode="auto">
          <a:xfrm>
            <a:off x="251520" y="1196752"/>
            <a:ext cx="8208912" cy="1866858"/>
          </a:xfrm>
          <a:prstGeom prst="rect">
            <a:avLst/>
          </a:prstGeom>
          <a:noFill/>
          <a:ln w="9525">
            <a:noFill/>
            <a:miter lim="800000"/>
            <a:headEnd/>
            <a:tailEnd/>
          </a:ln>
        </p:spPr>
        <p:txBody>
          <a:bodyPr wrap="square">
            <a:spAutoFit/>
          </a:bodyPr>
          <a:lstStyle/>
          <a:p>
            <a:pPr marL="442913" indent="-442913">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风险估计：</a:t>
            </a:r>
            <a:r>
              <a:rPr lang="zh-CN" altLang="en-US" b="1" dirty="0" smtClean="0">
                <a:effectLst>
                  <a:outerShdw blurRad="38100" dist="38100" dir="2700000" algn="tl">
                    <a:srgbClr val="000000">
                      <a:alpha val="43137"/>
                    </a:srgbClr>
                  </a:outerShdw>
                </a:effectLst>
                <a:latin typeface="宋体" pitchFamily="2" charset="-122"/>
              </a:rPr>
              <a:t>一般采用定性方法与定量方法相结合的方式，分析</a:t>
            </a:r>
            <a:r>
              <a:rPr lang="zh-CN" altLang="en-US" b="1" dirty="0" smtClean="0">
                <a:solidFill>
                  <a:srgbClr val="C00000"/>
                </a:solidFill>
                <a:effectLst>
                  <a:outerShdw blurRad="38100" dist="38100" dir="2700000" algn="tl">
                    <a:srgbClr val="000000">
                      <a:alpha val="43137"/>
                    </a:srgbClr>
                  </a:outerShdw>
                </a:effectLst>
                <a:latin typeface="宋体" pitchFamily="2" charset="-122"/>
              </a:rPr>
              <a:t>可能性</a:t>
            </a:r>
            <a:r>
              <a:rPr lang="zh-CN" altLang="en-US" b="1" dirty="0" smtClean="0">
                <a:effectLst>
                  <a:outerShdw blurRad="38100" dist="38100" dir="2700000" algn="tl">
                    <a:srgbClr val="000000">
                      <a:alpha val="43137"/>
                    </a:srgbClr>
                  </a:outerShdw>
                </a:effectLst>
                <a:latin typeface="宋体" pitchFamily="2" charset="-122"/>
              </a:rPr>
              <a:t>及</a:t>
            </a:r>
            <a:r>
              <a:rPr lang="zh-CN" altLang="en-US" b="1" dirty="0" smtClean="0">
                <a:solidFill>
                  <a:srgbClr val="C00000"/>
                </a:solidFill>
                <a:effectLst>
                  <a:outerShdw blurRad="38100" dist="38100" dir="2700000" algn="tl">
                    <a:srgbClr val="000000">
                      <a:alpha val="43137"/>
                    </a:srgbClr>
                  </a:outerShdw>
                </a:effectLst>
                <a:latin typeface="宋体" pitchFamily="2" charset="-122"/>
              </a:rPr>
              <a:t>影响程度</a:t>
            </a:r>
            <a:r>
              <a:rPr lang="zh-CN" altLang="en-US" b="1" dirty="0" smtClean="0">
                <a:effectLst>
                  <a:outerShdw blurRad="38100" dist="38100" dir="2700000" algn="tl">
                    <a:srgbClr val="000000">
                      <a:alpha val="43137"/>
                    </a:srgbClr>
                  </a:outerShdw>
                </a:effectLst>
                <a:latin typeface="宋体" pitchFamily="2" charset="-122"/>
              </a:rPr>
              <a:t>，影响程度通常以风险对项目价值评价指标的影响来体现。</a:t>
            </a:r>
            <a:endParaRPr lang="en-US" altLang="zh-CN" b="1" dirty="0" smtClean="0">
              <a:effectLst>
                <a:outerShdw blurRad="38100" dist="38100" dir="2700000" algn="tl">
                  <a:srgbClr val="000000">
                    <a:alpha val="43137"/>
                  </a:srgbClr>
                </a:outerShdw>
              </a:effectLst>
              <a:latin typeface="宋体" pitchFamily="2" charset="-122"/>
            </a:endParaRPr>
          </a:p>
          <a:p>
            <a:pPr indent="442913">
              <a:lnSpc>
                <a:spcPct val="150000"/>
              </a:lnSpc>
            </a:pPr>
            <a:r>
              <a:rPr lang="zh-CN" altLang="en-US" b="1" dirty="0" smtClean="0">
                <a:effectLst>
                  <a:outerShdw blurRad="38100" dist="38100" dir="2700000" algn="tl">
                    <a:srgbClr val="000000">
                      <a:alpha val="43137"/>
                    </a:srgbClr>
                  </a:outerShdw>
                </a:effectLst>
                <a:latin typeface="宋体" pitchFamily="2" charset="-122"/>
              </a:rPr>
              <a:t>风险估计与评价常常一步完成。</a:t>
            </a:r>
            <a:endParaRPr lang="en-US" altLang="zh-CN" b="1" dirty="0" smtClean="0">
              <a:effectLst>
                <a:outerShdw blurRad="38100" dist="38100" dir="2700000" algn="tl">
                  <a:srgbClr val="000000">
                    <a:alpha val="43137"/>
                  </a:srgbClr>
                </a:outerShdw>
              </a:effectLst>
              <a:latin typeface="宋体" pitchFamily="2" charset="-122"/>
            </a:endParaRPr>
          </a:p>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风险估计方法</a:t>
            </a:r>
            <a:r>
              <a:rPr lang="zh-CN" altLang="en-US" b="1" dirty="0" smtClean="0">
                <a:effectLst>
                  <a:outerShdw blurRad="38100" dist="38100" dir="2700000" algn="tl">
                    <a:srgbClr val="000000">
                      <a:alpha val="43137"/>
                    </a:srgbClr>
                  </a:outerShdw>
                </a:effectLst>
                <a:latin typeface="宋体" pitchFamily="2" charset="-122"/>
              </a:rPr>
              <a:t>：风险定级、不确定性分析和概率分析。</a:t>
            </a:r>
            <a:endParaRPr lang="zh-CN" altLang="en-US" b="1" dirty="0">
              <a:effectLst>
                <a:outerShdw blurRad="38100" dist="38100" dir="2700000" algn="tl">
                  <a:srgbClr val="000000">
                    <a:alpha val="43137"/>
                  </a:srgbClr>
                </a:outerShdw>
              </a:effectLst>
              <a:latin typeface="宋体" pitchFamily="2" charset="-122"/>
            </a:endParaRPr>
          </a:p>
        </p:txBody>
      </p:sp>
      <p:sp>
        <p:nvSpPr>
          <p:cNvPr id="5" name="Text Box 4"/>
          <p:cNvSpPr txBox="1">
            <a:spLocks noChangeArrowheads="1"/>
          </p:cNvSpPr>
          <p:nvPr/>
        </p:nvSpPr>
        <p:spPr bwMode="auto">
          <a:xfrm>
            <a:off x="251520" y="3341745"/>
            <a:ext cx="8568952" cy="2400657"/>
          </a:xfrm>
          <a:prstGeom prst="rect">
            <a:avLst/>
          </a:prstGeom>
          <a:noFill/>
          <a:ln w="9525">
            <a:noFill/>
            <a:miter lim="800000"/>
            <a:headEnd/>
            <a:tailEnd/>
          </a:ln>
        </p:spPr>
        <p:txBody>
          <a:bodyPr wrap="square">
            <a:spAutoFit/>
          </a:bodyPr>
          <a:lstStyle/>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风险定级法：</a:t>
            </a:r>
            <a:r>
              <a:rPr lang="zh-CN" altLang="en-US" b="1" dirty="0" smtClean="0">
                <a:effectLst>
                  <a:outerShdw blurRad="38100" dist="38100" dir="2700000" algn="tl">
                    <a:srgbClr val="000000">
                      <a:alpha val="43137"/>
                    </a:srgbClr>
                  </a:outerShdw>
                </a:effectLst>
                <a:latin typeface="Tahoma" pitchFamily="34" charset="0"/>
              </a:rPr>
              <a:t>将风险划分为高、中、低三档，同时给出五个风险影响等级的划分标准和风险发生可能性的五个标准。</a:t>
            </a:r>
            <a:r>
              <a:rPr lang="en-US" altLang="zh-CN" b="1" dirty="0" smtClean="0">
                <a:effectLst>
                  <a:outerShdw blurRad="38100" dist="38100" dir="2700000" algn="tl">
                    <a:srgbClr val="000000">
                      <a:alpha val="43137"/>
                    </a:srgbClr>
                  </a:outerShdw>
                </a:effectLst>
                <a:latin typeface="Tahoma" pitchFamily="34" charset="0"/>
              </a:rPr>
              <a:t>P276</a:t>
            </a:r>
          </a:p>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不确定性分析：</a:t>
            </a:r>
            <a:r>
              <a:rPr lang="zh-CN" altLang="en-US" b="1" dirty="0" smtClean="0">
                <a:effectLst>
                  <a:outerShdw blurRad="38100" dist="38100" dir="2700000" algn="tl">
                    <a:srgbClr val="000000">
                      <a:alpha val="43137"/>
                    </a:srgbClr>
                  </a:outerShdw>
                </a:effectLst>
                <a:latin typeface="Tahoma" pitchFamily="34" charset="0"/>
              </a:rPr>
              <a:t>无论是否了解其发生的概率，都可以做，研究其对项目价值评价指标可能的影响及程度。</a:t>
            </a:r>
            <a:endParaRPr lang="en-US" altLang="zh-CN" b="1" dirty="0" smtClean="0">
              <a:effectLst>
                <a:outerShdw blurRad="38100" dist="38100" dir="2700000" algn="tl">
                  <a:srgbClr val="000000">
                    <a:alpha val="43137"/>
                  </a:srgbClr>
                </a:outerShdw>
              </a:effectLst>
              <a:latin typeface="Tahoma" pitchFamily="34" charset="0"/>
            </a:endParaRPr>
          </a:p>
          <a:p>
            <a:pPr>
              <a:lnSpc>
                <a:spcPct val="150000"/>
              </a:lnSpc>
            </a:pPr>
            <a:r>
              <a:rPr lang="zh-CN" altLang="en-US" b="1" dirty="0" smtClean="0">
                <a:effectLst>
                  <a:outerShdw blurRad="38100" dist="38100" dir="2700000" algn="tl">
                    <a:srgbClr val="000000">
                      <a:alpha val="43137"/>
                    </a:srgbClr>
                  </a:outerShdw>
                </a:effectLst>
                <a:latin typeface="Tahoma" pitchFamily="34" charset="0"/>
              </a:rPr>
              <a:t>一般包括盈亏平衡分析和敏感性分析。</a:t>
            </a:r>
            <a:endParaRPr lang="zh-CN" altLang="en-US" b="1" dirty="0">
              <a:effectLst>
                <a:outerShdw blurRad="38100" dist="38100" dir="2700000" algn="tl">
                  <a:srgbClr val="000000">
                    <a:alpha val="43137"/>
                  </a:srgbClr>
                </a:outerShdw>
              </a:effectLst>
              <a:latin typeface="Tahoma" pitchFamily="34" charset="0"/>
            </a:endParaRPr>
          </a:p>
        </p:txBody>
      </p:sp>
    </p:spTree>
  </p:cSld>
  <p:clrMapOvr>
    <a:masterClrMapping/>
  </p:clrMapOvr>
  <p:transition>
    <p:cover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730024" y="58066"/>
            <a:ext cx="7793037" cy="896257"/>
          </a:xfrm>
        </p:spPr>
        <p:txBody>
          <a:bodyPr/>
          <a:lstStyle/>
          <a:p>
            <a:pPr algn="ctr"/>
            <a:r>
              <a:rPr lang="zh-CN" altLang="en-US" sz="3600" b="1" dirty="0" smtClean="0">
                <a:solidFill>
                  <a:srgbClr val="C00000"/>
                </a:solidFill>
                <a:effectLst>
                  <a:outerShdw blurRad="38100" dist="38100" dir="2700000" algn="tl">
                    <a:srgbClr val="C0C0C0"/>
                  </a:outerShdw>
                </a:effectLst>
                <a:latin typeface="宋体" charset="-122"/>
              </a:rPr>
              <a:t>盈亏</a:t>
            </a:r>
            <a:r>
              <a:rPr lang="zh-CN" altLang="en-US" sz="3600" b="1" dirty="0">
                <a:solidFill>
                  <a:srgbClr val="C00000"/>
                </a:solidFill>
                <a:effectLst>
                  <a:outerShdw blurRad="38100" dist="38100" dir="2700000" algn="tl">
                    <a:srgbClr val="C0C0C0"/>
                  </a:outerShdw>
                </a:effectLst>
                <a:latin typeface="宋体" charset="-122"/>
              </a:rPr>
              <a:t>平衡</a:t>
            </a:r>
            <a:r>
              <a:rPr lang="zh-CN" altLang="en-US" sz="3600" b="1" dirty="0" smtClean="0">
                <a:solidFill>
                  <a:srgbClr val="C00000"/>
                </a:solidFill>
                <a:effectLst>
                  <a:outerShdw blurRad="38100" dist="38100" dir="2700000" algn="tl">
                    <a:srgbClr val="C0C0C0"/>
                  </a:outerShdw>
                </a:effectLst>
                <a:latin typeface="宋体" charset="-122"/>
              </a:rPr>
              <a:t>分析</a:t>
            </a:r>
            <a:endParaRPr lang="zh-CN" altLang="en-US" sz="2800" b="1" dirty="0">
              <a:solidFill>
                <a:srgbClr val="C00000"/>
              </a:solidFill>
              <a:effectLst>
                <a:outerShdw blurRad="38100" dist="38100" dir="2700000" algn="tl">
                  <a:srgbClr val="C0C0C0"/>
                </a:outerShdw>
              </a:effectLst>
              <a:latin typeface="宋体" charset="-122"/>
            </a:endParaRPr>
          </a:p>
        </p:txBody>
      </p:sp>
      <p:sp>
        <p:nvSpPr>
          <p:cNvPr id="6" name="Rectangle 6"/>
          <p:cNvSpPr>
            <a:spLocks noChangeArrowheads="1"/>
          </p:cNvSpPr>
          <p:nvPr/>
        </p:nvSpPr>
        <p:spPr bwMode="auto">
          <a:xfrm>
            <a:off x="476250" y="1052736"/>
            <a:ext cx="8223250" cy="1065613"/>
          </a:xfrm>
          <a:prstGeom prst="rect">
            <a:avLst/>
          </a:prstGeom>
          <a:solidFill>
            <a:schemeClr val="bg1"/>
          </a:solidFill>
          <a:ln w="9525">
            <a:noFill/>
            <a:miter lim="800000"/>
            <a:headEnd/>
            <a:tailEnd/>
          </a:ln>
          <a:effectLst/>
        </p:spPr>
        <p:txBody>
          <a:bodyPr>
            <a:spAutoFit/>
          </a:bodyPr>
          <a:lstStyle/>
          <a:p>
            <a:pPr algn="l">
              <a:lnSpc>
                <a:spcPct val="140000"/>
              </a:lnSpc>
            </a:pPr>
            <a:r>
              <a:rPr lang="zh-CN" altLang="en-US" sz="2400" dirty="0">
                <a:effectLst>
                  <a:outerShdw blurRad="38100" dist="38100" dir="2700000" algn="tl">
                    <a:srgbClr val="000000">
                      <a:alpha val="43137"/>
                    </a:srgbClr>
                  </a:outerShdw>
                </a:effectLst>
              </a:rPr>
              <a:t>    </a:t>
            </a:r>
            <a:r>
              <a:rPr lang="zh-CN" altLang="en-US" sz="2400" dirty="0" smtClean="0">
                <a:effectLst>
                  <a:outerShdw blurRad="38100" dist="38100" dir="2700000" algn="tl">
                    <a:srgbClr val="000000">
                      <a:alpha val="43137"/>
                    </a:srgbClr>
                  </a:outerShdw>
                </a:effectLst>
              </a:rPr>
              <a:t>概念：通过确定项目产量（或其他变量）的盈亏平衡点分析项目产量与收支平衡间关系的方法。</a:t>
            </a:r>
            <a:endParaRPr lang="zh-CN" altLang="en-US" sz="2400" dirty="0">
              <a:effectLst>
                <a:outerShdw blurRad="38100" dist="38100" dir="2700000" algn="tl">
                  <a:srgbClr val="000000">
                    <a:alpha val="43137"/>
                  </a:srgbClr>
                </a:outerShdw>
              </a:effectLst>
            </a:endParaRPr>
          </a:p>
        </p:txBody>
      </p:sp>
      <p:sp>
        <p:nvSpPr>
          <p:cNvPr id="7" name="Text Box 7"/>
          <p:cNvSpPr txBox="1">
            <a:spLocks noChangeArrowheads="1"/>
          </p:cNvSpPr>
          <p:nvPr/>
        </p:nvSpPr>
        <p:spPr bwMode="auto">
          <a:xfrm>
            <a:off x="467544" y="2132856"/>
            <a:ext cx="8251825" cy="3711785"/>
          </a:xfrm>
          <a:prstGeom prst="rect">
            <a:avLst/>
          </a:prstGeom>
          <a:noFill/>
          <a:ln w="9525">
            <a:noFill/>
            <a:miter lim="800000"/>
            <a:headEnd/>
            <a:tailEnd/>
          </a:ln>
          <a:effectLst/>
        </p:spPr>
        <p:txBody>
          <a:bodyPr>
            <a:spAutoFit/>
          </a:bodyPr>
          <a:lstStyle/>
          <a:p>
            <a:pPr algn="l">
              <a:lnSpc>
                <a:spcPct val="140000"/>
              </a:lnSpc>
            </a:pPr>
            <a:r>
              <a:rPr lang="zh-CN" altLang="en-US" sz="2400" dirty="0" smtClean="0">
                <a:solidFill>
                  <a:srgbClr val="C00000"/>
                </a:solidFill>
                <a:effectLst>
                  <a:outerShdw blurRad="38100" dist="38100" dir="2700000" algn="tl">
                    <a:srgbClr val="000000">
                      <a:alpha val="43137"/>
                    </a:srgbClr>
                  </a:outerShdw>
                </a:effectLst>
              </a:rPr>
              <a:t>盈亏平衡点（</a:t>
            </a:r>
            <a:r>
              <a:rPr lang="en-US" altLang="zh-CN" sz="2400" dirty="0" smtClean="0">
                <a:solidFill>
                  <a:srgbClr val="C00000"/>
                </a:solidFill>
                <a:effectLst>
                  <a:outerShdw blurRad="38100" dist="38100" dir="2700000" algn="tl">
                    <a:srgbClr val="000000">
                      <a:alpha val="43137"/>
                    </a:srgbClr>
                  </a:outerShdw>
                </a:effectLst>
              </a:rPr>
              <a:t>BEP</a:t>
            </a:r>
            <a:r>
              <a:rPr lang="zh-CN" altLang="en-US" sz="2400" dirty="0" smtClean="0">
                <a:solidFill>
                  <a:srgbClr val="C00000"/>
                </a:solidFill>
                <a:effectLst>
                  <a:outerShdw blurRad="38100" dist="38100" dir="2700000" algn="tl">
                    <a:srgbClr val="000000">
                      <a:alpha val="43137"/>
                    </a:srgbClr>
                  </a:outerShdw>
                </a:effectLst>
              </a:rPr>
              <a:t>） </a:t>
            </a:r>
            <a:r>
              <a:rPr lang="en-US" altLang="zh-CN" sz="2400" dirty="0" smtClean="0">
                <a:solidFill>
                  <a:srgbClr val="C00000"/>
                </a:solidFill>
                <a:effectLst>
                  <a:outerShdw blurRad="38100" dist="38100" dir="2700000" algn="tl">
                    <a:srgbClr val="000000">
                      <a:alpha val="43137"/>
                    </a:srgbClr>
                  </a:outerShdw>
                </a:effectLst>
              </a:rPr>
              <a:t>：</a:t>
            </a:r>
            <a:r>
              <a:rPr lang="zh-CN" altLang="en-US" sz="2400" dirty="0" smtClean="0">
                <a:effectLst>
                  <a:outerShdw blurRad="38100" dist="38100" dir="2700000" algn="tl">
                    <a:srgbClr val="000000">
                      <a:alpha val="43137"/>
                    </a:srgbClr>
                  </a:outerShdw>
                </a:effectLst>
              </a:rPr>
              <a:t>在一定产量下项目盈利</a:t>
            </a:r>
            <a:r>
              <a:rPr lang="zh-CN" altLang="en-US" sz="2400" dirty="0">
                <a:effectLst>
                  <a:outerShdw blurRad="38100" dist="38100" dir="2700000" algn="tl">
                    <a:srgbClr val="000000">
                      <a:alpha val="43137"/>
                    </a:srgbClr>
                  </a:outerShdw>
                </a:effectLst>
              </a:rPr>
              <a:t>与亏损的转折点</a:t>
            </a:r>
            <a:r>
              <a:rPr lang="zh-CN" altLang="en-US" sz="2400" dirty="0" smtClean="0">
                <a:effectLst>
                  <a:outerShdw blurRad="38100" dist="38100" dir="2700000" algn="tl">
                    <a:srgbClr val="000000">
                      <a:alpha val="43137"/>
                    </a:srgbClr>
                  </a:outerShdw>
                </a:effectLst>
              </a:rPr>
              <a:t>，在该点收入</a:t>
            </a:r>
            <a:r>
              <a:rPr lang="zh-CN" altLang="en-US" sz="2400" dirty="0">
                <a:effectLst>
                  <a:outerShdw blurRad="38100" dist="38100" dir="2700000" algn="tl">
                    <a:srgbClr val="000000">
                      <a:alpha val="43137"/>
                    </a:srgbClr>
                  </a:outerShdw>
                </a:effectLst>
              </a:rPr>
              <a:t>等于总</a:t>
            </a:r>
            <a:r>
              <a:rPr lang="zh-CN" altLang="en-US" sz="2400" dirty="0" smtClean="0">
                <a:effectLst>
                  <a:outerShdw blurRad="38100" dist="38100" dir="2700000" algn="tl">
                    <a:srgbClr val="000000">
                      <a:alpha val="43137"/>
                    </a:srgbClr>
                  </a:outerShdw>
                </a:effectLst>
              </a:rPr>
              <a:t>成本费用，刚好</a:t>
            </a:r>
            <a:r>
              <a:rPr lang="zh-CN" altLang="en-US" sz="2400" dirty="0">
                <a:effectLst>
                  <a:outerShdw blurRad="38100" dist="38100" dir="2700000" algn="tl">
                    <a:srgbClr val="000000">
                      <a:alpha val="43137"/>
                    </a:srgbClr>
                  </a:outerShdw>
                </a:effectLst>
              </a:rPr>
              <a:t>盈亏平衡</a:t>
            </a:r>
            <a:r>
              <a:rPr lang="zh-CN" altLang="en-US" sz="2400" dirty="0" smtClean="0">
                <a:effectLst>
                  <a:outerShdw blurRad="38100" dist="38100" dir="2700000" algn="tl">
                    <a:srgbClr val="000000">
                      <a:alpha val="43137"/>
                    </a:srgbClr>
                  </a:outerShdw>
                </a:effectLst>
              </a:rPr>
              <a:t>。</a:t>
            </a:r>
            <a:endParaRPr lang="en-US" altLang="zh-CN" sz="2400" dirty="0" smtClean="0">
              <a:effectLst>
                <a:outerShdw blurRad="38100" dist="38100" dir="2700000" algn="tl">
                  <a:srgbClr val="000000">
                    <a:alpha val="43137"/>
                  </a:srgbClr>
                </a:outerShdw>
              </a:effectLst>
            </a:endParaRPr>
          </a:p>
          <a:p>
            <a:pPr algn="l">
              <a:lnSpc>
                <a:spcPct val="140000"/>
              </a:lnSpc>
            </a:pPr>
            <a:endParaRPr lang="en-US" altLang="zh-CN" sz="2400" dirty="0" smtClean="0">
              <a:effectLst>
                <a:outerShdw blurRad="38100" dist="38100" dir="2700000" algn="tl">
                  <a:srgbClr val="000000">
                    <a:alpha val="43137"/>
                  </a:srgbClr>
                </a:outerShdw>
              </a:effectLst>
            </a:endParaRPr>
          </a:p>
          <a:p>
            <a:pPr algn="l">
              <a:lnSpc>
                <a:spcPct val="140000"/>
              </a:lnSpc>
            </a:pPr>
            <a:r>
              <a:rPr lang="zh-CN" altLang="en-US" sz="2400" dirty="0" smtClean="0">
                <a:effectLst>
                  <a:outerShdw blurRad="38100" dist="38100" dir="2700000" algn="tl">
                    <a:srgbClr val="000000">
                      <a:alpha val="43137"/>
                    </a:srgbClr>
                  </a:outerShdw>
                </a:effectLst>
              </a:rPr>
              <a:t>可计算指标：产量或销售量、产品价格、营业税金及附加、固定成本、变动成本等。</a:t>
            </a:r>
            <a:endParaRPr lang="en-US" altLang="zh-CN" sz="2400" dirty="0" smtClean="0">
              <a:effectLst>
                <a:outerShdw blurRad="38100" dist="38100" dir="2700000" algn="tl">
                  <a:srgbClr val="000000">
                    <a:alpha val="43137"/>
                  </a:srgbClr>
                </a:outerShdw>
              </a:effectLst>
            </a:endParaRPr>
          </a:p>
          <a:p>
            <a:pPr algn="l">
              <a:lnSpc>
                <a:spcPct val="140000"/>
              </a:lnSpc>
            </a:pPr>
            <a:r>
              <a:rPr lang="zh-CN" altLang="en-US" sz="2400" dirty="0" smtClean="0">
                <a:effectLst>
                  <a:outerShdw blurRad="38100" dist="38100" dir="2700000" algn="tl">
                    <a:srgbClr val="000000">
                      <a:alpha val="43137"/>
                    </a:srgbClr>
                  </a:outerShdw>
                </a:effectLst>
              </a:rPr>
              <a:t>相关概念：</a:t>
            </a:r>
            <a:r>
              <a:rPr lang="en-US" altLang="zh-CN" sz="2400" dirty="0" smtClean="0">
                <a:effectLst>
                  <a:outerShdw blurRad="38100" dist="38100" dir="2700000" algn="tl">
                    <a:srgbClr val="000000">
                      <a:alpha val="43137"/>
                    </a:srgbClr>
                  </a:outerShdw>
                </a:effectLst>
              </a:rPr>
              <a:t>P277</a:t>
            </a:r>
          </a:p>
          <a:p>
            <a:pPr algn="l">
              <a:lnSpc>
                <a:spcPct val="140000"/>
              </a:lnSpc>
            </a:pPr>
            <a:r>
              <a:rPr lang="zh-CN" altLang="en-US" sz="2400" dirty="0" smtClean="0">
                <a:effectLst>
                  <a:outerShdw blurRad="38100" dist="38100" dir="2700000" algn="tl">
                    <a:srgbClr val="000000">
                      <a:alpha val="43137"/>
                    </a:srgbClr>
                  </a:outerShdw>
                </a:effectLst>
              </a:rPr>
              <a:t>当变动与产量成正比例时为线性关系，反之为非线性关系。</a:t>
            </a:r>
            <a:endParaRPr lang="zh-CN" altLang="en-US" sz="2400" dirty="0">
              <a:effectLst>
                <a:outerShdw blurRad="38100" dist="38100" dir="2700000" algn="tl">
                  <a:srgbClr val="000000">
                    <a:alpha val="43137"/>
                  </a:srgbClr>
                </a:outerShdw>
              </a:effectLst>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7"/>
          <p:cNvGrpSpPr>
            <a:grpSpLocks/>
          </p:cNvGrpSpPr>
          <p:nvPr/>
        </p:nvGrpSpPr>
        <p:grpSpPr bwMode="auto">
          <a:xfrm>
            <a:off x="471488" y="2351485"/>
            <a:ext cx="3495675" cy="2430462"/>
            <a:chOff x="168" y="1636"/>
            <a:chExt cx="1853" cy="1387"/>
          </a:xfrm>
        </p:grpSpPr>
        <p:sp>
          <p:nvSpPr>
            <p:cNvPr id="14342" name="Text Box 6"/>
            <p:cNvSpPr txBox="1">
              <a:spLocks noChangeArrowheads="1"/>
            </p:cNvSpPr>
            <p:nvPr/>
          </p:nvSpPr>
          <p:spPr bwMode="auto">
            <a:xfrm>
              <a:off x="949" y="1727"/>
              <a:ext cx="732" cy="261"/>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en-US" altLang="zh-CN" sz="2400" i="1" dirty="0" err="1" smtClean="0">
                  <a:solidFill>
                    <a:srgbClr val="C00000"/>
                  </a:solidFill>
                  <a:effectLst>
                    <a:outerShdw blurRad="38100" dist="38100" dir="2700000" algn="tl">
                      <a:srgbClr val="000000">
                        <a:alpha val="43137"/>
                      </a:srgbClr>
                    </a:outerShdw>
                  </a:effectLst>
                  <a:latin typeface="Times New Roman" pitchFamily="18" charset="0"/>
                </a:rPr>
                <a:t>R</a:t>
              </a:r>
              <a:r>
                <a:rPr lang="en-US" altLang="zh-CN" sz="2400" dirty="0" err="1" smtClean="0">
                  <a:solidFill>
                    <a:srgbClr val="C00000"/>
                  </a:solidFill>
                  <a:effectLst>
                    <a:outerShdw blurRad="38100" dist="38100" dir="2700000" algn="tl">
                      <a:srgbClr val="000000">
                        <a:alpha val="43137"/>
                      </a:srgbClr>
                    </a:outerShdw>
                  </a:effectLst>
                  <a:latin typeface="Times New Roman" pitchFamily="18" charset="0"/>
                </a:rPr>
                <a:t>＝</a:t>
              </a:r>
              <a:r>
                <a:rPr lang="en-US" altLang="zh-CN" sz="2400" i="1" dirty="0" err="1">
                  <a:solidFill>
                    <a:srgbClr val="C00000"/>
                  </a:solidFill>
                  <a:effectLst>
                    <a:outerShdw blurRad="38100" dist="38100" dir="2700000" algn="tl">
                      <a:srgbClr val="000000">
                        <a:alpha val="43137"/>
                      </a:srgbClr>
                    </a:outerShdw>
                  </a:effectLst>
                </a:rPr>
                <a:t>r</a:t>
              </a:r>
              <a:r>
                <a:rPr lang="en-US" altLang="zh-CN" sz="2400" i="1" dirty="0" err="1" smtClean="0">
                  <a:solidFill>
                    <a:srgbClr val="C00000"/>
                  </a:solidFill>
                  <a:effectLst>
                    <a:outerShdw blurRad="38100" dist="38100" dir="2700000" algn="tl">
                      <a:srgbClr val="000000">
                        <a:alpha val="43137"/>
                      </a:srgbClr>
                    </a:outerShdw>
                  </a:effectLst>
                  <a:latin typeface="Times New Roman" pitchFamily="18" charset="0"/>
                </a:rPr>
                <a:t>Q</a:t>
              </a:r>
              <a:endParaRPr lang="en-US" altLang="zh-CN" sz="2400" i="1" dirty="0">
                <a:solidFill>
                  <a:srgbClr val="C00000"/>
                </a:solidFill>
                <a:effectLst>
                  <a:outerShdw blurRad="38100" dist="38100" dir="2700000" algn="tl">
                    <a:srgbClr val="000000">
                      <a:alpha val="43137"/>
                    </a:srgbClr>
                  </a:outerShdw>
                </a:effectLst>
                <a:latin typeface="Times New Roman" pitchFamily="18" charset="0"/>
              </a:endParaRPr>
            </a:p>
          </p:txBody>
        </p:sp>
        <p:sp>
          <p:nvSpPr>
            <p:cNvPr id="14343" name="Line 7"/>
            <p:cNvSpPr>
              <a:spLocks noChangeShapeType="1"/>
            </p:cNvSpPr>
            <p:nvPr/>
          </p:nvSpPr>
          <p:spPr bwMode="auto">
            <a:xfrm flipH="1" flipV="1">
              <a:off x="519" y="1692"/>
              <a:ext cx="0" cy="1177"/>
            </a:xfrm>
            <a:prstGeom prst="line">
              <a:avLst/>
            </a:prstGeom>
            <a:noFill/>
            <a:ln w="12700" cap="sq">
              <a:solidFill>
                <a:srgbClr val="CC00FF"/>
              </a:solidFill>
              <a:round/>
              <a:headEnd type="none" w="sm" len="sm"/>
              <a:tailEnd type="triangle" w="med" len="lg"/>
            </a:ln>
            <a:effectLst/>
          </p:spPr>
          <p:txBody>
            <a:bodyPr wrap="none" anchor="ctr"/>
            <a:lstStyle/>
            <a:p>
              <a:endParaRPr lang="zh-CN" altLang="en-US">
                <a:solidFill>
                  <a:srgbClr val="C00000"/>
                </a:solidFill>
                <a:effectLst>
                  <a:outerShdw blurRad="38100" dist="38100" dir="2700000" algn="tl">
                    <a:srgbClr val="000000">
                      <a:alpha val="43137"/>
                    </a:srgbClr>
                  </a:outerShdw>
                </a:effectLst>
              </a:endParaRPr>
            </a:p>
          </p:txBody>
        </p:sp>
        <p:sp>
          <p:nvSpPr>
            <p:cNvPr id="14344" name="Line 8"/>
            <p:cNvSpPr>
              <a:spLocks noChangeShapeType="1"/>
            </p:cNvSpPr>
            <p:nvPr/>
          </p:nvSpPr>
          <p:spPr bwMode="auto">
            <a:xfrm flipV="1">
              <a:off x="527" y="2869"/>
              <a:ext cx="1300" cy="0"/>
            </a:xfrm>
            <a:prstGeom prst="line">
              <a:avLst/>
            </a:prstGeom>
            <a:noFill/>
            <a:ln w="12700" cap="sq">
              <a:solidFill>
                <a:srgbClr val="CC00FF"/>
              </a:solidFill>
              <a:round/>
              <a:headEnd type="none" w="sm" len="sm"/>
              <a:tailEnd type="triangle" w="med" len="lg"/>
            </a:ln>
            <a:effectLst/>
          </p:spPr>
          <p:txBody>
            <a:bodyPr wrap="none" anchor="ctr"/>
            <a:lstStyle/>
            <a:p>
              <a:endParaRPr lang="zh-CN" altLang="en-US">
                <a:solidFill>
                  <a:srgbClr val="C00000"/>
                </a:solidFill>
                <a:effectLst>
                  <a:outerShdw blurRad="38100" dist="38100" dir="2700000" algn="tl">
                    <a:srgbClr val="000000">
                      <a:alpha val="43137"/>
                    </a:srgbClr>
                  </a:outerShdw>
                </a:effectLst>
              </a:endParaRPr>
            </a:p>
          </p:txBody>
        </p:sp>
        <p:sp>
          <p:nvSpPr>
            <p:cNvPr id="14345" name="Line 9"/>
            <p:cNvSpPr>
              <a:spLocks noChangeShapeType="1"/>
            </p:cNvSpPr>
            <p:nvPr/>
          </p:nvSpPr>
          <p:spPr bwMode="auto">
            <a:xfrm flipV="1">
              <a:off x="519" y="1917"/>
              <a:ext cx="1050" cy="949"/>
            </a:xfrm>
            <a:prstGeom prst="line">
              <a:avLst/>
            </a:prstGeom>
            <a:noFill/>
            <a:ln w="28575" cap="sq">
              <a:solidFill>
                <a:schemeClr val="hlink"/>
              </a:solidFill>
              <a:round/>
              <a:headEnd type="none" w="sm" len="sm"/>
              <a:tailEnd type="none" w="sm" len="sm"/>
            </a:ln>
            <a:effectLst/>
          </p:spPr>
          <p:txBody>
            <a:bodyPr wrap="none" anchor="ctr"/>
            <a:lstStyle/>
            <a:p>
              <a:endParaRPr lang="zh-CN" altLang="en-US">
                <a:solidFill>
                  <a:srgbClr val="C00000"/>
                </a:solidFill>
                <a:effectLst>
                  <a:outerShdw blurRad="38100" dist="38100" dir="2700000" algn="tl">
                    <a:srgbClr val="000000">
                      <a:alpha val="43137"/>
                    </a:srgbClr>
                  </a:outerShdw>
                </a:effectLst>
              </a:endParaRPr>
            </a:p>
          </p:txBody>
        </p:sp>
        <p:sp>
          <p:nvSpPr>
            <p:cNvPr id="14346" name="Text Box 10"/>
            <p:cNvSpPr txBox="1">
              <a:spLocks noChangeArrowheads="1"/>
            </p:cNvSpPr>
            <p:nvPr/>
          </p:nvSpPr>
          <p:spPr bwMode="auto">
            <a:xfrm>
              <a:off x="373" y="2762"/>
              <a:ext cx="215" cy="261"/>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sz="2400">
                  <a:solidFill>
                    <a:srgbClr val="C00000"/>
                  </a:solidFill>
                  <a:effectLst>
                    <a:outerShdw blurRad="38100" dist="38100" dir="2700000" algn="tl">
                      <a:srgbClr val="000000">
                        <a:alpha val="43137"/>
                      </a:srgbClr>
                    </a:outerShdw>
                  </a:effectLst>
                  <a:latin typeface="Tahoma" pitchFamily="34" charset="0"/>
                </a:rPr>
                <a:t>0</a:t>
              </a:r>
            </a:p>
          </p:txBody>
        </p:sp>
        <p:sp>
          <p:nvSpPr>
            <p:cNvPr id="14347" name="Text Box 11"/>
            <p:cNvSpPr txBox="1">
              <a:spLocks noChangeArrowheads="1"/>
            </p:cNvSpPr>
            <p:nvPr/>
          </p:nvSpPr>
          <p:spPr bwMode="auto">
            <a:xfrm>
              <a:off x="1804" y="2755"/>
              <a:ext cx="217" cy="261"/>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en-US" altLang="zh-CN" sz="2400" i="1">
                  <a:solidFill>
                    <a:srgbClr val="C00000"/>
                  </a:solidFill>
                  <a:effectLst>
                    <a:outerShdw blurRad="38100" dist="38100" dir="2700000" algn="tl">
                      <a:srgbClr val="000000">
                        <a:alpha val="43137"/>
                      </a:srgbClr>
                    </a:outerShdw>
                  </a:effectLst>
                  <a:latin typeface="Times New Roman" pitchFamily="18" charset="0"/>
                </a:rPr>
                <a:t>Q</a:t>
              </a:r>
            </a:p>
          </p:txBody>
        </p:sp>
        <p:sp>
          <p:nvSpPr>
            <p:cNvPr id="14348" name="Text Box 12"/>
            <p:cNvSpPr txBox="1">
              <a:spLocks noChangeArrowheads="1"/>
            </p:cNvSpPr>
            <p:nvPr/>
          </p:nvSpPr>
          <p:spPr bwMode="auto">
            <a:xfrm>
              <a:off x="168" y="1636"/>
              <a:ext cx="328" cy="261"/>
            </a:xfrm>
            <a:prstGeom prst="rect">
              <a:avLst/>
            </a:prstGeom>
            <a:noFill/>
            <a:ln w="12700" cap="sq">
              <a:noFill/>
              <a:miter lim="800000"/>
              <a:headEnd type="none" w="sm" len="sm"/>
              <a:tailEnd type="none" w="sm" len="sm"/>
            </a:ln>
            <a:effectLst/>
          </p:spPr>
          <p:txBody>
            <a:bodyPr>
              <a:spAutoFit/>
            </a:bodyPr>
            <a:lstStyle/>
            <a:p>
              <a:pPr algn="r" eaLnBrk="0" hangingPunct="0">
                <a:spcBef>
                  <a:spcPct val="50000"/>
                </a:spcBef>
              </a:pPr>
              <a:r>
                <a:rPr lang="en-US" altLang="zh-CN" sz="2400" i="1" dirty="0" smtClean="0">
                  <a:solidFill>
                    <a:srgbClr val="C00000"/>
                  </a:solidFill>
                  <a:effectLst>
                    <a:outerShdw blurRad="38100" dist="38100" dir="2700000" algn="tl">
                      <a:srgbClr val="000000">
                        <a:alpha val="43137"/>
                      </a:srgbClr>
                    </a:outerShdw>
                  </a:effectLst>
                  <a:latin typeface="Times New Roman" pitchFamily="18" charset="0"/>
                </a:rPr>
                <a:t>R</a:t>
              </a:r>
              <a:endParaRPr lang="en-US" altLang="zh-CN" sz="2400" i="1" dirty="0">
                <a:solidFill>
                  <a:srgbClr val="C00000"/>
                </a:solidFill>
                <a:effectLst>
                  <a:outerShdw blurRad="38100" dist="38100" dir="2700000" algn="tl">
                    <a:srgbClr val="000000">
                      <a:alpha val="43137"/>
                    </a:srgbClr>
                  </a:outerShdw>
                </a:effectLst>
                <a:latin typeface="Times New Roman" pitchFamily="18" charset="0"/>
              </a:endParaRPr>
            </a:p>
          </p:txBody>
        </p:sp>
      </p:grpSp>
      <p:sp>
        <p:nvSpPr>
          <p:cNvPr id="14361" name="Text Box 25"/>
          <p:cNvSpPr txBox="1">
            <a:spLocks noChangeArrowheads="1"/>
          </p:cNvSpPr>
          <p:nvPr/>
        </p:nvSpPr>
        <p:spPr bwMode="auto">
          <a:xfrm>
            <a:off x="0" y="1048201"/>
            <a:ext cx="7356475" cy="523220"/>
          </a:xfrm>
          <a:prstGeom prst="rect">
            <a:avLst/>
          </a:prstGeom>
          <a:noFill/>
          <a:ln w="9525">
            <a:noFill/>
            <a:miter lim="800000"/>
            <a:headEnd/>
            <a:tailEnd/>
          </a:ln>
          <a:effectLst/>
        </p:spPr>
        <p:txBody>
          <a:bodyPr>
            <a:spAutoFit/>
          </a:bodyPr>
          <a:lstStyle/>
          <a:p>
            <a:pPr algn="l"/>
            <a:r>
              <a:rPr lang="zh-CN" altLang="en-US" sz="2800" dirty="0" smtClean="0">
                <a:solidFill>
                  <a:schemeClr val="accent6"/>
                </a:solidFill>
                <a:effectLst>
                  <a:outerShdw blurRad="38100" dist="38100" dir="2700000" algn="tl">
                    <a:srgbClr val="C0C0C0"/>
                  </a:outerShdw>
                </a:effectLst>
                <a:latin typeface="Tahoma" pitchFamily="34" charset="0"/>
              </a:rPr>
              <a:t> </a:t>
            </a:r>
            <a:r>
              <a:rPr lang="zh-CN" altLang="en-US" sz="2800" dirty="0" smtClean="0">
                <a:solidFill>
                  <a:srgbClr val="C00000"/>
                </a:solidFill>
                <a:effectLst>
                  <a:outerShdw blurRad="38100" dist="38100" dir="2700000" algn="tl">
                    <a:srgbClr val="C0C0C0"/>
                  </a:outerShdw>
                </a:effectLst>
                <a:latin typeface="Tahoma" pitchFamily="34" charset="0"/>
              </a:rPr>
              <a:t>线性</a:t>
            </a:r>
            <a:r>
              <a:rPr lang="zh-CN" altLang="en-US" sz="2800" dirty="0">
                <a:solidFill>
                  <a:schemeClr val="accent6"/>
                </a:solidFill>
                <a:effectLst>
                  <a:outerShdw blurRad="38100" dist="38100" dir="2700000" algn="tl">
                    <a:srgbClr val="C0C0C0"/>
                  </a:outerShdw>
                </a:effectLst>
                <a:latin typeface="Tahoma" pitchFamily="34" charset="0"/>
              </a:rPr>
              <a:t>盈亏平衡</a:t>
            </a:r>
            <a:r>
              <a:rPr lang="zh-CN" altLang="en-US" sz="2800" dirty="0" smtClean="0">
                <a:solidFill>
                  <a:schemeClr val="accent6"/>
                </a:solidFill>
                <a:effectLst>
                  <a:outerShdw blurRad="38100" dist="38100" dir="2700000" algn="tl">
                    <a:srgbClr val="C0C0C0"/>
                  </a:outerShdw>
                </a:effectLst>
                <a:latin typeface="Tahoma" pitchFamily="34" charset="0"/>
              </a:rPr>
              <a:t>分析（四个前提条件）</a:t>
            </a:r>
            <a:r>
              <a:rPr lang="en-US" altLang="zh-CN" sz="2800" dirty="0" smtClean="0">
                <a:solidFill>
                  <a:schemeClr val="accent6"/>
                </a:solidFill>
                <a:effectLst>
                  <a:outerShdw blurRad="38100" dist="38100" dir="2700000" algn="tl">
                    <a:srgbClr val="C0C0C0"/>
                  </a:outerShdw>
                </a:effectLst>
                <a:latin typeface="Tahoma" pitchFamily="34" charset="0"/>
              </a:rPr>
              <a:t>P278</a:t>
            </a:r>
            <a:endParaRPr lang="zh-CN" altLang="en-US" sz="2800" dirty="0">
              <a:solidFill>
                <a:schemeClr val="accent6"/>
              </a:solidFill>
              <a:effectLst>
                <a:outerShdw blurRad="38100" dist="38100" dir="2700000" algn="tl">
                  <a:srgbClr val="C0C0C0"/>
                </a:outerShdw>
              </a:effectLst>
              <a:latin typeface="Tahoma" pitchFamily="34" charset="0"/>
            </a:endParaRPr>
          </a:p>
        </p:txBody>
      </p:sp>
      <p:sp>
        <p:nvSpPr>
          <p:cNvPr id="14362" name="Text Box 26"/>
          <p:cNvSpPr txBox="1">
            <a:spLocks noChangeArrowheads="1"/>
          </p:cNvSpPr>
          <p:nvPr/>
        </p:nvSpPr>
        <p:spPr bwMode="auto">
          <a:xfrm>
            <a:off x="566738" y="5153422"/>
            <a:ext cx="7923212" cy="707886"/>
          </a:xfrm>
          <a:prstGeom prst="rect">
            <a:avLst/>
          </a:prstGeom>
          <a:noFill/>
          <a:ln w="9525">
            <a:noFill/>
            <a:miter lim="800000"/>
            <a:headEnd/>
            <a:tailEnd/>
          </a:ln>
          <a:effectLst/>
        </p:spPr>
        <p:txBody>
          <a:bodyPr>
            <a:spAutoFit/>
          </a:bodyPr>
          <a:lstStyle/>
          <a:p>
            <a:pPr algn="l"/>
            <a:r>
              <a:rPr lang="en-US" altLang="zh-CN" dirty="0" smtClean="0">
                <a:latin typeface="Times New Roman" pitchFamily="18" charset="0"/>
                <a:ea typeface="楷体_GB2312" pitchFamily="49" charset="-122"/>
              </a:rPr>
              <a:t>R</a:t>
            </a:r>
            <a:r>
              <a:rPr lang="en-US" altLang="zh-CN" dirty="0">
                <a:latin typeface="Times New Roman" pitchFamily="18" charset="0"/>
                <a:ea typeface="楷体_GB2312" pitchFamily="49" charset="-122"/>
              </a:rPr>
              <a:t>：</a:t>
            </a:r>
            <a:r>
              <a:rPr lang="zh-CN" altLang="en-US" dirty="0">
                <a:latin typeface="楷体_GB2312" pitchFamily="49" charset="-122"/>
                <a:ea typeface="楷体_GB2312" pitchFamily="49" charset="-122"/>
              </a:rPr>
              <a:t>销售收入；   </a:t>
            </a:r>
            <a:r>
              <a:rPr lang="zh-CN" altLang="en-US" dirty="0" smtClean="0">
                <a:latin typeface="楷体_GB2312" pitchFamily="49" charset="-122"/>
                <a:ea typeface="楷体_GB2312" pitchFamily="49" charset="-122"/>
              </a:rPr>
              <a:t>   </a:t>
            </a:r>
            <a:r>
              <a:rPr lang="en-US" altLang="zh-CN" dirty="0" smtClean="0">
                <a:ea typeface="楷体_GB2312" pitchFamily="49" charset="-122"/>
              </a:rPr>
              <a:t>r</a:t>
            </a:r>
            <a:r>
              <a:rPr lang="en-US" altLang="zh-CN" dirty="0" smtClean="0">
                <a:latin typeface="Times New Roman" pitchFamily="18" charset="0"/>
                <a:ea typeface="楷体_GB2312" pitchFamily="49" charset="-122"/>
              </a:rPr>
              <a:t>：</a:t>
            </a:r>
            <a:r>
              <a:rPr lang="zh-CN" altLang="zh-CN" dirty="0">
                <a:latin typeface="楷体_GB2312" pitchFamily="49" charset="-122"/>
                <a:ea typeface="楷体_GB2312" pitchFamily="49" charset="-122"/>
              </a:rPr>
              <a:t>产品价格；</a:t>
            </a:r>
            <a:r>
              <a:rPr lang="zh-CN" altLang="en-US" dirty="0">
                <a:latin typeface="楷体_GB2312" pitchFamily="49" charset="-122"/>
                <a:ea typeface="楷体_GB2312" pitchFamily="49" charset="-122"/>
              </a:rPr>
              <a:t> </a:t>
            </a:r>
            <a:r>
              <a:rPr lang="en-US" altLang="zh-CN" dirty="0">
                <a:latin typeface="Times New Roman" pitchFamily="18" charset="0"/>
                <a:ea typeface="楷体_GB2312" pitchFamily="49" charset="-122"/>
              </a:rPr>
              <a:t>Q：</a:t>
            </a:r>
            <a:r>
              <a:rPr lang="zh-CN" altLang="en-US" dirty="0">
                <a:latin typeface="Times New Roman" pitchFamily="18" charset="0"/>
                <a:ea typeface="楷体_GB2312" pitchFamily="49" charset="-122"/>
              </a:rPr>
              <a:t>产品产量</a:t>
            </a:r>
            <a:endParaRPr lang="zh-CN" altLang="en-US" dirty="0">
              <a:latin typeface="楷体_GB2312" pitchFamily="49" charset="-122"/>
              <a:ea typeface="楷体_GB2312" pitchFamily="49" charset="-122"/>
            </a:endParaRPr>
          </a:p>
          <a:p>
            <a:pPr algn="l"/>
            <a:r>
              <a:rPr lang="en-US" altLang="zh-CN" dirty="0">
                <a:latin typeface="Times New Roman" pitchFamily="18" charset="0"/>
                <a:ea typeface="楷体_GB2312" pitchFamily="49" charset="-122"/>
              </a:rPr>
              <a:t>TC：</a:t>
            </a:r>
            <a:r>
              <a:rPr lang="zh-CN" altLang="en-US" dirty="0">
                <a:latin typeface="Times New Roman" pitchFamily="18" charset="0"/>
                <a:ea typeface="楷体_GB2312" pitchFamily="49" charset="-122"/>
              </a:rPr>
              <a:t>总成本；          </a:t>
            </a:r>
            <a:r>
              <a:rPr lang="en-US" altLang="zh-CN" dirty="0" smtClean="0">
                <a:latin typeface="Times New Roman" pitchFamily="18" charset="0"/>
                <a:ea typeface="楷体_GB2312" pitchFamily="49" charset="-122"/>
              </a:rPr>
              <a:t>FC：</a:t>
            </a:r>
            <a:r>
              <a:rPr lang="zh-CN" altLang="en-US" dirty="0">
                <a:latin typeface="Times New Roman" pitchFamily="18" charset="0"/>
                <a:ea typeface="楷体_GB2312" pitchFamily="49" charset="-122"/>
              </a:rPr>
              <a:t>固定成本；  </a:t>
            </a:r>
            <a:r>
              <a:rPr lang="en-US" altLang="zh-CN" dirty="0" smtClean="0">
                <a:ea typeface="楷体_GB2312" pitchFamily="49" charset="-122"/>
              </a:rPr>
              <a:t>v</a:t>
            </a:r>
            <a:r>
              <a:rPr lang="en-US" altLang="zh-CN" dirty="0" smtClean="0">
                <a:latin typeface="Times New Roman" pitchFamily="18" charset="0"/>
                <a:ea typeface="楷体_GB2312" pitchFamily="49" charset="-122"/>
              </a:rPr>
              <a:t>：</a:t>
            </a:r>
            <a:r>
              <a:rPr lang="zh-CN" altLang="en-US" dirty="0">
                <a:latin typeface="Times New Roman" pitchFamily="18" charset="0"/>
                <a:ea typeface="楷体_GB2312" pitchFamily="49" charset="-122"/>
              </a:rPr>
              <a:t>单位变动成本</a:t>
            </a:r>
          </a:p>
        </p:txBody>
      </p:sp>
      <p:sp>
        <p:nvSpPr>
          <p:cNvPr id="14363" name="Text Box 27"/>
          <p:cNvSpPr txBox="1">
            <a:spLocks noChangeArrowheads="1"/>
          </p:cNvSpPr>
          <p:nvPr/>
        </p:nvSpPr>
        <p:spPr bwMode="auto">
          <a:xfrm>
            <a:off x="1338263" y="1539871"/>
            <a:ext cx="7475537" cy="519113"/>
          </a:xfrm>
          <a:prstGeom prst="rect">
            <a:avLst/>
          </a:prstGeom>
          <a:noFill/>
          <a:ln w="9525">
            <a:noFill/>
            <a:miter lim="800000"/>
            <a:headEnd/>
            <a:tailEnd/>
          </a:ln>
          <a:effectLst/>
        </p:spPr>
        <p:txBody>
          <a:bodyPr>
            <a:spAutoFit/>
          </a:bodyPr>
          <a:lstStyle/>
          <a:p>
            <a:pPr algn="l"/>
            <a:r>
              <a:rPr lang="zh-CN" altLang="en-US" dirty="0">
                <a:latin typeface="Times New Roman"/>
              </a:rPr>
              <a:t>——</a:t>
            </a:r>
            <a:r>
              <a:rPr lang="zh-CN" altLang="en-US" dirty="0">
                <a:solidFill>
                  <a:srgbClr val="6600CC"/>
                </a:solidFill>
                <a:effectLst>
                  <a:outerShdw blurRad="38100" dist="38100" dir="2700000" algn="tl">
                    <a:srgbClr val="C0C0C0"/>
                  </a:outerShdw>
                </a:effectLst>
                <a:latin typeface="楷体_GB2312" pitchFamily="49" charset="-122"/>
                <a:ea typeface="楷体_GB2312" pitchFamily="49" charset="-122"/>
              </a:rPr>
              <a:t>销售收入、</a:t>
            </a:r>
            <a:r>
              <a:rPr lang="zh-CN" altLang="zh-CN" dirty="0">
                <a:solidFill>
                  <a:srgbClr val="6600CC"/>
                </a:solidFill>
                <a:effectLst>
                  <a:outerShdw blurRad="38100" dist="38100" dir="2700000" algn="tl">
                    <a:srgbClr val="C0C0C0"/>
                  </a:outerShdw>
                </a:effectLst>
                <a:latin typeface="楷体_GB2312" pitchFamily="49" charset="-122"/>
                <a:ea typeface="楷体_GB2312" pitchFamily="49" charset="-122"/>
              </a:rPr>
              <a:t>成本费用与产量的关系</a:t>
            </a:r>
            <a:r>
              <a:rPr lang="zh-CN" altLang="en-US" dirty="0">
                <a:solidFill>
                  <a:srgbClr val="6600CC"/>
                </a:solidFill>
                <a:effectLst>
                  <a:outerShdw blurRad="38100" dist="38100" dir="2700000" algn="tl">
                    <a:srgbClr val="C0C0C0"/>
                  </a:outerShdw>
                </a:effectLst>
                <a:latin typeface="楷体_GB2312" pitchFamily="49" charset="-122"/>
                <a:ea typeface="楷体_GB2312" pitchFamily="49" charset="-122"/>
              </a:rPr>
              <a:t>为线性</a:t>
            </a:r>
            <a:endParaRPr lang="en-US" altLang="zh-CN" dirty="0">
              <a:solidFill>
                <a:srgbClr val="6600CC"/>
              </a:solidFill>
              <a:effectLst>
                <a:outerShdw blurRad="38100" dist="38100" dir="2700000" algn="tl">
                  <a:srgbClr val="C0C0C0"/>
                </a:outerShdw>
              </a:effectLst>
              <a:latin typeface="楷体_GB2312" pitchFamily="49" charset="-122"/>
              <a:ea typeface="楷体_GB2312" pitchFamily="49" charset="-122"/>
            </a:endParaRPr>
          </a:p>
        </p:txBody>
      </p:sp>
      <p:sp>
        <p:nvSpPr>
          <p:cNvPr id="14367" name="Rectangle 31"/>
          <p:cNvSpPr>
            <a:spLocks noGrp="1" noChangeArrowheads="1"/>
          </p:cNvSpPr>
          <p:nvPr>
            <p:ph type="title" idx="4294967295"/>
          </p:nvPr>
        </p:nvSpPr>
        <p:spPr>
          <a:xfrm>
            <a:off x="1403648" y="174625"/>
            <a:ext cx="5994400" cy="584200"/>
          </a:xfrm>
        </p:spPr>
        <p:txBody>
          <a:bodyPr/>
          <a:lstStyle/>
          <a:p>
            <a:r>
              <a:rPr lang="zh-CN" altLang="en-US" sz="3600" b="1" dirty="0">
                <a:effectLst>
                  <a:outerShdw blurRad="38100" dist="38100" dir="2700000" algn="tl">
                    <a:srgbClr val="C0C0C0"/>
                  </a:outerShdw>
                </a:effectLst>
                <a:latin typeface="宋体" charset="-122"/>
              </a:rPr>
              <a:t> 盈亏平衡</a:t>
            </a:r>
            <a:r>
              <a:rPr lang="zh-CN" altLang="en-US" sz="3600" b="1" dirty="0" smtClean="0">
                <a:effectLst>
                  <a:outerShdw blurRad="38100" dist="38100" dir="2700000" algn="tl">
                    <a:srgbClr val="C0C0C0"/>
                  </a:outerShdw>
                </a:effectLst>
                <a:latin typeface="宋体" charset="-122"/>
              </a:rPr>
              <a:t>分析</a:t>
            </a:r>
            <a:endParaRPr lang="zh-CN" altLang="en-US" sz="3600" b="1" dirty="0">
              <a:effectLst>
                <a:outerShdw blurRad="38100" dist="38100" dir="2700000" algn="tl">
                  <a:srgbClr val="C0C0C0"/>
                </a:outerShdw>
              </a:effectLst>
              <a:latin typeface="宋体" charset="-122"/>
            </a:endParaRPr>
          </a:p>
        </p:txBody>
      </p:sp>
      <p:sp>
        <p:nvSpPr>
          <p:cNvPr id="14370" name="Text Box 34"/>
          <p:cNvSpPr txBox="1">
            <a:spLocks noChangeArrowheads="1"/>
          </p:cNvSpPr>
          <p:nvPr/>
        </p:nvSpPr>
        <p:spPr bwMode="auto">
          <a:xfrm>
            <a:off x="1216025" y="4729560"/>
            <a:ext cx="2228850" cy="396875"/>
          </a:xfrm>
          <a:prstGeom prst="rect">
            <a:avLst/>
          </a:prstGeom>
          <a:noFill/>
          <a:ln w="9525">
            <a:noFill/>
            <a:miter lim="800000"/>
            <a:headEnd/>
            <a:tailEnd/>
          </a:ln>
          <a:effectLst/>
        </p:spPr>
        <p:txBody>
          <a:bodyPr wrap="none">
            <a:spAutoFit/>
          </a:bodyPr>
          <a:lstStyle/>
          <a:p>
            <a:pPr algn="l"/>
            <a:r>
              <a:rPr lang="zh-CN" altLang="en-US" sz="2000">
                <a:latin typeface="楷体_GB2312" pitchFamily="49" charset="-122"/>
                <a:ea typeface="楷体_GB2312" pitchFamily="49" charset="-122"/>
              </a:rPr>
              <a:t>收入</a:t>
            </a:r>
            <a:r>
              <a:rPr lang="zh-CN" altLang="zh-CN" sz="2000">
                <a:latin typeface="楷体_GB2312" pitchFamily="49" charset="-122"/>
                <a:ea typeface="楷体_GB2312" pitchFamily="49" charset="-122"/>
              </a:rPr>
              <a:t>与产量的关系</a:t>
            </a:r>
            <a:endParaRPr lang="zh-CN" altLang="en-US" sz="2000">
              <a:latin typeface="楷体_GB2312" pitchFamily="49" charset="-122"/>
              <a:ea typeface="楷体_GB2312" pitchFamily="49" charset="-122"/>
            </a:endParaRPr>
          </a:p>
        </p:txBody>
      </p:sp>
      <p:sp>
        <p:nvSpPr>
          <p:cNvPr id="14397" name="Text Box 61"/>
          <p:cNvSpPr txBox="1">
            <a:spLocks noChangeArrowheads="1"/>
          </p:cNvSpPr>
          <p:nvPr/>
        </p:nvSpPr>
        <p:spPr bwMode="auto">
          <a:xfrm>
            <a:off x="5711825" y="2622947"/>
            <a:ext cx="2316559" cy="400110"/>
          </a:xfrm>
          <a:prstGeom prst="rect">
            <a:avLst/>
          </a:prstGeom>
          <a:noFill/>
          <a:ln w="12700" cap="sq">
            <a:noFill/>
            <a:miter lim="800000"/>
            <a:headEnd type="none" w="sm" len="sm"/>
            <a:tailEnd type="none" w="sm" len="sm"/>
          </a:ln>
          <a:effectLst/>
        </p:spPr>
        <p:txBody>
          <a:bodyPr wrap="square">
            <a:spAutoFit/>
          </a:bodyPr>
          <a:lstStyle/>
          <a:p>
            <a:pPr algn="l" eaLnBrk="0" hangingPunct="0">
              <a:spcBef>
                <a:spcPct val="50000"/>
              </a:spcBef>
            </a:pPr>
            <a:r>
              <a:rPr lang="en-US" altLang="zh-CN" sz="2000" i="1" dirty="0" err="1">
                <a:solidFill>
                  <a:srgbClr val="C00000"/>
                </a:solidFill>
                <a:effectLst>
                  <a:outerShdw blurRad="38100" dist="38100" dir="2700000" algn="tl">
                    <a:srgbClr val="000000">
                      <a:alpha val="43137"/>
                    </a:srgbClr>
                  </a:outerShdw>
                </a:effectLst>
                <a:latin typeface="Times New Roman" pitchFamily="18" charset="0"/>
              </a:rPr>
              <a:t>C</a:t>
            </a:r>
            <a:r>
              <a:rPr lang="en-US" altLang="zh-CN" sz="2000" dirty="0" err="1">
                <a:solidFill>
                  <a:srgbClr val="C00000"/>
                </a:solidFill>
                <a:effectLst>
                  <a:outerShdw blurRad="38100" dist="38100" dir="2700000" algn="tl">
                    <a:srgbClr val="000000">
                      <a:alpha val="43137"/>
                    </a:srgbClr>
                  </a:outerShdw>
                </a:effectLst>
                <a:latin typeface="Times New Roman" pitchFamily="18" charset="0"/>
              </a:rPr>
              <a:t>＝</a:t>
            </a:r>
            <a:r>
              <a:rPr lang="en-US" altLang="zh-CN" sz="2000" i="1" dirty="0" err="1" smtClean="0">
                <a:solidFill>
                  <a:srgbClr val="C00000"/>
                </a:solidFill>
                <a:effectLst>
                  <a:outerShdw blurRad="38100" dist="38100" dir="2700000" algn="tl">
                    <a:srgbClr val="000000">
                      <a:alpha val="43137"/>
                    </a:srgbClr>
                  </a:outerShdw>
                </a:effectLst>
                <a:latin typeface="Times New Roman" pitchFamily="18" charset="0"/>
              </a:rPr>
              <a:t>FC</a:t>
            </a:r>
            <a:r>
              <a:rPr lang="en-US" altLang="zh-CN" sz="2000" dirty="0" err="1" smtClean="0">
                <a:solidFill>
                  <a:srgbClr val="C00000"/>
                </a:solidFill>
                <a:effectLst>
                  <a:outerShdw blurRad="38100" dist="38100" dir="2700000" algn="tl">
                    <a:srgbClr val="000000">
                      <a:alpha val="43137"/>
                    </a:srgbClr>
                  </a:outerShdw>
                </a:effectLst>
                <a:latin typeface="Times New Roman" pitchFamily="18" charset="0"/>
              </a:rPr>
              <a:t>＋</a:t>
            </a:r>
            <a:r>
              <a:rPr lang="en-US" altLang="zh-CN" i="1" dirty="0" err="1" smtClean="0">
                <a:solidFill>
                  <a:srgbClr val="C00000"/>
                </a:solidFill>
                <a:effectLst>
                  <a:outerShdw blurRad="38100" dist="38100" dir="2700000" algn="tl">
                    <a:srgbClr val="000000">
                      <a:alpha val="43137"/>
                    </a:srgbClr>
                  </a:outerShdw>
                </a:effectLst>
              </a:rPr>
              <a:t>v</a:t>
            </a:r>
            <a:r>
              <a:rPr lang="en-US" altLang="zh-CN" sz="2000" i="1" dirty="0" err="1" smtClean="0">
                <a:solidFill>
                  <a:srgbClr val="C00000"/>
                </a:solidFill>
                <a:effectLst>
                  <a:outerShdw blurRad="38100" dist="38100" dir="2700000" algn="tl">
                    <a:srgbClr val="000000">
                      <a:alpha val="43137"/>
                    </a:srgbClr>
                  </a:outerShdw>
                </a:effectLst>
                <a:latin typeface="Times New Roman" pitchFamily="18" charset="0"/>
              </a:rPr>
              <a:t>Q</a:t>
            </a:r>
            <a:endParaRPr lang="en-US" altLang="zh-CN" sz="2000" i="1" dirty="0">
              <a:solidFill>
                <a:srgbClr val="C00000"/>
              </a:solidFill>
              <a:effectLst>
                <a:outerShdw blurRad="38100" dist="38100" dir="2700000" algn="tl">
                  <a:srgbClr val="000000">
                    <a:alpha val="43137"/>
                  </a:srgbClr>
                </a:outerShdw>
              </a:effectLst>
              <a:latin typeface="Times New Roman" pitchFamily="18" charset="0"/>
            </a:endParaRPr>
          </a:p>
        </p:txBody>
      </p:sp>
      <p:grpSp>
        <p:nvGrpSpPr>
          <p:cNvPr id="3" name="Group 68"/>
          <p:cNvGrpSpPr>
            <a:grpSpLocks/>
          </p:cNvGrpSpPr>
          <p:nvPr/>
        </p:nvGrpSpPr>
        <p:grpSpPr bwMode="auto">
          <a:xfrm>
            <a:off x="4502150" y="2276872"/>
            <a:ext cx="3813575" cy="2564919"/>
            <a:chOff x="2836" y="1642"/>
            <a:chExt cx="2340" cy="1748"/>
          </a:xfrm>
        </p:grpSpPr>
        <p:sp>
          <p:nvSpPr>
            <p:cNvPr id="14392" name="Line 56"/>
            <p:cNvSpPr>
              <a:spLocks noChangeShapeType="1"/>
            </p:cNvSpPr>
            <p:nvPr/>
          </p:nvSpPr>
          <p:spPr bwMode="auto">
            <a:xfrm flipH="1" flipV="1">
              <a:off x="3176" y="1721"/>
              <a:ext cx="0" cy="1469"/>
            </a:xfrm>
            <a:prstGeom prst="line">
              <a:avLst/>
            </a:prstGeom>
            <a:noFill/>
            <a:ln w="12700" cap="sq">
              <a:solidFill>
                <a:srgbClr val="CC00FF"/>
              </a:solidFill>
              <a:round/>
              <a:headEnd type="none" w="sm" len="sm"/>
              <a:tailEnd type="triangle" w="med" len="lg"/>
            </a:ln>
            <a:effectLst/>
          </p:spPr>
          <p:txBody>
            <a:bodyPr wrap="none" anchor="ctr"/>
            <a:lstStyle/>
            <a:p>
              <a:endParaRPr lang="zh-CN" altLang="en-US">
                <a:solidFill>
                  <a:srgbClr val="C00000"/>
                </a:solidFill>
                <a:effectLst>
                  <a:outerShdw blurRad="38100" dist="38100" dir="2700000" algn="tl">
                    <a:srgbClr val="000000">
                      <a:alpha val="43137"/>
                    </a:srgbClr>
                  </a:outerShdw>
                </a:effectLst>
              </a:endParaRPr>
            </a:p>
          </p:txBody>
        </p:sp>
        <p:sp>
          <p:nvSpPr>
            <p:cNvPr id="14393" name="Line 57"/>
            <p:cNvSpPr>
              <a:spLocks noChangeShapeType="1"/>
            </p:cNvSpPr>
            <p:nvPr/>
          </p:nvSpPr>
          <p:spPr bwMode="auto">
            <a:xfrm>
              <a:off x="3176" y="3201"/>
              <a:ext cx="1580" cy="0"/>
            </a:xfrm>
            <a:prstGeom prst="line">
              <a:avLst/>
            </a:prstGeom>
            <a:noFill/>
            <a:ln w="12700" cap="sq">
              <a:solidFill>
                <a:srgbClr val="CC00FF"/>
              </a:solidFill>
              <a:round/>
              <a:headEnd type="none" w="sm" len="sm"/>
              <a:tailEnd type="triangle" w="med" len="lg"/>
            </a:ln>
            <a:effectLst/>
          </p:spPr>
          <p:txBody>
            <a:bodyPr wrap="none" anchor="ctr"/>
            <a:lstStyle/>
            <a:p>
              <a:endParaRPr lang="zh-CN" altLang="en-US">
                <a:solidFill>
                  <a:srgbClr val="C00000"/>
                </a:solidFill>
                <a:effectLst>
                  <a:outerShdw blurRad="38100" dist="38100" dir="2700000" algn="tl">
                    <a:srgbClr val="000000">
                      <a:alpha val="43137"/>
                    </a:srgbClr>
                  </a:outerShdw>
                </a:effectLst>
              </a:endParaRPr>
            </a:p>
          </p:txBody>
        </p:sp>
        <p:sp>
          <p:nvSpPr>
            <p:cNvPr id="14394" name="Text Box 58"/>
            <p:cNvSpPr txBox="1">
              <a:spLocks noChangeArrowheads="1"/>
            </p:cNvSpPr>
            <p:nvPr/>
          </p:nvSpPr>
          <p:spPr bwMode="auto">
            <a:xfrm>
              <a:off x="3013" y="3075"/>
              <a:ext cx="215" cy="315"/>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sz="2400">
                  <a:solidFill>
                    <a:srgbClr val="C00000"/>
                  </a:solidFill>
                  <a:effectLst>
                    <a:outerShdw blurRad="38100" dist="38100" dir="2700000" algn="tl">
                      <a:srgbClr val="000000">
                        <a:alpha val="43137"/>
                      </a:srgbClr>
                    </a:outerShdw>
                  </a:effectLst>
                  <a:latin typeface="Tahoma" pitchFamily="34" charset="0"/>
                </a:rPr>
                <a:t>0</a:t>
              </a:r>
            </a:p>
          </p:txBody>
        </p:sp>
        <p:sp>
          <p:nvSpPr>
            <p:cNvPr id="14395" name="Text Box 59"/>
            <p:cNvSpPr txBox="1">
              <a:spLocks noChangeArrowheads="1"/>
            </p:cNvSpPr>
            <p:nvPr/>
          </p:nvSpPr>
          <p:spPr bwMode="auto">
            <a:xfrm>
              <a:off x="4727" y="3067"/>
              <a:ext cx="214" cy="312"/>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en-US" altLang="zh-CN" sz="2400" i="1">
                  <a:solidFill>
                    <a:srgbClr val="C00000"/>
                  </a:solidFill>
                  <a:effectLst>
                    <a:outerShdw blurRad="38100" dist="38100" dir="2700000" algn="tl">
                      <a:srgbClr val="000000">
                        <a:alpha val="43137"/>
                      </a:srgbClr>
                    </a:outerShdw>
                  </a:effectLst>
                  <a:latin typeface="Times New Roman" pitchFamily="18" charset="0"/>
                </a:rPr>
                <a:t>Q</a:t>
              </a:r>
            </a:p>
          </p:txBody>
        </p:sp>
        <p:sp>
          <p:nvSpPr>
            <p:cNvPr id="14396" name="Text Box 60"/>
            <p:cNvSpPr txBox="1">
              <a:spLocks noChangeArrowheads="1"/>
            </p:cNvSpPr>
            <p:nvPr/>
          </p:nvSpPr>
          <p:spPr bwMode="auto">
            <a:xfrm>
              <a:off x="2836" y="1642"/>
              <a:ext cx="389" cy="312"/>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en-US" altLang="zh-CN" sz="2400" i="1">
                  <a:solidFill>
                    <a:srgbClr val="C00000"/>
                  </a:solidFill>
                  <a:effectLst>
                    <a:outerShdw blurRad="38100" dist="38100" dir="2700000" algn="tl">
                      <a:srgbClr val="000000">
                        <a:alpha val="43137"/>
                      </a:srgbClr>
                    </a:outerShdw>
                  </a:effectLst>
                  <a:latin typeface="Times New Roman" pitchFamily="18" charset="0"/>
                </a:rPr>
                <a:t>TC</a:t>
              </a:r>
            </a:p>
          </p:txBody>
        </p:sp>
        <p:sp>
          <p:nvSpPr>
            <p:cNvPr id="14398" name="Line 62"/>
            <p:cNvSpPr>
              <a:spLocks noChangeShapeType="1"/>
            </p:cNvSpPr>
            <p:nvPr/>
          </p:nvSpPr>
          <p:spPr bwMode="auto">
            <a:xfrm>
              <a:off x="3176" y="2855"/>
              <a:ext cx="1324" cy="0"/>
            </a:xfrm>
            <a:prstGeom prst="line">
              <a:avLst/>
            </a:prstGeom>
            <a:noFill/>
            <a:ln w="28575">
              <a:solidFill>
                <a:srgbClr val="00FF00"/>
              </a:solidFill>
              <a:round/>
              <a:headEnd/>
              <a:tailEnd/>
            </a:ln>
            <a:effectLst/>
          </p:spPr>
          <p:txBody>
            <a:bodyPr wrap="none" anchor="ctr"/>
            <a:lstStyle/>
            <a:p>
              <a:endParaRPr lang="zh-CN" altLang="en-US">
                <a:solidFill>
                  <a:srgbClr val="C00000"/>
                </a:solidFill>
                <a:effectLst>
                  <a:outerShdw blurRad="38100" dist="38100" dir="2700000" algn="tl">
                    <a:srgbClr val="000000">
                      <a:alpha val="43137"/>
                    </a:srgbClr>
                  </a:outerShdw>
                </a:effectLst>
              </a:endParaRPr>
            </a:p>
          </p:txBody>
        </p:sp>
        <p:sp>
          <p:nvSpPr>
            <p:cNvPr id="14399" name="Text Box 63"/>
            <p:cNvSpPr txBox="1">
              <a:spLocks noChangeArrowheads="1"/>
            </p:cNvSpPr>
            <p:nvPr/>
          </p:nvSpPr>
          <p:spPr bwMode="auto">
            <a:xfrm>
              <a:off x="4586" y="2727"/>
              <a:ext cx="590" cy="315"/>
            </a:xfrm>
            <a:prstGeom prst="rect">
              <a:avLst/>
            </a:prstGeom>
            <a:noFill/>
            <a:ln w="12700" cap="sq">
              <a:noFill/>
              <a:miter lim="800000"/>
              <a:headEnd type="none" w="sm" len="sm"/>
              <a:tailEnd type="none" w="sm" len="sm"/>
            </a:ln>
            <a:effectLst/>
          </p:spPr>
          <p:txBody>
            <a:bodyPr wrap="square">
              <a:spAutoFit/>
            </a:bodyPr>
            <a:lstStyle/>
            <a:p>
              <a:pPr algn="l" eaLnBrk="0" hangingPunct="0">
                <a:spcBef>
                  <a:spcPct val="50000"/>
                </a:spcBef>
              </a:pPr>
              <a:r>
                <a:rPr lang="en-US" altLang="zh-CN" sz="2400" i="1" dirty="0" smtClean="0">
                  <a:solidFill>
                    <a:srgbClr val="C00000"/>
                  </a:solidFill>
                  <a:effectLst>
                    <a:outerShdw blurRad="38100" dist="38100" dir="2700000" algn="tl">
                      <a:srgbClr val="000000">
                        <a:alpha val="43137"/>
                      </a:srgbClr>
                    </a:outerShdw>
                  </a:effectLst>
                  <a:latin typeface="Times New Roman" pitchFamily="18" charset="0"/>
                </a:rPr>
                <a:t>FC</a:t>
              </a:r>
              <a:endParaRPr lang="en-US" altLang="zh-CN" sz="2400" i="1" dirty="0">
                <a:solidFill>
                  <a:srgbClr val="C00000"/>
                </a:solidFill>
                <a:effectLst>
                  <a:outerShdw blurRad="38100" dist="38100" dir="2700000" algn="tl">
                    <a:srgbClr val="000000">
                      <a:alpha val="43137"/>
                    </a:srgbClr>
                  </a:outerShdw>
                </a:effectLst>
                <a:latin typeface="Times New Roman" pitchFamily="18" charset="0"/>
              </a:endParaRPr>
            </a:p>
          </p:txBody>
        </p:sp>
      </p:grpSp>
      <p:sp>
        <p:nvSpPr>
          <p:cNvPr id="14400" name="Line 64"/>
          <p:cNvSpPr>
            <a:spLocks noChangeShapeType="1"/>
          </p:cNvSpPr>
          <p:nvPr/>
        </p:nvSpPr>
        <p:spPr bwMode="auto">
          <a:xfrm flipV="1">
            <a:off x="5080000" y="3583385"/>
            <a:ext cx="2087563" cy="950912"/>
          </a:xfrm>
          <a:prstGeom prst="line">
            <a:avLst/>
          </a:prstGeom>
          <a:noFill/>
          <a:ln w="28575" cap="sq">
            <a:solidFill>
              <a:schemeClr val="hlink"/>
            </a:solidFill>
            <a:round/>
            <a:headEnd type="none" w="sm" len="sm"/>
            <a:tailEnd type="none" w="sm" len="sm"/>
          </a:ln>
          <a:effectLst/>
        </p:spPr>
        <p:txBody>
          <a:bodyPr wrap="none" anchor="ctr"/>
          <a:lstStyle/>
          <a:p>
            <a:endParaRPr lang="zh-CN" altLang="en-US">
              <a:solidFill>
                <a:srgbClr val="C00000"/>
              </a:solidFill>
              <a:effectLst>
                <a:outerShdw blurRad="38100" dist="38100" dir="2700000" algn="tl">
                  <a:srgbClr val="000000">
                    <a:alpha val="43137"/>
                  </a:srgbClr>
                </a:outerShdw>
              </a:effectLst>
            </a:endParaRPr>
          </a:p>
        </p:txBody>
      </p:sp>
      <p:sp>
        <p:nvSpPr>
          <p:cNvPr id="14401" name="Text Box 65"/>
          <p:cNvSpPr txBox="1">
            <a:spLocks noChangeArrowheads="1"/>
          </p:cNvSpPr>
          <p:nvPr/>
        </p:nvSpPr>
        <p:spPr bwMode="auto">
          <a:xfrm>
            <a:off x="6927850" y="3272235"/>
            <a:ext cx="893763" cy="396875"/>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en-US" altLang="zh-CN" i="1" dirty="0" err="1" smtClean="0">
                <a:solidFill>
                  <a:srgbClr val="C00000"/>
                </a:solidFill>
                <a:effectLst>
                  <a:outerShdw blurRad="38100" dist="38100" dir="2700000" algn="tl">
                    <a:srgbClr val="000000">
                      <a:alpha val="43137"/>
                    </a:srgbClr>
                  </a:outerShdw>
                </a:effectLst>
              </a:rPr>
              <a:t>v</a:t>
            </a:r>
            <a:r>
              <a:rPr lang="en-US" altLang="zh-CN" sz="2000" i="1" dirty="0" err="1" smtClean="0">
                <a:solidFill>
                  <a:srgbClr val="C00000"/>
                </a:solidFill>
                <a:effectLst>
                  <a:outerShdw blurRad="38100" dist="38100" dir="2700000" algn="tl">
                    <a:srgbClr val="000000">
                      <a:alpha val="43137"/>
                    </a:srgbClr>
                  </a:outerShdw>
                </a:effectLst>
                <a:latin typeface="Times New Roman" pitchFamily="18" charset="0"/>
              </a:rPr>
              <a:t>Q</a:t>
            </a:r>
            <a:endParaRPr lang="en-US" altLang="zh-CN" sz="2000" i="1" dirty="0">
              <a:solidFill>
                <a:srgbClr val="C00000"/>
              </a:solidFill>
              <a:effectLst>
                <a:outerShdw blurRad="38100" dist="38100" dir="2700000" algn="tl">
                  <a:srgbClr val="000000">
                    <a:alpha val="43137"/>
                  </a:srgbClr>
                </a:outerShdw>
              </a:effectLst>
              <a:latin typeface="Times New Roman" pitchFamily="18" charset="0"/>
            </a:endParaRPr>
          </a:p>
        </p:txBody>
      </p:sp>
      <p:sp>
        <p:nvSpPr>
          <p:cNvPr id="14402" name="Line 66"/>
          <p:cNvSpPr>
            <a:spLocks noChangeShapeType="1"/>
          </p:cNvSpPr>
          <p:nvPr/>
        </p:nvSpPr>
        <p:spPr bwMode="auto">
          <a:xfrm flipV="1">
            <a:off x="5068888" y="3049985"/>
            <a:ext cx="2093912" cy="950912"/>
          </a:xfrm>
          <a:prstGeom prst="line">
            <a:avLst/>
          </a:prstGeom>
          <a:noFill/>
          <a:ln w="38100" cap="sq">
            <a:solidFill>
              <a:schemeClr val="accent2"/>
            </a:solidFill>
            <a:round/>
            <a:headEnd type="none" w="sm" len="sm"/>
            <a:tailEnd type="none" w="sm" len="sm"/>
          </a:ln>
          <a:effectLst/>
        </p:spPr>
        <p:txBody>
          <a:bodyPr wrap="none" anchor="ctr"/>
          <a:lstStyle/>
          <a:p>
            <a:endParaRPr lang="zh-CN" altLang="en-US">
              <a:solidFill>
                <a:srgbClr val="C00000"/>
              </a:solidFill>
              <a:effectLst>
                <a:outerShdw blurRad="38100" dist="38100" dir="2700000" algn="tl">
                  <a:srgbClr val="000000">
                    <a:alpha val="43137"/>
                  </a:srgbClr>
                </a:outerShdw>
              </a:effectLst>
            </a:endParaRPr>
          </a:p>
        </p:txBody>
      </p:sp>
      <p:sp>
        <p:nvSpPr>
          <p:cNvPr id="14405" name="Text Box 69"/>
          <p:cNvSpPr txBox="1">
            <a:spLocks noChangeArrowheads="1"/>
          </p:cNvSpPr>
          <p:nvPr/>
        </p:nvSpPr>
        <p:spPr bwMode="auto">
          <a:xfrm>
            <a:off x="5175250" y="4670822"/>
            <a:ext cx="2228850" cy="396875"/>
          </a:xfrm>
          <a:prstGeom prst="rect">
            <a:avLst/>
          </a:prstGeom>
          <a:noFill/>
          <a:ln w="9525">
            <a:noFill/>
            <a:miter lim="800000"/>
            <a:headEnd/>
            <a:tailEnd/>
          </a:ln>
          <a:effectLst/>
        </p:spPr>
        <p:txBody>
          <a:bodyPr wrap="none">
            <a:spAutoFit/>
          </a:bodyPr>
          <a:lstStyle/>
          <a:p>
            <a:pPr algn="l"/>
            <a:r>
              <a:rPr lang="zh-CN" altLang="en-US" sz="2000">
                <a:latin typeface="Times New Roman" pitchFamily="18" charset="0"/>
                <a:ea typeface="楷体_GB2312" pitchFamily="49" charset="-122"/>
              </a:rPr>
              <a:t>成本与产量的关系</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363"/>
                                        </p:tgtEl>
                                        <p:attrNameLst>
                                          <p:attrName>style.visibility</p:attrName>
                                        </p:attrNameLst>
                                      </p:cBhvr>
                                      <p:to>
                                        <p:strVal val="visible"/>
                                      </p:to>
                                    </p:set>
                                    <p:animEffect transition="in" filter="slide(fromBottom)">
                                      <p:cBhvr>
                                        <p:cTn id="7" dur="500"/>
                                        <p:tgtEl>
                                          <p:spTgt spid="1436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370"/>
                                        </p:tgtEl>
                                        <p:attrNameLst>
                                          <p:attrName>style.visibility</p:attrName>
                                        </p:attrNameLst>
                                      </p:cBhvr>
                                      <p:to>
                                        <p:strVal val="visible"/>
                                      </p:to>
                                    </p:set>
                                    <p:animEffect transition="in" filter="slide(fromBottom)">
                                      <p:cBhvr>
                                        <p:cTn id="12" dur="500"/>
                                        <p:tgtEl>
                                          <p:spTgt spid="14370"/>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4362"/>
                                        </p:tgtEl>
                                        <p:attrNameLst>
                                          <p:attrName>style.visibility</p:attrName>
                                        </p:attrNameLst>
                                      </p:cBhvr>
                                      <p:to>
                                        <p:strVal val="visible"/>
                                      </p:to>
                                    </p:set>
                                    <p:animEffect transition="in" filter="dissolve">
                                      <p:cBhvr>
                                        <p:cTn id="16" dur="500"/>
                                        <p:tgtEl>
                                          <p:spTgt spid="14362"/>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4405"/>
                                        </p:tgtEl>
                                        <p:attrNameLst>
                                          <p:attrName>style.visibility</p:attrName>
                                        </p:attrNameLst>
                                      </p:cBhvr>
                                      <p:to>
                                        <p:strVal val="visible"/>
                                      </p:to>
                                    </p:set>
                                    <p:animEffect transition="in" filter="slide(fromBottom)">
                                      <p:cBhvr>
                                        <p:cTn id="25" dur="500"/>
                                        <p:tgtEl>
                                          <p:spTgt spid="14405"/>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dissolve">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4400"/>
                                        </p:tgtEl>
                                        <p:attrNameLst>
                                          <p:attrName>style.visibility</p:attrName>
                                        </p:attrNameLst>
                                      </p:cBhvr>
                                      <p:to>
                                        <p:strVal val="visible"/>
                                      </p:to>
                                    </p:set>
                                  </p:childTnLst>
                                </p:cTn>
                              </p:par>
                            </p:childTnLst>
                          </p:cTn>
                        </p:par>
                        <p:par>
                          <p:cTn id="34" fill="hold">
                            <p:stCondLst>
                              <p:cond delay="500"/>
                            </p:stCondLst>
                            <p:childTnLst>
                              <p:par>
                                <p:cTn id="35" presetID="12" presetClass="entr" presetSubtype="4" fill="hold" grpId="0" nodeType="afterEffect">
                                  <p:stCondLst>
                                    <p:cond delay="0"/>
                                  </p:stCondLst>
                                  <p:childTnLst>
                                    <p:set>
                                      <p:cBhvr>
                                        <p:cTn id="36" dur="1" fill="hold">
                                          <p:stCondLst>
                                            <p:cond delay="0"/>
                                          </p:stCondLst>
                                        </p:cTn>
                                        <p:tgtEl>
                                          <p:spTgt spid="14401"/>
                                        </p:tgtEl>
                                        <p:attrNameLst>
                                          <p:attrName>style.visibility</p:attrName>
                                        </p:attrNameLst>
                                      </p:cBhvr>
                                      <p:to>
                                        <p:strVal val="visible"/>
                                      </p:to>
                                    </p:set>
                                    <p:animEffect transition="in" filter="slide(fromBottom)">
                                      <p:cBhvr>
                                        <p:cTn id="37" dur="500"/>
                                        <p:tgtEl>
                                          <p:spTgt spid="14401"/>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4402"/>
                                        </p:tgtEl>
                                        <p:attrNameLst>
                                          <p:attrName>style.visibility</p:attrName>
                                        </p:attrNameLst>
                                      </p:cBhvr>
                                      <p:to>
                                        <p:strVal val="visible"/>
                                      </p:to>
                                    </p:set>
                                    <p:animEffect transition="in" filter="slide(fromBottom)">
                                      <p:cBhvr>
                                        <p:cTn id="42" dur="500"/>
                                        <p:tgtEl>
                                          <p:spTgt spid="14402"/>
                                        </p:tgtEl>
                                      </p:cBhvr>
                                    </p:animEffect>
                                  </p:childTnLst>
                                </p:cTn>
                              </p:par>
                            </p:childTnLst>
                          </p:cTn>
                        </p:par>
                        <p:par>
                          <p:cTn id="43" fill="hold">
                            <p:stCondLst>
                              <p:cond delay="500"/>
                            </p:stCondLst>
                            <p:childTnLst>
                              <p:par>
                                <p:cTn id="44" presetID="12" presetClass="entr" presetSubtype="4" fill="hold" grpId="0" nodeType="afterEffect">
                                  <p:stCondLst>
                                    <p:cond delay="0"/>
                                  </p:stCondLst>
                                  <p:childTnLst>
                                    <p:set>
                                      <p:cBhvr>
                                        <p:cTn id="45" dur="1" fill="hold">
                                          <p:stCondLst>
                                            <p:cond delay="0"/>
                                          </p:stCondLst>
                                        </p:cTn>
                                        <p:tgtEl>
                                          <p:spTgt spid="14397"/>
                                        </p:tgtEl>
                                        <p:attrNameLst>
                                          <p:attrName>style.visibility</p:attrName>
                                        </p:attrNameLst>
                                      </p:cBhvr>
                                      <p:to>
                                        <p:strVal val="visible"/>
                                      </p:to>
                                    </p:set>
                                    <p:animEffect transition="in" filter="slide(fromBottom)">
                                      <p:cBhvr>
                                        <p:cTn id="46" dur="500"/>
                                        <p:tgtEl>
                                          <p:spTgt spid="14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2" grpId="0" autoUpdateAnimBg="0"/>
      <p:bldP spid="14363" grpId="0" autoUpdateAnimBg="0"/>
      <p:bldP spid="14370" grpId="0" autoUpdateAnimBg="0"/>
      <p:bldP spid="14397" grpId="0" autoUpdateAnimBg="0"/>
      <p:bldP spid="14400" grpId="0" animBg="1"/>
      <p:bldP spid="14401" grpId="0" autoUpdateAnimBg="0"/>
      <p:bldP spid="14402" grpId="0" animBg="1"/>
      <p:bldP spid="14405"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256722" y="1144361"/>
            <a:ext cx="2492990" cy="400110"/>
          </a:xfrm>
          <a:prstGeom prst="rect">
            <a:avLst/>
          </a:prstGeom>
          <a:noFill/>
          <a:ln w="9525">
            <a:noFill/>
            <a:miter lim="800000"/>
            <a:headEnd/>
            <a:tailEnd/>
          </a:ln>
          <a:effectLst/>
        </p:spPr>
        <p:txBody>
          <a:bodyPr wrap="none">
            <a:spAutoFit/>
          </a:bodyPr>
          <a:lstStyle/>
          <a:p>
            <a:pPr algn="l"/>
            <a:r>
              <a:rPr lang="zh-CN" altLang="en-US" dirty="0" smtClean="0">
                <a:solidFill>
                  <a:srgbClr val="6600CC"/>
                </a:solidFill>
                <a:effectLst>
                  <a:outerShdw blurRad="38100" dist="38100" dir="2700000" algn="tl">
                    <a:srgbClr val="C0C0C0"/>
                  </a:outerShdw>
                </a:effectLst>
                <a:latin typeface="楷体_GB2312" pitchFamily="49" charset="-122"/>
                <a:ea typeface="楷体_GB2312" pitchFamily="49" charset="-122"/>
              </a:rPr>
              <a:t>图解法</a:t>
            </a:r>
            <a:r>
              <a:rPr lang="zh-CN" altLang="en-US" dirty="0">
                <a:solidFill>
                  <a:srgbClr val="6600CC"/>
                </a:solidFill>
                <a:effectLst>
                  <a:outerShdw blurRad="38100" dist="38100" dir="2700000" algn="tl">
                    <a:srgbClr val="C0C0C0"/>
                  </a:outerShdw>
                </a:effectLst>
                <a:latin typeface="楷体_GB2312" pitchFamily="49" charset="-122"/>
                <a:ea typeface="楷体_GB2312" pitchFamily="49" charset="-122"/>
              </a:rPr>
              <a:t>求盈亏平衡点</a:t>
            </a:r>
          </a:p>
        </p:txBody>
      </p:sp>
      <p:sp>
        <p:nvSpPr>
          <p:cNvPr id="34832" name="Text Box 16"/>
          <p:cNvSpPr txBox="1">
            <a:spLocks noChangeArrowheads="1"/>
          </p:cNvSpPr>
          <p:nvPr/>
        </p:nvSpPr>
        <p:spPr bwMode="auto">
          <a:xfrm>
            <a:off x="5470525" y="5912534"/>
            <a:ext cx="2328863" cy="457200"/>
          </a:xfrm>
          <a:prstGeom prst="rect">
            <a:avLst/>
          </a:prstGeom>
          <a:noFill/>
          <a:ln w="9525">
            <a:noFill/>
            <a:miter lim="800000"/>
            <a:headEnd/>
            <a:tailEnd/>
          </a:ln>
          <a:effectLst/>
        </p:spPr>
        <p:txBody>
          <a:bodyPr wrap="none">
            <a:spAutoFit/>
          </a:bodyPr>
          <a:lstStyle/>
          <a:p>
            <a:pPr algn="l"/>
            <a:r>
              <a:rPr lang="zh-CN" altLang="en-US" sz="2400">
                <a:latin typeface="Tahoma" pitchFamily="34" charset="0"/>
                <a:ea typeface="楷体_GB2312" pitchFamily="49" charset="-122"/>
              </a:rPr>
              <a:t>盈亏平衡分析图</a:t>
            </a:r>
          </a:p>
        </p:txBody>
      </p:sp>
      <p:sp>
        <p:nvSpPr>
          <p:cNvPr id="34856" name="Line 40"/>
          <p:cNvSpPr>
            <a:spLocks noChangeShapeType="1"/>
          </p:cNvSpPr>
          <p:nvPr/>
        </p:nvSpPr>
        <p:spPr bwMode="auto">
          <a:xfrm flipV="1">
            <a:off x="4816475" y="2332721"/>
            <a:ext cx="3048000" cy="3048000"/>
          </a:xfrm>
          <a:prstGeom prst="line">
            <a:avLst/>
          </a:prstGeom>
          <a:noFill/>
          <a:ln w="12700">
            <a:solidFill>
              <a:schemeClr val="tx1"/>
            </a:solidFill>
            <a:round/>
            <a:headEnd/>
            <a:tailEnd/>
          </a:ln>
          <a:effectLst/>
        </p:spPr>
        <p:txBody>
          <a:bodyPr>
            <a:spAutoFit/>
          </a:bodyPr>
          <a:lstStyle/>
          <a:p>
            <a:endParaRPr lang="zh-CN" altLang="en-US"/>
          </a:p>
        </p:txBody>
      </p:sp>
      <p:sp>
        <p:nvSpPr>
          <p:cNvPr id="34860" name="Line 44"/>
          <p:cNvSpPr>
            <a:spLocks noChangeShapeType="1"/>
          </p:cNvSpPr>
          <p:nvPr/>
        </p:nvSpPr>
        <p:spPr bwMode="auto">
          <a:xfrm flipV="1">
            <a:off x="4816475" y="3247121"/>
            <a:ext cx="3352800" cy="1371600"/>
          </a:xfrm>
          <a:prstGeom prst="line">
            <a:avLst/>
          </a:prstGeom>
          <a:noFill/>
          <a:ln w="12700">
            <a:solidFill>
              <a:schemeClr val="tx1"/>
            </a:solidFill>
            <a:round/>
            <a:headEnd/>
            <a:tailEnd/>
          </a:ln>
          <a:effectLst/>
        </p:spPr>
        <p:txBody>
          <a:bodyPr>
            <a:spAutoFit/>
          </a:bodyPr>
          <a:lstStyle/>
          <a:p>
            <a:endParaRPr lang="zh-CN" altLang="en-US"/>
          </a:p>
        </p:txBody>
      </p:sp>
      <p:sp>
        <p:nvSpPr>
          <p:cNvPr id="34861" name="Line 45"/>
          <p:cNvSpPr>
            <a:spLocks noChangeShapeType="1"/>
          </p:cNvSpPr>
          <p:nvPr/>
        </p:nvSpPr>
        <p:spPr bwMode="auto">
          <a:xfrm>
            <a:off x="6111875" y="4085321"/>
            <a:ext cx="0" cy="1295400"/>
          </a:xfrm>
          <a:prstGeom prst="line">
            <a:avLst/>
          </a:prstGeom>
          <a:noFill/>
          <a:ln w="12700">
            <a:solidFill>
              <a:schemeClr val="tx1"/>
            </a:solidFill>
            <a:prstDash val="dash"/>
            <a:round/>
            <a:headEnd/>
            <a:tailEnd/>
          </a:ln>
          <a:effectLst/>
        </p:spPr>
        <p:txBody>
          <a:bodyPr>
            <a:spAutoFit/>
          </a:bodyPr>
          <a:lstStyle/>
          <a:p>
            <a:endParaRPr lang="zh-CN" altLang="en-US"/>
          </a:p>
        </p:txBody>
      </p:sp>
      <p:sp>
        <p:nvSpPr>
          <p:cNvPr id="34862" name="Text Box 46"/>
          <p:cNvSpPr txBox="1">
            <a:spLocks noChangeArrowheads="1"/>
          </p:cNvSpPr>
          <p:nvPr/>
        </p:nvSpPr>
        <p:spPr bwMode="auto">
          <a:xfrm>
            <a:off x="5730875" y="5380721"/>
            <a:ext cx="838200" cy="336550"/>
          </a:xfrm>
          <a:prstGeom prst="rect">
            <a:avLst/>
          </a:prstGeom>
          <a:noFill/>
          <a:ln w="9525">
            <a:noFill/>
            <a:miter lim="800000"/>
            <a:headEnd/>
            <a:tailEnd/>
          </a:ln>
          <a:effectLst/>
        </p:spPr>
        <p:txBody>
          <a:bodyPr>
            <a:spAutoFit/>
          </a:bodyPr>
          <a:lstStyle/>
          <a:p>
            <a:pPr>
              <a:spcBef>
                <a:spcPct val="50000"/>
              </a:spcBef>
            </a:pPr>
            <a:r>
              <a:rPr lang="en-US" altLang="zh-CN" sz="1600" dirty="0">
                <a:solidFill>
                  <a:srgbClr val="C00000"/>
                </a:solidFill>
                <a:effectLst>
                  <a:outerShdw blurRad="38100" dist="38100" dir="2700000" algn="tl">
                    <a:srgbClr val="C0C0C0"/>
                  </a:outerShdw>
                </a:effectLst>
                <a:latin typeface="Times New Roman" pitchFamily="18" charset="0"/>
              </a:rPr>
              <a:t>Q</a:t>
            </a:r>
            <a:r>
              <a:rPr lang="en-US" altLang="zh-CN" sz="1600" baseline="30000" dirty="0">
                <a:solidFill>
                  <a:srgbClr val="C00000"/>
                </a:solidFill>
                <a:effectLst>
                  <a:outerShdw blurRad="38100" dist="38100" dir="2700000" algn="tl">
                    <a:srgbClr val="C0C0C0"/>
                  </a:outerShdw>
                </a:effectLst>
                <a:latin typeface="Times New Roman" pitchFamily="18" charset="0"/>
              </a:rPr>
              <a:t>*</a:t>
            </a:r>
            <a:endParaRPr lang="en-US" altLang="zh-CN" sz="1600" dirty="0">
              <a:solidFill>
                <a:srgbClr val="C00000"/>
              </a:solidFill>
              <a:effectLst>
                <a:outerShdw blurRad="38100" dist="38100" dir="2700000" algn="tl">
                  <a:srgbClr val="C0C0C0"/>
                </a:outerShdw>
              </a:effectLst>
              <a:latin typeface="Times New Roman" pitchFamily="18" charset="0"/>
            </a:endParaRPr>
          </a:p>
        </p:txBody>
      </p:sp>
      <p:grpSp>
        <p:nvGrpSpPr>
          <p:cNvPr id="2" name="Group 47"/>
          <p:cNvGrpSpPr>
            <a:grpSpLocks/>
          </p:cNvGrpSpPr>
          <p:nvPr/>
        </p:nvGrpSpPr>
        <p:grpSpPr bwMode="auto">
          <a:xfrm>
            <a:off x="4816475" y="4085321"/>
            <a:ext cx="1295400" cy="1295400"/>
            <a:chOff x="240" y="2784"/>
            <a:chExt cx="816" cy="816"/>
          </a:xfrm>
        </p:grpSpPr>
        <p:sp>
          <p:nvSpPr>
            <p:cNvPr id="34864" name="Line 48"/>
            <p:cNvSpPr>
              <a:spLocks noChangeShapeType="1"/>
            </p:cNvSpPr>
            <p:nvPr/>
          </p:nvSpPr>
          <p:spPr bwMode="auto">
            <a:xfrm>
              <a:off x="240" y="3120"/>
              <a:ext cx="0" cy="480"/>
            </a:xfrm>
            <a:prstGeom prst="line">
              <a:avLst/>
            </a:prstGeom>
            <a:noFill/>
            <a:ln w="25400">
              <a:solidFill>
                <a:srgbClr val="008000"/>
              </a:solidFill>
              <a:round/>
              <a:headEnd/>
              <a:tailEnd/>
            </a:ln>
            <a:effectLst/>
          </p:spPr>
          <p:txBody>
            <a:bodyPr>
              <a:spAutoFit/>
            </a:bodyPr>
            <a:lstStyle/>
            <a:p>
              <a:endParaRPr lang="zh-CN" altLang="en-US"/>
            </a:p>
          </p:txBody>
        </p:sp>
        <p:sp>
          <p:nvSpPr>
            <p:cNvPr id="34865" name="Line 49"/>
            <p:cNvSpPr>
              <a:spLocks noChangeShapeType="1"/>
            </p:cNvSpPr>
            <p:nvPr/>
          </p:nvSpPr>
          <p:spPr bwMode="auto">
            <a:xfrm flipV="1">
              <a:off x="240" y="2784"/>
              <a:ext cx="816" cy="336"/>
            </a:xfrm>
            <a:prstGeom prst="line">
              <a:avLst/>
            </a:prstGeom>
            <a:noFill/>
            <a:ln w="25400">
              <a:solidFill>
                <a:srgbClr val="008000"/>
              </a:solidFill>
              <a:round/>
              <a:headEnd/>
              <a:tailEnd/>
            </a:ln>
            <a:effectLst/>
          </p:spPr>
          <p:txBody>
            <a:bodyPr>
              <a:spAutoFit/>
            </a:bodyPr>
            <a:lstStyle/>
            <a:p>
              <a:endParaRPr lang="zh-CN" altLang="en-US"/>
            </a:p>
          </p:txBody>
        </p:sp>
        <p:sp>
          <p:nvSpPr>
            <p:cNvPr id="34866" name="Line 50"/>
            <p:cNvSpPr>
              <a:spLocks noChangeShapeType="1"/>
            </p:cNvSpPr>
            <p:nvPr/>
          </p:nvSpPr>
          <p:spPr bwMode="auto">
            <a:xfrm flipV="1">
              <a:off x="240" y="2784"/>
              <a:ext cx="816" cy="816"/>
            </a:xfrm>
            <a:prstGeom prst="line">
              <a:avLst/>
            </a:prstGeom>
            <a:noFill/>
            <a:ln w="25400">
              <a:solidFill>
                <a:srgbClr val="008000"/>
              </a:solidFill>
              <a:round/>
              <a:headEnd/>
              <a:tailEnd/>
            </a:ln>
            <a:effectLst/>
          </p:spPr>
          <p:txBody>
            <a:bodyPr>
              <a:spAutoFit/>
            </a:bodyPr>
            <a:lstStyle/>
            <a:p>
              <a:endParaRPr lang="zh-CN" altLang="en-US"/>
            </a:p>
          </p:txBody>
        </p:sp>
      </p:grpSp>
      <p:grpSp>
        <p:nvGrpSpPr>
          <p:cNvPr id="3" name="Group 51"/>
          <p:cNvGrpSpPr>
            <a:grpSpLocks/>
          </p:cNvGrpSpPr>
          <p:nvPr/>
        </p:nvGrpSpPr>
        <p:grpSpPr bwMode="auto">
          <a:xfrm>
            <a:off x="6111875" y="2332721"/>
            <a:ext cx="2057400" cy="1752600"/>
            <a:chOff x="1056" y="1680"/>
            <a:chExt cx="1296" cy="1104"/>
          </a:xfrm>
        </p:grpSpPr>
        <p:sp>
          <p:nvSpPr>
            <p:cNvPr id="34868" name="Line 52"/>
            <p:cNvSpPr>
              <a:spLocks noChangeShapeType="1"/>
            </p:cNvSpPr>
            <p:nvPr/>
          </p:nvSpPr>
          <p:spPr bwMode="auto">
            <a:xfrm flipV="1">
              <a:off x="1056" y="1680"/>
              <a:ext cx="1104" cy="1104"/>
            </a:xfrm>
            <a:prstGeom prst="line">
              <a:avLst/>
            </a:prstGeom>
            <a:noFill/>
            <a:ln w="25400">
              <a:solidFill>
                <a:schemeClr val="hlink"/>
              </a:solidFill>
              <a:round/>
              <a:headEnd/>
              <a:tailEnd/>
            </a:ln>
            <a:effectLst/>
          </p:spPr>
          <p:txBody>
            <a:bodyPr>
              <a:spAutoFit/>
            </a:bodyPr>
            <a:lstStyle/>
            <a:p>
              <a:endParaRPr lang="zh-CN" altLang="en-US"/>
            </a:p>
          </p:txBody>
        </p:sp>
        <p:sp>
          <p:nvSpPr>
            <p:cNvPr id="34869" name="Line 53"/>
            <p:cNvSpPr>
              <a:spLocks noChangeShapeType="1"/>
            </p:cNvSpPr>
            <p:nvPr/>
          </p:nvSpPr>
          <p:spPr bwMode="auto">
            <a:xfrm flipV="1">
              <a:off x="1056" y="2256"/>
              <a:ext cx="1296" cy="528"/>
            </a:xfrm>
            <a:prstGeom prst="line">
              <a:avLst/>
            </a:prstGeom>
            <a:noFill/>
            <a:ln w="25400">
              <a:solidFill>
                <a:schemeClr val="hlink"/>
              </a:solidFill>
              <a:round/>
              <a:headEnd/>
              <a:tailEnd/>
            </a:ln>
            <a:effectLst/>
          </p:spPr>
          <p:txBody>
            <a:bodyPr>
              <a:spAutoFit/>
            </a:bodyPr>
            <a:lstStyle/>
            <a:p>
              <a:endParaRPr lang="zh-CN" altLang="en-US"/>
            </a:p>
          </p:txBody>
        </p:sp>
      </p:grpSp>
      <p:sp>
        <p:nvSpPr>
          <p:cNvPr id="34870" name="Line 54"/>
          <p:cNvSpPr>
            <a:spLocks noChangeShapeType="1"/>
          </p:cNvSpPr>
          <p:nvPr/>
        </p:nvSpPr>
        <p:spPr bwMode="auto">
          <a:xfrm flipH="1" flipV="1">
            <a:off x="5848350" y="3628121"/>
            <a:ext cx="263525" cy="457200"/>
          </a:xfrm>
          <a:prstGeom prst="line">
            <a:avLst/>
          </a:prstGeom>
          <a:noFill/>
          <a:ln w="25400">
            <a:solidFill>
              <a:schemeClr val="tx1"/>
            </a:solidFill>
            <a:round/>
            <a:headEnd type="triangle" w="med" len="med"/>
            <a:tailEnd/>
          </a:ln>
          <a:effectLst/>
        </p:spPr>
        <p:txBody>
          <a:bodyPr>
            <a:spAutoFit/>
          </a:bodyPr>
          <a:lstStyle/>
          <a:p>
            <a:endParaRPr lang="zh-CN" altLang="en-US"/>
          </a:p>
        </p:txBody>
      </p:sp>
      <p:sp>
        <p:nvSpPr>
          <p:cNvPr id="34871" name="Text Box 55"/>
          <p:cNvSpPr txBox="1">
            <a:spLocks noChangeArrowheads="1"/>
          </p:cNvSpPr>
          <p:nvPr/>
        </p:nvSpPr>
        <p:spPr bwMode="auto">
          <a:xfrm>
            <a:off x="5349875" y="3261409"/>
            <a:ext cx="990600" cy="366712"/>
          </a:xfrm>
          <a:prstGeom prst="rect">
            <a:avLst/>
          </a:prstGeom>
          <a:noFill/>
          <a:ln w="12700">
            <a:noFill/>
            <a:miter lim="800000"/>
            <a:headEnd/>
            <a:tailEnd/>
          </a:ln>
          <a:effectLst/>
        </p:spPr>
        <p:txBody>
          <a:bodyPr>
            <a:spAutoFit/>
          </a:bodyPr>
          <a:lstStyle/>
          <a:p>
            <a:pPr>
              <a:spcBef>
                <a:spcPct val="50000"/>
              </a:spcBef>
            </a:pPr>
            <a:r>
              <a:rPr lang="en-US" altLang="zh-CN" sz="1800">
                <a:solidFill>
                  <a:schemeClr val="tx1"/>
                </a:solidFill>
                <a:effectLst>
                  <a:outerShdw blurRad="38100" dist="38100" dir="2700000" algn="tl">
                    <a:srgbClr val="C0C0C0"/>
                  </a:outerShdw>
                </a:effectLst>
                <a:latin typeface="Times New Roman" pitchFamily="18" charset="0"/>
              </a:rPr>
              <a:t>BEP</a:t>
            </a:r>
          </a:p>
        </p:txBody>
      </p:sp>
      <p:grpSp>
        <p:nvGrpSpPr>
          <p:cNvPr id="4" name="Group 56"/>
          <p:cNvGrpSpPr>
            <a:grpSpLocks/>
          </p:cNvGrpSpPr>
          <p:nvPr/>
        </p:nvGrpSpPr>
        <p:grpSpPr bwMode="auto">
          <a:xfrm>
            <a:off x="4587875" y="1875521"/>
            <a:ext cx="4038600" cy="3810000"/>
            <a:chOff x="96" y="1392"/>
            <a:chExt cx="2544" cy="2400"/>
          </a:xfrm>
        </p:grpSpPr>
        <p:sp>
          <p:nvSpPr>
            <p:cNvPr id="34873" name="Line 57"/>
            <p:cNvSpPr>
              <a:spLocks noChangeShapeType="1"/>
            </p:cNvSpPr>
            <p:nvPr/>
          </p:nvSpPr>
          <p:spPr bwMode="auto">
            <a:xfrm>
              <a:off x="240" y="1392"/>
              <a:ext cx="0" cy="2208"/>
            </a:xfrm>
            <a:prstGeom prst="line">
              <a:avLst/>
            </a:prstGeom>
            <a:noFill/>
            <a:ln w="12700">
              <a:solidFill>
                <a:schemeClr val="tx1"/>
              </a:solidFill>
              <a:round/>
              <a:headEnd type="triangle" w="med" len="med"/>
              <a:tailEnd/>
            </a:ln>
            <a:effectLst/>
          </p:spPr>
          <p:txBody>
            <a:bodyPr>
              <a:spAutoFit/>
            </a:bodyPr>
            <a:lstStyle/>
            <a:p>
              <a:endParaRPr lang="zh-CN" altLang="en-US"/>
            </a:p>
          </p:txBody>
        </p:sp>
        <p:sp>
          <p:nvSpPr>
            <p:cNvPr id="34874" name="Line 58"/>
            <p:cNvSpPr>
              <a:spLocks noChangeShapeType="1"/>
            </p:cNvSpPr>
            <p:nvPr/>
          </p:nvSpPr>
          <p:spPr bwMode="auto">
            <a:xfrm>
              <a:off x="240" y="3600"/>
              <a:ext cx="2400" cy="0"/>
            </a:xfrm>
            <a:prstGeom prst="line">
              <a:avLst/>
            </a:prstGeom>
            <a:noFill/>
            <a:ln w="12700">
              <a:solidFill>
                <a:schemeClr val="tx1"/>
              </a:solidFill>
              <a:round/>
              <a:headEnd/>
              <a:tailEnd type="triangle" w="med" len="med"/>
            </a:ln>
            <a:effectLst/>
          </p:spPr>
          <p:txBody>
            <a:bodyPr>
              <a:spAutoFit/>
            </a:bodyPr>
            <a:lstStyle/>
            <a:p>
              <a:endParaRPr lang="zh-CN" altLang="en-US"/>
            </a:p>
          </p:txBody>
        </p:sp>
        <p:sp>
          <p:nvSpPr>
            <p:cNvPr id="34875" name="Text Box 59"/>
            <p:cNvSpPr txBox="1">
              <a:spLocks noChangeArrowheads="1"/>
            </p:cNvSpPr>
            <p:nvPr/>
          </p:nvSpPr>
          <p:spPr bwMode="auto">
            <a:xfrm>
              <a:off x="96" y="3600"/>
              <a:ext cx="384" cy="192"/>
            </a:xfrm>
            <a:prstGeom prst="rect">
              <a:avLst/>
            </a:prstGeom>
            <a:noFill/>
            <a:ln w="12700">
              <a:noFill/>
              <a:miter lim="800000"/>
              <a:headEnd/>
              <a:tailEnd/>
            </a:ln>
            <a:effectLst/>
          </p:spPr>
          <p:txBody>
            <a:bodyPr>
              <a:spAutoFit/>
            </a:bodyPr>
            <a:lstStyle/>
            <a:p>
              <a:pPr>
                <a:spcBef>
                  <a:spcPct val="50000"/>
                </a:spcBef>
              </a:pPr>
              <a:r>
                <a:rPr lang="zh-CN" altLang="en-US" sz="1400">
                  <a:solidFill>
                    <a:schemeClr val="tx1"/>
                  </a:solidFill>
                  <a:effectLst>
                    <a:outerShdw blurRad="38100" dist="38100" dir="2700000" algn="tl">
                      <a:srgbClr val="C0C0C0"/>
                    </a:outerShdw>
                  </a:effectLst>
                  <a:latin typeface="Times New Roman" pitchFamily="18" charset="0"/>
                </a:rPr>
                <a:t>0</a:t>
              </a:r>
            </a:p>
          </p:txBody>
        </p:sp>
      </p:grpSp>
      <p:sp>
        <p:nvSpPr>
          <p:cNvPr id="34877" name="Text Box 61"/>
          <p:cNvSpPr txBox="1">
            <a:spLocks noChangeArrowheads="1"/>
          </p:cNvSpPr>
          <p:nvPr/>
        </p:nvSpPr>
        <p:spPr bwMode="auto">
          <a:xfrm>
            <a:off x="4767263" y="1799321"/>
            <a:ext cx="695325" cy="396875"/>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金额</a:t>
            </a:r>
          </a:p>
        </p:txBody>
      </p:sp>
      <p:sp>
        <p:nvSpPr>
          <p:cNvPr id="34878" name="Text Box 62"/>
          <p:cNvSpPr txBox="1">
            <a:spLocks noChangeArrowheads="1"/>
          </p:cNvSpPr>
          <p:nvPr/>
        </p:nvSpPr>
        <p:spPr bwMode="auto">
          <a:xfrm>
            <a:off x="8124825" y="5428346"/>
            <a:ext cx="695325" cy="396875"/>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产量</a:t>
            </a:r>
          </a:p>
        </p:txBody>
      </p:sp>
      <p:sp>
        <p:nvSpPr>
          <p:cNvPr id="34879" name="Text Box 63"/>
          <p:cNvSpPr txBox="1">
            <a:spLocks noChangeArrowheads="1"/>
          </p:cNvSpPr>
          <p:nvPr/>
        </p:nvSpPr>
        <p:spPr bwMode="auto">
          <a:xfrm>
            <a:off x="6840538" y="1973946"/>
            <a:ext cx="1206500" cy="396875"/>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销售收入</a:t>
            </a:r>
          </a:p>
        </p:txBody>
      </p:sp>
      <p:sp>
        <p:nvSpPr>
          <p:cNvPr id="34880" name="Text Box 64"/>
          <p:cNvSpPr txBox="1">
            <a:spLocks noChangeArrowheads="1"/>
          </p:cNvSpPr>
          <p:nvPr/>
        </p:nvSpPr>
        <p:spPr bwMode="auto">
          <a:xfrm>
            <a:off x="7850188" y="2862946"/>
            <a:ext cx="950912" cy="396875"/>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总成本</a:t>
            </a:r>
          </a:p>
        </p:txBody>
      </p:sp>
      <p:sp>
        <p:nvSpPr>
          <p:cNvPr id="34881" name="Text Box 65"/>
          <p:cNvSpPr txBox="1">
            <a:spLocks noChangeArrowheads="1"/>
          </p:cNvSpPr>
          <p:nvPr/>
        </p:nvSpPr>
        <p:spPr bwMode="auto">
          <a:xfrm>
            <a:off x="263525" y="1908859"/>
            <a:ext cx="3781425" cy="1187450"/>
          </a:xfrm>
          <a:prstGeom prst="rect">
            <a:avLst/>
          </a:prstGeom>
          <a:noFill/>
          <a:ln w="9525">
            <a:noFill/>
            <a:miter lim="800000"/>
            <a:headEnd/>
            <a:tailEnd/>
          </a:ln>
          <a:effectLst/>
        </p:spPr>
        <p:txBody>
          <a:bodyPr wrap="none">
            <a:spAutoFit/>
          </a:bodyPr>
          <a:lstStyle/>
          <a:p>
            <a:pPr algn="l"/>
            <a:r>
              <a:rPr lang="zh-CN" altLang="en-US" sz="2400">
                <a:solidFill>
                  <a:schemeClr val="tx1"/>
                </a:solidFill>
                <a:latin typeface="Tahoma" pitchFamily="34" charset="0"/>
              </a:rPr>
              <a:t>盈亏平衡点：</a:t>
            </a:r>
          </a:p>
          <a:p>
            <a:pPr algn="l"/>
            <a:r>
              <a:rPr lang="zh-CN" altLang="en-US" sz="2400">
                <a:solidFill>
                  <a:schemeClr val="tx1"/>
                </a:solidFill>
                <a:latin typeface="Tahoma" pitchFamily="34" charset="0"/>
              </a:rPr>
              <a:t>      收入线与总成本线的交</a:t>
            </a:r>
          </a:p>
          <a:p>
            <a:pPr algn="l"/>
            <a:r>
              <a:rPr lang="zh-CN" altLang="en-US" sz="2400">
                <a:solidFill>
                  <a:schemeClr val="tx1"/>
                </a:solidFill>
                <a:latin typeface="Tahoma" pitchFamily="34" charset="0"/>
              </a:rPr>
              <a:t>点</a:t>
            </a:r>
            <a:r>
              <a:rPr lang="en-US" altLang="zh-CN" sz="2400">
                <a:solidFill>
                  <a:schemeClr val="tx1"/>
                </a:solidFill>
                <a:latin typeface="Tahoma" pitchFamily="34" charset="0"/>
              </a:rPr>
              <a:t>BEP。</a:t>
            </a:r>
          </a:p>
        </p:txBody>
      </p:sp>
      <p:sp>
        <p:nvSpPr>
          <p:cNvPr id="34882" name="Text Box 66"/>
          <p:cNvSpPr txBox="1">
            <a:spLocks noChangeArrowheads="1"/>
          </p:cNvSpPr>
          <p:nvPr/>
        </p:nvSpPr>
        <p:spPr bwMode="auto">
          <a:xfrm>
            <a:off x="269875" y="3191559"/>
            <a:ext cx="3581400" cy="822325"/>
          </a:xfrm>
          <a:prstGeom prst="rect">
            <a:avLst/>
          </a:prstGeom>
          <a:noFill/>
          <a:ln w="9525">
            <a:noFill/>
            <a:miter lim="800000"/>
            <a:headEnd/>
            <a:tailEnd/>
          </a:ln>
          <a:effectLst/>
        </p:spPr>
        <p:txBody>
          <a:bodyPr wrap="none">
            <a:spAutoFit/>
          </a:bodyPr>
          <a:lstStyle/>
          <a:p>
            <a:pPr algn="l"/>
            <a:r>
              <a:rPr lang="zh-CN" altLang="en-US" sz="2400">
                <a:solidFill>
                  <a:schemeClr val="tx1"/>
                </a:solidFill>
                <a:latin typeface="Tahoma" pitchFamily="34" charset="0"/>
              </a:rPr>
              <a:t>盈亏平衡点产量：</a:t>
            </a:r>
          </a:p>
          <a:p>
            <a:pPr algn="l"/>
            <a:r>
              <a:rPr lang="zh-CN" altLang="en-US" sz="2400">
                <a:solidFill>
                  <a:schemeClr val="tx1"/>
                </a:solidFill>
                <a:latin typeface="Tahoma" pitchFamily="34" charset="0"/>
              </a:rPr>
              <a:t>      </a:t>
            </a:r>
            <a:r>
              <a:rPr lang="en-US" altLang="zh-CN" sz="2400">
                <a:solidFill>
                  <a:schemeClr val="tx1"/>
                </a:solidFill>
                <a:latin typeface="Tahoma" pitchFamily="34" charset="0"/>
              </a:rPr>
              <a:t>BEP</a:t>
            </a:r>
            <a:r>
              <a:rPr lang="zh-CN" altLang="en-US" sz="2400">
                <a:solidFill>
                  <a:schemeClr val="tx1"/>
                </a:solidFill>
                <a:latin typeface="Tahoma" pitchFamily="34" charset="0"/>
              </a:rPr>
              <a:t>对应的产量</a:t>
            </a:r>
            <a:r>
              <a:rPr lang="en-US" altLang="zh-CN" sz="2400">
                <a:solidFill>
                  <a:schemeClr val="tx1"/>
                </a:solidFill>
                <a:latin typeface="Tahoma" pitchFamily="34" charset="0"/>
              </a:rPr>
              <a:t>Q*。</a:t>
            </a:r>
          </a:p>
        </p:txBody>
      </p:sp>
      <p:sp>
        <p:nvSpPr>
          <p:cNvPr id="34883" name="Text Box 67"/>
          <p:cNvSpPr txBox="1">
            <a:spLocks noChangeArrowheads="1"/>
          </p:cNvSpPr>
          <p:nvPr/>
        </p:nvSpPr>
        <p:spPr bwMode="auto">
          <a:xfrm>
            <a:off x="209550" y="4953684"/>
            <a:ext cx="4033838" cy="1187450"/>
          </a:xfrm>
          <a:prstGeom prst="rect">
            <a:avLst/>
          </a:prstGeom>
          <a:noFill/>
          <a:ln w="9525">
            <a:noFill/>
            <a:miter lim="800000"/>
            <a:headEnd/>
            <a:tailEnd/>
          </a:ln>
          <a:effectLst/>
        </p:spPr>
        <p:txBody>
          <a:bodyPr>
            <a:spAutoFit/>
          </a:bodyPr>
          <a:lstStyle/>
          <a:p>
            <a:pPr algn="l"/>
            <a:r>
              <a:rPr lang="zh-CN" altLang="en-US" sz="2400">
                <a:solidFill>
                  <a:schemeClr val="tx1"/>
                </a:solidFill>
                <a:latin typeface="Tahoma" pitchFamily="34" charset="0"/>
              </a:rPr>
              <a:t>产量</a:t>
            </a:r>
            <a:r>
              <a:rPr lang="en-US" altLang="zh-CN" sz="2400">
                <a:solidFill>
                  <a:schemeClr val="tx1"/>
                </a:solidFill>
                <a:latin typeface="Tahoma" pitchFamily="34" charset="0"/>
              </a:rPr>
              <a:t>Q</a:t>
            </a:r>
            <a:r>
              <a:rPr lang="en-US" altLang="zh-CN" sz="2400" baseline="-25000">
                <a:solidFill>
                  <a:schemeClr val="tx1"/>
                </a:solidFill>
                <a:latin typeface="Tahoma" pitchFamily="34" charset="0"/>
              </a:rPr>
              <a:t>1</a:t>
            </a:r>
            <a:r>
              <a:rPr lang="zh-CN" altLang="en-US" sz="2400">
                <a:solidFill>
                  <a:schemeClr val="tx1"/>
                </a:solidFill>
                <a:latin typeface="Tahoma" pitchFamily="34" charset="0"/>
              </a:rPr>
              <a:t>和</a:t>
            </a:r>
            <a:r>
              <a:rPr lang="en-US" altLang="zh-CN" sz="2400">
                <a:solidFill>
                  <a:schemeClr val="tx1"/>
                </a:solidFill>
                <a:latin typeface="Tahoma" pitchFamily="34" charset="0"/>
              </a:rPr>
              <a:t>Q</a:t>
            </a:r>
            <a:r>
              <a:rPr lang="en-US" altLang="zh-CN" sz="2400" baseline="-25000">
                <a:solidFill>
                  <a:schemeClr val="tx1"/>
                </a:solidFill>
                <a:latin typeface="Tahoma" pitchFamily="34" charset="0"/>
              </a:rPr>
              <a:t>2</a:t>
            </a:r>
            <a:r>
              <a:rPr lang="zh-CN" altLang="en-US" sz="2400">
                <a:solidFill>
                  <a:schemeClr val="tx1"/>
                </a:solidFill>
                <a:latin typeface="Tahoma" pitchFamily="34" charset="0"/>
              </a:rPr>
              <a:t>的净收益:</a:t>
            </a:r>
          </a:p>
          <a:p>
            <a:pPr algn="l"/>
            <a:endParaRPr lang="zh-CN" altLang="en-US" sz="2400">
              <a:solidFill>
                <a:schemeClr val="tx1"/>
              </a:solidFill>
              <a:latin typeface="Tahoma" pitchFamily="34" charset="0"/>
            </a:endParaRPr>
          </a:p>
          <a:p>
            <a:pPr algn="l"/>
            <a:r>
              <a:rPr lang="zh-CN" altLang="en-US" sz="2400">
                <a:solidFill>
                  <a:schemeClr val="tx1"/>
                </a:solidFill>
                <a:latin typeface="Tahoma" pitchFamily="34" charset="0"/>
              </a:rPr>
              <a:t>  </a:t>
            </a:r>
            <a:r>
              <a:rPr lang="en-US" altLang="zh-CN" sz="2400">
                <a:solidFill>
                  <a:schemeClr val="tx1"/>
                </a:solidFill>
                <a:latin typeface="Tahoma" pitchFamily="34" charset="0"/>
              </a:rPr>
              <a:t>I</a:t>
            </a:r>
            <a:r>
              <a:rPr lang="en-US" altLang="zh-CN" sz="2400" baseline="-25000">
                <a:solidFill>
                  <a:schemeClr val="tx1"/>
                </a:solidFill>
                <a:latin typeface="Tahoma" pitchFamily="34" charset="0"/>
              </a:rPr>
              <a:t>1</a:t>
            </a:r>
            <a:r>
              <a:rPr lang="en-US" altLang="zh-CN" sz="2400">
                <a:solidFill>
                  <a:schemeClr val="tx1"/>
                </a:solidFill>
                <a:latin typeface="Tahoma" pitchFamily="34" charset="0"/>
              </a:rPr>
              <a:t>&lt;0，</a:t>
            </a:r>
            <a:r>
              <a:rPr lang="zh-CN" altLang="en-US" sz="2400">
                <a:solidFill>
                  <a:schemeClr val="tx1"/>
                </a:solidFill>
                <a:latin typeface="Tahoma" pitchFamily="34" charset="0"/>
              </a:rPr>
              <a:t>亏；   </a:t>
            </a:r>
            <a:r>
              <a:rPr lang="en-US" altLang="zh-CN" sz="2400">
                <a:solidFill>
                  <a:schemeClr val="tx1"/>
                </a:solidFill>
                <a:latin typeface="Tahoma" pitchFamily="34" charset="0"/>
              </a:rPr>
              <a:t>I</a:t>
            </a:r>
            <a:r>
              <a:rPr lang="en-US" altLang="zh-CN" sz="2400" baseline="-25000">
                <a:solidFill>
                  <a:schemeClr val="tx1"/>
                </a:solidFill>
                <a:latin typeface="Tahoma" pitchFamily="34" charset="0"/>
              </a:rPr>
              <a:t>2</a:t>
            </a:r>
            <a:r>
              <a:rPr lang="en-US" altLang="zh-CN" sz="2400">
                <a:solidFill>
                  <a:schemeClr val="tx1"/>
                </a:solidFill>
                <a:latin typeface="Tahoma" pitchFamily="34" charset="0"/>
              </a:rPr>
              <a:t>&gt;0，</a:t>
            </a:r>
            <a:r>
              <a:rPr lang="zh-CN" altLang="en-US" sz="2400">
                <a:solidFill>
                  <a:schemeClr val="tx1"/>
                </a:solidFill>
                <a:latin typeface="Tahoma" pitchFamily="34" charset="0"/>
              </a:rPr>
              <a:t>盈。</a:t>
            </a:r>
          </a:p>
        </p:txBody>
      </p:sp>
      <p:grpSp>
        <p:nvGrpSpPr>
          <p:cNvPr id="5" name="Group 81"/>
          <p:cNvGrpSpPr>
            <a:grpSpLocks/>
          </p:cNvGrpSpPr>
          <p:nvPr/>
        </p:nvGrpSpPr>
        <p:grpSpPr bwMode="auto">
          <a:xfrm>
            <a:off x="5232400" y="4358371"/>
            <a:ext cx="428625" cy="1416050"/>
            <a:chOff x="3296" y="2846"/>
            <a:chExt cx="270" cy="892"/>
          </a:xfrm>
        </p:grpSpPr>
        <p:grpSp>
          <p:nvGrpSpPr>
            <p:cNvPr id="6" name="Group 72"/>
            <p:cNvGrpSpPr>
              <a:grpSpLocks/>
            </p:cNvGrpSpPr>
            <p:nvPr/>
          </p:nvGrpSpPr>
          <p:grpSpPr bwMode="auto">
            <a:xfrm>
              <a:off x="3413" y="2846"/>
              <a:ext cx="9" cy="653"/>
              <a:chOff x="3413" y="2846"/>
              <a:chExt cx="9" cy="653"/>
            </a:xfrm>
          </p:grpSpPr>
          <p:sp>
            <p:nvSpPr>
              <p:cNvPr id="34884" name="Line 68"/>
              <p:cNvSpPr>
                <a:spLocks noChangeShapeType="1"/>
              </p:cNvSpPr>
              <p:nvPr/>
            </p:nvSpPr>
            <p:spPr bwMode="auto">
              <a:xfrm>
                <a:off x="3422" y="2846"/>
                <a:ext cx="0" cy="275"/>
              </a:xfrm>
              <a:prstGeom prst="line">
                <a:avLst/>
              </a:prstGeom>
              <a:noFill/>
              <a:ln w="28575">
                <a:solidFill>
                  <a:srgbClr val="2205FB"/>
                </a:solidFill>
                <a:miter lim="800000"/>
                <a:headEnd/>
                <a:tailEnd/>
              </a:ln>
              <a:effectLst/>
            </p:spPr>
            <p:txBody>
              <a:bodyPr wrap="none"/>
              <a:lstStyle/>
              <a:p>
                <a:endParaRPr lang="zh-CN" altLang="en-US"/>
              </a:p>
            </p:txBody>
          </p:sp>
          <p:sp>
            <p:nvSpPr>
              <p:cNvPr id="34886" name="Line 70"/>
              <p:cNvSpPr>
                <a:spLocks noChangeShapeType="1"/>
              </p:cNvSpPr>
              <p:nvPr/>
            </p:nvSpPr>
            <p:spPr bwMode="auto">
              <a:xfrm>
                <a:off x="3413" y="3121"/>
                <a:ext cx="0" cy="378"/>
              </a:xfrm>
              <a:prstGeom prst="line">
                <a:avLst/>
              </a:prstGeom>
              <a:noFill/>
              <a:ln w="9525">
                <a:solidFill>
                  <a:schemeClr val="tx1"/>
                </a:solidFill>
                <a:prstDash val="dash"/>
                <a:miter lim="800000"/>
                <a:headEnd/>
                <a:tailEnd/>
              </a:ln>
              <a:effectLst/>
            </p:spPr>
            <p:txBody>
              <a:bodyPr wrap="none"/>
              <a:lstStyle/>
              <a:p>
                <a:endParaRPr lang="zh-CN" altLang="en-US"/>
              </a:p>
            </p:txBody>
          </p:sp>
        </p:grpSp>
        <p:sp>
          <p:nvSpPr>
            <p:cNvPr id="34890" name="Text Box 74"/>
            <p:cNvSpPr txBox="1">
              <a:spLocks noChangeArrowheads="1"/>
            </p:cNvSpPr>
            <p:nvPr/>
          </p:nvSpPr>
          <p:spPr bwMode="auto">
            <a:xfrm>
              <a:off x="3296" y="3546"/>
              <a:ext cx="270" cy="192"/>
            </a:xfrm>
            <a:prstGeom prst="rect">
              <a:avLst/>
            </a:prstGeom>
            <a:noFill/>
            <a:ln w="9525">
              <a:noFill/>
              <a:miter lim="800000"/>
              <a:headEnd/>
              <a:tailEnd/>
            </a:ln>
            <a:effectLst/>
          </p:spPr>
          <p:txBody>
            <a:bodyPr>
              <a:spAutoFit/>
            </a:bodyPr>
            <a:lstStyle/>
            <a:p>
              <a:pPr algn="l"/>
              <a:r>
                <a:rPr lang="en-US" altLang="zh-CN" sz="1400">
                  <a:solidFill>
                    <a:schemeClr val="tx1"/>
                  </a:solidFill>
                  <a:latin typeface="Tahoma" pitchFamily="34" charset="0"/>
                </a:rPr>
                <a:t>Q</a:t>
              </a:r>
              <a:r>
                <a:rPr lang="en-US" altLang="zh-CN" sz="1400" baseline="-25000">
                  <a:solidFill>
                    <a:schemeClr val="tx1"/>
                  </a:solidFill>
                  <a:latin typeface="Tahoma" pitchFamily="34" charset="0"/>
                </a:rPr>
                <a:t>1</a:t>
              </a:r>
              <a:endParaRPr lang="en-US" altLang="zh-CN" sz="1400">
                <a:solidFill>
                  <a:schemeClr val="tx1"/>
                </a:solidFill>
                <a:latin typeface="Tahoma" pitchFamily="34" charset="0"/>
              </a:endParaRPr>
            </a:p>
          </p:txBody>
        </p:sp>
      </p:grpSp>
      <p:grpSp>
        <p:nvGrpSpPr>
          <p:cNvPr id="7" name="Group 82"/>
          <p:cNvGrpSpPr>
            <a:grpSpLocks/>
          </p:cNvGrpSpPr>
          <p:nvPr/>
        </p:nvGrpSpPr>
        <p:grpSpPr bwMode="auto">
          <a:xfrm>
            <a:off x="6680200" y="3337609"/>
            <a:ext cx="428625" cy="2424112"/>
            <a:chOff x="4208" y="2203"/>
            <a:chExt cx="270" cy="1527"/>
          </a:xfrm>
        </p:grpSpPr>
        <p:grpSp>
          <p:nvGrpSpPr>
            <p:cNvPr id="8" name="Group 73"/>
            <p:cNvGrpSpPr>
              <a:grpSpLocks/>
            </p:cNvGrpSpPr>
            <p:nvPr/>
          </p:nvGrpSpPr>
          <p:grpSpPr bwMode="auto">
            <a:xfrm>
              <a:off x="4324" y="2203"/>
              <a:ext cx="2" cy="1296"/>
              <a:chOff x="4324" y="2203"/>
              <a:chExt cx="2" cy="1296"/>
            </a:xfrm>
          </p:grpSpPr>
          <p:sp>
            <p:nvSpPr>
              <p:cNvPr id="34885" name="Line 69"/>
              <p:cNvSpPr>
                <a:spLocks noChangeShapeType="1"/>
              </p:cNvSpPr>
              <p:nvPr/>
            </p:nvSpPr>
            <p:spPr bwMode="auto">
              <a:xfrm>
                <a:off x="4326" y="2203"/>
                <a:ext cx="0" cy="275"/>
              </a:xfrm>
              <a:prstGeom prst="line">
                <a:avLst/>
              </a:prstGeom>
              <a:noFill/>
              <a:ln w="28575">
                <a:solidFill>
                  <a:srgbClr val="2205FB"/>
                </a:solidFill>
                <a:miter lim="800000"/>
                <a:headEnd/>
                <a:tailEnd/>
              </a:ln>
              <a:effectLst/>
            </p:spPr>
            <p:txBody>
              <a:bodyPr wrap="none"/>
              <a:lstStyle/>
              <a:p>
                <a:endParaRPr lang="zh-CN" altLang="en-US"/>
              </a:p>
            </p:txBody>
          </p:sp>
          <p:sp>
            <p:nvSpPr>
              <p:cNvPr id="34887" name="Line 71"/>
              <p:cNvSpPr>
                <a:spLocks noChangeShapeType="1"/>
              </p:cNvSpPr>
              <p:nvPr/>
            </p:nvSpPr>
            <p:spPr bwMode="auto">
              <a:xfrm>
                <a:off x="4324" y="2485"/>
                <a:ext cx="0" cy="1014"/>
              </a:xfrm>
              <a:prstGeom prst="line">
                <a:avLst/>
              </a:prstGeom>
              <a:noFill/>
              <a:ln w="9525">
                <a:solidFill>
                  <a:schemeClr val="tx1"/>
                </a:solidFill>
                <a:prstDash val="dash"/>
                <a:miter lim="800000"/>
                <a:headEnd/>
                <a:tailEnd/>
              </a:ln>
              <a:effectLst/>
            </p:spPr>
            <p:txBody>
              <a:bodyPr wrap="none"/>
              <a:lstStyle/>
              <a:p>
                <a:endParaRPr lang="zh-CN" altLang="en-US"/>
              </a:p>
            </p:txBody>
          </p:sp>
        </p:grpSp>
        <p:sp>
          <p:nvSpPr>
            <p:cNvPr id="34891" name="Text Box 75"/>
            <p:cNvSpPr txBox="1">
              <a:spLocks noChangeArrowheads="1"/>
            </p:cNvSpPr>
            <p:nvPr/>
          </p:nvSpPr>
          <p:spPr bwMode="auto">
            <a:xfrm>
              <a:off x="4208" y="3538"/>
              <a:ext cx="270" cy="192"/>
            </a:xfrm>
            <a:prstGeom prst="rect">
              <a:avLst/>
            </a:prstGeom>
            <a:noFill/>
            <a:ln w="9525">
              <a:noFill/>
              <a:miter lim="800000"/>
              <a:headEnd/>
              <a:tailEnd/>
            </a:ln>
            <a:effectLst/>
          </p:spPr>
          <p:txBody>
            <a:bodyPr>
              <a:spAutoFit/>
            </a:bodyPr>
            <a:lstStyle/>
            <a:p>
              <a:pPr algn="l"/>
              <a:r>
                <a:rPr lang="en-US" altLang="zh-CN" sz="1400">
                  <a:solidFill>
                    <a:schemeClr val="tx1"/>
                  </a:solidFill>
                  <a:latin typeface="Tahoma" pitchFamily="34" charset="0"/>
                </a:rPr>
                <a:t>Q</a:t>
              </a:r>
              <a:r>
                <a:rPr lang="en-US" altLang="zh-CN" sz="1400" baseline="-25000">
                  <a:solidFill>
                    <a:schemeClr val="tx1"/>
                  </a:solidFill>
                  <a:latin typeface="Tahoma" pitchFamily="34" charset="0"/>
                </a:rPr>
                <a:t>2</a:t>
              </a:r>
              <a:endParaRPr lang="en-US" altLang="zh-CN" sz="1400">
                <a:solidFill>
                  <a:schemeClr val="tx1"/>
                </a:solidFill>
                <a:latin typeface="Tahoma" pitchFamily="34" charset="0"/>
              </a:endParaRPr>
            </a:p>
          </p:txBody>
        </p:sp>
      </p:grpSp>
      <p:sp>
        <p:nvSpPr>
          <p:cNvPr id="34892" name="Text Box 76"/>
          <p:cNvSpPr txBox="1">
            <a:spLocks noChangeArrowheads="1"/>
          </p:cNvSpPr>
          <p:nvPr/>
        </p:nvSpPr>
        <p:spPr bwMode="auto">
          <a:xfrm>
            <a:off x="222250" y="4202796"/>
            <a:ext cx="4227513" cy="457200"/>
          </a:xfrm>
          <a:prstGeom prst="rect">
            <a:avLst/>
          </a:prstGeom>
          <a:noFill/>
          <a:ln w="9525">
            <a:noFill/>
            <a:miter lim="800000"/>
            <a:headEnd/>
            <a:tailEnd/>
          </a:ln>
          <a:effectLst/>
        </p:spPr>
        <p:txBody>
          <a:bodyPr wrap="none">
            <a:spAutoFit/>
          </a:bodyPr>
          <a:lstStyle/>
          <a:p>
            <a:pPr algn="l"/>
            <a:r>
              <a:rPr lang="zh-CN" altLang="en-US" sz="2400">
                <a:solidFill>
                  <a:schemeClr val="tx1"/>
                </a:solidFill>
                <a:latin typeface="Tahoma" pitchFamily="34" charset="0"/>
              </a:rPr>
              <a:t>净收益(</a:t>
            </a:r>
            <a:r>
              <a:rPr lang="en-US" altLang="zh-CN" sz="2400">
                <a:solidFill>
                  <a:schemeClr val="tx1"/>
                </a:solidFill>
                <a:latin typeface="Tahoma" pitchFamily="34" charset="0"/>
              </a:rPr>
              <a:t>I)=</a:t>
            </a:r>
            <a:r>
              <a:rPr lang="zh-CN" altLang="en-US" sz="2400">
                <a:solidFill>
                  <a:schemeClr val="tx1"/>
                </a:solidFill>
                <a:latin typeface="Tahoma" pitchFamily="34" charset="0"/>
              </a:rPr>
              <a:t>销售收入－总成本</a:t>
            </a:r>
          </a:p>
        </p:txBody>
      </p:sp>
      <p:sp>
        <p:nvSpPr>
          <p:cNvPr id="34893" name="AutoShape 77"/>
          <p:cNvSpPr>
            <a:spLocks/>
          </p:cNvSpPr>
          <p:nvPr/>
        </p:nvSpPr>
        <p:spPr bwMode="auto">
          <a:xfrm>
            <a:off x="3911600" y="3601134"/>
            <a:ext cx="571500" cy="473075"/>
          </a:xfrm>
          <a:prstGeom prst="borderCallout2">
            <a:avLst>
              <a:gd name="adj1" fmla="val 24162"/>
              <a:gd name="adj2" fmla="val 113333"/>
              <a:gd name="adj3" fmla="val 24162"/>
              <a:gd name="adj4" fmla="val 186111"/>
              <a:gd name="adj5" fmla="val 203019"/>
              <a:gd name="adj6" fmla="val 261111"/>
            </a:avLst>
          </a:prstGeom>
          <a:solidFill>
            <a:srgbClr val="FFCC99"/>
          </a:solidFill>
          <a:ln w="9525">
            <a:solidFill>
              <a:schemeClr val="tx1"/>
            </a:solidFill>
            <a:miter lim="800000"/>
            <a:headEnd/>
            <a:tailEnd/>
          </a:ln>
          <a:effectLst/>
        </p:spPr>
        <p:txBody>
          <a:bodyPr/>
          <a:lstStyle/>
          <a:p>
            <a:r>
              <a:rPr lang="en-US" altLang="zh-CN" sz="2400">
                <a:solidFill>
                  <a:schemeClr val="tx1"/>
                </a:solidFill>
                <a:latin typeface="Tahoma" pitchFamily="34" charset="0"/>
              </a:rPr>
              <a:t>I</a:t>
            </a:r>
            <a:r>
              <a:rPr lang="en-US" altLang="zh-CN" sz="2400" baseline="-25000">
                <a:solidFill>
                  <a:schemeClr val="tx1"/>
                </a:solidFill>
                <a:latin typeface="Tahoma" pitchFamily="34" charset="0"/>
              </a:rPr>
              <a:t>1</a:t>
            </a:r>
            <a:endParaRPr lang="en-US" altLang="zh-CN" sz="2400">
              <a:solidFill>
                <a:schemeClr val="tx1"/>
              </a:solidFill>
              <a:latin typeface="Tahoma" pitchFamily="34" charset="0"/>
            </a:endParaRPr>
          </a:p>
        </p:txBody>
      </p:sp>
      <p:sp>
        <p:nvSpPr>
          <p:cNvPr id="34894" name="AutoShape 78"/>
          <p:cNvSpPr>
            <a:spLocks/>
          </p:cNvSpPr>
          <p:nvPr/>
        </p:nvSpPr>
        <p:spPr bwMode="auto">
          <a:xfrm>
            <a:off x="7993063" y="4205971"/>
            <a:ext cx="504825" cy="500063"/>
          </a:xfrm>
          <a:prstGeom prst="borderCallout2">
            <a:avLst>
              <a:gd name="adj1" fmla="val 22856"/>
              <a:gd name="adj2" fmla="val -15093"/>
              <a:gd name="adj3" fmla="val 22856"/>
              <a:gd name="adj4" fmla="val -118556"/>
              <a:gd name="adj5" fmla="val -133014"/>
              <a:gd name="adj6" fmla="val -225472"/>
            </a:avLst>
          </a:prstGeom>
          <a:solidFill>
            <a:srgbClr val="FFCC99"/>
          </a:solidFill>
          <a:ln w="9525">
            <a:solidFill>
              <a:schemeClr val="tx1"/>
            </a:solidFill>
            <a:miter lim="800000"/>
            <a:headEnd/>
            <a:tailEnd/>
          </a:ln>
          <a:effectLst/>
        </p:spPr>
        <p:txBody>
          <a:bodyPr/>
          <a:lstStyle/>
          <a:p>
            <a:r>
              <a:rPr lang="en-US" altLang="zh-CN" sz="2400">
                <a:solidFill>
                  <a:schemeClr val="tx1"/>
                </a:solidFill>
                <a:latin typeface="Tahoma" pitchFamily="34" charset="0"/>
              </a:rPr>
              <a:t>I</a:t>
            </a:r>
            <a:r>
              <a:rPr lang="en-US" altLang="zh-CN" sz="2400" baseline="-25000">
                <a:solidFill>
                  <a:schemeClr val="tx1"/>
                </a:solidFill>
                <a:latin typeface="Tahoma" pitchFamily="34" charset="0"/>
              </a:rPr>
              <a:t>2</a:t>
            </a:r>
            <a:endParaRPr lang="en-US" altLang="zh-CN" sz="2400">
              <a:solidFill>
                <a:schemeClr val="tx1"/>
              </a:solidFill>
              <a:latin typeface="Tahoma" pitchFamily="34" charset="0"/>
            </a:endParaRPr>
          </a:p>
        </p:txBody>
      </p:sp>
      <p:sp>
        <p:nvSpPr>
          <p:cNvPr id="34896" name="Rectangle 80"/>
          <p:cNvSpPr>
            <a:spLocks noGrp="1" noChangeArrowheads="1"/>
          </p:cNvSpPr>
          <p:nvPr>
            <p:ph type="title" idx="4294967295"/>
          </p:nvPr>
        </p:nvSpPr>
        <p:spPr>
          <a:xfrm>
            <a:off x="1238274" y="263525"/>
            <a:ext cx="6142038" cy="582613"/>
          </a:xfrm>
          <a:noFill/>
          <a:ln/>
        </p:spPr>
        <p:txBody>
          <a:bodyPr/>
          <a:lstStyle/>
          <a:p>
            <a:pPr algn="ctr"/>
            <a:r>
              <a:rPr lang="zh-CN" altLang="en-US" sz="3600" b="1" dirty="0">
                <a:effectLst>
                  <a:outerShdw blurRad="38100" dist="38100" dir="2700000" algn="tl">
                    <a:srgbClr val="C0C0C0"/>
                  </a:outerShdw>
                </a:effectLst>
                <a:latin typeface="宋体" charset="-122"/>
              </a:rPr>
              <a:t> 盈亏平衡</a:t>
            </a:r>
            <a:r>
              <a:rPr lang="zh-CN" altLang="en-US" sz="3600" b="1" dirty="0" smtClean="0">
                <a:effectLst>
                  <a:outerShdw blurRad="38100" dist="38100" dir="2700000" algn="tl">
                    <a:srgbClr val="C0C0C0"/>
                  </a:outerShdw>
                </a:effectLst>
                <a:latin typeface="宋体" charset="-122"/>
              </a:rPr>
              <a:t>分析</a:t>
            </a:r>
            <a:endParaRPr lang="zh-CN" altLang="en-US" sz="3600" b="1" dirty="0">
              <a:effectLst>
                <a:outerShdw blurRad="38100" dist="38100" dir="2700000" algn="tl">
                  <a:srgbClr val="C0C0C0"/>
                </a:outerShdw>
              </a:effectLst>
              <a:latin typeface="宋体"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34877"/>
                                        </p:tgtEl>
                                        <p:attrNameLst>
                                          <p:attrName>style.visibility</p:attrName>
                                        </p:attrNameLst>
                                      </p:cBhvr>
                                      <p:to>
                                        <p:strVal val="visible"/>
                                      </p:to>
                                    </p:set>
                                    <p:animEffect transition="in" filter="slide(fromBottom)">
                                      <p:cBhvr>
                                        <p:cTn id="11" dur="500"/>
                                        <p:tgtEl>
                                          <p:spTgt spid="3487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4878"/>
                                        </p:tgtEl>
                                        <p:attrNameLst>
                                          <p:attrName>style.visibility</p:attrName>
                                        </p:attrNameLst>
                                      </p:cBhvr>
                                      <p:to>
                                        <p:strVal val="visible"/>
                                      </p:to>
                                    </p:set>
                                    <p:animEffect transition="in" filter="dissolve">
                                      <p:cBhvr>
                                        <p:cTn id="15" dur="500"/>
                                        <p:tgtEl>
                                          <p:spTgt spid="3487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4832"/>
                                        </p:tgtEl>
                                        <p:attrNameLst>
                                          <p:attrName>style.visibility</p:attrName>
                                        </p:attrNameLst>
                                      </p:cBhvr>
                                      <p:to>
                                        <p:strVal val="visible"/>
                                      </p:to>
                                    </p:set>
                                    <p:animEffect transition="in" filter="dissolve">
                                      <p:cBhvr>
                                        <p:cTn id="20" dur="500"/>
                                        <p:tgtEl>
                                          <p:spTgt spid="3483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4856"/>
                                        </p:tgtEl>
                                        <p:attrNameLst>
                                          <p:attrName>style.visibility</p:attrName>
                                        </p:attrNameLst>
                                      </p:cBhvr>
                                      <p:to>
                                        <p:strVal val="visible"/>
                                      </p:to>
                                    </p:set>
                                    <p:animEffect transition="in" filter="dissolve">
                                      <p:cBhvr>
                                        <p:cTn id="25" dur="500"/>
                                        <p:tgtEl>
                                          <p:spTgt spid="34856"/>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34879"/>
                                        </p:tgtEl>
                                        <p:attrNameLst>
                                          <p:attrName>style.visibility</p:attrName>
                                        </p:attrNameLst>
                                      </p:cBhvr>
                                      <p:to>
                                        <p:strVal val="visible"/>
                                      </p:to>
                                    </p:set>
                                    <p:animEffect transition="in" filter="dissolve">
                                      <p:cBhvr>
                                        <p:cTn id="29" dur="500"/>
                                        <p:tgtEl>
                                          <p:spTgt spid="34879"/>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34860"/>
                                        </p:tgtEl>
                                        <p:attrNameLst>
                                          <p:attrName>style.visibility</p:attrName>
                                        </p:attrNameLst>
                                      </p:cBhvr>
                                      <p:to>
                                        <p:strVal val="visible"/>
                                      </p:to>
                                    </p:set>
                                    <p:animEffect transition="in" filter="dissolve">
                                      <p:cBhvr>
                                        <p:cTn id="33" dur="500"/>
                                        <p:tgtEl>
                                          <p:spTgt spid="34860"/>
                                        </p:tgtEl>
                                      </p:cBhvr>
                                    </p:animEffect>
                                  </p:childTnLst>
                                </p:cTn>
                              </p:par>
                            </p:childTnLst>
                          </p:cTn>
                        </p:par>
                        <p:par>
                          <p:cTn id="34" fill="hold">
                            <p:stCondLst>
                              <p:cond delay="1500"/>
                            </p:stCondLst>
                            <p:childTnLst>
                              <p:par>
                                <p:cTn id="35" presetID="9" presetClass="entr" presetSubtype="0" fill="hold" grpId="0" nodeType="afterEffect">
                                  <p:stCondLst>
                                    <p:cond delay="0"/>
                                  </p:stCondLst>
                                  <p:childTnLst>
                                    <p:set>
                                      <p:cBhvr>
                                        <p:cTn id="36" dur="1" fill="hold">
                                          <p:stCondLst>
                                            <p:cond delay="0"/>
                                          </p:stCondLst>
                                        </p:cTn>
                                        <p:tgtEl>
                                          <p:spTgt spid="34880"/>
                                        </p:tgtEl>
                                        <p:attrNameLst>
                                          <p:attrName>style.visibility</p:attrName>
                                        </p:attrNameLst>
                                      </p:cBhvr>
                                      <p:to>
                                        <p:strVal val="visible"/>
                                      </p:to>
                                    </p:set>
                                    <p:animEffect transition="in" filter="dissolve">
                                      <p:cBhvr>
                                        <p:cTn id="37" dur="500"/>
                                        <p:tgtEl>
                                          <p:spTgt spid="3488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4870"/>
                                        </p:tgtEl>
                                        <p:attrNameLst>
                                          <p:attrName>style.visibility</p:attrName>
                                        </p:attrNameLst>
                                      </p:cBhvr>
                                      <p:to>
                                        <p:strVal val="visible"/>
                                      </p:to>
                                    </p:set>
                                    <p:animEffect transition="in" filter="dissolve">
                                      <p:cBhvr>
                                        <p:cTn id="42" dur="500"/>
                                        <p:tgtEl>
                                          <p:spTgt spid="34870"/>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34871"/>
                                        </p:tgtEl>
                                        <p:attrNameLst>
                                          <p:attrName>style.visibility</p:attrName>
                                        </p:attrNameLst>
                                      </p:cBhvr>
                                      <p:to>
                                        <p:strVal val="visible"/>
                                      </p:to>
                                    </p:set>
                                    <p:animEffect transition="in" filter="dissolve">
                                      <p:cBhvr>
                                        <p:cTn id="46" dur="500"/>
                                        <p:tgtEl>
                                          <p:spTgt spid="34871"/>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4861"/>
                                        </p:tgtEl>
                                        <p:attrNameLst>
                                          <p:attrName>style.visibility</p:attrName>
                                        </p:attrNameLst>
                                      </p:cBhvr>
                                      <p:to>
                                        <p:strVal val="visible"/>
                                      </p:to>
                                    </p:set>
                                    <p:animEffect transition="in" filter="dissolve">
                                      <p:cBhvr>
                                        <p:cTn id="51" dur="500"/>
                                        <p:tgtEl>
                                          <p:spTgt spid="34861"/>
                                        </p:tgtEl>
                                      </p:cBhvr>
                                    </p:animEffect>
                                  </p:childTnLst>
                                </p:cTn>
                              </p:par>
                            </p:childTnLst>
                          </p:cTn>
                        </p:par>
                        <p:par>
                          <p:cTn id="52" fill="hold">
                            <p:stCondLst>
                              <p:cond delay="500"/>
                            </p:stCondLst>
                            <p:childTnLst>
                              <p:par>
                                <p:cTn id="53" presetID="9" presetClass="entr" presetSubtype="0" fill="hold" grpId="0" nodeType="afterEffect">
                                  <p:stCondLst>
                                    <p:cond delay="0"/>
                                  </p:stCondLst>
                                  <p:childTnLst>
                                    <p:set>
                                      <p:cBhvr>
                                        <p:cTn id="54" dur="1" fill="hold">
                                          <p:stCondLst>
                                            <p:cond delay="0"/>
                                          </p:stCondLst>
                                        </p:cTn>
                                        <p:tgtEl>
                                          <p:spTgt spid="34862"/>
                                        </p:tgtEl>
                                        <p:attrNameLst>
                                          <p:attrName>style.visibility</p:attrName>
                                        </p:attrNameLst>
                                      </p:cBhvr>
                                      <p:to>
                                        <p:strVal val="visible"/>
                                      </p:to>
                                    </p:set>
                                    <p:animEffect transition="in" filter="dissolve">
                                      <p:cBhvr>
                                        <p:cTn id="55" dur="500"/>
                                        <p:tgtEl>
                                          <p:spTgt spid="34862"/>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34881"/>
                                        </p:tgtEl>
                                        <p:attrNameLst>
                                          <p:attrName>style.visibility</p:attrName>
                                        </p:attrNameLst>
                                      </p:cBhvr>
                                      <p:to>
                                        <p:strVal val="visible"/>
                                      </p:to>
                                    </p:set>
                                    <p:animEffect transition="in" filter="dissolve">
                                      <p:cBhvr>
                                        <p:cTn id="60" dur="500"/>
                                        <p:tgtEl>
                                          <p:spTgt spid="34881"/>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34882"/>
                                        </p:tgtEl>
                                        <p:attrNameLst>
                                          <p:attrName>style.visibility</p:attrName>
                                        </p:attrNameLst>
                                      </p:cBhvr>
                                      <p:to>
                                        <p:strVal val="visible"/>
                                      </p:to>
                                    </p:set>
                                    <p:animEffect transition="in" filter="dissolve">
                                      <p:cBhvr>
                                        <p:cTn id="65" dur="500"/>
                                        <p:tgtEl>
                                          <p:spTgt spid="34882"/>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4892"/>
                                        </p:tgtEl>
                                        <p:attrNameLst>
                                          <p:attrName>style.visibility</p:attrName>
                                        </p:attrNameLst>
                                      </p:cBhvr>
                                      <p:to>
                                        <p:strVal val="visible"/>
                                      </p:to>
                                    </p:set>
                                    <p:animEffect transition="in" filter="dissolve">
                                      <p:cBhvr>
                                        <p:cTn id="70" dur="500"/>
                                        <p:tgtEl>
                                          <p:spTgt spid="34892"/>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8" fill="hold" nodeType="click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slide(fromLeft)">
                                      <p:cBhvr>
                                        <p:cTn id="75" dur="500"/>
                                        <p:tgtEl>
                                          <p:spTgt spid="2"/>
                                        </p:tgtEl>
                                      </p:cBhvr>
                                    </p:animEffect>
                                  </p:childTnLst>
                                </p:cTn>
                              </p:par>
                            </p:childTnLst>
                          </p:cTn>
                        </p:par>
                      </p:childTnLst>
                    </p:cTn>
                  </p:par>
                  <p:par>
                    <p:cTn id="76" fill="hold">
                      <p:stCondLst>
                        <p:cond delay="indefinite"/>
                      </p:stCondLst>
                      <p:childTnLst>
                        <p:par>
                          <p:cTn id="77" fill="hold">
                            <p:stCondLst>
                              <p:cond delay="0"/>
                            </p:stCondLst>
                            <p:childTnLst>
                              <p:par>
                                <p:cTn id="78" presetID="12" presetClass="entr" presetSubtype="2" fill="hold" nodeType="click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slide(fromRight)">
                                      <p:cBhvr>
                                        <p:cTn id="80" dur="500"/>
                                        <p:tgtEl>
                                          <p:spTgt spid="3"/>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dissolve">
                                      <p:cBhvr>
                                        <p:cTn id="85" dur="500"/>
                                        <p:tgtEl>
                                          <p:spTgt spid="5"/>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34893"/>
                                        </p:tgtEl>
                                        <p:attrNameLst>
                                          <p:attrName>style.visibility</p:attrName>
                                        </p:attrNameLst>
                                      </p:cBhvr>
                                      <p:to>
                                        <p:strVal val="visible"/>
                                      </p:to>
                                    </p:set>
                                    <p:animEffect transition="in" filter="dissolve">
                                      <p:cBhvr>
                                        <p:cTn id="90" dur="500"/>
                                        <p:tgtEl>
                                          <p:spTgt spid="34893"/>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7"/>
                                        </p:tgtEl>
                                        <p:attrNameLst>
                                          <p:attrName>style.visibility</p:attrName>
                                        </p:attrNameLst>
                                      </p:cBhvr>
                                      <p:to>
                                        <p:strVal val="visible"/>
                                      </p:to>
                                    </p:set>
                                    <p:animEffect transition="in" filter="dissolve">
                                      <p:cBhvr>
                                        <p:cTn id="95" dur="500"/>
                                        <p:tgtEl>
                                          <p:spTgt spid="7"/>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34894"/>
                                        </p:tgtEl>
                                        <p:attrNameLst>
                                          <p:attrName>style.visibility</p:attrName>
                                        </p:attrNameLst>
                                      </p:cBhvr>
                                      <p:to>
                                        <p:strVal val="visible"/>
                                      </p:to>
                                    </p:set>
                                    <p:animEffect transition="in" filter="dissolve">
                                      <p:cBhvr>
                                        <p:cTn id="100" dur="500"/>
                                        <p:tgtEl>
                                          <p:spTgt spid="34894"/>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34883"/>
                                        </p:tgtEl>
                                        <p:attrNameLst>
                                          <p:attrName>style.visibility</p:attrName>
                                        </p:attrNameLst>
                                      </p:cBhvr>
                                      <p:to>
                                        <p:strVal val="visible"/>
                                      </p:to>
                                    </p:set>
                                    <p:animEffect transition="in" filter="dissolve">
                                      <p:cBhvr>
                                        <p:cTn id="105" dur="500"/>
                                        <p:tgtEl>
                                          <p:spTgt spid="34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2" grpId="0" autoUpdateAnimBg="0"/>
      <p:bldP spid="34856" grpId="0" animBg="1"/>
      <p:bldP spid="34860" grpId="0" animBg="1"/>
      <p:bldP spid="34861" grpId="0" animBg="1"/>
      <p:bldP spid="34862" grpId="0" autoUpdateAnimBg="0"/>
      <p:bldP spid="34870" grpId="0" animBg="1"/>
      <p:bldP spid="34871" grpId="0" autoUpdateAnimBg="0"/>
      <p:bldP spid="34877" grpId="0" autoUpdateAnimBg="0"/>
      <p:bldP spid="34878" grpId="0" autoUpdateAnimBg="0"/>
      <p:bldP spid="34879" grpId="0" autoUpdateAnimBg="0"/>
      <p:bldP spid="34880" grpId="0" autoUpdateAnimBg="0"/>
      <p:bldP spid="34881" grpId="0" autoUpdateAnimBg="0"/>
      <p:bldP spid="34882" grpId="0" autoUpdateAnimBg="0"/>
      <p:bldP spid="34883" grpId="0" autoUpdateAnimBg="0"/>
      <p:bldP spid="34892" grpId="0" autoUpdateAnimBg="0"/>
      <p:bldP spid="34893" grpId="0" animBg="1" autoUpdateAnimBg="0"/>
      <p:bldP spid="34894"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a:off x="432934" y="1162731"/>
            <a:ext cx="2492990" cy="400110"/>
          </a:xfrm>
          <a:prstGeom prst="rect">
            <a:avLst/>
          </a:prstGeom>
          <a:noFill/>
          <a:ln w="9525">
            <a:noFill/>
            <a:miter lim="800000"/>
            <a:headEnd/>
            <a:tailEnd/>
          </a:ln>
          <a:effectLst/>
        </p:spPr>
        <p:txBody>
          <a:bodyPr wrap="none">
            <a:spAutoFit/>
          </a:bodyPr>
          <a:lstStyle/>
          <a:p>
            <a:pPr algn="l"/>
            <a:r>
              <a:rPr lang="zh-CN" altLang="en-US" dirty="0" smtClean="0">
                <a:solidFill>
                  <a:srgbClr val="6600CC"/>
                </a:solidFill>
                <a:effectLst>
                  <a:outerShdw blurRad="38100" dist="38100" dir="2700000" algn="tl">
                    <a:srgbClr val="C0C0C0"/>
                  </a:outerShdw>
                </a:effectLst>
                <a:latin typeface="楷体_GB2312" pitchFamily="49" charset="-122"/>
                <a:ea typeface="楷体_GB2312" pitchFamily="49" charset="-122"/>
              </a:rPr>
              <a:t>解析</a:t>
            </a:r>
            <a:r>
              <a:rPr lang="zh-CN" altLang="en-US" dirty="0">
                <a:solidFill>
                  <a:srgbClr val="6600CC"/>
                </a:solidFill>
                <a:effectLst>
                  <a:outerShdw blurRad="38100" dist="38100" dir="2700000" algn="tl">
                    <a:srgbClr val="C0C0C0"/>
                  </a:outerShdw>
                </a:effectLst>
                <a:latin typeface="楷体_GB2312" pitchFamily="49" charset="-122"/>
                <a:ea typeface="楷体_GB2312" pitchFamily="49" charset="-122"/>
              </a:rPr>
              <a:t>法求盈亏平衡点</a:t>
            </a:r>
          </a:p>
        </p:txBody>
      </p:sp>
      <p:graphicFrame>
        <p:nvGraphicFramePr>
          <p:cNvPr id="196608" name="Object 1024"/>
          <p:cNvGraphicFramePr>
            <a:graphicFrameLocks noChangeAspect="1"/>
          </p:cNvGraphicFramePr>
          <p:nvPr/>
        </p:nvGraphicFramePr>
        <p:xfrm>
          <a:off x="742950" y="3819525"/>
          <a:ext cx="3249613" cy="1785938"/>
        </p:xfrm>
        <a:graphic>
          <a:graphicData uri="http://schemas.openxmlformats.org/presentationml/2006/ole">
            <p:oleObj spid="_x0000_s122882" name="公式" r:id="rId3" imgW="1155600" imgH="634680" progId="Equation.3">
              <p:embed/>
            </p:oleObj>
          </a:graphicData>
        </a:graphic>
      </p:graphicFrame>
      <p:graphicFrame>
        <p:nvGraphicFramePr>
          <p:cNvPr id="196609" name="Object 1025"/>
          <p:cNvGraphicFramePr>
            <a:graphicFrameLocks noChangeAspect="1"/>
          </p:cNvGraphicFramePr>
          <p:nvPr/>
        </p:nvGraphicFramePr>
        <p:xfrm>
          <a:off x="1497013" y="1939925"/>
          <a:ext cx="1698625" cy="598488"/>
        </p:xfrm>
        <a:graphic>
          <a:graphicData uri="http://schemas.openxmlformats.org/presentationml/2006/ole">
            <p:oleObj spid="_x0000_s122883" name="公式" r:id="rId4" imgW="495000" imgH="177480" progId="Equation.3">
              <p:embed/>
            </p:oleObj>
          </a:graphicData>
        </a:graphic>
      </p:graphicFrame>
      <p:grpSp>
        <p:nvGrpSpPr>
          <p:cNvPr id="2" name="Group 53"/>
          <p:cNvGrpSpPr>
            <a:grpSpLocks/>
          </p:cNvGrpSpPr>
          <p:nvPr/>
        </p:nvGrpSpPr>
        <p:grpSpPr bwMode="auto">
          <a:xfrm>
            <a:off x="3465514" y="1920873"/>
            <a:ext cx="3154363" cy="600075"/>
            <a:chOff x="2183" y="1210"/>
            <a:chExt cx="1987" cy="378"/>
          </a:xfrm>
        </p:grpSpPr>
        <p:graphicFrame>
          <p:nvGraphicFramePr>
            <p:cNvPr id="196610" name="Object 1026"/>
            <p:cNvGraphicFramePr>
              <a:graphicFrameLocks noChangeAspect="1"/>
            </p:cNvGraphicFramePr>
            <p:nvPr/>
          </p:nvGraphicFramePr>
          <p:xfrm>
            <a:off x="2543" y="1210"/>
            <a:ext cx="1627" cy="378"/>
          </p:xfrm>
          <a:graphic>
            <a:graphicData uri="http://schemas.openxmlformats.org/presentationml/2006/ole">
              <p:oleObj spid="_x0000_s122884" name="公式" r:id="rId5" imgW="965160" imgH="228600" progId="Equation.3">
                <p:embed/>
              </p:oleObj>
            </a:graphicData>
          </a:graphic>
        </p:graphicFrame>
        <p:sp>
          <p:nvSpPr>
            <p:cNvPr id="37896" name="AutoShape 8"/>
            <p:cNvSpPr>
              <a:spLocks noChangeArrowheads="1"/>
            </p:cNvSpPr>
            <p:nvPr/>
          </p:nvSpPr>
          <p:spPr bwMode="auto">
            <a:xfrm>
              <a:off x="2183" y="1309"/>
              <a:ext cx="308" cy="168"/>
            </a:xfrm>
            <a:prstGeom prst="notchedRightArrow">
              <a:avLst>
                <a:gd name="adj1" fmla="val 50000"/>
                <a:gd name="adj2" fmla="val 45833"/>
              </a:avLst>
            </a:prstGeom>
            <a:solidFill>
              <a:schemeClr val="hlink"/>
            </a:solidFill>
            <a:ln w="9525">
              <a:solidFill>
                <a:schemeClr val="hlink"/>
              </a:solidFill>
              <a:miter lim="800000"/>
              <a:headEnd/>
              <a:tailEnd/>
            </a:ln>
            <a:effectLst/>
          </p:spPr>
          <p:txBody>
            <a:bodyPr wrap="none" anchor="ctr"/>
            <a:lstStyle/>
            <a:p>
              <a:endParaRPr lang="zh-CN" altLang="en-US"/>
            </a:p>
          </p:txBody>
        </p:sp>
      </p:grpSp>
      <p:sp>
        <p:nvSpPr>
          <p:cNvPr id="37904" name="Rectangle 16"/>
          <p:cNvSpPr>
            <a:spLocks noGrp="1" noChangeArrowheads="1"/>
          </p:cNvSpPr>
          <p:nvPr>
            <p:ph type="title" idx="4294967295"/>
          </p:nvPr>
        </p:nvSpPr>
        <p:spPr>
          <a:xfrm>
            <a:off x="933224" y="217488"/>
            <a:ext cx="7793037" cy="650875"/>
          </a:xfrm>
          <a:noFill/>
          <a:ln/>
        </p:spPr>
        <p:txBody>
          <a:bodyPr/>
          <a:lstStyle/>
          <a:p>
            <a:pPr algn="ctr"/>
            <a:r>
              <a:rPr lang="zh-CN" altLang="en-US" sz="3600" b="1" dirty="0">
                <a:effectLst>
                  <a:outerShdw blurRad="38100" dist="38100" dir="2700000" algn="tl">
                    <a:srgbClr val="C0C0C0"/>
                  </a:outerShdw>
                </a:effectLst>
                <a:latin typeface="宋体" charset="-122"/>
              </a:rPr>
              <a:t> 盈亏平衡</a:t>
            </a:r>
            <a:r>
              <a:rPr lang="zh-CN" altLang="en-US" sz="3600" b="1" dirty="0" smtClean="0">
                <a:effectLst>
                  <a:outerShdw blurRad="38100" dist="38100" dir="2700000" algn="tl">
                    <a:srgbClr val="C0C0C0"/>
                  </a:outerShdw>
                </a:effectLst>
                <a:latin typeface="宋体" charset="-122"/>
              </a:rPr>
              <a:t>分析</a:t>
            </a:r>
            <a:endParaRPr lang="zh-CN" altLang="en-US" sz="3600" b="1" dirty="0">
              <a:effectLst>
                <a:outerShdw blurRad="38100" dist="38100" dir="2700000" algn="tl">
                  <a:srgbClr val="C0C0C0"/>
                </a:outerShdw>
              </a:effectLst>
              <a:latin typeface="宋体" charset="-122"/>
            </a:endParaRPr>
          </a:p>
        </p:txBody>
      </p:sp>
      <p:sp>
        <p:nvSpPr>
          <p:cNvPr id="37905" name="Text Box 17"/>
          <p:cNvSpPr txBox="1">
            <a:spLocks noChangeArrowheads="1"/>
          </p:cNvSpPr>
          <p:nvPr/>
        </p:nvSpPr>
        <p:spPr bwMode="auto">
          <a:xfrm>
            <a:off x="5351463" y="5813425"/>
            <a:ext cx="2328862" cy="457200"/>
          </a:xfrm>
          <a:prstGeom prst="rect">
            <a:avLst/>
          </a:prstGeom>
          <a:noFill/>
          <a:ln w="9525">
            <a:noFill/>
            <a:miter lim="800000"/>
            <a:headEnd/>
            <a:tailEnd/>
          </a:ln>
          <a:effectLst/>
        </p:spPr>
        <p:txBody>
          <a:bodyPr wrap="none">
            <a:spAutoFit/>
          </a:bodyPr>
          <a:lstStyle/>
          <a:p>
            <a:pPr algn="l"/>
            <a:r>
              <a:rPr lang="zh-CN" altLang="en-US" sz="2400">
                <a:latin typeface="Tahoma" pitchFamily="34" charset="0"/>
                <a:ea typeface="楷体_GB2312" pitchFamily="49" charset="-122"/>
              </a:rPr>
              <a:t>盈亏平衡分析图</a:t>
            </a:r>
          </a:p>
        </p:txBody>
      </p:sp>
      <p:grpSp>
        <p:nvGrpSpPr>
          <p:cNvPr id="3" name="Group 49"/>
          <p:cNvGrpSpPr>
            <a:grpSpLocks/>
          </p:cNvGrpSpPr>
          <p:nvPr/>
        </p:nvGrpSpPr>
        <p:grpSpPr bwMode="auto">
          <a:xfrm>
            <a:off x="4860925" y="2886075"/>
            <a:ext cx="3832225" cy="3057525"/>
            <a:chOff x="2890" y="1234"/>
            <a:chExt cx="3082" cy="2627"/>
          </a:xfrm>
        </p:grpSpPr>
        <p:sp>
          <p:nvSpPr>
            <p:cNvPr id="37906" name="Line 18"/>
            <p:cNvSpPr>
              <a:spLocks noChangeShapeType="1"/>
            </p:cNvSpPr>
            <p:nvPr/>
          </p:nvSpPr>
          <p:spPr bwMode="auto">
            <a:xfrm flipV="1">
              <a:off x="3034" y="1570"/>
              <a:ext cx="1920" cy="1920"/>
            </a:xfrm>
            <a:prstGeom prst="line">
              <a:avLst/>
            </a:prstGeom>
            <a:noFill/>
            <a:ln w="12700">
              <a:solidFill>
                <a:schemeClr val="tx1"/>
              </a:solidFill>
              <a:round/>
              <a:headEnd/>
              <a:tailEnd/>
            </a:ln>
            <a:effectLst/>
          </p:spPr>
          <p:txBody>
            <a:bodyPr>
              <a:spAutoFit/>
            </a:bodyPr>
            <a:lstStyle/>
            <a:p>
              <a:endParaRPr lang="zh-CN" altLang="en-US"/>
            </a:p>
          </p:txBody>
        </p:sp>
        <p:sp>
          <p:nvSpPr>
            <p:cNvPr id="37907" name="Line 19"/>
            <p:cNvSpPr>
              <a:spLocks noChangeShapeType="1"/>
            </p:cNvSpPr>
            <p:nvPr/>
          </p:nvSpPr>
          <p:spPr bwMode="auto">
            <a:xfrm flipV="1">
              <a:off x="3034" y="2146"/>
              <a:ext cx="2112" cy="864"/>
            </a:xfrm>
            <a:prstGeom prst="line">
              <a:avLst/>
            </a:prstGeom>
            <a:noFill/>
            <a:ln w="12700">
              <a:solidFill>
                <a:schemeClr val="tx1"/>
              </a:solidFill>
              <a:round/>
              <a:headEnd/>
              <a:tailEnd/>
            </a:ln>
            <a:effectLst/>
          </p:spPr>
          <p:txBody>
            <a:bodyPr>
              <a:spAutoFit/>
            </a:bodyPr>
            <a:lstStyle/>
            <a:p>
              <a:endParaRPr lang="zh-CN" altLang="en-US"/>
            </a:p>
          </p:txBody>
        </p:sp>
        <p:sp>
          <p:nvSpPr>
            <p:cNvPr id="37908" name="Line 20"/>
            <p:cNvSpPr>
              <a:spLocks noChangeShapeType="1"/>
            </p:cNvSpPr>
            <p:nvPr/>
          </p:nvSpPr>
          <p:spPr bwMode="auto">
            <a:xfrm>
              <a:off x="3850" y="2674"/>
              <a:ext cx="0" cy="816"/>
            </a:xfrm>
            <a:prstGeom prst="line">
              <a:avLst/>
            </a:prstGeom>
            <a:noFill/>
            <a:ln w="12700">
              <a:solidFill>
                <a:schemeClr val="tx1"/>
              </a:solidFill>
              <a:prstDash val="dash"/>
              <a:round/>
              <a:headEnd/>
              <a:tailEnd/>
            </a:ln>
            <a:effectLst/>
          </p:spPr>
          <p:txBody>
            <a:bodyPr>
              <a:spAutoFit/>
            </a:bodyPr>
            <a:lstStyle/>
            <a:p>
              <a:endParaRPr lang="zh-CN" altLang="en-US"/>
            </a:p>
          </p:txBody>
        </p:sp>
        <p:sp>
          <p:nvSpPr>
            <p:cNvPr id="37909" name="Text Box 21"/>
            <p:cNvSpPr txBox="1">
              <a:spLocks noChangeArrowheads="1"/>
            </p:cNvSpPr>
            <p:nvPr/>
          </p:nvSpPr>
          <p:spPr bwMode="auto">
            <a:xfrm>
              <a:off x="3610" y="3490"/>
              <a:ext cx="529" cy="289"/>
            </a:xfrm>
            <a:prstGeom prst="rect">
              <a:avLst/>
            </a:prstGeom>
            <a:noFill/>
            <a:ln w="9525">
              <a:noFill/>
              <a:miter lim="800000"/>
              <a:headEnd/>
              <a:tailEnd/>
            </a:ln>
            <a:effectLst/>
          </p:spPr>
          <p:txBody>
            <a:bodyPr>
              <a:spAutoFit/>
            </a:bodyPr>
            <a:lstStyle/>
            <a:p>
              <a:pPr>
                <a:spcBef>
                  <a:spcPct val="50000"/>
                </a:spcBef>
              </a:pPr>
              <a:r>
                <a:rPr lang="en-US" altLang="zh-CN" sz="1600" dirty="0">
                  <a:solidFill>
                    <a:srgbClr val="C00000"/>
                  </a:solidFill>
                  <a:effectLst>
                    <a:outerShdw blurRad="38100" dist="38100" dir="2700000" algn="tl">
                      <a:srgbClr val="C0C0C0"/>
                    </a:outerShdw>
                  </a:effectLst>
                  <a:latin typeface="Times New Roman" pitchFamily="18" charset="0"/>
                </a:rPr>
                <a:t>Q</a:t>
              </a:r>
              <a:r>
                <a:rPr lang="en-US" altLang="zh-CN" sz="1600" baseline="30000" dirty="0">
                  <a:solidFill>
                    <a:srgbClr val="C00000"/>
                  </a:solidFill>
                  <a:effectLst>
                    <a:outerShdw blurRad="38100" dist="38100" dir="2700000" algn="tl">
                      <a:srgbClr val="C0C0C0"/>
                    </a:outerShdw>
                  </a:effectLst>
                  <a:latin typeface="Times New Roman" pitchFamily="18" charset="0"/>
                </a:rPr>
                <a:t>*</a:t>
              </a:r>
              <a:endParaRPr lang="en-US" altLang="zh-CN" sz="1600" dirty="0">
                <a:solidFill>
                  <a:srgbClr val="C00000"/>
                </a:solidFill>
                <a:effectLst>
                  <a:outerShdw blurRad="38100" dist="38100" dir="2700000" algn="tl">
                    <a:srgbClr val="C0C0C0"/>
                  </a:outerShdw>
                </a:effectLst>
                <a:latin typeface="Times New Roman" pitchFamily="18" charset="0"/>
              </a:endParaRPr>
            </a:p>
          </p:txBody>
        </p:sp>
        <p:grpSp>
          <p:nvGrpSpPr>
            <p:cNvPr id="4" name="Group 22"/>
            <p:cNvGrpSpPr>
              <a:grpSpLocks/>
            </p:cNvGrpSpPr>
            <p:nvPr/>
          </p:nvGrpSpPr>
          <p:grpSpPr bwMode="auto">
            <a:xfrm>
              <a:off x="3034" y="2674"/>
              <a:ext cx="816" cy="816"/>
              <a:chOff x="240" y="2784"/>
              <a:chExt cx="816" cy="816"/>
            </a:xfrm>
          </p:grpSpPr>
          <p:sp>
            <p:nvSpPr>
              <p:cNvPr id="37911" name="Line 23"/>
              <p:cNvSpPr>
                <a:spLocks noChangeShapeType="1"/>
              </p:cNvSpPr>
              <p:nvPr/>
            </p:nvSpPr>
            <p:spPr bwMode="auto">
              <a:xfrm>
                <a:off x="240" y="3120"/>
                <a:ext cx="0" cy="480"/>
              </a:xfrm>
              <a:prstGeom prst="line">
                <a:avLst/>
              </a:prstGeom>
              <a:noFill/>
              <a:ln w="25400">
                <a:solidFill>
                  <a:srgbClr val="008000"/>
                </a:solidFill>
                <a:round/>
                <a:headEnd/>
                <a:tailEnd/>
              </a:ln>
              <a:effectLst/>
            </p:spPr>
            <p:txBody>
              <a:bodyPr>
                <a:spAutoFit/>
              </a:bodyPr>
              <a:lstStyle/>
              <a:p>
                <a:endParaRPr lang="zh-CN" altLang="en-US"/>
              </a:p>
            </p:txBody>
          </p:sp>
          <p:sp>
            <p:nvSpPr>
              <p:cNvPr id="37912" name="Line 24"/>
              <p:cNvSpPr>
                <a:spLocks noChangeShapeType="1"/>
              </p:cNvSpPr>
              <p:nvPr/>
            </p:nvSpPr>
            <p:spPr bwMode="auto">
              <a:xfrm flipV="1">
                <a:off x="240" y="2784"/>
                <a:ext cx="816" cy="336"/>
              </a:xfrm>
              <a:prstGeom prst="line">
                <a:avLst/>
              </a:prstGeom>
              <a:noFill/>
              <a:ln w="25400">
                <a:solidFill>
                  <a:srgbClr val="008000"/>
                </a:solidFill>
                <a:round/>
                <a:headEnd/>
                <a:tailEnd/>
              </a:ln>
              <a:effectLst/>
            </p:spPr>
            <p:txBody>
              <a:bodyPr>
                <a:spAutoFit/>
              </a:bodyPr>
              <a:lstStyle/>
              <a:p>
                <a:endParaRPr lang="zh-CN" altLang="en-US"/>
              </a:p>
            </p:txBody>
          </p:sp>
          <p:sp>
            <p:nvSpPr>
              <p:cNvPr id="37913" name="Line 25"/>
              <p:cNvSpPr>
                <a:spLocks noChangeShapeType="1"/>
              </p:cNvSpPr>
              <p:nvPr/>
            </p:nvSpPr>
            <p:spPr bwMode="auto">
              <a:xfrm flipV="1">
                <a:off x="240" y="2784"/>
                <a:ext cx="816" cy="816"/>
              </a:xfrm>
              <a:prstGeom prst="line">
                <a:avLst/>
              </a:prstGeom>
              <a:noFill/>
              <a:ln w="25400">
                <a:solidFill>
                  <a:srgbClr val="008000"/>
                </a:solidFill>
                <a:round/>
                <a:headEnd/>
                <a:tailEnd/>
              </a:ln>
              <a:effectLst/>
            </p:spPr>
            <p:txBody>
              <a:bodyPr>
                <a:spAutoFit/>
              </a:bodyPr>
              <a:lstStyle/>
              <a:p>
                <a:endParaRPr lang="zh-CN" altLang="en-US"/>
              </a:p>
            </p:txBody>
          </p:sp>
        </p:grpSp>
        <p:grpSp>
          <p:nvGrpSpPr>
            <p:cNvPr id="5" name="Group 26"/>
            <p:cNvGrpSpPr>
              <a:grpSpLocks/>
            </p:cNvGrpSpPr>
            <p:nvPr/>
          </p:nvGrpSpPr>
          <p:grpSpPr bwMode="auto">
            <a:xfrm>
              <a:off x="3850" y="1570"/>
              <a:ext cx="1296" cy="1104"/>
              <a:chOff x="1056" y="1680"/>
              <a:chExt cx="1296" cy="1104"/>
            </a:xfrm>
          </p:grpSpPr>
          <p:sp>
            <p:nvSpPr>
              <p:cNvPr id="37915" name="Line 27"/>
              <p:cNvSpPr>
                <a:spLocks noChangeShapeType="1"/>
              </p:cNvSpPr>
              <p:nvPr/>
            </p:nvSpPr>
            <p:spPr bwMode="auto">
              <a:xfrm flipV="1">
                <a:off x="1056" y="1680"/>
                <a:ext cx="1104" cy="1104"/>
              </a:xfrm>
              <a:prstGeom prst="line">
                <a:avLst/>
              </a:prstGeom>
              <a:noFill/>
              <a:ln w="25400">
                <a:solidFill>
                  <a:schemeClr val="hlink"/>
                </a:solidFill>
                <a:round/>
                <a:headEnd/>
                <a:tailEnd/>
              </a:ln>
              <a:effectLst/>
            </p:spPr>
            <p:txBody>
              <a:bodyPr>
                <a:spAutoFit/>
              </a:bodyPr>
              <a:lstStyle/>
              <a:p>
                <a:endParaRPr lang="zh-CN" altLang="en-US"/>
              </a:p>
            </p:txBody>
          </p:sp>
          <p:sp>
            <p:nvSpPr>
              <p:cNvPr id="37916" name="Line 28"/>
              <p:cNvSpPr>
                <a:spLocks noChangeShapeType="1"/>
              </p:cNvSpPr>
              <p:nvPr/>
            </p:nvSpPr>
            <p:spPr bwMode="auto">
              <a:xfrm flipV="1">
                <a:off x="1056" y="2256"/>
                <a:ext cx="1296" cy="528"/>
              </a:xfrm>
              <a:prstGeom prst="line">
                <a:avLst/>
              </a:prstGeom>
              <a:noFill/>
              <a:ln w="25400">
                <a:solidFill>
                  <a:schemeClr val="hlink"/>
                </a:solidFill>
                <a:round/>
                <a:headEnd/>
                <a:tailEnd/>
              </a:ln>
              <a:effectLst/>
            </p:spPr>
            <p:txBody>
              <a:bodyPr>
                <a:spAutoFit/>
              </a:bodyPr>
              <a:lstStyle/>
              <a:p>
                <a:endParaRPr lang="zh-CN" altLang="en-US"/>
              </a:p>
            </p:txBody>
          </p:sp>
        </p:grpSp>
        <p:sp>
          <p:nvSpPr>
            <p:cNvPr id="37917" name="Line 29"/>
            <p:cNvSpPr>
              <a:spLocks noChangeShapeType="1"/>
            </p:cNvSpPr>
            <p:nvPr/>
          </p:nvSpPr>
          <p:spPr bwMode="auto">
            <a:xfrm flipH="1" flipV="1">
              <a:off x="3684" y="2386"/>
              <a:ext cx="166" cy="288"/>
            </a:xfrm>
            <a:prstGeom prst="line">
              <a:avLst/>
            </a:prstGeom>
            <a:noFill/>
            <a:ln w="25400">
              <a:solidFill>
                <a:schemeClr val="tx1"/>
              </a:solidFill>
              <a:round/>
              <a:headEnd type="triangle" w="med" len="med"/>
              <a:tailEnd/>
            </a:ln>
            <a:effectLst/>
          </p:spPr>
          <p:txBody>
            <a:bodyPr>
              <a:spAutoFit/>
            </a:bodyPr>
            <a:lstStyle/>
            <a:p>
              <a:endParaRPr lang="zh-CN" altLang="en-US"/>
            </a:p>
          </p:txBody>
        </p:sp>
        <p:sp>
          <p:nvSpPr>
            <p:cNvPr id="37918" name="Text Box 30"/>
            <p:cNvSpPr txBox="1">
              <a:spLocks noChangeArrowheads="1"/>
            </p:cNvSpPr>
            <p:nvPr/>
          </p:nvSpPr>
          <p:spPr bwMode="auto">
            <a:xfrm>
              <a:off x="3370" y="2155"/>
              <a:ext cx="624" cy="315"/>
            </a:xfrm>
            <a:prstGeom prst="rect">
              <a:avLst/>
            </a:prstGeom>
            <a:noFill/>
            <a:ln w="12700">
              <a:noFill/>
              <a:miter lim="800000"/>
              <a:headEnd/>
              <a:tailEnd/>
            </a:ln>
            <a:effectLst/>
          </p:spPr>
          <p:txBody>
            <a:bodyPr>
              <a:spAutoFit/>
            </a:bodyPr>
            <a:lstStyle/>
            <a:p>
              <a:pPr>
                <a:spcBef>
                  <a:spcPct val="50000"/>
                </a:spcBef>
              </a:pPr>
              <a:r>
                <a:rPr lang="en-US" altLang="zh-CN" sz="1800">
                  <a:solidFill>
                    <a:schemeClr val="tx1"/>
                  </a:solidFill>
                  <a:effectLst>
                    <a:outerShdw blurRad="38100" dist="38100" dir="2700000" algn="tl">
                      <a:srgbClr val="C0C0C0"/>
                    </a:outerShdw>
                  </a:effectLst>
                  <a:latin typeface="Times New Roman" pitchFamily="18" charset="0"/>
                </a:rPr>
                <a:t>BEP</a:t>
              </a:r>
            </a:p>
          </p:txBody>
        </p:sp>
        <p:grpSp>
          <p:nvGrpSpPr>
            <p:cNvPr id="6" name="Group 31"/>
            <p:cNvGrpSpPr>
              <a:grpSpLocks/>
            </p:cNvGrpSpPr>
            <p:nvPr/>
          </p:nvGrpSpPr>
          <p:grpSpPr bwMode="auto">
            <a:xfrm>
              <a:off x="2890" y="1282"/>
              <a:ext cx="2544" cy="2470"/>
              <a:chOff x="96" y="1392"/>
              <a:chExt cx="2544" cy="2470"/>
            </a:xfrm>
          </p:grpSpPr>
          <p:sp>
            <p:nvSpPr>
              <p:cNvPr id="37920" name="Line 32"/>
              <p:cNvSpPr>
                <a:spLocks noChangeShapeType="1"/>
              </p:cNvSpPr>
              <p:nvPr/>
            </p:nvSpPr>
            <p:spPr bwMode="auto">
              <a:xfrm>
                <a:off x="240" y="1392"/>
                <a:ext cx="0" cy="2208"/>
              </a:xfrm>
              <a:prstGeom prst="line">
                <a:avLst/>
              </a:prstGeom>
              <a:noFill/>
              <a:ln w="12700">
                <a:solidFill>
                  <a:schemeClr val="tx1"/>
                </a:solidFill>
                <a:round/>
                <a:headEnd type="triangle" w="med" len="med"/>
                <a:tailEnd/>
              </a:ln>
              <a:effectLst/>
            </p:spPr>
            <p:txBody>
              <a:bodyPr>
                <a:spAutoFit/>
              </a:bodyPr>
              <a:lstStyle/>
              <a:p>
                <a:endParaRPr lang="zh-CN" altLang="en-US"/>
              </a:p>
            </p:txBody>
          </p:sp>
          <p:sp>
            <p:nvSpPr>
              <p:cNvPr id="37921" name="Line 33"/>
              <p:cNvSpPr>
                <a:spLocks noChangeShapeType="1"/>
              </p:cNvSpPr>
              <p:nvPr/>
            </p:nvSpPr>
            <p:spPr bwMode="auto">
              <a:xfrm>
                <a:off x="240" y="3600"/>
                <a:ext cx="2400" cy="0"/>
              </a:xfrm>
              <a:prstGeom prst="line">
                <a:avLst/>
              </a:prstGeom>
              <a:noFill/>
              <a:ln w="12700">
                <a:solidFill>
                  <a:schemeClr val="tx1"/>
                </a:solidFill>
                <a:round/>
                <a:headEnd/>
                <a:tailEnd type="triangle" w="med" len="med"/>
              </a:ln>
              <a:effectLst/>
            </p:spPr>
            <p:txBody>
              <a:bodyPr>
                <a:spAutoFit/>
              </a:bodyPr>
              <a:lstStyle/>
              <a:p>
                <a:endParaRPr lang="zh-CN" altLang="en-US"/>
              </a:p>
            </p:txBody>
          </p:sp>
          <p:sp>
            <p:nvSpPr>
              <p:cNvPr id="37922" name="Text Box 34"/>
              <p:cNvSpPr txBox="1">
                <a:spLocks noChangeArrowheads="1"/>
              </p:cNvSpPr>
              <p:nvPr/>
            </p:nvSpPr>
            <p:spPr bwMode="auto">
              <a:xfrm>
                <a:off x="96" y="3600"/>
                <a:ext cx="384" cy="262"/>
              </a:xfrm>
              <a:prstGeom prst="rect">
                <a:avLst/>
              </a:prstGeom>
              <a:noFill/>
              <a:ln w="12700">
                <a:noFill/>
                <a:miter lim="800000"/>
                <a:headEnd/>
                <a:tailEnd/>
              </a:ln>
              <a:effectLst/>
            </p:spPr>
            <p:txBody>
              <a:bodyPr>
                <a:spAutoFit/>
              </a:bodyPr>
              <a:lstStyle/>
              <a:p>
                <a:pPr>
                  <a:spcBef>
                    <a:spcPct val="50000"/>
                  </a:spcBef>
                </a:pPr>
                <a:r>
                  <a:rPr lang="zh-CN" altLang="en-US" sz="1400">
                    <a:solidFill>
                      <a:schemeClr val="tx1"/>
                    </a:solidFill>
                    <a:effectLst>
                      <a:outerShdw blurRad="38100" dist="38100" dir="2700000" algn="tl">
                        <a:srgbClr val="C0C0C0"/>
                      </a:outerShdw>
                    </a:effectLst>
                    <a:latin typeface="Times New Roman" pitchFamily="18" charset="0"/>
                  </a:rPr>
                  <a:t>0</a:t>
                </a:r>
              </a:p>
            </p:txBody>
          </p:sp>
        </p:grpSp>
        <p:sp>
          <p:nvSpPr>
            <p:cNvPr id="37923" name="Text Box 35"/>
            <p:cNvSpPr txBox="1">
              <a:spLocks noChangeArrowheads="1"/>
            </p:cNvSpPr>
            <p:nvPr/>
          </p:nvSpPr>
          <p:spPr bwMode="auto">
            <a:xfrm>
              <a:off x="3002" y="1234"/>
              <a:ext cx="559" cy="341"/>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金额</a:t>
              </a:r>
            </a:p>
          </p:txBody>
        </p:sp>
        <p:sp>
          <p:nvSpPr>
            <p:cNvPr id="37924" name="Text Box 36"/>
            <p:cNvSpPr txBox="1">
              <a:spLocks noChangeArrowheads="1"/>
            </p:cNvSpPr>
            <p:nvPr/>
          </p:nvSpPr>
          <p:spPr bwMode="auto">
            <a:xfrm>
              <a:off x="5118" y="3520"/>
              <a:ext cx="559" cy="341"/>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产量</a:t>
              </a:r>
            </a:p>
          </p:txBody>
        </p:sp>
        <p:sp>
          <p:nvSpPr>
            <p:cNvPr id="37925" name="Text Box 37"/>
            <p:cNvSpPr txBox="1">
              <a:spLocks noChangeArrowheads="1"/>
            </p:cNvSpPr>
            <p:nvPr/>
          </p:nvSpPr>
          <p:spPr bwMode="auto">
            <a:xfrm>
              <a:off x="4310" y="1353"/>
              <a:ext cx="1101" cy="344"/>
            </a:xfrm>
            <a:prstGeom prst="rect">
              <a:avLst/>
            </a:prstGeom>
            <a:noFill/>
            <a:ln w="9525">
              <a:noFill/>
              <a:miter lim="800000"/>
              <a:headEnd/>
              <a:tailEnd/>
            </a:ln>
            <a:effectLst/>
          </p:spPr>
          <p:txBody>
            <a:bodyPr wrap="none">
              <a:spAutoFit/>
            </a:bodyPr>
            <a:lstStyle/>
            <a:p>
              <a:pPr algn="l"/>
              <a:r>
                <a:rPr lang="zh-CN" altLang="en-US" sz="2000" dirty="0">
                  <a:latin typeface="Tahoma" pitchFamily="34" charset="0"/>
                </a:rPr>
                <a:t>销售</a:t>
              </a:r>
              <a:r>
                <a:rPr lang="zh-CN" altLang="en-US" sz="2000" dirty="0" smtClean="0">
                  <a:latin typeface="Tahoma" pitchFamily="34" charset="0"/>
                </a:rPr>
                <a:t>收入</a:t>
              </a:r>
              <a:r>
                <a:rPr lang="en-US" altLang="zh-CN" sz="2000" dirty="0" smtClean="0">
                  <a:latin typeface="Tahoma" pitchFamily="34" charset="0"/>
                </a:rPr>
                <a:t>R</a:t>
              </a:r>
              <a:endParaRPr lang="en-US" altLang="zh-CN" sz="2000" dirty="0">
                <a:latin typeface="Tahoma" pitchFamily="34" charset="0"/>
              </a:endParaRPr>
            </a:p>
          </p:txBody>
        </p:sp>
        <p:sp>
          <p:nvSpPr>
            <p:cNvPr id="37926" name="Text Box 38"/>
            <p:cNvSpPr txBox="1">
              <a:spLocks noChangeArrowheads="1"/>
            </p:cNvSpPr>
            <p:nvPr/>
          </p:nvSpPr>
          <p:spPr bwMode="auto">
            <a:xfrm>
              <a:off x="4945" y="1912"/>
              <a:ext cx="1027" cy="341"/>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总成本</a:t>
              </a:r>
              <a:r>
                <a:rPr lang="en-US" altLang="zh-CN" sz="2000">
                  <a:latin typeface="Tahoma" pitchFamily="34" charset="0"/>
                </a:rPr>
                <a:t>TC</a:t>
              </a:r>
            </a:p>
          </p:txBody>
        </p:sp>
      </p:grpSp>
      <p:sp>
        <p:nvSpPr>
          <p:cNvPr id="37938" name="AutoShape 50"/>
          <p:cNvSpPr>
            <a:spLocks noChangeArrowheads="1"/>
          </p:cNvSpPr>
          <p:nvPr/>
        </p:nvSpPr>
        <p:spPr bwMode="auto">
          <a:xfrm>
            <a:off x="2782888" y="3043238"/>
            <a:ext cx="436562" cy="531812"/>
          </a:xfrm>
          <a:prstGeom prst="downArrow">
            <a:avLst>
              <a:gd name="adj1" fmla="val 50000"/>
              <a:gd name="adj2" fmla="val 30455"/>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6609"/>
                                        </p:tgtEl>
                                        <p:attrNameLst>
                                          <p:attrName>style.visibility</p:attrName>
                                        </p:attrNameLst>
                                      </p:cBhvr>
                                      <p:to>
                                        <p:strVal val="visible"/>
                                      </p:to>
                                    </p:set>
                                    <p:animEffect transition="in" filter="dissolve">
                                      <p:cBhvr>
                                        <p:cTn id="7" dur="500"/>
                                        <p:tgtEl>
                                          <p:spTgt spid="19660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938"/>
                                        </p:tgtEl>
                                        <p:attrNameLst>
                                          <p:attrName>style.visibility</p:attrName>
                                        </p:attrNameLst>
                                      </p:cBhvr>
                                      <p:to>
                                        <p:strVal val="visible"/>
                                      </p:to>
                                    </p:set>
                                    <p:animEffect transition="in" filter="dissolve">
                                      <p:cBhvr>
                                        <p:cTn id="17" dur="500"/>
                                        <p:tgtEl>
                                          <p:spTgt spid="37938"/>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196608"/>
                                        </p:tgtEl>
                                        <p:attrNameLst>
                                          <p:attrName>style.visibility</p:attrName>
                                        </p:attrNameLst>
                                      </p:cBhvr>
                                      <p:to>
                                        <p:strVal val="visible"/>
                                      </p:to>
                                    </p:set>
                                    <p:animEffect transition="in" filter="dissolve">
                                      <p:cBhvr>
                                        <p:cTn id="21" dur="500"/>
                                        <p:tgtEl>
                                          <p:spTgt spid="196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3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632" name="Object 1024"/>
          <p:cNvGraphicFramePr>
            <a:graphicFrameLocks noChangeAspect="1"/>
          </p:cNvGraphicFramePr>
          <p:nvPr/>
        </p:nvGraphicFramePr>
        <p:xfrm>
          <a:off x="1992313" y="2706688"/>
          <a:ext cx="4524375" cy="727075"/>
        </p:xfrm>
        <a:graphic>
          <a:graphicData uri="http://schemas.openxmlformats.org/presentationml/2006/ole">
            <p:oleObj spid="_x0000_s123906" name="公式" r:id="rId3" imgW="1409400" imgH="228600" progId="Equation.3">
              <p:embed/>
            </p:oleObj>
          </a:graphicData>
        </a:graphic>
      </p:graphicFrame>
      <p:graphicFrame>
        <p:nvGraphicFramePr>
          <p:cNvPr id="197633" name="Object 1025"/>
          <p:cNvGraphicFramePr>
            <a:graphicFrameLocks noChangeAspect="1"/>
          </p:cNvGraphicFramePr>
          <p:nvPr/>
        </p:nvGraphicFramePr>
        <p:xfrm>
          <a:off x="2628900" y="4289425"/>
          <a:ext cx="3127375" cy="1325563"/>
        </p:xfrm>
        <a:graphic>
          <a:graphicData uri="http://schemas.openxmlformats.org/presentationml/2006/ole">
            <p:oleObj spid="_x0000_s123907" name="公式" r:id="rId4" imgW="990360" imgH="419040" progId="Equation.3">
              <p:embed/>
            </p:oleObj>
          </a:graphicData>
        </a:graphic>
      </p:graphicFrame>
      <p:sp>
        <p:nvSpPr>
          <p:cNvPr id="38921" name="Rectangle 9"/>
          <p:cNvSpPr>
            <a:spLocks noGrp="1" noChangeArrowheads="1"/>
          </p:cNvSpPr>
          <p:nvPr>
            <p:ph type="title" idx="4294967295"/>
          </p:nvPr>
        </p:nvSpPr>
        <p:spPr>
          <a:xfrm>
            <a:off x="1325109" y="269195"/>
            <a:ext cx="6154737" cy="638175"/>
          </a:xfrm>
          <a:noFill/>
          <a:ln/>
        </p:spPr>
        <p:txBody>
          <a:bodyPr/>
          <a:lstStyle/>
          <a:p>
            <a:pPr algn="ctr"/>
            <a:r>
              <a:rPr lang="zh-CN" altLang="en-US" sz="3600" b="1" dirty="0">
                <a:effectLst>
                  <a:outerShdw blurRad="38100" dist="38100" dir="2700000" algn="tl">
                    <a:srgbClr val="C0C0C0"/>
                  </a:outerShdw>
                </a:effectLst>
                <a:latin typeface="宋体" charset="-122"/>
              </a:rPr>
              <a:t> 盈亏平衡</a:t>
            </a:r>
            <a:r>
              <a:rPr lang="zh-CN" altLang="en-US" sz="3600" b="1" dirty="0" smtClean="0">
                <a:effectLst>
                  <a:outerShdw blurRad="38100" dist="38100" dir="2700000" algn="tl">
                    <a:srgbClr val="C0C0C0"/>
                  </a:outerShdw>
                </a:effectLst>
                <a:latin typeface="宋体" charset="-122"/>
              </a:rPr>
              <a:t>分析</a:t>
            </a:r>
            <a:endParaRPr lang="zh-CN" altLang="en-US" sz="3600" b="1" dirty="0">
              <a:effectLst>
                <a:outerShdw blurRad="38100" dist="38100" dir="2700000" algn="tl">
                  <a:srgbClr val="C0C0C0"/>
                </a:outerShdw>
              </a:effectLst>
              <a:latin typeface="宋体" charset="-122"/>
            </a:endParaRPr>
          </a:p>
        </p:txBody>
      </p:sp>
      <p:sp>
        <p:nvSpPr>
          <p:cNvPr id="38922" name="Text Box 10"/>
          <p:cNvSpPr txBox="1">
            <a:spLocks noChangeArrowheads="1"/>
          </p:cNvSpPr>
          <p:nvPr/>
        </p:nvSpPr>
        <p:spPr bwMode="auto">
          <a:xfrm>
            <a:off x="1300163" y="1931988"/>
            <a:ext cx="5214937" cy="457200"/>
          </a:xfrm>
          <a:prstGeom prst="rect">
            <a:avLst/>
          </a:prstGeom>
          <a:noFill/>
          <a:ln w="9525">
            <a:noFill/>
            <a:miter lim="800000"/>
            <a:headEnd/>
            <a:tailEnd/>
          </a:ln>
          <a:effectLst/>
        </p:spPr>
        <p:txBody>
          <a:bodyPr wrap="none">
            <a:spAutoFit/>
          </a:bodyPr>
          <a:lstStyle/>
          <a:p>
            <a:pPr algn="l"/>
            <a:r>
              <a:rPr lang="zh-CN" altLang="en-US" sz="2400" dirty="0">
                <a:solidFill>
                  <a:schemeClr val="tx1"/>
                </a:solidFill>
                <a:latin typeface="Tahoma" pitchFamily="34" charset="0"/>
              </a:rPr>
              <a:t>若产品的含税价格</a:t>
            </a:r>
            <a:r>
              <a:rPr lang="zh-CN" altLang="en-US" sz="2400" dirty="0" smtClean="0">
                <a:solidFill>
                  <a:schemeClr val="tx1"/>
                </a:solidFill>
                <a:latin typeface="Tahoma" pitchFamily="34" charset="0"/>
              </a:rPr>
              <a:t>为</a:t>
            </a:r>
            <a:r>
              <a:rPr lang="en-US" altLang="zh-CN" sz="2400" dirty="0" smtClean="0">
                <a:latin typeface="Tahoma" pitchFamily="34" charset="0"/>
              </a:rPr>
              <a:t>r</a:t>
            </a:r>
            <a:r>
              <a:rPr lang="en-US" altLang="zh-CN" sz="2400" dirty="0" smtClean="0">
                <a:solidFill>
                  <a:schemeClr val="tx1"/>
                </a:solidFill>
                <a:latin typeface="Tahoma" pitchFamily="34" charset="0"/>
              </a:rPr>
              <a:t>，</a:t>
            </a:r>
            <a:r>
              <a:rPr lang="zh-CN" altLang="en-US" sz="2400" dirty="0">
                <a:solidFill>
                  <a:schemeClr val="tx1"/>
                </a:solidFill>
                <a:latin typeface="Tahoma" pitchFamily="34" charset="0"/>
              </a:rPr>
              <a:t>销售税率</a:t>
            </a:r>
            <a:r>
              <a:rPr lang="zh-CN" altLang="en-US" sz="2400" dirty="0" smtClean="0">
                <a:solidFill>
                  <a:schemeClr val="tx1"/>
                </a:solidFill>
                <a:latin typeface="Tahoma" pitchFamily="34" charset="0"/>
              </a:rPr>
              <a:t>为</a:t>
            </a:r>
            <a:r>
              <a:rPr lang="en-US" altLang="zh-CN" sz="2400" dirty="0" smtClean="0">
                <a:latin typeface="Tahoma" pitchFamily="34" charset="0"/>
              </a:rPr>
              <a:t>k</a:t>
            </a:r>
            <a:r>
              <a:rPr lang="en-US" altLang="zh-CN" sz="2400" dirty="0" smtClean="0">
                <a:solidFill>
                  <a:schemeClr val="tx1"/>
                </a:solidFill>
                <a:latin typeface="Tahoma" pitchFamily="34" charset="0"/>
              </a:rPr>
              <a:t>:</a:t>
            </a:r>
            <a:endParaRPr lang="en-US" altLang="zh-CN" sz="2400" dirty="0">
              <a:solidFill>
                <a:schemeClr val="tx1"/>
              </a:solidFill>
              <a:latin typeface="Tahoma" pitchFamily="34" charset="0"/>
            </a:endParaRPr>
          </a:p>
        </p:txBody>
      </p:sp>
      <p:sp>
        <p:nvSpPr>
          <p:cNvPr id="38923" name="AutoShape 11"/>
          <p:cNvSpPr>
            <a:spLocks noChangeArrowheads="1"/>
          </p:cNvSpPr>
          <p:nvPr/>
        </p:nvSpPr>
        <p:spPr bwMode="auto">
          <a:xfrm>
            <a:off x="3808413" y="3589338"/>
            <a:ext cx="407987" cy="477837"/>
          </a:xfrm>
          <a:prstGeom prst="downArrow">
            <a:avLst>
              <a:gd name="adj1" fmla="val 50000"/>
              <a:gd name="adj2" fmla="val 29280"/>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7632"/>
                                        </p:tgtEl>
                                        <p:attrNameLst>
                                          <p:attrName>style.visibility</p:attrName>
                                        </p:attrNameLst>
                                      </p:cBhvr>
                                      <p:to>
                                        <p:strVal val="visible"/>
                                      </p:to>
                                    </p:set>
                                    <p:animEffect transition="in" filter="dissolve">
                                      <p:cBhvr>
                                        <p:cTn id="7" dur="500"/>
                                        <p:tgtEl>
                                          <p:spTgt spid="1976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923"/>
                                        </p:tgtEl>
                                        <p:attrNameLst>
                                          <p:attrName>style.visibility</p:attrName>
                                        </p:attrNameLst>
                                      </p:cBhvr>
                                      <p:to>
                                        <p:strVal val="visible"/>
                                      </p:to>
                                    </p:set>
                                    <p:animEffect transition="in" filter="dissolve">
                                      <p:cBhvr>
                                        <p:cTn id="12" dur="500"/>
                                        <p:tgtEl>
                                          <p:spTgt spid="38923"/>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97633"/>
                                        </p:tgtEl>
                                        <p:attrNameLst>
                                          <p:attrName>style.visibility</p:attrName>
                                        </p:attrNameLst>
                                      </p:cBhvr>
                                      <p:to>
                                        <p:strVal val="visible"/>
                                      </p:to>
                                    </p:set>
                                    <p:animEffect transition="in" filter="dissolve">
                                      <p:cBhvr>
                                        <p:cTn id="16" dur="500"/>
                                        <p:tgtEl>
                                          <p:spTgt spid="197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3"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98656" name="Object 0"/>
          <p:cNvGraphicFramePr>
            <a:graphicFrameLocks noChangeAspect="1"/>
          </p:cNvGraphicFramePr>
          <p:nvPr/>
        </p:nvGraphicFramePr>
        <p:xfrm>
          <a:off x="1630363" y="4509120"/>
          <a:ext cx="5751512" cy="1765300"/>
        </p:xfrm>
        <a:graphic>
          <a:graphicData uri="http://schemas.openxmlformats.org/presentationml/2006/ole">
            <p:oleObj spid="_x0000_s124930" name="公式" r:id="rId3" imgW="2895480" imgH="888840" progId="Equation.3">
              <p:embed/>
            </p:oleObj>
          </a:graphicData>
        </a:graphic>
      </p:graphicFrame>
      <p:sp>
        <p:nvSpPr>
          <p:cNvPr id="39944" name="Rectangle 8"/>
          <p:cNvSpPr>
            <a:spLocks noGrp="1" noChangeArrowheads="1"/>
          </p:cNvSpPr>
          <p:nvPr>
            <p:ph type="title" idx="4294967295"/>
          </p:nvPr>
        </p:nvSpPr>
        <p:spPr>
          <a:xfrm>
            <a:off x="744538" y="223838"/>
            <a:ext cx="7793037" cy="638175"/>
          </a:xfrm>
          <a:noFill/>
          <a:ln/>
        </p:spPr>
        <p:txBody>
          <a:bodyPr/>
          <a:lstStyle/>
          <a:p>
            <a:pPr algn="ctr"/>
            <a:r>
              <a:rPr lang="zh-CN" altLang="en-US" sz="3600" b="1" dirty="0">
                <a:effectLst>
                  <a:outerShdw blurRad="38100" dist="38100" dir="2700000" algn="tl">
                    <a:srgbClr val="C0C0C0"/>
                  </a:outerShdw>
                </a:effectLst>
                <a:latin typeface="宋体" charset="-122"/>
              </a:rPr>
              <a:t> 盈亏平衡</a:t>
            </a:r>
            <a:r>
              <a:rPr lang="zh-CN" altLang="en-US" sz="3600" b="1" dirty="0" smtClean="0">
                <a:effectLst>
                  <a:outerShdw blurRad="38100" dist="38100" dir="2700000" algn="tl">
                    <a:srgbClr val="C0C0C0"/>
                  </a:outerShdw>
                </a:effectLst>
                <a:latin typeface="宋体" charset="-122"/>
              </a:rPr>
              <a:t>分析</a:t>
            </a:r>
            <a:endParaRPr lang="zh-CN" altLang="en-US" sz="3600" b="1" dirty="0">
              <a:effectLst>
                <a:outerShdw blurRad="38100" dist="38100" dir="2700000" algn="tl">
                  <a:srgbClr val="C0C0C0"/>
                </a:outerShdw>
              </a:effectLst>
              <a:latin typeface="宋体" charset="-122"/>
            </a:endParaRPr>
          </a:p>
        </p:txBody>
      </p:sp>
      <p:sp>
        <p:nvSpPr>
          <p:cNvPr id="39945" name="Text Box 9"/>
          <p:cNvSpPr txBox="1">
            <a:spLocks noChangeArrowheads="1"/>
          </p:cNvSpPr>
          <p:nvPr/>
        </p:nvSpPr>
        <p:spPr bwMode="auto">
          <a:xfrm>
            <a:off x="284163" y="1161143"/>
            <a:ext cx="3608387" cy="400110"/>
          </a:xfrm>
          <a:prstGeom prst="rect">
            <a:avLst/>
          </a:prstGeom>
          <a:noFill/>
          <a:ln w="9525">
            <a:noFill/>
            <a:miter lim="800000"/>
            <a:headEnd/>
            <a:tailEnd/>
          </a:ln>
          <a:effectLst/>
        </p:spPr>
        <p:txBody>
          <a:bodyPr>
            <a:spAutoFit/>
          </a:bodyPr>
          <a:lstStyle/>
          <a:p>
            <a:r>
              <a:rPr lang="zh-CN" altLang="en-US" dirty="0">
                <a:solidFill>
                  <a:srgbClr val="C00000"/>
                </a:solidFill>
                <a:effectLst>
                  <a:outerShdw blurRad="38100" dist="38100" dir="2700000" algn="tl">
                    <a:srgbClr val="000000">
                      <a:alpha val="43137"/>
                    </a:srgbClr>
                  </a:outerShdw>
                </a:effectLst>
                <a:latin typeface="Tahoma" pitchFamily="34" charset="0"/>
              </a:rPr>
              <a:t>其它盈亏平衡点指标</a:t>
            </a:r>
            <a:r>
              <a:rPr lang="zh-CN" altLang="en-US" dirty="0">
                <a:solidFill>
                  <a:srgbClr val="C00000"/>
                </a:solidFill>
                <a:effectLst>
                  <a:outerShdw blurRad="38100" dist="38100" dir="2700000" algn="tl">
                    <a:srgbClr val="000000">
                      <a:alpha val="43137"/>
                    </a:srgbClr>
                  </a:outerShdw>
                </a:effectLst>
                <a:latin typeface="Tahoma" pitchFamily="34" charset="0"/>
                <a:sym typeface="Wingdings" pitchFamily="2" charset="2"/>
              </a:rPr>
              <a:t>  </a:t>
            </a:r>
            <a:endParaRPr lang="zh-CN" altLang="en-US" sz="2400" dirty="0">
              <a:solidFill>
                <a:srgbClr val="C00000"/>
              </a:solidFill>
              <a:effectLst>
                <a:outerShdw blurRad="38100" dist="38100" dir="2700000" algn="tl">
                  <a:srgbClr val="000000">
                    <a:alpha val="43137"/>
                  </a:srgbClr>
                </a:outerShdw>
              </a:effectLst>
              <a:latin typeface="Tahoma" pitchFamily="34" charset="0"/>
            </a:endParaRPr>
          </a:p>
        </p:txBody>
      </p:sp>
      <p:graphicFrame>
        <p:nvGraphicFramePr>
          <p:cNvPr id="198657" name="Object 1"/>
          <p:cNvGraphicFramePr>
            <a:graphicFrameLocks noChangeAspect="1"/>
          </p:cNvGraphicFramePr>
          <p:nvPr/>
        </p:nvGraphicFramePr>
        <p:xfrm>
          <a:off x="5367338" y="1963738"/>
          <a:ext cx="3454400" cy="431800"/>
        </p:xfrm>
        <a:graphic>
          <a:graphicData uri="http://schemas.openxmlformats.org/presentationml/2006/ole">
            <p:oleObj spid="_x0000_s124931" name="Equation" r:id="rId4" imgW="1828800" imgH="228600" progId="Equation.3">
              <p:embed/>
            </p:oleObj>
          </a:graphicData>
        </a:graphic>
      </p:graphicFrame>
      <p:graphicFrame>
        <p:nvGraphicFramePr>
          <p:cNvPr id="198658" name="Object 2"/>
          <p:cNvGraphicFramePr>
            <a:graphicFrameLocks noChangeAspect="1"/>
          </p:cNvGraphicFramePr>
          <p:nvPr/>
        </p:nvGraphicFramePr>
        <p:xfrm>
          <a:off x="1131888" y="2371725"/>
          <a:ext cx="7429500" cy="1538288"/>
        </p:xfrm>
        <a:graphic>
          <a:graphicData uri="http://schemas.openxmlformats.org/presentationml/2006/ole">
            <p:oleObj spid="_x0000_s124932" name="公式" r:id="rId5" imgW="4165560" imgH="888840" progId="Equation.3">
              <p:embed/>
            </p:oleObj>
          </a:graphicData>
        </a:graphic>
      </p:graphicFrame>
      <p:sp>
        <p:nvSpPr>
          <p:cNvPr id="39948" name="Text Box 12"/>
          <p:cNvSpPr txBox="1">
            <a:spLocks noChangeArrowheads="1"/>
          </p:cNvSpPr>
          <p:nvPr/>
        </p:nvSpPr>
        <p:spPr bwMode="auto">
          <a:xfrm>
            <a:off x="812800" y="4005263"/>
            <a:ext cx="6126163" cy="457200"/>
          </a:xfrm>
          <a:prstGeom prst="rect">
            <a:avLst/>
          </a:prstGeom>
          <a:noFill/>
          <a:ln w="9525">
            <a:noFill/>
            <a:miter lim="800000"/>
            <a:headEnd/>
            <a:tailEnd/>
          </a:ln>
          <a:effectLst/>
        </p:spPr>
        <p:txBody>
          <a:bodyPr>
            <a:spAutoFit/>
          </a:bodyPr>
          <a:lstStyle/>
          <a:p>
            <a:pPr algn="l">
              <a:spcBef>
                <a:spcPct val="50000"/>
              </a:spcBef>
            </a:pPr>
            <a:r>
              <a:rPr lang="zh-CN" altLang="en-US" sz="2400" dirty="0">
                <a:solidFill>
                  <a:schemeClr val="tx1"/>
                </a:solidFill>
                <a:effectLst>
                  <a:outerShdw blurRad="38100" dist="38100" dir="2700000" algn="tl">
                    <a:srgbClr val="000000">
                      <a:alpha val="43137"/>
                    </a:srgbClr>
                  </a:outerShdw>
                </a:effectLst>
                <a:latin typeface="Tahoma" pitchFamily="34" charset="0"/>
                <a:sym typeface="Wingdings" pitchFamily="2" charset="2"/>
              </a:rPr>
              <a:t>2、按设计生产能力进行生产和销售</a:t>
            </a:r>
          </a:p>
        </p:txBody>
      </p:sp>
      <p:sp>
        <p:nvSpPr>
          <p:cNvPr id="39949" name="Text Box 13"/>
          <p:cNvSpPr txBox="1">
            <a:spLocks noChangeArrowheads="1"/>
          </p:cNvSpPr>
          <p:nvPr/>
        </p:nvSpPr>
        <p:spPr bwMode="auto">
          <a:xfrm>
            <a:off x="987425" y="1887538"/>
            <a:ext cx="4033838" cy="457200"/>
          </a:xfrm>
          <a:prstGeom prst="rect">
            <a:avLst/>
          </a:prstGeom>
          <a:noFill/>
          <a:ln w="9525">
            <a:noFill/>
            <a:miter lim="800000"/>
            <a:headEnd/>
            <a:tailEnd/>
          </a:ln>
          <a:effectLst/>
        </p:spPr>
        <p:txBody>
          <a:bodyPr>
            <a:spAutoFit/>
          </a:bodyPr>
          <a:lstStyle/>
          <a:p>
            <a:pPr algn="l">
              <a:spcBef>
                <a:spcPct val="50000"/>
              </a:spcBef>
            </a:pPr>
            <a:r>
              <a:rPr lang="zh-CN" altLang="en-US" sz="2400"/>
              <a:t>1、价格确定情况下</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49"/>
                                        </p:tgtEl>
                                        <p:attrNameLst>
                                          <p:attrName>style.visibility</p:attrName>
                                        </p:attrNameLst>
                                      </p:cBhvr>
                                      <p:to>
                                        <p:strVal val="visible"/>
                                      </p:to>
                                    </p:set>
                                    <p:anim calcmode="lin" valueType="num">
                                      <p:cBhvr additive="base">
                                        <p:cTn id="7" dur="500" fill="hold"/>
                                        <p:tgtEl>
                                          <p:spTgt spid="39949"/>
                                        </p:tgtEl>
                                        <p:attrNameLst>
                                          <p:attrName>ppt_x</p:attrName>
                                        </p:attrNameLst>
                                      </p:cBhvr>
                                      <p:tavLst>
                                        <p:tav tm="0">
                                          <p:val>
                                            <p:strVal val="0-#ppt_w/2"/>
                                          </p:val>
                                        </p:tav>
                                        <p:tav tm="100000">
                                          <p:val>
                                            <p:strVal val="#ppt_x"/>
                                          </p:val>
                                        </p:tav>
                                      </p:tavLst>
                                    </p:anim>
                                    <p:anim calcmode="lin" valueType="num">
                                      <p:cBhvr additive="base">
                                        <p:cTn id="8" dur="500" fill="hold"/>
                                        <p:tgtEl>
                                          <p:spTgt spid="399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8657"/>
                                        </p:tgtEl>
                                        <p:attrNameLst>
                                          <p:attrName>style.visibility</p:attrName>
                                        </p:attrNameLst>
                                      </p:cBhvr>
                                      <p:to>
                                        <p:strVal val="visible"/>
                                      </p:to>
                                    </p:set>
                                    <p:anim calcmode="lin" valueType="num">
                                      <p:cBhvr additive="base">
                                        <p:cTn id="13" dur="500" fill="hold"/>
                                        <p:tgtEl>
                                          <p:spTgt spid="198657"/>
                                        </p:tgtEl>
                                        <p:attrNameLst>
                                          <p:attrName>ppt_x</p:attrName>
                                        </p:attrNameLst>
                                      </p:cBhvr>
                                      <p:tavLst>
                                        <p:tav tm="0">
                                          <p:val>
                                            <p:strVal val="0-#ppt_w/2"/>
                                          </p:val>
                                        </p:tav>
                                        <p:tav tm="100000">
                                          <p:val>
                                            <p:strVal val="#ppt_x"/>
                                          </p:val>
                                        </p:tav>
                                      </p:tavLst>
                                    </p:anim>
                                    <p:anim calcmode="lin" valueType="num">
                                      <p:cBhvr additive="base">
                                        <p:cTn id="14" dur="500" fill="hold"/>
                                        <p:tgtEl>
                                          <p:spTgt spid="19865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98658"/>
                                        </p:tgtEl>
                                        <p:attrNameLst>
                                          <p:attrName>style.visibility</p:attrName>
                                        </p:attrNameLst>
                                      </p:cBhvr>
                                      <p:to>
                                        <p:strVal val="visible"/>
                                      </p:to>
                                    </p:set>
                                    <p:anim calcmode="lin" valueType="num">
                                      <p:cBhvr additive="base">
                                        <p:cTn id="19" dur="500" fill="hold"/>
                                        <p:tgtEl>
                                          <p:spTgt spid="198658"/>
                                        </p:tgtEl>
                                        <p:attrNameLst>
                                          <p:attrName>ppt_x</p:attrName>
                                        </p:attrNameLst>
                                      </p:cBhvr>
                                      <p:tavLst>
                                        <p:tav tm="0">
                                          <p:val>
                                            <p:strVal val="0-#ppt_w/2"/>
                                          </p:val>
                                        </p:tav>
                                        <p:tav tm="100000">
                                          <p:val>
                                            <p:strVal val="#ppt_x"/>
                                          </p:val>
                                        </p:tav>
                                      </p:tavLst>
                                    </p:anim>
                                    <p:anim calcmode="lin" valueType="num">
                                      <p:cBhvr additive="base">
                                        <p:cTn id="20" dur="500" fill="hold"/>
                                        <p:tgtEl>
                                          <p:spTgt spid="19865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948"/>
                                        </p:tgtEl>
                                        <p:attrNameLst>
                                          <p:attrName>style.visibility</p:attrName>
                                        </p:attrNameLst>
                                      </p:cBhvr>
                                      <p:to>
                                        <p:strVal val="visible"/>
                                      </p:to>
                                    </p:set>
                                    <p:anim calcmode="lin" valueType="num">
                                      <p:cBhvr additive="base">
                                        <p:cTn id="25" dur="500" fill="hold"/>
                                        <p:tgtEl>
                                          <p:spTgt spid="39948"/>
                                        </p:tgtEl>
                                        <p:attrNameLst>
                                          <p:attrName>ppt_x</p:attrName>
                                        </p:attrNameLst>
                                      </p:cBhvr>
                                      <p:tavLst>
                                        <p:tav tm="0">
                                          <p:val>
                                            <p:strVal val="0-#ppt_w/2"/>
                                          </p:val>
                                        </p:tav>
                                        <p:tav tm="100000">
                                          <p:val>
                                            <p:strVal val="#ppt_x"/>
                                          </p:val>
                                        </p:tav>
                                      </p:tavLst>
                                    </p:anim>
                                    <p:anim calcmode="lin" valueType="num">
                                      <p:cBhvr additive="base">
                                        <p:cTn id="26" dur="500" fill="hold"/>
                                        <p:tgtEl>
                                          <p:spTgt spid="3994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98656"/>
                                        </p:tgtEl>
                                        <p:attrNameLst>
                                          <p:attrName>style.visibility</p:attrName>
                                        </p:attrNameLst>
                                      </p:cBhvr>
                                      <p:to>
                                        <p:strVal val="visible"/>
                                      </p:to>
                                    </p:set>
                                    <p:anim calcmode="lin" valueType="num">
                                      <p:cBhvr additive="base">
                                        <p:cTn id="31" dur="500" fill="hold"/>
                                        <p:tgtEl>
                                          <p:spTgt spid="198656"/>
                                        </p:tgtEl>
                                        <p:attrNameLst>
                                          <p:attrName>ppt_x</p:attrName>
                                        </p:attrNameLst>
                                      </p:cBhvr>
                                      <p:tavLst>
                                        <p:tav tm="0">
                                          <p:val>
                                            <p:strVal val="0-#ppt_w/2"/>
                                          </p:val>
                                        </p:tav>
                                        <p:tav tm="100000">
                                          <p:val>
                                            <p:strVal val="#ppt_x"/>
                                          </p:val>
                                        </p:tav>
                                      </p:tavLst>
                                    </p:anim>
                                    <p:anim calcmode="lin" valueType="num">
                                      <p:cBhvr additive="base">
                                        <p:cTn id="32" dur="500" fill="hold"/>
                                        <p:tgtEl>
                                          <p:spTgt spid="1986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8" grpId="0" autoUpdateAnimBg="0"/>
      <p:bldP spid="39949"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1833563" y="288925"/>
            <a:ext cx="6530975" cy="561975"/>
          </a:xfrm>
        </p:spPr>
        <p:txBody>
          <a:bodyPr/>
          <a:lstStyle/>
          <a:p>
            <a:pPr algn="ctr"/>
            <a:r>
              <a:rPr lang="zh-CN" altLang="en-US" sz="4000" b="1"/>
              <a:t>盈亏平衡分析举例</a:t>
            </a:r>
          </a:p>
        </p:txBody>
      </p:sp>
      <p:sp>
        <p:nvSpPr>
          <p:cNvPr id="194563" name="Text Box 3"/>
          <p:cNvSpPr txBox="1">
            <a:spLocks noChangeArrowheads="1"/>
          </p:cNvSpPr>
          <p:nvPr/>
        </p:nvSpPr>
        <p:spPr bwMode="auto">
          <a:xfrm>
            <a:off x="593725" y="1117600"/>
            <a:ext cx="1160463" cy="579438"/>
          </a:xfrm>
          <a:prstGeom prst="rect">
            <a:avLst/>
          </a:prstGeom>
          <a:solidFill>
            <a:schemeClr val="accent2"/>
          </a:solidFill>
          <a:ln w="9525">
            <a:noFill/>
            <a:miter lim="800000"/>
            <a:headEnd/>
            <a:tailEnd/>
          </a:ln>
          <a:effectLst/>
        </p:spPr>
        <p:txBody>
          <a:bodyPr>
            <a:spAutoFit/>
          </a:bodyPr>
          <a:lstStyle/>
          <a:p>
            <a:pPr>
              <a:spcBef>
                <a:spcPct val="50000"/>
              </a:spcBef>
            </a:pPr>
            <a:r>
              <a:rPr lang="zh-CN" altLang="en-US" sz="3200" dirty="0">
                <a:solidFill>
                  <a:schemeClr val="accent3"/>
                </a:solidFill>
                <a:effectLst>
                  <a:outerShdw blurRad="38100" dist="38100" dir="2700000" algn="tl">
                    <a:srgbClr val="000000"/>
                  </a:outerShdw>
                </a:effectLst>
                <a:latin typeface="黑体" pitchFamily="2" charset="-122"/>
                <a:ea typeface="黑体" pitchFamily="2" charset="-122"/>
              </a:rPr>
              <a:t>例题</a:t>
            </a:r>
          </a:p>
        </p:txBody>
      </p:sp>
      <p:sp>
        <p:nvSpPr>
          <p:cNvPr id="194564" name="Text Box 4"/>
          <p:cNvSpPr txBox="1">
            <a:spLocks noChangeArrowheads="1"/>
          </p:cNvSpPr>
          <p:nvPr/>
        </p:nvSpPr>
        <p:spPr bwMode="auto">
          <a:xfrm>
            <a:off x="1873250" y="1042988"/>
            <a:ext cx="6734175" cy="1477328"/>
          </a:xfrm>
          <a:prstGeom prst="rect">
            <a:avLst/>
          </a:prstGeom>
          <a:solidFill>
            <a:srgbClr val="CCFFFF"/>
          </a:solidFill>
          <a:ln w="9525">
            <a:noFill/>
            <a:miter lim="800000"/>
            <a:headEnd/>
            <a:tailEnd/>
          </a:ln>
          <a:effectLst/>
        </p:spPr>
        <p:txBody>
          <a:bodyPr>
            <a:spAutoFit/>
          </a:bodyPr>
          <a:lstStyle/>
          <a:p>
            <a:pPr algn="l">
              <a:lnSpc>
                <a:spcPct val="150000"/>
              </a:lnSpc>
              <a:spcBef>
                <a:spcPct val="50000"/>
              </a:spcBef>
            </a:pPr>
            <a:r>
              <a:rPr lang="zh-CN" altLang="en-US" dirty="0">
                <a:solidFill>
                  <a:schemeClr val="tx1"/>
                </a:solidFill>
                <a:effectLst>
                  <a:outerShdw blurRad="38100" dist="38100" dir="2700000" algn="tl">
                    <a:srgbClr val="000000">
                      <a:alpha val="43137"/>
                    </a:srgbClr>
                  </a:outerShdw>
                </a:effectLst>
                <a:latin typeface="黑体" pitchFamily="2" charset="-122"/>
                <a:ea typeface="黑体" pitchFamily="2" charset="-122"/>
              </a:rPr>
              <a:t>某建材厂</a:t>
            </a:r>
            <a:r>
              <a:rPr lang="zh-CN" altLang="en-US" dirty="0">
                <a:solidFill>
                  <a:srgbClr val="CC00CC"/>
                </a:solidFill>
                <a:effectLst>
                  <a:outerShdw blurRad="38100" dist="38100" dir="2700000" algn="tl">
                    <a:srgbClr val="000000">
                      <a:alpha val="43137"/>
                    </a:srgbClr>
                  </a:outerShdw>
                </a:effectLst>
                <a:latin typeface="黑体" pitchFamily="2" charset="-122"/>
                <a:ea typeface="黑体" pitchFamily="2" charset="-122"/>
              </a:rPr>
              <a:t>设计能力</a:t>
            </a:r>
            <a:r>
              <a:rPr lang="zh-CN" altLang="en-US" dirty="0">
                <a:solidFill>
                  <a:schemeClr val="tx1"/>
                </a:solidFill>
                <a:effectLst>
                  <a:outerShdw blurRad="38100" dist="38100" dir="2700000" algn="tl">
                    <a:srgbClr val="000000">
                      <a:alpha val="43137"/>
                    </a:srgbClr>
                  </a:outerShdw>
                </a:effectLst>
                <a:latin typeface="黑体" pitchFamily="2" charset="-122"/>
                <a:ea typeface="黑体" pitchFamily="2" charset="-122"/>
              </a:rPr>
              <a:t>年生产</a:t>
            </a:r>
            <a:r>
              <a:rPr lang="en-US" altLang="zh-CN" dirty="0">
                <a:solidFill>
                  <a:schemeClr val="tx1"/>
                </a:solidFill>
                <a:effectLst>
                  <a:outerShdw blurRad="38100" dist="38100" dir="2700000" algn="tl">
                    <a:srgbClr val="000000">
                      <a:alpha val="43137"/>
                    </a:srgbClr>
                  </a:outerShdw>
                </a:effectLst>
                <a:latin typeface="黑体" pitchFamily="2" charset="-122"/>
                <a:ea typeface="黑体" pitchFamily="2" charset="-122"/>
              </a:rPr>
              <a:t>T</a:t>
            </a:r>
            <a:r>
              <a:rPr lang="zh-CN" altLang="en-US" dirty="0">
                <a:solidFill>
                  <a:schemeClr val="tx1"/>
                </a:solidFill>
                <a:effectLst>
                  <a:outerShdw blurRad="38100" dist="38100" dir="2700000" algn="tl">
                    <a:srgbClr val="000000">
                      <a:alpha val="43137"/>
                    </a:srgbClr>
                  </a:outerShdw>
                </a:effectLst>
                <a:latin typeface="黑体" pitchFamily="2" charset="-122"/>
                <a:ea typeface="黑体" pitchFamily="2" charset="-122"/>
              </a:rPr>
              <a:t>型梁7200件，每件</a:t>
            </a:r>
            <a:r>
              <a:rPr lang="zh-CN" altLang="en-US" dirty="0">
                <a:solidFill>
                  <a:srgbClr val="C00000"/>
                </a:solidFill>
                <a:effectLst>
                  <a:outerShdw blurRad="38100" dist="38100" dir="2700000" algn="tl">
                    <a:srgbClr val="000000">
                      <a:alpha val="43137"/>
                    </a:srgbClr>
                  </a:outerShdw>
                </a:effectLst>
                <a:latin typeface="黑体" pitchFamily="2" charset="-122"/>
                <a:ea typeface="黑体" pitchFamily="2" charset="-122"/>
              </a:rPr>
              <a:t>售价</a:t>
            </a:r>
            <a:r>
              <a:rPr lang="zh-CN" altLang="en-US" dirty="0">
                <a:solidFill>
                  <a:schemeClr val="tx1"/>
                </a:solidFill>
                <a:effectLst>
                  <a:outerShdw blurRad="38100" dist="38100" dir="2700000" algn="tl">
                    <a:srgbClr val="000000">
                      <a:alpha val="43137"/>
                    </a:srgbClr>
                  </a:outerShdw>
                </a:effectLst>
                <a:latin typeface="黑体" pitchFamily="2" charset="-122"/>
                <a:ea typeface="黑体" pitchFamily="2" charset="-122"/>
              </a:rPr>
              <a:t>5000元，该厂固定成本为680万元，单位产品</a:t>
            </a:r>
            <a:r>
              <a:rPr lang="zh-CN" altLang="en-US" dirty="0">
                <a:solidFill>
                  <a:srgbClr val="C00000"/>
                </a:solidFill>
                <a:effectLst>
                  <a:outerShdw blurRad="38100" dist="38100" dir="2700000" algn="tl">
                    <a:srgbClr val="000000">
                      <a:alpha val="43137"/>
                    </a:srgbClr>
                  </a:outerShdw>
                </a:effectLst>
                <a:latin typeface="黑体" pitchFamily="2" charset="-122"/>
                <a:ea typeface="黑体" pitchFamily="2" charset="-122"/>
              </a:rPr>
              <a:t>变动成本</a:t>
            </a:r>
            <a:r>
              <a:rPr lang="zh-CN" altLang="en-US" dirty="0">
                <a:solidFill>
                  <a:schemeClr val="tx1"/>
                </a:solidFill>
                <a:effectLst>
                  <a:outerShdw blurRad="38100" dist="38100" dir="2700000" algn="tl">
                    <a:srgbClr val="000000">
                      <a:alpha val="43137"/>
                    </a:srgbClr>
                  </a:outerShdw>
                </a:effectLst>
                <a:latin typeface="黑体" pitchFamily="2" charset="-122"/>
                <a:ea typeface="黑体" pitchFamily="2" charset="-122"/>
              </a:rPr>
              <a:t>为3000元，试考察</a:t>
            </a:r>
            <a:r>
              <a:rPr lang="zh-CN" altLang="en-US" dirty="0">
                <a:solidFill>
                  <a:srgbClr val="C00000"/>
                </a:solidFill>
                <a:effectLst>
                  <a:outerShdw blurRad="38100" dist="38100" dir="2700000" algn="tl">
                    <a:srgbClr val="000000">
                      <a:alpha val="43137"/>
                    </a:srgbClr>
                  </a:outerShdw>
                </a:effectLst>
                <a:latin typeface="黑体" pitchFamily="2" charset="-122"/>
                <a:ea typeface="黑体" pitchFamily="2" charset="-122"/>
              </a:rPr>
              <a:t>产量</a:t>
            </a:r>
            <a:r>
              <a:rPr lang="zh-CN" altLang="en-US" dirty="0">
                <a:solidFill>
                  <a:schemeClr val="tx1"/>
                </a:solidFill>
                <a:effectLst>
                  <a:outerShdw blurRad="38100" dist="38100" dir="2700000" algn="tl">
                    <a:srgbClr val="000000">
                      <a:alpha val="43137"/>
                    </a:srgbClr>
                  </a:outerShdw>
                </a:effectLst>
                <a:latin typeface="黑体" pitchFamily="2" charset="-122"/>
                <a:ea typeface="黑体" pitchFamily="2" charset="-122"/>
              </a:rPr>
              <a:t>、售价、单位产品变动成本对工厂盈利的影响。</a:t>
            </a:r>
          </a:p>
        </p:txBody>
      </p:sp>
      <p:graphicFrame>
        <p:nvGraphicFramePr>
          <p:cNvPr id="194565" name="Object 5"/>
          <p:cNvGraphicFramePr>
            <a:graphicFrameLocks noChangeAspect="1"/>
          </p:cNvGraphicFramePr>
          <p:nvPr/>
        </p:nvGraphicFramePr>
        <p:xfrm>
          <a:off x="979488" y="2566988"/>
          <a:ext cx="6096000" cy="868362"/>
        </p:xfrm>
        <a:graphic>
          <a:graphicData uri="http://schemas.openxmlformats.org/presentationml/2006/ole">
            <p:oleObj spid="_x0000_s125954" name="Equation" r:id="rId3" imgW="2654280" imgH="419040" progId="Equation.3">
              <p:embed/>
            </p:oleObj>
          </a:graphicData>
        </a:graphic>
      </p:graphicFrame>
      <p:graphicFrame>
        <p:nvGraphicFramePr>
          <p:cNvPr id="194567" name="Object 7"/>
          <p:cNvGraphicFramePr>
            <a:graphicFrameLocks noChangeAspect="1"/>
          </p:cNvGraphicFramePr>
          <p:nvPr/>
        </p:nvGraphicFramePr>
        <p:xfrm>
          <a:off x="969963" y="3471863"/>
          <a:ext cx="6088062" cy="857250"/>
        </p:xfrm>
        <a:graphic>
          <a:graphicData uri="http://schemas.openxmlformats.org/presentationml/2006/ole">
            <p:oleObj spid="_x0000_s125955" name="Equation" r:id="rId4" imgW="3111480" imgH="406080" progId="Equation.3">
              <p:embed/>
            </p:oleObj>
          </a:graphicData>
        </a:graphic>
      </p:graphicFrame>
      <p:graphicFrame>
        <p:nvGraphicFramePr>
          <p:cNvPr id="194568" name="Object 8"/>
          <p:cNvGraphicFramePr>
            <a:graphicFrameLocks noChangeAspect="1"/>
          </p:cNvGraphicFramePr>
          <p:nvPr/>
        </p:nvGraphicFramePr>
        <p:xfrm>
          <a:off x="181174" y="4365104"/>
          <a:ext cx="4462834" cy="1033182"/>
        </p:xfrm>
        <a:graphic>
          <a:graphicData uri="http://schemas.openxmlformats.org/presentationml/2006/ole">
            <p:oleObj spid="_x0000_s125956" name="公式" r:id="rId5" imgW="2755800" imgH="660240" progId="Equation.3">
              <p:embed/>
            </p:oleObj>
          </a:graphicData>
        </a:graphic>
      </p:graphicFrame>
      <p:graphicFrame>
        <p:nvGraphicFramePr>
          <p:cNvPr id="194569" name="Object 9"/>
          <p:cNvGraphicFramePr>
            <a:graphicFrameLocks noChangeAspect="1"/>
          </p:cNvGraphicFramePr>
          <p:nvPr/>
        </p:nvGraphicFramePr>
        <p:xfrm>
          <a:off x="4548317" y="5373216"/>
          <a:ext cx="4390896" cy="997868"/>
        </p:xfrm>
        <a:graphic>
          <a:graphicData uri="http://schemas.openxmlformats.org/presentationml/2006/ole">
            <p:oleObj spid="_x0000_s125957" name="公式" r:id="rId6" imgW="2755800" imgH="660240" progId="Equation.3">
              <p:embed/>
            </p:oleObj>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4565"/>
                                        </p:tgtEl>
                                        <p:attrNameLst>
                                          <p:attrName>style.visibility</p:attrName>
                                        </p:attrNameLst>
                                      </p:cBhvr>
                                      <p:to>
                                        <p:strVal val="visible"/>
                                      </p:to>
                                    </p:set>
                                    <p:anim calcmode="lin" valueType="num">
                                      <p:cBhvr additive="base">
                                        <p:cTn id="7" dur="500" fill="hold"/>
                                        <p:tgtEl>
                                          <p:spTgt spid="194565"/>
                                        </p:tgtEl>
                                        <p:attrNameLst>
                                          <p:attrName>ppt_x</p:attrName>
                                        </p:attrNameLst>
                                      </p:cBhvr>
                                      <p:tavLst>
                                        <p:tav tm="0">
                                          <p:val>
                                            <p:strVal val="0-#ppt_w/2"/>
                                          </p:val>
                                        </p:tav>
                                        <p:tav tm="100000">
                                          <p:val>
                                            <p:strVal val="#ppt_x"/>
                                          </p:val>
                                        </p:tav>
                                      </p:tavLst>
                                    </p:anim>
                                    <p:anim calcmode="lin" valueType="num">
                                      <p:cBhvr additive="base">
                                        <p:cTn id="8" dur="500" fill="hold"/>
                                        <p:tgtEl>
                                          <p:spTgt spid="1945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4567"/>
                                        </p:tgtEl>
                                        <p:attrNameLst>
                                          <p:attrName>style.visibility</p:attrName>
                                        </p:attrNameLst>
                                      </p:cBhvr>
                                      <p:to>
                                        <p:strVal val="visible"/>
                                      </p:to>
                                    </p:set>
                                    <p:anim calcmode="lin" valueType="num">
                                      <p:cBhvr additive="base">
                                        <p:cTn id="13" dur="500" fill="hold"/>
                                        <p:tgtEl>
                                          <p:spTgt spid="194567"/>
                                        </p:tgtEl>
                                        <p:attrNameLst>
                                          <p:attrName>ppt_x</p:attrName>
                                        </p:attrNameLst>
                                      </p:cBhvr>
                                      <p:tavLst>
                                        <p:tav tm="0">
                                          <p:val>
                                            <p:strVal val="0-#ppt_w/2"/>
                                          </p:val>
                                        </p:tav>
                                        <p:tav tm="100000">
                                          <p:val>
                                            <p:strVal val="#ppt_x"/>
                                          </p:val>
                                        </p:tav>
                                      </p:tavLst>
                                    </p:anim>
                                    <p:anim calcmode="lin" valueType="num">
                                      <p:cBhvr additive="base">
                                        <p:cTn id="14" dur="500" fill="hold"/>
                                        <p:tgtEl>
                                          <p:spTgt spid="19456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94568"/>
                                        </p:tgtEl>
                                        <p:attrNameLst>
                                          <p:attrName>style.visibility</p:attrName>
                                        </p:attrNameLst>
                                      </p:cBhvr>
                                      <p:to>
                                        <p:strVal val="visible"/>
                                      </p:to>
                                    </p:set>
                                    <p:anim calcmode="lin" valueType="num">
                                      <p:cBhvr additive="base">
                                        <p:cTn id="19" dur="500" fill="hold"/>
                                        <p:tgtEl>
                                          <p:spTgt spid="194568"/>
                                        </p:tgtEl>
                                        <p:attrNameLst>
                                          <p:attrName>ppt_x</p:attrName>
                                        </p:attrNameLst>
                                      </p:cBhvr>
                                      <p:tavLst>
                                        <p:tav tm="0">
                                          <p:val>
                                            <p:strVal val="0-#ppt_w/2"/>
                                          </p:val>
                                        </p:tav>
                                        <p:tav tm="100000">
                                          <p:val>
                                            <p:strVal val="#ppt_x"/>
                                          </p:val>
                                        </p:tav>
                                      </p:tavLst>
                                    </p:anim>
                                    <p:anim calcmode="lin" valueType="num">
                                      <p:cBhvr additive="base">
                                        <p:cTn id="20" dur="500" fill="hold"/>
                                        <p:tgtEl>
                                          <p:spTgt spid="19456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94569"/>
                                        </p:tgtEl>
                                        <p:attrNameLst>
                                          <p:attrName>style.visibility</p:attrName>
                                        </p:attrNameLst>
                                      </p:cBhvr>
                                      <p:to>
                                        <p:strVal val="visible"/>
                                      </p:to>
                                    </p:set>
                                    <p:anim calcmode="lin" valueType="num">
                                      <p:cBhvr additive="base">
                                        <p:cTn id="25" dur="500" fill="hold"/>
                                        <p:tgtEl>
                                          <p:spTgt spid="194569"/>
                                        </p:tgtEl>
                                        <p:attrNameLst>
                                          <p:attrName>ppt_x</p:attrName>
                                        </p:attrNameLst>
                                      </p:cBhvr>
                                      <p:tavLst>
                                        <p:tav tm="0">
                                          <p:val>
                                            <p:strVal val="0-#ppt_w/2"/>
                                          </p:val>
                                        </p:tav>
                                        <p:tav tm="100000">
                                          <p:val>
                                            <p:strVal val="#ppt_x"/>
                                          </p:val>
                                        </p:tav>
                                      </p:tavLst>
                                    </p:anim>
                                    <p:anim calcmode="lin" valueType="num">
                                      <p:cBhvr additive="base">
                                        <p:cTn id="26" dur="500" fill="hold"/>
                                        <p:tgtEl>
                                          <p:spTgt spid="1945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571472" y="214290"/>
            <a:ext cx="8229600" cy="754063"/>
          </a:xfrm>
        </p:spPr>
        <p:txBody>
          <a:bodyPr/>
          <a:lstStyle/>
          <a:p>
            <a:pPr eaLnBrk="1" hangingPunct="1"/>
            <a:r>
              <a:rPr lang="zh-CN" altLang="en-US" sz="3200" dirty="0" smtClean="0"/>
              <a:t>二</a:t>
            </a:r>
            <a:r>
              <a:rPr lang="zh-CN" altLang="en-US" sz="3200" b="1" dirty="0" smtClean="0"/>
              <a:t>、</a:t>
            </a:r>
            <a:r>
              <a:rPr lang="zh-CN" altLang="en-US" sz="3200" b="1" dirty="0" smtClean="0">
                <a:latin typeface="隶书" pitchFamily="49" charset="-122"/>
              </a:rPr>
              <a:t>非折现类指标及评价</a:t>
            </a:r>
          </a:p>
        </p:txBody>
      </p:sp>
      <p:sp>
        <p:nvSpPr>
          <p:cNvPr id="5" name="Text Box 5"/>
          <p:cNvSpPr txBox="1">
            <a:spLocks noChangeArrowheads="1"/>
          </p:cNvSpPr>
          <p:nvPr/>
        </p:nvSpPr>
        <p:spPr bwMode="auto">
          <a:xfrm>
            <a:off x="65087" y="1052736"/>
            <a:ext cx="8158163" cy="508409"/>
          </a:xfrm>
          <a:prstGeom prst="rect">
            <a:avLst/>
          </a:prstGeom>
          <a:noFill/>
          <a:ln w="9525">
            <a:noFill/>
            <a:miter lim="800000"/>
            <a:headEnd/>
            <a:tailEnd/>
          </a:ln>
        </p:spPr>
        <p:txBody>
          <a:bodyPr>
            <a:spAutoFit/>
          </a:bodyPr>
          <a:lstStyle/>
          <a:p>
            <a:pPr>
              <a:lnSpc>
                <a:spcPct val="110000"/>
              </a:lnSpc>
              <a:spcBef>
                <a:spcPct val="0"/>
              </a:spcBef>
              <a:buClrTx/>
              <a:buSzTx/>
              <a:buFontTx/>
              <a:buNone/>
            </a:pPr>
            <a:r>
              <a:rPr lang="zh-CN" altLang="en-US" sz="2800" b="1" dirty="0" smtClean="0">
                <a:solidFill>
                  <a:srgbClr val="C00000"/>
                </a:solidFill>
                <a:effectLst>
                  <a:outerShdw blurRad="38100" dist="38100" dir="2700000" algn="tl">
                    <a:srgbClr val="000000">
                      <a:alpha val="43137"/>
                    </a:srgbClr>
                  </a:outerShdw>
                </a:effectLst>
              </a:rPr>
              <a:t>投资回收期</a:t>
            </a:r>
            <a:r>
              <a:rPr lang="zh-CN" altLang="en-US" sz="2800" b="1" dirty="0" smtClean="0">
                <a:effectLst>
                  <a:outerShdw blurRad="38100" dist="38100" dir="2700000" algn="tl">
                    <a:srgbClr val="000000">
                      <a:alpha val="43137"/>
                    </a:srgbClr>
                  </a:outerShdw>
                </a:effectLst>
                <a:latin typeface="宋体" pitchFamily="2" charset="-122"/>
              </a:rPr>
              <a:t>：</a:t>
            </a:r>
            <a:endParaRPr lang="zh-CN" altLang="en-US" sz="2800" b="1" dirty="0">
              <a:effectLst>
                <a:outerShdw blurRad="38100" dist="38100" dir="2700000" algn="tl">
                  <a:srgbClr val="000000">
                    <a:alpha val="43137"/>
                  </a:srgbClr>
                </a:outerShdw>
              </a:effectLst>
              <a:latin typeface="宋体" pitchFamily="2" charset="-122"/>
            </a:endParaRPr>
          </a:p>
        </p:txBody>
      </p:sp>
      <p:sp>
        <p:nvSpPr>
          <p:cNvPr id="6" name="Text Box 6"/>
          <p:cNvSpPr txBox="1">
            <a:spLocks noChangeArrowheads="1"/>
          </p:cNvSpPr>
          <p:nvPr/>
        </p:nvSpPr>
        <p:spPr bwMode="auto">
          <a:xfrm>
            <a:off x="931863" y="1628800"/>
            <a:ext cx="8212137" cy="609398"/>
          </a:xfrm>
          <a:prstGeom prst="rect">
            <a:avLst/>
          </a:prstGeom>
          <a:noFill/>
          <a:ln w="9525">
            <a:noFill/>
            <a:miter lim="800000"/>
            <a:headEnd/>
            <a:tailEnd/>
          </a:ln>
        </p:spPr>
        <p:txBody>
          <a:bodyPr>
            <a:spAutoFit/>
          </a:bodyPr>
          <a:lstStyle/>
          <a:p>
            <a:pPr>
              <a:lnSpc>
                <a:spcPct val="140000"/>
              </a:lnSpc>
              <a:spcBef>
                <a:spcPct val="0"/>
              </a:spcBef>
              <a:buClrTx/>
              <a:buSzTx/>
              <a:buFontTx/>
              <a:buNone/>
            </a:pPr>
            <a:r>
              <a:rPr lang="zh-CN" altLang="en-US" sz="2400" b="1" dirty="0" smtClean="0">
                <a:effectLst>
                  <a:outerShdw blurRad="38100" dist="38100" dir="2700000" algn="tl">
                    <a:srgbClr val="000000">
                      <a:alpha val="43137"/>
                    </a:srgbClr>
                  </a:outerShdw>
                </a:effectLst>
                <a:latin typeface="宋体" pitchFamily="2" charset="-122"/>
              </a:rPr>
              <a:t>项目用自身创造的效益收回初始投资所需的时间（年限）。</a:t>
            </a:r>
            <a:endParaRPr lang="zh-CN" altLang="en-US" sz="2400" b="1" dirty="0">
              <a:effectLst>
                <a:outerShdw blurRad="38100" dist="38100" dir="2700000" algn="tl">
                  <a:srgbClr val="000000">
                    <a:alpha val="43137"/>
                  </a:srgbClr>
                </a:outerShdw>
              </a:effectLst>
              <a:latin typeface="宋体" pitchFamily="2" charset="-122"/>
            </a:endParaRPr>
          </a:p>
        </p:txBody>
      </p:sp>
      <p:grpSp>
        <p:nvGrpSpPr>
          <p:cNvPr id="7" name="组合 6"/>
          <p:cNvGrpSpPr/>
          <p:nvPr/>
        </p:nvGrpSpPr>
        <p:grpSpPr>
          <a:xfrm>
            <a:off x="882650" y="2204864"/>
            <a:ext cx="7025927" cy="4104456"/>
            <a:chOff x="882650" y="1988840"/>
            <a:chExt cx="7025927" cy="4104456"/>
          </a:xfrm>
        </p:grpSpPr>
        <p:graphicFrame>
          <p:nvGraphicFramePr>
            <p:cNvPr id="8" name="Object 1028"/>
            <p:cNvGraphicFramePr>
              <a:graphicFrameLocks noChangeAspect="1"/>
            </p:cNvGraphicFramePr>
            <p:nvPr/>
          </p:nvGraphicFramePr>
          <p:xfrm>
            <a:off x="882650" y="3212976"/>
            <a:ext cx="6425654" cy="1757487"/>
          </p:xfrm>
          <a:graphic>
            <a:graphicData uri="http://schemas.openxmlformats.org/presentationml/2006/ole">
              <p:oleObj spid="_x0000_s98306" name="公式" r:id="rId3" imgW="1600200" imgH="444240" progId="Equation.3">
                <p:embed/>
              </p:oleObj>
            </a:graphicData>
          </a:graphic>
        </p:graphicFrame>
        <p:sp>
          <p:nvSpPr>
            <p:cNvPr id="9" name="AutoShape 1029"/>
            <p:cNvSpPr>
              <a:spLocks noChangeArrowheads="1"/>
            </p:cNvSpPr>
            <p:nvPr/>
          </p:nvSpPr>
          <p:spPr bwMode="auto">
            <a:xfrm rot="5400000" flipH="1" flipV="1">
              <a:off x="1805980" y="2162572"/>
              <a:ext cx="838200" cy="1066800"/>
            </a:xfrm>
            <a:prstGeom prst="wedgeRectCallout">
              <a:avLst>
                <a:gd name="adj1" fmla="val -76550"/>
                <a:gd name="adj2" fmla="val 84006"/>
              </a:avLst>
            </a:prstGeom>
            <a:ln>
              <a:headEnd/>
              <a:tailEnd/>
            </a:ln>
          </p:spPr>
          <p:style>
            <a:lnRef idx="1">
              <a:schemeClr val="accent2"/>
            </a:lnRef>
            <a:fillRef idx="2">
              <a:schemeClr val="accent2"/>
            </a:fillRef>
            <a:effectRef idx="1">
              <a:schemeClr val="accent2"/>
            </a:effectRef>
            <a:fontRef idx="minor">
              <a:schemeClr val="dk1"/>
            </a:fontRef>
          </p:style>
          <p:txBody>
            <a:bodyPr vert="eaVert" anchor="ctr"/>
            <a:lstStyle/>
            <a:p>
              <a:pPr algn="ctr">
                <a:spcBef>
                  <a:spcPct val="0"/>
                </a:spcBef>
                <a:buClrTx/>
                <a:buSzTx/>
                <a:buFontTx/>
                <a:buNone/>
              </a:pPr>
              <a:r>
                <a:rPr lang="zh-CN" altLang="en-US" b="1" dirty="0" smtClean="0">
                  <a:solidFill>
                    <a:schemeClr val="tx1"/>
                  </a:solidFill>
                  <a:effectLst>
                    <a:outerShdw blurRad="38100" dist="38100" dir="2700000" algn="tl">
                      <a:srgbClr val="000000">
                        <a:alpha val="43137"/>
                      </a:srgbClr>
                    </a:outerShdw>
                  </a:effectLst>
                  <a:latin typeface="Tahoma" pitchFamily="34" charset="0"/>
                  <a:ea typeface="楷体_GB2312" pitchFamily="49" charset="-122"/>
                </a:rPr>
                <a:t>投资</a:t>
              </a:r>
              <a:endParaRPr lang="en-US" altLang="zh-CN" b="1" dirty="0" smtClean="0">
                <a:solidFill>
                  <a:schemeClr val="tx1"/>
                </a:solidFill>
                <a:effectLst>
                  <a:outerShdw blurRad="38100" dist="38100" dir="2700000" algn="tl">
                    <a:srgbClr val="000000">
                      <a:alpha val="43137"/>
                    </a:srgbClr>
                  </a:outerShdw>
                </a:effectLst>
                <a:latin typeface="Tahoma" pitchFamily="34" charset="0"/>
                <a:ea typeface="楷体_GB2312" pitchFamily="49" charset="-122"/>
              </a:endParaRPr>
            </a:p>
            <a:p>
              <a:pPr algn="ctr">
                <a:spcBef>
                  <a:spcPct val="0"/>
                </a:spcBef>
                <a:buClrTx/>
                <a:buSzTx/>
                <a:buFontTx/>
                <a:buNone/>
              </a:pPr>
              <a:r>
                <a:rPr lang="zh-CN" altLang="en-US" b="1" dirty="0" smtClean="0">
                  <a:solidFill>
                    <a:schemeClr val="tx1"/>
                  </a:solidFill>
                  <a:effectLst>
                    <a:outerShdw blurRad="38100" dist="38100" dir="2700000" algn="tl">
                      <a:srgbClr val="000000">
                        <a:alpha val="43137"/>
                      </a:srgbClr>
                    </a:outerShdw>
                  </a:effectLst>
                  <a:latin typeface="Tahoma" pitchFamily="34" charset="0"/>
                  <a:ea typeface="楷体_GB2312" pitchFamily="49" charset="-122"/>
                </a:rPr>
                <a:t>回收期</a:t>
              </a:r>
              <a:endParaRPr lang="zh-CN" altLang="en-US" b="1" dirty="0">
                <a:solidFill>
                  <a:schemeClr val="tx1"/>
                </a:solidFill>
                <a:effectLst>
                  <a:outerShdw blurRad="38100" dist="38100" dir="2700000" algn="tl">
                    <a:srgbClr val="000000">
                      <a:alpha val="43137"/>
                    </a:srgbClr>
                  </a:outerShdw>
                </a:effectLst>
                <a:latin typeface="Tahoma" pitchFamily="34" charset="0"/>
                <a:ea typeface="楷体_GB2312" pitchFamily="49" charset="-122"/>
              </a:endParaRPr>
            </a:p>
          </p:txBody>
        </p:sp>
        <p:sp>
          <p:nvSpPr>
            <p:cNvPr id="10" name="AutoShape 1030"/>
            <p:cNvSpPr>
              <a:spLocks noChangeArrowheads="1"/>
            </p:cNvSpPr>
            <p:nvPr/>
          </p:nvSpPr>
          <p:spPr bwMode="auto">
            <a:xfrm>
              <a:off x="4139952" y="2060848"/>
              <a:ext cx="1143000" cy="914400"/>
            </a:xfrm>
            <a:prstGeom prst="wedgeRoundRectCallout">
              <a:avLst>
                <a:gd name="adj1" fmla="val -44453"/>
                <a:gd name="adj2" fmla="val 138857"/>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spcBef>
                  <a:spcPct val="0"/>
                </a:spcBef>
                <a:buClrTx/>
                <a:buSzTx/>
                <a:buFontTx/>
                <a:buNone/>
              </a:pPr>
              <a:r>
                <a:rPr lang="zh-CN" altLang="en-US" b="1" dirty="0" smtClean="0">
                  <a:solidFill>
                    <a:schemeClr val="tx1"/>
                  </a:solidFill>
                  <a:effectLst>
                    <a:outerShdw blurRad="38100" dist="38100" dir="2700000" algn="tl">
                      <a:srgbClr val="000000">
                        <a:alpha val="43137"/>
                      </a:srgbClr>
                    </a:outerShdw>
                  </a:effectLst>
                  <a:latin typeface="Tahoma" pitchFamily="34" charset="0"/>
                  <a:ea typeface="楷体_GB2312" pitchFamily="49" charset="-122"/>
                </a:rPr>
                <a:t>现金</a:t>
              </a:r>
              <a:endParaRPr lang="en-US" altLang="zh-CN" b="1" dirty="0" smtClean="0">
                <a:solidFill>
                  <a:schemeClr val="tx1"/>
                </a:solidFill>
                <a:effectLst>
                  <a:outerShdw blurRad="38100" dist="38100" dir="2700000" algn="tl">
                    <a:srgbClr val="000000">
                      <a:alpha val="43137"/>
                    </a:srgbClr>
                  </a:outerShdw>
                </a:effectLst>
                <a:latin typeface="Tahoma" pitchFamily="34" charset="0"/>
                <a:ea typeface="楷体_GB2312" pitchFamily="49" charset="-122"/>
              </a:endParaRPr>
            </a:p>
            <a:p>
              <a:pPr algn="ctr">
                <a:spcBef>
                  <a:spcPct val="0"/>
                </a:spcBef>
                <a:buClrTx/>
                <a:buSzTx/>
                <a:buFontTx/>
                <a:buNone/>
              </a:pPr>
              <a:r>
                <a:rPr lang="zh-CN" altLang="en-US" b="1" dirty="0" smtClean="0">
                  <a:solidFill>
                    <a:schemeClr val="tx1"/>
                  </a:solidFill>
                  <a:effectLst>
                    <a:outerShdw blurRad="38100" dist="38100" dir="2700000" algn="tl">
                      <a:srgbClr val="000000">
                        <a:alpha val="43137"/>
                      </a:srgbClr>
                    </a:outerShdw>
                  </a:effectLst>
                  <a:latin typeface="Tahoma" pitchFamily="34" charset="0"/>
                  <a:ea typeface="楷体_GB2312" pitchFamily="49" charset="-122"/>
                </a:rPr>
                <a:t>流入</a:t>
              </a:r>
              <a:endParaRPr lang="zh-CN" altLang="en-US" b="1" dirty="0">
                <a:solidFill>
                  <a:schemeClr val="tx1"/>
                </a:solidFill>
                <a:effectLst>
                  <a:outerShdw blurRad="38100" dist="38100" dir="2700000" algn="tl">
                    <a:srgbClr val="000000">
                      <a:alpha val="43137"/>
                    </a:srgbClr>
                  </a:outerShdw>
                </a:effectLst>
                <a:latin typeface="Tahoma" pitchFamily="34" charset="0"/>
                <a:ea typeface="楷体_GB2312" pitchFamily="49" charset="-122"/>
              </a:endParaRPr>
            </a:p>
          </p:txBody>
        </p:sp>
        <p:sp>
          <p:nvSpPr>
            <p:cNvPr id="11" name="AutoShape 1031"/>
            <p:cNvSpPr>
              <a:spLocks noChangeArrowheads="1"/>
            </p:cNvSpPr>
            <p:nvPr/>
          </p:nvSpPr>
          <p:spPr bwMode="auto">
            <a:xfrm>
              <a:off x="5940152" y="1988840"/>
              <a:ext cx="1143000" cy="914400"/>
            </a:xfrm>
            <a:prstGeom prst="wedgeRoundRectCallout">
              <a:avLst>
                <a:gd name="adj1" fmla="val -83080"/>
                <a:gd name="adj2" fmla="val 14816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spcBef>
                  <a:spcPct val="0"/>
                </a:spcBef>
                <a:buClrTx/>
                <a:buSzTx/>
                <a:buFontTx/>
                <a:buNone/>
              </a:pPr>
              <a:r>
                <a:rPr lang="zh-CN" altLang="en-US" b="1" dirty="0" smtClean="0">
                  <a:solidFill>
                    <a:schemeClr val="tx1"/>
                  </a:solidFill>
                  <a:effectLst>
                    <a:outerShdw blurRad="38100" dist="38100" dir="2700000" algn="tl">
                      <a:srgbClr val="000000">
                        <a:alpha val="43137"/>
                      </a:srgbClr>
                    </a:outerShdw>
                  </a:effectLst>
                  <a:latin typeface="Tahoma" pitchFamily="34" charset="0"/>
                  <a:ea typeface="楷体_GB2312" pitchFamily="49" charset="-122"/>
                </a:rPr>
                <a:t>现金</a:t>
              </a:r>
              <a:endParaRPr lang="en-US" altLang="zh-CN" b="1" dirty="0" smtClean="0">
                <a:solidFill>
                  <a:schemeClr val="tx1"/>
                </a:solidFill>
                <a:effectLst>
                  <a:outerShdw blurRad="38100" dist="38100" dir="2700000" algn="tl">
                    <a:srgbClr val="000000">
                      <a:alpha val="43137"/>
                    </a:srgbClr>
                  </a:outerShdw>
                </a:effectLst>
                <a:latin typeface="Tahoma" pitchFamily="34" charset="0"/>
                <a:ea typeface="楷体_GB2312" pitchFamily="49" charset="-122"/>
              </a:endParaRPr>
            </a:p>
            <a:p>
              <a:pPr algn="ctr">
                <a:spcBef>
                  <a:spcPct val="0"/>
                </a:spcBef>
                <a:buClrTx/>
                <a:buSzTx/>
                <a:buFontTx/>
                <a:buNone/>
              </a:pPr>
              <a:r>
                <a:rPr lang="zh-CN" altLang="en-US" b="1" dirty="0" smtClean="0">
                  <a:solidFill>
                    <a:schemeClr val="tx1"/>
                  </a:solidFill>
                  <a:effectLst>
                    <a:outerShdw blurRad="38100" dist="38100" dir="2700000" algn="tl">
                      <a:srgbClr val="000000">
                        <a:alpha val="43137"/>
                      </a:srgbClr>
                    </a:outerShdw>
                  </a:effectLst>
                  <a:latin typeface="Tahoma" pitchFamily="34" charset="0"/>
                  <a:ea typeface="楷体_GB2312" pitchFamily="49" charset="-122"/>
                </a:rPr>
                <a:t>流出</a:t>
              </a:r>
              <a:endParaRPr lang="zh-CN" altLang="en-US" b="1" dirty="0">
                <a:solidFill>
                  <a:schemeClr val="tx1"/>
                </a:solidFill>
                <a:effectLst>
                  <a:outerShdw blurRad="38100" dist="38100" dir="2700000" algn="tl">
                    <a:srgbClr val="000000">
                      <a:alpha val="43137"/>
                    </a:srgbClr>
                  </a:outerShdw>
                </a:effectLst>
                <a:latin typeface="Tahoma" pitchFamily="34" charset="0"/>
                <a:ea typeface="楷体_GB2312" pitchFamily="49" charset="-122"/>
              </a:endParaRPr>
            </a:p>
          </p:txBody>
        </p:sp>
        <p:sp>
          <p:nvSpPr>
            <p:cNvPr id="12" name="AutoShape 1037"/>
            <p:cNvSpPr>
              <a:spLocks noChangeArrowheads="1"/>
            </p:cNvSpPr>
            <p:nvPr/>
          </p:nvSpPr>
          <p:spPr bwMode="auto">
            <a:xfrm>
              <a:off x="6732240" y="5229200"/>
              <a:ext cx="1176337" cy="565150"/>
            </a:xfrm>
            <a:prstGeom prst="wedgeRoundRectCallout">
              <a:avLst>
                <a:gd name="adj1" fmla="val -102187"/>
                <a:gd name="adj2" fmla="val -195223"/>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a:spcBef>
                  <a:spcPct val="0"/>
                </a:spcBef>
                <a:buClrTx/>
                <a:buSzTx/>
                <a:buFontTx/>
                <a:buNone/>
              </a:pPr>
              <a:r>
                <a:rPr lang="zh-CN" altLang="en-US" b="1">
                  <a:solidFill>
                    <a:schemeClr val="tx1"/>
                  </a:solidFill>
                  <a:effectLst>
                    <a:outerShdw blurRad="38100" dist="38100" dir="2700000" algn="tl">
                      <a:srgbClr val="000000">
                        <a:alpha val="43137"/>
                      </a:srgbClr>
                    </a:outerShdw>
                  </a:effectLst>
                  <a:latin typeface="Tahoma" pitchFamily="34" charset="0"/>
                </a:rPr>
                <a:t>第</a:t>
              </a:r>
              <a:r>
                <a:rPr lang="en-US" altLang="zh-CN" b="1">
                  <a:solidFill>
                    <a:schemeClr val="tx1"/>
                  </a:solidFill>
                  <a:effectLst>
                    <a:outerShdw blurRad="38100" dist="38100" dir="2700000" algn="tl">
                      <a:srgbClr val="000000">
                        <a:alpha val="43137"/>
                      </a:srgbClr>
                    </a:outerShdw>
                  </a:effectLst>
                  <a:latin typeface="Tahoma" pitchFamily="34" charset="0"/>
                </a:rPr>
                <a:t>t</a:t>
              </a:r>
              <a:r>
                <a:rPr lang="zh-CN" altLang="en-US" b="1">
                  <a:solidFill>
                    <a:schemeClr val="tx1"/>
                  </a:solidFill>
                  <a:effectLst>
                    <a:outerShdw blurRad="38100" dist="38100" dir="2700000" algn="tl">
                      <a:srgbClr val="000000">
                        <a:alpha val="43137"/>
                      </a:srgbClr>
                    </a:outerShdw>
                  </a:effectLst>
                  <a:latin typeface="Tahoma" pitchFamily="34" charset="0"/>
                </a:rPr>
                <a:t>年</a:t>
              </a:r>
            </a:p>
          </p:txBody>
        </p:sp>
        <p:grpSp>
          <p:nvGrpSpPr>
            <p:cNvPr id="13" name="组合 15"/>
            <p:cNvGrpSpPr/>
            <p:nvPr/>
          </p:nvGrpSpPr>
          <p:grpSpPr>
            <a:xfrm>
              <a:off x="3730134" y="4560061"/>
              <a:ext cx="2570058" cy="1389219"/>
              <a:chOff x="3072372" y="4429132"/>
              <a:chExt cx="2570058" cy="1389219"/>
            </a:xfrm>
          </p:grpSpPr>
          <p:sp>
            <p:nvSpPr>
              <p:cNvPr id="15" name="右大括号 14"/>
              <p:cNvSpPr/>
              <p:nvPr/>
            </p:nvSpPr>
            <p:spPr bwMode="auto">
              <a:xfrm rot="5400000">
                <a:off x="3821046" y="3680458"/>
                <a:ext cx="928694" cy="2426042"/>
              </a:xfrm>
              <a:prstGeom prst="rightBrace">
                <a:avLst>
                  <a:gd name="adj1" fmla="val 8333"/>
                  <a:gd name="adj2" fmla="val 46825"/>
                </a:avLst>
              </a:pr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TextBox 15"/>
              <p:cNvSpPr txBox="1"/>
              <p:nvPr/>
            </p:nvSpPr>
            <p:spPr>
              <a:xfrm>
                <a:off x="3213538" y="5356686"/>
                <a:ext cx="242889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b="1" dirty="0" smtClean="0">
                    <a:effectLst>
                      <a:outerShdw blurRad="38100" dist="38100" dir="2700000" algn="tl">
                        <a:srgbClr val="000000">
                          <a:alpha val="43137"/>
                        </a:srgbClr>
                      </a:outerShdw>
                    </a:effectLst>
                  </a:rPr>
                  <a:t>第</a:t>
                </a:r>
                <a:r>
                  <a:rPr lang="en-US" altLang="zh-CN" sz="2400" b="1" dirty="0" smtClean="0">
                    <a:effectLst>
                      <a:outerShdw blurRad="38100" dist="38100" dir="2700000" algn="tl">
                        <a:srgbClr val="000000">
                          <a:alpha val="43137"/>
                        </a:srgbClr>
                      </a:outerShdw>
                    </a:effectLst>
                  </a:rPr>
                  <a:t>t</a:t>
                </a:r>
                <a:r>
                  <a:rPr lang="zh-CN" altLang="en-US" b="1" dirty="0" smtClean="0">
                    <a:effectLst>
                      <a:outerShdw blurRad="38100" dist="38100" dir="2700000" algn="tl">
                        <a:srgbClr val="000000">
                          <a:alpha val="43137"/>
                        </a:srgbClr>
                      </a:outerShdw>
                    </a:effectLst>
                  </a:rPr>
                  <a:t>年的净现金流量</a:t>
                </a:r>
                <a:endParaRPr lang="zh-CN" altLang="en-US" b="1" dirty="0">
                  <a:effectLst>
                    <a:outerShdw blurRad="38100" dist="38100" dir="2700000" algn="tl">
                      <a:srgbClr val="000000">
                        <a:alpha val="43137"/>
                      </a:srgbClr>
                    </a:outerShdw>
                  </a:effectLst>
                </a:endParaRPr>
              </a:p>
            </p:txBody>
          </p:sp>
        </p:grpSp>
        <p:sp>
          <p:nvSpPr>
            <p:cNvPr id="14" name="AutoShape 1037"/>
            <p:cNvSpPr>
              <a:spLocks noChangeArrowheads="1"/>
            </p:cNvSpPr>
            <p:nvPr/>
          </p:nvSpPr>
          <p:spPr bwMode="auto">
            <a:xfrm>
              <a:off x="1547664" y="5381600"/>
              <a:ext cx="1440160" cy="711696"/>
            </a:xfrm>
            <a:prstGeom prst="wedgeRoundRectCallout">
              <a:avLst>
                <a:gd name="adj1" fmla="val -22025"/>
                <a:gd name="adj2" fmla="val -187046"/>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a:spcBef>
                  <a:spcPct val="0"/>
                </a:spcBef>
                <a:buClrTx/>
                <a:buSzTx/>
                <a:buFontTx/>
                <a:buNone/>
              </a:pPr>
              <a:r>
                <a:rPr lang="zh-CN" altLang="en-US" b="1" dirty="0" smtClean="0">
                  <a:solidFill>
                    <a:schemeClr val="tx1"/>
                  </a:solidFill>
                  <a:effectLst>
                    <a:outerShdw blurRad="38100" dist="38100" dir="2700000" algn="tl">
                      <a:srgbClr val="000000">
                        <a:alpha val="43137"/>
                      </a:srgbClr>
                    </a:outerShdw>
                  </a:effectLst>
                  <a:latin typeface="Tahoma" pitchFamily="34" charset="0"/>
                </a:rPr>
                <a:t>第</a:t>
              </a:r>
              <a:r>
                <a:rPr lang="en-US" altLang="zh-CN" b="1" dirty="0" smtClean="0">
                  <a:solidFill>
                    <a:schemeClr val="tx1"/>
                  </a:solidFill>
                  <a:effectLst>
                    <a:outerShdw blurRad="38100" dist="38100" dir="2700000" algn="tl">
                      <a:srgbClr val="000000">
                        <a:alpha val="43137"/>
                      </a:srgbClr>
                    </a:outerShdw>
                  </a:effectLst>
                  <a:latin typeface="Tahoma" pitchFamily="34" charset="0"/>
                </a:rPr>
                <a:t>0</a:t>
              </a:r>
              <a:r>
                <a:rPr lang="zh-CN" altLang="en-US" b="1" dirty="0" smtClean="0">
                  <a:solidFill>
                    <a:schemeClr val="tx1"/>
                  </a:solidFill>
                  <a:effectLst>
                    <a:outerShdw blurRad="38100" dist="38100" dir="2700000" algn="tl">
                      <a:srgbClr val="000000">
                        <a:alpha val="43137"/>
                      </a:srgbClr>
                    </a:outerShdw>
                  </a:effectLst>
                  <a:latin typeface="Tahoma" pitchFamily="34" charset="0"/>
                </a:rPr>
                <a:t>年</a:t>
              </a:r>
              <a:endParaRPr lang="en-US" altLang="zh-CN" b="1" dirty="0" smtClean="0">
                <a:solidFill>
                  <a:schemeClr val="tx1"/>
                </a:solidFill>
                <a:effectLst>
                  <a:outerShdw blurRad="38100" dist="38100" dir="2700000" algn="tl">
                    <a:srgbClr val="000000">
                      <a:alpha val="43137"/>
                    </a:srgbClr>
                  </a:outerShdw>
                </a:effectLst>
                <a:latin typeface="Tahoma" pitchFamily="34" charset="0"/>
              </a:endParaRPr>
            </a:p>
            <a:p>
              <a:pPr algn="ctr">
                <a:spcBef>
                  <a:spcPct val="0"/>
                </a:spcBef>
                <a:buClrTx/>
                <a:buSzTx/>
                <a:buFontTx/>
                <a:buNone/>
              </a:pPr>
              <a:r>
                <a:rPr lang="zh-CN" altLang="en-US" b="1" dirty="0" smtClean="0">
                  <a:solidFill>
                    <a:schemeClr val="tx1"/>
                  </a:solidFill>
                  <a:effectLst>
                    <a:outerShdw blurRad="38100" dist="38100" dir="2700000" algn="tl">
                      <a:srgbClr val="000000">
                        <a:alpha val="43137"/>
                      </a:srgbClr>
                    </a:outerShdw>
                  </a:effectLst>
                  <a:latin typeface="Tahoma" pitchFamily="34" charset="0"/>
                </a:rPr>
                <a:t>初始投资</a:t>
              </a:r>
              <a:endParaRPr lang="zh-CN" altLang="en-US" b="1" dirty="0">
                <a:solidFill>
                  <a:schemeClr val="tx1"/>
                </a:solidFill>
                <a:effectLst>
                  <a:outerShdw blurRad="38100" dist="38100" dir="2700000" algn="tl">
                    <a:srgbClr val="000000">
                      <a:alpha val="43137"/>
                    </a:srgbClr>
                  </a:outerShdw>
                </a:effectLst>
                <a:latin typeface="Tahoma" pitchFamily="34" charset="0"/>
              </a:endParaRPr>
            </a:p>
          </p:txBody>
        </p:sp>
      </p:grpSp>
    </p:spTree>
  </p:cSld>
  <p:clrMapOvr>
    <a:masterClrMapping/>
  </p:clrMapOvr>
  <p:transition>
    <p:cover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zh-CN" altLang="en-US" sz="2800" dirty="0" smtClean="0">
                <a:solidFill>
                  <a:srgbClr val="C00000"/>
                </a:solidFill>
                <a:effectLst>
                  <a:outerShdw blurRad="38100" dist="38100" dir="2700000" algn="tl">
                    <a:srgbClr val="000000">
                      <a:alpha val="43137"/>
                    </a:srgbClr>
                  </a:outerShdw>
                </a:effectLst>
                <a:latin typeface="黑体" pitchFamily="2" charset="-122"/>
                <a:ea typeface="黑体" pitchFamily="2" charset="-122"/>
              </a:rPr>
              <a:t>由盈亏平衡分析可作出以下判断，</a:t>
            </a:r>
            <a:r>
              <a:rPr lang="en-US" altLang="zh-CN" sz="2800" dirty="0" smtClean="0">
                <a:solidFill>
                  <a:srgbClr val="C00000"/>
                </a:solidFill>
                <a:effectLst>
                  <a:outerShdw blurRad="38100" dist="38100" dir="2700000" algn="tl">
                    <a:srgbClr val="000000">
                      <a:alpha val="43137"/>
                    </a:srgbClr>
                  </a:outerShdw>
                </a:effectLst>
                <a:latin typeface="黑体" pitchFamily="2" charset="-122"/>
                <a:ea typeface="黑体" pitchFamily="2" charset="-122"/>
              </a:rPr>
              <a:t/>
            </a:r>
            <a:br>
              <a:rPr lang="en-US" altLang="zh-CN" sz="2800" dirty="0" smtClean="0">
                <a:solidFill>
                  <a:srgbClr val="C00000"/>
                </a:solidFill>
                <a:effectLst>
                  <a:outerShdw blurRad="38100" dist="38100" dir="2700000" algn="tl">
                    <a:srgbClr val="000000">
                      <a:alpha val="43137"/>
                    </a:srgbClr>
                  </a:outerShdw>
                </a:effectLst>
                <a:latin typeface="黑体" pitchFamily="2" charset="-122"/>
                <a:ea typeface="黑体" pitchFamily="2" charset="-122"/>
              </a:rPr>
            </a:br>
            <a:r>
              <a:rPr lang="zh-CN" altLang="en-US" sz="2800" dirty="0" smtClean="0">
                <a:solidFill>
                  <a:srgbClr val="C00000"/>
                </a:solidFill>
                <a:effectLst>
                  <a:outerShdw blurRad="38100" dist="38100" dir="2700000" algn="tl">
                    <a:srgbClr val="000000">
                      <a:alpha val="43137"/>
                    </a:srgbClr>
                  </a:outerShdw>
                </a:effectLst>
                <a:latin typeface="黑体" pitchFamily="2" charset="-122"/>
                <a:ea typeface="黑体" pitchFamily="2" charset="-122"/>
              </a:rPr>
              <a:t>在未来项目不发生亏损的条件是：</a:t>
            </a:r>
            <a:endParaRPr lang="zh-CN" altLang="en-US" sz="4800" b="1" dirty="0"/>
          </a:p>
        </p:txBody>
      </p:sp>
      <p:sp>
        <p:nvSpPr>
          <p:cNvPr id="195587" name="Text Box 3"/>
          <p:cNvSpPr txBox="1">
            <a:spLocks noChangeArrowheads="1"/>
          </p:cNvSpPr>
          <p:nvPr/>
        </p:nvSpPr>
        <p:spPr bwMode="auto">
          <a:xfrm>
            <a:off x="4238171" y="1066800"/>
            <a:ext cx="4297817" cy="4893647"/>
          </a:xfrm>
          <a:prstGeom prst="rect">
            <a:avLst/>
          </a:prstGeom>
          <a:noFill/>
          <a:ln w="9525">
            <a:noFill/>
            <a:miter lim="800000"/>
            <a:headEnd/>
            <a:tailEnd/>
          </a:ln>
          <a:effectLst/>
        </p:spPr>
        <p:txBody>
          <a:bodyPr wrap="square">
            <a:spAutoFit/>
          </a:bodyPr>
          <a:lstStyle/>
          <a:p>
            <a:pPr algn="l">
              <a:lnSpc>
                <a:spcPct val="150000"/>
              </a:lnSpc>
              <a:spcBef>
                <a:spcPct val="50000"/>
              </a:spcBef>
              <a:buFont typeface="Wingdings" pitchFamily="2" charset="2"/>
              <a:buChar char="Ø"/>
            </a:pPr>
            <a:r>
              <a:rPr lang="zh-CN" altLang="en-US" sz="2400" dirty="0" smtClean="0">
                <a:solidFill>
                  <a:srgbClr val="7030A0"/>
                </a:solidFill>
                <a:effectLst>
                  <a:outerShdw blurRad="38100" dist="38100" dir="2700000" algn="tl">
                    <a:srgbClr val="000000">
                      <a:alpha val="43137"/>
                    </a:srgbClr>
                  </a:outerShdw>
                </a:effectLst>
                <a:latin typeface="黑体" pitchFamily="2" charset="-122"/>
                <a:ea typeface="黑体" pitchFamily="2" charset="-122"/>
              </a:rPr>
              <a:t>年</a:t>
            </a:r>
            <a:r>
              <a:rPr lang="zh-CN" altLang="en-US" sz="2400" dirty="0">
                <a:solidFill>
                  <a:srgbClr val="7030A0"/>
                </a:solidFill>
                <a:effectLst>
                  <a:outerShdw blurRad="38100" dist="38100" dir="2700000" algn="tl">
                    <a:srgbClr val="000000">
                      <a:alpha val="43137"/>
                    </a:srgbClr>
                  </a:outerShdw>
                </a:effectLst>
                <a:latin typeface="黑体" pitchFamily="2" charset="-122"/>
                <a:ea typeface="黑体" pitchFamily="2" charset="-122"/>
              </a:rPr>
              <a:t>销售量</a:t>
            </a:r>
            <a:r>
              <a:rPr lang="zh-CN" altLang="en-US" sz="2400" dirty="0">
                <a:solidFill>
                  <a:srgbClr val="C00000"/>
                </a:solidFill>
                <a:effectLst>
                  <a:outerShdw blurRad="38100" dist="38100" dir="2700000" algn="tl">
                    <a:srgbClr val="000000">
                      <a:alpha val="43137"/>
                    </a:srgbClr>
                  </a:outerShdw>
                </a:effectLst>
                <a:latin typeface="黑体" pitchFamily="2" charset="-122"/>
                <a:ea typeface="黑体" pitchFamily="2" charset="-122"/>
              </a:rPr>
              <a:t>不低于</a:t>
            </a:r>
            <a:r>
              <a:rPr lang="zh-CN" altLang="en-US" sz="2400" dirty="0">
                <a:solidFill>
                  <a:srgbClr val="7030A0"/>
                </a:solidFill>
                <a:effectLst>
                  <a:outerShdw blurRad="38100" dist="38100" dir="2700000" algn="tl">
                    <a:srgbClr val="000000">
                      <a:alpha val="43137"/>
                    </a:srgbClr>
                  </a:outerShdw>
                </a:effectLst>
                <a:latin typeface="黑体" pitchFamily="2" charset="-122"/>
                <a:ea typeface="黑体" pitchFamily="2" charset="-122"/>
              </a:rPr>
              <a:t>3400件，生产能力利用率</a:t>
            </a:r>
            <a:r>
              <a:rPr lang="zh-CN" altLang="en-US" sz="2400" dirty="0">
                <a:solidFill>
                  <a:srgbClr val="C00000"/>
                </a:solidFill>
                <a:effectLst>
                  <a:outerShdw blurRad="38100" dist="38100" dir="2700000" algn="tl">
                    <a:srgbClr val="000000">
                      <a:alpha val="43137"/>
                    </a:srgbClr>
                  </a:outerShdw>
                </a:effectLst>
                <a:latin typeface="黑体" pitchFamily="2" charset="-122"/>
                <a:ea typeface="黑体" pitchFamily="2" charset="-122"/>
              </a:rPr>
              <a:t>不低于</a:t>
            </a:r>
            <a:r>
              <a:rPr lang="zh-CN" altLang="en-US" sz="2400" dirty="0">
                <a:solidFill>
                  <a:srgbClr val="7030A0"/>
                </a:solidFill>
                <a:effectLst>
                  <a:outerShdw blurRad="38100" dist="38100" dir="2700000" algn="tl">
                    <a:srgbClr val="000000">
                      <a:alpha val="43137"/>
                    </a:srgbClr>
                  </a:outerShdw>
                </a:effectLst>
                <a:latin typeface="黑体" pitchFamily="2" charset="-122"/>
                <a:ea typeface="黑体" pitchFamily="2" charset="-122"/>
              </a:rPr>
              <a:t>47.22%;</a:t>
            </a:r>
          </a:p>
          <a:p>
            <a:pPr algn="l">
              <a:lnSpc>
                <a:spcPct val="150000"/>
              </a:lnSpc>
              <a:spcBef>
                <a:spcPct val="50000"/>
              </a:spcBef>
              <a:buFont typeface="Wingdings" pitchFamily="2" charset="2"/>
              <a:buChar char="Ø"/>
            </a:pPr>
            <a:r>
              <a:rPr lang="zh-CN" altLang="en-US" sz="2400" dirty="0">
                <a:solidFill>
                  <a:srgbClr val="7030A0"/>
                </a:solidFill>
                <a:effectLst>
                  <a:outerShdw blurRad="38100" dist="38100" dir="2700000" algn="tl">
                    <a:srgbClr val="000000">
                      <a:alpha val="43137"/>
                    </a:srgbClr>
                  </a:outerShdw>
                </a:effectLst>
                <a:latin typeface="黑体" pitchFamily="2" charset="-122"/>
                <a:ea typeface="黑体" pitchFamily="2" charset="-122"/>
              </a:rPr>
              <a:t>如果按设计生产能力进行生产和销售，则当产品售价</a:t>
            </a:r>
            <a:r>
              <a:rPr lang="zh-CN" altLang="en-US" sz="2400" dirty="0">
                <a:solidFill>
                  <a:srgbClr val="C00000"/>
                </a:solidFill>
                <a:effectLst>
                  <a:outerShdw blurRad="38100" dist="38100" dir="2700000" algn="tl">
                    <a:srgbClr val="000000">
                      <a:alpha val="43137"/>
                    </a:srgbClr>
                  </a:outerShdw>
                </a:effectLst>
                <a:latin typeface="黑体" pitchFamily="2" charset="-122"/>
                <a:ea typeface="黑体" pitchFamily="2" charset="-122"/>
              </a:rPr>
              <a:t>不低于</a:t>
            </a:r>
            <a:r>
              <a:rPr lang="zh-CN" altLang="en-US" sz="2400" dirty="0">
                <a:solidFill>
                  <a:srgbClr val="7030A0"/>
                </a:solidFill>
                <a:effectLst>
                  <a:outerShdw blurRad="38100" dist="38100" dir="2700000" algn="tl">
                    <a:srgbClr val="000000">
                      <a:alpha val="43137"/>
                    </a:srgbClr>
                  </a:outerShdw>
                </a:effectLst>
                <a:latin typeface="黑体" pitchFamily="2" charset="-122"/>
                <a:ea typeface="黑体" pitchFamily="2" charset="-122"/>
              </a:rPr>
              <a:t>3944元/件</a:t>
            </a:r>
            <a:r>
              <a:rPr lang="zh-CN" altLang="en-US" sz="2400" dirty="0" smtClean="0">
                <a:solidFill>
                  <a:srgbClr val="7030A0"/>
                </a:solidFill>
                <a:effectLst>
                  <a:outerShdw blurRad="38100" dist="38100" dir="2700000" algn="tl">
                    <a:srgbClr val="000000">
                      <a:alpha val="43137"/>
                    </a:srgbClr>
                  </a:outerShdw>
                </a:effectLst>
                <a:latin typeface="黑体" pitchFamily="2" charset="-122"/>
                <a:ea typeface="黑体" pitchFamily="2" charset="-122"/>
              </a:rPr>
              <a:t>；</a:t>
            </a:r>
            <a:endParaRPr lang="en-US" altLang="zh-CN" sz="2400" dirty="0" smtClean="0">
              <a:solidFill>
                <a:srgbClr val="7030A0"/>
              </a:solidFill>
              <a:effectLst>
                <a:outerShdw blurRad="38100" dist="38100" dir="2700000" algn="tl">
                  <a:srgbClr val="000000">
                    <a:alpha val="43137"/>
                  </a:srgbClr>
                </a:outerShdw>
              </a:effectLst>
              <a:latin typeface="黑体" pitchFamily="2" charset="-122"/>
              <a:ea typeface="黑体" pitchFamily="2" charset="-122"/>
            </a:endParaRPr>
          </a:p>
          <a:p>
            <a:pPr algn="l">
              <a:lnSpc>
                <a:spcPct val="150000"/>
              </a:lnSpc>
              <a:spcBef>
                <a:spcPct val="50000"/>
              </a:spcBef>
              <a:buFont typeface="Wingdings" pitchFamily="2" charset="2"/>
              <a:buChar char="Ø"/>
            </a:pPr>
            <a:r>
              <a:rPr lang="zh-CN" altLang="en-US" sz="2400" dirty="0" smtClean="0">
                <a:solidFill>
                  <a:srgbClr val="7030A0"/>
                </a:solidFill>
                <a:effectLst>
                  <a:outerShdw blurRad="38100" dist="38100" dir="2700000" algn="tl">
                    <a:srgbClr val="000000">
                      <a:alpha val="43137"/>
                    </a:srgbClr>
                  </a:outerShdw>
                </a:effectLst>
                <a:latin typeface="黑体" pitchFamily="2" charset="-122"/>
                <a:ea typeface="黑体" pitchFamily="2" charset="-122"/>
              </a:rPr>
              <a:t>若</a:t>
            </a:r>
            <a:r>
              <a:rPr lang="zh-CN" altLang="en-US" sz="2400" dirty="0">
                <a:solidFill>
                  <a:srgbClr val="7030A0"/>
                </a:solidFill>
                <a:effectLst>
                  <a:outerShdw blurRad="38100" dist="38100" dir="2700000" algn="tl">
                    <a:srgbClr val="000000">
                      <a:alpha val="43137"/>
                    </a:srgbClr>
                  </a:outerShdw>
                </a:effectLst>
                <a:latin typeface="黑体" pitchFamily="2" charset="-122"/>
                <a:ea typeface="黑体" pitchFamily="2" charset="-122"/>
              </a:rPr>
              <a:t>产品售价与预期值相等，则单位产品变动成本</a:t>
            </a:r>
            <a:r>
              <a:rPr lang="zh-CN" altLang="en-US" sz="2400" dirty="0">
                <a:solidFill>
                  <a:srgbClr val="C00000"/>
                </a:solidFill>
                <a:effectLst>
                  <a:outerShdw blurRad="38100" dist="38100" dir="2700000" algn="tl">
                    <a:srgbClr val="000000">
                      <a:alpha val="43137"/>
                    </a:srgbClr>
                  </a:outerShdw>
                </a:effectLst>
                <a:latin typeface="黑体" pitchFamily="2" charset="-122"/>
                <a:ea typeface="黑体" pitchFamily="2" charset="-122"/>
              </a:rPr>
              <a:t>不高于</a:t>
            </a:r>
            <a:r>
              <a:rPr lang="zh-CN" altLang="en-US" sz="2400" dirty="0">
                <a:solidFill>
                  <a:srgbClr val="7030A0"/>
                </a:solidFill>
                <a:effectLst>
                  <a:outerShdw blurRad="38100" dist="38100" dir="2700000" algn="tl">
                    <a:srgbClr val="000000">
                      <a:alpha val="43137"/>
                    </a:srgbClr>
                  </a:outerShdw>
                </a:effectLst>
                <a:latin typeface="黑体" pitchFamily="2" charset="-122"/>
                <a:ea typeface="黑体" pitchFamily="2" charset="-122"/>
              </a:rPr>
              <a:t>4056元/件。</a:t>
            </a:r>
          </a:p>
        </p:txBody>
      </p:sp>
      <p:sp>
        <p:nvSpPr>
          <p:cNvPr id="195588" name="Text Box 4"/>
          <p:cNvSpPr txBox="1">
            <a:spLocks noChangeArrowheads="1"/>
          </p:cNvSpPr>
          <p:nvPr/>
        </p:nvSpPr>
        <p:spPr bwMode="auto">
          <a:xfrm>
            <a:off x="431346" y="5897564"/>
            <a:ext cx="7808913" cy="400110"/>
          </a:xfrm>
          <a:prstGeom prst="rect">
            <a:avLst/>
          </a:prstGeom>
          <a:solidFill>
            <a:srgbClr val="006600"/>
          </a:solidFill>
          <a:ln w="9525">
            <a:noFill/>
            <a:miter lim="800000"/>
            <a:headEnd/>
            <a:tailEnd/>
          </a:ln>
          <a:effectLst/>
        </p:spPr>
        <p:txBody>
          <a:bodyPr>
            <a:spAutoFit/>
          </a:bodyPr>
          <a:lstStyle/>
          <a:p>
            <a:pPr algn="l">
              <a:spcBef>
                <a:spcPct val="50000"/>
              </a:spcBef>
            </a:pPr>
            <a:r>
              <a:rPr lang="zh-CN" altLang="en-US" dirty="0">
                <a:solidFill>
                  <a:schemeClr val="accent3"/>
                </a:solidFill>
                <a:latin typeface="黑体" pitchFamily="2" charset="-122"/>
                <a:ea typeface="黑体" pitchFamily="2" charset="-122"/>
              </a:rPr>
              <a:t>综上可知，该建材厂潜力较大，有较好的抗市场变动风险的能力</a:t>
            </a:r>
          </a:p>
        </p:txBody>
      </p:sp>
      <p:graphicFrame>
        <p:nvGraphicFramePr>
          <p:cNvPr id="195589" name="Object 5"/>
          <p:cNvGraphicFramePr>
            <a:graphicFrameLocks noChangeAspect="1"/>
          </p:cNvGraphicFramePr>
          <p:nvPr/>
        </p:nvGraphicFramePr>
        <p:xfrm>
          <a:off x="652463" y="1835150"/>
          <a:ext cx="2895600" cy="2154238"/>
        </p:xfrm>
        <a:graphic>
          <a:graphicData uri="http://schemas.openxmlformats.org/presentationml/2006/ole">
            <p:oleObj spid="_x0000_s126978" name="公式" r:id="rId3" imgW="1168200" imgH="939600" progId="Equation.3">
              <p:embed/>
            </p:oleObj>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 calcmode="lin" valueType="num">
                                      <p:cBhvr additive="base">
                                        <p:cTn id="7" dur="500" fill="hold"/>
                                        <p:tgtEl>
                                          <p:spTgt spid="1955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55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5587">
                                            <p:txEl>
                                              <p:pRg st="1" end="1"/>
                                            </p:txEl>
                                          </p:spTgt>
                                        </p:tgtEl>
                                        <p:attrNameLst>
                                          <p:attrName>style.visibility</p:attrName>
                                        </p:attrNameLst>
                                      </p:cBhvr>
                                      <p:to>
                                        <p:strVal val="visible"/>
                                      </p:to>
                                    </p:set>
                                    <p:anim calcmode="lin" valueType="num">
                                      <p:cBhvr additive="base">
                                        <p:cTn id="13" dur="500" fill="hold"/>
                                        <p:tgtEl>
                                          <p:spTgt spid="1955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55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5587">
                                            <p:txEl>
                                              <p:pRg st="2" end="2"/>
                                            </p:txEl>
                                          </p:spTgt>
                                        </p:tgtEl>
                                        <p:attrNameLst>
                                          <p:attrName>style.visibility</p:attrName>
                                        </p:attrNameLst>
                                      </p:cBhvr>
                                      <p:to>
                                        <p:strVal val="visible"/>
                                      </p:to>
                                    </p:set>
                                    <p:anim calcmode="lin" valueType="num">
                                      <p:cBhvr additive="base">
                                        <p:cTn id="19" dur="500" fill="hold"/>
                                        <p:tgtEl>
                                          <p:spTgt spid="1955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55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5588"/>
                                        </p:tgtEl>
                                        <p:attrNameLst>
                                          <p:attrName>style.visibility</p:attrName>
                                        </p:attrNameLst>
                                      </p:cBhvr>
                                      <p:to>
                                        <p:strVal val="visible"/>
                                      </p:to>
                                    </p:set>
                                    <p:anim calcmode="lin" valueType="num">
                                      <p:cBhvr additive="base">
                                        <p:cTn id="25" dur="500" fill="hold"/>
                                        <p:tgtEl>
                                          <p:spTgt spid="195588"/>
                                        </p:tgtEl>
                                        <p:attrNameLst>
                                          <p:attrName>ppt_x</p:attrName>
                                        </p:attrNameLst>
                                      </p:cBhvr>
                                      <p:tavLst>
                                        <p:tav tm="0">
                                          <p:val>
                                            <p:strVal val="0-#ppt_w/2"/>
                                          </p:val>
                                        </p:tav>
                                        <p:tav tm="100000">
                                          <p:val>
                                            <p:strVal val="#ppt_x"/>
                                          </p:val>
                                        </p:tav>
                                      </p:tavLst>
                                    </p:anim>
                                    <p:anim calcmode="lin" valueType="num">
                                      <p:cBhvr additive="base">
                                        <p:cTn id="26" dur="500" fill="hold"/>
                                        <p:tgtEl>
                                          <p:spTgt spid="1955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autoUpdateAnimBg="0"/>
      <p:bldP spid="195588"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99610" y="196850"/>
            <a:ext cx="8301037" cy="720725"/>
          </a:xfrm>
        </p:spPr>
        <p:txBody>
          <a:bodyPr/>
          <a:lstStyle/>
          <a:p>
            <a:pPr algn="ctr"/>
            <a:r>
              <a:rPr lang="zh-CN" altLang="en-US" sz="3600" b="1" dirty="0">
                <a:solidFill>
                  <a:srgbClr val="CC3300"/>
                </a:solidFill>
                <a:effectLst>
                  <a:outerShdw blurRad="38100" dist="38100" dir="2700000" algn="tl">
                    <a:srgbClr val="C0C0C0"/>
                  </a:outerShdw>
                </a:effectLst>
                <a:latin typeface="宋体" charset="-122"/>
              </a:rPr>
              <a:t>讨论</a:t>
            </a:r>
            <a:r>
              <a:rPr lang="zh-CN" altLang="en-US" sz="3600" b="1" dirty="0">
                <a:effectLst>
                  <a:outerShdw blurRad="38100" dist="38100" dir="2700000" algn="tl">
                    <a:srgbClr val="C0C0C0"/>
                  </a:outerShdw>
                </a:effectLst>
                <a:latin typeface="宋体" charset="-122"/>
              </a:rPr>
              <a:t>：盈亏平衡点反映项目风险大小</a:t>
            </a:r>
          </a:p>
        </p:txBody>
      </p:sp>
      <p:sp>
        <p:nvSpPr>
          <p:cNvPr id="132099" name="Rectangle 3"/>
          <p:cNvSpPr>
            <a:spLocks noGrp="1" noChangeArrowheads="1"/>
          </p:cNvSpPr>
          <p:nvPr>
            <p:ph type="body" idx="1"/>
          </p:nvPr>
        </p:nvSpPr>
        <p:spPr>
          <a:xfrm>
            <a:off x="1074057" y="1260702"/>
            <a:ext cx="6996113" cy="608012"/>
          </a:xfrm>
          <a:solidFill>
            <a:srgbClr val="CCFFFF"/>
          </a:solidFill>
        </p:spPr>
        <p:txBody>
          <a:bodyPr/>
          <a:lstStyle/>
          <a:p>
            <a:pPr>
              <a:buFont typeface="Wingdings" pitchFamily="2" charset="2"/>
              <a:buNone/>
            </a:pPr>
            <a:r>
              <a:rPr lang="en-US" altLang="zh-CN" b="1" dirty="0"/>
              <a:t>BEP</a:t>
            </a:r>
            <a:r>
              <a:rPr lang="zh-CN" altLang="en-US" b="1" dirty="0"/>
              <a:t>指标       </a:t>
            </a:r>
            <a:r>
              <a:rPr lang="zh-CN" altLang="en-US" b="1" dirty="0" smtClean="0"/>
              <a:t>              </a:t>
            </a:r>
            <a:r>
              <a:rPr lang="zh-CN" altLang="en-US" b="1" dirty="0"/>
              <a:t>项目风险</a:t>
            </a:r>
          </a:p>
        </p:txBody>
      </p:sp>
      <p:graphicFrame>
        <p:nvGraphicFramePr>
          <p:cNvPr id="132101" name="Object 5"/>
          <p:cNvGraphicFramePr>
            <a:graphicFrameLocks noChangeAspect="1"/>
          </p:cNvGraphicFramePr>
          <p:nvPr/>
        </p:nvGraphicFramePr>
        <p:xfrm>
          <a:off x="412750" y="2492375"/>
          <a:ext cx="6516688" cy="3168650"/>
        </p:xfrm>
        <a:graphic>
          <a:graphicData uri="http://schemas.openxmlformats.org/presentationml/2006/ole">
            <p:oleObj spid="_x0000_s128002" name="公式" r:id="rId3" imgW="2311200" imgH="1536480" progId="Equation.3">
              <p:embed/>
            </p:oleObj>
          </a:graphicData>
        </a:graphic>
      </p:graphicFrame>
      <p:graphicFrame>
        <p:nvGraphicFramePr>
          <p:cNvPr id="132121" name="Object 25"/>
          <p:cNvGraphicFramePr>
            <a:graphicFrameLocks noChangeAspect="1"/>
          </p:cNvGraphicFramePr>
          <p:nvPr/>
        </p:nvGraphicFramePr>
        <p:xfrm>
          <a:off x="6967538" y="2573338"/>
          <a:ext cx="560387" cy="563562"/>
        </p:xfrm>
        <a:graphic>
          <a:graphicData uri="http://schemas.openxmlformats.org/presentationml/2006/ole">
            <p:oleObj spid="_x0000_s128003" name="Equation" r:id="rId4" imgW="139680" imgH="203040" progId="Equation.3">
              <p:embed/>
            </p:oleObj>
          </a:graphicData>
        </a:graphic>
      </p:graphicFrame>
      <p:graphicFrame>
        <p:nvGraphicFramePr>
          <p:cNvPr id="132122" name="Object 26"/>
          <p:cNvGraphicFramePr>
            <a:graphicFrameLocks noChangeAspect="1"/>
          </p:cNvGraphicFramePr>
          <p:nvPr/>
        </p:nvGraphicFramePr>
        <p:xfrm>
          <a:off x="6975475" y="3189288"/>
          <a:ext cx="560388" cy="563562"/>
        </p:xfrm>
        <a:graphic>
          <a:graphicData uri="http://schemas.openxmlformats.org/presentationml/2006/ole">
            <p:oleObj spid="_x0000_s128004" name="Equation" r:id="rId5" imgW="139680" imgH="203040" progId="Equation.3">
              <p:embed/>
            </p:oleObj>
          </a:graphicData>
        </a:graphic>
      </p:graphicFrame>
      <p:graphicFrame>
        <p:nvGraphicFramePr>
          <p:cNvPr id="132123" name="Object 27"/>
          <p:cNvGraphicFramePr>
            <a:graphicFrameLocks noChangeAspect="1"/>
          </p:cNvGraphicFramePr>
          <p:nvPr/>
        </p:nvGraphicFramePr>
        <p:xfrm>
          <a:off x="6959600" y="4540250"/>
          <a:ext cx="560388" cy="563563"/>
        </p:xfrm>
        <a:graphic>
          <a:graphicData uri="http://schemas.openxmlformats.org/presentationml/2006/ole">
            <p:oleObj spid="_x0000_s128005" name="Equation" r:id="rId6" imgW="139680" imgH="203040" progId="Equation.3">
              <p:embed/>
            </p:oleObj>
          </a:graphicData>
        </a:graphic>
      </p:graphicFrame>
      <p:graphicFrame>
        <p:nvGraphicFramePr>
          <p:cNvPr id="132124" name="Object 28"/>
          <p:cNvGraphicFramePr>
            <a:graphicFrameLocks noChangeAspect="1"/>
          </p:cNvGraphicFramePr>
          <p:nvPr/>
        </p:nvGraphicFramePr>
        <p:xfrm>
          <a:off x="6961188" y="5176838"/>
          <a:ext cx="560387" cy="563562"/>
        </p:xfrm>
        <a:graphic>
          <a:graphicData uri="http://schemas.openxmlformats.org/presentationml/2006/ole">
            <p:oleObj spid="_x0000_s128006" name="Equation" r:id="rId7" imgW="139680" imgH="203040" progId="Equation.3">
              <p:embed/>
            </p:oleObj>
          </a:graphicData>
        </a:graphic>
      </p:graphicFrame>
      <p:graphicFrame>
        <p:nvGraphicFramePr>
          <p:cNvPr id="132127" name="Object 31"/>
          <p:cNvGraphicFramePr>
            <a:graphicFrameLocks noChangeAspect="1"/>
          </p:cNvGraphicFramePr>
          <p:nvPr/>
        </p:nvGraphicFramePr>
        <p:xfrm>
          <a:off x="7011988" y="3852863"/>
          <a:ext cx="387350" cy="581025"/>
        </p:xfrm>
        <a:graphic>
          <a:graphicData uri="http://schemas.openxmlformats.org/presentationml/2006/ole">
            <p:oleObj spid="_x0000_s128007" name="Equation" r:id="rId8" imgW="139680" imgH="203040" progId="Equation.3">
              <p:embed/>
            </p:oleObj>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099">
                                            <p:bg/>
                                          </p:spTgt>
                                        </p:tgtEl>
                                        <p:attrNameLst>
                                          <p:attrName>style.visibility</p:attrName>
                                        </p:attrNameLst>
                                      </p:cBhvr>
                                      <p:to>
                                        <p:strVal val="visible"/>
                                      </p:to>
                                    </p:set>
                                    <p:anim calcmode="lin" valueType="num">
                                      <p:cBhvr additive="base">
                                        <p:cTn id="7" dur="500" fill="hold"/>
                                        <p:tgtEl>
                                          <p:spTgt spid="132099">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132099">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2099">
                                            <p:txEl>
                                              <p:pRg st="0" end="0"/>
                                            </p:txEl>
                                          </p:spTgt>
                                        </p:tgtEl>
                                        <p:attrNameLst>
                                          <p:attrName>style.visibility</p:attrName>
                                        </p:attrNameLst>
                                      </p:cBhvr>
                                      <p:to>
                                        <p:strVal val="visible"/>
                                      </p:to>
                                    </p:set>
                                    <p:anim calcmode="lin" valueType="num">
                                      <p:cBhvr additive="base">
                                        <p:cTn id="13" dur="500" fill="hold"/>
                                        <p:tgtEl>
                                          <p:spTgt spid="13209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2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2101"/>
                                        </p:tgtEl>
                                        <p:attrNameLst>
                                          <p:attrName>style.visibility</p:attrName>
                                        </p:attrNameLst>
                                      </p:cBhvr>
                                      <p:to>
                                        <p:strVal val="visible"/>
                                      </p:to>
                                    </p:set>
                                    <p:anim calcmode="lin" valueType="num">
                                      <p:cBhvr additive="base">
                                        <p:cTn id="19" dur="500" fill="hold"/>
                                        <p:tgtEl>
                                          <p:spTgt spid="132101"/>
                                        </p:tgtEl>
                                        <p:attrNameLst>
                                          <p:attrName>ppt_x</p:attrName>
                                        </p:attrNameLst>
                                      </p:cBhvr>
                                      <p:tavLst>
                                        <p:tav tm="0">
                                          <p:val>
                                            <p:strVal val="0-#ppt_w/2"/>
                                          </p:val>
                                        </p:tav>
                                        <p:tav tm="100000">
                                          <p:val>
                                            <p:strVal val="#ppt_x"/>
                                          </p:val>
                                        </p:tav>
                                      </p:tavLst>
                                    </p:anim>
                                    <p:anim calcmode="lin" valueType="num">
                                      <p:cBhvr additive="base">
                                        <p:cTn id="20" dur="500" fill="hold"/>
                                        <p:tgtEl>
                                          <p:spTgt spid="13210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2121"/>
                                        </p:tgtEl>
                                        <p:attrNameLst>
                                          <p:attrName>style.visibility</p:attrName>
                                        </p:attrNameLst>
                                      </p:cBhvr>
                                      <p:to>
                                        <p:strVal val="visible"/>
                                      </p:to>
                                    </p:set>
                                    <p:anim calcmode="lin" valueType="num">
                                      <p:cBhvr additive="base">
                                        <p:cTn id="25" dur="500" fill="hold"/>
                                        <p:tgtEl>
                                          <p:spTgt spid="132121"/>
                                        </p:tgtEl>
                                        <p:attrNameLst>
                                          <p:attrName>ppt_x</p:attrName>
                                        </p:attrNameLst>
                                      </p:cBhvr>
                                      <p:tavLst>
                                        <p:tav tm="0">
                                          <p:val>
                                            <p:strVal val="0-#ppt_w/2"/>
                                          </p:val>
                                        </p:tav>
                                        <p:tav tm="100000">
                                          <p:val>
                                            <p:strVal val="#ppt_x"/>
                                          </p:val>
                                        </p:tav>
                                      </p:tavLst>
                                    </p:anim>
                                    <p:anim calcmode="lin" valueType="num">
                                      <p:cBhvr additive="base">
                                        <p:cTn id="26" dur="500" fill="hold"/>
                                        <p:tgtEl>
                                          <p:spTgt spid="13212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32122"/>
                                        </p:tgtEl>
                                        <p:attrNameLst>
                                          <p:attrName>style.visibility</p:attrName>
                                        </p:attrNameLst>
                                      </p:cBhvr>
                                      <p:to>
                                        <p:strVal val="visible"/>
                                      </p:to>
                                    </p:set>
                                    <p:anim calcmode="lin" valueType="num">
                                      <p:cBhvr additive="base">
                                        <p:cTn id="31" dur="500" fill="hold"/>
                                        <p:tgtEl>
                                          <p:spTgt spid="132122"/>
                                        </p:tgtEl>
                                        <p:attrNameLst>
                                          <p:attrName>ppt_x</p:attrName>
                                        </p:attrNameLst>
                                      </p:cBhvr>
                                      <p:tavLst>
                                        <p:tav tm="0">
                                          <p:val>
                                            <p:strVal val="0-#ppt_w/2"/>
                                          </p:val>
                                        </p:tav>
                                        <p:tav tm="100000">
                                          <p:val>
                                            <p:strVal val="#ppt_x"/>
                                          </p:val>
                                        </p:tav>
                                      </p:tavLst>
                                    </p:anim>
                                    <p:anim calcmode="lin" valueType="num">
                                      <p:cBhvr additive="base">
                                        <p:cTn id="32" dur="500" fill="hold"/>
                                        <p:tgtEl>
                                          <p:spTgt spid="1321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32127"/>
                                        </p:tgtEl>
                                        <p:attrNameLst>
                                          <p:attrName>style.visibility</p:attrName>
                                        </p:attrNameLst>
                                      </p:cBhvr>
                                      <p:to>
                                        <p:strVal val="visible"/>
                                      </p:to>
                                    </p:set>
                                    <p:anim calcmode="lin" valueType="num">
                                      <p:cBhvr additive="base">
                                        <p:cTn id="37" dur="500" fill="hold"/>
                                        <p:tgtEl>
                                          <p:spTgt spid="132127"/>
                                        </p:tgtEl>
                                        <p:attrNameLst>
                                          <p:attrName>ppt_x</p:attrName>
                                        </p:attrNameLst>
                                      </p:cBhvr>
                                      <p:tavLst>
                                        <p:tav tm="0">
                                          <p:val>
                                            <p:strVal val="0-#ppt_w/2"/>
                                          </p:val>
                                        </p:tav>
                                        <p:tav tm="100000">
                                          <p:val>
                                            <p:strVal val="#ppt_x"/>
                                          </p:val>
                                        </p:tav>
                                      </p:tavLst>
                                    </p:anim>
                                    <p:anim calcmode="lin" valueType="num">
                                      <p:cBhvr additive="base">
                                        <p:cTn id="38" dur="500" fill="hold"/>
                                        <p:tgtEl>
                                          <p:spTgt spid="13212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32123"/>
                                        </p:tgtEl>
                                        <p:attrNameLst>
                                          <p:attrName>style.visibility</p:attrName>
                                        </p:attrNameLst>
                                      </p:cBhvr>
                                      <p:to>
                                        <p:strVal val="visible"/>
                                      </p:to>
                                    </p:set>
                                    <p:anim calcmode="lin" valueType="num">
                                      <p:cBhvr additive="base">
                                        <p:cTn id="43" dur="500" fill="hold"/>
                                        <p:tgtEl>
                                          <p:spTgt spid="132123"/>
                                        </p:tgtEl>
                                        <p:attrNameLst>
                                          <p:attrName>ppt_x</p:attrName>
                                        </p:attrNameLst>
                                      </p:cBhvr>
                                      <p:tavLst>
                                        <p:tav tm="0">
                                          <p:val>
                                            <p:strVal val="0-#ppt_w/2"/>
                                          </p:val>
                                        </p:tav>
                                        <p:tav tm="100000">
                                          <p:val>
                                            <p:strVal val="#ppt_x"/>
                                          </p:val>
                                        </p:tav>
                                      </p:tavLst>
                                    </p:anim>
                                    <p:anim calcmode="lin" valueType="num">
                                      <p:cBhvr additive="base">
                                        <p:cTn id="44" dur="500" fill="hold"/>
                                        <p:tgtEl>
                                          <p:spTgt spid="13212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32124"/>
                                        </p:tgtEl>
                                        <p:attrNameLst>
                                          <p:attrName>style.visibility</p:attrName>
                                        </p:attrNameLst>
                                      </p:cBhvr>
                                      <p:to>
                                        <p:strVal val="visible"/>
                                      </p:to>
                                    </p:set>
                                    <p:anim calcmode="lin" valueType="num">
                                      <p:cBhvr additive="base">
                                        <p:cTn id="49" dur="500" fill="hold"/>
                                        <p:tgtEl>
                                          <p:spTgt spid="132124"/>
                                        </p:tgtEl>
                                        <p:attrNameLst>
                                          <p:attrName>ppt_x</p:attrName>
                                        </p:attrNameLst>
                                      </p:cBhvr>
                                      <p:tavLst>
                                        <p:tav tm="0">
                                          <p:val>
                                            <p:strVal val="0-#ppt_w/2"/>
                                          </p:val>
                                        </p:tav>
                                        <p:tav tm="100000">
                                          <p:val>
                                            <p:strVal val="#ppt_x"/>
                                          </p:val>
                                        </p:tav>
                                      </p:tavLst>
                                    </p:anim>
                                    <p:anim calcmode="lin" valueType="num">
                                      <p:cBhvr additive="base">
                                        <p:cTn id="50" dur="500" fill="hold"/>
                                        <p:tgtEl>
                                          <p:spTgt spid="132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747168" y="43542"/>
            <a:ext cx="5345112" cy="943429"/>
          </a:xfrm>
          <a:noFill/>
          <a:ln/>
        </p:spPr>
        <p:txBody>
          <a:bodyPr/>
          <a:lstStyle/>
          <a:p>
            <a:pPr algn="ctr"/>
            <a:r>
              <a:rPr lang="zh-CN" altLang="en-US" sz="3600" b="1" dirty="0" smtClean="0">
                <a:solidFill>
                  <a:srgbClr val="C00000"/>
                </a:solidFill>
                <a:effectLst>
                  <a:outerShdw blurRad="38100" dist="38100" dir="2700000" algn="tl">
                    <a:srgbClr val="C0C0C0"/>
                  </a:outerShdw>
                </a:effectLst>
                <a:latin typeface="宋体" charset="-122"/>
              </a:rPr>
              <a:t>敏感性分析</a:t>
            </a:r>
            <a:endParaRPr lang="en-US" altLang="zh-CN" sz="3600" b="1" dirty="0">
              <a:solidFill>
                <a:srgbClr val="C00000"/>
              </a:solidFill>
              <a:effectLst>
                <a:outerShdw blurRad="38100" dist="38100" dir="2700000" algn="tl">
                  <a:srgbClr val="C0C0C0"/>
                </a:outerShdw>
              </a:effectLst>
              <a:latin typeface="宋体" charset="-122"/>
            </a:endParaRPr>
          </a:p>
        </p:txBody>
      </p:sp>
      <p:sp>
        <p:nvSpPr>
          <p:cNvPr id="6" name="Text Box 19"/>
          <p:cNvSpPr txBox="1">
            <a:spLocks noChangeArrowheads="1"/>
          </p:cNvSpPr>
          <p:nvPr/>
        </p:nvSpPr>
        <p:spPr bwMode="auto">
          <a:xfrm>
            <a:off x="395536" y="1196752"/>
            <a:ext cx="8208912" cy="5170646"/>
          </a:xfrm>
          <a:prstGeom prst="rect">
            <a:avLst/>
          </a:prstGeom>
          <a:noFill/>
          <a:ln w="9525">
            <a:noFill/>
            <a:miter lim="800000"/>
            <a:headEnd/>
            <a:tailEnd/>
          </a:ln>
          <a:effectLst/>
        </p:spPr>
        <p:txBody>
          <a:bodyPr wrap="square">
            <a:spAutoFit/>
          </a:bodyPr>
          <a:lstStyle/>
          <a:p>
            <a:pPr marL="800100" indent="-800100" algn="l">
              <a:lnSpc>
                <a:spcPct val="150000"/>
              </a:lnSpc>
            </a:pPr>
            <a:r>
              <a:rPr lang="zh-CN" altLang="en-US" b="1" dirty="0">
                <a:solidFill>
                  <a:srgbClr val="C00000"/>
                </a:solidFill>
                <a:effectLst>
                  <a:outerShdw blurRad="38100" dist="38100" dir="2700000" algn="tl">
                    <a:srgbClr val="000000">
                      <a:alpha val="43137"/>
                    </a:srgbClr>
                  </a:outerShdw>
                </a:effectLst>
                <a:latin typeface="Tahoma" pitchFamily="34" charset="0"/>
              </a:rPr>
              <a:t>敏感性分析：</a:t>
            </a:r>
            <a:r>
              <a:rPr lang="zh-CN" altLang="en-US" dirty="0" smtClean="0">
                <a:effectLst>
                  <a:outerShdw blurRad="38100" dist="38100" dir="2700000" algn="tl">
                    <a:srgbClr val="000000">
                      <a:alpha val="43137"/>
                    </a:srgbClr>
                  </a:outerShdw>
                </a:effectLst>
                <a:latin typeface="Tahoma" pitchFamily="34" charset="0"/>
              </a:rPr>
              <a:t>通过计算项目所涉及各种</a:t>
            </a:r>
            <a:r>
              <a:rPr lang="zh-CN" altLang="en-US" dirty="0" smtClean="0">
                <a:solidFill>
                  <a:srgbClr val="C00000"/>
                </a:solidFill>
                <a:effectLst>
                  <a:outerShdw blurRad="38100" dist="38100" dir="2700000" algn="tl">
                    <a:srgbClr val="000000">
                      <a:alpha val="43137"/>
                    </a:srgbClr>
                  </a:outerShdw>
                </a:effectLst>
                <a:latin typeface="Tahoma" pitchFamily="34" charset="0"/>
              </a:rPr>
              <a:t>不确定</a:t>
            </a:r>
            <a:r>
              <a:rPr lang="zh-CN" altLang="en-US" dirty="0">
                <a:solidFill>
                  <a:srgbClr val="C00000"/>
                </a:solidFill>
                <a:effectLst>
                  <a:outerShdw blurRad="38100" dist="38100" dir="2700000" algn="tl">
                    <a:srgbClr val="000000">
                      <a:alpha val="43137"/>
                    </a:srgbClr>
                  </a:outerShdw>
                </a:effectLst>
                <a:latin typeface="Tahoma" pitchFamily="34" charset="0"/>
              </a:rPr>
              <a:t>因素的变化量</a:t>
            </a:r>
            <a:r>
              <a:rPr lang="zh-CN" altLang="en-US" dirty="0">
                <a:effectLst>
                  <a:outerShdw blurRad="38100" dist="38100" dir="2700000" algn="tl">
                    <a:srgbClr val="000000">
                      <a:alpha val="43137"/>
                    </a:srgbClr>
                  </a:outerShdw>
                </a:effectLst>
                <a:latin typeface="Tahoma" pitchFamily="34" charset="0"/>
              </a:rPr>
              <a:t>所引起的经济效果评价指标的变化幅度大小，找出影响评价指标的最敏感因素，判明最敏感因素发生不利变化时，投资方案的承受</a:t>
            </a:r>
            <a:r>
              <a:rPr lang="zh-CN" altLang="en-US" dirty="0" smtClean="0">
                <a:effectLst>
                  <a:outerShdw blurRad="38100" dist="38100" dir="2700000" algn="tl">
                    <a:srgbClr val="000000">
                      <a:alpha val="43137"/>
                    </a:srgbClr>
                  </a:outerShdw>
                </a:effectLst>
                <a:latin typeface="Tahoma" pitchFamily="34" charset="0"/>
              </a:rPr>
              <a:t>能力。包括单因素分析和多因素分析，前者每次只改变一个因素的取值，可以找出关键敏感因素。</a:t>
            </a:r>
            <a:endParaRPr lang="en-US" altLang="zh-CN" dirty="0" smtClean="0">
              <a:effectLst>
                <a:outerShdw blurRad="38100" dist="38100" dir="2700000" algn="tl">
                  <a:srgbClr val="000000">
                    <a:alpha val="43137"/>
                  </a:srgbClr>
                </a:outerShdw>
              </a:effectLst>
              <a:latin typeface="Tahoma" pitchFamily="34" charset="0"/>
            </a:endParaRPr>
          </a:p>
          <a:p>
            <a:pPr marL="800100" indent="-800100" algn="l">
              <a:lnSpc>
                <a:spcPct val="150000"/>
              </a:lnSpc>
            </a:pPr>
            <a:r>
              <a:rPr lang="zh-CN" altLang="en-US" b="1" dirty="0" smtClean="0">
                <a:solidFill>
                  <a:srgbClr val="C00000"/>
                </a:solidFill>
                <a:effectLst>
                  <a:outerShdw blurRad="38100" dist="38100" dir="2700000" algn="tl">
                    <a:srgbClr val="000000">
                      <a:alpha val="43137"/>
                    </a:srgbClr>
                  </a:outerShdw>
                </a:effectLst>
                <a:latin typeface="Tahoma" pitchFamily="34" charset="0"/>
              </a:rPr>
              <a:t>敏感因素：</a:t>
            </a:r>
            <a:r>
              <a:rPr lang="zh-CN" altLang="en-US" dirty="0" smtClean="0">
                <a:effectLst>
                  <a:outerShdw blurRad="38100" dist="38100" dir="2700000" algn="tl">
                    <a:srgbClr val="000000">
                      <a:alpha val="43137"/>
                    </a:srgbClr>
                  </a:outerShdw>
                </a:effectLst>
                <a:latin typeface="Tahoma" pitchFamily="34" charset="0"/>
              </a:rPr>
              <a:t>那些发生较小变化就会使评价指标发生较大变化甚至逆转，即使项目由合格变为不合格的因素。</a:t>
            </a:r>
            <a:endParaRPr lang="en-US" altLang="zh-CN" dirty="0" smtClean="0">
              <a:effectLst>
                <a:outerShdw blurRad="38100" dist="38100" dir="2700000" algn="tl">
                  <a:srgbClr val="000000">
                    <a:alpha val="43137"/>
                  </a:srgbClr>
                </a:outerShdw>
              </a:effectLst>
              <a:latin typeface="Tahoma" pitchFamily="34" charset="0"/>
            </a:endParaRPr>
          </a:p>
          <a:p>
            <a:pPr marL="800100" indent="-800100" algn="l">
              <a:lnSpc>
                <a:spcPct val="150000"/>
              </a:lnSpc>
            </a:pPr>
            <a:r>
              <a:rPr lang="zh-CN" altLang="en-US" b="1" dirty="0" smtClean="0">
                <a:solidFill>
                  <a:srgbClr val="C00000"/>
                </a:solidFill>
                <a:effectLst>
                  <a:outerShdw blurRad="38100" dist="38100" dir="2700000" algn="tl">
                    <a:srgbClr val="000000">
                      <a:alpha val="43137"/>
                    </a:srgbClr>
                  </a:outerShdw>
                </a:effectLst>
                <a:latin typeface="Tahoma" pitchFamily="34" charset="0"/>
              </a:rPr>
              <a:t>临界点：</a:t>
            </a:r>
            <a:r>
              <a:rPr lang="zh-CN" altLang="en-US" dirty="0" smtClean="0">
                <a:effectLst>
                  <a:outerShdw blurRad="38100" dist="38100" dir="2700000" algn="tl">
                    <a:srgbClr val="000000">
                      <a:alpha val="43137"/>
                    </a:srgbClr>
                  </a:outerShdw>
                </a:effectLst>
                <a:latin typeface="Tahoma" pitchFamily="34" charset="0"/>
              </a:rPr>
              <a:t>指不确定因素的某一变化率，刚好使项目处于合格变为不合格的临界状态，如使项目的净现值等于零或内部收益率等于折现率。比较不同因素的临界点，找出对项目价值影响最大的不确定因素，即最敏感因素。</a:t>
            </a:r>
            <a:endParaRPr lang="zh-CN" altLang="en-US" dirty="0">
              <a:effectLst>
                <a:outerShdw blurRad="38100" dist="38100" dir="2700000" algn="tl">
                  <a:srgbClr val="000000">
                    <a:alpha val="43137"/>
                  </a:srgbClr>
                </a:outerShdw>
              </a:effectLst>
              <a:latin typeface="Tahoma" pitchFamily="34"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3"/>
          <p:cNvSpPr txBox="1">
            <a:spLocks noChangeArrowheads="1"/>
          </p:cNvSpPr>
          <p:nvPr/>
        </p:nvSpPr>
        <p:spPr bwMode="auto">
          <a:xfrm>
            <a:off x="504825" y="1362076"/>
            <a:ext cx="8385175" cy="4524315"/>
          </a:xfrm>
          <a:prstGeom prst="rect">
            <a:avLst/>
          </a:prstGeom>
          <a:noFill/>
          <a:ln w="9525">
            <a:noFill/>
            <a:miter lim="800000"/>
            <a:headEnd/>
            <a:tailEnd/>
          </a:ln>
          <a:effectLst/>
        </p:spPr>
        <p:txBody>
          <a:bodyPr wrap="square">
            <a:spAutoFit/>
          </a:bodyPr>
          <a:lstStyle/>
          <a:p>
            <a:pPr algn="l">
              <a:lnSpc>
                <a:spcPct val="160000"/>
              </a:lnSpc>
              <a:buClr>
                <a:schemeClr val="folHlink"/>
              </a:buClr>
              <a:buFont typeface="Wingdings" pitchFamily="2" charset="2"/>
              <a:buChar char="Ø"/>
            </a:pPr>
            <a:r>
              <a:rPr lang="zh-CN" altLang="en-US" dirty="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rPr>
              <a:t>确定被分析</a:t>
            </a:r>
            <a:r>
              <a:rPr lang="zh-CN" altLang="en-US" dirty="0" smtClean="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rPr>
              <a:t>的对象（评价指标，如净现值、内部收益率）</a:t>
            </a:r>
            <a:endParaRPr lang="zh-CN" altLang="en-US" dirty="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endParaRPr>
          </a:p>
          <a:p>
            <a:pPr algn="l">
              <a:lnSpc>
                <a:spcPct val="160000"/>
              </a:lnSpc>
              <a:buClr>
                <a:schemeClr val="folHlink"/>
              </a:buClr>
              <a:buFont typeface="Wingdings" pitchFamily="2" charset="2"/>
              <a:buChar char="Ø"/>
            </a:pPr>
            <a:r>
              <a:rPr lang="zh-CN" altLang="en-US" dirty="0" smtClean="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rPr>
              <a:t>选择对上述指标可能有较大影响的确定</a:t>
            </a:r>
            <a:r>
              <a:rPr lang="zh-CN" altLang="en-US" dirty="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rPr>
              <a:t>不确定性</a:t>
            </a:r>
            <a:r>
              <a:rPr lang="zh-CN" altLang="en-US" dirty="0" smtClean="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rPr>
              <a:t>因素</a:t>
            </a:r>
            <a:endParaRPr lang="zh-CN" altLang="en-US" dirty="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endParaRPr>
          </a:p>
          <a:p>
            <a:pPr algn="l">
              <a:lnSpc>
                <a:spcPct val="160000"/>
              </a:lnSpc>
              <a:buClr>
                <a:schemeClr val="folHlink"/>
              </a:buClr>
              <a:buFont typeface="Wingdings" pitchFamily="2" charset="2"/>
              <a:buChar char="Ø"/>
            </a:pPr>
            <a:r>
              <a:rPr lang="zh-CN" altLang="en-US" dirty="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rPr>
              <a:t>计算</a:t>
            </a:r>
            <a:r>
              <a:rPr lang="zh-CN" altLang="en-US"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不确定</a:t>
            </a:r>
            <a:r>
              <a:rPr lang="zh-CN" altLang="en-US" dirty="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rPr>
              <a:t>因素变动</a:t>
            </a:r>
            <a:r>
              <a:rPr lang="zh-CN" altLang="en-US"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对评价指标</a:t>
            </a:r>
            <a:r>
              <a:rPr lang="zh-CN" altLang="en-US" dirty="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rPr>
              <a:t>的影响</a:t>
            </a:r>
            <a:r>
              <a:rPr lang="zh-CN" altLang="en-US" dirty="0" smtClean="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rPr>
              <a:t>幅度，计算临界点或转换值，找出</a:t>
            </a:r>
            <a:r>
              <a:rPr lang="zh-CN" altLang="en-US"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最敏感</a:t>
            </a:r>
            <a:r>
              <a:rPr lang="zh-CN" altLang="en-US" dirty="0" smtClean="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rPr>
              <a:t>因素，同时了解其他因素敏感程度</a:t>
            </a:r>
            <a:endParaRPr lang="zh-CN" altLang="en-US" dirty="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endParaRPr>
          </a:p>
          <a:p>
            <a:pPr algn="l">
              <a:lnSpc>
                <a:spcPct val="160000"/>
              </a:lnSpc>
              <a:buClr>
                <a:schemeClr val="folHlink"/>
              </a:buClr>
              <a:buFont typeface="Wingdings" pitchFamily="2" charset="2"/>
              <a:buChar char="Ø"/>
            </a:pPr>
            <a:r>
              <a:rPr lang="zh-CN" altLang="en-US" dirty="0" smtClean="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rPr>
              <a:t>绘制敏感性分析图，找出不确定</a:t>
            </a:r>
            <a:r>
              <a:rPr lang="zh-CN" altLang="en-US" dirty="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rPr>
              <a:t>因素</a:t>
            </a:r>
            <a:r>
              <a:rPr lang="zh-CN" altLang="en-US" dirty="0" smtClean="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rPr>
              <a:t>变化极限值（</a:t>
            </a:r>
            <a:r>
              <a:rPr lang="zh-CN" altLang="en-US" dirty="0" smtClean="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临界值或转换值）</a:t>
            </a:r>
            <a:r>
              <a:rPr lang="zh-CN" altLang="en-US" dirty="0" smtClean="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rPr>
              <a:t>的近似值，同时找出对项目价值影响最大的</a:t>
            </a:r>
            <a:r>
              <a:rPr lang="zh-CN" altLang="en-US" dirty="0" smtClean="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rPr>
              <a:t>因素，</a:t>
            </a:r>
            <a:r>
              <a:rPr lang="zh-CN" altLang="en-US" dirty="0" smtClean="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rPr>
              <a:t>并对各</a:t>
            </a:r>
            <a:r>
              <a:rPr lang="zh-CN" altLang="en-US" dirty="0" smtClean="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rPr>
              <a:t>因素按</a:t>
            </a:r>
            <a:r>
              <a:rPr lang="zh-CN" altLang="en-US" dirty="0" smtClean="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rPr>
              <a:t>影响程度从大到小排序。</a:t>
            </a:r>
            <a:endParaRPr lang="zh-CN" altLang="en-US" dirty="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endParaRPr>
          </a:p>
          <a:p>
            <a:pPr algn="l">
              <a:lnSpc>
                <a:spcPct val="160000"/>
              </a:lnSpc>
              <a:buClr>
                <a:schemeClr val="folHlink"/>
              </a:buClr>
              <a:buFont typeface="Wingdings" pitchFamily="2" charset="2"/>
              <a:buChar char="Ø"/>
            </a:pPr>
            <a:r>
              <a:rPr lang="zh-CN" altLang="en-US" dirty="0" smtClean="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rPr>
              <a:t>分析并确定项目（或企业）风险的大小。分析各因素发生不利变化的可能性，并提出相应的对策。</a:t>
            </a:r>
            <a:endParaRPr lang="zh-CN" altLang="en-US" dirty="0">
              <a:solidFill>
                <a:schemeClr val="accent6"/>
              </a:solidFill>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59398" name="Text Box 6"/>
          <p:cNvSpPr txBox="1">
            <a:spLocks noGrp="1" noChangeArrowheads="1"/>
          </p:cNvSpPr>
          <p:nvPr>
            <p:ph type="title" idx="4294967295"/>
          </p:nvPr>
        </p:nvSpPr>
        <p:spPr>
          <a:xfrm>
            <a:off x="1849438" y="217488"/>
            <a:ext cx="5189537" cy="647700"/>
          </a:xfrm>
          <a:noFill/>
          <a:ln/>
        </p:spPr>
        <p:txBody>
          <a:bodyPr/>
          <a:lstStyle/>
          <a:p>
            <a:r>
              <a:rPr lang="zh-CN" altLang="en-US" sz="3200" b="1" dirty="0">
                <a:solidFill>
                  <a:srgbClr val="C00000"/>
                </a:solidFill>
                <a:effectLst>
                  <a:outerShdw blurRad="38100" dist="38100" dir="2700000" algn="tl">
                    <a:srgbClr val="C0C0C0"/>
                  </a:outerShdw>
                </a:effectLst>
              </a:rPr>
              <a:t>敏感性分析的一般步骤</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slide(fromBottom)">
                                      <p:cBhvr>
                                        <p:cTn id="7" dur="500"/>
                                        <p:tgtEl>
                                          <p:spTgt spid="59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slide(fromBottom)">
                                      <p:cBhvr>
                                        <p:cTn id="12" dur="500"/>
                                        <p:tgtEl>
                                          <p:spTgt spid="59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9395">
                                            <p:txEl>
                                              <p:pRg st="2" end="2"/>
                                            </p:txEl>
                                          </p:spTgt>
                                        </p:tgtEl>
                                        <p:attrNameLst>
                                          <p:attrName>style.visibility</p:attrName>
                                        </p:attrNameLst>
                                      </p:cBhvr>
                                      <p:to>
                                        <p:strVal val="visible"/>
                                      </p:to>
                                    </p:set>
                                    <p:animEffect transition="in" filter="slide(fromBottom)">
                                      <p:cBhvr>
                                        <p:cTn id="17" dur="500"/>
                                        <p:tgtEl>
                                          <p:spTgt spid="593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9395">
                                            <p:txEl>
                                              <p:pRg st="3" end="3"/>
                                            </p:txEl>
                                          </p:spTgt>
                                        </p:tgtEl>
                                        <p:attrNameLst>
                                          <p:attrName>style.visibility</p:attrName>
                                        </p:attrNameLst>
                                      </p:cBhvr>
                                      <p:to>
                                        <p:strVal val="visible"/>
                                      </p:to>
                                    </p:set>
                                    <p:animEffect transition="in" filter="slide(fromBottom)">
                                      <p:cBhvr>
                                        <p:cTn id="22" dur="500"/>
                                        <p:tgtEl>
                                          <p:spTgt spid="593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9395">
                                            <p:txEl>
                                              <p:pRg st="4" end="4"/>
                                            </p:txEl>
                                          </p:spTgt>
                                        </p:tgtEl>
                                        <p:attrNameLst>
                                          <p:attrName>style.visibility</p:attrName>
                                        </p:attrNameLst>
                                      </p:cBhvr>
                                      <p:to>
                                        <p:strVal val="visible"/>
                                      </p:to>
                                    </p:set>
                                    <p:animEffect transition="in" filter="slide(fromBottom)">
                                      <p:cBhvr>
                                        <p:cTn id="27" dur="500"/>
                                        <p:tgtEl>
                                          <p:spTgt spid="59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3"/>
          <p:cNvSpPr txBox="1">
            <a:spLocks noChangeArrowheads="1"/>
          </p:cNvSpPr>
          <p:nvPr/>
        </p:nvSpPr>
        <p:spPr bwMode="auto">
          <a:xfrm>
            <a:off x="312738" y="1077913"/>
            <a:ext cx="8616950" cy="2400657"/>
          </a:xfrm>
          <a:prstGeom prst="rect">
            <a:avLst/>
          </a:prstGeom>
          <a:noFill/>
          <a:ln w="9525">
            <a:noFill/>
            <a:miter lim="800000"/>
            <a:headEnd/>
            <a:tailEnd/>
          </a:ln>
          <a:effectLst/>
        </p:spPr>
        <p:txBody>
          <a:bodyPr>
            <a:spAutoFit/>
          </a:bodyPr>
          <a:lstStyle/>
          <a:p>
            <a:pPr algn="l">
              <a:lnSpc>
                <a:spcPct val="150000"/>
              </a:lnSpc>
            </a:pPr>
            <a:r>
              <a:rPr lang="zh-CN" altLang="en-US" dirty="0">
                <a:effectLst>
                  <a:outerShdw blurRad="38100" dist="38100" dir="2700000" algn="tl">
                    <a:srgbClr val="000000">
                      <a:alpha val="43137"/>
                    </a:srgbClr>
                  </a:outerShdw>
                </a:effectLst>
              </a:rPr>
              <a:t>       某小型电动汽车的投资方案，用于确定性经济分析的现金流量见下表，所采用的数据是根据</a:t>
            </a:r>
            <a:r>
              <a:rPr lang="zh-CN" altLang="en-US" dirty="0">
                <a:solidFill>
                  <a:srgbClr val="C00000"/>
                </a:solidFill>
                <a:effectLst>
                  <a:outerShdw blurRad="38100" dist="38100" dir="2700000" algn="tl">
                    <a:srgbClr val="000000">
                      <a:alpha val="43137"/>
                    </a:srgbClr>
                  </a:outerShdw>
                </a:effectLst>
              </a:rPr>
              <a:t>未来最可能</a:t>
            </a:r>
            <a:r>
              <a:rPr lang="zh-CN" altLang="en-US" dirty="0">
                <a:effectLst>
                  <a:outerShdw blurRad="38100" dist="38100" dir="2700000" algn="tl">
                    <a:srgbClr val="000000">
                      <a:alpha val="43137"/>
                    </a:srgbClr>
                  </a:outerShdw>
                </a:effectLst>
              </a:rPr>
              <a:t>出现的情况而</a:t>
            </a:r>
            <a:r>
              <a:rPr lang="zh-CN" altLang="en-US" dirty="0">
                <a:solidFill>
                  <a:srgbClr val="C00000"/>
                </a:solidFill>
                <a:effectLst>
                  <a:outerShdw blurRad="38100" dist="38100" dir="2700000" algn="tl">
                    <a:srgbClr val="000000">
                      <a:alpha val="43137"/>
                    </a:srgbClr>
                  </a:outerShdw>
                </a:effectLst>
              </a:rPr>
              <a:t>预测估算</a:t>
            </a:r>
            <a:r>
              <a:rPr lang="zh-CN" altLang="en-US" dirty="0">
                <a:effectLst>
                  <a:outerShdw blurRad="38100" dist="38100" dir="2700000" algn="tl">
                    <a:srgbClr val="000000">
                      <a:alpha val="43137"/>
                    </a:srgbClr>
                  </a:outerShdw>
                </a:effectLst>
              </a:rPr>
              <a:t>的。由于对未来影响经济环境的某些因素把握不大，投资额、经营成本和销售收入均有可能在±20%的范围内变动。设定基准折现率10%，不考虑所得税，试就三个不确定性因素作敏感性分析。</a:t>
            </a:r>
          </a:p>
        </p:txBody>
      </p:sp>
      <p:sp>
        <p:nvSpPr>
          <p:cNvPr id="69639" name="Text Box 7"/>
          <p:cNvSpPr txBox="1">
            <a:spLocks noGrp="1" noChangeArrowheads="1"/>
          </p:cNvSpPr>
          <p:nvPr>
            <p:ph type="title" idx="4294967295"/>
          </p:nvPr>
        </p:nvSpPr>
        <p:spPr>
          <a:xfrm>
            <a:off x="1849438" y="182563"/>
            <a:ext cx="5494337" cy="635000"/>
          </a:xfrm>
          <a:noFill/>
          <a:ln/>
        </p:spPr>
        <p:txBody>
          <a:bodyPr/>
          <a:lstStyle/>
          <a:p>
            <a:pPr>
              <a:buSzPct val="120000"/>
              <a:buFont typeface="Wingdings 2" pitchFamily="18" charset="2"/>
              <a:buNone/>
            </a:pPr>
            <a:r>
              <a:rPr lang="zh-CN" altLang="en-US" sz="3600" b="1" dirty="0">
                <a:solidFill>
                  <a:srgbClr val="C00000"/>
                </a:solidFill>
                <a:effectLst>
                  <a:outerShdw blurRad="38100" dist="38100" dir="2700000" algn="tl">
                    <a:srgbClr val="C0C0C0"/>
                  </a:outerShdw>
                </a:effectLst>
              </a:rPr>
              <a:t>单因素敏感性分析举例</a:t>
            </a:r>
          </a:p>
        </p:txBody>
      </p:sp>
      <p:graphicFrame>
        <p:nvGraphicFramePr>
          <p:cNvPr id="69698" name="Group 66"/>
          <p:cNvGraphicFramePr>
            <a:graphicFrameLocks noGrp="1"/>
          </p:cNvGraphicFramePr>
          <p:nvPr/>
        </p:nvGraphicFramePr>
        <p:xfrm>
          <a:off x="3289300" y="3636963"/>
          <a:ext cx="5697538" cy="2377440"/>
        </p:xfrm>
        <a:graphic>
          <a:graphicData uri="http://schemas.openxmlformats.org/drawingml/2006/table">
            <a:tbl>
              <a:tblPr/>
              <a:tblGrid>
                <a:gridCol w="1912938"/>
                <a:gridCol w="1033462"/>
                <a:gridCol w="758825"/>
                <a:gridCol w="990600"/>
                <a:gridCol w="1001713"/>
              </a:tblGrid>
              <a:tr h="317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楷体_GB2312" pitchFamily="49" charset="-122"/>
                        </a:rPr>
                        <a:t>年份</a:t>
                      </a:r>
                    </a:p>
                  </a:txBody>
                  <a:tcPr anchor="ct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2～10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11</a:t>
                      </a:r>
                    </a:p>
                  </a:txBody>
                  <a:tcPr anchor="ctr"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315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楷体_GB2312" pitchFamily="49" charset="-122"/>
                        </a:rPr>
                        <a:t>投资</a:t>
                      </a: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K</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15000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317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楷体_GB2312" pitchFamily="49" charset="-122"/>
                        </a:rPr>
                        <a:t>销售收入</a:t>
                      </a: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B</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19800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19800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317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楷体_GB2312" pitchFamily="49" charset="-122"/>
                        </a:rPr>
                        <a:t>经营成本</a:t>
                      </a: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C</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15200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15200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315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楷体_GB2312" pitchFamily="49" charset="-122"/>
                        </a:rPr>
                        <a:t>期末资产残值</a:t>
                      </a: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L</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2000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317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楷体_GB2312" pitchFamily="49" charset="-122"/>
                        </a:rPr>
                        <a:t>净现金流量</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-15000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4600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6600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r>
            </a:tbl>
          </a:graphicData>
        </a:graphic>
      </p:graphicFrame>
      <p:sp>
        <p:nvSpPr>
          <p:cNvPr id="69700" name="Rectangle 68"/>
          <p:cNvSpPr>
            <a:spLocks noChangeArrowheads="1"/>
          </p:cNvSpPr>
          <p:nvPr/>
        </p:nvSpPr>
        <p:spPr bwMode="auto">
          <a:xfrm>
            <a:off x="161925" y="4173538"/>
            <a:ext cx="3081338" cy="400110"/>
          </a:xfrm>
          <a:prstGeom prst="rect">
            <a:avLst/>
          </a:prstGeom>
          <a:noFill/>
          <a:ln w="9525">
            <a:noFill/>
            <a:miter lim="800000"/>
            <a:headEnd/>
            <a:tailEnd/>
          </a:ln>
          <a:effectLst/>
        </p:spPr>
        <p:txBody>
          <a:bodyPr>
            <a:spAutoFit/>
          </a:bodyPr>
          <a:lstStyle/>
          <a:p>
            <a:pPr algn="l"/>
            <a:r>
              <a:rPr lang="zh-CN" altLang="en-US" dirty="0">
                <a:effectLst>
                  <a:outerShdw blurRad="38100" dist="38100" dir="2700000" algn="tl">
                    <a:srgbClr val="000000">
                      <a:alpha val="43137"/>
                    </a:srgbClr>
                  </a:outerShdw>
                </a:effectLst>
              </a:rPr>
              <a:t>分析指标</a:t>
            </a:r>
            <a:r>
              <a:rPr lang="zh-CN" altLang="en-US" dirty="0">
                <a:solidFill>
                  <a:schemeClr val="hlink"/>
                </a:solidFill>
                <a:effectLst>
                  <a:outerShdw blurRad="38100" dist="38100" dir="2700000" algn="tl">
                    <a:srgbClr val="000000">
                      <a:alpha val="43137"/>
                    </a:srgbClr>
                  </a:outerShdw>
                </a:effectLst>
              </a:rPr>
              <a:t>：</a:t>
            </a:r>
            <a:r>
              <a:rPr lang="zh-CN" altLang="en-US" dirty="0">
                <a:solidFill>
                  <a:srgbClr val="C00000"/>
                </a:solidFill>
                <a:effectLst>
                  <a:outerShdw blurRad="38100" dist="38100" dir="2700000" algn="tl">
                    <a:srgbClr val="000000">
                      <a:alpha val="43137"/>
                    </a:srgbClr>
                  </a:outerShdw>
                </a:effectLst>
              </a:rPr>
              <a:t>净现值</a:t>
            </a:r>
          </a:p>
        </p:txBody>
      </p:sp>
      <p:sp>
        <p:nvSpPr>
          <p:cNvPr id="69701" name="Rectangle 69"/>
          <p:cNvSpPr>
            <a:spLocks noChangeArrowheads="1"/>
          </p:cNvSpPr>
          <p:nvPr/>
        </p:nvSpPr>
        <p:spPr bwMode="auto">
          <a:xfrm>
            <a:off x="153988" y="4849813"/>
            <a:ext cx="2249334" cy="1138773"/>
          </a:xfrm>
          <a:prstGeom prst="rect">
            <a:avLst/>
          </a:prstGeom>
          <a:noFill/>
          <a:ln w="9525">
            <a:noFill/>
            <a:miter lim="800000"/>
            <a:headEnd/>
            <a:tailEnd/>
          </a:ln>
          <a:effectLst/>
        </p:spPr>
        <p:txBody>
          <a:bodyPr wrap="none">
            <a:spAutoFit/>
          </a:bodyPr>
          <a:lstStyle/>
          <a:p>
            <a:pPr algn="l"/>
            <a:r>
              <a:rPr lang="zh-CN" altLang="en-US" dirty="0">
                <a:effectLst>
                  <a:outerShdw blurRad="38100" dist="38100" dir="2700000" algn="tl">
                    <a:srgbClr val="000000">
                      <a:alpha val="43137"/>
                    </a:srgbClr>
                  </a:outerShdw>
                </a:effectLst>
              </a:rPr>
              <a:t>不确定因素：</a:t>
            </a:r>
          </a:p>
          <a:p>
            <a:pPr algn="l"/>
            <a:r>
              <a:rPr lang="zh-CN" altLang="en-US" dirty="0">
                <a:solidFill>
                  <a:srgbClr val="C00000"/>
                </a:solidFill>
                <a:effectLst>
                  <a:outerShdw blurRad="38100" dist="38100" dir="2700000" algn="tl">
                    <a:srgbClr val="000000">
                      <a:alpha val="43137"/>
                    </a:srgbClr>
                  </a:outerShdw>
                </a:effectLst>
              </a:rPr>
              <a:t>投资额、经营成本</a:t>
            </a:r>
          </a:p>
          <a:p>
            <a:pPr algn="l"/>
            <a:r>
              <a:rPr lang="zh-CN" altLang="en-US" dirty="0">
                <a:solidFill>
                  <a:srgbClr val="C00000"/>
                </a:solidFill>
                <a:effectLst>
                  <a:outerShdw blurRad="38100" dist="38100" dir="2700000" algn="tl">
                    <a:srgbClr val="000000">
                      <a:alpha val="43137"/>
                    </a:srgbClr>
                  </a:outerShdw>
                </a:effectLst>
              </a:rPr>
              <a:t>和销售收入</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9698"/>
                                        </p:tgtEl>
                                        <p:attrNameLst>
                                          <p:attrName>style.visibility</p:attrName>
                                        </p:attrNameLst>
                                      </p:cBhvr>
                                      <p:to>
                                        <p:strVal val="visible"/>
                                      </p:to>
                                    </p:set>
                                    <p:animEffect transition="in" filter="box(in)">
                                      <p:cBhvr>
                                        <p:cTn id="7" dur="500"/>
                                        <p:tgtEl>
                                          <p:spTgt spid="6969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9700"/>
                                        </p:tgtEl>
                                        <p:attrNameLst>
                                          <p:attrName>style.visibility</p:attrName>
                                        </p:attrNameLst>
                                      </p:cBhvr>
                                      <p:to>
                                        <p:strVal val="visible"/>
                                      </p:to>
                                    </p:set>
                                    <p:animEffect transition="in" filter="slide(fromBottom)">
                                      <p:cBhvr>
                                        <p:cTn id="12" dur="500"/>
                                        <p:tgtEl>
                                          <p:spTgt spid="6970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9701"/>
                                        </p:tgtEl>
                                        <p:attrNameLst>
                                          <p:attrName>style.visibility</p:attrName>
                                        </p:attrNameLst>
                                      </p:cBhvr>
                                      <p:to>
                                        <p:strVal val="visible"/>
                                      </p:to>
                                    </p:set>
                                    <p:animEffect transition="in" filter="dissolve">
                                      <p:cBhvr>
                                        <p:cTn id="17" dur="500"/>
                                        <p:tgtEl>
                                          <p:spTgt spid="69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00" grpId="0" autoUpdateAnimBg="0"/>
      <p:bldP spid="69701"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3776" name="Object 2048"/>
          <p:cNvGraphicFramePr>
            <a:graphicFrameLocks noChangeAspect="1"/>
          </p:cNvGraphicFramePr>
          <p:nvPr/>
        </p:nvGraphicFramePr>
        <p:xfrm>
          <a:off x="2939848" y="4010025"/>
          <a:ext cx="6089851" cy="2108200"/>
        </p:xfrm>
        <a:graphic>
          <a:graphicData uri="http://schemas.openxmlformats.org/presentationml/2006/ole">
            <p:oleObj spid="_x0000_s129026" name="Equation" r:id="rId3" imgW="3098520" imgH="1117440" progId="Equation.3">
              <p:embed/>
            </p:oleObj>
          </a:graphicData>
        </a:graphic>
      </p:graphicFrame>
      <p:sp>
        <p:nvSpPr>
          <p:cNvPr id="71688" name="Text Box 8"/>
          <p:cNvSpPr txBox="1">
            <a:spLocks noChangeArrowheads="1"/>
          </p:cNvSpPr>
          <p:nvPr/>
        </p:nvSpPr>
        <p:spPr bwMode="auto">
          <a:xfrm>
            <a:off x="182563" y="1212850"/>
            <a:ext cx="1733167" cy="400110"/>
          </a:xfrm>
          <a:prstGeom prst="rect">
            <a:avLst/>
          </a:prstGeom>
          <a:noFill/>
          <a:ln w="9525">
            <a:noFill/>
            <a:miter lim="800000"/>
            <a:headEnd/>
            <a:tailEnd/>
          </a:ln>
          <a:effectLst/>
        </p:spPr>
        <p:txBody>
          <a:bodyPr wrap="none">
            <a:spAutoFit/>
          </a:bodyPr>
          <a:lstStyle/>
          <a:p>
            <a:pPr algn="l"/>
            <a:r>
              <a:rPr lang="zh-CN" altLang="en-US" dirty="0">
                <a:solidFill>
                  <a:srgbClr val="6600CC"/>
                </a:solidFill>
                <a:effectLst>
                  <a:outerShdw blurRad="38100" dist="38100" dir="2700000" algn="tl">
                    <a:srgbClr val="000000">
                      <a:alpha val="43137"/>
                    </a:srgbClr>
                  </a:outerShdw>
                </a:effectLst>
                <a:latin typeface="Tahoma" pitchFamily="34" charset="0"/>
                <a:ea typeface="楷体_GB2312" pitchFamily="49" charset="-122"/>
              </a:rPr>
              <a:t>⑴确定性分析</a:t>
            </a:r>
          </a:p>
        </p:txBody>
      </p:sp>
      <p:sp>
        <p:nvSpPr>
          <p:cNvPr id="71690" name="Text Box 10"/>
          <p:cNvSpPr txBox="1">
            <a:spLocks noGrp="1" noChangeArrowheads="1"/>
          </p:cNvSpPr>
          <p:nvPr>
            <p:ph type="title" idx="4294967295"/>
          </p:nvPr>
        </p:nvSpPr>
        <p:spPr>
          <a:xfrm>
            <a:off x="944563" y="192088"/>
            <a:ext cx="7793037" cy="723900"/>
          </a:xfrm>
          <a:noFill/>
          <a:ln/>
        </p:spPr>
        <p:txBody>
          <a:bodyPr/>
          <a:lstStyle/>
          <a:p>
            <a:pPr>
              <a:buSzPct val="120000"/>
              <a:buFont typeface="Wingdings 2" pitchFamily="18" charset="2"/>
              <a:buNone/>
            </a:pPr>
            <a:r>
              <a:rPr lang="zh-CN" altLang="en-US" sz="3200" b="1" dirty="0">
                <a:solidFill>
                  <a:srgbClr val="C00000"/>
                </a:solidFill>
                <a:effectLst>
                  <a:outerShdw blurRad="38100" dist="38100" dir="2700000" algn="tl">
                    <a:srgbClr val="C0C0C0"/>
                  </a:outerShdw>
                </a:effectLst>
              </a:rPr>
              <a:t>单因素敏感性分析举例（续1）</a:t>
            </a:r>
          </a:p>
        </p:txBody>
      </p:sp>
      <p:graphicFrame>
        <p:nvGraphicFramePr>
          <p:cNvPr id="71748" name="Group 68"/>
          <p:cNvGraphicFramePr>
            <a:graphicFrameLocks noGrp="1"/>
          </p:cNvGraphicFramePr>
          <p:nvPr/>
        </p:nvGraphicFramePr>
        <p:xfrm>
          <a:off x="3538538" y="1296988"/>
          <a:ext cx="4833937" cy="2377440"/>
        </p:xfrm>
        <a:graphic>
          <a:graphicData uri="http://schemas.openxmlformats.org/drawingml/2006/table">
            <a:tbl>
              <a:tblPr/>
              <a:tblGrid>
                <a:gridCol w="1497012"/>
                <a:gridCol w="1157288"/>
                <a:gridCol w="422275"/>
                <a:gridCol w="874712"/>
                <a:gridCol w="882650"/>
              </a:tblGrid>
              <a:tr h="317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楷体_GB2312" pitchFamily="49" charset="-122"/>
                        </a:rPr>
                        <a:t>年份</a:t>
                      </a:r>
                    </a:p>
                  </a:txBody>
                  <a:tcPr anchor="ct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2～10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11</a:t>
                      </a:r>
                    </a:p>
                  </a:txBody>
                  <a:tcPr anchor="ctr"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315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楷体_GB2312" pitchFamily="49" charset="-122"/>
                        </a:rPr>
                        <a:t>投资</a:t>
                      </a: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K</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15000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3857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楷体_GB2312" pitchFamily="49" charset="-122"/>
                        </a:rPr>
                        <a:t>销售收入</a:t>
                      </a: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B</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19800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19800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317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楷体_GB2312" pitchFamily="49" charset="-122"/>
                        </a:rPr>
                        <a:t>经营成本</a:t>
                      </a: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C</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15200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15200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315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楷体_GB2312" pitchFamily="49" charset="-122"/>
                        </a:rPr>
                        <a:t>残值</a:t>
                      </a:r>
                      <a:r>
                        <a:rPr kumimoji="1" lang="en-US" altLang="zh-CN" sz="2000" b="1" i="0" u="none" strike="noStrike" cap="none" normalizeH="0" baseline="0" smtClean="0">
                          <a:ln>
                            <a:noFill/>
                          </a:ln>
                          <a:solidFill>
                            <a:schemeClr val="tx1"/>
                          </a:solidFill>
                          <a:effectLst/>
                          <a:latin typeface="Tahoma" pitchFamily="34" charset="0"/>
                          <a:ea typeface="楷体_GB2312" pitchFamily="49" charset="-122"/>
                        </a:rPr>
                        <a:t>L</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2000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317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楷体_GB2312" pitchFamily="49" charset="-122"/>
                        </a:rPr>
                        <a:t>净现金流量</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-15000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000" b="0" i="0" u="none" strike="noStrike" cap="none" normalizeH="0" baseline="0" smtClean="0">
                        <a:ln>
                          <a:noFill/>
                        </a:ln>
                        <a:solidFill>
                          <a:schemeClr val="tx1"/>
                        </a:solidFill>
                        <a:effectLst/>
                        <a:latin typeface="Tahoma" pitchFamily="34"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4600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smtClean="0">
                          <a:ln>
                            <a:noFill/>
                          </a:ln>
                          <a:solidFill>
                            <a:schemeClr val="tx1"/>
                          </a:solidFill>
                          <a:effectLst/>
                          <a:latin typeface="Tahoma" pitchFamily="34" charset="0"/>
                          <a:ea typeface="宋体" charset="-122"/>
                        </a:rPr>
                        <a:t>6600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r>
            </a:tbl>
          </a:graphicData>
        </a:graphic>
      </p:graphicFrame>
      <p:sp>
        <p:nvSpPr>
          <p:cNvPr id="71747" name="Text Box 67"/>
          <p:cNvSpPr txBox="1">
            <a:spLocks noChangeArrowheads="1"/>
          </p:cNvSpPr>
          <p:nvPr/>
        </p:nvSpPr>
        <p:spPr bwMode="auto">
          <a:xfrm>
            <a:off x="204788" y="2027238"/>
            <a:ext cx="2462212" cy="4370427"/>
          </a:xfrm>
          <a:prstGeom prst="rect">
            <a:avLst/>
          </a:prstGeom>
          <a:noFill/>
          <a:ln w="9525">
            <a:noFill/>
            <a:miter lim="800000"/>
            <a:headEnd/>
            <a:tailEnd/>
          </a:ln>
          <a:effectLst/>
        </p:spPr>
        <p:txBody>
          <a:bodyPr>
            <a:spAutoFit/>
          </a:bodyPr>
          <a:lstStyle/>
          <a:p>
            <a:pPr algn="l">
              <a:lnSpc>
                <a:spcPct val="150000"/>
              </a:lnSpc>
              <a:spcBef>
                <a:spcPct val="20000"/>
              </a:spcBef>
              <a:buFont typeface="Wingdings" pitchFamily="2" charset="2"/>
              <a:buNone/>
            </a:pPr>
            <a:r>
              <a:rPr lang="zh-CN" altLang="en-US"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⑵敏感性分析</a:t>
            </a:r>
          </a:p>
          <a:p>
            <a:pPr algn="l">
              <a:lnSpc>
                <a:spcPct val="150000"/>
              </a:lnSpc>
              <a:spcBef>
                <a:spcPct val="20000"/>
              </a:spcBef>
              <a:buFont typeface="Wingdings" pitchFamily="2" charset="2"/>
              <a:buNone/>
            </a:pPr>
            <a:r>
              <a:rPr lang="zh-CN" altLang="en-US" dirty="0">
                <a:effectLst>
                  <a:outerShdw blurRad="38100" dist="38100" dir="2700000" algn="tl">
                    <a:srgbClr val="000000">
                      <a:alpha val="43137"/>
                    </a:srgbClr>
                  </a:outerShdw>
                </a:effectLst>
                <a:latin typeface="楷体_GB2312" pitchFamily="49" charset="-122"/>
                <a:ea typeface="楷体_GB2312" pitchFamily="49" charset="-122"/>
              </a:rPr>
              <a:t>①求变化关系：</a:t>
            </a:r>
          </a:p>
          <a:p>
            <a:pPr algn="l">
              <a:lnSpc>
                <a:spcPct val="150000"/>
              </a:lnSpc>
              <a:spcBef>
                <a:spcPct val="20000"/>
              </a:spcBef>
              <a:buFont typeface="Wingdings" pitchFamily="2" charset="2"/>
              <a:buNone/>
            </a:pPr>
            <a:r>
              <a:rPr lang="zh-CN" altLang="en-US" dirty="0">
                <a:effectLst>
                  <a:outerShdw blurRad="38100" dist="38100" dir="2700000" algn="tl">
                    <a:srgbClr val="000000">
                      <a:alpha val="43137"/>
                    </a:srgbClr>
                  </a:outerShdw>
                </a:effectLst>
                <a:latin typeface="楷体_GB2312" pitchFamily="49" charset="-122"/>
                <a:ea typeface="楷体_GB2312" pitchFamily="49" charset="-122"/>
              </a:rPr>
              <a:t>  设投资额、经营成本和销售收入变动的</a:t>
            </a:r>
            <a:r>
              <a:rPr lang="zh-CN" altLang="en-US"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百分比</a:t>
            </a:r>
            <a:r>
              <a:rPr lang="zh-CN" altLang="en-US" dirty="0">
                <a:effectLst>
                  <a:outerShdw blurRad="38100" dist="38100" dir="2700000" algn="tl">
                    <a:srgbClr val="000000">
                      <a:alpha val="43137"/>
                    </a:srgbClr>
                  </a:outerShdw>
                </a:effectLst>
                <a:latin typeface="楷体_GB2312" pitchFamily="49" charset="-122"/>
                <a:ea typeface="楷体_GB2312" pitchFamily="49" charset="-122"/>
              </a:rPr>
              <a:t>为</a:t>
            </a:r>
            <a:r>
              <a:rPr lang="zh-CN" altLang="en-US"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 </a:t>
            </a:r>
            <a:r>
              <a:rPr lang="en-US" altLang="zh-CN" i="1" dirty="0">
                <a:solidFill>
                  <a:srgbClr val="C00000"/>
                </a:solidFill>
                <a:effectLst>
                  <a:outerShdw blurRad="38100" dist="38100" dir="2700000" algn="tl">
                    <a:srgbClr val="000000">
                      <a:alpha val="43137"/>
                    </a:srgbClr>
                  </a:outerShdw>
                </a:effectLst>
                <a:latin typeface="Times New Roman" pitchFamily="18" charset="0"/>
                <a:ea typeface="楷体_GB2312" pitchFamily="49" charset="-122"/>
              </a:rPr>
              <a:t>x、 y 、z</a:t>
            </a:r>
            <a:r>
              <a:rPr lang="en-US" altLang="zh-CN"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a:t>
            </a:r>
            <a:r>
              <a:rPr lang="zh-CN" altLang="en-US" dirty="0">
                <a:effectLst>
                  <a:outerShdw blurRad="38100" dist="38100" dir="2700000" algn="tl">
                    <a:srgbClr val="000000">
                      <a:alpha val="43137"/>
                    </a:srgbClr>
                  </a:outerShdw>
                </a:effectLst>
                <a:latin typeface="楷体_GB2312" pitchFamily="49" charset="-122"/>
                <a:ea typeface="楷体_GB2312" pitchFamily="49" charset="-122"/>
              </a:rPr>
              <a:t>对</a:t>
            </a:r>
            <a:r>
              <a:rPr lang="en-US" altLang="zh-CN" dirty="0">
                <a:effectLst>
                  <a:outerShdw blurRad="38100" dist="38100" dir="2700000" algn="tl">
                    <a:srgbClr val="000000">
                      <a:alpha val="43137"/>
                    </a:srgbClr>
                  </a:outerShdw>
                </a:effectLst>
                <a:latin typeface="楷体_GB2312" pitchFamily="49" charset="-122"/>
                <a:ea typeface="楷体_GB2312" pitchFamily="49" charset="-122"/>
              </a:rPr>
              <a:t>NPV</a:t>
            </a:r>
            <a:r>
              <a:rPr lang="zh-CN" altLang="en-US" dirty="0">
                <a:effectLst>
                  <a:outerShdw blurRad="38100" dist="38100" dir="2700000" algn="tl">
                    <a:srgbClr val="000000">
                      <a:alpha val="43137"/>
                    </a:srgbClr>
                  </a:outerShdw>
                </a:effectLst>
                <a:latin typeface="楷体_GB2312" pitchFamily="49" charset="-122"/>
                <a:ea typeface="楷体_GB2312" pitchFamily="49" charset="-122"/>
              </a:rPr>
              <a:t>产生</a:t>
            </a:r>
            <a:r>
              <a:rPr lang="zh-CN" altLang="en-US"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线性</a:t>
            </a:r>
            <a:r>
              <a:rPr lang="zh-CN" altLang="en-US" dirty="0">
                <a:effectLst>
                  <a:outerShdw blurRad="38100" dist="38100" dir="2700000" algn="tl">
                    <a:srgbClr val="000000">
                      <a:alpha val="43137"/>
                    </a:srgbClr>
                  </a:outerShdw>
                </a:effectLst>
                <a:latin typeface="楷体_GB2312" pitchFamily="49" charset="-122"/>
                <a:ea typeface="楷体_GB2312" pitchFamily="49" charset="-122"/>
              </a:rPr>
              <a:t>影响，分析这些百分比对方案</a:t>
            </a:r>
            <a:r>
              <a:rPr lang="en-US" altLang="zh-CN" dirty="0">
                <a:effectLst>
                  <a:outerShdw blurRad="38100" dist="38100" dir="2700000" algn="tl">
                    <a:srgbClr val="000000">
                      <a:alpha val="43137"/>
                    </a:srgbClr>
                  </a:outerShdw>
                </a:effectLst>
                <a:latin typeface="楷体_GB2312" pitchFamily="49" charset="-122"/>
                <a:ea typeface="楷体_GB2312" pitchFamily="49" charset="-122"/>
              </a:rPr>
              <a:t>NPV</a:t>
            </a:r>
            <a:r>
              <a:rPr lang="zh-CN" altLang="en-US" dirty="0">
                <a:effectLst>
                  <a:outerShdw blurRad="38100" dist="38100" dir="2700000" algn="tl">
                    <a:srgbClr val="000000">
                      <a:alpha val="43137"/>
                    </a:srgbClr>
                  </a:outerShdw>
                </a:effectLst>
                <a:latin typeface="楷体_GB2312" pitchFamily="49" charset="-122"/>
                <a:ea typeface="楷体_GB2312" pitchFamily="49" charset="-122"/>
              </a:rPr>
              <a:t>的影响规律。</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3776"/>
                                        </p:tgtEl>
                                        <p:attrNameLst>
                                          <p:attrName>style.visibility</p:attrName>
                                        </p:attrNameLst>
                                      </p:cBhvr>
                                      <p:to>
                                        <p:strVal val="visible"/>
                                      </p:to>
                                    </p:set>
                                    <p:animEffect transition="in" filter="box(in)">
                                      <p:cBhvr>
                                        <p:cTn id="7" dur="500"/>
                                        <p:tgtEl>
                                          <p:spTgt spid="20377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47"/>
                                        </p:tgtEl>
                                        <p:attrNameLst>
                                          <p:attrName>style.visibility</p:attrName>
                                        </p:attrNameLst>
                                      </p:cBhvr>
                                      <p:to>
                                        <p:strVal val="visible"/>
                                      </p:to>
                                    </p:set>
                                    <p:animEffect transition="in" filter="dissolve">
                                      <p:cBhvr>
                                        <p:cTn id="12" dur="500"/>
                                        <p:tgtEl>
                                          <p:spTgt spid="71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7"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25" name="Text Box 21"/>
          <p:cNvSpPr txBox="1">
            <a:spLocks noChangeArrowheads="1"/>
          </p:cNvSpPr>
          <p:nvPr/>
        </p:nvSpPr>
        <p:spPr bwMode="auto">
          <a:xfrm>
            <a:off x="1042988" y="1290638"/>
            <a:ext cx="2744787" cy="369332"/>
          </a:xfrm>
          <a:prstGeom prst="rect">
            <a:avLst/>
          </a:prstGeom>
          <a:noFill/>
          <a:ln w="9525">
            <a:noFill/>
            <a:miter lim="800000"/>
            <a:headEnd/>
            <a:tailEnd/>
          </a:ln>
          <a:effectLst/>
        </p:spPr>
        <p:txBody>
          <a:bodyPr>
            <a:spAutoFit/>
          </a:bodyPr>
          <a:lstStyle/>
          <a:p>
            <a:pPr algn="l">
              <a:lnSpc>
                <a:spcPct val="90000"/>
              </a:lnSpc>
              <a:spcBef>
                <a:spcPct val="20000"/>
              </a:spcBef>
              <a:buFont typeface="Wingdings" pitchFamily="2" charset="2"/>
              <a:buNone/>
            </a:pPr>
            <a:r>
              <a:rPr lang="zh-CN" altLang="en-US"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投资(</a:t>
            </a:r>
            <a:r>
              <a:rPr lang="en-US" altLang="zh-CN"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K)</a:t>
            </a:r>
            <a:r>
              <a:rPr lang="zh-CN" altLang="en-US"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变动 </a:t>
            </a:r>
            <a:r>
              <a:rPr lang="en-US" altLang="zh-CN" i="1" dirty="0">
                <a:solidFill>
                  <a:srgbClr val="C00000"/>
                </a:solidFill>
                <a:effectLst>
                  <a:outerShdw blurRad="38100" dist="38100" dir="2700000" algn="tl">
                    <a:srgbClr val="000000">
                      <a:alpha val="43137"/>
                    </a:srgbClr>
                  </a:outerShdw>
                </a:effectLst>
                <a:latin typeface="Times New Roman" pitchFamily="18" charset="0"/>
                <a:ea typeface="楷体_GB2312" pitchFamily="49" charset="-122"/>
              </a:rPr>
              <a:t>x</a:t>
            </a:r>
            <a:r>
              <a:rPr lang="en-US" altLang="zh-CN" i="1"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 </a:t>
            </a:r>
            <a:r>
              <a:rPr lang="zh-CN" altLang="en-US"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a:t>
            </a:r>
          </a:p>
        </p:txBody>
      </p:sp>
      <p:graphicFrame>
        <p:nvGraphicFramePr>
          <p:cNvPr id="204800" name="Object 2048"/>
          <p:cNvGraphicFramePr>
            <a:graphicFrameLocks noChangeAspect="1"/>
          </p:cNvGraphicFramePr>
          <p:nvPr/>
        </p:nvGraphicFramePr>
        <p:xfrm>
          <a:off x="903288" y="1841500"/>
          <a:ext cx="7951787" cy="422275"/>
        </p:xfrm>
        <a:graphic>
          <a:graphicData uri="http://schemas.openxmlformats.org/presentationml/2006/ole">
            <p:oleObj spid="_x0000_s130050" name="Equation" r:id="rId3" imgW="4051080" imgH="190440" progId="Equation.3">
              <p:embed/>
            </p:oleObj>
          </a:graphicData>
        </a:graphic>
      </p:graphicFrame>
      <p:sp>
        <p:nvSpPr>
          <p:cNvPr id="72728" name="Text Box 24"/>
          <p:cNvSpPr txBox="1">
            <a:spLocks noChangeArrowheads="1"/>
          </p:cNvSpPr>
          <p:nvPr/>
        </p:nvSpPr>
        <p:spPr bwMode="auto">
          <a:xfrm>
            <a:off x="477838" y="3041650"/>
            <a:ext cx="7581900" cy="400110"/>
          </a:xfrm>
          <a:prstGeom prst="rect">
            <a:avLst/>
          </a:prstGeom>
          <a:noFill/>
          <a:ln w="9525">
            <a:noFill/>
            <a:miter lim="800000"/>
            <a:headEnd/>
            <a:tailEnd/>
          </a:ln>
          <a:effectLst/>
        </p:spPr>
        <p:txBody>
          <a:bodyPr>
            <a:spAutoFit/>
          </a:bodyPr>
          <a:lstStyle/>
          <a:p>
            <a:pPr algn="l"/>
            <a:r>
              <a:rPr lang="zh-CN" altLang="en-US"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经营成本(</a:t>
            </a:r>
            <a:r>
              <a:rPr lang="en-US" altLang="zh-CN"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C)</a:t>
            </a:r>
            <a:r>
              <a:rPr lang="zh-CN" altLang="en-US"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变动 </a:t>
            </a:r>
            <a:r>
              <a:rPr lang="en-US" altLang="zh-CN" i="1" dirty="0">
                <a:solidFill>
                  <a:srgbClr val="C00000"/>
                </a:solidFill>
                <a:effectLst>
                  <a:outerShdw blurRad="38100" dist="38100" dir="2700000" algn="tl">
                    <a:srgbClr val="000000">
                      <a:alpha val="43137"/>
                    </a:srgbClr>
                  </a:outerShdw>
                </a:effectLst>
                <a:latin typeface="Times New Roman" pitchFamily="18" charset="0"/>
                <a:ea typeface="楷体_GB2312" pitchFamily="49" charset="-122"/>
              </a:rPr>
              <a:t>y </a:t>
            </a:r>
            <a:r>
              <a:rPr lang="en-US" altLang="zh-CN"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a:t>
            </a:r>
            <a:endParaRPr lang="zh-CN" altLang="en-US"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endParaRPr>
          </a:p>
        </p:txBody>
      </p:sp>
      <p:graphicFrame>
        <p:nvGraphicFramePr>
          <p:cNvPr id="204801" name="Object 2049"/>
          <p:cNvGraphicFramePr>
            <a:graphicFrameLocks noChangeAspect="1"/>
          </p:cNvGraphicFramePr>
          <p:nvPr/>
        </p:nvGraphicFramePr>
        <p:xfrm>
          <a:off x="792163" y="3597275"/>
          <a:ext cx="7913687" cy="354013"/>
        </p:xfrm>
        <a:graphic>
          <a:graphicData uri="http://schemas.openxmlformats.org/presentationml/2006/ole">
            <p:oleObj spid="_x0000_s130051" name="Equation" r:id="rId4" imgW="4025880" imgH="190440" progId="Equation.3">
              <p:embed/>
            </p:oleObj>
          </a:graphicData>
        </a:graphic>
      </p:graphicFrame>
      <p:graphicFrame>
        <p:nvGraphicFramePr>
          <p:cNvPr id="204802" name="Object 2050"/>
          <p:cNvGraphicFramePr>
            <a:graphicFrameLocks noChangeAspect="1"/>
          </p:cNvGraphicFramePr>
          <p:nvPr/>
        </p:nvGraphicFramePr>
        <p:xfrm>
          <a:off x="2411413" y="2409825"/>
          <a:ext cx="3568700" cy="500063"/>
        </p:xfrm>
        <a:graphic>
          <a:graphicData uri="http://schemas.openxmlformats.org/presentationml/2006/ole">
            <p:oleObj spid="_x0000_s130052" name="Equation" r:id="rId5" imgW="1358640" imgH="190440" progId="Equation.3">
              <p:embed/>
            </p:oleObj>
          </a:graphicData>
        </a:graphic>
      </p:graphicFrame>
      <p:graphicFrame>
        <p:nvGraphicFramePr>
          <p:cNvPr id="204803" name="Object 2051"/>
          <p:cNvGraphicFramePr>
            <a:graphicFrameLocks noChangeAspect="1"/>
          </p:cNvGraphicFramePr>
          <p:nvPr/>
        </p:nvGraphicFramePr>
        <p:xfrm>
          <a:off x="2506663" y="4156075"/>
          <a:ext cx="3367087" cy="476250"/>
        </p:xfrm>
        <a:graphic>
          <a:graphicData uri="http://schemas.openxmlformats.org/presentationml/2006/ole">
            <p:oleObj spid="_x0000_s130053" name="Equation" r:id="rId6" imgW="1346040" imgH="190440" progId="Equation.3">
              <p:embed/>
            </p:oleObj>
          </a:graphicData>
        </a:graphic>
      </p:graphicFrame>
      <p:sp>
        <p:nvSpPr>
          <p:cNvPr id="72733" name="Text Box 29"/>
          <p:cNvSpPr txBox="1">
            <a:spLocks noGrp="1" noChangeArrowheads="1"/>
          </p:cNvSpPr>
          <p:nvPr>
            <p:ph type="title" idx="4294967295"/>
          </p:nvPr>
        </p:nvSpPr>
        <p:spPr>
          <a:xfrm>
            <a:off x="1284288" y="188913"/>
            <a:ext cx="6415087" cy="673100"/>
          </a:xfrm>
          <a:noFill/>
          <a:ln/>
        </p:spPr>
        <p:txBody>
          <a:bodyPr/>
          <a:lstStyle/>
          <a:p>
            <a:pPr>
              <a:buSzPct val="120000"/>
              <a:buFont typeface="Wingdings 2" pitchFamily="18" charset="2"/>
              <a:buNone/>
            </a:pPr>
            <a:r>
              <a:rPr lang="zh-CN" altLang="en-US" sz="3200" b="1" dirty="0">
                <a:solidFill>
                  <a:srgbClr val="C00000"/>
                </a:solidFill>
                <a:effectLst>
                  <a:outerShdw blurRad="38100" dist="38100" dir="2700000" algn="tl">
                    <a:srgbClr val="C0C0C0"/>
                  </a:outerShdw>
                </a:effectLst>
              </a:rPr>
              <a:t>单因素敏感性分析举例（续2）</a:t>
            </a:r>
          </a:p>
        </p:txBody>
      </p:sp>
      <p:sp>
        <p:nvSpPr>
          <p:cNvPr id="72734" name="Text Box 30"/>
          <p:cNvSpPr txBox="1">
            <a:spLocks noChangeArrowheads="1"/>
          </p:cNvSpPr>
          <p:nvPr/>
        </p:nvSpPr>
        <p:spPr bwMode="auto">
          <a:xfrm>
            <a:off x="523875" y="4764088"/>
            <a:ext cx="7650163" cy="400110"/>
          </a:xfrm>
          <a:prstGeom prst="rect">
            <a:avLst/>
          </a:prstGeom>
          <a:noFill/>
          <a:ln w="9525">
            <a:noFill/>
            <a:miter lim="800000"/>
            <a:headEnd/>
            <a:tailEnd/>
          </a:ln>
          <a:effectLst/>
        </p:spPr>
        <p:txBody>
          <a:bodyPr>
            <a:spAutoFit/>
          </a:bodyPr>
          <a:lstStyle/>
          <a:p>
            <a:pPr algn="l"/>
            <a:r>
              <a:rPr lang="zh-CN" altLang="en-US"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销售收入(</a:t>
            </a:r>
            <a:r>
              <a:rPr lang="en-US" altLang="zh-CN"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B)</a:t>
            </a:r>
            <a:r>
              <a:rPr lang="zh-CN" altLang="en-US"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变动 </a:t>
            </a:r>
            <a:r>
              <a:rPr lang="en-US" altLang="zh-CN" i="1" dirty="0">
                <a:solidFill>
                  <a:srgbClr val="C00000"/>
                </a:solidFill>
                <a:effectLst>
                  <a:outerShdw blurRad="38100" dist="38100" dir="2700000" algn="tl">
                    <a:srgbClr val="000000">
                      <a:alpha val="43137"/>
                    </a:srgbClr>
                  </a:outerShdw>
                </a:effectLst>
                <a:latin typeface="Times New Roman" pitchFamily="18" charset="0"/>
                <a:ea typeface="楷体_GB2312" pitchFamily="49" charset="-122"/>
              </a:rPr>
              <a:t>z </a:t>
            </a:r>
            <a:r>
              <a:rPr lang="en-US" altLang="zh-CN"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a:t>
            </a:r>
            <a:endParaRPr lang="zh-CN" altLang="en-US"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endParaRPr>
          </a:p>
        </p:txBody>
      </p:sp>
      <p:graphicFrame>
        <p:nvGraphicFramePr>
          <p:cNvPr id="204804" name="Object 2052"/>
          <p:cNvGraphicFramePr>
            <a:graphicFrameLocks noChangeAspect="1"/>
          </p:cNvGraphicFramePr>
          <p:nvPr/>
        </p:nvGraphicFramePr>
        <p:xfrm>
          <a:off x="1027113" y="5272088"/>
          <a:ext cx="7300912" cy="385762"/>
        </p:xfrm>
        <a:graphic>
          <a:graphicData uri="http://schemas.openxmlformats.org/presentationml/2006/ole">
            <p:oleObj spid="_x0000_s130054" name="Equation" r:id="rId7" imgW="4012920" imgH="190440" progId="Equation.3">
              <p:embed/>
            </p:oleObj>
          </a:graphicData>
        </a:graphic>
      </p:graphicFrame>
      <p:graphicFrame>
        <p:nvGraphicFramePr>
          <p:cNvPr id="204805" name="Object 2053"/>
          <p:cNvGraphicFramePr>
            <a:graphicFrameLocks noChangeAspect="1"/>
          </p:cNvGraphicFramePr>
          <p:nvPr/>
        </p:nvGraphicFramePr>
        <p:xfrm>
          <a:off x="2470150" y="5783263"/>
          <a:ext cx="3546475" cy="476250"/>
        </p:xfrm>
        <a:graphic>
          <a:graphicData uri="http://schemas.openxmlformats.org/presentationml/2006/ole">
            <p:oleObj spid="_x0000_s130055" name="Equation" r:id="rId8" imgW="1396800" imgH="190440" progId="Equation.3">
              <p:embed/>
            </p:oleObj>
          </a:graphicData>
        </a:graphic>
      </p:graphicFrame>
      <p:graphicFrame>
        <p:nvGraphicFramePr>
          <p:cNvPr id="204806" name="Object 2054"/>
          <p:cNvGraphicFramePr>
            <a:graphicFrameLocks noChangeAspect="1"/>
          </p:cNvGraphicFramePr>
          <p:nvPr/>
        </p:nvGraphicFramePr>
        <p:xfrm>
          <a:off x="3749676" y="1077650"/>
          <a:ext cx="5270500" cy="732100"/>
        </p:xfrm>
        <a:graphic>
          <a:graphicData uri="http://schemas.openxmlformats.org/presentationml/2006/ole">
            <p:oleObj spid="_x0000_s130056" name="Equation" r:id="rId9" imgW="2984400" imgH="431640" progId="Equation.3">
              <p:embed/>
            </p:oleObj>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2725"/>
                                        </p:tgtEl>
                                        <p:attrNameLst>
                                          <p:attrName>style.visibility</p:attrName>
                                        </p:attrNameLst>
                                      </p:cBhvr>
                                      <p:to>
                                        <p:strVal val="visible"/>
                                      </p:to>
                                    </p:set>
                                    <p:animEffect transition="in" filter="slide(fromBottom)">
                                      <p:cBhvr>
                                        <p:cTn id="7" dur="500"/>
                                        <p:tgtEl>
                                          <p:spTgt spid="7272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4806"/>
                                        </p:tgtEl>
                                        <p:attrNameLst>
                                          <p:attrName>style.visibility</p:attrName>
                                        </p:attrNameLst>
                                      </p:cBhvr>
                                      <p:to>
                                        <p:strVal val="visible"/>
                                      </p:to>
                                    </p:set>
                                    <p:animEffect transition="in" filter="box(in)">
                                      <p:cBhvr>
                                        <p:cTn id="12" dur="500"/>
                                        <p:tgtEl>
                                          <p:spTgt spid="2048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4800"/>
                                        </p:tgtEl>
                                        <p:attrNameLst>
                                          <p:attrName>style.visibility</p:attrName>
                                        </p:attrNameLst>
                                      </p:cBhvr>
                                      <p:to>
                                        <p:strVal val="visible"/>
                                      </p:to>
                                    </p:set>
                                    <p:animEffect transition="in" filter="blinds(horizontal)">
                                      <p:cBhvr>
                                        <p:cTn id="17" dur="500"/>
                                        <p:tgtEl>
                                          <p:spTgt spid="20480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4802"/>
                                        </p:tgtEl>
                                        <p:attrNameLst>
                                          <p:attrName>style.visibility</p:attrName>
                                        </p:attrNameLst>
                                      </p:cBhvr>
                                      <p:to>
                                        <p:strVal val="visible"/>
                                      </p:to>
                                    </p:set>
                                    <p:animEffect transition="in" filter="dissolve">
                                      <p:cBhvr>
                                        <p:cTn id="22" dur="500"/>
                                        <p:tgtEl>
                                          <p:spTgt spid="20480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72728"/>
                                        </p:tgtEl>
                                        <p:attrNameLst>
                                          <p:attrName>style.visibility</p:attrName>
                                        </p:attrNameLst>
                                      </p:cBhvr>
                                      <p:to>
                                        <p:strVal val="visible"/>
                                      </p:to>
                                    </p:set>
                                    <p:animEffect transition="in" filter="slide(fromBottom)">
                                      <p:cBhvr>
                                        <p:cTn id="27" dur="500"/>
                                        <p:tgtEl>
                                          <p:spTgt spid="727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4801"/>
                                        </p:tgtEl>
                                        <p:attrNameLst>
                                          <p:attrName>style.visibility</p:attrName>
                                        </p:attrNameLst>
                                      </p:cBhvr>
                                      <p:to>
                                        <p:strVal val="visible"/>
                                      </p:to>
                                    </p:set>
                                    <p:animEffect transition="in" filter="blinds(horizontal)">
                                      <p:cBhvr>
                                        <p:cTn id="32" dur="500"/>
                                        <p:tgtEl>
                                          <p:spTgt spid="20480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04803"/>
                                        </p:tgtEl>
                                        <p:attrNameLst>
                                          <p:attrName>style.visibility</p:attrName>
                                        </p:attrNameLst>
                                      </p:cBhvr>
                                      <p:to>
                                        <p:strVal val="visible"/>
                                      </p:to>
                                    </p:set>
                                    <p:animEffect transition="in" filter="dissolve">
                                      <p:cBhvr>
                                        <p:cTn id="37" dur="500"/>
                                        <p:tgtEl>
                                          <p:spTgt spid="204803"/>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72734"/>
                                        </p:tgtEl>
                                        <p:attrNameLst>
                                          <p:attrName>style.visibility</p:attrName>
                                        </p:attrNameLst>
                                      </p:cBhvr>
                                      <p:to>
                                        <p:strVal val="visible"/>
                                      </p:to>
                                    </p:set>
                                    <p:animEffect transition="in" filter="slide(fromBottom)">
                                      <p:cBhvr>
                                        <p:cTn id="42" dur="500"/>
                                        <p:tgtEl>
                                          <p:spTgt spid="72734"/>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204804"/>
                                        </p:tgtEl>
                                        <p:attrNameLst>
                                          <p:attrName>style.visibility</p:attrName>
                                        </p:attrNameLst>
                                      </p:cBhvr>
                                      <p:to>
                                        <p:strVal val="visible"/>
                                      </p:to>
                                    </p:set>
                                    <p:animEffect transition="in" filter="slide(fromBottom)">
                                      <p:cBhvr>
                                        <p:cTn id="47" dur="500"/>
                                        <p:tgtEl>
                                          <p:spTgt spid="204804"/>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204805"/>
                                        </p:tgtEl>
                                        <p:attrNameLst>
                                          <p:attrName>style.visibility</p:attrName>
                                        </p:attrNameLst>
                                      </p:cBhvr>
                                      <p:to>
                                        <p:strVal val="visible"/>
                                      </p:to>
                                    </p:set>
                                    <p:animEffect transition="in" filter="slide(fromBottom)">
                                      <p:cBhvr>
                                        <p:cTn id="52" dur="500"/>
                                        <p:tgtEl>
                                          <p:spTgt spid="204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25" grpId="0" autoUpdateAnimBg="0"/>
      <p:bldP spid="72728" grpId="0" autoUpdateAnimBg="0"/>
      <p:bldP spid="72734"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7" name="Text Box 9"/>
          <p:cNvSpPr txBox="1">
            <a:spLocks noChangeArrowheads="1"/>
          </p:cNvSpPr>
          <p:nvPr/>
        </p:nvSpPr>
        <p:spPr bwMode="auto">
          <a:xfrm>
            <a:off x="908050" y="1200150"/>
            <a:ext cx="8235950" cy="535531"/>
          </a:xfrm>
          <a:prstGeom prst="rect">
            <a:avLst/>
          </a:prstGeom>
          <a:noFill/>
          <a:ln w="9525">
            <a:noFill/>
            <a:miter lim="800000"/>
            <a:headEnd/>
            <a:tailEnd/>
          </a:ln>
          <a:effectLst/>
        </p:spPr>
        <p:txBody>
          <a:bodyPr>
            <a:spAutoFit/>
          </a:bodyPr>
          <a:lstStyle/>
          <a:p>
            <a:pPr algn="l">
              <a:lnSpc>
                <a:spcPct val="120000"/>
              </a:lnSpc>
            </a:pPr>
            <a:r>
              <a:rPr lang="zh-CN" altLang="en-US" sz="2400" dirty="0"/>
              <a:t> 分别对</a:t>
            </a:r>
            <a:r>
              <a:rPr lang="en-US" altLang="zh-CN" sz="2400" i="1" dirty="0" err="1">
                <a:solidFill>
                  <a:srgbClr val="C00000"/>
                </a:solidFill>
                <a:effectLst>
                  <a:outerShdw blurRad="38100" dist="38100" dir="2700000" algn="tl">
                    <a:srgbClr val="000000">
                      <a:alpha val="43137"/>
                    </a:srgbClr>
                  </a:outerShdw>
                </a:effectLst>
              </a:rPr>
              <a:t>x</a:t>
            </a:r>
            <a:r>
              <a:rPr lang="en-US" altLang="zh-CN" sz="2400" dirty="0" err="1">
                <a:solidFill>
                  <a:srgbClr val="C00000"/>
                </a:solidFill>
                <a:effectLst>
                  <a:outerShdw blurRad="38100" dist="38100" dir="2700000" algn="tl">
                    <a:srgbClr val="000000">
                      <a:alpha val="43137"/>
                    </a:srgbClr>
                  </a:outerShdw>
                </a:effectLst>
              </a:rPr>
              <a:t>、</a:t>
            </a:r>
            <a:r>
              <a:rPr lang="en-US" altLang="zh-CN" sz="2400" i="1" dirty="0" err="1">
                <a:solidFill>
                  <a:srgbClr val="C00000"/>
                </a:solidFill>
                <a:effectLst>
                  <a:outerShdw blurRad="38100" dist="38100" dir="2700000" algn="tl">
                    <a:srgbClr val="000000">
                      <a:alpha val="43137"/>
                    </a:srgbClr>
                  </a:outerShdw>
                </a:effectLst>
                <a:latin typeface="Times New Roman" pitchFamily="18" charset="0"/>
              </a:rPr>
              <a:t>y</a:t>
            </a:r>
            <a:r>
              <a:rPr lang="en-US" altLang="zh-CN" sz="2400" dirty="0" err="1">
                <a:solidFill>
                  <a:srgbClr val="C00000"/>
                </a:solidFill>
                <a:effectLst>
                  <a:outerShdw blurRad="38100" dist="38100" dir="2700000" algn="tl">
                    <a:srgbClr val="000000">
                      <a:alpha val="43137"/>
                    </a:srgbClr>
                  </a:outerShdw>
                </a:effectLst>
              </a:rPr>
              <a:t>、</a:t>
            </a:r>
            <a:r>
              <a:rPr lang="en-US" altLang="zh-CN" sz="2400" i="1" dirty="0" err="1">
                <a:solidFill>
                  <a:srgbClr val="C00000"/>
                </a:solidFill>
                <a:effectLst>
                  <a:outerShdw blurRad="38100" dist="38100" dir="2700000" algn="tl">
                    <a:srgbClr val="000000">
                      <a:alpha val="43137"/>
                    </a:srgbClr>
                  </a:outerShdw>
                </a:effectLst>
                <a:latin typeface="Times New Roman" pitchFamily="18" charset="0"/>
              </a:rPr>
              <a:t>z</a:t>
            </a:r>
            <a:r>
              <a:rPr lang="zh-CN" altLang="en-US" sz="2400" dirty="0">
                <a:latin typeface="Times New Roman" pitchFamily="18" charset="0"/>
              </a:rPr>
              <a:t>的</a:t>
            </a:r>
            <a:r>
              <a:rPr lang="zh-CN" altLang="en-US" sz="2400" dirty="0"/>
              <a:t>不同取值，计算方案的</a:t>
            </a:r>
            <a:r>
              <a:rPr lang="en-US" altLang="zh-CN" sz="2400" i="1" dirty="0">
                <a:solidFill>
                  <a:srgbClr val="C00000"/>
                </a:solidFill>
                <a:effectLst>
                  <a:outerShdw blurRad="38100" dist="38100" dir="2700000" algn="tl">
                    <a:srgbClr val="000000">
                      <a:alpha val="43137"/>
                    </a:srgbClr>
                  </a:outerShdw>
                </a:effectLst>
                <a:latin typeface="Times New Roman" pitchFamily="18" charset="0"/>
              </a:rPr>
              <a:t>NPV</a:t>
            </a:r>
            <a:r>
              <a:rPr lang="en-US" altLang="zh-CN" sz="2400" dirty="0"/>
              <a:t>，</a:t>
            </a:r>
            <a:r>
              <a:rPr lang="zh-CN" altLang="en-US" sz="2400" dirty="0"/>
              <a:t>结果见下表。</a:t>
            </a:r>
          </a:p>
        </p:txBody>
      </p:sp>
      <p:sp>
        <p:nvSpPr>
          <p:cNvPr id="73739" name="Text Box 11"/>
          <p:cNvSpPr txBox="1">
            <a:spLocks noGrp="1" noChangeArrowheads="1"/>
          </p:cNvSpPr>
          <p:nvPr>
            <p:ph type="title" idx="4294967295"/>
          </p:nvPr>
        </p:nvSpPr>
        <p:spPr>
          <a:xfrm>
            <a:off x="1233488" y="233363"/>
            <a:ext cx="6916737" cy="635000"/>
          </a:xfrm>
          <a:noFill/>
          <a:ln/>
        </p:spPr>
        <p:txBody>
          <a:bodyPr/>
          <a:lstStyle/>
          <a:p>
            <a:pPr>
              <a:buSzPct val="120000"/>
              <a:buFont typeface="Wingdings 2" pitchFamily="18" charset="2"/>
              <a:buNone/>
            </a:pPr>
            <a:r>
              <a:rPr lang="zh-CN" altLang="en-US" sz="3200" b="1" dirty="0">
                <a:solidFill>
                  <a:srgbClr val="C00000"/>
                </a:solidFill>
                <a:effectLst>
                  <a:outerShdw blurRad="38100" dist="38100" dir="2700000" algn="tl">
                    <a:srgbClr val="C0C0C0"/>
                  </a:outerShdw>
                </a:effectLst>
              </a:rPr>
              <a:t>单因素敏感性分析举例（续3）</a:t>
            </a:r>
          </a:p>
        </p:txBody>
      </p:sp>
      <p:graphicFrame>
        <p:nvGraphicFramePr>
          <p:cNvPr id="73855" name="Group 127"/>
          <p:cNvGraphicFramePr>
            <a:graphicFrameLocks noGrp="1"/>
          </p:cNvGraphicFramePr>
          <p:nvPr/>
        </p:nvGraphicFramePr>
        <p:xfrm>
          <a:off x="188913" y="1755775"/>
          <a:ext cx="8699500" cy="2251077"/>
        </p:xfrm>
        <a:graphic>
          <a:graphicData uri="http://schemas.openxmlformats.org/drawingml/2006/table">
            <a:tbl>
              <a:tblPr/>
              <a:tblGrid>
                <a:gridCol w="1270000"/>
                <a:gridCol w="927100"/>
                <a:gridCol w="787400"/>
                <a:gridCol w="825500"/>
                <a:gridCol w="850900"/>
                <a:gridCol w="812800"/>
                <a:gridCol w="812800"/>
                <a:gridCol w="812800"/>
                <a:gridCol w="800100"/>
                <a:gridCol w="800100"/>
              </a:tblGrid>
              <a:tr h="769938">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Tahoma" pitchFamily="34" charset="0"/>
                          <a:ea typeface="楷体_GB2312" pitchFamily="49" charset="-122"/>
                        </a:rPr>
                        <a:t>变动率</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楷体_GB2312" pitchFamily="49" charset="-122"/>
                        </a:rPr>
                        <a:t>因素</a:t>
                      </a:r>
                    </a:p>
                  </a:txBody>
                  <a:tcPr anchor="ct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charset="-122"/>
                        </a:rPr>
                        <a:t>-20%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charset="-122"/>
                        </a:rPr>
                        <a:t>-15%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charset="-122"/>
                        </a:rPr>
                        <a:t>-10%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charset="-122"/>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charset="-122"/>
                        </a:rPr>
                        <a:t>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charset="-122"/>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charset="-122"/>
                        </a:rPr>
                        <a:t>10%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charset="-122"/>
                        </a:rPr>
                        <a:t>15%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smtClean="0">
                          <a:ln>
                            <a:noFill/>
                          </a:ln>
                          <a:solidFill>
                            <a:schemeClr val="tx1"/>
                          </a:solidFill>
                          <a:effectLst/>
                          <a:latin typeface="Tahoma" pitchFamily="34" charset="0"/>
                          <a:ea typeface="宋体" charset="-122"/>
                        </a:rPr>
                        <a:t>20%</a:t>
                      </a:r>
                    </a:p>
                  </a:txBody>
                  <a:tcPr anchor="ctr"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r>
              <a:tr h="493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itchFamily="34" charset="0"/>
                          <a:ea typeface="楷体_GB2312" pitchFamily="49" charset="-122"/>
                        </a:rPr>
                        <a:t>投资额</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14394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13644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12894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12144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11394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10644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9894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9144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8394</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r>
              <a:tr h="493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itchFamily="34" charset="0"/>
                          <a:ea typeface="楷体_GB2312" pitchFamily="49" charset="-122"/>
                        </a:rPr>
                        <a:t>经营成本</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28374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24129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19844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15639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11394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7149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2904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-1341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-5586</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r>
              <a:tr h="493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itchFamily="34" charset="0"/>
                          <a:ea typeface="楷体_GB2312" pitchFamily="49" charset="-122"/>
                        </a:rPr>
                        <a:t>销售收入</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-10725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-5195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335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5864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11394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16924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22453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27983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500" b="1" i="0" u="none" strike="noStrike" cap="none" normalizeH="0" baseline="0" smtClean="0">
                          <a:ln>
                            <a:noFill/>
                          </a:ln>
                          <a:solidFill>
                            <a:schemeClr val="tx1"/>
                          </a:solidFill>
                          <a:effectLst/>
                          <a:latin typeface="Tahoma" pitchFamily="34" charset="0"/>
                          <a:ea typeface="宋体" charset="-122"/>
                        </a:rPr>
                        <a:t>33513</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CCFF"/>
                    </a:solidFill>
                  </a:tcPr>
                </a:tc>
              </a:tr>
            </a:tbl>
          </a:graphicData>
        </a:graphic>
      </p:graphicFrame>
      <p:grpSp>
        <p:nvGrpSpPr>
          <p:cNvPr id="2" name="组合 27"/>
          <p:cNvGrpSpPr/>
          <p:nvPr/>
        </p:nvGrpSpPr>
        <p:grpSpPr>
          <a:xfrm>
            <a:off x="1819319" y="4137025"/>
            <a:ext cx="7450094" cy="2301875"/>
            <a:chOff x="1819319" y="4137025"/>
            <a:chExt cx="7450094" cy="2301875"/>
          </a:xfrm>
        </p:grpSpPr>
        <p:grpSp>
          <p:nvGrpSpPr>
            <p:cNvPr id="3" name="Group 124"/>
            <p:cNvGrpSpPr>
              <a:grpSpLocks/>
            </p:cNvGrpSpPr>
            <p:nvPr/>
          </p:nvGrpSpPr>
          <p:grpSpPr bwMode="auto">
            <a:xfrm>
              <a:off x="2754313" y="4137025"/>
              <a:ext cx="6515100" cy="2301875"/>
              <a:chOff x="860" y="2606"/>
              <a:chExt cx="4104" cy="1450"/>
            </a:xfrm>
          </p:grpSpPr>
          <p:grpSp>
            <p:nvGrpSpPr>
              <p:cNvPr id="4" name="Group 123"/>
              <p:cNvGrpSpPr>
                <a:grpSpLocks/>
              </p:cNvGrpSpPr>
              <p:nvPr/>
            </p:nvGrpSpPr>
            <p:grpSpPr bwMode="auto">
              <a:xfrm>
                <a:off x="860" y="2654"/>
                <a:ext cx="4104" cy="1402"/>
                <a:chOff x="860" y="2654"/>
                <a:chExt cx="4104" cy="1402"/>
              </a:xfrm>
            </p:grpSpPr>
            <p:sp>
              <p:nvSpPr>
                <p:cNvPr id="73832" name="Text Box 104"/>
                <p:cNvSpPr txBox="1">
                  <a:spLocks noChangeArrowheads="1"/>
                </p:cNvSpPr>
                <p:nvPr/>
              </p:nvSpPr>
              <p:spPr bwMode="auto">
                <a:xfrm>
                  <a:off x="4004" y="3796"/>
                  <a:ext cx="960" cy="250"/>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sz="2000" dirty="0">
                      <a:effectLst>
                        <a:outerShdw blurRad="38100" dist="38100" dir="2700000" algn="tl">
                          <a:srgbClr val="000000">
                            <a:alpha val="43137"/>
                          </a:srgbClr>
                        </a:outerShdw>
                      </a:effectLst>
                      <a:latin typeface="Times New Roman" pitchFamily="18" charset="0"/>
                    </a:rPr>
                    <a:t>变动率＋</a:t>
                  </a:r>
                  <a:endParaRPr lang="zh-CN" altLang="en-US" sz="2400" dirty="0">
                    <a:effectLst>
                      <a:outerShdw blurRad="38100" dist="38100" dir="2700000" algn="tl">
                        <a:srgbClr val="000000">
                          <a:alpha val="43137"/>
                        </a:srgbClr>
                      </a:outerShdw>
                    </a:effectLst>
                    <a:latin typeface="Times New Roman" pitchFamily="18" charset="0"/>
                  </a:endParaRPr>
                </a:p>
              </p:txBody>
            </p:sp>
            <p:sp>
              <p:nvSpPr>
                <p:cNvPr id="73833" name="Line 105"/>
                <p:cNvSpPr>
                  <a:spLocks noChangeShapeType="1"/>
                </p:cNvSpPr>
                <p:nvPr/>
              </p:nvSpPr>
              <p:spPr bwMode="auto">
                <a:xfrm>
                  <a:off x="1052" y="3758"/>
                  <a:ext cx="3456" cy="0"/>
                </a:xfrm>
                <a:prstGeom prst="line">
                  <a:avLst/>
                </a:prstGeom>
                <a:noFill/>
                <a:ln w="19050" cap="sq">
                  <a:solidFill>
                    <a:srgbClr val="6600CC"/>
                  </a:solidFill>
                  <a:round/>
                  <a:headEnd type="triangle" w="med" len="med"/>
                  <a:tailEnd type="triangle" w="med" len="med"/>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73834" name="Line 106"/>
                <p:cNvSpPr>
                  <a:spLocks noChangeShapeType="1"/>
                </p:cNvSpPr>
                <p:nvPr/>
              </p:nvSpPr>
              <p:spPr bwMode="auto">
                <a:xfrm flipV="1">
                  <a:off x="2732" y="2654"/>
                  <a:ext cx="0" cy="1296"/>
                </a:xfrm>
                <a:prstGeom prst="line">
                  <a:avLst/>
                </a:prstGeom>
                <a:noFill/>
                <a:ln w="19050" cap="sq">
                  <a:solidFill>
                    <a:srgbClr val="6600CC"/>
                  </a:solidFill>
                  <a:round/>
                  <a:headEnd type="none" w="sm" len="sm"/>
                  <a:tailEnd type="triangle" w="med" len="med"/>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73835" name="Line 107"/>
                <p:cNvSpPr>
                  <a:spLocks noChangeShapeType="1"/>
                </p:cNvSpPr>
                <p:nvPr/>
              </p:nvSpPr>
              <p:spPr bwMode="auto">
                <a:xfrm flipV="1">
                  <a:off x="1964" y="2798"/>
                  <a:ext cx="1536" cy="1152"/>
                </a:xfrm>
                <a:prstGeom prst="line">
                  <a:avLst/>
                </a:prstGeom>
                <a:noFill/>
                <a:ln w="28575" cap="sq">
                  <a:solidFill>
                    <a:srgbClr val="C00000"/>
                  </a:solidFill>
                  <a:round/>
                  <a:headEnd type="none" w="sm" len="sm"/>
                  <a:tailEnd type="none" w="sm" len="sm"/>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73836" name="Line 108"/>
                <p:cNvSpPr>
                  <a:spLocks noChangeShapeType="1"/>
                </p:cNvSpPr>
                <p:nvPr/>
              </p:nvSpPr>
              <p:spPr bwMode="auto">
                <a:xfrm>
                  <a:off x="1724" y="2894"/>
                  <a:ext cx="2160" cy="1056"/>
                </a:xfrm>
                <a:prstGeom prst="line">
                  <a:avLst/>
                </a:prstGeom>
                <a:noFill/>
                <a:ln w="28575" cap="sq">
                  <a:solidFill>
                    <a:schemeClr val="accent2"/>
                  </a:solidFill>
                  <a:round/>
                  <a:headEnd type="none" w="sm" len="sm"/>
                  <a:tailEnd type="none" w="sm" len="sm"/>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73837" name="Line 109"/>
                <p:cNvSpPr>
                  <a:spLocks noChangeShapeType="1"/>
                </p:cNvSpPr>
                <p:nvPr/>
              </p:nvSpPr>
              <p:spPr bwMode="auto">
                <a:xfrm>
                  <a:off x="1436" y="3230"/>
                  <a:ext cx="2928" cy="336"/>
                </a:xfrm>
                <a:prstGeom prst="line">
                  <a:avLst/>
                </a:prstGeom>
                <a:noFill/>
                <a:ln w="28575" cap="sq">
                  <a:solidFill>
                    <a:schemeClr val="tx2"/>
                  </a:solidFill>
                  <a:round/>
                  <a:headEnd type="none" w="sm" len="sm"/>
                  <a:tailEnd type="none" w="sm" len="sm"/>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73838" name="Text Box 110"/>
                <p:cNvSpPr txBox="1">
                  <a:spLocks noChangeArrowheads="1"/>
                </p:cNvSpPr>
                <p:nvPr/>
              </p:nvSpPr>
              <p:spPr bwMode="auto">
                <a:xfrm>
                  <a:off x="2540" y="3796"/>
                  <a:ext cx="240" cy="250"/>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sz="2000">
                      <a:solidFill>
                        <a:schemeClr val="tx1"/>
                      </a:solidFill>
                      <a:effectLst>
                        <a:outerShdw blurRad="38100" dist="38100" dir="2700000" algn="tl">
                          <a:srgbClr val="000000">
                            <a:alpha val="43137"/>
                          </a:srgbClr>
                        </a:outerShdw>
                      </a:effectLst>
                      <a:latin typeface="Times New Roman" pitchFamily="18" charset="0"/>
                    </a:rPr>
                    <a:t>0</a:t>
                  </a:r>
                  <a:endParaRPr lang="zh-CN" altLang="en-US" sz="2400">
                    <a:solidFill>
                      <a:schemeClr val="tx1"/>
                    </a:solidFill>
                    <a:effectLst>
                      <a:outerShdw blurRad="38100" dist="38100" dir="2700000" algn="tl">
                        <a:srgbClr val="000000">
                          <a:alpha val="43137"/>
                        </a:srgbClr>
                      </a:outerShdw>
                    </a:effectLst>
                    <a:latin typeface="Times New Roman" pitchFamily="18" charset="0"/>
                  </a:endParaRPr>
                </a:p>
              </p:txBody>
            </p:sp>
            <p:sp>
              <p:nvSpPr>
                <p:cNvPr id="73839" name="Text Box 111"/>
                <p:cNvSpPr txBox="1">
                  <a:spLocks noChangeArrowheads="1"/>
                </p:cNvSpPr>
                <p:nvPr/>
              </p:nvSpPr>
              <p:spPr bwMode="auto">
                <a:xfrm>
                  <a:off x="860" y="3796"/>
                  <a:ext cx="960" cy="250"/>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sz="2000">
                      <a:effectLst>
                        <a:outerShdw blurRad="38100" dist="38100" dir="2700000" algn="tl">
                          <a:srgbClr val="000000">
                            <a:alpha val="43137"/>
                          </a:srgbClr>
                        </a:outerShdw>
                      </a:effectLst>
                      <a:latin typeface="Times New Roman" pitchFamily="18" charset="0"/>
                    </a:rPr>
                    <a:t>－变动率</a:t>
                  </a:r>
                  <a:endParaRPr lang="zh-CN" altLang="en-US" sz="2400">
                    <a:effectLst>
                      <a:outerShdw blurRad="38100" dist="38100" dir="2700000" algn="tl">
                        <a:srgbClr val="000000">
                          <a:alpha val="43137"/>
                        </a:srgbClr>
                      </a:outerShdw>
                    </a:effectLst>
                    <a:latin typeface="Times New Roman" pitchFamily="18" charset="0"/>
                  </a:endParaRPr>
                </a:p>
              </p:txBody>
            </p:sp>
            <p:sp>
              <p:nvSpPr>
                <p:cNvPr id="73840" name="Text Box 112"/>
                <p:cNvSpPr txBox="1">
                  <a:spLocks noChangeArrowheads="1"/>
                </p:cNvSpPr>
                <p:nvPr/>
              </p:nvSpPr>
              <p:spPr bwMode="auto">
                <a:xfrm>
                  <a:off x="3980" y="3182"/>
                  <a:ext cx="816" cy="288"/>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sz="2400" dirty="0">
                      <a:solidFill>
                        <a:schemeClr val="tx1"/>
                      </a:solidFill>
                      <a:effectLst>
                        <a:outerShdw blurRad="38100" dist="38100" dir="2700000" algn="tl">
                          <a:srgbClr val="000000">
                            <a:alpha val="43137"/>
                          </a:srgbClr>
                        </a:outerShdw>
                      </a:effectLst>
                      <a:latin typeface="Times New Roman" pitchFamily="18" charset="0"/>
                      <a:ea typeface="楷体_GB2312" pitchFamily="49" charset="-122"/>
                    </a:rPr>
                    <a:t>投资额</a:t>
                  </a:r>
                </a:p>
              </p:txBody>
            </p:sp>
            <p:sp>
              <p:nvSpPr>
                <p:cNvPr id="73841" name="Text Box 113"/>
                <p:cNvSpPr txBox="1">
                  <a:spLocks noChangeArrowheads="1"/>
                </p:cNvSpPr>
                <p:nvPr/>
              </p:nvSpPr>
              <p:spPr bwMode="auto">
                <a:xfrm>
                  <a:off x="3596" y="2654"/>
                  <a:ext cx="960" cy="288"/>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sz="2400" dirty="0">
                      <a:solidFill>
                        <a:srgbClr val="C00000"/>
                      </a:solidFill>
                      <a:effectLst>
                        <a:outerShdw blurRad="38100" dist="38100" dir="2700000" algn="tl">
                          <a:srgbClr val="000000">
                            <a:alpha val="43137"/>
                          </a:srgbClr>
                        </a:outerShdw>
                      </a:effectLst>
                      <a:latin typeface="Times New Roman" pitchFamily="18" charset="0"/>
                      <a:ea typeface="楷体_GB2312" pitchFamily="49" charset="-122"/>
                    </a:rPr>
                    <a:t>销售收入</a:t>
                  </a:r>
                </a:p>
              </p:txBody>
            </p:sp>
            <p:sp>
              <p:nvSpPr>
                <p:cNvPr id="73842" name="Text Box 114"/>
                <p:cNvSpPr txBox="1">
                  <a:spLocks noChangeArrowheads="1"/>
                </p:cNvSpPr>
                <p:nvPr/>
              </p:nvSpPr>
              <p:spPr bwMode="auto">
                <a:xfrm>
                  <a:off x="860" y="2750"/>
                  <a:ext cx="1008" cy="288"/>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sz="2400">
                      <a:solidFill>
                        <a:srgbClr val="6600CC"/>
                      </a:solidFill>
                      <a:effectLst>
                        <a:outerShdw blurRad="38100" dist="38100" dir="2700000" algn="tl">
                          <a:srgbClr val="000000">
                            <a:alpha val="43137"/>
                          </a:srgbClr>
                        </a:outerShdw>
                      </a:effectLst>
                      <a:latin typeface="Times New Roman" pitchFamily="18" charset="0"/>
                      <a:ea typeface="楷体_GB2312" pitchFamily="49" charset="-122"/>
                    </a:rPr>
                    <a:t>经营成本</a:t>
                  </a:r>
                </a:p>
              </p:txBody>
            </p:sp>
            <p:sp>
              <p:nvSpPr>
                <p:cNvPr id="73843" name="Line 115"/>
                <p:cNvSpPr>
                  <a:spLocks noChangeShapeType="1"/>
                </p:cNvSpPr>
                <p:nvPr/>
              </p:nvSpPr>
              <p:spPr bwMode="auto">
                <a:xfrm>
                  <a:off x="3212" y="3710"/>
                  <a:ext cx="0" cy="96"/>
                </a:xfrm>
                <a:prstGeom prst="line">
                  <a:avLst/>
                </a:prstGeom>
                <a:noFill/>
                <a:ln w="19050" cap="sq">
                  <a:solidFill>
                    <a:srgbClr val="6600CC"/>
                  </a:solidFill>
                  <a:round/>
                  <a:headEnd type="none" w="sm" len="sm"/>
                  <a:tailEnd type="none" w="sm" len="sm"/>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73844" name="Line 116"/>
                <p:cNvSpPr>
                  <a:spLocks noChangeShapeType="1"/>
                </p:cNvSpPr>
                <p:nvPr/>
              </p:nvSpPr>
              <p:spPr bwMode="auto">
                <a:xfrm>
                  <a:off x="2252" y="3710"/>
                  <a:ext cx="0" cy="96"/>
                </a:xfrm>
                <a:prstGeom prst="line">
                  <a:avLst/>
                </a:prstGeom>
                <a:noFill/>
                <a:ln w="19050" cap="sq">
                  <a:solidFill>
                    <a:srgbClr val="6600CC"/>
                  </a:solidFill>
                  <a:round/>
                  <a:headEnd type="none" w="sm" len="sm"/>
                  <a:tailEnd type="none" w="sm" len="sm"/>
                </a:ln>
                <a:effectLst/>
              </p:spPr>
              <p:txBody>
                <a:bodyPr wrap="none" anchor="ctr"/>
                <a:lstStyle/>
                <a:p>
                  <a:endParaRPr lang="zh-CN" altLang="en-US">
                    <a:effectLst>
                      <a:outerShdw blurRad="38100" dist="38100" dir="2700000" algn="tl">
                        <a:srgbClr val="000000">
                          <a:alpha val="43137"/>
                        </a:srgbClr>
                      </a:outerShdw>
                    </a:effectLst>
                  </a:endParaRPr>
                </a:p>
              </p:txBody>
            </p:sp>
            <p:sp>
              <p:nvSpPr>
                <p:cNvPr id="73845" name="Text Box 117"/>
                <p:cNvSpPr txBox="1">
                  <a:spLocks noChangeArrowheads="1"/>
                </p:cNvSpPr>
                <p:nvPr/>
              </p:nvSpPr>
              <p:spPr bwMode="auto">
                <a:xfrm>
                  <a:off x="2924" y="3796"/>
                  <a:ext cx="720" cy="250"/>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sz="2000">
                      <a:effectLst>
                        <a:outerShdw blurRad="38100" dist="38100" dir="2700000" algn="tl">
                          <a:srgbClr val="000000">
                            <a:alpha val="43137"/>
                          </a:srgbClr>
                        </a:outerShdw>
                      </a:effectLst>
                      <a:latin typeface="Times New Roman" pitchFamily="18" charset="0"/>
                    </a:rPr>
                    <a:t>＋10％</a:t>
                  </a:r>
                  <a:endParaRPr lang="zh-CN" altLang="en-US" sz="2400">
                    <a:effectLst>
                      <a:outerShdw blurRad="38100" dist="38100" dir="2700000" algn="tl">
                        <a:srgbClr val="000000">
                          <a:alpha val="43137"/>
                        </a:srgbClr>
                      </a:outerShdw>
                    </a:effectLst>
                    <a:latin typeface="Times New Roman" pitchFamily="18" charset="0"/>
                  </a:endParaRPr>
                </a:p>
              </p:txBody>
            </p:sp>
            <p:sp>
              <p:nvSpPr>
                <p:cNvPr id="73846" name="Text Box 118"/>
                <p:cNvSpPr txBox="1">
                  <a:spLocks noChangeArrowheads="1"/>
                </p:cNvSpPr>
                <p:nvPr/>
              </p:nvSpPr>
              <p:spPr bwMode="auto">
                <a:xfrm>
                  <a:off x="1964" y="3806"/>
                  <a:ext cx="720" cy="250"/>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sz="2000">
                      <a:effectLst>
                        <a:outerShdw blurRad="38100" dist="38100" dir="2700000" algn="tl">
                          <a:srgbClr val="000000">
                            <a:alpha val="43137"/>
                          </a:srgbClr>
                        </a:outerShdw>
                      </a:effectLst>
                      <a:latin typeface="Times New Roman" pitchFamily="18" charset="0"/>
                    </a:rPr>
                    <a:t>－10％</a:t>
                  </a:r>
                  <a:endParaRPr lang="zh-CN" altLang="en-US" sz="2400">
                    <a:effectLst>
                      <a:outerShdw blurRad="38100" dist="38100" dir="2700000" algn="tl">
                        <a:srgbClr val="000000">
                          <a:alpha val="43137"/>
                        </a:srgbClr>
                      </a:outerShdw>
                    </a:effectLst>
                    <a:latin typeface="Times New Roman" pitchFamily="18" charset="0"/>
                  </a:endParaRPr>
                </a:p>
              </p:txBody>
            </p:sp>
          </p:grpSp>
          <p:sp>
            <p:nvSpPr>
              <p:cNvPr id="73847" name="Text Box 119"/>
              <p:cNvSpPr txBox="1">
                <a:spLocks noChangeArrowheads="1"/>
              </p:cNvSpPr>
              <p:nvPr/>
            </p:nvSpPr>
            <p:spPr bwMode="auto">
              <a:xfrm>
                <a:off x="2252" y="2606"/>
                <a:ext cx="528" cy="288"/>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en-US" altLang="zh-CN" sz="2400" i="1" dirty="0">
                    <a:effectLst>
                      <a:outerShdw blurRad="38100" dist="38100" dir="2700000" algn="tl">
                        <a:srgbClr val="000000">
                          <a:alpha val="43137"/>
                        </a:srgbClr>
                      </a:outerShdw>
                    </a:effectLst>
                    <a:latin typeface="Times New Roman" pitchFamily="18" charset="0"/>
                  </a:rPr>
                  <a:t>NPV</a:t>
                </a:r>
              </a:p>
            </p:txBody>
          </p:sp>
        </p:grpSp>
        <p:sp>
          <p:nvSpPr>
            <p:cNvPr id="73849" name="AutoShape 121"/>
            <p:cNvSpPr>
              <a:spLocks/>
            </p:cNvSpPr>
            <p:nvPr/>
          </p:nvSpPr>
          <p:spPr bwMode="auto">
            <a:xfrm>
              <a:off x="3362325" y="5438775"/>
              <a:ext cx="1123950" cy="368300"/>
            </a:xfrm>
            <a:prstGeom prst="borderCallout2">
              <a:avLst>
                <a:gd name="adj1" fmla="val 31032"/>
                <a:gd name="adj2" fmla="val 108333"/>
                <a:gd name="adj3" fmla="val 31032"/>
                <a:gd name="adj4" fmla="val 125000"/>
                <a:gd name="adj5" fmla="val -17240"/>
                <a:gd name="adj6" fmla="val 212006"/>
              </a:avLst>
            </a:prstGeom>
            <a:solidFill>
              <a:srgbClr val="CCFFCC"/>
            </a:solidFill>
            <a:ln w="9525">
              <a:solidFill>
                <a:schemeClr val="tx1"/>
              </a:solidFill>
              <a:miter lim="800000"/>
              <a:headEnd/>
              <a:tailEnd/>
            </a:ln>
            <a:effectLst/>
          </p:spPr>
          <p:txBody>
            <a:bodyPr/>
            <a:lstStyle/>
            <a:p>
              <a:r>
                <a:rPr lang="zh-CN" altLang="en-US" sz="2000">
                  <a:solidFill>
                    <a:schemeClr val="tx1"/>
                  </a:solidFill>
                  <a:effectLst>
                    <a:outerShdw blurRad="38100" dist="38100" dir="2700000" algn="tl">
                      <a:srgbClr val="000000">
                        <a:alpha val="43137"/>
                      </a:srgbClr>
                    </a:outerShdw>
                  </a:effectLst>
                  <a:latin typeface="Tahoma" pitchFamily="34" charset="0"/>
                </a:rPr>
                <a:t>11394</a:t>
              </a:r>
            </a:p>
          </p:txBody>
        </p:sp>
        <p:sp>
          <p:nvSpPr>
            <p:cNvPr id="73854" name="Text Box 126"/>
            <p:cNvSpPr txBox="1">
              <a:spLocks noChangeArrowheads="1"/>
            </p:cNvSpPr>
            <p:nvPr/>
          </p:nvSpPr>
          <p:spPr bwMode="auto">
            <a:xfrm>
              <a:off x="1819319" y="4403725"/>
              <a:ext cx="553998" cy="1910138"/>
            </a:xfrm>
            <a:prstGeom prst="rect">
              <a:avLst/>
            </a:prstGeom>
            <a:noFill/>
            <a:ln w="9525">
              <a:noFill/>
              <a:miter lim="800000"/>
              <a:headEnd/>
              <a:tailEnd/>
            </a:ln>
            <a:effectLst/>
          </p:spPr>
          <p:txBody>
            <a:bodyPr vert="eaVert" wrap="none">
              <a:spAutoFit/>
            </a:bodyPr>
            <a:lstStyle/>
            <a:p>
              <a:r>
                <a:rPr lang="zh-CN" altLang="en-US" sz="2400"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敏感性分析图</a:t>
              </a:r>
            </a:p>
          </p:txBody>
        </p:sp>
      </p:grpSp>
      <p:sp>
        <p:nvSpPr>
          <p:cNvPr id="73856" name="Text Box 128"/>
          <p:cNvSpPr txBox="1">
            <a:spLocks noChangeArrowheads="1"/>
          </p:cNvSpPr>
          <p:nvPr/>
        </p:nvSpPr>
        <p:spPr bwMode="auto">
          <a:xfrm>
            <a:off x="212725" y="4891088"/>
            <a:ext cx="1539875" cy="861774"/>
          </a:xfrm>
          <a:prstGeom prst="rect">
            <a:avLst/>
          </a:prstGeom>
          <a:solidFill>
            <a:srgbClr val="FFC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a:spcBef>
                <a:spcPct val="50000"/>
              </a:spcBef>
            </a:pPr>
            <a:r>
              <a:rPr lang="zh-CN" altLang="en-US" dirty="0">
                <a:solidFill>
                  <a:schemeClr val="tx1"/>
                </a:solidFill>
                <a:effectLst>
                  <a:outerShdw blurRad="38100" dist="38100" dir="2700000" algn="tl">
                    <a:srgbClr val="000000">
                      <a:alpha val="43137"/>
                    </a:srgbClr>
                  </a:outerShdw>
                </a:effectLst>
              </a:rPr>
              <a:t>销售收入</a:t>
            </a:r>
          </a:p>
          <a:p>
            <a:pPr algn="ctr">
              <a:spcBef>
                <a:spcPct val="50000"/>
              </a:spcBef>
            </a:pPr>
            <a:r>
              <a:rPr lang="zh-CN" altLang="en-US" dirty="0">
                <a:solidFill>
                  <a:schemeClr val="tx1"/>
                </a:solidFill>
                <a:effectLst>
                  <a:outerShdw blurRad="38100" dist="38100" dir="2700000" algn="tl">
                    <a:srgbClr val="000000">
                      <a:alpha val="43137"/>
                    </a:srgbClr>
                  </a:outerShdw>
                </a:effectLst>
              </a:rPr>
              <a:t>为敏感因素</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3737"/>
                                        </p:tgtEl>
                                        <p:attrNameLst>
                                          <p:attrName>style.visibility</p:attrName>
                                        </p:attrNameLst>
                                      </p:cBhvr>
                                      <p:to>
                                        <p:strVal val="visible"/>
                                      </p:to>
                                    </p:set>
                                    <p:animEffect transition="in" filter="slide(fromBottom)">
                                      <p:cBhvr>
                                        <p:cTn id="7" dur="500"/>
                                        <p:tgtEl>
                                          <p:spTgt spid="7373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3855"/>
                                        </p:tgtEl>
                                        <p:attrNameLst>
                                          <p:attrName>style.visibility</p:attrName>
                                        </p:attrNameLst>
                                      </p:cBhvr>
                                      <p:to>
                                        <p:strVal val="visible"/>
                                      </p:to>
                                    </p:set>
                                    <p:animEffect transition="in" filter="box(in)">
                                      <p:cBhvr>
                                        <p:cTn id="12" dur="500"/>
                                        <p:tgtEl>
                                          <p:spTgt spid="7385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3856"/>
                                        </p:tgtEl>
                                        <p:attrNameLst>
                                          <p:attrName>style.visibility</p:attrName>
                                        </p:attrNameLst>
                                      </p:cBhvr>
                                      <p:to>
                                        <p:strVal val="visible"/>
                                      </p:to>
                                    </p:set>
                                    <p:anim calcmode="lin" valueType="num">
                                      <p:cBhvr additive="base">
                                        <p:cTn id="17" dur="500" fill="hold"/>
                                        <p:tgtEl>
                                          <p:spTgt spid="73856"/>
                                        </p:tgtEl>
                                        <p:attrNameLst>
                                          <p:attrName>ppt_x</p:attrName>
                                        </p:attrNameLst>
                                      </p:cBhvr>
                                      <p:tavLst>
                                        <p:tav tm="0">
                                          <p:val>
                                            <p:strVal val="0-#ppt_w/2"/>
                                          </p:val>
                                        </p:tav>
                                        <p:tav tm="100000">
                                          <p:val>
                                            <p:strVal val="#ppt_x"/>
                                          </p:val>
                                        </p:tav>
                                      </p:tavLst>
                                    </p:anim>
                                    <p:anim calcmode="lin" valueType="num">
                                      <p:cBhvr additive="base">
                                        <p:cTn id="18" dur="500" fill="hold"/>
                                        <p:tgtEl>
                                          <p:spTgt spid="738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7" grpId="0" autoUpdateAnimBg="0"/>
      <p:bldP spid="73856"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1546225" y="230188"/>
            <a:ext cx="6588125" cy="706437"/>
          </a:xfrm>
        </p:spPr>
        <p:txBody>
          <a:bodyPr/>
          <a:lstStyle/>
          <a:p>
            <a:pPr>
              <a:buSzPct val="120000"/>
              <a:buFont typeface="Wingdings 2" pitchFamily="18" charset="2"/>
              <a:buNone/>
            </a:pPr>
            <a:r>
              <a:rPr lang="zh-CN" altLang="en-US" sz="3200" b="1" dirty="0">
                <a:solidFill>
                  <a:srgbClr val="C00000"/>
                </a:solidFill>
                <a:effectLst>
                  <a:outerShdw blurRad="38100" dist="38100" dir="2700000" algn="tl">
                    <a:srgbClr val="C0C0C0"/>
                  </a:outerShdw>
                </a:effectLst>
              </a:rPr>
              <a:t>单因素敏感性分析举例（续4）</a:t>
            </a:r>
          </a:p>
        </p:txBody>
      </p:sp>
      <p:sp>
        <p:nvSpPr>
          <p:cNvPr id="153626" name="Text Box 26"/>
          <p:cNvSpPr txBox="1">
            <a:spLocks noChangeArrowheads="1"/>
          </p:cNvSpPr>
          <p:nvPr/>
        </p:nvSpPr>
        <p:spPr bwMode="auto">
          <a:xfrm>
            <a:off x="1403350" y="1162050"/>
            <a:ext cx="7440613" cy="861774"/>
          </a:xfrm>
          <a:prstGeom prst="rect">
            <a:avLst/>
          </a:prstGeom>
          <a:noFill/>
          <a:ln w="9525">
            <a:noFill/>
            <a:miter lim="800000"/>
            <a:headEnd/>
            <a:tailEnd/>
          </a:ln>
          <a:effectLst/>
        </p:spPr>
        <p:txBody>
          <a:bodyPr>
            <a:spAutoFit/>
          </a:bodyPr>
          <a:lstStyle/>
          <a:p>
            <a:pPr algn="l">
              <a:spcBef>
                <a:spcPct val="50000"/>
              </a:spcBef>
            </a:pPr>
            <a:r>
              <a:rPr lang="zh-CN" altLang="en-US" dirty="0">
                <a:effectLst>
                  <a:outerShdw blurRad="38100" dist="38100" dir="2700000" algn="tl">
                    <a:srgbClr val="000000">
                      <a:alpha val="43137"/>
                    </a:srgbClr>
                  </a:outerShdw>
                </a:effectLst>
                <a:latin typeface="楷体_GB2312" pitchFamily="49" charset="-122"/>
                <a:ea typeface="楷体_GB2312" pitchFamily="49" charset="-122"/>
              </a:rPr>
              <a:t>②求影响方案取舍的不确定因素变化的临界值</a:t>
            </a:r>
          </a:p>
          <a:p>
            <a:pPr algn="l">
              <a:spcBef>
                <a:spcPct val="50000"/>
              </a:spcBef>
            </a:pPr>
            <a:r>
              <a:rPr lang="zh-CN" altLang="en-US" dirty="0">
                <a:effectLst>
                  <a:outerShdw blurRad="38100" dist="38100" dir="2700000" algn="tl">
                    <a:srgbClr val="000000">
                      <a:alpha val="43137"/>
                    </a:srgbClr>
                  </a:outerShdw>
                </a:effectLst>
                <a:latin typeface="楷体_GB2312" pitchFamily="49" charset="-122"/>
                <a:ea typeface="楷体_GB2312" pitchFamily="49" charset="-122"/>
              </a:rPr>
              <a:t>  </a:t>
            </a:r>
            <a:r>
              <a:rPr lang="zh-CN" altLang="en-US" dirty="0">
                <a:effectLst>
                  <a:outerShdw blurRad="38100" dist="38100" dir="2700000" algn="tl">
                    <a:srgbClr val="000000">
                      <a:alpha val="43137"/>
                    </a:srgbClr>
                  </a:outerShdw>
                </a:effectLst>
                <a:latin typeface="Tahoma"/>
                <a:ea typeface="楷体_GB2312" pitchFamily="49" charset="-122"/>
              </a:rPr>
              <a:t>——</a:t>
            </a:r>
            <a:r>
              <a:rPr lang="zh-CN" altLang="en-US" dirty="0">
                <a:effectLst>
                  <a:outerShdw blurRad="38100" dist="38100" dir="2700000" algn="tl">
                    <a:srgbClr val="000000">
                      <a:alpha val="43137"/>
                    </a:srgbClr>
                  </a:outerShdw>
                </a:effectLst>
                <a:latin typeface="楷体_GB2312" pitchFamily="49" charset="-122"/>
                <a:ea typeface="楷体_GB2312" pitchFamily="49" charset="-122"/>
              </a:rPr>
              <a:t> 求直线与横轴的交点</a:t>
            </a:r>
          </a:p>
        </p:txBody>
      </p:sp>
      <p:sp>
        <p:nvSpPr>
          <p:cNvPr id="153627" name="Text Box 27"/>
          <p:cNvSpPr txBox="1">
            <a:spLocks noChangeArrowheads="1"/>
          </p:cNvSpPr>
          <p:nvPr/>
        </p:nvSpPr>
        <p:spPr bwMode="auto">
          <a:xfrm>
            <a:off x="530225" y="2252663"/>
            <a:ext cx="8186738" cy="400110"/>
          </a:xfrm>
          <a:prstGeom prst="rect">
            <a:avLst/>
          </a:prstGeom>
          <a:noFill/>
          <a:ln w="9525">
            <a:noFill/>
            <a:miter lim="800000"/>
            <a:headEnd/>
            <a:tailEnd/>
          </a:ln>
          <a:effectLst/>
        </p:spPr>
        <p:txBody>
          <a:bodyPr>
            <a:spAutoFit/>
          </a:bodyPr>
          <a:lstStyle/>
          <a:p>
            <a:r>
              <a:rPr lang="zh-CN" altLang="en-US" dirty="0">
                <a:effectLst>
                  <a:outerShdw blurRad="38100" dist="38100" dir="2700000" algn="tl">
                    <a:srgbClr val="000000">
                      <a:alpha val="43137"/>
                    </a:srgbClr>
                  </a:outerShdw>
                </a:effectLst>
                <a:latin typeface="Times New Roman" pitchFamily="18" charset="0"/>
              </a:rPr>
              <a:t>令</a:t>
            </a:r>
            <a:r>
              <a:rPr lang="en-US" altLang="zh-CN" i="1" dirty="0">
                <a:effectLst>
                  <a:outerShdw blurRad="38100" dist="38100" dir="2700000" algn="tl">
                    <a:srgbClr val="000000">
                      <a:alpha val="43137"/>
                    </a:srgbClr>
                  </a:outerShdw>
                </a:effectLst>
                <a:latin typeface="Times New Roman" pitchFamily="18" charset="0"/>
              </a:rPr>
              <a:t>NPV</a:t>
            </a:r>
            <a:r>
              <a:rPr lang="en-US" altLang="zh-CN" dirty="0">
                <a:effectLst>
                  <a:outerShdw blurRad="38100" dist="38100" dir="2700000" algn="tl">
                    <a:srgbClr val="000000">
                      <a:alpha val="43137"/>
                    </a:srgbClr>
                  </a:outerShdw>
                </a:effectLst>
              </a:rPr>
              <a:t>=0：</a:t>
            </a:r>
            <a:r>
              <a:rPr lang="zh-CN" altLang="en-US" dirty="0">
                <a:effectLst>
                  <a:outerShdw blurRad="38100" dist="38100" dir="2700000" algn="tl">
                    <a:srgbClr val="000000">
                      <a:alpha val="43137"/>
                    </a:srgbClr>
                  </a:outerShdw>
                </a:effectLst>
              </a:rPr>
              <a:t>算得 </a:t>
            </a:r>
            <a:r>
              <a:rPr lang="en-US" altLang="zh-CN" i="1" dirty="0">
                <a:solidFill>
                  <a:srgbClr val="C00000"/>
                </a:solidFill>
                <a:effectLst>
                  <a:outerShdw blurRad="38100" dist="38100" dir="2700000" algn="tl">
                    <a:srgbClr val="000000">
                      <a:alpha val="43137"/>
                    </a:srgbClr>
                  </a:outerShdw>
                </a:effectLst>
                <a:latin typeface="Times New Roman" pitchFamily="18" charset="0"/>
              </a:rPr>
              <a:t>x’ </a:t>
            </a:r>
            <a:r>
              <a:rPr lang="en-US" altLang="zh-CN" dirty="0">
                <a:effectLst>
                  <a:outerShdw blurRad="38100" dist="38100" dir="2700000" algn="tl">
                    <a:srgbClr val="000000">
                      <a:alpha val="43137"/>
                    </a:srgbClr>
                  </a:outerShdw>
                </a:effectLst>
              </a:rPr>
              <a:t>=76.0%, </a:t>
            </a:r>
            <a:r>
              <a:rPr lang="en-US" altLang="zh-CN" i="1" dirty="0">
                <a:solidFill>
                  <a:srgbClr val="C00000"/>
                </a:solidFill>
                <a:effectLst>
                  <a:outerShdw blurRad="38100" dist="38100" dir="2700000" algn="tl">
                    <a:srgbClr val="000000">
                      <a:alpha val="43137"/>
                    </a:srgbClr>
                  </a:outerShdw>
                </a:effectLst>
                <a:latin typeface="Times New Roman" pitchFamily="18" charset="0"/>
              </a:rPr>
              <a:t>y’ </a:t>
            </a:r>
            <a:r>
              <a:rPr lang="en-US" altLang="zh-CN" dirty="0">
                <a:effectLst>
                  <a:outerShdw blurRad="38100" dist="38100" dir="2700000" algn="tl">
                    <a:srgbClr val="000000">
                      <a:alpha val="43137"/>
                    </a:srgbClr>
                  </a:outerShdw>
                </a:effectLst>
              </a:rPr>
              <a:t>=13.4%, </a:t>
            </a:r>
            <a:r>
              <a:rPr lang="en-US" altLang="zh-CN" i="1" dirty="0">
                <a:solidFill>
                  <a:srgbClr val="C00000"/>
                </a:solidFill>
                <a:effectLst>
                  <a:outerShdw blurRad="38100" dist="38100" dir="2700000" algn="tl">
                    <a:srgbClr val="000000">
                      <a:alpha val="43137"/>
                    </a:srgbClr>
                  </a:outerShdw>
                </a:effectLst>
                <a:latin typeface="Times New Roman" pitchFamily="18" charset="0"/>
              </a:rPr>
              <a:t>z’ </a:t>
            </a:r>
            <a:r>
              <a:rPr lang="en-US" altLang="zh-CN" dirty="0">
                <a:effectLst>
                  <a:outerShdw blurRad="38100" dist="38100" dir="2700000" algn="tl">
                    <a:srgbClr val="000000">
                      <a:alpha val="43137"/>
                    </a:srgbClr>
                  </a:outerShdw>
                </a:effectLst>
              </a:rPr>
              <a:t>=-10.3%</a:t>
            </a:r>
            <a:endParaRPr lang="zh-CN" altLang="en-US" dirty="0">
              <a:effectLst>
                <a:outerShdw blurRad="38100" dist="38100" dir="2700000" algn="tl">
                  <a:srgbClr val="000000">
                    <a:alpha val="43137"/>
                  </a:srgbClr>
                </a:outerShdw>
              </a:effectLst>
            </a:endParaRPr>
          </a:p>
        </p:txBody>
      </p:sp>
      <p:sp>
        <p:nvSpPr>
          <p:cNvPr id="153628" name="Text Box 28"/>
          <p:cNvSpPr txBox="1">
            <a:spLocks noChangeArrowheads="1"/>
          </p:cNvSpPr>
          <p:nvPr/>
        </p:nvSpPr>
        <p:spPr bwMode="auto">
          <a:xfrm>
            <a:off x="268288" y="2776538"/>
            <a:ext cx="5334000" cy="1138773"/>
          </a:xfrm>
          <a:prstGeom prst="rect">
            <a:avLst/>
          </a:prstGeom>
          <a:noFill/>
          <a:ln w="9525">
            <a:noFill/>
            <a:miter lim="800000"/>
            <a:headEnd/>
            <a:tailEnd/>
          </a:ln>
          <a:effectLst/>
        </p:spPr>
        <p:txBody>
          <a:bodyPr>
            <a:spAutoFit/>
          </a:bodyPr>
          <a:lstStyle/>
          <a:p>
            <a:pPr algn="l">
              <a:buFontTx/>
              <a:buChar char="•"/>
            </a:pPr>
            <a:r>
              <a:rPr lang="en-US" altLang="zh-CN">
                <a:effectLst>
                  <a:outerShdw blurRad="38100" dist="38100" dir="2700000" algn="tl">
                    <a:srgbClr val="000000">
                      <a:alpha val="43137"/>
                    </a:srgbClr>
                  </a:outerShdw>
                </a:effectLst>
              </a:rPr>
              <a:t>C、B</a:t>
            </a:r>
            <a:r>
              <a:rPr lang="zh-CN" altLang="en-US">
                <a:effectLst>
                  <a:outerShdw blurRad="38100" dist="38100" dir="2700000" algn="tl">
                    <a:srgbClr val="000000">
                      <a:alpha val="43137"/>
                    </a:srgbClr>
                  </a:outerShdw>
                </a:effectLst>
              </a:rPr>
              <a:t>不变，</a:t>
            </a:r>
            <a:r>
              <a:rPr lang="en-US" altLang="zh-CN">
                <a:effectLst>
                  <a:outerShdw blurRad="38100" dist="38100" dir="2700000" algn="tl">
                    <a:srgbClr val="000000">
                      <a:alpha val="43137"/>
                    </a:srgbClr>
                  </a:outerShdw>
                </a:effectLst>
              </a:rPr>
              <a:t>K</a:t>
            </a:r>
            <a:r>
              <a:rPr lang="zh-CN" altLang="en-US">
                <a:effectLst>
                  <a:outerShdw blurRad="38100" dist="38100" dir="2700000" algn="tl">
                    <a:srgbClr val="000000">
                      <a:alpha val="43137"/>
                    </a:srgbClr>
                  </a:outerShdw>
                </a:effectLst>
              </a:rPr>
              <a:t>增长大于76.0%：</a:t>
            </a:r>
          </a:p>
          <a:p>
            <a:pPr algn="l">
              <a:buFontTx/>
              <a:buChar char="•"/>
            </a:pPr>
            <a:r>
              <a:rPr lang="en-US" altLang="zh-CN">
                <a:effectLst>
                  <a:outerShdw blurRad="38100" dist="38100" dir="2700000" algn="tl">
                    <a:srgbClr val="000000">
                      <a:alpha val="43137"/>
                    </a:srgbClr>
                  </a:outerShdw>
                </a:effectLst>
              </a:rPr>
              <a:t>K、B</a:t>
            </a:r>
            <a:r>
              <a:rPr lang="zh-CN" altLang="en-US">
                <a:effectLst>
                  <a:outerShdw blurRad="38100" dist="38100" dir="2700000" algn="tl">
                    <a:srgbClr val="000000">
                      <a:alpha val="43137"/>
                    </a:srgbClr>
                  </a:outerShdw>
                </a:effectLst>
              </a:rPr>
              <a:t>不变，</a:t>
            </a:r>
            <a:r>
              <a:rPr lang="en-US" altLang="zh-CN">
                <a:effectLst>
                  <a:outerShdw blurRad="38100" dist="38100" dir="2700000" algn="tl">
                    <a:srgbClr val="000000">
                      <a:alpha val="43137"/>
                    </a:srgbClr>
                  </a:outerShdw>
                </a:effectLst>
              </a:rPr>
              <a:t>C</a:t>
            </a:r>
            <a:r>
              <a:rPr lang="zh-CN" altLang="en-US">
                <a:effectLst>
                  <a:outerShdw blurRad="38100" dist="38100" dir="2700000" algn="tl">
                    <a:srgbClr val="000000">
                      <a:alpha val="43137"/>
                    </a:srgbClr>
                  </a:outerShdw>
                </a:effectLst>
              </a:rPr>
              <a:t>增长大于13.4%：</a:t>
            </a:r>
          </a:p>
          <a:p>
            <a:pPr algn="l">
              <a:buFontTx/>
              <a:buChar char="•"/>
            </a:pPr>
            <a:r>
              <a:rPr lang="en-US" altLang="zh-CN">
                <a:effectLst>
                  <a:outerShdw blurRad="38100" dist="38100" dir="2700000" algn="tl">
                    <a:srgbClr val="000000">
                      <a:alpha val="43137"/>
                    </a:srgbClr>
                  </a:outerShdw>
                </a:effectLst>
              </a:rPr>
              <a:t>K、C</a:t>
            </a:r>
            <a:r>
              <a:rPr lang="zh-CN" altLang="en-US">
                <a:effectLst>
                  <a:outerShdw blurRad="38100" dist="38100" dir="2700000" algn="tl">
                    <a:srgbClr val="000000">
                      <a:alpha val="43137"/>
                    </a:srgbClr>
                  </a:outerShdw>
                </a:effectLst>
              </a:rPr>
              <a:t>不变，</a:t>
            </a:r>
            <a:r>
              <a:rPr lang="en-US" altLang="zh-CN">
                <a:effectLst>
                  <a:outerShdw blurRad="38100" dist="38100" dir="2700000" algn="tl">
                    <a:srgbClr val="000000">
                      <a:alpha val="43137"/>
                    </a:srgbClr>
                  </a:outerShdw>
                </a:effectLst>
              </a:rPr>
              <a:t>B</a:t>
            </a:r>
            <a:r>
              <a:rPr lang="zh-CN" altLang="en-US">
                <a:effectLst>
                  <a:outerShdw blurRad="38100" dist="38100" dir="2700000" algn="tl">
                    <a:srgbClr val="000000">
                      <a:alpha val="43137"/>
                    </a:srgbClr>
                  </a:outerShdw>
                </a:effectLst>
              </a:rPr>
              <a:t>减少大于10.3%：</a:t>
            </a:r>
          </a:p>
        </p:txBody>
      </p:sp>
      <p:sp>
        <p:nvSpPr>
          <p:cNvPr id="153629" name="Text Box 29"/>
          <p:cNvSpPr txBox="1">
            <a:spLocks noChangeArrowheads="1"/>
          </p:cNvSpPr>
          <p:nvPr/>
        </p:nvSpPr>
        <p:spPr bwMode="auto">
          <a:xfrm>
            <a:off x="5789613" y="3168650"/>
            <a:ext cx="3046412" cy="579438"/>
          </a:xfrm>
          <a:prstGeom prst="rect">
            <a:avLst/>
          </a:prstGeom>
          <a:noFill/>
          <a:ln w="9525">
            <a:noFill/>
            <a:miter lim="800000"/>
            <a:headEnd/>
            <a:tailEnd/>
          </a:ln>
          <a:effectLst/>
        </p:spPr>
        <p:txBody>
          <a:bodyPr>
            <a:spAutoFit/>
          </a:bodyPr>
          <a:lstStyle/>
          <a:p>
            <a:r>
              <a:rPr lang="zh-CN" altLang="en-US" sz="3200" dirty="0">
                <a:solidFill>
                  <a:srgbClr val="C00000"/>
                </a:solidFill>
                <a:effectLst>
                  <a:outerShdw blurRad="38100" dist="38100" dir="2700000" algn="tl">
                    <a:srgbClr val="C0C0C0"/>
                  </a:outerShdw>
                </a:effectLst>
              </a:rPr>
              <a:t>方案变得不可行</a:t>
            </a:r>
          </a:p>
        </p:txBody>
      </p:sp>
      <p:sp>
        <p:nvSpPr>
          <p:cNvPr id="153630" name="AutoShape 30"/>
          <p:cNvSpPr>
            <a:spLocks noChangeArrowheads="1"/>
          </p:cNvSpPr>
          <p:nvPr/>
        </p:nvSpPr>
        <p:spPr bwMode="auto">
          <a:xfrm>
            <a:off x="5168900" y="3165475"/>
            <a:ext cx="623888" cy="66833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339966"/>
          </a:solidFill>
          <a:ln w="9525">
            <a:solidFill>
              <a:schemeClr val="tx1"/>
            </a:solidFill>
            <a:miter lim="800000"/>
            <a:headEnd/>
            <a:tailEnd/>
          </a:ln>
          <a:effectLst/>
        </p:spPr>
        <p:txBody>
          <a:bodyPr wrap="none" anchor="ctr"/>
          <a:lstStyle/>
          <a:p>
            <a:endParaRPr lang="zh-CN" altLang="en-US"/>
          </a:p>
        </p:txBody>
      </p:sp>
      <p:sp>
        <p:nvSpPr>
          <p:cNvPr id="153632" name="Text Box 32"/>
          <p:cNvSpPr txBox="1">
            <a:spLocks noChangeArrowheads="1"/>
          </p:cNvSpPr>
          <p:nvPr/>
        </p:nvSpPr>
        <p:spPr bwMode="auto">
          <a:xfrm>
            <a:off x="185737" y="4430713"/>
            <a:ext cx="1728787" cy="1508105"/>
          </a:xfrm>
          <a:prstGeom prst="rect">
            <a:avLst/>
          </a:prstGeom>
          <a:solidFill>
            <a:srgbClr val="FFFF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a:r>
              <a:rPr lang="zh-CN" altLang="en-US" dirty="0">
                <a:solidFill>
                  <a:srgbClr val="CC3300"/>
                </a:solidFill>
                <a:effectLst>
                  <a:outerShdw blurRad="38100" dist="38100" dir="2700000" algn="tl">
                    <a:srgbClr val="000000"/>
                  </a:outerShdw>
                </a:effectLst>
                <a:latin typeface="Tahoma" pitchFamily="34" charset="0"/>
              </a:rPr>
              <a:t>    销售收入</a:t>
            </a:r>
          </a:p>
          <a:p>
            <a:pPr algn="ctr"/>
            <a:r>
              <a:rPr lang="zh-CN" altLang="en-US" dirty="0">
                <a:solidFill>
                  <a:srgbClr val="CC3300"/>
                </a:solidFill>
                <a:effectLst>
                  <a:outerShdw blurRad="38100" dist="38100" dir="2700000" algn="tl">
                    <a:srgbClr val="000000"/>
                  </a:outerShdw>
                </a:effectLst>
                <a:latin typeface="Tahoma" pitchFamily="34" charset="0"/>
              </a:rPr>
              <a:t>变化的临界</a:t>
            </a:r>
          </a:p>
          <a:p>
            <a:pPr algn="ctr"/>
            <a:r>
              <a:rPr lang="zh-CN" altLang="en-US" dirty="0">
                <a:solidFill>
                  <a:srgbClr val="CC3300"/>
                </a:solidFill>
                <a:effectLst>
                  <a:outerShdw blurRad="38100" dist="38100" dir="2700000" algn="tl">
                    <a:srgbClr val="000000"/>
                  </a:outerShdw>
                </a:effectLst>
                <a:latin typeface="Tahoma" pitchFamily="34" charset="0"/>
              </a:rPr>
              <a:t>值最小——</a:t>
            </a:r>
          </a:p>
          <a:p>
            <a:pPr algn="ctr"/>
            <a:r>
              <a:rPr lang="zh-CN" altLang="en-US" dirty="0">
                <a:solidFill>
                  <a:srgbClr val="CC3300"/>
                </a:solidFill>
                <a:effectLst>
                  <a:outerShdw blurRad="38100" dist="38100" dir="2700000" algn="tl">
                    <a:srgbClr val="000000"/>
                  </a:outerShdw>
                </a:effectLst>
                <a:latin typeface="Tahoma" pitchFamily="34" charset="0"/>
              </a:rPr>
              <a:t>最敏感因素</a:t>
            </a:r>
          </a:p>
        </p:txBody>
      </p:sp>
      <p:grpSp>
        <p:nvGrpSpPr>
          <p:cNvPr id="2" name="组合 30"/>
          <p:cNvGrpSpPr/>
          <p:nvPr/>
        </p:nvGrpSpPr>
        <p:grpSpPr>
          <a:xfrm>
            <a:off x="2312853" y="4137026"/>
            <a:ext cx="6956560" cy="2274888"/>
            <a:chOff x="1847967" y="4137026"/>
            <a:chExt cx="7421446" cy="2274888"/>
          </a:xfrm>
        </p:grpSpPr>
        <p:grpSp>
          <p:nvGrpSpPr>
            <p:cNvPr id="3" name="Group 124"/>
            <p:cNvGrpSpPr>
              <a:grpSpLocks/>
            </p:cNvGrpSpPr>
            <p:nvPr/>
          </p:nvGrpSpPr>
          <p:grpSpPr bwMode="auto">
            <a:xfrm>
              <a:off x="2754313" y="4137026"/>
              <a:ext cx="6515100" cy="2274888"/>
              <a:chOff x="860" y="2606"/>
              <a:chExt cx="4104" cy="1433"/>
            </a:xfrm>
          </p:grpSpPr>
          <p:grpSp>
            <p:nvGrpSpPr>
              <p:cNvPr id="4" name="Group 123"/>
              <p:cNvGrpSpPr>
                <a:grpSpLocks/>
              </p:cNvGrpSpPr>
              <p:nvPr/>
            </p:nvGrpSpPr>
            <p:grpSpPr bwMode="auto">
              <a:xfrm>
                <a:off x="860" y="2654"/>
                <a:ext cx="4104" cy="1385"/>
                <a:chOff x="860" y="2654"/>
                <a:chExt cx="4104" cy="1385"/>
              </a:xfrm>
            </p:grpSpPr>
            <p:sp>
              <p:nvSpPr>
                <p:cNvPr id="37" name="Text Box 104"/>
                <p:cNvSpPr txBox="1">
                  <a:spLocks noChangeArrowheads="1"/>
                </p:cNvSpPr>
                <p:nvPr/>
              </p:nvSpPr>
              <p:spPr bwMode="auto">
                <a:xfrm>
                  <a:off x="4004" y="3796"/>
                  <a:ext cx="960" cy="233"/>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sz="1800" dirty="0">
                      <a:effectLst>
                        <a:outerShdw blurRad="38100" dist="38100" dir="2700000" algn="tl">
                          <a:srgbClr val="000000">
                            <a:alpha val="43137"/>
                          </a:srgbClr>
                        </a:outerShdw>
                      </a:effectLst>
                      <a:latin typeface="Times New Roman" pitchFamily="18" charset="0"/>
                    </a:rPr>
                    <a:t>变动率＋</a:t>
                  </a:r>
                  <a:endParaRPr lang="zh-CN" altLang="en-US" dirty="0">
                    <a:effectLst>
                      <a:outerShdw blurRad="38100" dist="38100" dir="2700000" algn="tl">
                        <a:srgbClr val="000000">
                          <a:alpha val="43137"/>
                        </a:srgbClr>
                      </a:outerShdw>
                    </a:effectLst>
                    <a:latin typeface="Times New Roman" pitchFamily="18" charset="0"/>
                  </a:endParaRPr>
                </a:p>
              </p:txBody>
            </p:sp>
            <p:sp>
              <p:nvSpPr>
                <p:cNvPr id="38" name="Line 105"/>
                <p:cNvSpPr>
                  <a:spLocks noChangeShapeType="1"/>
                </p:cNvSpPr>
                <p:nvPr/>
              </p:nvSpPr>
              <p:spPr bwMode="auto">
                <a:xfrm>
                  <a:off x="1052" y="3758"/>
                  <a:ext cx="3456" cy="0"/>
                </a:xfrm>
                <a:prstGeom prst="line">
                  <a:avLst/>
                </a:prstGeom>
                <a:noFill/>
                <a:ln w="19050" cap="sq">
                  <a:solidFill>
                    <a:srgbClr val="6600CC"/>
                  </a:solidFill>
                  <a:round/>
                  <a:headEnd type="triangle" w="med" len="med"/>
                  <a:tailEnd type="triangle" w="med" len="med"/>
                </a:ln>
                <a:effectLst/>
              </p:spPr>
              <p:txBody>
                <a:bodyPr wrap="none" anchor="ctr"/>
                <a:lstStyle/>
                <a:p>
                  <a:endParaRPr lang="zh-CN" altLang="en-US" sz="1800">
                    <a:effectLst>
                      <a:outerShdw blurRad="38100" dist="38100" dir="2700000" algn="tl">
                        <a:srgbClr val="000000">
                          <a:alpha val="43137"/>
                        </a:srgbClr>
                      </a:outerShdw>
                    </a:effectLst>
                  </a:endParaRPr>
                </a:p>
              </p:txBody>
            </p:sp>
            <p:sp>
              <p:nvSpPr>
                <p:cNvPr id="39" name="Line 106"/>
                <p:cNvSpPr>
                  <a:spLocks noChangeShapeType="1"/>
                </p:cNvSpPr>
                <p:nvPr/>
              </p:nvSpPr>
              <p:spPr bwMode="auto">
                <a:xfrm flipV="1">
                  <a:off x="2732" y="2654"/>
                  <a:ext cx="0" cy="1296"/>
                </a:xfrm>
                <a:prstGeom prst="line">
                  <a:avLst/>
                </a:prstGeom>
                <a:noFill/>
                <a:ln w="19050" cap="sq">
                  <a:solidFill>
                    <a:srgbClr val="6600CC"/>
                  </a:solidFill>
                  <a:round/>
                  <a:headEnd type="none" w="sm" len="sm"/>
                  <a:tailEnd type="triangle" w="med" len="med"/>
                </a:ln>
                <a:effectLst/>
              </p:spPr>
              <p:txBody>
                <a:bodyPr wrap="none" anchor="ctr"/>
                <a:lstStyle/>
                <a:p>
                  <a:endParaRPr lang="zh-CN" altLang="en-US" sz="1800">
                    <a:effectLst>
                      <a:outerShdw blurRad="38100" dist="38100" dir="2700000" algn="tl">
                        <a:srgbClr val="000000">
                          <a:alpha val="43137"/>
                        </a:srgbClr>
                      </a:outerShdw>
                    </a:effectLst>
                  </a:endParaRPr>
                </a:p>
              </p:txBody>
            </p:sp>
            <p:sp>
              <p:nvSpPr>
                <p:cNvPr id="40" name="Line 107"/>
                <p:cNvSpPr>
                  <a:spLocks noChangeShapeType="1"/>
                </p:cNvSpPr>
                <p:nvPr/>
              </p:nvSpPr>
              <p:spPr bwMode="auto">
                <a:xfrm flipV="1">
                  <a:off x="1964" y="2798"/>
                  <a:ext cx="1536" cy="1152"/>
                </a:xfrm>
                <a:prstGeom prst="line">
                  <a:avLst/>
                </a:prstGeom>
                <a:noFill/>
                <a:ln w="28575" cap="sq">
                  <a:solidFill>
                    <a:srgbClr val="C00000"/>
                  </a:solidFill>
                  <a:round/>
                  <a:headEnd type="none" w="sm" len="sm"/>
                  <a:tailEnd type="none" w="sm" len="sm"/>
                </a:ln>
                <a:effectLst/>
              </p:spPr>
              <p:txBody>
                <a:bodyPr wrap="none" anchor="ctr"/>
                <a:lstStyle/>
                <a:p>
                  <a:endParaRPr lang="zh-CN" altLang="en-US" sz="1800">
                    <a:effectLst>
                      <a:outerShdw blurRad="38100" dist="38100" dir="2700000" algn="tl">
                        <a:srgbClr val="000000">
                          <a:alpha val="43137"/>
                        </a:srgbClr>
                      </a:outerShdw>
                    </a:effectLst>
                  </a:endParaRPr>
                </a:p>
              </p:txBody>
            </p:sp>
            <p:sp>
              <p:nvSpPr>
                <p:cNvPr id="41" name="Line 108"/>
                <p:cNvSpPr>
                  <a:spLocks noChangeShapeType="1"/>
                </p:cNvSpPr>
                <p:nvPr/>
              </p:nvSpPr>
              <p:spPr bwMode="auto">
                <a:xfrm>
                  <a:off x="1724" y="2894"/>
                  <a:ext cx="2160" cy="1056"/>
                </a:xfrm>
                <a:prstGeom prst="line">
                  <a:avLst/>
                </a:prstGeom>
                <a:noFill/>
                <a:ln w="28575" cap="sq">
                  <a:solidFill>
                    <a:schemeClr val="accent2"/>
                  </a:solidFill>
                  <a:round/>
                  <a:headEnd type="none" w="sm" len="sm"/>
                  <a:tailEnd type="none" w="sm" len="sm"/>
                </a:ln>
                <a:effectLst/>
              </p:spPr>
              <p:txBody>
                <a:bodyPr wrap="none" anchor="ctr"/>
                <a:lstStyle/>
                <a:p>
                  <a:endParaRPr lang="zh-CN" altLang="en-US" sz="1800">
                    <a:effectLst>
                      <a:outerShdw blurRad="38100" dist="38100" dir="2700000" algn="tl">
                        <a:srgbClr val="000000">
                          <a:alpha val="43137"/>
                        </a:srgbClr>
                      </a:outerShdw>
                    </a:effectLst>
                  </a:endParaRPr>
                </a:p>
              </p:txBody>
            </p:sp>
            <p:sp>
              <p:nvSpPr>
                <p:cNvPr id="42" name="Line 109"/>
                <p:cNvSpPr>
                  <a:spLocks noChangeShapeType="1"/>
                </p:cNvSpPr>
                <p:nvPr/>
              </p:nvSpPr>
              <p:spPr bwMode="auto">
                <a:xfrm>
                  <a:off x="1436" y="3230"/>
                  <a:ext cx="2928" cy="336"/>
                </a:xfrm>
                <a:prstGeom prst="line">
                  <a:avLst/>
                </a:prstGeom>
                <a:noFill/>
                <a:ln w="28575" cap="sq">
                  <a:solidFill>
                    <a:schemeClr val="tx2"/>
                  </a:solidFill>
                  <a:round/>
                  <a:headEnd type="none" w="sm" len="sm"/>
                  <a:tailEnd type="none" w="sm" len="sm"/>
                </a:ln>
                <a:effectLst/>
              </p:spPr>
              <p:txBody>
                <a:bodyPr wrap="none" anchor="ctr"/>
                <a:lstStyle/>
                <a:p>
                  <a:endParaRPr lang="zh-CN" altLang="en-US" sz="1800">
                    <a:effectLst>
                      <a:outerShdw blurRad="38100" dist="38100" dir="2700000" algn="tl">
                        <a:srgbClr val="000000">
                          <a:alpha val="43137"/>
                        </a:srgbClr>
                      </a:outerShdw>
                    </a:effectLst>
                  </a:endParaRPr>
                </a:p>
              </p:txBody>
            </p:sp>
            <p:sp>
              <p:nvSpPr>
                <p:cNvPr id="43" name="Text Box 110"/>
                <p:cNvSpPr txBox="1">
                  <a:spLocks noChangeArrowheads="1"/>
                </p:cNvSpPr>
                <p:nvPr/>
              </p:nvSpPr>
              <p:spPr bwMode="auto">
                <a:xfrm>
                  <a:off x="2540" y="3796"/>
                  <a:ext cx="240" cy="233"/>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sz="1800">
                      <a:solidFill>
                        <a:schemeClr val="tx1"/>
                      </a:solidFill>
                      <a:effectLst>
                        <a:outerShdw blurRad="38100" dist="38100" dir="2700000" algn="tl">
                          <a:srgbClr val="000000">
                            <a:alpha val="43137"/>
                          </a:srgbClr>
                        </a:outerShdw>
                      </a:effectLst>
                      <a:latin typeface="Times New Roman" pitchFamily="18" charset="0"/>
                    </a:rPr>
                    <a:t>0</a:t>
                  </a:r>
                  <a:endParaRPr lang="zh-CN" altLang="en-US">
                    <a:solidFill>
                      <a:schemeClr val="tx1"/>
                    </a:solidFill>
                    <a:effectLst>
                      <a:outerShdw blurRad="38100" dist="38100" dir="2700000" algn="tl">
                        <a:srgbClr val="000000">
                          <a:alpha val="43137"/>
                        </a:srgbClr>
                      </a:outerShdw>
                    </a:effectLst>
                    <a:latin typeface="Times New Roman" pitchFamily="18" charset="0"/>
                  </a:endParaRPr>
                </a:p>
              </p:txBody>
            </p:sp>
            <p:sp>
              <p:nvSpPr>
                <p:cNvPr id="44" name="Text Box 111"/>
                <p:cNvSpPr txBox="1">
                  <a:spLocks noChangeArrowheads="1"/>
                </p:cNvSpPr>
                <p:nvPr/>
              </p:nvSpPr>
              <p:spPr bwMode="auto">
                <a:xfrm>
                  <a:off x="860" y="3796"/>
                  <a:ext cx="960" cy="233"/>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sz="1800">
                      <a:effectLst>
                        <a:outerShdw blurRad="38100" dist="38100" dir="2700000" algn="tl">
                          <a:srgbClr val="000000">
                            <a:alpha val="43137"/>
                          </a:srgbClr>
                        </a:outerShdw>
                      </a:effectLst>
                      <a:latin typeface="Times New Roman" pitchFamily="18" charset="0"/>
                    </a:rPr>
                    <a:t>－变动率</a:t>
                  </a:r>
                  <a:endParaRPr lang="zh-CN" altLang="en-US">
                    <a:effectLst>
                      <a:outerShdw blurRad="38100" dist="38100" dir="2700000" algn="tl">
                        <a:srgbClr val="000000">
                          <a:alpha val="43137"/>
                        </a:srgbClr>
                      </a:outerShdw>
                    </a:effectLst>
                    <a:latin typeface="Times New Roman" pitchFamily="18" charset="0"/>
                  </a:endParaRPr>
                </a:p>
              </p:txBody>
            </p:sp>
            <p:sp>
              <p:nvSpPr>
                <p:cNvPr id="45" name="Text Box 112"/>
                <p:cNvSpPr txBox="1">
                  <a:spLocks noChangeArrowheads="1"/>
                </p:cNvSpPr>
                <p:nvPr/>
              </p:nvSpPr>
              <p:spPr bwMode="auto">
                <a:xfrm>
                  <a:off x="3980" y="3182"/>
                  <a:ext cx="816" cy="252"/>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dirty="0">
                      <a:solidFill>
                        <a:schemeClr val="tx1"/>
                      </a:solidFill>
                      <a:effectLst>
                        <a:outerShdw blurRad="38100" dist="38100" dir="2700000" algn="tl">
                          <a:srgbClr val="000000">
                            <a:alpha val="43137"/>
                          </a:srgbClr>
                        </a:outerShdw>
                      </a:effectLst>
                      <a:latin typeface="Times New Roman" pitchFamily="18" charset="0"/>
                      <a:ea typeface="楷体_GB2312" pitchFamily="49" charset="-122"/>
                    </a:rPr>
                    <a:t>投资额</a:t>
                  </a:r>
                </a:p>
              </p:txBody>
            </p:sp>
            <p:sp>
              <p:nvSpPr>
                <p:cNvPr id="46" name="Text Box 113"/>
                <p:cNvSpPr txBox="1">
                  <a:spLocks noChangeArrowheads="1"/>
                </p:cNvSpPr>
                <p:nvPr/>
              </p:nvSpPr>
              <p:spPr bwMode="auto">
                <a:xfrm>
                  <a:off x="3596" y="2654"/>
                  <a:ext cx="960" cy="252"/>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dirty="0">
                      <a:solidFill>
                        <a:srgbClr val="C00000"/>
                      </a:solidFill>
                      <a:effectLst>
                        <a:outerShdw blurRad="38100" dist="38100" dir="2700000" algn="tl">
                          <a:srgbClr val="000000">
                            <a:alpha val="43137"/>
                          </a:srgbClr>
                        </a:outerShdw>
                      </a:effectLst>
                      <a:latin typeface="Times New Roman" pitchFamily="18" charset="0"/>
                      <a:ea typeface="楷体_GB2312" pitchFamily="49" charset="-122"/>
                    </a:rPr>
                    <a:t>销售收入</a:t>
                  </a:r>
                </a:p>
              </p:txBody>
            </p:sp>
            <p:sp>
              <p:nvSpPr>
                <p:cNvPr id="47" name="Text Box 114"/>
                <p:cNvSpPr txBox="1">
                  <a:spLocks noChangeArrowheads="1"/>
                </p:cNvSpPr>
                <p:nvPr/>
              </p:nvSpPr>
              <p:spPr bwMode="auto">
                <a:xfrm>
                  <a:off x="860" y="2750"/>
                  <a:ext cx="1008" cy="252"/>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a:solidFill>
                        <a:srgbClr val="6600CC"/>
                      </a:solidFill>
                      <a:effectLst>
                        <a:outerShdw blurRad="38100" dist="38100" dir="2700000" algn="tl">
                          <a:srgbClr val="000000">
                            <a:alpha val="43137"/>
                          </a:srgbClr>
                        </a:outerShdw>
                      </a:effectLst>
                      <a:latin typeface="Times New Roman" pitchFamily="18" charset="0"/>
                      <a:ea typeface="楷体_GB2312" pitchFamily="49" charset="-122"/>
                    </a:rPr>
                    <a:t>经营成本</a:t>
                  </a:r>
                </a:p>
              </p:txBody>
            </p:sp>
            <p:sp>
              <p:nvSpPr>
                <p:cNvPr id="48" name="Line 115"/>
                <p:cNvSpPr>
                  <a:spLocks noChangeShapeType="1"/>
                </p:cNvSpPr>
                <p:nvPr/>
              </p:nvSpPr>
              <p:spPr bwMode="auto">
                <a:xfrm>
                  <a:off x="3212" y="3710"/>
                  <a:ext cx="0" cy="96"/>
                </a:xfrm>
                <a:prstGeom prst="line">
                  <a:avLst/>
                </a:prstGeom>
                <a:noFill/>
                <a:ln w="19050" cap="sq">
                  <a:solidFill>
                    <a:srgbClr val="6600CC"/>
                  </a:solidFill>
                  <a:round/>
                  <a:headEnd type="none" w="sm" len="sm"/>
                  <a:tailEnd type="none" w="sm" len="sm"/>
                </a:ln>
                <a:effectLst/>
              </p:spPr>
              <p:txBody>
                <a:bodyPr wrap="none" anchor="ctr"/>
                <a:lstStyle/>
                <a:p>
                  <a:endParaRPr lang="zh-CN" altLang="en-US" sz="1800">
                    <a:effectLst>
                      <a:outerShdw blurRad="38100" dist="38100" dir="2700000" algn="tl">
                        <a:srgbClr val="000000">
                          <a:alpha val="43137"/>
                        </a:srgbClr>
                      </a:outerShdw>
                    </a:effectLst>
                  </a:endParaRPr>
                </a:p>
              </p:txBody>
            </p:sp>
            <p:sp>
              <p:nvSpPr>
                <p:cNvPr id="49" name="Line 116"/>
                <p:cNvSpPr>
                  <a:spLocks noChangeShapeType="1"/>
                </p:cNvSpPr>
                <p:nvPr/>
              </p:nvSpPr>
              <p:spPr bwMode="auto">
                <a:xfrm>
                  <a:off x="2252" y="3710"/>
                  <a:ext cx="0" cy="96"/>
                </a:xfrm>
                <a:prstGeom prst="line">
                  <a:avLst/>
                </a:prstGeom>
                <a:noFill/>
                <a:ln w="19050" cap="sq">
                  <a:solidFill>
                    <a:srgbClr val="6600CC"/>
                  </a:solidFill>
                  <a:round/>
                  <a:headEnd type="none" w="sm" len="sm"/>
                  <a:tailEnd type="none" w="sm" len="sm"/>
                </a:ln>
                <a:effectLst/>
              </p:spPr>
              <p:txBody>
                <a:bodyPr wrap="none" anchor="ctr"/>
                <a:lstStyle/>
                <a:p>
                  <a:endParaRPr lang="zh-CN" altLang="en-US" sz="1800">
                    <a:effectLst>
                      <a:outerShdw blurRad="38100" dist="38100" dir="2700000" algn="tl">
                        <a:srgbClr val="000000">
                          <a:alpha val="43137"/>
                        </a:srgbClr>
                      </a:outerShdw>
                    </a:effectLst>
                  </a:endParaRPr>
                </a:p>
              </p:txBody>
            </p:sp>
            <p:sp>
              <p:nvSpPr>
                <p:cNvPr id="50" name="Text Box 117"/>
                <p:cNvSpPr txBox="1">
                  <a:spLocks noChangeArrowheads="1"/>
                </p:cNvSpPr>
                <p:nvPr/>
              </p:nvSpPr>
              <p:spPr bwMode="auto">
                <a:xfrm>
                  <a:off x="2924" y="3796"/>
                  <a:ext cx="720" cy="233"/>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sz="1800">
                      <a:effectLst>
                        <a:outerShdw blurRad="38100" dist="38100" dir="2700000" algn="tl">
                          <a:srgbClr val="000000">
                            <a:alpha val="43137"/>
                          </a:srgbClr>
                        </a:outerShdw>
                      </a:effectLst>
                      <a:latin typeface="Times New Roman" pitchFamily="18" charset="0"/>
                    </a:rPr>
                    <a:t>＋10％</a:t>
                  </a:r>
                  <a:endParaRPr lang="zh-CN" altLang="en-US">
                    <a:effectLst>
                      <a:outerShdw blurRad="38100" dist="38100" dir="2700000" algn="tl">
                        <a:srgbClr val="000000">
                          <a:alpha val="43137"/>
                        </a:srgbClr>
                      </a:outerShdw>
                    </a:effectLst>
                    <a:latin typeface="Times New Roman" pitchFamily="18" charset="0"/>
                  </a:endParaRPr>
                </a:p>
              </p:txBody>
            </p:sp>
            <p:sp>
              <p:nvSpPr>
                <p:cNvPr id="51" name="Text Box 118"/>
                <p:cNvSpPr txBox="1">
                  <a:spLocks noChangeArrowheads="1"/>
                </p:cNvSpPr>
                <p:nvPr/>
              </p:nvSpPr>
              <p:spPr bwMode="auto">
                <a:xfrm>
                  <a:off x="1964" y="3806"/>
                  <a:ext cx="720" cy="233"/>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sz="1800">
                      <a:effectLst>
                        <a:outerShdw blurRad="38100" dist="38100" dir="2700000" algn="tl">
                          <a:srgbClr val="000000">
                            <a:alpha val="43137"/>
                          </a:srgbClr>
                        </a:outerShdw>
                      </a:effectLst>
                      <a:latin typeface="Times New Roman" pitchFamily="18" charset="0"/>
                    </a:rPr>
                    <a:t>－10％</a:t>
                  </a:r>
                  <a:endParaRPr lang="zh-CN" altLang="en-US">
                    <a:effectLst>
                      <a:outerShdw blurRad="38100" dist="38100" dir="2700000" algn="tl">
                        <a:srgbClr val="000000">
                          <a:alpha val="43137"/>
                        </a:srgbClr>
                      </a:outerShdw>
                    </a:effectLst>
                    <a:latin typeface="Times New Roman" pitchFamily="18" charset="0"/>
                  </a:endParaRPr>
                </a:p>
              </p:txBody>
            </p:sp>
          </p:grpSp>
          <p:sp>
            <p:nvSpPr>
              <p:cNvPr id="36" name="Text Box 119"/>
              <p:cNvSpPr txBox="1">
                <a:spLocks noChangeArrowheads="1"/>
              </p:cNvSpPr>
              <p:nvPr/>
            </p:nvSpPr>
            <p:spPr bwMode="auto">
              <a:xfrm>
                <a:off x="2252" y="2606"/>
                <a:ext cx="528" cy="252"/>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en-US" altLang="zh-CN" i="1" dirty="0">
                    <a:effectLst>
                      <a:outerShdw blurRad="38100" dist="38100" dir="2700000" algn="tl">
                        <a:srgbClr val="000000">
                          <a:alpha val="43137"/>
                        </a:srgbClr>
                      </a:outerShdw>
                    </a:effectLst>
                    <a:latin typeface="Times New Roman" pitchFamily="18" charset="0"/>
                  </a:rPr>
                  <a:t>NPV</a:t>
                </a:r>
              </a:p>
            </p:txBody>
          </p:sp>
        </p:grpSp>
        <p:sp>
          <p:nvSpPr>
            <p:cNvPr id="33" name="AutoShape 121"/>
            <p:cNvSpPr>
              <a:spLocks/>
            </p:cNvSpPr>
            <p:nvPr/>
          </p:nvSpPr>
          <p:spPr bwMode="auto">
            <a:xfrm>
              <a:off x="3362325" y="5438775"/>
              <a:ext cx="1123950" cy="368300"/>
            </a:xfrm>
            <a:prstGeom prst="borderCallout2">
              <a:avLst>
                <a:gd name="adj1" fmla="val 31032"/>
                <a:gd name="adj2" fmla="val 108333"/>
                <a:gd name="adj3" fmla="val 31032"/>
                <a:gd name="adj4" fmla="val 125000"/>
                <a:gd name="adj5" fmla="val -17240"/>
                <a:gd name="adj6" fmla="val 212006"/>
              </a:avLst>
            </a:prstGeom>
            <a:solidFill>
              <a:srgbClr val="CCFFCC"/>
            </a:solidFill>
            <a:ln w="9525">
              <a:solidFill>
                <a:schemeClr val="tx1"/>
              </a:solidFill>
              <a:miter lim="800000"/>
              <a:headEnd/>
              <a:tailEnd/>
            </a:ln>
            <a:effectLst/>
          </p:spPr>
          <p:txBody>
            <a:bodyPr/>
            <a:lstStyle/>
            <a:p>
              <a:r>
                <a:rPr lang="zh-CN" altLang="en-US" sz="1800">
                  <a:solidFill>
                    <a:schemeClr val="tx1"/>
                  </a:solidFill>
                  <a:effectLst>
                    <a:outerShdw blurRad="38100" dist="38100" dir="2700000" algn="tl">
                      <a:srgbClr val="000000">
                        <a:alpha val="43137"/>
                      </a:srgbClr>
                    </a:outerShdw>
                  </a:effectLst>
                  <a:latin typeface="Tahoma" pitchFamily="34" charset="0"/>
                </a:rPr>
                <a:t>11394</a:t>
              </a:r>
            </a:p>
          </p:txBody>
        </p:sp>
        <p:sp>
          <p:nvSpPr>
            <p:cNvPr id="34" name="Text Box 126"/>
            <p:cNvSpPr txBox="1">
              <a:spLocks noChangeArrowheads="1"/>
            </p:cNvSpPr>
            <p:nvPr/>
          </p:nvSpPr>
          <p:spPr bwMode="auto">
            <a:xfrm>
              <a:off x="1847967" y="4403725"/>
              <a:ext cx="525352" cy="1611980"/>
            </a:xfrm>
            <a:prstGeom prst="rect">
              <a:avLst/>
            </a:prstGeom>
            <a:noFill/>
            <a:ln w="9525">
              <a:noFill/>
              <a:miter lim="800000"/>
              <a:headEnd/>
              <a:tailEnd/>
            </a:ln>
            <a:effectLst/>
          </p:spPr>
          <p:txBody>
            <a:bodyPr vert="eaVert" wrap="none">
              <a:spAutoFit/>
            </a:bodyPr>
            <a:lstStyle/>
            <a:p>
              <a:r>
                <a:rPr lang="zh-CN" altLang="en-US"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敏感性分析图</a:t>
              </a:r>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26"/>
                                        </p:tgtEl>
                                        <p:attrNameLst>
                                          <p:attrName>style.visibility</p:attrName>
                                        </p:attrNameLst>
                                      </p:cBhvr>
                                      <p:to>
                                        <p:strVal val="visible"/>
                                      </p:to>
                                    </p:set>
                                    <p:animEffect transition="in" filter="dissolve">
                                      <p:cBhvr>
                                        <p:cTn id="7" dur="500"/>
                                        <p:tgtEl>
                                          <p:spTgt spid="15362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3627"/>
                                        </p:tgtEl>
                                        <p:attrNameLst>
                                          <p:attrName>style.visibility</p:attrName>
                                        </p:attrNameLst>
                                      </p:cBhvr>
                                      <p:to>
                                        <p:strVal val="visible"/>
                                      </p:to>
                                    </p:set>
                                    <p:animEffect transition="in" filter="slide(fromBottom)">
                                      <p:cBhvr>
                                        <p:cTn id="12" dur="500"/>
                                        <p:tgtEl>
                                          <p:spTgt spid="1536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3628">
                                            <p:txEl>
                                              <p:pRg st="0" end="0"/>
                                            </p:txEl>
                                          </p:spTgt>
                                        </p:tgtEl>
                                        <p:attrNameLst>
                                          <p:attrName>style.visibility</p:attrName>
                                        </p:attrNameLst>
                                      </p:cBhvr>
                                      <p:to>
                                        <p:strVal val="visible"/>
                                      </p:to>
                                    </p:set>
                                    <p:animEffect transition="in" filter="dissolve">
                                      <p:cBhvr>
                                        <p:cTn id="17" dur="500"/>
                                        <p:tgtEl>
                                          <p:spTgt spid="15362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3628">
                                            <p:txEl>
                                              <p:pRg st="1" end="1"/>
                                            </p:txEl>
                                          </p:spTgt>
                                        </p:tgtEl>
                                        <p:attrNameLst>
                                          <p:attrName>style.visibility</p:attrName>
                                        </p:attrNameLst>
                                      </p:cBhvr>
                                      <p:to>
                                        <p:strVal val="visible"/>
                                      </p:to>
                                    </p:set>
                                    <p:animEffect transition="in" filter="dissolve">
                                      <p:cBhvr>
                                        <p:cTn id="22" dur="500"/>
                                        <p:tgtEl>
                                          <p:spTgt spid="15362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3628">
                                            <p:txEl>
                                              <p:pRg st="2" end="2"/>
                                            </p:txEl>
                                          </p:spTgt>
                                        </p:tgtEl>
                                        <p:attrNameLst>
                                          <p:attrName>style.visibility</p:attrName>
                                        </p:attrNameLst>
                                      </p:cBhvr>
                                      <p:to>
                                        <p:strVal val="visible"/>
                                      </p:to>
                                    </p:set>
                                    <p:animEffect transition="in" filter="dissolve">
                                      <p:cBhvr>
                                        <p:cTn id="27" dur="500"/>
                                        <p:tgtEl>
                                          <p:spTgt spid="15362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3630"/>
                                        </p:tgtEl>
                                        <p:attrNameLst>
                                          <p:attrName>style.visibility</p:attrName>
                                        </p:attrNameLst>
                                      </p:cBhvr>
                                      <p:to>
                                        <p:strVal val="visible"/>
                                      </p:to>
                                    </p:set>
                                    <p:animEffect transition="in" filter="dissolve">
                                      <p:cBhvr>
                                        <p:cTn id="32" dur="500"/>
                                        <p:tgtEl>
                                          <p:spTgt spid="153630"/>
                                        </p:tgtEl>
                                      </p:cBhvr>
                                    </p:animEffect>
                                  </p:childTnLst>
                                </p:cTn>
                              </p:par>
                            </p:childTnLst>
                          </p:cTn>
                        </p:par>
                        <p:par>
                          <p:cTn id="33" fill="hold">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153629"/>
                                        </p:tgtEl>
                                        <p:attrNameLst>
                                          <p:attrName>style.visibility</p:attrName>
                                        </p:attrNameLst>
                                      </p:cBhvr>
                                      <p:to>
                                        <p:strVal val="visible"/>
                                      </p:to>
                                    </p:set>
                                    <p:animEffect transition="in" filter="blinds(horizontal)">
                                      <p:cBhvr>
                                        <p:cTn id="36" dur="500"/>
                                        <p:tgtEl>
                                          <p:spTgt spid="153629"/>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153632"/>
                                        </p:tgtEl>
                                        <p:attrNameLst>
                                          <p:attrName>style.visibility</p:attrName>
                                        </p:attrNameLst>
                                      </p:cBhvr>
                                      <p:to>
                                        <p:strVal val="visible"/>
                                      </p:to>
                                    </p:set>
                                    <p:animEffect transition="in" filter="box(in)">
                                      <p:cBhvr>
                                        <p:cTn id="41" dur="500"/>
                                        <p:tgtEl>
                                          <p:spTgt spid="153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6" grpId="0" autoUpdateAnimBg="0"/>
      <p:bldP spid="153627" grpId="0" autoUpdateAnimBg="0"/>
      <p:bldP spid="153628" grpId="0" build="p" autoUpdateAnimBg="0"/>
      <p:bldP spid="153629" grpId="0" autoUpdateAnimBg="0"/>
      <p:bldP spid="153630" grpId="0" animBg="1"/>
      <p:bldP spid="153632"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874838" y="168275"/>
            <a:ext cx="5646737" cy="649288"/>
          </a:xfrm>
        </p:spPr>
        <p:txBody>
          <a:bodyPr/>
          <a:lstStyle/>
          <a:p>
            <a:pPr>
              <a:buSzPct val="120000"/>
              <a:buFont typeface="Wingdings 2" pitchFamily="18" charset="2"/>
              <a:buNone/>
            </a:pPr>
            <a:r>
              <a:rPr lang="zh-CN" altLang="en-US" sz="3200" b="1" dirty="0">
                <a:solidFill>
                  <a:srgbClr val="C00000"/>
                </a:solidFill>
                <a:effectLst>
                  <a:outerShdw blurRad="38100" dist="38100" dir="2700000" algn="tl">
                    <a:srgbClr val="C0C0C0"/>
                  </a:outerShdw>
                </a:effectLst>
              </a:rPr>
              <a:t>解析法（线性函数分析）</a:t>
            </a:r>
          </a:p>
        </p:txBody>
      </p:sp>
      <p:sp>
        <p:nvSpPr>
          <p:cNvPr id="152583" name="Text Box 7"/>
          <p:cNvSpPr txBox="1">
            <a:spLocks noChangeArrowheads="1"/>
          </p:cNvSpPr>
          <p:nvPr/>
        </p:nvSpPr>
        <p:spPr bwMode="auto">
          <a:xfrm>
            <a:off x="4643438" y="1150938"/>
            <a:ext cx="3023585" cy="400110"/>
          </a:xfrm>
          <a:prstGeom prst="rect">
            <a:avLst/>
          </a:prstGeom>
          <a:noFill/>
          <a:ln w="9525">
            <a:noFill/>
            <a:miter lim="800000"/>
            <a:headEnd/>
            <a:tailEnd/>
          </a:ln>
          <a:effectLst/>
        </p:spPr>
        <p:txBody>
          <a:bodyPr wrap="none">
            <a:spAutoFit/>
          </a:bodyPr>
          <a:lstStyle/>
          <a:p>
            <a:r>
              <a:rPr lang="zh-CN" altLang="en-US" dirty="0">
                <a:effectLst>
                  <a:outerShdw blurRad="38100" dist="38100" dir="2700000" algn="tl">
                    <a:srgbClr val="000000">
                      <a:alpha val="43137"/>
                    </a:srgbClr>
                  </a:outerShdw>
                </a:effectLst>
                <a:latin typeface="Tahoma" pitchFamily="34" charset="0"/>
              </a:rPr>
              <a:t>线性函数的两个特征值</a:t>
            </a:r>
            <a:r>
              <a:rPr lang="zh-CN" altLang="en-US" dirty="0">
                <a:solidFill>
                  <a:schemeClr val="tx1"/>
                </a:solidFill>
                <a:effectLst>
                  <a:outerShdw blurRad="38100" dist="38100" dir="2700000" algn="tl">
                    <a:srgbClr val="000000">
                      <a:alpha val="43137"/>
                    </a:srgbClr>
                  </a:outerShdw>
                </a:effectLst>
                <a:latin typeface="Tahoma" pitchFamily="34" charset="0"/>
              </a:rPr>
              <a:t>：</a:t>
            </a:r>
          </a:p>
        </p:txBody>
      </p:sp>
      <p:sp>
        <p:nvSpPr>
          <p:cNvPr id="152584" name="Text Box 8"/>
          <p:cNvSpPr txBox="1">
            <a:spLocks noChangeArrowheads="1"/>
          </p:cNvSpPr>
          <p:nvPr/>
        </p:nvSpPr>
        <p:spPr bwMode="auto">
          <a:xfrm>
            <a:off x="4595813" y="1787525"/>
            <a:ext cx="1112805" cy="1348061"/>
          </a:xfrm>
          <a:prstGeom prst="rect">
            <a:avLst/>
          </a:prstGeom>
          <a:noFill/>
          <a:ln w="9525">
            <a:noFill/>
            <a:miter lim="800000"/>
            <a:headEnd/>
            <a:tailEnd/>
          </a:ln>
          <a:effectLst/>
        </p:spPr>
        <p:txBody>
          <a:bodyPr wrap="none">
            <a:spAutoFit/>
          </a:bodyPr>
          <a:lstStyle/>
          <a:p>
            <a:r>
              <a:rPr lang="zh-CN" altLang="en-US" sz="2400" dirty="0">
                <a:solidFill>
                  <a:srgbClr val="C00000"/>
                </a:solidFill>
                <a:effectLst>
                  <a:outerShdw blurRad="38100" dist="38100" dir="2700000" algn="tl">
                    <a:srgbClr val="C0C0C0"/>
                  </a:outerShdw>
                </a:effectLst>
                <a:latin typeface="Tahoma" pitchFamily="34" charset="0"/>
              </a:rPr>
              <a:t>截距：</a:t>
            </a:r>
          </a:p>
          <a:p>
            <a:endParaRPr lang="zh-CN" altLang="en-US" sz="2400" dirty="0">
              <a:solidFill>
                <a:srgbClr val="C00000"/>
              </a:solidFill>
              <a:effectLst>
                <a:outerShdw blurRad="38100" dist="38100" dir="2700000" algn="tl">
                  <a:srgbClr val="C0C0C0"/>
                </a:outerShdw>
              </a:effectLst>
              <a:latin typeface="Tahoma" pitchFamily="34" charset="0"/>
            </a:endParaRPr>
          </a:p>
          <a:p>
            <a:r>
              <a:rPr lang="zh-CN" altLang="en-US" sz="2400" dirty="0">
                <a:solidFill>
                  <a:srgbClr val="C00000"/>
                </a:solidFill>
                <a:effectLst>
                  <a:outerShdw blurRad="38100" dist="38100" dir="2700000" algn="tl">
                    <a:srgbClr val="C0C0C0"/>
                  </a:outerShdw>
                </a:effectLst>
                <a:latin typeface="Tahoma" pitchFamily="34" charset="0"/>
              </a:rPr>
              <a:t>斜率：</a:t>
            </a:r>
          </a:p>
        </p:txBody>
      </p:sp>
      <p:sp>
        <p:nvSpPr>
          <p:cNvPr id="152585" name="Text Box 9"/>
          <p:cNvSpPr txBox="1">
            <a:spLocks noChangeArrowheads="1"/>
          </p:cNvSpPr>
          <p:nvPr/>
        </p:nvSpPr>
        <p:spPr bwMode="auto">
          <a:xfrm>
            <a:off x="5545138" y="1790700"/>
            <a:ext cx="2507418" cy="400110"/>
          </a:xfrm>
          <a:prstGeom prst="rect">
            <a:avLst/>
          </a:prstGeom>
          <a:noFill/>
          <a:ln w="9525">
            <a:noFill/>
            <a:miter lim="800000"/>
            <a:headEnd/>
            <a:tailEnd/>
          </a:ln>
          <a:effectLst/>
        </p:spPr>
        <p:txBody>
          <a:bodyPr wrap="none">
            <a:spAutoFit/>
          </a:bodyPr>
          <a:lstStyle/>
          <a:p>
            <a:r>
              <a:rPr lang="zh-CN" altLang="en-US" dirty="0">
                <a:solidFill>
                  <a:schemeClr val="tx1"/>
                </a:solidFill>
                <a:effectLst>
                  <a:outerShdw blurRad="38100" dist="38100" dir="2700000" algn="tl">
                    <a:srgbClr val="000000">
                      <a:alpha val="43137"/>
                    </a:srgbClr>
                  </a:outerShdw>
                </a:effectLst>
                <a:latin typeface="Tahoma" pitchFamily="34" charset="0"/>
              </a:rPr>
              <a:t>确定性分析的指标值</a:t>
            </a:r>
          </a:p>
        </p:txBody>
      </p:sp>
      <p:sp>
        <p:nvSpPr>
          <p:cNvPr id="152586" name="Text Box 10"/>
          <p:cNvSpPr txBox="1">
            <a:spLocks noChangeArrowheads="1"/>
          </p:cNvSpPr>
          <p:nvPr/>
        </p:nvSpPr>
        <p:spPr bwMode="auto">
          <a:xfrm>
            <a:off x="5575300" y="2670175"/>
            <a:ext cx="2507418" cy="769441"/>
          </a:xfrm>
          <a:prstGeom prst="rect">
            <a:avLst/>
          </a:prstGeom>
          <a:noFill/>
          <a:ln w="9525">
            <a:noFill/>
            <a:miter lim="800000"/>
            <a:headEnd/>
            <a:tailEnd/>
          </a:ln>
          <a:effectLst/>
        </p:spPr>
        <p:txBody>
          <a:bodyPr wrap="none">
            <a:spAutoFit/>
          </a:bodyPr>
          <a:lstStyle/>
          <a:p>
            <a:pPr algn="l"/>
            <a:r>
              <a:rPr lang="zh-CN" altLang="en-US" dirty="0">
                <a:solidFill>
                  <a:schemeClr val="tx1"/>
                </a:solidFill>
                <a:effectLst>
                  <a:outerShdw blurRad="38100" dist="38100" dir="2700000" algn="tl">
                    <a:srgbClr val="000000">
                      <a:alpha val="43137"/>
                    </a:srgbClr>
                  </a:outerShdw>
                </a:effectLst>
                <a:latin typeface="Tahoma" pitchFamily="34" charset="0"/>
              </a:rPr>
              <a:t>指标对不确定因素的</a:t>
            </a:r>
          </a:p>
          <a:p>
            <a:pPr algn="l"/>
            <a:r>
              <a:rPr lang="zh-CN" altLang="en-US" dirty="0">
                <a:solidFill>
                  <a:schemeClr val="tx1"/>
                </a:solidFill>
                <a:effectLst>
                  <a:outerShdw blurRad="38100" dist="38100" dir="2700000" algn="tl">
                    <a:srgbClr val="000000">
                      <a:alpha val="43137"/>
                    </a:srgbClr>
                  </a:outerShdw>
                </a:effectLst>
                <a:latin typeface="Tahoma" pitchFamily="34" charset="0"/>
              </a:rPr>
              <a:t>敏感性</a:t>
            </a:r>
          </a:p>
        </p:txBody>
      </p:sp>
      <p:sp>
        <p:nvSpPr>
          <p:cNvPr id="152606" name="Text Box 30"/>
          <p:cNvSpPr txBox="1">
            <a:spLocks noChangeArrowheads="1"/>
          </p:cNvSpPr>
          <p:nvPr/>
        </p:nvSpPr>
        <p:spPr bwMode="auto">
          <a:xfrm>
            <a:off x="828674" y="3246438"/>
            <a:ext cx="3467101" cy="769441"/>
          </a:xfrm>
          <a:prstGeom prst="rect">
            <a:avLst/>
          </a:prstGeom>
          <a:solidFill>
            <a:srgbClr val="FFFF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zh-CN" altLang="en-US" dirty="0">
                <a:solidFill>
                  <a:srgbClr val="CC3300"/>
                </a:solidFill>
                <a:effectLst>
                  <a:outerShdw blurRad="38100" dist="38100" dir="2700000" algn="tl">
                    <a:srgbClr val="000000"/>
                  </a:outerShdw>
                </a:effectLst>
                <a:latin typeface="Tahoma" pitchFamily="34" charset="0"/>
              </a:rPr>
              <a:t>销售收入的斜率</a:t>
            </a:r>
            <a:r>
              <a:rPr lang="zh-CN" altLang="en-US" dirty="0" smtClean="0">
                <a:solidFill>
                  <a:srgbClr val="CC3300"/>
                </a:solidFill>
                <a:effectLst>
                  <a:outerShdw blurRad="38100" dist="38100" dir="2700000" algn="tl">
                    <a:srgbClr val="000000"/>
                  </a:outerShdw>
                </a:effectLst>
                <a:latin typeface="Tahoma" pitchFamily="34" charset="0"/>
              </a:rPr>
              <a:t>最大  </a:t>
            </a:r>
            <a:endParaRPr lang="zh-CN" altLang="en-US" dirty="0">
              <a:solidFill>
                <a:srgbClr val="CC3300"/>
              </a:solidFill>
              <a:effectLst>
                <a:outerShdw blurRad="38100" dist="38100" dir="2700000" algn="tl">
                  <a:srgbClr val="000000"/>
                </a:outerShdw>
              </a:effectLst>
              <a:latin typeface="Tahoma" pitchFamily="34" charset="0"/>
            </a:endParaRPr>
          </a:p>
          <a:p>
            <a:pPr algn="ctr"/>
            <a:r>
              <a:rPr lang="zh-CN" altLang="en-US" dirty="0">
                <a:solidFill>
                  <a:srgbClr val="CC3300"/>
                </a:solidFill>
                <a:effectLst>
                  <a:outerShdw blurRad="38100" dist="38100" dir="2700000" algn="tl">
                    <a:srgbClr val="000000"/>
                  </a:outerShdw>
                </a:effectLst>
                <a:latin typeface="Tahoma" pitchFamily="34" charset="0"/>
              </a:rPr>
              <a:t>              ——最敏感因素</a:t>
            </a:r>
          </a:p>
        </p:txBody>
      </p:sp>
      <p:graphicFrame>
        <p:nvGraphicFramePr>
          <p:cNvPr id="152607" name="Object 31"/>
          <p:cNvGraphicFramePr>
            <a:graphicFrameLocks noChangeAspect="1"/>
          </p:cNvGraphicFramePr>
          <p:nvPr/>
        </p:nvGraphicFramePr>
        <p:xfrm>
          <a:off x="727075" y="1190625"/>
          <a:ext cx="3568700" cy="500063"/>
        </p:xfrm>
        <a:graphic>
          <a:graphicData uri="http://schemas.openxmlformats.org/presentationml/2006/ole">
            <p:oleObj spid="_x0000_s131074" name="Equation" r:id="rId3" imgW="1358640" imgH="190440" progId="Equation.3">
              <p:embed/>
            </p:oleObj>
          </a:graphicData>
        </a:graphic>
      </p:graphicFrame>
      <p:graphicFrame>
        <p:nvGraphicFramePr>
          <p:cNvPr id="152608" name="Object 32"/>
          <p:cNvGraphicFramePr>
            <a:graphicFrameLocks noChangeAspect="1"/>
          </p:cNvGraphicFramePr>
          <p:nvPr/>
        </p:nvGraphicFramePr>
        <p:xfrm>
          <a:off x="779463" y="1892300"/>
          <a:ext cx="3367087" cy="476250"/>
        </p:xfrm>
        <a:graphic>
          <a:graphicData uri="http://schemas.openxmlformats.org/presentationml/2006/ole">
            <p:oleObj spid="_x0000_s131075" name="Equation" r:id="rId4" imgW="1346040" imgH="190440" progId="Equation.3">
              <p:embed/>
            </p:oleObj>
          </a:graphicData>
        </a:graphic>
      </p:graphicFrame>
      <p:graphicFrame>
        <p:nvGraphicFramePr>
          <p:cNvPr id="152609" name="Object 33"/>
          <p:cNvGraphicFramePr>
            <a:graphicFrameLocks noChangeAspect="1"/>
          </p:cNvGraphicFramePr>
          <p:nvPr/>
        </p:nvGraphicFramePr>
        <p:xfrm>
          <a:off x="755650" y="2576513"/>
          <a:ext cx="3546475" cy="476250"/>
        </p:xfrm>
        <a:graphic>
          <a:graphicData uri="http://schemas.openxmlformats.org/presentationml/2006/ole">
            <p:oleObj spid="_x0000_s131076" name="Equation" r:id="rId5" imgW="1396800" imgH="190440" progId="Equation.3">
              <p:embed/>
            </p:oleObj>
          </a:graphicData>
        </a:graphic>
      </p:graphicFrame>
      <p:grpSp>
        <p:nvGrpSpPr>
          <p:cNvPr id="2" name="组合 31"/>
          <p:cNvGrpSpPr/>
          <p:nvPr/>
        </p:nvGrpSpPr>
        <p:grpSpPr>
          <a:xfrm>
            <a:off x="2312853" y="4041776"/>
            <a:ext cx="6956560" cy="2274888"/>
            <a:chOff x="1847967" y="4137026"/>
            <a:chExt cx="7421446" cy="2274888"/>
          </a:xfrm>
        </p:grpSpPr>
        <p:grpSp>
          <p:nvGrpSpPr>
            <p:cNvPr id="3" name="Group 124"/>
            <p:cNvGrpSpPr>
              <a:grpSpLocks/>
            </p:cNvGrpSpPr>
            <p:nvPr/>
          </p:nvGrpSpPr>
          <p:grpSpPr bwMode="auto">
            <a:xfrm>
              <a:off x="2754313" y="4137026"/>
              <a:ext cx="6515100" cy="2274888"/>
              <a:chOff x="860" y="2606"/>
              <a:chExt cx="4104" cy="1433"/>
            </a:xfrm>
          </p:grpSpPr>
          <p:grpSp>
            <p:nvGrpSpPr>
              <p:cNvPr id="4" name="Group 123"/>
              <p:cNvGrpSpPr>
                <a:grpSpLocks/>
              </p:cNvGrpSpPr>
              <p:nvPr/>
            </p:nvGrpSpPr>
            <p:grpSpPr bwMode="auto">
              <a:xfrm>
                <a:off x="860" y="2654"/>
                <a:ext cx="4104" cy="1385"/>
                <a:chOff x="860" y="2654"/>
                <a:chExt cx="4104" cy="1385"/>
              </a:xfrm>
            </p:grpSpPr>
            <p:sp>
              <p:nvSpPr>
                <p:cNvPr id="38" name="Text Box 104"/>
                <p:cNvSpPr txBox="1">
                  <a:spLocks noChangeArrowheads="1"/>
                </p:cNvSpPr>
                <p:nvPr/>
              </p:nvSpPr>
              <p:spPr bwMode="auto">
                <a:xfrm>
                  <a:off x="4004" y="3796"/>
                  <a:ext cx="960" cy="233"/>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sz="1800" dirty="0">
                      <a:effectLst>
                        <a:outerShdw blurRad="38100" dist="38100" dir="2700000" algn="tl">
                          <a:srgbClr val="000000">
                            <a:alpha val="43137"/>
                          </a:srgbClr>
                        </a:outerShdw>
                      </a:effectLst>
                      <a:latin typeface="Times New Roman" pitchFamily="18" charset="0"/>
                    </a:rPr>
                    <a:t>变动率＋</a:t>
                  </a:r>
                  <a:endParaRPr lang="zh-CN" altLang="en-US" dirty="0">
                    <a:effectLst>
                      <a:outerShdw blurRad="38100" dist="38100" dir="2700000" algn="tl">
                        <a:srgbClr val="000000">
                          <a:alpha val="43137"/>
                        </a:srgbClr>
                      </a:outerShdw>
                    </a:effectLst>
                    <a:latin typeface="Times New Roman" pitchFamily="18" charset="0"/>
                  </a:endParaRPr>
                </a:p>
              </p:txBody>
            </p:sp>
            <p:sp>
              <p:nvSpPr>
                <p:cNvPr id="39" name="Line 105"/>
                <p:cNvSpPr>
                  <a:spLocks noChangeShapeType="1"/>
                </p:cNvSpPr>
                <p:nvPr/>
              </p:nvSpPr>
              <p:spPr bwMode="auto">
                <a:xfrm>
                  <a:off x="1052" y="3758"/>
                  <a:ext cx="3456" cy="0"/>
                </a:xfrm>
                <a:prstGeom prst="line">
                  <a:avLst/>
                </a:prstGeom>
                <a:noFill/>
                <a:ln w="19050" cap="sq">
                  <a:solidFill>
                    <a:srgbClr val="6600CC"/>
                  </a:solidFill>
                  <a:round/>
                  <a:headEnd type="triangle" w="med" len="med"/>
                  <a:tailEnd type="triangle" w="med" len="med"/>
                </a:ln>
                <a:effectLst/>
              </p:spPr>
              <p:txBody>
                <a:bodyPr wrap="none" anchor="ctr"/>
                <a:lstStyle/>
                <a:p>
                  <a:endParaRPr lang="zh-CN" altLang="en-US" sz="1800">
                    <a:effectLst>
                      <a:outerShdw blurRad="38100" dist="38100" dir="2700000" algn="tl">
                        <a:srgbClr val="000000">
                          <a:alpha val="43137"/>
                        </a:srgbClr>
                      </a:outerShdw>
                    </a:effectLst>
                  </a:endParaRPr>
                </a:p>
              </p:txBody>
            </p:sp>
            <p:sp>
              <p:nvSpPr>
                <p:cNvPr id="40" name="Line 106"/>
                <p:cNvSpPr>
                  <a:spLocks noChangeShapeType="1"/>
                </p:cNvSpPr>
                <p:nvPr/>
              </p:nvSpPr>
              <p:spPr bwMode="auto">
                <a:xfrm flipV="1">
                  <a:off x="2732" y="2654"/>
                  <a:ext cx="0" cy="1296"/>
                </a:xfrm>
                <a:prstGeom prst="line">
                  <a:avLst/>
                </a:prstGeom>
                <a:noFill/>
                <a:ln w="19050" cap="sq">
                  <a:solidFill>
                    <a:srgbClr val="6600CC"/>
                  </a:solidFill>
                  <a:round/>
                  <a:headEnd type="none" w="sm" len="sm"/>
                  <a:tailEnd type="triangle" w="med" len="med"/>
                </a:ln>
                <a:effectLst/>
              </p:spPr>
              <p:txBody>
                <a:bodyPr wrap="none" anchor="ctr"/>
                <a:lstStyle/>
                <a:p>
                  <a:endParaRPr lang="zh-CN" altLang="en-US" sz="1800">
                    <a:effectLst>
                      <a:outerShdw blurRad="38100" dist="38100" dir="2700000" algn="tl">
                        <a:srgbClr val="000000">
                          <a:alpha val="43137"/>
                        </a:srgbClr>
                      </a:outerShdw>
                    </a:effectLst>
                  </a:endParaRPr>
                </a:p>
              </p:txBody>
            </p:sp>
            <p:sp>
              <p:nvSpPr>
                <p:cNvPr id="41" name="Line 107"/>
                <p:cNvSpPr>
                  <a:spLocks noChangeShapeType="1"/>
                </p:cNvSpPr>
                <p:nvPr/>
              </p:nvSpPr>
              <p:spPr bwMode="auto">
                <a:xfrm flipV="1">
                  <a:off x="1964" y="2798"/>
                  <a:ext cx="1536" cy="1152"/>
                </a:xfrm>
                <a:prstGeom prst="line">
                  <a:avLst/>
                </a:prstGeom>
                <a:noFill/>
                <a:ln w="28575" cap="sq">
                  <a:solidFill>
                    <a:srgbClr val="C00000"/>
                  </a:solidFill>
                  <a:round/>
                  <a:headEnd type="none" w="sm" len="sm"/>
                  <a:tailEnd type="none" w="sm" len="sm"/>
                </a:ln>
                <a:effectLst/>
              </p:spPr>
              <p:txBody>
                <a:bodyPr wrap="none" anchor="ctr"/>
                <a:lstStyle/>
                <a:p>
                  <a:endParaRPr lang="zh-CN" altLang="en-US" sz="1800">
                    <a:effectLst>
                      <a:outerShdw blurRad="38100" dist="38100" dir="2700000" algn="tl">
                        <a:srgbClr val="000000">
                          <a:alpha val="43137"/>
                        </a:srgbClr>
                      </a:outerShdw>
                    </a:effectLst>
                  </a:endParaRPr>
                </a:p>
              </p:txBody>
            </p:sp>
            <p:sp>
              <p:nvSpPr>
                <p:cNvPr id="42" name="Line 108"/>
                <p:cNvSpPr>
                  <a:spLocks noChangeShapeType="1"/>
                </p:cNvSpPr>
                <p:nvPr/>
              </p:nvSpPr>
              <p:spPr bwMode="auto">
                <a:xfrm>
                  <a:off x="1724" y="2894"/>
                  <a:ext cx="2160" cy="1056"/>
                </a:xfrm>
                <a:prstGeom prst="line">
                  <a:avLst/>
                </a:prstGeom>
                <a:noFill/>
                <a:ln w="28575" cap="sq">
                  <a:solidFill>
                    <a:schemeClr val="accent2"/>
                  </a:solidFill>
                  <a:round/>
                  <a:headEnd type="none" w="sm" len="sm"/>
                  <a:tailEnd type="none" w="sm" len="sm"/>
                </a:ln>
                <a:effectLst/>
              </p:spPr>
              <p:txBody>
                <a:bodyPr wrap="none" anchor="ctr"/>
                <a:lstStyle/>
                <a:p>
                  <a:endParaRPr lang="zh-CN" altLang="en-US" sz="1800">
                    <a:effectLst>
                      <a:outerShdw blurRad="38100" dist="38100" dir="2700000" algn="tl">
                        <a:srgbClr val="000000">
                          <a:alpha val="43137"/>
                        </a:srgbClr>
                      </a:outerShdw>
                    </a:effectLst>
                  </a:endParaRPr>
                </a:p>
              </p:txBody>
            </p:sp>
            <p:sp>
              <p:nvSpPr>
                <p:cNvPr id="43" name="Line 109"/>
                <p:cNvSpPr>
                  <a:spLocks noChangeShapeType="1"/>
                </p:cNvSpPr>
                <p:nvPr/>
              </p:nvSpPr>
              <p:spPr bwMode="auto">
                <a:xfrm>
                  <a:off x="1436" y="3230"/>
                  <a:ext cx="2928" cy="336"/>
                </a:xfrm>
                <a:prstGeom prst="line">
                  <a:avLst/>
                </a:prstGeom>
                <a:noFill/>
                <a:ln w="28575" cap="sq">
                  <a:solidFill>
                    <a:schemeClr val="tx2"/>
                  </a:solidFill>
                  <a:round/>
                  <a:headEnd type="none" w="sm" len="sm"/>
                  <a:tailEnd type="none" w="sm" len="sm"/>
                </a:ln>
                <a:effectLst/>
              </p:spPr>
              <p:txBody>
                <a:bodyPr wrap="none" anchor="ctr"/>
                <a:lstStyle/>
                <a:p>
                  <a:endParaRPr lang="zh-CN" altLang="en-US" sz="1800">
                    <a:effectLst>
                      <a:outerShdw blurRad="38100" dist="38100" dir="2700000" algn="tl">
                        <a:srgbClr val="000000">
                          <a:alpha val="43137"/>
                        </a:srgbClr>
                      </a:outerShdw>
                    </a:effectLst>
                  </a:endParaRPr>
                </a:p>
              </p:txBody>
            </p:sp>
            <p:sp>
              <p:nvSpPr>
                <p:cNvPr id="44" name="Text Box 110"/>
                <p:cNvSpPr txBox="1">
                  <a:spLocks noChangeArrowheads="1"/>
                </p:cNvSpPr>
                <p:nvPr/>
              </p:nvSpPr>
              <p:spPr bwMode="auto">
                <a:xfrm>
                  <a:off x="2540" y="3796"/>
                  <a:ext cx="240" cy="233"/>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sz="1800">
                      <a:solidFill>
                        <a:schemeClr val="tx1"/>
                      </a:solidFill>
                      <a:effectLst>
                        <a:outerShdw blurRad="38100" dist="38100" dir="2700000" algn="tl">
                          <a:srgbClr val="000000">
                            <a:alpha val="43137"/>
                          </a:srgbClr>
                        </a:outerShdw>
                      </a:effectLst>
                      <a:latin typeface="Times New Roman" pitchFamily="18" charset="0"/>
                    </a:rPr>
                    <a:t>0</a:t>
                  </a:r>
                  <a:endParaRPr lang="zh-CN" altLang="en-US">
                    <a:solidFill>
                      <a:schemeClr val="tx1"/>
                    </a:solidFill>
                    <a:effectLst>
                      <a:outerShdw blurRad="38100" dist="38100" dir="2700000" algn="tl">
                        <a:srgbClr val="000000">
                          <a:alpha val="43137"/>
                        </a:srgbClr>
                      </a:outerShdw>
                    </a:effectLst>
                    <a:latin typeface="Times New Roman" pitchFamily="18" charset="0"/>
                  </a:endParaRPr>
                </a:p>
              </p:txBody>
            </p:sp>
            <p:sp>
              <p:nvSpPr>
                <p:cNvPr id="45" name="Text Box 111"/>
                <p:cNvSpPr txBox="1">
                  <a:spLocks noChangeArrowheads="1"/>
                </p:cNvSpPr>
                <p:nvPr/>
              </p:nvSpPr>
              <p:spPr bwMode="auto">
                <a:xfrm>
                  <a:off x="860" y="3796"/>
                  <a:ext cx="960" cy="233"/>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sz="1800">
                      <a:effectLst>
                        <a:outerShdw blurRad="38100" dist="38100" dir="2700000" algn="tl">
                          <a:srgbClr val="000000">
                            <a:alpha val="43137"/>
                          </a:srgbClr>
                        </a:outerShdw>
                      </a:effectLst>
                      <a:latin typeface="Times New Roman" pitchFamily="18" charset="0"/>
                    </a:rPr>
                    <a:t>－变动率</a:t>
                  </a:r>
                  <a:endParaRPr lang="zh-CN" altLang="en-US">
                    <a:effectLst>
                      <a:outerShdw blurRad="38100" dist="38100" dir="2700000" algn="tl">
                        <a:srgbClr val="000000">
                          <a:alpha val="43137"/>
                        </a:srgbClr>
                      </a:outerShdw>
                    </a:effectLst>
                    <a:latin typeface="Times New Roman" pitchFamily="18" charset="0"/>
                  </a:endParaRPr>
                </a:p>
              </p:txBody>
            </p:sp>
            <p:sp>
              <p:nvSpPr>
                <p:cNvPr id="46" name="Text Box 112"/>
                <p:cNvSpPr txBox="1">
                  <a:spLocks noChangeArrowheads="1"/>
                </p:cNvSpPr>
                <p:nvPr/>
              </p:nvSpPr>
              <p:spPr bwMode="auto">
                <a:xfrm>
                  <a:off x="3980" y="3182"/>
                  <a:ext cx="816" cy="252"/>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dirty="0">
                      <a:solidFill>
                        <a:schemeClr val="tx1"/>
                      </a:solidFill>
                      <a:effectLst>
                        <a:outerShdw blurRad="38100" dist="38100" dir="2700000" algn="tl">
                          <a:srgbClr val="000000">
                            <a:alpha val="43137"/>
                          </a:srgbClr>
                        </a:outerShdw>
                      </a:effectLst>
                      <a:latin typeface="Times New Roman" pitchFamily="18" charset="0"/>
                      <a:ea typeface="楷体_GB2312" pitchFamily="49" charset="-122"/>
                    </a:rPr>
                    <a:t>投资额</a:t>
                  </a:r>
                </a:p>
              </p:txBody>
            </p:sp>
            <p:sp>
              <p:nvSpPr>
                <p:cNvPr id="47" name="Text Box 113"/>
                <p:cNvSpPr txBox="1">
                  <a:spLocks noChangeArrowheads="1"/>
                </p:cNvSpPr>
                <p:nvPr/>
              </p:nvSpPr>
              <p:spPr bwMode="auto">
                <a:xfrm>
                  <a:off x="3596" y="2654"/>
                  <a:ext cx="960" cy="252"/>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dirty="0">
                      <a:solidFill>
                        <a:srgbClr val="C00000"/>
                      </a:solidFill>
                      <a:effectLst>
                        <a:outerShdw blurRad="38100" dist="38100" dir="2700000" algn="tl">
                          <a:srgbClr val="000000">
                            <a:alpha val="43137"/>
                          </a:srgbClr>
                        </a:outerShdw>
                      </a:effectLst>
                      <a:latin typeface="Times New Roman" pitchFamily="18" charset="0"/>
                      <a:ea typeface="楷体_GB2312" pitchFamily="49" charset="-122"/>
                    </a:rPr>
                    <a:t>销售收入</a:t>
                  </a:r>
                </a:p>
              </p:txBody>
            </p:sp>
            <p:sp>
              <p:nvSpPr>
                <p:cNvPr id="48" name="Text Box 114"/>
                <p:cNvSpPr txBox="1">
                  <a:spLocks noChangeArrowheads="1"/>
                </p:cNvSpPr>
                <p:nvPr/>
              </p:nvSpPr>
              <p:spPr bwMode="auto">
                <a:xfrm>
                  <a:off x="860" y="2750"/>
                  <a:ext cx="1008" cy="252"/>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a:solidFill>
                        <a:srgbClr val="6600CC"/>
                      </a:solidFill>
                      <a:effectLst>
                        <a:outerShdw blurRad="38100" dist="38100" dir="2700000" algn="tl">
                          <a:srgbClr val="000000">
                            <a:alpha val="43137"/>
                          </a:srgbClr>
                        </a:outerShdw>
                      </a:effectLst>
                      <a:latin typeface="Times New Roman" pitchFamily="18" charset="0"/>
                      <a:ea typeface="楷体_GB2312" pitchFamily="49" charset="-122"/>
                    </a:rPr>
                    <a:t>经营成本</a:t>
                  </a:r>
                </a:p>
              </p:txBody>
            </p:sp>
            <p:sp>
              <p:nvSpPr>
                <p:cNvPr id="49" name="Line 115"/>
                <p:cNvSpPr>
                  <a:spLocks noChangeShapeType="1"/>
                </p:cNvSpPr>
                <p:nvPr/>
              </p:nvSpPr>
              <p:spPr bwMode="auto">
                <a:xfrm>
                  <a:off x="3212" y="3710"/>
                  <a:ext cx="0" cy="96"/>
                </a:xfrm>
                <a:prstGeom prst="line">
                  <a:avLst/>
                </a:prstGeom>
                <a:noFill/>
                <a:ln w="19050" cap="sq">
                  <a:solidFill>
                    <a:srgbClr val="6600CC"/>
                  </a:solidFill>
                  <a:round/>
                  <a:headEnd type="none" w="sm" len="sm"/>
                  <a:tailEnd type="none" w="sm" len="sm"/>
                </a:ln>
                <a:effectLst/>
              </p:spPr>
              <p:txBody>
                <a:bodyPr wrap="none" anchor="ctr"/>
                <a:lstStyle/>
                <a:p>
                  <a:endParaRPr lang="zh-CN" altLang="en-US" sz="1800">
                    <a:effectLst>
                      <a:outerShdw blurRad="38100" dist="38100" dir="2700000" algn="tl">
                        <a:srgbClr val="000000">
                          <a:alpha val="43137"/>
                        </a:srgbClr>
                      </a:outerShdw>
                    </a:effectLst>
                  </a:endParaRPr>
                </a:p>
              </p:txBody>
            </p:sp>
            <p:sp>
              <p:nvSpPr>
                <p:cNvPr id="50" name="Line 116"/>
                <p:cNvSpPr>
                  <a:spLocks noChangeShapeType="1"/>
                </p:cNvSpPr>
                <p:nvPr/>
              </p:nvSpPr>
              <p:spPr bwMode="auto">
                <a:xfrm>
                  <a:off x="2252" y="3710"/>
                  <a:ext cx="0" cy="96"/>
                </a:xfrm>
                <a:prstGeom prst="line">
                  <a:avLst/>
                </a:prstGeom>
                <a:noFill/>
                <a:ln w="19050" cap="sq">
                  <a:solidFill>
                    <a:srgbClr val="6600CC"/>
                  </a:solidFill>
                  <a:round/>
                  <a:headEnd type="none" w="sm" len="sm"/>
                  <a:tailEnd type="none" w="sm" len="sm"/>
                </a:ln>
                <a:effectLst/>
              </p:spPr>
              <p:txBody>
                <a:bodyPr wrap="none" anchor="ctr"/>
                <a:lstStyle/>
                <a:p>
                  <a:endParaRPr lang="zh-CN" altLang="en-US" sz="1800">
                    <a:effectLst>
                      <a:outerShdw blurRad="38100" dist="38100" dir="2700000" algn="tl">
                        <a:srgbClr val="000000">
                          <a:alpha val="43137"/>
                        </a:srgbClr>
                      </a:outerShdw>
                    </a:effectLst>
                  </a:endParaRPr>
                </a:p>
              </p:txBody>
            </p:sp>
            <p:sp>
              <p:nvSpPr>
                <p:cNvPr id="51" name="Text Box 117"/>
                <p:cNvSpPr txBox="1">
                  <a:spLocks noChangeArrowheads="1"/>
                </p:cNvSpPr>
                <p:nvPr/>
              </p:nvSpPr>
              <p:spPr bwMode="auto">
                <a:xfrm>
                  <a:off x="2924" y="3796"/>
                  <a:ext cx="720" cy="233"/>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sz="1800">
                      <a:effectLst>
                        <a:outerShdw blurRad="38100" dist="38100" dir="2700000" algn="tl">
                          <a:srgbClr val="000000">
                            <a:alpha val="43137"/>
                          </a:srgbClr>
                        </a:outerShdw>
                      </a:effectLst>
                      <a:latin typeface="Times New Roman" pitchFamily="18" charset="0"/>
                    </a:rPr>
                    <a:t>＋10％</a:t>
                  </a:r>
                  <a:endParaRPr lang="zh-CN" altLang="en-US">
                    <a:effectLst>
                      <a:outerShdw blurRad="38100" dist="38100" dir="2700000" algn="tl">
                        <a:srgbClr val="000000">
                          <a:alpha val="43137"/>
                        </a:srgbClr>
                      </a:outerShdw>
                    </a:effectLst>
                    <a:latin typeface="Times New Roman" pitchFamily="18" charset="0"/>
                  </a:endParaRPr>
                </a:p>
              </p:txBody>
            </p:sp>
            <p:sp>
              <p:nvSpPr>
                <p:cNvPr id="52" name="Text Box 118"/>
                <p:cNvSpPr txBox="1">
                  <a:spLocks noChangeArrowheads="1"/>
                </p:cNvSpPr>
                <p:nvPr/>
              </p:nvSpPr>
              <p:spPr bwMode="auto">
                <a:xfrm>
                  <a:off x="1964" y="3806"/>
                  <a:ext cx="720" cy="233"/>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zh-CN" altLang="en-US" sz="1800">
                      <a:effectLst>
                        <a:outerShdw blurRad="38100" dist="38100" dir="2700000" algn="tl">
                          <a:srgbClr val="000000">
                            <a:alpha val="43137"/>
                          </a:srgbClr>
                        </a:outerShdw>
                      </a:effectLst>
                      <a:latin typeface="Times New Roman" pitchFamily="18" charset="0"/>
                    </a:rPr>
                    <a:t>－10％</a:t>
                  </a:r>
                  <a:endParaRPr lang="zh-CN" altLang="en-US">
                    <a:effectLst>
                      <a:outerShdw blurRad="38100" dist="38100" dir="2700000" algn="tl">
                        <a:srgbClr val="000000">
                          <a:alpha val="43137"/>
                        </a:srgbClr>
                      </a:outerShdw>
                    </a:effectLst>
                    <a:latin typeface="Times New Roman" pitchFamily="18" charset="0"/>
                  </a:endParaRPr>
                </a:p>
              </p:txBody>
            </p:sp>
          </p:grpSp>
          <p:sp>
            <p:nvSpPr>
              <p:cNvPr id="37" name="Text Box 119"/>
              <p:cNvSpPr txBox="1">
                <a:spLocks noChangeArrowheads="1"/>
              </p:cNvSpPr>
              <p:nvPr/>
            </p:nvSpPr>
            <p:spPr bwMode="auto">
              <a:xfrm>
                <a:off x="2252" y="2606"/>
                <a:ext cx="528" cy="252"/>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pPr>
                <a:r>
                  <a:rPr lang="en-US" altLang="zh-CN" i="1" dirty="0">
                    <a:effectLst>
                      <a:outerShdw blurRad="38100" dist="38100" dir="2700000" algn="tl">
                        <a:srgbClr val="000000">
                          <a:alpha val="43137"/>
                        </a:srgbClr>
                      </a:outerShdw>
                    </a:effectLst>
                    <a:latin typeface="Times New Roman" pitchFamily="18" charset="0"/>
                  </a:rPr>
                  <a:t>NPV</a:t>
                </a:r>
              </a:p>
            </p:txBody>
          </p:sp>
        </p:grpSp>
        <p:sp>
          <p:nvSpPr>
            <p:cNvPr id="34" name="AutoShape 121"/>
            <p:cNvSpPr>
              <a:spLocks/>
            </p:cNvSpPr>
            <p:nvPr/>
          </p:nvSpPr>
          <p:spPr bwMode="auto">
            <a:xfrm>
              <a:off x="3362325" y="5438775"/>
              <a:ext cx="1123950" cy="368300"/>
            </a:xfrm>
            <a:prstGeom prst="borderCallout2">
              <a:avLst>
                <a:gd name="adj1" fmla="val 31032"/>
                <a:gd name="adj2" fmla="val 108333"/>
                <a:gd name="adj3" fmla="val 31032"/>
                <a:gd name="adj4" fmla="val 125000"/>
                <a:gd name="adj5" fmla="val -17240"/>
                <a:gd name="adj6" fmla="val 212006"/>
              </a:avLst>
            </a:prstGeom>
            <a:solidFill>
              <a:srgbClr val="CCFFCC"/>
            </a:solidFill>
            <a:ln w="9525">
              <a:solidFill>
                <a:schemeClr val="tx1"/>
              </a:solidFill>
              <a:miter lim="800000"/>
              <a:headEnd/>
              <a:tailEnd/>
            </a:ln>
            <a:effectLst/>
          </p:spPr>
          <p:txBody>
            <a:bodyPr/>
            <a:lstStyle/>
            <a:p>
              <a:r>
                <a:rPr lang="zh-CN" altLang="en-US" sz="1800">
                  <a:solidFill>
                    <a:schemeClr val="tx1"/>
                  </a:solidFill>
                  <a:effectLst>
                    <a:outerShdw blurRad="38100" dist="38100" dir="2700000" algn="tl">
                      <a:srgbClr val="000000">
                        <a:alpha val="43137"/>
                      </a:srgbClr>
                    </a:outerShdw>
                  </a:effectLst>
                  <a:latin typeface="Tahoma" pitchFamily="34" charset="0"/>
                </a:rPr>
                <a:t>11394</a:t>
              </a:r>
            </a:p>
          </p:txBody>
        </p:sp>
        <p:sp>
          <p:nvSpPr>
            <p:cNvPr id="35" name="Text Box 126"/>
            <p:cNvSpPr txBox="1">
              <a:spLocks noChangeArrowheads="1"/>
            </p:cNvSpPr>
            <p:nvPr/>
          </p:nvSpPr>
          <p:spPr bwMode="auto">
            <a:xfrm>
              <a:off x="1847967" y="4403725"/>
              <a:ext cx="525352" cy="1611980"/>
            </a:xfrm>
            <a:prstGeom prst="rect">
              <a:avLst/>
            </a:prstGeom>
            <a:noFill/>
            <a:ln w="9525">
              <a:noFill/>
              <a:miter lim="800000"/>
              <a:headEnd/>
              <a:tailEnd/>
            </a:ln>
            <a:effectLst/>
          </p:spPr>
          <p:txBody>
            <a:bodyPr vert="eaVert" wrap="none">
              <a:spAutoFit/>
            </a:bodyPr>
            <a:lstStyle/>
            <a:p>
              <a:r>
                <a:rPr lang="zh-CN" altLang="en-US"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敏感性分析图</a:t>
              </a:r>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2583"/>
                                        </p:tgtEl>
                                        <p:attrNameLst>
                                          <p:attrName>style.visibility</p:attrName>
                                        </p:attrNameLst>
                                      </p:cBhvr>
                                      <p:to>
                                        <p:strVal val="visible"/>
                                      </p:to>
                                    </p:set>
                                    <p:animEffect transition="in" filter="slide(fromBottom)">
                                      <p:cBhvr>
                                        <p:cTn id="7" dur="500"/>
                                        <p:tgtEl>
                                          <p:spTgt spid="15258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2584"/>
                                        </p:tgtEl>
                                        <p:attrNameLst>
                                          <p:attrName>style.visibility</p:attrName>
                                        </p:attrNameLst>
                                      </p:cBhvr>
                                      <p:to>
                                        <p:strVal val="visible"/>
                                      </p:to>
                                    </p:set>
                                    <p:animEffect transition="in" filter="box(in)">
                                      <p:cBhvr>
                                        <p:cTn id="12" dur="500"/>
                                        <p:tgtEl>
                                          <p:spTgt spid="15258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52585"/>
                                        </p:tgtEl>
                                        <p:attrNameLst>
                                          <p:attrName>style.visibility</p:attrName>
                                        </p:attrNameLst>
                                      </p:cBhvr>
                                      <p:to>
                                        <p:strVal val="visible"/>
                                      </p:to>
                                    </p:set>
                                    <p:animEffect transition="in" filter="slide(fromBottom)">
                                      <p:cBhvr>
                                        <p:cTn id="17" dur="500"/>
                                        <p:tgtEl>
                                          <p:spTgt spid="15258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52586"/>
                                        </p:tgtEl>
                                        <p:attrNameLst>
                                          <p:attrName>style.visibility</p:attrName>
                                        </p:attrNameLst>
                                      </p:cBhvr>
                                      <p:to>
                                        <p:strVal val="visible"/>
                                      </p:to>
                                    </p:set>
                                    <p:animEffect transition="in" filter="slide(fromBottom)">
                                      <p:cBhvr>
                                        <p:cTn id="22" dur="500"/>
                                        <p:tgtEl>
                                          <p:spTgt spid="15258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2606"/>
                                        </p:tgtEl>
                                        <p:attrNameLst>
                                          <p:attrName>style.visibility</p:attrName>
                                        </p:attrNameLst>
                                      </p:cBhvr>
                                      <p:to>
                                        <p:strVal val="visible"/>
                                      </p:to>
                                    </p:set>
                                    <p:animEffect transition="in" filter="box(in)">
                                      <p:cBhvr>
                                        <p:cTn id="27" dur="500"/>
                                        <p:tgtEl>
                                          <p:spTgt spid="152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3" grpId="0" autoUpdateAnimBg="0"/>
      <p:bldP spid="152584" grpId="0" autoUpdateAnimBg="0"/>
      <p:bldP spid="152585" grpId="0" autoUpdateAnimBg="0"/>
      <p:bldP spid="152586" grpId="0" autoUpdateAnimBg="0"/>
      <p:bldP spid="152606"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3"/>
          <p:cNvSpPr txBox="1">
            <a:spLocks noChangeArrowheads="1"/>
          </p:cNvSpPr>
          <p:nvPr/>
        </p:nvSpPr>
        <p:spPr bwMode="auto">
          <a:xfrm>
            <a:off x="179512" y="1124744"/>
            <a:ext cx="1832553" cy="683264"/>
          </a:xfrm>
          <a:prstGeom prst="rect">
            <a:avLst/>
          </a:prstGeom>
          <a:noFill/>
          <a:ln w="9525">
            <a:noFill/>
            <a:miter lim="800000"/>
            <a:headEnd/>
            <a:tailEnd/>
          </a:ln>
        </p:spPr>
        <p:txBody>
          <a:bodyPr wrap="none">
            <a:spAutoFit/>
          </a:bodyPr>
          <a:lstStyle/>
          <a:p>
            <a:pPr>
              <a:lnSpc>
                <a:spcPct val="120000"/>
              </a:lnSpc>
              <a:spcBef>
                <a:spcPct val="0"/>
              </a:spcBef>
              <a:buClrTx/>
              <a:buSzTx/>
              <a:buFontTx/>
              <a:buNone/>
            </a:pPr>
            <a:r>
              <a:rPr lang="zh-CN" altLang="en-US" sz="3200" b="1" dirty="0" smtClean="0">
                <a:solidFill>
                  <a:srgbClr val="0000FF"/>
                </a:solidFill>
                <a:effectLst>
                  <a:outerShdw blurRad="38100" dist="38100" dir="2700000" algn="tl">
                    <a:srgbClr val="000000">
                      <a:alpha val="43137"/>
                    </a:srgbClr>
                  </a:outerShdw>
                </a:effectLst>
                <a:latin typeface="宋体" pitchFamily="2" charset="-122"/>
              </a:rPr>
              <a:t>实用</a:t>
            </a:r>
            <a:r>
              <a:rPr lang="zh-CN" altLang="en-US" sz="3200" b="1" dirty="0">
                <a:solidFill>
                  <a:srgbClr val="0000FF"/>
                </a:solidFill>
                <a:effectLst>
                  <a:outerShdw blurRad="38100" dist="38100" dir="2700000" algn="tl">
                    <a:srgbClr val="000000">
                      <a:alpha val="43137"/>
                    </a:srgbClr>
                  </a:outerShdw>
                </a:effectLst>
                <a:latin typeface="宋体" pitchFamily="2" charset="-122"/>
              </a:rPr>
              <a:t>公式</a:t>
            </a:r>
          </a:p>
        </p:txBody>
      </p:sp>
      <p:graphicFrame>
        <p:nvGraphicFramePr>
          <p:cNvPr id="2050" name="Object 4"/>
          <p:cNvGraphicFramePr>
            <a:graphicFrameLocks noChangeAspect="1"/>
          </p:cNvGraphicFramePr>
          <p:nvPr/>
        </p:nvGraphicFramePr>
        <p:xfrm>
          <a:off x="1295400" y="2744688"/>
          <a:ext cx="6781800" cy="2147888"/>
        </p:xfrm>
        <a:graphic>
          <a:graphicData uri="http://schemas.openxmlformats.org/presentationml/2006/ole">
            <p:oleObj spid="_x0000_s99330" name="Equation" r:id="rId3" imgW="3848040" imgH="1218960" progId="Equation.3">
              <p:embed/>
            </p:oleObj>
          </a:graphicData>
        </a:graphic>
      </p:graphicFrame>
      <p:sp>
        <p:nvSpPr>
          <p:cNvPr id="12293" name="AutoShape 5"/>
          <p:cNvSpPr>
            <a:spLocks noChangeArrowheads="1"/>
          </p:cNvSpPr>
          <p:nvPr/>
        </p:nvSpPr>
        <p:spPr bwMode="auto">
          <a:xfrm>
            <a:off x="152400" y="5183088"/>
            <a:ext cx="3048000" cy="838200"/>
          </a:xfrm>
          <a:prstGeom prst="wedgeRoundRectCallout">
            <a:avLst>
              <a:gd name="adj1" fmla="val 27917"/>
              <a:gd name="adj2" fmla="val -165153"/>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spcBef>
                <a:spcPct val="0"/>
              </a:spcBef>
              <a:buClrTx/>
              <a:buSzTx/>
              <a:buFontTx/>
              <a:buNone/>
            </a:pPr>
            <a:r>
              <a:rPr lang="zh-CN" altLang="en-US" b="1">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累计净现金流量首次出现正值的年份</a:t>
            </a:r>
          </a:p>
        </p:txBody>
      </p:sp>
      <p:sp>
        <p:nvSpPr>
          <p:cNvPr id="12294" name="AutoShape 6"/>
          <p:cNvSpPr>
            <a:spLocks noChangeArrowheads="1"/>
          </p:cNvSpPr>
          <p:nvPr/>
        </p:nvSpPr>
        <p:spPr bwMode="auto">
          <a:xfrm>
            <a:off x="5880100" y="1309588"/>
            <a:ext cx="2263775" cy="838200"/>
          </a:xfrm>
          <a:prstGeom prst="wedgeRoundRectCallout">
            <a:avLst>
              <a:gd name="adj1" fmla="val -114097"/>
              <a:gd name="adj2" fmla="val 127843"/>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ctr">
              <a:spcBef>
                <a:spcPct val="0"/>
              </a:spcBef>
              <a:buClrTx/>
              <a:buSzTx/>
              <a:buFontTx/>
              <a:buNone/>
            </a:pPr>
            <a:r>
              <a:rPr lang="zh-CN" altLang="en-US" b="1" dirty="0">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第</a:t>
            </a:r>
            <a:r>
              <a:rPr lang="en-US" altLang="zh-CN" b="1" dirty="0">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T-1</a:t>
            </a:r>
            <a:r>
              <a:rPr lang="zh-CN" altLang="en-US" b="1" dirty="0">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年的累计净现金</a:t>
            </a:r>
            <a:r>
              <a:rPr lang="zh-CN" altLang="en-US" b="1" dirty="0" smtClean="0">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流量</a:t>
            </a:r>
            <a:r>
              <a:rPr lang="zh-CN" altLang="en-US" b="1" dirty="0" smtClean="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绝对值</a:t>
            </a:r>
            <a:endParaRPr lang="zh-CN" altLang="en-US" b="1"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12295" name="AutoShape 7"/>
          <p:cNvSpPr>
            <a:spLocks noChangeArrowheads="1"/>
          </p:cNvSpPr>
          <p:nvPr/>
        </p:nvSpPr>
        <p:spPr bwMode="auto">
          <a:xfrm>
            <a:off x="5943600" y="5183088"/>
            <a:ext cx="1981200" cy="838200"/>
          </a:xfrm>
          <a:prstGeom prst="wedgeRoundRectCallout">
            <a:avLst>
              <a:gd name="adj1" fmla="val -103685"/>
              <a:gd name="adj2" fmla="val -91097"/>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spcBef>
                <a:spcPct val="0"/>
              </a:spcBef>
              <a:buClrTx/>
              <a:buSzTx/>
              <a:buFontTx/>
              <a:buNone/>
            </a:pPr>
            <a:r>
              <a:rPr lang="zh-CN" altLang="en-US" b="1">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第</a:t>
            </a:r>
            <a:r>
              <a:rPr lang="en-US" altLang="zh-CN" b="1">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T</a:t>
            </a:r>
            <a:r>
              <a:rPr lang="zh-CN" altLang="en-US" b="1">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年的净现金流量</a:t>
            </a:r>
          </a:p>
        </p:txBody>
      </p:sp>
      <p:sp>
        <p:nvSpPr>
          <p:cNvPr id="11" name="Rectangle 2"/>
          <p:cNvSpPr txBox="1">
            <a:spLocks noChangeArrowheads="1"/>
          </p:cNvSpPr>
          <p:nvPr/>
        </p:nvSpPr>
        <p:spPr>
          <a:xfrm>
            <a:off x="971600" y="-27384"/>
            <a:ext cx="7242175" cy="1057275"/>
          </a:xfrm>
          <a:prstGeom prst="rect">
            <a:avLst/>
          </a:prstGeom>
        </p:spPr>
        <p:txBody>
          <a:bodyPr anchor="ctr" anchorCtr="1"/>
          <a:lstStyle/>
          <a:p>
            <a:pPr lvl="0" algn="ctr">
              <a:defRPr/>
            </a:pPr>
            <a:r>
              <a:rPr lang="zh-CN" altLang="en-US" sz="4000" b="1" dirty="0" smtClean="0">
                <a:solidFill>
                  <a:srgbClr val="C00000"/>
                </a:solidFill>
                <a:effectLst>
                  <a:outerShdw blurRad="38100" dist="38100" dir="2700000" algn="tl">
                    <a:srgbClr val="000000">
                      <a:alpha val="43137"/>
                    </a:srgbClr>
                  </a:outerShdw>
                </a:effectLst>
              </a:rPr>
              <a:t>投资回收期</a:t>
            </a:r>
            <a:endParaRPr kumimoji="0" lang="zh-CN" altLang="en-US" sz="4000" b="1" i="0" u="none" strike="noStrike" kern="0" cap="none" spc="0" normalizeH="0" baseline="0" noProof="0" dirty="0" smtClean="0">
              <a:ln>
                <a:noFill/>
              </a:ln>
              <a:solidFill>
                <a:schemeClr val="accent2"/>
              </a:solidFill>
              <a:effectLst/>
              <a:uLnTx/>
              <a:uFillTx/>
              <a:latin typeface="+mj-lt"/>
              <a:ea typeface="+mj-ea"/>
              <a:cs typeface="+mj-cs"/>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dissolve">
                                      <p:cBhvr>
                                        <p:cTn id="7" dur="500"/>
                                        <p:tgtEl>
                                          <p:spTgt spid="1229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94"/>
                                        </p:tgtEl>
                                        <p:attrNameLst>
                                          <p:attrName>style.visibility</p:attrName>
                                        </p:attrNameLst>
                                      </p:cBhvr>
                                      <p:to>
                                        <p:strVal val="visible"/>
                                      </p:to>
                                    </p:set>
                                    <p:animEffect transition="in" filter="dissolve">
                                      <p:cBhvr>
                                        <p:cTn id="12" dur="500"/>
                                        <p:tgtEl>
                                          <p:spTgt spid="1229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95"/>
                                        </p:tgtEl>
                                        <p:attrNameLst>
                                          <p:attrName>style.visibility</p:attrName>
                                        </p:attrNameLst>
                                      </p:cBhvr>
                                      <p:to>
                                        <p:strVal val="visible"/>
                                      </p:to>
                                    </p:set>
                                    <p:animEffect transition="in" filter="dissolve">
                                      <p:cBhvr>
                                        <p:cTn id="17"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nimBg="1" autoUpdateAnimBg="0"/>
      <p:bldP spid="12294" grpId="0" animBg="1" autoUpdateAnimBg="0"/>
      <p:bldP spid="12295"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417513" y="1139825"/>
            <a:ext cx="1682750" cy="523220"/>
          </a:xfrm>
          <a:prstGeom prst="rect">
            <a:avLst/>
          </a:prstGeom>
          <a:noFill/>
          <a:ln w="9525">
            <a:noFill/>
            <a:miter lim="800000"/>
            <a:headEnd/>
            <a:tailEnd/>
          </a:ln>
          <a:effectLst/>
        </p:spPr>
        <p:txBody>
          <a:bodyPr>
            <a:spAutoFit/>
          </a:bodyPr>
          <a:lstStyle/>
          <a:p>
            <a:pPr algn="l"/>
            <a:r>
              <a:rPr lang="zh-CN" altLang="en-US" sz="2800"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综合评价</a:t>
            </a:r>
          </a:p>
        </p:txBody>
      </p:sp>
      <p:sp>
        <p:nvSpPr>
          <p:cNvPr id="77827" name="Text Box 3"/>
          <p:cNvSpPr txBox="1">
            <a:spLocks noChangeArrowheads="1"/>
          </p:cNvSpPr>
          <p:nvPr/>
        </p:nvSpPr>
        <p:spPr bwMode="auto">
          <a:xfrm>
            <a:off x="588963" y="1858963"/>
            <a:ext cx="8235950" cy="1015663"/>
          </a:xfrm>
          <a:prstGeom prst="rect">
            <a:avLst/>
          </a:prstGeom>
          <a:noFill/>
          <a:ln w="9525">
            <a:noFill/>
            <a:miter lim="800000"/>
            <a:headEnd/>
            <a:tailEnd/>
          </a:ln>
          <a:effectLst/>
        </p:spPr>
        <p:txBody>
          <a:bodyPr>
            <a:spAutoFit/>
          </a:bodyPr>
          <a:lstStyle/>
          <a:p>
            <a:pPr algn="l">
              <a:lnSpc>
                <a:spcPct val="150000"/>
              </a:lnSpc>
            </a:pPr>
            <a:r>
              <a:rPr lang="zh-CN" altLang="en-US" dirty="0">
                <a:solidFill>
                  <a:schemeClr val="hlink"/>
                </a:solidFill>
                <a:effectLst>
                  <a:outerShdw blurRad="38100" dist="38100" dir="2700000" algn="tl">
                    <a:srgbClr val="000000">
                      <a:alpha val="43137"/>
                    </a:srgbClr>
                  </a:outerShdw>
                </a:effectLst>
              </a:rPr>
              <a:t>    </a:t>
            </a:r>
            <a:r>
              <a:rPr lang="zh-CN" altLang="en-US" dirty="0">
                <a:solidFill>
                  <a:schemeClr val="tx1"/>
                </a:solidFill>
                <a:effectLst>
                  <a:outerShdw blurRad="38100" dist="38100" dir="2700000" algn="tl">
                    <a:srgbClr val="000000">
                      <a:alpha val="43137"/>
                    </a:srgbClr>
                  </a:outerShdw>
                </a:effectLst>
              </a:rPr>
              <a:t>本例中，销售收入（产品价格）是</a:t>
            </a:r>
            <a:r>
              <a:rPr lang="zh-CN" altLang="en-US" dirty="0">
                <a:solidFill>
                  <a:srgbClr val="C00000"/>
                </a:solidFill>
                <a:effectLst>
                  <a:outerShdw blurRad="38100" dist="38100" dir="2700000" algn="tl">
                    <a:srgbClr val="000000">
                      <a:alpha val="43137"/>
                    </a:srgbClr>
                  </a:outerShdw>
                </a:effectLst>
              </a:rPr>
              <a:t>最敏感因素</a:t>
            </a:r>
            <a:r>
              <a:rPr lang="zh-CN" altLang="en-US" dirty="0">
                <a:solidFill>
                  <a:schemeClr val="hlink"/>
                </a:solidFill>
                <a:effectLst>
                  <a:outerShdw blurRad="38100" dist="38100" dir="2700000" algn="tl">
                    <a:srgbClr val="000000">
                      <a:alpha val="43137"/>
                    </a:srgbClr>
                  </a:outerShdw>
                </a:effectLst>
              </a:rPr>
              <a:t>，</a:t>
            </a:r>
            <a:r>
              <a:rPr lang="zh-CN" altLang="en-US" dirty="0">
                <a:solidFill>
                  <a:schemeClr val="tx1"/>
                </a:solidFill>
                <a:effectLst>
                  <a:outerShdw blurRad="38100" dist="38100" dir="2700000" algn="tl">
                    <a:srgbClr val="000000">
                      <a:alpha val="43137"/>
                    </a:srgbClr>
                  </a:outerShdw>
                </a:effectLst>
              </a:rPr>
              <a:t>经营成本是</a:t>
            </a:r>
            <a:r>
              <a:rPr lang="zh-CN" altLang="en-US" dirty="0">
                <a:solidFill>
                  <a:srgbClr val="C00000"/>
                </a:solidFill>
                <a:effectLst>
                  <a:outerShdw blurRad="38100" dist="38100" dir="2700000" algn="tl">
                    <a:srgbClr val="000000">
                      <a:alpha val="43137"/>
                    </a:srgbClr>
                  </a:outerShdw>
                </a:effectLst>
              </a:rPr>
              <a:t>次敏感因素</a:t>
            </a:r>
            <a:r>
              <a:rPr lang="zh-CN" altLang="en-US" dirty="0">
                <a:solidFill>
                  <a:schemeClr val="tx1"/>
                </a:solidFill>
                <a:effectLst>
                  <a:outerShdw blurRad="38100" dist="38100" dir="2700000" algn="tl">
                    <a:srgbClr val="000000">
                      <a:alpha val="43137"/>
                    </a:srgbClr>
                  </a:outerShdw>
                </a:effectLst>
              </a:rPr>
              <a:t>，投资额显然不是影响方案经济性的主要因素。</a:t>
            </a:r>
          </a:p>
        </p:txBody>
      </p:sp>
      <p:sp>
        <p:nvSpPr>
          <p:cNvPr id="77829" name="Rectangle 5"/>
          <p:cNvSpPr>
            <a:spLocks noGrp="1" noChangeArrowheads="1"/>
          </p:cNvSpPr>
          <p:nvPr>
            <p:ph type="title" idx="4294967295"/>
          </p:nvPr>
        </p:nvSpPr>
        <p:spPr>
          <a:xfrm>
            <a:off x="1635125" y="166688"/>
            <a:ext cx="6486525" cy="693737"/>
          </a:xfrm>
        </p:spPr>
        <p:txBody>
          <a:bodyPr/>
          <a:lstStyle/>
          <a:p>
            <a:r>
              <a:rPr lang="zh-CN" altLang="en-US" sz="3200" b="1" dirty="0">
                <a:solidFill>
                  <a:srgbClr val="C00000"/>
                </a:solidFill>
                <a:effectLst>
                  <a:outerShdw blurRad="38100" dist="38100" dir="2700000" algn="tl">
                    <a:srgbClr val="C0C0C0"/>
                  </a:outerShdw>
                </a:effectLst>
              </a:rPr>
              <a:t>单因素敏感性分析举例（续6）</a:t>
            </a:r>
          </a:p>
        </p:txBody>
      </p:sp>
      <p:sp>
        <p:nvSpPr>
          <p:cNvPr id="77830" name="Text Box 6"/>
          <p:cNvSpPr txBox="1">
            <a:spLocks noChangeArrowheads="1"/>
          </p:cNvSpPr>
          <p:nvPr/>
        </p:nvSpPr>
        <p:spPr bwMode="auto">
          <a:xfrm>
            <a:off x="576263" y="3514725"/>
            <a:ext cx="8137525" cy="1538883"/>
          </a:xfrm>
          <a:prstGeom prst="rect">
            <a:avLst/>
          </a:prstGeom>
          <a:noFill/>
          <a:ln w="9525">
            <a:noFill/>
            <a:miter lim="800000"/>
            <a:headEnd/>
            <a:tailEnd/>
          </a:ln>
          <a:effectLst/>
        </p:spPr>
        <p:txBody>
          <a:bodyPr>
            <a:spAutoFit/>
          </a:bodyPr>
          <a:lstStyle/>
          <a:p>
            <a:pPr algn="l">
              <a:lnSpc>
                <a:spcPct val="150000"/>
              </a:lnSpc>
            </a:pPr>
            <a:r>
              <a:rPr lang="zh-CN" altLang="en-US">
                <a:solidFill>
                  <a:schemeClr val="tx1"/>
                </a:solidFill>
                <a:effectLst>
                  <a:outerShdw blurRad="38100" dist="38100" dir="2700000" algn="tl">
                    <a:srgbClr val="000000">
                      <a:alpha val="43137"/>
                    </a:srgbClr>
                  </a:outerShdw>
                </a:effectLst>
              </a:rPr>
              <a:t>对项目经营者的</a:t>
            </a:r>
            <a:r>
              <a:rPr lang="zh-CN" altLang="en-US">
                <a:solidFill>
                  <a:srgbClr val="CC3300"/>
                </a:solidFill>
                <a:effectLst>
                  <a:outerShdw blurRad="38100" dist="38100" dir="2700000" algn="tl">
                    <a:srgbClr val="000000">
                      <a:alpha val="43137"/>
                    </a:srgbClr>
                  </a:outerShdw>
                </a:effectLst>
              </a:rPr>
              <a:t>启示</a:t>
            </a:r>
            <a:r>
              <a:rPr lang="zh-CN" altLang="en-US">
                <a:solidFill>
                  <a:schemeClr val="tx1"/>
                </a:solidFill>
                <a:effectLst>
                  <a:outerShdw blurRad="38100" dist="38100" dir="2700000" algn="tl">
                    <a:srgbClr val="000000">
                      <a:alpha val="43137"/>
                    </a:srgbClr>
                  </a:outerShdw>
                </a:effectLst>
              </a:rPr>
              <a:t>：</a:t>
            </a:r>
          </a:p>
          <a:p>
            <a:pPr algn="l">
              <a:lnSpc>
                <a:spcPct val="150000"/>
              </a:lnSpc>
            </a:pPr>
            <a:r>
              <a:rPr lang="zh-CN" altLang="en-US">
                <a:solidFill>
                  <a:schemeClr val="tx1"/>
                </a:solidFill>
                <a:effectLst>
                  <a:outerShdw blurRad="38100" dist="38100" dir="2700000" algn="tl">
                    <a:srgbClr val="000000">
                      <a:alpha val="43137"/>
                    </a:srgbClr>
                  </a:outerShdw>
                </a:effectLst>
              </a:rPr>
              <a:t>    要求企业在项目生产经营过程中采取科学管理、降低成本和做好市场文章等措施，提高项目经营效益，抵御风险。</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blinds(horizontal)">
                                      <p:cBhvr>
                                        <p:cTn id="7" dur="500"/>
                                        <p:tgtEl>
                                          <p:spTgt spid="778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30"/>
                                        </p:tgtEl>
                                        <p:attrNameLst>
                                          <p:attrName>style.visibility</p:attrName>
                                        </p:attrNameLst>
                                      </p:cBhvr>
                                      <p:to>
                                        <p:strVal val="visible"/>
                                      </p:to>
                                    </p:set>
                                    <p:animEffect transition="in" filter="blinds(horizontal)">
                                      <p:cBhvr>
                                        <p:cTn id="12" dur="500"/>
                                        <p:tgtEl>
                                          <p:spTgt spid="77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utoUpdateAnimBg="0"/>
      <p:bldP spid="77830"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5"/>
          <p:cNvSpPr>
            <a:spLocks noGrp="1" noChangeArrowheads="1"/>
          </p:cNvSpPr>
          <p:nvPr>
            <p:ph type="title" idx="4294967295"/>
          </p:nvPr>
        </p:nvSpPr>
        <p:spPr>
          <a:xfrm>
            <a:off x="2108200" y="133350"/>
            <a:ext cx="4760913" cy="895350"/>
          </a:xfrm>
          <a:noFill/>
          <a:ln/>
        </p:spPr>
        <p:txBody>
          <a:bodyPr/>
          <a:lstStyle/>
          <a:p>
            <a:r>
              <a:rPr lang="zh-CN" altLang="en-US" sz="3200" b="1" dirty="0" smtClean="0">
                <a:effectLst>
                  <a:outerShdw blurRad="38100" dist="38100" dir="2700000" algn="tl">
                    <a:srgbClr val="C0C0C0"/>
                  </a:outerShdw>
                </a:effectLst>
                <a:latin typeface="宋体" charset="-122"/>
              </a:rPr>
              <a:t>敏感性分析的缺陷</a:t>
            </a:r>
            <a:endParaRPr lang="zh-CN" altLang="en-US" sz="3200" b="1" dirty="0">
              <a:effectLst>
                <a:outerShdw blurRad="38100" dist="38100" dir="2700000" algn="tl">
                  <a:srgbClr val="C0C0C0"/>
                </a:outerShdw>
              </a:effectLst>
              <a:latin typeface="宋体" charset="-122"/>
            </a:endParaRPr>
          </a:p>
        </p:txBody>
      </p:sp>
      <p:sp>
        <p:nvSpPr>
          <p:cNvPr id="81926" name="Text Box 6"/>
          <p:cNvSpPr txBox="1">
            <a:spLocks noChangeArrowheads="1"/>
          </p:cNvSpPr>
          <p:nvPr/>
        </p:nvSpPr>
        <p:spPr bwMode="auto">
          <a:xfrm>
            <a:off x="844550" y="1420813"/>
            <a:ext cx="7037504" cy="1040285"/>
          </a:xfrm>
          <a:prstGeom prst="rect">
            <a:avLst/>
          </a:prstGeom>
          <a:noFill/>
          <a:ln w="9525">
            <a:noFill/>
            <a:miter lim="800000"/>
            <a:headEnd/>
            <a:tailEnd/>
          </a:ln>
          <a:effectLst/>
        </p:spPr>
        <p:txBody>
          <a:bodyPr wrap="none">
            <a:spAutoFit/>
          </a:bodyPr>
          <a:lstStyle/>
          <a:p>
            <a:pPr algn="l"/>
            <a:r>
              <a:rPr lang="zh-CN" altLang="en-US" sz="2800" dirty="0">
                <a:solidFill>
                  <a:srgbClr val="CC3300"/>
                </a:solidFill>
                <a:effectLst>
                  <a:outerShdw blurRad="38100" dist="38100" dir="2700000" algn="tl">
                    <a:srgbClr val="C0C0C0"/>
                  </a:outerShdw>
                </a:effectLst>
                <a:latin typeface="+mj-ea"/>
                <a:ea typeface="+mj-ea"/>
              </a:rPr>
              <a:t>问题：最敏感因素对方案经济效果的影响是</a:t>
            </a:r>
          </a:p>
          <a:p>
            <a:pPr algn="l"/>
            <a:r>
              <a:rPr lang="zh-CN" altLang="en-US" sz="2800" dirty="0">
                <a:solidFill>
                  <a:srgbClr val="CC3300"/>
                </a:solidFill>
                <a:effectLst>
                  <a:outerShdw blurRad="38100" dist="38100" dir="2700000" algn="tl">
                    <a:srgbClr val="C0C0C0"/>
                  </a:outerShdw>
                </a:effectLst>
                <a:latin typeface="+mj-ea"/>
                <a:ea typeface="+mj-ea"/>
              </a:rPr>
              <a:t>      不是最大？</a:t>
            </a:r>
          </a:p>
        </p:txBody>
      </p:sp>
      <p:sp>
        <p:nvSpPr>
          <p:cNvPr id="81927" name="Text Box 7"/>
          <p:cNvSpPr txBox="1">
            <a:spLocks noChangeArrowheads="1"/>
          </p:cNvSpPr>
          <p:nvPr/>
        </p:nvSpPr>
        <p:spPr bwMode="auto">
          <a:xfrm>
            <a:off x="790575" y="2944813"/>
            <a:ext cx="1408113" cy="579437"/>
          </a:xfrm>
          <a:prstGeom prst="rect">
            <a:avLst/>
          </a:prstGeom>
          <a:noFill/>
          <a:ln w="9525">
            <a:noFill/>
            <a:miter lim="800000"/>
            <a:headEnd/>
            <a:tailEnd/>
          </a:ln>
          <a:effectLst/>
        </p:spPr>
        <p:txBody>
          <a:bodyPr wrap="none">
            <a:spAutoFit/>
          </a:bodyPr>
          <a:lstStyle/>
          <a:p>
            <a:r>
              <a:rPr lang="zh-CN" altLang="en-US" sz="3200">
                <a:solidFill>
                  <a:srgbClr val="CC3300"/>
                </a:solidFill>
                <a:effectLst>
                  <a:outerShdw blurRad="38100" dist="38100" dir="2700000" algn="tl">
                    <a:srgbClr val="C0C0C0"/>
                  </a:outerShdw>
                </a:effectLst>
              </a:rPr>
              <a:t>回答：</a:t>
            </a:r>
          </a:p>
        </p:txBody>
      </p:sp>
      <p:sp>
        <p:nvSpPr>
          <p:cNvPr id="81928" name="Text Box 8"/>
          <p:cNvSpPr txBox="1">
            <a:spLocks noChangeArrowheads="1"/>
          </p:cNvSpPr>
          <p:nvPr/>
        </p:nvSpPr>
        <p:spPr bwMode="auto">
          <a:xfrm>
            <a:off x="2125663" y="2959100"/>
            <a:ext cx="1816100" cy="579438"/>
          </a:xfrm>
          <a:prstGeom prst="rect">
            <a:avLst/>
          </a:prstGeom>
          <a:noFill/>
          <a:ln w="9525">
            <a:noFill/>
            <a:miter lim="800000"/>
            <a:headEnd/>
            <a:tailEnd/>
          </a:ln>
          <a:effectLst/>
        </p:spPr>
        <p:txBody>
          <a:bodyPr wrap="none">
            <a:spAutoFit/>
          </a:bodyPr>
          <a:lstStyle/>
          <a:p>
            <a:r>
              <a:rPr lang="zh-CN" altLang="en-US" sz="3200" dirty="0">
                <a:solidFill>
                  <a:schemeClr val="accent2">
                    <a:lumMod val="75000"/>
                  </a:schemeClr>
                </a:solidFill>
                <a:effectLst>
                  <a:outerShdw blurRad="38100" dist="38100" dir="2700000" algn="tl">
                    <a:srgbClr val="C0C0C0"/>
                  </a:outerShdw>
                </a:effectLst>
                <a:latin typeface="黑体" pitchFamily="2" charset="-122"/>
                <a:ea typeface="黑体" pitchFamily="2" charset="-122"/>
              </a:rPr>
              <a:t>不一定！</a:t>
            </a:r>
          </a:p>
        </p:txBody>
      </p:sp>
      <p:sp>
        <p:nvSpPr>
          <p:cNvPr id="81930" name="Text Box 10"/>
          <p:cNvSpPr txBox="1">
            <a:spLocks noChangeArrowheads="1"/>
          </p:cNvSpPr>
          <p:nvPr/>
        </p:nvSpPr>
        <p:spPr bwMode="auto">
          <a:xfrm>
            <a:off x="781050" y="3667125"/>
            <a:ext cx="7783513" cy="1938992"/>
          </a:xfrm>
          <a:prstGeom prst="rect">
            <a:avLst/>
          </a:prstGeom>
          <a:solidFill>
            <a:srgbClr val="99CCFF"/>
          </a:solidFill>
          <a:ln w="9525">
            <a:noFill/>
            <a:miter lim="800000"/>
            <a:headEnd/>
            <a:tailEnd/>
          </a:ln>
          <a:effectLst/>
        </p:spPr>
        <p:txBody>
          <a:bodyPr>
            <a:spAutoFit/>
          </a:bodyPr>
          <a:lstStyle/>
          <a:p>
            <a:pPr algn="l">
              <a:lnSpc>
                <a:spcPct val="150000"/>
              </a:lnSpc>
            </a:pPr>
            <a:r>
              <a:rPr lang="zh-CN" altLang="en-US" dirty="0">
                <a:effectLst>
                  <a:outerShdw blurRad="38100" dist="38100" dir="2700000" algn="tl">
                    <a:srgbClr val="000000">
                      <a:alpha val="43137"/>
                    </a:srgbClr>
                  </a:outerShdw>
                </a:effectLst>
              </a:rPr>
              <a:t>还取决于敏感因素发生变化的</a:t>
            </a:r>
            <a:r>
              <a:rPr lang="zh-CN" altLang="en-US" dirty="0">
                <a:solidFill>
                  <a:srgbClr val="C00000"/>
                </a:solidFill>
                <a:effectLst>
                  <a:outerShdw blurRad="38100" dist="38100" dir="2700000" algn="tl">
                    <a:srgbClr val="000000">
                      <a:alpha val="43137"/>
                    </a:srgbClr>
                  </a:outerShdw>
                </a:effectLst>
              </a:rPr>
              <a:t>概率</a:t>
            </a:r>
            <a:r>
              <a:rPr lang="zh-CN" altLang="en-US" dirty="0">
                <a:effectLst>
                  <a:outerShdw blurRad="38100" dist="38100" dir="2700000" algn="tl">
                    <a:srgbClr val="000000">
                      <a:alpha val="43137"/>
                    </a:srgbClr>
                  </a:outerShdw>
                </a:effectLst>
              </a:rPr>
              <a:t>。某一敏感因素由于它未来发生不利变化的可能性很小，因此实际它带来的风险不大，以至于可以忽略。而某一不敏感因素未来发生不利变化的可能却很大，它带来的风险反而比这个敏感因素大得多。</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26"/>
                                        </p:tgtEl>
                                        <p:attrNameLst>
                                          <p:attrName>style.visibility</p:attrName>
                                        </p:attrNameLst>
                                      </p:cBhvr>
                                      <p:to>
                                        <p:strVal val="visible"/>
                                      </p:to>
                                    </p:set>
                                    <p:animEffect transition="in" filter="dissolve">
                                      <p:cBhvr>
                                        <p:cTn id="7" dur="500"/>
                                        <p:tgtEl>
                                          <p:spTgt spid="81926"/>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81927"/>
                                        </p:tgtEl>
                                        <p:attrNameLst>
                                          <p:attrName>style.visibility</p:attrName>
                                        </p:attrNameLst>
                                      </p:cBhvr>
                                      <p:to>
                                        <p:strVal val="visible"/>
                                      </p:to>
                                    </p:set>
                                    <p:animEffect transition="in" filter="slide(fromBottom)">
                                      <p:cBhvr>
                                        <p:cTn id="11" dur="500"/>
                                        <p:tgtEl>
                                          <p:spTgt spid="81927"/>
                                        </p:tgtEl>
                                      </p:cBhvr>
                                    </p:animEffect>
                                  </p:childTnLst>
                                </p:cTn>
                              </p:par>
                            </p:childTnLst>
                          </p:cTn>
                        </p:par>
                      </p:childTnLst>
                    </p:cTn>
                  </p:par>
                  <p:par>
                    <p:cTn id="12" fill="hold">
                      <p:stCondLst>
                        <p:cond delay="indefinite"/>
                      </p:stCondLst>
                      <p:childTnLst>
                        <p:par>
                          <p:cTn id="13" fill="hold">
                            <p:stCondLst>
                              <p:cond delay="0"/>
                            </p:stCondLst>
                            <p:childTnLst>
                              <p:par>
                                <p:cTn id="14" presetID="19" presetClass="entr" presetSubtype="10" fill="hold" grpId="0" nodeType="clickEffect">
                                  <p:stCondLst>
                                    <p:cond delay="0"/>
                                  </p:stCondLst>
                                  <p:childTnLst>
                                    <p:set>
                                      <p:cBhvr>
                                        <p:cTn id="15" dur="1" fill="hold">
                                          <p:stCondLst>
                                            <p:cond delay="0"/>
                                          </p:stCondLst>
                                        </p:cTn>
                                        <p:tgtEl>
                                          <p:spTgt spid="81928"/>
                                        </p:tgtEl>
                                        <p:attrNameLst>
                                          <p:attrName>style.visibility</p:attrName>
                                        </p:attrNameLst>
                                      </p:cBhvr>
                                      <p:to>
                                        <p:strVal val="visible"/>
                                      </p:to>
                                    </p:set>
                                    <p:anim calcmode="lin" valueType="num">
                                      <p:cBhvr>
                                        <p:cTn id="16" dur="5000" fill="hold"/>
                                        <p:tgtEl>
                                          <p:spTgt spid="81928"/>
                                        </p:tgtEl>
                                        <p:attrNameLst>
                                          <p:attrName>ppt_w</p:attrName>
                                        </p:attrNameLst>
                                      </p:cBhvr>
                                      <p:tavLst>
                                        <p:tav tm="0" fmla="#ppt_w*sin(2.5*pi*$)">
                                          <p:val>
                                            <p:fltVal val="0"/>
                                          </p:val>
                                        </p:tav>
                                        <p:tav tm="100000">
                                          <p:val>
                                            <p:fltVal val="1"/>
                                          </p:val>
                                        </p:tav>
                                      </p:tavLst>
                                    </p:anim>
                                    <p:anim calcmode="lin" valueType="num">
                                      <p:cBhvr>
                                        <p:cTn id="17" dur="5000" fill="hold"/>
                                        <p:tgtEl>
                                          <p:spTgt spid="81928"/>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1930"/>
                                        </p:tgtEl>
                                        <p:attrNameLst>
                                          <p:attrName>style.visibility</p:attrName>
                                        </p:attrNameLst>
                                      </p:cBhvr>
                                      <p:to>
                                        <p:strVal val="visible"/>
                                      </p:to>
                                    </p:set>
                                    <p:animEffect transition="in" filter="dissolve">
                                      <p:cBhvr>
                                        <p:cTn id="22" dur="500"/>
                                        <p:tgtEl>
                                          <p:spTgt spid="81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autoUpdateAnimBg="0"/>
      <p:bldP spid="81927" grpId="0" autoUpdateAnimBg="0"/>
      <p:bldP spid="81928" grpId="0" autoUpdateAnimBg="0"/>
      <p:bldP spid="81930"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971600" y="184150"/>
            <a:ext cx="6443663" cy="795338"/>
          </a:xfrm>
        </p:spPr>
        <p:txBody>
          <a:bodyPr/>
          <a:lstStyle/>
          <a:p>
            <a:pPr algn="ctr"/>
            <a:r>
              <a:rPr lang="zh-CN" altLang="en-US" sz="3600" b="1" dirty="0">
                <a:solidFill>
                  <a:srgbClr val="C00000"/>
                </a:solidFill>
                <a:effectLst>
                  <a:outerShdw blurRad="38100" dist="38100" dir="2700000" algn="tl">
                    <a:srgbClr val="C0C0C0"/>
                  </a:outerShdw>
                </a:effectLst>
                <a:latin typeface="宋体" charset="-122"/>
              </a:rPr>
              <a:t> 概率</a:t>
            </a:r>
            <a:r>
              <a:rPr lang="zh-CN" altLang="en-US" sz="3600" b="1" dirty="0" smtClean="0">
                <a:solidFill>
                  <a:srgbClr val="C00000"/>
                </a:solidFill>
                <a:effectLst>
                  <a:outerShdw blurRad="38100" dist="38100" dir="2700000" algn="tl">
                    <a:srgbClr val="C0C0C0"/>
                  </a:outerShdw>
                </a:effectLst>
                <a:latin typeface="宋体" charset="-122"/>
              </a:rPr>
              <a:t>分析</a:t>
            </a:r>
            <a:endParaRPr lang="zh-CN" altLang="en-US" sz="3600" b="1" dirty="0">
              <a:solidFill>
                <a:srgbClr val="C00000"/>
              </a:solidFill>
              <a:effectLst>
                <a:outerShdw blurRad="38100" dist="38100" dir="2700000" algn="tl">
                  <a:srgbClr val="C0C0C0"/>
                </a:outerShdw>
              </a:effectLst>
              <a:latin typeface="宋体" charset="-122"/>
            </a:endParaRPr>
          </a:p>
        </p:txBody>
      </p:sp>
      <p:sp>
        <p:nvSpPr>
          <p:cNvPr id="157700" name="Text Box 4"/>
          <p:cNvSpPr txBox="1">
            <a:spLocks noGrp="1" noChangeArrowheads="1"/>
          </p:cNvSpPr>
          <p:nvPr>
            <p:ph type="body" idx="1"/>
          </p:nvPr>
        </p:nvSpPr>
        <p:spPr>
          <a:xfrm>
            <a:off x="251520" y="1124744"/>
            <a:ext cx="8496944" cy="5040560"/>
          </a:xfrm>
          <a:noFill/>
          <a:ln/>
        </p:spPr>
        <p:txBody>
          <a:bodyPr/>
          <a:lstStyle/>
          <a:p>
            <a:pPr>
              <a:lnSpc>
                <a:spcPct val="170000"/>
              </a:lnSpc>
              <a:spcBef>
                <a:spcPct val="0"/>
              </a:spcBef>
              <a:buClrTx/>
              <a:buSzTx/>
              <a:buFontTx/>
              <a:buNone/>
            </a:pPr>
            <a:r>
              <a:rPr lang="zh-CN" altLang="en-US" sz="2400" b="1" dirty="0">
                <a:solidFill>
                  <a:srgbClr val="C00000"/>
                </a:solidFill>
              </a:rPr>
              <a:t>    概率分析</a:t>
            </a:r>
            <a:r>
              <a:rPr lang="zh-CN" altLang="en-US" sz="2400" b="1" dirty="0" smtClean="0">
                <a:solidFill>
                  <a:srgbClr val="C00000"/>
                </a:solidFill>
              </a:rPr>
              <a:t>：</a:t>
            </a:r>
            <a:r>
              <a:rPr lang="zh-CN" altLang="en-US" sz="2400" b="1" dirty="0" smtClean="0">
                <a:solidFill>
                  <a:schemeClr val="tx2"/>
                </a:solidFill>
                <a:latin typeface="华文中宋" pitchFamily="2" charset="-122"/>
                <a:ea typeface="华文中宋" pitchFamily="2" charset="-122"/>
              </a:rPr>
              <a:t>采用概率论与数理统计方法，研究不确定或风险因素对项目价值评价指标影响程度的量化方法。需要估计这些变量可能的变动范围及在此范围内发生变动的概率，进而确定项目评价指标偏离项目的程度和发生偏离的概率。</a:t>
            </a:r>
            <a:endParaRPr lang="en-US" altLang="zh-CN" sz="2400" b="1" dirty="0" smtClean="0">
              <a:solidFill>
                <a:schemeClr val="tx2"/>
              </a:solidFill>
              <a:latin typeface="华文中宋" pitchFamily="2" charset="-122"/>
              <a:ea typeface="华文中宋" pitchFamily="2" charset="-122"/>
            </a:endParaRPr>
          </a:p>
          <a:p>
            <a:pPr indent="642938">
              <a:lnSpc>
                <a:spcPct val="170000"/>
              </a:lnSpc>
              <a:spcBef>
                <a:spcPct val="0"/>
              </a:spcBef>
              <a:buClrTx/>
              <a:buSzTx/>
              <a:buFontTx/>
              <a:buNone/>
            </a:pPr>
            <a:r>
              <a:rPr lang="zh-CN" altLang="en-US" sz="2400" dirty="0" smtClean="0">
                <a:solidFill>
                  <a:srgbClr val="7030A0"/>
                </a:solidFill>
                <a:latin typeface="华文中宋" pitchFamily="2" charset="-122"/>
                <a:ea typeface="华文中宋" pitchFamily="2" charset="-122"/>
              </a:rPr>
              <a:t>随机变量、客观概率与主观概率、离散概率分布与连续概率分布、累计概率分布。</a:t>
            </a:r>
            <a:r>
              <a:rPr lang="en-US" altLang="zh-CN" sz="2400" dirty="0" smtClean="0">
                <a:solidFill>
                  <a:srgbClr val="7030A0"/>
                </a:solidFill>
                <a:latin typeface="华文中宋" pitchFamily="2" charset="-122"/>
                <a:ea typeface="华文中宋" pitchFamily="2" charset="-122"/>
              </a:rPr>
              <a:t>P285～287.</a:t>
            </a:r>
            <a:endParaRPr lang="zh-CN" altLang="en-US" sz="2400" b="1" dirty="0">
              <a:solidFill>
                <a:srgbClr val="7030A0"/>
              </a:solidFill>
              <a:latin typeface="华文中宋" pitchFamily="2" charset="-122"/>
              <a:ea typeface="华文中宋"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7700">
                                            <p:txEl>
                                              <p:pRg st="0" end="0"/>
                                            </p:txEl>
                                          </p:spTgt>
                                        </p:tgtEl>
                                        <p:attrNameLst>
                                          <p:attrName>style.visibility</p:attrName>
                                        </p:attrNameLst>
                                      </p:cBhvr>
                                      <p:to>
                                        <p:strVal val="visible"/>
                                      </p:to>
                                    </p:set>
                                    <p:anim calcmode="lin" valueType="num">
                                      <p:cBhvr additive="base">
                                        <p:cTn id="7" dur="500" fill="hold"/>
                                        <p:tgtEl>
                                          <p:spTgt spid="15770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77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7700">
                                            <p:txEl>
                                              <p:pRg st="1" end="1"/>
                                            </p:txEl>
                                          </p:spTgt>
                                        </p:tgtEl>
                                        <p:attrNameLst>
                                          <p:attrName>style.visibility</p:attrName>
                                        </p:attrNameLst>
                                      </p:cBhvr>
                                      <p:to>
                                        <p:strVal val="visible"/>
                                      </p:to>
                                    </p:set>
                                    <p:anim calcmode="lin" valueType="num">
                                      <p:cBhvr additive="base">
                                        <p:cTn id="13" dur="500" fill="hold"/>
                                        <p:tgtEl>
                                          <p:spTgt spid="15770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770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ChangeArrowheads="1"/>
          </p:cNvSpPr>
          <p:nvPr/>
        </p:nvSpPr>
        <p:spPr bwMode="auto">
          <a:xfrm>
            <a:off x="400050" y="1233488"/>
            <a:ext cx="7988374" cy="892552"/>
          </a:xfrm>
          <a:prstGeom prst="rect">
            <a:avLst/>
          </a:prstGeom>
          <a:noFill/>
          <a:ln w="9525">
            <a:noFill/>
            <a:miter lim="800000"/>
            <a:headEnd/>
            <a:tailEnd/>
          </a:ln>
          <a:effectLst/>
        </p:spPr>
        <p:txBody>
          <a:bodyPr wrap="square">
            <a:spAutoFit/>
          </a:bodyPr>
          <a:lstStyle/>
          <a:p>
            <a:pPr algn="l" eaLnBrk="0" hangingPunct="0"/>
            <a:r>
              <a:rPr lang="zh-CN" altLang="en-US" sz="2800" dirty="0" smtClean="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期望值：</a:t>
            </a:r>
            <a:r>
              <a:rPr lang="zh-CN" altLang="en-US" sz="2400" dirty="0" smtClean="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指项目各风险变量可能取值的主观估计值。</a:t>
            </a:r>
            <a:endParaRPr lang="en-US" altLang="zh-CN" sz="2400" dirty="0" smtClean="0">
              <a:solidFill>
                <a:srgbClr val="6600CC"/>
              </a:solidFill>
              <a:effectLst>
                <a:outerShdw blurRad="38100" dist="38100" dir="2700000" algn="tl">
                  <a:srgbClr val="000000">
                    <a:alpha val="43137"/>
                  </a:srgbClr>
                </a:outerShdw>
              </a:effectLst>
              <a:latin typeface="楷体_GB2312" pitchFamily="49" charset="-122"/>
              <a:ea typeface="楷体_GB2312" pitchFamily="49" charset="-122"/>
            </a:endParaRPr>
          </a:p>
          <a:p>
            <a:pPr algn="l" eaLnBrk="0" hangingPunct="0"/>
            <a:r>
              <a:rPr lang="en-US" altLang="zh-CN" sz="2400" dirty="0" err="1" smtClean="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步骤</a:t>
            </a:r>
            <a:r>
              <a:rPr lang="zh-CN" altLang="en-US" sz="2400" dirty="0" smtClean="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a:t>
            </a:r>
            <a:r>
              <a:rPr lang="en-US" altLang="zh-CN" sz="2400" dirty="0" smtClean="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P288</a:t>
            </a:r>
            <a:endParaRPr lang="zh-CN" altLang="en-US" sz="2800"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82950" name="Text Box 6"/>
          <p:cNvSpPr txBox="1">
            <a:spLocks noChangeArrowheads="1"/>
          </p:cNvSpPr>
          <p:nvPr/>
        </p:nvSpPr>
        <p:spPr bwMode="auto">
          <a:xfrm>
            <a:off x="598488" y="1982788"/>
            <a:ext cx="7767637" cy="1015663"/>
          </a:xfrm>
          <a:prstGeom prst="rect">
            <a:avLst/>
          </a:prstGeom>
          <a:noFill/>
          <a:ln w="9525">
            <a:noFill/>
            <a:miter lim="800000"/>
            <a:headEnd/>
            <a:tailEnd/>
          </a:ln>
          <a:effectLst/>
        </p:spPr>
        <p:txBody>
          <a:bodyPr>
            <a:spAutoFit/>
          </a:bodyPr>
          <a:lstStyle/>
          <a:p>
            <a:pPr algn="l">
              <a:lnSpc>
                <a:spcPct val="150000"/>
              </a:lnSpc>
            </a:pPr>
            <a:r>
              <a:rPr lang="zh-CN" altLang="en-US" dirty="0">
                <a:effectLst>
                  <a:outerShdw blurRad="38100" dist="38100" dir="2700000" algn="tl">
                    <a:srgbClr val="000000">
                      <a:alpha val="43137"/>
                    </a:srgbClr>
                  </a:outerShdw>
                </a:effectLst>
                <a:latin typeface="Tahoma" pitchFamily="34" charset="0"/>
              </a:rPr>
              <a:t>       </a:t>
            </a:r>
            <a:r>
              <a:rPr lang="zh-CN" altLang="en-US" dirty="0" smtClean="0">
                <a:effectLst>
                  <a:outerShdw blurRad="38100" dist="38100" dir="2700000" algn="tl">
                    <a:srgbClr val="000000">
                      <a:alpha val="43137"/>
                    </a:srgbClr>
                  </a:outerShdw>
                </a:effectLst>
                <a:latin typeface="Tahoma" pitchFamily="34" charset="0"/>
              </a:rPr>
              <a:t>计算方案的</a:t>
            </a:r>
            <a:r>
              <a:rPr lang="zh-CN" altLang="en-US" dirty="0">
                <a:effectLst>
                  <a:outerShdw blurRad="38100" dist="38100" dir="2700000" algn="tl">
                    <a:srgbClr val="000000">
                      <a:alpha val="43137"/>
                    </a:srgbClr>
                  </a:outerShdw>
                </a:effectLst>
                <a:latin typeface="Tahoma" pitchFamily="34" charset="0"/>
              </a:rPr>
              <a:t>期望值是指在一定概率分布下，投资效果所能达到的概率</a:t>
            </a:r>
            <a:r>
              <a:rPr lang="zh-CN" altLang="en-US" dirty="0" smtClean="0">
                <a:effectLst>
                  <a:outerShdw blurRad="38100" dist="38100" dir="2700000" algn="tl">
                    <a:srgbClr val="000000">
                      <a:alpha val="43137"/>
                    </a:srgbClr>
                  </a:outerShdw>
                </a:effectLst>
                <a:latin typeface="Tahoma" pitchFamily="34" charset="0"/>
              </a:rPr>
              <a:t>加权值。其</a:t>
            </a:r>
            <a:r>
              <a:rPr lang="zh-CN" altLang="en-US" dirty="0">
                <a:solidFill>
                  <a:srgbClr val="C00000"/>
                </a:solidFill>
                <a:effectLst>
                  <a:outerShdw blurRad="38100" dist="38100" dir="2700000" algn="tl">
                    <a:srgbClr val="000000">
                      <a:alpha val="43137"/>
                    </a:srgbClr>
                  </a:outerShdw>
                </a:effectLst>
                <a:latin typeface="Tahoma" pitchFamily="34" charset="0"/>
              </a:rPr>
              <a:t>数学表达式</a:t>
            </a:r>
            <a:r>
              <a:rPr lang="zh-CN" altLang="en-US" dirty="0">
                <a:effectLst>
                  <a:outerShdw blurRad="38100" dist="38100" dir="2700000" algn="tl">
                    <a:srgbClr val="000000">
                      <a:alpha val="43137"/>
                    </a:srgbClr>
                  </a:outerShdw>
                </a:effectLst>
                <a:latin typeface="Tahoma" pitchFamily="34" charset="0"/>
              </a:rPr>
              <a:t>为：</a:t>
            </a:r>
          </a:p>
        </p:txBody>
      </p:sp>
      <p:graphicFrame>
        <p:nvGraphicFramePr>
          <p:cNvPr id="206848" name="Object 1024"/>
          <p:cNvGraphicFramePr>
            <a:graphicFrameLocks noChangeAspect="1"/>
          </p:cNvGraphicFramePr>
          <p:nvPr/>
        </p:nvGraphicFramePr>
        <p:xfrm>
          <a:off x="3468688" y="3324225"/>
          <a:ext cx="2252662" cy="1027113"/>
        </p:xfrm>
        <a:graphic>
          <a:graphicData uri="http://schemas.openxmlformats.org/presentationml/2006/ole">
            <p:oleObj spid="_x0000_s132098" name="Equation" r:id="rId3" imgW="927000" imgH="431640" progId="Equation.3">
              <p:embed/>
            </p:oleObj>
          </a:graphicData>
        </a:graphic>
      </p:graphicFrame>
      <p:sp>
        <p:nvSpPr>
          <p:cNvPr id="82953" name="Text Box 9"/>
          <p:cNvSpPr txBox="1">
            <a:spLocks noGrp="1" noChangeArrowheads="1"/>
          </p:cNvSpPr>
          <p:nvPr>
            <p:ph type="title" idx="4294967295"/>
          </p:nvPr>
        </p:nvSpPr>
        <p:spPr>
          <a:xfrm>
            <a:off x="846138" y="169863"/>
            <a:ext cx="7793037" cy="722312"/>
          </a:xfrm>
          <a:noFill/>
          <a:ln/>
        </p:spPr>
        <p:txBody>
          <a:bodyPr/>
          <a:lstStyle/>
          <a:p>
            <a:r>
              <a:rPr lang="zh-CN" altLang="en-US" sz="2800" b="1" dirty="0" smtClean="0">
                <a:solidFill>
                  <a:srgbClr val="C00000"/>
                </a:solidFill>
                <a:effectLst>
                  <a:outerShdw blurRad="38100" dist="38100" dir="2700000" algn="tl">
                    <a:srgbClr val="C0C0C0"/>
                  </a:outerShdw>
                </a:effectLst>
              </a:rPr>
              <a:t>期望值分析</a:t>
            </a:r>
            <a:endParaRPr lang="zh-CN" altLang="en-US" sz="2800" b="1" dirty="0">
              <a:solidFill>
                <a:srgbClr val="C00000"/>
              </a:solidFill>
              <a:effectLst>
                <a:outerShdw blurRad="38100" dist="38100" dir="2700000" algn="tl">
                  <a:srgbClr val="C0C0C0"/>
                </a:outerShdw>
              </a:effectLst>
            </a:endParaRPr>
          </a:p>
        </p:txBody>
      </p:sp>
      <p:sp>
        <p:nvSpPr>
          <p:cNvPr id="82954" name="Text Box 10"/>
          <p:cNvSpPr txBox="1">
            <a:spLocks noChangeArrowheads="1"/>
          </p:cNvSpPr>
          <p:nvPr/>
        </p:nvSpPr>
        <p:spPr bwMode="auto">
          <a:xfrm>
            <a:off x="1263650" y="4716463"/>
            <a:ext cx="6556375" cy="861774"/>
          </a:xfrm>
          <a:prstGeom prst="rect">
            <a:avLst/>
          </a:prstGeom>
          <a:noFill/>
          <a:ln w="9525">
            <a:noFill/>
            <a:miter lim="800000"/>
            <a:headEnd/>
            <a:tailEnd/>
          </a:ln>
          <a:effectLst/>
        </p:spPr>
        <p:txBody>
          <a:bodyPr>
            <a:spAutoFit/>
          </a:bodyPr>
          <a:lstStyle/>
          <a:p>
            <a:pPr>
              <a:spcBef>
                <a:spcPct val="50000"/>
              </a:spcBef>
            </a:pPr>
            <a:r>
              <a:rPr lang="en-US" altLang="zh-CN" dirty="0">
                <a:effectLst>
                  <a:outerShdw blurRad="38100" dist="38100" dir="2700000" algn="tl">
                    <a:srgbClr val="000000">
                      <a:alpha val="43137"/>
                    </a:srgbClr>
                  </a:outerShdw>
                </a:effectLst>
              </a:rPr>
              <a:t>x: </a:t>
            </a:r>
            <a:r>
              <a:rPr lang="zh-CN" altLang="en-US" dirty="0">
                <a:effectLst>
                  <a:outerShdw blurRad="38100" dist="38100" dir="2700000" algn="tl">
                    <a:srgbClr val="000000">
                      <a:alpha val="43137"/>
                    </a:srgbClr>
                  </a:outerShdw>
                </a:effectLst>
              </a:rPr>
              <a:t>评价指标，</a:t>
            </a:r>
            <a:r>
              <a:rPr lang="en-US" altLang="zh-CN" dirty="0">
                <a:effectLst>
                  <a:outerShdw blurRad="38100" dist="38100" dir="2700000" algn="tl">
                    <a:srgbClr val="000000">
                      <a:alpha val="43137"/>
                    </a:srgbClr>
                  </a:outerShdw>
                </a:effectLst>
              </a:rPr>
              <a:t>E(x)</a:t>
            </a:r>
            <a:r>
              <a:rPr lang="zh-CN" altLang="en-US" dirty="0">
                <a:effectLst>
                  <a:outerShdw blurRad="38100" dist="38100" dir="2700000" algn="tl">
                    <a:srgbClr val="000000">
                      <a:alpha val="43137"/>
                    </a:srgbClr>
                  </a:outerShdw>
                </a:effectLst>
              </a:rPr>
              <a:t>为评价指标的期望值；</a:t>
            </a:r>
          </a:p>
          <a:p>
            <a:pPr algn="l">
              <a:spcBef>
                <a:spcPct val="50000"/>
              </a:spcBef>
            </a:pPr>
            <a:r>
              <a:rPr lang="en-US" altLang="zh-CN" dirty="0">
                <a:effectLst>
                  <a:outerShdw blurRad="38100" dist="38100" dir="2700000" algn="tl">
                    <a:srgbClr val="000000">
                      <a:alpha val="43137"/>
                    </a:srgbClr>
                  </a:outerShdw>
                </a:effectLst>
              </a:rPr>
              <a:t>p</a:t>
            </a:r>
            <a:r>
              <a:rPr lang="en-US" altLang="zh-CN" baseline="-25000" dirty="0">
                <a:effectLst>
                  <a:outerShdw blurRad="38100" dist="38100" dir="2700000" algn="tl">
                    <a:srgbClr val="000000">
                      <a:alpha val="43137"/>
                    </a:srgbClr>
                  </a:outerShdw>
                </a:effectLst>
              </a:rPr>
              <a:t>i</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评价指标 </a:t>
            </a:r>
            <a:r>
              <a:rPr lang="en-US" altLang="zh-CN" dirty="0">
                <a:effectLst>
                  <a:outerShdw blurRad="38100" dist="38100" dir="2700000" algn="tl">
                    <a:srgbClr val="000000">
                      <a:alpha val="43137"/>
                    </a:srgbClr>
                  </a:outerShdw>
                </a:effectLst>
              </a:rPr>
              <a:t>x </a:t>
            </a:r>
            <a:r>
              <a:rPr lang="zh-CN" altLang="en-US" dirty="0">
                <a:effectLst>
                  <a:outerShdw blurRad="38100" dist="38100" dir="2700000" algn="tl">
                    <a:srgbClr val="000000">
                      <a:alpha val="43137"/>
                    </a:srgbClr>
                  </a:outerShdw>
                </a:effectLst>
              </a:rPr>
              <a:t>取值为 </a:t>
            </a:r>
            <a:r>
              <a:rPr lang="en-US" altLang="zh-CN" dirty="0">
                <a:effectLst>
                  <a:outerShdw blurRad="38100" dist="38100" dir="2700000" algn="tl">
                    <a:srgbClr val="000000">
                      <a:alpha val="43137"/>
                    </a:srgbClr>
                  </a:outerShdw>
                </a:effectLst>
              </a:rPr>
              <a:t>x</a:t>
            </a:r>
            <a:r>
              <a:rPr lang="en-US" altLang="zh-CN" baseline="-25000" dirty="0">
                <a:effectLst>
                  <a:outerShdw blurRad="38100" dist="38100" dir="2700000" algn="tl">
                    <a:srgbClr val="000000">
                      <a:alpha val="43137"/>
                    </a:srgbClr>
                  </a:outerShdw>
                </a:effectLst>
              </a:rPr>
              <a:t>i</a:t>
            </a:r>
            <a:r>
              <a:rPr lang="zh-CN" altLang="en-US" dirty="0">
                <a:effectLst>
                  <a:outerShdw blurRad="38100" dist="38100" dir="2700000" algn="tl">
                    <a:srgbClr val="000000">
                      <a:alpha val="43137"/>
                    </a:srgbClr>
                  </a:outerShdw>
                </a:effectLst>
              </a:rPr>
              <a:t>的概率.</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950"/>
                                        </p:tgtEl>
                                        <p:attrNameLst>
                                          <p:attrName>style.visibility</p:attrName>
                                        </p:attrNameLst>
                                      </p:cBhvr>
                                      <p:to>
                                        <p:strVal val="visible"/>
                                      </p:to>
                                    </p:set>
                                    <p:animEffect transition="in" filter="dissolve">
                                      <p:cBhvr>
                                        <p:cTn id="7" dur="500"/>
                                        <p:tgtEl>
                                          <p:spTgt spid="8295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6848"/>
                                        </p:tgtEl>
                                        <p:attrNameLst>
                                          <p:attrName>style.visibility</p:attrName>
                                        </p:attrNameLst>
                                      </p:cBhvr>
                                      <p:to>
                                        <p:strVal val="visible"/>
                                      </p:to>
                                    </p:set>
                                    <p:animEffect transition="in" filter="box(in)">
                                      <p:cBhvr>
                                        <p:cTn id="12" dur="500"/>
                                        <p:tgtEl>
                                          <p:spTgt spid="206848"/>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82954"/>
                                        </p:tgtEl>
                                        <p:attrNameLst>
                                          <p:attrName>style.visibility</p:attrName>
                                        </p:attrNameLst>
                                      </p:cBhvr>
                                      <p:to>
                                        <p:strVal val="visible"/>
                                      </p:to>
                                    </p:set>
                                    <p:animEffect transition="in" filter="dissolve">
                                      <p:cBhvr>
                                        <p:cTn id="16" dur="500"/>
                                        <p:tgtEl>
                                          <p:spTgt spid="82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autoUpdateAnimBg="0"/>
      <p:bldP spid="82954"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15" name="Text Box 47"/>
          <p:cNvSpPr txBox="1">
            <a:spLocks noChangeArrowheads="1"/>
          </p:cNvSpPr>
          <p:nvPr/>
        </p:nvSpPr>
        <p:spPr bwMode="auto">
          <a:xfrm>
            <a:off x="760413" y="1939925"/>
            <a:ext cx="7408862" cy="946150"/>
          </a:xfrm>
          <a:prstGeom prst="rect">
            <a:avLst/>
          </a:prstGeom>
          <a:noFill/>
          <a:ln w="9525">
            <a:noFill/>
            <a:miter lim="800000"/>
            <a:headEnd/>
            <a:tailEnd/>
          </a:ln>
          <a:effectLst/>
        </p:spPr>
        <p:txBody>
          <a:bodyPr>
            <a:spAutoFit/>
          </a:bodyPr>
          <a:lstStyle/>
          <a:p>
            <a:pPr algn="l"/>
            <a:r>
              <a:rPr lang="zh-CN" altLang="en-US" dirty="0">
                <a:latin typeface="Tahoma" pitchFamily="34" charset="0"/>
              </a:rPr>
              <a:t>       某方案的净现值及其概率如下表，计算其净现值的期望值。（单位：万元）</a:t>
            </a:r>
          </a:p>
        </p:txBody>
      </p:sp>
      <p:graphicFrame>
        <p:nvGraphicFramePr>
          <p:cNvPr id="84069" name="Group 101"/>
          <p:cNvGraphicFramePr>
            <a:graphicFrameLocks noGrp="1"/>
          </p:cNvGraphicFramePr>
          <p:nvPr/>
        </p:nvGraphicFramePr>
        <p:xfrm>
          <a:off x="1125538" y="3109913"/>
          <a:ext cx="6958012" cy="1192213"/>
        </p:xfrm>
        <a:graphic>
          <a:graphicData uri="http://schemas.openxmlformats.org/drawingml/2006/table">
            <a:tbl>
              <a:tblPr/>
              <a:tblGrid>
                <a:gridCol w="1271587"/>
                <a:gridCol w="947738"/>
                <a:gridCol w="947737"/>
                <a:gridCol w="947738"/>
                <a:gridCol w="947737"/>
                <a:gridCol w="947738"/>
                <a:gridCol w="947737"/>
              </a:tblGrid>
              <a:tr h="596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楷体_GB2312" pitchFamily="49" charset="-122"/>
                        </a:rPr>
                        <a:t>NPV</a:t>
                      </a:r>
                    </a:p>
                  </a:txBody>
                  <a:tcPr anchor="ct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23.5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26.2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32.4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38.7</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42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46.8</a:t>
                      </a:r>
                    </a:p>
                  </a:txBody>
                  <a:tcPr anchor="ctr"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595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楷体_GB2312" pitchFamily="49" charset="-122"/>
                        </a:rPr>
                        <a:t>概率</a:t>
                      </a:r>
                      <a:r>
                        <a:rPr kumimoji="1" lang="en-US" altLang="zh-CN" sz="2400" b="1" i="0" u="none" strike="noStrike" cap="none" normalizeH="0" baseline="0" smtClean="0">
                          <a:ln>
                            <a:noFill/>
                          </a:ln>
                          <a:solidFill>
                            <a:schemeClr val="tx1"/>
                          </a:solidFill>
                          <a:effectLst/>
                          <a:latin typeface="Tahoma" pitchFamily="34" charset="0"/>
                          <a:ea typeface="楷体_GB2312" pitchFamily="49" charset="-122"/>
                        </a:rPr>
                        <a:t>p</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0.1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0.2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0.3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0.2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0.1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0.1</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r>
            </a:tbl>
          </a:graphicData>
        </a:graphic>
      </p:graphicFrame>
      <p:sp>
        <p:nvSpPr>
          <p:cNvPr id="84068" name="Rectangle 100"/>
          <p:cNvSpPr>
            <a:spLocks noGrp="1" noChangeArrowheads="1"/>
          </p:cNvSpPr>
          <p:nvPr>
            <p:ph type="title" idx="4294967295"/>
          </p:nvPr>
        </p:nvSpPr>
        <p:spPr>
          <a:xfrm>
            <a:off x="541338" y="246063"/>
            <a:ext cx="8402637" cy="620712"/>
          </a:xfrm>
        </p:spPr>
        <p:txBody>
          <a:bodyPr/>
          <a:lstStyle/>
          <a:p>
            <a:r>
              <a:rPr lang="zh-CN" altLang="en-US" sz="2400" b="1" dirty="0" smtClean="0">
                <a:solidFill>
                  <a:srgbClr val="C00000"/>
                </a:solidFill>
                <a:effectLst>
                  <a:outerShdw blurRad="38100" dist="38100" dir="2700000" algn="tl">
                    <a:srgbClr val="C0C0C0"/>
                  </a:outerShdw>
                </a:effectLst>
              </a:rPr>
              <a:t>例题</a:t>
            </a:r>
            <a:endParaRPr lang="zh-CN" altLang="en-US" sz="2400" b="1" dirty="0">
              <a:solidFill>
                <a:srgbClr val="C00000"/>
              </a:solidFill>
              <a:effectLst>
                <a:outerShdw blurRad="38100" dist="38100" dir="2700000" algn="tl">
                  <a:srgbClr val="C0C0C0"/>
                </a:outerShdw>
              </a:effectLst>
            </a:endParaRPr>
          </a:p>
        </p:txBody>
      </p:sp>
      <p:sp>
        <p:nvSpPr>
          <p:cNvPr id="84070" name="Text Box 102"/>
          <p:cNvSpPr txBox="1">
            <a:spLocks noChangeArrowheads="1"/>
          </p:cNvSpPr>
          <p:nvPr/>
        </p:nvSpPr>
        <p:spPr bwMode="auto">
          <a:xfrm>
            <a:off x="295275" y="1222375"/>
            <a:ext cx="1408113" cy="579438"/>
          </a:xfrm>
          <a:prstGeom prst="rect">
            <a:avLst/>
          </a:prstGeom>
          <a:solidFill>
            <a:srgbClr val="FFC000"/>
          </a:solidFill>
          <a:ln w="9525">
            <a:noFill/>
            <a:miter lim="800000"/>
            <a:headEnd/>
            <a:tailEnd/>
          </a:ln>
          <a:effectLst/>
        </p:spPr>
        <p:txBody>
          <a:bodyPr wrap="none">
            <a:spAutoFit/>
          </a:bodyPr>
          <a:lstStyle/>
          <a:p>
            <a:pPr algn="r"/>
            <a:r>
              <a:rPr lang="zh-CN" altLang="en-US" sz="3200" dirty="0">
                <a:solidFill>
                  <a:schemeClr val="accent2"/>
                </a:solidFill>
                <a:effectLst>
                  <a:outerShdw blurRad="38100" dist="38100" dir="2700000" algn="tl">
                    <a:srgbClr val="000000">
                      <a:alpha val="43137"/>
                    </a:srgbClr>
                  </a:outerShdw>
                </a:effectLst>
              </a:rPr>
              <a:t>举例：</a:t>
            </a:r>
          </a:p>
        </p:txBody>
      </p:sp>
      <p:graphicFrame>
        <p:nvGraphicFramePr>
          <p:cNvPr id="207872" name="Object 0"/>
          <p:cNvGraphicFramePr>
            <a:graphicFrameLocks noChangeAspect="1"/>
          </p:cNvGraphicFramePr>
          <p:nvPr/>
        </p:nvGraphicFramePr>
        <p:xfrm>
          <a:off x="417513" y="4587875"/>
          <a:ext cx="8366125" cy="803275"/>
        </p:xfrm>
        <a:graphic>
          <a:graphicData uri="http://schemas.openxmlformats.org/presentationml/2006/ole">
            <p:oleObj spid="_x0000_s133122" name="Equation" r:id="rId3" imgW="4025880" imgH="368280" progId="Equation.3">
              <p:embed/>
            </p:oleObj>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7872"/>
                                        </p:tgtEl>
                                        <p:attrNameLst>
                                          <p:attrName>style.visibility</p:attrName>
                                        </p:attrNameLst>
                                      </p:cBhvr>
                                      <p:to>
                                        <p:strVal val="visible"/>
                                      </p:to>
                                    </p:set>
                                    <p:anim calcmode="lin" valueType="num">
                                      <p:cBhvr additive="base">
                                        <p:cTn id="7" dur="500" fill="hold"/>
                                        <p:tgtEl>
                                          <p:spTgt spid="207872"/>
                                        </p:tgtEl>
                                        <p:attrNameLst>
                                          <p:attrName>ppt_x</p:attrName>
                                        </p:attrNameLst>
                                      </p:cBhvr>
                                      <p:tavLst>
                                        <p:tav tm="0">
                                          <p:val>
                                            <p:strVal val="0-#ppt_w/2"/>
                                          </p:val>
                                        </p:tav>
                                        <p:tav tm="100000">
                                          <p:val>
                                            <p:strVal val="#ppt_x"/>
                                          </p:val>
                                        </p:tav>
                                      </p:tavLst>
                                    </p:anim>
                                    <p:anim calcmode="lin" valueType="num">
                                      <p:cBhvr additive="base">
                                        <p:cTn id="8" dur="500" fill="hold"/>
                                        <p:tgtEl>
                                          <p:spTgt spid="2078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ChangeArrowheads="1"/>
          </p:cNvSpPr>
          <p:nvPr/>
        </p:nvSpPr>
        <p:spPr bwMode="auto">
          <a:xfrm>
            <a:off x="422275" y="1120775"/>
            <a:ext cx="6743700" cy="523220"/>
          </a:xfrm>
          <a:prstGeom prst="rect">
            <a:avLst/>
          </a:prstGeom>
          <a:noFill/>
          <a:ln w="9525">
            <a:noFill/>
            <a:miter lim="800000"/>
            <a:headEnd/>
            <a:tailEnd/>
          </a:ln>
          <a:effectLst/>
        </p:spPr>
        <p:txBody>
          <a:bodyPr>
            <a:spAutoFit/>
          </a:bodyPr>
          <a:lstStyle/>
          <a:p>
            <a:pPr algn="l" eaLnBrk="0" hangingPunct="0"/>
            <a:r>
              <a:rPr lang="zh-CN" altLang="en-US" sz="2800" dirty="0" smtClean="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标准差</a:t>
            </a:r>
            <a:r>
              <a:rPr lang="zh-CN" altLang="en-US" sz="2800" dirty="0">
                <a:solidFill>
                  <a:srgbClr val="6600CC"/>
                </a:solidFill>
                <a:effectLst>
                  <a:outerShdw blurRad="38100" dist="38100" dir="2700000" algn="tl">
                    <a:srgbClr val="000000">
                      <a:alpha val="43137"/>
                    </a:srgbClr>
                  </a:outerShdw>
                </a:effectLst>
                <a:latin typeface="Times New Roman"/>
                <a:ea typeface="楷体_GB2312" pitchFamily="49" charset="-122"/>
              </a:rPr>
              <a:t>——</a:t>
            </a:r>
            <a:r>
              <a:rPr lang="zh-CN" altLang="en-US" sz="2800"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绝对</a:t>
            </a:r>
            <a:r>
              <a:rPr lang="zh-CN" altLang="en-US" sz="2800"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描述</a:t>
            </a:r>
          </a:p>
        </p:txBody>
      </p:sp>
      <p:graphicFrame>
        <p:nvGraphicFramePr>
          <p:cNvPr id="208896" name="Object 2048"/>
          <p:cNvGraphicFramePr>
            <a:graphicFrameLocks noChangeAspect="1"/>
          </p:cNvGraphicFramePr>
          <p:nvPr/>
        </p:nvGraphicFramePr>
        <p:xfrm>
          <a:off x="1743075" y="2511425"/>
          <a:ext cx="4679950" cy="1052513"/>
        </p:xfrm>
        <a:graphic>
          <a:graphicData uri="http://schemas.openxmlformats.org/presentationml/2006/ole">
            <p:oleObj spid="_x0000_s134146" name="Equation" r:id="rId3" imgW="1625400" imgH="482400" progId="Equation.3">
              <p:embed/>
            </p:oleObj>
          </a:graphicData>
        </a:graphic>
      </p:graphicFrame>
      <p:sp>
        <p:nvSpPr>
          <p:cNvPr id="84998" name="Text Box 6"/>
          <p:cNvSpPr txBox="1">
            <a:spLocks noChangeArrowheads="1"/>
          </p:cNvSpPr>
          <p:nvPr/>
        </p:nvSpPr>
        <p:spPr bwMode="auto">
          <a:xfrm>
            <a:off x="1344613" y="1917700"/>
            <a:ext cx="7202487" cy="519113"/>
          </a:xfrm>
          <a:prstGeom prst="rect">
            <a:avLst/>
          </a:prstGeom>
          <a:noFill/>
          <a:ln w="9525">
            <a:noFill/>
            <a:miter lim="800000"/>
            <a:headEnd/>
            <a:tailEnd/>
          </a:ln>
          <a:effectLst/>
        </p:spPr>
        <p:txBody>
          <a:bodyPr>
            <a:spAutoFit/>
          </a:bodyPr>
          <a:lstStyle/>
          <a:p>
            <a:pPr algn="l"/>
            <a:r>
              <a:rPr lang="zh-CN" altLang="en-US" dirty="0">
                <a:latin typeface="Tahoma" pitchFamily="34" charset="0"/>
              </a:rPr>
              <a:t>反映经济效果的实际值与期望值偏离的程度。</a:t>
            </a:r>
          </a:p>
        </p:txBody>
      </p:sp>
      <p:sp>
        <p:nvSpPr>
          <p:cNvPr id="85000" name="Rectangle 8"/>
          <p:cNvSpPr>
            <a:spLocks noGrp="1" noChangeArrowheads="1"/>
          </p:cNvSpPr>
          <p:nvPr>
            <p:ph type="title" idx="4294967295"/>
          </p:nvPr>
        </p:nvSpPr>
        <p:spPr>
          <a:xfrm>
            <a:off x="474663" y="204788"/>
            <a:ext cx="8388350" cy="649287"/>
          </a:xfrm>
          <a:noFill/>
          <a:ln/>
        </p:spPr>
        <p:txBody>
          <a:bodyPr/>
          <a:lstStyle/>
          <a:p>
            <a:r>
              <a:rPr lang="zh-CN" altLang="en-US" sz="2800" dirty="0" smtClean="0">
                <a:solidFill>
                  <a:srgbClr val="C00000"/>
                </a:solidFill>
                <a:effectLst>
                  <a:outerShdw blurRad="38100" dist="38100" dir="2700000" algn="tl">
                    <a:srgbClr val="C0C0C0"/>
                  </a:outerShdw>
                </a:effectLst>
              </a:rPr>
              <a:t>期望值分析</a:t>
            </a:r>
            <a:endParaRPr lang="zh-CN" altLang="en-US" sz="2800" b="1" dirty="0">
              <a:solidFill>
                <a:srgbClr val="C00000"/>
              </a:solidFill>
              <a:effectLst>
                <a:outerShdw blurRad="38100" dist="38100" dir="2700000" algn="tl">
                  <a:srgbClr val="C0C0C0"/>
                </a:outerShdw>
              </a:effectLst>
            </a:endParaRPr>
          </a:p>
        </p:txBody>
      </p:sp>
      <p:sp>
        <p:nvSpPr>
          <p:cNvPr id="85001" name="Rectangle 9"/>
          <p:cNvSpPr>
            <a:spLocks noChangeArrowheads="1"/>
          </p:cNvSpPr>
          <p:nvPr/>
        </p:nvSpPr>
        <p:spPr bwMode="auto">
          <a:xfrm>
            <a:off x="436563" y="3894138"/>
            <a:ext cx="7145337" cy="523220"/>
          </a:xfrm>
          <a:prstGeom prst="rect">
            <a:avLst/>
          </a:prstGeom>
          <a:noFill/>
          <a:ln w="9525">
            <a:noFill/>
            <a:miter lim="800000"/>
            <a:headEnd/>
            <a:tailEnd/>
          </a:ln>
          <a:effectLst/>
        </p:spPr>
        <p:txBody>
          <a:bodyPr>
            <a:spAutoFit/>
          </a:bodyPr>
          <a:lstStyle/>
          <a:p>
            <a:pPr algn="l" eaLnBrk="0" hangingPunct="0"/>
            <a:r>
              <a:rPr lang="zh-CN" altLang="en-US" sz="2800" dirty="0" smtClean="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离散</a:t>
            </a:r>
            <a:r>
              <a:rPr lang="zh-CN" altLang="en-US" sz="2800"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系数</a:t>
            </a:r>
            <a:r>
              <a:rPr lang="zh-CN" altLang="en-US" sz="2800" dirty="0">
                <a:solidFill>
                  <a:srgbClr val="6600CC"/>
                </a:solidFill>
                <a:effectLst>
                  <a:outerShdw blurRad="38100" dist="38100" dir="2700000" algn="tl">
                    <a:srgbClr val="000000">
                      <a:alpha val="43137"/>
                    </a:srgbClr>
                  </a:outerShdw>
                </a:effectLst>
                <a:latin typeface="Times New Roman"/>
                <a:ea typeface="楷体_GB2312" pitchFamily="49" charset="-122"/>
              </a:rPr>
              <a:t>——</a:t>
            </a:r>
            <a:r>
              <a:rPr lang="zh-CN" altLang="en-US" sz="2800"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相对</a:t>
            </a:r>
            <a:r>
              <a:rPr lang="zh-CN" altLang="en-US" sz="2800"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描述</a:t>
            </a:r>
          </a:p>
        </p:txBody>
      </p:sp>
      <p:graphicFrame>
        <p:nvGraphicFramePr>
          <p:cNvPr id="208897" name="Object 2049"/>
          <p:cNvGraphicFramePr>
            <a:graphicFrameLocks noChangeAspect="1"/>
          </p:cNvGraphicFramePr>
          <p:nvPr/>
        </p:nvGraphicFramePr>
        <p:xfrm>
          <a:off x="2681288" y="5167313"/>
          <a:ext cx="2133600" cy="1096962"/>
        </p:xfrm>
        <a:graphic>
          <a:graphicData uri="http://schemas.openxmlformats.org/presentationml/2006/ole">
            <p:oleObj spid="_x0000_s134147" name="Equation" r:id="rId4" imgW="622080" imgH="419040" progId="Equation.3">
              <p:embed/>
            </p:oleObj>
          </a:graphicData>
        </a:graphic>
      </p:graphicFrame>
      <p:sp>
        <p:nvSpPr>
          <p:cNvPr id="85003" name="Text Box 11"/>
          <p:cNvSpPr txBox="1">
            <a:spLocks noChangeArrowheads="1"/>
          </p:cNvSpPr>
          <p:nvPr/>
        </p:nvSpPr>
        <p:spPr bwMode="auto">
          <a:xfrm>
            <a:off x="1333500" y="4537075"/>
            <a:ext cx="7150100" cy="519113"/>
          </a:xfrm>
          <a:prstGeom prst="rect">
            <a:avLst/>
          </a:prstGeom>
          <a:noFill/>
          <a:ln w="9525">
            <a:noFill/>
            <a:miter lim="800000"/>
            <a:headEnd/>
            <a:tailEnd/>
          </a:ln>
          <a:effectLst/>
        </p:spPr>
        <p:txBody>
          <a:bodyPr>
            <a:spAutoFit/>
          </a:bodyPr>
          <a:lstStyle/>
          <a:p>
            <a:pPr algn="l"/>
            <a:r>
              <a:rPr lang="zh-CN" altLang="en-US"/>
              <a:t>反映指标取值（经济效果）的相对离散程度。</a:t>
            </a:r>
          </a:p>
        </p:txBody>
      </p:sp>
      <p:sp>
        <p:nvSpPr>
          <p:cNvPr id="85004" name="Text Box 12"/>
          <p:cNvSpPr txBox="1">
            <a:spLocks noChangeArrowheads="1"/>
          </p:cNvSpPr>
          <p:nvPr/>
        </p:nvSpPr>
        <p:spPr bwMode="auto">
          <a:xfrm>
            <a:off x="5329238" y="5626100"/>
            <a:ext cx="3023585" cy="400110"/>
          </a:xfrm>
          <a:prstGeom prst="rect">
            <a:avLst/>
          </a:prstGeom>
          <a:noFill/>
          <a:ln w="9525">
            <a:noFill/>
            <a:miter lim="800000"/>
            <a:headEnd/>
            <a:tailEnd/>
          </a:ln>
          <a:effectLst/>
        </p:spPr>
        <p:txBody>
          <a:bodyPr wrap="none">
            <a:spAutoFit/>
          </a:bodyPr>
          <a:lstStyle/>
          <a:p>
            <a:r>
              <a:rPr lang="zh-CN" altLang="en-US" dirty="0" smtClean="0"/>
              <a:t>意义：</a:t>
            </a:r>
            <a:r>
              <a:rPr lang="zh-CN" altLang="en-US" dirty="0" smtClean="0">
                <a:solidFill>
                  <a:srgbClr val="C00000"/>
                </a:solidFill>
              </a:rPr>
              <a:t>单位</a:t>
            </a:r>
            <a:r>
              <a:rPr lang="zh-CN" altLang="en-US" dirty="0"/>
              <a:t>期望值的方差</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4998"/>
                                        </p:tgtEl>
                                        <p:attrNameLst>
                                          <p:attrName>style.visibility</p:attrName>
                                        </p:attrNameLst>
                                      </p:cBhvr>
                                      <p:to>
                                        <p:strVal val="visible"/>
                                      </p:to>
                                    </p:set>
                                    <p:animEffect transition="in" filter="dissolve">
                                      <p:cBhvr>
                                        <p:cTn id="7" dur="500"/>
                                        <p:tgtEl>
                                          <p:spTgt spid="849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8896"/>
                                        </p:tgtEl>
                                        <p:attrNameLst>
                                          <p:attrName>style.visibility</p:attrName>
                                        </p:attrNameLst>
                                      </p:cBhvr>
                                      <p:to>
                                        <p:strVal val="visible"/>
                                      </p:to>
                                    </p:set>
                                    <p:animEffect transition="in" filter="dissolve">
                                      <p:cBhvr>
                                        <p:cTn id="12" dur="500"/>
                                        <p:tgtEl>
                                          <p:spTgt spid="20889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5001"/>
                                        </p:tgtEl>
                                        <p:attrNameLst>
                                          <p:attrName>style.visibility</p:attrName>
                                        </p:attrNameLst>
                                      </p:cBhvr>
                                      <p:to>
                                        <p:strVal val="visible"/>
                                      </p:to>
                                    </p:set>
                                    <p:animEffect transition="in" filter="dissolve">
                                      <p:cBhvr>
                                        <p:cTn id="17" dur="500"/>
                                        <p:tgtEl>
                                          <p:spTgt spid="8500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5003"/>
                                        </p:tgtEl>
                                        <p:attrNameLst>
                                          <p:attrName>style.visibility</p:attrName>
                                        </p:attrNameLst>
                                      </p:cBhvr>
                                      <p:to>
                                        <p:strVal val="visible"/>
                                      </p:to>
                                    </p:set>
                                    <p:animEffect transition="in" filter="dissolve">
                                      <p:cBhvr>
                                        <p:cTn id="22" dur="500"/>
                                        <p:tgtEl>
                                          <p:spTgt spid="8500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08897"/>
                                        </p:tgtEl>
                                        <p:attrNameLst>
                                          <p:attrName>style.visibility</p:attrName>
                                        </p:attrNameLst>
                                      </p:cBhvr>
                                      <p:to>
                                        <p:strVal val="visible"/>
                                      </p:to>
                                    </p:set>
                                    <p:animEffect transition="in" filter="dissolve">
                                      <p:cBhvr>
                                        <p:cTn id="27" dur="500"/>
                                        <p:tgtEl>
                                          <p:spTgt spid="20889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85004"/>
                                        </p:tgtEl>
                                        <p:attrNameLst>
                                          <p:attrName>style.visibility</p:attrName>
                                        </p:attrNameLst>
                                      </p:cBhvr>
                                      <p:to>
                                        <p:strVal val="visible"/>
                                      </p:to>
                                    </p:set>
                                    <p:animEffect transition="in" filter="slide(fromBottom)">
                                      <p:cBhvr>
                                        <p:cTn id="32" dur="500"/>
                                        <p:tgtEl>
                                          <p:spTgt spid="85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autoUpdateAnimBg="0"/>
      <p:bldP spid="85001" grpId="0" autoUpdateAnimBg="0"/>
      <p:bldP spid="85003" grpId="0" autoUpdateAnimBg="0"/>
      <p:bldP spid="85004"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7" name="Rectangle 7"/>
          <p:cNvSpPr>
            <a:spLocks noGrp="1" noChangeArrowheads="1"/>
          </p:cNvSpPr>
          <p:nvPr>
            <p:ph type="title" idx="4294967295"/>
          </p:nvPr>
        </p:nvSpPr>
        <p:spPr>
          <a:xfrm>
            <a:off x="496888" y="303213"/>
            <a:ext cx="8475662" cy="590550"/>
          </a:xfrm>
          <a:noFill/>
          <a:ln/>
        </p:spPr>
        <p:txBody>
          <a:bodyPr/>
          <a:lstStyle/>
          <a:p>
            <a:r>
              <a:rPr lang="zh-CN" altLang="en-US" sz="2800" dirty="0" smtClean="0">
                <a:solidFill>
                  <a:srgbClr val="C00000"/>
                </a:solidFill>
                <a:effectLst>
                  <a:outerShdw blurRad="38100" dist="38100" dir="2700000" algn="tl">
                    <a:srgbClr val="C0C0C0"/>
                  </a:outerShdw>
                </a:effectLst>
              </a:rPr>
              <a:t>期望值分析</a:t>
            </a:r>
            <a:endParaRPr lang="zh-CN" altLang="en-US" sz="2800" b="1" dirty="0">
              <a:solidFill>
                <a:srgbClr val="C00000"/>
              </a:solidFill>
              <a:effectLst>
                <a:outerShdw blurRad="38100" dist="38100" dir="2700000" algn="tl">
                  <a:srgbClr val="C0C0C0"/>
                </a:outerShdw>
              </a:effectLst>
            </a:endParaRPr>
          </a:p>
        </p:txBody>
      </p:sp>
      <p:sp>
        <p:nvSpPr>
          <p:cNvPr id="87048" name="Text Box 8"/>
          <p:cNvSpPr txBox="1">
            <a:spLocks noChangeArrowheads="1"/>
          </p:cNvSpPr>
          <p:nvPr/>
        </p:nvSpPr>
        <p:spPr bwMode="auto">
          <a:xfrm>
            <a:off x="901700" y="1865313"/>
            <a:ext cx="1475084" cy="400110"/>
          </a:xfrm>
          <a:prstGeom prst="rect">
            <a:avLst/>
          </a:prstGeom>
          <a:noFill/>
          <a:ln w="9525">
            <a:noFill/>
            <a:miter lim="800000"/>
            <a:headEnd/>
            <a:tailEnd/>
          </a:ln>
          <a:effectLst/>
        </p:spPr>
        <p:txBody>
          <a:bodyPr wrap="none">
            <a:spAutoFit/>
          </a:bodyPr>
          <a:lstStyle/>
          <a:p>
            <a:r>
              <a:rPr lang="zh-CN" altLang="en-US" dirty="0">
                <a:effectLst>
                  <a:outerShdw blurRad="38100" dist="38100" dir="2700000" algn="tl">
                    <a:srgbClr val="000000">
                      <a:alpha val="43137"/>
                    </a:srgbClr>
                  </a:outerShdw>
                </a:effectLst>
              </a:rPr>
              <a:t>方案比较：</a:t>
            </a:r>
          </a:p>
        </p:txBody>
      </p:sp>
      <p:sp>
        <p:nvSpPr>
          <p:cNvPr id="87049" name="Text Box 9"/>
          <p:cNvSpPr txBox="1">
            <a:spLocks noChangeArrowheads="1"/>
          </p:cNvSpPr>
          <p:nvPr/>
        </p:nvSpPr>
        <p:spPr bwMode="auto">
          <a:xfrm>
            <a:off x="392113" y="2516188"/>
            <a:ext cx="8364537" cy="400110"/>
          </a:xfrm>
          <a:prstGeom prst="rect">
            <a:avLst/>
          </a:prstGeom>
          <a:noFill/>
          <a:ln w="9525">
            <a:noFill/>
            <a:miter lim="800000"/>
            <a:headEnd/>
            <a:tailEnd/>
          </a:ln>
          <a:effectLst/>
        </p:spPr>
        <p:txBody>
          <a:bodyPr>
            <a:spAutoFit/>
          </a:bodyPr>
          <a:lstStyle/>
          <a:p>
            <a:pPr algn="l"/>
            <a:r>
              <a:rPr lang="zh-CN" altLang="en-US">
                <a:effectLst>
                  <a:outerShdw blurRad="38100" dist="38100" dir="2700000" algn="tl">
                    <a:srgbClr val="000000">
                      <a:alpha val="43137"/>
                    </a:srgbClr>
                  </a:outerShdw>
                </a:effectLst>
              </a:rPr>
              <a:t>若</a:t>
            </a:r>
            <a:r>
              <a:rPr lang="zh-CN" altLang="en-US">
                <a:solidFill>
                  <a:schemeClr val="hlink"/>
                </a:solidFill>
                <a:effectLst>
                  <a:outerShdw blurRad="38100" dist="38100" dir="2700000" algn="tl">
                    <a:srgbClr val="000000">
                      <a:alpha val="43137"/>
                    </a:srgbClr>
                  </a:outerShdw>
                </a:effectLst>
              </a:rPr>
              <a:t>标准差相等</a:t>
            </a:r>
            <a:r>
              <a:rPr lang="zh-CN" altLang="en-US">
                <a:effectLst>
                  <a:outerShdw blurRad="38100" dist="38100" dir="2700000" algn="tl">
                    <a:srgbClr val="000000">
                      <a:alpha val="43137"/>
                    </a:srgbClr>
                  </a:outerShdw>
                </a:effectLst>
              </a:rPr>
              <a:t>，则</a:t>
            </a:r>
            <a:r>
              <a:rPr lang="zh-CN" altLang="en-US">
                <a:solidFill>
                  <a:schemeClr val="hlink"/>
                </a:solidFill>
                <a:effectLst>
                  <a:outerShdw blurRad="38100" dist="38100" dir="2700000" algn="tl">
                    <a:srgbClr val="000000">
                      <a:alpha val="43137"/>
                    </a:srgbClr>
                  </a:outerShdw>
                </a:effectLst>
              </a:rPr>
              <a:t>期望值越高</a:t>
            </a:r>
            <a:r>
              <a:rPr lang="zh-CN" altLang="en-US">
                <a:effectLst>
                  <a:outerShdw blurRad="38100" dist="38100" dir="2700000" algn="tl">
                    <a:srgbClr val="000000">
                      <a:alpha val="43137"/>
                    </a:srgbClr>
                  </a:outerShdw>
                </a:effectLst>
              </a:rPr>
              <a:t>，方案</a:t>
            </a:r>
            <a:r>
              <a:rPr lang="zh-CN" altLang="en-US">
                <a:solidFill>
                  <a:schemeClr val="hlink"/>
                </a:solidFill>
                <a:effectLst>
                  <a:outerShdw blurRad="38100" dist="38100" dir="2700000" algn="tl">
                    <a:srgbClr val="000000">
                      <a:alpha val="43137"/>
                    </a:srgbClr>
                  </a:outerShdw>
                </a:effectLst>
              </a:rPr>
              <a:t>风险越高/低？</a:t>
            </a:r>
            <a:endParaRPr lang="en-US" altLang="zh-CN">
              <a:effectLst>
                <a:outerShdw blurRad="38100" dist="38100" dir="2700000" algn="tl">
                  <a:srgbClr val="000000">
                    <a:alpha val="43137"/>
                  </a:srgbClr>
                </a:outerShdw>
              </a:effectLst>
            </a:endParaRPr>
          </a:p>
        </p:txBody>
      </p:sp>
      <p:sp>
        <p:nvSpPr>
          <p:cNvPr id="87050" name="Text Box 10"/>
          <p:cNvSpPr txBox="1">
            <a:spLocks noChangeArrowheads="1"/>
          </p:cNvSpPr>
          <p:nvPr/>
        </p:nvSpPr>
        <p:spPr bwMode="auto">
          <a:xfrm>
            <a:off x="403225" y="3938588"/>
            <a:ext cx="8266113" cy="400110"/>
          </a:xfrm>
          <a:prstGeom prst="rect">
            <a:avLst/>
          </a:prstGeom>
          <a:noFill/>
          <a:ln w="9525">
            <a:noFill/>
            <a:miter lim="800000"/>
            <a:headEnd/>
            <a:tailEnd/>
          </a:ln>
          <a:effectLst/>
        </p:spPr>
        <p:txBody>
          <a:bodyPr>
            <a:spAutoFit/>
          </a:bodyPr>
          <a:lstStyle/>
          <a:p>
            <a:pPr algn="l"/>
            <a:r>
              <a:rPr lang="zh-CN" altLang="en-US" dirty="0" smtClean="0">
                <a:effectLst>
                  <a:outerShdw blurRad="38100" dist="38100" dir="2700000" algn="tl">
                    <a:srgbClr val="000000">
                      <a:alpha val="43137"/>
                    </a:srgbClr>
                  </a:outerShdw>
                </a:effectLst>
              </a:rPr>
              <a:t>若</a:t>
            </a:r>
            <a:r>
              <a:rPr lang="zh-CN" altLang="en-US" dirty="0">
                <a:effectLst>
                  <a:outerShdw blurRad="38100" dist="38100" dir="2700000" algn="tl">
                    <a:srgbClr val="000000">
                      <a:alpha val="43137"/>
                    </a:srgbClr>
                  </a:outerShdw>
                </a:effectLst>
              </a:rPr>
              <a:t>期望值与标准差均不相等，则</a:t>
            </a:r>
            <a:r>
              <a:rPr lang="zh-CN" altLang="en-US" u="sng" dirty="0">
                <a:solidFill>
                  <a:schemeClr val="hlink"/>
                </a:solidFill>
                <a:effectLst>
                  <a:outerShdw blurRad="38100" dist="38100" dir="2700000" algn="tl">
                    <a:srgbClr val="000000">
                      <a:alpha val="43137"/>
                    </a:srgbClr>
                  </a:outerShdw>
                </a:effectLst>
              </a:rPr>
              <a:t>离散系数</a:t>
            </a:r>
            <a:r>
              <a:rPr lang="zh-CN" altLang="en-US" dirty="0">
                <a:solidFill>
                  <a:schemeClr val="hlink"/>
                </a:solidFill>
                <a:effectLst>
                  <a:outerShdw blurRad="38100" dist="38100" dir="2700000" algn="tl">
                    <a:srgbClr val="000000">
                      <a:alpha val="43137"/>
                    </a:srgbClr>
                  </a:outerShdw>
                </a:effectLst>
              </a:rPr>
              <a:t>越小</a:t>
            </a:r>
            <a:r>
              <a:rPr lang="zh-CN" altLang="en-US" dirty="0">
                <a:effectLst>
                  <a:outerShdw blurRad="38100" dist="38100" dir="2700000" algn="tl">
                    <a:srgbClr val="000000">
                      <a:alpha val="43137"/>
                    </a:srgbClr>
                  </a:outerShdw>
                </a:effectLst>
              </a:rPr>
              <a:t>，方案</a:t>
            </a:r>
            <a:r>
              <a:rPr lang="zh-CN" altLang="en-US" dirty="0">
                <a:solidFill>
                  <a:schemeClr val="hlink"/>
                </a:solidFill>
                <a:effectLst>
                  <a:outerShdw blurRad="38100" dist="38100" dir="2700000" algn="tl">
                    <a:srgbClr val="000000">
                      <a:alpha val="43137"/>
                    </a:srgbClr>
                  </a:outerShdw>
                </a:effectLst>
              </a:rPr>
              <a:t>风险越高/低？</a:t>
            </a:r>
            <a:endParaRPr lang="zh-CN" altLang="en-US" dirty="0">
              <a:effectLst>
                <a:outerShdw blurRad="38100" dist="38100" dir="2700000" algn="tl">
                  <a:srgbClr val="000000">
                    <a:alpha val="43137"/>
                  </a:srgbClr>
                </a:outerShdw>
              </a:effectLst>
            </a:endParaRPr>
          </a:p>
        </p:txBody>
      </p:sp>
      <p:sp>
        <p:nvSpPr>
          <p:cNvPr id="87051" name="Text Box 11"/>
          <p:cNvSpPr txBox="1">
            <a:spLocks noChangeArrowheads="1"/>
          </p:cNvSpPr>
          <p:nvPr/>
        </p:nvSpPr>
        <p:spPr bwMode="auto">
          <a:xfrm>
            <a:off x="406400" y="3200400"/>
            <a:ext cx="6009979" cy="400110"/>
          </a:xfrm>
          <a:prstGeom prst="rect">
            <a:avLst/>
          </a:prstGeom>
          <a:noFill/>
          <a:ln w="9525">
            <a:noFill/>
            <a:miter lim="800000"/>
            <a:headEnd/>
            <a:tailEnd/>
          </a:ln>
          <a:effectLst/>
        </p:spPr>
        <p:txBody>
          <a:bodyPr wrap="none">
            <a:spAutoFit/>
          </a:bodyPr>
          <a:lstStyle/>
          <a:p>
            <a:r>
              <a:rPr lang="zh-CN" altLang="en-US">
                <a:effectLst>
                  <a:outerShdw blurRad="38100" dist="38100" dir="2700000" algn="tl">
                    <a:srgbClr val="000000">
                      <a:alpha val="43137"/>
                    </a:srgbClr>
                  </a:outerShdw>
                </a:effectLst>
              </a:rPr>
              <a:t>若</a:t>
            </a:r>
            <a:r>
              <a:rPr lang="zh-CN" altLang="en-US">
                <a:solidFill>
                  <a:schemeClr val="hlink"/>
                </a:solidFill>
                <a:effectLst>
                  <a:outerShdw blurRad="38100" dist="38100" dir="2700000" algn="tl">
                    <a:srgbClr val="000000">
                      <a:alpha val="43137"/>
                    </a:srgbClr>
                  </a:outerShdw>
                </a:effectLst>
              </a:rPr>
              <a:t>期望值相等</a:t>
            </a:r>
            <a:r>
              <a:rPr lang="zh-CN" altLang="en-US">
                <a:effectLst>
                  <a:outerShdw blurRad="38100" dist="38100" dir="2700000" algn="tl">
                    <a:srgbClr val="000000">
                      <a:alpha val="43137"/>
                    </a:srgbClr>
                  </a:outerShdw>
                </a:effectLst>
              </a:rPr>
              <a:t>，则</a:t>
            </a:r>
            <a:r>
              <a:rPr lang="zh-CN" altLang="en-US">
                <a:solidFill>
                  <a:schemeClr val="hlink"/>
                </a:solidFill>
                <a:effectLst>
                  <a:outerShdw blurRad="38100" dist="38100" dir="2700000" algn="tl">
                    <a:srgbClr val="000000">
                      <a:alpha val="43137"/>
                    </a:srgbClr>
                  </a:outerShdw>
                </a:effectLst>
              </a:rPr>
              <a:t>标准差越大</a:t>
            </a:r>
            <a:r>
              <a:rPr lang="zh-CN" altLang="en-US">
                <a:effectLst>
                  <a:outerShdw blurRad="38100" dist="38100" dir="2700000" algn="tl">
                    <a:srgbClr val="000000">
                      <a:alpha val="43137"/>
                    </a:srgbClr>
                  </a:outerShdw>
                </a:effectLst>
              </a:rPr>
              <a:t>，方案</a:t>
            </a:r>
            <a:r>
              <a:rPr lang="zh-CN" altLang="en-US">
                <a:solidFill>
                  <a:schemeClr val="hlink"/>
                </a:solidFill>
                <a:effectLst>
                  <a:outerShdw blurRad="38100" dist="38100" dir="2700000" algn="tl">
                    <a:srgbClr val="000000">
                      <a:alpha val="43137"/>
                    </a:srgbClr>
                  </a:outerShdw>
                </a:effectLst>
              </a:rPr>
              <a:t>风险越高/低？</a:t>
            </a:r>
            <a:endParaRPr lang="en-US" altLang="zh-CN">
              <a:effectLst>
                <a:outerShdw blurRad="38100" dist="38100" dir="2700000" algn="tl">
                  <a:srgbClr val="000000">
                    <a:alpha val="43137"/>
                  </a:srgbClr>
                </a:outerShdw>
              </a:effectLst>
            </a:endParaRPr>
          </a:p>
        </p:txBody>
      </p:sp>
      <p:sp>
        <p:nvSpPr>
          <p:cNvPr id="87054" name="Text Box 14"/>
          <p:cNvSpPr txBox="1">
            <a:spLocks noChangeArrowheads="1"/>
          </p:cNvSpPr>
          <p:nvPr/>
        </p:nvSpPr>
        <p:spPr bwMode="auto">
          <a:xfrm>
            <a:off x="7304088" y="2533650"/>
            <a:ext cx="1073150" cy="400110"/>
          </a:xfrm>
          <a:prstGeom prst="rect">
            <a:avLst/>
          </a:prstGeom>
          <a:solidFill>
            <a:srgbClr val="FFCCCC"/>
          </a:solidFill>
          <a:ln w="9525">
            <a:noFill/>
            <a:miter lim="800000"/>
            <a:headEnd/>
            <a:tailEnd/>
          </a:ln>
          <a:effectLst/>
        </p:spPr>
        <p:txBody>
          <a:bodyPr>
            <a:spAutoFit/>
          </a:bodyPr>
          <a:lstStyle/>
          <a:p>
            <a:pPr algn="ctr"/>
            <a:r>
              <a:rPr lang="zh-CN" altLang="en-US" dirty="0">
                <a:effectLst>
                  <a:outerShdw blurRad="38100" dist="38100" dir="2700000" algn="tl">
                    <a:srgbClr val="000000">
                      <a:alpha val="43137"/>
                    </a:srgbClr>
                  </a:outerShdw>
                </a:effectLst>
              </a:rPr>
              <a:t>低；</a:t>
            </a:r>
          </a:p>
        </p:txBody>
      </p:sp>
      <p:sp>
        <p:nvSpPr>
          <p:cNvPr id="87055" name="Text Box 15"/>
          <p:cNvSpPr txBox="1">
            <a:spLocks noChangeArrowheads="1"/>
          </p:cNvSpPr>
          <p:nvPr/>
        </p:nvSpPr>
        <p:spPr bwMode="auto">
          <a:xfrm>
            <a:off x="7313613" y="3214688"/>
            <a:ext cx="1073150" cy="400110"/>
          </a:xfrm>
          <a:prstGeom prst="rect">
            <a:avLst/>
          </a:prstGeom>
          <a:solidFill>
            <a:srgbClr val="FFCCCC"/>
          </a:solidFill>
          <a:ln w="9525">
            <a:noFill/>
            <a:miter lim="800000"/>
            <a:headEnd/>
            <a:tailEnd/>
          </a:ln>
          <a:effectLst/>
        </p:spPr>
        <p:txBody>
          <a:bodyPr>
            <a:spAutoFit/>
          </a:bodyPr>
          <a:lstStyle/>
          <a:p>
            <a:pPr algn="ctr"/>
            <a:r>
              <a:rPr lang="zh-CN" altLang="en-US">
                <a:effectLst>
                  <a:outerShdw blurRad="38100" dist="38100" dir="2700000" algn="tl">
                    <a:srgbClr val="000000">
                      <a:alpha val="43137"/>
                    </a:srgbClr>
                  </a:outerShdw>
                </a:effectLst>
              </a:rPr>
              <a:t>高；</a:t>
            </a:r>
          </a:p>
        </p:txBody>
      </p:sp>
      <p:sp>
        <p:nvSpPr>
          <p:cNvPr id="87056" name="Text Box 16"/>
          <p:cNvSpPr txBox="1">
            <a:spLocks noChangeArrowheads="1"/>
          </p:cNvSpPr>
          <p:nvPr/>
        </p:nvSpPr>
        <p:spPr bwMode="auto">
          <a:xfrm>
            <a:off x="7315200" y="4587875"/>
            <a:ext cx="1203325" cy="400110"/>
          </a:xfrm>
          <a:prstGeom prst="rect">
            <a:avLst/>
          </a:prstGeom>
          <a:solidFill>
            <a:srgbClr val="FFCCCC"/>
          </a:solidFill>
          <a:ln w="9525">
            <a:noFill/>
            <a:miter lim="800000"/>
            <a:headEnd/>
            <a:tailEnd/>
          </a:ln>
          <a:effectLst/>
        </p:spPr>
        <p:txBody>
          <a:bodyPr>
            <a:spAutoFit/>
          </a:bodyPr>
          <a:lstStyle/>
          <a:p>
            <a:pPr algn="ctr"/>
            <a:r>
              <a:rPr lang="zh-CN" altLang="en-US" dirty="0">
                <a:effectLst>
                  <a:outerShdw blurRad="38100" dist="38100" dir="2700000" algn="tl">
                    <a:srgbClr val="000000">
                      <a:alpha val="43137"/>
                    </a:srgbClr>
                  </a:outerShdw>
                </a:effectLst>
              </a:rPr>
              <a:t>低。</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7049"/>
                                        </p:tgtEl>
                                        <p:attrNameLst>
                                          <p:attrName>style.visibility</p:attrName>
                                        </p:attrNameLst>
                                      </p:cBhvr>
                                      <p:to>
                                        <p:strVal val="visible"/>
                                      </p:to>
                                    </p:set>
                                    <p:animEffect transition="in" filter="slide(fromBottom)">
                                      <p:cBhvr>
                                        <p:cTn id="7" dur="500"/>
                                        <p:tgtEl>
                                          <p:spTgt spid="8704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7051"/>
                                        </p:tgtEl>
                                        <p:attrNameLst>
                                          <p:attrName>style.visibility</p:attrName>
                                        </p:attrNameLst>
                                      </p:cBhvr>
                                      <p:to>
                                        <p:strVal val="visible"/>
                                      </p:to>
                                    </p:set>
                                    <p:animEffect transition="in" filter="slide(fromBottom)">
                                      <p:cBhvr>
                                        <p:cTn id="12" dur="500"/>
                                        <p:tgtEl>
                                          <p:spTgt spid="8705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7050"/>
                                        </p:tgtEl>
                                        <p:attrNameLst>
                                          <p:attrName>style.visibility</p:attrName>
                                        </p:attrNameLst>
                                      </p:cBhvr>
                                      <p:to>
                                        <p:strVal val="visible"/>
                                      </p:to>
                                    </p:set>
                                    <p:animEffect transition="in" filter="dissolve">
                                      <p:cBhvr>
                                        <p:cTn id="17" dur="500"/>
                                        <p:tgtEl>
                                          <p:spTgt spid="8705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8705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8705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87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9" grpId="0" autoUpdateAnimBg="0"/>
      <p:bldP spid="87050" grpId="0" autoUpdateAnimBg="0"/>
      <p:bldP spid="87051" grpId="0" autoUpdateAnimBg="0"/>
      <p:bldP spid="87054" grpId="0" animBg="1" autoUpdateAnimBg="0"/>
      <p:bldP spid="87055" grpId="0" animBg="1" autoUpdateAnimBg="0"/>
      <p:bldP spid="87056"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Text Box 3"/>
          <p:cNvSpPr txBox="1">
            <a:spLocks noChangeArrowheads="1"/>
          </p:cNvSpPr>
          <p:nvPr/>
        </p:nvSpPr>
        <p:spPr bwMode="auto">
          <a:xfrm>
            <a:off x="700088" y="1797050"/>
            <a:ext cx="7966075" cy="3416320"/>
          </a:xfrm>
          <a:prstGeom prst="rect">
            <a:avLst/>
          </a:prstGeom>
          <a:noFill/>
          <a:ln w="9525">
            <a:noFill/>
            <a:miter lim="800000"/>
            <a:headEnd/>
            <a:tailEnd/>
          </a:ln>
          <a:effectLst/>
        </p:spPr>
        <p:txBody>
          <a:bodyPr>
            <a:spAutoFit/>
          </a:bodyPr>
          <a:lstStyle/>
          <a:p>
            <a:pPr algn="l">
              <a:lnSpc>
                <a:spcPct val="150000"/>
              </a:lnSpc>
              <a:buClr>
                <a:schemeClr val="hlink"/>
              </a:buClr>
              <a:buFont typeface="Wingdings" pitchFamily="2" charset="2"/>
              <a:buChar char="Ø"/>
            </a:pPr>
            <a:r>
              <a:rPr lang="zh-CN" altLang="en-US" sz="2400" dirty="0">
                <a:solidFill>
                  <a:srgbClr val="C00000"/>
                </a:solidFill>
                <a:effectLst>
                  <a:outerShdw blurRad="38100" dist="38100" dir="2700000" algn="tl">
                    <a:srgbClr val="000000">
                      <a:alpha val="43137"/>
                    </a:srgbClr>
                  </a:outerShdw>
                </a:effectLst>
                <a:latin typeface="Tahoma" pitchFamily="34" charset="0"/>
              </a:rPr>
              <a:t>概率分析的基本原理：</a:t>
            </a:r>
          </a:p>
          <a:p>
            <a:pPr algn="l">
              <a:lnSpc>
                <a:spcPct val="150000"/>
              </a:lnSpc>
              <a:buClr>
                <a:schemeClr val="hlink"/>
              </a:buClr>
              <a:buFont typeface="Wingdings" pitchFamily="2" charset="2"/>
              <a:buNone/>
            </a:pPr>
            <a:r>
              <a:rPr lang="zh-CN" altLang="en-US" sz="2400" dirty="0">
                <a:effectLst>
                  <a:outerShdw blurRad="38100" dist="38100" dir="2700000" algn="tl">
                    <a:srgbClr val="000000">
                      <a:alpha val="43137"/>
                    </a:srgbClr>
                  </a:outerShdw>
                </a:effectLst>
                <a:latin typeface="Tahoma" pitchFamily="34" charset="0"/>
              </a:rPr>
              <a:t>       对评价指标的取值进行概率估计的基础上，用指标的期望值、累积概率、标准差及离散系数等反映方案的风险程度。</a:t>
            </a:r>
          </a:p>
          <a:p>
            <a:pPr algn="l">
              <a:lnSpc>
                <a:spcPct val="150000"/>
              </a:lnSpc>
              <a:buClr>
                <a:schemeClr val="hlink"/>
              </a:buClr>
              <a:buFont typeface="Wingdings" pitchFamily="2" charset="2"/>
              <a:buNone/>
            </a:pPr>
            <a:r>
              <a:rPr lang="zh-CN" altLang="en-US" sz="2400" dirty="0">
                <a:effectLst>
                  <a:outerShdw blurRad="38100" dist="38100" dir="2700000" algn="tl">
                    <a:srgbClr val="000000">
                      <a:alpha val="43137"/>
                    </a:srgbClr>
                  </a:outerShdw>
                </a:effectLst>
                <a:latin typeface="Tahoma" pitchFamily="34" charset="0"/>
              </a:rPr>
              <a:t>       </a:t>
            </a:r>
            <a:r>
              <a:rPr lang="zh-CN" altLang="en-US" sz="2400" dirty="0">
                <a:solidFill>
                  <a:schemeClr val="hlink"/>
                </a:solidFill>
                <a:effectLst>
                  <a:outerShdw blurRad="38100" dist="38100" dir="2700000" algn="tl">
                    <a:srgbClr val="000000">
                      <a:alpha val="43137"/>
                    </a:srgbClr>
                  </a:outerShdw>
                </a:effectLst>
                <a:latin typeface="Tahoma" pitchFamily="34" charset="0"/>
              </a:rPr>
              <a:t>例如</a:t>
            </a:r>
            <a:r>
              <a:rPr lang="zh-CN" altLang="en-US" sz="2400" dirty="0">
                <a:effectLst>
                  <a:outerShdw blurRad="38100" dist="38100" dir="2700000" algn="tl">
                    <a:srgbClr val="000000">
                      <a:alpha val="43137"/>
                    </a:srgbClr>
                  </a:outerShdw>
                </a:effectLst>
                <a:latin typeface="Tahoma" pitchFamily="34" charset="0"/>
              </a:rPr>
              <a:t>当净现值指标的取值大于或等于零的累积概率越大，表明方案的风险越小；反之，则风险越大。</a:t>
            </a:r>
          </a:p>
        </p:txBody>
      </p:sp>
      <p:sp>
        <p:nvSpPr>
          <p:cNvPr id="88069" name="Text Box 5"/>
          <p:cNvSpPr txBox="1">
            <a:spLocks noGrp="1" noChangeArrowheads="1"/>
          </p:cNvSpPr>
          <p:nvPr>
            <p:ph type="title" idx="4294967295"/>
          </p:nvPr>
        </p:nvSpPr>
        <p:spPr>
          <a:xfrm>
            <a:off x="1797050" y="246063"/>
            <a:ext cx="5484813" cy="736600"/>
          </a:xfrm>
          <a:noFill/>
          <a:ln/>
        </p:spPr>
        <p:txBody>
          <a:bodyPr/>
          <a:lstStyle/>
          <a:p>
            <a:r>
              <a:rPr lang="zh-CN" altLang="en-US" sz="3200" b="1" dirty="0" smtClean="0">
                <a:solidFill>
                  <a:srgbClr val="C00000"/>
                </a:solidFill>
                <a:effectLst>
                  <a:outerShdw blurRad="38100" dist="38100" dir="2700000" algn="tl">
                    <a:srgbClr val="C0C0C0"/>
                  </a:outerShdw>
                </a:effectLst>
              </a:rPr>
              <a:t>概率分析原理</a:t>
            </a:r>
            <a:endParaRPr lang="zh-CN" altLang="en-US" sz="3200" b="1" dirty="0">
              <a:solidFill>
                <a:srgbClr val="C00000"/>
              </a:solidFill>
              <a:effectLst>
                <a:outerShdw blurRad="38100" dist="38100" dir="2700000" algn="tl">
                  <a:srgbClr val="C0C0C0"/>
                </a:outerShdw>
              </a:effectLst>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dissolve">
                                      <p:cBhvr>
                                        <p:cTn id="7" dur="500"/>
                                        <p:tgtEl>
                                          <p:spTgt spid="88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8067">
                                            <p:txEl>
                                              <p:pRg st="1" end="1"/>
                                            </p:txEl>
                                          </p:spTgt>
                                        </p:tgtEl>
                                        <p:attrNameLst>
                                          <p:attrName>style.visibility</p:attrName>
                                        </p:attrNameLst>
                                      </p:cBhvr>
                                      <p:to>
                                        <p:strVal val="visible"/>
                                      </p:to>
                                    </p:set>
                                    <p:animEffect transition="in" filter="dissolve">
                                      <p:cBhvr>
                                        <p:cTn id="12" dur="500"/>
                                        <p:tgtEl>
                                          <p:spTgt spid="880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8067">
                                            <p:txEl>
                                              <p:pRg st="2" end="2"/>
                                            </p:txEl>
                                          </p:spTgt>
                                        </p:tgtEl>
                                        <p:attrNameLst>
                                          <p:attrName>style.visibility</p:attrName>
                                        </p:attrNameLst>
                                      </p:cBhvr>
                                      <p:to>
                                        <p:strVal val="visible"/>
                                      </p:to>
                                    </p:set>
                                    <p:animEffect transition="in" filter="dissolve">
                                      <p:cBhvr>
                                        <p:cTn id="17" dur="500"/>
                                        <p:tgtEl>
                                          <p:spTgt spid="880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Text Box 3"/>
          <p:cNvSpPr txBox="1">
            <a:spLocks noChangeArrowheads="1"/>
          </p:cNvSpPr>
          <p:nvPr/>
        </p:nvSpPr>
        <p:spPr bwMode="auto">
          <a:xfrm>
            <a:off x="3707904" y="188640"/>
            <a:ext cx="1101725" cy="641350"/>
          </a:xfrm>
          <a:prstGeom prst="rect">
            <a:avLst/>
          </a:prstGeom>
          <a:solidFill>
            <a:srgbClr val="CCFFCC"/>
          </a:solidFill>
          <a:ln w="9525">
            <a:noFill/>
            <a:miter lim="800000"/>
            <a:headEnd/>
            <a:tailEnd/>
          </a:ln>
          <a:effectLst/>
        </p:spPr>
        <p:txBody>
          <a:bodyPr wrap="none">
            <a:spAutoFit/>
          </a:bodyPr>
          <a:lstStyle/>
          <a:p>
            <a:pPr algn="l"/>
            <a:r>
              <a:rPr kumimoji="0" lang="zh-CN" altLang="en-US" sz="3600" dirty="0">
                <a:solidFill>
                  <a:schemeClr val="hlink"/>
                </a:solidFill>
                <a:effectLst>
                  <a:outerShdw blurRad="38100" dist="38100" dir="2700000" algn="tl">
                    <a:srgbClr val="000000"/>
                  </a:outerShdw>
                </a:effectLst>
                <a:latin typeface="楷体_GB2312" pitchFamily="49" charset="-122"/>
                <a:ea typeface="楷体_GB2312" pitchFamily="49" charset="-122"/>
              </a:rPr>
              <a:t>例题</a:t>
            </a:r>
          </a:p>
        </p:txBody>
      </p:sp>
      <p:sp>
        <p:nvSpPr>
          <p:cNvPr id="89092" name="Text Box 4"/>
          <p:cNvSpPr txBox="1">
            <a:spLocks noChangeArrowheads="1"/>
          </p:cNvSpPr>
          <p:nvPr/>
        </p:nvSpPr>
        <p:spPr bwMode="auto">
          <a:xfrm>
            <a:off x="1271588" y="1181100"/>
            <a:ext cx="7596187" cy="2143125"/>
          </a:xfrm>
          <a:prstGeom prst="rect">
            <a:avLst/>
          </a:prstGeom>
          <a:noFill/>
          <a:ln w="9525">
            <a:noFill/>
            <a:miter lim="800000"/>
            <a:headEnd/>
            <a:tailEnd/>
          </a:ln>
          <a:effectLst/>
        </p:spPr>
        <p:txBody>
          <a:bodyPr>
            <a:spAutoFit/>
          </a:bodyPr>
          <a:lstStyle/>
          <a:p>
            <a:pPr algn="l">
              <a:lnSpc>
                <a:spcPct val="120000"/>
              </a:lnSpc>
            </a:pPr>
            <a:r>
              <a:rPr lang="zh-CN" altLang="en-US">
                <a:latin typeface="Tahoma" pitchFamily="34" charset="0"/>
              </a:rPr>
              <a:t>影响某新产品项目现金流量的主要不确定因素：</a:t>
            </a:r>
          </a:p>
          <a:p>
            <a:pPr algn="l">
              <a:lnSpc>
                <a:spcPct val="120000"/>
              </a:lnSpc>
            </a:pPr>
            <a:r>
              <a:rPr lang="zh-CN" altLang="en-US">
                <a:solidFill>
                  <a:schemeClr val="hlink"/>
                </a:solidFill>
                <a:latin typeface="Tahoma" pitchFamily="34" charset="0"/>
              </a:rPr>
              <a:t>产品市场前景：</a:t>
            </a:r>
            <a:r>
              <a:rPr lang="zh-CN" altLang="en-US">
                <a:latin typeface="Tahoma" pitchFamily="34" charset="0"/>
              </a:rPr>
              <a:t>畅销、平销、滞销</a:t>
            </a:r>
            <a:endParaRPr lang="zh-CN" altLang="en-US">
              <a:solidFill>
                <a:schemeClr val="hlink"/>
              </a:solidFill>
              <a:latin typeface="Tahoma" pitchFamily="34" charset="0"/>
            </a:endParaRPr>
          </a:p>
          <a:p>
            <a:pPr algn="l">
              <a:lnSpc>
                <a:spcPct val="120000"/>
              </a:lnSpc>
            </a:pPr>
            <a:r>
              <a:rPr lang="zh-CN" altLang="en-US">
                <a:solidFill>
                  <a:schemeClr val="hlink"/>
                </a:solidFill>
                <a:latin typeface="Tahoma" pitchFamily="34" charset="0"/>
              </a:rPr>
              <a:t>原料价格水平：</a:t>
            </a:r>
            <a:r>
              <a:rPr lang="zh-CN" altLang="en-US">
                <a:latin typeface="Tahoma" pitchFamily="34" charset="0"/>
                <a:sym typeface="UniversalMath1 BT" pitchFamily="18" charset="2"/>
              </a:rPr>
              <a:t>高价位、中价位、低价位</a:t>
            </a:r>
          </a:p>
          <a:p>
            <a:pPr algn="l">
              <a:lnSpc>
                <a:spcPct val="120000"/>
              </a:lnSpc>
            </a:pPr>
            <a:r>
              <a:rPr lang="zh-CN" altLang="en-US">
                <a:latin typeface="Tahoma" pitchFamily="34" charset="0"/>
                <a:sym typeface="UniversalMath1 BT" pitchFamily="18" charset="2"/>
              </a:rPr>
              <a:t>请计算方案净现值的期望值与方差（</a:t>
            </a:r>
            <a:r>
              <a:rPr lang="en-US" altLang="zh-CN" i="1">
                <a:latin typeface="Times New Roman" pitchFamily="18" charset="0"/>
                <a:cs typeface="Tahoma" pitchFamily="34" charset="0"/>
                <a:sym typeface="UniversalMath1 BT" pitchFamily="18" charset="2"/>
              </a:rPr>
              <a:t>i</a:t>
            </a:r>
            <a:r>
              <a:rPr lang="en-US" altLang="zh-CN" baseline="-25000">
                <a:latin typeface="Tahoma" pitchFamily="34" charset="0"/>
                <a:cs typeface="Tahoma" pitchFamily="34" charset="0"/>
                <a:sym typeface="UniversalMath1 BT" pitchFamily="18" charset="2"/>
              </a:rPr>
              <a:t>0</a:t>
            </a:r>
            <a:r>
              <a:rPr lang="en-US" altLang="zh-CN">
                <a:latin typeface="Tahoma" pitchFamily="34" charset="0"/>
                <a:cs typeface="Tahoma" pitchFamily="34" charset="0"/>
                <a:sym typeface="UniversalMath1 BT" pitchFamily="18" charset="2"/>
              </a:rPr>
              <a:t>=</a:t>
            </a:r>
            <a:r>
              <a:rPr lang="en-US" altLang="zh-CN">
                <a:sym typeface="UniversalMath1 BT" pitchFamily="18" charset="2"/>
              </a:rPr>
              <a:t>12%</a:t>
            </a:r>
            <a:r>
              <a:rPr lang="en-US" altLang="zh-CN">
                <a:latin typeface="Tahoma" pitchFamily="34" charset="0"/>
                <a:sym typeface="UniversalMath1 BT" pitchFamily="18" charset="2"/>
              </a:rPr>
              <a:t>）</a:t>
            </a:r>
            <a:r>
              <a:rPr lang="en-US" altLang="zh-CN" baseline="-25000">
                <a:latin typeface="Tahoma" pitchFamily="34" charset="0"/>
                <a:sym typeface="UniversalMath1 BT" pitchFamily="18" charset="2"/>
              </a:rPr>
              <a:t>。</a:t>
            </a:r>
            <a:endParaRPr lang="zh-CN" altLang="en-US" baseline="-25000">
              <a:latin typeface="Tahoma" pitchFamily="34" charset="0"/>
              <a:sym typeface="UniversalMath1 BT" pitchFamily="18" charset="2"/>
            </a:endParaRPr>
          </a:p>
        </p:txBody>
      </p:sp>
      <p:sp>
        <p:nvSpPr>
          <p:cNvPr id="89095" name="Rectangle 7"/>
          <p:cNvSpPr>
            <a:spLocks noChangeArrowheads="1"/>
          </p:cNvSpPr>
          <p:nvPr/>
        </p:nvSpPr>
        <p:spPr bwMode="auto">
          <a:xfrm>
            <a:off x="1133475" y="3048000"/>
            <a:ext cx="6618288" cy="457200"/>
          </a:xfrm>
          <a:prstGeom prst="rect">
            <a:avLst/>
          </a:prstGeom>
          <a:noFill/>
          <a:ln w="9525">
            <a:noFill/>
            <a:miter lim="800000"/>
            <a:headEnd/>
            <a:tailEnd/>
          </a:ln>
          <a:effectLst/>
        </p:spPr>
        <p:txBody>
          <a:bodyPr wrap="none">
            <a:spAutoFit/>
          </a:bodyPr>
          <a:lstStyle/>
          <a:p>
            <a:r>
              <a:rPr lang="zh-CN" altLang="en-US" sz="2400" dirty="0">
                <a:latin typeface="Tahoma" pitchFamily="34" charset="0"/>
              </a:rPr>
              <a:t>（产品市场前景和原料价格水平之</a:t>
            </a:r>
            <a:r>
              <a:rPr lang="zh-CN" altLang="en-US" sz="2400" dirty="0">
                <a:latin typeface="Tahoma" pitchFamily="34" charset="0"/>
                <a:sym typeface="UniversalMath1 BT" pitchFamily="18" charset="2"/>
              </a:rPr>
              <a:t>间相互独立）</a:t>
            </a:r>
          </a:p>
        </p:txBody>
      </p:sp>
      <p:grpSp>
        <p:nvGrpSpPr>
          <p:cNvPr id="2" name="Group 72"/>
          <p:cNvGrpSpPr>
            <a:grpSpLocks/>
          </p:cNvGrpSpPr>
          <p:nvPr/>
        </p:nvGrpSpPr>
        <p:grpSpPr bwMode="auto">
          <a:xfrm>
            <a:off x="638175" y="4084638"/>
            <a:ext cx="7681913" cy="2068512"/>
            <a:chOff x="402" y="2687"/>
            <a:chExt cx="4839" cy="1303"/>
          </a:xfrm>
        </p:grpSpPr>
        <p:sp>
          <p:nvSpPr>
            <p:cNvPr id="89097" name="Rectangle 9"/>
            <p:cNvSpPr>
              <a:spLocks noChangeArrowheads="1"/>
            </p:cNvSpPr>
            <p:nvPr/>
          </p:nvSpPr>
          <p:spPr bwMode="auto">
            <a:xfrm>
              <a:off x="4083" y="3649"/>
              <a:ext cx="1158" cy="341"/>
            </a:xfrm>
            <a:prstGeom prst="rect">
              <a:avLst/>
            </a:prstGeom>
            <a:solidFill>
              <a:srgbClr val="33CCFF"/>
            </a:solidFill>
            <a:ln w="9525">
              <a:noFill/>
              <a:miter lim="800000"/>
              <a:headEnd/>
              <a:tailEnd/>
            </a:ln>
            <a:effectLst/>
          </p:spPr>
          <p:txBody>
            <a:bodyPr anchor="ctr"/>
            <a:lstStyle/>
            <a:p>
              <a:pPr>
                <a:spcBef>
                  <a:spcPct val="20000"/>
                </a:spcBef>
                <a:buClr>
                  <a:schemeClr val="folHlink"/>
                </a:buClr>
                <a:buSzPct val="60000"/>
                <a:buFont typeface="Wingdings" pitchFamily="2" charset="2"/>
                <a:buNone/>
              </a:pPr>
              <a:r>
                <a:rPr lang="zh-CN" altLang="en-US" sz="2400">
                  <a:solidFill>
                    <a:schemeClr val="tx1"/>
                  </a:solidFill>
                  <a:latin typeface="Tahoma" pitchFamily="34" charset="0"/>
                </a:rPr>
                <a:t>0.2</a:t>
              </a:r>
            </a:p>
          </p:txBody>
        </p:sp>
        <p:sp>
          <p:nvSpPr>
            <p:cNvPr id="89098" name="Rectangle 10"/>
            <p:cNvSpPr>
              <a:spLocks noChangeArrowheads="1"/>
            </p:cNvSpPr>
            <p:nvPr/>
          </p:nvSpPr>
          <p:spPr bwMode="auto">
            <a:xfrm>
              <a:off x="3023" y="3649"/>
              <a:ext cx="1060" cy="341"/>
            </a:xfrm>
            <a:prstGeom prst="rect">
              <a:avLst/>
            </a:prstGeom>
            <a:solidFill>
              <a:srgbClr val="33CCFF"/>
            </a:solidFill>
            <a:ln w="9525">
              <a:noFill/>
              <a:miter lim="800000"/>
              <a:headEnd/>
              <a:tailEnd/>
            </a:ln>
            <a:effectLst/>
          </p:spPr>
          <p:txBody>
            <a:bodyPr anchor="ctr"/>
            <a:lstStyle/>
            <a:p>
              <a:pPr>
                <a:spcBef>
                  <a:spcPct val="20000"/>
                </a:spcBef>
                <a:buClr>
                  <a:schemeClr val="folHlink"/>
                </a:buClr>
                <a:buSzPct val="60000"/>
                <a:buFont typeface="Wingdings" pitchFamily="2" charset="2"/>
                <a:buNone/>
              </a:pPr>
              <a:r>
                <a:rPr lang="zh-CN" altLang="en-US" sz="2400">
                  <a:solidFill>
                    <a:schemeClr val="tx1"/>
                  </a:solidFill>
                  <a:latin typeface="Tahoma" pitchFamily="34" charset="0"/>
                </a:rPr>
                <a:t>0.4</a:t>
              </a:r>
            </a:p>
          </p:txBody>
        </p:sp>
        <p:sp>
          <p:nvSpPr>
            <p:cNvPr id="89099" name="Rectangle 11"/>
            <p:cNvSpPr>
              <a:spLocks noChangeArrowheads="1"/>
            </p:cNvSpPr>
            <p:nvPr/>
          </p:nvSpPr>
          <p:spPr bwMode="auto">
            <a:xfrm>
              <a:off x="1909" y="3649"/>
              <a:ext cx="1114" cy="341"/>
            </a:xfrm>
            <a:prstGeom prst="rect">
              <a:avLst/>
            </a:prstGeom>
            <a:solidFill>
              <a:srgbClr val="33CCFF"/>
            </a:solidFill>
            <a:ln w="9525">
              <a:noFill/>
              <a:miter lim="800000"/>
              <a:headEnd/>
              <a:tailEnd/>
            </a:ln>
            <a:effectLst/>
          </p:spPr>
          <p:txBody>
            <a:bodyPr anchor="ctr"/>
            <a:lstStyle/>
            <a:p>
              <a:pPr>
                <a:spcBef>
                  <a:spcPct val="20000"/>
                </a:spcBef>
                <a:buClr>
                  <a:schemeClr val="folHlink"/>
                </a:buClr>
                <a:buSzPct val="60000"/>
                <a:buFont typeface="Wingdings" pitchFamily="2" charset="2"/>
                <a:buNone/>
              </a:pPr>
              <a:r>
                <a:rPr lang="zh-CN" altLang="en-US" sz="2400">
                  <a:solidFill>
                    <a:schemeClr val="tx1"/>
                  </a:solidFill>
                  <a:latin typeface="Tahoma" pitchFamily="34" charset="0"/>
                </a:rPr>
                <a:t>0.4</a:t>
              </a:r>
            </a:p>
          </p:txBody>
        </p:sp>
        <p:sp>
          <p:nvSpPr>
            <p:cNvPr id="89100" name="Rectangle 12"/>
            <p:cNvSpPr>
              <a:spLocks noChangeArrowheads="1"/>
            </p:cNvSpPr>
            <p:nvPr/>
          </p:nvSpPr>
          <p:spPr bwMode="auto">
            <a:xfrm>
              <a:off x="402" y="3649"/>
              <a:ext cx="1507" cy="341"/>
            </a:xfrm>
            <a:prstGeom prst="rect">
              <a:avLst/>
            </a:prstGeom>
            <a:solidFill>
              <a:srgbClr val="33CCFF"/>
            </a:solidFill>
            <a:ln w="9525">
              <a:noFill/>
              <a:miter lim="800000"/>
              <a:headEnd/>
              <a:tailEnd/>
            </a:ln>
            <a:effectLst/>
          </p:spPr>
          <p:txBody>
            <a:bodyPr anchor="ctr"/>
            <a:lstStyle/>
            <a:p>
              <a:pPr>
                <a:spcBef>
                  <a:spcPct val="20000"/>
                </a:spcBef>
                <a:buClr>
                  <a:schemeClr val="folHlink"/>
                </a:buClr>
                <a:buSzPct val="60000"/>
                <a:buFont typeface="Wingdings" pitchFamily="2" charset="2"/>
                <a:buNone/>
              </a:pPr>
              <a:r>
                <a:rPr lang="zh-CN" altLang="en-US" sz="2400">
                  <a:solidFill>
                    <a:schemeClr val="tx1"/>
                  </a:solidFill>
                  <a:latin typeface="Tahoma" pitchFamily="34" charset="0"/>
                </a:rPr>
                <a:t>发生概率</a:t>
              </a:r>
            </a:p>
          </p:txBody>
        </p:sp>
        <p:sp>
          <p:nvSpPr>
            <p:cNvPr id="89101" name="Rectangle 13"/>
            <p:cNvSpPr>
              <a:spLocks noChangeArrowheads="1"/>
            </p:cNvSpPr>
            <p:nvPr/>
          </p:nvSpPr>
          <p:spPr bwMode="auto">
            <a:xfrm>
              <a:off x="4083" y="3327"/>
              <a:ext cx="1158" cy="322"/>
            </a:xfrm>
            <a:prstGeom prst="rect">
              <a:avLst/>
            </a:prstGeom>
            <a:solidFill>
              <a:srgbClr val="33CCFF"/>
            </a:solidFill>
            <a:ln w="9525">
              <a:noFill/>
              <a:miter lim="800000"/>
              <a:headEnd/>
              <a:tailEnd/>
            </a:ln>
            <a:effectLst/>
          </p:spPr>
          <p:txBody>
            <a:bodyPr anchor="ctr"/>
            <a:lstStyle/>
            <a:p>
              <a:pPr>
                <a:spcBef>
                  <a:spcPct val="20000"/>
                </a:spcBef>
                <a:buClr>
                  <a:schemeClr val="folHlink"/>
                </a:buClr>
                <a:buSzPct val="60000"/>
                <a:buFont typeface="Wingdings" pitchFamily="2" charset="2"/>
                <a:buNone/>
              </a:pPr>
              <a:r>
                <a:rPr lang="zh-CN" altLang="en-US" sz="2400">
                  <a:solidFill>
                    <a:schemeClr val="tx1"/>
                  </a:solidFill>
                  <a:latin typeface="Tahoma" pitchFamily="34" charset="0"/>
                </a:rPr>
                <a:t>低</a:t>
              </a:r>
            </a:p>
          </p:txBody>
        </p:sp>
        <p:sp>
          <p:nvSpPr>
            <p:cNvPr id="89102" name="Rectangle 14"/>
            <p:cNvSpPr>
              <a:spLocks noChangeArrowheads="1"/>
            </p:cNvSpPr>
            <p:nvPr/>
          </p:nvSpPr>
          <p:spPr bwMode="auto">
            <a:xfrm>
              <a:off x="3023" y="3327"/>
              <a:ext cx="1060" cy="322"/>
            </a:xfrm>
            <a:prstGeom prst="rect">
              <a:avLst/>
            </a:prstGeom>
            <a:solidFill>
              <a:srgbClr val="33CCFF"/>
            </a:solidFill>
            <a:ln w="9525">
              <a:noFill/>
              <a:miter lim="800000"/>
              <a:headEnd/>
              <a:tailEnd/>
            </a:ln>
            <a:effectLst/>
          </p:spPr>
          <p:txBody>
            <a:bodyPr anchor="ctr"/>
            <a:lstStyle/>
            <a:p>
              <a:pPr>
                <a:spcBef>
                  <a:spcPct val="20000"/>
                </a:spcBef>
                <a:buClr>
                  <a:schemeClr val="folHlink"/>
                </a:buClr>
                <a:buSzPct val="60000"/>
                <a:buFont typeface="Wingdings" pitchFamily="2" charset="2"/>
                <a:buNone/>
              </a:pPr>
              <a:r>
                <a:rPr lang="zh-CN" altLang="en-US" sz="2400">
                  <a:solidFill>
                    <a:schemeClr val="tx1"/>
                  </a:solidFill>
                  <a:latin typeface="Tahoma" pitchFamily="34" charset="0"/>
                </a:rPr>
                <a:t>中</a:t>
              </a:r>
            </a:p>
          </p:txBody>
        </p:sp>
        <p:sp>
          <p:nvSpPr>
            <p:cNvPr id="89103" name="Rectangle 15"/>
            <p:cNvSpPr>
              <a:spLocks noChangeArrowheads="1"/>
            </p:cNvSpPr>
            <p:nvPr/>
          </p:nvSpPr>
          <p:spPr bwMode="auto">
            <a:xfrm>
              <a:off x="1909" y="3327"/>
              <a:ext cx="1114" cy="322"/>
            </a:xfrm>
            <a:prstGeom prst="rect">
              <a:avLst/>
            </a:prstGeom>
            <a:solidFill>
              <a:srgbClr val="33CCFF"/>
            </a:solidFill>
            <a:ln w="9525">
              <a:noFill/>
              <a:miter lim="800000"/>
              <a:headEnd/>
              <a:tailEnd/>
            </a:ln>
            <a:effectLst/>
          </p:spPr>
          <p:txBody>
            <a:bodyPr anchor="ctr"/>
            <a:lstStyle/>
            <a:p>
              <a:pPr>
                <a:spcBef>
                  <a:spcPct val="20000"/>
                </a:spcBef>
                <a:buClr>
                  <a:schemeClr val="folHlink"/>
                </a:buClr>
                <a:buSzPct val="60000"/>
                <a:buFont typeface="Wingdings" pitchFamily="2" charset="2"/>
                <a:buNone/>
              </a:pPr>
              <a:r>
                <a:rPr lang="zh-CN" altLang="en-US" sz="2400">
                  <a:solidFill>
                    <a:schemeClr val="tx1"/>
                  </a:solidFill>
                  <a:latin typeface="Tahoma" pitchFamily="34" charset="0"/>
                </a:rPr>
                <a:t>高</a:t>
              </a:r>
            </a:p>
          </p:txBody>
        </p:sp>
        <p:sp>
          <p:nvSpPr>
            <p:cNvPr id="89104" name="Rectangle 16"/>
            <p:cNvSpPr>
              <a:spLocks noChangeArrowheads="1"/>
            </p:cNvSpPr>
            <p:nvPr/>
          </p:nvSpPr>
          <p:spPr bwMode="auto">
            <a:xfrm>
              <a:off x="402" y="3327"/>
              <a:ext cx="1507" cy="322"/>
            </a:xfrm>
            <a:prstGeom prst="rect">
              <a:avLst/>
            </a:prstGeom>
            <a:solidFill>
              <a:srgbClr val="33CCFF"/>
            </a:solidFill>
            <a:ln w="9525">
              <a:noFill/>
              <a:miter lim="800000"/>
              <a:headEnd/>
              <a:tailEnd/>
            </a:ln>
            <a:effectLst/>
          </p:spPr>
          <p:txBody>
            <a:bodyPr anchor="ctr"/>
            <a:lstStyle/>
            <a:p>
              <a:pPr>
                <a:spcBef>
                  <a:spcPct val="20000"/>
                </a:spcBef>
                <a:buClr>
                  <a:schemeClr val="folHlink"/>
                </a:buClr>
                <a:buSzPct val="60000"/>
                <a:buFont typeface="Wingdings" pitchFamily="2" charset="2"/>
                <a:buNone/>
              </a:pPr>
              <a:r>
                <a:rPr lang="zh-CN" altLang="en-US" sz="2400" dirty="0">
                  <a:solidFill>
                    <a:srgbClr val="C00000"/>
                  </a:solidFill>
                  <a:effectLst>
                    <a:outerShdw blurRad="38100" dist="38100" dir="2700000" algn="tl">
                      <a:srgbClr val="000000">
                        <a:alpha val="43137"/>
                      </a:srgbClr>
                    </a:outerShdw>
                  </a:effectLst>
                  <a:latin typeface="Tahoma" pitchFamily="34" charset="0"/>
                  <a:ea typeface="楷体_GB2312" pitchFamily="49" charset="-122"/>
                </a:rPr>
                <a:t>原材料价格水平</a:t>
              </a:r>
            </a:p>
          </p:txBody>
        </p:sp>
        <p:sp>
          <p:nvSpPr>
            <p:cNvPr id="89105" name="Rectangle 17"/>
            <p:cNvSpPr>
              <a:spLocks noChangeArrowheads="1"/>
            </p:cNvSpPr>
            <p:nvPr/>
          </p:nvSpPr>
          <p:spPr bwMode="auto">
            <a:xfrm>
              <a:off x="4083" y="3016"/>
              <a:ext cx="1158" cy="311"/>
            </a:xfrm>
            <a:prstGeom prst="rect">
              <a:avLst/>
            </a:prstGeom>
            <a:solidFill>
              <a:srgbClr val="33CCFF"/>
            </a:solidFill>
            <a:ln w="9525">
              <a:noFill/>
              <a:miter lim="800000"/>
              <a:headEnd/>
              <a:tailEnd/>
            </a:ln>
            <a:effectLst/>
          </p:spPr>
          <p:txBody>
            <a:bodyPr anchor="ctr"/>
            <a:lstStyle/>
            <a:p>
              <a:pPr>
                <a:spcBef>
                  <a:spcPct val="20000"/>
                </a:spcBef>
                <a:buClr>
                  <a:schemeClr val="folHlink"/>
                </a:buClr>
                <a:buSzPct val="60000"/>
                <a:buFont typeface="Wingdings" pitchFamily="2" charset="2"/>
                <a:buNone/>
              </a:pPr>
              <a:r>
                <a:rPr lang="zh-CN" altLang="en-US" sz="2400">
                  <a:solidFill>
                    <a:schemeClr val="tx1"/>
                  </a:solidFill>
                  <a:latin typeface="Tahoma" pitchFamily="34" charset="0"/>
                </a:rPr>
                <a:t>0.2</a:t>
              </a:r>
            </a:p>
          </p:txBody>
        </p:sp>
        <p:sp>
          <p:nvSpPr>
            <p:cNvPr id="89106" name="Rectangle 18"/>
            <p:cNvSpPr>
              <a:spLocks noChangeArrowheads="1"/>
            </p:cNvSpPr>
            <p:nvPr/>
          </p:nvSpPr>
          <p:spPr bwMode="auto">
            <a:xfrm>
              <a:off x="3023" y="3016"/>
              <a:ext cx="1060" cy="311"/>
            </a:xfrm>
            <a:prstGeom prst="rect">
              <a:avLst/>
            </a:prstGeom>
            <a:solidFill>
              <a:srgbClr val="33CCFF"/>
            </a:solidFill>
            <a:ln w="9525">
              <a:noFill/>
              <a:miter lim="800000"/>
              <a:headEnd/>
              <a:tailEnd/>
            </a:ln>
            <a:effectLst/>
          </p:spPr>
          <p:txBody>
            <a:bodyPr anchor="ctr"/>
            <a:lstStyle/>
            <a:p>
              <a:pPr>
                <a:spcBef>
                  <a:spcPct val="20000"/>
                </a:spcBef>
                <a:buClr>
                  <a:schemeClr val="folHlink"/>
                </a:buClr>
                <a:buSzPct val="60000"/>
                <a:buFont typeface="Wingdings" pitchFamily="2" charset="2"/>
                <a:buNone/>
              </a:pPr>
              <a:r>
                <a:rPr lang="zh-CN" altLang="en-US" sz="2400">
                  <a:solidFill>
                    <a:schemeClr val="tx1"/>
                  </a:solidFill>
                  <a:latin typeface="Tahoma" pitchFamily="34" charset="0"/>
                </a:rPr>
                <a:t>0.6</a:t>
              </a:r>
            </a:p>
          </p:txBody>
        </p:sp>
        <p:sp>
          <p:nvSpPr>
            <p:cNvPr id="89107" name="Rectangle 19"/>
            <p:cNvSpPr>
              <a:spLocks noChangeArrowheads="1"/>
            </p:cNvSpPr>
            <p:nvPr/>
          </p:nvSpPr>
          <p:spPr bwMode="auto">
            <a:xfrm>
              <a:off x="1909" y="3016"/>
              <a:ext cx="1114" cy="311"/>
            </a:xfrm>
            <a:prstGeom prst="rect">
              <a:avLst/>
            </a:prstGeom>
            <a:solidFill>
              <a:srgbClr val="33CCFF"/>
            </a:solidFill>
            <a:ln w="9525">
              <a:noFill/>
              <a:miter lim="800000"/>
              <a:headEnd/>
              <a:tailEnd/>
            </a:ln>
            <a:effectLst/>
          </p:spPr>
          <p:txBody>
            <a:bodyPr anchor="ctr"/>
            <a:lstStyle/>
            <a:p>
              <a:pPr>
                <a:spcBef>
                  <a:spcPct val="20000"/>
                </a:spcBef>
                <a:buClr>
                  <a:schemeClr val="folHlink"/>
                </a:buClr>
                <a:buSzPct val="60000"/>
                <a:buFont typeface="Wingdings" pitchFamily="2" charset="2"/>
                <a:buNone/>
              </a:pPr>
              <a:r>
                <a:rPr lang="zh-CN" altLang="en-US" sz="2400">
                  <a:solidFill>
                    <a:schemeClr val="tx1"/>
                  </a:solidFill>
                  <a:latin typeface="Tahoma" pitchFamily="34" charset="0"/>
                </a:rPr>
                <a:t>0.2</a:t>
              </a:r>
            </a:p>
          </p:txBody>
        </p:sp>
        <p:sp>
          <p:nvSpPr>
            <p:cNvPr id="89108" name="Rectangle 20"/>
            <p:cNvSpPr>
              <a:spLocks noChangeArrowheads="1"/>
            </p:cNvSpPr>
            <p:nvPr/>
          </p:nvSpPr>
          <p:spPr bwMode="auto">
            <a:xfrm>
              <a:off x="402" y="3016"/>
              <a:ext cx="1507" cy="311"/>
            </a:xfrm>
            <a:prstGeom prst="rect">
              <a:avLst/>
            </a:prstGeom>
            <a:solidFill>
              <a:srgbClr val="33CCFF"/>
            </a:solidFill>
            <a:ln w="9525">
              <a:noFill/>
              <a:miter lim="800000"/>
              <a:headEnd/>
              <a:tailEnd/>
            </a:ln>
            <a:effectLst/>
          </p:spPr>
          <p:txBody>
            <a:bodyPr anchor="ctr"/>
            <a:lstStyle/>
            <a:p>
              <a:pPr>
                <a:spcBef>
                  <a:spcPct val="20000"/>
                </a:spcBef>
                <a:buClr>
                  <a:schemeClr val="folHlink"/>
                </a:buClr>
                <a:buSzPct val="60000"/>
                <a:buFont typeface="Wingdings" pitchFamily="2" charset="2"/>
                <a:buNone/>
              </a:pPr>
              <a:r>
                <a:rPr lang="zh-CN" altLang="en-US" sz="2400">
                  <a:solidFill>
                    <a:schemeClr val="tx1"/>
                  </a:solidFill>
                  <a:latin typeface="Tahoma" pitchFamily="34" charset="0"/>
                </a:rPr>
                <a:t>发生概率</a:t>
              </a:r>
            </a:p>
          </p:txBody>
        </p:sp>
        <p:sp>
          <p:nvSpPr>
            <p:cNvPr id="89109" name="Rectangle 21"/>
            <p:cNvSpPr>
              <a:spLocks noChangeArrowheads="1"/>
            </p:cNvSpPr>
            <p:nvPr/>
          </p:nvSpPr>
          <p:spPr bwMode="auto">
            <a:xfrm>
              <a:off x="4083" y="2687"/>
              <a:ext cx="1158" cy="329"/>
            </a:xfrm>
            <a:prstGeom prst="rect">
              <a:avLst/>
            </a:prstGeom>
            <a:solidFill>
              <a:srgbClr val="33CCFF"/>
            </a:solidFill>
            <a:ln w="9525">
              <a:noFill/>
              <a:miter lim="800000"/>
              <a:headEnd/>
              <a:tailEnd/>
            </a:ln>
            <a:effectLst/>
          </p:spPr>
          <p:txBody>
            <a:bodyPr anchor="ctr"/>
            <a:lstStyle/>
            <a:p>
              <a:pPr>
                <a:spcBef>
                  <a:spcPct val="20000"/>
                </a:spcBef>
                <a:buClr>
                  <a:schemeClr val="folHlink"/>
                </a:buClr>
                <a:buSzPct val="60000"/>
                <a:buFont typeface="Wingdings" pitchFamily="2" charset="2"/>
                <a:buNone/>
              </a:pPr>
              <a:r>
                <a:rPr lang="zh-CN" altLang="en-US" sz="2400">
                  <a:solidFill>
                    <a:schemeClr val="tx1"/>
                  </a:solidFill>
                  <a:latin typeface="Tahoma" pitchFamily="34" charset="0"/>
                </a:rPr>
                <a:t>滞销</a:t>
              </a:r>
            </a:p>
          </p:txBody>
        </p:sp>
        <p:sp>
          <p:nvSpPr>
            <p:cNvPr id="89110" name="Rectangle 22"/>
            <p:cNvSpPr>
              <a:spLocks noChangeArrowheads="1"/>
            </p:cNvSpPr>
            <p:nvPr/>
          </p:nvSpPr>
          <p:spPr bwMode="auto">
            <a:xfrm>
              <a:off x="3023" y="2687"/>
              <a:ext cx="1060" cy="329"/>
            </a:xfrm>
            <a:prstGeom prst="rect">
              <a:avLst/>
            </a:prstGeom>
            <a:solidFill>
              <a:srgbClr val="33CCFF"/>
            </a:solidFill>
            <a:ln w="9525">
              <a:noFill/>
              <a:miter lim="800000"/>
              <a:headEnd/>
              <a:tailEnd/>
            </a:ln>
            <a:effectLst/>
          </p:spPr>
          <p:txBody>
            <a:bodyPr anchor="ctr"/>
            <a:lstStyle/>
            <a:p>
              <a:pPr>
                <a:spcBef>
                  <a:spcPct val="20000"/>
                </a:spcBef>
                <a:buClr>
                  <a:schemeClr val="folHlink"/>
                </a:buClr>
                <a:buSzPct val="60000"/>
                <a:buFont typeface="Wingdings" pitchFamily="2" charset="2"/>
                <a:buNone/>
              </a:pPr>
              <a:r>
                <a:rPr lang="zh-CN" altLang="en-US" sz="2400">
                  <a:solidFill>
                    <a:schemeClr val="tx1"/>
                  </a:solidFill>
                  <a:latin typeface="Tahoma" pitchFamily="34" charset="0"/>
                </a:rPr>
                <a:t>平销</a:t>
              </a:r>
            </a:p>
          </p:txBody>
        </p:sp>
        <p:sp>
          <p:nvSpPr>
            <p:cNvPr id="89111" name="Rectangle 23"/>
            <p:cNvSpPr>
              <a:spLocks noChangeArrowheads="1"/>
            </p:cNvSpPr>
            <p:nvPr/>
          </p:nvSpPr>
          <p:spPr bwMode="auto">
            <a:xfrm>
              <a:off x="1909" y="2687"/>
              <a:ext cx="1114" cy="329"/>
            </a:xfrm>
            <a:prstGeom prst="rect">
              <a:avLst/>
            </a:prstGeom>
            <a:solidFill>
              <a:srgbClr val="33CCFF"/>
            </a:solidFill>
            <a:ln w="9525">
              <a:noFill/>
              <a:miter lim="800000"/>
              <a:headEnd/>
              <a:tailEnd/>
            </a:ln>
            <a:effectLst/>
          </p:spPr>
          <p:txBody>
            <a:bodyPr anchor="ctr"/>
            <a:lstStyle/>
            <a:p>
              <a:pPr>
                <a:spcBef>
                  <a:spcPct val="20000"/>
                </a:spcBef>
                <a:buClr>
                  <a:schemeClr val="folHlink"/>
                </a:buClr>
                <a:buSzPct val="60000"/>
                <a:buFont typeface="Wingdings" pitchFamily="2" charset="2"/>
                <a:buNone/>
              </a:pPr>
              <a:r>
                <a:rPr lang="zh-CN" altLang="en-US" sz="2400">
                  <a:solidFill>
                    <a:schemeClr val="tx1"/>
                  </a:solidFill>
                  <a:latin typeface="Tahoma" pitchFamily="34" charset="0"/>
                </a:rPr>
                <a:t>畅销</a:t>
              </a:r>
              <a:endParaRPr lang="en-US" altLang="zh-CN" sz="2400" i="1">
                <a:solidFill>
                  <a:schemeClr val="tx1"/>
                </a:solidFill>
                <a:latin typeface="Times New Roman" pitchFamily="18" charset="0"/>
              </a:endParaRPr>
            </a:p>
          </p:txBody>
        </p:sp>
        <p:sp>
          <p:nvSpPr>
            <p:cNvPr id="89112" name="Rectangle 24"/>
            <p:cNvSpPr>
              <a:spLocks noChangeArrowheads="1"/>
            </p:cNvSpPr>
            <p:nvPr/>
          </p:nvSpPr>
          <p:spPr bwMode="auto">
            <a:xfrm>
              <a:off x="402" y="2687"/>
              <a:ext cx="1507" cy="329"/>
            </a:xfrm>
            <a:prstGeom prst="rect">
              <a:avLst/>
            </a:prstGeom>
            <a:solidFill>
              <a:srgbClr val="33CCFF"/>
            </a:solidFill>
            <a:ln w="9525">
              <a:noFill/>
              <a:miter lim="800000"/>
              <a:headEnd/>
              <a:tailEnd/>
            </a:ln>
            <a:effectLst/>
          </p:spPr>
          <p:txBody>
            <a:bodyPr anchor="ctr"/>
            <a:lstStyle/>
            <a:p>
              <a:pPr>
                <a:spcBef>
                  <a:spcPct val="20000"/>
                </a:spcBef>
                <a:buClr>
                  <a:schemeClr val="folHlink"/>
                </a:buClr>
                <a:buSzPct val="60000"/>
                <a:buFont typeface="Wingdings" pitchFamily="2" charset="2"/>
                <a:buNone/>
              </a:pPr>
              <a:r>
                <a:rPr lang="zh-CN" altLang="en-US" sz="2400" dirty="0">
                  <a:solidFill>
                    <a:srgbClr val="C00000"/>
                  </a:solidFill>
                  <a:effectLst>
                    <a:outerShdw blurRad="38100" dist="38100" dir="2700000" algn="tl">
                      <a:srgbClr val="000000">
                        <a:alpha val="43137"/>
                      </a:srgbClr>
                    </a:outerShdw>
                  </a:effectLst>
                  <a:latin typeface="Tahoma" pitchFamily="34" charset="0"/>
                  <a:ea typeface="楷体_GB2312" pitchFamily="49" charset="-122"/>
                </a:rPr>
                <a:t>产品市场状态</a:t>
              </a:r>
            </a:p>
          </p:txBody>
        </p:sp>
        <p:sp>
          <p:nvSpPr>
            <p:cNvPr id="89113" name="Line 25"/>
            <p:cNvSpPr>
              <a:spLocks noChangeShapeType="1"/>
            </p:cNvSpPr>
            <p:nvPr/>
          </p:nvSpPr>
          <p:spPr bwMode="auto">
            <a:xfrm>
              <a:off x="402" y="2687"/>
              <a:ext cx="4839" cy="0"/>
            </a:xfrm>
            <a:prstGeom prst="line">
              <a:avLst/>
            </a:prstGeom>
            <a:noFill/>
            <a:ln w="28575" cap="sq">
              <a:solidFill>
                <a:schemeClr val="tx1"/>
              </a:solidFill>
              <a:miter lim="800000"/>
              <a:headEnd/>
              <a:tailEnd/>
            </a:ln>
            <a:effectLst/>
          </p:spPr>
          <p:txBody>
            <a:bodyPr wrap="none"/>
            <a:lstStyle/>
            <a:p>
              <a:endParaRPr lang="zh-CN" altLang="en-US"/>
            </a:p>
          </p:txBody>
        </p:sp>
        <p:sp>
          <p:nvSpPr>
            <p:cNvPr id="89114" name="Line 26"/>
            <p:cNvSpPr>
              <a:spLocks noChangeShapeType="1"/>
            </p:cNvSpPr>
            <p:nvPr/>
          </p:nvSpPr>
          <p:spPr bwMode="auto">
            <a:xfrm>
              <a:off x="402" y="3016"/>
              <a:ext cx="4839" cy="0"/>
            </a:xfrm>
            <a:prstGeom prst="line">
              <a:avLst/>
            </a:prstGeom>
            <a:noFill/>
            <a:ln w="12700">
              <a:solidFill>
                <a:schemeClr val="tx1"/>
              </a:solidFill>
              <a:miter lim="800000"/>
              <a:headEnd/>
              <a:tailEnd/>
            </a:ln>
            <a:effectLst/>
          </p:spPr>
          <p:txBody>
            <a:bodyPr wrap="none"/>
            <a:lstStyle/>
            <a:p>
              <a:endParaRPr lang="zh-CN" altLang="en-US"/>
            </a:p>
          </p:txBody>
        </p:sp>
        <p:sp>
          <p:nvSpPr>
            <p:cNvPr id="89115" name="Line 27"/>
            <p:cNvSpPr>
              <a:spLocks noChangeShapeType="1"/>
            </p:cNvSpPr>
            <p:nvPr/>
          </p:nvSpPr>
          <p:spPr bwMode="auto">
            <a:xfrm>
              <a:off x="402" y="3327"/>
              <a:ext cx="4839" cy="0"/>
            </a:xfrm>
            <a:prstGeom prst="line">
              <a:avLst/>
            </a:prstGeom>
            <a:noFill/>
            <a:ln w="28575">
              <a:solidFill>
                <a:srgbClr val="CC00FF"/>
              </a:solidFill>
              <a:miter lim="800000"/>
              <a:headEnd/>
              <a:tailEnd/>
            </a:ln>
            <a:effectLst/>
          </p:spPr>
          <p:txBody>
            <a:bodyPr wrap="none"/>
            <a:lstStyle/>
            <a:p>
              <a:endParaRPr lang="zh-CN" altLang="en-US"/>
            </a:p>
          </p:txBody>
        </p:sp>
        <p:sp>
          <p:nvSpPr>
            <p:cNvPr id="89116" name="Line 28"/>
            <p:cNvSpPr>
              <a:spLocks noChangeShapeType="1"/>
            </p:cNvSpPr>
            <p:nvPr/>
          </p:nvSpPr>
          <p:spPr bwMode="auto">
            <a:xfrm>
              <a:off x="402" y="3649"/>
              <a:ext cx="4839" cy="0"/>
            </a:xfrm>
            <a:prstGeom prst="line">
              <a:avLst/>
            </a:prstGeom>
            <a:noFill/>
            <a:ln w="12700">
              <a:solidFill>
                <a:schemeClr val="tx1"/>
              </a:solidFill>
              <a:miter lim="800000"/>
              <a:headEnd/>
              <a:tailEnd/>
            </a:ln>
            <a:effectLst/>
          </p:spPr>
          <p:txBody>
            <a:bodyPr wrap="none"/>
            <a:lstStyle/>
            <a:p>
              <a:endParaRPr lang="zh-CN" altLang="en-US"/>
            </a:p>
          </p:txBody>
        </p:sp>
        <p:sp>
          <p:nvSpPr>
            <p:cNvPr id="89117" name="Line 29"/>
            <p:cNvSpPr>
              <a:spLocks noChangeShapeType="1"/>
            </p:cNvSpPr>
            <p:nvPr/>
          </p:nvSpPr>
          <p:spPr bwMode="auto">
            <a:xfrm>
              <a:off x="402" y="3990"/>
              <a:ext cx="4839" cy="0"/>
            </a:xfrm>
            <a:prstGeom prst="line">
              <a:avLst/>
            </a:prstGeom>
            <a:noFill/>
            <a:ln w="28575" cap="sq">
              <a:solidFill>
                <a:schemeClr val="tx1"/>
              </a:solidFill>
              <a:miter lim="800000"/>
              <a:headEnd/>
              <a:tailEnd/>
            </a:ln>
            <a:effectLst/>
          </p:spPr>
          <p:txBody>
            <a:bodyPr wrap="none"/>
            <a:lstStyle/>
            <a:p>
              <a:endParaRPr lang="zh-CN" altLang="en-US"/>
            </a:p>
          </p:txBody>
        </p:sp>
        <p:sp>
          <p:nvSpPr>
            <p:cNvPr id="89118" name="Line 30"/>
            <p:cNvSpPr>
              <a:spLocks noChangeShapeType="1"/>
            </p:cNvSpPr>
            <p:nvPr/>
          </p:nvSpPr>
          <p:spPr bwMode="auto">
            <a:xfrm>
              <a:off x="1909" y="2687"/>
              <a:ext cx="0" cy="1303"/>
            </a:xfrm>
            <a:prstGeom prst="line">
              <a:avLst/>
            </a:prstGeom>
            <a:noFill/>
            <a:ln w="12700">
              <a:solidFill>
                <a:schemeClr val="tx1"/>
              </a:solidFill>
              <a:miter lim="800000"/>
              <a:headEnd/>
              <a:tailEnd/>
            </a:ln>
            <a:effectLst/>
          </p:spPr>
          <p:txBody>
            <a:bodyPr wrap="none"/>
            <a:lstStyle/>
            <a:p>
              <a:endParaRPr lang="zh-CN" altLang="en-US"/>
            </a:p>
          </p:txBody>
        </p:sp>
        <p:sp>
          <p:nvSpPr>
            <p:cNvPr id="89119" name="Line 31"/>
            <p:cNvSpPr>
              <a:spLocks noChangeShapeType="1"/>
            </p:cNvSpPr>
            <p:nvPr/>
          </p:nvSpPr>
          <p:spPr bwMode="auto">
            <a:xfrm>
              <a:off x="3023" y="2687"/>
              <a:ext cx="0" cy="1303"/>
            </a:xfrm>
            <a:prstGeom prst="line">
              <a:avLst/>
            </a:prstGeom>
            <a:noFill/>
            <a:ln w="12700">
              <a:solidFill>
                <a:schemeClr val="tx1"/>
              </a:solidFill>
              <a:miter lim="800000"/>
              <a:headEnd/>
              <a:tailEnd/>
            </a:ln>
            <a:effectLst/>
          </p:spPr>
          <p:txBody>
            <a:bodyPr wrap="none"/>
            <a:lstStyle/>
            <a:p>
              <a:endParaRPr lang="zh-CN" altLang="en-US"/>
            </a:p>
          </p:txBody>
        </p:sp>
        <p:sp>
          <p:nvSpPr>
            <p:cNvPr id="89120" name="Line 32"/>
            <p:cNvSpPr>
              <a:spLocks noChangeShapeType="1"/>
            </p:cNvSpPr>
            <p:nvPr/>
          </p:nvSpPr>
          <p:spPr bwMode="auto">
            <a:xfrm>
              <a:off x="4083" y="2687"/>
              <a:ext cx="0" cy="1303"/>
            </a:xfrm>
            <a:prstGeom prst="line">
              <a:avLst/>
            </a:prstGeom>
            <a:noFill/>
            <a:ln w="12700">
              <a:solidFill>
                <a:schemeClr val="tx1"/>
              </a:solidFill>
              <a:miter lim="800000"/>
              <a:headEnd/>
              <a:tailEnd/>
            </a:ln>
            <a:effectLst/>
          </p:spPr>
          <p:txBody>
            <a:bodyPr wrap="none"/>
            <a:lstStyle/>
            <a:p>
              <a:endParaRPr lang="zh-CN" altLang="en-US"/>
            </a:p>
          </p:txBody>
        </p:sp>
        <p:graphicFrame>
          <p:nvGraphicFramePr>
            <p:cNvPr id="209920" name="Object 0"/>
            <p:cNvGraphicFramePr>
              <a:graphicFrameLocks noChangeAspect="1"/>
            </p:cNvGraphicFramePr>
            <p:nvPr/>
          </p:nvGraphicFramePr>
          <p:xfrm>
            <a:off x="2615" y="2734"/>
            <a:ext cx="350" cy="269"/>
          </p:xfrm>
          <a:graphic>
            <a:graphicData uri="http://schemas.openxmlformats.org/presentationml/2006/ole">
              <p:oleObj spid="_x0000_s135170" name="Equation" r:id="rId3" imgW="215640" imgH="215640" progId="Equation.3">
                <p:embed/>
              </p:oleObj>
            </a:graphicData>
          </a:graphic>
        </p:graphicFrame>
        <p:graphicFrame>
          <p:nvGraphicFramePr>
            <p:cNvPr id="209921" name="Object 1"/>
            <p:cNvGraphicFramePr>
              <a:graphicFrameLocks noChangeAspect="1"/>
            </p:cNvGraphicFramePr>
            <p:nvPr/>
          </p:nvGraphicFramePr>
          <p:xfrm>
            <a:off x="3718" y="2748"/>
            <a:ext cx="370" cy="269"/>
          </p:xfrm>
          <a:graphic>
            <a:graphicData uri="http://schemas.openxmlformats.org/presentationml/2006/ole">
              <p:oleObj spid="_x0000_s135171" name="Equation" r:id="rId4" imgW="228600" imgH="215640" progId="Equation.3">
                <p:embed/>
              </p:oleObj>
            </a:graphicData>
          </a:graphic>
        </p:graphicFrame>
        <p:graphicFrame>
          <p:nvGraphicFramePr>
            <p:cNvPr id="209922" name="Object 2"/>
            <p:cNvGraphicFramePr>
              <a:graphicFrameLocks noChangeAspect="1"/>
            </p:cNvGraphicFramePr>
            <p:nvPr/>
          </p:nvGraphicFramePr>
          <p:xfrm>
            <a:off x="4832" y="2722"/>
            <a:ext cx="370" cy="285"/>
          </p:xfrm>
          <a:graphic>
            <a:graphicData uri="http://schemas.openxmlformats.org/presentationml/2006/ole">
              <p:oleObj spid="_x0000_s135172" name="Equation" r:id="rId5" imgW="228600" imgH="228600" progId="Equation.3">
                <p:embed/>
              </p:oleObj>
            </a:graphicData>
          </a:graphic>
        </p:graphicFrame>
        <p:graphicFrame>
          <p:nvGraphicFramePr>
            <p:cNvPr id="209923" name="Object 3"/>
            <p:cNvGraphicFramePr>
              <a:graphicFrameLocks noChangeAspect="1"/>
            </p:cNvGraphicFramePr>
            <p:nvPr/>
          </p:nvGraphicFramePr>
          <p:xfrm>
            <a:off x="2543" y="3360"/>
            <a:ext cx="351" cy="269"/>
          </p:xfrm>
          <a:graphic>
            <a:graphicData uri="http://schemas.openxmlformats.org/presentationml/2006/ole">
              <p:oleObj spid="_x0000_s135173" name="Equation" r:id="rId6" imgW="215640" imgH="215640" progId="Equation.3">
                <p:embed/>
              </p:oleObj>
            </a:graphicData>
          </a:graphic>
        </p:graphicFrame>
        <p:graphicFrame>
          <p:nvGraphicFramePr>
            <p:cNvPr id="209924" name="Object 4"/>
            <p:cNvGraphicFramePr>
              <a:graphicFrameLocks noChangeAspect="1"/>
            </p:cNvGraphicFramePr>
            <p:nvPr/>
          </p:nvGraphicFramePr>
          <p:xfrm>
            <a:off x="3624" y="3371"/>
            <a:ext cx="370" cy="269"/>
          </p:xfrm>
          <a:graphic>
            <a:graphicData uri="http://schemas.openxmlformats.org/presentationml/2006/ole">
              <p:oleObj spid="_x0000_s135174" name="Equation" r:id="rId7" imgW="228600" imgH="215640" progId="Equation.3">
                <p:embed/>
              </p:oleObj>
            </a:graphicData>
          </a:graphic>
        </p:graphicFrame>
        <p:graphicFrame>
          <p:nvGraphicFramePr>
            <p:cNvPr id="209925" name="Object 5"/>
            <p:cNvGraphicFramePr>
              <a:graphicFrameLocks noChangeAspect="1"/>
            </p:cNvGraphicFramePr>
            <p:nvPr/>
          </p:nvGraphicFramePr>
          <p:xfrm>
            <a:off x="4736" y="3375"/>
            <a:ext cx="371" cy="286"/>
          </p:xfrm>
          <a:graphic>
            <a:graphicData uri="http://schemas.openxmlformats.org/presentationml/2006/ole">
              <p:oleObj spid="_x0000_s135175" name="Equation" r:id="rId8" imgW="228600" imgH="228600" progId="Equation.3">
                <p:embed/>
              </p:oleObj>
            </a:graphicData>
          </a:graphic>
        </p:graphicFrame>
      </p:grpSp>
      <p:sp>
        <p:nvSpPr>
          <p:cNvPr id="89127" name="Rectangle 39"/>
          <p:cNvSpPr>
            <a:spLocks noChangeArrowheads="1"/>
          </p:cNvSpPr>
          <p:nvPr/>
        </p:nvSpPr>
        <p:spPr bwMode="auto">
          <a:xfrm>
            <a:off x="2424113" y="3616325"/>
            <a:ext cx="3860800" cy="457200"/>
          </a:xfrm>
          <a:prstGeom prst="rect">
            <a:avLst/>
          </a:prstGeom>
          <a:solidFill>
            <a:srgbClr val="33CCFF"/>
          </a:solidFill>
          <a:ln w="9525">
            <a:noFill/>
            <a:miter lim="800000"/>
            <a:headEnd/>
            <a:tailEnd/>
          </a:ln>
          <a:effectLst/>
        </p:spPr>
        <p:txBody>
          <a:bodyPr wrap="none">
            <a:spAutoFit/>
          </a:bodyPr>
          <a:lstStyle/>
          <a:p>
            <a:pPr algn="l"/>
            <a:r>
              <a:rPr lang="zh-CN" altLang="en-US" sz="2400">
                <a:solidFill>
                  <a:schemeClr val="tx1"/>
                </a:solidFill>
              </a:rPr>
              <a:t>不确定因素的状态及其概率</a:t>
            </a:r>
          </a:p>
        </p:txBody>
      </p:sp>
    </p:spTree>
  </p:cSld>
  <p:clrMapOvr>
    <a:masterClrMapping/>
  </p:clrMapOvr>
  <p:transition>
    <p:cover dir="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94" name="Rectangle 14"/>
          <p:cNvSpPr>
            <a:spLocks noChangeArrowheads="1"/>
          </p:cNvSpPr>
          <p:nvPr/>
        </p:nvSpPr>
        <p:spPr bwMode="auto">
          <a:xfrm>
            <a:off x="1231900" y="1649413"/>
            <a:ext cx="3394075" cy="4540250"/>
          </a:xfrm>
          <a:prstGeom prst="rect">
            <a:avLst/>
          </a:prstGeom>
          <a:solidFill>
            <a:schemeClr val="tx2"/>
          </a:solidFill>
          <a:ln w="9525">
            <a:noFill/>
            <a:miter lim="800000"/>
            <a:headEnd/>
            <a:tailEnd/>
          </a:ln>
          <a:effectLst/>
        </p:spPr>
        <p:txBody>
          <a:bodyPr wrap="none" anchor="ctr"/>
          <a:lstStyle/>
          <a:p>
            <a:endParaRPr lang="zh-CN" altLang="en-US" sz="2400" b="0">
              <a:solidFill>
                <a:schemeClr val="tx1"/>
              </a:solidFill>
              <a:latin typeface="Tahoma" pitchFamily="34" charset="0"/>
            </a:endParaRPr>
          </a:p>
        </p:txBody>
      </p:sp>
      <p:grpSp>
        <p:nvGrpSpPr>
          <p:cNvPr id="2" name="Group 125"/>
          <p:cNvGrpSpPr>
            <a:grpSpLocks/>
          </p:cNvGrpSpPr>
          <p:nvPr/>
        </p:nvGrpSpPr>
        <p:grpSpPr bwMode="auto">
          <a:xfrm>
            <a:off x="539750" y="-17463"/>
            <a:ext cx="7766050" cy="1033463"/>
            <a:chOff x="210" y="3425"/>
            <a:chExt cx="4892" cy="651"/>
          </a:xfrm>
        </p:grpSpPr>
        <p:sp>
          <p:nvSpPr>
            <p:cNvPr id="97298" name="Rectangle 18"/>
            <p:cNvSpPr>
              <a:spLocks noChangeArrowheads="1"/>
            </p:cNvSpPr>
            <p:nvPr/>
          </p:nvSpPr>
          <p:spPr bwMode="auto">
            <a:xfrm>
              <a:off x="3657" y="3789"/>
              <a:ext cx="1445" cy="287"/>
            </a:xfrm>
            <a:prstGeom prst="rect">
              <a:avLst/>
            </a:prstGeom>
            <a:solidFill>
              <a:srgbClr val="CCFFFF"/>
            </a:solidFill>
            <a:ln w="9525">
              <a:noFill/>
              <a:miter lim="800000"/>
              <a:headEnd/>
              <a:tailEnd/>
            </a:ln>
            <a:effectLst/>
          </p:spPr>
          <p:txBody>
            <a:bodyPr/>
            <a:lstStyle/>
            <a:p>
              <a:pPr algn="l">
                <a:spcBef>
                  <a:spcPct val="20000"/>
                </a:spcBef>
                <a:buClr>
                  <a:schemeClr val="folHlink"/>
                </a:buClr>
                <a:buSzPct val="60000"/>
                <a:buFont typeface="Wingdings" pitchFamily="2" charset="2"/>
                <a:buNone/>
              </a:pPr>
              <a:r>
                <a:rPr lang="zh-CN" altLang="en-US" sz="2400" dirty="0" smtClean="0">
                  <a:solidFill>
                    <a:srgbClr val="000099"/>
                  </a:solidFill>
                </a:rPr>
                <a:t>低价     </a:t>
              </a:r>
              <a:r>
                <a:rPr lang="zh-CN" altLang="en-US" sz="2400" dirty="0">
                  <a:solidFill>
                    <a:srgbClr val="000099"/>
                  </a:solidFill>
                </a:rPr>
                <a:t>＝0.2</a:t>
              </a:r>
            </a:p>
          </p:txBody>
        </p:sp>
        <p:sp>
          <p:nvSpPr>
            <p:cNvPr id="97299" name="Rectangle 19"/>
            <p:cNvSpPr>
              <a:spLocks noChangeArrowheads="1"/>
            </p:cNvSpPr>
            <p:nvPr/>
          </p:nvSpPr>
          <p:spPr bwMode="auto">
            <a:xfrm>
              <a:off x="2258" y="3789"/>
              <a:ext cx="1399" cy="287"/>
            </a:xfrm>
            <a:prstGeom prst="rect">
              <a:avLst/>
            </a:prstGeom>
            <a:solidFill>
              <a:srgbClr val="CCFFFF"/>
            </a:solidFill>
            <a:ln w="9525">
              <a:noFill/>
              <a:miter lim="800000"/>
              <a:headEnd/>
              <a:tailEnd/>
            </a:ln>
            <a:effectLst/>
          </p:spPr>
          <p:txBody>
            <a:bodyPr/>
            <a:lstStyle/>
            <a:p>
              <a:pPr algn="l">
                <a:spcBef>
                  <a:spcPct val="20000"/>
                </a:spcBef>
                <a:buClr>
                  <a:schemeClr val="folHlink"/>
                </a:buClr>
                <a:buSzPct val="60000"/>
                <a:buFont typeface="Wingdings" pitchFamily="2" charset="2"/>
                <a:buNone/>
              </a:pPr>
              <a:r>
                <a:rPr lang="zh-CN" altLang="en-US" sz="2400" dirty="0">
                  <a:solidFill>
                    <a:srgbClr val="000099"/>
                  </a:solidFill>
                </a:rPr>
                <a:t>中</a:t>
              </a:r>
              <a:r>
                <a:rPr lang="zh-CN" altLang="en-US" sz="2400" dirty="0" smtClean="0">
                  <a:solidFill>
                    <a:srgbClr val="000099"/>
                  </a:solidFill>
                </a:rPr>
                <a:t>价     </a:t>
              </a:r>
              <a:r>
                <a:rPr lang="zh-CN" altLang="en-US" sz="2400" dirty="0">
                  <a:solidFill>
                    <a:srgbClr val="000099"/>
                  </a:solidFill>
                </a:rPr>
                <a:t>＝0.4</a:t>
              </a:r>
            </a:p>
          </p:txBody>
        </p:sp>
        <p:sp>
          <p:nvSpPr>
            <p:cNvPr id="97300" name="Rectangle 20"/>
            <p:cNvSpPr>
              <a:spLocks noChangeArrowheads="1"/>
            </p:cNvSpPr>
            <p:nvPr/>
          </p:nvSpPr>
          <p:spPr bwMode="auto">
            <a:xfrm>
              <a:off x="921" y="3789"/>
              <a:ext cx="1337" cy="287"/>
            </a:xfrm>
            <a:prstGeom prst="rect">
              <a:avLst/>
            </a:prstGeom>
            <a:solidFill>
              <a:srgbClr val="CCFFFF"/>
            </a:solidFill>
            <a:ln w="9525">
              <a:noFill/>
              <a:miter lim="800000"/>
              <a:headEnd/>
              <a:tailEnd/>
            </a:ln>
            <a:effectLst/>
          </p:spPr>
          <p:txBody>
            <a:bodyPr/>
            <a:lstStyle/>
            <a:p>
              <a:pPr algn="l">
                <a:spcBef>
                  <a:spcPct val="20000"/>
                </a:spcBef>
                <a:buClr>
                  <a:schemeClr val="folHlink"/>
                </a:buClr>
                <a:buSzPct val="60000"/>
                <a:buFont typeface="Wingdings" pitchFamily="2" charset="2"/>
                <a:buNone/>
              </a:pPr>
              <a:r>
                <a:rPr lang="zh-CN" altLang="en-US" sz="2400" dirty="0" smtClean="0">
                  <a:solidFill>
                    <a:srgbClr val="000099"/>
                  </a:solidFill>
                </a:rPr>
                <a:t>高价    ＝0</a:t>
              </a:r>
              <a:r>
                <a:rPr lang="zh-CN" altLang="en-US" sz="2400" dirty="0">
                  <a:solidFill>
                    <a:srgbClr val="000099"/>
                  </a:solidFill>
                </a:rPr>
                <a:t>.4</a:t>
              </a:r>
            </a:p>
          </p:txBody>
        </p:sp>
        <p:sp>
          <p:nvSpPr>
            <p:cNvPr id="97301" name="Rectangle 21"/>
            <p:cNvSpPr>
              <a:spLocks noChangeArrowheads="1"/>
            </p:cNvSpPr>
            <p:nvPr/>
          </p:nvSpPr>
          <p:spPr bwMode="auto">
            <a:xfrm>
              <a:off x="210" y="3789"/>
              <a:ext cx="711" cy="287"/>
            </a:xfrm>
            <a:prstGeom prst="rect">
              <a:avLst/>
            </a:prstGeom>
            <a:solidFill>
              <a:srgbClr val="CCFFFF"/>
            </a:solidFill>
            <a:ln w="9525">
              <a:noFill/>
              <a:miter lim="800000"/>
              <a:headEnd/>
              <a:tailEnd/>
            </a:ln>
            <a:effectLst/>
          </p:spPr>
          <p:txBody>
            <a:bodyPr/>
            <a:lstStyle/>
            <a:p>
              <a:pPr>
                <a:spcBef>
                  <a:spcPct val="20000"/>
                </a:spcBef>
                <a:buClr>
                  <a:schemeClr val="folHlink"/>
                </a:buClr>
                <a:buSzPct val="60000"/>
                <a:buFont typeface="Wingdings" pitchFamily="2" charset="2"/>
                <a:buNone/>
              </a:pPr>
              <a:r>
                <a:rPr lang="zh-CN" altLang="en-US" sz="2400">
                  <a:solidFill>
                    <a:srgbClr val="000099"/>
                  </a:solidFill>
                  <a:latin typeface="Tahoma" pitchFamily="34" charset="0"/>
                </a:rPr>
                <a:t>原料价</a:t>
              </a:r>
            </a:p>
          </p:txBody>
        </p:sp>
        <p:sp>
          <p:nvSpPr>
            <p:cNvPr id="97302" name="Rectangle 22"/>
            <p:cNvSpPr>
              <a:spLocks noChangeArrowheads="1"/>
            </p:cNvSpPr>
            <p:nvPr/>
          </p:nvSpPr>
          <p:spPr bwMode="auto">
            <a:xfrm>
              <a:off x="3657" y="3436"/>
              <a:ext cx="1445" cy="353"/>
            </a:xfrm>
            <a:prstGeom prst="rect">
              <a:avLst/>
            </a:prstGeom>
            <a:solidFill>
              <a:srgbClr val="CCFFFF"/>
            </a:solidFill>
            <a:ln w="9525">
              <a:noFill/>
              <a:miter lim="800000"/>
              <a:headEnd/>
              <a:tailEnd/>
            </a:ln>
            <a:effectLst/>
          </p:spPr>
          <p:txBody>
            <a:bodyPr/>
            <a:lstStyle/>
            <a:p>
              <a:pPr algn="l">
                <a:spcBef>
                  <a:spcPct val="20000"/>
                </a:spcBef>
                <a:buClr>
                  <a:schemeClr val="folHlink"/>
                </a:buClr>
                <a:buSzPct val="60000"/>
                <a:buFont typeface="Wingdings" pitchFamily="2" charset="2"/>
                <a:buNone/>
              </a:pPr>
              <a:r>
                <a:rPr lang="zh-CN" altLang="en-US" sz="2400" dirty="0" smtClean="0">
                  <a:solidFill>
                    <a:srgbClr val="000099"/>
                  </a:solidFill>
                </a:rPr>
                <a:t>滞销     </a:t>
              </a:r>
              <a:r>
                <a:rPr lang="zh-CN" altLang="en-US" sz="2400" dirty="0">
                  <a:solidFill>
                    <a:srgbClr val="000099"/>
                  </a:solidFill>
                </a:rPr>
                <a:t>＝0.2</a:t>
              </a:r>
            </a:p>
          </p:txBody>
        </p:sp>
        <p:sp>
          <p:nvSpPr>
            <p:cNvPr id="97303" name="Rectangle 23"/>
            <p:cNvSpPr>
              <a:spLocks noChangeArrowheads="1"/>
            </p:cNvSpPr>
            <p:nvPr/>
          </p:nvSpPr>
          <p:spPr bwMode="auto">
            <a:xfrm>
              <a:off x="2258" y="3436"/>
              <a:ext cx="1399" cy="353"/>
            </a:xfrm>
            <a:prstGeom prst="rect">
              <a:avLst/>
            </a:prstGeom>
            <a:solidFill>
              <a:srgbClr val="CCFFFF"/>
            </a:solidFill>
            <a:ln w="9525">
              <a:noFill/>
              <a:miter lim="800000"/>
              <a:headEnd/>
              <a:tailEnd/>
            </a:ln>
            <a:effectLst/>
          </p:spPr>
          <p:txBody>
            <a:bodyPr/>
            <a:lstStyle/>
            <a:p>
              <a:pPr algn="l">
                <a:spcBef>
                  <a:spcPct val="20000"/>
                </a:spcBef>
                <a:buClr>
                  <a:schemeClr val="folHlink"/>
                </a:buClr>
                <a:buSzPct val="60000"/>
                <a:buFont typeface="Wingdings" pitchFamily="2" charset="2"/>
                <a:buNone/>
              </a:pPr>
              <a:r>
                <a:rPr lang="zh-CN" altLang="en-US" sz="2400" dirty="0" smtClean="0">
                  <a:solidFill>
                    <a:srgbClr val="000099"/>
                  </a:solidFill>
                </a:rPr>
                <a:t>平销     </a:t>
              </a:r>
              <a:r>
                <a:rPr lang="zh-CN" altLang="en-US" sz="2400" dirty="0">
                  <a:solidFill>
                    <a:srgbClr val="000099"/>
                  </a:solidFill>
                </a:rPr>
                <a:t>＝0.6</a:t>
              </a:r>
            </a:p>
          </p:txBody>
        </p:sp>
        <p:sp>
          <p:nvSpPr>
            <p:cNvPr id="97304" name="Rectangle 24"/>
            <p:cNvSpPr>
              <a:spLocks noChangeArrowheads="1"/>
            </p:cNvSpPr>
            <p:nvPr/>
          </p:nvSpPr>
          <p:spPr bwMode="auto">
            <a:xfrm>
              <a:off x="921" y="3436"/>
              <a:ext cx="1337" cy="353"/>
            </a:xfrm>
            <a:prstGeom prst="rect">
              <a:avLst/>
            </a:prstGeom>
            <a:solidFill>
              <a:srgbClr val="CCFFFF"/>
            </a:solidFill>
            <a:ln w="9525">
              <a:noFill/>
              <a:miter lim="800000"/>
              <a:headEnd/>
              <a:tailEnd/>
            </a:ln>
            <a:effectLst/>
          </p:spPr>
          <p:txBody>
            <a:bodyPr/>
            <a:lstStyle/>
            <a:p>
              <a:pPr algn="l">
                <a:spcBef>
                  <a:spcPct val="20000"/>
                </a:spcBef>
                <a:buClr>
                  <a:schemeClr val="folHlink"/>
                </a:buClr>
                <a:buSzPct val="60000"/>
                <a:buFont typeface="Wingdings" pitchFamily="2" charset="2"/>
                <a:buNone/>
              </a:pPr>
              <a:r>
                <a:rPr lang="zh-CN" altLang="en-US" sz="2400" dirty="0" smtClean="0">
                  <a:solidFill>
                    <a:srgbClr val="000099"/>
                  </a:solidFill>
                  <a:latin typeface="Tahoma" pitchFamily="34" charset="0"/>
                </a:rPr>
                <a:t>畅销      </a:t>
              </a:r>
              <a:r>
                <a:rPr lang="en-US" altLang="zh-CN" sz="2400" b="0" dirty="0" smtClean="0">
                  <a:solidFill>
                    <a:srgbClr val="000099"/>
                  </a:solidFill>
                </a:rPr>
                <a:t>=</a:t>
              </a:r>
              <a:r>
                <a:rPr lang="zh-CN" altLang="en-US" sz="2400" dirty="0" smtClean="0">
                  <a:solidFill>
                    <a:srgbClr val="000099"/>
                  </a:solidFill>
                </a:rPr>
                <a:t>0</a:t>
              </a:r>
              <a:r>
                <a:rPr lang="zh-CN" altLang="en-US" sz="2400" dirty="0">
                  <a:solidFill>
                    <a:srgbClr val="000099"/>
                  </a:solidFill>
                </a:rPr>
                <a:t>.2</a:t>
              </a:r>
            </a:p>
          </p:txBody>
        </p:sp>
        <p:sp>
          <p:nvSpPr>
            <p:cNvPr id="97305" name="Rectangle 25"/>
            <p:cNvSpPr>
              <a:spLocks noChangeArrowheads="1"/>
            </p:cNvSpPr>
            <p:nvPr/>
          </p:nvSpPr>
          <p:spPr bwMode="auto">
            <a:xfrm>
              <a:off x="210" y="3436"/>
              <a:ext cx="711" cy="353"/>
            </a:xfrm>
            <a:prstGeom prst="rect">
              <a:avLst/>
            </a:prstGeom>
            <a:solidFill>
              <a:srgbClr val="CCFFFF"/>
            </a:solidFill>
            <a:ln w="9525">
              <a:noFill/>
              <a:miter lim="800000"/>
              <a:headEnd/>
              <a:tailEnd/>
            </a:ln>
            <a:effectLst/>
          </p:spPr>
          <p:txBody>
            <a:bodyPr/>
            <a:lstStyle/>
            <a:p>
              <a:pPr>
                <a:spcBef>
                  <a:spcPct val="20000"/>
                </a:spcBef>
                <a:buClr>
                  <a:schemeClr val="folHlink"/>
                </a:buClr>
                <a:buSzPct val="60000"/>
                <a:buFont typeface="Wingdings" pitchFamily="2" charset="2"/>
                <a:buNone/>
              </a:pPr>
              <a:r>
                <a:rPr lang="zh-CN" altLang="en-US" sz="2400">
                  <a:solidFill>
                    <a:srgbClr val="000099"/>
                  </a:solidFill>
                  <a:latin typeface="Tahoma" pitchFamily="34" charset="0"/>
                </a:rPr>
                <a:t>市场</a:t>
              </a:r>
            </a:p>
          </p:txBody>
        </p:sp>
        <p:sp>
          <p:nvSpPr>
            <p:cNvPr id="97306" name="Line 26"/>
            <p:cNvSpPr>
              <a:spLocks noChangeShapeType="1"/>
            </p:cNvSpPr>
            <p:nvPr/>
          </p:nvSpPr>
          <p:spPr bwMode="auto">
            <a:xfrm>
              <a:off x="210" y="3436"/>
              <a:ext cx="4892" cy="0"/>
            </a:xfrm>
            <a:prstGeom prst="line">
              <a:avLst/>
            </a:prstGeom>
            <a:noFill/>
            <a:ln w="12700" cap="sq">
              <a:solidFill>
                <a:schemeClr val="bg2"/>
              </a:solidFill>
              <a:round/>
              <a:headEnd/>
              <a:tailEnd/>
            </a:ln>
            <a:effectLst/>
          </p:spPr>
          <p:txBody>
            <a:bodyPr/>
            <a:lstStyle/>
            <a:p>
              <a:endParaRPr lang="zh-CN" altLang="en-US"/>
            </a:p>
          </p:txBody>
        </p:sp>
        <p:sp>
          <p:nvSpPr>
            <p:cNvPr id="97307" name="Line 27"/>
            <p:cNvSpPr>
              <a:spLocks noChangeShapeType="1"/>
            </p:cNvSpPr>
            <p:nvPr/>
          </p:nvSpPr>
          <p:spPr bwMode="auto">
            <a:xfrm>
              <a:off x="210" y="3789"/>
              <a:ext cx="4892" cy="0"/>
            </a:xfrm>
            <a:prstGeom prst="line">
              <a:avLst/>
            </a:prstGeom>
            <a:noFill/>
            <a:ln w="12700">
              <a:solidFill>
                <a:schemeClr val="bg2"/>
              </a:solidFill>
              <a:round/>
              <a:headEnd/>
              <a:tailEnd/>
            </a:ln>
            <a:effectLst/>
          </p:spPr>
          <p:txBody>
            <a:bodyPr/>
            <a:lstStyle/>
            <a:p>
              <a:endParaRPr lang="zh-CN" altLang="en-US"/>
            </a:p>
          </p:txBody>
        </p:sp>
        <p:sp>
          <p:nvSpPr>
            <p:cNvPr id="97308" name="Line 28"/>
            <p:cNvSpPr>
              <a:spLocks noChangeShapeType="1"/>
            </p:cNvSpPr>
            <p:nvPr/>
          </p:nvSpPr>
          <p:spPr bwMode="auto">
            <a:xfrm>
              <a:off x="210" y="4076"/>
              <a:ext cx="4892" cy="0"/>
            </a:xfrm>
            <a:prstGeom prst="line">
              <a:avLst/>
            </a:prstGeom>
            <a:noFill/>
            <a:ln w="12700" cap="sq">
              <a:solidFill>
                <a:schemeClr val="bg2"/>
              </a:solidFill>
              <a:round/>
              <a:headEnd/>
              <a:tailEnd/>
            </a:ln>
            <a:effectLst/>
          </p:spPr>
          <p:txBody>
            <a:bodyPr/>
            <a:lstStyle/>
            <a:p>
              <a:endParaRPr lang="zh-CN" altLang="en-US"/>
            </a:p>
          </p:txBody>
        </p:sp>
        <p:sp>
          <p:nvSpPr>
            <p:cNvPr id="97309" name="Line 29"/>
            <p:cNvSpPr>
              <a:spLocks noChangeShapeType="1"/>
            </p:cNvSpPr>
            <p:nvPr/>
          </p:nvSpPr>
          <p:spPr bwMode="auto">
            <a:xfrm>
              <a:off x="210" y="3436"/>
              <a:ext cx="0" cy="640"/>
            </a:xfrm>
            <a:prstGeom prst="line">
              <a:avLst/>
            </a:prstGeom>
            <a:noFill/>
            <a:ln w="12700" cap="sq">
              <a:solidFill>
                <a:schemeClr val="bg2"/>
              </a:solidFill>
              <a:round/>
              <a:headEnd/>
              <a:tailEnd/>
            </a:ln>
            <a:effectLst/>
          </p:spPr>
          <p:txBody>
            <a:bodyPr/>
            <a:lstStyle/>
            <a:p>
              <a:endParaRPr lang="zh-CN" altLang="en-US"/>
            </a:p>
          </p:txBody>
        </p:sp>
        <p:sp>
          <p:nvSpPr>
            <p:cNvPr id="97310" name="Line 30"/>
            <p:cNvSpPr>
              <a:spLocks noChangeShapeType="1"/>
            </p:cNvSpPr>
            <p:nvPr/>
          </p:nvSpPr>
          <p:spPr bwMode="auto">
            <a:xfrm>
              <a:off x="921" y="3436"/>
              <a:ext cx="0" cy="640"/>
            </a:xfrm>
            <a:prstGeom prst="line">
              <a:avLst/>
            </a:prstGeom>
            <a:noFill/>
            <a:ln w="12700">
              <a:solidFill>
                <a:schemeClr val="bg2"/>
              </a:solidFill>
              <a:round/>
              <a:headEnd/>
              <a:tailEnd/>
            </a:ln>
            <a:effectLst/>
          </p:spPr>
          <p:txBody>
            <a:bodyPr/>
            <a:lstStyle/>
            <a:p>
              <a:endParaRPr lang="zh-CN" altLang="en-US"/>
            </a:p>
          </p:txBody>
        </p:sp>
        <p:sp>
          <p:nvSpPr>
            <p:cNvPr id="97311" name="Line 31"/>
            <p:cNvSpPr>
              <a:spLocks noChangeShapeType="1"/>
            </p:cNvSpPr>
            <p:nvPr/>
          </p:nvSpPr>
          <p:spPr bwMode="auto">
            <a:xfrm>
              <a:off x="2258" y="3436"/>
              <a:ext cx="0" cy="640"/>
            </a:xfrm>
            <a:prstGeom prst="line">
              <a:avLst/>
            </a:prstGeom>
            <a:noFill/>
            <a:ln w="12700">
              <a:solidFill>
                <a:schemeClr val="bg2"/>
              </a:solidFill>
              <a:round/>
              <a:headEnd/>
              <a:tailEnd/>
            </a:ln>
            <a:effectLst/>
          </p:spPr>
          <p:txBody>
            <a:bodyPr/>
            <a:lstStyle/>
            <a:p>
              <a:endParaRPr lang="zh-CN" altLang="en-US"/>
            </a:p>
          </p:txBody>
        </p:sp>
        <p:sp>
          <p:nvSpPr>
            <p:cNvPr id="97312" name="Line 32"/>
            <p:cNvSpPr>
              <a:spLocks noChangeShapeType="1"/>
            </p:cNvSpPr>
            <p:nvPr/>
          </p:nvSpPr>
          <p:spPr bwMode="auto">
            <a:xfrm>
              <a:off x="3657" y="3436"/>
              <a:ext cx="0" cy="640"/>
            </a:xfrm>
            <a:prstGeom prst="line">
              <a:avLst/>
            </a:prstGeom>
            <a:noFill/>
            <a:ln w="12700">
              <a:solidFill>
                <a:schemeClr val="bg2"/>
              </a:solidFill>
              <a:round/>
              <a:headEnd/>
              <a:tailEnd/>
            </a:ln>
            <a:effectLst/>
          </p:spPr>
          <p:txBody>
            <a:bodyPr/>
            <a:lstStyle/>
            <a:p>
              <a:endParaRPr lang="zh-CN" altLang="en-US"/>
            </a:p>
          </p:txBody>
        </p:sp>
        <p:sp>
          <p:nvSpPr>
            <p:cNvPr id="97313" name="Line 33"/>
            <p:cNvSpPr>
              <a:spLocks noChangeShapeType="1"/>
            </p:cNvSpPr>
            <p:nvPr/>
          </p:nvSpPr>
          <p:spPr bwMode="auto">
            <a:xfrm>
              <a:off x="5102" y="3436"/>
              <a:ext cx="0" cy="640"/>
            </a:xfrm>
            <a:prstGeom prst="line">
              <a:avLst/>
            </a:prstGeom>
            <a:noFill/>
            <a:ln w="12700" cap="sq">
              <a:solidFill>
                <a:schemeClr val="bg2"/>
              </a:solidFill>
              <a:round/>
              <a:headEnd/>
              <a:tailEnd/>
            </a:ln>
            <a:effectLst/>
          </p:spPr>
          <p:txBody>
            <a:bodyPr/>
            <a:lstStyle/>
            <a:p>
              <a:endParaRPr lang="zh-CN" altLang="en-US"/>
            </a:p>
          </p:txBody>
        </p:sp>
        <p:graphicFrame>
          <p:nvGraphicFramePr>
            <p:cNvPr id="210945" name="Object 2049"/>
            <p:cNvGraphicFramePr>
              <a:graphicFrameLocks noChangeAspect="1"/>
            </p:cNvGraphicFramePr>
            <p:nvPr/>
          </p:nvGraphicFramePr>
          <p:xfrm>
            <a:off x="1380" y="3452"/>
            <a:ext cx="326" cy="269"/>
          </p:xfrm>
          <a:graphic>
            <a:graphicData uri="http://schemas.openxmlformats.org/presentationml/2006/ole">
              <p:oleObj spid="_x0000_s136195" name="Equation" r:id="rId3" imgW="215640" imgH="215640" progId="Equation.3">
                <p:embed/>
              </p:oleObj>
            </a:graphicData>
          </a:graphic>
        </p:graphicFrame>
        <p:graphicFrame>
          <p:nvGraphicFramePr>
            <p:cNvPr id="210946" name="Object 2050"/>
            <p:cNvGraphicFramePr>
              <a:graphicFrameLocks noChangeAspect="1"/>
            </p:cNvGraphicFramePr>
            <p:nvPr/>
          </p:nvGraphicFramePr>
          <p:xfrm>
            <a:off x="2722" y="3455"/>
            <a:ext cx="370" cy="269"/>
          </p:xfrm>
          <a:graphic>
            <a:graphicData uri="http://schemas.openxmlformats.org/presentationml/2006/ole">
              <p:oleObj spid="_x0000_s136196" name="Equation" r:id="rId4" imgW="228600" imgH="215640" progId="Equation.3">
                <p:embed/>
              </p:oleObj>
            </a:graphicData>
          </a:graphic>
        </p:graphicFrame>
        <p:graphicFrame>
          <p:nvGraphicFramePr>
            <p:cNvPr id="210947" name="Object 2051"/>
            <p:cNvGraphicFramePr>
              <a:graphicFrameLocks noChangeAspect="1"/>
            </p:cNvGraphicFramePr>
            <p:nvPr/>
          </p:nvGraphicFramePr>
          <p:xfrm>
            <a:off x="4119" y="3425"/>
            <a:ext cx="370" cy="285"/>
          </p:xfrm>
          <a:graphic>
            <a:graphicData uri="http://schemas.openxmlformats.org/presentationml/2006/ole">
              <p:oleObj spid="_x0000_s136197" name="Equation" r:id="rId5" imgW="228600" imgH="228600" progId="Equation.3">
                <p:embed/>
              </p:oleObj>
            </a:graphicData>
          </a:graphic>
        </p:graphicFrame>
        <p:graphicFrame>
          <p:nvGraphicFramePr>
            <p:cNvPr id="210948" name="Object 2052"/>
            <p:cNvGraphicFramePr>
              <a:graphicFrameLocks noChangeAspect="1"/>
            </p:cNvGraphicFramePr>
            <p:nvPr/>
          </p:nvGraphicFramePr>
          <p:xfrm>
            <a:off x="1390" y="3794"/>
            <a:ext cx="292" cy="269"/>
          </p:xfrm>
          <a:graphic>
            <a:graphicData uri="http://schemas.openxmlformats.org/presentationml/2006/ole">
              <p:oleObj spid="_x0000_s136198" name="Equation" r:id="rId6" imgW="215640" imgH="215640" progId="Equation.3">
                <p:embed/>
              </p:oleObj>
            </a:graphicData>
          </a:graphic>
        </p:graphicFrame>
        <p:graphicFrame>
          <p:nvGraphicFramePr>
            <p:cNvPr id="210949" name="Object 2053"/>
            <p:cNvGraphicFramePr>
              <a:graphicFrameLocks noChangeAspect="1"/>
            </p:cNvGraphicFramePr>
            <p:nvPr/>
          </p:nvGraphicFramePr>
          <p:xfrm>
            <a:off x="2728" y="3802"/>
            <a:ext cx="370" cy="269"/>
          </p:xfrm>
          <a:graphic>
            <a:graphicData uri="http://schemas.openxmlformats.org/presentationml/2006/ole">
              <p:oleObj spid="_x0000_s136199" name="Equation" r:id="rId7" imgW="228600" imgH="215640" progId="Equation.3">
                <p:embed/>
              </p:oleObj>
            </a:graphicData>
          </a:graphic>
        </p:graphicFrame>
        <p:graphicFrame>
          <p:nvGraphicFramePr>
            <p:cNvPr id="210950" name="Object 2054"/>
            <p:cNvGraphicFramePr>
              <a:graphicFrameLocks noChangeAspect="1"/>
            </p:cNvGraphicFramePr>
            <p:nvPr/>
          </p:nvGraphicFramePr>
          <p:xfrm>
            <a:off x="4142" y="3814"/>
            <a:ext cx="371" cy="262"/>
          </p:xfrm>
          <a:graphic>
            <a:graphicData uri="http://schemas.openxmlformats.org/presentationml/2006/ole">
              <p:oleObj spid="_x0000_s136200" name="Equation" r:id="rId8" imgW="228600" imgH="228600" progId="Equation.3">
                <p:embed/>
              </p:oleObj>
            </a:graphicData>
          </a:graphic>
        </p:graphicFrame>
      </p:grpSp>
      <p:sp>
        <p:nvSpPr>
          <p:cNvPr id="97406" name="Rectangle 126"/>
          <p:cNvSpPr>
            <a:spLocks noChangeArrowheads="1"/>
          </p:cNvSpPr>
          <p:nvPr/>
        </p:nvSpPr>
        <p:spPr bwMode="auto">
          <a:xfrm>
            <a:off x="4621213" y="1655763"/>
            <a:ext cx="2493962" cy="4540250"/>
          </a:xfrm>
          <a:prstGeom prst="rect">
            <a:avLst/>
          </a:prstGeom>
          <a:solidFill>
            <a:srgbClr val="800080"/>
          </a:solidFill>
          <a:ln w="9525">
            <a:noFill/>
            <a:miter lim="800000"/>
            <a:headEnd/>
            <a:tailEnd/>
          </a:ln>
          <a:effectLst/>
        </p:spPr>
        <p:txBody>
          <a:bodyPr wrap="none" anchor="ctr"/>
          <a:lstStyle/>
          <a:p>
            <a:endParaRPr lang="zh-CN" altLang="en-US" sz="2400" b="0">
              <a:solidFill>
                <a:schemeClr val="tx1"/>
              </a:solidFill>
              <a:latin typeface="Tahoma" pitchFamily="34" charset="0"/>
            </a:endParaRPr>
          </a:p>
        </p:txBody>
      </p:sp>
      <p:sp>
        <p:nvSpPr>
          <p:cNvPr id="97407" name="Rectangle 127"/>
          <p:cNvSpPr>
            <a:spLocks noChangeArrowheads="1"/>
          </p:cNvSpPr>
          <p:nvPr/>
        </p:nvSpPr>
        <p:spPr bwMode="auto">
          <a:xfrm>
            <a:off x="371475" y="1647825"/>
            <a:ext cx="855663" cy="4540250"/>
          </a:xfrm>
          <a:prstGeom prst="rect">
            <a:avLst/>
          </a:prstGeom>
          <a:solidFill>
            <a:schemeClr val="bg2"/>
          </a:solidFill>
          <a:ln w="9525">
            <a:noFill/>
            <a:miter lim="800000"/>
            <a:headEnd/>
            <a:tailEnd/>
          </a:ln>
          <a:effectLst/>
        </p:spPr>
        <p:txBody>
          <a:bodyPr wrap="none" anchor="ctr"/>
          <a:lstStyle/>
          <a:p>
            <a:endParaRPr lang="zh-CN" altLang="en-US" sz="2400" b="0">
              <a:solidFill>
                <a:schemeClr val="tx1"/>
              </a:solidFill>
              <a:latin typeface="Tahoma" pitchFamily="34" charset="0"/>
            </a:endParaRPr>
          </a:p>
        </p:txBody>
      </p:sp>
      <p:sp>
        <p:nvSpPr>
          <p:cNvPr id="97419" name="Rectangle 139"/>
          <p:cNvSpPr>
            <a:spLocks noChangeArrowheads="1"/>
          </p:cNvSpPr>
          <p:nvPr/>
        </p:nvSpPr>
        <p:spPr bwMode="auto">
          <a:xfrm>
            <a:off x="7118350" y="1649413"/>
            <a:ext cx="1436688" cy="4540250"/>
          </a:xfrm>
          <a:prstGeom prst="rect">
            <a:avLst/>
          </a:prstGeom>
          <a:solidFill>
            <a:srgbClr val="008000"/>
          </a:solidFill>
          <a:ln w="9525">
            <a:noFill/>
            <a:miter lim="800000"/>
            <a:headEnd/>
            <a:tailEnd/>
          </a:ln>
          <a:effectLst/>
        </p:spPr>
        <p:txBody>
          <a:bodyPr wrap="none" anchor="ctr"/>
          <a:lstStyle/>
          <a:p>
            <a:endParaRPr lang="zh-CN" altLang="en-US" sz="2400" b="0">
              <a:solidFill>
                <a:schemeClr val="tx1"/>
              </a:solidFill>
              <a:latin typeface="Tahoma" pitchFamily="34" charset="0"/>
            </a:endParaRPr>
          </a:p>
        </p:txBody>
      </p:sp>
      <p:grpSp>
        <p:nvGrpSpPr>
          <p:cNvPr id="3" name="Group 140"/>
          <p:cNvGrpSpPr>
            <a:grpSpLocks/>
          </p:cNvGrpSpPr>
          <p:nvPr/>
        </p:nvGrpSpPr>
        <p:grpSpPr bwMode="auto">
          <a:xfrm>
            <a:off x="394195" y="1561319"/>
            <a:ext cx="8269249" cy="4707425"/>
            <a:chOff x="126" y="696"/>
            <a:chExt cx="5525" cy="3424"/>
          </a:xfrm>
        </p:grpSpPr>
        <p:graphicFrame>
          <p:nvGraphicFramePr>
            <p:cNvPr id="210944" name="Object 2048"/>
            <p:cNvGraphicFramePr>
              <a:graphicFrameLocks noChangeAspect="1"/>
            </p:cNvGraphicFramePr>
            <p:nvPr/>
          </p:nvGraphicFramePr>
          <p:xfrm>
            <a:off x="126" y="696"/>
            <a:ext cx="5525" cy="3424"/>
          </p:xfrm>
          <a:graphic>
            <a:graphicData uri="http://schemas.openxmlformats.org/presentationml/2006/ole">
              <p:oleObj spid="_x0000_s136194" name="Document" r:id="rId9" imgW="9075491" imgH="5207085" progId="Word.Document.8">
                <p:embed/>
              </p:oleObj>
            </a:graphicData>
          </a:graphic>
        </p:graphicFrame>
        <p:sp>
          <p:nvSpPr>
            <p:cNvPr id="97422" name="Text Box 142"/>
            <p:cNvSpPr txBox="1">
              <a:spLocks noChangeArrowheads="1"/>
            </p:cNvSpPr>
            <p:nvPr/>
          </p:nvSpPr>
          <p:spPr bwMode="auto">
            <a:xfrm>
              <a:off x="797" y="1287"/>
              <a:ext cx="960" cy="336"/>
            </a:xfrm>
            <a:prstGeom prst="rect">
              <a:avLst/>
            </a:prstGeom>
            <a:noFill/>
            <a:ln w="9525">
              <a:noFill/>
              <a:miter lim="800000"/>
              <a:headEnd/>
              <a:tailEnd/>
            </a:ln>
          </p:spPr>
          <p:txBody>
            <a:bodyPr/>
            <a:lstStyle/>
            <a:p>
              <a:pPr algn="just" eaLnBrk="0" hangingPunct="0"/>
              <a:r>
                <a:rPr lang="zh-CN" altLang="en-US" sz="2400" dirty="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t>
              </a:r>
              <a:r>
                <a:rPr lang="en-US" altLang="zh-CN" sz="2400" baseline="-25000" dirty="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A1</a:t>
              </a:r>
              <a:r>
                <a:rPr lang="en-US" altLang="zh-CN" sz="2400" dirty="0">
                  <a:solidFill>
                    <a:schemeClr val="accent3"/>
                  </a:solidFill>
                  <a:effectLst>
                    <a:outerShdw blurRad="38100" dist="38100" dir="2700000" algn="tl">
                      <a:srgbClr val="000000">
                        <a:alpha val="43137"/>
                      </a:srgbClr>
                    </a:outerShdw>
                  </a:effectLst>
                  <a:latin typeface="Times New Roman" pitchFamily="18" charset="0"/>
                  <a:sym typeface="MS LineDraw" pitchFamily="49" charset="2"/>
                </a:rPr>
                <a:t>∩ </a:t>
              </a:r>
              <a:r>
                <a:rPr lang="en-US" altLang="zh-CN" sz="2400" dirty="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t>
              </a:r>
              <a:r>
                <a:rPr lang="en-US" altLang="zh-CN" sz="2400" baseline="-25000" dirty="0">
                  <a:solidFill>
                    <a:schemeClr val="accent3"/>
                  </a:solidFill>
                  <a:effectLst>
                    <a:outerShdw blurRad="38100" dist="38100" dir="2700000" algn="tl">
                      <a:srgbClr val="000000">
                        <a:alpha val="43137"/>
                      </a:srgbClr>
                    </a:outerShdw>
                  </a:effectLst>
                  <a:latin typeface="Times New Roman" pitchFamily="18" charset="0"/>
                  <a:sym typeface="Symbol" pitchFamily="18" charset="2"/>
                </a:rPr>
                <a:t>B1</a:t>
              </a:r>
            </a:p>
          </p:txBody>
        </p:sp>
        <p:sp>
          <p:nvSpPr>
            <p:cNvPr id="97423" name="Text Box 143"/>
            <p:cNvSpPr txBox="1">
              <a:spLocks noChangeArrowheads="1"/>
            </p:cNvSpPr>
            <p:nvPr/>
          </p:nvSpPr>
          <p:spPr bwMode="auto">
            <a:xfrm>
              <a:off x="797" y="1632"/>
              <a:ext cx="960" cy="336"/>
            </a:xfrm>
            <a:prstGeom prst="rect">
              <a:avLst/>
            </a:prstGeom>
            <a:noFill/>
            <a:ln w="9525">
              <a:noFill/>
              <a:miter lim="800000"/>
              <a:headEnd/>
              <a:tailEnd/>
            </a:ln>
          </p:spPr>
          <p:txBody>
            <a:bodyPr/>
            <a:lstStyle/>
            <a:p>
              <a:pPr algn="just" eaLnBrk="0" hangingPunct="0"/>
              <a:r>
                <a:rPr lang="zh-CN" altLang="en-US" sz="2400" dirty="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t>
              </a:r>
              <a:r>
                <a:rPr lang="en-US" altLang="zh-CN" sz="2400" baseline="-25000" dirty="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A1</a:t>
              </a:r>
              <a:r>
                <a:rPr lang="en-US" altLang="zh-CN" sz="2400" dirty="0">
                  <a:solidFill>
                    <a:schemeClr val="accent3"/>
                  </a:solidFill>
                  <a:effectLst>
                    <a:outerShdw blurRad="38100" dist="38100" dir="2700000" algn="tl">
                      <a:srgbClr val="000000">
                        <a:alpha val="43137"/>
                      </a:srgbClr>
                    </a:outerShdw>
                  </a:effectLst>
                  <a:latin typeface="Times New Roman" pitchFamily="18" charset="0"/>
                  <a:sym typeface="MS LineDraw" pitchFamily="49" charset="2"/>
                </a:rPr>
                <a:t>∩ </a:t>
              </a:r>
              <a:r>
                <a:rPr lang="en-US" altLang="zh-CN" sz="2400" dirty="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t>
              </a:r>
              <a:r>
                <a:rPr lang="en-US" altLang="zh-CN" sz="2400" baseline="-25000" dirty="0">
                  <a:solidFill>
                    <a:schemeClr val="accent3"/>
                  </a:solidFill>
                  <a:effectLst>
                    <a:outerShdw blurRad="38100" dist="38100" dir="2700000" algn="tl">
                      <a:srgbClr val="000000">
                        <a:alpha val="43137"/>
                      </a:srgbClr>
                    </a:outerShdw>
                  </a:effectLst>
                  <a:latin typeface="Times New Roman" pitchFamily="18" charset="0"/>
                  <a:sym typeface="Symbol" pitchFamily="18" charset="2"/>
                </a:rPr>
                <a:t>B2</a:t>
              </a:r>
            </a:p>
          </p:txBody>
        </p:sp>
        <p:sp>
          <p:nvSpPr>
            <p:cNvPr id="97424" name="Text Box 144"/>
            <p:cNvSpPr txBox="1">
              <a:spLocks noChangeArrowheads="1"/>
            </p:cNvSpPr>
            <p:nvPr/>
          </p:nvSpPr>
          <p:spPr bwMode="auto">
            <a:xfrm>
              <a:off x="797" y="1920"/>
              <a:ext cx="960" cy="336"/>
            </a:xfrm>
            <a:prstGeom prst="rect">
              <a:avLst/>
            </a:prstGeom>
            <a:noFill/>
            <a:ln w="9525">
              <a:noFill/>
              <a:miter lim="800000"/>
              <a:headEnd/>
              <a:tailEnd/>
            </a:ln>
          </p:spPr>
          <p:txBody>
            <a:bodyPr/>
            <a:lstStyle/>
            <a:p>
              <a:pPr algn="just" eaLnBrk="0" hangingPunct="0"/>
              <a:r>
                <a:rPr lang="zh-CN" altLang="en-US" sz="240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t>
              </a:r>
              <a:r>
                <a:rPr lang="en-US" altLang="zh-CN" sz="2400" baseline="-2500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A1</a:t>
              </a:r>
              <a:r>
                <a:rPr lang="en-US" altLang="zh-CN" sz="2400">
                  <a:solidFill>
                    <a:schemeClr val="accent3"/>
                  </a:solidFill>
                  <a:effectLst>
                    <a:outerShdw blurRad="38100" dist="38100" dir="2700000" algn="tl">
                      <a:srgbClr val="000000">
                        <a:alpha val="43137"/>
                      </a:srgbClr>
                    </a:outerShdw>
                  </a:effectLst>
                  <a:latin typeface="Times New Roman" pitchFamily="18" charset="0"/>
                  <a:sym typeface="MS LineDraw" pitchFamily="49" charset="2"/>
                </a:rPr>
                <a:t>∩ </a:t>
              </a:r>
              <a:r>
                <a:rPr lang="en-US" altLang="zh-CN" sz="240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t>
              </a:r>
              <a:r>
                <a:rPr lang="en-US" altLang="zh-CN" sz="2400" baseline="-25000">
                  <a:solidFill>
                    <a:schemeClr val="accent3"/>
                  </a:solidFill>
                  <a:effectLst>
                    <a:outerShdw blurRad="38100" dist="38100" dir="2700000" algn="tl">
                      <a:srgbClr val="000000">
                        <a:alpha val="43137"/>
                      </a:srgbClr>
                    </a:outerShdw>
                  </a:effectLst>
                  <a:latin typeface="Times New Roman" pitchFamily="18" charset="0"/>
                  <a:sym typeface="Symbol" pitchFamily="18" charset="2"/>
                </a:rPr>
                <a:t>B3</a:t>
              </a:r>
            </a:p>
          </p:txBody>
        </p:sp>
        <p:sp>
          <p:nvSpPr>
            <p:cNvPr id="97425" name="Text Box 145"/>
            <p:cNvSpPr txBox="1">
              <a:spLocks noChangeArrowheads="1"/>
            </p:cNvSpPr>
            <p:nvPr/>
          </p:nvSpPr>
          <p:spPr bwMode="auto">
            <a:xfrm>
              <a:off x="797" y="2208"/>
              <a:ext cx="960" cy="336"/>
            </a:xfrm>
            <a:prstGeom prst="rect">
              <a:avLst/>
            </a:prstGeom>
            <a:noFill/>
            <a:ln w="9525">
              <a:noFill/>
              <a:miter lim="800000"/>
              <a:headEnd/>
              <a:tailEnd/>
            </a:ln>
          </p:spPr>
          <p:txBody>
            <a:bodyPr/>
            <a:lstStyle/>
            <a:p>
              <a:pPr algn="just" eaLnBrk="0" hangingPunct="0"/>
              <a:r>
                <a:rPr lang="zh-CN" altLang="en-US" sz="240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t>
              </a:r>
              <a:r>
                <a:rPr lang="en-US" altLang="zh-CN" sz="2400" baseline="-2500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A2</a:t>
              </a:r>
              <a:r>
                <a:rPr lang="en-US" altLang="zh-CN" sz="2400">
                  <a:solidFill>
                    <a:schemeClr val="accent3"/>
                  </a:solidFill>
                  <a:effectLst>
                    <a:outerShdw blurRad="38100" dist="38100" dir="2700000" algn="tl">
                      <a:srgbClr val="000000">
                        <a:alpha val="43137"/>
                      </a:srgbClr>
                    </a:outerShdw>
                  </a:effectLst>
                  <a:latin typeface="Times New Roman" pitchFamily="18" charset="0"/>
                  <a:sym typeface="MS LineDraw" pitchFamily="49" charset="2"/>
                </a:rPr>
                <a:t>∩ </a:t>
              </a:r>
              <a:r>
                <a:rPr lang="en-US" altLang="zh-CN" sz="240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t>
              </a:r>
              <a:r>
                <a:rPr lang="en-US" altLang="zh-CN" sz="2400" baseline="-25000">
                  <a:solidFill>
                    <a:schemeClr val="accent3"/>
                  </a:solidFill>
                  <a:effectLst>
                    <a:outerShdw blurRad="38100" dist="38100" dir="2700000" algn="tl">
                      <a:srgbClr val="000000">
                        <a:alpha val="43137"/>
                      </a:srgbClr>
                    </a:outerShdw>
                  </a:effectLst>
                  <a:latin typeface="Times New Roman" pitchFamily="18" charset="0"/>
                  <a:sym typeface="Symbol" pitchFamily="18" charset="2"/>
                </a:rPr>
                <a:t>B1</a:t>
              </a:r>
            </a:p>
          </p:txBody>
        </p:sp>
        <p:sp>
          <p:nvSpPr>
            <p:cNvPr id="97426" name="Text Box 146"/>
            <p:cNvSpPr txBox="1">
              <a:spLocks noChangeArrowheads="1"/>
            </p:cNvSpPr>
            <p:nvPr/>
          </p:nvSpPr>
          <p:spPr bwMode="auto">
            <a:xfrm>
              <a:off x="797" y="2496"/>
              <a:ext cx="960" cy="336"/>
            </a:xfrm>
            <a:prstGeom prst="rect">
              <a:avLst/>
            </a:prstGeom>
            <a:noFill/>
            <a:ln w="9525">
              <a:noFill/>
              <a:miter lim="800000"/>
              <a:headEnd/>
              <a:tailEnd/>
            </a:ln>
          </p:spPr>
          <p:txBody>
            <a:bodyPr/>
            <a:lstStyle/>
            <a:p>
              <a:pPr algn="just" eaLnBrk="0" hangingPunct="0"/>
              <a:r>
                <a:rPr lang="zh-CN" altLang="en-US" sz="240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t>
              </a:r>
              <a:r>
                <a:rPr lang="en-US" altLang="zh-CN" sz="2400" baseline="-2500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A2</a:t>
              </a:r>
              <a:r>
                <a:rPr lang="en-US" altLang="zh-CN" sz="2400">
                  <a:solidFill>
                    <a:schemeClr val="accent3"/>
                  </a:solidFill>
                  <a:effectLst>
                    <a:outerShdw blurRad="38100" dist="38100" dir="2700000" algn="tl">
                      <a:srgbClr val="000000">
                        <a:alpha val="43137"/>
                      </a:srgbClr>
                    </a:outerShdw>
                  </a:effectLst>
                  <a:latin typeface="Times New Roman" pitchFamily="18" charset="0"/>
                  <a:sym typeface="MS LineDraw" pitchFamily="49" charset="2"/>
                </a:rPr>
                <a:t>∩ </a:t>
              </a:r>
              <a:r>
                <a:rPr lang="en-US" altLang="zh-CN" sz="240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t>
              </a:r>
              <a:r>
                <a:rPr lang="en-US" altLang="zh-CN" sz="2400" baseline="-25000">
                  <a:solidFill>
                    <a:schemeClr val="accent3"/>
                  </a:solidFill>
                  <a:effectLst>
                    <a:outerShdw blurRad="38100" dist="38100" dir="2700000" algn="tl">
                      <a:srgbClr val="000000">
                        <a:alpha val="43137"/>
                      </a:srgbClr>
                    </a:outerShdw>
                  </a:effectLst>
                  <a:latin typeface="Times New Roman" pitchFamily="18" charset="0"/>
                  <a:sym typeface="Symbol" pitchFamily="18" charset="2"/>
                </a:rPr>
                <a:t>B2</a:t>
              </a:r>
              <a:endParaRPr lang="en-US" altLang="zh-CN" baseline="-25000">
                <a:solidFill>
                  <a:schemeClr val="accent3"/>
                </a:solidFill>
                <a:effectLst>
                  <a:outerShdw blurRad="38100" dist="38100" dir="2700000" algn="tl">
                    <a:srgbClr val="000000">
                      <a:alpha val="43137"/>
                    </a:srgbClr>
                  </a:outerShdw>
                </a:effectLst>
                <a:latin typeface="Times New Roman" pitchFamily="18" charset="0"/>
                <a:sym typeface="Symbol" pitchFamily="18" charset="2"/>
              </a:endParaRPr>
            </a:p>
          </p:txBody>
        </p:sp>
        <p:sp>
          <p:nvSpPr>
            <p:cNvPr id="97427" name="Text Box 147"/>
            <p:cNvSpPr txBox="1">
              <a:spLocks noChangeArrowheads="1"/>
            </p:cNvSpPr>
            <p:nvPr/>
          </p:nvSpPr>
          <p:spPr bwMode="auto">
            <a:xfrm>
              <a:off x="797" y="2832"/>
              <a:ext cx="960" cy="336"/>
            </a:xfrm>
            <a:prstGeom prst="rect">
              <a:avLst/>
            </a:prstGeom>
            <a:noFill/>
            <a:ln w="9525">
              <a:noFill/>
              <a:miter lim="800000"/>
              <a:headEnd/>
              <a:tailEnd/>
            </a:ln>
          </p:spPr>
          <p:txBody>
            <a:bodyPr/>
            <a:lstStyle/>
            <a:p>
              <a:pPr algn="just" eaLnBrk="0" hangingPunct="0"/>
              <a:r>
                <a:rPr lang="zh-CN" altLang="en-US" sz="240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t>
              </a:r>
              <a:r>
                <a:rPr lang="en-US" altLang="zh-CN" sz="2400" baseline="-2500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A2</a:t>
              </a:r>
              <a:r>
                <a:rPr lang="en-US" altLang="zh-CN" sz="2400">
                  <a:solidFill>
                    <a:schemeClr val="accent3"/>
                  </a:solidFill>
                  <a:effectLst>
                    <a:outerShdw blurRad="38100" dist="38100" dir="2700000" algn="tl">
                      <a:srgbClr val="000000">
                        <a:alpha val="43137"/>
                      </a:srgbClr>
                    </a:outerShdw>
                  </a:effectLst>
                  <a:latin typeface="Times New Roman" pitchFamily="18" charset="0"/>
                  <a:sym typeface="MS LineDraw" pitchFamily="49" charset="2"/>
                </a:rPr>
                <a:t>∩ </a:t>
              </a:r>
              <a:r>
                <a:rPr lang="en-US" altLang="zh-CN" sz="240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t>
              </a:r>
              <a:r>
                <a:rPr lang="en-US" altLang="zh-CN" sz="2400" baseline="-25000">
                  <a:solidFill>
                    <a:schemeClr val="accent3"/>
                  </a:solidFill>
                  <a:effectLst>
                    <a:outerShdw blurRad="38100" dist="38100" dir="2700000" algn="tl">
                      <a:srgbClr val="000000">
                        <a:alpha val="43137"/>
                      </a:srgbClr>
                    </a:outerShdw>
                  </a:effectLst>
                  <a:latin typeface="Times New Roman" pitchFamily="18" charset="0"/>
                  <a:sym typeface="Symbol" pitchFamily="18" charset="2"/>
                </a:rPr>
                <a:t>B3</a:t>
              </a:r>
              <a:endParaRPr lang="en-US" altLang="zh-CN" baseline="-25000">
                <a:solidFill>
                  <a:schemeClr val="accent3"/>
                </a:solidFill>
                <a:effectLst>
                  <a:outerShdw blurRad="38100" dist="38100" dir="2700000" algn="tl">
                    <a:srgbClr val="000000">
                      <a:alpha val="43137"/>
                    </a:srgbClr>
                  </a:outerShdw>
                </a:effectLst>
                <a:latin typeface="Times New Roman" pitchFamily="18" charset="0"/>
                <a:sym typeface="Symbol" pitchFamily="18" charset="2"/>
              </a:endParaRPr>
            </a:p>
          </p:txBody>
        </p:sp>
        <p:sp>
          <p:nvSpPr>
            <p:cNvPr id="97428" name="Text Box 148"/>
            <p:cNvSpPr txBox="1">
              <a:spLocks noChangeArrowheads="1"/>
            </p:cNvSpPr>
            <p:nvPr/>
          </p:nvSpPr>
          <p:spPr bwMode="auto">
            <a:xfrm>
              <a:off x="797" y="3120"/>
              <a:ext cx="960" cy="336"/>
            </a:xfrm>
            <a:prstGeom prst="rect">
              <a:avLst/>
            </a:prstGeom>
            <a:noFill/>
            <a:ln w="9525">
              <a:noFill/>
              <a:miter lim="800000"/>
              <a:headEnd/>
              <a:tailEnd/>
            </a:ln>
          </p:spPr>
          <p:txBody>
            <a:bodyPr/>
            <a:lstStyle/>
            <a:p>
              <a:pPr algn="just" eaLnBrk="0" hangingPunct="0"/>
              <a:r>
                <a:rPr lang="zh-CN" altLang="en-US" sz="240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t>
              </a:r>
              <a:r>
                <a:rPr lang="en-US" altLang="zh-CN" sz="2400" baseline="-2500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A3</a:t>
              </a:r>
              <a:r>
                <a:rPr lang="en-US" altLang="zh-CN" sz="2400">
                  <a:solidFill>
                    <a:schemeClr val="accent3"/>
                  </a:solidFill>
                  <a:effectLst>
                    <a:outerShdw blurRad="38100" dist="38100" dir="2700000" algn="tl">
                      <a:srgbClr val="000000">
                        <a:alpha val="43137"/>
                      </a:srgbClr>
                    </a:outerShdw>
                  </a:effectLst>
                  <a:latin typeface="Times New Roman" pitchFamily="18" charset="0"/>
                  <a:sym typeface="MS LineDraw" pitchFamily="49" charset="2"/>
                </a:rPr>
                <a:t>∩ </a:t>
              </a:r>
              <a:r>
                <a:rPr lang="en-US" altLang="zh-CN" sz="240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t>
              </a:r>
              <a:r>
                <a:rPr lang="en-US" altLang="zh-CN" sz="2400" baseline="-25000">
                  <a:solidFill>
                    <a:schemeClr val="accent3"/>
                  </a:solidFill>
                  <a:effectLst>
                    <a:outerShdw blurRad="38100" dist="38100" dir="2700000" algn="tl">
                      <a:srgbClr val="000000">
                        <a:alpha val="43137"/>
                      </a:srgbClr>
                    </a:outerShdw>
                  </a:effectLst>
                  <a:latin typeface="Times New Roman" pitchFamily="18" charset="0"/>
                  <a:sym typeface="Symbol" pitchFamily="18" charset="2"/>
                </a:rPr>
                <a:t>B1</a:t>
              </a:r>
              <a:endParaRPr lang="en-US" altLang="zh-CN" baseline="-25000">
                <a:solidFill>
                  <a:schemeClr val="accent3"/>
                </a:solidFill>
                <a:effectLst>
                  <a:outerShdw blurRad="38100" dist="38100" dir="2700000" algn="tl">
                    <a:srgbClr val="000000">
                      <a:alpha val="43137"/>
                    </a:srgbClr>
                  </a:outerShdw>
                </a:effectLst>
                <a:latin typeface="Times New Roman" pitchFamily="18" charset="0"/>
                <a:sym typeface="Symbol" pitchFamily="18" charset="2"/>
              </a:endParaRPr>
            </a:p>
          </p:txBody>
        </p:sp>
        <p:sp>
          <p:nvSpPr>
            <p:cNvPr id="97429" name="Text Box 149"/>
            <p:cNvSpPr txBox="1">
              <a:spLocks noChangeArrowheads="1"/>
            </p:cNvSpPr>
            <p:nvPr/>
          </p:nvSpPr>
          <p:spPr bwMode="auto">
            <a:xfrm>
              <a:off x="797" y="3408"/>
              <a:ext cx="960" cy="336"/>
            </a:xfrm>
            <a:prstGeom prst="rect">
              <a:avLst/>
            </a:prstGeom>
            <a:noFill/>
            <a:ln w="9525">
              <a:noFill/>
              <a:miter lim="800000"/>
              <a:headEnd/>
              <a:tailEnd/>
            </a:ln>
          </p:spPr>
          <p:txBody>
            <a:bodyPr/>
            <a:lstStyle/>
            <a:p>
              <a:pPr algn="just" eaLnBrk="0" hangingPunct="0"/>
              <a:r>
                <a:rPr lang="zh-CN" altLang="en-US" sz="240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t>
              </a:r>
              <a:r>
                <a:rPr lang="en-US" altLang="zh-CN" sz="2400" baseline="-2500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A3</a:t>
              </a:r>
              <a:r>
                <a:rPr lang="en-US" altLang="zh-CN" sz="2400">
                  <a:solidFill>
                    <a:schemeClr val="accent3"/>
                  </a:solidFill>
                  <a:effectLst>
                    <a:outerShdw blurRad="38100" dist="38100" dir="2700000" algn="tl">
                      <a:srgbClr val="000000">
                        <a:alpha val="43137"/>
                      </a:srgbClr>
                    </a:outerShdw>
                  </a:effectLst>
                  <a:latin typeface="Times New Roman" pitchFamily="18" charset="0"/>
                  <a:sym typeface="MS LineDraw" pitchFamily="49" charset="2"/>
                </a:rPr>
                <a:t>∩ </a:t>
              </a:r>
              <a:r>
                <a:rPr lang="en-US" altLang="zh-CN" sz="240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t>
              </a:r>
              <a:r>
                <a:rPr lang="en-US" altLang="zh-CN" sz="2400" baseline="-25000">
                  <a:solidFill>
                    <a:schemeClr val="accent3"/>
                  </a:solidFill>
                  <a:effectLst>
                    <a:outerShdw blurRad="38100" dist="38100" dir="2700000" algn="tl">
                      <a:srgbClr val="000000">
                        <a:alpha val="43137"/>
                      </a:srgbClr>
                    </a:outerShdw>
                  </a:effectLst>
                  <a:latin typeface="Times New Roman" pitchFamily="18" charset="0"/>
                  <a:sym typeface="Symbol" pitchFamily="18" charset="2"/>
                </a:rPr>
                <a:t>B2</a:t>
              </a:r>
              <a:endParaRPr lang="en-US" altLang="zh-CN" baseline="-25000">
                <a:solidFill>
                  <a:schemeClr val="accent3"/>
                </a:solidFill>
                <a:effectLst>
                  <a:outerShdw blurRad="38100" dist="38100" dir="2700000" algn="tl">
                    <a:srgbClr val="000000">
                      <a:alpha val="43137"/>
                    </a:srgbClr>
                  </a:outerShdw>
                </a:effectLst>
                <a:latin typeface="Times New Roman" pitchFamily="18" charset="0"/>
                <a:sym typeface="Symbol" pitchFamily="18" charset="2"/>
              </a:endParaRPr>
            </a:p>
          </p:txBody>
        </p:sp>
        <p:sp>
          <p:nvSpPr>
            <p:cNvPr id="97430" name="Text Box 150"/>
            <p:cNvSpPr txBox="1">
              <a:spLocks noChangeArrowheads="1"/>
            </p:cNvSpPr>
            <p:nvPr/>
          </p:nvSpPr>
          <p:spPr bwMode="auto">
            <a:xfrm>
              <a:off x="797" y="3761"/>
              <a:ext cx="960" cy="336"/>
            </a:xfrm>
            <a:prstGeom prst="rect">
              <a:avLst/>
            </a:prstGeom>
            <a:noFill/>
            <a:ln w="9525">
              <a:noFill/>
              <a:miter lim="800000"/>
              <a:headEnd/>
              <a:tailEnd/>
            </a:ln>
          </p:spPr>
          <p:txBody>
            <a:bodyPr/>
            <a:lstStyle/>
            <a:p>
              <a:pPr algn="just" eaLnBrk="0" hangingPunct="0"/>
              <a:r>
                <a:rPr lang="zh-CN" altLang="en-US" sz="2400" dirty="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t>
              </a:r>
              <a:r>
                <a:rPr lang="en-US" altLang="zh-CN" sz="2400" baseline="-25000" dirty="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A3</a:t>
              </a:r>
              <a:r>
                <a:rPr lang="en-US" altLang="zh-CN" sz="2400" dirty="0">
                  <a:solidFill>
                    <a:schemeClr val="accent3"/>
                  </a:solidFill>
                  <a:effectLst>
                    <a:outerShdw blurRad="38100" dist="38100" dir="2700000" algn="tl">
                      <a:srgbClr val="000000">
                        <a:alpha val="43137"/>
                      </a:srgbClr>
                    </a:outerShdw>
                  </a:effectLst>
                  <a:latin typeface="Times New Roman" pitchFamily="18" charset="0"/>
                  <a:sym typeface="MS LineDraw" pitchFamily="49" charset="2"/>
                </a:rPr>
                <a:t>∩ </a:t>
              </a:r>
              <a:r>
                <a:rPr lang="en-US" altLang="zh-CN" sz="2400" dirty="0">
                  <a:solidFill>
                    <a:schemeClr val="accent3"/>
                  </a:solidFill>
                  <a:effectLst>
                    <a:outerShdw blurRad="38100" dist="38100" dir="2700000" algn="tl">
                      <a:srgbClr val="000000">
                        <a:alpha val="43137"/>
                      </a:srgbClr>
                    </a:outerShdw>
                  </a:effectLst>
                  <a:latin typeface="Times New Roman" pitchFamily="18" charset="0"/>
                  <a:sym typeface="Symbol" pitchFamily="18" charset="2"/>
                </a:rPr>
                <a:t></a:t>
              </a:r>
              <a:r>
                <a:rPr lang="en-US" altLang="zh-CN" sz="2400" baseline="-25000" dirty="0">
                  <a:solidFill>
                    <a:schemeClr val="accent3"/>
                  </a:solidFill>
                  <a:effectLst>
                    <a:outerShdw blurRad="38100" dist="38100" dir="2700000" algn="tl">
                      <a:srgbClr val="000000">
                        <a:alpha val="43137"/>
                      </a:srgbClr>
                    </a:outerShdw>
                  </a:effectLst>
                  <a:latin typeface="Times New Roman" pitchFamily="18" charset="0"/>
                  <a:sym typeface="Symbol" pitchFamily="18" charset="2"/>
                </a:rPr>
                <a:t>B3</a:t>
              </a:r>
              <a:endParaRPr lang="en-US" altLang="zh-CN" baseline="-25000" dirty="0">
                <a:solidFill>
                  <a:schemeClr val="accent3"/>
                </a:solidFill>
                <a:effectLst>
                  <a:outerShdw blurRad="38100" dist="38100" dir="2700000" algn="tl">
                    <a:srgbClr val="000000">
                      <a:alpha val="43137"/>
                    </a:srgbClr>
                  </a:outerShdw>
                </a:effectLst>
                <a:latin typeface="Times New Roman" pitchFamily="18" charset="0"/>
                <a:sym typeface="Symbol" pitchFamily="18" charset="2"/>
              </a:endParaRPr>
            </a:p>
          </p:txBody>
        </p:sp>
      </p:grpSp>
      <p:sp>
        <p:nvSpPr>
          <p:cNvPr id="97433" name="Text Box 153"/>
          <p:cNvSpPr txBox="1">
            <a:spLocks noGrp="1" noChangeArrowheads="1"/>
          </p:cNvSpPr>
          <p:nvPr>
            <p:ph type="title" idx="4294967295"/>
          </p:nvPr>
        </p:nvSpPr>
        <p:spPr>
          <a:xfrm>
            <a:off x="139700" y="1055688"/>
            <a:ext cx="6022975" cy="461962"/>
          </a:xfrm>
          <a:solidFill>
            <a:srgbClr val="CCFFCC"/>
          </a:solidFill>
          <a:ln/>
        </p:spPr>
        <p:txBody>
          <a:bodyPr/>
          <a:lstStyle/>
          <a:p>
            <a:r>
              <a:rPr lang="zh-CN" altLang="en-US" sz="2400" b="1" dirty="0">
                <a:latin typeface="宋体" charset="-122"/>
              </a:rPr>
              <a:t>1）</a:t>
            </a:r>
            <a:r>
              <a:rPr lang="zh-CN" altLang="en-US" sz="2400" b="1" dirty="0"/>
              <a:t>计算各状态组合的概率和净现值；</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433"/>
                                        </p:tgtEl>
                                        <p:attrNameLst>
                                          <p:attrName>style.visibility</p:attrName>
                                        </p:attrNameLst>
                                      </p:cBhvr>
                                      <p:to>
                                        <p:strVal val="visible"/>
                                      </p:to>
                                    </p:set>
                                    <p:anim calcmode="lin" valueType="num">
                                      <p:cBhvr additive="base">
                                        <p:cTn id="7" dur="500" fill="hold"/>
                                        <p:tgtEl>
                                          <p:spTgt spid="97433"/>
                                        </p:tgtEl>
                                        <p:attrNameLst>
                                          <p:attrName>ppt_x</p:attrName>
                                        </p:attrNameLst>
                                      </p:cBhvr>
                                      <p:tavLst>
                                        <p:tav tm="0">
                                          <p:val>
                                            <p:strVal val="0-#ppt_w/2"/>
                                          </p:val>
                                        </p:tav>
                                        <p:tav tm="100000">
                                          <p:val>
                                            <p:strVal val="#ppt_x"/>
                                          </p:val>
                                        </p:tav>
                                      </p:tavLst>
                                    </p:anim>
                                    <p:anim calcmode="lin" valueType="num">
                                      <p:cBhvr additive="base">
                                        <p:cTn id="8" dur="500" fill="hold"/>
                                        <p:tgtEl>
                                          <p:spTgt spid="974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97407"/>
                                        </p:tgtEl>
                                        <p:attrNameLst>
                                          <p:attrName>style.visibility</p:attrName>
                                        </p:attrNameLst>
                                      </p:cBhvr>
                                      <p:to>
                                        <p:strVal val="visible"/>
                                      </p:to>
                                    </p:set>
                                    <p:animEffect transition="in" filter="dissolve">
                                      <p:cBhvr>
                                        <p:cTn id="13" dur="500"/>
                                        <p:tgtEl>
                                          <p:spTgt spid="97407"/>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97294"/>
                                        </p:tgtEl>
                                        <p:attrNameLst>
                                          <p:attrName>style.visibility</p:attrName>
                                        </p:attrNameLst>
                                      </p:cBhvr>
                                      <p:to>
                                        <p:strVal val="visible"/>
                                      </p:to>
                                    </p:set>
                                    <p:animEffect transition="in" filter="dissolve">
                                      <p:cBhvr>
                                        <p:cTn id="17" dur="500"/>
                                        <p:tgtEl>
                                          <p:spTgt spid="97294"/>
                                        </p:tgtEl>
                                      </p:cBhvr>
                                    </p:animEffect>
                                  </p:childTnLst>
                                </p:cTn>
                              </p:par>
                            </p:childTnLst>
                          </p:cTn>
                        </p:par>
                        <p:par>
                          <p:cTn id="18" fill="hold">
                            <p:stCondLst>
                              <p:cond delay="1000"/>
                            </p:stCondLst>
                            <p:childTnLst>
                              <p:par>
                                <p:cTn id="19" presetID="9"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97406"/>
                                        </p:tgtEl>
                                        <p:attrNameLst>
                                          <p:attrName>style.visibility</p:attrName>
                                        </p:attrNameLst>
                                      </p:cBhvr>
                                      <p:to>
                                        <p:strVal val="visible"/>
                                      </p:to>
                                    </p:set>
                                    <p:animEffect transition="in" filter="dissolve">
                                      <p:cBhvr>
                                        <p:cTn id="26" dur="500"/>
                                        <p:tgtEl>
                                          <p:spTgt spid="9740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7419"/>
                                        </p:tgtEl>
                                        <p:attrNameLst>
                                          <p:attrName>style.visibility</p:attrName>
                                        </p:attrNameLst>
                                      </p:cBhvr>
                                      <p:to>
                                        <p:strVal val="visible"/>
                                      </p:to>
                                    </p:set>
                                    <p:animEffect transition="in" filter="dissolve">
                                      <p:cBhvr>
                                        <p:cTn id="31" dur="500"/>
                                        <p:tgtEl>
                                          <p:spTgt spid="97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4" grpId="0" animBg="1" autoUpdateAnimBg="0"/>
      <p:bldP spid="97406" grpId="0" animBg="1" autoUpdateAnimBg="0"/>
      <p:bldP spid="97407" grpId="0" animBg="1" autoUpdateAnimBg="0"/>
      <p:bldP spid="97419" grpId="0" animBg="1" autoUpdateAnimBg="0"/>
      <p:bldP spid="9743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idx="4294967295"/>
          </p:nvPr>
        </p:nvSpPr>
        <p:spPr>
          <a:xfrm>
            <a:off x="179512" y="1196752"/>
            <a:ext cx="3068637" cy="757130"/>
          </a:xfrm>
          <a:noFill/>
        </p:spPr>
        <p:txBody>
          <a:bodyPr anchor="t">
            <a:spAutoFit/>
          </a:bodyPr>
          <a:lstStyle/>
          <a:p>
            <a:pPr eaLnBrk="1" hangingPunct="1">
              <a:lnSpc>
                <a:spcPct val="120000"/>
              </a:lnSpc>
            </a:pPr>
            <a:r>
              <a:rPr lang="zh-CN" altLang="en-US" sz="3600" dirty="0" smtClean="0">
                <a:solidFill>
                  <a:srgbClr val="0000FF"/>
                </a:solidFill>
                <a:effectLst>
                  <a:outerShdw blurRad="38100" dist="38100" dir="2700000" algn="tl">
                    <a:srgbClr val="000000">
                      <a:alpha val="43137"/>
                    </a:srgbClr>
                  </a:outerShdw>
                </a:effectLst>
                <a:latin typeface="宋体" pitchFamily="2" charset="-122"/>
              </a:rPr>
              <a:t>判别准则</a:t>
            </a:r>
          </a:p>
        </p:txBody>
      </p:sp>
      <p:graphicFrame>
        <p:nvGraphicFramePr>
          <p:cNvPr id="353280" name="Object 0"/>
          <p:cNvGraphicFramePr>
            <a:graphicFrameLocks noChangeAspect="1"/>
          </p:cNvGraphicFramePr>
          <p:nvPr/>
        </p:nvGraphicFramePr>
        <p:xfrm>
          <a:off x="1295400" y="3105497"/>
          <a:ext cx="2328863" cy="709613"/>
        </p:xfrm>
        <a:graphic>
          <a:graphicData uri="http://schemas.openxmlformats.org/presentationml/2006/ole">
            <p:oleObj spid="_x0000_s100354" name="Equation" r:id="rId3" imgW="431640" imgH="228600" progId="Equation.3">
              <p:embed/>
            </p:oleObj>
          </a:graphicData>
        </a:graphic>
      </p:graphicFrame>
      <p:sp>
        <p:nvSpPr>
          <p:cNvPr id="13318" name="Text Box 6"/>
          <p:cNvSpPr txBox="1">
            <a:spLocks noChangeArrowheads="1"/>
          </p:cNvSpPr>
          <p:nvPr/>
        </p:nvSpPr>
        <p:spPr bwMode="auto">
          <a:xfrm>
            <a:off x="4800600" y="3178522"/>
            <a:ext cx="2632075" cy="579438"/>
          </a:xfrm>
          <a:prstGeom prst="rect">
            <a:avLst/>
          </a:prstGeom>
          <a:noFill/>
          <a:ln w="9525">
            <a:noFill/>
            <a:miter lim="800000"/>
            <a:headEnd/>
            <a:tailEnd/>
          </a:ln>
        </p:spPr>
        <p:txBody>
          <a:bodyPr wrap="none">
            <a:spAutoFit/>
          </a:bodyPr>
          <a:lstStyle/>
          <a:p>
            <a:pPr>
              <a:spcBef>
                <a:spcPct val="0"/>
              </a:spcBef>
              <a:buClrTx/>
              <a:buSzTx/>
              <a:buFontTx/>
              <a:buNone/>
            </a:pPr>
            <a:r>
              <a:rPr lang="zh-CN" altLang="en-US" sz="3200" b="1" dirty="0">
                <a:solidFill>
                  <a:srgbClr val="00642D"/>
                </a:solidFill>
                <a:effectLst>
                  <a:outerShdw blurRad="38100" dist="38100" dir="2700000" algn="tl">
                    <a:srgbClr val="000000">
                      <a:alpha val="43137"/>
                    </a:srgbClr>
                  </a:outerShdw>
                </a:effectLst>
                <a:latin typeface="Tahoma" pitchFamily="34" charset="0"/>
              </a:rPr>
              <a:t>可以接受项目</a:t>
            </a:r>
          </a:p>
        </p:txBody>
      </p:sp>
      <p:sp>
        <p:nvSpPr>
          <p:cNvPr id="13319" name="Text Box 7"/>
          <p:cNvSpPr txBox="1">
            <a:spLocks noChangeArrowheads="1"/>
          </p:cNvSpPr>
          <p:nvPr/>
        </p:nvSpPr>
        <p:spPr bwMode="auto">
          <a:xfrm>
            <a:off x="4800600" y="4094510"/>
            <a:ext cx="1816100" cy="579437"/>
          </a:xfrm>
          <a:prstGeom prst="rect">
            <a:avLst/>
          </a:prstGeom>
          <a:noFill/>
          <a:ln w="9525">
            <a:noFill/>
            <a:miter lim="800000"/>
            <a:headEnd/>
            <a:tailEnd/>
          </a:ln>
        </p:spPr>
        <p:txBody>
          <a:bodyPr wrap="none">
            <a:spAutoFit/>
          </a:bodyPr>
          <a:lstStyle/>
          <a:p>
            <a:pPr>
              <a:spcBef>
                <a:spcPct val="0"/>
              </a:spcBef>
              <a:buClrTx/>
              <a:buSzTx/>
              <a:buFontTx/>
              <a:buNone/>
            </a:pPr>
            <a:r>
              <a:rPr lang="zh-CN" altLang="en-US" sz="3200" b="1" dirty="0">
                <a:solidFill>
                  <a:srgbClr val="C00000"/>
                </a:solidFill>
                <a:effectLst>
                  <a:outerShdw blurRad="38100" dist="38100" dir="2700000" algn="tl">
                    <a:srgbClr val="000000">
                      <a:alpha val="43137"/>
                    </a:srgbClr>
                  </a:outerShdw>
                </a:effectLst>
                <a:latin typeface="Tahoma" pitchFamily="34" charset="0"/>
              </a:rPr>
              <a:t>拒绝项目</a:t>
            </a:r>
          </a:p>
        </p:txBody>
      </p:sp>
      <p:graphicFrame>
        <p:nvGraphicFramePr>
          <p:cNvPr id="353281" name="Object 1"/>
          <p:cNvGraphicFramePr>
            <a:graphicFrameLocks noChangeAspect="1"/>
          </p:cNvGraphicFramePr>
          <p:nvPr/>
        </p:nvGraphicFramePr>
        <p:xfrm>
          <a:off x="1247775" y="4084985"/>
          <a:ext cx="2347913" cy="695325"/>
        </p:xfrm>
        <a:graphic>
          <a:graphicData uri="http://schemas.openxmlformats.org/presentationml/2006/ole">
            <p:oleObj spid="_x0000_s100355" name="Equation" r:id="rId4" imgW="444240" imgH="228600" progId="Equation.3">
              <p:embed/>
            </p:oleObj>
          </a:graphicData>
        </a:graphic>
      </p:graphicFrame>
      <p:sp>
        <p:nvSpPr>
          <p:cNvPr id="3082" name="Text Box 10"/>
          <p:cNvSpPr txBox="1">
            <a:spLocks noChangeArrowheads="1"/>
          </p:cNvSpPr>
          <p:nvPr/>
        </p:nvSpPr>
        <p:spPr bwMode="auto">
          <a:xfrm>
            <a:off x="1887538" y="2060848"/>
            <a:ext cx="6428878" cy="646331"/>
          </a:xfrm>
          <a:prstGeom prst="rect">
            <a:avLst/>
          </a:prstGeom>
          <a:noFill/>
          <a:ln w="9525">
            <a:noFill/>
            <a:miter lim="800000"/>
            <a:headEnd/>
            <a:tailEnd/>
          </a:ln>
        </p:spPr>
        <p:txBody>
          <a:bodyPr wrap="square">
            <a:spAutoFit/>
          </a:bodyPr>
          <a:lstStyle/>
          <a:p>
            <a:pPr>
              <a:spcBef>
                <a:spcPct val="50000"/>
              </a:spcBef>
              <a:buClrTx/>
              <a:buSzTx/>
              <a:buFontTx/>
              <a:buNone/>
            </a:pPr>
            <a:r>
              <a:rPr lang="zh-CN" altLang="en-US" sz="3600" b="1" dirty="0">
                <a:solidFill>
                  <a:srgbClr val="C00000"/>
                </a:solidFill>
                <a:effectLst>
                  <a:outerShdw blurRad="38100" dist="38100" dir="2700000" algn="tl">
                    <a:srgbClr val="000000">
                      <a:alpha val="43137"/>
                    </a:srgbClr>
                  </a:outerShdw>
                </a:effectLst>
                <a:latin typeface="Tahoma" pitchFamily="34" charset="0"/>
                <a:ea typeface="楷体_GB2312" pitchFamily="49" charset="-122"/>
              </a:rPr>
              <a:t>设</a:t>
            </a:r>
            <a:r>
              <a:rPr lang="zh-CN" altLang="en-US" sz="3600" b="1" dirty="0">
                <a:solidFill>
                  <a:srgbClr val="C00000"/>
                </a:solidFill>
                <a:effectLst>
                  <a:outerShdw blurRad="38100" dist="38100" dir="2700000" algn="tl">
                    <a:srgbClr val="000000">
                      <a:alpha val="43137"/>
                    </a:srgbClr>
                  </a:outerShdw>
                </a:effectLst>
                <a:ea typeface="楷体_GB2312" pitchFamily="49" charset="-122"/>
              </a:rPr>
              <a:t>基准投资回收期 —— </a:t>
            </a:r>
            <a:r>
              <a:rPr lang="en-US" altLang="zh-CN" sz="3600" b="1" dirty="0">
                <a:solidFill>
                  <a:srgbClr val="C00000"/>
                </a:solidFill>
                <a:effectLst>
                  <a:outerShdw blurRad="38100" dist="38100" dir="2700000" algn="tl">
                    <a:srgbClr val="000000">
                      <a:alpha val="43137"/>
                    </a:srgbClr>
                  </a:outerShdw>
                </a:effectLst>
                <a:ea typeface="楷体_GB2312" pitchFamily="49" charset="-122"/>
              </a:rPr>
              <a:t>P</a:t>
            </a:r>
            <a:r>
              <a:rPr lang="en-US" altLang="zh-CN" sz="3600" b="1" baseline="-25000" dirty="0">
                <a:solidFill>
                  <a:srgbClr val="C00000"/>
                </a:solidFill>
                <a:effectLst>
                  <a:outerShdw blurRad="38100" dist="38100" dir="2700000" algn="tl">
                    <a:srgbClr val="000000">
                      <a:alpha val="43137"/>
                    </a:srgbClr>
                  </a:outerShdw>
                </a:effectLst>
                <a:ea typeface="楷体_GB2312" pitchFamily="49" charset="-122"/>
              </a:rPr>
              <a:t>c</a:t>
            </a:r>
            <a:endParaRPr lang="en-US" altLang="zh-CN" sz="3600" b="1" dirty="0">
              <a:solidFill>
                <a:srgbClr val="C00000"/>
              </a:solidFill>
              <a:effectLst>
                <a:outerShdw blurRad="38100" dist="38100" dir="2700000" algn="tl">
                  <a:srgbClr val="000000">
                    <a:alpha val="43137"/>
                  </a:srgbClr>
                </a:outerShdw>
              </a:effectLst>
              <a:ea typeface="楷体_GB2312" pitchFamily="49" charset="-122"/>
            </a:endParaRPr>
          </a:p>
        </p:txBody>
      </p:sp>
      <p:sp>
        <p:nvSpPr>
          <p:cNvPr id="12" name="Rectangle 2"/>
          <p:cNvSpPr txBox="1">
            <a:spLocks noChangeArrowheads="1"/>
          </p:cNvSpPr>
          <p:nvPr/>
        </p:nvSpPr>
        <p:spPr>
          <a:xfrm>
            <a:off x="971600" y="-27384"/>
            <a:ext cx="7242175" cy="1057275"/>
          </a:xfrm>
          <a:prstGeom prst="rect">
            <a:avLst/>
          </a:prstGeom>
        </p:spPr>
        <p:txBody>
          <a:bodyPr anchor="ctr" anchorCtr="1"/>
          <a:lstStyle/>
          <a:p>
            <a:pPr lvl="0" algn="ctr">
              <a:defRPr/>
            </a:pPr>
            <a:r>
              <a:rPr lang="zh-CN" altLang="en-US" sz="4000" b="1" dirty="0" smtClean="0">
                <a:solidFill>
                  <a:srgbClr val="C00000"/>
                </a:solidFill>
                <a:effectLst>
                  <a:outerShdw blurRad="38100" dist="38100" dir="2700000" algn="tl">
                    <a:srgbClr val="000000">
                      <a:alpha val="43137"/>
                    </a:srgbClr>
                  </a:outerShdw>
                </a:effectLst>
              </a:rPr>
              <a:t>投资回收期</a:t>
            </a:r>
            <a:endParaRPr kumimoji="0" lang="zh-CN" altLang="en-US" sz="4000" b="1" i="0" u="none" strike="noStrike" kern="0" cap="none" spc="0" normalizeH="0" baseline="0" noProof="0" dirty="0" smtClean="0">
              <a:ln>
                <a:noFill/>
              </a:ln>
              <a:solidFill>
                <a:schemeClr val="accent2"/>
              </a:solidFill>
              <a:effectLst/>
              <a:uLnTx/>
              <a:uFillTx/>
              <a:latin typeface="+mj-lt"/>
              <a:ea typeface="+mj-ea"/>
              <a:cs typeface="+mj-cs"/>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53280"/>
                                        </p:tgtEl>
                                        <p:attrNameLst>
                                          <p:attrName>style.visibility</p:attrName>
                                        </p:attrNameLst>
                                      </p:cBhvr>
                                      <p:to>
                                        <p:strVal val="visible"/>
                                      </p:to>
                                    </p:set>
                                    <p:animEffect transition="in" filter="box(in)">
                                      <p:cBhvr>
                                        <p:cTn id="7" dur="500"/>
                                        <p:tgtEl>
                                          <p:spTgt spid="3532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8"/>
                                        </p:tgtEl>
                                        <p:attrNameLst>
                                          <p:attrName>style.visibility</p:attrName>
                                        </p:attrNameLst>
                                      </p:cBhvr>
                                      <p:to>
                                        <p:strVal val="visible"/>
                                      </p:to>
                                    </p:set>
                                    <p:animEffect transition="in" filter="blinds(horizontal)">
                                      <p:cBhvr>
                                        <p:cTn id="12" dur="500"/>
                                        <p:tgtEl>
                                          <p:spTgt spid="133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3281"/>
                                        </p:tgtEl>
                                        <p:attrNameLst>
                                          <p:attrName>style.visibility</p:attrName>
                                        </p:attrNameLst>
                                      </p:cBhvr>
                                      <p:to>
                                        <p:strVal val="visible"/>
                                      </p:to>
                                    </p:set>
                                    <p:animEffect transition="in" filter="blinds(horizontal)">
                                      <p:cBhvr>
                                        <p:cTn id="17" dur="500"/>
                                        <p:tgtEl>
                                          <p:spTgt spid="35328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9"/>
                                        </p:tgtEl>
                                        <p:attrNameLst>
                                          <p:attrName>style.visibility</p:attrName>
                                        </p:attrNameLst>
                                      </p:cBhvr>
                                      <p:to>
                                        <p:strVal val="visible"/>
                                      </p:to>
                                    </p:set>
                                    <p:animEffect transition="in" filter="blinds(horizontal)">
                                      <p:cBhvr>
                                        <p:cTn id="22"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autoUpdateAnimBg="0"/>
      <p:bldP spid="13319"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1968" name="Object 0"/>
          <p:cNvGraphicFramePr>
            <a:graphicFrameLocks noChangeAspect="1"/>
          </p:cNvGraphicFramePr>
          <p:nvPr/>
        </p:nvGraphicFramePr>
        <p:xfrm>
          <a:off x="441325" y="1930400"/>
          <a:ext cx="8499475" cy="2589213"/>
        </p:xfrm>
        <a:graphic>
          <a:graphicData uri="http://schemas.openxmlformats.org/presentationml/2006/ole">
            <p:oleObj spid="_x0000_s137218" name="Equation" r:id="rId3" imgW="3619440" imgH="1193760" progId="Equation.3">
              <p:embed/>
            </p:oleObj>
          </a:graphicData>
        </a:graphic>
      </p:graphicFrame>
      <p:sp>
        <p:nvSpPr>
          <p:cNvPr id="98319" name="Text Box 15"/>
          <p:cNvSpPr txBox="1">
            <a:spLocks noGrp="1" noChangeArrowheads="1"/>
          </p:cNvSpPr>
          <p:nvPr>
            <p:ph type="title" idx="4294967295"/>
          </p:nvPr>
        </p:nvSpPr>
        <p:spPr>
          <a:xfrm>
            <a:off x="1281113" y="252413"/>
            <a:ext cx="6080125" cy="665162"/>
          </a:xfrm>
          <a:solidFill>
            <a:srgbClr val="CCFFCC"/>
          </a:solid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sz="2400" dirty="0">
                <a:latin typeface="宋体" charset="-122"/>
              </a:rPr>
              <a:t>2）对净现值进行概率描述。</a:t>
            </a:r>
          </a:p>
        </p:txBody>
      </p:sp>
    </p:spTree>
  </p:cSld>
  <p:clrMapOvr>
    <a:masterClrMapping/>
  </p:clrMapOvr>
  <p:transition>
    <p:cover dir="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42" name="Rectangle 14"/>
          <p:cNvSpPr>
            <a:spLocks noChangeArrowheads="1"/>
          </p:cNvSpPr>
          <p:nvPr/>
        </p:nvSpPr>
        <p:spPr bwMode="auto">
          <a:xfrm>
            <a:off x="434975" y="1093788"/>
            <a:ext cx="6618288" cy="4311650"/>
          </a:xfrm>
          <a:prstGeom prst="rect">
            <a:avLst/>
          </a:prstGeom>
          <a:solidFill>
            <a:srgbClr val="0000FF"/>
          </a:solidFill>
          <a:ln w="9525">
            <a:noFill/>
            <a:miter lim="800000"/>
            <a:headEnd/>
            <a:tailEnd/>
          </a:ln>
          <a:effectLst/>
        </p:spPr>
        <p:txBody>
          <a:bodyPr wrap="none" anchor="ctr"/>
          <a:lstStyle/>
          <a:p>
            <a:endParaRPr lang="zh-CN" altLang="en-US" sz="2400" b="0">
              <a:solidFill>
                <a:schemeClr val="bg2"/>
              </a:solidFill>
              <a:latin typeface="Tahoma" pitchFamily="34" charset="0"/>
            </a:endParaRPr>
          </a:p>
        </p:txBody>
      </p:sp>
      <p:sp>
        <p:nvSpPr>
          <p:cNvPr id="99348" name="Rectangle 20"/>
          <p:cNvSpPr>
            <a:spLocks noGrp="1" noChangeArrowheads="1"/>
          </p:cNvSpPr>
          <p:nvPr>
            <p:ph type="title" idx="4294967295"/>
          </p:nvPr>
        </p:nvSpPr>
        <p:spPr>
          <a:xfrm>
            <a:off x="774700" y="414338"/>
            <a:ext cx="7632700" cy="520700"/>
          </a:xfrm>
          <a:solidFill>
            <a:srgbClr val="CCFFCC"/>
          </a:solid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sz="2400" dirty="0">
                <a:latin typeface="宋体" charset="-122"/>
              </a:rPr>
              <a:t>3）计算</a:t>
            </a:r>
            <a:r>
              <a:rPr lang="zh-CN" altLang="en-US" sz="2400" dirty="0">
                <a:solidFill>
                  <a:srgbClr val="C00000"/>
                </a:solidFill>
                <a:latin typeface="宋体" charset="-122"/>
              </a:rPr>
              <a:t>累计概率</a:t>
            </a:r>
            <a:r>
              <a:rPr lang="zh-CN" altLang="en-US" sz="2400" dirty="0">
                <a:latin typeface="宋体" charset="-122"/>
              </a:rPr>
              <a:t>和净现值大于等于0的可能性</a:t>
            </a:r>
          </a:p>
        </p:txBody>
      </p:sp>
      <p:grpSp>
        <p:nvGrpSpPr>
          <p:cNvPr id="2" name="Group 37"/>
          <p:cNvGrpSpPr>
            <a:grpSpLocks/>
          </p:cNvGrpSpPr>
          <p:nvPr/>
        </p:nvGrpSpPr>
        <p:grpSpPr bwMode="auto">
          <a:xfrm>
            <a:off x="203200" y="5419728"/>
            <a:ext cx="8680450" cy="890588"/>
            <a:chOff x="140" y="3444"/>
            <a:chExt cx="5468" cy="561"/>
          </a:xfrm>
        </p:grpSpPr>
        <p:sp>
          <p:nvSpPr>
            <p:cNvPr id="99347" name="Text Box 19"/>
            <p:cNvSpPr txBox="1">
              <a:spLocks noChangeArrowheads="1"/>
            </p:cNvSpPr>
            <p:nvPr/>
          </p:nvSpPr>
          <p:spPr bwMode="auto">
            <a:xfrm>
              <a:off x="140" y="3444"/>
              <a:ext cx="5468" cy="310"/>
            </a:xfrm>
            <a:prstGeom prst="rect">
              <a:avLst/>
            </a:prstGeom>
            <a:noFill/>
            <a:ln w="9525">
              <a:noFill/>
              <a:miter lim="800000"/>
              <a:headEnd/>
              <a:tailEnd/>
            </a:ln>
            <a:effectLst/>
          </p:spPr>
          <p:txBody>
            <a:bodyPr wrap="square">
              <a:spAutoFit/>
            </a:bodyPr>
            <a:lstStyle/>
            <a:p>
              <a:pPr algn="l">
                <a:lnSpc>
                  <a:spcPct val="130000"/>
                </a:lnSpc>
                <a:spcBef>
                  <a:spcPct val="20000"/>
                </a:spcBef>
                <a:buClr>
                  <a:schemeClr val="folHlink"/>
                </a:buClr>
                <a:buSzPct val="60000"/>
                <a:buFont typeface="Wingdings" pitchFamily="2" charset="2"/>
                <a:buNone/>
              </a:pPr>
              <a:r>
                <a:rPr lang="zh-CN" altLang="en-US" dirty="0" smtClean="0">
                  <a:solidFill>
                    <a:srgbClr val="000099"/>
                  </a:solidFill>
                  <a:effectLst>
                    <a:outerShdw blurRad="38100" dist="38100" dir="2700000" algn="tl">
                      <a:srgbClr val="C0C0C0"/>
                    </a:outerShdw>
                  </a:effectLst>
                </a:rPr>
                <a:t>该</a:t>
              </a:r>
              <a:r>
                <a:rPr lang="zh-CN" altLang="en-US" dirty="0">
                  <a:solidFill>
                    <a:srgbClr val="000099"/>
                  </a:solidFill>
                  <a:effectLst>
                    <a:outerShdw blurRad="38100" dist="38100" dir="2700000" algn="tl">
                      <a:srgbClr val="C0C0C0"/>
                    </a:outerShdw>
                  </a:effectLst>
                </a:rPr>
                <a:t>项目净现值大于或等于0的概率</a:t>
              </a:r>
            </a:p>
          </p:txBody>
        </p:sp>
        <p:graphicFrame>
          <p:nvGraphicFramePr>
            <p:cNvPr id="212993" name="Object 1"/>
            <p:cNvGraphicFramePr>
              <a:graphicFrameLocks noChangeAspect="1"/>
            </p:cNvGraphicFramePr>
            <p:nvPr/>
          </p:nvGraphicFramePr>
          <p:xfrm>
            <a:off x="2278" y="3733"/>
            <a:ext cx="2095" cy="272"/>
          </p:xfrm>
          <a:graphic>
            <a:graphicData uri="http://schemas.openxmlformats.org/presentationml/2006/ole">
              <p:oleObj spid="_x0000_s138243" name="Equation" r:id="rId3" imgW="1460160" imgH="190440" progId="Equation.3">
                <p:embed/>
              </p:oleObj>
            </a:graphicData>
          </a:graphic>
        </p:graphicFrame>
      </p:grpSp>
      <p:sp>
        <p:nvSpPr>
          <p:cNvPr id="99351" name="Rectangle 23"/>
          <p:cNvSpPr>
            <a:spLocks noChangeArrowheads="1"/>
          </p:cNvSpPr>
          <p:nvPr/>
        </p:nvSpPr>
        <p:spPr bwMode="auto">
          <a:xfrm>
            <a:off x="7046913" y="1087438"/>
            <a:ext cx="1536700" cy="4311650"/>
          </a:xfrm>
          <a:prstGeom prst="rect">
            <a:avLst/>
          </a:prstGeom>
          <a:solidFill>
            <a:srgbClr val="800080"/>
          </a:solidFill>
          <a:ln w="9525">
            <a:noFill/>
            <a:miter lim="800000"/>
            <a:headEnd/>
            <a:tailEnd/>
          </a:ln>
          <a:effectLst/>
        </p:spPr>
        <p:txBody>
          <a:bodyPr wrap="none" anchor="ctr"/>
          <a:lstStyle/>
          <a:p>
            <a:endParaRPr lang="zh-CN" altLang="en-US" sz="2400" b="0">
              <a:solidFill>
                <a:schemeClr val="bg2"/>
              </a:solidFill>
              <a:latin typeface="Tahoma" pitchFamily="34" charset="0"/>
            </a:endParaRPr>
          </a:p>
        </p:txBody>
      </p:sp>
      <p:grpSp>
        <p:nvGrpSpPr>
          <p:cNvPr id="3" name="Group 24"/>
          <p:cNvGrpSpPr>
            <a:grpSpLocks/>
          </p:cNvGrpSpPr>
          <p:nvPr/>
        </p:nvGrpSpPr>
        <p:grpSpPr bwMode="auto">
          <a:xfrm>
            <a:off x="319088" y="1104900"/>
            <a:ext cx="8439150" cy="4295775"/>
            <a:chOff x="158" y="978"/>
            <a:chExt cx="5418" cy="3102"/>
          </a:xfrm>
        </p:grpSpPr>
        <p:graphicFrame>
          <p:nvGraphicFramePr>
            <p:cNvPr id="212992" name="Object 0"/>
            <p:cNvGraphicFramePr>
              <a:graphicFrameLocks noChangeAspect="1"/>
            </p:cNvGraphicFramePr>
            <p:nvPr/>
          </p:nvGraphicFramePr>
          <p:xfrm>
            <a:off x="158" y="978"/>
            <a:ext cx="5418" cy="3089"/>
          </p:xfrm>
          <a:graphic>
            <a:graphicData uri="http://schemas.openxmlformats.org/presentationml/2006/ole">
              <p:oleObj spid="_x0000_s138242" name="文档" r:id="rId4" imgW="8602200" imgH="4905360" progId="Word.Document.8">
                <p:embed/>
              </p:oleObj>
            </a:graphicData>
          </a:graphic>
        </p:graphicFrame>
        <p:sp>
          <p:nvSpPr>
            <p:cNvPr id="99354" name="Text Box 26"/>
            <p:cNvSpPr txBox="1">
              <a:spLocks noChangeArrowheads="1"/>
            </p:cNvSpPr>
            <p:nvPr/>
          </p:nvSpPr>
          <p:spPr bwMode="auto">
            <a:xfrm>
              <a:off x="864" y="3120"/>
              <a:ext cx="960" cy="336"/>
            </a:xfrm>
            <a:prstGeom prst="rect">
              <a:avLst/>
            </a:prstGeom>
            <a:noFill/>
            <a:ln w="9525">
              <a:noFill/>
              <a:miter lim="800000"/>
              <a:headEnd/>
              <a:tailEnd/>
            </a:ln>
          </p:spPr>
          <p:txBody>
            <a:bodyPr/>
            <a:lstStyle/>
            <a:p>
              <a:pPr algn="just" eaLnBrk="0" hangingPunct="0"/>
              <a:r>
                <a:rPr lang="zh-CN" altLang="en-US" sz="2400" b="0">
                  <a:solidFill>
                    <a:srgbClr val="FFC000"/>
                  </a:solidFill>
                  <a:latin typeface="Times New Roman" pitchFamily="18" charset="0"/>
                  <a:sym typeface="Symbol" pitchFamily="18" charset="2"/>
                </a:rPr>
                <a:t></a:t>
              </a:r>
              <a:r>
                <a:rPr lang="en-US" altLang="zh-CN" sz="2400" b="0" baseline="-25000">
                  <a:solidFill>
                    <a:srgbClr val="FFC000"/>
                  </a:solidFill>
                  <a:latin typeface="Times New Roman" pitchFamily="18" charset="0"/>
                  <a:sym typeface="Symbol" pitchFamily="18" charset="2"/>
                </a:rPr>
                <a:t>A2 </a:t>
              </a:r>
              <a:r>
                <a:rPr lang="en-US" altLang="zh-CN" sz="2400" b="0">
                  <a:solidFill>
                    <a:srgbClr val="FFC000"/>
                  </a:solidFill>
                  <a:latin typeface="Times New Roman" pitchFamily="18" charset="0"/>
                  <a:sym typeface="MS LineDraw" pitchFamily="49" charset="2"/>
                </a:rPr>
                <a:t>∩ </a:t>
              </a:r>
              <a:r>
                <a:rPr lang="en-US" altLang="zh-CN" sz="2400" b="0">
                  <a:solidFill>
                    <a:srgbClr val="FFC000"/>
                  </a:solidFill>
                  <a:latin typeface="Times New Roman" pitchFamily="18" charset="0"/>
                  <a:sym typeface="Symbol" pitchFamily="18" charset="2"/>
                </a:rPr>
                <a:t></a:t>
              </a:r>
              <a:r>
                <a:rPr lang="en-US" altLang="zh-CN" sz="2400" b="0" baseline="-25000">
                  <a:solidFill>
                    <a:srgbClr val="FFC000"/>
                  </a:solidFill>
                  <a:latin typeface="Times New Roman" pitchFamily="18" charset="0"/>
                  <a:sym typeface="Symbol" pitchFamily="18" charset="2"/>
                </a:rPr>
                <a:t>B3</a:t>
              </a:r>
            </a:p>
          </p:txBody>
        </p:sp>
        <p:sp>
          <p:nvSpPr>
            <p:cNvPr id="99355" name="Text Box 27"/>
            <p:cNvSpPr txBox="1">
              <a:spLocks noChangeArrowheads="1"/>
            </p:cNvSpPr>
            <p:nvPr/>
          </p:nvSpPr>
          <p:spPr bwMode="auto">
            <a:xfrm>
              <a:off x="864" y="3408"/>
              <a:ext cx="960" cy="336"/>
            </a:xfrm>
            <a:prstGeom prst="rect">
              <a:avLst/>
            </a:prstGeom>
            <a:noFill/>
            <a:ln w="9525">
              <a:noFill/>
              <a:miter lim="800000"/>
              <a:headEnd/>
              <a:tailEnd/>
            </a:ln>
          </p:spPr>
          <p:txBody>
            <a:bodyPr/>
            <a:lstStyle/>
            <a:p>
              <a:pPr algn="just" eaLnBrk="0" hangingPunct="0"/>
              <a:r>
                <a:rPr lang="zh-CN" altLang="en-US" sz="2400" b="0">
                  <a:solidFill>
                    <a:srgbClr val="FFC000"/>
                  </a:solidFill>
                  <a:latin typeface="Times New Roman" pitchFamily="18" charset="0"/>
                  <a:sym typeface="Symbol" pitchFamily="18" charset="2"/>
                </a:rPr>
                <a:t></a:t>
              </a:r>
              <a:r>
                <a:rPr lang="en-US" altLang="zh-CN" sz="2400" b="0" baseline="-25000">
                  <a:solidFill>
                    <a:srgbClr val="FFC000"/>
                  </a:solidFill>
                  <a:latin typeface="Times New Roman" pitchFamily="18" charset="0"/>
                  <a:sym typeface="Symbol" pitchFamily="18" charset="2"/>
                </a:rPr>
                <a:t>A1 </a:t>
              </a:r>
              <a:r>
                <a:rPr lang="en-US" altLang="zh-CN" sz="2400" b="0">
                  <a:solidFill>
                    <a:srgbClr val="FFC000"/>
                  </a:solidFill>
                  <a:latin typeface="Times New Roman" pitchFamily="18" charset="0"/>
                  <a:sym typeface="MS LineDraw" pitchFamily="49" charset="2"/>
                </a:rPr>
                <a:t>∩ </a:t>
              </a:r>
              <a:r>
                <a:rPr lang="en-US" altLang="zh-CN" sz="2400" b="0">
                  <a:solidFill>
                    <a:srgbClr val="FFC000"/>
                  </a:solidFill>
                  <a:latin typeface="Times New Roman" pitchFamily="18" charset="0"/>
                  <a:sym typeface="Symbol" pitchFamily="18" charset="2"/>
                </a:rPr>
                <a:t></a:t>
              </a:r>
              <a:r>
                <a:rPr lang="en-US" altLang="zh-CN" sz="2400" b="0" baseline="-25000">
                  <a:solidFill>
                    <a:srgbClr val="FFC000"/>
                  </a:solidFill>
                  <a:latin typeface="Times New Roman" pitchFamily="18" charset="0"/>
                  <a:sym typeface="Symbol" pitchFamily="18" charset="2"/>
                </a:rPr>
                <a:t>B2</a:t>
              </a:r>
            </a:p>
          </p:txBody>
        </p:sp>
        <p:sp>
          <p:nvSpPr>
            <p:cNvPr id="99356" name="Text Box 28"/>
            <p:cNvSpPr txBox="1">
              <a:spLocks noChangeArrowheads="1"/>
            </p:cNvSpPr>
            <p:nvPr/>
          </p:nvSpPr>
          <p:spPr bwMode="auto">
            <a:xfrm>
              <a:off x="864" y="3696"/>
              <a:ext cx="960" cy="384"/>
            </a:xfrm>
            <a:prstGeom prst="rect">
              <a:avLst/>
            </a:prstGeom>
            <a:noFill/>
            <a:ln w="9525">
              <a:noFill/>
              <a:miter lim="800000"/>
              <a:headEnd/>
              <a:tailEnd/>
            </a:ln>
          </p:spPr>
          <p:txBody>
            <a:bodyPr/>
            <a:lstStyle/>
            <a:p>
              <a:pPr algn="just" eaLnBrk="0" hangingPunct="0"/>
              <a:r>
                <a:rPr lang="zh-CN" altLang="en-US" sz="2400" b="0">
                  <a:solidFill>
                    <a:srgbClr val="FFC000"/>
                  </a:solidFill>
                  <a:latin typeface="Times New Roman" pitchFamily="18" charset="0"/>
                  <a:sym typeface="Symbol" pitchFamily="18" charset="2"/>
                </a:rPr>
                <a:t></a:t>
              </a:r>
              <a:r>
                <a:rPr lang="en-US" altLang="zh-CN" sz="2400" b="0" baseline="-25000">
                  <a:solidFill>
                    <a:srgbClr val="FFC000"/>
                  </a:solidFill>
                  <a:latin typeface="Times New Roman" pitchFamily="18" charset="0"/>
                  <a:sym typeface="Symbol" pitchFamily="18" charset="2"/>
                </a:rPr>
                <a:t>A1 </a:t>
              </a:r>
              <a:r>
                <a:rPr lang="en-US" altLang="zh-CN" sz="2400" b="0">
                  <a:solidFill>
                    <a:srgbClr val="FFC000"/>
                  </a:solidFill>
                  <a:latin typeface="Times New Roman" pitchFamily="18" charset="0"/>
                  <a:sym typeface="MS LineDraw" pitchFamily="49" charset="2"/>
                </a:rPr>
                <a:t>∩ </a:t>
              </a:r>
              <a:r>
                <a:rPr lang="en-US" altLang="zh-CN" sz="2400" b="0">
                  <a:solidFill>
                    <a:srgbClr val="FFC000"/>
                  </a:solidFill>
                  <a:latin typeface="Times New Roman" pitchFamily="18" charset="0"/>
                  <a:sym typeface="Symbol" pitchFamily="18" charset="2"/>
                </a:rPr>
                <a:t></a:t>
              </a:r>
              <a:r>
                <a:rPr lang="en-US" altLang="zh-CN" sz="2400" b="0" baseline="-25000">
                  <a:solidFill>
                    <a:srgbClr val="FFC000"/>
                  </a:solidFill>
                  <a:latin typeface="Times New Roman" pitchFamily="18" charset="0"/>
                  <a:sym typeface="Symbol" pitchFamily="18" charset="2"/>
                </a:rPr>
                <a:t>B3</a:t>
              </a:r>
            </a:p>
          </p:txBody>
        </p:sp>
        <p:sp>
          <p:nvSpPr>
            <p:cNvPr id="99357" name="Text Box 29"/>
            <p:cNvSpPr txBox="1">
              <a:spLocks noChangeArrowheads="1"/>
            </p:cNvSpPr>
            <p:nvPr/>
          </p:nvSpPr>
          <p:spPr bwMode="auto">
            <a:xfrm>
              <a:off x="864" y="2256"/>
              <a:ext cx="960" cy="336"/>
            </a:xfrm>
            <a:prstGeom prst="rect">
              <a:avLst/>
            </a:prstGeom>
            <a:noFill/>
            <a:ln w="9525">
              <a:noFill/>
              <a:miter lim="800000"/>
              <a:headEnd/>
              <a:tailEnd/>
            </a:ln>
          </p:spPr>
          <p:txBody>
            <a:bodyPr/>
            <a:lstStyle/>
            <a:p>
              <a:pPr algn="just" eaLnBrk="0" hangingPunct="0"/>
              <a:r>
                <a:rPr lang="zh-CN" altLang="en-US" sz="2400" b="0">
                  <a:solidFill>
                    <a:srgbClr val="FFC000"/>
                  </a:solidFill>
                  <a:latin typeface="Times New Roman" pitchFamily="18" charset="0"/>
                  <a:sym typeface="Symbol" pitchFamily="18" charset="2"/>
                </a:rPr>
                <a:t></a:t>
              </a:r>
              <a:r>
                <a:rPr lang="en-US" altLang="zh-CN" sz="2400" b="0" baseline="-25000">
                  <a:solidFill>
                    <a:srgbClr val="FFC000"/>
                  </a:solidFill>
                  <a:latin typeface="Times New Roman" pitchFamily="18" charset="0"/>
                  <a:sym typeface="Symbol" pitchFamily="18" charset="2"/>
                </a:rPr>
                <a:t>A2 </a:t>
              </a:r>
              <a:r>
                <a:rPr lang="en-US" altLang="zh-CN" sz="2400" b="0">
                  <a:solidFill>
                    <a:srgbClr val="FFC000"/>
                  </a:solidFill>
                  <a:latin typeface="Times New Roman" pitchFamily="18" charset="0"/>
                  <a:sym typeface="MS LineDraw" pitchFamily="49" charset="2"/>
                </a:rPr>
                <a:t>∩ </a:t>
              </a:r>
              <a:r>
                <a:rPr lang="en-US" altLang="zh-CN" sz="2400" b="0">
                  <a:solidFill>
                    <a:srgbClr val="FFC000"/>
                  </a:solidFill>
                  <a:latin typeface="Times New Roman" pitchFamily="18" charset="0"/>
                  <a:sym typeface="Symbol" pitchFamily="18" charset="2"/>
                </a:rPr>
                <a:t></a:t>
              </a:r>
              <a:r>
                <a:rPr lang="en-US" altLang="zh-CN" sz="2400" b="0" baseline="-25000">
                  <a:solidFill>
                    <a:srgbClr val="FFC000"/>
                  </a:solidFill>
                  <a:latin typeface="Times New Roman" pitchFamily="18" charset="0"/>
                  <a:sym typeface="Symbol" pitchFamily="18" charset="2"/>
                </a:rPr>
                <a:t>B1</a:t>
              </a:r>
            </a:p>
          </p:txBody>
        </p:sp>
        <p:sp>
          <p:nvSpPr>
            <p:cNvPr id="99358" name="Text Box 30"/>
            <p:cNvSpPr txBox="1">
              <a:spLocks noChangeArrowheads="1"/>
            </p:cNvSpPr>
            <p:nvPr/>
          </p:nvSpPr>
          <p:spPr bwMode="auto">
            <a:xfrm>
              <a:off x="864" y="2544"/>
              <a:ext cx="960" cy="336"/>
            </a:xfrm>
            <a:prstGeom prst="rect">
              <a:avLst/>
            </a:prstGeom>
            <a:noFill/>
            <a:ln w="9525">
              <a:noFill/>
              <a:miter lim="800000"/>
              <a:headEnd/>
              <a:tailEnd/>
            </a:ln>
          </p:spPr>
          <p:txBody>
            <a:bodyPr/>
            <a:lstStyle/>
            <a:p>
              <a:pPr algn="just" eaLnBrk="0" hangingPunct="0"/>
              <a:r>
                <a:rPr lang="zh-CN" altLang="en-US" sz="2400" b="0">
                  <a:solidFill>
                    <a:srgbClr val="FFC000"/>
                  </a:solidFill>
                  <a:latin typeface="Times New Roman" pitchFamily="18" charset="0"/>
                  <a:sym typeface="Symbol" pitchFamily="18" charset="2"/>
                </a:rPr>
                <a:t></a:t>
              </a:r>
              <a:r>
                <a:rPr lang="en-US" altLang="zh-CN" sz="2400" b="0" baseline="-25000">
                  <a:solidFill>
                    <a:srgbClr val="FFC000"/>
                  </a:solidFill>
                  <a:latin typeface="Times New Roman" pitchFamily="18" charset="0"/>
                  <a:sym typeface="Symbol" pitchFamily="18" charset="2"/>
                </a:rPr>
                <a:t>A2 </a:t>
              </a:r>
              <a:r>
                <a:rPr lang="en-US" altLang="zh-CN" sz="2400" b="0">
                  <a:solidFill>
                    <a:srgbClr val="FFC000"/>
                  </a:solidFill>
                  <a:latin typeface="Times New Roman" pitchFamily="18" charset="0"/>
                  <a:sym typeface="MS LineDraw" pitchFamily="49" charset="2"/>
                </a:rPr>
                <a:t>∩ </a:t>
              </a:r>
              <a:r>
                <a:rPr lang="en-US" altLang="zh-CN" sz="2400" b="0">
                  <a:solidFill>
                    <a:srgbClr val="FFC000"/>
                  </a:solidFill>
                  <a:latin typeface="Times New Roman" pitchFamily="18" charset="0"/>
                  <a:sym typeface="Symbol" pitchFamily="18" charset="2"/>
                </a:rPr>
                <a:t></a:t>
              </a:r>
              <a:r>
                <a:rPr lang="en-US" altLang="zh-CN" sz="2400" b="0" baseline="-25000">
                  <a:solidFill>
                    <a:srgbClr val="FFC000"/>
                  </a:solidFill>
                  <a:latin typeface="Times New Roman" pitchFamily="18" charset="0"/>
                  <a:sym typeface="Symbol" pitchFamily="18" charset="2"/>
                </a:rPr>
                <a:t>B2</a:t>
              </a:r>
            </a:p>
          </p:txBody>
        </p:sp>
        <p:sp>
          <p:nvSpPr>
            <p:cNvPr id="99359" name="Text Box 31"/>
            <p:cNvSpPr txBox="1">
              <a:spLocks noChangeArrowheads="1"/>
            </p:cNvSpPr>
            <p:nvPr/>
          </p:nvSpPr>
          <p:spPr bwMode="auto">
            <a:xfrm>
              <a:off x="864" y="2832"/>
              <a:ext cx="960" cy="336"/>
            </a:xfrm>
            <a:prstGeom prst="rect">
              <a:avLst/>
            </a:prstGeom>
            <a:noFill/>
            <a:ln w="9525">
              <a:noFill/>
              <a:miter lim="800000"/>
              <a:headEnd/>
              <a:tailEnd/>
            </a:ln>
          </p:spPr>
          <p:txBody>
            <a:bodyPr/>
            <a:lstStyle/>
            <a:p>
              <a:pPr algn="just" eaLnBrk="0" hangingPunct="0"/>
              <a:r>
                <a:rPr lang="zh-CN" altLang="en-US" sz="2400" b="0">
                  <a:solidFill>
                    <a:srgbClr val="FFC000"/>
                  </a:solidFill>
                  <a:latin typeface="Times New Roman" pitchFamily="18" charset="0"/>
                  <a:sym typeface="Symbol" pitchFamily="18" charset="2"/>
                </a:rPr>
                <a:t></a:t>
              </a:r>
              <a:r>
                <a:rPr lang="en-US" altLang="zh-CN" sz="2400" b="0" baseline="-25000">
                  <a:solidFill>
                    <a:srgbClr val="FFC000"/>
                  </a:solidFill>
                  <a:latin typeface="Times New Roman" pitchFamily="18" charset="0"/>
                  <a:sym typeface="Symbol" pitchFamily="18" charset="2"/>
                </a:rPr>
                <a:t>A1 </a:t>
              </a:r>
              <a:r>
                <a:rPr lang="en-US" altLang="zh-CN" sz="2400" b="0">
                  <a:solidFill>
                    <a:srgbClr val="FFC000"/>
                  </a:solidFill>
                  <a:latin typeface="Times New Roman" pitchFamily="18" charset="0"/>
                  <a:sym typeface="MS LineDraw" pitchFamily="49" charset="2"/>
                </a:rPr>
                <a:t>∩ </a:t>
              </a:r>
              <a:r>
                <a:rPr lang="en-US" altLang="zh-CN" sz="2400" b="0">
                  <a:solidFill>
                    <a:srgbClr val="FFC000"/>
                  </a:solidFill>
                  <a:latin typeface="Times New Roman" pitchFamily="18" charset="0"/>
                  <a:sym typeface="Symbol" pitchFamily="18" charset="2"/>
                </a:rPr>
                <a:t></a:t>
              </a:r>
              <a:r>
                <a:rPr lang="en-US" altLang="zh-CN" sz="2400" b="0" baseline="-25000">
                  <a:solidFill>
                    <a:srgbClr val="FFC000"/>
                  </a:solidFill>
                  <a:latin typeface="Times New Roman" pitchFamily="18" charset="0"/>
                  <a:sym typeface="Symbol" pitchFamily="18" charset="2"/>
                </a:rPr>
                <a:t>B1</a:t>
              </a:r>
            </a:p>
          </p:txBody>
        </p:sp>
        <p:sp>
          <p:nvSpPr>
            <p:cNvPr id="99360" name="Text Box 32"/>
            <p:cNvSpPr txBox="1">
              <a:spLocks noChangeArrowheads="1"/>
            </p:cNvSpPr>
            <p:nvPr/>
          </p:nvSpPr>
          <p:spPr bwMode="auto">
            <a:xfrm>
              <a:off x="864" y="1344"/>
              <a:ext cx="960" cy="336"/>
            </a:xfrm>
            <a:prstGeom prst="rect">
              <a:avLst/>
            </a:prstGeom>
            <a:noFill/>
            <a:ln w="9525">
              <a:noFill/>
              <a:miter lim="800000"/>
              <a:headEnd/>
              <a:tailEnd/>
            </a:ln>
          </p:spPr>
          <p:txBody>
            <a:bodyPr/>
            <a:lstStyle/>
            <a:p>
              <a:pPr algn="just" eaLnBrk="0" hangingPunct="0"/>
              <a:r>
                <a:rPr lang="zh-CN" altLang="en-US" sz="2400" b="0" dirty="0">
                  <a:solidFill>
                    <a:srgbClr val="FFC000"/>
                  </a:solidFill>
                  <a:latin typeface="Times New Roman" pitchFamily="18" charset="0"/>
                  <a:sym typeface="Symbol" pitchFamily="18" charset="2"/>
                </a:rPr>
                <a:t></a:t>
              </a:r>
              <a:r>
                <a:rPr lang="en-US" altLang="zh-CN" sz="2400" b="0" baseline="-25000" dirty="0">
                  <a:solidFill>
                    <a:srgbClr val="FFC000"/>
                  </a:solidFill>
                  <a:latin typeface="Times New Roman" pitchFamily="18" charset="0"/>
                  <a:sym typeface="Symbol" pitchFamily="18" charset="2"/>
                </a:rPr>
                <a:t>A3 </a:t>
              </a:r>
              <a:r>
                <a:rPr lang="en-US" altLang="zh-CN" sz="2400" b="0" dirty="0">
                  <a:solidFill>
                    <a:srgbClr val="FFC000"/>
                  </a:solidFill>
                  <a:latin typeface="Times New Roman" pitchFamily="18" charset="0"/>
                  <a:sym typeface="MS LineDraw" pitchFamily="49" charset="2"/>
                </a:rPr>
                <a:t>∩ </a:t>
              </a:r>
              <a:r>
                <a:rPr lang="en-US" altLang="zh-CN" sz="2400" b="0" dirty="0">
                  <a:solidFill>
                    <a:srgbClr val="FFC000"/>
                  </a:solidFill>
                  <a:latin typeface="Times New Roman" pitchFamily="18" charset="0"/>
                  <a:sym typeface="Symbol" pitchFamily="18" charset="2"/>
                </a:rPr>
                <a:t></a:t>
              </a:r>
              <a:r>
                <a:rPr lang="en-US" altLang="zh-CN" sz="2400" b="0" baseline="-25000" dirty="0">
                  <a:solidFill>
                    <a:srgbClr val="FFC000"/>
                  </a:solidFill>
                  <a:latin typeface="Times New Roman" pitchFamily="18" charset="0"/>
                  <a:sym typeface="Symbol" pitchFamily="18" charset="2"/>
                </a:rPr>
                <a:t>B1</a:t>
              </a:r>
            </a:p>
          </p:txBody>
        </p:sp>
        <p:sp>
          <p:nvSpPr>
            <p:cNvPr id="99361" name="Text Box 33"/>
            <p:cNvSpPr txBox="1">
              <a:spLocks noChangeArrowheads="1"/>
            </p:cNvSpPr>
            <p:nvPr/>
          </p:nvSpPr>
          <p:spPr bwMode="auto">
            <a:xfrm>
              <a:off x="864" y="1680"/>
              <a:ext cx="960" cy="336"/>
            </a:xfrm>
            <a:prstGeom prst="rect">
              <a:avLst/>
            </a:prstGeom>
            <a:noFill/>
            <a:ln w="9525">
              <a:noFill/>
              <a:miter lim="800000"/>
              <a:headEnd/>
              <a:tailEnd/>
            </a:ln>
          </p:spPr>
          <p:txBody>
            <a:bodyPr/>
            <a:lstStyle/>
            <a:p>
              <a:pPr algn="just" eaLnBrk="0" hangingPunct="0"/>
              <a:r>
                <a:rPr lang="zh-CN" altLang="en-US" sz="2400" b="0">
                  <a:solidFill>
                    <a:srgbClr val="FFC000"/>
                  </a:solidFill>
                  <a:latin typeface="Times New Roman" pitchFamily="18" charset="0"/>
                  <a:sym typeface="Symbol" pitchFamily="18" charset="2"/>
                </a:rPr>
                <a:t></a:t>
              </a:r>
              <a:r>
                <a:rPr lang="en-US" altLang="zh-CN" sz="2400" b="0" baseline="-25000">
                  <a:solidFill>
                    <a:srgbClr val="FFC000"/>
                  </a:solidFill>
                  <a:latin typeface="Times New Roman" pitchFamily="18" charset="0"/>
                  <a:sym typeface="Symbol" pitchFamily="18" charset="2"/>
                </a:rPr>
                <a:t>A3 </a:t>
              </a:r>
              <a:r>
                <a:rPr lang="en-US" altLang="zh-CN" sz="2400" b="0">
                  <a:solidFill>
                    <a:srgbClr val="FFC000"/>
                  </a:solidFill>
                  <a:latin typeface="Times New Roman" pitchFamily="18" charset="0"/>
                  <a:sym typeface="MS LineDraw" pitchFamily="49" charset="2"/>
                </a:rPr>
                <a:t>∩ </a:t>
              </a:r>
              <a:r>
                <a:rPr lang="en-US" altLang="zh-CN" sz="2400" b="0">
                  <a:solidFill>
                    <a:srgbClr val="FFC000"/>
                  </a:solidFill>
                  <a:latin typeface="Times New Roman" pitchFamily="18" charset="0"/>
                  <a:sym typeface="Symbol" pitchFamily="18" charset="2"/>
                </a:rPr>
                <a:t></a:t>
              </a:r>
              <a:r>
                <a:rPr lang="en-US" altLang="zh-CN" sz="2400" b="0" baseline="-25000">
                  <a:solidFill>
                    <a:srgbClr val="FFC000"/>
                  </a:solidFill>
                  <a:latin typeface="Times New Roman" pitchFamily="18" charset="0"/>
                  <a:sym typeface="Symbol" pitchFamily="18" charset="2"/>
                </a:rPr>
                <a:t>B2</a:t>
              </a:r>
            </a:p>
          </p:txBody>
        </p:sp>
        <p:sp>
          <p:nvSpPr>
            <p:cNvPr id="99362" name="Text Box 34"/>
            <p:cNvSpPr txBox="1">
              <a:spLocks noChangeArrowheads="1"/>
            </p:cNvSpPr>
            <p:nvPr/>
          </p:nvSpPr>
          <p:spPr bwMode="auto">
            <a:xfrm>
              <a:off x="864" y="1968"/>
              <a:ext cx="960" cy="336"/>
            </a:xfrm>
            <a:prstGeom prst="rect">
              <a:avLst/>
            </a:prstGeom>
            <a:noFill/>
            <a:ln w="9525">
              <a:noFill/>
              <a:miter lim="800000"/>
              <a:headEnd/>
              <a:tailEnd/>
            </a:ln>
          </p:spPr>
          <p:txBody>
            <a:bodyPr/>
            <a:lstStyle/>
            <a:p>
              <a:pPr algn="just" eaLnBrk="0" hangingPunct="0"/>
              <a:r>
                <a:rPr lang="zh-CN" altLang="en-US" sz="2400" b="0">
                  <a:solidFill>
                    <a:srgbClr val="FFC000"/>
                  </a:solidFill>
                  <a:latin typeface="Times New Roman" pitchFamily="18" charset="0"/>
                  <a:sym typeface="Symbol" pitchFamily="18" charset="2"/>
                </a:rPr>
                <a:t></a:t>
              </a:r>
              <a:r>
                <a:rPr lang="en-US" altLang="zh-CN" sz="2400" b="0" baseline="-25000">
                  <a:solidFill>
                    <a:srgbClr val="FFC000"/>
                  </a:solidFill>
                  <a:latin typeface="Times New Roman" pitchFamily="18" charset="0"/>
                  <a:sym typeface="Symbol" pitchFamily="18" charset="2"/>
                </a:rPr>
                <a:t>A3 </a:t>
              </a:r>
              <a:r>
                <a:rPr lang="en-US" altLang="zh-CN" sz="2400" b="0">
                  <a:solidFill>
                    <a:srgbClr val="FFC000"/>
                  </a:solidFill>
                  <a:latin typeface="Times New Roman" pitchFamily="18" charset="0"/>
                  <a:sym typeface="MS LineDraw" pitchFamily="49" charset="2"/>
                </a:rPr>
                <a:t>∩ </a:t>
              </a:r>
              <a:r>
                <a:rPr lang="en-US" altLang="zh-CN" sz="2400" b="0">
                  <a:solidFill>
                    <a:srgbClr val="FFC000"/>
                  </a:solidFill>
                  <a:latin typeface="Times New Roman" pitchFamily="18" charset="0"/>
                  <a:sym typeface="Symbol" pitchFamily="18" charset="2"/>
                </a:rPr>
                <a:t></a:t>
              </a:r>
              <a:r>
                <a:rPr lang="en-US" altLang="zh-CN" sz="2400" b="0" baseline="-25000">
                  <a:solidFill>
                    <a:srgbClr val="FFC000"/>
                  </a:solidFill>
                  <a:latin typeface="Times New Roman" pitchFamily="18" charset="0"/>
                  <a:sym typeface="Symbol" pitchFamily="18" charset="2"/>
                </a:rPr>
                <a:t>B3</a:t>
              </a:r>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9342"/>
                                        </p:tgtEl>
                                        <p:attrNameLst>
                                          <p:attrName>style.visibility</p:attrName>
                                        </p:attrNameLst>
                                      </p:cBhvr>
                                      <p:to>
                                        <p:strVal val="visible"/>
                                      </p:to>
                                    </p:set>
                                    <p:animEffect transition="in" filter="dissolve">
                                      <p:cBhvr>
                                        <p:cTn id="7" dur="500"/>
                                        <p:tgtEl>
                                          <p:spTgt spid="9934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99351"/>
                                        </p:tgtEl>
                                        <p:attrNameLst>
                                          <p:attrName>style.visibility</p:attrName>
                                        </p:attrNameLst>
                                      </p:cBhvr>
                                      <p:to>
                                        <p:strVal val="visible"/>
                                      </p:to>
                                    </p:set>
                                    <p:animEffect transition="in" filter="dissolve">
                                      <p:cBhvr>
                                        <p:cTn id="16" dur="500"/>
                                        <p:tgtEl>
                                          <p:spTgt spid="9935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0-#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42" grpId="0" animBg="1" autoUpdateAnimBg="0"/>
      <p:bldP spid="99351"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Text Box 5"/>
          <p:cNvSpPr txBox="1">
            <a:spLocks noChangeArrowheads="1"/>
          </p:cNvSpPr>
          <p:nvPr/>
        </p:nvSpPr>
        <p:spPr bwMode="auto">
          <a:xfrm>
            <a:off x="341313" y="1209675"/>
            <a:ext cx="1000125" cy="579438"/>
          </a:xfrm>
          <a:prstGeom prst="rect">
            <a:avLst/>
          </a:prstGeom>
          <a:solidFill>
            <a:srgbClr val="FFCC99"/>
          </a:solidFill>
          <a:ln w="9525">
            <a:noFill/>
            <a:miter lim="800000"/>
            <a:headEnd/>
            <a:tailEnd/>
          </a:ln>
          <a:effectLst/>
        </p:spPr>
        <p:txBody>
          <a:bodyPr wrap="none">
            <a:spAutoFit/>
          </a:bodyPr>
          <a:lstStyle/>
          <a:p>
            <a:pPr algn="l"/>
            <a:r>
              <a:rPr kumimoji="0" lang="zh-CN" altLang="en-US" sz="3200">
                <a:solidFill>
                  <a:schemeClr val="hlink"/>
                </a:solidFill>
                <a:effectLst>
                  <a:outerShdw blurRad="38100" dist="38100" dir="2700000" algn="tl">
                    <a:srgbClr val="000000"/>
                  </a:outerShdw>
                </a:effectLst>
                <a:latin typeface="楷体_GB2312" pitchFamily="49" charset="-122"/>
                <a:ea typeface="楷体_GB2312" pitchFamily="49" charset="-122"/>
              </a:rPr>
              <a:t>例题</a:t>
            </a:r>
          </a:p>
        </p:txBody>
      </p:sp>
      <p:sp>
        <p:nvSpPr>
          <p:cNvPr id="110599" name="Text Box 7"/>
          <p:cNvSpPr txBox="1">
            <a:spLocks noChangeArrowheads="1"/>
          </p:cNvSpPr>
          <p:nvPr/>
        </p:nvSpPr>
        <p:spPr bwMode="auto">
          <a:xfrm>
            <a:off x="363538" y="1922463"/>
            <a:ext cx="8513762" cy="1031875"/>
          </a:xfrm>
          <a:prstGeom prst="rect">
            <a:avLst/>
          </a:prstGeom>
          <a:noFill/>
          <a:ln w="9525">
            <a:noFill/>
            <a:miter lim="800000"/>
            <a:headEnd/>
            <a:tailEnd/>
          </a:ln>
          <a:effectLst/>
        </p:spPr>
        <p:txBody>
          <a:bodyPr>
            <a:spAutoFit/>
          </a:bodyPr>
          <a:lstStyle/>
          <a:p>
            <a:pPr algn="l">
              <a:lnSpc>
                <a:spcPct val="110000"/>
              </a:lnSpc>
            </a:pPr>
            <a:r>
              <a:rPr lang="zh-CN" altLang="en-US">
                <a:latin typeface="Tahoma" pitchFamily="34" charset="0"/>
              </a:rPr>
              <a:t>       某企业拟开发一种新产品取代将要滞销的老产品，新产品的性能优于老产品，但生产成本比老产品高。</a:t>
            </a:r>
          </a:p>
        </p:txBody>
      </p:sp>
      <p:sp>
        <p:nvSpPr>
          <p:cNvPr id="110600" name="Text Box 8"/>
          <p:cNvSpPr txBox="1">
            <a:spLocks noChangeArrowheads="1"/>
          </p:cNvSpPr>
          <p:nvPr/>
        </p:nvSpPr>
        <p:spPr bwMode="auto">
          <a:xfrm>
            <a:off x="614363" y="3168650"/>
            <a:ext cx="7891462" cy="2784475"/>
          </a:xfrm>
          <a:prstGeom prst="rect">
            <a:avLst/>
          </a:prstGeom>
          <a:noFill/>
          <a:ln w="9525">
            <a:noFill/>
            <a:miter lim="800000"/>
            <a:headEnd/>
            <a:tailEnd/>
          </a:ln>
          <a:effectLst/>
        </p:spPr>
        <p:txBody>
          <a:bodyPr>
            <a:spAutoFit/>
          </a:bodyPr>
          <a:lstStyle/>
          <a:p>
            <a:pPr marL="457200" indent="-457200" algn="just">
              <a:lnSpc>
                <a:spcPct val="110000"/>
              </a:lnSpc>
              <a:spcBef>
                <a:spcPct val="20000"/>
              </a:spcBef>
              <a:buClr>
                <a:schemeClr val="hlink"/>
              </a:buClr>
              <a:buSzPct val="110000"/>
              <a:buFont typeface="Wingdings" pitchFamily="2" charset="2"/>
              <a:buChar char="Ø"/>
            </a:pPr>
            <a:r>
              <a:rPr lang="zh-CN" altLang="en-US" dirty="0">
                <a:latin typeface="Tahoma" pitchFamily="34" charset="0"/>
              </a:rPr>
              <a:t>投入市场后可能面临四种市场前景</a:t>
            </a:r>
            <a:endParaRPr lang="zh-CN" altLang="en-US" sz="2400" b="0" dirty="0">
              <a:solidFill>
                <a:schemeClr val="tx1"/>
              </a:solidFill>
              <a:latin typeface="Tahoma" pitchFamily="34" charset="0"/>
            </a:endParaRPr>
          </a:p>
          <a:p>
            <a:pPr marL="914400" lvl="1" indent="-457200" algn="just">
              <a:lnSpc>
                <a:spcPct val="110000"/>
              </a:lnSpc>
              <a:spcBef>
                <a:spcPct val="20000"/>
              </a:spcBef>
              <a:buClr>
                <a:srgbClr val="FF99FF"/>
              </a:buClr>
              <a:buSzPct val="110000"/>
              <a:buFont typeface="Wingdings" pitchFamily="2" charset="2"/>
              <a:buChar char="§"/>
            </a:pPr>
            <a:r>
              <a:rPr lang="zh-CN" altLang="en-US" dirty="0">
                <a:solidFill>
                  <a:srgbClr val="6600CC"/>
                </a:solidFill>
                <a:latin typeface="楷体_GB2312" pitchFamily="49" charset="-122"/>
                <a:ea typeface="楷体_GB2312" pitchFamily="49" charset="-122"/>
              </a:rPr>
              <a:t>销路很好(状态1，记作</a:t>
            </a:r>
            <a:r>
              <a:rPr lang="en-US" altLang="zh-CN" dirty="0">
                <a:solidFill>
                  <a:schemeClr val="hlink"/>
                </a:solidFill>
                <a:latin typeface="Times New Roman" pitchFamily="18" charset="0"/>
              </a:rPr>
              <a:t>θ</a:t>
            </a:r>
            <a:r>
              <a:rPr lang="en-US" altLang="zh-CN" baseline="-25000" dirty="0">
                <a:solidFill>
                  <a:schemeClr val="hlink"/>
                </a:solidFill>
                <a:latin typeface="Times New Roman" pitchFamily="18" charset="0"/>
              </a:rPr>
              <a:t>1</a:t>
            </a:r>
            <a:r>
              <a:rPr lang="en-US" altLang="zh-CN" dirty="0">
                <a:solidFill>
                  <a:srgbClr val="6600CC"/>
                </a:solidFill>
                <a:latin typeface="楷体_GB2312" pitchFamily="49" charset="-122"/>
                <a:ea typeface="楷体_GB2312" pitchFamily="49" charset="-122"/>
              </a:rPr>
              <a:t>)</a:t>
            </a:r>
          </a:p>
          <a:p>
            <a:pPr marL="914400" lvl="1" indent="-457200" algn="just">
              <a:lnSpc>
                <a:spcPct val="110000"/>
              </a:lnSpc>
              <a:spcBef>
                <a:spcPct val="20000"/>
              </a:spcBef>
              <a:buClr>
                <a:srgbClr val="FF99FF"/>
              </a:buClr>
              <a:buSzPct val="110000"/>
              <a:buFont typeface="Wingdings" pitchFamily="2" charset="2"/>
              <a:buChar char="§"/>
            </a:pPr>
            <a:r>
              <a:rPr lang="zh-CN" altLang="en-US" dirty="0">
                <a:solidFill>
                  <a:srgbClr val="6600CC"/>
                </a:solidFill>
                <a:latin typeface="楷体_GB2312" pitchFamily="49" charset="-122"/>
                <a:ea typeface="楷体_GB2312" pitchFamily="49" charset="-122"/>
              </a:rPr>
              <a:t>销路一般，能以适当的价格销售出去(</a:t>
            </a:r>
            <a:r>
              <a:rPr lang="en-US" altLang="zh-CN" dirty="0">
                <a:solidFill>
                  <a:schemeClr val="hlink"/>
                </a:solidFill>
                <a:latin typeface="Times New Roman" pitchFamily="18" charset="0"/>
                <a:ea typeface="楷体_GB2312" pitchFamily="49" charset="-122"/>
              </a:rPr>
              <a:t>θ</a:t>
            </a:r>
            <a:r>
              <a:rPr lang="en-US" altLang="zh-CN" baseline="-25000" dirty="0">
                <a:solidFill>
                  <a:schemeClr val="hlink"/>
                </a:solidFill>
                <a:latin typeface="Times New Roman" pitchFamily="18" charset="0"/>
                <a:ea typeface="楷体_GB2312" pitchFamily="49" charset="-122"/>
              </a:rPr>
              <a:t>2</a:t>
            </a:r>
            <a:r>
              <a:rPr lang="en-US" altLang="zh-CN" dirty="0">
                <a:solidFill>
                  <a:srgbClr val="6600CC"/>
                </a:solidFill>
                <a:latin typeface="楷体_GB2312" pitchFamily="49" charset="-122"/>
                <a:ea typeface="楷体_GB2312" pitchFamily="49" charset="-122"/>
              </a:rPr>
              <a:t>)</a:t>
            </a:r>
          </a:p>
          <a:p>
            <a:pPr marL="914400" lvl="1" indent="-457200" algn="just">
              <a:lnSpc>
                <a:spcPct val="110000"/>
              </a:lnSpc>
              <a:spcBef>
                <a:spcPct val="20000"/>
              </a:spcBef>
              <a:buClr>
                <a:srgbClr val="FF99FF"/>
              </a:buClr>
              <a:buSzPct val="110000"/>
              <a:buFont typeface="Wingdings" pitchFamily="2" charset="2"/>
              <a:buChar char="§"/>
            </a:pPr>
            <a:r>
              <a:rPr lang="zh-CN" altLang="en-US" dirty="0">
                <a:solidFill>
                  <a:srgbClr val="6600CC"/>
                </a:solidFill>
                <a:latin typeface="楷体_GB2312" pitchFamily="49" charset="-122"/>
                <a:ea typeface="楷体_GB2312" pitchFamily="49" charset="-122"/>
              </a:rPr>
              <a:t>销路不太好(</a:t>
            </a:r>
            <a:r>
              <a:rPr lang="en-US" altLang="zh-CN" dirty="0">
                <a:solidFill>
                  <a:schemeClr val="hlink"/>
                </a:solidFill>
                <a:latin typeface="Times New Roman" pitchFamily="18" charset="0"/>
                <a:ea typeface="楷体_GB2312" pitchFamily="49" charset="-122"/>
              </a:rPr>
              <a:t>θ</a:t>
            </a:r>
            <a:r>
              <a:rPr lang="en-US" altLang="zh-CN" baseline="-25000" dirty="0">
                <a:solidFill>
                  <a:schemeClr val="hlink"/>
                </a:solidFill>
                <a:latin typeface="Times New Roman" pitchFamily="18" charset="0"/>
                <a:ea typeface="楷体_GB2312" pitchFamily="49" charset="-122"/>
              </a:rPr>
              <a:t>3</a:t>
            </a:r>
            <a:r>
              <a:rPr lang="en-US" altLang="zh-CN" dirty="0">
                <a:solidFill>
                  <a:srgbClr val="6600CC"/>
                </a:solidFill>
                <a:latin typeface="楷体_GB2312" pitchFamily="49" charset="-122"/>
                <a:ea typeface="楷体_GB2312" pitchFamily="49" charset="-122"/>
              </a:rPr>
              <a:t>)</a:t>
            </a:r>
          </a:p>
          <a:p>
            <a:pPr marL="914400" lvl="1" indent="-457200" algn="just">
              <a:lnSpc>
                <a:spcPct val="110000"/>
              </a:lnSpc>
              <a:spcBef>
                <a:spcPct val="20000"/>
              </a:spcBef>
              <a:buClr>
                <a:srgbClr val="FF99FF"/>
              </a:buClr>
              <a:buSzPct val="110000"/>
              <a:buFont typeface="Wingdings" pitchFamily="2" charset="2"/>
              <a:buChar char="§"/>
            </a:pPr>
            <a:r>
              <a:rPr lang="zh-CN" altLang="en-US" dirty="0">
                <a:solidFill>
                  <a:srgbClr val="6600CC"/>
                </a:solidFill>
                <a:latin typeface="楷体_GB2312" pitchFamily="49" charset="-122"/>
                <a:ea typeface="楷体_GB2312" pitchFamily="49" charset="-122"/>
              </a:rPr>
              <a:t>没有销路(</a:t>
            </a:r>
            <a:r>
              <a:rPr lang="en-US" altLang="zh-CN" dirty="0">
                <a:solidFill>
                  <a:schemeClr val="hlink"/>
                </a:solidFill>
                <a:latin typeface="Times New Roman" pitchFamily="18" charset="0"/>
                <a:ea typeface="楷体_GB2312" pitchFamily="49" charset="-122"/>
              </a:rPr>
              <a:t>θ</a:t>
            </a:r>
            <a:r>
              <a:rPr lang="en-US" altLang="zh-CN" baseline="-25000" dirty="0">
                <a:solidFill>
                  <a:schemeClr val="hlink"/>
                </a:solidFill>
                <a:latin typeface="Times New Roman" pitchFamily="18" charset="0"/>
                <a:ea typeface="楷体_GB2312" pitchFamily="49" charset="-122"/>
              </a:rPr>
              <a:t>4</a:t>
            </a:r>
            <a:r>
              <a:rPr lang="en-US" altLang="zh-CN" dirty="0">
                <a:solidFill>
                  <a:srgbClr val="6600CC"/>
                </a:solidFill>
                <a:latin typeface="楷体_GB2312" pitchFamily="49" charset="-122"/>
                <a:ea typeface="楷体_GB2312" pitchFamily="49" charset="-122"/>
              </a:rPr>
              <a:t>）</a:t>
            </a:r>
            <a:endParaRPr lang="zh-CN" altLang="en-US" dirty="0">
              <a:solidFill>
                <a:srgbClr val="6600CC"/>
              </a:solidFill>
              <a:latin typeface="楷体_GB2312" pitchFamily="49" charset="-122"/>
              <a:ea typeface="楷体_GB2312" pitchFamily="49" charset="-122"/>
            </a:endParaRPr>
          </a:p>
        </p:txBody>
      </p:sp>
      <p:sp>
        <p:nvSpPr>
          <p:cNvPr id="110602" name="Text Box 10"/>
          <p:cNvSpPr txBox="1">
            <a:spLocks noGrp="1" noChangeArrowheads="1"/>
          </p:cNvSpPr>
          <p:nvPr>
            <p:ph type="title" idx="4294967295"/>
          </p:nvPr>
        </p:nvSpPr>
        <p:spPr>
          <a:xfrm>
            <a:off x="1912938" y="246063"/>
            <a:ext cx="5775325" cy="635000"/>
          </a:xfrm>
          <a:noFill/>
          <a:ln/>
        </p:spPr>
        <p:txBody>
          <a:bodyPr/>
          <a:lstStyle/>
          <a:p>
            <a:r>
              <a:rPr lang="zh-CN" altLang="en-US" sz="3200" b="1" dirty="0" smtClean="0">
                <a:solidFill>
                  <a:srgbClr val="C00000"/>
                </a:solidFill>
                <a:effectLst>
                  <a:outerShdw blurRad="38100" dist="38100" dir="2700000" algn="tl">
                    <a:srgbClr val="C0C0C0"/>
                  </a:outerShdw>
                </a:effectLst>
              </a:rPr>
              <a:t>根据</a:t>
            </a:r>
            <a:r>
              <a:rPr lang="zh-CN" altLang="en-US" sz="3200" b="1" dirty="0">
                <a:solidFill>
                  <a:srgbClr val="C00000"/>
                </a:solidFill>
                <a:effectLst>
                  <a:outerShdw blurRad="38100" dist="38100" dir="2700000" algn="tl">
                    <a:srgbClr val="C0C0C0"/>
                  </a:outerShdw>
                </a:effectLst>
              </a:rPr>
              <a:t>期望值决策方案</a:t>
            </a:r>
          </a:p>
        </p:txBody>
      </p:sp>
    </p:spTree>
  </p:cSld>
  <p:clrMapOvr>
    <a:masterClrMapping/>
  </p:clrMapOvr>
  <p:transition>
    <p:cover dir="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Text Box 3"/>
          <p:cNvSpPr txBox="1">
            <a:spLocks noChangeArrowheads="1"/>
          </p:cNvSpPr>
          <p:nvPr/>
        </p:nvSpPr>
        <p:spPr bwMode="auto">
          <a:xfrm>
            <a:off x="471488" y="2009775"/>
            <a:ext cx="8288337" cy="2442272"/>
          </a:xfrm>
          <a:prstGeom prst="rect">
            <a:avLst/>
          </a:prstGeom>
          <a:noFill/>
          <a:ln w="9525">
            <a:noFill/>
            <a:miter lim="800000"/>
            <a:headEnd/>
            <a:tailEnd/>
          </a:ln>
          <a:effectLst/>
        </p:spPr>
        <p:txBody>
          <a:bodyPr>
            <a:spAutoFit/>
          </a:bodyPr>
          <a:lstStyle/>
          <a:p>
            <a:pPr algn="just">
              <a:lnSpc>
                <a:spcPct val="140000"/>
              </a:lnSpc>
              <a:spcBef>
                <a:spcPct val="20000"/>
              </a:spcBef>
              <a:buClr>
                <a:schemeClr val="hlink"/>
              </a:buClr>
              <a:buSzPct val="110000"/>
              <a:buFont typeface="Wingdings" pitchFamily="2" charset="2"/>
              <a:buChar char="Ø"/>
            </a:pPr>
            <a:r>
              <a:rPr lang="zh-CN" altLang="en-US" dirty="0">
                <a:effectLst>
                  <a:outerShdw blurRad="38100" dist="38100" dir="2700000" algn="tl">
                    <a:srgbClr val="000000">
                      <a:alpha val="43137"/>
                    </a:srgbClr>
                  </a:outerShdw>
                </a:effectLst>
                <a:latin typeface="Tahoma" pitchFamily="34" charset="0"/>
              </a:rPr>
              <a:t>经过周密的市场调查研究，销售部门作出判断</a:t>
            </a:r>
            <a:endParaRPr lang="zh-CN" altLang="en-US" sz="2400" dirty="0">
              <a:solidFill>
                <a:schemeClr val="tx1"/>
              </a:solidFill>
              <a:effectLst>
                <a:outerShdw blurRad="38100" dist="38100" dir="2700000" algn="tl">
                  <a:srgbClr val="000000">
                    <a:alpha val="43137"/>
                  </a:srgbClr>
                </a:outerShdw>
              </a:effectLst>
              <a:latin typeface="Tahoma" pitchFamily="34" charset="0"/>
            </a:endParaRPr>
          </a:p>
          <a:p>
            <a:pPr lvl="1" algn="just">
              <a:lnSpc>
                <a:spcPct val="140000"/>
              </a:lnSpc>
              <a:spcBef>
                <a:spcPct val="20000"/>
              </a:spcBef>
              <a:buClr>
                <a:srgbClr val="FF99FF"/>
              </a:buClr>
              <a:buSzPct val="110000"/>
              <a:buFont typeface="Wingdings" pitchFamily="2" charset="2"/>
              <a:buChar char="§"/>
            </a:pPr>
            <a:r>
              <a:rPr lang="zh-CN" altLang="en-US"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状态1出现的概率（很好）    </a:t>
            </a:r>
            <a:r>
              <a:rPr lang="en-US" altLang="zh-CN" i="1" dirty="0">
                <a:solidFill>
                  <a:srgbClr val="6600CC"/>
                </a:solidFill>
                <a:effectLst>
                  <a:outerShdw blurRad="38100" dist="38100" dir="2700000" algn="tl">
                    <a:srgbClr val="000000">
                      <a:alpha val="43137"/>
                    </a:srgbClr>
                  </a:outerShdw>
                </a:effectLst>
                <a:latin typeface="Times New Roman" pitchFamily="18" charset="0"/>
                <a:ea typeface="楷体_GB2312" pitchFamily="49" charset="-122"/>
              </a:rPr>
              <a:t>p</a:t>
            </a:r>
            <a:r>
              <a:rPr lang="en-US" altLang="zh-CN" dirty="0">
                <a:solidFill>
                  <a:srgbClr val="6600CC"/>
                </a:solidFill>
                <a:effectLst>
                  <a:outerShdw blurRad="38100" dist="38100" dir="2700000" algn="tl">
                    <a:srgbClr val="000000">
                      <a:alpha val="43137"/>
                    </a:srgbClr>
                  </a:outerShdw>
                </a:effectLst>
                <a:latin typeface="Times New Roman" pitchFamily="18" charset="0"/>
                <a:ea typeface="楷体_GB2312" pitchFamily="49" charset="-122"/>
              </a:rPr>
              <a:t>（ θ</a:t>
            </a:r>
            <a:r>
              <a:rPr lang="en-US" altLang="zh-CN" baseline="-10000" dirty="0">
                <a:solidFill>
                  <a:srgbClr val="6600CC"/>
                </a:solidFill>
                <a:effectLst>
                  <a:outerShdw blurRad="38100" dist="38100" dir="2700000" algn="tl">
                    <a:srgbClr val="000000">
                      <a:alpha val="43137"/>
                    </a:srgbClr>
                  </a:outerShdw>
                </a:effectLst>
                <a:latin typeface="Times New Roman" pitchFamily="18" charset="0"/>
                <a:ea typeface="楷体_GB2312" pitchFamily="49" charset="-122"/>
              </a:rPr>
              <a:t>1</a:t>
            </a:r>
            <a:r>
              <a:rPr lang="en-US" altLang="zh-CN" dirty="0">
                <a:solidFill>
                  <a:srgbClr val="6600CC"/>
                </a:solidFill>
                <a:effectLst>
                  <a:outerShdw blurRad="38100" dist="38100" dir="2700000" algn="tl">
                    <a:srgbClr val="000000">
                      <a:alpha val="43137"/>
                    </a:srgbClr>
                  </a:outerShdw>
                </a:effectLst>
                <a:latin typeface="Times New Roman" pitchFamily="18" charset="0"/>
                <a:ea typeface="楷体_GB2312" pitchFamily="49" charset="-122"/>
              </a:rPr>
              <a:t> ）= 0.3</a:t>
            </a:r>
          </a:p>
          <a:p>
            <a:pPr lvl="1" algn="just">
              <a:lnSpc>
                <a:spcPct val="140000"/>
              </a:lnSpc>
              <a:spcBef>
                <a:spcPct val="20000"/>
              </a:spcBef>
              <a:buClr>
                <a:srgbClr val="FF99FF"/>
              </a:buClr>
              <a:buSzPct val="110000"/>
              <a:buFont typeface="Wingdings" pitchFamily="2" charset="2"/>
              <a:buChar char="§"/>
            </a:pPr>
            <a:r>
              <a:rPr lang="zh-CN" altLang="en-US"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状态2出现的概率（一般）    </a:t>
            </a:r>
            <a:r>
              <a:rPr lang="en-US" altLang="zh-CN" i="1" dirty="0">
                <a:solidFill>
                  <a:srgbClr val="6600CC"/>
                </a:solidFill>
                <a:effectLst>
                  <a:outerShdw blurRad="38100" dist="38100" dir="2700000" algn="tl">
                    <a:srgbClr val="000000">
                      <a:alpha val="43137"/>
                    </a:srgbClr>
                  </a:outerShdw>
                </a:effectLst>
                <a:latin typeface="Times New Roman" pitchFamily="18" charset="0"/>
                <a:ea typeface="楷体_GB2312" pitchFamily="49" charset="-122"/>
              </a:rPr>
              <a:t>p</a:t>
            </a:r>
            <a:r>
              <a:rPr lang="en-US" altLang="zh-CN" dirty="0">
                <a:solidFill>
                  <a:srgbClr val="6600CC"/>
                </a:solidFill>
                <a:effectLst>
                  <a:outerShdw blurRad="38100" dist="38100" dir="2700000" algn="tl">
                    <a:srgbClr val="000000">
                      <a:alpha val="43137"/>
                    </a:srgbClr>
                  </a:outerShdw>
                </a:effectLst>
                <a:latin typeface="Times New Roman" pitchFamily="18" charset="0"/>
                <a:ea typeface="楷体_GB2312" pitchFamily="49" charset="-122"/>
              </a:rPr>
              <a:t>（ θ</a:t>
            </a:r>
            <a:r>
              <a:rPr lang="en-US" altLang="zh-CN" baseline="-10000" dirty="0">
                <a:solidFill>
                  <a:srgbClr val="6600CC"/>
                </a:solidFill>
                <a:effectLst>
                  <a:outerShdw blurRad="38100" dist="38100" dir="2700000" algn="tl">
                    <a:srgbClr val="000000">
                      <a:alpha val="43137"/>
                    </a:srgbClr>
                  </a:outerShdw>
                </a:effectLst>
                <a:latin typeface="Times New Roman" pitchFamily="18" charset="0"/>
                <a:ea typeface="楷体_GB2312" pitchFamily="49" charset="-122"/>
              </a:rPr>
              <a:t>2</a:t>
            </a:r>
            <a:r>
              <a:rPr lang="en-US" altLang="zh-CN" dirty="0">
                <a:solidFill>
                  <a:srgbClr val="6600CC"/>
                </a:solidFill>
                <a:effectLst>
                  <a:outerShdw blurRad="38100" dist="38100" dir="2700000" algn="tl">
                    <a:srgbClr val="000000">
                      <a:alpha val="43137"/>
                    </a:srgbClr>
                  </a:outerShdw>
                </a:effectLst>
                <a:latin typeface="Times New Roman" pitchFamily="18" charset="0"/>
                <a:ea typeface="楷体_GB2312" pitchFamily="49" charset="-122"/>
              </a:rPr>
              <a:t> ）= 0.4</a:t>
            </a:r>
          </a:p>
          <a:p>
            <a:pPr lvl="1" algn="just">
              <a:lnSpc>
                <a:spcPct val="140000"/>
              </a:lnSpc>
              <a:spcBef>
                <a:spcPct val="20000"/>
              </a:spcBef>
              <a:buClr>
                <a:srgbClr val="FF99FF"/>
              </a:buClr>
              <a:buSzPct val="110000"/>
              <a:buFont typeface="Wingdings" pitchFamily="2" charset="2"/>
              <a:buChar char="§"/>
            </a:pPr>
            <a:r>
              <a:rPr lang="zh-CN" altLang="en-US"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状态3出现的概率（不太好）  </a:t>
            </a:r>
            <a:r>
              <a:rPr lang="en-US" altLang="zh-CN" i="1" dirty="0">
                <a:solidFill>
                  <a:srgbClr val="6600CC"/>
                </a:solidFill>
                <a:effectLst>
                  <a:outerShdw blurRad="38100" dist="38100" dir="2700000" algn="tl">
                    <a:srgbClr val="000000">
                      <a:alpha val="43137"/>
                    </a:srgbClr>
                  </a:outerShdw>
                </a:effectLst>
                <a:latin typeface="Times New Roman" pitchFamily="18" charset="0"/>
                <a:ea typeface="楷体_GB2312" pitchFamily="49" charset="-122"/>
              </a:rPr>
              <a:t>p</a:t>
            </a:r>
            <a:r>
              <a:rPr lang="en-US" altLang="zh-CN" dirty="0">
                <a:solidFill>
                  <a:srgbClr val="6600CC"/>
                </a:solidFill>
                <a:effectLst>
                  <a:outerShdw blurRad="38100" dist="38100" dir="2700000" algn="tl">
                    <a:srgbClr val="000000">
                      <a:alpha val="43137"/>
                    </a:srgbClr>
                  </a:outerShdw>
                </a:effectLst>
                <a:latin typeface="Times New Roman" pitchFamily="18" charset="0"/>
                <a:ea typeface="楷体_GB2312" pitchFamily="49" charset="-122"/>
              </a:rPr>
              <a:t>（ θ</a:t>
            </a:r>
            <a:r>
              <a:rPr lang="en-US" altLang="zh-CN" baseline="-10000" dirty="0">
                <a:solidFill>
                  <a:srgbClr val="6600CC"/>
                </a:solidFill>
                <a:effectLst>
                  <a:outerShdw blurRad="38100" dist="38100" dir="2700000" algn="tl">
                    <a:srgbClr val="000000">
                      <a:alpha val="43137"/>
                    </a:srgbClr>
                  </a:outerShdw>
                </a:effectLst>
                <a:latin typeface="Times New Roman" pitchFamily="18" charset="0"/>
                <a:ea typeface="楷体_GB2312" pitchFamily="49" charset="-122"/>
              </a:rPr>
              <a:t>3</a:t>
            </a:r>
            <a:r>
              <a:rPr lang="en-US" altLang="zh-CN" dirty="0">
                <a:solidFill>
                  <a:srgbClr val="6600CC"/>
                </a:solidFill>
                <a:effectLst>
                  <a:outerShdw blurRad="38100" dist="38100" dir="2700000" algn="tl">
                    <a:srgbClr val="000000">
                      <a:alpha val="43137"/>
                    </a:srgbClr>
                  </a:outerShdw>
                </a:effectLst>
                <a:latin typeface="Times New Roman" pitchFamily="18" charset="0"/>
                <a:ea typeface="楷体_GB2312" pitchFamily="49" charset="-122"/>
              </a:rPr>
              <a:t> ）= 0.2</a:t>
            </a:r>
          </a:p>
          <a:p>
            <a:pPr lvl="1" algn="just">
              <a:lnSpc>
                <a:spcPct val="140000"/>
              </a:lnSpc>
              <a:spcBef>
                <a:spcPct val="20000"/>
              </a:spcBef>
              <a:buClr>
                <a:srgbClr val="FF99FF"/>
              </a:buClr>
              <a:buSzPct val="110000"/>
              <a:buFont typeface="Wingdings" pitchFamily="2" charset="2"/>
              <a:buChar char="§"/>
            </a:pPr>
            <a:r>
              <a:rPr lang="zh-CN" altLang="en-US"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状态4出现的概率（无销路）  </a:t>
            </a:r>
            <a:r>
              <a:rPr lang="en-US" altLang="zh-CN" i="1" dirty="0">
                <a:solidFill>
                  <a:srgbClr val="6600CC"/>
                </a:solidFill>
                <a:effectLst>
                  <a:outerShdw blurRad="38100" dist="38100" dir="2700000" algn="tl">
                    <a:srgbClr val="000000">
                      <a:alpha val="43137"/>
                    </a:srgbClr>
                  </a:outerShdw>
                </a:effectLst>
                <a:latin typeface="Times New Roman" pitchFamily="18" charset="0"/>
                <a:ea typeface="楷体_GB2312" pitchFamily="49" charset="-122"/>
              </a:rPr>
              <a:t>p</a:t>
            </a:r>
            <a:r>
              <a:rPr lang="en-US" altLang="zh-CN" dirty="0">
                <a:solidFill>
                  <a:srgbClr val="6600CC"/>
                </a:solidFill>
                <a:effectLst>
                  <a:outerShdw blurRad="38100" dist="38100" dir="2700000" algn="tl">
                    <a:srgbClr val="000000">
                      <a:alpha val="43137"/>
                    </a:srgbClr>
                  </a:outerShdw>
                </a:effectLst>
                <a:latin typeface="Times New Roman" pitchFamily="18" charset="0"/>
                <a:ea typeface="楷体_GB2312" pitchFamily="49" charset="-122"/>
              </a:rPr>
              <a:t>（ θ</a:t>
            </a:r>
            <a:r>
              <a:rPr lang="en-US" altLang="zh-CN" baseline="-10000" dirty="0">
                <a:solidFill>
                  <a:srgbClr val="6600CC"/>
                </a:solidFill>
                <a:effectLst>
                  <a:outerShdw blurRad="38100" dist="38100" dir="2700000" algn="tl">
                    <a:srgbClr val="000000">
                      <a:alpha val="43137"/>
                    </a:srgbClr>
                  </a:outerShdw>
                </a:effectLst>
                <a:latin typeface="Times New Roman" pitchFamily="18" charset="0"/>
                <a:ea typeface="楷体_GB2312" pitchFamily="49" charset="-122"/>
              </a:rPr>
              <a:t>4</a:t>
            </a:r>
            <a:r>
              <a:rPr lang="en-US" altLang="zh-CN" dirty="0">
                <a:solidFill>
                  <a:srgbClr val="6600CC"/>
                </a:solidFill>
                <a:effectLst>
                  <a:outerShdw blurRad="38100" dist="38100" dir="2700000" algn="tl">
                    <a:srgbClr val="000000">
                      <a:alpha val="43137"/>
                    </a:srgbClr>
                  </a:outerShdw>
                </a:effectLst>
                <a:latin typeface="Times New Roman" pitchFamily="18" charset="0"/>
                <a:ea typeface="楷体_GB2312" pitchFamily="49" charset="-122"/>
              </a:rPr>
              <a:t> ）= 0.1</a:t>
            </a:r>
            <a:endParaRPr lang="zh-CN" altLang="en-US" dirty="0">
              <a:solidFill>
                <a:srgbClr val="6600CC"/>
              </a:solidFill>
              <a:effectLst>
                <a:outerShdw blurRad="38100" dist="38100" dir="2700000" algn="tl">
                  <a:srgbClr val="000000">
                    <a:alpha val="43137"/>
                  </a:srgbClr>
                </a:outerShdw>
              </a:effectLst>
              <a:latin typeface="Times New Roman" pitchFamily="18" charset="0"/>
              <a:ea typeface="楷体_GB2312" pitchFamily="49" charset="-122"/>
            </a:endParaRPr>
          </a:p>
        </p:txBody>
      </p:sp>
      <p:sp>
        <p:nvSpPr>
          <p:cNvPr id="111622" name="Text Box 6"/>
          <p:cNvSpPr txBox="1">
            <a:spLocks noGrp="1" noChangeArrowheads="1"/>
          </p:cNvSpPr>
          <p:nvPr>
            <p:ph type="title" idx="4294967295"/>
          </p:nvPr>
        </p:nvSpPr>
        <p:spPr>
          <a:xfrm>
            <a:off x="903288" y="227013"/>
            <a:ext cx="7793037" cy="693737"/>
          </a:xfrm>
          <a:noFill/>
          <a:ln/>
        </p:spPr>
        <p:txBody>
          <a:bodyPr/>
          <a:lstStyle/>
          <a:p>
            <a:r>
              <a:rPr lang="zh-CN" altLang="en-US" sz="3600" b="1" dirty="0" smtClean="0">
                <a:solidFill>
                  <a:srgbClr val="C00000"/>
                </a:solidFill>
                <a:effectLst>
                  <a:outerShdw blurRad="38100" dist="38100" dir="2700000" algn="tl">
                    <a:srgbClr val="C0C0C0"/>
                  </a:outerShdw>
                </a:effectLst>
              </a:rPr>
              <a:t>例题</a:t>
            </a:r>
            <a:r>
              <a:rPr lang="zh-CN" altLang="en-US" sz="3600" b="1" dirty="0">
                <a:solidFill>
                  <a:srgbClr val="C00000"/>
                </a:solidFill>
                <a:effectLst>
                  <a:outerShdw blurRad="38100" dist="38100" dir="2700000" algn="tl">
                    <a:srgbClr val="C0C0C0"/>
                  </a:outerShdw>
                </a:effectLst>
              </a:rPr>
              <a:t>（</a:t>
            </a:r>
            <a:r>
              <a:rPr lang="zh-CN" altLang="en-US" sz="3600" b="1" dirty="0" smtClean="0">
                <a:solidFill>
                  <a:srgbClr val="C00000"/>
                </a:solidFill>
                <a:effectLst>
                  <a:outerShdw blurRad="38100" dist="38100" dir="2700000" algn="tl">
                    <a:srgbClr val="C0C0C0"/>
                  </a:outerShdw>
                </a:effectLst>
              </a:rPr>
              <a:t>续）</a:t>
            </a:r>
            <a:endParaRPr lang="zh-CN" altLang="en-US" sz="3600" b="1" dirty="0">
              <a:solidFill>
                <a:srgbClr val="C00000"/>
              </a:solidFill>
              <a:effectLst>
                <a:outerShdw blurRad="38100" dist="38100" dir="2700000" algn="tl">
                  <a:srgbClr val="C0C0C0"/>
                </a:outerShdw>
              </a:effectLst>
            </a:endParaRPr>
          </a:p>
        </p:txBody>
      </p:sp>
    </p:spTree>
  </p:cSld>
  <p:clrMapOvr>
    <a:masterClrMapping/>
  </p:clrMapOvr>
  <p:transition>
    <p:cover dir="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5" name="Text Box 5"/>
          <p:cNvSpPr txBox="1">
            <a:spLocks noChangeArrowheads="1"/>
          </p:cNvSpPr>
          <p:nvPr/>
        </p:nvSpPr>
        <p:spPr bwMode="auto">
          <a:xfrm>
            <a:off x="1273175" y="1822450"/>
            <a:ext cx="4935538" cy="476250"/>
          </a:xfrm>
          <a:prstGeom prst="rect">
            <a:avLst/>
          </a:prstGeom>
          <a:noFill/>
          <a:ln w="9525">
            <a:noFill/>
            <a:miter lim="800000"/>
            <a:headEnd/>
            <a:tailEnd/>
          </a:ln>
          <a:effectLst/>
        </p:spPr>
        <p:txBody>
          <a:bodyPr>
            <a:spAutoFit/>
          </a:bodyPr>
          <a:lstStyle/>
          <a:p>
            <a:pPr algn="just">
              <a:lnSpc>
                <a:spcPct val="90000"/>
              </a:lnSpc>
              <a:spcBef>
                <a:spcPct val="20000"/>
              </a:spcBef>
              <a:buClr>
                <a:schemeClr val="hlink"/>
              </a:buClr>
              <a:buSzPct val="110000"/>
              <a:buFont typeface="Wingdings" pitchFamily="2" charset="2"/>
              <a:buChar char="Ø"/>
            </a:pPr>
            <a:r>
              <a:rPr lang="zh-CN" altLang="en-US">
                <a:latin typeface="Tahoma" pitchFamily="34" charset="0"/>
              </a:rPr>
              <a:t>技术部门提供了三种方案</a:t>
            </a:r>
          </a:p>
        </p:txBody>
      </p:sp>
      <p:sp>
        <p:nvSpPr>
          <p:cNvPr id="112646" name="Text Box 6"/>
          <p:cNvSpPr txBox="1">
            <a:spLocks noChangeArrowheads="1"/>
          </p:cNvSpPr>
          <p:nvPr/>
        </p:nvSpPr>
        <p:spPr bwMode="auto">
          <a:xfrm>
            <a:off x="654050" y="2306638"/>
            <a:ext cx="6965950" cy="2616101"/>
          </a:xfrm>
          <a:prstGeom prst="rect">
            <a:avLst/>
          </a:prstGeom>
          <a:noFill/>
          <a:ln w="9525">
            <a:noFill/>
            <a:miter lim="800000"/>
            <a:headEnd/>
            <a:tailEnd/>
          </a:ln>
          <a:effectLst/>
        </p:spPr>
        <p:txBody>
          <a:bodyPr wrap="square">
            <a:spAutoFit/>
          </a:bodyPr>
          <a:lstStyle/>
          <a:p>
            <a:pPr marL="990600" indent="-990600" algn="l">
              <a:lnSpc>
                <a:spcPct val="130000"/>
              </a:lnSpc>
              <a:buClr>
                <a:srgbClr val="FF99FF"/>
              </a:buClr>
              <a:buSzPct val="120000"/>
            </a:pPr>
            <a:r>
              <a:rPr lang="zh-CN" altLang="en-US"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方案</a:t>
            </a:r>
            <a:r>
              <a:rPr lang="en-US" altLang="zh-CN" i="1" dirty="0">
                <a:solidFill>
                  <a:srgbClr val="C00000"/>
                </a:solidFill>
                <a:effectLst>
                  <a:outerShdw blurRad="38100" dist="38100" dir="2700000" algn="tl">
                    <a:srgbClr val="000000">
                      <a:alpha val="43137"/>
                    </a:srgbClr>
                  </a:outerShdw>
                </a:effectLst>
                <a:latin typeface="Times New Roman" pitchFamily="18" charset="0"/>
                <a:ea typeface="楷体_GB2312" pitchFamily="49" charset="-122"/>
              </a:rPr>
              <a:t>A</a:t>
            </a:r>
            <a:r>
              <a:rPr lang="en-US" altLang="zh-CN"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a:t>
            </a:r>
            <a:r>
              <a:rPr lang="zh-CN" altLang="en-US" dirty="0">
                <a:solidFill>
                  <a:srgbClr val="6600CC"/>
                </a:solidFill>
                <a:latin typeface="楷体_GB2312" pitchFamily="49" charset="-122"/>
                <a:ea typeface="楷体_GB2312" pitchFamily="49" charset="-122"/>
              </a:rPr>
              <a:t>停止老产品的生产，改造原生产线生产</a:t>
            </a:r>
            <a:r>
              <a:rPr lang="zh-CN" altLang="en-US" dirty="0" smtClean="0">
                <a:solidFill>
                  <a:srgbClr val="6600CC"/>
                </a:solidFill>
                <a:latin typeface="楷体_GB2312" pitchFamily="49" charset="-122"/>
                <a:ea typeface="楷体_GB2312" pitchFamily="49" charset="-122"/>
              </a:rPr>
              <a:t>新产品</a:t>
            </a:r>
            <a:r>
              <a:rPr lang="zh-CN" altLang="en-US" dirty="0">
                <a:solidFill>
                  <a:srgbClr val="6600CC"/>
                </a:solidFill>
                <a:latin typeface="Times New Roman"/>
                <a:ea typeface="楷体_GB2312" pitchFamily="49" charset="-122"/>
              </a:rPr>
              <a:t>——</a:t>
            </a:r>
            <a:r>
              <a:rPr lang="zh-CN" altLang="en-US" dirty="0">
                <a:solidFill>
                  <a:srgbClr val="6600CC"/>
                </a:solidFill>
                <a:latin typeface="楷体_GB2312" pitchFamily="49" charset="-122"/>
                <a:ea typeface="楷体_GB2312" pitchFamily="49" charset="-122"/>
              </a:rPr>
              <a:t>投资较少，有停产损失，生产</a:t>
            </a:r>
            <a:r>
              <a:rPr lang="zh-CN" altLang="en-US" dirty="0" smtClean="0">
                <a:solidFill>
                  <a:srgbClr val="6600CC"/>
                </a:solidFill>
                <a:latin typeface="楷体_GB2312" pitchFamily="49" charset="-122"/>
                <a:ea typeface="楷体_GB2312" pitchFamily="49" charset="-122"/>
              </a:rPr>
              <a:t>规模</a:t>
            </a:r>
            <a:r>
              <a:rPr lang="zh-CN" altLang="en-US" dirty="0">
                <a:solidFill>
                  <a:srgbClr val="6600CC"/>
                </a:solidFill>
                <a:latin typeface="楷体_GB2312" pitchFamily="49" charset="-122"/>
                <a:ea typeface="楷体_GB2312" pitchFamily="49" charset="-122"/>
              </a:rPr>
              <a:t>有限</a:t>
            </a:r>
          </a:p>
          <a:p>
            <a:pPr marL="1076325" indent="-1076325" algn="l">
              <a:lnSpc>
                <a:spcPct val="130000"/>
              </a:lnSpc>
              <a:buClr>
                <a:srgbClr val="FF99FF"/>
              </a:buClr>
              <a:buSzPct val="120000"/>
            </a:pPr>
            <a:r>
              <a:rPr lang="zh-CN" altLang="en-US"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方案</a:t>
            </a:r>
            <a:r>
              <a:rPr lang="en-US" altLang="zh-CN" i="1" dirty="0">
                <a:solidFill>
                  <a:srgbClr val="C00000"/>
                </a:solidFill>
                <a:effectLst>
                  <a:outerShdw blurRad="38100" dist="38100" dir="2700000" algn="tl">
                    <a:srgbClr val="000000">
                      <a:alpha val="43137"/>
                    </a:srgbClr>
                  </a:outerShdw>
                </a:effectLst>
                <a:latin typeface="Times New Roman" pitchFamily="18" charset="0"/>
                <a:ea typeface="楷体_GB2312" pitchFamily="49" charset="-122"/>
              </a:rPr>
              <a:t>B</a:t>
            </a:r>
            <a:r>
              <a:rPr lang="en-US" altLang="zh-CN"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a:t>
            </a:r>
            <a:r>
              <a:rPr lang="zh-CN" altLang="en-US" dirty="0">
                <a:solidFill>
                  <a:srgbClr val="6600CC"/>
                </a:solidFill>
                <a:latin typeface="楷体_GB2312" pitchFamily="49" charset="-122"/>
                <a:ea typeface="楷体_GB2312" pitchFamily="49" charset="-122"/>
              </a:rPr>
              <a:t>改造原生产线生产新产品，部分零件</a:t>
            </a:r>
            <a:r>
              <a:rPr lang="zh-CN" altLang="en-US" dirty="0" smtClean="0">
                <a:solidFill>
                  <a:srgbClr val="6600CC"/>
                </a:solidFill>
                <a:latin typeface="楷体_GB2312" pitchFamily="49" charset="-122"/>
                <a:ea typeface="楷体_GB2312" pitchFamily="49" charset="-122"/>
              </a:rPr>
              <a:t>委托生产</a:t>
            </a:r>
            <a:r>
              <a:rPr lang="zh-CN" altLang="en-US" dirty="0">
                <a:solidFill>
                  <a:srgbClr val="6600CC"/>
                </a:solidFill>
                <a:latin typeface="楷体_GB2312" pitchFamily="49" charset="-122"/>
                <a:ea typeface="楷体_GB2312" pitchFamily="49" charset="-122"/>
              </a:rPr>
              <a:t>，以扩大生产规模</a:t>
            </a:r>
          </a:p>
          <a:p>
            <a:pPr marL="990600" indent="-990600" algn="l">
              <a:lnSpc>
                <a:spcPct val="130000"/>
              </a:lnSpc>
              <a:buClr>
                <a:srgbClr val="FF99FF"/>
              </a:buClr>
              <a:buSzPct val="120000"/>
            </a:pPr>
            <a:r>
              <a:rPr lang="zh-CN" altLang="en-US"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方案</a:t>
            </a:r>
            <a:r>
              <a:rPr lang="en-US" altLang="zh-CN" i="1" dirty="0">
                <a:solidFill>
                  <a:srgbClr val="C00000"/>
                </a:solidFill>
                <a:effectLst>
                  <a:outerShdw blurRad="38100" dist="38100" dir="2700000" algn="tl">
                    <a:srgbClr val="000000">
                      <a:alpha val="43137"/>
                    </a:srgbClr>
                  </a:outerShdw>
                </a:effectLst>
                <a:latin typeface="Times New Roman" pitchFamily="18" charset="0"/>
                <a:ea typeface="楷体_GB2312" pitchFamily="49" charset="-122"/>
              </a:rPr>
              <a:t>C</a:t>
            </a:r>
            <a:r>
              <a:rPr lang="en-US" altLang="zh-CN" dirty="0">
                <a:solidFill>
                  <a:srgbClr val="C00000"/>
                </a:solidFill>
                <a:effectLst>
                  <a:outerShdw blurRad="38100" dist="38100" dir="2700000" algn="tl">
                    <a:srgbClr val="000000">
                      <a:alpha val="43137"/>
                    </a:srgbClr>
                  </a:outerShdw>
                </a:effectLst>
                <a:latin typeface="楷体_GB2312" pitchFamily="49" charset="-122"/>
                <a:ea typeface="楷体_GB2312" pitchFamily="49" charset="-122"/>
              </a:rPr>
              <a:t>：</a:t>
            </a:r>
            <a:r>
              <a:rPr lang="zh-CN" altLang="en-US" dirty="0">
                <a:solidFill>
                  <a:srgbClr val="6600CC"/>
                </a:solidFill>
                <a:latin typeface="楷体_GB2312" pitchFamily="49" charset="-122"/>
                <a:ea typeface="楷体_GB2312" pitchFamily="49" charset="-122"/>
              </a:rPr>
              <a:t>暂时维持老产品生产，新建高效率</a:t>
            </a:r>
            <a:r>
              <a:rPr lang="zh-CN" altLang="en-US" dirty="0" smtClean="0">
                <a:solidFill>
                  <a:srgbClr val="6600CC"/>
                </a:solidFill>
                <a:latin typeface="楷体_GB2312" pitchFamily="49" charset="-122"/>
                <a:ea typeface="楷体_GB2312" pitchFamily="49" charset="-122"/>
              </a:rPr>
              <a:t>生产线生产</a:t>
            </a:r>
            <a:r>
              <a:rPr lang="zh-CN" altLang="en-US" dirty="0">
                <a:solidFill>
                  <a:srgbClr val="6600CC"/>
                </a:solidFill>
                <a:latin typeface="楷体_GB2312" pitchFamily="49" charset="-122"/>
                <a:ea typeface="楷体_GB2312" pitchFamily="49" charset="-122"/>
              </a:rPr>
              <a:t>新产品</a:t>
            </a:r>
            <a:r>
              <a:rPr lang="zh-CN" altLang="en-US" dirty="0">
                <a:solidFill>
                  <a:srgbClr val="6600CC"/>
                </a:solidFill>
                <a:latin typeface="Times New Roman"/>
                <a:ea typeface="楷体_GB2312" pitchFamily="49" charset="-122"/>
              </a:rPr>
              <a:t>——</a:t>
            </a:r>
            <a:r>
              <a:rPr lang="zh-CN" altLang="en-US" dirty="0">
                <a:solidFill>
                  <a:srgbClr val="6600CC"/>
                </a:solidFill>
                <a:latin typeface="Tahoma" pitchFamily="34" charset="0"/>
                <a:ea typeface="楷体_GB2312" pitchFamily="49" charset="-122"/>
              </a:rPr>
              <a:t>投资较大</a:t>
            </a:r>
          </a:p>
        </p:txBody>
      </p:sp>
      <p:sp>
        <p:nvSpPr>
          <p:cNvPr id="112648" name="Text Box 8"/>
          <p:cNvSpPr txBox="1">
            <a:spLocks noGrp="1" noChangeArrowheads="1"/>
          </p:cNvSpPr>
          <p:nvPr>
            <p:ph type="title" idx="4294967295"/>
          </p:nvPr>
        </p:nvSpPr>
        <p:spPr>
          <a:xfrm>
            <a:off x="817563" y="160338"/>
            <a:ext cx="7793037" cy="736600"/>
          </a:xfrm>
          <a:noFill/>
          <a:ln/>
        </p:spPr>
        <p:txBody>
          <a:bodyPr/>
          <a:lstStyle/>
          <a:p>
            <a:r>
              <a:rPr lang="zh-CN" altLang="en-US" sz="3600" dirty="0" smtClean="0">
                <a:solidFill>
                  <a:srgbClr val="C00000"/>
                </a:solidFill>
                <a:effectLst>
                  <a:outerShdw blurRad="38100" dist="38100" dir="2700000" algn="tl">
                    <a:srgbClr val="C0C0C0"/>
                  </a:outerShdw>
                </a:effectLst>
              </a:rPr>
              <a:t>例题（续）</a:t>
            </a:r>
            <a:endParaRPr lang="zh-CN" altLang="en-US" sz="3600" b="1" dirty="0">
              <a:solidFill>
                <a:srgbClr val="C00000"/>
              </a:solidFill>
              <a:effectLst>
                <a:outerShdw blurRad="38100" dist="38100" dir="2700000" algn="tl">
                  <a:srgbClr val="C0C0C0"/>
                </a:outerShdw>
              </a:effectLst>
            </a:endParaRPr>
          </a:p>
        </p:txBody>
      </p:sp>
    </p:spTree>
  </p:cSld>
  <p:clrMapOvr>
    <a:masterClrMapping/>
  </p:clrMapOvr>
  <p:transition>
    <p:cover dir="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7" name="Text Box 3"/>
          <p:cNvSpPr txBox="1">
            <a:spLocks noChangeArrowheads="1"/>
          </p:cNvSpPr>
          <p:nvPr/>
        </p:nvSpPr>
        <p:spPr bwMode="auto">
          <a:xfrm>
            <a:off x="5380038" y="1146175"/>
            <a:ext cx="3484562" cy="1967013"/>
          </a:xfrm>
          <a:prstGeom prst="rect">
            <a:avLst/>
          </a:prstGeom>
          <a:noFill/>
          <a:ln w="9525">
            <a:noFill/>
            <a:miter lim="800000"/>
            <a:headEnd/>
            <a:tailEnd/>
          </a:ln>
          <a:effectLst/>
        </p:spPr>
        <p:txBody>
          <a:bodyPr>
            <a:spAutoFit/>
          </a:bodyPr>
          <a:lstStyle/>
          <a:p>
            <a:pPr algn="l">
              <a:lnSpc>
                <a:spcPct val="150000"/>
              </a:lnSpc>
            </a:pPr>
            <a:r>
              <a:rPr lang="zh-CN" altLang="en-US" sz="2400" dirty="0">
                <a:latin typeface="Tahoma" pitchFamily="34" charset="0"/>
              </a:rPr>
              <a:t>    </a:t>
            </a:r>
            <a:r>
              <a:rPr lang="zh-CN" altLang="en-US" dirty="0">
                <a:latin typeface="Tahoma" pitchFamily="34" charset="0"/>
              </a:rPr>
              <a:t>三种方案面对四种市场状态有不同的经济效果，其净现值数据如左表，决策者应该选择哪个方案？</a:t>
            </a:r>
            <a:endParaRPr lang="zh-CN" altLang="en-US" sz="2400" dirty="0">
              <a:latin typeface="Tahoma" pitchFamily="34" charset="0"/>
            </a:endParaRPr>
          </a:p>
        </p:txBody>
      </p:sp>
      <p:sp>
        <p:nvSpPr>
          <p:cNvPr id="113668" name="Rectangle 4"/>
          <p:cNvSpPr>
            <a:spLocks noChangeArrowheads="1"/>
          </p:cNvSpPr>
          <p:nvPr/>
        </p:nvSpPr>
        <p:spPr bwMode="auto">
          <a:xfrm>
            <a:off x="366713" y="1047750"/>
            <a:ext cx="4519612" cy="400110"/>
          </a:xfrm>
          <a:prstGeom prst="rect">
            <a:avLst/>
          </a:prstGeom>
          <a:solidFill>
            <a:srgbClr val="99FF99"/>
          </a:solidFill>
          <a:ln w="9525">
            <a:noFill/>
            <a:miter lim="800000"/>
            <a:headEnd/>
            <a:tailEnd/>
          </a:ln>
          <a:effectLst/>
        </p:spPr>
        <p:txBody>
          <a:bodyPr>
            <a:spAutoFit/>
          </a:bodyPr>
          <a:lstStyle/>
          <a:p>
            <a:pPr algn="ctr" eaLnBrk="0" hangingPunct="0"/>
            <a:r>
              <a:rPr lang="zh-CN" altLang="en-US" dirty="0">
                <a:solidFill>
                  <a:srgbClr val="6600CC"/>
                </a:solidFill>
                <a:latin typeface="Tahoma" pitchFamily="34" charset="0"/>
                <a:ea typeface="楷体_GB2312" pitchFamily="49" charset="-122"/>
              </a:rPr>
              <a:t>各方案在不同状态下的净现值</a:t>
            </a:r>
            <a:endParaRPr lang="zh-CN" altLang="en-US" dirty="0">
              <a:solidFill>
                <a:srgbClr val="6600CC"/>
              </a:solidFill>
              <a:latin typeface="Times New Roman" pitchFamily="18" charset="0"/>
              <a:ea typeface="楷体_GB2312" pitchFamily="49" charset="-122"/>
            </a:endParaRPr>
          </a:p>
        </p:txBody>
      </p:sp>
      <p:graphicFrame>
        <p:nvGraphicFramePr>
          <p:cNvPr id="113731" name="Group 67"/>
          <p:cNvGraphicFramePr>
            <a:graphicFrameLocks noGrp="1"/>
          </p:cNvGraphicFramePr>
          <p:nvPr/>
        </p:nvGraphicFramePr>
        <p:xfrm>
          <a:off x="131763" y="1511300"/>
          <a:ext cx="5165725" cy="2023110"/>
        </p:xfrm>
        <a:graphic>
          <a:graphicData uri="http://schemas.openxmlformats.org/drawingml/2006/table">
            <a:tbl>
              <a:tblPr/>
              <a:tblGrid>
                <a:gridCol w="1993900"/>
                <a:gridCol w="779462"/>
                <a:gridCol w="833438"/>
                <a:gridCol w="765175"/>
                <a:gridCol w="793750"/>
              </a:tblGrid>
              <a:tr h="438150">
                <a:tc rowSpan="2">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楷体_GB2312" pitchFamily="49" charset="-122"/>
                        </a:rPr>
                        <a:t>状态与概率</a:t>
                      </a:r>
                      <a:endParaRPr kumimoji="1" lang="en-US" altLang="zh-CN" sz="2000" b="1" i="0" u="none" strike="noStrike" cap="none" normalizeH="0" baseline="0" dirty="0" smtClean="0">
                        <a:ln>
                          <a:noFill/>
                        </a:ln>
                        <a:solidFill>
                          <a:schemeClr val="tx1"/>
                        </a:solidFill>
                        <a:effectLst/>
                        <a:latin typeface="Tahoma"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楷体_GB2312" pitchFamily="49" charset="-122"/>
                        </a:rPr>
                        <a:t>方案</a:t>
                      </a:r>
                    </a:p>
                  </a:txBody>
                  <a:tcPr anchor="ct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C00000"/>
                          </a:solidFill>
                          <a:effectLst>
                            <a:outerShdw blurRad="38100" dist="38100" dir="2700000" algn="tl">
                              <a:srgbClr val="000000">
                                <a:alpha val="43137"/>
                              </a:srgbClr>
                            </a:outerShdw>
                          </a:effectLst>
                          <a:latin typeface="Times New Roman" pitchFamily="18" charset="0"/>
                          <a:ea typeface="宋体" charset="-122"/>
                        </a:rPr>
                        <a:t>θ</a:t>
                      </a:r>
                      <a:r>
                        <a:rPr kumimoji="1" lang="en-US" altLang="zh-CN" sz="2000" b="1" i="0" u="none" strike="noStrike" cap="none" normalizeH="0" baseline="-25000" dirty="0" smtClean="0">
                          <a:ln>
                            <a:noFill/>
                          </a:ln>
                          <a:solidFill>
                            <a:srgbClr val="C00000"/>
                          </a:solidFill>
                          <a:effectLst>
                            <a:outerShdw blurRad="38100" dist="38100" dir="2700000" algn="tl">
                              <a:srgbClr val="000000">
                                <a:alpha val="43137"/>
                              </a:srgbClr>
                            </a:outerShdw>
                          </a:effectLst>
                          <a:latin typeface="Times New Roman" pitchFamily="18" charset="0"/>
                          <a:ea typeface="宋体" charset="-122"/>
                        </a:rPr>
                        <a:t>1</a:t>
                      </a:r>
                      <a:endParaRPr kumimoji="1" lang="zh-CN" altLang="en-US" sz="2000" b="1" i="0" u="none" strike="noStrike" cap="none" normalizeH="0" baseline="-25000" dirty="0" smtClean="0">
                        <a:ln>
                          <a:noFill/>
                        </a:ln>
                        <a:solidFill>
                          <a:srgbClr val="C00000"/>
                        </a:solidFill>
                        <a:effectLst>
                          <a:outerShdw blurRad="38100" dist="38100" dir="2700000" algn="tl">
                            <a:srgbClr val="000000">
                              <a:alpha val="43137"/>
                            </a:srgbClr>
                          </a:outerShdw>
                        </a:effectLst>
                        <a:latin typeface="Times New Roman" pitchFamily="18"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C00000"/>
                          </a:solidFill>
                          <a:effectLst>
                            <a:outerShdw blurRad="38100" dist="38100" dir="2700000" algn="tl">
                              <a:srgbClr val="000000">
                                <a:alpha val="43137"/>
                              </a:srgbClr>
                            </a:outerShdw>
                          </a:effectLst>
                          <a:latin typeface="Times New Roman" pitchFamily="18" charset="0"/>
                          <a:ea typeface="楷体_GB2312" pitchFamily="49" charset="-122"/>
                        </a:rPr>
                        <a:t>θ</a:t>
                      </a:r>
                      <a:r>
                        <a:rPr kumimoji="1" lang="en-US" altLang="zh-CN" sz="2000" b="1" i="0" u="none" strike="noStrike" cap="none" normalizeH="0" baseline="-25000" dirty="0" smtClean="0">
                          <a:ln>
                            <a:noFill/>
                          </a:ln>
                          <a:solidFill>
                            <a:srgbClr val="C00000"/>
                          </a:solidFill>
                          <a:effectLst>
                            <a:outerShdw blurRad="38100" dist="38100" dir="2700000" algn="tl">
                              <a:srgbClr val="000000">
                                <a:alpha val="43137"/>
                              </a:srgbClr>
                            </a:outerShdw>
                          </a:effectLst>
                          <a:latin typeface="Times New Roman" pitchFamily="18" charset="0"/>
                          <a:ea typeface="楷体_GB2312" pitchFamily="49" charset="-122"/>
                        </a:rPr>
                        <a:t>2</a:t>
                      </a:r>
                      <a:endParaRPr kumimoji="1" lang="zh-CN" altLang="en-US" sz="2000" b="1" i="0" u="none" strike="noStrike" cap="none" normalizeH="0" baseline="-25000" dirty="0" smtClean="0">
                        <a:ln>
                          <a:noFill/>
                        </a:ln>
                        <a:solidFill>
                          <a:srgbClr val="C00000"/>
                        </a:solidFill>
                        <a:effectLst>
                          <a:outerShdw blurRad="38100" dist="38100" dir="2700000" algn="tl">
                            <a:srgbClr val="000000">
                              <a:alpha val="43137"/>
                            </a:srgbClr>
                          </a:outerShdw>
                        </a:effectLst>
                        <a:latin typeface="Times New Roman" pitchFamily="18" charset="0"/>
                        <a:ea typeface="楷体_GB2312" pitchFamily="49"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C00000"/>
                          </a:solidFill>
                          <a:effectLst>
                            <a:outerShdw blurRad="38100" dist="38100" dir="2700000" algn="tl">
                              <a:srgbClr val="000000">
                                <a:alpha val="43137"/>
                              </a:srgbClr>
                            </a:outerShdw>
                          </a:effectLst>
                          <a:latin typeface="Times New Roman" pitchFamily="18" charset="0"/>
                          <a:ea typeface="楷体_GB2312" pitchFamily="49" charset="-122"/>
                        </a:rPr>
                        <a:t>θ</a:t>
                      </a:r>
                      <a:r>
                        <a:rPr kumimoji="1" lang="en-US" altLang="zh-CN" sz="2000" b="1" i="0" u="none" strike="noStrike" cap="none" normalizeH="0" baseline="-25000" dirty="0" smtClean="0">
                          <a:ln>
                            <a:noFill/>
                          </a:ln>
                          <a:solidFill>
                            <a:srgbClr val="C00000"/>
                          </a:solidFill>
                          <a:effectLst>
                            <a:outerShdw blurRad="38100" dist="38100" dir="2700000" algn="tl">
                              <a:srgbClr val="000000">
                                <a:alpha val="43137"/>
                              </a:srgbClr>
                            </a:outerShdw>
                          </a:effectLst>
                          <a:latin typeface="Times New Roman" pitchFamily="18" charset="0"/>
                          <a:ea typeface="楷体_GB2312" pitchFamily="49" charset="-122"/>
                        </a:rPr>
                        <a:t>3</a:t>
                      </a:r>
                      <a:endParaRPr kumimoji="1" lang="zh-CN" altLang="en-US" sz="2000" b="1" i="0" u="none" strike="noStrike" cap="none" normalizeH="0" baseline="-25000" dirty="0" smtClean="0">
                        <a:ln>
                          <a:noFill/>
                        </a:ln>
                        <a:solidFill>
                          <a:srgbClr val="C00000"/>
                        </a:solidFill>
                        <a:effectLst>
                          <a:outerShdw blurRad="38100" dist="38100" dir="2700000" algn="tl">
                            <a:srgbClr val="000000">
                              <a:alpha val="43137"/>
                            </a:srgbClr>
                          </a:outerShdw>
                        </a:effectLst>
                        <a:latin typeface="Times New Roman" pitchFamily="18" charset="0"/>
                        <a:ea typeface="楷体_GB2312" pitchFamily="49"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C00000"/>
                          </a:solidFill>
                          <a:effectLst>
                            <a:outerShdw blurRad="38100" dist="38100" dir="2700000" algn="tl">
                              <a:srgbClr val="000000">
                                <a:alpha val="43137"/>
                              </a:srgbClr>
                            </a:outerShdw>
                          </a:effectLst>
                          <a:latin typeface="Times New Roman" pitchFamily="18" charset="0"/>
                          <a:ea typeface="楷体_GB2312" pitchFamily="49" charset="-122"/>
                        </a:rPr>
                        <a:t>θ</a:t>
                      </a:r>
                      <a:r>
                        <a:rPr kumimoji="1" lang="en-US" altLang="zh-CN" sz="2000" b="1" i="0" u="none" strike="noStrike" cap="none" normalizeH="0" baseline="-25000" dirty="0" smtClean="0">
                          <a:ln>
                            <a:noFill/>
                          </a:ln>
                          <a:solidFill>
                            <a:srgbClr val="C00000"/>
                          </a:solidFill>
                          <a:effectLst>
                            <a:outerShdw blurRad="38100" dist="38100" dir="2700000" algn="tl">
                              <a:srgbClr val="000000">
                                <a:alpha val="43137"/>
                              </a:srgbClr>
                            </a:outerShdw>
                          </a:effectLst>
                          <a:latin typeface="Times New Roman" pitchFamily="18" charset="0"/>
                          <a:ea typeface="楷体_GB2312" pitchFamily="49" charset="-122"/>
                        </a:rPr>
                        <a:t>4</a:t>
                      </a:r>
                      <a:endParaRPr kumimoji="1" lang="zh-CN" altLang="en-US" sz="2000" b="1" i="0" u="none" strike="noStrike" cap="none" normalizeH="0" baseline="-25000" dirty="0" smtClean="0">
                        <a:ln>
                          <a:noFill/>
                        </a:ln>
                        <a:solidFill>
                          <a:srgbClr val="C00000"/>
                        </a:solidFill>
                        <a:effectLst>
                          <a:outerShdw blurRad="38100" dist="38100" dir="2700000" algn="tl">
                            <a:srgbClr val="000000">
                              <a:alpha val="43137"/>
                            </a:srgbClr>
                          </a:outerShdw>
                        </a:effectLst>
                        <a:latin typeface="Times New Roman" pitchFamily="18" charset="0"/>
                        <a:ea typeface="楷体_GB2312" pitchFamily="49" charset="-122"/>
                      </a:endParaRPr>
                    </a:p>
                  </a:txBody>
                  <a:tcPr anchor="ctr"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3730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chemeClr val="tx1"/>
                          </a:solidFill>
                          <a:effectLst/>
                          <a:latin typeface="Tahoma" pitchFamily="34" charset="0"/>
                          <a:ea typeface="宋体" charset="-122"/>
                        </a:rPr>
                        <a:t>0.3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charset="-122"/>
                        </a:rPr>
                        <a:t>0.4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charset="-122"/>
                        </a:rPr>
                        <a:t>0.2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charset="-122"/>
                        </a:rPr>
                        <a:t>0.1</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charset="-122"/>
                        </a:rPr>
                        <a:t>A</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6600CC"/>
                          </a:solidFill>
                          <a:effectLst/>
                          <a:latin typeface="Tahoma" pitchFamily="34" charset="0"/>
                          <a:ea typeface="宋体" charset="-122"/>
                        </a:rPr>
                        <a:t>140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6600CC"/>
                          </a:solidFill>
                          <a:effectLst/>
                          <a:latin typeface="Tahoma" pitchFamily="34" charset="0"/>
                          <a:ea typeface="宋体" charset="-122"/>
                        </a:rPr>
                        <a:t>100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6600CC"/>
                          </a:solidFill>
                          <a:effectLst/>
                          <a:latin typeface="Tahoma" pitchFamily="34" charset="0"/>
                          <a:ea typeface="宋体" charset="-122"/>
                        </a:rPr>
                        <a:t>10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6600CC"/>
                          </a:solidFill>
                          <a:effectLst/>
                          <a:latin typeface="Tahoma" pitchFamily="34" charset="0"/>
                          <a:ea typeface="宋体" charset="-122"/>
                        </a:rPr>
                        <a:t>-80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charset="-122"/>
                        </a:rPr>
                        <a:t>B</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6600CC"/>
                          </a:solidFill>
                          <a:effectLst/>
                          <a:latin typeface="Tahoma" pitchFamily="34" charset="0"/>
                          <a:ea typeface="宋体" charset="-122"/>
                        </a:rPr>
                        <a:t>210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6600CC"/>
                          </a:solidFill>
                          <a:effectLst/>
                          <a:latin typeface="Tahoma" pitchFamily="34" charset="0"/>
                          <a:ea typeface="宋体" charset="-122"/>
                        </a:rPr>
                        <a:t>150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6600CC"/>
                          </a:solidFill>
                          <a:effectLst/>
                          <a:latin typeface="Tahoma" pitchFamily="34" charset="0"/>
                          <a:ea typeface="宋体" charset="-122"/>
                        </a:rPr>
                        <a:t>50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6600CC"/>
                          </a:solidFill>
                          <a:effectLst/>
                          <a:latin typeface="Tahoma" pitchFamily="34" charset="0"/>
                          <a:ea typeface="宋体" charset="-122"/>
                        </a:rPr>
                        <a:t>-200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charset="-122"/>
                        </a:rPr>
                        <a:t>C</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6600CC"/>
                          </a:solidFill>
                          <a:effectLst/>
                          <a:latin typeface="Tahoma" pitchFamily="34" charset="0"/>
                          <a:ea typeface="宋体" charset="-122"/>
                        </a:rPr>
                        <a:t>240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6600CC"/>
                          </a:solidFill>
                          <a:effectLst/>
                          <a:latin typeface="Tahoma" pitchFamily="34" charset="0"/>
                          <a:ea typeface="宋体" charset="-122"/>
                        </a:rPr>
                        <a:t>180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6600CC"/>
                          </a:solidFill>
                          <a:effectLst/>
                          <a:latin typeface="Tahoma" pitchFamily="34" charset="0"/>
                          <a:ea typeface="宋体" charset="-122"/>
                        </a:rPr>
                        <a:t>-50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6600CC"/>
                          </a:solidFill>
                          <a:effectLst/>
                          <a:latin typeface="Tahoma" pitchFamily="34" charset="0"/>
                          <a:ea typeface="宋体" charset="-122"/>
                        </a:rPr>
                        <a:t>-500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r>
            </a:tbl>
          </a:graphicData>
        </a:graphic>
      </p:graphicFrame>
      <p:sp>
        <p:nvSpPr>
          <p:cNvPr id="113720" name="Text Box 56"/>
          <p:cNvSpPr txBox="1">
            <a:spLocks noGrp="1" noChangeArrowheads="1"/>
          </p:cNvSpPr>
          <p:nvPr>
            <p:ph type="title" idx="4294967295"/>
          </p:nvPr>
        </p:nvSpPr>
        <p:spPr>
          <a:xfrm>
            <a:off x="1169988" y="203200"/>
            <a:ext cx="6746875" cy="677863"/>
          </a:xfrm>
          <a:noFill/>
          <a:ln/>
        </p:spPr>
        <p:txBody>
          <a:bodyPr/>
          <a:lstStyle/>
          <a:p>
            <a:r>
              <a:rPr lang="zh-CN" altLang="en-US" sz="3200" b="1" dirty="0" smtClean="0">
                <a:solidFill>
                  <a:srgbClr val="C00000"/>
                </a:solidFill>
                <a:effectLst>
                  <a:outerShdw blurRad="38100" dist="38100" dir="2700000" algn="tl">
                    <a:srgbClr val="C0C0C0"/>
                  </a:outerShdw>
                </a:effectLst>
              </a:rPr>
              <a:t>例题</a:t>
            </a:r>
            <a:r>
              <a:rPr lang="zh-CN" altLang="en-US" sz="3200" b="1" dirty="0">
                <a:solidFill>
                  <a:srgbClr val="C00000"/>
                </a:solidFill>
                <a:effectLst>
                  <a:outerShdw blurRad="38100" dist="38100" dir="2700000" algn="tl">
                    <a:srgbClr val="C0C0C0"/>
                  </a:outerShdw>
                </a:effectLst>
              </a:rPr>
              <a:t>（</a:t>
            </a:r>
            <a:r>
              <a:rPr lang="zh-CN" altLang="en-US" sz="3200" b="1" dirty="0" smtClean="0">
                <a:solidFill>
                  <a:srgbClr val="C00000"/>
                </a:solidFill>
                <a:effectLst>
                  <a:outerShdw blurRad="38100" dist="38100" dir="2700000" algn="tl">
                    <a:srgbClr val="C0C0C0"/>
                  </a:outerShdw>
                </a:effectLst>
              </a:rPr>
              <a:t>续）</a:t>
            </a:r>
            <a:endParaRPr lang="zh-CN" altLang="en-US" sz="3200" b="1" dirty="0">
              <a:solidFill>
                <a:srgbClr val="C00000"/>
              </a:solidFill>
              <a:effectLst>
                <a:outerShdw blurRad="38100" dist="38100" dir="2700000" algn="tl">
                  <a:srgbClr val="C0C0C0"/>
                </a:outerShdw>
              </a:effectLst>
            </a:endParaRPr>
          </a:p>
        </p:txBody>
      </p:sp>
      <p:graphicFrame>
        <p:nvGraphicFramePr>
          <p:cNvPr id="214016" name="Object 0"/>
          <p:cNvGraphicFramePr>
            <a:graphicFrameLocks noChangeAspect="1"/>
          </p:cNvGraphicFramePr>
          <p:nvPr/>
        </p:nvGraphicFramePr>
        <p:xfrm>
          <a:off x="350838" y="3606800"/>
          <a:ext cx="8193087" cy="1441450"/>
        </p:xfrm>
        <a:graphic>
          <a:graphicData uri="http://schemas.openxmlformats.org/presentationml/2006/ole">
            <p:oleObj spid="_x0000_s141314" name="Equation" r:id="rId3" imgW="3898800" imgH="685800" progId="Equation.3">
              <p:embed/>
            </p:oleObj>
          </a:graphicData>
        </a:graphic>
      </p:graphicFrame>
      <p:sp>
        <p:nvSpPr>
          <p:cNvPr id="113726" name="Text Box 62"/>
          <p:cNvSpPr txBox="1">
            <a:spLocks noChangeArrowheads="1"/>
          </p:cNvSpPr>
          <p:nvPr/>
        </p:nvSpPr>
        <p:spPr bwMode="auto">
          <a:xfrm>
            <a:off x="492125" y="5121275"/>
            <a:ext cx="8388350" cy="1058495"/>
          </a:xfrm>
          <a:prstGeom prst="rect">
            <a:avLst/>
          </a:prstGeom>
          <a:noFill/>
          <a:ln w="9525">
            <a:noFill/>
            <a:miter lim="800000"/>
            <a:headEnd/>
            <a:tailEnd/>
          </a:ln>
          <a:effectLst/>
        </p:spPr>
        <p:txBody>
          <a:bodyPr anchor="ctr">
            <a:spAutoFit/>
          </a:bodyPr>
          <a:lstStyle/>
          <a:p>
            <a:pPr algn="l">
              <a:lnSpc>
                <a:spcPct val="140000"/>
              </a:lnSpc>
            </a:pPr>
            <a:r>
              <a:rPr lang="zh-CN" altLang="en-US" sz="2400" dirty="0">
                <a:latin typeface="Tahoma" pitchFamily="34" charset="0"/>
              </a:rPr>
              <a:t>       根据期望值最大原则，应选 </a:t>
            </a:r>
            <a:r>
              <a:rPr lang="en-US" altLang="zh-CN" sz="2400" i="1" dirty="0">
                <a:solidFill>
                  <a:srgbClr val="C00000"/>
                </a:solidFill>
                <a:latin typeface="Times New Roman" pitchFamily="18" charset="0"/>
              </a:rPr>
              <a:t>B</a:t>
            </a:r>
            <a:r>
              <a:rPr lang="en-US" altLang="zh-CN" sz="2400" i="1" dirty="0">
                <a:solidFill>
                  <a:schemeClr val="hlink"/>
                </a:solidFill>
                <a:latin typeface="Times New Roman" pitchFamily="18" charset="0"/>
              </a:rPr>
              <a:t> </a:t>
            </a:r>
            <a:r>
              <a:rPr lang="zh-CN" altLang="en-US" sz="2400" dirty="0">
                <a:latin typeface="Tahoma" pitchFamily="34" charset="0"/>
              </a:rPr>
              <a:t>。实际上，仅当状态</a:t>
            </a:r>
            <a:r>
              <a:rPr lang="zh-CN" altLang="en-US" sz="2400" dirty="0">
                <a:solidFill>
                  <a:schemeClr val="hlink"/>
                </a:solidFill>
                <a:effectLst>
                  <a:outerShdw blurRad="38100" dist="38100" dir="2700000" algn="tl">
                    <a:srgbClr val="C0C0C0"/>
                  </a:outerShdw>
                </a:effectLst>
                <a:latin typeface="Tahoma" pitchFamily="34" charset="0"/>
              </a:rPr>
              <a:t>？</a:t>
            </a:r>
            <a:r>
              <a:rPr lang="zh-CN" altLang="en-US" sz="2400" dirty="0">
                <a:latin typeface="Tahoma" pitchFamily="34" charset="0"/>
              </a:rPr>
              <a:t>出现时</a:t>
            </a:r>
            <a:r>
              <a:rPr lang="en-US" altLang="zh-CN" sz="2400" dirty="0">
                <a:latin typeface="Tahoma" pitchFamily="34" charset="0"/>
              </a:rPr>
              <a:t>B</a:t>
            </a:r>
            <a:r>
              <a:rPr lang="zh-CN" altLang="en-US" sz="2400" dirty="0">
                <a:latin typeface="Tahoma" pitchFamily="34" charset="0"/>
              </a:rPr>
              <a:t>最好。</a:t>
            </a:r>
            <a:endParaRPr lang="en-US" altLang="zh-CN" sz="2400" dirty="0">
              <a:latin typeface="Tahoma" pitchFamily="34" charset="0"/>
            </a:endParaRPr>
          </a:p>
        </p:txBody>
      </p:sp>
      <p:sp>
        <p:nvSpPr>
          <p:cNvPr id="113733" name="Text Box 69"/>
          <p:cNvSpPr txBox="1">
            <a:spLocks noChangeArrowheads="1"/>
          </p:cNvSpPr>
          <p:nvPr/>
        </p:nvSpPr>
        <p:spPr bwMode="auto">
          <a:xfrm>
            <a:off x="8002588" y="5184775"/>
            <a:ext cx="338137" cy="457200"/>
          </a:xfrm>
          <a:prstGeom prst="rect">
            <a:avLst/>
          </a:prstGeom>
          <a:solidFill>
            <a:srgbClr val="FFCCCC"/>
          </a:solidFill>
          <a:ln w="9525">
            <a:noFill/>
            <a:miter lim="800000"/>
            <a:headEnd/>
            <a:tailEnd/>
          </a:ln>
          <a:effectLst/>
        </p:spPr>
        <p:txBody>
          <a:bodyPr wrap="none">
            <a:spAutoFit/>
          </a:bodyPr>
          <a:lstStyle/>
          <a:p>
            <a:r>
              <a:rPr lang="zh-CN" altLang="en-US" sz="2400" dirty="0">
                <a:solidFill>
                  <a:schemeClr val="hlink"/>
                </a:solidFill>
                <a:effectLst>
                  <a:outerShdw blurRad="38100" dist="38100" dir="2700000" algn="tl">
                    <a:srgbClr val="000000"/>
                  </a:outerShdw>
                </a:effectLst>
              </a:rPr>
              <a:t>3</a:t>
            </a:r>
          </a:p>
        </p:txBody>
      </p:sp>
      <p:grpSp>
        <p:nvGrpSpPr>
          <p:cNvPr id="2" name="Group 74"/>
          <p:cNvGrpSpPr>
            <a:grpSpLocks/>
          </p:cNvGrpSpPr>
          <p:nvPr/>
        </p:nvGrpSpPr>
        <p:grpSpPr bwMode="auto">
          <a:xfrm>
            <a:off x="2147888" y="5745163"/>
            <a:ext cx="6618287" cy="457200"/>
            <a:chOff x="1308" y="3619"/>
            <a:chExt cx="4169" cy="288"/>
          </a:xfrm>
        </p:grpSpPr>
        <p:sp>
          <p:nvSpPr>
            <p:cNvPr id="113736" name="Text Box 72"/>
            <p:cNvSpPr txBox="1">
              <a:spLocks noChangeArrowheads="1"/>
            </p:cNvSpPr>
            <p:nvPr/>
          </p:nvSpPr>
          <p:spPr bwMode="auto">
            <a:xfrm>
              <a:off x="1308" y="3619"/>
              <a:ext cx="4169" cy="288"/>
            </a:xfrm>
            <a:prstGeom prst="rect">
              <a:avLst/>
            </a:prstGeom>
            <a:solidFill>
              <a:srgbClr val="CCFFCC"/>
            </a:solidFill>
            <a:ln w="9525">
              <a:noFill/>
              <a:miter lim="800000"/>
              <a:headEnd/>
              <a:tailEnd/>
            </a:ln>
            <a:effectLst/>
          </p:spPr>
          <p:txBody>
            <a:bodyPr wrap="none">
              <a:spAutoFit/>
            </a:bodyPr>
            <a:lstStyle/>
            <a:p>
              <a:r>
                <a:rPr lang="zh-CN" altLang="en-US" sz="2400">
                  <a:latin typeface="Tahoma" pitchFamily="34" charset="0"/>
                </a:rPr>
                <a:t>若出现其他状态，选</a:t>
              </a:r>
              <a:r>
                <a:rPr lang="en-US" altLang="zh-CN" sz="2400">
                  <a:latin typeface="Tahoma" pitchFamily="34" charset="0"/>
                </a:rPr>
                <a:t>B</a:t>
              </a:r>
              <a:r>
                <a:rPr lang="zh-CN" altLang="en-US" sz="2400">
                  <a:latin typeface="Tahoma" pitchFamily="34" charset="0"/>
                </a:rPr>
                <a:t>不是最优        </a:t>
              </a:r>
              <a:r>
                <a:rPr lang="zh-CN" altLang="en-US" sz="2400">
                  <a:latin typeface="Times New Roman"/>
                </a:rPr>
                <a:t>“</a:t>
              </a:r>
              <a:r>
                <a:rPr lang="zh-CN" altLang="en-US" sz="2400">
                  <a:latin typeface="Tahoma" pitchFamily="34" charset="0"/>
                </a:rPr>
                <a:t>风险决策</a:t>
              </a:r>
              <a:r>
                <a:rPr lang="zh-CN" altLang="en-US" sz="2400">
                  <a:latin typeface="Times New Roman"/>
                </a:rPr>
                <a:t>”</a:t>
              </a:r>
              <a:endParaRPr lang="zh-CN" altLang="en-US" sz="2400">
                <a:latin typeface="Tahoma" pitchFamily="34" charset="0"/>
              </a:endParaRPr>
            </a:p>
          </p:txBody>
        </p:sp>
        <p:sp>
          <p:nvSpPr>
            <p:cNvPr id="113737" name="Line 73"/>
            <p:cNvSpPr>
              <a:spLocks noChangeShapeType="1"/>
            </p:cNvSpPr>
            <p:nvPr/>
          </p:nvSpPr>
          <p:spPr bwMode="auto">
            <a:xfrm>
              <a:off x="4051" y="3774"/>
              <a:ext cx="348" cy="0"/>
            </a:xfrm>
            <a:prstGeom prst="line">
              <a:avLst/>
            </a:prstGeom>
            <a:noFill/>
            <a:ln w="38100">
              <a:solidFill>
                <a:schemeClr val="tx1"/>
              </a:solidFill>
              <a:round/>
              <a:headEnd/>
              <a:tailEnd type="arrow" w="med" len="med"/>
            </a:ln>
            <a:effectLst/>
          </p:spPr>
          <p:txBody>
            <a:bodyPr/>
            <a:lstStyle/>
            <a:p>
              <a:endParaRPr lang="zh-CN" altLang="en-US"/>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4016"/>
                                        </p:tgtEl>
                                        <p:attrNameLst>
                                          <p:attrName>style.visibility</p:attrName>
                                        </p:attrNameLst>
                                      </p:cBhvr>
                                      <p:to>
                                        <p:strVal val="visible"/>
                                      </p:to>
                                    </p:set>
                                    <p:anim calcmode="lin" valueType="num">
                                      <p:cBhvr additive="base">
                                        <p:cTn id="7" dur="500" fill="hold"/>
                                        <p:tgtEl>
                                          <p:spTgt spid="214016"/>
                                        </p:tgtEl>
                                        <p:attrNameLst>
                                          <p:attrName>ppt_x</p:attrName>
                                        </p:attrNameLst>
                                      </p:cBhvr>
                                      <p:tavLst>
                                        <p:tav tm="0">
                                          <p:val>
                                            <p:strVal val="0-#ppt_w/2"/>
                                          </p:val>
                                        </p:tav>
                                        <p:tav tm="100000">
                                          <p:val>
                                            <p:strVal val="#ppt_x"/>
                                          </p:val>
                                        </p:tav>
                                      </p:tavLst>
                                    </p:anim>
                                    <p:anim calcmode="lin" valueType="num">
                                      <p:cBhvr additive="base">
                                        <p:cTn id="8" dur="500" fill="hold"/>
                                        <p:tgtEl>
                                          <p:spTgt spid="2140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3726"/>
                                        </p:tgtEl>
                                        <p:attrNameLst>
                                          <p:attrName>style.visibility</p:attrName>
                                        </p:attrNameLst>
                                      </p:cBhvr>
                                      <p:to>
                                        <p:strVal val="visible"/>
                                      </p:to>
                                    </p:set>
                                    <p:anim calcmode="lin" valueType="num">
                                      <p:cBhvr additive="base">
                                        <p:cTn id="13" dur="500" fill="hold"/>
                                        <p:tgtEl>
                                          <p:spTgt spid="113726"/>
                                        </p:tgtEl>
                                        <p:attrNameLst>
                                          <p:attrName>ppt_x</p:attrName>
                                        </p:attrNameLst>
                                      </p:cBhvr>
                                      <p:tavLst>
                                        <p:tav tm="0">
                                          <p:val>
                                            <p:strVal val="0-#ppt_w/2"/>
                                          </p:val>
                                        </p:tav>
                                        <p:tav tm="100000">
                                          <p:val>
                                            <p:strVal val="#ppt_x"/>
                                          </p:val>
                                        </p:tav>
                                      </p:tavLst>
                                    </p:anim>
                                    <p:anim calcmode="lin" valueType="num">
                                      <p:cBhvr additive="base">
                                        <p:cTn id="14" dur="500" fill="hold"/>
                                        <p:tgtEl>
                                          <p:spTgt spid="1137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3733"/>
                                        </p:tgtEl>
                                        <p:attrNameLst>
                                          <p:attrName>style.visibility</p:attrName>
                                        </p:attrNameLst>
                                      </p:cBhvr>
                                      <p:to>
                                        <p:strVal val="visible"/>
                                      </p:to>
                                    </p:set>
                                    <p:anim calcmode="lin" valueType="num">
                                      <p:cBhvr additive="base">
                                        <p:cTn id="19" dur="500" fill="hold"/>
                                        <p:tgtEl>
                                          <p:spTgt spid="113733"/>
                                        </p:tgtEl>
                                        <p:attrNameLst>
                                          <p:attrName>ppt_x</p:attrName>
                                        </p:attrNameLst>
                                      </p:cBhvr>
                                      <p:tavLst>
                                        <p:tav tm="0">
                                          <p:val>
                                            <p:strVal val="0-#ppt_w/2"/>
                                          </p:val>
                                        </p:tav>
                                        <p:tav tm="100000">
                                          <p:val>
                                            <p:strVal val="#ppt_x"/>
                                          </p:val>
                                        </p:tav>
                                      </p:tavLst>
                                    </p:anim>
                                    <p:anim calcmode="lin" valueType="num">
                                      <p:cBhvr additive="base">
                                        <p:cTn id="20" dur="500" fill="hold"/>
                                        <p:tgtEl>
                                          <p:spTgt spid="11373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26" grpId="0" autoUpdateAnimBg="0"/>
      <p:bldP spid="113733"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4" name="Text Box 98"/>
          <p:cNvSpPr txBox="1">
            <a:spLocks noChangeArrowheads="1"/>
          </p:cNvSpPr>
          <p:nvPr/>
        </p:nvSpPr>
        <p:spPr bwMode="auto">
          <a:xfrm>
            <a:off x="1511300" y="2795588"/>
            <a:ext cx="6357938" cy="2800767"/>
          </a:xfrm>
          <a:prstGeom prst="rect">
            <a:avLst/>
          </a:prstGeom>
          <a:solidFill>
            <a:srgbClr val="CCFFCC"/>
          </a:solidFill>
          <a:ln w="9525">
            <a:noFill/>
            <a:miter lim="800000"/>
            <a:headEnd/>
            <a:tailEnd/>
          </a:ln>
          <a:effectLst/>
        </p:spPr>
        <p:txBody>
          <a:bodyPr>
            <a:spAutoFit/>
          </a:bodyPr>
          <a:lstStyle/>
          <a:p>
            <a:pPr algn="l">
              <a:lnSpc>
                <a:spcPct val="160000"/>
              </a:lnSpc>
            </a:pPr>
            <a:r>
              <a:rPr lang="zh-CN" altLang="en-US" dirty="0">
                <a:solidFill>
                  <a:schemeClr val="accent2"/>
                </a:solidFill>
                <a:effectLst>
                  <a:outerShdw blurRad="38100" dist="38100" dir="2700000" algn="tl">
                    <a:srgbClr val="000000"/>
                  </a:outerShdw>
                </a:effectLst>
              </a:rPr>
              <a:t>决策树的五大要素：</a:t>
            </a:r>
          </a:p>
          <a:p>
            <a:pPr algn="l">
              <a:lnSpc>
                <a:spcPct val="160000"/>
              </a:lnSpc>
            </a:pPr>
            <a:r>
              <a:rPr lang="zh-CN" altLang="en-US" dirty="0"/>
              <a:t>①决策点：</a:t>
            </a:r>
            <a:r>
              <a:rPr lang="zh-CN" altLang="en-US" dirty="0">
                <a:latin typeface="Times New Roman"/>
              </a:rPr>
              <a:t>“</a:t>
            </a:r>
            <a:r>
              <a:rPr lang="zh-CN" altLang="en-US" dirty="0"/>
              <a:t>□</a:t>
            </a:r>
            <a:r>
              <a:rPr lang="zh-CN" altLang="en-US" dirty="0">
                <a:latin typeface="Times New Roman"/>
              </a:rPr>
              <a:t>”</a:t>
            </a:r>
            <a:r>
              <a:rPr lang="zh-CN" altLang="en-US" dirty="0"/>
              <a:t> ， ②状态点：</a:t>
            </a:r>
            <a:r>
              <a:rPr lang="zh-CN" altLang="en-US" dirty="0">
                <a:latin typeface="Times New Roman"/>
              </a:rPr>
              <a:t>“</a:t>
            </a:r>
            <a:r>
              <a:rPr lang="zh-CN" altLang="en-US" dirty="0"/>
              <a:t>○</a:t>
            </a:r>
            <a:r>
              <a:rPr lang="zh-CN" altLang="en-US" dirty="0">
                <a:latin typeface="Times New Roman"/>
              </a:rPr>
              <a:t>”</a:t>
            </a:r>
            <a:endParaRPr lang="zh-CN" altLang="en-US" dirty="0"/>
          </a:p>
          <a:p>
            <a:pPr algn="l">
              <a:lnSpc>
                <a:spcPct val="160000"/>
              </a:lnSpc>
            </a:pPr>
            <a:r>
              <a:rPr lang="zh-CN" altLang="en-US" dirty="0"/>
              <a:t>③方案枝：</a:t>
            </a:r>
            <a:r>
              <a:rPr lang="zh-CN" altLang="en-US" dirty="0">
                <a:latin typeface="Times New Roman"/>
              </a:rPr>
              <a:t>“——”</a:t>
            </a:r>
            <a:r>
              <a:rPr lang="zh-CN" altLang="en-US" dirty="0"/>
              <a:t>，从决策点引出</a:t>
            </a:r>
          </a:p>
          <a:p>
            <a:pPr algn="l">
              <a:lnSpc>
                <a:spcPct val="160000"/>
              </a:lnSpc>
            </a:pPr>
            <a:r>
              <a:rPr lang="zh-CN" altLang="en-US" dirty="0"/>
              <a:t>④状态枝：</a:t>
            </a:r>
            <a:r>
              <a:rPr lang="zh-CN" altLang="en-US" dirty="0">
                <a:latin typeface="Times New Roman"/>
              </a:rPr>
              <a:t>“——”</a:t>
            </a:r>
            <a:r>
              <a:rPr lang="zh-CN" altLang="en-US" dirty="0"/>
              <a:t>，从状态点引出</a:t>
            </a:r>
          </a:p>
          <a:p>
            <a:pPr algn="l">
              <a:lnSpc>
                <a:spcPct val="160000"/>
              </a:lnSpc>
            </a:pPr>
            <a:r>
              <a:rPr lang="zh-CN" altLang="en-US" dirty="0"/>
              <a:t>⑤损益值：各方案收益值</a:t>
            </a:r>
          </a:p>
        </p:txBody>
      </p:sp>
      <p:sp>
        <p:nvSpPr>
          <p:cNvPr id="116836" name="Text Box 100"/>
          <p:cNvSpPr txBox="1">
            <a:spLocks noGrp="1" noChangeArrowheads="1"/>
          </p:cNvSpPr>
          <p:nvPr>
            <p:ph type="title" idx="4294967295"/>
          </p:nvPr>
        </p:nvSpPr>
        <p:spPr>
          <a:xfrm>
            <a:off x="2582863" y="150813"/>
            <a:ext cx="3552825" cy="750887"/>
          </a:xfrm>
          <a:noFill/>
          <a:ln/>
        </p:spPr>
        <p:txBody>
          <a:bodyPr/>
          <a:lstStyle/>
          <a:p>
            <a:r>
              <a:rPr lang="zh-CN" altLang="en-US" sz="3200" b="1" dirty="0" smtClean="0">
                <a:solidFill>
                  <a:srgbClr val="C00000"/>
                </a:solidFill>
                <a:effectLst>
                  <a:outerShdw blurRad="38100" dist="38100" dir="2700000" algn="tl">
                    <a:srgbClr val="C0C0C0"/>
                  </a:outerShdw>
                </a:effectLst>
              </a:rPr>
              <a:t>决策树</a:t>
            </a:r>
            <a:r>
              <a:rPr lang="zh-CN" altLang="en-US" sz="3200" b="1" dirty="0">
                <a:solidFill>
                  <a:srgbClr val="C00000"/>
                </a:solidFill>
                <a:effectLst>
                  <a:outerShdw blurRad="38100" dist="38100" dir="2700000" algn="tl">
                    <a:srgbClr val="C0C0C0"/>
                  </a:outerShdw>
                </a:effectLst>
              </a:rPr>
              <a:t>法</a:t>
            </a:r>
          </a:p>
        </p:txBody>
      </p:sp>
      <p:sp>
        <p:nvSpPr>
          <p:cNvPr id="116837" name="Text Box 101"/>
          <p:cNvSpPr txBox="1">
            <a:spLocks noChangeArrowheads="1"/>
          </p:cNvSpPr>
          <p:nvPr/>
        </p:nvSpPr>
        <p:spPr bwMode="auto">
          <a:xfrm>
            <a:off x="1695450" y="1320800"/>
            <a:ext cx="4310795" cy="400110"/>
          </a:xfrm>
          <a:prstGeom prst="rect">
            <a:avLst/>
          </a:prstGeom>
          <a:noFill/>
          <a:ln w="9525">
            <a:noFill/>
            <a:miter lim="800000"/>
            <a:headEnd/>
            <a:tailEnd/>
          </a:ln>
          <a:effectLst/>
        </p:spPr>
        <p:txBody>
          <a:bodyPr wrap="none">
            <a:spAutoFit/>
          </a:bodyPr>
          <a:lstStyle/>
          <a:p>
            <a:r>
              <a:rPr lang="zh-CN" altLang="en-US" dirty="0">
                <a:latin typeface="Times New Roman"/>
              </a:rPr>
              <a:t>——</a:t>
            </a:r>
            <a:r>
              <a:rPr lang="zh-CN" altLang="en-US" dirty="0">
                <a:solidFill>
                  <a:srgbClr val="C00000"/>
                </a:solidFill>
                <a:effectLst>
                  <a:outerShdw blurRad="38100" dist="38100" dir="2700000" algn="tl">
                    <a:srgbClr val="000000">
                      <a:alpha val="43137"/>
                    </a:srgbClr>
                  </a:outerShdw>
                </a:effectLst>
              </a:rPr>
              <a:t>基于期望值</a:t>
            </a:r>
            <a:r>
              <a:rPr lang="zh-CN" altLang="en-US" dirty="0"/>
              <a:t>原则的一种决策方法</a:t>
            </a:r>
          </a:p>
        </p:txBody>
      </p:sp>
      <p:sp>
        <p:nvSpPr>
          <p:cNvPr id="116838" name="Text Box 102"/>
          <p:cNvSpPr txBox="1">
            <a:spLocks noChangeArrowheads="1"/>
          </p:cNvSpPr>
          <p:nvPr/>
        </p:nvSpPr>
        <p:spPr bwMode="auto">
          <a:xfrm>
            <a:off x="811213" y="1865313"/>
            <a:ext cx="8015287" cy="769441"/>
          </a:xfrm>
          <a:prstGeom prst="rect">
            <a:avLst/>
          </a:prstGeom>
          <a:noFill/>
          <a:ln w="9525">
            <a:noFill/>
            <a:miter lim="800000"/>
            <a:headEnd/>
            <a:tailEnd/>
          </a:ln>
          <a:effectLst/>
        </p:spPr>
        <p:txBody>
          <a:bodyPr>
            <a:spAutoFit/>
          </a:bodyPr>
          <a:lstStyle/>
          <a:p>
            <a:pPr algn="l"/>
            <a:r>
              <a:rPr lang="zh-CN" altLang="en-US" dirty="0">
                <a:solidFill>
                  <a:schemeClr val="accent2"/>
                </a:solidFill>
                <a:effectLst>
                  <a:outerShdw blurRad="38100" dist="38100" dir="2700000" algn="tl">
                    <a:srgbClr val="C0C0C0"/>
                  </a:outerShdw>
                </a:effectLst>
                <a:latin typeface="+mj-ea"/>
                <a:ea typeface="+mj-ea"/>
              </a:rPr>
              <a:t>步骤:</a:t>
            </a:r>
          </a:p>
          <a:p>
            <a:pPr algn="l"/>
            <a:r>
              <a:rPr lang="zh-CN" altLang="en-US" dirty="0"/>
              <a:t>1）用决策树（树形决策网络）描述风险决策问题</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6838"/>
                                        </p:tgtEl>
                                        <p:attrNameLst>
                                          <p:attrName>style.visibility</p:attrName>
                                        </p:attrNameLst>
                                      </p:cBhvr>
                                      <p:to>
                                        <p:strVal val="visible"/>
                                      </p:to>
                                    </p:set>
                                    <p:animEffect transition="in" filter="slide(fromBottom)">
                                      <p:cBhvr>
                                        <p:cTn id="7" dur="500"/>
                                        <p:tgtEl>
                                          <p:spTgt spid="1168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6834">
                                            <p:bg/>
                                          </p:spTgt>
                                        </p:tgtEl>
                                        <p:attrNameLst>
                                          <p:attrName>style.visibility</p:attrName>
                                        </p:attrNameLst>
                                      </p:cBhvr>
                                      <p:to>
                                        <p:strVal val="visible"/>
                                      </p:to>
                                    </p:set>
                                    <p:animEffect transition="in" filter="dissolve">
                                      <p:cBhvr>
                                        <p:cTn id="12" dur="500"/>
                                        <p:tgtEl>
                                          <p:spTgt spid="116834">
                                            <p:bg/>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6834">
                                            <p:txEl>
                                              <p:pRg st="0" end="0"/>
                                            </p:txEl>
                                          </p:spTgt>
                                        </p:tgtEl>
                                        <p:attrNameLst>
                                          <p:attrName>style.visibility</p:attrName>
                                        </p:attrNameLst>
                                      </p:cBhvr>
                                      <p:to>
                                        <p:strVal val="visible"/>
                                      </p:to>
                                    </p:set>
                                    <p:animEffect transition="in" filter="dissolve">
                                      <p:cBhvr>
                                        <p:cTn id="17" dur="500"/>
                                        <p:tgtEl>
                                          <p:spTgt spid="11683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6834">
                                            <p:txEl>
                                              <p:pRg st="1" end="1"/>
                                            </p:txEl>
                                          </p:spTgt>
                                        </p:tgtEl>
                                        <p:attrNameLst>
                                          <p:attrName>style.visibility</p:attrName>
                                        </p:attrNameLst>
                                      </p:cBhvr>
                                      <p:to>
                                        <p:strVal val="visible"/>
                                      </p:to>
                                    </p:set>
                                    <p:animEffect transition="in" filter="dissolve">
                                      <p:cBhvr>
                                        <p:cTn id="22" dur="500"/>
                                        <p:tgtEl>
                                          <p:spTgt spid="11683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6834">
                                            <p:txEl>
                                              <p:pRg st="2" end="2"/>
                                            </p:txEl>
                                          </p:spTgt>
                                        </p:tgtEl>
                                        <p:attrNameLst>
                                          <p:attrName>style.visibility</p:attrName>
                                        </p:attrNameLst>
                                      </p:cBhvr>
                                      <p:to>
                                        <p:strVal val="visible"/>
                                      </p:to>
                                    </p:set>
                                    <p:animEffect transition="in" filter="dissolve">
                                      <p:cBhvr>
                                        <p:cTn id="27" dur="500"/>
                                        <p:tgtEl>
                                          <p:spTgt spid="11683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6834">
                                            <p:txEl>
                                              <p:pRg st="3" end="3"/>
                                            </p:txEl>
                                          </p:spTgt>
                                        </p:tgtEl>
                                        <p:attrNameLst>
                                          <p:attrName>style.visibility</p:attrName>
                                        </p:attrNameLst>
                                      </p:cBhvr>
                                      <p:to>
                                        <p:strVal val="visible"/>
                                      </p:to>
                                    </p:set>
                                    <p:animEffect transition="in" filter="dissolve">
                                      <p:cBhvr>
                                        <p:cTn id="32" dur="500"/>
                                        <p:tgtEl>
                                          <p:spTgt spid="11683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6834">
                                            <p:txEl>
                                              <p:pRg st="4" end="4"/>
                                            </p:txEl>
                                          </p:spTgt>
                                        </p:tgtEl>
                                        <p:attrNameLst>
                                          <p:attrName>style.visibility</p:attrName>
                                        </p:attrNameLst>
                                      </p:cBhvr>
                                      <p:to>
                                        <p:strVal val="visible"/>
                                      </p:to>
                                    </p:set>
                                    <p:animEffect transition="in" filter="dissolve">
                                      <p:cBhvr>
                                        <p:cTn id="37" dur="500"/>
                                        <p:tgtEl>
                                          <p:spTgt spid="1168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34" grpId="0" build="p" animBg="1" autoUpdateAnimBg="0"/>
      <p:bldP spid="116838"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7"/>
          <p:cNvGrpSpPr>
            <a:grpSpLocks/>
          </p:cNvGrpSpPr>
          <p:nvPr/>
        </p:nvGrpSpPr>
        <p:grpSpPr bwMode="auto">
          <a:xfrm>
            <a:off x="1817688" y="1389063"/>
            <a:ext cx="6234112" cy="5092700"/>
            <a:chOff x="1127" y="857"/>
            <a:chExt cx="3927" cy="3208"/>
          </a:xfrm>
        </p:grpSpPr>
        <p:sp>
          <p:nvSpPr>
            <p:cNvPr id="117859" name="Rectangle 99"/>
            <p:cNvSpPr>
              <a:spLocks noChangeArrowheads="1"/>
            </p:cNvSpPr>
            <p:nvPr/>
          </p:nvSpPr>
          <p:spPr bwMode="auto">
            <a:xfrm>
              <a:off x="1209" y="2405"/>
              <a:ext cx="249" cy="215"/>
            </a:xfrm>
            <a:prstGeom prst="rect">
              <a:avLst/>
            </a:prstGeom>
            <a:solidFill>
              <a:srgbClr val="FFCCCC"/>
            </a:solidFill>
            <a:ln w="9525">
              <a:solidFill>
                <a:schemeClr val="tx1"/>
              </a:solidFill>
              <a:miter lim="800000"/>
              <a:headEnd/>
              <a:tailEnd/>
            </a:ln>
            <a:effectLst/>
          </p:spPr>
          <p:txBody>
            <a:bodyPr wrap="none" anchor="ctr"/>
            <a:lstStyle/>
            <a:p>
              <a:r>
                <a:rPr lang="zh-CN" altLang="en-US" sz="2400" b="0" dirty="0">
                  <a:solidFill>
                    <a:schemeClr val="accent2"/>
                  </a:solidFill>
                  <a:effectLst>
                    <a:outerShdw blurRad="38100" dist="38100" dir="2700000" algn="tl">
                      <a:srgbClr val="000000"/>
                    </a:outerShdw>
                  </a:effectLst>
                  <a:latin typeface="Tahoma" pitchFamily="34" charset="0"/>
                </a:rPr>
                <a:t>1</a:t>
              </a:r>
            </a:p>
          </p:txBody>
        </p:sp>
        <p:sp>
          <p:nvSpPr>
            <p:cNvPr id="117863" name="Line 103"/>
            <p:cNvSpPr>
              <a:spLocks noChangeShapeType="1"/>
            </p:cNvSpPr>
            <p:nvPr/>
          </p:nvSpPr>
          <p:spPr bwMode="auto">
            <a:xfrm>
              <a:off x="1458" y="2506"/>
              <a:ext cx="542" cy="0"/>
            </a:xfrm>
            <a:prstGeom prst="line">
              <a:avLst/>
            </a:prstGeom>
            <a:noFill/>
            <a:ln w="9525">
              <a:solidFill>
                <a:schemeClr val="tx1"/>
              </a:solidFill>
              <a:miter lim="800000"/>
              <a:headEnd/>
              <a:tailEnd/>
            </a:ln>
            <a:effectLst/>
          </p:spPr>
          <p:txBody>
            <a:bodyPr wrap="none"/>
            <a:lstStyle/>
            <a:p>
              <a:endParaRPr lang="zh-CN" altLang="en-US"/>
            </a:p>
          </p:txBody>
        </p:sp>
        <p:sp>
          <p:nvSpPr>
            <p:cNvPr id="117920" name="Line 160"/>
            <p:cNvSpPr>
              <a:spLocks noChangeShapeType="1"/>
            </p:cNvSpPr>
            <p:nvPr/>
          </p:nvSpPr>
          <p:spPr bwMode="auto">
            <a:xfrm>
              <a:off x="1458" y="2506"/>
              <a:ext cx="541" cy="1074"/>
            </a:xfrm>
            <a:prstGeom prst="line">
              <a:avLst/>
            </a:prstGeom>
            <a:noFill/>
            <a:ln w="9525">
              <a:solidFill>
                <a:schemeClr val="tx1"/>
              </a:solidFill>
              <a:miter lim="800000"/>
              <a:headEnd/>
              <a:tailEnd/>
            </a:ln>
            <a:effectLst/>
          </p:spPr>
          <p:txBody>
            <a:bodyPr wrap="none"/>
            <a:lstStyle/>
            <a:p>
              <a:endParaRPr lang="zh-CN" altLang="en-US"/>
            </a:p>
          </p:txBody>
        </p:sp>
        <p:sp>
          <p:nvSpPr>
            <p:cNvPr id="117921" name="Line 161"/>
            <p:cNvSpPr>
              <a:spLocks noChangeShapeType="1"/>
            </p:cNvSpPr>
            <p:nvPr/>
          </p:nvSpPr>
          <p:spPr bwMode="auto">
            <a:xfrm flipV="1">
              <a:off x="1458" y="1411"/>
              <a:ext cx="530" cy="1095"/>
            </a:xfrm>
            <a:prstGeom prst="line">
              <a:avLst/>
            </a:prstGeom>
            <a:noFill/>
            <a:ln w="9525">
              <a:solidFill>
                <a:schemeClr val="tx1"/>
              </a:solidFill>
              <a:miter lim="800000"/>
              <a:headEnd/>
              <a:tailEnd/>
            </a:ln>
            <a:effectLst/>
          </p:spPr>
          <p:txBody>
            <a:bodyPr wrap="none"/>
            <a:lstStyle/>
            <a:p>
              <a:endParaRPr lang="zh-CN" altLang="en-US"/>
            </a:p>
          </p:txBody>
        </p:sp>
        <p:sp>
          <p:nvSpPr>
            <p:cNvPr id="117932" name="Text Box 172"/>
            <p:cNvSpPr txBox="1">
              <a:spLocks noChangeArrowheads="1"/>
            </p:cNvSpPr>
            <p:nvPr/>
          </p:nvSpPr>
          <p:spPr bwMode="auto">
            <a:xfrm>
              <a:off x="1534" y="1665"/>
              <a:ext cx="244" cy="288"/>
            </a:xfrm>
            <a:prstGeom prst="rect">
              <a:avLst/>
            </a:prstGeom>
            <a:noFill/>
            <a:ln w="9525">
              <a:noFill/>
              <a:miter lim="800000"/>
              <a:headEnd/>
              <a:tailEnd/>
            </a:ln>
            <a:effectLst/>
          </p:spPr>
          <p:txBody>
            <a:bodyPr wrap="none">
              <a:spAutoFit/>
            </a:bodyPr>
            <a:lstStyle/>
            <a:p>
              <a:r>
                <a:rPr lang="en-US" altLang="zh-CN" sz="2400" i="1">
                  <a:latin typeface="Times New Roman" pitchFamily="18" charset="0"/>
                  <a:ea typeface="楷体_GB2312" pitchFamily="49" charset="-122"/>
                </a:rPr>
                <a:t>A</a:t>
              </a:r>
            </a:p>
          </p:txBody>
        </p:sp>
        <p:sp>
          <p:nvSpPr>
            <p:cNvPr id="117933" name="Text Box 173"/>
            <p:cNvSpPr txBox="1">
              <a:spLocks noChangeArrowheads="1"/>
            </p:cNvSpPr>
            <p:nvPr/>
          </p:nvSpPr>
          <p:spPr bwMode="auto">
            <a:xfrm>
              <a:off x="1630" y="2245"/>
              <a:ext cx="244" cy="288"/>
            </a:xfrm>
            <a:prstGeom prst="rect">
              <a:avLst/>
            </a:prstGeom>
            <a:noFill/>
            <a:ln w="9525">
              <a:noFill/>
              <a:miter lim="800000"/>
              <a:headEnd/>
              <a:tailEnd/>
            </a:ln>
            <a:effectLst/>
          </p:spPr>
          <p:txBody>
            <a:bodyPr wrap="none">
              <a:spAutoFit/>
            </a:bodyPr>
            <a:lstStyle/>
            <a:p>
              <a:r>
                <a:rPr lang="en-US" altLang="zh-CN" sz="2400" i="1">
                  <a:latin typeface="Times New Roman" pitchFamily="18" charset="0"/>
                  <a:ea typeface="楷体_GB2312" pitchFamily="49" charset="-122"/>
                </a:rPr>
                <a:t>B</a:t>
              </a:r>
            </a:p>
          </p:txBody>
        </p:sp>
        <p:sp>
          <p:nvSpPr>
            <p:cNvPr id="117934" name="Text Box 174"/>
            <p:cNvSpPr txBox="1">
              <a:spLocks noChangeArrowheads="1"/>
            </p:cNvSpPr>
            <p:nvPr/>
          </p:nvSpPr>
          <p:spPr bwMode="auto">
            <a:xfrm>
              <a:off x="1682" y="2759"/>
              <a:ext cx="244" cy="288"/>
            </a:xfrm>
            <a:prstGeom prst="rect">
              <a:avLst/>
            </a:prstGeom>
            <a:noFill/>
            <a:ln w="9525">
              <a:noFill/>
              <a:miter lim="800000"/>
              <a:headEnd/>
              <a:tailEnd/>
            </a:ln>
            <a:effectLst/>
          </p:spPr>
          <p:txBody>
            <a:bodyPr wrap="none">
              <a:spAutoFit/>
            </a:bodyPr>
            <a:lstStyle/>
            <a:p>
              <a:r>
                <a:rPr lang="en-US" altLang="zh-CN" sz="2400" i="1">
                  <a:latin typeface="Times New Roman" pitchFamily="18" charset="0"/>
                  <a:ea typeface="楷体_GB2312" pitchFamily="49" charset="-122"/>
                </a:rPr>
                <a:t>C</a:t>
              </a:r>
            </a:p>
          </p:txBody>
        </p:sp>
        <p:grpSp>
          <p:nvGrpSpPr>
            <p:cNvPr id="3" name="Group 206"/>
            <p:cNvGrpSpPr>
              <a:grpSpLocks/>
            </p:cNvGrpSpPr>
            <p:nvPr/>
          </p:nvGrpSpPr>
          <p:grpSpPr bwMode="auto">
            <a:xfrm>
              <a:off x="2005" y="3024"/>
              <a:ext cx="3046" cy="1041"/>
              <a:chOff x="2005" y="3024"/>
              <a:chExt cx="3046" cy="1041"/>
            </a:xfrm>
          </p:grpSpPr>
          <p:sp>
            <p:nvSpPr>
              <p:cNvPr id="117890" name="Oval 130"/>
              <p:cNvSpPr>
                <a:spLocks noChangeArrowheads="1"/>
              </p:cNvSpPr>
              <p:nvPr/>
            </p:nvSpPr>
            <p:spPr bwMode="auto">
              <a:xfrm>
                <a:off x="2006" y="3456"/>
                <a:ext cx="283" cy="271"/>
              </a:xfrm>
              <a:prstGeom prst="ellipse">
                <a:avLst/>
              </a:prstGeom>
              <a:solidFill>
                <a:srgbClr val="FFFF99"/>
              </a:solidFill>
              <a:ln w="9525">
                <a:solidFill>
                  <a:schemeClr val="tx1"/>
                </a:solidFill>
                <a:miter lim="800000"/>
                <a:headEnd/>
                <a:tailEnd/>
              </a:ln>
              <a:effectLst/>
            </p:spPr>
            <p:txBody>
              <a:bodyPr wrap="none" anchor="ctr"/>
              <a:lstStyle/>
              <a:p>
                <a:r>
                  <a:rPr lang="zh-CN" altLang="en-US" sz="2400" b="0">
                    <a:latin typeface="Tahoma" pitchFamily="34" charset="0"/>
                  </a:rPr>
                  <a:t>4</a:t>
                </a:r>
              </a:p>
            </p:txBody>
          </p:sp>
          <p:sp>
            <p:nvSpPr>
              <p:cNvPr id="117891" name="Rectangle 131"/>
              <p:cNvSpPr>
                <a:spLocks noChangeArrowheads="1"/>
              </p:cNvSpPr>
              <p:nvPr/>
            </p:nvSpPr>
            <p:spPr bwMode="auto">
              <a:xfrm>
                <a:off x="3920" y="3379"/>
                <a:ext cx="1128" cy="185"/>
              </a:xfrm>
              <a:prstGeom prst="rect">
                <a:avLst/>
              </a:prstGeom>
              <a:solidFill>
                <a:srgbClr val="CCFFCC"/>
              </a:solidFill>
              <a:ln w="9525">
                <a:solidFill>
                  <a:schemeClr val="tx1"/>
                </a:solidFill>
                <a:miter lim="800000"/>
                <a:headEnd/>
                <a:tailEnd/>
              </a:ln>
              <a:effectLst/>
            </p:spPr>
            <p:txBody>
              <a:bodyPr wrap="none" anchor="ctr"/>
              <a:lstStyle/>
              <a:p>
                <a:r>
                  <a:rPr lang="en-US" altLang="zh-CN" sz="2400" i="1">
                    <a:latin typeface="Times New Roman" pitchFamily="18" charset="0"/>
                  </a:rPr>
                  <a:t>NPV</a:t>
                </a:r>
                <a:r>
                  <a:rPr lang="en-US" altLang="zh-CN" sz="2400">
                    <a:latin typeface="Tahoma" pitchFamily="34" charset="0"/>
                  </a:rPr>
                  <a:t>=180</a:t>
                </a:r>
              </a:p>
            </p:txBody>
          </p:sp>
          <p:grpSp>
            <p:nvGrpSpPr>
              <p:cNvPr id="4" name="Group 132"/>
              <p:cNvGrpSpPr>
                <a:grpSpLocks/>
              </p:cNvGrpSpPr>
              <p:nvPr/>
            </p:nvGrpSpPr>
            <p:grpSpPr bwMode="auto">
              <a:xfrm>
                <a:off x="2288" y="3473"/>
                <a:ext cx="1625" cy="124"/>
                <a:chOff x="2248" y="3140"/>
                <a:chExt cx="1625" cy="124"/>
              </a:xfrm>
            </p:grpSpPr>
            <p:sp>
              <p:nvSpPr>
                <p:cNvPr id="117893" name="Line 133"/>
                <p:cNvSpPr>
                  <a:spLocks noChangeShapeType="1"/>
                </p:cNvSpPr>
                <p:nvPr/>
              </p:nvSpPr>
              <p:spPr bwMode="auto">
                <a:xfrm flipV="1">
                  <a:off x="2248" y="3140"/>
                  <a:ext cx="338" cy="124"/>
                </a:xfrm>
                <a:prstGeom prst="line">
                  <a:avLst/>
                </a:prstGeom>
                <a:noFill/>
                <a:ln w="9525">
                  <a:solidFill>
                    <a:schemeClr val="tx1"/>
                  </a:solidFill>
                  <a:miter lim="800000"/>
                  <a:headEnd/>
                  <a:tailEnd/>
                </a:ln>
                <a:effectLst/>
              </p:spPr>
              <p:txBody>
                <a:bodyPr wrap="none"/>
                <a:lstStyle/>
                <a:p>
                  <a:endParaRPr lang="zh-CN" altLang="en-US"/>
                </a:p>
              </p:txBody>
            </p:sp>
            <p:sp>
              <p:nvSpPr>
                <p:cNvPr id="117894" name="Line 134"/>
                <p:cNvSpPr>
                  <a:spLocks noChangeShapeType="1"/>
                </p:cNvSpPr>
                <p:nvPr/>
              </p:nvSpPr>
              <p:spPr bwMode="auto">
                <a:xfrm>
                  <a:off x="2585" y="3141"/>
                  <a:ext cx="1288" cy="0"/>
                </a:xfrm>
                <a:prstGeom prst="line">
                  <a:avLst/>
                </a:prstGeom>
                <a:noFill/>
                <a:ln w="9525">
                  <a:solidFill>
                    <a:schemeClr val="tx1"/>
                  </a:solidFill>
                  <a:miter lim="800000"/>
                  <a:headEnd/>
                  <a:tailEnd/>
                </a:ln>
                <a:effectLst/>
              </p:spPr>
              <p:txBody>
                <a:bodyPr wrap="none"/>
                <a:lstStyle/>
                <a:p>
                  <a:endParaRPr lang="zh-CN" altLang="en-US"/>
                </a:p>
              </p:txBody>
            </p:sp>
          </p:grpSp>
          <p:sp>
            <p:nvSpPr>
              <p:cNvPr id="117895" name="Line 135"/>
              <p:cNvSpPr>
                <a:spLocks noChangeShapeType="1"/>
              </p:cNvSpPr>
              <p:nvPr/>
            </p:nvSpPr>
            <p:spPr bwMode="auto">
              <a:xfrm>
                <a:off x="2290" y="3601"/>
                <a:ext cx="338" cy="124"/>
              </a:xfrm>
              <a:prstGeom prst="line">
                <a:avLst/>
              </a:prstGeom>
              <a:noFill/>
              <a:ln w="9525">
                <a:solidFill>
                  <a:schemeClr val="tx1"/>
                </a:solidFill>
                <a:miter lim="800000"/>
                <a:headEnd/>
                <a:tailEnd/>
              </a:ln>
              <a:effectLst/>
            </p:spPr>
            <p:txBody>
              <a:bodyPr wrap="none"/>
              <a:lstStyle/>
              <a:p>
                <a:endParaRPr lang="zh-CN" altLang="en-US"/>
              </a:p>
            </p:txBody>
          </p:sp>
          <p:sp>
            <p:nvSpPr>
              <p:cNvPr id="117896" name="Line 136"/>
              <p:cNvSpPr>
                <a:spLocks noChangeShapeType="1"/>
              </p:cNvSpPr>
              <p:nvPr/>
            </p:nvSpPr>
            <p:spPr bwMode="auto">
              <a:xfrm flipV="1">
                <a:off x="2627" y="3724"/>
                <a:ext cx="1288" cy="0"/>
              </a:xfrm>
              <a:prstGeom prst="line">
                <a:avLst/>
              </a:prstGeom>
              <a:noFill/>
              <a:ln w="9525">
                <a:solidFill>
                  <a:schemeClr val="tx1"/>
                </a:solidFill>
                <a:miter lim="800000"/>
                <a:headEnd/>
                <a:tailEnd/>
              </a:ln>
              <a:effectLst/>
            </p:spPr>
            <p:txBody>
              <a:bodyPr wrap="none"/>
              <a:lstStyle/>
              <a:p>
                <a:endParaRPr lang="zh-CN" altLang="en-US"/>
              </a:p>
            </p:txBody>
          </p:sp>
          <p:sp>
            <p:nvSpPr>
              <p:cNvPr id="117897" name="Rectangle 137"/>
              <p:cNvSpPr>
                <a:spLocks noChangeArrowheads="1"/>
              </p:cNvSpPr>
              <p:nvPr/>
            </p:nvSpPr>
            <p:spPr bwMode="auto">
              <a:xfrm>
                <a:off x="3920" y="3628"/>
                <a:ext cx="1128" cy="185"/>
              </a:xfrm>
              <a:prstGeom prst="rect">
                <a:avLst/>
              </a:prstGeom>
              <a:solidFill>
                <a:srgbClr val="CCFFCC"/>
              </a:solidFill>
              <a:ln w="9525">
                <a:solidFill>
                  <a:schemeClr val="tx1"/>
                </a:solidFill>
                <a:miter lim="800000"/>
                <a:headEnd/>
                <a:tailEnd/>
              </a:ln>
              <a:effectLst/>
            </p:spPr>
            <p:txBody>
              <a:bodyPr wrap="none" anchor="ctr"/>
              <a:lstStyle/>
              <a:p>
                <a:r>
                  <a:rPr lang="en-US" altLang="zh-CN" sz="2400" i="1">
                    <a:latin typeface="Times New Roman" pitchFamily="18" charset="0"/>
                  </a:rPr>
                  <a:t>NPV</a:t>
                </a:r>
                <a:r>
                  <a:rPr lang="en-US" altLang="zh-CN" sz="2400">
                    <a:latin typeface="Tahoma" pitchFamily="34" charset="0"/>
                  </a:rPr>
                  <a:t>=-50</a:t>
                </a:r>
              </a:p>
            </p:txBody>
          </p:sp>
          <p:sp>
            <p:nvSpPr>
              <p:cNvPr id="117898" name="Line 138"/>
              <p:cNvSpPr>
                <a:spLocks noChangeShapeType="1"/>
              </p:cNvSpPr>
              <p:nvPr/>
            </p:nvSpPr>
            <p:spPr bwMode="auto">
              <a:xfrm flipV="1">
                <a:off x="2630" y="3976"/>
                <a:ext cx="1288" cy="0"/>
              </a:xfrm>
              <a:prstGeom prst="line">
                <a:avLst/>
              </a:prstGeom>
              <a:noFill/>
              <a:ln w="9525">
                <a:solidFill>
                  <a:schemeClr val="tx1"/>
                </a:solidFill>
                <a:miter lim="800000"/>
                <a:headEnd/>
                <a:tailEnd/>
              </a:ln>
              <a:effectLst/>
            </p:spPr>
            <p:txBody>
              <a:bodyPr wrap="none"/>
              <a:lstStyle/>
              <a:p>
                <a:endParaRPr lang="zh-CN" altLang="en-US"/>
              </a:p>
            </p:txBody>
          </p:sp>
          <p:sp>
            <p:nvSpPr>
              <p:cNvPr id="117899" name="Rectangle 139"/>
              <p:cNvSpPr>
                <a:spLocks noChangeArrowheads="1"/>
              </p:cNvSpPr>
              <p:nvPr/>
            </p:nvSpPr>
            <p:spPr bwMode="auto">
              <a:xfrm>
                <a:off x="3923" y="3880"/>
                <a:ext cx="1128" cy="185"/>
              </a:xfrm>
              <a:prstGeom prst="rect">
                <a:avLst/>
              </a:prstGeom>
              <a:solidFill>
                <a:srgbClr val="CCFFCC"/>
              </a:solidFill>
              <a:ln w="9525">
                <a:solidFill>
                  <a:schemeClr val="tx1"/>
                </a:solidFill>
                <a:miter lim="800000"/>
                <a:headEnd/>
                <a:tailEnd/>
              </a:ln>
              <a:effectLst/>
            </p:spPr>
            <p:txBody>
              <a:bodyPr wrap="none" anchor="ctr"/>
              <a:lstStyle/>
              <a:p>
                <a:r>
                  <a:rPr lang="en-US" altLang="zh-CN" sz="2400" i="1">
                    <a:latin typeface="Times New Roman" pitchFamily="18" charset="0"/>
                  </a:rPr>
                  <a:t>NPV</a:t>
                </a:r>
                <a:r>
                  <a:rPr lang="en-US" altLang="zh-CN" sz="2400">
                    <a:latin typeface="Tahoma" pitchFamily="34" charset="0"/>
                  </a:rPr>
                  <a:t>=-500</a:t>
                </a:r>
              </a:p>
            </p:txBody>
          </p:sp>
          <p:sp>
            <p:nvSpPr>
              <p:cNvPr id="117900" name="Line 140"/>
              <p:cNvSpPr>
                <a:spLocks noChangeShapeType="1"/>
              </p:cNvSpPr>
              <p:nvPr/>
            </p:nvSpPr>
            <p:spPr bwMode="auto">
              <a:xfrm>
                <a:off x="2285" y="3598"/>
                <a:ext cx="348" cy="378"/>
              </a:xfrm>
              <a:prstGeom prst="line">
                <a:avLst/>
              </a:prstGeom>
              <a:noFill/>
              <a:ln w="9525">
                <a:solidFill>
                  <a:schemeClr val="tx1"/>
                </a:solidFill>
                <a:miter lim="800000"/>
                <a:headEnd/>
                <a:tailEnd/>
              </a:ln>
              <a:effectLst/>
            </p:spPr>
            <p:txBody>
              <a:bodyPr wrap="none"/>
              <a:lstStyle/>
              <a:p>
                <a:endParaRPr lang="zh-CN" altLang="en-US"/>
              </a:p>
            </p:txBody>
          </p:sp>
          <p:sp>
            <p:nvSpPr>
              <p:cNvPr id="117901" name="Line 141"/>
              <p:cNvSpPr>
                <a:spLocks noChangeShapeType="1"/>
              </p:cNvSpPr>
              <p:nvPr/>
            </p:nvSpPr>
            <p:spPr bwMode="auto">
              <a:xfrm flipV="1">
                <a:off x="2627" y="3229"/>
                <a:ext cx="1288" cy="0"/>
              </a:xfrm>
              <a:prstGeom prst="line">
                <a:avLst/>
              </a:prstGeom>
              <a:noFill/>
              <a:ln w="9525">
                <a:solidFill>
                  <a:schemeClr val="tx1"/>
                </a:solidFill>
                <a:miter lim="800000"/>
                <a:headEnd/>
                <a:tailEnd/>
              </a:ln>
              <a:effectLst/>
            </p:spPr>
            <p:txBody>
              <a:bodyPr wrap="none"/>
              <a:lstStyle/>
              <a:p>
                <a:endParaRPr lang="zh-CN" altLang="en-US"/>
              </a:p>
            </p:txBody>
          </p:sp>
          <p:sp>
            <p:nvSpPr>
              <p:cNvPr id="117902" name="Rectangle 142"/>
              <p:cNvSpPr>
                <a:spLocks noChangeArrowheads="1"/>
              </p:cNvSpPr>
              <p:nvPr/>
            </p:nvSpPr>
            <p:spPr bwMode="auto">
              <a:xfrm>
                <a:off x="3920" y="3133"/>
                <a:ext cx="1128" cy="185"/>
              </a:xfrm>
              <a:prstGeom prst="rect">
                <a:avLst/>
              </a:prstGeom>
              <a:solidFill>
                <a:srgbClr val="CCFFCC"/>
              </a:solidFill>
              <a:ln w="9525">
                <a:solidFill>
                  <a:schemeClr val="tx1"/>
                </a:solidFill>
                <a:miter lim="800000"/>
                <a:headEnd/>
                <a:tailEnd/>
              </a:ln>
              <a:effectLst/>
            </p:spPr>
            <p:txBody>
              <a:bodyPr wrap="none" anchor="ctr"/>
              <a:lstStyle/>
              <a:p>
                <a:r>
                  <a:rPr lang="en-US" altLang="zh-CN" sz="2400" i="1">
                    <a:latin typeface="Times New Roman" pitchFamily="18" charset="0"/>
                  </a:rPr>
                  <a:t>NPV</a:t>
                </a:r>
                <a:r>
                  <a:rPr lang="en-US" altLang="zh-CN" sz="2400">
                    <a:latin typeface="Tahoma" pitchFamily="34" charset="0"/>
                  </a:rPr>
                  <a:t>=240</a:t>
                </a:r>
              </a:p>
            </p:txBody>
          </p:sp>
          <p:sp>
            <p:nvSpPr>
              <p:cNvPr id="117903" name="Line 143"/>
              <p:cNvSpPr>
                <a:spLocks noChangeShapeType="1"/>
              </p:cNvSpPr>
              <p:nvPr/>
            </p:nvSpPr>
            <p:spPr bwMode="auto">
              <a:xfrm flipV="1">
                <a:off x="2285" y="3226"/>
                <a:ext cx="345" cy="369"/>
              </a:xfrm>
              <a:prstGeom prst="line">
                <a:avLst/>
              </a:prstGeom>
              <a:noFill/>
              <a:ln w="9525">
                <a:solidFill>
                  <a:schemeClr val="tx1"/>
                </a:solidFill>
                <a:miter lim="800000"/>
                <a:headEnd/>
                <a:tailEnd/>
              </a:ln>
              <a:effectLst/>
            </p:spPr>
            <p:txBody>
              <a:bodyPr wrap="none"/>
              <a:lstStyle/>
              <a:p>
                <a:endParaRPr lang="zh-CN" altLang="en-US"/>
              </a:p>
            </p:txBody>
          </p:sp>
          <p:sp>
            <p:nvSpPr>
              <p:cNvPr id="117939" name="Text Box 179"/>
              <p:cNvSpPr txBox="1">
                <a:spLocks noChangeArrowheads="1"/>
              </p:cNvSpPr>
              <p:nvPr/>
            </p:nvSpPr>
            <p:spPr bwMode="auto">
              <a:xfrm>
                <a:off x="3172" y="3024"/>
                <a:ext cx="370"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0.3</a:t>
                </a:r>
              </a:p>
            </p:txBody>
          </p:sp>
          <p:sp>
            <p:nvSpPr>
              <p:cNvPr id="117940" name="Text Box 180"/>
              <p:cNvSpPr txBox="1">
                <a:spLocks noChangeArrowheads="1"/>
              </p:cNvSpPr>
              <p:nvPr/>
            </p:nvSpPr>
            <p:spPr bwMode="auto">
              <a:xfrm>
                <a:off x="3168" y="3280"/>
                <a:ext cx="370"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0.4</a:t>
                </a:r>
              </a:p>
            </p:txBody>
          </p:sp>
          <p:sp>
            <p:nvSpPr>
              <p:cNvPr id="117941" name="Text Box 181"/>
              <p:cNvSpPr txBox="1">
                <a:spLocks noChangeArrowheads="1"/>
              </p:cNvSpPr>
              <p:nvPr/>
            </p:nvSpPr>
            <p:spPr bwMode="auto">
              <a:xfrm>
                <a:off x="3162" y="3523"/>
                <a:ext cx="370"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0.2</a:t>
                </a:r>
              </a:p>
            </p:txBody>
          </p:sp>
          <p:sp>
            <p:nvSpPr>
              <p:cNvPr id="117942" name="Text Box 182"/>
              <p:cNvSpPr txBox="1">
                <a:spLocks noChangeArrowheads="1"/>
              </p:cNvSpPr>
              <p:nvPr/>
            </p:nvSpPr>
            <p:spPr bwMode="auto">
              <a:xfrm>
                <a:off x="3153" y="3762"/>
                <a:ext cx="370"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0.1</a:t>
                </a:r>
              </a:p>
            </p:txBody>
          </p:sp>
          <p:sp>
            <p:nvSpPr>
              <p:cNvPr id="117948" name="Text Box 188"/>
              <p:cNvSpPr txBox="1">
                <a:spLocks noChangeArrowheads="1"/>
              </p:cNvSpPr>
              <p:nvPr/>
            </p:nvSpPr>
            <p:spPr bwMode="auto">
              <a:xfrm>
                <a:off x="2005" y="3244"/>
                <a:ext cx="320"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84</a:t>
                </a:r>
              </a:p>
            </p:txBody>
          </p:sp>
        </p:grpSp>
        <p:grpSp>
          <p:nvGrpSpPr>
            <p:cNvPr id="5" name="Group 205"/>
            <p:cNvGrpSpPr>
              <a:grpSpLocks/>
            </p:cNvGrpSpPr>
            <p:nvPr/>
          </p:nvGrpSpPr>
          <p:grpSpPr bwMode="auto">
            <a:xfrm>
              <a:off x="1944" y="1934"/>
              <a:ext cx="3110" cy="1045"/>
              <a:chOff x="1944" y="1934"/>
              <a:chExt cx="3110" cy="1045"/>
            </a:xfrm>
          </p:grpSpPr>
          <p:sp>
            <p:nvSpPr>
              <p:cNvPr id="117862" name="Oval 102"/>
              <p:cNvSpPr>
                <a:spLocks noChangeArrowheads="1"/>
              </p:cNvSpPr>
              <p:nvPr/>
            </p:nvSpPr>
            <p:spPr bwMode="auto">
              <a:xfrm>
                <a:off x="2009" y="2370"/>
                <a:ext cx="283" cy="271"/>
              </a:xfrm>
              <a:prstGeom prst="ellipse">
                <a:avLst/>
              </a:prstGeom>
              <a:solidFill>
                <a:srgbClr val="FFFF99"/>
              </a:solidFill>
              <a:ln w="9525">
                <a:solidFill>
                  <a:schemeClr val="tx1"/>
                </a:solidFill>
                <a:miter lim="800000"/>
                <a:headEnd/>
                <a:tailEnd/>
              </a:ln>
              <a:effectLst/>
            </p:spPr>
            <p:txBody>
              <a:bodyPr wrap="none" anchor="ctr"/>
              <a:lstStyle/>
              <a:p>
                <a:r>
                  <a:rPr lang="zh-CN" altLang="en-US" sz="2400" b="0">
                    <a:latin typeface="Tahoma" pitchFamily="34" charset="0"/>
                  </a:rPr>
                  <a:t>3</a:t>
                </a:r>
              </a:p>
            </p:txBody>
          </p:sp>
          <p:sp>
            <p:nvSpPr>
              <p:cNvPr id="117866" name="Rectangle 106"/>
              <p:cNvSpPr>
                <a:spLocks noChangeArrowheads="1"/>
              </p:cNvSpPr>
              <p:nvPr/>
            </p:nvSpPr>
            <p:spPr bwMode="auto">
              <a:xfrm>
                <a:off x="3923" y="2293"/>
                <a:ext cx="1128" cy="185"/>
              </a:xfrm>
              <a:prstGeom prst="rect">
                <a:avLst/>
              </a:prstGeom>
              <a:solidFill>
                <a:srgbClr val="CCFFCC"/>
              </a:solidFill>
              <a:ln w="9525">
                <a:solidFill>
                  <a:schemeClr val="tx1"/>
                </a:solidFill>
                <a:miter lim="800000"/>
                <a:headEnd/>
                <a:tailEnd/>
              </a:ln>
              <a:effectLst/>
            </p:spPr>
            <p:txBody>
              <a:bodyPr wrap="none" anchor="ctr"/>
              <a:lstStyle/>
              <a:p>
                <a:r>
                  <a:rPr lang="en-US" altLang="zh-CN" sz="2400" i="1">
                    <a:latin typeface="Times New Roman" pitchFamily="18" charset="0"/>
                  </a:rPr>
                  <a:t>NPV</a:t>
                </a:r>
                <a:r>
                  <a:rPr lang="en-US" altLang="zh-CN" sz="2400">
                    <a:latin typeface="Tahoma" pitchFamily="34" charset="0"/>
                  </a:rPr>
                  <a:t>=150</a:t>
                </a:r>
              </a:p>
            </p:txBody>
          </p:sp>
          <p:grpSp>
            <p:nvGrpSpPr>
              <p:cNvPr id="6" name="Group 110"/>
              <p:cNvGrpSpPr>
                <a:grpSpLocks/>
              </p:cNvGrpSpPr>
              <p:nvPr/>
            </p:nvGrpSpPr>
            <p:grpSpPr bwMode="auto">
              <a:xfrm>
                <a:off x="2291" y="2387"/>
                <a:ext cx="1625" cy="124"/>
                <a:chOff x="2248" y="3140"/>
                <a:chExt cx="1625" cy="124"/>
              </a:xfrm>
            </p:grpSpPr>
            <p:sp>
              <p:nvSpPr>
                <p:cNvPr id="117868" name="Line 108"/>
                <p:cNvSpPr>
                  <a:spLocks noChangeShapeType="1"/>
                </p:cNvSpPr>
                <p:nvPr/>
              </p:nvSpPr>
              <p:spPr bwMode="auto">
                <a:xfrm flipV="1">
                  <a:off x="2248" y="3140"/>
                  <a:ext cx="338" cy="124"/>
                </a:xfrm>
                <a:prstGeom prst="line">
                  <a:avLst/>
                </a:prstGeom>
                <a:noFill/>
                <a:ln w="9525">
                  <a:solidFill>
                    <a:schemeClr val="tx1"/>
                  </a:solidFill>
                  <a:miter lim="800000"/>
                  <a:headEnd/>
                  <a:tailEnd/>
                </a:ln>
                <a:effectLst/>
              </p:spPr>
              <p:txBody>
                <a:bodyPr wrap="none"/>
                <a:lstStyle/>
                <a:p>
                  <a:endParaRPr lang="zh-CN" altLang="en-US"/>
                </a:p>
              </p:txBody>
            </p:sp>
            <p:sp>
              <p:nvSpPr>
                <p:cNvPr id="117869" name="Line 109"/>
                <p:cNvSpPr>
                  <a:spLocks noChangeShapeType="1"/>
                </p:cNvSpPr>
                <p:nvPr/>
              </p:nvSpPr>
              <p:spPr bwMode="auto">
                <a:xfrm>
                  <a:off x="2585" y="3141"/>
                  <a:ext cx="1288" cy="0"/>
                </a:xfrm>
                <a:prstGeom prst="line">
                  <a:avLst/>
                </a:prstGeom>
                <a:noFill/>
                <a:ln w="9525">
                  <a:solidFill>
                    <a:schemeClr val="tx1"/>
                  </a:solidFill>
                  <a:miter lim="800000"/>
                  <a:headEnd/>
                  <a:tailEnd/>
                </a:ln>
                <a:effectLst/>
              </p:spPr>
              <p:txBody>
                <a:bodyPr wrap="none"/>
                <a:lstStyle/>
                <a:p>
                  <a:endParaRPr lang="zh-CN" altLang="en-US"/>
                </a:p>
              </p:txBody>
            </p:sp>
          </p:grpSp>
          <p:sp>
            <p:nvSpPr>
              <p:cNvPr id="117875" name="Line 115"/>
              <p:cNvSpPr>
                <a:spLocks noChangeShapeType="1"/>
              </p:cNvSpPr>
              <p:nvPr/>
            </p:nvSpPr>
            <p:spPr bwMode="auto">
              <a:xfrm>
                <a:off x="2293" y="2515"/>
                <a:ext cx="338" cy="124"/>
              </a:xfrm>
              <a:prstGeom prst="line">
                <a:avLst/>
              </a:prstGeom>
              <a:noFill/>
              <a:ln w="9525">
                <a:solidFill>
                  <a:schemeClr val="tx1"/>
                </a:solidFill>
                <a:miter lim="800000"/>
                <a:headEnd/>
                <a:tailEnd/>
              </a:ln>
              <a:effectLst/>
            </p:spPr>
            <p:txBody>
              <a:bodyPr wrap="none"/>
              <a:lstStyle/>
              <a:p>
                <a:endParaRPr lang="zh-CN" altLang="en-US"/>
              </a:p>
            </p:txBody>
          </p:sp>
          <p:sp>
            <p:nvSpPr>
              <p:cNvPr id="117876" name="Line 116"/>
              <p:cNvSpPr>
                <a:spLocks noChangeShapeType="1"/>
              </p:cNvSpPr>
              <p:nvPr/>
            </p:nvSpPr>
            <p:spPr bwMode="auto">
              <a:xfrm flipV="1">
                <a:off x="2630" y="2638"/>
                <a:ext cx="1288" cy="0"/>
              </a:xfrm>
              <a:prstGeom prst="line">
                <a:avLst/>
              </a:prstGeom>
              <a:noFill/>
              <a:ln w="9525">
                <a:solidFill>
                  <a:schemeClr val="tx1"/>
                </a:solidFill>
                <a:miter lim="800000"/>
                <a:headEnd/>
                <a:tailEnd/>
              </a:ln>
              <a:effectLst/>
            </p:spPr>
            <p:txBody>
              <a:bodyPr wrap="none"/>
              <a:lstStyle/>
              <a:p>
                <a:endParaRPr lang="zh-CN" altLang="en-US"/>
              </a:p>
            </p:txBody>
          </p:sp>
          <p:sp>
            <p:nvSpPr>
              <p:cNvPr id="117879" name="Rectangle 119"/>
              <p:cNvSpPr>
                <a:spLocks noChangeArrowheads="1"/>
              </p:cNvSpPr>
              <p:nvPr/>
            </p:nvSpPr>
            <p:spPr bwMode="auto">
              <a:xfrm>
                <a:off x="3923" y="2542"/>
                <a:ext cx="1128" cy="185"/>
              </a:xfrm>
              <a:prstGeom prst="rect">
                <a:avLst/>
              </a:prstGeom>
              <a:solidFill>
                <a:srgbClr val="CCFFCC"/>
              </a:solidFill>
              <a:ln w="9525">
                <a:solidFill>
                  <a:schemeClr val="tx1"/>
                </a:solidFill>
                <a:miter lim="800000"/>
                <a:headEnd/>
                <a:tailEnd/>
              </a:ln>
              <a:effectLst/>
            </p:spPr>
            <p:txBody>
              <a:bodyPr wrap="none" anchor="ctr"/>
              <a:lstStyle/>
              <a:p>
                <a:r>
                  <a:rPr lang="en-US" altLang="zh-CN" sz="2400" i="1">
                    <a:latin typeface="Times New Roman" pitchFamily="18" charset="0"/>
                  </a:rPr>
                  <a:t>NPV</a:t>
                </a:r>
                <a:r>
                  <a:rPr lang="en-US" altLang="zh-CN" sz="2400">
                    <a:latin typeface="Tahoma" pitchFamily="34" charset="0"/>
                  </a:rPr>
                  <a:t>=50</a:t>
                </a:r>
              </a:p>
            </p:txBody>
          </p:sp>
          <p:sp>
            <p:nvSpPr>
              <p:cNvPr id="117880" name="Line 120"/>
              <p:cNvSpPr>
                <a:spLocks noChangeShapeType="1"/>
              </p:cNvSpPr>
              <p:nvPr/>
            </p:nvSpPr>
            <p:spPr bwMode="auto">
              <a:xfrm flipV="1">
                <a:off x="2633" y="2890"/>
                <a:ext cx="1288" cy="0"/>
              </a:xfrm>
              <a:prstGeom prst="line">
                <a:avLst/>
              </a:prstGeom>
              <a:noFill/>
              <a:ln w="9525">
                <a:solidFill>
                  <a:schemeClr val="tx1"/>
                </a:solidFill>
                <a:miter lim="800000"/>
                <a:headEnd/>
                <a:tailEnd/>
              </a:ln>
              <a:effectLst/>
            </p:spPr>
            <p:txBody>
              <a:bodyPr wrap="none"/>
              <a:lstStyle/>
              <a:p>
                <a:endParaRPr lang="zh-CN" altLang="en-US"/>
              </a:p>
            </p:txBody>
          </p:sp>
          <p:sp>
            <p:nvSpPr>
              <p:cNvPr id="117881" name="Rectangle 121"/>
              <p:cNvSpPr>
                <a:spLocks noChangeArrowheads="1"/>
              </p:cNvSpPr>
              <p:nvPr/>
            </p:nvSpPr>
            <p:spPr bwMode="auto">
              <a:xfrm>
                <a:off x="3926" y="2794"/>
                <a:ext cx="1128" cy="185"/>
              </a:xfrm>
              <a:prstGeom prst="rect">
                <a:avLst/>
              </a:prstGeom>
              <a:solidFill>
                <a:srgbClr val="CCFFCC"/>
              </a:solidFill>
              <a:ln w="9525">
                <a:solidFill>
                  <a:schemeClr val="tx1"/>
                </a:solidFill>
                <a:miter lim="800000"/>
                <a:headEnd/>
                <a:tailEnd/>
              </a:ln>
              <a:effectLst/>
            </p:spPr>
            <p:txBody>
              <a:bodyPr wrap="none" anchor="ctr"/>
              <a:lstStyle/>
              <a:p>
                <a:r>
                  <a:rPr lang="en-US" altLang="zh-CN" sz="2400" i="1">
                    <a:latin typeface="Times New Roman" pitchFamily="18" charset="0"/>
                  </a:rPr>
                  <a:t>NPV</a:t>
                </a:r>
                <a:r>
                  <a:rPr lang="en-US" altLang="zh-CN" sz="2400">
                    <a:latin typeface="Tahoma" pitchFamily="34" charset="0"/>
                  </a:rPr>
                  <a:t>=-200</a:t>
                </a:r>
              </a:p>
            </p:txBody>
          </p:sp>
          <p:sp>
            <p:nvSpPr>
              <p:cNvPr id="117884" name="Line 124"/>
              <p:cNvSpPr>
                <a:spLocks noChangeShapeType="1"/>
              </p:cNvSpPr>
              <p:nvPr/>
            </p:nvSpPr>
            <p:spPr bwMode="auto">
              <a:xfrm>
                <a:off x="2288" y="2512"/>
                <a:ext cx="348" cy="378"/>
              </a:xfrm>
              <a:prstGeom prst="line">
                <a:avLst/>
              </a:prstGeom>
              <a:noFill/>
              <a:ln w="9525">
                <a:solidFill>
                  <a:schemeClr val="tx1"/>
                </a:solidFill>
                <a:miter lim="800000"/>
                <a:headEnd/>
                <a:tailEnd/>
              </a:ln>
              <a:effectLst/>
            </p:spPr>
            <p:txBody>
              <a:bodyPr wrap="none"/>
              <a:lstStyle/>
              <a:p>
                <a:endParaRPr lang="zh-CN" altLang="en-US"/>
              </a:p>
            </p:txBody>
          </p:sp>
          <p:sp>
            <p:nvSpPr>
              <p:cNvPr id="117885" name="Line 125"/>
              <p:cNvSpPr>
                <a:spLocks noChangeShapeType="1"/>
              </p:cNvSpPr>
              <p:nvPr/>
            </p:nvSpPr>
            <p:spPr bwMode="auto">
              <a:xfrm flipV="1">
                <a:off x="2630" y="2143"/>
                <a:ext cx="1288" cy="0"/>
              </a:xfrm>
              <a:prstGeom prst="line">
                <a:avLst/>
              </a:prstGeom>
              <a:noFill/>
              <a:ln w="9525">
                <a:solidFill>
                  <a:schemeClr val="tx1"/>
                </a:solidFill>
                <a:miter lim="800000"/>
                <a:headEnd/>
                <a:tailEnd/>
              </a:ln>
              <a:effectLst/>
            </p:spPr>
            <p:txBody>
              <a:bodyPr wrap="none"/>
              <a:lstStyle/>
              <a:p>
                <a:endParaRPr lang="zh-CN" altLang="en-US"/>
              </a:p>
            </p:txBody>
          </p:sp>
          <p:sp>
            <p:nvSpPr>
              <p:cNvPr id="117886" name="Rectangle 126"/>
              <p:cNvSpPr>
                <a:spLocks noChangeArrowheads="1"/>
              </p:cNvSpPr>
              <p:nvPr/>
            </p:nvSpPr>
            <p:spPr bwMode="auto">
              <a:xfrm>
                <a:off x="3923" y="2047"/>
                <a:ext cx="1128" cy="185"/>
              </a:xfrm>
              <a:prstGeom prst="rect">
                <a:avLst/>
              </a:prstGeom>
              <a:solidFill>
                <a:srgbClr val="CCFFCC"/>
              </a:solidFill>
              <a:ln w="9525">
                <a:solidFill>
                  <a:schemeClr val="tx1"/>
                </a:solidFill>
                <a:miter lim="800000"/>
                <a:headEnd/>
                <a:tailEnd/>
              </a:ln>
              <a:effectLst/>
            </p:spPr>
            <p:txBody>
              <a:bodyPr wrap="none" anchor="ctr"/>
              <a:lstStyle/>
              <a:p>
                <a:r>
                  <a:rPr lang="en-US" altLang="zh-CN" sz="2400" i="1">
                    <a:latin typeface="Times New Roman" pitchFamily="18" charset="0"/>
                  </a:rPr>
                  <a:t>NPV</a:t>
                </a:r>
                <a:r>
                  <a:rPr lang="en-US" altLang="zh-CN" sz="2400">
                    <a:latin typeface="Tahoma" pitchFamily="34" charset="0"/>
                  </a:rPr>
                  <a:t>=210</a:t>
                </a:r>
              </a:p>
            </p:txBody>
          </p:sp>
          <p:sp>
            <p:nvSpPr>
              <p:cNvPr id="117887" name="Line 127"/>
              <p:cNvSpPr>
                <a:spLocks noChangeShapeType="1"/>
              </p:cNvSpPr>
              <p:nvPr/>
            </p:nvSpPr>
            <p:spPr bwMode="auto">
              <a:xfrm flipV="1">
                <a:off x="2288" y="2140"/>
                <a:ext cx="345" cy="369"/>
              </a:xfrm>
              <a:prstGeom prst="line">
                <a:avLst/>
              </a:prstGeom>
              <a:noFill/>
              <a:ln w="9525">
                <a:solidFill>
                  <a:schemeClr val="tx1"/>
                </a:solidFill>
                <a:miter lim="800000"/>
                <a:headEnd/>
                <a:tailEnd/>
              </a:ln>
              <a:effectLst/>
            </p:spPr>
            <p:txBody>
              <a:bodyPr wrap="none"/>
              <a:lstStyle/>
              <a:p>
                <a:endParaRPr lang="zh-CN" altLang="en-US"/>
              </a:p>
            </p:txBody>
          </p:sp>
          <p:sp>
            <p:nvSpPr>
              <p:cNvPr id="117936" name="Text Box 176"/>
              <p:cNvSpPr txBox="1">
                <a:spLocks noChangeArrowheads="1"/>
              </p:cNvSpPr>
              <p:nvPr/>
            </p:nvSpPr>
            <p:spPr bwMode="auto">
              <a:xfrm>
                <a:off x="3182" y="2196"/>
                <a:ext cx="370"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0.4</a:t>
                </a:r>
              </a:p>
            </p:txBody>
          </p:sp>
          <p:sp>
            <p:nvSpPr>
              <p:cNvPr id="117937" name="Text Box 177"/>
              <p:cNvSpPr txBox="1">
                <a:spLocks noChangeArrowheads="1"/>
              </p:cNvSpPr>
              <p:nvPr/>
            </p:nvSpPr>
            <p:spPr bwMode="auto">
              <a:xfrm>
                <a:off x="3172" y="2438"/>
                <a:ext cx="370"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0.2</a:t>
                </a:r>
              </a:p>
            </p:txBody>
          </p:sp>
          <p:sp>
            <p:nvSpPr>
              <p:cNvPr id="117938" name="Text Box 178"/>
              <p:cNvSpPr txBox="1">
                <a:spLocks noChangeArrowheads="1"/>
              </p:cNvSpPr>
              <p:nvPr/>
            </p:nvSpPr>
            <p:spPr bwMode="auto">
              <a:xfrm>
                <a:off x="3177" y="2680"/>
                <a:ext cx="370"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0.1</a:t>
                </a:r>
              </a:p>
            </p:txBody>
          </p:sp>
          <p:sp>
            <p:nvSpPr>
              <p:cNvPr id="117946" name="Text Box 186"/>
              <p:cNvSpPr txBox="1">
                <a:spLocks noChangeArrowheads="1"/>
              </p:cNvSpPr>
              <p:nvPr/>
            </p:nvSpPr>
            <p:spPr bwMode="auto">
              <a:xfrm>
                <a:off x="3184" y="1934"/>
                <a:ext cx="370"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0.3</a:t>
                </a:r>
              </a:p>
            </p:txBody>
          </p:sp>
          <p:sp>
            <p:nvSpPr>
              <p:cNvPr id="117949" name="Text Box 189"/>
              <p:cNvSpPr txBox="1">
                <a:spLocks noChangeArrowheads="1"/>
              </p:cNvSpPr>
              <p:nvPr/>
            </p:nvSpPr>
            <p:spPr bwMode="auto">
              <a:xfrm>
                <a:off x="1944" y="2145"/>
                <a:ext cx="422"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113</a:t>
                </a:r>
              </a:p>
            </p:txBody>
          </p:sp>
        </p:grpSp>
        <p:grpSp>
          <p:nvGrpSpPr>
            <p:cNvPr id="7" name="Group 204"/>
            <p:cNvGrpSpPr>
              <a:grpSpLocks/>
            </p:cNvGrpSpPr>
            <p:nvPr/>
          </p:nvGrpSpPr>
          <p:grpSpPr bwMode="auto">
            <a:xfrm>
              <a:off x="2003" y="857"/>
              <a:ext cx="3045" cy="1038"/>
              <a:chOff x="2003" y="857"/>
              <a:chExt cx="3045" cy="1038"/>
            </a:xfrm>
          </p:grpSpPr>
          <p:sp>
            <p:nvSpPr>
              <p:cNvPr id="117905" name="Oval 145"/>
              <p:cNvSpPr>
                <a:spLocks noChangeArrowheads="1"/>
              </p:cNvSpPr>
              <p:nvPr/>
            </p:nvSpPr>
            <p:spPr bwMode="auto">
              <a:xfrm>
                <a:off x="2003" y="1286"/>
                <a:ext cx="283" cy="271"/>
              </a:xfrm>
              <a:prstGeom prst="ellipse">
                <a:avLst/>
              </a:prstGeom>
              <a:solidFill>
                <a:srgbClr val="FFFF99"/>
              </a:solidFill>
              <a:ln w="9525">
                <a:solidFill>
                  <a:schemeClr val="tx1"/>
                </a:solidFill>
                <a:miter lim="800000"/>
                <a:headEnd/>
                <a:tailEnd/>
              </a:ln>
              <a:effectLst/>
            </p:spPr>
            <p:txBody>
              <a:bodyPr wrap="none" anchor="ctr"/>
              <a:lstStyle/>
              <a:p>
                <a:r>
                  <a:rPr lang="zh-CN" altLang="en-US" sz="2400" b="0">
                    <a:latin typeface="Tahoma" pitchFamily="34" charset="0"/>
                  </a:rPr>
                  <a:t>2</a:t>
                </a:r>
              </a:p>
            </p:txBody>
          </p:sp>
          <p:sp>
            <p:nvSpPr>
              <p:cNvPr id="117906" name="Rectangle 146"/>
              <p:cNvSpPr>
                <a:spLocks noChangeArrowheads="1"/>
              </p:cNvSpPr>
              <p:nvPr/>
            </p:nvSpPr>
            <p:spPr bwMode="auto">
              <a:xfrm>
                <a:off x="3917" y="1209"/>
                <a:ext cx="1128" cy="185"/>
              </a:xfrm>
              <a:prstGeom prst="rect">
                <a:avLst/>
              </a:prstGeom>
              <a:solidFill>
                <a:srgbClr val="CCFFCC"/>
              </a:solidFill>
              <a:ln w="9525">
                <a:solidFill>
                  <a:schemeClr val="tx1"/>
                </a:solidFill>
                <a:miter lim="800000"/>
                <a:headEnd/>
                <a:tailEnd/>
              </a:ln>
              <a:effectLst/>
            </p:spPr>
            <p:txBody>
              <a:bodyPr wrap="none" anchor="ctr"/>
              <a:lstStyle/>
              <a:p>
                <a:r>
                  <a:rPr lang="en-US" altLang="zh-CN" sz="2400" i="1">
                    <a:latin typeface="Times New Roman" pitchFamily="18" charset="0"/>
                  </a:rPr>
                  <a:t>NPV</a:t>
                </a:r>
                <a:r>
                  <a:rPr lang="en-US" altLang="zh-CN" sz="2400">
                    <a:latin typeface="Tahoma" pitchFamily="34" charset="0"/>
                  </a:rPr>
                  <a:t>=100</a:t>
                </a:r>
              </a:p>
            </p:txBody>
          </p:sp>
          <p:grpSp>
            <p:nvGrpSpPr>
              <p:cNvPr id="8" name="Group 147"/>
              <p:cNvGrpSpPr>
                <a:grpSpLocks/>
              </p:cNvGrpSpPr>
              <p:nvPr/>
            </p:nvGrpSpPr>
            <p:grpSpPr bwMode="auto">
              <a:xfrm>
                <a:off x="2285" y="1303"/>
                <a:ext cx="1625" cy="124"/>
                <a:chOff x="2248" y="3140"/>
                <a:chExt cx="1625" cy="124"/>
              </a:xfrm>
            </p:grpSpPr>
            <p:sp>
              <p:nvSpPr>
                <p:cNvPr id="117908" name="Line 148"/>
                <p:cNvSpPr>
                  <a:spLocks noChangeShapeType="1"/>
                </p:cNvSpPr>
                <p:nvPr/>
              </p:nvSpPr>
              <p:spPr bwMode="auto">
                <a:xfrm flipV="1">
                  <a:off x="2248" y="3140"/>
                  <a:ext cx="338" cy="124"/>
                </a:xfrm>
                <a:prstGeom prst="line">
                  <a:avLst/>
                </a:prstGeom>
                <a:noFill/>
                <a:ln w="9525">
                  <a:solidFill>
                    <a:schemeClr val="tx1"/>
                  </a:solidFill>
                  <a:miter lim="800000"/>
                  <a:headEnd/>
                  <a:tailEnd/>
                </a:ln>
                <a:effectLst/>
              </p:spPr>
              <p:txBody>
                <a:bodyPr wrap="none"/>
                <a:lstStyle/>
                <a:p>
                  <a:endParaRPr lang="zh-CN" altLang="en-US"/>
                </a:p>
              </p:txBody>
            </p:sp>
            <p:sp>
              <p:nvSpPr>
                <p:cNvPr id="117909" name="Line 149"/>
                <p:cNvSpPr>
                  <a:spLocks noChangeShapeType="1"/>
                </p:cNvSpPr>
                <p:nvPr/>
              </p:nvSpPr>
              <p:spPr bwMode="auto">
                <a:xfrm>
                  <a:off x="2585" y="3141"/>
                  <a:ext cx="1288" cy="0"/>
                </a:xfrm>
                <a:prstGeom prst="line">
                  <a:avLst/>
                </a:prstGeom>
                <a:noFill/>
                <a:ln w="9525">
                  <a:solidFill>
                    <a:schemeClr val="tx1"/>
                  </a:solidFill>
                  <a:miter lim="800000"/>
                  <a:headEnd/>
                  <a:tailEnd/>
                </a:ln>
                <a:effectLst/>
              </p:spPr>
              <p:txBody>
                <a:bodyPr wrap="none"/>
                <a:lstStyle/>
                <a:p>
                  <a:endParaRPr lang="zh-CN" altLang="en-US"/>
                </a:p>
              </p:txBody>
            </p:sp>
          </p:grpSp>
          <p:sp>
            <p:nvSpPr>
              <p:cNvPr id="117910" name="Line 150"/>
              <p:cNvSpPr>
                <a:spLocks noChangeShapeType="1"/>
              </p:cNvSpPr>
              <p:nvPr/>
            </p:nvSpPr>
            <p:spPr bwMode="auto">
              <a:xfrm>
                <a:off x="2287" y="1431"/>
                <a:ext cx="338" cy="124"/>
              </a:xfrm>
              <a:prstGeom prst="line">
                <a:avLst/>
              </a:prstGeom>
              <a:noFill/>
              <a:ln w="9525">
                <a:solidFill>
                  <a:schemeClr val="tx1"/>
                </a:solidFill>
                <a:miter lim="800000"/>
                <a:headEnd/>
                <a:tailEnd/>
              </a:ln>
              <a:effectLst/>
            </p:spPr>
            <p:txBody>
              <a:bodyPr wrap="none"/>
              <a:lstStyle/>
              <a:p>
                <a:endParaRPr lang="zh-CN" altLang="en-US"/>
              </a:p>
            </p:txBody>
          </p:sp>
          <p:sp>
            <p:nvSpPr>
              <p:cNvPr id="117911" name="Line 151"/>
              <p:cNvSpPr>
                <a:spLocks noChangeShapeType="1"/>
              </p:cNvSpPr>
              <p:nvPr/>
            </p:nvSpPr>
            <p:spPr bwMode="auto">
              <a:xfrm flipV="1">
                <a:off x="2624" y="1554"/>
                <a:ext cx="1288" cy="0"/>
              </a:xfrm>
              <a:prstGeom prst="line">
                <a:avLst/>
              </a:prstGeom>
              <a:noFill/>
              <a:ln w="9525">
                <a:solidFill>
                  <a:schemeClr val="tx1"/>
                </a:solidFill>
                <a:miter lim="800000"/>
                <a:headEnd/>
                <a:tailEnd/>
              </a:ln>
              <a:effectLst/>
            </p:spPr>
            <p:txBody>
              <a:bodyPr wrap="none"/>
              <a:lstStyle/>
              <a:p>
                <a:endParaRPr lang="zh-CN" altLang="en-US"/>
              </a:p>
            </p:txBody>
          </p:sp>
          <p:sp>
            <p:nvSpPr>
              <p:cNvPr id="117912" name="Rectangle 152"/>
              <p:cNvSpPr>
                <a:spLocks noChangeArrowheads="1"/>
              </p:cNvSpPr>
              <p:nvPr/>
            </p:nvSpPr>
            <p:spPr bwMode="auto">
              <a:xfrm>
                <a:off x="3917" y="1458"/>
                <a:ext cx="1128" cy="185"/>
              </a:xfrm>
              <a:prstGeom prst="rect">
                <a:avLst/>
              </a:prstGeom>
              <a:solidFill>
                <a:srgbClr val="CCFFCC"/>
              </a:solidFill>
              <a:ln w="9525">
                <a:solidFill>
                  <a:schemeClr val="tx1"/>
                </a:solidFill>
                <a:miter lim="800000"/>
                <a:headEnd/>
                <a:tailEnd/>
              </a:ln>
              <a:effectLst/>
            </p:spPr>
            <p:txBody>
              <a:bodyPr wrap="none" anchor="ctr"/>
              <a:lstStyle/>
              <a:p>
                <a:r>
                  <a:rPr lang="en-US" altLang="zh-CN" sz="2400" i="1">
                    <a:latin typeface="Times New Roman" pitchFamily="18" charset="0"/>
                  </a:rPr>
                  <a:t>NPV</a:t>
                </a:r>
                <a:r>
                  <a:rPr lang="en-US" altLang="zh-CN" sz="2400">
                    <a:latin typeface="Tahoma" pitchFamily="34" charset="0"/>
                  </a:rPr>
                  <a:t>=10</a:t>
                </a:r>
              </a:p>
            </p:txBody>
          </p:sp>
          <p:sp>
            <p:nvSpPr>
              <p:cNvPr id="117913" name="Line 153"/>
              <p:cNvSpPr>
                <a:spLocks noChangeShapeType="1"/>
              </p:cNvSpPr>
              <p:nvPr/>
            </p:nvSpPr>
            <p:spPr bwMode="auto">
              <a:xfrm flipV="1">
                <a:off x="2627" y="1806"/>
                <a:ext cx="1288" cy="0"/>
              </a:xfrm>
              <a:prstGeom prst="line">
                <a:avLst/>
              </a:prstGeom>
              <a:noFill/>
              <a:ln w="9525">
                <a:solidFill>
                  <a:schemeClr val="tx1"/>
                </a:solidFill>
                <a:miter lim="800000"/>
                <a:headEnd/>
                <a:tailEnd/>
              </a:ln>
              <a:effectLst/>
            </p:spPr>
            <p:txBody>
              <a:bodyPr wrap="none"/>
              <a:lstStyle/>
              <a:p>
                <a:endParaRPr lang="zh-CN" altLang="en-US"/>
              </a:p>
            </p:txBody>
          </p:sp>
          <p:sp>
            <p:nvSpPr>
              <p:cNvPr id="117914" name="Rectangle 154"/>
              <p:cNvSpPr>
                <a:spLocks noChangeArrowheads="1"/>
              </p:cNvSpPr>
              <p:nvPr/>
            </p:nvSpPr>
            <p:spPr bwMode="auto">
              <a:xfrm>
                <a:off x="3920" y="1710"/>
                <a:ext cx="1128" cy="185"/>
              </a:xfrm>
              <a:prstGeom prst="rect">
                <a:avLst/>
              </a:prstGeom>
              <a:solidFill>
                <a:srgbClr val="CCFFCC"/>
              </a:solidFill>
              <a:ln w="9525">
                <a:solidFill>
                  <a:schemeClr val="tx1"/>
                </a:solidFill>
                <a:miter lim="800000"/>
                <a:headEnd/>
                <a:tailEnd/>
              </a:ln>
              <a:effectLst/>
            </p:spPr>
            <p:txBody>
              <a:bodyPr wrap="none" anchor="ctr"/>
              <a:lstStyle/>
              <a:p>
                <a:r>
                  <a:rPr lang="en-US" altLang="zh-CN" sz="2400" i="1">
                    <a:latin typeface="Times New Roman" pitchFamily="18" charset="0"/>
                  </a:rPr>
                  <a:t>NPV</a:t>
                </a:r>
                <a:r>
                  <a:rPr lang="en-US" altLang="zh-CN" sz="2400">
                    <a:latin typeface="Tahoma" pitchFamily="34" charset="0"/>
                  </a:rPr>
                  <a:t>=-80</a:t>
                </a:r>
              </a:p>
            </p:txBody>
          </p:sp>
          <p:sp>
            <p:nvSpPr>
              <p:cNvPr id="117915" name="Line 155"/>
              <p:cNvSpPr>
                <a:spLocks noChangeShapeType="1"/>
              </p:cNvSpPr>
              <p:nvPr/>
            </p:nvSpPr>
            <p:spPr bwMode="auto">
              <a:xfrm>
                <a:off x="2282" y="1428"/>
                <a:ext cx="348" cy="378"/>
              </a:xfrm>
              <a:prstGeom prst="line">
                <a:avLst/>
              </a:prstGeom>
              <a:noFill/>
              <a:ln w="9525">
                <a:solidFill>
                  <a:schemeClr val="tx1"/>
                </a:solidFill>
                <a:miter lim="800000"/>
                <a:headEnd/>
                <a:tailEnd/>
              </a:ln>
              <a:effectLst/>
            </p:spPr>
            <p:txBody>
              <a:bodyPr wrap="none"/>
              <a:lstStyle/>
              <a:p>
                <a:endParaRPr lang="zh-CN" altLang="en-US"/>
              </a:p>
            </p:txBody>
          </p:sp>
          <p:sp>
            <p:nvSpPr>
              <p:cNvPr id="117916" name="Line 156"/>
              <p:cNvSpPr>
                <a:spLocks noChangeShapeType="1"/>
              </p:cNvSpPr>
              <p:nvPr/>
            </p:nvSpPr>
            <p:spPr bwMode="auto">
              <a:xfrm flipV="1">
                <a:off x="2624" y="1059"/>
                <a:ext cx="1288" cy="0"/>
              </a:xfrm>
              <a:prstGeom prst="line">
                <a:avLst/>
              </a:prstGeom>
              <a:noFill/>
              <a:ln w="9525">
                <a:solidFill>
                  <a:schemeClr val="tx1"/>
                </a:solidFill>
                <a:miter lim="800000"/>
                <a:headEnd/>
                <a:tailEnd/>
              </a:ln>
              <a:effectLst/>
            </p:spPr>
            <p:txBody>
              <a:bodyPr wrap="none"/>
              <a:lstStyle/>
              <a:p>
                <a:endParaRPr lang="zh-CN" altLang="en-US"/>
              </a:p>
            </p:txBody>
          </p:sp>
          <p:sp>
            <p:nvSpPr>
              <p:cNvPr id="117917" name="Rectangle 157"/>
              <p:cNvSpPr>
                <a:spLocks noChangeArrowheads="1"/>
              </p:cNvSpPr>
              <p:nvPr/>
            </p:nvSpPr>
            <p:spPr bwMode="auto">
              <a:xfrm>
                <a:off x="3917" y="963"/>
                <a:ext cx="1128" cy="185"/>
              </a:xfrm>
              <a:prstGeom prst="rect">
                <a:avLst/>
              </a:prstGeom>
              <a:solidFill>
                <a:srgbClr val="CCFFCC"/>
              </a:solidFill>
              <a:ln w="9525">
                <a:solidFill>
                  <a:schemeClr val="tx1"/>
                </a:solidFill>
                <a:miter lim="800000"/>
                <a:headEnd/>
                <a:tailEnd/>
              </a:ln>
              <a:effectLst/>
            </p:spPr>
            <p:txBody>
              <a:bodyPr wrap="none" anchor="ctr"/>
              <a:lstStyle/>
              <a:p>
                <a:r>
                  <a:rPr lang="en-US" altLang="zh-CN" sz="2400" i="1">
                    <a:latin typeface="Times New Roman" pitchFamily="18" charset="0"/>
                  </a:rPr>
                  <a:t>NPV</a:t>
                </a:r>
                <a:r>
                  <a:rPr lang="en-US" altLang="zh-CN" sz="2400">
                    <a:latin typeface="Tahoma" pitchFamily="34" charset="0"/>
                  </a:rPr>
                  <a:t>=140</a:t>
                </a:r>
              </a:p>
            </p:txBody>
          </p:sp>
          <p:sp>
            <p:nvSpPr>
              <p:cNvPr id="117918" name="Line 158"/>
              <p:cNvSpPr>
                <a:spLocks noChangeShapeType="1"/>
              </p:cNvSpPr>
              <p:nvPr/>
            </p:nvSpPr>
            <p:spPr bwMode="auto">
              <a:xfrm flipV="1">
                <a:off x="2282" y="1056"/>
                <a:ext cx="345" cy="369"/>
              </a:xfrm>
              <a:prstGeom prst="line">
                <a:avLst/>
              </a:prstGeom>
              <a:noFill/>
              <a:ln w="9525">
                <a:solidFill>
                  <a:schemeClr val="tx1"/>
                </a:solidFill>
                <a:miter lim="800000"/>
                <a:headEnd/>
                <a:tailEnd/>
              </a:ln>
              <a:effectLst/>
            </p:spPr>
            <p:txBody>
              <a:bodyPr wrap="none"/>
              <a:lstStyle/>
              <a:p>
                <a:endParaRPr lang="zh-CN" altLang="en-US"/>
              </a:p>
            </p:txBody>
          </p:sp>
          <p:sp>
            <p:nvSpPr>
              <p:cNvPr id="117935" name="Text Box 175"/>
              <p:cNvSpPr txBox="1">
                <a:spLocks noChangeArrowheads="1"/>
              </p:cNvSpPr>
              <p:nvPr/>
            </p:nvSpPr>
            <p:spPr bwMode="auto">
              <a:xfrm>
                <a:off x="3207" y="857"/>
                <a:ext cx="370"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0.3</a:t>
                </a:r>
              </a:p>
            </p:txBody>
          </p:sp>
          <p:sp>
            <p:nvSpPr>
              <p:cNvPr id="117943" name="Text Box 183"/>
              <p:cNvSpPr txBox="1">
                <a:spLocks noChangeArrowheads="1"/>
              </p:cNvSpPr>
              <p:nvPr/>
            </p:nvSpPr>
            <p:spPr bwMode="auto">
              <a:xfrm>
                <a:off x="3193" y="1107"/>
                <a:ext cx="370"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0.4</a:t>
                </a:r>
              </a:p>
            </p:txBody>
          </p:sp>
          <p:sp>
            <p:nvSpPr>
              <p:cNvPr id="117944" name="Text Box 184"/>
              <p:cNvSpPr txBox="1">
                <a:spLocks noChangeArrowheads="1"/>
              </p:cNvSpPr>
              <p:nvPr/>
            </p:nvSpPr>
            <p:spPr bwMode="auto">
              <a:xfrm>
                <a:off x="3201" y="1346"/>
                <a:ext cx="370"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0.2</a:t>
                </a:r>
              </a:p>
            </p:txBody>
          </p:sp>
          <p:sp>
            <p:nvSpPr>
              <p:cNvPr id="117945" name="Text Box 185"/>
              <p:cNvSpPr txBox="1">
                <a:spLocks noChangeArrowheads="1"/>
              </p:cNvSpPr>
              <p:nvPr/>
            </p:nvSpPr>
            <p:spPr bwMode="auto">
              <a:xfrm>
                <a:off x="3187" y="1596"/>
                <a:ext cx="370"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0.1</a:t>
                </a:r>
              </a:p>
            </p:txBody>
          </p:sp>
          <p:sp>
            <p:nvSpPr>
              <p:cNvPr id="117950" name="Text Box 190"/>
              <p:cNvSpPr txBox="1">
                <a:spLocks noChangeArrowheads="1"/>
              </p:cNvSpPr>
              <p:nvPr/>
            </p:nvSpPr>
            <p:spPr bwMode="auto">
              <a:xfrm>
                <a:off x="2003" y="1078"/>
                <a:ext cx="320"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76</a:t>
                </a:r>
              </a:p>
            </p:txBody>
          </p:sp>
        </p:grpSp>
        <p:sp>
          <p:nvSpPr>
            <p:cNvPr id="117951" name="Line 191"/>
            <p:cNvSpPr>
              <a:spLocks noChangeShapeType="1"/>
            </p:cNvSpPr>
            <p:nvPr/>
          </p:nvSpPr>
          <p:spPr bwMode="auto">
            <a:xfrm>
              <a:off x="1559" y="2029"/>
              <a:ext cx="147" cy="124"/>
            </a:xfrm>
            <a:prstGeom prst="line">
              <a:avLst/>
            </a:prstGeom>
            <a:noFill/>
            <a:ln w="28575">
              <a:solidFill>
                <a:schemeClr val="hlink"/>
              </a:solidFill>
              <a:miter lim="800000"/>
              <a:headEnd/>
              <a:tailEnd/>
            </a:ln>
            <a:effectLst/>
          </p:spPr>
          <p:txBody>
            <a:bodyPr wrap="none"/>
            <a:lstStyle/>
            <a:p>
              <a:endParaRPr lang="zh-CN" altLang="en-US"/>
            </a:p>
          </p:txBody>
        </p:sp>
        <p:sp>
          <p:nvSpPr>
            <p:cNvPr id="117952" name="Line 192"/>
            <p:cNvSpPr>
              <a:spLocks noChangeShapeType="1"/>
            </p:cNvSpPr>
            <p:nvPr/>
          </p:nvSpPr>
          <p:spPr bwMode="auto">
            <a:xfrm>
              <a:off x="1534" y="2070"/>
              <a:ext cx="147" cy="124"/>
            </a:xfrm>
            <a:prstGeom prst="line">
              <a:avLst/>
            </a:prstGeom>
            <a:noFill/>
            <a:ln w="28575">
              <a:solidFill>
                <a:schemeClr val="hlink"/>
              </a:solidFill>
              <a:miter lim="800000"/>
              <a:headEnd/>
              <a:tailEnd/>
            </a:ln>
            <a:effectLst/>
          </p:spPr>
          <p:txBody>
            <a:bodyPr wrap="none"/>
            <a:lstStyle/>
            <a:p>
              <a:endParaRPr lang="zh-CN" altLang="en-US"/>
            </a:p>
          </p:txBody>
        </p:sp>
        <p:sp>
          <p:nvSpPr>
            <p:cNvPr id="117953" name="Line 193"/>
            <p:cNvSpPr>
              <a:spLocks noChangeShapeType="1"/>
            </p:cNvSpPr>
            <p:nvPr/>
          </p:nvSpPr>
          <p:spPr bwMode="auto">
            <a:xfrm flipH="1">
              <a:off x="1548" y="2752"/>
              <a:ext cx="124" cy="79"/>
            </a:xfrm>
            <a:prstGeom prst="line">
              <a:avLst/>
            </a:prstGeom>
            <a:noFill/>
            <a:ln w="28575">
              <a:solidFill>
                <a:schemeClr val="hlink"/>
              </a:solidFill>
              <a:miter lim="800000"/>
              <a:headEnd/>
              <a:tailEnd/>
            </a:ln>
            <a:effectLst/>
          </p:spPr>
          <p:txBody>
            <a:bodyPr wrap="none"/>
            <a:lstStyle/>
            <a:p>
              <a:endParaRPr lang="zh-CN" altLang="en-US"/>
            </a:p>
          </p:txBody>
        </p:sp>
        <p:sp>
          <p:nvSpPr>
            <p:cNvPr id="117954" name="Line 194"/>
            <p:cNvSpPr>
              <a:spLocks noChangeShapeType="1"/>
            </p:cNvSpPr>
            <p:nvPr/>
          </p:nvSpPr>
          <p:spPr bwMode="auto">
            <a:xfrm flipH="1">
              <a:off x="1567" y="2793"/>
              <a:ext cx="124" cy="79"/>
            </a:xfrm>
            <a:prstGeom prst="line">
              <a:avLst/>
            </a:prstGeom>
            <a:noFill/>
            <a:ln w="28575">
              <a:solidFill>
                <a:schemeClr val="hlink"/>
              </a:solidFill>
              <a:miter lim="800000"/>
              <a:headEnd/>
              <a:tailEnd/>
            </a:ln>
            <a:effectLst/>
          </p:spPr>
          <p:txBody>
            <a:bodyPr wrap="none"/>
            <a:lstStyle/>
            <a:p>
              <a:endParaRPr lang="zh-CN" altLang="en-US"/>
            </a:p>
          </p:txBody>
        </p:sp>
        <p:sp>
          <p:nvSpPr>
            <p:cNvPr id="117955" name="Text Box 195"/>
            <p:cNvSpPr txBox="1">
              <a:spLocks noChangeArrowheads="1"/>
            </p:cNvSpPr>
            <p:nvPr/>
          </p:nvSpPr>
          <p:spPr bwMode="auto">
            <a:xfrm>
              <a:off x="1127" y="2186"/>
              <a:ext cx="422" cy="250"/>
            </a:xfrm>
            <a:prstGeom prst="rect">
              <a:avLst/>
            </a:prstGeom>
            <a:noFill/>
            <a:ln w="9525">
              <a:noFill/>
              <a:miter lim="800000"/>
              <a:headEnd/>
              <a:tailEnd/>
            </a:ln>
            <a:effectLst/>
          </p:spPr>
          <p:txBody>
            <a:bodyPr wrap="none">
              <a:spAutoFit/>
            </a:bodyPr>
            <a:lstStyle/>
            <a:p>
              <a:pPr algn="l"/>
              <a:r>
                <a:rPr lang="zh-CN" altLang="en-US" sz="2000" dirty="0">
                  <a:solidFill>
                    <a:srgbClr val="C00000"/>
                  </a:solidFill>
                  <a:latin typeface="Tahoma" pitchFamily="34" charset="0"/>
                </a:rPr>
                <a:t>113</a:t>
              </a:r>
            </a:p>
          </p:txBody>
        </p:sp>
      </p:grpSp>
      <p:sp>
        <p:nvSpPr>
          <p:cNvPr id="117957" name="Rectangle 197"/>
          <p:cNvSpPr>
            <a:spLocks noGrp="1" noChangeArrowheads="1"/>
          </p:cNvSpPr>
          <p:nvPr>
            <p:ph type="title" idx="4294967295"/>
          </p:nvPr>
        </p:nvSpPr>
        <p:spPr>
          <a:xfrm>
            <a:off x="2368550" y="327025"/>
            <a:ext cx="4643438" cy="793750"/>
          </a:xfrm>
        </p:spPr>
        <p:txBody>
          <a:bodyPr/>
          <a:lstStyle/>
          <a:p>
            <a:r>
              <a:rPr lang="zh-CN" altLang="en-US" sz="2800" b="1" dirty="0" smtClean="0">
                <a:solidFill>
                  <a:srgbClr val="C00000"/>
                </a:solidFill>
                <a:effectLst>
                  <a:outerShdw blurRad="38100" dist="38100" dir="2700000" algn="tl">
                    <a:srgbClr val="C0C0C0"/>
                  </a:outerShdw>
                </a:effectLst>
              </a:rPr>
              <a:t>决策树</a:t>
            </a:r>
            <a:r>
              <a:rPr lang="zh-CN" altLang="en-US" sz="2800" b="1" dirty="0">
                <a:solidFill>
                  <a:srgbClr val="C00000"/>
                </a:solidFill>
                <a:effectLst>
                  <a:outerShdw blurRad="38100" dist="38100" dir="2700000" algn="tl">
                    <a:srgbClr val="C0C0C0"/>
                  </a:outerShdw>
                </a:effectLst>
              </a:rPr>
              <a:t>法（续1）</a:t>
            </a:r>
          </a:p>
        </p:txBody>
      </p:sp>
      <p:sp>
        <p:nvSpPr>
          <p:cNvPr id="117958" name="Text Box 198"/>
          <p:cNvSpPr txBox="1">
            <a:spLocks noChangeArrowheads="1"/>
          </p:cNvSpPr>
          <p:nvPr/>
        </p:nvSpPr>
        <p:spPr bwMode="auto">
          <a:xfrm>
            <a:off x="269875" y="1217613"/>
            <a:ext cx="3251200" cy="519112"/>
          </a:xfrm>
          <a:prstGeom prst="rect">
            <a:avLst/>
          </a:prstGeom>
          <a:solidFill>
            <a:srgbClr val="FFCCCC"/>
          </a:solidFill>
          <a:ln w="9525">
            <a:noFill/>
            <a:miter lim="800000"/>
            <a:headEnd/>
            <a:tailEnd/>
          </a:ln>
          <a:effectLst/>
        </p:spPr>
        <p:txBody>
          <a:bodyPr>
            <a:spAutoFit/>
          </a:bodyPr>
          <a:lstStyle/>
          <a:p>
            <a:pPr algn="l"/>
            <a:r>
              <a:rPr lang="zh-CN" altLang="en-US">
                <a:latin typeface="黑体" pitchFamily="2" charset="-122"/>
                <a:ea typeface="黑体" pitchFamily="2" charset="-122"/>
              </a:rPr>
              <a:t>举例：以上例为例</a:t>
            </a:r>
            <a:endParaRPr lang="en-US" altLang="zh-CN" sz="3200">
              <a:latin typeface="黑体" pitchFamily="2" charset="-122"/>
              <a:ea typeface="黑体" pitchFamily="2" charset="-122"/>
            </a:endParaRPr>
          </a:p>
        </p:txBody>
      </p:sp>
      <p:sp>
        <p:nvSpPr>
          <p:cNvPr id="117959" name="AutoShape 199"/>
          <p:cNvSpPr>
            <a:spLocks/>
          </p:cNvSpPr>
          <p:nvPr/>
        </p:nvSpPr>
        <p:spPr bwMode="auto">
          <a:xfrm>
            <a:off x="53975" y="3049588"/>
            <a:ext cx="1204913" cy="449262"/>
          </a:xfrm>
          <a:prstGeom prst="borderCallout2">
            <a:avLst>
              <a:gd name="adj1" fmla="val 25440"/>
              <a:gd name="adj2" fmla="val 106324"/>
              <a:gd name="adj3" fmla="val 25440"/>
              <a:gd name="adj4" fmla="val 129778"/>
              <a:gd name="adj5" fmla="val 167843"/>
              <a:gd name="adj6" fmla="val 153361"/>
            </a:avLst>
          </a:prstGeom>
          <a:solidFill>
            <a:srgbClr val="CCFFFF"/>
          </a:solidFill>
          <a:ln w="9525">
            <a:solidFill>
              <a:schemeClr val="tx1"/>
            </a:solidFill>
            <a:miter lim="800000"/>
            <a:headEnd/>
            <a:tailEnd/>
          </a:ln>
          <a:effectLst/>
        </p:spPr>
        <p:txBody>
          <a:bodyPr anchor="ctr" anchorCtr="1"/>
          <a:lstStyle/>
          <a:p>
            <a:pPr algn="ctr"/>
            <a:r>
              <a:rPr lang="zh-CN" altLang="en-US" sz="2400">
                <a:solidFill>
                  <a:schemeClr val="accent2"/>
                </a:solidFill>
                <a:effectLst>
                  <a:outerShdw blurRad="38100" dist="38100" dir="2700000" algn="tl">
                    <a:srgbClr val="000000"/>
                  </a:outerShdw>
                </a:effectLst>
              </a:rPr>
              <a:t>决策点</a:t>
            </a:r>
          </a:p>
        </p:txBody>
      </p:sp>
      <p:sp>
        <p:nvSpPr>
          <p:cNvPr id="117960" name="AutoShape 200"/>
          <p:cNvSpPr>
            <a:spLocks/>
          </p:cNvSpPr>
          <p:nvPr/>
        </p:nvSpPr>
        <p:spPr bwMode="auto">
          <a:xfrm>
            <a:off x="469900" y="4233863"/>
            <a:ext cx="1204913" cy="449262"/>
          </a:xfrm>
          <a:prstGeom prst="borderCallout2">
            <a:avLst>
              <a:gd name="adj1" fmla="val 25440"/>
              <a:gd name="adj2" fmla="val 106324"/>
              <a:gd name="adj3" fmla="val 25440"/>
              <a:gd name="adj4" fmla="val 168644"/>
              <a:gd name="adj5" fmla="val -25796"/>
              <a:gd name="adj6" fmla="val 231491"/>
            </a:avLst>
          </a:prstGeom>
          <a:solidFill>
            <a:srgbClr val="CCFFFF"/>
          </a:solidFill>
          <a:ln w="9525">
            <a:solidFill>
              <a:schemeClr val="tx1"/>
            </a:solidFill>
            <a:miter lim="800000"/>
            <a:headEnd/>
            <a:tailEnd/>
          </a:ln>
          <a:effectLst/>
        </p:spPr>
        <p:txBody>
          <a:bodyPr anchor="ctr" anchorCtr="1"/>
          <a:lstStyle/>
          <a:p>
            <a:pPr algn="ctr"/>
            <a:r>
              <a:rPr lang="zh-CN" altLang="en-US" sz="2400">
                <a:solidFill>
                  <a:schemeClr val="accent2"/>
                </a:solidFill>
                <a:effectLst>
                  <a:outerShdw blurRad="38100" dist="38100" dir="2700000" algn="tl">
                    <a:srgbClr val="000000"/>
                  </a:outerShdw>
                </a:effectLst>
              </a:rPr>
              <a:t>状态点</a:t>
            </a:r>
          </a:p>
        </p:txBody>
      </p:sp>
      <p:sp>
        <p:nvSpPr>
          <p:cNvPr id="117961" name="AutoShape 201"/>
          <p:cNvSpPr>
            <a:spLocks/>
          </p:cNvSpPr>
          <p:nvPr/>
        </p:nvSpPr>
        <p:spPr bwMode="auto">
          <a:xfrm>
            <a:off x="757238" y="2155825"/>
            <a:ext cx="1204912" cy="449263"/>
          </a:xfrm>
          <a:prstGeom prst="borderCallout2">
            <a:avLst>
              <a:gd name="adj1" fmla="val 25440"/>
              <a:gd name="adj2" fmla="val 106324"/>
              <a:gd name="adj3" fmla="val 25440"/>
              <a:gd name="adj4" fmla="val 141898"/>
              <a:gd name="adj5" fmla="val 135690"/>
              <a:gd name="adj6" fmla="val 177602"/>
            </a:avLst>
          </a:prstGeom>
          <a:solidFill>
            <a:srgbClr val="CCFFFF"/>
          </a:solidFill>
          <a:ln w="9525">
            <a:solidFill>
              <a:schemeClr val="tx1"/>
            </a:solidFill>
            <a:miter lim="800000"/>
            <a:headEnd/>
            <a:tailEnd/>
          </a:ln>
          <a:effectLst/>
        </p:spPr>
        <p:txBody>
          <a:bodyPr anchor="ctr" anchorCtr="1"/>
          <a:lstStyle/>
          <a:p>
            <a:pPr algn="ctr"/>
            <a:r>
              <a:rPr lang="zh-CN" altLang="en-US" sz="2400">
                <a:solidFill>
                  <a:schemeClr val="accent2"/>
                </a:solidFill>
                <a:effectLst>
                  <a:outerShdw blurRad="38100" dist="38100" dir="2700000" algn="tl">
                    <a:srgbClr val="000000"/>
                  </a:outerShdw>
                </a:effectLst>
              </a:rPr>
              <a:t>方案枝</a:t>
            </a:r>
          </a:p>
        </p:txBody>
      </p:sp>
      <p:sp>
        <p:nvSpPr>
          <p:cNvPr id="117962" name="AutoShape 202"/>
          <p:cNvSpPr>
            <a:spLocks/>
          </p:cNvSpPr>
          <p:nvPr/>
        </p:nvSpPr>
        <p:spPr bwMode="auto">
          <a:xfrm>
            <a:off x="1165225" y="6075363"/>
            <a:ext cx="1204913" cy="449262"/>
          </a:xfrm>
          <a:prstGeom prst="borderCallout2">
            <a:avLst>
              <a:gd name="adj1" fmla="val 25440"/>
              <a:gd name="adj2" fmla="val 106324"/>
              <a:gd name="adj3" fmla="val 25440"/>
              <a:gd name="adj4" fmla="val 168644"/>
              <a:gd name="adj5" fmla="val 2829"/>
              <a:gd name="adj6" fmla="val 231750"/>
            </a:avLst>
          </a:prstGeom>
          <a:solidFill>
            <a:srgbClr val="CCFFFF"/>
          </a:solidFill>
          <a:ln w="9525">
            <a:solidFill>
              <a:schemeClr val="tx1"/>
            </a:solidFill>
            <a:miter lim="800000"/>
            <a:headEnd/>
            <a:tailEnd/>
          </a:ln>
          <a:effectLst/>
        </p:spPr>
        <p:txBody>
          <a:bodyPr anchor="ctr" anchorCtr="1"/>
          <a:lstStyle/>
          <a:p>
            <a:pPr algn="ctr"/>
            <a:r>
              <a:rPr lang="zh-CN" altLang="en-US" sz="2400">
                <a:solidFill>
                  <a:schemeClr val="accent2"/>
                </a:solidFill>
                <a:effectLst>
                  <a:outerShdw blurRad="38100" dist="38100" dir="2700000" algn="tl">
                    <a:srgbClr val="000000"/>
                  </a:outerShdw>
                </a:effectLst>
              </a:rPr>
              <a:t>状态枝</a:t>
            </a:r>
          </a:p>
        </p:txBody>
      </p:sp>
      <p:sp>
        <p:nvSpPr>
          <p:cNvPr id="117963" name="AutoShape 203"/>
          <p:cNvSpPr>
            <a:spLocks/>
          </p:cNvSpPr>
          <p:nvPr/>
        </p:nvSpPr>
        <p:spPr bwMode="auto">
          <a:xfrm>
            <a:off x="7588250" y="793750"/>
            <a:ext cx="1131888" cy="419100"/>
          </a:xfrm>
          <a:prstGeom prst="borderCallout2">
            <a:avLst>
              <a:gd name="adj1" fmla="val 27273"/>
              <a:gd name="adj2" fmla="val -6731"/>
              <a:gd name="adj3" fmla="val 27273"/>
              <a:gd name="adj4" fmla="val -35343"/>
              <a:gd name="adj5" fmla="val 172727"/>
              <a:gd name="adj6" fmla="val -64375"/>
            </a:avLst>
          </a:prstGeom>
          <a:solidFill>
            <a:srgbClr val="CCFFFF"/>
          </a:solidFill>
          <a:ln w="9525">
            <a:solidFill>
              <a:schemeClr val="tx1"/>
            </a:solidFill>
            <a:miter lim="800000"/>
            <a:headEnd/>
            <a:tailEnd/>
          </a:ln>
          <a:effectLst/>
        </p:spPr>
        <p:txBody>
          <a:bodyPr anchor="ctr" anchorCtr="1"/>
          <a:lstStyle/>
          <a:p>
            <a:pPr algn="ctr"/>
            <a:r>
              <a:rPr lang="zh-CN" altLang="en-US" sz="2400">
                <a:solidFill>
                  <a:schemeClr val="accent2"/>
                </a:solidFill>
                <a:effectLst>
                  <a:outerShdw blurRad="38100" dist="38100" dir="2700000" algn="tl">
                    <a:srgbClr val="000000"/>
                  </a:outerShdw>
                </a:effectLst>
              </a:rPr>
              <a:t>损益值</a:t>
            </a:r>
          </a:p>
        </p:txBody>
      </p:sp>
      <p:sp>
        <p:nvSpPr>
          <p:cNvPr id="117968" name="AutoShape 208"/>
          <p:cNvSpPr>
            <a:spLocks/>
          </p:cNvSpPr>
          <p:nvPr/>
        </p:nvSpPr>
        <p:spPr bwMode="auto">
          <a:xfrm>
            <a:off x="3627438" y="1104900"/>
            <a:ext cx="827087" cy="406400"/>
          </a:xfrm>
          <a:prstGeom prst="borderCallout2">
            <a:avLst>
              <a:gd name="adj1" fmla="val 28125"/>
              <a:gd name="adj2" fmla="val 109213"/>
              <a:gd name="adj3" fmla="val 28125"/>
              <a:gd name="adj4" fmla="val 146639"/>
              <a:gd name="adj5" fmla="val 103514"/>
              <a:gd name="adj6" fmla="val 185991"/>
            </a:avLst>
          </a:prstGeom>
          <a:solidFill>
            <a:srgbClr val="CCCCFF"/>
          </a:solidFill>
          <a:ln w="9525">
            <a:solidFill>
              <a:schemeClr val="tx1"/>
            </a:solidFill>
            <a:miter lim="800000"/>
            <a:headEnd/>
            <a:tailEnd/>
          </a:ln>
          <a:effectLst/>
        </p:spPr>
        <p:txBody>
          <a:bodyPr/>
          <a:lstStyle/>
          <a:p>
            <a:r>
              <a:rPr lang="zh-CN" altLang="en-US" sz="2400">
                <a:solidFill>
                  <a:schemeClr val="tx1"/>
                </a:solidFill>
              </a:rPr>
              <a:t>概率</a:t>
            </a:r>
          </a:p>
        </p:txBody>
      </p:sp>
      <p:sp>
        <p:nvSpPr>
          <p:cNvPr id="117969" name="AutoShape 209"/>
          <p:cNvSpPr>
            <a:spLocks/>
          </p:cNvSpPr>
          <p:nvPr/>
        </p:nvSpPr>
        <p:spPr bwMode="auto">
          <a:xfrm>
            <a:off x="342900" y="5278438"/>
            <a:ext cx="1884363" cy="406400"/>
          </a:xfrm>
          <a:prstGeom prst="borderCallout2">
            <a:avLst>
              <a:gd name="adj1" fmla="val 28125"/>
              <a:gd name="adj2" fmla="val 104042"/>
              <a:gd name="adj3" fmla="val 28125"/>
              <a:gd name="adj4" fmla="val 128898"/>
              <a:gd name="adj5" fmla="val 27736"/>
              <a:gd name="adj6" fmla="val 155181"/>
            </a:avLst>
          </a:prstGeom>
          <a:solidFill>
            <a:srgbClr val="CCCCFF"/>
          </a:solidFill>
          <a:ln w="9525">
            <a:solidFill>
              <a:schemeClr val="tx1"/>
            </a:solidFill>
            <a:miter lim="800000"/>
            <a:headEnd/>
            <a:tailEnd/>
          </a:ln>
          <a:effectLst/>
        </p:spPr>
        <p:txBody>
          <a:bodyPr/>
          <a:lstStyle/>
          <a:p>
            <a:pPr algn="ctr"/>
            <a:r>
              <a:rPr lang="zh-CN" altLang="en-US">
                <a:solidFill>
                  <a:schemeClr val="tx1"/>
                </a:solidFill>
                <a:effectLst>
                  <a:outerShdw blurRad="38100" dist="38100" dir="2700000" algn="tl">
                    <a:srgbClr val="000000">
                      <a:alpha val="43137"/>
                    </a:srgbClr>
                  </a:outerShdw>
                </a:effectLst>
              </a:rPr>
              <a:t>方案</a:t>
            </a:r>
            <a:r>
              <a:rPr lang="en-US" altLang="zh-CN">
                <a:solidFill>
                  <a:schemeClr val="tx1"/>
                </a:solidFill>
                <a:effectLst>
                  <a:outerShdw blurRad="38100" dist="38100" dir="2700000" algn="tl">
                    <a:srgbClr val="000000">
                      <a:alpha val="43137"/>
                    </a:srgbClr>
                  </a:outerShdw>
                </a:effectLst>
              </a:rPr>
              <a:t>C</a:t>
            </a:r>
            <a:r>
              <a:rPr lang="zh-CN" altLang="en-US">
                <a:solidFill>
                  <a:schemeClr val="tx1"/>
                </a:solidFill>
                <a:effectLst>
                  <a:outerShdw blurRad="38100" dist="38100" dir="2700000" algn="tl">
                    <a:srgbClr val="000000">
                      <a:alpha val="43137"/>
                    </a:srgbClr>
                  </a:outerShdw>
                </a:effectLst>
              </a:rPr>
              <a:t>期望值</a:t>
            </a:r>
          </a:p>
        </p:txBody>
      </p:sp>
      <p:sp>
        <p:nvSpPr>
          <p:cNvPr id="117970" name="AutoShape 210"/>
          <p:cNvSpPr>
            <a:spLocks/>
          </p:cNvSpPr>
          <p:nvPr/>
        </p:nvSpPr>
        <p:spPr bwMode="auto">
          <a:xfrm>
            <a:off x="3330575" y="2919413"/>
            <a:ext cx="827088" cy="406400"/>
          </a:xfrm>
          <a:prstGeom prst="borderCallout2">
            <a:avLst>
              <a:gd name="adj1" fmla="val 28125"/>
              <a:gd name="adj2" fmla="val -9213"/>
              <a:gd name="adj3" fmla="val 28125"/>
              <a:gd name="adj4" fmla="val -39537"/>
              <a:gd name="adj5" fmla="val 117579"/>
              <a:gd name="adj6" fmla="val -71208"/>
            </a:avLst>
          </a:prstGeom>
          <a:solidFill>
            <a:srgbClr val="CCCCFF"/>
          </a:solidFill>
          <a:ln w="9525">
            <a:solidFill>
              <a:schemeClr val="tx1"/>
            </a:solidFill>
            <a:miter lim="800000"/>
            <a:headEnd/>
            <a:tailEnd/>
          </a:ln>
          <a:effectLst/>
        </p:spPr>
        <p:txBody>
          <a:bodyPr/>
          <a:lstStyle/>
          <a:p>
            <a:r>
              <a:rPr lang="zh-CN" altLang="en-US" sz="2400">
                <a:solidFill>
                  <a:schemeClr val="tx1"/>
                </a:solidFill>
              </a:rPr>
              <a:t>剪枝</a:t>
            </a:r>
          </a:p>
        </p:txBody>
      </p:sp>
      <p:graphicFrame>
        <p:nvGraphicFramePr>
          <p:cNvPr id="118034" name="Group 274"/>
          <p:cNvGraphicFramePr>
            <a:graphicFrameLocks noGrp="1"/>
          </p:cNvGraphicFramePr>
          <p:nvPr/>
        </p:nvGraphicFramePr>
        <p:xfrm>
          <a:off x="0" y="31750"/>
          <a:ext cx="3659188" cy="1745552"/>
        </p:xfrm>
        <a:graphic>
          <a:graphicData uri="http://schemas.openxmlformats.org/drawingml/2006/table">
            <a:tbl>
              <a:tblPr/>
              <a:tblGrid>
                <a:gridCol w="982663"/>
                <a:gridCol w="671512"/>
                <a:gridCol w="627063"/>
                <a:gridCol w="573087"/>
                <a:gridCol w="804863"/>
              </a:tblGrid>
              <a:tr h="350838">
                <a:tc rowSpan="2">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dirty="0" smtClean="0">
                          <a:ln>
                            <a:noFill/>
                          </a:ln>
                          <a:solidFill>
                            <a:schemeClr val="tx1"/>
                          </a:solidFill>
                          <a:effectLst/>
                          <a:latin typeface="Tahoma" pitchFamily="34" charset="0"/>
                          <a:ea typeface="楷体_GB2312" pitchFamily="49" charset="-122"/>
                        </a:rPr>
                        <a:t>状态与</a:t>
                      </a:r>
                    </a:p>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dirty="0" smtClean="0">
                          <a:ln>
                            <a:noFill/>
                          </a:ln>
                          <a:solidFill>
                            <a:schemeClr val="tx1"/>
                          </a:solidFill>
                          <a:effectLst/>
                          <a:latin typeface="Tahoma" pitchFamily="34" charset="0"/>
                          <a:ea typeface="楷体_GB2312" pitchFamily="49" charset="-122"/>
                        </a:rPr>
                        <a:t>概率</a:t>
                      </a:r>
                      <a:endParaRPr kumimoji="1" lang="en-US" altLang="zh-CN" sz="1400" b="1" i="0" u="none" strike="noStrike" cap="none" normalizeH="0" baseline="0" dirty="0" smtClean="0">
                        <a:ln>
                          <a:noFill/>
                        </a:ln>
                        <a:solidFill>
                          <a:schemeClr val="tx1"/>
                        </a:solidFill>
                        <a:effectLst/>
                        <a:latin typeface="Tahoma"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dirty="0" smtClean="0">
                          <a:ln>
                            <a:noFill/>
                          </a:ln>
                          <a:solidFill>
                            <a:schemeClr val="tx1"/>
                          </a:solidFill>
                          <a:effectLst/>
                          <a:latin typeface="Tahoma" pitchFamily="34" charset="0"/>
                          <a:ea typeface="楷体_GB2312" pitchFamily="49" charset="-122"/>
                        </a:rPr>
                        <a:t>方案</a:t>
                      </a:r>
                    </a:p>
                  </a:txBody>
                  <a:tcPr anchor="ct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hlink"/>
                          </a:solidFill>
                          <a:effectLst/>
                          <a:latin typeface="Times New Roman" pitchFamily="18" charset="0"/>
                          <a:ea typeface="宋体" charset="-122"/>
                        </a:rPr>
                        <a:t>θ</a:t>
                      </a:r>
                      <a:r>
                        <a:rPr kumimoji="1" lang="en-US" altLang="zh-CN" sz="1400" b="1" i="0" u="none" strike="noStrike" cap="none" normalizeH="0" baseline="-25000" smtClean="0">
                          <a:ln>
                            <a:noFill/>
                          </a:ln>
                          <a:solidFill>
                            <a:schemeClr val="hlink"/>
                          </a:solidFill>
                          <a:effectLst/>
                          <a:latin typeface="Times New Roman" pitchFamily="18" charset="0"/>
                          <a:ea typeface="宋体" charset="-122"/>
                        </a:rPr>
                        <a:t>1</a:t>
                      </a:r>
                      <a:endParaRPr kumimoji="1" lang="zh-CN" altLang="en-US" sz="1400" b="1" i="0" u="none" strike="noStrike" cap="none" normalizeH="0" baseline="-25000" smtClean="0">
                        <a:ln>
                          <a:noFill/>
                        </a:ln>
                        <a:solidFill>
                          <a:schemeClr val="hlink"/>
                        </a:solidFill>
                        <a:effectLst/>
                        <a:latin typeface="Times New Roman" pitchFamily="18" charset="0"/>
                        <a:ea typeface="宋体"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hlink"/>
                          </a:solidFill>
                          <a:effectLst/>
                          <a:latin typeface="Times New Roman" pitchFamily="18" charset="0"/>
                          <a:ea typeface="楷体_GB2312" pitchFamily="49" charset="-122"/>
                        </a:rPr>
                        <a:t>θ</a:t>
                      </a:r>
                      <a:r>
                        <a:rPr kumimoji="1" lang="en-US" altLang="zh-CN" sz="1400" b="1" i="0" u="none" strike="noStrike" cap="none" normalizeH="0" baseline="-25000" smtClean="0">
                          <a:ln>
                            <a:noFill/>
                          </a:ln>
                          <a:solidFill>
                            <a:schemeClr val="hlink"/>
                          </a:solidFill>
                          <a:effectLst/>
                          <a:latin typeface="Times New Roman" pitchFamily="18" charset="0"/>
                          <a:ea typeface="楷体_GB2312" pitchFamily="49" charset="-122"/>
                        </a:rPr>
                        <a:t>2</a:t>
                      </a:r>
                      <a:endParaRPr kumimoji="1" lang="zh-CN" altLang="en-US" sz="1400" b="1" i="0" u="none" strike="noStrike" cap="none" normalizeH="0" baseline="-25000" smtClean="0">
                        <a:ln>
                          <a:noFill/>
                        </a:ln>
                        <a:solidFill>
                          <a:schemeClr val="hlink"/>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hlink"/>
                          </a:solidFill>
                          <a:effectLst/>
                          <a:latin typeface="Times New Roman" pitchFamily="18" charset="0"/>
                          <a:ea typeface="楷体_GB2312" pitchFamily="49" charset="-122"/>
                        </a:rPr>
                        <a:t>θ</a:t>
                      </a:r>
                      <a:r>
                        <a:rPr kumimoji="1" lang="en-US" altLang="zh-CN" sz="1400" b="1" i="0" u="none" strike="noStrike" cap="none" normalizeH="0" baseline="-25000" smtClean="0">
                          <a:ln>
                            <a:noFill/>
                          </a:ln>
                          <a:solidFill>
                            <a:schemeClr val="hlink"/>
                          </a:solidFill>
                          <a:effectLst/>
                          <a:latin typeface="Times New Roman" pitchFamily="18" charset="0"/>
                          <a:ea typeface="楷体_GB2312" pitchFamily="49" charset="-122"/>
                        </a:rPr>
                        <a:t>3</a:t>
                      </a:r>
                      <a:endParaRPr kumimoji="1" lang="zh-CN" altLang="en-US" sz="1400" b="1" i="0" u="none" strike="noStrike" cap="none" normalizeH="0" baseline="-25000" smtClean="0">
                        <a:ln>
                          <a:noFill/>
                        </a:ln>
                        <a:solidFill>
                          <a:schemeClr val="hlink"/>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hlink"/>
                          </a:solidFill>
                          <a:effectLst/>
                          <a:latin typeface="Times New Roman" pitchFamily="18" charset="0"/>
                          <a:ea typeface="楷体_GB2312" pitchFamily="49" charset="-122"/>
                        </a:rPr>
                        <a:t>θ</a:t>
                      </a:r>
                      <a:r>
                        <a:rPr kumimoji="1" lang="en-US" altLang="zh-CN" sz="1400" b="1" i="0" u="none" strike="noStrike" cap="none" normalizeH="0" baseline="-25000" smtClean="0">
                          <a:ln>
                            <a:noFill/>
                          </a:ln>
                          <a:solidFill>
                            <a:schemeClr val="hlink"/>
                          </a:solidFill>
                          <a:effectLst/>
                          <a:latin typeface="Times New Roman" pitchFamily="18" charset="0"/>
                          <a:ea typeface="楷体_GB2312" pitchFamily="49" charset="-122"/>
                        </a:rPr>
                        <a:t>4</a:t>
                      </a:r>
                      <a:endParaRPr kumimoji="1" lang="zh-CN" altLang="en-US" sz="1400" b="1" i="0" u="none" strike="noStrike" cap="none" normalizeH="0" baseline="-25000" smtClean="0">
                        <a:ln>
                          <a:noFill/>
                        </a:ln>
                        <a:solidFill>
                          <a:schemeClr val="hlink"/>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40322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smtClean="0">
                          <a:ln>
                            <a:noFill/>
                          </a:ln>
                          <a:solidFill>
                            <a:schemeClr val="tx1"/>
                          </a:solidFill>
                          <a:effectLst/>
                          <a:latin typeface="Tahoma" pitchFamily="34" charset="0"/>
                          <a:ea typeface="宋体" charset="-122"/>
                        </a:rPr>
                        <a:t>0.3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charset="-122"/>
                        </a:rPr>
                        <a:t>0.4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chemeClr val="tx1"/>
                          </a:solidFill>
                          <a:effectLst/>
                          <a:latin typeface="Tahoma" pitchFamily="34" charset="0"/>
                          <a:ea typeface="宋体" charset="-122"/>
                        </a:rPr>
                        <a:t>0.2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dirty="0" smtClean="0">
                          <a:ln>
                            <a:noFill/>
                          </a:ln>
                          <a:solidFill>
                            <a:schemeClr val="tx1"/>
                          </a:solidFill>
                          <a:effectLst/>
                          <a:latin typeface="Tahoma" pitchFamily="34" charset="0"/>
                          <a:ea typeface="宋体" charset="-122"/>
                        </a:rPr>
                        <a:t>0.1</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3127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1" u="none" strike="noStrike" cap="none" normalizeH="0" baseline="0" smtClean="0">
                          <a:ln>
                            <a:noFill/>
                          </a:ln>
                          <a:solidFill>
                            <a:schemeClr val="tx1"/>
                          </a:solidFill>
                          <a:effectLst/>
                          <a:latin typeface="Times New Roman" pitchFamily="18" charset="0"/>
                          <a:ea typeface="宋体" charset="-122"/>
                        </a:rPr>
                        <a:t>A</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6600CC"/>
                          </a:solidFill>
                          <a:effectLst/>
                          <a:latin typeface="Tahoma" pitchFamily="34" charset="0"/>
                          <a:ea typeface="宋体" charset="-122"/>
                        </a:rPr>
                        <a:t>140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6600CC"/>
                          </a:solidFill>
                          <a:effectLst/>
                          <a:latin typeface="Tahoma" pitchFamily="34" charset="0"/>
                          <a:ea typeface="宋体" charset="-122"/>
                        </a:rPr>
                        <a:t>100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6600CC"/>
                          </a:solidFill>
                          <a:effectLst/>
                          <a:latin typeface="Tahoma" pitchFamily="34" charset="0"/>
                          <a:ea typeface="宋体" charset="-122"/>
                        </a:rPr>
                        <a:t>10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6600CC"/>
                          </a:solidFill>
                          <a:effectLst/>
                          <a:latin typeface="Tahoma" pitchFamily="34" charset="0"/>
                          <a:ea typeface="宋体" charset="-122"/>
                        </a:rPr>
                        <a:t>-80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311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1" u="none" strike="noStrike" cap="none" normalizeH="0" baseline="0" smtClean="0">
                          <a:ln>
                            <a:noFill/>
                          </a:ln>
                          <a:solidFill>
                            <a:schemeClr val="tx1"/>
                          </a:solidFill>
                          <a:effectLst/>
                          <a:latin typeface="Times New Roman" pitchFamily="18" charset="0"/>
                          <a:ea typeface="宋体" charset="-122"/>
                        </a:rPr>
                        <a:t>B</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6600CC"/>
                          </a:solidFill>
                          <a:effectLst/>
                          <a:latin typeface="Tahoma" pitchFamily="34" charset="0"/>
                          <a:ea typeface="宋体" charset="-122"/>
                        </a:rPr>
                        <a:t>210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6600CC"/>
                          </a:solidFill>
                          <a:effectLst/>
                          <a:latin typeface="Tahoma" pitchFamily="34" charset="0"/>
                          <a:ea typeface="宋体" charset="-122"/>
                        </a:rPr>
                        <a:t>150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6600CC"/>
                          </a:solidFill>
                          <a:effectLst/>
                          <a:latin typeface="Tahoma" pitchFamily="34" charset="0"/>
                          <a:ea typeface="宋体" charset="-122"/>
                        </a:rPr>
                        <a:t>50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6600CC"/>
                          </a:solidFill>
                          <a:effectLst/>
                          <a:latin typeface="Tahoma" pitchFamily="34" charset="0"/>
                          <a:ea typeface="宋体" charset="-122"/>
                        </a:rPr>
                        <a:t>-200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1" u="none" strike="noStrike" cap="none" normalizeH="0" baseline="0" smtClean="0">
                          <a:ln>
                            <a:noFill/>
                          </a:ln>
                          <a:solidFill>
                            <a:schemeClr val="tx1"/>
                          </a:solidFill>
                          <a:effectLst/>
                          <a:latin typeface="Times New Roman" pitchFamily="18" charset="0"/>
                          <a:ea typeface="宋体" charset="-122"/>
                        </a:rPr>
                        <a:t>C</a:t>
                      </a:r>
                    </a:p>
                  </a:txBody>
                  <a:tcPr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6600CC"/>
                          </a:solidFill>
                          <a:effectLst/>
                          <a:latin typeface="Tahoma" pitchFamily="34" charset="0"/>
                          <a:ea typeface="宋体" charset="-122"/>
                        </a:rPr>
                        <a:t>240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6600CC"/>
                          </a:solidFill>
                          <a:effectLst/>
                          <a:latin typeface="Tahoma" pitchFamily="34" charset="0"/>
                          <a:ea typeface="宋体" charset="-122"/>
                        </a:rPr>
                        <a:t>180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6600CC"/>
                          </a:solidFill>
                          <a:effectLst/>
                          <a:latin typeface="Tahoma" pitchFamily="34" charset="0"/>
                          <a:ea typeface="宋体" charset="-122"/>
                        </a:rPr>
                        <a:t>-50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400" b="1" i="0" u="none" strike="noStrike" cap="none" normalizeH="0" baseline="0" smtClean="0">
                          <a:ln>
                            <a:noFill/>
                          </a:ln>
                          <a:solidFill>
                            <a:srgbClr val="6600CC"/>
                          </a:solidFill>
                          <a:effectLst/>
                          <a:latin typeface="Tahoma" pitchFamily="34" charset="0"/>
                          <a:ea typeface="宋体" charset="-122"/>
                        </a:rPr>
                        <a:t>-500</a:t>
                      </a:r>
                    </a:p>
                  </a:txBody>
                  <a:tcPr anchor="ct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r>
            </a:tbl>
          </a:graphicData>
        </a:graphic>
      </p:graphicFrame>
      <p:sp>
        <p:nvSpPr>
          <p:cNvPr id="118035" name="AutoShape 275"/>
          <p:cNvSpPr>
            <a:spLocks noChangeArrowheads="1"/>
          </p:cNvSpPr>
          <p:nvPr/>
        </p:nvSpPr>
        <p:spPr bwMode="auto">
          <a:xfrm>
            <a:off x="320675" y="85725"/>
            <a:ext cx="2919413" cy="1452563"/>
          </a:xfrm>
          <a:prstGeom prst="wedgeRectCallout">
            <a:avLst>
              <a:gd name="adj1" fmla="val 39125"/>
              <a:gd name="adj2" fmla="val 91856"/>
            </a:avLst>
          </a:prstGeom>
          <a:solidFill>
            <a:srgbClr val="0066FF"/>
          </a:solidFill>
          <a:ln w="9525">
            <a:solidFill>
              <a:schemeClr val="tx1"/>
            </a:solidFill>
            <a:miter lim="800000"/>
            <a:headEnd/>
            <a:tailEnd/>
          </a:ln>
          <a:effectLst/>
        </p:spPr>
        <p:txBody>
          <a:bodyPr/>
          <a:lstStyle/>
          <a:p>
            <a:r>
              <a:rPr lang="zh-CN" altLang="en-US">
                <a:solidFill>
                  <a:schemeClr val="bg1"/>
                </a:solidFill>
              </a:rPr>
              <a:t>注意</a:t>
            </a:r>
          </a:p>
          <a:p>
            <a:r>
              <a:rPr lang="zh-CN" altLang="en-US">
                <a:solidFill>
                  <a:schemeClr val="bg1"/>
                </a:solidFill>
              </a:rPr>
              <a:t>绘图：从左至右</a:t>
            </a:r>
          </a:p>
          <a:p>
            <a:r>
              <a:rPr lang="zh-CN" altLang="en-US">
                <a:solidFill>
                  <a:schemeClr val="bg1"/>
                </a:solidFill>
              </a:rPr>
              <a:t>计算：从右至左</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958"/>
                                        </p:tgtEl>
                                        <p:attrNameLst>
                                          <p:attrName>style.visibility</p:attrName>
                                        </p:attrNameLst>
                                      </p:cBhvr>
                                      <p:to>
                                        <p:strVal val="visible"/>
                                      </p:to>
                                    </p:set>
                                    <p:anim calcmode="lin" valueType="num">
                                      <p:cBhvr additive="base">
                                        <p:cTn id="7" dur="500" fill="hold"/>
                                        <p:tgtEl>
                                          <p:spTgt spid="117958"/>
                                        </p:tgtEl>
                                        <p:attrNameLst>
                                          <p:attrName>ppt_x</p:attrName>
                                        </p:attrNameLst>
                                      </p:cBhvr>
                                      <p:tavLst>
                                        <p:tav tm="0">
                                          <p:val>
                                            <p:strVal val="0-#ppt_w/2"/>
                                          </p:val>
                                        </p:tav>
                                        <p:tav tm="100000">
                                          <p:val>
                                            <p:strVal val="#ppt_x"/>
                                          </p:val>
                                        </p:tav>
                                      </p:tavLst>
                                    </p:anim>
                                    <p:anim calcmode="lin" valueType="num">
                                      <p:cBhvr additive="base">
                                        <p:cTn id="8" dur="500" fill="hold"/>
                                        <p:tgtEl>
                                          <p:spTgt spid="1179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outHorizontal)">
                                      <p:cBhvr>
                                        <p:cTn id="13" dur="500"/>
                                        <p:tgtEl>
                                          <p:spTgt spid="2"/>
                                        </p:tgtEl>
                                      </p:cBhvr>
                                    </p:animEffect>
                                  </p:childTnLst>
                                </p:cTn>
                              </p:par>
                            </p:childTnLst>
                          </p:cTn>
                        </p:par>
                        <p:par>
                          <p:cTn id="14" fill="hold">
                            <p:stCondLst>
                              <p:cond delay="500"/>
                            </p:stCondLst>
                            <p:childTnLst>
                              <p:par>
                                <p:cTn id="15" presetID="4" presetClass="entr" presetSubtype="16" fill="hold" nodeType="afterEffect">
                                  <p:stCondLst>
                                    <p:cond delay="0"/>
                                  </p:stCondLst>
                                  <p:childTnLst>
                                    <p:set>
                                      <p:cBhvr>
                                        <p:cTn id="16" dur="1" fill="hold">
                                          <p:stCondLst>
                                            <p:cond delay="0"/>
                                          </p:stCondLst>
                                        </p:cTn>
                                        <p:tgtEl>
                                          <p:spTgt spid="118034"/>
                                        </p:tgtEl>
                                        <p:attrNameLst>
                                          <p:attrName>style.visibility</p:attrName>
                                        </p:attrNameLst>
                                      </p:cBhvr>
                                      <p:to>
                                        <p:strVal val="visible"/>
                                      </p:to>
                                    </p:set>
                                    <p:animEffect transition="in" filter="box(in)">
                                      <p:cBhvr>
                                        <p:cTn id="17" dur="500"/>
                                        <p:tgtEl>
                                          <p:spTgt spid="11803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7959"/>
                                        </p:tgtEl>
                                        <p:attrNameLst>
                                          <p:attrName>style.visibility</p:attrName>
                                        </p:attrNameLst>
                                      </p:cBhvr>
                                      <p:to>
                                        <p:strVal val="visible"/>
                                      </p:to>
                                    </p:set>
                                    <p:animEffect transition="in" filter="dissolve">
                                      <p:cBhvr>
                                        <p:cTn id="22" dur="500"/>
                                        <p:tgtEl>
                                          <p:spTgt spid="11795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7960"/>
                                        </p:tgtEl>
                                        <p:attrNameLst>
                                          <p:attrName>style.visibility</p:attrName>
                                        </p:attrNameLst>
                                      </p:cBhvr>
                                      <p:to>
                                        <p:strVal val="visible"/>
                                      </p:to>
                                    </p:set>
                                    <p:animEffect transition="in" filter="dissolve">
                                      <p:cBhvr>
                                        <p:cTn id="27" dur="500"/>
                                        <p:tgtEl>
                                          <p:spTgt spid="11796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7961"/>
                                        </p:tgtEl>
                                        <p:attrNameLst>
                                          <p:attrName>style.visibility</p:attrName>
                                        </p:attrNameLst>
                                      </p:cBhvr>
                                      <p:to>
                                        <p:strVal val="visible"/>
                                      </p:to>
                                    </p:set>
                                    <p:animEffect transition="in" filter="dissolve">
                                      <p:cBhvr>
                                        <p:cTn id="32" dur="500"/>
                                        <p:tgtEl>
                                          <p:spTgt spid="11796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7962"/>
                                        </p:tgtEl>
                                        <p:attrNameLst>
                                          <p:attrName>style.visibility</p:attrName>
                                        </p:attrNameLst>
                                      </p:cBhvr>
                                      <p:to>
                                        <p:strVal val="visible"/>
                                      </p:to>
                                    </p:set>
                                    <p:animEffect transition="in" filter="dissolve">
                                      <p:cBhvr>
                                        <p:cTn id="37" dur="500"/>
                                        <p:tgtEl>
                                          <p:spTgt spid="11796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7963"/>
                                        </p:tgtEl>
                                        <p:attrNameLst>
                                          <p:attrName>style.visibility</p:attrName>
                                        </p:attrNameLst>
                                      </p:cBhvr>
                                      <p:to>
                                        <p:strVal val="visible"/>
                                      </p:to>
                                    </p:set>
                                    <p:animEffect transition="in" filter="dissolve">
                                      <p:cBhvr>
                                        <p:cTn id="42" dur="500"/>
                                        <p:tgtEl>
                                          <p:spTgt spid="11796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17968"/>
                                        </p:tgtEl>
                                        <p:attrNameLst>
                                          <p:attrName>style.visibility</p:attrName>
                                        </p:attrNameLst>
                                      </p:cBhvr>
                                      <p:to>
                                        <p:strVal val="visible"/>
                                      </p:to>
                                    </p:set>
                                    <p:animEffect transition="in" filter="dissolve">
                                      <p:cBhvr>
                                        <p:cTn id="47" dur="500"/>
                                        <p:tgtEl>
                                          <p:spTgt spid="11796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17969"/>
                                        </p:tgtEl>
                                        <p:attrNameLst>
                                          <p:attrName>style.visibility</p:attrName>
                                        </p:attrNameLst>
                                      </p:cBhvr>
                                      <p:to>
                                        <p:strVal val="visible"/>
                                      </p:to>
                                    </p:set>
                                    <p:animEffect transition="in" filter="dissolve">
                                      <p:cBhvr>
                                        <p:cTn id="52" dur="500"/>
                                        <p:tgtEl>
                                          <p:spTgt spid="117969"/>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17970"/>
                                        </p:tgtEl>
                                        <p:attrNameLst>
                                          <p:attrName>style.visibility</p:attrName>
                                        </p:attrNameLst>
                                      </p:cBhvr>
                                      <p:to>
                                        <p:strVal val="visible"/>
                                      </p:to>
                                    </p:set>
                                    <p:animEffect transition="in" filter="dissolve">
                                      <p:cBhvr>
                                        <p:cTn id="57" dur="500"/>
                                        <p:tgtEl>
                                          <p:spTgt spid="117970"/>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118035"/>
                                        </p:tgtEl>
                                        <p:attrNameLst>
                                          <p:attrName>style.visibility</p:attrName>
                                        </p:attrNameLst>
                                      </p:cBhvr>
                                      <p:to>
                                        <p:strVal val="visible"/>
                                      </p:to>
                                    </p:set>
                                    <p:animEffect transition="in" filter="barn(outHorizontal)">
                                      <p:cBhvr>
                                        <p:cTn id="62" dur="500"/>
                                        <p:tgtEl>
                                          <p:spTgt spid="118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58" grpId="0" animBg="1" autoUpdateAnimBg="0"/>
      <p:bldP spid="117959" grpId="0" animBg="1" autoUpdateAnimBg="0"/>
      <p:bldP spid="117960" grpId="0" animBg="1" autoUpdateAnimBg="0"/>
      <p:bldP spid="117961" grpId="0" animBg="1" autoUpdateAnimBg="0"/>
      <p:bldP spid="117962" grpId="0" animBg="1" autoUpdateAnimBg="0"/>
      <p:bldP spid="117963" grpId="0" animBg="1" autoUpdateAnimBg="0"/>
      <p:bldP spid="117968" grpId="0" animBg="1" autoUpdateAnimBg="0"/>
      <p:bldP spid="117969" grpId="0" animBg="1" autoUpdateAnimBg="0"/>
      <p:bldP spid="117970" grpId="0" animBg="1" autoUpdateAnimBg="0"/>
      <p:bldP spid="118035"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2020888" y="269875"/>
            <a:ext cx="4106862" cy="781050"/>
          </a:xfrm>
        </p:spPr>
        <p:txBody>
          <a:bodyPr/>
          <a:lstStyle/>
          <a:p>
            <a:r>
              <a:rPr lang="zh-CN" altLang="en-US" b="1"/>
              <a:t>	举    例</a:t>
            </a:r>
          </a:p>
        </p:txBody>
      </p:sp>
      <p:sp>
        <p:nvSpPr>
          <p:cNvPr id="179205" name="Text Box 5"/>
          <p:cNvSpPr txBox="1">
            <a:spLocks noChangeArrowheads="1"/>
          </p:cNvSpPr>
          <p:nvPr/>
        </p:nvSpPr>
        <p:spPr bwMode="auto">
          <a:xfrm>
            <a:off x="212725" y="1495424"/>
            <a:ext cx="8753475" cy="3875228"/>
          </a:xfrm>
          <a:prstGeom prst="rect">
            <a:avLst/>
          </a:prstGeom>
          <a:solidFill>
            <a:srgbClr val="D9FFD9"/>
          </a:solidFill>
          <a:ln w="9525">
            <a:noFill/>
            <a:miter lim="800000"/>
            <a:headEnd/>
            <a:tailEnd/>
          </a:ln>
          <a:effectLst/>
        </p:spPr>
        <p:txBody>
          <a:bodyPr wrap="square">
            <a:spAutoFit/>
          </a:bodyPr>
          <a:lstStyle/>
          <a:p>
            <a:pPr algn="l">
              <a:lnSpc>
                <a:spcPct val="150000"/>
              </a:lnSpc>
              <a:spcBef>
                <a:spcPct val="50000"/>
              </a:spcBef>
            </a:pPr>
            <a:r>
              <a:rPr lang="zh-CN" altLang="en-US" dirty="0">
                <a:solidFill>
                  <a:schemeClr val="tx1"/>
                </a:solidFill>
                <a:latin typeface="Tahoma" pitchFamily="34" charset="0"/>
              </a:rPr>
              <a:t>       某地区有一批施工机械，5－9月暂时不用，10月份将重新使用。该地区5－9月可能遭受洪水袭击，有两种选择：1）将机械运走，用时再运回，需往返运输费1000元。2）将机械留在原地，又有两种选择：</a:t>
            </a:r>
            <a:r>
              <a:rPr lang="en-US" altLang="zh-CN" dirty="0">
                <a:solidFill>
                  <a:schemeClr val="tx1"/>
                </a:solidFill>
                <a:latin typeface="Tahoma" pitchFamily="34" charset="0"/>
              </a:rPr>
              <a:t>a)</a:t>
            </a:r>
            <a:r>
              <a:rPr lang="zh-CN" altLang="en-US" dirty="0">
                <a:solidFill>
                  <a:schemeClr val="tx1"/>
                </a:solidFill>
                <a:latin typeface="Tahoma" pitchFamily="34" charset="0"/>
              </a:rPr>
              <a:t>用400元做一个平台放置机械，可防高水位但不能防洪水；</a:t>
            </a:r>
            <a:r>
              <a:rPr lang="en-US" altLang="zh-CN" dirty="0">
                <a:solidFill>
                  <a:schemeClr val="tx1"/>
                </a:solidFill>
                <a:latin typeface="Tahoma" pitchFamily="34" charset="0"/>
              </a:rPr>
              <a:t>b)</a:t>
            </a:r>
            <a:r>
              <a:rPr lang="zh-CN" altLang="en-US" dirty="0">
                <a:solidFill>
                  <a:schemeClr val="tx1"/>
                </a:solidFill>
                <a:latin typeface="Tahoma" pitchFamily="34" charset="0"/>
              </a:rPr>
              <a:t>不做平台，但如果遇到高水位要损失4000元；如果遇到大洪水，无论有无平台，均遭受损失12000元。</a:t>
            </a:r>
          </a:p>
          <a:p>
            <a:pPr algn="l">
              <a:lnSpc>
                <a:spcPct val="150000"/>
              </a:lnSpc>
              <a:spcBef>
                <a:spcPct val="50000"/>
              </a:spcBef>
            </a:pPr>
            <a:r>
              <a:rPr lang="zh-CN" altLang="en-US" dirty="0">
                <a:solidFill>
                  <a:schemeClr val="tx1"/>
                </a:solidFill>
                <a:latin typeface="Tahoma" pitchFamily="34" charset="0"/>
              </a:rPr>
              <a:t>        历史水文资料预测：5-9月份正常水位的概率是0.75，高水位的概率是0.22，大洪水位的概率是0.03，应如何处理这些设备？</a:t>
            </a:r>
          </a:p>
        </p:txBody>
      </p:sp>
    </p:spTree>
  </p:cSld>
  <p:clrMapOvr>
    <a:masterClrMapping/>
  </p:clrMapOvr>
  <p:transition>
    <p:cover dir="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1035050" y="255588"/>
            <a:ext cx="7793038" cy="765175"/>
          </a:xfrm>
        </p:spPr>
        <p:txBody>
          <a:bodyPr/>
          <a:lstStyle/>
          <a:p>
            <a:pPr algn="ctr"/>
            <a:r>
              <a:rPr lang="zh-CN" altLang="en-US" b="1"/>
              <a:t>举    例（续1）</a:t>
            </a:r>
          </a:p>
        </p:txBody>
      </p:sp>
      <p:graphicFrame>
        <p:nvGraphicFramePr>
          <p:cNvPr id="180371" name="Group 147"/>
          <p:cNvGraphicFramePr>
            <a:graphicFrameLocks noGrp="1"/>
          </p:cNvGraphicFramePr>
          <p:nvPr/>
        </p:nvGraphicFramePr>
        <p:xfrm>
          <a:off x="461963" y="1090613"/>
          <a:ext cx="8362950" cy="2344674"/>
        </p:xfrm>
        <a:graphic>
          <a:graphicData uri="http://schemas.openxmlformats.org/drawingml/2006/table">
            <a:tbl>
              <a:tblPr/>
              <a:tblGrid>
                <a:gridCol w="1177925"/>
                <a:gridCol w="1239837"/>
                <a:gridCol w="1098550"/>
                <a:gridCol w="1477963"/>
                <a:gridCol w="1530350"/>
                <a:gridCol w="1838325"/>
              </a:tblGrid>
              <a:tr h="5572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hlink"/>
                          </a:solidFill>
                          <a:effectLst>
                            <a:outerShdw blurRad="38100" dist="38100" dir="2700000" algn="tl">
                              <a:srgbClr val="C0C0C0"/>
                            </a:outerShdw>
                          </a:effectLst>
                          <a:latin typeface="黑体" pitchFamily="2" charset="-122"/>
                          <a:ea typeface="黑体" pitchFamily="2" charset="-122"/>
                        </a:rPr>
                        <a:t>已 知</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hlink"/>
                          </a:solidFill>
                          <a:effectLst>
                            <a:outerShdw blurRad="38100" dist="38100" dir="2700000" algn="tl">
                              <a:srgbClr val="C0C0C0"/>
                            </a:outerShdw>
                          </a:effectLst>
                          <a:latin typeface="黑体" pitchFamily="2" charset="-122"/>
                          <a:ea typeface="黑体" pitchFamily="2" charset="-122"/>
                        </a:rPr>
                        <a:t>条 件</a:t>
                      </a:r>
                    </a:p>
                  </a:txBody>
                  <a:tcPr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正常</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0.75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FD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高水位</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0.22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FD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大洪水</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FD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成本</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0BA"/>
                    </a:solidFill>
                  </a:tcPr>
                </a:tc>
              </a:tr>
              <a:tr h="5524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黑体" pitchFamily="2" charset="-122"/>
                        </a:rPr>
                        <a:t>运走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0.1万元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E0BA"/>
                    </a:solidFill>
                  </a:tcPr>
                </a:tc>
              </a:tr>
              <a:tr h="554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黑体" pitchFamily="2" charset="-122"/>
                        </a:rPr>
                        <a:t>不运</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黑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造平台</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随它去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Tx/>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a:t>
                      </a:r>
                    </a:p>
                    <a:p>
                      <a:pPr marL="0" marR="0" lvl="0" indent="0" algn="ctr" defTabSz="914400" rtl="0" eaLnBrk="1" fontAlgn="base" latinLnBrk="0" hangingPunct="1">
                        <a:lnSpc>
                          <a:spcPct val="100000"/>
                        </a:lnSpc>
                        <a:spcBef>
                          <a:spcPct val="20000"/>
                        </a:spcBef>
                        <a:spcAft>
                          <a:spcPct val="0"/>
                        </a:spcAft>
                        <a:buClr>
                          <a:schemeClr val="folHlink"/>
                        </a:buClr>
                        <a:buSzPct val="60000"/>
                        <a:buFontTx/>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0.4万元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1.2万元</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1.2万元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0.04万元</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0元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E0BA"/>
                    </a:solidFill>
                  </a:tcPr>
                </a:tc>
              </a:tr>
            </a:tbl>
          </a:graphicData>
        </a:graphic>
      </p:graphicFrame>
      <p:grpSp>
        <p:nvGrpSpPr>
          <p:cNvPr id="2" name="Group 148"/>
          <p:cNvGrpSpPr>
            <a:grpSpLocks/>
          </p:cNvGrpSpPr>
          <p:nvPr/>
        </p:nvGrpSpPr>
        <p:grpSpPr bwMode="auto">
          <a:xfrm>
            <a:off x="1092200" y="3522663"/>
            <a:ext cx="6157913" cy="2830512"/>
            <a:chOff x="688" y="2219"/>
            <a:chExt cx="3879" cy="1783"/>
          </a:xfrm>
        </p:grpSpPr>
        <p:sp>
          <p:nvSpPr>
            <p:cNvPr id="180325" name="Rectangle 101"/>
            <p:cNvSpPr>
              <a:spLocks noChangeArrowheads="1"/>
            </p:cNvSpPr>
            <p:nvPr/>
          </p:nvSpPr>
          <p:spPr bwMode="auto">
            <a:xfrm>
              <a:off x="688" y="2606"/>
              <a:ext cx="249" cy="215"/>
            </a:xfrm>
            <a:prstGeom prst="rect">
              <a:avLst/>
            </a:prstGeom>
            <a:solidFill>
              <a:srgbClr val="FFCCCC"/>
            </a:solidFill>
            <a:ln w="9525">
              <a:solidFill>
                <a:schemeClr val="tx1"/>
              </a:solidFill>
              <a:miter lim="800000"/>
              <a:headEnd/>
              <a:tailEnd/>
            </a:ln>
            <a:effectLst/>
          </p:spPr>
          <p:txBody>
            <a:bodyPr wrap="none" anchor="ctr"/>
            <a:lstStyle/>
            <a:p>
              <a:r>
                <a:rPr lang="zh-CN" altLang="en-US" sz="2400" b="0">
                  <a:solidFill>
                    <a:schemeClr val="hlink"/>
                  </a:solidFill>
                  <a:effectLst>
                    <a:outerShdw blurRad="38100" dist="38100" dir="2700000" algn="tl">
                      <a:srgbClr val="000000"/>
                    </a:outerShdw>
                  </a:effectLst>
                  <a:latin typeface="Tahoma" pitchFamily="34" charset="0"/>
                </a:rPr>
                <a:t>1</a:t>
              </a:r>
            </a:p>
          </p:txBody>
        </p:sp>
        <p:sp>
          <p:nvSpPr>
            <p:cNvPr id="180326" name="Rectangle 102"/>
            <p:cNvSpPr>
              <a:spLocks noChangeArrowheads="1"/>
            </p:cNvSpPr>
            <p:nvPr/>
          </p:nvSpPr>
          <p:spPr bwMode="auto">
            <a:xfrm>
              <a:off x="1368" y="3048"/>
              <a:ext cx="249" cy="215"/>
            </a:xfrm>
            <a:prstGeom prst="rect">
              <a:avLst/>
            </a:prstGeom>
            <a:solidFill>
              <a:srgbClr val="FFCCCC"/>
            </a:solidFill>
            <a:ln w="9525">
              <a:solidFill>
                <a:schemeClr val="tx1"/>
              </a:solidFill>
              <a:miter lim="800000"/>
              <a:headEnd/>
              <a:tailEnd/>
            </a:ln>
            <a:effectLst/>
          </p:spPr>
          <p:txBody>
            <a:bodyPr wrap="none" anchor="ctr"/>
            <a:lstStyle/>
            <a:p>
              <a:r>
                <a:rPr lang="zh-CN" altLang="en-US" sz="2400" b="0">
                  <a:solidFill>
                    <a:schemeClr val="hlink"/>
                  </a:solidFill>
                  <a:effectLst>
                    <a:outerShdw blurRad="38100" dist="38100" dir="2700000" algn="tl">
                      <a:srgbClr val="000000"/>
                    </a:outerShdw>
                  </a:effectLst>
                  <a:latin typeface="Tahoma" pitchFamily="34" charset="0"/>
                </a:rPr>
                <a:t>2</a:t>
              </a:r>
            </a:p>
          </p:txBody>
        </p:sp>
        <p:sp>
          <p:nvSpPr>
            <p:cNvPr id="180328" name="Line 104"/>
            <p:cNvSpPr>
              <a:spLocks noChangeShapeType="1"/>
            </p:cNvSpPr>
            <p:nvPr/>
          </p:nvSpPr>
          <p:spPr bwMode="auto">
            <a:xfrm flipV="1">
              <a:off x="929" y="2469"/>
              <a:ext cx="338" cy="124"/>
            </a:xfrm>
            <a:prstGeom prst="line">
              <a:avLst/>
            </a:prstGeom>
            <a:noFill/>
            <a:ln w="9525">
              <a:solidFill>
                <a:schemeClr val="tx1"/>
              </a:solidFill>
              <a:miter lim="800000"/>
              <a:headEnd/>
              <a:tailEnd/>
            </a:ln>
            <a:effectLst/>
          </p:spPr>
          <p:txBody>
            <a:bodyPr wrap="none"/>
            <a:lstStyle/>
            <a:p>
              <a:endParaRPr lang="zh-CN" altLang="en-US"/>
            </a:p>
          </p:txBody>
        </p:sp>
        <p:sp>
          <p:nvSpPr>
            <p:cNvPr id="180329" name="Line 105"/>
            <p:cNvSpPr>
              <a:spLocks noChangeShapeType="1"/>
            </p:cNvSpPr>
            <p:nvPr/>
          </p:nvSpPr>
          <p:spPr bwMode="auto">
            <a:xfrm>
              <a:off x="1266" y="2470"/>
              <a:ext cx="831" cy="0"/>
            </a:xfrm>
            <a:prstGeom prst="line">
              <a:avLst/>
            </a:prstGeom>
            <a:noFill/>
            <a:ln w="9525">
              <a:solidFill>
                <a:schemeClr val="tx1"/>
              </a:solidFill>
              <a:miter lim="800000"/>
              <a:headEnd/>
              <a:tailEnd/>
            </a:ln>
            <a:effectLst/>
          </p:spPr>
          <p:txBody>
            <a:bodyPr wrap="none"/>
            <a:lstStyle/>
            <a:p>
              <a:endParaRPr lang="zh-CN" altLang="en-US"/>
            </a:p>
          </p:txBody>
        </p:sp>
        <p:sp>
          <p:nvSpPr>
            <p:cNvPr id="180330" name="Line 106"/>
            <p:cNvSpPr>
              <a:spLocks noChangeShapeType="1"/>
            </p:cNvSpPr>
            <p:nvPr/>
          </p:nvSpPr>
          <p:spPr bwMode="auto">
            <a:xfrm>
              <a:off x="919" y="2835"/>
              <a:ext cx="447" cy="307"/>
            </a:xfrm>
            <a:prstGeom prst="line">
              <a:avLst/>
            </a:prstGeom>
            <a:noFill/>
            <a:ln w="9525">
              <a:solidFill>
                <a:schemeClr val="tx1"/>
              </a:solidFill>
              <a:miter lim="800000"/>
              <a:headEnd/>
              <a:tailEnd/>
            </a:ln>
            <a:effectLst/>
          </p:spPr>
          <p:txBody>
            <a:bodyPr wrap="none"/>
            <a:lstStyle/>
            <a:p>
              <a:endParaRPr lang="zh-CN" altLang="en-US"/>
            </a:p>
          </p:txBody>
        </p:sp>
        <p:sp>
          <p:nvSpPr>
            <p:cNvPr id="180331" name="Line 107"/>
            <p:cNvSpPr>
              <a:spLocks noChangeShapeType="1"/>
            </p:cNvSpPr>
            <p:nvPr/>
          </p:nvSpPr>
          <p:spPr bwMode="auto">
            <a:xfrm flipV="1">
              <a:off x="1613" y="2801"/>
              <a:ext cx="584" cy="247"/>
            </a:xfrm>
            <a:prstGeom prst="line">
              <a:avLst/>
            </a:prstGeom>
            <a:noFill/>
            <a:ln w="9525">
              <a:solidFill>
                <a:schemeClr val="tx1"/>
              </a:solidFill>
              <a:miter lim="800000"/>
              <a:headEnd/>
              <a:tailEnd/>
            </a:ln>
            <a:effectLst/>
          </p:spPr>
          <p:txBody>
            <a:bodyPr wrap="none"/>
            <a:lstStyle/>
            <a:p>
              <a:endParaRPr lang="zh-CN" altLang="en-US"/>
            </a:p>
          </p:txBody>
        </p:sp>
        <p:sp>
          <p:nvSpPr>
            <p:cNvPr id="180332" name="Line 108"/>
            <p:cNvSpPr>
              <a:spLocks noChangeShapeType="1"/>
            </p:cNvSpPr>
            <p:nvPr/>
          </p:nvSpPr>
          <p:spPr bwMode="auto">
            <a:xfrm>
              <a:off x="1609" y="3270"/>
              <a:ext cx="604" cy="343"/>
            </a:xfrm>
            <a:prstGeom prst="line">
              <a:avLst/>
            </a:prstGeom>
            <a:noFill/>
            <a:ln w="9525">
              <a:solidFill>
                <a:schemeClr val="tx1"/>
              </a:solidFill>
              <a:miter lim="800000"/>
              <a:headEnd/>
              <a:tailEnd/>
            </a:ln>
            <a:effectLst/>
          </p:spPr>
          <p:txBody>
            <a:bodyPr wrap="none"/>
            <a:lstStyle/>
            <a:p>
              <a:endParaRPr lang="zh-CN" altLang="en-US"/>
            </a:p>
          </p:txBody>
        </p:sp>
        <p:sp>
          <p:nvSpPr>
            <p:cNvPr id="180333" name="Oval 109"/>
            <p:cNvSpPr>
              <a:spLocks noChangeArrowheads="1"/>
            </p:cNvSpPr>
            <p:nvPr/>
          </p:nvSpPr>
          <p:spPr bwMode="auto">
            <a:xfrm>
              <a:off x="2198" y="2640"/>
              <a:ext cx="283" cy="271"/>
            </a:xfrm>
            <a:prstGeom prst="ellipse">
              <a:avLst/>
            </a:prstGeom>
            <a:solidFill>
              <a:srgbClr val="FFFF99"/>
            </a:solidFill>
            <a:ln w="9525">
              <a:solidFill>
                <a:schemeClr val="tx1"/>
              </a:solidFill>
              <a:miter lim="800000"/>
              <a:headEnd/>
              <a:tailEnd/>
            </a:ln>
            <a:effectLst/>
          </p:spPr>
          <p:txBody>
            <a:bodyPr wrap="none" anchor="ctr"/>
            <a:lstStyle/>
            <a:p>
              <a:r>
                <a:rPr lang="zh-CN" altLang="en-US" sz="2400" b="0">
                  <a:latin typeface="Tahoma" pitchFamily="34" charset="0"/>
                </a:rPr>
                <a:t>3</a:t>
              </a:r>
            </a:p>
          </p:txBody>
        </p:sp>
        <p:sp>
          <p:nvSpPr>
            <p:cNvPr id="180334" name="Oval 110"/>
            <p:cNvSpPr>
              <a:spLocks noChangeArrowheads="1"/>
            </p:cNvSpPr>
            <p:nvPr/>
          </p:nvSpPr>
          <p:spPr bwMode="auto">
            <a:xfrm>
              <a:off x="2216" y="3492"/>
              <a:ext cx="283" cy="271"/>
            </a:xfrm>
            <a:prstGeom prst="ellipse">
              <a:avLst/>
            </a:prstGeom>
            <a:solidFill>
              <a:srgbClr val="FFFF99"/>
            </a:solidFill>
            <a:ln w="9525">
              <a:solidFill>
                <a:schemeClr val="tx1"/>
              </a:solidFill>
              <a:miter lim="800000"/>
              <a:headEnd/>
              <a:tailEnd/>
            </a:ln>
            <a:effectLst/>
          </p:spPr>
          <p:txBody>
            <a:bodyPr wrap="none" anchor="ctr"/>
            <a:lstStyle/>
            <a:p>
              <a:r>
                <a:rPr lang="zh-CN" altLang="en-US" sz="2400" b="0">
                  <a:latin typeface="Tahoma" pitchFamily="34" charset="0"/>
                </a:rPr>
                <a:t>4</a:t>
              </a:r>
            </a:p>
          </p:txBody>
        </p:sp>
        <p:grpSp>
          <p:nvGrpSpPr>
            <p:cNvPr id="3" name="Group 144"/>
            <p:cNvGrpSpPr>
              <a:grpSpLocks/>
            </p:cNvGrpSpPr>
            <p:nvPr/>
          </p:nvGrpSpPr>
          <p:grpSpPr bwMode="auto">
            <a:xfrm>
              <a:off x="2486" y="2219"/>
              <a:ext cx="1303" cy="863"/>
              <a:chOff x="2486" y="2219"/>
              <a:chExt cx="1303" cy="863"/>
            </a:xfrm>
          </p:grpSpPr>
          <p:sp>
            <p:nvSpPr>
              <p:cNvPr id="180339" name="Line 115"/>
              <p:cNvSpPr>
                <a:spLocks noChangeShapeType="1"/>
              </p:cNvSpPr>
              <p:nvPr/>
            </p:nvSpPr>
            <p:spPr bwMode="auto">
              <a:xfrm flipV="1">
                <a:off x="2504" y="2746"/>
                <a:ext cx="1251" cy="0"/>
              </a:xfrm>
              <a:prstGeom prst="line">
                <a:avLst/>
              </a:prstGeom>
              <a:noFill/>
              <a:ln w="9525">
                <a:solidFill>
                  <a:schemeClr val="tx1"/>
                </a:solidFill>
                <a:miter lim="800000"/>
                <a:headEnd/>
                <a:tailEnd/>
              </a:ln>
              <a:effectLst/>
            </p:spPr>
            <p:txBody>
              <a:bodyPr wrap="none"/>
              <a:lstStyle/>
              <a:p>
                <a:endParaRPr lang="zh-CN" altLang="en-US"/>
              </a:p>
            </p:txBody>
          </p:sp>
          <p:sp>
            <p:nvSpPr>
              <p:cNvPr id="180340" name="Line 116"/>
              <p:cNvSpPr>
                <a:spLocks noChangeShapeType="1"/>
              </p:cNvSpPr>
              <p:nvPr/>
            </p:nvSpPr>
            <p:spPr bwMode="auto">
              <a:xfrm flipV="1">
                <a:off x="2867" y="3043"/>
                <a:ext cx="922" cy="0"/>
              </a:xfrm>
              <a:prstGeom prst="line">
                <a:avLst/>
              </a:prstGeom>
              <a:noFill/>
              <a:ln w="9525">
                <a:solidFill>
                  <a:schemeClr val="tx1"/>
                </a:solidFill>
                <a:miter lim="800000"/>
                <a:headEnd/>
                <a:tailEnd/>
              </a:ln>
              <a:effectLst/>
            </p:spPr>
            <p:txBody>
              <a:bodyPr wrap="none"/>
              <a:lstStyle/>
              <a:p>
                <a:endParaRPr lang="zh-CN" altLang="en-US"/>
              </a:p>
            </p:txBody>
          </p:sp>
          <p:sp>
            <p:nvSpPr>
              <p:cNvPr id="180341" name="Line 117"/>
              <p:cNvSpPr>
                <a:spLocks noChangeShapeType="1"/>
              </p:cNvSpPr>
              <p:nvPr/>
            </p:nvSpPr>
            <p:spPr bwMode="auto">
              <a:xfrm>
                <a:off x="2486" y="2746"/>
                <a:ext cx="385" cy="296"/>
              </a:xfrm>
              <a:prstGeom prst="line">
                <a:avLst/>
              </a:prstGeom>
              <a:noFill/>
              <a:ln w="9525">
                <a:solidFill>
                  <a:schemeClr val="tx1"/>
                </a:solidFill>
                <a:miter lim="800000"/>
                <a:headEnd/>
                <a:tailEnd/>
              </a:ln>
              <a:effectLst/>
            </p:spPr>
            <p:txBody>
              <a:bodyPr wrap="none"/>
              <a:lstStyle/>
              <a:p>
                <a:endParaRPr lang="zh-CN" altLang="en-US"/>
              </a:p>
            </p:txBody>
          </p:sp>
          <p:sp>
            <p:nvSpPr>
              <p:cNvPr id="180342" name="Line 118"/>
              <p:cNvSpPr>
                <a:spLocks noChangeShapeType="1"/>
              </p:cNvSpPr>
              <p:nvPr/>
            </p:nvSpPr>
            <p:spPr bwMode="auto">
              <a:xfrm>
                <a:off x="2846" y="2440"/>
                <a:ext cx="922" cy="0"/>
              </a:xfrm>
              <a:prstGeom prst="line">
                <a:avLst/>
              </a:prstGeom>
              <a:noFill/>
              <a:ln w="9525">
                <a:solidFill>
                  <a:schemeClr val="tx1"/>
                </a:solidFill>
                <a:miter lim="800000"/>
                <a:headEnd/>
                <a:tailEnd/>
              </a:ln>
              <a:effectLst/>
            </p:spPr>
            <p:txBody>
              <a:bodyPr wrap="none"/>
              <a:lstStyle/>
              <a:p>
                <a:endParaRPr lang="zh-CN" altLang="en-US"/>
              </a:p>
            </p:txBody>
          </p:sp>
          <p:sp>
            <p:nvSpPr>
              <p:cNvPr id="180343" name="Line 119"/>
              <p:cNvSpPr>
                <a:spLocks noChangeShapeType="1"/>
              </p:cNvSpPr>
              <p:nvPr/>
            </p:nvSpPr>
            <p:spPr bwMode="auto">
              <a:xfrm flipV="1">
                <a:off x="2486" y="2447"/>
                <a:ext cx="354" cy="296"/>
              </a:xfrm>
              <a:prstGeom prst="line">
                <a:avLst/>
              </a:prstGeom>
              <a:noFill/>
              <a:ln w="9525">
                <a:solidFill>
                  <a:schemeClr val="tx1"/>
                </a:solidFill>
                <a:miter lim="800000"/>
                <a:headEnd/>
                <a:tailEnd/>
              </a:ln>
              <a:effectLst/>
            </p:spPr>
            <p:txBody>
              <a:bodyPr wrap="none"/>
              <a:lstStyle/>
              <a:p>
                <a:endParaRPr lang="zh-CN" altLang="en-US"/>
              </a:p>
            </p:txBody>
          </p:sp>
          <p:sp>
            <p:nvSpPr>
              <p:cNvPr id="180344" name="Text Box 120"/>
              <p:cNvSpPr txBox="1">
                <a:spLocks noChangeArrowheads="1"/>
              </p:cNvSpPr>
              <p:nvPr/>
            </p:nvSpPr>
            <p:spPr bwMode="auto">
              <a:xfrm>
                <a:off x="3188" y="2219"/>
                <a:ext cx="472"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0.75</a:t>
                </a:r>
              </a:p>
            </p:txBody>
          </p:sp>
          <p:sp>
            <p:nvSpPr>
              <p:cNvPr id="180345" name="Text Box 121"/>
              <p:cNvSpPr txBox="1">
                <a:spLocks noChangeArrowheads="1"/>
              </p:cNvSpPr>
              <p:nvPr/>
            </p:nvSpPr>
            <p:spPr bwMode="auto">
              <a:xfrm>
                <a:off x="3178" y="2525"/>
                <a:ext cx="472"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0.22</a:t>
                </a:r>
              </a:p>
            </p:txBody>
          </p:sp>
          <p:sp>
            <p:nvSpPr>
              <p:cNvPr id="180346" name="Text Box 122"/>
              <p:cNvSpPr txBox="1">
                <a:spLocks noChangeArrowheads="1"/>
              </p:cNvSpPr>
              <p:nvPr/>
            </p:nvSpPr>
            <p:spPr bwMode="auto">
              <a:xfrm>
                <a:off x="3183" y="2832"/>
                <a:ext cx="472"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0.03</a:t>
                </a:r>
              </a:p>
            </p:txBody>
          </p:sp>
        </p:grpSp>
        <p:sp>
          <p:nvSpPr>
            <p:cNvPr id="180349" name="Rectangle 125"/>
            <p:cNvSpPr>
              <a:spLocks noChangeArrowheads="1"/>
            </p:cNvSpPr>
            <p:nvPr/>
          </p:nvSpPr>
          <p:spPr bwMode="auto">
            <a:xfrm>
              <a:off x="3786" y="2357"/>
              <a:ext cx="781" cy="139"/>
            </a:xfrm>
            <a:prstGeom prst="rect">
              <a:avLst/>
            </a:prstGeom>
            <a:noFill/>
            <a:ln w="9525">
              <a:solidFill>
                <a:srgbClr val="FFFFFF"/>
              </a:solidFill>
              <a:miter lim="800000"/>
              <a:headEnd/>
              <a:tailEnd/>
            </a:ln>
            <a:effectLst/>
          </p:spPr>
          <p:txBody>
            <a:bodyPr wrap="none" anchor="ctr"/>
            <a:lstStyle/>
            <a:p>
              <a:r>
                <a:rPr lang="en-US" altLang="zh-CN" sz="2400">
                  <a:solidFill>
                    <a:schemeClr val="hlink"/>
                  </a:solidFill>
                  <a:effectLst>
                    <a:outerShdw blurRad="38100" dist="38100" dir="2700000" algn="tl">
                      <a:srgbClr val="C0C0C0"/>
                    </a:outerShdw>
                  </a:effectLst>
                  <a:latin typeface="Tahoma" pitchFamily="34" charset="0"/>
                </a:rPr>
                <a:t>-0.04</a:t>
              </a:r>
              <a:r>
                <a:rPr lang="zh-CN" altLang="en-US" sz="2400">
                  <a:solidFill>
                    <a:schemeClr val="hlink"/>
                  </a:solidFill>
                  <a:effectLst>
                    <a:outerShdw blurRad="38100" dist="38100" dir="2700000" algn="tl">
                      <a:srgbClr val="C0C0C0"/>
                    </a:outerShdw>
                  </a:effectLst>
                  <a:latin typeface="Tahoma" pitchFamily="34" charset="0"/>
                </a:rPr>
                <a:t>万</a:t>
              </a:r>
            </a:p>
          </p:txBody>
        </p:sp>
        <p:sp>
          <p:nvSpPr>
            <p:cNvPr id="180350" name="Text Box 126"/>
            <p:cNvSpPr txBox="1">
              <a:spLocks noChangeArrowheads="1"/>
            </p:cNvSpPr>
            <p:nvPr/>
          </p:nvSpPr>
          <p:spPr bwMode="auto">
            <a:xfrm>
              <a:off x="829" y="2237"/>
              <a:ext cx="502" cy="288"/>
            </a:xfrm>
            <a:prstGeom prst="rect">
              <a:avLst/>
            </a:prstGeom>
            <a:noFill/>
            <a:ln w="9525">
              <a:noFill/>
              <a:miter lim="800000"/>
              <a:headEnd/>
              <a:tailEnd/>
            </a:ln>
            <a:effectLst/>
          </p:spPr>
          <p:txBody>
            <a:bodyPr wrap="none">
              <a:spAutoFit/>
            </a:bodyPr>
            <a:lstStyle/>
            <a:p>
              <a:r>
                <a:rPr lang="zh-CN" altLang="en-US" sz="2400">
                  <a:latin typeface="Times New Roman" pitchFamily="18" charset="0"/>
                  <a:ea typeface="楷体_GB2312" pitchFamily="49" charset="-122"/>
                </a:rPr>
                <a:t>运走</a:t>
              </a:r>
              <a:endParaRPr lang="en-US" altLang="zh-CN" sz="2400">
                <a:latin typeface="Times New Roman" pitchFamily="18" charset="0"/>
                <a:ea typeface="楷体_GB2312" pitchFamily="49" charset="-122"/>
              </a:endParaRPr>
            </a:p>
          </p:txBody>
        </p:sp>
        <p:sp>
          <p:nvSpPr>
            <p:cNvPr id="180351" name="Text Box 127"/>
            <p:cNvSpPr txBox="1">
              <a:spLocks noChangeArrowheads="1"/>
            </p:cNvSpPr>
            <p:nvPr/>
          </p:nvSpPr>
          <p:spPr bwMode="auto">
            <a:xfrm>
              <a:off x="1441" y="2655"/>
              <a:ext cx="695" cy="288"/>
            </a:xfrm>
            <a:prstGeom prst="rect">
              <a:avLst/>
            </a:prstGeom>
            <a:noFill/>
            <a:ln w="9525">
              <a:noFill/>
              <a:miter lim="800000"/>
              <a:headEnd/>
              <a:tailEnd/>
            </a:ln>
            <a:effectLst/>
          </p:spPr>
          <p:txBody>
            <a:bodyPr wrap="none">
              <a:spAutoFit/>
            </a:bodyPr>
            <a:lstStyle/>
            <a:p>
              <a:r>
                <a:rPr lang="zh-CN" altLang="en-US" sz="2400">
                  <a:latin typeface="Times New Roman" pitchFamily="18" charset="0"/>
                  <a:ea typeface="楷体_GB2312" pitchFamily="49" charset="-122"/>
                </a:rPr>
                <a:t>造平台</a:t>
              </a:r>
            </a:p>
          </p:txBody>
        </p:sp>
        <p:sp>
          <p:nvSpPr>
            <p:cNvPr id="180352" name="Text Box 128"/>
            <p:cNvSpPr txBox="1">
              <a:spLocks noChangeArrowheads="1"/>
            </p:cNvSpPr>
            <p:nvPr/>
          </p:nvSpPr>
          <p:spPr bwMode="auto">
            <a:xfrm>
              <a:off x="1553" y="3421"/>
              <a:ext cx="502" cy="288"/>
            </a:xfrm>
            <a:prstGeom prst="rect">
              <a:avLst/>
            </a:prstGeom>
            <a:noFill/>
            <a:ln w="9525">
              <a:noFill/>
              <a:miter lim="800000"/>
              <a:headEnd/>
              <a:tailEnd/>
            </a:ln>
            <a:effectLst/>
          </p:spPr>
          <p:txBody>
            <a:bodyPr wrap="none">
              <a:spAutoFit/>
            </a:bodyPr>
            <a:lstStyle/>
            <a:p>
              <a:r>
                <a:rPr lang="zh-CN" altLang="en-US" sz="2400">
                  <a:latin typeface="Times New Roman" pitchFamily="18" charset="0"/>
                  <a:ea typeface="楷体_GB2312" pitchFamily="49" charset="-122"/>
                </a:rPr>
                <a:t>不造</a:t>
              </a:r>
            </a:p>
          </p:txBody>
        </p:sp>
        <p:sp>
          <p:nvSpPr>
            <p:cNvPr id="180353" name="Text Box 129"/>
            <p:cNvSpPr txBox="1">
              <a:spLocks noChangeArrowheads="1"/>
            </p:cNvSpPr>
            <p:nvPr/>
          </p:nvSpPr>
          <p:spPr bwMode="auto">
            <a:xfrm>
              <a:off x="781" y="2945"/>
              <a:ext cx="502" cy="288"/>
            </a:xfrm>
            <a:prstGeom prst="rect">
              <a:avLst/>
            </a:prstGeom>
            <a:noFill/>
            <a:ln w="9525">
              <a:noFill/>
              <a:miter lim="800000"/>
              <a:headEnd/>
              <a:tailEnd/>
            </a:ln>
            <a:effectLst/>
          </p:spPr>
          <p:txBody>
            <a:bodyPr wrap="none">
              <a:spAutoFit/>
            </a:bodyPr>
            <a:lstStyle/>
            <a:p>
              <a:r>
                <a:rPr lang="zh-CN" altLang="en-US" sz="2400">
                  <a:latin typeface="Times New Roman" pitchFamily="18" charset="0"/>
                  <a:ea typeface="楷体_GB2312" pitchFamily="49" charset="-122"/>
                </a:rPr>
                <a:t>不运</a:t>
              </a:r>
              <a:endParaRPr lang="en-US" altLang="zh-CN" sz="2400">
                <a:latin typeface="Times New Roman" pitchFamily="18" charset="0"/>
                <a:ea typeface="楷体_GB2312" pitchFamily="49" charset="-122"/>
              </a:endParaRPr>
            </a:p>
          </p:txBody>
        </p:sp>
        <p:sp>
          <p:nvSpPr>
            <p:cNvPr id="180354" name="Rectangle 130"/>
            <p:cNvSpPr>
              <a:spLocks noChangeArrowheads="1"/>
            </p:cNvSpPr>
            <p:nvPr/>
          </p:nvSpPr>
          <p:spPr bwMode="auto">
            <a:xfrm>
              <a:off x="3783" y="2957"/>
              <a:ext cx="781" cy="139"/>
            </a:xfrm>
            <a:prstGeom prst="rect">
              <a:avLst/>
            </a:prstGeom>
            <a:noFill/>
            <a:ln w="9525">
              <a:solidFill>
                <a:srgbClr val="FFFFFF"/>
              </a:solidFill>
              <a:miter lim="800000"/>
              <a:headEnd/>
              <a:tailEnd/>
            </a:ln>
            <a:effectLst/>
          </p:spPr>
          <p:txBody>
            <a:bodyPr wrap="none" anchor="ctr"/>
            <a:lstStyle/>
            <a:p>
              <a:r>
                <a:rPr lang="en-US" altLang="zh-CN" sz="2400">
                  <a:solidFill>
                    <a:schemeClr val="hlink"/>
                  </a:solidFill>
                  <a:effectLst>
                    <a:outerShdw blurRad="38100" dist="38100" dir="2700000" algn="tl">
                      <a:srgbClr val="C0C0C0"/>
                    </a:outerShdw>
                  </a:effectLst>
                  <a:latin typeface="Tahoma" pitchFamily="34" charset="0"/>
                </a:rPr>
                <a:t>-1.24</a:t>
              </a:r>
              <a:r>
                <a:rPr lang="zh-CN" altLang="en-US" sz="2400">
                  <a:solidFill>
                    <a:schemeClr val="hlink"/>
                  </a:solidFill>
                  <a:effectLst>
                    <a:outerShdw blurRad="38100" dist="38100" dir="2700000" algn="tl">
                      <a:srgbClr val="C0C0C0"/>
                    </a:outerShdw>
                  </a:effectLst>
                  <a:latin typeface="Tahoma" pitchFamily="34" charset="0"/>
                </a:rPr>
                <a:t>万</a:t>
              </a:r>
            </a:p>
          </p:txBody>
        </p:sp>
        <p:sp>
          <p:nvSpPr>
            <p:cNvPr id="180355" name="Rectangle 131"/>
            <p:cNvSpPr>
              <a:spLocks noChangeArrowheads="1"/>
            </p:cNvSpPr>
            <p:nvPr/>
          </p:nvSpPr>
          <p:spPr bwMode="auto">
            <a:xfrm>
              <a:off x="3783" y="2651"/>
              <a:ext cx="781" cy="139"/>
            </a:xfrm>
            <a:prstGeom prst="rect">
              <a:avLst/>
            </a:prstGeom>
            <a:noFill/>
            <a:ln w="9525">
              <a:solidFill>
                <a:srgbClr val="FFFFFF"/>
              </a:solidFill>
              <a:miter lim="800000"/>
              <a:headEnd/>
              <a:tailEnd/>
            </a:ln>
            <a:effectLst/>
          </p:spPr>
          <p:txBody>
            <a:bodyPr wrap="none" anchor="ctr"/>
            <a:lstStyle/>
            <a:p>
              <a:r>
                <a:rPr lang="en-US" altLang="zh-CN" sz="2400">
                  <a:solidFill>
                    <a:schemeClr val="hlink"/>
                  </a:solidFill>
                  <a:effectLst>
                    <a:outerShdw blurRad="38100" dist="38100" dir="2700000" algn="tl">
                      <a:srgbClr val="C0C0C0"/>
                    </a:outerShdw>
                  </a:effectLst>
                  <a:latin typeface="Tahoma" pitchFamily="34" charset="0"/>
                </a:rPr>
                <a:t>-0.04</a:t>
              </a:r>
              <a:r>
                <a:rPr lang="zh-CN" altLang="en-US" sz="2400">
                  <a:solidFill>
                    <a:schemeClr val="hlink"/>
                  </a:solidFill>
                  <a:effectLst>
                    <a:outerShdw blurRad="38100" dist="38100" dir="2700000" algn="tl">
                      <a:srgbClr val="C0C0C0"/>
                    </a:outerShdw>
                  </a:effectLst>
                  <a:latin typeface="Tahoma" pitchFamily="34" charset="0"/>
                </a:rPr>
                <a:t>万</a:t>
              </a:r>
            </a:p>
          </p:txBody>
        </p:sp>
        <p:grpSp>
          <p:nvGrpSpPr>
            <p:cNvPr id="4" name="Group 146"/>
            <p:cNvGrpSpPr>
              <a:grpSpLocks/>
            </p:cNvGrpSpPr>
            <p:nvPr/>
          </p:nvGrpSpPr>
          <p:grpSpPr bwMode="auto">
            <a:xfrm>
              <a:off x="2492" y="3125"/>
              <a:ext cx="1303" cy="863"/>
              <a:chOff x="2492" y="3125"/>
              <a:chExt cx="1303" cy="863"/>
            </a:xfrm>
          </p:grpSpPr>
          <p:sp>
            <p:nvSpPr>
              <p:cNvPr id="180358" name="Line 134"/>
              <p:cNvSpPr>
                <a:spLocks noChangeShapeType="1"/>
              </p:cNvSpPr>
              <p:nvPr/>
            </p:nvSpPr>
            <p:spPr bwMode="auto">
              <a:xfrm>
                <a:off x="2492" y="3652"/>
                <a:ext cx="385" cy="296"/>
              </a:xfrm>
              <a:prstGeom prst="line">
                <a:avLst/>
              </a:prstGeom>
              <a:noFill/>
              <a:ln w="9525">
                <a:solidFill>
                  <a:schemeClr val="tx1"/>
                </a:solidFill>
                <a:miter lim="800000"/>
                <a:headEnd/>
                <a:tailEnd/>
              </a:ln>
              <a:effectLst/>
            </p:spPr>
            <p:txBody>
              <a:bodyPr wrap="none"/>
              <a:lstStyle/>
              <a:p>
                <a:endParaRPr lang="zh-CN" altLang="en-US"/>
              </a:p>
            </p:txBody>
          </p:sp>
          <p:sp>
            <p:nvSpPr>
              <p:cNvPr id="180360" name="Line 136"/>
              <p:cNvSpPr>
                <a:spLocks noChangeShapeType="1"/>
              </p:cNvSpPr>
              <p:nvPr/>
            </p:nvSpPr>
            <p:spPr bwMode="auto">
              <a:xfrm flipV="1">
                <a:off x="2492" y="3353"/>
                <a:ext cx="354" cy="296"/>
              </a:xfrm>
              <a:prstGeom prst="line">
                <a:avLst/>
              </a:prstGeom>
              <a:noFill/>
              <a:ln w="9525">
                <a:solidFill>
                  <a:schemeClr val="tx1"/>
                </a:solidFill>
                <a:miter lim="800000"/>
                <a:headEnd/>
                <a:tailEnd/>
              </a:ln>
              <a:effectLst/>
            </p:spPr>
            <p:txBody>
              <a:bodyPr wrap="none"/>
              <a:lstStyle/>
              <a:p>
                <a:endParaRPr lang="zh-CN" altLang="en-US"/>
              </a:p>
            </p:txBody>
          </p:sp>
          <p:grpSp>
            <p:nvGrpSpPr>
              <p:cNvPr id="5" name="Group 145"/>
              <p:cNvGrpSpPr>
                <a:grpSpLocks/>
              </p:cNvGrpSpPr>
              <p:nvPr/>
            </p:nvGrpSpPr>
            <p:grpSpPr bwMode="auto">
              <a:xfrm>
                <a:off x="2510" y="3125"/>
                <a:ext cx="1285" cy="863"/>
                <a:chOff x="2510" y="3125"/>
                <a:chExt cx="1285" cy="863"/>
              </a:xfrm>
            </p:grpSpPr>
            <p:sp>
              <p:nvSpPr>
                <p:cNvPr id="180356" name="Line 132"/>
                <p:cNvSpPr>
                  <a:spLocks noChangeShapeType="1"/>
                </p:cNvSpPr>
                <p:nvPr/>
              </p:nvSpPr>
              <p:spPr bwMode="auto">
                <a:xfrm flipV="1">
                  <a:off x="2510" y="3652"/>
                  <a:ext cx="1251" cy="0"/>
                </a:xfrm>
                <a:prstGeom prst="line">
                  <a:avLst/>
                </a:prstGeom>
                <a:noFill/>
                <a:ln w="9525">
                  <a:solidFill>
                    <a:schemeClr val="tx1"/>
                  </a:solidFill>
                  <a:miter lim="800000"/>
                  <a:headEnd/>
                  <a:tailEnd/>
                </a:ln>
                <a:effectLst/>
              </p:spPr>
              <p:txBody>
                <a:bodyPr wrap="none"/>
                <a:lstStyle/>
                <a:p>
                  <a:endParaRPr lang="zh-CN" altLang="en-US"/>
                </a:p>
              </p:txBody>
            </p:sp>
            <p:sp>
              <p:nvSpPr>
                <p:cNvPr id="180357" name="Line 133"/>
                <p:cNvSpPr>
                  <a:spLocks noChangeShapeType="1"/>
                </p:cNvSpPr>
                <p:nvPr/>
              </p:nvSpPr>
              <p:spPr bwMode="auto">
                <a:xfrm flipV="1">
                  <a:off x="2873" y="3949"/>
                  <a:ext cx="922" cy="0"/>
                </a:xfrm>
                <a:prstGeom prst="line">
                  <a:avLst/>
                </a:prstGeom>
                <a:noFill/>
                <a:ln w="9525">
                  <a:solidFill>
                    <a:schemeClr val="tx1"/>
                  </a:solidFill>
                  <a:miter lim="800000"/>
                  <a:headEnd/>
                  <a:tailEnd/>
                </a:ln>
                <a:effectLst/>
              </p:spPr>
              <p:txBody>
                <a:bodyPr wrap="none"/>
                <a:lstStyle/>
                <a:p>
                  <a:endParaRPr lang="zh-CN" altLang="en-US"/>
                </a:p>
              </p:txBody>
            </p:sp>
            <p:sp>
              <p:nvSpPr>
                <p:cNvPr id="180359" name="Line 135"/>
                <p:cNvSpPr>
                  <a:spLocks noChangeShapeType="1"/>
                </p:cNvSpPr>
                <p:nvPr/>
              </p:nvSpPr>
              <p:spPr bwMode="auto">
                <a:xfrm>
                  <a:off x="2852" y="3346"/>
                  <a:ext cx="922" cy="0"/>
                </a:xfrm>
                <a:prstGeom prst="line">
                  <a:avLst/>
                </a:prstGeom>
                <a:noFill/>
                <a:ln w="9525">
                  <a:solidFill>
                    <a:schemeClr val="tx1"/>
                  </a:solidFill>
                  <a:miter lim="800000"/>
                  <a:headEnd/>
                  <a:tailEnd/>
                </a:ln>
                <a:effectLst/>
              </p:spPr>
              <p:txBody>
                <a:bodyPr wrap="none"/>
                <a:lstStyle/>
                <a:p>
                  <a:endParaRPr lang="zh-CN" altLang="en-US"/>
                </a:p>
              </p:txBody>
            </p:sp>
            <p:sp>
              <p:nvSpPr>
                <p:cNvPr id="180361" name="Text Box 137"/>
                <p:cNvSpPr txBox="1">
                  <a:spLocks noChangeArrowheads="1"/>
                </p:cNvSpPr>
                <p:nvPr/>
              </p:nvSpPr>
              <p:spPr bwMode="auto">
                <a:xfrm>
                  <a:off x="3194" y="3125"/>
                  <a:ext cx="472"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0.75</a:t>
                  </a:r>
                </a:p>
              </p:txBody>
            </p:sp>
            <p:sp>
              <p:nvSpPr>
                <p:cNvPr id="180362" name="Text Box 138"/>
                <p:cNvSpPr txBox="1">
                  <a:spLocks noChangeArrowheads="1"/>
                </p:cNvSpPr>
                <p:nvPr/>
              </p:nvSpPr>
              <p:spPr bwMode="auto">
                <a:xfrm>
                  <a:off x="3184" y="3431"/>
                  <a:ext cx="472"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0.22</a:t>
                  </a:r>
                </a:p>
              </p:txBody>
            </p:sp>
            <p:sp>
              <p:nvSpPr>
                <p:cNvPr id="180363" name="Text Box 139"/>
                <p:cNvSpPr txBox="1">
                  <a:spLocks noChangeArrowheads="1"/>
                </p:cNvSpPr>
                <p:nvPr/>
              </p:nvSpPr>
              <p:spPr bwMode="auto">
                <a:xfrm>
                  <a:off x="3189" y="3738"/>
                  <a:ext cx="472"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0.03</a:t>
                  </a:r>
                </a:p>
              </p:txBody>
            </p:sp>
          </p:grpSp>
        </p:grpSp>
        <p:sp>
          <p:nvSpPr>
            <p:cNvPr id="180364" name="Rectangle 140"/>
            <p:cNvSpPr>
              <a:spLocks noChangeArrowheads="1"/>
            </p:cNvSpPr>
            <p:nvPr/>
          </p:nvSpPr>
          <p:spPr bwMode="auto">
            <a:xfrm>
              <a:off x="3792" y="3263"/>
              <a:ext cx="288" cy="157"/>
            </a:xfrm>
            <a:prstGeom prst="rect">
              <a:avLst/>
            </a:prstGeom>
            <a:noFill/>
            <a:ln w="9525">
              <a:solidFill>
                <a:srgbClr val="FFFFFF"/>
              </a:solidFill>
              <a:miter lim="800000"/>
              <a:headEnd/>
              <a:tailEnd/>
            </a:ln>
            <a:effectLst/>
          </p:spPr>
          <p:txBody>
            <a:bodyPr wrap="none" anchor="ctr"/>
            <a:lstStyle/>
            <a:p>
              <a:r>
                <a:rPr lang="en-US" altLang="zh-CN" sz="2400">
                  <a:solidFill>
                    <a:schemeClr val="hlink"/>
                  </a:solidFill>
                  <a:effectLst>
                    <a:outerShdw blurRad="38100" dist="38100" dir="2700000" algn="tl">
                      <a:srgbClr val="C0C0C0"/>
                    </a:outerShdw>
                  </a:effectLst>
                  <a:latin typeface="Tahoma" pitchFamily="34" charset="0"/>
                </a:rPr>
                <a:t>0</a:t>
              </a:r>
              <a:endParaRPr lang="zh-CN" altLang="en-US" sz="2400">
                <a:solidFill>
                  <a:schemeClr val="hlink"/>
                </a:solidFill>
                <a:effectLst>
                  <a:outerShdw blurRad="38100" dist="38100" dir="2700000" algn="tl">
                    <a:srgbClr val="C0C0C0"/>
                  </a:outerShdw>
                </a:effectLst>
                <a:latin typeface="Tahoma" pitchFamily="34" charset="0"/>
              </a:endParaRPr>
            </a:p>
          </p:txBody>
        </p:sp>
        <p:sp>
          <p:nvSpPr>
            <p:cNvPr id="180365" name="Rectangle 141"/>
            <p:cNvSpPr>
              <a:spLocks noChangeArrowheads="1"/>
            </p:cNvSpPr>
            <p:nvPr/>
          </p:nvSpPr>
          <p:spPr bwMode="auto">
            <a:xfrm>
              <a:off x="3825" y="3863"/>
              <a:ext cx="608" cy="139"/>
            </a:xfrm>
            <a:prstGeom prst="rect">
              <a:avLst/>
            </a:prstGeom>
            <a:noFill/>
            <a:ln w="9525">
              <a:solidFill>
                <a:srgbClr val="FFFFFF"/>
              </a:solidFill>
              <a:miter lim="800000"/>
              <a:headEnd/>
              <a:tailEnd/>
            </a:ln>
            <a:effectLst/>
          </p:spPr>
          <p:txBody>
            <a:bodyPr wrap="none" anchor="ctr"/>
            <a:lstStyle/>
            <a:p>
              <a:r>
                <a:rPr lang="en-US" altLang="zh-CN" sz="2400">
                  <a:solidFill>
                    <a:schemeClr val="hlink"/>
                  </a:solidFill>
                  <a:effectLst>
                    <a:outerShdw blurRad="38100" dist="38100" dir="2700000" algn="tl">
                      <a:srgbClr val="C0C0C0"/>
                    </a:outerShdw>
                  </a:effectLst>
                  <a:latin typeface="Tahoma" pitchFamily="34" charset="0"/>
                </a:rPr>
                <a:t>-1.2</a:t>
              </a:r>
              <a:r>
                <a:rPr lang="zh-CN" altLang="en-US" sz="2400">
                  <a:solidFill>
                    <a:schemeClr val="hlink"/>
                  </a:solidFill>
                  <a:effectLst>
                    <a:outerShdw blurRad="38100" dist="38100" dir="2700000" algn="tl">
                      <a:srgbClr val="C0C0C0"/>
                    </a:outerShdw>
                  </a:effectLst>
                  <a:latin typeface="Tahoma" pitchFamily="34" charset="0"/>
                </a:rPr>
                <a:t>万</a:t>
              </a:r>
            </a:p>
          </p:txBody>
        </p:sp>
        <p:sp>
          <p:nvSpPr>
            <p:cNvPr id="180366" name="Rectangle 142"/>
            <p:cNvSpPr>
              <a:spLocks noChangeArrowheads="1"/>
            </p:cNvSpPr>
            <p:nvPr/>
          </p:nvSpPr>
          <p:spPr bwMode="auto">
            <a:xfrm>
              <a:off x="3816" y="3557"/>
              <a:ext cx="626" cy="148"/>
            </a:xfrm>
            <a:prstGeom prst="rect">
              <a:avLst/>
            </a:prstGeom>
            <a:noFill/>
            <a:ln w="9525">
              <a:solidFill>
                <a:srgbClr val="FFFFFF"/>
              </a:solidFill>
              <a:miter lim="800000"/>
              <a:headEnd/>
              <a:tailEnd/>
            </a:ln>
            <a:effectLst/>
          </p:spPr>
          <p:txBody>
            <a:bodyPr wrap="none" anchor="ctr"/>
            <a:lstStyle/>
            <a:p>
              <a:r>
                <a:rPr lang="en-US" altLang="zh-CN" sz="2400">
                  <a:solidFill>
                    <a:schemeClr val="hlink"/>
                  </a:solidFill>
                  <a:effectLst>
                    <a:outerShdw blurRad="38100" dist="38100" dir="2700000" algn="tl">
                      <a:srgbClr val="C0C0C0"/>
                    </a:outerShdw>
                  </a:effectLst>
                  <a:latin typeface="Tahoma" pitchFamily="34" charset="0"/>
                </a:rPr>
                <a:t>-0.4</a:t>
              </a:r>
              <a:r>
                <a:rPr lang="zh-CN" altLang="en-US" sz="2400">
                  <a:solidFill>
                    <a:schemeClr val="hlink"/>
                  </a:solidFill>
                  <a:effectLst>
                    <a:outerShdw blurRad="38100" dist="38100" dir="2700000" algn="tl">
                      <a:srgbClr val="C0C0C0"/>
                    </a:outerShdw>
                  </a:effectLst>
                  <a:latin typeface="Tahoma" pitchFamily="34" charset="0"/>
                </a:rPr>
                <a:t>万</a:t>
              </a:r>
            </a:p>
          </p:txBody>
        </p:sp>
        <p:sp>
          <p:nvSpPr>
            <p:cNvPr id="180367" name="Rectangle 143"/>
            <p:cNvSpPr>
              <a:spLocks noChangeArrowheads="1"/>
            </p:cNvSpPr>
            <p:nvPr/>
          </p:nvSpPr>
          <p:spPr bwMode="auto">
            <a:xfrm>
              <a:off x="1680" y="2285"/>
              <a:ext cx="626" cy="148"/>
            </a:xfrm>
            <a:prstGeom prst="rect">
              <a:avLst/>
            </a:prstGeom>
            <a:noFill/>
            <a:ln w="9525">
              <a:solidFill>
                <a:srgbClr val="FFFFFF"/>
              </a:solidFill>
              <a:miter lim="800000"/>
              <a:headEnd/>
              <a:tailEnd/>
            </a:ln>
            <a:effectLst/>
          </p:spPr>
          <p:txBody>
            <a:bodyPr wrap="none" anchor="ctr"/>
            <a:lstStyle/>
            <a:p>
              <a:r>
                <a:rPr lang="en-US" altLang="zh-CN" sz="2400">
                  <a:solidFill>
                    <a:schemeClr val="hlink"/>
                  </a:solidFill>
                  <a:effectLst>
                    <a:outerShdw blurRad="38100" dist="38100" dir="2700000" algn="tl">
                      <a:srgbClr val="C0C0C0"/>
                    </a:outerShdw>
                  </a:effectLst>
                  <a:latin typeface="Tahoma" pitchFamily="34" charset="0"/>
                </a:rPr>
                <a:t>-0.1</a:t>
              </a:r>
              <a:r>
                <a:rPr lang="zh-CN" altLang="en-US" sz="2400">
                  <a:solidFill>
                    <a:schemeClr val="hlink"/>
                  </a:solidFill>
                  <a:effectLst>
                    <a:outerShdw blurRad="38100" dist="38100" dir="2700000" algn="tl">
                      <a:srgbClr val="C0C0C0"/>
                    </a:outerShdw>
                  </a:effectLst>
                  <a:latin typeface="Tahoma" pitchFamily="34" charset="0"/>
                </a:rPr>
                <a:t>万</a:t>
              </a:r>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0371"/>
                                        </p:tgtEl>
                                        <p:attrNameLst>
                                          <p:attrName>style.visibility</p:attrName>
                                        </p:attrNameLst>
                                      </p:cBhvr>
                                      <p:to>
                                        <p:strVal val="visible"/>
                                      </p:to>
                                    </p:set>
                                    <p:animEffect transition="in" filter="dissolve">
                                      <p:cBhvr>
                                        <p:cTn id="7" dur="500"/>
                                        <p:tgtEl>
                                          <p:spTgt spid="18037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Text Box 4"/>
          <p:cNvSpPr txBox="1">
            <a:spLocks noChangeArrowheads="1"/>
          </p:cNvSpPr>
          <p:nvPr/>
        </p:nvSpPr>
        <p:spPr bwMode="auto">
          <a:xfrm>
            <a:off x="251520" y="1052736"/>
            <a:ext cx="8568952" cy="5604611"/>
          </a:xfrm>
          <a:prstGeom prst="rect">
            <a:avLst/>
          </a:prstGeom>
          <a:noFill/>
          <a:ln w="9525">
            <a:noFill/>
            <a:miter lim="800000"/>
            <a:headEnd/>
            <a:tailEnd/>
          </a:ln>
        </p:spPr>
        <p:txBody>
          <a:bodyPr wrap="square">
            <a:spAutoFit/>
          </a:bodyPr>
          <a:lstStyle/>
          <a:p>
            <a:pPr>
              <a:lnSpc>
                <a:spcPct val="120000"/>
              </a:lnSpc>
            </a:pPr>
            <a:r>
              <a:rPr lang="zh-CN" altLang="en-US" sz="2800" b="1" dirty="0" smtClean="0">
                <a:solidFill>
                  <a:srgbClr val="0000FF"/>
                </a:solidFill>
                <a:effectLst>
                  <a:outerShdw blurRad="38100" dist="38100" dir="2700000" algn="tl">
                    <a:srgbClr val="000000">
                      <a:alpha val="43137"/>
                    </a:srgbClr>
                  </a:outerShdw>
                </a:effectLst>
                <a:latin typeface="宋体" pitchFamily="2" charset="-122"/>
              </a:rPr>
              <a:t>经济意义：</a:t>
            </a:r>
          </a:p>
          <a:p>
            <a:pPr>
              <a:lnSpc>
                <a:spcPct val="150000"/>
              </a:lnSpc>
            </a:pPr>
            <a:r>
              <a:rPr lang="zh-CN" altLang="en-US" sz="1800" b="1" dirty="0" smtClean="0">
                <a:effectLst>
                  <a:outerShdw blurRad="38100" dist="38100" dir="2700000" algn="tl">
                    <a:srgbClr val="000000">
                      <a:alpha val="43137"/>
                    </a:srgbClr>
                  </a:outerShdw>
                </a:effectLst>
                <a:latin typeface="Tahoma" pitchFamily="34" charset="0"/>
              </a:rPr>
              <a:t>    从速度角度反映项目投资回收能力的指标。</a:t>
            </a:r>
            <a:endParaRPr lang="en-US" altLang="zh-CN" sz="1800" b="1" dirty="0" smtClean="0">
              <a:effectLst>
                <a:outerShdw blurRad="38100" dist="38100" dir="2700000" algn="tl">
                  <a:srgbClr val="000000">
                    <a:alpha val="43137"/>
                  </a:srgbClr>
                </a:outerShdw>
              </a:effectLst>
              <a:latin typeface="Tahoma" pitchFamily="34" charset="0"/>
            </a:endParaRPr>
          </a:p>
          <a:p>
            <a:pPr>
              <a:lnSpc>
                <a:spcPct val="120000"/>
              </a:lnSpc>
            </a:pPr>
            <a:r>
              <a:rPr lang="zh-CN" altLang="en-US" sz="2800" b="1" dirty="0" smtClean="0">
                <a:solidFill>
                  <a:srgbClr val="0000FF"/>
                </a:solidFill>
                <a:effectLst>
                  <a:outerShdw blurRad="38100" dist="38100" dir="2700000" algn="tl">
                    <a:srgbClr val="000000">
                      <a:alpha val="43137"/>
                    </a:srgbClr>
                  </a:outerShdw>
                </a:effectLst>
                <a:latin typeface="宋体" pitchFamily="2" charset="-122"/>
              </a:rPr>
              <a:t>优点</a:t>
            </a:r>
            <a:r>
              <a:rPr lang="zh-CN" altLang="en-US" sz="2800" b="1" dirty="0">
                <a:solidFill>
                  <a:srgbClr val="0000FF"/>
                </a:solidFill>
                <a:effectLst>
                  <a:outerShdw blurRad="38100" dist="38100" dir="2700000" algn="tl">
                    <a:srgbClr val="000000">
                      <a:alpha val="43137"/>
                    </a:srgbClr>
                  </a:outerShdw>
                </a:effectLst>
                <a:latin typeface="宋体" pitchFamily="2" charset="-122"/>
              </a:rPr>
              <a:t>：</a:t>
            </a:r>
          </a:p>
          <a:p>
            <a:pPr>
              <a:lnSpc>
                <a:spcPct val="150000"/>
              </a:lnSpc>
              <a:spcBef>
                <a:spcPct val="0"/>
              </a:spcBef>
              <a:buClrTx/>
              <a:buSzTx/>
              <a:buFontTx/>
              <a:buNone/>
            </a:pPr>
            <a:r>
              <a:rPr lang="zh-CN" altLang="en-US" sz="1800" b="1" dirty="0">
                <a:effectLst>
                  <a:outerShdw blurRad="38100" dist="38100" dir="2700000" algn="tl">
                    <a:srgbClr val="000000">
                      <a:alpha val="43137"/>
                    </a:srgbClr>
                  </a:outerShdw>
                </a:effectLst>
                <a:latin typeface="Tahoma" pitchFamily="34" charset="0"/>
              </a:rPr>
              <a:t>    </a:t>
            </a:r>
            <a:r>
              <a:rPr lang="en-US" altLang="zh-CN" b="1" dirty="0">
                <a:effectLst>
                  <a:outerShdw blurRad="38100" dist="38100" dir="2700000" algn="tl">
                    <a:srgbClr val="000000">
                      <a:alpha val="43137"/>
                    </a:srgbClr>
                  </a:outerShdw>
                </a:effectLst>
                <a:latin typeface="Tahoma" pitchFamily="34" charset="0"/>
              </a:rPr>
              <a:t>1</a:t>
            </a:r>
            <a:r>
              <a:rPr lang="zh-CN" altLang="en-US" b="1" dirty="0">
                <a:effectLst>
                  <a:outerShdw blurRad="38100" dist="38100" dir="2700000" algn="tl">
                    <a:srgbClr val="000000">
                      <a:alpha val="43137"/>
                    </a:srgbClr>
                  </a:outerShdw>
                </a:effectLst>
                <a:latin typeface="Tahoma" pitchFamily="34" charset="0"/>
              </a:rPr>
              <a:t>）概念清晰，反映问题直观，计算方法简单</a:t>
            </a:r>
          </a:p>
          <a:p>
            <a:pPr>
              <a:lnSpc>
                <a:spcPct val="150000"/>
              </a:lnSpc>
              <a:spcBef>
                <a:spcPct val="0"/>
              </a:spcBef>
              <a:buClrTx/>
              <a:buSzTx/>
              <a:buFontTx/>
              <a:buNone/>
            </a:pPr>
            <a:r>
              <a:rPr lang="zh-CN" altLang="en-US" b="1" dirty="0">
                <a:effectLst>
                  <a:outerShdw blurRad="38100" dist="38100" dir="2700000" algn="tl">
                    <a:srgbClr val="000000">
                      <a:alpha val="43137"/>
                    </a:srgbClr>
                  </a:outerShdw>
                </a:effectLst>
                <a:latin typeface="Tahoma" pitchFamily="34" charset="0"/>
              </a:rPr>
              <a:t>    </a:t>
            </a:r>
            <a:r>
              <a:rPr lang="en-US" altLang="zh-CN" b="1" dirty="0">
                <a:effectLst>
                  <a:outerShdw blurRad="38100" dist="38100" dir="2700000" algn="tl">
                    <a:srgbClr val="000000">
                      <a:alpha val="43137"/>
                    </a:srgbClr>
                  </a:outerShdw>
                </a:effectLst>
                <a:latin typeface="Tahoma" pitchFamily="34" charset="0"/>
              </a:rPr>
              <a:t>2</a:t>
            </a:r>
            <a:r>
              <a:rPr lang="zh-CN" altLang="en-US" b="1" dirty="0" smtClean="0">
                <a:effectLst>
                  <a:outerShdw blurRad="38100" dist="38100" dir="2700000" algn="tl">
                    <a:srgbClr val="000000">
                      <a:alpha val="43137"/>
                    </a:srgbClr>
                  </a:outerShdw>
                </a:effectLst>
                <a:latin typeface="Tahoma" pitchFamily="34" charset="0"/>
              </a:rPr>
              <a:t>）投资回收期越短，收益率越高，风险越小；</a:t>
            </a:r>
            <a:endParaRPr lang="en-US" altLang="zh-CN" b="1" dirty="0" smtClean="0">
              <a:effectLst>
                <a:outerShdw blurRad="38100" dist="38100" dir="2700000" algn="tl">
                  <a:srgbClr val="000000">
                    <a:alpha val="43137"/>
                  </a:srgbClr>
                </a:outerShdw>
              </a:effectLst>
              <a:latin typeface="Tahoma" pitchFamily="34" charset="0"/>
            </a:endParaRPr>
          </a:p>
          <a:p>
            <a:pPr>
              <a:lnSpc>
                <a:spcPct val="150000"/>
              </a:lnSpc>
              <a:spcBef>
                <a:spcPct val="0"/>
              </a:spcBef>
              <a:buClrTx/>
              <a:buSzTx/>
              <a:buFontTx/>
              <a:buNone/>
            </a:pPr>
            <a:r>
              <a:rPr lang="zh-CN" altLang="en-US" sz="2800" b="1" dirty="0" smtClean="0">
                <a:solidFill>
                  <a:srgbClr val="0000FF"/>
                </a:solidFill>
                <a:effectLst>
                  <a:outerShdw blurRad="38100" dist="38100" dir="2700000" algn="tl">
                    <a:srgbClr val="000000">
                      <a:alpha val="43137"/>
                    </a:srgbClr>
                  </a:outerShdw>
                </a:effectLst>
                <a:latin typeface="宋体" pitchFamily="2" charset="-122"/>
              </a:rPr>
              <a:t>缺点</a:t>
            </a:r>
            <a:r>
              <a:rPr lang="zh-CN" altLang="en-US" sz="2800" b="1" dirty="0">
                <a:solidFill>
                  <a:srgbClr val="0000FF"/>
                </a:solidFill>
                <a:effectLst>
                  <a:outerShdw blurRad="38100" dist="38100" dir="2700000" algn="tl">
                    <a:srgbClr val="000000">
                      <a:alpha val="43137"/>
                    </a:srgbClr>
                  </a:outerShdw>
                </a:effectLst>
                <a:latin typeface="宋体" pitchFamily="2" charset="-122"/>
              </a:rPr>
              <a:t>：</a:t>
            </a:r>
          </a:p>
          <a:p>
            <a:r>
              <a:rPr lang="en-US" altLang="zh-CN" b="1" dirty="0">
                <a:effectLst>
                  <a:outerShdw blurRad="38100" dist="38100" dir="2700000" algn="tl">
                    <a:srgbClr val="000000">
                      <a:alpha val="43137"/>
                    </a:srgbClr>
                  </a:outerShdw>
                </a:effectLst>
                <a:latin typeface="Tahoma" pitchFamily="34" charset="0"/>
              </a:rPr>
              <a:t>    1</a:t>
            </a:r>
            <a:r>
              <a:rPr lang="zh-CN" altLang="en-US" b="1" dirty="0">
                <a:effectLst>
                  <a:outerShdw blurRad="38100" dist="38100" dir="2700000" algn="tl">
                    <a:srgbClr val="000000">
                      <a:alpha val="43137"/>
                    </a:srgbClr>
                  </a:outerShdw>
                </a:effectLst>
                <a:latin typeface="Tahoma" pitchFamily="34" charset="0"/>
              </a:rPr>
              <a:t>）没有反映资金时间价值；</a:t>
            </a:r>
          </a:p>
          <a:p>
            <a:r>
              <a:rPr lang="zh-CN" altLang="en-US" b="1" dirty="0">
                <a:effectLst>
                  <a:outerShdw blurRad="38100" dist="38100" dir="2700000" algn="tl">
                    <a:srgbClr val="000000">
                      <a:alpha val="43137"/>
                    </a:srgbClr>
                  </a:outerShdw>
                </a:effectLst>
                <a:latin typeface="Tahoma" pitchFamily="34" charset="0"/>
              </a:rPr>
              <a:t>    </a:t>
            </a:r>
            <a:r>
              <a:rPr lang="en-US" altLang="zh-CN" b="1" dirty="0">
                <a:effectLst>
                  <a:outerShdw blurRad="38100" dist="38100" dir="2700000" algn="tl">
                    <a:srgbClr val="000000">
                      <a:alpha val="43137"/>
                    </a:srgbClr>
                  </a:outerShdw>
                </a:effectLst>
                <a:latin typeface="Tahoma" pitchFamily="34" charset="0"/>
              </a:rPr>
              <a:t>2</a:t>
            </a:r>
            <a:r>
              <a:rPr lang="zh-CN" altLang="en-US" b="1" dirty="0">
                <a:effectLst>
                  <a:outerShdw blurRad="38100" dist="38100" dir="2700000" algn="tl">
                    <a:srgbClr val="000000">
                      <a:alpha val="43137"/>
                    </a:srgbClr>
                  </a:outerShdw>
                </a:effectLst>
                <a:latin typeface="Tahoma" pitchFamily="34" charset="0"/>
              </a:rPr>
              <a:t>）不能全面反映项目寿命</a:t>
            </a:r>
            <a:r>
              <a:rPr lang="zh-CN" altLang="en-US" b="1" dirty="0" smtClean="0">
                <a:effectLst>
                  <a:outerShdw blurRad="38100" dist="38100" dir="2700000" algn="tl">
                    <a:srgbClr val="000000">
                      <a:alpha val="43137"/>
                    </a:srgbClr>
                  </a:outerShdw>
                </a:effectLst>
                <a:latin typeface="Tahoma" pitchFamily="34" charset="0"/>
              </a:rPr>
              <a:t>期的</a:t>
            </a:r>
            <a:r>
              <a:rPr lang="zh-CN" altLang="en-US" b="1" dirty="0">
                <a:effectLst>
                  <a:outerShdw blurRad="38100" dist="38100" dir="2700000" algn="tl">
                    <a:srgbClr val="000000">
                      <a:alpha val="43137"/>
                    </a:srgbClr>
                  </a:outerShdw>
                </a:effectLst>
                <a:latin typeface="Tahoma" pitchFamily="34" charset="0"/>
              </a:rPr>
              <a:t>真实</a:t>
            </a:r>
            <a:r>
              <a:rPr lang="zh-CN" altLang="en-US" b="1" dirty="0" smtClean="0">
                <a:effectLst>
                  <a:outerShdw blurRad="38100" dist="38100" dir="2700000" algn="tl">
                    <a:srgbClr val="000000">
                      <a:alpha val="43137"/>
                    </a:srgbClr>
                  </a:outerShdw>
                </a:effectLst>
                <a:latin typeface="Tahoma" pitchFamily="34" charset="0"/>
              </a:rPr>
              <a:t>收益，仅考虑回收期内的费用和效益。</a:t>
            </a:r>
            <a:endParaRPr lang="en-US" altLang="zh-CN" b="1" dirty="0" smtClean="0">
              <a:effectLst>
                <a:outerShdw blurRad="38100" dist="38100" dir="2700000" algn="tl">
                  <a:srgbClr val="000000">
                    <a:alpha val="43137"/>
                  </a:srgbClr>
                </a:outerShdw>
              </a:effectLst>
              <a:latin typeface="Tahoma" pitchFamily="34" charset="0"/>
            </a:endParaRPr>
          </a:p>
          <a:p>
            <a:pPr>
              <a:lnSpc>
                <a:spcPct val="150000"/>
              </a:lnSpc>
            </a:pPr>
            <a:r>
              <a:rPr lang="zh-CN" altLang="en-US" sz="2800" b="1" dirty="0" smtClean="0">
                <a:solidFill>
                  <a:srgbClr val="0000FF"/>
                </a:solidFill>
                <a:effectLst>
                  <a:outerShdw blurRad="38100" dist="38100" dir="2700000" algn="tl">
                    <a:srgbClr val="000000">
                      <a:alpha val="43137"/>
                    </a:srgbClr>
                  </a:outerShdw>
                </a:effectLst>
                <a:latin typeface="宋体" pitchFamily="2" charset="-122"/>
              </a:rPr>
              <a:t>适用性：</a:t>
            </a:r>
          </a:p>
          <a:p>
            <a:r>
              <a:rPr lang="en-US" altLang="zh-CN" b="1" dirty="0" smtClean="0">
                <a:effectLst>
                  <a:outerShdw blurRad="38100" dist="38100" dir="2700000" algn="tl">
                    <a:srgbClr val="000000">
                      <a:alpha val="43137"/>
                    </a:srgbClr>
                  </a:outerShdw>
                </a:effectLst>
                <a:latin typeface="Tahoma" pitchFamily="34" charset="0"/>
              </a:rPr>
              <a:t>    1</a:t>
            </a:r>
            <a:r>
              <a:rPr lang="zh-CN" altLang="en-US" b="1" dirty="0" smtClean="0">
                <a:effectLst>
                  <a:outerShdw blurRad="38100" dist="38100" dir="2700000" algn="tl">
                    <a:srgbClr val="000000">
                      <a:alpha val="43137"/>
                    </a:srgbClr>
                  </a:outerShdw>
                </a:effectLst>
                <a:latin typeface="Tahoma" pitchFamily="34" charset="0"/>
              </a:rPr>
              <a:t>）适合投资规模小的项目及资金缺乏的企业。</a:t>
            </a:r>
          </a:p>
          <a:p>
            <a:r>
              <a:rPr lang="zh-CN" altLang="en-US" b="1" dirty="0" smtClean="0">
                <a:effectLst>
                  <a:outerShdw blurRad="38100" dist="38100" dir="2700000" algn="tl">
                    <a:srgbClr val="000000">
                      <a:alpha val="43137"/>
                    </a:srgbClr>
                  </a:outerShdw>
                </a:effectLst>
                <a:latin typeface="Tahoma" pitchFamily="34" charset="0"/>
              </a:rPr>
              <a:t>    </a:t>
            </a:r>
            <a:r>
              <a:rPr lang="en-US" altLang="zh-CN" b="1" dirty="0" smtClean="0">
                <a:effectLst>
                  <a:outerShdw blurRad="38100" dist="38100" dir="2700000" algn="tl">
                    <a:srgbClr val="000000">
                      <a:alpha val="43137"/>
                    </a:srgbClr>
                  </a:outerShdw>
                </a:effectLst>
                <a:latin typeface="Tahoma" pitchFamily="34" charset="0"/>
              </a:rPr>
              <a:t>2</a:t>
            </a:r>
            <a:r>
              <a:rPr lang="zh-CN" altLang="en-US" b="1" dirty="0" smtClean="0">
                <a:effectLst>
                  <a:outerShdw blurRad="38100" dist="38100" dir="2700000" algn="tl">
                    <a:srgbClr val="000000">
                      <a:alpha val="43137"/>
                    </a:srgbClr>
                  </a:outerShdw>
                </a:effectLst>
                <a:latin typeface="Tahoma" pitchFamily="34" charset="0"/>
              </a:rPr>
              <a:t>）用于规模大的项目时，只作为辅助指标与其他指标结合使用，不能独立使用。</a:t>
            </a:r>
          </a:p>
          <a:p>
            <a:endParaRPr lang="zh-CN" altLang="en-US" b="1" dirty="0">
              <a:effectLst>
                <a:outerShdw blurRad="38100" dist="38100" dir="2700000" algn="tl">
                  <a:srgbClr val="000000">
                    <a:alpha val="43137"/>
                  </a:srgbClr>
                </a:outerShdw>
              </a:effectLst>
              <a:latin typeface="Tahoma" pitchFamily="34" charset="0"/>
            </a:endParaRPr>
          </a:p>
        </p:txBody>
      </p:sp>
      <p:sp>
        <p:nvSpPr>
          <p:cNvPr id="9" name="Rectangle 2"/>
          <p:cNvSpPr txBox="1">
            <a:spLocks noChangeArrowheads="1"/>
          </p:cNvSpPr>
          <p:nvPr/>
        </p:nvSpPr>
        <p:spPr>
          <a:xfrm>
            <a:off x="971600" y="-27384"/>
            <a:ext cx="7242175" cy="1057275"/>
          </a:xfrm>
          <a:prstGeom prst="rect">
            <a:avLst/>
          </a:prstGeom>
        </p:spPr>
        <p:txBody>
          <a:bodyPr anchor="ctr" anchorCtr="1"/>
          <a:lstStyle/>
          <a:p>
            <a:pPr lvl="0" algn="ctr">
              <a:defRPr/>
            </a:pPr>
            <a:r>
              <a:rPr lang="zh-CN" altLang="en-US" sz="4000" b="1" dirty="0" smtClean="0">
                <a:solidFill>
                  <a:srgbClr val="C00000"/>
                </a:solidFill>
                <a:effectLst>
                  <a:outerShdw blurRad="38100" dist="38100" dir="2700000" algn="tl">
                    <a:srgbClr val="000000">
                      <a:alpha val="43137"/>
                    </a:srgbClr>
                  </a:outerShdw>
                </a:effectLst>
              </a:rPr>
              <a:t>投资回收期</a:t>
            </a:r>
            <a:endParaRPr kumimoji="0" lang="zh-CN" altLang="en-US" sz="4000" b="1" i="0" u="none" strike="noStrike" kern="0" cap="none" spc="0" normalizeH="0" baseline="0" noProof="0" dirty="0" smtClean="0">
              <a:ln>
                <a:noFill/>
              </a:ln>
              <a:solidFill>
                <a:schemeClr val="accent2"/>
              </a:solidFill>
              <a:effectLst/>
              <a:uLnTx/>
              <a:uFillTx/>
              <a:latin typeface="+mj-lt"/>
              <a:ea typeface="+mj-ea"/>
              <a:cs typeface="+mj-cs"/>
            </a:endParaRPr>
          </a:p>
        </p:txBody>
      </p:sp>
    </p:spTree>
  </p:cSld>
  <p:clrMapOvr>
    <a:masterClrMapping/>
  </p:clrMapOvr>
  <p:transition>
    <p:cover dir="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1150938" y="246063"/>
            <a:ext cx="7793037" cy="838200"/>
          </a:xfrm>
        </p:spPr>
        <p:txBody>
          <a:bodyPr/>
          <a:lstStyle/>
          <a:p>
            <a:pPr algn="ctr"/>
            <a:r>
              <a:rPr lang="zh-CN" altLang="en-US" b="1"/>
              <a:t>举    例（续2）</a:t>
            </a:r>
          </a:p>
        </p:txBody>
      </p:sp>
      <p:sp>
        <p:nvSpPr>
          <p:cNvPr id="181327" name="Rectangle 79"/>
          <p:cNvSpPr>
            <a:spLocks noChangeArrowheads="1"/>
          </p:cNvSpPr>
          <p:nvPr/>
        </p:nvSpPr>
        <p:spPr bwMode="auto">
          <a:xfrm>
            <a:off x="1092200" y="3451225"/>
            <a:ext cx="395288" cy="341313"/>
          </a:xfrm>
          <a:prstGeom prst="rect">
            <a:avLst/>
          </a:prstGeom>
          <a:solidFill>
            <a:srgbClr val="FFCCCC"/>
          </a:solidFill>
          <a:ln w="9525">
            <a:solidFill>
              <a:schemeClr val="tx1"/>
            </a:solidFill>
            <a:miter lim="800000"/>
            <a:headEnd/>
            <a:tailEnd/>
          </a:ln>
          <a:effectLst/>
        </p:spPr>
        <p:txBody>
          <a:bodyPr wrap="none" anchor="ctr"/>
          <a:lstStyle/>
          <a:p>
            <a:r>
              <a:rPr lang="zh-CN" altLang="en-US" sz="2400" b="0">
                <a:solidFill>
                  <a:schemeClr val="hlink"/>
                </a:solidFill>
                <a:effectLst>
                  <a:outerShdw blurRad="38100" dist="38100" dir="2700000" algn="tl">
                    <a:srgbClr val="000000"/>
                  </a:outerShdw>
                </a:effectLst>
                <a:latin typeface="Tahoma" pitchFamily="34" charset="0"/>
              </a:rPr>
              <a:t>1</a:t>
            </a:r>
          </a:p>
        </p:txBody>
      </p:sp>
      <p:sp>
        <p:nvSpPr>
          <p:cNvPr id="181328" name="Rectangle 80"/>
          <p:cNvSpPr>
            <a:spLocks noChangeArrowheads="1"/>
          </p:cNvSpPr>
          <p:nvPr/>
        </p:nvSpPr>
        <p:spPr bwMode="auto">
          <a:xfrm>
            <a:off x="2171700" y="4152900"/>
            <a:ext cx="395288" cy="341313"/>
          </a:xfrm>
          <a:prstGeom prst="rect">
            <a:avLst/>
          </a:prstGeom>
          <a:solidFill>
            <a:srgbClr val="FFCCCC"/>
          </a:solidFill>
          <a:ln w="9525">
            <a:solidFill>
              <a:schemeClr val="tx1"/>
            </a:solidFill>
            <a:miter lim="800000"/>
            <a:headEnd/>
            <a:tailEnd/>
          </a:ln>
          <a:effectLst/>
        </p:spPr>
        <p:txBody>
          <a:bodyPr wrap="none" anchor="ctr"/>
          <a:lstStyle/>
          <a:p>
            <a:r>
              <a:rPr lang="zh-CN" altLang="en-US" sz="2400" b="0">
                <a:solidFill>
                  <a:schemeClr val="hlink"/>
                </a:solidFill>
                <a:effectLst>
                  <a:outerShdw blurRad="38100" dist="38100" dir="2700000" algn="tl">
                    <a:srgbClr val="000000"/>
                  </a:outerShdw>
                </a:effectLst>
                <a:latin typeface="Tahoma" pitchFamily="34" charset="0"/>
              </a:rPr>
              <a:t>2</a:t>
            </a:r>
          </a:p>
        </p:txBody>
      </p:sp>
      <p:sp>
        <p:nvSpPr>
          <p:cNvPr id="181329" name="Line 81"/>
          <p:cNvSpPr>
            <a:spLocks noChangeShapeType="1"/>
          </p:cNvSpPr>
          <p:nvPr/>
        </p:nvSpPr>
        <p:spPr bwMode="auto">
          <a:xfrm flipV="1">
            <a:off x="1474788" y="3233738"/>
            <a:ext cx="536575" cy="196850"/>
          </a:xfrm>
          <a:prstGeom prst="line">
            <a:avLst/>
          </a:prstGeom>
          <a:noFill/>
          <a:ln w="9525">
            <a:solidFill>
              <a:schemeClr val="tx1"/>
            </a:solidFill>
            <a:miter lim="800000"/>
            <a:headEnd/>
            <a:tailEnd/>
          </a:ln>
          <a:effectLst/>
        </p:spPr>
        <p:txBody>
          <a:bodyPr wrap="none"/>
          <a:lstStyle/>
          <a:p>
            <a:endParaRPr lang="zh-CN" altLang="en-US"/>
          </a:p>
        </p:txBody>
      </p:sp>
      <p:sp>
        <p:nvSpPr>
          <p:cNvPr id="181330" name="Line 82"/>
          <p:cNvSpPr>
            <a:spLocks noChangeShapeType="1"/>
          </p:cNvSpPr>
          <p:nvPr/>
        </p:nvSpPr>
        <p:spPr bwMode="auto">
          <a:xfrm>
            <a:off x="2009775" y="3235325"/>
            <a:ext cx="1319213" cy="0"/>
          </a:xfrm>
          <a:prstGeom prst="line">
            <a:avLst/>
          </a:prstGeom>
          <a:noFill/>
          <a:ln w="9525">
            <a:solidFill>
              <a:schemeClr val="tx1"/>
            </a:solidFill>
            <a:miter lim="800000"/>
            <a:headEnd/>
            <a:tailEnd/>
          </a:ln>
          <a:effectLst/>
        </p:spPr>
        <p:txBody>
          <a:bodyPr wrap="none"/>
          <a:lstStyle/>
          <a:p>
            <a:endParaRPr lang="zh-CN" altLang="en-US"/>
          </a:p>
        </p:txBody>
      </p:sp>
      <p:sp>
        <p:nvSpPr>
          <p:cNvPr id="181331" name="Line 83"/>
          <p:cNvSpPr>
            <a:spLocks noChangeShapeType="1"/>
          </p:cNvSpPr>
          <p:nvPr/>
        </p:nvSpPr>
        <p:spPr bwMode="auto">
          <a:xfrm>
            <a:off x="1458913" y="3814763"/>
            <a:ext cx="709612" cy="487362"/>
          </a:xfrm>
          <a:prstGeom prst="line">
            <a:avLst/>
          </a:prstGeom>
          <a:noFill/>
          <a:ln w="9525">
            <a:solidFill>
              <a:schemeClr val="tx1"/>
            </a:solidFill>
            <a:miter lim="800000"/>
            <a:headEnd/>
            <a:tailEnd/>
          </a:ln>
          <a:effectLst/>
        </p:spPr>
        <p:txBody>
          <a:bodyPr wrap="none"/>
          <a:lstStyle/>
          <a:p>
            <a:endParaRPr lang="zh-CN" altLang="en-US"/>
          </a:p>
        </p:txBody>
      </p:sp>
      <p:sp>
        <p:nvSpPr>
          <p:cNvPr id="181332" name="Line 84"/>
          <p:cNvSpPr>
            <a:spLocks noChangeShapeType="1"/>
          </p:cNvSpPr>
          <p:nvPr/>
        </p:nvSpPr>
        <p:spPr bwMode="auto">
          <a:xfrm flipV="1">
            <a:off x="2560638" y="3760788"/>
            <a:ext cx="927100" cy="392112"/>
          </a:xfrm>
          <a:prstGeom prst="line">
            <a:avLst/>
          </a:prstGeom>
          <a:noFill/>
          <a:ln w="9525">
            <a:solidFill>
              <a:schemeClr val="tx1"/>
            </a:solidFill>
            <a:miter lim="800000"/>
            <a:headEnd/>
            <a:tailEnd/>
          </a:ln>
          <a:effectLst/>
        </p:spPr>
        <p:txBody>
          <a:bodyPr wrap="none"/>
          <a:lstStyle/>
          <a:p>
            <a:endParaRPr lang="zh-CN" altLang="en-US"/>
          </a:p>
        </p:txBody>
      </p:sp>
      <p:sp>
        <p:nvSpPr>
          <p:cNvPr id="181333" name="Line 85"/>
          <p:cNvSpPr>
            <a:spLocks noChangeShapeType="1"/>
          </p:cNvSpPr>
          <p:nvPr/>
        </p:nvSpPr>
        <p:spPr bwMode="auto">
          <a:xfrm>
            <a:off x="2554288" y="4505325"/>
            <a:ext cx="958850" cy="544513"/>
          </a:xfrm>
          <a:prstGeom prst="line">
            <a:avLst/>
          </a:prstGeom>
          <a:noFill/>
          <a:ln w="9525">
            <a:solidFill>
              <a:schemeClr val="tx1"/>
            </a:solidFill>
            <a:miter lim="800000"/>
            <a:headEnd/>
            <a:tailEnd/>
          </a:ln>
          <a:effectLst/>
        </p:spPr>
        <p:txBody>
          <a:bodyPr wrap="none"/>
          <a:lstStyle/>
          <a:p>
            <a:endParaRPr lang="zh-CN" altLang="en-US"/>
          </a:p>
        </p:txBody>
      </p:sp>
      <p:sp>
        <p:nvSpPr>
          <p:cNvPr id="181334" name="Oval 86"/>
          <p:cNvSpPr>
            <a:spLocks noChangeArrowheads="1"/>
          </p:cNvSpPr>
          <p:nvPr/>
        </p:nvSpPr>
        <p:spPr bwMode="auto">
          <a:xfrm>
            <a:off x="3489325" y="3505200"/>
            <a:ext cx="449263" cy="430213"/>
          </a:xfrm>
          <a:prstGeom prst="ellipse">
            <a:avLst/>
          </a:prstGeom>
          <a:solidFill>
            <a:srgbClr val="FFFF99"/>
          </a:solidFill>
          <a:ln w="9525">
            <a:solidFill>
              <a:schemeClr val="tx1"/>
            </a:solidFill>
            <a:miter lim="800000"/>
            <a:headEnd/>
            <a:tailEnd/>
          </a:ln>
          <a:effectLst/>
        </p:spPr>
        <p:txBody>
          <a:bodyPr wrap="none" anchor="ctr"/>
          <a:lstStyle/>
          <a:p>
            <a:r>
              <a:rPr lang="zh-CN" altLang="en-US" sz="2400" b="0">
                <a:latin typeface="Tahoma" pitchFamily="34" charset="0"/>
              </a:rPr>
              <a:t>3</a:t>
            </a:r>
          </a:p>
        </p:txBody>
      </p:sp>
      <p:sp>
        <p:nvSpPr>
          <p:cNvPr id="181335" name="Oval 87"/>
          <p:cNvSpPr>
            <a:spLocks noChangeArrowheads="1"/>
          </p:cNvSpPr>
          <p:nvPr/>
        </p:nvSpPr>
        <p:spPr bwMode="auto">
          <a:xfrm>
            <a:off x="3517900" y="4857750"/>
            <a:ext cx="449263" cy="430213"/>
          </a:xfrm>
          <a:prstGeom prst="ellipse">
            <a:avLst/>
          </a:prstGeom>
          <a:solidFill>
            <a:srgbClr val="FFFF99"/>
          </a:solidFill>
          <a:ln w="9525">
            <a:solidFill>
              <a:schemeClr val="tx1"/>
            </a:solidFill>
            <a:miter lim="800000"/>
            <a:headEnd/>
            <a:tailEnd/>
          </a:ln>
          <a:effectLst/>
        </p:spPr>
        <p:txBody>
          <a:bodyPr wrap="none" anchor="ctr"/>
          <a:lstStyle/>
          <a:p>
            <a:r>
              <a:rPr lang="zh-CN" altLang="en-US" sz="2400" b="0">
                <a:latin typeface="Tahoma" pitchFamily="34" charset="0"/>
              </a:rPr>
              <a:t>4</a:t>
            </a:r>
          </a:p>
        </p:txBody>
      </p:sp>
      <p:grpSp>
        <p:nvGrpSpPr>
          <p:cNvPr id="2" name="Group 88"/>
          <p:cNvGrpSpPr>
            <a:grpSpLocks/>
          </p:cNvGrpSpPr>
          <p:nvPr/>
        </p:nvGrpSpPr>
        <p:grpSpPr bwMode="auto">
          <a:xfrm>
            <a:off x="3946525" y="2836863"/>
            <a:ext cx="2068513" cy="1370012"/>
            <a:chOff x="2486" y="2219"/>
            <a:chExt cx="1303" cy="863"/>
          </a:xfrm>
        </p:grpSpPr>
        <p:sp>
          <p:nvSpPr>
            <p:cNvPr id="181337" name="Line 89"/>
            <p:cNvSpPr>
              <a:spLocks noChangeShapeType="1"/>
            </p:cNvSpPr>
            <p:nvPr/>
          </p:nvSpPr>
          <p:spPr bwMode="auto">
            <a:xfrm flipV="1">
              <a:off x="2504" y="2746"/>
              <a:ext cx="1251" cy="0"/>
            </a:xfrm>
            <a:prstGeom prst="line">
              <a:avLst/>
            </a:prstGeom>
            <a:noFill/>
            <a:ln w="9525">
              <a:solidFill>
                <a:schemeClr val="tx1"/>
              </a:solidFill>
              <a:miter lim="800000"/>
              <a:headEnd/>
              <a:tailEnd/>
            </a:ln>
            <a:effectLst/>
          </p:spPr>
          <p:txBody>
            <a:bodyPr wrap="none"/>
            <a:lstStyle/>
            <a:p>
              <a:endParaRPr lang="zh-CN" altLang="en-US"/>
            </a:p>
          </p:txBody>
        </p:sp>
        <p:sp>
          <p:nvSpPr>
            <p:cNvPr id="181338" name="Line 90"/>
            <p:cNvSpPr>
              <a:spLocks noChangeShapeType="1"/>
            </p:cNvSpPr>
            <p:nvPr/>
          </p:nvSpPr>
          <p:spPr bwMode="auto">
            <a:xfrm flipV="1">
              <a:off x="2867" y="3043"/>
              <a:ext cx="922" cy="0"/>
            </a:xfrm>
            <a:prstGeom prst="line">
              <a:avLst/>
            </a:prstGeom>
            <a:noFill/>
            <a:ln w="9525">
              <a:solidFill>
                <a:schemeClr val="tx1"/>
              </a:solidFill>
              <a:miter lim="800000"/>
              <a:headEnd/>
              <a:tailEnd/>
            </a:ln>
            <a:effectLst/>
          </p:spPr>
          <p:txBody>
            <a:bodyPr wrap="none"/>
            <a:lstStyle/>
            <a:p>
              <a:endParaRPr lang="zh-CN" altLang="en-US"/>
            </a:p>
          </p:txBody>
        </p:sp>
        <p:sp>
          <p:nvSpPr>
            <p:cNvPr id="181339" name="Line 91"/>
            <p:cNvSpPr>
              <a:spLocks noChangeShapeType="1"/>
            </p:cNvSpPr>
            <p:nvPr/>
          </p:nvSpPr>
          <p:spPr bwMode="auto">
            <a:xfrm>
              <a:off x="2486" y="2746"/>
              <a:ext cx="385" cy="296"/>
            </a:xfrm>
            <a:prstGeom prst="line">
              <a:avLst/>
            </a:prstGeom>
            <a:noFill/>
            <a:ln w="9525">
              <a:solidFill>
                <a:schemeClr val="tx1"/>
              </a:solidFill>
              <a:miter lim="800000"/>
              <a:headEnd/>
              <a:tailEnd/>
            </a:ln>
            <a:effectLst/>
          </p:spPr>
          <p:txBody>
            <a:bodyPr wrap="none"/>
            <a:lstStyle/>
            <a:p>
              <a:endParaRPr lang="zh-CN" altLang="en-US"/>
            </a:p>
          </p:txBody>
        </p:sp>
        <p:sp>
          <p:nvSpPr>
            <p:cNvPr id="181340" name="Line 92"/>
            <p:cNvSpPr>
              <a:spLocks noChangeShapeType="1"/>
            </p:cNvSpPr>
            <p:nvPr/>
          </p:nvSpPr>
          <p:spPr bwMode="auto">
            <a:xfrm>
              <a:off x="2846" y="2440"/>
              <a:ext cx="922" cy="0"/>
            </a:xfrm>
            <a:prstGeom prst="line">
              <a:avLst/>
            </a:prstGeom>
            <a:noFill/>
            <a:ln w="9525">
              <a:solidFill>
                <a:schemeClr val="tx1"/>
              </a:solidFill>
              <a:miter lim="800000"/>
              <a:headEnd/>
              <a:tailEnd/>
            </a:ln>
            <a:effectLst/>
          </p:spPr>
          <p:txBody>
            <a:bodyPr wrap="none"/>
            <a:lstStyle/>
            <a:p>
              <a:endParaRPr lang="zh-CN" altLang="en-US"/>
            </a:p>
          </p:txBody>
        </p:sp>
        <p:sp>
          <p:nvSpPr>
            <p:cNvPr id="181341" name="Line 93"/>
            <p:cNvSpPr>
              <a:spLocks noChangeShapeType="1"/>
            </p:cNvSpPr>
            <p:nvPr/>
          </p:nvSpPr>
          <p:spPr bwMode="auto">
            <a:xfrm flipV="1">
              <a:off x="2486" y="2447"/>
              <a:ext cx="354" cy="296"/>
            </a:xfrm>
            <a:prstGeom prst="line">
              <a:avLst/>
            </a:prstGeom>
            <a:noFill/>
            <a:ln w="9525">
              <a:solidFill>
                <a:schemeClr val="tx1"/>
              </a:solidFill>
              <a:miter lim="800000"/>
              <a:headEnd/>
              <a:tailEnd/>
            </a:ln>
            <a:effectLst/>
          </p:spPr>
          <p:txBody>
            <a:bodyPr wrap="none"/>
            <a:lstStyle/>
            <a:p>
              <a:endParaRPr lang="zh-CN" altLang="en-US"/>
            </a:p>
          </p:txBody>
        </p:sp>
        <p:sp>
          <p:nvSpPr>
            <p:cNvPr id="181342" name="Text Box 94"/>
            <p:cNvSpPr txBox="1">
              <a:spLocks noChangeArrowheads="1"/>
            </p:cNvSpPr>
            <p:nvPr/>
          </p:nvSpPr>
          <p:spPr bwMode="auto">
            <a:xfrm>
              <a:off x="3188" y="2219"/>
              <a:ext cx="472"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0.75</a:t>
              </a:r>
            </a:p>
          </p:txBody>
        </p:sp>
        <p:sp>
          <p:nvSpPr>
            <p:cNvPr id="181343" name="Text Box 95"/>
            <p:cNvSpPr txBox="1">
              <a:spLocks noChangeArrowheads="1"/>
            </p:cNvSpPr>
            <p:nvPr/>
          </p:nvSpPr>
          <p:spPr bwMode="auto">
            <a:xfrm>
              <a:off x="3178" y="2525"/>
              <a:ext cx="472"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0.22</a:t>
              </a:r>
            </a:p>
          </p:txBody>
        </p:sp>
        <p:sp>
          <p:nvSpPr>
            <p:cNvPr id="181344" name="Text Box 96"/>
            <p:cNvSpPr txBox="1">
              <a:spLocks noChangeArrowheads="1"/>
            </p:cNvSpPr>
            <p:nvPr/>
          </p:nvSpPr>
          <p:spPr bwMode="auto">
            <a:xfrm>
              <a:off x="3183" y="2832"/>
              <a:ext cx="472"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0.03</a:t>
              </a:r>
            </a:p>
          </p:txBody>
        </p:sp>
      </p:grpSp>
      <p:sp>
        <p:nvSpPr>
          <p:cNvPr id="181345" name="Rectangle 97"/>
          <p:cNvSpPr>
            <a:spLocks noChangeArrowheads="1"/>
          </p:cNvSpPr>
          <p:nvPr/>
        </p:nvSpPr>
        <p:spPr bwMode="auto">
          <a:xfrm>
            <a:off x="6010275" y="3055938"/>
            <a:ext cx="1239838" cy="220662"/>
          </a:xfrm>
          <a:prstGeom prst="rect">
            <a:avLst/>
          </a:prstGeom>
          <a:noFill/>
          <a:ln w="9525">
            <a:solidFill>
              <a:srgbClr val="FFFFFF"/>
            </a:solidFill>
            <a:miter lim="800000"/>
            <a:headEnd/>
            <a:tailEnd/>
          </a:ln>
          <a:effectLst/>
        </p:spPr>
        <p:txBody>
          <a:bodyPr wrap="none" anchor="ctr"/>
          <a:lstStyle/>
          <a:p>
            <a:r>
              <a:rPr lang="en-US" altLang="zh-CN" sz="2400">
                <a:solidFill>
                  <a:schemeClr val="hlink"/>
                </a:solidFill>
                <a:effectLst>
                  <a:outerShdw blurRad="38100" dist="38100" dir="2700000" algn="tl">
                    <a:srgbClr val="C0C0C0"/>
                  </a:outerShdw>
                </a:effectLst>
                <a:latin typeface="Tahoma" pitchFamily="34" charset="0"/>
              </a:rPr>
              <a:t>-0.04</a:t>
            </a:r>
            <a:r>
              <a:rPr lang="zh-CN" altLang="en-US" sz="2400">
                <a:solidFill>
                  <a:schemeClr val="hlink"/>
                </a:solidFill>
                <a:effectLst>
                  <a:outerShdw blurRad="38100" dist="38100" dir="2700000" algn="tl">
                    <a:srgbClr val="C0C0C0"/>
                  </a:outerShdw>
                </a:effectLst>
                <a:latin typeface="Tahoma" pitchFamily="34" charset="0"/>
              </a:rPr>
              <a:t>万</a:t>
            </a:r>
          </a:p>
        </p:txBody>
      </p:sp>
      <p:sp>
        <p:nvSpPr>
          <p:cNvPr id="181346" name="Text Box 98"/>
          <p:cNvSpPr txBox="1">
            <a:spLocks noChangeArrowheads="1"/>
          </p:cNvSpPr>
          <p:nvPr/>
        </p:nvSpPr>
        <p:spPr bwMode="auto">
          <a:xfrm>
            <a:off x="1316038" y="2865438"/>
            <a:ext cx="796925" cy="457200"/>
          </a:xfrm>
          <a:prstGeom prst="rect">
            <a:avLst/>
          </a:prstGeom>
          <a:noFill/>
          <a:ln w="9525">
            <a:noFill/>
            <a:miter lim="800000"/>
            <a:headEnd/>
            <a:tailEnd/>
          </a:ln>
          <a:effectLst/>
        </p:spPr>
        <p:txBody>
          <a:bodyPr wrap="none">
            <a:spAutoFit/>
          </a:bodyPr>
          <a:lstStyle/>
          <a:p>
            <a:r>
              <a:rPr lang="zh-CN" altLang="en-US" sz="2400">
                <a:latin typeface="Times New Roman" pitchFamily="18" charset="0"/>
                <a:ea typeface="楷体_GB2312" pitchFamily="49" charset="-122"/>
              </a:rPr>
              <a:t>运走</a:t>
            </a:r>
            <a:endParaRPr lang="en-US" altLang="zh-CN" sz="2400">
              <a:latin typeface="Times New Roman" pitchFamily="18" charset="0"/>
              <a:ea typeface="楷体_GB2312" pitchFamily="49" charset="-122"/>
            </a:endParaRPr>
          </a:p>
        </p:txBody>
      </p:sp>
      <p:sp>
        <p:nvSpPr>
          <p:cNvPr id="181347" name="Text Box 99"/>
          <p:cNvSpPr txBox="1">
            <a:spLocks noChangeArrowheads="1"/>
          </p:cNvSpPr>
          <p:nvPr/>
        </p:nvSpPr>
        <p:spPr bwMode="auto">
          <a:xfrm>
            <a:off x="2287588" y="3529013"/>
            <a:ext cx="1103312" cy="457200"/>
          </a:xfrm>
          <a:prstGeom prst="rect">
            <a:avLst/>
          </a:prstGeom>
          <a:noFill/>
          <a:ln w="9525">
            <a:noFill/>
            <a:miter lim="800000"/>
            <a:headEnd/>
            <a:tailEnd/>
          </a:ln>
          <a:effectLst/>
        </p:spPr>
        <p:txBody>
          <a:bodyPr wrap="none">
            <a:spAutoFit/>
          </a:bodyPr>
          <a:lstStyle/>
          <a:p>
            <a:r>
              <a:rPr lang="zh-CN" altLang="en-US" sz="2400">
                <a:latin typeface="Times New Roman" pitchFamily="18" charset="0"/>
                <a:ea typeface="楷体_GB2312" pitchFamily="49" charset="-122"/>
              </a:rPr>
              <a:t>造平台</a:t>
            </a:r>
          </a:p>
        </p:txBody>
      </p:sp>
      <p:sp>
        <p:nvSpPr>
          <p:cNvPr id="181348" name="Text Box 100"/>
          <p:cNvSpPr txBox="1">
            <a:spLocks noChangeArrowheads="1"/>
          </p:cNvSpPr>
          <p:nvPr/>
        </p:nvSpPr>
        <p:spPr bwMode="auto">
          <a:xfrm>
            <a:off x="2465388" y="4745038"/>
            <a:ext cx="796925" cy="457200"/>
          </a:xfrm>
          <a:prstGeom prst="rect">
            <a:avLst/>
          </a:prstGeom>
          <a:noFill/>
          <a:ln w="9525">
            <a:noFill/>
            <a:miter lim="800000"/>
            <a:headEnd/>
            <a:tailEnd/>
          </a:ln>
          <a:effectLst/>
        </p:spPr>
        <p:txBody>
          <a:bodyPr wrap="none">
            <a:spAutoFit/>
          </a:bodyPr>
          <a:lstStyle/>
          <a:p>
            <a:r>
              <a:rPr lang="zh-CN" altLang="en-US" sz="2400">
                <a:latin typeface="Times New Roman" pitchFamily="18" charset="0"/>
                <a:ea typeface="楷体_GB2312" pitchFamily="49" charset="-122"/>
              </a:rPr>
              <a:t>不造</a:t>
            </a:r>
          </a:p>
        </p:txBody>
      </p:sp>
      <p:sp>
        <p:nvSpPr>
          <p:cNvPr id="181349" name="Text Box 101"/>
          <p:cNvSpPr txBox="1">
            <a:spLocks noChangeArrowheads="1"/>
          </p:cNvSpPr>
          <p:nvPr/>
        </p:nvSpPr>
        <p:spPr bwMode="auto">
          <a:xfrm>
            <a:off x="1239838" y="3989388"/>
            <a:ext cx="796925" cy="457200"/>
          </a:xfrm>
          <a:prstGeom prst="rect">
            <a:avLst/>
          </a:prstGeom>
          <a:noFill/>
          <a:ln w="9525">
            <a:noFill/>
            <a:miter lim="800000"/>
            <a:headEnd/>
            <a:tailEnd/>
          </a:ln>
          <a:effectLst/>
        </p:spPr>
        <p:txBody>
          <a:bodyPr wrap="none">
            <a:spAutoFit/>
          </a:bodyPr>
          <a:lstStyle/>
          <a:p>
            <a:r>
              <a:rPr lang="zh-CN" altLang="en-US" sz="2400">
                <a:latin typeface="Times New Roman" pitchFamily="18" charset="0"/>
                <a:ea typeface="楷体_GB2312" pitchFamily="49" charset="-122"/>
              </a:rPr>
              <a:t>不运</a:t>
            </a:r>
            <a:endParaRPr lang="en-US" altLang="zh-CN" sz="2400">
              <a:latin typeface="Times New Roman" pitchFamily="18" charset="0"/>
              <a:ea typeface="楷体_GB2312" pitchFamily="49" charset="-122"/>
            </a:endParaRPr>
          </a:p>
        </p:txBody>
      </p:sp>
      <p:sp>
        <p:nvSpPr>
          <p:cNvPr id="181350" name="Rectangle 102"/>
          <p:cNvSpPr>
            <a:spLocks noChangeArrowheads="1"/>
          </p:cNvSpPr>
          <p:nvPr/>
        </p:nvSpPr>
        <p:spPr bwMode="auto">
          <a:xfrm>
            <a:off x="6005513" y="4008438"/>
            <a:ext cx="1239837" cy="220662"/>
          </a:xfrm>
          <a:prstGeom prst="rect">
            <a:avLst/>
          </a:prstGeom>
          <a:noFill/>
          <a:ln w="9525">
            <a:solidFill>
              <a:srgbClr val="FFFFFF"/>
            </a:solidFill>
            <a:miter lim="800000"/>
            <a:headEnd/>
            <a:tailEnd/>
          </a:ln>
          <a:effectLst/>
        </p:spPr>
        <p:txBody>
          <a:bodyPr wrap="none" anchor="ctr"/>
          <a:lstStyle/>
          <a:p>
            <a:r>
              <a:rPr lang="en-US" altLang="zh-CN" sz="2400">
                <a:solidFill>
                  <a:schemeClr val="hlink"/>
                </a:solidFill>
                <a:effectLst>
                  <a:outerShdw blurRad="38100" dist="38100" dir="2700000" algn="tl">
                    <a:srgbClr val="C0C0C0"/>
                  </a:outerShdw>
                </a:effectLst>
                <a:latin typeface="Tahoma" pitchFamily="34" charset="0"/>
              </a:rPr>
              <a:t>-1.24</a:t>
            </a:r>
            <a:r>
              <a:rPr lang="zh-CN" altLang="en-US" sz="2400">
                <a:solidFill>
                  <a:schemeClr val="hlink"/>
                </a:solidFill>
                <a:effectLst>
                  <a:outerShdw blurRad="38100" dist="38100" dir="2700000" algn="tl">
                    <a:srgbClr val="C0C0C0"/>
                  </a:outerShdw>
                </a:effectLst>
                <a:latin typeface="Tahoma" pitchFamily="34" charset="0"/>
              </a:rPr>
              <a:t>万</a:t>
            </a:r>
          </a:p>
        </p:txBody>
      </p:sp>
      <p:sp>
        <p:nvSpPr>
          <p:cNvPr id="181351" name="Rectangle 103"/>
          <p:cNvSpPr>
            <a:spLocks noChangeArrowheads="1"/>
          </p:cNvSpPr>
          <p:nvPr/>
        </p:nvSpPr>
        <p:spPr bwMode="auto">
          <a:xfrm>
            <a:off x="6005513" y="3522663"/>
            <a:ext cx="1239837" cy="220662"/>
          </a:xfrm>
          <a:prstGeom prst="rect">
            <a:avLst/>
          </a:prstGeom>
          <a:noFill/>
          <a:ln w="9525">
            <a:solidFill>
              <a:srgbClr val="FFFFFF"/>
            </a:solidFill>
            <a:miter lim="800000"/>
            <a:headEnd/>
            <a:tailEnd/>
          </a:ln>
          <a:effectLst/>
        </p:spPr>
        <p:txBody>
          <a:bodyPr wrap="none" anchor="ctr"/>
          <a:lstStyle/>
          <a:p>
            <a:r>
              <a:rPr lang="en-US" altLang="zh-CN" sz="2400">
                <a:solidFill>
                  <a:schemeClr val="hlink"/>
                </a:solidFill>
                <a:effectLst>
                  <a:outerShdw blurRad="38100" dist="38100" dir="2700000" algn="tl">
                    <a:srgbClr val="C0C0C0"/>
                  </a:outerShdw>
                </a:effectLst>
                <a:latin typeface="Tahoma" pitchFamily="34" charset="0"/>
              </a:rPr>
              <a:t>-0.04</a:t>
            </a:r>
            <a:r>
              <a:rPr lang="zh-CN" altLang="en-US" sz="2400">
                <a:solidFill>
                  <a:schemeClr val="hlink"/>
                </a:solidFill>
                <a:effectLst>
                  <a:outerShdw blurRad="38100" dist="38100" dir="2700000" algn="tl">
                    <a:srgbClr val="C0C0C0"/>
                  </a:outerShdw>
                </a:effectLst>
                <a:latin typeface="Tahoma" pitchFamily="34" charset="0"/>
              </a:rPr>
              <a:t>万</a:t>
            </a:r>
          </a:p>
        </p:txBody>
      </p:sp>
      <p:grpSp>
        <p:nvGrpSpPr>
          <p:cNvPr id="3" name="Group 104"/>
          <p:cNvGrpSpPr>
            <a:grpSpLocks/>
          </p:cNvGrpSpPr>
          <p:nvPr/>
        </p:nvGrpSpPr>
        <p:grpSpPr bwMode="auto">
          <a:xfrm>
            <a:off x="3956050" y="4275138"/>
            <a:ext cx="2068513" cy="1370012"/>
            <a:chOff x="2492" y="3125"/>
            <a:chExt cx="1303" cy="863"/>
          </a:xfrm>
        </p:grpSpPr>
        <p:sp>
          <p:nvSpPr>
            <p:cNvPr id="181353" name="Line 105"/>
            <p:cNvSpPr>
              <a:spLocks noChangeShapeType="1"/>
            </p:cNvSpPr>
            <p:nvPr/>
          </p:nvSpPr>
          <p:spPr bwMode="auto">
            <a:xfrm>
              <a:off x="2492" y="3652"/>
              <a:ext cx="385" cy="296"/>
            </a:xfrm>
            <a:prstGeom prst="line">
              <a:avLst/>
            </a:prstGeom>
            <a:noFill/>
            <a:ln w="9525">
              <a:solidFill>
                <a:schemeClr val="tx1"/>
              </a:solidFill>
              <a:miter lim="800000"/>
              <a:headEnd/>
              <a:tailEnd/>
            </a:ln>
            <a:effectLst/>
          </p:spPr>
          <p:txBody>
            <a:bodyPr wrap="none"/>
            <a:lstStyle/>
            <a:p>
              <a:endParaRPr lang="zh-CN" altLang="en-US"/>
            </a:p>
          </p:txBody>
        </p:sp>
        <p:sp>
          <p:nvSpPr>
            <p:cNvPr id="181354" name="Line 106"/>
            <p:cNvSpPr>
              <a:spLocks noChangeShapeType="1"/>
            </p:cNvSpPr>
            <p:nvPr/>
          </p:nvSpPr>
          <p:spPr bwMode="auto">
            <a:xfrm flipV="1">
              <a:off x="2492" y="3353"/>
              <a:ext cx="354" cy="296"/>
            </a:xfrm>
            <a:prstGeom prst="line">
              <a:avLst/>
            </a:prstGeom>
            <a:noFill/>
            <a:ln w="9525">
              <a:solidFill>
                <a:schemeClr val="tx1"/>
              </a:solidFill>
              <a:miter lim="800000"/>
              <a:headEnd/>
              <a:tailEnd/>
            </a:ln>
            <a:effectLst/>
          </p:spPr>
          <p:txBody>
            <a:bodyPr wrap="none"/>
            <a:lstStyle/>
            <a:p>
              <a:endParaRPr lang="zh-CN" altLang="en-US"/>
            </a:p>
          </p:txBody>
        </p:sp>
        <p:grpSp>
          <p:nvGrpSpPr>
            <p:cNvPr id="4" name="Group 107"/>
            <p:cNvGrpSpPr>
              <a:grpSpLocks/>
            </p:cNvGrpSpPr>
            <p:nvPr/>
          </p:nvGrpSpPr>
          <p:grpSpPr bwMode="auto">
            <a:xfrm>
              <a:off x="2510" y="3125"/>
              <a:ext cx="1285" cy="863"/>
              <a:chOff x="2510" y="3125"/>
              <a:chExt cx="1285" cy="863"/>
            </a:xfrm>
          </p:grpSpPr>
          <p:sp>
            <p:nvSpPr>
              <p:cNvPr id="181356" name="Line 108"/>
              <p:cNvSpPr>
                <a:spLocks noChangeShapeType="1"/>
              </p:cNvSpPr>
              <p:nvPr/>
            </p:nvSpPr>
            <p:spPr bwMode="auto">
              <a:xfrm flipV="1">
                <a:off x="2510" y="3652"/>
                <a:ext cx="1251" cy="0"/>
              </a:xfrm>
              <a:prstGeom prst="line">
                <a:avLst/>
              </a:prstGeom>
              <a:noFill/>
              <a:ln w="9525">
                <a:solidFill>
                  <a:schemeClr val="tx1"/>
                </a:solidFill>
                <a:miter lim="800000"/>
                <a:headEnd/>
                <a:tailEnd/>
              </a:ln>
              <a:effectLst/>
            </p:spPr>
            <p:txBody>
              <a:bodyPr wrap="none"/>
              <a:lstStyle/>
              <a:p>
                <a:endParaRPr lang="zh-CN" altLang="en-US"/>
              </a:p>
            </p:txBody>
          </p:sp>
          <p:sp>
            <p:nvSpPr>
              <p:cNvPr id="181357" name="Line 109"/>
              <p:cNvSpPr>
                <a:spLocks noChangeShapeType="1"/>
              </p:cNvSpPr>
              <p:nvPr/>
            </p:nvSpPr>
            <p:spPr bwMode="auto">
              <a:xfrm flipV="1">
                <a:off x="2873" y="3949"/>
                <a:ext cx="922" cy="0"/>
              </a:xfrm>
              <a:prstGeom prst="line">
                <a:avLst/>
              </a:prstGeom>
              <a:noFill/>
              <a:ln w="9525">
                <a:solidFill>
                  <a:schemeClr val="tx1"/>
                </a:solidFill>
                <a:miter lim="800000"/>
                <a:headEnd/>
                <a:tailEnd/>
              </a:ln>
              <a:effectLst/>
            </p:spPr>
            <p:txBody>
              <a:bodyPr wrap="none"/>
              <a:lstStyle/>
              <a:p>
                <a:endParaRPr lang="zh-CN" altLang="en-US"/>
              </a:p>
            </p:txBody>
          </p:sp>
          <p:sp>
            <p:nvSpPr>
              <p:cNvPr id="181358" name="Line 110"/>
              <p:cNvSpPr>
                <a:spLocks noChangeShapeType="1"/>
              </p:cNvSpPr>
              <p:nvPr/>
            </p:nvSpPr>
            <p:spPr bwMode="auto">
              <a:xfrm>
                <a:off x="2852" y="3346"/>
                <a:ext cx="922" cy="0"/>
              </a:xfrm>
              <a:prstGeom prst="line">
                <a:avLst/>
              </a:prstGeom>
              <a:noFill/>
              <a:ln w="9525">
                <a:solidFill>
                  <a:schemeClr val="tx1"/>
                </a:solidFill>
                <a:miter lim="800000"/>
                <a:headEnd/>
                <a:tailEnd/>
              </a:ln>
              <a:effectLst/>
            </p:spPr>
            <p:txBody>
              <a:bodyPr wrap="none"/>
              <a:lstStyle/>
              <a:p>
                <a:endParaRPr lang="zh-CN" altLang="en-US"/>
              </a:p>
            </p:txBody>
          </p:sp>
          <p:sp>
            <p:nvSpPr>
              <p:cNvPr id="181359" name="Text Box 111"/>
              <p:cNvSpPr txBox="1">
                <a:spLocks noChangeArrowheads="1"/>
              </p:cNvSpPr>
              <p:nvPr/>
            </p:nvSpPr>
            <p:spPr bwMode="auto">
              <a:xfrm>
                <a:off x="3194" y="3125"/>
                <a:ext cx="472"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0.75</a:t>
                </a:r>
              </a:p>
            </p:txBody>
          </p:sp>
          <p:sp>
            <p:nvSpPr>
              <p:cNvPr id="181360" name="Text Box 112"/>
              <p:cNvSpPr txBox="1">
                <a:spLocks noChangeArrowheads="1"/>
              </p:cNvSpPr>
              <p:nvPr/>
            </p:nvSpPr>
            <p:spPr bwMode="auto">
              <a:xfrm>
                <a:off x="3184" y="3431"/>
                <a:ext cx="472"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0.22</a:t>
                </a:r>
              </a:p>
            </p:txBody>
          </p:sp>
          <p:sp>
            <p:nvSpPr>
              <p:cNvPr id="181361" name="Text Box 113"/>
              <p:cNvSpPr txBox="1">
                <a:spLocks noChangeArrowheads="1"/>
              </p:cNvSpPr>
              <p:nvPr/>
            </p:nvSpPr>
            <p:spPr bwMode="auto">
              <a:xfrm>
                <a:off x="3189" y="3738"/>
                <a:ext cx="472" cy="250"/>
              </a:xfrm>
              <a:prstGeom prst="rect">
                <a:avLst/>
              </a:prstGeom>
              <a:noFill/>
              <a:ln w="9525">
                <a:noFill/>
                <a:miter lim="800000"/>
                <a:headEnd/>
                <a:tailEnd/>
              </a:ln>
              <a:effectLst/>
            </p:spPr>
            <p:txBody>
              <a:bodyPr wrap="none">
                <a:spAutoFit/>
              </a:bodyPr>
              <a:lstStyle/>
              <a:p>
                <a:pPr algn="l"/>
                <a:r>
                  <a:rPr lang="zh-CN" altLang="en-US" sz="2000">
                    <a:latin typeface="Tahoma" pitchFamily="34" charset="0"/>
                  </a:rPr>
                  <a:t>0.03</a:t>
                </a:r>
              </a:p>
            </p:txBody>
          </p:sp>
        </p:grpSp>
      </p:grpSp>
      <p:sp>
        <p:nvSpPr>
          <p:cNvPr id="181362" name="Rectangle 114"/>
          <p:cNvSpPr>
            <a:spLocks noChangeArrowheads="1"/>
          </p:cNvSpPr>
          <p:nvPr/>
        </p:nvSpPr>
        <p:spPr bwMode="auto">
          <a:xfrm>
            <a:off x="6019800" y="4494213"/>
            <a:ext cx="457200" cy="249237"/>
          </a:xfrm>
          <a:prstGeom prst="rect">
            <a:avLst/>
          </a:prstGeom>
          <a:noFill/>
          <a:ln w="9525">
            <a:solidFill>
              <a:srgbClr val="FFFFFF"/>
            </a:solidFill>
            <a:miter lim="800000"/>
            <a:headEnd/>
            <a:tailEnd/>
          </a:ln>
          <a:effectLst/>
        </p:spPr>
        <p:txBody>
          <a:bodyPr wrap="none" anchor="ctr"/>
          <a:lstStyle/>
          <a:p>
            <a:r>
              <a:rPr lang="en-US" altLang="zh-CN" sz="2400">
                <a:solidFill>
                  <a:schemeClr val="hlink"/>
                </a:solidFill>
                <a:effectLst>
                  <a:outerShdw blurRad="38100" dist="38100" dir="2700000" algn="tl">
                    <a:srgbClr val="C0C0C0"/>
                  </a:outerShdw>
                </a:effectLst>
                <a:latin typeface="Tahoma" pitchFamily="34" charset="0"/>
              </a:rPr>
              <a:t>0</a:t>
            </a:r>
            <a:endParaRPr lang="zh-CN" altLang="en-US" sz="2400">
              <a:solidFill>
                <a:schemeClr val="hlink"/>
              </a:solidFill>
              <a:effectLst>
                <a:outerShdw blurRad="38100" dist="38100" dir="2700000" algn="tl">
                  <a:srgbClr val="C0C0C0"/>
                </a:outerShdw>
              </a:effectLst>
              <a:latin typeface="Tahoma" pitchFamily="34" charset="0"/>
            </a:endParaRPr>
          </a:p>
        </p:txBody>
      </p:sp>
      <p:sp>
        <p:nvSpPr>
          <p:cNvPr id="181363" name="Rectangle 115"/>
          <p:cNvSpPr>
            <a:spLocks noChangeArrowheads="1"/>
          </p:cNvSpPr>
          <p:nvPr/>
        </p:nvSpPr>
        <p:spPr bwMode="auto">
          <a:xfrm>
            <a:off x="6072188" y="5446713"/>
            <a:ext cx="965200" cy="220662"/>
          </a:xfrm>
          <a:prstGeom prst="rect">
            <a:avLst/>
          </a:prstGeom>
          <a:noFill/>
          <a:ln w="9525">
            <a:solidFill>
              <a:srgbClr val="FFFFFF"/>
            </a:solidFill>
            <a:miter lim="800000"/>
            <a:headEnd/>
            <a:tailEnd/>
          </a:ln>
          <a:effectLst/>
        </p:spPr>
        <p:txBody>
          <a:bodyPr wrap="none" anchor="ctr"/>
          <a:lstStyle/>
          <a:p>
            <a:r>
              <a:rPr lang="en-US" altLang="zh-CN" sz="2400">
                <a:solidFill>
                  <a:schemeClr val="hlink"/>
                </a:solidFill>
                <a:effectLst>
                  <a:outerShdw blurRad="38100" dist="38100" dir="2700000" algn="tl">
                    <a:srgbClr val="C0C0C0"/>
                  </a:outerShdw>
                </a:effectLst>
                <a:latin typeface="Tahoma" pitchFamily="34" charset="0"/>
              </a:rPr>
              <a:t>-1.2</a:t>
            </a:r>
            <a:r>
              <a:rPr lang="zh-CN" altLang="en-US" sz="2400">
                <a:solidFill>
                  <a:schemeClr val="hlink"/>
                </a:solidFill>
                <a:effectLst>
                  <a:outerShdw blurRad="38100" dist="38100" dir="2700000" algn="tl">
                    <a:srgbClr val="C0C0C0"/>
                  </a:outerShdw>
                </a:effectLst>
                <a:latin typeface="Tahoma" pitchFamily="34" charset="0"/>
              </a:rPr>
              <a:t>万</a:t>
            </a:r>
          </a:p>
        </p:txBody>
      </p:sp>
      <p:sp>
        <p:nvSpPr>
          <p:cNvPr id="181364" name="Rectangle 116"/>
          <p:cNvSpPr>
            <a:spLocks noChangeArrowheads="1"/>
          </p:cNvSpPr>
          <p:nvPr/>
        </p:nvSpPr>
        <p:spPr bwMode="auto">
          <a:xfrm>
            <a:off x="6057900" y="4960938"/>
            <a:ext cx="993775" cy="234950"/>
          </a:xfrm>
          <a:prstGeom prst="rect">
            <a:avLst/>
          </a:prstGeom>
          <a:noFill/>
          <a:ln w="9525">
            <a:solidFill>
              <a:srgbClr val="FFFFFF"/>
            </a:solidFill>
            <a:miter lim="800000"/>
            <a:headEnd/>
            <a:tailEnd/>
          </a:ln>
          <a:effectLst/>
        </p:spPr>
        <p:txBody>
          <a:bodyPr wrap="none" anchor="ctr"/>
          <a:lstStyle/>
          <a:p>
            <a:r>
              <a:rPr lang="en-US" altLang="zh-CN" sz="2400">
                <a:solidFill>
                  <a:schemeClr val="hlink"/>
                </a:solidFill>
                <a:effectLst>
                  <a:outerShdw blurRad="38100" dist="38100" dir="2700000" algn="tl">
                    <a:srgbClr val="C0C0C0"/>
                  </a:outerShdw>
                </a:effectLst>
                <a:latin typeface="Tahoma" pitchFamily="34" charset="0"/>
              </a:rPr>
              <a:t>-0.4</a:t>
            </a:r>
            <a:r>
              <a:rPr lang="zh-CN" altLang="en-US" sz="2400">
                <a:solidFill>
                  <a:schemeClr val="hlink"/>
                </a:solidFill>
                <a:effectLst>
                  <a:outerShdw blurRad="38100" dist="38100" dir="2700000" algn="tl">
                    <a:srgbClr val="C0C0C0"/>
                  </a:outerShdw>
                </a:effectLst>
                <a:latin typeface="Tahoma" pitchFamily="34" charset="0"/>
              </a:rPr>
              <a:t>万</a:t>
            </a:r>
          </a:p>
        </p:txBody>
      </p:sp>
      <p:sp>
        <p:nvSpPr>
          <p:cNvPr id="181365" name="Rectangle 117"/>
          <p:cNvSpPr>
            <a:spLocks noChangeArrowheads="1"/>
          </p:cNvSpPr>
          <p:nvPr/>
        </p:nvSpPr>
        <p:spPr bwMode="auto">
          <a:xfrm>
            <a:off x="2667000" y="2941638"/>
            <a:ext cx="993775" cy="234950"/>
          </a:xfrm>
          <a:prstGeom prst="rect">
            <a:avLst/>
          </a:prstGeom>
          <a:noFill/>
          <a:ln w="9525">
            <a:solidFill>
              <a:srgbClr val="FFFFFF"/>
            </a:solidFill>
            <a:miter lim="800000"/>
            <a:headEnd/>
            <a:tailEnd/>
          </a:ln>
          <a:effectLst/>
        </p:spPr>
        <p:txBody>
          <a:bodyPr wrap="none" anchor="ctr"/>
          <a:lstStyle/>
          <a:p>
            <a:r>
              <a:rPr lang="en-US" altLang="zh-CN" sz="2400" dirty="0" smtClean="0">
                <a:solidFill>
                  <a:schemeClr val="hlink"/>
                </a:solidFill>
                <a:effectLst>
                  <a:outerShdw blurRad="38100" dist="38100" dir="2700000" algn="tl">
                    <a:srgbClr val="C0C0C0"/>
                  </a:outerShdw>
                </a:effectLst>
                <a:latin typeface="Tahoma" pitchFamily="34" charset="0"/>
              </a:rPr>
              <a:t>-</a:t>
            </a:r>
            <a:r>
              <a:rPr lang="en-US" altLang="zh-CN" sz="2400" dirty="0" smtClean="0">
                <a:solidFill>
                  <a:schemeClr val="hlink"/>
                </a:solidFill>
                <a:effectLst>
                  <a:outerShdw blurRad="38100" dist="38100" dir="2700000" algn="tl">
                    <a:srgbClr val="C0C0C0"/>
                  </a:outerShdw>
                </a:effectLst>
                <a:latin typeface="Tahoma" pitchFamily="34" charset="0"/>
              </a:rPr>
              <a:t>1000</a:t>
            </a:r>
            <a:endParaRPr lang="zh-CN" altLang="en-US" sz="2400" dirty="0">
              <a:solidFill>
                <a:schemeClr val="hlink"/>
              </a:solidFill>
              <a:effectLst>
                <a:outerShdw blurRad="38100" dist="38100" dir="2700000" algn="tl">
                  <a:srgbClr val="C0C0C0"/>
                </a:outerShdw>
              </a:effectLst>
              <a:latin typeface="Tahoma" pitchFamily="34" charset="0"/>
            </a:endParaRPr>
          </a:p>
        </p:txBody>
      </p:sp>
      <p:sp>
        <p:nvSpPr>
          <p:cNvPr id="181366" name="Text Box 118"/>
          <p:cNvSpPr txBox="1">
            <a:spLocks noChangeArrowheads="1"/>
          </p:cNvSpPr>
          <p:nvPr/>
        </p:nvSpPr>
        <p:spPr bwMode="auto">
          <a:xfrm>
            <a:off x="1466850" y="1281113"/>
            <a:ext cx="6851650" cy="519112"/>
          </a:xfrm>
          <a:prstGeom prst="rect">
            <a:avLst/>
          </a:prstGeom>
          <a:noFill/>
          <a:ln w="9525">
            <a:noFill/>
            <a:miter lim="800000"/>
            <a:headEnd/>
            <a:tailEnd/>
          </a:ln>
          <a:effectLst/>
        </p:spPr>
        <p:txBody>
          <a:bodyPr>
            <a:spAutoFit/>
          </a:bodyPr>
          <a:lstStyle/>
          <a:p>
            <a:r>
              <a:rPr lang="zh-CN" altLang="en-US"/>
              <a:t>-0.04(0.75+0.22)-1.24</a:t>
            </a:r>
            <a:r>
              <a:rPr lang="en-US" altLang="zh-CN"/>
              <a:t>× </a:t>
            </a:r>
            <a:r>
              <a:rPr lang="zh-CN" altLang="en-US"/>
              <a:t>0.03=-0.076万</a:t>
            </a:r>
            <a:endParaRPr lang="en-US" altLang="zh-CN"/>
          </a:p>
        </p:txBody>
      </p:sp>
      <p:sp>
        <p:nvSpPr>
          <p:cNvPr id="181367" name="Text Box 119"/>
          <p:cNvSpPr txBox="1">
            <a:spLocks noChangeArrowheads="1"/>
          </p:cNvSpPr>
          <p:nvPr/>
        </p:nvSpPr>
        <p:spPr bwMode="auto">
          <a:xfrm>
            <a:off x="1508125" y="1835150"/>
            <a:ext cx="7351713" cy="519113"/>
          </a:xfrm>
          <a:prstGeom prst="rect">
            <a:avLst/>
          </a:prstGeom>
          <a:noFill/>
          <a:ln w="9525">
            <a:noFill/>
            <a:miter lim="800000"/>
            <a:headEnd/>
            <a:tailEnd/>
          </a:ln>
          <a:effectLst/>
        </p:spPr>
        <p:txBody>
          <a:bodyPr wrap="none">
            <a:spAutoFit/>
          </a:bodyPr>
          <a:lstStyle/>
          <a:p>
            <a:r>
              <a:rPr lang="zh-CN" altLang="en-US"/>
              <a:t>0</a:t>
            </a:r>
            <a:r>
              <a:rPr lang="en-US" altLang="zh-CN"/>
              <a:t>× </a:t>
            </a:r>
            <a:r>
              <a:rPr lang="zh-CN" altLang="en-US"/>
              <a:t>0.75-0.4</a:t>
            </a:r>
            <a:r>
              <a:rPr lang="en-US" altLang="zh-CN"/>
              <a:t>× </a:t>
            </a:r>
            <a:r>
              <a:rPr lang="zh-CN" altLang="en-US"/>
              <a:t>0.22-1.2</a:t>
            </a:r>
            <a:r>
              <a:rPr lang="en-US" altLang="zh-CN"/>
              <a:t>× </a:t>
            </a:r>
            <a:r>
              <a:rPr lang="zh-CN" altLang="en-US"/>
              <a:t>0.03＝-0.124万</a:t>
            </a:r>
            <a:endParaRPr lang="en-US" altLang="zh-CN"/>
          </a:p>
        </p:txBody>
      </p:sp>
      <p:grpSp>
        <p:nvGrpSpPr>
          <p:cNvPr id="5" name="Group 123"/>
          <p:cNvGrpSpPr>
            <a:grpSpLocks/>
          </p:cNvGrpSpPr>
          <p:nvPr/>
        </p:nvGrpSpPr>
        <p:grpSpPr bwMode="auto">
          <a:xfrm>
            <a:off x="2608263" y="4549775"/>
            <a:ext cx="541337" cy="207963"/>
            <a:chOff x="1643" y="3298"/>
            <a:chExt cx="341" cy="131"/>
          </a:xfrm>
        </p:grpSpPr>
        <p:sp>
          <p:nvSpPr>
            <p:cNvPr id="181369" name="Line 121"/>
            <p:cNvSpPr>
              <a:spLocks noChangeShapeType="1"/>
            </p:cNvSpPr>
            <p:nvPr/>
          </p:nvSpPr>
          <p:spPr bwMode="auto">
            <a:xfrm flipV="1">
              <a:off x="1691" y="3346"/>
              <a:ext cx="293" cy="83"/>
            </a:xfrm>
            <a:prstGeom prst="line">
              <a:avLst/>
            </a:prstGeom>
            <a:noFill/>
            <a:ln w="28575">
              <a:solidFill>
                <a:schemeClr val="hlink"/>
              </a:solidFill>
              <a:round/>
              <a:headEnd/>
              <a:tailEnd/>
            </a:ln>
            <a:effectLst/>
          </p:spPr>
          <p:txBody>
            <a:bodyPr/>
            <a:lstStyle/>
            <a:p>
              <a:endParaRPr lang="zh-CN" altLang="en-US"/>
            </a:p>
          </p:txBody>
        </p:sp>
        <p:sp>
          <p:nvSpPr>
            <p:cNvPr id="181370" name="Line 122"/>
            <p:cNvSpPr>
              <a:spLocks noChangeShapeType="1"/>
            </p:cNvSpPr>
            <p:nvPr/>
          </p:nvSpPr>
          <p:spPr bwMode="auto">
            <a:xfrm flipV="1">
              <a:off x="1643" y="3298"/>
              <a:ext cx="293" cy="83"/>
            </a:xfrm>
            <a:prstGeom prst="line">
              <a:avLst/>
            </a:prstGeom>
            <a:noFill/>
            <a:ln w="28575">
              <a:solidFill>
                <a:schemeClr val="hlink"/>
              </a:solidFill>
              <a:round/>
              <a:headEnd/>
              <a:tailEnd/>
            </a:ln>
            <a:effectLst/>
          </p:spPr>
          <p:txBody>
            <a:bodyPr/>
            <a:lstStyle/>
            <a:p>
              <a:endParaRPr lang="zh-CN" altLang="en-US"/>
            </a:p>
          </p:txBody>
        </p:sp>
      </p:grpSp>
      <p:sp>
        <p:nvSpPr>
          <p:cNvPr id="181373" name="AutoShape 125"/>
          <p:cNvSpPr>
            <a:spLocks/>
          </p:cNvSpPr>
          <p:nvPr/>
        </p:nvSpPr>
        <p:spPr bwMode="auto">
          <a:xfrm>
            <a:off x="4227513" y="2351088"/>
            <a:ext cx="1160462" cy="493712"/>
          </a:xfrm>
          <a:prstGeom prst="borderCallout2">
            <a:avLst>
              <a:gd name="adj1" fmla="val 23153"/>
              <a:gd name="adj2" fmla="val -6565"/>
              <a:gd name="adj3" fmla="val 23153"/>
              <a:gd name="adj4" fmla="val -22435"/>
              <a:gd name="adj5" fmla="val 231509"/>
              <a:gd name="adj6" fmla="val -39125"/>
            </a:avLst>
          </a:prstGeom>
          <a:solidFill>
            <a:srgbClr val="CCFFCC"/>
          </a:solidFill>
          <a:ln w="9525">
            <a:solidFill>
              <a:schemeClr val="tx1"/>
            </a:solidFill>
            <a:miter lim="800000"/>
            <a:headEnd/>
            <a:tailEnd/>
          </a:ln>
          <a:effectLst/>
        </p:spPr>
        <p:txBody>
          <a:bodyPr/>
          <a:lstStyle/>
          <a:p>
            <a:r>
              <a:rPr lang="zh-CN" altLang="en-US">
                <a:effectLst>
                  <a:outerShdw blurRad="38100" dist="38100" dir="2700000" algn="tl">
                    <a:srgbClr val="000000">
                      <a:alpha val="43137"/>
                    </a:srgbClr>
                  </a:outerShdw>
                </a:effectLst>
              </a:rPr>
              <a:t>-760元</a:t>
            </a:r>
            <a:endParaRPr lang="en-US" altLang="zh-CN">
              <a:effectLst>
                <a:outerShdw blurRad="38100" dist="38100" dir="2700000" algn="tl">
                  <a:srgbClr val="000000">
                    <a:alpha val="43137"/>
                  </a:srgbClr>
                </a:outerShdw>
              </a:effectLst>
            </a:endParaRPr>
          </a:p>
        </p:txBody>
      </p:sp>
      <p:sp>
        <p:nvSpPr>
          <p:cNvPr id="181375" name="AutoShape 127"/>
          <p:cNvSpPr>
            <a:spLocks/>
          </p:cNvSpPr>
          <p:nvPr/>
        </p:nvSpPr>
        <p:spPr bwMode="auto">
          <a:xfrm>
            <a:off x="4103688" y="3881438"/>
            <a:ext cx="1349375" cy="493712"/>
          </a:xfrm>
          <a:prstGeom prst="borderCallout2">
            <a:avLst>
              <a:gd name="adj1" fmla="val 23153"/>
              <a:gd name="adj2" fmla="val -5648"/>
              <a:gd name="adj3" fmla="val 23153"/>
              <a:gd name="adj4" fmla="val -19060"/>
              <a:gd name="adj5" fmla="val 199356"/>
              <a:gd name="adj6" fmla="val -32588"/>
            </a:avLst>
          </a:prstGeom>
          <a:solidFill>
            <a:srgbClr val="CCFFCC"/>
          </a:solidFill>
          <a:ln w="9525">
            <a:solidFill>
              <a:schemeClr val="tx1"/>
            </a:solidFill>
            <a:miter lim="800000"/>
            <a:headEnd/>
            <a:tailEnd/>
          </a:ln>
          <a:effectLst/>
        </p:spPr>
        <p:txBody>
          <a:bodyPr/>
          <a:lstStyle/>
          <a:p>
            <a:r>
              <a:rPr lang="zh-CN" altLang="en-US">
                <a:effectLst>
                  <a:outerShdw blurRad="38100" dist="38100" dir="2700000" algn="tl">
                    <a:srgbClr val="000000">
                      <a:alpha val="43137"/>
                    </a:srgbClr>
                  </a:outerShdw>
                </a:effectLst>
              </a:rPr>
              <a:t>-1240元</a:t>
            </a:r>
          </a:p>
        </p:txBody>
      </p:sp>
      <p:sp>
        <p:nvSpPr>
          <p:cNvPr id="181378" name="AutoShape 130"/>
          <p:cNvSpPr>
            <a:spLocks/>
          </p:cNvSpPr>
          <p:nvPr/>
        </p:nvSpPr>
        <p:spPr bwMode="auto">
          <a:xfrm>
            <a:off x="671513" y="5143500"/>
            <a:ext cx="1131887" cy="493713"/>
          </a:xfrm>
          <a:prstGeom prst="borderCallout2">
            <a:avLst>
              <a:gd name="adj1" fmla="val 23153"/>
              <a:gd name="adj2" fmla="val 106731"/>
              <a:gd name="adj3" fmla="val 23153"/>
              <a:gd name="adj4" fmla="val 129171"/>
              <a:gd name="adj5" fmla="val -124116"/>
              <a:gd name="adj6" fmla="val 152875"/>
            </a:avLst>
          </a:prstGeom>
          <a:solidFill>
            <a:srgbClr val="CCFFCC"/>
          </a:solidFill>
          <a:ln w="9525">
            <a:solidFill>
              <a:schemeClr val="tx1"/>
            </a:solidFill>
            <a:miter lim="800000"/>
            <a:headEnd/>
            <a:tailEnd/>
          </a:ln>
          <a:effectLst/>
        </p:spPr>
        <p:txBody>
          <a:bodyPr/>
          <a:lstStyle/>
          <a:p>
            <a:r>
              <a:rPr lang="zh-CN" altLang="en-US">
                <a:effectLst>
                  <a:outerShdw blurRad="38100" dist="38100" dir="2700000" algn="tl">
                    <a:srgbClr val="000000">
                      <a:alpha val="43137"/>
                    </a:srgbClr>
                  </a:outerShdw>
                </a:effectLst>
              </a:rPr>
              <a:t>-760元</a:t>
            </a:r>
          </a:p>
        </p:txBody>
      </p:sp>
      <p:sp>
        <p:nvSpPr>
          <p:cNvPr id="181379" name="AutoShape 131"/>
          <p:cNvSpPr>
            <a:spLocks/>
          </p:cNvSpPr>
          <p:nvPr/>
        </p:nvSpPr>
        <p:spPr bwMode="auto">
          <a:xfrm>
            <a:off x="288032" y="2564904"/>
            <a:ext cx="971600" cy="493712"/>
          </a:xfrm>
          <a:prstGeom prst="borderCallout2">
            <a:avLst>
              <a:gd name="adj1" fmla="val 98395"/>
              <a:gd name="adj2" fmla="val 40598"/>
              <a:gd name="adj3" fmla="val 179423"/>
              <a:gd name="adj4" fmla="val 42993"/>
              <a:gd name="adj5" fmla="val 193892"/>
              <a:gd name="adj6" fmla="val 84191"/>
            </a:avLst>
          </a:prstGeom>
          <a:solidFill>
            <a:srgbClr val="CCFFCC"/>
          </a:solidFill>
          <a:ln w="9525">
            <a:solidFill>
              <a:schemeClr val="tx1"/>
            </a:solidFill>
            <a:miter lim="800000"/>
            <a:headEnd/>
            <a:tailEnd/>
          </a:ln>
          <a:effectLst/>
        </p:spPr>
        <p:txBody>
          <a:bodyPr/>
          <a:lstStyle/>
          <a:p>
            <a:r>
              <a:rPr lang="zh-CN" altLang="en-US" dirty="0" smtClean="0">
                <a:effectLst>
                  <a:outerShdw blurRad="38100" dist="38100" dir="2700000" algn="tl">
                    <a:srgbClr val="000000">
                      <a:alpha val="43137"/>
                    </a:srgbClr>
                  </a:outerShdw>
                </a:effectLst>
              </a:rPr>
              <a:t>-</a:t>
            </a:r>
            <a:r>
              <a:rPr lang="en-US" altLang="zh-CN" dirty="0" smtClean="0">
                <a:effectLst>
                  <a:outerShdw blurRad="38100" dist="38100" dir="2700000" algn="tl">
                    <a:srgbClr val="000000">
                      <a:alpha val="43137"/>
                    </a:srgbClr>
                  </a:outerShdw>
                </a:effectLst>
              </a:rPr>
              <a:t>760</a:t>
            </a:r>
            <a:r>
              <a:rPr lang="zh-CN" altLang="en-US" dirty="0" smtClean="0">
                <a:effectLst>
                  <a:outerShdw blurRad="38100" dist="38100" dir="2700000" algn="tl">
                    <a:srgbClr val="000000">
                      <a:alpha val="43137"/>
                    </a:srgbClr>
                  </a:outerShdw>
                </a:effectLst>
              </a:rPr>
              <a:t>元</a:t>
            </a:r>
            <a:endParaRPr lang="zh-CN" altLang="en-US" dirty="0">
              <a:effectLst>
                <a:outerShdw blurRad="38100" dist="38100" dir="2700000" algn="tl">
                  <a:srgbClr val="000000">
                    <a:alpha val="43137"/>
                  </a:srgbClr>
                </a:outerShdw>
              </a:effectLst>
            </a:endParaRPr>
          </a:p>
        </p:txBody>
      </p:sp>
      <p:grpSp>
        <p:nvGrpSpPr>
          <p:cNvPr id="6" name="Group 137"/>
          <p:cNvGrpSpPr>
            <a:grpSpLocks/>
          </p:cNvGrpSpPr>
          <p:nvPr/>
        </p:nvGrpSpPr>
        <p:grpSpPr bwMode="auto">
          <a:xfrm>
            <a:off x="2219325" y="3036888"/>
            <a:ext cx="357188" cy="400050"/>
            <a:chOff x="1398" y="2345"/>
            <a:chExt cx="225" cy="252"/>
          </a:xfrm>
        </p:grpSpPr>
        <p:sp>
          <p:nvSpPr>
            <p:cNvPr id="181383" name="Line 135"/>
            <p:cNvSpPr>
              <a:spLocks noChangeShapeType="1"/>
            </p:cNvSpPr>
            <p:nvPr/>
          </p:nvSpPr>
          <p:spPr bwMode="auto">
            <a:xfrm>
              <a:off x="1398" y="2359"/>
              <a:ext cx="174" cy="238"/>
            </a:xfrm>
            <a:prstGeom prst="line">
              <a:avLst/>
            </a:prstGeom>
            <a:noFill/>
            <a:ln w="28575">
              <a:solidFill>
                <a:schemeClr val="hlink"/>
              </a:solidFill>
              <a:round/>
              <a:headEnd/>
              <a:tailEnd/>
            </a:ln>
            <a:effectLst/>
          </p:spPr>
          <p:txBody>
            <a:bodyPr/>
            <a:lstStyle/>
            <a:p>
              <a:endParaRPr lang="zh-CN" altLang="en-US"/>
            </a:p>
          </p:txBody>
        </p:sp>
        <p:sp>
          <p:nvSpPr>
            <p:cNvPr id="181384" name="Line 136"/>
            <p:cNvSpPr>
              <a:spLocks noChangeShapeType="1"/>
            </p:cNvSpPr>
            <p:nvPr/>
          </p:nvSpPr>
          <p:spPr bwMode="auto">
            <a:xfrm>
              <a:off x="1449" y="2345"/>
              <a:ext cx="174" cy="238"/>
            </a:xfrm>
            <a:prstGeom prst="line">
              <a:avLst/>
            </a:prstGeom>
            <a:noFill/>
            <a:ln w="28575">
              <a:solidFill>
                <a:schemeClr val="hlink"/>
              </a:solidFill>
              <a:round/>
              <a:headEnd/>
              <a:tailEnd/>
            </a:ln>
            <a:effectLst/>
          </p:spPr>
          <p:txBody>
            <a:bodyPr/>
            <a:lstStyle/>
            <a:p>
              <a:endParaRPr lang="zh-CN" altLang="en-US"/>
            </a:p>
          </p:txBody>
        </p:sp>
      </p:grpSp>
      <p:sp>
        <p:nvSpPr>
          <p:cNvPr id="181386" name="Text Box 138"/>
          <p:cNvSpPr txBox="1">
            <a:spLocks noChangeArrowheads="1"/>
          </p:cNvSpPr>
          <p:nvPr/>
        </p:nvSpPr>
        <p:spPr bwMode="auto">
          <a:xfrm>
            <a:off x="714375" y="1266825"/>
            <a:ext cx="720725" cy="519113"/>
          </a:xfrm>
          <a:prstGeom prst="rect">
            <a:avLst/>
          </a:prstGeom>
          <a:solidFill>
            <a:srgbClr val="FCE0BA"/>
          </a:solidFill>
          <a:ln w="9525">
            <a:noFill/>
            <a:miter lim="800000"/>
            <a:headEnd/>
            <a:tailEnd/>
          </a:ln>
          <a:effectLst/>
        </p:spPr>
        <p:txBody>
          <a:bodyPr wrap="none">
            <a:spAutoFit/>
          </a:bodyPr>
          <a:lstStyle/>
          <a:p>
            <a:r>
              <a:rPr lang="zh-CN" altLang="en-US"/>
              <a:t>3：</a:t>
            </a:r>
          </a:p>
        </p:txBody>
      </p:sp>
      <p:sp>
        <p:nvSpPr>
          <p:cNvPr id="181387" name="Text Box 139"/>
          <p:cNvSpPr txBox="1">
            <a:spLocks noChangeArrowheads="1"/>
          </p:cNvSpPr>
          <p:nvPr/>
        </p:nvSpPr>
        <p:spPr bwMode="auto">
          <a:xfrm>
            <a:off x="723900" y="1847850"/>
            <a:ext cx="720725" cy="519113"/>
          </a:xfrm>
          <a:prstGeom prst="rect">
            <a:avLst/>
          </a:prstGeom>
          <a:solidFill>
            <a:srgbClr val="FCE0BA"/>
          </a:solidFill>
          <a:ln w="9525">
            <a:noFill/>
            <a:miter lim="800000"/>
            <a:headEnd/>
            <a:tailEnd/>
          </a:ln>
          <a:effectLst/>
        </p:spPr>
        <p:txBody>
          <a:bodyPr wrap="none">
            <a:spAutoFit/>
          </a:bodyPr>
          <a:lstStyle/>
          <a:p>
            <a:r>
              <a:rPr lang="zh-CN" altLang="en-US"/>
              <a:t>4：</a:t>
            </a:r>
          </a:p>
        </p:txBody>
      </p:sp>
      <p:sp>
        <p:nvSpPr>
          <p:cNvPr id="181388" name="Text Box 140"/>
          <p:cNvSpPr txBox="1">
            <a:spLocks noChangeArrowheads="1"/>
          </p:cNvSpPr>
          <p:nvPr/>
        </p:nvSpPr>
        <p:spPr bwMode="auto">
          <a:xfrm>
            <a:off x="2127250" y="5870575"/>
            <a:ext cx="3023585" cy="400110"/>
          </a:xfrm>
          <a:prstGeom prst="rect">
            <a:avLst/>
          </a:prstGeom>
          <a:noFill/>
          <a:ln w="9525">
            <a:noFill/>
            <a:miter lim="800000"/>
            <a:headEnd/>
            <a:tailEnd/>
          </a:ln>
          <a:effectLst/>
        </p:spPr>
        <p:txBody>
          <a:bodyPr wrap="none">
            <a:spAutoFit/>
          </a:bodyPr>
          <a:lstStyle/>
          <a:p>
            <a:r>
              <a:rPr lang="zh-CN" altLang="en-US" dirty="0">
                <a:solidFill>
                  <a:srgbClr val="C00000"/>
                </a:solidFill>
                <a:effectLst>
                  <a:outerShdw blurRad="38100" dist="38100" dir="2700000" algn="tl">
                    <a:srgbClr val="C0C0C0"/>
                  </a:outerShdw>
                </a:effectLst>
                <a:latin typeface="+mj-ea"/>
                <a:ea typeface="+mj-ea"/>
              </a:rPr>
              <a:t>结论：不运走，建平台。</a:t>
            </a:r>
          </a:p>
        </p:txBody>
      </p:sp>
      <p:grpSp>
        <p:nvGrpSpPr>
          <p:cNvPr id="7" name="Group 144"/>
          <p:cNvGrpSpPr>
            <a:grpSpLocks/>
          </p:cNvGrpSpPr>
          <p:nvPr/>
        </p:nvGrpSpPr>
        <p:grpSpPr bwMode="auto">
          <a:xfrm>
            <a:off x="1408113" y="3744913"/>
            <a:ext cx="2089150" cy="581025"/>
            <a:chOff x="887" y="2359"/>
            <a:chExt cx="1316" cy="366"/>
          </a:xfrm>
        </p:grpSpPr>
        <p:sp>
          <p:nvSpPr>
            <p:cNvPr id="181390" name="Line 142"/>
            <p:cNvSpPr>
              <a:spLocks noChangeShapeType="1"/>
            </p:cNvSpPr>
            <p:nvPr/>
          </p:nvSpPr>
          <p:spPr bwMode="auto">
            <a:xfrm>
              <a:off x="887" y="2386"/>
              <a:ext cx="494" cy="339"/>
            </a:xfrm>
            <a:prstGeom prst="line">
              <a:avLst/>
            </a:prstGeom>
            <a:noFill/>
            <a:ln w="57150">
              <a:solidFill>
                <a:schemeClr val="hlink"/>
              </a:solidFill>
              <a:round/>
              <a:headEnd/>
              <a:tailEnd type="triangle" w="med" len="med"/>
            </a:ln>
            <a:effectLst/>
          </p:spPr>
          <p:txBody>
            <a:bodyPr wrap="none">
              <a:spAutoFit/>
            </a:bodyPr>
            <a:lstStyle/>
            <a:p>
              <a:endParaRPr lang="zh-CN" altLang="en-US"/>
            </a:p>
          </p:txBody>
        </p:sp>
        <p:sp>
          <p:nvSpPr>
            <p:cNvPr id="181391" name="Line 143"/>
            <p:cNvSpPr>
              <a:spLocks noChangeShapeType="1"/>
            </p:cNvSpPr>
            <p:nvPr/>
          </p:nvSpPr>
          <p:spPr bwMode="auto">
            <a:xfrm flipV="1">
              <a:off x="1618" y="2359"/>
              <a:ext cx="585" cy="256"/>
            </a:xfrm>
            <a:prstGeom prst="line">
              <a:avLst/>
            </a:prstGeom>
            <a:noFill/>
            <a:ln w="57150">
              <a:solidFill>
                <a:schemeClr val="hlink"/>
              </a:solidFill>
              <a:round/>
              <a:headEnd/>
              <a:tailEnd type="triangle" w="med" len="med"/>
            </a:ln>
            <a:effectLst/>
          </p:spPr>
          <p:txBody>
            <a:bodyPr wrap="none">
              <a:spAutoFit/>
            </a:bodyPr>
            <a:lstStyle/>
            <a:p>
              <a:endParaRPr lang="zh-CN" altLang="en-US"/>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1386"/>
                                        </p:tgtEl>
                                        <p:attrNameLst>
                                          <p:attrName>style.visibility</p:attrName>
                                        </p:attrNameLst>
                                      </p:cBhvr>
                                      <p:to>
                                        <p:strVal val="visible"/>
                                      </p:to>
                                    </p:set>
                                    <p:animEffect transition="in" filter="dissolve">
                                      <p:cBhvr>
                                        <p:cTn id="7" dur="500"/>
                                        <p:tgtEl>
                                          <p:spTgt spid="18138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81366"/>
                                        </p:tgtEl>
                                        <p:attrNameLst>
                                          <p:attrName>style.visibility</p:attrName>
                                        </p:attrNameLst>
                                      </p:cBhvr>
                                      <p:to>
                                        <p:strVal val="visible"/>
                                      </p:to>
                                    </p:set>
                                    <p:animEffect transition="in" filter="dissolve">
                                      <p:cBhvr>
                                        <p:cTn id="11" dur="500"/>
                                        <p:tgtEl>
                                          <p:spTgt spid="18136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81387"/>
                                        </p:tgtEl>
                                        <p:attrNameLst>
                                          <p:attrName>style.visibility</p:attrName>
                                        </p:attrNameLst>
                                      </p:cBhvr>
                                      <p:to>
                                        <p:strVal val="visible"/>
                                      </p:to>
                                    </p:set>
                                    <p:animEffect transition="in" filter="dissolve">
                                      <p:cBhvr>
                                        <p:cTn id="16" dur="500"/>
                                        <p:tgtEl>
                                          <p:spTgt spid="181387"/>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81367"/>
                                        </p:tgtEl>
                                        <p:attrNameLst>
                                          <p:attrName>style.visibility</p:attrName>
                                        </p:attrNameLst>
                                      </p:cBhvr>
                                      <p:to>
                                        <p:strVal val="visible"/>
                                      </p:to>
                                    </p:set>
                                    <p:animEffect transition="in" filter="dissolve">
                                      <p:cBhvr>
                                        <p:cTn id="20" dur="500"/>
                                        <p:tgtEl>
                                          <p:spTgt spid="18136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81373"/>
                                        </p:tgtEl>
                                        <p:attrNameLst>
                                          <p:attrName>style.visibility</p:attrName>
                                        </p:attrNameLst>
                                      </p:cBhvr>
                                      <p:to>
                                        <p:strVal val="visible"/>
                                      </p:to>
                                    </p:set>
                                    <p:animEffect transition="in" filter="dissolve">
                                      <p:cBhvr>
                                        <p:cTn id="25" dur="500"/>
                                        <p:tgtEl>
                                          <p:spTgt spid="18137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81375"/>
                                        </p:tgtEl>
                                        <p:attrNameLst>
                                          <p:attrName>style.visibility</p:attrName>
                                        </p:attrNameLst>
                                      </p:cBhvr>
                                      <p:to>
                                        <p:strVal val="visible"/>
                                      </p:to>
                                    </p:set>
                                    <p:animEffect transition="in" filter="dissolve">
                                      <p:cBhvr>
                                        <p:cTn id="30" dur="500"/>
                                        <p:tgtEl>
                                          <p:spTgt spid="18137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181378"/>
                                        </p:tgtEl>
                                        <p:attrNameLst>
                                          <p:attrName>style.visibility</p:attrName>
                                        </p:attrNameLst>
                                      </p:cBhvr>
                                      <p:to>
                                        <p:strVal val="visible"/>
                                      </p:to>
                                    </p:set>
                                    <p:animEffect transition="in" filter="dissolve">
                                      <p:cBhvr>
                                        <p:cTn id="39" dur="500"/>
                                        <p:tgtEl>
                                          <p:spTgt spid="181378"/>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dissolve">
                                      <p:cBhvr>
                                        <p:cTn id="44" dur="500"/>
                                        <p:tgtEl>
                                          <p:spTgt spid="6"/>
                                        </p:tgtEl>
                                      </p:cBhvr>
                                    </p:animEffect>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181379"/>
                                        </p:tgtEl>
                                        <p:attrNameLst>
                                          <p:attrName>style.visibility</p:attrName>
                                        </p:attrNameLst>
                                      </p:cBhvr>
                                      <p:to>
                                        <p:strVal val="visible"/>
                                      </p:to>
                                    </p:set>
                                    <p:animEffect transition="in" filter="dissolve">
                                      <p:cBhvr>
                                        <p:cTn id="48" dur="500"/>
                                        <p:tgtEl>
                                          <p:spTgt spid="181379"/>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0-#ppt_w/2"/>
                                          </p:val>
                                        </p:tav>
                                        <p:tav tm="100000">
                                          <p:val>
                                            <p:strVal val="#ppt_x"/>
                                          </p:val>
                                        </p:tav>
                                      </p:tavLst>
                                    </p:anim>
                                    <p:anim calcmode="lin" valueType="num">
                                      <p:cBhvr additive="base">
                                        <p:cTn id="5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grpId="0" nodeType="clickEffect">
                                  <p:stCondLst>
                                    <p:cond delay="0"/>
                                  </p:stCondLst>
                                  <p:childTnLst>
                                    <p:set>
                                      <p:cBhvr>
                                        <p:cTn id="58" dur="1" fill="hold">
                                          <p:stCondLst>
                                            <p:cond delay="0"/>
                                          </p:stCondLst>
                                        </p:cTn>
                                        <p:tgtEl>
                                          <p:spTgt spid="181388"/>
                                        </p:tgtEl>
                                        <p:attrNameLst>
                                          <p:attrName>style.visibility</p:attrName>
                                        </p:attrNameLst>
                                      </p:cBhvr>
                                      <p:to>
                                        <p:strVal val="visible"/>
                                      </p:to>
                                    </p:set>
                                    <p:animEffect transition="in" filter="slide(fromBottom)">
                                      <p:cBhvr>
                                        <p:cTn id="59" dur="500"/>
                                        <p:tgtEl>
                                          <p:spTgt spid="181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366" grpId="0" autoUpdateAnimBg="0"/>
      <p:bldP spid="181367" grpId="0" autoUpdateAnimBg="0"/>
      <p:bldP spid="181373" grpId="0" animBg="1" autoUpdateAnimBg="0"/>
      <p:bldP spid="181375" grpId="0" animBg="1" autoUpdateAnimBg="0"/>
      <p:bldP spid="181378" grpId="0" animBg="1" autoUpdateAnimBg="0"/>
      <p:bldP spid="181379" grpId="0" animBg="1" autoUpdateAnimBg="0"/>
      <p:bldP spid="181386" grpId="0" animBg="1" autoUpdateAnimBg="0"/>
      <p:bldP spid="181387" grpId="0" animBg="1" autoUpdateAnimBg="0"/>
      <p:bldP spid="181388"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971600" y="184150"/>
            <a:ext cx="6443663" cy="795338"/>
          </a:xfrm>
        </p:spPr>
        <p:txBody>
          <a:bodyPr/>
          <a:lstStyle/>
          <a:p>
            <a:pPr algn="ctr"/>
            <a:r>
              <a:rPr lang="zh-CN" altLang="en-US" sz="3600" b="1" dirty="0">
                <a:solidFill>
                  <a:srgbClr val="C00000"/>
                </a:solidFill>
                <a:effectLst>
                  <a:outerShdw blurRad="38100" dist="38100" dir="2700000" algn="tl">
                    <a:srgbClr val="C0C0C0"/>
                  </a:outerShdw>
                </a:effectLst>
                <a:latin typeface="宋体" charset="-122"/>
              </a:rPr>
              <a:t> </a:t>
            </a:r>
            <a:r>
              <a:rPr lang="zh-CN" altLang="en-US" sz="3600" dirty="0" smtClean="0">
                <a:solidFill>
                  <a:srgbClr val="C00000"/>
                </a:solidFill>
                <a:effectLst>
                  <a:outerShdw blurRad="38100" dist="38100" dir="2700000" algn="tl">
                    <a:srgbClr val="C0C0C0"/>
                  </a:outerShdw>
                </a:effectLst>
                <a:latin typeface="宋体" charset="-122"/>
              </a:rPr>
              <a:t>蒙特卡洛模拟</a:t>
            </a:r>
            <a:r>
              <a:rPr lang="zh-CN" altLang="en-US" sz="3600" b="1" dirty="0" smtClean="0">
                <a:solidFill>
                  <a:srgbClr val="C00000"/>
                </a:solidFill>
                <a:effectLst>
                  <a:outerShdw blurRad="38100" dist="38100" dir="2700000" algn="tl">
                    <a:srgbClr val="C0C0C0"/>
                  </a:outerShdw>
                </a:effectLst>
                <a:latin typeface="宋体" charset="-122"/>
              </a:rPr>
              <a:t>分析</a:t>
            </a:r>
            <a:endParaRPr lang="zh-CN" altLang="en-US" sz="3600" b="1" dirty="0">
              <a:solidFill>
                <a:srgbClr val="C00000"/>
              </a:solidFill>
              <a:effectLst>
                <a:outerShdw blurRad="38100" dist="38100" dir="2700000" algn="tl">
                  <a:srgbClr val="C0C0C0"/>
                </a:outerShdw>
              </a:effectLst>
              <a:latin typeface="宋体" charset="-122"/>
            </a:endParaRPr>
          </a:p>
        </p:txBody>
      </p:sp>
      <p:sp>
        <p:nvSpPr>
          <p:cNvPr id="157700" name="Text Box 4"/>
          <p:cNvSpPr txBox="1">
            <a:spLocks noGrp="1" noChangeArrowheads="1"/>
          </p:cNvSpPr>
          <p:nvPr>
            <p:ph type="body" idx="1"/>
          </p:nvPr>
        </p:nvSpPr>
        <p:spPr>
          <a:xfrm>
            <a:off x="251520" y="1124744"/>
            <a:ext cx="8496944" cy="5040560"/>
          </a:xfrm>
          <a:noFill/>
          <a:ln/>
        </p:spPr>
        <p:txBody>
          <a:bodyPr/>
          <a:lstStyle/>
          <a:p>
            <a:pPr marL="0" indent="534988">
              <a:lnSpc>
                <a:spcPct val="150000"/>
              </a:lnSpc>
              <a:spcBef>
                <a:spcPct val="0"/>
              </a:spcBef>
              <a:buClrTx/>
              <a:buNone/>
            </a:pPr>
            <a:r>
              <a:rPr lang="zh-CN" altLang="en-US" sz="2000" dirty="0" smtClean="0">
                <a:solidFill>
                  <a:srgbClr val="7030A0"/>
                </a:solidFill>
                <a:latin typeface="华文中宋" pitchFamily="2" charset="-122"/>
                <a:ea typeface="华文中宋" pitchFamily="2" charset="-122"/>
              </a:rPr>
              <a:t>当分析中的输入变量数多于</a:t>
            </a:r>
            <a:r>
              <a:rPr lang="en-US" altLang="zh-CN" sz="2000" dirty="0" smtClean="0">
                <a:solidFill>
                  <a:srgbClr val="7030A0"/>
                </a:solidFill>
                <a:latin typeface="华文中宋" pitchFamily="2" charset="-122"/>
                <a:ea typeface="华文中宋" pitchFamily="2" charset="-122"/>
              </a:rPr>
              <a:t>3</a:t>
            </a:r>
            <a:r>
              <a:rPr lang="zh-CN" altLang="en-US" sz="2000" dirty="0" smtClean="0">
                <a:solidFill>
                  <a:srgbClr val="7030A0"/>
                </a:solidFill>
                <a:latin typeface="华文中宋" pitchFamily="2" charset="-122"/>
                <a:ea typeface="华文中宋" pitchFamily="2" charset="-122"/>
              </a:rPr>
              <a:t>个，每个变量可能出现的状态多于</a:t>
            </a:r>
            <a:r>
              <a:rPr lang="en-US" altLang="zh-CN" sz="2000" dirty="0" smtClean="0">
                <a:solidFill>
                  <a:srgbClr val="7030A0"/>
                </a:solidFill>
                <a:latin typeface="华文中宋" pitchFamily="2" charset="-122"/>
                <a:ea typeface="华文中宋" pitchFamily="2" charset="-122"/>
              </a:rPr>
              <a:t>3</a:t>
            </a:r>
            <a:r>
              <a:rPr lang="zh-CN" altLang="en-US" sz="2000" dirty="0" smtClean="0">
                <a:solidFill>
                  <a:srgbClr val="7030A0"/>
                </a:solidFill>
                <a:latin typeface="华文中宋" pitchFamily="2" charset="-122"/>
                <a:ea typeface="华文中宋" pitchFamily="2" charset="-122"/>
              </a:rPr>
              <a:t>种乃至无限多种时，很难用理论计算法进行概率分析。</a:t>
            </a:r>
            <a:r>
              <a:rPr lang="zh-CN" altLang="en-US" sz="2400" b="1" dirty="0" smtClean="0">
                <a:solidFill>
                  <a:srgbClr val="C00000"/>
                </a:solidFill>
              </a:rPr>
              <a:t>   </a:t>
            </a:r>
            <a:endParaRPr lang="en-US" altLang="zh-CN" sz="2400" b="1" dirty="0" smtClean="0">
              <a:solidFill>
                <a:srgbClr val="C00000"/>
              </a:solidFill>
            </a:endParaRPr>
          </a:p>
          <a:p>
            <a:pPr>
              <a:lnSpc>
                <a:spcPct val="150000"/>
              </a:lnSpc>
              <a:spcBef>
                <a:spcPct val="0"/>
              </a:spcBef>
              <a:buClrTx/>
              <a:buSzTx/>
              <a:buFontTx/>
              <a:buNone/>
            </a:pPr>
            <a:r>
              <a:rPr lang="zh-CN" altLang="en-US" sz="2400" dirty="0" smtClean="0">
                <a:solidFill>
                  <a:srgbClr val="C00000"/>
                </a:solidFill>
              </a:rPr>
              <a:t>蒙特卡洛模拟分析</a:t>
            </a:r>
            <a:r>
              <a:rPr lang="zh-CN" altLang="en-US" sz="2000" b="1" dirty="0" smtClean="0">
                <a:solidFill>
                  <a:srgbClr val="C00000"/>
                </a:solidFill>
              </a:rPr>
              <a:t>：</a:t>
            </a:r>
            <a:r>
              <a:rPr lang="zh-CN" altLang="en-US" sz="2000" dirty="0" smtClean="0">
                <a:solidFill>
                  <a:schemeClr val="tx2"/>
                </a:solidFill>
                <a:latin typeface="华文中宋" pitchFamily="2" charset="-122"/>
                <a:ea typeface="华文中宋" pitchFamily="2" charset="-122"/>
              </a:rPr>
              <a:t>又称统计试验法或随机模拟法，是一种对随机变量进行随机模拟统计实验，求解数学、物理或工程技术问题近似解的数学方法。借助计算机，多用于风险分析中。</a:t>
            </a:r>
            <a:endParaRPr lang="en-US" altLang="zh-CN" sz="2000" b="1" dirty="0" smtClean="0">
              <a:solidFill>
                <a:schemeClr val="tx2"/>
              </a:solidFill>
              <a:latin typeface="华文中宋" pitchFamily="2" charset="-122"/>
              <a:ea typeface="华文中宋" pitchFamily="2" charset="-122"/>
            </a:endParaRPr>
          </a:p>
          <a:p>
            <a:pPr>
              <a:lnSpc>
                <a:spcPct val="150000"/>
              </a:lnSpc>
              <a:spcBef>
                <a:spcPct val="0"/>
              </a:spcBef>
              <a:buClrTx/>
              <a:buSzTx/>
              <a:buFontTx/>
              <a:buNone/>
            </a:pPr>
            <a:r>
              <a:rPr lang="zh-CN" altLang="en-US" sz="2000" dirty="0" smtClean="0">
                <a:solidFill>
                  <a:srgbClr val="C00000"/>
                </a:solidFill>
                <a:latin typeface="华文中宋" pitchFamily="2" charset="-122"/>
                <a:ea typeface="华文中宋" pitchFamily="2" charset="-122"/>
              </a:rPr>
              <a:t>方法：</a:t>
            </a:r>
            <a:r>
              <a:rPr lang="zh-CN" altLang="en-US" sz="2000" dirty="0" smtClean="0">
                <a:solidFill>
                  <a:schemeClr val="tx2"/>
                </a:solidFill>
                <a:latin typeface="华文中宋" pitchFamily="2" charset="-122"/>
                <a:ea typeface="华文中宋" pitchFamily="2" charset="-122"/>
              </a:rPr>
              <a:t>在对风险因素做出主观概率估计的基础上，用随机抽样的方法，抽取一组满足输入变量概率分布及累计</a:t>
            </a:r>
            <a:r>
              <a:rPr lang="zh-CN" altLang="en-US" sz="2000" dirty="0" smtClean="0">
                <a:solidFill>
                  <a:schemeClr val="tx2"/>
                </a:solidFill>
                <a:latin typeface="华文中宋" pitchFamily="2" charset="-122"/>
                <a:ea typeface="华文中宋" pitchFamily="2" charset="-122"/>
              </a:rPr>
              <a:t>概率分</a:t>
            </a:r>
            <a:r>
              <a:rPr lang="zh-CN" altLang="en-US" sz="2000" dirty="0" smtClean="0">
                <a:solidFill>
                  <a:schemeClr val="tx2"/>
                </a:solidFill>
                <a:latin typeface="华文中宋" pitchFamily="2" charset="-122"/>
                <a:ea typeface="华文中宋" pitchFamily="2" charset="-122"/>
              </a:rPr>
              <a:t>布</a:t>
            </a:r>
            <a:r>
              <a:rPr lang="zh-CN" altLang="en-US" sz="2000" dirty="0" smtClean="0">
                <a:solidFill>
                  <a:schemeClr val="tx2"/>
                </a:solidFill>
                <a:latin typeface="华文中宋" pitchFamily="2" charset="-122"/>
                <a:ea typeface="华文中宋" pitchFamily="2" charset="-122"/>
              </a:rPr>
              <a:t>、</a:t>
            </a:r>
            <a:r>
              <a:rPr lang="zh-CN" altLang="en-US" sz="2000" dirty="0" smtClean="0">
                <a:solidFill>
                  <a:schemeClr val="tx2"/>
                </a:solidFill>
                <a:latin typeface="华文中宋" pitchFamily="2" charset="-122"/>
                <a:ea typeface="华文中宋" pitchFamily="2" charset="-122"/>
              </a:rPr>
              <a:t>期望值、方差、均方差以及项目可行或不可行的概率，从而估计项目所承担的风险</a:t>
            </a:r>
            <a:r>
              <a:rPr lang="zh-CN" altLang="en-US" sz="2000" b="1" dirty="0" smtClean="0">
                <a:solidFill>
                  <a:schemeClr val="tx2"/>
                </a:solidFill>
                <a:latin typeface="华文中宋" pitchFamily="2" charset="-122"/>
                <a:ea typeface="华文中宋" pitchFamily="2" charset="-122"/>
              </a:rPr>
              <a:t>。</a:t>
            </a:r>
            <a:endParaRPr lang="en-US" altLang="zh-CN" sz="2000" b="1" dirty="0" smtClean="0">
              <a:solidFill>
                <a:schemeClr val="tx2"/>
              </a:solidFill>
              <a:latin typeface="华文中宋" pitchFamily="2" charset="-122"/>
              <a:ea typeface="华文中宋" pitchFamily="2" charset="-122"/>
            </a:endParaRPr>
          </a:p>
          <a:p>
            <a:pPr>
              <a:lnSpc>
                <a:spcPct val="150000"/>
              </a:lnSpc>
              <a:spcBef>
                <a:spcPct val="0"/>
              </a:spcBef>
              <a:buClrTx/>
              <a:buSzTx/>
              <a:buFontTx/>
              <a:buNone/>
            </a:pPr>
            <a:endParaRPr lang="en-US" altLang="zh-CN" sz="2000" dirty="0" smtClean="0">
              <a:solidFill>
                <a:schemeClr val="tx2"/>
              </a:solidFill>
              <a:latin typeface="华文中宋" pitchFamily="2" charset="-122"/>
              <a:ea typeface="华文中宋" pitchFamily="2" charset="-122"/>
            </a:endParaRPr>
          </a:p>
          <a:p>
            <a:pPr>
              <a:lnSpc>
                <a:spcPct val="150000"/>
              </a:lnSpc>
              <a:spcBef>
                <a:spcPct val="0"/>
              </a:spcBef>
              <a:buClrTx/>
              <a:buSzTx/>
              <a:buFontTx/>
              <a:buNone/>
            </a:pPr>
            <a:r>
              <a:rPr lang="zh-CN" altLang="en-US" sz="2000" dirty="0" smtClean="0">
                <a:solidFill>
                  <a:srgbClr val="7030A0"/>
                </a:solidFill>
                <a:latin typeface="华文中宋" pitchFamily="2" charset="-122"/>
                <a:ea typeface="华文中宋" pitchFamily="2" charset="-122"/>
              </a:rPr>
              <a:t>步骤、注意问题、例</a:t>
            </a:r>
            <a:r>
              <a:rPr lang="en-US" altLang="zh-CN" sz="2000" dirty="0" smtClean="0">
                <a:solidFill>
                  <a:srgbClr val="7030A0"/>
                </a:solidFill>
                <a:latin typeface="华文中宋" pitchFamily="2" charset="-122"/>
                <a:ea typeface="华文中宋" pitchFamily="2" charset="-122"/>
              </a:rPr>
              <a:t>12-9</a:t>
            </a:r>
            <a:r>
              <a:rPr lang="zh-CN" altLang="en-US" sz="2000" dirty="0" smtClean="0">
                <a:solidFill>
                  <a:srgbClr val="7030A0"/>
                </a:solidFill>
                <a:latin typeface="华文中宋" pitchFamily="2" charset="-122"/>
                <a:ea typeface="华文中宋" pitchFamily="2" charset="-122"/>
              </a:rPr>
              <a:t>：</a:t>
            </a:r>
            <a:r>
              <a:rPr lang="en-US" altLang="zh-CN" sz="2000" dirty="0" smtClean="0">
                <a:solidFill>
                  <a:srgbClr val="7030A0"/>
                </a:solidFill>
                <a:latin typeface="华文中宋" pitchFamily="2" charset="-122"/>
                <a:ea typeface="华文中宋" pitchFamily="2" charset="-122"/>
              </a:rPr>
              <a:t>P295.</a:t>
            </a:r>
            <a:endParaRPr lang="zh-CN" altLang="en-US" sz="2000" b="1" dirty="0">
              <a:solidFill>
                <a:srgbClr val="7030A0"/>
              </a:solidFill>
              <a:latin typeface="华文中宋" pitchFamily="2" charset="-122"/>
              <a:ea typeface="华文中宋"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7700">
                                            <p:txEl>
                                              <p:pRg st="0" end="0"/>
                                            </p:txEl>
                                          </p:spTgt>
                                        </p:tgtEl>
                                        <p:attrNameLst>
                                          <p:attrName>style.visibility</p:attrName>
                                        </p:attrNameLst>
                                      </p:cBhvr>
                                      <p:to>
                                        <p:strVal val="visible"/>
                                      </p:to>
                                    </p:set>
                                    <p:anim calcmode="lin" valueType="num">
                                      <p:cBhvr additive="base">
                                        <p:cTn id="7" dur="500" fill="hold"/>
                                        <p:tgtEl>
                                          <p:spTgt spid="15770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77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7700">
                                            <p:txEl>
                                              <p:pRg st="1" end="1"/>
                                            </p:txEl>
                                          </p:spTgt>
                                        </p:tgtEl>
                                        <p:attrNameLst>
                                          <p:attrName>style.visibility</p:attrName>
                                        </p:attrNameLst>
                                      </p:cBhvr>
                                      <p:to>
                                        <p:strVal val="visible"/>
                                      </p:to>
                                    </p:set>
                                    <p:anim calcmode="lin" valueType="num">
                                      <p:cBhvr additive="base">
                                        <p:cTn id="13" dur="500" fill="hold"/>
                                        <p:tgtEl>
                                          <p:spTgt spid="15770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770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7700">
                                            <p:txEl>
                                              <p:pRg st="2" end="2"/>
                                            </p:txEl>
                                          </p:spTgt>
                                        </p:tgtEl>
                                        <p:attrNameLst>
                                          <p:attrName>style.visibility</p:attrName>
                                        </p:attrNameLst>
                                      </p:cBhvr>
                                      <p:to>
                                        <p:strVal val="visible"/>
                                      </p:to>
                                    </p:set>
                                    <p:anim calcmode="lin" valueType="num">
                                      <p:cBhvr additive="base">
                                        <p:cTn id="19" dur="500" fill="hold"/>
                                        <p:tgtEl>
                                          <p:spTgt spid="15770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770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7700">
                                            <p:txEl>
                                              <p:pRg st="4" end="4"/>
                                            </p:txEl>
                                          </p:spTgt>
                                        </p:tgtEl>
                                        <p:attrNameLst>
                                          <p:attrName>style.visibility</p:attrName>
                                        </p:attrNameLst>
                                      </p:cBhvr>
                                      <p:to>
                                        <p:strVal val="visible"/>
                                      </p:to>
                                    </p:set>
                                    <p:anim calcmode="lin" valueType="num">
                                      <p:cBhvr additive="base">
                                        <p:cTn id="25" dur="500" fill="hold"/>
                                        <p:tgtEl>
                                          <p:spTgt spid="157700">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770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971600" y="-27384"/>
            <a:ext cx="7242175" cy="1057275"/>
          </a:xfrm>
          <a:prstGeom prst="rect">
            <a:avLst/>
          </a:prstGeom>
        </p:spPr>
        <p:txBody>
          <a:bodyPr anchor="ctr" anchorCtr="1"/>
          <a:lstStyle/>
          <a:p>
            <a:pPr lvl="0" algn="ctr">
              <a:defRPr/>
            </a:pPr>
            <a:r>
              <a:rPr lang="zh-CN" altLang="en-US" sz="3200" b="1" kern="0" dirty="0" smtClean="0">
                <a:solidFill>
                  <a:schemeClr val="accent6"/>
                </a:solidFill>
                <a:effectLst>
                  <a:outerShdw blurRad="38100" dist="38100" dir="2700000" algn="tl">
                    <a:srgbClr val="000000">
                      <a:alpha val="43137"/>
                    </a:srgbClr>
                  </a:outerShdw>
                </a:effectLst>
              </a:rPr>
              <a:t>四、风险应对</a:t>
            </a:r>
          </a:p>
        </p:txBody>
      </p:sp>
      <p:sp>
        <p:nvSpPr>
          <p:cNvPr id="4" name="Text Box 4"/>
          <p:cNvSpPr txBox="1">
            <a:spLocks noChangeArrowheads="1"/>
          </p:cNvSpPr>
          <p:nvPr/>
        </p:nvSpPr>
        <p:spPr bwMode="auto">
          <a:xfrm>
            <a:off x="251520" y="1196752"/>
            <a:ext cx="8208912" cy="5124480"/>
          </a:xfrm>
          <a:prstGeom prst="rect">
            <a:avLst/>
          </a:prstGeom>
          <a:noFill/>
          <a:ln w="9525">
            <a:noFill/>
            <a:miter lim="800000"/>
            <a:headEnd/>
            <a:tailEnd/>
          </a:ln>
        </p:spPr>
        <p:txBody>
          <a:bodyPr wrap="square">
            <a:spAutoFit/>
          </a:bodyPr>
          <a:lstStyle/>
          <a:p>
            <a:pPr marL="442913" indent="-442913">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风险分析的局限性：</a:t>
            </a:r>
            <a:r>
              <a:rPr lang="zh-CN" altLang="en-US" b="1" dirty="0" smtClean="0">
                <a:effectLst>
                  <a:outerShdw blurRad="38100" dist="38100" dir="2700000" algn="tl">
                    <a:srgbClr val="000000">
                      <a:alpha val="43137"/>
                    </a:srgbClr>
                  </a:outerShdw>
                </a:effectLst>
                <a:latin typeface="宋体" pitchFamily="2" charset="-122"/>
              </a:rPr>
              <a:t>很大程度上克服了净现值指标的缺陷，从单一值扩展为一个范围，更合理，应使用期望净现值取代之前的净现值，是判断项目价值和优劣的主要指标。但期望净现值也是静态指标。</a:t>
            </a:r>
            <a:endParaRPr lang="en-US" altLang="zh-CN" b="1" dirty="0" smtClean="0">
              <a:effectLst>
                <a:outerShdw blurRad="38100" dist="38100" dir="2700000" algn="tl">
                  <a:srgbClr val="000000">
                    <a:alpha val="43137"/>
                  </a:srgbClr>
                </a:outerShdw>
              </a:effectLst>
              <a:latin typeface="宋体" pitchFamily="2" charset="-122"/>
            </a:endParaRPr>
          </a:p>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企业拥有的选择机会</a:t>
            </a:r>
            <a:r>
              <a:rPr lang="zh-CN" altLang="en-US" b="1" dirty="0" smtClean="0">
                <a:effectLst>
                  <a:outerShdw blurRad="38100" dist="38100" dir="2700000" algn="tl">
                    <a:srgbClr val="000000">
                      <a:alpha val="43137"/>
                    </a:srgbClr>
                  </a:outerShdw>
                </a:effectLst>
                <a:latin typeface="宋体" pitchFamily="2" charset="-122"/>
              </a:rPr>
              <a:t>：项目（实物投资项目）决策的灵活性和</a:t>
            </a:r>
            <a:r>
              <a:rPr lang="zh-CN" altLang="en-US" b="1" dirty="0" smtClean="0">
                <a:effectLst>
                  <a:outerShdw blurRad="38100" dist="38100" dir="2700000" algn="tl">
                    <a:srgbClr val="000000">
                      <a:alpha val="43137"/>
                    </a:srgbClr>
                  </a:outerShdw>
                </a:effectLst>
                <a:latin typeface="宋体" pitchFamily="2" charset="-122"/>
              </a:rPr>
              <a:t>机动性为</a:t>
            </a:r>
            <a:r>
              <a:rPr lang="zh-CN" altLang="en-US" b="1" dirty="0" smtClean="0">
                <a:effectLst>
                  <a:outerShdw blurRad="38100" dist="38100" dir="2700000" algn="tl">
                    <a:srgbClr val="000000">
                      <a:alpha val="43137"/>
                    </a:srgbClr>
                  </a:outerShdw>
                </a:effectLst>
                <a:latin typeface="宋体" pitchFamily="2" charset="-122"/>
              </a:rPr>
              <a:t>企业带来的选择机会或价值，即实物期权或管理期权。</a:t>
            </a:r>
            <a:endParaRPr lang="en-US" altLang="zh-CN" b="1" dirty="0" smtClean="0">
              <a:effectLst>
                <a:outerShdw blurRad="38100" dist="38100" dir="2700000" algn="tl">
                  <a:srgbClr val="000000">
                    <a:alpha val="43137"/>
                  </a:srgbClr>
                </a:outerShdw>
              </a:effectLst>
              <a:latin typeface="宋体" pitchFamily="2" charset="-122"/>
            </a:endParaRPr>
          </a:p>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期权：</a:t>
            </a:r>
            <a:r>
              <a:rPr lang="zh-CN" altLang="en-US" b="1" dirty="0" smtClean="0">
                <a:effectLst>
                  <a:outerShdw blurRad="38100" dist="38100" dir="2700000" algn="tl">
                    <a:srgbClr val="000000">
                      <a:alpha val="43137"/>
                    </a:srgbClr>
                  </a:outerShdw>
                </a:effectLst>
                <a:latin typeface="Tahoma" pitchFamily="34" charset="0"/>
              </a:rPr>
              <a:t>是一种选择权，分为买入期权和卖出期权。买入期权是指期权的持有者有在未来的某一特定时间，依照确定的价格</a:t>
            </a:r>
            <a:r>
              <a:rPr lang="zh-CN" altLang="en-US" b="1" dirty="0" smtClean="0">
                <a:effectLst>
                  <a:outerShdw blurRad="38100" dist="38100" dir="2700000" algn="tl">
                    <a:srgbClr val="000000">
                      <a:alpha val="43137"/>
                    </a:srgbClr>
                  </a:outerShdw>
                </a:effectLst>
                <a:latin typeface="Tahoma" pitchFamily="34" charset="0"/>
              </a:rPr>
              <a:t>购入一定</a:t>
            </a:r>
            <a:r>
              <a:rPr lang="zh-CN" altLang="en-US" b="1" dirty="0" smtClean="0">
                <a:effectLst>
                  <a:outerShdw blurRad="38100" dist="38100" dir="2700000" algn="tl">
                    <a:srgbClr val="000000">
                      <a:alpha val="43137"/>
                    </a:srgbClr>
                  </a:outerShdw>
                </a:effectLst>
                <a:latin typeface="Tahoma" pitchFamily="34" charset="0"/>
              </a:rPr>
              <a:t>数量某种资产的权力，但不负有必须购买的义务。卖出期权则是指期权的持有者有在未来的某一特定时间，依照确定的价格卖出一定数量某种资产的权力，但不负有必须卖出的义务。</a:t>
            </a:r>
            <a:endParaRPr lang="en-US" altLang="zh-CN" b="1" dirty="0" smtClean="0">
              <a:effectLst>
                <a:outerShdw blurRad="38100" dist="38100" dir="2700000" algn="tl">
                  <a:srgbClr val="000000">
                    <a:alpha val="43137"/>
                  </a:srgbClr>
                </a:outerShdw>
              </a:effectLst>
              <a:latin typeface="Tahoma" pitchFamily="34" charset="0"/>
            </a:endParaRPr>
          </a:p>
          <a:p>
            <a:pPr>
              <a:lnSpc>
                <a:spcPct val="150000"/>
              </a:lnSpc>
            </a:pPr>
            <a:r>
              <a:rPr lang="zh-CN" altLang="en-US" sz="1800" b="1" dirty="0" smtClean="0">
                <a:solidFill>
                  <a:srgbClr val="7030A0"/>
                </a:solidFill>
                <a:effectLst>
                  <a:outerShdw blurRad="38100" dist="38100" dir="2700000" algn="tl">
                    <a:srgbClr val="000000">
                      <a:alpha val="43137"/>
                    </a:srgbClr>
                  </a:outerShdw>
                </a:effectLst>
                <a:latin typeface="Tahoma" pitchFamily="34" charset="0"/>
              </a:rPr>
              <a:t>主要是将股票期权价值的分析评价方法用于工程决策中项目价值分析与评价。</a:t>
            </a:r>
            <a:endParaRPr lang="zh-CN" altLang="en-US" sz="1800" b="1" dirty="0">
              <a:solidFill>
                <a:srgbClr val="7030A0"/>
              </a:solidFill>
              <a:effectLst>
                <a:outerShdw blurRad="38100" dist="38100" dir="2700000" algn="tl">
                  <a:srgbClr val="000000">
                    <a:alpha val="43137"/>
                  </a:srgbClr>
                </a:outerShdw>
              </a:effectLst>
              <a:latin typeface="宋体" pitchFamily="2" charset="-122"/>
            </a:endParaRPr>
          </a:p>
        </p:txBody>
      </p:sp>
    </p:spTree>
  </p:cSld>
  <p:clrMapOvr>
    <a:masterClrMapping/>
  </p:clrMapOvr>
  <p:transition>
    <p:cover dir="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971600" y="-27384"/>
            <a:ext cx="7242175" cy="1057275"/>
          </a:xfrm>
          <a:prstGeom prst="rect">
            <a:avLst/>
          </a:prstGeom>
        </p:spPr>
        <p:txBody>
          <a:bodyPr anchor="ctr" anchorCtr="1"/>
          <a:lstStyle/>
          <a:p>
            <a:pPr lvl="0" algn="ctr">
              <a:defRPr/>
            </a:pPr>
            <a:r>
              <a:rPr lang="zh-CN" altLang="en-US" sz="3200" b="1" kern="0" dirty="0" smtClean="0">
                <a:solidFill>
                  <a:schemeClr val="accent6"/>
                </a:solidFill>
                <a:effectLst>
                  <a:outerShdw blurRad="38100" dist="38100" dir="2700000" algn="tl">
                    <a:srgbClr val="000000">
                      <a:alpha val="43137"/>
                    </a:srgbClr>
                  </a:outerShdw>
                </a:effectLst>
              </a:rPr>
              <a:t>四、风险应对</a:t>
            </a:r>
          </a:p>
        </p:txBody>
      </p:sp>
      <p:sp>
        <p:nvSpPr>
          <p:cNvPr id="4" name="Text Box 4"/>
          <p:cNvSpPr txBox="1">
            <a:spLocks noChangeArrowheads="1"/>
          </p:cNvSpPr>
          <p:nvPr/>
        </p:nvSpPr>
        <p:spPr bwMode="auto">
          <a:xfrm>
            <a:off x="251520" y="1196752"/>
            <a:ext cx="8208912" cy="5170646"/>
          </a:xfrm>
          <a:prstGeom prst="rect">
            <a:avLst/>
          </a:prstGeom>
          <a:noFill/>
          <a:ln w="9525">
            <a:noFill/>
            <a:miter lim="800000"/>
            <a:headEnd/>
            <a:tailEnd/>
          </a:ln>
        </p:spPr>
        <p:txBody>
          <a:bodyPr wrap="square">
            <a:spAutoFit/>
          </a:bodyPr>
          <a:lstStyle/>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实物期权方法与净现值法的关系：</a:t>
            </a:r>
            <a:r>
              <a:rPr lang="zh-CN" altLang="en-US" b="1" dirty="0" smtClean="0">
                <a:effectLst>
                  <a:outerShdw blurRad="38100" dist="38100" dir="2700000" algn="tl">
                    <a:srgbClr val="000000">
                      <a:alpha val="43137"/>
                    </a:srgbClr>
                  </a:outerShdw>
                </a:effectLst>
                <a:latin typeface="宋体" pitchFamily="2" charset="-122"/>
              </a:rPr>
              <a:t>未来的不确定性有两面性，只考虑风险可能造成损失，不考虑项目所包含的选择机会的价值，即期权的价值会低估项目的价值，可采用“修正净现值”作为指标判断，它不是取代而是完善和补充净现值法。</a:t>
            </a:r>
            <a:r>
              <a:rPr lang="zh-CN" altLang="en-US" b="1" dirty="0" smtClean="0">
                <a:solidFill>
                  <a:srgbClr val="C00000"/>
                </a:solidFill>
                <a:effectLst>
                  <a:outerShdw blurRad="38100" dist="38100" dir="2700000" algn="tl">
                    <a:srgbClr val="000000">
                      <a:alpha val="43137"/>
                    </a:srgbClr>
                  </a:outerShdw>
                </a:effectLst>
                <a:latin typeface="宋体" pitchFamily="2" charset="-122"/>
              </a:rPr>
              <a:t>项目价值</a:t>
            </a:r>
            <a:r>
              <a:rPr lang="en-US" altLang="zh-CN" b="1" dirty="0" smtClean="0">
                <a:solidFill>
                  <a:srgbClr val="C00000"/>
                </a:solidFill>
                <a:effectLst>
                  <a:outerShdw blurRad="38100" dist="38100" dir="2700000" algn="tl">
                    <a:srgbClr val="000000">
                      <a:alpha val="43137"/>
                    </a:srgbClr>
                  </a:outerShdw>
                </a:effectLst>
                <a:latin typeface="宋体" pitchFamily="2" charset="-122"/>
              </a:rPr>
              <a:t>=</a:t>
            </a:r>
            <a:r>
              <a:rPr lang="zh-CN" altLang="en-US" b="1" dirty="0" smtClean="0">
                <a:solidFill>
                  <a:srgbClr val="C00000"/>
                </a:solidFill>
                <a:effectLst>
                  <a:outerShdw blurRad="38100" dist="38100" dir="2700000" algn="tl">
                    <a:srgbClr val="000000">
                      <a:alpha val="43137"/>
                    </a:srgbClr>
                  </a:outerShdw>
                </a:effectLst>
                <a:latin typeface="宋体" pitchFamily="2" charset="-122"/>
              </a:rPr>
              <a:t>净现值</a:t>
            </a:r>
            <a:r>
              <a:rPr lang="en-US" altLang="zh-CN" b="1" dirty="0" smtClean="0">
                <a:solidFill>
                  <a:srgbClr val="C00000"/>
                </a:solidFill>
                <a:effectLst>
                  <a:outerShdw blurRad="38100" dist="38100" dir="2700000" algn="tl">
                    <a:srgbClr val="000000">
                      <a:alpha val="43137"/>
                    </a:srgbClr>
                  </a:outerShdw>
                </a:effectLst>
                <a:latin typeface="宋体" pitchFamily="2" charset="-122"/>
              </a:rPr>
              <a:t>+</a:t>
            </a:r>
            <a:r>
              <a:rPr lang="zh-CN" altLang="en-US" b="1" dirty="0" smtClean="0">
                <a:solidFill>
                  <a:srgbClr val="C00000"/>
                </a:solidFill>
                <a:effectLst>
                  <a:outerShdw blurRad="38100" dist="38100" dir="2700000" algn="tl">
                    <a:srgbClr val="000000">
                      <a:alpha val="43137"/>
                    </a:srgbClr>
                  </a:outerShdw>
                </a:effectLst>
                <a:latin typeface="宋体" pitchFamily="2" charset="-122"/>
              </a:rPr>
              <a:t>实物期权价值</a:t>
            </a:r>
            <a:r>
              <a:rPr lang="zh-CN" altLang="en-US" b="1" dirty="0" smtClean="0">
                <a:effectLst>
                  <a:outerShdw blurRad="38100" dist="38100" dir="2700000" algn="tl">
                    <a:srgbClr val="000000">
                      <a:alpha val="43137"/>
                    </a:srgbClr>
                  </a:outerShdw>
                </a:effectLst>
                <a:latin typeface="宋体" pitchFamily="2" charset="-122"/>
              </a:rPr>
              <a:t>。</a:t>
            </a:r>
            <a:endParaRPr lang="en-US" altLang="zh-CN" b="1" dirty="0" smtClean="0">
              <a:effectLst>
                <a:outerShdw blurRad="38100" dist="38100" dir="2700000" algn="tl">
                  <a:srgbClr val="000000">
                    <a:alpha val="43137"/>
                  </a:srgbClr>
                </a:outerShdw>
              </a:effectLst>
              <a:latin typeface="宋体" pitchFamily="2" charset="-122"/>
            </a:endParaRPr>
          </a:p>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实物期权的种类及价值意义</a:t>
            </a:r>
            <a:r>
              <a:rPr lang="zh-CN" altLang="en-US" b="1" dirty="0" smtClean="0">
                <a:effectLst>
                  <a:outerShdw blurRad="38100" dist="38100" dir="2700000" algn="tl">
                    <a:srgbClr val="000000">
                      <a:alpha val="43137"/>
                    </a:srgbClr>
                  </a:outerShdw>
                </a:effectLst>
                <a:latin typeface="宋体" pitchFamily="2" charset="-122"/>
              </a:rPr>
              <a:t>：延迟期权、转换期权、规模变更期权和放弃期权四大类型。（重视实例）</a:t>
            </a:r>
            <a:r>
              <a:rPr lang="en-US" altLang="zh-CN" b="1" dirty="0" smtClean="0">
                <a:effectLst>
                  <a:outerShdw blurRad="38100" dist="38100" dir="2700000" algn="tl">
                    <a:srgbClr val="000000">
                      <a:alpha val="43137"/>
                    </a:srgbClr>
                  </a:outerShdw>
                </a:effectLst>
                <a:latin typeface="宋体" pitchFamily="2" charset="-122"/>
              </a:rPr>
              <a:t>P304</a:t>
            </a:r>
            <a:r>
              <a:rPr lang="zh-CN" altLang="en-US" b="1" dirty="0" smtClean="0">
                <a:effectLst>
                  <a:outerShdw blurRad="38100" dist="38100" dir="2700000" algn="tl">
                    <a:srgbClr val="000000">
                      <a:alpha val="43137"/>
                    </a:srgbClr>
                  </a:outerShdw>
                </a:effectLst>
                <a:latin typeface="宋体" pitchFamily="2" charset="-122"/>
              </a:rPr>
              <a:t>。</a:t>
            </a:r>
            <a:endParaRPr lang="en-US" altLang="zh-CN" b="1" dirty="0" smtClean="0">
              <a:effectLst>
                <a:outerShdw blurRad="38100" dist="38100" dir="2700000" algn="tl">
                  <a:srgbClr val="000000">
                    <a:alpha val="43137"/>
                  </a:srgbClr>
                </a:outerShdw>
              </a:effectLst>
              <a:latin typeface="宋体" pitchFamily="2" charset="-122"/>
            </a:endParaRPr>
          </a:p>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实物期权与项目决策：</a:t>
            </a:r>
            <a:r>
              <a:rPr lang="en-US" altLang="zh-CN" b="1" dirty="0" smtClean="0">
                <a:effectLst>
                  <a:outerShdw blurRad="38100" dist="38100" dir="2700000" algn="tl">
                    <a:srgbClr val="000000">
                      <a:alpha val="43137"/>
                    </a:srgbClr>
                  </a:outerShdw>
                </a:effectLst>
                <a:latin typeface="Tahoma" pitchFamily="34" charset="0"/>
              </a:rPr>
              <a:t>6</a:t>
            </a:r>
            <a:r>
              <a:rPr lang="zh-CN" altLang="en-US" b="1" dirty="0" smtClean="0">
                <a:effectLst>
                  <a:outerShdw blurRad="38100" dist="38100" dir="2700000" algn="tl">
                    <a:srgbClr val="000000">
                      <a:alpha val="43137"/>
                    </a:srgbClr>
                  </a:outerShdw>
                </a:effectLst>
                <a:latin typeface="Tahoma" pitchFamily="34" charset="0"/>
              </a:rPr>
              <a:t>点，不确定性越大期权价值越大，为股东创造价值的能力就越大；要付出代价；识别所有期权；不应只看眼前的净现值，有长远眼光；不要苛求精确性；不要拘泥于细节如数字的计算，更要从总体结构上和战略角度开展分析。</a:t>
            </a:r>
            <a:endParaRPr lang="en-US" altLang="zh-CN" b="1" dirty="0" smtClean="0">
              <a:effectLst>
                <a:outerShdw blurRad="38100" dist="38100" dir="2700000" algn="tl">
                  <a:srgbClr val="000000">
                    <a:alpha val="43137"/>
                  </a:srgbClr>
                </a:outerShdw>
              </a:effectLst>
              <a:latin typeface="Tahoma" pitchFamily="34" charset="0"/>
            </a:endParaRPr>
          </a:p>
          <a:p>
            <a:pPr>
              <a:lnSpc>
                <a:spcPct val="150000"/>
              </a:lnSpc>
            </a:pPr>
            <a:r>
              <a:rPr lang="zh-CN" altLang="en-US" b="1" dirty="0" smtClean="0">
                <a:effectLst>
                  <a:outerShdw blurRad="38100" dist="38100" dir="2700000" algn="tl">
                    <a:srgbClr val="000000">
                      <a:alpha val="43137"/>
                    </a:srgbClr>
                  </a:outerShdw>
                </a:effectLst>
                <a:latin typeface="宋体" pitchFamily="2" charset="-122"/>
              </a:rPr>
              <a:t>五、东风公司新产品项目的不确定性与风险分析：</a:t>
            </a:r>
            <a:r>
              <a:rPr lang="en-US" altLang="zh-CN" b="1" dirty="0" smtClean="0">
                <a:effectLst>
                  <a:outerShdw blurRad="38100" dist="38100" dir="2700000" algn="tl">
                    <a:srgbClr val="000000">
                      <a:alpha val="43137"/>
                    </a:srgbClr>
                  </a:outerShdw>
                </a:effectLst>
                <a:latin typeface="宋体" pitchFamily="2" charset="-122"/>
              </a:rPr>
              <a:t>P306</a:t>
            </a:r>
            <a:endParaRPr lang="en-US" altLang="zh-CN" b="1" dirty="0" smtClean="0">
              <a:effectLst>
                <a:outerShdw blurRad="38100" dist="38100" dir="2700000" algn="tl">
                  <a:srgbClr val="000000">
                    <a:alpha val="43137"/>
                  </a:srgbClr>
                </a:outerShdw>
              </a:effectLst>
              <a:latin typeface="Tahoma" pitchFamily="34" charset="0"/>
            </a:endParaRPr>
          </a:p>
        </p:txBody>
      </p:sp>
    </p:spTree>
  </p:cSld>
  <p:clrMapOvr>
    <a:masterClrMapping/>
  </p:clrMapOvr>
  <p:transition>
    <p:cover dir="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0" name="Text Box 14"/>
          <p:cNvSpPr txBox="1">
            <a:spLocks noChangeArrowheads="1"/>
          </p:cNvSpPr>
          <p:nvPr/>
        </p:nvSpPr>
        <p:spPr bwMode="auto">
          <a:xfrm>
            <a:off x="942999" y="2230931"/>
            <a:ext cx="7129463" cy="830997"/>
          </a:xfrm>
          <a:prstGeom prst="rect">
            <a:avLst/>
          </a:prstGeom>
          <a:noFill/>
          <a:ln w="9525">
            <a:noFill/>
            <a:miter lim="800000"/>
            <a:headEnd/>
            <a:tailEnd/>
          </a:ln>
        </p:spPr>
        <p:txBody>
          <a:bodyPr anchorCtr="1">
            <a:spAutoFit/>
          </a:bodyPr>
          <a:lstStyle/>
          <a:p>
            <a:pPr algn="ctr"/>
            <a:r>
              <a:rPr kumimoji="1" lang="zh-CN" altLang="en-US" sz="4800" dirty="0" smtClean="0">
                <a:solidFill>
                  <a:srgbClr val="333399"/>
                </a:solidFill>
                <a:effectLst>
                  <a:outerShdw blurRad="38100" dist="38100" dir="2700000" algn="tl">
                    <a:srgbClr val="C0C0C0"/>
                  </a:outerShdw>
                </a:effectLst>
                <a:latin typeface="华文琥珀" pitchFamily="2" charset="-122"/>
                <a:ea typeface="华文琥珀" pitchFamily="2" charset="-122"/>
              </a:rPr>
              <a:t>第</a:t>
            </a:r>
            <a:r>
              <a:rPr kumimoji="1" lang="en-US" altLang="zh-CN" sz="4800" dirty="0" smtClean="0">
                <a:solidFill>
                  <a:srgbClr val="333399"/>
                </a:solidFill>
                <a:effectLst>
                  <a:outerShdw blurRad="38100" dist="38100" dir="2700000" algn="tl">
                    <a:srgbClr val="C0C0C0"/>
                  </a:outerShdw>
                </a:effectLst>
                <a:latin typeface="华文琥珀" pitchFamily="2" charset="-122"/>
                <a:ea typeface="华文琥珀" pitchFamily="2" charset="-122"/>
              </a:rPr>
              <a:t>13</a:t>
            </a:r>
            <a:r>
              <a:rPr kumimoji="1" lang="zh-CN" altLang="en-US" sz="4800" dirty="0" smtClean="0">
                <a:solidFill>
                  <a:srgbClr val="333399"/>
                </a:solidFill>
                <a:effectLst>
                  <a:outerShdw blurRad="38100" dist="38100" dir="2700000" algn="tl">
                    <a:srgbClr val="C0C0C0"/>
                  </a:outerShdw>
                </a:effectLst>
                <a:latin typeface="华文琥珀" pitchFamily="2" charset="-122"/>
                <a:ea typeface="华文琥珀" pitchFamily="2" charset="-122"/>
              </a:rPr>
              <a:t>章   项目方案优选</a:t>
            </a:r>
            <a:endParaRPr kumimoji="1" lang="zh-CN" altLang="en-US" i="1" dirty="0">
              <a:solidFill>
                <a:srgbClr val="3366FF"/>
              </a:solidFill>
              <a:effectLst>
                <a:outerShdw blurRad="38100" dist="38100" dir="2700000" algn="tl">
                  <a:srgbClr val="C0C0C0"/>
                </a:outerShdw>
              </a:effectLst>
              <a:latin typeface="Bauhaus 93" pitchFamily="82" charset="0"/>
              <a:ea typeface="方正舒体" pitchFamily="2" charset="-122"/>
            </a:endParaRPr>
          </a:p>
        </p:txBody>
      </p:sp>
      <p:grpSp>
        <p:nvGrpSpPr>
          <p:cNvPr id="2" name="组合 6"/>
          <p:cNvGrpSpPr/>
          <p:nvPr/>
        </p:nvGrpSpPr>
        <p:grpSpPr>
          <a:xfrm>
            <a:off x="-32" y="3286124"/>
            <a:ext cx="9144000" cy="1136663"/>
            <a:chOff x="0" y="4149725"/>
            <a:chExt cx="9144000" cy="2708275"/>
          </a:xfrm>
        </p:grpSpPr>
        <p:pic>
          <p:nvPicPr>
            <p:cNvPr id="6148" name="Picture 25"/>
            <p:cNvPicPr>
              <a:picLocks noChangeAspect="1" noChangeArrowheads="1"/>
            </p:cNvPicPr>
            <p:nvPr/>
          </p:nvPicPr>
          <p:blipFill>
            <a:blip r:embed="rId2" cstate="print"/>
            <a:srcRect t="44893" r="19933" b="12708"/>
            <a:stretch>
              <a:fillRect/>
            </a:stretch>
          </p:blipFill>
          <p:spPr bwMode="auto">
            <a:xfrm>
              <a:off x="0" y="4149725"/>
              <a:ext cx="9144000" cy="2708275"/>
            </a:xfrm>
            <a:prstGeom prst="rect">
              <a:avLst/>
            </a:prstGeom>
            <a:noFill/>
            <a:ln w="9525">
              <a:noFill/>
              <a:miter lim="800000"/>
              <a:headEnd/>
              <a:tailEnd/>
            </a:ln>
          </p:spPr>
        </p:pic>
        <p:pic>
          <p:nvPicPr>
            <p:cNvPr id="6157" name="Picture 1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0" y="5229225"/>
              <a:ext cx="2843213" cy="1189038"/>
            </a:xfrm>
            <a:prstGeom prst="rect">
              <a:avLst/>
            </a:prstGeom>
            <a:noFill/>
            <a:ln w="9525">
              <a:noFill/>
              <a:miter lim="800000"/>
              <a:headEnd/>
              <a:tailEnd/>
            </a:ln>
            <a:effectLst/>
          </p:spPr>
        </p:pic>
      </p:grpSp>
    </p:spTree>
  </p:cSld>
  <p:clrMapOvr>
    <a:masterClrMapping/>
  </p:clrMapOvr>
  <p:transition>
    <p:cover dir="r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971600" y="-27384"/>
            <a:ext cx="7242175" cy="1057275"/>
          </a:xfrm>
          <a:prstGeom prst="rect">
            <a:avLst/>
          </a:prstGeom>
        </p:spPr>
        <p:txBody>
          <a:bodyPr anchor="ctr" anchorCtr="1"/>
          <a:lstStyle/>
          <a:p>
            <a:pPr lvl="0" algn="ctr">
              <a:defRPr/>
            </a:pPr>
            <a:r>
              <a:rPr lang="zh-CN" altLang="en-US" sz="3200" b="1" kern="0" dirty="0" smtClean="0">
                <a:solidFill>
                  <a:schemeClr val="accent6"/>
                </a:solidFill>
                <a:effectLst>
                  <a:outerShdw blurRad="38100" dist="38100" dir="2700000" algn="tl">
                    <a:srgbClr val="000000">
                      <a:alpha val="43137"/>
                    </a:srgbClr>
                  </a:outerShdw>
                </a:effectLst>
              </a:rPr>
              <a:t>一、方案优选时的项目分类</a:t>
            </a:r>
          </a:p>
        </p:txBody>
      </p:sp>
      <p:sp>
        <p:nvSpPr>
          <p:cNvPr id="4" name="Text Box 4"/>
          <p:cNvSpPr txBox="1">
            <a:spLocks noChangeArrowheads="1"/>
          </p:cNvSpPr>
          <p:nvPr/>
        </p:nvSpPr>
        <p:spPr bwMode="auto">
          <a:xfrm>
            <a:off x="251520" y="1196752"/>
            <a:ext cx="8208912" cy="5170646"/>
          </a:xfrm>
          <a:prstGeom prst="rect">
            <a:avLst/>
          </a:prstGeom>
          <a:noFill/>
          <a:ln w="9525">
            <a:noFill/>
            <a:miter lim="800000"/>
            <a:headEnd/>
            <a:tailEnd/>
          </a:ln>
        </p:spPr>
        <p:txBody>
          <a:bodyPr wrap="square">
            <a:spAutoFit/>
          </a:bodyPr>
          <a:lstStyle/>
          <a:p>
            <a:pPr>
              <a:lnSpc>
                <a:spcPct val="150000"/>
              </a:lnSpc>
            </a:pPr>
            <a:r>
              <a:rPr lang="zh-CN" altLang="en-US" b="1" dirty="0" smtClean="0">
                <a:solidFill>
                  <a:srgbClr val="C00000"/>
                </a:solidFill>
                <a:effectLst>
                  <a:outerShdw blurRad="38100" dist="38100" dir="2700000" algn="tl">
                    <a:srgbClr val="000000">
                      <a:alpha val="43137"/>
                    </a:srgbClr>
                  </a:outerShdw>
                </a:effectLst>
                <a:latin typeface="宋体" pitchFamily="2" charset="-122"/>
              </a:rPr>
              <a:t>决策分析的目的：</a:t>
            </a:r>
            <a:r>
              <a:rPr lang="zh-CN" altLang="en-US" b="1" dirty="0" smtClean="0">
                <a:effectLst>
                  <a:outerShdw blurRad="38100" dist="38100" dir="2700000" algn="tl">
                    <a:srgbClr val="000000">
                      <a:alpha val="43137"/>
                    </a:srgbClr>
                  </a:outerShdw>
                </a:effectLst>
                <a:latin typeface="宋体" pitchFamily="2" charset="-122"/>
              </a:rPr>
              <a:t>找出现金流入大于流出的项目。判断单个项目的可行性及多个不同项目方案的优选。几个类别：合格与不合格，独立与互斥，寿命期相同与寿命期不同项目</a:t>
            </a:r>
            <a:r>
              <a:rPr lang="zh-CN" altLang="en-US" b="1" dirty="0" smtClean="0">
                <a:solidFill>
                  <a:srgbClr val="C00000"/>
                </a:solidFill>
                <a:effectLst>
                  <a:outerShdw blurRad="38100" dist="38100" dir="2700000" algn="tl">
                    <a:srgbClr val="000000">
                      <a:alpha val="43137"/>
                    </a:srgbClr>
                  </a:outerShdw>
                </a:effectLst>
                <a:latin typeface="宋体" pitchFamily="2" charset="-122"/>
              </a:rPr>
              <a:t>。</a:t>
            </a:r>
            <a:endParaRPr lang="en-US" altLang="zh-CN" b="1" dirty="0" smtClean="0">
              <a:solidFill>
                <a:srgbClr val="0000FF"/>
              </a:solidFill>
              <a:effectLst>
                <a:outerShdw blurRad="38100" dist="38100" dir="2700000" algn="tl">
                  <a:srgbClr val="000000">
                    <a:alpha val="43137"/>
                  </a:srgbClr>
                </a:outerShdw>
              </a:effectLst>
              <a:latin typeface="宋体" pitchFamily="2" charset="-122"/>
            </a:endParaRPr>
          </a:p>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合格与不合格</a:t>
            </a:r>
            <a:r>
              <a:rPr lang="zh-CN" altLang="en-US" b="1" dirty="0" smtClean="0">
                <a:effectLst>
                  <a:outerShdw blurRad="38100" dist="38100" dir="2700000" algn="tl">
                    <a:srgbClr val="000000">
                      <a:alpha val="43137"/>
                    </a:srgbClr>
                  </a:outerShdw>
                </a:effectLst>
                <a:latin typeface="宋体" pitchFamily="2" charset="-122"/>
              </a:rPr>
              <a:t>：</a:t>
            </a:r>
            <a:r>
              <a:rPr lang="en-US" altLang="zh-CN" b="1" dirty="0" smtClean="0">
                <a:effectLst>
                  <a:outerShdw blurRad="38100" dist="38100" dir="2700000" algn="tl">
                    <a:srgbClr val="000000">
                      <a:alpha val="43137"/>
                    </a:srgbClr>
                  </a:outerShdw>
                </a:effectLst>
                <a:latin typeface="宋体" pitchFamily="2" charset="-122"/>
              </a:rPr>
              <a:t>NPV&gt;=0,IRR&gt;=</a:t>
            </a:r>
            <a:r>
              <a:rPr lang="zh-CN" altLang="en-US" b="1" dirty="0" smtClean="0">
                <a:effectLst>
                  <a:outerShdw blurRad="38100" dist="38100" dir="2700000" algn="tl">
                    <a:srgbClr val="000000">
                      <a:alpha val="43137"/>
                    </a:srgbClr>
                  </a:outerShdw>
                </a:effectLst>
                <a:latin typeface="宋体" pitchFamily="2" charset="-122"/>
              </a:rPr>
              <a:t>折现率的项目（用期望值计算的）。</a:t>
            </a:r>
            <a:endParaRPr lang="en-US" altLang="zh-CN" b="1" dirty="0" smtClean="0">
              <a:effectLst>
                <a:outerShdw blurRad="38100" dist="38100" dir="2700000" algn="tl">
                  <a:srgbClr val="000000">
                    <a:alpha val="43137"/>
                  </a:srgbClr>
                </a:outerShdw>
              </a:effectLst>
              <a:latin typeface="宋体" pitchFamily="2" charset="-122"/>
            </a:endParaRPr>
          </a:p>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独立与互斥</a:t>
            </a:r>
            <a:r>
              <a:rPr lang="zh-CN" altLang="en-US" b="1" dirty="0" smtClean="0">
                <a:effectLst>
                  <a:outerShdw blurRad="38100" dist="38100" dir="2700000" algn="tl">
                    <a:srgbClr val="000000">
                      <a:alpha val="43137"/>
                    </a:srgbClr>
                  </a:outerShdw>
                </a:effectLst>
                <a:latin typeface="宋体" pitchFamily="2" charset="-122"/>
              </a:rPr>
              <a:t>：独立项目是指其决策结果与其他项目的决策无关，无论合格与否都不影响其他项目的决策（</a:t>
            </a:r>
            <a:r>
              <a:rPr lang="zh-CN" altLang="en-US" b="1" dirty="0" smtClean="0">
                <a:solidFill>
                  <a:srgbClr val="FF0000"/>
                </a:solidFill>
                <a:effectLst>
                  <a:outerShdw blurRad="38100" dist="38100" dir="2700000" algn="tl">
                    <a:srgbClr val="000000">
                      <a:alpha val="43137"/>
                    </a:srgbClr>
                  </a:outerShdw>
                </a:effectLst>
                <a:latin typeface="宋体" pitchFamily="2" charset="-122"/>
              </a:rPr>
              <a:t>可选多个</a:t>
            </a:r>
            <a:r>
              <a:rPr lang="zh-CN" altLang="en-US" b="1" dirty="0" smtClean="0">
                <a:effectLst>
                  <a:outerShdw blurRad="38100" dist="38100" dir="2700000" algn="tl">
                    <a:srgbClr val="000000">
                      <a:alpha val="43137"/>
                    </a:srgbClr>
                  </a:outerShdw>
                </a:effectLst>
                <a:latin typeface="宋体" pitchFamily="2" charset="-122"/>
              </a:rPr>
              <a:t>）。互斥项目是指为达到同一目标而构想并设计的若干项目方案，各方案之间可以相互替代，如果选择其中的一个方案，其他方案便被自动排斥（</a:t>
            </a:r>
            <a:r>
              <a:rPr lang="zh-CN" altLang="en-US" b="1" dirty="0" smtClean="0">
                <a:solidFill>
                  <a:srgbClr val="FF0000"/>
                </a:solidFill>
                <a:effectLst>
                  <a:outerShdw blurRad="38100" dist="38100" dir="2700000" algn="tl">
                    <a:srgbClr val="000000">
                      <a:alpha val="43137"/>
                    </a:srgbClr>
                  </a:outerShdw>
                </a:effectLst>
                <a:latin typeface="宋体" pitchFamily="2" charset="-122"/>
              </a:rPr>
              <a:t>只能选一个</a:t>
            </a:r>
            <a:r>
              <a:rPr lang="zh-CN" altLang="en-US" b="1" dirty="0" smtClean="0">
                <a:effectLst>
                  <a:outerShdw blurRad="38100" dist="38100" dir="2700000" algn="tl">
                    <a:srgbClr val="000000">
                      <a:alpha val="43137"/>
                    </a:srgbClr>
                  </a:outerShdw>
                </a:effectLst>
                <a:latin typeface="宋体" pitchFamily="2" charset="-122"/>
              </a:rPr>
              <a:t>）。</a:t>
            </a:r>
            <a:endParaRPr lang="en-US" altLang="zh-CN" b="1" dirty="0" smtClean="0">
              <a:effectLst>
                <a:outerShdw blurRad="38100" dist="38100" dir="2700000" algn="tl">
                  <a:srgbClr val="000000">
                    <a:alpha val="43137"/>
                  </a:srgbClr>
                </a:outerShdw>
              </a:effectLst>
              <a:latin typeface="宋体" pitchFamily="2" charset="-122"/>
            </a:endParaRPr>
          </a:p>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寿命期相同与不同项目</a:t>
            </a:r>
            <a:r>
              <a:rPr lang="zh-CN" altLang="en-US" b="1" dirty="0" smtClean="0">
                <a:effectLst>
                  <a:outerShdw blurRad="38100" dist="38100" dir="2700000" algn="tl">
                    <a:srgbClr val="000000">
                      <a:alpha val="43137"/>
                    </a:srgbClr>
                  </a:outerShdw>
                </a:effectLst>
                <a:latin typeface="宋体" pitchFamily="2" charset="-122"/>
              </a:rPr>
              <a:t>：</a:t>
            </a:r>
            <a:r>
              <a:rPr lang="zh-CN" altLang="en-US" b="1" dirty="0" smtClean="0">
                <a:effectLst>
                  <a:outerShdw blurRad="38100" dist="38100" dir="2700000" algn="tl">
                    <a:srgbClr val="000000">
                      <a:alpha val="43137"/>
                    </a:srgbClr>
                  </a:outerShdw>
                </a:effectLst>
                <a:latin typeface="宋体" pitchFamily="2" charset="-122"/>
              </a:rPr>
              <a:t>相同寿命期的</a:t>
            </a:r>
            <a:r>
              <a:rPr lang="zh-CN" altLang="en-US" b="1" dirty="0" smtClean="0">
                <a:effectLst>
                  <a:outerShdw blurRad="38100" dist="38100" dir="2700000" algn="tl">
                    <a:srgbClr val="000000">
                      <a:alpha val="43137"/>
                    </a:srgbClr>
                  </a:outerShdw>
                </a:effectLst>
                <a:latin typeface="宋体" pitchFamily="2" charset="-122"/>
              </a:rPr>
              <a:t>项目可以直接比较，不同的必须对寿命周期调整后才能比较。</a:t>
            </a:r>
            <a:endParaRPr lang="en-US" altLang="zh-CN" b="1" dirty="0" smtClean="0">
              <a:effectLst>
                <a:outerShdw blurRad="38100" dist="38100" dir="2700000" algn="tl">
                  <a:srgbClr val="000000">
                    <a:alpha val="43137"/>
                  </a:srgbClr>
                </a:outerShdw>
              </a:effectLst>
              <a:latin typeface="宋体" pitchFamily="2" charset="-122"/>
            </a:endParaRPr>
          </a:p>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设备更新等</a:t>
            </a:r>
            <a:r>
              <a:rPr lang="zh-CN" altLang="en-US" b="1" dirty="0" smtClean="0">
                <a:effectLst>
                  <a:outerShdw blurRad="38100" dist="38100" dir="2700000" algn="tl">
                    <a:srgbClr val="000000">
                      <a:alpha val="43137"/>
                    </a:srgbClr>
                  </a:outerShdw>
                </a:effectLst>
                <a:latin typeface="宋体" pitchFamily="2" charset="-122"/>
              </a:rPr>
              <a:t>：归类为寿命周期相同或不同项目，不单独讨论。</a:t>
            </a:r>
            <a:endParaRPr lang="en-US" altLang="zh-CN" b="1" dirty="0" smtClean="0">
              <a:effectLst>
                <a:outerShdw blurRad="38100" dist="38100" dir="2700000" algn="tl">
                  <a:srgbClr val="000000">
                    <a:alpha val="43137"/>
                  </a:srgbClr>
                </a:outerShdw>
              </a:effectLst>
              <a:latin typeface="宋体" pitchFamily="2" charset="-122"/>
            </a:endParaRPr>
          </a:p>
        </p:txBody>
      </p:sp>
    </p:spTree>
  </p:cSld>
  <p:clrMapOvr>
    <a:masterClrMapping/>
  </p:clrMapOvr>
  <p:transition>
    <p:cover dir="r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971600" y="-27384"/>
            <a:ext cx="7242175" cy="1057275"/>
          </a:xfrm>
          <a:prstGeom prst="rect">
            <a:avLst/>
          </a:prstGeom>
        </p:spPr>
        <p:txBody>
          <a:bodyPr anchor="ctr" anchorCtr="1"/>
          <a:lstStyle/>
          <a:p>
            <a:pPr lvl="0" algn="ctr">
              <a:defRPr/>
            </a:pPr>
            <a:r>
              <a:rPr lang="zh-CN" altLang="en-US" sz="3200" b="1" kern="0" dirty="0" smtClean="0">
                <a:solidFill>
                  <a:schemeClr val="accent6"/>
                </a:solidFill>
                <a:effectLst>
                  <a:outerShdw blurRad="38100" dist="38100" dir="2700000" algn="tl">
                    <a:srgbClr val="000000">
                      <a:alpha val="43137"/>
                    </a:srgbClr>
                  </a:outerShdw>
                </a:effectLst>
              </a:rPr>
              <a:t>二、什么情况下需要对方案进行优选</a:t>
            </a:r>
          </a:p>
        </p:txBody>
      </p:sp>
      <p:sp>
        <p:nvSpPr>
          <p:cNvPr id="4" name="Text Box 4"/>
          <p:cNvSpPr txBox="1">
            <a:spLocks noChangeArrowheads="1"/>
          </p:cNvSpPr>
          <p:nvPr/>
        </p:nvSpPr>
        <p:spPr bwMode="auto">
          <a:xfrm>
            <a:off x="251520" y="1196752"/>
            <a:ext cx="8463884" cy="4708981"/>
          </a:xfrm>
          <a:prstGeom prst="rect">
            <a:avLst/>
          </a:prstGeom>
          <a:noFill/>
          <a:ln w="9525">
            <a:noFill/>
            <a:miter lim="800000"/>
            <a:headEnd/>
            <a:tailEnd/>
          </a:ln>
        </p:spPr>
        <p:txBody>
          <a:bodyPr wrap="square">
            <a:spAutoFit/>
          </a:bodyPr>
          <a:lstStyle/>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无资金限制的独立项目</a:t>
            </a:r>
            <a:r>
              <a:rPr lang="zh-CN" altLang="en-US" b="1" dirty="0" smtClean="0">
                <a:effectLst>
                  <a:outerShdw blurRad="38100" dist="38100" dir="2700000" algn="tl">
                    <a:srgbClr val="000000">
                      <a:alpha val="43137"/>
                    </a:srgbClr>
                  </a:outerShdw>
                </a:effectLst>
                <a:latin typeface="宋体" pitchFamily="2" charset="-122"/>
              </a:rPr>
              <a:t>：无论寿命期是否相同，只要</a:t>
            </a:r>
            <a:r>
              <a:rPr lang="en-US" altLang="zh-CN" b="1" dirty="0" smtClean="0">
                <a:effectLst>
                  <a:outerShdw blurRad="38100" dist="38100" dir="2700000" algn="tl">
                    <a:srgbClr val="000000">
                      <a:alpha val="43137"/>
                    </a:srgbClr>
                  </a:outerShdw>
                </a:effectLst>
                <a:latin typeface="宋体" pitchFamily="2" charset="-122"/>
              </a:rPr>
              <a:t>NPV&gt;=0,IRR&gt;=</a:t>
            </a:r>
            <a:r>
              <a:rPr lang="zh-CN" altLang="en-US" b="1" dirty="0" smtClean="0">
                <a:effectLst>
                  <a:outerShdw blurRad="38100" dist="38100" dir="2700000" algn="tl">
                    <a:srgbClr val="000000">
                      <a:alpha val="43137"/>
                    </a:srgbClr>
                  </a:outerShdw>
                </a:effectLst>
                <a:latin typeface="宋体" pitchFamily="2" charset="-122"/>
              </a:rPr>
              <a:t>折现率，均为可行或合格项目。</a:t>
            </a:r>
            <a:endParaRPr lang="en-US" altLang="zh-CN" b="1" dirty="0" smtClean="0">
              <a:effectLst>
                <a:outerShdw blurRad="38100" dist="38100" dir="2700000" algn="tl">
                  <a:srgbClr val="000000">
                    <a:alpha val="43137"/>
                  </a:srgbClr>
                </a:outerShdw>
              </a:effectLst>
              <a:latin typeface="宋体" pitchFamily="2" charset="-122"/>
            </a:endParaRPr>
          </a:p>
          <a:p>
            <a:pPr>
              <a:lnSpc>
                <a:spcPct val="150000"/>
              </a:lnSpc>
            </a:pPr>
            <a:r>
              <a:rPr lang="zh-CN" altLang="en-US" b="1" dirty="0" smtClean="0">
                <a:solidFill>
                  <a:srgbClr val="C00000"/>
                </a:solidFill>
                <a:effectLst>
                  <a:outerShdw blurRad="38100" dist="38100" dir="2700000" algn="tl">
                    <a:srgbClr val="000000">
                      <a:alpha val="43137"/>
                    </a:srgbClr>
                  </a:outerShdw>
                </a:effectLst>
                <a:latin typeface="宋体" pitchFamily="2" charset="-122"/>
              </a:rPr>
              <a:t>投资方案优选主要三种情况：</a:t>
            </a:r>
            <a:endParaRPr lang="en-US" altLang="zh-CN" b="1" dirty="0" smtClean="0">
              <a:solidFill>
                <a:srgbClr val="C00000"/>
              </a:solidFill>
              <a:effectLst>
                <a:outerShdw blurRad="38100" dist="38100" dir="2700000" algn="tl">
                  <a:srgbClr val="000000">
                    <a:alpha val="43137"/>
                  </a:srgbClr>
                </a:outerShdw>
              </a:effectLst>
              <a:latin typeface="宋体" pitchFamily="2" charset="-122"/>
            </a:endParaRPr>
          </a:p>
          <a:p>
            <a:pPr>
              <a:lnSpc>
                <a:spcPct val="150000"/>
              </a:lnSpc>
            </a:pPr>
            <a:r>
              <a:rPr lang="en-US" altLang="zh-CN" b="1" dirty="0" smtClean="0">
                <a:solidFill>
                  <a:srgbClr val="0000FF"/>
                </a:solidFill>
                <a:effectLst>
                  <a:outerShdw blurRad="38100" dist="38100" dir="2700000" algn="tl">
                    <a:srgbClr val="000000">
                      <a:alpha val="43137"/>
                    </a:srgbClr>
                  </a:outerShdw>
                </a:effectLst>
                <a:latin typeface="宋体" pitchFamily="2" charset="-122"/>
              </a:rPr>
              <a:t>1</a:t>
            </a:r>
            <a:r>
              <a:rPr lang="zh-CN" altLang="en-US" b="1" dirty="0" smtClean="0">
                <a:solidFill>
                  <a:srgbClr val="0000FF"/>
                </a:solidFill>
                <a:effectLst>
                  <a:outerShdw blurRad="38100" dist="38100" dir="2700000" algn="tl">
                    <a:srgbClr val="000000">
                      <a:alpha val="43137"/>
                    </a:srgbClr>
                  </a:outerShdw>
                </a:effectLst>
                <a:latin typeface="宋体" pitchFamily="2" charset="-122"/>
              </a:rPr>
              <a:t>、有资金限制的独立项目</a:t>
            </a:r>
            <a:r>
              <a:rPr lang="zh-CN" altLang="en-US" b="1" dirty="0" smtClean="0">
                <a:effectLst>
                  <a:outerShdw blurRad="38100" dist="38100" dir="2700000" algn="tl">
                    <a:srgbClr val="000000">
                      <a:alpha val="43137"/>
                    </a:srgbClr>
                  </a:outerShdw>
                </a:effectLst>
                <a:latin typeface="宋体" pitchFamily="2" charset="-122"/>
              </a:rPr>
              <a:t>：必须对备选项目排序和优选，找出</a:t>
            </a:r>
            <a:r>
              <a:rPr lang="zh-CN" altLang="en-US" b="1" dirty="0" smtClean="0">
                <a:effectLst>
                  <a:outerShdw blurRad="38100" dist="38100" dir="2700000" algn="tl">
                    <a:srgbClr val="000000">
                      <a:alpha val="43137"/>
                    </a:srgbClr>
                  </a:outerShdw>
                </a:effectLst>
                <a:latin typeface="宋体" pitchFamily="2" charset="-122"/>
              </a:rPr>
              <a:t>在总资金</a:t>
            </a:r>
            <a:r>
              <a:rPr lang="zh-CN" altLang="en-US" b="1" dirty="0" smtClean="0">
                <a:effectLst>
                  <a:outerShdw blurRad="38100" dist="38100" dir="2700000" algn="tl">
                    <a:srgbClr val="000000">
                      <a:alpha val="43137"/>
                    </a:srgbClr>
                  </a:outerShdw>
                </a:effectLst>
                <a:latin typeface="宋体" pitchFamily="2" charset="-122"/>
              </a:rPr>
              <a:t>量范围内，使企业效益最大化的项目或项目组合。</a:t>
            </a:r>
            <a:endParaRPr lang="en-US" altLang="zh-CN" b="1" dirty="0" smtClean="0">
              <a:effectLst>
                <a:outerShdw blurRad="38100" dist="38100" dir="2700000" algn="tl">
                  <a:srgbClr val="000000">
                    <a:alpha val="43137"/>
                  </a:srgbClr>
                </a:outerShdw>
              </a:effectLst>
              <a:latin typeface="宋体" pitchFamily="2" charset="-122"/>
            </a:endParaRPr>
          </a:p>
          <a:p>
            <a:pPr>
              <a:lnSpc>
                <a:spcPct val="150000"/>
              </a:lnSpc>
            </a:pPr>
            <a:r>
              <a:rPr lang="en-US" altLang="zh-CN" b="1" dirty="0" smtClean="0">
                <a:solidFill>
                  <a:srgbClr val="0000FF"/>
                </a:solidFill>
                <a:effectLst>
                  <a:outerShdw blurRad="38100" dist="38100" dir="2700000" algn="tl">
                    <a:srgbClr val="000000">
                      <a:alpha val="43137"/>
                    </a:srgbClr>
                  </a:outerShdw>
                </a:effectLst>
                <a:latin typeface="宋体" pitchFamily="2" charset="-122"/>
              </a:rPr>
              <a:t>2</a:t>
            </a:r>
            <a:r>
              <a:rPr lang="zh-CN" altLang="en-US" b="1" dirty="0" smtClean="0">
                <a:solidFill>
                  <a:srgbClr val="0000FF"/>
                </a:solidFill>
                <a:effectLst>
                  <a:outerShdw blurRad="38100" dist="38100" dir="2700000" algn="tl">
                    <a:srgbClr val="000000">
                      <a:alpha val="43137"/>
                    </a:srgbClr>
                  </a:outerShdw>
                </a:effectLst>
                <a:latin typeface="宋体" pitchFamily="2" charset="-122"/>
              </a:rPr>
              <a:t>、无资金限制的互斥项目方案</a:t>
            </a:r>
            <a:r>
              <a:rPr lang="zh-CN" altLang="en-US" b="1" dirty="0" smtClean="0">
                <a:effectLst>
                  <a:outerShdw blurRad="38100" dist="38100" dir="2700000" algn="tl">
                    <a:srgbClr val="000000">
                      <a:alpha val="43137"/>
                    </a:srgbClr>
                  </a:outerShdw>
                </a:effectLst>
                <a:latin typeface="宋体" pitchFamily="2" charset="-122"/>
              </a:rPr>
              <a:t>：因互斥方案具有排他性，只能选择一个方案，需要比较，选备用方案中效益最大的项目。</a:t>
            </a:r>
            <a:endParaRPr lang="en-US" altLang="zh-CN" b="1" dirty="0" smtClean="0">
              <a:effectLst>
                <a:outerShdw blurRad="38100" dist="38100" dir="2700000" algn="tl">
                  <a:srgbClr val="000000">
                    <a:alpha val="43137"/>
                  </a:srgbClr>
                </a:outerShdw>
              </a:effectLst>
              <a:latin typeface="宋体" pitchFamily="2" charset="-122"/>
            </a:endParaRPr>
          </a:p>
          <a:p>
            <a:pPr>
              <a:lnSpc>
                <a:spcPct val="150000"/>
              </a:lnSpc>
            </a:pPr>
            <a:r>
              <a:rPr lang="en-US" altLang="zh-CN" b="1" dirty="0" smtClean="0">
                <a:solidFill>
                  <a:srgbClr val="0000FF"/>
                </a:solidFill>
                <a:effectLst>
                  <a:outerShdw blurRad="38100" dist="38100" dir="2700000" algn="tl">
                    <a:srgbClr val="000000">
                      <a:alpha val="43137"/>
                    </a:srgbClr>
                  </a:outerShdw>
                </a:effectLst>
                <a:latin typeface="宋体" pitchFamily="2" charset="-122"/>
              </a:rPr>
              <a:t>3</a:t>
            </a:r>
            <a:r>
              <a:rPr lang="zh-CN" altLang="en-US" b="1" dirty="0" smtClean="0">
                <a:solidFill>
                  <a:srgbClr val="0000FF"/>
                </a:solidFill>
                <a:effectLst>
                  <a:outerShdw blurRad="38100" dist="38100" dir="2700000" algn="tl">
                    <a:srgbClr val="000000">
                      <a:alpha val="43137"/>
                    </a:srgbClr>
                  </a:outerShdw>
                </a:effectLst>
                <a:latin typeface="宋体" pitchFamily="2" charset="-122"/>
              </a:rPr>
              <a:t>、有资金限制的互斥项目方案</a:t>
            </a:r>
            <a:r>
              <a:rPr lang="zh-CN" altLang="en-US" b="1" dirty="0" smtClean="0">
                <a:effectLst>
                  <a:outerShdw blurRad="38100" dist="38100" dir="2700000" algn="tl">
                    <a:srgbClr val="000000">
                      <a:alpha val="43137"/>
                    </a:srgbClr>
                  </a:outerShdw>
                </a:effectLst>
                <a:latin typeface="宋体" pitchFamily="2" charset="-122"/>
              </a:rPr>
              <a:t>：先找出能够满足资金限额条件的</a:t>
            </a:r>
            <a:r>
              <a:rPr lang="zh-CN" altLang="en-US" b="1" dirty="0" smtClean="0">
                <a:effectLst>
                  <a:outerShdw blurRad="38100" dist="38100" dir="2700000" algn="tl">
                    <a:srgbClr val="000000">
                      <a:alpha val="43137"/>
                    </a:srgbClr>
                  </a:outerShdw>
                </a:effectLst>
                <a:latin typeface="宋体" pitchFamily="2" charset="-122"/>
              </a:rPr>
              <a:t>方案，</a:t>
            </a:r>
            <a:r>
              <a:rPr lang="zh-CN" altLang="en-US" b="1" dirty="0" smtClean="0">
                <a:effectLst>
                  <a:outerShdw blurRad="38100" dist="38100" dir="2700000" algn="tl">
                    <a:srgbClr val="000000">
                      <a:alpha val="43137"/>
                    </a:srgbClr>
                  </a:outerShdw>
                </a:effectLst>
                <a:latin typeface="宋体" pitchFamily="2" charset="-122"/>
              </a:rPr>
              <a:t>然后再确定其中哪个为最优方案。</a:t>
            </a:r>
            <a:endParaRPr lang="en-US" altLang="zh-CN" b="1" dirty="0" smtClean="0">
              <a:effectLst>
                <a:outerShdw blurRad="38100" dist="38100" dir="2700000" algn="tl">
                  <a:srgbClr val="000000">
                    <a:alpha val="43137"/>
                  </a:srgbClr>
                </a:outerShdw>
              </a:effectLst>
              <a:latin typeface="宋体" pitchFamily="2" charset="-122"/>
            </a:endParaRPr>
          </a:p>
          <a:p>
            <a:pPr>
              <a:lnSpc>
                <a:spcPct val="150000"/>
              </a:lnSpc>
            </a:pPr>
            <a:r>
              <a:rPr lang="zh-CN" altLang="en-US" b="1" dirty="0" smtClean="0">
                <a:solidFill>
                  <a:srgbClr val="C00000"/>
                </a:solidFill>
                <a:effectLst>
                  <a:outerShdw blurRad="38100" dist="38100" dir="2700000" algn="tl">
                    <a:srgbClr val="000000">
                      <a:alpha val="43137"/>
                    </a:srgbClr>
                  </a:outerShdw>
                </a:effectLst>
                <a:latin typeface="宋体" pitchFamily="2" charset="-122"/>
              </a:rPr>
              <a:t>图</a:t>
            </a:r>
            <a:r>
              <a:rPr lang="en-US" altLang="zh-CN" b="1" dirty="0" smtClean="0">
                <a:solidFill>
                  <a:srgbClr val="C00000"/>
                </a:solidFill>
                <a:effectLst>
                  <a:outerShdw blurRad="38100" dist="38100" dir="2700000" algn="tl">
                    <a:srgbClr val="000000">
                      <a:alpha val="43137"/>
                    </a:srgbClr>
                  </a:outerShdw>
                </a:effectLst>
                <a:latin typeface="宋体" pitchFamily="2" charset="-122"/>
              </a:rPr>
              <a:t>13-1</a:t>
            </a:r>
            <a:r>
              <a:rPr lang="zh-CN" altLang="en-US" b="1" dirty="0" smtClean="0">
                <a:solidFill>
                  <a:srgbClr val="C00000"/>
                </a:solidFill>
                <a:effectLst>
                  <a:outerShdw blurRad="38100" dist="38100" dir="2700000" algn="tl">
                    <a:srgbClr val="000000">
                      <a:alpha val="43137"/>
                    </a:srgbClr>
                  </a:outerShdw>
                </a:effectLst>
                <a:latin typeface="宋体" pitchFamily="2" charset="-122"/>
              </a:rPr>
              <a:t>，即为解题思路。</a:t>
            </a:r>
            <a:endParaRPr lang="en-US" altLang="zh-CN" b="1" dirty="0" smtClean="0">
              <a:solidFill>
                <a:srgbClr val="C00000"/>
              </a:solidFill>
              <a:effectLst>
                <a:outerShdw blurRad="38100" dist="38100" dir="2700000" algn="tl">
                  <a:srgbClr val="000000">
                    <a:alpha val="43137"/>
                  </a:srgbClr>
                </a:outerShdw>
              </a:effectLst>
              <a:latin typeface="宋体" pitchFamily="2" charset="-122"/>
            </a:endParaRPr>
          </a:p>
        </p:txBody>
      </p:sp>
    </p:spTree>
  </p:cSld>
  <p:clrMapOvr>
    <a:masterClrMapping/>
  </p:clrMapOvr>
  <p:transition>
    <p:cover dir="r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971600" y="-27384"/>
            <a:ext cx="7242175" cy="1057275"/>
          </a:xfrm>
          <a:prstGeom prst="rect">
            <a:avLst/>
          </a:prstGeom>
        </p:spPr>
        <p:txBody>
          <a:bodyPr anchor="ctr" anchorCtr="1"/>
          <a:lstStyle/>
          <a:p>
            <a:pPr lvl="0" algn="ctr">
              <a:defRPr/>
            </a:pPr>
            <a:r>
              <a:rPr lang="zh-CN" altLang="en-US" sz="3200" b="1" kern="0" dirty="0" smtClean="0">
                <a:solidFill>
                  <a:schemeClr val="accent6"/>
                </a:solidFill>
                <a:effectLst>
                  <a:outerShdw blurRad="38100" dist="38100" dir="2700000" algn="tl">
                    <a:srgbClr val="000000">
                      <a:alpha val="43137"/>
                    </a:srgbClr>
                  </a:outerShdw>
                </a:effectLst>
              </a:rPr>
              <a:t>三、方案优选的适用指标</a:t>
            </a:r>
          </a:p>
        </p:txBody>
      </p:sp>
      <p:sp>
        <p:nvSpPr>
          <p:cNvPr id="4" name="Text Box 4"/>
          <p:cNvSpPr txBox="1">
            <a:spLocks noChangeArrowheads="1"/>
          </p:cNvSpPr>
          <p:nvPr/>
        </p:nvSpPr>
        <p:spPr bwMode="auto">
          <a:xfrm>
            <a:off x="251520" y="1196752"/>
            <a:ext cx="8463884" cy="5170646"/>
          </a:xfrm>
          <a:prstGeom prst="rect">
            <a:avLst/>
          </a:prstGeom>
          <a:noFill/>
          <a:ln w="9525">
            <a:noFill/>
            <a:miter lim="800000"/>
            <a:headEnd/>
            <a:tailEnd/>
          </a:ln>
        </p:spPr>
        <p:txBody>
          <a:bodyPr wrap="square">
            <a:spAutoFit/>
          </a:bodyPr>
          <a:lstStyle/>
          <a:p>
            <a:pPr>
              <a:lnSpc>
                <a:spcPct val="150000"/>
              </a:lnSpc>
            </a:pPr>
            <a:r>
              <a:rPr lang="zh-CN" altLang="en-US" b="1" dirty="0" smtClean="0">
                <a:solidFill>
                  <a:srgbClr val="C00000"/>
                </a:solidFill>
                <a:effectLst>
                  <a:outerShdw blurRad="38100" dist="38100" dir="2700000" algn="tl">
                    <a:srgbClr val="000000">
                      <a:alpha val="43137"/>
                    </a:srgbClr>
                  </a:outerShdw>
                </a:effectLst>
                <a:latin typeface="宋体" pitchFamily="2" charset="-122"/>
              </a:rPr>
              <a:t>因其它指标有缺陷，在实际决策中，尽可能采用净现值及其派生的指标作为首选指标，同时辅以投资回收期等指标。</a:t>
            </a:r>
            <a:endParaRPr lang="en-US" altLang="zh-CN" b="1" dirty="0" smtClean="0">
              <a:solidFill>
                <a:srgbClr val="C00000"/>
              </a:solidFill>
              <a:effectLst>
                <a:outerShdw blurRad="38100" dist="38100" dir="2700000" algn="tl">
                  <a:srgbClr val="000000">
                    <a:alpha val="43137"/>
                  </a:srgbClr>
                </a:outerShdw>
              </a:effectLst>
              <a:latin typeface="宋体" pitchFamily="2" charset="-122"/>
            </a:endParaRPr>
          </a:p>
          <a:p>
            <a:pPr>
              <a:lnSpc>
                <a:spcPct val="150000"/>
              </a:lnSpc>
            </a:pPr>
            <a:r>
              <a:rPr lang="en-US" altLang="zh-CN" b="1" dirty="0" smtClean="0">
                <a:solidFill>
                  <a:srgbClr val="0000FF"/>
                </a:solidFill>
                <a:effectLst>
                  <a:outerShdw blurRad="38100" dist="38100" dir="2700000" algn="tl">
                    <a:srgbClr val="000000">
                      <a:alpha val="43137"/>
                    </a:srgbClr>
                  </a:outerShdw>
                </a:effectLst>
                <a:latin typeface="宋体" pitchFamily="2" charset="-122"/>
              </a:rPr>
              <a:t>1</a:t>
            </a:r>
            <a:r>
              <a:rPr lang="zh-CN" altLang="en-US" b="1" dirty="0" smtClean="0">
                <a:solidFill>
                  <a:srgbClr val="0000FF"/>
                </a:solidFill>
                <a:effectLst>
                  <a:outerShdw blurRad="38100" dist="38100" dir="2700000" algn="tl">
                    <a:srgbClr val="000000">
                      <a:alpha val="43137"/>
                    </a:srgbClr>
                  </a:outerShdw>
                </a:effectLst>
                <a:latin typeface="宋体" pitchFamily="2" charset="-122"/>
              </a:rPr>
              <a:t>、寿命期相同，项目效益不同时</a:t>
            </a:r>
            <a:r>
              <a:rPr lang="zh-CN" altLang="en-US" b="1" dirty="0" smtClean="0">
                <a:effectLst>
                  <a:outerShdw blurRad="38100" dist="38100" dir="2700000" algn="tl">
                    <a:srgbClr val="000000">
                      <a:alpha val="43137"/>
                    </a:srgbClr>
                  </a:outerShdw>
                </a:effectLst>
                <a:latin typeface="宋体" pitchFamily="2" charset="-122"/>
              </a:rPr>
              <a:t>：用净现值或净年值，较大的项目为优 ；</a:t>
            </a:r>
            <a:r>
              <a:rPr lang="zh-CN" altLang="en-US" b="1" dirty="0" smtClean="0">
                <a:effectLst>
                  <a:outerShdw blurRad="38100" dist="38100" dir="2700000" algn="tl">
                    <a:srgbClr val="000000">
                      <a:alpha val="43137"/>
                    </a:srgbClr>
                  </a:outerShdw>
                </a:effectLst>
                <a:latin typeface="宋体" pitchFamily="2" charset="-122"/>
              </a:rPr>
              <a:t>也可采用</a:t>
            </a:r>
            <a:r>
              <a:rPr lang="zh-CN" altLang="en-US" b="1" dirty="0" smtClean="0">
                <a:solidFill>
                  <a:srgbClr val="C00000"/>
                </a:solidFill>
                <a:effectLst>
                  <a:outerShdw blurRad="38100" dist="38100" dir="2700000" algn="tl">
                    <a:srgbClr val="000000">
                      <a:alpha val="43137"/>
                    </a:srgbClr>
                  </a:outerShdw>
                </a:effectLst>
                <a:latin typeface="宋体" pitchFamily="2" charset="-122"/>
              </a:rPr>
              <a:t>差额投资</a:t>
            </a:r>
            <a:r>
              <a:rPr lang="en-US" altLang="zh-CN" b="1" dirty="0" smtClean="0">
                <a:solidFill>
                  <a:srgbClr val="C00000"/>
                </a:solidFill>
                <a:effectLst>
                  <a:outerShdw blurRad="38100" dist="38100" dir="2700000" algn="tl">
                    <a:srgbClr val="000000">
                      <a:alpha val="43137"/>
                    </a:srgbClr>
                  </a:outerShdw>
                </a:effectLst>
                <a:latin typeface="宋体" pitchFamily="2" charset="-122"/>
              </a:rPr>
              <a:t>IRR</a:t>
            </a:r>
            <a:r>
              <a:rPr lang="zh-CN" altLang="en-US" b="1" dirty="0" smtClean="0">
                <a:effectLst>
                  <a:outerShdw blurRad="38100" dist="38100" dir="2700000" algn="tl">
                    <a:srgbClr val="000000">
                      <a:alpha val="43137"/>
                    </a:srgbClr>
                  </a:outerShdw>
                </a:effectLst>
                <a:latin typeface="宋体" pitchFamily="2" charset="-122"/>
              </a:rPr>
              <a:t>，</a:t>
            </a:r>
            <a:r>
              <a:rPr lang="en-US" altLang="zh-CN" b="1" dirty="0" smtClean="0">
                <a:effectLst>
                  <a:outerShdw blurRad="38100" dist="38100" dir="2700000" algn="tl">
                    <a:srgbClr val="000000">
                      <a:alpha val="43137"/>
                    </a:srgbClr>
                  </a:outerShdw>
                </a:effectLst>
                <a:latin typeface="宋体" pitchFamily="2" charset="-122"/>
              </a:rPr>
              <a:t>IRR&gt;=</a:t>
            </a:r>
            <a:r>
              <a:rPr lang="zh-CN" altLang="en-US" b="1" dirty="0" smtClean="0">
                <a:effectLst>
                  <a:outerShdw blurRad="38100" dist="38100" dir="2700000" algn="tl">
                    <a:srgbClr val="000000">
                      <a:alpha val="43137"/>
                    </a:srgbClr>
                  </a:outerShdw>
                </a:effectLst>
                <a:latin typeface="宋体" pitchFamily="2" charset="-122"/>
              </a:rPr>
              <a:t>折现率时，投资额大的为优，</a:t>
            </a:r>
            <a:r>
              <a:rPr lang="en-US" altLang="zh-CN" b="1" dirty="0" smtClean="0">
                <a:effectLst>
                  <a:outerShdw blurRad="38100" dist="38100" dir="2700000" algn="tl">
                    <a:srgbClr val="000000">
                      <a:alpha val="43137"/>
                    </a:srgbClr>
                  </a:outerShdw>
                </a:effectLst>
                <a:latin typeface="宋体" pitchFamily="2" charset="-122"/>
              </a:rPr>
              <a:t>IRR&lt;</a:t>
            </a:r>
            <a:r>
              <a:rPr lang="zh-CN" altLang="en-US" b="1" dirty="0" smtClean="0">
                <a:effectLst>
                  <a:outerShdw blurRad="38100" dist="38100" dir="2700000" algn="tl">
                    <a:srgbClr val="000000">
                      <a:alpha val="43137"/>
                    </a:srgbClr>
                  </a:outerShdw>
                </a:effectLst>
                <a:latin typeface="宋体" pitchFamily="2" charset="-122"/>
              </a:rPr>
              <a:t>折现率时，以投资额小的为优。如</a:t>
            </a:r>
            <a:r>
              <a:rPr lang="zh-CN" altLang="en-US" b="1" dirty="0" smtClean="0">
                <a:solidFill>
                  <a:srgbClr val="C00000"/>
                </a:solidFill>
                <a:effectLst>
                  <a:outerShdw blurRad="38100" dist="38100" dir="2700000" algn="tl">
                    <a:srgbClr val="000000">
                      <a:alpha val="43137"/>
                    </a:srgbClr>
                  </a:outerShdw>
                </a:effectLst>
                <a:latin typeface="宋体" pitchFamily="2" charset="-122"/>
              </a:rPr>
              <a:t>效益相同或基本相同</a:t>
            </a:r>
            <a:r>
              <a:rPr lang="zh-CN" altLang="en-US" b="1" dirty="0" smtClean="0">
                <a:effectLst>
                  <a:outerShdw blurRad="38100" dist="38100" dir="2700000" algn="tl">
                    <a:srgbClr val="000000">
                      <a:alpha val="43137"/>
                    </a:srgbClr>
                  </a:outerShdw>
                </a:effectLst>
                <a:latin typeface="宋体" pitchFamily="2" charset="-122"/>
              </a:rPr>
              <a:t>时，采用费用现值或年费用年值，较低的方案为优。必须对备选项目排序和优选，找出在可获资金量范围内，使企业效益最大化的项目或项目组合。</a:t>
            </a:r>
            <a:endParaRPr lang="en-US" altLang="zh-CN" b="1" dirty="0" smtClean="0">
              <a:effectLst>
                <a:outerShdw blurRad="38100" dist="38100" dir="2700000" algn="tl">
                  <a:srgbClr val="000000">
                    <a:alpha val="43137"/>
                  </a:srgbClr>
                </a:outerShdw>
              </a:effectLst>
              <a:latin typeface="宋体" pitchFamily="2" charset="-122"/>
            </a:endParaRPr>
          </a:p>
          <a:p>
            <a:pPr>
              <a:lnSpc>
                <a:spcPct val="150000"/>
              </a:lnSpc>
            </a:pPr>
            <a:r>
              <a:rPr lang="en-US" altLang="zh-CN" b="1" dirty="0" smtClean="0">
                <a:solidFill>
                  <a:srgbClr val="0000FF"/>
                </a:solidFill>
                <a:effectLst>
                  <a:outerShdw blurRad="38100" dist="38100" dir="2700000" algn="tl">
                    <a:srgbClr val="000000">
                      <a:alpha val="43137"/>
                    </a:srgbClr>
                  </a:outerShdw>
                </a:effectLst>
                <a:latin typeface="宋体" pitchFamily="2" charset="-122"/>
              </a:rPr>
              <a:t>2</a:t>
            </a:r>
            <a:r>
              <a:rPr lang="zh-CN" altLang="en-US" b="1" dirty="0" smtClean="0">
                <a:solidFill>
                  <a:srgbClr val="0000FF"/>
                </a:solidFill>
                <a:effectLst>
                  <a:outerShdw blurRad="38100" dist="38100" dir="2700000" algn="tl">
                    <a:srgbClr val="000000">
                      <a:alpha val="43137"/>
                    </a:srgbClr>
                  </a:outerShdw>
                </a:effectLst>
                <a:latin typeface="宋体" pitchFamily="2" charset="-122"/>
              </a:rPr>
              <a:t>、寿命期不同时</a:t>
            </a:r>
            <a:r>
              <a:rPr lang="zh-CN" altLang="en-US" b="1" dirty="0" smtClean="0">
                <a:effectLst>
                  <a:outerShdw blurRad="38100" dist="38100" dir="2700000" algn="tl">
                    <a:srgbClr val="000000">
                      <a:alpha val="43137"/>
                    </a:srgbClr>
                  </a:outerShdw>
                </a:effectLst>
                <a:latin typeface="宋体" pitchFamily="2" charset="-122"/>
              </a:rPr>
              <a:t>：先调整寿命期，再参照第</a:t>
            </a:r>
            <a:r>
              <a:rPr lang="en-US" altLang="zh-CN" b="1" dirty="0" smtClean="0">
                <a:effectLst>
                  <a:outerShdw blurRad="38100" dist="38100" dir="2700000" algn="tl">
                    <a:srgbClr val="000000">
                      <a:alpha val="43137"/>
                    </a:srgbClr>
                  </a:outerShdw>
                </a:effectLst>
                <a:latin typeface="宋体" pitchFamily="2" charset="-122"/>
              </a:rPr>
              <a:t>1</a:t>
            </a:r>
            <a:r>
              <a:rPr lang="zh-CN" altLang="en-US" b="1" dirty="0" smtClean="0">
                <a:effectLst>
                  <a:outerShdw blurRad="38100" dist="38100" dir="2700000" algn="tl">
                    <a:srgbClr val="000000">
                      <a:alpha val="43137"/>
                    </a:srgbClr>
                  </a:outerShdw>
                </a:effectLst>
                <a:latin typeface="宋体" pitchFamily="2" charset="-122"/>
              </a:rPr>
              <a:t>种情况比较。</a:t>
            </a:r>
            <a:endParaRPr lang="en-US" altLang="zh-CN" b="1" dirty="0" smtClean="0">
              <a:effectLst>
                <a:outerShdw blurRad="38100" dist="38100" dir="2700000" algn="tl">
                  <a:srgbClr val="000000">
                    <a:alpha val="43137"/>
                  </a:srgbClr>
                </a:outerShdw>
              </a:effectLst>
              <a:latin typeface="宋体" pitchFamily="2" charset="-122"/>
            </a:endParaRPr>
          </a:p>
          <a:p>
            <a:pPr>
              <a:lnSpc>
                <a:spcPct val="150000"/>
              </a:lnSpc>
            </a:pPr>
            <a:r>
              <a:rPr lang="en-US" altLang="zh-CN" b="1" dirty="0" smtClean="0">
                <a:solidFill>
                  <a:srgbClr val="0000FF"/>
                </a:solidFill>
                <a:effectLst>
                  <a:outerShdw blurRad="38100" dist="38100" dir="2700000" algn="tl">
                    <a:srgbClr val="000000">
                      <a:alpha val="43137"/>
                    </a:srgbClr>
                  </a:outerShdw>
                </a:effectLst>
                <a:latin typeface="宋体" pitchFamily="2" charset="-122"/>
              </a:rPr>
              <a:t>3</a:t>
            </a:r>
            <a:r>
              <a:rPr lang="zh-CN" altLang="en-US" b="1" dirty="0" smtClean="0">
                <a:solidFill>
                  <a:srgbClr val="0000FF"/>
                </a:solidFill>
                <a:effectLst>
                  <a:outerShdw blurRad="38100" dist="38100" dir="2700000" algn="tl">
                    <a:srgbClr val="000000">
                      <a:alpha val="43137"/>
                    </a:srgbClr>
                  </a:outerShdw>
                </a:effectLst>
                <a:latin typeface="宋体" pitchFamily="2" charset="-122"/>
              </a:rPr>
              <a:t>、寿命期相同，各指标及投资也基本相同</a:t>
            </a:r>
            <a:r>
              <a:rPr lang="zh-CN" altLang="en-US" b="1" dirty="0" smtClean="0">
                <a:effectLst>
                  <a:outerShdw blurRad="38100" dist="38100" dir="2700000" algn="tl">
                    <a:srgbClr val="000000">
                      <a:alpha val="43137"/>
                    </a:srgbClr>
                  </a:outerShdw>
                </a:effectLst>
                <a:latin typeface="宋体" pitchFamily="2" charset="-122"/>
              </a:rPr>
              <a:t>：回收期较短的项目为优。</a:t>
            </a:r>
            <a:endParaRPr lang="en-US" altLang="zh-CN" b="1" dirty="0" smtClean="0">
              <a:effectLst>
                <a:outerShdw blurRad="38100" dist="38100" dir="2700000" algn="tl">
                  <a:srgbClr val="000000">
                    <a:alpha val="43137"/>
                  </a:srgbClr>
                </a:outerShdw>
              </a:effectLst>
              <a:latin typeface="宋体" pitchFamily="2" charset="-122"/>
            </a:endParaRPr>
          </a:p>
          <a:p>
            <a:pPr>
              <a:lnSpc>
                <a:spcPct val="150000"/>
              </a:lnSpc>
            </a:pPr>
            <a:r>
              <a:rPr lang="en-US" altLang="zh-CN" b="1" dirty="0" smtClean="0">
                <a:solidFill>
                  <a:srgbClr val="0000FF"/>
                </a:solidFill>
                <a:effectLst>
                  <a:outerShdw blurRad="38100" dist="38100" dir="2700000" algn="tl">
                    <a:srgbClr val="000000">
                      <a:alpha val="43137"/>
                    </a:srgbClr>
                  </a:outerShdw>
                </a:effectLst>
                <a:latin typeface="宋体" pitchFamily="2" charset="-122"/>
              </a:rPr>
              <a:t>4</a:t>
            </a:r>
            <a:r>
              <a:rPr lang="zh-CN" altLang="en-US" b="1" dirty="0" smtClean="0">
                <a:solidFill>
                  <a:srgbClr val="0000FF"/>
                </a:solidFill>
                <a:effectLst>
                  <a:outerShdw blurRad="38100" dist="38100" dir="2700000" algn="tl">
                    <a:srgbClr val="000000">
                      <a:alpha val="43137"/>
                    </a:srgbClr>
                  </a:outerShdw>
                </a:effectLst>
                <a:latin typeface="宋体" pitchFamily="2" charset="-122"/>
              </a:rPr>
              <a:t>、寿命期相同，各指标也基本相同，投资额现值不同</a:t>
            </a:r>
            <a:r>
              <a:rPr lang="zh-CN" altLang="en-US" b="1" dirty="0" smtClean="0">
                <a:effectLst>
                  <a:outerShdw blurRad="38100" dist="38100" dir="2700000" algn="tl">
                    <a:srgbClr val="000000">
                      <a:alpha val="43137"/>
                    </a:srgbClr>
                  </a:outerShdw>
                </a:effectLst>
                <a:latin typeface="宋体" pitchFamily="2" charset="-122"/>
              </a:rPr>
              <a:t>：以投资额现值较小的项目为优。</a:t>
            </a:r>
            <a:endParaRPr lang="en-US" altLang="zh-CN" b="1" dirty="0" smtClean="0">
              <a:effectLst>
                <a:outerShdw blurRad="38100" dist="38100" dir="2700000" algn="tl">
                  <a:srgbClr val="000000">
                    <a:alpha val="43137"/>
                  </a:srgbClr>
                </a:outerShdw>
              </a:effectLst>
              <a:latin typeface="宋体" pitchFamily="2" charset="-122"/>
            </a:endParaRPr>
          </a:p>
        </p:txBody>
      </p:sp>
    </p:spTree>
  </p:cSld>
  <p:clrMapOvr>
    <a:masterClrMapping/>
  </p:clrMapOvr>
  <p:transition>
    <p:cover dir="r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971600" y="-27384"/>
            <a:ext cx="7242175" cy="1057275"/>
          </a:xfrm>
          <a:prstGeom prst="rect">
            <a:avLst/>
          </a:prstGeom>
        </p:spPr>
        <p:txBody>
          <a:bodyPr anchor="ctr" anchorCtr="1"/>
          <a:lstStyle/>
          <a:p>
            <a:pPr lvl="0" algn="ctr">
              <a:defRPr/>
            </a:pPr>
            <a:r>
              <a:rPr lang="zh-CN" altLang="en-US" sz="3200" b="1" kern="0" dirty="0" smtClean="0">
                <a:solidFill>
                  <a:schemeClr val="accent6"/>
                </a:solidFill>
                <a:effectLst>
                  <a:outerShdw blurRad="38100" dist="38100" dir="2700000" algn="tl">
                    <a:srgbClr val="000000">
                      <a:alpha val="43137"/>
                    </a:srgbClr>
                  </a:outerShdw>
                </a:effectLst>
              </a:rPr>
              <a:t>四、寿命期相同项目的优选</a:t>
            </a:r>
          </a:p>
        </p:txBody>
      </p:sp>
      <p:sp>
        <p:nvSpPr>
          <p:cNvPr id="4" name="Text Box 4"/>
          <p:cNvSpPr txBox="1">
            <a:spLocks noChangeArrowheads="1"/>
          </p:cNvSpPr>
          <p:nvPr/>
        </p:nvSpPr>
        <p:spPr bwMode="auto">
          <a:xfrm>
            <a:off x="323528" y="1031515"/>
            <a:ext cx="8715404" cy="4524315"/>
          </a:xfrm>
          <a:prstGeom prst="rect">
            <a:avLst/>
          </a:prstGeom>
          <a:noFill/>
          <a:ln w="9525">
            <a:noFill/>
            <a:miter lim="800000"/>
            <a:headEnd/>
            <a:tailEnd/>
          </a:ln>
        </p:spPr>
        <p:txBody>
          <a:bodyPr wrap="square">
            <a:spAutoFit/>
          </a:bodyPr>
          <a:lstStyle/>
          <a:p>
            <a:pPr>
              <a:lnSpc>
                <a:spcPct val="200000"/>
              </a:lnSpc>
            </a:pPr>
            <a:r>
              <a:rPr lang="zh-CN" altLang="en-US" sz="2400" b="1" dirty="0" smtClean="0">
                <a:solidFill>
                  <a:srgbClr val="C00000"/>
                </a:solidFill>
                <a:effectLst>
                  <a:outerShdw blurRad="38100" dist="38100" dir="2700000" algn="tl">
                    <a:srgbClr val="000000">
                      <a:alpha val="43137"/>
                    </a:srgbClr>
                  </a:outerShdw>
                </a:effectLst>
                <a:latin typeface="宋体" pitchFamily="2" charset="-122"/>
              </a:rPr>
              <a:t>寿命期相同的项目：独立项目和互斥项目。</a:t>
            </a:r>
            <a:endParaRPr lang="en-US" altLang="zh-CN" sz="2400" b="1" dirty="0" smtClean="0">
              <a:solidFill>
                <a:srgbClr val="C00000"/>
              </a:solidFill>
              <a:effectLst>
                <a:outerShdw blurRad="38100" dist="38100" dir="2700000" algn="tl">
                  <a:srgbClr val="000000">
                    <a:alpha val="43137"/>
                  </a:srgbClr>
                </a:outerShdw>
              </a:effectLst>
              <a:latin typeface="宋体" pitchFamily="2" charset="-122"/>
            </a:endParaRPr>
          </a:p>
          <a:p>
            <a:pPr>
              <a:lnSpc>
                <a:spcPct val="20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优选时的三种情况：</a:t>
            </a:r>
            <a:endParaRPr lang="en-US" altLang="zh-CN" b="1" dirty="0" smtClean="0">
              <a:solidFill>
                <a:srgbClr val="0000FF"/>
              </a:solidFill>
              <a:effectLst>
                <a:outerShdw blurRad="38100" dist="38100" dir="2700000" algn="tl">
                  <a:srgbClr val="000000">
                    <a:alpha val="43137"/>
                  </a:srgbClr>
                </a:outerShdw>
              </a:effectLst>
              <a:latin typeface="宋体" pitchFamily="2" charset="-122"/>
            </a:endParaRPr>
          </a:p>
          <a:p>
            <a:pPr>
              <a:lnSpc>
                <a:spcPct val="200000"/>
              </a:lnSpc>
            </a:pPr>
            <a:r>
              <a:rPr lang="en-US" altLang="zh-CN" b="1" dirty="0" smtClean="0">
                <a:solidFill>
                  <a:srgbClr val="0000FF"/>
                </a:solidFill>
                <a:effectLst>
                  <a:outerShdw blurRad="38100" dist="38100" dir="2700000" algn="tl">
                    <a:srgbClr val="000000">
                      <a:alpha val="43137"/>
                    </a:srgbClr>
                  </a:outerShdw>
                </a:effectLst>
                <a:latin typeface="宋体" pitchFamily="2" charset="-122"/>
              </a:rPr>
              <a:t>	1、有资金限制条件下的独立项目。</a:t>
            </a:r>
          </a:p>
          <a:p>
            <a:pPr>
              <a:lnSpc>
                <a:spcPct val="200000"/>
              </a:lnSpc>
            </a:pPr>
            <a:r>
              <a:rPr lang="en-US" altLang="zh-CN" b="1" dirty="0" smtClean="0">
                <a:solidFill>
                  <a:srgbClr val="0000FF"/>
                </a:solidFill>
                <a:effectLst>
                  <a:outerShdw blurRad="38100" dist="38100" dir="2700000" algn="tl">
                    <a:srgbClr val="000000">
                      <a:alpha val="43137"/>
                    </a:srgbClr>
                  </a:outerShdw>
                </a:effectLst>
                <a:latin typeface="宋体" pitchFamily="2" charset="-122"/>
              </a:rPr>
              <a:t>	2、无资金限制条件下的互斥项目方案。</a:t>
            </a:r>
          </a:p>
          <a:p>
            <a:pPr>
              <a:lnSpc>
                <a:spcPct val="200000"/>
              </a:lnSpc>
            </a:pPr>
            <a:r>
              <a:rPr lang="en-US" altLang="zh-CN" b="1" dirty="0" smtClean="0">
                <a:solidFill>
                  <a:srgbClr val="0000FF"/>
                </a:solidFill>
                <a:effectLst>
                  <a:outerShdw blurRad="38100" dist="38100" dir="2700000" algn="tl">
                    <a:srgbClr val="000000">
                      <a:alpha val="43137"/>
                    </a:srgbClr>
                  </a:outerShdw>
                </a:effectLst>
                <a:latin typeface="宋体" pitchFamily="2" charset="-122"/>
              </a:rPr>
              <a:t>	3、有资金限制条件下的互斥项目方案。</a:t>
            </a:r>
          </a:p>
          <a:p>
            <a:pPr>
              <a:lnSpc>
                <a:spcPct val="200000"/>
              </a:lnSpc>
            </a:pPr>
            <a:endParaRPr lang="en-US" altLang="zh-CN" b="1" dirty="0" smtClean="0">
              <a:solidFill>
                <a:srgbClr val="0000FF"/>
              </a:solidFill>
              <a:effectLst>
                <a:outerShdw blurRad="38100" dist="38100" dir="2700000" algn="tl">
                  <a:srgbClr val="000000">
                    <a:alpha val="43137"/>
                  </a:srgbClr>
                </a:outerShdw>
              </a:effectLst>
              <a:latin typeface="宋体" pitchFamily="2" charset="-122"/>
            </a:endParaRPr>
          </a:p>
          <a:p>
            <a:pPr>
              <a:lnSpc>
                <a:spcPct val="200000"/>
              </a:lnSpc>
            </a:pPr>
            <a:r>
              <a:rPr lang="zh-CN" altLang="en-US" b="1" dirty="0" smtClean="0">
                <a:solidFill>
                  <a:srgbClr val="7030A0"/>
                </a:solidFill>
                <a:effectLst>
                  <a:outerShdw blurRad="38100" dist="38100" dir="2700000" algn="tl">
                    <a:srgbClr val="000000">
                      <a:alpha val="43137"/>
                    </a:srgbClr>
                  </a:outerShdw>
                </a:effectLst>
                <a:latin typeface="宋体" pitchFamily="2" charset="-122"/>
              </a:rPr>
              <a:t>项目或项目方案首先应当是合格项目，即净现值</a:t>
            </a:r>
            <a:r>
              <a:rPr lang="en-US" altLang="zh-CN" b="1" dirty="0" smtClean="0">
                <a:solidFill>
                  <a:srgbClr val="7030A0"/>
                </a:solidFill>
                <a:effectLst>
                  <a:outerShdw blurRad="38100" dist="38100" dir="2700000" algn="tl">
                    <a:srgbClr val="000000">
                      <a:alpha val="43137"/>
                    </a:srgbClr>
                  </a:outerShdw>
                </a:effectLst>
                <a:latin typeface="宋体" pitchFamily="2" charset="-122"/>
              </a:rPr>
              <a:t>≥0或内部收益率≥折现率。</a:t>
            </a:r>
          </a:p>
        </p:txBody>
      </p:sp>
    </p:spTree>
  </p:cSld>
  <p:clrMapOvr>
    <a:masterClrMapping/>
  </p:clrMapOvr>
  <p:transition>
    <p:cover dir="rd"/>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971600" y="-27384"/>
            <a:ext cx="7242175" cy="1057275"/>
          </a:xfrm>
          <a:prstGeom prst="rect">
            <a:avLst/>
          </a:prstGeom>
        </p:spPr>
        <p:txBody>
          <a:bodyPr anchor="ctr" anchorCtr="1"/>
          <a:lstStyle/>
          <a:p>
            <a:pPr lvl="0" algn="ctr">
              <a:defRPr/>
            </a:pPr>
            <a:r>
              <a:rPr lang="zh-CN" altLang="en-US" sz="3200" b="1" kern="0" dirty="0" smtClean="0">
                <a:solidFill>
                  <a:schemeClr val="accent6"/>
                </a:solidFill>
                <a:effectLst>
                  <a:outerShdw blurRad="38100" dist="38100" dir="2700000" algn="tl">
                    <a:srgbClr val="000000">
                      <a:alpha val="43137"/>
                    </a:srgbClr>
                  </a:outerShdw>
                </a:effectLst>
              </a:rPr>
              <a:t>四、寿命期相同项目的优选</a:t>
            </a:r>
          </a:p>
        </p:txBody>
      </p:sp>
      <p:sp>
        <p:nvSpPr>
          <p:cNvPr id="4" name="Text Box 4"/>
          <p:cNvSpPr txBox="1">
            <a:spLocks noChangeArrowheads="1"/>
          </p:cNvSpPr>
          <p:nvPr/>
        </p:nvSpPr>
        <p:spPr bwMode="auto">
          <a:xfrm>
            <a:off x="71406" y="1000108"/>
            <a:ext cx="8463884" cy="1035861"/>
          </a:xfrm>
          <a:prstGeom prst="rect">
            <a:avLst/>
          </a:prstGeom>
          <a:noFill/>
          <a:ln w="9525">
            <a:noFill/>
            <a:miter lim="800000"/>
            <a:headEnd/>
            <a:tailEnd/>
          </a:ln>
        </p:spPr>
        <p:txBody>
          <a:bodyPr wrap="square">
            <a:spAutoFit/>
          </a:bodyPr>
          <a:lstStyle/>
          <a:p>
            <a:pPr>
              <a:lnSpc>
                <a:spcPct val="150000"/>
              </a:lnSpc>
            </a:pPr>
            <a:r>
              <a:rPr lang="en-US" altLang="zh-CN" sz="2400" b="1" dirty="0" smtClean="0">
                <a:solidFill>
                  <a:srgbClr val="C00000"/>
                </a:solidFill>
                <a:effectLst>
                  <a:outerShdw blurRad="38100" dist="38100" dir="2700000" algn="tl">
                    <a:srgbClr val="000000">
                      <a:alpha val="43137"/>
                    </a:srgbClr>
                  </a:outerShdw>
                </a:effectLst>
                <a:latin typeface="宋体" pitchFamily="2" charset="-122"/>
              </a:rPr>
              <a:t>1</a:t>
            </a:r>
            <a:r>
              <a:rPr lang="zh-CN" altLang="en-US" sz="2400" b="1" dirty="0" smtClean="0">
                <a:solidFill>
                  <a:srgbClr val="C00000"/>
                </a:solidFill>
                <a:effectLst>
                  <a:outerShdw blurRad="38100" dist="38100" dir="2700000" algn="tl">
                    <a:srgbClr val="000000">
                      <a:alpha val="43137"/>
                    </a:srgbClr>
                  </a:outerShdw>
                </a:effectLst>
                <a:latin typeface="宋体" pitchFamily="2" charset="-122"/>
              </a:rPr>
              <a:t>、有资金限制的独立项目：</a:t>
            </a:r>
            <a:endParaRPr lang="en-US" altLang="zh-CN" sz="2400" b="1" dirty="0" smtClean="0">
              <a:solidFill>
                <a:srgbClr val="C00000"/>
              </a:solidFill>
              <a:effectLst>
                <a:outerShdw blurRad="38100" dist="38100" dir="2700000" algn="tl">
                  <a:srgbClr val="000000">
                    <a:alpha val="43137"/>
                  </a:srgbClr>
                </a:outerShdw>
              </a:effectLst>
              <a:latin typeface="宋体" pitchFamily="2" charset="-122"/>
            </a:endParaRPr>
          </a:p>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净现值法：例</a:t>
            </a:r>
            <a:r>
              <a:rPr lang="en-US" altLang="zh-CN" b="1" dirty="0" smtClean="0">
                <a:solidFill>
                  <a:srgbClr val="0000FF"/>
                </a:solidFill>
                <a:effectLst>
                  <a:outerShdw blurRad="38100" dist="38100" dir="2700000" algn="tl">
                    <a:srgbClr val="000000">
                      <a:alpha val="43137"/>
                    </a:srgbClr>
                  </a:outerShdw>
                </a:effectLst>
                <a:latin typeface="宋体" pitchFamily="2" charset="-122"/>
              </a:rPr>
              <a:t>13-1</a:t>
            </a:r>
            <a:r>
              <a:rPr lang="zh-CN" altLang="en-US" b="1" dirty="0" smtClean="0">
                <a:solidFill>
                  <a:srgbClr val="0000FF"/>
                </a:solidFill>
                <a:effectLst>
                  <a:outerShdw blurRad="38100" dist="38100" dir="2700000" algn="tl">
                    <a:srgbClr val="000000">
                      <a:alpha val="43137"/>
                    </a:srgbClr>
                  </a:outerShdw>
                </a:effectLst>
                <a:latin typeface="宋体" pitchFamily="2" charset="-122"/>
              </a:rPr>
              <a:t>，例</a:t>
            </a:r>
            <a:r>
              <a:rPr lang="en-US" altLang="zh-CN" b="1" dirty="0" smtClean="0">
                <a:solidFill>
                  <a:srgbClr val="0000FF"/>
                </a:solidFill>
                <a:effectLst>
                  <a:outerShdw blurRad="38100" dist="38100" dir="2700000" algn="tl">
                    <a:srgbClr val="000000">
                      <a:alpha val="43137"/>
                    </a:srgbClr>
                  </a:outerShdw>
                </a:effectLst>
                <a:latin typeface="宋体" pitchFamily="2" charset="-122"/>
              </a:rPr>
              <a:t>13-2</a:t>
            </a:r>
            <a:r>
              <a:rPr lang="zh-CN" altLang="en-US" b="1" dirty="0" smtClean="0">
                <a:effectLst>
                  <a:outerShdw blurRad="38100" dist="38100" dir="2700000" algn="tl">
                    <a:srgbClr val="000000">
                      <a:alpha val="43137"/>
                    </a:srgbClr>
                  </a:outerShdw>
                </a:effectLst>
                <a:latin typeface="宋体" pitchFamily="2" charset="-122"/>
              </a:rPr>
              <a:t>。</a:t>
            </a:r>
            <a:endParaRPr lang="en-US" altLang="zh-CN" b="1" dirty="0" smtClean="0">
              <a:effectLst>
                <a:outerShdw blurRad="38100" dist="38100" dir="2700000" algn="tl">
                  <a:srgbClr val="000000">
                    <a:alpha val="43137"/>
                  </a:srgbClr>
                </a:outerShdw>
              </a:effectLst>
              <a:latin typeface="宋体" pitchFamily="2" charset="-122"/>
            </a:endParaRPr>
          </a:p>
        </p:txBody>
      </p:sp>
      <p:sp>
        <p:nvSpPr>
          <p:cNvPr id="5" name="Rectangle 3"/>
          <p:cNvSpPr>
            <a:spLocks noChangeArrowheads="1"/>
          </p:cNvSpPr>
          <p:nvPr/>
        </p:nvSpPr>
        <p:spPr bwMode="auto">
          <a:xfrm>
            <a:off x="4427984" y="1124744"/>
            <a:ext cx="2820988" cy="400110"/>
          </a:xfrm>
          <a:prstGeom prst="rect">
            <a:avLst/>
          </a:prstGeom>
          <a:noFill/>
          <a:ln w="9525">
            <a:noFill/>
            <a:miter lim="800000"/>
            <a:headEnd/>
            <a:tailEnd/>
          </a:ln>
          <a:effectLst/>
        </p:spPr>
        <p:txBody>
          <a:bodyPr>
            <a:spAutoFit/>
          </a:bodyPr>
          <a:lstStyle/>
          <a:p>
            <a:pPr>
              <a:spcBef>
                <a:spcPct val="0"/>
              </a:spcBef>
              <a:buClrTx/>
              <a:buSzTx/>
              <a:buFontTx/>
              <a:buNone/>
            </a:pPr>
            <a:r>
              <a:rPr lang="zh-CN" altLang="en-US" b="1" dirty="0">
                <a:solidFill>
                  <a:srgbClr val="6600CC"/>
                </a:solidFill>
                <a:effectLst>
                  <a:outerShdw blurRad="38100" dist="38100" dir="2700000" algn="tl">
                    <a:srgbClr val="000000">
                      <a:alpha val="43137"/>
                    </a:srgbClr>
                  </a:outerShdw>
                </a:effectLst>
                <a:ea typeface="楷体_GB2312" pitchFamily="49" charset="-122"/>
              </a:rPr>
              <a:t>基本步骤：</a:t>
            </a:r>
          </a:p>
        </p:txBody>
      </p:sp>
      <p:sp>
        <p:nvSpPr>
          <p:cNvPr id="6" name="Text Box 4"/>
          <p:cNvSpPr txBox="1">
            <a:spLocks noChangeArrowheads="1"/>
          </p:cNvSpPr>
          <p:nvPr/>
        </p:nvSpPr>
        <p:spPr bwMode="auto">
          <a:xfrm>
            <a:off x="4829136" y="1340768"/>
            <a:ext cx="4314864" cy="1077218"/>
          </a:xfrm>
          <a:prstGeom prst="rect">
            <a:avLst/>
          </a:prstGeom>
          <a:noFill/>
          <a:ln w="9525">
            <a:noFill/>
            <a:miter lim="800000"/>
            <a:headEnd/>
            <a:tailEnd/>
          </a:ln>
          <a:effectLst/>
        </p:spPr>
        <p:txBody>
          <a:bodyPr wrap="square">
            <a:spAutoFit/>
          </a:bodyPr>
          <a:lstStyle/>
          <a:p>
            <a:pPr algn="ctr">
              <a:lnSpc>
                <a:spcPct val="160000"/>
              </a:lnSpc>
              <a:spcBef>
                <a:spcPct val="0"/>
              </a:spcBef>
              <a:buClr>
                <a:schemeClr val="hlink"/>
              </a:buClr>
              <a:buSzPct val="120000"/>
              <a:buFont typeface="Wingdings 2" pitchFamily="18" charset="2"/>
              <a:buNone/>
            </a:pPr>
            <a:r>
              <a:rPr lang="zh-CN" altLang="en-US" b="1" dirty="0">
                <a:effectLst>
                  <a:outerShdw blurRad="38100" dist="38100" dir="2700000" algn="tl">
                    <a:srgbClr val="000000">
                      <a:alpha val="43137"/>
                    </a:srgbClr>
                  </a:outerShdw>
                </a:effectLst>
              </a:rPr>
              <a:t>（1）列出全部</a:t>
            </a:r>
            <a:r>
              <a:rPr lang="zh-CN" altLang="en-US" b="1" dirty="0">
                <a:solidFill>
                  <a:srgbClr val="FF0000"/>
                </a:solidFill>
                <a:effectLst>
                  <a:outerShdw blurRad="38100" dist="38100" dir="2700000" algn="tl">
                    <a:srgbClr val="000000">
                      <a:alpha val="43137"/>
                    </a:srgbClr>
                  </a:outerShdw>
                </a:effectLst>
              </a:rPr>
              <a:t>相互排斥</a:t>
            </a:r>
            <a:r>
              <a:rPr lang="zh-CN" altLang="en-US" b="1" dirty="0" smtClean="0">
                <a:effectLst>
                  <a:outerShdw blurRad="38100" dist="38100" dir="2700000" algn="tl">
                    <a:srgbClr val="000000">
                      <a:alpha val="43137"/>
                    </a:srgbClr>
                  </a:outerShdw>
                </a:effectLst>
              </a:rPr>
              <a:t>的</a:t>
            </a:r>
            <a:endParaRPr lang="en-US" altLang="zh-CN" b="1" dirty="0" smtClean="0">
              <a:effectLst>
                <a:outerShdw blurRad="38100" dist="38100" dir="2700000" algn="tl">
                  <a:srgbClr val="000000">
                    <a:alpha val="43137"/>
                  </a:srgbClr>
                </a:outerShdw>
              </a:effectLst>
            </a:endParaRPr>
          </a:p>
          <a:p>
            <a:pPr algn="ctr">
              <a:lnSpc>
                <a:spcPct val="160000"/>
              </a:lnSpc>
              <a:spcBef>
                <a:spcPct val="0"/>
              </a:spcBef>
              <a:buClr>
                <a:schemeClr val="hlink"/>
              </a:buClr>
              <a:buSzPct val="120000"/>
              <a:buFont typeface="Wingdings 2" pitchFamily="18" charset="2"/>
              <a:buNone/>
            </a:pPr>
            <a:r>
              <a:rPr lang="zh-CN" altLang="en-US" b="1" dirty="0" smtClean="0">
                <a:effectLst>
                  <a:outerShdw blurRad="38100" dist="38100" dir="2700000" algn="tl">
                    <a:srgbClr val="000000">
                      <a:alpha val="43137"/>
                    </a:srgbClr>
                  </a:outerShdw>
                </a:effectLst>
              </a:rPr>
              <a:t>组合</a:t>
            </a:r>
            <a:r>
              <a:rPr lang="zh-CN" altLang="en-US" b="1" dirty="0">
                <a:effectLst>
                  <a:outerShdw blurRad="38100" dist="38100" dir="2700000" algn="tl">
                    <a:srgbClr val="000000">
                      <a:alpha val="43137"/>
                    </a:srgbClr>
                  </a:outerShdw>
                </a:effectLst>
              </a:rPr>
              <a:t>方案（</a:t>
            </a:r>
            <a:r>
              <a:rPr lang="en-US" altLang="zh-CN" b="1" dirty="0">
                <a:effectLst>
                  <a:outerShdw blurRad="38100" dist="38100" dir="2700000" algn="tl">
                    <a:srgbClr val="000000">
                      <a:alpha val="43137"/>
                    </a:srgbClr>
                  </a:outerShdw>
                </a:effectLst>
              </a:rPr>
              <a:t>N=2</a:t>
            </a:r>
            <a:r>
              <a:rPr lang="en-US" altLang="zh-CN" b="1" baseline="30000" dirty="0">
                <a:effectLst>
                  <a:outerShdw blurRad="38100" dist="38100" dir="2700000" algn="tl">
                    <a:srgbClr val="000000">
                      <a:alpha val="43137"/>
                    </a:srgbClr>
                  </a:outerShdw>
                </a:effectLst>
              </a:rPr>
              <a:t>m</a:t>
            </a:r>
            <a:r>
              <a:rPr lang="en-US" altLang="zh-CN" b="1" dirty="0">
                <a:effectLst>
                  <a:outerShdw blurRad="38100" dist="38100" dir="2700000" algn="tl">
                    <a:srgbClr val="000000">
                      <a:alpha val="43137"/>
                    </a:srgbClr>
                  </a:outerShdw>
                </a:effectLst>
              </a:rPr>
              <a:t>-1）</a:t>
            </a:r>
          </a:p>
        </p:txBody>
      </p:sp>
      <p:graphicFrame>
        <p:nvGraphicFramePr>
          <p:cNvPr id="7" name="Group 45"/>
          <p:cNvGraphicFramePr>
            <a:graphicFrameLocks noGrp="1"/>
          </p:cNvGraphicFramePr>
          <p:nvPr/>
        </p:nvGraphicFramePr>
        <p:xfrm>
          <a:off x="439738" y="4081463"/>
          <a:ext cx="3709987" cy="1950720"/>
        </p:xfrm>
        <a:graphic>
          <a:graphicData uri="http://schemas.openxmlformats.org/drawingml/2006/table">
            <a:tbl>
              <a:tblPr/>
              <a:tblGrid>
                <a:gridCol w="773112"/>
                <a:gridCol w="1379538"/>
                <a:gridCol w="1557337"/>
              </a:tblGrid>
              <a:tr h="434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itchFamily="34" charset="0"/>
                          <a:ea typeface="楷体_GB2312" pitchFamily="49" charset="-122"/>
                        </a:rPr>
                        <a:t>项目</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itchFamily="34" charset="0"/>
                          <a:ea typeface="楷体_GB2312" pitchFamily="49" charset="-122"/>
                        </a:rPr>
                        <a:t>投资现值（万元）</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itchFamily="34" charset="0"/>
                          <a:ea typeface="楷体_GB2312" pitchFamily="49" charset="-122"/>
                        </a:rPr>
                        <a:t>净现值</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itchFamily="34" charset="0"/>
                          <a:ea typeface="楷体_GB2312" pitchFamily="49" charset="-122"/>
                        </a:rPr>
                        <a:t>（万元）</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r>
              <a:tr h="390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charset="-122"/>
                        </a:rPr>
                        <a:t>A</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charset="-122"/>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Tahoma" pitchFamily="34" charset="0"/>
                          <a:ea typeface="宋体" charset="-122"/>
                        </a:rPr>
                        <a:t>54.33</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r>
              <a:tr h="3889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charset="-122"/>
                        </a:rPr>
                        <a:t>B</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charset="-122"/>
                        </a:rPr>
                        <a:t>300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charset="-122"/>
                        </a:rPr>
                        <a:t>89.18</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r>
              <a:tr h="3889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charset="-122"/>
                        </a:rPr>
                        <a:t>C</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charset="-122"/>
                        </a:rPr>
                        <a:t>250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宋体" charset="-122"/>
                        </a:rPr>
                        <a:t>78.79</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r>
            </a:tbl>
          </a:graphicData>
        </a:graphic>
      </p:graphicFrame>
      <p:sp>
        <p:nvSpPr>
          <p:cNvPr id="10" name="Text Box 39"/>
          <p:cNvSpPr txBox="1">
            <a:spLocks noChangeArrowheads="1"/>
          </p:cNvSpPr>
          <p:nvPr/>
        </p:nvSpPr>
        <p:spPr bwMode="auto">
          <a:xfrm>
            <a:off x="260350" y="2510151"/>
            <a:ext cx="3989388" cy="1446550"/>
          </a:xfrm>
          <a:prstGeom prst="rect">
            <a:avLst/>
          </a:prstGeom>
          <a:noFill/>
          <a:ln w="9525">
            <a:noFill/>
            <a:miter lim="800000"/>
            <a:headEnd/>
            <a:tailEnd/>
          </a:ln>
          <a:effectLst/>
        </p:spPr>
        <p:txBody>
          <a:bodyPr>
            <a:spAutoFit/>
          </a:bodyPr>
          <a:lstStyle/>
          <a:p>
            <a:pPr>
              <a:lnSpc>
                <a:spcPct val="110000"/>
              </a:lnSpc>
              <a:spcBef>
                <a:spcPct val="0"/>
              </a:spcBef>
              <a:buClrTx/>
              <a:buSzTx/>
              <a:buFontTx/>
              <a:buNone/>
            </a:pPr>
            <a:r>
              <a:rPr lang="zh-CN" altLang="en-US" b="1" dirty="0">
                <a:effectLst>
                  <a:outerShdw blurRad="38100" dist="38100" dir="2700000" algn="tl">
                    <a:srgbClr val="000000">
                      <a:alpha val="43137"/>
                    </a:srgbClr>
                  </a:outerShdw>
                </a:effectLst>
              </a:rPr>
              <a:t>       某公司有一组投资项目，受资金总额的限制，只能选择其中部分方案。设资金</a:t>
            </a:r>
            <a:r>
              <a:rPr lang="zh-CN" altLang="en-US" b="1" dirty="0">
                <a:solidFill>
                  <a:srgbClr val="C00000"/>
                </a:solidFill>
                <a:effectLst>
                  <a:outerShdw blurRad="38100" dist="38100" dir="2700000" algn="tl">
                    <a:srgbClr val="000000">
                      <a:alpha val="43137"/>
                    </a:srgbClr>
                  </a:outerShdw>
                </a:effectLst>
              </a:rPr>
              <a:t>总额为400万元</a:t>
            </a:r>
            <a:r>
              <a:rPr lang="zh-CN" altLang="en-US" b="1" dirty="0">
                <a:effectLst>
                  <a:outerShdw blurRad="38100" dist="38100" dir="2700000" algn="tl">
                    <a:srgbClr val="000000">
                      <a:alpha val="43137"/>
                    </a:srgbClr>
                  </a:outerShdw>
                </a:effectLst>
              </a:rPr>
              <a:t>。求最优的投资组合？（方案数</a:t>
            </a:r>
            <a:r>
              <a:rPr lang="en-US" altLang="zh-CN" b="1" dirty="0">
                <a:effectLst>
                  <a:outerShdw blurRad="38100" dist="38100" dir="2700000" algn="tl">
                    <a:srgbClr val="000000">
                      <a:alpha val="43137"/>
                    </a:srgbClr>
                  </a:outerShdw>
                </a:effectLst>
              </a:rPr>
              <a:t>m=3）</a:t>
            </a:r>
            <a:endParaRPr lang="en-US" altLang="zh-CN" b="1" dirty="0">
              <a:solidFill>
                <a:schemeClr val="tx1"/>
              </a:solidFill>
              <a:effectLst>
                <a:outerShdw blurRad="38100" dist="38100" dir="2700000" algn="tl">
                  <a:srgbClr val="000000">
                    <a:alpha val="43137"/>
                  </a:srgbClr>
                </a:outerShdw>
              </a:effectLst>
            </a:endParaRPr>
          </a:p>
        </p:txBody>
      </p:sp>
      <p:graphicFrame>
        <p:nvGraphicFramePr>
          <p:cNvPr id="11" name="Group 161"/>
          <p:cNvGraphicFramePr>
            <a:graphicFrameLocks noGrp="1"/>
          </p:cNvGraphicFramePr>
          <p:nvPr/>
        </p:nvGraphicFramePr>
        <p:xfrm>
          <a:off x="4630738" y="2473325"/>
          <a:ext cx="4310062" cy="3657600"/>
        </p:xfrm>
        <a:graphic>
          <a:graphicData uri="http://schemas.openxmlformats.org/drawingml/2006/table">
            <a:tbl>
              <a:tblPr/>
              <a:tblGrid>
                <a:gridCol w="819150"/>
                <a:gridCol w="776287"/>
                <a:gridCol w="755650"/>
                <a:gridCol w="711200"/>
                <a:gridCol w="1247775"/>
              </a:tblGrid>
              <a:tr h="231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序号</a:t>
                      </a:r>
                    </a:p>
                  </a:txBody>
                  <a:tcPr anchor="ctr" horzOverflow="overflow">
                    <a:lnL cap="flat">
                      <a:noFill/>
                    </a:lnL>
                    <a:lnR w="12700" cap="flat" cmpd="sng" algn="ctr">
                      <a:solidFill>
                        <a:schemeClr val="hlink"/>
                      </a:solidFill>
                      <a:prstDash val="solid"/>
                      <a:round/>
                      <a:headEnd type="none" w="med" len="med"/>
                      <a:tailEnd type="none" w="med" len="med"/>
                    </a:lnR>
                    <a:lnT w="28575" cap="flat" cmpd="sng" algn="ctr">
                      <a:solidFill>
                        <a:srgbClr val="00FF00"/>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charset="-122"/>
                        </a:rPr>
                        <a:t>A</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rgbClr val="00FF00"/>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charset="-122"/>
                        </a:rPr>
                        <a:t>B</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rgbClr val="00FF00"/>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charset="-122"/>
                        </a:rPr>
                        <a:t>C</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rgbClr val="00FF00"/>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rPr>
                        <a:t>组合方案</a:t>
                      </a:r>
                    </a:p>
                  </a:txBody>
                  <a:tcPr anchor="ctr" horzOverflow="overflow">
                    <a:lnL w="12700" cap="flat" cmpd="sng" algn="ctr">
                      <a:solidFill>
                        <a:schemeClr val="hlink"/>
                      </a:solidFill>
                      <a:prstDash val="solid"/>
                      <a:round/>
                      <a:headEnd type="none" w="med" len="med"/>
                      <a:tailEnd type="none" w="med" len="med"/>
                    </a:lnL>
                    <a:lnR cap="flat">
                      <a:noFill/>
                    </a:lnR>
                    <a:lnT w="28575" cap="flat" cmpd="sng" algn="ctr">
                      <a:solidFill>
                        <a:srgbClr val="00FF00"/>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r>
              <a:tr h="233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1</a:t>
                      </a:r>
                    </a:p>
                  </a:txBody>
                  <a:tcPr anchor="ctr" horzOverflow="overflow">
                    <a:lnL cap="flat">
                      <a:noFill/>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rgbClr val="FF0000"/>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宋体" charset="-122"/>
                        </a:rPr>
                        <a:t>A</a:t>
                      </a:r>
                    </a:p>
                  </a:txBody>
                  <a:tcPr anchor="ctr" horzOverflow="overflow">
                    <a:lnL w="12700" cap="flat" cmpd="sng" algn="ctr">
                      <a:solidFill>
                        <a:schemeClr val="hlink"/>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r>
              <a:tr h="231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2</a:t>
                      </a:r>
                    </a:p>
                  </a:txBody>
                  <a:tcPr anchor="ctr" horzOverflow="overflow">
                    <a:lnL cap="flat">
                      <a:noFill/>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kern="1200" cap="none" normalizeH="0" baseline="0" dirty="0" smtClean="0">
                          <a:ln>
                            <a:noFill/>
                          </a:ln>
                          <a:solidFill>
                            <a:srgbClr val="FF0000"/>
                          </a:solidFill>
                          <a:effectLst/>
                          <a:latin typeface="宋体" charset="-122"/>
                          <a:ea typeface="宋体" charset="-122"/>
                          <a:cs typeface="+mn-cs"/>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宋体" charset="-122"/>
                        </a:rPr>
                        <a:t>B</a:t>
                      </a:r>
                    </a:p>
                  </a:txBody>
                  <a:tcPr anchor="ctr" horzOverflow="overflow">
                    <a:lnL w="12700" cap="flat" cmpd="sng" algn="ctr">
                      <a:solidFill>
                        <a:schemeClr val="hlink"/>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r>
              <a:tr h="233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3</a:t>
                      </a:r>
                    </a:p>
                  </a:txBody>
                  <a:tcPr anchor="ctr" horzOverflow="overflow">
                    <a:lnL cap="flat">
                      <a:noFill/>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kern="1200" cap="none" normalizeH="0" baseline="0" dirty="0" smtClean="0">
                          <a:ln>
                            <a:noFill/>
                          </a:ln>
                          <a:solidFill>
                            <a:srgbClr val="FF0000"/>
                          </a:solidFill>
                          <a:effectLst/>
                          <a:latin typeface="宋体" charset="-122"/>
                          <a:ea typeface="宋体" charset="-122"/>
                          <a:cs typeface="+mn-cs"/>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宋体" charset="-122"/>
                          <a:ea typeface="宋体" charset="-122"/>
                        </a:rPr>
                        <a:t>C</a:t>
                      </a:r>
                    </a:p>
                  </a:txBody>
                  <a:tcPr anchor="ctr" horzOverflow="overflow">
                    <a:lnL w="12700" cap="flat" cmpd="sng" algn="ctr">
                      <a:solidFill>
                        <a:schemeClr val="hlink"/>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r>
              <a:tr h="231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4</a:t>
                      </a:r>
                    </a:p>
                  </a:txBody>
                  <a:tcPr anchor="ctr" horzOverflow="overflow">
                    <a:lnL cap="flat">
                      <a:noFill/>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kern="1200" cap="none" normalizeH="0" baseline="0" dirty="0" smtClean="0">
                          <a:ln>
                            <a:noFill/>
                          </a:ln>
                          <a:solidFill>
                            <a:srgbClr val="FF0000"/>
                          </a:solidFill>
                          <a:effectLst/>
                          <a:latin typeface="宋体" charset="-122"/>
                          <a:ea typeface="宋体" charset="-122"/>
                          <a:cs typeface="+mn-cs"/>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kern="1200" cap="none" normalizeH="0" baseline="0" dirty="0" smtClean="0">
                          <a:ln>
                            <a:noFill/>
                          </a:ln>
                          <a:solidFill>
                            <a:srgbClr val="FF0000"/>
                          </a:solidFill>
                          <a:effectLst/>
                          <a:latin typeface="宋体" charset="-122"/>
                          <a:ea typeface="宋体" charset="-122"/>
                          <a:cs typeface="+mn-cs"/>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宋体" charset="-122"/>
                        </a:rPr>
                        <a:t>A+B</a:t>
                      </a:r>
                    </a:p>
                  </a:txBody>
                  <a:tcPr anchor="ctr" horzOverflow="overflow">
                    <a:lnL w="12700" cap="flat" cmpd="sng" algn="ctr">
                      <a:solidFill>
                        <a:schemeClr val="hlink"/>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r>
              <a:tr h="231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5</a:t>
                      </a:r>
                    </a:p>
                  </a:txBody>
                  <a:tcPr anchor="ctr" horzOverflow="overflow">
                    <a:lnL cap="flat">
                      <a:noFill/>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kern="1200" cap="none" normalizeH="0" baseline="0" dirty="0" smtClean="0">
                          <a:ln>
                            <a:noFill/>
                          </a:ln>
                          <a:solidFill>
                            <a:srgbClr val="FF0000"/>
                          </a:solidFill>
                          <a:effectLst/>
                          <a:latin typeface="宋体" charset="-122"/>
                          <a:ea typeface="宋体" charset="-122"/>
                          <a:cs typeface="+mn-cs"/>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kern="1200" cap="none" normalizeH="0" baseline="0" dirty="0" smtClean="0">
                          <a:ln>
                            <a:noFill/>
                          </a:ln>
                          <a:solidFill>
                            <a:srgbClr val="FF0000"/>
                          </a:solidFill>
                          <a:effectLst/>
                          <a:latin typeface="宋体" charset="-122"/>
                          <a:ea typeface="宋体" charset="-122"/>
                          <a:cs typeface="+mn-cs"/>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宋体" charset="-122"/>
                        </a:rPr>
                        <a:t>A+C</a:t>
                      </a:r>
                    </a:p>
                  </a:txBody>
                  <a:tcPr anchor="ctr" horzOverflow="overflow">
                    <a:lnL w="12700" cap="flat" cmpd="sng" algn="ctr">
                      <a:solidFill>
                        <a:schemeClr val="hlink"/>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r>
              <a:tr h="233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6</a:t>
                      </a:r>
                    </a:p>
                  </a:txBody>
                  <a:tcPr anchor="ctr" horzOverflow="overflow">
                    <a:lnL cap="flat">
                      <a:noFill/>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kern="1200" cap="none" normalizeH="0" baseline="0" dirty="0" smtClean="0">
                          <a:ln>
                            <a:noFill/>
                          </a:ln>
                          <a:solidFill>
                            <a:srgbClr val="FF0000"/>
                          </a:solidFill>
                          <a:effectLst/>
                          <a:latin typeface="宋体" charset="-122"/>
                          <a:ea typeface="宋体" charset="-122"/>
                          <a:cs typeface="+mn-cs"/>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kern="1200" cap="none" normalizeH="0" baseline="0" dirty="0" smtClean="0">
                          <a:ln>
                            <a:noFill/>
                          </a:ln>
                          <a:solidFill>
                            <a:srgbClr val="FF0000"/>
                          </a:solidFill>
                          <a:effectLst/>
                          <a:latin typeface="宋体" charset="-122"/>
                          <a:ea typeface="宋体" charset="-122"/>
                          <a:cs typeface="+mn-cs"/>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宋体" charset="-122"/>
                        </a:rPr>
                        <a:t>B+C</a:t>
                      </a:r>
                    </a:p>
                  </a:txBody>
                  <a:tcPr anchor="ctr" horzOverflow="overflow">
                    <a:lnL w="12700" cap="flat" cmpd="sng" algn="ctr">
                      <a:solidFill>
                        <a:schemeClr val="hlink"/>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r>
              <a:tr h="231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7</a:t>
                      </a:r>
                    </a:p>
                  </a:txBody>
                  <a:tcPr anchor="ctr" horzOverflow="overflow">
                    <a:lnL cap="flat">
                      <a:noFill/>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kern="1200" cap="none" normalizeH="0" baseline="0" dirty="0" smtClean="0">
                          <a:ln>
                            <a:noFill/>
                          </a:ln>
                          <a:solidFill>
                            <a:srgbClr val="FF0000"/>
                          </a:solidFill>
                          <a:effectLst/>
                          <a:latin typeface="宋体" charset="-122"/>
                          <a:ea typeface="宋体" charset="-122"/>
                          <a:cs typeface="+mn-cs"/>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kern="1200" cap="none" normalizeH="0" baseline="0" dirty="0" smtClean="0">
                          <a:ln>
                            <a:noFill/>
                          </a:ln>
                          <a:solidFill>
                            <a:srgbClr val="FF0000"/>
                          </a:solidFill>
                          <a:effectLst/>
                          <a:latin typeface="宋体" charset="-122"/>
                          <a:ea typeface="宋体" charset="-122"/>
                          <a:cs typeface="+mn-cs"/>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kern="1200" cap="none" normalizeH="0" baseline="0" dirty="0" smtClean="0">
                          <a:ln>
                            <a:noFill/>
                          </a:ln>
                          <a:solidFill>
                            <a:srgbClr val="FF0000"/>
                          </a:solidFill>
                          <a:effectLst/>
                          <a:latin typeface="宋体" charset="-122"/>
                          <a:ea typeface="宋体" charset="-122"/>
                          <a:cs typeface="+mn-cs"/>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dirty="0" smtClean="0">
                          <a:ln>
                            <a:noFill/>
                          </a:ln>
                          <a:solidFill>
                            <a:schemeClr val="tx1"/>
                          </a:solidFill>
                          <a:effectLst/>
                          <a:latin typeface="宋体" charset="-122"/>
                          <a:ea typeface="宋体" charset="-122"/>
                        </a:rPr>
                        <a:t>A+B+C</a:t>
                      </a:r>
                    </a:p>
                  </a:txBody>
                  <a:tcPr anchor="ctr" horzOverflow="overflow">
                    <a:lnL w="12700" cap="flat" cmpd="sng" algn="ctr">
                      <a:solidFill>
                        <a:schemeClr val="hlink"/>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FCCCC"/>
                    </a:solidFill>
                  </a:tcPr>
                </a:tc>
              </a:tr>
            </a:tbl>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Text Box 2"/>
          <p:cNvSpPr txBox="1">
            <a:spLocks noChangeArrowheads="1"/>
          </p:cNvSpPr>
          <p:nvPr/>
        </p:nvSpPr>
        <p:spPr bwMode="auto">
          <a:xfrm>
            <a:off x="539552" y="1196752"/>
            <a:ext cx="8305800" cy="1200329"/>
          </a:xfrm>
          <a:prstGeom prst="rect">
            <a:avLst/>
          </a:prstGeom>
          <a:noFill/>
          <a:ln w="9525">
            <a:noFill/>
            <a:miter lim="800000"/>
            <a:headEnd/>
            <a:tailEnd/>
          </a:ln>
          <a:effectLst/>
        </p:spPr>
        <p:txBody>
          <a:bodyPr wrap="square">
            <a:spAutoFit/>
          </a:bodyPr>
          <a:lstStyle/>
          <a:p>
            <a:pPr>
              <a:spcBef>
                <a:spcPct val="50000"/>
              </a:spcBef>
              <a:buClrTx/>
              <a:buSzTx/>
              <a:buFontTx/>
              <a:buNone/>
              <a:defRPr/>
            </a:pPr>
            <a:r>
              <a:rPr lang="zh-CN" altLang="en-US" sz="2400" b="1" dirty="0">
                <a:solidFill>
                  <a:schemeClr val="accent2"/>
                </a:solidFill>
                <a:effectLst>
                  <a:outerShdw blurRad="38100" dist="38100" dir="2700000" algn="tl">
                    <a:srgbClr val="C0C0C0"/>
                  </a:outerShdw>
                </a:effectLst>
              </a:rPr>
              <a:t>例  1     某项目现金流量如表5-1所示，基准投资回收期为     ５年，试用投资回收期法评价方案是否可行。</a:t>
            </a:r>
          </a:p>
          <a:p>
            <a:pPr algn="ctr">
              <a:spcBef>
                <a:spcPct val="50000"/>
              </a:spcBef>
              <a:buClrTx/>
              <a:buSzTx/>
              <a:buFontTx/>
              <a:buNone/>
              <a:defRPr/>
            </a:pPr>
            <a:r>
              <a:rPr lang="zh-CN" altLang="en-US" sz="1600" b="1" dirty="0" smtClean="0">
                <a:solidFill>
                  <a:schemeClr val="accent2"/>
                </a:solidFill>
                <a:effectLst>
                  <a:outerShdw blurRad="38100" dist="38100" dir="2700000" algn="tl">
                    <a:srgbClr val="C0C0C0"/>
                  </a:outerShdw>
                </a:effectLst>
              </a:rPr>
              <a:t>现金</a:t>
            </a:r>
            <a:r>
              <a:rPr lang="zh-CN" altLang="en-US" sz="1600" b="1" dirty="0">
                <a:solidFill>
                  <a:schemeClr val="accent2"/>
                </a:solidFill>
                <a:effectLst>
                  <a:outerShdw blurRad="38100" dist="38100" dir="2700000" algn="tl">
                    <a:srgbClr val="C0C0C0"/>
                  </a:outerShdw>
                </a:effectLst>
              </a:rPr>
              <a:t>流量表      单位（万元）</a:t>
            </a:r>
          </a:p>
        </p:txBody>
      </p:sp>
      <p:graphicFrame>
        <p:nvGraphicFramePr>
          <p:cNvPr id="274435" name="Group 3"/>
          <p:cNvGraphicFramePr>
            <a:graphicFrameLocks noGrp="1"/>
          </p:cNvGraphicFramePr>
          <p:nvPr/>
        </p:nvGraphicFramePr>
        <p:xfrm>
          <a:off x="377825" y="2781672"/>
          <a:ext cx="8534400" cy="1295400"/>
        </p:xfrm>
        <a:graphic>
          <a:graphicData uri="http://schemas.openxmlformats.org/drawingml/2006/table">
            <a:tbl>
              <a:tblPr/>
              <a:tblGrid>
                <a:gridCol w="1295400"/>
                <a:gridCol w="838200"/>
                <a:gridCol w="1066800"/>
                <a:gridCol w="1066800"/>
                <a:gridCol w="1066800"/>
                <a:gridCol w="1066800"/>
                <a:gridCol w="1066800"/>
                <a:gridCol w="1066800"/>
              </a:tblGrid>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dirty="0" smtClean="0">
                          <a:ln>
                            <a:noFill/>
                          </a:ln>
                          <a:solidFill>
                            <a:schemeClr val="tx1"/>
                          </a:solidFill>
                          <a:effectLst/>
                          <a:latin typeface="Tahoma" pitchFamily="34" charset="0"/>
                          <a:ea typeface="宋体" pitchFamily="2" charset="-122"/>
                        </a:rPr>
                        <a:t> 年份</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smtClean="0">
                          <a:ln>
                            <a:noFill/>
                          </a:ln>
                          <a:solidFill>
                            <a:schemeClr val="tx1"/>
                          </a:solidFill>
                          <a:effectLst/>
                          <a:latin typeface="Tahoma" pitchFamily="34" charset="0"/>
                          <a:ea typeface="宋体" pitchFamily="2" charset="-122"/>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smtClean="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smtClean="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tx1"/>
                          </a:solidFill>
                          <a:effectLst/>
                          <a:latin typeface="Tahoma" pitchFamily="34" charset="0"/>
                          <a:ea typeface="宋体" pitchFamily="2" charset="-122"/>
                        </a:rPr>
                        <a:t>  投资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smtClean="0">
                          <a:ln>
                            <a:noFill/>
                          </a:ln>
                          <a:solidFill>
                            <a:schemeClr val="tx1"/>
                          </a:solidFill>
                          <a:effectLst/>
                          <a:latin typeface="Tahoma" pitchFamily="34" charset="0"/>
                          <a:ea typeface="宋体" pitchFamily="2" charset="-122"/>
                        </a:rPr>
                        <a:t>  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tx1"/>
                          </a:solidFill>
                          <a:effectLst/>
                          <a:latin typeface="Tahoma" pitchFamily="34" charset="0"/>
                          <a:ea typeface="宋体" pitchFamily="2" charset="-122"/>
                        </a:rPr>
                        <a:t> 现金流量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smtClean="0">
                          <a:ln>
                            <a:noFill/>
                          </a:ln>
                          <a:solidFill>
                            <a:schemeClr val="tx1"/>
                          </a:solidFill>
                          <a:effectLst/>
                          <a:latin typeface="Times New Roman"/>
                          <a:ea typeface="宋体" pitchFamily="2" charset="-122"/>
                        </a:rPr>
                        <a:t> </a:t>
                      </a:r>
                      <a:endParaRPr kumimoji="1" lang="zh-CN" altLang="en-US" sz="16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smtClean="0">
                          <a:ln>
                            <a:noFill/>
                          </a:ln>
                          <a:solidFill>
                            <a:schemeClr val="tx1"/>
                          </a:solidFill>
                          <a:effectLst/>
                          <a:latin typeface="Tahoma" pitchFamily="34" charset="0"/>
                          <a:ea typeface="宋体" pitchFamily="2"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smtClean="0">
                          <a:ln>
                            <a:noFill/>
                          </a:ln>
                          <a:solidFill>
                            <a:schemeClr val="tx1"/>
                          </a:solidFill>
                          <a:effectLst/>
                          <a:latin typeface="Tahoma" pitchFamily="34" charset="0"/>
                          <a:ea typeface="宋体" pitchFamily="2"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dirty="0" smtClean="0">
                          <a:ln>
                            <a:noFill/>
                          </a:ln>
                          <a:solidFill>
                            <a:schemeClr val="tx1"/>
                          </a:solidFill>
                          <a:effectLst/>
                          <a:latin typeface="Tahoma" pitchFamily="34" charset="0"/>
                          <a:ea typeface="宋体"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dirty="0" smtClean="0">
                          <a:ln>
                            <a:noFill/>
                          </a:ln>
                          <a:solidFill>
                            <a:schemeClr val="tx1"/>
                          </a:solidFill>
                          <a:effectLst/>
                          <a:latin typeface="Tahoma" pitchFamily="34" charset="0"/>
                          <a:ea typeface="宋体"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smtClean="0">
                          <a:ln>
                            <a:noFill/>
                          </a:ln>
                          <a:solidFill>
                            <a:schemeClr val="tx1"/>
                          </a:solidFill>
                          <a:effectLst/>
                          <a:latin typeface="Tahoma" pitchFamily="34" charset="0"/>
                          <a:ea typeface="宋体" pitchFamily="2"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dirty="0" smtClean="0">
                          <a:ln>
                            <a:noFill/>
                          </a:ln>
                          <a:solidFill>
                            <a:schemeClr val="tx1"/>
                          </a:solidFill>
                          <a:effectLst/>
                          <a:latin typeface="Tahoma" pitchFamily="34" charset="0"/>
                          <a:ea typeface="宋体" pitchFamily="2" charset="-122"/>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74473" name="Object 41"/>
          <p:cNvGraphicFramePr>
            <a:graphicFrameLocks noChangeAspect="1"/>
          </p:cNvGraphicFramePr>
          <p:nvPr/>
        </p:nvGraphicFramePr>
        <p:xfrm>
          <a:off x="1907704" y="4220170"/>
          <a:ext cx="5916612" cy="2089150"/>
        </p:xfrm>
        <a:graphic>
          <a:graphicData uri="http://schemas.openxmlformats.org/presentationml/2006/ole">
            <p:oleObj spid="_x0000_s101378" name="Equation" r:id="rId3" imgW="2400120" imgH="838080" progId="Equation.3">
              <p:embed/>
            </p:oleObj>
          </a:graphicData>
        </a:graphic>
      </p:graphicFrame>
      <p:sp>
        <p:nvSpPr>
          <p:cNvPr id="8" name="Rectangle 2"/>
          <p:cNvSpPr txBox="1">
            <a:spLocks noChangeArrowheads="1"/>
          </p:cNvSpPr>
          <p:nvPr/>
        </p:nvSpPr>
        <p:spPr>
          <a:xfrm>
            <a:off x="971600" y="-27384"/>
            <a:ext cx="7242175" cy="1057275"/>
          </a:xfrm>
          <a:prstGeom prst="rect">
            <a:avLst/>
          </a:prstGeom>
        </p:spPr>
        <p:txBody>
          <a:bodyPr anchor="ctr" anchorCtr="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0" cap="none" spc="0" normalizeH="0" baseline="0" noProof="0" dirty="0" smtClean="0">
                <a:ln>
                  <a:noFill/>
                </a:ln>
                <a:solidFill>
                  <a:schemeClr val="accent2"/>
                </a:solidFill>
                <a:effectLst/>
                <a:uLnTx/>
                <a:uFillTx/>
                <a:latin typeface="+mj-lt"/>
                <a:ea typeface="+mj-ea"/>
                <a:cs typeface="+mj-cs"/>
              </a:rPr>
              <a:t>例题分析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4473"/>
                                        </p:tgtEl>
                                        <p:attrNameLst>
                                          <p:attrName>style.visibility</p:attrName>
                                        </p:attrNameLst>
                                      </p:cBhvr>
                                      <p:to>
                                        <p:strVal val="visible"/>
                                      </p:to>
                                    </p:set>
                                    <p:anim calcmode="lin" valueType="num">
                                      <p:cBhvr additive="base">
                                        <p:cTn id="7" dur="500" fill="hold"/>
                                        <p:tgtEl>
                                          <p:spTgt spid="274473"/>
                                        </p:tgtEl>
                                        <p:attrNameLst>
                                          <p:attrName>ppt_x</p:attrName>
                                        </p:attrNameLst>
                                      </p:cBhvr>
                                      <p:tavLst>
                                        <p:tav tm="0">
                                          <p:val>
                                            <p:strVal val="0-#ppt_w/2"/>
                                          </p:val>
                                        </p:tav>
                                        <p:tav tm="100000">
                                          <p:val>
                                            <p:strVal val="#ppt_x"/>
                                          </p:val>
                                        </p:tav>
                                      </p:tavLst>
                                    </p:anim>
                                    <p:anim calcmode="lin" valueType="num">
                                      <p:cBhvr additive="base">
                                        <p:cTn id="8" dur="500" fill="hold"/>
                                        <p:tgtEl>
                                          <p:spTgt spid="2744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2147" name="Rectangle 3"/>
          <p:cNvSpPr>
            <a:spLocks noGrp="1" noChangeArrowheads="1"/>
          </p:cNvSpPr>
          <p:nvPr>
            <p:ph type="body" idx="1"/>
          </p:nvPr>
        </p:nvSpPr>
        <p:spPr>
          <a:xfrm>
            <a:off x="369888" y="5582554"/>
            <a:ext cx="8223250" cy="658813"/>
          </a:xfrm>
        </p:spPr>
        <p:txBody>
          <a:bodyPr/>
          <a:lstStyle/>
          <a:p>
            <a:pPr>
              <a:lnSpc>
                <a:spcPct val="160000"/>
              </a:lnSpc>
              <a:spcBef>
                <a:spcPct val="0"/>
              </a:spcBef>
              <a:buClr>
                <a:schemeClr val="hlink"/>
              </a:buClr>
              <a:buSzPct val="120000"/>
              <a:buFont typeface="Wingdings 2" pitchFamily="18" charset="2"/>
              <a:buNone/>
            </a:pPr>
            <a:r>
              <a:rPr lang="zh-CN" altLang="en-US" sz="2400" b="0" kern="1200" dirty="0">
                <a:solidFill>
                  <a:srgbClr val="C00000"/>
                </a:solidFill>
                <a:effectLst>
                  <a:outerShdw blurRad="38100" dist="38100" dir="2700000" algn="tl">
                    <a:srgbClr val="000000">
                      <a:alpha val="43137"/>
                    </a:srgbClr>
                  </a:outerShdw>
                </a:effectLst>
                <a:latin typeface="Times New Roman" pitchFamily="18" charset="0"/>
                <a:ea typeface="宋体" pitchFamily="2" charset="-122"/>
              </a:rPr>
              <a:t>（3）用</a:t>
            </a:r>
            <a:r>
              <a:rPr lang="zh-CN" altLang="en-US" sz="2400" b="0" kern="1200" dirty="0" smtClean="0">
                <a:solidFill>
                  <a:srgbClr val="C00000"/>
                </a:solidFill>
                <a:effectLst>
                  <a:outerShdw blurRad="38100" dist="38100" dir="2700000" algn="tl">
                    <a:srgbClr val="000000">
                      <a:alpha val="43137"/>
                    </a:srgbClr>
                  </a:outerShdw>
                </a:effectLst>
                <a:latin typeface="Times New Roman" pitchFamily="18" charset="0"/>
                <a:ea typeface="宋体" pitchFamily="2" charset="-122"/>
              </a:rPr>
              <a:t>净现值法</a:t>
            </a:r>
            <a:r>
              <a:rPr lang="zh-CN" altLang="en-US" sz="2400" b="0" kern="1200" dirty="0">
                <a:solidFill>
                  <a:srgbClr val="C00000"/>
                </a:solidFill>
                <a:effectLst>
                  <a:outerShdw blurRad="38100" dist="38100" dir="2700000" algn="tl">
                    <a:srgbClr val="000000">
                      <a:alpha val="43137"/>
                    </a:srgbClr>
                  </a:outerShdw>
                </a:effectLst>
                <a:latin typeface="Times New Roman" pitchFamily="18" charset="0"/>
                <a:ea typeface="宋体" pitchFamily="2" charset="-122"/>
              </a:rPr>
              <a:t>选择最佳组合方案。</a:t>
            </a:r>
          </a:p>
        </p:txBody>
      </p:sp>
      <p:sp>
        <p:nvSpPr>
          <p:cNvPr id="262148" name="Rectangle 4"/>
          <p:cNvSpPr>
            <a:spLocks noGrp="1" noChangeArrowheads="1"/>
          </p:cNvSpPr>
          <p:nvPr>
            <p:ph type="title"/>
          </p:nvPr>
        </p:nvSpPr>
        <p:spPr>
          <a:xfrm>
            <a:off x="1000100" y="196850"/>
            <a:ext cx="7067550" cy="736600"/>
          </a:xfrm>
          <a:noFill/>
          <a:ln/>
        </p:spPr>
        <p:txBody>
          <a:bodyPr/>
          <a:lstStyle/>
          <a:p>
            <a:pPr>
              <a:buSzPct val="130000"/>
            </a:pPr>
            <a:r>
              <a:rPr lang="zh-CN" altLang="en-US" sz="2800" dirty="0" smtClean="0">
                <a:solidFill>
                  <a:srgbClr val="C00000"/>
                </a:solidFill>
                <a:effectLst>
                  <a:outerShdw blurRad="38100" dist="38100" dir="2700000" algn="tl">
                    <a:srgbClr val="000000">
                      <a:alpha val="43137"/>
                    </a:srgbClr>
                  </a:outerShdw>
                </a:effectLst>
                <a:latin typeface="宋体" pitchFamily="2" charset="-122"/>
              </a:rPr>
              <a:t>有资金限制的独立项目：</a:t>
            </a:r>
            <a:r>
              <a:rPr lang="zh-CN" altLang="en-US" sz="2800" dirty="0" smtClean="0">
                <a:solidFill>
                  <a:srgbClr val="0000FF"/>
                </a:solidFill>
                <a:effectLst>
                  <a:outerShdw blurRad="38100" dist="38100" dir="2700000" algn="tl">
                    <a:srgbClr val="000000">
                      <a:alpha val="43137"/>
                    </a:srgbClr>
                  </a:outerShdw>
                </a:effectLst>
                <a:latin typeface="宋体" pitchFamily="2" charset="-122"/>
              </a:rPr>
              <a:t>净现值法</a:t>
            </a:r>
            <a:endParaRPr lang="zh-CN" altLang="en-US" sz="2800" b="1" dirty="0">
              <a:effectLst>
                <a:outerShdw blurRad="38100" dist="38100" dir="2700000" algn="tl">
                  <a:srgbClr val="C0C0C0"/>
                </a:outerShdw>
              </a:effectLst>
              <a:latin typeface="宋体" charset="-122"/>
            </a:endParaRPr>
          </a:p>
        </p:txBody>
      </p:sp>
      <p:graphicFrame>
        <p:nvGraphicFramePr>
          <p:cNvPr id="262305" name="Group 161"/>
          <p:cNvGraphicFramePr>
            <a:graphicFrameLocks noGrp="1"/>
          </p:cNvGraphicFramePr>
          <p:nvPr/>
        </p:nvGraphicFramePr>
        <p:xfrm>
          <a:off x="4881563" y="1974167"/>
          <a:ext cx="1419225" cy="3657600"/>
        </p:xfrm>
        <a:graphic>
          <a:graphicData uri="http://schemas.openxmlformats.org/drawingml/2006/table">
            <a:tbl>
              <a:tblPr/>
              <a:tblGrid>
                <a:gridCol w="1419225"/>
              </a:tblGrid>
              <a:tr h="395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sym typeface="Symbol" pitchFamily="18" charset="2"/>
                        </a:rPr>
                        <a:t></a:t>
                      </a:r>
                      <a:r>
                        <a:rPr kumimoji="1" lang="en-US" altLang="zh-CN" sz="2400" b="1" i="1" u="none" strike="noStrike" cap="none" normalizeH="0" baseline="0" smtClean="0">
                          <a:ln>
                            <a:noFill/>
                          </a:ln>
                          <a:solidFill>
                            <a:schemeClr val="tx1"/>
                          </a:solidFill>
                          <a:effectLst/>
                          <a:latin typeface="Times New Roman" pitchFamily="18" charset="0"/>
                          <a:ea typeface="宋体" charset="-122"/>
                          <a:sym typeface="Symbol" pitchFamily="18" charset="2"/>
                        </a:rPr>
                        <a:t>K</a:t>
                      </a:r>
                      <a:endParaRPr kumimoji="1" lang="en-US" altLang="zh-CN" sz="2400" b="1" i="1" u="none" strike="noStrike" cap="none" normalizeH="0" baseline="0" smtClean="0">
                        <a:ln>
                          <a:noFill/>
                        </a:ln>
                        <a:solidFill>
                          <a:schemeClr val="tx1"/>
                        </a:solidFill>
                        <a:effectLst/>
                        <a:latin typeface="Times New Roman" pitchFamily="18" charset="0"/>
                        <a:ea typeface="宋体" charset="-122"/>
                      </a:endParaRPr>
                    </a:p>
                  </a:txBody>
                  <a:tcPr anchor="ctr" horzOverflow="overflow">
                    <a:lnL cap="flat">
                      <a:noFill/>
                    </a:lnL>
                    <a:lnR cap="flat">
                      <a:noFill/>
                    </a:lnR>
                    <a:lnT w="28575" cap="flat" cmpd="sng" algn="ctr">
                      <a:solidFill>
                        <a:srgbClr val="00FF00"/>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BFBA9"/>
                    </a:solidFill>
                  </a:tcPr>
                </a:tc>
              </a:tr>
              <a:tr h="341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100</a:t>
                      </a:r>
                    </a:p>
                  </a:txBody>
                  <a:tcPr anchor="ctr" horzOverflow="overflow">
                    <a:lnL cap="flat">
                      <a:noFill/>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BFBA9"/>
                    </a:solidFill>
                  </a:tcPr>
                </a:tc>
              </a:tr>
              <a:tr h="322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300</a:t>
                      </a:r>
                    </a:p>
                  </a:txBody>
                  <a:tcPr anchor="ctr" horzOverflow="overflow">
                    <a:lnL cap="flat">
                      <a:noFill/>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BFBA9"/>
                    </a:solidFill>
                  </a:tcPr>
                </a:tc>
              </a:tr>
              <a:tr h="322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250</a:t>
                      </a:r>
                    </a:p>
                  </a:txBody>
                  <a:tcPr anchor="ctr" horzOverflow="overflow">
                    <a:lnL cap="flat">
                      <a:noFill/>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BFBA9"/>
                    </a:solid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400</a:t>
                      </a:r>
                    </a:p>
                  </a:txBody>
                  <a:tcPr anchor="ctr" horzOverflow="overflow">
                    <a:lnL cap="flat">
                      <a:noFill/>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BFBA9"/>
                    </a:solidFill>
                  </a:tcPr>
                </a:tc>
              </a:tr>
              <a:tr h="322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350</a:t>
                      </a:r>
                    </a:p>
                  </a:txBody>
                  <a:tcPr anchor="ctr" horzOverflow="overflow">
                    <a:lnL cap="flat">
                      <a:noFill/>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BFBA9"/>
                    </a:solid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550</a:t>
                      </a:r>
                      <a:r>
                        <a:rPr kumimoji="1" lang="zh-CN" altLang="en-US" sz="2400" b="1" i="0" u="none" strike="noStrike" cap="none" normalizeH="0" baseline="0" smtClean="0">
                          <a:ln>
                            <a:noFill/>
                          </a:ln>
                          <a:solidFill>
                            <a:schemeClr val="hlink"/>
                          </a:solidFill>
                          <a:effectLst/>
                          <a:latin typeface="Tahoma" pitchFamily="34" charset="0"/>
                          <a:ea typeface="黑体" pitchFamily="2" charset="-122"/>
                        </a:rPr>
                        <a:t>×</a:t>
                      </a:r>
                    </a:p>
                  </a:txBody>
                  <a:tcPr anchor="ctr" horzOverflow="overflow">
                    <a:lnL cap="flat">
                      <a:noFill/>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BFBA9"/>
                    </a:solidFill>
                  </a:tcPr>
                </a:tc>
              </a:tr>
              <a:tr h="336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650</a:t>
                      </a:r>
                      <a:r>
                        <a:rPr kumimoji="1" lang="zh-CN" altLang="en-US" sz="2400" b="1" i="0" u="none" strike="noStrike" cap="none" normalizeH="0" baseline="0" smtClean="0">
                          <a:ln>
                            <a:noFill/>
                          </a:ln>
                          <a:solidFill>
                            <a:schemeClr val="hlink"/>
                          </a:solidFill>
                          <a:effectLst/>
                          <a:latin typeface="Tahoma" pitchFamily="34" charset="0"/>
                          <a:ea typeface="黑体" pitchFamily="2" charset="-122"/>
                        </a:rPr>
                        <a:t>×</a:t>
                      </a:r>
                    </a:p>
                  </a:txBody>
                  <a:tcPr anchor="ctr" horzOverflow="overflow">
                    <a:lnL cap="flat">
                      <a:noFill/>
                    </a:lnL>
                    <a:lnR cap="flat">
                      <a:noFill/>
                    </a:lnR>
                    <a:lnT w="12700" cap="flat" cmpd="sng" algn="ctr">
                      <a:solidFill>
                        <a:schemeClr val="hlink"/>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BFBA9"/>
                    </a:solidFill>
                  </a:tcPr>
                </a:tc>
              </a:tr>
            </a:tbl>
          </a:graphicData>
        </a:graphic>
      </p:graphicFrame>
      <p:graphicFrame>
        <p:nvGraphicFramePr>
          <p:cNvPr id="262303" name="Group 159"/>
          <p:cNvGraphicFramePr>
            <a:graphicFrameLocks noGrp="1"/>
          </p:cNvGraphicFramePr>
          <p:nvPr/>
        </p:nvGraphicFramePr>
        <p:xfrm>
          <a:off x="579438" y="1980517"/>
          <a:ext cx="4310062" cy="3657600"/>
        </p:xfrm>
        <a:graphic>
          <a:graphicData uri="http://schemas.openxmlformats.org/drawingml/2006/table">
            <a:tbl>
              <a:tblPr/>
              <a:tblGrid>
                <a:gridCol w="819150"/>
                <a:gridCol w="776287"/>
                <a:gridCol w="755650"/>
                <a:gridCol w="711200"/>
                <a:gridCol w="1247775"/>
              </a:tblGrid>
              <a:tr h="2809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序号</a:t>
                      </a:r>
                    </a:p>
                  </a:txBody>
                  <a:tcPr anchor="ctr" horzOverflow="overflow">
                    <a:lnL cap="flat">
                      <a:noFill/>
                    </a:lnL>
                    <a:lnR w="12700" cap="flat" cmpd="sng" algn="ctr">
                      <a:solidFill>
                        <a:schemeClr val="hlink"/>
                      </a:solidFill>
                      <a:prstDash val="solid"/>
                      <a:round/>
                      <a:headEnd type="none" w="med" len="med"/>
                      <a:tailEnd type="none" w="med" len="med"/>
                    </a:lnR>
                    <a:lnT w="28575" cap="flat" cmpd="sng" algn="ctr">
                      <a:solidFill>
                        <a:srgbClr val="00FF00"/>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charset="-122"/>
                        </a:rPr>
                        <a:t>A</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rgbClr val="00FF00"/>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charset="-122"/>
                        </a:rPr>
                        <a:t>B</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rgbClr val="00FF00"/>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charset="-122"/>
                        </a:rPr>
                        <a:t>C</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rgbClr val="00FF00"/>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rPr>
                        <a:t>组合方案</a:t>
                      </a:r>
                    </a:p>
                  </a:txBody>
                  <a:tcPr anchor="ctr" horzOverflow="overflow">
                    <a:lnL w="12700" cap="flat" cmpd="sng" algn="ctr">
                      <a:solidFill>
                        <a:schemeClr val="hlink"/>
                      </a:solidFill>
                      <a:prstDash val="solid"/>
                      <a:round/>
                      <a:headEnd type="none" w="med" len="med"/>
                      <a:tailEnd type="none" w="med" len="med"/>
                    </a:lnL>
                    <a:lnR cap="flat">
                      <a:noFill/>
                    </a:lnR>
                    <a:lnT w="28575" cap="flat" cmpd="sng" algn="ctr">
                      <a:solidFill>
                        <a:srgbClr val="00FF00"/>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r>
              <a:tr h="233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1</a:t>
                      </a:r>
                    </a:p>
                  </a:txBody>
                  <a:tcPr anchor="ctr" horzOverflow="overflow">
                    <a:lnL cap="flat">
                      <a:noFill/>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宋体" charset="-122"/>
                        </a:rPr>
                        <a:t>A</a:t>
                      </a:r>
                    </a:p>
                  </a:txBody>
                  <a:tcPr anchor="ctr" horzOverflow="overflow">
                    <a:lnL w="12700" cap="flat" cmpd="sng" algn="ctr">
                      <a:solidFill>
                        <a:schemeClr val="hlink"/>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r>
              <a:tr h="231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2</a:t>
                      </a:r>
                    </a:p>
                  </a:txBody>
                  <a:tcPr anchor="ctr" horzOverflow="overflow">
                    <a:lnL cap="flat">
                      <a:noFill/>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宋体" charset="-122"/>
                        </a:rPr>
                        <a:t>B</a:t>
                      </a:r>
                    </a:p>
                  </a:txBody>
                  <a:tcPr anchor="ctr" horzOverflow="overflow">
                    <a:lnL w="12700" cap="flat" cmpd="sng" algn="ctr">
                      <a:solidFill>
                        <a:schemeClr val="hlink"/>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r>
              <a:tr h="233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3</a:t>
                      </a:r>
                    </a:p>
                  </a:txBody>
                  <a:tcPr anchor="ctr" horzOverflow="overflow">
                    <a:lnL cap="flat">
                      <a:noFill/>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hlink"/>
                          </a:solidFill>
                          <a:effectLst/>
                          <a:latin typeface="宋体" charset="-122"/>
                          <a:ea typeface="宋体" charset="-122"/>
                        </a:rPr>
                        <a:t>C</a:t>
                      </a:r>
                    </a:p>
                  </a:txBody>
                  <a:tcPr anchor="ctr" horzOverflow="overflow">
                    <a:lnL w="12700" cap="flat" cmpd="sng" algn="ctr">
                      <a:solidFill>
                        <a:schemeClr val="hlink"/>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r>
              <a:tr h="231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楷体_GB2312" pitchFamily="49" charset="-122"/>
                          <a:ea typeface="楷体_GB2312" pitchFamily="49" charset="-122"/>
                        </a:rPr>
                        <a:t>4</a:t>
                      </a:r>
                    </a:p>
                  </a:txBody>
                  <a:tcPr anchor="ctr" horzOverflow="overflow">
                    <a:lnL cap="flat">
                      <a:noFill/>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宋体" charset="-122"/>
                        </a:rPr>
                        <a:t>A+B</a:t>
                      </a:r>
                    </a:p>
                  </a:txBody>
                  <a:tcPr anchor="ctr" horzOverflow="overflow">
                    <a:lnL w="12700" cap="flat" cmpd="sng" algn="ctr">
                      <a:solidFill>
                        <a:schemeClr val="hlink"/>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r>
              <a:tr h="231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5</a:t>
                      </a:r>
                    </a:p>
                  </a:txBody>
                  <a:tcPr anchor="ctr" horzOverflow="overflow">
                    <a:lnL cap="flat">
                      <a:noFill/>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hlink"/>
                          </a:solidFill>
                          <a:effectLst/>
                          <a:latin typeface="宋体" charset="-122"/>
                          <a:ea typeface="宋体" charset="-122"/>
                        </a:rPr>
                        <a:t>A+C</a:t>
                      </a:r>
                    </a:p>
                  </a:txBody>
                  <a:tcPr anchor="ctr" horzOverflow="overflow">
                    <a:lnL w="12700" cap="flat" cmpd="sng" algn="ctr">
                      <a:solidFill>
                        <a:schemeClr val="hlink"/>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r>
              <a:tr h="233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6</a:t>
                      </a:r>
                    </a:p>
                  </a:txBody>
                  <a:tcPr anchor="ctr" horzOverflow="overflow">
                    <a:lnL cap="flat">
                      <a:noFill/>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hlink"/>
                          </a:solidFill>
                          <a:effectLst/>
                          <a:latin typeface="宋体" charset="-122"/>
                          <a:ea typeface="宋体" charset="-122"/>
                        </a:rPr>
                        <a:t>B+C</a:t>
                      </a:r>
                    </a:p>
                  </a:txBody>
                  <a:tcPr anchor="ctr" horzOverflow="overflow">
                    <a:lnL w="12700" cap="flat" cmpd="sng" algn="ctr">
                      <a:solidFill>
                        <a:schemeClr val="hlink"/>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r>
              <a:tr h="231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7</a:t>
                      </a:r>
                    </a:p>
                  </a:txBody>
                  <a:tcPr anchor="ctr" horzOverflow="overflow">
                    <a:lnL cap="flat">
                      <a:noFill/>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hlink"/>
                          </a:solidFill>
                          <a:effectLst/>
                          <a:latin typeface="宋体" charset="-122"/>
                          <a:ea typeface="宋体" charset="-122"/>
                        </a:rPr>
                        <a:t>A+B+C</a:t>
                      </a:r>
                    </a:p>
                  </a:txBody>
                  <a:tcPr anchor="ctr" horzOverflow="overflow">
                    <a:lnL w="12700" cap="flat" cmpd="sng" algn="ctr">
                      <a:solidFill>
                        <a:schemeClr val="hlink"/>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FCCCC"/>
                    </a:solidFill>
                  </a:tcPr>
                </a:tc>
              </a:tr>
            </a:tbl>
          </a:graphicData>
        </a:graphic>
      </p:graphicFrame>
      <p:sp>
        <p:nvSpPr>
          <p:cNvPr id="262302" name="Text Box 158"/>
          <p:cNvSpPr txBox="1">
            <a:spLocks noChangeArrowheads="1"/>
          </p:cNvSpPr>
          <p:nvPr/>
        </p:nvSpPr>
        <p:spPr bwMode="auto">
          <a:xfrm>
            <a:off x="486010" y="1094692"/>
            <a:ext cx="8094662" cy="830997"/>
          </a:xfrm>
          <a:prstGeom prst="rect">
            <a:avLst/>
          </a:prstGeom>
          <a:noFill/>
          <a:ln w="9525">
            <a:noFill/>
            <a:miter lim="800000"/>
            <a:headEnd/>
            <a:tailEnd/>
          </a:ln>
          <a:effectLst/>
        </p:spPr>
        <p:txBody>
          <a:bodyPr>
            <a:spAutoFit/>
          </a:bodyPr>
          <a:lstStyle/>
          <a:p>
            <a:pPr algn="just">
              <a:spcBef>
                <a:spcPct val="0"/>
              </a:spcBef>
              <a:buClrTx/>
              <a:buSzTx/>
              <a:buFontTx/>
              <a:buNone/>
            </a:pPr>
            <a:r>
              <a:rPr lang="zh-CN" altLang="en-US" sz="2400" dirty="0">
                <a:solidFill>
                  <a:srgbClr val="C00000"/>
                </a:solidFill>
                <a:effectLst>
                  <a:outerShdw blurRad="38100" dist="38100" dir="2700000" algn="tl">
                    <a:srgbClr val="000000">
                      <a:alpha val="43137"/>
                    </a:srgbClr>
                  </a:outerShdw>
                </a:effectLst>
              </a:rPr>
              <a:t>（2）在所有组合方案中除去不满足约束条件的组合，并且按投资额大小顺序排序</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2302"/>
                                        </p:tgtEl>
                                        <p:attrNameLst>
                                          <p:attrName>style.visibility</p:attrName>
                                        </p:attrNameLst>
                                      </p:cBhvr>
                                      <p:to>
                                        <p:strVal val="visible"/>
                                      </p:to>
                                    </p:set>
                                    <p:animEffect transition="in" filter="dissolve">
                                      <p:cBhvr>
                                        <p:cTn id="7" dur="500"/>
                                        <p:tgtEl>
                                          <p:spTgt spid="26230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62303"/>
                                        </p:tgtEl>
                                        <p:attrNameLst>
                                          <p:attrName>style.visibility</p:attrName>
                                        </p:attrNameLst>
                                      </p:cBhvr>
                                      <p:to>
                                        <p:strVal val="visible"/>
                                      </p:to>
                                    </p:set>
                                    <p:animEffect transition="in" filter="box(in)">
                                      <p:cBhvr>
                                        <p:cTn id="12" dur="500"/>
                                        <p:tgtEl>
                                          <p:spTgt spid="262303"/>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262305"/>
                                        </p:tgtEl>
                                        <p:attrNameLst>
                                          <p:attrName>style.visibility</p:attrName>
                                        </p:attrNameLst>
                                      </p:cBhvr>
                                      <p:to>
                                        <p:strVal val="visible"/>
                                      </p:to>
                                    </p:set>
                                    <p:animEffect transition="in" filter="dissolve">
                                      <p:cBhvr>
                                        <p:cTn id="16" dur="500"/>
                                        <p:tgtEl>
                                          <p:spTgt spid="26230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62147"/>
                                        </p:tgtEl>
                                        <p:attrNameLst>
                                          <p:attrName>style.visibility</p:attrName>
                                        </p:attrNameLst>
                                      </p:cBhvr>
                                      <p:to>
                                        <p:strVal val="visible"/>
                                      </p:to>
                                    </p:set>
                                    <p:anim calcmode="lin" valueType="num">
                                      <p:cBhvr additive="base">
                                        <p:cTn id="21" dur="500" fill="hold"/>
                                        <p:tgtEl>
                                          <p:spTgt spid="262147"/>
                                        </p:tgtEl>
                                        <p:attrNameLst>
                                          <p:attrName>ppt_x</p:attrName>
                                        </p:attrNameLst>
                                      </p:cBhvr>
                                      <p:tavLst>
                                        <p:tav tm="0">
                                          <p:val>
                                            <p:strVal val="#ppt_x"/>
                                          </p:val>
                                        </p:tav>
                                        <p:tav tm="100000">
                                          <p:val>
                                            <p:strVal val="#ppt_x"/>
                                          </p:val>
                                        </p:tav>
                                      </p:tavLst>
                                    </p:anim>
                                    <p:anim calcmode="lin" valueType="num">
                                      <p:cBhvr additive="base">
                                        <p:cTn id="22" dur="500" fill="hold"/>
                                        <p:tgtEl>
                                          <p:spTgt spid="262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autoUpdateAnimBg="0"/>
      <p:bldP spid="262302"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592" name="Group 400"/>
          <p:cNvGraphicFramePr>
            <a:graphicFrameLocks noGrp="1"/>
          </p:cNvGraphicFramePr>
          <p:nvPr/>
        </p:nvGraphicFramePr>
        <p:xfrm>
          <a:off x="6723063" y="1500174"/>
          <a:ext cx="1343025" cy="3657600"/>
        </p:xfrm>
        <a:graphic>
          <a:graphicData uri="http://schemas.openxmlformats.org/drawingml/2006/table">
            <a:tbl>
              <a:tblPr/>
              <a:tblGrid>
                <a:gridCol w="1343025"/>
              </a:tblGrid>
              <a:tr h="4206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sym typeface="Symbol" pitchFamily="18" charset="2"/>
                        </a:rPr>
                        <a:t></a:t>
                      </a:r>
                      <a:r>
                        <a:rPr kumimoji="1" lang="en-US" altLang="zh-CN" sz="2400" b="1" i="1" u="none" strike="noStrike" cap="none" normalizeH="0" baseline="0" smtClean="0">
                          <a:ln>
                            <a:noFill/>
                          </a:ln>
                          <a:solidFill>
                            <a:schemeClr val="tx1"/>
                          </a:solidFill>
                          <a:effectLst/>
                          <a:latin typeface="Times New Roman" pitchFamily="18" charset="0"/>
                          <a:ea typeface="宋体" charset="-122"/>
                          <a:sym typeface="Symbol" pitchFamily="18" charset="2"/>
                        </a:rPr>
                        <a:t>NPV</a:t>
                      </a:r>
                      <a:endParaRPr kumimoji="1" lang="en-US" altLang="zh-CN" sz="2400" b="1" i="1" u="none" strike="noStrike" cap="none" normalizeH="0" baseline="0" smtClean="0">
                        <a:ln>
                          <a:noFill/>
                        </a:ln>
                        <a:solidFill>
                          <a:schemeClr val="tx1"/>
                        </a:solidFill>
                        <a:effectLst/>
                        <a:latin typeface="Times New Roman" pitchFamily="18" charset="0"/>
                        <a:ea typeface="宋体" charset="-122"/>
                      </a:endParaRPr>
                    </a:p>
                  </a:txBody>
                  <a:tcPr anchor="ctr" horzOverflow="overflow">
                    <a:lnL cap="flat">
                      <a:noFill/>
                    </a:lnL>
                    <a:lnR cap="flat">
                      <a:noFill/>
                    </a:lnR>
                    <a:lnT w="28575" cap="flat" cmpd="sng" algn="ctr">
                      <a:solidFill>
                        <a:srgbClr val="00FF00"/>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CCECFF"/>
                    </a:solidFill>
                  </a:tcPr>
                </a:tc>
              </a:tr>
              <a:tr h="417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54.33</a:t>
                      </a:r>
                    </a:p>
                  </a:txBody>
                  <a:tcPr anchor="ctr" horzOverflow="overflow">
                    <a:lnL cap="flat">
                      <a:noFill/>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CCECFF"/>
                    </a:solidFill>
                  </a:tcPr>
                </a:tc>
              </a:tr>
              <a:tr h="414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89.18</a:t>
                      </a:r>
                    </a:p>
                  </a:txBody>
                  <a:tcPr anchor="ctr" horzOverflow="overflow">
                    <a:lnL cap="flat">
                      <a:noFill/>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CCECFF"/>
                    </a:solidFill>
                  </a:tcPr>
                </a:tc>
              </a:tr>
              <a:tr h="412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78.79</a:t>
                      </a:r>
                    </a:p>
                  </a:txBody>
                  <a:tcPr anchor="ctr" horzOverflow="overflow">
                    <a:lnL cap="flat">
                      <a:noFill/>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CCECFF"/>
                    </a:solidFill>
                  </a:tcPr>
                </a:tc>
              </a:tr>
              <a:tr h="414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Tahoma" pitchFamily="34" charset="0"/>
                          <a:ea typeface="宋体" charset="-122"/>
                        </a:rPr>
                        <a:t>143.51</a:t>
                      </a:r>
                    </a:p>
                  </a:txBody>
                  <a:tcPr anchor="ctr" horzOverflow="overflow">
                    <a:lnL cap="flat">
                      <a:noFill/>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CCECFF"/>
                    </a:solidFill>
                  </a:tcPr>
                </a:tc>
              </a:tr>
              <a:tr h="414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133.12</a:t>
                      </a:r>
                    </a:p>
                  </a:txBody>
                  <a:tcPr anchor="ctr" horzOverflow="overflow">
                    <a:lnL cap="flat">
                      <a:noFill/>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CCECFF"/>
                    </a:solidFill>
                  </a:tcPr>
                </a:tc>
              </a:tr>
              <a:tr h="412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charset="-122"/>
                      </a:endParaRPr>
                    </a:p>
                  </a:txBody>
                  <a:tcPr anchor="ctr" horzOverflow="overflow">
                    <a:lnL cap="flat">
                      <a:noFill/>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CCECFF"/>
                    </a:solidFill>
                  </a:tcPr>
                </a:tc>
              </a:tr>
              <a:tr h="336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2400" b="1" i="0" u="none" strike="noStrike" cap="none" normalizeH="0" baseline="0" smtClean="0">
                        <a:ln>
                          <a:noFill/>
                        </a:ln>
                        <a:solidFill>
                          <a:schemeClr val="tx1"/>
                        </a:solidFill>
                        <a:effectLst/>
                        <a:latin typeface="Tahoma" pitchFamily="34" charset="0"/>
                        <a:ea typeface="宋体" charset="-122"/>
                      </a:endParaRPr>
                    </a:p>
                  </a:txBody>
                  <a:tcPr anchor="ctr" horzOverflow="overflow">
                    <a:lnL cap="flat">
                      <a:noFill/>
                    </a:lnL>
                    <a:lnR cap="flat">
                      <a:noFill/>
                    </a:lnR>
                    <a:lnT w="12700" cap="flat" cmpd="sng" algn="ctr">
                      <a:solidFill>
                        <a:schemeClr val="hlink"/>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CCECFF"/>
                    </a:solidFill>
                  </a:tcPr>
                </a:tc>
              </a:tr>
            </a:tbl>
          </a:graphicData>
        </a:graphic>
      </p:graphicFrame>
      <p:graphicFrame>
        <p:nvGraphicFramePr>
          <p:cNvPr id="136481" name="Group 289"/>
          <p:cNvGraphicFramePr>
            <a:graphicFrameLocks noGrp="1"/>
          </p:cNvGraphicFramePr>
          <p:nvPr/>
        </p:nvGraphicFramePr>
        <p:xfrm>
          <a:off x="5295900" y="1500174"/>
          <a:ext cx="1419225" cy="3657600"/>
        </p:xfrm>
        <a:graphic>
          <a:graphicData uri="http://schemas.openxmlformats.org/drawingml/2006/table">
            <a:tbl>
              <a:tblPr/>
              <a:tblGrid>
                <a:gridCol w="1419225"/>
              </a:tblGrid>
              <a:tr h="395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sym typeface="Symbol" pitchFamily="18" charset="2"/>
                        </a:rPr>
                        <a:t></a:t>
                      </a:r>
                      <a:r>
                        <a:rPr kumimoji="1" lang="en-US" altLang="zh-CN" sz="2400" b="1" i="1" u="none" strike="noStrike" cap="none" normalizeH="0" baseline="0" smtClean="0">
                          <a:ln>
                            <a:noFill/>
                          </a:ln>
                          <a:solidFill>
                            <a:schemeClr val="tx1"/>
                          </a:solidFill>
                          <a:effectLst/>
                          <a:latin typeface="Times New Roman" pitchFamily="18" charset="0"/>
                          <a:ea typeface="宋体" charset="-122"/>
                          <a:sym typeface="Symbol" pitchFamily="18" charset="2"/>
                        </a:rPr>
                        <a:t>K</a:t>
                      </a:r>
                      <a:endParaRPr kumimoji="1" lang="en-US" altLang="zh-CN" sz="2400" b="1" i="1" u="none" strike="noStrike" cap="none" normalizeH="0" baseline="0" smtClean="0">
                        <a:ln>
                          <a:noFill/>
                        </a:ln>
                        <a:solidFill>
                          <a:schemeClr val="tx1"/>
                        </a:solidFill>
                        <a:effectLst/>
                        <a:latin typeface="Times New Roman" pitchFamily="18" charset="0"/>
                        <a:ea typeface="宋体" charset="-122"/>
                      </a:endParaRPr>
                    </a:p>
                  </a:txBody>
                  <a:tcPr anchor="ctr" horzOverflow="overflow">
                    <a:lnL cap="flat">
                      <a:noFill/>
                    </a:lnL>
                    <a:lnR cap="flat">
                      <a:noFill/>
                    </a:lnR>
                    <a:lnT w="28575" cap="flat" cmpd="sng" algn="ctr">
                      <a:solidFill>
                        <a:srgbClr val="00FF00"/>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BFBA9"/>
                    </a:solidFill>
                  </a:tcPr>
                </a:tc>
              </a:tr>
              <a:tr h="341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100</a:t>
                      </a:r>
                    </a:p>
                  </a:txBody>
                  <a:tcPr anchor="ctr" horzOverflow="overflow">
                    <a:lnL cap="flat">
                      <a:noFill/>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BFBA9"/>
                    </a:solidFill>
                  </a:tcPr>
                </a:tc>
              </a:tr>
              <a:tr h="322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300</a:t>
                      </a:r>
                    </a:p>
                  </a:txBody>
                  <a:tcPr anchor="ctr" horzOverflow="overflow">
                    <a:lnL cap="flat">
                      <a:noFill/>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BFBA9"/>
                    </a:solidFill>
                  </a:tcPr>
                </a:tc>
              </a:tr>
              <a:tr h="322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250</a:t>
                      </a:r>
                    </a:p>
                  </a:txBody>
                  <a:tcPr anchor="ctr" horzOverflow="overflow">
                    <a:lnL cap="flat">
                      <a:noFill/>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BFBA9"/>
                    </a:solid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400</a:t>
                      </a:r>
                    </a:p>
                  </a:txBody>
                  <a:tcPr anchor="ctr" horzOverflow="overflow">
                    <a:lnL cap="flat">
                      <a:noFill/>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BFBA9"/>
                    </a:solidFill>
                  </a:tcPr>
                </a:tc>
              </a:tr>
              <a:tr h="322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350</a:t>
                      </a:r>
                    </a:p>
                  </a:txBody>
                  <a:tcPr anchor="ctr" horzOverflow="overflow">
                    <a:lnL cap="flat">
                      <a:noFill/>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BFBA9"/>
                    </a:solid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550</a:t>
                      </a:r>
                      <a:r>
                        <a:rPr kumimoji="1" lang="zh-CN" altLang="en-US" sz="2400" b="1" i="0" u="none" strike="noStrike" cap="none" normalizeH="0" baseline="0" smtClean="0">
                          <a:ln>
                            <a:noFill/>
                          </a:ln>
                          <a:solidFill>
                            <a:schemeClr val="hlink"/>
                          </a:solidFill>
                          <a:effectLst/>
                          <a:latin typeface="Tahoma" pitchFamily="34" charset="0"/>
                          <a:ea typeface="黑体" pitchFamily="2" charset="-122"/>
                        </a:rPr>
                        <a:t>×</a:t>
                      </a:r>
                    </a:p>
                  </a:txBody>
                  <a:tcPr anchor="ctr" horzOverflow="overflow">
                    <a:lnL cap="flat">
                      <a:noFill/>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BFBA9"/>
                    </a:solidFill>
                  </a:tcPr>
                </a:tc>
              </a:tr>
              <a:tr h="336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Tahoma" pitchFamily="34" charset="0"/>
                          <a:ea typeface="宋体" charset="-122"/>
                        </a:rPr>
                        <a:t>650</a:t>
                      </a:r>
                      <a:r>
                        <a:rPr kumimoji="1" lang="zh-CN" altLang="en-US" sz="2400" b="1" i="0" u="none" strike="noStrike" cap="none" normalizeH="0" baseline="0" smtClean="0">
                          <a:ln>
                            <a:noFill/>
                          </a:ln>
                          <a:solidFill>
                            <a:schemeClr val="hlink"/>
                          </a:solidFill>
                          <a:effectLst/>
                          <a:latin typeface="Tahoma" pitchFamily="34" charset="0"/>
                          <a:ea typeface="黑体" pitchFamily="2" charset="-122"/>
                        </a:rPr>
                        <a:t>×</a:t>
                      </a:r>
                    </a:p>
                  </a:txBody>
                  <a:tcPr anchor="ctr" horzOverflow="overflow">
                    <a:lnL cap="flat">
                      <a:noFill/>
                    </a:lnL>
                    <a:lnR cap="flat">
                      <a:noFill/>
                    </a:lnR>
                    <a:lnT w="12700" cap="flat" cmpd="sng" algn="ctr">
                      <a:solidFill>
                        <a:schemeClr val="hlink"/>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BFBA9"/>
                    </a:solidFill>
                  </a:tcPr>
                </a:tc>
              </a:tr>
            </a:tbl>
          </a:graphicData>
        </a:graphic>
      </p:graphicFrame>
      <p:graphicFrame>
        <p:nvGraphicFramePr>
          <p:cNvPr id="136515" name="Group 323"/>
          <p:cNvGraphicFramePr>
            <a:graphicFrameLocks noGrp="1"/>
          </p:cNvGraphicFramePr>
          <p:nvPr/>
        </p:nvGraphicFramePr>
        <p:xfrm>
          <a:off x="993775" y="1506524"/>
          <a:ext cx="4310063" cy="3657600"/>
        </p:xfrm>
        <a:graphic>
          <a:graphicData uri="http://schemas.openxmlformats.org/drawingml/2006/table">
            <a:tbl>
              <a:tblPr/>
              <a:tblGrid>
                <a:gridCol w="819150"/>
                <a:gridCol w="776288"/>
                <a:gridCol w="755650"/>
                <a:gridCol w="711200"/>
                <a:gridCol w="1247775"/>
              </a:tblGrid>
              <a:tr h="2809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序号</a:t>
                      </a:r>
                    </a:p>
                  </a:txBody>
                  <a:tcPr anchor="ctr" horzOverflow="overflow">
                    <a:lnL cap="flat">
                      <a:noFill/>
                    </a:lnL>
                    <a:lnR w="12700" cap="flat" cmpd="sng" algn="ctr">
                      <a:solidFill>
                        <a:schemeClr val="hlink"/>
                      </a:solidFill>
                      <a:prstDash val="solid"/>
                      <a:round/>
                      <a:headEnd type="none" w="med" len="med"/>
                      <a:tailEnd type="none" w="med" len="med"/>
                    </a:lnR>
                    <a:lnT w="28575" cap="flat" cmpd="sng" algn="ctr">
                      <a:solidFill>
                        <a:srgbClr val="00FF00"/>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charset="-122"/>
                        </a:rPr>
                        <a:t>A</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rgbClr val="00FF00"/>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charset="-122"/>
                        </a:rPr>
                        <a:t>B</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rgbClr val="00FF00"/>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1" u="none" strike="noStrike" cap="none" normalizeH="0" baseline="0" smtClean="0">
                          <a:ln>
                            <a:noFill/>
                          </a:ln>
                          <a:solidFill>
                            <a:schemeClr val="tx1"/>
                          </a:solidFill>
                          <a:effectLst/>
                          <a:latin typeface="Times New Roman" pitchFamily="18" charset="0"/>
                          <a:ea typeface="宋体" charset="-122"/>
                        </a:rPr>
                        <a:t>C</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28575" cap="flat" cmpd="sng" algn="ctr">
                      <a:solidFill>
                        <a:srgbClr val="00FF00"/>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charset="-122"/>
                        </a:rPr>
                        <a:t>组合方案</a:t>
                      </a:r>
                    </a:p>
                  </a:txBody>
                  <a:tcPr anchor="ctr" horzOverflow="overflow">
                    <a:lnL w="12700" cap="flat" cmpd="sng" algn="ctr">
                      <a:solidFill>
                        <a:schemeClr val="hlink"/>
                      </a:solidFill>
                      <a:prstDash val="solid"/>
                      <a:round/>
                      <a:headEnd type="none" w="med" len="med"/>
                      <a:tailEnd type="none" w="med" len="med"/>
                    </a:lnL>
                    <a:lnR cap="flat">
                      <a:noFill/>
                    </a:lnR>
                    <a:lnT w="28575" cap="flat" cmpd="sng" algn="ctr">
                      <a:solidFill>
                        <a:srgbClr val="00FF00"/>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r>
              <a:tr h="233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1</a:t>
                      </a:r>
                    </a:p>
                  </a:txBody>
                  <a:tcPr anchor="ctr" horzOverflow="overflow">
                    <a:lnL cap="flat">
                      <a:noFill/>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宋体" charset="-122"/>
                        </a:rPr>
                        <a:t>A</a:t>
                      </a:r>
                    </a:p>
                  </a:txBody>
                  <a:tcPr anchor="ctr" horzOverflow="overflow">
                    <a:lnL w="12700" cap="flat" cmpd="sng" algn="ctr">
                      <a:solidFill>
                        <a:schemeClr val="hlink"/>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r>
              <a:tr h="231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2</a:t>
                      </a:r>
                    </a:p>
                  </a:txBody>
                  <a:tcPr anchor="ctr" horzOverflow="overflow">
                    <a:lnL cap="flat">
                      <a:noFill/>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宋体" charset="-122"/>
                        </a:rPr>
                        <a:t>B</a:t>
                      </a:r>
                    </a:p>
                  </a:txBody>
                  <a:tcPr anchor="ctr" horzOverflow="overflow">
                    <a:lnL w="12700" cap="flat" cmpd="sng" algn="ctr">
                      <a:solidFill>
                        <a:schemeClr val="hlink"/>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r>
              <a:tr h="233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3</a:t>
                      </a:r>
                    </a:p>
                  </a:txBody>
                  <a:tcPr anchor="ctr" horzOverflow="overflow">
                    <a:lnL cap="flat">
                      <a:noFill/>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hlink"/>
                          </a:solidFill>
                          <a:effectLst/>
                          <a:latin typeface="宋体" charset="-122"/>
                          <a:ea typeface="宋体" charset="-122"/>
                        </a:rPr>
                        <a:t>C</a:t>
                      </a:r>
                    </a:p>
                  </a:txBody>
                  <a:tcPr anchor="ctr" horzOverflow="overflow">
                    <a:lnL w="12700" cap="flat" cmpd="sng" algn="ctr">
                      <a:solidFill>
                        <a:schemeClr val="hlink"/>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r>
              <a:tr h="231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楷体_GB2312" pitchFamily="49" charset="-122"/>
                          <a:ea typeface="楷体_GB2312" pitchFamily="49" charset="-122"/>
                        </a:rPr>
                        <a:t>4</a:t>
                      </a:r>
                    </a:p>
                  </a:txBody>
                  <a:tcPr anchor="ctr" horzOverflow="overflow">
                    <a:lnL cap="flat">
                      <a:noFill/>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宋体" charset="-122"/>
                        </a:rPr>
                        <a:t>A+B</a:t>
                      </a:r>
                    </a:p>
                  </a:txBody>
                  <a:tcPr anchor="ctr" horzOverflow="overflow">
                    <a:lnL w="12700" cap="flat" cmpd="sng" algn="ctr">
                      <a:solidFill>
                        <a:schemeClr val="hlink"/>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r>
              <a:tr h="231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5</a:t>
                      </a:r>
                    </a:p>
                  </a:txBody>
                  <a:tcPr anchor="ctr" horzOverflow="overflow">
                    <a:lnL cap="flat">
                      <a:noFill/>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hlink"/>
                          </a:solidFill>
                          <a:effectLst/>
                          <a:latin typeface="宋体" charset="-122"/>
                          <a:ea typeface="宋体" charset="-122"/>
                        </a:rPr>
                        <a:t>A+C</a:t>
                      </a:r>
                    </a:p>
                  </a:txBody>
                  <a:tcPr anchor="ctr" horzOverflow="overflow">
                    <a:lnL w="12700" cap="flat" cmpd="sng" algn="ctr">
                      <a:solidFill>
                        <a:schemeClr val="hlink"/>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r>
              <a:tr h="233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6</a:t>
                      </a:r>
                    </a:p>
                  </a:txBody>
                  <a:tcPr anchor="ctr" horzOverflow="overflow">
                    <a:lnL cap="flat">
                      <a:noFill/>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宋体" charset="-122"/>
                          <a:ea typeface="宋体" charset="-122"/>
                        </a:rPr>
                        <a:t>0</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hlink"/>
                          </a:solidFill>
                          <a:effectLst/>
                          <a:latin typeface="宋体" charset="-122"/>
                          <a:ea typeface="宋体" charset="-122"/>
                        </a:rPr>
                        <a:t>B+C</a:t>
                      </a:r>
                    </a:p>
                  </a:txBody>
                  <a:tcPr anchor="ctr" horzOverflow="overflow">
                    <a:lnL w="12700" cap="flat" cmpd="sng" algn="ctr">
                      <a:solidFill>
                        <a:schemeClr val="hlink"/>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FFCCCC"/>
                    </a:solidFill>
                  </a:tcPr>
                </a:tc>
              </a:tr>
              <a:tr h="231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tx1"/>
                          </a:solidFill>
                          <a:effectLst/>
                          <a:latin typeface="楷体_GB2312" pitchFamily="49" charset="-122"/>
                          <a:ea typeface="楷体_GB2312" pitchFamily="49" charset="-122"/>
                        </a:rPr>
                        <a:t>7</a:t>
                      </a:r>
                    </a:p>
                  </a:txBody>
                  <a:tcPr anchor="ctr" horzOverflow="overflow">
                    <a:lnL cap="flat">
                      <a:noFill/>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smtClean="0">
                          <a:ln>
                            <a:noFill/>
                          </a:ln>
                          <a:solidFill>
                            <a:schemeClr val="hlink"/>
                          </a:solidFill>
                          <a:effectLst/>
                          <a:latin typeface="宋体" charset="-122"/>
                          <a:ea typeface="宋体" charset="-122"/>
                        </a:rPr>
                        <a:t>1</a:t>
                      </a: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chemeClr val="hlink"/>
                          </a:solidFill>
                          <a:effectLst/>
                          <a:latin typeface="宋体" charset="-122"/>
                          <a:ea typeface="宋体" charset="-122"/>
                        </a:rPr>
                        <a:t>A+B+C</a:t>
                      </a:r>
                    </a:p>
                  </a:txBody>
                  <a:tcPr anchor="ctr" horzOverflow="overflow">
                    <a:lnL w="12700" cap="flat" cmpd="sng" algn="ctr">
                      <a:solidFill>
                        <a:schemeClr val="hlink"/>
                      </a:solidFill>
                      <a:prstDash val="solid"/>
                      <a:round/>
                      <a:headEnd type="none" w="med" len="med"/>
                      <a:tailEnd type="none" w="med" len="med"/>
                    </a:lnL>
                    <a:lnR cap="flat">
                      <a:noFill/>
                    </a:lnR>
                    <a:lnT w="12700" cap="flat" cmpd="sng" algn="ctr">
                      <a:solidFill>
                        <a:schemeClr val="hlink"/>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FCCCC"/>
                    </a:solidFill>
                  </a:tcPr>
                </a:tc>
              </a:tr>
            </a:tbl>
          </a:graphicData>
        </a:graphic>
      </p:graphicFrame>
      <p:sp>
        <p:nvSpPr>
          <p:cNvPr id="136593" name="Text Box 401"/>
          <p:cNvSpPr txBox="1">
            <a:spLocks noChangeArrowheads="1"/>
          </p:cNvSpPr>
          <p:nvPr/>
        </p:nvSpPr>
        <p:spPr bwMode="auto">
          <a:xfrm>
            <a:off x="71406" y="1000108"/>
            <a:ext cx="2646878" cy="461665"/>
          </a:xfrm>
          <a:prstGeom prst="rect">
            <a:avLst/>
          </a:prstGeom>
          <a:noFill/>
          <a:ln w="9525">
            <a:noFill/>
            <a:miter lim="800000"/>
            <a:headEnd/>
            <a:tailEnd/>
          </a:ln>
          <a:effectLst/>
        </p:spPr>
        <p:txBody>
          <a:bodyPr wrap="none">
            <a:spAutoFit/>
          </a:bodyPr>
          <a:lstStyle/>
          <a:p>
            <a:pPr algn="just">
              <a:spcBef>
                <a:spcPct val="0"/>
              </a:spcBef>
              <a:buClrTx/>
              <a:buSzTx/>
              <a:buFontTx/>
              <a:buNone/>
            </a:pPr>
            <a:r>
              <a:rPr lang="zh-CN" altLang="en-US" sz="2400" dirty="0" smtClean="0">
                <a:effectLst>
                  <a:outerShdw blurRad="38100" dist="38100" dir="2700000" algn="tl">
                    <a:srgbClr val="000000">
                      <a:alpha val="43137"/>
                    </a:srgbClr>
                  </a:outerShdw>
                </a:effectLst>
              </a:rPr>
              <a:t>用</a:t>
            </a:r>
            <a:r>
              <a:rPr lang="zh-CN" altLang="en-US" sz="2400" dirty="0">
                <a:effectLst>
                  <a:outerShdw blurRad="38100" dist="38100" dir="2700000" algn="tl">
                    <a:srgbClr val="000000">
                      <a:alpha val="43137"/>
                    </a:srgbClr>
                  </a:outerShdw>
                </a:effectLst>
              </a:rPr>
              <a:t>净现值指标比选</a:t>
            </a:r>
          </a:p>
        </p:txBody>
      </p:sp>
      <p:sp>
        <p:nvSpPr>
          <p:cNvPr id="136594" name="Text Box 402"/>
          <p:cNvSpPr txBox="1">
            <a:spLocks noChangeArrowheads="1"/>
          </p:cNvSpPr>
          <p:nvPr/>
        </p:nvSpPr>
        <p:spPr bwMode="auto">
          <a:xfrm>
            <a:off x="829148" y="5214950"/>
            <a:ext cx="6814686" cy="954107"/>
          </a:xfrm>
          <a:prstGeom prst="rect">
            <a:avLst/>
          </a:prstGeom>
          <a:noFill/>
          <a:ln w="9525">
            <a:noFill/>
            <a:miter lim="800000"/>
            <a:headEnd/>
            <a:tailEnd/>
          </a:ln>
          <a:effectLst/>
        </p:spPr>
        <p:txBody>
          <a:bodyPr wrap="none">
            <a:spAutoFit/>
          </a:bodyPr>
          <a:lstStyle/>
          <a:p>
            <a:pPr algn="just">
              <a:spcBef>
                <a:spcPct val="0"/>
              </a:spcBef>
              <a:buClrTx/>
              <a:buSzTx/>
              <a:buFontTx/>
              <a:buNone/>
            </a:pPr>
            <a:r>
              <a:rPr lang="zh-CN" altLang="en-US" sz="2800" b="1" dirty="0">
                <a:solidFill>
                  <a:srgbClr val="CC0000"/>
                </a:solidFill>
                <a:effectLst>
                  <a:outerShdw blurRad="38100" dist="38100" dir="2700000" algn="tl">
                    <a:srgbClr val="C0C0C0"/>
                  </a:outerShdw>
                </a:effectLst>
              </a:rPr>
              <a:t>投资方案</a:t>
            </a:r>
            <a:r>
              <a:rPr lang="en-US" altLang="zh-CN" sz="2800" b="1" dirty="0">
                <a:solidFill>
                  <a:srgbClr val="CC0000"/>
                </a:solidFill>
                <a:effectLst>
                  <a:outerShdw blurRad="38100" dist="38100" dir="2700000" algn="tl">
                    <a:srgbClr val="C0C0C0"/>
                  </a:outerShdw>
                </a:effectLst>
              </a:rPr>
              <a:t>A</a:t>
            </a:r>
            <a:r>
              <a:rPr lang="zh-CN" altLang="en-US" sz="2800" b="1" dirty="0">
                <a:solidFill>
                  <a:srgbClr val="CC0000"/>
                </a:solidFill>
                <a:effectLst>
                  <a:outerShdw blurRad="38100" dist="38100" dir="2700000" algn="tl">
                    <a:srgbClr val="C0C0C0"/>
                  </a:outerShdw>
                </a:effectLst>
              </a:rPr>
              <a:t>和</a:t>
            </a:r>
            <a:r>
              <a:rPr lang="en-US" altLang="zh-CN" sz="2800" b="1" dirty="0">
                <a:solidFill>
                  <a:srgbClr val="CC0000"/>
                </a:solidFill>
                <a:effectLst>
                  <a:outerShdw blurRad="38100" dist="38100" dir="2700000" algn="tl">
                    <a:srgbClr val="C0C0C0"/>
                  </a:outerShdw>
                </a:effectLst>
              </a:rPr>
              <a:t>B，</a:t>
            </a:r>
            <a:r>
              <a:rPr lang="zh-CN" altLang="en-US" sz="2800" b="1" dirty="0">
                <a:solidFill>
                  <a:srgbClr val="CC0000"/>
                </a:solidFill>
                <a:effectLst>
                  <a:outerShdw blurRad="38100" dist="38100" dir="2700000" algn="tl">
                    <a:srgbClr val="C0C0C0"/>
                  </a:outerShdw>
                </a:effectLst>
              </a:rPr>
              <a:t>可以获得好的经济效果</a:t>
            </a:r>
            <a:r>
              <a:rPr lang="zh-CN" altLang="en-US" sz="2800" b="1" dirty="0" smtClean="0">
                <a:solidFill>
                  <a:srgbClr val="CC0000"/>
                </a:solidFill>
                <a:effectLst>
                  <a:outerShdw blurRad="38100" dist="38100" dir="2700000" algn="tl">
                    <a:srgbClr val="C0C0C0"/>
                  </a:outerShdw>
                </a:effectLst>
              </a:rPr>
              <a:t>。</a:t>
            </a:r>
            <a:endParaRPr lang="en-US" altLang="zh-CN" sz="2800" b="1" dirty="0" smtClean="0">
              <a:solidFill>
                <a:srgbClr val="CC0000"/>
              </a:solidFill>
              <a:effectLst>
                <a:outerShdw blurRad="38100" dist="38100" dir="2700000" algn="tl">
                  <a:srgbClr val="C0C0C0"/>
                </a:outerShdw>
              </a:effectLst>
            </a:endParaRPr>
          </a:p>
          <a:p>
            <a:pPr algn="just">
              <a:spcBef>
                <a:spcPct val="0"/>
              </a:spcBef>
              <a:buClrTx/>
              <a:buSzTx/>
              <a:buFontTx/>
              <a:buNone/>
            </a:pPr>
            <a:r>
              <a:rPr lang="zh-CN" altLang="en-US" sz="2800" b="1" dirty="0" smtClean="0">
                <a:effectLst>
                  <a:outerShdw blurRad="38100" dist="38100" dir="2700000" algn="tl">
                    <a:srgbClr val="C0C0C0"/>
                  </a:outerShdw>
                </a:effectLst>
              </a:rPr>
              <a:t>线性规划法：利用</a:t>
            </a:r>
            <a:r>
              <a:rPr lang="en-US" altLang="zh-CN" sz="2800" b="1" dirty="0" smtClean="0">
                <a:effectLst>
                  <a:outerShdw blurRad="38100" dist="38100" dir="2700000" algn="tl">
                    <a:srgbClr val="C0C0C0"/>
                  </a:outerShdw>
                </a:effectLst>
              </a:rPr>
              <a:t>Excel</a:t>
            </a:r>
            <a:r>
              <a:rPr lang="zh-CN" altLang="en-US" sz="2800" b="1" dirty="0" smtClean="0">
                <a:effectLst>
                  <a:outerShdw blurRad="38100" dist="38100" dir="2700000" algn="tl">
                    <a:srgbClr val="C0C0C0"/>
                  </a:outerShdw>
                </a:effectLst>
              </a:rPr>
              <a:t>等软件。</a:t>
            </a:r>
            <a:endParaRPr lang="zh-CN" altLang="en-US" sz="2800" b="1" dirty="0">
              <a:effectLst>
                <a:outerShdw blurRad="38100" dist="38100" dir="2700000" algn="tl">
                  <a:srgbClr val="C0C0C0"/>
                </a:outerShdw>
              </a:effectLst>
            </a:endParaRPr>
          </a:p>
        </p:txBody>
      </p:sp>
      <p:sp>
        <p:nvSpPr>
          <p:cNvPr id="8" name="Rectangle 4"/>
          <p:cNvSpPr txBox="1">
            <a:spLocks noChangeArrowheads="1"/>
          </p:cNvSpPr>
          <p:nvPr/>
        </p:nvSpPr>
        <p:spPr>
          <a:xfrm>
            <a:off x="1000100" y="196850"/>
            <a:ext cx="7067550" cy="736600"/>
          </a:xfrm>
          <a:prstGeom prst="rect">
            <a:avLst/>
          </a:prstGeom>
          <a:noFill/>
          <a:ln/>
        </p:spPr>
        <p:txBody>
          <a:bodyPr/>
          <a:lstStyle/>
          <a:p>
            <a:pPr marL="0" marR="0" lvl="0" indent="0" algn="ctr" defTabSz="914400" rtl="0" eaLnBrk="0" fontAlgn="base" latinLnBrk="0" hangingPunct="0">
              <a:lnSpc>
                <a:spcPct val="100000"/>
              </a:lnSpc>
              <a:spcBef>
                <a:spcPct val="0"/>
              </a:spcBef>
              <a:spcAft>
                <a:spcPct val="0"/>
              </a:spcAft>
              <a:buClrTx/>
              <a:buSzPct val="130000"/>
              <a:buFontTx/>
              <a:buNone/>
              <a:tabLst/>
              <a:defRPr/>
            </a:pPr>
            <a:r>
              <a:rPr kumimoji="0" lang="zh-CN" altLang="en-US" sz="2800" b="1" i="0" u="none" strike="noStrike" kern="0" cap="none" spc="0" normalizeH="0" baseline="0" noProof="0" smtClean="0">
                <a:ln>
                  <a:noFill/>
                </a:ln>
                <a:solidFill>
                  <a:srgbClr val="C00000"/>
                </a:solidFill>
                <a:effectLst>
                  <a:outerShdw blurRad="38100" dist="38100" dir="2700000" algn="tl">
                    <a:srgbClr val="000000">
                      <a:alpha val="43137"/>
                    </a:srgbClr>
                  </a:outerShdw>
                </a:effectLst>
                <a:uLnTx/>
                <a:uFillTx/>
                <a:latin typeface="宋体" pitchFamily="2" charset="-122"/>
                <a:ea typeface="+mj-ea"/>
                <a:cs typeface="+mj-cs"/>
              </a:rPr>
              <a:t>有资金限制的独立项目：</a:t>
            </a:r>
            <a:r>
              <a:rPr kumimoji="0" lang="zh-CN" altLang="en-US" sz="2800" b="1" i="0" u="none" strike="noStrike" kern="0" cap="none" spc="0" normalizeH="0" baseline="0" noProof="0" smtClean="0">
                <a:ln>
                  <a:noFill/>
                </a:ln>
                <a:solidFill>
                  <a:srgbClr val="0000FF"/>
                </a:solidFill>
                <a:effectLst>
                  <a:outerShdw blurRad="38100" dist="38100" dir="2700000" algn="tl">
                    <a:srgbClr val="000000">
                      <a:alpha val="43137"/>
                    </a:srgbClr>
                  </a:outerShdw>
                </a:effectLst>
                <a:uLnTx/>
                <a:uFillTx/>
                <a:latin typeface="宋体" pitchFamily="2" charset="-122"/>
                <a:ea typeface="+mj-ea"/>
                <a:cs typeface="+mj-cs"/>
              </a:rPr>
              <a:t>净现值法</a:t>
            </a:r>
            <a:endParaRPr kumimoji="0" lang="zh-CN" altLang="en-US" sz="2800" b="1" i="0" u="none" strike="noStrike" kern="0" cap="none" spc="0" normalizeH="0" baseline="0" noProof="0" dirty="0">
              <a:ln>
                <a:noFill/>
              </a:ln>
              <a:solidFill>
                <a:schemeClr val="accent2"/>
              </a:solidFill>
              <a:effectLst>
                <a:outerShdw blurRad="38100" dist="38100" dir="2700000" algn="tl">
                  <a:srgbClr val="C0C0C0"/>
                </a:outerShdw>
              </a:effectLst>
              <a:uLnTx/>
              <a:uFillTx/>
              <a:latin typeface="宋体" charset="-122"/>
              <a:ea typeface="+mj-ea"/>
              <a:cs typeface="+mj-cs"/>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6593"/>
                                        </p:tgtEl>
                                        <p:attrNameLst>
                                          <p:attrName>style.visibility</p:attrName>
                                        </p:attrNameLst>
                                      </p:cBhvr>
                                      <p:to>
                                        <p:strVal val="visible"/>
                                      </p:to>
                                    </p:set>
                                    <p:animEffect transition="in" filter="slide(fromBottom)">
                                      <p:cBhvr>
                                        <p:cTn id="7" dur="500"/>
                                        <p:tgtEl>
                                          <p:spTgt spid="13659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6515"/>
                                        </p:tgtEl>
                                        <p:attrNameLst>
                                          <p:attrName>style.visibility</p:attrName>
                                        </p:attrNameLst>
                                      </p:cBhvr>
                                      <p:to>
                                        <p:strVal val="visible"/>
                                      </p:to>
                                    </p:set>
                                    <p:animEffect transition="in" filter="box(in)">
                                      <p:cBhvr>
                                        <p:cTn id="12" dur="500"/>
                                        <p:tgtEl>
                                          <p:spTgt spid="136515"/>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36481"/>
                                        </p:tgtEl>
                                        <p:attrNameLst>
                                          <p:attrName>style.visibility</p:attrName>
                                        </p:attrNameLst>
                                      </p:cBhvr>
                                      <p:to>
                                        <p:strVal val="visible"/>
                                      </p:to>
                                    </p:set>
                                    <p:animEffect transition="in" filter="dissolve">
                                      <p:cBhvr>
                                        <p:cTn id="16" dur="500"/>
                                        <p:tgtEl>
                                          <p:spTgt spid="13648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36592"/>
                                        </p:tgtEl>
                                        <p:attrNameLst>
                                          <p:attrName>style.visibility</p:attrName>
                                        </p:attrNameLst>
                                      </p:cBhvr>
                                      <p:to>
                                        <p:strVal val="visible"/>
                                      </p:to>
                                    </p:set>
                                    <p:animEffect transition="in" filter="dissolve">
                                      <p:cBhvr>
                                        <p:cTn id="21" dur="500"/>
                                        <p:tgtEl>
                                          <p:spTgt spid="13659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36594"/>
                                        </p:tgtEl>
                                        <p:attrNameLst>
                                          <p:attrName>style.visibility</p:attrName>
                                        </p:attrNameLst>
                                      </p:cBhvr>
                                      <p:to>
                                        <p:strVal val="visible"/>
                                      </p:to>
                                    </p:set>
                                    <p:anim calcmode="lin" valueType="num">
                                      <p:cBhvr additive="base">
                                        <p:cTn id="26" dur="500" fill="hold"/>
                                        <p:tgtEl>
                                          <p:spTgt spid="136594"/>
                                        </p:tgtEl>
                                        <p:attrNameLst>
                                          <p:attrName>ppt_x</p:attrName>
                                        </p:attrNameLst>
                                      </p:cBhvr>
                                      <p:tavLst>
                                        <p:tav tm="0">
                                          <p:val>
                                            <p:strVal val="#ppt_x"/>
                                          </p:val>
                                        </p:tav>
                                        <p:tav tm="100000">
                                          <p:val>
                                            <p:strVal val="#ppt_x"/>
                                          </p:val>
                                        </p:tav>
                                      </p:tavLst>
                                    </p:anim>
                                    <p:anim calcmode="lin" valueType="num">
                                      <p:cBhvr additive="base">
                                        <p:cTn id="27" dur="500" fill="hold"/>
                                        <p:tgtEl>
                                          <p:spTgt spid="1365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593" grpId="0" autoUpdateAnimBg="0"/>
      <p:bldP spid="136594"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971600" y="-27384"/>
            <a:ext cx="7242175" cy="1057275"/>
          </a:xfrm>
          <a:prstGeom prst="rect">
            <a:avLst/>
          </a:prstGeom>
        </p:spPr>
        <p:txBody>
          <a:bodyPr anchor="ctr" anchorCtr="1"/>
          <a:lstStyle/>
          <a:p>
            <a:pPr lvl="0" algn="ctr">
              <a:defRPr/>
            </a:pPr>
            <a:r>
              <a:rPr lang="zh-CN" altLang="en-US" sz="3200" b="1" kern="0" dirty="0" smtClean="0">
                <a:solidFill>
                  <a:schemeClr val="accent6"/>
                </a:solidFill>
                <a:effectLst>
                  <a:outerShdw blurRad="38100" dist="38100" dir="2700000" algn="tl">
                    <a:srgbClr val="000000">
                      <a:alpha val="43137"/>
                    </a:srgbClr>
                  </a:outerShdw>
                </a:effectLst>
              </a:rPr>
              <a:t>四、寿命期相同项目的优选</a:t>
            </a:r>
          </a:p>
        </p:txBody>
      </p:sp>
      <p:sp>
        <p:nvSpPr>
          <p:cNvPr id="4" name="Text Box 4"/>
          <p:cNvSpPr txBox="1">
            <a:spLocks noChangeArrowheads="1"/>
          </p:cNvSpPr>
          <p:nvPr/>
        </p:nvSpPr>
        <p:spPr bwMode="auto">
          <a:xfrm>
            <a:off x="251520" y="1107316"/>
            <a:ext cx="8283770" cy="4985980"/>
          </a:xfrm>
          <a:prstGeom prst="rect">
            <a:avLst/>
          </a:prstGeom>
          <a:noFill/>
          <a:ln w="9525">
            <a:noFill/>
            <a:miter lim="800000"/>
            <a:headEnd/>
            <a:tailEnd/>
          </a:ln>
        </p:spPr>
        <p:txBody>
          <a:bodyPr wrap="square">
            <a:spAutoFit/>
          </a:bodyPr>
          <a:lstStyle/>
          <a:p>
            <a:pPr>
              <a:lnSpc>
                <a:spcPct val="150000"/>
              </a:lnSpc>
            </a:pPr>
            <a:r>
              <a:rPr lang="en-US" altLang="zh-CN" sz="2400" b="1" dirty="0" smtClean="0">
                <a:solidFill>
                  <a:srgbClr val="C00000"/>
                </a:solidFill>
                <a:effectLst>
                  <a:outerShdw blurRad="38100" dist="38100" dir="2700000" algn="tl">
                    <a:srgbClr val="000000">
                      <a:alpha val="43137"/>
                    </a:srgbClr>
                  </a:outerShdw>
                </a:effectLst>
                <a:latin typeface="宋体" pitchFamily="2" charset="-122"/>
              </a:rPr>
              <a:t>2</a:t>
            </a:r>
            <a:r>
              <a:rPr lang="zh-CN" altLang="en-US" sz="2400" b="1" dirty="0" smtClean="0">
                <a:solidFill>
                  <a:srgbClr val="C00000"/>
                </a:solidFill>
                <a:effectLst>
                  <a:outerShdw blurRad="38100" dist="38100" dir="2700000" algn="tl">
                    <a:srgbClr val="000000">
                      <a:alpha val="43137"/>
                    </a:srgbClr>
                  </a:outerShdw>
                </a:effectLst>
                <a:latin typeface="宋体" pitchFamily="2" charset="-122"/>
              </a:rPr>
              <a:t>、无资金限制的互斥项目：主要采用净现值法或净年值法。</a:t>
            </a:r>
            <a:endParaRPr lang="en-US" altLang="zh-CN" sz="2400" b="1" dirty="0" smtClean="0">
              <a:solidFill>
                <a:srgbClr val="C00000"/>
              </a:solidFill>
              <a:effectLst>
                <a:outerShdw blurRad="38100" dist="38100" dir="2700000" algn="tl">
                  <a:srgbClr val="000000">
                    <a:alpha val="43137"/>
                  </a:srgbClr>
                </a:outerShdw>
              </a:effectLst>
              <a:latin typeface="宋体" pitchFamily="2" charset="-122"/>
            </a:endParaRPr>
          </a:p>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净现值法：例</a:t>
            </a:r>
            <a:r>
              <a:rPr lang="en-US" altLang="zh-CN" b="1" dirty="0" smtClean="0">
                <a:solidFill>
                  <a:srgbClr val="0000FF"/>
                </a:solidFill>
                <a:effectLst>
                  <a:outerShdw blurRad="38100" dist="38100" dir="2700000" algn="tl">
                    <a:srgbClr val="000000">
                      <a:alpha val="43137"/>
                    </a:srgbClr>
                  </a:outerShdw>
                </a:effectLst>
                <a:latin typeface="宋体" pitchFamily="2" charset="-122"/>
              </a:rPr>
              <a:t>13-4</a:t>
            </a:r>
            <a:r>
              <a:rPr lang="zh-CN" altLang="en-US" b="1" dirty="0" smtClean="0">
                <a:solidFill>
                  <a:srgbClr val="0000FF"/>
                </a:solidFill>
                <a:effectLst>
                  <a:outerShdw blurRad="38100" dist="38100" dir="2700000" algn="tl">
                    <a:srgbClr val="000000">
                      <a:alpha val="43137"/>
                    </a:srgbClr>
                  </a:outerShdw>
                </a:effectLst>
                <a:latin typeface="宋体" pitchFamily="2" charset="-122"/>
              </a:rPr>
              <a:t>，例</a:t>
            </a:r>
            <a:r>
              <a:rPr lang="en-US" altLang="zh-CN" b="1" dirty="0" smtClean="0">
                <a:solidFill>
                  <a:srgbClr val="0000FF"/>
                </a:solidFill>
                <a:effectLst>
                  <a:outerShdw blurRad="38100" dist="38100" dir="2700000" algn="tl">
                    <a:srgbClr val="000000">
                      <a:alpha val="43137"/>
                    </a:srgbClr>
                  </a:outerShdw>
                </a:effectLst>
                <a:latin typeface="宋体" pitchFamily="2" charset="-122"/>
              </a:rPr>
              <a:t>13-5</a:t>
            </a:r>
            <a:r>
              <a:rPr lang="zh-CN" altLang="en-US" b="1" dirty="0" smtClean="0">
                <a:effectLst>
                  <a:outerShdw blurRad="38100" dist="38100" dir="2700000" algn="tl">
                    <a:srgbClr val="000000">
                      <a:alpha val="43137"/>
                    </a:srgbClr>
                  </a:outerShdw>
                </a:effectLst>
                <a:latin typeface="宋体" pitchFamily="2" charset="-122"/>
              </a:rPr>
              <a:t>。</a:t>
            </a:r>
            <a:endParaRPr lang="en-US" altLang="zh-CN" b="1" dirty="0" smtClean="0">
              <a:effectLst>
                <a:outerShdw blurRad="38100" dist="38100" dir="2700000" algn="tl">
                  <a:srgbClr val="000000">
                    <a:alpha val="43137"/>
                  </a:srgbClr>
                </a:outerShdw>
              </a:effectLst>
              <a:latin typeface="宋体" pitchFamily="2" charset="-122"/>
            </a:endParaRPr>
          </a:p>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差额投资净现值法：例</a:t>
            </a:r>
            <a:r>
              <a:rPr lang="en-US" altLang="zh-CN" b="1" dirty="0" smtClean="0">
                <a:solidFill>
                  <a:srgbClr val="0000FF"/>
                </a:solidFill>
                <a:effectLst>
                  <a:outerShdw blurRad="38100" dist="38100" dir="2700000" algn="tl">
                    <a:srgbClr val="000000">
                      <a:alpha val="43137"/>
                    </a:srgbClr>
                  </a:outerShdw>
                </a:effectLst>
                <a:latin typeface="宋体" pitchFamily="2" charset="-122"/>
              </a:rPr>
              <a:t>13-6</a:t>
            </a:r>
            <a:r>
              <a:rPr lang="zh-CN" altLang="en-US" b="1" dirty="0" smtClean="0">
                <a:effectLst>
                  <a:outerShdw blurRad="38100" dist="38100" dir="2700000" algn="tl">
                    <a:srgbClr val="000000">
                      <a:alpha val="43137"/>
                    </a:srgbClr>
                  </a:outerShdw>
                </a:effectLst>
                <a:latin typeface="宋体" pitchFamily="2" charset="-122"/>
              </a:rPr>
              <a:t>。净现值法已足够用，差额不是必然选项。</a:t>
            </a:r>
            <a:endParaRPr lang="en-US" altLang="zh-CN" b="1" dirty="0" smtClean="0">
              <a:effectLst>
                <a:outerShdw blurRad="38100" dist="38100" dir="2700000" algn="tl">
                  <a:srgbClr val="000000">
                    <a:alpha val="43137"/>
                  </a:srgbClr>
                </a:outerShdw>
              </a:effectLst>
              <a:latin typeface="宋体" pitchFamily="2" charset="-122"/>
            </a:endParaRPr>
          </a:p>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净年值法：例</a:t>
            </a:r>
            <a:r>
              <a:rPr lang="en-US" altLang="zh-CN" b="1" dirty="0" smtClean="0">
                <a:solidFill>
                  <a:srgbClr val="0000FF"/>
                </a:solidFill>
                <a:effectLst>
                  <a:outerShdw blurRad="38100" dist="38100" dir="2700000" algn="tl">
                    <a:srgbClr val="000000">
                      <a:alpha val="43137"/>
                    </a:srgbClr>
                  </a:outerShdw>
                </a:effectLst>
                <a:latin typeface="宋体" pitchFamily="2" charset="-122"/>
              </a:rPr>
              <a:t>13-7</a:t>
            </a:r>
            <a:r>
              <a:rPr lang="zh-CN" altLang="en-US" b="1" dirty="0" smtClean="0">
                <a:solidFill>
                  <a:srgbClr val="0000FF"/>
                </a:solidFill>
                <a:effectLst>
                  <a:outerShdw blurRad="38100" dist="38100" dir="2700000" algn="tl">
                    <a:srgbClr val="000000">
                      <a:alpha val="43137"/>
                    </a:srgbClr>
                  </a:outerShdw>
                </a:effectLst>
                <a:latin typeface="宋体" pitchFamily="2" charset="-122"/>
              </a:rPr>
              <a:t>，例</a:t>
            </a:r>
            <a:r>
              <a:rPr lang="en-US" altLang="zh-CN" b="1" dirty="0" smtClean="0">
                <a:solidFill>
                  <a:srgbClr val="0000FF"/>
                </a:solidFill>
                <a:effectLst>
                  <a:outerShdw blurRad="38100" dist="38100" dir="2700000" algn="tl">
                    <a:srgbClr val="000000">
                      <a:alpha val="43137"/>
                    </a:srgbClr>
                  </a:outerShdw>
                </a:effectLst>
                <a:latin typeface="宋体" pitchFamily="2" charset="-122"/>
              </a:rPr>
              <a:t>13-8</a:t>
            </a:r>
            <a:r>
              <a:rPr lang="zh-CN" altLang="en-US" b="1" dirty="0" smtClean="0">
                <a:effectLst>
                  <a:outerShdw blurRad="38100" dist="38100" dir="2700000" algn="tl">
                    <a:srgbClr val="000000">
                      <a:alpha val="43137"/>
                    </a:srgbClr>
                  </a:outerShdw>
                </a:effectLst>
                <a:latin typeface="宋体" pitchFamily="2" charset="-122"/>
              </a:rPr>
              <a:t>。与净现值法等效，不仅适用于寿命期内各年，也适用于接下来每一重复寿命期的各年</a:t>
            </a:r>
            <a:r>
              <a:rPr lang="en-US" altLang="zh-CN" b="1" dirty="0" smtClean="0">
                <a:effectLst>
                  <a:outerShdw blurRad="38100" dist="38100" dir="2700000" algn="tl">
                    <a:srgbClr val="000000">
                      <a:alpha val="43137"/>
                    </a:srgbClr>
                  </a:outerShdw>
                </a:effectLst>
                <a:latin typeface="宋体" pitchFamily="2" charset="-122"/>
              </a:rPr>
              <a:t>  AW = -CR + A</a:t>
            </a:r>
            <a:r>
              <a:rPr lang="zh-CN" altLang="en-US" b="1" dirty="0" smtClean="0">
                <a:effectLst>
                  <a:outerShdw blurRad="38100" dist="38100" dir="2700000" algn="tl">
                    <a:srgbClr val="000000">
                      <a:alpha val="43137"/>
                    </a:srgbClr>
                  </a:outerShdw>
                </a:effectLst>
                <a:latin typeface="宋体" pitchFamily="2" charset="-122"/>
              </a:rPr>
              <a:t>。</a:t>
            </a:r>
            <a:endParaRPr lang="en-US" altLang="zh-CN" b="1" dirty="0" smtClean="0">
              <a:effectLst>
                <a:outerShdw blurRad="38100" dist="38100" dir="2700000" algn="tl">
                  <a:srgbClr val="000000">
                    <a:alpha val="43137"/>
                  </a:srgbClr>
                </a:outerShdw>
              </a:effectLst>
              <a:latin typeface="宋体" pitchFamily="2" charset="-122"/>
            </a:endParaRPr>
          </a:p>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差额投资内部收益率法：例</a:t>
            </a:r>
            <a:r>
              <a:rPr lang="en-US" altLang="zh-CN" b="1" dirty="0" smtClean="0">
                <a:solidFill>
                  <a:srgbClr val="0000FF"/>
                </a:solidFill>
                <a:effectLst>
                  <a:outerShdw blurRad="38100" dist="38100" dir="2700000" algn="tl">
                    <a:srgbClr val="000000">
                      <a:alpha val="43137"/>
                    </a:srgbClr>
                  </a:outerShdw>
                </a:effectLst>
                <a:latin typeface="宋体" pitchFamily="2" charset="-122"/>
              </a:rPr>
              <a:t>13-9</a:t>
            </a:r>
            <a:r>
              <a:rPr lang="zh-CN" altLang="en-US" b="1" dirty="0" smtClean="0">
                <a:effectLst>
                  <a:outerShdw blurRad="38100" dist="38100" dir="2700000" algn="tl">
                    <a:srgbClr val="000000">
                      <a:alpha val="43137"/>
                    </a:srgbClr>
                  </a:outerShdw>
                </a:effectLst>
                <a:latin typeface="宋体" pitchFamily="2" charset="-122"/>
              </a:rPr>
              <a:t>。</a:t>
            </a:r>
            <a:endParaRPr lang="en-US" altLang="zh-CN" b="1" dirty="0" smtClean="0">
              <a:effectLst>
                <a:outerShdw blurRad="38100" dist="38100" dir="2700000" algn="tl">
                  <a:srgbClr val="000000">
                    <a:alpha val="43137"/>
                  </a:srgbClr>
                </a:outerShdw>
              </a:effectLst>
              <a:latin typeface="宋体" pitchFamily="2" charset="-122"/>
            </a:endParaRPr>
          </a:p>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费用现值法：例</a:t>
            </a:r>
            <a:r>
              <a:rPr lang="en-US" altLang="zh-CN" b="1" dirty="0" smtClean="0">
                <a:solidFill>
                  <a:srgbClr val="0000FF"/>
                </a:solidFill>
                <a:effectLst>
                  <a:outerShdw blurRad="38100" dist="38100" dir="2700000" algn="tl">
                    <a:srgbClr val="000000">
                      <a:alpha val="43137"/>
                    </a:srgbClr>
                  </a:outerShdw>
                </a:effectLst>
                <a:latin typeface="宋体" pitchFamily="2" charset="-122"/>
              </a:rPr>
              <a:t>13-10</a:t>
            </a:r>
            <a:r>
              <a:rPr lang="zh-CN" altLang="en-US" b="1" dirty="0" smtClean="0">
                <a:effectLst>
                  <a:outerShdw blurRad="38100" dist="38100" dir="2700000" algn="tl">
                    <a:srgbClr val="000000">
                      <a:alpha val="43137"/>
                    </a:srgbClr>
                  </a:outerShdw>
                </a:effectLst>
                <a:latin typeface="宋体" pitchFamily="2" charset="-122"/>
              </a:rPr>
              <a:t>。用于效益相同或基本相同的互斥项目，</a:t>
            </a:r>
            <a:r>
              <a:rPr lang="en-US" altLang="zh-CN" b="1" dirty="0" smtClean="0">
                <a:effectLst>
                  <a:outerShdw blurRad="38100" dist="38100" dir="2700000" algn="tl">
                    <a:srgbClr val="000000">
                      <a:alpha val="43137"/>
                    </a:srgbClr>
                  </a:outerShdw>
                </a:effectLst>
                <a:latin typeface="宋体" pitchFamily="2" charset="-122"/>
              </a:rPr>
              <a:t>PC</a:t>
            </a:r>
            <a:r>
              <a:rPr lang="zh-CN" altLang="en-US" b="1" dirty="0" smtClean="0">
                <a:effectLst>
                  <a:outerShdw blurRad="38100" dist="38100" dir="2700000" algn="tl">
                    <a:srgbClr val="000000">
                      <a:alpha val="43137"/>
                    </a:srgbClr>
                  </a:outerShdw>
                </a:effectLst>
                <a:latin typeface="宋体" pitchFamily="2" charset="-122"/>
              </a:rPr>
              <a:t>法。</a:t>
            </a:r>
            <a:endParaRPr lang="en-US" altLang="zh-CN" b="1" dirty="0" smtClean="0">
              <a:effectLst>
                <a:outerShdw blurRad="38100" dist="38100" dir="2700000" algn="tl">
                  <a:srgbClr val="000000">
                    <a:alpha val="43137"/>
                  </a:srgbClr>
                </a:outerShdw>
              </a:effectLst>
              <a:latin typeface="宋体" pitchFamily="2" charset="-122"/>
            </a:endParaRPr>
          </a:p>
          <a:p>
            <a:pPr>
              <a:lnSpc>
                <a:spcPct val="150000"/>
              </a:lnSpc>
            </a:pPr>
            <a:endParaRPr lang="en-US" altLang="zh-CN" b="1" dirty="0" smtClean="0">
              <a:effectLst>
                <a:outerShdw blurRad="38100" dist="38100" dir="2700000" algn="tl">
                  <a:srgbClr val="000000">
                    <a:alpha val="43137"/>
                  </a:srgbClr>
                </a:outerShdw>
              </a:effectLst>
              <a:latin typeface="宋体" pitchFamily="2" charset="-122"/>
            </a:endParaRPr>
          </a:p>
          <a:p>
            <a:pPr>
              <a:lnSpc>
                <a:spcPct val="150000"/>
              </a:lnSpc>
            </a:pPr>
            <a:r>
              <a:rPr lang="en-US" altLang="zh-CN" sz="2400" b="1" dirty="0" smtClean="0">
                <a:solidFill>
                  <a:srgbClr val="C00000"/>
                </a:solidFill>
                <a:effectLst>
                  <a:outerShdw blurRad="38100" dist="38100" dir="2700000" algn="tl">
                    <a:srgbClr val="000000">
                      <a:alpha val="43137"/>
                    </a:srgbClr>
                  </a:outerShdw>
                </a:effectLst>
                <a:latin typeface="宋体" pitchFamily="2" charset="-122"/>
              </a:rPr>
              <a:t>3</a:t>
            </a:r>
            <a:r>
              <a:rPr lang="zh-CN" altLang="en-US" sz="2400" b="1" dirty="0" smtClean="0">
                <a:solidFill>
                  <a:srgbClr val="C00000"/>
                </a:solidFill>
                <a:effectLst>
                  <a:outerShdw blurRad="38100" dist="38100" dir="2700000" algn="tl">
                    <a:srgbClr val="000000">
                      <a:alpha val="43137"/>
                    </a:srgbClr>
                  </a:outerShdw>
                </a:effectLst>
                <a:latin typeface="宋体" pitchFamily="2" charset="-122"/>
              </a:rPr>
              <a:t>、有资金限制的互斥项目：首先剔除其中超出资金限额的方案然后利用上述方法比较优选。</a:t>
            </a:r>
            <a:endParaRPr lang="en-US" altLang="zh-CN" b="1" dirty="0" smtClean="0">
              <a:effectLst>
                <a:outerShdw blurRad="38100" dist="38100" dir="2700000" algn="tl">
                  <a:srgbClr val="000000">
                    <a:alpha val="43137"/>
                  </a:srgbClr>
                </a:outerShdw>
              </a:effectLst>
              <a:latin typeface="宋体" pitchFamily="2" charset="-122"/>
            </a:endParaRPr>
          </a:p>
        </p:txBody>
      </p:sp>
    </p:spTree>
  </p:cSld>
  <p:clrMapOvr>
    <a:masterClrMapping/>
  </p:clrMapOvr>
  <p:transition>
    <p:cover dir="rd"/>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971600" y="-27384"/>
            <a:ext cx="7242175" cy="1057275"/>
          </a:xfrm>
          <a:prstGeom prst="rect">
            <a:avLst/>
          </a:prstGeom>
        </p:spPr>
        <p:txBody>
          <a:bodyPr anchor="ctr" anchorCtr="1"/>
          <a:lstStyle/>
          <a:p>
            <a:pPr lvl="0" algn="ctr">
              <a:defRPr/>
            </a:pPr>
            <a:r>
              <a:rPr lang="zh-CN" altLang="en-US" sz="3200" b="1" kern="0" dirty="0" smtClean="0">
                <a:solidFill>
                  <a:schemeClr val="accent6"/>
                </a:solidFill>
                <a:effectLst>
                  <a:outerShdw blurRad="38100" dist="38100" dir="2700000" algn="tl">
                    <a:srgbClr val="000000">
                      <a:alpha val="43137"/>
                    </a:srgbClr>
                  </a:outerShdw>
                </a:effectLst>
              </a:rPr>
              <a:t>五、寿命期不同项目的优选</a:t>
            </a:r>
          </a:p>
        </p:txBody>
      </p:sp>
      <p:sp>
        <p:nvSpPr>
          <p:cNvPr id="5" name="Text Box 4"/>
          <p:cNvSpPr txBox="1">
            <a:spLocks noChangeArrowheads="1"/>
          </p:cNvSpPr>
          <p:nvPr/>
        </p:nvSpPr>
        <p:spPr bwMode="auto">
          <a:xfrm>
            <a:off x="323528" y="1031515"/>
            <a:ext cx="8715404" cy="5262979"/>
          </a:xfrm>
          <a:prstGeom prst="rect">
            <a:avLst/>
          </a:prstGeom>
          <a:noFill/>
          <a:ln w="9525">
            <a:noFill/>
            <a:miter lim="800000"/>
            <a:headEnd/>
            <a:tailEnd/>
          </a:ln>
        </p:spPr>
        <p:txBody>
          <a:bodyPr wrap="square">
            <a:spAutoFit/>
          </a:bodyPr>
          <a:lstStyle/>
          <a:p>
            <a:pPr>
              <a:lnSpc>
                <a:spcPct val="200000"/>
              </a:lnSpc>
            </a:pPr>
            <a:r>
              <a:rPr lang="zh-CN" altLang="en-US" sz="2400" b="1" dirty="0" smtClean="0">
                <a:solidFill>
                  <a:srgbClr val="C00000"/>
                </a:solidFill>
                <a:effectLst>
                  <a:outerShdw blurRad="38100" dist="38100" dir="2700000" algn="tl">
                    <a:srgbClr val="000000">
                      <a:alpha val="43137"/>
                    </a:srgbClr>
                  </a:outerShdw>
                </a:effectLst>
                <a:latin typeface="宋体" pitchFamily="2" charset="-122"/>
              </a:rPr>
              <a:t>寿命期不同的项目与寿命期相同的项目一样：</a:t>
            </a:r>
            <a:endParaRPr lang="en-US" altLang="zh-CN" sz="2400" b="1" dirty="0" smtClean="0">
              <a:solidFill>
                <a:srgbClr val="C00000"/>
              </a:solidFill>
              <a:effectLst>
                <a:outerShdw blurRad="38100" dist="38100" dir="2700000" algn="tl">
                  <a:srgbClr val="000000">
                    <a:alpha val="43137"/>
                  </a:srgbClr>
                </a:outerShdw>
              </a:effectLst>
              <a:latin typeface="宋体" pitchFamily="2" charset="-122"/>
            </a:endParaRPr>
          </a:p>
          <a:p>
            <a:pPr algn="ctr">
              <a:lnSpc>
                <a:spcPct val="200000"/>
              </a:lnSpc>
            </a:pPr>
            <a:r>
              <a:rPr lang="zh-CN" altLang="en-US" sz="2400" b="1" dirty="0" smtClean="0">
                <a:solidFill>
                  <a:srgbClr val="C00000"/>
                </a:solidFill>
                <a:effectLst>
                  <a:outerShdw blurRad="38100" dist="38100" dir="2700000" algn="tl">
                    <a:srgbClr val="000000">
                      <a:alpha val="43137"/>
                    </a:srgbClr>
                  </a:outerShdw>
                </a:effectLst>
                <a:latin typeface="宋体" pitchFamily="2" charset="-122"/>
              </a:rPr>
              <a:t>包括独立项目和互斥项目。</a:t>
            </a:r>
            <a:endParaRPr lang="en-US" altLang="zh-CN" sz="2400" b="1" dirty="0" smtClean="0">
              <a:solidFill>
                <a:srgbClr val="C00000"/>
              </a:solidFill>
              <a:effectLst>
                <a:outerShdw blurRad="38100" dist="38100" dir="2700000" algn="tl">
                  <a:srgbClr val="000000">
                    <a:alpha val="43137"/>
                  </a:srgbClr>
                </a:outerShdw>
              </a:effectLst>
              <a:latin typeface="宋体" pitchFamily="2" charset="-122"/>
            </a:endParaRPr>
          </a:p>
          <a:p>
            <a:pPr>
              <a:lnSpc>
                <a:spcPct val="20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rPr>
              <a:t>优选时也是有三种情况：</a:t>
            </a:r>
            <a:endParaRPr lang="en-US" altLang="zh-CN" b="1" dirty="0" smtClean="0">
              <a:solidFill>
                <a:srgbClr val="0000FF"/>
              </a:solidFill>
              <a:effectLst>
                <a:outerShdw blurRad="38100" dist="38100" dir="2700000" algn="tl">
                  <a:srgbClr val="000000">
                    <a:alpha val="43137"/>
                  </a:srgbClr>
                </a:outerShdw>
              </a:effectLst>
              <a:latin typeface="宋体" pitchFamily="2" charset="-122"/>
            </a:endParaRPr>
          </a:p>
          <a:p>
            <a:pPr>
              <a:lnSpc>
                <a:spcPct val="200000"/>
              </a:lnSpc>
            </a:pPr>
            <a:r>
              <a:rPr lang="en-US" altLang="zh-CN" b="1" dirty="0" smtClean="0">
                <a:solidFill>
                  <a:srgbClr val="0000FF"/>
                </a:solidFill>
                <a:effectLst>
                  <a:outerShdw blurRad="38100" dist="38100" dir="2700000" algn="tl">
                    <a:srgbClr val="000000">
                      <a:alpha val="43137"/>
                    </a:srgbClr>
                  </a:outerShdw>
                </a:effectLst>
                <a:latin typeface="宋体" pitchFamily="2" charset="-122"/>
              </a:rPr>
              <a:t>	1、有资金限制条件下的独立项目。</a:t>
            </a:r>
          </a:p>
          <a:p>
            <a:pPr>
              <a:lnSpc>
                <a:spcPct val="200000"/>
              </a:lnSpc>
            </a:pPr>
            <a:r>
              <a:rPr lang="en-US" altLang="zh-CN" b="1" dirty="0" smtClean="0">
                <a:solidFill>
                  <a:srgbClr val="0000FF"/>
                </a:solidFill>
                <a:effectLst>
                  <a:outerShdw blurRad="38100" dist="38100" dir="2700000" algn="tl">
                    <a:srgbClr val="000000">
                      <a:alpha val="43137"/>
                    </a:srgbClr>
                  </a:outerShdw>
                </a:effectLst>
                <a:latin typeface="宋体" pitchFamily="2" charset="-122"/>
              </a:rPr>
              <a:t>	2、无资金限制条件下的互斥项目方案。</a:t>
            </a:r>
          </a:p>
          <a:p>
            <a:pPr>
              <a:lnSpc>
                <a:spcPct val="200000"/>
              </a:lnSpc>
            </a:pPr>
            <a:r>
              <a:rPr lang="en-US" altLang="zh-CN" b="1" dirty="0" smtClean="0">
                <a:solidFill>
                  <a:srgbClr val="0000FF"/>
                </a:solidFill>
                <a:effectLst>
                  <a:outerShdw blurRad="38100" dist="38100" dir="2700000" algn="tl">
                    <a:srgbClr val="000000">
                      <a:alpha val="43137"/>
                    </a:srgbClr>
                  </a:outerShdw>
                </a:effectLst>
                <a:latin typeface="宋体" pitchFamily="2" charset="-122"/>
              </a:rPr>
              <a:t>	3、有资金限制条件下的互斥项目方案。</a:t>
            </a:r>
          </a:p>
          <a:p>
            <a:pPr>
              <a:lnSpc>
                <a:spcPct val="200000"/>
              </a:lnSpc>
            </a:pPr>
            <a:r>
              <a:rPr lang="zh-CN" altLang="en-US" b="1" dirty="0" smtClean="0">
                <a:solidFill>
                  <a:srgbClr val="7030A0"/>
                </a:solidFill>
                <a:effectLst>
                  <a:outerShdw blurRad="38100" dist="38100" dir="2700000" algn="tl">
                    <a:srgbClr val="000000">
                      <a:alpha val="43137"/>
                    </a:srgbClr>
                  </a:outerShdw>
                </a:effectLst>
                <a:latin typeface="宋体" pitchFamily="2" charset="-122"/>
              </a:rPr>
              <a:t>项目或项目方案首先应当是合格项目，即净现值</a:t>
            </a:r>
            <a:r>
              <a:rPr lang="en-US" altLang="zh-CN" b="1" dirty="0" smtClean="0">
                <a:solidFill>
                  <a:srgbClr val="7030A0"/>
                </a:solidFill>
                <a:effectLst>
                  <a:outerShdw blurRad="38100" dist="38100" dir="2700000" algn="tl">
                    <a:srgbClr val="000000">
                      <a:alpha val="43137"/>
                    </a:srgbClr>
                  </a:outerShdw>
                </a:effectLst>
                <a:latin typeface="宋体" pitchFamily="2" charset="-122"/>
              </a:rPr>
              <a:t>≥0或内部收益率≥折现率。</a:t>
            </a:r>
            <a:r>
              <a:rPr lang="en-US" altLang="zh-CN" b="1" dirty="0" err="1" smtClean="0">
                <a:solidFill>
                  <a:srgbClr val="7030A0"/>
                </a:solidFill>
                <a:effectLst>
                  <a:outerShdw blurRad="38100" dist="38100" dir="2700000" algn="tl">
                    <a:srgbClr val="000000">
                      <a:alpha val="43137"/>
                    </a:srgbClr>
                  </a:outerShdw>
                </a:effectLst>
                <a:latin typeface="宋体" pitchFamily="2" charset="-122"/>
              </a:rPr>
              <a:t>通常需要对项目的计算期进行调整</a:t>
            </a:r>
            <a:r>
              <a:rPr lang="zh-CN" altLang="en-US" b="1" dirty="0" smtClean="0">
                <a:solidFill>
                  <a:srgbClr val="7030A0"/>
                </a:solidFill>
                <a:effectLst>
                  <a:outerShdw blurRad="38100" dist="38100" dir="2700000" algn="tl">
                    <a:srgbClr val="000000">
                      <a:alpha val="43137"/>
                    </a:srgbClr>
                  </a:outerShdw>
                </a:effectLst>
                <a:latin typeface="宋体" pitchFamily="2" charset="-122"/>
              </a:rPr>
              <a:t>。</a:t>
            </a:r>
            <a:endParaRPr lang="en-US" altLang="zh-CN" b="1" dirty="0" smtClean="0">
              <a:solidFill>
                <a:srgbClr val="7030A0"/>
              </a:solidFill>
              <a:effectLst>
                <a:outerShdw blurRad="38100" dist="38100" dir="2700000" algn="tl">
                  <a:srgbClr val="000000">
                    <a:alpha val="43137"/>
                  </a:srgbClr>
                </a:outerShdw>
              </a:effectLst>
              <a:latin typeface="宋体" pitchFamily="2" charset="-122"/>
            </a:endParaRPr>
          </a:p>
        </p:txBody>
      </p:sp>
    </p:spTree>
  </p:cSld>
  <p:clrMapOvr>
    <a:masterClrMapping/>
  </p:clrMapOvr>
  <p:transition>
    <p:cover dir="r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971600" y="-27384"/>
            <a:ext cx="7242175" cy="1057275"/>
          </a:xfrm>
          <a:prstGeom prst="rect">
            <a:avLst/>
          </a:prstGeom>
        </p:spPr>
        <p:txBody>
          <a:bodyPr anchor="ctr" anchorCtr="1"/>
          <a:lstStyle/>
          <a:p>
            <a:pPr lvl="0" algn="ctr">
              <a:defRPr/>
            </a:pPr>
            <a:r>
              <a:rPr lang="zh-CN" altLang="en-US" sz="3200" b="1" kern="0" dirty="0" smtClean="0">
                <a:solidFill>
                  <a:schemeClr val="accent6"/>
                </a:solidFill>
                <a:effectLst>
                  <a:outerShdw blurRad="38100" dist="38100" dir="2700000" algn="tl">
                    <a:srgbClr val="000000">
                      <a:alpha val="43137"/>
                    </a:srgbClr>
                  </a:outerShdw>
                </a:effectLst>
              </a:rPr>
              <a:t>五、寿命期不同项目的优选</a:t>
            </a:r>
          </a:p>
        </p:txBody>
      </p:sp>
      <p:sp>
        <p:nvSpPr>
          <p:cNvPr id="4" name="Text Box 4"/>
          <p:cNvSpPr txBox="1">
            <a:spLocks noChangeArrowheads="1"/>
          </p:cNvSpPr>
          <p:nvPr/>
        </p:nvSpPr>
        <p:spPr bwMode="auto">
          <a:xfrm>
            <a:off x="251520" y="1107316"/>
            <a:ext cx="8283770" cy="4893647"/>
          </a:xfrm>
          <a:prstGeom prst="rect">
            <a:avLst/>
          </a:prstGeom>
          <a:noFill/>
          <a:ln w="9525">
            <a:noFill/>
            <a:miter lim="800000"/>
            <a:headEnd/>
            <a:tailEnd/>
          </a:ln>
        </p:spPr>
        <p:txBody>
          <a:bodyPr wrap="square">
            <a:spAutoFit/>
          </a:bodyPr>
          <a:lstStyle/>
          <a:p>
            <a:pPr>
              <a:lnSpc>
                <a:spcPct val="150000"/>
              </a:lnSpc>
            </a:pPr>
            <a:r>
              <a:rPr lang="en-US" altLang="zh-CN" sz="2400" b="1" dirty="0" smtClean="0">
                <a:solidFill>
                  <a:srgbClr val="C00000"/>
                </a:solidFill>
                <a:effectLst>
                  <a:outerShdw blurRad="38100" dist="38100" dir="2700000" algn="tl">
                    <a:srgbClr val="000000">
                      <a:alpha val="43137"/>
                    </a:srgbClr>
                  </a:outerShdw>
                </a:effectLst>
                <a:latin typeface="宋体" pitchFamily="2" charset="-122"/>
              </a:rPr>
              <a:t>1</a:t>
            </a:r>
            <a:r>
              <a:rPr lang="zh-CN" altLang="en-US" sz="2400" b="1" dirty="0" smtClean="0">
                <a:solidFill>
                  <a:srgbClr val="C00000"/>
                </a:solidFill>
                <a:effectLst>
                  <a:outerShdw blurRad="38100" dist="38100" dir="2700000" algn="tl">
                    <a:srgbClr val="000000">
                      <a:alpha val="43137"/>
                    </a:srgbClr>
                  </a:outerShdw>
                </a:effectLst>
                <a:latin typeface="宋体" pitchFamily="2" charset="-122"/>
              </a:rPr>
              <a:t>、有资金限制的独立项目</a:t>
            </a:r>
            <a:endParaRPr lang="en-US" altLang="zh-CN" sz="2400" b="1" dirty="0" smtClean="0">
              <a:solidFill>
                <a:srgbClr val="C00000"/>
              </a:solidFill>
              <a:effectLst>
                <a:outerShdw blurRad="38100" dist="38100" dir="2700000" algn="tl">
                  <a:srgbClr val="000000">
                    <a:alpha val="43137"/>
                  </a:srgbClr>
                </a:outerShdw>
              </a:effectLst>
              <a:latin typeface="宋体" pitchFamily="2" charset="-122"/>
            </a:endParaRPr>
          </a:p>
          <a:p>
            <a:pPr>
              <a:lnSpc>
                <a:spcPct val="150000"/>
              </a:lnSpc>
            </a:pPr>
            <a:r>
              <a:rPr lang="zh-CN" altLang="en-US" b="1" dirty="0" smtClean="0">
                <a:solidFill>
                  <a:srgbClr val="7030A0"/>
                </a:solidFill>
                <a:effectLst>
                  <a:outerShdw blurRad="38100" dist="38100" dir="2700000" algn="tl">
                    <a:srgbClr val="000000">
                      <a:alpha val="43137"/>
                    </a:srgbClr>
                  </a:outerShdw>
                </a:effectLst>
                <a:latin typeface="宋体" pitchFamily="2" charset="-122"/>
              </a:rPr>
              <a:t>基于假设 ：以最长寿命期为计算期，各短寿命期结束后，净现金收入在剩余时间内按折现率再投资，直至寿命期最长项目结束。</a:t>
            </a:r>
            <a:r>
              <a:rPr lang="zh-CN" altLang="en-US" b="1" dirty="0" smtClean="0">
                <a:solidFill>
                  <a:srgbClr val="C00000"/>
                </a:solidFill>
                <a:effectLst>
                  <a:outerShdw blurRad="38100" dist="38100" dir="2700000" algn="tl">
                    <a:srgbClr val="000000">
                      <a:alpha val="43137"/>
                    </a:srgbClr>
                  </a:outerShdw>
                </a:effectLst>
                <a:latin typeface="宋体" pitchFamily="2" charset="-122"/>
                <a:sym typeface="Wingdings" pitchFamily="2" charset="2"/>
              </a:rPr>
              <a:t> 例</a:t>
            </a:r>
            <a:r>
              <a:rPr lang="en-US" altLang="zh-CN" b="1" dirty="0" smtClean="0">
                <a:solidFill>
                  <a:srgbClr val="C00000"/>
                </a:solidFill>
                <a:effectLst>
                  <a:outerShdw blurRad="38100" dist="38100" dir="2700000" algn="tl">
                    <a:srgbClr val="000000">
                      <a:alpha val="43137"/>
                    </a:srgbClr>
                  </a:outerShdw>
                </a:effectLst>
                <a:latin typeface="宋体" pitchFamily="2" charset="-122"/>
                <a:sym typeface="Wingdings" pitchFamily="2" charset="2"/>
              </a:rPr>
              <a:t>13-12.</a:t>
            </a:r>
          </a:p>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sym typeface="Wingdings" pitchFamily="2" charset="2"/>
              </a:rPr>
              <a:t>（各项目可以直接按自己寿命计算</a:t>
            </a:r>
            <a:r>
              <a:rPr lang="en-US" altLang="zh-CN" b="1" dirty="0" err="1" smtClean="0">
                <a:solidFill>
                  <a:srgbClr val="0000FF"/>
                </a:solidFill>
                <a:effectLst>
                  <a:outerShdw blurRad="38100" dist="38100" dir="2700000" algn="tl">
                    <a:srgbClr val="000000">
                      <a:alpha val="43137"/>
                    </a:srgbClr>
                  </a:outerShdw>
                </a:effectLst>
                <a:latin typeface="宋体" pitchFamily="2" charset="-122"/>
                <a:sym typeface="Wingdings" pitchFamily="2" charset="2"/>
              </a:rPr>
              <a:t>NPV，与之前的寿命相同项目计算一样</a:t>
            </a:r>
            <a:r>
              <a:rPr lang="zh-CN" altLang="en-US" b="1" dirty="0" smtClean="0">
                <a:solidFill>
                  <a:srgbClr val="0000FF"/>
                </a:solidFill>
                <a:effectLst>
                  <a:outerShdw blurRad="38100" dist="38100" dir="2700000" algn="tl">
                    <a:srgbClr val="000000">
                      <a:alpha val="43137"/>
                    </a:srgbClr>
                  </a:outerShdw>
                </a:effectLst>
                <a:latin typeface="宋体" pitchFamily="2" charset="-122"/>
                <a:sym typeface="Wingdings" pitchFamily="2" charset="2"/>
              </a:rPr>
              <a:t>）</a:t>
            </a:r>
            <a:endParaRPr lang="en-US" altLang="zh-CN" b="1" dirty="0" smtClean="0">
              <a:solidFill>
                <a:srgbClr val="0000FF"/>
              </a:solidFill>
              <a:effectLst>
                <a:outerShdw blurRad="38100" dist="38100" dir="2700000" algn="tl">
                  <a:srgbClr val="000000">
                    <a:alpha val="43137"/>
                  </a:srgbClr>
                </a:outerShdw>
              </a:effectLst>
              <a:latin typeface="宋体" pitchFamily="2" charset="-122"/>
            </a:endParaRPr>
          </a:p>
          <a:p>
            <a:pPr>
              <a:lnSpc>
                <a:spcPct val="150000"/>
              </a:lnSpc>
            </a:pPr>
            <a:r>
              <a:rPr lang="en-US" altLang="zh-CN" sz="2400" b="1" dirty="0" smtClean="0">
                <a:solidFill>
                  <a:srgbClr val="C00000"/>
                </a:solidFill>
                <a:effectLst>
                  <a:outerShdw blurRad="38100" dist="38100" dir="2700000" algn="tl">
                    <a:srgbClr val="000000">
                      <a:alpha val="43137"/>
                    </a:srgbClr>
                  </a:outerShdw>
                </a:effectLst>
                <a:latin typeface="宋体" pitchFamily="2" charset="-122"/>
              </a:rPr>
              <a:t>2</a:t>
            </a:r>
            <a:r>
              <a:rPr lang="zh-CN" altLang="en-US" sz="2400" b="1" dirty="0" smtClean="0">
                <a:solidFill>
                  <a:srgbClr val="C00000"/>
                </a:solidFill>
                <a:effectLst>
                  <a:outerShdw blurRad="38100" dist="38100" dir="2700000" algn="tl">
                    <a:srgbClr val="000000">
                      <a:alpha val="43137"/>
                    </a:srgbClr>
                  </a:outerShdw>
                </a:effectLst>
                <a:latin typeface="宋体" pitchFamily="2" charset="-122"/>
              </a:rPr>
              <a:t>、有或无资金限制的互斥项目</a:t>
            </a:r>
            <a:endParaRPr lang="en-US" altLang="zh-CN" sz="2400" b="1" dirty="0" smtClean="0">
              <a:solidFill>
                <a:srgbClr val="C00000"/>
              </a:solidFill>
              <a:effectLst>
                <a:outerShdw blurRad="38100" dist="38100" dir="2700000" algn="tl">
                  <a:srgbClr val="000000">
                    <a:alpha val="43137"/>
                  </a:srgbClr>
                </a:outerShdw>
              </a:effectLst>
              <a:latin typeface="宋体" pitchFamily="2" charset="-122"/>
            </a:endParaRPr>
          </a:p>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sym typeface="Wingdings" pitchFamily="2" charset="2"/>
              </a:rPr>
              <a:t>净现值法：最小公倍数法、最短计算期法、指定计算期法。</a:t>
            </a:r>
            <a:endParaRPr lang="en-US" altLang="zh-CN" b="1" dirty="0" smtClean="0">
              <a:solidFill>
                <a:srgbClr val="0000FF"/>
              </a:solidFill>
              <a:effectLst>
                <a:outerShdw blurRad="38100" dist="38100" dir="2700000" algn="tl">
                  <a:srgbClr val="000000">
                    <a:alpha val="43137"/>
                  </a:srgbClr>
                </a:outerShdw>
              </a:effectLst>
              <a:latin typeface="宋体" pitchFamily="2" charset="-122"/>
              <a:sym typeface="Wingdings" pitchFamily="2" charset="2"/>
            </a:endParaRPr>
          </a:p>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sym typeface="Wingdings" pitchFamily="2" charset="2"/>
              </a:rPr>
              <a:t>净年值法：</a:t>
            </a:r>
            <a:endParaRPr lang="en-US" altLang="zh-CN" b="1" dirty="0" smtClean="0">
              <a:solidFill>
                <a:srgbClr val="0000FF"/>
              </a:solidFill>
              <a:effectLst>
                <a:outerShdw blurRad="38100" dist="38100" dir="2700000" algn="tl">
                  <a:srgbClr val="000000">
                    <a:alpha val="43137"/>
                  </a:srgbClr>
                </a:outerShdw>
              </a:effectLst>
              <a:latin typeface="宋体" pitchFamily="2" charset="-122"/>
              <a:sym typeface="Wingdings" pitchFamily="2" charset="2"/>
            </a:endParaRPr>
          </a:p>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sym typeface="Wingdings" pitchFamily="2" charset="2"/>
              </a:rPr>
              <a:t>差额投资内部收益率法：</a:t>
            </a:r>
            <a:endParaRPr lang="en-US" altLang="zh-CN" b="1" dirty="0" smtClean="0">
              <a:solidFill>
                <a:srgbClr val="0000FF"/>
              </a:solidFill>
              <a:effectLst>
                <a:outerShdw blurRad="38100" dist="38100" dir="2700000" algn="tl">
                  <a:srgbClr val="000000">
                    <a:alpha val="43137"/>
                  </a:srgbClr>
                </a:outerShdw>
              </a:effectLst>
              <a:latin typeface="宋体" pitchFamily="2" charset="-122"/>
              <a:sym typeface="Wingdings" pitchFamily="2" charset="2"/>
            </a:endParaRPr>
          </a:p>
          <a:p>
            <a:pPr>
              <a:lnSpc>
                <a:spcPct val="150000"/>
              </a:lnSpc>
            </a:pPr>
            <a:r>
              <a:rPr lang="zh-CN" altLang="en-US" b="1" dirty="0" smtClean="0">
                <a:solidFill>
                  <a:srgbClr val="0000FF"/>
                </a:solidFill>
                <a:effectLst>
                  <a:outerShdw blurRad="38100" dist="38100" dir="2700000" algn="tl">
                    <a:srgbClr val="000000">
                      <a:alpha val="43137"/>
                    </a:srgbClr>
                  </a:outerShdw>
                </a:effectLst>
                <a:latin typeface="宋体" pitchFamily="2" charset="-122"/>
                <a:sym typeface="Wingdings" pitchFamily="2" charset="2"/>
              </a:rPr>
              <a:t>费用年值法。</a:t>
            </a:r>
            <a:endParaRPr lang="en-US" altLang="zh-CN" b="1" dirty="0" smtClean="0">
              <a:solidFill>
                <a:srgbClr val="0000FF"/>
              </a:solidFill>
              <a:effectLst>
                <a:outerShdw blurRad="38100" dist="38100" dir="2700000" algn="tl">
                  <a:srgbClr val="000000">
                    <a:alpha val="43137"/>
                  </a:srgbClr>
                </a:outerShdw>
              </a:effectLst>
              <a:latin typeface="宋体" pitchFamily="2" charset="-122"/>
              <a:sym typeface="Wingdings" pitchFamily="2" charset="2"/>
            </a:endParaRPr>
          </a:p>
          <a:p>
            <a:pPr>
              <a:lnSpc>
                <a:spcPct val="150000"/>
              </a:lnSpc>
            </a:pPr>
            <a:r>
              <a:rPr lang="zh-CN" altLang="en-US" b="1" dirty="0" smtClean="0">
                <a:solidFill>
                  <a:srgbClr val="7030A0"/>
                </a:solidFill>
                <a:effectLst>
                  <a:outerShdw blurRad="38100" dist="38100" dir="2700000" algn="tl">
                    <a:srgbClr val="000000">
                      <a:alpha val="43137"/>
                    </a:srgbClr>
                  </a:outerShdw>
                </a:effectLst>
                <a:latin typeface="宋体" pitchFamily="2" charset="-122"/>
                <a:sym typeface="Wingdings" pitchFamily="2" charset="2"/>
              </a:rPr>
              <a:t>只要计算期调整为相同了，可以直接使用寿命期相同项目的优选方法。</a:t>
            </a:r>
            <a:endParaRPr lang="en-US" altLang="zh-CN" b="1" dirty="0" smtClean="0">
              <a:solidFill>
                <a:srgbClr val="7030A0"/>
              </a:solidFill>
              <a:effectLst>
                <a:outerShdw blurRad="38100" dist="38100" dir="2700000" algn="tl">
                  <a:srgbClr val="000000">
                    <a:alpha val="43137"/>
                  </a:srgbClr>
                </a:outerShdw>
              </a:effectLst>
              <a:latin typeface="宋体" pitchFamily="2" charset="-122"/>
            </a:endParaRPr>
          </a:p>
        </p:txBody>
      </p:sp>
    </p:spTree>
  </p:cSld>
  <p:clrMapOvr>
    <a:masterClrMapping/>
  </p:clrMapOvr>
  <p:transition>
    <p:cover dir="r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Text Box 4"/>
          <p:cNvSpPr txBox="1">
            <a:spLocks noChangeArrowheads="1"/>
          </p:cNvSpPr>
          <p:nvPr/>
        </p:nvSpPr>
        <p:spPr bwMode="auto">
          <a:xfrm>
            <a:off x="989013" y="1844824"/>
            <a:ext cx="7778750" cy="3132204"/>
          </a:xfrm>
          <a:prstGeom prst="rect">
            <a:avLst/>
          </a:prstGeom>
          <a:noFill/>
          <a:ln w="9525">
            <a:noFill/>
            <a:miter lim="800000"/>
            <a:headEnd/>
            <a:tailEnd/>
          </a:ln>
          <a:effectLst/>
        </p:spPr>
        <p:txBody>
          <a:bodyPr wrap="square">
            <a:spAutoFit/>
          </a:bodyPr>
          <a:lstStyle/>
          <a:p>
            <a:pPr>
              <a:lnSpc>
                <a:spcPct val="160000"/>
              </a:lnSpc>
              <a:spcBef>
                <a:spcPct val="0"/>
              </a:spcBef>
              <a:buClrTx/>
              <a:buSzTx/>
              <a:buFontTx/>
              <a:buNone/>
            </a:pPr>
            <a:r>
              <a:rPr lang="zh-CN" altLang="en-US" sz="2400" b="1" dirty="0">
                <a:solidFill>
                  <a:srgbClr val="0000FF"/>
                </a:solidFill>
                <a:effectLst>
                  <a:outerShdw blurRad="38100" dist="38100" dir="2700000" algn="tl">
                    <a:srgbClr val="000000">
                      <a:alpha val="43137"/>
                    </a:srgbClr>
                  </a:outerShdw>
                </a:effectLst>
                <a:latin typeface="宋体" pitchFamily="2" charset="-122"/>
              </a:rPr>
              <a:t>最小公倍数</a:t>
            </a:r>
            <a:r>
              <a:rPr lang="zh-CN" altLang="en-US" sz="2400" b="1" dirty="0" smtClean="0">
                <a:solidFill>
                  <a:srgbClr val="0000FF"/>
                </a:solidFill>
                <a:effectLst>
                  <a:outerShdw blurRad="38100" dist="38100" dir="2700000" algn="tl">
                    <a:srgbClr val="000000">
                      <a:alpha val="43137"/>
                    </a:srgbClr>
                  </a:outerShdw>
                </a:effectLst>
                <a:latin typeface="宋体" pitchFamily="2" charset="-122"/>
              </a:rPr>
              <a:t>法的重复型更新假设</a:t>
            </a:r>
            <a:r>
              <a:rPr lang="zh-CN" altLang="en-US" sz="2400" b="1" dirty="0" smtClean="0">
                <a:solidFill>
                  <a:srgbClr val="0000FF"/>
                </a:solidFill>
                <a:effectLst>
                  <a:outerShdw blurRad="38100" dist="38100" dir="2700000" algn="tl">
                    <a:srgbClr val="000000">
                      <a:alpha val="43137"/>
                    </a:srgbClr>
                  </a:outerShdw>
                </a:effectLst>
                <a:latin typeface="宋体" pitchFamily="2" charset="-122"/>
              </a:rPr>
              <a:t>：</a:t>
            </a:r>
            <a:r>
              <a:rPr lang="zh-CN" altLang="en-US" sz="2400" dirty="0" smtClean="0">
                <a:effectLst>
                  <a:outerShdw blurRad="38100" dist="38100" dir="2700000" algn="tl">
                    <a:srgbClr val="000000">
                      <a:alpha val="43137"/>
                    </a:srgbClr>
                  </a:outerShdw>
                </a:effectLst>
                <a:latin typeface="宋体" pitchFamily="2" charset="-122"/>
              </a:rPr>
              <a:t>各备选方案在寿命期结束时，均按其原寿命期和现金流量重复，直至达到各方案的最小倍数。</a:t>
            </a:r>
            <a:r>
              <a:rPr lang="zh-CN" altLang="en-US" sz="2400" dirty="0" smtClean="0">
                <a:effectLst>
                  <a:outerShdw blurRad="38100" dist="38100" dir="2700000" algn="tl">
                    <a:srgbClr val="000000">
                      <a:alpha val="43137"/>
                    </a:srgbClr>
                  </a:outerShdw>
                </a:effectLst>
                <a:latin typeface="宋体" pitchFamily="2" charset="-122"/>
              </a:rPr>
              <a:t>将</a:t>
            </a:r>
            <a:r>
              <a:rPr lang="zh-CN" altLang="en-US" sz="2400" dirty="0">
                <a:effectLst>
                  <a:outerShdw blurRad="38100" dist="38100" dir="2700000" algn="tl">
                    <a:srgbClr val="000000">
                      <a:alpha val="43137"/>
                    </a:srgbClr>
                  </a:outerShdw>
                </a:effectLst>
                <a:latin typeface="宋体" pitchFamily="2" charset="-122"/>
              </a:rPr>
              <a:t>各技术方案寿命期的</a:t>
            </a:r>
            <a:r>
              <a:rPr lang="zh-CN" altLang="en-US" sz="2800" dirty="0">
                <a:solidFill>
                  <a:srgbClr val="0000FF"/>
                </a:solidFill>
                <a:effectLst>
                  <a:outerShdw blurRad="38100" dist="38100" dir="2700000" algn="tl">
                    <a:srgbClr val="000000">
                      <a:alpha val="43137"/>
                    </a:srgbClr>
                  </a:outerShdw>
                </a:effectLst>
                <a:latin typeface="宋体" charset="-122"/>
              </a:rPr>
              <a:t>最小公倍数</a:t>
            </a:r>
            <a:r>
              <a:rPr lang="zh-CN" altLang="en-US" sz="2400" dirty="0">
                <a:effectLst>
                  <a:outerShdw blurRad="38100" dist="38100" dir="2700000" algn="tl">
                    <a:srgbClr val="000000">
                      <a:alpha val="43137"/>
                    </a:srgbClr>
                  </a:outerShdw>
                </a:effectLst>
                <a:latin typeface="宋体" pitchFamily="2" charset="-122"/>
              </a:rPr>
              <a:t>作为比选</a:t>
            </a:r>
            <a:r>
              <a:rPr lang="zh-CN" altLang="en-US" sz="2400" dirty="0" smtClean="0">
                <a:effectLst>
                  <a:outerShdw blurRad="38100" dist="38100" dir="2700000" algn="tl">
                    <a:srgbClr val="000000">
                      <a:alpha val="43137"/>
                    </a:srgbClr>
                  </a:outerShdw>
                </a:effectLst>
                <a:latin typeface="宋体" pitchFamily="2" charset="-122"/>
              </a:rPr>
              <a:t>的计算期。然后</a:t>
            </a:r>
            <a:r>
              <a:rPr lang="zh-CN" altLang="en-US" sz="2400" dirty="0">
                <a:effectLst>
                  <a:outerShdw blurRad="38100" dist="38100" dir="2700000" algn="tl">
                    <a:srgbClr val="000000">
                      <a:alpha val="43137"/>
                    </a:srgbClr>
                  </a:outerShdw>
                </a:effectLst>
                <a:latin typeface="宋体" pitchFamily="2" charset="-122"/>
              </a:rPr>
              <a:t>计算各方案</a:t>
            </a:r>
            <a:r>
              <a:rPr lang="zh-CN" altLang="en-US" sz="2400" dirty="0" smtClean="0">
                <a:effectLst>
                  <a:outerShdw blurRad="38100" dist="38100" dir="2700000" algn="tl">
                    <a:srgbClr val="000000">
                      <a:alpha val="43137"/>
                    </a:srgbClr>
                  </a:outerShdw>
                </a:effectLst>
                <a:latin typeface="宋体" pitchFamily="2" charset="-122"/>
              </a:rPr>
              <a:t>在计算期</a:t>
            </a:r>
            <a:r>
              <a:rPr lang="zh-CN" altLang="en-US" sz="2400" dirty="0">
                <a:effectLst>
                  <a:outerShdw blurRad="38100" dist="38100" dir="2700000" algn="tl">
                    <a:srgbClr val="000000">
                      <a:alpha val="43137"/>
                    </a:srgbClr>
                  </a:outerShdw>
                </a:effectLst>
                <a:latin typeface="宋体" pitchFamily="2" charset="-122"/>
              </a:rPr>
              <a:t>内的净现值，</a:t>
            </a:r>
            <a:r>
              <a:rPr lang="zh-CN" altLang="en-US" sz="2400" dirty="0" smtClean="0">
                <a:effectLst>
                  <a:outerShdw blurRad="38100" dist="38100" dir="2700000" algn="tl">
                    <a:srgbClr val="000000">
                      <a:alpha val="43137"/>
                    </a:srgbClr>
                  </a:outerShdw>
                </a:effectLst>
                <a:latin typeface="宋体" pitchFamily="2" charset="-122"/>
              </a:rPr>
              <a:t>用</a:t>
            </a:r>
            <a:r>
              <a:rPr lang="zh-CN" altLang="en-US" sz="2800" dirty="0" smtClean="0">
                <a:solidFill>
                  <a:srgbClr val="0000FF"/>
                </a:solidFill>
                <a:effectLst>
                  <a:outerShdw blurRad="38100" dist="38100" dir="2700000" algn="tl">
                    <a:srgbClr val="000000">
                      <a:alpha val="43137"/>
                    </a:srgbClr>
                  </a:outerShdw>
                </a:effectLst>
                <a:latin typeface="宋体" charset="-122"/>
              </a:rPr>
              <a:t>计算期</a:t>
            </a:r>
            <a:r>
              <a:rPr lang="zh-CN" altLang="en-US" sz="2800" dirty="0">
                <a:solidFill>
                  <a:srgbClr val="0000FF"/>
                </a:solidFill>
                <a:effectLst>
                  <a:outerShdw blurRad="38100" dist="38100" dir="2700000" algn="tl">
                    <a:srgbClr val="000000">
                      <a:alpha val="43137"/>
                    </a:srgbClr>
                  </a:outerShdw>
                </a:effectLst>
                <a:latin typeface="宋体" charset="-122"/>
              </a:rPr>
              <a:t>内的净现值</a:t>
            </a:r>
            <a:r>
              <a:rPr lang="zh-CN" altLang="en-US" sz="2400" dirty="0">
                <a:effectLst>
                  <a:outerShdw blurRad="38100" dist="38100" dir="2700000" algn="tl">
                    <a:srgbClr val="000000">
                      <a:alpha val="43137"/>
                    </a:srgbClr>
                  </a:outerShdw>
                </a:effectLst>
                <a:latin typeface="宋体" pitchFamily="2" charset="-122"/>
              </a:rPr>
              <a:t>比选方案。</a:t>
            </a:r>
          </a:p>
        </p:txBody>
      </p:sp>
      <p:sp>
        <p:nvSpPr>
          <p:cNvPr id="118791" name="Text Box 7"/>
          <p:cNvSpPr txBox="1">
            <a:spLocks noGrp="1" noChangeArrowheads="1"/>
          </p:cNvSpPr>
          <p:nvPr>
            <p:ph type="title" idx="4294967295"/>
          </p:nvPr>
        </p:nvSpPr>
        <p:spPr>
          <a:xfrm>
            <a:off x="2266950" y="188640"/>
            <a:ext cx="4019550" cy="706437"/>
          </a:xfrm>
          <a:prstGeom prst="rect">
            <a:avLst/>
          </a:prstGeom>
          <a:noFill/>
          <a:ln/>
        </p:spPr>
        <p:txBody>
          <a:bodyPr/>
          <a:lstStyle/>
          <a:p>
            <a:pPr>
              <a:buSzPct val="130000"/>
            </a:pPr>
            <a:r>
              <a:rPr lang="zh-CN" altLang="en-US" sz="3600" b="1" dirty="0">
                <a:solidFill>
                  <a:srgbClr val="C00000"/>
                </a:solidFill>
                <a:effectLst>
                  <a:outerShdw blurRad="38100" dist="38100" dir="2700000" algn="tl">
                    <a:srgbClr val="C0C0C0"/>
                  </a:outerShdw>
                </a:effectLst>
                <a:latin typeface="宋体" charset="-122"/>
              </a:rPr>
              <a:t>最小公倍数法</a:t>
            </a:r>
          </a:p>
        </p:txBody>
      </p:sp>
      <p:sp>
        <p:nvSpPr>
          <p:cNvPr id="118792" name="Text Box 8"/>
          <p:cNvSpPr txBox="1">
            <a:spLocks noChangeArrowheads="1"/>
          </p:cNvSpPr>
          <p:nvPr/>
        </p:nvSpPr>
        <p:spPr bwMode="auto">
          <a:xfrm>
            <a:off x="2659102" y="1314450"/>
            <a:ext cx="3570208" cy="461665"/>
          </a:xfrm>
          <a:prstGeom prst="rect">
            <a:avLst/>
          </a:prstGeom>
          <a:noFill/>
          <a:ln w="9525">
            <a:noFill/>
            <a:miter lim="800000"/>
            <a:headEnd/>
            <a:tailEnd/>
          </a:ln>
          <a:effectLst/>
        </p:spPr>
        <p:txBody>
          <a:bodyPr wrap="none">
            <a:spAutoFit/>
          </a:bodyPr>
          <a:lstStyle/>
          <a:p>
            <a:pPr algn="just">
              <a:spcBef>
                <a:spcPct val="0"/>
              </a:spcBef>
              <a:buClrTx/>
              <a:buSzTx/>
              <a:buFontTx/>
              <a:buNone/>
            </a:pPr>
            <a:r>
              <a:rPr lang="zh-CN" altLang="en-US" sz="2400" b="1" dirty="0" smtClean="0"/>
              <a:t>净现值法比</a:t>
            </a:r>
            <a:r>
              <a:rPr lang="zh-CN" altLang="en-US" sz="2400" b="1" dirty="0"/>
              <a:t>选时常用方法</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box(in)">
                                      <p:cBhvr>
                                        <p:cTn id="7" dur="500"/>
                                        <p:tgtEl>
                                          <p:spTgt spid="11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4"/>
          <p:cNvSpPr>
            <a:spLocks noChangeArrowheads="1"/>
          </p:cNvSpPr>
          <p:nvPr/>
        </p:nvSpPr>
        <p:spPr bwMode="auto">
          <a:xfrm>
            <a:off x="236116" y="1196752"/>
            <a:ext cx="2679700" cy="641350"/>
          </a:xfrm>
          <a:prstGeom prst="rect">
            <a:avLst/>
          </a:prstGeom>
          <a:noFill/>
          <a:ln w="9525">
            <a:noFill/>
            <a:miter lim="800000"/>
            <a:headEnd/>
            <a:tailEnd/>
          </a:ln>
          <a:effectLst/>
        </p:spPr>
        <p:txBody>
          <a:bodyPr>
            <a:spAutoFit/>
          </a:bodyPr>
          <a:lstStyle/>
          <a:p>
            <a:pPr>
              <a:spcBef>
                <a:spcPct val="0"/>
              </a:spcBef>
              <a:buClrTx/>
              <a:buSzTx/>
              <a:buFontTx/>
              <a:buNone/>
            </a:pPr>
            <a:r>
              <a:rPr lang="zh-CN" altLang="en-US" sz="3600" b="1" dirty="0" smtClean="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应用</a:t>
            </a:r>
            <a:r>
              <a:rPr lang="zh-CN" altLang="en-US" sz="3600" b="1" dirty="0">
                <a:solidFill>
                  <a:srgbClr val="6600CC"/>
                </a:solidFill>
                <a:effectLst>
                  <a:outerShdw blurRad="38100" dist="38100" dir="2700000" algn="tl">
                    <a:srgbClr val="000000">
                      <a:alpha val="43137"/>
                    </a:srgbClr>
                  </a:outerShdw>
                </a:effectLst>
                <a:latin typeface="楷体_GB2312" pitchFamily="49" charset="-122"/>
                <a:ea typeface="楷体_GB2312" pitchFamily="49" charset="-122"/>
              </a:rPr>
              <a:t>举例</a:t>
            </a:r>
          </a:p>
        </p:txBody>
      </p:sp>
      <p:graphicFrame>
        <p:nvGraphicFramePr>
          <p:cNvPr id="119878" name="Group 70"/>
          <p:cNvGraphicFramePr>
            <a:graphicFrameLocks noGrp="1"/>
          </p:cNvGraphicFramePr>
          <p:nvPr/>
        </p:nvGraphicFramePr>
        <p:xfrm>
          <a:off x="1166068" y="2048917"/>
          <a:ext cx="6718300" cy="1554480"/>
        </p:xfrm>
        <a:graphic>
          <a:graphicData uri="http://schemas.openxmlformats.org/drawingml/2006/table">
            <a:tbl>
              <a:tblPr/>
              <a:tblGrid>
                <a:gridCol w="1679575"/>
                <a:gridCol w="1679575"/>
                <a:gridCol w="1681162"/>
                <a:gridCol w="1677988"/>
              </a:tblGrid>
              <a:tr h="347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楷体_GB2312" pitchFamily="49" charset="-122"/>
                        </a:rPr>
                        <a:t>方  案</a:t>
                      </a:r>
                    </a:p>
                  </a:txBody>
                  <a:tcPr anchor="ctr" horzOverflow="overflow">
                    <a:lnL cap="flat">
                      <a:noFill/>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楷体_GB2312" pitchFamily="49" charset="-122"/>
                        </a:rPr>
                        <a:t>投  资</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楷体_GB2312" pitchFamily="49" charset="-122"/>
                        </a:rPr>
                        <a:t>年净收益</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楷体_GB2312" pitchFamily="49" charset="-122"/>
                        </a:rPr>
                        <a:t>寿命期</a:t>
                      </a:r>
                    </a:p>
                  </a:txBody>
                  <a:tcPr anchor="ctr" horzOverflow="overflow">
                    <a:lnL w="12700" cap="flat" cmpd="sng" algn="ctr">
                      <a:solidFill>
                        <a:schemeClr val="hlink"/>
                      </a:solidFill>
                      <a:prstDash val="solid"/>
                      <a:miter lim="800000"/>
                      <a:headEnd type="none" w="med" len="med"/>
                      <a:tailEnd type="none" w="med" len="med"/>
                    </a:lnL>
                    <a:lnR cap="flat">
                      <a:noFill/>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solidFill>
                      <a:srgbClr val="00CCFF"/>
                    </a:solidFill>
                  </a:tcPr>
                </a:tc>
              </a:tr>
              <a:tr h="349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1" u="none" strike="noStrike" cap="none" normalizeH="0" baseline="0" smtClean="0">
                          <a:ln>
                            <a:noFill/>
                          </a:ln>
                          <a:solidFill>
                            <a:schemeClr val="tx1"/>
                          </a:solidFill>
                          <a:effectLst/>
                          <a:latin typeface="Times New Roman" pitchFamily="18" charset="0"/>
                          <a:ea typeface="宋体" charset="-122"/>
                        </a:rPr>
                        <a:t>A</a:t>
                      </a:r>
                    </a:p>
                  </a:txBody>
                  <a:tcPr anchor="ctr" horzOverflow="overflow">
                    <a:lnL cap="flat">
                      <a:noFill/>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a:noFill/>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smtClean="0">
                          <a:ln>
                            <a:noFill/>
                          </a:ln>
                          <a:solidFill>
                            <a:schemeClr val="tx1"/>
                          </a:solidFill>
                          <a:effectLst/>
                          <a:latin typeface="Tahoma" pitchFamily="34" charset="0"/>
                          <a:ea typeface="宋体" charset="-122"/>
                        </a:rPr>
                        <a:t>800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a:noFill/>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smtClean="0">
                          <a:ln>
                            <a:noFill/>
                          </a:ln>
                          <a:solidFill>
                            <a:schemeClr val="tx1"/>
                          </a:solidFill>
                          <a:effectLst/>
                          <a:latin typeface="Tahoma" pitchFamily="34" charset="0"/>
                          <a:ea typeface="宋体" charset="-122"/>
                        </a:rPr>
                        <a:t>360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a:noFill/>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smtClean="0">
                          <a:ln>
                            <a:noFill/>
                          </a:ln>
                          <a:solidFill>
                            <a:schemeClr val="tx1"/>
                          </a:solidFill>
                          <a:effectLst/>
                          <a:latin typeface="Tahoma" pitchFamily="34" charset="0"/>
                          <a:ea typeface="宋体" charset="-122"/>
                        </a:rPr>
                        <a:t>6</a:t>
                      </a:r>
                    </a:p>
                  </a:txBody>
                  <a:tcPr anchor="ctr" horzOverflow="overflow">
                    <a:lnL w="12700" cap="flat" cmpd="sng" algn="ctr">
                      <a:solidFill>
                        <a:schemeClr val="hlink"/>
                      </a:solidFill>
                      <a:prstDash val="solid"/>
                      <a:miter lim="800000"/>
                      <a:headEnd type="none" w="med" len="med"/>
                      <a:tailEnd type="none" w="med" len="med"/>
                    </a:lnL>
                    <a:lnR cap="flat">
                      <a:noFill/>
                    </a:lnR>
                    <a:lnT w="12700" cap="flat" cmpd="sng" algn="ctr">
                      <a:solidFill>
                        <a:schemeClr val="hlink"/>
                      </a:solidFill>
                      <a:prstDash val="solid"/>
                      <a:miter lim="800000"/>
                      <a:headEnd type="none" w="med" len="med"/>
                      <a:tailEnd type="none" w="med" len="med"/>
                    </a:lnT>
                    <a:lnB>
                      <a:noFill/>
                    </a:lnB>
                    <a:lnTlToBr>
                      <a:noFill/>
                    </a:lnTlToBr>
                    <a:lnBlToTr>
                      <a:noFill/>
                    </a:lnBlToTr>
                    <a:solidFill>
                      <a:srgbClr val="00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1" i="1" u="none" strike="noStrike" cap="none" normalizeH="0" baseline="0" smtClean="0">
                          <a:ln>
                            <a:noFill/>
                          </a:ln>
                          <a:solidFill>
                            <a:schemeClr val="tx1"/>
                          </a:solidFill>
                          <a:effectLst/>
                          <a:latin typeface="Times New Roman" pitchFamily="18" charset="0"/>
                          <a:ea typeface="宋体" charset="-122"/>
                        </a:rPr>
                        <a:t>B</a:t>
                      </a:r>
                    </a:p>
                  </a:txBody>
                  <a:tcPr anchor="ctr" horzOverflow="overflow">
                    <a:lnL cap="flat">
                      <a:noFill/>
                    </a:lnL>
                    <a:lnR w="12700" cap="flat" cmpd="sng" algn="ctr">
                      <a:solidFill>
                        <a:schemeClr val="hlink"/>
                      </a:solidFill>
                      <a:prstDash val="solid"/>
                      <a:miter lim="800000"/>
                      <a:headEnd type="none" w="med" len="med"/>
                      <a:tailEnd type="none" w="med" len="med"/>
                    </a:lnR>
                    <a:lnT>
                      <a:noFill/>
                    </a:lnT>
                    <a:lnB w="12700" cap="flat" cmpd="sng" algn="ctr">
                      <a:solidFill>
                        <a:schemeClr val="hlink"/>
                      </a:solidFill>
                      <a:prstDash val="solid"/>
                      <a:miter lim="800000"/>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smtClean="0">
                          <a:ln>
                            <a:noFill/>
                          </a:ln>
                          <a:solidFill>
                            <a:schemeClr val="tx1"/>
                          </a:solidFill>
                          <a:effectLst/>
                          <a:latin typeface="Tahoma" pitchFamily="34" charset="0"/>
                          <a:ea typeface="宋体" charset="-122"/>
                        </a:rPr>
                        <a:t>1200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w="12700" cap="flat" cmpd="sng" algn="ctr">
                      <a:solidFill>
                        <a:schemeClr val="hlink"/>
                      </a:solidFill>
                      <a:prstDash val="solid"/>
                      <a:miter lim="800000"/>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smtClean="0">
                          <a:ln>
                            <a:noFill/>
                          </a:ln>
                          <a:solidFill>
                            <a:schemeClr val="tx1"/>
                          </a:solidFill>
                          <a:effectLst/>
                          <a:latin typeface="Tahoma" pitchFamily="34" charset="0"/>
                          <a:ea typeface="宋体" charset="-122"/>
                        </a:rPr>
                        <a:t>480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w="12700" cap="flat" cmpd="sng" algn="ctr">
                      <a:solidFill>
                        <a:schemeClr val="hlink"/>
                      </a:solidFill>
                      <a:prstDash val="solid"/>
                      <a:miter lim="800000"/>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smtClean="0">
                          <a:ln>
                            <a:noFill/>
                          </a:ln>
                          <a:solidFill>
                            <a:schemeClr val="tx1"/>
                          </a:solidFill>
                          <a:effectLst/>
                          <a:latin typeface="Tahoma" pitchFamily="34" charset="0"/>
                          <a:ea typeface="宋体" charset="-122"/>
                        </a:rPr>
                        <a:t>8</a:t>
                      </a:r>
                    </a:p>
                  </a:txBody>
                  <a:tcPr anchor="ctr" horzOverflow="overflow">
                    <a:lnL w="12700" cap="flat" cmpd="sng" algn="ctr">
                      <a:solidFill>
                        <a:schemeClr val="hlink"/>
                      </a:solidFill>
                      <a:prstDash val="solid"/>
                      <a:miter lim="800000"/>
                      <a:headEnd type="none" w="med" len="med"/>
                      <a:tailEnd type="none" w="med" len="med"/>
                    </a:lnL>
                    <a:lnR cap="flat">
                      <a:noFill/>
                    </a:lnR>
                    <a:lnT>
                      <a:noFill/>
                    </a:lnT>
                    <a:lnB w="12700" cap="flat" cmpd="sng" algn="ctr">
                      <a:solidFill>
                        <a:schemeClr val="hlink"/>
                      </a:solidFill>
                      <a:prstDash val="solid"/>
                      <a:miter lim="800000"/>
                      <a:headEnd type="none" w="med" len="med"/>
                      <a:tailEnd type="none" w="med" len="med"/>
                    </a:lnB>
                    <a:lnTlToBr>
                      <a:noFill/>
                    </a:lnTlToBr>
                    <a:lnBlToTr>
                      <a:noFill/>
                    </a:lnBlToTr>
                    <a:solidFill>
                      <a:srgbClr val="00CCFF"/>
                    </a:solidFill>
                  </a:tcPr>
                </a:tc>
              </a:tr>
            </a:tbl>
          </a:graphicData>
        </a:graphic>
      </p:graphicFrame>
      <p:sp>
        <p:nvSpPr>
          <p:cNvPr id="119870" name="Text Box 62"/>
          <p:cNvSpPr txBox="1">
            <a:spLocks noChangeArrowheads="1"/>
          </p:cNvSpPr>
          <p:nvPr/>
        </p:nvSpPr>
        <p:spPr bwMode="auto">
          <a:xfrm>
            <a:off x="3232993" y="1556792"/>
            <a:ext cx="4478337" cy="457200"/>
          </a:xfrm>
          <a:prstGeom prst="rect">
            <a:avLst/>
          </a:prstGeom>
          <a:noFill/>
          <a:ln w="9525">
            <a:noFill/>
            <a:miter lim="800000"/>
            <a:headEnd/>
            <a:tailEnd/>
          </a:ln>
          <a:effectLst/>
        </p:spPr>
        <p:txBody>
          <a:bodyPr wrap="none">
            <a:spAutoFit/>
          </a:bodyPr>
          <a:lstStyle/>
          <a:p>
            <a:pPr>
              <a:spcBef>
                <a:spcPct val="0"/>
              </a:spcBef>
              <a:buClrTx/>
              <a:buSzTx/>
              <a:buFontTx/>
              <a:buNone/>
            </a:pPr>
            <a:r>
              <a:rPr lang="zh-CN" altLang="en-US" sz="2400">
                <a:latin typeface="宋体" charset="-122"/>
              </a:rPr>
              <a:t>单位：万元   基准折现率：12%</a:t>
            </a:r>
          </a:p>
        </p:txBody>
      </p:sp>
      <p:sp>
        <p:nvSpPr>
          <p:cNvPr id="119879" name="Text Box 71"/>
          <p:cNvSpPr txBox="1">
            <a:spLocks noChangeArrowheads="1"/>
          </p:cNvSpPr>
          <p:nvPr/>
        </p:nvSpPr>
        <p:spPr bwMode="auto">
          <a:xfrm>
            <a:off x="357188" y="4337050"/>
            <a:ext cx="7510462" cy="604838"/>
          </a:xfrm>
          <a:prstGeom prst="rect">
            <a:avLst/>
          </a:prstGeom>
          <a:noFill/>
          <a:ln w="9525">
            <a:noFill/>
            <a:miter lim="800000"/>
            <a:headEnd/>
            <a:tailEnd/>
          </a:ln>
          <a:effectLst/>
        </p:spPr>
        <p:txBody>
          <a:bodyPr>
            <a:spAutoFit/>
          </a:bodyPr>
          <a:lstStyle/>
          <a:p>
            <a:pPr>
              <a:lnSpc>
                <a:spcPct val="120000"/>
              </a:lnSpc>
              <a:spcBef>
                <a:spcPct val="0"/>
              </a:spcBef>
              <a:buClrTx/>
              <a:buSzTx/>
              <a:buFontTx/>
              <a:buNone/>
            </a:pPr>
            <a:r>
              <a:rPr lang="zh-CN" altLang="en-US" sz="2800">
                <a:latin typeface="宋体" charset="-122"/>
              </a:rPr>
              <a:t>解：共同的分析期（最小公倍数）：</a:t>
            </a:r>
          </a:p>
        </p:txBody>
      </p:sp>
      <p:sp>
        <p:nvSpPr>
          <p:cNvPr id="119880" name="Text Box 72"/>
          <p:cNvSpPr txBox="1">
            <a:spLocks noChangeArrowheads="1"/>
          </p:cNvSpPr>
          <p:nvPr/>
        </p:nvSpPr>
        <p:spPr bwMode="auto">
          <a:xfrm>
            <a:off x="1177925" y="5073650"/>
            <a:ext cx="5724525" cy="519113"/>
          </a:xfrm>
          <a:prstGeom prst="rect">
            <a:avLst/>
          </a:prstGeom>
          <a:noFill/>
          <a:ln w="9525">
            <a:noFill/>
            <a:miter lim="800000"/>
            <a:headEnd/>
            <a:tailEnd/>
          </a:ln>
          <a:effectLst/>
        </p:spPr>
        <p:txBody>
          <a:bodyPr wrap="none">
            <a:spAutoFit/>
          </a:bodyPr>
          <a:lstStyle/>
          <a:p>
            <a:pPr algn="just">
              <a:spcBef>
                <a:spcPct val="0"/>
              </a:spcBef>
              <a:buClrTx/>
              <a:buSzTx/>
              <a:buFontTx/>
              <a:buNone/>
            </a:pPr>
            <a:r>
              <a:rPr lang="zh-CN" altLang="en-US" sz="2800">
                <a:latin typeface="宋体" charset="-122"/>
              </a:rPr>
              <a:t>则 </a:t>
            </a:r>
            <a:r>
              <a:rPr lang="en-US" altLang="zh-CN" sz="2800">
                <a:latin typeface="宋体" charset="-122"/>
              </a:rPr>
              <a:t>A</a:t>
            </a:r>
            <a:r>
              <a:rPr lang="zh-CN" altLang="en-US" sz="2800">
                <a:latin typeface="宋体" charset="-122"/>
              </a:rPr>
              <a:t>方案重复4次，</a:t>
            </a:r>
            <a:r>
              <a:rPr lang="en-US" altLang="zh-CN" sz="2800">
                <a:latin typeface="宋体" charset="-122"/>
              </a:rPr>
              <a:t>B</a:t>
            </a:r>
            <a:r>
              <a:rPr lang="zh-CN" altLang="en-US" sz="2800">
                <a:latin typeface="宋体" charset="-122"/>
              </a:rPr>
              <a:t>方案重复3次。</a:t>
            </a:r>
          </a:p>
        </p:txBody>
      </p:sp>
      <p:sp>
        <p:nvSpPr>
          <p:cNvPr id="119881" name="Text Box 73"/>
          <p:cNvSpPr txBox="1">
            <a:spLocks noChangeArrowheads="1"/>
          </p:cNvSpPr>
          <p:nvPr/>
        </p:nvSpPr>
        <p:spPr bwMode="auto">
          <a:xfrm>
            <a:off x="6063149" y="4407495"/>
            <a:ext cx="1173147" cy="461665"/>
          </a:xfrm>
          <a:prstGeom prst="rect">
            <a:avLst/>
          </a:prstGeom>
          <a:noFill/>
          <a:ln w="9525">
            <a:noFill/>
            <a:miter lim="800000"/>
            <a:headEnd/>
            <a:tailEnd/>
          </a:ln>
          <a:effectLst/>
        </p:spPr>
        <p:txBody>
          <a:bodyPr wrap="square">
            <a:spAutoFit/>
          </a:bodyPr>
          <a:lstStyle/>
          <a:p>
            <a:pPr algn="just">
              <a:spcBef>
                <a:spcPct val="0"/>
              </a:spcBef>
              <a:buClrTx/>
              <a:buSzTx/>
              <a:buFontTx/>
              <a:buNone/>
            </a:pPr>
            <a:r>
              <a:rPr lang="zh-CN" altLang="en-US" sz="2400" dirty="0">
                <a:solidFill>
                  <a:srgbClr val="0000FF"/>
                </a:solidFill>
              </a:rPr>
              <a:t>24</a:t>
            </a:r>
          </a:p>
        </p:txBody>
      </p:sp>
      <p:sp>
        <p:nvSpPr>
          <p:cNvPr id="9" name="Text Box 7"/>
          <p:cNvSpPr txBox="1">
            <a:spLocks noChangeArrowheads="1"/>
          </p:cNvSpPr>
          <p:nvPr/>
        </p:nvSpPr>
        <p:spPr bwMode="auto">
          <a:xfrm>
            <a:off x="2266950" y="188640"/>
            <a:ext cx="4019550" cy="7064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Pct val="130000"/>
              <a:buFontTx/>
              <a:buNone/>
              <a:tabLst/>
              <a:defRPr/>
            </a:pPr>
            <a:r>
              <a:rPr kumimoji="0" lang="zh-CN" altLang="en-US" sz="36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宋体" charset="-122"/>
                <a:ea typeface="+mj-ea"/>
                <a:cs typeface="+mj-cs"/>
              </a:rPr>
              <a:t>最小公倍数法</a:t>
            </a:r>
            <a:endParaRPr kumimoji="0" lang="zh-CN" altLang="en-US" sz="3600" b="1" i="0" u="none" strike="noStrike" kern="0" cap="none" spc="0" normalizeH="0" baseline="0" noProof="0" dirty="0">
              <a:ln>
                <a:noFill/>
              </a:ln>
              <a:solidFill>
                <a:srgbClr val="C00000"/>
              </a:solidFill>
              <a:effectLst>
                <a:outerShdw blurRad="38100" dist="38100" dir="2700000" algn="tl">
                  <a:srgbClr val="C0C0C0"/>
                </a:outerShdw>
              </a:effectLst>
              <a:uLnTx/>
              <a:uFillTx/>
              <a:latin typeface="宋体" charset="-122"/>
              <a:ea typeface="+mj-ea"/>
              <a:cs typeface="+mj-cs"/>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9870"/>
                                        </p:tgtEl>
                                        <p:attrNameLst>
                                          <p:attrName>style.visibility</p:attrName>
                                        </p:attrNameLst>
                                      </p:cBhvr>
                                      <p:to>
                                        <p:strVal val="visible"/>
                                      </p:to>
                                    </p:set>
                                    <p:animEffect transition="in" filter="dissolve">
                                      <p:cBhvr>
                                        <p:cTn id="7" dur="500"/>
                                        <p:tgtEl>
                                          <p:spTgt spid="11987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9878"/>
                                        </p:tgtEl>
                                        <p:attrNameLst>
                                          <p:attrName>style.visibility</p:attrName>
                                        </p:attrNameLst>
                                      </p:cBhvr>
                                      <p:to>
                                        <p:strVal val="visible"/>
                                      </p:to>
                                    </p:set>
                                    <p:animEffect transition="in" filter="dissolve">
                                      <p:cBhvr>
                                        <p:cTn id="11" dur="500"/>
                                        <p:tgtEl>
                                          <p:spTgt spid="11987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19879"/>
                                        </p:tgtEl>
                                        <p:attrNameLst>
                                          <p:attrName>style.visibility</p:attrName>
                                        </p:attrNameLst>
                                      </p:cBhvr>
                                      <p:to>
                                        <p:strVal val="visible"/>
                                      </p:to>
                                    </p:set>
                                    <p:animEffect transition="in" filter="dissolve">
                                      <p:cBhvr>
                                        <p:cTn id="16" dur="500"/>
                                        <p:tgtEl>
                                          <p:spTgt spid="119879"/>
                                        </p:tgtEl>
                                      </p:cBhvr>
                                    </p:animEffect>
                                  </p:childTnLst>
                                </p:cTn>
                              </p:par>
                            </p:childTnLst>
                          </p:cTn>
                        </p:par>
                      </p:childTnLst>
                    </p:cTn>
                  </p:par>
                  <p:par>
                    <p:cTn id="17" fill="hold">
                      <p:stCondLst>
                        <p:cond delay="indefinite"/>
                      </p:stCondLst>
                      <p:childTnLst>
                        <p:par>
                          <p:cTn id="18" fill="hold">
                            <p:stCondLst>
                              <p:cond delay="0"/>
                            </p:stCondLst>
                            <p:childTnLst>
                              <p:par>
                                <p:cTn id="19" presetID="15" presetClass="entr" presetSubtype="0" fill="hold" grpId="0" nodeType="clickEffect">
                                  <p:stCondLst>
                                    <p:cond delay="0"/>
                                  </p:stCondLst>
                                  <p:childTnLst>
                                    <p:set>
                                      <p:cBhvr>
                                        <p:cTn id="20" dur="1" fill="hold">
                                          <p:stCondLst>
                                            <p:cond delay="0"/>
                                          </p:stCondLst>
                                        </p:cTn>
                                        <p:tgtEl>
                                          <p:spTgt spid="119881"/>
                                        </p:tgtEl>
                                        <p:attrNameLst>
                                          <p:attrName>style.visibility</p:attrName>
                                        </p:attrNameLst>
                                      </p:cBhvr>
                                      <p:to>
                                        <p:strVal val="visible"/>
                                      </p:to>
                                    </p:set>
                                    <p:anim calcmode="lin" valueType="num">
                                      <p:cBhvr>
                                        <p:cTn id="21" dur="1000" fill="hold"/>
                                        <p:tgtEl>
                                          <p:spTgt spid="119881"/>
                                        </p:tgtEl>
                                        <p:attrNameLst>
                                          <p:attrName>ppt_w</p:attrName>
                                        </p:attrNameLst>
                                      </p:cBhvr>
                                      <p:tavLst>
                                        <p:tav tm="0">
                                          <p:val>
                                            <p:fltVal val="0"/>
                                          </p:val>
                                        </p:tav>
                                        <p:tav tm="100000">
                                          <p:val>
                                            <p:strVal val="#ppt_w"/>
                                          </p:val>
                                        </p:tav>
                                      </p:tavLst>
                                    </p:anim>
                                    <p:anim calcmode="lin" valueType="num">
                                      <p:cBhvr>
                                        <p:cTn id="22" dur="1000" fill="hold"/>
                                        <p:tgtEl>
                                          <p:spTgt spid="119881"/>
                                        </p:tgtEl>
                                        <p:attrNameLst>
                                          <p:attrName>ppt_h</p:attrName>
                                        </p:attrNameLst>
                                      </p:cBhvr>
                                      <p:tavLst>
                                        <p:tav tm="0">
                                          <p:val>
                                            <p:fltVal val="0"/>
                                          </p:val>
                                        </p:tav>
                                        <p:tav tm="100000">
                                          <p:val>
                                            <p:strVal val="#ppt_h"/>
                                          </p:val>
                                        </p:tav>
                                      </p:tavLst>
                                    </p:anim>
                                    <p:anim calcmode="lin" valueType="num">
                                      <p:cBhvr>
                                        <p:cTn id="23" dur="1000" fill="hold"/>
                                        <p:tgtEl>
                                          <p:spTgt spid="119881"/>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11988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19880"/>
                                        </p:tgtEl>
                                        <p:attrNameLst>
                                          <p:attrName>style.visibility</p:attrName>
                                        </p:attrNameLst>
                                      </p:cBhvr>
                                      <p:to>
                                        <p:strVal val="visible"/>
                                      </p:to>
                                    </p:set>
                                    <p:animEffect transition="in" filter="dissolve">
                                      <p:cBhvr>
                                        <p:cTn id="29" dur="500"/>
                                        <p:tgtEl>
                                          <p:spTgt spid="119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70" grpId="0" autoUpdateAnimBg="0"/>
      <p:bldP spid="119879" grpId="0" autoUpdateAnimBg="0"/>
      <p:bldP spid="119880" grpId="0" autoUpdateAnimBg="0"/>
      <p:bldP spid="119881"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565150" y="4098925"/>
            <a:ext cx="3830638" cy="1609725"/>
            <a:chOff x="336" y="2774"/>
            <a:chExt cx="2177" cy="782"/>
          </a:xfrm>
        </p:grpSpPr>
        <p:sp>
          <p:nvSpPr>
            <p:cNvPr id="120837" name="Line 5"/>
            <p:cNvSpPr>
              <a:spLocks noChangeShapeType="1"/>
            </p:cNvSpPr>
            <p:nvPr/>
          </p:nvSpPr>
          <p:spPr bwMode="auto">
            <a:xfrm>
              <a:off x="524" y="3152"/>
              <a:ext cx="1989" cy="0"/>
            </a:xfrm>
            <a:prstGeom prst="line">
              <a:avLst/>
            </a:prstGeom>
            <a:noFill/>
            <a:ln w="19050">
              <a:solidFill>
                <a:srgbClr val="CC00CC"/>
              </a:solidFill>
              <a:miter lim="800000"/>
              <a:headEnd/>
              <a:tailEnd/>
            </a:ln>
            <a:effectLst/>
          </p:spPr>
          <p:txBody>
            <a:bodyPr wrap="none"/>
            <a:lstStyle/>
            <a:p>
              <a:endParaRPr lang="zh-CN" altLang="en-US"/>
            </a:p>
          </p:txBody>
        </p:sp>
        <p:sp>
          <p:nvSpPr>
            <p:cNvPr id="120838" name="Line 6"/>
            <p:cNvSpPr>
              <a:spLocks noChangeShapeType="1"/>
            </p:cNvSpPr>
            <p:nvPr/>
          </p:nvSpPr>
          <p:spPr bwMode="auto">
            <a:xfrm>
              <a:off x="528" y="3152"/>
              <a:ext cx="0" cy="308"/>
            </a:xfrm>
            <a:prstGeom prst="line">
              <a:avLst/>
            </a:prstGeom>
            <a:noFill/>
            <a:ln w="28575">
              <a:solidFill>
                <a:srgbClr val="0066FF"/>
              </a:solidFill>
              <a:miter lim="800000"/>
              <a:headEnd/>
              <a:tailEnd type="triangle" w="med" len="med"/>
            </a:ln>
            <a:effectLst/>
          </p:spPr>
          <p:txBody>
            <a:bodyPr wrap="none"/>
            <a:lstStyle/>
            <a:p>
              <a:endParaRPr lang="zh-CN" altLang="en-US"/>
            </a:p>
          </p:txBody>
        </p:sp>
        <p:sp>
          <p:nvSpPr>
            <p:cNvPr id="120839" name="Line 7"/>
            <p:cNvSpPr>
              <a:spLocks noChangeShapeType="1"/>
            </p:cNvSpPr>
            <p:nvPr/>
          </p:nvSpPr>
          <p:spPr bwMode="auto">
            <a:xfrm>
              <a:off x="960" y="3152"/>
              <a:ext cx="0" cy="308"/>
            </a:xfrm>
            <a:prstGeom prst="line">
              <a:avLst/>
            </a:prstGeom>
            <a:noFill/>
            <a:ln w="28575">
              <a:solidFill>
                <a:srgbClr val="0066FF"/>
              </a:solidFill>
              <a:miter lim="800000"/>
              <a:headEnd/>
              <a:tailEnd type="triangle" w="med" len="med"/>
            </a:ln>
            <a:effectLst/>
          </p:spPr>
          <p:txBody>
            <a:bodyPr wrap="none"/>
            <a:lstStyle/>
            <a:p>
              <a:endParaRPr lang="zh-CN" altLang="en-US"/>
            </a:p>
          </p:txBody>
        </p:sp>
        <p:sp>
          <p:nvSpPr>
            <p:cNvPr id="120840" name="Line 8"/>
            <p:cNvSpPr>
              <a:spLocks noChangeShapeType="1"/>
            </p:cNvSpPr>
            <p:nvPr/>
          </p:nvSpPr>
          <p:spPr bwMode="auto">
            <a:xfrm>
              <a:off x="1824" y="3148"/>
              <a:ext cx="0" cy="308"/>
            </a:xfrm>
            <a:prstGeom prst="line">
              <a:avLst/>
            </a:prstGeom>
            <a:noFill/>
            <a:ln w="28575">
              <a:solidFill>
                <a:srgbClr val="0066FF"/>
              </a:solidFill>
              <a:miter lim="800000"/>
              <a:headEnd/>
              <a:tailEnd type="triangle" w="med" len="med"/>
            </a:ln>
            <a:effectLst/>
          </p:spPr>
          <p:txBody>
            <a:bodyPr wrap="none"/>
            <a:lstStyle/>
            <a:p>
              <a:endParaRPr lang="zh-CN" altLang="en-US"/>
            </a:p>
          </p:txBody>
        </p:sp>
        <p:sp>
          <p:nvSpPr>
            <p:cNvPr id="120841" name="Line 9"/>
            <p:cNvSpPr>
              <a:spLocks noChangeShapeType="1"/>
            </p:cNvSpPr>
            <p:nvPr/>
          </p:nvSpPr>
          <p:spPr bwMode="auto">
            <a:xfrm>
              <a:off x="1392" y="3148"/>
              <a:ext cx="0" cy="308"/>
            </a:xfrm>
            <a:prstGeom prst="line">
              <a:avLst/>
            </a:prstGeom>
            <a:noFill/>
            <a:ln w="28575">
              <a:solidFill>
                <a:srgbClr val="0066FF"/>
              </a:solidFill>
              <a:miter lim="800000"/>
              <a:headEnd/>
              <a:tailEnd type="triangle" w="med" len="med"/>
            </a:ln>
            <a:effectLst/>
          </p:spPr>
          <p:txBody>
            <a:bodyPr wrap="none"/>
            <a:lstStyle/>
            <a:p>
              <a:endParaRPr lang="zh-CN" altLang="en-US"/>
            </a:p>
          </p:txBody>
        </p:sp>
        <p:sp>
          <p:nvSpPr>
            <p:cNvPr id="120842" name="Line 10"/>
            <p:cNvSpPr>
              <a:spLocks noChangeShapeType="1"/>
            </p:cNvSpPr>
            <p:nvPr/>
          </p:nvSpPr>
          <p:spPr bwMode="auto">
            <a:xfrm flipV="1">
              <a:off x="624" y="2976"/>
              <a:ext cx="0" cy="172"/>
            </a:xfrm>
            <a:prstGeom prst="line">
              <a:avLst/>
            </a:prstGeom>
            <a:noFill/>
            <a:ln w="28575">
              <a:solidFill>
                <a:srgbClr val="0066FF"/>
              </a:solidFill>
              <a:round/>
              <a:headEnd/>
              <a:tailEnd type="triangle" w="med" len="med"/>
            </a:ln>
            <a:effectLst/>
          </p:spPr>
          <p:txBody>
            <a:bodyPr wrap="none"/>
            <a:lstStyle/>
            <a:p>
              <a:endParaRPr lang="zh-CN" altLang="en-US"/>
            </a:p>
          </p:txBody>
        </p:sp>
        <p:sp>
          <p:nvSpPr>
            <p:cNvPr id="120843" name="Line 11"/>
            <p:cNvSpPr>
              <a:spLocks noChangeShapeType="1"/>
            </p:cNvSpPr>
            <p:nvPr/>
          </p:nvSpPr>
          <p:spPr bwMode="auto">
            <a:xfrm flipV="1">
              <a:off x="2208" y="2976"/>
              <a:ext cx="0" cy="172"/>
            </a:xfrm>
            <a:prstGeom prst="line">
              <a:avLst/>
            </a:prstGeom>
            <a:noFill/>
            <a:ln w="28575">
              <a:solidFill>
                <a:srgbClr val="0066FF"/>
              </a:solidFill>
              <a:round/>
              <a:headEnd/>
              <a:tailEnd type="triangle" w="med" len="med"/>
            </a:ln>
            <a:effectLst/>
          </p:spPr>
          <p:txBody>
            <a:bodyPr wrap="none"/>
            <a:lstStyle/>
            <a:p>
              <a:endParaRPr lang="zh-CN" altLang="en-US"/>
            </a:p>
          </p:txBody>
        </p:sp>
        <p:sp>
          <p:nvSpPr>
            <p:cNvPr id="120844" name="Line 12"/>
            <p:cNvSpPr>
              <a:spLocks noChangeShapeType="1"/>
            </p:cNvSpPr>
            <p:nvPr/>
          </p:nvSpPr>
          <p:spPr bwMode="auto">
            <a:xfrm>
              <a:off x="624" y="2976"/>
              <a:ext cx="1584" cy="0"/>
            </a:xfrm>
            <a:prstGeom prst="line">
              <a:avLst/>
            </a:prstGeom>
            <a:noFill/>
            <a:ln w="9525">
              <a:solidFill>
                <a:schemeClr val="hlink"/>
              </a:solidFill>
              <a:round/>
              <a:headEnd/>
              <a:tailEnd/>
            </a:ln>
            <a:effectLst/>
          </p:spPr>
          <p:txBody>
            <a:bodyPr wrap="none"/>
            <a:lstStyle/>
            <a:p>
              <a:endParaRPr lang="zh-CN" altLang="en-US"/>
            </a:p>
          </p:txBody>
        </p:sp>
        <p:sp>
          <p:nvSpPr>
            <p:cNvPr id="120845" name="Text Box 13"/>
            <p:cNvSpPr txBox="1">
              <a:spLocks noChangeArrowheads="1"/>
            </p:cNvSpPr>
            <p:nvPr/>
          </p:nvSpPr>
          <p:spPr bwMode="auto">
            <a:xfrm>
              <a:off x="842" y="2774"/>
              <a:ext cx="431" cy="148"/>
            </a:xfrm>
            <a:prstGeom prst="rect">
              <a:avLst/>
            </a:prstGeom>
            <a:noFill/>
            <a:ln w="28575">
              <a:noFill/>
              <a:miter lim="800000"/>
              <a:headEnd/>
              <a:tailEnd/>
            </a:ln>
            <a:effectLst/>
          </p:spPr>
          <p:txBody>
            <a:bodyPr>
              <a:spAutoFit/>
            </a:bodyPr>
            <a:lstStyle/>
            <a:p>
              <a:pPr algn="ctr">
                <a:spcBef>
                  <a:spcPct val="0"/>
                </a:spcBef>
                <a:buClrTx/>
                <a:buSzTx/>
                <a:buFontTx/>
                <a:buNone/>
              </a:pPr>
              <a:r>
                <a:rPr lang="zh-CN" altLang="en-US" sz="1400">
                  <a:solidFill>
                    <a:schemeClr val="tx1"/>
                  </a:solidFill>
                </a:rPr>
                <a:t>360</a:t>
              </a:r>
            </a:p>
          </p:txBody>
        </p:sp>
        <p:sp>
          <p:nvSpPr>
            <p:cNvPr id="120847" name="Text Box 15"/>
            <p:cNvSpPr txBox="1">
              <a:spLocks noChangeArrowheads="1"/>
            </p:cNvSpPr>
            <p:nvPr/>
          </p:nvSpPr>
          <p:spPr bwMode="auto">
            <a:xfrm>
              <a:off x="337" y="3408"/>
              <a:ext cx="431" cy="148"/>
            </a:xfrm>
            <a:prstGeom prst="rect">
              <a:avLst/>
            </a:prstGeom>
            <a:noFill/>
            <a:ln w="28575">
              <a:noFill/>
              <a:miter lim="800000"/>
              <a:headEnd/>
              <a:tailEnd/>
            </a:ln>
            <a:effectLst/>
          </p:spPr>
          <p:txBody>
            <a:bodyPr>
              <a:spAutoFit/>
            </a:bodyPr>
            <a:lstStyle/>
            <a:p>
              <a:pPr algn="ctr">
                <a:spcBef>
                  <a:spcPct val="0"/>
                </a:spcBef>
                <a:buClrTx/>
                <a:buSzTx/>
                <a:buFontTx/>
                <a:buNone/>
              </a:pPr>
              <a:r>
                <a:rPr lang="zh-CN" altLang="en-US" sz="1400">
                  <a:solidFill>
                    <a:schemeClr val="tx1"/>
                  </a:solidFill>
                </a:rPr>
                <a:t>800</a:t>
              </a:r>
            </a:p>
          </p:txBody>
        </p:sp>
        <p:sp>
          <p:nvSpPr>
            <p:cNvPr id="120848" name="Text Box 16"/>
            <p:cNvSpPr txBox="1">
              <a:spLocks noChangeArrowheads="1"/>
            </p:cNvSpPr>
            <p:nvPr/>
          </p:nvSpPr>
          <p:spPr bwMode="auto">
            <a:xfrm>
              <a:off x="336" y="3072"/>
              <a:ext cx="221" cy="148"/>
            </a:xfrm>
            <a:prstGeom prst="rect">
              <a:avLst/>
            </a:prstGeom>
            <a:noFill/>
            <a:ln w="28575">
              <a:noFill/>
              <a:miter lim="800000"/>
              <a:headEnd/>
              <a:tailEnd/>
            </a:ln>
            <a:effectLst/>
          </p:spPr>
          <p:txBody>
            <a:bodyPr>
              <a:spAutoFit/>
            </a:bodyPr>
            <a:lstStyle/>
            <a:p>
              <a:pPr algn="ctr">
                <a:spcBef>
                  <a:spcPct val="0"/>
                </a:spcBef>
                <a:buClrTx/>
                <a:buSzTx/>
                <a:buFontTx/>
                <a:buNone/>
              </a:pPr>
              <a:r>
                <a:rPr lang="zh-CN" altLang="en-US" sz="1400">
                  <a:solidFill>
                    <a:schemeClr val="tx1"/>
                  </a:solidFill>
                </a:rPr>
                <a:t>0</a:t>
              </a:r>
            </a:p>
          </p:txBody>
        </p:sp>
        <p:sp>
          <p:nvSpPr>
            <p:cNvPr id="120849" name="Text Box 17"/>
            <p:cNvSpPr txBox="1">
              <a:spLocks noChangeArrowheads="1"/>
            </p:cNvSpPr>
            <p:nvPr/>
          </p:nvSpPr>
          <p:spPr bwMode="auto">
            <a:xfrm>
              <a:off x="912" y="3120"/>
              <a:ext cx="221" cy="148"/>
            </a:xfrm>
            <a:prstGeom prst="rect">
              <a:avLst/>
            </a:prstGeom>
            <a:noFill/>
            <a:ln w="28575">
              <a:noFill/>
              <a:miter lim="800000"/>
              <a:headEnd/>
              <a:tailEnd/>
            </a:ln>
            <a:effectLst/>
          </p:spPr>
          <p:txBody>
            <a:bodyPr>
              <a:spAutoFit/>
            </a:bodyPr>
            <a:lstStyle/>
            <a:p>
              <a:pPr algn="ctr">
                <a:spcBef>
                  <a:spcPct val="0"/>
                </a:spcBef>
                <a:buClrTx/>
                <a:buSzTx/>
                <a:buFontTx/>
                <a:buNone/>
              </a:pPr>
              <a:r>
                <a:rPr lang="zh-CN" altLang="en-US" sz="1400">
                  <a:solidFill>
                    <a:schemeClr val="tx1"/>
                  </a:solidFill>
                </a:rPr>
                <a:t>6</a:t>
              </a:r>
            </a:p>
          </p:txBody>
        </p:sp>
        <p:sp>
          <p:nvSpPr>
            <p:cNvPr id="120850" name="Text Box 18"/>
            <p:cNvSpPr txBox="1">
              <a:spLocks noChangeArrowheads="1"/>
            </p:cNvSpPr>
            <p:nvPr/>
          </p:nvSpPr>
          <p:spPr bwMode="auto">
            <a:xfrm>
              <a:off x="1344" y="3120"/>
              <a:ext cx="317" cy="148"/>
            </a:xfrm>
            <a:prstGeom prst="rect">
              <a:avLst/>
            </a:prstGeom>
            <a:noFill/>
            <a:ln w="28575">
              <a:noFill/>
              <a:miter lim="800000"/>
              <a:headEnd/>
              <a:tailEnd/>
            </a:ln>
            <a:effectLst/>
          </p:spPr>
          <p:txBody>
            <a:bodyPr>
              <a:spAutoFit/>
            </a:bodyPr>
            <a:lstStyle/>
            <a:p>
              <a:pPr>
                <a:spcBef>
                  <a:spcPct val="0"/>
                </a:spcBef>
                <a:buClrTx/>
                <a:buSzTx/>
                <a:buFontTx/>
                <a:buNone/>
              </a:pPr>
              <a:r>
                <a:rPr lang="zh-CN" altLang="en-US" sz="1400">
                  <a:solidFill>
                    <a:schemeClr val="tx1"/>
                  </a:solidFill>
                </a:rPr>
                <a:t>12</a:t>
              </a:r>
            </a:p>
          </p:txBody>
        </p:sp>
        <p:sp>
          <p:nvSpPr>
            <p:cNvPr id="120851" name="Text Box 19"/>
            <p:cNvSpPr txBox="1">
              <a:spLocks noChangeArrowheads="1"/>
            </p:cNvSpPr>
            <p:nvPr/>
          </p:nvSpPr>
          <p:spPr bwMode="auto">
            <a:xfrm>
              <a:off x="1776" y="3120"/>
              <a:ext cx="365" cy="148"/>
            </a:xfrm>
            <a:prstGeom prst="rect">
              <a:avLst/>
            </a:prstGeom>
            <a:noFill/>
            <a:ln w="28575">
              <a:noFill/>
              <a:miter lim="800000"/>
              <a:headEnd/>
              <a:tailEnd/>
            </a:ln>
            <a:effectLst/>
          </p:spPr>
          <p:txBody>
            <a:bodyPr>
              <a:spAutoFit/>
            </a:bodyPr>
            <a:lstStyle/>
            <a:p>
              <a:pPr>
                <a:spcBef>
                  <a:spcPct val="0"/>
                </a:spcBef>
                <a:buClrTx/>
                <a:buSzTx/>
                <a:buFontTx/>
                <a:buNone/>
              </a:pPr>
              <a:r>
                <a:rPr lang="zh-CN" altLang="en-US" sz="1400">
                  <a:solidFill>
                    <a:schemeClr val="tx1"/>
                  </a:solidFill>
                </a:rPr>
                <a:t>18</a:t>
              </a:r>
            </a:p>
          </p:txBody>
        </p:sp>
        <p:sp>
          <p:nvSpPr>
            <p:cNvPr id="120852" name="Text Box 20"/>
            <p:cNvSpPr txBox="1">
              <a:spLocks noChangeArrowheads="1"/>
            </p:cNvSpPr>
            <p:nvPr/>
          </p:nvSpPr>
          <p:spPr bwMode="auto">
            <a:xfrm>
              <a:off x="2095" y="3120"/>
              <a:ext cx="401" cy="148"/>
            </a:xfrm>
            <a:prstGeom prst="rect">
              <a:avLst/>
            </a:prstGeom>
            <a:noFill/>
            <a:ln w="28575">
              <a:noFill/>
              <a:miter lim="800000"/>
              <a:headEnd/>
              <a:tailEnd/>
            </a:ln>
            <a:effectLst/>
          </p:spPr>
          <p:txBody>
            <a:bodyPr>
              <a:spAutoFit/>
            </a:bodyPr>
            <a:lstStyle/>
            <a:p>
              <a:pPr algn="ctr">
                <a:spcBef>
                  <a:spcPct val="0"/>
                </a:spcBef>
                <a:buClrTx/>
                <a:buSzTx/>
                <a:buFontTx/>
                <a:buNone/>
              </a:pPr>
              <a:r>
                <a:rPr lang="zh-CN" altLang="en-US" sz="1400">
                  <a:solidFill>
                    <a:schemeClr val="tx1"/>
                  </a:solidFill>
                </a:rPr>
                <a:t>24</a:t>
              </a:r>
            </a:p>
          </p:txBody>
        </p:sp>
        <p:sp>
          <p:nvSpPr>
            <p:cNvPr id="120853" name="Text Box 21"/>
            <p:cNvSpPr txBox="1">
              <a:spLocks noChangeArrowheads="1"/>
            </p:cNvSpPr>
            <p:nvPr/>
          </p:nvSpPr>
          <p:spPr bwMode="auto">
            <a:xfrm>
              <a:off x="547" y="3129"/>
              <a:ext cx="221" cy="148"/>
            </a:xfrm>
            <a:prstGeom prst="rect">
              <a:avLst/>
            </a:prstGeom>
            <a:noFill/>
            <a:ln w="28575">
              <a:noFill/>
              <a:miter lim="800000"/>
              <a:headEnd/>
              <a:tailEnd/>
            </a:ln>
            <a:effectLst/>
          </p:spPr>
          <p:txBody>
            <a:bodyPr>
              <a:spAutoFit/>
            </a:bodyPr>
            <a:lstStyle/>
            <a:p>
              <a:pPr algn="ctr">
                <a:spcBef>
                  <a:spcPct val="0"/>
                </a:spcBef>
                <a:buClrTx/>
                <a:buSzTx/>
                <a:buFontTx/>
                <a:buNone/>
              </a:pPr>
              <a:r>
                <a:rPr lang="zh-CN" altLang="en-US" sz="1400">
                  <a:solidFill>
                    <a:schemeClr val="tx1"/>
                  </a:solidFill>
                </a:rPr>
                <a:t>1</a:t>
              </a:r>
            </a:p>
          </p:txBody>
        </p:sp>
      </p:grpSp>
      <p:grpSp>
        <p:nvGrpSpPr>
          <p:cNvPr id="3" name="Group 43"/>
          <p:cNvGrpSpPr>
            <a:grpSpLocks/>
          </p:cNvGrpSpPr>
          <p:nvPr/>
        </p:nvGrpSpPr>
        <p:grpSpPr bwMode="auto">
          <a:xfrm>
            <a:off x="4849813" y="4102100"/>
            <a:ext cx="3876675" cy="1809750"/>
            <a:chOff x="2863" y="2688"/>
            <a:chExt cx="2177" cy="1096"/>
          </a:xfrm>
        </p:grpSpPr>
        <p:sp>
          <p:nvSpPr>
            <p:cNvPr id="120856" name="Line 24"/>
            <p:cNvSpPr>
              <a:spLocks noChangeShapeType="1"/>
            </p:cNvSpPr>
            <p:nvPr/>
          </p:nvSpPr>
          <p:spPr bwMode="auto">
            <a:xfrm>
              <a:off x="3051" y="3152"/>
              <a:ext cx="1989" cy="0"/>
            </a:xfrm>
            <a:prstGeom prst="line">
              <a:avLst/>
            </a:prstGeom>
            <a:noFill/>
            <a:ln w="19050">
              <a:solidFill>
                <a:srgbClr val="CC00CC"/>
              </a:solidFill>
              <a:miter lim="800000"/>
              <a:headEnd/>
              <a:tailEnd/>
            </a:ln>
            <a:effectLst/>
          </p:spPr>
          <p:txBody>
            <a:bodyPr wrap="none"/>
            <a:lstStyle/>
            <a:p>
              <a:endParaRPr lang="zh-CN" altLang="en-US"/>
            </a:p>
          </p:txBody>
        </p:sp>
        <p:sp>
          <p:nvSpPr>
            <p:cNvPr id="120857" name="Line 25"/>
            <p:cNvSpPr>
              <a:spLocks noChangeShapeType="1"/>
            </p:cNvSpPr>
            <p:nvPr/>
          </p:nvSpPr>
          <p:spPr bwMode="auto">
            <a:xfrm flipH="1">
              <a:off x="3051" y="3152"/>
              <a:ext cx="4" cy="448"/>
            </a:xfrm>
            <a:prstGeom prst="line">
              <a:avLst/>
            </a:prstGeom>
            <a:noFill/>
            <a:ln w="28575">
              <a:solidFill>
                <a:srgbClr val="0066FF"/>
              </a:solidFill>
              <a:miter lim="800000"/>
              <a:headEnd/>
              <a:tailEnd type="triangle" w="med" len="med"/>
            </a:ln>
            <a:effectLst/>
          </p:spPr>
          <p:txBody>
            <a:bodyPr wrap="none"/>
            <a:lstStyle/>
            <a:p>
              <a:endParaRPr lang="zh-CN" altLang="en-US"/>
            </a:p>
          </p:txBody>
        </p:sp>
        <p:sp>
          <p:nvSpPr>
            <p:cNvPr id="120861" name="Line 29"/>
            <p:cNvSpPr>
              <a:spLocks noChangeShapeType="1"/>
            </p:cNvSpPr>
            <p:nvPr/>
          </p:nvSpPr>
          <p:spPr bwMode="auto">
            <a:xfrm flipV="1">
              <a:off x="3151" y="2880"/>
              <a:ext cx="0" cy="268"/>
            </a:xfrm>
            <a:prstGeom prst="line">
              <a:avLst/>
            </a:prstGeom>
            <a:noFill/>
            <a:ln w="28575">
              <a:solidFill>
                <a:srgbClr val="0066FF"/>
              </a:solidFill>
              <a:round/>
              <a:headEnd/>
              <a:tailEnd type="triangle" w="med" len="med"/>
            </a:ln>
            <a:effectLst/>
          </p:spPr>
          <p:txBody>
            <a:bodyPr wrap="none"/>
            <a:lstStyle/>
            <a:p>
              <a:endParaRPr lang="zh-CN" altLang="en-US"/>
            </a:p>
          </p:txBody>
        </p:sp>
        <p:sp>
          <p:nvSpPr>
            <p:cNvPr id="120863" name="Line 31"/>
            <p:cNvSpPr>
              <a:spLocks noChangeShapeType="1"/>
            </p:cNvSpPr>
            <p:nvPr/>
          </p:nvSpPr>
          <p:spPr bwMode="auto">
            <a:xfrm>
              <a:off x="3151" y="2880"/>
              <a:ext cx="1553" cy="0"/>
            </a:xfrm>
            <a:prstGeom prst="line">
              <a:avLst/>
            </a:prstGeom>
            <a:noFill/>
            <a:ln w="9525">
              <a:solidFill>
                <a:schemeClr val="hlink"/>
              </a:solidFill>
              <a:round/>
              <a:headEnd/>
              <a:tailEnd/>
            </a:ln>
            <a:effectLst/>
          </p:spPr>
          <p:txBody>
            <a:bodyPr wrap="none"/>
            <a:lstStyle/>
            <a:p>
              <a:endParaRPr lang="zh-CN" altLang="en-US"/>
            </a:p>
          </p:txBody>
        </p:sp>
        <p:sp>
          <p:nvSpPr>
            <p:cNvPr id="120864" name="Text Box 32"/>
            <p:cNvSpPr txBox="1">
              <a:spLocks noChangeArrowheads="1"/>
            </p:cNvSpPr>
            <p:nvPr/>
          </p:nvSpPr>
          <p:spPr bwMode="auto">
            <a:xfrm>
              <a:off x="3369" y="2688"/>
              <a:ext cx="431" cy="185"/>
            </a:xfrm>
            <a:prstGeom prst="rect">
              <a:avLst/>
            </a:prstGeom>
            <a:noFill/>
            <a:ln w="28575">
              <a:noFill/>
              <a:miter lim="800000"/>
              <a:headEnd/>
              <a:tailEnd/>
            </a:ln>
            <a:effectLst/>
          </p:spPr>
          <p:txBody>
            <a:bodyPr>
              <a:spAutoFit/>
            </a:bodyPr>
            <a:lstStyle/>
            <a:p>
              <a:pPr algn="ctr">
                <a:spcBef>
                  <a:spcPct val="0"/>
                </a:spcBef>
                <a:buClrTx/>
                <a:buSzTx/>
                <a:buFontTx/>
                <a:buNone/>
              </a:pPr>
              <a:r>
                <a:rPr lang="zh-CN" altLang="en-US" sz="1400">
                  <a:solidFill>
                    <a:schemeClr val="tx1"/>
                  </a:solidFill>
                </a:rPr>
                <a:t>480</a:t>
              </a:r>
            </a:p>
          </p:txBody>
        </p:sp>
        <p:sp>
          <p:nvSpPr>
            <p:cNvPr id="120865" name="Text Box 33"/>
            <p:cNvSpPr txBox="1">
              <a:spLocks noChangeArrowheads="1"/>
            </p:cNvSpPr>
            <p:nvPr/>
          </p:nvSpPr>
          <p:spPr bwMode="auto">
            <a:xfrm>
              <a:off x="2864" y="3600"/>
              <a:ext cx="431" cy="184"/>
            </a:xfrm>
            <a:prstGeom prst="rect">
              <a:avLst/>
            </a:prstGeom>
            <a:noFill/>
            <a:ln w="28575">
              <a:noFill/>
              <a:miter lim="800000"/>
              <a:headEnd/>
              <a:tailEnd/>
            </a:ln>
            <a:effectLst/>
          </p:spPr>
          <p:txBody>
            <a:bodyPr>
              <a:spAutoFit/>
            </a:bodyPr>
            <a:lstStyle/>
            <a:p>
              <a:pPr algn="ctr">
                <a:spcBef>
                  <a:spcPct val="0"/>
                </a:spcBef>
                <a:buClrTx/>
                <a:buSzTx/>
                <a:buFontTx/>
                <a:buNone/>
              </a:pPr>
              <a:r>
                <a:rPr lang="zh-CN" altLang="en-US" sz="1400">
                  <a:solidFill>
                    <a:schemeClr val="tx1"/>
                  </a:solidFill>
                </a:rPr>
                <a:t>1200</a:t>
              </a:r>
            </a:p>
          </p:txBody>
        </p:sp>
        <p:sp>
          <p:nvSpPr>
            <p:cNvPr id="120866" name="Text Box 34"/>
            <p:cNvSpPr txBox="1">
              <a:spLocks noChangeArrowheads="1"/>
            </p:cNvSpPr>
            <p:nvPr/>
          </p:nvSpPr>
          <p:spPr bwMode="auto">
            <a:xfrm>
              <a:off x="2863" y="3072"/>
              <a:ext cx="221" cy="184"/>
            </a:xfrm>
            <a:prstGeom prst="rect">
              <a:avLst/>
            </a:prstGeom>
            <a:noFill/>
            <a:ln w="28575">
              <a:noFill/>
              <a:miter lim="800000"/>
              <a:headEnd/>
              <a:tailEnd/>
            </a:ln>
            <a:effectLst/>
          </p:spPr>
          <p:txBody>
            <a:bodyPr>
              <a:spAutoFit/>
            </a:bodyPr>
            <a:lstStyle/>
            <a:p>
              <a:pPr algn="ctr">
                <a:spcBef>
                  <a:spcPct val="0"/>
                </a:spcBef>
                <a:buClrTx/>
                <a:buSzTx/>
                <a:buFontTx/>
                <a:buNone/>
              </a:pPr>
              <a:r>
                <a:rPr lang="zh-CN" altLang="en-US" sz="1400">
                  <a:solidFill>
                    <a:schemeClr val="tx1"/>
                  </a:solidFill>
                </a:rPr>
                <a:t>0</a:t>
              </a:r>
            </a:p>
          </p:txBody>
        </p:sp>
        <p:sp>
          <p:nvSpPr>
            <p:cNvPr id="120867" name="Text Box 35"/>
            <p:cNvSpPr txBox="1">
              <a:spLocks noChangeArrowheads="1"/>
            </p:cNvSpPr>
            <p:nvPr/>
          </p:nvSpPr>
          <p:spPr bwMode="auto">
            <a:xfrm>
              <a:off x="3619" y="3120"/>
              <a:ext cx="221" cy="185"/>
            </a:xfrm>
            <a:prstGeom prst="rect">
              <a:avLst/>
            </a:prstGeom>
            <a:noFill/>
            <a:ln w="28575">
              <a:noFill/>
              <a:miter lim="800000"/>
              <a:headEnd/>
              <a:tailEnd/>
            </a:ln>
            <a:effectLst/>
          </p:spPr>
          <p:txBody>
            <a:bodyPr>
              <a:spAutoFit/>
            </a:bodyPr>
            <a:lstStyle/>
            <a:p>
              <a:pPr algn="ctr">
                <a:spcBef>
                  <a:spcPct val="0"/>
                </a:spcBef>
                <a:buClrTx/>
                <a:buSzTx/>
                <a:buFontTx/>
                <a:buNone/>
              </a:pPr>
              <a:r>
                <a:rPr lang="zh-CN" altLang="en-US" sz="1400">
                  <a:solidFill>
                    <a:schemeClr val="tx1"/>
                  </a:solidFill>
                </a:rPr>
                <a:t>8</a:t>
              </a:r>
            </a:p>
          </p:txBody>
        </p:sp>
        <p:sp>
          <p:nvSpPr>
            <p:cNvPr id="120869" name="Text Box 37"/>
            <p:cNvSpPr txBox="1">
              <a:spLocks noChangeArrowheads="1"/>
            </p:cNvSpPr>
            <p:nvPr/>
          </p:nvSpPr>
          <p:spPr bwMode="auto">
            <a:xfrm>
              <a:off x="4176" y="3120"/>
              <a:ext cx="365" cy="185"/>
            </a:xfrm>
            <a:prstGeom prst="rect">
              <a:avLst/>
            </a:prstGeom>
            <a:noFill/>
            <a:ln w="28575">
              <a:noFill/>
              <a:miter lim="800000"/>
              <a:headEnd/>
              <a:tailEnd/>
            </a:ln>
            <a:effectLst/>
          </p:spPr>
          <p:txBody>
            <a:bodyPr>
              <a:spAutoFit/>
            </a:bodyPr>
            <a:lstStyle/>
            <a:p>
              <a:pPr>
                <a:spcBef>
                  <a:spcPct val="0"/>
                </a:spcBef>
                <a:buClrTx/>
                <a:buSzTx/>
                <a:buFontTx/>
                <a:buNone/>
              </a:pPr>
              <a:r>
                <a:rPr lang="zh-CN" altLang="en-US" sz="1400">
                  <a:solidFill>
                    <a:schemeClr val="tx1"/>
                  </a:solidFill>
                </a:rPr>
                <a:t>16</a:t>
              </a:r>
            </a:p>
          </p:txBody>
        </p:sp>
        <p:sp>
          <p:nvSpPr>
            <p:cNvPr id="120870" name="Text Box 38"/>
            <p:cNvSpPr txBox="1">
              <a:spLocks noChangeArrowheads="1"/>
            </p:cNvSpPr>
            <p:nvPr/>
          </p:nvSpPr>
          <p:spPr bwMode="auto">
            <a:xfrm>
              <a:off x="4608" y="3120"/>
              <a:ext cx="401" cy="185"/>
            </a:xfrm>
            <a:prstGeom prst="rect">
              <a:avLst/>
            </a:prstGeom>
            <a:noFill/>
            <a:ln w="28575">
              <a:noFill/>
              <a:miter lim="800000"/>
              <a:headEnd/>
              <a:tailEnd/>
            </a:ln>
            <a:effectLst/>
          </p:spPr>
          <p:txBody>
            <a:bodyPr>
              <a:spAutoFit/>
            </a:bodyPr>
            <a:lstStyle/>
            <a:p>
              <a:pPr algn="ctr">
                <a:spcBef>
                  <a:spcPct val="0"/>
                </a:spcBef>
                <a:buClrTx/>
                <a:buSzTx/>
                <a:buFontTx/>
                <a:buNone/>
              </a:pPr>
              <a:r>
                <a:rPr lang="zh-CN" altLang="en-US" sz="1400">
                  <a:solidFill>
                    <a:schemeClr val="tx1"/>
                  </a:solidFill>
                </a:rPr>
                <a:t>24</a:t>
              </a:r>
            </a:p>
          </p:txBody>
        </p:sp>
        <p:sp>
          <p:nvSpPr>
            <p:cNvPr id="120871" name="Text Box 39"/>
            <p:cNvSpPr txBox="1">
              <a:spLocks noChangeArrowheads="1"/>
            </p:cNvSpPr>
            <p:nvPr/>
          </p:nvSpPr>
          <p:spPr bwMode="auto">
            <a:xfrm>
              <a:off x="3074" y="3129"/>
              <a:ext cx="221" cy="185"/>
            </a:xfrm>
            <a:prstGeom prst="rect">
              <a:avLst/>
            </a:prstGeom>
            <a:noFill/>
            <a:ln w="28575">
              <a:noFill/>
              <a:miter lim="800000"/>
              <a:headEnd/>
              <a:tailEnd/>
            </a:ln>
            <a:effectLst/>
          </p:spPr>
          <p:txBody>
            <a:bodyPr>
              <a:spAutoFit/>
            </a:bodyPr>
            <a:lstStyle/>
            <a:p>
              <a:pPr algn="ctr">
                <a:spcBef>
                  <a:spcPct val="0"/>
                </a:spcBef>
                <a:buClrTx/>
                <a:buSzTx/>
                <a:buFontTx/>
                <a:buNone/>
              </a:pPr>
              <a:r>
                <a:rPr lang="zh-CN" altLang="en-US" sz="1400">
                  <a:solidFill>
                    <a:schemeClr val="tx1"/>
                  </a:solidFill>
                </a:rPr>
                <a:t>1</a:t>
              </a:r>
            </a:p>
          </p:txBody>
        </p:sp>
        <p:sp>
          <p:nvSpPr>
            <p:cNvPr id="120872" name="Line 40"/>
            <p:cNvSpPr>
              <a:spLocks noChangeShapeType="1"/>
            </p:cNvSpPr>
            <p:nvPr/>
          </p:nvSpPr>
          <p:spPr bwMode="auto">
            <a:xfrm flipH="1">
              <a:off x="4220" y="3152"/>
              <a:ext cx="4" cy="448"/>
            </a:xfrm>
            <a:prstGeom prst="line">
              <a:avLst/>
            </a:prstGeom>
            <a:noFill/>
            <a:ln w="28575">
              <a:solidFill>
                <a:srgbClr val="0066FF"/>
              </a:solidFill>
              <a:miter lim="800000"/>
              <a:headEnd/>
              <a:tailEnd type="triangle" w="med" len="med"/>
            </a:ln>
            <a:effectLst/>
          </p:spPr>
          <p:txBody>
            <a:bodyPr wrap="none"/>
            <a:lstStyle/>
            <a:p>
              <a:endParaRPr lang="zh-CN" altLang="en-US"/>
            </a:p>
          </p:txBody>
        </p:sp>
        <p:sp>
          <p:nvSpPr>
            <p:cNvPr id="120873" name="Line 41"/>
            <p:cNvSpPr>
              <a:spLocks noChangeShapeType="1"/>
            </p:cNvSpPr>
            <p:nvPr/>
          </p:nvSpPr>
          <p:spPr bwMode="auto">
            <a:xfrm flipH="1">
              <a:off x="3600" y="3152"/>
              <a:ext cx="4" cy="448"/>
            </a:xfrm>
            <a:prstGeom prst="line">
              <a:avLst/>
            </a:prstGeom>
            <a:noFill/>
            <a:ln w="28575">
              <a:solidFill>
                <a:srgbClr val="0066FF"/>
              </a:solidFill>
              <a:miter lim="800000"/>
              <a:headEnd/>
              <a:tailEnd type="triangle" w="med" len="med"/>
            </a:ln>
            <a:effectLst/>
          </p:spPr>
          <p:txBody>
            <a:bodyPr wrap="none"/>
            <a:lstStyle/>
            <a:p>
              <a:endParaRPr lang="zh-CN" altLang="en-US"/>
            </a:p>
          </p:txBody>
        </p:sp>
        <p:sp>
          <p:nvSpPr>
            <p:cNvPr id="120874" name="Line 42"/>
            <p:cNvSpPr>
              <a:spLocks noChangeShapeType="1"/>
            </p:cNvSpPr>
            <p:nvPr/>
          </p:nvSpPr>
          <p:spPr bwMode="auto">
            <a:xfrm flipV="1">
              <a:off x="4704" y="2880"/>
              <a:ext cx="0" cy="268"/>
            </a:xfrm>
            <a:prstGeom prst="line">
              <a:avLst/>
            </a:prstGeom>
            <a:noFill/>
            <a:ln w="28575">
              <a:solidFill>
                <a:srgbClr val="0066FF"/>
              </a:solidFill>
              <a:round/>
              <a:headEnd/>
              <a:tailEnd type="triangle" w="med" len="med"/>
            </a:ln>
            <a:effectLst/>
          </p:spPr>
          <p:txBody>
            <a:bodyPr wrap="none"/>
            <a:lstStyle/>
            <a:p>
              <a:endParaRPr lang="zh-CN" altLang="en-US"/>
            </a:p>
          </p:txBody>
        </p:sp>
      </p:grpSp>
      <p:graphicFrame>
        <p:nvGraphicFramePr>
          <p:cNvPr id="120902" name="Group 70"/>
          <p:cNvGraphicFramePr>
            <a:graphicFrameLocks noGrp="1"/>
          </p:cNvGraphicFramePr>
          <p:nvPr/>
        </p:nvGraphicFramePr>
        <p:xfrm>
          <a:off x="2027238" y="1789113"/>
          <a:ext cx="6718300" cy="1188720"/>
        </p:xfrm>
        <a:graphic>
          <a:graphicData uri="http://schemas.openxmlformats.org/drawingml/2006/table">
            <a:tbl>
              <a:tblPr/>
              <a:tblGrid>
                <a:gridCol w="1679575"/>
                <a:gridCol w="1679575"/>
                <a:gridCol w="1681162"/>
                <a:gridCol w="1677988"/>
              </a:tblGrid>
              <a:tr h="3476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楷体_GB2312" pitchFamily="49" charset="-122"/>
                        </a:rPr>
                        <a:t>方  案</a:t>
                      </a:r>
                    </a:p>
                  </a:txBody>
                  <a:tcPr anchor="ctr" horzOverflow="overflow">
                    <a:lnL cap="flat">
                      <a:noFill/>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楷体_GB2312" pitchFamily="49" charset="-122"/>
                        </a:rPr>
                        <a:t>投  资</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楷体_GB2312" pitchFamily="49" charset="-122"/>
                        </a:rPr>
                        <a:t>年净收益</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Tahoma" pitchFamily="34" charset="0"/>
                          <a:ea typeface="楷体_GB2312" pitchFamily="49" charset="-122"/>
                        </a:rPr>
                        <a:t>寿命期</a:t>
                      </a:r>
                    </a:p>
                  </a:txBody>
                  <a:tcPr anchor="ctr" horzOverflow="overflow">
                    <a:lnL w="12700" cap="flat" cmpd="sng" algn="ctr">
                      <a:solidFill>
                        <a:schemeClr val="hlink"/>
                      </a:solidFill>
                      <a:prstDash val="solid"/>
                      <a:miter lim="800000"/>
                      <a:headEnd type="none" w="med" len="med"/>
                      <a:tailEnd type="none" w="med" len="med"/>
                    </a:lnL>
                    <a:lnR cap="flat">
                      <a:noFill/>
                    </a:lnR>
                    <a:lnT w="12700" cap="flat" cmpd="sng" algn="ctr">
                      <a:solidFill>
                        <a:schemeClr val="hlink"/>
                      </a:solidFill>
                      <a:prstDash val="solid"/>
                      <a:miter lim="800000"/>
                      <a:headEnd type="none" w="med" len="med"/>
                      <a:tailEnd type="none" w="med" len="med"/>
                    </a:lnT>
                    <a:lnB w="12700" cap="flat" cmpd="sng" algn="ctr">
                      <a:solidFill>
                        <a:schemeClr val="hlink"/>
                      </a:solidFill>
                      <a:prstDash val="solid"/>
                      <a:miter lim="800000"/>
                      <a:headEnd type="none" w="med" len="med"/>
                      <a:tailEnd type="none" w="med" len="med"/>
                    </a:lnB>
                    <a:lnTlToBr>
                      <a:noFill/>
                    </a:lnTlToBr>
                    <a:lnBlToTr>
                      <a:noFill/>
                    </a:lnBlToTr>
                    <a:solidFill>
                      <a:srgbClr val="00CCFF"/>
                    </a:solidFill>
                  </a:tcPr>
                </a:tc>
              </a:tr>
              <a:tr h="349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charset="-122"/>
                        </a:rPr>
                        <a:t>A</a:t>
                      </a:r>
                    </a:p>
                  </a:txBody>
                  <a:tcPr anchor="ctr" horzOverflow="overflow">
                    <a:lnL cap="flat">
                      <a:noFill/>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a:noFill/>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800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a:noFill/>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360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w="12700" cap="flat" cmpd="sng" algn="ctr">
                      <a:solidFill>
                        <a:schemeClr val="hlink"/>
                      </a:solidFill>
                      <a:prstDash val="solid"/>
                      <a:miter lim="800000"/>
                      <a:headEnd type="none" w="med" len="med"/>
                      <a:tailEnd type="none" w="med" len="med"/>
                    </a:lnT>
                    <a:lnB>
                      <a:noFill/>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6</a:t>
                      </a:r>
                    </a:p>
                  </a:txBody>
                  <a:tcPr anchor="ctr" horzOverflow="overflow">
                    <a:lnL w="12700" cap="flat" cmpd="sng" algn="ctr">
                      <a:solidFill>
                        <a:schemeClr val="hlink"/>
                      </a:solidFill>
                      <a:prstDash val="solid"/>
                      <a:miter lim="800000"/>
                      <a:headEnd type="none" w="med" len="med"/>
                      <a:tailEnd type="none" w="med" len="med"/>
                    </a:lnL>
                    <a:lnR cap="flat">
                      <a:noFill/>
                    </a:lnR>
                    <a:lnT w="12700" cap="flat" cmpd="sng" algn="ctr">
                      <a:solidFill>
                        <a:schemeClr val="hlink"/>
                      </a:solidFill>
                      <a:prstDash val="solid"/>
                      <a:miter lim="800000"/>
                      <a:headEnd type="none" w="med" len="med"/>
                      <a:tailEnd type="none" w="med" len="med"/>
                    </a:lnT>
                    <a:lnB>
                      <a:noFill/>
                    </a:lnB>
                    <a:lnTlToBr>
                      <a:noFill/>
                    </a:lnTlToBr>
                    <a:lnBlToTr>
                      <a:noFill/>
                    </a:lnBlToTr>
                    <a:solidFill>
                      <a:srgbClr val="00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1" u="none" strike="noStrike" cap="none" normalizeH="0" baseline="0" smtClean="0">
                          <a:ln>
                            <a:noFill/>
                          </a:ln>
                          <a:solidFill>
                            <a:schemeClr val="tx1"/>
                          </a:solidFill>
                          <a:effectLst/>
                          <a:latin typeface="Times New Roman" pitchFamily="18" charset="0"/>
                          <a:ea typeface="宋体" charset="-122"/>
                        </a:rPr>
                        <a:t>B</a:t>
                      </a:r>
                    </a:p>
                  </a:txBody>
                  <a:tcPr anchor="ctr" horzOverflow="overflow">
                    <a:lnL cap="flat">
                      <a:noFill/>
                    </a:lnL>
                    <a:lnR w="12700" cap="flat" cmpd="sng" algn="ctr">
                      <a:solidFill>
                        <a:schemeClr val="hlink"/>
                      </a:solidFill>
                      <a:prstDash val="solid"/>
                      <a:miter lim="800000"/>
                      <a:headEnd type="none" w="med" len="med"/>
                      <a:tailEnd type="none" w="med" len="med"/>
                    </a:lnR>
                    <a:lnT>
                      <a:noFill/>
                    </a:lnT>
                    <a:lnB w="12700" cap="flat" cmpd="sng" algn="ctr">
                      <a:solidFill>
                        <a:schemeClr val="hlink"/>
                      </a:solidFill>
                      <a:prstDash val="solid"/>
                      <a:miter lim="800000"/>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1200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w="12700" cap="flat" cmpd="sng" algn="ctr">
                      <a:solidFill>
                        <a:schemeClr val="hlink"/>
                      </a:solidFill>
                      <a:prstDash val="solid"/>
                      <a:miter lim="800000"/>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480</a:t>
                      </a:r>
                    </a:p>
                  </a:txBody>
                  <a:tcPr anchor="ctr" horzOverflow="overflow">
                    <a:lnL w="12700" cap="flat" cmpd="sng" algn="ctr">
                      <a:solidFill>
                        <a:schemeClr val="hlink"/>
                      </a:solidFill>
                      <a:prstDash val="solid"/>
                      <a:miter lim="800000"/>
                      <a:headEnd type="none" w="med" len="med"/>
                      <a:tailEnd type="none" w="med" len="med"/>
                    </a:lnL>
                    <a:lnR w="12700" cap="flat" cmpd="sng" algn="ctr">
                      <a:solidFill>
                        <a:schemeClr val="hlink"/>
                      </a:solidFill>
                      <a:prstDash val="solid"/>
                      <a:miter lim="800000"/>
                      <a:headEnd type="none" w="med" len="med"/>
                      <a:tailEnd type="none" w="med" len="med"/>
                    </a:lnR>
                    <a:lnT>
                      <a:noFill/>
                    </a:lnT>
                    <a:lnB w="12700" cap="flat" cmpd="sng" algn="ctr">
                      <a:solidFill>
                        <a:schemeClr val="hlink"/>
                      </a:solidFill>
                      <a:prstDash val="solid"/>
                      <a:miter lim="800000"/>
                      <a:headEnd type="none" w="med" len="med"/>
                      <a:tailEnd type="none" w="med" len="med"/>
                    </a:lnB>
                    <a:lnTlToBr>
                      <a:noFill/>
                    </a:lnTlToBr>
                    <a:lnBlToTr>
                      <a:noFill/>
                    </a:lnBlToTr>
                    <a:solidFill>
                      <a:srgbClr val="00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smtClean="0">
                          <a:ln>
                            <a:noFill/>
                          </a:ln>
                          <a:solidFill>
                            <a:schemeClr val="tx1"/>
                          </a:solidFill>
                          <a:effectLst/>
                          <a:latin typeface="Tahoma" pitchFamily="34" charset="0"/>
                          <a:ea typeface="宋体" charset="-122"/>
                        </a:rPr>
                        <a:t>8</a:t>
                      </a:r>
                    </a:p>
                  </a:txBody>
                  <a:tcPr anchor="ctr" horzOverflow="overflow">
                    <a:lnL w="12700" cap="flat" cmpd="sng" algn="ctr">
                      <a:solidFill>
                        <a:schemeClr val="hlink"/>
                      </a:solidFill>
                      <a:prstDash val="solid"/>
                      <a:miter lim="800000"/>
                      <a:headEnd type="none" w="med" len="med"/>
                      <a:tailEnd type="none" w="med" len="med"/>
                    </a:lnL>
                    <a:lnR cap="flat">
                      <a:noFill/>
                    </a:lnR>
                    <a:lnT>
                      <a:noFill/>
                    </a:lnT>
                    <a:lnB w="12700" cap="flat" cmpd="sng" algn="ctr">
                      <a:solidFill>
                        <a:schemeClr val="hlink"/>
                      </a:solidFill>
                      <a:prstDash val="solid"/>
                      <a:miter lim="800000"/>
                      <a:headEnd type="none" w="med" len="med"/>
                      <a:tailEnd type="none" w="med" len="med"/>
                    </a:lnB>
                    <a:lnTlToBr>
                      <a:noFill/>
                    </a:lnTlToBr>
                    <a:lnBlToTr>
                      <a:noFill/>
                    </a:lnBlToTr>
                    <a:solidFill>
                      <a:srgbClr val="00CCFF"/>
                    </a:solidFill>
                  </a:tcPr>
                </a:tc>
              </a:tr>
            </a:tbl>
          </a:graphicData>
        </a:graphic>
      </p:graphicFrame>
      <p:sp>
        <p:nvSpPr>
          <p:cNvPr id="120901" name="Text Box 69"/>
          <p:cNvSpPr txBox="1">
            <a:spLocks noChangeArrowheads="1"/>
          </p:cNvSpPr>
          <p:nvPr/>
        </p:nvSpPr>
        <p:spPr bwMode="auto">
          <a:xfrm>
            <a:off x="4094163" y="1296988"/>
            <a:ext cx="4478337" cy="457200"/>
          </a:xfrm>
          <a:prstGeom prst="rect">
            <a:avLst/>
          </a:prstGeom>
          <a:noFill/>
          <a:ln w="9525">
            <a:noFill/>
            <a:miter lim="800000"/>
            <a:headEnd/>
            <a:tailEnd/>
          </a:ln>
          <a:effectLst/>
        </p:spPr>
        <p:txBody>
          <a:bodyPr wrap="none">
            <a:spAutoFit/>
          </a:bodyPr>
          <a:lstStyle/>
          <a:p>
            <a:pPr>
              <a:spcBef>
                <a:spcPct val="0"/>
              </a:spcBef>
              <a:buClrTx/>
              <a:buSzTx/>
              <a:buFontTx/>
              <a:buNone/>
            </a:pPr>
            <a:r>
              <a:rPr lang="zh-CN" altLang="en-US" sz="2400">
                <a:latin typeface="宋体" charset="-122"/>
              </a:rPr>
              <a:t>单位：万元   基准折现率：12%</a:t>
            </a:r>
          </a:p>
        </p:txBody>
      </p:sp>
      <p:sp>
        <p:nvSpPr>
          <p:cNvPr id="120903" name="Text Box 71"/>
          <p:cNvSpPr txBox="1">
            <a:spLocks noChangeArrowheads="1"/>
          </p:cNvSpPr>
          <p:nvPr/>
        </p:nvSpPr>
        <p:spPr bwMode="auto">
          <a:xfrm>
            <a:off x="1447800" y="3324225"/>
            <a:ext cx="5503863" cy="457200"/>
          </a:xfrm>
          <a:prstGeom prst="rect">
            <a:avLst/>
          </a:prstGeom>
          <a:noFill/>
          <a:ln w="9525">
            <a:noFill/>
            <a:miter lim="800000"/>
            <a:headEnd/>
            <a:tailEnd/>
          </a:ln>
          <a:effectLst/>
        </p:spPr>
        <p:txBody>
          <a:bodyPr wrap="none">
            <a:spAutoFit/>
          </a:bodyPr>
          <a:lstStyle/>
          <a:p>
            <a:pPr algn="just">
              <a:spcBef>
                <a:spcPct val="0"/>
              </a:spcBef>
              <a:buClrTx/>
              <a:buSzTx/>
              <a:buFontTx/>
              <a:buNone/>
            </a:pPr>
            <a:r>
              <a:rPr lang="en-US" altLang="zh-CN" sz="2400" dirty="0">
                <a:solidFill>
                  <a:srgbClr val="0000FF"/>
                </a:solidFill>
              </a:rPr>
              <a:t>A、B</a:t>
            </a:r>
            <a:r>
              <a:rPr lang="zh-CN" altLang="en-US" sz="2400" dirty="0">
                <a:solidFill>
                  <a:srgbClr val="0000FF"/>
                </a:solidFill>
              </a:rPr>
              <a:t>方案在分析期的现金流量图如下：</a:t>
            </a:r>
          </a:p>
        </p:txBody>
      </p:sp>
      <p:sp>
        <p:nvSpPr>
          <p:cNvPr id="38" name="Text Box 7"/>
          <p:cNvSpPr txBox="1">
            <a:spLocks noChangeArrowheads="1"/>
          </p:cNvSpPr>
          <p:nvPr/>
        </p:nvSpPr>
        <p:spPr bwMode="auto">
          <a:xfrm>
            <a:off x="2266950" y="188640"/>
            <a:ext cx="4019550" cy="7064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Pct val="130000"/>
              <a:buFontTx/>
              <a:buNone/>
              <a:tabLst/>
              <a:defRPr/>
            </a:pPr>
            <a:r>
              <a:rPr kumimoji="0" lang="zh-CN" altLang="en-US" sz="36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宋体" charset="-122"/>
                <a:ea typeface="+mj-ea"/>
                <a:cs typeface="+mj-cs"/>
              </a:rPr>
              <a:t>最小公倍数法</a:t>
            </a:r>
            <a:endParaRPr kumimoji="0" lang="zh-CN" altLang="en-US" sz="3600" b="1" i="0" u="none" strike="noStrike" kern="0" cap="none" spc="0" normalizeH="0" baseline="0" noProof="0" dirty="0">
              <a:ln>
                <a:noFill/>
              </a:ln>
              <a:solidFill>
                <a:srgbClr val="C00000"/>
              </a:solidFill>
              <a:effectLst>
                <a:outerShdw blurRad="38100" dist="38100" dir="2700000" algn="tl">
                  <a:srgbClr val="C0C0C0"/>
                </a:outerShdw>
              </a:effectLst>
              <a:uLnTx/>
              <a:uFillTx/>
              <a:latin typeface="宋体" charset="-122"/>
              <a:ea typeface="+mj-ea"/>
              <a:cs typeface="+mj-cs"/>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0903"/>
                                        </p:tgtEl>
                                        <p:attrNameLst>
                                          <p:attrName>style.visibility</p:attrName>
                                        </p:attrNameLst>
                                      </p:cBhvr>
                                      <p:to>
                                        <p:strVal val="visible"/>
                                      </p:to>
                                    </p:set>
                                    <p:animEffect transition="in" filter="dissolve">
                                      <p:cBhvr>
                                        <p:cTn id="7" dur="500"/>
                                        <p:tgtEl>
                                          <p:spTgt spid="1209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03"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83" name="Object 3"/>
          <p:cNvGraphicFramePr>
            <a:graphicFrameLocks noChangeAspect="1"/>
          </p:cNvGraphicFramePr>
          <p:nvPr/>
        </p:nvGraphicFramePr>
        <p:xfrm>
          <a:off x="211138" y="2919413"/>
          <a:ext cx="8221662" cy="947737"/>
        </p:xfrm>
        <a:graphic>
          <a:graphicData uri="http://schemas.openxmlformats.org/presentationml/2006/ole">
            <p:oleObj spid="_x0000_s235522" name="Equation" r:id="rId3" imgW="3962160" imgH="457200" progId="Equation.3">
              <p:embed/>
            </p:oleObj>
          </a:graphicData>
        </a:graphic>
      </p:graphicFrame>
      <p:graphicFrame>
        <p:nvGraphicFramePr>
          <p:cNvPr id="122886" name="Object 6"/>
          <p:cNvGraphicFramePr>
            <a:graphicFrameLocks noChangeAspect="1"/>
          </p:cNvGraphicFramePr>
          <p:nvPr/>
        </p:nvGraphicFramePr>
        <p:xfrm>
          <a:off x="169863" y="4191000"/>
          <a:ext cx="8974137" cy="962025"/>
        </p:xfrm>
        <a:graphic>
          <a:graphicData uri="http://schemas.openxmlformats.org/presentationml/2006/ole">
            <p:oleObj spid="_x0000_s235523" name="Equation" r:id="rId4" imgW="4267080" imgH="457200" progId="Equation.3">
              <p:embed/>
            </p:oleObj>
          </a:graphicData>
        </a:graphic>
      </p:graphicFrame>
      <p:graphicFrame>
        <p:nvGraphicFramePr>
          <p:cNvPr id="122887" name="Object 7"/>
          <p:cNvGraphicFramePr>
            <a:graphicFrameLocks noChangeAspect="1"/>
          </p:cNvGraphicFramePr>
          <p:nvPr/>
        </p:nvGraphicFramePr>
        <p:xfrm>
          <a:off x="1481138" y="5354638"/>
          <a:ext cx="5635625" cy="520700"/>
        </p:xfrm>
        <a:graphic>
          <a:graphicData uri="http://schemas.openxmlformats.org/presentationml/2006/ole">
            <p:oleObj spid="_x0000_s235524" name="Equation" r:id="rId5" imgW="2336760" imgH="215640" progId="Equation.3">
              <p:embed/>
            </p:oleObj>
          </a:graphicData>
        </a:graphic>
      </p:graphicFrame>
      <p:grpSp>
        <p:nvGrpSpPr>
          <p:cNvPr id="2" name="Group 8"/>
          <p:cNvGrpSpPr>
            <a:grpSpLocks/>
          </p:cNvGrpSpPr>
          <p:nvPr/>
        </p:nvGrpSpPr>
        <p:grpSpPr bwMode="auto">
          <a:xfrm>
            <a:off x="1193800" y="1027113"/>
            <a:ext cx="3830638" cy="1609725"/>
            <a:chOff x="336" y="2774"/>
            <a:chExt cx="2177" cy="782"/>
          </a:xfrm>
        </p:grpSpPr>
        <p:sp>
          <p:nvSpPr>
            <p:cNvPr id="122889" name="Line 9"/>
            <p:cNvSpPr>
              <a:spLocks noChangeShapeType="1"/>
            </p:cNvSpPr>
            <p:nvPr/>
          </p:nvSpPr>
          <p:spPr bwMode="auto">
            <a:xfrm>
              <a:off x="524" y="3152"/>
              <a:ext cx="1989" cy="0"/>
            </a:xfrm>
            <a:prstGeom prst="line">
              <a:avLst/>
            </a:prstGeom>
            <a:noFill/>
            <a:ln w="19050">
              <a:solidFill>
                <a:srgbClr val="CC00CC"/>
              </a:solidFill>
              <a:miter lim="800000"/>
              <a:headEnd/>
              <a:tailEnd/>
            </a:ln>
            <a:effectLst/>
          </p:spPr>
          <p:txBody>
            <a:bodyPr wrap="none"/>
            <a:lstStyle/>
            <a:p>
              <a:endParaRPr lang="zh-CN" altLang="en-US"/>
            </a:p>
          </p:txBody>
        </p:sp>
        <p:sp>
          <p:nvSpPr>
            <p:cNvPr id="122890" name="Line 10"/>
            <p:cNvSpPr>
              <a:spLocks noChangeShapeType="1"/>
            </p:cNvSpPr>
            <p:nvPr/>
          </p:nvSpPr>
          <p:spPr bwMode="auto">
            <a:xfrm>
              <a:off x="528" y="3152"/>
              <a:ext cx="0" cy="308"/>
            </a:xfrm>
            <a:prstGeom prst="line">
              <a:avLst/>
            </a:prstGeom>
            <a:noFill/>
            <a:ln w="28575">
              <a:solidFill>
                <a:srgbClr val="0066FF"/>
              </a:solidFill>
              <a:miter lim="800000"/>
              <a:headEnd/>
              <a:tailEnd type="triangle" w="med" len="med"/>
            </a:ln>
            <a:effectLst/>
          </p:spPr>
          <p:txBody>
            <a:bodyPr wrap="none"/>
            <a:lstStyle/>
            <a:p>
              <a:endParaRPr lang="zh-CN" altLang="en-US"/>
            </a:p>
          </p:txBody>
        </p:sp>
        <p:sp>
          <p:nvSpPr>
            <p:cNvPr id="122891" name="Line 11"/>
            <p:cNvSpPr>
              <a:spLocks noChangeShapeType="1"/>
            </p:cNvSpPr>
            <p:nvPr/>
          </p:nvSpPr>
          <p:spPr bwMode="auto">
            <a:xfrm>
              <a:off x="960" y="3152"/>
              <a:ext cx="0" cy="308"/>
            </a:xfrm>
            <a:prstGeom prst="line">
              <a:avLst/>
            </a:prstGeom>
            <a:noFill/>
            <a:ln w="28575">
              <a:solidFill>
                <a:srgbClr val="0066FF"/>
              </a:solidFill>
              <a:miter lim="800000"/>
              <a:headEnd/>
              <a:tailEnd type="triangle" w="med" len="med"/>
            </a:ln>
            <a:effectLst/>
          </p:spPr>
          <p:txBody>
            <a:bodyPr wrap="none"/>
            <a:lstStyle/>
            <a:p>
              <a:endParaRPr lang="zh-CN" altLang="en-US"/>
            </a:p>
          </p:txBody>
        </p:sp>
        <p:sp>
          <p:nvSpPr>
            <p:cNvPr id="122892" name="Line 12"/>
            <p:cNvSpPr>
              <a:spLocks noChangeShapeType="1"/>
            </p:cNvSpPr>
            <p:nvPr/>
          </p:nvSpPr>
          <p:spPr bwMode="auto">
            <a:xfrm>
              <a:off x="1824" y="3148"/>
              <a:ext cx="0" cy="308"/>
            </a:xfrm>
            <a:prstGeom prst="line">
              <a:avLst/>
            </a:prstGeom>
            <a:noFill/>
            <a:ln w="28575">
              <a:solidFill>
                <a:srgbClr val="0066FF"/>
              </a:solidFill>
              <a:miter lim="800000"/>
              <a:headEnd/>
              <a:tailEnd type="triangle" w="med" len="med"/>
            </a:ln>
            <a:effectLst/>
          </p:spPr>
          <p:txBody>
            <a:bodyPr wrap="none"/>
            <a:lstStyle/>
            <a:p>
              <a:endParaRPr lang="zh-CN" altLang="en-US"/>
            </a:p>
          </p:txBody>
        </p:sp>
        <p:sp>
          <p:nvSpPr>
            <p:cNvPr id="122893" name="Line 13"/>
            <p:cNvSpPr>
              <a:spLocks noChangeShapeType="1"/>
            </p:cNvSpPr>
            <p:nvPr/>
          </p:nvSpPr>
          <p:spPr bwMode="auto">
            <a:xfrm>
              <a:off x="1392" y="3148"/>
              <a:ext cx="0" cy="308"/>
            </a:xfrm>
            <a:prstGeom prst="line">
              <a:avLst/>
            </a:prstGeom>
            <a:noFill/>
            <a:ln w="28575">
              <a:solidFill>
                <a:srgbClr val="0066FF"/>
              </a:solidFill>
              <a:miter lim="800000"/>
              <a:headEnd/>
              <a:tailEnd type="triangle" w="med" len="med"/>
            </a:ln>
            <a:effectLst/>
          </p:spPr>
          <p:txBody>
            <a:bodyPr wrap="none"/>
            <a:lstStyle/>
            <a:p>
              <a:endParaRPr lang="zh-CN" altLang="en-US"/>
            </a:p>
          </p:txBody>
        </p:sp>
        <p:sp>
          <p:nvSpPr>
            <p:cNvPr id="122894" name="Line 14"/>
            <p:cNvSpPr>
              <a:spLocks noChangeShapeType="1"/>
            </p:cNvSpPr>
            <p:nvPr/>
          </p:nvSpPr>
          <p:spPr bwMode="auto">
            <a:xfrm flipV="1">
              <a:off x="624" y="2976"/>
              <a:ext cx="0" cy="172"/>
            </a:xfrm>
            <a:prstGeom prst="line">
              <a:avLst/>
            </a:prstGeom>
            <a:noFill/>
            <a:ln w="28575">
              <a:solidFill>
                <a:srgbClr val="0066FF"/>
              </a:solidFill>
              <a:round/>
              <a:headEnd/>
              <a:tailEnd type="triangle" w="med" len="med"/>
            </a:ln>
            <a:effectLst/>
          </p:spPr>
          <p:txBody>
            <a:bodyPr wrap="none"/>
            <a:lstStyle/>
            <a:p>
              <a:endParaRPr lang="zh-CN" altLang="en-US"/>
            </a:p>
          </p:txBody>
        </p:sp>
        <p:sp>
          <p:nvSpPr>
            <p:cNvPr id="122895" name="Line 15"/>
            <p:cNvSpPr>
              <a:spLocks noChangeShapeType="1"/>
            </p:cNvSpPr>
            <p:nvPr/>
          </p:nvSpPr>
          <p:spPr bwMode="auto">
            <a:xfrm flipV="1">
              <a:off x="2208" y="2976"/>
              <a:ext cx="0" cy="172"/>
            </a:xfrm>
            <a:prstGeom prst="line">
              <a:avLst/>
            </a:prstGeom>
            <a:noFill/>
            <a:ln w="28575">
              <a:solidFill>
                <a:srgbClr val="0066FF"/>
              </a:solidFill>
              <a:round/>
              <a:headEnd/>
              <a:tailEnd type="triangle" w="med" len="med"/>
            </a:ln>
            <a:effectLst/>
          </p:spPr>
          <p:txBody>
            <a:bodyPr wrap="none"/>
            <a:lstStyle/>
            <a:p>
              <a:endParaRPr lang="zh-CN" altLang="en-US"/>
            </a:p>
          </p:txBody>
        </p:sp>
        <p:sp>
          <p:nvSpPr>
            <p:cNvPr id="122896" name="Line 16"/>
            <p:cNvSpPr>
              <a:spLocks noChangeShapeType="1"/>
            </p:cNvSpPr>
            <p:nvPr/>
          </p:nvSpPr>
          <p:spPr bwMode="auto">
            <a:xfrm>
              <a:off x="624" y="2976"/>
              <a:ext cx="1584" cy="0"/>
            </a:xfrm>
            <a:prstGeom prst="line">
              <a:avLst/>
            </a:prstGeom>
            <a:noFill/>
            <a:ln w="9525">
              <a:solidFill>
                <a:schemeClr val="hlink"/>
              </a:solidFill>
              <a:round/>
              <a:headEnd/>
              <a:tailEnd/>
            </a:ln>
            <a:effectLst/>
          </p:spPr>
          <p:txBody>
            <a:bodyPr wrap="none"/>
            <a:lstStyle/>
            <a:p>
              <a:endParaRPr lang="zh-CN" altLang="en-US"/>
            </a:p>
          </p:txBody>
        </p:sp>
        <p:sp>
          <p:nvSpPr>
            <p:cNvPr id="122897" name="Text Box 17"/>
            <p:cNvSpPr txBox="1">
              <a:spLocks noChangeArrowheads="1"/>
            </p:cNvSpPr>
            <p:nvPr/>
          </p:nvSpPr>
          <p:spPr bwMode="auto">
            <a:xfrm>
              <a:off x="842" y="2774"/>
              <a:ext cx="431" cy="148"/>
            </a:xfrm>
            <a:prstGeom prst="rect">
              <a:avLst/>
            </a:prstGeom>
            <a:noFill/>
            <a:ln w="28575">
              <a:noFill/>
              <a:miter lim="800000"/>
              <a:headEnd/>
              <a:tailEnd/>
            </a:ln>
            <a:effectLst/>
          </p:spPr>
          <p:txBody>
            <a:bodyPr>
              <a:spAutoFit/>
            </a:bodyPr>
            <a:lstStyle/>
            <a:p>
              <a:pPr algn="ctr">
                <a:spcBef>
                  <a:spcPct val="0"/>
                </a:spcBef>
                <a:buClrTx/>
                <a:buSzTx/>
                <a:buFontTx/>
                <a:buNone/>
              </a:pPr>
              <a:r>
                <a:rPr lang="zh-CN" altLang="en-US" sz="1400">
                  <a:solidFill>
                    <a:schemeClr val="tx1"/>
                  </a:solidFill>
                </a:rPr>
                <a:t>360</a:t>
              </a:r>
            </a:p>
          </p:txBody>
        </p:sp>
        <p:sp>
          <p:nvSpPr>
            <p:cNvPr id="122898" name="Text Box 18"/>
            <p:cNvSpPr txBox="1">
              <a:spLocks noChangeArrowheads="1"/>
            </p:cNvSpPr>
            <p:nvPr/>
          </p:nvSpPr>
          <p:spPr bwMode="auto">
            <a:xfrm>
              <a:off x="337" y="3408"/>
              <a:ext cx="431" cy="148"/>
            </a:xfrm>
            <a:prstGeom prst="rect">
              <a:avLst/>
            </a:prstGeom>
            <a:noFill/>
            <a:ln w="28575">
              <a:noFill/>
              <a:miter lim="800000"/>
              <a:headEnd/>
              <a:tailEnd/>
            </a:ln>
            <a:effectLst/>
          </p:spPr>
          <p:txBody>
            <a:bodyPr>
              <a:spAutoFit/>
            </a:bodyPr>
            <a:lstStyle/>
            <a:p>
              <a:pPr algn="ctr">
                <a:spcBef>
                  <a:spcPct val="0"/>
                </a:spcBef>
                <a:buClrTx/>
                <a:buSzTx/>
                <a:buFontTx/>
                <a:buNone/>
              </a:pPr>
              <a:r>
                <a:rPr lang="zh-CN" altLang="en-US" sz="1400">
                  <a:solidFill>
                    <a:schemeClr val="tx1"/>
                  </a:solidFill>
                </a:rPr>
                <a:t>800</a:t>
              </a:r>
            </a:p>
          </p:txBody>
        </p:sp>
        <p:sp>
          <p:nvSpPr>
            <p:cNvPr id="122899" name="Text Box 19"/>
            <p:cNvSpPr txBox="1">
              <a:spLocks noChangeArrowheads="1"/>
            </p:cNvSpPr>
            <p:nvPr/>
          </p:nvSpPr>
          <p:spPr bwMode="auto">
            <a:xfrm>
              <a:off x="336" y="3072"/>
              <a:ext cx="221" cy="148"/>
            </a:xfrm>
            <a:prstGeom prst="rect">
              <a:avLst/>
            </a:prstGeom>
            <a:noFill/>
            <a:ln w="28575">
              <a:noFill/>
              <a:miter lim="800000"/>
              <a:headEnd/>
              <a:tailEnd/>
            </a:ln>
            <a:effectLst/>
          </p:spPr>
          <p:txBody>
            <a:bodyPr>
              <a:spAutoFit/>
            </a:bodyPr>
            <a:lstStyle/>
            <a:p>
              <a:pPr algn="ctr">
                <a:spcBef>
                  <a:spcPct val="0"/>
                </a:spcBef>
                <a:buClrTx/>
                <a:buSzTx/>
                <a:buFontTx/>
                <a:buNone/>
              </a:pPr>
              <a:r>
                <a:rPr lang="zh-CN" altLang="en-US" sz="1400">
                  <a:solidFill>
                    <a:schemeClr val="tx1"/>
                  </a:solidFill>
                </a:rPr>
                <a:t>0</a:t>
              </a:r>
            </a:p>
          </p:txBody>
        </p:sp>
        <p:sp>
          <p:nvSpPr>
            <p:cNvPr id="122900" name="Text Box 20"/>
            <p:cNvSpPr txBox="1">
              <a:spLocks noChangeArrowheads="1"/>
            </p:cNvSpPr>
            <p:nvPr/>
          </p:nvSpPr>
          <p:spPr bwMode="auto">
            <a:xfrm>
              <a:off x="912" y="3120"/>
              <a:ext cx="221" cy="148"/>
            </a:xfrm>
            <a:prstGeom prst="rect">
              <a:avLst/>
            </a:prstGeom>
            <a:noFill/>
            <a:ln w="28575">
              <a:noFill/>
              <a:miter lim="800000"/>
              <a:headEnd/>
              <a:tailEnd/>
            </a:ln>
            <a:effectLst/>
          </p:spPr>
          <p:txBody>
            <a:bodyPr>
              <a:spAutoFit/>
            </a:bodyPr>
            <a:lstStyle/>
            <a:p>
              <a:pPr algn="ctr">
                <a:spcBef>
                  <a:spcPct val="0"/>
                </a:spcBef>
                <a:buClrTx/>
                <a:buSzTx/>
                <a:buFontTx/>
                <a:buNone/>
              </a:pPr>
              <a:r>
                <a:rPr lang="zh-CN" altLang="en-US" sz="1400">
                  <a:solidFill>
                    <a:schemeClr val="tx1"/>
                  </a:solidFill>
                </a:rPr>
                <a:t>6</a:t>
              </a:r>
            </a:p>
          </p:txBody>
        </p:sp>
        <p:sp>
          <p:nvSpPr>
            <p:cNvPr id="122901" name="Text Box 21"/>
            <p:cNvSpPr txBox="1">
              <a:spLocks noChangeArrowheads="1"/>
            </p:cNvSpPr>
            <p:nvPr/>
          </p:nvSpPr>
          <p:spPr bwMode="auto">
            <a:xfrm>
              <a:off x="1344" y="3120"/>
              <a:ext cx="317" cy="148"/>
            </a:xfrm>
            <a:prstGeom prst="rect">
              <a:avLst/>
            </a:prstGeom>
            <a:noFill/>
            <a:ln w="28575">
              <a:noFill/>
              <a:miter lim="800000"/>
              <a:headEnd/>
              <a:tailEnd/>
            </a:ln>
            <a:effectLst/>
          </p:spPr>
          <p:txBody>
            <a:bodyPr>
              <a:spAutoFit/>
            </a:bodyPr>
            <a:lstStyle/>
            <a:p>
              <a:pPr>
                <a:spcBef>
                  <a:spcPct val="0"/>
                </a:spcBef>
                <a:buClrTx/>
                <a:buSzTx/>
                <a:buFontTx/>
                <a:buNone/>
              </a:pPr>
              <a:r>
                <a:rPr lang="zh-CN" altLang="en-US" sz="1400">
                  <a:solidFill>
                    <a:schemeClr val="tx1"/>
                  </a:solidFill>
                </a:rPr>
                <a:t>12</a:t>
              </a:r>
            </a:p>
          </p:txBody>
        </p:sp>
        <p:sp>
          <p:nvSpPr>
            <p:cNvPr id="122902" name="Text Box 22"/>
            <p:cNvSpPr txBox="1">
              <a:spLocks noChangeArrowheads="1"/>
            </p:cNvSpPr>
            <p:nvPr/>
          </p:nvSpPr>
          <p:spPr bwMode="auto">
            <a:xfrm>
              <a:off x="1776" y="3120"/>
              <a:ext cx="365" cy="148"/>
            </a:xfrm>
            <a:prstGeom prst="rect">
              <a:avLst/>
            </a:prstGeom>
            <a:noFill/>
            <a:ln w="28575">
              <a:noFill/>
              <a:miter lim="800000"/>
              <a:headEnd/>
              <a:tailEnd/>
            </a:ln>
            <a:effectLst/>
          </p:spPr>
          <p:txBody>
            <a:bodyPr>
              <a:spAutoFit/>
            </a:bodyPr>
            <a:lstStyle/>
            <a:p>
              <a:pPr>
                <a:spcBef>
                  <a:spcPct val="0"/>
                </a:spcBef>
                <a:buClrTx/>
                <a:buSzTx/>
                <a:buFontTx/>
                <a:buNone/>
              </a:pPr>
              <a:r>
                <a:rPr lang="zh-CN" altLang="en-US" sz="1400">
                  <a:solidFill>
                    <a:schemeClr val="tx1"/>
                  </a:solidFill>
                </a:rPr>
                <a:t>18</a:t>
              </a:r>
            </a:p>
          </p:txBody>
        </p:sp>
        <p:sp>
          <p:nvSpPr>
            <p:cNvPr id="122903" name="Text Box 23"/>
            <p:cNvSpPr txBox="1">
              <a:spLocks noChangeArrowheads="1"/>
            </p:cNvSpPr>
            <p:nvPr/>
          </p:nvSpPr>
          <p:spPr bwMode="auto">
            <a:xfrm>
              <a:off x="2095" y="3120"/>
              <a:ext cx="401" cy="148"/>
            </a:xfrm>
            <a:prstGeom prst="rect">
              <a:avLst/>
            </a:prstGeom>
            <a:noFill/>
            <a:ln w="28575">
              <a:noFill/>
              <a:miter lim="800000"/>
              <a:headEnd/>
              <a:tailEnd/>
            </a:ln>
            <a:effectLst/>
          </p:spPr>
          <p:txBody>
            <a:bodyPr>
              <a:spAutoFit/>
            </a:bodyPr>
            <a:lstStyle/>
            <a:p>
              <a:pPr algn="ctr">
                <a:spcBef>
                  <a:spcPct val="0"/>
                </a:spcBef>
                <a:buClrTx/>
                <a:buSzTx/>
                <a:buFontTx/>
                <a:buNone/>
              </a:pPr>
              <a:r>
                <a:rPr lang="zh-CN" altLang="en-US" sz="1400">
                  <a:solidFill>
                    <a:schemeClr val="tx1"/>
                  </a:solidFill>
                </a:rPr>
                <a:t>24</a:t>
              </a:r>
            </a:p>
          </p:txBody>
        </p:sp>
        <p:sp>
          <p:nvSpPr>
            <p:cNvPr id="122904" name="Text Box 24"/>
            <p:cNvSpPr txBox="1">
              <a:spLocks noChangeArrowheads="1"/>
            </p:cNvSpPr>
            <p:nvPr/>
          </p:nvSpPr>
          <p:spPr bwMode="auto">
            <a:xfrm>
              <a:off x="547" y="3129"/>
              <a:ext cx="221" cy="148"/>
            </a:xfrm>
            <a:prstGeom prst="rect">
              <a:avLst/>
            </a:prstGeom>
            <a:noFill/>
            <a:ln w="28575">
              <a:noFill/>
              <a:miter lim="800000"/>
              <a:headEnd/>
              <a:tailEnd/>
            </a:ln>
            <a:effectLst/>
          </p:spPr>
          <p:txBody>
            <a:bodyPr>
              <a:spAutoFit/>
            </a:bodyPr>
            <a:lstStyle/>
            <a:p>
              <a:pPr algn="ctr">
                <a:spcBef>
                  <a:spcPct val="0"/>
                </a:spcBef>
                <a:buClrTx/>
                <a:buSzTx/>
                <a:buFontTx/>
                <a:buNone/>
              </a:pPr>
              <a:r>
                <a:rPr lang="zh-CN" altLang="en-US" sz="1400">
                  <a:solidFill>
                    <a:schemeClr val="tx1"/>
                  </a:solidFill>
                </a:rPr>
                <a:t>1</a:t>
              </a:r>
            </a:p>
          </p:txBody>
        </p:sp>
      </p:grpSp>
      <p:grpSp>
        <p:nvGrpSpPr>
          <p:cNvPr id="3" name="Group 25"/>
          <p:cNvGrpSpPr>
            <a:grpSpLocks/>
          </p:cNvGrpSpPr>
          <p:nvPr/>
        </p:nvGrpSpPr>
        <p:grpSpPr bwMode="auto">
          <a:xfrm>
            <a:off x="5249863" y="1030288"/>
            <a:ext cx="3876675" cy="1809750"/>
            <a:chOff x="2863" y="2688"/>
            <a:chExt cx="2177" cy="1096"/>
          </a:xfrm>
        </p:grpSpPr>
        <p:sp>
          <p:nvSpPr>
            <p:cNvPr id="122906" name="Line 26"/>
            <p:cNvSpPr>
              <a:spLocks noChangeShapeType="1"/>
            </p:cNvSpPr>
            <p:nvPr/>
          </p:nvSpPr>
          <p:spPr bwMode="auto">
            <a:xfrm>
              <a:off x="3051" y="3152"/>
              <a:ext cx="1989" cy="0"/>
            </a:xfrm>
            <a:prstGeom prst="line">
              <a:avLst/>
            </a:prstGeom>
            <a:noFill/>
            <a:ln w="19050">
              <a:solidFill>
                <a:srgbClr val="CC00CC"/>
              </a:solidFill>
              <a:miter lim="800000"/>
              <a:headEnd/>
              <a:tailEnd/>
            </a:ln>
            <a:effectLst/>
          </p:spPr>
          <p:txBody>
            <a:bodyPr wrap="none"/>
            <a:lstStyle/>
            <a:p>
              <a:endParaRPr lang="zh-CN" altLang="en-US"/>
            </a:p>
          </p:txBody>
        </p:sp>
        <p:sp>
          <p:nvSpPr>
            <p:cNvPr id="122907" name="Line 27"/>
            <p:cNvSpPr>
              <a:spLocks noChangeShapeType="1"/>
            </p:cNvSpPr>
            <p:nvPr/>
          </p:nvSpPr>
          <p:spPr bwMode="auto">
            <a:xfrm flipH="1">
              <a:off x="3051" y="3152"/>
              <a:ext cx="4" cy="448"/>
            </a:xfrm>
            <a:prstGeom prst="line">
              <a:avLst/>
            </a:prstGeom>
            <a:noFill/>
            <a:ln w="28575">
              <a:solidFill>
                <a:srgbClr val="0066FF"/>
              </a:solidFill>
              <a:miter lim="800000"/>
              <a:headEnd/>
              <a:tailEnd type="triangle" w="med" len="med"/>
            </a:ln>
            <a:effectLst/>
          </p:spPr>
          <p:txBody>
            <a:bodyPr wrap="none"/>
            <a:lstStyle/>
            <a:p>
              <a:endParaRPr lang="zh-CN" altLang="en-US"/>
            </a:p>
          </p:txBody>
        </p:sp>
        <p:sp>
          <p:nvSpPr>
            <p:cNvPr id="122908" name="Line 28"/>
            <p:cNvSpPr>
              <a:spLocks noChangeShapeType="1"/>
            </p:cNvSpPr>
            <p:nvPr/>
          </p:nvSpPr>
          <p:spPr bwMode="auto">
            <a:xfrm flipV="1">
              <a:off x="3151" y="2880"/>
              <a:ext cx="0" cy="268"/>
            </a:xfrm>
            <a:prstGeom prst="line">
              <a:avLst/>
            </a:prstGeom>
            <a:noFill/>
            <a:ln w="28575">
              <a:solidFill>
                <a:srgbClr val="0066FF"/>
              </a:solidFill>
              <a:round/>
              <a:headEnd/>
              <a:tailEnd type="triangle" w="med" len="med"/>
            </a:ln>
            <a:effectLst/>
          </p:spPr>
          <p:txBody>
            <a:bodyPr wrap="none"/>
            <a:lstStyle/>
            <a:p>
              <a:endParaRPr lang="zh-CN" altLang="en-US"/>
            </a:p>
          </p:txBody>
        </p:sp>
        <p:sp>
          <p:nvSpPr>
            <p:cNvPr id="122909" name="Line 29"/>
            <p:cNvSpPr>
              <a:spLocks noChangeShapeType="1"/>
            </p:cNvSpPr>
            <p:nvPr/>
          </p:nvSpPr>
          <p:spPr bwMode="auto">
            <a:xfrm>
              <a:off x="3151" y="2880"/>
              <a:ext cx="1553" cy="0"/>
            </a:xfrm>
            <a:prstGeom prst="line">
              <a:avLst/>
            </a:prstGeom>
            <a:noFill/>
            <a:ln w="9525">
              <a:solidFill>
                <a:schemeClr val="hlink"/>
              </a:solidFill>
              <a:round/>
              <a:headEnd/>
              <a:tailEnd/>
            </a:ln>
            <a:effectLst/>
          </p:spPr>
          <p:txBody>
            <a:bodyPr wrap="none"/>
            <a:lstStyle/>
            <a:p>
              <a:endParaRPr lang="zh-CN" altLang="en-US"/>
            </a:p>
          </p:txBody>
        </p:sp>
        <p:sp>
          <p:nvSpPr>
            <p:cNvPr id="122910" name="Text Box 30"/>
            <p:cNvSpPr txBox="1">
              <a:spLocks noChangeArrowheads="1"/>
            </p:cNvSpPr>
            <p:nvPr/>
          </p:nvSpPr>
          <p:spPr bwMode="auto">
            <a:xfrm>
              <a:off x="3369" y="2688"/>
              <a:ext cx="431" cy="185"/>
            </a:xfrm>
            <a:prstGeom prst="rect">
              <a:avLst/>
            </a:prstGeom>
            <a:noFill/>
            <a:ln w="28575">
              <a:noFill/>
              <a:miter lim="800000"/>
              <a:headEnd/>
              <a:tailEnd/>
            </a:ln>
            <a:effectLst/>
          </p:spPr>
          <p:txBody>
            <a:bodyPr>
              <a:spAutoFit/>
            </a:bodyPr>
            <a:lstStyle/>
            <a:p>
              <a:pPr algn="ctr">
                <a:spcBef>
                  <a:spcPct val="0"/>
                </a:spcBef>
                <a:buClrTx/>
                <a:buSzTx/>
                <a:buFontTx/>
                <a:buNone/>
              </a:pPr>
              <a:r>
                <a:rPr lang="zh-CN" altLang="en-US" sz="1400">
                  <a:solidFill>
                    <a:schemeClr val="tx1"/>
                  </a:solidFill>
                </a:rPr>
                <a:t>480</a:t>
              </a:r>
            </a:p>
          </p:txBody>
        </p:sp>
        <p:sp>
          <p:nvSpPr>
            <p:cNvPr id="122911" name="Text Box 31"/>
            <p:cNvSpPr txBox="1">
              <a:spLocks noChangeArrowheads="1"/>
            </p:cNvSpPr>
            <p:nvPr/>
          </p:nvSpPr>
          <p:spPr bwMode="auto">
            <a:xfrm>
              <a:off x="2864" y="3600"/>
              <a:ext cx="431" cy="184"/>
            </a:xfrm>
            <a:prstGeom prst="rect">
              <a:avLst/>
            </a:prstGeom>
            <a:noFill/>
            <a:ln w="28575">
              <a:noFill/>
              <a:miter lim="800000"/>
              <a:headEnd/>
              <a:tailEnd/>
            </a:ln>
            <a:effectLst/>
          </p:spPr>
          <p:txBody>
            <a:bodyPr>
              <a:spAutoFit/>
            </a:bodyPr>
            <a:lstStyle/>
            <a:p>
              <a:pPr algn="ctr">
                <a:spcBef>
                  <a:spcPct val="0"/>
                </a:spcBef>
                <a:buClrTx/>
                <a:buSzTx/>
                <a:buFontTx/>
                <a:buNone/>
              </a:pPr>
              <a:r>
                <a:rPr lang="zh-CN" altLang="en-US" sz="1400">
                  <a:solidFill>
                    <a:schemeClr val="tx1"/>
                  </a:solidFill>
                </a:rPr>
                <a:t>1200</a:t>
              </a:r>
            </a:p>
          </p:txBody>
        </p:sp>
        <p:sp>
          <p:nvSpPr>
            <p:cNvPr id="122912" name="Text Box 32"/>
            <p:cNvSpPr txBox="1">
              <a:spLocks noChangeArrowheads="1"/>
            </p:cNvSpPr>
            <p:nvPr/>
          </p:nvSpPr>
          <p:spPr bwMode="auto">
            <a:xfrm>
              <a:off x="2863" y="3072"/>
              <a:ext cx="221" cy="184"/>
            </a:xfrm>
            <a:prstGeom prst="rect">
              <a:avLst/>
            </a:prstGeom>
            <a:noFill/>
            <a:ln w="28575">
              <a:noFill/>
              <a:miter lim="800000"/>
              <a:headEnd/>
              <a:tailEnd/>
            </a:ln>
            <a:effectLst/>
          </p:spPr>
          <p:txBody>
            <a:bodyPr>
              <a:spAutoFit/>
            </a:bodyPr>
            <a:lstStyle/>
            <a:p>
              <a:pPr algn="ctr">
                <a:spcBef>
                  <a:spcPct val="0"/>
                </a:spcBef>
                <a:buClrTx/>
                <a:buSzTx/>
                <a:buFontTx/>
                <a:buNone/>
              </a:pPr>
              <a:r>
                <a:rPr lang="zh-CN" altLang="en-US" sz="1400">
                  <a:solidFill>
                    <a:schemeClr val="tx1"/>
                  </a:solidFill>
                </a:rPr>
                <a:t>0</a:t>
              </a:r>
            </a:p>
          </p:txBody>
        </p:sp>
        <p:sp>
          <p:nvSpPr>
            <p:cNvPr id="122913" name="Text Box 33"/>
            <p:cNvSpPr txBox="1">
              <a:spLocks noChangeArrowheads="1"/>
            </p:cNvSpPr>
            <p:nvPr/>
          </p:nvSpPr>
          <p:spPr bwMode="auto">
            <a:xfrm>
              <a:off x="3619" y="3120"/>
              <a:ext cx="221" cy="185"/>
            </a:xfrm>
            <a:prstGeom prst="rect">
              <a:avLst/>
            </a:prstGeom>
            <a:noFill/>
            <a:ln w="28575">
              <a:noFill/>
              <a:miter lim="800000"/>
              <a:headEnd/>
              <a:tailEnd/>
            </a:ln>
            <a:effectLst/>
          </p:spPr>
          <p:txBody>
            <a:bodyPr>
              <a:spAutoFit/>
            </a:bodyPr>
            <a:lstStyle/>
            <a:p>
              <a:pPr algn="ctr">
                <a:spcBef>
                  <a:spcPct val="0"/>
                </a:spcBef>
                <a:buClrTx/>
                <a:buSzTx/>
                <a:buFontTx/>
                <a:buNone/>
              </a:pPr>
              <a:r>
                <a:rPr lang="zh-CN" altLang="en-US" sz="1400">
                  <a:solidFill>
                    <a:schemeClr val="tx1"/>
                  </a:solidFill>
                </a:rPr>
                <a:t>8</a:t>
              </a:r>
            </a:p>
          </p:txBody>
        </p:sp>
        <p:sp>
          <p:nvSpPr>
            <p:cNvPr id="122914" name="Text Box 34"/>
            <p:cNvSpPr txBox="1">
              <a:spLocks noChangeArrowheads="1"/>
            </p:cNvSpPr>
            <p:nvPr/>
          </p:nvSpPr>
          <p:spPr bwMode="auto">
            <a:xfrm>
              <a:off x="4176" y="3120"/>
              <a:ext cx="365" cy="185"/>
            </a:xfrm>
            <a:prstGeom prst="rect">
              <a:avLst/>
            </a:prstGeom>
            <a:noFill/>
            <a:ln w="28575">
              <a:noFill/>
              <a:miter lim="800000"/>
              <a:headEnd/>
              <a:tailEnd/>
            </a:ln>
            <a:effectLst/>
          </p:spPr>
          <p:txBody>
            <a:bodyPr>
              <a:spAutoFit/>
            </a:bodyPr>
            <a:lstStyle/>
            <a:p>
              <a:pPr>
                <a:spcBef>
                  <a:spcPct val="0"/>
                </a:spcBef>
                <a:buClrTx/>
                <a:buSzTx/>
                <a:buFontTx/>
                <a:buNone/>
              </a:pPr>
              <a:r>
                <a:rPr lang="zh-CN" altLang="en-US" sz="1400">
                  <a:solidFill>
                    <a:schemeClr val="tx1"/>
                  </a:solidFill>
                </a:rPr>
                <a:t>16</a:t>
              </a:r>
            </a:p>
          </p:txBody>
        </p:sp>
        <p:sp>
          <p:nvSpPr>
            <p:cNvPr id="122915" name="Text Box 35"/>
            <p:cNvSpPr txBox="1">
              <a:spLocks noChangeArrowheads="1"/>
            </p:cNvSpPr>
            <p:nvPr/>
          </p:nvSpPr>
          <p:spPr bwMode="auto">
            <a:xfrm>
              <a:off x="4608" y="3120"/>
              <a:ext cx="401" cy="185"/>
            </a:xfrm>
            <a:prstGeom prst="rect">
              <a:avLst/>
            </a:prstGeom>
            <a:noFill/>
            <a:ln w="28575">
              <a:noFill/>
              <a:miter lim="800000"/>
              <a:headEnd/>
              <a:tailEnd/>
            </a:ln>
            <a:effectLst/>
          </p:spPr>
          <p:txBody>
            <a:bodyPr>
              <a:spAutoFit/>
            </a:bodyPr>
            <a:lstStyle/>
            <a:p>
              <a:pPr algn="ctr">
                <a:spcBef>
                  <a:spcPct val="0"/>
                </a:spcBef>
                <a:buClrTx/>
                <a:buSzTx/>
                <a:buFontTx/>
                <a:buNone/>
              </a:pPr>
              <a:r>
                <a:rPr lang="zh-CN" altLang="en-US" sz="1400">
                  <a:solidFill>
                    <a:schemeClr val="tx1"/>
                  </a:solidFill>
                </a:rPr>
                <a:t>24</a:t>
              </a:r>
            </a:p>
          </p:txBody>
        </p:sp>
        <p:sp>
          <p:nvSpPr>
            <p:cNvPr id="122916" name="Text Box 36"/>
            <p:cNvSpPr txBox="1">
              <a:spLocks noChangeArrowheads="1"/>
            </p:cNvSpPr>
            <p:nvPr/>
          </p:nvSpPr>
          <p:spPr bwMode="auto">
            <a:xfrm>
              <a:off x="3074" y="3129"/>
              <a:ext cx="221" cy="185"/>
            </a:xfrm>
            <a:prstGeom prst="rect">
              <a:avLst/>
            </a:prstGeom>
            <a:noFill/>
            <a:ln w="28575">
              <a:noFill/>
              <a:miter lim="800000"/>
              <a:headEnd/>
              <a:tailEnd/>
            </a:ln>
            <a:effectLst/>
          </p:spPr>
          <p:txBody>
            <a:bodyPr>
              <a:spAutoFit/>
            </a:bodyPr>
            <a:lstStyle/>
            <a:p>
              <a:pPr algn="ctr">
                <a:spcBef>
                  <a:spcPct val="0"/>
                </a:spcBef>
                <a:buClrTx/>
                <a:buSzTx/>
                <a:buFontTx/>
                <a:buNone/>
              </a:pPr>
              <a:r>
                <a:rPr lang="zh-CN" altLang="en-US" sz="1400">
                  <a:solidFill>
                    <a:schemeClr val="tx1"/>
                  </a:solidFill>
                </a:rPr>
                <a:t>1</a:t>
              </a:r>
            </a:p>
          </p:txBody>
        </p:sp>
        <p:sp>
          <p:nvSpPr>
            <p:cNvPr id="122917" name="Line 37"/>
            <p:cNvSpPr>
              <a:spLocks noChangeShapeType="1"/>
            </p:cNvSpPr>
            <p:nvPr/>
          </p:nvSpPr>
          <p:spPr bwMode="auto">
            <a:xfrm flipH="1">
              <a:off x="4220" y="3152"/>
              <a:ext cx="4" cy="448"/>
            </a:xfrm>
            <a:prstGeom prst="line">
              <a:avLst/>
            </a:prstGeom>
            <a:noFill/>
            <a:ln w="28575">
              <a:solidFill>
                <a:srgbClr val="0066FF"/>
              </a:solidFill>
              <a:miter lim="800000"/>
              <a:headEnd/>
              <a:tailEnd type="triangle" w="med" len="med"/>
            </a:ln>
            <a:effectLst/>
          </p:spPr>
          <p:txBody>
            <a:bodyPr wrap="none"/>
            <a:lstStyle/>
            <a:p>
              <a:endParaRPr lang="zh-CN" altLang="en-US"/>
            </a:p>
          </p:txBody>
        </p:sp>
        <p:sp>
          <p:nvSpPr>
            <p:cNvPr id="122918" name="Line 38"/>
            <p:cNvSpPr>
              <a:spLocks noChangeShapeType="1"/>
            </p:cNvSpPr>
            <p:nvPr/>
          </p:nvSpPr>
          <p:spPr bwMode="auto">
            <a:xfrm flipH="1">
              <a:off x="3600" y="3152"/>
              <a:ext cx="4" cy="448"/>
            </a:xfrm>
            <a:prstGeom prst="line">
              <a:avLst/>
            </a:prstGeom>
            <a:noFill/>
            <a:ln w="28575">
              <a:solidFill>
                <a:srgbClr val="0066FF"/>
              </a:solidFill>
              <a:miter lim="800000"/>
              <a:headEnd/>
              <a:tailEnd type="triangle" w="med" len="med"/>
            </a:ln>
            <a:effectLst/>
          </p:spPr>
          <p:txBody>
            <a:bodyPr wrap="none"/>
            <a:lstStyle/>
            <a:p>
              <a:endParaRPr lang="zh-CN" altLang="en-US"/>
            </a:p>
          </p:txBody>
        </p:sp>
        <p:sp>
          <p:nvSpPr>
            <p:cNvPr id="122919" name="Line 39"/>
            <p:cNvSpPr>
              <a:spLocks noChangeShapeType="1"/>
            </p:cNvSpPr>
            <p:nvPr/>
          </p:nvSpPr>
          <p:spPr bwMode="auto">
            <a:xfrm flipV="1">
              <a:off x="4704" y="2880"/>
              <a:ext cx="0" cy="268"/>
            </a:xfrm>
            <a:prstGeom prst="line">
              <a:avLst/>
            </a:prstGeom>
            <a:noFill/>
            <a:ln w="28575">
              <a:solidFill>
                <a:srgbClr val="0066FF"/>
              </a:solidFill>
              <a:round/>
              <a:headEnd/>
              <a:tailEnd type="triangle" w="med" len="med"/>
            </a:ln>
            <a:effectLst/>
          </p:spPr>
          <p:txBody>
            <a:bodyPr wrap="none"/>
            <a:lstStyle/>
            <a:p>
              <a:endParaRPr lang="zh-CN" altLang="en-US"/>
            </a:p>
          </p:txBody>
        </p:sp>
      </p:grpSp>
      <p:sp>
        <p:nvSpPr>
          <p:cNvPr id="38" name="Text Box 7"/>
          <p:cNvSpPr txBox="1">
            <a:spLocks noChangeArrowheads="1"/>
          </p:cNvSpPr>
          <p:nvPr/>
        </p:nvSpPr>
        <p:spPr bwMode="auto">
          <a:xfrm>
            <a:off x="2496666" y="116632"/>
            <a:ext cx="4019550" cy="7064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Pct val="130000"/>
              <a:buFontTx/>
              <a:buNone/>
              <a:tabLst/>
              <a:defRPr/>
            </a:pPr>
            <a:r>
              <a:rPr kumimoji="0" lang="zh-CN" altLang="en-US" sz="36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宋体" charset="-122"/>
                <a:ea typeface="+mj-ea"/>
                <a:cs typeface="+mj-cs"/>
              </a:rPr>
              <a:t>最小公倍数法</a:t>
            </a:r>
            <a:endParaRPr kumimoji="0" lang="zh-CN" altLang="en-US" sz="3600" b="1" i="0" u="none" strike="noStrike" kern="0" cap="none" spc="0" normalizeH="0" baseline="0" noProof="0" dirty="0">
              <a:ln>
                <a:noFill/>
              </a:ln>
              <a:solidFill>
                <a:srgbClr val="C00000"/>
              </a:solidFill>
              <a:effectLst>
                <a:outerShdw blurRad="38100" dist="38100" dir="2700000" algn="tl">
                  <a:srgbClr val="C0C0C0"/>
                </a:outerShdw>
              </a:effectLst>
              <a:uLnTx/>
              <a:uFillTx/>
              <a:latin typeface="宋体" charset="-122"/>
              <a:ea typeface="+mj-ea"/>
              <a:cs typeface="+mj-cs"/>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blinds(horizontal)">
                                      <p:cBhvr>
                                        <p:cTn id="7" dur="500"/>
                                        <p:tgtEl>
                                          <p:spTgt spid="12288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2886"/>
                                        </p:tgtEl>
                                        <p:attrNameLst>
                                          <p:attrName>style.visibility</p:attrName>
                                        </p:attrNameLst>
                                      </p:cBhvr>
                                      <p:to>
                                        <p:strVal val="visible"/>
                                      </p:to>
                                    </p:set>
                                    <p:animEffect transition="in" filter="box(in)">
                                      <p:cBhvr>
                                        <p:cTn id="12" dur="500"/>
                                        <p:tgtEl>
                                          <p:spTgt spid="12288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2887"/>
                                        </p:tgtEl>
                                        <p:attrNameLst>
                                          <p:attrName>style.visibility</p:attrName>
                                        </p:attrNameLst>
                                      </p:cBhvr>
                                      <p:to>
                                        <p:strVal val="visible"/>
                                      </p:to>
                                    </p:set>
                                    <p:anim calcmode="lin" valueType="num">
                                      <p:cBhvr additive="base">
                                        <p:cTn id="17" dur="500" fill="hold"/>
                                        <p:tgtEl>
                                          <p:spTgt spid="122887"/>
                                        </p:tgtEl>
                                        <p:attrNameLst>
                                          <p:attrName>ppt_x</p:attrName>
                                        </p:attrNameLst>
                                      </p:cBhvr>
                                      <p:tavLst>
                                        <p:tav tm="0">
                                          <p:val>
                                            <p:strVal val="#ppt_x"/>
                                          </p:val>
                                        </p:tav>
                                        <p:tav tm="100000">
                                          <p:val>
                                            <p:strVal val="#ppt_x"/>
                                          </p:val>
                                        </p:tav>
                                      </p:tavLst>
                                    </p:anim>
                                    <p:anim calcmode="lin" valueType="num">
                                      <p:cBhvr additive="base">
                                        <p:cTn id="18" dur="500" fill="hold"/>
                                        <p:tgtEl>
                                          <p:spTgt spid="1228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Text Box 4"/>
          <p:cNvSpPr txBox="1">
            <a:spLocks noChangeArrowheads="1"/>
          </p:cNvSpPr>
          <p:nvPr/>
        </p:nvSpPr>
        <p:spPr bwMode="auto">
          <a:xfrm>
            <a:off x="467544" y="1196752"/>
            <a:ext cx="8300219" cy="4918269"/>
          </a:xfrm>
          <a:prstGeom prst="rect">
            <a:avLst/>
          </a:prstGeom>
          <a:noFill/>
          <a:ln w="9525">
            <a:noFill/>
            <a:miter lim="800000"/>
            <a:headEnd/>
            <a:tailEnd/>
          </a:ln>
          <a:effectLst/>
        </p:spPr>
        <p:txBody>
          <a:bodyPr wrap="square">
            <a:spAutoFit/>
          </a:bodyPr>
          <a:lstStyle/>
          <a:p>
            <a:pPr>
              <a:lnSpc>
                <a:spcPct val="160000"/>
              </a:lnSpc>
              <a:spcBef>
                <a:spcPct val="0"/>
              </a:spcBef>
              <a:buClrTx/>
              <a:buSzTx/>
              <a:buFontTx/>
              <a:buNone/>
            </a:pPr>
            <a:r>
              <a:rPr lang="zh-CN" altLang="en-US" sz="2800" b="1" dirty="0" smtClean="0">
                <a:solidFill>
                  <a:srgbClr val="0000FF"/>
                </a:solidFill>
                <a:effectLst>
                  <a:outerShdw blurRad="38100" dist="38100" dir="2700000" algn="tl">
                    <a:srgbClr val="000000">
                      <a:alpha val="43137"/>
                    </a:srgbClr>
                  </a:outerShdw>
                </a:effectLst>
                <a:latin typeface="宋体" pitchFamily="2" charset="-122"/>
              </a:rPr>
              <a:t>使用前提：</a:t>
            </a:r>
            <a:r>
              <a:rPr lang="zh-CN" altLang="en-US" sz="2800" dirty="0" smtClean="0">
                <a:effectLst>
                  <a:outerShdw blurRad="38100" dist="38100" dir="2700000" algn="tl">
                    <a:srgbClr val="000000">
                      <a:alpha val="43137"/>
                    </a:srgbClr>
                  </a:outerShdw>
                </a:effectLst>
                <a:latin typeface="宋体" charset="-122"/>
              </a:rPr>
              <a:t>考虑较短期的经营业绩，或未来的不确定性较大，各项目方案寿命期差异不大的情况下，以各方案中最短的寿命期为共同计算期，使备选方案具有时间上的可比性。</a:t>
            </a:r>
            <a:endParaRPr lang="en-US" altLang="zh-CN" sz="2800" dirty="0" smtClean="0">
              <a:effectLst>
                <a:outerShdw blurRad="38100" dist="38100" dir="2700000" algn="tl">
                  <a:srgbClr val="000000">
                    <a:alpha val="43137"/>
                  </a:srgbClr>
                </a:outerShdw>
              </a:effectLst>
              <a:latin typeface="宋体" charset="-122"/>
            </a:endParaRPr>
          </a:p>
          <a:p>
            <a:pPr>
              <a:lnSpc>
                <a:spcPct val="160000"/>
              </a:lnSpc>
              <a:spcBef>
                <a:spcPct val="0"/>
              </a:spcBef>
              <a:buClrTx/>
              <a:buSzTx/>
              <a:buFontTx/>
              <a:buNone/>
            </a:pPr>
            <a:r>
              <a:rPr lang="zh-CN" altLang="en-US" sz="2800" b="1" dirty="0" smtClean="0">
                <a:solidFill>
                  <a:srgbClr val="0000FF"/>
                </a:solidFill>
                <a:effectLst>
                  <a:outerShdw blurRad="38100" dist="38100" dir="2700000" algn="tl">
                    <a:srgbClr val="000000">
                      <a:alpha val="43137"/>
                    </a:srgbClr>
                  </a:outerShdw>
                </a:effectLst>
                <a:latin typeface="宋体" charset="-122"/>
              </a:rPr>
              <a:t>注意：</a:t>
            </a:r>
            <a:r>
              <a:rPr lang="zh-CN" altLang="en-US" sz="2800" dirty="0" smtClean="0">
                <a:effectLst>
                  <a:outerShdw blurRad="38100" dist="38100" dir="2700000" algn="tl">
                    <a:srgbClr val="000000">
                      <a:alpha val="43137"/>
                    </a:srgbClr>
                  </a:outerShdw>
                </a:effectLst>
                <a:latin typeface="宋体" charset="-122"/>
              </a:rPr>
              <a:t>先计算各方案的</a:t>
            </a:r>
            <a:r>
              <a:rPr lang="zh-CN" altLang="en-US" sz="2800" dirty="0" smtClean="0">
                <a:solidFill>
                  <a:srgbClr val="FF0000"/>
                </a:solidFill>
                <a:effectLst>
                  <a:outerShdw blurRad="38100" dist="38100" dir="2700000" algn="tl">
                    <a:srgbClr val="000000">
                      <a:alpha val="43137"/>
                    </a:srgbClr>
                  </a:outerShdw>
                </a:effectLst>
                <a:latin typeface="宋体" charset="-122"/>
              </a:rPr>
              <a:t>净现值</a:t>
            </a:r>
            <a:r>
              <a:rPr lang="zh-CN" altLang="en-US" sz="2800" dirty="0" smtClean="0">
                <a:effectLst>
                  <a:outerShdw blurRad="38100" dist="38100" dir="2700000" algn="tl">
                    <a:srgbClr val="000000">
                      <a:alpha val="43137"/>
                    </a:srgbClr>
                  </a:outerShdw>
                </a:effectLst>
                <a:latin typeface="宋体" charset="-122"/>
              </a:rPr>
              <a:t>，然后计算寿命期较长方案的</a:t>
            </a:r>
            <a:r>
              <a:rPr lang="zh-CN" altLang="en-US" sz="2800" dirty="0" smtClean="0">
                <a:solidFill>
                  <a:srgbClr val="FF0000"/>
                </a:solidFill>
                <a:effectLst>
                  <a:outerShdw blurRad="38100" dist="38100" dir="2700000" algn="tl">
                    <a:srgbClr val="000000">
                      <a:alpha val="43137"/>
                    </a:srgbClr>
                  </a:outerShdw>
                </a:effectLst>
                <a:latin typeface="宋体" charset="-122"/>
              </a:rPr>
              <a:t>净年值</a:t>
            </a:r>
            <a:r>
              <a:rPr lang="zh-CN" altLang="en-US" sz="2800" dirty="0" smtClean="0">
                <a:effectLst>
                  <a:outerShdw blurRad="38100" dist="38100" dir="2700000" algn="tl">
                    <a:srgbClr val="000000">
                      <a:alpha val="43137"/>
                    </a:srgbClr>
                  </a:outerShdw>
                </a:effectLst>
                <a:latin typeface="宋体" charset="-122"/>
              </a:rPr>
              <a:t>，再把净年值按</a:t>
            </a:r>
            <a:r>
              <a:rPr lang="zh-CN" altLang="en-US" sz="2800" dirty="0" smtClean="0">
                <a:solidFill>
                  <a:srgbClr val="FF0000"/>
                </a:solidFill>
                <a:effectLst>
                  <a:outerShdw blurRad="38100" dist="38100" dir="2700000" algn="tl">
                    <a:srgbClr val="000000">
                      <a:alpha val="43137"/>
                    </a:srgbClr>
                  </a:outerShdw>
                </a:effectLst>
                <a:latin typeface="宋体" charset="-122"/>
              </a:rPr>
              <a:t>最短寿命期的年数</a:t>
            </a:r>
            <a:r>
              <a:rPr lang="zh-CN" altLang="en-US" sz="2800" dirty="0" smtClean="0">
                <a:effectLst>
                  <a:outerShdw blurRad="38100" dist="38100" dir="2700000" algn="tl">
                    <a:srgbClr val="000000">
                      <a:alpha val="43137"/>
                    </a:srgbClr>
                  </a:outerShdw>
                </a:effectLst>
                <a:latin typeface="宋体" charset="-122"/>
              </a:rPr>
              <a:t>折算为</a:t>
            </a:r>
            <a:r>
              <a:rPr lang="zh-CN" altLang="en-US" sz="2800" dirty="0" smtClean="0">
                <a:solidFill>
                  <a:srgbClr val="FF0000"/>
                </a:solidFill>
                <a:effectLst>
                  <a:outerShdw blurRad="38100" dist="38100" dir="2700000" algn="tl">
                    <a:srgbClr val="000000">
                      <a:alpha val="43137"/>
                    </a:srgbClr>
                  </a:outerShdw>
                </a:effectLst>
                <a:latin typeface="宋体" charset="-122"/>
              </a:rPr>
              <a:t>净现值</a:t>
            </a:r>
            <a:r>
              <a:rPr lang="zh-CN" altLang="en-US" sz="2800" dirty="0" smtClean="0">
                <a:effectLst>
                  <a:outerShdw blurRad="38100" dist="38100" dir="2700000" algn="tl">
                    <a:srgbClr val="000000">
                      <a:alpha val="43137"/>
                    </a:srgbClr>
                  </a:outerShdw>
                </a:effectLst>
                <a:latin typeface="宋体" charset="-122"/>
              </a:rPr>
              <a:t>，以净现值最大的方案为优。例</a:t>
            </a:r>
            <a:r>
              <a:rPr lang="en-US" altLang="zh-CN" sz="2800" dirty="0" smtClean="0">
                <a:effectLst>
                  <a:outerShdw blurRad="38100" dist="38100" dir="2700000" algn="tl">
                    <a:srgbClr val="000000">
                      <a:alpha val="43137"/>
                    </a:srgbClr>
                  </a:outerShdw>
                </a:effectLst>
                <a:latin typeface="宋体" charset="-122"/>
              </a:rPr>
              <a:t>13-14</a:t>
            </a:r>
            <a:endParaRPr lang="zh-CN" altLang="en-US" sz="2800" dirty="0">
              <a:effectLst>
                <a:outerShdw blurRad="38100" dist="38100" dir="2700000" algn="tl">
                  <a:srgbClr val="000000">
                    <a:alpha val="43137"/>
                  </a:srgbClr>
                </a:outerShdw>
              </a:effectLst>
              <a:latin typeface="宋体" charset="-122"/>
            </a:endParaRPr>
          </a:p>
        </p:txBody>
      </p:sp>
      <p:sp>
        <p:nvSpPr>
          <p:cNvPr id="118791" name="Text Box 7"/>
          <p:cNvSpPr txBox="1">
            <a:spLocks noGrp="1" noChangeArrowheads="1"/>
          </p:cNvSpPr>
          <p:nvPr>
            <p:ph type="title" idx="4294967295"/>
          </p:nvPr>
        </p:nvSpPr>
        <p:spPr>
          <a:xfrm>
            <a:off x="2266950" y="188640"/>
            <a:ext cx="4019550" cy="706437"/>
          </a:xfrm>
          <a:prstGeom prst="rect">
            <a:avLst/>
          </a:prstGeom>
          <a:noFill/>
          <a:ln/>
        </p:spPr>
        <p:txBody>
          <a:bodyPr/>
          <a:lstStyle/>
          <a:p>
            <a:pPr>
              <a:buSzPct val="130000"/>
            </a:pPr>
            <a:r>
              <a:rPr lang="zh-CN" altLang="en-US" sz="3600" b="1" dirty="0" smtClean="0">
                <a:solidFill>
                  <a:srgbClr val="C00000"/>
                </a:solidFill>
                <a:effectLst>
                  <a:outerShdw blurRad="38100" dist="38100" dir="2700000" algn="tl">
                    <a:srgbClr val="C0C0C0"/>
                  </a:outerShdw>
                </a:effectLst>
                <a:latin typeface="宋体" charset="-122"/>
              </a:rPr>
              <a:t>最短计算期法</a:t>
            </a:r>
            <a:endParaRPr lang="zh-CN" altLang="en-US" sz="3600" b="1" dirty="0">
              <a:solidFill>
                <a:srgbClr val="C00000"/>
              </a:solidFill>
              <a:effectLst>
                <a:outerShdw blurRad="38100" dist="38100" dir="2700000" algn="tl">
                  <a:srgbClr val="C0C0C0"/>
                </a:outerShdw>
              </a:effectLst>
              <a:latin typeface="宋体"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box(in)">
                                      <p:cBhvr>
                                        <p:cTn id="7" dur="500"/>
                                        <p:tgtEl>
                                          <p:spTgt spid="11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utoUpdateAnimBg="0"/>
    </p:bldLst>
  </p:timing>
</p:sld>
</file>

<file path=ppt/theme/theme1.xml><?xml version="1.0" encoding="utf-8"?>
<a:theme xmlns:a="http://schemas.openxmlformats.org/drawingml/2006/main" name="8_Default Design">
  <a:themeElements>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Default Design">
      <a:majorFont>
        <a:latin typeface="Arial"/>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9_Default Design">
  <a:themeElements>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Default Design">
      <a:majorFont>
        <a:latin typeface="Arial"/>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0_Default Design">
  <a:themeElements>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Default Design">
      <a:majorFont>
        <a:latin typeface="Arial"/>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1_Default Design">
  <a:themeElements>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Default Design">
      <a:majorFont>
        <a:latin typeface="Arial"/>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9118</TotalTime>
  <Words>8050</Words>
  <Application>Microsoft Office PowerPoint</Application>
  <PresentationFormat>全屏显示(4:3)</PresentationFormat>
  <Paragraphs>1357</Paragraphs>
  <Slides>103</Slides>
  <Notes>0</Notes>
  <HiddenSlides>0</HiddenSlides>
  <MMClips>0</MMClips>
  <ScaleCrop>false</ScaleCrop>
  <HeadingPairs>
    <vt:vector size="6" baseType="variant">
      <vt:variant>
        <vt:lpstr>主题</vt:lpstr>
      </vt:variant>
      <vt:variant>
        <vt:i4>4</vt:i4>
      </vt:variant>
      <vt:variant>
        <vt:lpstr>嵌入 OLE 服务器</vt:lpstr>
      </vt:variant>
      <vt:variant>
        <vt:i4>7</vt:i4>
      </vt:variant>
      <vt:variant>
        <vt:lpstr>幻灯片标题</vt:lpstr>
      </vt:variant>
      <vt:variant>
        <vt:i4>103</vt:i4>
      </vt:variant>
    </vt:vector>
  </HeadingPairs>
  <TitlesOfParts>
    <vt:vector size="114" baseType="lpstr">
      <vt:lpstr>8_Default Design</vt:lpstr>
      <vt:lpstr>9_Default Design</vt:lpstr>
      <vt:lpstr>10_Default Design</vt:lpstr>
      <vt:lpstr>11_Default Design</vt:lpstr>
      <vt:lpstr>公式</vt:lpstr>
      <vt:lpstr>Equation</vt:lpstr>
      <vt:lpstr>Worksheet</vt:lpstr>
      <vt:lpstr>Visio</vt:lpstr>
      <vt:lpstr>Microsoft 公式 3.0</vt:lpstr>
      <vt:lpstr>Document</vt:lpstr>
      <vt:lpstr>文档</vt:lpstr>
      <vt:lpstr>幻灯片 1</vt:lpstr>
      <vt:lpstr>幻灯片 2</vt:lpstr>
      <vt:lpstr>决策指标分类</vt:lpstr>
      <vt:lpstr>一、决策指标选用原则</vt:lpstr>
      <vt:lpstr>二、非折现类指标及评价</vt:lpstr>
      <vt:lpstr>幻灯片 6</vt:lpstr>
      <vt:lpstr>判别准则</vt:lpstr>
      <vt:lpstr>幻灯片 8</vt:lpstr>
      <vt:lpstr>幻灯片 9</vt:lpstr>
      <vt:lpstr>幻灯片 10</vt:lpstr>
      <vt:lpstr>动态投资回收期</vt:lpstr>
      <vt:lpstr>幻灯片 12</vt:lpstr>
      <vt:lpstr>幻灯片 13</vt:lpstr>
      <vt:lpstr>幻灯片 14</vt:lpstr>
      <vt:lpstr>例题1</vt:lpstr>
      <vt:lpstr>例 :某项目经济数据如表 所示，现已知基准投资收益率为15%，试以投资收益率指标判断项目取舍。                   某项目的投资及年净收入表                                （单位：万元）</vt:lpstr>
      <vt:lpstr>三、折现类指标及评价</vt:lpstr>
      <vt:lpstr>幻灯片 18</vt:lpstr>
      <vt:lpstr>幻灯片 19</vt:lpstr>
      <vt:lpstr>幻灯片 20</vt:lpstr>
      <vt:lpstr>幻灯片 21</vt:lpstr>
      <vt:lpstr>幻灯片 22</vt:lpstr>
      <vt:lpstr>净现值率</vt:lpstr>
      <vt:lpstr>例题</vt:lpstr>
      <vt:lpstr>内部收益率</vt:lpstr>
      <vt:lpstr>幻灯片 26</vt:lpstr>
      <vt:lpstr>幻灯片 27</vt:lpstr>
      <vt:lpstr>幻灯片 28</vt:lpstr>
      <vt:lpstr>例题</vt:lpstr>
      <vt:lpstr>例题（续）</vt:lpstr>
      <vt:lpstr>内部收益率的经济意义</vt:lpstr>
      <vt:lpstr>内部收益率的经济意义</vt:lpstr>
      <vt:lpstr>内部收益率的经济意义</vt:lpstr>
      <vt:lpstr>内部收益率的经济涵义</vt:lpstr>
      <vt:lpstr>幻灯片 35</vt:lpstr>
      <vt:lpstr>净现值与内部收益率发生矛盾（表11-17）</vt:lpstr>
      <vt:lpstr>幻灯片 37</vt:lpstr>
      <vt:lpstr>四、决策指标的综合评价与选用</vt:lpstr>
      <vt:lpstr>幻灯片 39</vt:lpstr>
      <vt:lpstr>幻灯片 40</vt:lpstr>
      <vt:lpstr>幻灯片 41</vt:lpstr>
      <vt:lpstr>幻灯片 42</vt:lpstr>
      <vt:lpstr>盈亏平衡分析</vt:lpstr>
      <vt:lpstr> 盈亏平衡分析</vt:lpstr>
      <vt:lpstr> 盈亏平衡分析</vt:lpstr>
      <vt:lpstr> 盈亏平衡分析</vt:lpstr>
      <vt:lpstr> 盈亏平衡分析</vt:lpstr>
      <vt:lpstr> 盈亏平衡分析</vt:lpstr>
      <vt:lpstr>盈亏平衡分析举例</vt:lpstr>
      <vt:lpstr>由盈亏平衡分析可作出以下判断， 在未来项目不发生亏损的条件是：</vt:lpstr>
      <vt:lpstr>讨论：盈亏平衡点反映项目风险大小</vt:lpstr>
      <vt:lpstr>敏感性分析</vt:lpstr>
      <vt:lpstr>敏感性分析的一般步骤</vt:lpstr>
      <vt:lpstr>单因素敏感性分析举例</vt:lpstr>
      <vt:lpstr>单因素敏感性分析举例（续1）</vt:lpstr>
      <vt:lpstr>单因素敏感性分析举例（续2）</vt:lpstr>
      <vt:lpstr>单因素敏感性分析举例（续3）</vt:lpstr>
      <vt:lpstr>单因素敏感性分析举例（续4）</vt:lpstr>
      <vt:lpstr>解析法（线性函数分析）</vt:lpstr>
      <vt:lpstr>单因素敏感性分析举例（续6）</vt:lpstr>
      <vt:lpstr>敏感性分析的缺陷</vt:lpstr>
      <vt:lpstr> 概率分析</vt:lpstr>
      <vt:lpstr>期望值分析</vt:lpstr>
      <vt:lpstr>例题</vt:lpstr>
      <vt:lpstr>期望值分析</vt:lpstr>
      <vt:lpstr>期望值分析</vt:lpstr>
      <vt:lpstr>概率分析原理</vt:lpstr>
      <vt:lpstr>幻灯片 68</vt:lpstr>
      <vt:lpstr>1）计算各状态组合的概率和净现值；</vt:lpstr>
      <vt:lpstr>2）对净现值进行概率描述。</vt:lpstr>
      <vt:lpstr>3）计算累计概率和净现值大于等于0的可能性</vt:lpstr>
      <vt:lpstr>根据期望值决策方案</vt:lpstr>
      <vt:lpstr>例题（续）</vt:lpstr>
      <vt:lpstr>例题（续）</vt:lpstr>
      <vt:lpstr>例题（续）</vt:lpstr>
      <vt:lpstr>决策树法</vt:lpstr>
      <vt:lpstr>决策树法（续1）</vt:lpstr>
      <vt:lpstr> 举    例</vt:lpstr>
      <vt:lpstr>举    例（续1）</vt:lpstr>
      <vt:lpstr>举    例（续2）</vt:lpstr>
      <vt:lpstr> 蒙特卡洛模拟分析</vt:lpstr>
      <vt:lpstr>幻灯片 82</vt:lpstr>
      <vt:lpstr>幻灯片 83</vt:lpstr>
      <vt:lpstr>幻灯片 84</vt:lpstr>
      <vt:lpstr>幻灯片 85</vt:lpstr>
      <vt:lpstr>幻灯片 86</vt:lpstr>
      <vt:lpstr>幻灯片 87</vt:lpstr>
      <vt:lpstr>幻灯片 88</vt:lpstr>
      <vt:lpstr>幻灯片 89</vt:lpstr>
      <vt:lpstr>有资金限制的独立项目：净现值法</vt:lpstr>
      <vt:lpstr>幻灯片 91</vt:lpstr>
      <vt:lpstr>幻灯片 92</vt:lpstr>
      <vt:lpstr>幻灯片 93</vt:lpstr>
      <vt:lpstr>幻灯片 94</vt:lpstr>
      <vt:lpstr>最小公倍数法</vt:lpstr>
      <vt:lpstr>幻灯片 96</vt:lpstr>
      <vt:lpstr>幻灯片 97</vt:lpstr>
      <vt:lpstr>幻灯片 98</vt:lpstr>
      <vt:lpstr>最短计算期法</vt:lpstr>
      <vt:lpstr>指定计算期法</vt:lpstr>
      <vt:lpstr>净年值法</vt:lpstr>
      <vt:lpstr>有或无资金限制的互斥项目</vt:lpstr>
      <vt:lpstr>幻灯片 103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penght</dc:creator>
  <cp:lastModifiedBy>User</cp:lastModifiedBy>
  <cp:revision>660</cp:revision>
  <dcterms:created xsi:type="dcterms:W3CDTF">2012-02-23T10:25:58Z</dcterms:created>
  <dcterms:modified xsi:type="dcterms:W3CDTF">2015-01-09T16:02:20Z</dcterms:modified>
</cp:coreProperties>
</file>