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3"/>
  </p:notesMasterIdLst>
  <p:handoutMasterIdLst>
    <p:handoutMasterId r:id="rId54"/>
  </p:handoutMasterIdLst>
  <p:sldIdLst>
    <p:sldId id="256" r:id="rId2"/>
    <p:sldId id="313" r:id="rId3"/>
    <p:sldId id="314" r:id="rId4"/>
    <p:sldId id="327" r:id="rId5"/>
    <p:sldId id="328" r:id="rId6"/>
    <p:sldId id="315" r:id="rId7"/>
    <p:sldId id="316" r:id="rId8"/>
    <p:sldId id="329" r:id="rId9"/>
    <p:sldId id="312" r:id="rId10"/>
    <p:sldId id="292" r:id="rId11"/>
    <p:sldId id="295" r:id="rId12"/>
    <p:sldId id="296" r:id="rId13"/>
    <p:sldId id="290" r:id="rId14"/>
    <p:sldId id="301" r:id="rId15"/>
    <p:sldId id="353" r:id="rId16"/>
    <p:sldId id="390" r:id="rId17"/>
    <p:sldId id="391" r:id="rId18"/>
    <p:sldId id="392" r:id="rId19"/>
    <p:sldId id="339" r:id="rId20"/>
    <p:sldId id="393" r:id="rId21"/>
    <p:sldId id="394" r:id="rId22"/>
    <p:sldId id="395" r:id="rId23"/>
    <p:sldId id="396" r:id="rId24"/>
    <p:sldId id="345" r:id="rId25"/>
    <p:sldId id="346" r:id="rId26"/>
    <p:sldId id="397" r:id="rId27"/>
    <p:sldId id="398" r:id="rId28"/>
    <p:sldId id="399" r:id="rId29"/>
    <p:sldId id="400" r:id="rId30"/>
    <p:sldId id="401" r:id="rId31"/>
    <p:sldId id="402" r:id="rId32"/>
    <p:sldId id="403" r:id="rId33"/>
    <p:sldId id="422"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9" r:id="rId48"/>
    <p:sldId id="418" r:id="rId49"/>
    <p:sldId id="420" r:id="rId50"/>
    <p:sldId id="421" r:id="rId51"/>
    <p:sldId id="289" r:id="rId5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E7B"/>
    <a:srgbClr val="CCFFFF"/>
    <a:srgbClr val="CC99FF"/>
    <a:srgbClr val="00CC00"/>
    <a:srgbClr val="339933"/>
    <a:srgbClr val="00642D"/>
    <a:srgbClr val="66FF66"/>
    <a:srgbClr val="66FFFF"/>
    <a:srgbClr val="CCEC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4600" autoAdjust="0"/>
  </p:normalViewPr>
  <p:slideViewPr>
    <p:cSldViewPr>
      <p:cViewPr varScale="1">
        <p:scale>
          <a:sx n="67" d="100"/>
          <a:sy n="67" d="100"/>
        </p:scale>
        <p:origin x="-1392" y="-96"/>
      </p:cViewPr>
      <p:guideLst>
        <p:guide orient="horz" pos="2160"/>
        <p:guide pos="2880"/>
      </p:guideLst>
    </p:cSldViewPr>
  </p:slideViewPr>
  <p:outlineViewPr>
    <p:cViewPr>
      <p:scale>
        <a:sx n="33" d="100"/>
        <a:sy n="33" d="100"/>
      </p:scale>
      <p:origin x="0" y="1329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1872"/>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2.xml"/><Relationship Id="rId18" Type="http://schemas.openxmlformats.org/officeDocument/2006/relationships/slide" Target="slides/slide38.xml"/><Relationship Id="rId26" Type="http://schemas.openxmlformats.org/officeDocument/2006/relationships/slide" Target="slides/slide50.xml"/><Relationship Id="rId3" Type="http://schemas.openxmlformats.org/officeDocument/2006/relationships/slide" Target="slides/slide21.xml"/><Relationship Id="rId21" Type="http://schemas.openxmlformats.org/officeDocument/2006/relationships/slide" Target="slides/slide41.xml"/><Relationship Id="rId7" Type="http://schemas.openxmlformats.org/officeDocument/2006/relationships/slide" Target="slides/slide26.xml"/><Relationship Id="rId12" Type="http://schemas.openxmlformats.org/officeDocument/2006/relationships/slide" Target="slides/slide31.xml"/><Relationship Id="rId17" Type="http://schemas.openxmlformats.org/officeDocument/2006/relationships/slide" Target="slides/slide37.xml"/><Relationship Id="rId25" Type="http://schemas.openxmlformats.org/officeDocument/2006/relationships/slide" Target="slides/slide49.xml"/><Relationship Id="rId2" Type="http://schemas.openxmlformats.org/officeDocument/2006/relationships/slide" Target="slides/slide20.xml"/><Relationship Id="rId16" Type="http://schemas.openxmlformats.org/officeDocument/2006/relationships/slide" Target="slides/slide36.xml"/><Relationship Id="rId20" Type="http://schemas.openxmlformats.org/officeDocument/2006/relationships/slide" Target="slides/slide40.xml"/><Relationship Id="rId1" Type="http://schemas.openxmlformats.org/officeDocument/2006/relationships/slide" Target="slides/slide19.xml"/><Relationship Id="rId6" Type="http://schemas.openxmlformats.org/officeDocument/2006/relationships/slide" Target="slides/slide25.xml"/><Relationship Id="rId11" Type="http://schemas.openxmlformats.org/officeDocument/2006/relationships/slide" Target="slides/slide30.xml"/><Relationship Id="rId24" Type="http://schemas.openxmlformats.org/officeDocument/2006/relationships/slide" Target="slides/slide48.xml"/><Relationship Id="rId5" Type="http://schemas.openxmlformats.org/officeDocument/2006/relationships/slide" Target="slides/slide23.xml"/><Relationship Id="rId15" Type="http://schemas.openxmlformats.org/officeDocument/2006/relationships/slide" Target="slides/slide35.xml"/><Relationship Id="rId23" Type="http://schemas.openxmlformats.org/officeDocument/2006/relationships/slide" Target="slides/slide43.xml"/><Relationship Id="rId10" Type="http://schemas.openxmlformats.org/officeDocument/2006/relationships/slide" Target="slides/slide29.xml"/><Relationship Id="rId19" Type="http://schemas.openxmlformats.org/officeDocument/2006/relationships/slide" Target="slides/slide39.xml"/><Relationship Id="rId4" Type="http://schemas.openxmlformats.org/officeDocument/2006/relationships/slide" Target="slides/slide22.xml"/><Relationship Id="rId9" Type="http://schemas.openxmlformats.org/officeDocument/2006/relationships/slide" Target="slides/slide28.xml"/><Relationship Id="rId14" Type="http://schemas.openxmlformats.org/officeDocument/2006/relationships/slide" Target="slides/slide34.xml"/><Relationship Id="rId22"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F8A1E-F977-4290-80A5-08C58D18BAB0}" type="doc">
      <dgm:prSet loTypeId="urn:microsoft.com/office/officeart/2005/8/layout/hProcess9" loCatId="process" qsTypeId="urn:microsoft.com/office/officeart/2005/8/quickstyle/3d7" qsCatId="3D" csTypeId="urn:microsoft.com/office/officeart/2005/8/colors/accent1_2" csCatId="accent1" phldr="1"/>
      <dgm:spPr/>
      <dgm:t>
        <a:bodyPr/>
        <a:lstStyle/>
        <a:p>
          <a:endParaRPr lang="zh-CN" altLang="en-US"/>
        </a:p>
      </dgm:t>
    </dgm:pt>
    <dgm:pt modelId="{D6F5D66F-B991-4E1F-A5EE-DDCAEF0151A8}">
      <dgm:prSet custT="1"/>
      <dgm:spPr/>
      <dgm:t>
        <a:bodyPr/>
        <a:lstStyle/>
        <a:p>
          <a:pPr rtl="0"/>
          <a:r>
            <a:rPr lang="zh-CN" altLang="en-US" sz="2800" b="1" dirty="0" smtClean="0">
              <a:effectLst>
                <a:outerShdw blurRad="38100" dist="38100" dir="2700000" algn="tl">
                  <a:srgbClr val="000000">
                    <a:alpha val="43137"/>
                  </a:srgbClr>
                </a:outerShdw>
              </a:effectLst>
            </a:rPr>
            <a:t>资源</a:t>
          </a:r>
          <a:endParaRPr lang="en-US" altLang="zh-CN" sz="2800" b="1" dirty="0" smtClean="0">
            <a:effectLst>
              <a:outerShdw blurRad="38100" dist="38100" dir="2700000" algn="tl">
                <a:srgbClr val="000000">
                  <a:alpha val="43137"/>
                </a:srgbClr>
              </a:outerShdw>
            </a:effectLst>
          </a:endParaRPr>
        </a:p>
        <a:p>
          <a:pPr rtl="0"/>
          <a:r>
            <a:rPr lang="zh-CN" altLang="en-US" sz="2800" b="1" dirty="0" smtClean="0">
              <a:effectLst>
                <a:outerShdw blurRad="38100" dist="38100" dir="2700000" algn="tl">
                  <a:srgbClr val="000000">
                    <a:alpha val="43137"/>
                  </a:srgbClr>
                </a:outerShdw>
              </a:effectLst>
            </a:rPr>
            <a:t>稀缺</a:t>
          </a:r>
          <a:endParaRPr lang="en-US" sz="2800" b="1" dirty="0">
            <a:effectLst>
              <a:outerShdw blurRad="38100" dist="38100" dir="2700000" algn="tl">
                <a:srgbClr val="000000">
                  <a:alpha val="43137"/>
                </a:srgbClr>
              </a:outerShdw>
            </a:effectLst>
          </a:endParaRPr>
        </a:p>
      </dgm:t>
    </dgm:pt>
    <dgm:pt modelId="{AF176D49-A8A7-4931-8CF9-7CC72E80A78D}" type="parTrans" cxnId="{D0809A36-A2B5-414F-B5E4-8B87D6C42099}">
      <dgm:prSet/>
      <dgm:spPr/>
      <dgm:t>
        <a:bodyPr/>
        <a:lstStyle/>
        <a:p>
          <a:endParaRPr lang="zh-CN" altLang="en-US" sz="1400"/>
        </a:p>
      </dgm:t>
    </dgm:pt>
    <dgm:pt modelId="{6F2F535B-C650-4CC4-8C11-0483B7A1614E}" type="sibTrans" cxnId="{D0809A36-A2B5-414F-B5E4-8B87D6C42099}">
      <dgm:prSet/>
      <dgm:spPr/>
      <dgm:t>
        <a:bodyPr/>
        <a:lstStyle/>
        <a:p>
          <a:endParaRPr lang="zh-CN" altLang="en-US" sz="1400"/>
        </a:p>
      </dgm:t>
    </dgm:pt>
    <dgm:pt modelId="{CA7A4750-D118-4116-87D9-868FBFF69527}">
      <dgm:prSet custT="1"/>
      <dgm:spPr/>
      <dgm:t>
        <a:bodyPr/>
        <a:lstStyle/>
        <a:p>
          <a:pPr rtl="0"/>
          <a:r>
            <a:rPr lang="zh-CN" altLang="en-US" sz="2800" b="1" dirty="0" smtClean="0">
              <a:effectLst>
                <a:outerShdw blurRad="38100" dist="38100" dir="2700000" algn="tl">
                  <a:srgbClr val="000000">
                    <a:alpha val="43137"/>
                  </a:srgbClr>
                </a:outerShdw>
              </a:effectLst>
            </a:rPr>
            <a:t>资源合</a:t>
          </a:r>
          <a:endParaRPr lang="en-US" altLang="zh-CN" sz="2800" b="1" dirty="0" smtClean="0">
            <a:effectLst>
              <a:outerShdw blurRad="38100" dist="38100" dir="2700000" algn="tl">
                <a:srgbClr val="000000">
                  <a:alpha val="43137"/>
                </a:srgbClr>
              </a:outerShdw>
            </a:effectLst>
          </a:endParaRPr>
        </a:p>
        <a:p>
          <a:pPr rtl="0"/>
          <a:r>
            <a:rPr lang="zh-CN" altLang="en-US" sz="2800" b="1" dirty="0" smtClean="0">
              <a:effectLst>
                <a:outerShdw blurRad="38100" dist="38100" dir="2700000" algn="tl">
                  <a:srgbClr val="000000">
                    <a:alpha val="43137"/>
                  </a:srgbClr>
                </a:outerShdw>
              </a:effectLst>
            </a:rPr>
            <a:t>理分配</a:t>
          </a:r>
          <a:endParaRPr lang="en-US" altLang="en-US" sz="2800" b="1" dirty="0">
            <a:effectLst>
              <a:outerShdw blurRad="38100" dist="38100" dir="2700000" algn="tl">
                <a:srgbClr val="000000">
                  <a:alpha val="43137"/>
                </a:srgbClr>
              </a:outerShdw>
            </a:effectLst>
          </a:endParaRPr>
        </a:p>
      </dgm:t>
    </dgm:pt>
    <dgm:pt modelId="{D00A4342-309A-4991-8556-75A0D863B669}" type="parTrans" cxnId="{7A076F6E-3892-4A4B-B97A-A6133F883787}">
      <dgm:prSet/>
      <dgm:spPr/>
      <dgm:t>
        <a:bodyPr/>
        <a:lstStyle/>
        <a:p>
          <a:endParaRPr lang="zh-CN" altLang="en-US" sz="1400"/>
        </a:p>
      </dgm:t>
    </dgm:pt>
    <dgm:pt modelId="{6C56C981-B106-4DE7-8BA0-2884497B46B7}" type="sibTrans" cxnId="{7A076F6E-3892-4A4B-B97A-A6133F883787}">
      <dgm:prSet/>
      <dgm:spPr/>
      <dgm:t>
        <a:bodyPr/>
        <a:lstStyle/>
        <a:p>
          <a:endParaRPr lang="zh-CN" altLang="en-US" sz="1400"/>
        </a:p>
      </dgm:t>
    </dgm:pt>
    <dgm:pt modelId="{EC01A726-411D-4063-BAD9-85D65F609506}">
      <dgm:prSet custT="1"/>
      <dgm:spPr/>
      <dgm:t>
        <a:bodyPr/>
        <a:lstStyle/>
        <a:p>
          <a:pPr rtl="0"/>
          <a:r>
            <a:rPr lang="zh-CN" altLang="en-US" sz="2400" b="1" dirty="0" smtClean="0">
              <a:effectLst>
                <a:outerShdw blurRad="38100" dist="38100" dir="2700000" algn="tl">
                  <a:srgbClr val="000000">
                    <a:alpha val="43137"/>
                  </a:srgbClr>
                </a:outerShdw>
              </a:effectLst>
            </a:rPr>
            <a:t>资源配置效果评价</a:t>
          </a:r>
          <a:endParaRPr lang="en-US" altLang="en-US" sz="2400" b="1" dirty="0">
            <a:effectLst>
              <a:outerShdw blurRad="38100" dist="38100" dir="2700000" algn="tl">
                <a:srgbClr val="000000">
                  <a:alpha val="43137"/>
                </a:srgbClr>
              </a:outerShdw>
            </a:effectLst>
          </a:endParaRPr>
        </a:p>
      </dgm:t>
    </dgm:pt>
    <dgm:pt modelId="{14975EF7-22D9-44F2-81D6-934C6A26035D}" type="parTrans" cxnId="{045485C0-A4FC-4AC6-AE03-88B1D0C069BA}">
      <dgm:prSet/>
      <dgm:spPr/>
      <dgm:t>
        <a:bodyPr/>
        <a:lstStyle/>
        <a:p>
          <a:endParaRPr lang="zh-CN" altLang="en-US" sz="1400"/>
        </a:p>
      </dgm:t>
    </dgm:pt>
    <dgm:pt modelId="{C95CC7AD-4F33-4775-8257-507B32155100}" type="sibTrans" cxnId="{045485C0-A4FC-4AC6-AE03-88B1D0C069BA}">
      <dgm:prSet/>
      <dgm:spPr/>
      <dgm:t>
        <a:bodyPr/>
        <a:lstStyle/>
        <a:p>
          <a:endParaRPr lang="zh-CN" altLang="en-US" sz="1400"/>
        </a:p>
      </dgm:t>
    </dgm:pt>
    <dgm:pt modelId="{EB5B7C68-8D66-4377-B873-5D1FE58541B2}">
      <dgm:prSet custT="1"/>
      <dgm:spPr/>
      <dgm:t>
        <a:bodyPr/>
        <a:lstStyle/>
        <a:p>
          <a:pPr rtl="0"/>
          <a:r>
            <a:rPr lang="zh-CN" altLang="en-US" sz="2800" b="1" dirty="0" smtClean="0">
              <a:effectLst>
                <a:outerShdw blurRad="38100" dist="38100" dir="2700000" algn="tl">
                  <a:srgbClr val="000000">
                    <a:alpha val="43137"/>
                  </a:srgbClr>
                </a:outerShdw>
              </a:effectLst>
            </a:rPr>
            <a:t>正确投</a:t>
          </a:r>
          <a:endParaRPr lang="en-US" altLang="zh-CN" sz="2800" b="1" dirty="0" smtClean="0">
            <a:effectLst>
              <a:outerShdw blurRad="38100" dist="38100" dir="2700000" algn="tl">
                <a:srgbClr val="000000">
                  <a:alpha val="43137"/>
                </a:srgbClr>
              </a:outerShdw>
            </a:effectLst>
          </a:endParaRPr>
        </a:p>
        <a:p>
          <a:pPr rtl="0"/>
          <a:r>
            <a:rPr lang="zh-CN" altLang="en-US" sz="2800" b="1" dirty="0" smtClean="0">
              <a:effectLst>
                <a:outerShdw blurRad="38100" dist="38100" dir="2700000" algn="tl">
                  <a:srgbClr val="000000">
                    <a:alpha val="43137"/>
                  </a:srgbClr>
                </a:outerShdw>
              </a:effectLst>
            </a:rPr>
            <a:t>资决策</a:t>
          </a:r>
          <a:endParaRPr lang="zh-CN" altLang="en-US" sz="2800" b="1" dirty="0">
            <a:effectLst>
              <a:outerShdw blurRad="38100" dist="38100" dir="2700000" algn="tl">
                <a:srgbClr val="000000">
                  <a:alpha val="43137"/>
                </a:srgbClr>
              </a:outerShdw>
            </a:effectLst>
          </a:endParaRPr>
        </a:p>
      </dgm:t>
    </dgm:pt>
    <dgm:pt modelId="{445831B1-24E1-462B-9D32-E84C48E2BE18}" type="parTrans" cxnId="{FCC1DD4B-16A4-4F7B-A549-8BC43C988F56}">
      <dgm:prSet/>
      <dgm:spPr/>
      <dgm:t>
        <a:bodyPr/>
        <a:lstStyle/>
        <a:p>
          <a:endParaRPr lang="zh-CN" altLang="en-US" sz="1400"/>
        </a:p>
      </dgm:t>
    </dgm:pt>
    <dgm:pt modelId="{A90FA011-DBDE-4340-837D-EC44EEF5549C}" type="sibTrans" cxnId="{FCC1DD4B-16A4-4F7B-A549-8BC43C988F56}">
      <dgm:prSet/>
      <dgm:spPr/>
      <dgm:t>
        <a:bodyPr/>
        <a:lstStyle/>
        <a:p>
          <a:endParaRPr lang="zh-CN" altLang="en-US" sz="1400"/>
        </a:p>
      </dgm:t>
    </dgm:pt>
    <dgm:pt modelId="{9610CEE6-AF20-4EE7-81A6-F6C7A8828678}" type="pres">
      <dgm:prSet presAssocID="{A55F8A1E-F977-4290-80A5-08C58D18BAB0}" presName="CompostProcess" presStyleCnt="0">
        <dgm:presLayoutVars>
          <dgm:dir/>
          <dgm:resizeHandles val="exact"/>
        </dgm:presLayoutVars>
      </dgm:prSet>
      <dgm:spPr/>
      <dgm:t>
        <a:bodyPr/>
        <a:lstStyle/>
        <a:p>
          <a:endParaRPr lang="zh-CN" altLang="en-US"/>
        </a:p>
      </dgm:t>
    </dgm:pt>
    <dgm:pt modelId="{DDE9156C-CA79-4BAD-AFBB-A32DFCBB4856}" type="pres">
      <dgm:prSet presAssocID="{A55F8A1E-F977-4290-80A5-08C58D18BAB0}" presName="arrow" presStyleLbl="bgShp" presStyleIdx="0" presStyleCnt="1" custLinFactNeighborX="-87924" custLinFactNeighborY="13645">
        <dgm:style>
          <a:lnRef idx="1">
            <a:schemeClr val="accent2"/>
          </a:lnRef>
          <a:fillRef idx="2">
            <a:schemeClr val="accent2"/>
          </a:fillRef>
          <a:effectRef idx="1">
            <a:schemeClr val="accent2"/>
          </a:effectRef>
          <a:fontRef idx="minor">
            <a:schemeClr val="dk1"/>
          </a:fontRef>
        </dgm:style>
      </dgm:prSet>
      <dgm:spPr/>
    </dgm:pt>
    <dgm:pt modelId="{183A8915-4DD7-46C1-8402-45D6140EAB5C}" type="pres">
      <dgm:prSet presAssocID="{A55F8A1E-F977-4290-80A5-08C58D18BAB0}" presName="linearProcess" presStyleCnt="0"/>
      <dgm:spPr/>
    </dgm:pt>
    <dgm:pt modelId="{B6604665-8F17-4975-90ED-310DB0C8553B}" type="pres">
      <dgm:prSet presAssocID="{D6F5D66F-B991-4E1F-A5EE-DDCAEF0151A8}" presName="textNode" presStyleLbl="node1" presStyleIdx="0" presStyleCnt="4">
        <dgm:presLayoutVars>
          <dgm:bulletEnabled val="1"/>
        </dgm:presLayoutVars>
      </dgm:prSet>
      <dgm:spPr/>
      <dgm:t>
        <a:bodyPr/>
        <a:lstStyle/>
        <a:p>
          <a:endParaRPr lang="zh-CN" altLang="en-US"/>
        </a:p>
      </dgm:t>
    </dgm:pt>
    <dgm:pt modelId="{4F7A746B-47EA-45BE-B2DD-37A43BD13F68}" type="pres">
      <dgm:prSet presAssocID="{6F2F535B-C650-4CC4-8C11-0483B7A1614E}" presName="sibTrans" presStyleCnt="0"/>
      <dgm:spPr/>
    </dgm:pt>
    <dgm:pt modelId="{899C801F-B116-481A-8577-620872B1F3AD}" type="pres">
      <dgm:prSet presAssocID="{CA7A4750-D118-4116-87D9-868FBFF69527}" presName="textNode" presStyleLbl="node1" presStyleIdx="1" presStyleCnt="4">
        <dgm:presLayoutVars>
          <dgm:bulletEnabled val="1"/>
        </dgm:presLayoutVars>
      </dgm:prSet>
      <dgm:spPr/>
      <dgm:t>
        <a:bodyPr/>
        <a:lstStyle/>
        <a:p>
          <a:endParaRPr lang="zh-CN" altLang="en-US"/>
        </a:p>
      </dgm:t>
    </dgm:pt>
    <dgm:pt modelId="{2E05A06D-8057-4F05-A388-2B4860F80841}" type="pres">
      <dgm:prSet presAssocID="{6C56C981-B106-4DE7-8BA0-2884497B46B7}" presName="sibTrans" presStyleCnt="0"/>
      <dgm:spPr/>
    </dgm:pt>
    <dgm:pt modelId="{CFD1E7F2-6EB4-4282-8437-4E048BCEF39A}" type="pres">
      <dgm:prSet presAssocID="{EC01A726-411D-4063-BAD9-85D65F609506}" presName="textNode" presStyleLbl="node1" presStyleIdx="2" presStyleCnt="4">
        <dgm:presLayoutVars>
          <dgm:bulletEnabled val="1"/>
        </dgm:presLayoutVars>
      </dgm:prSet>
      <dgm:spPr/>
      <dgm:t>
        <a:bodyPr/>
        <a:lstStyle/>
        <a:p>
          <a:endParaRPr lang="zh-CN" altLang="en-US"/>
        </a:p>
      </dgm:t>
    </dgm:pt>
    <dgm:pt modelId="{0D068960-D161-4B90-99E8-B4890E5914FA}" type="pres">
      <dgm:prSet presAssocID="{C95CC7AD-4F33-4775-8257-507B32155100}" presName="sibTrans" presStyleCnt="0"/>
      <dgm:spPr/>
    </dgm:pt>
    <dgm:pt modelId="{68645FE9-BDF7-491D-ABC2-CF5FB7F8249B}" type="pres">
      <dgm:prSet presAssocID="{EB5B7C68-8D66-4377-B873-5D1FE58541B2}" presName="textNode" presStyleLbl="node1" presStyleIdx="3" presStyleCnt="4">
        <dgm:presLayoutVars>
          <dgm:bulletEnabled val="1"/>
        </dgm:presLayoutVars>
      </dgm:prSet>
      <dgm:spPr/>
      <dgm:t>
        <a:bodyPr/>
        <a:lstStyle/>
        <a:p>
          <a:endParaRPr lang="zh-CN" altLang="en-US"/>
        </a:p>
      </dgm:t>
    </dgm:pt>
  </dgm:ptLst>
  <dgm:cxnLst>
    <dgm:cxn modelId="{7A076F6E-3892-4A4B-B97A-A6133F883787}" srcId="{A55F8A1E-F977-4290-80A5-08C58D18BAB0}" destId="{CA7A4750-D118-4116-87D9-868FBFF69527}" srcOrd="1" destOrd="0" parTransId="{D00A4342-309A-4991-8556-75A0D863B669}" sibTransId="{6C56C981-B106-4DE7-8BA0-2884497B46B7}"/>
    <dgm:cxn modelId="{045485C0-A4FC-4AC6-AE03-88B1D0C069BA}" srcId="{A55F8A1E-F977-4290-80A5-08C58D18BAB0}" destId="{EC01A726-411D-4063-BAD9-85D65F609506}" srcOrd="2" destOrd="0" parTransId="{14975EF7-22D9-44F2-81D6-934C6A26035D}" sibTransId="{C95CC7AD-4F33-4775-8257-507B32155100}"/>
    <dgm:cxn modelId="{093C5714-CF7C-4E3A-BE9B-3CA7955703C9}" type="presOf" srcId="{D6F5D66F-B991-4E1F-A5EE-DDCAEF0151A8}" destId="{B6604665-8F17-4975-90ED-310DB0C8553B}" srcOrd="0" destOrd="0" presId="urn:microsoft.com/office/officeart/2005/8/layout/hProcess9"/>
    <dgm:cxn modelId="{6CA5811A-E129-4E4F-A259-DE110C2D5B79}" type="presOf" srcId="{EB5B7C68-8D66-4377-B873-5D1FE58541B2}" destId="{68645FE9-BDF7-491D-ABC2-CF5FB7F8249B}" srcOrd="0" destOrd="0" presId="urn:microsoft.com/office/officeart/2005/8/layout/hProcess9"/>
    <dgm:cxn modelId="{9BACB988-3918-45F3-9EC2-C00DC9EF4427}" type="presOf" srcId="{A55F8A1E-F977-4290-80A5-08C58D18BAB0}" destId="{9610CEE6-AF20-4EE7-81A6-F6C7A8828678}" srcOrd="0" destOrd="0" presId="urn:microsoft.com/office/officeart/2005/8/layout/hProcess9"/>
    <dgm:cxn modelId="{D10B91B3-6499-4848-9304-0CE76DBEBA00}" type="presOf" srcId="{EC01A726-411D-4063-BAD9-85D65F609506}" destId="{CFD1E7F2-6EB4-4282-8437-4E048BCEF39A}" srcOrd="0" destOrd="0" presId="urn:microsoft.com/office/officeart/2005/8/layout/hProcess9"/>
    <dgm:cxn modelId="{FCC1DD4B-16A4-4F7B-A549-8BC43C988F56}" srcId="{A55F8A1E-F977-4290-80A5-08C58D18BAB0}" destId="{EB5B7C68-8D66-4377-B873-5D1FE58541B2}" srcOrd="3" destOrd="0" parTransId="{445831B1-24E1-462B-9D32-E84C48E2BE18}" sibTransId="{A90FA011-DBDE-4340-837D-EC44EEF5549C}"/>
    <dgm:cxn modelId="{53429DF7-58CF-4BF7-BBF5-2B4105A9C3AA}" type="presOf" srcId="{CA7A4750-D118-4116-87D9-868FBFF69527}" destId="{899C801F-B116-481A-8577-620872B1F3AD}" srcOrd="0" destOrd="0" presId="urn:microsoft.com/office/officeart/2005/8/layout/hProcess9"/>
    <dgm:cxn modelId="{D0809A36-A2B5-414F-B5E4-8B87D6C42099}" srcId="{A55F8A1E-F977-4290-80A5-08C58D18BAB0}" destId="{D6F5D66F-B991-4E1F-A5EE-DDCAEF0151A8}" srcOrd="0" destOrd="0" parTransId="{AF176D49-A8A7-4931-8CF9-7CC72E80A78D}" sibTransId="{6F2F535B-C650-4CC4-8C11-0483B7A1614E}"/>
    <dgm:cxn modelId="{9DD6EDA2-D597-47A3-A6B0-3589CB43DF1E}" type="presParOf" srcId="{9610CEE6-AF20-4EE7-81A6-F6C7A8828678}" destId="{DDE9156C-CA79-4BAD-AFBB-A32DFCBB4856}" srcOrd="0" destOrd="0" presId="urn:microsoft.com/office/officeart/2005/8/layout/hProcess9"/>
    <dgm:cxn modelId="{EBB2F897-DD11-4CB9-966B-726FD0577569}" type="presParOf" srcId="{9610CEE6-AF20-4EE7-81A6-F6C7A8828678}" destId="{183A8915-4DD7-46C1-8402-45D6140EAB5C}" srcOrd="1" destOrd="0" presId="urn:microsoft.com/office/officeart/2005/8/layout/hProcess9"/>
    <dgm:cxn modelId="{F62ABE99-6719-475B-91CD-4E957360B87B}" type="presParOf" srcId="{183A8915-4DD7-46C1-8402-45D6140EAB5C}" destId="{B6604665-8F17-4975-90ED-310DB0C8553B}" srcOrd="0" destOrd="0" presId="urn:microsoft.com/office/officeart/2005/8/layout/hProcess9"/>
    <dgm:cxn modelId="{C5D4885B-4E16-4914-BD96-2CAB299489B9}" type="presParOf" srcId="{183A8915-4DD7-46C1-8402-45D6140EAB5C}" destId="{4F7A746B-47EA-45BE-B2DD-37A43BD13F68}" srcOrd="1" destOrd="0" presId="urn:microsoft.com/office/officeart/2005/8/layout/hProcess9"/>
    <dgm:cxn modelId="{4E08BBA8-4E35-41F3-82D1-1343650769F7}" type="presParOf" srcId="{183A8915-4DD7-46C1-8402-45D6140EAB5C}" destId="{899C801F-B116-481A-8577-620872B1F3AD}" srcOrd="2" destOrd="0" presId="urn:microsoft.com/office/officeart/2005/8/layout/hProcess9"/>
    <dgm:cxn modelId="{115EEDAE-0C73-4803-8E7A-C0441EAFE809}" type="presParOf" srcId="{183A8915-4DD7-46C1-8402-45D6140EAB5C}" destId="{2E05A06D-8057-4F05-A388-2B4860F80841}" srcOrd="3" destOrd="0" presId="urn:microsoft.com/office/officeart/2005/8/layout/hProcess9"/>
    <dgm:cxn modelId="{05CE54FF-4EA0-4293-8BB2-B56F7790D4A5}" type="presParOf" srcId="{183A8915-4DD7-46C1-8402-45D6140EAB5C}" destId="{CFD1E7F2-6EB4-4282-8437-4E048BCEF39A}" srcOrd="4" destOrd="0" presId="urn:microsoft.com/office/officeart/2005/8/layout/hProcess9"/>
    <dgm:cxn modelId="{FD654D9D-715B-4FA0-8C4D-3432273CA9BC}" type="presParOf" srcId="{183A8915-4DD7-46C1-8402-45D6140EAB5C}" destId="{0D068960-D161-4B90-99E8-B4890E5914FA}" srcOrd="5" destOrd="0" presId="urn:microsoft.com/office/officeart/2005/8/layout/hProcess9"/>
    <dgm:cxn modelId="{CB78BE30-E21B-4EFF-AA47-E2CAF06E7C09}" type="presParOf" srcId="{183A8915-4DD7-46C1-8402-45D6140EAB5C}" destId="{68645FE9-BDF7-491D-ABC2-CF5FB7F8249B}"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E9156C-CA79-4BAD-AFBB-A32DFCBB4856}">
      <dsp:nvSpPr>
        <dsp:cNvPr id="0" name=""/>
        <dsp:cNvSpPr/>
      </dsp:nvSpPr>
      <dsp:spPr>
        <a:xfrm>
          <a:off x="0" y="0"/>
          <a:ext cx="6321885" cy="4525963"/>
        </a:xfrm>
        <a:prstGeom prst="rightArrow">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p3d z="-161800" extrusionH="600"/>
      </dsp:spPr>
      <dsp:style>
        <a:lnRef idx="1">
          <a:schemeClr val="accent2"/>
        </a:lnRef>
        <a:fillRef idx="2">
          <a:schemeClr val="accent2"/>
        </a:fillRef>
        <a:effectRef idx="1">
          <a:schemeClr val="accent2"/>
        </a:effectRef>
        <a:fontRef idx="minor">
          <a:schemeClr val="dk1"/>
        </a:fontRef>
      </dsp:style>
    </dsp:sp>
    <dsp:sp modelId="{B6604665-8F17-4975-90ED-310DB0C8553B}">
      <dsp:nvSpPr>
        <dsp:cNvPr id="0" name=""/>
        <dsp:cNvSpPr/>
      </dsp:nvSpPr>
      <dsp:spPr>
        <a:xfrm>
          <a:off x="2542" y="1357788"/>
          <a:ext cx="1651650" cy="1810385"/>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资源</a:t>
          </a:r>
          <a:endParaRPr lang="en-US" altLang="zh-CN" sz="2800" b="1" kern="1200" dirty="0" smtClean="0">
            <a:effectLst>
              <a:outerShdw blurRad="38100" dist="38100" dir="2700000" algn="tl">
                <a:srgbClr val="000000">
                  <a:alpha val="43137"/>
                </a:srgbClr>
              </a:outerShdw>
            </a:effectLst>
          </a:endParaRPr>
        </a:p>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稀缺</a:t>
          </a:r>
          <a:endParaRPr lang="en-US" sz="2800" b="1" kern="1200" dirty="0">
            <a:effectLst>
              <a:outerShdw blurRad="38100" dist="38100" dir="2700000" algn="tl">
                <a:srgbClr val="000000">
                  <a:alpha val="43137"/>
                </a:srgbClr>
              </a:outerShdw>
            </a:effectLst>
          </a:endParaRPr>
        </a:p>
      </dsp:txBody>
      <dsp:txXfrm>
        <a:off x="2542" y="1357788"/>
        <a:ext cx="1651650" cy="1810385"/>
      </dsp:txXfrm>
    </dsp:sp>
    <dsp:sp modelId="{899C801F-B116-481A-8577-620872B1F3AD}">
      <dsp:nvSpPr>
        <dsp:cNvPr id="0" name=""/>
        <dsp:cNvSpPr/>
      </dsp:nvSpPr>
      <dsp:spPr>
        <a:xfrm>
          <a:off x="1929467" y="1357788"/>
          <a:ext cx="1651650" cy="1810385"/>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资源合</a:t>
          </a:r>
          <a:endParaRPr lang="en-US" altLang="zh-CN" sz="2800" b="1" kern="1200" dirty="0" smtClean="0">
            <a:effectLst>
              <a:outerShdw blurRad="38100" dist="38100" dir="2700000" algn="tl">
                <a:srgbClr val="000000">
                  <a:alpha val="43137"/>
                </a:srgbClr>
              </a:outerShdw>
            </a:effectLst>
          </a:endParaRPr>
        </a:p>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理分配</a:t>
          </a:r>
          <a:endParaRPr lang="en-US" altLang="en-US" sz="2800" b="1" kern="1200" dirty="0">
            <a:effectLst>
              <a:outerShdw blurRad="38100" dist="38100" dir="2700000" algn="tl">
                <a:srgbClr val="000000">
                  <a:alpha val="43137"/>
                </a:srgbClr>
              </a:outerShdw>
            </a:effectLst>
          </a:endParaRPr>
        </a:p>
      </dsp:txBody>
      <dsp:txXfrm>
        <a:off x="1929467" y="1357788"/>
        <a:ext cx="1651650" cy="1810385"/>
      </dsp:txXfrm>
    </dsp:sp>
    <dsp:sp modelId="{CFD1E7F2-6EB4-4282-8437-4E048BCEF39A}">
      <dsp:nvSpPr>
        <dsp:cNvPr id="0" name=""/>
        <dsp:cNvSpPr/>
      </dsp:nvSpPr>
      <dsp:spPr>
        <a:xfrm>
          <a:off x="3856393" y="1357788"/>
          <a:ext cx="1651650" cy="1810385"/>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rPr>
            <a:t>资源配置效果评价</a:t>
          </a:r>
          <a:endParaRPr lang="en-US" altLang="en-US" sz="2400" b="1" kern="1200" dirty="0">
            <a:effectLst>
              <a:outerShdw blurRad="38100" dist="38100" dir="2700000" algn="tl">
                <a:srgbClr val="000000">
                  <a:alpha val="43137"/>
                </a:srgbClr>
              </a:outerShdw>
            </a:effectLst>
          </a:endParaRPr>
        </a:p>
      </dsp:txBody>
      <dsp:txXfrm>
        <a:off x="3856393" y="1357788"/>
        <a:ext cx="1651650" cy="1810385"/>
      </dsp:txXfrm>
    </dsp:sp>
    <dsp:sp modelId="{68645FE9-BDF7-491D-ABC2-CF5FB7F8249B}">
      <dsp:nvSpPr>
        <dsp:cNvPr id="0" name=""/>
        <dsp:cNvSpPr/>
      </dsp:nvSpPr>
      <dsp:spPr>
        <a:xfrm>
          <a:off x="5783319" y="1357788"/>
          <a:ext cx="1651650" cy="1810385"/>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正确投</a:t>
          </a:r>
          <a:endParaRPr lang="en-US" altLang="zh-CN" sz="2800" b="1" kern="1200" dirty="0" smtClean="0">
            <a:effectLst>
              <a:outerShdw blurRad="38100" dist="38100" dir="2700000" algn="tl">
                <a:srgbClr val="000000">
                  <a:alpha val="43137"/>
                </a:srgbClr>
              </a:outerShdw>
            </a:effectLst>
          </a:endParaRPr>
        </a:p>
        <a:p>
          <a:pPr lvl="0" algn="ctr" defTabSz="1244600" rtl="0">
            <a:lnSpc>
              <a:spcPct val="90000"/>
            </a:lnSpc>
            <a:spcBef>
              <a:spcPct val="0"/>
            </a:spcBef>
            <a:spcAft>
              <a:spcPct val="35000"/>
            </a:spcAft>
          </a:pPr>
          <a:r>
            <a:rPr lang="zh-CN" altLang="en-US" sz="2800" b="1" kern="1200" dirty="0" smtClean="0">
              <a:effectLst>
                <a:outerShdw blurRad="38100" dist="38100" dir="2700000" algn="tl">
                  <a:srgbClr val="000000">
                    <a:alpha val="43137"/>
                  </a:srgbClr>
                </a:outerShdw>
              </a:effectLst>
            </a:rPr>
            <a:t>资决策</a:t>
          </a:r>
          <a:endParaRPr lang="zh-CN" altLang="en-US" sz="2800" b="1" kern="1200" dirty="0">
            <a:effectLst>
              <a:outerShdw blurRad="38100" dist="38100" dir="2700000" algn="tl">
                <a:srgbClr val="000000">
                  <a:alpha val="43137"/>
                </a:srgbClr>
              </a:outerShdw>
            </a:effectLst>
          </a:endParaRPr>
        </a:p>
      </dsp:txBody>
      <dsp:txXfrm>
        <a:off x="5783319" y="1357788"/>
        <a:ext cx="1651650" cy="18103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25114-EC98-4A7C-9802-ECCA615F6855}" type="slidenum">
              <a:rPr lang="en-US" altLang="zh-CN"/>
              <a:pPr/>
              <a:t>4</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1F57D-8CBB-4E50-A396-F28618F6B40E}" type="slidenum">
              <a:rPr lang="en-US" altLang="zh-CN"/>
              <a:pPr/>
              <a:t>9</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a:t>战略：做正确的事</a:t>
            </a:r>
          </a:p>
          <a:p>
            <a:r>
              <a:rPr lang="zh-CN" altLang="en-US"/>
              <a:t>执行：正确的做事</a:t>
            </a:r>
          </a:p>
          <a:p>
            <a:r>
              <a:rPr lang="zh-CN" altLang="en-US"/>
              <a:t>彼得</a:t>
            </a:r>
            <a:r>
              <a:rPr lang="en-US" altLang="zh-CN"/>
              <a:t>.</a:t>
            </a:r>
            <a:r>
              <a:rPr lang="zh-CN" altLang="en-US"/>
              <a:t>德鲁克：世界上最没有效率的工作就是以最高的效率做那些没有用的事情</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8D7C684-8ACD-49FA-9AC0-7D62940AD8D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pPr algn="l"/>
            <a:r>
              <a:rPr lang="en-US" altLang="zh-CN" sz="1600" b="0" dirty="0" smtClean="0">
                <a:solidFill>
                  <a:schemeClr val="tx1"/>
                </a:solidFill>
                <a:effectLst/>
                <a:latin typeface="华文中宋" pitchFamily="2" charset="-122"/>
                <a:ea typeface="华文中宋" pitchFamily="2" charset="-122"/>
              </a:rPr>
              <a:t>赢在路上教育培训学校</a:t>
            </a:r>
            <a:endParaRPr lang="zh-CN" altLang="en-US" sz="1600" b="0" dirty="0">
              <a:solidFill>
                <a:schemeClr val="tx1"/>
              </a:solidFill>
              <a:effectLst/>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6"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0" y="0"/>
            <a:ext cx="9144000" cy="4276725"/>
          </a:xfrm>
          <a:prstGeom prst="rect">
            <a:avLst/>
          </a:prstGeom>
          <a:noFill/>
          <a:ln w="9525">
            <a:noFill/>
            <a:miter lim="800000"/>
            <a:headEnd/>
            <a:tailEnd/>
          </a:ln>
          <a:effectLst/>
        </p:spPr>
      </p:pic>
      <p:sp>
        <p:nvSpPr>
          <p:cNvPr id="4110" name="Text Box 14"/>
          <p:cNvSpPr txBox="1">
            <a:spLocks noChangeArrowheads="1"/>
          </p:cNvSpPr>
          <p:nvPr/>
        </p:nvSpPr>
        <p:spPr bwMode="auto">
          <a:xfrm>
            <a:off x="1071538" y="1142984"/>
            <a:ext cx="7129463" cy="2185214"/>
          </a:xfrm>
          <a:prstGeom prst="rect">
            <a:avLst/>
          </a:prstGeom>
          <a:noFill/>
          <a:ln w="9525">
            <a:noFill/>
            <a:miter lim="800000"/>
            <a:headEnd/>
            <a:tailEnd/>
          </a:ln>
        </p:spPr>
        <p:txBody>
          <a:bodyPr anchorCtr="1">
            <a:spAutoFit/>
          </a:bodyPr>
          <a:lstStyle/>
          <a:p>
            <a:pPr algn="ctr"/>
            <a:r>
              <a:rPr lang="zh-CN" altLang="en-US"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基于企业理财的</a:t>
            </a:r>
            <a:endParaRPr lang="en-US" altLang="zh-CN"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a:p>
            <a:pPr algn="ctr"/>
            <a:r>
              <a:rPr lang="zh-CN" altLang="en-US" sz="8800" b="1" kern="10" dirty="0" smtClean="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工程经济学</a:t>
            </a:r>
            <a:endParaRPr lang="zh-CN" altLang="en-US" sz="8800" b="1" kern="10" dirty="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p:txBody>
      </p:sp>
      <p:pic>
        <p:nvPicPr>
          <p:cNvPr id="6148" name="Picture 25"/>
          <p:cNvPicPr>
            <a:picLocks noChangeAspect="1" noChangeArrowheads="1"/>
          </p:cNvPicPr>
          <p:nvPr/>
        </p:nvPicPr>
        <p:blipFill>
          <a:blip r:embed="rId3" cstate="print"/>
          <a:srcRect t="44893" r="19933" b="12708"/>
          <a:stretch>
            <a:fillRect/>
          </a:stretch>
        </p:blipFill>
        <p:spPr bwMode="auto">
          <a:xfrm>
            <a:off x="0" y="4149725"/>
            <a:ext cx="9144000" cy="2708275"/>
          </a:xfrm>
          <a:prstGeom prst="rect">
            <a:avLst/>
          </a:prstGeom>
          <a:noFill/>
          <a:ln w="9525">
            <a:noFill/>
            <a:miter lim="800000"/>
            <a:headEnd/>
            <a:tailEnd/>
          </a:ln>
        </p:spPr>
      </p:pic>
      <p:sp>
        <p:nvSpPr>
          <p:cNvPr id="4108" name="Text Box 12"/>
          <p:cNvSpPr txBox="1">
            <a:spLocks noChangeArrowheads="1"/>
          </p:cNvSpPr>
          <p:nvPr/>
        </p:nvSpPr>
        <p:spPr bwMode="auto">
          <a:xfrm>
            <a:off x="3143240" y="4891104"/>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pic>
        <p:nvPicPr>
          <p:cNvPr id="6157" name="Picture 1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t="7692" r="91595"/>
          <a:stretch>
            <a:fillRect/>
          </a:stretch>
        </p:blipFill>
        <p:spPr bwMode="auto">
          <a:xfrm>
            <a:off x="323528" y="260648"/>
            <a:ext cx="1000132" cy="85725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b="1" dirty="0"/>
              <a:t>工程经济学是什么？</a:t>
            </a:r>
          </a:p>
        </p:txBody>
      </p:sp>
      <p:sp>
        <p:nvSpPr>
          <p:cNvPr id="261123" name="Rectangle 3"/>
          <p:cNvSpPr>
            <a:spLocks noGrp="1" noChangeArrowheads="1"/>
          </p:cNvSpPr>
          <p:nvPr>
            <p:ph type="body" idx="1"/>
          </p:nvPr>
        </p:nvSpPr>
        <p:spPr/>
        <p:txBody>
          <a:bodyPr/>
          <a:lstStyle/>
          <a:p>
            <a:r>
              <a:rPr kumimoji="0" lang="en-US" altLang="zh-CN" b="1" dirty="0">
                <a:solidFill>
                  <a:srgbClr val="C00000"/>
                </a:solidFill>
                <a:latin typeface="宋体" pitchFamily="2" charset="-122"/>
              </a:rPr>
              <a:t>Engineering Economy</a:t>
            </a:r>
          </a:p>
          <a:p>
            <a:r>
              <a:rPr lang="zh-CN" altLang="en-US" b="1" dirty="0">
                <a:latin typeface="宋体" pitchFamily="2" charset="-122"/>
              </a:rPr>
              <a:t>工程</a:t>
            </a:r>
            <a:r>
              <a:rPr lang="zh-CN" altLang="en-US" sz="3600" b="1" dirty="0">
                <a:solidFill>
                  <a:srgbClr val="C00000"/>
                </a:solidFill>
                <a:latin typeface="宋体" pitchFamily="2" charset="-122"/>
              </a:rPr>
              <a:t>经济</a:t>
            </a:r>
            <a:r>
              <a:rPr lang="zh-CN" altLang="en-US" b="1" dirty="0">
                <a:latin typeface="宋体" pitchFamily="2" charset="-122"/>
              </a:rPr>
              <a:t>学</a:t>
            </a:r>
            <a:r>
              <a:rPr lang="en-US" altLang="zh-CN" b="1" dirty="0">
                <a:latin typeface="宋体" pitchFamily="2" charset="-122"/>
              </a:rPr>
              <a:t>:</a:t>
            </a:r>
          </a:p>
          <a:p>
            <a:pPr>
              <a:buFont typeface="Wingdings" pitchFamily="2" charset="2"/>
              <a:buNone/>
            </a:pPr>
            <a:r>
              <a:rPr lang="en-US" altLang="zh-CN" b="1" dirty="0">
                <a:solidFill>
                  <a:schemeClr val="tx2"/>
                </a:solidFill>
                <a:latin typeface="宋体" pitchFamily="2" charset="-122"/>
              </a:rPr>
              <a:t>   </a:t>
            </a:r>
            <a:r>
              <a:rPr lang="zh-CN" altLang="en-US" b="1" dirty="0">
                <a:solidFill>
                  <a:schemeClr val="tx2"/>
                </a:solidFill>
                <a:latin typeface="宋体" pitchFamily="2" charset="-122"/>
              </a:rPr>
              <a:t>工程 </a:t>
            </a:r>
            <a:r>
              <a:rPr lang="en-US" altLang="zh-CN" b="1" dirty="0">
                <a:solidFill>
                  <a:schemeClr val="tx2"/>
                </a:solidFill>
                <a:latin typeface="宋体" pitchFamily="2" charset="-122"/>
              </a:rPr>
              <a:t>+ </a:t>
            </a:r>
            <a:r>
              <a:rPr lang="zh-CN" altLang="en-US" b="1" dirty="0">
                <a:solidFill>
                  <a:schemeClr val="tx2"/>
                </a:solidFill>
                <a:latin typeface="宋体" pitchFamily="2" charset="-122"/>
              </a:rPr>
              <a:t>经济</a:t>
            </a:r>
          </a:p>
          <a:p>
            <a:pPr>
              <a:buFont typeface="Wingdings" pitchFamily="2" charset="2"/>
              <a:buNone/>
            </a:pPr>
            <a:r>
              <a:rPr lang="zh-CN" altLang="en-US" b="1" dirty="0">
                <a:solidFill>
                  <a:schemeClr val="tx2"/>
                </a:solidFill>
                <a:latin typeface="宋体" pitchFamily="2" charset="-122"/>
              </a:rPr>
              <a:t>   工程：工程技术方案</a:t>
            </a:r>
          </a:p>
          <a:p>
            <a:pPr>
              <a:buFont typeface="Wingdings" pitchFamily="2" charset="2"/>
              <a:buNone/>
            </a:pPr>
            <a:r>
              <a:rPr lang="zh-CN" altLang="en-US" b="1" dirty="0">
                <a:solidFill>
                  <a:schemeClr val="tx2"/>
                </a:solidFill>
                <a:latin typeface="宋体" pitchFamily="2" charset="-122"/>
              </a:rPr>
              <a:t>   经济：经济效果（包括</a:t>
            </a:r>
            <a:r>
              <a:rPr lang="zh-CN" altLang="en-US" b="1" dirty="0">
                <a:solidFill>
                  <a:srgbClr val="C00000"/>
                </a:solidFill>
                <a:latin typeface="宋体" pitchFamily="2" charset="-122"/>
              </a:rPr>
              <a:t>成本</a:t>
            </a:r>
            <a:r>
              <a:rPr lang="zh-CN" altLang="en-US" b="1" dirty="0">
                <a:solidFill>
                  <a:schemeClr val="tx2"/>
                </a:solidFill>
                <a:latin typeface="宋体" pitchFamily="2" charset="-122"/>
              </a:rPr>
              <a:t>和</a:t>
            </a:r>
            <a:r>
              <a:rPr lang="zh-CN" altLang="en-US" dirty="0">
                <a:solidFill>
                  <a:srgbClr val="C00000"/>
                </a:solidFill>
                <a:latin typeface="宋体" pitchFamily="2" charset="-122"/>
              </a:rPr>
              <a:t>效益</a:t>
            </a:r>
            <a:r>
              <a:rPr lang="zh-CN" altLang="en-US" b="1" dirty="0">
                <a:solidFill>
                  <a:schemeClr val="tx2"/>
                </a:solidFill>
                <a:latin typeface="宋体" pitchFamily="2" charset="-122"/>
              </a:rPr>
              <a:t>）</a:t>
            </a:r>
          </a:p>
          <a:p>
            <a:pPr>
              <a:buFont typeface="Wingdings" pitchFamily="2" charset="2"/>
              <a:buNone/>
            </a:pPr>
            <a:r>
              <a:rPr lang="zh-CN" altLang="en-US" b="1" dirty="0">
                <a:solidFill>
                  <a:schemeClr val="tx2"/>
                </a:solidFill>
                <a:latin typeface="宋体" pitchFamily="2" charset="-122"/>
              </a:rPr>
              <a:t>是研究各种</a:t>
            </a:r>
            <a:r>
              <a:rPr lang="zh-CN" altLang="en-US" dirty="0">
                <a:solidFill>
                  <a:srgbClr val="C00000"/>
                </a:solidFill>
                <a:latin typeface="宋体" pitchFamily="2" charset="-122"/>
              </a:rPr>
              <a:t>工程技术方案</a:t>
            </a:r>
            <a:r>
              <a:rPr lang="zh-CN" altLang="en-US" b="1" dirty="0">
                <a:solidFill>
                  <a:schemeClr val="tx2"/>
                </a:solidFill>
                <a:latin typeface="宋体" pitchFamily="2" charset="-122"/>
              </a:rPr>
              <a:t>的</a:t>
            </a:r>
            <a:r>
              <a:rPr lang="zh-CN" altLang="en-US" dirty="0">
                <a:solidFill>
                  <a:srgbClr val="C00000"/>
                </a:solidFill>
                <a:latin typeface="宋体" pitchFamily="2" charset="-122"/>
              </a:rPr>
              <a:t>经济效果</a:t>
            </a:r>
            <a:r>
              <a:rPr lang="zh-CN" altLang="en-US" b="1" dirty="0">
                <a:solidFill>
                  <a:schemeClr val="tx2"/>
                </a:solidFill>
                <a:latin typeface="宋体" pitchFamily="2" charset="-122"/>
              </a:rPr>
              <a:t>的一门科学。</a:t>
            </a:r>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kumimoji="0" lang="zh-CN" altLang="en-US" b="1" dirty="0" smtClean="0"/>
              <a:t>将学</a:t>
            </a:r>
            <a:r>
              <a:rPr lang="zh-CN" altLang="en-US" b="1" dirty="0" smtClean="0"/>
              <a:t>习什么内容</a:t>
            </a:r>
            <a:r>
              <a:rPr lang="zh-CN" altLang="en-US" b="1" dirty="0"/>
              <a:t>？</a:t>
            </a:r>
          </a:p>
        </p:txBody>
      </p:sp>
      <p:sp>
        <p:nvSpPr>
          <p:cNvPr id="270339" name="Rectangle 3"/>
          <p:cNvSpPr>
            <a:spLocks noGrp="1" noChangeArrowheads="1"/>
          </p:cNvSpPr>
          <p:nvPr>
            <p:ph type="body" idx="1"/>
          </p:nvPr>
        </p:nvSpPr>
        <p:spPr>
          <a:xfrm>
            <a:off x="642910" y="1000108"/>
            <a:ext cx="7983538" cy="5572164"/>
          </a:xfrm>
        </p:spPr>
        <p:txBody>
          <a:bodyPr/>
          <a:lstStyle/>
          <a:p>
            <a:pPr>
              <a:lnSpc>
                <a:spcPct val="150000"/>
              </a:lnSpc>
            </a:pPr>
            <a:r>
              <a:rPr lang="zh-CN" altLang="en-US" sz="2400" dirty="0" smtClean="0"/>
              <a:t>企业的目标</a:t>
            </a:r>
            <a:r>
              <a:rPr lang="zh-CN" altLang="en-US" sz="2400" b="1" dirty="0" smtClean="0"/>
              <a:t>是什么</a:t>
            </a:r>
            <a:r>
              <a:rPr lang="zh-CN" altLang="en-US" sz="2400" b="1" dirty="0"/>
              <a:t>？</a:t>
            </a:r>
          </a:p>
          <a:p>
            <a:pPr>
              <a:lnSpc>
                <a:spcPct val="150000"/>
              </a:lnSpc>
              <a:buFont typeface="Wingdings" pitchFamily="2" charset="2"/>
              <a:buNone/>
            </a:pPr>
            <a:r>
              <a:rPr lang="zh-CN" altLang="en-US" sz="2400" dirty="0"/>
              <a:t>	</a:t>
            </a:r>
            <a:r>
              <a:rPr lang="zh-CN" altLang="en-US" sz="2000" dirty="0" smtClean="0">
                <a:solidFill>
                  <a:srgbClr val="C00000"/>
                </a:solidFill>
              </a:rPr>
              <a:t>股东价值最大化，投资决策的重要性（第</a:t>
            </a:r>
            <a:r>
              <a:rPr lang="en-US" altLang="zh-CN" sz="2000" dirty="0" smtClean="0">
                <a:solidFill>
                  <a:srgbClr val="C00000"/>
                </a:solidFill>
              </a:rPr>
              <a:t>1</a:t>
            </a:r>
            <a:r>
              <a:rPr lang="zh-CN" altLang="en-US" sz="2000" dirty="0" smtClean="0">
                <a:solidFill>
                  <a:srgbClr val="C00000"/>
                </a:solidFill>
              </a:rPr>
              <a:t>章）</a:t>
            </a:r>
          </a:p>
          <a:p>
            <a:pPr>
              <a:lnSpc>
                <a:spcPct val="150000"/>
              </a:lnSpc>
            </a:pPr>
            <a:r>
              <a:rPr lang="zh-CN" altLang="en-US" sz="2400" dirty="0" smtClean="0"/>
              <a:t>投资决策的财务分析的基础是什么</a:t>
            </a:r>
            <a:r>
              <a:rPr lang="zh-CN" altLang="en-US" sz="2400" b="1" dirty="0" smtClean="0"/>
              <a:t>？</a:t>
            </a:r>
            <a:endParaRPr lang="zh-CN" altLang="en-US" sz="2400" b="1" dirty="0"/>
          </a:p>
          <a:p>
            <a:pPr>
              <a:lnSpc>
                <a:spcPct val="150000"/>
              </a:lnSpc>
              <a:buFont typeface="Wingdings" pitchFamily="2" charset="2"/>
              <a:buNone/>
            </a:pPr>
            <a:r>
              <a:rPr lang="zh-CN" altLang="en-US" sz="2400" b="1" dirty="0"/>
              <a:t>	</a:t>
            </a:r>
            <a:r>
              <a:rPr lang="zh-CN" altLang="en-US" sz="2000" dirty="0" smtClean="0">
                <a:solidFill>
                  <a:srgbClr val="C00000"/>
                </a:solidFill>
              </a:rPr>
              <a:t>三大报表，资金的等值计算（第</a:t>
            </a:r>
            <a:r>
              <a:rPr lang="en-US" altLang="zh-CN" sz="2000" dirty="0" smtClean="0">
                <a:solidFill>
                  <a:srgbClr val="C00000"/>
                </a:solidFill>
              </a:rPr>
              <a:t>2-5</a:t>
            </a:r>
            <a:r>
              <a:rPr lang="zh-CN" altLang="en-US" sz="2000" dirty="0" smtClean="0">
                <a:solidFill>
                  <a:srgbClr val="C00000"/>
                </a:solidFill>
              </a:rPr>
              <a:t>章）</a:t>
            </a:r>
          </a:p>
          <a:p>
            <a:pPr>
              <a:lnSpc>
                <a:spcPct val="150000"/>
              </a:lnSpc>
            </a:pPr>
            <a:r>
              <a:rPr lang="zh-CN" altLang="en-US" sz="2400" b="1" dirty="0" smtClean="0"/>
              <a:t>股东价值最大化，价值的衡量标准是什么？</a:t>
            </a:r>
            <a:endParaRPr lang="zh-CN" altLang="en-US" sz="2400" b="1" dirty="0"/>
          </a:p>
          <a:p>
            <a:pPr>
              <a:lnSpc>
                <a:spcPct val="150000"/>
              </a:lnSpc>
              <a:buFont typeface="Wingdings" pitchFamily="2" charset="2"/>
              <a:buNone/>
            </a:pPr>
            <a:r>
              <a:rPr lang="zh-CN" altLang="en-US" sz="2400" dirty="0"/>
              <a:t>	</a:t>
            </a:r>
            <a:r>
              <a:rPr lang="zh-CN" altLang="en-US" sz="2000" dirty="0" smtClean="0">
                <a:solidFill>
                  <a:srgbClr val="C00000"/>
                </a:solidFill>
              </a:rPr>
              <a:t>经济增加值，市场增加值，净现值最大化（第</a:t>
            </a:r>
            <a:r>
              <a:rPr lang="en-US" altLang="zh-CN" sz="2000" dirty="0" smtClean="0">
                <a:solidFill>
                  <a:srgbClr val="C00000"/>
                </a:solidFill>
              </a:rPr>
              <a:t>6</a:t>
            </a:r>
            <a:r>
              <a:rPr lang="zh-CN" altLang="en-US" sz="2000" dirty="0" smtClean="0">
                <a:solidFill>
                  <a:srgbClr val="C00000"/>
                </a:solidFill>
              </a:rPr>
              <a:t>章）</a:t>
            </a:r>
            <a:endParaRPr lang="en-US" altLang="zh-CN" sz="2000" dirty="0" smtClean="0">
              <a:solidFill>
                <a:srgbClr val="C00000"/>
              </a:solidFill>
            </a:endParaRPr>
          </a:p>
          <a:p>
            <a:pPr>
              <a:lnSpc>
                <a:spcPct val="150000"/>
              </a:lnSpc>
            </a:pPr>
            <a:r>
              <a:rPr lang="zh-CN" altLang="en-US" sz="2400" dirty="0" smtClean="0"/>
              <a:t>工程项目决策中财务分析的基本内容是什么？</a:t>
            </a:r>
          </a:p>
          <a:p>
            <a:pPr>
              <a:lnSpc>
                <a:spcPct val="150000"/>
              </a:lnSpc>
              <a:buNone/>
            </a:pPr>
            <a:r>
              <a:rPr lang="zh-CN" altLang="en-US" sz="2000" dirty="0" smtClean="0"/>
              <a:t>	</a:t>
            </a:r>
            <a:r>
              <a:rPr lang="zh-CN" altLang="en-US" sz="2000" dirty="0" smtClean="0">
                <a:solidFill>
                  <a:srgbClr val="C00000"/>
                </a:solidFill>
              </a:rPr>
              <a:t>经济现金流量识别、折现率测算、决策指标选用、风险分析、项目方案优先。 （第</a:t>
            </a:r>
            <a:r>
              <a:rPr lang="en-US" altLang="zh-CN" sz="2000" dirty="0" smtClean="0">
                <a:solidFill>
                  <a:srgbClr val="C00000"/>
                </a:solidFill>
              </a:rPr>
              <a:t>7-13</a:t>
            </a:r>
            <a:r>
              <a:rPr lang="zh-CN" altLang="en-US" sz="2000" dirty="0" smtClean="0">
                <a:solidFill>
                  <a:srgbClr val="C00000"/>
                </a:solidFill>
              </a:rPr>
              <a:t>章）</a:t>
            </a:r>
            <a:endParaRPr lang="en-US" altLang="zh-CN" sz="2000" dirty="0" smtClean="0">
              <a:solidFill>
                <a:srgbClr val="C00000"/>
              </a:solidFill>
            </a:endParaRPr>
          </a:p>
          <a:p>
            <a:pPr>
              <a:lnSpc>
                <a:spcPct val="150000"/>
              </a:lnSpc>
              <a:buFont typeface="Wingdings" pitchFamily="2" charset="2"/>
              <a:buNone/>
            </a:pPr>
            <a:endParaRPr lang="zh-CN" altLang="en-US" sz="2000" dirty="0" smtClean="0">
              <a:solidFill>
                <a:srgbClr val="C00000"/>
              </a:solidFill>
            </a:endParaRPr>
          </a:p>
          <a:p>
            <a:pPr>
              <a:lnSpc>
                <a:spcPct val="150000"/>
              </a:lnSpc>
            </a:pPr>
            <a:endParaRPr lang="en-US" altLang="zh-CN" sz="2400" dirty="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blinds(horizontal)">
                                      <p:cBhvr>
                                        <p:cTn id="7" dur="500"/>
                                        <p:tgtEl>
                                          <p:spTgt spid="270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blinds(horizontal)">
                                      <p:cBhvr>
                                        <p:cTn id="12" dur="500"/>
                                        <p:tgtEl>
                                          <p:spTgt spid="270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0339">
                                            <p:txEl>
                                              <p:pRg st="2" end="2"/>
                                            </p:txEl>
                                          </p:spTgt>
                                        </p:tgtEl>
                                        <p:attrNameLst>
                                          <p:attrName>style.visibility</p:attrName>
                                        </p:attrNameLst>
                                      </p:cBhvr>
                                      <p:to>
                                        <p:strVal val="visible"/>
                                      </p:to>
                                    </p:set>
                                    <p:animEffect transition="in" filter="blinds(horizontal)">
                                      <p:cBhvr>
                                        <p:cTn id="17" dur="500"/>
                                        <p:tgtEl>
                                          <p:spTgt spid="270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0339">
                                            <p:txEl>
                                              <p:pRg st="3" end="3"/>
                                            </p:txEl>
                                          </p:spTgt>
                                        </p:tgtEl>
                                        <p:attrNameLst>
                                          <p:attrName>style.visibility</p:attrName>
                                        </p:attrNameLst>
                                      </p:cBhvr>
                                      <p:to>
                                        <p:strVal val="visible"/>
                                      </p:to>
                                    </p:set>
                                    <p:animEffect transition="in" filter="blinds(horizontal)">
                                      <p:cBhvr>
                                        <p:cTn id="22" dur="500"/>
                                        <p:tgtEl>
                                          <p:spTgt spid="270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0339">
                                            <p:txEl>
                                              <p:pRg st="4" end="4"/>
                                            </p:txEl>
                                          </p:spTgt>
                                        </p:tgtEl>
                                        <p:attrNameLst>
                                          <p:attrName>style.visibility</p:attrName>
                                        </p:attrNameLst>
                                      </p:cBhvr>
                                      <p:to>
                                        <p:strVal val="visible"/>
                                      </p:to>
                                    </p:set>
                                    <p:animEffect transition="in" filter="blinds(horizontal)">
                                      <p:cBhvr>
                                        <p:cTn id="27" dur="500"/>
                                        <p:tgtEl>
                                          <p:spTgt spid="270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0339">
                                            <p:txEl>
                                              <p:pRg st="5" end="5"/>
                                            </p:txEl>
                                          </p:spTgt>
                                        </p:tgtEl>
                                        <p:attrNameLst>
                                          <p:attrName>style.visibility</p:attrName>
                                        </p:attrNameLst>
                                      </p:cBhvr>
                                      <p:to>
                                        <p:strVal val="visible"/>
                                      </p:to>
                                    </p:set>
                                    <p:animEffect transition="in" filter="blinds(horizontal)">
                                      <p:cBhvr>
                                        <p:cTn id="32" dur="500"/>
                                        <p:tgtEl>
                                          <p:spTgt spid="270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0339">
                                            <p:txEl>
                                              <p:pRg st="6" end="6"/>
                                            </p:txEl>
                                          </p:spTgt>
                                        </p:tgtEl>
                                        <p:attrNameLst>
                                          <p:attrName>style.visibility</p:attrName>
                                        </p:attrNameLst>
                                      </p:cBhvr>
                                      <p:to>
                                        <p:strVal val="visible"/>
                                      </p:to>
                                    </p:set>
                                    <p:animEffect transition="in" filter="blinds(horizontal)">
                                      <p:cBhvr>
                                        <p:cTn id="37" dur="500"/>
                                        <p:tgtEl>
                                          <p:spTgt spid="270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0339">
                                            <p:txEl>
                                              <p:pRg st="7" end="7"/>
                                            </p:txEl>
                                          </p:spTgt>
                                        </p:tgtEl>
                                        <p:attrNameLst>
                                          <p:attrName>style.visibility</p:attrName>
                                        </p:attrNameLst>
                                      </p:cBhvr>
                                      <p:to>
                                        <p:strVal val="visible"/>
                                      </p:to>
                                    </p:set>
                                    <p:animEffect transition="in" filter="blinds(horizontal)">
                                      <p:cBhvr>
                                        <p:cTn id="42" dur="500"/>
                                        <p:tgtEl>
                                          <p:spTgt spid="270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kumimoji="0" lang="zh-CN" altLang="en-US" b="1" dirty="0" smtClean="0"/>
              <a:t>将学</a:t>
            </a:r>
            <a:r>
              <a:rPr lang="zh-CN" altLang="en-US" b="1" dirty="0" smtClean="0"/>
              <a:t>习</a:t>
            </a:r>
            <a:r>
              <a:rPr lang="zh-CN" altLang="en-US" dirty="0" smtClean="0"/>
              <a:t>什么</a:t>
            </a:r>
            <a:r>
              <a:rPr lang="zh-CN" altLang="en-US" b="1" dirty="0" smtClean="0"/>
              <a:t>内容</a:t>
            </a:r>
            <a:r>
              <a:rPr lang="zh-CN" altLang="en-US" b="1" dirty="0"/>
              <a:t>？</a:t>
            </a:r>
          </a:p>
        </p:txBody>
      </p:sp>
      <p:pic>
        <p:nvPicPr>
          <p:cNvPr id="39937" name="Picture 1"/>
          <p:cNvPicPr>
            <a:picLocks noChangeAspect="1" noChangeArrowheads="1"/>
          </p:cNvPicPr>
          <p:nvPr/>
        </p:nvPicPr>
        <p:blipFill>
          <a:blip r:embed="rId2" cstate="print"/>
          <a:srcRect/>
          <a:stretch>
            <a:fillRect/>
          </a:stretch>
        </p:blipFill>
        <p:spPr bwMode="auto">
          <a:xfrm>
            <a:off x="2357422" y="1357298"/>
            <a:ext cx="4591050" cy="47244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1</a:t>
            </a: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企业投资决策的目标</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7"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050"/>
          <p:cNvSpPr>
            <a:spLocks noChangeArrowheads="1"/>
          </p:cNvSpPr>
          <p:nvPr/>
        </p:nvSpPr>
        <p:spPr bwMode="auto">
          <a:xfrm>
            <a:off x="928662" y="214290"/>
            <a:ext cx="7154863" cy="769938"/>
          </a:xfrm>
          <a:prstGeom prst="rect">
            <a:avLst/>
          </a:prstGeom>
          <a:noFill/>
          <a:ln w="9525">
            <a:noFill/>
            <a:miter lim="800000"/>
            <a:headEnd/>
            <a:tailEnd/>
          </a:ln>
          <a:effectLst/>
        </p:spPr>
        <p:txBody>
          <a:bodyPr anchor="b"/>
          <a:lstStyle/>
          <a:p>
            <a:pPr algn="ctr" eaLnBrk="0" hangingPunct="0">
              <a:buFont typeface="Wingdings 2" pitchFamily="18" charset="2"/>
              <a:buNone/>
            </a:pPr>
            <a:r>
              <a:rPr lang="zh-CN" altLang="en-US" sz="3600" b="1" dirty="0" smtClean="0">
                <a:solidFill>
                  <a:schemeClr val="accent2"/>
                </a:solidFill>
                <a:latin typeface="+mj-lt"/>
                <a:ea typeface="+mj-ea"/>
                <a:cs typeface="+mj-cs"/>
              </a:rPr>
              <a:t>一、企业需要做哪些财务管理决策</a:t>
            </a:r>
            <a:endParaRPr lang="zh-CN" altLang="en-US" sz="3600" b="1" dirty="0">
              <a:solidFill>
                <a:schemeClr val="accent2"/>
              </a:solidFill>
              <a:latin typeface="+mj-lt"/>
              <a:ea typeface="+mj-ea"/>
              <a:cs typeface="+mj-cs"/>
            </a:endParaRPr>
          </a:p>
        </p:txBody>
      </p:sp>
      <p:sp>
        <p:nvSpPr>
          <p:cNvPr id="5" name="内容占位符 4"/>
          <p:cNvSpPr>
            <a:spLocks noGrp="1"/>
          </p:cNvSpPr>
          <p:nvPr>
            <p:ph idx="1"/>
          </p:nvPr>
        </p:nvSpPr>
        <p:spPr>
          <a:xfrm>
            <a:off x="468313" y="1279525"/>
            <a:ext cx="8229600" cy="1935161"/>
          </a:xfrm>
        </p:spPr>
        <p:txBody>
          <a:bodyPr/>
          <a:lstStyle/>
          <a:p>
            <a:pPr>
              <a:lnSpc>
                <a:spcPct val="200000"/>
              </a:lnSpc>
              <a:buNone/>
            </a:pPr>
            <a:r>
              <a:rPr lang="zh-CN" altLang="en-US" dirty="0" smtClean="0">
                <a:solidFill>
                  <a:srgbClr val="C00000"/>
                </a:solidFill>
              </a:rPr>
              <a:t>从财务角度讲，企业只做三类活动：</a:t>
            </a:r>
            <a:endParaRPr lang="en-US" altLang="zh-CN" dirty="0" smtClean="0">
              <a:solidFill>
                <a:srgbClr val="C00000"/>
              </a:solidFill>
            </a:endParaRPr>
          </a:p>
          <a:p>
            <a:pPr>
              <a:lnSpc>
                <a:spcPct val="200000"/>
              </a:lnSpc>
              <a:buNone/>
            </a:pPr>
            <a:r>
              <a:rPr lang="en-US" altLang="zh-CN" dirty="0" smtClean="0"/>
              <a:t>		 </a:t>
            </a:r>
            <a:r>
              <a:rPr lang="zh-CN" altLang="en-US" dirty="0" smtClean="0"/>
              <a:t>营业活动、投资活动、筹资活动。</a:t>
            </a:r>
            <a:endParaRPr lang="zh-CN" altLang="en-US" dirty="0"/>
          </a:p>
        </p:txBody>
      </p:sp>
      <p:sp>
        <p:nvSpPr>
          <p:cNvPr id="4" name="内容占位符 4"/>
          <p:cNvSpPr txBox="1">
            <a:spLocks/>
          </p:cNvSpPr>
          <p:nvPr/>
        </p:nvSpPr>
        <p:spPr bwMode="auto">
          <a:xfrm>
            <a:off x="500034" y="3422665"/>
            <a:ext cx="8229600" cy="19351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20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相关的三类管理决策：</a:t>
            </a:r>
            <a:endParaRPr kumimoji="0" lang="en-US" altLang="zh-CN"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0" fontAlgn="base" latinLnBrk="0" hangingPunct="0">
              <a:lnSpc>
                <a:spcPct val="200000"/>
              </a:lnSpc>
              <a:spcBef>
                <a:spcPct val="20000"/>
              </a:spcBef>
              <a:spcAft>
                <a:spcPct val="0"/>
              </a:spcAft>
              <a:buClr>
                <a:schemeClr val="accent2"/>
              </a:buClr>
              <a:buSzTx/>
              <a:buFont typeface="Wingdings" pitchFamily="2" charset="2"/>
              <a:buNone/>
              <a:tabLst/>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lang="zh-CN" altLang="en-US" sz="2800" b="1" kern="0" dirty="0" smtClean="0">
                <a:effectLst>
                  <a:outerShdw blurRad="38100" dist="38100" dir="2700000" algn="tl">
                    <a:srgbClr val="C0C0C0"/>
                  </a:outerShdw>
                </a:effectLst>
                <a:latin typeface="+mn-lt"/>
                <a:ea typeface="+mn-ea"/>
              </a:rPr>
              <a:t>经营</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决策、投资决策、筹资决策。</a:t>
            </a: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cover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619672" y="188640"/>
            <a:ext cx="6040437" cy="685800"/>
          </a:xfrm>
        </p:spPr>
        <p:txBody>
          <a:bodyPr/>
          <a:lstStyle/>
          <a:p>
            <a:pPr algn="ctr" eaLnBrk="1" hangingPunct="1"/>
            <a:r>
              <a:rPr lang="zh-CN" altLang="en-US" sz="4000" b="1" dirty="0" smtClean="0"/>
              <a:t>投资的构成及形成的资产</a:t>
            </a:r>
          </a:p>
        </p:txBody>
      </p:sp>
      <p:grpSp>
        <p:nvGrpSpPr>
          <p:cNvPr id="74" name="组合 73"/>
          <p:cNvGrpSpPr/>
          <p:nvPr/>
        </p:nvGrpSpPr>
        <p:grpSpPr>
          <a:xfrm>
            <a:off x="179512" y="1696813"/>
            <a:ext cx="1800200" cy="3460379"/>
            <a:chOff x="179512" y="1696813"/>
            <a:chExt cx="1800200" cy="3460379"/>
          </a:xfrm>
          <a:effectLst>
            <a:outerShdw blurRad="50800" dist="38100" dir="2700000" algn="tl" rotWithShape="0">
              <a:prstClr val="black">
                <a:alpha val="40000"/>
              </a:prstClr>
            </a:outerShdw>
          </a:effectLst>
        </p:grpSpPr>
        <p:sp>
          <p:nvSpPr>
            <p:cNvPr id="291845" name="Rectangle 5"/>
            <p:cNvSpPr>
              <a:spLocks noChangeArrowheads="1"/>
            </p:cNvSpPr>
            <p:nvPr/>
          </p:nvSpPr>
          <p:spPr bwMode="auto">
            <a:xfrm>
              <a:off x="179512" y="1700808"/>
              <a:ext cx="504056" cy="3456384"/>
            </a:xfrm>
            <a:prstGeom prst="rect">
              <a:avLst/>
            </a:prstGeom>
            <a:solidFill>
              <a:schemeClr val="accent2">
                <a:lumMod val="75000"/>
              </a:schemeClr>
            </a:solidFill>
            <a:ln w="9525">
              <a:solidFill>
                <a:schemeClr val="tx1"/>
              </a:solidFill>
              <a:miter lim="800000"/>
              <a:headEnd/>
              <a:tailEnd/>
            </a:ln>
            <a:effectLst/>
          </p:spPr>
          <p:txBody>
            <a:bodyPr vert="eaVert" wrap="none" anchor="ctr" anchorCtr="1"/>
            <a:lstStyle/>
            <a:p>
              <a:pPr>
                <a:defRPr/>
              </a:pPr>
              <a:r>
                <a:rPr lang="zh-CN" altLang="en-US" b="1" dirty="0" smtClean="0">
                  <a:solidFill>
                    <a:schemeClr val="bg1"/>
                  </a:solidFill>
                  <a:effectLst>
                    <a:outerShdw blurRad="38100" dist="38100" dir="2700000" algn="tl">
                      <a:srgbClr val="000000">
                        <a:alpha val="43137"/>
                      </a:srgbClr>
                    </a:outerShdw>
                  </a:effectLst>
                </a:rPr>
                <a:t>资  金  来  源</a:t>
              </a:r>
              <a:endParaRPr lang="zh-CN" altLang="en-US" b="1" dirty="0">
                <a:solidFill>
                  <a:schemeClr val="bg1"/>
                </a:solidFill>
                <a:effectLst>
                  <a:outerShdw blurRad="38100" dist="38100" dir="2700000" algn="tl">
                    <a:srgbClr val="000000">
                      <a:alpha val="43137"/>
                    </a:srgbClr>
                  </a:outerShdw>
                </a:effectLst>
                <a:ea typeface="宋体" pitchFamily="2" charset="-122"/>
              </a:endParaRPr>
            </a:p>
          </p:txBody>
        </p:sp>
        <p:sp>
          <p:nvSpPr>
            <p:cNvPr id="65" name="Rectangle 5"/>
            <p:cNvSpPr>
              <a:spLocks noChangeArrowheads="1"/>
            </p:cNvSpPr>
            <p:nvPr/>
          </p:nvSpPr>
          <p:spPr bwMode="auto">
            <a:xfrm>
              <a:off x="683568" y="1696813"/>
              <a:ext cx="504056" cy="1728000"/>
            </a:xfrm>
            <a:prstGeom prst="rect">
              <a:avLst/>
            </a:prstGeom>
            <a:solidFill>
              <a:srgbClr val="6666FF"/>
            </a:solidFill>
            <a:ln w="9525">
              <a:solidFill>
                <a:schemeClr val="tx1"/>
              </a:solidFill>
              <a:miter lim="800000"/>
              <a:headEnd/>
              <a:tailEnd/>
            </a:ln>
            <a:effectLst/>
          </p:spPr>
          <p:txBody>
            <a:bodyPr vert="eaVert" wrap="none" anchor="ctr" anchorCtr="1"/>
            <a:lstStyle/>
            <a:p>
              <a:pPr>
                <a:defRPr/>
              </a:pPr>
              <a:r>
                <a:rPr lang="zh-CN" altLang="en-US" b="1" dirty="0" smtClean="0">
                  <a:solidFill>
                    <a:schemeClr val="bg1"/>
                  </a:solidFill>
                  <a:effectLst>
                    <a:outerShdw blurRad="38100" dist="38100" dir="2700000" algn="tl">
                      <a:srgbClr val="000000">
                        <a:alpha val="43137"/>
                      </a:srgbClr>
                    </a:outerShdw>
                  </a:effectLst>
                </a:rPr>
                <a:t>项目资本金</a:t>
              </a:r>
              <a:endParaRPr lang="zh-CN" altLang="en-US" b="1" dirty="0">
                <a:solidFill>
                  <a:schemeClr val="bg1"/>
                </a:solidFill>
                <a:effectLst>
                  <a:outerShdw blurRad="38100" dist="38100" dir="2700000" algn="tl">
                    <a:srgbClr val="000000">
                      <a:alpha val="43137"/>
                    </a:srgbClr>
                  </a:outerShdw>
                </a:effectLst>
                <a:ea typeface="宋体" pitchFamily="2" charset="-122"/>
              </a:endParaRPr>
            </a:p>
          </p:txBody>
        </p:sp>
        <p:sp>
          <p:nvSpPr>
            <p:cNvPr id="66" name="Rectangle 5"/>
            <p:cNvSpPr>
              <a:spLocks noChangeArrowheads="1"/>
            </p:cNvSpPr>
            <p:nvPr/>
          </p:nvSpPr>
          <p:spPr bwMode="auto">
            <a:xfrm>
              <a:off x="683568" y="3429000"/>
              <a:ext cx="504056" cy="1728000"/>
            </a:xfrm>
            <a:prstGeom prst="rect">
              <a:avLst/>
            </a:prstGeom>
            <a:solidFill>
              <a:srgbClr val="6666FF"/>
            </a:solidFill>
            <a:ln w="9525">
              <a:solidFill>
                <a:schemeClr val="tx1"/>
              </a:solidFill>
              <a:miter lim="800000"/>
              <a:headEnd/>
              <a:tailEnd/>
            </a:ln>
            <a:effectLst/>
          </p:spPr>
          <p:txBody>
            <a:bodyPr vert="eaVert" wrap="none" anchor="ctr" anchorCtr="1"/>
            <a:lstStyle/>
            <a:p>
              <a:pPr>
                <a:defRPr/>
              </a:pPr>
              <a:r>
                <a:rPr lang="zh-CN" altLang="en-US" b="1" dirty="0" smtClean="0">
                  <a:solidFill>
                    <a:schemeClr val="bg1"/>
                  </a:solidFill>
                  <a:effectLst>
                    <a:outerShdw blurRad="38100" dist="38100" dir="2700000" algn="tl">
                      <a:srgbClr val="000000">
                        <a:alpha val="43137"/>
                      </a:srgbClr>
                    </a:outerShdw>
                  </a:effectLst>
                </a:rPr>
                <a:t>项目债务资金</a:t>
              </a:r>
              <a:endParaRPr lang="zh-CN" altLang="en-US" b="1" dirty="0">
                <a:solidFill>
                  <a:schemeClr val="bg1"/>
                </a:solidFill>
                <a:effectLst>
                  <a:outerShdw blurRad="38100" dist="38100" dir="2700000" algn="tl">
                    <a:srgbClr val="000000">
                      <a:alpha val="43137"/>
                    </a:srgbClr>
                  </a:outerShdw>
                </a:effectLst>
                <a:ea typeface="宋体" pitchFamily="2" charset="-122"/>
              </a:endParaRPr>
            </a:p>
          </p:txBody>
        </p:sp>
        <p:sp>
          <p:nvSpPr>
            <p:cNvPr id="67" name="Text Box 55"/>
            <p:cNvSpPr txBox="1">
              <a:spLocks noChangeArrowheads="1"/>
            </p:cNvSpPr>
            <p:nvPr/>
          </p:nvSpPr>
          <p:spPr bwMode="auto">
            <a:xfrm>
              <a:off x="1187624" y="1700808"/>
              <a:ext cx="792088" cy="1728000"/>
            </a:xfrm>
            <a:prstGeom prst="rect">
              <a:avLst/>
            </a:prstGeom>
            <a:solidFill>
              <a:srgbClr val="6666FF"/>
            </a:solidFill>
            <a:ln w="9525">
              <a:solidFill>
                <a:schemeClr val="tx1"/>
              </a:solidFill>
              <a:miter lim="800000"/>
              <a:headEnd/>
              <a:tailEnd/>
            </a:ln>
            <a:effectLst/>
          </p:spPr>
          <p:txBody>
            <a:bodyPr vert="eaVert" wrap="none" anchor="ctr" anchorCtr="1"/>
            <a:lstStyle/>
            <a:p>
              <a:pPr>
                <a:defRPr/>
              </a:pPr>
              <a:r>
                <a:rPr lang="zh-CN" altLang="en-US" b="1" dirty="0" smtClean="0">
                  <a:solidFill>
                    <a:schemeClr val="bg1"/>
                  </a:solidFill>
                  <a:effectLst>
                    <a:outerShdw blurRad="38100" dist="38100" dir="2700000" algn="tl">
                      <a:srgbClr val="000000">
                        <a:alpha val="43137"/>
                      </a:srgbClr>
                    </a:outerShdw>
                  </a:effectLst>
                </a:rPr>
                <a:t>资本溢价</a:t>
              </a:r>
              <a:endParaRPr lang="en-US" altLang="zh-CN" b="1" dirty="0" smtClean="0">
                <a:solidFill>
                  <a:schemeClr val="bg1"/>
                </a:solidFill>
                <a:effectLst>
                  <a:outerShdw blurRad="38100" dist="38100" dir="2700000" algn="tl">
                    <a:srgbClr val="000000">
                      <a:alpha val="43137"/>
                    </a:srgbClr>
                  </a:outerShdw>
                </a:effectLst>
              </a:endParaRPr>
            </a:p>
            <a:p>
              <a:pPr>
                <a:defRPr/>
              </a:pPr>
              <a:r>
                <a:rPr lang="zh-CN" altLang="en-US" b="1" dirty="0" smtClean="0">
                  <a:solidFill>
                    <a:schemeClr val="bg1"/>
                  </a:solidFill>
                  <a:effectLst>
                    <a:outerShdw blurRad="38100" dist="38100" dir="2700000" algn="tl">
                      <a:srgbClr val="000000">
                        <a:alpha val="43137"/>
                      </a:srgbClr>
                    </a:outerShdw>
                  </a:effectLst>
                </a:rPr>
                <a:t>资本金</a:t>
              </a:r>
            </a:p>
          </p:txBody>
        </p:sp>
        <p:sp>
          <p:nvSpPr>
            <p:cNvPr id="68" name="Text Box 55"/>
            <p:cNvSpPr txBox="1">
              <a:spLocks noChangeArrowheads="1"/>
            </p:cNvSpPr>
            <p:nvPr/>
          </p:nvSpPr>
          <p:spPr bwMode="auto">
            <a:xfrm>
              <a:off x="1187624" y="3429026"/>
              <a:ext cx="792088" cy="1728000"/>
            </a:xfrm>
            <a:prstGeom prst="rect">
              <a:avLst/>
            </a:prstGeom>
            <a:solidFill>
              <a:srgbClr val="6666FF"/>
            </a:solidFill>
            <a:ln w="9525">
              <a:solidFill>
                <a:schemeClr val="tx1"/>
              </a:solidFill>
              <a:miter lim="800000"/>
              <a:headEnd/>
              <a:tailEnd/>
            </a:ln>
            <a:effectLst/>
          </p:spPr>
          <p:txBody>
            <a:bodyPr vert="eaVert" wrap="none" anchor="ctr" anchorCtr="1"/>
            <a:lstStyle/>
            <a:p>
              <a:pPr>
                <a:defRPr/>
              </a:pPr>
              <a:r>
                <a:rPr lang="zh-CN" altLang="en-US" b="1" dirty="0" smtClean="0">
                  <a:solidFill>
                    <a:schemeClr val="bg1"/>
                  </a:solidFill>
                  <a:effectLst>
                    <a:outerShdw blurRad="38100" dist="38100" dir="2700000" algn="tl">
                      <a:srgbClr val="000000">
                        <a:alpha val="43137"/>
                      </a:srgbClr>
                    </a:outerShdw>
                  </a:effectLst>
                </a:rPr>
                <a:t>长期债务</a:t>
              </a:r>
              <a:endParaRPr lang="en-US" altLang="zh-CN" b="1" dirty="0" smtClean="0">
                <a:solidFill>
                  <a:schemeClr val="bg1"/>
                </a:solidFill>
                <a:effectLst>
                  <a:outerShdw blurRad="38100" dist="38100" dir="2700000" algn="tl">
                    <a:srgbClr val="000000">
                      <a:alpha val="43137"/>
                    </a:srgbClr>
                  </a:outerShdw>
                </a:effectLst>
              </a:endParaRPr>
            </a:p>
            <a:p>
              <a:pPr>
                <a:defRPr/>
              </a:pPr>
              <a:r>
                <a:rPr lang="zh-CN" altLang="en-US" b="1" dirty="0" smtClean="0">
                  <a:solidFill>
                    <a:schemeClr val="bg1"/>
                  </a:solidFill>
                  <a:effectLst>
                    <a:outerShdw blurRad="38100" dist="38100" dir="2700000" algn="tl">
                      <a:srgbClr val="000000">
                        <a:alpha val="43137"/>
                      </a:srgbClr>
                    </a:outerShdw>
                  </a:effectLst>
                </a:rPr>
                <a:t>短期债务</a:t>
              </a:r>
              <a:endParaRPr lang="en-US" altLang="zh-CN" b="1" dirty="0" smtClean="0">
                <a:solidFill>
                  <a:schemeClr val="bg1"/>
                </a:solidFill>
                <a:effectLst>
                  <a:outerShdw blurRad="38100" dist="38100" dir="2700000" algn="tl">
                    <a:srgbClr val="000000">
                      <a:alpha val="43137"/>
                    </a:srgbClr>
                  </a:outerShdw>
                </a:effectLst>
              </a:endParaRPr>
            </a:p>
          </p:txBody>
        </p:sp>
      </p:grpSp>
      <p:grpSp>
        <p:nvGrpSpPr>
          <p:cNvPr id="75" name="组合 74"/>
          <p:cNvGrpSpPr/>
          <p:nvPr/>
        </p:nvGrpSpPr>
        <p:grpSpPr>
          <a:xfrm>
            <a:off x="2699792" y="1702791"/>
            <a:ext cx="3312368" cy="3420304"/>
            <a:chOff x="2627784" y="2204864"/>
            <a:chExt cx="3312368" cy="3420304"/>
          </a:xfrm>
          <a:effectLst>
            <a:outerShdw blurRad="50800" dist="38100" dir="2700000" algn="tl" rotWithShape="0">
              <a:prstClr val="black">
                <a:alpha val="40000"/>
              </a:prstClr>
            </a:outerShdw>
          </a:effectLst>
        </p:grpSpPr>
        <p:sp>
          <p:nvSpPr>
            <p:cNvPr id="291848" name="Rectangle 8"/>
            <p:cNvSpPr>
              <a:spLocks noChangeArrowheads="1"/>
            </p:cNvSpPr>
            <p:nvPr/>
          </p:nvSpPr>
          <p:spPr bwMode="auto">
            <a:xfrm>
              <a:off x="3563888" y="2204864"/>
              <a:ext cx="1761727" cy="756000"/>
            </a:xfrm>
            <a:prstGeom prst="rect">
              <a:avLst/>
            </a:prstGeom>
            <a:solidFill>
              <a:srgbClr val="3366FF"/>
            </a:solidFill>
            <a:ln w="9525">
              <a:solidFill>
                <a:schemeClr val="tx1"/>
              </a:solidFill>
              <a:miter lim="800000"/>
              <a:headEnd/>
              <a:tailEnd/>
            </a:ln>
            <a:effectLst/>
          </p:spPr>
          <p:txBody>
            <a:bodyPr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固定资产投资</a:t>
              </a:r>
              <a:endParaRPr lang="zh-CN" altLang="en-US" b="1" dirty="0">
                <a:solidFill>
                  <a:schemeClr val="bg1"/>
                </a:solidFill>
                <a:effectLst>
                  <a:outerShdw blurRad="38100" dist="38100" dir="2700000" algn="tl">
                    <a:srgbClr val="000000"/>
                  </a:outerShdw>
                </a:effectLst>
              </a:endParaRPr>
            </a:p>
          </p:txBody>
        </p:sp>
        <p:sp>
          <p:nvSpPr>
            <p:cNvPr id="291851" name="Rectangle 11"/>
            <p:cNvSpPr>
              <a:spLocks noChangeArrowheads="1"/>
            </p:cNvSpPr>
            <p:nvPr/>
          </p:nvSpPr>
          <p:spPr bwMode="auto">
            <a:xfrm>
              <a:off x="3563888" y="2911296"/>
              <a:ext cx="1761727" cy="684000"/>
            </a:xfrm>
            <a:prstGeom prst="rect">
              <a:avLst/>
            </a:prstGeom>
            <a:solidFill>
              <a:srgbClr val="3366FF"/>
            </a:solidFill>
            <a:ln w="9525">
              <a:solidFill>
                <a:schemeClr val="tx1"/>
              </a:solidFill>
              <a:miter lim="800000"/>
              <a:headEnd/>
              <a:tailEnd/>
            </a:ln>
            <a:effectLst/>
          </p:spPr>
          <p:txBody>
            <a:bodyPr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无形资产投资</a:t>
              </a:r>
            </a:p>
          </p:txBody>
        </p:sp>
        <p:sp>
          <p:nvSpPr>
            <p:cNvPr id="291854" name="Rectangle 14"/>
            <p:cNvSpPr>
              <a:spLocks noChangeArrowheads="1"/>
            </p:cNvSpPr>
            <p:nvPr/>
          </p:nvSpPr>
          <p:spPr bwMode="auto">
            <a:xfrm>
              <a:off x="3563888" y="3573584"/>
              <a:ext cx="1761727" cy="720000"/>
            </a:xfrm>
            <a:prstGeom prst="rect">
              <a:avLst/>
            </a:prstGeom>
            <a:solidFill>
              <a:srgbClr val="3366FF"/>
            </a:solidFill>
            <a:ln w="9525">
              <a:solidFill>
                <a:schemeClr val="tx1"/>
              </a:solidFill>
              <a:miter lim="800000"/>
              <a:headEnd/>
              <a:tailEnd/>
            </a:ln>
            <a:effectLst/>
          </p:spPr>
          <p:txBody>
            <a:bodyPr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其他资产投资</a:t>
              </a:r>
            </a:p>
          </p:txBody>
        </p:sp>
        <p:sp>
          <p:nvSpPr>
            <p:cNvPr id="291857" name="Rectangle 17"/>
            <p:cNvSpPr>
              <a:spLocks noChangeArrowheads="1"/>
            </p:cNvSpPr>
            <p:nvPr/>
          </p:nvSpPr>
          <p:spPr bwMode="auto">
            <a:xfrm>
              <a:off x="5292080" y="2204864"/>
              <a:ext cx="648000" cy="2124000"/>
            </a:xfrm>
            <a:prstGeom prst="rect">
              <a:avLst/>
            </a:prstGeom>
            <a:solidFill>
              <a:srgbClr val="3366FF"/>
            </a:solidFill>
            <a:ln w="9525">
              <a:solidFill>
                <a:schemeClr val="tx1"/>
              </a:solidFill>
              <a:miter lim="800000"/>
              <a:headEnd/>
              <a:tailEnd/>
            </a:ln>
            <a:effectLst/>
          </p:spPr>
          <p:txBody>
            <a:bodyPr vert="eaVert" wrap="none" lIns="324000" rIns="324000" anchor="ctr" anchorCtr="1"/>
            <a:lstStyle/>
            <a:p>
              <a:pPr>
                <a:spcBef>
                  <a:spcPts val="0"/>
                </a:spcBef>
                <a:defRPr/>
              </a:pPr>
              <a:r>
                <a:rPr lang="zh-CN" altLang="en-US" b="1" dirty="0" smtClean="0">
                  <a:solidFill>
                    <a:schemeClr val="bg1"/>
                  </a:solidFill>
                  <a:effectLst>
                    <a:outerShdw blurRad="38100" dist="38100" dir="2700000" algn="tl">
                      <a:srgbClr val="000000"/>
                    </a:outerShdw>
                  </a:effectLst>
                </a:rPr>
                <a:t>汇兑损益</a:t>
              </a:r>
              <a:endParaRPr lang="en-US" altLang="zh-CN" b="1" dirty="0" smtClean="0">
                <a:solidFill>
                  <a:schemeClr val="bg1"/>
                </a:solidFill>
                <a:effectLst>
                  <a:outerShdw blurRad="38100" dist="38100" dir="2700000" algn="tl">
                    <a:srgbClr val="000000"/>
                  </a:outerShdw>
                </a:effectLst>
              </a:endParaRPr>
            </a:p>
            <a:p>
              <a:pPr>
                <a:spcBef>
                  <a:spcPts val="0"/>
                </a:spcBef>
                <a:defRPr/>
              </a:pPr>
              <a:r>
                <a:rPr lang="zh-CN" altLang="en-US" b="1" dirty="0" smtClean="0">
                  <a:solidFill>
                    <a:schemeClr val="bg1"/>
                  </a:solidFill>
                  <a:effectLst>
                    <a:outerShdw blurRad="38100" dist="38100" dir="2700000" algn="tl">
                      <a:srgbClr val="000000"/>
                    </a:outerShdw>
                  </a:effectLst>
                </a:rPr>
                <a:t>建设期长期利息</a:t>
              </a:r>
              <a:endParaRPr lang="en-US" altLang="zh-CN" b="1" dirty="0" smtClean="0">
                <a:solidFill>
                  <a:schemeClr val="bg1"/>
                </a:solidFill>
                <a:effectLst>
                  <a:outerShdw blurRad="38100" dist="38100" dir="2700000" algn="tl">
                    <a:srgbClr val="000000"/>
                  </a:outerShdw>
                </a:effectLst>
              </a:endParaRPr>
            </a:p>
          </p:txBody>
        </p:sp>
        <p:sp>
          <p:nvSpPr>
            <p:cNvPr id="291860" name="Rectangle 20"/>
            <p:cNvSpPr>
              <a:spLocks noChangeArrowheads="1"/>
            </p:cNvSpPr>
            <p:nvPr/>
          </p:nvSpPr>
          <p:spPr bwMode="auto">
            <a:xfrm>
              <a:off x="3563888" y="4286312"/>
              <a:ext cx="2376264" cy="684000"/>
            </a:xfrm>
            <a:prstGeom prst="rect">
              <a:avLst/>
            </a:prstGeom>
            <a:solidFill>
              <a:srgbClr val="3366FF"/>
            </a:solidFill>
            <a:ln w="9525">
              <a:solidFill>
                <a:schemeClr val="tx1"/>
              </a:solidFill>
              <a:miter lim="800000"/>
              <a:headEnd/>
              <a:tailEnd/>
            </a:ln>
            <a:effectLst/>
          </p:spPr>
          <p:txBody>
            <a:bodyPr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预备费用</a:t>
              </a:r>
            </a:p>
          </p:txBody>
        </p:sp>
        <p:sp>
          <p:nvSpPr>
            <p:cNvPr id="69" name="Rectangle 5"/>
            <p:cNvSpPr>
              <a:spLocks noChangeArrowheads="1"/>
            </p:cNvSpPr>
            <p:nvPr/>
          </p:nvSpPr>
          <p:spPr bwMode="auto">
            <a:xfrm>
              <a:off x="2627784" y="2204864"/>
              <a:ext cx="504056" cy="3420000"/>
            </a:xfrm>
            <a:prstGeom prst="rect">
              <a:avLst/>
            </a:prstGeom>
            <a:solidFill>
              <a:schemeClr val="accent2"/>
            </a:solidFill>
            <a:ln w="9525">
              <a:solidFill>
                <a:schemeClr val="tx1"/>
              </a:solidFill>
              <a:miter lim="800000"/>
              <a:headEnd/>
              <a:tailEnd/>
            </a:ln>
            <a:effectLst/>
          </p:spPr>
          <p:txBody>
            <a:bodyPr vert="eaVert"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投 资 的 构 成</a:t>
              </a:r>
            </a:p>
          </p:txBody>
        </p:sp>
        <p:sp>
          <p:nvSpPr>
            <p:cNvPr id="70" name="Rectangle 5"/>
            <p:cNvSpPr>
              <a:spLocks noChangeArrowheads="1"/>
            </p:cNvSpPr>
            <p:nvPr/>
          </p:nvSpPr>
          <p:spPr bwMode="auto">
            <a:xfrm>
              <a:off x="3131840" y="2204864"/>
              <a:ext cx="504056" cy="2772000"/>
            </a:xfrm>
            <a:prstGeom prst="rect">
              <a:avLst/>
            </a:prstGeom>
            <a:solidFill>
              <a:srgbClr val="3366FF"/>
            </a:solidFill>
            <a:ln w="9525">
              <a:solidFill>
                <a:schemeClr val="tx1"/>
              </a:solidFill>
              <a:miter lim="800000"/>
              <a:headEnd/>
              <a:tailEnd/>
            </a:ln>
            <a:effectLst/>
          </p:spPr>
          <p:txBody>
            <a:bodyPr vert="eaVert"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建  设  投  资</a:t>
              </a:r>
            </a:p>
          </p:txBody>
        </p:sp>
        <p:sp>
          <p:nvSpPr>
            <p:cNvPr id="291895" name="Text Box 55"/>
            <p:cNvSpPr txBox="1">
              <a:spLocks noChangeArrowheads="1"/>
            </p:cNvSpPr>
            <p:nvPr/>
          </p:nvSpPr>
          <p:spPr bwMode="auto">
            <a:xfrm>
              <a:off x="3131840" y="4941168"/>
              <a:ext cx="2808312" cy="684000"/>
            </a:xfrm>
            <a:prstGeom prst="rect">
              <a:avLst/>
            </a:prstGeom>
            <a:solidFill>
              <a:srgbClr val="3366FF"/>
            </a:solidFill>
            <a:ln w="9525">
              <a:solidFill>
                <a:schemeClr val="tx1"/>
              </a:solidFill>
              <a:miter lim="800000"/>
              <a:headEnd/>
              <a:tailEnd/>
            </a:ln>
            <a:effectLst/>
          </p:spPr>
          <p:txBody>
            <a:bodyPr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流动资金投资</a:t>
              </a:r>
            </a:p>
          </p:txBody>
        </p:sp>
      </p:grpSp>
      <p:grpSp>
        <p:nvGrpSpPr>
          <p:cNvPr id="77" name="组合 76"/>
          <p:cNvGrpSpPr/>
          <p:nvPr/>
        </p:nvGrpSpPr>
        <p:grpSpPr>
          <a:xfrm>
            <a:off x="6695256" y="1696813"/>
            <a:ext cx="2125216" cy="3420216"/>
            <a:chOff x="6228184" y="2204864"/>
            <a:chExt cx="2125216" cy="3420216"/>
          </a:xfrm>
          <a:effectLst>
            <a:outerShdw blurRad="50800" dist="38100" dir="2700000" algn="tl" rotWithShape="0">
              <a:prstClr val="black">
                <a:alpha val="40000"/>
              </a:prstClr>
            </a:outerShdw>
          </a:effectLst>
        </p:grpSpPr>
        <p:sp>
          <p:nvSpPr>
            <p:cNvPr id="291899" name="Rectangle 59"/>
            <p:cNvSpPr>
              <a:spLocks noChangeArrowheads="1"/>
            </p:cNvSpPr>
            <p:nvPr/>
          </p:nvSpPr>
          <p:spPr bwMode="auto">
            <a:xfrm>
              <a:off x="6732240" y="4149080"/>
              <a:ext cx="1621160" cy="1476000"/>
            </a:xfrm>
            <a:prstGeom prst="rect">
              <a:avLst/>
            </a:prstGeom>
            <a:solidFill>
              <a:srgbClr val="00B050"/>
            </a:solidFill>
            <a:ln w="9525">
              <a:solidFill>
                <a:schemeClr val="tx1"/>
              </a:solidFill>
              <a:miter lim="800000"/>
              <a:headEnd/>
              <a:tailEnd/>
            </a:ln>
            <a:effectLst/>
          </p:spPr>
          <p:txBody>
            <a:bodyPr wrap="square" anchor="ctr" anchorCtr="1"/>
            <a:lstStyle/>
            <a:p>
              <a:pPr algn="ctr">
                <a:spcBef>
                  <a:spcPct val="50000"/>
                </a:spcBef>
                <a:defRPr/>
              </a:pPr>
              <a:r>
                <a:rPr lang="zh-CN" altLang="en-US" b="1" dirty="0" smtClean="0">
                  <a:solidFill>
                    <a:schemeClr val="bg1"/>
                  </a:solidFill>
                  <a:effectLst>
                    <a:outerShdw blurRad="38100" dist="38100" dir="2700000" algn="tl">
                      <a:srgbClr val="000000"/>
                    </a:outerShdw>
                  </a:effectLst>
                </a:rPr>
                <a:t>流动资产</a:t>
              </a:r>
              <a:endParaRPr lang="en-US" altLang="zh-CN" b="1" dirty="0" smtClean="0">
                <a:solidFill>
                  <a:schemeClr val="bg1"/>
                </a:solidFill>
                <a:effectLst>
                  <a:outerShdw blurRad="38100" dist="38100" dir="2700000" algn="tl">
                    <a:srgbClr val="000000"/>
                  </a:outerShdw>
                </a:effectLst>
              </a:endParaRPr>
            </a:p>
            <a:p>
              <a:pPr algn="ctr">
                <a:spcBef>
                  <a:spcPct val="50000"/>
                </a:spcBef>
                <a:defRPr/>
              </a:pPr>
              <a:r>
                <a:rPr lang="zh-CN" altLang="en-US" b="1" dirty="0" smtClean="0">
                  <a:solidFill>
                    <a:schemeClr val="bg1"/>
                  </a:solidFill>
                  <a:effectLst>
                    <a:outerShdw blurRad="38100" dist="38100" dir="2700000" algn="tl">
                      <a:srgbClr val="000000"/>
                    </a:outerShdw>
                  </a:effectLst>
                </a:rPr>
                <a:t>（流动资金</a:t>
              </a:r>
              <a:r>
                <a:rPr lang="en-US" altLang="zh-CN" b="1" dirty="0" smtClean="0">
                  <a:solidFill>
                    <a:schemeClr val="bg1"/>
                  </a:solidFill>
                  <a:effectLst>
                    <a:outerShdw blurRad="38100" dist="38100" dir="2700000" algn="tl">
                      <a:srgbClr val="000000"/>
                    </a:outerShdw>
                  </a:effectLst>
                </a:rPr>
                <a:t>+</a:t>
              </a:r>
            </a:p>
            <a:p>
              <a:pPr algn="ctr">
                <a:spcBef>
                  <a:spcPct val="50000"/>
                </a:spcBef>
                <a:defRPr/>
              </a:pPr>
              <a:r>
                <a:rPr lang="en-US" altLang="zh-CN" b="1" dirty="0" err="1" smtClean="0">
                  <a:solidFill>
                    <a:schemeClr val="bg1"/>
                  </a:solidFill>
                  <a:effectLst>
                    <a:outerShdw blurRad="38100" dist="38100" dir="2700000" algn="tl">
                      <a:srgbClr val="000000"/>
                    </a:outerShdw>
                  </a:effectLst>
                </a:rPr>
                <a:t>流动负债</a:t>
              </a:r>
              <a:r>
                <a:rPr lang="en-US" altLang="zh-CN" b="1" dirty="0" smtClean="0">
                  <a:solidFill>
                    <a:schemeClr val="bg1"/>
                  </a:solidFill>
                  <a:effectLst>
                    <a:outerShdw blurRad="38100" dist="38100" dir="2700000" algn="tl">
                      <a:srgbClr val="000000"/>
                    </a:outerShdw>
                  </a:effectLst>
                </a:rPr>
                <a:t>）</a:t>
              </a:r>
              <a:endParaRPr lang="zh-CN" altLang="en-US" b="1" dirty="0">
                <a:solidFill>
                  <a:schemeClr val="bg1"/>
                </a:solidFill>
                <a:effectLst>
                  <a:outerShdw blurRad="38100" dist="38100" dir="2700000" algn="tl">
                    <a:srgbClr val="000000"/>
                  </a:outerShdw>
                </a:effectLst>
              </a:endParaRPr>
            </a:p>
          </p:txBody>
        </p:sp>
        <p:sp>
          <p:nvSpPr>
            <p:cNvPr id="71" name="Rectangle 59"/>
            <p:cNvSpPr>
              <a:spLocks noChangeArrowheads="1"/>
            </p:cNvSpPr>
            <p:nvPr/>
          </p:nvSpPr>
          <p:spPr bwMode="auto">
            <a:xfrm>
              <a:off x="6732240" y="2852936"/>
              <a:ext cx="1621160" cy="657225"/>
            </a:xfrm>
            <a:prstGeom prst="rect">
              <a:avLst/>
            </a:prstGeom>
            <a:solidFill>
              <a:srgbClr val="00B050"/>
            </a:solidFill>
            <a:ln w="9525">
              <a:solidFill>
                <a:schemeClr val="tx1"/>
              </a:solidFill>
              <a:miter lim="800000"/>
              <a:headEnd/>
              <a:tailEnd/>
            </a:ln>
            <a:effectLst/>
          </p:spPr>
          <p:txBody>
            <a:bodyPr wrap="none" anchor="ctr" anchorCtr="1"/>
            <a:lstStyle/>
            <a:p>
              <a:pPr algn="ctr">
                <a:spcBef>
                  <a:spcPct val="50000"/>
                </a:spcBef>
                <a:defRPr/>
              </a:pPr>
              <a:r>
                <a:rPr lang="zh-CN" altLang="en-US" b="1" dirty="0" smtClean="0">
                  <a:solidFill>
                    <a:schemeClr val="bg1"/>
                  </a:solidFill>
                  <a:effectLst>
                    <a:outerShdw blurRad="38100" dist="38100" dir="2700000" algn="tl">
                      <a:srgbClr val="000000"/>
                    </a:outerShdw>
                  </a:effectLst>
                </a:rPr>
                <a:t>无形资产</a:t>
              </a:r>
              <a:endParaRPr lang="zh-CN" altLang="en-US" b="1" dirty="0">
                <a:solidFill>
                  <a:schemeClr val="bg1"/>
                </a:solidFill>
                <a:effectLst>
                  <a:outerShdw blurRad="38100" dist="38100" dir="2700000" algn="tl">
                    <a:srgbClr val="000000"/>
                  </a:outerShdw>
                </a:effectLst>
              </a:endParaRPr>
            </a:p>
          </p:txBody>
        </p:sp>
        <p:sp>
          <p:nvSpPr>
            <p:cNvPr id="72" name="Rectangle 59"/>
            <p:cNvSpPr>
              <a:spLocks noChangeArrowheads="1"/>
            </p:cNvSpPr>
            <p:nvPr/>
          </p:nvSpPr>
          <p:spPr bwMode="auto">
            <a:xfrm>
              <a:off x="6732240" y="2204864"/>
              <a:ext cx="1621160" cy="657225"/>
            </a:xfrm>
            <a:prstGeom prst="rect">
              <a:avLst/>
            </a:prstGeom>
            <a:solidFill>
              <a:srgbClr val="00B050"/>
            </a:solidFill>
            <a:ln w="9525">
              <a:solidFill>
                <a:schemeClr val="tx1"/>
              </a:solidFill>
              <a:miter lim="800000"/>
              <a:headEnd/>
              <a:tailEnd/>
            </a:ln>
            <a:effectLst/>
          </p:spPr>
          <p:txBody>
            <a:bodyPr wrap="none" anchor="ctr" anchorCtr="1"/>
            <a:lstStyle/>
            <a:p>
              <a:pPr algn="ctr">
                <a:spcBef>
                  <a:spcPct val="50000"/>
                </a:spcBef>
                <a:defRPr/>
              </a:pPr>
              <a:r>
                <a:rPr lang="zh-CN" altLang="en-US" b="1" dirty="0" smtClean="0">
                  <a:solidFill>
                    <a:schemeClr val="bg1"/>
                  </a:solidFill>
                  <a:effectLst>
                    <a:outerShdw blurRad="38100" dist="38100" dir="2700000" algn="tl">
                      <a:srgbClr val="000000"/>
                    </a:outerShdw>
                  </a:effectLst>
                </a:rPr>
                <a:t>固定资产</a:t>
              </a:r>
              <a:endParaRPr lang="zh-CN" altLang="en-US" b="1" dirty="0">
                <a:solidFill>
                  <a:schemeClr val="bg1"/>
                </a:solidFill>
                <a:effectLst>
                  <a:outerShdw blurRad="38100" dist="38100" dir="2700000" algn="tl">
                    <a:srgbClr val="000000"/>
                  </a:outerShdw>
                </a:effectLst>
              </a:endParaRPr>
            </a:p>
          </p:txBody>
        </p:sp>
        <p:sp>
          <p:nvSpPr>
            <p:cNvPr id="73" name="Rectangle 59"/>
            <p:cNvSpPr>
              <a:spLocks noChangeArrowheads="1"/>
            </p:cNvSpPr>
            <p:nvPr/>
          </p:nvSpPr>
          <p:spPr bwMode="auto">
            <a:xfrm>
              <a:off x="6732240" y="3501008"/>
              <a:ext cx="1621160" cy="657225"/>
            </a:xfrm>
            <a:prstGeom prst="rect">
              <a:avLst/>
            </a:prstGeom>
            <a:solidFill>
              <a:srgbClr val="00B050"/>
            </a:solidFill>
            <a:ln w="9525">
              <a:solidFill>
                <a:schemeClr val="tx1"/>
              </a:solidFill>
              <a:miter lim="800000"/>
              <a:headEnd/>
              <a:tailEnd/>
            </a:ln>
            <a:effectLst/>
          </p:spPr>
          <p:txBody>
            <a:bodyPr wrap="none" anchor="ctr" anchorCtr="1"/>
            <a:lstStyle/>
            <a:p>
              <a:pPr algn="ctr">
                <a:spcBef>
                  <a:spcPct val="50000"/>
                </a:spcBef>
                <a:defRPr/>
              </a:pPr>
              <a:r>
                <a:rPr lang="zh-CN" altLang="en-US" b="1" dirty="0" smtClean="0">
                  <a:solidFill>
                    <a:schemeClr val="bg1"/>
                  </a:solidFill>
                  <a:effectLst>
                    <a:outerShdw blurRad="38100" dist="38100" dir="2700000" algn="tl">
                      <a:srgbClr val="000000"/>
                    </a:outerShdw>
                  </a:effectLst>
                </a:rPr>
                <a:t>其他资产</a:t>
              </a:r>
              <a:endParaRPr lang="zh-CN" altLang="en-US" b="1" dirty="0">
                <a:solidFill>
                  <a:schemeClr val="bg1"/>
                </a:solidFill>
                <a:effectLst>
                  <a:outerShdw blurRad="38100" dist="38100" dir="2700000" algn="tl">
                    <a:srgbClr val="000000"/>
                  </a:outerShdw>
                </a:effectLst>
              </a:endParaRPr>
            </a:p>
          </p:txBody>
        </p:sp>
        <p:sp>
          <p:nvSpPr>
            <p:cNvPr id="76" name="Rectangle 5"/>
            <p:cNvSpPr>
              <a:spLocks noChangeArrowheads="1"/>
            </p:cNvSpPr>
            <p:nvPr/>
          </p:nvSpPr>
          <p:spPr bwMode="auto">
            <a:xfrm>
              <a:off x="6228184" y="2204864"/>
              <a:ext cx="504056" cy="3420000"/>
            </a:xfrm>
            <a:prstGeom prst="rect">
              <a:avLst/>
            </a:prstGeom>
            <a:solidFill>
              <a:srgbClr val="00642D"/>
            </a:solidFill>
            <a:ln w="9525">
              <a:solidFill>
                <a:schemeClr val="tx1"/>
              </a:solidFill>
              <a:miter lim="800000"/>
              <a:headEnd/>
              <a:tailEnd/>
            </a:ln>
            <a:effectLst/>
          </p:spPr>
          <p:txBody>
            <a:bodyPr vert="eaVert" wrap="none" anchor="ctr" anchorCtr="1"/>
            <a:lstStyle/>
            <a:p>
              <a:pPr>
                <a:spcBef>
                  <a:spcPct val="50000"/>
                </a:spcBef>
                <a:defRPr/>
              </a:pPr>
              <a:r>
                <a:rPr lang="zh-CN" altLang="en-US" b="1" dirty="0" smtClean="0">
                  <a:solidFill>
                    <a:schemeClr val="bg1"/>
                  </a:solidFill>
                  <a:effectLst>
                    <a:outerShdw blurRad="38100" dist="38100" dir="2700000" algn="tl">
                      <a:srgbClr val="000000"/>
                    </a:outerShdw>
                  </a:effectLst>
                </a:rPr>
                <a:t>形  成  的  资  产</a:t>
              </a:r>
            </a:p>
          </p:txBody>
        </p:sp>
      </p:grpSp>
      <p:sp>
        <p:nvSpPr>
          <p:cNvPr id="78" name="右箭头 77"/>
          <p:cNvSpPr/>
          <p:nvPr/>
        </p:nvSpPr>
        <p:spPr bwMode="auto">
          <a:xfrm>
            <a:off x="2195736" y="3212976"/>
            <a:ext cx="360040" cy="504056"/>
          </a:xfrm>
          <a:prstGeom prst="rightArrow">
            <a:avLst/>
          </a:prstGeom>
          <a:solidFill>
            <a:schemeClr val="folHlink"/>
          </a:solidFill>
          <a:ln w="9525"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9" name="右箭头 78"/>
          <p:cNvSpPr/>
          <p:nvPr/>
        </p:nvSpPr>
        <p:spPr bwMode="auto">
          <a:xfrm>
            <a:off x="6228184" y="3212976"/>
            <a:ext cx="360040" cy="504056"/>
          </a:xfrm>
          <a:prstGeom prst="rightArrow">
            <a:avLst/>
          </a:prstGeom>
          <a:solidFill>
            <a:schemeClr val="folHlink"/>
          </a:solidFill>
          <a:ln w="9525"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left)">
                                      <p:cBhvr>
                                        <p:cTn id="21" dur="500"/>
                                        <p:tgtEl>
                                          <p:spTgt spid="7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zh-CN" altLang="en-US" dirty="0" smtClean="0"/>
              <a:t>企业资产负债表</a:t>
            </a:r>
            <a:r>
              <a:rPr lang="en-US" altLang="zh-CN" dirty="0" smtClean="0"/>
              <a:t>-</a:t>
            </a:r>
            <a:r>
              <a:rPr lang="zh-CN" altLang="en-US" dirty="0" smtClean="0"/>
              <a:t>投资决策</a:t>
            </a:r>
            <a:endParaRPr lang="zh-CN" altLang="en-US" dirty="0"/>
          </a:p>
        </p:txBody>
      </p:sp>
      <p:grpSp>
        <p:nvGrpSpPr>
          <p:cNvPr id="2" name="Group 3"/>
          <p:cNvGrpSpPr>
            <a:grpSpLocks/>
          </p:cNvGrpSpPr>
          <p:nvPr/>
        </p:nvGrpSpPr>
        <p:grpSpPr bwMode="auto">
          <a:xfrm>
            <a:off x="428596" y="1130284"/>
            <a:ext cx="4114800" cy="4584701"/>
            <a:chOff x="750" y="853"/>
            <a:chExt cx="2592" cy="2888"/>
          </a:xfrm>
        </p:grpSpPr>
        <p:sp>
          <p:nvSpPr>
            <p:cNvPr id="790532" name="Text Box 4"/>
            <p:cNvSpPr txBox="1">
              <a:spLocks noChangeArrowheads="1"/>
            </p:cNvSpPr>
            <p:nvPr/>
          </p:nvSpPr>
          <p:spPr bwMode="auto">
            <a:xfrm>
              <a:off x="1056" y="1240"/>
              <a:ext cx="1248" cy="1066"/>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流动资产</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现金</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存货</a:t>
              </a:r>
              <a:r>
                <a:rPr lang="en-US" altLang="zh-CN"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a:p>
              <a:pPr eaLnBrk="0" hangingPunct="0"/>
              <a:endParaRPr lang="en-US" altLang="zh-CN" b="1" dirty="0">
                <a:effectLst>
                  <a:outerShdw blurRad="38100" dist="38100" dir="2700000" algn="tl">
                    <a:srgbClr val="000000">
                      <a:alpha val="43137"/>
                    </a:srgbClr>
                  </a:outerShdw>
                </a:effectLst>
              </a:endParaRPr>
            </a:p>
          </p:txBody>
        </p:sp>
        <p:sp>
          <p:nvSpPr>
            <p:cNvPr id="790533" name="Text Box 5"/>
            <p:cNvSpPr txBox="1">
              <a:spLocks noChangeArrowheads="1"/>
            </p:cNvSpPr>
            <p:nvPr/>
          </p:nvSpPr>
          <p:spPr bwMode="auto">
            <a:xfrm>
              <a:off x="1056" y="2736"/>
              <a:ext cx="1248" cy="1005"/>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wrap="square"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长期资产</a:t>
              </a:r>
            </a:p>
            <a:p>
              <a:pPr algn="ctr" eaLnBrk="0" hangingPunct="0"/>
              <a:r>
                <a:rPr lang="zh-CN" altLang="en-US" b="1" dirty="0" smtClean="0">
                  <a:effectLst>
                    <a:outerShdw blurRad="38100" dist="38100" dir="2700000" algn="tl">
                      <a:srgbClr val="000000">
                        <a:alpha val="43137"/>
                      </a:srgbClr>
                    </a:outerShdw>
                  </a:effectLst>
                </a:rPr>
                <a:t>有形</a:t>
              </a:r>
              <a:endParaRPr lang="zh-CN" altLang="en-US" b="1" dirty="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无形</a:t>
              </a:r>
              <a:endParaRPr lang="en-US" altLang="zh-CN" b="1" dirty="0">
                <a:effectLst>
                  <a:outerShdw blurRad="38100" dist="38100" dir="2700000" algn="tl">
                    <a:srgbClr val="000000">
                      <a:alpha val="43137"/>
                    </a:srgbClr>
                  </a:outerShdw>
                </a:effectLst>
              </a:endParaRPr>
            </a:p>
          </p:txBody>
        </p:sp>
        <p:sp>
          <p:nvSpPr>
            <p:cNvPr id="790534" name="Text Box 6"/>
            <p:cNvSpPr txBox="1">
              <a:spLocks noChangeArrowheads="1"/>
            </p:cNvSpPr>
            <p:nvPr/>
          </p:nvSpPr>
          <p:spPr bwMode="auto">
            <a:xfrm>
              <a:off x="750" y="853"/>
              <a:ext cx="2592" cy="233"/>
            </a:xfrm>
            <a:prstGeom prst="rect">
              <a:avLst/>
            </a:prstGeom>
            <a:noFill/>
            <a:ln w="12700">
              <a:noFill/>
              <a:miter lim="800000"/>
              <a:headEnd type="none" w="sm" len="sm"/>
              <a:tailEnd type="none" w="sm" len="sm"/>
            </a:ln>
            <a:effectLst/>
          </p:spPr>
          <p:txBody>
            <a:bodyPr>
              <a:spAutoFit/>
            </a:bodyPr>
            <a:lstStyle/>
            <a:p>
              <a:pPr lvl="1" algn="l" eaLnBrk="0" hangingPunct="0">
                <a:lnSpc>
                  <a:spcPct val="90000"/>
                </a:lnSpc>
                <a:spcBef>
                  <a:spcPct val="20000"/>
                </a:spcBef>
                <a:buSzPct val="70000"/>
                <a:buFont typeface="Symbol" pitchFamily="18" charset="2"/>
                <a:buNone/>
              </a:pPr>
              <a:r>
                <a:rPr lang="zh-CN" altLang="en-US" b="1" dirty="0" smtClean="0">
                  <a:solidFill>
                    <a:srgbClr val="C00000"/>
                  </a:solidFill>
                  <a:effectLst>
                    <a:outerShdw blurRad="38100" dist="38100" dir="2700000" algn="tl">
                      <a:srgbClr val="000000">
                        <a:alpha val="43137"/>
                      </a:srgbClr>
                    </a:outerShdw>
                  </a:effectLst>
                </a:rPr>
                <a:t>企业资产</a:t>
              </a:r>
              <a:r>
                <a:rPr lang="zh-CN" altLang="en-US" b="1" dirty="0">
                  <a:solidFill>
                    <a:srgbClr val="C00000"/>
                  </a:solidFill>
                  <a:effectLst>
                    <a:outerShdw blurRad="38100" dist="38100" dir="2700000" algn="tl">
                      <a:srgbClr val="000000">
                        <a:alpha val="43137"/>
                      </a:srgbClr>
                    </a:outerShdw>
                  </a:effectLst>
                </a:rPr>
                <a:t>总价值：</a:t>
              </a:r>
            </a:p>
          </p:txBody>
        </p:sp>
      </p:grpSp>
      <p:sp>
        <p:nvSpPr>
          <p:cNvPr id="790536" name="Text Box 8"/>
          <p:cNvSpPr txBox="1">
            <a:spLocks noChangeArrowheads="1"/>
          </p:cNvSpPr>
          <p:nvPr/>
        </p:nvSpPr>
        <p:spPr bwMode="auto">
          <a:xfrm>
            <a:off x="5948386" y="4786322"/>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股东权益</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投入资本</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留存收益</a:t>
            </a:r>
            <a:endParaRPr lang="zh-CN" altLang="en-US" b="1" dirty="0">
              <a:effectLst>
                <a:outerShdw blurRad="38100" dist="38100" dir="2700000" algn="tl">
                  <a:srgbClr val="000000">
                    <a:alpha val="43137"/>
                  </a:srgbClr>
                </a:outerShdw>
              </a:effectLst>
            </a:endParaRPr>
          </a:p>
          <a:p>
            <a:pPr algn="ctr" eaLnBrk="0" hangingPunct="0"/>
            <a:endParaRPr lang="en-US" altLang="zh-CN" b="1" dirty="0">
              <a:effectLst>
                <a:outerShdw blurRad="38100" dist="38100" dir="2700000" algn="tl">
                  <a:srgbClr val="000000">
                    <a:alpha val="43137"/>
                  </a:srgbClr>
                </a:outerShdw>
              </a:effectLst>
            </a:endParaRPr>
          </a:p>
        </p:txBody>
      </p:sp>
      <p:sp>
        <p:nvSpPr>
          <p:cNvPr id="790537" name="Text Box 9"/>
          <p:cNvSpPr txBox="1">
            <a:spLocks noChangeArrowheads="1"/>
          </p:cNvSpPr>
          <p:nvPr/>
        </p:nvSpPr>
        <p:spPr bwMode="auto">
          <a:xfrm>
            <a:off x="5948386" y="1524397"/>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流动负债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短期借款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应付账款</a:t>
            </a:r>
            <a:endParaRPr lang="zh-CN" altLang="en-US" b="1" dirty="0">
              <a:effectLst>
                <a:outerShdw blurRad="38100" dist="38100" dir="2700000" algn="tl">
                  <a:srgbClr val="000000">
                    <a:alpha val="43137"/>
                  </a:srgbClr>
                </a:outerShdw>
              </a:effectLst>
            </a:endParaRPr>
          </a:p>
        </p:txBody>
      </p:sp>
      <p:sp>
        <p:nvSpPr>
          <p:cNvPr id="790538" name="Text Box 10"/>
          <p:cNvSpPr txBox="1">
            <a:spLocks noChangeArrowheads="1"/>
          </p:cNvSpPr>
          <p:nvPr/>
        </p:nvSpPr>
        <p:spPr bwMode="auto">
          <a:xfrm>
            <a:off x="5948386" y="3155360"/>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长期借款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应付债券</a:t>
            </a:r>
            <a:endParaRPr lang="en-US" altLang="zh-CN" b="1" dirty="0">
              <a:effectLst>
                <a:outerShdw blurRad="38100" dist="38100" dir="2700000" algn="tl">
                  <a:srgbClr val="000000">
                    <a:alpha val="43137"/>
                  </a:srgbClr>
                </a:outerShdw>
              </a:effectLst>
            </a:endParaRPr>
          </a:p>
        </p:txBody>
      </p:sp>
      <p:sp>
        <p:nvSpPr>
          <p:cNvPr id="790539" name="Text Box 11"/>
          <p:cNvSpPr txBox="1">
            <a:spLocks noChangeArrowheads="1"/>
          </p:cNvSpPr>
          <p:nvPr/>
        </p:nvSpPr>
        <p:spPr bwMode="auto">
          <a:xfrm>
            <a:off x="3252814" y="1071546"/>
            <a:ext cx="5105400" cy="369888"/>
          </a:xfrm>
          <a:prstGeom prst="rect">
            <a:avLst/>
          </a:prstGeom>
          <a:noFill/>
          <a:ln w="12700">
            <a:noFill/>
            <a:miter lim="800000"/>
            <a:headEnd type="none" w="sm" len="sm"/>
            <a:tailEnd type="none" w="sm" len="sm"/>
          </a:ln>
          <a:effectLst/>
        </p:spPr>
        <p:txBody>
          <a:bodyPr>
            <a:spAutoFit/>
          </a:bodyPr>
          <a:lstStyle/>
          <a:p>
            <a:pPr lvl="1" algn="r" eaLnBrk="0" hangingPunct="0">
              <a:lnSpc>
                <a:spcPct val="90000"/>
              </a:lnSpc>
              <a:spcBef>
                <a:spcPct val="20000"/>
              </a:spcBef>
              <a:buSzPct val="70000"/>
              <a:buFont typeface="Symbol" pitchFamily="18" charset="2"/>
              <a:buNone/>
            </a:pPr>
            <a:r>
              <a:rPr lang="zh-CN" altLang="en-US" b="1" dirty="0">
                <a:solidFill>
                  <a:srgbClr val="C00000"/>
                </a:solidFill>
                <a:effectLst>
                  <a:outerShdw blurRad="38100" dist="38100" dir="2700000" algn="tl">
                    <a:srgbClr val="000000">
                      <a:alpha val="43137"/>
                    </a:srgbClr>
                  </a:outerShdw>
                </a:effectLst>
              </a:rPr>
              <a:t>投资者拥有的总价值：</a:t>
            </a:r>
          </a:p>
        </p:txBody>
      </p:sp>
      <p:grpSp>
        <p:nvGrpSpPr>
          <p:cNvPr id="14" name="组合 13"/>
          <p:cNvGrpSpPr/>
          <p:nvPr/>
        </p:nvGrpSpPr>
        <p:grpSpPr>
          <a:xfrm>
            <a:off x="2714612" y="4121167"/>
            <a:ext cx="2786082" cy="1661993"/>
            <a:chOff x="2714612" y="4121167"/>
            <a:chExt cx="2786082" cy="1661993"/>
          </a:xfrm>
        </p:grpSpPr>
        <p:sp>
          <p:nvSpPr>
            <p:cNvPr id="12" name="Text Box 8"/>
            <p:cNvSpPr txBox="1">
              <a:spLocks noChangeArrowheads="1"/>
            </p:cNvSpPr>
            <p:nvPr/>
          </p:nvSpPr>
          <p:spPr bwMode="auto">
            <a:xfrm>
              <a:off x="2714612" y="4121167"/>
              <a:ext cx="2786082" cy="1661993"/>
            </a:xfrm>
            <a:prstGeom prst="rect">
              <a:avLst/>
            </a:prstGeom>
            <a:noFill/>
            <a:ln w="12700">
              <a:noFill/>
              <a:miter lim="800000"/>
              <a:headEnd type="none" w="sm" len="sm"/>
              <a:tailEnd type="none" w="sm" len="sm"/>
            </a:ln>
            <a:effectLst/>
          </p:spPr>
          <p:txBody>
            <a:bodyPr wrap="square">
              <a:spAutoFit/>
            </a:bodyPr>
            <a:lstStyle/>
            <a:p>
              <a:pPr lvl="1" algn="l" eaLnBrk="0" hangingPunct="0">
                <a:lnSpc>
                  <a:spcPct val="90000"/>
                </a:lnSpc>
                <a:spcBef>
                  <a:spcPct val="20000"/>
                </a:spcBef>
                <a:buSzPct val="70000"/>
                <a:buFont typeface="Symbol" pitchFamily="18" charset="2"/>
                <a:buNone/>
              </a:pPr>
              <a:endParaRPr lang="en-US" altLang="zh-CN" dirty="0">
                <a:effectLst/>
              </a:endParaRPr>
            </a:p>
            <a:p>
              <a:pPr lvl="1" algn="l" eaLnBrk="0" hangingPunct="0">
                <a:lnSpc>
                  <a:spcPct val="90000"/>
                </a:lnSpc>
                <a:spcBef>
                  <a:spcPct val="20000"/>
                </a:spcBef>
                <a:buSzPct val="70000"/>
                <a:buFont typeface="Symbol" pitchFamily="18" charset="2"/>
                <a:buNone/>
              </a:pPr>
              <a:r>
                <a:rPr lang="zh-CN" altLang="en-US" b="1" dirty="0" smtClean="0">
                  <a:effectLst/>
                </a:rPr>
                <a:t>企业应该</a:t>
              </a:r>
              <a:r>
                <a:rPr lang="zh-CN" altLang="en-US" b="1" dirty="0">
                  <a:effectLst/>
                </a:rPr>
                <a:t>投资于什么样的长期资产</a:t>
              </a:r>
              <a:r>
                <a:rPr lang="zh-CN" altLang="en-US" b="1" dirty="0" smtClean="0">
                  <a:effectLst/>
                </a:rPr>
                <a:t>？</a:t>
              </a:r>
              <a:endParaRPr lang="en-US" altLang="zh-CN" b="1" dirty="0" smtClean="0">
                <a:effectLst/>
              </a:endParaRPr>
            </a:p>
            <a:p>
              <a:pPr lvl="1" algn="l" eaLnBrk="0" hangingPunct="0">
                <a:lnSpc>
                  <a:spcPct val="90000"/>
                </a:lnSpc>
                <a:spcBef>
                  <a:spcPct val="20000"/>
                </a:spcBef>
                <a:buSzPct val="70000"/>
                <a:buFont typeface="Symbol" pitchFamily="18" charset="2"/>
                <a:buNone/>
              </a:pPr>
              <a:r>
                <a:rPr lang="zh-CN" altLang="en-US" b="1" dirty="0" smtClean="0">
                  <a:solidFill>
                    <a:srgbClr val="C00000"/>
                  </a:solidFill>
                  <a:effectLst>
                    <a:outerShdw blurRad="38100" dist="38100" dir="2700000" algn="tl">
                      <a:srgbClr val="000000">
                        <a:alpha val="43137"/>
                      </a:srgbClr>
                    </a:outerShdw>
                  </a:effectLst>
                </a:rPr>
                <a:t>长期投资决策</a:t>
              </a:r>
              <a:endParaRPr lang="en-US" altLang="zh-CN" b="1" dirty="0" smtClean="0">
                <a:solidFill>
                  <a:srgbClr val="C00000"/>
                </a:solidFill>
                <a:effectLst>
                  <a:outerShdw blurRad="38100" dist="38100" dir="2700000" algn="tl">
                    <a:srgbClr val="000000">
                      <a:alpha val="43137"/>
                    </a:srgbClr>
                  </a:outerShdw>
                </a:effectLst>
              </a:endParaRPr>
            </a:p>
            <a:p>
              <a:pPr lvl="1" algn="l" eaLnBrk="0" hangingPunct="0">
                <a:lnSpc>
                  <a:spcPct val="90000"/>
                </a:lnSpc>
                <a:spcBef>
                  <a:spcPct val="20000"/>
                </a:spcBef>
                <a:buSzPct val="70000"/>
                <a:buFont typeface="Symbol" pitchFamily="18" charset="2"/>
                <a:buNone/>
              </a:pPr>
              <a:r>
                <a:rPr lang="zh-CN" altLang="en-US" b="1" dirty="0" smtClean="0">
                  <a:solidFill>
                    <a:srgbClr val="C00000"/>
                  </a:solidFill>
                  <a:effectLst>
                    <a:outerShdw blurRad="38100" dist="38100" dir="2700000" algn="tl">
                      <a:srgbClr val="000000">
                        <a:alpha val="43137"/>
                      </a:srgbClr>
                    </a:outerShdw>
                  </a:effectLst>
                </a:rPr>
                <a:t>战略性投资决策 </a:t>
              </a:r>
              <a:endParaRPr lang="zh-CN" altLang="en-US" sz="2500" b="1" dirty="0">
                <a:solidFill>
                  <a:srgbClr val="C00000"/>
                </a:solidFill>
                <a:effectLst>
                  <a:outerShdw blurRad="38100" dist="38100" dir="2700000" algn="tl">
                    <a:srgbClr val="000000">
                      <a:alpha val="43137"/>
                    </a:srgbClr>
                  </a:outerShdw>
                </a:effectLst>
              </a:endParaRPr>
            </a:p>
          </p:txBody>
        </p:sp>
        <p:sp>
          <p:nvSpPr>
            <p:cNvPr id="13" name="AutoShape 9"/>
            <p:cNvSpPr>
              <a:spLocks/>
            </p:cNvSpPr>
            <p:nvPr/>
          </p:nvSpPr>
          <p:spPr bwMode="auto">
            <a:xfrm flipH="1">
              <a:off x="2928926" y="4143380"/>
              <a:ext cx="252000" cy="1548000"/>
            </a:xfrm>
            <a:prstGeom prst="leftBrace">
              <a:avLst>
                <a:gd name="adj1" fmla="val 39130"/>
                <a:gd name="adj2" fmla="val 50000"/>
              </a:avLst>
            </a:prstGeom>
            <a:noFill/>
            <a:ln w="38100">
              <a:solidFill>
                <a:srgbClr val="CC0000"/>
              </a:solidFill>
              <a:round/>
              <a:headEnd type="none" w="sm" len="sm"/>
              <a:tailEnd type="none" w="sm" len="sm"/>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zh-CN" altLang="en-US" dirty="0" smtClean="0"/>
              <a:t>企业资产负债表</a:t>
            </a:r>
            <a:r>
              <a:rPr lang="en-US" altLang="zh-CN" dirty="0" smtClean="0"/>
              <a:t>-</a:t>
            </a:r>
            <a:r>
              <a:rPr lang="zh-CN" altLang="en-US" dirty="0" smtClean="0"/>
              <a:t>筹资决策</a:t>
            </a:r>
            <a:endParaRPr lang="zh-CN" altLang="en-US" dirty="0"/>
          </a:p>
        </p:txBody>
      </p:sp>
      <p:grpSp>
        <p:nvGrpSpPr>
          <p:cNvPr id="2" name="Group 3"/>
          <p:cNvGrpSpPr>
            <a:grpSpLocks/>
          </p:cNvGrpSpPr>
          <p:nvPr/>
        </p:nvGrpSpPr>
        <p:grpSpPr bwMode="auto">
          <a:xfrm>
            <a:off x="428596" y="1130284"/>
            <a:ext cx="4114800" cy="4584701"/>
            <a:chOff x="750" y="853"/>
            <a:chExt cx="2592" cy="2888"/>
          </a:xfrm>
        </p:grpSpPr>
        <p:sp>
          <p:nvSpPr>
            <p:cNvPr id="790532" name="Text Box 4"/>
            <p:cNvSpPr txBox="1">
              <a:spLocks noChangeArrowheads="1"/>
            </p:cNvSpPr>
            <p:nvPr/>
          </p:nvSpPr>
          <p:spPr bwMode="auto">
            <a:xfrm>
              <a:off x="1056" y="1240"/>
              <a:ext cx="1248" cy="1066"/>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流动资产</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现金</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存货</a:t>
              </a:r>
              <a:r>
                <a:rPr lang="en-US" altLang="zh-CN"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a:p>
              <a:pPr eaLnBrk="0" hangingPunct="0"/>
              <a:endParaRPr lang="en-US" altLang="zh-CN" b="1" dirty="0">
                <a:effectLst>
                  <a:outerShdw blurRad="38100" dist="38100" dir="2700000" algn="tl">
                    <a:srgbClr val="000000">
                      <a:alpha val="43137"/>
                    </a:srgbClr>
                  </a:outerShdw>
                </a:effectLst>
              </a:endParaRPr>
            </a:p>
          </p:txBody>
        </p:sp>
        <p:sp>
          <p:nvSpPr>
            <p:cNvPr id="790533" name="Text Box 5"/>
            <p:cNvSpPr txBox="1">
              <a:spLocks noChangeArrowheads="1"/>
            </p:cNvSpPr>
            <p:nvPr/>
          </p:nvSpPr>
          <p:spPr bwMode="auto">
            <a:xfrm>
              <a:off x="1056" y="2736"/>
              <a:ext cx="1248" cy="1005"/>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wrap="square"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长期资产</a:t>
              </a:r>
            </a:p>
            <a:p>
              <a:pPr algn="ctr" eaLnBrk="0" hangingPunct="0"/>
              <a:r>
                <a:rPr lang="zh-CN" altLang="en-US" b="1" dirty="0" smtClean="0">
                  <a:effectLst>
                    <a:outerShdw blurRad="38100" dist="38100" dir="2700000" algn="tl">
                      <a:srgbClr val="000000">
                        <a:alpha val="43137"/>
                      </a:srgbClr>
                    </a:outerShdw>
                  </a:effectLst>
                </a:rPr>
                <a:t>有形</a:t>
              </a:r>
              <a:endParaRPr lang="zh-CN" altLang="en-US" b="1" dirty="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无形</a:t>
              </a:r>
              <a:endParaRPr lang="en-US" altLang="zh-CN" b="1" dirty="0">
                <a:effectLst>
                  <a:outerShdw blurRad="38100" dist="38100" dir="2700000" algn="tl">
                    <a:srgbClr val="000000">
                      <a:alpha val="43137"/>
                    </a:srgbClr>
                  </a:outerShdw>
                </a:effectLst>
              </a:endParaRPr>
            </a:p>
          </p:txBody>
        </p:sp>
        <p:sp>
          <p:nvSpPr>
            <p:cNvPr id="790534" name="Text Box 6"/>
            <p:cNvSpPr txBox="1">
              <a:spLocks noChangeArrowheads="1"/>
            </p:cNvSpPr>
            <p:nvPr/>
          </p:nvSpPr>
          <p:spPr bwMode="auto">
            <a:xfrm>
              <a:off x="750" y="853"/>
              <a:ext cx="2592" cy="233"/>
            </a:xfrm>
            <a:prstGeom prst="rect">
              <a:avLst/>
            </a:prstGeom>
            <a:noFill/>
            <a:ln w="12700">
              <a:noFill/>
              <a:miter lim="800000"/>
              <a:headEnd type="none" w="sm" len="sm"/>
              <a:tailEnd type="none" w="sm" len="sm"/>
            </a:ln>
            <a:effectLst/>
          </p:spPr>
          <p:txBody>
            <a:bodyPr>
              <a:spAutoFit/>
            </a:bodyPr>
            <a:lstStyle/>
            <a:p>
              <a:pPr lvl="1" algn="l" eaLnBrk="0" hangingPunct="0">
                <a:lnSpc>
                  <a:spcPct val="90000"/>
                </a:lnSpc>
                <a:spcBef>
                  <a:spcPct val="20000"/>
                </a:spcBef>
                <a:buSzPct val="70000"/>
                <a:buFont typeface="Symbol" pitchFamily="18" charset="2"/>
                <a:buNone/>
              </a:pPr>
              <a:r>
                <a:rPr lang="zh-CN" altLang="en-US" b="1" dirty="0" smtClean="0">
                  <a:solidFill>
                    <a:srgbClr val="C00000"/>
                  </a:solidFill>
                  <a:effectLst>
                    <a:outerShdw blurRad="38100" dist="38100" dir="2700000" algn="tl">
                      <a:srgbClr val="000000">
                        <a:alpha val="43137"/>
                      </a:srgbClr>
                    </a:outerShdw>
                  </a:effectLst>
                </a:rPr>
                <a:t>企业资产</a:t>
              </a:r>
              <a:r>
                <a:rPr lang="zh-CN" altLang="en-US" b="1" dirty="0">
                  <a:solidFill>
                    <a:srgbClr val="C00000"/>
                  </a:solidFill>
                  <a:effectLst>
                    <a:outerShdw blurRad="38100" dist="38100" dir="2700000" algn="tl">
                      <a:srgbClr val="000000">
                        <a:alpha val="43137"/>
                      </a:srgbClr>
                    </a:outerShdw>
                  </a:effectLst>
                </a:rPr>
                <a:t>总价值：</a:t>
              </a:r>
            </a:p>
          </p:txBody>
        </p:sp>
      </p:grpSp>
      <p:sp>
        <p:nvSpPr>
          <p:cNvPr id="790536" name="Text Box 8"/>
          <p:cNvSpPr txBox="1">
            <a:spLocks noChangeArrowheads="1"/>
          </p:cNvSpPr>
          <p:nvPr/>
        </p:nvSpPr>
        <p:spPr bwMode="auto">
          <a:xfrm>
            <a:off x="5948386" y="4786322"/>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股东权益</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投入资本</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留存收益</a:t>
            </a:r>
            <a:endParaRPr lang="zh-CN" altLang="en-US" b="1" dirty="0">
              <a:effectLst>
                <a:outerShdw blurRad="38100" dist="38100" dir="2700000" algn="tl">
                  <a:srgbClr val="000000">
                    <a:alpha val="43137"/>
                  </a:srgbClr>
                </a:outerShdw>
              </a:effectLst>
            </a:endParaRPr>
          </a:p>
          <a:p>
            <a:pPr algn="ctr" eaLnBrk="0" hangingPunct="0"/>
            <a:endParaRPr lang="en-US" altLang="zh-CN" b="1" dirty="0">
              <a:effectLst>
                <a:outerShdw blurRad="38100" dist="38100" dir="2700000" algn="tl">
                  <a:srgbClr val="000000">
                    <a:alpha val="43137"/>
                  </a:srgbClr>
                </a:outerShdw>
              </a:effectLst>
            </a:endParaRPr>
          </a:p>
        </p:txBody>
      </p:sp>
      <p:sp>
        <p:nvSpPr>
          <p:cNvPr id="790537" name="Text Box 9"/>
          <p:cNvSpPr txBox="1">
            <a:spLocks noChangeArrowheads="1"/>
          </p:cNvSpPr>
          <p:nvPr/>
        </p:nvSpPr>
        <p:spPr bwMode="auto">
          <a:xfrm>
            <a:off x="5948386" y="1524397"/>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流动负债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短期借款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应付账款</a:t>
            </a:r>
            <a:endParaRPr lang="zh-CN" altLang="en-US" b="1" dirty="0">
              <a:effectLst>
                <a:outerShdw blurRad="38100" dist="38100" dir="2700000" algn="tl">
                  <a:srgbClr val="000000">
                    <a:alpha val="43137"/>
                  </a:srgbClr>
                </a:outerShdw>
              </a:effectLst>
            </a:endParaRPr>
          </a:p>
        </p:txBody>
      </p:sp>
      <p:sp>
        <p:nvSpPr>
          <p:cNvPr id="790538" name="Text Box 10"/>
          <p:cNvSpPr txBox="1">
            <a:spLocks noChangeArrowheads="1"/>
          </p:cNvSpPr>
          <p:nvPr/>
        </p:nvSpPr>
        <p:spPr bwMode="auto">
          <a:xfrm>
            <a:off x="5948386" y="3155360"/>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长期借款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应付债券</a:t>
            </a:r>
            <a:endParaRPr lang="en-US" altLang="zh-CN" b="1" dirty="0">
              <a:effectLst>
                <a:outerShdw blurRad="38100" dist="38100" dir="2700000" algn="tl">
                  <a:srgbClr val="000000">
                    <a:alpha val="43137"/>
                  </a:srgbClr>
                </a:outerShdw>
              </a:effectLst>
            </a:endParaRPr>
          </a:p>
        </p:txBody>
      </p:sp>
      <p:sp>
        <p:nvSpPr>
          <p:cNvPr id="790539" name="Text Box 11"/>
          <p:cNvSpPr txBox="1">
            <a:spLocks noChangeArrowheads="1"/>
          </p:cNvSpPr>
          <p:nvPr/>
        </p:nvSpPr>
        <p:spPr bwMode="auto">
          <a:xfrm>
            <a:off x="3252814" y="1071546"/>
            <a:ext cx="5105400" cy="369888"/>
          </a:xfrm>
          <a:prstGeom prst="rect">
            <a:avLst/>
          </a:prstGeom>
          <a:noFill/>
          <a:ln w="12700">
            <a:noFill/>
            <a:miter lim="800000"/>
            <a:headEnd type="none" w="sm" len="sm"/>
            <a:tailEnd type="none" w="sm" len="sm"/>
          </a:ln>
          <a:effectLst/>
        </p:spPr>
        <p:txBody>
          <a:bodyPr>
            <a:spAutoFit/>
          </a:bodyPr>
          <a:lstStyle/>
          <a:p>
            <a:pPr lvl="1" algn="r" eaLnBrk="0" hangingPunct="0">
              <a:lnSpc>
                <a:spcPct val="90000"/>
              </a:lnSpc>
              <a:spcBef>
                <a:spcPct val="20000"/>
              </a:spcBef>
              <a:buSzPct val="70000"/>
              <a:buFont typeface="Symbol" pitchFamily="18" charset="2"/>
              <a:buNone/>
            </a:pPr>
            <a:r>
              <a:rPr lang="zh-CN" altLang="en-US" b="1" dirty="0">
                <a:solidFill>
                  <a:srgbClr val="C00000"/>
                </a:solidFill>
                <a:effectLst>
                  <a:outerShdw blurRad="38100" dist="38100" dir="2700000" algn="tl">
                    <a:srgbClr val="000000">
                      <a:alpha val="43137"/>
                    </a:srgbClr>
                  </a:outerShdw>
                </a:effectLst>
              </a:rPr>
              <a:t>投资者拥有的总价值：</a:t>
            </a:r>
          </a:p>
        </p:txBody>
      </p:sp>
      <p:grpSp>
        <p:nvGrpSpPr>
          <p:cNvPr id="13" name="组合 12"/>
          <p:cNvGrpSpPr/>
          <p:nvPr/>
        </p:nvGrpSpPr>
        <p:grpSpPr>
          <a:xfrm>
            <a:off x="3205170" y="1571612"/>
            <a:ext cx="2692648" cy="4716000"/>
            <a:chOff x="3205170" y="1571612"/>
            <a:chExt cx="2692648" cy="4716000"/>
          </a:xfrm>
        </p:grpSpPr>
        <p:sp>
          <p:nvSpPr>
            <p:cNvPr id="14" name="Text Box 3"/>
            <p:cNvSpPr txBox="1">
              <a:spLocks noChangeArrowheads="1"/>
            </p:cNvSpPr>
            <p:nvPr/>
          </p:nvSpPr>
          <p:spPr bwMode="auto">
            <a:xfrm>
              <a:off x="3205170" y="3262302"/>
              <a:ext cx="2438400" cy="1015663"/>
            </a:xfrm>
            <a:prstGeom prst="rect">
              <a:avLst/>
            </a:prstGeom>
            <a:noFill/>
            <a:ln w="12700">
              <a:noFill/>
              <a:miter lim="800000"/>
              <a:headEnd type="none" w="sm" len="sm"/>
              <a:tailEnd type="none" w="sm" len="sm"/>
            </a:ln>
            <a:effectLst/>
          </p:spPr>
          <p:txBody>
            <a:bodyPr>
              <a:spAutoFit/>
            </a:bodyPr>
            <a:lstStyle/>
            <a:p>
              <a:pPr algn="l" eaLnBrk="0" hangingPunct="0">
                <a:spcBef>
                  <a:spcPct val="0"/>
                </a:spcBef>
              </a:pPr>
              <a:endParaRPr lang="en-US" altLang="zh-CN" dirty="0">
                <a:effectLst/>
              </a:endParaRPr>
            </a:p>
            <a:p>
              <a:pPr algn="l" eaLnBrk="0" hangingPunct="0">
                <a:spcBef>
                  <a:spcPct val="0"/>
                </a:spcBef>
              </a:pPr>
              <a:r>
                <a:rPr lang="zh-CN" altLang="en-US" b="1" dirty="0" smtClean="0">
                  <a:effectLst>
                    <a:outerShdw blurRad="38100" dist="38100" dir="2700000" algn="tl">
                      <a:srgbClr val="000000">
                        <a:alpha val="43137"/>
                      </a:srgbClr>
                    </a:outerShdw>
                  </a:effectLst>
                </a:rPr>
                <a:t>企业如何</a:t>
              </a:r>
              <a:r>
                <a:rPr lang="zh-CN" altLang="en-US" b="1" dirty="0">
                  <a:effectLst>
                    <a:outerShdw blurRad="38100" dist="38100" dir="2700000" algn="tl">
                      <a:srgbClr val="000000">
                        <a:alpha val="43137"/>
                      </a:srgbClr>
                    </a:outerShdw>
                  </a:effectLst>
                </a:rPr>
                <a:t>筹集资本支出所需的资金？ </a:t>
              </a:r>
              <a:endParaRPr lang="zh-CN" altLang="en-US" sz="2500" b="1" dirty="0">
                <a:effectLst>
                  <a:outerShdw blurRad="38100" dist="38100" dir="2700000" algn="tl">
                    <a:srgbClr val="000000">
                      <a:alpha val="43137"/>
                    </a:srgbClr>
                  </a:outerShdw>
                </a:effectLst>
              </a:endParaRPr>
            </a:p>
          </p:txBody>
        </p:sp>
        <p:sp>
          <p:nvSpPr>
            <p:cNvPr id="15" name="AutoShape 4"/>
            <p:cNvSpPr>
              <a:spLocks/>
            </p:cNvSpPr>
            <p:nvPr/>
          </p:nvSpPr>
          <p:spPr bwMode="auto">
            <a:xfrm>
              <a:off x="5357818" y="1571612"/>
              <a:ext cx="540000" cy="4716000"/>
            </a:xfrm>
            <a:prstGeom prst="leftBrace">
              <a:avLst>
                <a:gd name="adj1" fmla="val 48333"/>
                <a:gd name="adj2" fmla="val 50000"/>
              </a:avLst>
            </a:prstGeom>
            <a:noFill/>
            <a:ln w="38100">
              <a:solidFill>
                <a:srgbClr val="CC0000"/>
              </a:solidFill>
              <a:round/>
              <a:headEnd type="none" w="sm" len="sm"/>
              <a:tailEnd type="none" w="sm" len="sm"/>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zh-CN" altLang="en-US" dirty="0" smtClean="0"/>
              <a:t>企业资产负债表</a:t>
            </a:r>
            <a:r>
              <a:rPr lang="en-US" altLang="zh-CN" dirty="0" smtClean="0"/>
              <a:t>-</a:t>
            </a:r>
            <a:r>
              <a:rPr lang="zh-CN" altLang="en-US" dirty="0" smtClean="0"/>
              <a:t>经营决策</a:t>
            </a:r>
            <a:endParaRPr lang="zh-CN" altLang="en-US" dirty="0"/>
          </a:p>
        </p:txBody>
      </p:sp>
      <p:grpSp>
        <p:nvGrpSpPr>
          <p:cNvPr id="2" name="Group 3"/>
          <p:cNvGrpSpPr>
            <a:grpSpLocks/>
          </p:cNvGrpSpPr>
          <p:nvPr/>
        </p:nvGrpSpPr>
        <p:grpSpPr bwMode="auto">
          <a:xfrm>
            <a:off x="428596" y="1130284"/>
            <a:ext cx="4114800" cy="4584701"/>
            <a:chOff x="750" y="853"/>
            <a:chExt cx="2592" cy="2888"/>
          </a:xfrm>
        </p:grpSpPr>
        <p:sp>
          <p:nvSpPr>
            <p:cNvPr id="790532" name="Text Box 4"/>
            <p:cNvSpPr txBox="1">
              <a:spLocks noChangeArrowheads="1"/>
            </p:cNvSpPr>
            <p:nvPr/>
          </p:nvSpPr>
          <p:spPr bwMode="auto">
            <a:xfrm>
              <a:off x="1056" y="1240"/>
              <a:ext cx="1248" cy="1066"/>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流动资产</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现金</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存货</a:t>
              </a:r>
              <a:r>
                <a:rPr lang="en-US" altLang="zh-CN"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a:p>
              <a:pPr eaLnBrk="0" hangingPunct="0"/>
              <a:endParaRPr lang="en-US" altLang="zh-CN" b="1" dirty="0">
                <a:effectLst>
                  <a:outerShdw blurRad="38100" dist="38100" dir="2700000" algn="tl">
                    <a:srgbClr val="000000">
                      <a:alpha val="43137"/>
                    </a:srgbClr>
                  </a:outerShdw>
                </a:effectLst>
              </a:endParaRPr>
            </a:p>
          </p:txBody>
        </p:sp>
        <p:sp>
          <p:nvSpPr>
            <p:cNvPr id="790533" name="Text Box 5"/>
            <p:cNvSpPr txBox="1">
              <a:spLocks noChangeArrowheads="1"/>
            </p:cNvSpPr>
            <p:nvPr/>
          </p:nvSpPr>
          <p:spPr bwMode="auto">
            <a:xfrm>
              <a:off x="1056" y="2736"/>
              <a:ext cx="1248" cy="1005"/>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wrap="square"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长期资产</a:t>
              </a:r>
            </a:p>
            <a:p>
              <a:pPr algn="ctr" eaLnBrk="0" hangingPunct="0"/>
              <a:r>
                <a:rPr lang="zh-CN" altLang="en-US" b="1" dirty="0" smtClean="0">
                  <a:effectLst>
                    <a:outerShdw blurRad="38100" dist="38100" dir="2700000" algn="tl">
                      <a:srgbClr val="000000">
                        <a:alpha val="43137"/>
                      </a:srgbClr>
                    </a:outerShdw>
                  </a:effectLst>
                </a:rPr>
                <a:t>有形</a:t>
              </a:r>
              <a:endParaRPr lang="zh-CN" altLang="en-US" b="1" dirty="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无形</a:t>
              </a:r>
              <a:endParaRPr lang="en-US" altLang="zh-CN" b="1" dirty="0">
                <a:effectLst>
                  <a:outerShdw blurRad="38100" dist="38100" dir="2700000" algn="tl">
                    <a:srgbClr val="000000">
                      <a:alpha val="43137"/>
                    </a:srgbClr>
                  </a:outerShdw>
                </a:effectLst>
              </a:endParaRPr>
            </a:p>
          </p:txBody>
        </p:sp>
        <p:sp>
          <p:nvSpPr>
            <p:cNvPr id="790534" name="Text Box 6"/>
            <p:cNvSpPr txBox="1">
              <a:spLocks noChangeArrowheads="1"/>
            </p:cNvSpPr>
            <p:nvPr/>
          </p:nvSpPr>
          <p:spPr bwMode="auto">
            <a:xfrm>
              <a:off x="750" y="853"/>
              <a:ext cx="2592" cy="233"/>
            </a:xfrm>
            <a:prstGeom prst="rect">
              <a:avLst/>
            </a:prstGeom>
            <a:noFill/>
            <a:ln w="12700">
              <a:noFill/>
              <a:miter lim="800000"/>
              <a:headEnd type="none" w="sm" len="sm"/>
              <a:tailEnd type="none" w="sm" len="sm"/>
            </a:ln>
            <a:effectLst/>
          </p:spPr>
          <p:txBody>
            <a:bodyPr>
              <a:spAutoFit/>
            </a:bodyPr>
            <a:lstStyle/>
            <a:p>
              <a:pPr lvl="1" algn="l" eaLnBrk="0" hangingPunct="0">
                <a:lnSpc>
                  <a:spcPct val="90000"/>
                </a:lnSpc>
                <a:spcBef>
                  <a:spcPct val="20000"/>
                </a:spcBef>
                <a:buSzPct val="70000"/>
                <a:buFont typeface="Symbol" pitchFamily="18" charset="2"/>
                <a:buNone/>
              </a:pPr>
              <a:r>
                <a:rPr lang="zh-CN" altLang="en-US" b="1" dirty="0" smtClean="0">
                  <a:solidFill>
                    <a:srgbClr val="C00000"/>
                  </a:solidFill>
                  <a:effectLst>
                    <a:outerShdw blurRad="38100" dist="38100" dir="2700000" algn="tl">
                      <a:srgbClr val="000000">
                        <a:alpha val="43137"/>
                      </a:srgbClr>
                    </a:outerShdw>
                  </a:effectLst>
                </a:rPr>
                <a:t>企业资产</a:t>
              </a:r>
              <a:r>
                <a:rPr lang="zh-CN" altLang="en-US" b="1" dirty="0">
                  <a:solidFill>
                    <a:srgbClr val="C00000"/>
                  </a:solidFill>
                  <a:effectLst>
                    <a:outerShdw blurRad="38100" dist="38100" dir="2700000" algn="tl">
                      <a:srgbClr val="000000">
                        <a:alpha val="43137"/>
                      </a:srgbClr>
                    </a:outerShdw>
                  </a:effectLst>
                </a:rPr>
                <a:t>总价值：</a:t>
              </a:r>
            </a:p>
          </p:txBody>
        </p:sp>
      </p:grpSp>
      <p:sp>
        <p:nvSpPr>
          <p:cNvPr id="790536" name="Text Box 8"/>
          <p:cNvSpPr txBox="1">
            <a:spLocks noChangeArrowheads="1"/>
          </p:cNvSpPr>
          <p:nvPr/>
        </p:nvSpPr>
        <p:spPr bwMode="auto">
          <a:xfrm>
            <a:off x="5948386" y="4786322"/>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endParaRPr lang="en-US" altLang="zh-CN" b="1" dirty="0">
              <a:solidFill>
                <a:schemeClr val="bg2"/>
              </a:solidFill>
              <a:effectLst>
                <a:outerShdw blurRad="38100" dist="38100" dir="2700000" algn="tl">
                  <a:srgbClr val="000000">
                    <a:alpha val="43137"/>
                  </a:srgbClr>
                </a:outerShdw>
              </a:effectLst>
            </a:endParaRPr>
          </a:p>
          <a:p>
            <a:pPr algn="ctr" eaLnBrk="0" hangingPunct="0"/>
            <a:r>
              <a:rPr lang="zh-CN" altLang="en-US" sz="2400" b="1" dirty="0" smtClean="0">
                <a:solidFill>
                  <a:schemeClr val="bg1"/>
                </a:solidFill>
                <a:effectLst>
                  <a:outerShdw blurRad="38100" dist="38100" dir="2700000" algn="tl">
                    <a:srgbClr val="000000">
                      <a:alpha val="43137"/>
                    </a:srgbClr>
                  </a:outerShdw>
                </a:effectLst>
              </a:rPr>
              <a:t>股东权益</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投入资本</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留存收益</a:t>
            </a:r>
            <a:endParaRPr lang="zh-CN" altLang="en-US" b="1" dirty="0">
              <a:effectLst>
                <a:outerShdw blurRad="38100" dist="38100" dir="2700000" algn="tl">
                  <a:srgbClr val="000000">
                    <a:alpha val="43137"/>
                  </a:srgbClr>
                </a:outerShdw>
              </a:effectLst>
            </a:endParaRPr>
          </a:p>
          <a:p>
            <a:pPr algn="ctr" eaLnBrk="0" hangingPunct="0"/>
            <a:endParaRPr lang="en-US" altLang="zh-CN" b="1" dirty="0">
              <a:effectLst>
                <a:outerShdw blurRad="38100" dist="38100" dir="2700000" algn="tl">
                  <a:srgbClr val="000000">
                    <a:alpha val="43137"/>
                  </a:srgbClr>
                </a:outerShdw>
              </a:effectLst>
            </a:endParaRPr>
          </a:p>
        </p:txBody>
      </p:sp>
      <p:sp>
        <p:nvSpPr>
          <p:cNvPr id="790537" name="Text Box 9"/>
          <p:cNvSpPr txBox="1">
            <a:spLocks noChangeArrowheads="1"/>
          </p:cNvSpPr>
          <p:nvPr/>
        </p:nvSpPr>
        <p:spPr bwMode="auto">
          <a:xfrm>
            <a:off x="5948386" y="1524397"/>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流动负债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短期借款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应付账款</a:t>
            </a:r>
            <a:endParaRPr lang="zh-CN" altLang="en-US" b="1" dirty="0">
              <a:effectLst>
                <a:outerShdw blurRad="38100" dist="38100" dir="2700000" algn="tl">
                  <a:srgbClr val="000000">
                    <a:alpha val="43137"/>
                  </a:srgbClr>
                </a:outerShdw>
              </a:effectLst>
            </a:endParaRPr>
          </a:p>
        </p:txBody>
      </p:sp>
      <p:sp>
        <p:nvSpPr>
          <p:cNvPr id="790538" name="Text Box 10"/>
          <p:cNvSpPr txBox="1">
            <a:spLocks noChangeArrowheads="1"/>
          </p:cNvSpPr>
          <p:nvPr/>
        </p:nvSpPr>
        <p:spPr bwMode="auto">
          <a:xfrm>
            <a:off x="5948386" y="3155360"/>
            <a:ext cx="1981200" cy="15480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nchor="ctr" anchorCtr="0">
            <a:noAutofit/>
          </a:bodyPr>
          <a:lstStyle/>
          <a:p>
            <a:pPr algn="ctr" eaLnBrk="0" hangingPunct="0"/>
            <a:r>
              <a:rPr lang="zh-CN" altLang="en-US" sz="2400" b="1" dirty="0" smtClean="0">
                <a:solidFill>
                  <a:schemeClr val="bg1"/>
                </a:solidFill>
                <a:effectLst>
                  <a:outerShdw blurRad="38100" dist="38100" dir="2700000" algn="tl">
                    <a:srgbClr val="000000">
                      <a:alpha val="43137"/>
                    </a:srgbClr>
                  </a:outerShdw>
                </a:effectLst>
              </a:rPr>
              <a:t>长期负债</a:t>
            </a:r>
            <a:endParaRPr lang="en-US" altLang="zh-CN" sz="2400" b="1" dirty="0" smtClean="0">
              <a:solidFill>
                <a:schemeClr val="bg1"/>
              </a:solidFill>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长期借款</a:t>
            </a:r>
            <a:endParaRPr lang="en-US" altLang="zh-CN" b="1" dirty="0" smtClean="0">
              <a:effectLst>
                <a:outerShdw blurRad="38100" dist="38100" dir="2700000" algn="tl">
                  <a:srgbClr val="000000">
                    <a:alpha val="43137"/>
                  </a:srgbClr>
                </a:outerShdw>
              </a:effectLst>
            </a:endParaRPr>
          </a:p>
          <a:p>
            <a:pPr algn="ctr" eaLnBrk="0" hangingPunct="0"/>
            <a:r>
              <a:rPr lang="zh-CN" altLang="en-US" b="1" dirty="0" smtClean="0">
                <a:effectLst>
                  <a:outerShdw blurRad="38100" dist="38100" dir="2700000" algn="tl">
                    <a:srgbClr val="000000">
                      <a:alpha val="43137"/>
                    </a:srgbClr>
                  </a:outerShdw>
                </a:effectLst>
              </a:rPr>
              <a:t>应付债券</a:t>
            </a:r>
            <a:endParaRPr lang="en-US" altLang="zh-CN" b="1" dirty="0">
              <a:effectLst>
                <a:outerShdw blurRad="38100" dist="38100" dir="2700000" algn="tl">
                  <a:srgbClr val="000000">
                    <a:alpha val="43137"/>
                  </a:srgbClr>
                </a:outerShdw>
              </a:effectLst>
            </a:endParaRPr>
          </a:p>
        </p:txBody>
      </p:sp>
      <p:sp>
        <p:nvSpPr>
          <p:cNvPr id="790539" name="Text Box 11"/>
          <p:cNvSpPr txBox="1">
            <a:spLocks noChangeArrowheads="1"/>
          </p:cNvSpPr>
          <p:nvPr/>
        </p:nvSpPr>
        <p:spPr bwMode="auto">
          <a:xfrm>
            <a:off x="3252814" y="1071546"/>
            <a:ext cx="5105400" cy="369888"/>
          </a:xfrm>
          <a:prstGeom prst="rect">
            <a:avLst/>
          </a:prstGeom>
          <a:noFill/>
          <a:ln w="12700">
            <a:noFill/>
            <a:miter lim="800000"/>
            <a:headEnd type="none" w="sm" len="sm"/>
            <a:tailEnd type="none" w="sm" len="sm"/>
          </a:ln>
          <a:effectLst/>
        </p:spPr>
        <p:txBody>
          <a:bodyPr>
            <a:spAutoFit/>
          </a:bodyPr>
          <a:lstStyle/>
          <a:p>
            <a:pPr lvl="1" algn="r" eaLnBrk="0" hangingPunct="0">
              <a:lnSpc>
                <a:spcPct val="90000"/>
              </a:lnSpc>
              <a:spcBef>
                <a:spcPct val="20000"/>
              </a:spcBef>
              <a:buSzPct val="70000"/>
              <a:buFont typeface="Symbol" pitchFamily="18" charset="2"/>
              <a:buNone/>
            </a:pPr>
            <a:r>
              <a:rPr lang="zh-CN" altLang="en-US" b="1" dirty="0">
                <a:solidFill>
                  <a:srgbClr val="C00000"/>
                </a:solidFill>
                <a:effectLst>
                  <a:outerShdw blurRad="38100" dist="38100" dir="2700000" algn="tl">
                    <a:srgbClr val="000000">
                      <a:alpha val="43137"/>
                    </a:srgbClr>
                  </a:outerShdw>
                </a:effectLst>
              </a:rPr>
              <a:t>投资者拥有的总价值：</a:t>
            </a:r>
          </a:p>
        </p:txBody>
      </p:sp>
      <p:grpSp>
        <p:nvGrpSpPr>
          <p:cNvPr id="17" name="组合 16"/>
          <p:cNvGrpSpPr/>
          <p:nvPr/>
        </p:nvGrpSpPr>
        <p:grpSpPr>
          <a:xfrm>
            <a:off x="2643174" y="2000240"/>
            <a:ext cx="3352800" cy="2678906"/>
            <a:chOff x="2643174" y="2000240"/>
            <a:chExt cx="3352800" cy="2678906"/>
          </a:xfrm>
        </p:grpSpPr>
        <p:grpSp>
          <p:nvGrpSpPr>
            <p:cNvPr id="16" name="组合 15"/>
            <p:cNvGrpSpPr/>
            <p:nvPr/>
          </p:nvGrpSpPr>
          <p:grpSpPr>
            <a:xfrm>
              <a:off x="2643174" y="2000240"/>
              <a:ext cx="3352800" cy="2678906"/>
              <a:chOff x="2643174" y="2000240"/>
              <a:chExt cx="3352800" cy="2678906"/>
            </a:xfrm>
          </p:grpSpPr>
          <p:sp>
            <p:nvSpPr>
              <p:cNvPr id="18" name="AutoShape 3"/>
              <p:cNvSpPr>
                <a:spLocks noChangeArrowheads="1"/>
              </p:cNvSpPr>
              <p:nvPr/>
            </p:nvSpPr>
            <p:spPr bwMode="auto">
              <a:xfrm>
                <a:off x="3252774" y="2000240"/>
                <a:ext cx="1752600" cy="1143000"/>
              </a:xfrm>
              <a:prstGeom prst="upDownArrow">
                <a:avLst>
                  <a:gd name="adj1" fmla="val 50000"/>
                  <a:gd name="adj2" fmla="val 20000"/>
                </a:avLst>
              </a:prstGeom>
              <a:solidFill>
                <a:schemeClr val="accent1"/>
              </a:solidFill>
              <a:ln w="12700">
                <a:solidFill>
                  <a:schemeClr val="tx1"/>
                </a:solidFill>
                <a:miter lim="800000"/>
                <a:headEnd type="none" w="sm" len="sm"/>
                <a:tailEnd type="none" w="sm" len="sm"/>
              </a:ln>
              <a:effectLst/>
            </p:spPr>
            <p:txBody>
              <a:bodyPr wrap="none" anchor="ctr"/>
              <a:lstStyle/>
              <a:p>
                <a:pPr algn="ctr"/>
                <a:endParaRPr lang="zh-CN" altLang="en-US"/>
              </a:p>
            </p:txBody>
          </p:sp>
          <p:sp>
            <p:nvSpPr>
              <p:cNvPr id="19" name="Line 4"/>
              <p:cNvSpPr>
                <a:spLocks noChangeShapeType="1"/>
              </p:cNvSpPr>
              <p:nvPr/>
            </p:nvSpPr>
            <p:spPr bwMode="auto">
              <a:xfrm>
                <a:off x="4148124" y="2000240"/>
                <a:ext cx="1847850" cy="0"/>
              </a:xfrm>
              <a:prstGeom prst="line">
                <a:avLst/>
              </a:prstGeom>
              <a:noFill/>
              <a:ln w="38100">
                <a:solidFill>
                  <a:srgbClr val="CC0000"/>
                </a:solidFill>
                <a:prstDash val="dash"/>
                <a:round/>
                <a:headEnd type="none" w="sm" len="sm"/>
                <a:tailEnd type="none" w="sm" len="sm"/>
              </a:ln>
              <a:effectLst/>
            </p:spPr>
            <p:txBody>
              <a:bodyPr/>
              <a:lstStyle/>
              <a:p>
                <a:pPr algn="ctr"/>
                <a:endParaRPr lang="zh-CN" altLang="en-US"/>
              </a:p>
            </p:txBody>
          </p:sp>
          <p:sp>
            <p:nvSpPr>
              <p:cNvPr id="20" name="Line 5"/>
              <p:cNvSpPr>
                <a:spLocks noChangeShapeType="1"/>
              </p:cNvSpPr>
              <p:nvPr/>
            </p:nvSpPr>
            <p:spPr bwMode="auto">
              <a:xfrm>
                <a:off x="2643174" y="3143240"/>
                <a:ext cx="1504950" cy="0"/>
              </a:xfrm>
              <a:prstGeom prst="line">
                <a:avLst/>
              </a:prstGeom>
              <a:noFill/>
              <a:ln w="38100">
                <a:solidFill>
                  <a:srgbClr val="CC0000"/>
                </a:solidFill>
                <a:prstDash val="dash"/>
                <a:round/>
                <a:headEnd type="none" w="sm" len="sm"/>
                <a:tailEnd type="none" w="sm" len="sm"/>
              </a:ln>
              <a:effectLst/>
            </p:spPr>
            <p:txBody>
              <a:bodyPr/>
              <a:lstStyle/>
              <a:p>
                <a:pPr algn="ctr"/>
                <a:endParaRPr lang="zh-CN" altLang="en-US"/>
              </a:p>
            </p:txBody>
          </p:sp>
          <p:sp>
            <p:nvSpPr>
              <p:cNvPr id="21" name="Text Box 6"/>
              <p:cNvSpPr txBox="1">
                <a:spLocks noChangeArrowheads="1"/>
              </p:cNvSpPr>
              <p:nvPr/>
            </p:nvSpPr>
            <p:spPr bwMode="auto">
              <a:xfrm>
                <a:off x="2795574" y="3448040"/>
                <a:ext cx="2895600" cy="1231106"/>
              </a:xfrm>
              <a:prstGeom prst="rect">
                <a:avLst/>
              </a:prstGeom>
              <a:noFill/>
              <a:ln w="12700">
                <a:noFill/>
                <a:miter lim="800000"/>
                <a:headEnd type="none" w="sm" len="sm"/>
                <a:tailEnd type="none" w="sm" len="sm"/>
              </a:ln>
              <a:effectLst/>
            </p:spPr>
            <p:txBody>
              <a:bodyPr>
                <a:spAutoFit/>
              </a:bodyPr>
              <a:lstStyle/>
              <a:p>
                <a:pPr lvl="1" eaLnBrk="0" hangingPunct="0">
                  <a:lnSpc>
                    <a:spcPct val="90000"/>
                  </a:lnSpc>
                  <a:spcBef>
                    <a:spcPct val="20000"/>
                  </a:spcBef>
                  <a:buSzPct val="70000"/>
                  <a:buFont typeface="Symbol" pitchFamily="18" charset="2"/>
                  <a:buNone/>
                </a:pPr>
                <a:r>
                  <a:rPr lang="zh-CN" altLang="en-US" b="1" dirty="0" smtClean="0">
                    <a:effectLst>
                      <a:outerShdw blurRad="38100" dist="38100" dir="2700000" algn="tl">
                        <a:srgbClr val="000000">
                          <a:alpha val="43137"/>
                        </a:srgbClr>
                      </a:outerShdw>
                    </a:effectLst>
                  </a:rPr>
                  <a:t>企业需要</a:t>
                </a:r>
                <a:r>
                  <a:rPr lang="zh-CN" altLang="en-US" b="1" dirty="0">
                    <a:effectLst>
                      <a:outerShdw blurRad="38100" dist="38100" dir="2700000" algn="tl">
                        <a:srgbClr val="000000">
                          <a:alpha val="43137"/>
                        </a:srgbClr>
                      </a:outerShdw>
                    </a:effectLst>
                  </a:rPr>
                  <a:t>多少短期现金流量以</a:t>
                </a:r>
                <a:r>
                  <a:rPr lang="zh-CN" altLang="en-US" b="1" dirty="0" smtClean="0">
                    <a:effectLst>
                      <a:outerShdw blurRad="38100" dist="38100" dir="2700000" algn="tl">
                        <a:srgbClr val="000000">
                          <a:alpha val="43137"/>
                        </a:srgbClr>
                      </a:outerShdw>
                    </a:effectLst>
                  </a:rPr>
                  <a:t>支付企业账单</a:t>
                </a:r>
                <a:r>
                  <a:rPr lang="en-US" altLang="zh-CN" b="1" dirty="0">
                    <a:effectLst>
                      <a:outerShdw blurRad="38100" dist="38100" dir="2700000" algn="tl">
                        <a:srgbClr val="000000">
                          <a:alpha val="43137"/>
                        </a:srgbClr>
                      </a:outerShdw>
                    </a:effectLst>
                  </a:rPr>
                  <a:t>? </a:t>
                </a:r>
                <a:endParaRPr lang="en-US" altLang="zh-CN" sz="2500" b="1" dirty="0">
                  <a:solidFill>
                    <a:schemeClr val="bg2"/>
                  </a:solidFill>
                  <a:effectLst>
                    <a:outerShdw blurRad="38100" dist="38100" dir="2700000" algn="tl">
                      <a:srgbClr val="000000">
                        <a:alpha val="43137"/>
                      </a:srgbClr>
                    </a:outerShdw>
                  </a:effectLst>
                </a:endParaRPr>
              </a:p>
              <a:p>
                <a:pPr eaLnBrk="0" hangingPunct="0"/>
                <a:endParaRPr lang="en-US" altLang="zh-CN" b="1" dirty="0">
                  <a:solidFill>
                    <a:schemeClr val="bg2"/>
                  </a:solidFill>
                  <a:effectLst>
                    <a:outerShdw blurRad="38100" dist="38100" dir="2700000" algn="tl">
                      <a:srgbClr val="000000">
                        <a:alpha val="43137"/>
                      </a:srgbClr>
                    </a:outerShdw>
                  </a:effectLst>
                </a:endParaRPr>
              </a:p>
            </p:txBody>
          </p:sp>
        </p:grpSp>
        <p:sp>
          <p:nvSpPr>
            <p:cNvPr id="22" name="Text Box 8"/>
            <p:cNvSpPr txBox="1">
              <a:spLocks noChangeArrowheads="1"/>
            </p:cNvSpPr>
            <p:nvPr/>
          </p:nvSpPr>
          <p:spPr bwMode="auto">
            <a:xfrm>
              <a:off x="3500424" y="2060565"/>
              <a:ext cx="1276350" cy="915988"/>
            </a:xfrm>
            <a:prstGeom prst="rect">
              <a:avLst/>
            </a:prstGeom>
            <a:noFill/>
            <a:ln w="12700">
              <a:noFill/>
              <a:miter lim="800000"/>
              <a:headEnd type="none" w="sm" len="sm"/>
              <a:tailEnd type="none" w="sm" len="sm"/>
            </a:ln>
            <a:effectLst/>
          </p:spPr>
          <p:txBody>
            <a:bodyPr>
              <a:spAutoFit/>
            </a:bodyPr>
            <a:lstStyle/>
            <a:p>
              <a:pPr algn="ctr" eaLnBrk="0" hangingPunct="0"/>
              <a:r>
                <a:rPr lang="zh-CN" altLang="en-US" sz="1800" b="1" dirty="0">
                  <a:solidFill>
                    <a:srgbClr val="CC0000"/>
                  </a:solidFill>
                  <a:effectLst>
                    <a:outerShdw blurRad="38100" dist="38100" dir="2700000" algn="tl">
                      <a:srgbClr val="000000">
                        <a:alpha val="43137"/>
                      </a:srgbClr>
                    </a:outerShdw>
                  </a:effectLst>
                </a:rPr>
                <a:t>净            营运        资本</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497904" y="1071546"/>
            <a:ext cx="8534400" cy="720080"/>
          </a:xfrm>
        </p:spPr>
        <p:txBody>
          <a:bodyPr/>
          <a:lstStyle/>
          <a:p>
            <a:pPr marL="2378075" lvl="2" indent="-2606675" eaLnBrk="1" hangingPunct="1">
              <a:lnSpc>
                <a:spcPct val="130000"/>
              </a:lnSpc>
              <a:buClr>
                <a:schemeClr val="hlink"/>
              </a:buClr>
              <a:buSzTx/>
              <a:buNone/>
            </a:pPr>
            <a:r>
              <a:rPr lang="en-US" altLang="zh-CN" sz="2400" b="1" dirty="0" smtClean="0">
                <a:solidFill>
                  <a:srgbClr val="C00000"/>
                </a:solidFill>
                <a:effectLst>
                  <a:outerShdw blurRad="38100" dist="38100" dir="2700000" algn="tl">
                    <a:srgbClr val="000000">
                      <a:alpha val="43137"/>
                    </a:srgbClr>
                  </a:outerShdw>
                </a:effectLst>
              </a:rPr>
              <a:t>1</a:t>
            </a:r>
            <a:r>
              <a:rPr lang="zh-CN" altLang="en-US" b="1" dirty="0" smtClean="0">
                <a:solidFill>
                  <a:srgbClr val="C00000"/>
                </a:solidFill>
                <a:effectLst>
                  <a:outerShdw blurRad="38100" dist="38100" dir="2700000" algn="tl">
                    <a:srgbClr val="000000">
                      <a:alpha val="43137"/>
                    </a:srgbClr>
                  </a:outerShdw>
                </a:effectLst>
              </a:rPr>
              <a:t>、企业的目标</a:t>
            </a:r>
            <a:r>
              <a:rPr lang="zh-CN" altLang="en-US" sz="2400" b="1" dirty="0" smtClean="0">
                <a:solidFill>
                  <a:srgbClr val="C00000"/>
                </a:solidFill>
                <a:effectLst>
                  <a:outerShdw blurRad="38100" dist="38100" dir="2700000" algn="tl">
                    <a:srgbClr val="000000">
                      <a:alpha val="43137"/>
                    </a:srgbClr>
                  </a:outerShdw>
                </a:effectLst>
              </a:rPr>
              <a:t> </a:t>
            </a:r>
            <a:r>
              <a:rPr lang="zh-CN" altLang="en-US" b="1" dirty="0" smtClean="0">
                <a:solidFill>
                  <a:srgbClr val="C00000"/>
                </a:solidFill>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使企业的价值或财富最大化（不仅是利润最大化或每股收益最大化）</a:t>
            </a:r>
            <a:endParaRPr lang="zh-CN" altLang="en-US" sz="2400" b="1" dirty="0" smtClean="0">
              <a:effectLst>
                <a:outerShdw blurRad="38100" dist="38100" dir="2700000" algn="tl">
                  <a:srgbClr val="000000">
                    <a:alpha val="43137"/>
                  </a:srgbClr>
                </a:outerShdw>
              </a:effectLst>
              <a:latin typeface="宋体" charset="-122"/>
            </a:endParaRPr>
          </a:p>
        </p:txBody>
      </p:sp>
      <p:sp>
        <p:nvSpPr>
          <p:cNvPr id="272390" name="Text Box 6"/>
          <p:cNvSpPr txBox="1">
            <a:spLocks noChangeArrowheads="1"/>
          </p:cNvSpPr>
          <p:nvPr/>
        </p:nvSpPr>
        <p:spPr bwMode="auto">
          <a:xfrm>
            <a:off x="497904" y="2156356"/>
            <a:ext cx="8610600" cy="572464"/>
          </a:xfrm>
          <a:prstGeom prst="rect">
            <a:avLst/>
          </a:prstGeom>
          <a:noFill/>
          <a:ln w="57150">
            <a:noFill/>
            <a:miter lim="800000"/>
            <a:headEnd/>
            <a:tailEnd/>
          </a:ln>
        </p:spPr>
        <p:txBody>
          <a:bodyPr>
            <a:spAutoFit/>
          </a:bodyPr>
          <a:lstStyle/>
          <a:p>
            <a:pPr>
              <a:lnSpc>
                <a:spcPct val="130000"/>
              </a:lnSpc>
              <a:buClr>
                <a:schemeClr val="hlink"/>
              </a:buClr>
              <a:buSzTx/>
              <a:buFont typeface="Wingdings" pitchFamily="2" charset="2"/>
              <a:buNone/>
            </a:pPr>
            <a:r>
              <a:rPr lang="en-US" altLang="zh-CN" sz="2400" b="1" dirty="0" smtClean="0">
                <a:solidFill>
                  <a:srgbClr val="C00000"/>
                </a:solidFill>
                <a:effectLst>
                  <a:outerShdw blurRad="38100" dist="38100" dir="2700000" algn="tl">
                    <a:srgbClr val="000000">
                      <a:alpha val="43137"/>
                    </a:srgbClr>
                  </a:outerShdw>
                </a:effectLst>
                <a:latin typeface="+mj-lt"/>
                <a:ea typeface="华文中宋" pitchFamily="2" charset="-122"/>
              </a:rPr>
              <a:t>2、</a:t>
            </a:r>
            <a:r>
              <a:rPr lang="zh-CN" altLang="en-US" sz="2400" b="1" dirty="0" smtClean="0">
                <a:solidFill>
                  <a:srgbClr val="C00000"/>
                </a:solidFill>
                <a:effectLst>
                  <a:outerShdw blurRad="38100" dist="38100" dir="2700000" algn="tl">
                    <a:srgbClr val="000000">
                      <a:alpha val="43137"/>
                    </a:srgbClr>
                  </a:outerShdw>
                </a:effectLst>
                <a:latin typeface="+mj-lt"/>
                <a:ea typeface="华文中宋" pitchFamily="2" charset="-122"/>
              </a:rPr>
              <a:t>企业的价值 ：</a:t>
            </a:r>
            <a:r>
              <a:rPr lang="zh-CN" altLang="en-US" sz="2400" b="1" dirty="0" smtClean="0">
                <a:effectLst>
                  <a:outerShdw blurRad="38100" dist="38100" dir="2700000" algn="tl">
                    <a:srgbClr val="000000">
                      <a:alpha val="43137"/>
                    </a:srgbClr>
                  </a:outerShdw>
                </a:effectLst>
                <a:latin typeface="宋体" charset="-122"/>
                <a:ea typeface="华文中宋" pitchFamily="2" charset="-122"/>
              </a:rPr>
              <a:t>企业全部资产的市场价值或变现价值。</a:t>
            </a:r>
          </a:p>
        </p:txBody>
      </p:sp>
      <p:sp>
        <p:nvSpPr>
          <p:cNvPr id="272391" name="Text Box 7"/>
          <p:cNvSpPr txBox="1">
            <a:spLocks noChangeArrowheads="1"/>
          </p:cNvSpPr>
          <p:nvPr/>
        </p:nvSpPr>
        <p:spPr bwMode="auto">
          <a:xfrm>
            <a:off x="497904" y="2786058"/>
            <a:ext cx="8394576" cy="572464"/>
          </a:xfrm>
          <a:prstGeom prst="rect">
            <a:avLst/>
          </a:prstGeom>
          <a:noFill/>
          <a:ln w="57150">
            <a:noFill/>
            <a:miter lim="800000"/>
            <a:headEnd/>
            <a:tailEnd/>
          </a:ln>
        </p:spPr>
        <p:txBody>
          <a:bodyPr wrap="square">
            <a:spAutoFit/>
          </a:bodyPr>
          <a:lstStyle/>
          <a:p>
            <a:pPr>
              <a:lnSpc>
                <a:spcPct val="130000"/>
              </a:lnSpc>
              <a:buClr>
                <a:schemeClr val="hlink"/>
              </a:buClr>
              <a:buSzTx/>
              <a:buFont typeface="Wingdings" pitchFamily="2" charset="2"/>
              <a:buNone/>
            </a:pPr>
            <a:r>
              <a:rPr lang="en-US" altLang="zh-CN" sz="2400" b="1" dirty="0" smtClean="0">
                <a:solidFill>
                  <a:srgbClr val="C00000"/>
                </a:solidFill>
                <a:effectLst>
                  <a:outerShdw blurRad="38100" dist="38100" dir="2700000" algn="tl">
                    <a:srgbClr val="000000">
                      <a:alpha val="43137"/>
                    </a:srgbClr>
                  </a:outerShdw>
                </a:effectLst>
                <a:latin typeface="+mj-lt"/>
                <a:ea typeface="华文中宋" pitchFamily="2" charset="-122"/>
              </a:rPr>
              <a:t>3、</a:t>
            </a:r>
            <a:r>
              <a:rPr lang="zh-CN" altLang="en-US" sz="2400" b="1" dirty="0" smtClean="0">
                <a:solidFill>
                  <a:srgbClr val="C00000"/>
                </a:solidFill>
                <a:effectLst>
                  <a:outerShdw blurRad="38100" dist="38100" dir="2700000" algn="tl">
                    <a:srgbClr val="000000">
                      <a:alpha val="43137"/>
                    </a:srgbClr>
                  </a:outerShdw>
                </a:effectLst>
                <a:latin typeface="+mj-lt"/>
                <a:ea typeface="华文中宋" pitchFamily="2" charset="-122"/>
              </a:rPr>
              <a:t>为谁创造价值：</a:t>
            </a:r>
            <a:r>
              <a:rPr lang="zh-CN" altLang="en-US" sz="2400" b="1" dirty="0" smtClean="0">
                <a:effectLst>
                  <a:outerShdw blurRad="38100" dist="38100" dir="2700000" algn="tl">
                    <a:srgbClr val="000000">
                      <a:alpha val="43137"/>
                    </a:srgbClr>
                  </a:outerShdw>
                </a:effectLst>
                <a:latin typeface="宋体" charset="-122"/>
                <a:ea typeface="华文中宋" pitchFamily="2" charset="-122"/>
              </a:rPr>
              <a:t>为股东创造价值。</a:t>
            </a:r>
          </a:p>
        </p:txBody>
      </p:sp>
      <p:sp>
        <p:nvSpPr>
          <p:cNvPr id="272392" name="Text Box 8"/>
          <p:cNvSpPr txBox="1">
            <a:spLocks noChangeArrowheads="1"/>
          </p:cNvSpPr>
          <p:nvPr/>
        </p:nvSpPr>
        <p:spPr bwMode="auto">
          <a:xfrm>
            <a:off x="497904" y="3500438"/>
            <a:ext cx="8250560" cy="1052596"/>
          </a:xfrm>
          <a:prstGeom prst="rect">
            <a:avLst/>
          </a:prstGeom>
          <a:noFill/>
          <a:ln w="57150">
            <a:noFill/>
            <a:miter lim="800000"/>
            <a:headEnd/>
            <a:tailEnd/>
          </a:ln>
        </p:spPr>
        <p:txBody>
          <a:bodyPr wrap="square">
            <a:spAutoFit/>
          </a:bodyPr>
          <a:lstStyle/>
          <a:p>
            <a:pPr marL="2422525" indent="-2422525">
              <a:lnSpc>
                <a:spcPct val="130000"/>
              </a:lnSpc>
              <a:buClr>
                <a:schemeClr val="hlink"/>
              </a:buClr>
              <a:buSzTx/>
              <a:buFont typeface="Wingdings" pitchFamily="2" charset="2"/>
              <a:buNone/>
            </a:pPr>
            <a:r>
              <a:rPr lang="en-US" altLang="zh-CN" sz="2400" b="1" dirty="0" smtClean="0">
                <a:solidFill>
                  <a:srgbClr val="C00000"/>
                </a:solidFill>
                <a:effectLst>
                  <a:outerShdw blurRad="38100" dist="38100" dir="2700000" algn="tl">
                    <a:srgbClr val="000000">
                      <a:alpha val="43137"/>
                    </a:srgbClr>
                  </a:outerShdw>
                </a:effectLst>
                <a:latin typeface="+mj-lt"/>
                <a:ea typeface="华文中宋" pitchFamily="2" charset="-122"/>
              </a:rPr>
              <a:t>4、</a:t>
            </a:r>
            <a:r>
              <a:rPr lang="zh-CN" altLang="en-US" sz="2400" b="1" dirty="0" smtClean="0">
                <a:solidFill>
                  <a:srgbClr val="C00000"/>
                </a:solidFill>
                <a:effectLst>
                  <a:outerShdw blurRad="38100" dist="38100" dir="2700000" algn="tl">
                    <a:srgbClr val="000000">
                      <a:alpha val="43137"/>
                    </a:srgbClr>
                  </a:outerShdw>
                </a:effectLst>
                <a:latin typeface="+mj-lt"/>
                <a:ea typeface="华文中宋" pitchFamily="2" charset="-122"/>
              </a:rPr>
              <a:t>委托代理：</a:t>
            </a:r>
            <a:r>
              <a:rPr lang="zh-CN" altLang="en-US" sz="2400" b="1" dirty="0" smtClean="0">
                <a:effectLst>
                  <a:outerShdw blurRad="38100" dist="38100" dir="2700000" algn="tl">
                    <a:srgbClr val="000000">
                      <a:alpha val="43137"/>
                    </a:srgbClr>
                  </a:outerShdw>
                </a:effectLst>
                <a:latin typeface="+mj-lt"/>
                <a:ea typeface="华文中宋" pitchFamily="2" charset="-122"/>
              </a:rPr>
              <a:t>代理成本，管理者不努力实现股东价值最大化以及监管经理行为的成本</a:t>
            </a:r>
            <a:r>
              <a:rPr lang="en-US" altLang="zh-CN" sz="2400" b="1" dirty="0" smtClean="0">
                <a:effectLst>
                  <a:outerShdw blurRad="38100" dist="38100" dir="2700000" algn="tl">
                    <a:srgbClr val="000000">
                      <a:alpha val="43137"/>
                    </a:srgbClr>
                  </a:outerShdw>
                </a:effectLst>
                <a:latin typeface="宋体" charset="-122"/>
                <a:ea typeface="华文中宋" pitchFamily="2" charset="-122"/>
              </a:rPr>
              <a:t>。</a:t>
            </a:r>
            <a:endParaRPr lang="zh-CN" altLang="en-US" sz="2400" b="1" dirty="0" smtClean="0">
              <a:effectLst>
                <a:outerShdw blurRad="38100" dist="38100" dir="2700000" algn="tl">
                  <a:srgbClr val="000000">
                    <a:alpha val="43137"/>
                  </a:srgbClr>
                </a:outerShdw>
              </a:effectLst>
              <a:latin typeface="宋体" charset="-122"/>
              <a:ea typeface="华文中宋" pitchFamily="2" charset="-122"/>
            </a:endParaRPr>
          </a:p>
        </p:txBody>
      </p:sp>
      <p:sp>
        <p:nvSpPr>
          <p:cNvPr id="272393" name="Text Box 9"/>
          <p:cNvSpPr txBox="1">
            <a:spLocks noChangeArrowheads="1"/>
          </p:cNvSpPr>
          <p:nvPr/>
        </p:nvSpPr>
        <p:spPr bwMode="auto">
          <a:xfrm>
            <a:off x="497904" y="4558623"/>
            <a:ext cx="8074624" cy="1052596"/>
          </a:xfrm>
          <a:prstGeom prst="rect">
            <a:avLst/>
          </a:prstGeom>
          <a:noFill/>
          <a:ln w="57150">
            <a:noFill/>
            <a:miter lim="800000"/>
            <a:headEnd/>
            <a:tailEnd/>
          </a:ln>
        </p:spPr>
        <p:txBody>
          <a:bodyPr wrap="square">
            <a:spAutoFit/>
          </a:bodyPr>
          <a:lstStyle/>
          <a:p>
            <a:pPr marL="1081088" indent="-1081088">
              <a:lnSpc>
                <a:spcPct val="130000"/>
              </a:lnSpc>
              <a:buClr>
                <a:schemeClr val="hlink"/>
              </a:buClr>
              <a:buSzTx/>
              <a:buFont typeface="Wingdings" pitchFamily="2" charset="2"/>
              <a:buNone/>
            </a:pPr>
            <a:r>
              <a:rPr lang="en-US" altLang="zh-CN" sz="2400" b="1" dirty="0" smtClean="0">
                <a:solidFill>
                  <a:srgbClr val="C00000"/>
                </a:solidFill>
                <a:effectLst>
                  <a:outerShdw blurRad="38100" dist="38100" dir="2700000" algn="tl">
                    <a:srgbClr val="000000">
                      <a:alpha val="43137"/>
                    </a:srgbClr>
                  </a:outerShdw>
                </a:effectLst>
                <a:latin typeface="+mj-lt"/>
                <a:ea typeface="华文中宋" pitchFamily="2" charset="-122"/>
              </a:rPr>
              <a:t>5、</a:t>
            </a:r>
            <a:r>
              <a:rPr lang="zh-CN" altLang="en-US" sz="2400" b="1" dirty="0" smtClean="0">
                <a:solidFill>
                  <a:srgbClr val="C00000"/>
                </a:solidFill>
                <a:effectLst>
                  <a:outerShdw blurRad="38100" dist="38100" dir="2700000" algn="tl">
                    <a:srgbClr val="000000">
                      <a:alpha val="43137"/>
                    </a:srgbClr>
                  </a:outerShdw>
                </a:effectLst>
                <a:latin typeface="+mj-lt"/>
                <a:ea typeface="华文中宋" pitchFamily="2" charset="-122"/>
              </a:rPr>
              <a:t>对股东中心说的挑战：</a:t>
            </a:r>
            <a:r>
              <a:rPr lang="zh-CN" altLang="en-US" sz="2400" b="1" dirty="0" smtClean="0">
                <a:effectLst>
                  <a:outerShdw blurRad="38100" dist="38100" dir="2700000" algn="tl">
                    <a:srgbClr val="000000">
                      <a:alpha val="43137"/>
                    </a:srgbClr>
                  </a:outerShdw>
                </a:effectLst>
                <a:latin typeface="+mj-lt"/>
                <a:ea typeface="华文中宋" pitchFamily="2" charset="-122"/>
              </a:rPr>
              <a:t>社会责任，人的价值，经济利润最大化的目标 原则仍将是企业财务管理决策目标。</a:t>
            </a:r>
            <a:endParaRPr lang="zh-CN" altLang="en-US" sz="2400" b="1" dirty="0" smtClean="0">
              <a:effectLst>
                <a:outerShdw blurRad="38100" dist="38100" dir="2700000" algn="tl">
                  <a:srgbClr val="000000">
                    <a:alpha val="43137"/>
                  </a:srgbClr>
                </a:outerShdw>
              </a:effectLst>
              <a:latin typeface="宋体" charset="-122"/>
              <a:ea typeface="华文中宋" pitchFamily="2" charset="-122"/>
            </a:endParaRPr>
          </a:p>
        </p:txBody>
      </p:sp>
      <p:sp>
        <p:nvSpPr>
          <p:cNvPr id="10" name="Rectangle 2"/>
          <p:cNvSpPr>
            <a:spLocks noGrp="1" noChangeArrowheads="1"/>
          </p:cNvSpPr>
          <p:nvPr>
            <p:ph type="title"/>
          </p:nvPr>
        </p:nvSpPr>
        <p:spPr/>
        <p:txBody>
          <a:bodyPr/>
          <a:lstStyle/>
          <a:p>
            <a:pPr eaLnBrk="1" hangingPunct="1"/>
            <a:r>
              <a:rPr lang="zh-CN" altLang="en-US" sz="3200" b="1" dirty="0" smtClean="0"/>
              <a:t>二、企业财务管理决策的目标</a:t>
            </a:r>
          </a:p>
        </p:txBody>
      </p:sp>
      <p:sp>
        <p:nvSpPr>
          <p:cNvPr id="9" name="Text Box 6"/>
          <p:cNvSpPr txBox="1">
            <a:spLocks noChangeArrowheads="1"/>
          </p:cNvSpPr>
          <p:nvPr/>
        </p:nvSpPr>
        <p:spPr bwMode="auto">
          <a:xfrm>
            <a:off x="500034" y="5714056"/>
            <a:ext cx="8610600" cy="572464"/>
          </a:xfrm>
          <a:prstGeom prst="rect">
            <a:avLst/>
          </a:prstGeom>
          <a:noFill/>
          <a:ln w="57150">
            <a:noFill/>
            <a:miter lim="800000"/>
            <a:headEnd/>
            <a:tailEnd/>
          </a:ln>
        </p:spPr>
        <p:txBody>
          <a:bodyPr>
            <a:spAutoFit/>
          </a:bodyPr>
          <a:lstStyle/>
          <a:p>
            <a:pPr>
              <a:lnSpc>
                <a:spcPct val="130000"/>
              </a:lnSpc>
              <a:buClr>
                <a:schemeClr val="hlink"/>
              </a:buClr>
              <a:buSzTx/>
              <a:buFont typeface="Wingdings" pitchFamily="2" charset="2"/>
              <a:buNone/>
            </a:pPr>
            <a:r>
              <a:rPr lang="en-US" altLang="zh-CN" sz="2400" b="1" dirty="0" smtClean="0">
                <a:solidFill>
                  <a:srgbClr val="C00000"/>
                </a:solidFill>
                <a:effectLst>
                  <a:outerShdw blurRad="38100" dist="38100" dir="2700000" algn="tl">
                    <a:srgbClr val="000000">
                      <a:alpha val="43137"/>
                    </a:srgbClr>
                  </a:outerShdw>
                </a:effectLst>
                <a:latin typeface="+mj-lt"/>
                <a:ea typeface="华文中宋" pitchFamily="2" charset="-122"/>
              </a:rPr>
              <a:t>6、</a:t>
            </a:r>
            <a:r>
              <a:rPr lang="zh-CN" altLang="en-US" sz="2400" b="1" dirty="0" smtClean="0">
                <a:solidFill>
                  <a:srgbClr val="C00000"/>
                </a:solidFill>
                <a:effectLst>
                  <a:outerShdw blurRad="38100" dist="38100" dir="2700000" algn="tl">
                    <a:srgbClr val="000000">
                      <a:alpha val="43137"/>
                    </a:srgbClr>
                  </a:outerShdw>
                </a:effectLst>
                <a:latin typeface="+mj-lt"/>
                <a:ea typeface="华文中宋" pitchFamily="2" charset="-122"/>
              </a:rPr>
              <a:t>利益相关者 ：</a:t>
            </a:r>
            <a:r>
              <a:rPr lang="zh-CN" altLang="en-US" sz="2400" b="1" dirty="0" smtClean="0">
                <a:effectLst>
                  <a:outerShdw blurRad="38100" dist="38100" dir="2700000" algn="tl">
                    <a:srgbClr val="000000">
                      <a:alpha val="43137"/>
                    </a:srgbClr>
                  </a:outerShdw>
                </a:effectLst>
                <a:latin typeface="+mj-lt"/>
                <a:ea typeface="华文中宋" pitchFamily="2" charset="-122"/>
              </a:rPr>
              <a:t>股东是最后得到企业收入的人</a:t>
            </a:r>
            <a:r>
              <a:rPr lang="zh-CN" altLang="en-US" sz="2400" b="1" dirty="0" smtClean="0">
                <a:effectLst>
                  <a:outerShdw blurRad="38100" dist="38100" dir="2700000" algn="tl">
                    <a:srgbClr val="000000">
                      <a:alpha val="43137"/>
                    </a:srgbClr>
                  </a:outerShdw>
                </a:effectLst>
                <a:latin typeface="宋体" charset="-122"/>
                <a:ea typeface="华文中宋" pitchFamily="2" charset="-122"/>
              </a:rPr>
              <a:t>。</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 calcmode="lin" valueType="num">
                                      <p:cBhvr additive="base">
                                        <p:cTn id="7" dur="500" fill="hold"/>
                                        <p:tgtEl>
                                          <p:spTgt spid="174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2390"/>
                                        </p:tgtEl>
                                        <p:attrNameLst>
                                          <p:attrName>style.visibility</p:attrName>
                                        </p:attrNameLst>
                                      </p:cBhvr>
                                      <p:to>
                                        <p:strVal val="visible"/>
                                      </p:to>
                                    </p:set>
                                    <p:anim calcmode="lin" valueType="num">
                                      <p:cBhvr additive="base">
                                        <p:cTn id="13" dur="500" fill="hold"/>
                                        <p:tgtEl>
                                          <p:spTgt spid="272390"/>
                                        </p:tgtEl>
                                        <p:attrNameLst>
                                          <p:attrName>ppt_x</p:attrName>
                                        </p:attrNameLst>
                                      </p:cBhvr>
                                      <p:tavLst>
                                        <p:tav tm="0">
                                          <p:val>
                                            <p:strVal val="0-#ppt_w/2"/>
                                          </p:val>
                                        </p:tav>
                                        <p:tav tm="100000">
                                          <p:val>
                                            <p:strVal val="#ppt_x"/>
                                          </p:val>
                                        </p:tav>
                                      </p:tavLst>
                                    </p:anim>
                                    <p:anim calcmode="lin" valueType="num">
                                      <p:cBhvr additive="base">
                                        <p:cTn id="14"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72391"/>
                                        </p:tgtEl>
                                        <p:attrNameLst>
                                          <p:attrName>style.visibility</p:attrName>
                                        </p:attrNameLst>
                                      </p:cBhvr>
                                      <p:to>
                                        <p:strVal val="visible"/>
                                      </p:to>
                                    </p:set>
                                    <p:animEffect transition="in" filter="slide(fromLeft)">
                                      <p:cBhvr>
                                        <p:cTn id="19" dur="500"/>
                                        <p:tgtEl>
                                          <p:spTgt spid="27239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272392"/>
                                        </p:tgtEl>
                                        <p:attrNameLst>
                                          <p:attrName>style.visibility</p:attrName>
                                        </p:attrNameLst>
                                      </p:cBhvr>
                                      <p:to>
                                        <p:strVal val="visible"/>
                                      </p:to>
                                    </p:set>
                                    <p:animEffect transition="in" filter="slide(fromLeft)">
                                      <p:cBhvr>
                                        <p:cTn id="24" dur="500"/>
                                        <p:tgtEl>
                                          <p:spTgt spid="27239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272393"/>
                                        </p:tgtEl>
                                        <p:attrNameLst>
                                          <p:attrName>style.visibility</p:attrName>
                                        </p:attrNameLst>
                                      </p:cBhvr>
                                      <p:to>
                                        <p:strVal val="visible"/>
                                      </p:to>
                                    </p:set>
                                    <p:animEffect transition="in" filter="slide(fromLeft)">
                                      <p:cBhvr>
                                        <p:cTn id="29" dur="500"/>
                                        <p:tgtEl>
                                          <p:spTgt spid="27239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P spid="272390" grpId="0" autoUpdateAnimBg="0"/>
      <p:bldP spid="272391" grpId="0" autoUpdateAnimBg="0"/>
      <p:bldP spid="272392" grpId="0" autoUpdateAnimBg="0"/>
      <p:bldP spid="272393" grpId="0" autoUpdateAnimBg="0"/>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1472" y="0"/>
            <a:ext cx="7772400" cy="1143000"/>
          </a:xfrm>
        </p:spPr>
        <p:txBody>
          <a:bodyPr/>
          <a:lstStyle/>
          <a:p>
            <a:r>
              <a:rPr lang="zh-CN" altLang="en-US" dirty="0" smtClean="0"/>
              <a:t>何为</a:t>
            </a:r>
            <a:r>
              <a:rPr lang="zh-CN" altLang="zh-CN" dirty="0" smtClean="0"/>
              <a:t>经济</a:t>
            </a:r>
            <a:r>
              <a:rPr lang="zh-CN" altLang="en-US" dirty="0" smtClean="0"/>
              <a:t>？</a:t>
            </a:r>
            <a:endParaRPr lang="zh-CN" altLang="en-US" dirty="0"/>
          </a:p>
        </p:txBody>
      </p:sp>
      <p:sp>
        <p:nvSpPr>
          <p:cNvPr id="6147" name="Rectangle 3"/>
          <p:cNvSpPr>
            <a:spLocks noGrp="1" noChangeArrowheads="1"/>
          </p:cNvSpPr>
          <p:nvPr>
            <p:ph type="body" sz="half" idx="1"/>
          </p:nvPr>
        </p:nvSpPr>
        <p:spPr>
          <a:xfrm>
            <a:off x="285720" y="1285860"/>
            <a:ext cx="5691190" cy="2000264"/>
          </a:xfrm>
        </p:spPr>
        <p:txBody>
          <a:bodyPr/>
          <a:lstStyle/>
          <a:p>
            <a:pPr>
              <a:buFontTx/>
              <a:buNone/>
            </a:pPr>
            <a:r>
              <a:rPr lang="en-US" altLang="zh-CN" dirty="0" smtClean="0">
                <a:solidFill>
                  <a:srgbClr val="C00000"/>
                </a:solidFill>
              </a:rPr>
              <a:t>《</a:t>
            </a:r>
            <a:r>
              <a:rPr lang="zh-CN" altLang="en-US" dirty="0" smtClean="0">
                <a:solidFill>
                  <a:srgbClr val="C00000"/>
                </a:solidFill>
              </a:rPr>
              <a:t>宋史</a:t>
            </a:r>
            <a:r>
              <a:rPr lang="en-US" altLang="zh-CN" dirty="0" smtClean="0">
                <a:solidFill>
                  <a:srgbClr val="C00000"/>
                </a:solidFill>
              </a:rPr>
              <a:t>·</a:t>
            </a:r>
            <a:r>
              <a:rPr lang="zh-CN" altLang="en-US" dirty="0" smtClean="0">
                <a:solidFill>
                  <a:srgbClr val="C00000"/>
                </a:solidFill>
              </a:rPr>
              <a:t>王安石传论</a:t>
            </a:r>
            <a:r>
              <a:rPr lang="en-US" altLang="zh-CN" dirty="0" smtClean="0">
                <a:solidFill>
                  <a:srgbClr val="C00000"/>
                </a:solidFill>
              </a:rPr>
              <a:t>》</a:t>
            </a:r>
            <a:r>
              <a:rPr lang="zh-CN" altLang="en-US" dirty="0" smtClean="0">
                <a:solidFill>
                  <a:srgbClr val="C00000"/>
                </a:solidFill>
              </a:rPr>
              <a:t>：</a:t>
            </a:r>
            <a:endParaRPr lang="en-US" altLang="zh-CN" dirty="0" smtClean="0">
              <a:solidFill>
                <a:srgbClr val="C00000"/>
              </a:solidFill>
            </a:endParaRPr>
          </a:p>
          <a:p>
            <a:pPr>
              <a:buFontTx/>
              <a:buNone/>
            </a:pPr>
            <a:r>
              <a:rPr lang="zh-CN" altLang="en-US" dirty="0" smtClean="0">
                <a:solidFill>
                  <a:srgbClr val="C00000"/>
                </a:solidFill>
              </a:rPr>
              <a:t>“朱熹尝论安石文章节行高一世，而尤以道德经济为己任。”</a:t>
            </a:r>
            <a:endParaRPr lang="zh-CN" altLang="en-US" sz="2800" dirty="0">
              <a:solidFill>
                <a:srgbClr val="C00000"/>
              </a:solidFill>
            </a:endParaRPr>
          </a:p>
        </p:txBody>
      </p:sp>
      <p:pic>
        <p:nvPicPr>
          <p:cNvPr id="198659" name="Picture 3"/>
          <p:cNvPicPr>
            <a:picLocks noChangeAspect="1" noChangeArrowheads="1"/>
          </p:cNvPicPr>
          <p:nvPr/>
        </p:nvPicPr>
        <p:blipFill>
          <a:blip r:embed="rId2" cstate="print"/>
          <a:srcRect/>
          <a:stretch>
            <a:fillRect/>
          </a:stretch>
        </p:blipFill>
        <p:spPr bwMode="auto">
          <a:xfrm>
            <a:off x="6429388" y="1142984"/>
            <a:ext cx="2009208" cy="2230000"/>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7" name="Rectangle 3"/>
          <p:cNvSpPr txBox="1">
            <a:spLocks noChangeArrowheads="1"/>
          </p:cNvSpPr>
          <p:nvPr/>
        </p:nvSpPr>
        <p:spPr bwMode="auto">
          <a:xfrm>
            <a:off x="285720" y="3714752"/>
            <a:ext cx="5691190" cy="24288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pPr>
            <a:r>
              <a:rPr kumimoji="0" lang="en-US" altLang="zh-CN"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红楼梦</a:t>
            </a:r>
            <a:r>
              <a:rPr kumimoji="0" lang="en-US" altLang="zh-CN"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第三十二回：“也该常会会这些为官作宦的，谈讲谈讲那些仕途经济，也好将来应酬事务。”</a:t>
            </a:r>
            <a:endParaRPr kumimoji="0" lang="zh-CN" altLang="en-US" sz="2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endParaRPr>
          </a:p>
        </p:txBody>
      </p:sp>
      <p:pic>
        <p:nvPicPr>
          <p:cNvPr id="198660" name="Picture 4"/>
          <p:cNvPicPr>
            <a:picLocks noChangeAspect="1" noChangeArrowheads="1"/>
          </p:cNvPicPr>
          <p:nvPr/>
        </p:nvPicPr>
        <p:blipFill>
          <a:blip r:embed="rId3" cstate="print"/>
          <a:srcRect/>
          <a:stretch>
            <a:fillRect/>
          </a:stretch>
        </p:blipFill>
        <p:spPr bwMode="auto">
          <a:xfrm>
            <a:off x="6441473" y="3714752"/>
            <a:ext cx="2059617" cy="2428892"/>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0-#ppt_w/2"/>
                                          </p:val>
                                        </p:tav>
                                        <p:tav tm="100000">
                                          <p:val>
                                            <p:strVal val="#ppt_x"/>
                                          </p:val>
                                        </p:tav>
                                      </p:tavLst>
                                    </p:anim>
                                    <p:anim calcmode="lin" valueType="num">
                                      <p:cBhvr additive="base">
                                        <p:cTn id="8" dur="500" fill="hold"/>
                                        <p:tgtEl>
                                          <p:spTgt spid="61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98659"/>
                                        </p:tgtEl>
                                        <p:attrNameLst>
                                          <p:attrName>style.visibility</p:attrName>
                                        </p:attrNameLst>
                                      </p:cBhvr>
                                      <p:to>
                                        <p:strVal val="visible"/>
                                      </p:to>
                                    </p:set>
                                    <p:anim calcmode="lin" valueType="num">
                                      <p:cBhvr additive="base">
                                        <p:cTn id="11" dur="500" fill="hold"/>
                                        <p:tgtEl>
                                          <p:spTgt spid="198659"/>
                                        </p:tgtEl>
                                        <p:attrNameLst>
                                          <p:attrName>ppt_x</p:attrName>
                                        </p:attrNameLst>
                                      </p:cBhvr>
                                      <p:tavLst>
                                        <p:tav tm="0">
                                          <p:val>
                                            <p:strVal val="1+#ppt_w/2"/>
                                          </p:val>
                                        </p:tav>
                                        <p:tav tm="100000">
                                          <p:val>
                                            <p:strVal val="#ppt_x"/>
                                          </p:val>
                                        </p:tav>
                                      </p:tavLst>
                                    </p:anim>
                                    <p:anim calcmode="lin" valueType="num">
                                      <p:cBhvr additive="base">
                                        <p:cTn id="12"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98660"/>
                                        </p:tgtEl>
                                        <p:attrNameLst>
                                          <p:attrName>style.visibility</p:attrName>
                                        </p:attrNameLst>
                                      </p:cBhvr>
                                      <p:to>
                                        <p:strVal val="visible"/>
                                      </p:to>
                                    </p:set>
                                    <p:anim calcmode="lin" valueType="num">
                                      <p:cBhvr additive="base">
                                        <p:cTn id="21" dur="500" fill="hold"/>
                                        <p:tgtEl>
                                          <p:spTgt spid="198660"/>
                                        </p:tgtEl>
                                        <p:attrNameLst>
                                          <p:attrName>ppt_x</p:attrName>
                                        </p:attrNameLst>
                                      </p:cBhvr>
                                      <p:tavLst>
                                        <p:tav tm="0">
                                          <p:val>
                                            <p:strVal val="1+#ppt_w/2"/>
                                          </p:val>
                                        </p:tav>
                                        <p:tav tm="100000">
                                          <p:val>
                                            <p:strVal val="#ppt_x"/>
                                          </p:val>
                                        </p:tav>
                                      </p:tavLst>
                                    </p:anim>
                                    <p:anim calcmode="lin" valueType="num">
                                      <p:cBhvr additive="base">
                                        <p:cTn id="22"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zh-CN" altLang="en-US" sz="3200" dirty="0" smtClean="0"/>
              <a:t>三</a:t>
            </a:r>
            <a:r>
              <a:rPr lang="zh-CN" altLang="en-US" sz="3200" b="1" dirty="0" smtClean="0"/>
              <a:t>、企业目标与发展战略</a:t>
            </a:r>
          </a:p>
        </p:txBody>
      </p:sp>
      <p:pic>
        <p:nvPicPr>
          <p:cNvPr id="78853" name="Picture 5"/>
          <p:cNvPicPr>
            <a:picLocks noChangeAspect="1" noChangeArrowheads="1"/>
          </p:cNvPicPr>
          <p:nvPr/>
        </p:nvPicPr>
        <p:blipFill>
          <a:blip r:embed="rId2" cstate="print"/>
          <a:srcRect/>
          <a:stretch>
            <a:fillRect/>
          </a:stretch>
        </p:blipFill>
        <p:spPr bwMode="auto">
          <a:xfrm>
            <a:off x="1928794" y="1214422"/>
            <a:ext cx="5768934" cy="4929222"/>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zh-CN" altLang="en-US" sz="3200" b="1" dirty="0" smtClean="0"/>
              <a:t>四、什么管理决策最重要</a:t>
            </a:r>
          </a:p>
        </p:txBody>
      </p:sp>
      <p:pic>
        <p:nvPicPr>
          <p:cNvPr id="4" name="Picture 31" descr="p24"/>
          <p:cNvPicPr>
            <a:picLocks noChangeAspect="1" noChangeArrowheads="1"/>
          </p:cNvPicPr>
          <p:nvPr/>
        </p:nvPicPr>
        <p:blipFill>
          <a:blip r:embed="rId2" cstate="print"/>
          <a:srcRect/>
          <a:stretch>
            <a:fillRect/>
          </a:stretch>
        </p:blipFill>
        <p:spPr bwMode="auto">
          <a:xfrm>
            <a:off x="142876" y="1173183"/>
            <a:ext cx="9001156" cy="5256213"/>
          </a:xfrm>
          <a:prstGeom prst="rect">
            <a:avLst/>
          </a:prstGeom>
          <a:noFill/>
        </p:spPr>
      </p:pic>
      <p:sp>
        <p:nvSpPr>
          <p:cNvPr id="5" name="内容占位符 9"/>
          <p:cNvSpPr>
            <a:spLocks noGrp="1"/>
          </p:cNvSpPr>
          <p:nvPr>
            <p:ph idx="1"/>
          </p:nvPr>
        </p:nvSpPr>
        <p:spPr>
          <a:xfrm>
            <a:off x="500034" y="2260623"/>
            <a:ext cx="8339416" cy="4525963"/>
          </a:xfrm>
        </p:spPr>
        <p:txBody>
          <a:bodyPr/>
          <a:lstStyle/>
          <a:p>
            <a:pPr marL="530225" lvl="1">
              <a:lnSpc>
                <a:spcPct val="150000"/>
              </a:lnSpc>
            </a:pPr>
            <a:r>
              <a:rPr lang="zh-CN" altLang="en-US" dirty="0" smtClean="0">
                <a:solidFill>
                  <a:srgbClr val="C00000"/>
                </a:solidFill>
                <a:latin typeface="宋体" charset="-122"/>
              </a:rPr>
              <a:t>战略层面：</a:t>
            </a:r>
            <a:r>
              <a:rPr lang="zh-CN" altLang="en-US" dirty="0" smtClean="0">
                <a:solidFill>
                  <a:schemeClr val="accent2"/>
                </a:solidFill>
                <a:latin typeface="宋体" charset="-122"/>
              </a:rPr>
              <a:t>正确的投资决策能够源源不断为企业创造价值，使企业获得持续发展（海尔），企业失败，十之八九是由于投资决策失误而迷失了方向走向衰亡（巨人）。</a:t>
            </a:r>
          </a:p>
          <a:p>
            <a:pPr marL="530225" lvl="1">
              <a:lnSpc>
                <a:spcPct val="150000"/>
              </a:lnSpc>
            </a:pPr>
            <a:r>
              <a:rPr lang="zh-CN" altLang="en-US" dirty="0" smtClean="0">
                <a:solidFill>
                  <a:srgbClr val="C00000"/>
                </a:solidFill>
                <a:latin typeface="宋体" charset="-122"/>
              </a:rPr>
              <a:t>战术层面：</a:t>
            </a:r>
            <a:r>
              <a:rPr lang="zh-CN" altLang="en-US" dirty="0" smtClean="0">
                <a:solidFill>
                  <a:schemeClr val="accent2"/>
                </a:solidFill>
                <a:latin typeface="宋体" charset="-122"/>
              </a:rPr>
              <a:t>筹资决策服务于投资决策，经营决策是投资决策的结果。</a:t>
            </a:r>
            <a:endParaRPr lang="en-US" altLang="zh-CN" dirty="0" smtClean="0">
              <a:solidFill>
                <a:schemeClr val="accent2"/>
              </a:solidFill>
              <a:latin typeface="宋体" charset="-122"/>
            </a:endParaRPr>
          </a:p>
          <a:p>
            <a:pPr marL="530225" lvl="1">
              <a:lnSpc>
                <a:spcPct val="150000"/>
              </a:lnSpc>
              <a:buNone/>
            </a:pPr>
            <a:r>
              <a:rPr lang="zh-CN" altLang="en-US" dirty="0" smtClean="0">
                <a:solidFill>
                  <a:srgbClr val="C00000"/>
                </a:solidFill>
                <a:latin typeface="宋体" charset="-122"/>
              </a:rPr>
              <a:t>投资决策解决的是企业的路线和方向问题，所以最重要！</a:t>
            </a:r>
            <a:endParaRPr lang="zh-CN" altLang="en-US"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zh-CN" altLang="en-US" sz="3200" dirty="0" smtClean="0"/>
              <a:t>五</a:t>
            </a:r>
            <a:r>
              <a:rPr lang="zh-CN" altLang="en-US" sz="3200" b="1" dirty="0" smtClean="0"/>
              <a:t>、企业投资活动与投资项目</a:t>
            </a:r>
          </a:p>
        </p:txBody>
      </p:sp>
      <p:sp>
        <p:nvSpPr>
          <p:cNvPr id="5" name="内容占位符 9"/>
          <p:cNvSpPr>
            <a:spLocks noGrp="1"/>
          </p:cNvSpPr>
          <p:nvPr>
            <p:ph idx="1"/>
          </p:nvPr>
        </p:nvSpPr>
        <p:spPr>
          <a:xfrm>
            <a:off x="518864" y="1142985"/>
            <a:ext cx="8229600" cy="5238344"/>
          </a:xfrm>
        </p:spPr>
        <p:txBody>
          <a:bodyPr/>
          <a:lstStyle/>
          <a:p>
            <a:pPr lvl="1">
              <a:lnSpc>
                <a:spcPct val="200000"/>
              </a:lnSpc>
            </a:pPr>
            <a:r>
              <a:rPr lang="zh-CN" altLang="en-US" dirty="0" smtClean="0">
                <a:solidFill>
                  <a:schemeClr val="accent2"/>
                </a:solidFill>
                <a:latin typeface="宋体" charset="-122"/>
              </a:rPr>
              <a:t>企业战略目标能否实现，在很大程度上取决于能否正确选择并实施自己的项目。</a:t>
            </a:r>
            <a:endParaRPr lang="en-US" altLang="zh-CN" dirty="0" smtClean="0">
              <a:solidFill>
                <a:schemeClr val="accent2"/>
              </a:solidFill>
              <a:latin typeface="宋体" charset="-122"/>
            </a:endParaRPr>
          </a:p>
          <a:p>
            <a:pPr lvl="1">
              <a:lnSpc>
                <a:spcPct val="200000"/>
              </a:lnSpc>
            </a:pPr>
            <a:r>
              <a:rPr lang="zh-CN" altLang="en-US" dirty="0" smtClean="0">
                <a:solidFill>
                  <a:schemeClr val="accent2"/>
                </a:solidFill>
                <a:latin typeface="宋体" charset="-122"/>
              </a:rPr>
              <a:t>所谓投资项目，主要是</a:t>
            </a:r>
            <a:r>
              <a:rPr lang="zh-CN" altLang="en-US" smtClean="0">
                <a:solidFill>
                  <a:schemeClr val="accent2"/>
                </a:solidFill>
                <a:latin typeface="宋体" charset="-122"/>
              </a:rPr>
              <a:t>指企业 在</a:t>
            </a:r>
            <a:r>
              <a:rPr lang="zh-CN" altLang="en-US" dirty="0" smtClean="0">
                <a:solidFill>
                  <a:schemeClr val="accent2"/>
                </a:solidFill>
                <a:latin typeface="宋体" charset="-122"/>
              </a:rPr>
              <a:t>一定的时间期限内利用自己可获得的人、财物资源，旨在通过长期资产的形成来创造价值的活动。</a:t>
            </a:r>
            <a:endParaRPr lang="zh-CN" altLang="en-US"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zh-CN" altLang="en-US" sz="3200" b="1" dirty="0" smtClean="0"/>
              <a:t>六、工程经济学与企业财务学</a:t>
            </a:r>
          </a:p>
        </p:txBody>
      </p:sp>
      <p:sp>
        <p:nvSpPr>
          <p:cNvPr id="5" name="内容占位符 9"/>
          <p:cNvSpPr>
            <a:spLocks noGrp="1"/>
          </p:cNvSpPr>
          <p:nvPr>
            <p:ph idx="1"/>
          </p:nvPr>
        </p:nvSpPr>
        <p:spPr>
          <a:xfrm>
            <a:off x="0" y="1000108"/>
            <a:ext cx="9144000" cy="5381221"/>
          </a:xfrm>
        </p:spPr>
        <p:txBody>
          <a:bodyPr/>
          <a:lstStyle/>
          <a:p>
            <a:pPr lvl="1">
              <a:lnSpc>
                <a:spcPct val="150000"/>
              </a:lnSpc>
            </a:pPr>
            <a:r>
              <a:rPr lang="zh-CN" altLang="en-US" dirty="0" smtClean="0">
                <a:solidFill>
                  <a:schemeClr val="accent2"/>
                </a:solidFill>
                <a:latin typeface="宋体" charset="-122"/>
              </a:rPr>
              <a:t>本书从</a:t>
            </a:r>
            <a:r>
              <a:rPr lang="zh-CN" altLang="en-US" dirty="0" smtClean="0">
                <a:solidFill>
                  <a:srgbClr val="C00000"/>
                </a:solidFill>
                <a:latin typeface="宋体" charset="-122"/>
              </a:rPr>
              <a:t>企业理财或财务学</a:t>
            </a:r>
            <a:r>
              <a:rPr lang="zh-CN" altLang="en-US" dirty="0" smtClean="0">
                <a:solidFill>
                  <a:schemeClr val="accent2"/>
                </a:solidFill>
                <a:latin typeface="宋体" charset="-122"/>
              </a:rPr>
              <a:t>的角度讲解工程经济学。</a:t>
            </a:r>
            <a:endParaRPr lang="en-US" altLang="zh-CN" dirty="0" smtClean="0">
              <a:solidFill>
                <a:schemeClr val="accent2"/>
              </a:solidFill>
              <a:latin typeface="宋体" charset="-122"/>
            </a:endParaRPr>
          </a:p>
          <a:p>
            <a:pPr lvl="1">
              <a:lnSpc>
                <a:spcPct val="150000"/>
              </a:lnSpc>
            </a:pPr>
            <a:r>
              <a:rPr lang="zh-CN" altLang="en-US" dirty="0" smtClean="0">
                <a:solidFill>
                  <a:schemeClr val="accent2"/>
                </a:solidFill>
                <a:latin typeface="宋体" charset="-122"/>
              </a:rPr>
              <a:t>工程经济学研究的问题是系统评价针对工程问题所提出的解决方案经济效益。</a:t>
            </a:r>
            <a:endParaRPr lang="en-US" altLang="zh-CN" dirty="0" smtClean="0">
              <a:solidFill>
                <a:schemeClr val="accent2"/>
              </a:solidFill>
              <a:latin typeface="宋体" charset="-122"/>
            </a:endParaRPr>
          </a:p>
          <a:p>
            <a:pPr lvl="1">
              <a:lnSpc>
                <a:spcPct val="150000"/>
              </a:lnSpc>
            </a:pPr>
            <a:r>
              <a:rPr lang="zh-CN" altLang="en-US" dirty="0" smtClean="0">
                <a:solidFill>
                  <a:schemeClr val="accent2"/>
                </a:solidFill>
                <a:latin typeface="宋体" charset="-122"/>
              </a:rPr>
              <a:t>本书工程经济学定义：依照</a:t>
            </a:r>
            <a:r>
              <a:rPr lang="zh-CN" altLang="en-US" dirty="0" smtClean="0">
                <a:solidFill>
                  <a:srgbClr val="C00000"/>
                </a:solidFill>
                <a:latin typeface="宋体" charset="-122"/>
              </a:rPr>
              <a:t>经济学和财务学</a:t>
            </a:r>
            <a:r>
              <a:rPr lang="zh-CN" altLang="en-US" dirty="0" smtClean="0">
                <a:solidFill>
                  <a:schemeClr val="accent2"/>
                </a:solidFill>
                <a:latin typeface="宋体" charset="-122"/>
              </a:rPr>
              <a:t>原理，采用各种技术方法，分析研究工程方案的财务可行性。</a:t>
            </a:r>
            <a:endParaRPr lang="en-US" altLang="zh-CN" dirty="0" smtClean="0">
              <a:solidFill>
                <a:schemeClr val="accent2"/>
              </a:solidFill>
              <a:latin typeface="宋体" charset="-122"/>
            </a:endParaRPr>
          </a:p>
          <a:p>
            <a:pPr lvl="1">
              <a:lnSpc>
                <a:spcPct val="150000"/>
              </a:lnSpc>
            </a:pPr>
            <a:r>
              <a:rPr lang="zh-CN" altLang="en-US" dirty="0" smtClean="0">
                <a:solidFill>
                  <a:schemeClr val="accent2"/>
                </a:solidFill>
                <a:latin typeface="宋体" charset="-122"/>
              </a:rPr>
              <a:t>财务学从理论角度剖析原理，工程经济学偏重于实际应用。</a:t>
            </a:r>
            <a:endParaRPr lang="en-US" altLang="zh-CN" dirty="0" smtClean="0">
              <a:solidFill>
                <a:schemeClr val="accent2"/>
              </a:solidFill>
              <a:latin typeface="宋体" charset="-122"/>
            </a:endParaRPr>
          </a:p>
          <a:p>
            <a:pPr lvl="1">
              <a:lnSpc>
                <a:spcPct val="150000"/>
              </a:lnSpc>
            </a:pPr>
            <a:r>
              <a:rPr lang="zh-CN" altLang="en-US" dirty="0" smtClean="0">
                <a:solidFill>
                  <a:schemeClr val="accent2"/>
                </a:solidFill>
                <a:latin typeface="宋体" charset="-122"/>
              </a:rPr>
              <a:t>为什么从财务角度理解：工程有物质性和经济性。工程项目</a:t>
            </a:r>
            <a:r>
              <a:rPr lang="zh-CN" altLang="en-US" dirty="0" smtClean="0">
                <a:solidFill>
                  <a:srgbClr val="C00000"/>
                </a:solidFill>
                <a:latin typeface="宋体" charset="-122"/>
              </a:rPr>
              <a:t>决策分析的重点，传统上是优化分析，如今应是企业生存战略决策分析。</a:t>
            </a:r>
            <a:endParaRPr lang="zh-CN" altLang="en-US"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323528" y="2000240"/>
            <a:ext cx="8352928" cy="923330"/>
          </a:xfrm>
          <a:prstGeom prst="rect">
            <a:avLst/>
          </a:prstGeom>
          <a:noFill/>
          <a:ln w="9525">
            <a:noFill/>
            <a:miter lim="800000"/>
            <a:headEnd/>
            <a:tailEnd/>
          </a:ln>
        </p:spPr>
        <p:txBody>
          <a:bodyPr wrap="square" anchorCtr="1">
            <a:spAutoFit/>
          </a:bodyPr>
          <a:lstStyle/>
          <a:p>
            <a:pPr algn="ctr"/>
            <a:r>
              <a:rPr kumimoji="1" lang="zh-CN" altLang="en-US"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2</a:t>
            </a:r>
            <a:r>
              <a:rPr kumimoji="1" lang="zh-CN" altLang="en-US"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财务报表分析（上）</a:t>
            </a:r>
            <a:endParaRPr kumimoji="1" lang="zh-CN" altLang="en-US" sz="24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一、企业的财务报表及其分析</a:t>
            </a:r>
          </a:p>
        </p:txBody>
      </p:sp>
      <p:sp>
        <p:nvSpPr>
          <p:cNvPr id="4" name="Rectangle 3"/>
          <p:cNvSpPr txBox="1">
            <a:spLocks noChangeArrowheads="1"/>
          </p:cNvSpPr>
          <p:nvPr/>
        </p:nvSpPr>
        <p:spPr bwMode="auto">
          <a:xfrm>
            <a:off x="323528" y="1214422"/>
            <a:ext cx="8534752" cy="50720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财务报表的分析使用者</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投资者，债权人，管理者，政府相关机构，职工与公众。</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财务报表分析的目的和内容</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目的：了解企业的经营特点和财务状况，分析评价企业的经营管理效率和效益，预测企业未来的发展和判断企业管理能力，以便为企业的利益相关者制定决策提供依据。</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五项内容：盈利能力分析、短期偿债能力分析、长期偿债能力分析、资产使用效率分析、现金流量分析。</a:t>
            </a:r>
            <a:r>
              <a:rPr lang="en-US" altLang="zh-CN" sz="2400" kern="0" dirty="0" smtClean="0">
                <a:ea typeface="华文中宋" pitchFamily="2" charset="-122"/>
              </a:rPr>
              <a:t>(P15)</a:t>
            </a:r>
          </a:p>
        </p:txBody>
      </p:sp>
    </p:spTree>
  </p:cSld>
  <p:clrMapOvr>
    <a:masterClrMapping/>
  </p:clrMapOvr>
  <p:transition>
    <p:cover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财务报表分析的基本方法</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比较分析法</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绝对数比较可以确定变动的金额，相对数比较可以说明变动的程度。</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比较的基准值，数据的一致性。（</a:t>
            </a:r>
            <a:r>
              <a:rPr lang="en-US" altLang="zh-CN" sz="2400" kern="0" dirty="0" smtClean="0">
                <a:ea typeface="华文中宋" pitchFamily="2" charset="-122"/>
              </a:rPr>
              <a:t>P16</a:t>
            </a:r>
            <a:r>
              <a:rPr lang="zh-CN" altLang="en-US" sz="2400" kern="0" dirty="0" smtClean="0">
                <a:ea typeface="华文中宋" pitchFamily="2" charset="-122"/>
              </a:rPr>
              <a:t>）</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比率分析法</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财务比率：两个财务数据相比的取值。是相对数。能提供更加有用的信息，是最为普遍的分析方法。</a:t>
            </a:r>
            <a:r>
              <a:rPr lang="zh-CN" altLang="en-US" sz="2400" kern="0" dirty="0" smtClean="0">
                <a:solidFill>
                  <a:srgbClr val="C00000"/>
                </a:solidFill>
                <a:ea typeface="华文中宋" pitchFamily="2" charset="-122"/>
              </a:rPr>
              <a:t>重在解释</a:t>
            </a:r>
            <a:r>
              <a:rPr lang="zh-CN" altLang="en-US" sz="2400" kern="0" dirty="0" smtClean="0">
                <a:ea typeface="华文中宋" pitchFamily="2" charset="-122"/>
              </a:rPr>
              <a:t>。</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百分比分析法</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用百分率表示同一时间单位内各项财务数据的内部结构，即个体占总体百分比的分析方法。</a:t>
            </a: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财务报表分析的一般程序</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确定分析目的</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五种分析中选择或综合。</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收集相关资料</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三大报表及其附表，及相关内外部信息。</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选择适当分析方法</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三种方法选择或综合。</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找出企业财务 管理中存在的问题</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五种分析中的问题，找出根源。</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提出解决或改进方案</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分析的最终目的是为企业各利益相关者的决策提供依据。</a:t>
            </a: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二、资产负债表</a:t>
            </a:r>
          </a:p>
        </p:txBody>
      </p:sp>
      <p:sp>
        <p:nvSpPr>
          <p:cNvPr id="4" name="Rectangle 3"/>
          <p:cNvSpPr txBox="1">
            <a:spLocks noChangeArrowheads="1"/>
          </p:cNvSpPr>
          <p:nvPr/>
        </p:nvSpPr>
        <p:spPr bwMode="auto">
          <a:xfrm>
            <a:off x="71406" y="1071547"/>
            <a:ext cx="8929718" cy="50720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800" b="1" dirty="0" smtClean="0">
                <a:effectLst>
                  <a:outerShdw blurRad="38100" dist="38100" dir="2700000" algn="tl">
                    <a:srgbClr val="000000">
                      <a:alpha val="43137"/>
                    </a:srgbClr>
                  </a:outerShdw>
                </a:effectLst>
              </a:rPr>
              <a:t>定义：反映企业某一特定时点财务状况的财务报表。</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存量表或静态表，任何时候都可以有一张资产负债表。</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基本会计恒等式：</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资产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负债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股东权益</a:t>
            </a: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基本内容</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流动资产、非流动资产或长期资产、流动负债，长期负债以及股东权益。</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en-US" altLang="zh-CN" sz="2400" kern="0" dirty="0" smtClean="0">
                <a:ea typeface="华文中宋" pitchFamily="2" charset="-122"/>
              </a:rPr>
              <a:t>P19 - P20</a:t>
            </a:r>
          </a:p>
        </p:txBody>
      </p:sp>
    </p:spTree>
  </p:cSld>
  <p:clrMapOvr>
    <a:masterClrMapping/>
  </p:clrMapOvr>
  <p:transition>
    <p:cover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偿债能力分析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短期偿债能力</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流动比率：存货和应收账款的流动性较弱，一般应大于</a:t>
            </a:r>
            <a:r>
              <a:rPr lang="en-US" altLang="zh-CN" sz="2400" kern="0" dirty="0" smtClean="0">
                <a:ea typeface="华文中宋" pitchFamily="2" charset="-122"/>
              </a:rPr>
              <a:t>2.</a:t>
            </a: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速动比率：酸性试验，流动资产中减去存货和待摊费用。一般应大于等于</a:t>
            </a:r>
            <a:r>
              <a:rPr lang="en-US" altLang="zh-CN" sz="2400" kern="0" dirty="0" smtClean="0">
                <a:ea typeface="华文中宋" pitchFamily="2" charset="-122"/>
              </a:rPr>
              <a:t>1.</a:t>
            </a: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现金比率：现金及现金等价物（有价证券）与流动负债之比，当</a:t>
            </a:r>
            <a:r>
              <a:rPr lang="zh-CN" altLang="en-US" sz="2400" kern="0" dirty="0" smtClean="0">
                <a:solidFill>
                  <a:srgbClr val="C00000"/>
                </a:solidFill>
                <a:effectLst>
                  <a:outerShdw blurRad="38100" dist="38100" dir="2700000" algn="tl">
                    <a:srgbClr val="000000">
                      <a:alpha val="43137"/>
                    </a:srgbClr>
                  </a:outerShdw>
                </a:effectLst>
                <a:ea typeface="华文中宋" pitchFamily="2" charset="-122"/>
              </a:rPr>
              <a:t>存货和应收账款变现都有问题时，成为衡量企业短期偿债能力的合适指标</a:t>
            </a:r>
            <a:r>
              <a:rPr lang="zh-CN" altLang="en-US" sz="2400" kern="0" dirty="0" smtClean="0">
                <a:ea typeface="华文中宋" pitchFamily="2" charset="-122"/>
              </a:rPr>
              <a:t>。</a:t>
            </a: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p:txBody>
      </p:sp>
      <p:graphicFrame>
        <p:nvGraphicFramePr>
          <p:cNvPr id="79874" name="Object 4"/>
          <p:cNvGraphicFramePr>
            <a:graphicFrameLocks noChangeAspect="1"/>
          </p:cNvGraphicFramePr>
          <p:nvPr/>
        </p:nvGraphicFramePr>
        <p:xfrm>
          <a:off x="2278063" y="2214563"/>
          <a:ext cx="3443287" cy="798512"/>
        </p:xfrm>
        <a:graphic>
          <a:graphicData uri="http://schemas.openxmlformats.org/presentationml/2006/ole">
            <p:oleObj spid="_x0000_s79874" name="公式" r:id="rId3" imgW="1434960" imgH="419040" progId="Equation.3">
              <p:embed/>
            </p:oleObj>
          </a:graphicData>
        </a:graphic>
      </p:graphicFrame>
      <p:graphicFrame>
        <p:nvGraphicFramePr>
          <p:cNvPr id="79876" name="Object 4"/>
          <p:cNvGraphicFramePr>
            <a:graphicFrameLocks noChangeAspect="1"/>
          </p:cNvGraphicFramePr>
          <p:nvPr/>
        </p:nvGraphicFramePr>
        <p:xfrm>
          <a:off x="2332038" y="4071938"/>
          <a:ext cx="3335337" cy="785812"/>
        </p:xfrm>
        <a:graphic>
          <a:graphicData uri="http://schemas.openxmlformats.org/presentationml/2006/ole">
            <p:oleObj spid="_x0000_s79876" name="公式" r:id="rId4" imgW="14349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500034" y="1214422"/>
            <a:ext cx="8382000" cy="5143536"/>
          </a:xfrm>
        </p:spPr>
        <p:txBody>
          <a:bodyPr/>
          <a:lstStyle/>
          <a:p>
            <a:pPr>
              <a:buFontTx/>
              <a:buNone/>
            </a:pPr>
            <a:r>
              <a:rPr lang="zh-CN" altLang="en-US" dirty="0">
                <a:solidFill>
                  <a:srgbClr val="C00000"/>
                </a:solidFill>
              </a:rPr>
              <a:t>经济学中的“经济”是个外来语！</a:t>
            </a:r>
          </a:p>
          <a:p>
            <a:pPr>
              <a:buFontTx/>
              <a:buNone/>
            </a:pPr>
            <a:r>
              <a:rPr lang="zh-CN" altLang="en-US" dirty="0"/>
              <a:t>英语中的 </a:t>
            </a:r>
            <a:r>
              <a:rPr lang="en-US" altLang="zh-CN" dirty="0"/>
              <a:t>Economy</a:t>
            </a:r>
            <a:r>
              <a:rPr lang="zh-CN" altLang="en-US" dirty="0"/>
              <a:t>来自古希腊语的 </a:t>
            </a:r>
            <a:r>
              <a:rPr lang="en-US" altLang="zh-CN" dirty="0" err="1" smtClean="0"/>
              <a:t>Oikonoma</a:t>
            </a:r>
            <a:r>
              <a:rPr lang="zh-CN" altLang="en-US" dirty="0" smtClean="0"/>
              <a:t>，</a:t>
            </a:r>
            <a:r>
              <a:rPr lang="zh-CN" altLang="zh-CN" dirty="0" smtClean="0"/>
              <a:t>最初</a:t>
            </a:r>
            <a:r>
              <a:rPr lang="zh-CN" altLang="zh-CN" dirty="0"/>
              <a:t>意义是“家政管理”，并由此引申为</a:t>
            </a:r>
            <a:r>
              <a:rPr lang="zh-CN" altLang="zh-CN" dirty="0" smtClean="0"/>
              <a:t>“节约”</a:t>
            </a:r>
            <a:r>
              <a:rPr lang="zh-CN" altLang="en-US" dirty="0" smtClean="0"/>
              <a:t>。</a:t>
            </a:r>
            <a:r>
              <a:rPr lang="zh-CN" altLang="zh-CN" dirty="0" smtClean="0"/>
              <a:t> 同时</a:t>
            </a:r>
            <a:r>
              <a:rPr lang="zh-CN" altLang="zh-CN" dirty="0"/>
              <a:t>可进一步引申为：</a:t>
            </a:r>
          </a:p>
          <a:p>
            <a:r>
              <a:rPr lang="zh-CN" altLang="zh-CN" dirty="0"/>
              <a:t>物质资料的生产与再生产过程，如：</a:t>
            </a:r>
          </a:p>
          <a:p>
            <a:pPr lvl="1"/>
            <a:r>
              <a:rPr lang="zh-CN" altLang="zh-CN" dirty="0"/>
              <a:t>经济活动，经济增长</a:t>
            </a:r>
          </a:p>
          <a:p>
            <a:r>
              <a:rPr lang="zh-CN" altLang="zh-CN" dirty="0"/>
              <a:t>占主导地位的社会生产关系，如：</a:t>
            </a:r>
          </a:p>
          <a:p>
            <a:pPr lvl="1"/>
            <a:r>
              <a:rPr lang="zh-CN" altLang="zh-CN" dirty="0"/>
              <a:t>市场经济，经济制度</a:t>
            </a:r>
          </a:p>
          <a:p>
            <a:pPr>
              <a:buFontTx/>
              <a:buNone/>
            </a:pPr>
            <a:endParaRPr lang="en-US" altLang="zh-CN" dirty="0"/>
          </a:p>
        </p:txBody>
      </p:sp>
      <p:sp>
        <p:nvSpPr>
          <p:cNvPr id="3" name="Rectangle 2"/>
          <p:cNvSpPr>
            <a:spLocks noGrp="1" noChangeArrowheads="1"/>
          </p:cNvSpPr>
          <p:nvPr>
            <p:ph type="title"/>
          </p:nvPr>
        </p:nvSpPr>
        <p:spPr>
          <a:xfrm>
            <a:off x="571472" y="0"/>
            <a:ext cx="7772400" cy="1143000"/>
          </a:xfrm>
        </p:spPr>
        <p:txBody>
          <a:bodyPr/>
          <a:lstStyle/>
          <a:p>
            <a:r>
              <a:rPr lang="zh-CN" altLang="en-US" dirty="0" smtClean="0"/>
              <a:t>何为</a:t>
            </a:r>
            <a:r>
              <a:rPr lang="zh-CN" altLang="zh-CN" dirty="0" smtClean="0"/>
              <a:t>经济</a:t>
            </a:r>
            <a:r>
              <a:rPr lang="zh-CN" altLang="en-US" dirty="0" smtClean="0"/>
              <a:t>？</a:t>
            </a:r>
            <a:endParaRPr lang="zh-CN" altLang="en-US" dirty="0"/>
          </a:p>
        </p:txBody>
      </p:sp>
    </p:spTree>
  </p:cSld>
  <p:clrMapOvr>
    <a:masterClrMapping/>
  </p:clrMapOvr>
  <p:transition>
    <p:cover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偿债能力分析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长期偿债能力</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偿还长期债务的能力，与企业的盈利能力和资金结构相关</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资产负债率：衡量企业财务风险的重要指标。</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负债可以为企业带来减税效益，过高的负债会增加财务拮据成本和代理成本。</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当借款利率高于总资产收益率时，股东希望负债越低越好，反之希望负债率越高越好，关键在准确预测企业未来的投资收益率。</a:t>
            </a: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p:txBody>
      </p:sp>
      <p:graphicFrame>
        <p:nvGraphicFramePr>
          <p:cNvPr id="80900" name="Object 4"/>
          <p:cNvGraphicFramePr>
            <a:graphicFrameLocks noChangeAspect="1"/>
          </p:cNvGraphicFramePr>
          <p:nvPr/>
        </p:nvGraphicFramePr>
        <p:xfrm>
          <a:off x="1857356" y="2928934"/>
          <a:ext cx="4743450" cy="965200"/>
        </p:xfrm>
        <a:graphic>
          <a:graphicData uri="http://schemas.openxmlformats.org/presentationml/2006/ole">
            <p:oleObj spid="_x0000_s80900" name="公式" r:id="rId3" imgW="205740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偿债能力分析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权益乘数</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表示资产总额是股东权益的多少倍。</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权益乘数越高，投资者投入企业的资金在总资产中的比例就越低，企业的财务风险越高。</a:t>
            </a:r>
            <a:endParaRPr lang="en-US" altLang="zh-CN" sz="2400" kern="0" dirty="0" smtClean="0">
              <a:ea typeface="华文中宋" pitchFamily="2" charset="-122"/>
            </a:endParaRPr>
          </a:p>
          <a:p>
            <a:pPr marL="633413" lvl="1" indent="-342900" eaLnBrk="0" hangingPunct="0">
              <a:spcBef>
                <a:spcPct val="20000"/>
              </a:spcBef>
              <a:buClr>
                <a:srgbClr val="C00000"/>
              </a:buClr>
            </a:pPr>
            <a:endParaRPr lang="en-US" altLang="zh-CN" sz="2400" kern="0" dirty="0" smtClean="0">
              <a:ea typeface="华文中宋" pitchFamily="2" charset="-122"/>
            </a:endParaRPr>
          </a:p>
        </p:txBody>
      </p:sp>
      <p:graphicFrame>
        <p:nvGraphicFramePr>
          <p:cNvPr id="80900" name="Object 4"/>
          <p:cNvGraphicFramePr>
            <a:graphicFrameLocks noChangeAspect="1"/>
          </p:cNvGraphicFramePr>
          <p:nvPr/>
        </p:nvGraphicFramePr>
        <p:xfrm>
          <a:off x="2285984" y="2357430"/>
          <a:ext cx="4011613" cy="965200"/>
        </p:xfrm>
        <a:graphic>
          <a:graphicData uri="http://schemas.openxmlformats.org/presentationml/2006/ole">
            <p:oleObj spid="_x0000_s81922" name="公式" r:id="rId3" imgW="173988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三、损益表</a:t>
            </a:r>
          </a:p>
        </p:txBody>
      </p:sp>
      <p:sp>
        <p:nvSpPr>
          <p:cNvPr id="4" name="Rectangle 3"/>
          <p:cNvSpPr txBox="1">
            <a:spLocks noChangeArrowheads="1"/>
          </p:cNvSpPr>
          <p:nvPr/>
        </p:nvSpPr>
        <p:spPr bwMode="auto">
          <a:xfrm>
            <a:off x="71406" y="1071547"/>
            <a:ext cx="8929718" cy="5309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800" b="1" dirty="0" smtClean="0">
                <a:effectLst>
                  <a:outerShdw blurRad="38100" dist="38100" dir="2700000" algn="tl">
                    <a:srgbClr val="000000">
                      <a:alpha val="43137"/>
                    </a:srgbClr>
                  </a:outerShdw>
                </a:effectLst>
              </a:rPr>
              <a:t>利润表或收益表，反映企业在一定会计期间经营成果的财务报表，显示收入与费用相抵后利润或亏损。</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流量表，动态表。</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基于基本会计恒等式：</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pP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effectLst>
                  <a:outerShdw blurRad="38100" dist="38100" dir="2700000" algn="tl">
                    <a:srgbClr val="000000">
                      <a:alpha val="43137"/>
                    </a:srgbClr>
                  </a:outerShdw>
                </a:effectLst>
                <a:ea typeface="华文中宋" pitchFamily="2" charset="-122"/>
              </a:rPr>
              <a:t>资产 </a:t>
            </a:r>
            <a:r>
              <a:rPr lang="en-US" altLang="zh-CN" sz="2400" b="1" kern="0" dirty="0" smtClean="0">
                <a:effectLst>
                  <a:outerShdw blurRad="38100" dist="38100" dir="2700000" algn="tl">
                    <a:srgbClr val="000000">
                      <a:alpha val="43137"/>
                    </a:srgbClr>
                  </a:outerShdw>
                </a:effectLst>
                <a:ea typeface="华文中宋" pitchFamily="2" charset="-122"/>
              </a:rPr>
              <a:t>= </a:t>
            </a:r>
            <a:r>
              <a:rPr lang="zh-CN" altLang="en-US" sz="2400" b="1" kern="0" dirty="0" smtClean="0">
                <a:effectLst>
                  <a:outerShdw blurRad="38100" dist="38100" dir="2700000" algn="tl">
                    <a:srgbClr val="000000">
                      <a:alpha val="43137"/>
                    </a:srgbClr>
                  </a:outerShdw>
                </a:effectLst>
                <a:ea typeface="华文中宋" pitchFamily="2" charset="-122"/>
              </a:rPr>
              <a:t>负债 </a:t>
            </a:r>
            <a:r>
              <a:rPr lang="en-US" altLang="zh-CN" sz="2400" b="1" kern="0" dirty="0" smtClean="0">
                <a:effectLst>
                  <a:outerShdw blurRad="38100" dist="38100" dir="2700000" algn="tl">
                    <a:srgbClr val="000000">
                      <a:alpha val="43137"/>
                    </a:srgbClr>
                  </a:outerShdw>
                </a:effectLst>
                <a:ea typeface="华文中宋" pitchFamily="2" charset="-122"/>
              </a:rPr>
              <a:t>+ </a:t>
            </a:r>
            <a:r>
              <a:rPr lang="zh-CN" altLang="en-US" sz="2400" b="1" kern="0" dirty="0" smtClean="0">
                <a:effectLst>
                  <a:outerShdw blurRad="38100" dist="38100" dir="2700000" algn="tl">
                    <a:srgbClr val="000000">
                      <a:alpha val="43137"/>
                    </a:srgbClr>
                  </a:outerShdw>
                </a:effectLst>
                <a:ea typeface="华文中宋" pitchFamily="2" charset="-122"/>
              </a:rPr>
              <a:t>股东权益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利润</a:t>
            </a: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633413" lvl="1" indent="-342900" eaLnBrk="0" hangingPunct="0">
              <a:lnSpc>
                <a:spcPct val="140000"/>
              </a:lnSpc>
              <a:spcBef>
                <a:spcPct val="20000"/>
              </a:spcBef>
              <a:buClr>
                <a:srgbClr val="C00000"/>
              </a:buClr>
            </a:pP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利润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收入</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成本费用</a:t>
            </a: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基本内容</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收入、成本、费用、税费、利润、利润分配。</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en-US" altLang="zh-CN" sz="2400" kern="0" dirty="0" smtClean="0">
                <a:ea typeface="华文中宋" pitchFamily="2" charset="-122"/>
              </a:rPr>
              <a:t>P24 </a:t>
            </a:r>
          </a:p>
        </p:txBody>
      </p:sp>
    </p:spTree>
  </p:cSld>
  <p:clrMapOvr>
    <a:masterClrMapping/>
  </p:clrMapOvr>
  <p:transition>
    <p:cover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691680" y="2060848"/>
            <a:ext cx="5106400" cy="3441700"/>
            <a:chOff x="2199" y="1056"/>
            <a:chExt cx="2969" cy="2168"/>
          </a:xfrm>
        </p:grpSpPr>
        <p:sp>
          <p:nvSpPr>
            <p:cNvPr id="7" name="Rectangle 22"/>
            <p:cNvSpPr>
              <a:spLocks noChangeArrowheads="1"/>
            </p:cNvSpPr>
            <p:nvPr/>
          </p:nvSpPr>
          <p:spPr bwMode="auto">
            <a:xfrm>
              <a:off x="4256" y="1056"/>
              <a:ext cx="912" cy="2160"/>
            </a:xfrm>
            <a:prstGeom prst="rect">
              <a:avLst/>
            </a:prstGeom>
            <a:noFill/>
            <a:ln w="28575">
              <a:solidFill>
                <a:schemeClr val="folHlink"/>
              </a:solidFill>
              <a:miter lim="800000"/>
              <a:headEnd/>
              <a:tailEnd/>
            </a:ln>
            <a:effectLst/>
          </p:spPr>
          <p:txBody>
            <a:bodyPr wrap="none" anchor="ctr"/>
            <a:lstStyle/>
            <a:p>
              <a:endParaRPr lang="zh-CN" altLang="en-US"/>
            </a:p>
          </p:txBody>
        </p:sp>
        <p:sp>
          <p:nvSpPr>
            <p:cNvPr id="8" name="Text Box 23"/>
            <p:cNvSpPr txBox="1">
              <a:spLocks noChangeArrowheads="1"/>
            </p:cNvSpPr>
            <p:nvPr/>
          </p:nvSpPr>
          <p:spPr bwMode="auto">
            <a:xfrm>
              <a:off x="4548" y="1344"/>
              <a:ext cx="426" cy="1190"/>
            </a:xfrm>
            <a:prstGeom prst="rect">
              <a:avLst/>
            </a:prstGeom>
            <a:noFill/>
            <a:ln w="9525">
              <a:noFill/>
              <a:miter lim="800000"/>
              <a:headEnd/>
              <a:tailEnd/>
            </a:ln>
            <a:effectLst/>
          </p:spPr>
          <p:txBody>
            <a:bodyPr vert="eaVert" wrap="none">
              <a:spAutoFit/>
            </a:bodyPr>
            <a:lstStyle/>
            <a:p>
              <a:pPr algn="l">
                <a:spcBef>
                  <a:spcPct val="50000"/>
                </a:spcBef>
              </a:pPr>
              <a:r>
                <a:rPr lang="zh-CN" altLang="en-US" b="1">
                  <a:solidFill>
                    <a:schemeClr val="tx2"/>
                  </a:solidFill>
                  <a:latin typeface="Arial Narrow" pitchFamily="34" charset="0"/>
                  <a:ea typeface="华文新魏" pitchFamily="2" charset="-122"/>
                </a:rPr>
                <a:t>销售收入</a:t>
              </a:r>
            </a:p>
          </p:txBody>
        </p:sp>
        <p:grpSp>
          <p:nvGrpSpPr>
            <p:cNvPr id="3" name="Group 38"/>
            <p:cNvGrpSpPr>
              <a:grpSpLocks/>
            </p:cNvGrpSpPr>
            <p:nvPr/>
          </p:nvGrpSpPr>
          <p:grpSpPr bwMode="auto">
            <a:xfrm>
              <a:off x="2199" y="1056"/>
              <a:ext cx="960" cy="2160"/>
              <a:chOff x="3264" y="1056"/>
              <a:chExt cx="960" cy="2160"/>
            </a:xfrm>
          </p:grpSpPr>
          <p:sp>
            <p:nvSpPr>
              <p:cNvPr id="17" name="Rectangle 24"/>
              <p:cNvSpPr>
                <a:spLocks noChangeArrowheads="1"/>
              </p:cNvSpPr>
              <p:nvPr/>
            </p:nvSpPr>
            <p:spPr bwMode="auto">
              <a:xfrm>
                <a:off x="3264" y="1056"/>
                <a:ext cx="912" cy="576"/>
              </a:xfrm>
              <a:prstGeom prst="rect">
                <a:avLst/>
              </a:prstGeom>
              <a:noFill/>
              <a:ln w="28575">
                <a:solidFill>
                  <a:schemeClr val="hlink"/>
                </a:solidFill>
                <a:miter lim="800000"/>
                <a:headEnd/>
                <a:tailEnd/>
              </a:ln>
              <a:effectLst/>
            </p:spPr>
            <p:txBody>
              <a:bodyPr wrap="none" anchor="ctr"/>
              <a:lstStyle/>
              <a:p>
                <a:endParaRPr lang="zh-CN" altLang="en-US"/>
              </a:p>
            </p:txBody>
          </p:sp>
          <p:sp>
            <p:nvSpPr>
              <p:cNvPr id="18" name="Text Box 25"/>
              <p:cNvSpPr txBox="1">
                <a:spLocks noChangeArrowheads="1"/>
              </p:cNvSpPr>
              <p:nvPr/>
            </p:nvSpPr>
            <p:spPr bwMode="auto">
              <a:xfrm>
                <a:off x="3312" y="1248"/>
                <a:ext cx="698" cy="250"/>
              </a:xfrm>
              <a:prstGeom prst="rect">
                <a:avLst/>
              </a:prstGeom>
              <a:noFill/>
              <a:ln w="9525">
                <a:noFill/>
                <a:miter lim="800000"/>
                <a:headEnd/>
                <a:tailEnd/>
              </a:ln>
              <a:effectLst/>
            </p:spPr>
            <p:txBody>
              <a:bodyPr wrap="none">
                <a:spAutoFit/>
              </a:bodyPr>
              <a:lstStyle/>
              <a:p>
                <a:pPr algn="l">
                  <a:spcBef>
                    <a:spcPct val="50000"/>
                  </a:spcBef>
                </a:pPr>
                <a:r>
                  <a:rPr lang="zh-CN" altLang="en-US" sz="2000" b="1" dirty="0">
                    <a:solidFill>
                      <a:schemeClr val="hlink"/>
                    </a:solidFill>
                    <a:latin typeface="Arial Narrow" pitchFamily="34" charset="0"/>
                    <a:ea typeface="黑体" pitchFamily="2" charset="-122"/>
                  </a:rPr>
                  <a:t>直接成本</a:t>
                </a:r>
              </a:p>
            </p:txBody>
          </p:sp>
          <p:sp>
            <p:nvSpPr>
              <p:cNvPr id="19" name="Rectangle 27"/>
              <p:cNvSpPr>
                <a:spLocks noChangeArrowheads="1"/>
              </p:cNvSpPr>
              <p:nvPr/>
            </p:nvSpPr>
            <p:spPr bwMode="auto">
              <a:xfrm>
                <a:off x="3264" y="1632"/>
                <a:ext cx="912" cy="384"/>
              </a:xfrm>
              <a:prstGeom prst="rect">
                <a:avLst/>
              </a:prstGeom>
              <a:noFill/>
              <a:ln w="28575">
                <a:solidFill>
                  <a:schemeClr val="hlink"/>
                </a:solidFill>
                <a:miter lim="800000"/>
                <a:headEnd/>
                <a:tailEnd/>
              </a:ln>
              <a:effectLst/>
            </p:spPr>
            <p:txBody>
              <a:bodyPr wrap="none" anchor="ctr"/>
              <a:lstStyle/>
              <a:p>
                <a:endParaRPr lang="zh-CN" altLang="en-US"/>
              </a:p>
            </p:txBody>
          </p:sp>
          <p:sp>
            <p:nvSpPr>
              <p:cNvPr id="20" name="Text Box 28"/>
              <p:cNvSpPr txBox="1">
                <a:spLocks noChangeArrowheads="1"/>
              </p:cNvSpPr>
              <p:nvPr/>
            </p:nvSpPr>
            <p:spPr bwMode="auto">
              <a:xfrm>
                <a:off x="3312" y="1680"/>
                <a:ext cx="912" cy="250"/>
              </a:xfrm>
              <a:prstGeom prst="rect">
                <a:avLst/>
              </a:prstGeom>
              <a:noFill/>
              <a:ln w="9525">
                <a:noFill/>
                <a:miter lim="800000"/>
                <a:headEnd/>
                <a:tailEnd/>
              </a:ln>
              <a:effectLst/>
            </p:spPr>
            <p:txBody>
              <a:bodyPr>
                <a:spAutoFit/>
              </a:bodyPr>
              <a:lstStyle/>
              <a:p>
                <a:pPr algn="l">
                  <a:spcBef>
                    <a:spcPct val="50000"/>
                  </a:spcBef>
                </a:pPr>
                <a:r>
                  <a:rPr lang="zh-CN" altLang="en-US" sz="2000" b="1">
                    <a:solidFill>
                      <a:schemeClr val="hlink"/>
                    </a:solidFill>
                    <a:latin typeface="Arial Narrow" pitchFamily="34" charset="0"/>
                    <a:ea typeface="黑体" pitchFamily="2" charset="-122"/>
                  </a:rPr>
                  <a:t>综合费用</a:t>
                </a:r>
              </a:p>
            </p:txBody>
          </p:sp>
          <p:sp>
            <p:nvSpPr>
              <p:cNvPr id="21" name="Text Box 29"/>
              <p:cNvSpPr txBox="1">
                <a:spLocks noChangeArrowheads="1"/>
              </p:cNvSpPr>
              <p:nvPr/>
            </p:nvSpPr>
            <p:spPr bwMode="auto">
              <a:xfrm>
                <a:off x="3312" y="2064"/>
                <a:ext cx="703" cy="250"/>
              </a:xfrm>
              <a:prstGeom prst="rect">
                <a:avLst/>
              </a:prstGeom>
              <a:noFill/>
              <a:ln w="9525">
                <a:noFill/>
                <a:miter lim="800000"/>
                <a:headEnd/>
                <a:tailEnd/>
              </a:ln>
              <a:effectLst/>
            </p:spPr>
            <p:txBody>
              <a:bodyPr wrap="none">
                <a:spAutoFit/>
              </a:bodyPr>
              <a:lstStyle/>
              <a:p>
                <a:pPr algn="l">
                  <a:spcBef>
                    <a:spcPct val="50000"/>
                  </a:spcBef>
                </a:pPr>
                <a:r>
                  <a:rPr lang="zh-CN" altLang="en-US" sz="2000" b="1">
                    <a:solidFill>
                      <a:schemeClr val="hlink"/>
                    </a:solidFill>
                    <a:latin typeface="Arial Narrow" pitchFamily="34" charset="0"/>
                    <a:ea typeface="黑体" pitchFamily="2" charset="-122"/>
                  </a:rPr>
                  <a:t>折         旧</a:t>
                </a:r>
              </a:p>
            </p:txBody>
          </p:sp>
          <p:sp>
            <p:nvSpPr>
              <p:cNvPr id="22" name="Rectangle 30"/>
              <p:cNvSpPr>
                <a:spLocks noChangeArrowheads="1"/>
              </p:cNvSpPr>
              <p:nvPr/>
            </p:nvSpPr>
            <p:spPr bwMode="auto">
              <a:xfrm>
                <a:off x="3264" y="2016"/>
                <a:ext cx="912" cy="288"/>
              </a:xfrm>
              <a:prstGeom prst="rect">
                <a:avLst/>
              </a:prstGeom>
              <a:noFill/>
              <a:ln w="28575">
                <a:solidFill>
                  <a:schemeClr val="hlink"/>
                </a:solidFill>
                <a:miter lim="800000"/>
                <a:headEnd/>
                <a:tailEnd/>
              </a:ln>
              <a:effectLst/>
            </p:spPr>
            <p:txBody>
              <a:bodyPr wrap="none" anchor="ctr"/>
              <a:lstStyle/>
              <a:p>
                <a:endParaRPr lang="zh-CN" altLang="en-US"/>
              </a:p>
            </p:txBody>
          </p:sp>
          <p:sp>
            <p:nvSpPr>
              <p:cNvPr id="23" name="Text Box 31"/>
              <p:cNvSpPr txBox="1">
                <a:spLocks noChangeArrowheads="1"/>
              </p:cNvSpPr>
              <p:nvPr/>
            </p:nvSpPr>
            <p:spPr bwMode="auto">
              <a:xfrm>
                <a:off x="3318" y="2304"/>
                <a:ext cx="703" cy="250"/>
              </a:xfrm>
              <a:prstGeom prst="rect">
                <a:avLst/>
              </a:prstGeom>
              <a:noFill/>
              <a:ln w="9525">
                <a:noFill/>
                <a:miter lim="800000"/>
                <a:headEnd/>
                <a:tailEnd/>
              </a:ln>
              <a:effectLst/>
            </p:spPr>
            <p:txBody>
              <a:bodyPr wrap="none">
                <a:spAutoFit/>
              </a:bodyPr>
              <a:lstStyle/>
              <a:p>
                <a:pPr algn="l">
                  <a:spcBef>
                    <a:spcPct val="50000"/>
                  </a:spcBef>
                </a:pPr>
                <a:r>
                  <a:rPr lang="zh-CN" altLang="en-US" sz="2000" b="1">
                    <a:solidFill>
                      <a:schemeClr val="hlink"/>
                    </a:solidFill>
                    <a:latin typeface="Arial Narrow" pitchFamily="34" charset="0"/>
                    <a:ea typeface="黑体" pitchFamily="2" charset="-122"/>
                  </a:rPr>
                  <a:t>利         息</a:t>
                </a:r>
              </a:p>
            </p:txBody>
          </p:sp>
          <p:sp>
            <p:nvSpPr>
              <p:cNvPr id="24" name="Rectangle 33"/>
              <p:cNvSpPr>
                <a:spLocks noChangeArrowheads="1"/>
              </p:cNvSpPr>
              <p:nvPr/>
            </p:nvSpPr>
            <p:spPr bwMode="auto">
              <a:xfrm>
                <a:off x="3264" y="2304"/>
                <a:ext cx="912" cy="240"/>
              </a:xfrm>
              <a:prstGeom prst="rect">
                <a:avLst/>
              </a:prstGeom>
              <a:noFill/>
              <a:ln w="28575">
                <a:solidFill>
                  <a:schemeClr val="hlink"/>
                </a:solidFill>
                <a:miter lim="800000"/>
                <a:headEnd/>
                <a:tailEnd/>
              </a:ln>
              <a:effectLst/>
            </p:spPr>
            <p:txBody>
              <a:bodyPr wrap="none" anchor="ctr"/>
              <a:lstStyle/>
              <a:p>
                <a:endParaRPr lang="zh-CN" altLang="en-US"/>
              </a:p>
            </p:txBody>
          </p:sp>
          <p:sp>
            <p:nvSpPr>
              <p:cNvPr id="25" name="Text Box 34"/>
              <p:cNvSpPr txBox="1">
                <a:spLocks noChangeArrowheads="1"/>
              </p:cNvSpPr>
              <p:nvPr/>
            </p:nvSpPr>
            <p:spPr bwMode="auto">
              <a:xfrm>
                <a:off x="3348" y="2544"/>
                <a:ext cx="795" cy="252"/>
              </a:xfrm>
              <a:prstGeom prst="rect">
                <a:avLst/>
              </a:prstGeom>
              <a:noFill/>
              <a:ln w="9525">
                <a:noFill/>
                <a:miter lim="800000"/>
                <a:headEnd/>
                <a:tailEnd/>
              </a:ln>
              <a:effectLst/>
            </p:spPr>
            <p:txBody>
              <a:bodyPr wrap="square">
                <a:spAutoFit/>
              </a:bodyPr>
              <a:lstStyle/>
              <a:p>
                <a:pPr algn="l">
                  <a:spcBef>
                    <a:spcPct val="50000"/>
                  </a:spcBef>
                </a:pPr>
                <a:r>
                  <a:rPr lang="zh-CN" altLang="en-US" sz="2000" b="1" dirty="0" smtClean="0">
                    <a:solidFill>
                      <a:schemeClr val="hlink"/>
                    </a:solidFill>
                    <a:latin typeface="Arial Narrow" pitchFamily="34" charset="0"/>
                    <a:ea typeface="黑体" pitchFamily="2" charset="-122"/>
                  </a:rPr>
                  <a:t>所得税</a:t>
                </a:r>
                <a:endParaRPr lang="zh-CN" altLang="en-US" sz="2000" b="1" dirty="0">
                  <a:solidFill>
                    <a:schemeClr val="hlink"/>
                  </a:solidFill>
                  <a:latin typeface="Arial Narrow" pitchFamily="34" charset="0"/>
                  <a:ea typeface="黑体" pitchFamily="2" charset="-122"/>
                </a:endParaRPr>
              </a:p>
            </p:txBody>
          </p:sp>
          <p:sp>
            <p:nvSpPr>
              <p:cNvPr id="26" name="Rectangle 35"/>
              <p:cNvSpPr>
                <a:spLocks noChangeArrowheads="1"/>
              </p:cNvSpPr>
              <p:nvPr/>
            </p:nvSpPr>
            <p:spPr bwMode="auto">
              <a:xfrm>
                <a:off x="3264" y="2544"/>
                <a:ext cx="912" cy="240"/>
              </a:xfrm>
              <a:prstGeom prst="rect">
                <a:avLst/>
              </a:prstGeom>
              <a:noFill/>
              <a:ln w="28575">
                <a:solidFill>
                  <a:schemeClr val="hlink"/>
                </a:solidFill>
                <a:miter lim="800000"/>
                <a:headEnd/>
                <a:tailEnd/>
              </a:ln>
              <a:effectLst/>
            </p:spPr>
            <p:txBody>
              <a:bodyPr wrap="none" anchor="ctr"/>
              <a:lstStyle/>
              <a:p>
                <a:endParaRPr lang="zh-CN" altLang="en-US"/>
              </a:p>
            </p:txBody>
          </p:sp>
          <p:sp>
            <p:nvSpPr>
              <p:cNvPr id="27" name="Rectangle 36"/>
              <p:cNvSpPr>
                <a:spLocks noChangeArrowheads="1"/>
              </p:cNvSpPr>
              <p:nvPr/>
            </p:nvSpPr>
            <p:spPr bwMode="auto">
              <a:xfrm>
                <a:off x="3264" y="2781"/>
                <a:ext cx="912" cy="435"/>
              </a:xfrm>
              <a:prstGeom prst="rect">
                <a:avLst/>
              </a:prstGeom>
              <a:noFill/>
              <a:ln w="28575">
                <a:solidFill>
                  <a:schemeClr val="folHlink"/>
                </a:solidFill>
                <a:miter lim="800000"/>
                <a:headEnd/>
                <a:tailEnd/>
              </a:ln>
              <a:effectLst/>
            </p:spPr>
            <p:txBody>
              <a:bodyPr wrap="none" anchor="ctr"/>
              <a:lstStyle/>
              <a:p>
                <a:endParaRPr lang="zh-CN" altLang="en-US"/>
              </a:p>
            </p:txBody>
          </p:sp>
          <p:sp>
            <p:nvSpPr>
              <p:cNvPr id="28" name="Text Box 37"/>
              <p:cNvSpPr txBox="1">
                <a:spLocks noChangeArrowheads="1"/>
              </p:cNvSpPr>
              <p:nvPr/>
            </p:nvSpPr>
            <p:spPr bwMode="auto">
              <a:xfrm>
                <a:off x="3312" y="2832"/>
                <a:ext cx="727" cy="327"/>
              </a:xfrm>
              <a:prstGeom prst="rect">
                <a:avLst/>
              </a:prstGeom>
              <a:noFill/>
              <a:ln w="9525">
                <a:noFill/>
                <a:miter lim="800000"/>
                <a:headEnd/>
                <a:tailEnd/>
              </a:ln>
              <a:effectLst/>
            </p:spPr>
            <p:txBody>
              <a:bodyPr wrap="none">
                <a:spAutoFit/>
              </a:bodyPr>
              <a:lstStyle/>
              <a:p>
                <a:pPr algn="l">
                  <a:spcBef>
                    <a:spcPct val="50000"/>
                  </a:spcBef>
                </a:pPr>
                <a:r>
                  <a:rPr lang="zh-CN" altLang="en-US" sz="2800" b="1">
                    <a:solidFill>
                      <a:schemeClr val="tx2"/>
                    </a:solidFill>
                    <a:latin typeface="Arial Narrow" pitchFamily="34" charset="0"/>
                    <a:ea typeface="华文新魏" pitchFamily="2" charset="-122"/>
                  </a:rPr>
                  <a:t>净利润</a:t>
                </a:r>
                <a:endParaRPr lang="zh-CN" altLang="en-US" sz="3200" b="1">
                  <a:solidFill>
                    <a:schemeClr val="folHlink"/>
                  </a:solidFill>
                  <a:latin typeface="Arial Narrow" pitchFamily="34" charset="0"/>
                  <a:ea typeface="华文新魏" pitchFamily="2" charset="-122"/>
                </a:endParaRPr>
              </a:p>
            </p:txBody>
          </p:sp>
        </p:grpSp>
        <p:grpSp>
          <p:nvGrpSpPr>
            <p:cNvPr id="4" name="Group 44"/>
            <p:cNvGrpSpPr>
              <a:grpSpLocks/>
            </p:cNvGrpSpPr>
            <p:nvPr/>
          </p:nvGrpSpPr>
          <p:grpSpPr bwMode="auto">
            <a:xfrm>
              <a:off x="3103" y="1640"/>
              <a:ext cx="1152" cy="1584"/>
              <a:chOff x="3120" y="1632"/>
              <a:chExt cx="1152" cy="1584"/>
            </a:xfrm>
          </p:grpSpPr>
          <p:sp>
            <p:nvSpPr>
              <p:cNvPr id="13" name="Rectangle 39"/>
              <p:cNvSpPr>
                <a:spLocks noChangeArrowheads="1"/>
              </p:cNvSpPr>
              <p:nvPr/>
            </p:nvSpPr>
            <p:spPr bwMode="auto">
              <a:xfrm>
                <a:off x="3984" y="1632"/>
                <a:ext cx="288" cy="1584"/>
              </a:xfrm>
              <a:prstGeom prst="rect">
                <a:avLst/>
              </a:prstGeom>
              <a:solidFill>
                <a:srgbClr val="3366FF"/>
              </a:solidFill>
              <a:ln w="9525">
                <a:noFill/>
                <a:miter lim="800000"/>
                <a:headEnd/>
                <a:tailEnd/>
              </a:ln>
              <a:effectLst/>
            </p:spPr>
            <p:txBody>
              <a:bodyPr wrap="none" anchor="ctr"/>
              <a:lstStyle/>
              <a:p>
                <a:endParaRPr lang="zh-CN" altLang="en-US"/>
              </a:p>
            </p:txBody>
          </p:sp>
          <p:sp>
            <p:nvSpPr>
              <p:cNvPr id="14" name="Rectangle 40"/>
              <p:cNvSpPr>
                <a:spLocks noChangeArrowheads="1"/>
              </p:cNvSpPr>
              <p:nvPr/>
            </p:nvSpPr>
            <p:spPr bwMode="auto">
              <a:xfrm>
                <a:off x="3696" y="2016"/>
                <a:ext cx="288" cy="1200"/>
              </a:xfrm>
              <a:prstGeom prst="rect">
                <a:avLst/>
              </a:prstGeom>
              <a:solidFill>
                <a:srgbClr val="3366FF"/>
              </a:solidFill>
              <a:ln w="9525">
                <a:noFill/>
                <a:miter lim="800000"/>
                <a:headEnd/>
                <a:tailEnd/>
              </a:ln>
              <a:effectLst/>
            </p:spPr>
            <p:txBody>
              <a:bodyPr wrap="none" anchor="ctr"/>
              <a:lstStyle/>
              <a:p>
                <a:endParaRPr lang="zh-CN" altLang="en-US"/>
              </a:p>
            </p:txBody>
          </p:sp>
          <p:sp>
            <p:nvSpPr>
              <p:cNvPr id="15" name="Rectangle 41"/>
              <p:cNvSpPr>
                <a:spLocks noChangeArrowheads="1"/>
              </p:cNvSpPr>
              <p:nvPr/>
            </p:nvSpPr>
            <p:spPr bwMode="auto">
              <a:xfrm>
                <a:off x="3408" y="2304"/>
                <a:ext cx="288" cy="912"/>
              </a:xfrm>
              <a:prstGeom prst="rect">
                <a:avLst/>
              </a:prstGeom>
              <a:solidFill>
                <a:srgbClr val="3366FF"/>
              </a:solidFill>
              <a:ln w="9525">
                <a:noFill/>
                <a:miter lim="800000"/>
                <a:headEnd/>
                <a:tailEnd/>
              </a:ln>
              <a:effectLst/>
            </p:spPr>
            <p:txBody>
              <a:bodyPr wrap="none" anchor="ctr"/>
              <a:lstStyle/>
              <a:p>
                <a:endParaRPr lang="zh-CN" altLang="en-US"/>
              </a:p>
            </p:txBody>
          </p:sp>
          <p:sp>
            <p:nvSpPr>
              <p:cNvPr id="16" name="Rectangle 43"/>
              <p:cNvSpPr>
                <a:spLocks noChangeArrowheads="1"/>
              </p:cNvSpPr>
              <p:nvPr/>
            </p:nvSpPr>
            <p:spPr bwMode="auto">
              <a:xfrm>
                <a:off x="3120" y="2544"/>
                <a:ext cx="288" cy="672"/>
              </a:xfrm>
              <a:prstGeom prst="rect">
                <a:avLst/>
              </a:prstGeom>
              <a:solidFill>
                <a:srgbClr val="3366FF"/>
              </a:solidFill>
              <a:ln w="9525">
                <a:noFill/>
                <a:miter lim="800000"/>
                <a:headEnd/>
                <a:tailEnd/>
              </a:ln>
              <a:effectLst/>
            </p:spPr>
            <p:txBody>
              <a:bodyPr wrap="none" anchor="ctr"/>
              <a:lstStyle/>
              <a:p>
                <a:endParaRPr lang="zh-CN" altLang="en-US"/>
              </a:p>
            </p:txBody>
          </p:sp>
        </p:grpSp>
        <p:sp>
          <p:nvSpPr>
            <p:cNvPr id="11" name="Text Box 45"/>
            <p:cNvSpPr txBox="1">
              <a:spLocks noChangeArrowheads="1"/>
            </p:cNvSpPr>
            <p:nvPr/>
          </p:nvSpPr>
          <p:spPr bwMode="auto">
            <a:xfrm>
              <a:off x="3101" y="2016"/>
              <a:ext cx="250" cy="624"/>
            </a:xfrm>
            <a:prstGeom prst="rect">
              <a:avLst/>
            </a:prstGeom>
            <a:noFill/>
            <a:ln w="9525">
              <a:noFill/>
              <a:miter lim="800000"/>
              <a:headEnd/>
              <a:tailEnd/>
            </a:ln>
            <a:effectLst/>
          </p:spPr>
          <p:txBody>
            <a:bodyPr vert="eaVert">
              <a:spAutoFit/>
            </a:bodyPr>
            <a:lstStyle/>
            <a:p>
              <a:pPr algn="l">
                <a:spcBef>
                  <a:spcPct val="50000"/>
                </a:spcBef>
              </a:pPr>
              <a:r>
                <a:rPr lang="zh-CN" altLang="en-US" sz="1600" dirty="0">
                  <a:latin typeface="Arial Narrow" pitchFamily="34" charset="0"/>
                  <a:ea typeface="楷体_GB2312" pitchFamily="49" charset="-122"/>
                </a:rPr>
                <a:t>税前利润</a:t>
              </a:r>
              <a:endParaRPr lang="zh-CN" altLang="en-US" sz="1200" dirty="0">
                <a:latin typeface="Arial Narrow" pitchFamily="34" charset="0"/>
                <a:ea typeface="楷体_GB2312" pitchFamily="49" charset="-122"/>
              </a:endParaRPr>
            </a:p>
          </p:txBody>
        </p:sp>
        <p:sp>
          <p:nvSpPr>
            <p:cNvPr id="12" name="Text Box 46"/>
            <p:cNvSpPr txBox="1">
              <a:spLocks noChangeArrowheads="1"/>
            </p:cNvSpPr>
            <p:nvPr/>
          </p:nvSpPr>
          <p:spPr bwMode="auto">
            <a:xfrm>
              <a:off x="3957" y="1344"/>
              <a:ext cx="249" cy="384"/>
            </a:xfrm>
            <a:prstGeom prst="rect">
              <a:avLst/>
            </a:prstGeom>
            <a:noFill/>
            <a:ln w="9525">
              <a:noFill/>
              <a:miter lim="800000"/>
              <a:headEnd/>
              <a:tailEnd/>
            </a:ln>
            <a:effectLst/>
          </p:spPr>
          <p:txBody>
            <a:bodyPr vert="eaVert">
              <a:spAutoFit/>
            </a:bodyPr>
            <a:lstStyle/>
            <a:p>
              <a:pPr algn="l">
                <a:spcBef>
                  <a:spcPct val="50000"/>
                </a:spcBef>
              </a:pPr>
              <a:r>
                <a:rPr lang="zh-CN" altLang="en-US" sz="1600">
                  <a:latin typeface="Arial Narrow" pitchFamily="34" charset="0"/>
                  <a:ea typeface="楷体_GB2312" pitchFamily="49" charset="-122"/>
                </a:rPr>
                <a:t>毛利</a:t>
              </a:r>
              <a:endParaRPr lang="zh-CN" altLang="en-US" sz="1200">
                <a:latin typeface="Arial Narrow" pitchFamily="34" charset="0"/>
                <a:ea typeface="楷体_GB2312" pitchFamily="49" charset="-122"/>
              </a:endParaRPr>
            </a:p>
          </p:txBody>
        </p:sp>
      </p:grpSp>
      <p:sp>
        <p:nvSpPr>
          <p:cNvPr id="29" name="Text Box 45"/>
          <p:cNvSpPr txBox="1">
            <a:spLocks noChangeArrowheads="1"/>
          </p:cNvSpPr>
          <p:nvPr/>
        </p:nvSpPr>
        <p:spPr bwMode="auto">
          <a:xfrm>
            <a:off x="3781073" y="2924944"/>
            <a:ext cx="430887" cy="1422648"/>
          </a:xfrm>
          <a:prstGeom prst="rect">
            <a:avLst/>
          </a:prstGeom>
          <a:noFill/>
          <a:ln w="9525">
            <a:noFill/>
            <a:miter lim="800000"/>
            <a:headEnd/>
            <a:tailEnd/>
          </a:ln>
          <a:effectLst/>
        </p:spPr>
        <p:txBody>
          <a:bodyPr vert="eaVert" wrap="square">
            <a:spAutoFit/>
          </a:bodyPr>
          <a:lstStyle/>
          <a:p>
            <a:pPr algn="l">
              <a:spcBef>
                <a:spcPct val="50000"/>
              </a:spcBef>
            </a:pPr>
            <a:r>
              <a:rPr lang="zh-CN" altLang="en-US" sz="1600" dirty="0" smtClean="0">
                <a:latin typeface="Arial Narrow" pitchFamily="34" charset="0"/>
                <a:ea typeface="楷体_GB2312" pitchFamily="49" charset="-122"/>
              </a:rPr>
              <a:t>息税</a:t>
            </a:r>
            <a:r>
              <a:rPr lang="zh-CN" altLang="en-US" sz="1600" dirty="0">
                <a:latin typeface="Arial Narrow" pitchFamily="34" charset="0"/>
                <a:ea typeface="楷体_GB2312" pitchFamily="49" charset="-122"/>
              </a:rPr>
              <a:t>前利润</a:t>
            </a:r>
            <a:endParaRPr lang="zh-CN" altLang="en-US" sz="1200" dirty="0">
              <a:latin typeface="Arial Narrow" pitchFamily="34" charset="0"/>
              <a:ea typeface="楷体_GB2312" pitchFamily="49" charset="-122"/>
            </a:endParaRPr>
          </a:p>
        </p:txBody>
      </p:sp>
    </p:spTree>
  </p:cSld>
  <p:clrMapOvr>
    <a:masterClrMapping/>
  </p:clrMapOvr>
  <p:transition>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资产负债表与盈利能力分析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当利润近似等于现金流量时，利润最大化就近似等于价值最大化这一企业管理决策的目标。</a:t>
            </a:r>
            <a:endParaRPr lang="en-US" altLang="zh-CN" sz="2800" b="1" dirty="0" smtClean="0">
              <a:effectLst>
                <a:outerShdw blurRad="38100" dist="38100" dir="2700000" algn="tl">
                  <a:srgbClr val="000000">
                    <a:alpha val="43137"/>
                  </a:srgbClr>
                </a:outerShdw>
              </a:effectLst>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latin typeface="+mn-lt"/>
                <a:ea typeface="+mn-ea"/>
              </a:rPr>
              <a:t>销售毛利率（生产效率）</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销售毛利：销售收入减销售成本之差。（不计税金附加）</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销售净利率（生产效率）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净利润 </a:t>
            </a:r>
            <a:r>
              <a:rPr lang="en-US" altLang="zh-CN" sz="2400" kern="0" dirty="0" smtClean="0">
                <a:ea typeface="华文中宋" pitchFamily="2" charset="-122"/>
              </a:rPr>
              <a:t>= </a:t>
            </a:r>
            <a:r>
              <a:rPr lang="zh-CN" altLang="en-US" sz="2400" kern="0" dirty="0" smtClean="0">
                <a:ea typeface="华文中宋" pitchFamily="2" charset="-122"/>
              </a:rPr>
              <a:t>利润总额  </a:t>
            </a:r>
            <a:r>
              <a:rPr lang="en-US" altLang="zh-CN" sz="2400" kern="0" dirty="0" smtClean="0">
                <a:ea typeface="华文中宋" pitchFamily="2" charset="-122"/>
              </a:rPr>
              <a:t>-  </a:t>
            </a:r>
            <a:r>
              <a:rPr lang="zh-CN" altLang="en-US" sz="2400" kern="0" dirty="0" smtClean="0">
                <a:ea typeface="华文中宋" pitchFamily="2" charset="-122"/>
              </a:rPr>
              <a:t>所得税</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843088" y="3035300"/>
          <a:ext cx="4773612" cy="965200"/>
        </p:xfrm>
        <a:graphic>
          <a:graphicData uri="http://schemas.openxmlformats.org/presentationml/2006/ole">
            <p:oleObj spid="_x0000_s82947" name="公式" r:id="rId3" imgW="2070000" imgH="419040" progId="Equation.3">
              <p:embed/>
            </p:oleObj>
          </a:graphicData>
        </a:graphic>
      </p:graphicFrame>
      <p:graphicFrame>
        <p:nvGraphicFramePr>
          <p:cNvPr id="82948" name="Object 4"/>
          <p:cNvGraphicFramePr>
            <a:graphicFrameLocks noChangeAspect="1"/>
          </p:cNvGraphicFramePr>
          <p:nvPr/>
        </p:nvGraphicFramePr>
        <p:xfrm>
          <a:off x="1928794" y="5143512"/>
          <a:ext cx="4773612" cy="965200"/>
        </p:xfrm>
        <a:graphic>
          <a:graphicData uri="http://schemas.openxmlformats.org/presentationml/2006/ole">
            <p:oleObj spid="_x0000_s82948" name="公式" r:id="rId4" imgW="207000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资产负债表与盈利能力分析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latin typeface="+mn-lt"/>
                <a:ea typeface="+mn-ea"/>
              </a:rPr>
              <a:t>总资产收益率（</a:t>
            </a:r>
            <a:r>
              <a:rPr lang="en-US" altLang="zh-CN" sz="2800" b="1" kern="0" dirty="0" smtClean="0">
                <a:effectLst>
                  <a:outerShdw blurRad="38100" dist="38100" dir="2700000" algn="tl">
                    <a:srgbClr val="000000">
                      <a:alpha val="43137"/>
                    </a:srgbClr>
                  </a:outerShdw>
                </a:effectLst>
                <a:latin typeface="+mn-lt"/>
                <a:ea typeface="+mn-ea"/>
              </a:rPr>
              <a:t>ROA</a:t>
            </a:r>
            <a:r>
              <a:rPr lang="zh-CN" altLang="en-US" sz="2800" b="1" kern="0" dirty="0" smtClean="0">
                <a:effectLst>
                  <a:outerShdw blurRad="38100" dist="38100" dir="2700000" algn="tl">
                    <a:srgbClr val="000000">
                      <a:alpha val="43137"/>
                    </a:srgbClr>
                  </a:outerShdw>
                </a:effectLst>
                <a:latin typeface="+mn-lt"/>
                <a:ea typeface="+mn-ea"/>
              </a:rPr>
              <a:t>）</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又称总资产利润率或投资收益率（</a:t>
            </a:r>
            <a:r>
              <a:rPr lang="en-US" altLang="zh-CN" sz="2400" kern="0" dirty="0" smtClean="0">
                <a:ea typeface="华文中宋" pitchFamily="2" charset="-122"/>
              </a:rPr>
              <a:t>ROI</a:t>
            </a:r>
            <a:r>
              <a:rPr lang="zh-CN" altLang="en-US" sz="2400" kern="0" dirty="0" smtClean="0">
                <a:ea typeface="华文中宋" pitchFamily="2" charset="-122"/>
              </a:rPr>
              <a:t>）。</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一定时期内净利润与总资产平均值的比率。（盈利能力）</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净资产收益率（</a:t>
            </a:r>
            <a:r>
              <a:rPr lang="en-US" altLang="zh-CN" sz="2800" b="1" kern="0" dirty="0" smtClean="0">
                <a:effectLst>
                  <a:outerShdw blurRad="38100" dist="38100" dir="2700000" algn="tl">
                    <a:srgbClr val="000000">
                      <a:alpha val="43137"/>
                    </a:srgbClr>
                  </a:outerShdw>
                </a:effectLst>
              </a:rPr>
              <a:t>ROE</a:t>
            </a:r>
            <a:r>
              <a:rPr lang="zh-CN" altLang="en-US" sz="2800" b="1" kern="0" dirty="0" smtClean="0">
                <a:effectLst>
                  <a:outerShdw blurRad="38100" dist="38100" dir="2700000" algn="tl">
                    <a:srgbClr val="000000">
                      <a:alpha val="43137"/>
                    </a:srgbClr>
                  </a:outerShdw>
                </a:effectLst>
              </a:rPr>
              <a:t>）</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反映企业投资者（所有者）的投资收益率。</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416050" y="2714625"/>
          <a:ext cx="5799138" cy="965200"/>
        </p:xfrm>
        <a:graphic>
          <a:graphicData uri="http://schemas.openxmlformats.org/presentationml/2006/ole">
            <p:oleObj spid="_x0000_s84994" name="公式" r:id="rId3" imgW="2514600" imgH="419040" progId="Equation.3">
              <p:embed/>
            </p:oleObj>
          </a:graphicData>
        </a:graphic>
      </p:graphicFrame>
      <p:graphicFrame>
        <p:nvGraphicFramePr>
          <p:cNvPr id="82948" name="Object 4"/>
          <p:cNvGraphicFramePr>
            <a:graphicFrameLocks noChangeAspect="1"/>
          </p:cNvGraphicFramePr>
          <p:nvPr/>
        </p:nvGraphicFramePr>
        <p:xfrm>
          <a:off x="1285852" y="5249882"/>
          <a:ext cx="6178550" cy="965200"/>
        </p:xfrm>
        <a:graphic>
          <a:graphicData uri="http://schemas.openxmlformats.org/presentationml/2006/ole">
            <p:oleObj spid="_x0000_s84995" name="公式" r:id="rId4" imgW="267948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资产负债表与资产使用效率分析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使用效率：企业使用资产创造收入的速度，或企业所使用资产的周转速度 。直接影响企业的偿债能力和盈利能力。</a:t>
            </a:r>
            <a:endParaRPr lang="en-US" altLang="zh-CN" sz="2800" b="1" dirty="0" smtClean="0">
              <a:effectLst>
                <a:outerShdw blurRad="38100" dist="38100" dir="2700000" algn="tl">
                  <a:srgbClr val="000000">
                    <a:alpha val="43137"/>
                  </a:srgbClr>
                </a:outerShdw>
              </a:effectLst>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总资产周转率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固定资产周转率</a:t>
            </a:r>
            <a:endParaRPr lang="en-US" altLang="zh-CN" sz="2800" b="1" kern="0" dirty="0" smtClean="0">
              <a:effectLst>
                <a:outerShdw blurRad="38100" dist="38100" dir="2700000" algn="tl">
                  <a:srgbClr val="000000">
                    <a:alpha val="43137"/>
                  </a:srgbClr>
                </a:outerShdw>
              </a:effectLst>
            </a:endParaRPr>
          </a:p>
        </p:txBody>
      </p:sp>
      <p:graphicFrame>
        <p:nvGraphicFramePr>
          <p:cNvPr id="82947" name="Object 4"/>
          <p:cNvGraphicFramePr>
            <a:graphicFrameLocks noChangeAspect="1"/>
          </p:cNvGraphicFramePr>
          <p:nvPr/>
        </p:nvGraphicFramePr>
        <p:xfrm>
          <a:off x="1196975" y="2819400"/>
          <a:ext cx="6621463" cy="895350"/>
        </p:xfrm>
        <a:graphic>
          <a:graphicData uri="http://schemas.openxmlformats.org/presentationml/2006/ole">
            <p:oleObj spid="_x0000_s86018" name="公式" r:id="rId3" imgW="2882880" imgH="419040" progId="Equation.3">
              <p:embed/>
            </p:oleObj>
          </a:graphicData>
        </a:graphic>
      </p:graphicFrame>
      <p:graphicFrame>
        <p:nvGraphicFramePr>
          <p:cNvPr id="86020" name="Object 4"/>
          <p:cNvGraphicFramePr>
            <a:graphicFrameLocks noChangeAspect="1"/>
          </p:cNvGraphicFramePr>
          <p:nvPr/>
        </p:nvGraphicFramePr>
        <p:xfrm>
          <a:off x="1181100" y="4929188"/>
          <a:ext cx="6645275" cy="857250"/>
        </p:xfrm>
        <a:graphic>
          <a:graphicData uri="http://schemas.openxmlformats.org/presentationml/2006/ole">
            <p:oleObj spid="_x0000_s86020" name="公式" r:id="rId4" imgW="30225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资产负债表与资产使用效率分析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流动资产周转率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应收账款周转率（变现速度）</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分子应为一年的应收账款总额，由于各个企业公开的财务信息资料很少标明赊销收入金额，可以用主营业务收入净额代替赊销收入净额。</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220788" y="1785938"/>
          <a:ext cx="6972300" cy="895350"/>
        </p:xfrm>
        <a:graphic>
          <a:graphicData uri="http://schemas.openxmlformats.org/presentationml/2006/ole">
            <p:oleObj spid="_x0000_s87042" name="公式" r:id="rId3" imgW="3035160" imgH="419040" progId="Equation.3">
              <p:embed/>
            </p:oleObj>
          </a:graphicData>
        </a:graphic>
      </p:graphicFrame>
      <p:graphicFrame>
        <p:nvGraphicFramePr>
          <p:cNvPr id="86020" name="Object 4"/>
          <p:cNvGraphicFramePr>
            <a:graphicFrameLocks noChangeAspect="1"/>
          </p:cNvGraphicFramePr>
          <p:nvPr/>
        </p:nvGraphicFramePr>
        <p:xfrm>
          <a:off x="1166813" y="5214938"/>
          <a:ext cx="6673850" cy="857250"/>
        </p:xfrm>
        <a:graphic>
          <a:graphicData uri="http://schemas.openxmlformats.org/presentationml/2006/ole">
            <p:oleObj spid="_x0000_s87043" name="公式" r:id="rId4" imgW="30351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资产负债表与资产使用效率分析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存货周转率（存货</a:t>
            </a:r>
            <a:r>
              <a:rPr lang="en-US" altLang="zh-CN" sz="2800" b="1" kern="0" dirty="0" smtClean="0">
                <a:effectLst>
                  <a:outerShdw blurRad="38100" dist="38100" dir="2700000" algn="tl">
                    <a:srgbClr val="000000">
                      <a:alpha val="43137"/>
                    </a:srgbClr>
                  </a:outerShdw>
                </a:effectLst>
              </a:rPr>
              <a:t>1</a:t>
            </a:r>
            <a:r>
              <a:rPr lang="zh-CN" altLang="en-US" sz="2800" b="1" kern="0" dirty="0" smtClean="0">
                <a:effectLst>
                  <a:outerShdw blurRad="38100" dist="38100" dir="2700000" algn="tl">
                    <a:srgbClr val="000000">
                      <a:alpha val="43137"/>
                    </a:srgbClr>
                  </a:outerShdw>
                </a:effectLst>
              </a:rPr>
              <a:t>年周转次数，分子是</a:t>
            </a:r>
            <a:r>
              <a:rPr lang="zh-CN" altLang="en-US" sz="2800" b="1" kern="0" dirty="0" smtClean="0">
                <a:solidFill>
                  <a:srgbClr val="C00000"/>
                </a:solidFill>
                <a:effectLst>
                  <a:outerShdw blurRad="38100" dist="38100" dir="2700000" algn="tl">
                    <a:srgbClr val="000000">
                      <a:alpha val="43137"/>
                    </a:srgbClr>
                  </a:outerShdw>
                </a:effectLst>
              </a:rPr>
              <a:t>成本</a:t>
            </a:r>
            <a:r>
              <a:rPr lang="zh-CN" altLang="en-US" sz="2800" b="1" kern="0" dirty="0" smtClean="0">
                <a:effectLst>
                  <a:outerShdw blurRad="38100" dist="38100" dir="2700000" algn="tl">
                    <a:srgbClr val="000000">
                      <a:alpha val="43137"/>
                    </a:srgbClr>
                  </a:outerShdw>
                </a:effectLst>
              </a:rPr>
              <a:t>）</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应付账款周转率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低好，可更多占用供应商货款，应付账款周转期较长，缩短企业的营业周期，减少资金占压减少流动资金投资。</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922463" y="1785938"/>
          <a:ext cx="5570537" cy="895350"/>
        </p:xfrm>
        <a:graphic>
          <a:graphicData uri="http://schemas.openxmlformats.org/presentationml/2006/ole">
            <p:oleObj spid="_x0000_s137218" name="公式" r:id="rId3" imgW="2425680" imgH="419040" progId="Equation.3">
              <p:embed/>
            </p:oleObj>
          </a:graphicData>
        </a:graphic>
      </p:graphicFrame>
      <p:graphicFrame>
        <p:nvGraphicFramePr>
          <p:cNvPr id="86020" name="Object 4"/>
          <p:cNvGraphicFramePr>
            <a:graphicFrameLocks noChangeAspect="1"/>
          </p:cNvGraphicFramePr>
          <p:nvPr/>
        </p:nvGraphicFramePr>
        <p:xfrm>
          <a:off x="1166813" y="5214938"/>
          <a:ext cx="6673850" cy="857250"/>
        </p:xfrm>
        <a:graphic>
          <a:graphicData uri="http://schemas.openxmlformats.org/presentationml/2006/ole">
            <p:oleObj spid="_x0000_s137219" name="公式" r:id="rId4" imgW="30351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损益表</a:t>
            </a:r>
            <a:r>
              <a:rPr lang="en-US" altLang="zh-CN" sz="3200" dirty="0" smtClean="0">
                <a:solidFill>
                  <a:srgbClr val="C00000"/>
                </a:solidFill>
                <a:effectLst>
                  <a:outerShdw blurRad="38100" dist="38100" dir="2700000" algn="tl">
                    <a:srgbClr val="000000">
                      <a:alpha val="43137"/>
                    </a:srgbClr>
                  </a:outerShdw>
                </a:effectLst>
              </a:rPr>
              <a:t>/</a:t>
            </a:r>
            <a:r>
              <a:rPr lang="zh-CN" altLang="en-US" sz="3200" dirty="0" smtClean="0">
                <a:solidFill>
                  <a:srgbClr val="C00000"/>
                </a:solidFill>
                <a:effectLst>
                  <a:outerShdw blurRad="38100" dist="38100" dir="2700000" algn="tl">
                    <a:srgbClr val="000000">
                      <a:alpha val="43137"/>
                    </a:srgbClr>
                  </a:outerShdw>
                </a:effectLst>
              </a:rPr>
              <a:t>资产负债表与偿债能力分析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利息保障倍数</a:t>
            </a:r>
            <a:r>
              <a:rPr lang="en-US" altLang="zh-CN" sz="2800" b="1" kern="0" dirty="0" smtClean="0">
                <a:effectLst>
                  <a:outerShdw blurRad="38100" dist="38100" dir="2700000" algn="tl">
                    <a:srgbClr val="000000">
                      <a:alpha val="43137"/>
                    </a:srgbClr>
                  </a:outerShdw>
                </a:effectLst>
              </a:rPr>
              <a:t>(</a:t>
            </a:r>
            <a:r>
              <a:rPr lang="zh-CN" altLang="en-US" sz="2800" b="1" kern="0" dirty="0" smtClean="0">
                <a:effectLst>
                  <a:outerShdw blurRad="38100" dist="38100" dir="2700000" algn="tl">
                    <a:srgbClr val="000000">
                      <a:alpha val="43137"/>
                    </a:srgbClr>
                  </a:outerShdw>
                </a:effectLst>
              </a:rPr>
              <a:t>税前，息税前，财务费用</a:t>
            </a:r>
            <a:r>
              <a:rPr lang="en-US" altLang="zh-CN" sz="2800" b="1" kern="0" dirty="0" smtClean="0">
                <a:effectLst>
                  <a:outerShdw blurRad="38100" dist="38100" dir="2700000" algn="tl">
                    <a:srgbClr val="000000">
                      <a:alpha val="43137"/>
                    </a:srgbClr>
                  </a:outerShdw>
                </a:effectLst>
              </a:rPr>
              <a:t>)</a:t>
            </a: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又称利息备付率或已获利息倍数。</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付息资金是否充足，应大于</a:t>
            </a:r>
            <a:r>
              <a:rPr lang="en-US" altLang="zh-CN" sz="2400" kern="0" dirty="0" smtClean="0">
                <a:ea typeface="华文中宋" pitchFamily="2" charset="-122"/>
              </a:rPr>
              <a:t>1</a:t>
            </a:r>
            <a:r>
              <a:rPr lang="zh-CN" altLang="en-US" sz="2400" kern="0" dirty="0" smtClean="0">
                <a:ea typeface="华文中宋" pitchFamily="2" charset="-122"/>
              </a:rPr>
              <a:t>。</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净流动资金与长期负债比率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营运资金＞０，以长期负债和投资人权益的一定份额为资金来源；＝０，流动资产上的资金都是流动负债融资；如＜０，流动负债融资，由流动资产和长期资产共同占用</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800225" y="2714625"/>
          <a:ext cx="5686425" cy="895350"/>
        </p:xfrm>
        <a:graphic>
          <a:graphicData uri="http://schemas.openxmlformats.org/presentationml/2006/ole">
            <p:oleObj spid="_x0000_s138242" name="公式" r:id="rId3" imgW="2476440" imgH="419040" progId="Equation.3">
              <p:embed/>
            </p:oleObj>
          </a:graphicData>
        </a:graphic>
      </p:graphicFrame>
      <p:graphicFrame>
        <p:nvGraphicFramePr>
          <p:cNvPr id="86020" name="Object 4"/>
          <p:cNvGraphicFramePr>
            <a:graphicFrameLocks noChangeAspect="1"/>
          </p:cNvGraphicFramePr>
          <p:nvPr/>
        </p:nvGraphicFramePr>
        <p:xfrm>
          <a:off x="1071538" y="5500702"/>
          <a:ext cx="6867545" cy="857250"/>
        </p:xfrm>
        <a:graphic>
          <a:graphicData uri="http://schemas.openxmlformats.org/presentationml/2006/ole">
            <p:oleObj spid="_x0000_s138243" name="公式" r:id="rId4" imgW="339084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1462"/>
            <a:ext cx="7772400" cy="1219200"/>
          </a:xfrm>
        </p:spPr>
        <p:txBody>
          <a:bodyPr/>
          <a:lstStyle/>
          <a:p>
            <a:r>
              <a:rPr lang="zh-CN" altLang="en-US" dirty="0" smtClean="0"/>
              <a:t>经济学</a:t>
            </a:r>
            <a:r>
              <a:rPr lang="zh-CN" altLang="en-US" dirty="0"/>
              <a:t>基本知识  </a:t>
            </a:r>
          </a:p>
        </p:txBody>
      </p:sp>
      <p:sp>
        <p:nvSpPr>
          <p:cNvPr id="52227" name="Rectangle 3"/>
          <p:cNvSpPr>
            <a:spLocks noGrp="1" noChangeArrowheads="1"/>
          </p:cNvSpPr>
          <p:nvPr>
            <p:ph type="body" idx="1"/>
          </p:nvPr>
        </p:nvSpPr>
        <p:spPr>
          <a:xfrm>
            <a:off x="714348" y="1142984"/>
            <a:ext cx="7772400" cy="5029200"/>
          </a:xfrm>
        </p:spPr>
        <p:txBody>
          <a:bodyPr/>
          <a:lstStyle/>
          <a:p>
            <a:r>
              <a:rPr lang="zh-CN" altLang="en-US" dirty="0"/>
              <a:t>微观经济学</a:t>
            </a:r>
          </a:p>
          <a:p>
            <a:pPr lvl="1"/>
            <a:r>
              <a:rPr lang="zh-CN" altLang="en-US" dirty="0"/>
              <a:t>考察对象：单个经济单位（厂商、消费者）</a:t>
            </a:r>
          </a:p>
          <a:p>
            <a:pPr lvl="1"/>
            <a:r>
              <a:rPr lang="zh-CN" altLang="en-US" dirty="0"/>
              <a:t>主要研究内容：价格理论；消费者行为理论；生产理论；厂商均衡理论；分配理论</a:t>
            </a:r>
          </a:p>
          <a:p>
            <a:pPr lvl="1">
              <a:buFontTx/>
              <a:buNone/>
            </a:pPr>
            <a:r>
              <a:rPr lang="zh-CN" altLang="en-US" dirty="0"/>
              <a:t>例如：</a:t>
            </a:r>
          </a:p>
          <a:p>
            <a:pPr lvl="2"/>
            <a:r>
              <a:rPr lang="zh-CN" altLang="en-US" sz="2000" dirty="0"/>
              <a:t>生产者如何分配资源以获取最大利润</a:t>
            </a:r>
          </a:p>
          <a:p>
            <a:pPr lvl="2"/>
            <a:r>
              <a:rPr lang="zh-CN" altLang="en-US" sz="2000" dirty="0"/>
              <a:t>消费者分配收入以获取最大效用</a:t>
            </a:r>
          </a:p>
          <a:p>
            <a:pPr lvl="2"/>
            <a:r>
              <a:rPr lang="zh-CN" altLang="en-US" sz="2000" dirty="0"/>
              <a:t>厂商如何决定产量、投入生产要素的数量、成本和利润</a:t>
            </a:r>
          </a:p>
          <a:p>
            <a:pPr lvl="2"/>
            <a:r>
              <a:rPr lang="zh-CN" altLang="en-US" sz="2000" dirty="0"/>
              <a:t>商品的效用、供给量、需求量、价格如何决定</a:t>
            </a:r>
          </a:p>
        </p:txBody>
      </p:sp>
    </p:spTree>
  </p:cSld>
  <p:clrMapOvr>
    <a:masterClrMapping/>
  </p:clrMapOvr>
  <p:transition>
    <p:cover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714348"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四、现金流量表</a:t>
            </a:r>
          </a:p>
        </p:txBody>
      </p:sp>
      <p:sp>
        <p:nvSpPr>
          <p:cNvPr id="4" name="Rectangle 3"/>
          <p:cNvSpPr txBox="1">
            <a:spLocks noChangeArrowheads="1"/>
          </p:cNvSpPr>
          <p:nvPr/>
        </p:nvSpPr>
        <p:spPr bwMode="auto">
          <a:xfrm>
            <a:off x="71406" y="1071547"/>
            <a:ext cx="8929718" cy="50720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800" b="1" dirty="0" smtClean="0">
                <a:effectLst>
                  <a:outerShdw blurRad="38100" dist="38100" dir="2700000" algn="tl">
                    <a:srgbClr val="000000">
                      <a:alpha val="43137"/>
                    </a:srgbClr>
                  </a:outerShdw>
                </a:effectLst>
              </a:rPr>
              <a:t>反映企业在一定会计期间现金增减变动情况的报表。</a:t>
            </a:r>
            <a:endParaRPr lang="en-US" altLang="zh-CN" sz="2800" b="1" kern="0" dirty="0" smtClean="0">
              <a:effectLst>
                <a:outerShdw blurRad="38100" dist="38100" dir="2700000" algn="tl">
                  <a:srgbClr val="000000">
                    <a:alpha val="43137"/>
                  </a:srgbClr>
                </a:outerShdw>
              </a:effectLst>
              <a:latin typeface="+mn-lt"/>
              <a:ea typeface="+mn-ea"/>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基于基本会计恒等式：</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pP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现金</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非现金资产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负债 </a:t>
            </a:r>
            <a:r>
              <a:rPr lang="en-US" altLang="zh-CN" sz="2400" b="1" kern="0" dirty="0" smtClean="0">
                <a:solidFill>
                  <a:srgbClr val="C00000"/>
                </a:solidFill>
                <a:effectLst>
                  <a:outerShdw blurRad="38100" dist="38100" dir="2700000" algn="tl">
                    <a:srgbClr val="000000">
                      <a:alpha val="43137"/>
                    </a:srgbClr>
                  </a:outerShdw>
                </a:effectLst>
                <a:ea typeface="华文中宋" pitchFamily="2" charset="-122"/>
              </a:rPr>
              <a:t>+ </a:t>
            </a:r>
            <a:r>
              <a:rPr lang="zh-CN" altLang="en-US" sz="2400" b="1" kern="0" dirty="0" smtClean="0">
                <a:solidFill>
                  <a:srgbClr val="C00000"/>
                </a:solidFill>
                <a:effectLst>
                  <a:outerShdw blurRad="38100" dist="38100" dir="2700000" algn="tl">
                    <a:srgbClr val="000000">
                      <a:alpha val="43137"/>
                    </a:srgbClr>
                  </a:outerShdw>
                </a:effectLst>
                <a:ea typeface="华文中宋" pitchFamily="2" charset="-122"/>
              </a:rPr>
              <a:t>股东权益</a:t>
            </a: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800" b="1" dirty="0" smtClean="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基本内容</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ct val="140000"/>
              </a:lnSpc>
              <a:spcBef>
                <a:spcPct val="20000"/>
              </a:spcBef>
              <a:buClr>
                <a:srgbClr val="C00000"/>
              </a:buClr>
              <a:buFont typeface="Wingdings" pitchFamily="2" charset="2"/>
              <a:buChar char="l"/>
            </a:pPr>
            <a:r>
              <a:rPr lang="zh-CN" altLang="en-US" sz="2400" kern="0" dirty="0" smtClean="0">
                <a:ea typeface="华文中宋" pitchFamily="2" charset="-122"/>
              </a:rPr>
              <a:t>营业活动现金，投资活动现金，筹资活动现金。</a:t>
            </a:r>
            <a:endParaRPr lang="en-US" altLang="zh-CN" sz="2400"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en-US" altLang="zh-CN" sz="2400" kern="0" dirty="0" smtClean="0">
                <a:ea typeface="华文中宋" pitchFamily="2" charset="-122"/>
              </a:rPr>
              <a:t>P30</a:t>
            </a:r>
          </a:p>
        </p:txBody>
      </p:sp>
    </p:spTree>
  </p:cSld>
  <p:clrMapOvr>
    <a:masterClrMapping/>
  </p:clrMapOvr>
  <p:transition>
    <p:cover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现金流量表与现金流量分析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企业可以一时没利润，绝不可一时没现金。</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分析的重点：营业活动现金流量。</a:t>
            </a: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营业活动净现金比率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衡量短期偿债能力。</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债务保障比率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衡量长期偿债能力。</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819150" y="3035300"/>
          <a:ext cx="6823075" cy="965200"/>
        </p:xfrm>
        <a:graphic>
          <a:graphicData uri="http://schemas.openxmlformats.org/presentationml/2006/ole">
            <p:oleObj spid="_x0000_s139266" name="公式" r:id="rId3" imgW="2958840" imgH="419040" progId="Equation.3">
              <p:embed/>
            </p:oleObj>
          </a:graphicData>
        </a:graphic>
      </p:graphicFrame>
      <p:graphicFrame>
        <p:nvGraphicFramePr>
          <p:cNvPr id="139268" name="Object 4"/>
          <p:cNvGraphicFramePr>
            <a:graphicFrameLocks noChangeAspect="1"/>
          </p:cNvGraphicFramePr>
          <p:nvPr/>
        </p:nvGraphicFramePr>
        <p:xfrm>
          <a:off x="1312863" y="5214938"/>
          <a:ext cx="5767387" cy="965200"/>
        </p:xfrm>
        <a:graphic>
          <a:graphicData uri="http://schemas.openxmlformats.org/presentationml/2006/ole">
            <p:oleObj spid="_x0000_s139268" name="公式" r:id="rId4" imgW="250164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现金流量表与现金流量分析</a:t>
            </a:r>
          </a:p>
        </p:txBody>
      </p:sp>
      <p:sp>
        <p:nvSpPr>
          <p:cNvPr id="4" name="Rectangle 3"/>
          <p:cNvSpPr txBox="1">
            <a:spLocks noChangeArrowheads="1"/>
          </p:cNvSpPr>
          <p:nvPr/>
        </p:nvSpPr>
        <p:spPr bwMode="auto">
          <a:xfrm>
            <a:off x="323528" y="1071546"/>
            <a:ext cx="8534752" cy="52149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ts val="3360"/>
              </a:lnSpc>
              <a:spcBef>
                <a:spcPct val="20000"/>
              </a:spcBef>
              <a:buClr>
                <a:schemeClr val="accent2"/>
              </a:buClr>
              <a:buFont typeface="Wingdings" pitchFamily="2" charset="2"/>
              <a:buChar char="p"/>
            </a:pPr>
            <a:r>
              <a:rPr lang="zh-CN" altLang="en-US" sz="2800" b="1" kern="0" dirty="0" smtClean="0">
                <a:effectLst>
                  <a:outerShdw blurRad="38100" dist="38100" dir="2700000" algn="tl">
                    <a:srgbClr val="000000">
                      <a:alpha val="43137"/>
                    </a:srgbClr>
                  </a:outerShdw>
                </a:effectLst>
              </a:rPr>
              <a:t>净利润现金保障比率</a:t>
            </a:r>
            <a:endParaRPr lang="en-US" altLang="zh-CN" sz="2800" b="1" kern="0" dirty="0" smtClean="0">
              <a:effectLst>
                <a:outerShdw blurRad="38100" dist="38100" dir="2700000" algn="tl">
                  <a:srgbClr val="000000">
                    <a:alpha val="43137"/>
                  </a:srgbClr>
                </a:outerShdw>
              </a:effectLst>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用来评价企业的净利润在多大程度上可以兑现，反映企业盈利的质量。</a:t>
            </a:r>
            <a:endParaRPr lang="en-US" altLang="zh-CN" sz="2400" kern="0" dirty="0" smtClean="0">
              <a:ea typeface="华文中宋" pitchFamily="2" charset="-122"/>
            </a:endParaRPr>
          </a:p>
        </p:txBody>
      </p:sp>
      <p:graphicFrame>
        <p:nvGraphicFramePr>
          <p:cNvPr id="82947" name="Object 4"/>
          <p:cNvGraphicFramePr>
            <a:graphicFrameLocks noChangeAspect="1"/>
          </p:cNvGraphicFramePr>
          <p:nvPr/>
        </p:nvGraphicFramePr>
        <p:xfrm>
          <a:off x="1428728" y="3214686"/>
          <a:ext cx="6121400" cy="965200"/>
        </p:xfrm>
        <a:graphic>
          <a:graphicData uri="http://schemas.openxmlformats.org/presentationml/2006/ole">
            <p:oleObj spid="_x0000_s140290" name="公式" r:id="rId3" imgW="265428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714348"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200" smtClean="0"/>
              <a:t>五、财务报表之间的关系与综合分析</a:t>
            </a:r>
            <a:endParaRPr lang="zh-CN" altLang="en-US" sz="3200" dirty="0" smtClean="0"/>
          </a:p>
        </p:txBody>
      </p:sp>
      <p:sp>
        <p:nvSpPr>
          <p:cNvPr id="4" name="Rectangle 3"/>
          <p:cNvSpPr txBox="1">
            <a:spLocks noChangeArrowheads="1"/>
          </p:cNvSpPr>
          <p:nvPr/>
        </p:nvSpPr>
        <p:spPr bwMode="auto">
          <a:xfrm>
            <a:off x="357158" y="1071547"/>
            <a:ext cx="8358246" cy="50720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关系：资产负债表是静态表，期初与期末有差异。差异的原因可由当年的现金流量表和损益表解释。</a:t>
            </a:r>
            <a:r>
              <a:rPr lang="en-US" altLang="zh-CN" sz="2400" kern="0" dirty="0" smtClean="0">
                <a:ea typeface="华文中宋" pitchFamily="2" charset="-122"/>
              </a:rPr>
              <a:t>P33</a:t>
            </a:r>
            <a:r>
              <a:rPr lang="zh-CN" altLang="en-US" sz="2400" kern="0" dirty="0" smtClean="0">
                <a:ea typeface="华文中宋" pitchFamily="2" charset="-122"/>
              </a:rPr>
              <a:t>。</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综合分析：各种比率综合在一起，全面、系统分析财务状况。</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杜邦分析法基本原理：将</a:t>
            </a:r>
            <a:r>
              <a:rPr lang="zh-CN" altLang="en-US" sz="2400" b="1" kern="0" dirty="0" smtClean="0">
                <a:solidFill>
                  <a:srgbClr val="C00000"/>
                </a:solidFill>
                <a:ea typeface="华文中宋" pitchFamily="2" charset="-122"/>
              </a:rPr>
              <a:t>净资产收益率</a:t>
            </a:r>
            <a:r>
              <a:rPr lang="zh-CN" altLang="en-US" sz="2400" kern="0" dirty="0" smtClean="0">
                <a:ea typeface="华文中宋" pitchFamily="2" charset="-122"/>
              </a:rPr>
              <a:t>作为综合反映企业财务状况的</a:t>
            </a:r>
            <a:r>
              <a:rPr lang="zh-CN" altLang="en-US" sz="2400" b="1" kern="0" dirty="0" smtClean="0">
                <a:solidFill>
                  <a:srgbClr val="C00000"/>
                </a:solidFill>
                <a:ea typeface="华文中宋" pitchFamily="2" charset="-122"/>
              </a:rPr>
              <a:t>首要指标。</a:t>
            </a:r>
            <a:r>
              <a:rPr lang="zh-CN" altLang="en-US" sz="2400" kern="0" dirty="0" smtClean="0">
                <a:ea typeface="华文中宋" pitchFamily="2" charset="-122"/>
              </a:rPr>
              <a:t>层层分解，深入分析财务状况经营业绩好坏及根源。</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两个指标：总资产盈利能力和资金结构。</a:t>
            </a:r>
            <a:endParaRPr lang="en-US" altLang="zh-CN" sz="2400" kern="0" dirty="0" smtClean="0">
              <a:ea typeface="华文中宋" pitchFamily="2" charset="-122"/>
            </a:endParaRPr>
          </a:p>
          <a:p>
            <a:pPr marL="633413" lvl="1" indent="-342900" eaLnBrk="0" hangingPunct="0">
              <a:lnSpc>
                <a:spcPts val="3360"/>
              </a:lnSpc>
              <a:spcBef>
                <a:spcPct val="20000"/>
              </a:spcBef>
              <a:buClr>
                <a:srgbClr val="C00000"/>
              </a:buClr>
              <a:buFont typeface="Wingdings" pitchFamily="2" charset="2"/>
              <a:buChar char="l"/>
            </a:pPr>
            <a:r>
              <a:rPr lang="zh-CN" altLang="en-US" sz="2400" kern="0" dirty="0" smtClean="0">
                <a:ea typeface="华文中宋" pitchFamily="2" charset="-122"/>
              </a:rPr>
              <a:t>总资产收益率和权益乘数。</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endParaRPr lang="en-US" altLang="zh-CN" sz="2400"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5" name="Picture 3"/>
          <p:cNvPicPr>
            <a:picLocks noChangeAspect="1" noChangeArrowheads="1"/>
          </p:cNvPicPr>
          <p:nvPr/>
        </p:nvPicPr>
        <p:blipFill>
          <a:blip r:embed="rId2" cstate="print"/>
          <a:srcRect/>
          <a:stretch>
            <a:fillRect/>
          </a:stretch>
        </p:blipFill>
        <p:spPr bwMode="auto">
          <a:xfrm>
            <a:off x="2357422" y="1357298"/>
            <a:ext cx="4391025" cy="4924425"/>
          </a:xfrm>
          <a:prstGeom prst="rect">
            <a:avLst/>
          </a:prstGeom>
          <a:noFill/>
          <a:ln w="9525">
            <a:noFill/>
            <a:miter lim="800000"/>
            <a:headEnd/>
            <a:tailEnd/>
          </a:ln>
          <a:effectLst/>
        </p:spPr>
      </p:pic>
      <p:sp>
        <p:nvSpPr>
          <p:cNvPr id="4" name="矩形 3"/>
          <p:cNvSpPr/>
          <p:nvPr/>
        </p:nvSpPr>
        <p:spPr>
          <a:xfrm>
            <a:off x="3214678" y="214290"/>
            <a:ext cx="2244525" cy="584775"/>
          </a:xfrm>
          <a:prstGeom prst="rect">
            <a:avLst/>
          </a:prstGeom>
        </p:spPr>
        <p:txBody>
          <a:bodyPr wrap="none">
            <a:spAutoFit/>
          </a:bodyPr>
          <a:lstStyle/>
          <a:p>
            <a:r>
              <a:rPr lang="zh-CN" altLang="en-US" sz="3200" b="1" dirty="0" smtClean="0">
                <a:solidFill>
                  <a:srgbClr val="C00000"/>
                </a:solidFill>
                <a:effectLst>
                  <a:outerShdw blurRad="38100" dist="38100" dir="2700000" algn="tl">
                    <a:srgbClr val="000000">
                      <a:alpha val="43137"/>
                    </a:srgbClr>
                  </a:outerShdw>
                </a:effectLst>
                <a:latin typeface="+mj-lt"/>
                <a:ea typeface="+mj-ea"/>
                <a:cs typeface="+mj-cs"/>
              </a:rPr>
              <a:t>杜邦分析法</a:t>
            </a:r>
          </a:p>
        </p:txBody>
      </p:sp>
    </p:spTree>
  </p:cSld>
  <p:clrMapOvr>
    <a:masterClrMapping/>
  </p:clrMapOvr>
  <p:transition>
    <p:cover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4678" y="214290"/>
            <a:ext cx="2244525" cy="584775"/>
          </a:xfrm>
          <a:prstGeom prst="rect">
            <a:avLst/>
          </a:prstGeom>
        </p:spPr>
        <p:txBody>
          <a:bodyPr wrap="none">
            <a:spAutoFit/>
          </a:bodyPr>
          <a:lstStyle/>
          <a:p>
            <a:r>
              <a:rPr lang="zh-CN" altLang="en-US" sz="3200" b="1" dirty="0" smtClean="0">
                <a:solidFill>
                  <a:srgbClr val="C00000"/>
                </a:solidFill>
                <a:effectLst>
                  <a:outerShdw blurRad="38100" dist="38100" dir="2700000" algn="tl">
                    <a:srgbClr val="000000">
                      <a:alpha val="43137"/>
                    </a:srgbClr>
                  </a:outerShdw>
                </a:effectLst>
                <a:latin typeface="+mj-lt"/>
                <a:ea typeface="+mj-ea"/>
                <a:cs typeface="+mj-cs"/>
              </a:rPr>
              <a:t>杜邦分析法</a:t>
            </a:r>
          </a:p>
        </p:txBody>
      </p:sp>
      <p:pic>
        <p:nvPicPr>
          <p:cNvPr id="142339" name="Picture 3"/>
          <p:cNvPicPr>
            <a:picLocks noChangeAspect="1" noChangeArrowheads="1"/>
          </p:cNvPicPr>
          <p:nvPr/>
        </p:nvPicPr>
        <p:blipFill>
          <a:blip r:embed="rId2" cstate="print"/>
          <a:srcRect/>
          <a:stretch>
            <a:fillRect/>
          </a:stretch>
        </p:blipFill>
        <p:spPr bwMode="auto">
          <a:xfrm>
            <a:off x="1779314" y="1142984"/>
            <a:ext cx="5593018" cy="5119688"/>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4678" y="214290"/>
            <a:ext cx="3892412" cy="584775"/>
          </a:xfrm>
          <a:prstGeom prst="rect">
            <a:avLst/>
          </a:prstGeom>
        </p:spPr>
        <p:txBody>
          <a:bodyPr wrap="none">
            <a:spAutoFit/>
          </a:bodyPr>
          <a:lstStyle/>
          <a:p>
            <a:r>
              <a:rPr lang="zh-CN" altLang="en-US" sz="3200" b="1" dirty="0" smtClean="0">
                <a:solidFill>
                  <a:srgbClr val="C00000"/>
                </a:solidFill>
                <a:effectLst>
                  <a:outerShdw blurRad="38100" dist="38100" dir="2700000" algn="tl">
                    <a:srgbClr val="000000">
                      <a:alpha val="43137"/>
                    </a:srgbClr>
                  </a:outerShdw>
                </a:effectLst>
                <a:latin typeface="+mj-lt"/>
                <a:ea typeface="+mj-ea"/>
                <a:cs typeface="+mj-cs"/>
              </a:rPr>
              <a:t>杜邦分析体系的不足</a:t>
            </a:r>
          </a:p>
        </p:txBody>
      </p:sp>
      <p:sp>
        <p:nvSpPr>
          <p:cNvPr id="5" name="Rectangle 3"/>
          <p:cNvSpPr txBox="1">
            <a:spLocks noChangeArrowheads="1"/>
          </p:cNvSpPr>
          <p:nvPr/>
        </p:nvSpPr>
        <p:spPr bwMode="auto">
          <a:xfrm>
            <a:off x="357158" y="1071547"/>
            <a:ext cx="8358246" cy="50720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以净资产收益率为第一指标，是基于账面利润而非现金流量 ，与企业价值最大化的目标相违背。</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不区分付息债务与不付息债务，如应付预收等流动负债，对某些分析结果产生不利影响 。</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偏重于盈利能力分析，对偿债能力不是十分敏感。</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endParaRPr lang="en-US" altLang="zh-CN" sz="2400"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323528" y="2000240"/>
            <a:ext cx="8352928" cy="923330"/>
          </a:xfrm>
          <a:prstGeom prst="rect">
            <a:avLst/>
          </a:prstGeom>
          <a:noFill/>
          <a:ln w="9525">
            <a:noFill/>
            <a:miter lim="800000"/>
            <a:headEnd/>
            <a:tailEnd/>
          </a:ln>
        </p:spPr>
        <p:txBody>
          <a:bodyPr wrap="square" anchorCtr="1">
            <a:spAutoFit/>
          </a:bodyPr>
          <a:lstStyle/>
          <a:p>
            <a:pPr algn="ctr"/>
            <a:r>
              <a:rPr kumimoji="1" lang="zh-CN" altLang="en-US"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3</a:t>
            </a:r>
            <a:r>
              <a:rPr kumimoji="1" lang="zh-CN" altLang="en-US" sz="5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财务报表分析（下）</a:t>
            </a:r>
            <a:endParaRPr kumimoji="1" lang="zh-CN" altLang="en-US" sz="24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一、管理资产负债表</a:t>
            </a:r>
          </a:p>
        </p:txBody>
      </p:sp>
      <p:sp>
        <p:nvSpPr>
          <p:cNvPr id="4" name="Rectangle 3"/>
          <p:cNvSpPr txBox="1">
            <a:spLocks noChangeArrowheads="1"/>
          </p:cNvSpPr>
          <p:nvPr/>
        </p:nvSpPr>
        <p:spPr bwMode="auto">
          <a:xfrm>
            <a:off x="142844" y="1000108"/>
            <a:ext cx="8820472" cy="5357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eaLnBrk="0" hangingPunct="0">
              <a:lnSpc>
                <a:spcPct val="140000"/>
              </a:lnSpc>
              <a:spcBef>
                <a:spcPct val="20000"/>
              </a:spcBef>
              <a:buClr>
                <a:schemeClr val="accent2"/>
              </a:buClr>
            </a:pPr>
            <a:r>
              <a:rPr lang="zh-CN" altLang="en-US" sz="2400" b="1" dirty="0" smtClean="0">
                <a:solidFill>
                  <a:srgbClr val="C00000"/>
                </a:solidFill>
                <a:effectLst>
                  <a:outerShdw blurRad="38100" dist="38100" dir="2700000" algn="tl">
                    <a:srgbClr val="000000">
                      <a:alpha val="43137"/>
                    </a:srgbClr>
                  </a:outerShdw>
                </a:effectLst>
              </a:rPr>
              <a:t>从管理者的角度分析盈利能力和短期偿债能力。</a:t>
            </a:r>
            <a:endParaRPr lang="en-US" altLang="zh-CN"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400" b="1" dirty="0" smtClean="0">
                <a:effectLst>
                  <a:outerShdw blurRad="38100" dist="38100" dir="2700000" algn="tl">
                    <a:srgbClr val="000000">
                      <a:alpha val="43137"/>
                    </a:srgbClr>
                  </a:outerShdw>
                </a:effectLst>
              </a:rPr>
              <a:t> </a:t>
            </a:r>
            <a:r>
              <a:rPr lang="zh-CN" altLang="en-US" sz="2400" b="1" dirty="0" smtClean="0">
                <a:effectLst>
                  <a:outerShdw blurRad="38100" dist="38100" dir="2700000" algn="tl">
                    <a:srgbClr val="000000">
                      <a:alpha val="43137"/>
                    </a:srgbClr>
                  </a:outerShdw>
                </a:effectLst>
              </a:rPr>
              <a:t>与标准资产负债表的最大区别：经营负债的处理。</a:t>
            </a:r>
            <a:endParaRPr lang="en-US" altLang="zh-CN" sz="2400" b="1" dirty="0" smtClean="0">
              <a:effectLst>
                <a:outerShdw blurRad="38100" dist="38100" dir="2700000" algn="tl">
                  <a:srgbClr val="000000">
                    <a:alpha val="43137"/>
                  </a:srgbClr>
                </a:outerShdw>
              </a:effectLst>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ea typeface="华文中宋" pitchFamily="2" charset="-122"/>
              </a:rPr>
              <a:t>不付利息的经营负债作为减项从右边移到左边，与经营资产相抵，体现流动资金中的</a:t>
            </a:r>
            <a:r>
              <a:rPr lang="zh-CN" altLang="en-US" kern="0" dirty="0" smtClean="0">
                <a:solidFill>
                  <a:srgbClr val="C00000"/>
                </a:solidFill>
                <a:ea typeface="华文中宋" pitchFamily="2" charset="-122"/>
              </a:rPr>
              <a:t>净投资额</a:t>
            </a:r>
            <a:r>
              <a:rPr lang="zh-CN" altLang="en-US" kern="0" dirty="0" smtClean="0">
                <a:ea typeface="华文中宋" pitchFamily="2" charset="-122"/>
              </a:rPr>
              <a:t>。</a:t>
            </a:r>
            <a:endParaRPr lang="en-US" altLang="zh-CN"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solidFill>
                  <a:srgbClr val="C00000"/>
                </a:solidFill>
                <a:ea typeface="华文中宋" pitchFamily="2" charset="-122"/>
              </a:rPr>
              <a:t>净投资额</a:t>
            </a:r>
            <a:r>
              <a:rPr lang="zh-CN" altLang="en-US" kern="0" dirty="0" smtClean="0">
                <a:ea typeface="华文中宋" pitchFamily="2" charset="-122"/>
              </a:rPr>
              <a:t>：现金，现金等价物、流动资金，长期资产。</a:t>
            </a:r>
            <a:endParaRPr lang="en-US" altLang="zh-CN"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ea typeface="华文中宋" pitchFamily="2" charset="-122"/>
              </a:rPr>
              <a:t>内容：</a:t>
            </a:r>
            <a:r>
              <a:rPr lang="en-US" altLang="zh-CN" kern="0" dirty="0" smtClean="0">
                <a:ea typeface="华文中宋" pitchFamily="2" charset="-122"/>
              </a:rPr>
              <a:t>P41</a:t>
            </a:r>
            <a:r>
              <a:rPr lang="zh-CN" altLang="en-US" kern="0" dirty="0" smtClean="0">
                <a:ea typeface="华文中宋" pitchFamily="2" charset="-122"/>
              </a:rPr>
              <a:t> 。</a:t>
            </a:r>
            <a:endParaRPr lang="en-US" altLang="zh-CN"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ea typeface="华文中宋" pitchFamily="2" charset="-122"/>
              </a:rPr>
              <a:t>营业周期</a:t>
            </a:r>
            <a:r>
              <a:rPr lang="en-US" altLang="zh-CN" kern="0" dirty="0" smtClean="0">
                <a:ea typeface="华文中宋" pitchFamily="2" charset="-122"/>
              </a:rPr>
              <a:t>=</a:t>
            </a:r>
            <a:r>
              <a:rPr lang="zh-CN" altLang="en-US" kern="0" dirty="0" smtClean="0">
                <a:ea typeface="华文中宋" pitchFamily="2" charset="-122"/>
              </a:rPr>
              <a:t>存货周转期</a:t>
            </a:r>
            <a:r>
              <a:rPr lang="en-US" altLang="zh-CN" kern="0" dirty="0" smtClean="0">
                <a:ea typeface="华文中宋" pitchFamily="2" charset="-122"/>
              </a:rPr>
              <a:t>+</a:t>
            </a:r>
            <a:r>
              <a:rPr lang="zh-CN" altLang="en-US" kern="0" dirty="0" smtClean="0">
                <a:ea typeface="华文中宋" pitchFamily="2" charset="-122"/>
              </a:rPr>
              <a:t>应收账款周转期</a:t>
            </a:r>
            <a:endParaRPr lang="en-US" altLang="zh-CN"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ea typeface="华文中宋" pitchFamily="2" charset="-122"/>
              </a:rPr>
              <a:t>现金周转期</a:t>
            </a:r>
            <a:r>
              <a:rPr lang="en-US" altLang="zh-CN" kern="0" dirty="0" smtClean="0">
                <a:ea typeface="华文中宋" pitchFamily="2" charset="-122"/>
              </a:rPr>
              <a:t>=</a:t>
            </a:r>
            <a:r>
              <a:rPr lang="zh-CN" altLang="en-US" kern="0" dirty="0" smtClean="0">
                <a:ea typeface="华文中宋" pitchFamily="2" charset="-122"/>
              </a:rPr>
              <a:t>存货周转期</a:t>
            </a:r>
            <a:r>
              <a:rPr lang="en-US" altLang="zh-CN" kern="0" dirty="0" smtClean="0">
                <a:ea typeface="华文中宋" pitchFamily="2" charset="-122"/>
              </a:rPr>
              <a:t>+</a:t>
            </a:r>
            <a:r>
              <a:rPr lang="zh-CN" altLang="en-US" kern="0" dirty="0" smtClean="0">
                <a:ea typeface="华文中宋" pitchFamily="2" charset="-122"/>
              </a:rPr>
              <a:t>应收账款周转期</a:t>
            </a:r>
            <a:r>
              <a:rPr lang="en-US" altLang="zh-CN" kern="0" dirty="0" smtClean="0">
                <a:ea typeface="华文中宋" pitchFamily="2" charset="-122"/>
              </a:rPr>
              <a:t>-</a:t>
            </a:r>
            <a:r>
              <a:rPr lang="zh-CN" altLang="en-US" kern="0" dirty="0" smtClean="0">
                <a:ea typeface="华文中宋" pitchFamily="2" charset="-122"/>
              </a:rPr>
              <a:t>应付账款周转期</a:t>
            </a:r>
            <a:endParaRPr lang="en-US" altLang="zh-CN" kern="0" dirty="0" smtClean="0">
              <a:ea typeface="华文中宋" pitchFamily="2" charset="-122"/>
            </a:endParaRPr>
          </a:p>
          <a:p>
            <a:pPr marL="633413" lvl="1" indent="-342900" eaLnBrk="0" hangingPunct="0">
              <a:lnSpc>
                <a:spcPct val="140000"/>
              </a:lnSpc>
              <a:spcBef>
                <a:spcPct val="20000"/>
              </a:spcBef>
              <a:buClr>
                <a:srgbClr val="C00000"/>
              </a:buClr>
              <a:buFont typeface="Wingdings" pitchFamily="2" charset="2"/>
              <a:buChar char="l"/>
            </a:pPr>
            <a:r>
              <a:rPr lang="zh-CN" altLang="en-US" kern="0" dirty="0" smtClean="0">
                <a:ea typeface="华文中宋" pitchFamily="2" charset="-122"/>
              </a:rPr>
              <a:t>用途：净资产收益率可能不变，总资产收益率会更高。更准确反映总资金量和管理流动资金的效率，更有效揭示短期偿债能力，可用于企业的价值评估、业绩考核和财务管理。</a:t>
            </a:r>
            <a:endParaRPr lang="en-US" altLang="zh-CN"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二、盈利能力分析</a:t>
            </a:r>
          </a:p>
        </p:txBody>
      </p:sp>
      <p:sp>
        <p:nvSpPr>
          <p:cNvPr id="4" name="Rectangle 3"/>
          <p:cNvSpPr txBox="1">
            <a:spLocks noChangeArrowheads="1"/>
          </p:cNvSpPr>
          <p:nvPr/>
        </p:nvSpPr>
        <p:spPr bwMode="auto">
          <a:xfrm>
            <a:off x="142844" y="1000108"/>
            <a:ext cx="8786874" cy="5357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eaLnBrk="0" hangingPunct="0">
              <a:spcBef>
                <a:spcPct val="20000"/>
              </a:spcBef>
              <a:buClr>
                <a:schemeClr val="accent2"/>
              </a:buClr>
            </a:pPr>
            <a:r>
              <a:rPr lang="zh-CN" altLang="en-US" sz="2400" b="1" dirty="0" smtClean="0">
                <a:solidFill>
                  <a:srgbClr val="C00000"/>
                </a:solidFill>
                <a:effectLst>
                  <a:outerShdw blurRad="38100" dist="38100" dir="2700000" algn="tl">
                    <a:srgbClr val="000000">
                      <a:alpha val="43137"/>
                    </a:srgbClr>
                  </a:outerShdw>
                </a:effectLst>
              </a:rPr>
              <a:t>企业盈利能力的基本关系式：</a:t>
            </a:r>
            <a:endParaRPr lang="en-US" altLang="zh-CN" sz="2400" b="1" dirty="0" smtClean="0">
              <a:solidFill>
                <a:srgbClr val="C00000"/>
              </a:solidFill>
              <a:effectLst>
                <a:outerShdw blurRad="38100" dist="38100" dir="2700000" algn="tl">
                  <a:srgbClr val="000000">
                    <a:alpha val="43137"/>
                  </a:srgbClr>
                </a:outerShdw>
              </a:effectLst>
            </a:endParaRPr>
          </a:p>
          <a:p>
            <a:pPr marL="342900" lvl="0" indent="-342900" algn="ctr" eaLnBrk="0" hangingPunct="0">
              <a:spcBef>
                <a:spcPct val="20000"/>
              </a:spcBef>
              <a:buClr>
                <a:schemeClr val="accent2"/>
              </a:buClr>
            </a:pPr>
            <a:r>
              <a:rPr lang="zh-CN" altLang="en-US" sz="2400" b="1" dirty="0" smtClean="0">
                <a:solidFill>
                  <a:srgbClr val="C00000"/>
                </a:solidFill>
                <a:effectLst>
                  <a:outerShdw blurRad="38100" dist="38100" dir="2700000" algn="tl">
                    <a:srgbClr val="000000">
                      <a:alpha val="43137"/>
                    </a:srgbClr>
                  </a:outerShdw>
                </a:effectLst>
              </a:rPr>
              <a:t>净资产收益率</a:t>
            </a:r>
            <a:r>
              <a:rPr lang="en-US" altLang="zh-CN" sz="2400" b="1" dirty="0" smtClean="0">
                <a:solidFill>
                  <a:srgbClr val="C00000"/>
                </a:solidFill>
                <a:effectLst>
                  <a:outerShdw blurRad="38100" dist="38100" dir="2700000" algn="tl">
                    <a:srgbClr val="000000">
                      <a:alpha val="43137"/>
                    </a:srgbClr>
                  </a:outerShdw>
                </a:effectLst>
              </a:rPr>
              <a:t>=</a:t>
            </a:r>
            <a:r>
              <a:rPr lang="zh-CN" altLang="en-US" sz="2400" b="1" dirty="0" smtClean="0">
                <a:solidFill>
                  <a:srgbClr val="C00000"/>
                </a:solidFill>
                <a:effectLst>
                  <a:outerShdw blurRad="38100" dist="38100" dir="2700000" algn="tl">
                    <a:srgbClr val="000000">
                      <a:alpha val="43137"/>
                    </a:srgbClr>
                  </a:outerShdw>
                </a:effectLst>
              </a:rPr>
              <a:t>投入资金收益率*财务杠杆乘数*税负比率</a:t>
            </a:r>
            <a:endParaRPr lang="en-US" altLang="zh-CN" sz="2400" b="1" dirty="0" smtClean="0">
              <a:solidFill>
                <a:srgbClr val="C00000"/>
              </a:solidFill>
              <a:effectLst>
                <a:outerShdw blurRad="38100" dist="38100" dir="2700000" algn="tl">
                  <a:srgbClr val="000000">
                    <a:alpha val="43137"/>
                  </a:srgbClr>
                </a:outerShdw>
              </a:effectLst>
            </a:endParaRPr>
          </a:p>
          <a:p>
            <a:pPr marL="342900" lvl="0" indent="-342900" algn="ctr" eaLnBrk="0" hangingPunct="0">
              <a:lnSpc>
                <a:spcPct val="140000"/>
              </a:lnSpc>
              <a:spcBef>
                <a:spcPct val="20000"/>
              </a:spcBef>
              <a:buClr>
                <a:schemeClr val="accent2"/>
              </a:buClr>
            </a:pP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algn="ctr" eaLnBrk="0" hangingPunct="0">
              <a:lnSpc>
                <a:spcPct val="140000"/>
              </a:lnSpc>
              <a:spcBef>
                <a:spcPct val="20000"/>
              </a:spcBef>
              <a:buClr>
                <a:schemeClr val="accent2"/>
              </a:buClr>
            </a:pP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algn="ctr" eaLnBrk="0" hangingPunct="0">
              <a:lnSpc>
                <a:spcPct val="140000"/>
              </a:lnSpc>
              <a:spcBef>
                <a:spcPct val="20000"/>
              </a:spcBef>
              <a:buClr>
                <a:schemeClr val="accent2"/>
              </a:buClr>
            </a:pP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algn="ctr" eaLnBrk="0" hangingPunct="0">
              <a:lnSpc>
                <a:spcPct val="140000"/>
              </a:lnSpc>
              <a:spcBef>
                <a:spcPct val="20000"/>
              </a:spcBef>
              <a:buClr>
                <a:schemeClr val="accent2"/>
              </a:buClr>
            </a:pP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algn="ctr" eaLnBrk="0" hangingPunct="0">
              <a:lnSpc>
                <a:spcPct val="140000"/>
              </a:lnSpc>
              <a:spcBef>
                <a:spcPct val="20000"/>
              </a:spcBef>
              <a:buClr>
                <a:schemeClr val="accent2"/>
              </a:buClr>
            </a:pPr>
            <a:endParaRPr lang="en-US" altLang="zh-CN" sz="2400" b="1" kern="0" dirty="0" smtClean="0">
              <a:solidFill>
                <a:srgbClr val="C00000"/>
              </a:solidFill>
              <a:effectLst>
                <a:outerShdw blurRad="38100" dist="38100" dir="2700000" algn="tl">
                  <a:srgbClr val="000000">
                    <a:alpha val="43137"/>
                  </a:srgbClr>
                </a:outerShdw>
              </a:effectLst>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endParaRPr lang="en-US" altLang="zh-CN"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盈利能力的</a:t>
            </a:r>
            <a:r>
              <a:rPr lang="en-US" altLang="zh-CN" sz="2400" kern="0" dirty="0" smtClean="0">
                <a:ea typeface="华文中宋" pitchFamily="2" charset="-122"/>
              </a:rPr>
              <a:t>5</a:t>
            </a:r>
            <a:r>
              <a:rPr lang="zh-CN" altLang="en-US" sz="2400" kern="0" dirty="0" smtClean="0">
                <a:ea typeface="华文中宋" pitchFamily="2" charset="-122"/>
              </a:rPr>
              <a:t>个因素：营业利润率、投入资金周转率、财务结构比率、财务费用比率，税负比率。</a:t>
            </a:r>
            <a:r>
              <a:rPr lang="en-US" altLang="zh-CN" sz="2400" kern="0" dirty="0" smtClean="0">
                <a:ea typeface="华文中宋" pitchFamily="2" charset="-122"/>
              </a:rPr>
              <a:t>P46</a:t>
            </a:r>
          </a:p>
        </p:txBody>
      </p:sp>
      <p:graphicFrame>
        <p:nvGraphicFramePr>
          <p:cNvPr id="143362" name="Object 4"/>
          <p:cNvGraphicFramePr>
            <a:graphicFrameLocks noChangeAspect="1"/>
          </p:cNvGraphicFramePr>
          <p:nvPr/>
        </p:nvGraphicFramePr>
        <p:xfrm>
          <a:off x="357158" y="2214554"/>
          <a:ext cx="8580438" cy="965200"/>
        </p:xfrm>
        <a:graphic>
          <a:graphicData uri="http://schemas.openxmlformats.org/presentationml/2006/ole">
            <p:oleObj spid="_x0000_s143362" name="公式" r:id="rId3" imgW="3720960" imgH="419040" progId="Equation.3">
              <p:embed/>
            </p:oleObj>
          </a:graphicData>
        </a:graphic>
      </p:graphicFrame>
      <p:graphicFrame>
        <p:nvGraphicFramePr>
          <p:cNvPr id="143363" name="Object 4"/>
          <p:cNvGraphicFramePr>
            <a:graphicFrameLocks noChangeAspect="1"/>
          </p:cNvGraphicFramePr>
          <p:nvPr/>
        </p:nvGraphicFramePr>
        <p:xfrm>
          <a:off x="1074738" y="3250311"/>
          <a:ext cx="7145337" cy="965200"/>
        </p:xfrm>
        <a:graphic>
          <a:graphicData uri="http://schemas.openxmlformats.org/presentationml/2006/ole">
            <p:oleObj spid="_x0000_s143363" name="公式" r:id="rId4" imgW="3098520" imgH="419040" progId="Equation.3">
              <p:embed/>
            </p:oleObj>
          </a:graphicData>
        </a:graphic>
      </p:graphicFrame>
      <p:graphicFrame>
        <p:nvGraphicFramePr>
          <p:cNvPr id="143364" name="Object 4"/>
          <p:cNvGraphicFramePr>
            <a:graphicFrameLocks noChangeAspect="1"/>
          </p:cNvGraphicFramePr>
          <p:nvPr/>
        </p:nvGraphicFramePr>
        <p:xfrm>
          <a:off x="1023938" y="4357694"/>
          <a:ext cx="7526337" cy="965200"/>
        </p:xfrm>
        <a:graphic>
          <a:graphicData uri="http://schemas.openxmlformats.org/presentationml/2006/ole">
            <p:oleObj spid="_x0000_s143364" name="公式" r:id="rId5" imgW="32637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571472" y="928670"/>
            <a:ext cx="7772400" cy="5410200"/>
          </a:xfrm>
        </p:spPr>
        <p:txBody>
          <a:bodyPr/>
          <a:lstStyle/>
          <a:p>
            <a:r>
              <a:rPr lang="zh-CN" altLang="en-US" dirty="0"/>
              <a:t>宏观经济学</a:t>
            </a:r>
          </a:p>
          <a:p>
            <a:pPr lvl="1"/>
            <a:r>
              <a:rPr lang="zh-CN" altLang="en-US" dirty="0"/>
              <a:t>考察对象：整个国民经济活动</a:t>
            </a:r>
          </a:p>
          <a:p>
            <a:pPr lvl="1"/>
            <a:r>
              <a:rPr lang="zh-CN" altLang="en-US" dirty="0"/>
              <a:t>主要研究内容</a:t>
            </a:r>
          </a:p>
          <a:p>
            <a:pPr lvl="2">
              <a:buFontTx/>
              <a:buNone/>
            </a:pPr>
            <a:r>
              <a:rPr lang="zh-CN" altLang="en-US" b="1" dirty="0">
                <a:effectLst>
                  <a:outerShdw blurRad="38100" dist="38100" dir="2700000" algn="tl">
                    <a:srgbClr val="C0C0C0"/>
                  </a:outerShdw>
                </a:effectLst>
                <a:latin typeface="华文中宋" pitchFamily="2" charset="-122"/>
              </a:rPr>
              <a:t>经济活动中有关经济总量的决定与变化</a:t>
            </a:r>
          </a:p>
          <a:p>
            <a:pPr lvl="1">
              <a:buFontTx/>
              <a:buNone/>
            </a:pPr>
            <a:r>
              <a:rPr lang="zh-CN" altLang="en-US" dirty="0"/>
              <a:t>例如：</a:t>
            </a:r>
          </a:p>
          <a:p>
            <a:pPr lvl="2"/>
            <a:r>
              <a:rPr lang="zh-CN" altLang="en-US" sz="2000" dirty="0"/>
              <a:t>国民收入与总就业量</a:t>
            </a:r>
          </a:p>
          <a:p>
            <a:pPr lvl="2"/>
            <a:r>
              <a:rPr lang="zh-CN" altLang="en-US" sz="2000" dirty="0"/>
              <a:t>社会消费、储蓄与投资数量与比例</a:t>
            </a:r>
          </a:p>
          <a:p>
            <a:pPr lvl="2"/>
            <a:r>
              <a:rPr lang="zh-CN" altLang="en-US" sz="2000" dirty="0"/>
              <a:t>货币流通量与流通速度</a:t>
            </a:r>
          </a:p>
          <a:p>
            <a:pPr lvl="2"/>
            <a:r>
              <a:rPr lang="zh-CN" altLang="en-US" sz="2000" dirty="0"/>
              <a:t>价格总水平与利息率</a:t>
            </a:r>
          </a:p>
          <a:p>
            <a:pPr lvl="2"/>
            <a:r>
              <a:rPr lang="zh-CN" altLang="en-US" sz="2000" dirty="0"/>
              <a:t>经济</a:t>
            </a:r>
            <a:r>
              <a:rPr lang="zh-CN" altLang="en-US" sz="2000" dirty="0" smtClean="0"/>
              <a:t>波动     经济</a:t>
            </a:r>
            <a:r>
              <a:rPr lang="zh-CN" altLang="en-US" sz="2000" dirty="0"/>
              <a:t>增长</a:t>
            </a:r>
          </a:p>
        </p:txBody>
      </p:sp>
      <p:sp>
        <p:nvSpPr>
          <p:cNvPr id="3" name="Rectangle 2"/>
          <p:cNvSpPr>
            <a:spLocks noGrp="1" noChangeArrowheads="1"/>
          </p:cNvSpPr>
          <p:nvPr>
            <p:ph type="title"/>
          </p:nvPr>
        </p:nvSpPr>
        <p:spPr>
          <a:xfrm>
            <a:off x="685800" y="-71462"/>
            <a:ext cx="7772400" cy="1219200"/>
          </a:xfrm>
        </p:spPr>
        <p:txBody>
          <a:bodyPr/>
          <a:lstStyle/>
          <a:p>
            <a:r>
              <a:rPr lang="zh-CN" altLang="en-US" dirty="0" smtClean="0"/>
              <a:t>经济学</a:t>
            </a:r>
            <a:r>
              <a:rPr lang="zh-CN" altLang="en-US" dirty="0"/>
              <a:t>基本知识  </a:t>
            </a:r>
          </a:p>
        </p:txBody>
      </p:sp>
    </p:spTree>
  </p:cSld>
  <p:clrMapOvr>
    <a:masterClrMapping/>
  </p:clrMapOvr>
  <p:transition>
    <p:cover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899592" y="116632"/>
            <a:ext cx="7696200" cy="8382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zh-CN" altLang="en-US" sz="3600" dirty="0" smtClean="0"/>
              <a:t>三、短期偿债能力分析</a:t>
            </a:r>
          </a:p>
        </p:txBody>
      </p:sp>
      <p:sp>
        <p:nvSpPr>
          <p:cNvPr id="4" name="Rectangle 3"/>
          <p:cNvSpPr txBox="1">
            <a:spLocks noChangeArrowheads="1"/>
          </p:cNvSpPr>
          <p:nvPr/>
        </p:nvSpPr>
        <p:spPr bwMode="auto">
          <a:xfrm>
            <a:off x="142844" y="1000108"/>
            <a:ext cx="8786874" cy="5357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传统评价指标的缺陷</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融资配比原则</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zh-CN" altLang="en-US" sz="2400" kern="0" dirty="0" smtClean="0">
                <a:ea typeface="华文中宋" pitchFamily="2" charset="-122"/>
              </a:rPr>
              <a:t>短期偿债能力评价指标</a:t>
            </a:r>
            <a:endParaRPr lang="en-US" altLang="zh-CN" sz="2400" kern="0" dirty="0" smtClean="0">
              <a:ea typeface="华文中宋" pitchFamily="2" charset="-122"/>
            </a:endParaRPr>
          </a:p>
          <a:p>
            <a:pPr marL="342900" lvl="0" indent="-342900" eaLnBrk="0" hangingPunct="0">
              <a:lnSpc>
                <a:spcPct val="140000"/>
              </a:lnSpc>
              <a:spcBef>
                <a:spcPct val="20000"/>
              </a:spcBef>
              <a:buClr>
                <a:schemeClr val="accent2"/>
              </a:buClr>
              <a:buFont typeface="Wingdings" pitchFamily="2" charset="2"/>
              <a:buChar char="p"/>
            </a:pPr>
            <a:r>
              <a:rPr lang="en-US" altLang="zh-CN" sz="2400" kern="0" smtClean="0">
                <a:ea typeface="华文中宋" pitchFamily="2" charset="-122"/>
              </a:rPr>
              <a:t>P50。</a:t>
            </a:r>
            <a:endParaRPr lang="en-US" altLang="zh-CN" sz="2400" kern="0" dirty="0" smtClean="0">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49155"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49159" name="Group 67"/>
            <p:cNvGrpSpPr>
              <a:grpSpLocks/>
            </p:cNvGrpSpPr>
            <p:nvPr/>
          </p:nvGrpSpPr>
          <p:grpSpPr bwMode="auto">
            <a:xfrm>
              <a:off x="1565" y="709"/>
              <a:ext cx="941" cy="1453"/>
              <a:chOff x="1543" y="796"/>
              <a:chExt cx="941" cy="1453"/>
            </a:xfrm>
          </p:grpSpPr>
          <p:grpSp>
            <p:nvGrpSpPr>
              <p:cNvPr id="49161" name="Group 21"/>
              <p:cNvGrpSpPr>
                <a:grpSpLocks/>
              </p:cNvGrpSpPr>
              <p:nvPr/>
            </p:nvGrpSpPr>
            <p:grpSpPr bwMode="auto">
              <a:xfrm rot="-4877226">
                <a:off x="1913" y="676"/>
                <a:ext cx="344" cy="583"/>
                <a:chOff x="4733" y="2116"/>
                <a:chExt cx="151" cy="202"/>
              </a:xfrm>
            </p:grpSpPr>
            <p:grpSp>
              <p:nvGrpSpPr>
                <p:cNvPr id="49186"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49189" name="Group 24"/>
                  <p:cNvGrpSpPr>
                    <a:grpSpLocks/>
                  </p:cNvGrpSpPr>
                  <p:nvPr/>
                </p:nvGrpSpPr>
                <p:grpSpPr bwMode="auto">
                  <a:xfrm>
                    <a:off x="4748" y="2173"/>
                    <a:ext cx="99" cy="91"/>
                    <a:chOff x="4748" y="2173"/>
                    <a:chExt cx="99" cy="91"/>
                  </a:xfrm>
                </p:grpSpPr>
                <p:grpSp>
                  <p:nvGrpSpPr>
                    <p:cNvPr id="49190"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49162"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49165" name="Group 44"/>
                <p:cNvGrpSpPr>
                  <a:grpSpLocks/>
                </p:cNvGrpSpPr>
                <p:nvPr/>
              </p:nvGrpSpPr>
              <p:grpSpPr bwMode="auto">
                <a:xfrm>
                  <a:off x="4244" y="2066"/>
                  <a:ext cx="506" cy="326"/>
                  <a:chOff x="4244" y="2066"/>
                  <a:chExt cx="506" cy="326"/>
                </a:xfrm>
              </p:grpSpPr>
              <p:grpSp>
                <p:nvGrpSpPr>
                  <p:cNvPr id="49166" name="Group 45"/>
                  <p:cNvGrpSpPr>
                    <a:grpSpLocks/>
                  </p:cNvGrpSpPr>
                  <p:nvPr/>
                </p:nvGrpSpPr>
                <p:grpSpPr bwMode="auto">
                  <a:xfrm>
                    <a:off x="4244" y="2066"/>
                    <a:ext cx="506" cy="326"/>
                    <a:chOff x="4244" y="2066"/>
                    <a:chExt cx="506" cy="326"/>
                  </a:xfrm>
                </p:grpSpPr>
                <p:grpSp>
                  <p:nvGrpSpPr>
                    <p:cNvPr id="49178" name="Group 46"/>
                    <p:cNvGrpSpPr>
                      <a:grpSpLocks/>
                    </p:cNvGrpSpPr>
                    <p:nvPr/>
                  </p:nvGrpSpPr>
                  <p:grpSpPr bwMode="auto">
                    <a:xfrm>
                      <a:off x="4244" y="2066"/>
                      <a:ext cx="506" cy="326"/>
                      <a:chOff x="4244" y="2066"/>
                      <a:chExt cx="506" cy="326"/>
                    </a:xfrm>
                  </p:grpSpPr>
                  <p:grpSp>
                    <p:nvGrpSpPr>
                      <p:cNvPr id="49180"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49167"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现代经济学研究什么？</a:t>
            </a:r>
          </a:p>
        </p:txBody>
      </p:sp>
      <p:sp>
        <p:nvSpPr>
          <p:cNvPr id="8195" name="Rectangle 3"/>
          <p:cNvSpPr>
            <a:spLocks noGrp="1" noChangeArrowheads="1"/>
          </p:cNvSpPr>
          <p:nvPr>
            <p:ph type="body" idx="1"/>
          </p:nvPr>
        </p:nvSpPr>
        <p:spPr/>
        <p:txBody>
          <a:bodyPr/>
          <a:lstStyle/>
          <a:p>
            <a:r>
              <a:rPr lang="zh-CN" altLang="en-US" dirty="0"/>
              <a:t>生产什么？</a:t>
            </a:r>
          </a:p>
          <a:p>
            <a:pPr lvl="1"/>
            <a:r>
              <a:rPr lang="zh-CN" altLang="en-US" dirty="0"/>
              <a:t>确定生产的种类与数量</a:t>
            </a:r>
          </a:p>
          <a:p>
            <a:r>
              <a:rPr lang="zh-CN" altLang="en-US" dirty="0"/>
              <a:t>如何生产？</a:t>
            </a:r>
          </a:p>
          <a:p>
            <a:pPr lvl="1"/>
            <a:r>
              <a:rPr lang="zh-CN" altLang="en-US" dirty="0"/>
              <a:t>合理分配资源</a:t>
            </a:r>
          </a:p>
          <a:p>
            <a:r>
              <a:rPr lang="zh-CN" altLang="en-US" dirty="0"/>
              <a:t>为谁生产？</a:t>
            </a:r>
          </a:p>
          <a:p>
            <a:pPr lvl="1"/>
            <a:r>
              <a:rPr lang="zh-CN" altLang="en-US" dirty="0"/>
              <a:t>合理分配生产成果</a:t>
            </a:r>
          </a:p>
        </p:txBody>
      </p:sp>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1706488" y="903301"/>
          <a:ext cx="743751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19" name="Rectangle 3"/>
          <p:cNvSpPr>
            <a:spLocks noGrp="1" noChangeArrowheads="1"/>
          </p:cNvSpPr>
          <p:nvPr>
            <p:ph type="body" idx="1"/>
          </p:nvPr>
        </p:nvSpPr>
        <p:spPr>
          <a:xfrm>
            <a:off x="157186" y="1000108"/>
            <a:ext cx="4986318" cy="1000132"/>
          </a:xfrm>
        </p:spPr>
        <p:txBody>
          <a:bodyPr/>
          <a:lstStyle/>
          <a:p>
            <a:pPr>
              <a:buFontTx/>
              <a:buNone/>
            </a:pPr>
            <a:r>
              <a:rPr lang="zh-CN" altLang="en-US" sz="4400" dirty="0" smtClean="0">
                <a:solidFill>
                  <a:srgbClr val="C00000"/>
                </a:solidFill>
              </a:rPr>
              <a:t> 资源</a:t>
            </a:r>
            <a:r>
              <a:rPr lang="zh-CN" altLang="en-US" sz="4400" dirty="0">
                <a:solidFill>
                  <a:srgbClr val="C00000"/>
                </a:solidFill>
              </a:rPr>
              <a:t>具有稀缺</a:t>
            </a:r>
            <a:r>
              <a:rPr lang="zh-CN" altLang="en-US" sz="4400" dirty="0" smtClean="0">
                <a:solidFill>
                  <a:srgbClr val="C00000"/>
                </a:solidFill>
              </a:rPr>
              <a:t>性</a:t>
            </a:r>
            <a:endParaRPr lang="zh-CN" altLang="en-US" dirty="0"/>
          </a:p>
        </p:txBody>
      </p:sp>
      <p:sp>
        <p:nvSpPr>
          <p:cNvPr id="7" name="Rectangle 2"/>
          <p:cNvSpPr>
            <a:spLocks noGrp="1" noChangeArrowheads="1"/>
          </p:cNvSpPr>
          <p:nvPr>
            <p:ph type="title"/>
          </p:nvPr>
        </p:nvSpPr>
        <p:spPr>
          <a:xfrm>
            <a:off x="468313" y="46038"/>
            <a:ext cx="8207375" cy="935037"/>
          </a:xfrm>
        </p:spPr>
        <p:txBody>
          <a:bodyPr/>
          <a:lstStyle/>
          <a:p>
            <a:r>
              <a:rPr lang="zh-CN" altLang="en-US" dirty="0" smtClean="0"/>
              <a:t>经济学研究的基本假定</a:t>
            </a:r>
            <a:endParaRPr lang="zh-CN" altLang="en-US" dirty="0"/>
          </a:p>
        </p:txBody>
      </p:sp>
      <p:sp>
        <p:nvSpPr>
          <p:cNvPr id="8" name="Rectangle 3"/>
          <p:cNvSpPr txBox="1">
            <a:spLocks noChangeArrowheads="1"/>
          </p:cNvSpPr>
          <p:nvPr/>
        </p:nvSpPr>
        <p:spPr bwMode="auto">
          <a:xfrm>
            <a:off x="71406" y="4000504"/>
            <a:ext cx="5929354" cy="2357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Tx/>
              <a:buNone/>
              <a:tabLst/>
              <a:defRPr/>
            </a:pPr>
            <a:r>
              <a:rPr kumimoji="0" lang="zh-CN" altLang="en-US" sz="4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资源条件既定情况下的投资决策：</a:t>
            </a:r>
          </a:p>
          <a:p>
            <a:pPr marL="742950" marR="0" lvl="1" indent="-285750" algn="l" defTabSz="914400" rtl="0" eaLnBrk="0" fontAlgn="base" latinLnBrk="0" hangingPunct="0">
              <a:lnSpc>
                <a:spcPct val="140000"/>
              </a:lnSpc>
              <a:spcBef>
                <a:spcPct val="20000"/>
              </a:spcBef>
              <a:spcAft>
                <a:spcPct val="0"/>
              </a:spcAft>
              <a:buClr>
                <a:srgbClr val="CC0000"/>
              </a:buClr>
              <a:buSzTx/>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rPr>
              <a:t>对各种目标进行权衡选择</a:t>
            </a:r>
          </a:p>
          <a:p>
            <a:pPr marL="742950" marR="0" lvl="1" indent="-285750" algn="l" defTabSz="914400" rtl="0" eaLnBrk="0" fontAlgn="base" latinLnBrk="0" hangingPunct="0">
              <a:lnSpc>
                <a:spcPct val="140000"/>
              </a:lnSpc>
              <a:spcBef>
                <a:spcPct val="20000"/>
              </a:spcBef>
              <a:spcAft>
                <a:spcPct val="0"/>
              </a:spcAft>
              <a:buClr>
                <a:srgbClr val="CC0000"/>
              </a:buClr>
              <a:buSzTx/>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rPr>
              <a:t>为实现既定目标选择方案</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219"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b="1" dirty="0" smtClean="0"/>
              <a:t>何为工程？</a:t>
            </a:r>
            <a:endParaRPr lang="zh-CN" altLang="en-US" b="1" dirty="0"/>
          </a:p>
        </p:txBody>
      </p:sp>
      <p:sp>
        <p:nvSpPr>
          <p:cNvPr id="7" name="内容占位符 6"/>
          <p:cNvSpPr>
            <a:spLocks noGrp="1"/>
          </p:cNvSpPr>
          <p:nvPr>
            <p:ph idx="1"/>
          </p:nvPr>
        </p:nvSpPr>
        <p:spPr>
          <a:xfrm>
            <a:off x="468313" y="1071547"/>
            <a:ext cx="8229600" cy="5214974"/>
          </a:xfrm>
        </p:spPr>
        <p:txBody>
          <a:bodyPr/>
          <a:lstStyle/>
          <a:p>
            <a:pPr lvl="1">
              <a:lnSpc>
                <a:spcPct val="150000"/>
              </a:lnSpc>
            </a:pPr>
            <a:r>
              <a:rPr lang="zh-CN" altLang="en-US" dirty="0" smtClean="0"/>
              <a:t>土木建筑或其他生产、制造部门用比较大而复杂的设备来进行的工作，如土木工程、机械工程、化学工程、采矿工程、水利工程等。 </a:t>
            </a:r>
          </a:p>
          <a:p>
            <a:pPr lvl="1">
              <a:lnSpc>
                <a:spcPct val="150000"/>
              </a:lnSpc>
            </a:pPr>
            <a:r>
              <a:rPr lang="zh-CN" altLang="en-US" dirty="0" smtClean="0"/>
              <a:t>泛指某项需要投入巨大人力和物力的工作：菜篮子～（指解决城镇蔬菜、副食供应问题的规划和措施）。</a:t>
            </a:r>
            <a:endParaRPr lang="en-US" altLang="zh-CN" dirty="0" smtClean="0"/>
          </a:p>
          <a:p>
            <a:pPr lvl="1">
              <a:lnSpc>
                <a:spcPct val="150000"/>
              </a:lnSpc>
            </a:pPr>
            <a:r>
              <a:rPr lang="zh-CN" altLang="en-US" dirty="0" smtClean="0"/>
              <a:t>工程项目，是指具有独立存在意义的一个完整工程，是指投资建设领域中的项目，即为某种特定目的而进行投资建设并含有一定建筑或建筑安装工程的项目。</a:t>
            </a:r>
          </a:p>
          <a:p>
            <a:pPr lvl="1">
              <a:lnSpc>
                <a:spcPct val="150000"/>
              </a:lnSpc>
            </a:pPr>
            <a:endParaRPr lang="zh-CN" altLang="en-US" dirty="0"/>
          </a:p>
        </p:txBody>
      </p:sp>
    </p:spTree>
  </p:cSld>
  <p:clrMapOvr>
    <a:masterClrMapping/>
  </p:clrMapOvr>
  <p:transition>
    <p:cover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dirty="0"/>
              <a:t>战略、运营和项目管理的关系</a:t>
            </a:r>
          </a:p>
        </p:txBody>
      </p:sp>
      <p:grpSp>
        <p:nvGrpSpPr>
          <p:cNvPr id="13" name="组合 12"/>
          <p:cNvGrpSpPr/>
          <p:nvPr/>
        </p:nvGrpSpPr>
        <p:grpSpPr>
          <a:xfrm>
            <a:off x="3929058" y="2143116"/>
            <a:ext cx="5072098" cy="3571900"/>
            <a:chOff x="2066956" y="1752616"/>
            <a:chExt cx="6934200" cy="3962400"/>
          </a:xfrm>
        </p:grpSpPr>
        <p:sp>
          <p:nvSpPr>
            <p:cNvPr id="513027" name="Rectangle 3"/>
            <p:cNvSpPr>
              <a:spLocks noChangeArrowheads="1"/>
            </p:cNvSpPr>
            <p:nvPr/>
          </p:nvSpPr>
          <p:spPr bwMode="auto">
            <a:xfrm>
              <a:off x="3667156" y="1752616"/>
              <a:ext cx="3505200" cy="914400"/>
            </a:xfrm>
            <a:prstGeom prst="rect">
              <a:avLst/>
            </a:prstGeom>
            <a:solidFill>
              <a:srgbClr val="0066FF"/>
            </a:solidFill>
            <a:ln w="25400" algn="ctr">
              <a:miter lim="800000"/>
              <a:headEnd/>
              <a:tailEnd/>
            </a:ln>
            <a:effectLst/>
            <a:scene3d>
              <a:camera prst="legacyPerspectiveBottom"/>
              <a:lightRig rig="legacyFlat3" dir="t"/>
            </a:scene3d>
            <a:sp3d extrusionH="887400" prstMaterial="legacyMatte">
              <a:bevelT w="13500" h="13500" prst="angle"/>
              <a:bevelB w="13500" h="13500" prst="angle"/>
              <a:extrusionClr>
                <a:srgbClr val="0066FF"/>
              </a:extrusionClr>
            </a:sp3d>
          </p:spPr>
          <p:txBody>
            <a:bodyPr wrap="none" anchor="ctr">
              <a:flatTx/>
            </a:bodyPr>
            <a:lstStyle/>
            <a:p>
              <a:pPr algn="ctr"/>
              <a:r>
                <a:rPr lang="zh-CN" altLang="en-US" b="1">
                  <a:solidFill>
                    <a:schemeClr val="bg1"/>
                  </a:solidFill>
                  <a:latin typeface="Arial" pitchFamily="34" charset="0"/>
                  <a:ea typeface="黑体" pitchFamily="49" charset="-122"/>
                </a:rPr>
                <a:t>战略管理</a:t>
              </a:r>
            </a:p>
          </p:txBody>
        </p:sp>
        <p:sp>
          <p:nvSpPr>
            <p:cNvPr id="513028" name="Rectangle 4"/>
            <p:cNvSpPr>
              <a:spLocks noChangeArrowheads="1"/>
            </p:cNvSpPr>
            <p:nvPr/>
          </p:nvSpPr>
          <p:spPr bwMode="auto">
            <a:xfrm>
              <a:off x="6410356" y="4800616"/>
              <a:ext cx="2590800" cy="914400"/>
            </a:xfrm>
            <a:prstGeom prst="rect">
              <a:avLst/>
            </a:prstGeom>
            <a:solidFill>
              <a:srgbClr val="0066FF"/>
            </a:solidFill>
            <a:ln w="25400" algn="ctr">
              <a:miter lim="800000"/>
              <a:headEnd/>
              <a:tailEnd/>
            </a:ln>
            <a:effectLst/>
            <a:scene3d>
              <a:camera prst="legacyObliqueTopLeft"/>
              <a:lightRig rig="legacyFlat3" dir="t"/>
            </a:scene3d>
            <a:sp3d extrusionH="430200" prstMaterial="legacyMatte">
              <a:bevelT w="13500" h="13500" prst="angle"/>
              <a:bevelB w="13500" h="13500" prst="angle"/>
              <a:extrusionClr>
                <a:srgbClr val="0066FF"/>
              </a:extrusionClr>
            </a:sp3d>
          </p:spPr>
          <p:txBody>
            <a:bodyPr wrap="none" anchor="ctr">
              <a:flatTx/>
            </a:bodyPr>
            <a:lstStyle/>
            <a:p>
              <a:pPr algn="ctr"/>
              <a:r>
                <a:rPr lang="zh-CN" altLang="en-US" b="1">
                  <a:solidFill>
                    <a:schemeClr val="bg1"/>
                  </a:solidFill>
                  <a:latin typeface="Arial" pitchFamily="34" charset="0"/>
                  <a:ea typeface="黑体" pitchFamily="49" charset="-122"/>
                </a:rPr>
                <a:t>项目管理</a:t>
              </a:r>
            </a:p>
          </p:txBody>
        </p:sp>
        <p:sp>
          <p:nvSpPr>
            <p:cNvPr id="513029" name="Rectangle 5"/>
            <p:cNvSpPr>
              <a:spLocks noChangeArrowheads="1"/>
            </p:cNvSpPr>
            <p:nvPr/>
          </p:nvSpPr>
          <p:spPr bwMode="auto">
            <a:xfrm>
              <a:off x="2066956" y="4800616"/>
              <a:ext cx="2667000" cy="914400"/>
            </a:xfrm>
            <a:prstGeom prst="rect">
              <a:avLst/>
            </a:prstGeom>
            <a:solidFill>
              <a:srgbClr val="0066FF"/>
            </a:solidFill>
            <a:ln w="25400" algn="ctr">
              <a:miter lim="800000"/>
              <a:headEnd/>
              <a:tailEnd/>
            </a:ln>
            <a:effectLst/>
            <a:scene3d>
              <a:camera prst="legacyObliqueTopRight"/>
              <a:lightRig rig="legacyFlat3" dir="b"/>
            </a:scene3d>
            <a:sp3d extrusionH="430200" prstMaterial="legacyMatte">
              <a:bevelT w="13500" h="13500" prst="angle"/>
              <a:bevelB w="13500" h="13500" prst="angle"/>
              <a:extrusionClr>
                <a:srgbClr val="0066FF"/>
              </a:extrusionClr>
            </a:sp3d>
          </p:spPr>
          <p:txBody>
            <a:bodyPr wrap="none" anchor="ctr">
              <a:flatTx/>
            </a:bodyPr>
            <a:lstStyle/>
            <a:p>
              <a:pPr algn="ctr"/>
              <a:r>
                <a:rPr lang="zh-CN" altLang="en-US" b="1">
                  <a:solidFill>
                    <a:schemeClr val="bg1"/>
                  </a:solidFill>
                  <a:latin typeface="Arial" pitchFamily="34" charset="0"/>
                  <a:ea typeface="黑体" pitchFamily="49" charset="-122"/>
                </a:rPr>
                <a:t>运营管理</a:t>
              </a:r>
            </a:p>
          </p:txBody>
        </p:sp>
        <p:sp>
          <p:nvSpPr>
            <p:cNvPr id="513030" name="Line 6"/>
            <p:cNvSpPr>
              <a:spLocks noChangeShapeType="1"/>
            </p:cNvSpPr>
            <p:nvPr/>
          </p:nvSpPr>
          <p:spPr bwMode="auto">
            <a:xfrm>
              <a:off x="4808569" y="5180028"/>
              <a:ext cx="1601787"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513031" name="Line 7"/>
            <p:cNvSpPr>
              <a:spLocks noChangeShapeType="1"/>
            </p:cNvSpPr>
            <p:nvPr/>
          </p:nvSpPr>
          <p:spPr bwMode="auto">
            <a:xfrm>
              <a:off x="5724556" y="2743216"/>
              <a:ext cx="2438400" cy="1905000"/>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513032" name="Line 8"/>
            <p:cNvSpPr>
              <a:spLocks noChangeShapeType="1"/>
            </p:cNvSpPr>
            <p:nvPr/>
          </p:nvSpPr>
          <p:spPr bwMode="auto">
            <a:xfrm flipH="1" flipV="1">
              <a:off x="5114956" y="2743216"/>
              <a:ext cx="2438400" cy="1905000"/>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513033" name="Text Box 9" descr="白色大理石"/>
            <p:cNvSpPr txBox="1">
              <a:spLocks noChangeArrowheads="1"/>
            </p:cNvSpPr>
            <p:nvPr/>
          </p:nvSpPr>
          <p:spPr bwMode="auto">
            <a:xfrm>
              <a:off x="7400956" y="3048016"/>
              <a:ext cx="1143000" cy="641350"/>
            </a:xfrm>
            <a:prstGeom prst="rect">
              <a:avLst/>
            </a:prstGeom>
            <a:noFill/>
            <a:ln w="25400" algn="ctr">
              <a:noFill/>
              <a:miter lim="800000"/>
              <a:headEnd/>
              <a:tailEnd/>
            </a:ln>
            <a:effectLst/>
          </p:spPr>
          <p:txBody>
            <a:bodyPr>
              <a:spAutoFit/>
              <a:flatTx/>
            </a:bodyPr>
            <a:lstStyle/>
            <a:p>
              <a:pPr algn="ctr">
                <a:spcBef>
                  <a:spcPct val="50000"/>
                </a:spcBef>
              </a:pPr>
              <a:r>
                <a:rPr lang="zh-CN" altLang="en-US" sz="1800" b="1">
                  <a:latin typeface="Arial" pitchFamily="34" charset="0"/>
                  <a:ea typeface="黑体" pitchFamily="49" charset="-122"/>
                </a:rPr>
                <a:t>选择做哪些项目</a:t>
              </a:r>
            </a:p>
          </p:txBody>
        </p:sp>
        <p:sp>
          <p:nvSpPr>
            <p:cNvPr id="513034" name="Text Box 10" descr="白色大理石"/>
            <p:cNvSpPr txBox="1">
              <a:spLocks noChangeArrowheads="1"/>
            </p:cNvSpPr>
            <p:nvPr/>
          </p:nvSpPr>
          <p:spPr bwMode="auto">
            <a:xfrm>
              <a:off x="4962556" y="3581416"/>
              <a:ext cx="1371600" cy="641350"/>
            </a:xfrm>
            <a:prstGeom prst="rect">
              <a:avLst/>
            </a:prstGeom>
            <a:noFill/>
            <a:ln w="25400" algn="ctr">
              <a:noFill/>
              <a:miter lim="800000"/>
              <a:headEnd/>
              <a:tailEnd/>
            </a:ln>
            <a:effectLst/>
          </p:spPr>
          <p:txBody>
            <a:bodyPr>
              <a:spAutoFit/>
              <a:flatTx/>
            </a:bodyPr>
            <a:lstStyle/>
            <a:p>
              <a:pPr algn="ctr">
                <a:spcBef>
                  <a:spcPct val="50000"/>
                </a:spcBef>
              </a:pPr>
              <a:r>
                <a:rPr lang="zh-CN" altLang="en-US" sz="1800" b="1">
                  <a:latin typeface="Arial" pitchFamily="34" charset="0"/>
                  <a:ea typeface="黑体" pitchFamily="49" charset="-122"/>
                </a:rPr>
                <a:t>支持战略目标的实现</a:t>
              </a:r>
            </a:p>
          </p:txBody>
        </p:sp>
        <p:sp>
          <p:nvSpPr>
            <p:cNvPr id="513035" name="Text Box 11" descr="白色大理石"/>
            <p:cNvSpPr txBox="1">
              <a:spLocks noChangeArrowheads="1"/>
            </p:cNvSpPr>
            <p:nvPr/>
          </p:nvSpPr>
          <p:spPr bwMode="auto">
            <a:xfrm>
              <a:off x="4962556" y="5257816"/>
              <a:ext cx="1143000" cy="366712"/>
            </a:xfrm>
            <a:prstGeom prst="rect">
              <a:avLst/>
            </a:prstGeom>
            <a:noFill/>
            <a:ln w="25400" algn="ctr">
              <a:noFill/>
              <a:miter lim="800000"/>
              <a:headEnd/>
              <a:tailEnd/>
            </a:ln>
            <a:effectLst/>
          </p:spPr>
          <p:txBody>
            <a:bodyPr>
              <a:spAutoFit/>
              <a:flatTx/>
            </a:bodyPr>
            <a:lstStyle/>
            <a:p>
              <a:pPr algn="ctr">
                <a:spcBef>
                  <a:spcPct val="50000"/>
                </a:spcBef>
              </a:pPr>
              <a:r>
                <a:rPr lang="zh-CN" altLang="en-US" sz="1800" b="1">
                  <a:latin typeface="Arial" pitchFamily="34" charset="0"/>
                  <a:ea typeface="黑体" pitchFamily="49" charset="-122"/>
                </a:rPr>
                <a:t>支持</a:t>
              </a:r>
            </a:p>
          </p:txBody>
        </p:sp>
      </p:grpSp>
      <p:pic>
        <p:nvPicPr>
          <p:cNvPr id="12" name="Picture 12"/>
          <p:cNvPicPr>
            <a:picLocks noChangeAspect="1" noChangeArrowheads="1"/>
          </p:cNvPicPr>
          <p:nvPr/>
        </p:nvPicPr>
        <p:blipFill>
          <a:blip r:embed="rId3" cstate="print"/>
          <a:srcRect l="10139" t="29075" r="28596" b="40147"/>
          <a:stretch>
            <a:fillRect/>
          </a:stretch>
        </p:blipFill>
        <p:spPr bwMode="auto">
          <a:xfrm>
            <a:off x="285720" y="1214422"/>
            <a:ext cx="3957698" cy="2571768"/>
          </a:xfrm>
          <a:prstGeom prst="rect">
            <a:avLst/>
          </a:prstGeom>
          <a:noFill/>
          <a:ln w="12700">
            <a:noFill/>
            <a:miter lim="800000"/>
            <a:headEnd type="none" w="sm" len="sm"/>
            <a:tailEnd type="none" w="sm" len="sm"/>
          </a:ln>
          <a:effectLst/>
        </p:spPr>
      </p:pic>
    </p:spTree>
  </p:cSld>
  <p:clrMapOvr>
    <a:masterClrMapping/>
  </p:clrMapOvr>
  <p:transition>
    <p:cover dir="rd"/>
  </p:transition>
  <p:timing>
    <p:tnLst>
      <p:par>
        <p:cTn id="1" dur="indefinite" restart="never" nodeType="tmRoot"/>
      </p:par>
    </p:tnLst>
  </p:timing>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7237</TotalTime>
  <Words>2713</Words>
  <Application>Microsoft Office PowerPoint</Application>
  <PresentationFormat>全屏显示(4:3)</PresentationFormat>
  <Paragraphs>389</Paragraphs>
  <Slides>51</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8_Default Design</vt:lpstr>
      <vt:lpstr>公式</vt:lpstr>
      <vt:lpstr>幻灯片 1</vt:lpstr>
      <vt:lpstr>何为经济？</vt:lpstr>
      <vt:lpstr>何为经济？</vt:lpstr>
      <vt:lpstr>经济学基本知识  </vt:lpstr>
      <vt:lpstr>经济学基本知识  </vt:lpstr>
      <vt:lpstr>现代经济学研究什么？</vt:lpstr>
      <vt:lpstr>经济学研究的基本假定</vt:lpstr>
      <vt:lpstr>何为工程？</vt:lpstr>
      <vt:lpstr>战略、运营和项目管理的关系</vt:lpstr>
      <vt:lpstr>工程经济学是什么？</vt:lpstr>
      <vt:lpstr>将学习什么内容？</vt:lpstr>
      <vt:lpstr>将学习什么内容？</vt:lpstr>
      <vt:lpstr>幻灯片 13</vt:lpstr>
      <vt:lpstr>幻灯片 14</vt:lpstr>
      <vt:lpstr>投资的构成及形成的资产</vt:lpstr>
      <vt:lpstr>企业资产负债表-投资决策</vt:lpstr>
      <vt:lpstr>企业资产负债表-筹资决策</vt:lpstr>
      <vt:lpstr>企业资产负债表-经营决策</vt:lpstr>
      <vt:lpstr>二、企业财务管理决策的目标</vt:lpstr>
      <vt:lpstr>三、企业目标与发展战略</vt:lpstr>
      <vt:lpstr>四、什么管理决策最重要</vt:lpstr>
      <vt:lpstr>五、企业投资活动与投资项目</vt:lpstr>
      <vt:lpstr>六、工程经济学与企业财务学</vt:lpstr>
      <vt:lpstr>幻灯片 24</vt:lpstr>
      <vt:lpstr>一、企业的财务报表及其分析</vt:lpstr>
      <vt:lpstr>财务报表分析的基本方法</vt:lpstr>
      <vt:lpstr>财务报表分析的一般程序</vt:lpstr>
      <vt:lpstr>二、资产负债表</vt:lpstr>
      <vt:lpstr>偿债能力分析</vt:lpstr>
      <vt:lpstr>偿债能力分析</vt:lpstr>
      <vt:lpstr>偿债能力分析</vt:lpstr>
      <vt:lpstr>三、损益表</vt:lpstr>
      <vt:lpstr>幻灯片 33</vt:lpstr>
      <vt:lpstr>损益表/资产负债表与盈利能力分析</vt:lpstr>
      <vt:lpstr>损益表/资产负债表与盈利能力分析</vt:lpstr>
      <vt:lpstr>损益表/资产负债表与资产使用效率分析</vt:lpstr>
      <vt:lpstr>损益表/资产负债表与资产使用效率分析</vt:lpstr>
      <vt:lpstr>损益表/资产负债表与资产使用效率分析</vt:lpstr>
      <vt:lpstr>损益表/资产负债表与偿债能力分析</vt:lpstr>
      <vt:lpstr>四、现金流量表</vt:lpstr>
      <vt:lpstr>现金流量表与现金流量分析</vt:lpstr>
      <vt:lpstr>现金流量表与现金流量分析</vt:lpstr>
      <vt:lpstr>五、财务报表之间的关系与综合分析</vt:lpstr>
      <vt:lpstr>幻灯片 44</vt:lpstr>
      <vt:lpstr>幻灯片 45</vt:lpstr>
      <vt:lpstr>幻灯片 46</vt:lpstr>
      <vt:lpstr>幻灯片 47</vt:lpstr>
      <vt:lpstr>一、管理资产负债表</vt:lpstr>
      <vt:lpstr>二、盈利能力分析</vt:lpstr>
      <vt:lpstr>三、短期偿债能力分析</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538</cp:revision>
  <dcterms:created xsi:type="dcterms:W3CDTF">2012-02-23T10:25:58Z</dcterms:created>
  <dcterms:modified xsi:type="dcterms:W3CDTF">2014-12-21T14:48:37Z</dcterms:modified>
</cp:coreProperties>
</file>