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77" r:id="rId2"/>
  </p:sldMasterIdLst>
  <p:notesMasterIdLst>
    <p:notesMasterId r:id="rId68"/>
  </p:notesMasterIdLst>
  <p:handoutMasterIdLst>
    <p:handoutMasterId r:id="rId69"/>
  </p:handoutMasterIdLst>
  <p:sldIdLst>
    <p:sldId id="256"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25" r:id="rId32"/>
    <p:sldId id="350" r:id="rId33"/>
    <p:sldId id="351" r:id="rId34"/>
    <p:sldId id="326" r:id="rId35"/>
    <p:sldId id="327" r:id="rId36"/>
    <p:sldId id="328" r:id="rId37"/>
    <p:sldId id="329" r:id="rId38"/>
    <p:sldId id="330" r:id="rId39"/>
    <p:sldId id="331" r:id="rId40"/>
    <p:sldId id="333" r:id="rId41"/>
    <p:sldId id="334" r:id="rId42"/>
    <p:sldId id="335" r:id="rId43"/>
    <p:sldId id="336" r:id="rId44"/>
    <p:sldId id="337" r:id="rId45"/>
    <p:sldId id="338" r:id="rId46"/>
    <p:sldId id="348" r:id="rId47"/>
    <p:sldId id="353" r:id="rId48"/>
    <p:sldId id="349" r:id="rId49"/>
    <p:sldId id="342" r:id="rId50"/>
    <p:sldId id="343" r:id="rId51"/>
    <p:sldId id="352" r:id="rId52"/>
    <p:sldId id="354" r:id="rId53"/>
    <p:sldId id="355" r:id="rId54"/>
    <p:sldId id="356" r:id="rId55"/>
    <p:sldId id="357" r:id="rId56"/>
    <p:sldId id="358" r:id="rId57"/>
    <p:sldId id="346" r:id="rId58"/>
    <p:sldId id="347" r:id="rId59"/>
    <p:sldId id="359" r:id="rId60"/>
    <p:sldId id="360" r:id="rId61"/>
    <p:sldId id="361" r:id="rId62"/>
    <p:sldId id="362" r:id="rId63"/>
    <p:sldId id="363" r:id="rId64"/>
    <p:sldId id="364" r:id="rId65"/>
    <p:sldId id="365" r:id="rId66"/>
    <p:sldId id="289" r:id="rId6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Times New Roman" pitchFamily="18" charset="0"/>
        <a:ea typeface="宋体" pitchFamily="2" charset="-122"/>
        <a:cs typeface="+mn-cs"/>
      </a:defRPr>
    </a:lvl5pPr>
    <a:lvl6pPr marL="2286000" algn="l" defTabSz="914400" rtl="0" eaLnBrk="1" latinLnBrk="0" hangingPunct="1">
      <a:defRPr sz="2000" kern="1200">
        <a:solidFill>
          <a:schemeClr val="tx1"/>
        </a:solidFill>
        <a:latin typeface="Times New Roman" pitchFamily="18" charset="0"/>
        <a:ea typeface="宋体" pitchFamily="2" charset="-122"/>
        <a:cs typeface="+mn-cs"/>
      </a:defRPr>
    </a:lvl6pPr>
    <a:lvl7pPr marL="2743200" algn="l" defTabSz="914400" rtl="0" eaLnBrk="1" latinLnBrk="0" hangingPunct="1">
      <a:defRPr sz="2000" kern="1200">
        <a:solidFill>
          <a:schemeClr val="tx1"/>
        </a:solidFill>
        <a:latin typeface="Times New Roman" pitchFamily="18" charset="0"/>
        <a:ea typeface="宋体" pitchFamily="2" charset="-122"/>
        <a:cs typeface="+mn-cs"/>
      </a:defRPr>
    </a:lvl7pPr>
    <a:lvl8pPr marL="3200400" algn="l" defTabSz="914400" rtl="0" eaLnBrk="1" latinLnBrk="0" hangingPunct="1">
      <a:defRPr sz="2000" kern="1200">
        <a:solidFill>
          <a:schemeClr val="tx1"/>
        </a:solidFill>
        <a:latin typeface="Times New Roman" pitchFamily="18" charset="0"/>
        <a:ea typeface="宋体" pitchFamily="2" charset="-122"/>
        <a:cs typeface="+mn-cs"/>
      </a:defRPr>
    </a:lvl8pPr>
    <a:lvl9pPr marL="3657600" algn="l" defTabSz="914400" rtl="0" eaLnBrk="1" latinLnBrk="0" hangingPunct="1">
      <a:defRPr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E7B"/>
    <a:srgbClr val="CCFFFF"/>
    <a:srgbClr val="CC99FF"/>
    <a:srgbClr val="00CC00"/>
    <a:srgbClr val="339933"/>
    <a:srgbClr val="00642D"/>
    <a:srgbClr val="66FF66"/>
    <a:srgbClr val="66FFFF"/>
    <a:srgbClr val="CCEC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97" autoAdjust="0"/>
    <p:restoredTop sz="94600" autoAdjust="0"/>
  </p:normalViewPr>
  <p:slideViewPr>
    <p:cSldViewPr>
      <p:cViewPr varScale="1">
        <p:scale>
          <a:sx n="64" d="100"/>
          <a:sy n="64" d="100"/>
        </p:scale>
        <p:origin x="-1272" y="-48"/>
      </p:cViewPr>
      <p:guideLst>
        <p:guide orient="horz" pos="2160"/>
        <p:guide pos="2880"/>
      </p:guideLst>
    </p:cSldViewPr>
  </p:slideViewPr>
  <p:outlineViewPr>
    <p:cViewPr>
      <p:scale>
        <a:sx n="33" d="100"/>
        <a:sy n="33" d="100"/>
      </p:scale>
      <p:origin x="0" y="13296"/>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6264"/>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6.xml"/><Relationship Id="rId1" Type="http://schemas.openxmlformats.org/officeDocument/2006/relationships/slide" Target="slides/slide3.xml"/><Relationship Id="rId5" Type="http://schemas.openxmlformats.org/officeDocument/2006/relationships/slide" Target="slides/slide26.xml"/><Relationship Id="rId4"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888E1D-0F4E-4C27-9287-396799F694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B45212-86F1-4226-AB23-66EF9BD7176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第三章资金的时间价值与等值计算</a:t>
            </a:r>
          </a:p>
        </p:txBody>
      </p:sp>
      <p:sp>
        <p:nvSpPr>
          <p:cNvPr id="7" name="Rectangle 13"/>
          <p:cNvSpPr>
            <a:spLocks noGrp="1" noChangeArrowheads="1"/>
          </p:cNvSpPr>
          <p:nvPr>
            <p:ph type="sldNum" sz="quarter" idx="12"/>
          </p:nvPr>
        </p:nvSpPr>
        <p:spPr>
          <a:ln/>
        </p:spPr>
        <p:txBody>
          <a:bodyPr/>
          <a:lstStyle>
            <a:lvl1pPr>
              <a:defRPr/>
            </a:lvl1pPr>
          </a:lstStyle>
          <a:p>
            <a:pPr>
              <a:defRPr/>
            </a:pPr>
            <a:fld id="{FFC7F4CC-631E-4102-B9AF-24801A0F8A59}"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第三章资金的时间价值与等值计算</a:t>
            </a:r>
          </a:p>
        </p:txBody>
      </p:sp>
      <p:sp>
        <p:nvSpPr>
          <p:cNvPr id="7" name="Rectangle 13"/>
          <p:cNvSpPr>
            <a:spLocks noGrp="1" noChangeArrowheads="1"/>
          </p:cNvSpPr>
          <p:nvPr>
            <p:ph type="sldNum" sz="quarter" idx="12"/>
          </p:nvPr>
        </p:nvSpPr>
        <p:spPr>
          <a:ln/>
        </p:spPr>
        <p:txBody>
          <a:bodyPr/>
          <a:lstStyle>
            <a:lvl1pPr>
              <a:defRPr/>
            </a:lvl1pPr>
          </a:lstStyle>
          <a:p>
            <a:pPr>
              <a:defRPr/>
            </a:pPr>
            <a:fld id="{FFC7F4CC-631E-4102-B9AF-24801A0F8A5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6"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7"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pPr algn="l"/>
            <a:r>
              <a:rPr lang="en-US" altLang="zh-CN" sz="1600" b="0" dirty="0" smtClean="0">
                <a:solidFill>
                  <a:schemeClr val="tx1"/>
                </a:solidFill>
                <a:effectLst/>
                <a:latin typeface="华文中宋" pitchFamily="2" charset="-122"/>
                <a:ea typeface="华文中宋" pitchFamily="2" charset="-122"/>
              </a:rPr>
              <a:t>赢在路上教育培训学校</a:t>
            </a:r>
            <a:endParaRPr lang="zh-CN" altLang="en-US" sz="1600" b="0" dirty="0">
              <a:solidFill>
                <a:schemeClr val="tx1"/>
              </a:solidFill>
              <a:effectLst/>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6" r:id="rId14"/>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6"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algn="r"/>
            <a:endParaRPr lang="zh-CN" altLang="en-US" sz="2800" smtClean="0">
              <a:solidFill>
                <a:srgbClr val="000000"/>
              </a:solidFill>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solidFill>
                <a:srgbClr val="000000"/>
              </a:solidFill>
            </a:endParaRPr>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solidFill>
                <a:srgbClr val="000000"/>
              </a:solidFill>
            </a:endParaRPr>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solidFill>
                  <a:srgbClr val="000000"/>
                </a:solidFill>
              </a:rPr>
              <a:pPr>
                <a:defRPr/>
              </a:pPr>
              <a:t>‹#›</a:t>
            </a:fld>
            <a:endParaRPr lang="en-US" altLang="zh-CN">
              <a:solidFill>
                <a:srgbClr val="000000"/>
              </a:solidFill>
            </a:endParaRPr>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r>
              <a:rPr lang="zh-CN" altLang="en-US" sz="2400" b="1" dirty="0" smtClean="0">
                <a:solidFill>
                  <a:srgbClr val="808080"/>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rgbClr val="808080"/>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solidFill>
                <a:srgbClr val="000000"/>
              </a:solidFill>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7"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r>
              <a:rPr lang="en-US" altLang="zh-CN" sz="1600" dirty="0" smtClean="0">
                <a:solidFill>
                  <a:srgbClr val="000000"/>
                </a:solidFill>
                <a:latin typeface="华文中宋" pitchFamily="2" charset="-122"/>
                <a:ea typeface="华文中宋" pitchFamily="2" charset="-122"/>
              </a:rPr>
              <a:t>赢在路上教育培训学校</a:t>
            </a:r>
            <a:endParaRPr lang="zh-CN" altLang="en-US" sz="1600" dirty="0">
              <a:solidFill>
                <a:srgbClr val="000000"/>
              </a:solidFill>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41.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44.bin"/></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5.bin"/><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oleObject" Target="../embeddings/oleObject48.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oleObject" Target="../embeddings/oleObject50.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oleObject" Target="../embeddings/oleObject52.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4.xml"/><Relationship Id="rId1" Type="http://schemas.openxmlformats.org/officeDocument/2006/relationships/vmlDrawing" Target="../drawings/vmlDrawing27.v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8.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30.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oleObject" Target="../embeddings/oleObject58.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oleObject" Target="../embeddings/oleObject61.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34.v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a:stretch>
            <a:fillRect/>
          </a:stretch>
        </p:blipFill>
        <p:spPr bwMode="auto">
          <a:xfrm>
            <a:off x="0" y="0"/>
            <a:ext cx="9144000" cy="4276725"/>
          </a:xfrm>
          <a:prstGeom prst="rect">
            <a:avLst/>
          </a:prstGeom>
          <a:noFill/>
          <a:ln w="9525">
            <a:noFill/>
            <a:miter lim="800000"/>
            <a:headEnd/>
            <a:tailEnd/>
          </a:ln>
          <a:effectLst/>
        </p:spPr>
      </p:pic>
      <p:sp>
        <p:nvSpPr>
          <p:cNvPr id="4110" name="Text Box 14"/>
          <p:cNvSpPr txBox="1">
            <a:spLocks noChangeArrowheads="1"/>
          </p:cNvSpPr>
          <p:nvPr/>
        </p:nvSpPr>
        <p:spPr bwMode="auto">
          <a:xfrm>
            <a:off x="1071538" y="1142984"/>
            <a:ext cx="7129463" cy="2185214"/>
          </a:xfrm>
          <a:prstGeom prst="rect">
            <a:avLst/>
          </a:prstGeom>
          <a:noFill/>
          <a:ln w="9525">
            <a:noFill/>
            <a:miter lim="800000"/>
            <a:headEnd/>
            <a:tailEnd/>
          </a:ln>
        </p:spPr>
        <p:txBody>
          <a:bodyPr anchorCtr="1">
            <a:spAutoFit/>
          </a:bodyPr>
          <a:lstStyle/>
          <a:p>
            <a:pPr algn="ctr"/>
            <a:r>
              <a:rPr lang="zh-CN" altLang="en-US" sz="4400" b="1" kern="10" dirty="0" smtClean="0">
                <a:ln w="9525">
                  <a:noFill/>
                  <a:round/>
                  <a:headEnd/>
                  <a:tailEnd/>
                </a:ln>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rPr>
              <a:t>基于企业理财的</a:t>
            </a:r>
            <a:endParaRPr lang="en-US" altLang="zh-CN" sz="4400" b="1" kern="10" dirty="0" smtClean="0">
              <a:ln w="9525">
                <a:noFill/>
                <a:round/>
                <a:headEnd/>
                <a:tailEnd/>
              </a:ln>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endParaRPr>
          </a:p>
          <a:p>
            <a:pPr algn="ctr"/>
            <a:r>
              <a:rPr lang="zh-CN" altLang="en-US" sz="8800" b="1" kern="10" dirty="0" smtClean="0">
                <a:ln w="9525">
                  <a:noFill/>
                  <a:round/>
                  <a:headEnd/>
                  <a:tailEnd/>
                </a:ln>
                <a:gradFill flip="none" rotWithShape="1">
                  <a:gsLst>
                    <a:gs pos="0">
                      <a:schemeClr val="accent6">
                        <a:lumMod val="50000"/>
                      </a:schemeClr>
                    </a:gs>
                    <a:gs pos="50000">
                      <a:schemeClr val="accent6">
                        <a:lumMod val="75000"/>
                      </a:schemeClr>
                    </a:gs>
                    <a:gs pos="100000">
                      <a:schemeClr val="accent2">
                        <a:lumMod val="75000"/>
                      </a:scheme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rPr>
              <a:t>工程经济学</a:t>
            </a:r>
            <a:endParaRPr lang="zh-CN" altLang="en-US" sz="8800" b="1" kern="10" dirty="0">
              <a:ln w="9525">
                <a:noFill/>
                <a:round/>
                <a:headEnd/>
                <a:tailEnd/>
              </a:ln>
              <a:gradFill flip="none" rotWithShape="1">
                <a:gsLst>
                  <a:gs pos="0">
                    <a:schemeClr val="accent6">
                      <a:lumMod val="50000"/>
                    </a:schemeClr>
                  </a:gs>
                  <a:gs pos="50000">
                    <a:schemeClr val="accent6">
                      <a:lumMod val="75000"/>
                    </a:schemeClr>
                  </a:gs>
                  <a:gs pos="100000">
                    <a:schemeClr val="accent2">
                      <a:lumMod val="75000"/>
                    </a:scheme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endParaRPr>
          </a:p>
        </p:txBody>
      </p:sp>
      <p:pic>
        <p:nvPicPr>
          <p:cNvPr id="6148" name="Picture 25"/>
          <p:cNvPicPr>
            <a:picLocks noChangeAspect="1" noChangeArrowheads="1"/>
          </p:cNvPicPr>
          <p:nvPr/>
        </p:nvPicPr>
        <p:blipFill>
          <a:blip r:embed="rId3" cstate="print"/>
          <a:srcRect t="44893" r="19933" b="12708"/>
          <a:stretch>
            <a:fillRect/>
          </a:stretch>
        </p:blipFill>
        <p:spPr bwMode="auto">
          <a:xfrm>
            <a:off x="0" y="4149725"/>
            <a:ext cx="9144000" cy="2708275"/>
          </a:xfrm>
          <a:prstGeom prst="rect">
            <a:avLst/>
          </a:prstGeom>
          <a:noFill/>
          <a:ln w="9525">
            <a:noFill/>
            <a:miter lim="800000"/>
            <a:headEnd/>
            <a:tailEnd/>
          </a:ln>
        </p:spPr>
      </p:pic>
      <p:sp>
        <p:nvSpPr>
          <p:cNvPr id="4108" name="Text Box 12"/>
          <p:cNvSpPr txBox="1">
            <a:spLocks noChangeArrowheads="1"/>
          </p:cNvSpPr>
          <p:nvPr/>
        </p:nvSpPr>
        <p:spPr bwMode="auto">
          <a:xfrm>
            <a:off x="3143240" y="4891104"/>
            <a:ext cx="4071938" cy="823912"/>
          </a:xfrm>
          <a:prstGeom prst="rect">
            <a:avLst/>
          </a:prstGeom>
          <a:noFill/>
          <a:ln w="9525">
            <a:noFill/>
            <a:miter lim="800000"/>
            <a:headEnd/>
            <a:tailEnd/>
          </a:ln>
        </p:spPr>
        <p:txBody>
          <a:bodyPr anchorCtr="1">
            <a:spAutoFit/>
          </a:bodyPr>
          <a:lstStyle/>
          <a:p>
            <a:pPr algn="ctr"/>
            <a:r>
              <a:rPr kumimoji="1" lang="zh-CN" altLang="en-US" sz="4800" dirty="0">
                <a:solidFill>
                  <a:schemeClr val="bg1"/>
                </a:solidFill>
                <a:effectLst>
                  <a:outerShdw blurRad="38100" dist="38100" dir="2700000" algn="tl">
                    <a:srgbClr val="C0C0C0"/>
                  </a:outerShdw>
                </a:effectLst>
                <a:latin typeface="华文隶书" pitchFamily="2" charset="-122"/>
                <a:ea typeface="华文隶书" pitchFamily="2" charset="-122"/>
              </a:rPr>
              <a:t>彭宏韬 </a:t>
            </a:r>
            <a:r>
              <a:rPr kumimoji="1" lang="en-US" altLang="zh-CN" sz="4800" dirty="0" smtClean="0">
                <a:solidFill>
                  <a:schemeClr val="bg1"/>
                </a:solidFill>
                <a:effectLst>
                  <a:outerShdw blurRad="38100" dist="38100" dir="2700000" algn="tl">
                    <a:srgbClr val="C0C0C0"/>
                  </a:outerShdw>
                </a:effectLst>
                <a:latin typeface="华文隶书" pitchFamily="2" charset="-122"/>
                <a:ea typeface="华文隶书" pitchFamily="2" charset="-122"/>
              </a:rPr>
              <a:t>PMP </a:t>
            </a:r>
            <a:r>
              <a:rPr kumimoji="1" lang="en-US" altLang="zh-CN" sz="4800" baseline="30000" dirty="0" smtClean="0">
                <a:solidFill>
                  <a:schemeClr val="bg1"/>
                </a:solidFill>
                <a:effectLst>
                  <a:outerShdw blurRad="38100" dist="38100" dir="2700000" algn="tl">
                    <a:srgbClr val="C0C0C0"/>
                  </a:outerShdw>
                </a:effectLst>
                <a:latin typeface="Microsoft Yi Baiti" pitchFamily="66" charset="0"/>
                <a:ea typeface="Microsoft Yi Baiti" pitchFamily="66" charset="0"/>
              </a:rPr>
              <a:t>®</a:t>
            </a:r>
            <a:endParaRPr kumimoji="1" lang="en-US" altLang="zh-CN" sz="4800" baseline="30000" dirty="0">
              <a:solidFill>
                <a:schemeClr val="bg1"/>
              </a:solidFill>
              <a:effectLst>
                <a:outerShdw blurRad="38100" dist="38100" dir="2700000" algn="tl">
                  <a:srgbClr val="C0C0C0"/>
                </a:outerShdw>
              </a:effectLst>
              <a:latin typeface="Microsoft Yi Baiti" pitchFamily="66" charset="0"/>
              <a:ea typeface="Microsoft Yi Baiti" pitchFamily="66" charset="0"/>
            </a:endParaRPr>
          </a:p>
        </p:txBody>
      </p:sp>
      <p:pic>
        <p:nvPicPr>
          <p:cNvPr id="6157" name="Picture 13"/>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pic>
        <p:nvPicPr>
          <p:cNvPr id="8" name="Picture 2"/>
          <p:cNvPicPr>
            <a:picLocks noChangeAspect="1" noChangeArrowheads="1"/>
          </p:cNvPicPr>
          <p:nvPr/>
        </p:nvPicPr>
        <p:blipFill>
          <a:blip r:embed="rId5" cstate="print"/>
          <a:srcRect t="7692" r="91595"/>
          <a:stretch>
            <a:fillRect/>
          </a:stretch>
        </p:blipFill>
        <p:spPr bwMode="auto">
          <a:xfrm>
            <a:off x="323528" y="260648"/>
            <a:ext cx="1000132" cy="85725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1785918" y="82532"/>
            <a:ext cx="5478462" cy="846138"/>
          </a:xfrm>
        </p:spPr>
        <p:txBody>
          <a:bodyPr/>
          <a:lstStyle/>
          <a:p>
            <a:pPr eaLnBrk="1" hangingPunct="1"/>
            <a:r>
              <a:rPr lang="zh-CN" altLang="en-US" dirty="0" smtClean="0">
                <a:solidFill>
                  <a:srgbClr val="C00000"/>
                </a:solidFill>
                <a:effectLst>
                  <a:outerShdw blurRad="38100" dist="38100" dir="2700000" algn="tl">
                    <a:srgbClr val="000000">
                      <a:alpha val="43137"/>
                    </a:srgbClr>
                  </a:outerShdw>
                </a:effectLst>
              </a:rPr>
              <a:t>单利与复利</a:t>
            </a:r>
            <a:endParaRPr lang="zh-CN" altLang="en-US" sz="4000" b="1" dirty="0" smtClean="0"/>
          </a:p>
        </p:txBody>
      </p:sp>
      <p:sp>
        <p:nvSpPr>
          <p:cNvPr id="2055" name="Rectangle 3"/>
          <p:cNvSpPr>
            <a:spLocks noGrp="1" noChangeArrowheads="1"/>
          </p:cNvSpPr>
          <p:nvPr>
            <p:ph type="body" idx="1"/>
          </p:nvPr>
        </p:nvSpPr>
        <p:spPr>
          <a:xfrm>
            <a:off x="928662" y="1285860"/>
            <a:ext cx="7772400" cy="1214446"/>
          </a:xfrm>
        </p:spPr>
        <p:txBody>
          <a:bodyPr/>
          <a:lstStyle/>
          <a:p>
            <a:pPr marL="2328863" indent="-2328863" eaLnBrk="1" hangingPunct="1">
              <a:buFont typeface="Wingdings" pitchFamily="2" charset="2"/>
              <a:buNone/>
            </a:pPr>
            <a:r>
              <a:rPr lang="en-US" altLang="zh-CN" sz="2800" b="1" dirty="0" smtClean="0">
                <a:latin typeface="宋体" pitchFamily="2" charset="-122"/>
              </a:rPr>
              <a:t>2</a:t>
            </a:r>
            <a:r>
              <a:rPr lang="zh-CN" altLang="en-US" sz="2800" b="1" dirty="0" smtClean="0">
                <a:latin typeface="宋体" pitchFamily="2" charset="-122"/>
              </a:rPr>
              <a:t>、</a:t>
            </a:r>
            <a:r>
              <a:rPr lang="zh-CN" altLang="en-US" sz="2800" b="1" dirty="0" smtClean="0">
                <a:solidFill>
                  <a:schemeClr val="accent2"/>
                </a:solidFill>
              </a:rPr>
              <a:t>复利法    </a:t>
            </a:r>
            <a:r>
              <a:rPr lang="zh-CN" altLang="en-US" sz="2800" b="1" dirty="0" smtClean="0"/>
              <a:t>当期利息计入下期本金一同计息，即利息也生息。驴打滚，利滚利。</a:t>
            </a:r>
          </a:p>
        </p:txBody>
      </p:sp>
      <p:graphicFrame>
        <p:nvGraphicFramePr>
          <p:cNvPr id="345092" name="Object 4"/>
          <p:cNvGraphicFramePr>
            <a:graphicFrameLocks noChangeAspect="1"/>
          </p:cNvGraphicFramePr>
          <p:nvPr/>
        </p:nvGraphicFramePr>
        <p:xfrm>
          <a:off x="5943600" y="3938597"/>
          <a:ext cx="2819400" cy="847725"/>
        </p:xfrm>
        <a:graphic>
          <a:graphicData uri="http://schemas.openxmlformats.org/presentationml/2006/ole">
            <p:oleObj spid="_x0000_s151554" name="Equation" r:id="rId3" imgW="838080" imgH="241200" progId="Equation.3">
              <p:embed/>
            </p:oleObj>
          </a:graphicData>
        </a:graphic>
      </p:graphicFrame>
      <p:grpSp>
        <p:nvGrpSpPr>
          <p:cNvPr id="2" name="Group 5"/>
          <p:cNvGrpSpPr>
            <a:grpSpLocks/>
          </p:cNvGrpSpPr>
          <p:nvPr/>
        </p:nvGrpSpPr>
        <p:grpSpPr bwMode="auto">
          <a:xfrm>
            <a:off x="260350" y="2857498"/>
            <a:ext cx="4578350" cy="3259138"/>
            <a:chOff x="2832" y="1763"/>
            <a:chExt cx="2884" cy="2053"/>
          </a:xfrm>
        </p:grpSpPr>
        <p:graphicFrame>
          <p:nvGraphicFramePr>
            <p:cNvPr id="2051" name="Object 6"/>
            <p:cNvGraphicFramePr>
              <a:graphicFrameLocks noChangeAspect="1"/>
            </p:cNvGraphicFramePr>
            <p:nvPr/>
          </p:nvGraphicFramePr>
          <p:xfrm>
            <a:off x="2879" y="1763"/>
            <a:ext cx="2837" cy="2053"/>
          </p:xfrm>
          <a:graphic>
            <a:graphicData uri="http://schemas.openxmlformats.org/presentationml/2006/ole">
              <p:oleObj spid="_x0000_s151555" name="公式" r:id="rId4" imgW="1701720" imgH="1231560" progId="Equation.3">
                <p:embed/>
              </p:oleObj>
            </a:graphicData>
          </a:graphic>
        </p:graphicFrame>
        <p:sp>
          <p:nvSpPr>
            <p:cNvPr id="2059" name="Text Box 7"/>
            <p:cNvSpPr txBox="1">
              <a:spLocks noChangeArrowheads="1"/>
            </p:cNvSpPr>
            <p:nvPr/>
          </p:nvSpPr>
          <p:spPr bwMode="auto">
            <a:xfrm>
              <a:off x="2832" y="3216"/>
              <a:ext cx="1296" cy="288"/>
            </a:xfrm>
            <a:prstGeom prst="rect">
              <a:avLst/>
            </a:prstGeom>
            <a:noFill/>
            <a:ln w="57150">
              <a:noFill/>
              <a:miter lim="800000"/>
              <a:headEnd/>
              <a:tailEnd/>
            </a:ln>
          </p:spPr>
          <p:txBody>
            <a:bodyPr>
              <a:spAutoFit/>
            </a:bodyPr>
            <a:lstStyle/>
            <a:p>
              <a:pPr algn="l">
                <a:spcBef>
                  <a:spcPct val="50000"/>
                </a:spcBef>
              </a:pPr>
              <a:r>
                <a:rPr lang="en-US" altLang="zh-CN" sz="2400" b="0"/>
                <a:t>…</a:t>
              </a:r>
              <a:endParaRPr lang="en-US" altLang="zh-CN" sz="2400" b="0">
                <a:latin typeface="Tahoma" pitchFamily="34" charset="0"/>
              </a:endParaRPr>
            </a:p>
          </p:txBody>
        </p:sp>
      </p:grpSp>
      <p:sp>
        <p:nvSpPr>
          <p:cNvPr id="345096" name="AutoShape 8"/>
          <p:cNvSpPr>
            <a:spLocks noChangeArrowheads="1"/>
          </p:cNvSpPr>
          <p:nvPr/>
        </p:nvSpPr>
        <p:spPr bwMode="auto">
          <a:xfrm>
            <a:off x="5105400" y="4024322"/>
            <a:ext cx="609600" cy="609600"/>
          </a:xfrm>
          <a:prstGeom prst="notchedRightArrow">
            <a:avLst>
              <a:gd name="adj1" fmla="val 50000"/>
              <a:gd name="adj2" fmla="val 25000"/>
            </a:avLst>
          </a:prstGeom>
          <a:solidFill>
            <a:srgbClr val="00B05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5096"/>
                                        </p:tgtEl>
                                        <p:attrNameLst>
                                          <p:attrName>style.visibility</p:attrName>
                                        </p:attrNameLst>
                                      </p:cBhvr>
                                      <p:to>
                                        <p:strVal val="visible"/>
                                      </p:to>
                                    </p:set>
                                    <p:animEffect transition="in" filter="blinds(horizontal)">
                                      <p:cBhvr>
                                        <p:cTn id="12" dur="500"/>
                                        <p:tgtEl>
                                          <p:spTgt spid="34509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45092"/>
                                        </p:tgtEl>
                                        <p:attrNameLst>
                                          <p:attrName>style.visibility</p:attrName>
                                        </p:attrNameLst>
                                      </p:cBhvr>
                                      <p:to>
                                        <p:strVal val="visible"/>
                                      </p:to>
                                    </p:set>
                                    <p:animEffect transition="in" filter="barn(outHorizontal)">
                                      <p:cBhvr>
                                        <p:cTn id="17" dur="500"/>
                                        <p:tgtEl>
                                          <p:spTgt spid="345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p:cNvSpPr>
            <a:spLocks noGrp="1"/>
          </p:cNvSpPr>
          <p:nvPr>
            <p:ph type="sldNum" sz="quarter" idx="4294967295"/>
          </p:nvPr>
        </p:nvSpPr>
        <p:spPr>
          <a:xfrm>
            <a:off x="6781800" y="6324600"/>
            <a:ext cx="1905000" cy="457200"/>
          </a:xfrm>
          <a:prstGeom prst="rect">
            <a:avLst/>
          </a:prstGeom>
        </p:spPr>
        <p:txBody>
          <a:bodyPr/>
          <a:lstStyle/>
          <a:p>
            <a:pPr>
              <a:defRPr/>
            </a:pPr>
            <a:fld id="{21FA2ABC-6638-4D5F-8C7D-D337C26ADBAB}" type="slidenum">
              <a:rPr lang="en-US" altLang="zh-CN"/>
              <a:pPr>
                <a:defRPr/>
              </a:pPr>
              <a:t>11</a:t>
            </a:fld>
            <a:endParaRPr lang="en-US" altLang="zh-CN"/>
          </a:p>
        </p:txBody>
      </p:sp>
      <p:sp>
        <p:nvSpPr>
          <p:cNvPr id="3078" name="Rectangle 2"/>
          <p:cNvSpPr>
            <a:spLocks noGrp="1" noChangeArrowheads="1"/>
          </p:cNvSpPr>
          <p:nvPr>
            <p:ph type="title"/>
          </p:nvPr>
        </p:nvSpPr>
        <p:spPr>
          <a:xfrm>
            <a:off x="2479688" y="142852"/>
            <a:ext cx="3878262" cy="830262"/>
          </a:xfrm>
        </p:spPr>
        <p:txBody>
          <a:bodyPr/>
          <a:lstStyle/>
          <a:p>
            <a:pPr algn="ctr" eaLnBrk="1" hangingPunct="1"/>
            <a:r>
              <a:rPr lang="zh-CN" altLang="en-US" dirty="0" smtClean="0"/>
              <a:t>练  习</a:t>
            </a:r>
            <a:endParaRPr lang="zh-CN" altLang="en-US" sz="4000" b="1" dirty="0" smtClean="0"/>
          </a:p>
        </p:txBody>
      </p:sp>
      <p:sp>
        <p:nvSpPr>
          <p:cNvPr id="3079" name="Rectangle 3"/>
          <p:cNvSpPr>
            <a:spLocks noGrp="1" noChangeArrowheads="1"/>
          </p:cNvSpPr>
          <p:nvPr>
            <p:ph type="body" idx="1"/>
          </p:nvPr>
        </p:nvSpPr>
        <p:spPr>
          <a:xfrm>
            <a:off x="323528" y="1071546"/>
            <a:ext cx="8591872" cy="1285884"/>
          </a:xfrm>
        </p:spPr>
        <p:txBody>
          <a:bodyPr/>
          <a:lstStyle/>
          <a:p>
            <a:pPr eaLnBrk="1" hangingPunct="1">
              <a:buFont typeface="Wingdings" pitchFamily="2" charset="2"/>
              <a:buNone/>
            </a:pPr>
            <a:r>
              <a:rPr lang="zh-CN" altLang="en-US" sz="2800" b="1" dirty="0" smtClean="0"/>
              <a:t>例 存入银行</a:t>
            </a:r>
            <a:r>
              <a:rPr lang="en-US" altLang="zh-CN" sz="2800" b="1" dirty="0" smtClean="0"/>
              <a:t>1000</a:t>
            </a:r>
            <a:r>
              <a:rPr lang="zh-CN" altLang="en-US" sz="2800" b="1" dirty="0" smtClean="0"/>
              <a:t>元，年利率</a:t>
            </a:r>
            <a:r>
              <a:rPr lang="en-US" altLang="zh-CN" sz="2800" b="1" dirty="0" smtClean="0"/>
              <a:t>6%</a:t>
            </a:r>
            <a:r>
              <a:rPr lang="zh-CN" altLang="en-US" sz="2800" b="1" dirty="0" smtClean="0"/>
              <a:t>，存期</a:t>
            </a:r>
            <a:r>
              <a:rPr lang="en-US" altLang="zh-CN" sz="2800" b="1" dirty="0" smtClean="0"/>
              <a:t>5</a:t>
            </a:r>
            <a:r>
              <a:rPr lang="zh-CN" altLang="en-US" sz="2800" b="1" dirty="0" smtClean="0"/>
              <a:t>年，求本利和。</a:t>
            </a:r>
            <a:endParaRPr lang="zh-CN" altLang="en-US" sz="2800" b="1" dirty="0" smtClean="0">
              <a:latin typeface="Times New Roman" pitchFamily="18" charset="0"/>
            </a:endParaRPr>
          </a:p>
        </p:txBody>
      </p:sp>
      <p:graphicFrame>
        <p:nvGraphicFramePr>
          <p:cNvPr id="346116" name="Object 4"/>
          <p:cNvGraphicFramePr>
            <a:graphicFrameLocks noChangeAspect="1"/>
          </p:cNvGraphicFramePr>
          <p:nvPr/>
        </p:nvGraphicFramePr>
        <p:xfrm>
          <a:off x="2857488" y="1988840"/>
          <a:ext cx="3581400" cy="914400"/>
        </p:xfrm>
        <a:graphic>
          <a:graphicData uri="http://schemas.openxmlformats.org/presentationml/2006/ole">
            <p:oleObj spid="_x0000_s152578" name="Equation" r:id="rId3" imgW="1079280" imgH="342720" progId="Equation.3">
              <p:embed/>
            </p:oleObj>
          </a:graphicData>
        </a:graphic>
      </p:graphicFrame>
      <p:graphicFrame>
        <p:nvGraphicFramePr>
          <p:cNvPr id="346117" name="Object 5"/>
          <p:cNvGraphicFramePr>
            <a:graphicFrameLocks noChangeAspect="1"/>
          </p:cNvGraphicFramePr>
          <p:nvPr/>
        </p:nvGraphicFramePr>
        <p:xfrm>
          <a:off x="2928926" y="3202716"/>
          <a:ext cx="3429000" cy="914400"/>
        </p:xfrm>
        <a:graphic>
          <a:graphicData uri="http://schemas.openxmlformats.org/presentationml/2006/ole">
            <p:oleObj spid="_x0000_s152579" name="Equation" r:id="rId4" imgW="1218960" imgH="431640" progId="Equation.3">
              <p:embed/>
            </p:oleObj>
          </a:graphicData>
        </a:graphic>
      </p:graphicFrame>
      <p:sp>
        <p:nvSpPr>
          <p:cNvPr id="346118" name="Rectangle 6"/>
          <p:cNvSpPr>
            <a:spLocks noChangeArrowheads="1"/>
          </p:cNvSpPr>
          <p:nvPr/>
        </p:nvSpPr>
        <p:spPr bwMode="auto">
          <a:xfrm>
            <a:off x="683568" y="4437112"/>
            <a:ext cx="8136904" cy="1840504"/>
          </a:xfrm>
          <a:prstGeom prst="rect">
            <a:avLst/>
          </a:prstGeom>
          <a:noFill/>
          <a:ln w="9525">
            <a:noFill/>
            <a:miter lim="800000"/>
            <a:headEnd/>
            <a:tailEnd/>
          </a:ln>
          <a:effectLst/>
        </p:spPr>
        <p:txBody>
          <a:bodyPr wrap="square">
            <a:spAutoFit/>
          </a:bodyPr>
          <a:lstStyle/>
          <a:p>
            <a:pPr algn="l">
              <a:spcBef>
                <a:spcPct val="20000"/>
              </a:spcBef>
              <a:buClr>
                <a:schemeClr val="accent2"/>
              </a:buClr>
              <a:buSzPct val="80000"/>
              <a:buFont typeface="Wingdings" pitchFamily="2" charset="2"/>
              <a:buNone/>
              <a:defRPr/>
            </a:pPr>
            <a:r>
              <a:rPr lang="en-US" altLang="zh-CN" sz="2800" b="1" dirty="0">
                <a:effectLst>
                  <a:outerShdw blurRad="38100" dist="38100" dir="2700000" algn="tl">
                    <a:srgbClr val="000000">
                      <a:alpha val="43137"/>
                    </a:srgbClr>
                  </a:outerShdw>
                </a:effectLst>
              </a:rPr>
              <a:t>        </a:t>
            </a:r>
            <a:r>
              <a:rPr lang="zh-CN" altLang="en-US" sz="2400" b="1" dirty="0">
                <a:effectLst>
                  <a:outerShdw blurRad="38100" dist="38100" dir="2700000" algn="tl">
                    <a:srgbClr val="000000">
                      <a:alpha val="43137"/>
                    </a:srgbClr>
                  </a:outerShdw>
                </a:effectLst>
              </a:rPr>
              <a:t>同一笔资金，</a:t>
            </a:r>
            <a:r>
              <a:rPr lang="en-US" altLang="zh-CN" sz="2400" b="1" dirty="0" err="1">
                <a:effectLst>
                  <a:outerShdw blurRad="38100" dist="38100" dir="2700000" algn="tl">
                    <a:srgbClr val="000000">
                      <a:alpha val="43137"/>
                    </a:srgbClr>
                  </a:outerShdw>
                </a:effectLst>
              </a:rPr>
              <a:t>i</a:t>
            </a:r>
            <a:r>
              <a:rPr lang="zh-CN" altLang="en-US"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n</a:t>
            </a:r>
            <a:r>
              <a:rPr lang="zh-CN" altLang="en-US" sz="2400" b="1" dirty="0">
                <a:effectLst>
                  <a:outerShdw blurRad="38100" dist="38100" dir="2700000" algn="tl">
                    <a:srgbClr val="000000">
                      <a:alpha val="43137"/>
                    </a:srgbClr>
                  </a:outerShdw>
                </a:effectLst>
              </a:rPr>
              <a:t>相同，用复利法计息比单利法要多出</a:t>
            </a:r>
            <a:r>
              <a:rPr lang="en-US" altLang="zh-CN" sz="2400" b="1" dirty="0">
                <a:effectLst>
                  <a:outerShdw blurRad="38100" dist="38100" dir="2700000" algn="tl">
                    <a:srgbClr val="000000">
                      <a:alpha val="43137"/>
                    </a:srgbClr>
                  </a:outerShdw>
                </a:effectLst>
              </a:rPr>
              <a:t>38.23</a:t>
            </a:r>
            <a:r>
              <a:rPr lang="zh-CN" altLang="en-US" sz="2400" b="1" dirty="0">
                <a:effectLst>
                  <a:outerShdw blurRad="38100" dist="38100" dir="2700000" algn="tl">
                    <a:srgbClr val="000000">
                      <a:alpha val="43137"/>
                    </a:srgbClr>
                  </a:outerShdw>
                </a:effectLst>
              </a:rPr>
              <a:t>元，复利法更能反映实际的资金运用情况。       </a:t>
            </a:r>
            <a:endParaRPr lang="en-US" altLang="zh-CN" sz="2400" b="1" dirty="0" smtClean="0">
              <a:effectLst>
                <a:outerShdw blurRad="38100" dist="38100" dir="2700000" algn="tl">
                  <a:srgbClr val="000000">
                    <a:alpha val="43137"/>
                  </a:srgbClr>
                </a:outerShdw>
              </a:effectLst>
            </a:endParaRPr>
          </a:p>
          <a:p>
            <a:pPr marL="800100" indent="-800100" algn="l">
              <a:spcBef>
                <a:spcPct val="20000"/>
              </a:spcBef>
              <a:buClr>
                <a:schemeClr val="accent2"/>
              </a:buClr>
              <a:buSzPct val="80000"/>
              <a:buFont typeface="Wingdings" pitchFamily="2" charset="2"/>
              <a:buNone/>
              <a:defRPr/>
            </a:pPr>
            <a:r>
              <a:rPr lang="zh-CN" altLang="en-US" sz="2800" b="1" dirty="0" smtClean="0">
                <a:effectLst>
                  <a:outerShdw blurRad="38100" dist="38100" dir="2700000" algn="tl">
                    <a:srgbClr val="000000">
                      <a:alpha val="43137"/>
                    </a:srgbClr>
                  </a:outerShdw>
                </a:effectLst>
              </a:rPr>
              <a:t> </a:t>
            </a:r>
            <a:r>
              <a:rPr lang="en-US" altLang="zh-CN" sz="2800" b="1" dirty="0" smtClean="0">
                <a:effectLst>
                  <a:outerShdw blurRad="38100" dist="38100" dir="2700000" algn="tl">
                    <a:srgbClr val="000000">
                      <a:alpha val="43137"/>
                    </a:srgbClr>
                  </a:outerShdw>
                </a:effectLst>
              </a:rPr>
              <a:t>——</a:t>
            </a:r>
            <a:r>
              <a:rPr lang="en-US" altLang="zh-CN" sz="2800" b="1" dirty="0" err="1" smtClean="0">
                <a:solidFill>
                  <a:srgbClr val="D60093"/>
                </a:solidFill>
                <a:effectLst>
                  <a:outerShdw blurRad="38100" dist="38100" dir="2700000" algn="tl">
                    <a:srgbClr val="000000">
                      <a:alpha val="43137"/>
                    </a:srgbClr>
                  </a:outerShdw>
                </a:effectLst>
              </a:rPr>
              <a:t>银行储蓄存款利息是单利，贷款利息是复利</a:t>
            </a:r>
            <a:r>
              <a:rPr lang="en-US" altLang="zh-CN" sz="2800" b="1" dirty="0" smtClean="0">
                <a:solidFill>
                  <a:srgbClr val="D60093"/>
                </a:solidFill>
                <a:effectLst>
                  <a:outerShdw blurRad="38100" dist="38100" dir="2700000" algn="tl">
                    <a:srgbClr val="000000">
                      <a:alpha val="43137"/>
                    </a:srgbClr>
                  </a:outerShdw>
                </a:effectLst>
              </a:rPr>
              <a:t>，</a:t>
            </a:r>
            <a:r>
              <a:rPr lang="zh-CN" altLang="en-US" sz="2800" b="1" dirty="0" smtClean="0">
                <a:solidFill>
                  <a:srgbClr val="D60093"/>
                </a:solidFill>
                <a:effectLst>
                  <a:outerShdw blurRad="38100" dist="38100" dir="2700000" algn="tl">
                    <a:srgbClr val="000000">
                      <a:alpha val="43137"/>
                    </a:srgbClr>
                  </a:outerShdw>
                </a:effectLst>
              </a:rPr>
              <a:t>经济</a:t>
            </a:r>
            <a:r>
              <a:rPr lang="zh-CN" altLang="en-US" sz="2800" b="1" dirty="0">
                <a:solidFill>
                  <a:srgbClr val="D60093"/>
                </a:solidFill>
                <a:effectLst>
                  <a:outerShdw blurRad="38100" dist="38100" dir="2700000" algn="tl">
                    <a:srgbClr val="000000">
                      <a:alpha val="43137"/>
                    </a:srgbClr>
                  </a:outerShdw>
                </a:effectLst>
              </a:rPr>
              <a:t>活动分析采用复利法。</a:t>
            </a:r>
          </a:p>
        </p:txBody>
      </p:sp>
      <p:sp>
        <p:nvSpPr>
          <p:cNvPr id="12" name="圆角矩形 11"/>
          <p:cNvSpPr/>
          <p:nvPr/>
        </p:nvSpPr>
        <p:spPr bwMode="auto">
          <a:xfrm>
            <a:off x="357158" y="3274154"/>
            <a:ext cx="1571636" cy="571504"/>
          </a:xfrm>
          <a:prstGeom prst="roundRect">
            <a:avLst/>
          </a:prstGeom>
          <a:solidFill>
            <a:schemeClr val="folHlink"/>
          </a:solidFill>
          <a:ln w="9525" cap="flat" cmpd="sng" algn="ctr">
            <a:noFill/>
            <a:prstDash val="solid"/>
            <a:round/>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algn="ct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复利法</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13" name="圆角矩形 12"/>
          <p:cNvSpPr/>
          <p:nvPr/>
        </p:nvSpPr>
        <p:spPr bwMode="auto">
          <a:xfrm>
            <a:off x="357158" y="2203154"/>
            <a:ext cx="1571636" cy="571504"/>
          </a:xfrm>
          <a:prstGeom prst="roundRect">
            <a:avLst/>
          </a:prstGeom>
          <a:solidFill>
            <a:srgbClr val="FFFF00"/>
          </a:solidFill>
          <a:ln w="9525" cap="flat" cmpd="sng" algn="ctr">
            <a:noFill/>
            <a:prstDash val="solid"/>
            <a:round/>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algn="ctr"/>
            <a:r>
              <a:rPr lang="zh-CN" altLang="en-US" sz="2800" b="1" dirty="0" smtClean="0">
                <a:effectLst>
                  <a:outerShdw blurRad="38100" dist="38100" dir="2700000" algn="tl">
                    <a:srgbClr val="000000">
                      <a:alpha val="43137"/>
                    </a:srgbClr>
                  </a:outerShdw>
                </a:effectLst>
              </a:rPr>
              <a:t>单利法</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6116"/>
                                        </p:tgtEl>
                                        <p:attrNameLst>
                                          <p:attrName>style.visibility</p:attrName>
                                        </p:attrNameLst>
                                      </p:cBhvr>
                                      <p:to>
                                        <p:strVal val="visible"/>
                                      </p:to>
                                    </p:set>
                                    <p:animEffect transition="in" filter="dissolve">
                                      <p:cBhvr>
                                        <p:cTn id="7" dur="500"/>
                                        <p:tgtEl>
                                          <p:spTgt spid="3461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6117"/>
                                        </p:tgtEl>
                                        <p:attrNameLst>
                                          <p:attrName>style.visibility</p:attrName>
                                        </p:attrNameLst>
                                      </p:cBhvr>
                                      <p:to>
                                        <p:strVal val="visible"/>
                                      </p:to>
                                    </p:set>
                                    <p:animEffect transition="in" filter="dissolve">
                                      <p:cBhvr>
                                        <p:cTn id="12" dur="500"/>
                                        <p:tgtEl>
                                          <p:spTgt spid="34611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46118"/>
                                        </p:tgtEl>
                                        <p:attrNameLst>
                                          <p:attrName>style.visibility</p:attrName>
                                        </p:attrNameLst>
                                      </p:cBhvr>
                                      <p:to>
                                        <p:strVal val="visible"/>
                                      </p:to>
                                    </p:set>
                                    <p:animEffect transition="in" filter="slide(fromBottom)">
                                      <p:cBhvr>
                                        <p:cTn id="17" dur="500"/>
                                        <p:tgtEl>
                                          <p:spTgt spid="3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idx="4294967295"/>
          </p:nvPr>
        </p:nvSpPr>
        <p:spPr>
          <a:xfrm>
            <a:off x="971600" y="214290"/>
            <a:ext cx="7027343" cy="646331"/>
          </a:xfrm>
          <a:noFill/>
        </p:spPr>
        <p:txBody>
          <a:bodyPr wrap="square" anchor="t">
            <a:spAutoFit/>
          </a:bodyPr>
          <a:lstStyle/>
          <a:p>
            <a:pPr eaLnBrk="1" hangingPunct="1">
              <a:spcBef>
                <a:spcPct val="50000"/>
              </a:spcBef>
            </a:pPr>
            <a:r>
              <a:rPr lang="zh-CN" altLang="en-US" sz="3600" b="1" dirty="0" smtClean="0">
                <a:solidFill>
                  <a:srgbClr val="C00000"/>
                </a:solidFill>
                <a:effectLst>
                  <a:outerShdw blurRad="38100" dist="38100" dir="2700000" algn="tl">
                    <a:srgbClr val="000000">
                      <a:alpha val="43137"/>
                    </a:srgbClr>
                  </a:outerShdw>
                </a:effectLst>
              </a:rPr>
              <a:t>名义利率、实际利率与连续利率</a:t>
            </a:r>
          </a:p>
        </p:txBody>
      </p:sp>
      <p:sp>
        <p:nvSpPr>
          <p:cNvPr id="348163" name="Text Box 3"/>
          <p:cNvSpPr txBox="1">
            <a:spLocks noChangeArrowheads="1"/>
          </p:cNvSpPr>
          <p:nvPr/>
        </p:nvSpPr>
        <p:spPr bwMode="auto">
          <a:xfrm>
            <a:off x="357158" y="1357298"/>
            <a:ext cx="8458200" cy="4961358"/>
          </a:xfrm>
          <a:prstGeom prst="rect">
            <a:avLst/>
          </a:prstGeom>
          <a:noFill/>
          <a:ln w="57150">
            <a:noFill/>
            <a:miter lim="800000"/>
            <a:headEnd/>
            <a:tailEnd/>
          </a:ln>
        </p:spPr>
        <p:txBody>
          <a:bodyPr>
            <a:spAutoFit/>
          </a:bodyPr>
          <a:lstStyle/>
          <a:p>
            <a:pPr algn="l">
              <a:lnSpc>
                <a:spcPct val="150000"/>
              </a:lnSpc>
              <a:spcBef>
                <a:spcPct val="20000"/>
              </a:spcBef>
              <a:buClr>
                <a:schemeClr val="folHlink"/>
              </a:buClr>
              <a:buSzPct val="60000"/>
              <a:buFont typeface="Wingdings" pitchFamily="2" charset="2"/>
              <a:buNone/>
            </a:pPr>
            <a:r>
              <a:rPr lang="en-US" altLang="zh-CN" sz="2800" b="1" dirty="0">
                <a:effectLst>
                  <a:outerShdw blurRad="38100" dist="38100" dir="2700000" algn="tl">
                    <a:srgbClr val="000000">
                      <a:alpha val="43137"/>
                    </a:srgbClr>
                  </a:outerShdw>
                </a:effectLst>
                <a:latin typeface="Tahoma" pitchFamily="34" charset="0"/>
              </a:rPr>
              <a:t>       </a:t>
            </a:r>
            <a:r>
              <a:rPr lang="zh-CN" altLang="en-US" sz="2800" b="1" dirty="0">
                <a:effectLst>
                  <a:outerShdw blurRad="38100" dist="38100" dir="2700000" algn="tl">
                    <a:srgbClr val="000000">
                      <a:alpha val="43137"/>
                    </a:srgbClr>
                  </a:outerShdw>
                </a:effectLst>
                <a:latin typeface="Tahoma" pitchFamily="34" charset="0"/>
              </a:rPr>
              <a:t>当</a:t>
            </a:r>
            <a:r>
              <a:rPr lang="zh-CN" altLang="en-US" sz="2800" b="1" dirty="0">
                <a:solidFill>
                  <a:srgbClr val="C00000"/>
                </a:solidFill>
                <a:effectLst>
                  <a:outerShdw blurRad="38100" dist="38100" dir="2700000" algn="tl">
                    <a:srgbClr val="000000">
                      <a:alpha val="43137"/>
                    </a:srgbClr>
                  </a:outerShdw>
                </a:effectLst>
                <a:latin typeface="Tahoma" pitchFamily="34" charset="0"/>
              </a:rPr>
              <a:t>利率的时间单位</a:t>
            </a:r>
            <a:r>
              <a:rPr lang="zh-CN" altLang="en-US" sz="2800" b="1" dirty="0">
                <a:effectLst>
                  <a:outerShdw blurRad="38100" dist="38100" dir="2700000" algn="tl">
                    <a:srgbClr val="000000">
                      <a:alpha val="43137"/>
                    </a:srgbClr>
                  </a:outerShdw>
                </a:effectLst>
                <a:latin typeface="Tahoma" pitchFamily="34" charset="0"/>
              </a:rPr>
              <a:t>与</a:t>
            </a:r>
            <a:r>
              <a:rPr lang="zh-CN" altLang="en-US" sz="2800" b="1" dirty="0">
                <a:solidFill>
                  <a:srgbClr val="C00000"/>
                </a:solidFill>
                <a:effectLst>
                  <a:outerShdw blurRad="38100" dist="38100" dir="2700000" algn="tl">
                    <a:srgbClr val="000000">
                      <a:alpha val="43137"/>
                    </a:srgbClr>
                  </a:outerShdw>
                </a:effectLst>
                <a:latin typeface="Tahoma" pitchFamily="34" charset="0"/>
              </a:rPr>
              <a:t>计息周期</a:t>
            </a:r>
            <a:r>
              <a:rPr lang="zh-CN" altLang="en-US" sz="2800" b="1" dirty="0">
                <a:effectLst>
                  <a:outerShdw blurRad="38100" dist="38100" dir="2700000" algn="tl">
                    <a:srgbClr val="000000">
                      <a:alpha val="43137"/>
                    </a:srgbClr>
                  </a:outerShdw>
                </a:effectLst>
                <a:latin typeface="Tahoma" pitchFamily="34" charset="0"/>
              </a:rPr>
              <a:t>不一致时，若采用复利计息，会产生名义利率与实际利率不一致问题。</a:t>
            </a:r>
          </a:p>
          <a:p>
            <a:pPr algn="l">
              <a:lnSpc>
                <a:spcPct val="150000"/>
              </a:lnSpc>
              <a:spcBef>
                <a:spcPct val="20000"/>
              </a:spcBef>
              <a:buClr>
                <a:schemeClr val="folHlink"/>
              </a:buClr>
              <a:buSzPct val="60000"/>
              <a:buFont typeface="Wingdings" pitchFamily="2" charset="2"/>
              <a:buNone/>
            </a:pPr>
            <a:endParaRPr lang="zh-CN" altLang="en-US" sz="2800" b="1" dirty="0">
              <a:solidFill>
                <a:schemeClr val="hlink"/>
              </a:solidFill>
              <a:effectLst>
                <a:outerShdw blurRad="38100" dist="38100" dir="2700000" algn="tl">
                  <a:srgbClr val="000000">
                    <a:alpha val="43137"/>
                  </a:srgbClr>
                </a:outerShdw>
              </a:effectLst>
              <a:latin typeface="宋体" pitchFamily="2" charset="-122"/>
            </a:endParaRPr>
          </a:p>
          <a:p>
            <a:pPr algn="l">
              <a:lnSpc>
                <a:spcPct val="150000"/>
              </a:lnSpc>
              <a:spcBef>
                <a:spcPct val="20000"/>
              </a:spcBef>
              <a:buClr>
                <a:schemeClr val="folHlink"/>
              </a:buClr>
              <a:buSzPct val="60000"/>
              <a:buFont typeface="Wingdings" pitchFamily="2" charset="2"/>
              <a:buNone/>
            </a:pPr>
            <a:r>
              <a:rPr lang="zh-CN" altLang="en-US" sz="2800" b="1" dirty="0">
                <a:solidFill>
                  <a:srgbClr val="C00000"/>
                </a:solidFill>
                <a:effectLst>
                  <a:outerShdw blurRad="38100" dist="38100" dir="2700000" algn="tl">
                    <a:srgbClr val="000000">
                      <a:alpha val="43137"/>
                    </a:srgbClr>
                  </a:outerShdw>
                </a:effectLst>
                <a:latin typeface="宋体" pitchFamily="2" charset="-122"/>
              </a:rPr>
              <a:t>名义利率</a:t>
            </a:r>
            <a:r>
              <a:rPr lang="en-US" altLang="zh-CN" sz="2800" b="1" dirty="0">
                <a:effectLst>
                  <a:outerShdw blurRad="38100" dist="38100" dir="2700000" algn="tl">
                    <a:srgbClr val="000000">
                      <a:alpha val="43137"/>
                    </a:srgbClr>
                  </a:outerShdw>
                </a:effectLst>
                <a:latin typeface="宋体" pitchFamily="2" charset="-122"/>
              </a:rPr>
              <a:t>r</a:t>
            </a:r>
            <a:r>
              <a:rPr lang="zh-CN" altLang="en-US" sz="2800" b="1" dirty="0">
                <a:effectLst>
                  <a:outerShdw blurRad="38100" dist="38100" dir="2700000" algn="tl">
                    <a:srgbClr val="000000">
                      <a:alpha val="43137"/>
                    </a:srgbClr>
                  </a:outerShdw>
                </a:effectLst>
                <a:latin typeface="宋体" pitchFamily="2" charset="-122"/>
              </a:rPr>
              <a:t>：</a:t>
            </a:r>
            <a:r>
              <a:rPr lang="zh-CN" altLang="en-US" sz="2800" b="1" dirty="0">
                <a:effectLst>
                  <a:outerShdw blurRad="38100" dist="38100" dir="2700000" algn="tl">
                    <a:srgbClr val="000000">
                      <a:alpha val="43137"/>
                    </a:srgbClr>
                  </a:outerShdw>
                </a:effectLst>
                <a:latin typeface="Tahoma" pitchFamily="34" charset="0"/>
              </a:rPr>
              <a:t>计息周期利率与</a:t>
            </a:r>
            <a:r>
              <a:rPr lang="zh-CN" altLang="en-US" sz="2800" b="1" dirty="0">
                <a:solidFill>
                  <a:srgbClr val="C00000"/>
                </a:solidFill>
                <a:effectLst>
                  <a:outerShdw blurRad="38100" dist="38100" dir="2700000" algn="tl">
                    <a:srgbClr val="000000">
                      <a:alpha val="43137"/>
                    </a:srgbClr>
                  </a:outerShdw>
                </a:effectLst>
                <a:latin typeface="Tahoma" pitchFamily="34" charset="0"/>
              </a:rPr>
              <a:t>一年内</a:t>
            </a:r>
            <a:r>
              <a:rPr lang="zh-CN" altLang="en-US" sz="2800" b="1" dirty="0">
                <a:effectLst>
                  <a:outerShdw blurRad="38100" dist="38100" dir="2700000" algn="tl">
                    <a:srgbClr val="000000">
                      <a:alpha val="43137"/>
                    </a:srgbClr>
                  </a:outerShdw>
                </a:effectLst>
                <a:latin typeface="Tahoma" pitchFamily="34" charset="0"/>
              </a:rPr>
              <a:t>计息次数</a:t>
            </a:r>
            <a:r>
              <a:rPr lang="en-US" altLang="zh-CN" sz="2800" b="1" dirty="0">
                <a:effectLst>
                  <a:outerShdw blurRad="38100" dist="38100" dir="2700000" algn="tl">
                    <a:srgbClr val="000000">
                      <a:alpha val="43137"/>
                    </a:srgbClr>
                  </a:outerShdw>
                </a:effectLst>
                <a:latin typeface="Tahoma" pitchFamily="34" charset="0"/>
              </a:rPr>
              <a:t>n</a:t>
            </a:r>
            <a:r>
              <a:rPr lang="zh-CN" altLang="en-US" sz="2800" b="1" dirty="0">
                <a:effectLst>
                  <a:outerShdw blurRad="38100" dist="38100" dir="2700000" algn="tl">
                    <a:srgbClr val="000000">
                      <a:alpha val="43137"/>
                    </a:srgbClr>
                  </a:outerShdw>
                </a:effectLst>
                <a:latin typeface="Tahoma" pitchFamily="34" charset="0"/>
              </a:rPr>
              <a:t>的</a:t>
            </a:r>
            <a:r>
              <a:rPr lang="zh-CN" altLang="en-US" sz="2800" b="1" dirty="0" smtClean="0">
                <a:effectLst>
                  <a:outerShdw blurRad="38100" dist="38100" dir="2700000" algn="tl">
                    <a:srgbClr val="000000">
                      <a:alpha val="43137"/>
                    </a:srgbClr>
                  </a:outerShdw>
                </a:effectLst>
                <a:latin typeface="Tahoma" pitchFamily="34" charset="0"/>
              </a:rPr>
              <a:t>乘积（按单利计息，产生的利息不再生息）</a:t>
            </a:r>
            <a:endParaRPr lang="zh-CN" altLang="en-US" sz="2800" b="1" dirty="0">
              <a:effectLst>
                <a:outerShdw blurRad="38100" dist="38100" dir="2700000" algn="tl">
                  <a:srgbClr val="000000">
                    <a:alpha val="43137"/>
                  </a:srgbClr>
                </a:outerShdw>
              </a:effectLst>
              <a:latin typeface="Tahoma" pitchFamily="34" charset="0"/>
            </a:endParaRPr>
          </a:p>
          <a:p>
            <a:pPr algn="l">
              <a:lnSpc>
                <a:spcPct val="150000"/>
              </a:lnSpc>
              <a:spcBef>
                <a:spcPct val="20000"/>
              </a:spcBef>
              <a:buClr>
                <a:schemeClr val="folHlink"/>
              </a:buClr>
              <a:buSzPct val="60000"/>
              <a:buFont typeface="Wingdings" pitchFamily="2" charset="2"/>
              <a:buNone/>
            </a:pPr>
            <a:r>
              <a:rPr lang="en-US" altLang="zh-CN" sz="2800" b="1" dirty="0" smtClean="0">
                <a:effectLst>
                  <a:outerShdw blurRad="38100" dist="38100" dir="2700000" algn="tl">
                    <a:srgbClr val="000000">
                      <a:alpha val="43137"/>
                    </a:srgbClr>
                  </a:outerShdw>
                </a:effectLst>
                <a:latin typeface="Tahoma" pitchFamily="34" charset="0"/>
              </a:rPr>
              <a:t>		r = in</a:t>
            </a:r>
            <a:endParaRPr lang="zh-CN" altLang="en-US" sz="2800" b="1" dirty="0">
              <a:effectLst>
                <a:outerShdw blurRad="38100" dist="38100" dir="2700000" algn="tl">
                  <a:srgbClr val="000000">
                    <a:alpha val="43137"/>
                  </a:srgbClr>
                </a:outerShdw>
              </a:effectLst>
              <a:latin typeface="Tahoma" pitchFamily="34" charset="0"/>
            </a:endParaRPr>
          </a:p>
          <a:p>
            <a:pPr algn="l">
              <a:lnSpc>
                <a:spcPct val="150000"/>
              </a:lnSpc>
              <a:spcBef>
                <a:spcPct val="20000"/>
              </a:spcBef>
              <a:buClr>
                <a:schemeClr val="folHlink"/>
              </a:buClr>
              <a:buSzPct val="60000"/>
              <a:buFont typeface="Wingdings" pitchFamily="2" charset="2"/>
              <a:buNone/>
            </a:pPr>
            <a:r>
              <a:rPr lang="zh-CN" altLang="en-US" sz="2800" b="1" dirty="0">
                <a:effectLst>
                  <a:outerShdw blurRad="38100" dist="38100" dir="2700000" algn="tl">
                    <a:srgbClr val="000000">
                      <a:alpha val="43137"/>
                    </a:srgbClr>
                  </a:outerShdw>
                </a:effectLst>
                <a:latin typeface="Tahoma" pitchFamily="34" charset="0"/>
              </a:rPr>
              <a:t>在</a:t>
            </a:r>
            <a:r>
              <a:rPr lang="zh-CN" altLang="en-US" sz="2800" b="1" dirty="0">
                <a:solidFill>
                  <a:srgbClr val="C00000"/>
                </a:solidFill>
                <a:effectLst>
                  <a:outerShdw blurRad="38100" dist="38100" dir="2700000" algn="tl">
                    <a:srgbClr val="000000">
                      <a:alpha val="43137"/>
                    </a:srgbClr>
                  </a:outerShdw>
                </a:effectLst>
                <a:latin typeface="Tahoma" pitchFamily="34" charset="0"/>
              </a:rPr>
              <a:t>单利计息条件</a:t>
            </a:r>
            <a:r>
              <a:rPr lang="zh-CN" altLang="en-US" sz="2800" b="1" dirty="0">
                <a:effectLst>
                  <a:outerShdw blurRad="38100" dist="38100" dir="2700000" algn="tl">
                    <a:srgbClr val="000000">
                      <a:alpha val="43137"/>
                    </a:srgbClr>
                  </a:outerShdw>
                </a:effectLst>
                <a:latin typeface="Tahoma" pitchFamily="34" charset="0"/>
              </a:rPr>
              <a:t>下，名义利率＝实际利率</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2" end="2"/>
                                            </p:txEl>
                                          </p:spTgt>
                                        </p:tgtEl>
                                        <p:attrNameLst>
                                          <p:attrName>style.visibility</p:attrName>
                                        </p:attrNameLst>
                                      </p:cBhvr>
                                      <p:to>
                                        <p:strVal val="visible"/>
                                      </p:to>
                                    </p:set>
                                    <p:anim calcmode="lin" valueType="num">
                                      <p:cBhvr additive="base">
                                        <p:cTn id="13"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3" end="3"/>
                                            </p:txEl>
                                          </p:spTgt>
                                        </p:tgtEl>
                                        <p:attrNameLst>
                                          <p:attrName>style.visibility</p:attrName>
                                        </p:attrNameLst>
                                      </p:cBhvr>
                                      <p:to>
                                        <p:strVal val="visible"/>
                                      </p:to>
                                    </p:set>
                                    <p:anim calcmode="lin" valueType="num">
                                      <p:cBhvr additive="base">
                                        <p:cTn id="19"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4" end="4"/>
                                            </p:txEl>
                                          </p:spTgt>
                                        </p:tgtEl>
                                        <p:attrNameLst>
                                          <p:attrName>style.visibility</p:attrName>
                                        </p:attrNameLst>
                                      </p:cBhvr>
                                      <p:to>
                                        <p:strVal val="visible"/>
                                      </p:to>
                                    </p:set>
                                    <p:anim calcmode="lin" valueType="num">
                                      <p:cBhvr additive="base">
                                        <p:cTn id="25"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a:xfrm>
            <a:off x="1357290" y="251937"/>
            <a:ext cx="6497637" cy="584775"/>
          </a:xfrm>
          <a:noFill/>
        </p:spPr>
        <p:txBody>
          <a:bodyPr anchor="t">
            <a:spAutoFit/>
          </a:bodyPr>
          <a:lstStyle/>
          <a:p>
            <a:pPr eaLnBrk="1" hangingPunct="1">
              <a:spcBef>
                <a:spcPct val="50000"/>
              </a:spcBef>
            </a:pPr>
            <a:r>
              <a:rPr lang="zh-CN" altLang="en-US" sz="3200" dirty="0" smtClean="0">
                <a:solidFill>
                  <a:srgbClr val="C00000"/>
                </a:solidFill>
                <a:effectLst>
                  <a:outerShdw blurRad="38100" dist="38100" dir="2700000" algn="tl">
                    <a:srgbClr val="000000">
                      <a:alpha val="43137"/>
                    </a:srgbClr>
                  </a:outerShdw>
                </a:effectLst>
              </a:rPr>
              <a:t>名义利率、实际利率与连续利率</a:t>
            </a:r>
            <a:endParaRPr lang="zh-CN" altLang="en-US" sz="3200" b="1" dirty="0" smtClean="0"/>
          </a:p>
        </p:txBody>
      </p:sp>
      <p:sp>
        <p:nvSpPr>
          <p:cNvPr id="377859" name="Text Box 3"/>
          <p:cNvSpPr txBox="1">
            <a:spLocks noChangeArrowheads="1"/>
          </p:cNvSpPr>
          <p:nvPr/>
        </p:nvSpPr>
        <p:spPr bwMode="auto">
          <a:xfrm>
            <a:off x="428596" y="1214422"/>
            <a:ext cx="8458200" cy="1800225"/>
          </a:xfrm>
          <a:prstGeom prst="rect">
            <a:avLst/>
          </a:prstGeom>
          <a:noFill/>
          <a:ln w="57150">
            <a:noFill/>
            <a:miter lim="800000"/>
            <a:headEnd/>
            <a:tailEnd/>
          </a:ln>
        </p:spPr>
        <p:txBody>
          <a:bodyPr>
            <a:spAutoFit/>
          </a:bodyPr>
          <a:lstStyle/>
          <a:p>
            <a:pPr algn="l"/>
            <a:r>
              <a:rPr lang="zh-CN" altLang="en-US" sz="2800" b="1" dirty="0">
                <a:effectLst>
                  <a:outerShdw blurRad="38100" dist="38100" dir="2700000" algn="tl">
                    <a:srgbClr val="000000">
                      <a:alpha val="43137"/>
                    </a:srgbClr>
                  </a:outerShdw>
                </a:effectLst>
              </a:rPr>
              <a:t>在</a:t>
            </a:r>
            <a:r>
              <a:rPr lang="zh-CN" altLang="en-US" sz="2800" b="1" dirty="0">
                <a:solidFill>
                  <a:srgbClr val="C00000"/>
                </a:solidFill>
                <a:effectLst>
                  <a:outerShdw blurRad="38100" dist="38100" dir="2700000" algn="tl">
                    <a:srgbClr val="000000">
                      <a:alpha val="43137"/>
                    </a:srgbClr>
                  </a:outerShdw>
                </a:effectLst>
              </a:rPr>
              <a:t>复利计算条件</a:t>
            </a:r>
            <a:r>
              <a:rPr lang="zh-CN" altLang="en-US" sz="2800" b="1" dirty="0">
                <a:effectLst>
                  <a:outerShdw blurRad="38100" dist="38100" dir="2700000" algn="tl">
                    <a:srgbClr val="000000">
                      <a:alpha val="43137"/>
                    </a:srgbClr>
                  </a:outerShdw>
                </a:effectLst>
              </a:rPr>
              <a:t>下，名义利率≠实际利率</a:t>
            </a:r>
          </a:p>
          <a:p>
            <a:pPr algn="l"/>
            <a:endParaRPr lang="zh-CN" altLang="en-US" sz="2800" b="1" dirty="0">
              <a:effectLst>
                <a:outerShdw blurRad="38100" dist="38100" dir="2700000" algn="tl">
                  <a:srgbClr val="000000">
                    <a:alpha val="43137"/>
                  </a:srgbClr>
                </a:outerShdw>
              </a:effectLst>
            </a:endParaRPr>
          </a:p>
          <a:p>
            <a:pPr algn="l"/>
            <a:r>
              <a:rPr lang="zh-CN" altLang="en-US" sz="2800" b="1" dirty="0">
                <a:effectLst>
                  <a:outerShdw blurRad="38100" dist="38100" dir="2700000" algn="tl">
                    <a:srgbClr val="000000">
                      <a:alpha val="43137"/>
                    </a:srgbClr>
                  </a:outerShdw>
                </a:effectLst>
              </a:rPr>
              <a:t>若名义年利率为</a:t>
            </a:r>
            <a:r>
              <a:rPr lang="en-US" altLang="zh-CN" sz="2800" b="1" dirty="0">
                <a:effectLst>
                  <a:outerShdw blurRad="38100" dist="38100" dir="2700000" algn="tl">
                    <a:srgbClr val="000000">
                      <a:alpha val="43137"/>
                    </a:srgbClr>
                  </a:outerShdw>
                </a:effectLst>
              </a:rPr>
              <a:t>r</a:t>
            </a:r>
            <a:r>
              <a:rPr lang="zh-CN" altLang="en-US" sz="2800" b="1" dirty="0">
                <a:effectLst>
                  <a:outerShdw blurRad="38100" dist="38100" dir="2700000" algn="tl">
                    <a:srgbClr val="000000">
                      <a:alpha val="43137"/>
                    </a:srgbClr>
                  </a:outerShdw>
                </a:effectLst>
              </a:rPr>
              <a:t>，一年中计息次数</a:t>
            </a:r>
            <a:r>
              <a:rPr lang="en-US" altLang="zh-CN" sz="2800" b="1" dirty="0">
                <a:effectLst>
                  <a:outerShdw blurRad="38100" dist="38100" dir="2700000" algn="tl">
                    <a:srgbClr val="000000">
                      <a:alpha val="43137"/>
                    </a:srgbClr>
                  </a:outerShdw>
                </a:effectLst>
              </a:rPr>
              <a:t>n</a:t>
            </a:r>
            <a:r>
              <a:rPr lang="zh-CN" altLang="en-US" sz="2800" b="1" dirty="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则</a:t>
            </a:r>
            <a:endParaRPr lang="en-US" altLang="zh-CN" sz="2800" b="1" dirty="0" smtClean="0">
              <a:effectLst>
                <a:outerShdw blurRad="38100" dist="38100" dir="2700000" algn="tl">
                  <a:srgbClr val="000000">
                    <a:alpha val="43137"/>
                  </a:srgbClr>
                </a:outerShdw>
              </a:effectLst>
            </a:endParaRPr>
          </a:p>
          <a:p>
            <a:pPr algn="l"/>
            <a:r>
              <a:rPr lang="zh-CN" altLang="en-US" sz="2800" b="1" dirty="0" smtClean="0">
                <a:solidFill>
                  <a:srgbClr val="C00000"/>
                </a:solidFill>
                <a:effectLst>
                  <a:outerShdw blurRad="38100" dist="38100" dir="2700000" algn="tl">
                    <a:srgbClr val="000000">
                      <a:alpha val="43137"/>
                    </a:srgbClr>
                  </a:outerShdw>
                </a:effectLst>
              </a:rPr>
              <a:t>一</a:t>
            </a:r>
            <a:r>
              <a:rPr lang="zh-CN" altLang="en-US" sz="2800" b="1" dirty="0">
                <a:solidFill>
                  <a:srgbClr val="C00000"/>
                </a:solidFill>
                <a:effectLst>
                  <a:outerShdw blurRad="38100" dist="38100" dir="2700000" algn="tl">
                    <a:srgbClr val="000000">
                      <a:alpha val="43137"/>
                    </a:srgbClr>
                  </a:outerShdw>
                </a:effectLst>
              </a:rPr>
              <a:t>个计息周期的利率为</a:t>
            </a:r>
            <a:r>
              <a:rPr lang="en-US" altLang="zh-CN" sz="2800" b="1" dirty="0">
                <a:solidFill>
                  <a:srgbClr val="C00000"/>
                </a:solidFill>
                <a:effectLst>
                  <a:outerShdw blurRad="38100" dist="38100" dir="2700000" algn="tl">
                    <a:srgbClr val="000000">
                      <a:alpha val="43137"/>
                    </a:srgbClr>
                  </a:outerShdw>
                </a:effectLst>
              </a:rPr>
              <a:t>r/n</a:t>
            </a:r>
            <a:endParaRPr lang="en-US" altLang="zh-CN" sz="4000" b="1" dirty="0">
              <a:solidFill>
                <a:srgbClr val="C00000"/>
              </a:solidFill>
              <a:effectLst>
                <a:outerShdw blurRad="38100" dist="38100" dir="2700000" algn="tl">
                  <a:srgbClr val="000000">
                    <a:alpha val="43137"/>
                  </a:srgbClr>
                </a:outerShdw>
              </a:effectLst>
              <a:latin typeface="宋体" pitchFamily="2" charset="-122"/>
            </a:endParaRPr>
          </a:p>
        </p:txBody>
      </p:sp>
      <p:grpSp>
        <p:nvGrpSpPr>
          <p:cNvPr id="2" name="Group 4"/>
          <p:cNvGrpSpPr>
            <a:grpSpLocks/>
          </p:cNvGrpSpPr>
          <p:nvPr/>
        </p:nvGrpSpPr>
        <p:grpSpPr bwMode="auto">
          <a:xfrm>
            <a:off x="990600" y="3143248"/>
            <a:ext cx="6461125" cy="989013"/>
            <a:chOff x="624" y="2400"/>
            <a:chExt cx="3888" cy="519"/>
          </a:xfrm>
        </p:grpSpPr>
        <p:graphicFrame>
          <p:nvGraphicFramePr>
            <p:cNvPr id="4100" name="Object 5"/>
            <p:cNvGraphicFramePr>
              <a:graphicFrameLocks noChangeAspect="1"/>
            </p:cNvGraphicFramePr>
            <p:nvPr/>
          </p:nvGraphicFramePr>
          <p:xfrm>
            <a:off x="2400" y="2400"/>
            <a:ext cx="2112" cy="519"/>
          </p:xfrm>
          <a:graphic>
            <a:graphicData uri="http://schemas.openxmlformats.org/presentationml/2006/ole">
              <p:oleObj spid="_x0000_s153604" name="Equation" r:id="rId3" imgW="914400" imgH="469800" progId="Equation.3">
                <p:embed/>
              </p:oleObj>
            </a:graphicData>
          </a:graphic>
        </p:graphicFrame>
        <p:sp>
          <p:nvSpPr>
            <p:cNvPr id="377862" name="Text Box 6"/>
            <p:cNvSpPr txBox="1">
              <a:spLocks noChangeArrowheads="1"/>
            </p:cNvSpPr>
            <p:nvPr/>
          </p:nvSpPr>
          <p:spPr bwMode="auto">
            <a:xfrm>
              <a:off x="624" y="2497"/>
              <a:ext cx="1632" cy="272"/>
            </a:xfrm>
            <a:prstGeom prst="rect">
              <a:avLst/>
            </a:prstGeom>
            <a:noFill/>
            <a:ln w="9525">
              <a:noFill/>
              <a:miter lim="800000"/>
              <a:headEnd/>
              <a:tailEnd/>
            </a:ln>
            <a:effectLst/>
          </p:spPr>
          <p:txBody>
            <a:bodyPr>
              <a:spAutoFit/>
            </a:bodyPr>
            <a:lstStyle/>
            <a:p>
              <a:pPr algn="l">
                <a:spcBef>
                  <a:spcPct val="20000"/>
                </a:spcBef>
                <a:buClr>
                  <a:schemeClr val="folHlink"/>
                </a:buClr>
                <a:buSzPct val="60000"/>
                <a:buFont typeface="Wingdings" pitchFamily="2" charset="2"/>
                <a:buNone/>
                <a:defRPr/>
              </a:pPr>
              <a:r>
                <a:rPr lang="zh-CN" altLang="en-US" sz="2800" b="1" dirty="0">
                  <a:effectLst>
                    <a:outerShdw blurRad="38100" dist="38100" dir="2700000" algn="tl">
                      <a:srgbClr val="000000">
                        <a:alpha val="43137"/>
                      </a:srgbClr>
                    </a:outerShdw>
                  </a:effectLst>
                  <a:latin typeface="宋体" pitchFamily="2" charset="-122"/>
                </a:rPr>
                <a:t>一年后本利和</a:t>
              </a:r>
              <a:endParaRPr lang="zh-CN" altLang="en-US" b="1" dirty="0">
                <a:effectLst>
                  <a:outerShdw blurRad="38100" dist="38100" dir="2700000" algn="tl">
                    <a:srgbClr val="000000">
                      <a:alpha val="43137"/>
                    </a:srgbClr>
                  </a:outerShdw>
                </a:effectLst>
              </a:endParaRPr>
            </a:p>
          </p:txBody>
        </p:sp>
      </p:grpSp>
      <p:grpSp>
        <p:nvGrpSpPr>
          <p:cNvPr id="3" name="Group 7"/>
          <p:cNvGrpSpPr>
            <a:grpSpLocks/>
          </p:cNvGrpSpPr>
          <p:nvPr/>
        </p:nvGrpSpPr>
        <p:grpSpPr bwMode="auto">
          <a:xfrm>
            <a:off x="2057400" y="4286256"/>
            <a:ext cx="5394325" cy="901700"/>
            <a:chOff x="1296" y="2891"/>
            <a:chExt cx="3216" cy="517"/>
          </a:xfrm>
        </p:grpSpPr>
        <p:graphicFrame>
          <p:nvGraphicFramePr>
            <p:cNvPr id="4099" name="Object 8"/>
            <p:cNvGraphicFramePr>
              <a:graphicFrameLocks noChangeAspect="1"/>
            </p:cNvGraphicFramePr>
            <p:nvPr/>
          </p:nvGraphicFramePr>
          <p:xfrm>
            <a:off x="2400" y="2891"/>
            <a:ext cx="2112" cy="517"/>
          </p:xfrm>
          <a:graphic>
            <a:graphicData uri="http://schemas.openxmlformats.org/presentationml/2006/ole">
              <p:oleObj spid="_x0000_s153603" name="Equation" r:id="rId4" imgW="1714320" imgH="533160" progId="Equation.3">
                <p:embed/>
              </p:oleObj>
            </a:graphicData>
          </a:graphic>
        </p:graphicFrame>
        <p:sp>
          <p:nvSpPr>
            <p:cNvPr id="4110" name="Text Box 9"/>
            <p:cNvSpPr txBox="1">
              <a:spLocks noChangeArrowheads="1"/>
            </p:cNvSpPr>
            <p:nvPr/>
          </p:nvSpPr>
          <p:spPr bwMode="auto">
            <a:xfrm>
              <a:off x="1296" y="2976"/>
              <a:ext cx="864" cy="300"/>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2800" b="1" dirty="0">
                  <a:effectLst>
                    <a:outerShdw blurRad="38100" dist="38100" dir="2700000" algn="tl">
                      <a:srgbClr val="000000">
                        <a:alpha val="43137"/>
                      </a:srgbClr>
                    </a:outerShdw>
                  </a:effectLst>
                  <a:latin typeface="宋体" pitchFamily="2" charset="-122"/>
                </a:rPr>
                <a:t>年利息</a:t>
              </a:r>
              <a:endParaRPr lang="zh-CN" altLang="en-US" sz="2800" b="1" dirty="0">
                <a:solidFill>
                  <a:schemeClr val="hlink"/>
                </a:solidFill>
                <a:effectLst>
                  <a:outerShdw blurRad="38100" dist="38100" dir="2700000" algn="tl">
                    <a:srgbClr val="000000">
                      <a:alpha val="43137"/>
                    </a:srgbClr>
                  </a:outerShdw>
                </a:effectLst>
                <a:latin typeface="宋体" pitchFamily="2" charset="-122"/>
              </a:endParaRPr>
            </a:p>
          </p:txBody>
        </p:sp>
      </p:grpSp>
      <p:grpSp>
        <p:nvGrpSpPr>
          <p:cNvPr id="4" name="Group 10"/>
          <p:cNvGrpSpPr>
            <a:grpSpLocks/>
          </p:cNvGrpSpPr>
          <p:nvPr/>
        </p:nvGrpSpPr>
        <p:grpSpPr bwMode="auto">
          <a:xfrm>
            <a:off x="1066800" y="5373688"/>
            <a:ext cx="6384925" cy="922337"/>
            <a:chOff x="672" y="3405"/>
            <a:chExt cx="3840" cy="561"/>
          </a:xfrm>
        </p:grpSpPr>
        <p:graphicFrame>
          <p:nvGraphicFramePr>
            <p:cNvPr id="4098" name="Object 11"/>
            <p:cNvGraphicFramePr>
              <a:graphicFrameLocks noChangeAspect="1"/>
            </p:cNvGraphicFramePr>
            <p:nvPr/>
          </p:nvGraphicFramePr>
          <p:xfrm>
            <a:off x="2400" y="3405"/>
            <a:ext cx="2112" cy="561"/>
          </p:xfrm>
          <a:graphic>
            <a:graphicData uri="http://schemas.openxmlformats.org/presentationml/2006/ole">
              <p:oleObj spid="_x0000_s153602" name="Equation" r:id="rId5" imgW="1231560" imgH="469800" progId="Equation.3">
                <p:embed/>
              </p:oleObj>
            </a:graphicData>
          </a:graphic>
        </p:graphicFrame>
        <p:sp>
          <p:nvSpPr>
            <p:cNvPr id="4109" name="Text Box 12"/>
            <p:cNvSpPr txBox="1">
              <a:spLocks noChangeArrowheads="1"/>
            </p:cNvSpPr>
            <p:nvPr/>
          </p:nvSpPr>
          <p:spPr bwMode="auto">
            <a:xfrm>
              <a:off x="672" y="3504"/>
              <a:ext cx="1536" cy="316"/>
            </a:xfrm>
            <a:prstGeom prst="rect">
              <a:avLst/>
            </a:prstGeom>
            <a:noFill/>
            <a:ln w="9525">
              <a:noFill/>
              <a:miter lim="800000"/>
              <a:headEnd/>
              <a:tailEnd/>
            </a:ln>
          </p:spPr>
          <p:txBody>
            <a:bodyPr>
              <a:spAutoFit/>
            </a:bodyPr>
            <a:lstStyle/>
            <a:p>
              <a:pPr>
                <a:spcBef>
                  <a:spcPct val="50000"/>
                </a:spcBef>
              </a:pPr>
              <a:r>
                <a:rPr lang="zh-CN" altLang="en-US" sz="2800" b="1" dirty="0">
                  <a:latin typeface="宋体" pitchFamily="2" charset="-122"/>
                </a:rPr>
                <a:t>年</a:t>
              </a:r>
              <a:r>
                <a:rPr lang="zh-CN" altLang="en-US" sz="2800" b="1" dirty="0">
                  <a:solidFill>
                    <a:srgbClr val="C00000"/>
                  </a:solidFill>
                  <a:latin typeface="宋体" pitchFamily="2" charset="-122"/>
                </a:rPr>
                <a:t>实际利率</a:t>
              </a: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 calcmode="lin" valueType="num">
                                      <p:cBhvr additive="base">
                                        <p:cTn id="7" dur="500" fill="hold"/>
                                        <p:tgtEl>
                                          <p:spTgt spid="377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7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7859">
                                            <p:txEl>
                                              <p:pRg st="2" end="2"/>
                                            </p:txEl>
                                          </p:spTgt>
                                        </p:tgtEl>
                                        <p:attrNameLst>
                                          <p:attrName>style.visibility</p:attrName>
                                        </p:attrNameLst>
                                      </p:cBhvr>
                                      <p:to>
                                        <p:strVal val="visible"/>
                                      </p:to>
                                    </p:set>
                                    <p:anim calcmode="lin" valueType="num">
                                      <p:cBhvr additive="base">
                                        <p:cTn id="13" dur="500" fill="hold"/>
                                        <p:tgtEl>
                                          <p:spTgt spid="3778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7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7859">
                                            <p:txEl>
                                              <p:pRg st="3" end="3"/>
                                            </p:txEl>
                                          </p:spTgt>
                                        </p:tgtEl>
                                        <p:attrNameLst>
                                          <p:attrName>style.visibility</p:attrName>
                                        </p:attrNameLst>
                                      </p:cBhvr>
                                      <p:to>
                                        <p:strVal val="visible"/>
                                      </p:to>
                                    </p:set>
                                    <p:anim calcmode="lin" valueType="num">
                                      <p:cBhvr additive="base">
                                        <p:cTn id="19" dur="500" fill="hold"/>
                                        <p:tgtEl>
                                          <p:spTgt spid="3778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7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a:xfrm>
            <a:off x="3286116" y="142852"/>
            <a:ext cx="2506662" cy="754062"/>
          </a:xfrm>
        </p:spPr>
        <p:txBody>
          <a:bodyPr/>
          <a:lstStyle/>
          <a:p>
            <a:pPr eaLnBrk="1" hangingPunct="1"/>
            <a:r>
              <a:rPr lang="zh-CN" altLang="en-US" dirty="0" smtClean="0"/>
              <a:t>练   习</a:t>
            </a:r>
          </a:p>
        </p:txBody>
      </p:sp>
      <p:sp>
        <p:nvSpPr>
          <p:cNvPr id="349187" name="Rectangle 3"/>
          <p:cNvSpPr>
            <a:spLocks noGrp="1" noChangeArrowheads="1"/>
          </p:cNvSpPr>
          <p:nvPr>
            <p:ph type="body" idx="1"/>
          </p:nvPr>
        </p:nvSpPr>
        <p:spPr>
          <a:xfrm>
            <a:off x="1066800" y="1071546"/>
            <a:ext cx="5980113" cy="1066800"/>
          </a:xfrm>
        </p:spPr>
        <p:txBody>
          <a:bodyPr/>
          <a:lstStyle/>
          <a:p>
            <a:pPr eaLnBrk="1" hangingPunct="1">
              <a:spcBef>
                <a:spcPct val="0"/>
              </a:spcBef>
              <a:buClrTx/>
              <a:buSzTx/>
              <a:buFontTx/>
              <a:buNone/>
              <a:defRPr/>
            </a:pPr>
            <a:r>
              <a:rPr lang="zh-CN" altLang="en-US" sz="2800" b="1" dirty="0" smtClean="0"/>
              <a:t>例    本金</a:t>
            </a:r>
            <a:r>
              <a:rPr lang="en-US" altLang="zh-CN" sz="2800" b="1" dirty="0" smtClean="0"/>
              <a:t>1000</a:t>
            </a:r>
            <a:r>
              <a:rPr lang="zh-CN" altLang="en-US" sz="2800" b="1" dirty="0" smtClean="0"/>
              <a:t>元，年利率</a:t>
            </a:r>
            <a:r>
              <a:rPr lang="en-US" altLang="zh-CN" sz="2800" b="1" dirty="0" smtClean="0"/>
              <a:t>12%</a:t>
            </a:r>
          </a:p>
          <a:p>
            <a:pPr eaLnBrk="1" hangingPunct="1">
              <a:defRPr/>
            </a:pPr>
            <a:r>
              <a:rPr lang="zh-CN" altLang="en-US" sz="2800" b="1" dirty="0" smtClean="0">
                <a:effectLst>
                  <a:outerShdw blurRad="38100" dist="38100" dir="2700000" algn="tl">
                    <a:srgbClr val="C0C0C0"/>
                  </a:outerShdw>
                </a:effectLst>
                <a:latin typeface="Times New Roman" pitchFamily="18" charset="0"/>
              </a:rPr>
              <a:t>每年计息一次，一年后本利和为</a:t>
            </a:r>
          </a:p>
        </p:txBody>
      </p:sp>
      <p:graphicFrame>
        <p:nvGraphicFramePr>
          <p:cNvPr id="349188" name="Object 4"/>
          <p:cNvGraphicFramePr>
            <a:graphicFrameLocks noChangeAspect="1"/>
          </p:cNvGraphicFramePr>
          <p:nvPr/>
        </p:nvGraphicFramePr>
        <p:xfrm>
          <a:off x="1676400" y="3810008"/>
          <a:ext cx="5029200" cy="762000"/>
        </p:xfrm>
        <a:graphic>
          <a:graphicData uri="http://schemas.openxmlformats.org/presentationml/2006/ole">
            <p:oleObj spid="_x0000_s154626" name="Equation" r:id="rId3" imgW="1904760" imgH="393480" progId="Equation.3">
              <p:embed/>
            </p:oleObj>
          </a:graphicData>
        </a:graphic>
      </p:graphicFrame>
      <p:graphicFrame>
        <p:nvGraphicFramePr>
          <p:cNvPr id="349189" name="Object 5"/>
          <p:cNvGraphicFramePr>
            <a:graphicFrameLocks noChangeAspect="1"/>
          </p:cNvGraphicFramePr>
          <p:nvPr/>
        </p:nvGraphicFramePr>
        <p:xfrm>
          <a:off x="1752600" y="2428860"/>
          <a:ext cx="4876800" cy="533400"/>
        </p:xfrm>
        <a:graphic>
          <a:graphicData uri="http://schemas.openxmlformats.org/presentationml/2006/ole">
            <p:oleObj spid="_x0000_s154627" name="Equation" r:id="rId4" imgW="1663560" imgH="228600" progId="Equation.3">
              <p:embed/>
            </p:oleObj>
          </a:graphicData>
        </a:graphic>
      </p:graphicFrame>
      <p:graphicFrame>
        <p:nvGraphicFramePr>
          <p:cNvPr id="349190" name="Object 6"/>
          <p:cNvGraphicFramePr>
            <a:graphicFrameLocks noChangeAspect="1"/>
          </p:cNvGraphicFramePr>
          <p:nvPr/>
        </p:nvGraphicFramePr>
        <p:xfrm>
          <a:off x="1600200" y="5381644"/>
          <a:ext cx="5410200" cy="762000"/>
        </p:xfrm>
        <a:graphic>
          <a:graphicData uri="http://schemas.openxmlformats.org/presentationml/2006/ole">
            <p:oleObj spid="_x0000_s154628" name="Equation" r:id="rId5" imgW="2273040" imgH="393480" progId="Equation.3">
              <p:embed/>
            </p:oleObj>
          </a:graphicData>
        </a:graphic>
      </p:graphicFrame>
      <p:sp>
        <p:nvSpPr>
          <p:cNvPr id="349191" name="Text Box 7"/>
          <p:cNvSpPr txBox="1">
            <a:spLocks noChangeArrowheads="1"/>
          </p:cNvSpPr>
          <p:nvPr/>
        </p:nvSpPr>
        <p:spPr bwMode="auto">
          <a:xfrm>
            <a:off x="1066800" y="3143248"/>
            <a:ext cx="5638800" cy="519113"/>
          </a:xfrm>
          <a:prstGeom prst="rect">
            <a:avLst/>
          </a:prstGeom>
          <a:noFill/>
          <a:ln w="9525">
            <a:noFill/>
            <a:miter lim="800000"/>
            <a:headEnd/>
            <a:tailEnd/>
          </a:ln>
          <a:effectLst/>
        </p:spPr>
        <p:txBody>
          <a:bodyPr>
            <a:spAutoFit/>
          </a:bodyPr>
          <a:lstStyle/>
          <a:p>
            <a:pPr algn="l">
              <a:spcBef>
                <a:spcPct val="20000"/>
              </a:spcBef>
              <a:buClr>
                <a:srgbClr val="C00000"/>
              </a:buClr>
              <a:buSzPct val="60000"/>
              <a:buFont typeface="Wingdings" pitchFamily="2" charset="2"/>
              <a:buChar char="l"/>
              <a:defRPr/>
            </a:pPr>
            <a:r>
              <a:rPr lang="zh-CN" altLang="en-US" sz="2800" b="1" dirty="0">
                <a:effectLst>
                  <a:outerShdw blurRad="38100" dist="38100" dir="2700000" algn="tl">
                    <a:srgbClr val="C0C0C0"/>
                  </a:outerShdw>
                </a:effectLst>
              </a:rPr>
              <a:t>每月计息一次，一年后本利和为</a:t>
            </a:r>
          </a:p>
        </p:txBody>
      </p:sp>
      <p:sp>
        <p:nvSpPr>
          <p:cNvPr id="349192" name="Text Box 8"/>
          <p:cNvSpPr txBox="1">
            <a:spLocks noChangeArrowheads="1"/>
          </p:cNvSpPr>
          <p:nvPr/>
        </p:nvSpPr>
        <p:spPr bwMode="auto">
          <a:xfrm>
            <a:off x="1066800" y="4695844"/>
            <a:ext cx="3200400" cy="519113"/>
          </a:xfrm>
          <a:prstGeom prst="rect">
            <a:avLst/>
          </a:prstGeom>
          <a:noFill/>
          <a:ln w="9525">
            <a:noFill/>
            <a:miter lim="800000"/>
            <a:headEnd/>
            <a:tailEnd/>
          </a:ln>
          <a:effectLst/>
        </p:spPr>
        <p:txBody>
          <a:bodyPr>
            <a:spAutoFit/>
          </a:bodyPr>
          <a:lstStyle/>
          <a:p>
            <a:pPr algn="l">
              <a:spcBef>
                <a:spcPct val="20000"/>
              </a:spcBef>
              <a:buClr>
                <a:srgbClr val="C00000"/>
              </a:buClr>
              <a:buSzPct val="60000"/>
              <a:buFont typeface="Wingdings" pitchFamily="2" charset="2"/>
              <a:buChar char="l"/>
              <a:defRPr/>
            </a:pPr>
            <a:r>
              <a:rPr lang="zh-CN" altLang="en-US" sz="2800" b="1" dirty="0">
                <a:effectLst>
                  <a:outerShdw blurRad="38100" dist="38100" dir="2700000" algn="tl">
                    <a:srgbClr val="C0C0C0"/>
                  </a:outerShdw>
                </a:effectLst>
              </a:rPr>
              <a:t>计算年实际利率</a:t>
            </a:r>
            <a:endParaRPr lang="zh-CN" altLang="en-US" b="1" dirty="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9189"/>
                                        </p:tgtEl>
                                        <p:attrNameLst>
                                          <p:attrName>style.visibility</p:attrName>
                                        </p:attrNameLst>
                                      </p:cBhvr>
                                      <p:to>
                                        <p:strVal val="visible"/>
                                      </p:to>
                                    </p:set>
                                    <p:animEffect transition="in" filter="dissolve">
                                      <p:cBhvr>
                                        <p:cTn id="7" dur="500"/>
                                        <p:tgtEl>
                                          <p:spTgt spid="3491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9191"/>
                                        </p:tgtEl>
                                        <p:attrNameLst>
                                          <p:attrName>style.visibility</p:attrName>
                                        </p:attrNameLst>
                                      </p:cBhvr>
                                      <p:to>
                                        <p:strVal val="visible"/>
                                      </p:to>
                                    </p:set>
                                    <p:animEffect transition="in" filter="blinds(horizontal)">
                                      <p:cBhvr>
                                        <p:cTn id="12" dur="500"/>
                                        <p:tgtEl>
                                          <p:spTgt spid="3491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9188"/>
                                        </p:tgtEl>
                                        <p:attrNameLst>
                                          <p:attrName>style.visibility</p:attrName>
                                        </p:attrNameLst>
                                      </p:cBhvr>
                                      <p:to>
                                        <p:strVal val="visible"/>
                                      </p:to>
                                    </p:set>
                                    <p:animEffect transition="in" filter="dissolve">
                                      <p:cBhvr>
                                        <p:cTn id="17" dur="500"/>
                                        <p:tgtEl>
                                          <p:spTgt spid="34918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9192"/>
                                        </p:tgtEl>
                                        <p:attrNameLst>
                                          <p:attrName>style.visibility</p:attrName>
                                        </p:attrNameLst>
                                      </p:cBhvr>
                                      <p:to>
                                        <p:strVal val="visible"/>
                                      </p:to>
                                    </p:set>
                                    <p:animEffect transition="in" filter="dissolve">
                                      <p:cBhvr>
                                        <p:cTn id="22" dur="500"/>
                                        <p:tgtEl>
                                          <p:spTgt spid="34919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49190"/>
                                        </p:tgtEl>
                                        <p:attrNameLst>
                                          <p:attrName>style.visibility</p:attrName>
                                        </p:attrNameLst>
                                      </p:cBhvr>
                                      <p:to>
                                        <p:strVal val="visible"/>
                                      </p:to>
                                    </p:set>
                                    <p:animEffect transition="in" filter="dissolve">
                                      <p:cBhvr>
                                        <p:cTn id="27" dur="500"/>
                                        <p:tgtEl>
                                          <p:spTgt spid="349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1" grpId="0" autoUpdateAnimBg="0"/>
      <p:bldP spid="34919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3" name="Text Box 3"/>
          <p:cNvSpPr txBox="1">
            <a:spLocks noChangeArrowheads="1"/>
          </p:cNvSpPr>
          <p:nvPr/>
        </p:nvSpPr>
        <p:spPr bwMode="auto">
          <a:xfrm>
            <a:off x="428596" y="1142984"/>
            <a:ext cx="8458200" cy="4616648"/>
          </a:xfrm>
          <a:prstGeom prst="rect">
            <a:avLst/>
          </a:prstGeom>
          <a:noFill/>
          <a:ln w="57150">
            <a:noFill/>
            <a:miter lim="800000"/>
            <a:headEnd/>
            <a:tailEnd/>
          </a:ln>
        </p:spPr>
        <p:txBody>
          <a:bodyPr>
            <a:spAutoFit/>
          </a:bodyPr>
          <a:lstStyle/>
          <a:p>
            <a:pPr algn="l">
              <a:lnSpc>
                <a:spcPct val="150000"/>
              </a:lnSpc>
            </a:pPr>
            <a:r>
              <a:rPr lang="zh-CN" altLang="en-US" sz="2800" b="1" dirty="0" smtClean="0">
                <a:effectLst>
                  <a:outerShdw blurRad="38100" dist="38100" dir="2700000" algn="tl">
                    <a:srgbClr val="000000">
                      <a:alpha val="43137"/>
                    </a:srgbClr>
                  </a:outerShdw>
                </a:effectLst>
              </a:rPr>
              <a:t>当</a:t>
            </a:r>
            <a:r>
              <a:rPr lang="en-US" altLang="zh-CN" sz="2800" b="1" dirty="0">
                <a:effectLst>
                  <a:outerShdw blurRad="38100" dist="38100" dir="2700000" algn="tl">
                    <a:srgbClr val="000000">
                      <a:alpha val="43137"/>
                    </a:srgbClr>
                  </a:outerShdw>
                </a:effectLst>
              </a:rPr>
              <a:t>n=1</a:t>
            </a:r>
            <a:r>
              <a:rPr lang="zh-CN" altLang="en-US" sz="2800" b="1" dirty="0">
                <a:effectLst>
                  <a:outerShdw blurRad="38100" dist="38100" dir="2700000" algn="tl">
                    <a:srgbClr val="000000">
                      <a:alpha val="43137"/>
                    </a:srgbClr>
                  </a:outerShdw>
                </a:effectLst>
              </a:rPr>
              <a:t>时，</a:t>
            </a:r>
            <a:r>
              <a:rPr lang="en-US" altLang="zh-CN" sz="2800" b="1" dirty="0" err="1">
                <a:effectLst>
                  <a:outerShdw blurRad="38100" dist="38100" dir="2700000" algn="tl">
                    <a:srgbClr val="000000">
                      <a:alpha val="43137"/>
                    </a:srgbClr>
                  </a:outerShdw>
                </a:effectLst>
              </a:rPr>
              <a:t>i</a:t>
            </a:r>
            <a:r>
              <a:rPr lang="en-US" altLang="zh-CN" sz="2800" b="1" dirty="0">
                <a:effectLst>
                  <a:outerShdw blurRad="38100" dist="38100" dir="2700000" algn="tl">
                    <a:srgbClr val="000000">
                      <a:alpha val="43137"/>
                    </a:srgbClr>
                  </a:outerShdw>
                </a:effectLst>
              </a:rPr>
              <a:t>=r</a:t>
            </a:r>
            <a:r>
              <a:rPr lang="zh-CN" altLang="en-US" sz="2800" b="1" dirty="0">
                <a:effectLst>
                  <a:outerShdw blurRad="38100" dist="38100" dir="2700000" algn="tl">
                    <a:srgbClr val="000000">
                      <a:alpha val="43137"/>
                    </a:srgbClr>
                  </a:outerShdw>
                </a:effectLst>
              </a:rPr>
              <a:t>，实际利率＝名义利率</a:t>
            </a:r>
          </a:p>
          <a:p>
            <a:pPr algn="l">
              <a:lnSpc>
                <a:spcPct val="150000"/>
              </a:lnSpc>
            </a:pPr>
            <a:endParaRPr lang="zh-CN" altLang="en-US" sz="2800" b="1" dirty="0">
              <a:effectLst>
                <a:outerShdw blurRad="38100" dist="38100" dir="2700000" algn="tl">
                  <a:srgbClr val="000000">
                    <a:alpha val="43137"/>
                  </a:srgbClr>
                </a:outerShdw>
              </a:effectLst>
            </a:endParaRPr>
          </a:p>
          <a:p>
            <a:pPr algn="l">
              <a:lnSpc>
                <a:spcPct val="150000"/>
              </a:lnSpc>
            </a:pPr>
            <a:r>
              <a:rPr lang="zh-CN" altLang="en-US" sz="2800" b="1" dirty="0">
                <a:effectLst>
                  <a:outerShdw blurRad="38100" dist="38100" dir="2700000" algn="tl">
                    <a:srgbClr val="000000">
                      <a:alpha val="43137"/>
                    </a:srgbClr>
                  </a:outerShdw>
                </a:effectLst>
              </a:rPr>
              <a:t>当</a:t>
            </a:r>
            <a:r>
              <a:rPr lang="en-US" altLang="zh-CN" sz="2800" b="1" dirty="0">
                <a:effectLst>
                  <a:outerShdw blurRad="38100" dist="38100" dir="2700000" algn="tl">
                    <a:srgbClr val="000000">
                      <a:alpha val="43137"/>
                    </a:srgbClr>
                  </a:outerShdw>
                </a:effectLst>
              </a:rPr>
              <a:t>n&gt;1</a:t>
            </a:r>
            <a:r>
              <a:rPr lang="zh-CN" altLang="en-US" sz="2800" b="1" dirty="0">
                <a:effectLst>
                  <a:outerShdw blurRad="38100" dist="38100" dir="2700000" algn="tl">
                    <a:srgbClr val="000000">
                      <a:alpha val="43137"/>
                    </a:srgbClr>
                  </a:outerShdw>
                </a:effectLst>
              </a:rPr>
              <a:t>时，</a:t>
            </a:r>
            <a:r>
              <a:rPr lang="en-US" altLang="zh-CN" sz="2800" b="1" dirty="0" err="1">
                <a:effectLst>
                  <a:outerShdw blurRad="38100" dist="38100" dir="2700000" algn="tl">
                    <a:srgbClr val="000000">
                      <a:alpha val="43137"/>
                    </a:srgbClr>
                  </a:outerShdw>
                </a:effectLst>
              </a:rPr>
              <a:t>i</a:t>
            </a:r>
            <a:r>
              <a:rPr lang="en-US" altLang="zh-CN" sz="2800" b="1" dirty="0">
                <a:effectLst>
                  <a:outerShdw blurRad="38100" dist="38100" dir="2700000" algn="tl">
                    <a:srgbClr val="000000">
                      <a:alpha val="43137"/>
                    </a:srgbClr>
                  </a:outerShdw>
                </a:effectLst>
              </a:rPr>
              <a:t>&gt;r</a:t>
            </a:r>
            <a:r>
              <a:rPr lang="zh-CN" altLang="en-US" sz="2800" b="1" dirty="0">
                <a:effectLst>
                  <a:outerShdw blurRad="38100" dist="38100" dir="2700000" algn="tl">
                    <a:srgbClr val="000000">
                      <a:alpha val="43137"/>
                    </a:srgbClr>
                  </a:outerShdw>
                </a:effectLst>
              </a:rPr>
              <a:t>，实际利率＞名义利率，且</a:t>
            </a:r>
            <a:r>
              <a:rPr lang="en-US" altLang="zh-CN" sz="2800" b="1" dirty="0">
                <a:effectLst>
                  <a:outerShdw blurRad="38100" dist="38100" dir="2700000" algn="tl">
                    <a:srgbClr val="000000">
                      <a:alpha val="43137"/>
                    </a:srgbClr>
                  </a:outerShdw>
                </a:effectLst>
              </a:rPr>
              <a:t>n</a:t>
            </a:r>
            <a:r>
              <a:rPr lang="zh-CN" altLang="en-US" sz="2800" b="1" dirty="0">
                <a:effectLst>
                  <a:outerShdw blurRad="38100" dist="38100" dir="2700000" algn="tl">
                    <a:srgbClr val="000000">
                      <a:alpha val="43137"/>
                    </a:srgbClr>
                  </a:outerShdw>
                </a:effectLst>
              </a:rPr>
              <a:t>越大，即一年内计算复利的有限次数越多，则实际利率相对于名义利率就越高。</a:t>
            </a:r>
          </a:p>
          <a:p>
            <a:pPr algn="l">
              <a:lnSpc>
                <a:spcPct val="150000"/>
              </a:lnSpc>
            </a:pPr>
            <a:endParaRPr lang="zh-CN" altLang="en-US" sz="2800" b="1" dirty="0">
              <a:effectLst>
                <a:outerShdw blurRad="38100" dist="38100" dir="2700000" algn="tl">
                  <a:srgbClr val="000000">
                    <a:alpha val="43137"/>
                  </a:srgbClr>
                </a:outerShdw>
              </a:effectLst>
            </a:endParaRPr>
          </a:p>
          <a:p>
            <a:pPr algn="l">
              <a:lnSpc>
                <a:spcPct val="150000"/>
              </a:lnSpc>
            </a:pPr>
            <a:r>
              <a:rPr lang="zh-CN" altLang="en-US" sz="2800" b="1" dirty="0">
                <a:solidFill>
                  <a:srgbClr val="C00000"/>
                </a:solidFill>
                <a:effectLst>
                  <a:outerShdw blurRad="38100" dist="38100" dir="2700000" algn="tl">
                    <a:srgbClr val="000000">
                      <a:alpha val="43137"/>
                    </a:srgbClr>
                  </a:outerShdw>
                </a:effectLst>
              </a:rPr>
              <a:t>当</a:t>
            </a:r>
            <a:r>
              <a:rPr lang="en-US" altLang="zh-CN" sz="2800" b="1" dirty="0">
                <a:solidFill>
                  <a:srgbClr val="C00000"/>
                </a:solidFill>
                <a:effectLst>
                  <a:outerShdw blurRad="38100" dist="38100" dir="2700000" algn="tl">
                    <a:srgbClr val="000000">
                      <a:alpha val="43137"/>
                    </a:srgbClr>
                  </a:outerShdw>
                </a:effectLst>
              </a:rPr>
              <a:t>n</a:t>
            </a:r>
            <a:r>
              <a:rPr lang="zh-CN" altLang="en-US" sz="2800" b="1" dirty="0">
                <a:solidFill>
                  <a:srgbClr val="C00000"/>
                </a:solidFill>
                <a:effectLst>
                  <a:outerShdw blurRad="38100" dist="38100" dir="2700000" algn="tl">
                    <a:srgbClr val="000000">
                      <a:alpha val="43137"/>
                    </a:srgbClr>
                  </a:outerShdw>
                </a:effectLst>
              </a:rPr>
              <a:t>无限多，？？？？</a:t>
            </a:r>
          </a:p>
        </p:txBody>
      </p:sp>
      <p:sp>
        <p:nvSpPr>
          <p:cNvPr id="4" name="Rectangle 2"/>
          <p:cNvSpPr txBox="1">
            <a:spLocks noChangeArrowheads="1"/>
          </p:cNvSpPr>
          <p:nvPr/>
        </p:nvSpPr>
        <p:spPr bwMode="auto">
          <a:xfrm>
            <a:off x="1357290" y="251937"/>
            <a:ext cx="6497637" cy="5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0" cap="none" spc="0" normalizeH="0" baseline="0" noProof="0" smtClean="0">
                <a:ln>
                  <a:noFill/>
                </a:ln>
                <a:solidFill>
                  <a:srgbClr val="C00000"/>
                </a:solidFill>
                <a:effectLst>
                  <a:outerShdw blurRad="38100" dist="38100" dir="2700000" algn="tl">
                    <a:srgbClr val="000000">
                      <a:alpha val="43137"/>
                    </a:srgbClr>
                  </a:outerShdw>
                </a:effectLst>
                <a:uLnTx/>
                <a:uFillTx/>
                <a:latin typeface="+mj-lt"/>
                <a:ea typeface="+mj-ea"/>
                <a:cs typeface="+mj-cs"/>
              </a:rPr>
              <a:t>名义利率、实际利率与连续利率</a:t>
            </a:r>
            <a:endParaRPr kumimoji="0" lang="zh-CN" altLang="en-US" sz="3200" b="1" i="0" u="none" strike="noStrike" kern="0" cap="none" spc="0" normalizeH="0" baseline="0" noProof="0" dirty="0" smtClean="0">
              <a:ln>
                <a:noFill/>
              </a:ln>
              <a:solidFill>
                <a:schemeClr val="accent2"/>
              </a:solidFill>
              <a:effectLst/>
              <a:uLnTx/>
              <a:uFillTx/>
              <a:latin typeface="+mj-lt"/>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883">
                                            <p:txEl>
                                              <p:pRg st="2" end="2"/>
                                            </p:txEl>
                                          </p:spTgt>
                                        </p:tgtEl>
                                        <p:attrNameLst>
                                          <p:attrName>style.visibility</p:attrName>
                                        </p:attrNameLst>
                                      </p:cBhvr>
                                      <p:to>
                                        <p:strVal val="visible"/>
                                      </p:to>
                                    </p:set>
                                    <p:anim calcmode="lin" valueType="num">
                                      <p:cBhvr additive="base">
                                        <p:cTn id="13" dur="500" fill="hold"/>
                                        <p:tgtEl>
                                          <p:spTgt spid="3788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883">
                                            <p:txEl>
                                              <p:pRg st="4" end="4"/>
                                            </p:txEl>
                                          </p:spTgt>
                                        </p:tgtEl>
                                        <p:attrNameLst>
                                          <p:attrName>style.visibility</p:attrName>
                                        </p:attrNameLst>
                                      </p:cBhvr>
                                      <p:to>
                                        <p:strVal val="visible"/>
                                      </p:to>
                                    </p:set>
                                    <p:anim calcmode="lin" valueType="num">
                                      <p:cBhvr additive="base">
                                        <p:cTn id="19" dur="500" fill="hold"/>
                                        <p:tgtEl>
                                          <p:spTgt spid="37888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8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Text Box 3"/>
          <p:cNvSpPr txBox="1">
            <a:spLocks noChangeArrowheads="1"/>
          </p:cNvSpPr>
          <p:nvPr/>
        </p:nvSpPr>
        <p:spPr bwMode="auto">
          <a:xfrm>
            <a:off x="467544" y="1357298"/>
            <a:ext cx="8319242" cy="1274195"/>
          </a:xfrm>
          <a:prstGeom prst="rect">
            <a:avLst/>
          </a:prstGeom>
          <a:noFill/>
          <a:ln w="57150">
            <a:noFill/>
            <a:miter lim="800000"/>
            <a:headEnd/>
            <a:tailEnd/>
          </a:ln>
        </p:spPr>
        <p:txBody>
          <a:bodyPr wrap="square">
            <a:spAutoFit/>
          </a:bodyPr>
          <a:lstStyle/>
          <a:p>
            <a:pPr algn="l">
              <a:lnSpc>
                <a:spcPct val="120000"/>
              </a:lnSpc>
              <a:spcBef>
                <a:spcPct val="20000"/>
              </a:spcBef>
              <a:buClr>
                <a:srgbClr val="CC0000"/>
              </a:buClr>
              <a:buSzPct val="60000"/>
              <a:buFont typeface="Wingdings" pitchFamily="2" charset="2"/>
              <a:buNone/>
            </a:pPr>
            <a:r>
              <a:rPr lang="zh-CN" altLang="en-US" sz="3200" b="1" dirty="0" smtClean="0">
                <a:solidFill>
                  <a:srgbClr val="CC0000"/>
                </a:solidFill>
                <a:effectLst>
                  <a:outerShdw blurRad="38100" dist="38100" dir="2700000" algn="tl">
                    <a:srgbClr val="000000">
                      <a:alpha val="43137"/>
                    </a:srgbClr>
                  </a:outerShdw>
                </a:effectLst>
                <a:latin typeface="宋体" pitchFamily="2" charset="-122"/>
              </a:rPr>
              <a:t>连续利率：  </a:t>
            </a:r>
            <a:r>
              <a:rPr lang="zh-CN" altLang="en-US" sz="3200" b="1" dirty="0" smtClean="0">
                <a:effectLst>
                  <a:outerShdw blurRad="38100" dist="38100" dir="2700000" algn="tl">
                    <a:srgbClr val="000000">
                      <a:alpha val="43137"/>
                    </a:srgbClr>
                  </a:outerShdw>
                </a:effectLst>
                <a:latin typeface="宋体" pitchFamily="2" charset="-122"/>
              </a:rPr>
              <a:t>计息次数</a:t>
            </a:r>
            <a:r>
              <a:rPr lang="en-US" altLang="zh-CN" sz="3200" b="1" dirty="0" smtClean="0">
                <a:solidFill>
                  <a:srgbClr val="C00000"/>
                </a:solidFill>
                <a:effectLst>
                  <a:outerShdw blurRad="38100" dist="38100" dir="2700000" algn="tl">
                    <a:srgbClr val="000000">
                      <a:alpha val="43137"/>
                    </a:srgbClr>
                  </a:outerShdw>
                </a:effectLst>
                <a:latin typeface="宋体" pitchFamily="2" charset="-122"/>
              </a:rPr>
              <a:t>n</a:t>
            </a:r>
            <a:r>
              <a:rPr lang="zh-CN" altLang="en-US" sz="3200" b="1" dirty="0" smtClean="0">
                <a:effectLst>
                  <a:outerShdw blurRad="38100" dist="38100" dir="2700000" algn="tl">
                    <a:srgbClr val="000000">
                      <a:alpha val="43137"/>
                    </a:srgbClr>
                  </a:outerShdw>
                </a:effectLst>
                <a:latin typeface="宋体" pitchFamily="2" charset="-122"/>
              </a:rPr>
              <a:t>趋向无穷大是的</a:t>
            </a:r>
            <a:r>
              <a:rPr lang="en-US" altLang="zh-CN" sz="3200" b="1" dirty="0" err="1" smtClean="0">
                <a:effectLst>
                  <a:outerShdw blurRad="38100" dist="38100" dir="2700000" algn="tl">
                    <a:srgbClr val="000000">
                      <a:alpha val="43137"/>
                    </a:srgbClr>
                  </a:outerShdw>
                </a:effectLst>
                <a:latin typeface="宋体" pitchFamily="2" charset="-122"/>
              </a:rPr>
              <a:t>实际利率称为</a:t>
            </a:r>
            <a:r>
              <a:rPr lang="zh-CN" altLang="en-US" sz="3200" b="1" dirty="0" smtClean="0">
                <a:effectLst>
                  <a:outerShdw blurRad="38100" dist="38100" dir="2700000" algn="tl">
                    <a:srgbClr val="000000">
                      <a:alpha val="43137"/>
                    </a:srgbClr>
                  </a:outerShdw>
                </a:effectLst>
                <a:latin typeface="宋体" pitchFamily="2" charset="-122"/>
              </a:rPr>
              <a:t>连续利率</a:t>
            </a:r>
            <a:r>
              <a:rPr lang="en-US" altLang="zh-CN" sz="3200" b="1" dirty="0" err="1" smtClean="0">
                <a:solidFill>
                  <a:srgbClr val="C00000"/>
                </a:solidFill>
                <a:effectLst>
                  <a:outerShdw blurRad="38100" dist="38100" dir="2700000" algn="tl">
                    <a:srgbClr val="000000">
                      <a:alpha val="43137"/>
                    </a:srgbClr>
                  </a:outerShdw>
                </a:effectLst>
                <a:latin typeface="宋体" pitchFamily="2" charset="-122"/>
              </a:rPr>
              <a:t>i，</a:t>
            </a:r>
            <a:r>
              <a:rPr lang="en-US" altLang="zh-CN" sz="3200" b="1" dirty="0" err="1" smtClean="0">
                <a:effectLst>
                  <a:outerShdw blurRad="38100" dist="38100" dir="2700000" algn="tl">
                    <a:srgbClr val="000000">
                      <a:alpha val="43137"/>
                    </a:srgbClr>
                  </a:outerShdw>
                </a:effectLst>
                <a:latin typeface="宋体" pitchFamily="2" charset="-122"/>
              </a:rPr>
              <a:t>与名义利率</a:t>
            </a:r>
            <a:r>
              <a:rPr lang="en-US" altLang="zh-CN" sz="3200" b="1" dirty="0" err="1" smtClean="0">
                <a:solidFill>
                  <a:srgbClr val="C00000"/>
                </a:solidFill>
                <a:effectLst>
                  <a:outerShdw blurRad="38100" dist="38100" dir="2700000" algn="tl">
                    <a:srgbClr val="000000">
                      <a:alpha val="43137"/>
                    </a:srgbClr>
                  </a:outerShdw>
                </a:effectLst>
                <a:latin typeface="宋体" pitchFamily="2" charset="-122"/>
              </a:rPr>
              <a:t>r</a:t>
            </a:r>
            <a:r>
              <a:rPr lang="en-US" altLang="zh-CN" sz="3200" b="1" dirty="0" err="1" smtClean="0">
                <a:effectLst>
                  <a:outerShdw blurRad="38100" dist="38100" dir="2700000" algn="tl">
                    <a:srgbClr val="000000">
                      <a:alpha val="43137"/>
                    </a:srgbClr>
                  </a:outerShdw>
                </a:effectLst>
                <a:latin typeface="宋体" pitchFamily="2" charset="-122"/>
              </a:rPr>
              <a:t>的关系为</a:t>
            </a:r>
            <a:r>
              <a:rPr lang="en-US" altLang="zh-CN" sz="3200" b="1" dirty="0" smtClean="0">
                <a:effectLst>
                  <a:outerShdw blurRad="38100" dist="38100" dir="2700000" algn="tl">
                    <a:srgbClr val="000000">
                      <a:alpha val="43137"/>
                    </a:srgbClr>
                  </a:outerShdw>
                </a:effectLst>
                <a:latin typeface="宋体" pitchFamily="2" charset="-122"/>
              </a:rPr>
              <a:t>：</a:t>
            </a:r>
            <a:endParaRPr lang="zh-CN" altLang="en-US" sz="2800" b="1" dirty="0">
              <a:effectLst>
                <a:outerShdw blurRad="38100" dist="38100" dir="2700000" algn="tl">
                  <a:srgbClr val="000000">
                    <a:alpha val="43137"/>
                  </a:srgbClr>
                </a:outerShdw>
              </a:effectLst>
              <a:latin typeface="宋体" pitchFamily="2" charset="-122"/>
            </a:endParaRPr>
          </a:p>
        </p:txBody>
      </p:sp>
      <p:graphicFrame>
        <p:nvGraphicFramePr>
          <p:cNvPr id="350212" name="Object 4"/>
          <p:cNvGraphicFramePr>
            <a:graphicFrameLocks noChangeAspect="1"/>
          </p:cNvGraphicFramePr>
          <p:nvPr/>
        </p:nvGraphicFramePr>
        <p:xfrm>
          <a:off x="323528" y="2852936"/>
          <a:ext cx="8482012" cy="1655763"/>
        </p:xfrm>
        <a:graphic>
          <a:graphicData uri="http://schemas.openxmlformats.org/presentationml/2006/ole">
            <p:oleObj spid="_x0000_s155650" name="Equation" r:id="rId3" imgW="3060360" imgH="596880" progId="Equation.3">
              <p:embed/>
            </p:oleObj>
          </a:graphicData>
        </a:graphic>
      </p:graphicFrame>
      <p:sp>
        <p:nvSpPr>
          <p:cNvPr id="5" name="Rectangle 2"/>
          <p:cNvSpPr txBox="1">
            <a:spLocks noChangeArrowheads="1"/>
          </p:cNvSpPr>
          <p:nvPr/>
        </p:nvSpPr>
        <p:spPr bwMode="auto">
          <a:xfrm>
            <a:off x="1357290" y="251937"/>
            <a:ext cx="6497637" cy="5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0" cap="none" spc="0" normalizeH="0" baseline="0" noProof="0" smtClean="0">
                <a:ln>
                  <a:noFill/>
                </a:ln>
                <a:solidFill>
                  <a:srgbClr val="C00000"/>
                </a:solidFill>
                <a:effectLst>
                  <a:outerShdw blurRad="38100" dist="38100" dir="2700000" algn="tl">
                    <a:srgbClr val="000000">
                      <a:alpha val="43137"/>
                    </a:srgbClr>
                  </a:outerShdw>
                </a:effectLst>
                <a:uLnTx/>
                <a:uFillTx/>
                <a:latin typeface="+mj-lt"/>
                <a:ea typeface="+mj-ea"/>
                <a:cs typeface="+mj-cs"/>
              </a:rPr>
              <a:t>名义利率、实际利率与连续利率</a:t>
            </a:r>
            <a:endParaRPr kumimoji="0" lang="zh-CN" altLang="en-US" sz="3200" b="1" i="0" u="none" strike="noStrike" kern="0" cap="none" spc="0" normalizeH="0" baseline="0" noProof="0" dirty="0" smtClean="0">
              <a:ln>
                <a:noFill/>
              </a:ln>
              <a:solidFill>
                <a:schemeClr val="accent2"/>
              </a:solidFill>
              <a:effectLst/>
              <a:uLnTx/>
              <a:uFillTx/>
              <a:latin typeface="+mj-lt"/>
              <a:ea typeface="+mj-ea"/>
              <a:cs typeface="+mj-cs"/>
            </a:endParaRPr>
          </a:p>
        </p:txBody>
      </p:sp>
      <p:sp>
        <p:nvSpPr>
          <p:cNvPr id="6" name="矩形 5"/>
          <p:cNvSpPr/>
          <p:nvPr/>
        </p:nvSpPr>
        <p:spPr>
          <a:xfrm>
            <a:off x="1979712" y="4941168"/>
            <a:ext cx="5137945" cy="584775"/>
          </a:xfrm>
          <a:prstGeom prst="rect">
            <a:avLst/>
          </a:prstGeom>
        </p:spPr>
        <p:txBody>
          <a:bodyPr wrap="none">
            <a:spAutoFit/>
          </a:bodyPr>
          <a:lstStyle/>
          <a:p>
            <a:r>
              <a:rPr lang="en-US" altLang="zh-CN" sz="3200" b="1" dirty="0" err="1" smtClean="0">
                <a:solidFill>
                  <a:srgbClr val="C00000"/>
                </a:solidFill>
                <a:effectLst>
                  <a:outerShdw blurRad="38100" dist="38100" dir="2700000" algn="tl">
                    <a:srgbClr val="000000">
                      <a:alpha val="43137"/>
                    </a:srgbClr>
                  </a:outerShdw>
                </a:effectLst>
                <a:latin typeface="宋体" pitchFamily="2" charset="-122"/>
              </a:rPr>
              <a:t>自然对数的底</a:t>
            </a:r>
            <a:r>
              <a:rPr lang="en-US" altLang="zh-CN" sz="3200" b="1" dirty="0" smtClean="0">
                <a:solidFill>
                  <a:srgbClr val="C00000"/>
                </a:solidFill>
                <a:effectLst>
                  <a:outerShdw blurRad="38100" dist="38100" dir="2700000" algn="tl">
                    <a:srgbClr val="000000">
                      <a:alpha val="43137"/>
                    </a:srgbClr>
                  </a:outerShdw>
                </a:effectLst>
                <a:latin typeface="宋体" pitchFamily="2" charset="-122"/>
              </a:rPr>
              <a:t>   e=2.71828</a:t>
            </a:r>
            <a:endParaRPr lang="zh-CN" altLang="en-US" sz="3200" dirty="0">
              <a:solidFill>
                <a:srgbClr val="C00000"/>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box(out)">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0212"/>
                                        </p:tgtEl>
                                        <p:attrNameLst>
                                          <p:attrName>style.visibility</p:attrName>
                                        </p:attrNameLst>
                                      </p:cBhvr>
                                      <p:to>
                                        <p:strVal val="visible"/>
                                      </p:to>
                                    </p:set>
                                    <p:animEffect transition="in" filter="dissolve">
                                      <p:cBhvr>
                                        <p:cTn id="12" dur="500"/>
                                        <p:tgtEl>
                                          <p:spTgt spid="350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noFill/>
        </p:spPr>
        <p:txBody>
          <a:bodyPr/>
          <a:lstStyle/>
          <a:p>
            <a:pPr eaLnBrk="1" hangingPunct="1"/>
            <a:r>
              <a:rPr lang="zh-CN" altLang="en-US" b="1" dirty="0" smtClean="0">
                <a:latin typeface="隶书" pitchFamily="49" charset="-122"/>
              </a:rPr>
              <a:t>五、资金等值计算的常用方法</a:t>
            </a:r>
          </a:p>
        </p:txBody>
      </p:sp>
      <p:sp>
        <p:nvSpPr>
          <p:cNvPr id="7" name="内容占位符 6"/>
          <p:cNvSpPr>
            <a:spLocks noGrp="1"/>
          </p:cNvSpPr>
          <p:nvPr>
            <p:ph idx="1"/>
          </p:nvPr>
        </p:nvSpPr>
        <p:spPr/>
        <p:txBody>
          <a:bodyPr/>
          <a:lstStyle/>
          <a:p>
            <a:r>
              <a:rPr lang="zh-CN" altLang="en-US" dirty="0" smtClean="0"/>
              <a:t>资金等值计算</a:t>
            </a:r>
            <a:endParaRPr lang="en-US" altLang="zh-CN" dirty="0" smtClean="0"/>
          </a:p>
          <a:p>
            <a:pPr lvl="1"/>
            <a:r>
              <a:rPr lang="zh-CN" altLang="en-US" dirty="0" smtClean="0"/>
              <a:t>把不同时间点发生的现金流量折算到同一时间点，使其保持等值，或把某一时间点发生的现金流量换算到别一时间点使两者保持等值（</a:t>
            </a:r>
            <a:r>
              <a:rPr lang="zh-CN" altLang="en-US" dirty="0" smtClean="0">
                <a:solidFill>
                  <a:srgbClr val="C00000"/>
                </a:solidFill>
              </a:rPr>
              <a:t>数值不等，价值相等</a:t>
            </a:r>
            <a:r>
              <a:rPr lang="zh-CN" altLang="en-US" dirty="0" smtClean="0"/>
              <a:t>）</a:t>
            </a:r>
          </a:p>
          <a:p>
            <a:r>
              <a:rPr lang="zh-CN" altLang="en-US" dirty="0" smtClean="0"/>
              <a:t>一次收付类型计算公式（</a:t>
            </a:r>
            <a:r>
              <a:rPr lang="en-US" altLang="zh-CN" dirty="0" smtClean="0"/>
              <a:t>1</a:t>
            </a:r>
            <a:r>
              <a:rPr lang="zh-CN" altLang="en-US" dirty="0" smtClean="0"/>
              <a:t>组公式）</a:t>
            </a:r>
          </a:p>
          <a:p>
            <a:r>
              <a:rPr lang="zh-CN" altLang="en-US" dirty="0" smtClean="0"/>
              <a:t>等额收付类型计算公式（</a:t>
            </a:r>
            <a:r>
              <a:rPr lang="en-US" altLang="zh-CN" dirty="0" smtClean="0"/>
              <a:t>2</a:t>
            </a:r>
            <a:r>
              <a:rPr lang="zh-CN" altLang="en-US" dirty="0" smtClean="0"/>
              <a:t>组公式）</a:t>
            </a:r>
          </a:p>
          <a:p>
            <a:endParaRPr lang="zh-CN" altLang="en-US" dirty="0"/>
          </a:p>
        </p:txBody>
      </p:sp>
    </p:spTree>
  </p:cSld>
  <p:clrMapOvr>
    <a:masterClrMapping/>
  </p:clrMapOvr>
  <p:transition>
    <p:cover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1026"/>
          <p:cNvSpPr>
            <a:spLocks noGrp="1" noChangeArrowheads="1"/>
          </p:cNvSpPr>
          <p:nvPr>
            <p:ph type="title"/>
          </p:nvPr>
        </p:nvSpPr>
        <p:spPr>
          <a:xfrm>
            <a:off x="1785918" y="71414"/>
            <a:ext cx="5792788" cy="830263"/>
          </a:xfrm>
        </p:spPr>
        <p:txBody>
          <a:bodyPr/>
          <a:lstStyle/>
          <a:p>
            <a:pPr eaLnBrk="1" hangingPunct="1"/>
            <a:r>
              <a:rPr lang="zh-CN" altLang="en-US" sz="4000" b="1" dirty="0" smtClean="0">
                <a:solidFill>
                  <a:srgbClr val="C00000"/>
                </a:solidFill>
                <a:effectLst>
                  <a:outerShdw blurRad="38100" dist="38100" dir="2700000" algn="tl">
                    <a:srgbClr val="000000">
                      <a:alpha val="43137"/>
                    </a:srgbClr>
                  </a:outerShdw>
                </a:effectLst>
              </a:rPr>
              <a:t>基本概念</a:t>
            </a:r>
          </a:p>
        </p:txBody>
      </p:sp>
      <p:sp>
        <p:nvSpPr>
          <p:cNvPr id="305156" name="Rectangle 1028"/>
          <p:cNvSpPr>
            <a:spLocks noGrp="1" noChangeArrowheads="1"/>
          </p:cNvSpPr>
          <p:nvPr>
            <p:ph type="body" idx="1"/>
          </p:nvPr>
        </p:nvSpPr>
        <p:spPr>
          <a:xfrm>
            <a:off x="381000" y="1500174"/>
            <a:ext cx="8610600" cy="4737114"/>
          </a:xfrm>
          <a:noFill/>
        </p:spPr>
        <p:txBody>
          <a:bodyPr/>
          <a:lstStyle/>
          <a:p>
            <a:pPr eaLnBrk="1" hangingPunct="1">
              <a:lnSpc>
                <a:spcPct val="120000"/>
              </a:lnSpc>
              <a:spcBef>
                <a:spcPct val="50000"/>
              </a:spcBef>
              <a:buSzTx/>
            </a:pPr>
            <a:r>
              <a:rPr lang="zh-CN" altLang="en-US" sz="2800" b="1" dirty="0" smtClean="0">
                <a:solidFill>
                  <a:srgbClr val="C00000"/>
                </a:solidFill>
              </a:rPr>
              <a:t>折现（贴现）：</a:t>
            </a:r>
            <a:r>
              <a:rPr lang="zh-CN" altLang="en-US" sz="2800" b="1" dirty="0" smtClean="0"/>
              <a:t>把</a:t>
            </a:r>
            <a:r>
              <a:rPr lang="zh-CN" altLang="en-US" dirty="0" smtClean="0">
                <a:solidFill>
                  <a:srgbClr val="C00000"/>
                </a:solidFill>
              </a:rPr>
              <a:t>将来</a:t>
            </a:r>
            <a:r>
              <a:rPr lang="zh-CN" altLang="en-US" sz="2800" b="1" dirty="0" smtClean="0"/>
              <a:t>某一时点的资金金额换算成</a:t>
            </a:r>
            <a:r>
              <a:rPr lang="zh-CN" altLang="en-US" dirty="0" smtClean="0">
                <a:solidFill>
                  <a:srgbClr val="C00000"/>
                </a:solidFill>
              </a:rPr>
              <a:t>现在</a:t>
            </a:r>
            <a:r>
              <a:rPr lang="zh-CN" altLang="en-US" sz="2800" b="1" dirty="0" smtClean="0"/>
              <a:t>时点（</a:t>
            </a:r>
            <a:r>
              <a:rPr lang="zh-CN" altLang="en-US" dirty="0" smtClean="0">
                <a:solidFill>
                  <a:srgbClr val="C00000"/>
                </a:solidFill>
              </a:rPr>
              <a:t>基准时点</a:t>
            </a:r>
            <a:r>
              <a:rPr lang="zh-CN" altLang="en-US" sz="2800" b="1" dirty="0" smtClean="0"/>
              <a:t>）的等值金额的过程</a:t>
            </a:r>
          </a:p>
          <a:p>
            <a:pPr eaLnBrk="1" hangingPunct="1">
              <a:lnSpc>
                <a:spcPct val="120000"/>
              </a:lnSpc>
              <a:spcBef>
                <a:spcPct val="50000"/>
              </a:spcBef>
              <a:buSzTx/>
            </a:pPr>
            <a:r>
              <a:rPr lang="zh-CN" altLang="en-US" dirty="0" smtClean="0">
                <a:solidFill>
                  <a:srgbClr val="C00000"/>
                </a:solidFill>
              </a:rPr>
              <a:t>现值</a:t>
            </a:r>
            <a:r>
              <a:rPr lang="en-US" altLang="zh-CN" dirty="0" smtClean="0">
                <a:solidFill>
                  <a:srgbClr val="C00000"/>
                </a:solidFill>
              </a:rPr>
              <a:t>P (Present Value)</a:t>
            </a:r>
            <a:r>
              <a:rPr lang="zh-CN" altLang="en-US" dirty="0" smtClean="0">
                <a:solidFill>
                  <a:srgbClr val="C00000"/>
                </a:solidFill>
              </a:rPr>
              <a:t>：</a:t>
            </a:r>
            <a:r>
              <a:rPr lang="zh-CN" altLang="en-US" sz="2800" b="1" dirty="0" smtClean="0"/>
              <a:t>折现到计算基准时点</a:t>
            </a:r>
            <a:r>
              <a:rPr lang="en-US" altLang="zh-CN" sz="2800" b="1" dirty="0" smtClean="0">
                <a:latin typeface="宋体" pitchFamily="2" charset="-122"/>
              </a:rPr>
              <a:t>(</a:t>
            </a:r>
            <a:r>
              <a:rPr lang="zh-CN" altLang="en-US" sz="2800" b="1" dirty="0" smtClean="0"/>
              <a:t>通常为计算期初</a:t>
            </a:r>
            <a:r>
              <a:rPr lang="en-US" altLang="zh-CN" sz="2800" b="1" dirty="0" smtClean="0">
                <a:latin typeface="宋体" pitchFamily="2" charset="-122"/>
              </a:rPr>
              <a:t>)</a:t>
            </a:r>
            <a:r>
              <a:rPr lang="zh-CN" altLang="en-US" sz="2800" b="1" dirty="0" smtClean="0"/>
              <a:t>的资金金额</a:t>
            </a:r>
          </a:p>
          <a:p>
            <a:pPr eaLnBrk="1" hangingPunct="1">
              <a:lnSpc>
                <a:spcPct val="120000"/>
              </a:lnSpc>
              <a:spcBef>
                <a:spcPct val="50000"/>
              </a:spcBef>
              <a:buSzTx/>
            </a:pPr>
            <a:r>
              <a:rPr lang="zh-CN" altLang="en-US" dirty="0" smtClean="0">
                <a:solidFill>
                  <a:srgbClr val="C00000"/>
                </a:solidFill>
              </a:rPr>
              <a:t>终值</a:t>
            </a:r>
            <a:r>
              <a:rPr lang="en-US" altLang="zh-CN" dirty="0" smtClean="0">
                <a:solidFill>
                  <a:srgbClr val="C00000"/>
                </a:solidFill>
              </a:rPr>
              <a:t>F (Final Value)</a:t>
            </a:r>
            <a:r>
              <a:rPr lang="zh-CN" altLang="en-US" dirty="0" smtClean="0">
                <a:solidFill>
                  <a:srgbClr val="C00000"/>
                </a:solidFill>
              </a:rPr>
              <a:t>（未来值）：</a:t>
            </a:r>
            <a:r>
              <a:rPr lang="zh-CN" altLang="en-US" sz="2800" b="1" dirty="0" smtClean="0"/>
              <a:t>与现值相等的将来某一时点上的资金额</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5156">
                                            <p:txEl>
                                              <p:pRg st="0" end="0"/>
                                            </p:txEl>
                                          </p:spTgt>
                                        </p:tgtEl>
                                        <p:attrNameLst>
                                          <p:attrName>style.visibility</p:attrName>
                                        </p:attrNameLst>
                                      </p:cBhvr>
                                      <p:to>
                                        <p:strVal val="visible"/>
                                      </p:to>
                                    </p:set>
                                    <p:anim calcmode="lin" valueType="num">
                                      <p:cBhvr additive="base">
                                        <p:cTn id="7" dur="500" fill="hold"/>
                                        <p:tgtEl>
                                          <p:spTgt spid="3051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51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5156">
                                            <p:txEl>
                                              <p:pRg st="1" end="1"/>
                                            </p:txEl>
                                          </p:spTgt>
                                        </p:tgtEl>
                                        <p:attrNameLst>
                                          <p:attrName>style.visibility</p:attrName>
                                        </p:attrNameLst>
                                      </p:cBhvr>
                                      <p:to>
                                        <p:strVal val="visible"/>
                                      </p:to>
                                    </p:set>
                                    <p:anim calcmode="lin" valueType="num">
                                      <p:cBhvr additive="base">
                                        <p:cTn id="13" dur="500" fill="hold"/>
                                        <p:tgtEl>
                                          <p:spTgt spid="3051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51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5156">
                                            <p:txEl>
                                              <p:pRg st="2" end="2"/>
                                            </p:txEl>
                                          </p:spTgt>
                                        </p:tgtEl>
                                        <p:attrNameLst>
                                          <p:attrName>style.visibility</p:attrName>
                                        </p:attrNameLst>
                                      </p:cBhvr>
                                      <p:to>
                                        <p:strVal val="visible"/>
                                      </p:to>
                                    </p:set>
                                    <p:anim calcmode="lin" valueType="num">
                                      <p:cBhvr additive="base">
                                        <p:cTn id="19" dur="500" fill="hold"/>
                                        <p:tgtEl>
                                          <p:spTgt spid="3051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515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1443508" y="214290"/>
            <a:ext cx="5792788" cy="830263"/>
          </a:xfrm>
        </p:spPr>
        <p:txBody>
          <a:bodyPr/>
          <a:lstStyle/>
          <a:p>
            <a:pPr eaLnBrk="1" hangingPunct="1"/>
            <a:r>
              <a:rPr lang="zh-CN" altLang="en-US" sz="4000" b="1" dirty="0" smtClean="0">
                <a:solidFill>
                  <a:srgbClr val="C00000"/>
                </a:solidFill>
                <a:effectLst>
                  <a:outerShdw blurRad="38100" dist="38100" dir="2700000" algn="tl">
                    <a:srgbClr val="000000">
                      <a:alpha val="43137"/>
                    </a:srgbClr>
                  </a:outerShdw>
                </a:effectLst>
              </a:rPr>
              <a:t>基本概念</a:t>
            </a:r>
          </a:p>
        </p:txBody>
      </p:sp>
      <p:sp>
        <p:nvSpPr>
          <p:cNvPr id="379907" name="Rectangle 3"/>
          <p:cNvSpPr>
            <a:spLocks noGrp="1" noChangeArrowheads="1"/>
          </p:cNvSpPr>
          <p:nvPr>
            <p:ph type="body" idx="1"/>
          </p:nvPr>
        </p:nvSpPr>
        <p:spPr>
          <a:xfrm>
            <a:off x="357158" y="1357298"/>
            <a:ext cx="8610600" cy="4238625"/>
          </a:xfrm>
        </p:spPr>
        <p:txBody>
          <a:bodyPr/>
          <a:lstStyle/>
          <a:p>
            <a:pPr eaLnBrk="1" hangingPunct="1">
              <a:lnSpc>
                <a:spcPct val="120000"/>
              </a:lnSpc>
              <a:spcBef>
                <a:spcPct val="50000"/>
              </a:spcBef>
              <a:buFont typeface="Wingdings" pitchFamily="2" charset="2"/>
              <a:buNone/>
              <a:defRPr/>
            </a:pPr>
            <a:r>
              <a:rPr lang="en-US" altLang="zh-CN" sz="2800" b="1" dirty="0" smtClean="0">
                <a:effectLst>
                  <a:outerShdw blurRad="38100" dist="38100" dir="2700000" algn="tl">
                    <a:srgbClr val="C0C0C0"/>
                  </a:outerShdw>
                </a:effectLst>
                <a:latin typeface="Times New Roman" pitchFamily="18" charset="0"/>
              </a:rPr>
              <a:t>             </a:t>
            </a:r>
            <a:r>
              <a:rPr lang="zh-CN" altLang="en-US" sz="2800" b="1" dirty="0" smtClean="0">
                <a:solidFill>
                  <a:srgbClr val="D60093"/>
                </a:solidFill>
                <a:latin typeface="Times New Roman" pitchFamily="18" charset="0"/>
              </a:rPr>
              <a:t>现值和终值是相对的。两时点上的等值资金，前时刻相对于后时刻，为现值；后时刻相对于前时刻，为终值。</a:t>
            </a:r>
          </a:p>
          <a:p>
            <a:pPr eaLnBrk="1" hangingPunct="1">
              <a:lnSpc>
                <a:spcPct val="120000"/>
              </a:lnSpc>
              <a:spcBef>
                <a:spcPct val="50000"/>
              </a:spcBef>
              <a:buClr>
                <a:srgbClr val="D60093"/>
              </a:buClr>
              <a:buSzTx/>
              <a:buFont typeface="Wingdings" pitchFamily="2" charset="2"/>
              <a:buChar char="Ø"/>
              <a:defRPr/>
            </a:pPr>
            <a:r>
              <a:rPr lang="zh-CN" altLang="en-US" sz="2800" b="1" dirty="0" smtClean="0">
                <a:solidFill>
                  <a:srgbClr val="C00000"/>
                </a:solidFill>
              </a:rPr>
              <a:t>年值</a:t>
            </a:r>
            <a:r>
              <a:rPr lang="en-US" altLang="zh-CN" sz="2800" b="1" dirty="0" smtClean="0">
                <a:solidFill>
                  <a:srgbClr val="C00000"/>
                </a:solidFill>
              </a:rPr>
              <a:t>A (Annual Value)</a:t>
            </a:r>
            <a:r>
              <a:rPr lang="zh-CN" altLang="en-US" sz="2800" b="1" dirty="0" smtClean="0">
                <a:solidFill>
                  <a:srgbClr val="C00000"/>
                </a:solidFill>
              </a:rPr>
              <a:t>：</a:t>
            </a:r>
            <a:r>
              <a:rPr lang="zh-CN" altLang="en-US" sz="2800" b="1" dirty="0" smtClean="0"/>
              <a:t>与某笔现值或终值相等的，发生在</a:t>
            </a:r>
            <a:r>
              <a:rPr lang="zh-CN" altLang="en-US" sz="2800" b="1" dirty="0" smtClean="0">
                <a:solidFill>
                  <a:schemeClr val="hlink"/>
                </a:solidFill>
              </a:rPr>
              <a:t>每年</a:t>
            </a:r>
            <a:r>
              <a:rPr lang="zh-CN" altLang="en-US" sz="2800" b="1" dirty="0" smtClean="0"/>
              <a:t>的资金序列</a:t>
            </a:r>
          </a:p>
          <a:p>
            <a:pPr eaLnBrk="1" hangingPunct="1">
              <a:lnSpc>
                <a:spcPct val="120000"/>
              </a:lnSpc>
              <a:spcBef>
                <a:spcPct val="50000"/>
              </a:spcBef>
              <a:buClr>
                <a:srgbClr val="D60093"/>
              </a:buClr>
              <a:buSzTx/>
              <a:buFont typeface="Wingdings" pitchFamily="2" charset="2"/>
              <a:buChar char="Ø"/>
              <a:defRPr/>
            </a:pPr>
            <a:r>
              <a:rPr lang="zh-CN" altLang="en-US" sz="2800" b="1" dirty="0" smtClean="0">
                <a:solidFill>
                  <a:srgbClr val="C00000"/>
                </a:solidFill>
              </a:rPr>
              <a:t>折现率：</a:t>
            </a:r>
            <a:r>
              <a:rPr lang="zh-CN" altLang="en-US" sz="2800" b="1" dirty="0" smtClean="0"/>
              <a:t>等值计算的利率（</a:t>
            </a:r>
            <a:r>
              <a:rPr lang="zh-CN" altLang="en-US" sz="2800" b="1" dirty="0" smtClean="0">
                <a:latin typeface="Times New Roman" pitchFamily="18" charset="0"/>
              </a:rPr>
              <a:t>假定是</a:t>
            </a:r>
            <a:r>
              <a:rPr lang="zh-CN" altLang="en-US" sz="2800" b="1" dirty="0" smtClean="0">
                <a:latin typeface="宋体" pitchFamily="2" charset="-122"/>
              </a:rPr>
              <a:t>反映市场的利率</a:t>
            </a:r>
            <a:r>
              <a:rPr lang="zh-CN" altLang="en-US" sz="2800" b="1" dirty="0" smtClean="0"/>
              <a:t> ）</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 calcmode="lin" valueType="num">
                                      <p:cBhvr additive="base">
                                        <p:cTn id="7" dur="500" fill="hold"/>
                                        <p:tgtEl>
                                          <p:spTgt spid="379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9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9907">
                                            <p:txEl>
                                              <p:pRg st="1" end="1"/>
                                            </p:txEl>
                                          </p:spTgt>
                                        </p:tgtEl>
                                        <p:attrNameLst>
                                          <p:attrName>style.visibility</p:attrName>
                                        </p:attrNameLst>
                                      </p:cBhvr>
                                      <p:to>
                                        <p:strVal val="visible"/>
                                      </p:to>
                                    </p:set>
                                    <p:anim calcmode="lin" valueType="num">
                                      <p:cBhvr additive="base">
                                        <p:cTn id="13" dur="500" fill="hold"/>
                                        <p:tgtEl>
                                          <p:spTgt spid="3799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99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9907">
                                            <p:txEl>
                                              <p:pRg st="2" end="2"/>
                                            </p:txEl>
                                          </p:spTgt>
                                        </p:tgtEl>
                                        <p:attrNameLst>
                                          <p:attrName>style.visibility</p:attrName>
                                        </p:attrNameLst>
                                      </p:cBhvr>
                                      <p:to>
                                        <p:strVal val="visible"/>
                                      </p:to>
                                    </p:set>
                                    <p:anim calcmode="lin" valueType="num">
                                      <p:cBhvr additive="base">
                                        <p:cTn id="19" dur="500" fill="hold"/>
                                        <p:tgtEl>
                                          <p:spTgt spid="3799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99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2230931"/>
            <a:ext cx="7129463" cy="769441"/>
          </a:xfrm>
          <a:prstGeom prst="rect">
            <a:avLst/>
          </a:prstGeom>
          <a:noFill/>
          <a:ln w="9525">
            <a:noFill/>
            <a:miter lim="800000"/>
            <a:headEnd/>
            <a:tailEnd/>
          </a:ln>
        </p:spPr>
        <p:txBody>
          <a:bodyPr anchorCtr="1">
            <a:spAutoFit/>
          </a:bodyPr>
          <a:lstStyle/>
          <a:p>
            <a:pPr algn="ctr"/>
            <a:r>
              <a:rPr kumimoji="1" lang="zh-CN" altLang="en-US"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第</a:t>
            </a:r>
            <a:r>
              <a:rPr kumimoji="1" lang="en-US" altLang="zh-CN"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4</a:t>
            </a:r>
            <a:r>
              <a:rPr kumimoji="1" lang="zh-CN" altLang="en-US"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章   资金等值计算（上）</a:t>
            </a:r>
            <a:endParaRPr kumimoji="1" lang="zh-CN" altLang="en-US" sz="18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7"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611560" y="142852"/>
            <a:ext cx="7696200" cy="707886"/>
          </a:xfrm>
          <a:noFill/>
        </p:spPr>
        <p:txBody>
          <a:bodyPr anchor="t">
            <a:spAutoFit/>
          </a:bodyPr>
          <a:lstStyle/>
          <a:p>
            <a:pPr eaLnBrk="1" hangingPunct="1">
              <a:spcBef>
                <a:spcPct val="50000"/>
              </a:spcBef>
            </a:pPr>
            <a:r>
              <a:rPr lang="zh-CN" altLang="en-US" b="1" dirty="0" smtClean="0">
                <a:solidFill>
                  <a:srgbClr val="C00000"/>
                </a:solidFill>
                <a:effectLst>
                  <a:outerShdw blurRad="38100" dist="38100" dir="2700000" algn="tl">
                    <a:srgbClr val="000000">
                      <a:alpha val="43137"/>
                    </a:srgbClr>
                  </a:outerShdw>
                </a:effectLst>
              </a:rPr>
              <a:t>一次</a:t>
            </a:r>
            <a:r>
              <a:rPr lang="zh-CN" altLang="en-US" dirty="0" smtClean="0">
                <a:solidFill>
                  <a:srgbClr val="C00000"/>
                </a:solidFill>
                <a:effectLst>
                  <a:outerShdw blurRad="38100" dist="38100" dir="2700000" algn="tl">
                    <a:srgbClr val="000000">
                      <a:alpha val="43137"/>
                    </a:srgbClr>
                  </a:outerShdw>
                </a:effectLst>
              </a:rPr>
              <a:t>收</a:t>
            </a:r>
            <a:r>
              <a:rPr lang="zh-CN" altLang="en-US" b="1" dirty="0" smtClean="0">
                <a:solidFill>
                  <a:srgbClr val="C00000"/>
                </a:solidFill>
                <a:effectLst>
                  <a:outerShdw blurRad="38100" dist="38100" dir="2700000" algn="tl">
                    <a:srgbClr val="000000">
                      <a:alpha val="43137"/>
                    </a:srgbClr>
                  </a:outerShdw>
                </a:effectLst>
              </a:rPr>
              <a:t>付类型公式</a:t>
            </a:r>
          </a:p>
        </p:txBody>
      </p:sp>
      <p:grpSp>
        <p:nvGrpSpPr>
          <p:cNvPr id="2" name="Group 63"/>
          <p:cNvGrpSpPr>
            <a:grpSpLocks/>
          </p:cNvGrpSpPr>
          <p:nvPr/>
        </p:nvGrpSpPr>
        <p:grpSpPr bwMode="auto">
          <a:xfrm>
            <a:off x="1905000" y="2514600"/>
            <a:ext cx="5403850" cy="1981200"/>
            <a:chOff x="1200" y="1584"/>
            <a:chExt cx="3404" cy="1248"/>
          </a:xfrm>
        </p:grpSpPr>
        <p:sp>
          <p:nvSpPr>
            <p:cNvPr id="39940" name="Line 4"/>
            <p:cNvSpPr>
              <a:spLocks noChangeShapeType="1"/>
            </p:cNvSpPr>
            <p:nvPr/>
          </p:nvSpPr>
          <p:spPr bwMode="auto">
            <a:xfrm>
              <a:off x="1342" y="2213"/>
              <a:ext cx="3074" cy="0"/>
            </a:xfrm>
            <a:prstGeom prst="line">
              <a:avLst/>
            </a:prstGeom>
            <a:noFill/>
            <a:ln w="3810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941" name="Line 5"/>
            <p:cNvSpPr>
              <a:spLocks noChangeShapeType="1"/>
            </p:cNvSpPr>
            <p:nvPr/>
          </p:nvSpPr>
          <p:spPr bwMode="auto">
            <a:xfrm>
              <a:off x="1342" y="2213"/>
              <a:ext cx="0" cy="364"/>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942" name="Line 6"/>
            <p:cNvSpPr>
              <a:spLocks noChangeShapeType="1"/>
            </p:cNvSpPr>
            <p:nvPr/>
          </p:nvSpPr>
          <p:spPr bwMode="auto">
            <a:xfrm flipV="1">
              <a:off x="4038" y="1650"/>
              <a:ext cx="0" cy="563"/>
            </a:xfrm>
            <a:prstGeom prst="line">
              <a:avLst/>
            </a:prstGeom>
            <a:noFill/>
            <a:ln w="57150">
              <a:solidFill>
                <a:srgbClr val="D60093"/>
              </a:solidFill>
              <a:prstDash val="sysDot"/>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4316" name="Text Box 7"/>
            <p:cNvSpPr txBox="1">
              <a:spLocks noChangeArrowheads="1"/>
            </p:cNvSpPr>
            <p:nvPr/>
          </p:nvSpPr>
          <p:spPr bwMode="auto">
            <a:xfrm>
              <a:off x="1200" y="2544"/>
              <a:ext cx="283" cy="288"/>
            </a:xfrm>
            <a:prstGeom prst="rect">
              <a:avLst/>
            </a:prstGeom>
            <a:noFill/>
            <a:ln w="9525">
              <a:noFill/>
              <a:miter lim="800000"/>
              <a:headEnd/>
              <a:tailEnd/>
            </a:ln>
          </p:spPr>
          <p:txBody>
            <a:bodyPr>
              <a:spAutoFit/>
            </a:bodyPr>
            <a:lstStyle/>
            <a:p>
              <a:pPr algn="l">
                <a:spcBef>
                  <a:spcPct val="50000"/>
                </a:spcBef>
              </a:pPr>
              <a:r>
                <a:rPr lang="en-US" altLang="zh-CN" sz="2400"/>
                <a:t>P</a:t>
              </a:r>
            </a:p>
          </p:txBody>
        </p:sp>
        <p:sp>
          <p:nvSpPr>
            <p:cNvPr id="54317" name="Text Box 8"/>
            <p:cNvSpPr txBox="1">
              <a:spLocks noChangeArrowheads="1"/>
            </p:cNvSpPr>
            <p:nvPr/>
          </p:nvSpPr>
          <p:spPr bwMode="auto">
            <a:xfrm>
              <a:off x="4085" y="1584"/>
              <a:ext cx="519" cy="291"/>
            </a:xfrm>
            <a:prstGeom prst="rect">
              <a:avLst/>
            </a:prstGeom>
            <a:noFill/>
            <a:ln w="9525">
              <a:noFill/>
              <a:miter lim="800000"/>
              <a:headEnd/>
              <a:tailEnd/>
            </a:ln>
          </p:spPr>
          <p:txBody>
            <a:bodyPr wrap="square">
              <a:spAutoFit/>
            </a:bodyPr>
            <a:lstStyle/>
            <a:p>
              <a:pPr algn="l">
                <a:spcBef>
                  <a:spcPct val="50000"/>
                </a:spcBef>
              </a:pPr>
              <a:r>
                <a:rPr lang="en-US" altLang="zh-CN" sz="2400" dirty="0" smtClean="0"/>
                <a:t>F=？</a:t>
              </a:r>
              <a:endParaRPr lang="en-US" altLang="zh-CN" sz="2400" dirty="0"/>
            </a:p>
          </p:txBody>
        </p:sp>
        <p:sp>
          <p:nvSpPr>
            <p:cNvPr id="54318" name="Text Box 9"/>
            <p:cNvSpPr txBox="1">
              <a:spLocks noChangeArrowheads="1"/>
            </p:cNvSpPr>
            <p:nvPr/>
          </p:nvSpPr>
          <p:spPr bwMode="auto">
            <a:xfrm>
              <a:off x="1297" y="2176"/>
              <a:ext cx="281" cy="288"/>
            </a:xfrm>
            <a:prstGeom prst="rect">
              <a:avLst/>
            </a:prstGeom>
            <a:noFill/>
            <a:ln w="9525">
              <a:noFill/>
              <a:miter lim="800000"/>
              <a:headEnd/>
              <a:tailEnd/>
            </a:ln>
          </p:spPr>
          <p:txBody>
            <a:bodyPr>
              <a:spAutoFit/>
            </a:bodyPr>
            <a:lstStyle/>
            <a:p>
              <a:pPr algn="l">
                <a:spcBef>
                  <a:spcPct val="50000"/>
                </a:spcBef>
              </a:pPr>
              <a:r>
                <a:rPr lang="en-US" altLang="zh-CN" sz="2400"/>
                <a:t>0</a:t>
              </a:r>
            </a:p>
          </p:txBody>
        </p:sp>
        <p:sp>
          <p:nvSpPr>
            <p:cNvPr id="54319" name="Text Box 10"/>
            <p:cNvSpPr txBox="1">
              <a:spLocks noChangeArrowheads="1"/>
            </p:cNvSpPr>
            <p:nvPr/>
          </p:nvSpPr>
          <p:spPr bwMode="auto">
            <a:xfrm>
              <a:off x="3943" y="2146"/>
              <a:ext cx="284" cy="287"/>
            </a:xfrm>
            <a:prstGeom prst="rect">
              <a:avLst/>
            </a:prstGeom>
            <a:noFill/>
            <a:ln w="9525">
              <a:noFill/>
              <a:miter lim="800000"/>
              <a:headEnd/>
              <a:tailEnd/>
            </a:ln>
          </p:spPr>
          <p:txBody>
            <a:bodyPr>
              <a:spAutoFit/>
            </a:bodyPr>
            <a:lstStyle/>
            <a:p>
              <a:pPr algn="l">
                <a:spcBef>
                  <a:spcPct val="50000"/>
                </a:spcBef>
              </a:pPr>
              <a:r>
                <a:rPr lang="en-US" altLang="zh-CN" sz="2400"/>
                <a:t>n</a:t>
              </a:r>
            </a:p>
          </p:txBody>
        </p:sp>
        <p:sp>
          <p:nvSpPr>
            <p:cNvPr id="54320" name="Text Box 11"/>
            <p:cNvSpPr txBox="1">
              <a:spLocks noChangeArrowheads="1"/>
            </p:cNvSpPr>
            <p:nvPr/>
          </p:nvSpPr>
          <p:spPr bwMode="auto">
            <a:xfrm>
              <a:off x="1626" y="2176"/>
              <a:ext cx="281" cy="288"/>
            </a:xfrm>
            <a:prstGeom prst="rect">
              <a:avLst/>
            </a:prstGeom>
            <a:noFill/>
            <a:ln w="9525">
              <a:noFill/>
              <a:miter lim="800000"/>
              <a:headEnd/>
              <a:tailEnd/>
            </a:ln>
          </p:spPr>
          <p:txBody>
            <a:bodyPr>
              <a:spAutoFit/>
            </a:bodyPr>
            <a:lstStyle/>
            <a:p>
              <a:pPr algn="l">
                <a:spcBef>
                  <a:spcPct val="50000"/>
                </a:spcBef>
              </a:pPr>
              <a:r>
                <a:rPr lang="en-US" altLang="zh-CN" sz="2400"/>
                <a:t>1</a:t>
              </a:r>
            </a:p>
          </p:txBody>
        </p:sp>
        <p:sp>
          <p:nvSpPr>
            <p:cNvPr id="54321" name="Text Box 12"/>
            <p:cNvSpPr txBox="1">
              <a:spLocks noChangeArrowheads="1"/>
            </p:cNvSpPr>
            <p:nvPr/>
          </p:nvSpPr>
          <p:spPr bwMode="auto">
            <a:xfrm>
              <a:off x="2004" y="2176"/>
              <a:ext cx="283" cy="288"/>
            </a:xfrm>
            <a:prstGeom prst="rect">
              <a:avLst/>
            </a:prstGeom>
            <a:noFill/>
            <a:ln w="9525">
              <a:noFill/>
              <a:miter lim="800000"/>
              <a:headEnd/>
              <a:tailEnd/>
            </a:ln>
          </p:spPr>
          <p:txBody>
            <a:bodyPr>
              <a:spAutoFit/>
            </a:bodyPr>
            <a:lstStyle/>
            <a:p>
              <a:pPr algn="l">
                <a:spcBef>
                  <a:spcPct val="50000"/>
                </a:spcBef>
              </a:pPr>
              <a:r>
                <a:rPr lang="en-US" altLang="zh-CN" sz="2400"/>
                <a:t>2</a:t>
              </a:r>
            </a:p>
          </p:txBody>
        </p:sp>
        <p:sp>
          <p:nvSpPr>
            <p:cNvPr id="39952" name="Line 16"/>
            <p:cNvSpPr>
              <a:spLocks noChangeShapeType="1"/>
            </p:cNvSpPr>
            <p:nvPr/>
          </p:nvSpPr>
          <p:spPr bwMode="auto">
            <a:xfrm>
              <a:off x="1342" y="2180"/>
              <a:ext cx="0" cy="33"/>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953" name="Line 17"/>
            <p:cNvSpPr>
              <a:spLocks noChangeShapeType="1"/>
            </p:cNvSpPr>
            <p:nvPr/>
          </p:nvSpPr>
          <p:spPr bwMode="auto">
            <a:xfrm>
              <a:off x="1720" y="2180"/>
              <a:ext cx="0" cy="33"/>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954" name="Line 18"/>
            <p:cNvSpPr>
              <a:spLocks noChangeShapeType="1"/>
            </p:cNvSpPr>
            <p:nvPr/>
          </p:nvSpPr>
          <p:spPr bwMode="auto">
            <a:xfrm>
              <a:off x="2099" y="2180"/>
              <a:ext cx="0" cy="33"/>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3" name="Group 24"/>
          <p:cNvGrpSpPr>
            <a:grpSpLocks/>
          </p:cNvGrpSpPr>
          <p:nvPr/>
        </p:nvGrpSpPr>
        <p:grpSpPr bwMode="auto">
          <a:xfrm>
            <a:off x="1295400" y="4632325"/>
            <a:ext cx="7391400" cy="1692275"/>
            <a:chOff x="960" y="1430"/>
            <a:chExt cx="4656" cy="1066"/>
          </a:xfrm>
        </p:grpSpPr>
        <p:sp>
          <p:nvSpPr>
            <p:cNvPr id="39961" name="Line 25"/>
            <p:cNvSpPr>
              <a:spLocks noChangeShapeType="1"/>
            </p:cNvSpPr>
            <p:nvPr/>
          </p:nvSpPr>
          <p:spPr bwMode="auto">
            <a:xfrm>
              <a:off x="1056" y="1728"/>
              <a:ext cx="0" cy="480"/>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62" name="Line 26"/>
            <p:cNvSpPr>
              <a:spLocks noChangeShapeType="1"/>
            </p:cNvSpPr>
            <p:nvPr/>
          </p:nvSpPr>
          <p:spPr bwMode="auto">
            <a:xfrm>
              <a:off x="1056" y="1728"/>
              <a:ext cx="672"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63" name="Line 27"/>
            <p:cNvSpPr>
              <a:spLocks noChangeShapeType="1"/>
            </p:cNvSpPr>
            <p:nvPr/>
          </p:nvSpPr>
          <p:spPr bwMode="auto">
            <a:xfrm>
              <a:off x="1728" y="1728"/>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64" name="Line 28"/>
            <p:cNvSpPr>
              <a:spLocks noChangeShapeType="1"/>
            </p:cNvSpPr>
            <p:nvPr/>
          </p:nvSpPr>
          <p:spPr bwMode="auto">
            <a:xfrm flipV="1">
              <a:off x="1728" y="1632"/>
              <a:ext cx="144" cy="192"/>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65" name="Line 29"/>
            <p:cNvSpPr>
              <a:spLocks noChangeShapeType="1"/>
            </p:cNvSpPr>
            <p:nvPr/>
          </p:nvSpPr>
          <p:spPr bwMode="auto">
            <a:xfrm>
              <a:off x="1872" y="1632"/>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66" name="Line 30"/>
            <p:cNvSpPr>
              <a:spLocks noChangeShapeType="1"/>
            </p:cNvSpPr>
            <p:nvPr/>
          </p:nvSpPr>
          <p:spPr bwMode="auto">
            <a:xfrm>
              <a:off x="1872" y="1728"/>
              <a:ext cx="480"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67" name="Line 31"/>
            <p:cNvSpPr>
              <a:spLocks noChangeShapeType="1"/>
            </p:cNvSpPr>
            <p:nvPr/>
          </p:nvSpPr>
          <p:spPr bwMode="auto">
            <a:xfrm>
              <a:off x="1296" y="1680"/>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68" name="Line 32"/>
            <p:cNvSpPr>
              <a:spLocks noChangeShapeType="1"/>
            </p:cNvSpPr>
            <p:nvPr/>
          </p:nvSpPr>
          <p:spPr bwMode="auto">
            <a:xfrm>
              <a:off x="1536" y="1680"/>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69" name="Line 33"/>
            <p:cNvSpPr>
              <a:spLocks noChangeShapeType="1"/>
            </p:cNvSpPr>
            <p:nvPr/>
          </p:nvSpPr>
          <p:spPr bwMode="auto">
            <a:xfrm>
              <a:off x="2112" y="1680"/>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70" name="Line 34"/>
            <p:cNvSpPr>
              <a:spLocks noChangeShapeType="1"/>
            </p:cNvSpPr>
            <p:nvPr/>
          </p:nvSpPr>
          <p:spPr bwMode="auto">
            <a:xfrm>
              <a:off x="2352" y="1680"/>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4290" name="Text Box 35"/>
            <p:cNvSpPr txBox="1">
              <a:spLocks noChangeArrowheads="1"/>
            </p:cNvSpPr>
            <p:nvPr/>
          </p:nvSpPr>
          <p:spPr bwMode="auto">
            <a:xfrm>
              <a:off x="1200" y="1430"/>
              <a:ext cx="240" cy="250"/>
            </a:xfrm>
            <a:prstGeom prst="rect">
              <a:avLst/>
            </a:prstGeom>
            <a:noFill/>
            <a:ln w="9525">
              <a:noFill/>
              <a:miter lim="800000"/>
              <a:headEnd/>
              <a:tailEnd/>
            </a:ln>
          </p:spPr>
          <p:txBody>
            <a:bodyPr>
              <a:spAutoFit/>
            </a:bodyPr>
            <a:lstStyle/>
            <a:p>
              <a:pPr algn="l">
                <a:spcBef>
                  <a:spcPct val="50000"/>
                </a:spcBef>
              </a:pPr>
              <a:r>
                <a:rPr lang="en-US" altLang="zh-CN" sz="2000"/>
                <a:t>1</a:t>
              </a:r>
              <a:endParaRPr lang="en-US" altLang="zh-CN" sz="2400"/>
            </a:p>
          </p:txBody>
        </p:sp>
        <p:sp>
          <p:nvSpPr>
            <p:cNvPr id="54291" name="Text Box 36"/>
            <p:cNvSpPr txBox="1">
              <a:spLocks noChangeArrowheads="1"/>
            </p:cNvSpPr>
            <p:nvPr/>
          </p:nvSpPr>
          <p:spPr bwMode="auto">
            <a:xfrm>
              <a:off x="1440" y="1440"/>
              <a:ext cx="240" cy="250"/>
            </a:xfrm>
            <a:prstGeom prst="rect">
              <a:avLst/>
            </a:prstGeom>
            <a:noFill/>
            <a:ln w="9525">
              <a:noFill/>
              <a:miter lim="800000"/>
              <a:headEnd/>
              <a:tailEnd/>
            </a:ln>
          </p:spPr>
          <p:txBody>
            <a:bodyPr>
              <a:spAutoFit/>
            </a:bodyPr>
            <a:lstStyle/>
            <a:p>
              <a:pPr algn="l">
                <a:spcBef>
                  <a:spcPct val="50000"/>
                </a:spcBef>
              </a:pPr>
              <a:r>
                <a:rPr lang="en-US" altLang="zh-CN" sz="2000"/>
                <a:t>2</a:t>
              </a:r>
              <a:endParaRPr lang="en-US" altLang="zh-CN" sz="2400"/>
            </a:p>
          </p:txBody>
        </p:sp>
        <p:sp>
          <p:nvSpPr>
            <p:cNvPr id="54292" name="Text Box 37"/>
            <p:cNvSpPr txBox="1">
              <a:spLocks noChangeArrowheads="1"/>
            </p:cNvSpPr>
            <p:nvPr/>
          </p:nvSpPr>
          <p:spPr bwMode="auto">
            <a:xfrm>
              <a:off x="2256" y="1440"/>
              <a:ext cx="240" cy="250"/>
            </a:xfrm>
            <a:prstGeom prst="rect">
              <a:avLst/>
            </a:prstGeom>
            <a:noFill/>
            <a:ln w="9525">
              <a:noFill/>
              <a:miter lim="800000"/>
              <a:headEnd/>
              <a:tailEnd/>
            </a:ln>
          </p:spPr>
          <p:txBody>
            <a:bodyPr>
              <a:spAutoFit/>
            </a:bodyPr>
            <a:lstStyle/>
            <a:p>
              <a:pPr algn="l">
                <a:spcBef>
                  <a:spcPct val="50000"/>
                </a:spcBef>
              </a:pPr>
              <a:r>
                <a:rPr lang="en-US" altLang="zh-CN" sz="2000" i="1"/>
                <a:t>n</a:t>
              </a:r>
              <a:endParaRPr lang="en-US" altLang="zh-CN" sz="2400"/>
            </a:p>
          </p:txBody>
        </p:sp>
        <p:sp>
          <p:nvSpPr>
            <p:cNvPr id="54293" name="Text Box 38"/>
            <p:cNvSpPr txBox="1">
              <a:spLocks noChangeArrowheads="1"/>
            </p:cNvSpPr>
            <p:nvPr/>
          </p:nvSpPr>
          <p:spPr bwMode="auto">
            <a:xfrm>
              <a:off x="1872" y="1440"/>
              <a:ext cx="480" cy="250"/>
            </a:xfrm>
            <a:prstGeom prst="rect">
              <a:avLst/>
            </a:prstGeom>
            <a:noFill/>
            <a:ln w="9525">
              <a:noFill/>
              <a:miter lim="800000"/>
              <a:headEnd/>
              <a:tailEnd/>
            </a:ln>
          </p:spPr>
          <p:txBody>
            <a:bodyPr>
              <a:spAutoFit/>
            </a:bodyPr>
            <a:lstStyle/>
            <a:p>
              <a:pPr algn="l">
                <a:spcBef>
                  <a:spcPct val="50000"/>
                </a:spcBef>
              </a:pPr>
              <a:r>
                <a:rPr lang="en-US" altLang="zh-CN" sz="2000" i="1"/>
                <a:t>n</a:t>
              </a:r>
              <a:r>
                <a:rPr lang="zh-CN" altLang="en-US" sz="2000"/>
                <a:t>－</a:t>
              </a:r>
              <a:r>
                <a:rPr lang="en-US" altLang="zh-CN" sz="2000"/>
                <a:t>1</a:t>
              </a:r>
              <a:endParaRPr lang="en-US" altLang="zh-CN" sz="2400"/>
            </a:p>
          </p:txBody>
        </p:sp>
        <p:sp>
          <p:nvSpPr>
            <p:cNvPr id="54294" name="Text Box 39"/>
            <p:cNvSpPr txBox="1">
              <a:spLocks noChangeArrowheads="1"/>
            </p:cNvSpPr>
            <p:nvPr/>
          </p:nvSpPr>
          <p:spPr bwMode="auto">
            <a:xfrm>
              <a:off x="960" y="1430"/>
              <a:ext cx="240" cy="250"/>
            </a:xfrm>
            <a:prstGeom prst="rect">
              <a:avLst/>
            </a:prstGeom>
            <a:noFill/>
            <a:ln w="9525">
              <a:noFill/>
              <a:miter lim="800000"/>
              <a:headEnd/>
              <a:tailEnd/>
            </a:ln>
          </p:spPr>
          <p:txBody>
            <a:bodyPr>
              <a:spAutoFit/>
            </a:bodyPr>
            <a:lstStyle/>
            <a:p>
              <a:pPr algn="l">
                <a:spcBef>
                  <a:spcPct val="50000"/>
                </a:spcBef>
              </a:pPr>
              <a:r>
                <a:rPr lang="en-US" altLang="zh-CN" sz="2000"/>
                <a:t>0</a:t>
              </a:r>
              <a:endParaRPr lang="en-US" altLang="zh-CN" sz="2400"/>
            </a:p>
          </p:txBody>
        </p:sp>
        <p:sp>
          <p:nvSpPr>
            <p:cNvPr id="54295" name="Text Box 40"/>
            <p:cNvSpPr txBox="1">
              <a:spLocks noChangeArrowheads="1"/>
            </p:cNvSpPr>
            <p:nvPr/>
          </p:nvSpPr>
          <p:spPr bwMode="auto">
            <a:xfrm>
              <a:off x="960" y="2208"/>
              <a:ext cx="960" cy="288"/>
            </a:xfrm>
            <a:prstGeom prst="rect">
              <a:avLst/>
            </a:prstGeom>
            <a:noFill/>
            <a:ln w="9525">
              <a:noFill/>
              <a:miter lim="800000"/>
              <a:headEnd/>
              <a:tailEnd/>
            </a:ln>
          </p:spPr>
          <p:txBody>
            <a:bodyPr>
              <a:spAutoFit/>
            </a:bodyPr>
            <a:lstStyle/>
            <a:p>
              <a:pPr algn="l">
                <a:spcBef>
                  <a:spcPct val="50000"/>
                </a:spcBef>
              </a:pPr>
              <a:r>
                <a:rPr lang="en-US" altLang="zh-CN" sz="2400"/>
                <a:t>P</a:t>
              </a:r>
              <a:r>
                <a:rPr lang="zh-CN" altLang="en-US" sz="2400"/>
                <a:t>（</a:t>
              </a:r>
              <a:r>
                <a:rPr lang="zh-CN" altLang="zh-CN" sz="2400"/>
                <a:t>现值）</a:t>
              </a:r>
              <a:endParaRPr lang="zh-CN" altLang="en-US" sz="2400"/>
            </a:p>
          </p:txBody>
        </p:sp>
        <p:sp>
          <p:nvSpPr>
            <p:cNvPr id="39977" name="Line 41"/>
            <p:cNvSpPr>
              <a:spLocks noChangeShapeType="1"/>
            </p:cNvSpPr>
            <p:nvPr/>
          </p:nvSpPr>
          <p:spPr bwMode="auto">
            <a:xfrm>
              <a:off x="4608" y="1728"/>
              <a:ext cx="0" cy="480"/>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78" name="Line 42"/>
            <p:cNvSpPr>
              <a:spLocks noChangeShapeType="1"/>
            </p:cNvSpPr>
            <p:nvPr/>
          </p:nvSpPr>
          <p:spPr bwMode="auto">
            <a:xfrm>
              <a:off x="3312" y="1738"/>
              <a:ext cx="672"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79" name="Line 43"/>
            <p:cNvSpPr>
              <a:spLocks noChangeShapeType="1"/>
            </p:cNvSpPr>
            <p:nvPr/>
          </p:nvSpPr>
          <p:spPr bwMode="auto">
            <a:xfrm>
              <a:off x="3984" y="1738"/>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80" name="Line 44"/>
            <p:cNvSpPr>
              <a:spLocks noChangeShapeType="1"/>
            </p:cNvSpPr>
            <p:nvPr/>
          </p:nvSpPr>
          <p:spPr bwMode="auto">
            <a:xfrm flipV="1">
              <a:off x="3984" y="1642"/>
              <a:ext cx="144" cy="192"/>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81" name="Line 45"/>
            <p:cNvSpPr>
              <a:spLocks noChangeShapeType="1"/>
            </p:cNvSpPr>
            <p:nvPr/>
          </p:nvSpPr>
          <p:spPr bwMode="auto">
            <a:xfrm>
              <a:off x="4128" y="1642"/>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82" name="Line 46"/>
            <p:cNvSpPr>
              <a:spLocks noChangeShapeType="1"/>
            </p:cNvSpPr>
            <p:nvPr/>
          </p:nvSpPr>
          <p:spPr bwMode="auto">
            <a:xfrm>
              <a:off x="4128" y="1738"/>
              <a:ext cx="480"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83" name="Line 47"/>
            <p:cNvSpPr>
              <a:spLocks noChangeShapeType="1"/>
            </p:cNvSpPr>
            <p:nvPr/>
          </p:nvSpPr>
          <p:spPr bwMode="auto">
            <a:xfrm>
              <a:off x="3552" y="1690"/>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84" name="Line 48"/>
            <p:cNvSpPr>
              <a:spLocks noChangeShapeType="1"/>
            </p:cNvSpPr>
            <p:nvPr/>
          </p:nvSpPr>
          <p:spPr bwMode="auto">
            <a:xfrm>
              <a:off x="3792" y="1690"/>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85" name="Line 49"/>
            <p:cNvSpPr>
              <a:spLocks noChangeShapeType="1"/>
            </p:cNvSpPr>
            <p:nvPr/>
          </p:nvSpPr>
          <p:spPr bwMode="auto">
            <a:xfrm>
              <a:off x="4368" y="1690"/>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86" name="Line 50"/>
            <p:cNvSpPr>
              <a:spLocks noChangeShapeType="1"/>
            </p:cNvSpPr>
            <p:nvPr/>
          </p:nvSpPr>
          <p:spPr bwMode="auto">
            <a:xfrm>
              <a:off x="3312" y="1680"/>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4306" name="Text Box 51"/>
            <p:cNvSpPr txBox="1">
              <a:spLocks noChangeArrowheads="1"/>
            </p:cNvSpPr>
            <p:nvPr/>
          </p:nvSpPr>
          <p:spPr bwMode="auto">
            <a:xfrm>
              <a:off x="3456" y="1440"/>
              <a:ext cx="240" cy="250"/>
            </a:xfrm>
            <a:prstGeom prst="rect">
              <a:avLst/>
            </a:prstGeom>
            <a:noFill/>
            <a:ln w="9525">
              <a:noFill/>
              <a:miter lim="800000"/>
              <a:headEnd/>
              <a:tailEnd/>
            </a:ln>
          </p:spPr>
          <p:txBody>
            <a:bodyPr>
              <a:spAutoFit/>
            </a:bodyPr>
            <a:lstStyle/>
            <a:p>
              <a:pPr algn="l">
                <a:spcBef>
                  <a:spcPct val="50000"/>
                </a:spcBef>
              </a:pPr>
              <a:r>
                <a:rPr lang="en-US" altLang="zh-CN" sz="2000"/>
                <a:t>1</a:t>
              </a:r>
              <a:endParaRPr lang="en-US" altLang="zh-CN" sz="2400"/>
            </a:p>
          </p:txBody>
        </p:sp>
        <p:sp>
          <p:nvSpPr>
            <p:cNvPr id="54307" name="Text Box 52"/>
            <p:cNvSpPr txBox="1">
              <a:spLocks noChangeArrowheads="1"/>
            </p:cNvSpPr>
            <p:nvPr/>
          </p:nvSpPr>
          <p:spPr bwMode="auto">
            <a:xfrm>
              <a:off x="3696" y="1450"/>
              <a:ext cx="240" cy="250"/>
            </a:xfrm>
            <a:prstGeom prst="rect">
              <a:avLst/>
            </a:prstGeom>
            <a:noFill/>
            <a:ln w="9525">
              <a:noFill/>
              <a:miter lim="800000"/>
              <a:headEnd/>
              <a:tailEnd/>
            </a:ln>
          </p:spPr>
          <p:txBody>
            <a:bodyPr>
              <a:spAutoFit/>
            </a:bodyPr>
            <a:lstStyle/>
            <a:p>
              <a:pPr algn="l">
                <a:spcBef>
                  <a:spcPct val="50000"/>
                </a:spcBef>
              </a:pPr>
              <a:r>
                <a:rPr lang="en-US" altLang="zh-CN" sz="2000"/>
                <a:t>2</a:t>
              </a:r>
              <a:endParaRPr lang="en-US" altLang="zh-CN" sz="2400"/>
            </a:p>
          </p:txBody>
        </p:sp>
        <p:sp>
          <p:nvSpPr>
            <p:cNvPr id="54308" name="Text Box 53"/>
            <p:cNvSpPr txBox="1">
              <a:spLocks noChangeArrowheads="1"/>
            </p:cNvSpPr>
            <p:nvPr/>
          </p:nvSpPr>
          <p:spPr bwMode="auto">
            <a:xfrm>
              <a:off x="4512" y="1450"/>
              <a:ext cx="240" cy="250"/>
            </a:xfrm>
            <a:prstGeom prst="rect">
              <a:avLst/>
            </a:prstGeom>
            <a:noFill/>
            <a:ln w="9525">
              <a:noFill/>
              <a:miter lim="800000"/>
              <a:headEnd/>
              <a:tailEnd/>
            </a:ln>
          </p:spPr>
          <p:txBody>
            <a:bodyPr>
              <a:spAutoFit/>
            </a:bodyPr>
            <a:lstStyle/>
            <a:p>
              <a:pPr algn="l">
                <a:spcBef>
                  <a:spcPct val="50000"/>
                </a:spcBef>
              </a:pPr>
              <a:r>
                <a:rPr lang="en-US" altLang="zh-CN" sz="2000" i="1"/>
                <a:t>n</a:t>
              </a:r>
              <a:endParaRPr lang="en-US" altLang="zh-CN" sz="2400"/>
            </a:p>
          </p:txBody>
        </p:sp>
        <p:sp>
          <p:nvSpPr>
            <p:cNvPr id="54309" name="Text Box 54"/>
            <p:cNvSpPr txBox="1">
              <a:spLocks noChangeArrowheads="1"/>
            </p:cNvSpPr>
            <p:nvPr/>
          </p:nvSpPr>
          <p:spPr bwMode="auto">
            <a:xfrm>
              <a:off x="4128" y="1450"/>
              <a:ext cx="480" cy="250"/>
            </a:xfrm>
            <a:prstGeom prst="rect">
              <a:avLst/>
            </a:prstGeom>
            <a:noFill/>
            <a:ln w="9525">
              <a:noFill/>
              <a:miter lim="800000"/>
              <a:headEnd/>
              <a:tailEnd/>
            </a:ln>
          </p:spPr>
          <p:txBody>
            <a:bodyPr>
              <a:spAutoFit/>
            </a:bodyPr>
            <a:lstStyle/>
            <a:p>
              <a:pPr algn="l">
                <a:spcBef>
                  <a:spcPct val="50000"/>
                </a:spcBef>
              </a:pPr>
              <a:r>
                <a:rPr lang="en-US" altLang="zh-CN" sz="2000" i="1"/>
                <a:t>n</a:t>
              </a:r>
              <a:r>
                <a:rPr lang="zh-CN" altLang="en-US" sz="2000"/>
                <a:t>－</a:t>
              </a:r>
              <a:r>
                <a:rPr lang="en-US" altLang="zh-CN" sz="2000"/>
                <a:t>1</a:t>
              </a:r>
              <a:endParaRPr lang="en-US" altLang="zh-CN" sz="2400"/>
            </a:p>
          </p:txBody>
        </p:sp>
        <p:sp>
          <p:nvSpPr>
            <p:cNvPr id="54310" name="Text Box 55"/>
            <p:cNvSpPr txBox="1">
              <a:spLocks noChangeArrowheads="1"/>
            </p:cNvSpPr>
            <p:nvPr/>
          </p:nvSpPr>
          <p:spPr bwMode="auto">
            <a:xfrm>
              <a:off x="3216" y="1440"/>
              <a:ext cx="240" cy="250"/>
            </a:xfrm>
            <a:prstGeom prst="rect">
              <a:avLst/>
            </a:prstGeom>
            <a:noFill/>
            <a:ln w="9525">
              <a:noFill/>
              <a:miter lim="800000"/>
              <a:headEnd/>
              <a:tailEnd/>
            </a:ln>
          </p:spPr>
          <p:txBody>
            <a:bodyPr>
              <a:spAutoFit/>
            </a:bodyPr>
            <a:lstStyle/>
            <a:p>
              <a:pPr algn="l">
                <a:spcBef>
                  <a:spcPct val="50000"/>
                </a:spcBef>
              </a:pPr>
              <a:r>
                <a:rPr lang="en-US" altLang="zh-CN" sz="2000"/>
                <a:t>0</a:t>
              </a:r>
              <a:endParaRPr lang="en-US" altLang="zh-CN" sz="2400"/>
            </a:p>
          </p:txBody>
        </p:sp>
        <p:sp>
          <p:nvSpPr>
            <p:cNvPr id="54311" name="Text Box 56"/>
            <p:cNvSpPr txBox="1">
              <a:spLocks noChangeArrowheads="1"/>
            </p:cNvSpPr>
            <p:nvPr/>
          </p:nvSpPr>
          <p:spPr bwMode="auto">
            <a:xfrm>
              <a:off x="4512" y="2208"/>
              <a:ext cx="1104" cy="288"/>
            </a:xfrm>
            <a:prstGeom prst="rect">
              <a:avLst/>
            </a:prstGeom>
            <a:noFill/>
            <a:ln w="9525">
              <a:noFill/>
              <a:miter lim="800000"/>
              <a:headEnd/>
              <a:tailEnd/>
            </a:ln>
          </p:spPr>
          <p:txBody>
            <a:bodyPr>
              <a:spAutoFit/>
            </a:bodyPr>
            <a:lstStyle/>
            <a:p>
              <a:pPr algn="l">
                <a:spcBef>
                  <a:spcPct val="50000"/>
                </a:spcBef>
              </a:pPr>
              <a:r>
                <a:rPr lang="en-US" altLang="zh-CN" sz="2400"/>
                <a:t>F</a:t>
              </a:r>
              <a:r>
                <a:rPr lang="zh-CN" altLang="en-US" sz="2400"/>
                <a:t>（</a:t>
              </a:r>
              <a:r>
                <a:rPr lang="zh-CN" altLang="zh-CN" sz="2400"/>
                <a:t>将来值）</a:t>
              </a:r>
              <a:endParaRPr lang="zh-CN" altLang="en-US" sz="2400"/>
            </a:p>
          </p:txBody>
        </p:sp>
        <p:sp>
          <p:nvSpPr>
            <p:cNvPr id="39993" name="AutoShape 57"/>
            <p:cNvSpPr>
              <a:spLocks noChangeArrowheads="1"/>
            </p:cNvSpPr>
            <p:nvPr/>
          </p:nvSpPr>
          <p:spPr bwMode="auto">
            <a:xfrm>
              <a:off x="2544" y="1680"/>
              <a:ext cx="528" cy="384"/>
            </a:xfrm>
            <a:prstGeom prst="leftRightArrow">
              <a:avLst>
                <a:gd name="adj1" fmla="val 50000"/>
                <a:gd name="adj2" fmla="val 27500"/>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39994" name="Rectangle 58"/>
          <p:cNvSpPr>
            <a:spLocks noChangeArrowheads="1"/>
          </p:cNvSpPr>
          <p:nvPr/>
        </p:nvSpPr>
        <p:spPr bwMode="auto">
          <a:xfrm>
            <a:off x="1115616" y="1219200"/>
            <a:ext cx="6800800" cy="1066800"/>
          </a:xfrm>
          <a:prstGeom prst="rect">
            <a:avLst/>
          </a:prstGeom>
          <a:solidFill>
            <a:srgbClr val="007A37"/>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l">
              <a:spcBef>
                <a:spcPct val="20000"/>
              </a:spcBef>
              <a:buClr>
                <a:schemeClr val="folHlink"/>
              </a:buClr>
              <a:buSzPct val="60000"/>
              <a:buFont typeface="Wingdings" pitchFamily="2" charset="2"/>
              <a:buChar char="n"/>
            </a:pPr>
            <a:r>
              <a:rPr lang="zh-CN" altLang="en-US" sz="2400" b="1" dirty="0" smtClean="0">
                <a:solidFill>
                  <a:schemeClr val="bg1"/>
                </a:solidFill>
              </a:rPr>
              <a:t>一次收付</a:t>
            </a:r>
            <a:r>
              <a:rPr lang="zh-CN" altLang="en-US" sz="2400" b="1" dirty="0">
                <a:solidFill>
                  <a:schemeClr val="bg1"/>
                </a:solidFill>
              </a:rPr>
              <a:t>：分析期内，只有一次现金流量发生</a:t>
            </a:r>
          </a:p>
          <a:p>
            <a:pPr marL="342900" indent="-342900" algn="l">
              <a:spcBef>
                <a:spcPct val="20000"/>
              </a:spcBef>
              <a:buClr>
                <a:schemeClr val="folHlink"/>
              </a:buClr>
              <a:buSzPct val="60000"/>
              <a:buFont typeface="Wingdings" pitchFamily="2" charset="2"/>
              <a:buChar char="n"/>
            </a:pPr>
            <a:r>
              <a:rPr lang="zh-CN" altLang="en-US" sz="2400" b="1" dirty="0">
                <a:solidFill>
                  <a:schemeClr val="bg1"/>
                </a:solidFill>
                <a:latin typeface="Tahoma" pitchFamily="34" charset="0"/>
              </a:rPr>
              <a:t>现值</a:t>
            </a:r>
            <a:r>
              <a:rPr lang="en-US" altLang="zh-CN" sz="2400" b="1" dirty="0">
                <a:solidFill>
                  <a:schemeClr val="bg1"/>
                </a:solidFill>
                <a:latin typeface="Tahoma" pitchFamily="34" charset="0"/>
              </a:rPr>
              <a:t>P</a:t>
            </a:r>
            <a:r>
              <a:rPr lang="zh-CN" altLang="en-US" sz="2400" b="1" dirty="0">
                <a:solidFill>
                  <a:schemeClr val="bg1"/>
                </a:solidFill>
                <a:latin typeface="Tahoma" pitchFamily="34" charset="0"/>
              </a:rPr>
              <a:t>与将来值（终值）</a:t>
            </a:r>
            <a:r>
              <a:rPr lang="en-US" altLang="zh-CN" sz="2400" b="1" dirty="0">
                <a:solidFill>
                  <a:schemeClr val="bg1"/>
                </a:solidFill>
                <a:latin typeface="Tahoma" pitchFamily="34" charset="0"/>
              </a:rPr>
              <a:t>F</a:t>
            </a:r>
            <a:r>
              <a:rPr lang="zh-CN" altLang="en-US" sz="2400" b="1" dirty="0">
                <a:solidFill>
                  <a:schemeClr val="bg1"/>
                </a:solidFill>
                <a:latin typeface="Tahoma" pitchFamily="34" charset="0"/>
              </a:rPr>
              <a:t>之间的换算</a:t>
            </a:r>
          </a:p>
        </p:txBody>
      </p:sp>
      <p:sp>
        <p:nvSpPr>
          <p:cNvPr id="39998" name="Text Box 62"/>
          <p:cNvSpPr txBox="1">
            <a:spLocks noChangeArrowheads="1"/>
          </p:cNvSpPr>
          <p:nvPr/>
        </p:nvSpPr>
        <p:spPr bwMode="auto">
          <a:xfrm>
            <a:off x="304800" y="2514600"/>
            <a:ext cx="2590800" cy="519113"/>
          </a:xfrm>
          <a:prstGeom prst="rect">
            <a:avLst/>
          </a:prstGeom>
          <a:noFill/>
          <a:ln w="9525">
            <a:noFill/>
            <a:miter lim="800000"/>
            <a:headEnd/>
            <a:tailEnd/>
          </a:ln>
          <a:effectLst/>
        </p:spPr>
        <p:txBody>
          <a:bodyPr>
            <a:spAutoFit/>
          </a:bodyPr>
          <a:lstStyle/>
          <a:p>
            <a:pPr>
              <a:spcBef>
                <a:spcPct val="50000"/>
              </a:spcBef>
              <a:defRPr/>
            </a:pPr>
            <a:r>
              <a:rPr lang="zh-CN" altLang="en-US" sz="2800" b="1" dirty="0">
                <a:solidFill>
                  <a:srgbClr val="CC0000"/>
                </a:solidFill>
                <a:latin typeface="Tahoma" pitchFamily="34" charset="0"/>
              </a:rPr>
              <a:t>现金流量模型</a:t>
            </a:r>
            <a:r>
              <a:rPr lang="en-US" altLang="zh-CN" sz="2800" b="1" dirty="0">
                <a:effectLst>
                  <a:outerShdw blurRad="38100" dist="38100" dir="2700000" algn="tl">
                    <a:srgbClr val="C0C0C0"/>
                  </a:outerShdw>
                </a:effectLst>
              </a:rPr>
              <a:t>:</a:t>
            </a:r>
            <a:endParaRPr lang="en-US" altLang="zh-CN" b="1" dirty="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94"/>
                                        </p:tgtEl>
                                        <p:attrNameLst>
                                          <p:attrName>style.visibility</p:attrName>
                                        </p:attrNameLst>
                                      </p:cBhvr>
                                      <p:to>
                                        <p:strVal val="visible"/>
                                      </p:to>
                                    </p:set>
                                    <p:animEffect transition="in" filter="blinds(horizontal)">
                                      <p:cBhvr>
                                        <p:cTn id="7" dur="500"/>
                                        <p:tgtEl>
                                          <p:spTgt spid="399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98"/>
                                        </p:tgtEl>
                                        <p:attrNameLst>
                                          <p:attrName>style.visibility</p:attrName>
                                        </p:attrNameLst>
                                      </p:cBhvr>
                                      <p:to>
                                        <p:strVal val="visible"/>
                                      </p:to>
                                    </p:set>
                                    <p:animEffect transition="in" filter="blinds(horizontal)">
                                      <p:cBhvr>
                                        <p:cTn id="12" dur="500"/>
                                        <p:tgtEl>
                                          <p:spTgt spid="399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94" grpId="0" animBg="1" autoUpdateAnimBg="0"/>
      <p:bldP spid="3999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2"/>
          <p:cNvSpPr>
            <a:spLocks noGrp="1" noChangeArrowheads="1"/>
          </p:cNvSpPr>
          <p:nvPr>
            <p:ph type="title"/>
          </p:nvPr>
        </p:nvSpPr>
        <p:spPr>
          <a:xfrm>
            <a:off x="685800" y="188640"/>
            <a:ext cx="7772400" cy="685800"/>
          </a:xfrm>
        </p:spPr>
        <p:txBody>
          <a:bodyPr/>
          <a:lstStyle/>
          <a:p>
            <a:pPr eaLnBrk="1" hangingPunct="1"/>
            <a:r>
              <a:rPr lang="zh-CN" altLang="en-US" sz="3600" b="1" dirty="0" smtClean="0">
                <a:solidFill>
                  <a:srgbClr val="C00000"/>
                </a:solidFill>
                <a:effectLst>
                  <a:outerShdw blurRad="38100" dist="38100" dir="2700000" algn="tl">
                    <a:srgbClr val="000000">
                      <a:alpha val="43137"/>
                    </a:srgbClr>
                  </a:outerShdw>
                </a:effectLst>
              </a:rPr>
              <a:t>常用资金等值计算公式</a:t>
            </a:r>
          </a:p>
        </p:txBody>
      </p:sp>
      <p:sp>
        <p:nvSpPr>
          <p:cNvPr id="391171" name="Rectangle 3"/>
          <p:cNvSpPr>
            <a:spLocks noGrp="1" noChangeArrowheads="1"/>
          </p:cNvSpPr>
          <p:nvPr>
            <p:ph type="body" idx="1"/>
          </p:nvPr>
        </p:nvSpPr>
        <p:spPr>
          <a:xfrm>
            <a:off x="1219200" y="928670"/>
            <a:ext cx="7772400" cy="5334000"/>
          </a:xfrm>
        </p:spPr>
        <p:txBody>
          <a:bodyPr/>
          <a:lstStyle/>
          <a:p>
            <a:pPr eaLnBrk="1" hangingPunct="1">
              <a:buClr>
                <a:schemeClr val="tx1"/>
              </a:buClr>
              <a:buNone/>
              <a:defRPr/>
            </a:pPr>
            <a:r>
              <a:rPr lang="zh-CN" altLang="en-US" sz="3600" b="1" dirty="0" smtClean="0">
                <a:effectLst>
                  <a:outerShdw blurRad="38100" dist="38100" dir="2700000" algn="tl">
                    <a:srgbClr val="C0C0C0"/>
                  </a:outerShdw>
                </a:effectLst>
              </a:rPr>
              <a:t>  </a:t>
            </a:r>
            <a:r>
              <a:rPr lang="zh-CN" altLang="en-US" sz="3200" b="1" dirty="0" smtClean="0">
                <a:effectLst>
                  <a:outerShdw blurRad="38100" dist="38100" dir="2700000" algn="tl">
                    <a:srgbClr val="C0C0C0"/>
                  </a:outerShdw>
                </a:effectLst>
              </a:rPr>
              <a:t>现值</a:t>
            </a:r>
            <a:r>
              <a:rPr lang="en-US" altLang="zh-CN" sz="3200" b="1" dirty="0" smtClean="0">
                <a:effectLst>
                  <a:outerShdw blurRad="38100" dist="38100" dir="2700000" algn="tl">
                    <a:srgbClr val="C0C0C0"/>
                  </a:outerShdw>
                </a:effectLst>
              </a:rPr>
              <a:t>P</a:t>
            </a:r>
            <a:r>
              <a:rPr lang="zh-CN" altLang="en-US" sz="3200" b="1" dirty="0" smtClean="0">
                <a:effectLst>
                  <a:outerShdw blurRad="38100" dist="38100" dir="2700000" algn="tl">
                    <a:srgbClr val="C0C0C0"/>
                  </a:outerShdw>
                </a:effectLst>
              </a:rPr>
              <a:t>与</a:t>
            </a:r>
            <a:r>
              <a:rPr lang="zh-CN" altLang="en-GB" sz="3200" b="1" dirty="0" smtClean="0">
                <a:effectLst>
                  <a:outerShdw blurRad="38100" dist="38100" dir="2700000" algn="tl">
                    <a:srgbClr val="C0C0C0"/>
                  </a:outerShdw>
                </a:effectLst>
              </a:rPr>
              <a:t>终</a:t>
            </a:r>
            <a:r>
              <a:rPr lang="zh-CN" altLang="en-US" sz="3200" b="1" dirty="0" smtClean="0">
                <a:effectLst>
                  <a:outerShdw blurRad="38100" dist="38100" dir="2700000" algn="tl">
                    <a:srgbClr val="C0C0C0"/>
                  </a:outerShdw>
                </a:effectLst>
              </a:rPr>
              <a:t>值</a:t>
            </a:r>
            <a:r>
              <a:rPr lang="en-GB" altLang="zh-CN" sz="3200" b="1" dirty="0" smtClean="0">
                <a:effectLst>
                  <a:outerShdw blurRad="38100" dist="38100" dir="2700000" algn="tl">
                    <a:srgbClr val="C0C0C0"/>
                  </a:outerShdw>
                </a:effectLst>
              </a:rPr>
              <a:t>F</a:t>
            </a:r>
            <a:r>
              <a:rPr lang="zh-CN" altLang="en-US" sz="3200" b="1" dirty="0" smtClean="0">
                <a:effectLst>
                  <a:outerShdw blurRad="38100" dist="38100" dir="2700000" algn="tl">
                    <a:srgbClr val="C0C0C0"/>
                  </a:outerShdw>
                </a:effectLst>
              </a:rPr>
              <a:t>之间的换算</a:t>
            </a:r>
            <a:endParaRPr lang="zh-CN" altLang="en-US" sz="3600" b="1" dirty="0" smtClean="0">
              <a:effectLst>
                <a:outerShdw blurRad="38100" dist="38100" dir="2700000" algn="tl">
                  <a:srgbClr val="C0C0C0"/>
                </a:outerShdw>
              </a:effectLst>
            </a:endParaRPr>
          </a:p>
          <a:p>
            <a:pPr eaLnBrk="1" hangingPunct="1">
              <a:defRPr/>
            </a:pPr>
            <a:endParaRPr lang="zh-CN" altLang="en-US" sz="3600" b="1" dirty="0" smtClean="0">
              <a:effectLst>
                <a:outerShdw blurRad="38100" dist="38100" dir="2700000" algn="tl">
                  <a:srgbClr val="C0C0C0"/>
                </a:outerShdw>
              </a:effectLst>
            </a:endParaRPr>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buFont typeface="Wingdings" pitchFamily="2" charset="2"/>
              <a:buNone/>
              <a:defRPr/>
            </a:pPr>
            <a:r>
              <a:rPr lang="zh-CN" altLang="en-US" dirty="0" smtClean="0"/>
              <a:t>	</a:t>
            </a:r>
            <a:endParaRPr lang="zh-CN" altLang="en-US" sz="3600" b="1" dirty="0" smtClean="0">
              <a:effectLst>
                <a:outerShdw blurRad="38100" dist="38100" dir="2700000" algn="tl">
                  <a:srgbClr val="C0C0C0"/>
                </a:outerShdw>
              </a:effectLst>
            </a:endParaRPr>
          </a:p>
        </p:txBody>
      </p:sp>
      <p:sp>
        <p:nvSpPr>
          <p:cNvPr id="391172" name="Line 4"/>
          <p:cNvSpPr>
            <a:spLocks noChangeShapeType="1"/>
          </p:cNvSpPr>
          <p:nvPr/>
        </p:nvSpPr>
        <p:spPr bwMode="auto">
          <a:xfrm>
            <a:off x="1371600" y="2116125"/>
            <a:ext cx="0" cy="762000"/>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3" name="Line 5"/>
          <p:cNvSpPr>
            <a:spLocks noChangeShapeType="1"/>
          </p:cNvSpPr>
          <p:nvPr/>
        </p:nvSpPr>
        <p:spPr bwMode="auto">
          <a:xfrm>
            <a:off x="1371600" y="2116125"/>
            <a:ext cx="1187450" cy="1588"/>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4" name="Line 6"/>
          <p:cNvSpPr>
            <a:spLocks noChangeShapeType="1"/>
          </p:cNvSpPr>
          <p:nvPr/>
        </p:nvSpPr>
        <p:spPr bwMode="auto">
          <a:xfrm>
            <a:off x="2438400" y="2116125"/>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5" name="Line 7"/>
          <p:cNvSpPr>
            <a:spLocks noChangeShapeType="1"/>
          </p:cNvSpPr>
          <p:nvPr/>
        </p:nvSpPr>
        <p:spPr bwMode="auto">
          <a:xfrm flipV="1">
            <a:off x="2438400" y="1963725"/>
            <a:ext cx="254000" cy="3048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6" name="Line 8"/>
          <p:cNvSpPr>
            <a:spLocks noChangeShapeType="1"/>
          </p:cNvSpPr>
          <p:nvPr/>
        </p:nvSpPr>
        <p:spPr bwMode="auto">
          <a:xfrm>
            <a:off x="2667000" y="1963725"/>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7" name="Line 9"/>
          <p:cNvSpPr>
            <a:spLocks noChangeShapeType="1"/>
          </p:cNvSpPr>
          <p:nvPr/>
        </p:nvSpPr>
        <p:spPr bwMode="auto">
          <a:xfrm>
            <a:off x="2667000" y="2116125"/>
            <a:ext cx="849313" cy="1588"/>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8" name="Line 10"/>
          <p:cNvSpPr>
            <a:spLocks noChangeShapeType="1"/>
          </p:cNvSpPr>
          <p:nvPr/>
        </p:nvSpPr>
        <p:spPr bwMode="auto">
          <a:xfrm>
            <a:off x="1752600" y="2039925"/>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9" name="Line 11"/>
          <p:cNvSpPr>
            <a:spLocks noChangeShapeType="1"/>
          </p:cNvSpPr>
          <p:nvPr/>
        </p:nvSpPr>
        <p:spPr bwMode="auto">
          <a:xfrm>
            <a:off x="2133600" y="2039925"/>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80" name="Line 12"/>
          <p:cNvSpPr>
            <a:spLocks noChangeShapeType="1"/>
          </p:cNvSpPr>
          <p:nvPr/>
        </p:nvSpPr>
        <p:spPr bwMode="auto">
          <a:xfrm>
            <a:off x="3048000" y="2039925"/>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81" name="Line 13"/>
          <p:cNvSpPr>
            <a:spLocks noChangeShapeType="1"/>
          </p:cNvSpPr>
          <p:nvPr/>
        </p:nvSpPr>
        <p:spPr bwMode="auto">
          <a:xfrm>
            <a:off x="3429000" y="2039925"/>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188" name="Text Box 14"/>
          <p:cNvSpPr txBox="1">
            <a:spLocks noChangeArrowheads="1"/>
          </p:cNvSpPr>
          <p:nvPr/>
        </p:nvSpPr>
        <p:spPr bwMode="auto">
          <a:xfrm>
            <a:off x="1600200" y="1643050"/>
            <a:ext cx="423863" cy="396875"/>
          </a:xfrm>
          <a:prstGeom prst="rect">
            <a:avLst/>
          </a:prstGeom>
          <a:noFill/>
          <a:ln w="9525">
            <a:noFill/>
            <a:miter lim="800000"/>
            <a:headEnd/>
            <a:tailEnd/>
          </a:ln>
        </p:spPr>
        <p:txBody>
          <a:bodyPr>
            <a:spAutoFit/>
          </a:bodyPr>
          <a:lstStyle/>
          <a:p>
            <a:pPr algn="l">
              <a:spcBef>
                <a:spcPct val="50000"/>
              </a:spcBef>
            </a:pPr>
            <a:r>
              <a:rPr lang="en-US" altLang="zh-CN" sz="2000" b="0"/>
              <a:t>1</a:t>
            </a:r>
            <a:endParaRPr lang="en-US" altLang="zh-CN" sz="2400" b="0"/>
          </a:p>
        </p:txBody>
      </p:sp>
      <p:sp>
        <p:nvSpPr>
          <p:cNvPr id="7189" name="Text Box 15"/>
          <p:cNvSpPr txBox="1">
            <a:spLocks noChangeArrowheads="1"/>
          </p:cNvSpPr>
          <p:nvPr/>
        </p:nvSpPr>
        <p:spPr bwMode="auto">
          <a:xfrm>
            <a:off x="1981200" y="1658925"/>
            <a:ext cx="423863" cy="396875"/>
          </a:xfrm>
          <a:prstGeom prst="rect">
            <a:avLst/>
          </a:prstGeom>
          <a:noFill/>
          <a:ln w="9525">
            <a:noFill/>
            <a:miter lim="800000"/>
            <a:headEnd/>
            <a:tailEnd/>
          </a:ln>
        </p:spPr>
        <p:txBody>
          <a:bodyPr>
            <a:spAutoFit/>
          </a:bodyPr>
          <a:lstStyle/>
          <a:p>
            <a:pPr algn="l">
              <a:spcBef>
                <a:spcPct val="50000"/>
              </a:spcBef>
            </a:pPr>
            <a:r>
              <a:rPr lang="en-US" altLang="zh-CN" sz="2000" b="0"/>
              <a:t>2</a:t>
            </a:r>
            <a:endParaRPr lang="en-US" altLang="zh-CN" sz="2400" b="0"/>
          </a:p>
        </p:txBody>
      </p:sp>
      <p:sp>
        <p:nvSpPr>
          <p:cNvPr id="7190" name="Text Box 16"/>
          <p:cNvSpPr txBox="1">
            <a:spLocks noChangeArrowheads="1"/>
          </p:cNvSpPr>
          <p:nvPr/>
        </p:nvSpPr>
        <p:spPr bwMode="auto">
          <a:xfrm>
            <a:off x="3276600" y="1658925"/>
            <a:ext cx="423863" cy="396875"/>
          </a:xfrm>
          <a:prstGeom prst="rect">
            <a:avLst/>
          </a:prstGeom>
          <a:noFill/>
          <a:ln w="9525">
            <a:noFill/>
            <a:miter lim="800000"/>
            <a:headEnd/>
            <a:tailEnd/>
          </a:ln>
        </p:spPr>
        <p:txBody>
          <a:bodyPr>
            <a:spAutoFit/>
          </a:bodyPr>
          <a:lstStyle/>
          <a:p>
            <a:pPr algn="l">
              <a:spcBef>
                <a:spcPct val="50000"/>
              </a:spcBef>
            </a:pPr>
            <a:r>
              <a:rPr lang="en-US" altLang="zh-CN" sz="2000" b="0" i="1"/>
              <a:t>n</a:t>
            </a:r>
            <a:endParaRPr lang="en-US" altLang="zh-CN" sz="2400" b="0"/>
          </a:p>
        </p:txBody>
      </p:sp>
      <p:sp>
        <p:nvSpPr>
          <p:cNvPr id="7191" name="Text Box 17"/>
          <p:cNvSpPr txBox="1">
            <a:spLocks noChangeArrowheads="1"/>
          </p:cNvSpPr>
          <p:nvPr/>
        </p:nvSpPr>
        <p:spPr bwMode="auto">
          <a:xfrm>
            <a:off x="2667000" y="1658925"/>
            <a:ext cx="849313" cy="396875"/>
          </a:xfrm>
          <a:prstGeom prst="rect">
            <a:avLst/>
          </a:prstGeom>
          <a:noFill/>
          <a:ln w="9525">
            <a:noFill/>
            <a:miter lim="800000"/>
            <a:headEnd/>
            <a:tailEnd/>
          </a:ln>
        </p:spPr>
        <p:txBody>
          <a:bodyPr>
            <a:spAutoFit/>
          </a:bodyPr>
          <a:lstStyle/>
          <a:p>
            <a:pPr algn="l">
              <a:spcBef>
                <a:spcPct val="50000"/>
              </a:spcBef>
            </a:pPr>
            <a:r>
              <a:rPr lang="en-US" altLang="zh-CN" sz="2000" b="0" i="1"/>
              <a:t>n</a:t>
            </a:r>
            <a:r>
              <a:rPr lang="zh-CN" altLang="en-US" sz="2000" b="0"/>
              <a:t>－</a:t>
            </a:r>
            <a:r>
              <a:rPr lang="en-US" altLang="zh-CN" sz="2000" b="0"/>
              <a:t>1</a:t>
            </a:r>
            <a:endParaRPr lang="en-US" altLang="zh-CN" sz="2400" b="0"/>
          </a:p>
        </p:txBody>
      </p:sp>
      <p:sp>
        <p:nvSpPr>
          <p:cNvPr id="7192" name="Text Box 18"/>
          <p:cNvSpPr txBox="1">
            <a:spLocks noChangeArrowheads="1"/>
          </p:cNvSpPr>
          <p:nvPr/>
        </p:nvSpPr>
        <p:spPr bwMode="auto">
          <a:xfrm>
            <a:off x="1219200" y="1643050"/>
            <a:ext cx="423863" cy="396875"/>
          </a:xfrm>
          <a:prstGeom prst="rect">
            <a:avLst/>
          </a:prstGeom>
          <a:noFill/>
          <a:ln w="9525">
            <a:noFill/>
            <a:miter lim="800000"/>
            <a:headEnd/>
            <a:tailEnd/>
          </a:ln>
        </p:spPr>
        <p:txBody>
          <a:bodyPr>
            <a:spAutoFit/>
          </a:bodyPr>
          <a:lstStyle/>
          <a:p>
            <a:pPr algn="l">
              <a:spcBef>
                <a:spcPct val="50000"/>
              </a:spcBef>
            </a:pPr>
            <a:r>
              <a:rPr lang="en-US" altLang="zh-CN" sz="2000" b="0"/>
              <a:t>0</a:t>
            </a:r>
            <a:endParaRPr lang="en-US" altLang="zh-CN" sz="2400" b="0"/>
          </a:p>
        </p:txBody>
      </p:sp>
      <p:sp>
        <p:nvSpPr>
          <p:cNvPr id="7193" name="Text Box 19"/>
          <p:cNvSpPr txBox="1">
            <a:spLocks noChangeArrowheads="1"/>
          </p:cNvSpPr>
          <p:nvPr/>
        </p:nvSpPr>
        <p:spPr bwMode="auto">
          <a:xfrm>
            <a:off x="0" y="2357430"/>
            <a:ext cx="1697038" cy="457200"/>
          </a:xfrm>
          <a:prstGeom prst="rect">
            <a:avLst/>
          </a:prstGeom>
          <a:noFill/>
          <a:ln w="9525">
            <a:noFill/>
            <a:miter lim="800000"/>
            <a:headEnd/>
            <a:tailEnd/>
          </a:ln>
        </p:spPr>
        <p:txBody>
          <a:bodyPr>
            <a:spAutoFit/>
          </a:bodyPr>
          <a:lstStyle/>
          <a:p>
            <a:pPr algn="l">
              <a:spcBef>
                <a:spcPct val="50000"/>
              </a:spcBef>
            </a:pPr>
            <a:r>
              <a:rPr lang="en-US" altLang="zh-CN" sz="2400" b="0" dirty="0"/>
              <a:t>P</a:t>
            </a:r>
            <a:r>
              <a:rPr lang="zh-CN" altLang="en-US" sz="2400" b="0" dirty="0"/>
              <a:t>（</a:t>
            </a:r>
            <a:r>
              <a:rPr lang="zh-CN" altLang="zh-CN" sz="2400" b="0" dirty="0"/>
              <a:t>现值）</a:t>
            </a:r>
            <a:endParaRPr lang="zh-CN" altLang="en-US" sz="2400" b="0" dirty="0"/>
          </a:p>
        </p:txBody>
      </p:sp>
      <p:sp>
        <p:nvSpPr>
          <p:cNvPr id="391188" name="Line 20"/>
          <p:cNvSpPr>
            <a:spLocks noChangeShapeType="1"/>
          </p:cNvSpPr>
          <p:nvPr/>
        </p:nvSpPr>
        <p:spPr bwMode="auto">
          <a:xfrm>
            <a:off x="7010400" y="2116125"/>
            <a:ext cx="0" cy="762000"/>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89" name="Line 21"/>
          <p:cNvSpPr>
            <a:spLocks noChangeShapeType="1"/>
          </p:cNvSpPr>
          <p:nvPr/>
        </p:nvSpPr>
        <p:spPr bwMode="auto">
          <a:xfrm>
            <a:off x="4953000" y="2132000"/>
            <a:ext cx="1187450" cy="1588"/>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90" name="Line 22"/>
          <p:cNvSpPr>
            <a:spLocks noChangeShapeType="1"/>
          </p:cNvSpPr>
          <p:nvPr/>
        </p:nvSpPr>
        <p:spPr bwMode="auto">
          <a:xfrm>
            <a:off x="6019800" y="2132000"/>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91" name="Line 23"/>
          <p:cNvSpPr>
            <a:spLocks noChangeShapeType="1"/>
          </p:cNvSpPr>
          <p:nvPr/>
        </p:nvSpPr>
        <p:spPr bwMode="auto">
          <a:xfrm flipV="1">
            <a:off x="6019800" y="1979600"/>
            <a:ext cx="254000" cy="3048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92" name="Line 24"/>
          <p:cNvSpPr>
            <a:spLocks noChangeShapeType="1"/>
          </p:cNvSpPr>
          <p:nvPr/>
        </p:nvSpPr>
        <p:spPr bwMode="auto">
          <a:xfrm>
            <a:off x="6248400" y="1979600"/>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93" name="Line 25"/>
          <p:cNvSpPr>
            <a:spLocks noChangeShapeType="1"/>
          </p:cNvSpPr>
          <p:nvPr/>
        </p:nvSpPr>
        <p:spPr bwMode="auto">
          <a:xfrm>
            <a:off x="6248400" y="2132000"/>
            <a:ext cx="849313" cy="1588"/>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94" name="Line 26"/>
          <p:cNvSpPr>
            <a:spLocks noChangeShapeType="1"/>
          </p:cNvSpPr>
          <p:nvPr/>
        </p:nvSpPr>
        <p:spPr bwMode="auto">
          <a:xfrm>
            <a:off x="5334000" y="2055800"/>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95" name="Line 27"/>
          <p:cNvSpPr>
            <a:spLocks noChangeShapeType="1"/>
          </p:cNvSpPr>
          <p:nvPr/>
        </p:nvSpPr>
        <p:spPr bwMode="auto">
          <a:xfrm>
            <a:off x="5715000" y="2055800"/>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96" name="Line 28"/>
          <p:cNvSpPr>
            <a:spLocks noChangeShapeType="1"/>
          </p:cNvSpPr>
          <p:nvPr/>
        </p:nvSpPr>
        <p:spPr bwMode="auto">
          <a:xfrm>
            <a:off x="6629400" y="2055800"/>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97" name="Line 29"/>
          <p:cNvSpPr>
            <a:spLocks noChangeShapeType="1"/>
          </p:cNvSpPr>
          <p:nvPr/>
        </p:nvSpPr>
        <p:spPr bwMode="auto">
          <a:xfrm>
            <a:off x="4953000" y="2039925"/>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04" name="Text Box 30"/>
          <p:cNvSpPr txBox="1">
            <a:spLocks noChangeArrowheads="1"/>
          </p:cNvSpPr>
          <p:nvPr/>
        </p:nvSpPr>
        <p:spPr bwMode="auto">
          <a:xfrm>
            <a:off x="5181600" y="1658925"/>
            <a:ext cx="423863" cy="396875"/>
          </a:xfrm>
          <a:prstGeom prst="rect">
            <a:avLst/>
          </a:prstGeom>
          <a:noFill/>
          <a:ln w="9525">
            <a:noFill/>
            <a:miter lim="800000"/>
            <a:headEnd/>
            <a:tailEnd/>
          </a:ln>
        </p:spPr>
        <p:txBody>
          <a:bodyPr>
            <a:spAutoFit/>
          </a:bodyPr>
          <a:lstStyle/>
          <a:p>
            <a:pPr algn="l">
              <a:spcBef>
                <a:spcPct val="50000"/>
              </a:spcBef>
            </a:pPr>
            <a:r>
              <a:rPr lang="en-US" altLang="zh-CN" sz="2000" b="0"/>
              <a:t>1</a:t>
            </a:r>
            <a:endParaRPr lang="en-US" altLang="zh-CN" sz="2400" b="0"/>
          </a:p>
        </p:txBody>
      </p:sp>
      <p:sp>
        <p:nvSpPr>
          <p:cNvPr id="7205" name="Text Box 31"/>
          <p:cNvSpPr txBox="1">
            <a:spLocks noChangeArrowheads="1"/>
          </p:cNvSpPr>
          <p:nvPr/>
        </p:nvSpPr>
        <p:spPr bwMode="auto">
          <a:xfrm>
            <a:off x="5562600" y="1674800"/>
            <a:ext cx="423863" cy="396875"/>
          </a:xfrm>
          <a:prstGeom prst="rect">
            <a:avLst/>
          </a:prstGeom>
          <a:noFill/>
          <a:ln w="9525">
            <a:noFill/>
            <a:miter lim="800000"/>
            <a:headEnd/>
            <a:tailEnd/>
          </a:ln>
        </p:spPr>
        <p:txBody>
          <a:bodyPr>
            <a:spAutoFit/>
          </a:bodyPr>
          <a:lstStyle/>
          <a:p>
            <a:pPr algn="l">
              <a:spcBef>
                <a:spcPct val="50000"/>
              </a:spcBef>
            </a:pPr>
            <a:r>
              <a:rPr lang="en-US" altLang="zh-CN" sz="2000" b="0"/>
              <a:t>2</a:t>
            </a:r>
            <a:endParaRPr lang="en-US" altLang="zh-CN" sz="2400" b="0"/>
          </a:p>
        </p:txBody>
      </p:sp>
      <p:sp>
        <p:nvSpPr>
          <p:cNvPr id="7206" name="Text Box 32"/>
          <p:cNvSpPr txBox="1">
            <a:spLocks noChangeArrowheads="1"/>
          </p:cNvSpPr>
          <p:nvPr/>
        </p:nvSpPr>
        <p:spPr bwMode="auto">
          <a:xfrm>
            <a:off x="6858000" y="1674800"/>
            <a:ext cx="423863" cy="396875"/>
          </a:xfrm>
          <a:prstGeom prst="rect">
            <a:avLst/>
          </a:prstGeom>
          <a:noFill/>
          <a:ln w="9525">
            <a:noFill/>
            <a:miter lim="800000"/>
            <a:headEnd/>
            <a:tailEnd/>
          </a:ln>
        </p:spPr>
        <p:txBody>
          <a:bodyPr>
            <a:spAutoFit/>
          </a:bodyPr>
          <a:lstStyle/>
          <a:p>
            <a:pPr algn="l">
              <a:spcBef>
                <a:spcPct val="50000"/>
              </a:spcBef>
            </a:pPr>
            <a:r>
              <a:rPr lang="en-US" altLang="zh-CN" sz="2000" b="0" i="1"/>
              <a:t>n</a:t>
            </a:r>
            <a:endParaRPr lang="en-US" altLang="zh-CN" sz="2400" b="0"/>
          </a:p>
        </p:txBody>
      </p:sp>
      <p:sp>
        <p:nvSpPr>
          <p:cNvPr id="7207" name="Text Box 33"/>
          <p:cNvSpPr txBox="1">
            <a:spLocks noChangeArrowheads="1"/>
          </p:cNvSpPr>
          <p:nvPr/>
        </p:nvSpPr>
        <p:spPr bwMode="auto">
          <a:xfrm>
            <a:off x="6248400" y="1674800"/>
            <a:ext cx="849313" cy="396875"/>
          </a:xfrm>
          <a:prstGeom prst="rect">
            <a:avLst/>
          </a:prstGeom>
          <a:noFill/>
          <a:ln w="9525">
            <a:noFill/>
            <a:miter lim="800000"/>
            <a:headEnd/>
            <a:tailEnd/>
          </a:ln>
        </p:spPr>
        <p:txBody>
          <a:bodyPr>
            <a:spAutoFit/>
          </a:bodyPr>
          <a:lstStyle/>
          <a:p>
            <a:pPr algn="l">
              <a:spcBef>
                <a:spcPct val="50000"/>
              </a:spcBef>
            </a:pPr>
            <a:r>
              <a:rPr lang="en-US" altLang="zh-CN" sz="2000" b="0" i="1"/>
              <a:t>n</a:t>
            </a:r>
            <a:r>
              <a:rPr lang="zh-CN" altLang="en-US" sz="2000" b="0"/>
              <a:t>－</a:t>
            </a:r>
            <a:r>
              <a:rPr lang="en-US" altLang="zh-CN" sz="2000" b="0"/>
              <a:t>1</a:t>
            </a:r>
            <a:endParaRPr lang="en-US" altLang="zh-CN" sz="2400" b="0"/>
          </a:p>
        </p:txBody>
      </p:sp>
      <p:sp>
        <p:nvSpPr>
          <p:cNvPr id="7208" name="Text Box 34"/>
          <p:cNvSpPr txBox="1">
            <a:spLocks noChangeArrowheads="1"/>
          </p:cNvSpPr>
          <p:nvPr/>
        </p:nvSpPr>
        <p:spPr bwMode="auto">
          <a:xfrm>
            <a:off x="4800600" y="1658925"/>
            <a:ext cx="423863" cy="396875"/>
          </a:xfrm>
          <a:prstGeom prst="rect">
            <a:avLst/>
          </a:prstGeom>
          <a:noFill/>
          <a:ln w="9525">
            <a:noFill/>
            <a:miter lim="800000"/>
            <a:headEnd/>
            <a:tailEnd/>
          </a:ln>
        </p:spPr>
        <p:txBody>
          <a:bodyPr>
            <a:spAutoFit/>
          </a:bodyPr>
          <a:lstStyle/>
          <a:p>
            <a:pPr algn="l">
              <a:spcBef>
                <a:spcPct val="50000"/>
              </a:spcBef>
            </a:pPr>
            <a:r>
              <a:rPr lang="en-US" altLang="zh-CN" sz="2000" b="0"/>
              <a:t>0</a:t>
            </a:r>
            <a:endParaRPr lang="en-US" altLang="zh-CN" sz="2400" b="0"/>
          </a:p>
        </p:txBody>
      </p:sp>
      <p:sp>
        <p:nvSpPr>
          <p:cNvPr id="7209" name="Text Box 35"/>
          <p:cNvSpPr txBox="1">
            <a:spLocks noChangeArrowheads="1"/>
          </p:cNvSpPr>
          <p:nvPr/>
        </p:nvSpPr>
        <p:spPr bwMode="auto">
          <a:xfrm>
            <a:off x="7143768" y="2471734"/>
            <a:ext cx="1951038" cy="457200"/>
          </a:xfrm>
          <a:prstGeom prst="rect">
            <a:avLst/>
          </a:prstGeom>
          <a:noFill/>
          <a:ln w="9525">
            <a:noFill/>
            <a:miter lim="800000"/>
            <a:headEnd/>
            <a:tailEnd/>
          </a:ln>
        </p:spPr>
        <p:txBody>
          <a:bodyPr>
            <a:spAutoFit/>
          </a:bodyPr>
          <a:lstStyle/>
          <a:p>
            <a:pPr algn="l">
              <a:spcBef>
                <a:spcPct val="50000"/>
              </a:spcBef>
            </a:pPr>
            <a:r>
              <a:rPr lang="en-US" altLang="zh-CN" sz="2400" b="0" dirty="0"/>
              <a:t>F</a:t>
            </a:r>
            <a:r>
              <a:rPr lang="zh-CN" altLang="en-US" sz="2400" b="0" dirty="0"/>
              <a:t>（终</a:t>
            </a:r>
            <a:r>
              <a:rPr lang="zh-CN" altLang="zh-CN" sz="2400" b="0" dirty="0"/>
              <a:t>值）</a:t>
            </a:r>
            <a:endParaRPr lang="zh-CN" altLang="en-US" sz="2400" b="0" dirty="0"/>
          </a:p>
        </p:txBody>
      </p:sp>
      <p:sp>
        <p:nvSpPr>
          <p:cNvPr id="391204" name="AutoShape 36"/>
          <p:cNvSpPr>
            <a:spLocks noChangeArrowheads="1"/>
          </p:cNvSpPr>
          <p:nvPr/>
        </p:nvSpPr>
        <p:spPr bwMode="auto">
          <a:xfrm>
            <a:off x="3733800" y="2039925"/>
            <a:ext cx="933450" cy="609600"/>
          </a:xfrm>
          <a:prstGeom prst="leftRightArrow">
            <a:avLst>
              <a:gd name="adj1" fmla="val 50000"/>
              <a:gd name="adj2" fmla="val 30625"/>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91205" name="Object 37"/>
          <p:cNvGraphicFramePr>
            <a:graphicFrameLocks noChangeAspect="1"/>
          </p:cNvGraphicFramePr>
          <p:nvPr/>
        </p:nvGraphicFramePr>
        <p:xfrm>
          <a:off x="1214414" y="3914784"/>
          <a:ext cx="2398713" cy="728662"/>
        </p:xfrm>
        <a:graphic>
          <a:graphicData uri="http://schemas.openxmlformats.org/presentationml/2006/ole">
            <p:oleObj spid="_x0000_s156674" name="公式" r:id="rId3" imgW="787320" imgH="241200" progId="Equation.3">
              <p:embed/>
            </p:oleObj>
          </a:graphicData>
        </a:graphic>
      </p:graphicFrame>
      <p:graphicFrame>
        <p:nvGraphicFramePr>
          <p:cNvPr id="391206" name="Object 38"/>
          <p:cNvGraphicFramePr>
            <a:graphicFrameLocks noChangeAspect="1"/>
          </p:cNvGraphicFramePr>
          <p:nvPr/>
        </p:nvGraphicFramePr>
        <p:xfrm>
          <a:off x="4859338" y="3914784"/>
          <a:ext cx="2747962" cy="728662"/>
        </p:xfrm>
        <a:graphic>
          <a:graphicData uri="http://schemas.openxmlformats.org/presentationml/2006/ole">
            <p:oleObj spid="_x0000_s156675" name="Equation" r:id="rId4" imgW="901440" imgH="241200" progId="Equation.3">
              <p:embed/>
            </p:oleObj>
          </a:graphicData>
        </a:graphic>
      </p:graphicFrame>
      <p:graphicFrame>
        <p:nvGraphicFramePr>
          <p:cNvPr id="391207" name="Object 39"/>
          <p:cNvGraphicFramePr>
            <a:graphicFrameLocks noChangeAspect="1"/>
          </p:cNvGraphicFramePr>
          <p:nvPr/>
        </p:nvGraphicFramePr>
        <p:xfrm>
          <a:off x="1142976" y="5500702"/>
          <a:ext cx="3021012" cy="723900"/>
        </p:xfrm>
        <a:graphic>
          <a:graphicData uri="http://schemas.openxmlformats.org/presentationml/2006/ole">
            <p:oleObj spid="_x0000_s156676" name="Equation" r:id="rId5" imgW="965160" imgH="215640" progId="Equation.3">
              <p:embed/>
            </p:oleObj>
          </a:graphicData>
        </a:graphic>
      </p:graphicFrame>
      <p:graphicFrame>
        <p:nvGraphicFramePr>
          <p:cNvPr id="391208" name="Object 40"/>
          <p:cNvGraphicFramePr>
            <a:graphicFrameLocks noChangeAspect="1"/>
          </p:cNvGraphicFramePr>
          <p:nvPr/>
        </p:nvGraphicFramePr>
        <p:xfrm>
          <a:off x="5003800" y="5500702"/>
          <a:ext cx="3062288" cy="723900"/>
        </p:xfrm>
        <a:graphic>
          <a:graphicData uri="http://schemas.openxmlformats.org/presentationml/2006/ole">
            <p:oleObj spid="_x0000_s156677" name="Equation" r:id="rId6" imgW="977760" imgH="215640" progId="Equation.3">
              <p:embed/>
            </p:oleObj>
          </a:graphicData>
        </a:graphic>
      </p:graphicFrame>
      <p:sp>
        <p:nvSpPr>
          <p:cNvPr id="391211" name="Rectangle 43"/>
          <p:cNvSpPr>
            <a:spLocks noChangeArrowheads="1"/>
          </p:cNvSpPr>
          <p:nvPr/>
        </p:nvSpPr>
        <p:spPr bwMode="auto">
          <a:xfrm>
            <a:off x="1067866" y="3143248"/>
            <a:ext cx="2646878" cy="461665"/>
          </a:xfrm>
          <a:prstGeom prst="rect">
            <a:avLst/>
          </a:prstGeom>
          <a:solidFill>
            <a:srgbClr val="00B050"/>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spAutoFit/>
          </a:bodyPr>
          <a:lstStyle/>
          <a:p>
            <a:pPr>
              <a:defRPr/>
            </a:pPr>
            <a:r>
              <a:rPr lang="zh-CN" altLang="en-US" sz="2400" b="1" dirty="0" smtClean="0">
                <a:solidFill>
                  <a:schemeClr val="bg1"/>
                </a:solidFill>
                <a:effectLst>
                  <a:outerShdw blurRad="38100" dist="38100" dir="2700000" algn="tl">
                    <a:srgbClr val="C0C0C0"/>
                  </a:outerShdw>
                </a:effectLst>
              </a:rPr>
              <a:t>已知现值，求终值</a:t>
            </a:r>
            <a:endParaRPr lang="en-US" altLang="zh-CN" sz="2400" b="1" dirty="0">
              <a:solidFill>
                <a:schemeClr val="bg1"/>
              </a:solidFill>
              <a:effectLst>
                <a:outerShdw blurRad="38100" dist="38100" dir="2700000" algn="tl">
                  <a:srgbClr val="C0C0C0"/>
                </a:outerShdw>
              </a:effectLst>
            </a:endParaRPr>
          </a:p>
        </p:txBody>
      </p:sp>
      <p:sp>
        <p:nvSpPr>
          <p:cNvPr id="391215" name="Rectangle 47"/>
          <p:cNvSpPr>
            <a:spLocks noChangeArrowheads="1"/>
          </p:cNvSpPr>
          <p:nvPr/>
        </p:nvSpPr>
        <p:spPr bwMode="auto">
          <a:xfrm>
            <a:off x="3203848" y="4614874"/>
            <a:ext cx="2659702" cy="461665"/>
          </a:xfrm>
          <a:prstGeom prst="rect">
            <a:avLst/>
          </a:prstGeom>
          <a:noFill/>
          <a:ln w="9525">
            <a:noFill/>
            <a:miter lim="800000"/>
            <a:headEnd/>
            <a:tailEnd/>
          </a:ln>
          <a:effectLst/>
        </p:spPr>
        <p:txBody>
          <a:bodyPr wrap="none">
            <a:spAutoFit/>
          </a:bodyPr>
          <a:lstStyle/>
          <a:p>
            <a:pPr>
              <a:defRPr/>
            </a:pPr>
            <a:r>
              <a:rPr lang="zh-CN" altLang="en-US" sz="2400" b="1" dirty="0" smtClean="0">
                <a:solidFill>
                  <a:srgbClr val="C00000"/>
                </a:solidFill>
                <a:effectLst>
                  <a:outerShdw blurRad="38100" dist="38100" dir="2700000" algn="tl">
                    <a:srgbClr val="C0C0C0"/>
                  </a:outerShdw>
                </a:effectLst>
              </a:rPr>
              <a:t>一次收付</a:t>
            </a:r>
            <a:r>
              <a:rPr lang="zh-CN" altLang="en-GB" sz="2400" b="1" dirty="0" smtClean="0">
                <a:solidFill>
                  <a:srgbClr val="C00000"/>
                </a:solidFill>
                <a:effectLst>
                  <a:outerShdw blurRad="38100" dist="38100" dir="2700000" algn="tl">
                    <a:srgbClr val="C0C0C0"/>
                  </a:outerShdw>
                </a:effectLst>
              </a:rPr>
              <a:t>终</a:t>
            </a:r>
            <a:r>
              <a:rPr lang="zh-CN" altLang="en-GB" sz="2400" b="1" dirty="0">
                <a:solidFill>
                  <a:srgbClr val="C00000"/>
                </a:solidFill>
                <a:effectLst>
                  <a:outerShdw blurRad="38100" dist="38100" dir="2700000" algn="tl">
                    <a:srgbClr val="C0C0C0"/>
                  </a:outerShdw>
                </a:effectLst>
              </a:rPr>
              <a:t>值系数</a:t>
            </a:r>
            <a:endParaRPr lang="zh-CN" altLang="en-US" sz="2400" b="1" dirty="0">
              <a:solidFill>
                <a:srgbClr val="C00000"/>
              </a:solidFill>
              <a:effectLst>
                <a:outerShdw blurRad="38100" dist="38100" dir="2700000" algn="tl">
                  <a:srgbClr val="C0C0C0"/>
                </a:outerShdw>
              </a:effectLst>
            </a:endParaRPr>
          </a:p>
        </p:txBody>
      </p:sp>
      <p:sp>
        <p:nvSpPr>
          <p:cNvPr id="391216" name="Line 48"/>
          <p:cNvSpPr>
            <a:spLocks noChangeShapeType="1"/>
          </p:cNvSpPr>
          <p:nvPr/>
        </p:nvSpPr>
        <p:spPr bwMode="auto">
          <a:xfrm flipH="1">
            <a:off x="4140200" y="4941888"/>
            <a:ext cx="576263" cy="57467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1217" name="Rectangle 49"/>
          <p:cNvSpPr>
            <a:spLocks noChangeArrowheads="1"/>
          </p:cNvSpPr>
          <p:nvPr/>
        </p:nvSpPr>
        <p:spPr bwMode="auto">
          <a:xfrm>
            <a:off x="6335985" y="4614874"/>
            <a:ext cx="2659702" cy="461665"/>
          </a:xfrm>
          <a:prstGeom prst="rect">
            <a:avLst/>
          </a:prstGeom>
          <a:noFill/>
          <a:ln w="9525">
            <a:noFill/>
            <a:miter lim="800000"/>
            <a:headEnd/>
            <a:tailEnd/>
          </a:ln>
          <a:effectLst/>
        </p:spPr>
        <p:txBody>
          <a:bodyPr wrap="none">
            <a:spAutoFit/>
          </a:bodyPr>
          <a:lstStyle/>
          <a:p>
            <a:pPr>
              <a:defRPr/>
            </a:pPr>
            <a:r>
              <a:rPr lang="zh-CN" altLang="en-US" sz="2400" b="1" dirty="0" smtClean="0">
                <a:solidFill>
                  <a:srgbClr val="C00000"/>
                </a:solidFill>
                <a:effectLst>
                  <a:outerShdw blurRad="38100" dist="38100" dir="2700000" algn="tl">
                    <a:srgbClr val="C0C0C0"/>
                  </a:outerShdw>
                </a:effectLst>
              </a:rPr>
              <a:t>一次收付</a:t>
            </a:r>
            <a:r>
              <a:rPr lang="zh-CN" altLang="en-GB" sz="2400" b="1" dirty="0" smtClean="0">
                <a:solidFill>
                  <a:srgbClr val="C00000"/>
                </a:solidFill>
                <a:effectLst>
                  <a:outerShdw blurRad="38100" dist="38100" dir="2700000" algn="tl">
                    <a:srgbClr val="C0C0C0"/>
                  </a:outerShdw>
                </a:effectLst>
              </a:rPr>
              <a:t>现值</a:t>
            </a:r>
            <a:r>
              <a:rPr lang="zh-CN" altLang="en-GB" sz="2400" b="1" dirty="0">
                <a:solidFill>
                  <a:srgbClr val="C00000"/>
                </a:solidFill>
                <a:effectLst>
                  <a:outerShdw blurRad="38100" dist="38100" dir="2700000" algn="tl">
                    <a:srgbClr val="C0C0C0"/>
                  </a:outerShdw>
                </a:effectLst>
              </a:rPr>
              <a:t>系数</a:t>
            </a:r>
            <a:endParaRPr lang="zh-CN" altLang="en-US" sz="2400" b="1" dirty="0">
              <a:solidFill>
                <a:srgbClr val="C00000"/>
              </a:solidFill>
              <a:effectLst>
                <a:outerShdw blurRad="38100" dist="38100" dir="2700000" algn="tl">
                  <a:srgbClr val="C0C0C0"/>
                </a:outerShdw>
              </a:effectLst>
            </a:endParaRPr>
          </a:p>
        </p:txBody>
      </p:sp>
      <p:sp>
        <p:nvSpPr>
          <p:cNvPr id="391218" name="Line 50"/>
          <p:cNvSpPr>
            <a:spLocks noChangeShapeType="1"/>
          </p:cNvSpPr>
          <p:nvPr/>
        </p:nvSpPr>
        <p:spPr bwMode="auto">
          <a:xfrm flipH="1">
            <a:off x="7273925" y="5013325"/>
            <a:ext cx="576263" cy="57467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4" name="Rectangle 43"/>
          <p:cNvSpPr>
            <a:spLocks noChangeArrowheads="1"/>
          </p:cNvSpPr>
          <p:nvPr/>
        </p:nvSpPr>
        <p:spPr bwMode="auto">
          <a:xfrm>
            <a:off x="4857752" y="3143248"/>
            <a:ext cx="2646878" cy="461665"/>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spAutoFit/>
          </a:bodyPr>
          <a:lstStyle/>
          <a:p>
            <a:pPr>
              <a:defRPr/>
            </a:pPr>
            <a:r>
              <a:rPr lang="zh-CN" altLang="en-US" sz="2400" b="1" dirty="0" smtClean="0">
                <a:effectLst>
                  <a:outerShdw blurRad="38100" dist="38100" dir="2700000" algn="tl">
                    <a:srgbClr val="C0C0C0"/>
                  </a:outerShdw>
                </a:effectLst>
              </a:rPr>
              <a:t>已知终值，求现值</a:t>
            </a:r>
            <a:endParaRPr lang="en-US" altLang="zh-CN" sz="2400" b="1" dirty="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1211"/>
                                        </p:tgtEl>
                                        <p:attrNameLst>
                                          <p:attrName>style.visibility</p:attrName>
                                        </p:attrNameLst>
                                      </p:cBhvr>
                                      <p:to>
                                        <p:strVal val="visible"/>
                                      </p:to>
                                    </p:set>
                                    <p:anim calcmode="lin" valueType="num">
                                      <p:cBhvr additive="base">
                                        <p:cTn id="7" dur="500" fill="hold"/>
                                        <p:tgtEl>
                                          <p:spTgt spid="391211"/>
                                        </p:tgtEl>
                                        <p:attrNameLst>
                                          <p:attrName>ppt_x</p:attrName>
                                        </p:attrNameLst>
                                      </p:cBhvr>
                                      <p:tavLst>
                                        <p:tav tm="0">
                                          <p:val>
                                            <p:strVal val="#ppt_x"/>
                                          </p:val>
                                        </p:tav>
                                        <p:tav tm="100000">
                                          <p:val>
                                            <p:strVal val="#ppt_x"/>
                                          </p:val>
                                        </p:tav>
                                      </p:tavLst>
                                    </p:anim>
                                    <p:anim calcmode="lin" valueType="num">
                                      <p:cBhvr additive="base">
                                        <p:cTn id="8" dur="500" fill="hold"/>
                                        <p:tgtEl>
                                          <p:spTgt spid="3912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91205"/>
                                        </p:tgtEl>
                                        <p:attrNameLst>
                                          <p:attrName>style.visibility</p:attrName>
                                        </p:attrNameLst>
                                      </p:cBhvr>
                                      <p:to>
                                        <p:strVal val="visible"/>
                                      </p:to>
                                    </p:set>
                                    <p:animEffect transition="in" filter="box(in)">
                                      <p:cBhvr>
                                        <p:cTn id="13" dur="500"/>
                                        <p:tgtEl>
                                          <p:spTgt spid="391205"/>
                                        </p:tgtEl>
                                      </p:cBhvr>
                                    </p:animEffect>
                                  </p:childTnLst>
                                </p:cTn>
                              </p:par>
                              <p:par>
                                <p:cTn id="14" presetID="4" presetClass="entr" presetSubtype="16" fill="hold" nodeType="withEffect">
                                  <p:stCondLst>
                                    <p:cond delay="0"/>
                                  </p:stCondLst>
                                  <p:childTnLst>
                                    <p:set>
                                      <p:cBhvr>
                                        <p:cTn id="15" dur="1" fill="hold">
                                          <p:stCondLst>
                                            <p:cond delay="0"/>
                                          </p:stCondLst>
                                        </p:cTn>
                                        <p:tgtEl>
                                          <p:spTgt spid="391207"/>
                                        </p:tgtEl>
                                        <p:attrNameLst>
                                          <p:attrName>style.visibility</p:attrName>
                                        </p:attrNameLst>
                                      </p:cBhvr>
                                      <p:to>
                                        <p:strVal val="visible"/>
                                      </p:to>
                                    </p:set>
                                    <p:animEffect transition="in" filter="box(in)">
                                      <p:cBhvr>
                                        <p:cTn id="16" dur="500"/>
                                        <p:tgtEl>
                                          <p:spTgt spid="39120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 calcmode="lin" valueType="num">
                                      <p:cBhvr additive="base">
                                        <p:cTn id="21" dur="500" fill="hold"/>
                                        <p:tgtEl>
                                          <p:spTgt spid="54"/>
                                        </p:tgtEl>
                                        <p:attrNameLst>
                                          <p:attrName>ppt_x</p:attrName>
                                        </p:attrNameLst>
                                      </p:cBhvr>
                                      <p:tavLst>
                                        <p:tav tm="0">
                                          <p:val>
                                            <p:strVal val="#ppt_x"/>
                                          </p:val>
                                        </p:tav>
                                        <p:tav tm="100000">
                                          <p:val>
                                            <p:strVal val="#ppt_x"/>
                                          </p:val>
                                        </p:tav>
                                      </p:tavLst>
                                    </p:anim>
                                    <p:anim calcmode="lin" valueType="num">
                                      <p:cBhvr additive="base">
                                        <p:cTn id="2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91206"/>
                                        </p:tgtEl>
                                        <p:attrNameLst>
                                          <p:attrName>style.visibility</p:attrName>
                                        </p:attrNameLst>
                                      </p:cBhvr>
                                      <p:to>
                                        <p:strVal val="visible"/>
                                      </p:to>
                                    </p:set>
                                    <p:anim calcmode="lin" valueType="num">
                                      <p:cBhvr additive="base">
                                        <p:cTn id="27" dur="500" fill="hold"/>
                                        <p:tgtEl>
                                          <p:spTgt spid="391206"/>
                                        </p:tgtEl>
                                        <p:attrNameLst>
                                          <p:attrName>ppt_x</p:attrName>
                                        </p:attrNameLst>
                                      </p:cBhvr>
                                      <p:tavLst>
                                        <p:tav tm="0">
                                          <p:val>
                                            <p:strVal val="#ppt_x"/>
                                          </p:val>
                                        </p:tav>
                                        <p:tav tm="100000">
                                          <p:val>
                                            <p:strVal val="#ppt_x"/>
                                          </p:val>
                                        </p:tav>
                                      </p:tavLst>
                                    </p:anim>
                                    <p:anim calcmode="lin" valueType="num">
                                      <p:cBhvr additive="base">
                                        <p:cTn id="28" dur="500" fill="hold"/>
                                        <p:tgtEl>
                                          <p:spTgt spid="39120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91208"/>
                                        </p:tgtEl>
                                        <p:attrNameLst>
                                          <p:attrName>style.visibility</p:attrName>
                                        </p:attrNameLst>
                                      </p:cBhvr>
                                      <p:to>
                                        <p:strVal val="visible"/>
                                      </p:to>
                                    </p:set>
                                    <p:anim calcmode="lin" valueType="num">
                                      <p:cBhvr additive="base">
                                        <p:cTn id="31" dur="500" fill="hold"/>
                                        <p:tgtEl>
                                          <p:spTgt spid="391208"/>
                                        </p:tgtEl>
                                        <p:attrNameLst>
                                          <p:attrName>ppt_x</p:attrName>
                                        </p:attrNameLst>
                                      </p:cBhvr>
                                      <p:tavLst>
                                        <p:tav tm="0">
                                          <p:val>
                                            <p:strVal val="#ppt_x"/>
                                          </p:val>
                                        </p:tav>
                                        <p:tav tm="100000">
                                          <p:val>
                                            <p:strVal val="#ppt_x"/>
                                          </p:val>
                                        </p:tav>
                                      </p:tavLst>
                                    </p:anim>
                                    <p:anim calcmode="lin" valueType="num">
                                      <p:cBhvr additive="base">
                                        <p:cTn id="32" dur="500" fill="hold"/>
                                        <p:tgtEl>
                                          <p:spTgt spid="39120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1215"/>
                                        </p:tgtEl>
                                        <p:attrNameLst>
                                          <p:attrName>style.visibility</p:attrName>
                                        </p:attrNameLst>
                                      </p:cBhvr>
                                      <p:to>
                                        <p:strVal val="visible"/>
                                      </p:to>
                                    </p:set>
                                    <p:anim calcmode="lin" valueType="num">
                                      <p:cBhvr additive="base">
                                        <p:cTn id="37" dur="500" fill="hold"/>
                                        <p:tgtEl>
                                          <p:spTgt spid="391215"/>
                                        </p:tgtEl>
                                        <p:attrNameLst>
                                          <p:attrName>ppt_x</p:attrName>
                                        </p:attrNameLst>
                                      </p:cBhvr>
                                      <p:tavLst>
                                        <p:tav tm="0">
                                          <p:val>
                                            <p:strVal val="#ppt_x"/>
                                          </p:val>
                                        </p:tav>
                                        <p:tav tm="100000">
                                          <p:val>
                                            <p:strVal val="#ppt_x"/>
                                          </p:val>
                                        </p:tav>
                                      </p:tavLst>
                                    </p:anim>
                                    <p:anim calcmode="lin" valueType="num">
                                      <p:cBhvr additive="base">
                                        <p:cTn id="38" dur="500" fill="hold"/>
                                        <p:tgtEl>
                                          <p:spTgt spid="39121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91216"/>
                                        </p:tgtEl>
                                        <p:attrNameLst>
                                          <p:attrName>style.visibility</p:attrName>
                                        </p:attrNameLst>
                                      </p:cBhvr>
                                      <p:to>
                                        <p:strVal val="visible"/>
                                      </p:to>
                                    </p:set>
                                    <p:anim calcmode="lin" valueType="num">
                                      <p:cBhvr additive="base">
                                        <p:cTn id="41" dur="500" fill="hold"/>
                                        <p:tgtEl>
                                          <p:spTgt spid="391216"/>
                                        </p:tgtEl>
                                        <p:attrNameLst>
                                          <p:attrName>ppt_x</p:attrName>
                                        </p:attrNameLst>
                                      </p:cBhvr>
                                      <p:tavLst>
                                        <p:tav tm="0">
                                          <p:val>
                                            <p:strVal val="#ppt_x"/>
                                          </p:val>
                                        </p:tav>
                                        <p:tav tm="100000">
                                          <p:val>
                                            <p:strVal val="#ppt_x"/>
                                          </p:val>
                                        </p:tav>
                                      </p:tavLst>
                                    </p:anim>
                                    <p:anim calcmode="lin" valueType="num">
                                      <p:cBhvr additive="base">
                                        <p:cTn id="42" dur="500" fill="hold"/>
                                        <p:tgtEl>
                                          <p:spTgt spid="39121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91217"/>
                                        </p:tgtEl>
                                        <p:attrNameLst>
                                          <p:attrName>style.visibility</p:attrName>
                                        </p:attrNameLst>
                                      </p:cBhvr>
                                      <p:to>
                                        <p:strVal val="visible"/>
                                      </p:to>
                                    </p:set>
                                    <p:anim calcmode="lin" valueType="num">
                                      <p:cBhvr additive="base">
                                        <p:cTn id="45" dur="500" fill="hold"/>
                                        <p:tgtEl>
                                          <p:spTgt spid="391217"/>
                                        </p:tgtEl>
                                        <p:attrNameLst>
                                          <p:attrName>ppt_x</p:attrName>
                                        </p:attrNameLst>
                                      </p:cBhvr>
                                      <p:tavLst>
                                        <p:tav tm="0">
                                          <p:val>
                                            <p:strVal val="#ppt_x"/>
                                          </p:val>
                                        </p:tav>
                                        <p:tav tm="100000">
                                          <p:val>
                                            <p:strVal val="#ppt_x"/>
                                          </p:val>
                                        </p:tav>
                                      </p:tavLst>
                                    </p:anim>
                                    <p:anim calcmode="lin" valueType="num">
                                      <p:cBhvr additive="base">
                                        <p:cTn id="46" dur="500" fill="hold"/>
                                        <p:tgtEl>
                                          <p:spTgt spid="3912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91218"/>
                                        </p:tgtEl>
                                        <p:attrNameLst>
                                          <p:attrName>style.visibility</p:attrName>
                                        </p:attrNameLst>
                                      </p:cBhvr>
                                      <p:to>
                                        <p:strVal val="visible"/>
                                      </p:to>
                                    </p:set>
                                    <p:anim calcmode="lin" valueType="num">
                                      <p:cBhvr additive="base">
                                        <p:cTn id="49" dur="500" fill="hold"/>
                                        <p:tgtEl>
                                          <p:spTgt spid="391218"/>
                                        </p:tgtEl>
                                        <p:attrNameLst>
                                          <p:attrName>ppt_x</p:attrName>
                                        </p:attrNameLst>
                                      </p:cBhvr>
                                      <p:tavLst>
                                        <p:tav tm="0">
                                          <p:val>
                                            <p:strVal val="#ppt_x"/>
                                          </p:val>
                                        </p:tav>
                                        <p:tav tm="100000">
                                          <p:val>
                                            <p:strVal val="#ppt_x"/>
                                          </p:val>
                                        </p:tav>
                                      </p:tavLst>
                                    </p:anim>
                                    <p:anim calcmode="lin" valueType="num">
                                      <p:cBhvr additive="base">
                                        <p:cTn id="50" dur="500" fill="hold"/>
                                        <p:tgtEl>
                                          <p:spTgt spid="391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211" grpId="0" animBg="1"/>
      <p:bldP spid="391215" grpId="0"/>
      <p:bldP spid="391217"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4"/>
          <p:cNvSpPr txBox="1">
            <a:spLocks noChangeArrowheads="1"/>
          </p:cNvSpPr>
          <p:nvPr/>
        </p:nvSpPr>
        <p:spPr bwMode="auto">
          <a:xfrm>
            <a:off x="1143000" y="1285860"/>
            <a:ext cx="7467600" cy="1066800"/>
          </a:xfrm>
          <a:prstGeom prst="rect">
            <a:avLst/>
          </a:prstGeom>
          <a:noFill/>
          <a:ln w="57150">
            <a:noFill/>
            <a:miter lim="800000"/>
            <a:headEnd/>
            <a:tailEnd/>
          </a:ln>
        </p:spPr>
        <p:txBody>
          <a:bodyPr>
            <a:spAutoFit/>
          </a:bodyPr>
          <a:lstStyle/>
          <a:p>
            <a:pPr algn="l">
              <a:spcBef>
                <a:spcPct val="50000"/>
              </a:spcBef>
            </a:pPr>
            <a:r>
              <a:rPr lang="en-US" altLang="zh-CN" sz="3200" b="1" dirty="0">
                <a:solidFill>
                  <a:srgbClr val="CC0000"/>
                </a:solidFill>
                <a:effectLst>
                  <a:outerShdw blurRad="38100" dist="38100" dir="2700000" algn="tl">
                    <a:srgbClr val="000000">
                      <a:alpha val="43137"/>
                    </a:srgbClr>
                  </a:outerShdw>
                </a:effectLst>
                <a:latin typeface="Tahoma" pitchFamily="34" charset="0"/>
              </a:rPr>
              <a:t>       </a:t>
            </a:r>
            <a:r>
              <a:rPr lang="zh-CN" altLang="en-US" sz="3200" b="1" dirty="0">
                <a:effectLst>
                  <a:outerShdw blurRad="38100" dist="38100" dir="2700000" algn="tl">
                    <a:srgbClr val="000000">
                      <a:alpha val="43137"/>
                    </a:srgbClr>
                  </a:outerShdw>
                </a:effectLst>
                <a:latin typeface="Tahoma" pitchFamily="34" charset="0"/>
              </a:rPr>
              <a:t>已知</a:t>
            </a:r>
            <a:r>
              <a:rPr lang="zh-CN" altLang="en-US" sz="3200" b="1" dirty="0">
                <a:solidFill>
                  <a:srgbClr val="C00000"/>
                </a:solidFill>
                <a:effectLst>
                  <a:outerShdw blurRad="38100" dist="38100" dir="2700000" algn="tl">
                    <a:srgbClr val="000000">
                      <a:alpha val="43137"/>
                    </a:srgbClr>
                  </a:outerShdw>
                </a:effectLst>
                <a:latin typeface="Tahoma" pitchFamily="34" charset="0"/>
              </a:rPr>
              <a:t>期初</a:t>
            </a:r>
            <a:r>
              <a:rPr lang="zh-CN" altLang="en-US" sz="3200" b="1" dirty="0">
                <a:effectLst>
                  <a:outerShdw blurRad="38100" dist="38100" dir="2700000" algn="tl">
                    <a:srgbClr val="000000">
                      <a:alpha val="43137"/>
                    </a:srgbClr>
                  </a:outerShdw>
                </a:effectLst>
                <a:latin typeface="Tahoma" pitchFamily="34" charset="0"/>
              </a:rPr>
              <a:t>投资为</a:t>
            </a:r>
            <a:r>
              <a:rPr lang="en-US" altLang="zh-CN" sz="3200" b="1" i="1" dirty="0">
                <a:effectLst>
                  <a:outerShdw blurRad="38100" dist="38100" dir="2700000" algn="tl">
                    <a:srgbClr val="000000">
                      <a:alpha val="43137"/>
                    </a:srgbClr>
                  </a:outerShdw>
                </a:effectLst>
              </a:rPr>
              <a:t>P</a:t>
            </a:r>
            <a:r>
              <a:rPr lang="zh-CN" altLang="en-US" sz="3200" b="1" dirty="0">
                <a:effectLst>
                  <a:outerShdw blurRad="38100" dist="38100" dir="2700000" algn="tl">
                    <a:srgbClr val="000000">
                      <a:alpha val="43137"/>
                    </a:srgbClr>
                  </a:outerShdw>
                </a:effectLst>
                <a:latin typeface="Tahoma" pitchFamily="34" charset="0"/>
              </a:rPr>
              <a:t>，利率为</a:t>
            </a:r>
            <a:r>
              <a:rPr lang="en-US" altLang="zh-CN" sz="3200" b="1" i="1" dirty="0" err="1">
                <a:effectLst>
                  <a:outerShdw blurRad="38100" dist="38100" dir="2700000" algn="tl">
                    <a:srgbClr val="000000">
                      <a:alpha val="43137"/>
                    </a:srgbClr>
                  </a:outerShdw>
                </a:effectLst>
              </a:rPr>
              <a:t>i</a:t>
            </a:r>
            <a:r>
              <a:rPr lang="zh-CN" altLang="en-US" sz="3200" b="1" dirty="0">
                <a:effectLst>
                  <a:outerShdw blurRad="38100" dist="38100" dir="2700000" algn="tl">
                    <a:srgbClr val="000000">
                      <a:alpha val="43137"/>
                    </a:srgbClr>
                  </a:outerShdw>
                </a:effectLst>
              </a:rPr>
              <a:t>，求第</a:t>
            </a:r>
            <a:r>
              <a:rPr lang="en-US" altLang="zh-CN" sz="3200" b="1" i="1" dirty="0">
                <a:effectLst>
                  <a:outerShdw blurRad="38100" dist="38100" dir="2700000" algn="tl">
                    <a:srgbClr val="000000">
                      <a:alpha val="43137"/>
                    </a:srgbClr>
                  </a:outerShdw>
                </a:effectLst>
              </a:rPr>
              <a:t>n</a:t>
            </a:r>
            <a:r>
              <a:rPr lang="zh-CN" altLang="en-US" sz="3200" b="1" dirty="0">
                <a:solidFill>
                  <a:srgbClr val="C00000"/>
                </a:solidFill>
                <a:effectLst>
                  <a:outerShdw blurRad="38100" dist="38100" dir="2700000" algn="tl">
                    <a:srgbClr val="000000">
                      <a:alpha val="43137"/>
                    </a:srgbClr>
                  </a:outerShdw>
                </a:effectLst>
              </a:rPr>
              <a:t>年末</a:t>
            </a:r>
            <a:r>
              <a:rPr lang="zh-CN" altLang="en-US" sz="3200" b="1" dirty="0">
                <a:effectLst>
                  <a:outerShdw blurRad="38100" dist="38100" dir="2700000" algn="tl">
                    <a:srgbClr val="000000">
                      <a:alpha val="43137"/>
                    </a:srgbClr>
                  </a:outerShdw>
                </a:effectLst>
              </a:rPr>
              <a:t>收回的本利和（终值）</a:t>
            </a:r>
            <a:r>
              <a:rPr lang="en-US" altLang="zh-CN" sz="3200" b="1" i="1" dirty="0">
                <a:effectLst>
                  <a:outerShdw blurRad="38100" dist="38100" dir="2700000" algn="tl">
                    <a:srgbClr val="000000">
                      <a:alpha val="43137"/>
                    </a:srgbClr>
                  </a:outerShdw>
                </a:effectLst>
              </a:rPr>
              <a:t>F</a:t>
            </a:r>
            <a:r>
              <a:rPr lang="zh-CN" altLang="en-US" sz="3200" b="1" dirty="0">
                <a:effectLst>
                  <a:outerShdw blurRad="38100" dist="38100" dir="2700000" algn="tl">
                    <a:srgbClr val="000000">
                      <a:alpha val="43137"/>
                    </a:srgbClr>
                  </a:outerShdw>
                </a:effectLst>
              </a:rPr>
              <a:t>。</a:t>
            </a:r>
          </a:p>
        </p:txBody>
      </p:sp>
      <p:graphicFrame>
        <p:nvGraphicFramePr>
          <p:cNvPr id="214021" name="Object 5"/>
          <p:cNvGraphicFramePr>
            <a:graphicFrameLocks noChangeAspect="1"/>
          </p:cNvGraphicFramePr>
          <p:nvPr/>
        </p:nvGraphicFramePr>
        <p:xfrm>
          <a:off x="1143000" y="3048000"/>
          <a:ext cx="6835775" cy="838200"/>
        </p:xfrm>
        <a:graphic>
          <a:graphicData uri="http://schemas.openxmlformats.org/presentationml/2006/ole">
            <p:oleObj spid="_x0000_s157698" name="Equation" r:id="rId3" imgW="1676160" imgH="241200" progId="Equation.3">
              <p:embed/>
            </p:oleObj>
          </a:graphicData>
        </a:graphic>
      </p:graphicFrame>
      <p:grpSp>
        <p:nvGrpSpPr>
          <p:cNvPr id="2" name="Group 12"/>
          <p:cNvGrpSpPr>
            <a:grpSpLocks/>
          </p:cNvGrpSpPr>
          <p:nvPr/>
        </p:nvGrpSpPr>
        <p:grpSpPr bwMode="auto">
          <a:xfrm>
            <a:off x="539552" y="4293096"/>
            <a:ext cx="6312958" cy="1657350"/>
            <a:chOff x="288" y="3504"/>
            <a:chExt cx="3579" cy="1044"/>
          </a:xfrm>
        </p:grpSpPr>
        <p:graphicFrame>
          <p:nvGraphicFramePr>
            <p:cNvPr id="8195" name="Object 6"/>
            <p:cNvGraphicFramePr>
              <a:graphicFrameLocks noChangeAspect="1"/>
            </p:cNvGraphicFramePr>
            <p:nvPr/>
          </p:nvGraphicFramePr>
          <p:xfrm>
            <a:off x="288" y="3504"/>
            <a:ext cx="864" cy="432"/>
          </p:xfrm>
          <a:graphic>
            <a:graphicData uri="http://schemas.openxmlformats.org/presentationml/2006/ole">
              <p:oleObj spid="_x0000_s157699" name="Equation" r:id="rId4" imgW="672840" imgH="368280" progId="Equation.3">
                <p:embed/>
              </p:oleObj>
            </a:graphicData>
          </a:graphic>
        </p:graphicFrame>
        <p:graphicFrame>
          <p:nvGraphicFramePr>
            <p:cNvPr id="8196" name="Object 7"/>
            <p:cNvGraphicFramePr>
              <a:graphicFrameLocks noChangeAspect="1"/>
            </p:cNvGraphicFramePr>
            <p:nvPr/>
          </p:nvGraphicFramePr>
          <p:xfrm>
            <a:off x="1676" y="4139"/>
            <a:ext cx="1392" cy="409"/>
          </p:xfrm>
          <a:graphic>
            <a:graphicData uri="http://schemas.openxmlformats.org/presentationml/2006/ole">
              <p:oleObj spid="_x0000_s157700" name="Equation" r:id="rId5" imgW="1079280" imgH="317160" progId="Equation.3">
                <p:embed/>
              </p:oleObj>
            </a:graphicData>
          </a:graphic>
        </p:graphicFrame>
        <p:sp>
          <p:nvSpPr>
            <p:cNvPr id="8203" name="Text Box 8"/>
            <p:cNvSpPr txBox="1">
              <a:spLocks noChangeArrowheads="1"/>
            </p:cNvSpPr>
            <p:nvPr/>
          </p:nvSpPr>
          <p:spPr bwMode="auto">
            <a:xfrm>
              <a:off x="1104" y="3552"/>
              <a:ext cx="2763" cy="330"/>
            </a:xfrm>
            <a:prstGeom prst="rect">
              <a:avLst/>
            </a:prstGeom>
            <a:noFill/>
            <a:ln w="57150">
              <a:noFill/>
              <a:miter lim="800000"/>
              <a:headEnd/>
              <a:tailEnd/>
            </a:ln>
          </p:spPr>
          <p:txBody>
            <a:bodyPr wrap="none">
              <a:spAutoFit/>
            </a:bodyPr>
            <a:lstStyle/>
            <a:p>
              <a:pPr algn="l">
                <a:spcBef>
                  <a:spcPct val="50000"/>
                </a:spcBef>
              </a:pPr>
              <a:r>
                <a:rPr lang="zh-CN" altLang="en-US" sz="2800" b="1" dirty="0" smtClean="0">
                  <a:solidFill>
                    <a:schemeClr val="tx2"/>
                  </a:solidFill>
                  <a:effectLst>
                    <a:outerShdw blurRad="38100" dist="38100" dir="2700000" algn="tl">
                      <a:srgbClr val="000000">
                        <a:alpha val="43137"/>
                      </a:srgbClr>
                    </a:outerShdw>
                  </a:effectLst>
                  <a:latin typeface="Tahoma" pitchFamily="34" charset="0"/>
                </a:rPr>
                <a:t>称为</a:t>
              </a:r>
              <a:r>
                <a:rPr lang="zh-CN" altLang="en-US" sz="2800" b="1" dirty="0" smtClean="0">
                  <a:solidFill>
                    <a:schemeClr val="hlink"/>
                  </a:solidFill>
                  <a:effectLst>
                    <a:outerShdw blurRad="38100" dist="38100" dir="2700000" algn="tl">
                      <a:srgbClr val="000000">
                        <a:alpha val="43137"/>
                      </a:srgbClr>
                    </a:outerShdw>
                  </a:effectLst>
                  <a:latin typeface="Tahoma" pitchFamily="34" charset="0"/>
                </a:rPr>
                <a:t>一次收付</a:t>
              </a:r>
              <a:r>
                <a:rPr lang="zh-CN" altLang="en-US" sz="2800" b="1" dirty="0">
                  <a:solidFill>
                    <a:schemeClr val="hlink"/>
                  </a:solidFill>
                  <a:effectLst>
                    <a:outerShdw blurRad="38100" dist="38100" dir="2700000" algn="tl">
                      <a:srgbClr val="000000">
                        <a:alpha val="43137"/>
                      </a:srgbClr>
                    </a:outerShdw>
                  </a:effectLst>
                  <a:latin typeface="Tahoma" pitchFamily="34" charset="0"/>
                </a:rPr>
                <a:t>终值系数</a:t>
              </a:r>
              <a:r>
                <a:rPr lang="zh-CN" altLang="en-US" sz="2800" b="1" dirty="0">
                  <a:solidFill>
                    <a:schemeClr val="tx2"/>
                  </a:solidFill>
                  <a:effectLst>
                    <a:outerShdw blurRad="38100" dist="38100" dir="2700000" algn="tl">
                      <a:srgbClr val="000000">
                        <a:alpha val="43137"/>
                      </a:srgbClr>
                    </a:outerShdw>
                  </a:effectLst>
                  <a:latin typeface="Tahoma" pitchFamily="34" charset="0"/>
                </a:rPr>
                <a:t>，</a:t>
              </a:r>
              <a:r>
                <a:rPr lang="zh-CN" altLang="en-US" sz="2800" b="1" dirty="0">
                  <a:solidFill>
                    <a:srgbClr val="C00000"/>
                  </a:solidFill>
                  <a:effectLst>
                    <a:outerShdw blurRad="38100" dist="38100" dir="2700000" algn="tl">
                      <a:srgbClr val="000000">
                        <a:alpha val="43137"/>
                      </a:srgbClr>
                    </a:outerShdw>
                  </a:effectLst>
                  <a:latin typeface="Tahoma" pitchFamily="34" charset="0"/>
                </a:rPr>
                <a:t>记为</a:t>
              </a:r>
            </a:p>
          </p:txBody>
        </p:sp>
      </p:grpSp>
      <p:sp>
        <p:nvSpPr>
          <p:cNvPr id="8202" name="Rectangle 14"/>
          <p:cNvSpPr>
            <a:spLocks noGrp="1" noChangeArrowheads="1"/>
          </p:cNvSpPr>
          <p:nvPr>
            <p:ph type="title" idx="4294967295"/>
          </p:nvPr>
        </p:nvSpPr>
        <p:spPr>
          <a:xfrm>
            <a:off x="1828800" y="142852"/>
            <a:ext cx="5983560" cy="762000"/>
          </a:xfrm>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latin typeface="宋体" pitchFamily="2" charset="-122"/>
              </a:rPr>
              <a:t>一次收</a:t>
            </a:r>
            <a:r>
              <a:rPr lang="zh-CN" altLang="en-US" sz="3600" b="1" dirty="0" smtClean="0">
                <a:solidFill>
                  <a:srgbClr val="C00000"/>
                </a:solidFill>
                <a:effectLst>
                  <a:outerShdw blurRad="38100" dist="38100" dir="2700000" algn="tl">
                    <a:srgbClr val="000000">
                      <a:alpha val="43137"/>
                    </a:srgbClr>
                  </a:outerShdw>
                </a:effectLst>
                <a:latin typeface="宋体" pitchFamily="2" charset="-122"/>
              </a:rPr>
              <a:t>付终值计算公式</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4021"/>
                                        </p:tgtEl>
                                        <p:attrNameLst>
                                          <p:attrName>style.visibility</p:attrName>
                                        </p:attrNameLst>
                                      </p:cBhvr>
                                      <p:to>
                                        <p:strVal val="visible"/>
                                      </p:to>
                                    </p:set>
                                    <p:animEffect transition="in" filter="dissolve">
                                      <p:cBhvr>
                                        <p:cTn id="7" dur="500"/>
                                        <p:tgtEl>
                                          <p:spTgt spid="2140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642910" y="1214422"/>
            <a:ext cx="8077200" cy="1175706"/>
          </a:xfrm>
          <a:prstGeom prst="rect">
            <a:avLst/>
          </a:prstGeom>
          <a:noFill/>
          <a:ln w="57150">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3200" b="1" dirty="0">
                <a:effectLst>
                  <a:outerShdw blurRad="38100" dist="38100" dir="2700000" algn="tl">
                    <a:srgbClr val="000000">
                      <a:alpha val="43137"/>
                    </a:srgbClr>
                  </a:outerShdw>
                </a:effectLst>
                <a:latin typeface="宋体" pitchFamily="2" charset="-122"/>
              </a:rPr>
              <a:t>例</a:t>
            </a:r>
            <a:r>
              <a:rPr lang="en-US" altLang="zh-CN" sz="3200" b="1" dirty="0">
                <a:effectLst>
                  <a:outerShdw blurRad="38100" dist="38100" dir="2700000" algn="tl">
                    <a:srgbClr val="000000">
                      <a:alpha val="43137"/>
                    </a:srgbClr>
                  </a:outerShdw>
                </a:effectLst>
                <a:latin typeface="宋体" pitchFamily="2" charset="-122"/>
              </a:rPr>
              <a:t>1</a:t>
            </a:r>
            <a:r>
              <a:rPr lang="zh-CN" altLang="en-US" sz="3200" b="1" dirty="0">
                <a:effectLst>
                  <a:outerShdw blurRad="38100" dist="38100" dir="2700000" algn="tl">
                    <a:srgbClr val="000000">
                      <a:alpha val="43137"/>
                    </a:srgbClr>
                  </a:outerShdw>
                </a:effectLst>
                <a:latin typeface="宋体" pitchFamily="2" charset="-122"/>
              </a:rPr>
              <a:t>：某人把</a:t>
            </a:r>
            <a:r>
              <a:rPr lang="en-US" altLang="zh-CN" sz="3200" b="1" dirty="0">
                <a:effectLst>
                  <a:outerShdw blurRad="38100" dist="38100" dir="2700000" algn="tl">
                    <a:srgbClr val="000000">
                      <a:alpha val="43137"/>
                    </a:srgbClr>
                  </a:outerShdw>
                </a:effectLst>
                <a:latin typeface="宋体" pitchFamily="2" charset="-122"/>
              </a:rPr>
              <a:t>1000</a:t>
            </a:r>
            <a:r>
              <a:rPr lang="zh-CN" altLang="en-US" sz="3200" b="1" dirty="0">
                <a:effectLst>
                  <a:outerShdw blurRad="38100" dist="38100" dir="2700000" algn="tl">
                    <a:srgbClr val="000000">
                      <a:alpha val="43137"/>
                    </a:srgbClr>
                  </a:outerShdw>
                </a:effectLst>
                <a:latin typeface="宋体" pitchFamily="2" charset="-122"/>
              </a:rPr>
              <a:t>元存入银行，设年利率为  </a:t>
            </a:r>
          </a:p>
          <a:p>
            <a:pPr algn="l">
              <a:spcBef>
                <a:spcPct val="20000"/>
              </a:spcBef>
              <a:buClr>
                <a:schemeClr val="folHlink"/>
              </a:buClr>
              <a:buSzPct val="60000"/>
              <a:buFont typeface="Wingdings" pitchFamily="2" charset="2"/>
              <a:buNone/>
            </a:pPr>
            <a:r>
              <a:rPr lang="zh-CN" altLang="en-US" sz="3200" b="1" dirty="0">
                <a:effectLst>
                  <a:outerShdw blurRad="38100" dist="38100" dir="2700000" algn="tl">
                    <a:srgbClr val="000000">
                      <a:alpha val="43137"/>
                    </a:srgbClr>
                  </a:outerShdw>
                </a:effectLst>
                <a:latin typeface="宋体" pitchFamily="2" charset="-122"/>
              </a:rPr>
              <a:t>     </a:t>
            </a:r>
            <a:r>
              <a:rPr lang="en-US" altLang="zh-CN" sz="3200" b="1" dirty="0">
                <a:effectLst>
                  <a:outerShdw blurRad="38100" dist="38100" dir="2700000" algn="tl">
                    <a:srgbClr val="000000">
                      <a:alpha val="43137"/>
                    </a:srgbClr>
                  </a:outerShdw>
                </a:effectLst>
                <a:latin typeface="宋体" pitchFamily="2" charset="-122"/>
              </a:rPr>
              <a:t>3%</a:t>
            </a:r>
            <a:r>
              <a:rPr lang="zh-CN" altLang="en-US" sz="3200" b="1" dirty="0">
                <a:effectLst>
                  <a:outerShdw blurRad="38100" dist="38100" dir="2700000" algn="tl">
                    <a:srgbClr val="000000">
                      <a:alpha val="43137"/>
                    </a:srgbClr>
                  </a:outerShdw>
                </a:effectLst>
                <a:latin typeface="宋体" pitchFamily="2" charset="-122"/>
              </a:rPr>
              <a:t>，</a:t>
            </a:r>
            <a:r>
              <a:rPr lang="en-US" altLang="zh-CN" sz="3200" b="1" dirty="0">
                <a:effectLst>
                  <a:outerShdw blurRad="38100" dist="38100" dir="2700000" algn="tl">
                    <a:srgbClr val="000000">
                      <a:alpha val="43137"/>
                    </a:srgbClr>
                  </a:outerShdw>
                </a:effectLst>
                <a:latin typeface="宋体" pitchFamily="2" charset="-122"/>
              </a:rPr>
              <a:t>5</a:t>
            </a:r>
            <a:r>
              <a:rPr lang="zh-CN" altLang="en-US" sz="3200" b="1" dirty="0">
                <a:effectLst>
                  <a:outerShdw blurRad="38100" dist="38100" dir="2700000" algn="tl">
                    <a:srgbClr val="000000">
                      <a:alpha val="43137"/>
                    </a:srgbClr>
                  </a:outerShdw>
                </a:effectLst>
                <a:latin typeface="宋体" pitchFamily="2" charset="-122"/>
              </a:rPr>
              <a:t>年后全部提出，共可得多少元？</a:t>
            </a:r>
          </a:p>
        </p:txBody>
      </p:sp>
      <p:grpSp>
        <p:nvGrpSpPr>
          <p:cNvPr id="2" name="Group 3"/>
          <p:cNvGrpSpPr>
            <a:grpSpLocks/>
          </p:cNvGrpSpPr>
          <p:nvPr/>
        </p:nvGrpSpPr>
        <p:grpSpPr bwMode="auto">
          <a:xfrm>
            <a:off x="1000100" y="2786058"/>
            <a:ext cx="6477000" cy="2514600"/>
            <a:chOff x="672" y="2064"/>
            <a:chExt cx="4080" cy="1584"/>
          </a:xfrm>
        </p:grpSpPr>
        <p:graphicFrame>
          <p:nvGraphicFramePr>
            <p:cNvPr id="9218" name="Object 4"/>
            <p:cNvGraphicFramePr>
              <a:graphicFrameLocks noChangeAspect="1"/>
            </p:cNvGraphicFramePr>
            <p:nvPr/>
          </p:nvGraphicFramePr>
          <p:xfrm>
            <a:off x="1381" y="2064"/>
            <a:ext cx="2903" cy="1056"/>
          </p:xfrm>
          <a:graphic>
            <a:graphicData uri="http://schemas.openxmlformats.org/presentationml/2006/ole">
              <p:oleObj spid="_x0000_s158722" name="Equation" r:id="rId3" imgW="1600200" imgH="698400" progId="Equation.3">
                <p:embed/>
              </p:oleObj>
            </a:graphicData>
          </a:graphic>
        </p:graphicFrame>
        <p:sp>
          <p:nvSpPr>
            <p:cNvPr id="9225" name="Text Box 5"/>
            <p:cNvSpPr txBox="1">
              <a:spLocks noChangeArrowheads="1"/>
            </p:cNvSpPr>
            <p:nvPr/>
          </p:nvSpPr>
          <p:spPr bwMode="auto">
            <a:xfrm>
              <a:off x="672" y="3360"/>
              <a:ext cx="4080" cy="288"/>
            </a:xfrm>
            <a:prstGeom prst="rect">
              <a:avLst/>
            </a:prstGeom>
            <a:noFill/>
            <a:ln w="9525">
              <a:noFill/>
              <a:miter lim="800000"/>
              <a:headEnd/>
              <a:tailEnd/>
            </a:ln>
          </p:spPr>
          <p:txBody>
            <a:bodyPr>
              <a:spAutoFit/>
            </a:bodyPr>
            <a:lstStyle/>
            <a:p>
              <a:pPr>
                <a:spcBef>
                  <a:spcPct val="50000"/>
                </a:spcBef>
              </a:pPr>
              <a:r>
                <a:rPr lang="zh-CN" altLang="en-US" sz="2400"/>
                <a:t>查表得：（</a:t>
              </a:r>
              <a:r>
                <a:rPr lang="en-US" altLang="zh-CN" sz="2400"/>
                <a:t>F/P,6%,5</a:t>
              </a:r>
              <a:r>
                <a:rPr lang="zh-CN" altLang="en-US" sz="2400"/>
                <a:t>）＝</a:t>
              </a:r>
              <a:r>
                <a:rPr lang="en-US" altLang="zh-CN" sz="2400"/>
                <a:t>1.159</a:t>
              </a:r>
            </a:p>
          </p:txBody>
        </p:sp>
      </p:grpSp>
      <p:sp>
        <p:nvSpPr>
          <p:cNvPr id="9223" name="Rectangle 6"/>
          <p:cNvSpPr>
            <a:spLocks noGrp="1" noChangeArrowheads="1"/>
          </p:cNvSpPr>
          <p:nvPr>
            <p:ph type="title" idx="4294967295"/>
          </p:nvPr>
        </p:nvSpPr>
        <p:spPr>
          <a:xfrm>
            <a:off x="3143240" y="0"/>
            <a:ext cx="2582862" cy="838200"/>
          </a:xfrm>
        </p:spPr>
        <p:txBody>
          <a:bodyPr/>
          <a:lstStyle/>
          <a:p>
            <a:pPr eaLnBrk="1" hangingPunct="1"/>
            <a:r>
              <a:rPr lang="zh-CN" altLang="en-US" smtClean="0"/>
              <a:t>练习</a:t>
            </a:r>
            <a:endParaRPr lang="en-US" altLang="zh-CN"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Text Box 3"/>
          <p:cNvSpPr txBox="1">
            <a:spLocks noChangeArrowheads="1"/>
          </p:cNvSpPr>
          <p:nvPr/>
        </p:nvSpPr>
        <p:spPr bwMode="auto">
          <a:xfrm>
            <a:off x="990600" y="1214422"/>
            <a:ext cx="7467600" cy="1066800"/>
          </a:xfrm>
          <a:prstGeom prst="rect">
            <a:avLst/>
          </a:prstGeom>
          <a:noFill/>
          <a:ln w="57150">
            <a:noFill/>
            <a:miter lim="800000"/>
            <a:headEnd/>
            <a:tailEnd/>
          </a:ln>
        </p:spPr>
        <p:txBody>
          <a:bodyPr>
            <a:spAutoFit/>
          </a:bodyPr>
          <a:lstStyle/>
          <a:p>
            <a:pPr algn="l">
              <a:spcBef>
                <a:spcPct val="50000"/>
              </a:spcBef>
            </a:pPr>
            <a:r>
              <a:rPr lang="en-US" altLang="zh-CN" sz="3200" b="1" dirty="0">
                <a:solidFill>
                  <a:srgbClr val="CC0000"/>
                </a:solidFill>
                <a:effectLst>
                  <a:outerShdw blurRad="38100" dist="38100" dir="2700000" algn="tl">
                    <a:srgbClr val="000000">
                      <a:alpha val="43137"/>
                    </a:srgbClr>
                  </a:outerShdw>
                </a:effectLst>
                <a:latin typeface="Tahoma" pitchFamily="34" charset="0"/>
              </a:rPr>
              <a:t>       </a:t>
            </a:r>
            <a:r>
              <a:rPr lang="zh-CN" altLang="en-US" sz="3200" b="1" dirty="0">
                <a:effectLst>
                  <a:outerShdw blurRad="38100" dist="38100" dir="2700000" algn="tl">
                    <a:srgbClr val="000000">
                      <a:alpha val="43137"/>
                    </a:srgbClr>
                  </a:outerShdw>
                </a:effectLst>
                <a:latin typeface="Tahoma" pitchFamily="34" charset="0"/>
              </a:rPr>
              <a:t>已知未来</a:t>
            </a:r>
            <a:r>
              <a:rPr lang="zh-CN" altLang="en-US" sz="3200" b="1" dirty="0">
                <a:effectLst>
                  <a:outerShdw blurRad="38100" dist="38100" dir="2700000" algn="tl">
                    <a:srgbClr val="000000">
                      <a:alpha val="43137"/>
                    </a:srgbClr>
                  </a:outerShdw>
                </a:effectLst>
              </a:rPr>
              <a:t>第</a:t>
            </a:r>
            <a:r>
              <a:rPr lang="en-US" altLang="zh-CN" sz="3200" b="1" i="1" dirty="0">
                <a:effectLst>
                  <a:outerShdw blurRad="38100" dist="38100" dir="2700000" algn="tl">
                    <a:srgbClr val="000000">
                      <a:alpha val="43137"/>
                    </a:srgbClr>
                  </a:outerShdw>
                </a:effectLst>
              </a:rPr>
              <a:t>n</a:t>
            </a:r>
            <a:r>
              <a:rPr lang="zh-CN" altLang="en-US" sz="3200" b="1" dirty="0">
                <a:solidFill>
                  <a:srgbClr val="C00000"/>
                </a:solidFill>
                <a:effectLst>
                  <a:outerShdw blurRad="38100" dist="38100" dir="2700000" algn="tl">
                    <a:srgbClr val="000000">
                      <a:alpha val="43137"/>
                    </a:srgbClr>
                  </a:outerShdw>
                </a:effectLst>
              </a:rPr>
              <a:t>年末</a:t>
            </a:r>
            <a:r>
              <a:rPr lang="zh-CN" altLang="en-US" sz="3200" b="1" dirty="0">
                <a:effectLst>
                  <a:outerShdw blurRad="38100" dist="38100" dir="2700000" algn="tl">
                    <a:srgbClr val="000000">
                      <a:alpha val="43137"/>
                    </a:srgbClr>
                  </a:outerShdw>
                </a:effectLst>
                <a:latin typeface="Tahoma" pitchFamily="34" charset="0"/>
              </a:rPr>
              <a:t>将需要或获得资金</a:t>
            </a:r>
            <a:r>
              <a:rPr lang="en-US" altLang="zh-CN" sz="3200" b="1" i="1" dirty="0">
                <a:effectLst>
                  <a:outerShdw blurRad="38100" dist="38100" dir="2700000" algn="tl">
                    <a:srgbClr val="000000">
                      <a:alpha val="43137"/>
                    </a:srgbClr>
                  </a:outerShdw>
                </a:effectLst>
              </a:rPr>
              <a:t>F</a:t>
            </a:r>
            <a:r>
              <a:rPr lang="en-US" altLang="zh-CN" sz="3200" b="1" dirty="0">
                <a:effectLst>
                  <a:outerShdw blurRad="38100" dist="38100" dir="2700000" algn="tl">
                    <a:srgbClr val="000000">
                      <a:alpha val="43137"/>
                    </a:srgbClr>
                  </a:outerShdw>
                </a:effectLst>
                <a:latin typeface="Tahoma" pitchFamily="34" charset="0"/>
              </a:rPr>
              <a:t> </a:t>
            </a:r>
            <a:r>
              <a:rPr lang="zh-CN" altLang="en-US" sz="3200" b="1" dirty="0">
                <a:effectLst>
                  <a:outerShdw blurRad="38100" dist="38100" dir="2700000" algn="tl">
                    <a:srgbClr val="000000">
                      <a:alpha val="43137"/>
                    </a:srgbClr>
                  </a:outerShdw>
                </a:effectLst>
                <a:latin typeface="Tahoma" pitchFamily="34" charset="0"/>
              </a:rPr>
              <a:t>，利率为</a:t>
            </a:r>
            <a:r>
              <a:rPr lang="en-US" altLang="zh-CN" sz="3200" b="1" i="1" dirty="0" err="1">
                <a:effectLst>
                  <a:outerShdw blurRad="38100" dist="38100" dir="2700000" algn="tl">
                    <a:srgbClr val="000000">
                      <a:alpha val="43137"/>
                    </a:srgbClr>
                  </a:outerShdw>
                </a:effectLst>
              </a:rPr>
              <a:t>i</a:t>
            </a:r>
            <a:r>
              <a:rPr lang="zh-CN" altLang="en-US" sz="3200" b="1" dirty="0">
                <a:effectLst>
                  <a:outerShdw blurRad="38100" dist="38100" dir="2700000" algn="tl">
                    <a:srgbClr val="000000">
                      <a:alpha val="43137"/>
                    </a:srgbClr>
                  </a:outerShdw>
                </a:effectLst>
              </a:rPr>
              <a:t>，求</a:t>
            </a:r>
            <a:r>
              <a:rPr lang="zh-CN" altLang="en-US" sz="3200" b="1" dirty="0">
                <a:solidFill>
                  <a:srgbClr val="C00000"/>
                </a:solidFill>
                <a:effectLst>
                  <a:outerShdw blurRad="38100" dist="38100" dir="2700000" algn="tl">
                    <a:srgbClr val="000000">
                      <a:alpha val="43137"/>
                    </a:srgbClr>
                  </a:outerShdw>
                </a:effectLst>
              </a:rPr>
              <a:t>期初</a:t>
            </a:r>
            <a:r>
              <a:rPr lang="zh-CN" altLang="en-US" sz="3200" b="1" dirty="0">
                <a:effectLst>
                  <a:outerShdw blurRad="38100" dist="38100" dir="2700000" algn="tl">
                    <a:srgbClr val="000000">
                      <a:alpha val="43137"/>
                    </a:srgbClr>
                  </a:outerShdw>
                </a:effectLst>
              </a:rPr>
              <a:t>所需的投资</a:t>
            </a:r>
            <a:r>
              <a:rPr lang="en-US" altLang="zh-CN" sz="3200" b="1" i="1" dirty="0">
                <a:effectLst>
                  <a:outerShdw blurRad="38100" dist="38100" dir="2700000" algn="tl">
                    <a:srgbClr val="000000">
                      <a:alpha val="43137"/>
                    </a:srgbClr>
                  </a:outerShdw>
                </a:effectLst>
              </a:rPr>
              <a:t>P</a:t>
            </a:r>
            <a:r>
              <a:rPr lang="en-US" altLang="zh-CN" sz="3200" b="1" dirty="0">
                <a:effectLst>
                  <a:outerShdw blurRad="38100" dist="38100" dir="2700000" algn="tl">
                    <a:srgbClr val="000000">
                      <a:alpha val="43137"/>
                    </a:srgbClr>
                  </a:outerShdw>
                </a:effectLst>
              </a:rPr>
              <a:t> </a:t>
            </a:r>
            <a:r>
              <a:rPr lang="zh-CN" altLang="en-US" sz="3200" b="1" dirty="0">
                <a:effectLst>
                  <a:outerShdw blurRad="38100" dist="38100" dir="2700000" algn="tl">
                    <a:srgbClr val="000000">
                      <a:alpha val="43137"/>
                    </a:srgbClr>
                  </a:outerShdw>
                </a:effectLst>
              </a:rPr>
              <a:t>。</a:t>
            </a:r>
          </a:p>
        </p:txBody>
      </p:sp>
      <p:graphicFrame>
        <p:nvGraphicFramePr>
          <p:cNvPr id="215044" name="Object 4"/>
          <p:cNvGraphicFramePr>
            <a:graphicFrameLocks noChangeAspect="1"/>
          </p:cNvGraphicFramePr>
          <p:nvPr/>
        </p:nvGraphicFramePr>
        <p:xfrm>
          <a:off x="1752600" y="2428868"/>
          <a:ext cx="5715000" cy="1019175"/>
        </p:xfrm>
        <a:graphic>
          <a:graphicData uri="http://schemas.openxmlformats.org/presentationml/2006/ole">
            <p:oleObj spid="_x0000_s159746" name="Equation" r:id="rId3" imgW="1854000" imgH="482400" progId="Equation.3">
              <p:embed/>
            </p:oleObj>
          </a:graphicData>
        </a:graphic>
      </p:graphicFrame>
      <p:grpSp>
        <p:nvGrpSpPr>
          <p:cNvPr id="2" name="Group 9"/>
          <p:cNvGrpSpPr>
            <a:grpSpLocks/>
          </p:cNvGrpSpPr>
          <p:nvPr/>
        </p:nvGrpSpPr>
        <p:grpSpPr bwMode="auto">
          <a:xfrm>
            <a:off x="827584" y="3729732"/>
            <a:ext cx="6397625" cy="1343025"/>
            <a:chOff x="384" y="3516"/>
            <a:chExt cx="4030" cy="846"/>
          </a:xfrm>
        </p:grpSpPr>
        <p:graphicFrame>
          <p:nvGraphicFramePr>
            <p:cNvPr id="10244" name="Object 6"/>
            <p:cNvGraphicFramePr>
              <a:graphicFrameLocks noChangeAspect="1"/>
            </p:cNvGraphicFramePr>
            <p:nvPr/>
          </p:nvGraphicFramePr>
          <p:xfrm>
            <a:off x="384" y="3516"/>
            <a:ext cx="1008" cy="474"/>
          </p:xfrm>
          <a:graphic>
            <a:graphicData uri="http://schemas.openxmlformats.org/presentationml/2006/ole">
              <p:oleObj spid="_x0000_s159748" name="Equation" r:id="rId4" imgW="469800" imgH="241200" progId="Equation.3">
                <p:embed/>
              </p:oleObj>
            </a:graphicData>
          </a:graphic>
        </p:graphicFrame>
        <p:graphicFrame>
          <p:nvGraphicFramePr>
            <p:cNvPr id="10245" name="Object 7"/>
            <p:cNvGraphicFramePr>
              <a:graphicFrameLocks noChangeAspect="1"/>
            </p:cNvGraphicFramePr>
            <p:nvPr/>
          </p:nvGraphicFramePr>
          <p:xfrm>
            <a:off x="2153" y="3916"/>
            <a:ext cx="1392" cy="446"/>
          </p:xfrm>
          <a:graphic>
            <a:graphicData uri="http://schemas.openxmlformats.org/presentationml/2006/ole">
              <p:oleObj spid="_x0000_s159749" name="Equation" r:id="rId5" imgW="672840" imgH="215640" progId="Equation.3">
                <p:embed/>
              </p:oleObj>
            </a:graphicData>
          </a:graphic>
        </p:graphicFrame>
        <p:sp>
          <p:nvSpPr>
            <p:cNvPr id="10252" name="Text Box 8"/>
            <p:cNvSpPr txBox="1">
              <a:spLocks noChangeArrowheads="1"/>
            </p:cNvSpPr>
            <p:nvPr/>
          </p:nvSpPr>
          <p:spPr bwMode="auto">
            <a:xfrm>
              <a:off x="1344" y="3552"/>
              <a:ext cx="3070" cy="330"/>
            </a:xfrm>
            <a:prstGeom prst="rect">
              <a:avLst/>
            </a:prstGeom>
            <a:noFill/>
            <a:ln w="57150">
              <a:noFill/>
              <a:miter lim="800000"/>
              <a:headEnd/>
              <a:tailEnd/>
            </a:ln>
          </p:spPr>
          <p:txBody>
            <a:bodyPr wrap="none">
              <a:spAutoFit/>
            </a:bodyPr>
            <a:lstStyle/>
            <a:p>
              <a:pPr algn="l">
                <a:spcBef>
                  <a:spcPct val="50000"/>
                </a:spcBef>
              </a:pPr>
              <a:r>
                <a:rPr lang="zh-CN" altLang="en-US" sz="2800" b="1" dirty="0" smtClean="0">
                  <a:solidFill>
                    <a:schemeClr val="tx2"/>
                  </a:solidFill>
                  <a:effectLst>
                    <a:outerShdw blurRad="38100" dist="38100" dir="2700000" algn="tl">
                      <a:srgbClr val="000000">
                        <a:alpha val="43137"/>
                      </a:srgbClr>
                    </a:outerShdw>
                  </a:effectLst>
                  <a:latin typeface="Tahoma" pitchFamily="34" charset="0"/>
                </a:rPr>
                <a:t>称为</a:t>
              </a:r>
              <a:r>
                <a:rPr lang="zh-CN" altLang="en-US" sz="2800" b="1" dirty="0" smtClean="0">
                  <a:solidFill>
                    <a:schemeClr val="hlink"/>
                  </a:solidFill>
                  <a:effectLst>
                    <a:outerShdw blurRad="38100" dist="38100" dir="2700000" algn="tl">
                      <a:srgbClr val="000000">
                        <a:alpha val="43137"/>
                      </a:srgbClr>
                    </a:outerShdw>
                  </a:effectLst>
                  <a:latin typeface="Tahoma" pitchFamily="34" charset="0"/>
                </a:rPr>
                <a:t>一次收付现</a:t>
              </a:r>
              <a:r>
                <a:rPr lang="zh-CN" altLang="en-US" sz="2800" b="1" dirty="0">
                  <a:solidFill>
                    <a:schemeClr val="hlink"/>
                  </a:solidFill>
                  <a:effectLst>
                    <a:outerShdw blurRad="38100" dist="38100" dir="2700000" algn="tl">
                      <a:srgbClr val="000000">
                        <a:alpha val="43137"/>
                      </a:srgbClr>
                    </a:outerShdw>
                  </a:effectLst>
                  <a:latin typeface="Tahoma" pitchFamily="34" charset="0"/>
                </a:rPr>
                <a:t>值系数</a:t>
              </a:r>
              <a:r>
                <a:rPr lang="zh-CN" altLang="en-US" sz="2800" b="1" dirty="0">
                  <a:solidFill>
                    <a:schemeClr val="tx2"/>
                  </a:solidFill>
                  <a:effectLst>
                    <a:outerShdw blurRad="38100" dist="38100" dir="2700000" algn="tl">
                      <a:srgbClr val="000000">
                        <a:alpha val="43137"/>
                      </a:srgbClr>
                    </a:outerShdw>
                  </a:effectLst>
                  <a:latin typeface="Tahoma" pitchFamily="34" charset="0"/>
                </a:rPr>
                <a:t>，</a:t>
              </a:r>
              <a:r>
                <a:rPr lang="zh-CN" altLang="en-US" sz="2800" b="1" dirty="0">
                  <a:solidFill>
                    <a:srgbClr val="C00000"/>
                  </a:solidFill>
                  <a:effectLst>
                    <a:outerShdw blurRad="38100" dist="38100" dir="2700000" algn="tl">
                      <a:srgbClr val="000000">
                        <a:alpha val="43137"/>
                      </a:srgbClr>
                    </a:outerShdw>
                  </a:effectLst>
                  <a:latin typeface="Tahoma" pitchFamily="34" charset="0"/>
                </a:rPr>
                <a:t>记为</a:t>
              </a:r>
            </a:p>
          </p:txBody>
        </p:sp>
      </p:grpSp>
      <p:sp>
        <p:nvSpPr>
          <p:cNvPr id="10251" name="Rectangle 11"/>
          <p:cNvSpPr>
            <a:spLocks noGrp="1" noChangeArrowheads="1"/>
          </p:cNvSpPr>
          <p:nvPr>
            <p:ph type="title" idx="4294967295"/>
          </p:nvPr>
        </p:nvSpPr>
        <p:spPr>
          <a:xfrm>
            <a:off x="1912938" y="142852"/>
            <a:ext cx="5021262" cy="762000"/>
          </a:xfrm>
        </p:spPr>
        <p:txBody>
          <a:bodyPr/>
          <a:lstStyle/>
          <a:p>
            <a:pPr eaLnBrk="1" hangingPunct="1"/>
            <a:r>
              <a:rPr lang="zh-CN" altLang="en-US" sz="3600" b="1" dirty="0" smtClean="0">
                <a:solidFill>
                  <a:srgbClr val="C00000"/>
                </a:solidFill>
                <a:effectLst>
                  <a:outerShdw blurRad="38100" dist="38100" dir="2700000" algn="tl">
                    <a:srgbClr val="000000">
                      <a:alpha val="43137"/>
                    </a:srgbClr>
                  </a:outerShdw>
                </a:effectLst>
                <a:latin typeface="宋体" pitchFamily="2" charset="-122"/>
              </a:rPr>
              <a:t>一次收付现值计算公式</a:t>
            </a:r>
          </a:p>
        </p:txBody>
      </p:sp>
      <p:graphicFrame>
        <p:nvGraphicFramePr>
          <p:cNvPr id="215053" name="Object 13"/>
          <p:cNvGraphicFramePr>
            <a:graphicFrameLocks noChangeAspect="1"/>
          </p:cNvGraphicFramePr>
          <p:nvPr/>
        </p:nvGraphicFramePr>
        <p:xfrm>
          <a:off x="536575" y="5041900"/>
          <a:ext cx="8426450" cy="1130300"/>
        </p:xfrm>
        <a:graphic>
          <a:graphicData uri="http://schemas.openxmlformats.org/presentationml/2006/ole">
            <p:oleObj spid="_x0000_s159747" name="Equation" r:id="rId6" imgW="3047760" imgH="45720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dissolve">
                                      <p:cBhvr>
                                        <p:cTn id="7" dur="500"/>
                                        <p:tgtEl>
                                          <p:spTgt spid="2150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53"/>
                                        </p:tgtEl>
                                        <p:attrNameLst>
                                          <p:attrName>style.visibility</p:attrName>
                                        </p:attrNameLst>
                                      </p:cBhvr>
                                      <p:to>
                                        <p:strVal val="visible"/>
                                      </p:to>
                                    </p:set>
                                    <p:animEffect transition="in" filter="blinds(horizontal)">
                                      <p:cBhvr>
                                        <p:cTn id="17" dur="500"/>
                                        <p:tgtEl>
                                          <p:spTgt spid="215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ChangeArrowheads="1"/>
          </p:cNvSpPr>
          <p:nvPr/>
        </p:nvSpPr>
        <p:spPr bwMode="auto">
          <a:xfrm>
            <a:off x="500034" y="1357298"/>
            <a:ext cx="8458200" cy="1569660"/>
          </a:xfrm>
          <a:prstGeom prst="rect">
            <a:avLst/>
          </a:prstGeom>
          <a:noFill/>
          <a:ln w="57150">
            <a:noFill/>
            <a:miter lim="800000"/>
            <a:headEnd/>
            <a:tailEnd/>
          </a:ln>
        </p:spPr>
        <p:txBody>
          <a:bodyPr>
            <a:spAutoFit/>
          </a:bodyPr>
          <a:lstStyle/>
          <a:p>
            <a:pPr algn="l">
              <a:spcBef>
                <a:spcPct val="50000"/>
              </a:spcBef>
            </a:pPr>
            <a:r>
              <a:rPr lang="zh-CN" altLang="en-US" sz="3200" b="1" dirty="0">
                <a:solidFill>
                  <a:schemeClr val="accent2"/>
                </a:solidFill>
                <a:effectLst>
                  <a:outerShdw blurRad="38100" dist="38100" dir="2700000" algn="tl">
                    <a:srgbClr val="000000">
                      <a:alpha val="43137"/>
                    </a:srgbClr>
                  </a:outerShdw>
                </a:effectLst>
                <a:latin typeface="宋体" pitchFamily="2" charset="-122"/>
              </a:rPr>
              <a:t>例</a:t>
            </a:r>
            <a:r>
              <a:rPr lang="en-US" altLang="zh-CN" sz="3200" b="1" dirty="0">
                <a:solidFill>
                  <a:schemeClr val="accent2"/>
                </a:solidFill>
                <a:effectLst>
                  <a:outerShdw blurRad="38100" dist="38100" dir="2700000" algn="tl">
                    <a:srgbClr val="000000">
                      <a:alpha val="43137"/>
                    </a:srgbClr>
                  </a:outerShdw>
                </a:effectLst>
                <a:latin typeface="宋体" pitchFamily="2" charset="-122"/>
              </a:rPr>
              <a:t>2</a:t>
            </a:r>
            <a:r>
              <a:rPr lang="zh-CN" altLang="en-US" sz="3200" b="1" dirty="0">
                <a:solidFill>
                  <a:schemeClr val="accent2"/>
                </a:solidFill>
                <a:effectLst>
                  <a:outerShdw blurRad="38100" dist="38100" dir="2700000" algn="tl">
                    <a:srgbClr val="000000">
                      <a:alpha val="43137"/>
                    </a:srgbClr>
                  </a:outerShdw>
                </a:effectLst>
                <a:latin typeface="宋体" pitchFamily="2" charset="-122"/>
              </a:rPr>
              <a:t>：某企业计划建造一条生产线，预计</a:t>
            </a:r>
            <a:r>
              <a:rPr lang="en-US" altLang="zh-CN" sz="3200" b="1" dirty="0">
                <a:solidFill>
                  <a:schemeClr val="accent2"/>
                </a:solidFill>
                <a:effectLst>
                  <a:outerShdw blurRad="38100" dist="38100" dir="2700000" algn="tl">
                    <a:srgbClr val="000000">
                      <a:alpha val="43137"/>
                    </a:srgbClr>
                  </a:outerShdw>
                </a:effectLst>
                <a:latin typeface="宋体" pitchFamily="2" charset="-122"/>
              </a:rPr>
              <a:t>5</a:t>
            </a:r>
            <a:r>
              <a:rPr lang="zh-CN" altLang="en-US" sz="3200" b="1" dirty="0">
                <a:solidFill>
                  <a:schemeClr val="accent2"/>
                </a:solidFill>
                <a:effectLst>
                  <a:outerShdw blurRad="38100" dist="38100" dir="2700000" algn="tl">
                    <a:srgbClr val="000000">
                      <a:alpha val="43137"/>
                    </a:srgbClr>
                  </a:outerShdw>
                </a:effectLst>
                <a:latin typeface="宋体" pitchFamily="2" charset="-122"/>
              </a:rPr>
              <a:t>年后    需要资金</a:t>
            </a:r>
            <a:r>
              <a:rPr lang="en-US" altLang="zh-CN" sz="3200" b="1" dirty="0">
                <a:solidFill>
                  <a:schemeClr val="accent2"/>
                </a:solidFill>
                <a:effectLst>
                  <a:outerShdw blurRad="38100" dist="38100" dir="2700000" algn="tl">
                    <a:srgbClr val="000000">
                      <a:alpha val="43137"/>
                    </a:srgbClr>
                  </a:outerShdw>
                </a:effectLst>
                <a:latin typeface="宋体" pitchFamily="2" charset="-122"/>
              </a:rPr>
              <a:t>1000</a:t>
            </a:r>
            <a:r>
              <a:rPr lang="zh-CN" altLang="en-US" sz="3200" b="1" dirty="0">
                <a:solidFill>
                  <a:schemeClr val="accent2"/>
                </a:solidFill>
                <a:effectLst>
                  <a:outerShdw blurRad="38100" dist="38100" dir="2700000" algn="tl">
                    <a:srgbClr val="000000">
                      <a:alpha val="43137"/>
                    </a:srgbClr>
                  </a:outerShdw>
                </a:effectLst>
                <a:latin typeface="宋体" pitchFamily="2" charset="-122"/>
              </a:rPr>
              <a:t>万元，设年利率为</a:t>
            </a:r>
            <a:r>
              <a:rPr lang="en-US" altLang="zh-CN" sz="3200" b="1" dirty="0">
                <a:solidFill>
                  <a:schemeClr val="accent2"/>
                </a:solidFill>
                <a:effectLst>
                  <a:outerShdw blurRad="38100" dist="38100" dir="2700000" algn="tl">
                    <a:srgbClr val="000000">
                      <a:alpha val="43137"/>
                    </a:srgbClr>
                  </a:outerShdw>
                </a:effectLst>
                <a:latin typeface="宋体" pitchFamily="2" charset="-122"/>
              </a:rPr>
              <a:t>10%</a:t>
            </a:r>
            <a:r>
              <a:rPr lang="zh-CN" altLang="en-US" sz="3200" b="1" dirty="0">
                <a:solidFill>
                  <a:schemeClr val="accent2"/>
                </a:solidFill>
                <a:effectLst>
                  <a:outerShdw blurRad="38100" dist="38100" dir="2700000" algn="tl">
                    <a:srgbClr val="000000">
                      <a:alpha val="43137"/>
                    </a:srgbClr>
                  </a:outerShdw>
                </a:effectLst>
                <a:latin typeface="宋体" pitchFamily="2" charset="-122"/>
              </a:rPr>
              <a:t>，问现需要存入银行多少资金？</a:t>
            </a:r>
          </a:p>
        </p:txBody>
      </p:sp>
      <p:graphicFrame>
        <p:nvGraphicFramePr>
          <p:cNvPr id="216069" name="Object 5"/>
          <p:cNvGraphicFramePr>
            <a:graphicFrameLocks noChangeAspect="1"/>
          </p:cNvGraphicFramePr>
          <p:nvPr/>
        </p:nvGraphicFramePr>
        <p:xfrm>
          <a:off x="2133600" y="3657600"/>
          <a:ext cx="5334000" cy="1916113"/>
        </p:xfrm>
        <a:graphic>
          <a:graphicData uri="http://schemas.openxmlformats.org/presentationml/2006/ole">
            <p:oleObj spid="_x0000_s160770" name="Equation" r:id="rId3" imgW="3111480" imgH="1117440" progId="Equation.3">
              <p:embed/>
            </p:oleObj>
          </a:graphicData>
        </a:graphic>
      </p:graphicFrame>
      <p:sp>
        <p:nvSpPr>
          <p:cNvPr id="11270" name="Rectangle 6"/>
          <p:cNvSpPr>
            <a:spLocks noGrp="1" noChangeArrowheads="1"/>
          </p:cNvSpPr>
          <p:nvPr>
            <p:ph type="title" idx="4294967295"/>
          </p:nvPr>
        </p:nvSpPr>
        <p:spPr>
          <a:xfrm>
            <a:off x="3286116" y="95232"/>
            <a:ext cx="2125663" cy="762000"/>
          </a:xfrm>
        </p:spPr>
        <p:txBody>
          <a:bodyPr/>
          <a:lstStyle/>
          <a:p>
            <a:pPr eaLnBrk="1" hangingPunct="1"/>
            <a:r>
              <a:rPr lang="zh-CN" altLang="en-US" sz="4000" b="1" dirty="0" smtClean="0">
                <a:effectLst>
                  <a:outerShdw blurRad="38100" dist="38100" dir="2700000" algn="tl">
                    <a:srgbClr val="000000">
                      <a:alpha val="43137"/>
                    </a:srgbClr>
                  </a:outerShdw>
                </a:effectLst>
              </a:rPr>
              <a:t>练  习</a:t>
            </a:r>
            <a:endParaRPr lang="en-US" altLang="zh-CN" sz="4000" b="1" dirty="0" smtClean="0">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dissolve">
                                      <p:cBhvr>
                                        <p:cTn id="7"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zh-CN" altLang="en-US" sz="3600" b="1" dirty="0" smtClean="0">
                <a:solidFill>
                  <a:srgbClr val="C00000"/>
                </a:solidFill>
                <a:effectLst>
                  <a:outerShdw blurRad="38100" dist="38100" dir="2700000" algn="tl">
                    <a:srgbClr val="000000">
                      <a:alpha val="43137"/>
                    </a:srgbClr>
                  </a:outerShdw>
                </a:effectLst>
              </a:rPr>
              <a:t>等额收付类型计算公式</a:t>
            </a:r>
          </a:p>
        </p:txBody>
      </p:sp>
      <p:sp>
        <p:nvSpPr>
          <p:cNvPr id="312323" name="Rectangle 3"/>
          <p:cNvSpPr>
            <a:spLocks noGrp="1" noChangeArrowheads="1"/>
          </p:cNvSpPr>
          <p:nvPr>
            <p:ph type="body" idx="1"/>
          </p:nvPr>
        </p:nvSpPr>
        <p:spPr>
          <a:xfrm>
            <a:off x="785786" y="1142984"/>
            <a:ext cx="7772400" cy="3429024"/>
          </a:xfrm>
        </p:spPr>
        <p:txBody>
          <a:bodyPr/>
          <a:lstStyle/>
          <a:p>
            <a:pPr eaLnBrk="1" hangingPunct="1">
              <a:buFont typeface="Wingdings" pitchFamily="2" charset="2"/>
              <a:buNone/>
            </a:pPr>
            <a:r>
              <a:rPr lang="en-US" altLang="zh-CN" sz="2800" b="1" dirty="0" smtClean="0">
                <a:latin typeface="Times New Roman" pitchFamily="18" charset="0"/>
              </a:rPr>
              <a:t>“</a:t>
            </a:r>
            <a:r>
              <a:rPr lang="zh-CN" altLang="en-US" sz="2800" b="1" dirty="0" smtClean="0">
                <a:latin typeface="宋体" pitchFamily="2" charset="-122"/>
              </a:rPr>
              <a:t>等额收付</a:t>
            </a:r>
            <a:r>
              <a:rPr lang="zh-CN" altLang="en-US" sz="2800" b="1" dirty="0" smtClean="0">
                <a:latin typeface="Times New Roman" pitchFamily="18" charset="0"/>
              </a:rPr>
              <a:t>”</a:t>
            </a:r>
            <a:r>
              <a:rPr lang="zh-CN" altLang="en-US" sz="2800" b="1" dirty="0" smtClean="0">
                <a:latin typeface="宋体" pitchFamily="2" charset="-122"/>
              </a:rPr>
              <a:t>的特点</a:t>
            </a:r>
            <a:r>
              <a:rPr lang="en-US" altLang="zh-CN" sz="2800" b="1" dirty="0" smtClean="0">
                <a:latin typeface="宋体" pitchFamily="2" charset="-122"/>
              </a:rPr>
              <a:t>:</a:t>
            </a:r>
            <a:r>
              <a:rPr lang="zh-CN" altLang="en-US" sz="2800" b="1" dirty="0" smtClean="0">
                <a:latin typeface="宋体" pitchFamily="2" charset="-122"/>
              </a:rPr>
              <a:t>在计算期内</a:t>
            </a:r>
          </a:p>
          <a:p>
            <a:pPr eaLnBrk="1" hangingPunct="1">
              <a:buFont typeface="Wingdings" pitchFamily="2" charset="2"/>
              <a:buNone/>
            </a:pPr>
            <a:r>
              <a:rPr lang="zh-CN" altLang="en-US" sz="2800" b="1" dirty="0" smtClean="0">
                <a:latin typeface="宋体" pitchFamily="2" charset="-122"/>
              </a:rPr>
              <a:t>  </a:t>
            </a:r>
            <a:r>
              <a:rPr lang="en-US" altLang="zh-CN" sz="2800" b="1" dirty="0" smtClean="0">
                <a:latin typeface="宋体" pitchFamily="2" charset="-122"/>
              </a:rPr>
              <a:t>1</a:t>
            </a:r>
            <a:r>
              <a:rPr lang="zh-CN" altLang="en-US" sz="2800" b="1" dirty="0" smtClean="0">
                <a:latin typeface="宋体" pitchFamily="2" charset="-122"/>
              </a:rPr>
              <a:t>）每期收付是大小相等、方向相同的现金流</a:t>
            </a:r>
            <a:r>
              <a:rPr lang="en-US" altLang="zh-CN" sz="2800" b="1" dirty="0" smtClean="0">
                <a:latin typeface="宋体" pitchFamily="2" charset="-122"/>
              </a:rPr>
              <a:t>,</a:t>
            </a:r>
          </a:p>
          <a:p>
            <a:pPr eaLnBrk="1" hangingPunct="1">
              <a:buFont typeface="Wingdings" pitchFamily="2" charset="2"/>
              <a:buNone/>
            </a:pPr>
            <a:r>
              <a:rPr lang="en-US" altLang="zh-CN" sz="2800" b="1" dirty="0" smtClean="0">
                <a:latin typeface="宋体" pitchFamily="2" charset="-122"/>
              </a:rPr>
              <a:t> </a:t>
            </a:r>
            <a:r>
              <a:rPr lang="zh-CN" altLang="en-US" sz="2800" b="1" dirty="0" smtClean="0">
                <a:latin typeface="宋体" pitchFamily="2" charset="-122"/>
              </a:rPr>
              <a:t>用年值</a:t>
            </a:r>
            <a:r>
              <a:rPr lang="en-US" altLang="zh-CN" sz="2800" b="1" dirty="0" smtClean="0">
                <a:latin typeface="宋体" pitchFamily="2" charset="-122"/>
              </a:rPr>
              <a:t>A</a:t>
            </a:r>
            <a:r>
              <a:rPr lang="zh-CN" altLang="en-US" sz="2800" b="1" dirty="0" smtClean="0">
                <a:latin typeface="宋体" pitchFamily="2" charset="-122"/>
              </a:rPr>
              <a:t>表示；</a:t>
            </a:r>
          </a:p>
          <a:p>
            <a:pPr eaLnBrk="1" hangingPunct="1">
              <a:buClr>
                <a:schemeClr val="tx1"/>
              </a:buClr>
              <a:buFont typeface="Wingdings" pitchFamily="2" charset="2"/>
              <a:buNone/>
            </a:pPr>
            <a:r>
              <a:rPr lang="zh-CN" altLang="en-US" sz="2800" b="1" dirty="0" smtClean="0">
                <a:latin typeface="宋体" pitchFamily="2" charset="-122"/>
              </a:rPr>
              <a:t>  </a:t>
            </a:r>
            <a:r>
              <a:rPr lang="en-US" altLang="zh-CN" sz="2800" b="1" dirty="0" smtClean="0">
                <a:latin typeface="宋体" pitchFamily="2" charset="-122"/>
              </a:rPr>
              <a:t>2</a:t>
            </a:r>
            <a:r>
              <a:rPr lang="zh-CN" altLang="en-US" sz="2800" b="1" dirty="0" smtClean="0">
                <a:latin typeface="宋体" pitchFamily="2" charset="-122"/>
              </a:rPr>
              <a:t>）收付</a:t>
            </a:r>
            <a:r>
              <a:rPr lang="zh-CN" altLang="en-US" sz="2800" b="1" dirty="0" smtClean="0">
                <a:solidFill>
                  <a:srgbClr val="C00000"/>
                </a:solidFill>
                <a:latin typeface="宋体" pitchFamily="2" charset="-122"/>
              </a:rPr>
              <a:t>间隔</a:t>
            </a:r>
            <a:r>
              <a:rPr lang="zh-CN" altLang="en-US" sz="2800" b="1" dirty="0" smtClean="0">
                <a:latin typeface="宋体" pitchFamily="2" charset="-122"/>
              </a:rPr>
              <a:t>相同，通常为</a:t>
            </a:r>
            <a:r>
              <a:rPr lang="en-US" altLang="zh-CN" sz="2800" b="1" dirty="0" smtClean="0">
                <a:latin typeface="宋体" pitchFamily="2" charset="-122"/>
              </a:rPr>
              <a:t>1</a:t>
            </a:r>
            <a:r>
              <a:rPr lang="zh-CN" altLang="en-US" sz="2800" b="1" dirty="0" smtClean="0">
                <a:latin typeface="宋体" pitchFamily="2" charset="-122"/>
              </a:rPr>
              <a:t>年；</a:t>
            </a:r>
          </a:p>
          <a:p>
            <a:pPr eaLnBrk="1" hangingPunct="1">
              <a:buClr>
                <a:schemeClr val="tx1"/>
              </a:buClr>
              <a:buFont typeface="Wingdings" pitchFamily="2" charset="2"/>
              <a:buNone/>
            </a:pPr>
            <a:r>
              <a:rPr lang="zh-CN" altLang="en-US" sz="2800" b="1" dirty="0" smtClean="0">
                <a:latin typeface="宋体" pitchFamily="2" charset="-122"/>
              </a:rPr>
              <a:t>  </a:t>
            </a:r>
            <a:r>
              <a:rPr lang="en-US" altLang="zh-CN" sz="2800" b="1" dirty="0" smtClean="0">
                <a:latin typeface="宋体" pitchFamily="2" charset="-122"/>
              </a:rPr>
              <a:t>3</a:t>
            </a:r>
            <a:r>
              <a:rPr lang="zh-CN" altLang="en-US" sz="2800" b="1" dirty="0" smtClean="0">
                <a:latin typeface="宋体" pitchFamily="2" charset="-122"/>
              </a:rPr>
              <a:t>）每次收付均在</a:t>
            </a:r>
            <a:r>
              <a:rPr lang="zh-CN" altLang="en-US" sz="2800" b="1" dirty="0" smtClean="0">
                <a:solidFill>
                  <a:srgbClr val="C00000"/>
                </a:solidFill>
                <a:latin typeface="宋体" pitchFamily="2" charset="-122"/>
              </a:rPr>
              <a:t>每年年末</a:t>
            </a:r>
            <a:r>
              <a:rPr lang="en-US" altLang="zh-CN" sz="2800" b="1" dirty="0" smtClean="0">
                <a:solidFill>
                  <a:srgbClr val="C00000"/>
                </a:solidFill>
                <a:latin typeface="宋体" pitchFamily="2" charset="-122"/>
              </a:rPr>
              <a:t>!!!!!!!</a:t>
            </a:r>
            <a:r>
              <a:rPr lang="zh-CN" altLang="en-US" sz="2800" b="1" dirty="0" smtClean="0">
                <a:solidFill>
                  <a:schemeClr val="hlink"/>
                </a:solidFill>
                <a:latin typeface="宋体" pitchFamily="2" charset="-122"/>
              </a:rPr>
              <a:t>。</a:t>
            </a:r>
          </a:p>
        </p:txBody>
      </p:sp>
      <p:grpSp>
        <p:nvGrpSpPr>
          <p:cNvPr id="2" name="Group 28"/>
          <p:cNvGrpSpPr>
            <a:grpSpLocks/>
          </p:cNvGrpSpPr>
          <p:nvPr/>
        </p:nvGrpSpPr>
        <p:grpSpPr bwMode="auto">
          <a:xfrm>
            <a:off x="228600" y="4506913"/>
            <a:ext cx="4114800" cy="1801812"/>
            <a:chOff x="2784" y="2928"/>
            <a:chExt cx="2400" cy="945"/>
          </a:xfrm>
        </p:grpSpPr>
        <p:sp>
          <p:nvSpPr>
            <p:cNvPr id="312325" name="Line 5"/>
            <p:cNvSpPr>
              <a:spLocks noChangeShapeType="1"/>
            </p:cNvSpPr>
            <p:nvPr/>
          </p:nvSpPr>
          <p:spPr bwMode="auto">
            <a:xfrm>
              <a:off x="2936" y="3209"/>
              <a:ext cx="1061"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26" name="Line 6"/>
            <p:cNvSpPr>
              <a:spLocks noChangeShapeType="1"/>
            </p:cNvSpPr>
            <p:nvPr/>
          </p:nvSpPr>
          <p:spPr bwMode="auto">
            <a:xfrm>
              <a:off x="3997" y="3223"/>
              <a:ext cx="0" cy="14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27" name="Line 7"/>
            <p:cNvSpPr>
              <a:spLocks noChangeShapeType="1"/>
            </p:cNvSpPr>
            <p:nvPr/>
          </p:nvSpPr>
          <p:spPr bwMode="auto">
            <a:xfrm flipV="1">
              <a:off x="3997" y="3067"/>
              <a:ext cx="227" cy="28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28" name="Line 8"/>
            <p:cNvSpPr>
              <a:spLocks noChangeShapeType="1"/>
            </p:cNvSpPr>
            <p:nvPr/>
          </p:nvSpPr>
          <p:spPr bwMode="auto">
            <a:xfrm>
              <a:off x="4224" y="3067"/>
              <a:ext cx="0" cy="14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29" name="Line 9"/>
            <p:cNvSpPr>
              <a:spLocks noChangeShapeType="1"/>
            </p:cNvSpPr>
            <p:nvPr/>
          </p:nvSpPr>
          <p:spPr bwMode="auto">
            <a:xfrm>
              <a:off x="4224" y="3209"/>
              <a:ext cx="759"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30" name="Line 10"/>
            <p:cNvSpPr>
              <a:spLocks noChangeShapeType="1"/>
            </p:cNvSpPr>
            <p:nvPr/>
          </p:nvSpPr>
          <p:spPr bwMode="auto">
            <a:xfrm>
              <a:off x="3315" y="3153"/>
              <a:ext cx="0" cy="14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31" name="Line 11"/>
            <p:cNvSpPr>
              <a:spLocks noChangeShapeType="1"/>
            </p:cNvSpPr>
            <p:nvPr/>
          </p:nvSpPr>
          <p:spPr bwMode="auto">
            <a:xfrm>
              <a:off x="3693" y="3153"/>
              <a:ext cx="0" cy="14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32" name="Line 12"/>
            <p:cNvSpPr>
              <a:spLocks noChangeShapeType="1"/>
            </p:cNvSpPr>
            <p:nvPr/>
          </p:nvSpPr>
          <p:spPr bwMode="auto">
            <a:xfrm>
              <a:off x="4603" y="3153"/>
              <a:ext cx="0" cy="14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33" name="Line 13"/>
            <p:cNvSpPr>
              <a:spLocks noChangeShapeType="1"/>
            </p:cNvSpPr>
            <p:nvPr/>
          </p:nvSpPr>
          <p:spPr bwMode="auto">
            <a:xfrm>
              <a:off x="2936" y="3138"/>
              <a:ext cx="0" cy="14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55336" name="Text Box 19"/>
            <p:cNvSpPr txBox="1">
              <a:spLocks noChangeArrowheads="1"/>
            </p:cNvSpPr>
            <p:nvPr/>
          </p:nvSpPr>
          <p:spPr bwMode="auto">
            <a:xfrm>
              <a:off x="3920" y="3633"/>
              <a:ext cx="1003" cy="240"/>
            </a:xfrm>
            <a:prstGeom prst="rect">
              <a:avLst/>
            </a:prstGeom>
            <a:noFill/>
            <a:ln w="9525">
              <a:noFill/>
              <a:miter lim="800000"/>
              <a:headEnd/>
              <a:tailEnd/>
            </a:ln>
          </p:spPr>
          <p:txBody>
            <a:bodyPr>
              <a:spAutoFit/>
            </a:bodyPr>
            <a:lstStyle/>
            <a:p>
              <a:pPr algn="l">
                <a:spcBef>
                  <a:spcPct val="50000"/>
                </a:spcBef>
              </a:pPr>
              <a:r>
                <a:rPr lang="en-US" altLang="zh-CN" sz="2400" b="1">
                  <a:solidFill>
                    <a:schemeClr val="accent2"/>
                  </a:solidFill>
                  <a:effectLst>
                    <a:outerShdw blurRad="38100" dist="38100" dir="2700000" algn="tl">
                      <a:srgbClr val="000000">
                        <a:alpha val="43137"/>
                      </a:srgbClr>
                    </a:outerShdw>
                  </a:effectLst>
                </a:rPr>
                <a:t>A</a:t>
              </a:r>
            </a:p>
          </p:txBody>
        </p:sp>
        <p:sp>
          <p:nvSpPr>
            <p:cNvPr id="312340" name="Line 20"/>
            <p:cNvSpPr>
              <a:spLocks noChangeShapeType="1"/>
            </p:cNvSpPr>
            <p:nvPr/>
          </p:nvSpPr>
          <p:spPr bwMode="auto">
            <a:xfrm>
              <a:off x="3315"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41" name="Line 21"/>
            <p:cNvSpPr>
              <a:spLocks noChangeShapeType="1"/>
            </p:cNvSpPr>
            <p:nvPr/>
          </p:nvSpPr>
          <p:spPr bwMode="auto">
            <a:xfrm>
              <a:off x="3693"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42" name="Line 22"/>
            <p:cNvSpPr>
              <a:spLocks noChangeShapeType="1"/>
            </p:cNvSpPr>
            <p:nvPr/>
          </p:nvSpPr>
          <p:spPr bwMode="auto">
            <a:xfrm>
              <a:off x="4603"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43" name="Line 23"/>
            <p:cNvSpPr>
              <a:spLocks noChangeShapeType="1"/>
            </p:cNvSpPr>
            <p:nvPr/>
          </p:nvSpPr>
          <p:spPr bwMode="auto">
            <a:xfrm>
              <a:off x="4983"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44" name="Line 24"/>
            <p:cNvSpPr>
              <a:spLocks noChangeShapeType="1"/>
            </p:cNvSpPr>
            <p:nvPr/>
          </p:nvSpPr>
          <p:spPr bwMode="auto">
            <a:xfrm>
              <a:off x="3315" y="3633"/>
              <a:ext cx="1669"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47" name="Text Box 27"/>
            <p:cNvSpPr txBox="1">
              <a:spLocks noChangeArrowheads="1"/>
            </p:cNvSpPr>
            <p:nvPr/>
          </p:nvSpPr>
          <p:spPr bwMode="auto">
            <a:xfrm>
              <a:off x="2784" y="2928"/>
              <a:ext cx="2400" cy="240"/>
            </a:xfrm>
            <a:prstGeom prst="rect">
              <a:avLst/>
            </a:prstGeom>
            <a:noFill/>
            <a:ln w="9525">
              <a:noFill/>
              <a:miter lim="800000"/>
              <a:headEnd/>
              <a:tailEnd/>
            </a:ln>
            <a:effectLst/>
          </p:spPr>
          <p:txBody>
            <a:bodyPr>
              <a:spAutoFit/>
            </a:bodyPr>
            <a:lstStyle/>
            <a:p>
              <a:pPr algn="l">
                <a:spcBef>
                  <a:spcPct val="50000"/>
                </a:spcBef>
                <a:defRPr/>
              </a:pPr>
              <a:r>
                <a:rPr lang="en-US" altLang="zh-CN" sz="2400" b="1">
                  <a:solidFill>
                    <a:schemeClr val="accent2"/>
                  </a:solidFill>
                  <a:effectLst>
                    <a:outerShdw blurRad="38100" dist="38100" dir="2700000" algn="tl">
                      <a:srgbClr val="000000">
                        <a:alpha val="43137"/>
                      </a:srgbClr>
                    </a:outerShdw>
                  </a:effectLst>
                </a:rPr>
                <a:t>0       1       2                 n-1     n</a:t>
              </a:r>
            </a:p>
          </p:txBody>
        </p:sp>
      </p:grpSp>
      <p:grpSp>
        <p:nvGrpSpPr>
          <p:cNvPr id="3" name="Group 47"/>
          <p:cNvGrpSpPr>
            <a:grpSpLocks/>
          </p:cNvGrpSpPr>
          <p:nvPr/>
        </p:nvGrpSpPr>
        <p:grpSpPr bwMode="auto">
          <a:xfrm>
            <a:off x="5029200" y="4506913"/>
            <a:ext cx="4114800" cy="1801812"/>
            <a:chOff x="3072" y="2839"/>
            <a:chExt cx="2592" cy="1135"/>
          </a:xfrm>
        </p:grpSpPr>
        <p:sp>
          <p:nvSpPr>
            <p:cNvPr id="312350" name="Line 30"/>
            <p:cNvSpPr>
              <a:spLocks noChangeShapeType="1"/>
            </p:cNvSpPr>
            <p:nvPr/>
          </p:nvSpPr>
          <p:spPr bwMode="auto">
            <a:xfrm>
              <a:off x="3236" y="3176"/>
              <a:ext cx="1146"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51" name="Line 31"/>
            <p:cNvSpPr>
              <a:spLocks noChangeShapeType="1"/>
            </p:cNvSpPr>
            <p:nvPr/>
          </p:nvSpPr>
          <p:spPr bwMode="auto">
            <a:xfrm>
              <a:off x="4382" y="3193"/>
              <a:ext cx="0" cy="171"/>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52" name="Line 32"/>
            <p:cNvSpPr>
              <a:spLocks noChangeShapeType="1"/>
            </p:cNvSpPr>
            <p:nvPr/>
          </p:nvSpPr>
          <p:spPr bwMode="auto">
            <a:xfrm flipV="1">
              <a:off x="4382" y="3006"/>
              <a:ext cx="245" cy="339"/>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53" name="Line 33"/>
            <p:cNvSpPr>
              <a:spLocks noChangeShapeType="1"/>
            </p:cNvSpPr>
            <p:nvPr/>
          </p:nvSpPr>
          <p:spPr bwMode="auto">
            <a:xfrm>
              <a:off x="4627" y="3006"/>
              <a:ext cx="0" cy="17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54" name="Line 34"/>
            <p:cNvSpPr>
              <a:spLocks noChangeShapeType="1"/>
            </p:cNvSpPr>
            <p:nvPr/>
          </p:nvSpPr>
          <p:spPr bwMode="auto">
            <a:xfrm>
              <a:off x="4627" y="3176"/>
              <a:ext cx="820"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55" name="Line 35"/>
            <p:cNvSpPr>
              <a:spLocks noChangeShapeType="1"/>
            </p:cNvSpPr>
            <p:nvPr/>
          </p:nvSpPr>
          <p:spPr bwMode="auto">
            <a:xfrm>
              <a:off x="3645" y="3109"/>
              <a:ext cx="0" cy="168"/>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56" name="Line 36"/>
            <p:cNvSpPr>
              <a:spLocks noChangeShapeType="1"/>
            </p:cNvSpPr>
            <p:nvPr/>
          </p:nvSpPr>
          <p:spPr bwMode="auto">
            <a:xfrm>
              <a:off x="4080" y="3109"/>
              <a:ext cx="0" cy="168"/>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57" name="Line 37"/>
            <p:cNvSpPr>
              <a:spLocks noChangeShapeType="1"/>
            </p:cNvSpPr>
            <p:nvPr/>
          </p:nvSpPr>
          <p:spPr bwMode="auto">
            <a:xfrm>
              <a:off x="5037" y="3109"/>
              <a:ext cx="0" cy="168"/>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58" name="Line 38"/>
            <p:cNvSpPr>
              <a:spLocks noChangeShapeType="1"/>
            </p:cNvSpPr>
            <p:nvPr/>
          </p:nvSpPr>
          <p:spPr bwMode="auto">
            <a:xfrm>
              <a:off x="3236" y="3091"/>
              <a:ext cx="0" cy="17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55319" name="Text Box 39"/>
            <p:cNvSpPr txBox="1">
              <a:spLocks noChangeArrowheads="1"/>
            </p:cNvSpPr>
            <p:nvPr/>
          </p:nvSpPr>
          <p:spPr bwMode="auto">
            <a:xfrm>
              <a:off x="4299" y="3686"/>
              <a:ext cx="1083" cy="288"/>
            </a:xfrm>
            <a:prstGeom prst="rect">
              <a:avLst/>
            </a:prstGeom>
            <a:noFill/>
            <a:ln w="9525">
              <a:noFill/>
              <a:miter lim="800000"/>
              <a:headEnd/>
              <a:tailEnd/>
            </a:ln>
          </p:spPr>
          <p:txBody>
            <a:bodyPr>
              <a:spAutoFit/>
            </a:bodyPr>
            <a:lstStyle/>
            <a:p>
              <a:pPr algn="l">
                <a:spcBef>
                  <a:spcPct val="50000"/>
                </a:spcBef>
              </a:pPr>
              <a:r>
                <a:rPr lang="en-US" altLang="zh-CN" sz="2400" b="1">
                  <a:solidFill>
                    <a:schemeClr val="accent2"/>
                  </a:solidFill>
                  <a:effectLst>
                    <a:outerShdw blurRad="38100" dist="38100" dir="2700000" algn="tl">
                      <a:srgbClr val="000000">
                        <a:alpha val="43137"/>
                      </a:srgbClr>
                    </a:outerShdw>
                  </a:effectLst>
                </a:rPr>
                <a:t>A</a:t>
              </a:r>
            </a:p>
          </p:txBody>
        </p:sp>
        <p:sp>
          <p:nvSpPr>
            <p:cNvPr id="312360" name="Line 40"/>
            <p:cNvSpPr>
              <a:spLocks noChangeShapeType="1"/>
            </p:cNvSpPr>
            <p:nvPr/>
          </p:nvSpPr>
          <p:spPr bwMode="auto">
            <a:xfrm>
              <a:off x="3239" y="3176"/>
              <a:ext cx="0" cy="510"/>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61" name="Line 41"/>
            <p:cNvSpPr>
              <a:spLocks noChangeShapeType="1"/>
            </p:cNvSpPr>
            <p:nvPr/>
          </p:nvSpPr>
          <p:spPr bwMode="auto">
            <a:xfrm>
              <a:off x="3648" y="3176"/>
              <a:ext cx="0" cy="510"/>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62" name="Line 42"/>
            <p:cNvSpPr>
              <a:spLocks noChangeShapeType="1"/>
            </p:cNvSpPr>
            <p:nvPr/>
          </p:nvSpPr>
          <p:spPr bwMode="auto">
            <a:xfrm>
              <a:off x="5037" y="3176"/>
              <a:ext cx="0" cy="510"/>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63" name="Line 43"/>
            <p:cNvSpPr>
              <a:spLocks noChangeShapeType="1"/>
            </p:cNvSpPr>
            <p:nvPr/>
          </p:nvSpPr>
          <p:spPr bwMode="auto">
            <a:xfrm>
              <a:off x="4080" y="3176"/>
              <a:ext cx="0" cy="510"/>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64" name="Line 44"/>
            <p:cNvSpPr>
              <a:spLocks noChangeShapeType="1"/>
            </p:cNvSpPr>
            <p:nvPr/>
          </p:nvSpPr>
          <p:spPr bwMode="auto">
            <a:xfrm>
              <a:off x="3216" y="3686"/>
              <a:ext cx="1802"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65" name="Text Box 45"/>
            <p:cNvSpPr txBox="1">
              <a:spLocks noChangeArrowheads="1"/>
            </p:cNvSpPr>
            <p:nvPr/>
          </p:nvSpPr>
          <p:spPr bwMode="auto">
            <a:xfrm>
              <a:off x="3072" y="2839"/>
              <a:ext cx="2592" cy="288"/>
            </a:xfrm>
            <a:prstGeom prst="rect">
              <a:avLst/>
            </a:prstGeom>
            <a:noFill/>
            <a:ln w="9525">
              <a:noFill/>
              <a:miter lim="800000"/>
              <a:headEnd/>
              <a:tailEnd/>
            </a:ln>
            <a:effectLst/>
          </p:spPr>
          <p:txBody>
            <a:bodyPr>
              <a:spAutoFit/>
            </a:bodyPr>
            <a:lstStyle/>
            <a:p>
              <a:pPr algn="l">
                <a:spcBef>
                  <a:spcPct val="50000"/>
                </a:spcBef>
                <a:defRPr/>
              </a:pPr>
              <a:r>
                <a:rPr lang="en-US" altLang="zh-CN" sz="2400" b="1">
                  <a:solidFill>
                    <a:schemeClr val="accent2"/>
                  </a:solidFill>
                  <a:effectLst>
                    <a:outerShdw blurRad="38100" dist="38100" dir="2700000" algn="tl">
                      <a:srgbClr val="000000">
                        <a:alpha val="43137"/>
                      </a:srgbClr>
                    </a:outerShdw>
                  </a:effectLst>
                </a:rPr>
                <a:t>0       1       2                 n-1     n</a:t>
              </a:r>
            </a:p>
          </p:txBody>
        </p:sp>
        <p:sp>
          <p:nvSpPr>
            <p:cNvPr id="312366" name="Line 46"/>
            <p:cNvSpPr>
              <a:spLocks noChangeShapeType="1"/>
            </p:cNvSpPr>
            <p:nvPr/>
          </p:nvSpPr>
          <p:spPr bwMode="auto">
            <a:xfrm>
              <a:off x="5472" y="3120"/>
              <a:ext cx="0" cy="48"/>
            </a:xfrm>
            <a:prstGeom prst="line">
              <a:avLst/>
            </a:prstGeom>
            <a:noFill/>
            <a:ln w="9525">
              <a:solidFill>
                <a:schemeClr val="tx1"/>
              </a:solidFill>
              <a:round/>
              <a:headEnd/>
              <a:tailEnd/>
            </a:ln>
            <a:effectLst/>
          </p:spPr>
          <p:txBody>
            <a:bodyPr/>
            <a:lstStyle/>
            <a:p>
              <a:pPr>
                <a:defRPr/>
              </a:pPr>
              <a:endParaRPr lang="zh-CN" altLang="en-US" b="1">
                <a:solidFill>
                  <a:schemeClr val="accent2"/>
                </a:solidFill>
                <a:effectLst>
                  <a:outerShdw blurRad="38100" dist="38100" dir="2700000" algn="tl">
                    <a:srgbClr val="000000">
                      <a:alpha val="43137"/>
                    </a:srgbClr>
                  </a:outerShdw>
                </a:effectLst>
              </a:endParaRPr>
            </a:p>
          </p:txBody>
        </p:sp>
      </p:grpSp>
      <p:grpSp>
        <p:nvGrpSpPr>
          <p:cNvPr id="4" name="Group 52"/>
          <p:cNvGrpSpPr>
            <a:grpSpLocks/>
          </p:cNvGrpSpPr>
          <p:nvPr/>
        </p:nvGrpSpPr>
        <p:grpSpPr bwMode="auto">
          <a:xfrm>
            <a:off x="6372225" y="3789363"/>
            <a:ext cx="1828800" cy="2514600"/>
            <a:chOff x="3840" y="2400"/>
            <a:chExt cx="1152" cy="1584"/>
          </a:xfrm>
        </p:grpSpPr>
        <p:grpSp>
          <p:nvGrpSpPr>
            <p:cNvPr id="5" name="Group 50"/>
            <p:cNvGrpSpPr>
              <a:grpSpLocks/>
            </p:cNvGrpSpPr>
            <p:nvPr/>
          </p:nvGrpSpPr>
          <p:grpSpPr bwMode="auto">
            <a:xfrm>
              <a:off x="3840" y="2640"/>
              <a:ext cx="1056" cy="1344"/>
              <a:chOff x="3840" y="2640"/>
              <a:chExt cx="1056" cy="1344"/>
            </a:xfrm>
          </p:grpSpPr>
          <p:sp>
            <p:nvSpPr>
              <p:cNvPr id="312368" name="Line 48"/>
              <p:cNvSpPr>
                <a:spLocks noChangeShapeType="1"/>
              </p:cNvSpPr>
              <p:nvPr/>
            </p:nvSpPr>
            <p:spPr bwMode="auto">
              <a:xfrm>
                <a:off x="4032" y="2688"/>
                <a:ext cx="864" cy="1200"/>
              </a:xfrm>
              <a:prstGeom prst="line">
                <a:avLst/>
              </a:prstGeom>
              <a:noFill/>
              <a:ln w="57150">
                <a:solidFill>
                  <a:schemeClr val="hlink"/>
                </a:solidFill>
                <a:round/>
                <a:headEnd/>
                <a:tailEnd/>
              </a:ln>
              <a:effectLst/>
            </p:spPr>
            <p:txBody>
              <a:bodyP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2369" name="Line 49"/>
              <p:cNvSpPr>
                <a:spLocks noChangeShapeType="1"/>
              </p:cNvSpPr>
              <p:nvPr/>
            </p:nvSpPr>
            <p:spPr bwMode="auto">
              <a:xfrm flipH="1">
                <a:off x="3840" y="2640"/>
                <a:ext cx="960" cy="1344"/>
              </a:xfrm>
              <a:prstGeom prst="line">
                <a:avLst/>
              </a:prstGeom>
              <a:noFill/>
              <a:ln w="57150">
                <a:solidFill>
                  <a:schemeClr val="hlink"/>
                </a:solidFill>
                <a:round/>
                <a:headEnd/>
                <a:tailEnd/>
              </a:ln>
              <a:effectLst/>
            </p:spPr>
            <p:txBody>
              <a:bodyPr/>
              <a:lstStyle/>
              <a:p>
                <a:pPr>
                  <a:defRPr/>
                </a:pPr>
                <a:endParaRPr lang="zh-CN" altLang="en-US" b="1">
                  <a:solidFill>
                    <a:schemeClr val="accent2"/>
                  </a:solidFill>
                  <a:effectLst>
                    <a:outerShdw blurRad="38100" dist="38100" dir="2700000" algn="tl">
                      <a:srgbClr val="000000">
                        <a:alpha val="43137"/>
                      </a:srgbClr>
                    </a:outerShdw>
                  </a:effectLst>
                </a:endParaRPr>
              </a:p>
            </p:txBody>
          </p:sp>
        </p:grpSp>
        <p:sp>
          <p:nvSpPr>
            <p:cNvPr id="55307" name="Text Box 51"/>
            <p:cNvSpPr txBox="1">
              <a:spLocks noChangeArrowheads="1"/>
            </p:cNvSpPr>
            <p:nvPr/>
          </p:nvSpPr>
          <p:spPr bwMode="auto">
            <a:xfrm>
              <a:off x="4272" y="2400"/>
              <a:ext cx="720" cy="327"/>
            </a:xfrm>
            <a:prstGeom prst="rect">
              <a:avLst/>
            </a:prstGeom>
            <a:noFill/>
            <a:ln w="9525">
              <a:noFill/>
              <a:miter lim="800000"/>
              <a:headEnd/>
              <a:tailEnd/>
            </a:ln>
          </p:spPr>
          <p:txBody>
            <a:bodyPr>
              <a:spAutoFit/>
            </a:bodyPr>
            <a:lstStyle/>
            <a:p>
              <a:pPr>
                <a:spcBef>
                  <a:spcPct val="50000"/>
                </a:spcBef>
              </a:pPr>
              <a:r>
                <a:rPr lang="zh-CN" altLang="en-US" sz="2800" b="1">
                  <a:solidFill>
                    <a:schemeClr val="accent2"/>
                  </a:solidFill>
                  <a:effectLst>
                    <a:outerShdw blurRad="38100" dist="38100" dir="2700000" algn="tl">
                      <a:srgbClr val="000000">
                        <a:alpha val="43137"/>
                      </a:srgbClr>
                    </a:outerShdw>
                  </a:effectLst>
                </a:rPr>
                <a:t>疑似</a:t>
              </a:r>
              <a:r>
                <a:rPr lang="en-US" altLang="zh-CN" sz="2800" b="1">
                  <a:solidFill>
                    <a:schemeClr val="accent2"/>
                  </a:solidFill>
                  <a:effectLst>
                    <a:outerShdw blurRad="38100" dist="38100" dir="2700000" algn="tl">
                      <a:srgbClr val="000000">
                        <a:alpha val="43137"/>
                      </a:srgbClr>
                    </a:outerShdw>
                  </a:effectLst>
                </a:rPr>
                <a:t>!</a:t>
              </a: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7" dur="500"/>
                                        <p:tgtEl>
                                          <p:spTgt spid="312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2" dur="500"/>
                                        <p:tgtEl>
                                          <p:spTgt spid="312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17" dur="500"/>
                                        <p:tgtEl>
                                          <p:spTgt spid="312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2" dur="500"/>
                                        <p:tgtEl>
                                          <p:spTgt spid="312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27" dur="500"/>
                                        <p:tgtEl>
                                          <p:spTgt spid="3123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8" name="Line 6"/>
          <p:cNvSpPr>
            <a:spLocks noChangeShapeType="1"/>
          </p:cNvSpPr>
          <p:nvPr/>
        </p:nvSpPr>
        <p:spPr bwMode="auto">
          <a:xfrm>
            <a:off x="1368425" y="1814498"/>
            <a:ext cx="1044575"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199" name="Line 7"/>
          <p:cNvSpPr>
            <a:spLocks noChangeShapeType="1"/>
          </p:cNvSpPr>
          <p:nvPr/>
        </p:nvSpPr>
        <p:spPr bwMode="auto">
          <a:xfrm>
            <a:off x="2413000" y="1830373"/>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00" name="Line 8"/>
          <p:cNvSpPr>
            <a:spLocks noChangeShapeType="1"/>
          </p:cNvSpPr>
          <p:nvPr/>
        </p:nvSpPr>
        <p:spPr bwMode="auto">
          <a:xfrm flipV="1">
            <a:off x="2413000" y="1662098"/>
            <a:ext cx="223838" cy="3048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01" name="Line 9"/>
          <p:cNvSpPr>
            <a:spLocks noChangeShapeType="1"/>
          </p:cNvSpPr>
          <p:nvPr/>
        </p:nvSpPr>
        <p:spPr bwMode="auto">
          <a:xfrm>
            <a:off x="2636838" y="1662098"/>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02" name="Line 10"/>
          <p:cNvSpPr>
            <a:spLocks noChangeShapeType="1"/>
          </p:cNvSpPr>
          <p:nvPr/>
        </p:nvSpPr>
        <p:spPr bwMode="auto">
          <a:xfrm>
            <a:off x="2636838" y="1814498"/>
            <a:ext cx="747712"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03" name="Line 11"/>
          <p:cNvSpPr>
            <a:spLocks noChangeShapeType="1"/>
          </p:cNvSpPr>
          <p:nvPr/>
        </p:nvSpPr>
        <p:spPr bwMode="auto">
          <a:xfrm>
            <a:off x="1741488" y="1754173"/>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04" name="Line 12"/>
          <p:cNvSpPr>
            <a:spLocks noChangeShapeType="1"/>
          </p:cNvSpPr>
          <p:nvPr/>
        </p:nvSpPr>
        <p:spPr bwMode="auto">
          <a:xfrm>
            <a:off x="2114550" y="1754173"/>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05" name="Line 13"/>
          <p:cNvSpPr>
            <a:spLocks noChangeShapeType="1"/>
          </p:cNvSpPr>
          <p:nvPr/>
        </p:nvSpPr>
        <p:spPr bwMode="auto">
          <a:xfrm>
            <a:off x="3009900" y="1754173"/>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06" name="Line 14"/>
          <p:cNvSpPr>
            <a:spLocks noChangeShapeType="1"/>
          </p:cNvSpPr>
          <p:nvPr/>
        </p:nvSpPr>
        <p:spPr bwMode="auto">
          <a:xfrm>
            <a:off x="1368425" y="1738298"/>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06" name="Text Box 15"/>
          <p:cNvSpPr txBox="1">
            <a:spLocks noChangeArrowheads="1"/>
          </p:cNvSpPr>
          <p:nvPr/>
        </p:nvSpPr>
        <p:spPr bwMode="auto">
          <a:xfrm>
            <a:off x="1592263" y="1357298"/>
            <a:ext cx="373062" cy="396875"/>
          </a:xfrm>
          <a:prstGeom prst="rect">
            <a:avLst/>
          </a:prstGeom>
          <a:noFill/>
          <a:ln w="9525">
            <a:noFill/>
            <a:miter lim="800000"/>
            <a:headEnd/>
            <a:tailEnd/>
          </a:ln>
        </p:spPr>
        <p:txBody>
          <a:bodyPr>
            <a:spAutoFit/>
          </a:bodyPr>
          <a:lstStyle/>
          <a:p>
            <a:pPr algn="l">
              <a:spcBef>
                <a:spcPct val="50000"/>
              </a:spcBef>
            </a:pPr>
            <a:r>
              <a:rPr lang="en-US" altLang="zh-CN" sz="2000" b="0"/>
              <a:t>1</a:t>
            </a:r>
            <a:endParaRPr lang="en-US" altLang="zh-CN" sz="2400" b="0"/>
          </a:p>
        </p:txBody>
      </p:sp>
      <p:sp>
        <p:nvSpPr>
          <p:cNvPr id="12307" name="Text Box 16"/>
          <p:cNvSpPr txBox="1">
            <a:spLocks noChangeArrowheads="1"/>
          </p:cNvSpPr>
          <p:nvPr/>
        </p:nvSpPr>
        <p:spPr bwMode="auto">
          <a:xfrm>
            <a:off x="1965325" y="1373173"/>
            <a:ext cx="373063" cy="396875"/>
          </a:xfrm>
          <a:prstGeom prst="rect">
            <a:avLst/>
          </a:prstGeom>
          <a:noFill/>
          <a:ln w="9525">
            <a:noFill/>
            <a:miter lim="800000"/>
            <a:headEnd/>
            <a:tailEnd/>
          </a:ln>
        </p:spPr>
        <p:txBody>
          <a:bodyPr>
            <a:spAutoFit/>
          </a:bodyPr>
          <a:lstStyle/>
          <a:p>
            <a:pPr algn="l">
              <a:spcBef>
                <a:spcPct val="50000"/>
              </a:spcBef>
            </a:pPr>
            <a:r>
              <a:rPr lang="en-US" altLang="zh-CN" sz="2000" b="0"/>
              <a:t>2</a:t>
            </a:r>
            <a:endParaRPr lang="en-US" altLang="zh-CN" sz="2400" b="0"/>
          </a:p>
        </p:txBody>
      </p:sp>
      <p:sp>
        <p:nvSpPr>
          <p:cNvPr id="12308" name="Text Box 17"/>
          <p:cNvSpPr txBox="1">
            <a:spLocks noChangeArrowheads="1"/>
          </p:cNvSpPr>
          <p:nvPr/>
        </p:nvSpPr>
        <p:spPr bwMode="auto">
          <a:xfrm>
            <a:off x="3235325" y="1373173"/>
            <a:ext cx="373063" cy="396875"/>
          </a:xfrm>
          <a:prstGeom prst="rect">
            <a:avLst/>
          </a:prstGeom>
          <a:noFill/>
          <a:ln w="9525">
            <a:noFill/>
            <a:miter lim="800000"/>
            <a:headEnd/>
            <a:tailEnd/>
          </a:ln>
        </p:spPr>
        <p:txBody>
          <a:bodyPr>
            <a:spAutoFit/>
          </a:bodyPr>
          <a:lstStyle/>
          <a:p>
            <a:pPr algn="l">
              <a:spcBef>
                <a:spcPct val="50000"/>
              </a:spcBef>
            </a:pPr>
            <a:r>
              <a:rPr lang="en-US" altLang="zh-CN" sz="2000" b="0" i="1"/>
              <a:t>n</a:t>
            </a:r>
            <a:endParaRPr lang="en-US" altLang="zh-CN" sz="2400" b="0"/>
          </a:p>
        </p:txBody>
      </p:sp>
      <p:sp>
        <p:nvSpPr>
          <p:cNvPr id="12309" name="Text Box 18"/>
          <p:cNvSpPr txBox="1">
            <a:spLocks noChangeArrowheads="1"/>
          </p:cNvSpPr>
          <p:nvPr/>
        </p:nvSpPr>
        <p:spPr bwMode="auto">
          <a:xfrm>
            <a:off x="2636838" y="1373173"/>
            <a:ext cx="747712" cy="396875"/>
          </a:xfrm>
          <a:prstGeom prst="rect">
            <a:avLst/>
          </a:prstGeom>
          <a:noFill/>
          <a:ln w="9525">
            <a:noFill/>
            <a:miter lim="800000"/>
            <a:headEnd/>
            <a:tailEnd/>
          </a:ln>
        </p:spPr>
        <p:txBody>
          <a:bodyPr>
            <a:spAutoFit/>
          </a:bodyPr>
          <a:lstStyle/>
          <a:p>
            <a:pPr algn="l">
              <a:spcBef>
                <a:spcPct val="50000"/>
              </a:spcBef>
            </a:pPr>
            <a:r>
              <a:rPr lang="en-US" altLang="zh-CN" sz="2000" b="0" i="1"/>
              <a:t>n</a:t>
            </a:r>
            <a:r>
              <a:rPr lang="zh-CN" altLang="en-US" sz="2000" b="0"/>
              <a:t>－</a:t>
            </a:r>
            <a:r>
              <a:rPr lang="en-US" altLang="zh-CN" sz="2000" b="0"/>
              <a:t>1</a:t>
            </a:r>
            <a:endParaRPr lang="en-US" altLang="zh-CN" sz="2400" b="0"/>
          </a:p>
        </p:txBody>
      </p:sp>
      <p:sp>
        <p:nvSpPr>
          <p:cNvPr id="12310" name="Text Box 19"/>
          <p:cNvSpPr txBox="1">
            <a:spLocks noChangeArrowheads="1"/>
          </p:cNvSpPr>
          <p:nvPr/>
        </p:nvSpPr>
        <p:spPr bwMode="auto">
          <a:xfrm>
            <a:off x="1219200" y="1357298"/>
            <a:ext cx="373063" cy="396875"/>
          </a:xfrm>
          <a:prstGeom prst="rect">
            <a:avLst/>
          </a:prstGeom>
          <a:noFill/>
          <a:ln w="9525">
            <a:noFill/>
            <a:miter lim="800000"/>
            <a:headEnd/>
            <a:tailEnd/>
          </a:ln>
        </p:spPr>
        <p:txBody>
          <a:bodyPr>
            <a:spAutoFit/>
          </a:bodyPr>
          <a:lstStyle/>
          <a:p>
            <a:pPr algn="l">
              <a:spcBef>
                <a:spcPct val="50000"/>
              </a:spcBef>
            </a:pPr>
            <a:r>
              <a:rPr lang="en-US" altLang="zh-CN" sz="2000" b="0"/>
              <a:t>0</a:t>
            </a:r>
            <a:endParaRPr lang="en-US" altLang="zh-CN" sz="2400" b="0"/>
          </a:p>
        </p:txBody>
      </p:sp>
      <p:sp>
        <p:nvSpPr>
          <p:cNvPr id="12311" name="Text Box 20"/>
          <p:cNvSpPr txBox="1">
            <a:spLocks noChangeArrowheads="1"/>
          </p:cNvSpPr>
          <p:nvPr/>
        </p:nvSpPr>
        <p:spPr bwMode="auto">
          <a:xfrm>
            <a:off x="71438" y="2336786"/>
            <a:ext cx="3643306" cy="461665"/>
          </a:xfrm>
          <a:prstGeom prst="rect">
            <a:avLst/>
          </a:prstGeom>
          <a:noFill/>
          <a:ln w="9525">
            <a:noFill/>
            <a:miter lim="800000"/>
            <a:headEnd/>
            <a:tailEnd/>
          </a:ln>
        </p:spPr>
        <p:txBody>
          <a:bodyPr wrap="square">
            <a:spAutoFit/>
          </a:bodyPr>
          <a:lstStyle/>
          <a:p>
            <a:pPr>
              <a:spcBef>
                <a:spcPct val="50000"/>
              </a:spcBef>
            </a:pPr>
            <a:r>
              <a:rPr lang="zh-CN" altLang="zh-CN" sz="2400" dirty="0" smtClean="0"/>
              <a:t>等额年值</a:t>
            </a:r>
            <a:r>
              <a:rPr lang="zh-CN" altLang="en-US" sz="2400" dirty="0" smtClean="0"/>
              <a:t>（</a:t>
            </a:r>
            <a:r>
              <a:rPr lang="en-US" altLang="zh-CN" sz="2400" b="0" dirty="0" smtClean="0"/>
              <a:t>A</a:t>
            </a:r>
            <a:r>
              <a:rPr lang="en-US" altLang="zh-CN" sz="2000" b="0" dirty="0" smtClean="0"/>
              <a:t>   </a:t>
            </a:r>
            <a:r>
              <a:rPr lang="en-US" altLang="zh-CN" sz="2400" b="0" dirty="0" err="1"/>
              <a:t>A</a:t>
            </a:r>
            <a:r>
              <a:rPr lang="en-US" altLang="zh-CN" sz="2400" b="0" dirty="0"/>
              <a:t>         </a:t>
            </a:r>
            <a:r>
              <a:rPr lang="en-US" altLang="zh-CN" sz="2400" b="0" dirty="0" err="1"/>
              <a:t>A</a:t>
            </a:r>
            <a:r>
              <a:rPr lang="en-US" altLang="zh-CN" sz="2400" b="0" dirty="0"/>
              <a:t>  </a:t>
            </a:r>
            <a:r>
              <a:rPr lang="en-US" altLang="zh-CN" sz="2400" b="0" dirty="0" err="1" smtClean="0"/>
              <a:t>A</a:t>
            </a:r>
            <a:r>
              <a:rPr lang="zh-CN" altLang="zh-CN" sz="2400" b="0" dirty="0" smtClean="0"/>
              <a:t>）</a:t>
            </a:r>
            <a:endParaRPr lang="zh-CN" altLang="en-US" sz="2400" b="0" dirty="0"/>
          </a:p>
        </p:txBody>
      </p:sp>
      <p:sp>
        <p:nvSpPr>
          <p:cNvPr id="392213" name="Line 21"/>
          <p:cNvSpPr>
            <a:spLocks noChangeShapeType="1"/>
          </p:cNvSpPr>
          <p:nvPr/>
        </p:nvSpPr>
        <p:spPr bwMode="auto">
          <a:xfrm>
            <a:off x="6892925" y="1814498"/>
            <a:ext cx="0" cy="838200"/>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14" name="Line 22"/>
          <p:cNvSpPr>
            <a:spLocks noChangeShapeType="1"/>
          </p:cNvSpPr>
          <p:nvPr/>
        </p:nvSpPr>
        <p:spPr bwMode="auto">
          <a:xfrm>
            <a:off x="4876800" y="1814498"/>
            <a:ext cx="1044575"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15" name="Line 23"/>
          <p:cNvSpPr>
            <a:spLocks noChangeShapeType="1"/>
          </p:cNvSpPr>
          <p:nvPr/>
        </p:nvSpPr>
        <p:spPr bwMode="auto">
          <a:xfrm>
            <a:off x="5921375" y="1814498"/>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16" name="Line 24"/>
          <p:cNvSpPr>
            <a:spLocks noChangeShapeType="1"/>
          </p:cNvSpPr>
          <p:nvPr/>
        </p:nvSpPr>
        <p:spPr bwMode="auto">
          <a:xfrm flipV="1">
            <a:off x="5921375" y="1662098"/>
            <a:ext cx="223838" cy="3048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17" name="Line 25"/>
          <p:cNvSpPr>
            <a:spLocks noChangeShapeType="1"/>
          </p:cNvSpPr>
          <p:nvPr/>
        </p:nvSpPr>
        <p:spPr bwMode="auto">
          <a:xfrm>
            <a:off x="6145213" y="1662098"/>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18" name="Line 26"/>
          <p:cNvSpPr>
            <a:spLocks noChangeShapeType="1"/>
          </p:cNvSpPr>
          <p:nvPr/>
        </p:nvSpPr>
        <p:spPr bwMode="auto">
          <a:xfrm>
            <a:off x="6145213" y="1814498"/>
            <a:ext cx="747712"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19" name="Line 27"/>
          <p:cNvSpPr>
            <a:spLocks noChangeShapeType="1"/>
          </p:cNvSpPr>
          <p:nvPr/>
        </p:nvSpPr>
        <p:spPr bwMode="auto">
          <a:xfrm>
            <a:off x="5249863" y="1770048"/>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20" name="Line 28"/>
          <p:cNvSpPr>
            <a:spLocks noChangeShapeType="1"/>
          </p:cNvSpPr>
          <p:nvPr/>
        </p:nvSpPr>
        <p:spPr bwMode="auto">
          <a:xfrm>
            <a:off x="5622925" y="1770048"/>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21" name="Line 29"/>
          <p:cNvSpPr>
            <a:spLocks noChangeShapeType="1"/>
          </p:cNvSpPr>
          <p:nvPr/>
        </p:nvSpPr>
        <p:spPr bwMode="auto">
          <a:xfrm>
            <a:off x="6518275" y="1770048"/>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22" name="Line 30"/>
          <p:cNvSpPr>
            <a:spLocks noChangeShapeType="1"/>
          </p:cNvSpPr>
          <p:nvPr/>
        </p:nvSpPr>
        <p:spPr bwMode="auto">
          <a:xfrm>
            <a:off x="4876800" y="1754173"/>
            <a:ext cx="0" cy="15240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22" name="Text Box 31"/>
          <p:cNvSpPr txBox="1">
            <a:spLocks noChangeArrowheads="1"/>
          </p:cNvSpPr>
          <p:nvPr/>
        </p:nvSpPr>
        <p:spPr bwMode="auto">
          <a:xfrm>
            <a:off x="5100638" y="1373173"/>
            <a:ext cx="373062" cy="396875"/>
          </a:xfrm>
          <a:prstGeom prst="rect">
            <a:avLst/>
          </a:prstGeom>
          <a:noFill/>
          <a:ln w="9525">
            <a:noFill/>
            <a:miter lim="800000"/>
            <a:headEnd/>
            <a:tailEnd/>
          </a:ln>
        </p:spPr>
        <p:txBody>
          <a:bodyPr>
            <a:spAutoFit/>
          </a:bodyPr>
          <a:lstStyle/>
          <a:p>
            <a:pPr algn="l">
              <a:spcBef>
                <a:spcPct val="50000"/>
              </a:spcBef>
            </a:pPr>
            <a:r>
              <a:rPr lang="en-US" altLang="zh-CN" sz="2000" b="0"/>
              <a:t>1</a:t>
            </a:r>
            <a:endParaRPr lang="en-US" altLang="zh-CN" sz="2400" b="0"/>
          </a:p>
        </p:txBody>
      </p:sp>
      <p:sp>
        <p:nvSpPr>
          <p:cNvPr id="12323" name="Text Box 32"/>
          <p:cNvSpPr txBox="1">
            <a:spLocks noChangeArrowheads="1"/>
          </p:cNvSpPr>
          <p:nvPr/>
        </p:nvSpPr>
        <p:spPr bwMode="auto">
          <a:xfrm>
            <a:off x="5473700" y="1389048"/>
            <a:ext cx="373063" cy="396875"/>
          </a:xfrm>
          <a:prstGeom prst="rect">
            <a:avLst/>
          </a:prstGeom>
          <a:noFill/>
          <a:ln w="9525">
            <a:noFill/>
            <a:miter lim="800000"/>
            <a:headEnd/>
            <a:tailEnd/>
          </a:ln>
        </p:spPr>
        <p:txBody>
          <a:bodyPr>
            <a:spAutoFit/>
          </a:bodyPr>
          <a:lstStyle/>
          <a:p>
            <a:pPr algn="l">
              <a:spcBef>
                <a:spcPct val="50000"/>
              </a:spcBef>
            </a:pPr>
            <a:r>
              <a:rPr lang="en-US" altLang="zh-CN" sz="2000" b="0"/>
              <a:t>2</a:t>
            </a:r>
            <a:endParaRPr lang="en-US" altLang="zh-CN" sz="2400" b="0"/>
          </a:p>
        </p:txBody>
      </p:sp>
      <p:sp>
        <p:nvSpPr>
          <p:cNvPr id="12324" name="Text Box 33"/>
          <p:cNvSpPr txBox="1">
            <a:spLocks noChangeArrowheads="1"/>
          </p:cNvSpPr>
          <p:nvPr/>
        </p:nvSpPr>
        <p:spPr bwMode="auto">
          <a:xfrm>
            <a:off x="6743700" y="1389048"/>
            <a:ext cx="373063" cy="396875"/>
          </a:xfrm>
          <a:prstGeom prst="rect">
            <a:avLst/>
          </a:prstGeom>
          <a:noFill/>
          <a:ln w="9525">
            <a:noFill/>
            <a:miter lim="800000"/>
            <a:headEnd/>
            <a:tailEnd/>
          </a:ln>
        </p:spPr>
        <p:txBody>
          <a:bodyPr>
            <a:spAutoFit/>
          </a:bodyPr>
          <a:lstStyle/>
          <a:p>
            <a:pPr algn="l">
              <a:spcBef>
                <a:spcPct val="50000"/>
              </a:spcBef>
            </a:pPr>
            <a:r>
              <a:rPr lang="en-US" altLang="zh-CN" sz="2000" b="0" i="1"/>
              <a:t>n</a:t>
            </a:r>
            <a:endParaRPr lang="en-US" altLang="zh-CN" sz="2400" b="0"/>
          </a:p>
        </p:txBody>
      </p:sp>
      <p:sp>
        <p:nvSpPr>
          <p:cNvPr id="12325" name="Text Box 34"/>
          <p:cNvSpPr txBox="1">
            <a:spLocks noChangeArrowheads="1"/>
          </p:cNvSpPr>
          <p:nvPr/>
        </p:nvSpPr>
        <p:spPr bwMode="auto">
          <a:xfrm>
            <a:off x="6145213" y="1389048"/>
            <a:ext cx="747712" cy="396875"/>
          </a:xfrm>
          <a:prstGeom prst="rect">
            <a:avLst/>
          </a:prstGeom>
          <a:noFill/>
          <a:ln w="9525">
            <a:noFill/>
            <a:miter lim="800000"/>
            <a:headEnd/>
            <a:tailEnd/>
          </a:ln>
        </p:spPr>
        <p:txBody>
          <a:bodyPr>
            <a:spAutoFit/>
          </a:bodyPr>
          <a:lstStyle/>
          <a:p>
            <a:pPr algn="l">
              <a:spcBef>
                <a:spcPct val="50000"/>
              </a:spcBef>
            </a:pPr>
            <a:r>
              <a:rPr lang="en-US" altLang="zh-CN" sz="2000" b="0" i="1"/>
              <a:t>n</a:t>
            </a:r>
            <a:r>
              <a:rPr lang="zh-CN" altLang="en-US" sz="2000" b="0"/>
              <a:t>－</a:t>
            </a:r>
            <a:r>
              <a:rPr lang="en-US" altLang="zh-CN" sz="2000" b="0"/>
              <a:t>1</a:t>
            </a:r>
            <a:endParaRPr lang="en-US" altLang="zh-CN" sz="2400" b="0"/>
          </a:p>
        </p:txBody>
      </p:sp>
      <p:sp>
        <p:nvSpPr>
          <p:cNvPr id="12326" name="Text Box 35"/>
          <p:cNvSpPr txBox="1">
            <a:spLocks noChangeArrowheads="1"/>
          </p:cNvSpPr>
          <p:nvPr/>
        </p:nvSpPr>
        <p:spPr bwMode="auto">
          <a:xfrm>
            <a:off x="4727575" y="1373173"/>
            <a:ext cx="373063" cy="396875"/>
          </a:xfrm>
          <a:prstGeom prst="rect">
            <a:avLst/>
          </a:prstGeom>
          <a:noFill/>
          <a:ln w="9525">
            <a:noFill/>
            <a:miter lim="800000"/>
            <a:headEnd/>
            <a:tailEnd/>
          </a:ln>
        </p:spPr>
        <p:txBody>
          <a:bodyPr>
            <a:spAutoFit/>
          </a:bodyPr>
          <a:lstStyle/>
          <a:p>
            <a:pPr algn="l">
              <a:spcBef>
                <a:spcPct val="50000"/>
              </a:spcBef>
            </a:pPr>
            <a:r>
              <a:rPr lang="en-US" altLang="zh-CN" sz="2000" b="0"/>
              <a:t>0</a:t>
            </a:r>
            <a:endParaRPr lang="en-US" altLang="zh-CN" sz="2400" b="0"/>
          </a:p>
        </p:txBody>
      </p:sp>
      <p:sp>
        <p:nvSpPr>
          <p:cNvPr id="12327" name="Text Box 36"/>
          <p:cNvSpPr txBox="1">
            <a:spLocks noChangeArrowheads="1"/>
          </p:cNvSpPr>
          <p:nvPr/>
        </p:nvSpPr>
        <p:spPr bwMode="auto">
          <a:xfrm>
            <a:off x="6929454" y="2033566"/>
            <a:ext cx="1931988" cy="457200"/>
          </a:xfrm>
          <a:prstGeom prst="rect">
            <a:avLst/>
          </a:prstGeom>
          <a:noFill/>
          <a:ln w="9525">
            <a:noFill/>
            <a:miter lim="800000"/>
            <a:headEnd/>
            <a:tailEnd/>
          </a:ln>
        </p:spPr>
        <p:txBody>
          <a:bodyPr>
            <a:spAutoFit/>
          </a:bodyPr>
          <a:lstStyle/>
          <a:p>
            <a:pPr algn="l">
              <a:spcBef>
                <a:spcPct val="50000"/>
              </a:spcBef>
            </a:pPr>
            <a:r>
              <a:rPr lang="en-US" altLang="zh-CN" sz="2400" b="0" dirty="0"/>
              <a:t>F</a:t>
            </a:r>
            <a:r>
              <a:rPr lang="zh-CN" altLang="en-US" sz="2400" b="0" dirty="0"/>
              <a:t>（</a:t>
            </a:r>
            <a:r>
              <a:rPr lang="zh-CN" altLang="en-GB" sz="2400" b="0" dirty="0"/>
              <a:t>终</a:t>
            </a:r>
            <a:r>
              <a:rPr lang="zh-CN" altLang="en-US" sz="2400" b="0" dirty="0"/>
              <a:t>值</a:t>
            </a:r>
            <a:r>
              <a:rPr lang="zh-CN" altLang="zh-CN" sz="2400" b="0" dirty="0"/>
              <a:t>）</a:t>
            </a:r>
            <a:endParaRPr lang="zh-CN" altLang="en-US" sz="2400" b="0" dirty="0"/>
          </a:p>
        </p:txBody>
      </p:sp>
      <p:sp>
        <p:nvSpPr>
          <p:cNvPr id="392229" name="AutoShape 37"/>
          <p:cNvSpPr>
            <a:spLocks noChangeArrowheads="1"/>
          </p:cNvSpPr>
          <p:nvPr/>
        </p:nvSpPr>
        <p:spPr bwMode="auto">
          <a:xfrm>
            <a:off x="3757613" y="1560498"/>
            <a:ext cx="820737" cy="609600"/>
          </a:xfrm>
          <a:prstGeom prst="leftRightArrow">
            <a:avLst>
              <a:gd name="adj1" fmla="val 50000"/>
              <a:gd name="adj2" fmla="val 26927"/>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30" name="Line 38"/>
          <p:cNvSpPr>
            <a:spLocks noChangeShapeType="1"/>
          </p:cNvSpPr>
          <p:nvPr/>
        </p:nvSpPr>
        <p:spPr bwMode="auto">
          <a:xfrm>
            <a:off x="1741488" y="1814498"/>
            <a:ext cx="0" cy="457200"/>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31" name="Line 39"/>
          <p:cNvSpPr>
            <a:spLocks noChangeShapeType="1"/>
          </p:cNvSpPr>
          <p:nvPr/>
        </p:nvSpPr>
        <p:spPr bwMode="auto">
          <a:xfrm>
            <a:off x="2114550" y="1814498"/>
            <a:ext cx="0" cy="457200"/>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32" name="Line 40"/>
          <p:cNvSpPr>
            <a:spLocks noChangeShapeType="1"/>
          </p:cNvSpPr>
          <p:nvPr/>
        </p:nvSpPr>
        <p:spPr bwMode="auto">
          <a:xfrm>
            <a:off x="3009900" y="1814498"/>
            <a:ext cx="0" cy="457200"/>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33" name="Line 41"/>
          <p:cNvSpPr>
            <a:spLocks noChangeShapeType="1"/>
          </p:cNvSpPr>
          <p:nvPr/>
        </p:nvSpPr>
        <p:spPr bwMode="auto">
          <a:xfrm>
            <a:off x="3384550" y="1814498"/>
            <a:ext cx="0" cy="457200"/>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234" name="Line 42"/>
          <p:cNvSpPr>
            <a:spLocks noChangeShapeType="1"/>
          </p:cNvSpPr>
          <p:nvPr/>
        </p:nvSpPr>
        <p:spPr bwMode="auto">
          <a:xfrm>
            <a:off x="1741488" y="2271698"/>
            <a:ext cx="1643062"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2292" name="Object 4"/>
          <p:cNvGraphicFramePr>
            <a:graphicFrameLocks noChangeAspect="1"/>
          </p:cNvGraphicFramePr>
          <p:nvPr/>
        </p:nvGraphicFramePr>
        <p:xfrm>
          <a:off x="1714480" y="3506784"/>
          <a:ext cx="2460625" cy="1027112"/>
        </p:xfrm>
        <a:graphic>
          <a:graphicData uri="http://schemas.openxmlformats.org/presentationml/2006/ole">
            <p:oleObj spid="_x0000_s161796" name="公式" r:id="rId3" imgW="1028520" imgH="431640" progId="Equation.3">
              <p:embed/>
            </p:oleObj>
          </a:graphicData>
        </a:graphic>
      </p:graphicFrame>
      <p:graphicFrame>
        <p:nvGraphicFramePr>
          <p:cNvPr id="12293" name="Object 43"/>
          <p:cNvGraphicFramePr>
            <a:graphicFrameLocks noChangeAspect="1"/>
          </p:cNvGraphicFramePr>
          <p:nvPr/>
        </p:nvGraphicFramePr>
        <p:xfrm>
          <a:off x="1714480" y="5265723"/>
          <a:ext cx="2709863" cy="619125"/>
        </p:xfrm>
        <a:graphic>
          <a:graphicData uri="http://schemas.openxmlformats.org/presentationml/2006/ole">
            <p:oleObj spid="_x0000_s161797" name="公式" r:id="rId4" imgW="939600" imgH="215640" progId="Equation.3">
              <p:embed/>
            </p:oleObj>
          </a:graphicData>
        </a:graphic>
      </p:graphicFrame>
      <p:graphicFrame>
        <p:nvGraphicFramePr>
          <p:cNvPr id="12290" name="Object 5"/>
          <p:cNvGraphicFramePr>
            <a:graphicFrameLocks noChangeAspect="1"/>
          </p:cNvGraphicFramePr>
          <p:nvPr/>
        </p:nvGraphicFramePr>
        <p:xfrm>
          <a:off x="5262585" y="3479796"/>
          <a:ext cx="2524125" cy="1054100"/>
        </p:xfrm>
        <a:graphic>
          <a:graphicData uri="http://schemas.openxmlformats.org/presentationml/2006/ole">
            <p:oleObj spid="_x0000_s161794" name="公式" r:id="rId5" imgW="1028520" imgH="431640" progId="Equation.3">
              <p:embed/>
            </p:oleObj>
          </a:graphicData>
        </a:graphic>
      </p:graphicFrame>
      <p:graphicFrame>
        <p:nvGraphicFramePr>
          <p:cNvPr id="12291" name="Object 44"/>
          <p:cNvGraphicFramePr>
            <a:graphicFrameLocks noChangeAspect="1"/>
          </p:cNvGraphicFramePr>
          <p:nvPr/>
        </p:nvGraphicFramePr>
        <p:xfrm>
          <a:off x="5219701" y="5272093"/>
          <a:ext cx="2747963" cy="619125"/>
        </p:xfrm>
        <a:graphic>
          <a:graphicData uri="http://schemas.openxmlformats.org/presentationml/2006/ole">
            <p:oleObj spid="_x0000_s161795" name="公式" r:id="rId6" imgW="952200" imgH="215640" progId="Equation.3">
              <p:embed/>
            </p:oleObj>
          </a:graphicData>
        </a:graphic>
      </p:graphicFrame>
      <p:sp>
        <p:nvSpPr>
          <p:cNvPr id="392243" name="Rectangle 51"/>
          <p:cNvSpPr>
            <a:spLocks noChangeArrowheads="1"/>
          </p:cNvSpPr>
          <p:nvPr/>
        </p:nvSpPr>
        <p:spPr bwMode="auto">
          <a:xfrm>
            <a:off x="5724525" y="4664061"/>
            <a:ext cx="2350323" cy="461665"/>
          </a:xfrm>
          <a:prstGeom prst="rect">
            <a:avLst/>
          </a:prstGeom>
          <a:noFill/>
          <a:ln w="9525">
            <a:noFill/>
            <a:miter lim="800000"/>
            <a:headEnd/>
            <a:tailEnd/>
          </a:ln>
          <a:effectLst/>
        </p:spPr>
        <p:txBody>
          <a:bodyPr wrap="none">
            <a:spAutoFit/>
          </a:bodyPr>
          <a:lstStyle/>
          <a:p>
            <a:pPr>
              <a:defRPr/>
            </a:pPr>
            <a:r>
              <a:rPr lang="zh-CN" altLang="en-GB" sz="2400" b="1" dirty="0" smtClean="0">
                <a:solidFill>
                  <a:srgbClr val="C00000"/>
                </a:solidFill>
                <a:effectLst>
                  <a:outerShdw blurRad="38100" dist="38100" dir="2700000" algn="tl">
                    <a:srgbClr val="C0C0C0"/>
                  </a:outerShdw>
                </a:effectLst>
              </a:rPr>
              <a:t>偿债基金</a:t>
            </a:r>
            <a:r>
              <a:rPr lang="zh-CN" altLang="en-US" sz="2400" b="1" dirty="0" smtClean="0">
                <a:solidFill>
                  <a:srgbClr val="C00000"/>
                </a:solidFill>
                <a:effectLst>
                  <a:outerShdw blurRad="38100" dist="38100" dir="2700000" algn="tl">
                    <a:srgbClr val="C0C0C0"/>
                  </a:outerShdw>
                </a:effectLst>
              </a:rPr>
              <a:t>值</a:t>
            </a:r>
            <a:r>
              <a:rPr lang="zh-CN" altLang="en-GB" sz="2400" b="1" dirty="0" smtClean="0">
                <a:solidFill>
                  <a:srgbClr val="C00000"/>
                </a:solidFill>
                <a:effectLst>
                  <a:outerShdw blurRad="38100" dist="38100" dir="2700000" algn="tl">
                    <a:srgbClr val="C0C0C0"/>
                  </a:outerShdw>
                </a:effectLst>
              </a:rPr>
              <a:t>系数</a:t>
            </a:r>
            <a:endParaRPr lang="zh-CN" altLang="en-US" sz="2400" b="1" dirty="0">
              <a:solidFill>
                <a:srgbClr val="C00000"/>
              </a:solidFill>
              <a:effectLst>
                <a:outerShdw blurRad="38100" dist="38100" dir="2700000" algn="tl">
                  <a:srgbClr val="C0C0C0"/>
                </a:outerShdw>
              </a:effectLst>
            </a:endParaRPr>
          </a:p>
        </p:txBody>
      </p:sp>
      <p:sp>
        <p:nvSpPr>
          <p:cNvPr id="392244" name="Line 52"/>
          <p:cNvSpPr>
            <a:spLocks noChangeShapeType="1"/>
          </p:cNvSpPr>
          <p:nvPr/>
        </p:nvSpPr>
        <p:spPr bwMode="auto">
          <a:xfrm flipH="1">
            <a:off x="2916238" y="5049823"/>
            <a:ext cx="1511300" cy="28892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2245" name="Rectangle 53"/>
          <p:cNvSpPr>
            <a:spLocks noChangeArrowheads="1"/>
          </p:cNvSpPr>
          <p:nvPr/>
        </p:nvSpPr>
        <p:spPr bwMode="auto">
          <a:xfrm>
            <a:off x="3132138" y="4686980"/>
            <a:ext cx="2040943" cy="461665"/>
          </a:xfrm>
          <a:prstGeom prst="rect">
            <a:avLst/>
          </a:prstGeom>
          <a:noFill/>
          <a:ln w="9525">
            <a:noFill/>
            <a:miter lim="800000"/>
            <a:headEnd/>
            <a:tailEnd/>
          </a:ln>
          <a:effectLst/>
        </p:spPr>
        <p:txBody>
          <a:bodyPr wrap="none">
            <a:spAutoFit/>
          </a:bodyPr>
          <a:lstStyle/>
          <a:p>
            <a:pPr>
              <a:defRPr/>
            </a:pPr>
            <a:r>
              <a:rPr lang="zh-CN" altLang="en-US" sz="2400" b="1" dirty="0" smtClean="0">
                <a:solidFill>
                  <a:srgbClr val="C00000"/>
                </a:solidFill>
                <a:effectLst>
                  <a:outerShdw blurRad="38100" dist="38100" dir="2700000" algn="tl">
                    <a:srgbClr val="C0C0C0"/>
                  </a:outerShdw>
                </a:effectLst>
              </a:rPr>
              <a:t>年金</a:t>
            </a:r>
            <a:r>
              <a:rPr lang="zh-CN" altLang="en-GB" sz="2400" b="1" dirty="0" smtClean="0">
                <a:solidFill>
                  <a:srgbClr val="C00000"/>
                </a:solidFill>
                <a:effectLst>
                  <a:outerShdw blurRad="38100" dist="38100" dir="2700000" algn="tl">
                    <a:srgbClr val="C0C0C0"/>
                  </a:outerShdw>
                </a:effectLst>
              </a:rPr>
              <a:t>终</a:t>
            </a:r>
            <a:r>
              <a:rPr lang="zh-CN" altLang="en-GB" sz="2400" b="1" dirty="0">
                <a:solidFill>
                  <a:srgbClr val="C00000"/>
                </a:solidFill>
                <a:effectLst>
                  <a:outerShdw blurRad="38100" dist="38100" dir="2700000" algn="tl">
                    <a:srgbClr val="C0C0C0"/>
                  </a:outerShdw>
                </a:effectLst>
              </a:rPr>
              <a:t>值系数</a:t>
            </a:r>
            <a:endParaRPr lang="zh-CN" altLang="en-US" sz="2400" b="1" dirty="0">
              <a:solidFill>
                <a:srgbClr val="C00000"/>
              </a:solidFill>
              <a:effectLst>
                <a:outerShdw blurRad="38100" dist="38100" dir="2700000" algn="tl">
                  <a:srgbClr val="C0C0C0"/>
                </a:outerShdw>
              </a:effectLst>
            </a:endParaRPr>
          </a:p>
        </p:txBody>
      </p:sp>
      <p:sp>
        <p:nvSpPr>
          <p:cNvPr id="392246" name="Line 54"/>
          <p:cNvSpPr>
            <a:spLocks noChangeShapeType="1"/>
          </p:cNvSpPr>
          <p:nvPr/>
        </p:nvSpPr>
        <p:spPr bwMode="auto">
          <a:xfrm flipH="1">
            <a:off x="7273925" y="4906948"/>
            <a:ext cx="576263" cy="57467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 name="Rectangle 2"/>
          <p:cNvSpPr>
            <a:spLocks noGrp="1" noChangeArrowheads="1"/>
          </p:cNvSpPr>
          <p:nvPr>
            <p:ph type="title"/>
          </p:nvPr>
        </p:nvSpPr>
        <p:spPr>
          <a:xfrm>
            <a:off x="468313" y="46038"/>
            <a:ext cx="8207375" cy="935037"/>
          </a:xfrm>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等额收付类型计算公式</a:t>
            </a:r>
            <a:r>
              <a:rPr lang="en-US" altLang="zh-CN" sz="3600" dirty="0" smtClean="0">
                <a:solidFill>
                  <a:srgbClr val="C00000"/>
                </a:solidFill>
                <a:effectLst>
                  <a:outerShdw blurRad="38100" dist="38100" dir="2700000" algn="tl">
                    <a:srgbClr val="000000">
                      <a:alpha val="43137"/>
                    </a:srgbClr>
                  </a:outerShdw>
                </a:effectLst>
              </a:rPr>
              <a:t/>
            </a:r>
            <a:br>
              <a:rPr lang="en-US" altLang="zh-CN" sz="3600" dirty="0" smtClean="0">
                <a:solidFill>
                  <a:srgbClr val="C00000"/>
                </a:solidFill>
                <a:effectLst>
                  <a:outerShdw blurRad="38100" dist="38100" dir="2700000" algn="tl">
                    <a:srgbClr val="000000">
                      <a:alpha val="43137"/>
                    </a:srgbClr>
                  </a:outerShdw>
                </a:effectLst>
              </a:rPr>
            </a:br>
            <a:r>
              <a:rPr lang="zh-CN" altLang="en-US" sz="2400" dirty="0" smtClean="0">
                <a:effectLst>
                  <a:outerShdw blurRad="38100" dist="38100" dir="2700000" algn="tl">
                    <a:srgbClr val="C0C0C0"/>
                  </a:outerShdw>
                </a:effectLst>
              </a:rPr>
              <a:t>等额年值</a:t>
            </a:r>
            <a:r>
              <a:rPr lang="en-GB" altLang="zh-CN" sz="2400" dirty="0" smtClean="0">
                <a:effectLst>
                  <a:outerShdw blurRad="38100" dist="38100" dir="2700000" algn="tl">
                    <a:srgbClr val="C0C0C0"/>
                  </a:outerShdw>
                </a:effectLst>
              </a:rPr>
              <a:t>A</a:t>
            </a:r>
            <a:r>
              <a:rPr lang="zh-CN" altLang="en-US" sz="2400" dirty="0" smtClean="0">
                <a:effectLst>
                  <a:outerShdw blurRad="38100" dist="38100" dir="2700000" algn="tl">
                    <a:srgbClr val="C0C0C0"/>
                  </a:outerShdw>
                </a:effectLst>
              </a:rPr>
              <a:t>与</a:t>
            </a:r>
            <a:r>
              <a:rPr lang="zh-CN" altLang="en-GB" sz="2400" dirty="0" smtClean="0">
                <a:effectLst>
                  <a:outerShdw blurRad="38100" dist="38100" dir="2700000" algn="tl">
                    <a:srgbClr val="C0C0C0"/>
                  </a:outerShdw>
                </a:effectLst>
              </a:rPr>
              <a:t>终值</a:t>
            </a:r>
            <a:r>
              <a:rPr lang="en-GB" altLang="zh-CN" sz="2400" dirty="0" smtClean="0">
                <a:effectLst>
                  <a:outerShdw blurRad="38100" dist="38100" dir="2700000" algn="tl">
                    <a:srgbClr val="C0C0C0"/>
                  </a:outerShdw>
                </a:effectLst>
              </a:rPr>
              <a:t>F</a:t>
            </a:r>
            <a:r>
              <a:rPr lang="zh-CN" altLang="en-US" sz="2400" dirty="0" smtClean="0">
                <a:effectLst>
                  <a:outerShdw blurRad="38100" dist="38100" dir="2700000" algn="tl">
                    <a:srgbClr val="C0C0C0"/>
                  </a:outerShdw>
                </a:effectLst>
              </a:rPr>
              <a:t>之间的换算</a:t>
            </a:r>
            <a:endParaRPr lang="zh-CN" altLang="en-US" sz="4000" b="1" dirty="0" smtClean="0"/>
          </a:p>
        </p:txBody>
      </p:sp>
      <p:sp>
        <p:nvSpPr>
          <p:cNvPr id="60" name="Rectangle 43"/>
          <p:cNvSpPr>
            <a:spLocks noChangeArrowheads="1"/>
          </p:cNvSpPr>
          <p:nvPr/>
        </p:nvSpPr>
        <p:spPr bwMode="auto">
          <a:xfrm>
            <a:off x="1639370" y="2929223"/>
            <a:ext cx="2659702" cy="461665"/>
          </a:xfrm>
          <a:prstGeom prst="rect">
            <a:avLst/>
          </a:prstGeom>
          <a:solidFill>
            <a:srgbClr val="00B050"/>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spAutoFit/>
          </a:bodyPr>
          <a:lstStyle/>
          <a:p>
            <a:pPr>
              <a:defRPr/>
            </a:pPr>
            <a:r>
              <a:rPr lang="zh-CN" altLang="en-US" sz="2400" b="1" dirty="0" smtClean="0">
                <a:solidFill>
                  <a:schemeClr val="bg1"/>
                </a:solidFill>
                <a:effectLst>
                  <a:outerShdw blurRad="38100" dist="38100" dir="2700000" algn="tl">
                    <a:srgbClr val="C0C0C0"/>
                  </a:outerShdw>
                </a:effectLst>
              </a:rPr>
              <a:t>已知年值，求终值</a:t>
            </a:r>
            <a:endParaRPr lang="en-US" altLang="zh-CN" sz="2400" b="1" dirty="0">
              <a:solidFill>
                <a:schemeClr val="bg1"/>
              </a:solidFill>
              <a:effectLst>
                <a:outerShdw blurRad="38100" dist="38100" dir="2700000" algn="tl">
                  <a:srgbClr val="C0C0C0"/>
                </a:outerShdw>
              </a:effectLst>
            </a:endParaRPr>
          </a:p>
        </p:txBody>
      </p:sp>
      <p:sp>
        <p:nvSpPr>
          <p:cNvPr id="61" name="Rectangle 43"/>
          <p:cNvSpPr>
            <a:spLocks noChangeArrowheads="1"/>
          </p:cNvSpPr>
          <p:nvPr/>
        </p:nvSpPr>
        <p:spPr bwMode="auto">
          <a:xfrm>
            <a:off x="5139832" y="2962260"/>
            <a:ext cx="2659702" cy="461665"/>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spAutoFit/>
          </a:bodyPr>
          <a:lstStyle/>
          <a:p>
            <a:pPr>
              <a:defRPr/>
            </a:pPr>
            <a:r>
              <a:rPr lang="zh-CN" altLang="en-US" sz="2400" b="1" dirty="0" smtClean="0">
                <a:effectLst>
                  <a:outerShdw blurRad="38100" dist="38100" dir="2700000" algn="tl">
                    <a:srgbClr val="C0C0C0"/>
                  </a:outerShdw>
                </a:effectLst>
              </a:rPr>
              <a:t>已知终值，求年值</a:t>
            </a:r>
            <a:endParaRPr lang="en-US" altLang="zh-CN" sz="2400" b="1" dirty="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Effect transition="in" filter="wipe(down)">
                                      <p:cBhvr>
                                        <p:cTn id="13" dur="500"/>
                                        <p:tgtEl>
                                          <p:spTgt spid="12292"/>
                                        </p:tgtEl>
                                      </p:cBhvr>
                                    </p:animEffect>
                                  </p:childTnLst>
                                </p:cTn>
                              </p:par>
                              <p:par>
                                <p:cTn id="14" presetID="22" presetClass="entr" presetSubtype="4" fill="hold" nodeType="withEffect">
                                  <p:stCondLst>
                                    <p:cond delay="0"/>
                                  </p:stCondLst>
                                  <p:childTnLst>
                                    <p:set>
                                      <p:cBhvr>
                                        <p:cTn id="15" dur="1" fill="hold">
                                          <p:stCondLst>
                                            <p:cond delay="0"/>
                                          </p:stCondLst>
                                        </p:cTn>
                                        <p:tgtEl>
                                          <p:spTgt spid="12293"/>
                                        </p:tgtEl>
                                        <p:attrNameLst>
                                          <p:attrName>style.visibility</p:attrName>
                                        </p:attrNameLst>
                                      </p:cBhvr>
                                      <p:to>
                                        <p:strVal val="visible"/>
                                      </p:to>
                                    </p:set>
                                    <p:animEffect transition="in" filter="wipe(down)">
                                      <p:cBhvr>
                                        <p:cTn id="16" dur="500"/>
                                        <p:tgtEl>
                                          <p:spTgt spid="1229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500" fill="hold"/>
                                        <p:tgtEl>
                                          <p:spTgt spid="61"/>
                                        </p:tgtEl>
                                        <p:attrNameLst>
                                          <p:attrName>ppt_x</p:attrName>
                                        </p:attrNameLst>
                                      </p:cBhvr>
                                      <p:tavLst>
                                        <p:tav tm="0">
                                          <p:val>
                                            <p:strVal val="#ppt_x"/>
                                          </p:val>
                                        </p:tav>
                                        <p:tav tm="100000">
                                          <p:val>
                                            <p:strVal val="#ppt_x"/>
                                          </p:val>
                                        </p:tav>
                                      </p:tavLst>
                                    </p:anim>
                                    <p:anim calcmode="lin" valueType="num">
                                      <p:cBhvr additive="base">
                                        <p:cTn id="2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290"/>
                                        </p:tgtEl>
                                        <p:attrNameLst>
                                          <p:attrName>style.visibility</p:attrName>
                                        </p:attrNameLst>
                                      </p:cBhvr>
                                      <p:to>
                                        <p:strVal val="visible"/>
                                      </p:to>
                                    </p:set>
                                    <p:animEffect transition="in" filter="wipe(down)">
                                      <p:cBhvr>
                                        <p:cTn id="27" dur="500"/>
                                        <p:tgtEl>
                                          <p:spTgt spid="12290"/>
                                        </p:tgtEl>
                                      </p:cBhvr>
                                    </p:animEffect>
                                  </p:childTnLst>
                                </p:cTn>
                              </p:par>
                              <p:par>
                                <p:cTn id="28" presetID="22" presetClass="entr" presetSubtype="4" fill="hold" nodeType="withEffect">
                                  <p:stCondLst>
                                    <p:cond delay="0"/>
                                  </p:stCondLst>
                                  <p:childTnLst>
                                    <p:set>
                                      <p:cBhvr>
                                        <p:cTn id="29" dur="1" fill="hold">
                                          <p:stCondLst>
                                            <p:cond delay="0"/>
                                          </p:stCondLst>
                                        </p:cTn>
                                        <p:tgtEl>
                                          <p:spTgt spid="12291"/>
                                        </p:tgtEl>
                                        <p:attrNameLst>
                                          <p:attrName>style.visibility</p:attrName>
                                        </p:attrNameLst>
                                      </p:cBhvr>
                                      <p:to>
                                        <p:strVal val="visible"/>
                                      </p:to>
                                    </p:set>
                                    <p:animEffect transition="in" filter="wipe(down)">
                                      <p:cBhvr>
                                        <p:cTn id="30" dur="500"/>
                                        <p:tgtEl>
                                          <p:spTgt spid="1229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92244"/>
                                        </p:tgtEl>
                                        <p:attrNameLst>
                                          <p:attrName>style.visibility</p:attrName>
                                        </p:attrNameLst>
                                      </p:cBhvr>
                                      <p:to>
                                        <p:strVal val="visible"/>
                                      </p:to>
                                    </p:set>
                                    <p:anim calcmode="lin" valueType="num">
                                      <p:cBhvr additive="base">
                                        <p:cTn id="35" dur="500" fill="hold"/>
                                        <p:tgtEl>
                                          <p:spTgt spid="392244"/>
                                        </p:tgtEl>
                                        <p:attrNameLst>
                                          <p:attrName>ppt_x</p:attrName>
                                        </p:attrNameLst>
                                      </p:cBhvr>
                                      <p:tavLst>
                                        <p:tav tm="0">
                                          <p:val>
                                            <p:strVal val="#ppt_x"/>
                                          </p:val>
                                        </p:tav>
                                        <p:tav tm="100000">
                                          <p:val>
                                            <p:strVal val="#ppt_x"/>
                                          </p:val>
                                        </p:tav>
                                      </p:tavLst>
                                    </p:anim>
                                    <p:anim calcmode="lin" valueType="num">
                                      <p:cBhvr additive="base">
                                        <p:cTn id="36" dur="500" fill="hold"/>
                                        <p:tgtEl>
                                          <p:spTgt spid="39224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92246"/>
                                        </p:tgtEl>
                                        <p:attrNameLst>
                                          <p:attrName>style.visibility</p:attrName>
                                        </p:attrNameLst>
                                      </p:cBhvr>
                                      <p:to>
                                        <p:strVal val="visible"/>
                                      </p:to>
                                    </p:set>
                                    <p:anim calcmode="lin" valueType="num">
                                      <p:cBhvr additive="base">
                                        <p:cTn id="39" dur="500" fill="hold"/>
                                        <p:tgtEl>
                                          <p:spTgt spid="392246"/>
                                        </p:tgtEl>
                                        <p:attrNameLst>
                                          <p:attrName>ppt_x</p:attrName>
                                        </p:attrNameLst>
                                      </p:cBhvr>
                                      <p:tavLst>
                                        <p:tav tm="0">
                                          <p:val>
                                            <p:strVal val="#ppt_x"/>
                                          </p:val>
                                        </p:tav>
                                        <p:tav tm="100000">
                                          <p:val>
                                            <p:strVal val="#ppt_x"/>
                                          </p:val>
                                        </p:tav>
                                      </p:tavLst>
                                    </p:anim>
                                    <p:anim calcmode="lin" valueType="num">
                                      <p:cBhvr additive="base">
                                        <p:cTn id="40" dur="500" fill="hold"/>
                                        <p:tgtEl>
                                          <p:spTgt spid="39224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92245"/>
                                        </p:tgtEl>
                                        <p:attrNameLst>
                                          <p:attrName>style.visibility</p:attrName>
                                        </p:attrNameLst>
                                      </p:cBhvr>
                                      <p:to>
                                        <p:strVal val="visible"/>
                                      </p:to>
                                    </p:set>
                                    <p:anim calcmode="lin" valueType="num">
                                      <p:cBhvr additive="base">
                                        <p:cTn id="43" dur="500" fill="hold"/>
                                        <p:tgtEl>
                                          <p:spTgt spid="392245"/>
                                        </p:tgtEl>
                                        <p:attrNameLst>
                                          <p:attrName>ppt_x</p:attrName>
                                        </p:attrNameLst>
                                      </p:cBhvr>
                                      <p:tavLst>
                                        <p:tav tm="0">
                                          <p:val>
                                            <p:strVal val="#ppt_x"/>
                                          </p:val>
                                        </p:tav>
                                        <p:tav tm="100000">
                                          <p:val>
                                            <p:strVal val="#ppt_x"/>
                                          </p:val>
                                        </p:tav>
                                      </p:tavLst>
                                    </p:anim>
                                    <p:anim calcmode="lin" valueType="num">
                                      <p:cBhvr additive="base">
                                        <p:cTn id="44" dur="500" fill="hold"/>
                                        <p:tgtEl>
                                          <p:spTgt spid="3922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92243"/>
                                        </p:tgtEl>
                                        <p:attrNameLst>
                                          <p:attrName>style.visibility</p:attrName>
                                        </p:attrNameLst>
                                      </p:cBhvr>
                                      <p:to>
                                        <p:strVal val="visible"/>
                                      </p:to>
                                    </p:set>
                                    <p:anim calcmode="lin" valueType="num">
                                      <p:cBhvr additive="base">
                                        <p:cTn id="47" dur="500" fill="hold"/>
                                        <p:tgtEl>
                                          <p:spTgt spid="392243"/>
                                        </p:tgtEl>
                                        <p:attrNameLst>
                                          <p:attrName>ppt_x</p:attrName>
                                        </p:attrNameLst>
                                      </p:cBhvr>
                                      <p:tavLst>
                                        <p:tav tm="0">
                                          <p:val>
                                            <p:strVal val="#ppt_x"/>
                                          </p:val>
                                        </p:tav>
                                        <p:tav tm="100000">
                                          <p:val>
                                            <p:strVal val="#ppt_x"/>
                                          </p:val>
                                        </p:tav>
                                      </p:tavLst>
                                    </p:anim>
                                    <p:anim calcmode="lin" valueType="num">
                                      <p:cBhvr additive="base">
                                        <p:cTn id="48" dur="500" fill="hold"/>
                                        <p:tgtEl>
                                          <p:spTgt spid="392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43" grpId="0"/>
      <p:bldP spid="392245" grpId="0"/>
      <p:bldP spid="60" grpId="0" animBg="1"/>
      <p:bldP spid="6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4294967295"/>
          </p:nvPr>
        </p:nvSpPr>
        <p:spPr>
          <a:xfrm>
            <a:off x="6523012" y="6324600"/>
            <a:ext cx="1905000" cy="457200"/>
          </a:xfrm>
          <a:prstGeom prst="rect">
            <a:avLst/>
          </a:prstGeom>
        </p:spPr>
        <p:txBody>
          <a:bodyPr/>
          <a:lstStyle/>
          <a:p>
            <a:pPr>
              <a:defRPr/>
            </a:pPr>
            <a:fld id="{E88A9DD9-191F-4D9A-8CAB-7043F946A0C6}" type="slidenum">
              <a:rPr lang="en-US" altLang="zh-CN"/>
              <a:pPr>
                <a:defRPr/>
              </a:pPr>
              <a:t>28</a:t>
            </a:fld>
            <a:endParaRPr lang="en-US" altLang="zh-CN"/>
          </a:p>
        </p:txBody>
      </p:sp>
      <p:graphicFrame>
        <p:nvGraphicFramePr>
          <p:cNvPr id="393219" name="Object 3"/>
          <p:cNvGraphicFramePr>
            <a:graphicFrameLocks noChangeAspect="1"/>
          </p:cNvGraphicFramePr>
          <p:nvPr/>
        </p:nvGraphicFramePr>
        <p:xfrm>
          <a:off x="4146525" y="4711700"/>
          <a:ext cx="2767012" cy="661988"/>
        </p:xfrm>
        <a:graphic>
          <a:graphicData uri="http://schemas.openxmlformats.org/presentationml/2006/ole">
            <p:oleObj spid="_x0000_s162818" name="Equation" r:id="rId3" imgW="1054080" imgH="253800" progId="">
              <p:embed/>
            </p:oleObj>
          </a:graphicData>
        </a:graphic>
      </p:graphicFrame>
      <p:graphicFrame>
        <p:nvGraphicFramePr>
          <p:cNvPr id="393220" name="Object 4"/>
          <p:cNvGraphicFramePr>
            <a:graphicFrameLocks noChangeAspect="1"/>
          </p:cNvGraphicFramePr>
          <p:nvPr/>
        </p:nvGraphicFramePr>
        <p:xfrm>
          <a:off x="928662" y="4724400"/>
          <a:ext cx="2735263" cy="660400"/>
        </p:xfrm>
        <a:graphic>
          <a:graphicData uri="http://schemas.openxmlformats.org/presentationml/2006/ole">
            <p:oleObj spid="_x0000_s162819" name="Equation" r:id="rId4" imgW="1041120" imgH="253800" progId="">
              <p:embed/>
            </p:oleObj>
          </a:graphicData>
        </a:graphic>
      </p:graphicFrame>
      <p:graphicFrame>
        <p:nvGraphicFramePr>
          <p:cNvPr id="393221" name="Object 5"/>
          <p:cNvGraphicFramePr>
            <a:graphicFrameLocks noChangeAspect="1"/>
          </p:cNvGraphicFramePr>
          <p:nvPr/>
        </p:nvGraphicFramePr>
        <p:xfrm>
          <a:off x="1217587" y="3284538"/>
          <a:ext cx="2287588" cy="1055687"/>
        </p:xfrm>
        <a:graphic>
          <a:graphicData uri="http://schemas.openxmlformats.org/presentationml/2006/ole">
            <p:oleObj spid="_x0000_s162820" name="公式" r:id="rId5" imgW="1015920" imgH="469800" progId="Equation.3">
              <p:embed/>
            </p:oleObj>
          </a:graphicData>
        </a:graphic>
      </p:graphicFrame>
      <p:graphicFrame>
        <p:nvGraphicFramePr>
          <p:cNvPr id="393222" name="Object 6"/>
          <p:cNvGraphicFramePr>
            <a:graphicFrameLocks noChangeAspect="1"/>
          </p:cNvGraphicFramePr>
          <p:nvPr/>
        </p:nvGraphicFramePr>
        <p:xfrm>
          <a:off x="4529112" y="3357563"/>
          <a:ext cx="2200275" cy="1016000"/>
        </p:xfrm>
        <a:graphic>
          <a:graphicData uri="http://schemas.openxmlformats.org/presentationml/2006/ole">
            <p:oleObj spid="_x0000_s162821" name="公式" r:id="rId6" imgW="1015920" imgH="469800" progId="Equation.3">
              <p:embed/>
            </p:oleObj>
          </a:graphicData>
        </a:graphic>
      </p:graphicFrame>
      <p:grpSp>
        <p:nvGrpSpPr>
          <p:cNvPr id="2" name="Group 7"/>
          <p:cNvGrpSpPr>
            <a:grpSpLocks/>
          </p:cNvGrpSpPr>
          <p:nvPr/>
        </p:nvGrpSpPr>
        <p:grpSpPr bwMode="auto">
          <a:xfrm>
            <a:off x="1144562" y="1000108"/>
            <a:ext cx="6019800" cy="1755775"/>
            <a:chOff x="768" y="1056"/>
            <a:chExt cx="3792" cy="1106"/>
          </a:xfrm>
        </p:grpSpPr>
        <p:sp>
          <p:nvSpPr>
            <p:cNvPr id="393224" name="Line 8"/>
            <p:cNvSpPr>
              <a:spLocks noChangeShapeType="1"/>
            </p:cNvSpPr>
            <p:nvPr/>
          </p:nvSpPr>
          <p:spPr bwMode="auto">
            <a:xfrm>
              <a:off x="864" y="1344"/>
              <a:ext cx="672"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25" name="Line 9"/>
            <p:cNvSpPr>
              <a:spLocks noChangeShapeType="1"/>
            </p:cNvSpPr>
            <p:nvPr/>
          </p:nvSpPr>
          <p:spPr bwMode="auto">
            <a:xfrm>
              <a:off x="1536" y="1354"/>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26" name="Line 10"/>
            <p:cNvSpPr>
              <a:spLocks noChangeShapeType="1"/>
            </p:cNvSpPr>
            <p:nvPr/>
          </p:nvSpPr>
          <p:spPr bwMode="auto">
            <a:xfrm flipV="1">
              <a:off x="1536" y="1248"/>
              <a:ext cx="144" cy="192"/>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27" name="Line 11"/>
            <p:cNvSpPr>
              <a:spLocks noChangeShapeType="1"/>
            </p:cNvSpPr>
            <p:nvPr/>
          </p:nvSpPr>
          <p:spPr bwMode="auto">
            <a:xfrm>
              <a:off x="1680" y="1248"/>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28" name="Line 12"/>
            <p:cNvSpPr>
              <a:spLocks noChangeShapeType="1"/>
            </p:cNvSpPr>
            <p:nvPr/>
          </p:nvSpPr>
          <p:spPr bwMode="auto">
            <a:xfrm>
              <a:off x="1680" y="1344"/>
              <a:ext cx="480"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29" name="Line 13"/>
            <p:cNvSpPr>
              <a:spLocks noChangeShapeType="1"/>
            </p:cNvSpPr>
            <p:nvPr/>
          </p:nvSpPr>
          <p:spPr bwMode="auto">
            <a:xfrm>
              <a:off x="1104" y="1306"/>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30" name="Line 14"/>
            <p:cNvSpPr>
              <a:spLocks noChangeShapeType="1"/>
            </p:cNvSpPr>
            <p:nvPr/>
          </p:nvSpPr>
          <p:spPr bwMode="auto">
            <a:xfrm>
              <a:off x="1344" y="1306"/>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31" name="Line 15"/>
            <p:cNvSpPr>
              <a:spLocks noChangeShapeType="1"/>
            </p:cNvSpPr>
            <p:nvPr/>
          </p:nvSpPr>
          <p:spPr bwMode="auto">
            <a:xfrm>
              <a:off x="1920" y="1306"/>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42" name="Text Box 16"/>
            <p:cNvSpPr txBox="1">
              <a:spLocks noChangeArrowheads="1"/>
            </p:cNvSpPr>
            <p:nvPr/>
          </p:nvSpPr>
          <p:spPr bwMode="auto">
            <a:xfrm>
              <a:off x="1008" y="1056"/>
              <a:ext cx="240" cy="250"/>
            </a:xfrm>
            <a:prstGeom prst="rect">
              <a:avLst/>
            </a:prstGeom>
            <a:noFill/>
            <a:ln w="9525">
              <a:noFill/>
              <a:miter lim="800000"/>
              <a:headEnd/>
              <a:tailEnd/>
            </a:ln>
          </p:spPr>
          <p:txBody>
            <a:bodyPr>
              <a:spAutoFit/>
            </a:bodyPr>
            <a:lstStyle/>
            <a:p>
              <a:pPr algn="l">
                <a:spcBef>
                  <a:spcPct val="50000"/>
                </a:spcBef>
              </a:pPr>
              <a:r>
                <a:rPr lang="en-US" altLang="zh-CN" sz="2000" b="0" dirty="0"/>
                <a:t>1</a:t>
              </a:r>
              <a:endParaRPr lang="en-US" altLang="zh-CN" sz="2400" b="0" dirty="0"/>
            </a:p>
          </p:txBody>
        </p:sp>
        <p:sp>
          <p:nvSpPr>
            <p:cNvPr id="13343" name="Text Box 17"/>
            <p:cNvSpPr txBox="1">
              <a:spLocks noChangeArrowheads="1"/>
            </p:cNvSpPr>
            <p:nvPr/>
          </p:nvSpPr>
          <p:spPr bwMode="auto">
            <a:xfrm>
              <a:off x="1248" y="1066"/>
              <a:ext cx="240" cy="250"/>
            </a:xfrm>
            <a:prstGeom prst="rect">
              <a:avLst/>
            </a:prstGeom>
            <a:noFill/>
            <a:ln w="9525">
              <a:noFill/>
              <a:miter lim="800000"/>
              <a:headEnd/>
              <a:tailEnd/>
            </a:ln>
          </p:spPr>
          <p:txBody>
            <a:bodyPr>
              <a:spAutoFit/>
            </a:bodyPr>
            <a:lstStyle/>
            <a:p>
              <a:pPr algn="l">
                <a:spcBef>
                  <a:spcPct val="50000"/>
                </a:spcBef>
              </a:pPr>
              <a:r>
                <a:rPr lang="en-US" altLang="zh-CN" sz="2000" b="0"/>
                <a:t>2</a:t>
              </a:r>
              <a:endParaRPr lang="en-US" altLang="zh-CN" sz="2400" b="0"/>
            </a:p>
          </p:txBody>
        </p:sp>
        <p:sp>
          <p:nvSpPr>
            <p:cNvPr id="13344" name="Text Box 18"/>
            <p:cNvSpPr txBox="1">
              <a:spLocks noChangeArrowheads="1"/>
            </p:cNvSpPr>
            <p:nvPr/>
          </p:nvSpPr>
          <p:spPr bwMode="auto">
            <a:xfrm>
              <a:off x="2064" y="1066"/>
              <a:ext cx="240" cy="250"/>
            </a:xfrm>
            <a:prstGeom prst="rect">
              <a:avLst/>
            </a:prstGeom>
            <a:noFill/>
            <a:ln w="9525">
              <a:noFill/>
              <a:miter lim="800000"/>
              <a:headEnd/>
              <a:tailEnd/>
            </a:ln>
          </p:spPr>
          <p:txBody>
            <a:bodyPr>
              <a:spAutoFit/>
            </a:bodyPr>
            <a:lstStyle/>
            <a:p>
              <a:pPr algn="l">
                <a:spcBef>
                  <a:spcPct val="50000"/>
                </a:spcBef>
              </a:pPr>
              <a:r>
                <a:rPr lang="en-US" altLang="zh-CN" sz="2000" b="0" i="1"/>
                <a:t>n</a:t>
              </a:r>
              <a:endParaRPr lang="en-US" altLang="zh-CN" sz="2400" b="0"/>
            </a:p>
          </p:txBody>
        </p:sp>
        <p:sp>
          <p:nvSpPr>
            <p:cNvPr id="13345" name="Text Box 19"/>
            <p:cNvSpPr txBox="1">
              <a:spLocks noChangeArrowheads="1"/>
            </p:cNvSpPr>
            <p:nvPr/>
          </p:nvSpPr>
          <p:spPr bwMode="auto">
            <a:xfrm>
              <a:off x="1680" y="1066"/>
              <a:ext cx="480" cy="250"/>
            </a:xfrm>
            <a:prstGeom prst="rect">
              <a:avLst/>
            </a:prstGeom>
            <a:noFill/>
            <a:ln w="9525">
              <a:noFill/>
              <a:miter lim="800000"/>
              <a:headEnd/>
              <a:tailEnd/>
            </a:ln>
          </p:spPr>
          <p:txBody>
            <a:bodyPr>
              <a:spAutoFit/>
            </a:bodyPr>
            <a:lstStyle/>
            <a:p>
              <a:pPr algn="l">
                <a:spcBef>
                  <a:spcPct val="50000"/>
                </a:spcBef>
              </a:pPr>
              <a:r>
                <a:rPr lang="en-US" altLang="zh-CN" sz="2000" b="0" i="1"/>
                <a:t>n</a:t>
              </a:r>
              <a:r>
                <a:rPr lang="zh-CN" altLang="en-US" sz="2000" b="0"/>
                <a:t>－</a:t>
              </a:r>
              <a:r>
                <a:rPr lang="en-US" altLang="zh-CN" sz="2000" b="0"/>
                <a:t>1</a:t>
              </a:r>
              <a:endParaRPr lang="en-US" altLang="zh-CN" sz="2400" b="0"/>
            </a:p>
          </p:txBody>
        </p:sp>
        <p:sp>
          <p:nvSpPr>
            <p:cNvPr id="13346" name="Text Box 20"/>
            <p:cNvSpPr txBox="1">
              <a:spLocks noChangeArrowheads="1"/>
            </p:cNvSpPr>
            <p:nvPr/>
          </p:nvSpPr>
          <p:spPr bwMode="auto">
            <a:xfrm>
              <a:off x="768" y="1056"/>
              <a:ext cx="240" cy="250"/>
            </a:xfrm>
            <a:prstGeom prst="rect">
              <a:avLst/>
            </a:prstGeom>
            <a:noFill/>
            <a:ln w="9525">
              <a:noFill/>
              <a:miter lim="800000"/>
              <a:headEnd/>
              <a:tailEnd/>
            </a:ln>
          </p:spPr>
          <p:txBody>
            <a:bodyPr>
              <a:spAutoFit/>
            </a:bodyPr>
            <a:lstStyle/>
            <a:p>
              <a:pPr algn="l">
                <a:spcBef>
                  <a:spcPct val="50000"/>
                </a:spcBef>
              </a:pPr>
              <a:r>
                <a:rPr lang="en-US" altLang="zh-CN" sz="2000" b="0"/>
                <a:t>0</a:t>
              </a:r>
              <a:endParaRPr lang="en-US" altLang="zh-CN" sz="2400" b="0"/>
            </a:p>
          </p:txBody>
        </p:sp>
        <p:sp>
          <p:nvSpPr>
            <p:cNvPr id="13347" name="Text Box 21"/>
            <p:cNvSpPr txBox="1">
              <a:spLocks noChangeArrowheads="1"/>
            </p:cNvSpPr>
            <p:nvPr/>
          </p:nvSpPr>
          <p:spPr bwMode="auto">
            <a:xfrm>
              <a:off x="960" y="1632"/>
              <a:ext cx="1392" cy="530"/>
            </a:xfrm>
            <a:prstGeom prst="rect">
              <a:avLst/>
            </a:prstGeom>
            <a:noFill/>
            <a:ln w="9525">
              <a:noFill/>
              <a:miter lim="800000"/>
              <a:headEnd/>
              <a:tailEnd/>
            </a:ln>
          </p:spPr>
          <p:txBody>
            <a:bodyPr>
              <a:spAutoFit/>
            </a:bodyPr>
            <a:lstStyle/>
            <a:p>
              <a:pPr algn="l">
                <a:spcBef>
                  <a:spcPct val="50000"/>
                </a:spcBef>
              </a:pPr>
              <a:r>
                <a:rPr lang="en-US" altLang="zh-CN" sz="2400" b="0"/>
                <a:t>A</a:t>
              </a:r>
              <a:r>
                <a:rPr lang="en-US" altLang="zh-CN" sz="2000" b="0"/>
                <a:t>   </a:t>
              </a:r>
              <a:r>
                <a:rPr lang="en-US" altLang="zh-CN" sz="2400" b="0"/>
                <a:t>A         A  A</a:t>
              </a:r>
            </a:p>
            <a:p>
              <a:pPr algn="l">
                <a:spcBef>
                  <a:spcPct val="5000"/>
                </a:spcBef>
              </a:pPr>
              <a:r>
                <a:rPr lang="zh-CN" altLang="en-US" sz="2400" b="0"/>
                <a:t>（</a:t>
              </a:r>
              <a:r>
                <a:rPr lang="zh-CN" altLang="zh-CN" sz="2400" b="0"/>
                <a:t>等额年值）</a:t>
              </a:r>
              <a:endParaRPr lang="zh-CN" altLang="en-US" sz="2400" b="0"/>
            </a:p>
          </p:txBody>
        </p:sp>
        <p:sp>
          <p:nvSpPr>
            <p:cNvPr id="393238" name="Line 22"/>
            <p:cNvSpPr>
              <a:spLocks noChangeShapeType="1"/>
            </p:cNvSpPr>
            <p:nvPr/>
          </p:nvSpPr>
          <p:spPr bwMode="auto">
            <a:xfrm>
              <a:off x="3120" y="1344"/>
              <a:ext cx="0" cy="528"/>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39" name="Line 23"/>
            <p:cNvSpPr>
              <a:spLocks noChangeShapeType="1"/>
            </p:cNvSpPr>
            <p:nvPr/>
          </p:nvSpPr>
          <p:spPr bwMode="auto">
            <a:xfrm>
              <a:off x="3120" y="1344"/>
              <a:ext cx="672"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40" name="Line 24"/>
            <p:cNvSpPr>
              <a:spLocks noChangeShapeType="1"/>
            </p:cNvSpPr>
            <p:nvPr/>
          </p:nvSpPr>
          <p:spPr bwMode="auto">
            <a:xfrm>
              <a:off x="3792" y="1344"/>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41" name="Line 25"/>
            <p:cNvSpPr>
              <a:spLocks noChangeShapeType="1"/>
            </p:cNvSpPr>
            <p:nvPr/>
          </p:nvSpPr>
          <p:spPr bwMode="auto">
            <a:xfrm flipV="1">
              <a:off x="3792" y="1248"/>
              <a:ext cx="144" cy="192"/>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42" name="Line 26"/>
            <p:cNvSpPr>
              <a:spLocks noChangeShapeType="1"/>
            </p:cNvSpPr>
            <p:nvPr/>
          </p:nvSpPr>
          <p:spPr bwMode="auto">
            <a:xfrm>
              <a:off x="3936" y="1248"/>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43" name="Line 27"/>
            <p:cNvSpPr>
              <a:spLocks noChangeShapeType="1"/>
            </p:cNvSpPr>
            <p:nvPr/>
          </p:nvSpPr>
          <p:spPr bwMode="auto">
            <a:xfrm>
              <a:off x="3936" y="1344"/>
              <a:ext cx="480"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44" name="Line 28"/>
            <p:cNvSpPr>
              <a:spLocks noChangeShapeType="1"/>
            </p:cNvSpPr>
            <p:nvPr/>
          </p:nvSpPr>
          <p:spPr bwMode="auto">
            <a:xfrm>
              <a:off x="3360" y="1316"/>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45" name="Line 29"/>
            <p:cNvSpPr>
              <a:spLocks noChangeShapeType="1"/>
            </p:cNvSpPr>
            <p:nvPr/>
          </p:nvSpPr>
          <p:spPr bwMode="auto">
            <a:xfrm>
              <a:off x="3600" y="1316"/>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46" name="Line 30"/>
            <p:cNvSpPr>
              <a:spLocks noChangeShapeType="1"/>
            </p:cNvSpPr>
            <p:nvPr/>
          </p:nvSpPr>
          <p:spPr bwMode="auto">
            <a:xfrm>
              <a:off x="4176" y="1316"/>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57" name="Text Box 31"/>
            <p:cNvSpPr txBox="1">
              <a:spLocks noChangeArrowheads="1"/>
            </p:cNvSpPr>
            <p:nvPr/>
          </p:nvSpPr>
          <p:spPr bwMode="auto">
            <a:xfrm>
              <a:off x="3264" y="1066"/>
              <a:ext cx="240" cy="250"/>
            </a:xfrm>
            <a:prstGeom prst="rect">
              <a:avLst/>
            </a:prstGeom>
            <a:noFill/>
            <a:ln w="9525">
              <a:noFill/>
              <a:miter lim="800000"/>
              <a:headEnd/>
              <a:tailEnd/>
            </a:ln>
          </p:spPr>
          <p:txBody>
            <a:bodyPr>
              <a:spAutoFit/>
            </a:bodyPr>
            <a:lstStyle/>
            <a:p>
              <a:pPr algn="l">
                <a:spcBef>
                  <a:spcPct val="50000"/>
                </a:spcBef>
              </a:pPr>
              <a:r>
                <a:rPr lang="en-US" altLang="zh-CN" sz="2000" b="0"/>
                <a:t>1</a:t>
              </a:r>
              <a:endParaRPr lang="en-US" altLang="zh-CN" sz="2400" b="0"/>
            </a:p>
          </p:txBody>
        </p:sp>
        <p:sp>
          <p:nvSpPr>
            <p:cNvPr id="13358" name="Text Box 32"/>
            <p:cNvSpPr txBox="1">
              <a:spLocks noChangeArrowheads="1"/>
            </p:cNvSpPr>
            <p:nvPr/>
          </p:nvSpPr>
          <p:spPr bwMode="auto">
            <a:xfrm>
              <a:off x="3504" y="1076"/>
              <a:ext cx="240" cy="250"/>
            </a:xfrm>
            <a:prstGeom prst="rect">
              <a:avLst/>
            </a:prstGeom>
            <a:noFill/>
            <a:ln w="9525">
              <a:noFill/>
              <a:miter lim="800000"/>
              <a:headEnd/>
              <a:tailEnd/>
            </a:ln>
          </p:spPr>
          <p:txBody>
            <a:bodyPr>
              <a:spAutoFit/>
            </a:bodyPr>
            <a:lstStyle/>
            <a:p>
              <a:pPr algn="l">
                <a:spcBef>
                  <a:spcPct val="50000"/>
                </a:spcBef>
              </a:pPr>
              <a:r>
                <a:rPr lang="en-US" altLang="zh-CN" sz="2000" b="0"/>
                <a:t>2</a:t>
              </a:r>
              <a:endParaRPr lang="en-US" altLang="zh-CN" sz="2400" b="0"/>
            </a:p>
          </p:txBody>
        </p:sp>
        <p:sp>
          <p:nvSpPr>
            <p:cNvPr id="13359" name="Text Box 33"/>
            <p:cNvSpPr txBox="1">
              <a:spLocks noChangeArrowheads="1"/>
            </p:cNvSpPr>
            <p:nvPr/>
          </p:nvSpPr>
          <p:spPr bwMode="auto">
            <a:xfrm>
              <a:off x="4320" y="1076"/>
              <a:ext cx="240" cy="250"/>
            </a:xfrm>
            <a:prstGeom prst="rect">
              <a:avLst/>
            </a:prstGeom>
            <a:noFill/>
            <a:ln w="9525">
              <a:noFill/>
              <a:miter lim="800000"/>
              <a:headEnd/>
              <a:tailEnd/>
            </a:ln>
          </p:spPr>
          <p:txBody>
            <a:bodyPr>
              <a:spAutoFit/>
            </a:bodyPr>
            <a:lstStyle/>
            <a:p>
              <a:pPr algn="l">
                <a:spcBef>
                  <a:spcPct val="50000"/>
                </a:spcBef>
              </a:pPr>
              <a:r>
                <a:rPr lang="en-US" altLang="zh-CN" sz="2000" b="0" i="1"/>
                <a:t>n</a:t>
              </a:r>
              <a:endParaRPr lang="en-US" altLang="zh-CN" sz="2400" b="0"/>
            </a:p>
          </p:txBody>
        </p:sp>
        <p:sp>
          <p:nvSpPr>
            <p:cNvPr id="13360" name="Text Box 34"/>
            <p:cNvSpPr txBox="1">
              <a:spLocks noChangeArrowheads="1"/>
            </p:cNvSpPr>
            <p:nvPr/>
          </p:nvSpPr>
          <p:spPr bwMode="auto">
            <a:xfrm>
              <a:off x="3936" y="1076"/>
              <a:ext cx="480" cy="250"/>
            </a:xfrm>
            <a:prstGeom prst="rect">
              <a:avLst/>
            </a:prstGeom>
            <a:noFill/>
            <a:ln w="9525">
              <a:noFill/>
              <a:miter lim="800000"/>
              <a:headEnd/>
              <a:tailEnd/>
            </a:ln>
          </p:spPr>
          <p:txBody>
            <a:bodyPr>
              <a:spAutoFit/>
            </a:bodyPr>
            <a:lstStyle/>
            <a:p>
              <a:pPr algn="l">
                <a:spcBef>
                  <a:spcPct val="50000"/>
                </a:spcBef>
              </a:pPr>
              <a:r>
                <a:rPr lang="en-US" altLang="zh-CN" sz="2000" b="0" i="1" dirty="0"/>
                <a:t>n</a:t>
              </a:r>
              <a:r>
                <a:rPr lang="zh-CN" altLang="en-US" sz="2000" b="0" dirty="0"/>
                <a:t>－</a:t>
              </a:r>
              <a:r>
                <a:rPr lang="en-US" altLang="zh-CN" sz="2000" b="0" dirty="0"/>
                <a:t>1</a:t>
              </a:r>
              <a:endParaRPr lang="en-US" altLang="zh-CN" sz="2400" b="0" dirty="0"/>
            </a:p>
          </p:txBody>
        </p:sp>
        <p:sp>
          <p:nvSpPr>
            <p:cNvPr id="13361" name="Text Box 35"/>
            <p:cNvSpPr txBox="1">
              <a:spLocks noChangeArrowheads="1"/>
            </p:cNvSpPr>
            <p:nvPr/>
          </p:nvSpPr>
          <p:spPr bwMode="auto">
            <a:xfrm>
              <a:off x="3024" y="1066"/>
              <a:ext cx="240" cy="250"/>
            </a:xfrm>
            <a:prstGeom prst="rect">
              <a:avLst/>
            </a:prstGeom>
            <a:noFill/>
            <a:ln w="9525">
              <a:noFill/>
              <a:miter lim="800000"/>
              <a:headEnd/>
              <a:tailEnd/>
            </a:ln>
          </p:spPr>
          <p:txBody>
            <a:bodyPr>
              <a:spAutoFit/>
            </a:bodyPr>
            <a:lstStyle/>
            <a:p>
              <a:pPr algn="l">
                <a:spcBef>
                  <a:spcPct val="50000"/>
                </a:spcBef>
              </a:pPr>
              <a:r>
                <a:rPr lang="en-US" altLang="zh-CN" sz="2000" b="0"/>
                <a:t>0</a:t>
              </a:r>
              <a:endParaRPr lang="en-US" altLang="zh-CN" sz="2400" b="0"/>
            </a:p>
          </p:txBody>
        </p:sp>
        <p:sp>
          <p:nvSpPr>
            <p:cNvPr id="13362" name="Text Box 36"/>
            <p:cNvSpPr txBox="1">
              <a:spLocks noChangeArrowheads="1"/>
            </p:cNvSpPr>
            <p:nvPr/>
          </p:nvSpPr>
          <p:spPr bwMode="auto">
            <a:xfrm>
              <a:off x="3024" y="1834"/>
              <a:ext cx="1104" cy="288"/>
            </a:xfrm>
            <a:prstGeom prst="rect">
              <a:avLst/>
            </a:prstGeom>
            <a:noFill/>
            <a:ln w="9525">
              <a:noFill/>
              <a:miter lim="800000"/>
              <a:headEnd/>
              <a:tailEnd/>
            </a:ln>
          </p:spPr>
          <p:txBody>
            <a:bodyPr>
              <a:spAutoFit/>
            </a:bodyPr>
            <a:lstStyle/>
            <a:p>
              <a:pPr algn="l">
                <a:spcBef>
                  <a:spcPct val="50000"/>
                </a:spcBef>
              </a:pPr>
              <a:r>
                <a:rPr lang="en-US" altLang="zh-CN" sz="2400" b="0"/>
                <a:t>P</a:t>
              </a:r>
              <a:r>
                <a:rPr lang="zh-CN" altLang="en-US" sz="2400" b="0"/>
                <a:t>（</a:t>
              </a:r>
              <a:r>
                <a:rPr lang="zh-CN" altLang="zh-CN" sz="2400" b="0"/>
                <a:t>现值）</a:t>
              </a:r>
              <a:endParaRPr lang="zh-CN" altLang="en-US" sz="2400" b="0"/>
            </a:p>
          </p:txBody>
        </p:sp>
        <p:sp>
          <p:nvSpPr>
            <p:cNvPr id="393253" name="AutoShape 37"/>
            <p:cNvSpPr>
              <a:spLocks noChangeArrowheads="1"/>
            </p:cNvSpPr>
            <p:nvPr/>
          </p:nvSpPr>
          <p:spPr bwMode="auto">
            <a:xfrm>
              <a:off x="2400" y="1306"/>
              <a:ext cx="528" cy="384"/>
            </a:xfrm>
            <a:prstGeom prst="leftRightArrow">
              <a:avLst>
                <a:gd name="adj1" fmla="val 50000"/>
                <a:gd name="adj2" fmla="val 27500"/>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54" name="Line 38"/>
            <p:cNvSpPr>
              <a:spLocks noChangeShapeType="1"/>
            </p:cNvSpPr>
            <p:nvPr/>
          </p:nvSpPr>
          <p:spPr bwMode="auto">
            <a:xfrm>
              <a:off x="1104" y="1344"/>
              <a:ext cx="0" cy="288"/>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55" name="Line 39"/>
            <p:cNvSpPr>
              <a:spLocks noChangeShapeType="1"/>
            </p:cNvSpPr>
            <p:nvPr/>
          </p:nvSpPr>
          <p:spPr bwMode="auto">
            <a:xfrm>
              <a:off x="1344" y="1344"/>
              <a:ext cx="0" cy="288"/>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56" name="Line 40"/>
            <p:cNvSpPr>
              <a:spLocks noChangeShapeType="1"/>
            </p:cNvSpPr>
            <p:nvPr/>
          </p:nvSpPr>
          <p:spPr bwMode="auto">
            <a:xfrm>
              <a:off x="1920" y="1344"/>
              <a:ext cx="0" cy="288"/>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57" name="Line 41"/>
            <p:cNvSpPr>
              <a:spLocks noChangeShapeType="1"/>
            </p:cNvSpPr>
            <p:nvPr/>
          </p:nvSpPr>
          <p:spPr bwMode="auto">
            <a:xfrm>
              <a:off x="2160" y="1344"/>
              <a:ext cx="0" cy="288"/>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58" name="Line 42"/>
            <p:cNvSpPr>
              <a:spLocks noChangeShapeType="1"/>
            </p:cNvSpPr>
            <p:nvPr/>
          </p:nvSpPr>
          <p:spPr bwMode="auto">
            <a:xfrm>
              <a:off x="1104" y="1632"/>
              <a:ext cx="1056" cy="0"/>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59" name="Line 43"/>
            <p:cNvSpPr>
              <a:spLocks noChangeShapeType="1"/>
            </p:cNvSpPr>
            <p:nvPr/>
          </p:nvSpPr>
          <p:spPr bwMode="auto">
            <a:xfrm>
              <a:off x="864" y="1296"/>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60" name="Line 44"/>
            <p:cNvSpPr>
              <a:spLocks noChangeShapeType="1"/>
            </p:cNvSpPr>
            <p:nvPr/>
          </p:nvSpPr>
          <p:spPr bwMode="auto">
            <a:xfrm>
              <a:off x="4416" y="1296"/>
              <a:ext cx="0" cy="96"/>
            </a:xfrm>
            <a:prstGeom prst="line">
              <a:avLst/>
            </a:prstGeom>
            <a:no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393269" name="Rectangle 53"/>
          <p:cNvSpPr>
            <a:spLocks noChangeArrowheads="1"/>
          </p:cNvSpPr>
          <p:nvPr/>
        </p:nvSpPr>
        <p:spPr bwMode="auto">
          <a:xfrm>
            <a:off x="2123728" y="5905375"/>
            <a:ext cx="2040943" cy="461665"/>
          </a:xfrm>
          <a:prstGeom prst="rect">
            <a:avLst/>
          </a:prstGeom>
          <a:noFill/>
          <a:ln w="9525">
            <a:noFill/>
            <a:miter lim="800000"/>
            <a:headEnd/>
            <a:tailEnd/>
          </a:ln>
          <a:effectLst/>
        </p:spPr>
        <p:txBody>
          <a:bodyPr wrap="none">
            <a:spAutoFit/>
          </a:bodyPr>
          <a:lstStyle/>
          <a:p>
            <a:pPr>
              <a:defRPr/>
            </a:pPr>
            <a:r>
              <a:rPr lang="zh-CN" altLang="en-US" sz="2400" b="1" dirty="0" smtClean="0">
                <a:solidFill>
                  <a:srgbClr val="C00000"/>
                </a:solidFill>
                <a:effectLst>
                  <a:outerShdw blurRad="38100" dist="38100" dir="2700000" algn="tl">
                    <a:srgbClr val="C0C0C0"/>
                  </a:outerShdw>
                </a:effectLst>
              </a:rPr>
              <a:t>年金</a:t>
            </a:r>
            <a:r>
              <a:rPr lang="zh-CN" altLang="en-GB" sz="2400" b="1" dirty="0" smtClean="0">
                <a:solidFill>
                  <a:srgbClr val="C00000"/>
                </a:solidFill>
                <a:effectLst>
                  <a:outerShdw blurRad="38100" dist="38100" dir="2700000" algn="tl">
                    <a:srgbClr val="C0C0C0"/>
                  </a:outerShdw>
                </a:effectLst>
              </a:rPr>
              <a:t>现值</a:t>
            </a:r>
            <a:r>
              <a:rPr lang="zh-CN" altLang="en-GB" sz="2400" b="1" dirty="0">
                <a:solidFill>
                  <a:srgbClr val="C00000"/>
                </a:solidFill>
                <a:effectLst>
                  <a:outerShdw blurRad="38100" dist="38100" dir="2700000" algn="tl">
                    <a:srgbClr val="C0C0C0"/>
                  </a:outerShdw>
                </a:effectLst>
              </a:rPr>
              <a:t>系数</a:t>
            </a:r>
            <a:endParaRPr lang="zh-CN" altLang="en-US" sz="2400" b="1" dirty="0">
              <a:solidFill>
                <a:srgbClr val="C00000"/>
              </a:solidFill>
              <a:effectLst>
                <a:outerShdw blurRad="38100" dist="38100" dir="2700000" algn="tl">
                  <a:srgbClr val="C0C0C0"/>
                </a:outerShdw>
              </a:effectLst>
            </a:endParaRPr>
          </a:p>
        </p:txBody>
      </p:sp>
      <p:sp>
        <p:nvSpPr>
          <p:cNvPr id="393270" name="Line 54"/>
          <p:cNvSpPr>
            <a:spLocks noChangeShapeType="1"/>
          </p:cNvSpPr>
          <p:nvPr/>
        </p:nvSpPr>
        <p:spPr bwMode="auto">
          <a:xfrm flipH="1" flipV="1">
            <a:off x="2627784" y="5517232"/>
            <a:ext cx="360363" cy="360362"/>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3271" name="Rectangle 55"/>
          <p:cNvSpPr>
            <a:spLocks noChangeArrowheads="1"/>
          </p:cNvSpPr>
          <p:nvPr/>
        </p:nvSpPr>
        <p:spPr bwMode="auto">
          <a:xfrm>
            <a:off x="5220072" y="5877272"/>
            <a:ext cx="2350323" cy="461665"/>
          </a:xfrm>
          <a:prstGeom prst="rect">
            <a:avLst/>
          </a:prstGeom>
          <a:noFill/>
          <a:ln w="9525">
            <a:noFill/>
            <a:miter lim="800000"/>
            <a:headEnd/>
            <a:tailEnd/>
          </a:ln>
          <a:effectLst/>
        </p:spPr>
        <p:txBody>
          <a:bodyPr wrap="none">
            <a:spAutoFit/>
          </a:bodyPr>
          <a:lstStyle/>
          <a:p>
            <a:pPr>
              <a:defRPr/>
            </a:pPr>
            <a:r>
              <a:rPr lang="zh-CN" altLang="en-US" sz="2400" b="1" dirty="0" smtClean="0">
                <a:solidFill>
                  <a:srgbClr val="C00000"/>
                </a:solidFill>
                <a:effectLst>
                  <a:outerShdw blurRad="38100" dist="38100" dir="2700000" algn="tl">
                    <a:srgbClr val="C0C0C0"/>
                  </a:outerShdw>
                </a:effectLst>
              </a:rPr>
              <a:t>资金</a:t>
            </a:r>
            <a:r>
              <a:rPr lang="zh-CN" altLang="en-GB" sz="2400" b="1" dirty="0" smtClean="0">
                <a:solidFill>
                  <a:srgbClr val="C00000"/>
                </a:solidFill>
                <a:effectLst>
                  <a:outerShdw blurRad="38100" dist="38100" dir="2700000" algn="tl">
                    <a:srgbClr val="C0C0C0"/>
                  </a:outerShdw>
                </a:effectLst>
              </a:rPr>
              <a:t>回收</a:t>
            </a:r>
            <a:r>
              <a:rPr lang="zh-CN" altLang="en-US" sz="2400" b="1" dirty="0" smtClean="0">
                <a:solidFill>
                  <a:srgbClr val="C00000"/>
                </a:solidFill>
                <a:effectLst>
                  <a:outerShdw blurRad="38100" dist="38100" dir="2700000" algn="tl">
                    <a:srgbClr val="C0C0C0"/>
                  </a:outerShdw>
                </a:effectLst>
              </a:rPr>
              <a:t>值</a:t>
            </a:r>
            <a:r>
              <a:rPr lang="zh-CN" altLang="en-GB" sz="2400" b="1" dirty="0" smtClean="0">
                <a:solidFill>
                  <a:srgbClr val="C00000"/>
                </a:solidFill>
                <a:effectLst>
                  <a:outerShdw blurRad="38100" dist="38100" dir="2700000" algn="tl">
                    <a:srgbClr val="C0C0C0"/>
                  </a:outerShdw>
                </a:effectLst>
              </a:rPr>
              <a:t>系数</a:t>
            </a:r>
            <a:endParaRPr lang="zh-CN" altLang="en-US" sz="2400" b="1" dirty="0">
              <a:solidFill>
                <a:srgbClr val="C00000"/>
              </a:solidFill>
              <a:effectLst>
                <a:outerShdw blurRad="38100" dist="38100" dir="2700000" algn="tl">
                  <a:srgbClr val="C0C0C0"/>
                </a:outerShdw>
              </a:effectLst>
            </a:endParaRPr>
          </a:p>
        </p:txBody>
      </p:sp>
      <p:sp>
        <p:nvSpPr>
          <p:cNvPr id="393272" name="Line 56"/>
          <p:cNvSpPr>
            <a:spLocks noChangeShapeType="1"/>
          </p:cNvSpPr>
          <p:nvPr/>
        </p:nvSpPr>
        <p:spPr bwMode="auto">
          <a:xfrm flipH="1" flipV="1">
            <a:off x="6012160" y="5445224"/>
            <a:ext cx="360040" cy="432048"/>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0" name="Rectangle 2"/>
          <p:cNvSpPr>
            <a:spLocks noGrp="1" noChangeArrowheads="1"/>
          </p:cNvSpPr>
          <p:nvPr>
            <p:ph type="title"/>
          </p:nvPr>
        </p:nvSpPr>
        <p:spPr>
          <a:xfrm>
            <a:off x="571472" y="142852"/>
            <a:ext cx="8207375" cy="935037"/>
          </a:xfrm>
        </p:spPr>
        <p:txBody>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等额收付类型计算公式</a:t>
            </a:r>
            <a:r>
              <a:rPr lang="en-US" altLang="zh-CN" sz="3200" dirty="0" smtClean="0">
                <a:solidFill>
                  <a:srgbClr val="C00000"/>
                </a:solidFill>
                <a:effectLst>
                  <a:outerShdw blurRad="38100" dist="38100" dir="2700000" algn="tl">
                    <a:srgbClr val="000000">
                      <a:alpha val="43137"/>
                    </a:srgbClr>
                  </a:outerShdw>
                </a:effectLst>
              </a:rPr>
              <a:t/>
            </a:r>
            <a:br>
              <a:rPr lang="en-US" altLang="zh-CN" sz="3200" dirty="0" smtClean="0">
                <a:solidFill>
                  <a:srgbClr val="C00000"/>
                </a:solidFill>
                <a:effectLst>
                  <a:outerShdw blurRad="38100" dist="38100" dir="2700000" algn="tl">
                    <a:srgbClr val="000000">
                      <a:alpha val="43137"/>
                    </a:srgbClr>
                  </a:outerShdw>
                </a:effectLst>
              </a:rPr>
            </a:br>
            <a:r>
              <a:rPr lang="zh-CN" altLang="en-US" sz="2400" dirty="0" smtClean="0">
                <a:effectLst>
                  <a:outerShdw blurRad="38100" dist="38100" dir="2700000" algn="tl">
                    <a:srgbClr val="C0C0C0"/>
                  </a:outerShdw>
                </a:effectLst>
              </a:rPr>
              <a:t>等额年值</a:t>
            </a:r>
            <a:r>
              <a:rPr lang="en-US" altLang="zh-CN" sz="2400" dirty="0" smtClean="0">
                <a:effectLst>
                  <a:outerShdw blurRad="38100" dist="38100" dir="2700000" algn="tl">
                    <a:srgbClr val="C0C0C0"/>
                  </a:outerShdw>
                </a:effectLst>
              </a:rPr>
              <a:t>A</a:t>
            </a:r>
            <a:r>
              <a:rPr lang="zh-CN" altLang="en-US" sz="2400" dirty="0" smtClean="0">
                <a:effectLst>
                  <a:outerShdw blurRad="38100" dist="38100" dir="2700000" algn="tl">
                    <a:srgbClr val="C0C0C0"/>
                  </a:outerShdw>
                </a:effectLst>
              </a:rPr>
              <a:t>与现值</a:t>
            </a:r>
            <a:r>
              <a:rPr lang="en-US" altLang="zh-CN" sz="2400" dirty="0" smtClean="0">
                <a:effectLst>
                  <a:outerShdw blurRad="38100" dist="38100" dir="2700000" algn="tl">
                    <a:srgbClr val="C0C0C0"/>
                  </a:outerShdw>
                </a:effectLst>
              </a:rPr>
              <a:t>P</a:t>
            </a:r>
            <a:r>
              <a:rPr lang="zh-CN" altLang="en-US" sz="2400" dirty="0" smtClean="0">
                <a:effectLst>
                  <a:outerShdw blurRad="38100" dist="38100" dir="2700000" algn="tl">
                    <a:srgbClr val="C0C0C0"/>
                  </a:outerShdw>
                </a:effectLst>
              </a:rPr>
              <a:t>之间的换算</a:t>
            </a:r>
            <a:endParaRPr lang="zh-CN" altLang="en-US" sz="4000" b="1" dirty="0" smtClean="0"/>
          </a:p>
        </p:txBody>
      </p:sp>
      <p:sp>
        <p:nvSpPr>
          <p:cNvPr id="61" name="Rectangle 43"/>
          <p:cNvSpPr>
            <a:spLocks noChangeArrowheads="1"/>
          </p:cNvSpPr>
          <p:nvPr/>
        </p:nvSpPr>
        <p:spPr bwMode="auto">
          <a:xfrm>
            <a:off x="955626" y="2714620"/>
            <a:ext cx="2659702" cy="461665"/>
          </a:xfrm>
          <a:prstGeom prst="rect">
            <a:avLst/>
          </a:prstGeom>
          <a:solidFill>
            <a:srgbClr val="00B050"/>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spAutoFit/>
          </a:bodyPr>
          <a:lstStyle/>
          <a:p>
            <a:pPr>
              <a:defRPr/>
            </a:pPr>
            <a:r>
              <a:rPr lang="zh-CN" altLang="en-US" sz="2400" b="1" dirty="0" smtClean="0">
                <a:solidFill>
                  <a:schemeClr val="bg1"/>
                </a:solidFill>
                <a:effectLst>
                  <a:outerShdw blurRad="38100" dist="38100" dir="2700000" algn="tl">
                    <a:srgbClr val="C0C0C0"/>
                  </a:outerShdw>
                </a:effectLst>
              </a:rPr>
              <a:t>已知年值，求现值</a:t>
            </a:r>
            <a:endParaRPr lang="en-US" altLang="zh-CN" sz="2400" b="1" dirty="0">
              <a:solidFill>
                <a:schemeClr val="bg1"/>
              </a:solidFill>
              <a:effectLst>
                <a:outerShdw blurRad="38100" dist="38100" dir="2700000" algn="tl">
                  <a:srgbClr val="C0C0C0"/>
                </a:outerShdw>
              </a:effectLst>
            </a:endParaRPr>
          </a:p>
        </p:txBody>
      </p:sp>
      <p:sp>
        <p:nvSpPr>
          <p:cNvPr id="62" name="Rectangle 43"/>
          <p:cNvSpPr>
            <a:spLocks noChangeArrowheads="1"/>
          </p:cNvSpPr>
          <p:nvPr/>
        </p:nvSpPr>
        <p:spPr bwMode="auto">
          <a:xfrm>
            <a:off x="4456088" y="2747657"/>
            <a:ext cx="2659702" cy="461665"/>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spAutoFit/>
          </a:bodyPr>
          <a:lstStyle/>
          <a:p>
            <a:pPr>
              <a:defRPr/>
            </a:pPr>
            <a:r>
              <a:rPr lang="zh-CN" altLang="en-US" sz="2400" b="1" dirty="0" smtClean="0">
                <a:effectLst>
                  <a:outerShdw blurRad="38100" dist="38100" dir="2700000" algn="tl">
                    <a:srgbClr val="C0C0C0"/>
                  </a:outerShdw>
                </a:effectLst>
              </a:rPr>
              <a:t>已知现值，求年值</a:t>
            </a:r>
            <a:endParaRPr lang="en-US" altLang="zh-CN" sz="2400" b="1" dirty="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3221"/>
                                        </p:tgtEl>
                                        <p:attrNameLst>
                                          <p:attrName>style.visibility</p:attrName>
                                        </p:attrNameLst>
                                      </p:cBhvr>
                                      <p:to>
                                        <p:strVal val="visible"/>
                                      </p:to>
                                    </p:set>
                                    <p:anim calcmode="lin" valueType="num">
                                      <p:cBhvr additive="base">
                                        <p:cTn id="13" dur="500" fill="hold"/>
                                        <p:tgtEl>
                                          <p:spTgt spid="393221"/>
                                        </p:tgtEl>
                                        <p:attrNameLst>
                                          <p:attrName>ppt_x</p:attrName>
                                        </p:attrNameLst>
                                      </p:cBhvr>
                                      <p:tavLst>
                                        <p:tav tm="0">
                                          <p:val>
                                            <p:strVal val="#ppt_x"/>
                                          </p:val>
                                        </p:tav>
                                        <p:tav tm="100000">
                                          <p:val>
                                            <p:strVal val="#ppt_x"/>
                                          </p:val>
                                        </p:tav>
                                      </p:tavLst>
                                    </p:anim>
                                    <p:anim calcmode="lin" valueType="num">
                                      <p:cBhvr additive="base">
                                        <p:cTn id="14" dur="500" fill="hold"/>
                                        <p:tgtEl>
                                          <p:spTgt spid="3932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93220"/>
                                        </p:tgtEl>
                                        <p:attrNameLst>
                                          <p:attrName>style.visibility</p:attrName>
                                        </p:attrNameLst>
                                      </p:cBhvr>
                                      <p:to>
                                        <p:strVal val="visible"/>
                                      </p:to>
                                    </p:set>
                                    <p:anim calcmode="lin" valueType="num">
                                      <p:cBhvr additive="base">
                                        <p:cTn id="17" dur="500" fill="hold"/>
                                        <p:tgtEl>
                                          <p:spTgt spid="393220"/>
                                        </p:tgtEl>
                                        <p:attrNameLst>
                                          <p:attrName>ppt_x</p:attrName>
                                        </p:attrNameLst>
                                      </p:cBhvr>
                                      <p:tavLst>
                                        <p:tav tm="0">
                                          <p:val>
                                            <p:strVal val="#ppt_x"/>
                                          </p:val>
                                        </p:tav>
                                        <p:tav tm="100000">
                                          <p:val>
                                            <p:strVal val="#ppt_x"/>
                                          </p:val>
                                        </p:tav>
                                      </p:tavLst>
                                    </p:anim>
                                    <p:anim calcmode="lin" valueType="num">
                                      <p:cBhvr additive="base">
                                        <p:cTn id="18" dur="500" fill="hold"/>
                                        <p:tgtEl>
                                          <p:spTgt spid="3932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93222"/>
                                        </p:tgtEl>
                                        <p:attrNameLst>
                                          <p:attrName>style.visibility</p:attrName>
                                        </p:attrNameLst>
                                      </p:cBhvr>
                                      <p:to>
                                        <p:strVal val="visible"/>
                                      </p:to>
                                    </p:set>
                                    <p:anim calcmode="lin" valueType="num">
                                      <p:cBhvr additive="base">
                                        <p:cTn id="29" dur="500" fill="hold"/>
                                        <p:tgtEl>
                                          <p:spTgt spid="393222"/>
                                        </p:tgtEl>
                                        <p:attrNameLst>
                                          <p:attrName>ppt_x</p:attrName>
                                        </p:attrNameLst>
                                      </p:cBhvr>
                                      <p:tavLst>
                                        <p:tav tm="0">
                                          <p:val>
                                            <p:strVal val="#ppt_x"/>
                                          </p:val>
                                        </p:tav>
                                        <p:tav tm="100000">
                                          <p:val>
                                            <p:strVal val="#ppt_x"/>
                                          </p:val>
                                        </p:tav>
                                      </p:tavLst>
                                    </p:anim>
                                    <p:anim calcmode="lin" valueType="num">
                                      <p:cBhvr additive="base">
                                        <p:cTn id="30" dur="500" fill="hold"/>
                                        <p:tgtEl>
                                          <p:spTgt spid="39322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3219"/>
                                        </p:tgtEl>
                                        <p:attrNameLst>
                                          <p:attrName>style.visibility</p:attrName>
                                        </p:attrNameLst>
                                      </p:cBhvr>
                                      <p:to>
                                        <p:strVal val="visible"/>
                                      </p:to>
                                    </p:set>
                                    <p:anim calcmode="lin" valueType="num">
                                      <p:cBhvr additive="base">
                                        <p:cTn id="33" dur="500" fill="hold"/>
                                        <p:tgtEl>
                                          <p:spTgt spid="393219"/>
                                        </p:tgtEl>
                                        <p:attrNameLst>
                                          <p:attrName>ppt_x</p:attrName>
                                        </p:attrNameLst>
                                      </p:cBhvr>
                                      <p:tavLst>
                                        <p:tav tm="0">
                                          <p:val>
                                            <p:strVal val="#ppt_x"/>
                                          </p:val>
                                        </p:tav>
                                        <p:tav tm="100000">
                                          <p:val>
                                            <p:strVal val="#ppt_x"/>
                                          </p:val>
                                        </p:tav>
                                      </p:tavLst>
                                    </p:anim>
                                    <p:anim calcmode="lin" valueType="num">
                                      <p:cBhvr additive="base">
                                        <p:cTn id="34" dur="500" fill="hold"/>
                                        <p:tgtEl>
                                          <p:spTgt spid="3932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93272"/>
                                        </p:tgtEl>
                                        <p:attrNameLst>
                                          <p:attrName>style.visibility</p:attrName>
                                        </p:attrNameLst>
                                      </p:cBhvr>
                                      <p:to>
                                        <p:strVal val="visible"/>
                                      </p:to>
                                    </p:set>
                                    <p:anim calcmode="lin" valueType="num">
                                      <p:cBhvr additive="base">
                                        <p:cTn id="39" dur="500" fill="hold"/>
                                        <p:tgtEl>
                                          <p:spTgt spid="393272"/>
                                        </p:tgtEl>
                                        <p:attrNameLst>
                                          <p:attrName>ppt_x</p:attrName>
                                        </p:attrNameLst>
                                      </p:cBhvr>
                                      <p:tavLst>
                                        <p:tav tm="0">
                                          <p:val>
                                            <p:strVal val="#ppt_x"/>
                                          </p:val>
                                        </p:tav>
                                        <p:tav tm="100000">
                                          <p:val>
                                            <p:strVal val="#ppt_x"/>
                                          </p:val>
                                        </p:tav>
                                      </p:tavLst>
                                    </p:anim>
                                    <p:anim calcmode="lin" valueType="num">
                                      <p:cBhvr additive="base">
                                        <p:cTn id="40" dur="500" fill="hold"/>
                                        <p:tgtEl>
                                          <p:spTgt spid="39327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93271"/>
                                        </p:tgtEl>
                                        <p:attrNameLst>
                                          <p:attrName>style.visibility</p:attrName>
                                        </p:attrNameLst>
                                      </p:cBhvr>
                                      <p:to>
                                        <p:strVal val="visible"/>
                                      </p:to>
                                    </p:set>
                                    <p:anim calcmode="lin" valueType="num">
                                      <p:cBhvr additive="base">
                                        <p:cTn id="43" dur="500" fill="hold"/>
                                        <p:tgtEl>
                                          <p:spTgt spid="393271"/>
                                        </p:tgtEl>
                                        <p:attrNameLst>
                                          <p:attrName>ppt_x</p:attrName>
                                        </p:attrNameLst>
                                      </p:cBhvr>
                                      <p:tavLst>
                                        <p:tav tm="0">
                                          <p:val>
                                            <p:strVal val="#ppt_x"/>
                                          </p:val>
                                        </p:tav>
                                        <p:tav tm="100000">
                                          <p:val>
                                            <p:strVal val="#ppt_x"/>
                                          </p:val>
                                        </p:tav>
                                      </p:tavLst>
                                    </p:anim>
                                    <p:anim calcmode="lin" valueType="num">
                                      <p:cBhvr additive="base">
                                        <p:cTn id="44" dur="500" fill="hold"/>
                                        <p:tgtEl>
                                          <p:spTgt spid="39327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93269"/>
                                        </p:tgtEl>
                                        <p:attrNameLst>
                                          <p:attrName>style.visibility</p:attrName>
                                        </p:attrNameLst>
                                      </p:cBhvr>
                                      <p:to>
                                        <p:strVal val="visible"/>
                                      </p:to>
                                    </p:set>
                                    <p:anim calcmode="lin" valueType="num">
                                      <p:cBhvr additive="base">
                                        <p:cTn id="47" dur="500" fill="hold"/>
                                        <p:tgtEl>
                                          <p:spTgt spid="393269"/>
                                        </p:tgtEl>
                                        <p:attrNameLst>
                                          <p:attrName>ppt_x</p:attrName>
                                        </p:attrNameLst>
                                      </p:cBhvr>
                                      <p:tavLst>
                                        <p:tav tm="0">
                                          <p:val>
                                            <p:strVal val="#ppt_x"/>
                                          </p:val>
                                        </p:tav>
                                        <p:tav tm="100000">
                                          <p:val>
                                            <p:strVal val="#ppt_x"/>
                                          </p:val>
                                        </p:tav>
                                      </p:tavLst>
                                    </p:anim>
                                    <p:anim calcmode="lin" valueType="num">
                                      <p:cBhvr additive="base">
                                        <p:cTn id="48" dur="500" fill="hold"/>
                                        <p:tgtEl>
                                          <p:spTgt spid="39326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93270"/>
                                        </p:tgtEl>
                                        <p:attrNameLst>
                                          <p:attrName>style.visibility</p:attrName>
                                        </p:attrNameLst>
                                      </p:cBhvr>
                                      <p:to>
                                        <p:strVal val="visible"/>
                                      </p:to>
                                    </p:set>
                                    <p:anim calcmode="lin" valueType="num">
                                      <p:cBhvr additive="base">
                                        <p:cTn id="51" dur="500" fill="hold"/>
                                        <p:tgtEl>
                                          <p:spTgt spid="393270"/>
                                        </p:tgtEl>
                                        <p:attrNameLst>
                                          <p:attrName>ppt_x</p:attrName>
                                        </p:attrNameLst>
                                      </p:cBhvr>
                                      <p:tavLst>
                                        <p:tav tm="0">
                                          <p:val>
                                            <p:strVal val="#ppt_x"/>
                                          </p:val>
                                        </p:tav>
                                        <p:tav tm="100000">
                                          <p:val>
                                            <p:strVal val="#ppt_x"/>
                                          </p:val>
                                        </p:tav>
                                      </p:tavLst>
                                    </p:anim>
                                    <p:anim calcmode="lin" valueType="num">
                                      <p:cBhvr additive="base">
                                        <p:cTn id="52" dur="500" fill="hold"/>
                                        <p:tgtEl>
                                          <p:spTgt spid="393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69" grpId="0"/>
      <p:bldP spid="393271" grpId="0"/>
      <p:bldP spid="61" grpId="0" animBg="1"/>
      <p:bldP spid="6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ChangeArrowheads="1"/>
          </p:cNvSpPr>
          <p:nvPr/>
        </p:nvSpPr>
        <p:spPr bwMode="auto">
          <a:xfrm>
            <a:off x="642910" y="1214422"/>
            <a:ext cx="8153400" cy="1569660"/>
          </a:xfrm>
          <a:prstGeom prst="rect">
            <a:avLst/>
          </a:prstGeom>
          <a:noFill/>
          <a:ln w="57150">
            <a:noFill/>
            <a:miter lim="800000"/>
            <a:headEnd/>
            <a:tailEnd/>
          </a:ln>
        </p:spPr>
        <p:txBody>
          <a:bodyPr>
            <a:spAutoFit/>
          </a:bodyPr>
          <a:lstStyle/>
          <a:p>
            <a:pPr algn="l">
              <a:spcBef>
                <a:spcPct val="50000"/>
              </a:spcBef>
            </a:pPr>
            <a:r>
              <a:rPr lang="en-US" altLang="zh-CN" sz="3200" b="1" dirty="0">
                <a:solidFill>
                  <a:schemeClr val="accent2"/>
                </a:solidFill>
                <a:effectLst>
                  <a:outerShdw blurRad="38100" dist="38100" dir="2700000" algn="tl">
                    <a:srgbClr val="000000">
                      <a:alpha val="43137"/>
                    </a:srgbClr>
                  </a:outerShdw>
                </a:effectLst>
                <a:latin typeface="宋体" pitchFamily="2" charset="-122"/>
              </a:rPr>
              <a:t>    </a:t>
            </a:r>
            <a:r>
              <a:rPr lang="zh-CN" altLang="en-US" sz="3200" b="1" dirty="0">
                <a:solidFill>
                  <a:schemeClr val="accent2"/>
                </a:solidFill>
                <a:effectLst>
                  <a:outerShdw blurRad="38100" dist="38100" dir="2700000" algn="tl">
                    <a:srgbClr val="000000">
                      <a:alpha val="43137"/>
                    </a:srgbClr>
                  </a:outerShdw>
                </a:effectLst>
                <a:latin typeface="宋体" pitchFamily="2" charset="-122"/>
              </a:rPr>
              <a:t>某单位在大学设立奖学金，每年年末存入银行</a:t>
            </a:r>
            <a:r>
              <a:rPr lang="en-US" altLang="zh-CN" sz="3200" b="1" dirty="0">
                <a:solidFill>
                  <a:schemeClr val="accent2"/>
                </a:solidFill>
                <a:effectLst>
                  <a:outerShdw blurRad="38100" dist="38100" dir="2700000" algn="tl">
                    <a:srgbClr val="000000">
                      <a:alpha val="43137"/>
                    </a:srgbClr>
                  </a:outerShdw>
                </a:effectLst>
                <a:latin typeface="宋体" pitchFamily="2" charset="-122"/>
              </a:rPr>
              <a:t>2</a:t>
            </a:r>
            <a:r>
              <a:rPr lang="zh-CN" altLang="en-US" sz="3200" b="1" dirty="0">
                <a:solidFill>
                  <a:schemeClr val="accent2"/>
                </a:solidFill>
                <a:effectLst>
                  <a:outerShdw blurRad="38100" dist="38100" dir="2700000" algn="tl">
                    <a:srgbClr val="000000">
                      <a:alpha val="43137"/>
                    </a:srgbClr>
                  </a:outerShdw>
                </a:effectLst>
                <a:latin typeface="宋体" pitchFamily="2" charset="-122"/>
              </a:rPr>
              <a:t>万元，若存款利率为</a:t>
            </a:r>
            <a:r>
              <a:rPr lang="en-US" altLang="zh-CN" sz="3200" b="1" dirty="0">
                <a:solidFill>
                  <a:schemeClr val="accent2"/>
                </a:solidFill>
                <a:effectLst>
                  <a:outerShdw blurRad="38100" dist="38100" dir="2700000" algn="tl">
                    <a:srgbClr val="000000">
                      <a:alpha val="43137"/>
                    </a:srgbClr>
                  </a:outerShdw>
                </a:effectLst>
                <a:latin typeface="宋体" pitchFamily="2" charset="-122"/>
              </a:rPr>
              <a:t>3%</a:t>
            </a:r>
            <a:r>
              <a:rPr lang="zh-CN" altLang="en-US" sz="3200" b="1" dirty="0">
                <a:solidFill>
                  <a:schemeClr val="accent2"/>
                </a:solidFill>
                <a:effectLst>
                  <a:outerShdw blurRad="38100" dist="38100" dir="2700000" algn="tl">
                    <a:srgbClr val="000000">
                      <a:alpha val="43137"/>
                    </a:srgbClr>
                  </a:outerShdw>
                </a:effectLst>
                <a:latin typeface="宋体" pitchFamily="2" charset="-122"/>
              </a:rPr>
              <a:t>。第</a:t>
            </a:r>
            <a:r>
              <a:rPr lang="en-US" altLang="zh-CN" sz="3200" b="1" dirty="0">
                <a:solidFill>
                  <a:schemeClr val="accent2"/>
                </a:solidFill>
                <a:effectLst>
                  <a:outerShdw blurRad="38100" dist="38100" dir="2700000" algn="tl">
                    <a:srgbClr val="000000">
                      <a:alpha val="43137"/>
                    </a:srgbClr>
                  </a:outerShdw>
                </a:effectLst>
                <a:latin typeface="宋体" pitchFamily="2" charset="-122"/>
              </a:rPr>
              <a:t>5</a:t>
            </a:r>
            <a:r>
              <a:rPr lang="zh-CN" altLang="en-US" sz="3200" b="1" dirty="0">
                <a:solidFill>
                  <a:schemeClr val="accent2"/>
                </a:solidFill>
                <a:effectLst>
                  <a:outerShdw blurRad="38100" dist="38100" dir="2700000" algn="tl">
                    <a:srgbClr val="000000">
                      <a:alpha val="43137"/>
                    </a:srgbClr>
                  </a:outerShdw>
                </a:effectLst>
                <a:latin typeface="宋体" pitchFamily="2" charset="-122"/>
              </a:rPr>
              <a:t>年末可得款多少？</a:t>
            </a:r>
          </a:p>
        </p:txBody>
      </p:sp>
      <p:graphicFrame>
        <p:nvGraphicFramePr>
          <p:cNvPr id="398336" name="Object 0"/>
          <p:cNvGraphicFramePr>
            <a:graphicFrameLocks noChangeAspect="1"/>
          </p:cNvGraphicFramePr>
          <p:nvPr/>
        </p:nvGraphicFramePr>
        <p:xfrm>
          <a:off x="1571604" y="3143248"/>
          <a:ext cx="6324600" cy="2371725"/>
        </p:xfrm>
        <a:graphic>
          <a:graphicData uri="http://schemas.openxmlformats.org/presentationml/2006/ole">
            <p:oleObj spid="_x0000_s163842" name="Equation" r:id="rId3" imgW="4165560" imgH="2222280" progId="Equation.3">
              <p:embed/>
            </p:oleObj>
          </a:graphicData>
        </a:graphic>
      </p:graphicFrame>
      <p:sp>
        <p:nvSpPr>
          <p:cNvPr id="14342" name="Rectangle 6"/>
          <p:cNvSpPr>
            <a:spLocks noGrp="1" noChangeArrowheads="1"/>
          </p:cNvSpPr>
          <p:nvPr>
            <p:ph type="title" idx="4294967295"/>
          </p:nvPr>
        </p:nvSpPr>
        <p:spPr>
          <a:xfrm>
            <a:off x="3071802" y="214290"/>
            <a:ext cx="2438400" cy="685800"/>
          </a:xfrm>
        </p:spPr>
        <p:txBody>
          <a:bodyPr/>
          <a:lstStyle/>
          <a:p>
            <a:pPr eaLnBrk="1" hangingPunct="1"/>
            <a:r>
              <a:rPr kumimoji="0" lang="zh-CN" altLang="en-US" sz="4000" b="1" dirty="0" smtClean="0"/>
              <a:t>练习</a:t>
            </a:r>
            <a:endParaRPr kumimoji="0" lang="en-US" altLang="zh-CN" sz="4000" b="1"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8336"/>
                                        </p:tgtEl>
                                        <p:attrNameLst>
                                          <p:attrName>style.visibility</p:attrName>
                                        </p:attrNameLst>
                                      </p:cBhvr>
                                      <p:to>
                                        <p:strVal val="visible"/>
                                      </p:to>
                                    </p:set>
                                    <p:animEffect transition="in" filter="dissolve">
                                      <p:cBhvr>
                                        <p:cTn id="7" dur="500"/>
                                        <p:tgtEl>
                                          <p:spTgt spid="398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b="1" dirty="0" smtClean="0"/>
              <a:t>一、</a:t>
            </a:r>
            <a:r>
              <a:rPr lang="zh-CN" altLang="en-US" sz="3200" b="1" dirty="0" smtClean="0">
                <a:latin typeface="隶书" pitchFamily="49" charset="-122"/>
              </a:rPr>
              <a:t>资金为什么具有时间价值</a:t>
            </a:r>
          </a:p>
        </p:txBody>
      </p:sp>
      <p:sp>
        <p:nvSpPr>
          <p:cNvPr id="297987" name="Rectangle 3"/>
          <p:cNvSpPr>
            <a:spLocks noGrp="1" noChangeArrowheads="1"/>
          </p:cNvSpPr>
          <p:nvPr>
            <p:ph type="body" idx="1"/>
          </p:nvPr>
        </p:nvSpPr>
        <p:spPr>
          <a:xfrm>
            <a:off x="428596" y="1071546"/>
            <a:ext cx="8358246" cy="4286280"/>
          </a:xfrm>
        </p:spPr>
        <p:txBody>
          <a:bodyPr/>
          <a:lstStyle/>
          <a:p>
            <a:pPr algn="just" eaLnBrk="1" hangingPunct="1">
              <a:lnSpc>
                <a:spcPct val="150000"/>
              </a:lnSpc>
              <a:buFont typeface="Wingdings" pitchFamily="2" charset="2"/>
              <a:buNone/>
            </a:pPr>
            <a:r>
              <a:rPr lang="en-US" altLang="zh-CN" sz="2800" b="1" dirty="0" smtClean="0">
                <a:latin typeface="Times New Roman" pitchFamily="18" charset="0"/>
              </a:rPr>
              <a:t>“</a:t>
            </a:r>
            <a:r>
              <a:rPr lang="zh-CN" altLang="en-US" sz="2800" b="1" dirty="0" smtClean="0">
                <a:solidFill>
                  <a:srgbClr val="C00000"/>
                </a:solidFill>
                <a:latin typeface="Times New Roman" pitchFamily="18" charset="0"/>
              </a:rPr>
              <a:t>资金的时间价值</a:t>
            </a:r>
            <a:r>
              <a:rPr lang="zh-CN" altLang="en-US" sz="2800" b="1" dirty="0" smtClean="0">
                <a:latin typeface="Times New Roman" pitchFamily="18" charset="0"/>
              </a:rPr>
              <a:t>”</a:t>
            </a:r>
            <a:r>
              <a:rPr lang="en-US" altLang="zh-CN" sz="2800" b="1" dirty="0" smtClean="0">
                <a:solidFill>
                  <a:schemeClr val="accent2"/>
                </a:solidFill>
                <a:latin typeface="Times New Roman" pitchFamily="18" charset="0"/>
              </a:rPr>
              <a:t>——</a:t>
            </a:r>
            <a:r>
              <a:rPr lang="zh-CN" altLang="en-US" sz="2400" b="1" dirty="0" smtClean="0">
                <a:solidFill>
                  <a:schemeClr val="accent2"/>
                </a:solidFill>
                <a:latin typeface="Times New Roman" pitchFamily="18" charset="0"/>
              </a:rPr>
              <a:t>今天你是否该买东西或者是把钱存起来以后再买？不同的行为导致不同的结果。</a:t>
            </a:r>
            <a:endParaRPr lang="en-US" altLang="zh-CN" sz="2400" b="1" dirty="0" smtClean="0">
              <a:solidFill>
                <a:schemeClr val="accent2"/>
              </a:solidFill>
              <a:latin typeface="Times New Roman" pitchFamily="18" charset="0"/>
            </a:endParaRPr>
          </a:p>
          <a:p>
            <a:pPr algn="just" eaLnBrk="1" hangingPunct="1">
              <a:lnSpc>
                <a:spcPct val="150000"/>
              </a:lnSpc>
              <a:buFont typeface="Wingdings" pitchFamily="2" charset="2"/>
              <a:buNone/>
            </a:pPr>
            <a:r>
              <a:rPr lang="zh-CN" altLang="en-US" sz="2400" b="1" dirty="0" smtClean="0">
                <a:latin typeface="宋体" pitchFamily="2" charset="-122"/>
              </a:rPr>
              <a:t>你有</a:t>
            </a:r>
            <a:r>
              <a:rPr lang="en-US" altLang="zh-CN" sz="2400" b="1" dirty="0" smtClean="0">
                <a:latin typeface="宋体" pitchFamily="2" charset="-122"/>
              </a:rPr>
              <a:t>1000</a:t>
            </a:r>
            <a:r>
              <a:rPr lang="zh-CN" altLang="en-US" sz="2400" b="1" dirty="0" smtClean="0">
                <a:latin typeface="宋体" pitchFamily="2" charset="-122"/>
              </a:rPr>
              <a:t>元，并且你想购买</a:t>
            </a:r>
            <a:r>
              <a:rPr lang="en-US" altLang="zh-CN" sz="2400" b="1" dirty="0" smtClean="0">
                <a:latin typeface="宋体" pitchFamily="2" charset="-122"/>
              </a:rPr>
              <a:t>1000</a:t>
            </a:r>
            <a:r>
              <a:rPr lang="zh-CN" altLang="en-US" sz="2400" b="1" dirty="0" smtClean="0">
                <a:latin typeface="宋体" pitchFamily="2" charset="-122"/>
              </a:rPr>
              <a:t>元的冰箱。</a:t>
            </a:r>
          </a:p>
          <a:p>
            <a:pPr lvl="1" algn="just" eaLnBrk="1" hangingPunct="1">
              <a:lnSpc>
                <a:spcPct val="150000"/>
              </a:lnSpc>
            </a:pPr>
            <a:r>
              <a:rPr lang="zh-CN" altLang="en-US" sz="2000" b="1" dirty="0" smtClean="0">
                <a:latin typeface="宋体" pitchFamily="2" charset="-122"/>
              </a:rPr>
              <a:t>如果你立即购买，就分文不剩；</a:t>
            </a:r>
          </a:p>
          <a:p>
            <a:pPr lvl="1" eaLnBrk="1" hangingPunct="1">
              <a:lnSpc>
                <a:spcPct val="150000"/>
              </a:lnSpc>
            </a:pPr>
            <a:r>
              <a:rPr lang="zh-CN" altLang="en-US" sz="2000" b="1" dirty="0" smtClean="0"/>
              <a:t>如果你把</a:t>
            </a:r>
            <a:r>
              <a:rPr lang="en-US" altLang="zh-CN" sz="2000" b="1" dirty="0" smtClean="0"/>
              <a:t>1000</a:t>
            </a:r>
            <a:r>
              <a:rPr lang="zh-CN" altLang="en-US" sz="2000" b="1" dirty="0" smtClean="0"/>
              <a:t>元以</a:t>
            </a:r>
            <a:r>
              <a:rPr lang="en-US" altLang="zh-CN" sz="2000" b="1" dirty="0" smtClean="0"/>
              <a:t>6%</a:t>
            </a:r>
            <a:r>
              <a:rPr lang="zh-CN" altLang="en-US" sz="2000" b="1" dirty="0" smtClean="0"/>
              <a:t>的利率进行投资，一年后你可以买到冰箱并有</a:t>
            </a:r>
            <a:r>
              <a:rPr lang="en-US" altLang="zh-CN" sz="2000" b="1" dirty="0" smtClean="0"/>
              <a:t>60</a:t>
            </a:r>
            <a:r>
              <a:rPr lang="zh-CN" altLang="en-US" sz="2000" b="1" dirty="0" smtClean="0"/>
              <a:t>元的结余。（假设冰箱价格不变）</a:t>
            </a:r>
          </a:p>
          <a:p>
            <a:pPr lvl="1" eaLnBrk="1" hangingPunct="1">
              <a:lnSpc>
                <a:spcPct val="150000"/>
              </a:lnSpc>
            </a:pPr>
            <a:r>
              <a:rPr lang="zh-CN" altLang="en-US" sz="2000" b="1" dirty="0" smtClean="0"/>
              <a:t> 如果同时冰箱的价格由于通货膨胀而每年上涨</a:t>
            </a:r>
            <a:r>
              <a:rPr lang="en-US" altLang="zh-CN" sz="2000" b="1" dirty="0" smtClean="0"/>
              <a:t>8%</a:t>
            </a:r>
            <a:r>
              <a:rPr lang="zh-CN" altLang="en-US" sz="2000" b="1" dirty="0" smtClean="0"/>
              <a:t>，那么一年后你就买不起这个冰箱。</a:t>
            </a:r>
          </a:p>
        </p:txBody>
      </p:sp>
      <p:sp>
        <p:nvSpPr>
          <p:cNvPr id="297988" name="Text Box 4"/>
          <p:cNvSpPr txBox="1">
            <a:spLocks noChangeArrowheads="1"/>
          </p:cNvSpPr>
          <p:nvPr/>
        </p:nvSpPr>
        <p:spPr bwMode="auto">
          <a:xfrm>
            <a:off x="285720" y="5500702"/>
            <a:ext cx="8623300" cy="830997"/>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a:spAutoFit/>
          </a:bodyPr>
          <a:lstStyle/>
          <a:p>
            <a:pPr algn="ctr">
              <a:lnSpc>
                <a:spcPct val="90000"/>
              </a:lnSpc>
              <a:spcBef>
                <a:spcPct val="20000"/>
              </a:spcBef>
              <a:buClr>
                <a:schemeClr val="folHlink"/>
              </a:buClr>
              <a:buSzPct val="60000"/>
              <a:buFont typeface="Wingdings" pitchFamily="2" charset="2"/>
              <a:buNone/>
              <a:defRPr/>
            </a:pPr>
            <a:r>
              <a:rPr lang="zh-CN" altLang="en-US" sz="2400" b="1" dirty="0" smtClean="0">
                <a:effectLst>
                  <a:outerShdw blurRad="38100" dist="38100" dir="2700000" algn="tl">
                    <a:srgbClr val="000000">
                      <a:alpha val="43137"/>
                    </a:srgbClr>
                  </a:outerShdw>
                </a:effectLst>
                <a:latin typeface="宋体" pitchFamily="2" charset="-122"/>
              </a:rPr>
              <a:t>最佳</a:t>
            </a:r>
            <a:r>
              <a:rPr lang="zh-CN" altLang="en-US" sz="2400" b="1" dirty="0">
                <a:effectLst>
                  <a:outerShdw blurRad="38100" dist="38100" dir="2700000" algn="tl">
                    <a:srgbClr val="000000">
                      <a:alpha val="43137"/>
                    </a:srgbClr>
                  </a:outerShdw>
                </a:effectLst>
                <a:latin typeface="宋体" pitchFamily="2" charset="-122"/>
              </a:rPr>
              <a:t>决策是立即购买冰箱。</a:t>
            </a:r>
          </a:p>
          <a:p>
            <a:pPr algn="ctr">
              <a:lnSpc>
                <a:spcPct val="90000"/>
              </a:lnSpc>
              <a:spcBef>
                <a:spcPct val="20000"/>
              </a:spcBef>
              <a:buClr>
                <a:schemeClr val="folHlink"/>
              </a:buClr>
              <a:buSzPct val="60000"/>
              <a:buFont typeface="Wingdings" pitchFamily="2" charset="2"/>
              <a:buNone/>
              <a:defRPr/>
            </a:pPr>
            <a:r>
              <a:rPr lang="zh-CN" altLang="en-US" sz="2400" b="1" dirty="0">
                <a:solidFill>
                  <a:srgbClr val="C00000"/>
                </a:solidFill>
                <a:effectLst>
                  <a:outerShdw blurRad="38100" dist="38100" dir="2700000" algn="tl">
                    <a:srgbClr val="000000">
                      <a:alpha val="43137"/>
                    </a:srgbClr>
                  </a:outerShdw>
                </a:effectLst>
                <a:latin typeface="宋体" pitchFamily="2" charset="-122"/>
              </a:rPr>
              <a:t>只有投资收益率＞通货膨胀率，才可以推迟购买</a:t>
            </a:r>
            <a:endParaRPr lang="zh-CN" altLang="en-US" sz="1800" b="1" dirty="0">
              <a:solidFill>
                <a:srgbClr val="C00000"/>
              </a:solidFill>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97987">
                                            <p:txEl>
                                              <p:pRg st="2" end="2"/>
                                            </p:txEl>
                                          </p:spTgt>
                                        </p:tgtEl>
                                        <p:attrNameLst>
                                          <p:attrName>style.visibility</p:attrName>
                                        </p:attrNameLst>
                                      </p:cBhvr>
                                      <p:to>
                                        <p:strVal val="visible"/>
                                      </p:to>
                                    </p:set>
                                    <p:animEffect transition="in" filter="box(in)">
                                      <p:cBhvr>
                                        <p:cTn id="15" dur="500"/>
                                        <p:tgtEl>
                                          <p:spTgt spid="297987">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97987">
                                            <p:txEl>
                                              <p:pRg st="3" end="3"/>
                                            </p:txEl>
                                          </p:spTgt>
                                        </p:tgtEl>
                                        <p:attrNameLst>
                                          <p:attrName>style.visibility</p:attrName>
                                        </p:attrNameLst>
                                      </p:cBhvr>
                                      <p:to>
                                        <p:strVal val="visible"/>
                                      </p:to>
                                    </p:set>
                                    <p:animEffect transition="in" filter="box(in)">
                                      <p:cBhvr>
                                        <p:cTn id="18" dur="500"/>
                                        <p:tgtEl>
                                          <p:spTgt spid="297987">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97987">
                                            <p:txEl>
                                              <p:pRg st="4" end="4"/>
                                            </p:txEl>
                                          </p:spTgt>
                                        </p:tgtEl>
                                        <p:attrNameLst>
                                          <p:attrName>style.visibility</p:attrName>
                                        </p:attrNameLst>
                                      </p:cBhvr>
                                      <p:to>
                                        <p:strVal val="visible"/>
                                      </p:to>
                                    </p:set>
                                    <p:animEffect transition="in" filter="box(in)">
                                      <p:cBhvr>
                                        <p:cTn id="21" dur="500"/>
                                        <p:tgtEl>
                                          <p:spTgt spid="29798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97988"/>
                                        </p:tgtEl>
                                        <p:attrNameLst>
                                          <p:attrName>style.visibility</p:attrName>
                                        </p:attrNameLst>
                                      </p:cBhvr>
                                      <p:to>
                                        <p:strVal val="visible"/>
                                      </p:to>
                                    </p:set>
                                    <p:anim calcmode="lin" valueType="num">
                                      <p:cBhvr additive="base">
                                        <p:cTn id="26" dur="500" fill="hold"/>
                                        <p:tgtEl>
                                          <p:spTgt spid="297988"/>
                                        </p:tgtEl>
                                        <p:attrNameLst>
                                          <p:attrName>ppt_x</p:attrName>
                                        </p:attrNameLst>
                                      </p:cBhvr>
                                      <p:tavLst>
                                        <p:tav tm="0">
                                          <p:val>
                                            <p:strVal val="#ppt_x"/>
                                          </p:val>
                                        </p:tav>
                                        <p:tav tm="100000">
                                          <p:val>
                                            <p:strVal val="#ppt_x"/>
                                          </p:val>
                                        </p:tav>
                                      </p:tavLst>
                                    </p:anim>
                                    <p:anim calcmode="lin" valueType="num">
                                      <p:cBhvr additive="base">
                                        <p:cTn id="27"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P spid="29798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ChangeArrowheads="1"/>
          </p:cNvSpPr>
          <p:nvPr/>
        </p:nvSpPr>
        <p:spPr bwMode="auto">
          <a:xfrm>
            <a:off x="914400" y="1357298"/>
            <a:ext cx="8001000" cy="1569660"/>
          </a:xfrm>
          <a:prstGeom prst="rect">
            <a:avLst/>
          </a:prstGeom>
          <a:noFill/>
          <a:ln w="57150">
            <a:noFill/>
            <a:miter lim="800000"/>
            <a:headEnd/>
            <a:tailEnd/>
          </a:ln>
        </p:spPr>
        <p:txBody>
          <a:bodyPr>
            <a:spAutoFit/>
          </a:bodyPr>
          <a:lstStyle/>
          <a:p>
            <a:pPr algn="l" eaLnBrk="0" hangingPunct="0"/>
            <a:r>
              <a:rPr kumimoji="0" lang="en-US" altLang="zh-CN" sz="3200" b="1" dirty="0">
                <a:solidFill>
                  <a:schemeClr val="tx2"/>
                </a:solidFill>
                <a:effectLst>
                  <a:outerShdw blurRad="38100" dist="38100" dir="2700000" algn="tl">
                    <a:srgbClr val="000000">
                      <a:alpha val="43137"/>
                    </a:srgbClr>
                  </a:outerShdw>
                </a:effectLst>
                <a:latin typeface="宋体" pitchFamily="2" charset="-122"/>
              </a:rPr>
              <a:t>    </a:t>
            </a:r>
            <a:r>
              <a:rPr kumimoji="0" lang="zh-CN" altLang="en-US" sz="3200" b="1" dirty="0">
                <a:solidFill>
                  <a:schemeClr val="tx2"/>
                </a:solidFill>
                <a:effectLst>
                  <a:outerShdw blurRad="38100" dist="38100" dir="2700000" algn="tl">
                    <a:srgbClr val="000000">
                      <a:alpha val="43137"/>
                    </a:srgbClr>
                  </a:outerShdw>
                </a:effectLst>
                <a:latin typeface="宋体" pitchFamily="2" charset="-122"/>
              </a:rPr>
              <a:t>某投资人投资</a:t>
            </a:r>
            <a:r>
              <a:rPr kumimoji="0" lang="en-US" altLang="zh-CN" sz="3200" b="1" dirty="0">
                <a:solidFill>
                  <a:schemeClr val="tx2"/>
                </a:solidFill>
                <a:effectLst>
                  <a:outerShdw blurRad="38100" dist="38100" dir="2700000" algn="tl">
                    <a:srgbClr val="000000">
                      <a:alpha val="43137"/>
                    </a:srgbClr>
                  </a:outerShdw>
                </a:effectLst>
                <a:latin typeface="宋体" pitchFamily="2" charset="-122"/>
              </a:rPr>
              <a:t>20</a:t>
            </a:r>
            <a:r>
              <a:rPr kumimoji="0" lang="zh-CN" altLang="en-US" sz="3200" b="1" dirty="0">
                <a:solidFill>
                  <a:schemeClr val="tx2"/>
                </a:solidFill>
                <a:effectLst>
                  <a:outerShdw blurRad="38100" dist="38100" dir="2700000" algn="tl">
                    <a:srgbClr val="000000">
                      <a:alpha val="43137"/>
                    </a:srgbClr>
                  </a:outerShdw>
                </a:effectLst>
                <a:latin typeface="宋体" pitchFamily="2" charset="-122"/>
              </a:rPr>
              <a:t>万元从事出租车运营，希望在</a:t>
            </a:r>
            <a:r>
              <a:rPr kumimoji="0" lang="en-US" altLang="zh-CN" sz="3200" b="1" dirty="0">
                <a:solidFill>
                  <a:schemeClr val="tx2"/>
                </a:solidFill>
                <a:effectLst>
                  <a:outerShdw blurRad="38100" dist="38100" dir="2700000" algn="tl">
                    <a:srgbClr val="000000">
                      <a:alpha val="43137"/>
                    </a:srgbClr>
                  </a:outerShdw>
                </a:effectLst>
                <a:latin typeface="宋体" pitchFamily="2" charset="-122"/>
              </a:rPr>
              <a:t>5</a:t>
            </a:r>
            <a:r>
              <a:rPr kumimoji="0" lang="zh-CN" altLang="en-US" sz="3200" b="1" dirty="0">
                <a:solidFill>
                  <a:schemeClr val="tx2"/>
                </a:solidFill>
                <a:effectLst>
                  <a:outerShdw blurRad="38100" dist="38100" dir="2700000" algn="tl">
                    <a:srgbClr val="000000">
                      <a:alpha val="43137"/>
                    </a:srgbClr>
                  </a:outerShdw>
                </a:effectLst>
                <a:latin typeface="宋体" pitchFamily="2" charset="-122"/>
              </a:rPr>
              <a:t>年内等额收回全部投资，若折现率为</a:t>
            </a:r>
            <a:r>
              <a:rPr kumimoji="0" lang="en-US" altLang="zh-CN" sz="3200" b="1" dirty="0">
                <a:solidFill>
                  <a:schemeClr val="tx2"/>
                </a:solidFill>
                <a:effectLst>
                  <a:outerShdw blurRad="38100" dist="38100" dir="2700000" algn="tl">
                    <a:srgbClr val="000000">
                      <a:alpha val="43137"/>
                    </a:srgbClr>
                  </a:outerShdw>
                </a:effectLst>
                <a:latin typeface="宋体" pitchFamily="2" charset="-122"/>
              </a:rPr>
              <a:t>15%</a:t>
            </a:r>
            <a:r>
              <a:rPr kumimoji="0" lang="zh-CN" altLang="en-US" sz="3200" b="1" dirty="0">
                <a:solidFill>
                  <a:schemeClr val="tx2"/>
                </a:solidFill>
                <a:effectLst>
                  <a:outerShdw blurRad="38100" dist="38100" dir="2700000" algn="tl">
                    <a:srgbClr val="000000">
                      <a:alpha val="43137"/>
                    </a:srgbClr>
                  </a:outerShdw>
                </a:effectLst>
                <a:latin typeface="宋体" pitchFamily="2" charset="-122"/>
              </a:rPr>
              <a:t>，问每年至少应收入多少？</a:t>
            </a:r>
          </a:p>
        </p:txBody>
      </p:sp>
      <p:graphicFrame>
        <p:nvGraphicFramePr>
          <p:cNvPr id="223237" name="Object 5"/>
          <p:cNvGraphicFramePr>
            <a:graphicFrameLocks noChangeAspect="1"/>
          </p:cNvGraphicFramePr>
          <p:nvPr/>
        </p:nvGraphicFramePr>
        <p:xfrm>
          <a:off x="1524000" y="3505200"/>
          <a:ext cx="5943600" cy="2336800"/>
        </p:xfrm>
        <a:graphic>
          <a:graphicData uri="http://schemas.openxmlformats.org/presentationml/2006/ole">
            <p:oleObj spid="_x0000_s171010" name="Equation" r:id="rId3" imgW="4673520" imgH="2222280" progId="Equation.3">
              <p:embed/>
            </p:oleObj>
          </a:graphicData>
        </a:graphic>
      </p:graphicFrame>
      <p:sp>
        <p:nvSpPr>
          <p:cNvPr id="21510" name="Rectangle 6"/>
          <p:cNvSpPr>
            <a:spLocks noGrp="1" noChangeArrowheads="1"/>
          </p:cNvSpPr>
          <p:nvPr>
            <p:ph type="title" idx="4294967295"/>
          </p:nvPr>
        </p:nvSpPr>
        <p:spPr>
          <a:xfrm>
            <a:off x="3428992" y="142852"/>
            <a:ext cx="2354262" cy="617538"/>
          </a:xfrm>
        </p:spPr>
        <p:txBody>
          <a:bodyPr/>
          <a:lstStyle/>
          <a:p>
            <a:pPr eaLnBrk="1" hangingPunct="1"/>
            <a:r>
              <a:rPr kumimoji="0" lang="zh-CN" altLang="en-US" sz="4000" b="1" smtClean="0"/>
              <a:t>练习</a:t>
            </a:r>
            <a:endParaRPr kumimoji="0" lang="en-US" altLang="zh-CN" sz="4000" b="1"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3237"/>
                                        </p:tgtEl>
                                        <p:attrNameLst>
                                          <p:attrName>style.visibility</p:attrName>
                                        </p:attrNameLst>
                                      </p:cBhvr>
                                      <p:to>
                                        <p:strVal val="visible"/>
                                      </p:to>
                                    </p:set>
                                    <p:animEffect transition="in" filter="dissolve">
                                      <p:cBhvr>
                                        <p:cTn id="7" dur="500"/>
                                        <p:tgtEl>
                                          <p:spTgt spid="223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ChangeArrowheads="1"/>
          </p:cNvSpPr>
          <p:nvPr/>
        </p:nvSpPr>
        <p:spPr bwMode="auto">
          <a:xfrm>
            <a:off x="609600" y="1214422"/>
            <a:ext cx="8229600" cy="1569660"/>
          </a:xfrm>
          <a:prstGeom prst="rect">
            <a:avLst/>
          </a:prstGeom>
          <a:noFill/>
          <a:ln w="57150">
            <a:noFill/>
            <a:miter lim="800000"/>
            <a:headEnd/>
            <a:tailEnd/>
          </a:ln>
        </p:spPr>
        <p:txBody>
          <a:bodyPr>
            <a:spAutoFit/>
          </a:bodyPr>
          <a:lstStyle/>
          <a:p>
            <a:pPr algn="l" eaLnBrk="0" hangingPunct="0"/>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    </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某厂欲积累一笔福利基金，用于</a:t>
            </a:r>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3</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年后建造职工俱乐部。此项投资总额为</a:t>
            </a:r>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200</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万元，设利率为</a:t>
            </a:r>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5%</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，问每年末至少要存多少钱？</a:t>
            </a:r>
          </a:p>
        </p:txBody>
      </p:sp>
      <p:graphicFrame>
        <p:nvGraphicFramePr>
          <p:cNvPr id="228356" name="Object 4"/>
          <p:cNvGraphicFramePr>
            <a:graphicFrameLocks noChangeAspect="1"/>
          </p:cNvGraphicFramePr>
          <p:nvPr/>
        </p:nvGraphicFramePr>
        <p:xfrm>
          <a:off x="1524000" y="3505200"/>
          <a:ext cx="6096000" cy="2189163"/>
        </p:xfrm>
        <a:graphic>
          <a:graphicData uri="http://schemas.openxmlformats.org/presentationml/2006/ole">
            <p:oleObj spid="_x0000_s236546" name="Equation" r:id="rId3" imgW="3301920" imgH="1498320" progId="Equation.3">
              <p:embed/>
            </p:oleObj>
          </a:graphicData>
        </a:graphic>
      </p:graphicFrame>
      <p:sp>
        <p:nvSpPr>
          <p:cNvPr id="17414" name="Rectangle 5"/>
          <p:cNvSpPr>
            <a:spLocks noGrp="1" noChangeArrowheads="1"/>
          </p:cNvSpPr>
          <p:nvPr>
            <p:ph type="title" idx="4294967295"/>
          </p:nvPr>
        </p:nvSpPr>
        <p:spPr>
          <a:xfrm>
            <a:off x="3071802" y="214290"/>
            <a:ext cx="2201862" cy="693738"/>
          </a:xfrm>
        </p:spPr>
        <p:txBody>
          <a:bodyPr/>
          <a:lstStyle/>
          <a:p>
            <a:pPr eaLnBrk="1" hangingPunct="1"/>
            <a:r>
              <a:rPr kumimoji="0" lang="zh-CN" altLang="en-US" sz="4000" b="1" dirty="0" smtClean="0"/>
              <a:t>练习</a:t>
            </a:r>
            <a:endParaRPr kumimoji="0" lang="en-US" altLang="zh-CN" sz="4000" b="1"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dissolve">
                                      <p:cBhvr>
                                        <p:cTn id="7" dur="5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ChangeArrowheads="1"/>
          </p:cNvSpPr>
          <p:nvPr/>
        </p:nvSpPr>
        <p:spPr bwMode="auto">
          <a:xfrm>
            <a:off x="914400" y="1500174"/>
            <a:ext cx="7620000" cy="1569660"/>
          </a:xfrm>
          <a:prstGeom prst="rect">
            <a:avLst/>
          </a:prstGeom>
          <a:noFill/>
          <a:ln w="57150">
            <a:noFill/>
            <a:miter lim="800000"/>
            <a:headEnd/>
            <a:tailEnd/>
          </a:ln>
        </p:spPr>
        <p:txBody>
          <a:bodyPr>
            <a:spAutoFit/>
          </a:bodyPr>
          <a:lstStyle/>
          <a:p>
            <a:pPr algn="l" eaLnBrk="0" hangingPunct="0"/>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    </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某人贷款买房，预计他每年能还</a:t>
            </a:r>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2</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万元，打算</a:t>
            </a:r>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15</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年还清，假设银行的按揭年利率为</a:t>
            </a:r>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5%</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，其现在最多能贷款多少？</a:t>
            </a:r>
          </a:p>
        </p:txBody>
      </p:sp>
      <p:graphicFrame>
        <p:nvGraphicFramePr>
          <p:cNvPr id="227332" name="Object 4"/>
          <p:cNvGraphicFramePr>
            <a:graphicFrameLocks noChangeAspect="1"/>
          </p:cNvGraphicFramePr>
          <p:nvPr/>
        </p:nvGraphicFramePr>
        <p:xfrm>
          <a:off x="1981200" y="3657600"/>
          <a:ext cx="5334000" cy="2122488"/>
        </p:xfrm>
        <a:graphic>
          <a:graphicData uri="http://schemas.openxmlformats.org/presentationml/2006/ole">
            <p:oleObj spid="_x0000_s237570" name="Equation" r:id="rId3" imgW="4051080" imgH="2222280" progId="Equation.3">
              <p:embed/>
            </p:oleObj>
          </a:graphicData>
        </a:graphic>
      </p:graphicFrame>
      <p:sp>
        <p:nvSpPr>
          <p:cNvPr id="9" name="Rectangle 5"/>
          <p:cNvSpPr txBox="1">
            <a:spLocks noChangeArrowheads="1"/>
          </p:cNvSpPr>
          <p:nvPr/>
        </p:nvSpPr>
        <p:spPr bwMode="auto">
          <a:xfrm>
            <a:off x="3071802" y="214290"/>
            <a:ext cx="2201862" cy="6937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chemeClr val="accent2"/>
                </a:solidFill>
                <a:effectLst/>
                <a:uLnTx/>
                <a:uFillTx/>
                <a:latin typeface="+mj-lt"/>
                <a:ea typeface="+mj-ea"/>
                <a:cs typeface="+mj-cs"/>
              </a:rPr>
              <a:t>练习</a:t>
            </a:r>
            <a:endParaRPr kumimoji="0" lang="en-US" altLang="zh-CN" sz="4000" b="1" i="0" u="none" strike="noStrike" kern="0" cap="none" spc="0" normalizeH="0" baseline="0" noProof="0" dirty="0" smtClean="0">
              <a:ln>
                <a:noFill/>
              </a:ln>
              <a:solidFill>
                <a:schemeClr val="accent2"/>
              </a:solidFill>
              <a:effectLst/>
              <a:uLnTx/>
              <a:uFillTx/>
              <a:latin typeface="+mj-lt"/>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dissolve">
                                      <p:cBhvr>
                                        <p:cTn id="7" dur="5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zh-CN" altLang="en-US" b="1" dirty="0" smtClean="0"/>
              <a:t>练习</a:t>
            </a:r>
            <a:endParaRPr lang="en-US" altLang="zh-CN" b="1" dirty="0" smtClean="0"/>
          </a:p>
        </p:txBody>
      </p:sp>
      <p:sp>
        <p:nvSpPr>
          <p:cNvPr id="354307" name="Rectangle 3"/>
          <p:cNvSpPr>
            <a:spLocks noGrp="1" noChangeArrowheads="1"/>
          </p:cNvSpPr>
          <p:nvPr>
            <p:ph type="body" idx="1"/>
          </p:nvPr>
        </p:nvSpPr>
        <p:spPr>
          <a:xfrm>
            <a:off x="357158" y="1214422"/>
            <a:ext cx="8574088" cy="1944687"/>
          </a:xfrm>
        </p:spPr>
        <p:txBody>
          <a:bodyPr/>
          <a:lstStyle/>
          <a:p>
            <a:pPr eaLnBrk="1" hangingPunct="1">
              <a:buFont typeface="Wingdings" pitchFamily="2" charset="2"/>
              <a:buNone/>
            </a:pPr>
            <a:r>
              <a:rPr lang="en-US" altLang="zh-CN" sz="2800" b="1" dirty="0" smtClean="0">
                <a:solidFill>
                  <a:schemeClr val="accent2"/>
                </a:solidFill>
              </a:rPr>
              <a:t>   </a:t>
            </a:r>
            <a:r>
              <a:rPr lang="zh-CN" altLang="en-US" sz="2800" b="1" dirty="0" smtClean="0">
                <a:solidFill>
                  <a:schemeClr val="accent2"/>
                </a:solidFill>
              </a:rPr>
              <a:t>投资</a:t>
            </a:r>
            <a:r>
              <a:rPr lang="en-US" altLang="zh-CN" sz="2800" b="1" dirty="0" smtClean="0">
                <a:solidFill>
                  <a:schemeClr val="accent2"/>
                </a:solidFill>
              </a:rPr>
              <a:t>5000</a:t>
            </a:r>
            <a:r>
              <a:rPr lang="zh-CN" altLang="en-US" sz="2800" b="1" dirty="0" smtClean="0">
                <a:solidFill>
                  <a:schemeClr val="accent2"/>
                </a:solidFill>
              </a:rPr>
              <a:t>万元新建一民办学校，准备开建后</a:t>
            </a:r>
            <a:r>
              <a:rPr lang="en-US" altLang="zh-CN" sz="2800" b="1" dirty="0" smtClean="0">
                <a:solidFill>
                  <a:schemeClr val="accent2"/>
                </a:solidFill>
              </a:rPr>
              <a:t>10</a:t>
            </a:r>
            <a:r>
              <a:rPr lang="zh-CN" altLang="en-US" sz="2800" b="1" dirty="0" smtClean="0">
                <a:solidFill>
                  <a:schemeClr val="accent2"/>
                </a:solidFill>
              </a:rPr>
              <a:t>年内收回投资，平均每个学生的学费是</a:t>
            </a:r>
            <a:r>
              <a:rPr lang="en-US" altLang="zh-CN" sz="2800" b="1" dirty="0" smtClean="0">
                <a:solidFill>
                  <a:schemeClr val="accent2"/>
                </a:solidFill>
              </a:rPr>
              <a:t>12000/</a:t>
            </a:r>
            <a:r>
              <a:rPr lang="zh-CN" altLang="en-US" sz="2800" b="1" dirty="0" smtClean="0">
                <a:solidFill>
                  <a:schemeClr val="accent2"/>
                </a:solidFill>
              </a:rPr>
              <a:t>年，当年利率为</a:t>
            </a:r>
            <a:r>
              <a:rPr lang="en-US" altLang="zh-CN" sz="2800" b="1" dirty="0" smtClean="0">
                <a:solidFill>
                  <a:schemeClr val="accent2"/>
                </a:solidFill>
              </a:rPr>
              <a:t>6%</a:t>
            </a:r>
            <a:r>
              <a:rPr lang="zh-CN" altLang="en-US" sz="2800" b="1" dirty="0" smtClean="0">
                <a:solidFill>
                  <a:schemeClr val="accent2"/>
                </a:solidFill>
              </a:rPr>
              <a:t>时，该学校平均每年的在校学生至少应为多少？</a:t>
            </a:r>
          </a:p>
        </p:txBody>
      </p:sp>
      <p:graphicFrame>
        <p:nvGraphicFramePr>
          <p:cNvPr id="354308" name="Object 4"/>
          <p:cNvGraphicFramePr>
            <a:graphicFrameLocks noChangeAspect="1"/>
          </p:cNvGraphicFramePr>
          <p:nvPr/>
        </p:nvGraphicFramePr>
        <p:xfrm>
          <a:off x="1258888" y="3933825"/>
          <a:ext cx="6629400" cy="2057400"/>
        </p:xfrm>
        <a:graphic>
          <a:graphicData uri="http://schemas.openxmlformats.org/presentationml/2006/ole">
            <p:oleObj spid="_x0000_s172034" name="Equation" r:id="rId3" imgW="2616120" imgH="87624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4308"/>
                                        </p:tgtEl>
                                        <p:attrNameLst>
                                          <p:attrName>style.visibility</p:attrName>
                                        </p:attrNameLst>
                                      </p:cBhvr>
                                      <p:to>
                                        <p:strVal val="visible"/>
                                      </p:to>
                                    </p:set>
                                    <p:anim calcmode="lin" valueType="num">
                                      <p:cBhvr additive="base">
                                        <p:cTn id="13" dur="500" fill="hold"/>
                                        <p:tgtEl>
                                          <p:spTgt spid="354308"/>
                                        </p:tgtEl>
                                        <p:attrNameLst>
                                          <p:attrName>ppt_x</p:attrName>
                                        </p:attrNameLst>
                                      </p:cBhvr>
                                      <p:tavLst>
                                        <p:tav tm="0">
                                          <p:val>
                                            <p:strVal val="0-#ppt_w/2"/>
                                          </p:val>
                                        </p:tav>
                                        <p:tav tm="100000">
                                          <p:val>
                                            <p:strVal val="#ppt_x"/>
                                          </p:val>
                                        </p:tav>
                                      </p:tavLst>
                                    </p:anim>
                                    <p:anim calcmode="lin" valueType="num">
                                      <p:cBhvr additive="base">
                                        <p:cTn id="14"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2227278" y="142852"/>
            <a:ext cx="4487862" cy="693738"/>
          </a:xfrm>
        </p:spPr>
        <p:txBody>
          <a:bodyPr/>
          <a:lstStyle/>
          <a:p>
            <a:pPr eaLnBrk="1" hangingPunct="1"/>
            <a:r>
              <a:rPr kumimoji="0" lang="zh-CN" altLang="en-US" sz="4000" b="1" dirty="0" smtClean="0"/>
              <a:t>等值计算公式小结</a:t>
            </a:r>
          </a:p>
        </p:txBody>
      </p:sp>
      <p:sp>
        <p:nvSpPr>
          <p:cNvPr id="323587" name="Rectangle 3"/>
          <p:cNvSpPr>
            <a:spLocks noGrp="1" noChangeArrowheads="1"/>
          </p:cNvSpPr>
          <p:nvPr>
            <p:ph type="body" idx="1"/>
          </p:nvPr>
        </p:nvSpPr>
        <p:spPr>
          <a:xfrm>
            <a:off x="2743200" y="1714488"/>
            <a:ext cx="3200400" cy="3429000"/>
          </a:xfrm>
        </p:spPr>
        <p:txBody>
          <a:bodyPr/>
          <a:lstStyle/>
          <a:p>
            <a:pPr eaLnBrk="1" hangingPunct="1">
              <a:lnSpc>
                <a:spcPct val="90000"/>
              </a:lnSpc>
              <a:buFont typeface="Wingdings" pitchFamily="2" charset="2"/>
              <a:buNone/>
              <a:defRPr/>
            </a:pPr>
            <a:r>
              <a:rPr lang="zh-CN" altLang="en-US" sz="2400" b="1" dirty="0" smtClean="0"/>
              <a:t>已知        未知</a:t>
            </a:r>
          </a:p>
          <a:p>
            <a:pPr eaLnBrk="1" hangingPunct="1">
              <a:lnSpc>
                <a:spcPct val="90000"/>
              </a:lnSpc>
              <a:buFont typeface="Wingdings" pitchFamily="2" charset="2"/>
              <a:buNone/>
              <a:defRPr/>
            </a:pPr>
            <a:r>
              <a:rPr lang="zh-CN" altLang="en-US" sz="2800" b="1" dirty="0" smtClean="0"/>
              <a:t> </a:t>
            </a:r>
            <a:r>
              <a:rPr lang="en-US" altLang="zh-CN" sz="2800" b="1" dirty="0" smtClean="0"/>
              <a:t>P           </a:t>
            </a:r>
            <a:r>
              <a:rPr lang="en-US" altLang="zh-CN" sz="2800" b="1" dirty="0" err="1" smtClean="0"/>
              <a:t>P</a:t>
            </a:r>
            <a:endParaRPr lang="en-US" altLang="zh-CN" sz="2800" b="1" dirty="0" smtClean="0"/>
          </a:p>
          <a:p>
            <a:pPr eaLnBrk="1" hangingPunct="1">
              <a:lnSpc>
                <a:spcPct val="90000"/>
              </a:lnSpc>
              <a:buFont typeface="Wingdings" pitchFamily="2" charset="2"/>
              <a:buNone/>
              <a:defRPr/>
            </a:pPr>
            <a:endParaRPr lang="en-US" altLang="zh-CN" sz="2800" b="1" dirty="0" smtClean="0"/>
          </a:p>
          <a:p>
            <a:pPr eaLnBrk="1" hangingPunct="1">
              <a:lnSpc>
                <a:spcPct val="90000"/>
              </a:lnSpc>
              <a:buFont typeface="Wingdings" pitchFamily="2" charset="2"/>
              <a:buNone/>
              <a:defRPr/>
            </a:pPr>
            <a:r>
              <a:rPr lang="en-US" altLang="zh-CN" sz="2800" b="1" dirty="0" smtClean="0"/>
              <a:t> F           </a:t>
            </a:r>
            <a:r>
              <a:rPr lang="en-US" altLang="zh-CN" sz="2800" b="1" dirty="0" err="1" smtClean="0"/>
              <a:t>F</a:t>
            </a:r>
            <a:endParaRPr lang="en-US" altLang="zh-CN" sz="2800" b="1" dirty="0" smtClean="0"/>
          </a:p>
          <a:p>
            <a:pPr eaLnBrk="1" hangingPunct="1">
              <a:lnSpc>
                <a:spcPct val="90000"/>
              </a:lnSpc>
              <a:buFont typeface="Wingdings" pitchFamily="2" charset="2"/>
              <a:buNone/>
              <a:defRPr/>
            </a:pPr>
            <a:endParaRPr lang="en-US" altLang="zh-CN" sz="2800" b="1" dirty="0" smtClean="0"/>
          </a:p>
          <a:p>
            <a:pPr eaLnBrk="1" hangingPunct="1">
              <a:lnSpc>
                <a:spcPct val="90000"/>
              </a:lnSpc>
              <a:buFont typeface="Wingdings" pitchFamily="2" charset="2"/>
              <a:buNone/>
              <a:defRPr/>
            </a:pPr>
            <a:r>
              <a:rPr lang="en-US" altLang="zh-CN" sz="2800" b="1" dirty="0" smtClean="0"/>
              <a:t> A           </a:t>
            </a:r>
            <a:r>
              <a:rPr lang="en-US" altLang="zh-CN" sz="2800" b="1" dirty="0" err="1" smtClean="0"/>
              <a:t>A</a:t>
            </a:r>
            <a:endParaRPr lang="en-US" altLang="zh-CN" sz="2800" b="1" dirty="0" smtClean="0"/>
          </a:p>
          <a:p>
            <a:pPr eaLnBrk="1" hangingPunct="1">
              <a:lnSpc>
                <a:spcPct val="90000"/>
              </a:lnSpc>
              <a:defRPr/>
            </a:pPr>
            <a:endParaRPr lang="en-US" altLang="zh-CN" dirty="0" smtClean="0"/>
          </a:p>
          <a:p>
            <a:pPr eaLnBrk="1" hangingPunct="1">
              <a:lnSpc>
                <a:spcPct val="90000"/>
              </a:lnSpc>
              <a:defRPr/>
            </a:pPr>
            <a:endParaRPr lang="en-US" altLang="zh-CN" dirty="0" smtClean="0"/>
          </a:p>
          <a:p>
            <a:pPr eaLnBrk="1" hangingPunct="1">
              <a:lnSpc>
                <a:spcPct val="90000"/>
              </a:lnSpc>
              <a:defRPr/>
            </a:pPr>
            <a:endParaRPr lang="en-US" altLang="zh-CN" dirty="0" smtClean="0"/>
          </a:p>
          <a:p>
            <a:pPr eaLnBrk="1" hangingPunct="1">
              <a:lnSpc>
                <a:spcPct val="90000"/>
              </a:lnSpc>
              <a:defRPr/>
            </a:pPr>
            <a:endParaRPr lang="en-US" altLang="zh-CN" sz="2400" dirty="0" smtClean="0"/>
          </a:p>
          <a:p>
            <a:pPr eaLnBrk="1" hangingPunct="1">
              <a:lnSpc>
                <a:spcPct val="90000"/>
              </a:lnSpc>
              <a:defRPr/>
            </a:pPr>
            <a:endParaRPr lang="en-US" altLang="zh-CN" sz="2000" dirty="0" smtClean="0"/>
          </a:p>
          <a:p>
            <a:pPr eaLnBrk="1" hangingPunct="1">
              <a:lnSpc>
                <a:spcPct val="90000"/>
              </a:lnSpc>
              <a:buFont typeface="Wingdings" pitchFamily="2" charset="2"/>
              <a:buNone/>
              <a:defRPr/>
            </a:pPr>
            <a:endParaRPr lang="zh-CN" altLang="en-US" dirty="0" smtClean="0"/>
          </a:p>
        </p:txBody>
      </p:sp>
      <p:sp>
        <p:nvSpPr>
          <p:cNvPr id="323590" name="Line 6"/>
          <p:cNvSpPr>
            <a:spLocks noChangeShapeType="1"/>
          </p:cNvSpPr>
          <p:nvPr/>
        </p:nvSpPr>
        <p:spPr bwMode="auto">
          <a:xfrm>
            <a:off x="3124200" y="2514600"/>
            <a:ext cx="1905000" cy="914400"/>
          </a:xfrm>
          <a:prstGeom prst="line">
            <a:avLst/>
          </a:prstGeom>
          <a:noFill/>
          <a:ln w="38100">
            <a:solidFill>
              <a:schemeClr va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23591" name="Line 7"/>
          <p:cNvSpPr>
            <a:spLocks noChangeShapeType="1"/>
          </p:cNvSpPr>
          <p:nvPr/>
        </p:nvSpPr>
        <p:spPr bwMode="auto">
          <a:xfrm flipV="1">
            <a:off x="3200400" y="2286000"/>
            <a:ext cx="1949450" cy="1066800"/>
          </a:xfrm>
          <a:prstGeom prst="line">
            <a:avLst/>
          </a:prstGeom>
          <a:noFill/>
          <a:ln w="38100">
            <a:solidFill>
              <a:schemeClr va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23592" name="Line 8"/>
          <p:cNvSpPr>
            <a:spLocks noChangeShapeType="1"/>
          </p:cNvSpPr>
          <p:nvPr/>
        </p:nvSpPr>
        <p:spPr bwMode="auto">
          <a:xfrm>
            <a:off x="3124200" y="3429000"/>
            <a:ext cx="1981200" cy="990600"/>
          </a:xfrm>
          <a:prstGeom prst="line">
            <a:avLst/>
          </a:prstGeom>
          <a:noFill/>
          <a:ln w="3810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23593" name="Line 9"/>
          <p:cNvSpPr>
            <a:spLocks noChangeShapeType="1"/>
          </p:cNvSpPr>
          <p:nvPr/>
        </p:nvSpPr>
        <p:spPr bwMode="auto">
          <a:xfrm flipV="1">
            <a:off x="3200400" y="3352800"/>
            <a:ext cx="1828800" cy="1066800"/>
          </a:xfrm>
          <a:prstGeom prst="line">
            <a:avLst/>
          </a:prstGeom>
          <a:noFill/>
          <a:ln w="3810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23594" name="Line 10"/>
          <p:cNvSpPr>
            <a:spLocks noChangeShapeType="1"/>
          </p:cNvSpPr>
          <p:nvPr/>
        </p:nvSpPr>
        <p:spPr bwMode="auto">
          <a:xfrm>
            <a:off x="3048000" y="2514600"/>
            <a:ext cx="2057400" cy="1828800"/>
          </a:xfrm>
          <a:prstGeom prst="line">
            <a:avLst/>
          </a:prstGeom>
          <a:noFill/>
          <a:ln w="38100">
            <a:solidFill>
              <a:srgbClr val="00CC66"/>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23595" name="Line 11"/>
          <p:cNvSpPr>
            <a:spLocks noChangeShapeType="1"/>
          </p:cNvSpPr>
          <p:nvPr/>
        </p:nvSpPr>
        <p:spPr bwMode="auto">
          <a:xfrm flipV="1">
            <a:off x="3124200" y="2590800"/>
            <a:ext cx="1905000" cy="1828800"/>
          </a:xfrm>
          <a:prstGeom prst="line">
            <a:avLst/>
          </a:prstGeom>
          <a:noFill/>
          <a:ln w="38100">
            <a:solidFill>
              <a:srgbClr val="00CC66"/>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23598" name="Text Box 14"/>
          <p:cNvSpPr txBox="1">
            <a:spLocks noChangeArrowheads="1"/>
          </p:cNvSpPr>
          <p:nvPr/>
        </p:nvSpPr>
        <p:spPr bwMode="auto">
          <a:xfrm>
            <a:off x="1219200" y="5319713"/>
            <a:ext cx="6737350" cy="1015663"/>
          </a:xfrm>
          <a:prstGeom prst="rect">
            <a:avLst/>
          </a:prstGeom>
          <a:noFill/>
          <a:ln w="9525">
            <a:noFill/>
            <a:miter lim="800000"/>
            <a:headEnd/>
            <a:tailEnd/>
          </a:ln>
        </p:spPr>
        <p:txBody>
          <a:bodyPr>
            <a:spAutoFit/>
          </a:bodyPr>
          <a:lstStyle/>
          <a:p>
            <a:pPr algn="l">
              <a:spcBef>
                <a:spcPct val="50000"/>
              </a:spcBef>
              <a:buFontTx/>
              <a:buChar char="•"/>
            </a:pPr>
            <a:r>
              <a:rPr lang="en-US" altLang="zh-CN" sz="2400" b="1" dirty="0">
                <a:solidFill>
                  <a:srgbClr val="C00000"/>
                </a:solidFill>
                <a:effectLst>
                  <a:outerShdw blurRad="38100" dist="38100" dir="2700000" algn="tl">
                    <a:srgbClr val="000000">
                      <a:alpha val="43137"/>
                    </a:srgbClr>
                  </a:outerShdw>
                </a:effectLst>
              </a:rPr>
              <a:t> 3</a:t>
            </a:r>
            <a:r>
              <a:rPr lang="zh-CN" altLang="en-US" sz="2400" b="1" dirty="0">
                <a:solidFill>
                  <a:srgbClr val="C00000"/>
                </a:solidFill>
                <a:effectLst>
                  <a:outerShdw blurRad="38100" dist="38100" dir="2700000" algn="tl">
                    <a:srgbClr val="000000">
                      <a:alpha val="43137"/>
                    </a:srgbClr>
                  </a:outerShdw>
                </a:effectLst>
              </a:rPr>
              <a:t>组互为逆运算的公式</a:t>
            </a:r>
          </a:p>
          <a:p>
            <a:pPr algn="l">
              <a:spcBef>
                <a:spcPct val="50000"/>
              </a:spcBef>
              <a:buFontTx/>
              <a:buChar char="•"/>
            </a:pPr>
            <a:r>
              <a:rPr lang="zh-CN" altLang="en-US" sz="2400" b="1" dirty="0">
                <a:solidFill>
                  <a:srgbClr val="C00000"/>
                </a:solidFill>
                <a:effectLst>
                  <a:outerShdw blurRad="38100" dist="38100" dir="2700000" algn="tl">
                    <a:srgbClr val="000000">
                      <a:alpha val="43137"/>
                    </a:srgbClr>
                  </a:outerShdw>
                </a:effectLst>
              </a:rPr>
              <a:t> </a:t>
            </a:r>
            <a:r>
              <a:rPr lang="en-US" altLang="zh-CN" sz="2400" b="1" dirty="0">
                <a:solidFill>
                  <a:srgbClr val="C00000"/>
                </a:solidFill>
                <a:effectLst>
                  <a:outerShdw blurRad="38100" dist="38100" dir="2700000" algn="tl">
                    <a:srgbClr val="000000">
                      <a:alpha val="43137"/>
                    </a:srgbClr>
                  </a:outerShdw>
                </a:effectLst>
              </a:rPr>
              <a:t>3</a:t>
            </a:r>
            <a:r>
              <a:rPr lang="zh-CN" altLang="en-US" sz="2400" b="1" dirty="0">
                <a:solidFill>
                  <a:srgbClr val="C00000"/>
                </a:solidFill>
                <a:effectLst>
                  <a:outerShdw blurRad="38100" dist="38100" dir="2700000" algn="tl">
                    <a:srgbClr val="000000">
                      <a:alpha val="43137"/>
                    </a:srgbClr>
                  </a:outerShdw>
                </a:effectLst>
              </a:rPr>
              <a:t>对互为倒数的等值计算系数（复合利率）</a:t>
            </a:r>
          </a:p>
        </p:txBody>
      </p:sp>
      <p:sp>
        <p:nvSpPr>
          <p:cNvPr id="323599" name="AutoShape 15"/>
          <p:cNvSpPr>
            <a:spLocks noChangeArrowheads="1"/>
          </p:cNvSpPr>
          <p:nvPr/>
        </p:nvSpPr>
        <p:spPr bwMode="auto">
          <a:xfrm flipH="1">
            <a:off x="6324600" y="1752600"/>
            <a:ext cx="2209800" cy="533400"/>
          </a:xfrm>
          <a:prstGeom prst="wedgeRectCallout">
            <a:avLst>
              <a:gd name="adj1" fmla="val 118602"/>
              <a:gd name="adj2" fmla="val 149403"/>
            </a:avLst>
          </a:prstGeom>
          <a:solidFill>
            <a:srgbClr val="CCFF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altLang="zh-CN" sz="2800" b="1" i="1">
                <a:effectLst>
                  <a:outerShdw blurRad="38100" dist="38100" dir="2700000" algn="tl">
                    <a:srgbClr val="FFFFFF"/>
                  </a:outerShdw>
                </a:effectLst>
              </a:rPr>
              <a:t>P=A(P/A,i,n)</a:t>
            </a:r>
          </a:p>
        </p:txBody>
      </p:sp>
      <p:sp>
        <p:nvSpPr>
          <p:cNvPr id="323600" name="AutoShape 16"/>
          <p:cNvSpPr>
            <a:spLocks noChangeArrowheads="1"/>
          </p:cNvSpPr>
          <p:nvPr/>
        </p:nvSpPr>
        <p:spPr bwMode="auto">
          <a:xfrm>
            <a:off x="381000" y="1981200"/>
            <a:ext cx="2209800" cy="533400"/>
          </a:xfrm>
          <a:prstGeom prst="wedgeRectCallout">
            <a:avLst>
              <a:gd name="adj1" fmla="val 87787"/>
              <a:gd name="adj2" fmla="val 119940"/>
            </a:avLst>
          </a:prstGeom>
          <a:solidFill>
            <a:srgbClr val="CCFF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altLang="zh-CN" sz="2800" b="1" i="1" dirty="0">
                <a:effectLst>
                  <a:outerShdw blurRad="38100" dist="38100" dir="2700000" algn="tl">
                    <a:srgbClr val="FFFFFF"/>
                  </a:outerShdw>
                </a:effectLst>
              </a:rPr>
              <a:t>A=P(A/</a:t>
            </a:r>
            <a:r>
              <a:rPr lang="en-US" altLang="zh-CN" sz="2800" b="1" i="1" dirty="0" err="1">
                <a:effectLst>
                  <a:outerShdw blurRad="38100" dist="38100" dir="2700000" algn="tl">
                    <a:srgbClr val="FFFFFF"/>
                  </a:outerShdw>
                </a:effectLst>
              </a:rPr>
              <a:t>P,i,n</a:t>
            </a:r>
            <a:r>
              <a:rPr lang="en-US" altLang="zh-CN" sz="2800" b="1" i="1" dirty="0">
                <a:effectLst>
                  <a:outerShdw blurRad="38100" dist="38100" dir="2700000" algn="tl">
                    <a:srgbClr val="FFFFFF"/>
                  </a:outerShdw>
                </a:effectLst>
              </a:rPr>
              <a:t>)</a:t>
            </a:r>
          </a:p>
        </p:txBody>
      </p:sp>
      <p:sp>
        <p:nvSpPr>
          <p:cNvPr id="323601" name="AutoShape 17"/>
          <p:cNvSpPr>
            <a:spLocks noChangeArrowheads="1"/>
          </p:cNvSpPr>
          <p:nvPr/>
        </p:nvSpPr>
        <p:spPr bwMode="auto">
          <a:xfrm>
            <a:off x="228600" y="3429000"/>
            <a:ext cx="2209800" cy="533400"/>
          </a:xfrm>
          <a:prstGeom prst="wedgeRectCallout">
            <a:avLst>
              <a:gd name="adj1" fmla="val 115519"/>
              <a:gd name="adj2" fmla="val -148514"/>
            </a:avLst>
          </a:prstGeom>
          <a:solidFill>
            <a:srgbClr val="FF99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altLang="zh-CN" sz="2800" b="1" i="1">
                <a:effectLst>
                  <a:outerShdw blurRad="38100" dist="38100" dir="2700000" algn="tl">
                    <a:srgbClr val="FFFFFF"/>
                  </a:outerShdw>
                </a:effectLst>
              </a:rPr>
              <a:t>F=P(F/P,i,n)</a:t>
            </a:r>
          </a:p>
        </p:txBody>
      </p:sp>
      <p:sp>
        <p:nvSpPr>
          <p:cNvPr id="323602" name="AutoShape 18"/>
          <p:cNvSpPr>
            <a:spLocks noChangeArrowheads="1"/>
          </p:cNvSpPr>
          <p:nvPr/>
        </p:nvSpPr>
        <p:spPr bwMode="auto">
          <a:xfrm>
            <a:off x="6172200" y="3352800"/>
            <a:ext cx="2133600" cy="533400"/>
          </a:xfrm>
          <a:prstGeom prst="wedgeRectCallout">
            <a:avLst>
              <a:gd name="adj1" fmla="val -134819"/>
              <a:gd name="adj2" fmla="val -158333"/>
            </a:avLst>
          </a:prstGeom>
          <a:solidFill>
            <a:srgbClr val="FF99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altLang="zh-CN" sz="2800" b="1" i="1">
                <a:effectLst>
                  <a:outerShdw blurRad="38100" dist="38100" dir="2700000" algn="tl">
                    <a:srgbClr val="FFFFFF"/>
                  </a:outerShdw>
                </a:effectLst>
              </a:rPr>
              <a:t>P=F(P/F,i,n)</a:t>
            </a:r>
          </a:p>
        </p:txBody>
      </p:sp>
      <p:sp>
        <p:nvSpPr>
          <p:cNvPr id="323603" name="AutoShape 19"/>
          <p:cNvSpPr>
            <a:spLocks noChangeArrowheads="1"/>
          </p:cNvSpPr>
          <p:nvPr/>
        </p:nvSpPr>
        <p:spPr bwMode="auto">
          <a:xfrm>
            <a:off x="457200" y="4191000"/>
            <a:ext cx="2286000" cy="533400"/>
          </a:xfrm>
          <a:prstGeom prst="wedgeRectCallout">
            <a:avLst>
              <a:gd name="adj1" fmla="val 91875"/>
              <a:gd name="adj2" fmla="val -140773"/>
            </a:avLst>
          </a:prstGeom>
          <a:solidFill>
            <a:srgbClr val="99CC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altLang="zh-CN" sz="2800" b="1" i="1">
                <a:effectLst>
                  <a:outerShdw blurRad="38100" dist="38100" dir="2700000" algn="tl">
                    <a:srgbClr val="FFFFFF"/>
                  </a:outerShdw>
                </a:effectLst>
              </a:rPr>
              <a:t>A=F(A/F,i,n)</a:t>
            </a:r>
          </a:p>
        </p:txBody>
      </p:sp>
      <p:sp>
        <p:nvSpPr>
          <p:cNvPr id="323604" name="AutoShape 20"/>
          <p:cNvSpPr>
            <a:spLocks noChangeArrowheads="1"/>
          </p:cNvSpPr>
          <p:nvPr/>
        </p:nvSpPr>
        <p:spPr bwMode="auto">
          <a:xfrm>
            <a:off x="6553200" y="4495800"/>
            <a:ext cx="2286000" cy="533400"/>
          </a:xfrm>
          <a:prstGeom prst="wedgeRectCallout">
            <a:avLst>
              <a:gd name="adj1" fmla="val -131111"/>
              <a:gd name="adj2" fmla="val -228569"/>
            </a:avLst>
          </a:prstGeom>
          <a:solidFill>
            <a:srgbClr val="99CC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altLang="zh-CN" sz="2800" b="1" i="1">
                <a:effectLst>
                  <a:outerShdw blurRad="38100" dist="38100" dir="2700000" algn="tl">
                    <a:srgbClr val="FFFFFF"/>
                  </a:outerShdw>
                </a:effectLst>
              </a:rPr>
              <a:t>F=A(F/A,i,n)</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3587"/>
                                        </p:tgtEl>
                                        <p:attrNameLst>
                                          <p:attrName>style.visibility</p:attrName>
                                        </p:attrNameLst>
                                      </p:cBhvr>
                                      <p:to>
                                        <p:strVal val="visible"/>
                                      </p:to>
                                    </p:set>
                                    <p:animEffect transition="in" filter="blinds(horizontal)">
                                      <p:cBhvr>
                                        <p:cTn id="7" dur="500"/>
                                        <p:tgtEl>
                                          <p:spTgt spid="3235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3590"/>
                                        </p:tgtEl>
                                        <p:attrNameLst>
                                          <p:attrName>style.visibility</p:attrName>
                                        </p:attrNameLst>
                                      </p:cBhvr>
                                      <p:to>
                                        <p:strVal val="visible"/>
                                      </p:to>
                                    </p:set>
                                    <p:anim calcmode="lin" valueType="num">
                                      <p:cBhvr additive="base">
                                        <p:cTn id="12" dur="500" fill="hold"/>
                                        <p:tgtEl>
                                          <p:spTgt spid="323590"/>
                                        </p:tgtEl>
                                        <p:attrNameLst>
                                          <p:attrName>ppt_x</p:attrName>
                                        </p:attrNameLst>
                                      </p:cBhvr>
                                      <p:tavLst>
                                        <p:tav tm="0">
                                          <p:val>
                                            <p:strVal val="#ppt_x"/>
                                          </p:val>
                                        </p:tav>
                                        <p:tav tm="100000">
                                          <p:val>
                                            <p:strVal val="#ppt_x"/>
                                          </p:val>
                                        </p:tav>
                                      </p:tavLst>
                                    </p:anim>
                                    <p:anim calcmode="lin" valueType="num">
                                      <p:cBhvr additive="base">
                                        <p:cTn id="13" dur="500" fill="hold"/>
                                        <p:tgtEl>
                                          <p:spTgt spid="32359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23601"/>
                                        </p:tgtEl>
                                        <p:attrNameLst>
                                          <p:attrName>style.visibility</p:attrName>
                                        </p:attrNameLst>
                                      </p:cBhvr>
                                      <p:to>
                                        <p:strVal val="visible"/>
                                      </p:to>
                                    </p:set>
                                    <p:anim calcmode="lin" valueType="num">
                                      <p:cBhvr additive="base">
                                        <p:cTn id="18" dur="500" fill="hold"/>
                                        <p:tgtEl>
                                          <p:spTgt spid="323601"/>
                                        </p:tgtEl>
                                        <p:attrNameLst>
                                          <p:attrName>ppt_x</p:attrName>
                                        </p:attrNameLst>
                                      </p:cBhvr>
                                      <p:tavLst>
                                        <p:tav tm="0">
                                          <p:val>
                                            <p:strVal val="#ppt_x"/>
                                          </p:val>
                                        </p:tav>
                                        <p:tav tm="100000">
                                          <p:val>
                                            <p:strVal val="#ppt_x"/>
                                          </p:val>
                                        </p:tav>
                                      </p:tavLst>
                                    </p:anim>
                                    <p:anim calcmode="lin" valueType="num">
                                      <p:cBhvr additive="base">
                                        <p:cTn id="19" dur="500" fill="hold"/>
                                        <p:tgtEl>
                                          <p:spTgt spid="32360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23591"/>
                                        </p:tgtEl>
                                        <p:attrNameLst>
                                          <p:attrName>style.visibility</p:attrName>
                                        </p:attrNameLst>
                                      </p:cBhvr>
                                      <p:to>
                                        <p:strVal val="visible"/>
                                      </p:to>
                                    </p:set>
                                    <p:anim calcmode="lin" valueType="num">
                                      <p:cBhvr additive="base">
                                        <p:cTn id="24" dur="500" fill="hold"/>
                                        <p:tgtEl>
                                          <p:spTgt spid="323591"/>
                                        </p:tgtEl>
                                        <p:attrNameLst>
                                          <p:attrName>ppt_x</p:attrName>
                                        </p:attrNameLst>
                                      </p:cBhvr>
                                      <p:tavLst>
                                        <p:tav tm="0">
                                          <p:val>
                                            <p:strVal val="0-#ppt_w/2"/>
                                          </p:val>
                                        </p:tav>
                                        <p:tav tm="100000">
                                          <p:val>
                                            <p:strVal val="#ppt_x"/>
                                          </p:val>
                                        </p:tav>
                                      </p:tavLst>
                                    </p:anim>
                                    <p:anim calcmode="lin" valueType="num">
                                      <p:cBhvr additive="base">
                                        <p:cTn id="25" dur="500" fill="hold"/>
                                        <p:tgtEl>
                                          <p:spTgt spid="32359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23602"/>
                                        </p:tgtEl>
                                        <p:attrNameLst>
                                          <p:attrName>style.visibility</p:attrName>
                                        </p:attrNameLst>
                                      </p:cBhvr>
                                      <p:to>
                                        <p:strVal val="visible"/>
                                      </p:to>
                                    </p:set>
                                    <p:anim calcmode="lin" valueType="num">
                                      <p:cBhvr additive="base">
                                        <p:cTn id="30" dur="500" fill="hold"/>
                                        <p:tgtEl>
                                          <p:spTgt spid="323602"/>
                                        </p:tgtEl>
                                        <p:attrNameLst>
                                          <p:attrName>ppt_x</p:attrName>
                                        </p:attrNameLst>
                                      </p:cBhvr>
                                      <p:tavLst>
                                        <p:tav tm="0">
                                          <p:val>
                                            <p:strVal val="0-#ppt_w/2"/>
                                          </p:val>
                                        </p:tav>
                                        <p:tav tm="100000">
                                          <p:val>
                                            <p:strVal val="#ppt_x"/>
                                          </p:val>
                                        </p:tav>
                                      </p:tavLst>
                                    </p:anim>
                                    <p:anim calcmode="lin" valueType="num">
                                      <p:cBhvr additive="base">
                                        <p:cTn id="31" dur="500" fill="hold"/>
                                        <p:tgtEl>
                                          <p:spTgt spid="32360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23592"/>
                                        </p:tgtEl>
                                        <p:attrNameLst>
                                          <p:attrName>style.visibility</p:attrName>
                                        </p:attrNameLst>
                                      </p:cBhvr>
                                      <p:to>
                                        <p:strVal val="visible"/>
                                      </p:to>
                                    </p:set>
                                    <p:anim calcmode="lin" valueType="num">
                                      <p:cBhvr additive="base">
                                        <p:cTn id="36" dur="500" fill="hold"/>
                                        <p:tgtEl>
                                          <p:spTgt spid="323592"/>
                                        </p:tgtEl>
                                        <p:attrNameLst>
                                          <p:attrName>ppt_x</p:attrName>
                                        </p:attrNameLst>
                                      </p:cBhvr>
                                      <p:tavLst>
                                        <p:tav tm="0">
                                          <p:val>
                                            <p:strVal val="#ppt_x"/>
                                          </p:val>
                                        </p:tav>
                                        <p:tav tm="100000">
                                          <p:val>
                                            <p:strVal val="#ppt_x"/>
                                          </p:val>
                                        </p:tav>
                                      </p:tavLst>
                                    </p:anim>
                                    <p:anim calcmode="lin" valueType="num">
                                      <p:cBhvr additive="base">
                                        <p:cTn id="37" dur="500" fill="hold"/>
                                        <p:tgtEl>
                                          <p:spTgt spid="32359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23603"/>
                                        </p:tgtEl>
                                        <p:attrNameLst>
                                          <p:attrName>style.visibility</p:attrName>
                                        </p:attrNameLst>
                                      </p:cBhvr>
                                      <p:to>
                                        <p:strVal val="visible"/>
                                      </p:to>
                                    </p:set>
                                    <p:anim calcmode="lin" valueType="num">
                                      <p:cBhvr additive="base">
                                        <p:cTn id="42" dur="500" fill="hold"/>
                                        <p:tgtEl>
                                          <p:spTgt spid="323603"/>
                                        </p:tgtEl>
                                        <p:attrNameLst>
                                          <p:attrName>ppt_x</p:attrName>
                                        </p:attrNameLst>
                                      </p:cBhvr>
                                      <p:tavLst>
                                        <p:tav tm="0">
                                          <p:val>
                                            <p:strVal val="#ppt_x"/>
                                          </p:val>
                                        </p:tav>
                                        <p:tav tm="100000">
                                          <p:val>
                                            <p:strVal val="#ppt_x"/>
                                          </p:val>
                                        </p:tav>
                                      </p:tavLst>
                                    </p:anim>
                                    <p:anim calcmode="lin" valueType="num">
                                      <p:cBhvr additive="base">
                                        <p:cTn id="43" dur="500" fill="hold"/>
                                        <p:tgtEl>
                                          <p:spTgt spid="32360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23593"/>
                                        </p:tgtEl>
                                        <p:attrNameLst>
                                          <p:attrName>style.visibility</p:attrName>
                                        </p:attrNameLst>
                                      </p:cBhvr>
                                      <p:to>
                                        <p:strVal val="visible"/>
                                      </p:to>
                                    </p:set>
                                    <p:anim calcmode="lin" valueType="num">
                                      <p:cBhvr additive="base">
                                        <p:cTn id="48" dur="500" fill="hold"/>
                                        <p:tgtEl>
                                          <p:spTgt spid="323593"/>
                                        </p:tgtEl>
                                        <p:attrNameLst>
                                          <p:attrName>ppt_x</p:attrName>
                                        </p:attrNameLst>
                                      </p:cBhvr>
                                      <p:tavLst>
                                        <p:tav tm="0">
                                          <p:val>
                                            <p:strVal val="0-#ppt_w/2"/>
                                          </p:val>
                                        </p:tav>
                                        <p:tav tm="100000">
                                          <p:val>
                                            <p:strVal val="#ppt_x"/>
                                          </p:val>
                                        </p:tav>
                                      </p:tavLst>
                                    </p:anim>
                                    <p:anim calcmode="lin" valueType="num">
                                      <p:cBhvr additive="base">
                                        <p:cTn id="49" dur="500" fill="hold"/>
                                        <p:tgtEl>
                                          <p:spTgt spid="32359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23604"/>
                                        </p:tgtEl>
                                        <p:attrNameLst>
                                          <p:attrName>style.visibility</p:attrName>
                                        </p:attrNameLst>
                                      </p:cBhvr>
                                      <p:to>
                                        <p:strVal val="visible"/>
                                      </p:to>
                                    </p:set>
                                    <p:anim calcmode="lin" valueType="num">
                                      <p:cBhvr additive="base">
                                        <p:cTn id="54" dur="500" fill="hold"/>
                                        <p:tgtEl>
                                          <p:spTgt spid="323604"/>
                                        </p:tgtEl>
                                        <p:attrNameLst>
                                          <p:attrName>ppt_x</p:attrName>
                                        </p:attrNameLst>
                                      </p:cBhvr>
                                      <p:tavLst>
                                        <p:tav tm="0">
                                          <p:val>
                                            <p:strVal val="#ppt_x"/>
                                          </p:val>
                                        </p:tav>
                                        <p:tav tm="100000">
                                          <p:val>
                                            <p:strVal val="#ppt_x"/>
                                          </p:val>
                                        </p:tav>
                                      </p:tavLst>
                                    </p:anim>
                                    <p:anim calcmode="lin" valueType="num">
                                      <p:cBhvr additive="base">
                                        <p:cTn id="55" dur="500" fill="hold"/>
                                        <p:tgtEl>
                                          <p:spTgt spid="32360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323594"/>
                                        </p:tgtEl>
                                        <p:attrNameLst>
                                          <p:attrName>style.visibility</p:attrName>
                                        </p:attrNameLst>
                                      </p:cBhvr>
                                      <p:to>
                                        <p:strVal val="visible"/>
                                      </p:to>
                                    </p:set>
                                    <p:anim calcmode="lin" valueType="num">
                                      <p:cBhvr additive="base">
                                        <p:cTn id="60" dur="500" fill="hold"/>
                                        <p:tgtEl>
                                          <p:spTgt spid="323594"/>
                                        </p:tgtEl>
                                        <p:attrNameLst>
                                          <p:attrName>ppt_x</p:attrName>
                                        </p:attrNameLst>
                                      </p:cBhvr>
                                      <p:tavLst>
                                        <p:tav tm="0">
                                          <p:val>
                                            <p:strVal val="0-#ppt_w/2"/>
                                          </p:val>
                                        </p:tav>
                                        <p:tav tm="100000">
                                          <p:val>
                                            <p:strVal val="#ppt_x"/>
                                          </p:val>
                                        </p:tav>
                                      </p:tavLst>
                                    </p:anim>
                                    <p:anim calcmode="lin" valueType="num">
                                      <p:cBhvr additive="base">
                                        <p:cTn id="61" dur="500" fill="hold"/>
                                        <p:tgtEl>
                                          <p:spTgt spid="323594"/>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23600"/>
                                        </p:tgtEl>
                                        <p:attrNameLst>
                                          <p:attrName>style.visibility</p:attrName>
                                        </p:attrNameLst>
                                      </p:cBhvr>
                                      <p:to>
                                        <p:strVal val="visible"/>
                                      </p:to>
                                    </p:set>
                                    <p:anim calcmode="lin" valueType="num">
                                      <p:cBhvr additive="base">
                                        <p:cTn id="66" dur="500" fill="hold"/>
                                        <p:tgtEl>
                                          <p:spTgt spid="323600"/>
                                        </p:tgtEl>
                                        <p:attrNameLst>
                                          <p:attrName>ppt_x</p:attrName>
                                        </p:attrNameLst>
                                      </p:cBhvr>
                                      <p:tavLst>
                                        <p:tav tm="0">
                                          <p:val>
                                            <p:strVal val="#ppt_x"/>
                                          </p:val>
                                        </p:tav>
                                        <p:tav tm="100000">
                                          <p:val>
                                            <p:strVal val="#ppt_x"/>
                                          </p:val>
                                        </p:tav>
                                      </p:tavLst>
                                    </p:anim>
                                    <p:anim calcmode="lin" valueType="num">
                                      <p:cBhvr additive="base">
                                        <p:cTn id="67" dur="500" fill="hold"/>
                                        <p:tgtEl>
                                          <p:spTgt spid="32360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323595"/>
                                        </p:tgtEl>
                                        <p:attrNameLst>
                                          <p:attrName>style.visibility</p:attrName>
                                        </p:attrNameLst>
                                      </p:cBhvr>
                                      <p:to>
                                        <p:strVal val="visible"/>
                                      </p:to>
                                    </p:set>
                                    <p:anim calcmode="lin" valueType="num">
                                      <p:cBhvr additive="base">
                                        <p:cTn id="72" dur="500" fill="hold"/>
                                        <p:tgtEl>
                                          <p:spTgt spid="323595"/>
                                        </p:tgtEl>
                                        <p:attrNameLst>
                                          <p:attrName>ppt_x</p:attrName>
                                        </p:attrNameLst>
                                      </p:cBhvr>
                                      <p:tavLst>
                                        <p:tav tm="0">
                                          <p:val>
                                            <p:strVal val="0-#ppt_w/2"/>
                                          </p:val>
                                        </p:tav>
                                        <p:tav tm="100000">
                                          <p:val>
                                            <p:strVal val="#ppt_x"/>
                                          </p:val>
                                        </p:tav>
                                      </p:tavLst>
                                    </p:anim>
                                    <p:anim calcmode="lin" valueType="num">
                                      <p:cBhvr additive="base">
                                        <p:cTn id="73" dur="500" fill="hold"/>
                                        <p:tgtEl>
                                          <p:spTgt spid="323595"/>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23599"/>
                                        </p:tgtEl>
                                        <p:attrNameLst>
                                          <p:attrName>style.visibility</p:attrName>
                                        </p:attrNameLst>
                                      </p:cBhvr>
                                      <p:to>
                                        <p:strVal val="visible"/>
                                      </p:to>
                                    </p:set>
                                    <p:anim calcmode="lin" valueType="num">
                                      <p:cBhvr additive="base">
                                        <p:cTn id="78" dur="500" fill="hold"/>
                                        <p:tgtEl>
                                          <p:spTgt spid="323599"/>
                                        </p:tgtEl>
                                        <p:attrNameLst>
                                          <p:attrName>ppt_x</p:attrName>
                                        </p:attrNameLst>
                                      </p:cBhvr>
                                      <p:tavLst>
                                        <p:tav tm="0">
                                          <p:val>
                                            <p:strVal val="#ppt_x"/>
                                          </p:val>
                                        </p:tav>
                                        <p:tav tm="100000">
                                          <p:val>
                                            <p:strVal val="#ppt_x"/>
                                          </p:val>
                                        </p:tav>
                                      </p:tavLst>
                                    </p:anim>
                                    <p:anim calcmode="lin" valueType="num">
                                      <p:cBhvr additive="base">
                                        <p:cTn id="79" dur="500" fill="hold"/>
                                        <p:tgtEl>
                                          <p:spTgt spid="323599"/>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23598"/>
                                        </p:tgtEl>
                                        <p:attrNameLst>
                                          <p:attrName>style.visibility</p:attrName>
                                        </p:attrNameLst>
                                      </p:cBhvr>
                                      <p:to>
                                        <p:strVal val="visible"/>
                                      </p:to>
                                    </p:set>
                                    <p:anim calcmode="lin" valueType="num">
                                      <p:cBhvr additive="base">
                                        <p:cTn id="84" dur="500" fill="hold"/>
                                        <p:tgtEl>
                                          <p:spTgt spid="323598"/>
                                        </p:tgtEl>
                                        <p:attrNameLst>
                                          <p:attrName>ppt_x</p:attrName>
                                        </p:attrNameLst>
                                      </p:cBhvr>
                                      <p:tavLst>
                                        <p:tav tm="0">
                                          <p:val>
                                            <p:strVal val="#ppt_x"/>
                                          </p:val>
                                        </p:tav>
                                        <p:tav tm="100000">
                                          <p:val>
                                            <p:strVal val="#ppt_x"/>
                                          </p:val>
                                        </p:tav>
                                      </p:tavLst>
                                    </p:anim>
                                    <p:anim calcmode="lin" valueType="num">
                                      <p:cBhvr additive="base">
                                        <p:cTn id="85" dur="500" fill="hold"/>
                                        <p:tgtEl>
                                          <p:spTgt spid="3235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autoUpdateAnimBg="0"/>
      <p:bldP spid="323598" grpId="0" autoUpdateAnimBg="0"/>
      <p:bldP spid="323599" grpId="0" animBg="1" autoUpdateAnimBg="0"/>
      <p:bldP spid="323600" grpId="0" animBg="1" autoUpdateAnimBg="0"/>
      <p:bldP spid="323601" grpId="0" animBg="1" autoUpdateAnimBg="0"/>
      <p:bldP spid="323602" grpId="0" animBg="1" autoUpdateAnimBg="0"/>
      <p:bldP spid="323603" grpId="0" animBg="1" autoUpdateAnimBg="0"/>
      <p:bldP spid="32360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body" idx="1"/>
          </p:nvPr>
        </p:nvSpPr>
        <p:spPr/>
        <p:txBody>
          <a:bodyPr/>
          <a:lstStyle/>
          <a:p>
            <a:pPr eaLnBrk="1" hangingPunct="1"/>
            <a:r>
              <a:rPr lang="zh-CN" altLang="en-US" dirty="0" smtClean="0"/>
              <a:t>等差序列现金流的等值计算 </a:t>
            </a:r>
          </a:p>
          <a:p>
            <a:pPr eaLnBrk="1" hangingPunct="1"/>
            <a:r>
              <a:rPr lang="zh-CN" altLang="en-US" dirty="0" smtClean="0"/>
              <a:t>等比序列现金流的等值计算</a:t>
            </a:r>
          </a:p>
          <a:p>
            <a:pPr eaLnBrk="1" hangingPunct="1">
              <a:buFont typeface="Wingdings" pitchFamily="2" charset="2"/>
              <a:buNone/>
            </a:pPr>
            <a:endParaRPr lang="zh-CN" altLang="en-US" b="1" dirty="0" smtClean="0"/>
          </a:p>
          <a:p>
            <a:pPr eaLnBrk="1" hangingPunct="1"/>
            <a:endParaRPr lang="en-US" altLang="zh-CN" dirty="0" smtClean="0"/>
          </a:p>
        </p:txBody>
      </p:sp>
      <p:sp>
        <p:nvSpPr>
          <p:cNvPr id="6" name="Rectangle 2"/>
          <p:cNvSpPr>
            <a:spLocks noGrp="1" noChangeArrowheads="1"/>
          </p:cNvSpPr>
          <p:nvPr>
            <p:ph type="title"/>
          </p:nvPr>
        </p:nvSpPr>
        <p:spPr>
          <a:xfrm>
            <a:off x="2227278" y="214982"/>
            <a:ext cx="4487862" cy="693738"/>
          </a:xfrm>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特殊变额分付类型</a:t>
            </a:r>
            <a:endParaRPr kumimoji="0" lang="zh-CN" altLang="en-US" sz="3600" b="1" dirty="0" smtClean="0">
              <a:solidFill>
                <a:srgbClr val="C00000"/>
              </a:solidFill>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12"/>
          <p:cNvSpPr txBox="1">
            <a:spLocks noChangeArrowheads="1"/>
          </p:cNvSpPr>
          <p:nvPr/>
        </p:nvSpPr>
        <p:spPr bwMode="auto">
          <a:xfrm>
            <a:off x="1785918" y="285728"/>
            <a:ext cx="5689600" cy="4937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accent2"/>
                </a:solidFill>
                <a:effectLst/>
                <a:uLnTx/>
                <a:uFillTx/>
                <a:latin typeface="+mj-lt"/>
                <a:ea typeface="+mj-ea"/>
                <a:cs typeface="+mj-cs"/>
              </a:rPr>
              <a:t>等差序列现金流的等值计算</a:t>
            </a:r>
          </a:p>
        </p:txBody>
      </p:sp>
      <p:graphicFrame>
        <p:nvGraphicFramePr>
          <p:cNvPr id="150530" name="Object 8"/>
          <p:cNvGraphicFramePr>
            <a:graphicFrameLocks noChangeAspect="1"/>
          </p:cNvGraphicFramePr>
          <p:nvPr/>
        </p:nvGraphicFramePr>
        <p:xfrm>
          <a:off x="3071802" y="1928802"/>
          <a:ext cx="4786346" cy="1272879"/>
        </p:xfrm>
        <a:graphic>
          <a:graphicData uri="http://schemas.openxmlformats.org/presentationml/2006/ole">
            <p:oleObj spid="_x0000_s173058" name="Equation" r:id="rId3" imgW="2577960" imgH="685800" progId="">
              <p:embed/>
            </p:oleObj>
          </a:graphicData>
        </a:graphic>
      </p:graphicFrame>
      <p:graphicFrame>
        <p:nvGraphicFramePr>
          <p:cNvPr id="150533" name="Object 4"/>
          <p:cNvGraphicFramePr>
            <a:graphicFrameLocks noChangeAspect="1"/>
          </p:cNvGraphicFramePr>
          <p:nvPr/>
        </p:nvGraphicFramePr>
        <p:xfrm>
          <a:off x="1071538" y="1142984"/>
          <a:ext cx="7011978" cy="642942"/>
        </p:xfrm>
        <a:graphic>
          <a:graphicData uri="http://schemas.openxmlformats.org/presentationml/2006/ole">
            <p:oleObj spid="_x0000_s173059" name="公式" r:id="rId4" imgW="2603160" imgH="228600" progId="Equation.3">
              <p:embed/>
            </p:oleObj>
          </a:graphicData>
        </a:graphic>
      </p:graphicFrame>
      <p:grpSp>
        <p:nvGrpSpPr>
          <p:cNvPr id="52" name="组合 51"/>
          <p:cNvGrpSpPr/>
          <p:nvPr/>
        </p:nvGrpSpPr>
        <p:grpSpPr>
          <a:xfrm>
            <a:off x="714348" y="2110079"/>
            <a:ext cx="8429652" cy="4319317"/>
            <a:chOff x="714348" y="2110079"/>
            <a:chExt cx="8429652" cy="4319317"/>
          </a:xfrm>
        </p:grpSpPr>
        <p:sp>
          <p:nvSpPr>
            <p:cNvPr id="6" name="Line 6"/>
            <p:cNvSpPr>
              <a:spLocks noChangeShapeType="1"/>
            </p:cNvSpPr>
            <p:nvPr/>
          </p:nvSpPr>
          <p:spPr bwMode="auto">
            <a:xfrm flipV="1">
              <a:off x="1071538" y="2538707"/>
              <a:ext cx="0" cy="12954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 name="Text Box 7"/>
            <p:cNvSpPr txBox="1">
              <a:spLocks noChangeArrowheads="1"/>
            </p:cNvSpPr>
            <p:nvPr/>
          </p:nvSpPr>
          <p:spPr bwMode="auto">
            <a:xfrm>
              <a:off x="1500166" y="3896029"/>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1</a:t>
              </a:r>
              <a:endParaRPr lang="en-US" altLang="zh-CN" sz="2400" i="1" baseline="-25000" dirty="0"/>
            </a:p>
          </p:txBody>
        </p:sp>
        <p:sp>
          <p:nvSpPr>
            <p:cNvPr id="8" name="Text Box 8"/>
            <p:cNvSpPr txBox="1">
              <a:spLocks noChangeArrowheads="1"/>
            </p:cNvSpPr>
            <p:nvPr/>
          </p:nvSpPr>
          <p:spPr bwMode="auto">
            <a:xfrm>
              <a:off x="900090" y="2110079"/>
              <a:ext cx="457200" cy="457200"/>
            </a:xfrm>
            <a:prstGeom prst="rect">
              <a:avLst/>
            </a:prstGeom>
            <a:noFill/>
            <a:ln w="9525">
              <a:noFill/>
              <a:miter lim="800000"/>
              <a:headEnd/>
              <a:tailEnd/>
            </a:ln>
          </p:spPr>
          <p:txBody>
            <a:bodyPr>
              <a:spAutoFit/>
            </a:bodyPr>
            <a:lstStyle/>
            <a:p>
              <a:pPr algn="l">
                <a:spcBef>
                  <a:spcPct val="50000"/>
                </a:spcBef>
              </a:pPr>
              <a:r>
                <a:rPr lang="en-US" altLang="zh-CN" sz="2400" i="1" dirty="0"/>
                <a:t>P</a:t>
              </a:r>
            </a:p>
          </p:txBody>
        </p:sp>
        <p:sp>
          <p:nvSpPr>
            <p:cNvPr id="9" name="Text Box 9"/>
            <p:cNvSpPr txBox="1">
              <a:spLocks noChangeArrowheads="1"/>
            </p:cNvSpPr>
            <p:nvPr/>
          </p:nvSpPr>
          <p:spPr bwMode="auto">
            <a:xfrm>
              <a:off x="714348" y="3581705"/>
              <a:ext cx="457200" cy="457200"/>
            </a:xfrm>
            <a:prstGeom prst="rect">
              <a:avLst/>
            </a:prstGeom>
            <a:noFill/>
            <a:ln w="9525">
              <a:noFill/>
              <a:miter lim="800000"/>
              <a:headEnd/>
              <a:tailEnd/>
            </a:ln>
          </p:spPr>
          <p:txBody>
            <a:bodyPr>
              <a:spAutoFit/>
            </a:bodyPr>
            <a:lstStyle/>
            <a:p>
              <a:pPr algn="l">
                <a:spcBef>
                  <a:spcPct val="50000"/>
                </a:spcBef>
              </a:pPr>
              <a:r>
                <a:rPr lang="en-US" altLang="zh-CN" sz="2400" dirty="0"/>
                <a:t>0</a:t>
              </a:r>
            </a:p>
          </p:txBody>
        </p:sp>
        <p:sp>
          <p:nvSpPr>
            <p:cNvPr id="10" name="Text Box 10"/>
            <p:cNvSpPr txBox="1">
              <a:spLocks noChangeArrowheads="1"/>
            </p:cNvSpPr>
            <p:nvPr/>
          </p:nvSpPr>
          <p:spPr bwMode="auto">
            <a:xfrm>
              <a:off x="7500958" y="3324525"/>
              <a:ext cx="457200" cy="457200"/>
            </a:xfrm>
            <a:prstGeom prst="rect">
              <a:avLst/>
            </a:prstGeom>
            <a:noFill/>
            <a:ln w="9525">
              <a:noFill/>
              <a:miter lim="800000"/>
              <a:headEnd/>
              <a:tailEnd/>
            </a:ln>
          </p:spPr>
          <p:txBody>
            <a:bodyPr>
              <a:spAutoFit/>
            </a:bodyPr>
            <a:lstStyle/>
            <a:p>
              <a:pPr algn="l">
                <a:spcBef>
                  <a:spcPct val="50000"/>
                </a:spcBef>
              </a:pPr>
              <a:r>
                <a:rPr lang="en-US" altLang="zh-CN" sz="2400" dirty="0"/>
                <a:t>n</a:t>
              </a:r>
            </a:p>
          </p:txBody>
        </p:sp>
        <p:sp>
          <p:nvSpPr>
            <p:cNvPr id="11" name="Text Box 11"/>
            <p:cNvSpPr txBox="1">
              <a:spLocks noChangeArrowheads="1"/>
            </p:cNvSpPr>
            <p:nvPr/>
          </p:nvSpPr>
          <p:spPr bwMode="auto">
            <a:xfrm>
              <a:off x="1857356" y="3438829"/>
              <a:ext cx="457200" cy="457200"/>
            </a:xfrm>
            <a:prstGeom prst="rect">
              <a:avLst/>
            </a:prstGeom>
            <a:noFill/>
            <a:ln w="9525">
              <a:noFill/>
              <a:miter lim="800000"/>
              <a:headEnd/>
              <a:tailEnd/>
            </a:ln>
          </p:spPr>
          <p:txBody>
            <a:bodyPr>
              <a:spAutoFit/>
            </a:bodyPr>
            <a:lstStyle/>
            <a:p>
              <a:pPr algn="l">
                <a:spcBef>
                  <a:spcPct val="50000"/>
                </a:spcBef>
              </a:pPr>
              <a:r>
                <a:rPr lang="en-US" altLang="zh-CN" sz="2400" dirty="0"/>
                <a:t>1</a:t>
              </a:r>
            </a:p>
          </p:txBody>
        </p:sp>
        <p:sp>
          <p:nvSpPr>
            <p:cNvPr id="12" name="Text Box 12"/>
            <p:cNvSpPr txBox="1">
              <a:spLocks noChangeArrowheads="1"/>
            </p:cNvSpPr>
            <p:nvPr/>
          </p:nvSpPr>
          <p:spPr bwMode="auto">
            <a:xfrm>
              <a:off x="2757478" y="3438829"/>
              <a:ext cx="457200" cy="457200"/>
            </a:xfrm>
            <a:prstGeom prst="rect">
              <a:avLst/>
            </a:prstGeom>
            <a:noFill/>
            <a:ln w="9525">
              <a:noFill/>
              <a:miter lim="800000"/>
              <a:headEnd/>
              <a:tailEnd/>
            </a:ln>
          </p:spPr>
          <p:txBody>
            <a:bodyPr>
              <a:spAutoFit/>
            </a:bodyPr>
            <a:lstStyle/>
            <a:p>
              <a:pPr algn="l">
                <a:spcBef>
                  <a:spcPct val="50000"/>
                </a:spcBef>
              </a:pPr>
              <a:r>
                <a:rPr lang="en-US" altLang="zh-CN" sz="2400" dirty="0"/>
                <a:t>2</a:t>
              </a:r>
            </a:p>
          </p:txBody>
        </p:sp>
        <p:sp>
          <p:nvSpPr>
            <p:cNvPr id="16" name="Line 16"/>
            <p:cNvSpPr>
              <a:spLocks noChangeShapeType="1"/>
            </p:cNvSpPr>
            <p:nvPr/>
          </p:nvSpPr>
          <p:spPr bwMode="auto">
            <a:xfrm>
              <a:off x="2025650" y="3824591"/>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18"/>
            <p:cNvSpPr>
              <a:spLocks noChangeShapeType="1"/>
            </p:cNvSpPr>
            <p:nvPr/>
          </p:nvSpPr>
          <p:spPr bwMode="auto">
            <a:xfrm>
              <a:off x="7598115" y="3824591"/>
              <a:ext cx="45719" cy="2428892"/>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19"/>
            <p:cNvSpPr>
              <a:spLocks noChangeShapeType="1"/>
            </p:cNvSpPr>
            <p:nvPr/>
          </p:nvSpPr>
          <p:spPr bwMode="auto">
            <a:xfrm>
              <a:off x="1071538" y="3819837"/>
              <a:ext cx="4248000" cy="0"/>
            </a:xfrm>
            <a:prstGeom prst="line">
              <a:avLst/>
            </a:prstGeom>
            <a:noFill/>
            <a:ln w="571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 name="Line 20"/>
            <p:cNvSpPr>
              <a:spLocks noChangeShapeType="1"/>
            </p:cNvSpPr>
            <p:nvPr/>
          </p:nvSpPr>
          <p:spPr bwMode="auto">
            <a:xfrm>
              <a:off x="5302250" y="3819837"/>
              <a:ext cx="304800" cy="3810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 name="Line 21"/>
            <p:cNvSpPr>
              <a:spLocks noChangeShapeType="1"/>
            </p:cNvSpPr>
            <p:nvPr/>
          </p:nvSpPr>
          <p:spPr bwMode="auto">
            <a:xfrm flipV="1">
              <a:off x="5607050" y="3515037"/>
              <a:ext cx="228600" cy="6858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22"/>
            <p:cNvSpPr>
              <a:spLocks noChangeShapeType="1"/>
            </p:cNvSpPr>
            <p:nvPr/>
          </p:nvSpPr>
          <p:spPr bwMode="auto">
            <a:xfrm>
              <a:off x="5835650" y="3515037"/>
              <a:ext cx="152400" cy="3048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 name="Line 23"/>
            <p:cNvSpPr>
              <a:spLocks noChangeShapeType="1"/>
            </p:cNvSpPr>
            <p:nvPr/>
          </p:nvSpPr>
          <p:spPr bwMode="auto">
            <a:xfrm>
              <a:off x="5988050" y="3819837"/>
              <a:ext cx="2057400" cy="0"/>
            </a:xfrm>
            <a:prstGeom prst="line">
              <a:avLst/>
            </a:prstGeom>
            <a:noFill/>
            <a:ln w="57150">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25"/>
            <p:cNvSpPr>
              <a:spLocks noChangeShapeType="1"/>
            </p:cNvSpPr>
            <p:nvPr/>
          </p:nvSpPr>
          <p:spPr bwMode="auto">
            <a:xfrm>
              <a:off x="6748764" y="3819837"/>
              <a:ext cx="45719" cy="2147894"/>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 name="Text Box 26"/>
            <p:cNvSpPr txBox="1">
              <a:spLocks noChangeArrowheads="1"/>
            </p:cNvSpPr>
            <p:nvPr/>
          </p:nvSpPr>
          <p:spPr bwMode="auto">
            <a:xfrm>
              <a:off x="6596082" y="3395963"/>
              <a:ext cx="762000" cy="457200"/>
            </a:xfrm>
            <a:prstGeom prst="rect">
              <a:avLst/>
            </a:prstGeom>
            <a:noFill/>
            <a:ln w="9525">
              <a:noFill/>
              <a:miter lim="800000"/>
              <a:headEnd/>
              <a:tailEnd/>
            </a:ln>
          </p:spPr>
          <p:txBody>
            <a:bodyPr>
              <a:spAutoFit/>
            </a:bodyPr>
            <a:lstStyle/>
            <a:p>
              <a:pPr algn="l">
                <a:spcBef>
                  <a:spcPct val="50000"/>
                </a:spcBef>
              </a:pPr>
              <a:r>
                <a:rPr lang="en-US" altLang="zh-CN" sz="2400" dirty="0"/>
                <a:t>n</a:t>
              </a:r>
              <a:r>
                <a:rPr lang="en-US" altLang="zh-CN" sz="2400" dirty="0">
                  <a:latin typeface="宋体" pitchFamily="2" charset="-122"/>
                </a:rPr>
                <a:t>-</a:t>
              </a:r>
              <a:r>
                <a:rPr lang="en-US" altLang="zh-CN" sz="2000" dirty="0">
                  <a:latin typeface="宋体" pitchFamily="2" charset="-122"/>
                </a:rPr>
                <a:t>1</a:t>
              </a:r>
            </a:p>
          </p:txBody>
        </p:sp>
        <p:sp>
          <p:nvSpPr>
            <p:cNvPr id="37" name="Line 36"/>
            <p:cNvSpPr>
              <a:spLocks noChangeShapeType="1"/>
            </p:cNvSpPr>
            <p:nvPr/>
          </p:nvSpPr>
          <p:spPr bwMode="auto">
            <a:xfrm>
              <a:off x="2000232" y="4396095"/>
              <a:ext cx="5715040" cy="1857388"/>
            </a:xfrm>
            <a:prstGeom prst="line">
              <a:avLst/>
            </a:prstGeom>
            <a:noFill/>
            <a:ln w="190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 name="Line 16"/>
            <p:cNvSpPr>
              <a:spLocks noChangeShapeType="1"/>
            </p:cNvSpPr>
            <p:nvPr/>
          </p:nvSpPr>
          <p:spPr bwMode="auto">
            <a:xfrm>
              <a:off x="2928926" y="3824591"/>
              <a:ext cx="0" cy="8640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0" name="Text Box 7"/>
            <p:cNvSpPr txBox="1">
              <a:spLocks noChangeArrowheads="1"/>
            </p:cNvSpPr>
            <p:nvPr/>
          </p:nvSpPr>
          <p:spPr bwMode="auto">
            <a:xfrm>
              <a:off x="2643174" y="4753285"/>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2</a:t>
              </a:r>
              <a:endParaRPr lang="en-US" altLang="zh-CN" sz="2400" i="1" baseline="-25000" dirty="0"/>
            </a:p>
          </p:txBody>
        </p:sp>
        <p:sp>
          <p:nvSpPr>
            <p:cNvPr id="41" name="Text Box 7"/>
            <p:cNvSpPr txBox="1">
              <a:spLocks noChangeArrowheads="1"/>
            </p:cNvSpPr>
            <p:nvPr/>
          </p:nvSpPr>
          <p:spPr bwMode="auto">
            <a:xfrm>
              <a:off x="6429388" y="5896293"/>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n-1</a:t>
              </a:r>
              <a:endParaRPr lang="en-US" altLang="zh-CN" sz="2400" i="1" baseline="-25000" dirty="0"/>
            </a:p>
          </p:txBody>
        </p:sp>
        <p:sp>
          <p:nvSpPr>
            <p:cNvPr id="42" name="Text Box 7"/>
            <p:cNvSpPr txBox="1">
              <a:spLocks noChangeArrowheads="1"/>
            </p:cNvSpPr>
            <p:nvPr/>
          </p:nvSpPr>
          <p:spPr bwMode="auto">
            <a:xfrm>
              <a:off x="7715272" y="5967731"/>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n</a:t>
              </a:r>
              <a:endParaRPr lang="en-US" altLang="zh-CN" sz="2400" i="1" baseline="-25000" dirty="0"/>
            </a:p>
          </p:txBody>
        </p:sp>
        <p:sp>
          <p:nvSpPr>
            <p:cNvPr id="43" name="Line 36"/>
            <p:cNvSpPr>
              <a:spLocks noChangeShapeType="1"/>
            </p:cNvSpPr>
            <p:nvPr/>
          </p:nvSpPr>
          <p:spPr bwMode="auto">
            <a:xfrm>
              <a:off x="2071670" y="4396095"/>
              <a:ext cx="5580000" cy="45719"/>
            </a:xfrm>
            <a:prstGeom prst="line">
              <a:avLst/>
            </a:prstGeom>
            <a:noFill/>
            <a:ln w="19050">
              <a:solidFill>
                <a:srgbClr val="0099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nvGrpSpPr>
            <p:cNvPr id="2" name="组合 52"/>
            <p:cNvGrpSpPr/>
            <p:nvPr/>
          </p:nvGrpSpPr>
          <p:grpSpPr>
            <a:xfrm>
              <a:off x="2978592" y="4324657"/>
              <a:ext cx="764724" cy="461665"/>
              <a:chOff x="2978592" y="4143380"/>
              <a:chExt cx="764724" cy="461665"/>
            </a:xfrm>
          </p:grpSpPr>
          <p:sp>
            <p:nvSpPr>
              <p:cNvPr id="47" name="右大括号 46"/>
              <p:cNvSpPr/>
              <p:nvPr/>
            </p:nvSpPr>
            <p:spPr bwMode="auto">
              <a:xfrm>
                <a:off x="2978592" y="4236590"/>
                <a:ext cx="142876" cy="285752"/>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8" name="Text Box 7"/>
              <p:cNvSpPr txBox="1">
                <a:spLocks noChangeArrowheads="1"/>
              </p:cNvSpPr>
              <p:nvPr/>
            </p:nvSpPr>
            <p:spPr bwMode="auto">
              <a:xfrm>
                <a:off x="3071802" y="4143380"/>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G</a:t>
                </a:r>
                <a:endParaRPr lang="en-US" altLang="zh-CN" sz="2400" i="1" baseline="-25000" dirty="0"/>
              </a:p>
            </p:txBody>
          </p:sp>
        </p:grpSp>
        <p:grpSp>
          <p:nvGrpSpPr>
            <p:cNvPr id="3" name="组合 51"/>
            <p:cNvGrpSpPr/>
            <p:nvPr/>
          </p:nvGrpSpPr>
          <p:grpSpPr>
            <a:xfrm>
              <a:off x="2928926" y="3896029"/>
              <a:ext cx="5457860" cy="500066"/>
              <a:chOff x="2928926" y="3714752"/>
              <a:chExt cx="5457860" cy="500066"/>
            </a:xfrm>
          </p:grpSpPr>
          <p:sp>
            <p:nvSpPr>
              <p:cNvPr id="44" name="Text Box 7"/>
              <p:cNvSpPr txBox="1">
                <a:spLocks noChangeArrowheads="1"/>
              </p:cNvSpPr>
              <p:nvPr/>
            </p:nvSpPr>
            <p:spPr bwMode="auto">
              <a:xfrm>
                <a:off x="3071802" y="3714752"/>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1</a:t>
                </a:r>
                <a:endParaRPr lang="en-US" altLang="zh-CN" sz="2400" i="1" baseline="-25000" dirty="0"/>
              </a:p>
            </p:txBody>
          </p:sp>
          <p:sp>
            <p:nvSpPr>
              <p:cNvPr id="45" name="Text Box 7"/>
              <p:cNvSpPr txBox="1">
                <a:spLocks noChangeArrowheads="1"/>
              </p:cNvSpPr>
              <p:nvPr/>
            </p:nvSpPr>
            <p:spPr bwMode="auto">
              <a:xfrm>
                <a:off x="6929454" y="3714752"/>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1</a:t>
                </a:r>
                <a:endParaRPr lang="en-US" altLang="zh-CN" sz="2400" i="1" baseline="-25000" dirty="0"/>
              </a:p>
            </p:txBody>
          </p:sp>
          <p:sp>
            <p:nvSpPr>
              <p:cNvPr id="46" name="Text Box 7"/>
              <p:cNvSpPr txBox="1">
                <a:spLocks noChangeArrowheads="1"/>
              </p:cNvSpPr>
              <p:nvPr/>
            </p:nvSpPr>
            <p:spPr bwMode="auto">
              <a:xfrm>
                <a:off x="7715272" y="3714752"/>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1</a:t>
                </a:r>
                <a:endParaRPr lang="en-US" altLang="zh-CN" sz="2400" i="1" baseline="-25000" dirty="0"/>
              </a:p>
            </p:txBody>
          </p:sp>
          <p:sp>
            <p:nvSpPr>
              <p:cNvPr id="49" name="右大括号 48"/>
              <p:cNvSpPr/>
              <p:nvPr/>
            </p:nvSpPr>
            <p:spPr bwMode="auto">
              <a:xfrm>
                <a:off x="7643834" y="3714752"/>
                <a:ext cx="142876" cy="500066"/>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0" name="右大括号 49"/>
              <p:cNvSpPr/>
              <p:nvPr/>
            </p:nvSpPr>
            <p:spPr bwMode="auto">
              <a:xfrm>
                <a:off x="6786578" y="3714752"/>
                <a:ext cx="142876" cy="500066"/>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1" name="右大括号 50"/>
              <p:cNvSpPr/>
              <p:nvPr/>
            </p:nvSpPr>
            <p:spPr bwMode="auto">
              <a:xfrm>
                <a:off x="2928926" y="3714752"/>
                <a:ext cx="142876" cy="500066"/>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4" name="组合 57"/>
            <p:cNvGrpSpPr/>
            <p:nvPr/>
          </p:nvGrpSpPr>
          <p:grpSpPr>
            <a:xfrm>
              <a:off x="7715272" y="4500570"/>
              <a:ext cx="1428728" cy="1714512"/>
              <a:chOff x="7715272" y="4500570"/>
              <a:chExt cx="1428728" cy="1714512"/>
            </a:xfrm>
          </p:grpSpPr>
          <p:sp>
            <p:nvSpPr>
              <p:cNvPr id="56" name="右大括号 55"/>
              <p:cNvSpPr/>
              <p:nvPr/>
            </p:nvSpPr>
            <p:spPr bwMode="auto">
              <a:xfrm>
                <a:off x="7715272" y="4500570"/>
                <a:ext cx="214314" cy="1714512"/>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7" name="Text Box 7"/>
              <p:cNvSpPr txBox="1">
                <a:spLocks noChangeArrowheads="1"/>
              </p:cNvSpPr>
              <p:nvPr/>
            </p:nvSpPr>
            <p:spPr bwMode="auto">
              <a:xfrm>
                <a:off x="8072462" y="5143512"/>
                <a:ext cx="1071538"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(n-1)G</a:t>
                </a:r>
                <a:endParaRPr lang="en-US" altLang="zh-CN" sz="2400" i="1" baseline="-25000" dirty="0"/>
              </a:p>
            </p:txBody>
          </p:sp>
        </p:gr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wipe(down)">
                                      <p:cBhvr>
                                        <p:cTn id="7" dur="500"/>
                                        <p:tgtEl>
                                          <p:spTgt spid="1505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0530"/>
                                        </p:tgtEl>
                                        <p:attrNameLst>
                                          <p:attrName>style.visibility</p:attrName>
                                        </p:attrNameLst>
                                      </p:cBhvr>
                                      <p:to>
                                        <p:strVal val="visible"/>
                                      </p:to>
                                    </p:set>
                                    <p:animEffect transition="in" filter="wipe(down)">
                                      <p:cBhvr>
                                        <p:cTn id="12" dur="500"/>
                                        <p:tgtEl>
                                          <p:spTgt spid="15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ext Box 1026"/>
          <p:cNvSpPr txBox="1">
            <a:spLocks noChangeArrowheads="1"/>
          </p:cNvSpPr>
          <p:nvPr/>
        </p:nvSpPr>
        <p:spPr bwMode="auto">
          <a:xfrm>
            <a:off x="228600" y="304800"/>
            <a:ext cx="8382000" cy="457200"/>
          </a:xfrm>
          <a:prstGeom prst="rect">
            <a:avLst/>
          </a:prstGeom>
          <a:noFill/>
          <a:ln w="9525">
            <a:noFill/>
            <a:miter lim="800000"/>
            <a:headEnd/>
            <a:tailEnd/>
          </a:ln>
        </p:spPr>
        <p:txBody>
          <a:bodyPr>
            <a:spAutoFit/>
          </a:bodyPr>
          <a:lstStyle/>
          <a:p>
            <a:pPr>
              <a:spcBef>
                <a:spcPct val="50000"/>
              </a:spcBef>
              <a:buFont typeface="Wingdings" pitchFamily="2" charset="2"/>
              <a:buNone/>
            </a:pPr>
            <a:endParaRPr lang="zh-CN" altLang="zh-CN" sz="2400"/>
          </a:p>
        </p:txBody>
      </p:sp>
      <p:sp>
        <p:nvSpPr>
          <p:cNvPr id="367619" name="Rectangle 1027"/>
          <p:cNvSpPr>
            <a:spLocks noChangeArrowheads="1"/>
          </p:cNvSpPr>
          <p:nvPr/>
        </p:nvSpPr>
        <p:spPr bwMode="auto">
          <a:xfrm>
            <a:off x="3409950" y="26860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67621" name="Rectangle 1029"/>
          <p:cNvSpPr>
            <a:spLocks noChangeArrowheads="1"/>
          </p:cNvSpPr>
          <p:nvPr/>
        </p:nvSpPr>
        <p:spPr bwMode="auto">
          <a:xfrm>
            <a:off x="3867150" y="32385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67622" name="Rectangle 1030"/>
          <p:cNvSpPr>
            <a:spLocks noChangeArrowheads="1"/>
          </p:cNvSpPr>
          <p:nvPr/>
        </p:nvSpPr>
        <p:spPr bwMode="auto">
          <a:xfrm>
            <a:off x="3981450" y="32194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67623" name="Rectangle 1031"/>
          <p:cNvSpPr>
            <a:spLocks noChangeArrowheads="1"/>
          </p:cNvSpPr>
          <p:nvPr/>
        </p:nvSpPr>
        <p:spPr bwMode="auto">
          <a:xfrm>
            <a:off x="4119563" y="32956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67624" name="Rectangle 1032"/>
          <p:cNvSpPr>
            <a:spLocks noChangeArrowheads="1"/>
          </p:cNvSpPr>
          <p:nvPr/>
        </p:nvSpPr>
        <p:spPr bwMode="auto">
          <a:xfrm>
            <a:off x="4081463" y="32813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67625" name="Rectangle 1033"/>
          <p:cNvSpPr>
            <a:spLocks noChangeArrowheads="1"/>
          </p:cNvSpPr>
          <p:nvPr/>
        </p:nvSpPr>
        <p:spPr bwMode="auto">
          <a:xfrm>
            <a:off x="3328988" y="33337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4579" name="Object 1034"/>
          <p:cNvGraphicFramePr>
            <a:graphicFrameLocks noChangeAspect="1"/>
          </p:cNvGraphicFramePr>
          <p:nvPr/>
        </p:nvGraphicFramePr>
        <p:xfrm>
          <a:off x="428596" y="3143248"/>
          <a:ext cx="6908817" cy="2857520"/>
        </p:xfrm>
        <a:graphic>
          <a:graphicData uri="http://schemas.openxmlformats.org/presentationml/2006/ole">
            <p:oleObj spid="_x0000_s174082" name="Equation" r:id="rId3" imgW="4025880" imgH="1574640" progId="">
              <p:embed/>
            </p:oleObj>
          </a:graphicData>
        </a:graphic>
      </p:graphicFrame>
      <p:sp>
        <p:nvSpPr>
          <p:cNvPr id="11" name="Rectangle 12"/>
          <p:cNvSpPr txBox="1">
            <a:spLocks noChangeArrowheads="1"/>
          </p:cNvSpPr>
          <p:nvPr/>
        </p:nvSpPr>
        <p:spPr bwMode="auto">
          <a:xfrm>
            <a:off x="1785918" y="285728"/>
            <a:ext cx="5689600" cy="4937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accent2"/>
                </a:solidFill>
                <a:effectLst/>
                <a:uLnTx/>
                <a:uFillTx/>
                <a:latin typeface="+mj-lt"/>
                <a:ea typeface="+mj-ea"/>
                <a:cs typeface="+mj-cs"/>
              </a:rPr>
              <a:t>等差序列现金流的等值计算</a:t>
            </a:r>
          </a:p>
        </p:txBody>
      </p:sp>
      <p:grpSp>
        <p:nvGrpSpPr>
          <p:cNvPr id="2" name="组合 11"/>
          <p:cNvGrpSpPr/>
          <p:nvPr/>
        </p:nvGrpSpPr>
        <p:grpSpPr>
          <a:xfrm>
            <a:off x="428596" y="1124745"/>
            <a:ext cx="8286776" cy="2232818"/>
            <a:chOff x="428596" y="3141539"/>
            <a:chExt cx="8572528" cy="2611854"/>
          </a:xfrm>
        </p:grpSpPr>
        <p:sp>
          <p:nvSpPr>
            <p:cNvPr id="13" name="Line 6"/>
            <p:cNvSpPr>
              <a:spLocks noChangeShapeType="1"/>
            </p:cNvSpPr>
            <p:nvPr/>
          </p:nvSpPr>
          <p:spPr bwMode="auto">
            <a:xfrm flipV="1">
              <a:off x="1071538" y="3176567"/>
              <a:ext cx="0" cy="6480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 name="Text Box 8"/>
            <p:cNvSpPr txBox="1">
              <a:spLocks noChangeArrowheads="1"/>
            </p:cNvSpPr>
            <p:nvPr/>
          </p:nvSpPr>
          <p:spPr bwMode="auto">
            <a:xfrm>
              <a:off x="428596" y="3181625"/>
              <a:ext cx="457200" cy="457200"/>
            </a:xfrm>
            <a:prstGeom prst="rect">
              <a:avLst/>
            </a:prstGeom>
            <a:noFill/>
            <a:ln w="9525">
              <a:noFill/>
              <a:miter lim="800000"/>
              <a:headEnd/>
              <a:tailEnd/>
            </a:ln>
          </p:spPr>
          <p:txBody>
            <a:bodyPr>
              <a:spAutoFit/>
            </a:bodyPr>
            <a:lstStyle/>
            <a:p>
              <a:pPr algn="l">
                <a:spcBef>
                  <a:spcPct val="50000"/>
                </a:spcBef>
              </a:pPr>
              <a:r>
                <a:rPr lang="en-US" altLang="zh-CN" sz="2400" i="1" dirty="0"/>
                <a:t>P</a:t>
              </a:r>
            </a:p>
          </p:txBody>
        </p:sp>
        <p:sp>
          <p:nvSpPr>
            <p:cNvPr id="16" name="Text Box 9"/>
            <p:cNvSpPr txBox="1">
              <a:spLocks noChangeArrowheads="1"/>
            </p:cNvSpPr>
            <p:nvPr/>
          </p:nvSpPr>
          <p:spPr bwMode="auto">
            <a:xfrm>
              <a:off x="714348" y="3581705"/>
              <a:ext cx="457200" cy="457200"/>
            </a:xfrm>
            <a:prstGeom prst="rect">
              <a:avLst/>
            </a:prstGeom>
            <a:noFill/>
            <a:ln w="9525">
              <a:noFill/>
              <a:miter lim="800000"/>
              <a:headEnd/>
              <a:tailEnd/>
            </a:ln>
          </p:spPr>
          <p:txBody>
            <a:bodyPr>
              <a:spAutoFit/>
            </a:bodyPr>
            <a:lstStyle/>
            <a:p>
              <a:pPr algn="l">
                <a:spcBef>
                  <a:spcPct val="50000"/>
                </a:spcBef>
              </a:pPr>
              <a:r>
                <a:rPr lang="en-US" altLang="zh-CN" sz="2400" dirty="0"/>
                <a:t>0</a:t>
              </a:r>
            </a:p>
          </p:txBody>
        </p:sp>
        <p:sp>
          <p:nvSpPr>
            <p:cNvPr id="17" name="Text Box 10"/>
            <p:cNvSpPr txBox="1">
              <a:spLocks noChangeArrowheads="1"/>
            </p:cNvSpPr>
            <p:nvPr/>
          </p:nvSpPr>
          <p:spPr bwMode="auto">
            <a:xfrm>
              <a:off x="7500958" y="3141539"/>
              <a:ext cx="457200" cy="457200"/>
            </a:xfrm>
            <a:prstGeom prst="rect">
              <a:avLst/>
            </a:prstGeom>
            <a:noFill/>
            <a:ln w="9525">
              <a:noFill/>
              <a:miter lim="800000"/>
              <a:headEnd/>
              <a:tailEnd/>
            </a:ln>
          </p:spPr>
          <p:txBody>
            <a:bodyPr>
              <a:spAutoFit/>
            </a:bodyPr>
            <a:lstStyle/>
            <a:p>
              <a:pPr algn="l">
                <a:spcBef>
                  <a:spcPct val="50000"/>
                </a:spcBef>
              </a:pPr>
              <a:r>
                <a:rPr lang="en-US" altLang="zh-CN" sz="2400" dirty="0"/>
                <a:t>n</a:t>
              </a:r>
            </a:p>
          </p:txBody>
        </p:sp>
        <p:sp>
          <p:nvSpPr>
            <p:cNvPr id="18" name="Text Box 11"/>
            <p:cNvSpPr txBox="1">
              <a:spLocks noChangeArrowheads="1"/>
            </p:cNvSpPr>
            <p:nvPr/>
          </p:nvSpPr>
          <p:spPr bwMode="auto">
            <a:xfrm>
              <a:off x="1857355" y="3255843"/>
              <a:ext cx="457200" cy="457200"/>
            </a:xfrm>
            <a:prstGeom prst="rect">
              <a:avLst/>
            </a:prstGeom>
            <a:noFill/>
            <a:ln w="9525">
              <a:noFill/>
              <a:miter lim="800000"/>
              <a:headEnd/>
              <a:tailEnd/>
            </a:ln>
          </p:spPr>
          <p:txBody>
            <a:bodyPr>
              <a:spAutoFit/>
            </a:bodyPr>
            <a:lstStyle/>
            <a:p>
              <a:pPr algn="l">
                <a:spcBef>
                  <a:spcPct val="50000"/>
                </a:spcBef>
              </a:pPr>
              <a:r>
                <a:rPr lang="en-US" altLang="zh-CN" sz="2400" dirty="0"/>
                <a:t>1</a:t>
              </a:r>
            </a:p>
          </p:txBody>
        </p:sp>
        <p:sp>
          <p:nvSpPr>
            <p:cNvPr id="19" name="Text Box 12"/>
            <p:cNvSpPr txBox="1">
              <a:spLocks noChangeArrowheads="1"/>
            </p:cNvSpPr>
            <p:nvPr/>
          </p:nvSpPr>
          <p:spPr bwMode="auto">
            <a:xfrm>
              <a:off x="2757478" y="3255843"/>
              <a:ext cx="457200" cy="457200"/>
            </a:xfrm>
            <a:prstGeom prst="rect">
              <a:avLst/>
            </a:prstGeom>
            <a:noFill/>
            <a:ln w="9525">
              <a:noFill/>
              <a:miter lim="800000"/>
              <a:headEnd/>
              <a:tailEnd/>
            </a:ln>
          </p:spPr>
          <p:txBody>
            <a:bodyPr>
              <a:spAutoFit/>
            </a:bodyPr>
            <a:lstStyle/>
            <a:p>
              <a:pPr algn="l">
                <a:spcBef>
                  <a:spcPct val="50000"/>
                </a:spcBef>
              </a:pPr>
              <a:r>
                <a:rPr lang="en-US" altLang="zh-CN" sz="2400" dirty="0"/>
                <a:t>2</a:t>
              </a:r>
            </a:p>
          </p:txBody>
        </p:sp>
        <p:sp>
          <p:nvSpPr>
            <p:cNvPr id="21" name="Line 18"/>
            <p:cNvSpPr>
              <a:spLocks noChangeShapeType="1"/>
            </p:cNvSpPr>
            <p:nvPr/>
          </p:nvSpPr>
          <p:spPr bwMode="auto">
            <a:xfrm>
              <a:off x="7598115" y="3824591"/>
              <a:ext cx="45719" cy="19080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19"/>
            <p:cNvSpPr>
              <a:spLocks noChangeShapeType="1"/>
            </p:cNvSpPr>
            <p:nvPr/>
          </p:nvSpPr>
          <p:spPr bwMode="auto">
            <a:xfrm>
              <a:off x="1071538" y="3819837"/>
              <a:ext cx="4248000" cy="0"/>
            </a:xfrm>
            <a:prstGeom prst="line">
              <a:avLst/>
            </a:prstGeom>
            <a:noFill/>
            <a:ln w="571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 name="Line 20"/>
            <p:cNvSpPr>
              <a:spLocks noChangeShapeType="1"/>
            </p:cNvSpPr>
            <p:nvPr/>
          </p:nvSpPr>
          <p:spPr bwMode="auto">
            <a:xfrm>
              <a:off x="5302250" y="3819837"/>
              <a:ext cx="304800" cy="3810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21"/>
            <p:cNvSpPr>
              <a:spLocks noChangeShapeType="1"/>
            </p:cNvSpPr>
            <p:nvPr/>
          </p:nvSpPr>
          <p:spPr bwMode="auto">
            <a:xfrm flipV="1">
              <a:off x="5607050" y="3515037"/>
              <a:ext cx="228600" cy="6858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22"/>
            <p:cNvSpPr>
              <a:spLocks noChangeShapeType="1"/>
            </p:cNvSpPr>
            <p:nvPr/>
          </p:nvSpPr>
          <p:spPr bwMode="auto">
            <a:xfrm>
              <a:off x="5835650" y="3515037"/>
              <a:ext cx="152400" cy="3048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23"/>
            <p:cNvSpPr>
              <a:spLocks noChangeShapeType="1"/>
            </p:cNvSpPr>
            <p:nvPr/>
          </p:nvSpPr>
          <p:spPr bwMode="auto">
            <a:xfrm>
              <a:off x="5988050" y="3819837"/>
              <a:ext cx="2057400" cy="0"/>
            </a:xfrm>
            <a:prstGeom prst="line">
              <a:avLst/>
            </a:prstGeom>
            <a:noFill/>
            <a:ln w="57150">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25"/>
            <p:cNvSpPr>
              <a:spLocks noChangeShapeType="1"/>
            </p:cNvSpPr>
            <p:nvPr/>
          </p:nvSpPr>
          <p:spPr bwMode="auto">
            <a:xfrm>
              <a:off x="6748764" y="3819837"/>
              <a:ext cx="45719" cy="16560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 name="Text Box 26"/>
            <p:cNvSpPr txBox="1">
              <a:spLocks noChangeArrowheads="1"/>
            </p:cNvSpPr>
            <p:nvPr/>
          </p:nvSpPr>
          <p:spPr bwMode="auto">
            <a:xfrm>
              <a:off x="6596082" y="3212977"/>
              <a:ext cx="762000" cy="457200"/>
            </a:xfrm>
            <a:prstGeom prst="rect">
              <a:avLst/>
            </a:prstGeom>
            <a:noFill/>
            <a:ln w="9525">
              <a:noFill/>
              <a:miter lim="800000"/>
              <a:headEnd/>
              <a:tailEnd/>
            </a:ln>
          </p:spPr>
          <p:txBody>
            <a:bodyPr>
              <a:spAutoFit/>
            </a:bodyPr>
            <a:lstStyle/>
            <a:p>
              <a:pPr algn="l">
                <a:spcBef>
                  <a:spcPct val="50000"/>
                </a:spcBef>
              </a:pPr>
              <a:r>
                <a:rPr lang="en-US" altLang="zh-CN" sz="2400" dirty="0"/>
                <a:t>n</a:t>
              </a:r>
              <a:r>
                <a:rPr lang="en-US" altLang="zh-CN" sz="2400" dirty="0">
                  <a:latin typeface="宋体" pitchFamily="2" charset="-122"/>
                </a:rPr>
                <a:t>-</a:t>
              </a:r>
              <a:r>
                <a:rPr lang="en-US" altLang="zh-CN" sz="2000" dirty="0">
                  <a:latin typeface="宋体" pitchFamily="2" charset="-122"/>
                </a:rPr>
                <a:t>1</a:t>
              </a:r>
            </a:p>
          </p:txBody>
        </p:sp>
        <p:sp>
          <p:nvSpPr>
            <p:cNvPr id="29" name="Line 36"/>
            <p:cNvSpPr>
              <a:spLocks noChangeShapeType="1"/>
            </p:cNvSpPr>
            <p:nvPr/>
          </p:nvSpPr>
          <p:spPr bwMode="auto">
            <a:xfrm>
              <a:off x="2000232" y="3896005"/>
              <a:ext cx="5715040" cy="1857388"/>
            </a:xfrm>
            <a:prstGeom prst="line">
              <a:avLst/>
            </a:prstGeom>
            <a:noFill/>
            <a:ln w="190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 name="Line 16"/>
            <p:cNvSpPr>
              <a:spLocks noChangeShapeType="1"/>
            </p:cNvSpPr>
            <p:nvPr/>
          </p:nvSpPr>
          <p:spPr bwMode="auto">
            <a:xfrm>
              <a:off x="2928926" y="3824591"/>
              <a:ext cx="0" cy="3960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nvGrpSpPr>
            <p:cNvPr id="3" name="组合 52"/>
            <p:cNvGrpSpPr/>
            <p:nvPr/>
          </p:nvGrpSpPr>
          <p:grpSpPr>
            <a:xfrm>
              <a:off x="3021458" y="3791530"/>
              <a:ext cx="764724" cy="461665"/>
              <a:chOff x="3021458" y="3610253"/>
              <a:chExt cx="764724" cy="461665"/>
            </a:xfrm>
          </p:grpSpPr>
          <p:sp>
            <p:nvSpPr>
              <p:cNvPr id="46" name="右大括号 45"/>
              <p:cNvSpPr/>
              <p:nvPr/>
            </p:nvSpPr>
            <p:spPr bwMode="auto">
              <a:xfrm>
                <a:off x="3021458" y="3714728"/>
                <a:ext cx="142876" cy="285752"/>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7" name="Text Box 7"/>
              <p:cNvSpPr txBox="1">
                <a:spLocks noChangeArrowheads="1"/>
              </p:cNvSpPr>
              <p:nvPr/>
            </p:nvSpPr>
            <p:spPr bwMode="auto">
              <a:xfrm>
                <a:off x="3114668" y="3610253"/>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G</a:t>
                </a:r>
                <a:endParaRPr lang="en-US" altLang="zh-CN" sz="2400" i="1" baseline="-25000" dirty="0"/>
              </a:p>
            </p:txBody>
          </p:sp>
        </p:grpSp>
        <p:grpSp>
          <p:nvGrpSpPr>
            <p:cNvPr id="4" name="组合 57"/>
            <p:cNvGrpSpPr/>
            <p:nvPr/>
          </p:nvGrpSpPr>
          <p:grpSpPr>
            <a:xfrm>
              <a:off x="7715272" y="3896005"/>
              <a:ext cx="1285852" cy="1714512"/>
              <a:chOff x="7715272" y="3896005"/>
              <a:chExt cx="1285852" cy="1714512"/>
            </a:xfrm>
          </p:grpSpPr>
          <p:sp>
            <p:nvSpPr>
              <p:cNvPr id="38" name="右大括号 37"/>
              <p:cNvSpPr/>
              <p:nvPr/>
            </p:nvSpPr>
            <p:spPr bwMode="auto">
              <a:xfrm>
                <a:off x="7715272" y="3896005"/>
                <a:ext cx="214314" cy="1714512"/>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Text Box 7"/>
              <p:cNvSpPr txBox="1">
                <a:spLocks noChangeArrowheads="1"/>
              </p:cNvSpPr>
              <p:nvPr/>
            </p:nvSpPr>
            <p:spPr bwMode="auto">
              <a:xfrm>
                <a:off x="7929586" y="4467509"/>
                <a:ext cx="1071538"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(n-1)G</a:t>
                </a:r>
                <a:endParaRPr lang="en-US" altLang="zh-CN" sz="2400" i="1" baseline="-25000" dirty="0"/>
              </a:p>
            </p:txBody>
          </p:sp>
        </p:grpSp>
      </p:grpSp>
    </p:spTree>
  </p:cSld>
  <p:clrMapOvr>
    <a:masterClrMapping/>
  </p:clrMapOvr>
  <p:transition>
    <p:cover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1026"/>
          <p:cNvSpPr>
            <a:spLocks noGrp="1" noChangeArrowheads="1"/>
          </p:cNvSpPr>
          <p:nvPr>
            <p:ph type="title"/>
          </p:nvPr>
        </p:nvSpPr>
        <p:spPr>
          <a:xfrm>
            <a:off x="642910" y="214290"/>
            <a:ext cx="7772400" cy="609600"/>
          </a:xfrm>
        </p:spPr>
        <p:txBody>
          <a:bodyPr/>
          <a:lstStyle/>
          <a:p>
            <a:pPr eaLnBrk="1" hangingPunct="1"/>
            <a:r>
              <a:rPr lang="zh-CN" altLang="en-US" sz="3200" b="1" dirty="0" smtClean="0"/>
              <a:t>例</a:t>
            </a:r>
            <a:endParaRPr lang="en-US" altLang="zh-CN" sz="3200" b="1" dirty="0" smtClean="0"/>
          </a:p>
        </p:txBody>
      </p:sp>
      <p:sp>
        <p:nvSpPr>
          <p:cNvPr id="25605" name="Rectangle 1027"/>
          <p:cNvSpPr>
            <a:spLocks noGrp="1" noChangeArrowheads="1"/>
          </p:cNvSpPr>
          <p:nvPr>
            <p:ph type="body" idx="1"/>
          </p:nvPr>
        </p:nvSpPr>
        <p:spPr>
          <a:xfrm>
            <a:off x="-32" y="928670"/>
            <a:ext cx="9144000" cy="4114800"/>
          </a:xfrm>
        </p:spPr>
        <p:txBody>
          <a:bodyPr/>
          <a:lstStyle/>
          <a:p>
            <a:pPr eaLnBrk="1" hangingPunct="1">
              <a:buFont typeface="Wingdings" pitchFamily="2" charset="2"/>
              <a:buNone/>
            </a:pPr>
            <a:r>
              <a:rPr lang="en-US" altLang="zh-CN" sz="2800" b="1" dirty="0" smtClean="0"/>
              <a:t>    </a:t>
            </a:r>
            <a:r>
              <a:rPr lang="zh-CN" altLang="en-US" sz="2800" b="1" dirty="0" smtClean="0"/>
              <a:t>某公司发行的股票目前市值每股</a:t>
            </a:r>
            <a:r>
              <a:rPr lang="en-US" altLang="zh-CN" sz="2800" b="1" dirty="0" smtClean="0"/>
              <a:t>120</a:t>
            </a:r>
            <a:r>
              <a:rPr lang="zh-CN" altLang="en-US" sz="2800" b="1" dirty="0" smtClean="0"/>
              <a:t>元，</a:t>
            </a:r>
            <a:r>
              <a:rPr lang="zh-CN" altLang="en-US" sz="2800" b="1" dirty="0" smtClean="0">
                <a:solidFill>
                  <a:srgbClr val="C00000"/>
                </a:solidFill>
              </a:rPr>
              <a:t>第一年</a:t>
            </a:r>
            <a:r>
              <a:rPr lang="zh-CN" altLang="en-US" sz="2800" b="1" dirty="0" smtClean="0"/>
              <a:t>股息</a:t>
            </a:r>
            <a:r>
              <a:rPr lang="en-US" altLang="zh-CN" sz="2800" b="1" dirty="0" smtClean="0"/>
              <a:t>10%</a:t>
            </a:r>
            <a:r>
              <a:rPr lang="zh-CN" altLang="en-US" sz="2800" b="1" dirty="0" smtClean="0"/>
              <a:t>，预计</a:t>
            </a:r>
            <a:r>
              <a:rPr lang="zh-CN" altLang="en-US" sz="2800" b="1" dirty="0" smtClean="0">
                <a:solidFill>
                  <a:srgbClr val="C00000"/>
                </a:solidFill>
              </a:rPr>
              <a:t>以后每年股息增加</a:t>
            </a:r>
            <a:r>
              <a:rPr lang="en-US" altLang="zh-CN" sz="2800" b="1" dirty="0" smtClean="0"/>
              <a:t>1 .8</a:t>
            </a:r>
            <a:r>
              <a:rPr lang="zh-CN" altLang="en-US" sz="2800" b="1" dirty="0" smtClean="0"/>
              <a:t>元。 建设</a:t>
            </a:r>
            <a:r>
              <a:rPr lang="en-US" altLang="zh-CN" sz="2800" b="1" dirty="0" smtClean="0"/>
              <a:t>10</a:t>
            </a:r>
            <a:r>
              <a:rPr lang="zh-CN" altLang="en-US" sz="2800" b="1" dirty="0" smtClean="0"/>
              <a:t>年后股票能以原值的一半被收回。若</a:t>
            </a:r>
            <a:r>
              <a:rPr lang="en-US" altLang="zh-CN" sz="2800" b="1" dirty="0" smtClean="0"/>
              <a:t>10</a:t>
            </a:r>
            <a:r>
              <a:rPr lang="zh-CN" altLang="en-US" sz="2800" b="1" dirty="0" smtClean="0"/>
              <a:t>年内希望达到</a:t>
            </a:r>
            <a:r>
              <a:rPr lang="en-US" altLang="zh-CN" sz="2800" b="1" dirty="0" smtClean="0"/>
              <a:t>12%</a:t>
            </a:r>
            <a:r>
              <a:rPr lang="zh-CN" altLang="en-US" sz="2800" b="1" dirty="0" smtClean="0"/>
              <a:t>的投资收益率，问目前投资购进该股票是否合算？</a:t>
            </a:r>
          </a:p>
          <a:p>
            <a:pPr eaLnBrk="1" hangingPunct="1">
              <a:buFont typeface="Wingdings" pitchFamily="2" charset="2"/>
              <a:buNone/>
            </a:pPr>
            <a:r>
              <a:rPr lang="zh-CN" altLang="en-US" sz="2800" b="1" dirty="0" smtClean="0"/>
              <a:t>　解：计算投资股票在</a:t>
            </a:r>
            <a:r>
              <a:rPr lang="en-US" altLang="zh-CN" sz="2800" b="1" dirty="0" smtClean="0"/>
              <a:t>12%</a:t>
            </a:r>
            <a:r>
              <a:rPr lang="zh-CN" altLang="en-US" sz="2800" b="1" dirty="0" smtClean="0"/>
              <a:t>收益下未来</a:t>
            </a:r>
            <a:r>
              <a:rPr lang="en-US" altLang="zh-CN" sz="2800" b="1" dirty="0" smtClean="0"/>
              <a:t>10</a:t>
            </a:r>
            <a:r>
              <a:rPr lang="zh-CN" altLang="en-US" sz="2800" b="1" dirty="0" smtClean="0"/>
              <a:t>年的收益现值</a:t>
            </a:r>
          </a:p>
          <a:p>
            <a:pPr eaLnBrk="1" hangingPunct="1">
              <a:buFont typeface="Wingdings" pitchFamily="2" charset="2"/>
              <a:buNone/>
            </a:pPr>
            <a:endParaRPr lang="en-US" altLang="zh-CN" sz="2800" b="1" dirty="0" smtClean="0"/>
          </a:p>
        </p:txBody>
      </p:sp>
      <p:graphicFrame>
        <p:nvGraphicFramePr>
          <p:cNvPr id="368644" name="Object 1028"/>
          <p:cNvGraphicFramePr>
            <a:graphicFrameLocks noChangeAspect="1"/>
          </p:cNvGraphicFramePr>
          <p:nvPr/>
        </p:nvGraphicFramePr>
        <p:xfrm>
          <a:off x="533400" y="4756170"/>
          <a:ext cx="7842250" cy="1530350"/>
        </p:xfrm>
        <a:graphic>
          <a:graphicData uri="http://schemas.openxmlformats.org/presentationml/2006/ole">
            <p:oleObj spid="_x0000_s175106" name="Equation" r:id="rId3" imgW="3974760" imgH="685800" progId="">
              <p:embed/>
            </p:oleObj>
          </a:graphicData>
        </a:graphic>
      </p:graphicFrame>
      <p:graphicFrame>
        <p:nvGraphicFramePr>
          <p:cNvPr id="368645" name="Object 1029"/>
          <p:cNvGraphicFramePr>
            <a:graphicFrameLocks noChangeAspect="1"/>
          </p:cNvGraphicFramePr>
          <p:nvPr/>
        </p:nvGraphicFramePr>
        <p:xfrm>
          <a:off x="457200" y="4075122"/>
          <a:ext cx="6553200" cy="711200"/>
        </p:xfrm>
        <a:graphic>
          <a:graphicData uri="http://schemas.openxmlformats.org/presentationml/2006/ole">
            <p:oleObj spid="_x0000_s175107" name="Equation" r:id="rId4" imgW="3327120" imgH="406080" progId="">
              <p:embed/>
            </p:oleObj>
          </a:graphicData>
        </a:graphic>
      </p:graphicFrame>
      <p:sp>
        <p:nvSpPr>
          <p:cNvPr id="368646" name="Text Box 1030"/>
          <p:cNvSpPr txBox="1">
            <a:spLocks noChangeArrowheads="1"/>
          </p:cNvSpPr>
          <p:nvPr/>
        </p:nvSpPr>
        <p:spPr bwMode="auto">
          <a:xfrm>
            <a:off x="5791200" y="5943600"/>
            <a:ext cx="2209800" cy="45720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400" b="1" dirty="0">
                <a:solidFill>
                  <a:srgbClr val="C00000"/>
                </a:solidFill>
                <a:effectLst>
                  <a:outerShdw blurRad="38100" dist="38100" dir="2700000" algn="tl">
                    <a:srgbClr val="000000">
                      <a:alpha val="43137"/>
                    </a:srgbClr>
                  </a:outerShdw>
                </a:effectLst>
              </a:rPr>
              <a:t>因此合算。 </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8645"/>
                                        </p:tgtEl>
                                        <p:attrNameLst>
                                          <p:attrName>style.visibility</p:attrName>
                                        </p:attrNameLst>
                                      </p:cBhvr>
                                      <p:to>
                                        <p:strVal val="visible"/>
                                      </p:to>
                                    </p:set>
                                    <p:animEffect transition="in" filter="box(in)">
                                      <p:cBhvr>
                                        <p:cTn id="7" dur="500"/>
                                        <p:tgtEl>
                                          <p:spTgt spid="3686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68644"/>
                                        </p:tgtEl>
                                        <p:attrNameLst>
                                          <p:attrName>style.visibility</p:attrName>
                                        </p:attrNameLst>
                                      </p:cBhvr>
                                      <p:to>
                                        <p:strVal val="visible"/>
                                      </p:to>
                                    </p:set>
                                    <p:animEffect transition="in" filter="box(in)">
                                      <p:cBhvr>
                                        <p:cTn id="12" dur="500"/>
                                        <p:tgtEl>
                                          <p:spTgt spid="36864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8646"/>
                                        </p:tgtEl>
                                        <p:attrNameLst>
                                          <p:attrName>style.visibility</p:attrName>
                                        </p:attrNameLst>
                                      </p:cBhvr>
                                      <p:to>
                                        <p:strVal val="visible"/>
                                      </p:to>
                                    </p:set>
                                    <p:animEffect transition="in" filter="box(in)">
                                      <p:cBhvr>
                                        <p:cTn id="17" dur="500"/>
                                        <p:tgtEl>
                                          <p:spTgt spid="368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785786" y="214290"/>
            <a:ext cx="7772400" cy="609600"/>
          </a:xfrm>
        </p:spPr>
        <p:txBody>
          <a:bodyPr/>
          <a:lstStyle/>
          <a:p>
            <a:pPr eaLnBrk="1" hangingPunct="1"/>
            <a:r>
              <a:rPr lang="zh-CN" altLang="en-US" sz="2800" b="1" dirty="0" smtClean="0"/>
              <a:t>等比序列现金流的等值计算递增</a:t>
            </a:r>
          </a:p>
        </p:txBody>
      </p:sp>
      <p:sp>
        <p:nvSpPr>
          <p:cNvPr id="370693" name="Rectangle 5"/>
          <p:cNvSpPr>
            <a:spLocks noChangeArrowheads="1"/>
          </p:cNvSpPr>
          <p:nvPr/>
        </p:nvSpPr>
        <p:spPr bwMode="auto">
          <a:xfrm>
            <a:off x="4953000" y="2819400"/>
            <a:ext cx="2971800" cy="304800"/>
          </a:xfrm>
          <a:prstGeom prst="rect">
            <a:avLst/>
          </a:prstGeom>
          <a:solidFill>
            <a:schemeClr val="bg1"/>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8" name="图片 7" descr="图片1.png"/>
          <p:cNvPicPr>
            <a:picLocks noChangeAspect="1"/>
          </p:cNvPicPr>
          <p:nvPr/>
        </p:nvPicPr>
        <p:blipFill>
          <a:blip r:embed="rId3" cstate="print"/>
          <a:srcRect b="12956"/>
          <a:stretch>
            <a:fillRect/>
          </a:stretch>
        </p:blipFill>
        <p:spPr>
          <a:xfrm>
            <a:off x="5252426" y="1000108"/>
            <a:ext cx="3748730" cy="2000264"/>
          </a:xfrm>
          <a:prstGeom prst="rect">
            <a:avLst/>
          </a:prstGeom>
        </p:spPr>
      </p:pic>
      <p:pic>
        <p:nvPicPr>
          <p:cNvPr id="105479" name="Picture 7"/>
          <p:cNvPicPr>
            <a:picLocks noChangeAspect="1" noChangeArrowheads="1"/>
          </p:cNvPicPr>
          <p:nvPr/>
        </p:nvPicPr>
        <p:blipFill>
          <a:blip r:embed="rId4" cstate="print"/>
          <a:srcRect/>
          <a:stretch>
            <a:fillRect/>
          </a:stretch>
        </p:blipFill>
        <p:spPr bwMode="auto">
          <a:xfrm>
            <a:off x="285720" y="1142984"/>
            <a:ext cx="3705225" cy="2124075"/>
          </a:xfrm>
          <a:prstGeom prst="rect">
            <a:avLst/>
          </a:prstGeom>
          <a:noFill/>
          <a:ln w="9525">
            <a:noFill/>
            <a:miter lim="800000"/>
            <a:headEnd/>
            <a:tailEnd/>
          </a:ln>
          <a:effectLst/>
        </p:spPr>
      </p:pic>
      <p:sp>
        <p:nvSpPr>
          <p:cNvPr id="11" name="右箭头 10"/>
          <p:cNvSpPr/>
          <p:nvPr/>
        </p:nvSpPr>
        <p:spPr bwMode="auto">
          <a:xfrm>
            <a:off x="3786182" y="1643050"/>
            <a:ext cx="1500198" cy="928694"/>
          </a:xfrm>
          <a:prstGeom prst="rightArrow">
            <a:avLst/>
          </a:prstGeom>
          <a:solidFill>
            <a:srgbClr val="FFC0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altLang="zh-CN" sz="2800" b="1" dirty="0" smtClean="0">
                <a:effectLst>
                  <a:outerShdw blurRad="38100" dist="38100" dir="2700000" algn="tl">
                    <a:srgbClr val="000000">
                      <a:alpha val="43137"/>
                    </a:srgbClr>
                  </a:outerShdw>
                </a:effectLst>
              </a:rPr>
              <a:t>q=1+h</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p:txBody>
      </p:sp>
      <p:pic>
        <p:nvPicPr>
          <p:cNvPr id="105480" name="Picture 8"/>
          <p:cNvPicPr>
            <a:picLocks noChangeAspect="1" noChangeArrowheads="1"/>
          </p:cNvPicPr>
          <p:nvPr/>
        </p:nvPicPr>
        <p:blipFill>
          <a:blip r:embed="rId5" cstate="print"/>
          <a:srcRect/>
          <a:stretch>
            <a:fillRect/>
          </a:stretch>
        </p:blipFill>
        <p:spPr bwMode="auto">
          <a:xfrm>
            <a:off x="857224" y="3286124"/>
            <a:ext cx="7439025" cy="695325"/>
          </a:xfrm>
          <a:prstGeom prst="rect">
            <a:avLst/>
          </a:prstGeom>
          <a:noFill/>
          <a:ln w="9525">
            <a:noFill/>
            <a:miter lim="800000"/>
            <a:headEnd/>
            <a:tailEnd/>
          </a:ln>
          <a:effectLst/>
        </p:spPr>
      </p:pic>
      <p:graphicFrame>
        <p:nvGraphicFramePr>
          <p:cNvPr id="105481" name="Object 4"/>
          <p:cNvGraphicFramePr>
            <a:graphicFrameLocks noChangeAspect="1"/>
          </p:cNvGraphicFramePr>
          <p:nvPr/>
        </p:nvGraphicFramePr>
        <p:xfrm>
          <a:off x="1285852" y="3867084"/>
          <a:ext cx="5214974" cy="1476318"/>
        </p:xfrm>
        <a:graphic>
          <a:graphicData uri="http://schemas.openxmlformats.org/presentationml/2006/ole">
            <p:oleObj spid="_x0000_s177154" name="Equation" r:id="rId6" imgW="3213000" imgH="888840" progId="">
              <p:embed/>
            </p:oleObj>
          </a:graphicData>
        </a:graphic>
      </p:graphicFrame>
      <p:pic>
        <p:nvPicPr>
          <p:cNvPr id="105482" name="Picture 10"/>
          <p:cNvPicPr>
            <a:picLocks noChangeAspect="1" noChangeArrowheads="1"/>
          </p:cNvPicPr>
          <p:nvPr/>
        </p:nvPicPr>
        <p:blipFill>
          <a:blip r:embed="rId7" cstate="print"/>
          <a:srcRect/>
          <a:stretch>
            <a:fillRect/>
          </a:stretch>
        </p:blipFill>
        <p:spPr bwMode="auto">
          <a:xfrm>
            <a:off x="1285853" y="5417314"/>
            <a:ext cx="5072098" cy="935873"/>
          </a:xfrm>
          <a:prstGeom prst="rect">
            <a:avLst/>
          </a:prstGeom>
          <a:noFill/>
          <a:ln w="9525">
            <a:noFill/>
            <a:miter lim="800000"/>
            <a:headEnd/>
            <a:tailEnd/>
          </a:ln>
          <a:effectLst/>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5480"/>
                                        </p:tgtEl>
                                        <p:attrNameLst>
                                          <p:attrName>style.visibility</p:attrName>
                                        </p:attrNameLst>
                                      </p:cBhvr>
                                      <p:to>
                                        <p:strVal val="visible"/>
                                      </p:to>
                                    </p:set>
                                    <p:animEffect transition="in" filter="wipe(left)">
                                      <p:cBhvr>
                                        <p:cTn id="7" dur="500"/>
                                        <p:tgtEl>
                                          <p:spTgt spid="1054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5481"/>
                                        </p:tgtEl>
                                        <p:attrNameLst>
                                          <p:attrName>style.visibility</p:attrName>
                                        </p:attrNameLst>
                                      </p:cBhvr>
                                      <p:to>
                                        <p:strVal val="visible"/>
                                      </p:to>
                                    </p:set>
                                    <p:animEffect transition="in" filter="wipe(down)">
                                      <p:cBhvr>
                                        <p:cTn id="22" dur="500"/>
                                        <p:tgtEl>
                                          <p:spTgt spid="1054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5482"/>
                                        </p:tgtEl>
                                        <p:attrNameLst>
                                          <p:attrName>style.visibility</p:attrName>
                                        </p:attrNameLst>
                                      </p:cBhvr>
                                      <p:to>
                                        <p:strVal val="visible"/>
                                      </p:to>
                                    </p:set>
                                    <p:animEffect transition="in" filter="wipe(down)">
                                      <p:cBhvr>
                                        <p:cTn id="27" dur="500"/>
                                        <p:tgtEl>
                                          <p:spTgt spid="105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idx="4294967295"/>
          </p:nvPr>
        </p:nvSpPr>
        <p:spPr>
          <a:xfrm>
            <a:off x="2298713" y="142852"/>
            <a:ext cx="4059237" cy="846138"/>
          </a:xfrm>
        </p:spPr>
        <p:txBody>
          <a:bodyPr/>
          <a:lstStyle/>
          <a:p>
            <a:pPr eaLnBrk="1" hangingPunct="1"/>
            <a:r>
              <a:rPr lang="zh-CN" altLang="en-US" sz="4000" b="1" dirty="0" smtClean="0">
                <a:latin typeface="宋体" pitchFamily="2" charset="-122"/>
              </a:rPr>
              <a:t>资金的时间价值</a:t>
            </a:r>
            <a:endParaRPr lang="zh-CN" altLang="en-US" sz="4000" b="1" dirty="0" smtClean="0">
              <a:latin typeface="隶书" pitchFamily="49" charset="-122"/>
            </a:endParaRPr>
          </a:p>
        </p:txBody>
      </p:sp>
      <p:sp>
        <p:nvSpPr>
          <p:cNvPr id="34821" name="Text Box 5"/>
          <p:cNvSpPr txBox="1">
            <a:spLocks noChangeArrowheads="1"/>
          </p:cNvSpPr>
          <p:nvPr/>
        </p:nvSpPr>
        <p:spPr bwMode="auto">
          <a:xfrm>
            <a:off x="214282" y="1500174"/>
            <a:ext cx="8643998" cy="3786214"/>
          </a:xfrm>
          <a:prstGeom prst="rect">
            <a:avLst/>
          </a:prstGeom>
          <a:blipFill>
            <a:blip r:embed="rId2" cstate="print"/>
            <a:tile tx="0" ty="0" sx="100000" sy="100000" flip="none" algn="tl"/>
          </a:blipFill>
          <a:ln w="57150">
            <a:noFill/>
            <a:miter lim="800000"/>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288000" rIns="288000" anchor="ctr" anchorCtr="1">
            <a:noAutofit/>
          </a:bodyPr>
          <a:lstStyle/>
          <a:p>
            <a:pPr algn="l">
              <a:lnSpc>
                <a:spcPct val="150000"/>
              </a:lnSpc>
              <a:spcBef>
                <a:spcPct val="50000"/>
              </a:spcBef>
            </a:pPr>
            <a:r>
              <a:rPr lang="en-US" altLang="zh-CN" sz="2800" b="1" dirty="0">
                <a:effectLst>
                  <a:outerShdw blurRad="38100" dist="38100" dir="2700000" algn="tl">
                    <a:srgbClr val="000000">
                      <a:alpha val="43137"/>
                    </a:srgbClr>
                  </a:outerShdw>
                </a:effectLst>
                <a:latin typeface="宋体" pitchFamily="2" charset="-122"/>
              </a:rPr>
              <a:t>    </a:t>
            </a:r>
            <a:r>
              <a:rPr lang="zh-CN" altLang="en-US" sz="2800" b="1" dirty="0">
                <a:solidFill>
                  <a:srgbClr val="C00000"/>
                </a:solidFill>
                <a:effectLst>
                  <a:outerShdw blurRad="38100" dist="38100" dir="2700000" algn="tl">
                    <a:srgbClr val="000000">
                      <a:alpha val="43137"/>
                    </a:srgbClr>
                  </a:outerShdw>
                </a:effectLst>
                <a:latin typeface="宋体" pitchFamily="2" charset="-122"/>
              </a:rPr>
              <a:t>不同时间</a:t>
            </a:r>
            <a:r>
              <a:rPr lang="zh-CN" altLang="en-US" sz="2800" b="1" dirty="0">
                <a:effectLst>
                  <a:outerShdw blurRad="38100" dist="38100" dir="2700000" algn="tl">
                    <a:srgbClr val="000000">
                      <a:alpha val="43137"/>
                    </a:srgbClr>
                  </a:outerShdw>
                </a:effectLst>
                <a:latin typeface="宋体" pitchFamily="2" charset="-122"/>
              </a:rPr>
              <a:t>发生的</a:t>
            </a:r>
            <a:r>
              <a:rPr lang="zh-CN" altLang="en-US" sz="2800" b="1" dirty="0">
                <a:solidFill>
                  <a:srgbClr val="C00000"/>
                </a:solidFill>
                <a:effectLst>
                  <a:outerShdw blurRad="38100" dist="38100" dir="2700000" algn="tl">
                    <a:srgbClr val="000000">
                      <a:alpha val="43137"/>
                    </a:srgbClr>
                  </a:outerShdw>
                </a:effectLst>
                <a:latin typeface="宋体" pitchFamily="2" charset="-122"/>
              </a:rPr>
              <a:t>等额资金</a:t>
            </a:r>
            <a:r>
              <a:rPr lang="zh-CN" altLang="en-US" sz="2800" b="1" dirty="0">
                <a:effectLst>
                  <a:outerShdw blurRad="38100" dist="38100" dir="2700000" algn="tl">
                    <a:srgbClr val="000000">
                      <a:alpha val="43137"/>
                    </a:srgbClr>
                  </a:outerShdw>
                </a:effectLst>
                <a:latin typeface="宋体" pitchFamily="2" charset="-122"/>
              </a:rPr>
              <a:t>在</a:t>
            </a:r>
            <a:r>
              <a:rPr lang="zh-CN" altLang="en-US" sz="2800" b="1" dirty="0">
                <a:solidFill>
                  <a:srgbClr val="C00000"/>
                </a:solidFill>
                <a:effectLst>
                  <a:outerShdw blurRad="38100" dist="38100" dir="2700000" algn="tl">
                    <a:srgbClr val="000000">
                      <a:alpha val="43137"/>
                    </a:srgbClr>
                  </a:outerShdw>
                </a:effectLst>
                <a:latin typeface="宋体" pitchFamily="2" charset="-122"/>
              </a:rPr>
              <a:t>价值上</a:t>
            </a:r>
            <a:r>
              <a:rPr lang="zh-CN" altLang="en-US" sz="2800" b="1" dirty="0">
                <a:effectLst>
                  <a:outerShdw blurRad="38100" dist="38100" dir="2700000" algn="tl">
                    <a:srgbClr val="000000">
                      <a:alpha val="43137"/>
                    </a:srgbClr>
                  </a:outerShdw>
                </a:effectLst>
                <a:latin typeface="宋体" pitchFamily="2" charset="-122"/>
              </a:rPr>
              <a:t>的</a:t>
            </a:r>
            <a:r>
              <a:rPr lang="zh-CN" altLang="en-US" sz="2800" b="1" dirty="0">
                <a:solidFill>
                  <a:srgbClr val="C00000"/>
                </a:solidFill>
                <a:effectLst>
                  <a:outerShdw blurRad="38100" dist="38100" dir="2700000" algn="tl">
                    <a:srgbClr val="000000">
                      <a:alpha val="43137"/>
                    </a:srgbClr>
                  </a:outerShdw>
                </a:effectLst>
                <a:latin typeface="宋体" pitchFamily="2" charset="-122"/>
              </a:rPr>
              <a:t>差别</a:t>
            </a:r>
            <a:r>
              <a:rPr lang="zh-CN" altLang="en-US" sz="2800" b="1" dirty="0">
                <a:effectLst>
                  <a:outerShdw blurRad="38100" dist="38100" dir="2700000" algn="tl">
                    <a:srgbClr val="000000">
                      <a:alpha val="43137"/>
                    </a:srgbClr>
                  </a:outerShdw>
                </a:effectLst>
                <a:latin typeface="宋体" pitchFamily="2" charset="-122"/>
              </a:rPr>
              <a:t>，称为资金的时间价值，如利润、利息。</a:t>
            </a:r>
          </a:p>
          <a:p>
            <a:pPr algn="just">
              <a:lnSpc>
                <a:spcPct val="150000"/>
              </a:lnSpc>
              <a:spcBef>
                <a:spcPct val="20000"/>
              </a:spcBef>
              <a:buClr>
                <a:schemeClr val="tx1"/>
              </a:buClr>
              <a:buSzPct val="80000"/>
              <a:buFont typeface="Wingdings" pitchFamily="2" charset="2"/>
              <a:buNone/>
            </a:pPr>
            <a:r>
              <a:rPr lang="zh-CN" altLang="en-US" sz="2800" b="1" dirty="0" smtClean="0">
                <a:effectLst>
                  <a:outerShdw blurRad="38100" dist="38100" dir="2700000" algn="tl">
                    <a:srgbClr val="000000">
                      <a:alpha val="43137"/>
                    </a:srgbClr>
                  </a:outerShdw>
                </a:effectLst>
                <a:sym typeface="Symbol" pitchFamily="18" charset="2"/>
              </a:rPr>
              <a:t>投资者</a:t>
            </a:r>
            <a:r>
              <a:rPr lang="zh-CN" altLang="en-US" sz="2800" b="1" dirty="0">
                <a:effectLst>
                  <a:outerShdw blurRad="38100" dist="38100" dir="2700000" algn="tl">
                    <a:srgbClr val="000000">
                      <a:alpha val="43137"/>
                    </a:srgbClr>
                  </a:outerShdw>
                </a:effectLst>
                <a:sym typeface="Symbol" pitchFamily="18" charset="2"/>
              </a:rPr>
              <a:t>看</a:t>
            </a:r>
            <a:r>
              <a:rPr lang="en-US" altLang="zh-CN" sz="2800" b="1" dirty="0">
                <a:effectLst>
                  <a:outerShdw blurRad="38100" dist="38100" dir="2700000" algn="tl">
                    <a:srgbClr val="000000">
                      <a:alpha val="43137"/>
                    </a:srgbClr>
                  </a:outerShdw>
                </a:effectLst>
                <a:sym typeface="Symbol" pitchFamily="18" charset="2"/>
              </a:rPr>
              <a:t>——</a:t>
            </a:r>
            <a:r>
              <a:rPr lang="zh-CN" altLang="en-US" sz="2800" b="1" dirty="0">
                <a:effectLst>
                  <a:outerShdw blurRad="38100" dist="38100" dir="2700000" algn="tl">
                    <a:srgbClr val="000000">
                      <a:alpha val="43137"/>
                    </a:srgbClr>
                  </a:outerShdw>
                </a:effectLst>
              </a:rPr>
              <a:t>资金具有增值特性</a:t>
            </a:r>
          </a:p>
          <a:p>
            <a:pPr algn="just">
              <a:lnSpc>
                <a:spcPct val="150000"/>
              </a:lnSpc>
              <a:spcBef>
                <a:spcPct val="20000"/>
              </a:spcBef>
              <a:buClr>
                <a:schemeClr val="tx1"/>
              </a:buClr>
              <a:buSzPct val="80000"/>
              <a:buFont typeface="Wingdings" pitchFamily="2" charset="2"/>
              <a:buNone/>
            </a:pPr>
            <a:r>
              <a:rPr lang="zh-CN" altLang="en-US" sz="2800" b="1" dirty="0" smtClean="0">
                <a:effectLst>
                  <a:outerShdw blurRad="38100" dist="38100" dir="2700000" algn="tl">
                    <a:srgbClr val="000000">
                      <a:alpha val="43137"/>
                    </a:srgbClr>
                  </a:outerShdw>
                </a:effectLst>
                <a:sym typeface="Symbol" pitchFamily="18" charset="2"/>
              </a:rPr>
              <a:t>消费者</a:t>
            </a:r>
            <a:r>
              <a:rPr lang="zh-CN" altLang="en-US" sz="2800" b="1" dirty="0">
                <a:effectLst>
                  <a:outerShdw blurRad="38100" dist="38100" dir="2700000" algn="tl">
                    <a:srgbClr val="000000">
                      <a:alpha val="43137"/>
                    </a:srgbClr>
                  </a:outerShdw>
                </a:effectLst>
                <a:sym typeface="Symbol" pitchFamily="18" charset="2"/>
              </a:rPr>
              <a:t>看</a:t>
            </a:r>
            <a:r>
              <a:rPr lang="en-US" altLang="zh-CN" sz="2800" b="1" dirty="0">
                <a:effectLst>
                  <a:outerShdw blurRad="38100" dist="38100" dir="2700000" algn="tl">
                    <a:srgbClr val="000000">
                      <a:alpha val="43137"/>
                    </a:srgbClr>
                  </a:outerShdw>
                </a:effectLst>
                <a:sym typeface="Symbol" pitchFamily="18" charset="2"/>
              </a:rPr>
              <a:t>——</a:t>
            </a:r>
            <a:r>
              <a:rPr lang="zh-CN" altLang="en-US" sz="2800" b="1" dirty="0">
                <a:effectLst>
                  <a:outerShdw blurRad="38100" dist="38100" dir="2700000" algn="tl">
                    <a:srgbClr val="000000">
                      <a:alpha val="43137"/>
                    </a:srgbClr>
                  </a:outerShdw>
                </a:effectLst>
              </a:rPr>
              <a:t>对放弃现期消费带来损失的一种补偿</a:t>
            </a:r>
          </a:p>
        </p:txBody>
      </p:sp>
    </p:spTree>
  </p:cSld>
  <p:clrMapOvr>
    <a:masterClrMapping/>
  </p:clrMapOvr>
  <p:transition>
    <p:cover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1027"/>
          <p:cNvSpPr>
            <a:spLocks noChangeArrowheads="1"/>
          </p:cNvSpPr>
          <p:nvPr/>
        </p:nvSpPr>
        <p:spPr bwMode="auto">
          <a:xfrm>
            <a:off x="4953000" y="2819400"/>
            <a:ext cx="2971800" cy="304800"/>
          </a:xfrm>
          <a:prstGeom prst="rect">
            <a:avLst/>
          </a:prstGeom>
          <a:solidFill>
            <a:schemeClr val="bg1"/>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8676" name="Object 1029"/>
          <p:cNvGraphicFramePr>
            <a:graphicFrameLocks noChangeAspect="1"/>
          </p:cNvGraphicFramePr>
          <p:nvPr/>
        </p:nvGraphicFramePr>
        <p:xfrm>
          <a:off x="500034" y="4643446"/>
          <a:ext cx="4643470" cy="1631193"/>
        </p:xfrm>
        <a:graphic>
          <a:graphicData uri="http://schemas.openxmlformats.org/presentationml/2006/ole">
            <p:oleObj spid="_x0000_s178178" name="Equation" r:id="rId3" imgW="1625400" imgH="571320" progId="">
              <p:embed/>
            </p:oleObj>
          </a:graphicData>
        </a:graphic>
      </p:graphicFrame>
      <p:pic>
        <p:nvPicPr>
          <p:cNvPr id="7" name="图片 6" descr="图片1.png"/>
          <p:cNvPicPr>
            <a:picLocks noChangeAspect="1"/>
          </p:cNvPicPr>
          <p:nvPr/>
        </p:nvPicPr>
        <p:blipFill>
          <a:blip r:embed="rId4" cstate="print"/>
          <a:srcRect b="12956"/>
          <a:stretch>
            <a:fillRect/>
          </a:stretch>
        </p:blipFill>
        <p:spPr>
          <a:xfrm>
            <a:off x="285720" y="928670"/>
            <a:ext cx="3748730" cy="2000264"/>
          </a:xfrm>
          <a:prstGeom prst="rect">
            <a:avLst/>
          </a:prstGeom>
        </p:spPr>
      </p:pic>
      <p:sp>
        <p:nvSpPr>
          <p:cNvPr id="10" name="Rectangle 2"/>
          <p:cNvSpPr>
            <a:spLocks noGrp="1" noChangeArrowheads="1"/>
          </p:cNvSpPr>
          <p:nvPr>
            <p:ph type="title"/>
          </p:nvPr>
        </p:nvSpPr>
        <p:spPr>
          <a:xfrm>
            <a:off x="785786" y="214290"/>
            <a:ext cx="7772400" cy="609600"/>
          </a:xfrm>
        </p:spPr>
        <p:txBody>
          <a:bodyPr/>
          <a:lstStyle/>
          <a:p>
            <a:pPr eaLnBrk="1" hangingPunct="1"/>
            <a:r>
              <a:rPr lang="zh-CN" altLang="en-US" sz="2800" b="1" dirty="0" smtClean="0"/>
              <a:t>等比序列现金流的等值计算递增</a:t>
            </a:r>
          </a:p>
        </p:txBody>
      </p:sp>
      <p:pic>
        <p:nvPicPr>
          <p:cNvPr id="11" name="Picture 8"/>
          <p:cNvPicPr>
            <a:picLocks noChangeAspect="1" noChangeArrowheads="1"/>
          </p:cNvPicPr>
          <p:nvPr/>
        </p:nvPicPr>
        <p:blipFill>
          <a:blip r:embed="rId5" cstate="print"/>
          <a:srcRect/>
          <a:stretch>
            <a:fillRect/>
          </a:stretch>
        </p:blipFill>
        <p:spPr bwMode="auto">
          <a:xfrm>
            <a:off x="571472" y="3090865"/>
            <a:ext cx="7439025" cy="695325"/>
          </a:xfrm>
          <a:prstGeom prst="rect">
            <a:avLst/>
          </a:prstGeom>
          <a:noFill/>
          <a:ln w="9525">
            <a:noFill/>
            <a:miter lim="800000"/>
            <a:headEnd/>
            <a:tailEnd/>
          </a:ln>
          <a:effectLst/>
        </p:spPr>
      </p:pic>
      <p:pic>
        <p:nvPicPr>
          <p:cNvPr id="106504" name="Picture 8"/>
          <p:cNvPicPr>
            <a:picLocks noChangeAspect="1" noChangeArrowheads="1"/>
          </p:cNvPicPr>
          <p:nvPr/>
        </p:nvPicPr>
        <p:blipFill>
          <a:blip r:embed="rId6" cstate="print"/>
          <a:srcRect/>
          <a:stretch>
            <a:fillRect/>
          </a:stretch>
        </p:blipFill>
        <p:spPr bwMode="auto">
          <a:xfrm>
            <a:off x="571472" y="3929065"/>
            <a:ext cx="7072362" cy="642943"/>
          </a:xfrm>
          <a:prstGeom prst="rect">
            <a:avLst/>
          </a:prstGeom>
          <a:noFill/>
          <a:ln w="9525">
            <a:noFill/>
            <a:miter lim="800000"/>
            <a:headEnd/>
            <a:tailEnd/>
          </a:ln>
          <a:effectLst/>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6504"/>
                                        </p:tgtEl>
                                        <p:attrNameLst>
                                          <p:attrName>style.visibility</p:attrName>
                                        </p:attrNameLst>
                                      </p:cBhvr>
                                      <p:to>
                                        <p:strVal val="visible"/>
                                      </p:to>
                                    </p:set>
                                    <p:animEffect transition="in" filter="wipe(down)">
                                      <p:cBhvr>
                                        <p:cTn id="12" dur="500"/>
                                        <p:tgtEl>
                                          <p:spTgt spid="1065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8676"/>
                                        </p:tgtEl>
                                        <p:attrNameLst>
                                          <p:attrName>style.visibility</p:attrName>
                                        </p:attrNameLst>
                                      </p:cBhvr>
                                      <p:to>
                                        <p:strVal val="visible"/>
                                      </p:to>
                                    </p:set>
                                    <p:animEffect transition="in" filter="wipe(down)">
                                      <p:cBhvr>
                                        <p:cTn id="1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1026"/>
          <p:cNvSpPr>
            <a:spLocks noChangeArrowheads="1"/>
          </p:cNvSpPr>
          <p:nvPr/>
        </p:nvSpPr>
        <p:spPr bwMode="auto">
          <a:xfrm>
            <a:off x="3514725" y="26431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72739" name="Rectangle 1027"/>
          <p:cNvSpPr>
            <a:spLocks noChangeArrowheads="1"/>
          </p:cNvSpPr>
          <p:nvPr/>
        </p:nvSpPr>
        <p:spPr bwMode="auto">
          <a:xfrm>
            <a:off x="3810000" y="31623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9702" name="Text Box 1028"/>
          <p:cNvSpPr txBox="1">
            <a:spLocks noChangeArrowheads="1"/>
          </p:cNvSpPr>
          <p:nvPr/>
        </p:nvSpPr>
        <p:spPr bwMode="auto">
          <a:xfrm>
            <a:off x="304800" y="1144960"/>
            <a:ext cx="8534400" cy="1569660"/>
          </a:xfrm>
          <a:prstGeom prst="rect">
            <a:avLst/>
          </a:prstGeom>
          <a:noFill/>
          <a:ln w="9525">
            <a:noFill/>
            <a:miter lim="800000"/>
            <a:headEnd/>
            <a:tailEnd/>
          </a:ln>
        </p:spPr>
        <p:txBody>
          <a:bodyPr>
            <a:spAutoFit/>
          </a:bodyPr>
          <a:lstStyle/>
          <a:p>
            <a:pPr algn="l">
              <a:spcBef>
                <a:spcPct val="50000"/>
              </a:spcBef>
              <a:buFont typeface="Wingdings" pitchFamily="2" charset="2"/>
              <a:buNone/>
            </a:pPr>
            <a:r>
              <a:rPr lang="zh-CN" altLang="en-US" sz="2400" b="1" dirty="0">
                <a:effectLst>
                  <a:outerShdw blurRad="38100" dist="38100" dir="2700000" algn="tl">
                    <a:srgbClr val="000000">
                      <a:alpha val="43137"/>
                    </a:srgbClr>
                  </a:outerShdw>
                </a:effectLst>
              </a:rPr>
              <a:t>如果租赁某仓库，目前年租金为</a:t>
            </a:r>
            <a:r>
              <a:rPr lang="en-US" altLang="zh-CN" sz="2400" b="1" dirty="0">
                <a:effectLst>
                  <a:outerShdw blurRad="38100" dist="38100" dir="2700000" algn="tl">
                    <a:srgbClr val="000000">
                      <a:alpha val="43137"/>
                    </a:srgbClr>
                  </a:outerShdw>
                </a:effectLst>
              </a:rPr>
              <a:t>5000</a:t>
            </a:r>
            <a:r>
              <a:rPr lang="zh-CN" altLang="en-US" sz="2400" b="1" dirty="0">
                <a:effectLst>
                  <a:outerShdw blurRad="38100" dist="38100" dir="2700000" algn="tl">
                    <a:srgbClr val="000000">
                      <a:alpha val="43137"/>
                    </a:srgbClr>
                  </a:outerShdw>
                </a:effectLst>
              </a:rPr>
              <a:t>元，预计租金水平在今后</a:t>
            </a:r>
            <a:r>
              <a:rPr lang="en-US" altLang="zh-CN" sz="2400" b="1" dirty="0">
                <a:effectLst>
                  <a:outerShdw blurRad="38100" dist="38100" dir="2700000" algn="tl">
                    <a:srgbClr val="000000">
                      <a:alpha val="43137"/>
                    </a:srgbClr>
                  </a:outerShdw>
                </a:effectLst>
              </a:rPr>
              <a:t>20</a:t>
            </a:r>
            <a:r>
              <a:rPr lang="zh-CN" altLang="en-US" sz="2400" b="1" dirty="0">
                <a:effectLst>
                  <a:outerShdw blurRad="38100" dist="38100" dir="2700000" algn="tl">
                    <a:srgbClr val="000000">
                      <a:alpha val="43137"/>
                    </a:srgbClr>
                  </a:outerShdw>
                </a:effectLst>
              </a:rPr>
              <a:t>年内每年上涨</a:t>
            </a:r>
            <a:r>
              <a:rPr lang="en-US" altLang="zh-CN" sz="2400" b="1" dirty="0">
                <a:effectLst>
                  <a:outerShdw blurRad="38100" dist="38100" dir="2700000" algn="tl">
                    <a:srgbClr val="000000">
                      <a:alpha val="43137"/>
                    </a:srgbClr>
                  </a:outerShdw>
                </a:effectLst>
              </a:rPr>
              <a:t>6%</a:t>
            </a:r>
            <a:r>
              <a:rPr lang="zh-CN" altLang="en-US" sz="2400" b="1" dirty="0">
                <a:effectLst>
                  <a:outerShdw blurRad="38100" dist="38100" dir="2700000" algn="tl">
                    <a:srgbClr val="000000">
                      <a:alpha val="43137"/>
                    </a:srgbClr>
                  </a:outerShdw>
                </a:effectLst>
              </a:rPr>
              <a:t>。如果将该仓库买下来，需要一次性支付</a:t>
            </a:r>
            <a:r>
              <a:rPr lang="en-US" altLang="zh-CN" sz="2400" b="1" dirty="0">
                <a:effectLst>
                  <a:outerShdw blurRad="38100" dist="38100" dir="2700000" algn="tl">
                    <a:srgbClr val="000000">
                      <a:alpha val="43137"/>
                    </a:srgbClr>
                  </a:outerShdw>
                </a:effectLst>
              </a:rPr>
              <a:t>70 000</a:t>
            </a:r>
            <a:r>
              <a:rPr lang="zh-CN" altLang="en-US" sz="2400" b="1" dirty="0">
                <a:effectLst>
                  <a:outerShdw blurRad="38100" dist="38100" dir="2700000" algn="tl">
                    <a:srgbClr val="000000">
                      <a:alpha val="43137"/>
                    </a:srgbClr>
                  </a:outerShdw>
                </a:effectLst>
              </a:rPr>
              <a:t>，但估计</a:t>
            </a:r>
            <a:r>
              <a:rPr lang="en-US" altLang="zh-CN" sz="2400" b="1" dirty="0">
                <a:effectLst>
                  <a:outerShdw blurRad="38100" dist="38100" dir="2700000" algn="tl">
                    <a:srgbClr val="000000">
                      <a:alpha val="43137"/>
                    </a:srgbClr>
                  </a:outerShdw>
                </a:effectLst>
              </a:rPr>
              <a:t>20</a:t>
            </a:r>
            <a:r>
              <a:rPr lang="zh-CN" altLang="en-US" sz="2400" b="1" dirty="0">
                <a:effectLst>
                  <a:outerShdw blurRad="38100" dist="38100" dir="2700000" algn="tl">
                    <a:srgbClr val="000000">
                      <a:alpha val="43137"/>
                    </a:srgbClr>
                  </a:outerShdw>
                </a:effectLst>
              </a:rPr>
              <a:t>年后原来价格的</a:t>
            </a:r>
            <a:r>
              <a:rPr lang="en-US" altLang="zh-CN" sz="2400" b="1" dirty="0">
                <a:effectLst>
                  <a:outerShdw blurRad="38100" dist="38100" dir="2700000" algn="tl">
                    <a:srgbClr val="000000">
                      <a:alpha val="43137"/>
                    </a:srgbClr>
                  </a:outerShdw>
                </a:effectLst>
              </a:rPr>
              <a:t>2</a:t>
            </a:r>
            <a:r>
              <a:rPr lang="zh-CN" altLang="en-US" sz="2400" b="1" dirty="0">
                <a:effectLst>
                  <a:outerShdw blurRad="38100" dist="38100" dir="2700000" algn="tl">
                    <a:srgbClr val="000000">
                      <a:alpha val="43137"/>
                    </a:srgbClr>
                  </a:outerShdw>
                </a:effectLst>
              </a:rPr>
              <a:t>倍出售。若投资收益率设定为</a:t>
            </a:r>
            <a:r>
              <a:rPr lang="en-US" altLang="zh-CN" sz="2400" b="1" dirty="0">
                <a:effectLst>
                  <a:outerShdw blurRad="38100" dist="38100" dir="2700000" algn="tl">
                    <a:srgbClr val="000000">
                      <a:alpha val="43137"/>
                    </a:srgbClr>
                  </a:outerShdw>
                </a:effectLst>
              </a:rPr>
              <a:t>15%</a:t>
            </a:r>
            <a:r>
              <a:rPr lang="zh-CN" altLang="en-US" sz="2400" b="1" dirty="0">
                <a:effectLst>
                  <a:outerShdw blurRad="38100" dist="38100" dir="2700000" algn="tl">
                    <a:srgbClr val="000000">
                      <a:alpha val="43137"/>
                    </a:srgbClr>
                  </a:outerShdw>
                </a:effectLst>
              </a:rPr>
              <a:t>，问是租赁合算还是购买合算？ </a:t>
            </a:r>
          </a:p>
        </p:txBody>
      </p:sp>
      <p:sp>
        <p:nvSpPr>
          <p:cNvPr id="372741" name="Text Box 1029"/>
          <p:cNvSpPr txBox="1">
            <a:spLocks noChangeArrowheads="1"/>
          </p:cNvSpPr>
          <p:nvPr/>
        </p:nvSpPr>
        <p:spPr bwMode="auto">
          <a:xfrm>
            <a:off x="285720" y="2928934"/>
            <a:ext cx="7086600" cy="40011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b="1" dirty="0">
                <a:effectLst>
                  <a:outerShdw blurRad="38100" dist="38100" dir="2700000" algn="tl">
                    <a:srgbClr val="000000">
                      <a:alpha val="43137"/>
                    </a:srgbClr>
                  </a:outerShdw>
                </a:effectLst>
              </a:rPr>
              <a:t>解：租赁仓库，</a:t>
            </a:r>
            <a:r>
              <a:rPr lang="en-US" altLang="zh-CN" b="1" dirty="0">
                <a:effectLst>
                  <a:outerShdw blurRad="38100" dist="38100" dir="2700000" algn="tl">
                    <a:srgbClr val="000000">
                      <a:alpha val="43137"/>
                    </a:srgbClr>
                  </a:outerShdw>
                </a:effectLst>
              </a:rPr>
              <a:t>20</a:t>
            </a:r>
            <a:r>
              <a:rPr lang="zh-CN" altLang="en-US" b="1" dirty="0">
                <a:effectLst>
                  <a:outerShdw blurRad="38100" dist="38100" dir="2700000" algn="tl">
                    <a:srgbClr val="000000">
                      <a:alpha val="43137"/>
                    </a:srgbClr>
                  </a:outerShdw>
                </a:effectLst>
              </a:rPr>
              <a:t>年内全部租金的现值： </a:t>
            </a:r>
          </a:p>
        </p:txBody>
      </p:sp>
      <p:sp>
        <p:nvSpPr>
          <p:cNvPr id="372742" name="Rectangle 1030"/>
          <p:cNvSpPr>
            <a:spLocks noChangeArrowheads="1"/>
          </p:cNvSpPr>
          <p:nvPr/>
        </p:nvSpPr>
        <p:spPr bwMode="auto">
          <a:xfrm>
            <a:off x="3119438" y="32385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72743" name="Object 1031"/>
          <p:cNvGraphicFramePr>
            <a:graphicFrameLocks noChangeAspect="1"/>
          </p:cNvGraphicFramePr>
          <p:nvPr/>
        </p:nvGraphicFramePr>
        <p:xfrm>
          <a:off x="357158" y="3643314"/>
          <a:ext cx="8313737" cy="503237"/>
        </p:xfrm>
        <a:graphic>
          <a:graphicData uri="http://schemas.openxmlformats.org/presentationml/2006/ole">
            <p:oleObj spid="_x0000_s179202" name="Equation" r:id="rId3" imgW="3873240" imgH="228600" progId="">
              <p:embed/>
            </p:oleObj>
          </a:graphicData>
        </a:graphic>
      </p:graphicFrame>
      <p:sp>
        <p:nvSpPr>
          <p:cNvPr id="372744" name="Text Box 1032"/>
          <p:cNvSpPr txBox="1">
            <a:spLocks noChangeArrowheads="1"/>
          </p:cNvSpPr>
          <p:nvPr/>
        </p:nvSpPr>
        <p:spPr bwMode="auto">
          <a:xfrm>
            <a:off x="685800" y="4286256"/>
            <a:ext cx="5105400" cy="40011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b="1" dirty="0">
                <a:effectLst>
                  <a:outerShdw blurRad="38100" dist="38100" dir="2700000" algn="tl">
                    <a:srgbClr val="000000">
                      <a:alpha val="43137"/>
                    </a:srgbClr>
                  </a:outerShdw>
                </a:effectLst>
              </a:rPr>
              <a:t>购买仓库，全部费用的现值： </a:t>
            </a:r>
          </a:p>
        </p:txBody>
      </p:sp>
      <p:sp>
        <p:nvSpPr>
          <p:cNvPr id="372745" name="Rectangle 1033"/>
          <p:cNvSpPr>
            <a:spLocks noChangeArrowheads="1"/>
          </p:cNvSpPr>
          <p:nvPr/>
        </p:nvSpPr>
        <p:spPr bwMode="auto">
          <a:xfrm>
            <a:off x="3238500" y="33194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72746" name="Object 1034"/>
          <p:cNvGraphicFramePr>
            <a:graphicFrameLocks noChangeAspect="1"/>
          </p:cNvGraphicFramePr>
          <p:nvPr/>
        </p:nvGraphicFramePr>
        <p:xfrm>
          <a:off x="398463" y="4819656"/>
          <a:ext cx="6383337" cy="952500"/>
        </p:xfrm>
        <a:graphic>
          <a:graphicData uri="http://schemas.openxmlformats.org/presentationml/2006/ole">
            <p:oleObj spid="_x0000_s179203" name="Equation" r:id="rId4" imgW="2819160" imgH="457200" progId="">
              <p:embed/>
            </p:oleObj>
          </a:graphicData>
        </a:graphic>
      </p:graphicFrame>
      <p:sp>
        <p:nvSpPr>
          <p:cNvPr id="372747" name="Text Box 1035"/>
          <p:cNvSpPr txBox="1">
            <a:spLocks noChangeArrowheads="1"/>
          </p:cNvSpPr>
          <p:nvPr/>
        </p:nvSpPr>
        <p:spPr bwMode="auto">
          <a:xfrm>
            <a:off x="3886200" y="5929330"/>
            <a:ext cx="4648200" cy="400110"/>
          </a:xfrm>
          <a:prstGeom prst="rect">
            <a:avLst/>
          </a:prstGeom>
          <a:noFill/>
          <a:ln w="9525">
            <a:noFill/>
            <a:miter lim="800000"/>
            <a:headEnd/>
            <a:tailEnd/>
          </a:ln>
        </p:spPr>
        <p:txBody>
          <a:bodyPr>
            <a:spAutoFit/>
          </a:bodyPr>
          <a:lstStyle/>
          <a:p>
            <a:pPr algn="l">
              <a:spcBef>
                <a:spcPct val="50000"/>
              </a:spcBef>
              <a:buFont typeface="Wingdings" pitchFamily="2" charset="2"/>
              <a:buNone/>
            </a:pPr>
            <a:r>
              <a:rPr lang="zh-CN" altLang="en-US" b="1" dirty="0">
                <a:effectLst>
                  <a:outerShdw blurRad="38100" dist="38100" dir="2700000" algn="tl">
                    <a:srgbClr val="000000">
                      <a:alpha val="43137"/>
                    </a:srgbClr>
                  </a:outerShdw>
                </a:effectLst>
              </a:rPr>
              <a:t>由此，租赁仓库更合算。 </a:t>
            </a:r>
          </a:p>
        </p:txBody>
      </p:sp>
      <p:sp>
        <p:nvSpPr>
          <p:cNvPr id="29708" name="Rectangle 1037"/>
          <p:cNvSpPr>
            <a:spLocks noChangeArrowheads="1"/>
          </p:cNvSpPr>
          <p:nvPr/>
        </p:nvSpPr>
        <p:spPr bwMode="auto">
          <a:xfrm>
            <a:off x="3143240" y="285728"/>
            <a:ext cx="2587625" cy="584775"/>
          </a:xfrm>
          <a:prstGeom prst="rect">
            <a:avLst/>
          </a:prstGeom>
          <a:noFill/>
          <a:ln w="9525">
            <a:noFill/>
            <a:miter lim="800000"/>
            <a:headEnd/>
            <a:tailEnd/>
          </a:ln>
        </p:spPr>
        <p:txBody>
          <a:bodyPr>
            <a:spAutoFit/>
          </a:bodyPr>
          <a:lstStyle/>
          <a:p>
            <a:pPr algn="ctr"/>
            <a:r>
              <a:rPr lang="zh-CN" altLang="en-US" sz="3200" smtClean="0">
                <a:solidFill>
                  <a:schemeClr val="accent2"/>
                </a:solidFill>
                <a:latin typeface="+mj-ea"/>
                <a:ea typeface="+mj-ea"/>
              </a:rPr>
              <a:t>例题</a:t>
            </a:r>
            <a:endParaRPr lang="en-US" altLang="zh-CN" sz="3200" dirty="0">
              <a:solidFill>
                <a:schemeClr val="accent2"/>
              </a:solidFill>
              <a:latin typeface="+mj-ea"/>
              <a:ea typeface="+mj-ea"/>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anim calcmode="lin" valueType="num">
                                      <p:cBhvr additive="base">
                                        <p:cTn id="7" dur="500" fill="hold"/>
                                        <p:tgtEl>
                                          <p:spTgt spid="372741"/>
                                        </p:tgtEl>
                                        <p:attrNameLst>
                                          <p:attrName>ppt_x</p:attrName>
                                        </p:attrNameLst>
                                      </p:cBhvr>
                                      <p:tavLst>
                                        <p:tav tm="0">
                                          <p:val>
                                            <p:strVal val="0-#ppt_w/2"/>
                                          </p:val>
                                        </p:tav>
                                        <p:tav tm="100000">
                                          <p:val>
                                            <p:strVal val="#ppt_x"/>
                                          </p:val>
                                        </p:tav>
                                      </p:tavLst>
                                    </p:anim>
                                    <p:anim calcmode="lin" valueType="num">
                                      <p:cBhvr additive="base">
                                        <p:cTn id="8" dur="500" fill="hold"/>
                                        <p:tgtEl>
                                          <p:spTgt spid="3727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72743"/>
                                        </p:tgtEl>
                                        <p:attrNameLst>
                                          <p:attrName>style.visibility</p:attrName>
                                        </p:attrNameLst>
                                      </p:cBhvr>
                                      <p:to>
                                        <p:strVal val="visible"/>
                                      </p:to>
                                    </p:set>
                                    <p:animEffect transition="in" filter="box(in)">
                                      <p:cBhvr>
                                        <p:cTn id="13" dur="500"/>
                                        <p:tgtEl>
                                          <p:spTgt spid="37274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72744"/>
                                        </p:tgtEl>
                                        <p:attrNameLst>
                                          <p:attrName>style.visibility</p:attrName>
                                        </p:attrNameLst>
                                      </p:cBhvr>
                                      <p:to>
                                        <p:strVal val="visible"/>
                                      </p:to>
                                    </p:set>
                                    <p:animEffect transition="in" filter="box(in)">
                                      <p:cBhvr>
                                        <p:cTn id="18" dur="500"/>
                                        <p:tgtEl>
                                          <p:spTgt spid="37274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72746"/>
                                        </p:tgtEl>
                                        <p:attrNameLst>
                                          <p:attrName>style.visibility</p:attrName>
                                        </p:attrNameLst>
                                      </p:cBhvr>
                                      <p:to>
                                        <p:strVal val="visible"/>
                                      </p:to>
                                    </p:set>
                                    <p:animEffect transition="in" filter="box(in)">
                                      <p:cBhvr>
                                        <p:cTn id="23" dur="500"/>
                                        <p:tgtEl>
                                          <p:spTgt spid="37274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72747"/>
                                        </p:tgtEl>
                                        <p:attrNameLst>
                                          <p:attrName>style.visibility</p:attrName>
                                        </p:attrNameLst>
                                      </p:cBhvr>
                                      <p:to>
                                        <p:strVal val="visible"/>
                                      </p:to>
                                    </p:set>
                                    <p:animEffect transition="in" filter="box(in)">
                                      <p:cBhvr>
                                        <p:cTn id="28" dur="500"/>
                                        <p:tgtEl>
                                          <p:spTgt spid="372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1" grpId="0" autoUpdateAnimBg="0"/>
      <p:bldP spid="372744" grpId="0" autoUpdateAnimBg="0"/>
      <p:bldP spid="37274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ChangeArrowheads="1"/>
          </p:cNvSpPr>
          <p:nvPr/>
        </p:nvSpPr>
        <p:spPr bwMode="auto">
          <a:xfrm>
            <a:off x="3514725" y="26431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73763" name="Rectangle 3"/>
          <p:cNvSpPr>
            <a:spLocks noChangeArrowheads="1"/>
          </p:cNvSpPr>
          <p:nvPr/>
        </p:nvSpPr>
        <p:spPr bwMode="auto">
          <a:xfrm>
            <a:off x="3810000" y="31623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73764" name="Text Box 4"/>
          <p:cNvSpPr txBox="1">
            <a:spLocks noChangeArrowheads="1"/>
          </p:cNvSpPr>
          <p:nvPr/>
        </p:nvSpPr>
        <p:spPr bwMode="auto">
          <a:xfrm>
            <a:off x="228600" y="1061380"/>
            <a:ext cx="7696200" cy="1938992"/>
          </a:xfrm>
          <a:prstGeom prst="rect">
            <a:avLst/>
          </a:prstGeom>
          <a:noFill/>
          <a:ln w="9525">
            <a:noFill/>
            <a:miter lim="800000"/>
            <a:headEnd/>
            <a:tailEnd/>
          </a:ln>
        </p:spPr>
        <p:txBody>
          <a:bodyPr>
            <a:spAutoFit/>
          </a:bodyPr>
          <a:lstStyle/>
          <a:p>
            <a:pPr algn="l">
              <a:spcBef>
                <a:spcPct val="50000"/>
              </a:spcBef>
              <a:buFont typeface="Wingdings" pitchFamily="2" charset="2"/>
              <a:buNone/>
            </a:pPr>
            <a:r>
              <a:rPr lang="zh-CN" altLang="en-US" sz="2400" b="1" dirty="0" smtClean="0">
                <a:effectLst>
                  <a:outerShdw blurRad="38100" dist="38100" dir="2700000" algn="tl">
                    <a:srgbClr val="000000">
                      <a:alpha val="43137"/>
                    </a:srgbClr>
                  </a:outerShdw>
                </a:effectLst>
              </a:rPr>
              <a:t>如果</a:t>
            </a:r>
            <a:r>
              <a:rPr lang="zh-CN" altLang="en-US" sz="2400" b="1" dirty="0">
                <a:effectLst>
                  <a:outerShdw blurRad="38100" dist="38100" dir="2700000" algn="tl">
                    <a:srgbClr val="000000">
                      <a:alpha val="43137"/>
                    </a:srgbClr>
                  </a:outerShdw>
                </a:effectLst>
              </a:rPr>
              <a:t>租赁某仓库，目前年租金为</a:t>
            </a:r>
            <a:r>
              <a:rPr lang="en-US" altLang="zh-CN" sz="2400" b="1" dirty="0">
                <a:effectLst>
                  <a:outerShdw blurRad="38100" dist="38100" dir="2700000" algn="tl">
                    <a:srgbClr val="000000">
                      <a:alpha val="43137"/>
                    </a:srgbClr>
                  </a:outerShdw>
                </a:effectLst>
              </a:rPr>
              <a:t>23000</a:t>
            </a:r>
            <a:r>
              <a:rPr lang="zh-CN" altLang="en-US" sz="2400" b="1" dirty="0">
                <a:effectLst>
                  <a:outerShdw blurRad="38100" dist="38100" dir="2700000" algn="tl">
                    <a:srgbClr val="000000">
                      <a:alpha val="43137"/>
                    </a:srgbClr>
                  </a:outerShdw>
                </a:effectLst>
              </a:rPr>
              <a:t>元，预计租金水平在今后</a:t>
            </a:r>
            <a:r>
              <a:rPr lang="en-US" altLang="zh-CN" sz="2400" b="1" dirty="0">
                <a:effectLst>
                  <a:outerShdw blurRad="38100" dist="38100" dir="2700000" algn="tl">
                    <a:srgbClr val="000000">
                      <a:alpha val="43137"/>
                    </a:srgbClr>
                  </a:outerShdw>
                </a:effectLst>
              </a:rPr>
              <a:t>10</a:t>
            </a:r>
            <a:r>
              <a:rPr lang="zh-CN" altLang="en-US" sz="2400" b="1" dirty="0">
                <a:effectLst>
                  <a:outerShdw blurRad="38100" dist="38100" dir="2700000" algn="tl">
                    <a:srgbClr val="000000">
                      <a:alpha val="43137"/>
                    </a:srgbClr>
                  </a:outerShdw>
                </a:effectLst>
              </a:rPr>
              <a:t>年内每年上涨</a:t>
            </a:r>
            <a:r>
              <a:rPr lang="en-US" altLang="zh-CN" sz="2400" b="1" dirty="0">
                <a:effectLst>
                  <a:outerShdw blurRad="38100" dist="38100" dir="2700000" algn="tl">
                    <a:srgbClr val="000000">
                      <a:alpha val="43137"/>
                    </a:srgbClr>
                  </a:outerShdw>
                </a:effectLst>
              </a:rPr>
              <a:t>5%</a:t>
            </a:r>
            <a:r>
              <a:rPr lang="zh-CN" altLang="en-US" sz="2400" b="1" dirty="0">
                <a:effectLst>
                  <a:outerShdw blurRad="38100" dist="38100" dir="2700000" algn="tl">
                    <a:srgbClr val="000000">
                      <a:alpha val="43137"/>
                    </a:srgbClr>
                  </a:outerShdw>
                </a:effectLst>
              </a:rPr>
              <a:t>。如果将该仓库买下来，需要一次性支付</a:t>
            </a:r>
            <a:r>
              <a:rPr lang="en-US" altLang="zh-CN" sz="2400" b="1" dirty="0">
                <a:effectLst>
                  <a:outerShdw blurRad="38100" dist="38100" dir="2700000" algn="tl">
                    <a:srgbClr val="000000">
                      <a:alpha val="43137"/>
                    </a:srgbClr>
                  </a:outerShdw>
                </a:effectLst>
              </a:rPr>
              <a:t>20</a:t>
            </a:r>
            <a:r>
              <a:rPr lang="zh-CN" altLang="en-US" sz="2400" b="1" dirty="0">
                <a:effectLst>
                  <a:outerShdw blurRad="38100" dist="38100" dir="2700000" algn="tl">
                    <a:srgbClr val="000000">
                      <a:alpha val="43137"/>
                    </a:srgbClr>
                  </a:outerShdw>
                </a:effectLst>
              </a:rPr>
              <a:t>万元，但估计</a:t>
            </a:r>
            <a:r>
              <a:rPr lang="en-US" altLang="zh-CN" sz="2400" b="1" dirty="0">
                <a:effectLst>
                  <a:outerShdw blurRad="38100" dist="38100" dir="2700000" algn="tl">
                    <a:srgbClr val="000000">
                      <a:alpha val="43137"/>
                    </a:srgbClr>
                  </a:outerShdw>
                </a:effectLst>
              </a:rPr>
              <a:t>10</a:t>
            </a:r>
            <a:r>
              <a:rPr lang="zh-CN" altLang="en-US" sz="2400" b="1" dirty="0">
                <a:effectLst>
                  <a:outerShdw blurRad="38100" dist="38100" dir="2700000" algn="tl">
                    <a:srgbClr val="000000">
                      <a:alpha val="43137"/>
                    </a:srgbClr>
                  </a:outerShdw>
                </a:effectLst>
              </a:rPr>
              <a:t>年后还可以</a:t>
            </a:r>
            <a:r>
              <a:rPr lang="en-US" altLang="zh-CN" sz="2400" b="1" dirty="0">
                <a:effectLst>
                  <a:outerShdw blurRad="38100" dist="38100" dir="2700000" algn="tl">
                    <a:srgbClr val="000000">
                      <a:alpha val="43137"/>
                    </a:srgbClr>
                  </a:outerShdw>
                </a:effectLst>
              </a:rPr>
              <a:t>20</a:t>
            </a:r>
            <a:r>
              <a:rPr lang="zh-CN" altLang="en-US" sz="2400" b="1" dirty="0">
                <a:effectLst>
                  <a:outerShdw blurRad="38100" dist="38100" dir="2700000" algn="tl">
                    <a:srgbClr val="000000">
                      <a:alpha val="43137"/>
                    </a:srgbClr>
                  </a:outerShdw>
                </a:effectLst>
              </a:rPr>
              <a:t>万元的价格出售。若折现率设定为</a:t>
            </a:r>
            <a:r>
              <a:rPr lang="en-US" altLang="zh-CN" sz="2400" b="1" dirty="0">
                <a:effectLst>
                  <a:outerShdw blurRad="38100" dist="38100" dir="2700000" algn="tl">
                    <a:srgbClr val="000000">
                      <a:alpha val="43137"/>
                    </a:srgbClr>
                  </a:outerShdw>
                </a:effectLst>
              </a:rPr>
              <a:t>15%</a:t>
            </a:r>
            <a:r>
              <a:rPr lang="zh-CN" altLang="en-US" sz="2400" b="1" dirty="0">
                <a:effectLst>
                  <a:outerShdw blurRad="38100" dist="38100" dir="2700000" algn="tl">
                    <a:srgbClr val="000000">
                      <a:alpha val="43137"/>
                    </a:srgbClr>
                  </a:outerShdw>
                </a:effectLst>
              </a:rPr>
              <a:t>，问是租赁合算还是购买合算？ </a:t>
            </a:r>
          </a:p>
        </p:txBody>
      </p:sp>
      <p:sp>
        <p:nvSpPr>
          <p:cNvPr id="373765" name="Text Box 5"/>
          <p:cNvSpPr txBox="1">
            <a:spLocks noChangeArrowheads="1"/>
          </p:cNvSpPr>
          <p:nvPr/>
        </p:nvSpPr>
        <p:spPr bwMode="auto">
          <a:xfrm>
            <a:off x="457200" y="3319483"/>
            <a:ext cx="7427913" cy="461665"/>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400" b="1" dirty="0">
                <a:effectLst>
                  <a:outerShdw blurRad="38100" dist="38100" dir="2700000" algn="tl">
                    <a:srgbClr val="000000">
                      <a:alpha val="43137"/>
                    </a:srgbClr>
                  </a:outerShdw>
                </a:effectLst>
              </a:rPr>
              <a:t>解：租赁仓库，</a:t>
            </a:r>
            <a:r>
              <a:rPr lang="en-US" altLang="zh-CN" sz="2400" b="1" dirty="0">
                <a:effectLst>
                  <a:outerShdw blurRad="38100" dist="38100" dir="2700000" algn="tl">
                    <a:srgbClr val="000000">
                      <a:alpha val="43137"/>
                    </a:srgbClr>
                  </a:outerShdw>
                </a:effectLst>
              </a:rPr>
              <a:t>10</a:t>
            </a:r>
            <a:r>
              <a:rPr lang="zh-CN" altLang="en-US" sz="2400" b="1" dirty="0">
                <a:effectLst>
                  <a:outerShdw blurRad="38100" dist="38100" dir="2700000" algn="tl">
                    <a:srgbClr val="000000">
                      <a:alpha val="43137"/>
                    </a:srgbClr>
                  </a:outerShdw>
                </a:effectLst>
              </a:rPr>
              <a:t>年内全部租金的现值： </a:t>
            </a:r>
          </a:p>
        </p:txBody>
      </p:sp>
      <p:sp>
        <p:nvSpPr>
          <p:cNvPr id="373766" name="Rectangle 6"/>
          <p:cNvSpPr>
            <a:spLocks noChangeArrowheads="1"/>
          </p:cNvSpPr>
          <p:nvPr/>
        </p:nvSpPr>
        <p:spPr bwMode="auto">
          <a:xfrm>
            <a:off x="3119438" y="32385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73767" name="Object 7"/>
          <p:cNvGraphicFramePr>
            <a:graphicFrameLocks noChangeAspect="1"/>
          </p:cNvGraphicFramePr>
          <p:nvPr/>
        </p:nvGraphicFramePr>
        <p:xfrm>
          <a:off x="1371600" y="3771921"/>
          <a:ext cx="7086600" cy="914400"/>
        </p:xfrm>
        <a:graphic>
          <a:graphicData uri="http://schemas.openxmlformats.org/presentationml/2006/ole">
            <p:oleObj spid="_x0000_s180226" r:id="rId3" imgW="2908300" imgH="381000" progId="">
              <p:embed/>
            </p:oleObj>
          </a:graphicData>
        </a:graphic>
      </p:graphicFrame>
      <p:sp>
        <p:nvSpPr>
          <p:cNvPr id="373768" name="Text Box 8"/>
          <p:cNvSpPr txBox="1">
            <a:spLocks noChangeArrowheads="1"/>
          </p:cNvSpPr>
          <p:nvPr/>
        </p:nvSpPr>
        <p:spPr bwMode="auto">
          <a:xfrm>
            <a:off x="152400" y="4538683"/>
            <a:ext cx="5791200" cy="461665"/>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400" b="1" dirty="0">
                <a:effectLst>
                  <a:outerShdw blurRad="38100" dist="38100" dir="2700000" algn="tl">
                    <a:srgbClr val="000000">
                      <a:alpha val="43137"/>
                    </a:srgbClr>
                  </a:outerShdw>
                </a:effectLst>
              </a:rPr>
              <a:t>购买仓库，全部费用的现值： </a:t>
            </a:r>
          </a:p>
        </p:txBody>
      </p:sp>
      <p:sp>
        <p:nvSpPr>
          <p:cNvPr id="373769" name="Rectangle 9"/>
          <p:cNvSpPr>
            <a:spLocks noChangeArrowheads="1"/>
          </p:cNvSpPr>
          <p:nvPr/>
        </p:nvSpPr>
        <p:spPr bwMode="auto">
          <a:xfrm>
            <a:off x="3238500" y="33194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73770" name="Object 10"/>
          <p:cNvGraphicFramePr>
            <a:graphicFrameLocks noChangeAspect="1"/>
          </p:cNvGraphicFramePr>
          <p:nvPr/>
        </p:nvGraphicFramePr>
        <p:xfrm>
          <a:off x="1295400" y="5072083"/>
          <a:ext cx="7467600" cy="611188"/>
        </p:xfrm>
        <a:graphic>
          <a:graphicData uri="http://schemas.openxmlformats.org/presentationml/2006/ole">
            <p:oleObj spid="_x0000_s180227" r:id="rId4" imgW="2667000" imgH="215900" progId="">
              <p:embed/>
            </p:oleObj>
          </a:graphicData>
        </a:graphic>
      </p:graphicFrame>
      <p:sp>
        <p:nvSpPr>
          <p:cNvPr id="373771" name="Text Box 11"/>
          <p:cNvSpPr txBox="1">
            <a:spLocks noChangeArrowheads="1"/>
          </p:cNvSpPr>
          <p:nvPr/>
        </p:nvSpPr>
        <p:spPr bwMode="auto">
          <a:xfrm>
            <a:off x="2590800" y="5910283"/>
            <a:ext cx="4648200" cy="461665"/>
          </a:xfrm>
          <a:prstGeom prst="rect">
            <a:avLst/>
          </a:prstGeom>
          <a:noFill/>
          <a:ln w="9525">
            <a:noFill/>
            <a:miter lim="800000"/>
            <a:headEnd/>
            <a:tailEnd/>
          </a:ln>
        </p:spPr>
        <p:txBody>
          <a:bodyPr>
            <a:spAutoFit/>
          </a:bodyPr>
          <a:lstStyle/>
          <a:p>
            <a:pPr algn="l">
              <a:spcBef>
                <a:spcPct val="50000"/>
              </a:spcBef>
              <a:buFont typeface="Wingdings" pitchFamily="2" charset="2"/>
              <a:buNone/>
            </a:pPr>
            <a:r>
              <a:rPr lang="zh-CN" altLang="en-US" sz="2400" b="1" dirty="0">
                <a:effectLst>
                  <a:outerShdw blurRad="38100" dist="38100" dir="2700000" algn="tl">
                    <a:srgbClr val="000000">
                      <a:alpha val="43137"/>
                    </a:srgbClr>
                  </a:outerShdw>
                </a:effectLst>
              </a:rPr>
              <a:t>由此，租赁仓库更合算。 </a:t>
            </a:r>
          </a:p>
        </p:txBody>
      </p:sp>
      <p:sp>
        <p:nvSpPr>
          <p:cNvPr id="12" name="Rectangle 1037"/>
          <p:cNvSpPr>
            <a:spLocks noChangeArrowheads="1"/>
          </p:cNvSpPr>
          <p:nvPr/>
        </p:nvSpPr>
        <p:spPr bwMode="auto">
          <a:xfrm>
            <a:off x="3143240" y="285728"/>
            <a:ext cx="2587625" cy="584775"/>
          </a:xfrm>
          <a:prstGeom prst="rect">
            <a:avLst/>
          </a:prstGeom>
          <a:noFill/>
          <a:ln w="9525">
            <a:noFill/>
            <a:miter lim="800000"/>
            <a:headEnd/>
            <a:tailEnd/>
          </a:ln>
        </p:spPr>
        <p:txBody>
          <a:bodyPr>
            <a:spAutoFit/>
          </a:bodyPr>
          <a:lstStyle/>
          <a:p>
            <a:pPr algn="ctr"/>
            <a:r>
              <a:rPr lang="zh-CN" altLang="en-US" sz="3200" smtClean="0">
                <a:solidFill>
                  <a:schemeClr val="accent2"/>
                </a:solidFill>
                <a:latin typeface="+mj-ea"/>
                <a:ea typeface="+mj-ea"/>
              </a:rPr>
              <a:t>例题</a:t>
            </a:r>
            <a:endParaRPr lang="en-US" altLang="zh-CN" sz="3200" dirty="0">
              <a:solidFill>
                <a:schemeClr val="accent2"/>
              </a:solidFill>
              <a:latin typeface="+mj-ea"/>
              <a:ea typeface="+mj-ea"/>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764"/>
                                        </p:tgtEl>
                                        <p:attrNameLst>
                                          <p:attrName>style.visibility</p:attrName>
                                        </p:attrNameLst>
                                      </p:cBhvr>
                                      <p:to>
                                        <p:strVal val="visible"/>
                                      </p:to>
                                    </p:set>
                                    <p:anim calcmode="lin" valueType="num">
                                      <p:cBhvr additive="base">
                                        <p:cTn id="7" dur="500" fill="hold"/>
                                        <p:tgtEl>
                                          <p:spTgt spid="373764"/>
                                        </p:tgtEl>
                                        <p:attrNameLst>
                                          <p:attrName>ppt_x</p:attrName>
                                        </p:attrNameLst>
                                      </p:cBhvr>
                                      <p:tavLst>
                                        <p:tav tm="0">
                                          <p:val>
                                            <p:strVal val="#ppt_x"/>
                                          </p:val>
                                        </p:tav>
                                        <p:tav tm="100000">
                                          <p:val>
                                            <p:strVal val="#ppt_x"/>
                                          </p:val>
                                        </p:tav>
                                      </p:tavLst>
                                    </p:anim>
                                    <p:anim calcmode="lin" valueType="num">
                                      <p:cBhvr additive="base">
                                        <p:cTn id="8" dur="500" fill="hold"/>
                                        <p:tgtEl>
                                          <p:spTgt spid="3737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3765"/>
                                        </p:tgtEl>
                                        <p:attrNameLst>
                                          <p:attrName>style.visibility</p:attrName>
                                        </p:attrNameLst>
                                      </p:cBhvr>
                                      <p:to>
                                        <p:strVal val="visible"/>
                                      </p:to>
                                    </p:set>
                                    <p:animEffect transition="in" filter="blinds(horizontal)">
                                      <p:cBhvr>
                                        <p:cTn id="13" dur="500"/>
                                        <p:tgtEl>
                                          <p:spTgt spid="37376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73767"/>
                                        </p:tgtEl>
                                        <p:attrNameLst>
                                          <p:attrName>style.visibility</p:attrName>
                                        </p:attrNameLst>
                                      </p:cBhvr>
                                      <p:to>
                                        <p:strVal val="visible"/>
                                      </p:to>
                                    </p:set>
                                    <p:animEffect transition="in" filter="box(in)">
                                      <p:cBhvr>
                                        <p:cTn id="18" dur="500"/>
                                        <p:tgtEl>
                                          <p:spTgt spid="37376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73768"/>
                                        </p:tgtEl>
                                        <p:attrNameLst>
                                          <p:attrName>style.visibility</p:attrName>
                                        </p:attrNameLst>
                                      </p:cBhvr>
                                      <p:to>
                                        <p:strVal val="visible"/>
                                      </p:to>
                                    </p:set>
                                    <p:anim calcmode="lin" valueType="num">
                                      <p:cBhvr additive="base">
                                        <p:cTn id="23" dur="500" fill="hold"/>
                                        <p:tgtEl>
                                          <p:spTgt spid="373768"/>
                                        </p:tgtEl>
                                        <p:attrNameLst>
                                          <p:attrName>ppt_x</p:attrName>
                                        </p:attrNameLst>
                                      </p:cBhvr>
                                      <p:tavLst>
                                        <p:tav tm="0">
                                          <p:val>
                                            <p:strVal val="#ppt_x"/>
                                          </p:val>
                                        </p:tav>
                                        <p:tav tm="100000">
                                          <p:val>
                                            <p:strVal val="#ppt_x"/>
                                          </p:val>
                                        </p:tav>
                                      </p:tavLst>
                                    </p:anim>
                                    <p:anim calcmode="lin" valueType="num">
                                      <p:cBhvr additive="base">
                                        <p:cTn id="24" dur="500" fill="hold"/>
                                        <p:tgtEl>
                                          <p:spTgt spid="37376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73770"/>
                                        </p:tgtEl>
                                        <p:attrNameLst>
                                          <p:attrName>style.visibility</p:attrName>
                                        </p:attrNameLst>
                                      </p:cBhvr>
                                      <p:to>
                                        <p:strVal val="visible"/>
                                      </p:to>
                                    </p:set>
                                    <p:animEffect transition="in" filter="blinds(horizontal)">
                                      <p:cBhvr>
                                        <p:cTn id="29" dur="500"/>
                                        <p:tgtEl>
                                          <p:spTgt spid="373770"/>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73771"/>
                                        </p:tgtEl>
                                        <p:attrNameLst>
                                          <p:attrName>style.visibility</p:attrName>
                                        </p:attrNameLst>
                                      </p:cBhvr>
                                      <p:to>
                                        <p:strVal val="visible"/>
                                      </p:to>
                                    </p:set>
                                    <p:animEffect transition="in" filter="checkerboard(across)">
                                      <p:cBhvr>
                                        <p:cTn id="34" dur="500"/>
                                        <p:tgtEl>
                                          <p:spTgt spid="373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p:bldP spid="373765" grpId="0"/>
      <p:bldP spid="373768" grpId="0"/>
      <p:bldP spid="3737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Text Box 2"/>
          <p:cNvSpPr txBox="1">
            <a:spLocks noChangeArrowheads="1"/>
          </p:cNvSpPr>
          <p:nvPr/>
        </p:nvSpPr>
        <p:spPr bwMode="auto">
          <a:xfrm>
            <a:off x="539750" y="1357298"/>
            <a:ext cx="7923213" cy="2441575"/>
          </a:xfrm>
          <a:prstGeom prst="rect">
            <a:avLst/>
          </a:prstGeom>
          <a:noFill/>
          <a:ln w="57150">
            <a:noFill/>
            <a:miter lim="800000"/>
            <a:headEnd/>
            <a:tailEnd/>
          </a:ln>
        </p:spPr>
        <p:txBody>
          <a:bodyPr>
            <a:spAutoFit/>
          </a:bodyPr>
          <a:lstStyle/>
          <a:p>
            <a:pPr marL="476250" indent="-476250" algn="l">
              <a:lnSpc>
                <a:spcPct val="110000"/>
              </a:lnSpc>
              <a:spcBef>
                <a:spcPct val="50000"/>
              </a:spcBef>
            </a:pPr>
            <a:r>
              <a:rPr lang="en-US" altLang="zh-CN" sz="2800" b="1" dirty="0">
                <a:solidFill>
                  <a:schemeClr val="tx2"/>
                </a:solidFill>
                <a:effectLst>
                  <a:outerShdw blurRad="38100" dist="38100" dir="2700000" algn="tl">
                    <a:srgbClr val="000000">
                      <a:alpha val="43137"/>
                    </a:srgbClr>
                  </a:outerShdw>
                </a:effectLst>
                <a:latin typeface="宋体" pitchFamily="2" charset="-122"/>
              </a:rPr>
              <a:t>1.</a:t>
            </a:r>
            <a:r>
              <a:rPr lang="zh-CN" altLang="en-US" sz="2800" b="1" dirty="0">
                <a:solidFill>
                  <a:schemeClr val="tx2"/>
                </a:solidFill>
                <a:effectLst>
                  <a:outerShdw blurRad="38100" dist="38100" dir="2700000" algn="tl">
                    <a:srgbClr val="000000">
                      <a:alpha val="43137"/>
                    </a:srgbClr>
                  </a:outerShdw>
                </a:effectLst>
                <a:latin typeface="宋体" pitchFamily="2" charset="-122"/>
              </a:rPr>
              <a:t>我国银行目前整存整取定期存款年利率为：</a:t>
            </a:r>
            <a:r>
              <a:rPr lang="en-US" altLang="zh-CN" sz="2800" b="1" dirty="0">
                <a:solidFill>
                  <a:schemeClr val="tx2"/>
                </a:solidFill>
                <a:effectLst>
                  <a:outerShdw blurRad="38100" dist="38100" dir="2700000" algn="tl">
                    <a:srgbClr val="000000">
                      <a:alpha val="43137"/>
                    </a:srgbClr>
                  </a:outerShdw>
                </a:effectLst>
                <a:latin typeface="宋体" pitchFamily="2" charset="-122"/>
              </a:rPr>
              <a:t>1</a:t>
            </a:r>
            <a:r>
              <a:rPr lang="zh-CN" altLang="en-US" sz="2800" b="1" dirty="0">
                <a:solidFill>
                  <a:schemeClr val="tx2"/>
                </a:solidFill>
                <a:effectLst>
                  <a:outerShdw blurRad="38100" dist="38100" dir="2700000" algn="tl">
                    <a:srgbClr val="000000">
                      <a:alpha val="43137"/>
                    </a:srgbClr>
                  </a:outerShdw>
                </a:effectLst>
                <a:latin typeface="宋体" pitchFamily="2" charset="-122"/>
              </a:rPr>
              <a:t>年期</a:t>
            </a:r>
            <a:r>
              <a:rPr lang="en-US" altLang="zh-CN" sz="2800" b="1" dirty="0">
                <a:solidFill>
                  <a:schemeClr val="tx2"/>
                </a:solidFill>
                <a:effectLst>
                  <a:outerShdw blurRad="38100" dist="38100" dir="2700000" algn="tl">
                    <a:srgbClr val="000000">
                      <a:alpha val="43137"/>
                    </a:srgbClr>
                  </a:outerShdw>
                </a:effectLst>
                <a:latin typeface="宋体" pitchFamily="2" charset="-122"/>
              </a:rPr>
              <a:t>1.98</a:t>
            </a:r>
            <a:r>
              <a:rPr lang="zh-CN" altLang="en-US" sz="2800" b="1" dirty="0">
                <a:solidFill>
                  <a:schemeClr val="tx2"/>
                </a:solidFill>
                <a:effectLst>
                  <a:outerShdw blurRad="38100" dist="38100" dir="2700000" algn="tl">
                    <a:srgbClr val="000000">
                      <a:alpha val="43137"/>
                    </a:srgbClr>
                  </a:outerShdw>
                </a:effectLst>
                <a:latin typeface="宋体" pitchFamily="2" charset="-122"/>
              </a:rPr>
              <a:t>％；</a:t>
            </a:r>
            <a:r>
              <a:rPr lang="en-US" altLang="zh-CN" sz="2800" b="1" dirty="0">
                <a:solidFill>
                  <a:schemeClr val="tx2"/>
                </a:solidFill>
                <a:effectLst>
                  <a:outerShdw blurRad="38100" dist="38100" dir="2700000" algn="tl">
                    <a:srgbClr val="000000">
                      <a:alpha val="43137"/>
                    </a:srgbClr>
                  </a:outerShdw>
                </a:effectLst>
                <a:latin typeface="宋体" pitchFamily="2" charset="-122"/>
              </a:rPr>
              <a:t>5</a:t>
            </a:r>
            <a:r>
              <a:rPr lang="zh-CN" altLang="en-US" sz="2800" b="1" dirty="0">
                <a:solidFill>
                  <a:schemeClr val="tx2"/>
                </a:solidFill>
                <a:effectLst>
                  <a:outerShdw blurRad="38100" dist="38100" dir="2700000" algn="tl">
                    <a:srgbClr val="000000">
                      <a:alpha val="43137"/>
                    </a:srgbClr>
                  </a:outerShdw>
                </a:effectLst>
                <a:latin typeface="宋体" pitchFamily="2" charset="-122"/>
              </a:rPr>
              <a:t>年期</a:t>
            </a:r>
            <a:r>
              <a:rPr lang="en-US" altLang="zh-CN" sz="2800" b="1" dirty="0">
                <a:solidFill>
                  <a:schemeClr val="tx2"/>
                </a:solidFill>
                <a:effectLst>
                  <a:outerShdw blurRad="38100" dist="38100" dir="2700000" algn="tl">
                    <a:srgbClr val="000000">
                      <a:alpha val="43137"/>
                    </a:srgbClr>
                  </a:outerShdw>
                </a:effectLst>
                <a:latin typeface="宋体" pitchFamily="2" charset="-122"/>
              </a:rPr>
              <a:t>2.88</a:t>
            </a:r>
            <a:r>
              <a:rPr lang="zh-CN" altLang="en-US" sz="2800" b="1" dirty="0">
                <a:solidFill>
                  <a:schemeClr val="tx2"/>
                </a:solidFill>
                <a:effectLst>
                  <a:outerShdw blurRad="38100" dist="38100" dir="2700000" algn="tl">
                    <a:srgbClr val="000000">
                      <a:alpha val="43137"/>
                    </a:srgbClr>
                  </a:outerShdw>
                </a:effectLst>
                <a:latin typeface="宋体" pitchFamily="2" charset="-122"/>
              </a:rPr>
              <a:t>％ 。如果你有</a:t>
            </a:r>
            <a:r>
              <a:rPr lang="en-US" altLang="zh-CN" sz="2800" b="1" dirty="0">
                <a:solidFill>
                  <a:schemeClr val="tx2"/>
                </a:solidFill>
                <a:effectLst>
                  <a:outerShdw blurRad="38100" dist="38100" dir="2700000" algn="tl">
                    <a:srgbClr val="000000">
                      <a:alpha val="43137"/>
                    </a:srgbClr>
                  </a:outerShdw>
                </a:effectLst>
                <a:latin typeface="宋体" pitchFamily="2" charset="-122"/>
              </a:rPr>
              <a:t>10000</a:t>
            </a:r>
            <a:r>
              <a:rPr lang="zh-CN" altLang="en-US" sz="2800" b="1" dirty="0">
                <a:solidFill>
                  <a:schemeClr val="tx2"/>
                </a:solidFill>
                <a:effectLst>
                  <a:outerShdw blurRad="38100" dist="38100" dir="2700000" algn="tl">
                    <a:srgbClr val="000000">
                      <a:alpha val="43137"/>
                    </a:srgbClr>
                  </a:outerShdw>
                </a:effectLst>
                <a:latin typeface="宋体" pitchFamily="2" charset="-122"/>
              </a:rPr>
              <a:t>元钱估计</a:t>
            </a:r>
            <a:r>
              <a:rPr lang="en-US" altLang="zh-CN" sz="2800" b="1" dirty="0">
                <a:solidFill>
                  <a:schemeClr val="tx2"/>
                </a:solidFill>
                <a:effectLst>
                  <a:outerShdw blurRad="38100" dist="38100" dir="2700000" algn="tl">
                    <a:srgbClr val="000000">
                      <a:alpha val="43137"/>
                    </a:srgbClr>
                  </a:outerShdw>
                </a:effectLst>
                <a:latin typeface="宋体" pitchFamily="2" charset="-122"/>
              </a:rPr>
              <a:t>5</a:t>
            </a:r>
            <a:r>
              <a:rPr lang="zh-CN" altLang="en-US" sz="2800" b="1" dirty="0">
                <a:solidFill>
                  <a:schemeClr val="tx2"/>
                </a:solidFill>
                <a:effectLst>
                  <a:outerShdw blurRad="38100" dist="38100" dir="2700000" algn="tl">
                    <a:srgbClr val="000000">
                      <a:alpha val="43137"/>
                    </a:srgbClr>
                  </a:outerShdw>
                </a:effectLst>
                <a:latin typeface="宋体" pitchFamily="2" charset="-122"/>
              </a:rPr>
              <a:t>年内不会使用，按</a:t>
            </a:r>
            <a:r>
              <a:rPr lang="en-US" altLang="zh-CN" sz="2800" b="1" dirty="0">
                <a:solidFill>
                  <a:schemeClr val="tx2"/>
                </a:solidFill>
                <a:effectLst>
                  <a:outerShdw blurRad="38100" dist="38100" dir="2700000" algn="tl">
                    <a:srgbClr val="000000">
                      <a:alpha val="43137"/>
                    </a:srgbClr>
                  </a:outerShdw>
                </a:effectLst>
                <a:latin typeface="宋体" pitchFamily="2" charset="-122"/>
              </a:rPr>
              <a:t>1</a:t>
            </a:r>
            <a:r>
              <a:rPr lang="zh-CN" altLang="en-US" sz="2800" b="1" dirty="0">
                <a:solidFill>
                  <a:schemeClr val="tx2"/>
                </a:solidFill>
                <a:effectLst>
                  <a:outerShdw blurRad="38100" dist="38100" dir="2700000" algn="tl">
                    <a:srgbClr val="000000">
                      <a:alpha val="43137"/>
                    </a:srgbClr>
                  </a:outerShdw>
                </a:effectLst>
                <a:latin typeface="宋体" pitchFamily="2" charset="-122"/>
              </a:rPr>
              <a:t>年期存入，每年取出再将本利存入，与直接存</a:t>
            </a:r>
            <a:r>
              <a:rPr lang="en-US" altLang="zh-CN" sz="2800" b="1" dirty="0">
                <a:solidFill>
                  <a:schemeClr val="tx2"/>
                </a:solidFill>
                <a:effectLst>
                  <a:outerShdw blurRad="38100" dist="38100" dir="2700000" algn="tl">
                    <a:srgbClr val="000000">
                      <a:alpha val="43137"/>
                    </a:srgbClr>
                  </a:outerShdw>
                </a:effectLst>
                <a:latin typeface="宋体" pitchFamily="2" charset="-122"/>
              </a:rPr>
              <a:t>5</a:t>
            </a:r>
            <a:r>
              <a:rPr lang="zh-CN" altLang="en-US" sz="2800" b="1" dirty="0">
                <a:solidFill>
                  <a:schemeClr val="tx2"/>
                </a:solidFill>
                <a:effectLst>
                  <a:outerShdw blurRad="38100" dist="38100" dir="2700000" algn="tl">
                    <a:srgbClr val="000000">
                      <a:alpha val="43137"/>
                    </a:srgbClr>
                  </a:outerShdw>
                </a:effectLst>
                <a:latin typeface="宋体" pitchFamily="2" charset="-122"/>
              </a:rPr>
              <a:t>年期相比，利息损失有多少？</a:t>
            </a:r>
          </a:p>
        </p:txBody>
      </p:sp>
      <p:grpSp>
        <p:nvGrpSpPr>
          <p:cNvPr id="2" name="Group 6"/>
          <p:cNvGrpSpPr>
            <a:grpSpLocks/>
          </p:cNvGrpSpPr>
          <p:nvPr/>
        </p:nvGrpSpPr>
        <p:grpSpPr bwMode="auto">
          <a:xfrm>
            <a:off x="250825" y="4581525"/>
            <a:ext cx="8893175" cy="1220788"/>
            <a:chOff x="20" y="2880"/>
            <a:chExt cx="5808" cy="912"/>
          </a:xfrm>
        </p:grpSpPr>
        <p:graphicFrame>
          <p:nvGraphicFramePr>
            <p:cNvPr id="31746" name="Object 3"/>
            <p:cNvGraphicFramePr>
              <a:graphicFrameLocks noChangeAspect="1"/>
            </p:cNvGraphicFramePr>
            <p:nvPr/>
          </p:nvGraphicFramePr>
          <p:xfrm>
            <a:off x="41" y="2880"/>
            <a:ext cx="5719" cy="864"/>
          </p:xfrm>
          <a:graphic>
            <a:graphicData uri="http://schemas.openxmlformats.org/presentationml/2006/ole">
              <p:oleObj spid="_x0000_s181250" name="Equation" r:id="rId3" imgW="2984400" imgH="482400" progId="Equation.3">
                <p:embed/>
              </p:oleObj>
            </a:graphicData>
          </a:graphic>
        </p:graphicFrame>
        <p:graphicFrame>
          <p:nvGraphicFramePr>
            <p:cNvPr id="31747" name="Object 4"/>
            <p:cNvGraphicFramePr>
              <a:graphicFrameLocks noChangeAspect="1"/>
            </p:cNvGraphicFramePr>
            <p:nvPr/>
          </p:nvGraphicFramePr>
          <p:xfrm>
            <a:off x="20" y="3408"/>
            <a:ext cx="5808" cy="384"/>
          </p:xfrm>
          <a:graphic>
            <a:graphicData uri="http://schemas.openxmlformats.org/presentationml/2006/ole">
              <p:oleObj spid="_x0000_s181251" name="Equation" r:id="rId4" imgW="3251160" imgH="215640" progId="Equation.3">
                <p:embed/>
              </p:oleObj>
            </a:graphicData>
          </a:graphic>
        </p:graphicFrame>
      </p:grpSp>
      <p:sp>
        <p:nvSpPr>
          <p:cNvPr id="31752" name="Rectangle 5"/>
          <p:cNvSpPr>
            <a:spLocks noGrp="1" noChangeArrowheads="1"/>
          </p:cNvSpPr>
          <p:nvPr>
            <p:ph type="title" idx="4294967295"/>
          </p:nvPr>
        </p:nvSpPr>
        <p:spPr/>
        <p:txBody>
          <a:bodyPr/>
          <a:lstStyle/>
          <a:p>
            <a:pPr eaLnBrk="1" hangingPunct="1"/>
            <a:r>
              <a:rPr lang="zh-CN" altLang="zh-CN" sz="4000" b="1" smtClean="0">
                <a:solidFill>
                  <a:schemeClr val="hlink"/>
                </a:solidFill>
              </a:rPr>
              <a:t>课堂练习</a:t>
            </a:r>
            <a:endParaRPr lang="zh-CN" altLang="en-US" smtClean="0"/>
          </a:p>
        </p:txBody>
      </p:sp>
    </p:spTree>
  </p:cSld>
  <p:clrMapOvr>
    <a:masterClrMapping/>
  </p:clrMapOvr>
  <p:transition>
    <p:cover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a:xfrm>
            <a:off x="428596" y="-71462"/>
            <a:ext cx="7793037" cy="1143000"/>
          </a:xfrm>
        </p:spPr>
        <p:txBody>
          <a:bodyPr/>
          <a:lstStyle/>
          <a:p>
            <a:pPr eaLnBrk="1" hangingPunct="1"/>
            <a:r>
              <a:rPr lang="zh-CN" altLang="zh-CN" sz="4000" b="1" dirty="0" smtClean="0">
                <a:solidFill>
                  <a:schemeClr val="hlink"/>
                </a:solidFill>
              </a:rPr>
              <a:t>课堂练习</a:t>
            </a:r>
            <a:endParaRPr lang="zh-CN" altLang="en-US" sz="4000" b="1" dirty="0" smtClean="0">
              <a:solidFill>
                <a:schemeClr val="hlink"/>
              </a:solidFill>
            </a:endParaRPr>
          </a:p>
        </p:txBody>
      </p:sp>
      <p:sp>
        <p:nvSpPr>
          <p:cNvPr id="357379" name="Rectangle 3"/>
          <p:cNvSpPr>
            <a:spLocks noGrp="1" noChangeArrowheads="1"/>
          </p:cNvSpPr>
          <p:nvPr>
            <p:ph type="body" sz="half" idx="1"/>
          </p:nvPr>
        </p:nvSpPr>
        <p:spPr>
          <a:xfrm>
            <a:off x="1187450" y="1989138"/>
            <a:ext cx="6845300" cy="1800225"/>
          </a:xfrm>
        </p:spPr>
        <p:txBody>
          <a:bodyPr/>
          <a:lstStyle/>
          <a:p>
            <a:pPr eaLnBrk="1" hangingPunct="1">
              <a:lnSpc>
                <a:spcPct val="110000"/>
              </a:lnSpc>
              <a:spcBef>
                <a:spcPct val="50000"/>
              </a:spcBef>
              <a:buClrTx/>
              <a:buSzTx/>
              <a:buFontTx/>
              <a:buNone/>
            </a:pPr>
            <a:r>
              <a:rPr lang="en-US" altLang="zh-CN" sz="2800" b="1" smtClean="0">
                <a:solidFill>
                  <a:schemeClr val="tx2"/>
                </a:solidFill>
                <a:latin typeface="宋体" pitchFamily="2" charset="-122"/>
              </a:rPr>
              <a:t>  </a:t>
            </a:r>
            <a:r>
              <a:rPr lang="zh-CN" altLang="en-US" sz="2800" b="1" smtClean="0">
                <a:solidFill>
                  <a:schemeClr val="tx2"/>
                </a:solidFill>
                <a:latin typeface="宋体" pitchFamily="2" charset="-122"/>
              </a:rPr>
              <a:t>以按揭贷款方式购房，贷款</a:t>
            </a:r>
            <a:r>
              <a:rPr lang="en-US" altLang="zh-CN" sz="2800" b="1" smtClean="0">
                <a:solidFill>
                  <a:schemeClr val="tx2"/>
                </a:solidFill>
                <a:latin typeface="宋体" pitchFamily="2" charset="-122"/>
              </a:rPr>
              <a:t>10</a:t>
            </a:r>
            <a:r>
              <a:rPr lang="zh-CN" altLang="en-US" sz="2800" b="1" smtClean="0">
                <a:solidFill>
                  <a:schemeClr val="tx2"/>
                </a:solidFill>
                <a:latin typeface="宋体" pitchFamily="2" charset="-122"/>
              </a:rPr>
              <a:t>万元，假定年利率</a:t>
            </a:r>
            <a:r>
              <a:rPr lang="en-US" altLang="zh-CN" sz="2800" b="1" smtClean="0">
                <a:solidFill>
                  <a:schemeClr val="tx2"/>
                </a:solidFill>
                <a:latin typeface="宋体" pitchFamily="2" charset="-122"/>
              </a:rPr>
              <a:t>6</a:t>
            </a:r>
            <a:r>
              <a:rPr lang="zh-CN" altLang="en-US" sz="2800" b="1" smtClean="0">
                <a:solidFill>
                  <a:schemeClr val="tx2"/>
                </a:solidFill>
                <a:latin typeface="宋体" pitchFamily="2" charset="-122"/>
              </a:rPr>
              <a:t>％，</a:t>
            </a:r>
            <a:r>
              <a:rPr lang="en-US" altLang="zh-CN" sz="2800" b="1" smtClean="0">
                <a:solidFill>
                  <a:schemeClr val="tx2"/>
                </a:solidFill>
                <a:latin typeface="宋体" pitchFamily="2" charset="-122"/>
              </a:rPr>
              <a:t>15</a:t>
            </a:r>
            <a:r>
              <a:rPr lang="zh-CN" altLang="en-US" sz="2800" b="1" smtClean="0">
                <a:solidFill>
                  <a:schemeClr val="tx2"/>
                </a:solidFill>
                <a:latin typeface="宋体" pitchFamily="2" charset="-122"/>
              </a:rPr>
              <a:t>年内按月等额分期付款，每月应付多少？</a:t>
            </a:r>
            <a:endParaRPr lang="zh-CN" altLang="en-US" sz="2800" smtClean="0"/>
          </a:p>
        </p:txBody>
      </p:sp>
      <p:graphicFrame>
        <p:nvGraphicFramePr>
          <p:cNvPr id="399360" name="Object 0"/>
          <p:cNvGraphicFramePr>
            <a:graphicFrameLocks noChangeAspect="1"/>
          </p:cNvGraphicFramePr>
          <p:nvPr>
            <p:ph sz="half" idx="2"/>
          </p:nvPr>
        </p:nvGraphicFramePr>
        <p:xfrm>
          <a:off x="1331913" y="4076700"/>
          <a:ext cx="7129462" cy="1663700"/>
        </p:xfrm>
        <a:graphic>
          <a:graphicData uri="http://schemas.openxmlformats.org/presentationml/2006/ole">
            <p:oleObj spid="_x0000_s182274" name="Equation" r:id="rId3" imgW="7022880" imgH="1638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Effect transition="in" filter="blinds(horizontal)">
                                      <p:cBhvr>
                                        <p:cTn id="7" dur="500"/>
                                        <p:tgtEl>
                                          <p:spTgt spid="357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360"/>
                                        </p:tgtEl>
                                        <p:attrNameLst>
                                          <p:attrName>style.visibility</p:attrName>
                                        </p:attrNameLst>
                                      </p:cBhvr>
                                      <p:to>
                                        <p:strVal val="visible"/>
                                      </p:to>
                                    </p:set>
                                    <p:animEffect transition="in" filter="box(in)">
                                      <p:cBhvr>
                                        <p:cTn id="12" dur="500"/>
                                        <p:tgtEl>
                                          <p:spTgt spid="399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2230931"/>
            <a:ext cx="7129463" cy="769441"/>
          </a:xfrm>
          <a:prstGeom prst="rect">
            <a:avLst/>
          </a:prstGeom>
          <a:noFill/>
          <a:ln w="9525">
            <a:noFill/>
            <a:miter lim="800000"/>
            <a:headEnd/>
            <a:tailEnd/>
          </a:ln>
        </p:spPr>
        <p:txBody>
          <a:bodyPr anchorCtr="1">
            <a:spAutoFit/>
          </a:bodyPr>
          <a:lstStyle/>
          <a:p>
            <a:pPr algn="ct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第</a:t>
            </a:r>
            <a:r>
              <a:rPr kumimoji="1" lang="en-US" altLang="zh-CN" sz="4400" dirty="0" smtClean="0">
                <a:solidFill>
                  <a:srgbClr val="333399"/>
                </a:solidFill>
                <a:effectLst>
                  <a:outerShdw blurRad="38100" dist="38100" dir="2700000" algn="tl">
                    <a:srgbClr val="C0C0C0"/>
                  </a:outerShdw>
                </a:effectLst>
                <a:latin typeface="华文琥珀" pitchFamily="2" charset="-122"/>
                <a:ea typeface="华文琥珀" pitchFamily="2" charset="-122"/>
              </a:rPr>
              <a:t>5</a:t>
            </a: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章   资金等值计算（下）</a:t>
            </a:r>
            <a:endParaRPr kumimoji="1" lang="zh-CN" altLang="en-US" sz="18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2"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671538" y="1142984"/>
            <a:ext cx="7686676" cy="1600438"/>
          </a:xfrm>
          <a:prstGeom prst="rect">
            <a:avLst/>
          </a:prstGeom>
          <a:noFill/>
          <a:ln w="57150">
            <a:noFill/>
            <a:miter lim="800000"/>
            <a:headEnd/>
            <a:tailEnd/>
          </a:ln>
        </p:spPr>
        <p:txBody>
          <a:bodyPr wrap="square">
            <a:spAutoFit/>
          </a:bodyPr>
          <a:lstStyle/>
          <a:p>
            <a:pPr>
              <a:spcBef>
                <a:spcPct val="50000"/>
              </a:spcBef>
            </a:pP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先付年金，即付年金，预付年金</a:t>
            </a:r>
            <a:r>
              <a:rPr lang="zh-CN" altLang="en-US" sz="2800" b="1" dirty="0" smtClean="0">
                <a:effectLst>
                  <a:outerShdw blurRad="38100" dist="38100" dir="2700000" algn="tl">
                    <a:srgbClr val="000000">
                      <a:alpha val="43137"/>
                    </a:srgbClr>
                  </a:outerShdw>
                </a:effectLst>
                <a:latin typeface="宋体" pitchFamily="2" charset="-122"/>
              </a:rPr>
              <a:t>：</a:t>
            </a:r>
            <a:endParaRPr lang="en-US" altLang="zh-CN" sz="2800" b="1" dirty="0" smtClean="0">
              <a:effectLst>
                <a:outerShdw blurRad="38100" dist="38100" dir="2700000" algn="tl">
                  <a:srgbClr val="000000">
                    <a:alpha val="43137"/>
                  </a:srgbClr>
                </a:outerShdw>
              </a:effectLst>
              <a:latin typeface="宋体" pitchFamily="2" charset="-122"/>
            </a:endParaRPr>
          </a:p>
          <a:p>
            <a:pPr algn="l">
              <a:spcBef>
                <a:spcPct val="50000"/>
              </a:spcBef>
            </a:pPr>
            <a:r>
              <a:rPr lang="zh-CN" altLang="en-US" sz="2800" b="1" dirty="0" smtClean="0">
                <a:effectLst>
                  <a:outerShdw blurRad="38100" dist="38100" dir="2700000" algn="tl">
                    <a:srgbClr val="000000">
                      <a:alpha val="43137"/>
                    </a:srgbClr>
                  </a:outerShdw>
                </a:effectLst>
                <a:latin typeface="宋体" pitchFamily="2" charset="-122"/>
              </a:rPr>
              <a:t>    在一定的时间期限内，以相同的时间间隔在各期</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期初等额收付</a:t>
            </a:r>
            <a:r>
              <a:rPr lang="zh-CN" altLang="en-US" sz="2800" b="1" dirty="0" smtClean="0">
                <a:effectLst>
                  <a:outerShdw blurRad="38100" dist="38100" dir="2700000" algn="tl">
                    <a:srgbClr val="000000">
                      <a:alpha val="43137"/>
                    </a:srgbClr>
                  </a:outerShdw>
                </a:effectLst>
                <a:latin typeface="宋体" pitchFamily="2" charset="-122"/>
              </a:rPr>
              <a:t>的现金流量。</a:t>
            </a:r>
            <a:endParaRPr lang="zh-CN" altLang="en-US" sz="2800" b="1" dirty="0">
              <a:effectLst>
                <a:outerShdw blurRad="38100" dist="38100" dir="2700000" algn="tl">
                  <a:srgbClr val="000000">
                    <a:alpha val="43137"/>
                  </a:srgbClr>
                </a:outerShdw>
              </a:effectLst>
              <a:latin typeface="宋体" pitchFamily="2" charset="-122"/>
            </a:endParaRPr>
          </a:p>
        </p:txBody>
      </p:sp>
      <p:sp>
        <p:nvSpPr>
          <p:cNvPr id="15394" name="Rectangle 39"/>
          <p:cNvSpPr>
            <a:spLocks noGrp="1" noChangeArrowheads="1"/>
          </p:cNvSpPr>
          <p:nvPr>
            <p:ph type="title" idx="4294967295"/>
          </p:nvPr>
        </p:nvSpPr>
        <p:spPr>
          <a:xfrm>
            <a:off x="1285852" y="214290"/>
            <a:ext cx="6475412" cy="693738"/>
          </a:xfrm>
        </p:spPr>
        <p:txBody>
          <a:bodyPr/>
          <a:lstStyle/>
          <a:p>
            <a:pPr eaLnBrk="1" hangingPunct="1"/>
            <a:r>
              <a:rPr lang="en-US" altLang="zh-CN" sz="3600" b="1" dirty="0" smtClean="0"/>
              <a:t>    </a:t>
            </a:r>
            <a:r>
              <a:rPr lang="zh-CN" altLang="en-US" sz="3600" b="1" dirty="0" smtClean="0"/>
              <a:t>一、先付年金的等值计算</a:t>
            </a:r>
          </a:p>
        </p:txBody>
      </p:sp>
      <p:grpSp>
        <p:nvGrpSpPr>
          <p:cNvPr id="4" name="Group 28"/>
          <p:cNvGrpSpPr>
            <a:grpSpLocks/>
          </p:cNvGrpSpPr>
          <p:nvPr/>
        </p:nvGrpSpPr>
        <p:grpSpPr bwMode="auto">
          <a:xfrm>
            <a:off x="228600" y="4506913"/>
            <a:ext cx="4114800" cy="1801812"/>
            <a:chOff x="2784" y="2928"/>
            <a:chExt cx="2400" cy="945"/>
          </a:xfrm>
        </p:grpSpPr>
        <p:sp>
          <p:nvSpPr>
            <p:cNvPr id="5" name="Line 5"/>
            <p:cNvSpPr>
              <a:spLocks noChangeShapeType="1"/>
            </p:cNvSpPr>
            <p:nvPr/>
          </p:nvSpPr>
          <p:spPr bwMode="auto">
            <a:xfrm>
              <a:off x="2936" y="3209"/>
              <a:ext cx="1061"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6" name="Line 6"/>
            <p:cNvSpPr>
              <a:spLocks noChangeShapeType="1"/>
            </p:cNvSpPr>
            <p:nvPr/>
          </p:nvSpPr>
          <p:spPr bwMode="auto">
            <a:xfrm>
              <a:off x="3997" y="3223"/>
              <a:ext cx="0" cy="14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7" name="Line 7"/>
            <p:cNvSpPr>
              <a:spLocks noChangeShapeType="1"/>
            </p:cNvSpPr>
            <p:nvPr/>
          </p:nvSpPr>
          <p:spPr bwMode="auto">
            <a:xfrm flipV="1">
              <a:off x="3997" y="3067"/>
              <a:ext cx="227" cy="28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8" name="Line 8"/>
            <p:cNvSpPr>
              <a:spLocks noChangeShapeType="1"/>
            </p:cNvSpPr>
            <p:nvPr/>
          </p:nvSpPr>
          <p:spPr bwMode="auto">
            <a:xfrm>
              <a:off x="4224" y="3067"/>
              <a:ext cx="0" cy="14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9" name="Line 9"/>
            <p:cNvSpPr>
              <a:spLocks noChangeShapeType="1"/>
            </p:cNvSpPr>
            <p:nvPr/>
          </p:nvSpPr>
          <p:spPr bwMode="auto">
            <a:xfrm>
              <a:off x="4224" y="3209"/>
              <a:ext cx="759"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0" name="Line 10"/>
            <p:cNvSpPr>
              <a:spLocks noChangeShapeType="1"/>
            </p:cNvSpPr>
            <p:nvPr/>
          </p:nvSpPr>
          <p:spPr bwMode="auto">
            <a:xfrm>
              <a:off x="3315" y="3153"/>
              <a:ext cx="0" cy="14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1" name="Line 11"/>
            <p:cNvSpPr>
              <a:spLocks noChangeShapeType="1"/>
            </p:cNvSpPr>
            <p:nvPr/>
          </p:nvSpPr>
          <p:spPr bwMode="auto">
            <a:xfrm>
              <a:off x="3693" y="3153"/>
              <a:ext cx="0" cy="14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2" name="Line 12"/>
            <p:cNvSpPr>
              <a:spLocks noChangeShapeType="1"/>
            </p:cNvSpPr>
            <p:nvPr/>
          </p:nvSpPr>
          <p:spPr bwMode="auto">
            <a:xfrm>
              <a:off x="4603" y="3153"/>
              <a:ext cx="0" cy="14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3" name="Line 13"/>
            <p:cNvSpPr>
              <a:spLocks noChangeShapeType="1"/>
            </p:cNvSpPr>
            <p:nvPr/>
          </p:nvSpPr>
          <p:spPr bwMode="auto">
            <a:xfrm>
              <a:off x="2936" y="3138"/>
              <a:ext cx="0" cy="14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4" name="Text Box 19"/>
            <p:cNvSpPr txBox="1">
              <a:spLocks noChangeArrowheads="1"/>
            </p:cNvSpPr>
            <p:nvPr/>
          </p:nvSpPr>
          <p:spPr bwMode="auto">
            <a:xfrm>
              <a:off x="3920" y="3633"/>
              <a:ext cx="1003" cy="240"/>
            </a:xfrm>
            <a:prstGeom prst="rect">
              <a:avLst/>
            </a:prstGeom>
            <a:noFill/>
            <a:ln w="9525">
              <a:noFill/>
              <a:miter lim="800000"/>
              <a:headEnd/>
              <a:tailEnd/>
            </a:ln>
          </p:spPr>
          <p:txBody>
            <a:bodyPr>
              <a:spAutoFit/>
            </a:bodyPr>
            <a:lstStyle/>
            <a:p>
              <a:pPr algn="l">
                <a:spcBef>
                  <a:spcPct val="50000"/>
                </a:spcBef>
              </a:pPr>
              <a:r>
                <a:rPr lang="en-US" altLang="zh-CN" sz="2400" b="1">
                  <a:solidFill>
                    <a:schemeClr val="accent2"/>
                  </a:solidFill>
                  <a:effectLst>
                    <a:outerShdw blurRad="38100" dist="38100" dir="2700000" algn="tl">
                      <a:srgbClr val="000000">
                        <a:alpha val="43137"/>
                      </a:srgbClr>
                    </a:outerShdw>
                  </a:effectLst>
                </a:rPr>
                <a:t>A</a:t>
              </a:r>
            </a:p>
          </p:txBody>
        </p:sp>
        <p:sp>
          <p:nvSpPr>
            <p:cNvPr id="15" name="Line 20"/>
            <p:cNvSpPr>
              <a:spLocks noChangeShapeType="1"/>
            </p:cNvSpPr>
            <p:nvPr/>
          </p:nvSpPr>
          <p:spPr bwMode="auto">
            <a:xfrm>
              <a:off x="3315"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6" name="Line 21"/>
            <p:cNvSpPr>
              <a:spLocks noChangeShapeType="1"/>
            </p:cNvSpPr>
            <p:nvPr/>
          </p:nvSpPr>
          <p:spPr bwMode="auto">
            <a:xfrm>
              <a:off x="3693"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7" name="Line 22"/>
            <p:cNvSpPr>
              <a:spLocks noChangeShapeType="1"/>
            </p:cNvSpPr>
            <p:nvPr/>
          </p:nvSpPr>
          <p:spPr bwMode="auto">
            <a:xfrm>
              <a:off x="4603"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8" name="Line 23"/>
            <p:cNvSpPr>
              <a:spLocks noChangeShapeType="1"/>
            </p:cNvSpPr>
            <p:nvPr/>
          </p:nvSpPr>
          <p:spPr bwMode="auto">
            <a:xfrm>
              <a:off x="4983"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9" name="Line 24"/>
            <p:cNvSpPr>
              <a:spLocks noChangeShapeType="1"/>
            </p:cNvSpPr>
            <p:nvPr/>
          </p:nvSpPr>
          <p:spPr bwMode="auto">
            <a:xfrm>
              <a:off x="3315" y="3633"/>
              <a:ext cx="1669"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20" name="Text Box 27"/>
            <p:cNvSpPr txBox="1">
              <a:spLocks noChangeArrowheads="1"/>
            </p:cNvSpPr>
            <p:nvPr/>
          </p:nvSpPr>
          <p:spPr bwMode="auto">
            <a:xfrm>
              <a:off x="2784" y="2928"/>
              <a:ext cx="2400" cy="240"/>
            </a:xfrm>
            <a:prstGeom prst="rect">
              <a:avLst/>
            </a:prstGeom>
            <a:noFill/>
            <a:ln w="9525">
              <a:noFill/>
              <a:miter lim="800000"/>
              <a:headEnd/>
              <a:tailEnd/>
            </a:ln>
            <a:effectLst/>
          </p:spPr>
          <p:txBody>
            <a:bodyPr>
              <a:spAutoFit/>
            </a:bodyPr>
            <a:lstStyle/>
            <a:p>
              <a:pPr algn="l">
                <a:spcBef>
                  <a:spcPct val="50000"/>
                </a:spcBef>
                <a:defRPr/>
              </a:pPr>
              <a:r>
                <a:rPr lang="en-US" altLang="zh-CN" sz="2400" b="1">
                  <a:solidFill>
                    <a:schemeClr val="accent2"/>
                  </a:solidFill>
                  <a:effectLst>
                    <a:outerShdw blurRad="38100" dist="38100" dir="2700000" algn="tl">
                      <a:srgbClr val="000000">
                        <a:alpha val="43137"/>
                      </a:srgbClr>
                    </a:outerShdw>
                  </a:effectLst>
                </a:rPr>
                <a:t>0       1       2                 n-1     n</a:t>
              </a:r>
            </a:p>
          </p:txBody>
        </p:sp>
      </p:grpSp>
      <p:grpSp>
        <p:nvGrpSpPr>
          <p:cNvPr id="21" name="Group 47"/>
          <p:cNvGrpSpPr>
            <a:grpSpLocks/>
          </p:cNvGrpSpPr>
          <p:nvPr/>
        </p:nvGrpSpPr>
        <p:grpSpPr bwMode="auto">
          <a:xfrm>
            <a:off x="5029200" y="4506913"/>
            <a:ext cx="4114800" cy="1801812"/>
            <a:chOff x="3072" y="2839"/>
            <a:chExt cx="2592" cy="1135"/>
          </a:xfrm>
        </p:grpSpPr>
        <p:sp>
          <p:nvSpPr>
            <p:cNvPr id="22" name="Line 30"/>
            <p:cNvSpPr>
              <a:spLocks noChangeShapeType="1"/>
            </p:cNvSpPr>
            <p:nvPr/>
          </p:nvSpPr>
          <p:spPr bwMode="auto">
            <a:xfrm>
              <a:off x="3236" y="3176"/>
              <a:ext cx="1146"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23" name="Line 31"/>
            <p:cNvSpPr>
              <a:spLocks noChangeShapeType="1"/>
            </p:cNvSpPr>
            <p:nvPr/>
          </p:nvSpPr>
          <p:spPr bwMode="auto">
            <a:xfrm>
              <a:off x="4382" y="3193"/>
              <a:ext cx="0" cy="171"/>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24" name="Line 32"/>
            <p:cNvSpPr>
              <a:spLocks noChangeShapeType="1"/>
            </p:cNvSpPr>
            <p:nvPr/>
          </p:nvSpPr>
          <p:spPr bwMode="auto">
            <a:xfrm flipV="1">
              <a:off x="4382" y="3006"/>
              <a:ext cx="245" cy="339"/>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25" name="Line 33"/>
            <p:cNvSpPr>
              <a:spLocks noChangeShapeType="1"/>
            </p:cNvSpPr>
            <p:nvPr/>
          </p:nvSpPr>
          <p:spPr bwMode="auto">
            <a:xfrm>
              <a:off x="4627" y="3006"/>
              <a:ext cx="0" cy="17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26" name="Line 34"/>
            <p:cNvSpPr>
              <a:spLocks noChangeShapeType="1"/>
            </p:cNvSpPr>
            <p:nvPr/>
          </p:nvSpPr>
          <p:spPr bwMode="auto">
            <a:xfrm>
              <a:off x="4627" y="3176"/>
              <a:ext cx="820"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27" name="Line 35"/>
            <p:cNvSpPr>
              <a:spLocks noChangeShapeType="1"/>
            </p:cNvSpPr>
            <p:nvPr/>
          </p:nvSpPr>
          <p:spPr bwMode="auto">
            <a:xfrm>
              <a:off x="3645" y="3109"/>
              <a:ext cx="0" cy="168"/>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28" name="Line 36"/>
            <p:cNvSpPr>
              <a:spLocks noChangeShapeType="1"/>
            </p:cNvSpPr>
            <p:nvPr/>
          </p:nvSpPr>
          <p:spPr bwMode="auto">
            <a:xfrm>
              <a:off x="4080" y="3109"/>
              <a:ext cx="0" cy="168"/>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29" name="Line 37"/>
            <p:cNvSpPr>
              <a:spLocks noChangeShapeType="1"/>
            </p:cNvSpPr>
            <p:nvPr/>
          </p:nvSpPr>
          <p:spPr bwMode="auto">
            <a:xfrm>
              <a:off x="5037" y="3109"/>
              <a:ext cx="0" cy="168"/>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0" name="Line 38"/>
            <p:cNvSpPr>
              <a:spLocks noChangeShapeType="1"/>
            </p:cNvSpPr>
            <p:nvPr/>
          </p:nvSpPr>
          <p:spPr bwMode="auto">
            <a:xfrm>
              <a:off x="3236" y="3091"/>
              <a:ext cx="0" cy="17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1" name="Text Box 39"/>
            <p:cNvSpPr txBox="1">
              <a:spLocks noChangeArrowheads="1"/>
            </p:cNvSpPr>
            <p:nvPr/>
          </p:nvSpPr>
          <p:spPr bwMode="auto">
            <a:xfrm>
              <a:off x="4299" y="3686"/>
              <a:ext cx="1083" cy="288"/>
            </a:xfrm>
            <a:prstGeom prst="rect">
              <a:avLst/>
            </a:prstGeom>
            <a:noFill/>
            <a:ln w="9525">
              <a:noFill/>
              <a:miter lim="800000"/>
              <a:headEnd/>
              <a:tailEnd/>
            </a:ln>
          </p:spPr>
          <p:txBody>
            <a:bodyPr>
              <a:spAutoFit/>
            </a:bodyPr>
            <a:lstStyle/>
            <a:p>
              <a:pPr algn="l">
                <a:spcBef>
                  <a:spcPct val="50000"/>
                </a:spcBef>
              </a:pPr>
              <a:r>
                <a:rPr lang="en-US" altLang="zh-CN" sz="2400" b="1">
                  <a:solidFill>
                    <a:schemeClr val="accent2"/>
                  </a:solidFill>
                  <a:effectLst>
                    <a:outerShdw blurRad="38100" dist="38100" dir="2700000" algn="tl">
                      <a:srgbClr val="000000">
                        <a:alpha val="43137"/>
                      </a:srgbClr>
                    </a:outerShdw>
                  </a:effectLst>
                </a:rPr>
                <a:t>A</a:t>
              </a:r>
            </a:p>
          </p:txBody>
        </p:sp>
        <p:sp>
          <p:nvSpPr>
            <p:cNvPr id="32" name="Line 40"/>
            <p:cNvSpPr>
              <a:spLocks noChangeShapeType="1"/>
            </p:cNvSpPr>
            <p:nvPr/>
          </p:nvSpPr>
          <p:spPr bwMode="auto">
            <a:xfrm>
              <a:off x="3239" y="3176"/>
              <a:ext cx="0" cy="510"/>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3" name="Line 41"/>
            <p:cNvSpPr>
              <a:spLocks noChangeShapeType="1"/>
            </p:cNvSpPr>
            <p:nvPr/>
          </p:nvSpPr>
          <p:spPr bwMode="auto">
            <a:xfrm>
              <a:off x="3648" y="3176"/>
              <a:ext cx="0" cy="510"/>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4" name="Line 42"/>
            <p:cNvSpPr>
              <a:spLocks noChangeShapeType="1"/>
            </p:cNvSpPr>
            <p:nvPr/>
          </p:nvSpPr>
          <p:spPr bwMode="auto">
            <a:xfrm>
              <a:off x="5037" y="3176"/>
              <a:ext cx="0" cy="510"/>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5" name="Line 43"/>
            <p:cNvSpPr>
              <a:spLocks noChangeShapeType="1"/>
            </p:cNvSpPr>
            <p:nvPr/>
          </p:nvSpPr>
          <p:spPr bwMode="auto">
            <a:xfrm>
              <a:off x="4080" y="3176"/>
              <a:ext cx="0" cy="510"/>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6" name="Line 44"/>
            <p:cNvSpPr>
              <a:spLocks noChangeShapeType="1"/>
            </p:cNvSpPr>
            <p:nvPr/>
          </p:nvSpPr>
          <p:spPr bwMode="auto">
            <a:xfrm>
              <a:off x="3216" y="3686"/>
              <a:ext cx="1802"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37" name="Text Box 45"/>
            <p:cNvSpPr txBox="1">
              <a:spLocks noChangeArrowheads="1"/>
            </p:cNvSpPr>
            <p:nvPr/>
          </p:nvSpPr>
          <p:spPr bwMode="auto">
            <a:xfrm>
              <a:off x="3072" y="2839"/>
              <a:ext cx="2592" cy="288"/>
            </a:xfrm>
            <a:prstGeom prst="rect">
              <a:avLst/>
            </a:prstGeom>
            <a:noFill/>
            <a:ln w="9525">
              <a:noFill/>
              <a:miter lim="800000"/>
              <a:headEnd/>
              <a:tailEnd/>
            </a:ln>
            <a:effectLst/>
          </p:spPr>
          <p:txBody>
            <a:bodyPr>
              <a:spAutoFit/>
            </a:bodyPr>
            <a:lstStyle/>
            <a:p>
              <a:pPr algn="l">
                <a:spcBef>
                  <a:spcPct val="50000"/>
                </a:spcBef>
                <a:defRPr/>
              </a:pPr>
              <a:r>
                <a:rPr lang="en-US" altLang="zh-CN" sz="2400" b="1">
                  <a:solidFill>
                    <a:schemeClr val="accent2"/>
                  </a:solidFill>
                  <a:effectLst>
                    <a:outerShdw blurRad="38100" dist="38100" dir="2700000" algn="tl">
                      <a:srgbClr val="000000">
                        <a:alpha val="43137"/>
                      </a:srgbClr>
                    </a:outerShdw>
                  </a:effectLst>
                </a:rPr>
                <a:t>0       1       2                 n-1     n</a:t>
              </a:r>
            </a:p>
          </p:txBody>
        </p:sp>
        <p:sp>
          <p:nvSpPr>
            <p:cNvPr id="38" name="Line 46"/>
            <p:cNvSpPr>
              <a:spLocks noChangeShapeType="1"/>
            </p:cNvSpPr>
            <p:nvPr/>
          </p:nvSpPr>
          <p:spPr bwMode="auto">
            <a:xfrm>
              <a:off x="5472" y="3120"/>
              <a:ext cx="0" cy="48"/>
            </a:xfrm>
            <a:prstGeom prst="line">
              <a:avLst/>
            </a:prstGeom>
            <a:noFill/>
            <a:ln w="9525">
              <a:solidFill>
                <a:schemeClr val="tx1"/>
              </a:solidFill>
              <a:round/>
              <a:headEnd/>
              <a:tailEnd/>
            </a:ln>
            <a:effectLst/>
          </p:spPr>
          <p:txBody>
            <a:bodyPr/>
            <a:lstStyle/>
            <a:p>
              <a:pPr>
                <a:defRPr/>
              </a:pPr>
              <a:endParaRPr lang="zh-CN" altLang="en-US" b="1">
                <a:solidFill>
                  <a:schemeClr val="accent2"/>
                </a:solidFill>
                <a:effectLst>
                  <a:outerShdw blurRad="38100" dist="38100" dir="2700000" algn="tl">
                    <a:srgbClr val="000000">
                      <a:alpha val="43137"/>
                    </a:srgbClr>
                  </a:outerShdw>
                </a:effectLst>
              </a:endParaRPr>
            </a:p>
          </p:txBody>
        </p:sp>
      </p:grpSp>
      <p:sp>
        <p:nvSpPr>
          <p:cNvPr id="39" name="矩形 38"/>
          <p:cNvSpPr/>
          <p:nvPr/>
        </p:nvSpPr>
        <p:spPr>
          <a:xfrm>
            <a:off x="6643702" y="3643314"/>
            <a:ext cx="906017" cy="523220"/>
          </a:xfrm>
          <a:prstGeom prst="rect">
            <a:avLst/>
          </a:prstGeom>
        </p:spPr>
        <p:txBody>
          <a:bodyPr wrap="none">
            <a:spAutoFit/>
          </a:bodyPr>
          <a:lstStyle/>
          <a:p>
            <a:r>
              <a:rPr lang="zh-CN" altLang="en-US" sz="2800" b="1" dirty="0" smtClean="0">
                <a:solidFill>
                  <a:srgbClr val="C00000"/>
                </a:solidFill>
                <a:effectLst>
                  <a:outerShdw blurRad="38100" dist="38100" dir="2700000" algn="tl">
                    <a:srgbClr val="000000">
                      <a:alpha val="43137"/>
                    </a:srgbClr>
                  </a:outerShdw>
                </a:effectLst>
              </a:rPr>
              <a:t>先付</a:t>
            </a:r>
            <a:endParaRPr lang="zh-CN" altLang="en-US" sz="2800" dirty="0">
              <a:solidFill>
                <a:srgbClr val="C00000"/>
              </a:solidFill>
              <a:effectLst>
                <a:outerShdw blurRad="38100" dist="38100" dir="2700000" algn="tl">
                  <a:srgbClr val="000000">
                    <a:alpha val="43137"/>
                  </a:srgbClr>
                </a:outerShdw>
              </a:effectLst>
            </a:endParaRPr>
          </a:p>
        </p:txBody>
      </p:sp>
      <p:sp>
        <p:nvSpPr>
          <p:cNvPr id="40" name="矩形 39"/>
          <p:cNvSpPr/>
          <p:nvPr/>
        </p:nvSpPr>
        <p:spPr>
          <a:xfrm>
            <a:off x="1951471" y="3691598"/>
            <a:ext cx="906017" cy="523220"/>
          </a:xfrm>
          <a:prstGeom prst="rect">
            <a:avLst/>
          </a:prstGeom>
        </p:spPr>
        <p:txBody>
          <a:bodyPr wrap="none">
            <a:spAutoFit/>
          </a:bodyPr>
          <a:lstStyle/>
          <a:p>
            <a:r>
              <a:rPr lang="zh-CN" altLang="en-US" sz="2800" b="1" dirty="0" smtClean="0">
                <a:effectLst>
                  <a:outerShdw blurRad="38100" dist="38100" dir="2700000" algn="tl">
                    <a:srgbClr val="000000">
                      <a:alpha val="43137"/>
                    </a:srgbClr>
                  </a:outerShdw>
                </a:effectLst>
              </a:rPr>
              <a:t>后付</a:t>
            </a:r>
            <a:endParaRPr lang="zh-CN" altLang="en-US" sz="2800" dirty="0">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671538" y="1142984"/>
            <a:ext cx="7686676" cy="4616648"/>
          </a:xfrm>
          <a:prstGeom prst="rect">
            <a:avLst/>
          </a:prstGeom>
          <a:noFill/>
          <a:ln w="57150">
            <a:noFill/>
            <a:miter lim="800000"/>
            <a:headEnd/>
            <a:tailEnd/>
          </a:ln>
        </p:spPr>
        <p:txBody>
          <a:bodyPr wrap="square">
            <a:spAutoFit/>
          </a:bodyPr>
          <a:lstStyle/>
          <a:p>
            <a:pPr algn="l">
              <a:lnSpc>
                <a:spcPct val="150000"/>
              </a:lnSpc>
              <a:spcBef>
                <a:spcPct val="50000"/>
              </a:spcBef>
            </a:pPr>
            <a:r>
              <a:rPr lang="zh-CN" altLang="en-US" sz="2800" b="1" dirty="0" smtClean="0">
                <a:solidFill>
                  <a:srgbClr val="7030A0"/>
                </a:solidFill>
                <a:effectLst>
                  <a:outerShdw blurRad="38100" dist="38100" dir="2700000" algn="tl">
                    <a:srgbClr val="000000">
                      <a:alpha val="43137"/>
                    </a:srgbClr>
                  </a:outerShdw>
                </a:effectLst>
                <a:latin typeface="宋体" pitchFamily="2" charset="-122"/>
              </a:rPr>
              <a:t>先付年金终值求解方法：</a:t>
            </a:r>
            <a:endParaRPr lang="en-US" altLang="zh-CN" sz="2800" b="1" dirty="0" smtClean="0">
              <a:solidFill>
                <a:srgbClr val="7030A0"/>
              </a:solidFill>
              <a:effectLst>
                <a:outerShdw blurRad="38100" dist="38100" dir="2700000" algn="tl">
                  <a:srgbClr val="000000">
                    <a:alpha val="43137"/>
                  </a:srgbClr>
                </a:outerShdw>
              </a:effectLst>
              <a:latin typeface="宋体" pitchFamily="2" charset="-122"/>
            </a:endParaRPr>
          </a:p>
          <a:p>
            <a:pPr marL="355600" indent="-355600" algn="l">
              <a:lnSpc>
                <a:spcPct val="150000"/>
              </a:lnSpc>
              <a:spcBef>
                <a:spcPct val="50000"/>
              </a:spcBef>
            </a:pPr>
            <a:r>
              <a:rPr lang="en-US" altLang="zh-CN" sz="2800" b="1" dirty="0" smtClean="0">
                <a:effectLst>
                  <a:outerShdw blurRad="38100" dist="38100" dir="2700000" algn="tl">
                    <a:srgbClr val="000000">
                      <a:alpha val="43137"/>
                    </a:srgbClr>
                  </a:outerShdw>
                </a:effectLst>
                <a:latin typeface="宋体" pitchFamily="2" charset="-122"/>
              </a:rPr>
              <a:t>1.</a:t>
            </a:r>
            <a:r>
              <a:rPr lang="zh-CN" altLang="en-US" sz="2800" b="1" dirty="0" smtClean="0">
                <a:effectLst>
                  <a:outerShdw blurRad="38100" dist="38100" dir="2700000" algn="tl">
                    <a:srgbClr val="000000">
                      <a:alpha val="43137"/>
                    </a:srgbClr>
                  </a:outerShdw>
                </a:effectLst>
                <a:latin typeface="宋体" pitchFamily="2" charset="-122"/>
              </a:rPr>
              <a:t>计算</a:t>
            </a:r>
            <a:r>
              <a:rPr lang="en-US" altLang="zh-CN" sz="2800" b="1" dirty="0" smtClean="0">
                <a:effectLst>
                  <a:outerShdw blurRad="38100" dist="38100" dir="2700000" algn="tl">
                    <a:srgbClr val="000000">
                      <a:alpha val="43137"/>
                    </a:srgbClr>
                  </a:outerShdw>
                </a:effectLst>
                <a:latin typeface="宋体" pitchFamily="2" charset="-122"/>
              </a:rPr>
              <a:t>n</a:t>
            </a:r>
            <a:r>
              <a:rPr lang="zh-CN" altLang="en-US" sz="2800" b="1" dirty="0" smtClean="0">
                <a:effectLst>
                  <a:outerShdw blurRad="38100" dist="38100" dir="2700000" algn="tl">
                    <a:srgbClr val="000000">
                      <a:alpha val="43137"/>
                    </a:srgbClr>
                  </a:outerShdw>
                </a:effectLst>
                <a:latin typeface="宋体" pitchFamily="2" charset="-122"/>
              </a:rPr>
              <a:t>期后付年金终值，终值再向后折算</a:t>
            </a:r>
            <a:r>
              <a:rPr lang="en-US" altLang="zh-CN" sz="2800" b="1" dirty="0" smtClean="0">
                <a:effectLst>
                  <a:outerShdw blurRad="38100" dist="38100" dir="2700000" algn="tl">
                    <a:srgbClr val="000000">
                      <a:alpha val="43137"/>
                    </a:srgbClr>
                  </a:outerShdw>
                </a:effectLst>
                <a:latin typeface="宋体" pitchFamily="2" charset="-122"/>
              </a:rPr>
              <a:t>1</a:t>
            </a:r>
            <a:r>
              <a:rPr lang="zh-CN" altLang="en-US" sz="2800" b="1" dirty="0" smtClean="0">
                <a:effectLst>
                  <a:outerShdw blurRad="38100" dist="38100" dir="2700000" algn="tl">
                    <a:srgbClr val="000000">
                      <a:alpha val="43137"/>
                    </a:srgbClr>
                  </a:outerShdw>
                </a:effectLst>
                <a:latin typeface="宋体" pitchFamily="2" charset="-122"/>
              </a:rPr>
              <a:t>年。</a:t>
            </a:r>
            <a:endParaRPr lang="en-US" altLang="zh-CN" sz="2800" b="1" dirty="0" smtClean="0">
              <a:effectLst>
                <a:outerShdw blurRad="38100" dist="38100" dir="2700000" algn="tl">
                  <a:srgbClr val="000000">
                    <a:alpha val="43137"/>
                  </a:srgbClr>
                </a:outerShdw>
              </a:effectLst>
              <a:latin typeface="宋体" pitchFamily="2" charset="-122"/>
            </a:endParaRPr>
          </a:p>
          <a:p>
            <a:pPr marL="355600" indent="-355600" algn="l">
              <a:lnSpc>
                <a:spcPct val="150000"/>
              </a:lnSpc>
              <a:spcBef>
                <a:spcPct val="50000"/>
              </a:spcBef>
            </a:pPr>
            <a:r>
              <a:rPr lang="en-US" altLang="zh-CN" sz="2800" b="1" dirty="0" smtClean="0">
                <a:effectLst>
                  <a:outerShdw blurRad="38100" dist="38100" dir="2700000" algn="tl">
                    <a:srgbClr val="000000">
                      <a:alpha val="43137"/>
                    </a:srgbClr>
                  </a:outerShdw>
                </a:effectLst>
                <a:latin typeface="宋体" pitchFamily="2" charset="-122"/>
              </a:rPr>
              <a:t>2.</a:t>
            </a:r>
            <a:r>
              <a:rPr lang="zh-CN" altLang="en-US" sz="2800" b="1" dirty="0" smtClean="0">
                <a:effectLst>
                  <a:outerShdw blurRad="38100" dist="38100" dir="2700000" algn="tl">
                    <a:srgbClr val="000000">
                      <a:alpha val="43137"/>
                    </a:srgbClr>
                  </a:outerShdw>
                </a:effectLst>
                <a:latin typeface="宋体" pitchFamily="2" charset="-122"/>
              </a:rPr>
              <a:t>计算</a:t>
            </a:r>
            <a:r>
              <a:rPr lang="en-US" altLang="zh-CN" sz="2800" b="1" dirty="0" smtClean="0">
                <a:effectLst>
                  <a:outerShdw blurRad="38100" dist="38100" dir="2700000" algn="tl">
                    <a:srgbClr val="000000">
                      <a:alpha val="43137"/>
                    </a:srgbClr>
                  </a:outerShdw>
                </a:effectLst>
                <a:latin typeface="宋体" pitchFamily="2" charset="-122"/>
              </a:rPr>
              <a:t>n+1</a:t>
            </a:r>
            <a:r>
              <a:rPr lang="zh-CN" altLang="en-US" sz="2800" b="1" dirty="0" smtClean="0">
                <a:effectLst>
                  <a:outerShdw blurRad="38100" dist="38100" dir="2700000" algn="tl">
                    <a:srgbClr val="000000">
                      <a:alpha val="43137"/>
                    </a:srgbClr>
                  </a:outerShdw>
                </a:effectLst>
                <a:latin typeface="宋体" pitchFamily="2" charset="-122"/>
              </a:rPr>
              <a:t>期后付年金终值，终值再减去第</a:t>
            </a:r>
            <a:r>
              <a:rPr lang="en-US" altLang="zh-CN" sz="2800" b="1" dirty="0" smtClean="0">
                <a:effectLst>
                  <a:outerShdw blurRad="38100" dist="38100" dir="2700000" algn="tl">
                    <a:srgbClr val="000000">
                      <a:alpha val="43137"/>
                    </a:srgbClr>
                  </a:outerShdw>
                </a:effectLst>
                <a:latin typeface="宋体" pitchFamily="2" charset="-122"/>
              </a:rPr>
              <a:t>1</a:t>
            </a:r>
            <a:r>
              <a:rPr lang="zh-CN" altLang="en-US" sz="2800" b="1" dirty="0" smtClean="0">
                <a:effectLst>
                  <a:outerShdw blurRad="38100" dist="38100" dir="2700000" algn="tl">
                    <a:srgbClr val="000000">
                      <a:alpha val="43137"/>
                    </a:srgbClr>
                  </a:outerShdw>
                </a:effectLst>
                <a:latin typeface="宋体" pitchFamily="2" charset="-122"/>
              </a:rPr>
              <a:t>期的收付额（年值）。</a:t>
            </a:r>
            <a:endParaRPr lang="en-US" altLang="zh-CN" sz="2800" b="1" dirty="0" smtClean="0">
              <a:effectLst>
                <a:outerShdw blurRad="38100" dist="38100" dir="2700000" algn="tl">
                  <a:srgbClr val="000000">
                    <a:alpha val="43137"/>
                  </a:srgbClr>
                </a:outerShdw>
              </a:effectLst>
              <a:latin typeface="宋体" pitchFamily="2" charset="-122"/>
            </a:endParaRPr>
          </a:p>
          <a:p>
            <a:pPr marL="355600" indent="-355600" algn="l">
              <a:lnSpc>
                <a:spcPct val="150000"/>
              </a:lnSpc>
              <a:spcBef>
                <a:spcPct val="50000"/>
              </a:spcBef>
            </a:pPr>
            <a:r>
              <a:rPr lang="en-US" altLang="zh-CN" sz="2800" b="1" dirty="0" smtClean="0">
                <a:effectLst>
                  <a:outerShdw blurRad="38100" dist="38100" dir="2700000" algn="tl">
                    <a:srgbClr val="000000">
                      <a:alpha val="43137"/>
                    </a:srgbClr>
                  </a:outerShdw>
                </a:effectLst>
                <a:latin typeface="宋体" pitchFamily="2" charset="-122"/>
              </a:rPr>
              <a:t>3.</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将每年的年值均向后折</a:t>
            </a:r>
            <a:r>
              <a:rPr lang="en-US" altLang="zh-CN" sz="2800" b="1" dirty="0" smtClean="0">
                <a:solidFill>
                  <a:srgbClr val="C00000"/>
                </a:solidFill>
                <a:effectLst>
                  <a:outerShdw blurRad="38100" dist="38100" dir="2700000" algn="tl">
                    <a:srgbClr val="000000">
                      <a:alpha val="43137"/>
                    </a:srgbClr>
                  </a:outerShdw>
                </a:effectLst>
                <a:latin typeface="宋体" pitchFamily="2" charset="-122"/>
              </a:rPr>
              <a:t>1</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年，形成新的年值 ，再用新的年值按正常的后付年金终值计算。</a:t>
            </a:r>
            <a:endParaRPr lang="zh-CN" altLang="en-US" sz="2800" b="1" dirty="0">
              <a:solidFill>
                <a:srgbClr val="C00000"/>
              </a:solidFill>
              <a:effectLst>
                <a:outerShdw blurRad="38100" dist="38100" dir="2700000" algn="tl">
                  <a:srgbClr val="000000">
                    <a:alpha val="43137"/>
                  </a:srgbClr>
                </a:outerShdw>
              </a:effectLst>
              <a:latin typeface="宋体" pitchFamily="2" charset="-122"/>
            </a:endParaRPr>
          </a:p>
        </p:txBody>
      </p:sp>
      <p:sp>
        <p:nvSpPr>
          <p:cNvPr id="15394" name="Rectangle 39"/>
          <p:cNvSpPr>
            <a:spLocks noGrp="1" noChangeArrowheads="1"/>
          </p:cNvSpPr>
          <p:nvPr>
            <p:ph type="title" idx="4294967295"/>
          </p:nvPr>
        </p:nvSpPr>
        <p:spPr>
          <a:xfrm>
            <a:off x="1285852" y="214290"/>
            <a:ext cx="6475412" cy="693738"/>
          </a:xfrm>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latin typeface="宋体" pitchFamily="2" charset="-122"/>
              </a:rPr>
              <a:t>先付年金终值计算</a:t>
            </a:r>
            <a:endParaRPr lang="zh-CN" altLang="en-US" sz="3600" b="1" dirty="0" smtClean="0"/>
          </a:p>
        </p:txBody>
      </p:sp>
    </p:spTree>
  </p:cSld>
  <p:clrMapOvr>
    <a:masterClrMapping/>
  </p:clrMapOvr>
  <p:transition>
    <p:cover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4"/>
          <p:cNvSpPr txBox="1">
            <a:spLocks noChangeArrowheads="1"/>
          </p:cNvSpPr>
          <p:nvPr/>
        </p:nvSpPr>
        <p:spPr bwMode="auto">
          <a:xfrm>
            <a:off x="32448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3</a:t>
            </a:r>
          </a:p>
        </p:txBody>
      </p:sp>
      <p:sp>
        <p:nvSpPr>
          <p:cNvPr id="389125" name="Line 5"/>
          <p:cNvSpPr>
            <a:spLocks noChangeShapeType="1"/>
          </p:cNvSpPr>
          <p:nvPr/>
        </p:nvSpPr>
        <p:spPr bwMode="auto">
          <a:xfrm>
            <a:off x="14160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26" name="Line 6"/>
          <p:cNvSpPr>
            <a:spLocks noChangeShapeType="1"/>
          </p:cNvSpPr>
          <p:nvPr/>
        </p:nvSpPr>
        <p:spPr bwMode="auto">
          <a:xfrm flipV="1">
            <a:off x="7435850" y="1366822"/>
            <a:ext cx="0" cy="1295400"/>
          </a:xfrm>
          <a:prstGeom prst="line">
            <a:avLst/>
          </a:prstGeom>
          <a:noFill/>
          <a:ln w="57150">
            <a:solidFill>
              <a:srgbClr val="D60093"/>
            </a:solidFill>
            <a:prstDash val="sysDash"/>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369" name="Text Box 7"/>
          <p:cNvSpPr txBox="1">
            <a:spLocks noChangeArrowheads="1"/>
          </p:cNvSpPr>
          <p:nvPr/>
        </p:nvSpPr>
        <p:spPr bwMode="auto">
          <a:xfrm>
            <a:off x="1187450" y="3424222"/>
            <a:ext cx="457200" cy="457200"/>
          </a:xfrm>
          <a:prstGeom prst="rect">
            <a:avLst/>
          </a:prstGeom>
          <a:noFill/>
          <a:ln w="9525">
            <a:noFill/>
            <a:miter lim="800000"/>
            <a:headEnd/>
            <a:tailEnd/>
          </a:ln>
        </p:spPr>
        <p:txBody>
          <a:bodyPr>
            <a:spAutoFit/>
          </a:bodyPr>
          <a:lstStyle/>
          <a:p>
            <a:pPr algn="l">
              <a:spcBef>
                <a:spcPct val="50000"/>
              </a:spcBef>
            </a:pPr>
            <a:r>
              <a:rPr lang="en-US" altLang="zh-CN" sz="2400" i="1"/>
              <a:t>A</a:t>
            </a:r>
          </a:p>
        </p:txBody>
      </p:sp>
      <p:sp>
        <p:nvSpPr>
          <p:cNvPr id="15370" name="Text Box 8"/>
          <p:cNvSpPr txBox="1">
            <a:spLocks noChangeArrowheads="1"/>
          </p:cNvSpPr>
          <p:nvPr/>
        </p:nvSpPr>
        <p:spPr bwMode="auto">
          <a:xfrm>
            <a:off x="7512050" y="1214422"/>
            <a:ext cx="1060478" cy="457200"/>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F=?</a:t>
            </a:r>
            <a:endParaRPr lang="en-US" altLang="zh-CN" sz="2400" i="1" dirty="0"/>
          </a:p>
        </p:txBody>
      </p:sp>
      <p:sp>
        <p:nvSpPr>
          <p:cNvPr id="15371" name="Text Box 9"/>
          <p:cNvSpPr txBox="1">
            <a:spLocks noChangeArrowheads="1"/>
          </p:cNvSpPr>
          <p:nvPr/>
        </p:nvSpPr>
        <p:spPr bwMode="auto">
          <a:xfrm>
            <a:off x="13398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0</a:t>
            </a:r>
          </a:p>
        </p:txBody>
      </p:sp>
      <p:sp>
        <p:nvSpPr>
          <p:cNvPr id="15372" name="Text Box 10"/>
          <p:cNvSpPr txBox="1">
            <a:spLocks noChangeArrowheads="1"/>
          </p:cNvSpPr>
          <p:nvPr/>
        </p:nvSpPr>
        <p:spPr bwMode="auto">
          <a:xfrm>
            <a:off x="7359650" y="2586022"/>
            <a:ext cx="457200" cy="457200"/>
          </a:xfrm>
          <a:prstGeom prst="rect">
            <a:avLst/>
          </a:prstGeom>
          <a:noFill/>
          <a:ln w="9525">
            <a:noFill/>
            <a:miter lim="800000"/>
            <a:headEnd/>
            <a:tailEnd/>
          </a:ln>
        </p:spPr>
        <p:txBody>
          <a:bodyPr>
            <a:spAutoFit/>
          </a:bodyPr>
          <a:lstStyle/>
          <a:p>
            <a:pPr algn="l">
              <a:spcBef>
                <a:spcPct val="50000"/>
              </a:spcBef>
            </a:pPr>
            <a:r>
              <a:rPr lang="en-US" altLang="zh-CN" sz="2400"/>
              <a:t>n</a:t>
            </a:r>
          </a:p>
        </p:txBody>
      </p:sp>
      <p:sp>
        <p:nvSpPr>
          <p:cNvPr id="15373" name="Text Box 11"/>
          <p:cNvSpPr txBox="1">
            <a:spLocks noChangeArrowheads="1"/>
          </p:cNvSpPr>
          <p:nvPr/>
        </p:nvSpPr>
        <p:spPr bwMode="auto">
          <a:xfrm>
            <a:off x="20256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1</a:t>
            </a:r>
          </a:p>
        </p:txBody>
      </p:sp>
      <p:sp>
        <p:nvSpPr>
          <p:cNvPr id="15374" name="Text Box 12"/>
          <p:cNvSpPr txBox="1">
            <a:spLocks noChangeArrowheads="1"/>
          </p:cNvSpPr>
          <p:nvPr/>
        </p:nvSpPr>
        <p:spPr bwMode="auto">
          <a:xfrm>
            <a:off x="26352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2</a:t>
            </a:r>
          </a:p>
        </p:txBody>
      </p:sp>
      <p:sp>
        <p:nvSpPr>
          <p:cNvPr id="389133" name="Line 13"/>
          <p:cNvSpPr>
            <a:spLocks noChangeShapeType="1"/>
          </p:cNvSpPr>
          <p:nvPr/>
        </p:nvSpPr>
        <p:spPr bwMode="auto">
          <a:xfrm>
            <a:off x="14160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4" name="Line 14"/>
          <p:cNvSpPr>
            <a:spLocks noChangeShapeType="1"/>
          </p:cNvSpPr>
          <p:nvPr/>
        </p:nvSpPr>
        <p:spPr bwMode="auto">
          <a:xfrm>
            <a:off x="20256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5" name="Line 15"/>
          <p:cNvSpPr>
            <a:spLocks noChangeShapeType="1"/>
          </p:cNvSpPr>
          <p:nvPr/>
        </p:nvSpPr>
        <p:spPr bwMode="auto">
          <a:xfrm>
            <a:off x="26352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6" name="Line 16"/>
          <p:cNvSpPr>
            <a:spLocks noChangeShapeType="1"/>
          </p:cNvSpPr>
          <p:nvPr/>
        </p:nvSpPr>
        <p:spPr bwMode="auto">
          <a:xfrm>
            <a:off x="20256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7" name="Line 17"/>
          <p:cNvSpPr>
            <a:spLocks noChangeShapeType="1"/>
          </p:cNvSpPr>
          <p:nvPr/>
        </p:nvSpPr>
        <p:spPr bwMode="auto">
          <a:xfrm>
            <a:off x="26352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8" name="Line 18"/>
          <p:cNvSpPr>
            <a:spLocks noChangeShapeType="1"/>
          </p:cNvSpPr>
          <p:nvPr/>
        </p:nvSpPr>
        <p:spPr bwMode="auto">
          <a:xfrm>
            <a:off x="32448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9" name="Line 19"/>
          <p:cNvSpPr>
            <a:spLocks noChangeShapeType="1"/>
          </p:cNvSpPr>
          <p:nvPr/>
        </p:nvSpPr>
        <p:spPr bwMode="auto">
          <a:xfrm>
            <a:off x="1416050" y="2662222"/>
            <a:ext cx="3886200" cy="0"/>
          </a:xfrm>
          <a:prstGeom prst="line">
            <a:avLst/>
          </a:prstGeom>
          <a:noFill/>
          <a:ln w="571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0" name="Line 20"/>
          <p:cNvSpPr>
            <a:spLocks noChangeShapeType="1"/>
          </p:cNvSpPr>
          <p:nvPr/>
        </p:nvSpPr>
        <p:spPr bwMode="auto">
          <a:xfrm>
            <a:off x="5302250" y="2662222"/>
            <a:ext cx="304800" cy="3810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1" name="Line 21"/>
          <p:cNvSpPr>
            <a:spLocks noChangeShapeType="1"/>
          </p:cNvSpPr>
          <p:nvPr/>
        </p:nvSpPr>
        <p:spPr bwMode="auto">
          <a:xfrm flipV="1">
            <a:off x="5607050" y="2357422"/>
            <a:ext cx="228600" cy="6858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2" name="Line 22"/>
          <p:cNvSpPr>
            <a:spLocks noChangeShapeType="1"/>
          </p:cNvSpPr>
          <p:nvPr/>
        </p:nvSpPr>
        <p:spPr bwMode="auto">
          <a:xfrm>
            <a:off x="5835650" y="2357422"/>
            <a:ext cx="152400" cy="3048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3" name="Line 23"/>
          <p:cNvSpPr>
            <a:spLocks noChangeShapeType="1"/>
          </p:cNvSpPr>
          <p:nvPr/>
        </p:nvSpPr>
        <p:spPr bwMode="auto">
          <a:xfrm>
            <a:off x="5988050" y="2662222"/>
            <a:ext cx="2057400" cy="0"/>
          </a:xfrm>
          <a:prstGeom prst="line">
            <a:avLst/>
          </a:prstGeom>
          <a:noFill/>
          <a:ln w="57150">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4" name="Line 24"/>
          <p:cNvSpPr>
            <a:spLocks noChangeShapeType="1"/>
          </p:cNvSpPr>
          <p:nvPr/>
        </p:nvSpPr>
        <p:spPr bwMode="auto">
          <a:xfrm>
            <a:off x="32448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5" name="Line 25"/>
          <p:cNvSpPr>
            <a:spLocks noChangeShapeType="1"/>
          </p:cNvSpPr>
          <p:nvPr/>
        </p:nvSpPr>
        <p:spPr bwMode="auto">
          <a:xfrm>
            <a:off x="68262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388" name="Text Box 26"/>
          <p:cNvSpPr txBox="1">
            <a:spLocks noChangeArrowheads="1"/>
          </p:cNvSpPr>
          <p:nvPr/>
        </p:nvSpPr>
        <p:spPr bwMode="auto">
          <a:xfrm>
            <a:off x="6521450" y="2586022"/>
            <a:ext cx="762000" cy="457200"/>
          </a:xfrm>
          <a:prstGeom prst="rect">
            <a:avLst/>
          </a:prstGeom>
          <a:noFill/>
          <a:ln w="9525">
            <a:noFill/>
            <a:miter lim="800000"/>
            <a:headEnd/>
            <a:tailEnd/>
          </a:ln>
        </p:spPr>
        <p:txBody>
          <a:bodyPr>
            <a:spAutoFit/>
          </a:bodyPr>
          <a:lstStyle/>
          <a:p>
            <a:pPr algn="l">
              <a:spcBef>
                <a:spcPct val="50000"/>
              </a:spcBef>
            </a:pPr>
            <a:r>
              <a:rPr lang="en-US" altLang="zh-CN" sz="2400"/>
              <a:t>n</a:t>
            </a:r>
            <a:r>
              <a:rPr lang="en-US" altLang="zh-CN" sz="2400">
                <a:latin typeface="宋体" pitchFamily="2" charset="-122"/>
              </a:rPr>
              <a:t>-</a:t>
            </a:r>
            <a:r>
              <a:rPr lang="en-US" altLang="zh-CN" sz="2000">
                <a:latin typeface="宋体" pitchFamily="2" charset="-122"/>
              </a:rPr>
              <a:t>1</a:t>
            </a:r>
          </a:p>
        </p:txBody>
      </p:sp>
      <p:sp>
        <p:nvSpPr>
          <p:cNvPr id="389147" name="Line 27"/>
          <p:cNvSpPr>
            <a:spLocks noChangeShapeType="1"/>
          </p:cNvSpPr>
          <p:nvPr/>
        </p:nvSpPr>
        <p:spPr bwMode="auto">
          <a:xfrm>
            <a:off x="38544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390" name="Text Box 28"/>
          <p:cNvSpPr txBox="1">
            <a:spLocks noChangeArrowheads="1"/>
          </p:cNvSpPr>
          <p:nvPr/>
        </p:nvSpPr>
        <p:spPr bwMode="auto">
          <a:xfrm>
            <a:off x="38544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4</a:t>
            </a:r>
          </a:p>
        </p:txBody>
      </p:sp>
      <p:grpSp>
        <p:nvGrpSpPr>
          <p:cNvPr id="2" name="Group 41"/>
          <p:cNvGrpSpPr>
            <a:grpSpLocks/>
          </p:cNvGrpSpPr>
          <p:nvPr/>
        </p:nvGrpSpPr>
        <p:grpSpPr bwMode="auto">
          <a:xfrm>
            <a:off x="2101850" y="2662222"/>
            <a:ext cx="5334000" cy="762000"/>
            <a:chOff x="1324" y="2119"/>
            <a:chExt cx="3360" cy="480"/>
          </a:xfrm>
        </p:grpSpPr>
        <p:sp>
          <p:nvSpPr>
            <p:cNvPr id="389149" name="Line 29"/>
            <p:cNvSpPr>
              <a:spLocks noChangeShapeType="1"/>
            </p:cNvSpPr>
            <p:nvPr/>
          </p:nvSpPr>
          <p:spPr bwMode="auto">
            <a:xfrm>
              <a:off x="1324"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0" name="Line 30"/>
            <p:cNvSpPr>
              <a:spLocks noChangeShapeType="1"/>
            </p:cNvSpPr>
            <p:nvPr/>
          </p:nvSpPr>
          <p:spPr bwMode="auto">
            <a:xfrm>
              <a:off x="1708"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1" name="Line 31"/>
            <p:cNvSpPr>
              <a:spLocks noChangeShapeType="1"/>
            </p:cNvSpPr>
            <p:nvPr/>
          </p:nvSpPr>
          <p:spPr bwMode="auto">
            <a:xfrm>
              <a:off x="2092"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2" name="Line 32"/>
            <p:cNvSpPr>
              <a:spLocks noChangeShapeType="1"/>
            </p:cNvSpPr>
            <p:nvPr/>
          </p:nvSpPr>
          <p:spPr bwMode="auto">
            <a:xfrm>
              <a:off x="2428"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3" name="Line 33"/>
            <p:cNvSpPr>
              <a:spLocks noChangeShapeType="1"/>
            </p:cNvSpPr>
            <p:nvPr/>
          </p:nvSpPr>
          <p:spPr bwMode="auto">
            <a:xfrm>
              <a:off x="4684"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4" name="Line 34"/>
            <p:cNvSpPr>
              <a:spLocks noChangeShapeType="1"/>
            </p:cNvSpPr>
            <p:nvPr/>
          </p:nvSpPr>
          <p:spPr bwMode="auto">
            <a:xfrm>
              <a:off x="4348"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5" name="Line 35"/>
            <p:cNvSpPr>
              <a:spLocks noChangeShapeType="1"/>
            </p:cNvSpPr>
            <p:nvPr/>
          </p:nvSpPr>
          <p:spPr bwMode="auto">
            <a:xfrm>
              <a:off x="1324" y="2599"/>
              <a:ext cx="3360" cy="0"/>
            </a:xfrm>
            <a:prstGeom prst="line">
              <a:avLst/>
            </a:prstGeom>
            <a:noFill/>
            <a:ln w="1905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389156" name="Line 36"/>
          <p:cNvSpPr>
            <a:spLocks noChangeShapeType="1"/>
          </p:cNvSpPr>
          <p:nvPr/>
        </p:nvSpPr>
        <p:spPr bwMode="auto">
          <a:xfrm>
            <a:off x="1416050" y="3271822"/>
            <a:ext cx="5410200" cy="0"/>
          </a:xfrm>
          <a:prstGeom prst="line">
            <a:avLst/>
          </a:prstGeom>
          <a:noFill/>
          <a:ln w="190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7" name="Text Box 37"/>
          <p:cNvSpPr txBox="1">
            <a:spLocks noChangeArrowheads="1"/>
          </p:cNvSpPr>
          <p:nvPr/>
        </p:nvSpPr>
        <p:spPr bwMode="auto">
          <a:xfrm>
            <a:off x="1949450" y="3424222"/>
            <a:ext cx="762000" cy="457200"/>
          </a:xfrm>
          <a:prstGeom prst="rect">
            <a:avLst/>
          </a:prstGeom>
          <a:noFill/>
          <a:ln w="9525">
            <a:noFill/>
            <a:miter lim="800000"/>
            <a:headEnd/>
            <a:tailEnd/>
          </a:ln>
        </p:spPr>
        <p:txBody>
          <a:bodyPr>
            <a:spAutoFit/>
          </a:bodyPr>
          <a:lstStyle/>
          <a:p>
            <a:pPr algn="l">
              <a:spcBef>
                <a:spcPct val="50000"/>
              </a:spcBef>
            </a:pPr>
            <a:r>
              <a:rPr lang="en-US" altLang="zh-CN" sz="2400" i="1"/>
              <a:t>A</a:t>
            </a:r>
            <a:r>
              <a:rPr lang="en-US" altLang="zh-CN" sz="2400" i="1">
                <a:cs typeface="Times New Roman" pitchFamily="18" charset="0"/>
              </a:rPr>
              <a:t>'</a:t>
            </a:r>
            <a:endParaRPr lang="en-US" altLang="zh-CN" sz="2400" i="1"/>
          </a:p>
        </p:txBody>
      </p:sp>
      <p:graphicFrame>
        <p:nvGraphicFramePr>
          <p:cNvPr id="389158" name="Object 38"/>
          <p:cNvGraphicFramePr>
            <a:graphicFrameLocks noChangeAspect="1"/>
          </p:cNvGraphicFramePr>
          <p:nvPr/>
        </p:nvGraphicFramePr>
        <p:xfrm>
          <a:off x="1500166" y="4214818"/>
          <a:ext cx="5735655" cy="896938"/>
        </p:xfrm>
        <a:graphic>
          <a:graphicData uri="http://schemas.openxmlformats.org/presentationml/2006/ole">
            <p:oleObj spid="_x0000_s184322" name="公式" r:id="rId3" imgW="2197080" imgH="431640" progId="Equation.3">
              <p:embed/>
            </p:oleObj>
          </a:graphicData>
        </a:graphic>
      </p:graphicFrame>
      <p:sp>
        <p:nvSpPr>
          <p:cNvPr id="15394" name="Rectangle 39"/>
          <p:cNvSpPr>
            <a:spLocks noGrp="1" noChangeArrowheads="1"/>
          </p:cNvSpPr>
          <p:nvPr>
            <p:ph type="title" idx="4294967295"/>
          </p:nvPr>
        </p:nvSpPr>
        <p:spPr>
          <a:xfrm>
            <a:off x="1357290" y="214290"/>
            <a:ext cx="6475412" cy="693738"/>
          </a:xfrm>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latin typeface="宋体" pitchFamily="2" charset="-122"/>
              </a:rPr>
              <a:t>先付年金终值计算</a:t>
            </a:r>
            <a:endParaRPr lang="zh-CN" altLang="en-US" sz="3600" b="1" dirty="0" smtClean="0">
              <a:solidFill>
                <a:srgbClr val="C00000"/>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9157"/>
                                        </p:tgtEl>
                                        <p:attrNameLst>
                                          <p:attrName>style.visibility</p:attrName>
                                        </p:attrNameLst>
                                      </p:cBhvr>
                                      <p:to>
                                        <p:strVal val="visible"/>
                                      </p:to>
                                    </p:set>
                                    <p:anim calcmode="lin" valueType="num">
                                      <p:cBhvr additive="base">
                                        <p:cTn id="11" dur="500" fill="hold"/>
                                        <p:tgtEl>
                                          <p:spTgt spid="389157"/>
                                        </p:tgtEl>
                                        <p:attrNameLst>
                                          <p:attrName>ppt_x</p:attrName>
                                        </p:attrNameLst>
                                      </p:cBhvr>
                                      <p:tavLst>
                                        <p:tav tm="0">
                                          <p:val>
                                            <p:strVal val="#ppt_x"/>
                                          </p:val>
                                        </p:tav>
                                        <p:tav tm="100000">
                                          <p:val>
                                            <p:strVal val="#ppt_x"/>
                                          </p:val>
                                        </p:tav>
                                      </p:tavLst>
                                    </p:anim>
                                    <p:anim calcmode="lin" valueType="num">
                                      <p:cBhvr additive="base">
                                        <p:cTn id="12" dur="500" fill="hold"/>
                                        <p:tgtEl>
                                          <p:spTgt spid="3891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9158"/>
                                        </p:tgtEl>
                                        <p:attrNameLst>
                                          <p:attrName>style.visibility</p:attrName>
                                        </p:attrNameLst>
                                      </p:cBhvr>
                                      <p:to>
                                        <p:strVal val="visible"/>
                                      </p:to>
                                    </p:set>
                                    <p:anim calcmode="lin" valueType="num">
                                      <p:cBhvr additive="base">
                                        <p:cTn id="17" dur="500" fill="hold"/>
                                        <p:tgtEl>
                                          <p:spTgt spid="389158"/>
                                        </p:tgtEl>
                                        <p:attrNameLst>
                                          <p:attrName>ppt_x</p:attrName>
                                        </p:attrNameLst>
                                      </p:cBhvr>
                                      <p:tavLst>
                                        <p:tav tm="0">
                                          <p:val>
                                            <p:strVal val="#ppt_x"/>
                                          </p:val>
                                        </p:tav>
                                        <p:tav tm="100000">
                                          <p:val>
                                            <p:strVal val="#ppt_x"/>
                                          </p:val>
                                        </p:tav>
                                      </p:tavLst>
                                    </p:anim>
                                    <p:anim calcmode="lin" valueType="num">
                                      <p:cBhvr additive="base">
                                        <p:cTn id="18" dur="500" fill="hold"/>
                                        <p:tgtEl>
                                          <p:spTgt spid="389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2"/>
          <p:cNvSpPr txBox="1">
            <a:spLocks noChangeArrowheads="1"/>
          </p:cNvSpPr>
          <p:nvPr/>
        </p:nvSpPr>
        <p:spPr bwMode="auto">
          <a:xfrm>
            <a:off x="714348" y="1214422"/>
            <a:ext cx="7696200" cy="1569660"/>
          </a:xfrm>
          <a:prstGeom prst="rect">
            <a:avLst/>
          </a:prstGeom>
          <a:noFill/>
          <a:ln w="57150">
            <a:noFill/>
            <a:miter lim="800000"/>
            <a:headEnd/>
            <a:tailEnd/>
          </a:ln>
        </p:spPr>
        <p:txBody>
          <a:bodyPr>
            <a:spAutoFit/>
          </a:bodyPr>
          <a:lstStyle/>
          <a:p>
            <a:pPr algn="l" eaLnBrk="0" hangingPunct="0"/>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    </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某大学生贷款读书，每年初需从银行贷款</a:t>
            </a:r>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6,000</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元，年利率为</a:t>
            </a:r>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4%</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a:t>
            </a:r>
            <a:r>
              <a:rPr kumimoji="0" lang="en-US" altLang="zh-CN" sz="3200" b="1" dirty="0">
                <a:solidFill>
                  <a:schemeClr val="accent2"/>
                </a:solidFill>
                <a:effectLst>
                  <a:outerShdw blurRad="38100" dist="38100" dir="2700000" algn="tl">
                    <a:srgbClr val="000000">
                      <a:alpha val="43137"/>
                    </a:srgbClr>
                  </a:outerShdw>
                </a:effectLst>
                <a:latin typeface="宋体" pitchFamily="2" charset="-122"/>
              </a:rPr>
              <a:t>4</a:t>
            </a:r>
            <a:r>
              <a:rPr kumimoji="0" lang="zh-CN" altLang="en-US" sz="3200" b="1" dirty="0">
                <a:solidFill>
                  <a:schemeClr val="accent2"/>
                </a:solidFill>
                <a:effectLst>
                  <a:outerShdw blurRad="38100" dist="38100" dir="2700000" algn="tl">
                    <a:srgbClr val="000000">
                      <a:alpha val="43137"/>
                    </a:srgbClr>
                  </a:outerShdw>
                </a:effectLst>
                <a:latin typeface="宋体" pitchFamily="2" charset="-122"/>
              </a:rPr>
              <a:t>年后毕业时共计欠银行本利和为多少？</a:t>
            </a:r>
          </a:p>
        </p:txBody>
      </p:sp>
      <p:graphicFrame>
        <p:nvGraphicFramePr>
          <p:cNvPr id="390147" name="Object 3"/>
          <p:cNvGraphicFramePr>
            <a:graphicFrameLocks noChangeAspect="1"/>
          </p:cNvGraphicFramePr>
          <p:nvPr/>
        </p:nvGraphicFramePr>
        <p:xfrm>
          <a:off x="990600" y="3143248"/>
          <a:ext cx="7086600" cy="2613025"/>
        </p:xfrm>
        <a:graphic>
          <a:graphicData uri="http://schemas.openxmlformats.org/presentationml/2006/ole">
            <p:oleObj spid="_x0000_s185346" name="Equation" r:id="rId3" imgW="6045120" imgH="2781000" progId="Equation.3">
              <p:embed/>
            </p:oleObj>
          </a:graphicData>
        </a:graphic>
      </p:graphicFrame>
      <p:sp>
        <p:nvSpPr>
          <p:cNvPr id="16390" name="Rectangle 4"/>
          <p:cNvSpPr>
            <a:spLocks noGrp="1" noChangeArrowheads="1"/>
          </p:cNvSpPr>
          <p:nvPr>
            <p:ph type="title" idx="4294967295"/>
          </p:nvPr>
        </p:nvSpPr>
        <p:spPr>
          <a:xfrm>
            <a:off x="3500430" y="214290"/>
            <a:ext cx="1744662" cy="693738"/>
          </a:xfrm>
        </p:spPr>
        <p:txBody>
          <a:bodyPr/>
          <a:lstStyle/>
          <a:p>
            <a:pPr eaLnBrk="1" hangingPunct="1"/>
            <a:r>
              <a:rPr lang="zh-CN" altLang="en-US" sz="4000" b="1" dirty="0" smtClean="0"/>
              <a:t>练习</a:t>
            </a:r>
            <a:endParaRPr lang="en-US" altLang="zh-CN" sz="4000" b="1"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0147"/>
                                        </p:tgtEl>
                                        <p:attrNameLst>
                                          <p:attrName>style.visibility</p:attrName>
                                        </p:attrNameLst>
                                      </p:cBhvr>
                                      <p:to>
                                        <p:strVal val="visible"/>
                                      </p:to>
                                    </p:set>
                                    <p:animEffect transition="in" filter="dissolve">
                                      <p:cBhvr>
                                        <p:cTn id="7" dur="500"/>
                                        <p:tgtEl>
                                          <p:spTgt spid="390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zh-CN" altLang="en-US" sz="4000" b="1" dirty="0" smtClean="0">
                <a:latin typeface="宋体" pitchFamily="2" charset="-122"/>
              </a:rPr>
              <a:t>资金的时间价值</a:t>
            </a:r>
            <a:endParaRPr lang="zh-CN" altLang="en-US" sz="4000" b="1" dirty="0" smtClean="0">
              <a:latin typeface="隶书" pitchFamily="49" charset="-122"/>
            </a:endParaRPr>
          </a:p>
        </p:txBody>
      </p:sp>
      <p:sp>
        <p:nvSpPr>
          <p:cNvPr id="8" name="内容占位符 7"/>
          <p:cNvSpPr>
            <a:spLocks noGrp="1"/>
          </p:cNvSpPr>
          <p:nvPr>
            <p:ph idx="1"/>
          </p:nvPr>
        </p:nvSpPr>
        <p:spPr/>
        <p:txBody>
          <a:bodyPr/>
          <a:lstStyle/>
          <a:p>
            <a:pPr>
              <a:buNone/>
            </a:pPr>
            <a:r>
              <a:rPr lang="zh-CN" altLang="en-US" dirty="0" smtClean="0"/>
              <a:t>影响资金时间价值的因素：</a:t>
            </a:r>
          </a:p>
          <a:p>
            <a:r>
              <a:rPr lang="zh-CN" altLang="en-US" dirty="0" smtClean="0"/>
              <a:t>投资收益率：</a:t>
            </a:r>
          </a:p>
          <a:p>
            <a:pPr lvl="1"/>
            <a:r>
              <a:rPr lang="zh-CN" altLang="en-US" dirty="0" smtClean="0"/>
              <a:t>工业项目或者技术方案所能取得的赢利的大小；</a:t>
            </a:r>
          </a:p>
          <a:p>
            <a:r>
              <a:rPr lang="zh-CN" altLang="en-US" dirty="0" smtClean="0"/>
              <a:t>通货膨胀率</a:t>
            </a:r>
          </a:p>
          <a:p>
            <a:pPr lvl="1"/>
            <a:r>
              <a:rPr lang="zh-CN" altLang="en-US" dirty="0" smtClean="0"/>
              <a:t>投资者必须付出的因货币贬值所带来的损失。</a:t>
            </a:r>
          </a:p>
          <a:p>
            <a:r>
              <a:rPr lang="zh-CN" altLang="en-US" dirty="0" smtClean="0"/>
              <a:t>项目风险</a:t>
            </a:r>
          </a:p>
          <a:p>
            <a:pPr lvl="1"/>
            <a:r>
              <a:rPr lang="zh-CN" altLang="en-US" dirty="0" smtClean="0"/>
              <a:t>要求得到额外的投资收益补偿。</a:t>
            </a:r>
          </a:p>
          <a:p>
            <a:endParaRPr lang="zh-CN" altLang="en-US" dirty="0" smtClean="0"/>
          </a:p>
          <a:p>
            <a:endParaRPr lang="zh-CN" altLang="en-US" dirty="0"/>
          </a:p>
        </p:txBody>
      </p:sp>
    </p:spTree>
  </p:cSld>
  <p:clrMapOvr>
    <a:masterClrMapping/>
  </p:clrMapOvr>
  <p:transition>
    <p:cover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pPr eaLnBrk="1" hangingPunct="1"/>
            <a:r>
              <a:rPr lang="zh-CN" altLang="zh-CN" sz="4000" b="1" smtClean="0">
                <a:solidFill>
                  <a:schemeClr val="hlink"/>
                </a:solidFill>
              </a:rPr>
              <a:t>课堂练习</a:t>
            </a:r>
            <a:endParaRPr lang="zh-CN" altLang="en-US" sz="4000" b="1" smtClean="0">
              <a:solidFill>
                <a:schemeClr val="hlink"/>
              </a:solidFill>
            </a:endParaRPr>
          </a:p>
        </p:txBody>
      </p:sp>
      <p:sp>
        <p:nvSpPr>
          <p:cNvPr id="61445" name="Rectangle 3"/>
          <p:cNvSpPr>
            <a:spLocks noGrp="1" noChangeArrowheads="1"/>
          </p:cNvSpPr>
          <p:nvPr>
            <p:ph type="body" idx="1"/>
          </p:nvPr>
        </p:nvSpPr>
        <p:spPr>
          <a:xfrm>
            <a:off x="755650" y="1071546"/>
            <a:ext cx="8193088" cy="4959367"/>
          </a:xfrm>
        </p:spPr>
        <p:txBody>
          <a:bodyPr/>
          <a:lstStyle/>
          <a:p>
            <a:pPr eaLnBrk="1" hangingPunct="1"/>
            <a:r>
              <a:rPr lang="en-US" altLang="zh-CN" sz="2800" b="1" dirty="0" smtClean="0">
                <a:solidFill>
                  <a:schemeClr val="tx2"/>
                </a:solidFill>
                <a:latin typeface="宋体" pitchFamily="2" charset="-122"/>
              </a:rPr>
              <a:t>4.</a:t>
            </a:r>
            <a:r>
              <a:rPr lang="zh-CN" altLang="en-US" sz="2800" b="1" dirty="0" smtClean="0">
                <a:solidFill>
                  <a:schemeClr val="tx2"/>
                </a:solidFill>
                <a:latin typeface="宋体" pitchFamily="2" charset="-122"/>
              </a:rPr>
              <a:t>贷款上大学，年利率</a:t>
            </a:r>
            <a:r>
              <a:rPr lang="en-US" altLang="zh-CN" sz="2800" b="1" dirty="0" smtClean="0">
                <a:solidFill>
                  <a:schemeClr val="tx2"/>
                </a:solidFill>
                <a:latin typeface="宋体" pitchFamily="2" charset="-122"/>
              </a:rPr>
              <a:t>6</a:t>
            </a:r>
            <a:r>
              <a:rPr lang="zh-CN" altLang="en-US" sz="2800" b="1" dirty="0" smtClean="0">
                <a:solidFill>
                  <a:schemeClr val="tx2"/>
                </a:solidFill>
                <a:latin typeface="宋体" pitchFamily="2" charset="-122"/>
              </a:rPr>
              <a:t>％，每学年初贷款</a:t>
            </a:r>
            <a:r>
              <a:rPr lang="en-US" altLang="zh-CN" sz="2800" b="1" dirty="0" smtClean="0">
                <a:solidFill>
                  <a:schemeClr val="tx2"/>
                </a:solidFill>
                <a:latin typeface="宋体" pitchFamily="2" charset="-122"/>
              </a:rPr>
              <a:t>10000</a:t>
            </a:r>
            <a:r>
              <a:rPr lang="zh-CN" altLang="en-US" sz="2800" b="1" dirty="0" smtClean="0">
                <a:solidFill>
                  <a:schemeClr val="tx2"/>
                </a:solidFill>
                <a:latin typeface="宋体" pitchFamily="2" charset="-122"/>
              </a:rPr>
              <a:t>元，</a:t>
            </a:r>
            <a:r>
              <a:rPr lang="en-US" altLang="zh-CN" sz="2800" b="1" dirty="0" smtClean="0">
                <a:solidFill>
                  <a:schemeClr val="tx2"/>
                </a:solidFill>
                <a:latin typeface="宋体" pitchFamily="2" charset="-122"/>
              </a:rPr>
              <a:t>4</a:t>
            </a:r>
            <a:r>
              <a:rPr lang="zh-CN" altLang="en-US" sz="2800" b="1" dirty="0" smtClean="0">
                <a:solidFill>
                  <a:schemeClr val="tx2"/>
                </a:solidFill>
                <a:latin typeface="宋体" pitchFamily="2" charset="-122"/>
              </a:rPr>
              <a:t>年毕业，毕业</a:t>
            </a:r>
            <a:r>
              <a:rPr lang="en-US" altLang="zh-CN" sz="2800" b="1" dirty="0" smtClean="0">
                <a:solidFill>
                  <a:schemeClr val="tx2"/>
                </a:solidFill>
                <a:latin typeface="宋体" pitchFamily="2" charset="-122"/>
              </a:rPr>
              <a:t>1</a:t>
            </a:r>
            <a:r>
              <a:rPr lang="zh-CN" altLang="en-US" sz="2800" b="1" dirty="0" smtClean="0">
                <a:solidFill>
                  <a:schemeClr val="tx2"/>
                </a:solidFill>
                <a:latin typeface="宋体" pitchFamily="2" charset="-122"/>
              </a:rPr>
              <a:t>年后开始还款，</a:t>
            </a:r>
            <a:r>
              <a:rPr lang="en-US" altLang="zh-CN" sz="2800" b="1" dirty="0" smtClean="0">
                <a:solidFill>
                  <a:schemeClr val="tx2"/>
                </a:solidFill>
                <a:latin typeface="宋体" pitchFamily="2" charset="-122"/>
              </a:rPr>
              <a:t>5</a:t>
            </a:r>
            <a:r>
              <a:rPr lang="zh-CN" altLang="en-US" sz="2800" b="1" dirty="0" smtClean="0">
                <a:solidFill>
                  <a:schemeClr val="tx2"/>
                </a:solidFill>
                <a:latin typeface="宋体" pitchFamily="2" charset="-122"/>
              </a:rPr>
              <a:t>年内按年等额付清，每年应付多少？</a:t>
            </a:r>
          </a:p>
          <a:p>
            <a:pPr eaLnBrk="1" hangingPunct="1">
              <a:buFont typeface="Wingdings" pitchFamily="2" charset="2"/>
              <a:buNone/>
            </a:pPr>
            <a:r>
              <a:rPr lang="en-GB" altLang="zh-CN" b="1" dirty="0" smtClean="0">
                <a:solidFill>
                  <a:schemeClr val="tx2"/>
                </a:solidFill>
                <a:latin typeface="宋体" pitchFamily="2" charset="-122"/>
              </a:rPr>
              <a:t>    </a:t>
            </a:r>
            <a:endParaRPr lang="zh-CN" altLang="en-US" b="1" dirty="0" smtClean="0">
              <a:solidFill>
                <a:schemeClr val="tx2"/>
              </a:solidFill>
              <a:latin typeface="宋体" pitchFamily="2" charset="-122"/>
            </a:endParaRPr>
          </a:p>
        </p:txBody>
      </p:sp>
      <p:sp>
        <p:nvSpPr>
          <p:cNvPr id="361476" name="Rectangle 4"/>
          <p:cNvSpPr>
            <a:spLocks noChangeArrowheads="1"/>
          </p:cNvSpPr>
          <p:nvPr/>
        </p:nvSpPr>
        <p:spPr bwMode="auto">
          <a:xfrm>
            <a:off x="1258888" y="3214686"/>
            <a:ext cx="7489825" cy="519113"/>
          </a:xfrm>
          <a:prstGeom prst="rect">
            <a:avLst/>
          </a:prstGeom>
          <a:noFill/>
          <a:ln w="9525">
            <a:noFill/>
            <a:miter lim="800000"/>
            <a:headEnd/>
            <a:tailEnd/>
          </a:ln>
        </p:spPr>
        <p:txBody>
          <a:bodyPr>
            <a:spAutoFit/>
          </a:bodyPr>
          <a:lstStyle/>
          <a:p>
            <a:r>
              <a:rPr lang="en-GB" altLang="zh-CN" sz="2800" dirty="0">
                <a:solidFill>
                  <a:schemeClr val="tx2"/>
                </a:solidFill>
              </a:rPr>
              <a:t>A=10000(1+6%)(F/A,6%,4</a:t>
            </a:r>
            <a:r>
              <a:rPr lang="en-GB" altLang="zh-CN" sz="2800" dirty="0" smtClean="0">
                <a:solidFill>
                  <a:schemeClr val="tx2"/>
                </a:solidFill>
              </a:rPr>
              <a:t>)/(A/P,6</a:t>
            </a:r>
            <a:r>
              <a:rPr lang="en-GB" altLang="zh-CN" sz="2800" dirty="0">
                <a:solidFill>
                  <a:schemeClr val="tx2"/>
                </a:solidFill>
              </a:rPr>
              <a:t>%,5)=11818</a:t>
            </a:r>
            <a:endParaRPr lang="en-US" altLang="zh-CN" sz="2800" dirty="0">
              <a:solidFill>
                <a:schemeClr val="tx2"/>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1476"/>
                                        </p:tgtEl>
                                        <p:attrNameLst>
                                          <p:attrName>style.visibility</p:attrName>
                                        </p:attrNameLst>
                                      </p:cBhvr>
                                      <p:to>
                                        <p:strVal val="visible"/>
                                      </p:to>
                                    </p:set>
                                    <p:anim calcmode="lin" valueType="num">
                                      <p:cBhvr additive="base">
                                        <p:cTn id="7" dur="500" fill="hold"/>
                                        <p:tgtEl>
                                          <p:spTgt spid="361476"/>
                                        </p:tgtEl>
                                        <p:attrNameLst>
                                          <p:attrName>ppt_x</p:attrName>
                                        </p:attrNameLst>
                                      </p:cBhvr>
                                      <p:tavLst>
                                        <p:tav tm="0">
                                          <p:val>
                                            <p:strVal val="#ppt_x"/>
                                          </p:val>
                                        </p:tav>
                                        <p:tav tm="100000">
                                          <p:val>
                                            <p:strVal val="#ppt_x"/>
                                          </p:val>
                                        </p:tav>
                                      </p:tavLst>
                                    </p:anim>
                                    <p:anim calcmode="lin" valueType="num">
                                      <p:cBhvr additive="base">
                                        <p:cTn id="8" dur="500" fill="hold"/>
                                        <p:tgtEl>
                                          <p:spTgt spid="361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671538" y="1142984"/>
            <a:ext cx="7686676" cy="4616648"/>
          </a:xfrm>
          <a:prstGeom prst="rect">
            <a:avLst/>
          </a:prstGeom>
          <a:noFill/>
          <a:ln w="57150">
            <a:noFill/>
            <a:miter lim="800000"/>
            <a:headEnd/>
            <a:tailEnd/>
          </a:ln>
        </p:spPr>
        <p:txBody>
          <a:bodyPr wrap="square">
            <a:spAutoFit/>
          </a:bodyPr>
          <a:lstStyle/>
          <a:p>
            <a:pPr algn="l">
              <a:lnSpc>
                <a:spcPct val="150000"/>
              </a:lnSpc>
              <a:spcBef>
                <a:spcPct val="50000"/>
              </a:spcBef>
            </a:pPr>
            <a:r>
              <a:rPr lang="zh-CN" altLang="en-US" sz="2800" b="1" dirty="0" smtClean="0">
                <a:solidFill>
                  <a:srgbClr val="7030A0"/>
                </a:solidFill>
                <a:effectLst>
                  <a:outerShdw blurRad="38100" dist="38100" dir="2700000" algn="tl">
                    <a:srgbClr val="000000">
                      <a:alpha val="43137"/>
                    </a:srgbClr>
                  </a:outerShdw>
                </a:effectLst>
                <a:latin typeface="宋体" pitchFamily="2" charset="-122"/>
              </a:rPr>
              <a:t>先付年金现值求解方法：</a:t>
            </a:r>
            <a:endParaRPr lang="en-US" altLang="zh-CN" sz="2800" b="1" dirty="0" smtClean="0">
              <a:solidFill>
                <a:srgbClr val="7030A0"/>
              </a:solidFill>
              <a:effectLst>
                <a:outerShdw blurRad="38100" dist="38100" dir="2700000" algn="tl">
                  <a:srgbClr val="000000">
                    <a:alpha val="43137"/>
                  </a:srgbClr>
                </a:outerShdw>
              </a:effectLst>
              <a:latin typeface="宋体" pitchFamily="2" charset="-122"/>
            </a:endParaRPr>
          </a:p>
          <a:p>
            <a:pPr marL="355600" indent="-355600" algn="l">
              <a:lnSpc>
                <a:spcPct val="150000"/>
              </a:lnSpc>
              <a:spcBef>
                <a:spcPct val="50000"/>
              </a:spcBef>
            </a:pPr>
            <a:r>
              <a:rPr lang="en-US" altLang="zh-CN" sz="2800" b="1" dirty="0" smtClean="0">
                <a:effectLst>
                  <a:outerShdw blurRad="38100" dist="38100" dir="2700000" algn="tl">
                    <a:srgbClr val="000000">
                      <a:alpha val="43137"/>
                    </a:srgbClr>
                  </a:outerShdw>
                </a:effectLst>
                <a:latin typeface="宋体" pitchFamily="2" charset="-122"/>
              </a:rPr>
              <a:t>1.</a:t>
            </a:r>
            <a:r>
              <a:rPr lang="zh-CN" altLang="en-US" sz="2800" b="1" dirty="0" smtClean="0">
                <a:effectLst>
                  <a:outerShdw blurRad="38100" dist="38100" dir="2700000" algn="tl">
                    <a:srgbClr val="000000">
                      <a:alpha val="43137"/>
                    </a:srgbClr>
                  </a:outerShdw>
                </a:effectLst>
                <a:latin typeface="宋体" pitchFamily="2" charset="-122"/>
              </a:rPr>
              <a:t>计算</a:t>
            </a:r>
            <a:r>
              <a:rPr lang="en-US" altLang="zh-CN" sz="2800" b="1" dirty="0" smtClean="0">
                <a:effectLst>
                  <a:outerShdw blurRad="38100" dist="38100" dir="2700000" algn="tl">
                    <a:srgbClr val="000000">
                      <a:alpha val="43137"/>
                    </a:srgbClr>
                  </a:outerShdw>
                </a:effectLst>
                <a:latin typeface="宋体" pitchFamily="2" charset="-122"/>
              </a:rPr>
              <a:t>n</a:t>
            </a:r>
            <a:r>
              <a:rPr lang="zh-CN" altLang="en-US" sz="2800" b="1" dirty="0" smtClean="0">
                <a:effectLst>
                  <a:outerShdw blurRad="38100" dist="38100" dir="2700000" algn="tl">
                    <a:srgbClr val="000000">
                      <a:alpha val="43137"/>
                    </a:srgbClr>
                  </a:outerShdw>
                </a:effectLst>
                <a:latin typeface="宋体" pitchFamily="2" charset="-122"/>
              </a:rPr>
              <a:t>期后付年金现值，现值再向后折算</a:t>
            </a:r>
            <a:r>
              <a:rPr lang="en-US" altLang="zh-CN" sz="2800" b="1" dirty="0" smtClean="0">
                <a:effectLst>
                  <a:outerShdw blurRad="38100" dist="38100" dir="2700000" algn="tl">
                    <a:srgbClr val="000000">
                      <a:alpha val="43137"/>
                    </a:srgbClr>
                  </a:outerShdw>
                </a:effectLst>
                <a:latin typeface="宋体" pitchFamily="2" charset="-122"/>
              </a:rPr>
              <a:t>1</a:t>
            </a:r>
            <a:r>
              <a:rPr lang="zh-CN" altLang="en-US" sz="2800" b="1" dirty="0" smtClean="0">
                <a:effectLst>
                  <a:outerShdw blurRad="38100" dist="38100" dir="2700000" algn="tl">
                    <a:srgbClr val="000000">
                      <a:alpha val="43137"/>
                    </a:srgbClr>
                  </a:outerShdw>
                </a:effectLst>
                <a:latin typeface="宋体" pitchFamily="2" charset="-122"/>
              </a:rPr>
              <a:t>年。</a:t>
            </a:r>
            <a:endParaRPr lang="en-US" altLang="zh-CN" sz="2800" b="1" dirty="0" smtClean="0">
              <a:effectLst>
                <a:outerShdw blurRad="38100" dist="38100" dir="2700000" algn="tl">
                  <a:srgbClr val="000000">
                    <a:alpha val="43137"/>
                  </a:srgbClr>
                </a:outerShdw>
              </a:effectLst>
              <a:latin typeface="宋体" pitchFamily="2" charset="-122"/>
            </a:endParaRPr>
          </a:p>
          <a:p>
            <a:pPr marL="355600" indent="-355600" algn="l">
              <a:lnSpc>
                <a:spcPct val="150000"/>
              </a:lnSpc>
              <a:spcBef>
                <a:spcPct val="50000"/>
              </a:spcBef>
            </a:pPr>
            <a:r>
              <a:rPr lang="en-US" altLang="zh-CN" sz="2800" b="1" dirty="0" smtClean="0">
                <a:effectLst>
                  <a:outerShdw blurRad="38100" dist="38100" dir="2700000" algn="tl">
                    <a:srgbClr val="000000">
                      <a:alpha val="43137"/>
                    </a:srgbClr>
                  </a:outerShdw>
                </a:effectLst>
                <a:latin typeface="宋体" pitchFamily="2" charset="-122"/>
              </a:rPr>
              <a:t>2.</a:t>
            </a:r>
            <a:r>
              <a:rPr lang="zh-CN" altLang="en-US" sz="2800" b="1" dirty="0" smtClean="0">
                <a:effectLst>
                  <a:outerShdw blurRad="38100" dist="38100" dir="2700000" algn="tl">
                    <a:srgbClr val="000000">
                      <a:alpha val="43137"/>
                    </a:srgbClr>
                  </a:outerShdw>
                </a:effectLst>
                <a:latin typeface="宋体" pitchFamily="2" charset="-122"/>
              </a:rPr>
              <a:t>计算</a:t>
            </a:r>
            <a:r>
              <a:rPr lang="en-US" altLang="zh-CN" sz="2800" b="1" dirty="0" smtClean="0">
                <a:effectLst>
                  <a:outerShdw blurRad="38100" dist="38100" dir="2700000" algn="tl">
                    <a:srgbClr val="000000">
                      <a:alpha val="43137"/>
                    </a:srgbClr>
                  </a:outerShdw>
                </a:effectLst>
                <a:latin typeface="宋体" pitchFamily="2" charset="-122"/>
              </a:rPr>
              <a:t>n-1</a:t>
            </a:r>
            <a:r>
              <a:rPr lang="zh-CN" altLang="en-US" sz="2800" b="1" dirty="0" smtClean="0">
                <a:effectLst>
                  <a:outerShdw blurRad="38100" dist="38100" dir="2700000" algn="tl">
                    <a:srgbClr val="000000">
                      <a:alpha val="43137"/>
                    </a:srgbClr>
                  </a:outerShdw>
                </a:effectLst>
                <a:latin typeface="宋体" pitchFamily="2" charset="-122"/>
              </a:rPr>
              <a:t>期后付年金现值，现值再加上第</a:t>
            </a:r>
            <a:r>
              <a:rPr lang="en-US" altLang="zh-CN" sz="2800" b="1" dirty="0" smtClean="0">
                <a:effectLst>
                  <a:outerShdw blurRad="38100" dist="38100" dir="2700000" algn="tl">
                    <a:srgbClr val="000000">
                      <a:alpha val="43137"/>
                    </a:srgbClr>
                  </a:outerShdw>
                </a:effectLst>
                <a:latin typeface="宋体" pitchFamily="2" charset="-122"/>
              </a:rPr>
              <a:t>1</a:t>
            </a:r>
            <a:r>
              <a:rPr lang="zh-CN" altLang="en-US" sz="2800" b="1" dirty="0" smtClean="0">
                <a:effectLst>
                  <a:outerShdw blurRad="38100" dist="38100" dir="2700000" algn="tl">
                    <a:srgbClr val="000000">
                      <a:alpha val="43137"/>
                    </a:srgbClr>
                  </a:outerShdw>
                </a:effectLst>
                <a:latin typeface="宋体" pitchFamily="2" charset="-122"/>
              </a:rPr>
              <a:t>期的收付额（年值）。</a:t>
            </a:r>
            <a:endParaRPr lang="en-US" altLang="zh-CN" sz="2800" b="1" dirty="0" smtClean="0">
              <a:effectLst>
                <a:outerShdw blurRad="38100" dist="38100" dir="2700000" algn="tl">
                  <a:srgbClr val="000000">
                    <a:alpha val="43137"/>
                  </a:srgbClr>
                </a:outerShdw>
              </a:effectLst>
              <a:latin typeface="宋体" pitchFamily="2" charset="-122"/>
            </a:endParaRPr>
          </a:p>
          <a:p>
            <a:pPr marL="355600" indent="-355600" algn="l">
              <a:lnSpc>
                <a:spcPct val="150000"/>
              </a:lnSpc>
              <a:spcBef>
                <a:spcPct val="50000"/>
              </a:spcBef>
            </a:pPr>
            <a:r>
              <a:rPr lang="en-US" altLang="zh-CN" sz="2800" b="1" dirty="0" smtClean="0">
                <a:effectLst>
                  <a:outerShdw blurRad="38100" dist="38100" dir="2700000" algn="tl">
                    <a:srgbClr val="000000">
                      <a:alpha val="43137"/>
                    </a:srgbClr>
                  </a:outerShdw>
                </a:effectLst>
                <a:latin typeface="宋体" pitchFamily="2" charset="-122"/>
              </a:rPr>
              <a:t>3.</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将每年的年值均向后折</a:t>
            </a:r>
            <a:r>
              <a:rPr lang="en-US" altLang="zh-CN" sz="2800" b="1" dirty="0" smtClean="0">
                <a:solidFill>
                  <a:srgbClr val="C00000"/>
                </a:solidFill>
                <a:effectLst>
                  <a:outerShdw blurRad="38100" dist="38100" dir="2700000" algn="tl">
                    <a:srgbClr val="000000">
                      <a:alpha val="43137"/>
                    </a:srgbClr>
                  </a:outerShdw>
                </a:effectLst>
                <a:latin typeface="宋体" pitchFamily="2" charset="-122"/>
              </a:rPr>
              <a:t>1</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年，形成新的年值 ，再用新的年值按正常的后付年金现值计算。</a:t>
            </a:r>
            <a:endParaRPr lang="zh-CN" altLang="en-US" sz="2800" b="1" dirty="0">
              <a:solidFill>
                <a:srgbClr val="C00000"/>
              </a:solidFill>
              <a:effectLst>
                <a:outerShdw blurRad="38100" dist="38100" dir="2700000" algn="tl">
                  <a:srgbClr val="000000">
                    <a:alpha val="43137"/>
                  </a:srgbClr>
                </a:outerShdw>
              </a:effectLst>
              <a:latin typeface="宋体" pitchFamily="2" charset="-122"/>
            </a:endParaRPr>
          </a:p>
        </p:txBody>
      </p:sp>
      <p:sp>
        <p:nvSpPr>
          <p:cNvPr id="15394" name="Rectangle 39"/>
          <p:cNvSpPr>
            <a:spLocks noGrp="1" noChangeArrowheads="1"/>
          </p:cNvSpPr>
          <p:nvPr>
            <p:ph type="title" idx="4294967295"/>
          </p:nvPr>
        </p:nvSpPr>
        <p:spPr>
          <a:xfrm>
            <a:off x="1285852" y="214290"/>
            <a:ext cx="6475412" cy="693738"/>
          </a:xfrm>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latin typeface="宋体" pitchFamily="2" charset="-122"/>
              </a:rPr>
              <a:t>先付年金现值计算</a:t>
            </a:r>
            <a:endParaRPr lang="zh-CN" altLang="en-US" sz="3600" b="1" dirty="0" smtClean="0"/>
          </a:p>
        </p:txBody>
      </p:sp>
    </p:spTree>
  </p:cSld>
  <p:clrMapOvr>
    <a:masterClrMapping/>
  </p:clrMapOvr>
  <p:transition>
    <p:cover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4"/>
          <p:cNvSpPr txBox="1">
            <a:spLocks noChangeArrowheads="1"/>
          </p:cNvSpPr>
          <p:nvPr/>
        </p:nvSpPr>
        <p:spPr bwMode="auto">
          <a:xfrm>
            <a:off x="32448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3</a:t>
            </a:r>
          </a:p>
        </p:txBody>
      </p:sp>
      <p:sp>
        <p:nvSpPr>
          <p:cNvPr id="389125" name="Line 5"/>
          <p:cNvSpPr>
            <a:spLocks noChangeShapeType="1"/>
          </p:cNvSpPr>
          <p:nvPr/>
        </p:nvSpPr>
        <p:spPr bwMode="auto">
          <a:xfrm>
            <a:off x="14160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26" name="Line 6"/>
          <p:cNvSpPr>
            <a:spLocks noChangeShapeType="1"/>
          </p:cNvSpPr>
          <p:nvPr/>
        </p:nvSpPr>
        <p:spPr bwMode="auto">
          <a:xfrm flipV="1">
            <a:off x="1428728" y="1357298"/>
            <a:ext cx="0" cy="1295400"/>
          </a:xfrm>
          <a:prstGeom prst="line">
            <a:avLst/>
          </a:prstGeom>
          <a:noFill/>
          <a:ln w="57150">
            <a:solidFill>
              <a:srgbClr val="D60093"/>
            </a:solidFill>
            <a:prstDash val="sysDash"/>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369" name="Text Box 7"/>
          <p:cNvSpPr txBox="1">
            <a:spLocks noChangeArrowheads="1"/>
          </p:cNvSpPr>
          <p:nvPr/>
        </p:nvSpPr>
        <p:spPr bwMode="auto">
          <a:xfrm>
            <a:off x="1187450" y="3424222"/>
            <a:ext cx="457200" cy="457200"/>
          </a:xfrm>
          <a:prstGeom prst="rect">
            <a:avLst/>
          </a:prstGeom>
          <a:noFill/>
          <a:ln w="9525">
            <a:noFill/>
            <a:miter lim="800000"/>
            <a:headEnd/>
            <a:tailEnd/>
          </a:ln>
        </p:spPr>
        <p:txBody>
          <a:bodyPr>
            <a:spAutoFit/>
          </a:bodyPr>
          <a:lstStyle/>
          <a:p>
            <a:pPr algn="l">
              <a:spcBef>
                <a:spcPct val="50000"/>
              </a:spcBef>
            </a:pPr>
            <a:r>
              <a:rPr lang="en-US" altLang="zh-CN" sz="2400" i="1"/>
              <a:t>A</a:t>
            </a:r>
          </a:p>
        </p:txBody>
      </p:sp>
      <p:sp>
        <p:nvSpPr>
          <p:cNvPr id="15370" name="Text Box 8"/>
          <p:cNvSpPr txBox="1">
            <a:spLocks noChangeArrowheads="1"/>
          </p:cNvSpPr>
          <p:nvPr/>
        </p:nvSpPr>
        <p:spPr bwMode="auto">
          <a:xfrm>
            <a:off x="1643042" y="1285860"/>
            <a:ext cx="1060478" cy="457200"/>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P=?</a:t>
            </a:r>
            <a:endParaRPr lang="en-US" altLang="zh-CN" sz="2400" i="1" dirty="0"/>
          </a:p>
        </p:txBody>
      </p:sp>
      <p:sp>
        <p:nvSpPr>
          <p:cNvPr id="15371" name="Text Box 9"/>
          <p:cNvSpPr txBox="1">
            <a:spLocks noChangeArrowheads="1"/>
          </p:cNvSpPr>
          <p:nvPr/>
        </p:nvSpPr>
        <p:spPr bwMode="auto">
          <a:xfrm>
            <a:off x="13398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0</a:t>
            </a:r>
          </a:p>
        </p:txBody>
      </p:sp>
      <p:sp>
        <p:nvSpPr>
          <p:cNvPr id="15372" name="Text Box 10"/>
          <p:cNvSpPr txBox="1">
            <a:spLocks noChangeArrowheads="1"/>
          </p:cNvSpPr>
          <p:nvPr/>
        </p:nvSpPr>
        <p:spPr bwMode="auto">
          <a:xfrm>
            <a:off x="7359650" y="2586022"/>
            <a:ext cx="457200" cy="457200"/>
          </a:xfrm>
          <a:prstGeom prst="rect">
            <a:avLst/>
          </a:prstGeom>
          <a:noFill/>
          <a:ln w="9525">
            <a:noFill/>
            <a:miter lim="800000"/>
            <a:headEnd/>
            <a:tailEnd/>
          </a:ln>
        </p:spPr>
        <p:txBody>
          <a:bodyPr>
            <a:spAutoFit/>
          </a:bodyPr>
          <a:lstStyle/>
          <a:p>
            <a:pPr algn="l">
              <a:spcBef>
                <a:spcPct val="50000"/>
              </a:spcBef>
            </a:pPr>
            <a:r>
              <a:rPr lang="en-US" altLang="zh-CN" sz="2400"/>
              <a:t>n</a:t>
            </a:r>
          </a:p>
        </p:txBody>
      </p:sp>
      <p:sp>
        <p:nvSpPr>
          <p:cNvPr id="15373" name="Text Box 11"/>
          <p:cNvSpPr txBox="1">
            <a:spLocks noChangeArrowheads="1"/>
          </p:cNvSpPr>
          <p:nvPr/>
        </p:nvSpPr>
        <p:spPr bwMode="auto">
          <a:xfrm>
            <a:off x="20256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1</a:t>
            </a:r>
          </a:p>
        </p:txBody>
      </p:sp>
      <p:sp>
        <p:nvSpPr>
          <p:cNvPr id="15374" name="Text Box 12"/>
          <p:cNvSpPr txBox="1">
            <a:spLocks noChangeArrowheads="1"/>
          </p:cNvSpPr>
          <p:nvPr/>
        </p:nvSpPr>
        <p:spPr bwMode="auto">
          <a:xfrm>
            <a:off x="26352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2</a:t>
            </a:r>
          </a:p>
        </p:txBody>
      </p:sp>
      <p:sp>
        <p:nvSpPr>
          <p:cNvPr id="389133" name="Line 13"/>
          <p:cNvSpPr>
            <a:spLocks noChangeShapeType="1"/>
          </p:cNvSpPr>
          <p:nvPr/>
        </p:nvSpPr>
        <p:spPr bwMode="auto">
          <a:xfrm>
            <a:off x="14160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4" name="Line 14"/>
          <p:cNvSpPr>
            <a:spLocks noChangeShapeType="1"/>
          </p:cNvSpPr>
          <p:nvPr/>
        </p:nvSpPr>
        <p:spPr bwMode="auto">
          <a:xfrm>
            <a:off x="20256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5" name="Line 15"/>
          <p:cNvSpPr>
            <a:spLocks noChangeShapeType="1"/>
          </p:cNvSpPr>
          <p:nvPr/>
        </p:nvSpPr>
        <p:spPr bwMode="auto">
          <a:xfrm>
            <a:off x="26352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6" name="Line 16"/>
          <p:cNvSpPr>
            <a:spLocks noChangeShapeType="1"/>
          </p:cNvSpPr>
          <p:nvPr/>
        </p:nvSpPr>
        <p:spPr bwMode="auto">
          <a:xfrm>
            <a:off x="20256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7" name="Line 17"/>
          <p:cNvSpPr>
            <a:spLocks noChangeShapeType="1"/>
          </p:cNvSpPr>
          <p:nvPr/>
        </p:nvSpPr>
        <p:spPr bwMode="auto">
          <a:xfrm>
            <a:off x="26352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8" name="Line 18"/>
          <p:cNvSpPr>
            <a:spLocks noChangeShapeType="1"/>
          </p:cNvSpPr>
          <p:nvPr/>
        </p:nvSpPr>
        <p:spPr bwMode="auto">
          <a:xfrm>
            <a:off x="32448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9" name="Line 19"/>
          <p:cNvSpPr>
            <a:spLocks noChangeShapeType="1"/>
          </p:cNvSpPr>
          <p:nvPr/>
        </p:nvSpPr>
        <p:spPr bwMode="auto">
          <a:xfrm>
            <a:off x="1416050" y="2662222"/>
            <a:ext cx="3886200" cy="0"/>
          </a:xfrm>
          <a:prstGeom prst="line">
            <a:avLst/>
          </a:prstGeom>
          <a:noFill/>
          <a:ln w="571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0" name="Line 20"/>
          <p:cNvSpPr>
            <a:spLocks noChangeShapeType="1"/>
          </p:cNvSpPr>
          <p:nvPr/>
        </p:nvSpPr>
        <p:spPr bwMode="auto">
          <a:xfrm>
            <a:off x="5302250" y="2662222"/>
            <a:ext cx="304800" cy="3810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1" name="Line 21"/>
          <p:cNvSpPr>
            <a:spLocks noChangeShapeType="1"/>
          </p:cNvSpPr>
          <p:nvPr/>
        </p:nvSpPr>
        <p:spPr bwMode="auto">
          <a:xfrm flipV="1">
            <a:off x="5607050" y="2357422"/>
            <a:ext cx="228600" cy="6858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2" name="Line 22"/>
          <p:cNvSpPr>
            <a:spLocks noChangeShapeType="1"/>
          </p:cNvSpPr>
          <p:nvPr/>
        </p:nvSpPr>
        <p:spPr bwMode="auto">
          <a:xfrm>
            <a:off x="5835650" y="2357422"/>
            <a:ext cx="152400" cy="30480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3" name="Line 23"/>
          <p:cNvSpPr>
            <a:spLocks noChangeShapeType="1"/>
          </p:cNvSpPr>
          <p:nvPr/>
        </p:nvSpPr>
        <p:spPr bwMode="auto">
          <a:xfrm>
            <a:off x="5988050" y="2662222"/>
            <a:ext cx="2057400" cy="0"/>
          </a:xfrm>
          <a:prstGeom prst="line">
            <a:avLst/>
          </a:prstGeom>
          <a:noFill/>
          <a:ln w="57150">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4" name="Line 24"/>
          <p:cNvSpPr>
            <a:spLocks noChangeShapeType="1"/>
          </p:cNvSpPr>
          <p:nvPr/>
        </p:nvSpPr>
        <p:spPr bwMode="auto">
          <a:xfrm>
            <a:off x="32448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5" name="Line 25"/>
          <p:cNvSpPr>
            <a:spLocks noChangeShapeType="1"/>
          </p:cNvSpPr>
          <p:nvPr/>
        </p:nvSpPr>
        <p:spPr bwMode="auto">
          <a:xfrm>
            <a:off x="6826250" y="2662222"/>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388" name="Text Box 26"/>
          <p:cNvSpPr txBox="1">
            <a:spLocks noChangeArrowheads="1"/>
          </p:cNvSpPr>
          <p:nvPr/>
        </p:nvSpPr>
        <p:spPr bwMode="auto">
          <a:xfrm>
            <a:off x="6521450" y="2586022"/>
            <a:ext cx="762000" cy="457200"/>
          </a:xfrm>
          <a:prstGeom prst="rect">
            <a:avLst/>
          </a:prstGeom>
          <a:noFill/>
          <a:ln w="9525">
            <a:noFill/>
            <a:miter lim="800000"/>
            <a:headEnd/>
            <a:tailEnd/>
          </a:ln>
        </p:spPr>
        <p:txBody>
          <a:bodyPr>
            <a:spAutoFit/>
          </a:bodyPr>
          <a:lstStyle/>
          <a:p>
            <a:pPr algn="l">
              <a:spcBef>
                <a:spcPct val="50000"/>
              </a:spcBef>
            </a:pPr>
            <a:r>
              <a:rPr lang="en-US" altLang="zh-CN" sz="2400"/>
              <a:t>n</a:t>
            </a:r>
            <a:r>
              <a:rPr lang="en-US" altLang="zh-CN" sz="2400">
                <a:latin typeface="宋体" pitchFamily="2" charset="-122"/>
              </a:rPr>
              <a:t>-</a:t>
            </a:r>
            <a:r>
              <a:rPr lang="en-US" altLang="zh-CN" sz="2000">
                <a:latin typeface="宋体" pitchFamily="2" charset="-122"/>
              </a:rPr>
              <a:t>1</a:t>
            </a:r>
          </a:p>
        </p:txBody>
      </p:sp>
      <p:sp>
        <p:nvSpPr>
          <p:cNvPr id="389147" name="Line 27"/>
          <p:cNvSpPr>
            <a:spLocks noChangeShapeType="1"/>
          </p:cNvSpPr>
          <p:nvPr/>
        </p:nvSpPr>
        <p:spPr bwMode="auto">
          <a:xfrm>
            <a:off x="3854450" y="2586022"/>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390" name="Text Box 28"/>
          <p:cNvSpPr txBox="1">
            <a:spLocks noChangeArrowheads="1"/>
          </p:cNvSpPr>
          <p:nvPr/>
        </p:nvSpPr>
        <p:spPr bwMode="auto">
          <a:xfrm>
            <a:off x="3854450" y="2662222"/>
            <a:ext cx="457200" cy="457200"/>
          </a:xfrm>
          <a:prstGeom prst="rect">
            <a:avLst/>
          </a:prstGeom>
          <a:noFill/>
          <a:ln w="9525">
            <a:noFill/>
            <a:miter lim="800000"/>
            <a:headEnd/>
            <a:tailEnd/>
          </a:ln>
        </p:spPr>
        <p:txBody>
          <a:bodyPr>
            <a:spAutoFit/>
          </a:bodyPr>
          <a:lstStyle/>
          <a:p>
            <a:pPr algn="l">
              <a:spcBef>
                <a:spcPct val="50000"/>
              </a:spcBef>
            </a:pPr>
            <a:r>
              <a:rPr lang="en-US" altLang="zh-CN" sz="2400"/>
              <a:t>4</a:t>
            </a:r>
          </a:p>
        </p:txBody>
      </p:sp>
      <p:grpSp>
        <p:nvGrpSpPr>
          <p:cNvPr id="2" name="Group 41"/>
          <p:cNvGrpSpPr>
            <a:grpSpLocks/>
          </p:cNvGrpSpPr>
          <p:nvPr/>
        </p:nvGrpSpPr>
        <p:grpSpPr bwMode="auto">
          <a:xfrm>
            <a:off x="2101850" y="2662222"/>
            <a:ext cx="5334000" cy="762000"/>
            <a:chOff x="1324" y="2119"/>
            <a:chExt cx="3360" cy="480"/>
          </a:xfrm>
        </p:grpSpPr>
        <p:sp>
          <p:nvSpPr>
            <p:cNvPr id="389149" name="Line 29"/>
            <p:cNvSpPr>
              <a:spLocks noChangeShapeType="1"/>
            </p:cNvSpPr>
            <p:nvPr/>
          </p:nvSpPr>
          <p:spPr bwMode="auto">
            <a:xfrm>
              <a:off x="1324"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0" name="Line 30"/>
            <p:cNvSpPr>
              <a:spLocks noChangeShapeType="1"/>
            </p:cNvSpPr>
            <p:nvPr/>
          </p:nvSpPr>
          <p:spPr bwMode="auto">
            <a:xfrm>
              <a:off x="1708"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1" name="Line 31"/>
            <p:cNvSpPr>
              <a:spLocks noChangeShapeType="1"/>
            </p:cNvSpPr>
            <p:nvPr/>
          </p:nvSpPr>
          <p:spPr bwMode="auto">
            <a:xfrm>
              <a:off x="2092"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2" name="Line 32"/>
            <p:cNvSpPr>
              <a:spLocks noChangeShapeType="1"/>
            </p:cNvSpPr>
            <p:nvPr/>
          </p:nvSpPr>
          <p:spPr bwMode="auto">
            <a:xfrm>
              <a:off x="2428"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3" name="Line 33"/>
            <p:cNvSpPr>
              <a:spLocks noChangeShapeType="1"/>
            </p:cNvSpPr>
            <p:nvPr/>
          </p:nvSpPr>
          <p:spPr bwMode="auto">
            <a:xfrm>
              <a:off x="4684"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4" name="Line 34"/>
            <p:cNvSpPr>
              <a:spLocks noChangeShapeType="1"/>
            </p:cNvSpPr>
            <p:nvPr/>
          </p:nvSpPr>
          <p:spPr bwMode="auto">
            <a:xfrm>
              <a:off x="4348" y="2119"/>
              <a:ext cx="0" cy="480"/>
            </a:xfrm>
            <a:prstGeom prst="line">
              <a:avLst/>
            </a:prstGeom>
            <a:noFill/>
            <a:ln w="57150">
              <a:solidFill>
                <a:schemeClr val="fo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5" name="Line 35"/>
            <p:cNvSpPr>
              <a:spLocks noChangeShapeType="1"/>
            </p:cNvSpPr>
            <p:nvPr/>
          </p:nvSpPr>
          <p:spPr bwMode="auto">
            <a:xfrm>
              <a:off x="1324" y="2599"/>
              <a:ext cx="3360" cy="0"/>
            </a:xfrm>
            <a:prstGeom prst="line">
              <a:avLst/>
            </a:prstGeom>
            <a:noFill/>
            <a:ln w="1905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389156" name="Line 36"/>
          <p:cNvSpPr>
            <a:spLocks noChangeShapeType="1"/>
          </p:cNvSpPr>
          <p:nvPr/>
        </p:nvSpPr>
        <p:spPr bwMode="auto">
          <a:xfrm>
            <a:off x="1416050" y="3271822"/>
            <a:ext cx="5410200" cy="0"/>
          </a:xfrm>
          <a:prstGeom prst="line">
            <a:avLst/>
          </a:prstGeom>
          <a:noFill/>
          <a:ln w="190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57" name="Text Box 37"/>
          <p:cNvSpPr txBox="1">
            <a:spLocks noChangeArrowheads="1"/>
          </p:cNvSpPr>
          <p:nvPr/>
        </p:nvSpPr>
        <p:spPr bwMode="auto">
          <a:xfrm>
            <a:off x="1949450" y="3424222"/>
            <a:ext cx="762000" cy="457200"/>
          </a:xfrm>
          <a:prstGeom prst="rect">
            <a:avLst/>
          </a:prstGeom>
          <a:noFill/>
          <a:ln w="9525">
            <a:noFill/>
            <a:miter lim="800000"/>
            <a:headEnd/>
            <a:tailEnd/>
          </a:ln>
        </p:spPr>
        <p:txBody>
          <a:bodyPr>
            <a:spAutoFit/>
          </a:bodyPr>
          <a:lstStyle/>
          <a:p>
            <a:pPr algn="l">
              <a:spcBef>
                <a:spcPct val="50000"/>
              </a:spcBef>
            </a:pPr>
            <a:r>
              <a:rPr lang="en-US" altLang="zh-CN" sz="2400" i="1"/>
              <a:t>A</a:t>
            </a:r>
            <a:r>
              <a:rPr lang="en-US" altLang="zh-CN" sz="2400" i="1">
                <a:cs typeface="Times New Roman" pitchFamily="18" charset="0"/>
              </a:rPr>
              <a:t>'</a:t>
            </a:r>
            <a:endParaRPr lang="en-US" altLang="zh-CN" sz="2400" i="1"/>
          </a:p>
        </p:txBody>
      </p:sp>
      <p:graphicFrame>
        <p:nvGraphicFramePr>
          <p:cNvPr id="389158" name="Object 38"/>
          <p:cNvGraphicFramePr>
            <a:graphicFrameLocks noChangeAspect="1"/>
          </p:cNvGraphicFramePr>
          <p:nvPr/>
        </p:nvGraphicFramePr>
        <p:xfrm>
          <a:off x="1571604" y="4357694"/>
          <a:ext cx="5857915" cy="825494"/>
        </p:xfrm>
        <a:graphic>
          <a:graphicData uri="http://schemas.openxmlformats.org/presentationml/2006/ole">
            <p:oleObj spid="_x0000_s238594" name="公式" r:id="rId3" imgW="2336760" imgH="431640" progId="Equation.3">
              <p:embed/>
            </p:oleObj>
          </a:graphicData>
        </a:graphic>
      </p:graphicFrame>
      <p:sp>
        <p:nvSpPr>
          <p:cNvPr id="15394" name="Rectangle 39"/>
          <p:cNvSpPr>
            <a:spLocks noGrp="1" noChangeArrowheads="1"/>
          </p:cNvSpPr>
          <p:nvPr>
            <p:ph type="title" idx="4294967295"/>
          </p:nvPr>
        </p:nvSpPr>
        <p:spPr>
          <a:xfrm>
            <a:off x="1357290" y="214290"/>
            <a:ext cx="6475412" cy="693738"/>
          </a:xfrm>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latin typeface="宋体" pitchFamily="2" charset="-122"/>
              </a:rPr>
              <a:t>先付年金现值计算</a:t>
            </a:r>
            <a:endParaRPr lang="zh-CN" altLang="en-US" sz="3600" b="1" dirty="0" smtClean="0">
              <a:solidFill>
                <a:srgbClr val="C00000"/>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9157"/>
                                        </p:tgtEl>
                                        <p:attrNameLst>
                                          <p:attrName>style.visibility</p:attrName>
                                        </p:attrNameLst>
                                      </p:cBhvr>
                                      <p:to>
                                        <p:strVal val="visible"/>
                                      </p:to>
                                    </p:set>
                                    <p:anim calcmode="lin" valueType="num">
                                      <p:cBhvr additive="base">
                                        <p:cTn id="11" dur="500" fill="hold"/>
                                        <p:tgtEl>
                                          <p:spTgt spid="389157"/>
                                        </p:tgtEl>
                                        <p:attrNameLst>
                                          <p:attrName>ppt_x</p:attrName>
                                        </p:attrNameLst>
                                      </p:cBhvr>
                                      <p:tavLst>
                                        <p:tav tm="0">
                                          <p:val>
                                            <p:strVal val="#ppt_x"/>
                                          </p:val>
                                        </p:tav>
                                        <p:tav tm="100000">
                                          <p:val>
                                            <p:strVal val="#ppt_x"/>
                                          </p:val>
                                        </p:tav>
                                      </p:tavLst>
                                    </p:anim>
                                    <p:anim calcmode="lin" valueType="num">
                                      <p:cBhvr additive="base">
                                        <p:cTn id="12" dur="500" fill="hold"/>
                                        <p:tgtEl>
                                          <p:spTgt spid="3891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9158"/>
                                        </p:tgtEl>
                                        <p:attrNameLst>
                                          <p:attrName>style.visibility</p:attrName>
                                        </p:attrNameLst>
                                      </p:cBhvr>
                                      <p:to>
                                        <p:strVal val="visible"/>
                                      </p:to>
                                    </p:set>
                                    <p:anim calcmode="lin" valueType="num">
                                      <p:cBhvr additive="base">
                                        <p:cTn id="17" dur="500" fill="hold"/>
                                        <p:tgtEl>
                                          <p:spTgt spid="389158"/>
                                        </p:tgtEl>
                                        <p:attrNameLst>
                                          <p:attrName>ppt_x</p:attrName>
                                        </p:attrNameLst>
                                      </p:cBhvr>
                                      <p:tavLst>
                                        <p:tav tm="0">
                                          <p:val>
                                            <p:strVal val="#ppt_x"/>
                                          </p:val>
                                        </p:tav>
                                        <p:tav tm="100000">
                                          <p:val>
                                            <p:strVal val="#ppt_x"/>
                                          </p:val>
                                        </p:tav>
                                      </p:tavLst>
                                    </p:anim>
                                    <p:anim calcmode="lin" valueType="num">
                                      <p:cBhvr additive="base">
                                        <p:cTn id="18" dur="500" fill="hold"/>
                                        <p:tgtEl>
                                          <p:spTgt spid="389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671538" y="1142984"/>
            <a:ext cx="7686676" cy="1600438"/>
          </a:xfrm>
          <a:prstGeom prst="rect">
            <a:avLst/>
          </a:prstGeom>
          <a:noFill/>
          <a:ln w="57150">
            <a:noFill/>
            <a:miter lim="800000"/>
            <a:headEnd/>
            <a:tailEnd/>
          </a:ln>
        </p:spPr>
        <p:txBody>
          <a:bodyPr wrap="square">
            <a:spAutoFit/>
          </a:bodyPr>
          <a:lstStyle/>
          <a:p>
            <a:pPr>
              <a:spcBef>
                <a:spcPct val="50000"/>
              </a:spcBef>
            </a:pP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延期年金</a:t>
            </a:r>
            <a:r>
              <a:rPr lang="zh-CN" altLang="en-US" sz="2800" b="1" dirty="0" smtClean="0">
                <a:effectLst>
                  <a:outerShdw blurRad="38100" dist="38100" dir="2700000" algn="tl">
                    <a:srgbClr val="000000">
                      <a:alpha val="43137"/>
                    </a:srgbClr>
                  </a:outerShdw>
                </a:effectLst>
                <a:latin typeface="宋体" pitchFamily="2" charset="-122"/>
              </a:rPr>
              <a:t>：</a:t>
            </a:r>
            <a:endParaRPr lang="en-US" altLang="zh-CN" sz="2800" b="1" dirty="0" smtClean="0">
              <a:effectLst>
                <a:outerShdw blurRad="38100" dist="38100" dir="2700000" algn="tl">
                  <a:srgbClr val="000000">
                    <a:alpha val="43137"/>
                  </a:srgbClr>
                </a:outerShdw>
              </a:effectLst>
              <a:latin typeface="宋体" pitchFamily="2" charset="-122"/>
            </a:endParaRPr>
          </a:p>
          <a:p>
            <a:pPr algn="l">
              <a:spcBef>
                <a:spcPct val="50000"/>
              </a:spcBef>
            </a:pPr>
            <a:r>
              <a:rPr lang="zh-CN" altLang="en-US" sz="2800" b="1" dirty="0" smtClean="0">
                <a:effectLst>
                  <a:outerShdw blurRad="38100" dist="38100" dir="2700000" algn="tl">
                    <a:srgbClr val="000000">
                      <a:alpha val="43137"/>
                    </a:srgbClr>
                  </a:outerShdw>
                </a:effectLst>
                <a:latin typeface="宋体" pitchFamily="2" charset="-122"/>
              </a:rPr>
              <a:t>    当年金的</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首次</a:t>
            </a:r>
            <a:r>
              <a:rPr lang="zh-CN" altLang="en-US" sz="2800" b="1" dirty="0" smtClean="0">
                <a:effectLst>
                  <a:outerShdw blurRad="38100" dist="38100" dir="2700000" algn="tl">
                    <a:srgbClr val="000000">
                      <a:alpha val="43137"/>
                    </a:srgbClr>
                  </a:outerShdw>
                </a:effectLst>
                <a:latin typeface="宋体" pitchFamily="2" charset="-122"/>
              </a:rPr>
              <a:t>收付额发生在</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第</a:t>
            </a:r>
            <a:r>
              <a:rPr lang="en-US" altLang="zh-CN" sz="2800" b="1" dirty="0" smtClean="0">
                <a:solidFill>
                  <a:srgbClr val="C00000"/>
                </a:solidFill>
                <a:effectLst>
                  <a:outerShdw blurRad="38100" dist="38100" dir="2700000" algn="tl">
                    <a:srgbClr val="000000">
                      <a:alpha val="43137"/>
                    </a:srgbClr>
                  </a:outerShdw>
                </a:effectLst>
                <a:latin typeface="宋体" pitchFamily="2" charset="-122"/>
              </a:rPr>
              <a:t>1</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期期末以外</a:t>
            </a:r>
            <a:r>
              <a:rPr lang="zh-CN" altLang="en-US" sz="2800" b="1" dirty="0" smtClean="0">
                <a:effectLst>
                  <a:outerShdw blurRad="38100" dist="38100" dir="2700000" algn="tl">
                    <a:srgbClr val="000000">
                      <a:alpha val="43137"/>
                    </a:srgbClr>
                  </a:outerShdw>
                </a:effectLst>
                <a:latin typeface="宋体" pitchFamily="2" charset="-122"/>
              </a:rPr>
              <a:t>的时间点时，称之为延期年金。</a:t>
            </a:r>
            <a:endParaRPr lang="zh-CN" altLang="en-US" sz="2800" b="1" dirty="0">
              <a:effectLst>
                <a:outerShdw blurRad="38100" dist="38100" dir="2700000" algn="tl">
                  <a:srgbClr val="000000">
                    <a:alpha val="43137"/>
                  </a:srgbClr>
                </a:outerShdw>
              </a:effectLst>
              <a:latin typeface="宋体" pitchFamily="2" charset="-122"/>
            </a:endParaRPr>
          </a:p>
        </p:txBody>
      </p:sp>
      <p:sp>
        <p:nvSpPr>
          <p:cNvPr id="15394" name="Rectangle 39"/>
          <p:cNvSpPr>
            <a:spLocks noGrp="1" noChangeArrowheads="1"/>
          </p:cNvSpPr>
          <p:nvPr>
            <p:ph type="title" idx="4294967295"/>
          </p:nvPr>
        </p:nvSpPr>
        <p:spPr>
          <a:xfrm>
            <a:off x="1285852" y="214290"/>
            <a:ext cx="6475412" cy="693738"/>
          </a:xfrm>
        </p:spPr>
        <p:txBody>
          <a:bodyPr/>
          <a:lstStyle/>
          <a:p>
            <a:pPr eaLnBrk="1" hangingPunct="1"/>
            <a:r>
              <a:rPr lang="en-US" altLang="zh-CN" sz="3600" b="1" dirty="0" smtClean="0"/>
              <a:t>    </a:t>
            </a:r>
            <a:r>
              <a:rPr lang="zh-CN" altLang="en-US" sz="3600" dirty="0" smtClean="0"/>
              <a:t>二</a:t>
            </a:r>
            <a:r>
              <a:rPr lang="zh-CN" altLang="en-US" sz="3600" b="1" dirty="0" smtClean="0"/>
              <a:t>、延期年金的等值计算</a:t>
            </a:r>
          </a:p>
        </p:txBody>
      </p:sp>
      <p:grpSp>
        <p:nvGrpSpPr>
          <p:cNvPr id="2" name="Group 28"/>
          <p:cNvGrpSpPr>
            <a:grpSpLocks/>
          </p:cNvGrpSpPr>
          <p:nvPr/>
        </p:nvGrpSpPr>
        <p:grpSpPr bwMode="auto">
          <a:xfrm>
            <a:off x="2571736" y="4172877"/>
            <a:ext cx="4114800" cy="1801812"/>
            <a:chOff x="2784" y="2928"/>
            <a:chExt cx="2400" cy="945"/>
          </a:xfrm>
        </p:grpSpPr>
        <p:sp>
          <p:nvSpPr>
            <p:cNvPr id="5" name="Line 5"/>
            <p:cNvSpPr>
              <a:spLocks noChangeShapeType="1"/>
            </p:cNvSpPr>
            <p:nvPr/>
          </p:nvSpPr>
          <p:spPr bwMode="auto">
            <a:xfrm>
              <a:off x="2936" y="3209"/>
              <a:ext cx="1061"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6" name="Line 6"/>
            <p:cNvSpPr>
              <a:spLocks noChangeShapeType="1"/>
            </p:cNvSpPr>
            <p:nvPr/>
          </p:nvSpPr>
          <p:spPr bwMode="auto">
            <a:xfrm>
              <a:off x="3997" y="3223"/>
              <a:ext cx="0" cy="14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7" name="Line 7"/>
            <p:cNvSpPr>
              <a:spLocks noChangeShapeType="1"/>
            </p:cNvSpPr>
            <p:nvPr/>
          </p:nvSpPr>
          <p:spPr bwMode="auto">
            <a:xfrm flipV="1">
              <a:off x="3997" y="3067"/>
              <a:ext cx="227" cy="28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8" name="Line 8"/>
            <p:cNvSpPr>
              <a:spLocks noChangeShapeType="1"/>
            </p:cNvSpPr>
            <p:nvPr/>
          </p:nvSpPr>
          <p:spPr bwMode="auto">
            <a:xfrm>
              <a:off x="4224" y="3067"/>
              <a:ext cx="0" cy="14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9" name="Line 9"/>
            <p:cNvSpPr>
              <a:spLocks noChangeShapeType="1"/>
            </p:cNvSpPr>
            <p:nvPr/>
          </p:nvSpPr>
          <p:spPr bwMode="auto">
            <a:xfrm>
              <a:off x="4224" y="3209"/>
              <a:ext cx="759"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0" name="Line 10"/>
            <p:cNvSpPr>
              <a:spLocks noChangeShapeType="1"/>
            </p:cNvSpPr>
            <p:nvPr/>
          </p:nvSpPr>
          <p:spPr bwMode="auto">
            <a:xfrm>
              <a:off x="3315" y="3153"/>
              <a:ext cx="0" cy="14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1" name="Line 11"/>
            <p:cNvSpPr>
              <a:spLocks noChangeShapeType="1"/>
            </p:cNvSpPr>
            <p:nvPr/>
          </p:nvSpPr>
          <p:spPr bwMode="auto">
            <a:xfrm>
              <a:off x="3693" y="3153"/>
              <a:ext cx="0" cy="14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2" name="Line 12"/>
            <p:cNvSpPr>
              <a:spLocks noChangeShapeType="1"/>
            </p:cNvSpPr>
            <p:nvPr/>
          </p:nvSpPr>
          <p:spPr bwMode="auto">
            <a:xfrm>
              <a:off x="4603" y="3153"/>
              <a:ext cx="0" cy="14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3" name="Line 13"/>
            <p:cNvSpPr>
              <a:spLocks noChangeShapeType="1"/>
            </p:cNvSpPr>
            <p:nvPr/>
          </p:nvSpPr>
          <p:spPr bwMode="auto">
            <a:xfrm>
              <a:off x="2936" y="3138"/>
              <a:ext cx="0" cy="142"/>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4" name="Text Box 19"/>
            <p:cNvSpPr txBox="1">
              <a:spLocks noChangeArrowheads="1"/>
            </p:cNvSpPr>
            <p:nvPr/>
          </p:nvSpPr>
          <p:spPr bwMode="auto">
            <a:xfrm>
              <a:off x="3920" y="3633"/>
              <a:ext cx="1003" cy="240"/>
            </a:xfrm>
            <a:prstGeom prst="rect">
              <a:avLst/>
            </a:prstGeom>
            <a:noFill/>
            <a:ln w="9525">
              <a:noFill/>
              <a:miter lim="800000"/>
              <a:headEnd/>
              <a:tailEnd/>
            </a:ln>
          </p:spPr>
          <p:txBody>
            <a:bodyPr>
              <a:spAutoFit/>
            </a:bodyPr>
            <a:lstStyle/>
            <a:p>
              <a:pPr algn="l">
                <a:spcBef>
                  <a:spcPct val="50000"/>
                </a:spcBef>
              </a:pPr>
              <a:r>
                <a:rPr lang="en-US" altLang="zh-CN" sz="2400" b="1">
                  <a:solidFill>
                    <a:schemeClr val="accent2"/>
                  </a:solidFill>
                  <a:effectLst>
                    <a:outerShdw blurRad="38100" dist="38100" dir="2700000" algn="tl">
                      <a:srgbClr val="000000">
                        <a:alpha val="43137"/>
                      </a:srgbClr>
                    </a:outerShdw>
                  </a:effectLst>
                </a:rPr>
                <a:t>A</a:t>
              </a:r>
            </a:p>
          </p:txBody>
        </p:sp>
        <p:sp>
          <p:nvSpPr>
            <p:cNvPr id="16" name="Line 21"/>
            <p:cNvSpPr>
              <a:spLocks noChangeShapeType="1"/>
            </p:cNvSpPr>
            <p:nvPr/>
          </p:nvSpPr>
          <p:spPr bwMode="auto">
            <a:xfrm>
              <a:off x="3693" y="3209"/>
              <a:ext cx="0" cy="425"/>
            </a:xfrm>
            <a:prstGeom prst="line">
              <a:avLst/>
            </a:prstGeom>
            <a:noFill/>
            <a:ln w="28575">
              <a:solidFill>
                <a:srgbClr val="C00000"/>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7" name="Line 22"/>
            <p:cNvSpPr>
              <a:spLocks noChangeShapeType="1"/>
            </p:cNvSpPr>
            <p:nvPr/>
          </p:nvSpPr>
          <p:spPr bwMode="auto">
            <a:xfrm>
              <a:off x="4603"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8" name="Line 23"/>
            <p:cNvSpPr>
              <a:spLocks noChangeShapeType="1"/>
            </p:cNvSpPr>
            <p:nvPr/>
          </p:nvSpPr>
          <p:spPr bwMode="auto">
            <a:xfrm>
              <a:off x="4983" y="3209"/>
              <a:ext cx="0" cy="425"/>
            </a:xfrm>
            <a:prstGeom prst="line">
              <a:avLst/>
            </a:prstGeom>
            <a:noFill/>
            <a:ln w="9525">
              <a:solidFill>
                <a:schemeClr val="tx1"/>
              </a:solidFill>
              <a:round/>
              <a:headEnd/>
              <a:tailEnd type="triangle" w="med" len="me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19" name="Line 24"/>
            <p:cNvSpPr>
              <a:spLocks noChangeShapeType="1"/>
            </p:cNvSpPr>
            <p:nvPr/>
          </p:nvSpPr>
          <p:spPr bwMode="auto">
            <a:xfrm>
              <a:off x="3698" y="3633"/>
              <a:ext cx="1302" cy="0"/>
            </a:xfrm>
            <a:prstGeom prst="line">
              <a:avLst/>
            </a:prstGeom>
            <a:noFill/>
            <a:ln w="9525">
              <a:solidFill>
                <a:schemeClr val="tx1"/>
              </a:solidFill>
              <a:round/>
              <a:headEnd/>
              <a:tailEnd/>
            </a:ln>
            <a:effectLst/>
          </p:spPr>
          <p:txBody>
            <a:bodyPr wrap="none" anchor="ctr"/>
            <a:lstStyle/>
            <a:p>
              <a:pPr>
                <a:defRPr/>
              </a:pPr>
              <a:endParaRPr lang="zh-CN" altLang="en-US" b="1">
                <a:solidFill>
                  <a:schemeClr val="accent2"/>
                </a:solidFill>
                <a:effectLst>
                  <a:outerShdw blurRad="38100" dist="38100" dir="2700000" algn="tl">
                    <a:srgbClr val="000000">
                      <a:alpha val="43137"/>
                    </a:srgbClr>
                  </a:outerShdw>
                </a:effectLst>
              </a:endParaRPr>
            </a:p>
          </p:txBody>
        </p:sp>
        <p:sp>
          <p:nvSpPr>
            <p:cNvPr id="20" name="Text Box 27"/>
            <p:cNvSpPr txBox="1">
              <a:spLocks noChangeArrowheads="1"/>
            </p:cNvSpPr>
            <p:nvPr/>
          </p:nvSpPr>
          <p:spPr bwMode="auto">
            <a:xfrm>
              <a:off x="2784" y="2928"/>
              <a:ext cx="2400" cy="240"/>
            </a:xfrm>
            <a:prstGeom prst="rect">
              <a:avLst/>
            </a:prstGeom>
            <a:noFill/>
            <a:ln w="9525">
              <a:noFill/>
              <a:miter lim="800000"/>
              <a:headEnd/>
              <a:tailEnd/>
            </a:ln>
            <a:effectLst/>
          </p:spPr>
          <p:txBody>
            <a:bodyPr>
              <a:spAutoFit/>
            </a:bodyPr>
            <a:lstStyle/>
            <a:p>
              <a:pPr algn="l">
                <a:spcBef>
                  <a:spcPct val="50000"/>
                </a:spcBef>
                <a:defRPr/>
              </a:pPr>
              <a:r>
                <a:rPr lang="en-US" altLang="zh-CN" sz="2400" b="1">
                  <a:solidFill>
                    <a:schemeClr val="accent2"/>
                  </a:solidFill>
                  <a:effectLst>
                    <a:outerShdw blurRad="38100" dist="38100" dir="2700000" algn="tl">
                      <a:srgbClr val="000000">
                        <a:alpha val="43137"/>
                      </a:srgbClr>
                    </a:outerShdw>
                  </a:effectLst>
                </a:rPr>
                <a:t>0       1       2                 n-1     n</a:t>
              </a:r>
            </a:p>
          </p:txBody>
        </p:sp>
      </p:grpSp>
      <p:sp>
        <p:nvSpPr>
          <p:cNvPr id="40" name="矩形 39"/>
          <p:cNvSpPr/>
          <p:nvPr/>
        </p:nvSpPr>
        <p:spPr>
          <a:xfrm>
            <a:off x="3786182" y="3286124"/>
            <a:ext cx="1627369" cy="523220"/>
          </a:xfrm>
          <a:prstGeom prst="rect">
            <a:avLst/>
          </a:prstGeom>
        </p:spPr>
        <p:txBody>
          <a:bodyPr wrap="none">
            <a:spAutoFit/>
          </a:bodyPr>
          <a:lstStyle/>
          <a:p>
            <a:r>
              <a:rPr lang="zh-CN" altLang="en-US" sz="2800" b="1" dirty="0" smtClean="0">
                <a:effectLst>
                  <a:outerShdw blurRad="38100" dist="38100" dir="2700000" algn="tl">
                    <a:srgbClr val="000000">
                      <a:alpha val="43137"/>
                    </a:srgbClr>
                  </a:outerShdw>
                </a:effectLst>
              </a:rPr>
              <a:t>延期年金</a:t>
            </a:r>
            <a:endParaRPr lang="zh-CN" altLang="en-US" sz="2800" dirty="0">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4" name="Rectangle 39"/>
          <p:cNvSpPr>
            <a:spLocks noGrp="1" noChangeArrowheads="1"/>
          </p:cNvSpPr>
          <p:nvPr>
            <p:ph type="title" idx="4294967295"/>
          </p:nvPr>
        </p:nvSpPr>
        <p:spPr>
          <a:xfrm>
            <a:off x="1357290" y="214290"/>
            <a:ext cx="6475412" cy="693738"/>
          </a:xfrm>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latin typeface="宋体" pitchFamily="2" charset="-122"/>
              </a:rPr>
              <a:t>延期年金现值与终值计算</a:t>
            </a:r>
            <a:endParaRPr lang="zh-CN" altLang="en-US" sz="3600" b="1" dirty="0" smtClean="0">
              <a:solidFill>
                <a:srgbClr val="C00000"/>
              </a:solidFill>
            </a:endParaRPr>
          </a:p>
        </p:txBody>
      </p:sp>
      <p:grpSp>
        <p:nvGrpSpPr>
          <p:cNvPr id="46" name="组合 45"/>
          <p:cNvGrpSpPr/>
          <p:nvPr/>
        </p:nvGrpSpPr>
        <p:grpSpPr>
          <a:xfrm>
            <a:off x="3186106" y="1000108"/>
            <a:ext cx="4800616" cy="2557474"/>
            <a:chOff x="3186106" y="1185850"/>
            <a:chExt cx="4800616" cy="2557474"/>
          </a:xfrm>
        </p:grpSpPr>
        <p:sp>
          <p:nvSpPr>
            <p:cNvPr id="15366" name="Text Box 4"/>
            <p:cNvSpPr txBox="1">
              <a:spLocks noChangeArrowheads="1"/>
            </p:cNvSpPr>
            <p:nvPr/>
          </p:nvSpPr>
          <p:spPr bwMode="auto">
            <a:xfrm>
              <a:off x="4972056" y="2328858"/>
              <a:ext cx="457200" cy="457200"/>
            </a:xfrm>
            <a:prstGeom prst="rect">
              <a:avLst/>
            </a:prstGeom>
            <a:noFill/>
            <a:ln w="9525">
              <a:noFill/>
              <a:miter lim="800000"/>
              <a:headEnd/>
              <a:tailEnd/>
            </a:ln>
          </p:spPr>
          <p:txBody>
            <a:bodyPr>
              <a:spAutoFit/>
            </a:bodyPr>
            <a:lstStyle/>
            <a:p>
              <a:pPr algn="l">
                <a:spcBef>
                  <a:spcPct val="50000"/>
                </a:spcBef>
              </a:pPr>
              <a:r>
                <a:rPr lang="en-US" altLang="zh-CN" sz="2400" dirty="0"/>
                <a:t>3</a:t>
              </a:r>
            </a:p>
          </p:txBody>
        </p:sp>
        <p:sp>
          <p:nvSpPr>
            <p:cNvPr id="389126" name="Line 6"/>
            <p:cNvSpPr>
              <a:spLocks noChangeShapeType="1"/>
            </p:cNvSpPr>
            <p:nvPr/>
          </p:nvSpPr>
          <p:spPr bwMode="auto">
            <a:xfrm rot="120000">
              <a:off x="3202802" y="2366946"/>
              <a:ext cx="45719" cy="1276368"/>
            </a:xfrm>
            <a:prstGeom prst="line">
              <a:avLst/>
            </a:prstGeom>
            <a:noFill/>
            <a:ln w="57150">
              <a:solidFill>
                <a:srgbClr val="D60093"/>
              </a:solidFill>
              <a:prstDash val="sysDash"/>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369" name="Text Box 7"/>
            <p:cNvSpPr txBox="1">
              <a:spLocks noChangeArrowheads="1"/>
            </p:cNvSpPr>
            <p:nvPr/>
          </p:nvSpPr>
          <p:spPr bwMode="auto">
            <a:xfrm>
              <a:off x="5643570" y="1185850"/>
              <a:ext cx="2214578" cy="457200"/>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A=1000</a:t>
              </a:r>
              <a:endParaRPr lang="en-US" altLang="zh-CN" sz="2400" i="1" dirty="0"/>
            </a:p>
          </p:txBody>
        </p:sp>
        <p:sp>
          <p:nvSpPr>
            <p:cNvPr id="15370" name="Text Box 8"/>
            <p:cNvSpPr txBox="1">
              <a:spLocks noChangeArrowheads="1"/>
            </p:cNvSpPr>
            <p:nvPr/>
          </p:nvSpPr>
          <p:spPr bwMode="auto">
            <a:xfrm>
              <a:off x="3286116" y="3286124"/>
              <a:ext cx="1060478" cy="457200"/>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P</a:t>
              </a:r>
              <a:r>
                <a:rPr lang="en-US" altLang="zh-CN" sz="2400" i="1" baseline="-25000" dirty="0" smtClean="0"/>
                <a:t>0</a:t>
              </a:r>
              <a:r>
                <a:rPr lang="en-US" altLang="zh-CN" sz="2400" i="1" dirty="0" smtClean="0"/>
                <a:t>=?</a:t>
              </a:r>
              <a:endParaRPr lang="en-US" altLang="zh-CN" sz="2400" i="1" dirty="0"/>
            </a:p>
          </p:txBody>
        </p:sp>
        <p:sp>
          <p:nvSpPr>
            <p:cNvPr id="15371" name="Text Box 9"/>
            <p:cNvSpPr txBox="1">
              <a:spLocks noChangeArrowheads="1"/>
            </p:cNvSpPr>
            <p:nvPr/>
          </p:nvSpPr>
          <p:spPr bwMode="auto">
            <a:xfrm>
              <a:off x="3186106" y="2357430"/>
              <a:ext cx="457200" cy="457200"/>
            </a:xfrm>
            <a:prstGeom prst="rect">
              <a:avLst/>
            </a:prstGeom>
            <a:noFill/>
            <a:ln w="9525">
              <a:noFill/>
              <a:miter lim="800000"/>
              <a:headEnd/>
              <a:tailEnd/>
            </a:ln>
          </p:spPr>
          <p:txBody>
            <a:bodyPr>
              <a:spAutoFit/>
            </a:bodyPr>
            <a:lstStyle/>
            <a:p>
              <a:pPr algn="l">
                <a:spcBef>
                  <a:spcPct val="50000"/>
                </a:spcBef>
              </a:pPr>
              <a:r>
                <a:rPr lang="en-US" altLang="zh-CN" sz="2400" dirty="0"/>
                <a:t>0</a:t>
              </a:r>
            </a:p>
          </p:txBody>
        </p:sp>
        <p:sp>
          <p:nvSpPr>
            <p:cNvPr id="15373" name="Text Box 11"/>
            <p:cNvSpPr txBox="1">
              <a:spLocks noChangeArrowheads="1"/>
            </p:cNvSpPr>
            <p:nvPr/>
          </p:nvSpPr>
          <p:spPr bwMode="auto">
            <a:xfrm>
              <a:off x="3686172" y="2357430"/>
              <a:ext cx="457200" cy="457200"/>
            </a:xfrm>
            <a:prstGeom prst="rect">
              <a:avLst/>
            </a:prstGeom>
            <a:noFill/>
            <a:ln w="9525">
              <a:noFill/>
              <a:miter lim="800000"/>
              <a:headEnd/>
              <a:tailEnd/>
            </a:ln>
          </p:spPr>
          <p:txBody>
            <a:bodyPr>
              <a:spAutoFit/>
            </a:bodyPr>
            <a:lstStyle/>
            <a:p>
              <a:pPr algn="l">
                <a:spcBef>
                  <a:spcPct val="50000"/>
                </a:spcBef>
              </a:pPr>
              <a:r>
                <a:rPr lang="en-US" altLang="zh-CN" sz="2400" dirty="0"/>
                <a:t>1</a:t>
              </a:r>
            </a:p>
          </p:txBody>
        </p:sp>
        <p:sp>
          <p:nvSpPr>
            <p:cNvPr id="15374" name="Text Box 12"/>
            <p:cNvSpPr txBox="1">
              <a:spLocks noChangeArrowheads="1"/>
            </p:cNvSpPr>
            <p:nvPr/>
          </p:nvSpPr>
          <p:spPr bwMode="auto">
            <a:xfrm>
              <a:off x="4257676" y="2357430"/>
              <a:ext cx="457200" cy="457200"/>
            </a:xfrm>
            <a:prstGeom prst="rect">
              <a:avLst/>
            </a:prstGeom>
            <a:noFill/>
            <a:ln w="9525">
              <a:noFill/>
              <a:miter lim="800000"/>
              <a:headEnd/>
              <a:tailEnd/>
            </a:ln>
          </p:spPr>
          <p:txBody>
            <a:bodyPr>
              <a:spAutoFit/>
            </a:bodyPr>
            <a:lstStyle/>
            <a:p>
              <a:pPr algn="l">
                <a:spcBef>
                  <a:spcPct val="50000"/>
                </a:spcBef>
              </a:pPr>
              <a:r>
                <a:rPr lang="en-US" altLang="zh-CN" sz="2400" dirty="0"/>
                <a:t>2</a:t>
              </a:r>
            </a:p>
          </p:txBody>
        </p:sp>
        <p:sp>
          <p:nvSpPr>
            <p:cNvPr id="389133" name="Line 13"/>
            <p:cNvSpPr>
              <a:spLocks noChangeShapeType="1"/>
            </p:cNvSpPr>
            <p:nvPr/>
          </p:nvSpPr>
          <p:spPr bwMode="auto">
            <a:xfrm>
              <a:off x="3202000" y="2300270"/>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4" name="Line 14"/>
            <p:cNvSpPr>
              <a:spLocks noChangeShapeType="1"/>
            </p:cNvSpPr>
            <p:nvPr/>
          </p:nvSpPr>
          <p:spPr bwMode="auto">
            <a:xfrm>
              <a:off x="3811600" y="2300270"/>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5" name="Line 15"/>
            <p:cNvSpPr>
              <a:spLocks noChangeShapeType="1"/>
            </p:cNvSpPr>
            <p:nvPr/>
          </p:nvSpPr>
          <p:spPr bwMode="auto">
            <a:xfrm>
              <a:off x="4421200" y="2300270"/>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6" name="Line 16"/>
            <p:cNvSpPr>
              <a:spLocks noChangeShapeType="1"/>
            </p:cNvSpPr>
            <p:nvPr/>
          </p:nvSpPr>
          <p:spPr bwMode="auto">
            <a:xfrm flipV="1">
              <a:off x="5643570" y="1714488"/>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39" name="Line 19"/>
            <p:cNvSpPr>
              <a:spLocks noChangeShapeType="1"/>
            </p:cNvSpPr>
            <p:nvPr/>
          </p:nvSpPr>
          <p:spPr bwMode="auto">
            <a:xfrm>
              <a:off x="3202000" y="2376470"/>
              <a:ext cx="4572000" cy="0"/>
            </a:xfrm>
            <a:prstGeom prst="line">
              <a:avLst/>
            </a:prstGeom>
            <a:noFill/>
            <a:ln w="571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3" name="Line 23"/>
            <p:cNvSpPr>
              <a:spLocks noChangeShapeType="1"/>
            </p:cNvSpPr>
            <p:nvPr/>
          </p:nvSpPr>
          <p:spPr bwMode="auto">
            <a:xfrm>
              <a:off x="5929322" y="2376470"/>
              <a:ext cx="2057400" cy="0"/>
            </a:xfrm>
            <a:prstGeom prst="line">
              <a:avLst/>
            </a:prstGeom>
            <a:noFill/>
            <a:ln w="57150">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4" name="Line 24"/>
            <p:cNvSpPr>
              <a:spLocks noChangeShapeType="1"/>
            </p:cNvSpPr>
            <p:nvPr/>
          </p:nvSpPr>
          <p:spPr bwMode="auto">
            <a:xfrm>
              <a:off x="5030800" y="2300270"/>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9147" name="Line 27"/>
            <p:cNvSpPr>
              <a:spLocks noChangeShapeType="1"/>
            </p:cNvSpPr>
            <p:nvPr/>
          </p:nvSpPr>
          <p:spPr bwMode="auto">
            <a:xfrm>
              <a:off x="5640400" y="2300270"/>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390" name="Text Box 28"/>
            <p:cNvSpPr txBox="1">
              <a:spLocks noChangeArrowheads="1"/>
            </p:cNvSpPr>
            <p:nvPr/>
          </p:nvSpPr>
          <p:spPr bwMode="auto">
            <a:xfrm>
              <a:off x="5500694" y="2376470"/>
              <a:ext cx="457200" cy="457200"/>
            </a:xfrm>
            <a:prstGeom prst="rect">
              <a:avLst/>
            </a:prstGeom>
            <a:noFill/>
            <a:ln w="9525">
              <a:noFill/>
              <a:miter lim="800000"/>
              <a:headEnd/>
              <a:tailEnd/>
            </a:ln>
          </p:spPr>
          <p:txBody>
            <a:bodyPr>
              <a:spAutoFit/>
            </a:bodyPr>
            <a:lstStyle/>
            <a:p>
              <a:pPr algn="l">
                <a:spcBef>
                  <a:spcPct val="50000"/>
                </a:spcBef>
              </a:pPr>
              <a:r>
                <a:rPr lang="en-US" altLang="zh-CN" sz="2400" dirty="0"/>
                <a:t>4</a:t>
              </a:r>
            </a:p>
          </p:txBody>
        </p:sp>
        <p:sp>
          <p:nvSpPr>
            <p:cNvPr id="40" name="Text Box 28"/>
            <p:cNvSpPr txBox="1">
              <a:spLocks noChangeArrowheads="1"/>
            </p:cNvSpPr>
            <p:nvPr/>
          </p:nvSpPr>
          <p:spPr bwMode="auto">
            <a:xfrm>
              <a:off x="6072198" y="2357430"/>
              <a:ext cx="457200" cy="461665"/>
            </a:xfrm>
            <a:prstGeom prst="rect">
              <a:avLst/>
            </a:prstGeom>
            <a:noFill/>
            <a:ln w="9525">
              <a:noFill/>
              <a:miter lim="800000"/>
              <a:headEnd/>
              <a:tailEnd/>
            </a:ln>
          </p:spPr>
          <p:txBody>
            <a:bodyPr>
              <a:spAutoFit/>
            </a:bodyPr>
            <a:lstStyle/>
            <a:p>
              <a:pPr algn="l">
                <a:spcBef>
                  <a:spcPct val="50000"/>
                </a:spcBef>
              </a:pPr>
              <a:r>
                <a:rPr lang="en-US" altLang="zh-CN" sz="2400" dirty="0" smtClean="0"/>
                <a:t>5</a:t>
              </a:r>
              <a:endParaRPr lang="en-US" altLang="zh-CN" sz="2400" dirty="0"/>
            </a:p>
          </p:txBody>
        </p:sp>
        <p:sp>
          <p:nvSpPr>
            <p:cNvPr id="41" name="Text Box 28"/>
            <p:cNvSpPr txBox="1">
              <a:spLocks noChangeArrowheads="1"/>
            </p:cNvSpPr>
            <p:nvPr/>
          </p:nvSpPr>
          <p:spPr bwMode="auto">
            <a:xfrm>
              <a:off x="6786578" y="2357430"/>
              <a:ext cx="457200" cy="457200"/>
            </a:xfrm>
            <a:prstGeom prst="rect">
              <a:avLst/>
            </a:prstGeom>
            <a:noFill/>
            <a:ln w="9525">
              <a:noFill/>
              <a:miter lim="800000"/>
              <a:headEnd/>
              <a:tailEnd/>
            </a:ln>
          </p:spPr>
          <p:txBody>
            <a:bodyPr>
              <a:spAutoFit/>
            </a:bodyPr>
            <a:lstStyle/>
            <a:p>
              <a:pPr algn="l">
                <a:spcBef>
                  <a:spcPct val="50000"/>
                </a:spcBef>
              </a:pPr>
              <a:r>
                <a:rPr lang="en-US" altLang="zh-CN" sz="2400" dirty="0" smtClean="0"/>
                <a:t>6</a:t>
              </a:r>
              <a:endParaRPr lang="en-US" altLang="zh-CN" sz="2400" dirty="0"/>
            </a:p>
          </p:txBody>
        </p:sp>
        <p:sp>
          <p:nvSpPr>
            <p:cNvPr id="42" name="Line 16"/>
            <p:cNvSpPr>
              <a:spLocks noChangeShapeType="1"/>
            </p:cNvSpPr>
            <p:nvPr/>
          </p:nvSpPr>
          <p:spPr bwMode="auto">
            <a:xfrm flipV="1">
              <a:off x="7000892" y="1714488"/>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3" name="Line 16"/>
            <p:cNvSpPr>
              <a:spLocks noChangeShapeType="1"/>
            </p:cNvSpPr>
            <p:nvPr/>
          </p:nvSpPr>
          <p:spPr bwMode="auto">
            <a:xfrm flipV="1">
              <a:off x="6286512" y="1714488"/>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4" name="Line 6"/>
            <p:cNvSpPr>
              <a:spLocks noChangeShapeType="1"/>
            </p:cNvSpPr>
            <p:nvPr/>
          </p:nvSpPr>
          <p:spPr bwMode="auto">
            <a:xfrm rot="120000">
              <a:off x="5011285" y="2357796"/>
              <a:ext cx="36000" cy="864000"/>
            </a:xfrm>
            <a:prstGeom prst="line">
              <a:avLst/>
            </a:prstGeom>
            <a:noFill/>
            <a:ln w="57150">
              <a:solidFill>
                <a:srgbClr val="D60093"/>
              </a:solidFill>
              <a:prstDash val="sysDash"/>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5" name="Text Box 8"/>
            <p:cNvSpPr txBox="1">
              <a:spLocks noChangeArrowheads="1"/>
            </p:cNvSpPr>
            <p:nvPr/>
          </p:nvSpPr>
          <p:spPr bwMode="auto">
            <a:xfrm>
              <a:off x="5011720" y="2928934"/>
              <a:ext cx="1060478" cy="457200"/>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P</a:t>
              </a:r>
              <a:r>
                <a:rPr lang="en-US" altLang="zh-CN" sz="2400" i="1" baseline="-25000" dirty="0" smtClean="0"/>
                <a:t>3</a:t>
              </a:r>
              <a:r>
                <a:rPr lang="en-US" altLang="zh-CN" sz="2400" i="1" dirty="0" smtClean="0"/>
                <a:t>=?</a:t>
              </a:r>
              <a:endParaRPr lang="en-US" altLang="zh-CN" sz="2400" i="1" dirty="0"/>
            </a:p>
          </p:txBody>
        </p:sp>
      </p:grpSp>
      <p:grpSp>
        <p:nvGrpSpPr>
          <p:cNvPr id="73" name="组合 72"/>
          <p:cNvGrpSpPr/>
          <p:nvPr/>
        </p:nvGrpSpPr>
        <p:grpSpPr>
          <a:xfrm>
            <a:off x="3186106" y="3857628"/>
            <a:ext cx="4946702" cy="2285606"/>
            <a:chOff x="3186106" y="3357972"/>
            <a:chExt cx="4946702" cy="2285606"/>
          </a:xfrm>
        </p:grpSpPr>
        <p:grpSp>
          <p:nvGrpSpPr>
            <p:cNvPr id="47" name="组合 46"/>
            <p:cNvGrpSpPr/>
            <p:nvPr/>
          </p:nvGrpSpPr>
          <p:grpSpPr>
            <a:xfrm>
              <a:off x="3186106" y="3357972"/>
              <a:ext cx="4946702" cy="2285606"/>
              <a:chOff x="3186106" y="1100528"/>
              <a:chExt cx="4946702" cy="2285606"/>
            </a:xfrm>
          </p:grpSpPr>
          <p:sp>
            <p:nvSpPr>
              <p:cNvPr id="48" name="Text Box 4"/>
              <p:cNvSpPr txBox="1">
                <a:spLocks noChangeArrowheads="1"/>
              </p:cNvSpPr>
              <p:nvPr/>
            </p:nvSpPr>
            <p:spPr bwMode="auto">
              <a:xfrm>
                <a:off x="4786314" y="2357430"/>
                <a:ext cx="457200" cy="457200"/>
              </a:xfrm>
              <a:prstGeom prst="rect">
                <a:avLst/>
              </a:prstGeom>
              <a:noFill/>
              <a:ln w="9525">
                <a:noFill/>
                <a:miter lim="800000"/>
                <a:headEnd/>
                <a:tailEnd/>
              </a:ln>
            </p:spPr>
            <p:txBody>
              <a:bodyPr>
                <a:spAutoFit/>
              </a:bodyPr>
              <a:lstStyle/>
              <a:p>
                <a:pPr algn="l">
                  <a:spcBef>
                    <a:spcPct val="50000"/>
                  </a:spcBef>
                </a:pPr>
                <a:r>
                  <a:rPr lang="en-US" altLang="zh-CN" sz="2400" dirty="0"/>
                  <a:t>3</a:t>
                </a:r>
              </a:p>
            </p:txBody>
          </p:sp>
          <p:sp>
            <p:nvSpPr>
              <p:cNvPr id="49" name="Line 6"/>
              <p:cNvSpPr>
                <a:spLocks noChangeShapeType="1"/>
              </p:cNvSpPr>
              <p:nvPr/>
            </p:nvSpPr>
            <p:spPr bwMode="auto">
              <a:xfrm rot="21480000" flipV="1">
                <a:off x="7004352" y="1100528"/>
                <a:ext cx="45719" cy="1276368"/>
              </a:xfrm>
              <a:prstGeom prst="line">
                <a:avLst/>
              </a:prstGeom>
              <a:noFill/>
              <a:ln w="57150">
                <a:solidFill>
                  <a:srgbClr val="D60093"/>
                </a:solidFill>
                <a:prstDash val="sysDash"/>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0" name="Text Box 7"/>
              <p:cNvSpPr txBox="1">
                <a:spLocks noChangeArrowheads="1"/>
              </p:cNvSpPr>
              <p:nvPr/>
            </p:nvSpPr>
            <p:spPr bwMode="auto">
              <a:xfrm>
                <a:off x="5429256" y="2928934"/>
                <a:ext cx="2214578" cy="457200"/>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A=1000</a:t>
                </a:r>
                <a:endParaRPr lang="en-US" altLang="zh-CN" sz="2400" i="1" dirty="0"/>
              </a:p>
            </p:txBody>
          </p:sp>
          <p:sp>
            <p:nvSpPr>
              <p:cNvPr id="52" name="Text Box 9"/>
              <p:cNvSpPr txBox="1">
                <a:spLocks noChangeArrowheads="1"/>
              </p:cNvSpPr>
              <p:nvPr/>
            </p:nvSpPr>
            <p:spPr bwMode="auto">
              <a:xfrm>
                <a:off x="3186106" y="2357430"/>
                <a:ext cx="457200" cy="457200"/>
              </a:xfrm>
              <a:prstGeom prst="rect">
                <a:avLst/>
              </a:prstGeom>
              <a:noFill/>
              <a:ln w="9525">
                <a:noFill/>
                <a:miter lim="800000"/>
                <a:headEnd/>
                <a:tailEnd/>
              </a:ln>
            </p:spPr>
            <p:txBody>
              <a:bodyPr>
                <a:spAutoFit/>
              </a:bodyPr>
              <a:lstStyle/>
              <a:p>
                <a:pPr algn="l">
                  <a:spcBef>
                    <a:spcPct val="50000"/>
                  </a:spcBef>
                </a:pPr>
                <a:r>
                  <a:rPr lang="en-US" altLang="zh-CN" sz="2400" dirty="0"/>
                  <a:t>0</a:t>
                </a:r>
              </a:p>
            </p:txBody>
          </p:sp>
          <p:sp>
            <p:nvSpPr>
              <p:cNvPr id="53" name="Text Box 11"/>
              <p:cNvSpPr txBox="1">
                <a:spLocks noChangeArrowheads="1"/>
              </p:cNvSpPr>
              <p:nvPr/>
            </p:nvSpPr>
            <p:spPr bwMode="auto">
              <a:xfrm>
                <a:off x="3686172" y="2357430"/>
                <a:ext cx="457200" cy="457200"/>
              </a:xfrm>
              <a:prstGeom prst="rect">
                <a:avLst/>
              </a:prstGeom>
              <a:noFill/>
              <a:ln w="9525">
                <a:noFill/>
                <a:miter lim="800000"/>
                <a:headEnd/>
                <a:tailEnd/>
              </a:ln>
            </p:spPr>
            <p:txBody>
              <a:bodyPr>
                <a:spAutoFit/>
              </a:bodyPr>
              <a:lstStyle/>
              <a:p>
                <a:pPr algn="l">
                  <a:spcBef>
                    <a:spcPct val="50000"/>
                  </a:spcBef>
                </a:pPr>
                <a:r>
                  <a:rPr lang="en-US" altLang="zh-CN" sz="2400" dirty="0"/>
                  <a:t>1</a:t>
                </a:r>
              </a:p>
            </p:txBody>
          </p:sp>
          <p:sp>
            <p:nvSpPr>
              <p:cNvPr id="54" name="Text Box 12"/>
              <p:cNvSpPr txBox="1">
                <a:spLocks noChangeArrowheads="1"/>
              </p:cNvSpPr>
              <p:nvPr/>
            </p:nvSpPr>
            <p:spPr bwMode="auto">
              <a:xfrm>
                <a:off x="4257676" y="2357430"/>
                <a:ext cx="457200" cy="457200"/>
              </a:xfrm>
              <a:prstGeom prst="rect">
                <a:avLst/>
              </a:prstGeom>
              <a:noFill/>
              <a:ln w="9525">
                <a:noFill/>
                <a:miter lim="800000"/>
                <a:headEnd/>
                <a:tailEnd/>
              </a:ln>
            </p:spPr>
            <p:txBody>
              <a:bodyPr>
                <a:spAutoFit/>
              </a:bodyPr>
              <a:lstStyle/>
              <a:p>
                <a:pPr algn="l">
                  <a:spcBef>
                    <a:spcPct val="50000"/>
                  </a:spcBef>
                </a:pPr>
                <a:r>
                  <a:rPr lang="en-US" altLang="zh-CN" sz="2400" dirty="0"/>
                  <a:t>2</a:t>
                </a:r>
              </a:p>
            </p:txBody>
          </p:sp>
          <p:sp>
            <p:nvSpPr>
              <p:cNvPr id="55" name="Line 13"/>
              <p:cNvSpPr>
                <a:spLocks noChangeShapeType="1"/>
              </p:cNvSpPr>
              <p:nvPr/>
            </p:nvSpPr>
            <p:spPr bwMode="auto">
              <a:xfrm>
                <a:off x="3202000" y="2300270"/>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6" name="Line 14"/>
              <p:cNvSpPr>
                <a:spLocks noChangeShapeType="1"/>
              </p:cNvSpPr>
              <p:nvPr/>
            </p:nvSpPr>
            <p:spPr bwMode="auto">
              <a:xfrm>
                <a:off x="3811600" y="2300270"/>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7" name="Line 15"/>
              <p:cNvSpPr>
                <a:spLocks noChangeShapeType="1"/>
              </p:cNvSpPr>
              <p:nvPr/>
            </p:nvSpPr>
            <p:spPr bwMode="auto">
              <a:xfrm>
                <a:off x="4421200" y="2300270"/>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8" name="Line 16"/>
              <p:cNvSpPr>
                <a:spLocks noChangeShapeType="1"/>
              </p:cNvSpPr>
              <p:nvPr/>
            </p:nvSpPr>
            <p:spPr bwMode="auto">
              <a:xfrm>
                <a:off x="5750633" y="2314564"/>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 name="Line 19"/>
              <p:cNvSpPr>
                <a:spLocks noChangeShapeType="1"/>
              </p:cNvSpPr>
              <p:nvPr/>
            </p:nvSpPr>
            <p:spPr bwMode="auto">
              <a:xfrm>
                <a:off x="3214678" y="2373939"/>
                <a:ext cx="4572000" cy="0"/>
              </a:xfrm>
              <a:prstGeom prst="line">
                <a:avLst/>
              </a:prstGeom>
              <a:noFill/>
              <a:ln w="571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0" name="Line 23"/>
              <p:cNvSpPr>
                <a:spLocks noChangeShapeType="1"/>
              </p:cNvSpPr>
              <p:nvPr/>
            </p:nvSpPr>
            <p:spPr bwMode="auto">
              <a:xfrm>
                <a:off x="5929322" y="2376470"/>
                <a:ext cx="2057400" cy="0"/>
              </a:xfrm>
              <a:prstGeom prst="line">
                <a:avLst/>
              </a:prstGeom>
              <a:noFill/>
              <a:ln w="57150">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1" name="Line 24"/>
              <p:cNvSpPr>
                <a:spLocks noChangeShapeType="1"/>
              </p:cNvSpPr>
              <p:nvPr/>
            </p:nvSpPr>
            <p:spPr bwMode="auto">
              <a:xfrm>
                <a:off x="5030800" y="2300270"/>
                <a:ext cx="0" cy="76200"/>
              </a:xfrm>
              <a:prstGeom prst="line">
                <a:avLst/>
              </a:prstGeom>
              <a:noFill/>
              <a:ln w="571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3" name="Text Box 28"/>
              <p:cNvSpPr txBox="1">
                <a:spLocks noChangeArrowheads="1"/>
              </p:cNvSpPr>
              <p:nvPr/>
            </p:nvSpPr>
            <p:spPr bwMode="auto">
              <a:xfrm>
                <a:off x="5476944" y="2314564"/>
                <a:ext cx="457200" cy="457200"/>
              </a:xfrm>
              <a:prstGeom prst="rect">
                <a:avLst/>
              </a:prstGeom>
              <a:noFill/>
              <a:ln w="9525">
                <a:noFill/>
                <a:miter lim="800000"/>
                <a:headEnd/>
                <a:tailEnd/>
              </a:ln>
            </p:spPr>
            <p:txBody>
              <a:bodyPr>
                <a:spAutoFit/>
              </a:bodyPr>
              <a:lstStyle/>
              <a:p>
                <a:pPr algn="l">
                  <a:spcBef>
                    <a:spcPct val="50000"/>
                  </a:spcBef>
                </a:pPr>
                <a:r>
                  <a:rPr lang="en-US" altLang="zh-CN" sz="2400" dirty="0"/>
                  <a:t>4</a:t>
                </a:r>
              </a:p>
            </p:txBody>
          </p:sp>
          <p:sp>
            <p:nvSpPr>
              <p:cNvPr id="64" name="Text Box 28"/>
              <p:cNvSpPr txBox="1">
                <a:spLocks noChangeArrowheads="1"/>
              </p:cNvSpPr>
              <p:nvPr/>
            </p:nvSpPr>
            <p:spPr bwMode="auto">
              <a:xfrm>
                <a:off x="6072198" y="2357430"/>
                <a:ext cx="457200" cy="461665"/>
              </a:xfrm>
              <a:prstGeom prst="rect">
                <a:avLst/>
              </a:prstGeom>
              <a:noFill/>
              <a:ln w="9525">
                <a:noFill/>
                <a:miter lim="800000"/>
                <a:headEnd/>
                <a:tailEnd/>
              </a:ln>
            </p:spPr>
            <p:txBody>
              <a:bodyPr>
                <a:spAutoFit/>
              </a:bodyPr>
              <a:lstStyle/>
              <a:p>
                <a:pPr algn="l">
                  <a:spcBef>
                    <a:spcPct val="50000"/>
                  </a:spcBef>
                </a:pPr>
                <a:r>
                  <a:rPr lang="en-US" altLang="zh-CN" sz="2400" dirty="0" smtClean="0"/>
                  <a:t>5</a:t>
                </a:r>
                <a:endParaRPr lang="en-US" altLang="zh-CN" sz="2400" dirty="0"/>
              </a:p>
            </p:txBody>
          </p:sp>
          <p:sp>
            <p:nvSpPr>
              <p:cNvPr id="65" name="Text Box 28"/>
              <p:cNvSpPr txBox="1">
                <a:spLocks noChangeArrowheads="1"/>
              </p:cNvSpPr>
              <p:nvPr/>
            </p:nvSpPr>
            <p:spPr bwMode="auto">
              <a:xfrm>
                <a:off x="6750953" y="2333680"/>
                <a:ext cx="457200" cy="457200"/>
              </a:xfrm>
              <a:prstGeom prst="rect">
                <a:avLst/>
              </a:prstGeom>
              <a:noFill/>
              <a:ln w="9525">
                <a:noFill/>
                <a:miter lim="800000"/>
                <a:headEnd/>
                <a:tailEnd/>
              </a:ln>
            </p:spPr>
            <p:txBody>
              <a:bodyPr>
                <a:spAutoFit/>
              </a:bodyPr>
              <a:lstStyle/>
              <a:p>
                <a:pPr algn="l">
                  <a:spcBef>
                    <a:spcPct val="50000"/>
                  </a:spcBef>
                </a:pPr>
                <a:r>
                  <a:rPr lang="en-US" altLang="zh-CN" sz="2400" dirty="0" smtClean="0"/>
                  <a:t>6</a:t>
                </a:r>
                <a:endParaRPr lang="en-US" altLang="zh-CN" sz="2400" dirty="0"/>
              </a:p>
            </p:txBody>
          </p:sp>
          <p:sp>
            <p:nvSpPr>
              <p:cNvPr id="66" name="Line 16"/>
              <p:cNvSpPr>
                <a:spLocks noChangeShapeType="1"/>
              </p:cNvSpPr>
              <p:nvPr/>
            </p:nvSpPr>
            <p:spPr bwMode="auto">
              <a:xfrm>
                <a:off x="7012767" y="2314564"/>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7" name="Line 16"/>
              <p:cNvSpPr>
                <a:spLocks noChangeShapeType="1"/>
              </p:cNvSpPr>
              <p:nvPr/>
            </p:nvSpPr>
            <p:spPr bwMode="auto">
              <a:xfrm>
                <a:off x="6381512" y="2314564"/>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9" name="Text Box 8"/>
              <p:cNvSpPr txBox="1">
                <a:spLocks noChangeArrowheads="1"/>
              </p:cNvSpPr>
              <p:nvPr/>
            </p:nvSpPr>
            <p:spPr bwMode="auto">
              <a:xfrm>
                <a:off x="7072330" y="1171556"/>
                <a:ext cx="1060478" cy="457200"/>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F=?</a:t>
                </a:r>
                <a:endParaRPr lang="en-US" altLang="zh-CN" sz="2400" i="1" dirty="0"/>
              </a:p>
            </p:txBody>
          </p:sp>
        </p:grpSp>
        <p:sp>
          <p:nvSpPr>
            <p:cNvPr id="70" name="Line 16"/>
            <p:cNvSpPr>
              <a:spLocks noChangeShapeType="1"/>
            </p:cNvSpPr>
            <p:nvPr/>
          </p:nvSpPr>
          <p:spPr bwMode="auto">
            <a:xfrm>
              <a:off x="5060191" y="4560133"/>
              <a:ext cx="0" cy="609600"/>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71" name="矩形 70"/>
          <p:cNvSpPr/>
          <p:nvPr/>
        </p:nvSpPr>
        <p:spPr>
          <a:xfrm>
            <a:off x="428596" y="1285860"/>
            <a:ext cx="2040943" cy="830997"/>
          </a:xfrm>
          <a:prstGeom prst="rect">
            <a:avLst/>
          </a:prstGeom>
        </p:spPr>
        <p:txBody>
          <a:bodyPr wrap="none">
            <a:spAutoFit/>
          </a:bodyPr>
          <a:lstStyle/>
          <a:p>
            <a:pPr algn="ct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延期年金现值</a:t>
            </a:r>
            <a:endParaRPr lang="en-US" altLang="zh-CN" sz="2400" b="1" dirty="0" smtClean="0">
              <a:solidFill>
                <a:srgbClr val="C00000"/>
              </a:solidFill>
              <a:effectLst>
                <a:outerShdw blurRad="38100" dist="38100" dir="2700000" algn="tl">
                  <a:srgbClr val="000000">
                    <a:alpha val="43137"/>
                  </a:srgbClr>
                </a:outerShdw>
              </a:effectLst>
              <a:latin typeface="宋体" pitchFamily="2" charset="-122"/>
            </a:endParaRPr>
          </a:p>
          <a:p>
            <a:pPr algn="ct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例</a:t>
            </a:r>
            <a:r>
              <a:rPr lang="en-US" altLang="zh-CN" sz="2400" b="1" dirty="0" smtClean="0">
                <a:solidFill>
                  <a:srgbClr val="C00000"/>
                </a:solidFill>
                <a:effectLst>
                  <a:outerShdw blurRad="38100" dist="38100" dir="2700000" algn="tl">
                    <a:srgbClr val="000000">
                      <a:alpha val="43137"/>
                    </a:srgbClr>
                  </a:outerShdw>
                </a:effectLst>
                <a:latin typeface="宋体" pitchFamily="2" charset="-122"/>
              </a:rPr>
              <a:t>5-3</a:t>
            </a:r>
            <a:endParaRPr lang="zh-CN" altLang="en-US" sz="2400" b="1" dirty="0"/>
          </a:p>
        </p:txBody>
      </p:sp>
      <p:sp>
        <p:nvSpPr>
          <p:cNvPr id="72" name="矩形 71"/>
          <p:cNvSpPr/>
          <p:nvPr/>
        </p:nvSpPr>
        <p:spPr>
          <a:xfrm>
            <a:off x="428596" y="4312515"/>
            <a:ext cx="2040944" cy="830997"/>
          </a:xfrm>
          <a:prstGeom prst="rect">
            <a:avLst/>
          </a:prstGeom>
        </p:spPr>
        <p:txBody>
          <a:bodyPr wrap="none">
            <a:spAutoFit/>
          </a:bodyPr>
          <a:lstStyle/>
          <a:p>
            <a:pPr algn="ct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延期年金终值</a:t>
            </a:r>
            <a:endParaRPr lang="en-US" altLang="zh-CN" sz="2400" b="1" dirty="0" smtClean="0">
              <a:solidFill>
                <a:srgbClr val="C00000"/>
              </a:solidFill>
              <a:effectLst>
                <a:outerShdw blurRad="38100" dist="38100" dir="2700000" algn="tl">
                  <a:srgbClr val="000000">
                    <a:alpha val="43137"/>
                  </a:srgbClr>
                </a:outerShdw>
              </a:effectLst>
              <a:latin typeface="宋体" pitchFamily="2" charset="-122"/>
            </a:endParaRPr>
          </a:p>
          <a:p>
            <a:pPr algn="ct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例</a:t>
            </a:r>
            <a:r>
              <a:rPr lang="en-US" altLang="zh-CN" sz="2400" b="1" dirty="0" smtClean="0">
                <a:solidFill>
                  <a:srgbClr val="C00000"/>
                </a:solidFill>
                <a:effectLst>
                  <a:outerShdw blurRad="38100" dist="38100" dir="2700000" algn="tl">
                    <a:srgbClr val="000000">
                      <a:alpha val="43137"/>
                    </a:srgbClr>
                  </a:outerShdw>
                </a:effectLst>
                <a:latin typeface="宋体" pitchFamily="2" charset="-122"/>
              </a:rPr>
              <a:t>5-4</a:t>
            </a:r>
            <a:endParaRPr lang="zh-CN" altLang="en-US" sz="2400" b="1" dirty="0"/>
          </a:p>
        </p:txBody>
      </p:sp>
    </p:spTree>
  </p:cSld>
  <p:clrMapOvr>
    <a:masterClrMapping/>
  </p:clrMapOvr>
  <p:transition>
    <p:cover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671538" y="1142984"/>
            <a:ext cx="7686676" cy="2031325"/>
          </a:xfrm>
          <a:prstGeom prst="rect">
            <a:avLst/>
          </a:prstGeom>
          <a:noFill/>
          <a:ln w="57150">
            <a:noFill/>
            <a:miter lim="800000"/>
            <a:headEnd/>
            <a:tailEnd/>
          </a:ln>
        </p:spPr>
        <p:txBody>
          <a:bodyPr wrap="square">
            <a:spAutoFit/>
          </a:bodyPr>
          <a:lstStyle/>
          <a:p>
            <a:pPr>
              <a:spcBef>
                <a:spcPct val="50000"/>
              </a:spcBef>
            </a:pP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延期等差序列现金流量</a:t>
            </a:r>
            <a:r>
              <a:rPr lang="zh-CN" altLang="en-US" sz="2800" b="1" dirty="0" smtClean="0">
                <a:effectLst>
                  <a:outerShdw blurRad="38100" dist="38100" dir="2700000" algn="tl">
                    <a:srgbClr val="000000">
                      <a:alpha val="43137"/>
                    </a:srgbClr>
                  </a:outerShdw>
                </a:effectLst>
                <a:latin typeface="宋体" pitchFamily="2" charset="-122"/>
              </a:rPr>
              <a:t>：</a:t>
            </a:r>
            <a:endParaRPr lang="en-US" altLang="zh-CN" sz="2800" b="1" dirty="0" smtClean="0">
              <a:effectLst>
                <a:outerShdw blurRad="38100" dist="38100" dir="2700000" algn="tl">
                  <a:srgbClr val="000000">
                    <a:alpha val="43137"/>
                  </a:srgbClr>
                </a:outerShdw>
              </a:effectLst>
              <a:latin typeface="宋体" pitchFamily="2" charset="-122"/>
            </a:endParaRPr>
          </a:p>
          <a:p>
            <a:pPr algn="l">
              <a:spcBef>
                <a:spcPct val="50000"/>
              </a:spcBef>
            </a:pPr>
            <a:r>
              <a:rPr lang="zh-CN" altLang="en-US" sz="2800" b="1" dirty="0" smtClean="0">
                <a:effectLst>
                  <a:outerShdw blurRad="38100" dist="38100" dir="2700000" algn="tl">
                    <a:srgbClr val="000000">
                      <a:alpha val="43137"/>
                    </a:srgbClr>
                  </a:outerShdw>
                </a:effectLst>
                <a:latin typeface="宋体" pitchFamily="2" charset="-122"/>
              </a:rPr>
              <a:t>    当等差序列现金流量的</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首次</a:t>
            </a:r>
            <a:r>
              <a:rPr lang="zh-CN" altLang="en-US" sz="2800" b="1" dirty="0" smtClean="0">
                <a:effectLst>
                  <a:outerShdw blurRad="38100" dist="38100" dir="2700000" algn="tl">
                    <a:srgbClr val="000000">
                      <a:alpha val="43137"/>
                    </a:srgbClr>
                  </a:outerShdw>
                </a:effectLst>
                <a:latin typeface="宋体" pitchFamily="2" charset="-122"/>
              </a:rPr>
              <a:t>等额发生于</a:t>
            </a:r>
            <a:r>
              <a:rPr lang="en-US" altLang="zh-CN" sz="2800" b="1" dirty="0" smtClean="0">
                <a:solidFill>
                  <a:srgbClr val="C00000"/>
                </a:solidFill>
                <a:effectLst>
                  <a:outerShdw blurRad="38100" dist="38100" dir="2700000" algn="tl">
                    <a:srgbClr val="000000">
                      <a:alpha val="43137"/>
                    </a:srgbClr>
                  </a:outerShdw>
                </a:effectLst>
                <a:latin typeface="宋体" pitchFamily="2" charset="-122"/>
              </a:rPr>
              <a:t>1</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到</a:t>
            </a:r>
            <a:r>
              <a:rPr lang="en-US" altLang="zh-CN" sz="2800" b="1" dirty="0" smtClean="0">
                <a:solidFill>
                  <a:srgbClr val="C00000"/>
                </a:solidFill>
                <a:effectLst>
                  <a:outerShdw blurRad="38100" dist="38100" dir="2700000" algn="tl">
                    <a:srgbClr val="000000">
                      <a:alpha val="43137"/>
                    </a:srgbClr>
                  </a:outerShdw>
                </a:effectLst>
                <a:latin typeface="宋体" pitchFamily="2" charset="-122"/>
              </a:rPr>
              <a:t>2</a:t>
            </a:r>
            <a:r>
              <a:rPr lang="zh-CN" altLang="en-US" sz="2800" b="1" dirty="0" smtClean="0">
                <a:solidFill>
                  <a:srgbClr val="C00000"/>
                </a:solidFill>
                <a:effectLst>
                  <a:outerShdw blurRad="38100" dist="38100" dir="2700000" algn="tl">
                    <a:srgbClr val="000000">
                      <a:alpha val="43137"/>
                    </a:srgbClr>
                  </a:outerShdw>
                </a:effectLst>
                <a:latin typeface="宋体" pitchFamily="2" charset="-122"/>
              </a:rPr>
              <a:t>年</a:t>
            </a:r>
            <a:r>
              <a:rPr lang="zh-CN" altLang="en-US" sz="2800" b="1" dirty="0" smtClean="0">
                <a:effectLst>
                  <a:outerShdw blurRad="38100" dist="38100" dir="2700000" algn="tl">
                    <a:srgbClr val="000000">
                      <a:alpha val="43137"/>
                    </a:srgbClr>
                  </a:outerShdw>
                </a:effectLst>
                <a:latin typeface="宋体" pitchFamily="2" charset="-122"/>
              </a:rPr>
              <a:t>（或其他任何适用的时间单位）以外的时间时，称为延期等差序列现金流量。</a:t>
            </a:r>
            <a:endParaRPr lang="zh-CN" altLang="en-US" sz="2800" b="1" dirty="0">
              <a:effectLst>
                <a:outerShdw blurRad="38100" dist="38100" dir="2700000" algn="tl">
                  <a:srgbClr val="000000">
                    <a:alpha val="43137"/>
                  </a:srgbClr>
                </a:outerShdw>
              </a:effectLst>
              <a:latin typeface="宋体" pitchFamily="2" charset="-122"/>
            </a:endParaRPr>
          </a:p>
        </p:txBody>
      </p:sp>
      <p:sp>
        <p:nvSpPr>
          <p:cNvPr id="15394" name="Rectangle 39"/>
          <p:cNvSpPr>
            <a:spLocks noGrp="1" noChangeArrowheads="1"/>
          </p:cNvSpPr>
          <p:nvPr>
            <p:ph type="title" idx="4294967295"/>
          </p:nvPr>
        </p:nvSpPr>
        <p:spPr>
          <a:xfrm>
            <a:off x="1285852" y="214290"/>
            <a:ext cx="6475412" cy="693738"/>
          </a:xfrm>
        </p:spPr>
        <p:txBody>
          <a:bodyPr/>
          <a:lstStyle/>
          <a:p>
            <a:pPr eaLnBrk="1" hangingPunct="1"/>
            <a:r>
              <a:rPr lang="en-US" altLang="zh-CN" sz="3600" b="1" dirty="0" smtClean="0"/>
              <a:t>    </a:t>
            </a:r>
            <a:r>
              <a:rPr lang="zh-CN" altLang="en-US" sz="3600" b="1" dirty="0" smtClean="0"/>
              <a:t>三、延期等序列的等值计算</a:t>
            </a:r>
          </a:p>
        </p:txBody>
      </p:sp>
      <p:sp>
        <p:nvSpPr>
          <p:cNvPr id="22" name="Line 6"/>
          <p:cNvSpPr>
            <a:spLocks noChangeShapeType="1"/>
          </p:cNvSpPr>
          <p:nvPr/>
        </p:nvSpPr>
        <p:spPr bwMode="auto">
          <a:xfrm flipV="1">
            <a:off x="1071538" y="3641128"/>
            <a:ext cx="0" cy="856995"/>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 name="Text Box 8"/>
          <p:cNvSpPr txBox="1">
            <a:spLocks noChangeArrowheads="1"/>
          </p:cNvSpPr>
          <p:nvPr/>
        </p:nvSpPr>
        <p:spPr bwMode="auto">
          <a:xfrm>
            <a:off x="900090" y="3357562"/>
            <a:ext cx="457200" cy="302469"/>
          </a:xfrm>
          <a:prstGeom prst="rect">
            <a:avLst/>
          </a:prstGeom>
          <a:noFill/>
          <a:ln w="9525">
            <a:noFill/>
            <a:miter lim="800000"/>
            <a:headEnd/>
            <a:tailEnd/>
          </a:ln>
        </p:spPr>
        <p:txBody>
          <a:bodyPr>
            <a:spAutoFit/>
          </a:bodyPr>
          <a:lstStyle/>
          <a:p>
            <a:pPr algn="l">
              <a:spcBef>
                <a:spcPct val="50000"/>
              </a:spcBef>
            </a:pPr>
            <a:r>
              <a:rPr lang="en-US" altLang="zh-CN" sz="2400" i="1" dirty="0"/>
              <a:t>P</a:t>
            </a:r>
          </a:p>
        </p:txBody>
      </p:sp>
      <p:sp>
        <p:nvSpPr>
          <p:cNvPr id="25" name="Text Box 9"/>
          <p:cNvSpPr txBox="1">
            <a:spLocks noChangeArrowheads="1"/>
          </p:cNvSpPr>
          <p:nvPr/>
        </p:nvSpPr>
        <p:spPr bwMode="auto">
          <a:xfrm>
            <a:off x="714348" y="4331142"/>
            <a:ext cx="457200" cy="302469"/>
          </a:xfrm>
          <a:prstGeom prst="rect">
            <a:avLst/>
          </a:prstGeom>
          <a:noFill/>
          <a:ln w="9525">
            <a:noFill/>
            <a:miter lim="800000"/>
            <a:headEnd/>
            <a:tailEnd/>
          </a:ln>
        </p:spPr>
        <p:txBody>
          <a:bodyPr>
            <a:spAutoFit/>
          </a:bodyPr>
          <a:lstStyle/>
          <a:p>
            <a:pPr algn="l">
              <a:spcBef>
                <a:spcPct val="50000"/>
              </a:spcBef>
            </a:pPr>
            <a:r>
              <a:rPr lang="en-US" altLang="zh-CN" sz="2400" dirty="0"/>
              <a:t>0</a:t>
            </a:r>
          </a:p>
        </p:txBody>
      </p:sp>
      <p:sp>
        <p:nvSpPr>
          <p:cNvPr id="26" name="Text Box 10"/>
          <p:cNvSpPr txBox="1">
            <a:spLocks noChangeArrowheads="1"/>
          </p:cNvSpPr>
          <p:nvPr/>
        </p:nvSpPr>
        <p:spPr bwMode="auto">
          <a:xfrm>
            <a:off x="7500958" y="4000504"/>
            <a:ext cx="457200" cy="302469"/>
          </a:xfrm>
          <a:prstGeom prst="rect">
            <a:avLst/>
          </a:prstGeom>
          <a:noFill/>
          <a:ln w="9525">
            <a:noFill/>
            <a:miter lim="800000"/>
            <a:headEnd/>
            <a:tailEnd/>
          </a:ln>
        </p:spPr>
        <p:txBody>
          <a:bodyPr>
            <a:spAutoFit/>
          </a:bodyPr>
          <a:lstStyle/>
          <a:p>
            <a:pPr algn="l">
              <a:spcBef>
                <a:spcPct val="50000"/>
              </a:spcBef>
            </a:pPr>
            <a:r>
              <a:rPr lang="en-US" altLang="zh-CN" sz="2400" dirty="0"/>
              <a:t>n</a:t>
            </a:r>
          </a:p>
        </p:txBody>
      </p:sp>
      <p:sp>
        <p:nvSpPr>
          <p:cNvPr id="27" name="Text Box 11"/>
          <p:cNvSpPr txBox="1">
            <a:spLocks noChangeArrowheads="1"/>
          </p:cNvSpPr>
          <p:nvPr/>
        </p:nvSpPr>
        <p:spPr bwMode="auto">
          <a:xfrm>
            <a:off x="1857356" y="4071942"/>
            <a:ext cx="457200" cy="302469"/>
          </a:xfrm>
          <a:prstGeom prst="rect">
            <a:avLst/>
          </a:prstGeom>
          <a:noFill/>
          <a:ln w="9525">
            <a:noFill/>
            <a:miter lim="800000"/>
            <a:headEnd/>
            <a:tailEnd/>
          </a:ln>
        </p:spPr>
        <p:txBody>
          <a:bodyPr>
            <a:spAutoFit/>
          </a:bodyPr>
          <a:lstStyle/>
          <a:p>
            <a:pPr algn="l">
              <a:spcBef>
                <a:spcPct val="50000"/>
              </a:spcBef>
            </a:pPr>
            <a:r>
              <a:rPr lang="en-US" altLang="zh-CN" sz="2400" dirty="0"/>
              <a:t>1</a:t>
            </a:r>
          </a:p>
        </p:txBody>
      </p:sp>
      <p:sp>
        <p:nvSpPr>
          <p:cNvPr id="28" name="Text Box 12"/>
          <p:cNvSpPr txBox="1">
            <a:spLocks noChangeArrowheads="1"/>
          </p:cNvSpPr>
          <p:nvPr/>
        </p:nvSpPr>
        <p:spPr bwMode="auto">
          <a:xfrm>
            <a:off x="2757478" y="4071942"/>
            <a:ext cx="457200" cy="302469"/>
          </a:xfrm>
          <a:prstGeom prst="rect">
            <a:avLst/>
          </a:prstGeom>
          <a:noFill/>
          <a:ln w="9525">
            <a:noFill/>
            <a:miter lim="800000"/>
            <a:headEnd/>
            <a:tailEnd/>
          </a:ln>
        </p:spPr>
        <p:txBody>
          <a:bodyPr>
            <a:spAutoFit/>
          </a:bodyPr>
          <a:lstStyle/>
          <a:p>
            <a:pPr algn="l">
              <a:spcBef>
                <a:spcPct val="50000"/>
              </a:spcBef>
            </a:pPr>
            <a:r>
              <a:rPr lang="en-US" altLang="zh-CN" sz="2400" dirty="0"/>
              <a:t>2</a:t>
            </a:r>
          </a:p>
        </p:txBody>
      </p:sp>
      <p:sp>
        <p:nvSpPr>
          <p:cNvPr id="31" name="Line 19"/>
          <p:cNvSpPr>
            <a:spLocks noChangeShapeType="1"/>
          </p:cNvSpPr>
          <p:nvPr/>
        </p:nvSpPr>
        <p:spPr bwMode="auto">
          <a:xfrm>
            <a:off x="1071538" y="4488682"/>
            <a:ext cx="4248000" cy="0"/>
          </a:xfrm>
          <a:prstGeom prst="line">
            <a:avLst/>
          </a:prstGeom>
          <a:noFill/>
          <a:ln w="571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3" name="Line 21"/>
          <p:cNvSpPr>
            <a:spLocks noChangeShapeType="1"/>
          </p:cNvSpPr>
          <p:nvPr/>
        </p:nvSpPr>
        <p:spPr bwMode="auto">
          <a:xfrm flipV="1">
            <a:off x="5607050" y="4287037"/>
            <a:ext cx="228600" cy="453703"/>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4" name="Line 22"/>
          <p:cNvSpPr>
            <a:spLocks noChangeShapeType="1"/>
          </p:cNvSpPr>
          <p:nvPr/>
        </p:nvSpPr>
        <p:spPr bwMode="auto">
          <a:xfrm>
            <a:off x="5835650" y="4287037"/>
            <a:ext cx="152400" cy="201646"/>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7" name="Text Box 26"/>
          <p:cNvSpPr txBox="1">
            <a:spLocks noChangeArrowheads="1"/>
          </p:cNvSpPr>
          <p:nvPr/>
        </p:nvSpPr>
        <p:spPr bwMode="auto">
          <a:xfrm>
            <a:off x="6596082" y="4000504"/>
            <a:ext cx="762000" cy="302469"/>
          </a:xfrm>
          <a:prstGeom prst="rect">
            <a:avLst/>
          </a:prstGeom>
          <a:noFill/>
          <a:ln w="9525">
            <a:noFill/>
            <a:miter lim="800000"/>
            <a:headEnd/>
            <a:tailEnd/>
          </a:ln>
        </p:spPr>
        <p:txBody>
          <a:bodyPr>
            <a:spAutoFit/>
          </a:bodyPr>
          <a:lstStyle/>
          <a:p>
            <a:pPr algn="l">
              <a:spcBef>
                <a:spcPct val="50000"/>
              </a:spcBef>
            </a:pPr>
            <a:r>
              <a:rPr lang="en-US" altLang="zh-CN" sz="2400" dirty="0"/>
              <a:t>n</a:t>
            </a:r>
            <a:r>
              <a:rPr lang="en-US" altLang="zh-CN" sz="2400" dirty="0">
                <a:latin typeface="宋体" pitchFamily="2" charset="-122"/>
              </a:rPr>
              <a:t>-</a:t>
            </a:r>
            <a:r>
              <a:rPr lang="en-US" altLang="zh-CN" sz="2000" dirty="0">
                <a:latin typeface="宋体" pitchFamily="2" charset="-122"/>
              </a:rPr>
              <a:t>1</a:t>
            </a:r>
          </a:p>
        </p:txBody>
      </p:sp>
      <p:sp>
        <p:nvSpPr>
          <p:cNvPr id="32" name="Line 20"/>
          <p:cNvSpPr>
            <a:spLocks noChangeShapeType="1"/>
          </p:cNvSpPr>
          <p:nvPr/>
        </p:nvSpPr>
        <p:spPr bwMode="auto">
          <a:xfrm>
            <a:off x="5302250" y="4488682"/>
            <a:ext cx="304800" cy="252057"/>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5" name="Line 23"/>
          <p:cNvSpPr>
            <a:spLocks noChangeShapeType="1"/>
          </p:cNvSpPr>
          <p:nvPr/>
        </p:nvSpPr>
        <p:spPr bwMode="auto">
          <a:xfrm>
            <a:off x="5988050" y="4488682"/>
            <a:ext cx="2057400" cy="0"/>
          </a:xfrm>
          <a:prstGeom prst="line">
            <a:avLst/>
          </a:prstGeom>
          <a:noFill/>
          <a:ln w="57150">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nvGrpSpPr>
          <p:cNvPr id="61" name="组合 60"/>
          <p:cNvGrpSpPr/>
          <p:nvPr/>
        </p:nvGrpSpPr>
        <p:grpSpPr>
          <a:xfrm>
            <a:off x="1500166" y="4488682"/>
            <a:ext cx="7643834" cy="1726400"/>
            <a:chOff x="1500166" y="4488682"/>
            <a:chExt cx="7643834" cy="1726400"/>
          </a:xfrm>
        </p:grpSpPr>
        <p:sp>
          <p:nvSpPr>
            <p:cNvPr id="23" name="Text Box 7"/>
            <p:cNvSpPr txBox="1">
              <a:spLocks noChangeArrowheads="1"/>
            </p:cNvSpPr>
            <p:nvPr/>
          </p:nvSpPr>
          <p:spPr bwMode="auto">
            <a:xfrm>
              <a:off x="1500166" y="4539089"/>
              <a:ext cx="671514" cy="305423"/>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1</a:t>
              </a:r>
              <a:endParaRPr lang="en-US" altLang="zh-CN" sz="2400" i="1" baseline="-25000" dirty="0"/>
            </a:p>
          </p:txBody>
        </p:sp>
        <p:sp>
          <p:nvSpPr>
            <p:cNvPr id="29" name="Line 16"/>
            <p:cNvSpPr>
              <a:spLocks noChangeShapeType="1"/>
            </p:cNvSpPr>
            <p:nvPr/>
          </p:nvSpPr>
          <p:spPr bwMode="auto">
            <a:xfrm>
              <a:off x="2025650" y="4491828"/>
              <a:ext cx="0" cy="403292"/>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 name="Line 18"/>
            <p:cNvSpPr>
              <a:spLocks noChangeShapeType="1"/>
            </p:cNvSpPr>
            <p:nvPr/>
          </p:nvSpPr>
          <p:spPr bwMode="auto">
            <a:xfrm>
              <a:off x="7598115" y="4491828"/>
              <a:ext cx="45719" cy="1606876"/>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6" name="Line 25"/>
            <p:cNvSpPr>
              <a:spLocks noChangeShapeType="1"/>
            </p:cNvSpPr>
            <p:nvPr/>
          </p:nvSpPr>
          <p:spPr bwMode="auto">
            <a:xfrm>
              <a:off x="6748764" y="4488682"/>
              <a:ext cx="45719" cy="1420977"/>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8" name="Line 36"/>
            <p:cNvSpPr>
              <a:spLocks noChangeShapeType="1"/>
            </p:cNvSpPr>
            <p:nvPr/>
          </p:nvSpPr>
          <p:spPr bwMode="auto">
            <a:xfrm>
              <a:off x="2000232" y="4869916"/>
              <a:ext cx="5715040" cy="1228788"/>
            </a:xfrm>
            <a:prstGeom prst="line">
              <a:avLst/>
            </a:prstGeom>
            <a:noFill/>
            <a:ln w="19050">
              <a:solidFill>
                <a:srgbClr val="D60093"/>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 name="Line 16"/>
            <p:cNvSpPr>
              <a:spLocks noChangeShapeType="1"/>
            </p:cNvSpPr>
            <p:nvPr/>
          </p:nvSpPr>
          <p:spPr bwMode="auto">
            <a:xfrm>
              <a:off x="2928926" y="4491828"/>
              <a:ext cx="0" cy="571594"/>
            </a:xfrm>
            <a:prstGeom prst="line">
              <a:avLst/>
            </a:prstGeom>
            <a:noFill/>
            <a:ln w="57150">
              <a:solidFill>
                <a:srgbClr val="D60093"/>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1" name="Text Box 7"/>
            <p:cNvSpPr txBox="1">
              <a:spLocks noChangeArrowheads="1"/>
            </p:cNvSpPr>
            <p:nvPr/>
          </p:nvSpPr>
          <p:spPr bwMode="auto">
            <a:xfrm>
              <a:off x="2643174" y="5106221"/>
              <a:ext cx="671514" cy="305423"/>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2</a:t>
              </a:r>
              <a:endParaRPr lang="en-US" altLang="zh-CN" sz="2400" i="1" baseline="-25000" dirty="0"/>
            </a:p>
          </p:txBody>
        </p:sp>
        <p:sp>
          <p:nvSpPr>
            <p:cNvPr id="42" name="Text Box 7"/>
            <p:cNvSpPr txBox="1">
              <a:spLocks noChangeArrowheads="1"/>
            </p:cNvSpPr>
            <p:nvPr/>
          </p:nvSpPr>
          <p:spPr bwMode="auto">
            <a:xfrm>
              <a:off x="6429388" y="5862398"/>
              <a:ext cx="671514" cy="305423"/>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n-1</a:t>
              </a:r>
              <a:endParaRPr lang="en-US" altLang="zh-CN" sz="2400" i="1" baseline="-25000" dirty="0"/>
            </a:p>
          </p:txBody>
        </p:sp>
        <p:sp>
          <p:nvSpPr>
            <p:cNvPr id="43" name="Text Box 7"/>
            <p:cNvSpPr txBox="1">
              <a:spLocks noChangeArrowheads="1"/>
            </p:cNvSpPr>
            <p:nvPr/>
          </p:nvSpPr>
          <p:spPr bwMode="auto">
            <a:xfrm>
              <a:off x="7715272" y="5909659"/>
              <a:ext cx="671514" cy="305423"/>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n</a:t>
              </a:r>
              <a:endParaRPr lang="en-US" altLang="zh-CN" sz="2400" i="1" baseline="-25000" dirty="0"/>
            </a:p>
          </p:txBody>
        </p:sp>
        <p:sp>
          <p:nvSpPr>
            <p:cNvPr id="44" name="Line 36"/>
            <p:cNvSpPr>
              <a:spLocks noChangeShapeType="1"/>
            </p:cNvSpPr>
            <p:nvPr/>
          </p:nvSpPr>
          <p:spPr bwMode="auto">
            <a:xfrm>
              <a:off x="2071670" y="4869916"/>
              <a:ext cx="5580000" cy="30246"/>
            </a:xfrm>
            <a:prstGeom prst="line">
              <a:avLst/>
            </a:prstGeom>
            <a:noFill/>
            <a:ln w="19050">
              <a:solidFill>
                <a:srgbClr val="0099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nvGrpSpPr>
            <p:cNvPr id="45" name="组合 52"/>
            <p:cNvGrpSpPr/>
            <p:nvPr/>
          </p:nvGrpSpPr>
          <p:grpSpPr>
            <a:xfrm>
              <a:off x="2978592" y="4822655"/>
              <a:ext cx="764724" cy="305423"/>
              <a:chOff x="2978592" y="4143380"/>
              <a:chExt cx="764724" cy="461665"/>
            </a:xfrm>
          </p:grpSpPr>
          <p:sp>
            <p:nvSpPr>
              <p:cNvPr id="56" name="右大括号 55"/>
              <p:cNvSpPr/>
              <p:nvPr/>
            </p:nvSpPr>
            <p:spPr bwMode="auto">
              <a:xfrm>
                <a:off x="2978592" y="4236590"/>
                <a:ext cx="142876" cy="285752"/>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7" name="Text Box 7"/>
              <p:cNvSpPr txBox="1">
                <a:spLocks noChangeArrowheads="1"/>
              </p:cNvSpPr>
              <p:nvPr/>
            </p:nvSpPr>
            <p:spPr bwMode="auto">
              <a:xfrm>
                <a:off x="3071802" y="4143380"/>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G</a:t>
                </a:r>
                <a:endParaRPr lang="en-US" altLang="zh-CN" sz="2400" i="1" baseline="-25000" dirty="0"/>
              </a:p>
            </p:txBody>
          </p:sp>
        </p:grpSp>
        <p:grpSp>
          <p:nvGrpSpPr>
            <p:cNvPr id="46" name="组合 51"/>
            <p:cNvGrpSpPr/>
            <p:nvPr/>
          </p:nvGrpSpPr>
          <p:grpSpPr>
            <a:xfrm>
              <a:off x="2928926" y="4539089"/>
              <a:ext cx="5457860" cy="330827"/>
              <a:chOff x="2928926" y="3714752"/>
              <a:chExt cx="5457860" cy="500066"/>
            </a:xfrm>
          </p:grpSpPr>
          <p:sp>
            <p:nvSpPr>
              <p:cNvPr id="50" name="Text Box 7"/>
              <p:cNvSpPr txBox="1">
                <a:spLocks noChangeArrowheads="1"/>
              </p:cNvSpPr>
              <p:nvPr/>
            </p:nvSpPr>
            <p:spPr bwMode="auto">
              <a:xfrm>
                <a:off x="3071802" y="3714752"/>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1</a:t>
                </a:r>
                <a:endParaRPr lang="en-US" altLang="zh-CN" sz="2400" i="1" baseline="-25000" dirty="0"/>
              </a:p>
            </p:txBody>
          </p:sp>
          <p:sp>
            <p:nvSpPr>
              <p:cNvPr id="51" name="Text Box 7"/>
              <p:cNvSpPr txBox="1">
                <a:spLocks noChangeArrowheads="1"/>
              </p:cNvSpPr>
              <p:nvPr/>
            </p:nvSpPr>
            <p:spPr bwMode="auto">
              <a:xfrm>
                <a:off x="6929454" y="3714752"/>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1</a:t>
                </a:r>
                <a:endParaRPr lang="en-US" altLang="zh-CN" sz="2400" i="1" baseline="-25000" dirty="0"/>
              </a:p>
            </p:txBody>
          </p:sp>
          <p:sp>
            <p:nvSpPr>
              <p:cNvPr id="52" name="Text Box 7"/>
              <p:cNvSpPr txBox="1">
                <a:spLocks noChangeArrowheads="1"/>
              </p:cNvSpPr>
              <p:nvPr/>
            </p:nvSpPr>
            <p:spPr bwMode="auto">
              <a:xfrm>
                <a:off x="7715272" y="3714752"/>
                <a:ext cx="671514"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A</a:t>
                </a:r>
                <a:r>
                  <a:rPr lang="en-US" altLang="zh-CN" sz="2400" i="1" baseline="-25000" dirty="0" smtClean="0"/>
                  <a:t>1</a:t>
                </a:r>
                <a:endParaRPr lang="en-US" altLang="zh-CN" sz="2400" i="1" baseline="-25000" dirty="0"/>
              </a:p>
            </p:txBody>
          </p:sp>
          <p:sp>
            <p:nvSpPr>
              <p:cNvPr id="53" name="右大括号 52"/>
              <p:cNvSpPr/>
              <p:nvPr/>
            </p:nvSpPr>
            <p:spPr bwMode="auto">
              <a:xfrm>
                <a:off x="7643834" y="3714752"/>
                <a:ext cx="142876" cy="500066"/>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4" name="右大括号 53"/>
              <p:cNvSpPr/>
              <p:nvPr/>
            </p:nvSpPr>
            <p:spPr bwMode="auto">
              <a:xfrm>
                <a:off x="6786578" y="3714752"/>
                <a:ext cx="142876" cy="500066"/>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5" name="右大括号 54"/>
              <p:cNvSpPr/>
              <p:nvPr/>
            </p:nvSpPr>
            <p:spPr bwMode="auto">
              <a:xfrm>
                <a:off x="2928926" y="3714752"/>
                <a:ext cx="142876" cy="500066"/>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47" name="组合 57"/>
            <p:cNvGrpSpPr/>
            <p:nvPr/>
          </p:nvGrpSpPr>
          <p:grpSpPr>
            <a:xfrm>
              <a:off x="7715272" y="4939033"/>
              <a:ext cx="1428728" cy="1134266"/>
              <a:chOff x="7715272" y="4500570"/>
              <a:chExt cx="1428728" cy="1714512"/>
            </a:xfrm>
          </p:grpSpPr>
          <p:sp>
            <p:nvSpPr>
              <p:cNvPr id="48" name="右大括号 47"/>
              <p:cNvSpPr/>
              <p:nvPr/>
            </p:nvSpPr>
            <p:spPr bwMode="auto">
              <a:xfrm>
                <a:off x="7715272" y="4500570"/>
                <a:ext cx="214314" cy="1714512"/>
              </a:xfrm>
              <a:prstGeom prst="rightBrace">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9" name="Text Box 7"/>
              <p:cNvSpPr txBox="1">
                <a:spLocks noChangeArrowheads="1"/>
              </p:cNvSpPr>
              <p:nvPr/>
            </p:nvSpPr>
            <p:spPr bwMode="auto">
              <a:xfrm>
                <a:off x="8072462" y="5143512"/>
                <a:ext cx="1071538" cy="461665"/>
              </a:xfrm>
              <a:prstGeom prst="rect">
                <a:avLst/>
              </a:prstGeom>
              <a:noFill/>
              <a:ln w="9525">
                <a:noFill/>
                <a:miter lim="800000"/>
                <a:headEnd/>
                <a:tailEnd/>
              </a:ln>
            </p:spPr>
            <p:txBody>
              <a:bodyPr wrap="square">
                <a:spAutoFit/>
              </a:bodyPr>
              <a:lstStyle/>
              <a:p>
                <a:pPr algn="l">
                  <a:spcBef>
                    <a:spcPct val="50000"/>
                  </a:spcBef>
                </a:pPr>
                <a:r>
                  <a:rPr lang="en-US" altLang="zh-CN" sz="2400" i="1" dirty="0" smtClean="0"/>
                  <a:t>(n-1)G</a:t>
                </a:r>
                <a:endParaRPr lang="en-US" altLang="zh-CN" sz="2400" i="1" baseline="-25000" dirty="0"/>
              </a:p>
            </p:txBody>
          </p:sp>
        </p:grpSp>
      </p:grpSp>
      <p:sp>
        <p:nvSpPr>
          <p:cNvPr id="58" name="Text Box 12"/>
          <p:cNvSpPr txBox="1">
            <a:spLocks noChangeArrowheads="1"/>
          </p:cNvSpPr>
          <p:nvPr/>
        </p:nvSpPr>
        <p:spPr bwMode="auto">
          <a:xfrm>
            <a:off x="3471858" y="4071942"/>
            <a:ext cx="457200" cy="461665"/>
          </a:xfrm>
          <a:prstGeom prst="rect">
            <a:avLst/>
          </a:prstGeom>
          <a:noFill/>
          <a:ln w="9525">
            <a:noFill/>
            <a:miter lim="800000"/>
            <a:headEnd/>
            <a:tailEnd/>
          </a:ln>
        </p:spPr>
        <p:txBody>
          <a:bodyPr>
            <a:spAutoFit/>
          </a:bodyPr>
          <a:lstStyle/>
          <a:p>
            <a:pPr algn="l">
              <a:spcBef>
                <a:spcPct val="50000"/>
              </a:spcBef>
            </a:pPr>
            <a:r>
              <a:rPr lang="en-US" altLang="zh-CN" sz="2400" dirty="0"/>
              <a:t>3</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44444E-6 -2.22017E-6 L 0.17014 -2.22017E-6 " pathEditMode="relative" rAng="0" ptsTypes="AA">
                                      <p:cBhvr>
                                        <p:cTn id="6" dur="2000" fill="hold"/>
                                        <p:tgtEl>
                                          <p:spTgt spid="61"/>
                                        </p:tgtEl>
                                        <p:attrNameLst>
                                          <p:attrName>ppt_x</p:attrName>
                                          <p:attrName>ppt_y</p:attrName>
                                        </p:attrNameLst>
                                      </p:cBhvr>
                                      <p:rCtr x="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500166" y="285728"/>
            <a:ext cx="5638800" cy="707886"/>
          </a:xfrm>
          <a:prstGeom prst="rect">
            <a:avLst/>
          </a:prstGeom>
          <a:noFill/>
          <a:ln w="9525">
            <a:noFill/>
            <a:miter lim="800000"/>
            <a:headEnd/>
            <a:tailEnd/>
          </a:ln>
        </p:spPr>
        <p:txBody>
          <a:bodyPr>
            <a:spAutoFit/>
          </a:bodyPr>
          <a:lstStyle/>
          <a:p>
            <a:pPr algn="ctr"/>
            <a:r>
              <a:rPr lang="zh-CN" altLang="en-US" sz="4000" b="1" kern="0" dirty="0" smtClean="0">
                <a:solidFill>
                  <a:schemeClr val="accent2"/>
                </a:solidFill>
                <a:latin typeface="+mj-lt"/>
                <a:ea typeface="+mj-ea"/>
                <a:cs typeface="+mj-cs"/>
              </a:rPr>
              <a:t>四、永续年金现值</a:t>
            </a:r>
          </a:p>
        </p:txBody>
      </p:sp>
      <p:sp>
        <p:nvSpPr>
          <p:cNvPr id="352259" name="Text Box 3"/>
          <p:cNvSpPr txBox="1">
            <a:spLocks noChangeArrowheads="1"/>
          </p:cNvSpPr>
          <p:nvPr/>
        </p:nvSpPr>
        <p:spPr bwMode="auto">
          <a:xfrm>
            <a:off x="1187450" y="1268413"/>
            <a:ext cx="7162800" cy="954107"/>
          </a:xfrm>
          <a:prstGeom prst="rect">
            <a:avLst/>
          </a:prstGeom>
          <a:noFill/>
          <a:ln w="9525">
            <a:noFill/>
            <a:miter lim="800000"/>
            <a:headEnd/>
            <a:tailEnd/>
          </a:ln>
          <a:effectLst/>
        </p:spPr>
        <p:txBody>
          <a:bodyPr>
            <a:spAutoFit/>
          </a:bodyPr>
          <a:lstStyle/>
          <a:p>
            <a:pPr algn="l">
              <a:spcBef>
                <a:spcPct val="50000"/>
              </a:spcBef>
              <a:defRPr/>
            </a:pPr>
            <a:r>
              <a:rPr lang="zh-CN" altLang="en-US" sz="2800" b="1" dirty="0" smtClean="0">
                <a:effectLst>
                  <a:outerShdw blurRad="38100" dist="38100" dir="2700000" algn="tl">
                    <a:srgbClr val="C0C0C0"/>
                  </a:outerShdw>
                </a:effectLst>
              </a:rPr>
              <a:t>永续年金：无限期收付的等额序列现金流量。如永久债券，永久项目，永久性奖学金。</a:t>
            </a:r>
            <a:endParaRPr lang="zh-CN" altLang="en-US" sz="2800" b="1" dirty="0">
              <a:effectLst>
                <a:outerShdw blurRad="38100" dist="38100" dir="2700000" algn="tl">
                  <a:srgbClr val="C0C0C0"/>
                </a:outerShdw>
              </a:effectLst>
            </a:endParaRPr>
          </a:p>
        </p:txBody>
      </p:sp>
      <p:graphicFrame>
        <p:nvGraphicFramePr>
          <p:cNvPr id="352260" name="Object 4"/>
          <p:cNvGraphicFramePr>
            <a:graphicFrameLocks noChangeAspect="1"/>
          </p:cNvGraphicFramePr>
          <p:nvPr/>
        </p:nvGraphicFramePr>
        <p:xfrm>
          <a:off x="1071538" y="2428868"/>
          <a:ext cx="3887788" cy="3513138"/>
        </p:xfrm>
        <a:graphic>
          <a:graphicData uri="http://schemas.openxmlformats.org/presentationml/2006/ole">
            <p:oleObj spid="_x0000_s188418" name="公式" r:id="rId3" imgW="1130040" imgH="1600200" progId="Equation.3">
              <p:embed/>
            </p:oleObj>
          </a:graphicData>
        </a:graphic>
      </p:graphicFrame>
      <p:sp>
        <p:nvSpPr>
          <p:cNvPr id="352261" name="Text Box 5"/>
          <p:cNvSpPr txBox="1">
            <a:spLocks noChangeArrowheads="1"/>
          </p:cNvSpPr>
          <p:nvPr/>
        </p:nvSpPr>
        <p:spPr bwMode="auto">
          <a:xfrm>
            <a:off x="5643570" y="3500438"/>
            <a:ext cx="3048000" cy="1015663"/>
          </a:xfrm>
          <a:prstGeom prst="rect">
            <a:avLst/>
          </a:prstGeom>
          <a:noFill/>
          <a:ln w="9525">
            <a:noFill/>
            <a:miter lim="800000"/>
            <a:headEnd/>
            <a:tailEnd/>
          </a:ln>
          <a:effectLst/>
        </p:spPr>
        <p:txBody>
          <a:bodyPr>
            <a:spAutoFit/>
          </a:bodyPr>
          <a:lstStyle/>
          <a:p>
            <a:pPr algn="l">
              <a:spcBef>
                <a:spcPct val="50000"/>
              </a:spcBef>
              <a:defRPr/>
            </a:pPr>
            <a:r>
              <a:rPr lang="zh-CN" altLang="en-US" sz="2400" b="1" dirty="0">
                <a:effectLst>
                  <a:outerShdw blurRad="38100" dist="38100" dir="2700000" algn="tl">
                    <a:srgbClr val="C0C0C0"/>
                  </a:outerShdw>
                </a:effectLst>
              </a:rPr>
              <a:t>一笔基金</a:t>
            </a:r>
            <a:r>
              <a:rPr lang="zh-CN" altLang="en-US" sz="2400" b="1" dirty="0" smtClean="0">
                <a:effectLst>
                  <a:outerShdw blurRad="38100" dist="38100" dir="2700000" algn="tl">
                    <a:srgbClr val="C0C0C0"/>
                  </a:outerShdw>
                </a:effectLst>
              </a:rPr>
              <a:t>的</a:t>
            </a:r>
            <a:endParaRPr lang="en-US" altLang="zh-CN" sz="2400" b="1" dirty="0" smtClean="0">
              <a:effectLst>
                <a:outerShdw blurRad="38100" dist="38100" dir="2700000" algn="tl">
                  <a:srgbClr val="C0C0C0"/>
                </a:outerShdw>
              </a:effectLst>
            </a:endParaRPr>
          </a:p>
          <a:p>
            <a:pPr algn="l">
              <a:spcBef>
                <a:spcPct val="50000"/>
              </a:spcBef>
              <a:defRPr/>
            </a:pPr>
            <a:r>
              <a:rPr lang="zh-CN" altLang="en-US" sz="2400" b="1" dirty="0" smtClean="0">
                <a:solidFill>
                  <a:srgbClr val="C00000"/>
                </a:solidFill>
                <a:effectLst>
                  <a:outerShdw blurRad="38100" dist="38100" dir="2700000" algn="tl">
                    <a:srgbClr val="C0C0C0"/>
                  </a:outerShdw>
                </a:effectLst>
              </a:rPr>
              <a:t>永久</a:t>
            </a:r>
            <a:r>
              <a:rPr lang="zh-CN" altLang="en-US" sz="2400" b="1" dirty="0">
                <a:solidFill>
                  <a:srgbClr val="C00000"/>
                </a:solidFill>
                <a:effectLst>
                  <a:outerShdw blurRad="38100" dist="38100" dir="2700000" algn="tl">
                    <a:srgbClr val="C0C0C0"/>
                  </a:outerShdw>
                </a:effectLst>
              </a:rPr>
              <a:t>年金</a:t>
            </a:r>
            <a:r>
              <a:rPr lang="zh-CN" altLang="en-US" sz="2400" b="1" dirty="0">
                <a:effectLst>
                  <a:outerShdw blurRad="38100" dist="38100" dir="2700000" algn="tl">
                    <a:srgbClr val="C0C0C0"/>
                  </a:outerShdw>
                </a:effectLst>
              </a:rPr>
              <a:t>就是     </a:t>
            </a:r>
          </a:p>
        </p:txBody>
      </p:sp>
      <p:graphicFrame>
        <p:nvGraphicFramePr>
          <p:cNvPr id="352262" name="Object 6"/>
          <p:cNvGraphicFramePr>
            <a:graphicFrameLocks noChangeAspect="1"/>
          </p:cNvGraphicFramePr>
          <p:nvPr/>
        </p:nvGraphicFramePr>
        <p:xfrm>
          <a:off x="5859470" y="4752988"/>
          <a:ext cx="2590800" cy="533400"/>
        </p:xfrm>
        <a:graphic>
          <a:graphicData uri="http://schemas.openxmlformats.org/presentationml/2006/ole">
            <p:oleObj spid="_x0000_s188419" name="Equation" r:id="rId4" imgW="571320" imgH="17748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gtEl>
                                        <p:attrNameLst>
                                          <p:attrName>style.visibility</p:attrName>
                                        </p:attrNameLst>
                                      </p:cBhvr>
                                      <p:to>
                                        <p:strVal val="visible"/>
                                      </p:to>
                                    </p:set>
                                    <p:anim calcmode="lin" valueType="num">
                                      <p:cBhvr additive="base">
                                        <p:cTn id="7" dur="500" fill="hold"/>
                                        <p:tgtEl>
                                          <p:spTgt spid="352259"/>
                                        </p:tgtEl>
                                        <p:attrNameLst>
                                          <p:attrName>ppt_x</p:attrName>
                                        </p:attrNameLst>
                                      </p:cBhvr>
                                      <p:tavLst>
                                        <p:tav tm="0">
                                          <p:val>
                                            <p:strVal val="0-#ppt_w/2"/>
                                          </p:val>
                                        </p:tav>
                                        <p:tav tm="100000">
                                          <p:val>
                                            <p:strVal val="#ppt_x"/>
                                          </p:val>
                                        </p:tav>
                                      </p:tavLst>
                                    </p:anim>
                                    <p:anim calcmode="lin" valueType="num">
                                      <p:cBhvr additive="base">
                                        <p:cTn id="8" dur="500" fill="hold"/>
                                        <p:tgtEl>
                                          <p:spTgt spid="3522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2260"/>
                                        </p:tgtEl>
                                        <p:attrNameLst>
                                          <p:attrName>style.visibility</p:attrName>
                                        </p:attrNameLst>
                                      </p:cBhvr>
                                      <p:to>
                                        <p:strVal val="visible"/>
                                      </p:to>
                                    </p:set>
                                    <p:anim calcmode="lin" valueType="num">
                                      <p:cBhvr additive="base">
                                        <p:cTn id="13" dur="500" fill="hold"/>
                                        <p:tgtEl>
                                          <p:spTgt spid="352260"/>
                                        </p:tgtEl>
                                        <p:attrNameLst>
                                          <p:attrName>ppt_x</p:attrName>
                                        </p:attrNameLst>
                                      </p:cBhvr>
                                      <p:tavLst>
                                        <p:tav tm="0">
                                          <p:val>
                                            <p:strVal val="0-#ppt_w/2"/>
                                          </p:val>
                                        </p:tav>
                                        <p:tav tm="100000">
                                          <p:val>
                                            <p:strVal val="#ppt_x"/>
                                          </p:val>
                                        </p:tav>
                                      </p:tavLst>
                                    </p:anim>
                                    <p:anim calcmode="lin" valueType="num">
                                      <p:cBhvr additive="base">
                                        <p:cTn id="14"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61"/>
                                        </p:tgtEl>
                                        <p:attrNameLst>
                                          <p:attrName>style.visibility</p:attrName>
                                        </p:attrNameLst>
                                      </p:cBhvr>
                                      <p:to>
                                        <p:strVal val="visible"/>
                                      </p:to>
                                    </p:set>
                                    <p:anim calcmode="lin" valueType="num">
                                      <p:cBhvr additive="base">
                                        <p:cTn id="19" dur="500" fill="hold"/>
                                        <p:tgtEl>
                                          <p:spTgt spid="352261"/>
                                        </p:tgtEl>
                                        <p:attrNameLst>
                                          <p:attrName>ppt_x</p:attrName>
                                        </p:attrNameLst>
                                      </p:cBhvr>
                                      <p:tavLst>
                                        <p:tav tm="0">
                                          <p:val>
                                            <p:strVal val="0-#ppt_w/2"/>
                                          </p:val>
                                        </p:tav>
                                        <p:tav tm="100000">
                                          <p:val>
                                            <p:strVal val="#ppt_x"/>
                                          </p:val>
                                        </p:tav>
                                      </p:tavLst>
                                    </p:anim>
                                    <p:anim calcmode="lin" valueType="num">
                                      <p:cBhvr additive="base">
                                        <p:cTn id="20" dur="500" fill="hold"/>
                                        <p:tgtEl>
                                          <p:spTgt spid="3522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2262"/>
                                        </p:tgtEl>
                                        <p:attrNameLst>
                                          <p:attrName>style.visibility</p:attrName>
                                        </p:attrNameLst>
                                      </p:cBhvr>
                                      <p:to>
                                        <p:strVal val="visible"/>
                                      </p:to>
                                    </p:set>
                                    <p:anim calcmode="lin" valueType="num">
                                      <p:cBhvr additive="base">
                                        <p:cTn id="25" dur="500" fill="hold"/>
                                        <p:tgtEl>
                                          <p:spTgt spid="352262"/>
                                        </p:tgtEl>
                                        <p:attrNameLst>
                                          <p:attrName>ppt_x</p:attrName>
                                        </p:attrNameLst>
                                      </p:cBhvr>
                                      <p:tavLst>
                                        <p:tav tm="0">
                                          <p:val>
                                            <p:strVal val="0-#ppt_w/2"/>
                                          </p:val>
                                        </p:tav>
                                        <p:tav tm="100000">
                                          <p:val>
                                            <p:strVal val="#ppt_x"/>
                                          </p:val>
                                        </p:tav>
                                      </p:tavLst>
                                    </p:anim>
                                    <p:anim calcmode="lin" valueType="num">
                                      <p:cBhvr additive="base">
                                        <p:cTn id="26" dur="500" fill="hold"/>
                                        <p:tgtEl>
                                          <p:spTgt spid="352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autoUpdateAnimBg="0"/>
      <p:bldP spid="35226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5" name="Rectangle 1026"/>
          <p:cNvSpPr>
            <a:spLocks noGrp="1" noChangeArrowheads="1"/>
          </p:cNvSpPr>
          <p:nvPr>
            <p:ph type="title"/>
          </p:nvPr>
        </p:nvSpPr>
        <p:spPr/>
        <p:txBody>
          <a:bodyPr/>
          <a:lstStyle/>
          <a:p>
            <a:pPr eaLnBrk="1" hangingPunct="1"/>
            <a:r>
              <a:rPr lang="zh-CN" altLang="en-US" sz="4000" b="1" dirty="0" smtClean="0"/>
              <a:t>练习</a:t>
            </a:r>
            <a:endParaRPr lang="en-US" altLang="zh-CN" sz="4000" b="1" dirty="0" smtClean="0"/>
          </a:p>
        </p:txBody>
      </p:sp>
      <p:sp>
        <p:nvSpPr>
          <p:cNvPr id="353283" name="Rectangle 1027"/>
          <p:cNvSpPr>
            <a:spLocks noGrp="1" noChangeArrowheads="1"/>
          </p:cNvSpPr>
          <p:nvPr>
            <p:ph type="body" idx="1"/>
          </p:nvPr>
        </p:nvSpPr>
        <p:spPr>
          <a:xfrm>
            <a:off x="228600" y="2017713"/>
            <a:ext cx="8726488" cy="954087"/>
          </a:xfrm>
        </p:spPr>
        <p:txBody>
          <a:bodyPr/>
          <a:lstStyle/>
          <a:p>
            <a:pPr eaLnBrk="1" hangingPunct="1">
              <a:buFont typeface="Wingdings" pitchFamily="2" charset="2"/>
              <a:buNone/>
            </a:pPr>
            <a:r>
              <a:rPr lang="en-US" altLang="zh-CN" sz="2800" smtClean="0"/>
              <a:t>   </a:t>
            </a:r>
            <a:r>
              <a:rPr lang="zh-CN" altLang="en-US" sz="2800" b="1" smtClean="0">
                <a:solidFill>
                  <a:schemeClr val="tx2"/>
                </a:solidFill>
              </a:rPr>
              <a:t>某大学欲设立每年</a:t>
            </a:r>
            <a:r>
              <a:rPr lang="en-US" altLang="zh-CN" sz="2800" b="1" smtClean="0">
                <a:solidFill>
                  <a:schemeClr val="tx2"/>
                </a:solidFill>
              </a:rPr>
              <a:t>10</a:t>
            </a:r>
            <a:r>
              <a:rPr lang="zh-CN" altLang="en-US" sz="2800" b="1" smtClean="0">
                <a:solidFill>
                  <a:schemeClr val="tx2"/>
                </a:solidFill>
              </a:rPr>
              <a:t>万元的奖学金，在银行存款利率为</a:t>
            </a:r>
            <a:r>
              <a:rPr lang="en-US" altLang="zh-CN" sz="2800" b="1" smtClean="0">
                <a:solidFill>
                  <a:schemeClr val="tx2"/>
                </a:solidFill>
              </a:rPr>
              <a:t>3%</a:t>
            </a:r>
            <a:r>
              <a:rPr lang="zh-CN" altLang="en-US" sz="2800" b="1" smtClean="0">
                <a:solidFill>
                  <a:schemeClr val="tx2"/>
                </a:solidFill>
              </a:rPr>
              <a:t>的情况下，问现在需向银行存入多少钱？</a:t>
            </a:r>
          </a:p>
        </p:txBody>
      </p:sp>
      <p:graphicFrame>
        <p:nvGraphicFramePr>
          <p:cNvPr id="353284" name="Object 1028"/>
          <p:cNvGraphicFramePr>
            <a:graphicFrameLocks noChangeAspect="1"/>
          </p:cNvGraphicFramePr>
          <p:nvPr/>
        </p:nvGraphicFramePr>
        <p:xfrm>
          <a:off x="990600" y="3232150"/>
          <a:ext cx="6629400" cy="1187450"/>
        </p:xfrm>
        <a:graphic>
          <a:graphicData uri="http://schemas.openxmlformats.org/presentationml/2006/ole">
            <p:oleObj spid="_x0000_s189442" name="Equation" r:id="rId3" imgW="1777680" imgH="39348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 calcmode="lin" valueType="num">
                                      <p:cBhvr additive="base">
                                        <p:cTn id="7" dur="500" fill="hold"/>
                                        <p:tgtEl>
                                          <p:spTgt spid="353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3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3284"/>
                                        </p:tgtEl>
                                        <p:attrNameLst>
                                          <p:attrName>style.visibility</p:attrName>
                                        </p:attrNameLst>
                                      </p:cBhvr>
                                      <p:to>
                                        <p:strVal val="visible"/>
                                      </p:to>
                                    </p:set>
                                    <p:anim calcmode="lin" valueType="num">
                                      <p:cBhvr additive="base">
                                        <p:cTn id="13" dur="500" fill="hold"/>
                                        <p:tgtEl>
                                          <p:spTgt spid="353284"/>
                                        </p:tgtEl>
                                        <p:attrNameLst>
                                          <p:attrName>ppt_x</p:attrName>
                                        </p:attrNameLst>
                                      </p:cBhvr>
                                      <p:tavLst>
                                        <p:tav tm="0">
                                          <p:val>
                                            <p:strVal val="0-#ppt_w/2"/>
                                          </p:val>
                                        </p:tav>
                                        <p:tav tm="100000">
                                          <p:val>
                                            <p:strVal val="#ppt_x"/>
                                          </p:val>
                                        </p:tav>
                                      </p:tavLst>
                                    </p:anim>
                                    <p:anim calcmode="lin" valueType="num">
                                      <p:cBhvr additive="base">
                                        <p:cTn id="14"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500166" y="285728"/>
            <a:ext cx="5638800" cy="707886"/>
          </a:xfrm>
          <a:prstGeom prst="rect">
            <a:avLst/>
          </a:prstGeom>
          <a:noFill/>
          <a:ln w="9525">
            <a:noFill/>
            <a:miter lim="800000"/>
            <a:headEnd/>
            <a:tailEnd/>
          </a:ln>
        </p:spPr>
        <p:txBody>
          <a:bodyPr>
            <a:spAutoFit/>
          </a:bodyPr>
          <a:lstStyle/>
          <a:p>
            <a:pPr algn="ctr"/>
            <a:r>
              <a:rPr lang="zh-CN" altLang="en-US" sz="4000" b="1" kern="0" dirty="0" smtClean="0">
                <a:solidFill>
                  <a:schemeClr val="accent2"/>
                </a:solidFill>
                <a:latin typeface="+mj-lt"/>
                <a:ea typeface="+mj-ea"/>
                <a:cs typeface="+mj-cs"/>
              </a:rPr>
              <a:t>五、</a:t>
            </a:r>
            <a:r>
              <a:rPr lang="en-US" altLang="zh-CN" sz="4000" b="1" kern="0" dirty="0" smtClean="0">
                <a:solidFill>
                  <a:schemeClr val="accent2"/>
                </a:solidFill>
                <a:latin typeface="+mj-lt"/>
                <a:ea typeface="+mj-ea"/>
                <a:cs typeface="+mj-cs"/>
              </a:rPr>
              <a:t>72</a:t>
            </a:r>
            <a:r>
              <a:rPr lang="zh-CN" altLang="en-US" sz="4000" b="1" kern="0" dirty="0" smtClean="0">
                <a:solidFill>
                  <a:schemeClr val="accent2"/>
                </a:solidFill>
                <a:latin typeface="+mj-lt"/>
                <a:ea typeface="+mj-ea"/>
                <a:cs typeface="+mj-cs"/>
              </a:rPr>
              <a:t>法则与</a:t>
            </a:r>
            <a:r>
              <a:rPr lang="en-US" altLang="zh-CN" sz="4000" b="1" kern="0" dirty="0" smtClean="0">
                <a:solidFill>
                  <a:schemeClr val="accent2"/>
                </a:solidFill>
                <a:latin typeface="+mj-lt"/>
                <a:ea typeface="+mj-ea"/>
                <a:cs typeface="+mj-cs"/>
              </a:rPr>
              <a:t>100</a:t>
            </a:r>
            <a:r>
              <a:rPr lang="zh-CN" altLang="en-US" sz="4000" b="1" kern="0" dirty="0" smtClean="0">
                <a:solidFill>
                  <a:schemeClr val="accent2"/>
                </a:solidFill>
                <a:latin typeface="+mj-lt"/>
                <a:ea typeface="+mj-ea"/>
                <a:cs typeface="+mj-cs"/>
              </a:rPr>
              <a:t>法则</a:t>
            </a:r>
          </a:p>
        </p:txBody>
      </p:sp>
      <p:sp>
        <p:nvSpPr>
          <p:cNvPr id="352259" name="Text Box 3"/>
          <p:cNvSpPr txBox="1">
            <a:spLocks noChangeArrowheads="1"/>
          </p:cNvSpPr>
          <p:nvPr/>
        </p:nvSpPr>
        <p:spPr bwMode="auto">
          <a:xfrm>
            <a:off x="1187450" y="1268413"/>
            <a:ext cx="7162800" cy="2031325"/>
          </a:xfrm>
          <a:prstGeom prst="rect">
            <a:avLst/>
          </a:prstGeom>
          <a:noFill/>
          <a:ln w="9525">
            <a:noFill/>
            <a:miter lim="800000"/>
            <a:headEnd/>
            <a:tailEnd/>
          </a:ln>
          <a:effectLst/>
        </p:spPr>
        <p:txBody>
          <a:bodyPr>
            <a:spAutoFit/>
          </a:bodyPr>
          <a:lstStyle/>
          <a:p>
            <a:pPr algn="l">
              <a:lnSpc>
                <a:spcPct val="150000"/>
              </a:lnSpc>
              <a:spcBef>
                <a:spcPct val="50000"/>
              </a:spcBef>
              <a:defRPr/>
            </a:pPr>
            <a:r>
              <a:rPr lang="en-US" altLang="zh-CN" sz="2800" b="1" dirty="0" smtClean="0">
                <a:effectLst>
                  <a:outerShdw blurRad="38100" dist="38100" dir="2700000" algn="tl">
                    <a:srgbClr val="C0C0C0"/>
                  </a:outerShdw>
                </a:effectLst>
              </a:rPr>
              <a:t>72</a:t>
            </a:r>
            <a:r>
              <a:rPr lang="zh-CN" altLang="en-US" sz="2800" b="1" dirty="0" smtClean="0">
                <a:effectLst>
                  <a:outerShdw blurRad="38100" dist="38100" dir="2700000" algn="tl">
                    <a:srgbClr val="C0C0C0"/>
                  </a:outerShdw>
                </a:effectLst>
              </a:rPr>
              <a:t>法则：在复利情况下，快速估算</a:t>
            </a:r>
            <a:r>
              <a:rPr lang="zh-CN" altLang="en-US" sz="2800" b="1" dirty="0" smtClean="0">
                <a:solidFill>
                  <a:srgbClr val="C00000"/>
                </a:solidFill>
                <a:effectLst>
                  <a:outerShdw blurRad="38100" dist="38100" dir="2700000" algn="tl">
                    <a:srgbClr val="C0C0C0"/>
                  </a:outerShdw>
                </a:effectLst>
              </a:rPr>
              <a:t>一次</a:t>
            </a:r>
            <a:r>
              <a:rPr lang="zh-CN" altLang="en-US" sz="2800" b="1" dirty="0" smtClean="0">
                <a:effectLst>
                  <a:outerShdw blurRad="38100" dist="38100" dir="2700000" algn="tl">
                    <a:srgbClr val="C0C0C0"/>
                  </a:outerShdw>
                </a:effectLst>
              </a:rPr>
              <a:t>收付现金流量</a:t>
            </a:r>
            <a:r>
              <a:rPr lang="zh-CN" altLang="en-US" sz="2800" b="1" dirty="0" smtClean="0">
                <a:solidFill>
                  <a:srgbClr val="C00000"/>
                </a:solidFill>
                <a:effectLst>
                  <a:outerShdw blurRad="38100" dist="38100" dir="2700000" algn="tl">
                    <a:srgbClr val="C0C0C0"/>
                  </a:outerShdw>
                </a:effectLst>
              </a:rPr>
              <a:t>翻番或减半</a:t>
            </a:r>
            <a:r>
              <a:rPr lang="zh-CN" altLang="en-US" sz="2800" b="1" dirty="0" smtClean="0">
                <a:effectLst>
                  <a:outerShdw blurRad="38100" dist="38100" dir="2700000" algn="tl">
                    <a:srgbClr val="C0C0C0"/>
                  </a:outerShdw>
                </a:effectLst>
              </a:rPr>
              <a:t>所需</a:t>
            </a:r>
            <a:r>
              <a:rPr lang="zh-CN" altLang="en-US" sz="2800" b="1" dirty="0" smtClean="0">
                <a:solidFill>
                  <a:srgbClr val="C00000"/>
                </a:solidFill>
                <a:effectLst>
                  <a:outerShdw blurRad="38100" dist="38100" dir="2700000" algn="tl">
                    <a:srgbClr val="C0C0C0"/>
                  </a:outerShdw>
                </a:effectLst>
              </a:rPr>
              <a:t>时间</a:t>
            </a:r>
            <a:r>
              <a:rPr lang="en-US" altLang="zh-CN" sz="2800" b="1" dirty="0" smtClean="0">
                <a:effectLst>
                  <a:outerShdw blurRad="38100" dist="38100" dir="2700000" algn="tl">
                    <a:srgbClr val="C0C0C0"/>
                  </a:outerShdw>
                </a:effectLst>
              </a:rPr>
              <a:t>n</a:t>
            </a:r>
            <a:r>
              <a:rPr lang="zh-CN" altLang="en-US" sz="2800" b="1" dirty="0" smtClean="0">
                <a:effectLst>
                  <a:outerShdw blurRad="38100" dist="38100" dir="2700000" algn="tl">
                    <a:srgbClr val="C0C0C0"/>
                  </a:outerShdw>
                </a:effectLst>
              </a:rPr>
              <a:t>或所需</a:t>
            </a:r>
            <a:r>
              <a:rPr lang="zh-CN" altLang="en-US" sz="2800" b="1" dirty="0" smtClean="0">
                <a:solidFill>
                  <a:srgbClr val="C00000"/>
                </a:solidFill>
                <a:effectLst>
                  <a:outerShdw blurRad="38100" dist="38100" dir="2700000" algn="tl">
                    <a:srgbClr val="C0C0C0"/>
                  </a:outerShdw>
                </a:effectLst>
              </a:rPr>
              <a:t>收益率</a:t>
            </a:r>
            <a:r>
              <a:rPr lang="en-US" altLang="zh-CN" sz="2800" b="1" dirty="0" err="1" smtClean="0">
                <a:effectLst>
                  <a:outerShdw blurRad="38100" dist="38100" dir="2700000" algn="tl">
                    <a:srgbClr val="C0C0C0"/>
                  </a:outerShdw>
                </a:effectLst>
              </a:rPr>
              <a:t>i</a:t>
            </a:r>
            <a:r>
              <a:rPr lang="zh-CN" altLang="en-US" sz="2800" b="1" dirty="0" smtClean="0">
                <a:effectLst>
                  <a:outerShdw blurRad="38100" dist="38100" dir="2700000" algn="tl">
                    <a:srgbClr val="C0C0C0"/>
                  </a:outerShdw>
                </a:effectLst>
              </a:rPr>
              <a:t>的方法（近似求解）。</a:t>
            </a:r>
            <a:endParaRPr lang="zh-CN" altLang="en-US" sz="2800" b="1" dirty="0">
              <a:effectLst>
                <a:outerShdw blurRad="38100" dist="38100" dir="2700000" algn="tl">
                  <a:srgbClr val="C0C0C0"/>
                </a:outerShdw>
              </a:effectLst>
            </a:endParaRPr>
          </a:p>
        </p:txBody>
      </p:sp>
      <p:sp>
        <p:nvSpPr>
          <p:cNvPr id="352261" name="Text Box 5"/>
          <p:cNvSpPr txBox="1">
            <a:spLocks noChangeArrowheads="1"/>
          </p:cNvSpPr>
          <p:nvPr/>
        </p:nvSpPr>
        <p:spPr bwMode="auto">
          <a:xfrm>
            <a:off x="3381388" y="3009971"/>
            <a:ext cx="3048000" cy="2062103"/>
          </a:xfrm>
          <a:prstGeom prst="rect">
            <a:avLst/>
          </a:prstGeom>
          <a:noFill/>
          <a:ln w="9525">
            <a:noFill/>
            <a:miter lim="800000"/>
            <a:headEnd/>
            <a:tailEnd/>
          </a:ln>
          <a:effectLst/>
        </p:spPr>
        <p:txBody>
          <a:bodyPr>
            <a:spAutoFit/>
          </a:bodyPr>
          <a:lstStyle/>
          <a:p>
            <a:pPr algn="l">
              <a:spcBef>
                <a:spcPct val="50000"/>
              </a:spcBef>
              <a:defRPr/>
            </a:pPr>
            <a:r>
              <a:rPr lang="en-US" altLang="zh-CN" sz="3200" b="1" dirty="0" smtClean="0">
                <a:effectLst>
                  <a:outerShdw blurRad="38100" dist="38100" dir="2700000" algn="tl">
                    <a:srgbClr val="C0C0C0"/>
                  </a:outerShdw>
                </a:effectLst>
              </a:rPr>
              <a:t>n</a:t>
            </a:r>
            <a:r>
              <a:rPr lang="zh-CN" altLang="en-US" sz="3200" b="1" baseline="-25000" dirty="0" smtClean="0">
                <a:effectLst>
                  <a:outerShdw blurRad="38100" dist="38100" dir="2700000" algn="tl">
                    <a:srgbClr val="C0C0C0"/>
                  </a:outerShdw>
                </a:effectLst>
              </a:rPr>
              <a:t>估计值</a:t>
            </a:r>
            <a:r>
              <a:rPr lang="zh-CN" altLang="en-US" sz="3200" b="1" dirty="0" smtClean="0">
                <a:effectLst>
                  <a:outerShdw blurRad="38100" dist="38100" dir="2700000" algn="tl">
                    <a:srgbClr val="C0C0C0"/>
                  </a:outerShdw>
                </a:effectLst>
              </a:rPr>
              <a:t> </a:t>
            </a:r>
            <a:r>
              <a:rPr lang="en-US" altLang="zh-CN" sz="3200" b="1" dirty="0" smtClean="0">
                <a:effectLst>
                  <a:outerShdw blurRad="38100" dist="38100" dir="2700000" algn="tl">
                    <a:srgbClr val="C0C0C0"/>
                  </a:outerShdw>
                </a:effectLst>
              </a:rPr>
              <a:t>= 72 / </a:t>
            </a:r>
            <a:r>
              <a:rPr lang="en-US" altLang="zh-CN" sz="3200" b="1" dirty="0" err="1" smtClean="0">
                <a:effectLst>
                  <a:outerShdw blurRad="38100" dist="38100" dir="2700000" algn="tl">
                    <a:srgbClr val="C0C0C0"/>
                  </a:outerShdw>
                </a:effectLst>
              </a:rPr>
              <a:t>i</a:t>
            </a:r>
            <a:endParaRPr lang="en-US" altLang="zh-CN" sz="3200" b="1" dirty="0" smtClean="0">
              <a:effectLst>
                <a:outerShdw blurRad="38100" dist="38100" dir="2700000" algn="tl">
                  <a:srgbClr val="C0C0C0"/>
                </a:outerShdw>
              </a:effectLst>
            </a:endParaRPr>
          </a:p>
          <a:p>
            <a:pPr algn="l">
              <a:spcBef>
                <a:spcPct val="50000"/>
              </a:spcBef>
              <a:defRPr/>
            </a:pPr>
            <a:r>
              <a:rPr lang="en-US" altLang="zh-CN" sz="3200" b="1" dirty="0" err="1" smtClean="0">
                <a:effectLst>
                  <a:outerShdw blurRad="38100" dist="38100" dir="2700000" algn="tl">
                    <a:srgbClr val="C0C0C0"/>
                  </a:outerShdw>
                </a:effectLst>
              </a:rPr>
              <a:t>i</a:t>
            </a:r>
            <a:r>
              <a:rPr lang="zh-CN" altLang="en-US" sz="3200" b="1" baseline="-25000" dirty="0" smtClean="0">
                <a:effectLst>
                  <a:outerShdw blurRad="38100" dist="38100" dir="2700000" algn="tl">
                    <a:srgbClr val="C0C0C0"/>
                  </a:outerShdw>
                </a:effectLst>
              </a:rPr>
              <a:t>估计值</a:t>
            </a:r>
            <a:r>
              <a:rPr lang="zh-CN" altLang="en-US" sz="3200" b="1" dirty="0" smtClean="0">
                <a:effectLst>
                  <a:outerShdw blurRad="38100" dist="38100" dir="2700000" algn="tl">
                    <a:srgbClr val="C0C0C0"/>
                  </a:outerShdw>
                </a:effectLst>
              </a:rPr>
              <a:t> </a:t>
            </a:r>
            <a:r>
              <a:rPr lang="en-US" altLang="zh-CN" sz="3200" b="1" dirty="0" smtClean="0">
                <a:effectLst>
                  <a:outerShdw blurRad="38100" dist="38100" dir="2700000" algn="tl">
                    <a:srgbClr val="C0C0C0"/>
                  </a:outerShdw>
                </a:effectLst>
              </a:rPr>
              <a:t>= 72 / n</a:t>
            </a:r>
          </a:p>
          <a:p>
            <a:pPr algn="l">
              <a:spcBef>
                <a:spcPct val="50000"/>
              </a:spcBef>
              <a:defRPr/>
            </a:pPr>
            <a:r>
              <a:rPr lang="en-US" altLang="zh-CN" sz="3200" b="1" dirty="0" smtClean="0">
                <a:effectLst>
                  <a:outerShdw blurRad="38100" dist="38100" dir="2700000" algn="tl">
                    <a:srgbClr val="C0C0C0"/>
                  </a:outerShdw>
                </a:effectLst>
              </a:rPr>
              <a:t>n*</a:t>
            </a:r>
            <a:r>
              <a:rPr lang="en-US" altLang="zh-CN" sz="3200" b="1" dirty="0" err="1" smtClean="0">
                <a:effectLst>
                  <a:outerShdw blurRad="38100" dist="38100" dir="2700000" algn="tl">
                    <a:srgbClr val="C0C0C0"/>
                  </a:outerShdw>
                </a:effectLst>
              </a:rPr>
              <a:t>i</a:t>
            </a:r>
            <a:r>
              <a:rPr lang="en-US" altLang="zh-CN" sz="3200" b="1" dirty="0" smtClean="0">
                <a:effectLst>
                  <a:outerShdw blurRad="38100" dist="38100" dir="2700000" algn="tl">
                    <a:srgbClr val="C0C0C0"/>
                  </a:outerShdw>
                </a:effectLst>
              </a:rPr>
              <a:t> = 72</a:t>
            </a:r>
            <a:endParaRPr lang="zh-CN" altLang="en-US" sz="3200" b="1" dirty="0">
              <a:effectLst>
                <a:outerShdw blurRad="38100" dist="38100" dir="2700000" algn="tl">
                  <a:srgbClr val="C0C0C0"/>
                </a:outerShdw>
              </a:effectLst>
            </a:endParaRPr>
          </a:p>
        </p:txBody>
      </p:sp>
      <p:sp>
        <p:nvSpPr>
          <p:cNvPr id="7" name="Text Box 3"/>
          <p:cNvSpPr txBox="1">
            <a:spLocks noChangeArrowheads="1"/>
          </p:cNvSpPr>
          <p:nvPr/>
        </p:nvSpPr>
        <p:spPr bwMode="auto">
          <a:xfrm>
            <a:off x="928662" y="5272484"/>
            <a:ext cx="7162800" cy="738664"/>
          </a:xfrm>
          <a:prstGeom prst="rect">
            <a:avLst/>
          </a:prstGeom>
          <a:noFill/>
          <a:ln w="9525">
            <a:noFill/>
            <a:miter lim="800000"/>
            <a:headEnd/>
            <a:tailEnd/>
          </a:ln>
          <a:effectLst/>
        </p:spPr>
        <p:txBody>
          <a:bodyPr>
            <a:spAutoFit/>
          </a:bodyPr>
          <a:lstStyle/>
          <a:p>
            <a:pPr>
              <a:lnSpc>
                <a:spcPct val="150000"/>
              </a:lnSpc>
              <a:spcBef>
                <a:spcPct val="50000"/>
              </a:spcBef>
              <a:defRPr/>
            </a:pPr>
            <a:r>
              <a:rPr lang="en-US" altLang="zh-CN" sz="2800" b="1" dirty="0" smtClean="0">
                <a:effectLst>
                  <a:outerShdw blurRad="38100" dist="38100" dir="2700000" algn="tl">
                    <a:srgbClr val="C0C0C0"/>
                  </a:outerShdw>
                </a:effectLst>
              </a:rPr>
              <a:t>100</a:t>
            </a:r>
            <a:r>
              <a:rPr lang="zh-CN" altLang="en-US" sz="2800" b="1" dirty="0" smtClean="0">
                <a:effectLst>
                  <a:outerShdw blurRad="38100" dist="38100" dir="2700000" algn="tl">
                    <a:srgbClr val="C0C0C0"/>
                  </a:outerShdw>
                </a:effectLst>
              </a:rPr>
              <a:t>法则：单利情况下，无误差。</a:t>
            </a:r>
            <a:endParaRPr lang="zh-CN" altLang="en-US" sz="2800" b="1" dirty="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gtEl>
                                        <p:attrNameLst>
                                          <p:attrName>style.visibility</p:attrName>
                                        </p:attrNameLst>
                                      </p:cBhvr>
                                      <p:to>
                                        <p:strVal val="visible"/>
                                      </p:to>
                                    </p:set>
                                    <p:anim calcmode="lin" valueType="num">
                                      <p:cBhvr additive="base">
                                        <p:cTn id="7" dur="500" fill="hold"/>
                                        <p:tgtEl>
                                          <p:spTgt spid="352259"/>
                                        </p:tgtEl>
                                        <p:attrNameLst>
                                          <p:attrName>ppt_x</p:attrName>
                                        </p:attrNameLst>
                                      </p:cBhvr>
                                      <p:tavLst>
                                        <p:tav tm="0">
                                          <p:val>
                                            <p:strVal val="0-#ppt_w/2"/>
                                          </p:val>
                                        </p:tav>
                                        <p:tav tm="100000">
                                          <p:val>
                                            <p:strVal val="#ppt_x"/>
                                          </p:val>
                                        </p:tav>
                                      </p:tavLst>
                                    </p:anim>
                                    <p:anim calcmode="lin" valueType="num">
                                      <p:cBhvr additive="base">
                                        <p:cTn id="8" dur="500" fill="hold"/>
                                        <p:tgtEl>
                                          <p:spTgt spid="3522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61"/>
                                        </p:tgtEl>
                                        <p:attrNameLst>
                                          <p:attrName>style.visibility</p:attrName>
                                        </p:attrNameLst>
                                      </p:cBhvr>
                                      <p:to>
                                        <p:strVal val="visible"/>
                                      </p:to>
                                    </p:set>
                                    <p:anim calcmode="lin" valueType="num">
                                      <p:cBhvr additive="base">
                                        <p:cTn id="13" dur="500" fill="hold"/>
                                        <p:tgtEl>
                                          <p:spTgt spid="352261"/>
                                        </p:tgtEl>
                                        <p:attrNameLst>
                                          <p:attrName>ppt_x</p:attrName>
                                        </p:attrNameLst>
                                      </p:cBhvr>
                                      <p:tavLst>
                                        <p:tav tm="0">
                                          <p:val>
                                            <p:strVal val="0-#ppt_w/2"/>
                                          </p:val>
                                        </p:tav>
                                        <p:tav tm="100000">
                                          <p:val>
                                            <p:strVal val="#ppt_x"/>
                                          </p:val>
                                        </p:tav>
                                      </p:tavLst>
                                    </p:anim>
                                    <p:anim calcmode="lin" valueType="num">
                                      <p:cBhvr additive="base">
                                        <p:cTn id="14" dur="500" fill="hold"/>
                                        <p:tgtEl>
                                          <p:spTgt spid="3522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autoUpdateAnimBg="0"/>
      <p:bldP spid="352261" grpId="0" autoUpdateAnimBg="0"/>
      <p:bldP spid="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214414" y="285728"/>
            <a:ext cx="6572296" cy="584775"/>
          </a:xfrm>
          <a:prstGeom prst="rect">
            <a:avLst/>
          </a:prstGeom>
          <a:noFill/>
          <a:ln w="9525">
            <a:noFill/>
            <a:miter lim="800000"/>
            <a:headEnd/>
            <a:tailEnd/>
          </a:ln>
        </p:spPr>
        <p:txBody>
          <a:bodyPr wrap="square">
            <a:spAutoFit/>
          </a:bodyPr>
          <a:lstStyle/>
          <a:p>
            <a:pPr algn="ctr"/>
            <a:r>
              <a:rPr lang="zh-CN" altLang="en-US" sz="3200" b="1" kern="0" smtClean="0">
                <a:solidFill>
                  <a:schemeClr val="accent2"/>
                </a:solidFill>
                <a:latin typeface="+mj-lt"/>
                <a:ea typeface="+mj-ea"/>
                <a:cs typeface="+mj-cs"/>
              </a:rPr>
              <a:t>六、混合型现金流量的等值计算</a:t>
            </a:r>
            <a:endParaRPr lang="zh-CN" altLang="en-US" sz="3200" b="1" kern="0" dirty="0" smtClean="0">
              <a:solidFill>
                <a:schemeClr val="accent2"/>
              </a:solidFill>
              <a:latin typeface="+mj-lt"/>
              <a:ea typeface="+mj-ea"/>
              <a:cs typeface="+mj-cs"/>
            </a:endParaRPr>
          </a:p>
        </p:txBody>
      </p:sp>
      <p:sp>
        <p:nvSpPr>
          <p:cNvPr id="7" name="Text Box 3"/>
          <p:cNvSpPr txBox="1">
            <a:spLocks noChangeArrowheads="1"/>
          </p:cNvSpPr>
          <p:nvPr/>
        </p:nvSpPr>
        <p:spPr bwMode="auto">
          <a:xfrm>
            <a:off x="857224" y="1357298"/>
            <a:ext cx="7162800" cy="1600438"/>
          </a:xfrm>
          <a:prstGeom prst="rect">
            <a:avLst/>
          </a:prstGeom>
          <a:noFill/>
          <a:ln w="9525">
            <a:noFill/>
            <a:miter lim="800000"/>
            <a:headEnd/>
            <a:tailEnd/>
          </a:ln>
          <a:effectLst/>
        </p:spPr>
        <p:txBody>
          <a:bodyPr>
            <a:spAutoFit/>
          </a:bodyPr>
          <a:lstStyle/>
          <a:p>
            <a:pPr>
              <a:lnSpc>
                <a:spcPct val="150000"/>
              </a:lnSpc>
              <a:spcBef>
                <a:spcPct val="50000"/>
              </a:spcBef>
              <a:defRPr/>
            </a:pPr>
            <a:r>
              <a:rPr lang="zh-CN" altLang="en-US" sz="2800" b="1" dirty="0" smtClean="0">
                <a:effectLst>
                  <a:outerShdw blurRad="38100" dist="38100" dir="2700000" algn="tl">
                    <a:srgbClr val="C0C0C0"/>
                  </a:outerShdw>
                </a:effectLst>
              </a:rPr>
              <a:t>例</a:t>
            </a:r>
            <a:r>
              <a:rPr lang="en-US" altLang="zh-CN" sz="2800" b="1" dirty="0" smtClean="0">
                <a:effectLst>
                  <a:outerShdw blurRad="38100" dist="38100" dir="2700000" algn="tl">
                    <a:srgbClr val="C0C0C0"/>
                  </a:outerShdw>
                </a:effectLst>
              </a:rPr>
              <a:t>5-10</a:t>
            </a:r>
            <a:r>
              <a:rPr lang="zh-CN" altLang="en-US" sz="2800" b="1" dirty="0" smtClean="0">
                <a:effectLst>
                  <a:outerShdw blurRad="38100" dist="38100" dir="2700000" algn="tl">
                    <a:srgbClr val="C0C0C0"/>
                  </a:outerShdw>
                </a:effectLst>
              </a:rPr>
              <a:t>。</a:t>
            </a:r>
            <a:endParaRPr lang="en-US" altLang="zh-CN" sz="2800" b="1" dirty="0" smtClean="0">
              <a:effectLst>
                <a:outerShdw blurRad="38100" dist="38100" dir="2700000" algn="tl">
                  <a:srgbClr val="C0C0C0"/>
                </a:outerShdw>
              </a:effectLst>
            </a:endParaRPr>
          </a:p>
          <a:p>
            <a:pPr>
              <a:lnSpc>
                <a:spcPct val="150000"/>
              </a:lnSpc>
              <a:spcBef>
                <a:spcPct val="50000"/>
              </a:spcBef>
              <a:defRPr/>
            </a:pPr>
            <a:r>
              <a:rPr lang="zh-CN" altLang="en-US" sz="2800" b="1" dirty="0" smtClean="0">
                <a:effectLst>
                  <a:outerShdw blurRad="38100" dist="38100" dir="2700000" algn="tl">
                    <a:srgbClr val="C0C0C0"/>
                  </a:outerShdw>
                </a:effectLst>
              </a:rPr>
              <a:t>例</a:t>
            </a:r>
            <a:r>
              <a:rPr lang="en-US" altLang="zh-CN" sz="2800" b="1" dirty="0" smtClean="0">
                <a:effectLst>
                  <a:outerShdw blurRad="38100" dist="38100" dir="2700000" algn="tl">
                    <a:srgbClr val="C0C0C0"/>
                  </a:outerShdw>
                </a:effectLst>
              </a:rPr>
              <a:t>5-11</a:t>
            </a:r>
            <a:r>
              <a:rPr lang="zh-CN" altLang="en-US" sz="2800" b="1" dirty="0" smtClean="0">
                <a:effectLst>
                  <a:outerShdw blurRad="38100" dist="38100" dir="2700000" algn="tl">
                    <a:srgbClr val="C0C0C0"/>
                  </a:outerShdw>
                </a:effectLst>
              </a:rPr>
              <a:t>。投资建设期，生产运营期。</a:t>
            </a:r>
            <a:endParaRPr lang="zh-CN" altLang="en-US" sz="2800" b="1" dirty="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611560" y="142852"/>
            <a:ext cx="7920880" cy="754062"/>
          </a:xfrm>
        </p:spPr>
        <p:txBody>
          <a:bodyPr/>
          <a:lstStyle/>
          <a:p>
            <a:pPr eaLnBrk="1" hangingPunct="1"/>
            <a:r>
              <a:rPr lang="zh-CN" altLang="en-US" sz="3200" b="0" dirty="0" smtClean="0">
                <a:latin typeface="宋体" pitchFamily="2" charset="-122"/>
              </a:rPr>
              <a:t>二、资金等值计算与企业财务管理决策</a:t>
            </a:r>
          </a:p>
        </p:txBody>
      </p:sp>
      <p:sp>
        <p:nvSpPr>
          <p:cNvPr id="295939" name="Rectangle 3"/>
          <p:cNvSpPr>
            <a:spLocks noGrp="1" noChangeArrowheads="1"/>
          </p:cNvSpPr>
          <p:nvPr>
            <p:ph type="body" idx="1"/>
          </p:nvPr>
        </p:nvSpPr>
        <p:spPr>
          <a:xfrm>
            <a:off x="461268" y="4941168"/>
            <a:ext cx="8431212" cy="1216032"/>
          </a:xfr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Ins="180000" anchor="ctr" anchorCtr="1"/>
          <a:lstStyle/>
          <a:p>
            <a:pPr algn="ctr" eaLnBrk="1" hangingPunct="1">
              <a:lnSpc>
                <a:spcPct val="150000"/>
              </a:lnSpc>
              <a:buClr>
                <a:schemeClr val="folHlink"/>
              </a:buClr>
              <a:buSzPct val="60000"/>
              <a:buNone/>
            </a:pPr>
            <a:r>
              <a:rPr lang="zh-CN" altLang="en-US" sz="2400" kern="1200" dirty="0" smtClean="0">
                <a:effectLst>
                  <a:outerShdw blurRad="38100" dist="38100" dir="2700000" algn="tl">
                    <a:srgbClr val="000000">
                      <a:alpha val="43137"/>
                    </a:srgbClr>
                  </a:outerShdw>
                </a:effectLst>
                <a:latin typeface="宋体" pitchFamily="2" charset="-122"/>
                <a:ea typeface="宋体" pitchFamily="2" charset="-122"/>
              </a:rPr>
              <a:t>资金等值：在利率的作用下，不同时点发生的、</a:t>
            </a:r>
          </a:p>
          <a:p>
            <a:pPr algn="ctr" eaLnBrk="1" hangingPunct="1">
              <a:lnSpc>
                <a:spcPct val="150000"/>
              </a:lnSpc>
              <a:buClr>
                <a:schemeClr val="folHlink"/>
              </a:buClr>
              <a:buSzPct val="60000"/>
              <a:buNone/>
            </a:pPr>
            <a:r>
              <a:rPr lang="zh-CN" altLang="en-US" sz="2400" kern="1200" dirty="0" smtClean="0">
                <a:effectLst>
                  <a:outerShdw blurRad="38100" dist="38100" dir="2700000" algn="tl">
                    <a:srgbClr val="000000">
                      <a:alpha val="43137"/>
                    </a:srgbClr>
                  </a:outerShdw>
                </a:effectLst>
                <a:latin typeface="宋体" pitchFamily="2" charset="-122"/>
                <a:ea typeface="宋体" pitchFamily="2" charset="-122"/>
              </a:rPr>
              <a:t>                 绝对值不等的资金具有相等的经济价值。</a:t>
            </a:r>
          </a:p>
        </p:txBody>
      </p:sp>
      <p:sp>
        <p:nvSpPr>
          <p:cNvPr id="295946" name="Rectangle 10"/>
          <p:cNvSpPr>
            <a:spLocks noChangeArrowheads="1"/>
          </p:cNvSpPr>
          <p:nvPr/>
        </p:nvSpPr>
        <p:spPr bwMode="auto">
          <a:xfrm>
            <a:off x="468313" y="1285860"/>
            <a:ext cx="8431212" cy="3439284"/>
          </a:xfrm>
          <a:prstGeom prst="rect">
            <a:avLst/>
          </a:prstGeom>
          <a:solidFill>
            <a:srgbClr val="007A37"/>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Ins="180000" anchor="ctr" anchorCtr="1"/>
          <a:lstStyle/>
          <a:p>
            <a:pPr marL="342900" indent="-342900">
              <a:lnSpc>
                <a:spcPct val="150000"/>
              </a:lnSpc>
              <a:spcBef>
                <a:spcPct val="20000"/>
              </a:spcBef>
              <a:buClr>
                <a:schemeClr val="folHlink"/>
              </a:buClr>
              <a:buSzPct val="60000"/>
            </a:pPr>
            <a:r>
              <a:rPr lang="en-US" altLang="zh-CN" sz="2400" b="1" dirty="0">
                <a:solidFill>
                  <a:schemeClr val="bg1"/>
                </a:solidFill>
                <a:effectLst>
                  <a:outerShdw blurRad="38100" dist="38100" dir="2700000" algn="tl">
                    <a:srgbClr val="000000">
                      <a:alpha val="43137"/>
                    </a:srgbClr>
                  </a:outerShdw>
                </a:effectLst>
                <a:latin typeface="宋体" pitchFamily="2" charset="-122"/>
              </a:rPr>
              <a:t>    </a:t>
            </a:r>
            <a:r>
              <a:rPr lang="en-US" altLang="zh-CN" sz="2400" b="1" dirty="0" smtClean="0">
                <a:solidFill>
                  <a:schemeClr val="bg1"/>
                </a:solidFill>
                <a:effectLst>
                  <a:outerShdw blurRad="38100" dist="38100" dir="2700000" algn="tl">
                    <a:srgbClr val="000000">
                      <a:alpha val="43137"/>
                    </a:srgbClr>
                  </a:outerShdw>
                </a:effectLst>
                <a:latin typeface="宋体" pitchFamily="2" charset="-122"/>
              </a:rPr>
              <a:t>  </a:t>
            </a:r>
            <a:r>
              <a:rPr lang="zh-CN" altLang="en-US" sz="2400" b="1" dirty="0" smtClean="0">
                <a:solidFill>
                  <a:schemeClr val="bg1"/>
                </a:solidFill>
                <a:effectLst>
                  <a:outerShdw blurRad="38100" dist="38100" dir="2700000" algn="tl">
                    <a:srgbClr val="000000">
                      <a:alpha val="43137"/>
                    </a:srgbClr>
                  </a:outerShdw>
                </a:effectLst>
                <a:latin typeface="宋体" pitchFamily="2" charset="-122"/>
              </a:rPr>
              <a:t>既然</a:t>
            </a:r>
            <a:r>
              <a:rPr lang="zh-CN" altLang="en-US" sz="2400" b="1" dirty="0">
                <a:solidFill>
                  <a:schemeClr val="bg1"/>
                </a:solidFill>
                <a:effectLst>
                  <a:outerShdw blurRad="38100" dist="38100" dir="2700000" algn="tl">
                    <a:srgbClr val="000000">
                      <a:alpha val="43137"/>
                    </a:srgbClr>
                  </a:outerShdw>
                </a:effectLst>
                <a:latin typeface="宋体" pitchFamily="2" charset="-122"/>
              </a:rPr>
              <a:t>资金具有时间价值</a:t>
            </a:r>
            <a:r>
              <a:rPr lang="zh-CN" altLang="en-US" sz="2400" b="1" dirty="0" smtClean="0">
                <a:solidFill>
                  <a:schemeClr val="bg1"/>
                </a:solidFill>
                <a:effectLst>
                  <a:outerShdw blurRad="38100" dist="38100" dir="2700000" algn="tl">
                    <a:srgbClr val="000000">
                      <a:alpha val="43137"/>
                    </a:srgbClr>
                  </a:outerShdw>
                </a:effectLst>
                <a:latin typeface="宋体" pitchFamily="2" charset="-122"/>
              </a:rPr>
              <a:t>，不同时间的不等额资金会具有相同的价值，在</a:t>
            </a:r>
            <a:r>
              <a:rPr lang="zh-CN" altLang="en-US" sz="2400" b="1" dirty="0">
                <a:solidFill>
                  <a:schemeClr val="bg1"/>
                </a:solidFill>
                <a:effectLst>
                  <a:outerShdw blurRad="38100" dist="38100" dir="2700000" algn="tl">
                    <a:srgbClr val="000000">
                      <a:alpha val="43137"/>
                    </a:srgbClr>
                  </a:outerShdw>
                </a:effectLst>
                <a:latin typeface="宋体" pitchFamily="2" charset="-122"/>
              </a:rPr>
              <a:t>不同时点付出或得到的同样数额的资金</a:t>
            </a:r>
            <a:r>
              <a:rPr lang="zh-CN" altLang="en-US" sz="2400" b="1" dirty="0" smtClean="0">
                <a:solidFill>
                  <a:schemeClr val="bg1"/>
                </a:solidFill>
                <a:effectLst>
                  <a:outerShdw blurRad="38100" dist="38100" dir="2700000" algn="tl">
                    <a:srgbClr val="000000">
                      <a:alpha val="43137"/>
                    </a:srgbClr>
                  </a:outerShdw>
                </a:effectLst>
                <a:latin typeface="宋体" pitchFamily="2" charset="-122"/>
              </a:rPr>
              <a:t>，经济</a:t>
            </a:r>
            <a:r>
              <a:rPr lang="zh-CN" altLang="en-US" sz="2400" b="1" dirty="0">
                <a:solidFill>
                  <a:schemeClr val="bg1"/>
                </a:solidFill>
                <a:effectLst>
                  <a:outerShdw blurRad="38100" dist="38100" dir="2700000" algn="tl">
                    <a:srgbClr val="000000">
                      <a:alpha val="43137"/>
                    </a:srgbClr>
                  </a:outerShdw>
                </a:effectLst>
                <a:latin typeface="宋体" pitchFamily="2" charset="-122"/>
              </a:rPr>
              <a:t>价值是不同的</a:t>
            </a:r>
            <a:r>
              <a:rPr lang="zh-CN" altLang="en-US" sz="2400" b="1" dirty="0" smtClean="0">
                <a:solidFill>
                  <a:schemeClr val="bg1"/>
                </a:solidFill>
                <a:effectLst>
                  <a:outerShdw blurRad="38100" dist="38100" dir="2700000" algn="tl">
                    <a:srgbClr val="000000">
                      <a:alpha val="43137"/>
                    </a:srgbClr>
                  </a:outerShdw>
                </a:effectLst>
                <a:latin typeface="宋体" pitchFamily="2" charset="-122"/>
              </a:rPr>
              <a:t>。</a:t>
            </a:r>
            <a:endParaRPr lang="en-US" altLang="zh-CN" sz="2400" b="1" dirty="0" smtClean="0">
              <a:solidFill>
                <a:schemeClr val="bg1"/>
              </a:solidFill>
              <a:effectLst>
                <a:outerShdw blurRad="38100" dist="38100" dir="2700000" algn="tl">
                  <a:srgbClr val="000000">
                    <a:alpha val="43137"/>
                  </a:srgbClr>
                </a:outerShdw>
              </a:effectLst>
              <a:latin typeface="宋体" pitchFamily="2" charset="-122"/>
            </a:endParaRPr>
          </a:p>
          <a:p>
            <a:pPr marL="342900" indent="557213">
              <a:lnSpc>
                <a:spcPct val="150000"/>
              </a:lnSpc>
              <a:spcBef>
                <a:spcPct val="20000"/>
              </a:spcBef>
              <a:buClr>
                <a:schemeClr val="folHlink"/>
              </a:buClr>
              <a:buSzPct val="60000"/>
            </a:pPr>
            <a:r>
              <a:rPr lang="zh-CN" altLang="en-US" sz="2400" b="1" dirty="0" smtClean="0">
                <a:solidFill>
                  <a:schemeClr val="bg1"/>
                </a:solidFill>
                <a:effectLst>
                  <a:outerShdw blurRad="38100" dist="38100" dir="2700000" algn="tl">
                    <a:srgbClr val="000000">
                      <a:alpha val="43137"/>
                    </a:srgbClr>
                  </a:outerShdw>
                </a:effectLst>
                <a:latin typeface="宋体" pitchFamily="2" charset="-122"/>
              </a:rPr>
              <a:t>在财务管理决策时，不能简单地将各年的费用和效益相加比较，必须用一个合适的比率，把不同的时间的费用和效益折算到相同的时间点。</a:t>
            </a:r>
            <a:endParaRPr lang="en-US" altLang="zh-CN" sz="2400" b="1" dirty="0" smtClean="0">
              <a:solidFill>
                <a:schemeClr val="bg1"/>
              </a:solidFill>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46"/>
                                        </p:tgtEl>
                                        <p:attrNameLst>
                                          <p:attrName>style.visibility</p:attrName>
                                        </p:attrNameLst>
                                      </p:cBhvr>
                                      <p:to>
                                        <p:strVal val="visible"/>
                                      </p:to>
                                    </p:set>
                                    <p:animEffect transition="in" filter="wipe(left)">
                                      <p:cBhvr>
                                        <p:cTn id="7" dur="500"/>
                                        <p:tgtEl>
                                          <p:spTgt spid="2959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gtEl>
                                        <p:attrNameLst>
                                          <p:attrName>style.visibility</p:attrName>
                                        </p:attrNameLst>
                                      </p:cBhvr>
                                      <p:to>
                                        <p:strVal val="visible"/>
                                      </p:to>
                                    </p:set>
                                    <p:animEffect transition="in" filter="wipe(left)">
                                      <p:cBhvr>
                                        <p:cTn id="12" dur="500"/>
                                        <p:tgtEl>
                                          <p:spTgt spid="295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nimBg="1"/>
      <p:bldP spid="29594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214414" y="285728"/>
            <a:ext cx="6572296" cy="584775"/>
          </a:xfrm>
          <a:prstGeom prst="rect">
            <a:avLst/>
          </a:prstGeom>
          <a:noFill/>
          <a:ln w="9525">
            <a:noFill/>
            <a:miter lim="800000"/>
            <a:headEnd/>
            <a:tailEnd/>
          </a:ln>
        </p:spPr>
        <p:txBody>
          <a:bodyPr wrap="square">
            <a:spAutoFit/>
          </a:bodyPr>
          <a:lstStyle/>
          <a:p>
            <a:pPr algn="ctr"/>
            <a:r>
              <a:rPr lang="zh-CN" altLang="en-US" sz="3200" b="1" kern="0" dirty="0" smtClean="0">
                <a:solidFill>
                  <a:schemeClr val="accent2"/>
                </a:solidFill>
                <a:latin typeface="+mj-lt"/>
                <a:ea typeface="+mj-ea"/>
                <a:cs typeface="+mj-cs"/>
              </a:rPr>
              <a:t>七、不同价格的等值计算</a:t>
            </a:r>
          </a:p>
        </p:txBody>
      </p:sp>
      <p:sp>
        <p:nvSpPr>
          <p:cNvPr id="7" name="Text Box 3"/>
          <p:cNvSpPr txBox="1">
            <a:spLocks noChangeArrowheads="1"/>
          </p:cNvSpPr>
          <p:nvPr/>
        </p:nvSpPr>
        <p:spPr bwMode="auto">
          <a:xfrm>
            <a:off x="428596" y="1214422"/>
            <a:ext cx="8429684" cy="4893647"/>
          </a:xfrm>
          <a:prstGeom prst="rect">
            <a:avLst/>
          </a:prstGeom>
          <a:noFill/>
          <a:ln w="9525">
            <a:noFill/>
            <a:miter lim="800000"/>
            <a:headEnd/>
            <a:tailEnd/>
          </a:ln>
          <a:effectLst/>
        </p:spPr>
        <p:txBody>
          <a:bodyPr wrap="square">
            <a:spAutoFit/>
          </a:bodyPr>
          <a:lstStyle/>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基期价格：</a:t>
            </a:r>
            <a:r>
              <a:rPr lang="zh-CN" altLang="en-US" sz="2400" b="1" dirty="0" smtClean="0">
                <a:effectLst>
                  <a:outerShdw blurRad="38100" dist="38100" dir="2700000" algn="tl">
                    <a:srgbClr val="C0C0C0"/>
                  </a:outerShdw>
                </a:effectLst>
              </a:rPr>
              <a:t>基价或不变价格，以基期（年）价格水平表示，不考虑其后价格变动的价格。（一般指定一年为比较基础）</a:t>
            </a:r>
            <a:endParaRPr lang="en-US" altLang="zh-CN" sz="2400" b="1" dirty="0" smtClean="0">
              <a:effectLst>
                <a:outerShdw blurRad="38100" dist="38100" dir="2700000" algn="tl">
                  <a:srgbClr val="C0C0C0"/>
                </a:outerShdw>
              </a:effectLst>
            </a:endParaRPr>
          </a:p>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现行价格：</a:t>
            </a:r>
            <a:r>
              <a:rPr lang="zh-CN" altLang="en-US" sz="2400" b="1" dirty="0" smtClean="0">
                <a:effectLst>
                  <a:outerShdw blurRad="38100" dist="38100" dir="2700000" algn="tl">
                    <a:srgbClr val="C0C0C0"/>
                  </a:outerShdw>
                </a:effectLst>
              </a:rPr>
              <a:t>时价或现实价格，任何时点所面对的现实市场价格，包含了因供求关系改变而引起的相对价格变动的影响，也包含了因通货膨胀或通货紧缩导致的绝对价格变动的影响。</a:t>
            </a:r>
            <a:endParaRPr lang="en-US" altLang="zh-CN" sz="2400" b="1" dirty="0" smtClean="0">
              <a:effectLst>
                <a:outerShdw blurRad="38100" dist="38100" dir="2700000" algn="tl">
                  <a:srgbClr val="C0C0C0"/>
                </a:outerShdw>
              </a:effectLst>
            </a:endParaRPr>
          </a:p>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实际价格：</a:t>
            </a:r>
            <a:r>
              <a:rPr lang="zh-CN" altLang="en-US" sz="2400" b="1" dirty="0" smtClean="0">
                <a:effectLst>
                  <a:outerShdw blurRad="38100" dist="38100" dir="2700000" algn="tl">
                    <a:srgbClr val="C0C0C0"/>
                  </a:outerShdw>
                </a:effectLst>
              </a:rPr>
              <a:t>实价，以基年价格水平表示的、只反映相对价格变动因素影响的价格，剔除了物价总水平变动（通胀或通缩）影响的价格。</a:t>
            </a:r>
            <a:endParaRPr lang="zh-CN" altLang="en-US" sz="2400" b="1" dirty="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214414" y="285728"/>
            <a:ext cx="6572296" cy="584775"/>
          </a:xfrm>
          <a:prstGeom prst="rect">
            <a:avLst/>
          </a:prstGeom>
          <a:noFill/>
          <a:ln w="9525">
            <a:noFill/>
            <a:miter lim="800000"/>
            <a:headEnd/>
            <a:tailEnd/>
          </a:ln>
        </p:spPr>
        <p:txBody>
          <a:bodyPr wrap="square">
            <a:spAutoFit/>
          </a:bodyPr>
          <a:lstStyle/>
          <a:p>
            <a:pPr algn="ctr"/>
            <a:r>
              <a:rPr lang="zh-CN" altLang="en-US" sz="3200" b="1" kern="0" dirty="0" smtClean="0">
                <a:solidFill>
                  <a:schemeClr val="accent2"/>
                </a:solidFill>
                <a:latin typeface="+mj-lt"/>
                <a:ea typeface="+mj-ea"/>
                <a:cs typeface="+mj-cs"/>
              </a:rPr>
              <a:t>七、不同价格的等值计算</a:t>
            </a:r>
          </a:p>
        </p:txBody>
      </p:sp>
      <p:sp>
        <p:nvSpPr>
          <p:cNvPr id="7" name="Text Box 3"/>
          <p:cNvSpPr txBox="1">
            <a:spLocks noChangeArrowheads="1"/>
          </p:cNvSpPr>
          <p:nvPr/>
        </p:nvSpPr>
        <p:spPr bwMode="auto">
          <a:xfrm>
            <a:off x="428596" y="1214422"/>
            <a:ext cx="8429684" cy="4339650"/>
          </a:xfrm>
          <a:prstGeom prst="rect">
            <a:avLst/>
          </a:prstGeom>
          <a:noFill/>
          <a:ln w="9525">
            <a:noFill/>
            <a:miter lim="800000"/>
            <a:headEnd/>
            <a:tailEnd/>
          </a:ln>
          <a:effectLst/>
        </p:spPr>
        <p:txBody>
          <a:bodyPr wrap="square">
            <a:spAutoFit/>
          </a:bodyPr>
          <a:lstStyle/>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实际利率</a:t>
            </a:r>
            <a:r>
              <a:rPr lang="en-US" altLang="zh-CN" sz="2400" b="1" dirty="0" err="1" smtClean="0">
                <a:solidFill>
                  <a:srgbClr val="C00000"/>
                </a:solidFill>
                <a:effectLst>
                  <a:outerShdw blurRad="38100" dist="38100" dir="2700000" algn="tl">
                    <a:srgbClr val="C0C0C0"/>
                  </a:outerShdw>
                </a:effectLst>
              </a:rPr>
              <a:t>i</a:t>
            </a:r>
            <a:r>
              <a:rPr lang="zh-CN" altLang="en-US" sz="2400" b="1" dirty="0" smtClean="0">
                <a:solidFill>
                  <a:srgbClr val="C00000"/>
                </a:solidFill>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又称无通胀利率，指剔除了通货膨胀影响的利率，表示资金的实际获利能力，用于反映 按实价表示的现金流量变化情况。</a:t>
            </a:r>
            <a:endParaRPr lang="en-US" altLang="zh-CN" sz="2400" b="1" dirty="0" smtClean="0">
              <a:effectLst>
                <a:outerShdw blurRad="38100" dist="38100" dir="2700000" algn="tl">
                  <a:srgbClr val="C0C0C0"/>
                </a:outerShdw>
              </a:effectLst>
            </a:endParaRPr>
          </a:p>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通货膨胀率</a:t>
            </a:r>
            <a:r>
              <a:rPr lang="en-US" altLang="zh-CN" sz="2400" b="1" dirty="0" smtClean="0">
                <a:solidFill>
                  <a:srgbClr val="C00000"/>
                </a:solidFill>
                <a:effectLst>
                  <a:outerShdw blurRad="38100" dist="38100" dir="2700000" algn="tl">
                    <a:srgbClr val="C0C0C0"/>
                  </a:outerShdw>
                </a:effectLst>
              </a:rPr>
              <a:t>f</a:t>
            </a:r>
            <a:r>
              <a:rPr lang="zh-CN" altLang="en-US" sz="2400" b="1" dirty="0" smtClean="0">
                <a:solidFill>
                  <a:srgbClr val="C00000"/>
                </a:solidFill>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资金价值的变化率。</a:t>
            </a:r>
            <a:endParaRPr lang="en-US" altLang="zh-CN" sz="2400" b="1" dirty="0" smtClean="0">
              <a:effectLst>
                <a:outerShdw blurRad="38100" dist="38100" dir="2700000" algn="tl">
                  <a:srgbClr val="C0C0C0"/>
                </a:outerShdw>
              </a:effectLst>
            </a:endParaRPr>
          </a:p>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市场利率</a:t>
            </a:r>
            <a:r>
              <a:rPr lang="en-US" altLang="zh-CN" sz="2400" b="1" dirty="0" smtClean="0">
                <a:solidFill>
                  <a:srgbClr val="C00000"/>
                </a:solidFill>
                <a:effectLst>
                  <a:outerShdw blurRad="38100" dist="38100" dir="2700000" algn="tl">
                    <a:srgbClr val="C0C0C0"/>
                  </a:outerShdw>
                </a:effectLst>
              </a:rPr>
              <a:t>i</a:t>
            </a:r>
            <a:r>
              <a:rPr lang="en-US" altLang="zh-CN" sz="2400" b="1" baseline="-25000" dirty="0" smtClean="0">
                <a:solidFill>
                  <a:srgbClr val="C00000"/>
                </a:solidFill>
                <a:effectLst>
                  <a:outerShdw blurRad="38100" dist="38100" dir="2700000" algn="tl">
                    <a:srgbClr val="C0C0C0"/>
                  </a:outerShdw>
                </a:effectLst>
              </a:rPr>
              <a:t>f</a:t>
            </a:r>
            <a:r>
              <a:rPr lang="zh-CN" altLang="en-US" sz="2400" b="1" dirty="0" smtClean="0">
                <a:solidFill>
                  <a:srgbClr val="C00000"/>
                </a:solidFill>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包含通货膨胀影响的（实际）利率，反映 按时价表示的现金流量变化情况。在项目财务分析中，通常以此为折现率进行资金等值计算。</a:t>
            </a:r>
            <a:endParaRPr lang="zh-CN" altLang="en-US" sz="2400" b="1" dirty="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214414" y="285728"/>
            <a:ext cx="6572296" cy="584775"/>
          </a:xfrm>
          <a:prstGeom prst="rect">
            <a:avLst/>
          </a:prstGeom>
          <a:noFill/>
          <a:ln w="9525">
            <a:noFill/>
            <a:miter lim="800000"/>
            <a:headEnd/>
            <a:tailEnd/>
          </a:ln>
        </p:spPr>
        <p:txBody>
          <a:bodyPr wrap="square">
            <a:spAutoFit/>
          </a:bodyPr>
          <a:lstStyle/>
          <a:p>
            <a:pPr algn="ctr"/>
            <a:r>
              <a:rPr lang="zh-CN" altLang="en-US" sz="3200" b="1" kern="0" smtClean="0">
                <a:solidFill>
                  <a:srgbClr val="C00000"/>
                </a:solidFill>
                <a:latin typeface="+mj-lt"/>
                <a:ea typeface="+mj-ea"/>
                <a:cs typeface="+mj-cs"/>
              </a:rPr>
              <a:t>三种价格之间的关系</a:t>
            </a:r>
            <a:endParaRPr lang="zh-CN" altLang="en-US" sz="3200" b="1" kern="0" dirty="0" smtClean="0">
              <a:solidFill>
                <a:srgbClr val="C00000"/>
              </a:solidFill>
              <a:latin typeface="+mj-lt"/>
              <a:ea typeface="+mj-ea"/>
              <a:cs typeface="+mj-cs"/>
            </a:endParaRPr>
          </a:p>
        </p:txBody>
      </p:sp>
      <p:sp>
        <p:nvSpPr>
          <p:cNvPr id="7" name="Text Box 3"/>
          <p:cNvSpPr txBox="1">
            <a:spLocks noChangeArrowheads="1"/>
          </p:cNvSpPr>
          <p:nvPr/>
        </p:nvSpPr>
        <p:spPr bwMode="auto">
          <a:xfrm>
            <a:off x="428596" y="1214422"/>
            <a:ext cx="8429684" cy="4934684"/>
          </a:xfrm>
          <a:prstGeom prst="rect">
            <a:avLst/>
          </a:prstGeom>
          <a:noFill/>
          <a:ln w="9525">
            <a:noFill/>
            <a:miter lim="800000"/>
            <a:headEnd/>
            <a:tailEnd/>
          </a:ln>
          <a:effectLst/>
        </p:spPr>
        <p:txBody>
          <a:bodyPr wrap="square">
            <a:spAutoFit/>
          </a:bodyPr>
          <a:lstStyle/>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实际利率</a:t>
            </a:r>
            <a:r>
              <a:rPr lang="en-US" altLang="zh-CN" sz="2400" b="1" dirty="0" err="1" smtClean="0">
                <a:solidFill>
                  <a:srgbClr val="C00000"/>
                </a:solidFill>
                <a:effectLst>
                  <a:outerShdw blurRad="38100" dist="38100" dir="2700000" algn="tl">
                    <a:srgbClr val="C0C0C0"/>
                  </a:outerShdw>
                </a:effectLst>
              </a:rPr>
              <a:t>i</a:t>
            </a:r>
            <a:r>
              <a:rPr lang="zh-CN" altLang="en-US" sz="2400" b="1" dirty="0" smtClean="0">
                <a:solidFill>
                  <a:srgbClr val="C00000"/>
                </a:solidFill>
                <a:effectLst>
                  <a:outerShdw blurRad="38100" dist="38100" dir="2700000" algn="tl">
                    <a:srgbClr val="C0C0C0"/>
                  </a:outerShdw>
                </a:effectLst>
              </a:rPr>
              <a:t>，通货膨胀率</a:t>
            </a:r>
            <a:r>
              <a:rPr lang="en-US" altLang="zh-CN" sz="2400" b="1" dirty="0" smtClean="0">
                <a:solidFill>
                  <a:srgbClr val="C00000"/>
                </a:solidFill>
                <a:effectLst>
                  <a:outerShdw blurRad="38100" dist="38100" dir="2700000" algn="tl">
                    <a:srgbClr val="C0C0C0"/>
                  </a:outerShdw>
                </a:effectLst>
              </a:rPr>
              <a:t>f</a:t>
            </a:r>
            <a:r>
              <a:rPr lang="zh-CN" altLang="en-US" sz="2400" b="1" dirty="0" smtClean="0">
                <a:solidFill>
                  <a:srgbClr val="C00000"/>
                </a:solidFill>
                <a:effectLst>
                  <a:outerShdw blurRad="38100" dist="38100" dir="2700000" algn="tl">
                    <a:srgbClr val="C0C0C0"/>
                  </a:outerShdw>
                </a:effectLst>
              </a:rPr>
              <a:t>，市场利率</a:t>
            </a:r>
            <a:r>
              <a:rPr lang="en-US" altLang="zh-CN" sz="2400" b="1" dirty="0" smtClean="0">
                <a:solidFill>
                  <a:srgbClr val="C00000"/>
                </a:solidFill>
                <a:effectLst>
                  <a:outerShdw blurRad="38100" dist="38100" dir="2700000" algn="tl">
                    <a:srgbClr val="C0C0C0"/>
                  </a:outerShdw>
                </a:effectLst>
              </a:rPr>
              <a:t>i</a:t>
            </a:r>
            <a:r>
              <a:rPr lang="en-US" altLang="zh-CN" sz="2400" b="1" baseline="-25000" dirty="0" smtClean="0">
                <a:solidFill>
                  <a:srgbClr val="C00000"/>
                </a:solidFill>
                <a:effectLst>
                  <a:outerShdw blurRad="38100" dist="38100" dir="2700000" algn="tl">
                    <a:srgbClr val="C0C0C0"/>
                  </a:outerShdw>
                </a:effectLst>
              </a:rPr>
              <a:t>f</a:t>
            </a:r>
            <a:r>
              <a:rPr lang="zh-CN" altLang="en-US" sz="2400" b="1" baseline="-25000" dirty="0" smtClean="0">
                <a:solidFill>
                  <a:srgbClr val="C00000"/>
                </a:solidFill>
                <a:effectLst>
                  <a:outerShdw blurRad="38100" dist="38100" dir="2700000" algn="tl">
                    <a:srgbClr val="C0C0C0"/>
                  </a:outerShdw>
                </a:effectLst>
              </a:rPr>
              <a:t>，</a:t>
            </a:r>
            <a:endParaRPr lang="en-US" altLang="zh-CN" sz="2400" b="1" baseline="-25000" dirty="0" smtClean="0">
              <a:solidFill>
                <a:srgbClr val="C00000"/>
              </a:solidFill>
              <a:effectLst>
                <a:outerShdw blurRad="38100" dist="38100" dir="2700000" algn="tl">
                  <a:srgbClr val="C0C0C0"/>
                </a:outerShdw>
              </a:effectLst>
            </a:endParaRPr>
          </a:p>
          <a:p>
            <a:pPr>
              <a:lnSpc>
                <a:spcPct val="150000"/>
              </a:lnSpc>
              <a:spcBef>
                <a:spcPct val="50000"/>
              </a:spcBef>
              <a:defRPr/>
            </a:pPr>
            <a:r>
              <a:rPr lang="zh-CN" altLang="en-US" sz="4400" b="1" baseline="-25000" dirty="0" smtClean="0">
                <a:effectLst>
                  <a:outerShdw blurRad="38100" dist="38100" dir="2700000" algn="tl">
                    <a:srgbClr val="C0C0C0"/>
                  </a:outerShdw>
                </a:effectLst>
              </a:rPr>
              <a:t>例</a:t>
            </a:r>
            <a:r>
              <a:rPr lang="en-US" altLang="zh-CN" sz="4400" b="1" baseline="-25000" dirty="0" smtClean="0">
                <a:effectLst>
                  <a:outerShdw blurRad="38100" dist="38100" dir="2700000" algn="tl">
                    <a:srgbClr val="C0C0C0"/>
                  </a:outerShdw>
                </a:effectLst>
              </a:rPr>
              <a:t>5-14 </a:t>
            </a:r>
            <a:r>
              <a:rPr lang="zh-CN" altLang="en-US" sz="4400" b="1" baseline="-25000" dirty="0" smtClean="0">
                <a:effectLst>
                  <a:outerShdw blurRad="38100" dist="38100" dir="2700000" algn="tl">
                    <a:srgbClr val="C0C0C0"/>
                  </a:outerShdw>
                </a:effectLst>
              </a:rPr>
              <a:t>，</a:t>
            </a:r>
            <a:r>
              <a:rPr lang="en-US" altLang="zh-CN" sz="4400" b="1" baseline="-25000" dirty="0" smtClean="0">
                <a:effectLst>
                  <a:outerShdw blurRad="38100" dist="38100" dir="2700000" algn="tl">
                    <a:srgbClr val="C0C0C0"/>
                  </a:outerShdw>
                </a:effectLst>
              </a:rPr>
              <a:t>5-15</a:t>
            </a:r>
            <a:r>
              <a:rPr lang="zh-CN" altLang="en-US" sz="4400" b="1" baseline="-25000" dirty="0" smtClean="0">
                <a:effectLst>
                  <a:outerShdw blurRad="38100" dist="38100" dir="2700000" algn="tl">
                    <a:srgbClr val="C0C0C0"/>
                  </a:outerShdw>
                </a:effectLst>
              </a:rPr>
              <a:t>，</a:t>
            </a:r>
            <a:r>
              <a:rPr lang="en-US" altLang="zh-CN" sz="4400" b="1" baseline="-25000" dirty="0" smtClean="0">
                <a:effectLst>
                  <a:outerShdw blurRad="38100" dist="38100" dir="2700000" algn="tl">
                    <a:srgbClr val="C0C0C0"/>
                  </a:outerShdw>
                </a:effectLst>
              </a:rPr>
              <a:t>  </a:t>
            </a:r>
          </a:p>
          <a:p>
            <a:pPr>
              <a:lnSpc>
                <a:spcPct val="150000"/>
              </a:lnSpc>
              <a:spcBef>
                <a:spcPct val="50000"/>
              </a:spcBef>
              <a:defRPr/>
            </a:pPr>
            <a:endParaRPr lang="en-US" altLang="zh-CN" sz="4400" b="1" baseline="-25000" dirty="0" smtClean="0">
              <a:effectLst>
                <a:outerShdw blurRad="38100" dist="38100" dir="2700000" algn="tl">
                  <a:srgbClr val="C0C0C0"/>
                </a:outerShdw>
              </a:effectLst>
            </a:endParaRPr>
          </a:p>
          <a:p>
            <a:pPr>
              <a:lnSpc>
                <a:spcPct val="150000"/>
              </a:lnSpc>
              <a:spcBef>
                <a:spcPct val="50000"/>
              </a:spcBef>
              <a:defRPr/>
            </a:pPr>
            <a:endParaRPr lang="en-US" altLang="zh-CN" sz="4400" b="1" baseline="-25000" dirty="0" smtClean="0">
              <a:effectLst>
                <a:outerShdw blurRad="38100" dist="38100" dir="2700000" algn="tl">
                  <a:srgbClr val="C0C0C0"/>
                </a:outerShdw>
              </a:effectLst>
            </a:endParaRPr>
          </a:p>
          <a:p>
            <a:pPr>
              <a:lnSpc>
                <a:spcPct val="150000"/>
              </a:lnSpc>
              <a:spcBef>
                <a:spcPct val="50000"/>
              </a:spcBef>
              <a:defRPr/>
            </a:pPr>
            <a:r>
              <a:rPr lang="zh-CN" altLang="en-US" sz="4400" b="1" baseline="-25000" dirty="0" smtClean="0">
                <a:effectLst>
                  <a:outerShdw blurRad="38100" dist="38100" dir="2700000" algn="tl">
                    <a:srgbClr val="C0C0C0"/>
                  </a:outerShdw>
                </a:effectLst>
              </a:rPr>
              <a:t>例</a:t>
            </a:r>
            <a:r>
              <a:rPr lang="en-US" altLang="zh-CN" sz="4400" b="1" baseline="-25000" dirty="0" smtClean="0">
                <a:effectLst>
                  <a:outerShdw blurRad="38100" dist="38100" dir="2700000" algn="tl">
                    <a:srgbClr val="C0C0C0"/>
                  </a:outerShdw>
                </a:effectLst>
              </a:rPr>
              <a:t>5-16</a:t>
            </a:r>
            <a:r>
              <a:rPr lang="zh-CN" altLang="en-US" sz="4400" b="1" baseline="-25000" dirty="0" smtClean="0">
                <a:effectLst>
                  <a:outerShdw blurRad="38100" dist="38100" dir="2700000" algn="tl">
                    <a:srgbClr val="C0C0C0"/>
                  </a:outerShdw>
                </a:effectLst>
              </a:rPr>
              <a:t>：复杂的混合型 现金流量等值计算，最好绘制现金流量图分析。</a:t>
            </a:r>
            <a:endParaRPr lang="en-US" altLang="zh-CN" sz="2400" b="1" baseline="-25000" dirty="0" smtClean="0">
              <a:effectLst>
                <a:outerShdw blurRad="38100" dist="38100" dir="2700000" algn="tl">
                  <a:srgbClr val="C0C0C0"/>
                </a:outerShdw>
              </a:effectLst>
            </a:endParaRPr>
          </a:p>
        </p:txBody>
      </p:sp>
      <p:graphicFrame>
        <p:nvGraphicFramePr>
          <p:cNvPr id="352260" name="Object 4"/>
          <p:cNvGraphicFramePr>
            <a:graphicFrameLocks noChangeAspect="1"/>
          </p:cNvGraphicFramePr>
          <p:nvPr/>
        </p:nvGraphicFramePr>
        <p:xfrm>
          <a:off x="4000496" y="3143248"/>
          <a:ext cx="3293087" cy="1428760"/>
        </p:xfrm>
        <a:graphic>
          <a:graphicData uri="http://schemas.openxmlformats.org/presentationml/2006/ole">
            <p:oleObj spid="_x0000_s264194" name="公式" r:id="rId3" imgW="634680" imgH="431640" progId="Equation.3">
              <p:embed/>
            </p:oleObj>
          </a:graphicData>
        </a:graphic>
      </p:graphicFrame>
      <p:graphicFrame>
        <p:nvGraphicFramePr>
          <p:cNvPr id="2" name="Object 4"/>
          <p:cNvGraphicFramePr>
            <a:graphicFrameLocks noChangeAspect="1"/>
          </p:cNvGraphicFramePr>
          <p:nvPr/>
        </p:nvGraphicFramePr>
        <p:xfrm>
          <a:off x="3500430" y="2214554"/>
          <a:ext cx="4439891" cy="792160"/>
        </p:xfrm>
        <a:graphic>
          <a:graphicData uri="http://schemas.openxmlformats.org/presentationml/2006/ole">
            <p:oleObj spid="_x0000_s264195" name="公式" r:id="rId4" imgW="863280" imgH="24120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214414" y="285728"/>
            <a:ext cx="6858048" cy="584775"/>
          </a:xfrm>
          <a:prstGeom prst="rect">
            <a:avLst/>
          </a:prstGeom>
          <a:noFill/>
          <a:ln w="9525">
            <a:noFill/>
            <a:miter lim="800000"/>
            <a:headEnd/>
            <a:tailEnd/>
          </a:ln>
        </p:spPr>
        <p:txBody>
          <a:bodyPr wrap="square">
            <a:spAutoFit/>
          </a:bodyPr>
          <a:lstStyle/>
          <a:p>
            <a:pPr algn="ctr"/>
            <a:r>
              <a:rPr lang="zh-CN" altLang="en-US" sz="3200" b="1" kern="0" dirty="0" smtClean="0">
                <a:solidFill>
                  <a:schemeClr val="accent2"/>
                </a:solidFill>
                <a:latin typeface="+mj-lt"/>
                <a:ea typeface="+mj-ea"/>
                <a:cs typeface="+mj-cs"/>
              </a:rPr>
              <a:t>八、资金等值计算公式中示知数求解</a:t>
            </a:r>
          </a:p>
        </p:txBody>
      </p:sp>
      <p:sp>
        <p:nvSpPr>
          <p:cNvPr id="7" name="Text Box 3"/>
          <p:cNvSpPr txBox="1">
            <a:spLocks noChangeArrowheads="1"/>
          </p:cNvSpPr>
          <p:nvPr/>
        </p:nvSpPr>
        <p:spPr bwMode="auto">
          <a:xfrm>
            <a:off x="428596" y="1214422"/>
            <a:ext cx="8429684" cy="1302921"/>
          </a:xfrm>
          <a:prstGeom prst="rect">
            <a:avLst/>
          </a:prstGeom>
          <a:noFill/>
          <a:ln w="9525">
            <a:noFill/>
            <a:miter lim="800000"/>
            <a:headEnd/>
            <a:tailEnd/>
          </a:ln>
          <a:effectLst/>
        </p:spPr>
        <p:txBody>
          <a:bodyPr wrap="square">
            <a:spAutoFit/>
          </a:bodyPr>
          <a:lstStyle/>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线性插值法：用于求解已知两点间其他点的近似值。任意</a:t>
            </a:r>
            <a:r>
              <a:rPr lang="en-US" altLang="zh-CN" sz="2400" b="1" dirty="0" err="1" smtClean="0">
                <a:solidFill>
                  <a:srgbClr val="C00000"/>
                </a:solidFill>
                <a:effectLst>
                  <a:outerShdw blurRad="38100" dist="38100" dir="2700000" algn="tl">
                    <a:srgbClr val="C0C0C0"/>
                  </a:outerShdw>
                </a:effectLst>
              </a:rPr>
              <a:t>i,n</a:t>
            </a:r>
            <a:endParaRPr lang="en-US" altLang="zh-CN" sz="2400" b="1" dirty="0" smtClean="0">
              <a:solidFill>
                <a:srgbClr val="C00000"/>
              </a:solidFill>
              <a:effectLst>
                <a:outerShdw blurRad="38100" dist="38100" dir="2700000" algn="tl">
                  <a:srgbClr val="C0C0C0"/>
                </a:outerShdw>
              </a:effectLst>
            </a:endParaRPr>
          </a:p>
          <a:p>
            <a:pPr>
              <a:lnSpc>
                <a:spcPct val="150000"/>
              </a:lnSpc>
              <a:spcBef>
                <a:spcPct val="50000"/>
              </a:spcBef>
              <a:defRPr/>
            </a:pPr>
            <a:r>
              <a:rPr lang="zh-CN" altLang="en-US" sz="3200" b="1" baseline="-25000" dirty="0" smtClean="0">
                <a:solidFill>
                  <a:srgbClr val="C00000"/>
                </a:solidFill>
                <a:effectLst>
                  <a:outerShdw blurRad="38100" dist="38100" dir="2700000" algn="tl">
                    <a:srgbClr val="C0C0C0"/>
                  </a:outerShdw>
                </a:effectLst>
              </a:rPr>
              <a:t>例</a:t>
            </a:r>
            <a:r>
              <a:rPr lang="en-US" altLang="zh-CN" sz="3200" b="1" baseline="-25000" dirty="0" smtClean="0">
                <a:solidFill>
                  <a:srgbClr val="C00000"/>
                </a:solidFill>
                <a:effectLst>
                  <a:outerShdw blurRad="38100" dist="38100" dir="2700000" algn="tl">
                    <a:srgbClr val="C0C0C0"/>
                  </a:outerShdw>
                </a:effectLst>
              </a:rPr>
              <a:t>5-17</a:t>
            </a:r>
            <a:endParaRPr lang="en-US" altLang="zh-CN" sz="3200" b="1" baseline="-25000" dirty="0" smtClean="0">
              <a:effectLst>
                <a:outerShdw blurRad="38100" dist="38100" dir="2700000" algn="tl">
                  <a:srgbClr val="C0C0C0"/>
                </a:outerShdw>
              </a:effectLst>
            </a:endParaRPr>
          </a:p>
        </p:txBody>
      </p:sp>
      <p:grpSp>
        <p:nvGrpSpPr>
          <p:cNvPr id="40" name="组合 39"/>
          <p:cNvGrpSpPr/>
          <p:nvPr/>
        </p:nvGrpSpPr>
        <p:grpSpPr>
          <a:xfrm>
            <a:off x="450830" y="2879723"/>
            <a:ext cx="4549798" cy="2549541"/>
            <a:chOff x="2873368" y="2357430"/>
            <a:chExt cx="4549798" cy="2549541"/>
          </a:xfrm>
        </p:grpSpPr>
        <p:sp>
          <p:nvSpPr>
            <p:cNvPr id="38" name="右大括号 37"/>
            <p:cNvSpPr/>
            <p:nvPr/>
          </p:nvSpPr>
          <p:spPr bwMode="auto">
            <a:xfrm rot="5400000">
              <a:off x="5036347" y="2464587"/>
              <a:ext cx="500066" cy="2143140"/>
            </a:xfrm>
            <a:prstGeom prst="rightBrac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Text Box 22"/>
            <p:cNvSpPr txBox="1">
              <a:spLocks noChangeArrowheads="1"/>
            </p:cNvSpPr>
            <p:nvPr/>
          </p:nvSpPr>
          <p:spPr bwMode="auto">
            <a:xfrm>
              <a:off x="2873368" y="2357430"/>
              <a:ext cx="698500" cy="36933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800" b="1" dirty="0" smtClean="0">
                  <a:solidFill>
                    <a:schemeClr val="tx1"/>
                  </a:solidFill>
                </a:rPr>
                <a:t>f</a:t>
              </a:r>
              <a:endParaRPr lang="en-US" altLang="zh-CN" sz="1800" b="1" dirty="0">
                <a:solidFill>
                  <a:schemeClr val="tx1"/>
                </a:solidFill>
              </a:endParaRPr>
            </a:p>
          </p:txBody>
        </p:sp>
        <p:sp>
          <p:nvSpPr>
            <p:cNvPr id="17" name="Line 25"/>
            <p:cNvSpPr>
              <a:spLocks noChangeShapeType="1"/>
            </p:cNvSpPr>
            <p:nvPr/>
          </p:nvSpPr>
          <p:spPr bwMode="auto">
            <a:xfrm>
              <a:off x="3455973" y="2441568"/>
              <a:ext cx="0" cy="1692000"/>
            </a:xfrm>
            <a:prstGeom prst="line">
              <a:avLst/>
            </a:prstGeom>
            <a:noFill/>
            <a:ln w="12700">
              <a:solidFill>
                <a:schemeClr val="tx1"/>
              </a:solidFill>
              <a:round/>
              <a:headEnd type="triangle" w="med" len="med"/>
              <a:tailEnd/>
            </a:ln>
          </p:spPr>
          <p:txBody>
            <a:bodyPr>
              <a:spAutoFit/>
            </a:bodyPr>
            <a:lstStyle/>
            <a:p>
              <a:endParaRPr lang="zh-CN" altLang="en-US" sz="2400" b="1"/>
            </a:p>
          </p:txBody>
        </p:sp>
        <p:sp>
          <p:nvSpPr>
            <p:cNvPr id="18" name="Line 26"/>
            <p:cNvSpPr>
              <a:spLocks noChangeShapeType="1"/>
            </p:cNvSpPr>
            <p:nvPr/>
          </p:nvSpPr>
          <p:spPr bwMode="auto">
            <a:xfrm>
              <a:off x="3455973" y="4117968"/>
              <a:ext cx="3352800" cy="0"/>
            </a:xfrm>
            <a:prstGeom prst="line">
              <a:avLst/>
            </a:prstGeom>
            <a:noFill/>
            <a:ln w="12700">
              <a:solidFill>
                <a:schemeClr val="tx1"/>
              </a:solidFill>
              <a:round/>
              <a:headEnd/>
              <a:tailEnd type="triangle" w="med" len="med"/>
            </a:ln>
          </p:spPr>
          <p:txBody>
            <a:bodyPr>
              <a:spAutoFit/>
            </a:bodyPr>
            <a:lstStyle/>
            <a:p>
              <a:endParaRPr lang="zh-CN" altLang="en-US" sz="2400" b="1"/>
            </a:p>
          </p:txBody>
        </p:sp>
        <p:sp>
          <p:nvSpPr>
            <p:cNvPr id="19" name="Line 27"/>
            <p:cNvSpPr>
              <a:spLocks noChangeShapeType="1"/>
            </p:cNvSpPr>
            <p:nvPr/>
          </p:nvSpPr>
          <p:spPr bwMode="auto">
            <a:xfrm flipH="1">
              <a:off x="4214810" y="3214686"/>
              <a:ext cx="2124000" cy="71437"/>
            </a:xfrm>
            <a:prstGeom prst="line">
              <a:avLst/>
            </a:prstGeom>
            <a:noFill/>
            <a:ln w="9525">
              <a:solidFill>
                <a:schemeClr val="tx1"/>
              </a:solidFill>
              <a:prstDash val="dash"/>
              <a:round/>
              <a:headEnd/>
              <a:tailEnd/>
            </a:ln>
          </p:spPr>
          <p:txBody>
            <a:bodyPr wrap="square">
              <a:spAutoFit/>
            </a:bodyPr>
            <a:lstStyle/>
            <a:p>
              <a:endParaRPr lang="zh-CN" altLang="en-US" sz="2400" b="1"/>
            </a:p>
          </p:txBody>
        </p:sp>
        <p:sp>
          <p:nvSpPr>
            <p:cNvPr id="22" name="Line 30"/>
            <p:cNvSpPr>
              <a:spLocks noChangeShapeType="1"/>
            </p:cNvSpPr>
            <p:nvPr/>
          </p:nvSpPr>
          <p:spPr bwMode="auto">
            <a:xfrm flipV="1">
              <a:off x="4214810" y="2571744"/>
              <a:ext cx="2143140" cy="714380"/>
            </a:xfrm>
            <a:prstGeom prst="line">
              <a:avLst/>
            </a:prstGeom>
            <a:noFill/>
            <a:ln w="9525">
              <a:solidFill>
                <a:schemeClr val="tx1"/>
              </a:solidFill>
              <a:round/>
              <a:headEnd/>
              <a:tailEnd/>
            </a:ln>
          </p:spPr>
          <p:txBody>
            <a:bodyPr wrap="square">
              <a:spAutoFit/>
            </a:bodyPr>
            <a:lstStyle/>
            <a:p>
              <a:endParaRPr lang="zh-CN" altLang="en-US" sz="2400" b="1"/>
            </a:p>
          </p:txBody>
        </p:sp>
        <p:sp>
          <p:nvSpPr>
            <p:cNvPr id="24" name="Text Box 32"/>
            <p:cNvSpPr txBox="1">
              <a:spLocks noChangeArrowheads="1"/>
            </p:cNvSpPr>
            <p:nvPr/>
          </p:nvSpPr>
          <p:spPr bwMode="auto">
            <a:xfrm>
              <a:off x="3786182" y="3092450"/>
              <a:ext cx="560388" cy="36933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800" b="1" dirty="0" smtClean="0"/>
                <a:t>f</a:t>
              </a:r>
              <a:r>
                <a:rPr lang="en-US" altLang="zh-CN" sz="1800" b="1" baseline="-25000" dirty="0" smtClean="0"/>
                <a:t>1</a:t>
              </a:r>
              <a:endParaRPr lang="en-US" altLang="zh-CN" sz="1800" b="1" baseline="-25000" dirty="0">
                <a:solidFill>
                  <a:schemeClr val="tx1"/>
                </a:solidFill>
              </a:endParaRPr>
            </a:p>
          </p:txBody>
        </p:sp>
        <p:sp>
          <p:nvSpPr>
            <p:cNvPr id="25" name="Text Box 33"/>
            <p:cNvSpPr txBox="1">
              <a:spLocks noChangeArrowheads="1"/>
            </p:cNvSpPr>
            <p:nvPr/>
          </p:nvSpPr>
          <p:spPr bwMode="auto">
            <a:xfrm>
              <a:off x="6286512" y="2786058"/>
              <a:ext cx="398463" cy="369332"/>
            </a:xfrm>
            <a:prstGeom prst="rect">
              <a:avLst/>
            </a:prstGeom>
            <a:noFill/>
            <a:ln w="9525">
              <a:noFill/>
              <a:miter lim="800000"/>
              <a:headEnd/>
              <a:tailEnd/>
            </a:ln>
          </p:spPr>
          <p:txBody>
            <a:bodyPr wrap="square">
              <a:spAutoFit/>
            </a:bodyPr>
            <a:lstStyle/>
            <a:p>
              <a:pPr algn="ctr">
                <a:spcBef>
                  <a:spcPct val="50000"/>
                </a:spcBef>
                <a:buClrTx/>
                <a:buSzTx/>
                <a:buFontTx/>
                <a:buNone/>
              </a:pPr>
              <a:r>
                <a:rPr lang="en-US" altLang="zh-CN" sz="1800" b="1" dirty="0"/>
                <a:t>d</a:t>
              </a:r>
              <a:endParaRPr lang="en-US" altLang="zh-CN" sz="1800" b="1" dirty="0">
                <a:solidFill>
                  <a:schemeClr val="tx1"/>
                </a:solidFill>
              </a:endParaRPr>
            </a:p>
          </p:txBody>
        </p:sp>
        <p:sp>
          <p:nvSpPr>
            <p:cNvPr id="26" name="Text Box 34"/>
            <p:cNvSpPr txBox="1">
              <a:spLocks noChangeArrowheads="1"/>
            </p:cNvSpPr>
            <p:nvPr/>
          </p:nvSpPr>
          <p:spPr bwMode="auto">
            <a:xfrm>
              <a:off x="5070481" y="2928934"/>
              <a:ext cx="358775" cy="36933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800" b="1" dirty="0"/>
                <a:t>a</a:t>
              </a:r>
              <a:endParaRPr lang="en-US" altLang="zh-CN" sz="1800" b="1" dirty="0">
                <a:solidFill>
                  <a:schemeClr val="tx1"/>
                </a:solidFill>
              </a:endParaRPr>
            </a:p>
          </p:txBody>
        </p:sp>
        <p:sp>
          <p:nvSpPr>
            <p:cNvPr id="27" name="Text Box 35"/>
            <p:cNvSpPr txBox="1">
              <a:spLocks noChangeArrowheads="1"/>
            </p:cNvSpPr>
            <p:nvPr/>
          </p:nvSpPr>
          <p:spPr bwMode="auto">
            <a:xfrm>
              <a:off x="5494348" y="2857496"/>
              <a:ext cx="649288" cy="36933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800" b="1" dirty="0" smtClean="0">
                  <a:solidFill>
                    <a:schemeClr val="tx1"/>
                  </a:solidFill>
                </a:rPr>
                <a:t>c</a:t>
              </a:r>
              <a:endParaRPr lang="en-US" altLang="zh-CN" sz="1800" b="1" dirty="0">
                <a:solidFill>
                  <a:schemeClr val="tx1"/>
                </a:solidFill>
              </a:endParaRPr>
            </a:p>
          </p:txBody>
        </p:sp>
        <p:sp>
          <p:nvSpPr>
            <p:cNvPr id="28" name="Text Box 36"/>
            <p:cNvSpPr txBox="1">
              <a:spLocks noChangeArrowheads="1"/>
            </p:cNvSpPr>
            <p:nvPr/>
          </p:nvSpPr>
          <p:spPr bwMode="auto">
            <a:xfrm>
              <a:off x="5286380" y="2457386"/>
              <a:ext cx="792163" cy="461665"/>
            </a:xfrm>
            <a:prstGeom prst="rect">
              <a:avLst/>
            </a:prstGeom>
            <a:noFill/>
            <a:ln w="9525">
              <a:noFill/>
              <a:miter lim="800000"/>
              <a:headEnd/>
              <a:tailEnd/>
            </a:ln>
          </p:spPr>
          <p:txBody>
            <a:bodyPr>
              <a:spAutoFit/>
            </a:bodyPr>
            <a:lstStyle/>
            <a:p>
              <a:pPr algn="ctr">
                <a:spcBef>
                  <a:spcPct val="50000"/>
                </a:spcBef>
                <a:buClrTx/>
                <a:buSzTx/>
                <a:buFontTx/>
                <a:buNone/>
              </a:pPr>
              <a:r>
                <a:rPr lang="en-US" altLang="zh-CN" sz="2400" b="1" dirty="0" smtClean="0">
                  <a:solidFill>
                    <a:schemeClr val="tx1"/>
                  </a:solidFill>
                </a:rPr>
                <a:t>x</a:t>
              </a:r>
              <a:endParaRPr lang="en-US" altLang="zh-CN" sz="2400" b="1" dirty="0">
                <a:solidFill>
                  <a:schemeClr val="tx1"/>
                </a:solidFill>
              </a:endParaRPr>
            </a:p>
          </p:txBody>
        </p:sp>
        <p:sp>
          <p:nvSpPr>
            <p:cNvPr id="9" name="AutoShape 39"/>
            <p:cNvSpPr>
              <a:spLocks/>
            </p:cNvSpPr>
            <p:nvPr/>
          </p:nvSpPr>
          <p:spPr bwMode="auto">
            <a:xfrm>
              <a:off x="6929454" y="4408481"/>
              <a:ext cx="493712" cy="334963"/>
            </a:xfrm>
            <a:prstGeom prst="borderCallout2">
              <a:avLst>
                <a:gd name="adj1" fmla="val 34125"/>
                <a:gd name="adj2" fmla="val -15435"/>
                <a:gd name="adj3" fmla="val 34125"/>
                <a:gd name="adj4" fmla="val -67204"/>
                <a:gd name="adj5" fmla="val -65213"/>
                <a:gd name="adj6" fmla="val -108871"/>
              </a:avLst>
            </a:prstGeom>
            <a:solidFill>
              <a:srgbClr val="CCFFCC"/>
            </a:solidFill>
            <a:ln w="9525">
              <a:solidFill>
                <a:schemeClr val="tx1"/>
              </a:solidFill>
              <a:miter lim="800000"/>
              <a:headEnd/>
              <a:tailEnd/>
            </a:ln>
          </p:spPr>
          <p:txBody>
            <a:bodyPr/>
            <a:lstStyle/>
            <a:p>
              <a:pPr algn="ctr">
                <a:spcBef>
                  <a:spcPct val="0"/>
                </a:spcBef>
                <a:buClrTx/>
                <a:buSzTx/>
                <a:buFontTx/>
                <a:buNone/>
              </a:pPr>
              <a:r>
                <a:rPr lang="en-US" altLang="zh-CN" sz="1800" b="1" dirty="0">
                  <a:solidFill>
                    <a:schemeClr val="tx1"/>
                  </a:solidFill>
                </a:rPr>
                <a:t>i</a:t>
              </a:r>
              <a:r>
                <a:rPr lang="en-US" altLang="zh-CN" sz="1800" b="1" baseline="-25000" dirty="0">
                  <a:solidFill>
                    <a:schemeClr val="tx1"/>
                  </a:solidFill>
                </a:rPr>
                <a:t>2</a:t>
              </a:r>
              <a:endParaRPr lang="zh-CN" altLang="en-US" sz="1800" b="1" baseline="-25000" dirty="0">
                <a:solidFill>
                  <a:schemeClr val="tx1"/>
                </a:solidFill>
              </a:endParaRPr>
            </a:p>
          </p:txBody>
        </p:sp>
        <p:sp>
          <p:nvSpPr>
            <p:cNvPr id="10" name="AutoShape 40"/>
            <p:cNvSpPr>
              <a:spLocks/>
            </p:cNvSpPr>
            <p:nvPr/>
          </p:nvSpPr>
          <p:spPr bwMode="auto">
            <a:xfrm>
              <a:off x="3428992" y="4500570"/>
              <a:ext cx="493712" cy="336550"/>
            </a:xfrm>
            <a:prstGeom prst="borderCallout2">
              <a:avLst>
                <a:gd name="adj1" fmla="val 33963"/>
                <a:gd name="adj2" fmla="val 115435"/>
                <a:gd name="adj3" fmla="val -29551"/>
                <a:gd name="adj4" fmla="val 131004"/>
                <a:gd name="adj5" fmla="val -101704"/>
                <a:gd name="adj6" fmla="val 156044"/>
              </a:avLst>
            </a:prstGeom>
            <a:solidFill>
              <a:srgbClr val="CCFFCC"/>
            </a:solidFill>
            <a:ln w="9525">
              <a:solidFill>
                <a:schemeClr val="tx1"/>
              </a:solidFill>
              <a:miter lim="800000"/>
              <a:headEnd/>
              <a:tailEnd/>
            </a:ln>
          </p:spPr>
          <p:txBody>
            <a:bodyPr/>
            <a:lstStyle/>
            <a:p>
              <a:pPr algn="ctr">
                <a:spcBef>
                  <a:spcPct val="0"/>
                </a:spcBef>
                <a:buClrTx/>
                <a:buSzTx/>
                <a:buFontTx/>
                <a:buNone/>
              </a:pPr>
              <a:r>
                <a:rPr lang="en-US" altLang="zh-CN" sz="1800" b="1" dirty="0">
                  <a:solidFill>
                    <a:schemeClr val="tx1"/>
                  </a:solidFill>
                </a:rPr>
                <a:t>i</a:t>
              </a:r>
              <a:r>
                <a:rPr lang="en-US" altLang="zh-CN" sz="1800" b="1" baseline="-25000" dirty="0">
                  <a:solidFill>
                    <a:schemeClr val="tx1"/>
                  </a:solidFill>
                </a:rPr>
                <a:t>1</a:t>
              </a:r>
              <a:endParaRPr lang="zh-CN" altLang="en-US" sz="1800" b="1" baseline="-25000" dirty="0">
                <a:solidFill>
                  <a:schemeClr val="tx1"/>
                </a:solidFill>
              </a:endParaRPr>
            </a:p>
          </p:txBody>
        </p:sp>
        <p:sp>
          <p:nvSpPr>
            <p:cNvPr id="13" name="Text Box 44"/>
            <p:cNvSpPr txBox="1">
              <a:spLocks noChangeArrowheads="1"/>
            </p:cNvSpPr>
            <p:nvPr/>
          </p:nvSpPr>
          <p:spPr bwMode="auto">
            <a:xfrm>
              <a:off x="6313473" y="3741731"/>
              <a:ext cx="633507" cy="369332"/>
            </a:xfrm>
            <a:prstGeom prst="rect">
              <a:avLst/>
            </a:prstGeom>
            <a:noFill/>
            <a:ln w="9525">
              <a:noFill/>
              <a:miter lim="800000"/>
              <a:headEnd/>
              <a:tailEnd/>
            </a:ln>
          </p:spPr>
          <p:txBody>
            <a:bodyPr wrap="none">
              <a:spAutoFit/>
            </a:bodyPr>
            <a:lstStyle/>
            <a:p>
              <a:pPr algn="just">
                <a:spcBef>
                  <a:spcPct val="0"/>
                </a:spcBef>
                <a:buClrTx/>
                <a:buSzTx/>
                <a:buFontTx/>
                <a:buNone/>
              </a:pPr>
              <a:r>
                <a:rPr lang="en-US" altLang="zh-CN" sz="1800" b="1" dirty="0">
                  <a:solidFill>
                    <a:schemeClr val="bg2"/>
                  </a:solidFill>
                </a:rPr>
                <a:t>i(%)</a:t>
              </a:r>
            </a:p>
          </p:txBody>
        </p:sp>
        <p:cxnSp>
          <p:nvCxnSpPr>
            <p:cNvPr id="32" name="直接连接符 31"/>
            <p:cNvCxnSpPr/>
            <p:nvPr/>
          </p:nvCxnSpPr>
          <p:spPr bwMode="auto">
            <a:xfrm rot="5400000">
              <a:off x="5572132" y="3357562"/>
              <a:ext cx="1571636" cy="1588"/>
            </a:xfrm>
            <a:prstGeom prst="line">
              <a:avLst/>
            </a:prstGeom>
            <a:solidFill>
              <a:schemeClr val="folHlink"/>
            </a:solid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rot="5400000">
              <a:off x="5049802" y="3451264"/>
              <a:ext cx="1332000" cy="1588"/>
            </a:xfrm>
            <a:prstGeom prst="line">
              <a:avLst/>
            </a:prstGeom>
            <a:solidFill>
              <a:schemeClr val="folHlink"/>
            </a:solidFill>
            <a:ln w="952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rot="5400000">
              <a:off x="3819604" y="3706652"/>
              <a:ext cx="792000" cy="1588"/>
            </a:xfrm>
            <a:prstGeom prst="line">
              <a:avLst/>
            </a:prstGeom>
            <a:solidFill>
              <a:schemeClr val="folHlink"/>
            </a:solidFill>
            <a:ln w="9525" cap="flat" cmpd="sng" algn="ctr">
              <a:solidFill>
                <a:schemeClr val="tx1"/>
              </a:solidFill>
              <a:prstDash val="solid"/>
              <a:round/>
              <a:headEnd type="none" w="med" len="med"/>
              <a:tailEnd type="none" w="med" len="med"/>
            </a:ln>
            <a:effectLst/>
          </p:spPr>
        </p:cxnSp>
        <p:sp>
          <p:nvSpPr>
            <p:cNvPr id="35" name="Text Box 32"/>
            <p:cNvSpPr txBox="1">
              <a:spLocks noChangeArrowheads="1"/>
            </p:cNvSpPr>
            <p:nvPr/>
          </p:nvSpPr>
          <p:spPr bwMode="auto">
            <a:xfrm>
              <a:off x="6226190" y="2357430"/>
              <a:ext cx="560388" cy="36933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800" b="1" dirty="0" smtClean="0"/>
                <a:t>f</a:t>
              </a:r>
              <a:r>
                <a:rPr lang="en-US" altLang="zh-CN" sz="1800" b="1" baseline="-25000" dirty="0" smtClean="0"/>
                <a:t>2</a:t>
              </a:r>
              <a:endParaRPr lang="en-US" altLang="zh-CN" sz="1800" b="1" baseline="-25000" dirty="0">
                <a:solidFill>
                  <a:schemeClr val="tx1"/>
                </a:solidFill>
              </a:endParaRPr>
            </a:p>
          </p:txBody>
        </p:sp>
        <p:sp>
          <p:nvSpPr>
            <p:cNvPr id="37" name="AutoShape 39"/>
            <p:cNvSpPr>
              <a:spLocks/>
            </p:cNvSpPr>
            <p:nvPr/>
          </p:nvSpPr>
          <p:spPr bwMode="auto">
            <a:xfrm>
              <a:off x="5143504" y="4572008"/>
              <a:ext cx="493712" cy="334963"/>
            </a:xfrm>
            <a:prstGeom prst="borderCallout2">
              <a:avLst>
                <a:gd name="adj1" fmla="val 51851"/>
                <a:gd name="adj2" fmla="val 102426"/>
                <a:gd name="adj3" fmla="val -50962"/>
                <a:gd name="adj4" fmla="val 146869"/>
                <a:gd name="adj5" fmla="val -111302"/>
                <a:gd name="adj6" fmla="val 117229"/>
              </a:avLst>
            </a:prstGeom>
            <a:solidFill>
              <a:srgbClr val="CCFFCC"/>
            </a:solidFill>
            <a:ln w="9525">
              <a:solidFill>
                <a:schemeClr val="tx1"/>
              </a:solidFill>
              <a:miter lim="800000"/>
              <a:headEnd/>
              <a:tailEnd/>
            </a:ln>
          </p:spPr>
          <p:txBody>
            <a:bodyPr/>
            <a:lstStyle/>
            <a:p>
              <a:pPr algn="ctr">
                <a:spcBef>
                  <a:spcPct val="0"/>
                </a:spcBef>
                <a:buClrTx/>
                <a:buSzTx/>
                <a:buFontTx/>
                <a:buNone/>
              </a:pPr>
              <a:r>
                <a:rPr lang="en-US" altLang="zh-CN" sz="1800" b="1" dirty="0" err="1" smtClean="0">
                  <a:solidFill>
                    <a:schemeClr val="tx1"/>
                  </a:solidFill>
                </a:rPr>
                <a:t>i</a:t>
              </a:r>
              <a:endParaRPr lang="zh-CN" altLang="en-US" sz="1800" b="1" baseline="-25000" dirty="0">
                <a:solidFill>
                  <a:schemeClr val="tx1"/>
                </a:solidFill>
              </a:endParaRPr>
            </a:p>
          </p:txBody>
        </p:sp>
        <p:sp>
          <p:nvSpPr>
            <p:cNvPr id="39" name="Text Box 34"/>
            <p:cNvSpPr txBox="1">
              <a:spLocks noChangeArrowheads="1"/>
            </p:cNvSpPr>
            <p:nvPr/>
          </p:nvSpPr>
          <p:spPr bwMode="auto">
            <a:xfrm>
              <a:off x="5141919" y="3643314"/>
              <a:ext cx="358775" cy="36933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800" b="1" dirty="0" smtClean="0"/>
                <a:t>b</a:t>
              </a:r>
              <a:endParaRPr lang="en-US" altLang="zh-CN" sz="1800" b="1" dirty="0">
                <a:solidFill>
                  <a:schemeClr val="tx1"/>
                </a:solidFill>
              </a:endParaRPr>
            </a:p>
          </p:txBody>
        </p:sp>
      </p:grpSp>
      <p:graphicFrame>
        <p:nvGraphicFramePr>
          <p:cNvPr id="3" name="Object 4"/>
          <p:cNvGraphicFramePr>
            <a:graphicFrameLocks noChangeAspect="1"/>
          </p:cNvGraphicFramePr>
          <p:nvPr/>
        </p:nvGraphicFramePr>
        <p:xfrm>
          <a:off x="5572132" y="3643314"/>
          <a:ext cx="3233756" cy="1008065"/>
        </p:xfrm>
        <a:graphic>
          <a:graphicData uri="http://schemas.openxmlformats.org/presentationml/2006/ole">
            <p:oleObj spid="_x0000_s265220" name="公式" r:id="rId3" imgW="1193760" imgH="39348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214414" y="285728"/>
            <a:ext cx="6858048" cy="584775"/>
          </a:xfrm>
          <a:prstGeom prst="rect">
            <a:avLst/>
          </a:prstGeom>
          <a:noFill/>
          <a:ln w="9525">
            <a:noFill/>
            <a:miter lim="800000"/>
            <a:headEnd/>
            <a:tailEnd/>
          </a:ln>
        </p:spPr>
        <p:txBody>
          <a:bodyPr wrap="square">
            <a:spAutoFit/>
          </a:bodyPr>
          <a:lstStyle/>
          <a:p>
            <a:pPr algn="ctr"/>
            <a:r>
              <a:rPr lang="zh-CN" altLang="en-US" sz="3200" b="1" kern="0" dirty="0" smtClean="0">
                <a:solidFill>
                  <a:schemeClr val="accent2"/>
                </a:solidFill>
                <a:latin typeface="+mj-lt"/>
                <a:ea typeface="+mj-ea"/>
                <a:cs typeface="+mj-cs"/>
              </a:rPr>
              <a:t>八、资金等值计算公式中示知数求解</a:t>
            </a:r>
          </a:p>
        </p:txBody>
      </p:sp>
      <p:sp>
        <p:nvSpPr>
          <p:cNvPr id="7" name="Text Box 3"/>
          <p:cNvSpPr txBox="1">
            <a:spLocks noChangeArrowheads="1"/>
          </p:cNvSpPr>
          <p:nvPr/>
        </p:nvSpPr>
        <p:spPr bwMode="auto">
          <a:xfrm>
            <a:off x="285720" y="928670"/>
            <a:ext cx="8572560" cy="5457904"/>
          </a:xfrm>
          <a:prstGeom prst="rect">
            <a:avLst/>
          </a:prstGeom>
          <a:noFill/>
          <a:ln w="9525">
            <a:noFill/>
            <a:miter lim="800000"/>
            <a:headEnd/>
            <a:tailEnd/>
          </a:ln>
          <a:effectLst/>
        </p:spPr>
        <p:txBody>
          <a:bodyPr wrap="square">
            <a:spAutoFit/>
          </a:bodyPr>
          <a:lstStyle/>
          <a:p>
            <a:pPr>
              <a:lnSpc>
                <a:spcPct val="150000"/>
              </a:lnSpc>
              <a:spcBef>
                <a:spcPct val="50000"/>
              </a:spcBef>
              <a:defRPr/>
            </a:pPr>
            <a:r>
              <a:rPr lang="zh-CN" altLang="en-US" sz="2800" b="1" dirty="0" smtClean="0">
                <a:solidFill>
                  <a:srgbClr val="0070C0"/>
                </a:solidFill>
                <a:effectLst>
                  <a:outerShdw blurRad="38100" dist="38100" dir="2700000" algn="tl">
                    <a:srgbClr val="C0C0C0"/>
                  </a:outerShdw>
                </a:effectLst>
              </a:rPr>
              <a:t>利率</a:t>
            </a:r>
            <a:r>
              <a:rPr lang="en-US" altLang="zh-CN" sz="2800" b="1" dirty="0" smtClean="0">
                <a:solidFill>
                  <a:srgbClr val="0070C0"/>
                </a:solidFill>
                <a:effectLst>
                  <a:outerShdw blurRad="38100" dist="38100" dir="2700000" algn="tl">
                    <a:srgbClr val="C0C0C0"/>
                  </a:outerShdw>
                </a:effectLst>
              </a:rPr>
              <a:t>/</a:t>
            </a:r>
            <a:r>
              <a:rPr lang="zh-CN" altLang="en-US" sz="2800" b="1" dirty="0" smtClean="0">
                <a:solidFill>
                  <a:srgbClr val="0070C0"/>
                </a:solidFill>
                <a:effectLst>
                  <a:outerShdw blurRad="38100" dist="38100" dir="2700000" algn="tl">
                    <a:srgbClr val="C0C0C0"/>
                  </a:outerShdw>
                </a:effectLst>
              </a:rPr>
              <a:t>收益率</a:t>
            </a:r>
            <a:r>
              <a:rPr lang="en-US" altLang="zh-CN" sz="2800" b="1" dirty="0" err="1" smtClean="0">
                <a:solidFill>
                  <a:srgbClr val="0070C0"/>
                </a:solidFill>
                <a:effectLst>
                  <a:outerShdw blurRad="38100" dist="38100" dir="2700000" algn="tl">
                    <a:srgbClr val="C0C0C0"/>
                  </a:outerShdw>
                </a:effectLst>
              </a:rPr>
              <a:t>i</a:t>
            </a:r>
            <a:r>
              <a:rPr lang="zh-CN" altLang="en-US" sz="2800" b="1" dirty="0" smtClean="0">
                <a:solidFill>
                  <a:srgbClr val="0070C0"/>
                </a:solidFill>
                <a:effectLst>
                  <a:outerShdw blurRad="38100" dist="38100" dir="2700000" algn="tl">
                    <a:srgbClr val="C0C0C0"/>
                  </a:outerShdw>
                </a:effectLst>
              </a:rPr>
              <a:t>的求解</a:t>
            </a:r>
            <a:r>
              <a:rPr lang="zh-CN" altLang="en-US" sz="2800" b="1" dirty="0" smtClean="0">
                <a:solidFill>
                  <a:srgbClr val="0070C0"/>
                </a:solidFill>
                <a:effectLst>
                  <a:outerShdw blurRad="38100" dist="38100" dir="2700000" algn="tl">
                    <a:srgbClr val="C0C0C0"/>
                  </a:outerShdw>
                </a:effectLst>
              </a:rPr>
              <a:t>：</a:t>
            </a:r>
            <a:endParaRPr lang="en-US" altLang="zh-CN" sz="2800" b="1" dirty="0" smtClean="0">
              <a:solidFill>
                <a:srgbClr val="0070C0"/>
              </a:solidFill>
              <a:effectLst>
                <a:outerShdw blurRad="38100" dist="38100" dir="2700000" algn="tl">
                  <a:srgbClr val="C0C0C0"/>
                </a:outerShdw>
              </a:effectLst>
            </a:endParaRPr>
          </a:p>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到期收益率：</a:t>
            </a:r>
            <a:r>
              <a:rPr lang="zh-CN" altLang="en-US" sz="2400" b="1" dirty="0" smtClean="0">
                <a:effectLst>
                  <a:outerShdw blurRad="38100" dist="38100" dir="2700000" algn="tl">
                    <a:srgbClr val="C0C0C0"/>
                  </a:outerShdw>
                </a:effectLst>
              </a:rPr>
              <a:t>最终收益率或市场收益率，投资购买债券的内部收益率，是投资者按当前市场价格购买并且一直持有到期满时可以获得的平均收益。</a:t>
            </a:r>
            <a:endParaRPr lang="en-US" altLang="zh-CN" sz="2400" b="1" dirty="0" smtClean="0">
              <a:effectLst>
                <a:outerShdw blurRad="38100" dist="38100" dir="2700000" algn="tl">
                  <a:srgbClr val="C0C0C0"/>
                </a:outerShdw>
              </a:effectLst>
            </a:endParaRPr>
          </a:p>
          <a:p>
            <a:pPr>
              <a:lnSpc>
                <a:spcPct val="150000"/>
              </a:lnSpc>
              <a:spcBef>
                <a:spcPct val="50000"/>
              </a:spcBef>
              <a:defRPr/>
            </a:pPr>
            <a:r>
              <a:rPr lang="zh-CN" altLang="en-US" sz="2400" b="1" dirty="0" smtClean="0">
                <a:solidFill>
                  <a:srgbClr val="C00000"/>
                </a:solidFill>
                <a:effectLst>
                  <a:outerShdw blurRad="38100" dist="38100" dir="2700000" algn="tl">
                    <a:srgbClr val="C0C0C0"/>
                  </a:outerShdw>
                </a:effectLst>
              </a:rPr>
              <a:t>当期收益率：直接收益率，债券的年息与当前市场价格之比。</a:t>
            </a:r>
            <a:endParaRPr lang="en-US" altLang="zh-CN" sz="2400" b="1" dirty="0" smtClean="0">
              <a:solidFill>
                <a:srgbClr val="C00000"/>
              </a:solidFill>
              <a:effectLst>
                <a:outerShdw blurRad="38100" dist="38100" dir="2700000" algn="tl">
                  <a:srgbClr val="C0C0C0"/>
                </a:outerShdw>
              </a:effectLst>
            </a:endParaRPr>
          </a:p>
          <a:p>
            <a:pPr>
              <a:lnSpc>
                <a:spcPct val="150000"/>
              </a:lnSpc>
              <a:spcBef>
                <a:spcPct val="50000"/>
              </a:spcBef>
              <a:defRPr/>
            </a:pPr>
            <a:r>
              <a:rPr lang="zh-CN" altLang="en-US" sz="3200" b="1" baseline="-25000" dirty="0" smtClean="0">
                <a:solidFill>
                  <a:srgbClr val="C00000"/>
                </a:solidFill>
                <a:effectLst>
                  <a:outerShdw blurRad="38100" dist="38100" dir="2700000" algn="tl">
                    <a:srgbClr val="C0C0C0"/>
                  </a:outerShdw>
                </a:effectLst>
              </a:rPr>
              <a:t>例</a:t>
            </a:r>
            <a:r>
              <a:rPr lang="en-US" altLang="zh-CN" sz="3200" b="1" baseline="-25000" dirty="0" smtClean="0">
                <a:solidFill>
                  <a:srgbClr val="C00000"/>
                </a:solidFill>
                <a:effectLst>
                  <a:outerShdw blurRad="38100" dist="38100" dir="2700000" algn="tl">
                    <a:srgbClr val="C0C0C0"/>
                  </a:outerShdw>
                </a:effectLst>
              </a:rPr>
              <a:t>5-19</a:t>
            </a:r>
          </a:p>
          <a:p>
            <a:pPr>
              <a:lnSpc>
                <a:spcPct val="150000"/>
              </a:lnSpc>
              <a:spcBef>
                <a:spcPct val="50000"/>
              </a:spcBef>
              <a:defRPr/>
            </a:pPr>
            <a:r>
              <a:rPr lang="zh-CN" altLang="en-US" sz="4000" b="1" baseline="-25000" dirty="0" smtClean="0">
                <a:solidFill>
                  <a:srgbClr val="0070C0"/>
                </a:solidFill>
                <a:effectLst>
                  <a:outerShdw blurRad="38100" dist="38100" dir="2700000" algn="tl">
                    <a:srgbClr val="C0C0C0"/>
                  </a:outerShdw>
                </a:effectLst>
              </a:rPr>
              <a:t>计算期</a:t>
            </a:r>
            <a:r>
              <a:rPr lang="en-US" altLang="zh-CN" sz="4000" b="1" baseline="-25000" dirty="0" smtClean="0">
                <a:solidFill>
                  <a:srgbClr val="0070C0"/>
                </a:solidFill>
                <a:effectLst>
                  <a:outerShdw blurRad="38100" dist="38100" dir="2700000" algn="tl">
                    <a:srgbClr val="C0C0C0"/>
                  </a:outerShdw>
                </a:effectLst>
              </a:rPr>
              <a:t>/</a:t>
            </a:r>
            <a:r>
              <a:rPr lang="zh-CN" altLang="en-US" sz="4000" b="1" baseline="-25000" dirty="0" smtClean="0">
                <a:solidFill>
                  <a:srgbClr val="0070C0"/>
                </a:solidFill>
                <a:effectLst>
                  <a:outerShdw blurRad="38100" dist="38100" dir="2700000" algn="tl">
                    <a:srgbClr val="C0C0C0"/>
                  </a:outerShdw>
                </a:effectLst>
              </a:rPr>
              <a:t>收益期次</a:t>
            </a:r>
            <a:r>
              <a:rPr lang="en-US" altLang="zh-CN" sz="4000" b="1" baseline="-25000" dirty="0" smtClean="0">
                <a:solidFill>
                  <a:srgbClr val="0070C0"/>
                </a:solidFill>
                <a:effectLst>
                  <a:outerShdw blurRad="38100" dist="38100" dir="2700000" algn="tl">
                    <a:srgbClr val="C0C0C0"/>
                  </a:outerShdw>
                </a:effectLst>
              </a:rPr>
              <a:t>n</a:t>
            </a:r>
            <a:r>
              <a:rPr lang="zh-CN" altLang="en-US" sz="4000" b="1" baseline="-25000" dirty="0" smtClean="0">
                <a:solidFill>
                  <a:srgbClr val="0070C0"/>
                </a:solidFill>
                <a:effectLst>
                  <a:outerShdw blurRad="38100" dist="38100" dir="2700000" algn="tl">
                    <a:srgbClr val="C0C0C0"/>
                  </a:outerShdw>
                </a:effectLst>
              </a:rPr>
              <a:t>的求解：</a:t>
            </a:r>
            <a:endParaRPr lang="en-US" altLang="zh-CN" sz="4000" b="1" baseline="-25000" dirty="0" smtClean="0">
              <a:solidFill>
                <a:srgbClr val="0070C0"/>
              </a:solidFill>
              <a:effectLst>
                <a:outerShdw blurRad="38100" dist="38100" dir="2700000" algn="tl">
                  <a:srgbClr val="C0C0C0"/>
                </a:outerShdw>
              </a:effectLst>
            </a:endParaRPr>
          </a:p>
          <a:p>
            <a:pPr>
              <a:lnSpc>
                <a:spcPct val="150000"/>
              </a:lnSpc>
              <a:spcBef>
                <a:spcPct val="50000"/>
              </a:spcBef>
              <a:defRPr/>
            </a:pPr>
            <a:r>
              <a:rPr lang="zh-CN" altLang="en-US" sz="3200" b="1" baseline="-25000" dirty="0" smtClean="0">
                <a:solidFill>
                  <a:srgbClr val="C00000"/>
                </a:solidFill>
                <a:effectLst>
                  <a:outerShdw blurRad="38100" dist="38100" dir="2700000" algn="tl">
                    <a:srgbClr val="C0C0C0"/>
                  </a:outerShdw>
                </a:effectLst>
              </a:rPr>
              <a:t>例</a:t>
            </a:r>
            <a:r>
              <a:rPr lang="en-US" altLang="zh-CN" sz="3200" b="1" baseline="-25000" dirty="0" smtClean="0">
                <a:solidFill>
                  <a:srgbClr val="C00000"/>
                </a:solidFill>
                <a:effectLst>
                  <a:outerShdw blurRad="38100" dist="38100" dir="2700000" algn="tl">
                    <a:srgbClr val="C0C0C0"/>
                  </a:outerShdw>
                </a:effectLst>
              </a:rPr>
              <a:t>5-20</a:t>
            </a:r>
            <a:endParaRPr lang="en-US" altLang="zh-CN" sz="3200" b="1" baseline="-25000" dirty="0" smtClean="0">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154" name="Group 35"/>
          <p:cNvGrpSpPr>
            <a:grpSpLocks/>
          </p:cNvGrpSpPr>
          <p:nvPr/>
        </p:nvGrpSpPr>
        <p:grpSpPr bwMode="auto">
          <a:xfrm>
            <a:off x="2887663" y="5019675"/>
            <a:ext cx="917575" cy="293688"/>
            <a:chOff x="4277" y="2665"/>
            <a:chExt cx="254" cy="64"/>
          </a:xfrm>
        </p:grpSpPr>
        <p:sp>
          <p:nvSpPr>
            <p:cNvPr id="49201" name="Freeform 36"/>
            <p:cNvSpPr>
              <a:spLocks/>
            </p:cNvSpPr>
            <p:nvPr/>
          </p:nvSpPr>
          <p:spPr bwMode="auto">
            <a:xfrm>
              <a:off x="4277" y="2665"/>
              <a:ext cx="251" cy="49"/>
            </a:xfrm>
            <a:custGeom>
              <a:avLst/>
              <a:gdLst>
                <a:gd name="T0" fmla="*/ 359 w 752"/>
                <a:gd name="T1" fmla="*/ 0 h 196"/>
                <a:gd name="T2" fmla="*/ 407 w 752"/>
                <a:gd name="T3" fmla="*/ 8 h 196"/>
                <a:gd name="T4" fmla="*/ 446 w 752"/>
                <a:gd name="T5" fmla="*/ 23 h 196"/>
                <a:gd name="T6" fmla="*/ 488 w 752"/>
                <a:gd name="T7" fmla="*/ 43 h 196"/>
                <a:gd name="T8" fmla="*/ 548 w 752"/>
                <a:gd name="T9" fmla="*/ 63 h 196"/>
                <a:gd name="T10" fmla="*/ 591 w 752"/>
                <a:gd name="T11" fmla="*/ 63 h 196"/>
                <a:gd name="T12" fmla="*/ 649 w 752"/>
                <a:gd name="T13" fmla="*/ 77 h 196"/>
                <a:gd name="T14" fmla="*/ 697 w 752"/>
                <a:gd name="T15" fmla="*/ 93 h 196"/>
                <a:gd name="T16" fmla="*/ 748 w 752"/>
                <a:gd name="T17" fmla="*/ 115 h 196"/>
                <a:gd name="T18" fmla="*/ 752 w 752"/>
                <a:gd name="T19" fmla="*/ 142 h 196"/>
                <a:gd name="T20" fmla="*/ 730 w 752"/>
                <a:gd name="T21" fmla="*/ 171 h 196"/>
                <a:gd name="T22" fmla="*/ 687 w 752"/>
                <a:gd name="T23" fmla="*/ 190 h 196"/>
                <a:gd name="T24" fmla="*/ 632 w 752"/>
                <a:gd name="T25" fmla="*/ 194 h 196"/>
                <a:gd name="T26" fmla="*/ 449 w 752"/>
                <a:gd name="T27" fmla="*/ 196 h 196"/>
                <a:gd name="T28" fmla="*/ 380 w 752"/>
                <a:gd name="T29" fmla="*/ 190 h 196"/>
                <a:gd name="T30" fmla="*/ 313 w 752"/>
                <a:gd name="T31" fmla="*/ 184 h 196"/>
                <a:gd name="T32" fmla="*/ 250 w 752"/>
                <a:gd name="T33" fmla="*/ 164 h 196"/>
                <a:gd name="T34" fmla="*/ 213 w 752"/>
                <a:gd name="T35" fmla="*/ 155 h 196"/>
                <a:gd name="T36" fmla="*/ 213 w 752"/>
                <a:gd name="T37" fmla="*/ 180 h 196"/>
                <a:gd name="T38" fmla="*/ 45 w 752"/>
                <a:gd name="T39" fmla="*/ 181 h 196"/>
                <a:gd name="T40" fmla="*/ 19 w 752"/>
                <a:gd name="T41" fmla="*/ 156 h 196"/>
                <a:gd name="T42" fmla="*/ 4 w 752"/>
                <a:gd name="T43" fmla="*/ 115 h 196"/>
                <a:gd name="T44" fmla="*/ 0 w 752"/>
                <a:gd name="T45" fmla="*/ 83 h 196"/>
                <a:gd name="T46" fmla="*/ 4 w 752"/>
                <a:gd name="T47" fmla="*/ 39 h 196"/>
                <a:gd name="T48" fmla="*/ 10 w 752"/>
                <a:gd name="T49" fmla="*/ 6 h 196"/>
                <a:gd name="T50" fmla="*/ 50 w 752"/>
                <a:gd name="T51" fmla="*/ 6 h 196"/>
                <a:gd name="T52" fmla="*/ 102 w 752"/>
                <a:gd name="T53" fmla="*/ 27 h 196"/>
                <a:gd name="T54" fmla="*/ 157 w 752"/>
                <a:gd name="T55" fmla="*/ 47 h 196"/>
                <a:gd name="T56" fmla="*/ 198 w 752"/>
                <a:gd name="T57" fmla="*/ 48 h 196"/>
                <a:gd name="T58" fmla="*/ 242 w 752"/>
                <a:gd name="T59" fmla="*/ 39 h 196"/>
                <a:gd name="T60" fmla="*/ 291 w 752"/>
                <a:gd name="T61" fmla="*/ 27 h 196"/>
                <a:gd name="T62" fmla="*/ 382 w 752"/>
                <a:gd name="T63" fmla="*/ 42 h 196"/>
                <a:gd name="T64" fmla="*/ 359 w 752"/>
                <a:gd name="T65" fmla="*/ 0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2"/>
                <a:gd name="T100" fmla="*/ 0 h 196"/>
                <a:gd name="T101" fmla="*/ 752 w 752"/>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2" h="196">
                  <a:moveTo>
                    <a:pt x="359" y="0"/>
                  </a:moveTo>
                  <a:lnTo>
                    <a:pt x="407" y="8"/>
                  </a:lnTo>
                  <a:lnTo>
                    <a:pt x="446" y="23"/>
                  </a:lnTo>
                  <a:lnTo>
                    <a:pt x="488" y="43"/>
                  </a:lnTo>
                  <a:lnTo>
                    <a:pt x="548" y="63"/>
                  </a:lnTo>
                  <a:lnTo>
                    <a:pt x="591" y="63"/>
                  </a:lnTo>
                  <a:lnTo>
                    <a:pt x="649" y="77"/>
                  </a:lnTo>
                  <a:lnTo>
                    <a:pt x="697" y="93"/>
                  </a:lnTo>
                  <a:lnTo>
                    <a:pt x="748" y="115"/>
                  </a:lnTo>
                  <a:lnTo>
                    <a:pt x="752" y="142"/>
                  </a:lnTo>
                  <a:lnTo>
                    <a:pt x="730" y="171"/>
                  </a:lnTo>
                  <a:lnTo>
                    <a:pt x="687" y="190"/>
                  </a:lnTo>
                  <a:lnTo>
                    <a:pt x="632" y="194"/>
                  </a:lnTo>
                  <a:lnTo>
                    <a:pt x="449" y="196"/>
                  </a:lnTo>
                  <a:lnTo>
                    <a:pt x="380" y="190"/>
                  </a:lnTo>
                  <a:lnTo>
                    <a:pt x="313" y="184"/>
                  </a:lnTo>
                  <a:lnTo>
                    <a:pt x="250" y="164"/>
                  </a:lnTo>
                  <a:lnTo>
                    <a:pt x="213" y="155"/>
                  </a:lnTo>
                  <a:lnTo>
                    <a:pt x="213" y="180"/>
                  </a:lnTo>
                  <a:lnTo>
                    <a:pt x="45" y="181"/>
                  </a:lnTo>
                  <a:lnTo>
                    <a:pt x="19" y="156"/>
                  </a:lnTo>
                  <a:lnTo>
                    <a:pt x="4" y="115"/>
                  </a:lnTo>
                  <a:lnTo>
                    <a:pt x="0" y="83"/>
                  </a:lnTo>
                  <a:lnTo>
                    <a:pt x="4" y="39"/>
                  </a:lnTo>
                  <a:lnTo>
                    <a:pt x="10" y="6"/>
                  </a:lnTo>
                  <a:lnTo>
                    <a:pt x="50" y="6"/>
                  </a:lnTo>
                  <a:lnTo>
                    <a:pt x="102" y="27"/>
                  </a:lnTo>
                  <a:lnTo>
                    <a:pt x="157" y="47"/>
                  </a:lnTo>
                  <a:lnTo>
                    <a:pt x="198" y="48"/>
                  </a:lnTo>
                  <a:lnTo>
                    <a:pt x="242" y="39"/>
                  </a:lnTo>
                  <a:lnTo>
                    <a:pt x="291" y="27"/>
                  </a:lnTo>
                  <a:lnTo>
                    <a:pt x="382" y="42"/>
                  </a:lnTo>
                  <a:lnTo>
                    <a:pt x="359" y="0"/>
                  </a:lnTo>
                  <a:close/>
                </a:path>
              </a:pathLst>
            </a:custGeom>
            <a:solidFill>
              <a:srgbClr val="606060"/>
            </a:solidFill>
            <a:ln w="4763">
              <a:solidFill>
                <a:srgbClr val="000000"/>
              </a:solidFill>
              <a:round/>
              <a:headEnd/>
              <a:tailEnd/>
            </a:ln>
          </p:spPr>
          <p:txBody>
            <a:bodyPr/>
            <a:lstStyle/>
            <a:p>
              <a:pPr algn="r"/>
              <a:endParaRPr lang="zh-CN" altLang="en-US" sz="2800"/>
            </a:p>
          </p:txBody>
        </p:sp>
        <p:sp>
          <p:nvSpPr>
            <p:cNvPr id="49202" name="Freeform 37"/>
            <p:cNvSpPr>
              <a:spLocks/>
            </p:cNvSpPr>
            <p:nvPr/>
          </p:nvSpPr>
          <p:spPr bwMode="auto">
            <a:xfrm>
              <a:off x="4281" y="2681"/>
              <a:ext cx="250" cy="48"/>
            </a:xfrm>
            <a:custGeom>
              <a:avLst/>
              <a:gdLst>
                <a:gd name="T0" fmla="*/ 358 w 751"/>
                <a:gd name="T1" fmla="*/ 0 h 195"/>
                <a:gd name="T2" fmla="*/ 407 w 751"/>
                <a:gd name="T3" fmla="*/ 8 h 195"/>
                <a:gd name="T4" fmla="*/ 446 w 751"/>
                <a:gd name="T5" fmla="*/ 24 h 195"/>
                <a:gd name="T6" fmla="*/ 487 w 751"/>
                <a:gd name="T7" fmla="*/ 43 h 195"/>
                <a:gd name="T8" fmla="*/ 548 w 751"/>
                <a:gd name="T9" fmla="*/ 63 h 195"/>
                <a:gd name="T10" fmla="*/ 589 w 751"/>
                <a:gd name="T11" fmla="*/ 63 h 195"/>
                <a:gd name="T12" fmla="*/ 648 w 751"/>
                <a:gd name="T13" fmla="*/ 77 h 195"/>
                <a:gd name="T14" fmla="*/ 697 w 751"/>
                <a:gd name="T15" fmla="*/ 93 h 195"/>
                <a:gd name="T16" fmla="*/ 748 w 751"/>
                <a:gd name="T17" fmla="*/ 115 h 195"/>
                <a:gd name="T18" fmla="*/ 751 w 751"/>
                <a:gd name="T19" fmla="*/ 141 h 195"/>
                <a:gd name="T20" fmla="*/ 730 w 751"/>
                <a:gd name="T21" fmla="*/ 170 h 195"/>
                <a:gd name="T22" fmla="*/ 686 w 751"/>
                <a:gd name="T23" fmla="*/ 188 h 195"/>
                <a:gd name="T24" fmla="*/ 632 w 751"/>
                <a:gd name="T25" fmla="*/ 193 h 195"/>
                <a:gd name="T26" fmla="*/ 448 w 751"/>
                <a:gd name="T27" fmla="*/ 195 h 195"/>
                <a:gd name="T28" fmla="*/ 378 w 751"/>
                <a:gd name="T29" fmla="*/ 189 h 195"/>
                <a:gd name="T30" fmla="*/ 312 w 751"/>
                <a:gd name="T31" fmla="*/ 182 h 195"/>
                <a:gd name="T32" fmla="*/ 249 w 751"/>
                <a:gd name="T33" fmla="*/ 163 h 195"/>
                <a:gd name="T34" fmla="*/ 213 w 751"/>
                <a:gd name="T35" fmla="*/ 154 h 195"/>
                <a:gd name="T36" fmla="*/ 213 w 751"/>
                <a:gd name="T37" fmla="*/ 178 h 195"/>
                <a:gd name="T38" fmla="*/ 45 w 751"/>
                <a:gd name="T39" fmla="*/ 179 h 195"/>
                <a:gd name="T40" fmla="*/ 18 w 751"/>
                <a:gd name="T41" fmla="*/ 155 h 195"/>
                <a:gd name="T42" fmla="*/ 3 w 751"/>
                <a:gd name="T43" fmla="*/ 115 h 195"/>
                <a:gd name="T44" fmla="*/ 0 w 751"/>
                <a:gd name="T45" fmla="*/ 84 h 195"/>
                <a:gd name="T46" fmla="*/ 3 w 751"/>
                <a:gd name="T47" fmla="*/ 39 h 195"/>
                <a:gd name="T48" fmla="*/ 9 w 751"/>
                <a:gd name="T49" fmla="*/ 7 h 195"/>
                <a:gd name="T50" fmla="*/ 49 w 751"/>
                <a:gd name="T51" fmla="*/ 7 h 195"/>
                <a:gd name="T52" fmla="*/ 101 w 751"/>
                <a:gd name="T53" fmla="*/ 28 h 195"/>
                <a:gd name="T54" fmla="*/ 157 w 751"/>
                <a:gd name="T55" fmla="*/ 47 h 195"/>
                <a:gd name="T56" fmla="*/ 197 w 751"/>
                <a:gd name="T57" fmla="*/ 49 h 195"/>
                <a:gd name="T58" fmla="*/ 241 w 751"/>
                <a:gd name="T59" fmla="*/ 39 h 195"/>
                <a:gd name="T60" fmla="*/ 291 w 751"/>
                <a:gd name="T61" fmla="*/ 28 h 195"/>
                <a:gd name="T62" fmla="*/ 381 w 751"/>
                <a:gd name="T63" fmla="*/ 42 h 195"/>
                <a:gd name="T64" fmla="*/ 358 w 751"/>
                <a:gd name="T65" fmla="*/ 0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1"/>
                <a:gd name="T100" fmla="*/ 0 h 195"/>
                <a:gd name="T101" fmla="*/ 751 w 751"/>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1" h="195">
                  <a:moveTo>
                    <a:pt x="358" y="0"/>
                  </a:moveTo>
                  <a:lnTo>
                    <a:pt x="407" y="8"/>
                  </a:lnTo>
                  <a:lnTo>
                    <a:pt x="446" y="24"/>
                  </a:lnTo>
                  <a:lnTo>
                    <a:pt x="487" y="43"/>
                  </a:lnTo>
                  <a:lnTo>
                    <a:pt x="548" y="63"/>
                  </a:lnTo>
                  <a:lnTo>
                    <a:pt x="589" y="63"/>
                  </a:lnTo>
                  <a:lnTo>
                    <a:pt x="648" y="77"/>
                  </a:lnTo>
                  <a:lnTo>
                    <a:pt x="697" y="93"/>
                  </a:lnTo>
                  <a:lnTo>
                    <a:pt x="748" y="115"/>
                  </a:lnTo>
                  <a:lnTo>
                    <a:pt x="751" y="141"/>
                  </a:lnTo>
                  <a:lnTo>
                    <a:pt x="730" y="170"/>
                  </a:lnTo>
                  <a:lnTo>
                    <a:pt x="686" y="188"/>
                  </a:lnTo>
                  <a:lnTo>
                    <a:pt x="632" y="193"/>
                  </a:lnTo>
                  <a:lnTo>
                    <a:pt x="448" y="195"/>
                  </a:lnTo>
                  <a:lnTo>
                    <a:pt x="378" y="189"/>
                  </a:lnTo>
                  <a:lnTo>
                    <a:pt x="312" y="182"/>
                  </a:lnTo>
                  <a:lnTo>
                    <a:pt x="249" y="163"/>
                  </a:lnTo>
                  <a:lnTo>
                    <a:pt x="213" y="154"/>
                  </a:lnTo>
                  <a:lnTo>
                    <a:pt x="213" y="178"/>
                  </a:lnTo>
                  <a:lnTo>
                    <a:pt x="45" y="179"/>
                  </a:lnTo>
                  <a:lnTo>
                    <a:pt x="18" y="155"/>
                  </a:lnTo>
                  <a:lnTo>
                    <a:pt x="3" y="115"/>
                  </a:lnTo>
                  <a:lnTo>
                    <a:pt x="0" y="84"/>
                  </a:lnTo>
                  <a:lnTo>
                    <a:pt x="3" y="39"/>
                  </a:lnTo>
                  <a:lnTo>
                    <a:pt x="9" y="7"/>
                  </a:lnTo>
                  <a:lnTo>
                    <a:pt x="49" y="7"/>
                  </a:lnTo>
                  <a:lnTo>
                    <a:pt x="101" y="28"/>
                  </a:lnTo>
                  <a:lnTo>
                    <a:pt x="157" y="47"/>
                  </a:lnTo>
                  <a:lnTo>
                    <a:pt x="197" y="49"/>
                  </a:lnTo>
                  <a:lnTo>
                    <a:pt x="241" y="39"/>
                  </a:lnTo>
                  <a:lnTo>
                    <a:pt x="291" y="28"/>
                  </a:lnTo>
                  <a:lnTo>
                    <a:pt x="381" y="42"/>
                  </a:lnTo>
                  <a:lnTo>
                    <a:pt x="358" y="0"/>
                  </a:lnTo>
                  <a:close/>
                </a:path>
              </a:pathLst>
            </a:custGeom>
            <a:solidFill>
              <a:srgbClr val="808080"/>
            </a:solidFill>
            <a:ln w="4763">
              <a:solidFill>
                <a:srgbClr val="000000"/>
              </a:solidFill>
              <a:round/>
              <a:headEnd/>
              <a:tailEnd/>
            </a:ln>
          </p:spPr>
          <p:txBody>
            <a:bodyPr/>
            <a:lstStyle/>
            <a:p>
              <a:pPr algn="r"/>
              <a:endParaRPr lang="zh-CN" altLang="en-US" sz="2800"/>
            </a:p>
          </p:txBody>
        </p:sp>
      </p:grpSp>
      <p:grpSp>
        <p:nvGrpSpPr>
          <p:cNvPr id="49155" name="Group 38"/>
          <p:cNvGrpSpPr>
            <a:grpSpLocks/>
          </p:cNvGrpSpPr>
          <p:nvPr/>
        </p:nvGrpSpPr>
        <p:grpSpPr bwMode="auto">
          <a:xfrm>
            <a:off x="2627313" y="2432050"/>
            <a:ext cx="719137" cy="2740025"/>
            <a:chOff x="4205" y="2100"/>
            <a:chExt cx="199" cy="598"/>
          </a:xfrm>
        </p:grpSpPr>
        <p:sp>
          <p:nvSpPr>
            <p:cNvPr id="49199" name="Freeform 39"/>
            <p:cNvSpPr>
              <a:spLocks/>
            </p:cNvSpPr>
            <p:nvPr/>
          </p:nvSpPr>
          <p:spPr bwMode="auto">
            <a:xfrm>
              <a:off x="4205" y="2100"/>
              <a:ext cx="199" cy="598"/>
            </a:xfrm>
            <a:custGeom>
              <a:avLst/>
              <a:gdLst>
                <a:gd name="T0" fmla="*/ 170 w 598"/>
                <a:gd name="T1" fmla="*/ 0 h 2393"/>
                <a:gd name="T2" fmla="*/ 232 w 598"/>
                <a:gd name="T3" fmla="*/ 102 h 2393"/>
                <a:gd name="T4" fmla="*/ 281 w 598"/>
                <a:gd name="T5" fmla="*/ 196 h 2393"/>
                <a:gd name="T6" fmla="*/ 302 w 598"/>
                <a:gd name="T7" fmla="*/ 265 h 2393"/>
                <a:gd name="T8" fmla="*/ 428 w 598"/>
                <a:gd name="T9" fmla="*/ 562 h 2393"/>
                <a:gd name="T10" fmla="*/ 477 w 598"/>
                <a:gd name="T11" fmla="*/ 741 h 2393"/>
                <a:gd name="T12" fmla="*/ 484 w 598"/>
                <a:gd name="T13" fmla="*/ 912 h 2393"/>
                <a:gd name="T14" fmla="*/ 491 w 598"/>
                <a:gd name="T15" fmla="*/ 1153 h 2393"/>
                <a:gd name="T16" fmla="*/ 499 w 598"/>
                <a:gd name="T17" fmla="*/ 1287 h 2393"/>
                <a:gd name="T18" fmla="*/ 523 w 598"/>
                <a:gd name="T19" fmla="*/ 1392 h 2393"/>
                <a:gd name="T20" fmla="*/ 536 w 598"/>
                <a:gd name="T21" fmla="*/ 1482 h 2393"/>
                <a:gd name="T22" fmla="*/ 534 w 598"/>
                <a:gd name="T23" fmla="*/ 1568 h 2393"/>
                <a:gd name="T24" fmla="*/ 515 w 598"/>
                <a:gd name="T25" fmla="*/ 1630 h 2393"/>
                <a:gd name="T26" fmla="*/ 506 w 598"/>
                <a:gd name="T27" fmla="*/ 1707 h 2393"/>
                <a:gd name="T28" fmla="*/ 513 w 598"/>
                <a:gd name="T29" fmla="*/ 1831 h 2393"/>
                <a:gd name="T30" fmla="*/ 516 w 598"/>
                <a:gd name="T31" fmla="*/ 2044 h 2393"/>
                <a:gd name="T32" fmla="*/ 527 w 598"/>
                <a:gd name="T33" fmla="*/ 2144 h 2393"/>
                <a:gd name="T34" fmla="*/ 557 w 598"/>
                <a:gd name="T35" fmla="*/ 2237 h 2393"/>
                <a:gd name="T36" fmla="*/ 598 w 598"/>
                <a:gd name="T37" fmla="*/ 2330 h 2393"/>
                <a:gd name="T38" fmla="*/ 520 w 598"/>
                <a:gd name="T39" fmla="*/ 2362 h 2393"/>
                <a:gd name="T40" fmla="*/ 435 w 598"/>
                <a:gd name="T41" fmla="*/ 2393 h 2393"/>
                <a:gd name="T42" fmla="*/ 372 w 598"/>
                <a:gd name="T43" fmla="*/ 2385 h 2393"/>
                <a:gd name="T44" fmla="*/ 244 w 598"/>
                <a:gd name="T45" fmla="*/ 2354 h 2393"/>
                <a:gd name="T46" fmla="*/ 229 w 598"/>
                <a:gd name="T47" fmla="*/ 2241 h 2393"/>
                <a:gd name="T48" fmla="*/ 218 w 598"/>
                <a:gd name="T49" fmla="*/ 2143 h 2393"/>
                <a:gd name="T50" fmla="*/ 225 w 598"/>
                <a:gd name="T51" fmla="*/ 2075 h 2393"/>
                <a:gd name="T52" fmla="*/ 235 w 598"/>
                <a:gd name="T53" fmla="*/ 1981 h 2393"/>
                <a:gd name="T54" fmla="*/ 225 w 598"/>
                <a:gd name="T55" fmla="*/ 1895 h 2393"/>
                <a:gd name="T56" fmla="*/ 197 w 598"/>
                <a:gd name="T57" fmla="*/ 1809 h 2393"/>
                <a:gd name="T58" fmla="*/ 177 w 598"/>
                <a:gd name="T59" fmla="*/ 1746 h 2393"/>
                <a:gd name="T60" fmla="*/ 170 w 598"/>
                <a:gd name="T61" fmla="*/ 1645 h 2393"/>
                <a:gd name="T62" fmla="*/ 155 w 598"/>
                <a:gd name="T63" fmla="*/ 1591 h 2393"/>
                <a:gd name="T64" fmla="*/ 141 w 598"/>
                <a:gd name="T65" fmla="*/ 1395 h 2393"/>
                <a:gd name="T66" fmla="*/ 120 w 598"/>
                <a:gd name="T67" fmla="*/ 1240 h 2393"/>
                <a:gd name="T68" fmla="*/ 106 w 598"/>
                <a:gd name="T69" fmla="*/ 1122 h 2393"/>
                <a:gd name="T70" fmla="*/ 84 w 598"/>
                <a:gd name="T71" fmla="*/ 1075 h 2393"/>
                <a:gd name="T72" fmla="*/ 62 w 598"/>
                <a:gd name="T73" fmla="*/ 947 h 2393"/>
                <a:gd name="T74" fmla="*/ 46 w 598"/>
                <a:gd name="T75" fmla="*/ 797 h 2393"/>
                <a:gd name="T76" fmla="*/ 52 w 598"/>
                <a:gd name="T77" fmla="*/ 663 h 2393"/>
                <a:gd name="T78" fmla="*/ 48 w 598"/>
                <a:gd name="T79" fmla="*/ 577 h 2393"/>
                <a:gd name="T80" fmla="*/ 28 w 598"/>
                <a:gd name="T81" fmla="*/ 467 h 2393"/>
                <a:gd name="T82" fmla="*/ 20 w 598"/>
                <a:gd name="T83" fmla="*/ 365 h 2393"/>
                <a:gd name="T84" fmla="*/ 11 w 598"/>
                <a:gd name="T85" fmla="*/ 244 h 2393"/>
                <a:gd name="T86" fmla="*/ 0 w 598"/>
                <a:gd name="T87" fmla="*/ 141 h 2393"/>
                <a:gd name="T88" fmla="*/ 17 w 598"/>
                <a:gd name="T89" fmla="*/ 84 h 2393"/>
                <a:gd name="T90" fmla="*/ 49 w 598"/>
                <a:gd name="T91" fmla="*/ 43 h 2393"/>
                <a:gd name="T92" fmla="*/ 101 w 598"/>
                <a:gd name="T93" fmla="*/ 12 h 2393"/>
                <a:gd name="T94" fmla="*/ 170 w 598"/>
                <a:gd name="T95" fmla="*/ 0 h 23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8"/>
                <a:gd name="T145" fmla="*/ 0 h 2393"/>
                <a:gd name="T146" fmla="*/ 598 w 598"/>
                <a:gd name="T147" fmla="*/ 2393 h 23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8" h="2393">
                  <a:moveTo>
                    <a:pt x="170" y="0"/>
                  </a:moveTo>
                  <a:lnTo>
                    <a:pt x="232" y="102"/>
                  </a:lnTo>
                  <a:lnTo>
                    <a:pt x="281" y="196"/>
                  </a:lnTo>
                  <a:lnTo>
                    <a:pt x="302" y="265"/>
                  </a:lnTo>
                  <a:lnTo>
                    <a:pt x="428" y="562"/>
                  </a:lnTo>
                  <a:lnTo>
                    <a:pt x="477" y="741"/>
                  </a:lnTo>
                  <a:lnTo>
                    <a:pt x="484" y="912"/>
                  </a:lnTo>
                  <a:lnTo>
                    <a:pt x="491" y="1153"/>
                  </a:lnTo>
                  <a:lnTo>
                    <a:pt x="499" y="1287"/>
                  </a:lnTo>
                  <a:lnTo>
                    <a:pt x="523" y="1392"/>
                  </a:lnTo>
                  <a:lnTo>
                    <a:pt x="536" y="1482"/>
                  </a:lnTo>
                  <a:lnTo>
                    <a:pt x="534" y="1568"/>
                  </a:lnTo>
                  <a:lnTo>
                    <a:pt x="515" y="1630"/>
                  </a:lnTo>
                  <a:lnTo>
                    <a:pt x="506" y="1707"/>
                  </a:lnTo>
                  <a:lnTo>
                    <a:pt x="513" y="1831"/>
                  </a:lnTo>
                  <a:lnTo>
                    <a:pt x="516" y="2044"/>
                  </a:lnTo>
                  <a:lnTo>
                    <a:pt x="527" y="2144"/>
                  </a:lnTo>
                  <a:lnTo>
                    <a:pt x="557" y="2237"/>
                  </a:lnTo>
                  <a:lnTo>
                    <a:pt x="598" y="2330"/>
                  </a:lnTo>
                  <a:lnTo>
                    <a:pt x="520" y="2362"/>
                  </a:lnTo>
                  <a:lnTo>
                    <a:pt x="435" y="2393"/>
                  </a:lnTo>
                  <a:lnTo>
                    <a:pt x="372" y="2385"/>
                  </a:lnTo>
                  <a:lnTo>
                    <a:pt x="244" y="2354"/>
                  </a:lnTo>
                  <a:lnTo>
                    <a:pt x="229" y="2241"/>
                  </a:lnTo>
                  <a:lnTo>
                    <a:pt x="218" y="2143"/>
                  </a:lnTo>
                  <a:lnTo>
                    <a:pt x="225" y="2075"/>
                  </a:lnTo>
                  <a:lnTo>
                    <a:pt x="235" y="1981"/>
                  </a:lnTo>
                  <a:lnTo>
                    <a:pt x="225" y="1895"/>
                  </a:lnTo>
                  <a:lnTo>
                    <a:pt x="197" y="1809"/>
                  </a:lnTo>
                  <a:lnTo>
                    <a:pt x="177" y="1746"/>
                  </a:lnTo>
                  <a:lnTo>
                    <a:pt x="170" y="1645"/>
                  </a:lnTo>
                  <a:lnTo>
                    <a:pt x="155" y="1591"/>
                  </a:lnTo>
                  <a:lnTo>
                    <a:pt x="141" y="1395"/>
                  </a:lnTo>
                  <a:lnTo>
                    <a:pt x="120" y="1240"/>
                  </a:lnTo>
                  <a:lnTo>
                    <a:pt x="106" y="1122"/>
                  </a:lnTo>
                  <a:lnTo>
                    <a:pt x="84" y="1075"/>
                  </a:lnTo>
                  <a:lnTo>
                    <a:pt x="62" y="947"/>
                  </a:lnTo>
                  <a:lnTo>
                    <a:pt x="46" y="797"/>
                  </a:lnTo>
                  <a:lnTo>
                    <a:pt x="52" y="663"/>
                  </a:lnTo>
                  <a:lnTo>
                    <a:pt x="48" y="577"/>
                  </a:lnTo>
                  <a:lnTo>
                    <a:pt x="28" y="467"/>
                  </a:lnTo>
                  <a:lnTo>
                    <a:pt x="20" y="365"/>
                  </a:lnTo>
                  <a:lnTo>
                    <a:pt x="11" y="244"/>
                  </a:lnTo>
                  <a:lnTo>
                    <a:pt x="0" y="141"/>
                  </a:lnTo>
                  <a:lnTo>
                    <a:pt x="17" y="84"/>
                  </a:lnTo>
                  <a:lnTo>
                    <a:pt x="49" y="43"/>
                  </a:lnTo>
                  <a:lnTo>
                    <a:pt x="101" y="12"/>
                  </a:lnTo>
                  <a:lnTo>
                    <a:pt x="170" y="0"/>
                  </a:lnTo>
                  <a:close/>
                </a:path>
              </a:pathLst>
            </a:custGeom>
            <a:solidFill>
              <a:srgbClr val="0000FF"/>
            </a:solidFill>
            <a:ln w="4763">
              <a:solidFill>
                <a:srgbClr val="000000"/>
              </a:solidFill>
              <a:round/>
              <a:headEnd/>
              <a:tailEnd/>
            </a:ln>
          </p:spPr>
          <p:txBody>
            <a:bodyPr/>
            <a:lstStyle/>
            <a:p>
              <a:pPr algn="r"/>
              <a:endParaRPr lang="zh-CN" altLang="en-US" sz="2800"/>
            </a:p>
          </p:txBody>
        </p:sp>
        <p:sp>
          <p:nvSpPr>
            <p:cNvPr id="49200" name="Freeform 40"/>
            <p:cNvSpPr>
              <a:spLocks/>
            </p:cNvSpPr>
            <p:nvPr/>
          </p:nvSpPr>
          <p:spPr bwMode="auto">
            <a:xfrm>
              <a:off x="4230" y="2265"/>
              <a:ext cx="50" cy="248"/>
            </a:xfrm>
            <a:custGeom>
              <a:avLst/>
              <a:gdLst>
                <a:gd name="T0" fmla="*/ 114 w 148"/>
                <a:gd name="T1" fmla="*/ 989 h 989"/>
                <a:gd name="T2" fmla="*/ 114 w 148"/>
                <a:gd name="T3" fmla="*/ 858 h 989"/>
                <a:gd name="T4" fmla="*/ 134 w 148"/>
                <a:gd name="T5" fmla="*/ 787 h 989"/>
                <a:gd name="T6" fmla="*/ 148 w 148"/>
                <a:gd name="T7" fmla="*/ 725 h 989"/>
                <a:gd name="T8" fmla="*/ 114 w 148"/>
                <a:gd name="T9" fmla="*/ 656 h 989"/>
                <a:gd name="T10" fmla="*/ 114 w 148"/>
                <a:gd name="T11" fmla="*/ 624 h 989"/>
                <a:gd name="T12" fmla="*/ 100 w 148"/>
                <a:gd name="T13" fmla="*/ 569 h 989"/>
                <a:gd name="T14" fmla="*/ 78 w 148"/>
                <a:gd name="T15" fmla="*/ 521 h 989"/>
                <a:gd name="T16" fmla="*/ 85 w 148"/>
                <a:gd name="T17" fmla="*/ 451 h 989"/>
                <a:gd name="T18" fmla="*/ 57 w 148"/>
                <a:gd name="T19" fmla="*/ 412 h 989"/>
                <a:gd name="T20" fmla="*/ 43 w 148"/>
                <a:gd name="T21" fmla="*/ 341 h 989"/>
                <a:gd name="T22" fmla="*/ 43 w 148"/>
                <a:gd name="T23" fmla="*/ 264 h 989"/>
                <a:gd name="T24" fmla="*/ 36 w 148"/>
                <a:gd name="T25" fmla="*/ 186 h 989"/>
                <a:gd name="T26" fmla="*/ 14 w 148"/>
                <a:gd name="T27" fmla="*/ 108 h 989"/>
                <a:gd name="T28" fmla="*/ 0 w 148"/>
                <a:gd name="T29" fmla="*/ 23 h 989"/>
                <a:gd name="T30" fmla="*/ 0 w 148"/>
                <a:gd name="T31" fmla="*/ 0 h 9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989"/>
                <a:gd name="T50" fmla="*/ 148 w 148"/>
                <a:gd name="T51" fmla="*/ 989 h 9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989">
                  <a:moveTo>
                    <a:pt x="114" y="989"/>
                  </a:moveTo>
                  <a:lnTo>
                    <a:pt x="114" y="858"/>
                  </a:lnTo>
                  <a:lnTo>
                    <a:pt x="134" y="787"/>
                  </a:lnTo>
                  <a:lnTo>
                    <a:pt x="148" y="725"/>
                  </a:lnTo>
                  <a:lnTo>
                    <a:pt x="114" y="656"/>
                  </a:lnTo>
                  <a:lnTo>
                    <a:pt x="114" y="624"/>
                  </a:lnTo>
                  <a:lnTo>
                    <a:pt x="100" y="569"/>
                  </a:lnTo>
                  <a:lnTo>
                    <a:pt x="78" y="521"/>
                  </a:lnTo>
                  <a:lnTo>
                    <a:pt x="85" y="451"/>
                  </a:lnTo>
                  <a:lnTo>
                    <a:pt x="57" y="412"/>
                  </a:lnTo>
                  <a:lnTo>
                    <a:pt x="43" y="341"/>
                  </a:lnTo>
                  <a:lnTo>
                    <a:pt x="43" y="264"/>
                  </a:lnTo>
                  <a:lnTo>
                    <a:pt x="36" y="186"/>
                  </a:lnTo>
                  <a:lnTo>
                    <a:pt x="14" y="108"/>
                  </a:lnTo>
                  <a:lnTo>
                    <a:pt x="0" y="23"/>
                  </a:lnTo>
                  <a:lnTo>
                    <a:pt x="0" y="0"/>
                  </a:lnTo>
                </a:path>
              </a:pathLst>
            </a:custGeom>
            <a:noFill/>
            <a:ln w="4763">
              <a:solidFill>
                <a:srgbClr val="000000"/>
              </a:solidFill>
              <a:round/>
              <a:headEnd/>
              <a:tailEnd/>
            </a:ln>
          </p:spPr>
          <p:txBody>
            <a:bodyPr/>
            <a:lstStyle/>
            <a:p>
              <a:pPr algn="r"/>
              <a:endParaRPr lang="zh-CN" altLang="en-US" sz="2800"/>
            </a:p>
          </p:txBody>
        </p:sp>
      </p:grpSp>
      <p:sp>
        <p:nvSpPr>
          <p:cNvPr id="49156" name="Text Box 65"/>
          <p:cNvSpPr txBox="1">
            <a:spLocks noChangeArrowheads="1"/>
          </p:cNvSpPr>
          <p:nvPr/>
        </p:nvSpPr>
        <p:spPr bwMode="auto">
          <a:xfrm>
            <a:off x="3830638" y="4465638"/>
            <a:ext cx="1387475" cy="334962"/>
          </a:xfrm>
          <a:prstGeom prst="rect">
            <a:avLst/>
          </a:prstGeom>
          <a:noFill/>
          <a:ln w="9525">
            <a:noFill/>
            <a:miter lim="800000"/>
            <a:headEnd/>
            <a:tailEnd/>
          </a:ln>
        </p:spPr>
        <p:txBody>
          <a:bodyPr lIns="92075" tIns="46037" rIns="92075" bIns="46037">
            <a:spAutoFit/>
          </a:bodyPr>
          <a:lstStyle/>
          <a:p>
            <a:pPr algn="ctr" eaLnBrk="0" hangingPunct="0">
              <a:spcBef>
                <a:spcPct val="50000"/>
              </a:spcBef>
            </a:pPr>
            <a:endParaRPr kumimoji="1" lang="zh-CN" altLang="zh-CN" sz="1600" b="1">
              <a:solidFill>
                <a:schemeClr val="accent1"/>
              </a:solidFill>
              <a:latin typeface="Arial" pitchFamily="34" charset="0"/>
            </a:endParaRPr>
          </a:p>
        </p:txBody>
      </p:sp>
      <p:sp>
        <p:nvSpPr>
          <p:cNvPr id="111684" name="AutoShape 68"/>
          <p:cNvSpPr>
            <a:spLocks noChangeArrowheads="1"/>
          </p:cNvSpPr>
          <p:nvPr/>
        </p:nvSpPr>
        <p:spPr bwMode="auto">
          <a:xfrm>
            <a:off x="5003800" y="1628775"/>
            <a:ext cx="2089150" cy="1081088"/>
          </a:xfrm>
          <a:prstGeom prst="wedgeEllipseCallout">
            <a:avLst>
              <a:gd name="adj1" fmla="val -58056"/>
              <a:gd name="adj2" fmla="val 77606"/>
            </a:avLst>
          </a:prstGeom>
          <a:solidFill>
            <a:schemeClr val="folHlink"/>
          </a:solidFill>
          <a:ln w="9525">
            <a:solidFill>
              <a:schemeClr val="tx1"/>
            </a:solidFill>
            <a:miter lim="800000"/>
            <a:headEnd/>
            <a:tailEnd/>
          </a:ln>
        </p:spPr>
        <p:txBody>
          <a:bodyPr anchor="ctr"/>
          <a:lstStyle/>
          <a:p>
            <a:pPr algn="ctr"/>
            <a:r>
              <a:rPr lang="zh-CN" altLang="en-US" sz="2400"/>
              <a:t>谢谢啊！</a:t>
            </a:r>
          </a:p>
        </p:txBody>
      </p:sp>
      <p:grpSp>
        <p:nvGrpSpPr>
          <p:cNvPr id="4" name="Group 70"/>
          <p:cNvGrpSpPr>
            <a:grpSpLocks/>
          </p:cNvGrpSpPr>
          <p:nvPr/>
        </p:nvGrpSpPr>
        <p:grpSpPr bwMode="auto">
          <a:xfrm>
            <a:off x="2484438" y="1125538"/>
            <a:ext cx="1511300" cy="3311525"/>
            <a:chOff x="1565" y="709"/>
            <a:chExt cx="952" cy="2086"/>
          </a:xfrm>
        </p:grpSpPr>
        <p:grpSp>
          <p:nvGrpSpPr>
            <p:cNvPr id="49159" name="Group 67"/>
            <p:cNvGrpSpPr>
              <a:grpSpLocks/>
            </p:cNvGrpSpPr>
            <p:nvPr/>
          </p:nvGrpSpPr>
          <p:grpSpPr bwMode="auto">
            <a:xfrm>
              <a:off x="1565" y="709"/>
              <a:ext cx="941" cy="1453"/>
              <a:chOff x="1543" y="796"/>
              <a:chExt cx="941" cy="1453"/>
            </a:xfrm>
          </p:grpSpPr>
          <p:grpSp>
            <p:nvGrpSpPr>
              <p:cNvPr id="49161" name="Group 21"/>
              <p:cNvGrpSpPr>
                <a:grpSpLocks/>
              </p:cNvGrpSpPr>
              <p:nvPr/>
            </p:nvGrpSpPr>
            <p:grpSpPr bwMode="auto">
              <a:xfrm rot="-4877226">
                <a:off x="1913" y="676"/>
                <a:ext cx="344" cy="583"/>
                <a:chOff x="4733" y="2116"/>
                <a:chExt cx="151" cy="202"/>
              </a:xfrm>
            </p:grpSpPr>
            <p:grpSp>
              <p:nvGrpSpPr>
                <p:cNvPr id="49186" name="Group 22"/>
                <p:cNvGrpSpPr>
                  <a:grpSpLocks/>
                </p:cNvGrpSpPr>
                <p:nvPr/>
              </p:nvGrpSpPr>
              <p:grpSpPr bwMode="auto">
                <a:xfrm>
                  <a:off x="4733" y="2147"/>
                  <a:ext cx="127" cy="171"/>
                  <a:chOff x="4733" y="2147"/>
                  <a:chExt cx="127" cy="171"/>
                </a:xfrm>
              </p:grpSpPr>
              <p:sp>
                <p:nvSpPr>
                  <p:cNvPr id="49188" name="Freeform 23"/>
                  <p:cNvSpPr>
                    <a:spLocks/>
                  </p:cNvSpPr>
                  <p:nvPr/>
                </p:nvSpPr>
                <p:spPr bwMode="auto">
                  <a:xfrm>
                    <a:off x="4733" y="2147"/>
                    <a:ext cx="127" cy="171"/>
                  </a:xfrm>
                  <a:custGeom>
                    <a:avLst/>
                    <a:gdLst>
                      <a:gd name="T0" fmla="*/ 12 w 381"/>
                      <a:gd name="T1" fmla="*/ 185 h 683"/>
                      <a:gd name="T2" fmla="*/ 4 w 381"/>
                      <a:gd name="T3" fmla="*/ 227 h 683"/>
                      <a:gd name="T4" fmla="*/ 0 w 381"/>
                      <a:gd name="T5" fmla="*/ 268 h 683"/>
                      <a:gd name="T6" fmla="*/ 10 w 381"/>
                      <a:gd name="T7" fmla="*/ 361 h 683"/>
                      <a:gd name="T8" fmla="*/ 17 w 381"/>
                      <a:gd name="T9" fmla="*/ 441 h 683"/>
                      <a:gd name="T10" fmla="*/ 35 w 381"/>
                      <a:gd name="T11" fmla="*/ 489 h 683"/>
                      <a:gd name="T12" fmla="*/ 54 w 381"/>
                      <a:gd name="T13" fmla="*/ 548 h 683"/>
                      <a:gd name="T14" fmla="*/ 65 w 381"/>
                      <a:gd name="T15" fmla="*/ 578 h 683"/>
                      <a:gd name="T16" fmla="*/ 81 w 381"/>
                      <a:gd name="T17" fmla="*/ 617 h 683"/>
                      <a:gd name="T18" fmla="*/ 93 w 381"/>
                      <a:gd name="T19" fmla="*/ 648 h 683"/>
                      <a:gd name="T20" fmla="*/ 106 w 381"/>
                      <a:gd name="T21" fmla="*/ 670 h 683"/>
                      <a:gd name="T22" fmla="*/ 118 w 381"/>
                      <a:gd name="T23" fmla="*/ 681 h 683"/>
                      <a:gd name="T24" fmla="*/ 132 w 381"/>
                      <a:gd name="T25" fmla="*/ 683 h 683"/>
                      <a:gd name="T26" fmla="*/ 146 w 381"/>
                      <a:gd name="T27" fmla="*/ 678 h 683"/>
                      <a:gd name="T28" fmla="*/ 157 w 381"/>
                      <a:gd name="T29" fmla="*/ 679 h 683"/>
                      <a:gd name="T30" fmla="*/ 165 w 381"/>
                      <a:gd name="T31" fmla="*/ 675 h 683"/>
                      <a:gd name="T32" fmla="*/ 177 w 381"/>
                      <a:gd name="T33" fmla="*/ 657 h 683"/>
                      <a:gd name="T34" fmla="*/ 193 w 381"/>
                      <a:gd name="T35" fmla="*/ 618 h 683"/>
                      <a:gd name="T36" fmla="*/ 207 w 381"/>
                      <a:gd name="T37" fmla="*/ 571 h 683"/>
                      <a:gd name="T38" fmla="*/ 218 w 381"/>
                      <a:gd name="T39" fmla="*/ 529 h 683"/>
                      <a:gd name="T40" fmla="*/ 223 w 381"/>
                      <a:gd name="T41" fmla="*/ 491 h 683"/>
                      <a:gd name="T42" fmla="*/ 231 w 381"/>
                      <a:gd name="T43" fmla="*/ 464 h 683"/>
                      <a:gd name="T44" fmla="*/ 245 w 381"/>
                      <a:gd name="T45" fmla="*/ 430 h 683"/>
                      <a:gd name="T46" fmla="*/ 261 w 381"/>
                      <a:gd name="T47" fmla="*/ 405 h 683"/>
                      <a:gd name="T48" fmla="*/ 247 w 381"/>
                      <a:gd name="T49" fmla="*/ 390 h 683"/>
                      <a:gd name="T50" fmla="*/ 229 w 381"/>
                      <a:gd name="T51" fmla="*/ 379 h 683"/>
                      <a:gd name="T52" fmla="*/ 243 w 381"/>
                      <a:gd name="T53" fmla="*/ 360 h 683"/>
                      <a:gd name="T54" fmla="*/ 245 w 381"/>
                      <a:gd name="T55" fmla="*/ 340 h 683"/>
                      <a:gd name="T56" fmla="*/ 250 w 381"/>
                      <a:gd name="T57" fmla="*/ 327 h 683"/>
                      <a:gd name="T58" fmla="*/ 260 w 381"/>
                      <a:gd name="T59" fmla="*/ 313 h 683"/>
                      <a:gd name="T60" fmla="*/ 267 w 381"/>
                      <a:gd name="T61" fmla="*/ 319 h 683"/>
                      <a:gd name="T62" fmla="*/ 275 w 381"/>
                      <a:gd name="T63" fmla="*/ 323 h 683"/>
                      <a:gd name="T64" fmla="*/ 283 w 381"/>
                      <a:gd name="T65" fmla="*/ 338 h 683"/>
                      <a:gd name="T66" fmla="*/ 287 w 381"/>
                      <a:gd name="T67" fmla="*/ 356 h 683"/>
                      <a:gd name="T68" fmla="*/ 293 w 381"/>
                      <a:gd name="T69" fmla="*/ 362 h 683"/>
                      <a:gd name="T70" fmla="*/ 305 w 381"/>
                      <a:gd name="T71" fmla="*/ 364 h 683"/>
                      <a:gd name="T72" fmla="*/ 313 w 381"/>
                      <a:gd name="T73" fmla="*/ 358 h 683"/>
                      <a:gd name="T74" fmla="*/ 319 w 381"/>
                      <a:gd name="T75" fmla="*/ 345 h 683"/>
                      <a:gd name="T76" fmla="*/ 327 w 381"/>
                      <a:gd name="T77" fmla="*/ 308 h 683"/>
                      <a:gd name="T78" fmla="*/ 344 w 381"/>
                      <a:gd name="T79" fmla="*/ 284 h 683"/>
                      <a:gd name="T80" fmla="*/ 354 w 381"/>
                      <a:gd name="T81" fmla="*/ 270 h 683"/>
                      <a:gd name="T82" fmla="*/ 358 w 381"/>
                      <a:gd name="T83" fmla="*/ 253 h 683"/>
                      <a:gd name="T84" fmla="*/ 348 w 381"/>
                      <a:gd name="T85" fmla="*/ 216 h 683"/>
                      <a:gd name="T86" fmla="*/ 341 w 381"/>
                      <a:gd name="T87" fmla="*/ 195 h 683"/>
                      <a:gd name="T88" fmla="*/ 350 w 381"/>
                      <a:gd name="T89" fmla="*/ 171 h 683"/>
                      <a:gd name="T90" fmla="*/ 368 w 381"/>
                      <a:gd name="T91" fmla="*/ 148 h 683"/>
                      <a:gd name="T92" fmla="*/ 381 w 381"/>
                      <a:gd name="T93" fmla="*/ 129 h 683"/>
                      <a:gd name="T94" fmla="*/ 372 w 381"/>
                      <a:gd name="T95" fmla="*/ 83 h 683"/>
                      <a:gd name="T96" fmla="*/ 351 w 381"/>
                      <a:gd name="T97" fmla="*/ 45 h 683"/>
                      <a:gd name="T98" fmla="*/ 299 w 381"/>
                      <a:gd name="T99" fmla="*/ 14 h 683"/>
                      <a:gd name="T100" fmla="*/ 244 w 381"/>
                      <a:gd name="T101" fmla="*/ 0 h 683"/>
                      <a:gd name="T102" fmla="*/ 189 w 381"/>
                      <a:gd name="T103" fmla="*/ 5 h 683"/>
                      <a:gd name="T104" fmla="*/ 127 w 381"/>
                      <a:gd name="T105" fmla="*/ 29 h 683"/>
                      <a:gd name="T106" fmla="*/ 108 w 381"/>
                      <a:gd name="T107" fmla="*/ 52 h 683"/>
                      <a:gd name="T108" fmla="*/ 99 w 381"/>
                      <a:gd name="T109" fmla="*/ 75 h 683"/>
                      <a:gd name="T110" fmla="*/ 90 w 381"/>
                      <a:gd name="T111" fmla="*/ 108 h 683"/>
                      <a:gd name="T112" fmla="*/ 83 w 381"/>
                      <a:gd name="T113" fmla="*/ 124 h 683"/>
                      <a:gd name="T114" fmla="*/ 42 w 381"/>
                      <a:gd name="T115" fmla="*/ 150 h 683"/>
                      <a:gd name="T116" fmla="*/ 24 w 381"/>
                      <a:gd name="T117" fmla="*/ 167 h 683"/>
                      <a:gd name="T118" fmla="*/ 12 w 381"/>
                      <a:gd name="T119" fmla="*/ 185 h 6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1"/>
                      <a:gd name="T181" fmla="*/ 0 h 683"/>
                      <a:gd name="T182" fmla="*/ 381 w 381"/>
                      <a:gd name="T183" fmla="*/ 683 h 6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1" h="683">
                        <a:moveTo>
                          <a:pt x="12" y="185"/>
                        </a:moveTo>
                        <a:lnTo>
                          <a:pt x="4" y="227"/>
                        </a:lnTo>
                        <a:lnTo>
                          <a:pt x="0" y="268"/>
                        </a:lnTo>
                        <a:lnTo>
                          <a:pt x="10" y="361"/>
                        </a:lnTo>
                        <a:lnTo>
                          <a:pt x="17" y="441"/>
                        </a:lnTo>
                        <a:lnTo>
                          <a:pt x="35" y="489"/>
                        </a:lnTo>
                        <a:lnTo>
                          <a:pt x="54" y="548"/>
                        </a:lnTo>
                        <a:lnTo>
                          <a:pt x="65" y="578"/>
                        </a:lnTo>
                        <a:lnTo>
                          <a:pt x="81" y="617"/>
                        </a:lnTo>
                        <a:lnTo>
                          <a:pt x="93" y="648"/>
                        </a:lnTo>
                        <a:lnTo>
                          <a:pt x="106" y="670"/>
                        </a:lnTo>
                        <a:lnTo>
                          <a:pt x="118" y="681"/>
                        </a:lnTo>
                        <a:lnTo>
                          <a:pt x="132" y="683"/>
                        </a:lnTo>
                        <a:lnTo>
                          <a:pt x="146" y="678"/>
                        </a:lnTo>
                        <a:lnTo>
                          <a:pt x="157" y="679"/>
                        </a:lnTo>
                        <a:lnTo>
                          <a:pt x="165" y="675"/>
                        </a:lnTo>
                        <a:lnTo>
                          <a:pt x="177" y="657"/>
                        </a:lnTo>
                        <a:lnTo>
                          <a:pt x="193" y="618"/>
                        </a:lnTo>
                        <a:lnTo>
                          <a:pt x="207" y="571"/>
                        </a:lnTo>
                        <a:lnTo>
                          <a:pt x="218" y="529"/>
                        </a:lnTo>
                        <a:lnTo>
                          <a:pt x="223" y="491"/>
                        </a:lnTo>
                        <a:lnTo>
                          <a:pt x="231" y="464"/>
                        </a:lnTo>
                        <a:lnTo>
                          <a:pt x="245" y="430"/>
                        </a:lnTo>
                        <a:lnTo>
                          <a:pt x="261" y="405"/>
                        </a:lnTo>
                        <a:lnTo>
                          <a:pt x="247" y="390"/>
                        </a:lnTo>
                        <a:lnTo>
                          <a:pt x="229" y="379"/>
                        </a:lnTo>
                        <a:lnTo>
                          <a:pt x="243" y="360"/>
                        </a:lnTo>
                        <a:lnTo>
                          <a:pt x="245" y="340"/>
                        </a:lnTo>
                        <a:lnTo>
                          <a:pt x="250" y="327"/>
                        </a:lnTo>
                        <a:lnTo>
                          <a:pt x="260" y="313"/>
                        </a:lnTo>
                        <a:lnTo>
                          <a:pt x="267" y="319"/>
                        </a:lnTo>
                        <a:lnTo>
                          <a:pt x="275" y="323"/>
                        </a:lnTo>
                        <a:lnTo>
                          <a:pt x="283" y="338"/>
                        </a:lnTo>
                        <a:lnTo>
                          <a:pt x="287" y="356"/>
                        </a:lnTo>
                        <a:lnTo>
                          <a:pt x="293" y="362"/>
                        </a:lnTo>
                        <a:lnTo>
                          <a:pt x="305" y="364"/>
                        </a:lnTo>
                        <a:lnTo>
                          <a:pt x="313" y="358"/>
                        </a:lnTo>
                        <a:lnTo>
                          <a:pt x="319" y="345"/>
                        </a:lnTo>
                        <a:lnTo>
                          <a:pt x="327" y="308"/>
                        </a:lnTo>
                        <a:lnTo>
                          <a:pt x="344" y="284"/>
                        </a:lnTo>
                        <a:lnTo>
                          <a:pt x="354" y="270"/>
                        </a:lnTo>
                        <a:lnTo>
                          <a:pt x="358" y="253"/>
                        </a:lnTo>
                        <a:lnTo>
                          <a:pt x="348" y="216"/>
                        </a:lnTo>
                        <a:lnTo>
                          <a:pt x="341" y="195"/>
                        </a:lnTo>
                        <a:lnTo>
                          <a:pt x="350" y="171"/>
                        </a:lnTo>
                        <a:lnTo>
                          <a:pt x="368" y="148"/>
                        </a:lnTo>
                        <a:lnTo>
                          <a:pt x="381" y="129"/>
                        </a:lnTo>
                        <a:lnTo>
                          <a:pt x="372" y="83"/>
                        </a:lnTo>
                        <a:lnTo>
                          <a:pt x="351" y="45"/>
                        </a:lnTo>
                        <a:lnTo>
                          <a:pt x="299" y="14"/>
                        </a:lnTo>
                        <a:lnTo>
                          <a:pt x="244" y="0"/>
                        </a:lnTo>
                        <a:lnTo>
                          <a:pt x="189" y="5"/>
                        </a:lnTo>
                        <a:lnTo>
                          <a:pt x="127" y="29"/>
                        </a:lnTo>
                        <a:lnTo>
                          <a:pt x="108" y="52"/>
                        </a:lnTo>
                        <a:lnTo>
                          <a:pt x="99" y="75"/>
                        </a:lnTo>
                        <a:lnTo>
                          <a:pt x="90" y="108"/>
                        </a:lnTo>
                        <a:lnTo>
                          <a:pt x="83" y="124"/>
                        </a:lnTo>
                        <a:lnTo>
                          <a:pt x="42" y="150"/>
                        </a:lnTo>
                        <a:lnTo>
                          <a:pt x="24" y="167"/>
                        </a:lnTo>
                        <a:lnTo>
                          <a:pt x="12" y="185"/>
                        </a:lnTo>
                        <a:close/>
                      </a:path>
                    </a:pathLst>
                  </a:custGeom>
                  <a:solidFill>
                    <a:srgbClr val="E0A080"/>
                  </a:solidFill>
                  <a:ln w="4763">
                    <a:solidFill>
                      <a:srgbClr val="000000"/>
                    </a:solidFill>
                    <a:round/>
                    <a:headEnd/>
                    <a:tailEnd/>
                  </a:ln>
                </p:spPr>
                <p:txBody>
                  <a:bodyPr/>
                  <a:lstStyle/>
                  <a:p>
                    <a:pPr algn="r"/>
                    <a:endParaRPr lang="zh-CN" altLang="en-US" sz="2800"/>
                  </a:p>
                </p:txBody>
              </p:sp>
              <p:grpSp>
                <p:nvGrpSpPr>
                  <p:cNvPr id="49189" name="Group 24"/>
                  <p:cNvGrpSpPr>
                    <a:grpSpLocks/>
                  </p:cNvGrpSpPr>
                  <p:nvPr/>
                </p:nvGrpSpPr>
                <p:grpSpPr bwMode="auto">
                  <a:xfrm>
                    <a:off x="4748" y="2173"/>
                    <a:ext cx="99" cy="91"/>
                    <a:chOff x="4748" y="2173"/>
                    <a:chExt cx="99" cy="91"/>
                  </a:xfrm>
                </p:grpSpPr>
                <p:grpSp>
                  <p:nvGrpSpPr>
                    <p:cNvPr id="49190" name="Group 25"/>
                    <p:cNvGrpSpPr>
                      <a:grpSpLocks/>
                    </p:cNvGrpSpPr>
                    <p:nvPr/>
                  </p:nvGrpSpPr>
                  <p:grpSpPr bwMode="auto">
                    <a:xfrm>
                      <a:off x="4748" y="2173"/>
                      <a:ext cx="99" cy="91"/>
                      <a:chOff x="4748" y="2173"/>
                      <a:chExt cx="99" cy="91"/>
                    </a:xfrm>
                  </p:grpSpPr>
                  <p:sp>
                    <p:nvSpPr>
                      <p:cNvPr id="49192" name="Freeform 26"/>
                      <p:cNvSpPr>
                        <a:spLocks/>
                      </p:cNvSpPr>
                      <p:nvPr/>
                    </p:nvSpPr>
                    <p:spPr bwMode="auto">
                      <a:xfrm>
                        <a:off x="4748" y="2182"/>
                        <a:ext cx="30" cy="82"/>
                      </a:xfrm>
                      <a:custGeom>
                        <a:avLst/>
                        <a:gdLst>
                          <a:gd name="T0" fmla="*/ 3 w 89"/>
                          <a:gd name="T1" fmla="*/ 325 h 325"/>
                          <a:gd name="T2" fmla="*/ 15 w 89"/>
                          <a:gd name="T3" fmla="*/ 294 h 325"/>
                          <a:gd name="T4" fmla="*/ 22 w 89"/>
                          <a:gd name="T5" fmla="*/ 272 h 325"/>
                          <a:gd name="T6" fmla="*/ 18 w 89"/>
                          <a:gd name="T7" fmla="*/ 232 h 325"/>
                          <a:gd name="T8" fmla="*/ 7 w 89"/>
                          <a:gd name="T9" fmla="*/ 197 h 325"/>
                          <a:gd name="T10" fmla="*/ 0 w 89"/>
                          <a:gd name="T11" fmla="*/ 157 h 325"/>
                          <a:gd name="T12" fmla="*/ 3 w 89"/>
                          <a:gd name="T13" fmla="*/ 124 h 325"/>
                          <a:gd name="T14" fmla="*/ 20 w 89"/>
                          <a:gd name="T15" fmla="*/ 90 h 325"/>
                          <a:gd name="T16" fmla="*/ 38 w 89"/>
                          <a:gd name="T17" fmla="*/ 68 h 325"/>
                          <a:gd name="T18" fmla="*/ 64 w 89"/>
                          <a:gd name="T19" fmla="*/ 47 h 325"/>
                          <a:gd name="T20" fmla="*/ 89 w 89"/>
                          <a:gd name="T21" fmla="*/ 37 h 325"/>
                          <a:gd name="T22" fmla="*/ 75 w 89"/>
                          <a:gd name="T23" fmla="*/ 36 h 325"/>
                          <a:gd name="T24" fmla="*/ 65 w 89"/>
                          <a:gd name="T25" fmla="*/ 32 h 325"/>
                          <a:gd name="T26" fmla="*/ 60 w 89"/>
                          <a:gd name="T27" fmla="*/ 24 h 325"/>
                          <a:gd name="T28" fmla="*/ 55 w 89"/>
                          <a:gd name="T29" fmla="*/ 9 h 325"/>
                          <a:gd name="T30" fmla="*/ 57 w 89"/>
                          <a:gd name="T31" fmla="*/ 0 h 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325"/>
                          <a:gd name="T50" fmla="*/ 89 w 89"/>
                          <a:gd name="T51" fmla="*/ 325 h 3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325">
                            <a:moveTo>
                              <a:pt x="3" y="325"/>
                            </a:moveTo>
                            <a:lnTo>
                              <a:pt x="15" y="294"/>
                            </a:lnTo>
                            <a:lnTo>
                              <a:pt x="22" y="272"/>
                            </a:lnTo>
                            <a:lnTo>
                              <a:pt x="18" y="232"/>
                            </a:lnTo>
                            <a:lnTo>
                              <a:pt x="7" y="197"/>
                            </a:lnTo>
                            <a:lnTo>
                              <a:pt x="0" y="157"/>
                            </a:lnTo>
                            <a:lnTo>
                              <a:pt x="3" y="124"/>
                            </a:lnTo>
                            <a:lnTo>
                              <a:pt x="20" y="90"/>
                            </a:lnTo>
                            <a:lnTo>
                              <a:pt x="38" y="68"/>
                            </a:lnTo>
                            <a:lnTo>
                              <a:pt x="64" y="47"/>
                            </a:lnTo>
                            <a:lnTo>
                              <a:pt x="89" y="37"/>
                            </a:lnTo>
                            <a:lnTo>
                              <a:pt x="75" y="36"/>
                            </a:lnTo>
                            <a:lnTo>
                              <a:pt x="65" y="32"/>
                            </a:lnTo>
                            <a:lnTo>
                              <a:pt x="60" y="24"/>
                            </a:lnTo>
                            <a:lnTo>
                              <a:pt x="55" y="9"/>
                            </a:lnTo>
                            <a:lnTo>
                              <a:pt x="57" y="0"/>
                            </a:lnTo>
                          </a:path>
                        </a:pathLst>
                      </a:custGeom>
                      <a:noFill/>
                      <a:ln w="4763">
                        <a:solidFill>
                          <a:srgbClr val="000000"/>
                        </a:solidFill>
                        <a:round/>
                        <a:headEnd/>
                        <a:tailEnd/>
                      </a:ln>
                    </p:spPr>
                    <p:txBody>
                      <a:bodyPr/>
                      <a:lstStyle/>
                      <a:p>
                        <a:pPr algn="r"/>
                        <a:endParaRPr lang="zh-CN" altLang="en-US" sz="2800"/>
                      </a:p>
                    </p:txBody>
                  </p:sp>
                  <p:sp>
                    <p:nvSpPr>
                      <p:cNvPr id="49193" name="Freeform 27"/>
                      <p:cNvSpPr>
                        <a:spLocks/>
                      </p:cNvSpPr>
                      <p:nvPr/>
                    </p:nvSpPr>
                    <p:spPr bwMode="auto">
                      <a:xfrm>
                        <a:off x="4790" y="2196"/>
                        <a:ext cx="35" cy="11"/>
                      </a:xfrm>
                      <a:custGeom>
                        <a:avLst/>
                        <a:gdLst>
                          <a:gd name="T0" fmla="*/ 0 w 104"/>
                          <a:gd name="T1" fmla="*/ 23 h 45"/>
                          <a:gd name="T2" fmla="*/ 20 w 104"/>
                          <a:gd name="T3" fmla="*/ 36 h 45"/>
                          <a:gd name="T4" fmla="*/ 40 w 104"/>
                          <a:gd name="T5" fmla="*/ 44 h 45"/>
                          <a:gd name="T6" fmla="*/ 63 w 104"/>
                          <a:gd name="T7" fmla="*/ 45 h 45"/>
                          <a:gd name="T8" fmla="*/ 79 w 104"/>
                          <a:gd name="T9" fmla="*/ 44 h 45"/>
                          <a:gd name="T10" fmla="*/ 94 w 104"/>
                          <a:gd name="T11" fmla="*/ 39 h 45"/>
                          <a:gd name="T12" fmla="*/ 104 w 104"/>
                          <a:gd name="T13" fmla="*/ 26 h 45"/>
                          <a:gd name="T14" fmla="*/ 104 w 104"/>
                          <a:gd name="T15" fmla="*/ 10 h 45"/>
                          <a:gd name="T16" fmla="*/ 92 w 104"/>
                          <a:gd name="T17" fmla="*/ 2 h 45"/>
                          <a:gd name="T18" fmla="*/ 78 w 104"/>
                          <a:gd name="T19" fmla="*/ 0 h 45"/>
                          <a:gd name="T20" fmla="*/ 59 w 104"/>
                          <a:gd name="T21" fmla="*/ 5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45"/>
                          <a:gd name="T35" fmla="*/ 104 w 104"/>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45">
                            <a:moveTo>
                              <a:pt x="0" y="23"/>
                            </a:moveTo>
                            <a:lnTo>
                              <a:pt x="20" y="36"/>
                            </a:lnTo>
                            <a:lnTo>
                              <a:pt x="40" y="44"/>
                            </a:lnTo>
                            <a:lnTo>
                              <a:pt x="63" y="45"/>
                            </a:lnTo>
                            <a:lnTo>
                              <a:pt x="79" y="44"/>
                            </a:lnTo>
                            <a:lnTo>
                              <a:pt x="94" y="39"/>
                            </a:lnTo>
                            <a:lnTo>
                              <a:pt x="104" y="26"/>
                            </a:lnTo>
                            <a:lnTo>
                              <a:pt x="104" y="10"/>
                            </a:lnTo>
                            <a:lnTo>
                              <a:pt x="92" y="2"/>
                            </a:lnTo>
                            <a:lnTo>
                              <a:pt x="78" y="0"/>
                            </a:lnTo>
                            <a:lnTo>
                              <a:pt x="59" y="5"/>
                            </a:lnTo>
                          </a:path>
                        </a:pathLst>
                      </a:custGeom>
                      <a:noFill/>
                      <a:ln w="4763">
                        <a:solidFill>
                          <a:srgbClr val="000000"/>
                        </a:solidFill>
                        <a:round/>
                        <a:headEnd/>
                        <a:tailEnd/>
                      </a:ln>
                    </p:spPr>
                    <p:txBody>
                      <a:bodyPr/>
                      <a:lstStyle/>
                      <a:p>
                        <a:pPr algn="r"/>
                        <a:endParaRPr lang="zh-CN" altLang="en-US" sz="2800"/>
                      </a:p>
                    </p:txBody>
                  </p:sp>
                  <p:sp>
                    <p:nvSpPr>
                      <p:cNvPr id="49194" name="Freeform 28"/>
                      <p:cNvSpPr>
                        <a:spLocks/>
                      </p:cNvSpPr>
                      <p:nvPr/>
                    </p:nvSpPr>
                    <p:spPr bwMode="auto">
                      <a:xfrm>
                        <a:off x="4782" y="2221"/>
                        <a:ext cx="15" cy="17"/>
                      </a:xfrm>
                      <a:custGeom>
                        <a:avLst/>
                        <a:gdLst>
                          <a:gd name="T0" fmla="*/ 47 w 47"/>
                          <a:gd name="T1" fmla="*/ 0 h 68"/>
                          <a:gd name="T2" fmla="*/ 28 w 47"/>
                          <a:gd name="T3" fmla="*/ 9 h 68"/>
                          <a:gd name="T4" fmla="*/ 13 w 47"/>
                          <a:gd name="T5" fmla="*/ 25 h 68"/>
                          <a:gd name="T6" fmla="*/ 3 w 47"/>
                          <a:gd name="T7" fmla="*/ 47 h 68"/>
                          <a:gd name="T8" fmla="*/ 0 w 47"/>
                          <a:gd name="T9" fmla="*/ 68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47" y="0"/>
                            </a:moveTo>
                            <a:lnTo>
                              <a:pt x="28" y="9"/>
                            </a:lnTo>
                            <a:lnTo>
                              <a:pt x="13" y="25"/>
                            </a:lnTo>
                            <a:lnTo>
                              <a:pt x="3" y="47"/>
                            </a:lnTo>
                            <a:lnTo>
                              <a:pt x="0" y="68"/>
                            </a:lnTo>
                          </a:path>
                        </a:pathLst>
                      </a:custGeom>
                      <a:noFill/>
                      <a:ln w="4763">
                        <a:solidFill>
                          <a:srgbClr val="000000"/>
                        </a:solidFill>
                        <a:round/>
                        <a:headEnd/>
                        <a:tailEnd/>
                      </a:ln>
                    </p:spPr>
                    <p:txBody>
                      <a:bodyPr/>
                      <a:lstStyle/>
                      <a:p>
                        <a:pPr algn="r"/>
                        <a:endParaRPr lang="zh-CN" altLang="en-US" sz="2800"/>
                      </a:p>
                    </p:txBody>
                  </p:sp>
                  <p:sp>
                    <p:nvSpPr>
                      <p:cNvPr id="49195" name="Freeform 29"/>
                      <p:cNvSpPr>
                        <a:spLocks/>
                      </p:cNvSpPr>
                      <p:nvPr/>
                    </p:nvSpPr>
                    <p:spPr bwMode="auto">
                      <a:xfrm>
                        <a:off x="4817" y="2180"/>
                        <a:ext cx="12" cy="13"/>
                      </a:xfrm>
                      <a:custGeom>
                        <a:avLst/>
                        <a:gdLst>
                          <a:gd name="T0" fmla="*/ 0 w 38"/>
                          <a:gd name="T1" fmla="*/ 0 h 52"/>
                          <a:gd name="T2" fmla="*/ 18 w 38"/>
                          <a:gd name="T3" fmla="*/ 52 h 52"/>
                          <a:gd name="T4" fmla="*/ 20 w 38"/>
                          <a:gd name="T5" fmla="*/ 39 h 52"/>
                          <a:gd name="T6" fmla="*/ 27 w 38"/>
                          <a:gd name="T7" fmla="*/ 32 h 52"/>
                          <a:gd name="T8" fmla="*/ 38 w 38"/>
                          <a:gd name="T9" fmla="*/ 33 h 52"/>
                          <a:gd name="T10" fmla="*/ 0 60000 65536"/>
                          <a:gd name="T11" fmla="*/ 0 60000 65536"/>
                          <a:gd name="T12" fmla="*/ 0 60000 65536"/>
                          <a:gd name="T13" fmla="*/ 0 60000 65536"/>
                          <a:gd name="T14" fmla="*/ 0 60000 65536"/>
                          <a:gd name="T15" fmla="*/ 0 w 38"/>
                          <a:gd name="T16" fmla="*/ 0 h 52"/>
                          <a:gd name="T17" fmla="*/ 38 w 38"/>
                          <a:gd name="T18" fmla="*/ 52 h 52"/>
                        </a:gdLst>
                        <a:ahLst/>
                        <a:cxnLst>
                          <a:cxn ang="T10">
                            <a:pos x="T0" y="T1"/>
                          </a:cxn>
                          <a:cxn ang="T11">
                            <a:pos x="T2" y="T3"/>
                          </a:cxn>
                          <a:cxn ang="T12">
                            <a:pos x="T4" y="T5"/>
                          </a:cxn>
                          <a:cxn ang="T13">
                            <a:pos x="T6" y="T7"/>
                          </a:cxn>
                          <a:cxn ang="T14">
                            <a:pos x="T8" y="T9"/>
                          </a:cxn>
                        </a:cxnLst>
                        <a:rect l="T15" t="T16" r="T17" b="T18"/>
                        <a:pathLst>
                          <a:path w="38" h="52">
                            <a:moveTo>
                              <a:pt x="0" y="0"/>
                            </a:moveTo>
                            <a:lnTo>
                              <a:pt x="18" y="52"/>
                            </a:lnTo>
                            <a:lnTo>
                              <a:pt x="20" y="39"/>
                            </a:lnTo>
                            <a:lnTo>
                              <a:pt x="27" y="32"/>
                            </a:lnTo>
                            <a:lnTo>
                              <a:pt x="38" y="33"/>
                            </a:lnTo>
                          </a:path>
                        </a:pathLst>
                      </a:custGeom>
                      <a:noFill/>
                      <a:ln w="4763">
                        <a:solidFill>
                          <a:srgbClr val="000000"/>
                        </a:solidFill>
                        <a:round/>
                        <a:headEnd/>
                        <a:tailEnd/>
                      </a:ln>
                    </p:spPr>
                    <p:txBody>
                      <a:bodyPr/>
                      <a:lstStyle/>
                      <a:p>
                        <a:pPr algn="r"/>
                        <a:endParaRPr lang="zh-CN" altLang="en-US" sz="2800"/>
                      </a:p>
                    </p:txBody>
                  </p:sp>
                  <p:sp>
                    <p:nvSpPr>
                      <p:cNvPr id="49196" name="Freeform 30"/>
                      <p:cNvSpPr>
                        <a:spLocks/>
                      </p:cNvSpPr>
                      <p:nvPr/>
                    </p:nvSpPr>
                    <p:spPr bwMode="auto">
                      <a:xfrm>
                        <a:off x="4826" y="2191"/>
                        <a:ext cx="6" cy="5"/>
                      </a:xfrm>
                      <a:custGeom>
                        <a:avLst/>
                        <a:gdLst>
                          <a:gd name="T0" fmla="*/ 7 w 17"/>
                          <a:gd name="T1" fmla="*/ 17 h 20"/>
                          <a:gd name="T2" fmla="*/ 2 w 17"/>
                          <a:gd name="T3" fmla="*/ 13 h 20"/>
                          <a:gd name="T4" fmla="*/ 0 w 17"/>
                          <a:gd name="T5" fmla="*/ 9 h 20"/>
                          <a:gd name="T6" fmla="*/ 0 w 17"/>
                          <a:gd name="T7" fmla="*/ 4 h 20"/>
                          <a:gd name="T8" fmla="*/ 3 w 17"/>
                          <a:gd name="T9" fmla="*/ 0 h 20"/>
                          <a:gd name="T10" fmla="*/ 8 w 17"/>
                          <a:gd name="T11" fmla="*/ 0 h 20"/>
                          <a:gd name="T12" fmla="*/ 13 w 17"/>
                          <a:gd name="T13" fmla="*/ 3 h 20"/>
                          <a:gd name="T14" fmla="*/ 15 w 17"/>
                          <a:gd name="T15" fmla="*/ 7 h 20"/>
                          <a:gd name="T16" fmla="*/ 15 w 17"/>
                          <a:gd name="T17" fmla="*/ 12 h 20"/>
                          <a:gd name="T18" fmla="*/ 16 w 17"/>
                          <a:gd name="T19" fmla="*/ 17 h 20"/>
                          <a:gd name="T20" fmla="*/ 17 w 17"/>
                          <a:gd name="T21" fmla="*/ 20 h 20"/>
                          <a:gd name="T22" fmla="*/ 13 w 17"/>
                          <a:gd name="T23" fmla="*/ 19 h 20"/>
                          <a:gd name="T24" fmla="*/ 7 w 17"/>
                          <a:gd name="T25" fmla="*/ 17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0"/>
                          <a:gd name="T41" fmla="*/ 17 w 17"/>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0">
                            <a:moveTo>
                              <a:pt x="7" y="17"/>
                            </a:moveTo>
                            <a:lnTo>
                              <a:pt x="2" y="13"/>
                            </a:lnTo>
                            <a:lnTo>
                              <a:pt x="0" y="9"/>
                            </a:lnTo>
                            <a:lnTo>
                              <a:pt x="0" y="4"/>
                            </a:lnTo>
                            <a:lnTo>
                              <a:pt x="3" y="0"/>
                            </a:lnTo>
                            <a:lnTo>
                              <a:pt x="8" y="0"/>
                            </a:lnTo>
                            <a:lnTo>
                              <a:pt x="13" y="3"/>
                            </a:lnTo>
                            <a:lnTo>
                              <a:pt x="15" y="7"/>
                            </a:lnTo>
                            <a:lnTo>
                              <a:pt x="15" y="12"/>
                            </a:lnTo>
                            <a:lnTo>
                              <a:pt x="16" y="17"/>
                            </a:lnTo>
                            <a:lnTo>
                              <a:pt x="17" y="20"/>
                            </a:lnTo>
                            <a:lnTo>
                              <a:pt x="13" y="19"/>
                            </a:lnTo>
                            <a:lnTo>
                              <a:pt x="7" y="17"/>
                            </a:lnTo>
                            <a:close/>
                          </a:path>
                        </a:pathLst>
                      </a:custGeom>
                      <a:solidFill>
                        <a:srgbClr val="C08040"/>
                      </a:solidFill>
                      <a:ln w="4763">
                        <a:solidFill>
                          <a:srgbClr val="000000"/>
                        </a:solidFill>
                        <a:round/>
                        <a:headEnd/>
                        <a:tailEnd/>
                      </a:ln>
                    </p:spPr>
                    <p:txBody>
                      <a:bodyPr/>
                      <a:lstStyle/>
                      <a:p>
                        <a:pPr algn="r"/>
                        <a:endParaRPr lang="zh-CN" altLang="en-US" sz="2800"/>
                      </a:p>
                    </p:txBody>
                  </p:sp>
                  <p:sp>
                    <p:nvSpPr>
                      <p:cNvPr id="49197" name="Freeform 31"/>
                      <p:cNvSpPr>
                        <a:spLocks/>
                      </p:cNvSpPr>
                      <p:nvPr/>
                    </p:nvSpPr>
                    <p:spPr bwMode="auto">
                      <a:xfrm>
                        <a:off x="4830" y="2173"/>
                        <a:ext cx="17" cy="23"/>
                      </a:xfrm>
                      <a:custGeom>
                        <a:avLst/>
                        <a:gdLst>
                          <a:gd name="T0" fmla="*/ 51 w 51"/>
                          <a:gd name="T1" fmla="*/ 91 h 91"/>
                          <a:gd name="T2" fmla="*/ 50 w 51"/>
                          <a:gd name="T3" fmla="*/ 62 h 91"/>
                          <a:gd name="T4" fmla="*/ 41 w 51"/>
                          <a:gd name="T5" fmla="*/ 37 h 91"/>
                          <a:gd name="T6" fmla="*/ 22 w 51"/>
                          <a:gd name="T7" fmla="*/ 30 h 91"/>
                          <a:gd name="T8" fmla="*/ 3 w 51"/>
                          <a:gd name="T9" fmla="*/ 17 h 91"/>
                          <a:gd name="T10" fmla="*/ 0 w 51"/>
                          <a:gd name="T11" fmla="*/ 0 h 91"/>
                          <a:gd name="T12" fmla="*/ 0 60000 65536"/>
                          <a:gd name="T13" fmla="*/ 0 60000 65536"/>
                          <a:gd name="T14" fmla="*/ 0 60000 65536"/>
                          <a:gd name="T15" fmla="*/ 0 60000 65536"/>
                          <a:gd name="T16" fmla="*/ 0 60000 65536"/>
                          <a:gd name="T17" fmla="*/ 0 60000 65536"/>
                          <a:gd name="T18" fmla="*/ 0 w 51"/>
                          <a:gd name="T19" fmla="*/ 0 h 91"/>
                          <a:gd name="T20" fmla="*/ 51 w 51"/>
                          <a:gd name="T21" fmla="*/ 91 h 91"/>
                        </a:gdLst>
                        <a:ahLst/>
                        <a:cxnLst>
                          <a:cxn ang="T12">
                            <a:pos x="T0" y="T1"/>
                          </a:cxn>
                          <a:cxn ang="T13">
                            <a:pos x="T2" y="T3"/>
                          </a:cxn>
                          <a:cxn ang="T14">
                            <a:pos x="T4" y="T5"/>
                          </a:cxn>
                          <a:cxn ang="T15">
                            <a:pos x="T6" y="T7"/>
                          </a:cxn>
                          <a:cxn ang="T16">
                            <a:pos x="T8" y="T9"/>
                          </a:cxn>
                          <a:cxn ang="T17">
                            <a:pos x="T10" y="T11"/>
                          </a:cxn>
                        </a:cxnLst>
                        <a:rect l="T18" t="T19" r="T20" b="T21"/>
                        <a:pathLst>
                          <a:path w="51" h="91">
                            <a:moveTo>
                              <a:pt x="51" y="91"/>
                            </a:moveTo>
                            <a:lnTo>
                              <a:pt x="50" y="62"/>
                            </a:lnTo>
                            <a:lnTo>
                              <a:pt x="41" y="37"/>
                            </a:lnTo>
                            <a:lnTo>
                              <a:pt x="22" y="30"/>
                            </a:lnTo>
                            <a:lnTo>
                              <a:pt x="3" y="17"/>
                            </a:lnTo>
                            <a:lnTo>
                              <a:pt x="0" y="0"/>
                            </a:lnTo>
                          </a:path>
                        </a:pathLst>
                      </a:custGeom>
                      <a:noFill/>
                      <a:ln w="4763">
                        <a:solidFill>
                          <a:srgbClr val="000000"/>
                        </a:solidFill>
                        <a:round/>
                        <a:headEnd/>
                        <a:tailEnd/>
                      </a:ln>
                    </p:spPr>
                    <p:txBody>
                      <a:bodyPr/>
                      <a:lstStyle/>
                      <a:p>
                        <a:pPr algn="r"/>
                        <a:endParaRPr lang="zh-CN" altLang="en-US" sz="2800"/>
                      </a:p>
                    </p:txBody>
                  </p:sp>
                  <p:sp>
                    <p:nvSpPr>
                      <p:cNvPr id="49198" name="Freeform 32"/>
                      <p:cNvSpPr>
                        <a:spLocks/>
                      </p:cNvSpPr>
                      <p:nvPr/>
                    </p:nvSpPr>
                    <p:spPr bwMode="auto">
                      <a:xfrm>
                        <a:off x="4808" y="2205"/>
                        <a:ext cx="22" cy="22"/>
                      </a:xfrm>
                      <a:custGeom>
                        <a:avLst/>
                        <a:gdLst>
                          <a:gd name="T0" fmla="*/ 35 w 67"/>
                          <a:gd name="T1" fmla="*/ 82 h 86"/>
                          <a:gd name="T2" fmla="*/ 21 w 67"/>
                          <a:gd name="T3" fmla="*/ 86 h 86"/>
                          <a:gd name="T4" fmla="*/ 8 w 67"/>
                          <a:gd name="T5" fmla="*/ 84 h 86"/>
                          <a:gd name="T6" fmla="*/ 0 w 67"/>
                          <a:gd name="T7" fmla="*/ 74 h 86"/>
                          <a:gd name="T8" fmla="*/ 1 w 67"/>
                          <a:gd name="T9" fmla="*/ 57 h 86"/>
                          <a:gd name="T10" fmla="*/ 12 w 67"/>
                          <a:gd name="T11" fmla="*/ 45 h 86"/>
                          <a:gd name="T12" fmla="*/ 33 w 67"/>
                          <a:gd name="T13" fmla="*/ 35 h 86"/>
                          <a:gd name="T14" fmla="*/ 50 w 67"/>
                          <a:gd name="T15" fmla="*/ 23 h 86"/>
                          <a:gd name="T16" fmla="*/ 60 w 67"/>
                          <a:gd name="T17" fmla="*/ 15 h 86"/>
                          <a:gd name="T18" fmla="*/ 67 w 67"/>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86"/>
                          <a:gd name="T32" fmla="*/ 67 w 67"/>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86">
                            <a:moveTo>
                              <a:pt x="35" y="82"/>
                            </a:moveTo>
                            <a:lnTo>
                              <a:pt x="21" y="86"/>
                            </a:lnTo>
                            <a:lnTo>
                              <a:pt x="8" y="84"/>
                            </a:lnTo>
                            <a:lnTo>
                              <a:pt x="0" y="74"/>
                            </a:lnTo>
                            <a:lnTo>
                              <a:pt x="1" y="57"/>
                            </a:lnTo>
                            <a:lnTo>
                              <a:pt x="12" y="45"/>
                            </a:lnTo>
                            <a:lnTo>
                              <a:pt x="33" y="35"/>
                            </a:lnTo>
                            <a:lnTo>
                              <a:pt x="50" y="23"/>
                            </a:lnTo>
                            <a:lnTo>
                              <a:pt x="60" y="15"/>
                            </a:lnTo>
                            <a:lnTo>
                              <a:pt x="67" y="0"/>
                            </a:lnTo>
                          </a:path>
                        </a:pathLst>
                      </a:custGeom>
                      <a:noFill/>
                      <a:ln w="4763">
                        <a:solidFill>
                          <a:srgbClr val="000000"/>
                        </a:solidFill>
                        <a:round/>
                        <a:headEnd/>
                        <a:tailEnd/>
                      </a:ln>
                    </p:spPr>
                    <p:txBody>
                      <a:bodyPr/>
                      <a:lstStyle/>
                      <a:p>
                        <a:pPr algn="r"/>
                        <a:endParaRPr lang="zh-CN" altLang="en-US" sz="2800"/>
                      </a:p>
                    </p:txBody>
                  </p:sp>
                </p:grpSp>
                <p:sp>
                  <p:nvSpPr>
                    <p:cNvPr id="49191" name="Line 33"/>
                    <p:cNvSpPr>
                      <a:spLocks noChangeShapeType="1"/>
                    </p:cNvSpPr>
                    <p:nvPr/>
                  </p:nvSpPr>
                  <p:spPr bwMode="auto">
                    <a:xfrm flipH="1" flipV="1">
                      <a:off x="4788" y="2228"/>
                      <a:ext cx="25" cy="16"/>
                    </a:xfrm>
                    <a:prstGeom prst="line">
                      <a:avLst/>
                    </a:prstGeom>
                    <a:noFill/>
                    <a:ln w="4763">
                      <a:solidFill>
                        <a:srgbClr val="000000"/>
                      </a:solidFill>
                      <a:round/>
                      <a:headEnd/>
                      <a:tailEnd/>
                    </a:ln>
                  </p:spPr>
                  <p:txBody>
                    <a:bodyPr/>
                    <a:lstStyle/>
                    <a:p>
                      <a:endParaRPr lang="zh-CN" altLang="en-US"/>
                    </a:p>
                  </p:txBody>
                </p:sp>
              </p:grpSp>
            </p:grpSp>
            <p:sp>
              <p:nvSpPr>
                <p:cNvPr id="49187" name="Freeform 34"/>
                <p:cNvSpPr>
                  <a:spLocks/>
                </p:cNvSpPr>
                <p:nvPr/>
              </p:nvSpPr>
              <p:spPr bwMode="auto">
                <a:xfrm>
                  <a:off x="4747" y="2116"/>
                  <a:ext cx="137" cy="72"/>
                </a:xfrm>
                <a:custGeom>
                  <a:avLst/>
                  <a:gdLst>
                    <a:gd name="T0" fmla="*/ 14 w 409"/>
                    <a:gd name="T1" fmla="*/ 288 h 288"/>
                    <a:gd name="T2" fmla="*/ 41 w 409"/>
                    <a:gd name="T3" fmla="*/ 273 h 288"/>
                    <a:gd name="T4" fmla="*/ 57 w 409"/>
                    <a:gd name="T5" fmla="*/ 252 h 288"/>
                    <a:gd name="T6" fmla="*/ 66 w 409"/>
                    <a:gd name="T7" fmla="*/ 222 h 288"/>
                    <a:gd name="T8" fmla="*/ 72 w 409"/>
                    <a:gd name="T9" fmla="*/ 194 h 288"/>
                    <a:gd name="T10" fmla="*/ 81 w 409"/>
                    <a:gd name="T11" fmla="*/ 175 h 288"/>
                    <a:gd name="T12" fmla="*/ 98 w 409"/>
                    <a:gd name="T13" fmla="*/ 162 h 288"/>
                    <a:gd name="T14" fmla="*/ 116 w 409"/>
                    <a:gd name="T15" fmla="*/ 155 h 288"/>
                    <a:gd name="T16" fmla="*/ 134 w 409"/>
                    <a:gd name="T17" fmla="*/ 159 h 288"/>
                    <a:gd name="T18" fmla="*/ 149 w 409"/>
                    <a:gd name="T19" fmla="*/ 173 h 288"/>
                    <a:gd name="T20" fmla="*/ 158 w 409"/>
                    <a:gd name="T21" fmla="*/ 196 h 288"/>
                    <a:gd name="T22" fmla="*/ 152 w 409"/>
                    <a:gd name="T23" fmla="*/ 223 h 288"/>
                    <a:gd name="T24" fmla="*/ 138 w 409"/>
                    <a:gd name="T25" fmla="*/ 260 h 288"/>
                    <a:gd name="T26" fmla="*/ 170 w 409"/>
                    <a:gd name="T27" fmla="*/ 269 h 288"/>
                    <a:gd name="T28" fmla="*/ 174 w 409"/>
                    <a:gd name="T29" fmla="*/ 252 h 288"/>
                    <a:gd name="T30" fmla="*/ 190 w 409"/>
                    <a:gd name="T31" fmla="*/ 236 h 288"/>
                    <a:gd name="T32" fmla="*/ 203 w 409"/>
                    <a:gd name="T33" fmla="*/ 218 h 288"/>
                    <a:gd name="T34" fmla="*/ 210 w 409"/>
                    <a:gd name="T35" fmla="*/ 202 h 288"/>
                    <a:gd name="T36" fmla="*/ 214 w 409"/>
                    <a:gd name="T37" fmla="*/ 187 h 288"/>
                    <a:gd name="T38" fmla="*/ 225 w 409"/>
                    <a:gd name="T39" fmla="*/ 194 h 288"/>
                    <a:gd name="T40" fmla="*/ 239 w 409"/>
                    <a:gd name="T41" fmla="*/ 198 h 288"/>
                    <a:gd name="T42" fmla="*/ 252 w 409"/>
                    <a:gd name="T43" fmla="*/ 201 h 288"/>
                    <a:gd name="T44" fmla="*/ 264 w 409"/>
                    <a:gd name="T45" fmla="*/ 198 h 288"/>
                    <a:gd name="T46" fmla="*/ 274 w 409"/>
                    <a:gd name="T47" fmla="*/ 196 h 288"/>
                    <a:gd name="T48" fmla="*/ 284 w 409"/>
                    <a:gd name="T49" fmla="*/ 211 h 288"/>
                    <a:gd name="T50" fmla="*/ 297 w 409"/>
                    <a:gd name="T51" fmla="*/ 231 h 288"/>
                    <a:gd name="T52" fmla="*/ 316 w 409"/>
                    <a:gd name="T53" fmla="*/ 248 h 288"/>
                    <a:gd name="T54" fmla="*/ 331 w 409"/>
                    <a:gd name="T55" fmla="*/ 258 h 288"/>
                    <a:gd name="T56" fmla="*/ 351 w 409"/>
                    <a:gd name="T57" fmla="*/ 267 h 288"/>
                    <a:gd name="T58" fmla="*/ 374 w 409"/>
                    <a:gd name="T59" fmla="*/ 270 h 288"/>
                    <a:gd name="T60" fmla="*/ 392 w 409"/>
                    <a:gd name="T61" fmla="*/ 263 h 288"/>
                    <a:gd name="T62" fmla="*/ 406 w 409"/>
                    <a:gd name="T63" fmla="*/ 245 h 288"/>
                    <a:gd name="T64" fmla="*/ 409 w 409"/>
                    <a:gd name="T65" fmla="*/ 224 h 288"/>
                    <a:gd name="T66" fmla="*/ 403 w 409"/>
                    <a:gd name="T67" fmla="*/ 206 h 288"/>
                    <a:gd name="T68" fmla="*/ 394 w 409"/>
                    <a:gd name="T69" fmla="*/ 180 h 288"/>
                    <a:gd name="T70" fmla="*/ 387 w 409"/>
                    <a:gd name="T71" fmla="*/ 157 h 288"/>
                    <a:gd name="T72" fmla="*/ 380 w 409"/>
                    <a:gd name="T73" fmla="*/ 141 h 288"/>
                    <a:gd name="T74" fmla="*/ 361 w 409"/>
                    <a:gd name="T75" fmla="*/ 121 h 288"/>
                    <a:gd name="T76" fmla="*/ 343 w 409"/>
                    <a:gd name="T77" fmla="*/ 115 h 288"/>
                    <a:gd name="T78" fmla="*/ 325 w 409"/>
                    <a:gd name="T79" fmla="*/ 111 h 288"/>
                    <a:gd name="T80" fmla="*/ 313 w 409"/>
                    <a:gd name="T81" fmla="*/ 113 h 288"/>
                    <a:gd name="T82" fmla="*/ 299 w 409"/>
                    <a:gd name="T83" fmla="*/ 83 h 288"/>
                    <a:gd name="T84" fmla="*/ 278 w 409"/>
                    <a:gd name="T85" fmla="*/ 59 h 288"/>
                    <a:gd name="T86" fmla="*/ 242 w 409"/>
                    <a:gd name="T87" fmla="*/ 33 h 288"/>
                    <a:gd name="T88" fmla="*/ 196 w 409"/>
                    <a:gd name="T89" fmla="*/ 12 h 288"/>
                    <a:gd name="T90" fmla="*/ 150 w 409"/>
                    <a:gd name="T91" fmla="*/ 0 h 288"/>
                    <a:gd name="T92" fmla="*/ 117 w 409"/>
                    <a:gd name="T93" fmla="*/ 5 h 288"/>
                    <a:gd name="T94" fmla="*/ 110 w 409"/>
                    <a:gd name="T95" fmla="*/ 17 h 288"/>
                    <a:gd name="T96" fmla="*/ 102 w 409"/>
                    <a:gd name="T97" fmla="*/ 29 h 288"/>
                    <a:gd name="T98" fmla="*/ 85 w 409"/>
                    <a:gd name="T99" fmla="*/ 40 h 288"/>
                    <a:gd name="T100" fmla="*/ 64 w 409"/>
                    <a:gd name="T101" fmla="*/ 52 h 288"/>
                    <a:gd name="T102" fmla="*/ 47 w 409"/>
                    <a:gd name="T103" fmla="*/ 63 h 288"/>
                    <a:gd name="T104" fmla="*/ 35 w 409"/>
                    <a:gd name="T105" fmla="*/ 74 h 288"/>
                    <a:gd name="T106" fmla="*/ 25 w 409"/>
                    <a:gd name="T107" fmla="*/ 94 h 288"/>
                    <a:gd name="T108" fmla="*/ 16 w 409"/>
                    <a:gd name="T109" fmla="*/ 113 h 288"/>
                    <a:gd name="T110" fmla="*/ 14 w 409"/>
                    <a:gd name="T111" fmla="*/ 134 h 288"/>
                    <a:gd name="T112" fmla="*/ 8 w 409"/>
                    <a:gd name="T113" fmla="*/ 159 h 288"/>
                    <a:gd name="T114" fmla="*/ 2 w 409"/>
                    <a:gd name="T115" fmla="*/ 187 h 288"/>
                    <a:gd name="T116" fmla="*/ 0 w 409"/>
                    <a:gd name="T117" fmla="*/ 219 h 288"/>
                    <a:gd name="T118" fmla="*/ 1 w 409"/>
                    <a:gd name="T119" fmla="*/ 244 h 288"/>
                    <a:gd name="T120" fmla="*/ 6 w 409"/>
                    <a:gd name="T121" fmla="*/ 269 h 288"/>
                    <a:gd name="T122" fmla="*/ 14 w 409"/>
                    <a:gd name="T123" fmla="*/ 288 h 2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9"/>
                    <a:gd name="T187" fmla="*/ 0 h 288"/>
                    <a:gd name="T188" fmla="*/ 409 w 409"/>
                    <a:gd name="T189" fmla="*/ 288 h 2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9" h="288">
                      <a:moveTo>
                        <a:pt x="14" y="288"/>
                      </a:moveTo>
                      <a:lnTo>
                        <a:pt x="41" y="273"/>
                      </a:lnTo>
                      <a:lnTo>
                        <a:pt x="57" y="252"/>
                      </a:lnTo>
                      <a:lnTo>
                        <a:pt x="66" y="222"/>
                      </a:lnTo>
                      <a:lnTo>
                        <a:pt x="72" y="194"/>
                      </a:lnTo>
                      <a:lnTo>
                        <a:pt x="81" y="175"/>
                      </a:lnTo>
                      <a:lnTo>
                        <a:pt x="98" y="162"/>
                      </a:lnTo>
                      <a:lnTo>
                        <a:pt x="116" y="155"/>
                      </a:lnTo>
                      <a:lnTo>
                        <a:pt x="134" y="159"/>
                      </a:lnTo>
                      <a:lnTo>
                        <a:pt x="149" y="173"/>
                      </a:lnTo>
                      <a:lnTo>
                        <a:pt x="158" y="196"/>
                      </a:lnTo>
                      <a:lnTo>
                        <a:pt x="152" y="223"/>
                      </a:lnTo>
                      <a:lnTo>
                        <a:pt x="138" y="260"/>
                      </a:lnTo>
                      <a:lnTo>
                        <a:pt x="170" y="269"/>
                      </a:lnTo>
                      <a:lnTo>
                        <a:pt x="174" y="252"/>
                      </a:lnTo>
                      <a:lnTo>
                        <a:pt x="190" y="236"/>
                      </a:lnTo>
                      <a:lnTo>
                        <a:pt x="203" y="218"/>
                      </a:lnTo>
                      <a:lnTo>
                        <a:pt x="210" y="202"/>
                      </a:lnTo>
                      <a:lnTo>
                        <a:pt x="214" y="187"/>
                      </a:lnTo>
                      <a:lnTo>
                        <a:pt x="225" y="194"/>
                      </a:lnTo>
                      <a:lnTo>
                        <a:pt x="239" y="198"/>
                      </a:lnTo>
                      <a:lnTo>
                        <a:pt x="252" y="201"/>
                      </a:lnTo>
                      <a:lnTo>
                        <a:pt x="264" y="198"/>
                      </a:lnTo>
                      <a:lnTo>
                        <a:pt x="274" y="196"/>
                      </a:lnTo>
                      <a:lnTo>
                        <a:pt x="284" y="211"/>
                      </a:lnTo>
                      <a:lnTo>
                        <a:pt x="297" y="231"/>
                      </a:lnTo>
                      <a:lnTo>
                        <a:pt x="316" y="248"/>
                      </a:lnTo>
                      <a:lnTo>
                        <a:pt x="331" y="258"/>
                      </a:lnTo>
                      <a:lnTo>
                        <a:pt x="351" y="267"/>
                      </a:lnTo>
                      <a:lnTo>
                        <a:pt x="374" y="270"/>
                      </a:lnTo>
                      <a:lnTo>
                        <a:pt x="392" y="263"/>
                      </a:lnTo>
                      <a:lnTo>
                        <a:pt x="406" y="245"/>
                      </a:lnTo>
                      <a:lnTo>
                        <a:pt x="409" y="224"/>
                      </a:lnTo>
                      <a:lnTo>
                        <a:pt x="403" y="206"/>
                      </a:lnTo>
                      <a:lnTo>
                        <a:pt x="394" y="180"/>
                      </a:lnTo>
                      <a:lnTo>
                        <a:pt x="387" y="157"/>
                      </a:lnTo>
                      <a:lnTo>
                        <a:pt x="380" y="141"/>
                      </a:lnTo>
                      <a:lnTo>
                        <a:pt x="361" y="121"/>
                      </a:lnTo>
                      <a:lnTo>
                        <a:pt x="343" y="115"/>
                      </a:lnTo>
                      <a:lnTo>
                        <a:pt x="325" y="111"/>
                      </a:lnTo>
                      <a:lnTo>
                        <a:pt x="313" y="113"/>
                      </a:lnTo>
                      <a:lnTo>
                        <a:pt x="299" y="83"/>
                      </a:lnTo>
                      <a:lnTo>
                        <a:pt x="278" y="59"/>
                      </a:lnTo>
                      <a:lnTo>
                        <a:pt x="242" y="33"/>
                      </a:lnTo>
                      <a:lnTo>
                        <a:pt x="196" y="12"/>
                      </a:lnTo>
                      <a:lnTo>
                        <a:pt x="150" y="0"/>
                      </a:lnTo>
                      <a:lnTo>
                        <a:pt x="117" y="5"/>
                      </a:lnTo>
                      <a:lnTo>
                        <a:pt x="110" y="17"/>
                      </a:lnTo>
                      <a:lnTo>
                        <a:pt x="102" y="29"/>
                      </a:lnTo>
                      <a:lnTo>
                        <a:pt x="85" y="40"/>
                      </a:lnTo>
                      <a:lnTo>
                        <a:pt x="64" y="52"/>
                      </a:lnTo>
                      <a:lnTo>
                        <a:pt x="47" y="63"/>
                      </a:lnTo>
                      <a:lnTo>
                        <a:pt x="35" y="74"/>
                      </a:lnTo>
                      <a:lnTo>
                        <a:pt x="25" y="94"/>
                      </a:lnTo>
                      <a:lnTo>
                        <a:pt x="16" y="113"/>
                      </a:lnTo>
                      <a:lnTo>
                        <a:pt x="14" y="134"/>
                      </a:lnTo>
                      <a:lnTo>
                        <a:pt x="8" y="159"/>
                      </a:lnTo>
                      <a:lnTo>
                        <a:pt x="2" y="187"/>
                      </a:lnTo>
                      <a:lnTo>
                        <a:pt x="0" y="219"/>
                      </a:lnTo>
                      <a:lnTo>
                        <a:pt x="1" y="244"/>
                      </a:lnTo>
                      <a:lnTo>
                        <a:pt x="6" y="269"/>
                      </a:lnTo>
                      <a:lnTo>
                        <a:pt x="14" y="288"/>
                      </a:lnTo>
                      <a:close/>
                    </a:path>
                  </a:pathLst>
                </a:custGeom>
                <a:solidFill>
                  <a:srgbClr val="A0A0A0"/>
                </a:solidFill>
                <a:ln w="4763">
                  <a:solidFill>
                    <a:srgbClr val="000000"/>
                  </a:solidFill>
                  <a:round/>
                  <a:headEnd/>
                  <a:tailEnd/>
                </a:ln>
              </p:spPr>
              <p:txBody>
                <a:bodyPr/>
                <a:lstStyle/>
                <a:p>
                  <a:pPr algn="r"/>
                  <a:endParaRPr lang="zh-CN" altLang="en-US" sz="2800"/>
                </a:p>
              </p:txBody>
            </p:sp>
          </p:grpSp>
          <p:grpSp>
            <p:nvGrpSpPr>
              <p:cNvPr id="49162" name="Group 41"/>
              <p:cNvGrpSpPr>
                <a:grpSpLocks/>
              </p:cNvGrpSpPr>
              <p:nvPr/>
            </p:nvGrpSpPr>
            <p:grpSpPr bwMode="auto">
              <a:xfrm rot="-4877226">
                <a:off x="1432" y="1197"/>
                <a:ext cx="1163" cy="941"/>
                <a:chOff x="4244" y="2066"/>
                <a:chExt cx="511" cy="326"/>
              </a:xfrm>
            </p:grpSpPr>
            <p:sp>
              <p:nvSpPr>
                <p:cNvPr id="49163" name="Freeform 42"/>
                <p:cNvSpPr>
                  <a:spLocks/>
                </p:cNvSpPr>
                <p:nvPr/>
              </p:nvSpPr>
              <p:spPr bwMode="auto">
                <a:xfrm>
                  <a:off x="4554" y="2279"/>
                  <a:ext cx="187" cy="86"/>
                </a:xfrm>
                <a:custGeom>
                  <a:avLst/>
                  <a:gdLst>
                    <a:gd name="T0" fmla="*/ 477 w 562"/>
                    <a:gd name="T1" fmla="*/ 0 h 346"/>
                    <a:gd name="T2" fmla="*/ 555 w 562"/>
                    <a:gd name="T3" fmla="*/ 62 h 346"/>
                    <a:gd name="T4" fmla="*/ 562 w 562"/>
                    <a:gd name="T5" fmla="*/ 93 h 346"/>
                    <a:gd name="T6" fmla="*/ 557 w 562"/>
                    <a:gd name="T7" fmla="*/ 140 h 346"/>
                    <a:gd name="T8" fmla="*/ 543 w 562"/>
                    <a:gd name="T9" fmla="*/ 179 h 346"/>
                    <a:gd name="T10" fmla="*/ 519 w 562"/>
                    <a:gd name="T11" fmla="*/ 216 h 346"/>
                    <a:gd name="T12" fmla="*/ 475 w 562"/>
                    <a:gd name="T13" fmla="*/ 253 h 346"/>
                    <a:gd name="T14" fmla="*/ 417 w 562"/>
                    <a:gd name="T15" fmla="*/ 287 h 346"/>
                    <a:gd name="T16" fmla="*/ 345 w 562"/>
                    <a:gd name="T17" fmla="*/ 320 h 346"/>
                    <a:gd name="T18" fmla="*/ 274 w 562"/>
                    <a:gd name="T19" fmla="*/ 341 h 346"/>
                    <a:gd name="T20" fmla="*/ 196 w 562"/>
                    <a:gd name="T21" fmla="*/ 346 h 346"/>
                    <a:gd name="T22" fmla="*/ 133 w 562"/>
                    <a:gd name="T23" fmla="*/ 342 h 346"/>
                    <a:gd name="T24" fmla="*/ 69 w 562"/>
                    <a:gd name="T25" fmla="*/ 311 h 346"/>
                    <a:gd name="T26" fmla="*/ 0 w 562"/>
                    <a:gd name="T27" fmla="*/ 273 h 346"/>
                    <a:gd name="T28" fmla="*/ 98 w 562"/>
                    <a:gd name="T29" fmla="*/ 295 h 346"/>
                    <a:gd name="T30" fmla="*/ 203 w 562"/>
                    <a:gd name="T31" fmla="*/ 303 h 346"/>
                    <a:gd name="T32" fmla="*/ 281 w 562"/>
                    <a:gd name="T33" fmla="*/ 273 h 346"/>
                    <a:gd name="T34" fmla="*/ 372 w 562"/>
                    <a:gd name="T35" fmla="*/ 226 h 346"/>
                    <a:gd name="T36" fmla="*/ 435 w 562"/>
                    <a:gd name="T37" fmla="*/ 156 h 346"/>
                    <a:gd name="T38" fmla="*/ 477 w 562"/>
                    <a:gd name="T39" fmla="*/ 0 h 3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2"/>
                    <a:gd name="T61" fmla="*/ 0 h 346"/>
                    <a:gd name="T62" fmla="*/ 562 w 562"/>
                    <a:gd name="T63" fmla="*/ 346 h 3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2" h="346">
                      <a:moveTo>
                        <a:pt x="477" y="0"/>
                      </a:moveTo>
                      <a:lnTo>
                        <a:pt x="555" y="62"/>
                      </a:lnTo>
                      <a:lnTo>
                        <a:pt x="562" y="93"/>
                      </a:lnTo>
                      <a:lnTo>
                        <a:pt x="557" y="140"/>
                      </a:lnTo>
                      <a:lnTo>
                        <a:pt x="543" y="179"/>
                      </a:lnTo>
                      <a:lnTo>
                        <a:pt x="519" y="216"/>
                      </a:lnTo>
                      <a:lnTo>
                        <a:pt x="475" y="253"/>
                      </a:lnTo>
                      <a:lnTo>
                        <a:pt x="417" y="287"/>
                      </a:lnTo>
                      <a:lnTo>
                        <a:pt x="345" y="320"/>
                      </a:lnTo>
                      <a:lnTo>
                        <a:pt x="274" y="341"/>
                      </a:lnTo>
                      <a:lnTo>
                        <a:pt x="196" y="346"/>
                      </a:lnTo>
                      <a:lnTo>
                        <a:pt x="133" y="342"/>
                      </a:lnTo>
                      <a:lnTo>
                        <a:pt x="69" y="311"/>
                      </a:lnTo>
                      <a:lnTo>
                        <a:pt x="0" y="273"/>
                      </a:lnTo>
                      <a:lnTo>
                        <a:pt x="98" y="295"/>
                      </a:lnTo>
                      <a:lnTo>
                        <a:pt x="203" y="303"/>
                      </a:lnTo>
                      <a:lnTo>
                        <a:pt x="281" y="273"/>
                      </a:lnTo>
                      <a:lnTo>
                        <a:pt x="372" y="226"/>
                      </a:lnTo>
                      <a:lnTo>
                        <a:pt x="435" y="156"/>
                      </a:lnTo>
                      <a:lnTo>
                        <a:pt x="477" y="0"/>
                      </a:lnTo>
                      <a:close/>
                    </a:path>
                  </a:pathLst>
                </a:custGeom>
                <a:solidFill>
                  <a:srgbClr val="000080"/>
                </a:solidFill>
                <a:ln w="4763">
                  <a:solidFill>
                    <a:srgbClr val="000000"/>
                  </a:solidFill>
                  <a:round/>
                  <a:headEnd/>
                  <a:tailEnd/>
                </a:ln>
              </p:spPr>
              <p:txBody>
                <a:bodyPr/>
                <a:lstStyle/>
                <a:p>
                  <a:pPr algn="r"/>
                  <a:endParaRPr lang="zh-CN" altLang="en-US" sz="2800"/>
                </a:p>
              </p:txBody>
            </p:sp>
            <p:sp>
              <p:nvSpPr>
                <p:cNvPr id="49164" name="Freeform 43"/>
                <p:cNvSpPr>
                  <a:spLocks/>
                </p:cNvSpPr>
                <p:nvPr/>
              </p:nvSpPr>
              <p:spPr bwMode="auto">
                <a:xfrm>
                  <a:off x="4675" y="2279"/>
                  <a:ext cx="80" cy="66"/>
                </a:xfrm>
                <a:custGeom>
                  <a:avLst/>
                  <a:gdLst>
                    <a:gd name="T0" fmla="*/ 185 w 239"/>
                    <a:gd name="T1" fmla="*/ 7 h 264"/>
                    <a:gd name="T2" fmla="*/ 224 w 239"/>
                    <a:gd name="T3" fmla="*/ 0 h 264"/>
                    <a:gd name="T4" fmla="*/ 236 w 239"/>
                    <a:gd name="T5" fmla="*/ 15 h 264"/>
                    <a:gd name="T6" fmla="*/ 239 w 239"/>
                    <a:gd name="T7" fmla="*/ 41 h 264"/>
                    <a:gd name="T8" fmla="*/ 229 w 239"/>
                    <a:gd name="T9" fmla="*/ 76 h 264"/>
                    <a:gd name="T10" fmla="*/ 204 w 239"/>
                    <a:gd name="T11" fmla="*/ 93 h 264"/>
                    <a:gd name="T12" fmla="*/ 175 w 239"/>
                    <a:gd name="T13" fmla="*/ 97 h 264"/>
                    <a:gd name="T14" fmla="*/ 147 w 239"/>
                    <a:gd name="T15" fmla="*/ 171 h 264"/>
                    <a:gd name="T16" fmla="*/ 83 w 239"/>
                    <a:gd name="T17" fmla="*/ 219 h 264"/>
                    <a:gd name="T18" fmla="*/ 40 w 239"/>
                    <a:gd name="T19" fmla="*/ 248 h 264"/>
                    <a:gd name="T20" fmla="*/ 0 w 239"/>
                    <a:gd name="T21" fmla="*/ 264 h 264"/>
                    <a:gd name="T22" fmla="*/ 49 w 239"/>
                    <a:gd name="T23" fmla="*/ 201 h 264"/>
                    <a:gd name="T24" fmla="*/ 79 w 239"/>
                    <a:gd name="T25" fmla="*/ 166 h 264"/>
                    <a:gd name="T26" fmla="*/ 107 w 239"/>
                    <a:gd name="T27" fmla="*/ 122 h 264"/>
                    <a:gd name="T28" fmla="*/ 150 w 239"/>
                    <a:gd name="T29" fmla="*/ 63 h 264"/>
                    <a:gd name="T30" fmla="*/ 164 w 239"/>
                    <a:gd name="T31" fmla="*/ 51 h 264"/>
                    <a:gd name="T32" fmla="*/ 169 w 239"/>
                    <a:gd name="T33" fmla="*/ 36 h 264"/>
                    <a:gd name="T34" fmla="*/ 173 w 239"/>
                    <a:gd name="T35" fmla="*/ 23 h 264"/>
                    <a:gd name="T36" fmla="*/ 185 w 239"/>
                    <a:gd name="T37" fmla="*/ 7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64"/>
                    <a:gd name="T59" fmla="*/ 239 w 239"/>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64">
                      <a:moveTo>
                        <a:pt x="185" y="7"/>
                      </a:moveTo>
                      <a:lnTo>
                        <a:pt x="224" y="0"/>
                      </a:lnTo>
                      <a:lnTo>
                        <a:pt x="236" y="15"/>
                      </a:lnTo>
                      <a:lnTo>
                        <a:pt x="239" y="41"/>
                      </a:lnTo>
                      <a:lnTo>
                        <a:pt x="229" y="76"/>
                      </a:lnTo>
                      <a:lnTo>
                        <a:pt x="204" y="93"/>
                      </a:lnTo>
                      <a:lnTo>
                        <a:pt x="175" y="97"/>
                      </a:lnTo>
                      <a:lnTo>
                        <a:pt x="147" y="171"/>
                      </a:lnTo>
                      <a:lnTo>
                        <a:pt x="83" y="219"/>
                      </a:lnTo>
                      <a:lnTo>
                        <a:pt x="40" y="248"/>
                      </a:lnTo>
                      <a:lnTo>
                        <a:pt x="0" y="264"/>
                      </a:lnTo>
                      <a:lnTo>
                        <a:pt x="49" y="201"/>
                      </a:lnTo>
                      <a:lnTo>
                        <a:pt x="79" y="166"/>
                      </a:lnTo>
                      <a:lnTo>
                        <a:pt x="107" y="122"/>
                      </a:lnTo>
                      <a:lnTo>
                        <a:pt x="150" y="63"/>
                      </a:lnTo>
                      <a:lnTo>
                        <a:pt x="164" y="51"/>
                      </a:lnTo>
                      <a:lnTo>
                        <a:pt x="169" y="36"/>
                      </a:lnTo>
                      <a:lnTo>
                        <a:pt x="173" y="23"/>
                      </a:lnTo>
                      <a:lnTo>
                        <a:pt x="185" y="7"/>
                      </a:lnTo>
                      <a:close/>
                    </a:path>
                  </a:pathLst>
                </a:custGeom>
                <a:solidFill>
                  <a:srgbClr val="FF0000"/>
                </a:solidFill>
                <a:ln w="4763">
                  <a:solidFill>
                    <a:srgbClr val="000000"/>
                  </a:solidFill>
                  <a:round/>
                  <a:headEnd/>
                  <a:tailEnd/>
                </a:ln>
              </p:spPr>
              <p:txBody>
                <a:bodyPr/>
                <a:lstStyle/>
                <a:p>
                  <a:pPr algn="r"/>
                  <a:endParaRPr lang="zh-CN" altLang="en-US" sz="2800"/>
                </a:p>
              </p:txBody>
            </p:sp>
            <p:grpSp>
              <p:nvGrpSpPr>
                <p:cNvPr id="49165" name="Group 44"/>
                <p:cNvGrpSpPr>
                  <a:grpSpLocks/>
                </p:cNvGrpSpPr>
                <p:nvPr/>
              </p:nvGrpSpPr>
              <p:grpSpPr bwMode="auto">
                <a:xfrm>
                  <a:off x="4244" y="2066"/>
                  <a:ext cx="506" cy="326"/>
                  <a:chOff x="4244" y="2066"/>
                  <a:chExt cx="506" cy="326"/>
                </a:xfrm>
              </p:grpSpPr>
              <p:grpSp>
                <p:nvGrpSpPr>
                  <p:cNvPr id="49166" name="Group 45"/>
                  <p:cNvGrpSpPr>
                    <a:grpSpLocks/>
                  </p:cNvGrpSpPr>
                  <p:nvPr/>
                </p:nvGrpSpPr>
                <p:grpSpPr bwMode="auto">
                  <a:xfrm>
                    <a:off x="4244" y="2066"/>
                    <a:ext cx="506" cy="326"/>
                    <a:chOff x="4244" y="2066"/>
                    <a:chExt cx="506" cy="326"/>
                  </a:xfrm>
                </p:grpSpPr>
                <p:grpSp>
                  <p:nvGrpSpPr>
                    <p:cNvPr id="49178" name="Group 46"/>
                    <p:cNvGrpSpPr>
                      <a:grpSpLocks/>
                    </p:cNvGrpSpPr>
                    <p:nvPr/>
                  </p:nvGrpSpPr>
                  <p:grpSpPr bwMode="auto">
                    <a:xfrm>
                      <a:off x="4244" y="2066"/>
                      <a:ext cx="506" cy="326"/>
                      <a:chOff x="4244" y="2066"/>
                      <a:chExt cx="506" cy="326"/>
                    </a:xfrm>
                  </p:grpSpPr>
                  <p:grpSp>
                    <p:nvGrpSpPr>
                      <p:cNvPr id="49180" name="Group 47"/>
                      <p:cNvGrpSpPr>
                        <a:grpSpLocks/>
                      </p:cNvGrpSpPr>
                      <p:nvPr/>
                    </p:nvGrpSpPr>
                    <p:grpSpPr bwMode="auto">
                      <a:xfrm>
                        <a:off x="4332" y="2066"/>
                        <a:ext cx="83" cy="96"/>
                        <a:chOff x="4332" y="2066"/>
                        <a:chExt cx="83" cy="96"/>
                      </a:xfrm>
                    </p:grpSpPr>
                    <p:sp>
                      <p:nvSpPr>
                        <p:cNvPr id="49182" name="Freeform 48"/>
                        <p:cNvSpPr>
                          <a:spLocks/>
                        </p:cNvSpPr>
                        <p:nvPr/>
                      </p:nvSpPr>
                      <p:spPr bwMode="auto">
                        <a:xfrm>
                          <a:off x="4332" y="2066"/>
                          <a:ext cx="83" cy="96"/>
                        </a:xfrm>
                        <a:custGeom>
                          <a:avLst/>
                          <a:gdLst>
                            <a:gd name="T0" fmla="*/ 251 w 251"/>
                            <a:gd name="T1" fmla="*/ 237 h 385"/>
                            <a:gd name="T2" fmla="*/ 212 w 251"/>
                            <a:gd name="T3" fmla="*/ 204 h 385"/>
                            <a:gd name="T4" fmla="*/ 196 w 251"/>
                            <a:gd name="T5" fmla="*/ 176 h 385"/>
                            <a:gd name="T6" fmla="*/ 202 w 251"/>
                            <a:gd name="T7" fmla="*/ 151 h 385"/>
                            <a:gd name="T8" fmla="*/ 203 w 251"/>
                            <a:gd name="T9" fmla="*/ 132 h 385"/>
                            <a:gd name="T10" fmla="*/ 197 w 251"/>
                            <a:gd name="T11" fmla="*/ 116 h 385"/>
                            <a:gd name="T12" fmla="*/ 185 w 251"/>
                            <a:gd name="T13" fmla="*/ 110 h 385"/>
                            <a:gd name="T14" fmla="*/ 195 w 251"/>
                            <a:gd name="T15" fmla="*/ 94 h 385"/>
                            <a:gd name="T16" fmla="*/ 192 w 251"/>
                            <a:gd name="T17" fmla="*/ 76 h 385"/>
                            <a:gd name="T18" fmla="*/ 183 w 251"/>
                            <a:gd name="T19" fmla="*/ 61 h 385"/>
                            <a:gd name="T20" fmla="*/ 170 w 251"/>
                            <a:gd name="T21" fmla="*/ 55 h 385"/>
                            <a:gd name="T22" fmla="*/ 157 w 251"/>
                            <a:gd name="T23" fmla="*/ 51 h 385"/>
                            <a:gd name="T24" fmla="*/ 142 w 251"/>
                            <a:gd name="T25" fmla="*/ 54 h 385"/>
                            <a:gd name="T26" fmla="*/ 148 w 251"/>
                            <a:gd name="T27" fmla="*/ 39 h 385"/>
                            <a:gd name="T28" fmla="*/ 145 w 251"/>
                            <a:gd name="T29" fmla="*/ 22 h 385"/>
                            <a:gd name="T30" fmla="*/ 138 w 251"/>
                            <a:gd name="T31" fmla="*/ 16 h 385"/>
                            <a:gd name="T32" fmla="*/ 126 w 251"/>
                            <a:gd name="T33" fmla="*/ 12 h 385"/>
                            <a:gd name="T34" fmla="*/ 114 w 251"/>
                            <a:gd name="T35" fmla="*/ 13 h 385"/>
                            <a:gd name="T36" fmla="*/ 102 w 251"/>
                            <a:gd name="T37" fmla="*/ 20 h 385"/>
                            <a:gd name="T38" fmla="*/ 93 w 251"/>
                            <a:gd name="T39" fmla="*/ 4 h 385"/>
                            <a:gd name="T40" fmla="*/ 75 w 251"/>
                            <a:gd name="T41" fmla="*/ 0 h 385"/>
                            <a:gd name="T42" fmla="*/ 52 w 251"/>
                            <a:gd name="T43" fmla="*/ 0 h 385"/>
                            <a:gd name="T44" fmla="*/ 28 w 251"/>
                            <a:gd name="T45" fmla="*/ 9 h 385"/>
                            <a:gd name="T46" fmla="*/ 12 w 251"/>
                            <a:gd name="T47" fmla="*/ 25 h 385"/>
                            <a:gd name="T48" fmla="*/ 3 w 251"/>
                            <a:gd name="T49" fmla="*/ 41 h 385"/>
                            <a:gd name="T50" fmla="*/ 0 w 251"/>
                            <a:gd name="T51" fmla="*/ 63 h 385"/>
                            <a:gd name="T52" fmla="*/ 4 w 251"/>
                            <a:gd name="T53" fmla="*/ 86 h 385"/>
                            <a:gd name="T54" fmla="*/ 12 w 251"/>
                            <a:gd name="T55" fmla="*/ 112 h 385"/>
                            <a:gd name="T56" fmla="*/ 19 w 251"/>
                            <a:gd name="T57" fmla="*/ 142 h 385"/>
                            <a:gd name="T58" fmla="*/ 31 w 251"/>
                            <a:gd name="T59" fmla="*/ 172 h 385"/>
                            <a:gd name="T60" fmla="*/ 52 w 251"/>
                            <a:gd name="T61" fmla="*/ 196 h 385"/>
                            <a:gd name="T62" fmla="*/ 92 w 251"/>
                            <a:gd name="T63" fmla="*/ 227 h 385"/>
                            <a:gd name="T64" fmla="*/ 133 w 251"/>
                            <a:gd name="T65" fmla="*/ 247 h 385"/>
                            <a:gd name="T66" fmla="*/ 176 w 251"/>
                            <a:gd name="T67" fmla="*/ 261 h 385"/>
                            <a:gd name="T68" fmla="*/ 224 w 251"/>
                            <a:gd name="T69" fmla="*/ 321 h 385"/>
                            <a:gd name="T70" fmla="*/ 243 w 251"/>
                            <a:gd name="T71" fmla="*/ 385 h 385"/>
                            <a:gd name="T72" fmla="*/ 251 w 251"/>
                            <a:gd name="T73" fmla="*/ 237 h 3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1"/>
                            <a:gd name="T112" fmla="*/ 0 h 385"/>
                            <a:gd name="T113" fmla="*/ 251 w 251"/>
                            <a:gd name="T114" fmla="*/ 385 h 3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1" h="385">
                              <a:moveTo>
                                <a:pt x="251" y="237"/>
                              </a:moveTo>
                              <a:lnTo>
                                <a:pt x="212" y="204"/>
                              </a:lnTo>
                              <a:lnTo>
                                <a:pt x="196" y="176"/>
                              </a:lnTo>
                              <a:lnTo>
                                <a:pt x="202" y="151"/>
                              </a:lnTo>
                              <a:lnTo>
                                <a:pt x="203" y="132"/>
                              </a:lnTo>
                              <a:lnTo>
                                <a:pt x="197" y="116"/>
                              </a:lnTo>
                              <a:lnTo>
                                <a:pt x="185" y="110"/>
                              </a:lnTo>
                              <a:lnTo>
                                <a:pt x="195" y="94"/>
                              </a:lnTo>
                              <a:lnTo>
                                <a:pt x="192" y="76"/>
                              </a:lnTo>
                              <a:lnTo>
                                <a:pt x="183" y="61"/>
                              </a:lnTo>
                              <a:lnTo>
                                <a:pt x="170" y="55"/>
                              </a:lnTo>
                              <a:lnTo>
                                <a:pt x="157" y="51"/>
                              </a:lnTo>
                              <a:lnTo>
                                <a:pt x="142" y="54"/>
                              </a:lnTo>
                              <a:lnTo>
                                <a:pt x="148" y="39"/>
                              </a:lnTo>
                              <a:lnTo>
                                <a:pt x="145" y="22"/>
                              </a:lnTo>
                              <a:lnTo>
                                <a:pt x="138" y="16"/>
                              </a:lnTo>
                              <a:lnTo>
                                <a:pt x="126" y="12"/>
                              </a:lnTo>
                              <a:lnTo>
                                <a:pt x="114" y="13"/>
                              </a:lnTo>
                              <a:lnTo>
                                <a:pt x="102" y="20"/>
                              </a:lnTo>
                              <a:lnTo>
                                <a:pt x="93" y="4"/>
                              </a:lnTo>
                              <a:lnTo>
                                <a:pt x="75" y="0"/>
                              </a:lnTo>
                              <a:lnTo>
                                <a:pt x="52" y="0"/>
                              </a:lnTo>
                              <a:lnTo>
                                <a:pt x="28" y="9"/>
                              </a:lnTo>
                              <a:lnTo>
                                <a:pt x="12" y="25"/>
                              </a:lnTo>
                              <a:lnTo>
                                <a:pt x="3" y="41"/>
                              </a:lnTo>
                              <a:lnTo>
                                <a:pt x="0" y="63"/>
                              </a:lnTo>
                              <a:lnTo>
                                <a:pt x="4" y="86"/>
                              </a:lnTo>
                              <a:lnTo>
                                <a:pt x="12" y="112"/>
                              </a:lnTo>
                              <a:lnTo>
                                <a:pt x="19" y="142"/>
                              </a:lnTo>
                              <a:lnTo>
                                <a:pt x="31" y="172"/>
                              </a:lnTo>
                              <a:lnTo>
                                <a:pt x="52" y="196"/>
                              </a:lnTo>
                              <a:lnTo>
                                <a:pt x="92" y="227"/>
                              </a:lnTo>
                              <a:lnTo>
                                <a:pt x="133" y="247"/>
                              </a:lnTo>
                              <a:lnTo>
                                <a:pt x="176" y="261"/>
                              </a:lnTo>
                              <a:lnTo>
                                <a:pt x="224" y="321"/>
                              </a:lnTo>
                              <a:lnTo>
                                <a:pt x="243" y="385"/>
                              </a:lnTo>
                              <a:lnTo>
                                <a:pt x="251" y="237"/>
                              </a:lnTo>
                              <a:close/>
                            </a:path>
                          </a:pathLst>
                        </a:custGeom>
                        <a:solidFill>
                          <a:srgbClr val="E0A080"/>
                        </a:solidFill>
                        <a:ln w="4763">
                          <a:solidFill>
                            <a:srgbClr val="000000"/>
                          </a:solidFill>
                          <a:round/>
                          <a:headEnd/>
                          <a:tailEnd/>
                        </a:ln>
                      </p:spPr>
                      <p:txBody>
                        <a:bodyPr/>
                        <a:lstStyle/>
                        <a:p>
                          <a:pPr algn="r"/>
                          <a:endParaRPr lang="zh-CN" altLang="en-US" sz="2800"/>
                        </a:p>
                      </p:txBody>
                    </p:sp>
                    <p:sp>
                      <p:nvSpPr>
                        <p:cNvPr id="49183" name="Freeform 49"/>
                        <p:cNvSpPr>
                          <a:spLocks/>
                        </p:cNvSpPr>
                        <p:nvPr/>
                      </p:nvSpPr>
                      <p:spPr bwMode="auto">
                        <a:xfrm>
                          <a:off x="4349" y="2072"/>
                          <a:ext cx="17" cy="18"/>
                        </a:xfrm>
                        <a:custGeom>
                          <a:avLst/>
                          <a:gdLst>
                            <a:gd name="T0" fmla="*/ 3 w 52"/>
                            <a:gd name="T1" fmla="*/ 73 h 73"/>
                            <a:gd name="T2" fmla="*/ 0 w 52"/>
                            <a:gd name="T3" fmla="*/ 52 h 73"/>
                            <a:gd name="T4" fmla="*/ 1 w 52"/>
                            <a:gd name="T5" fmla="*/ 32 h 73"/>
                            <a:gd name="T6" fmla="*/ 10 w 52"/>
                            <a:gd name="T7" fmla="*/ 16 h 73"/>
                            <a:gd name="T8" fmla="*/ 20 w 52"/>
                            <a:gd name="T9" fmla="*/ 8 h 73"/>
                            <a:gd name="T10" fmla="*/ 32 w 52"/>
                            <a:gd name="T11" fmla="*/ 3 h 73"/>
                            <a:gd name="T12" fmla="*/ 41 w 52"/>
                            <a:gd name="T13" fmla="*/ 4 h 73"/>
                            <a:gd name="T14" fmla="*/ 52 w 52"/>
                            <a:gd name="T15" fmla="*/ 0 h 7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73"/>
                            <a:gd name="T26" fmla="*/ 52 w 52"/>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73">
                              <a:moveTo>
                                <a:pt x="3" y="73"/>
                              </a:moveTo>
                              <a:lnTo>
                                <a:pt x="0" y="52"/>
                              </a:lnTo>
                              <a:lnTo>
                                <a:pt x="1" y="32"/>
                              </a:lnTo>
                              <a:lnTo>
                                <a:pt x="10" y="16"/>
                              </a:lnTo>
                              <a:lnTo>
                                <a:pt x="20" y="8"/>
                              </a:lnTo>
                              <a:lnTo>
                                <a:pt x="32" y="3"/>
                              </a:lnTo>
                              <a:lnTo>
                                <a:pt x="41" y="4"/>
                              </a:lnTo>
                              <a:lnTo>
                                <a:pt x="52" y="0"/>
                              </a:lnTo>
                            </a:path>
                          </a:pathLst>
                        </a:custGeom>
                        <a:noFill/>
                        <a:ln w="4763">
                          <a:solidFill>
                            <a:srgbClr val="000000"/>
                          </a:solidFill>
                          <a:round/>
                          <a:headEnd/>
                          <a:tailEnd/>
                        </a:ln>
                      </p:spPr>
                      <p:txBody>
                        <a:bodyPr/>
                        <a:lstStyle/>
                        <a:p>
                          <a:pPr algn="r"/>
                          <a:endParaRPr lang="zh-CN" altLang="en-US" sz="2800"/>
                        </a:p>
                      </p:txBody>
                    </p:sp>
                    <p:sp>
                      <p:nvSpPr>
                        <p:cNvPr id="49184" name="Freeform 50"/>
                        <p:cNvSpPr>
                          <a:spLocks/>
                        </p:cNvSpPr>
                        <p:nvPr/>
                      </p:nvSpPr>
                      <p:spPr bwMode="auto">
                        <a:xfrm>
                          <a:off x="4363" y="2080"/>
                          <a:ext cx="14" cy="18"/>
                        </a:xfrm>
                        <a:custGeom>
                          <a:avLst/>
                          <a:gdLst>
                            <a:gd name="T0" fmla="*/ 43 w 43"/>
                            <a:gd name="T1" fmla="*/ 0 h 73"/>
                            <a:gd name="T2" fmla="*/ 22 w 43"/>
                            <a:gd name="T3" fmla="*/ 4 h 73"/>
                            <a:gd name="T4" fmla="*/ 8 w 43"/>
                            <a:gd name="T5" fmla="*/ 12 h 73"/>
                            <a:gd name="T6" fmla="*/ 0 w 43"/>
                            <a:gd name="T7" fmla="*/ 26 h 73"/>
                            <a:gd name="T8" fmla="*/ 2 w 43"/>
                            <a:gd name="T9" fmla="*/ 39 h 73"/>
                            <a:gd name="T10" fmla="*/ 13 w 43"/>
                            <a:gd name="T11" fmla="*/ 55 h 73"/>
                            <a:gd name="T12" fmla="*/ 16 w 43"/>
                            <a:gd name="T13" fmla="*/ 73 h 73"/>
                            <a:gd name="T14" fmla="*/ 0 60000 65536"/>
                            <a:gd name="T15" fmla="*/ 0 60000 65536"/>
                            <a:gd name="T16" fmla="*/ 0 60000 65536"/>
                            <a:gd name="T17" fmla="*/ 0 60000 65536"/>
                            <a:gd name="T18" fmla="*/ 0 60000 65536"/>
                            <a:gd name="T19" fmla="*/ 0 60000 65536"/>
                            <a:gd name="T20" fmla="*/ 0 60000 65536"/>
                            <a:gd name="T21" fmla="*/ 0 w 43"/>
                            <a:gd name="T22" fmla="*/ 0 h 73"/>
                            <a:gd name="T23" fmla="*/ 43 w 43"/>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73">
                              <a:moveTo>
                                <a:pt x="43" y="0"/>
                              </a:moveTo>
                              <a:lnTo>
                                <a:pt x="22" y="4"/>
                              </a:lnTo>
                              <a:lnTo>
                                <a:pt x="8" y="12"/>
                              </a:lnTo>
                              <a:lnTo>
                                <a:pt x="0" y="26"/>
                              </a:lnTo>
                              <a:lnTo>
                                <a:pt x="2" y="39"/>
                              </a:lnTo>
                              <a:lnTo>
                                <a:pt x="13" y="55"/>
                              </a:lnTo>
                              <a:lnTo>
                                <a:pt x="16" y="73"/>
                              </a:lnTo>
                            </a:path>
                          </a:pathLst>
                        </a:custGeom>
                        <a:noFill/>
                        <a:ln w="4763">
                          <a:solidFill>
                            <a:srgbClr val="000000"/>
                          </a:solidFill>
                          <a:round/>
                          <a:headEnd/>
                          <a:tailEnd/>
                        </a:ln>
                      </p:spPr>
                      <p:txBody>
                        <a:bodyPr/>
                        <a:lstStyle/>
                        <a:p>
                          <a:pPr algn="r"/>
                          <a:endParaRPr lang="zh-CN" altLang="en-US" sz="2800"/>
                        </a:p>
                      </p:txBody>
                    </p:sp>
                    <p:sp>
                      <p:nvSpPr>
                        <p:cNvPr id="49185" name="Freeform 51"/>
                        <p:cNvSpPr>
                          <a:spLocks/>
                        </p:cNvSpPr>
                        <p:nvPr/>
                      </p:nvSpPr>
                      <p:spPr bwMode="auto">
                        <a:xfrm>
                          <a:off x="4376" y="2092"/>
                          <a:ext cx="16" cy="14"/>
                        </a:xfrm>
                        <a:custGeom>
                          <a:avLst/>
                          <a:gdLst>
                            <a:gd name="T0" fmla="*/ 46 w 46"/>
                            <a:gd name="T1" fmla="*/ 6 h 59"/>
                            <a:gd name="T2" fmla="*/ 30 w 46"/>
                            <a:gd name="T3" fmla="*/ 0 h 59"/>
                            <a:gd name="T4" fmla="*/ 14 w 46"/>
                            <a:gd name="T5" fmla="*/ 4 h 59"/>
                            <a:gd name="T6" fmla="*/ 4 w 46"/>
                            <a:gd name="T7" fmla="*/ 14 h 59"/>
                            <a:gd name="T8" fmla="*/ 0 w 46"/>
                            <a:gd name="T9" fmla="*/ 30 h 59"/>
                            <a:gd name="T10" fmla="*/ 6 w 46"/>
                            <a:gd name="T11" fmla="*/ 43 h 59"/>
                            <a:gd name="T12" fmla="*/ 14 w 46"/>
                            <a:gd name="T13" fmla="*/ 59 h 59"/>
                            <a:gd name="T14" fmla="*/ 0 60000 65536"/>
                            <a:gd name="T15" fmla="*/ 0 60000 65536"/>
                            <a:gd name="T16" fmla="*/ 0 60000 65536"/>
                            <a:gd name="T17" fmla="*/ 0 60000 65536"/>
                            <a:gd name="T18" fmla="*/ 0 60000 65536"/>
                            <a:gd name="T19" fmla="*/ 0 60000 65536"/>
                            <a:gd name="T20" fmla="*/ 0 60000 65536"/>
                            <a:gd name="T21" fmla="*/ 0 w 46"/>
                            <a:gd name="T22" fmla="*/ 0 h 59"/>
                            <a:gd name="T23" fmla="*/ 46 w 46"/>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9">
                              <a:moveTo>
                                <a:pt x="46" y="6"/>
                              </a:moveTo>
                              <a:lnTo>
                                <a:pt x="30" y="0"/>
                              </a:lnTo>
                              <a:lnTo>
                                <a:pt x="14" y="4"/>
                              </a:lnTo>
                              <a:lnTo>
                                <a:pt x="4" y="14"/>
                              </a:lnTo>
                              <a:lnTo>
                                <a:pt x="0" y="30"/>
                              </a:lnTo>
                              <a:lnTo>
                                <a:pt x="6" y="43"/>
                              </a:lnTo>
                              <a:lnTo>
                                <a:pt x="14" y="59"/>
                              </a:lnTo>
                            </a:path>
                          </a:pathLst>
                        </a:custGeom>
                        <a:noFill/>
                        <a:ln w="4763">
                          <a:solidFill>
                            <a:srgbClr val="000000"/>
                          </a:solidFill>
                          <a:round/>
                          <a:headEnd/>
                          <a:tailEnd/>
                        </a:ln>
                      </p:spPr>
                      <p:txBody>
                        <a:bodyPr/>
                        <a:lstStyle/>
                        <a:p>
                          <a:pPr algn="r"/>
                          <a:endParaRPr lang="zh-CN" altLang="en-US" sz="2800"/>
                        </a:p>
                      </p:txBody>
                    </p:sp>
                  </p:grpSp>
                  <p:sp>
                    <p:nvSpPr>
                      <p:cNvPr id="49181" name="Freeform 52"/>
                      <p:cNvSpPr>
                        <a:spLocks/>
                      </p:cNvSpPr>
                      <p:nvPr/>
                    </p:nvSpPr>
                    <p:spPr bwMode="auto">
                      <a:xfrm>
                        <a:off x="4244" y="2084"/>
                        <a:ext cx="506" cy="308"/>
                      </a:xfrm>
                      <a:custGeom>
                        <a:avLst/>
                        <a:gdLst>
                          <a:gd name="T0" fmla="*/ 584 w 1517"/>
                          <a:gd name="T1" fmla="*/ 945 h 1230"/>
                          <a:gd name="T2" fmla="*/ 535 w 1517"/>
                          <a:gd name="T3" fmla="*/ 1018 h 1230"/>
                          <a:gd name="T4" fmla="*/ 488 w 1517"/>
                          <a:gd name="T5" fmla="*/ 1060 h 1230"/>
                          <a:gd name="T6" fmla="*/ 429 w 1517"/>
                          <a:gd name="T7" fmla="*/ 1097 h 1230"/>
                          <a:gd name="T8" fmla="*/ 417 w 1517"/>
                          <a:gd name="T9" fmla="*/ 1142 h 1230"/>
                          <a:gd name="T10" fmla="*/ 390 w 1517"/>
                          <a:gd name="T11" fmla="*/ 1177 h 1230"/>
                          <a:gd name="T12" fmla="*/ 368 w 1517"/>
                          <a:gd name="T13" fmla="*/ 1230 h 1230"/>
                          <a:gd name="T14" fmla="*/ 351 w 1517"/>
                          <a:gd name="T15" fmla="*/ 1089 h 1230"/>
                          <a:gd name="T16" fmla="*/ 330 w 1517"/>
                          <a:gd name="T17" fmla="*/ 996 h 1230"/>
                          <a:gd name="T18" fmla="*/ 351 w 1517"/>
                          <a:gd name="T19" fmla="*/ 832 h 1230"/>
                          <a:gd name="T20" fmla="*/ 316 w 1517"/>
                          <a:gd name="T21" fmla="*/ 747 h 1230"/>
                          <a:gd name="T22" fmla="*/ 267 w 1517"/>
                          <a:gd name="T23" fmla="*/ 592 h 1230"/>
                          <a:gd name="T24" fmla="*/ 176 w 1517"/>
                          <a:gd name="T25" fmla="*/ 418 h 1230"/>
                          <a:gd name="T26" fmla="*/ 149 w 1517"/>
                          <a:gd name="T27" fmla="*/ 310 h 1230"/>
                          <a:gd name="T28" fmla="*/ 99 w 1517"/>
                          <a:gd name="T29" fmla="*/ 179 h 1230"/>
                          <a:gd name="T30" fmla="*/ 43 w 1517"/>
                          <a:gd name="T31" fmla="*/ 85 h 1230"/>
                          <a:gd name="T32" fmla="*/ 0 w 1517"/>
                          <a:gd name="T33" fmla="*/ 48 h 1230"/>
                          <a:gd name="T34" fmla="*/ 51 w 1517"/>
                          <a:gd name="T35" fmla="*/ 18 h 1230"/>
                          <a:gd name="T36" fmla="*/ 119 w 1517"/>
                          <a:gd name="T37" fmla="*/ 0 h 1230"/>
                          <a:gd name="T38" fmla="*/ 201 w 1517"/>
                          <a:gd name="T39" fmla="*/ 10 h 1230"/>
                          <a:gd name="T40" fmla="*/ 284 w 1517"/>
                          <a:gd name="T41" fmla="*/ 38 h 1230"/>
                          <a:gd name="T42" fmla="*/ 361 w 1517"/>
                          <a:gd name="T43" fmla="*/ 75 h 1230"/>
                          <a:gd name="T44" fmla="*/ 415 w 1517"/>
                          <a:gd name="T45" fmla="*/ 108 h 1230"/>
                          <a:gd name="T46" fmla="*/ 438 w 1517"/>
                          <a:gd name="T47" fmla="*/ 96 h 1230"/>
                          <a:gd name="T48" fmla="*/ 473 w 1517"/>
                          <a:gd name="T49" fmla="*/ 74 h 1230"/>
                          <a:gd name="T50" fmla="*/ 479 w 1517"/>
                          <a:gd name="T51" fmla="*/ 21 h 1230"/>
                          <a:gd name="T52" fmla="*/ 512 w 1517"/>
                          <a:gd name="T53" fmla="*/ 49 h 1230"/>
                          <a:gd name="T54" fmla="*/ 556 w 1517"/>
                          <a:gd name="T55" fmla="*/ 60 h 1230"/>
                          <a:gd name="T56" fmla="*/ 616 w 1517"/>
                          <a:gd name="T57" fmla="*/ 74 h 1230"/>
                          <a:gd name="T58" fmla="*/ 674 w 1517"/>
                          <a:gd name="T59" fmla="*/ 81 h 1230"/>
                          <a:gd name="T60" fmla="*/ 729 w 1517"/>
                          <a:gd name="T61" fmla="*/ 87 h 1230"/>
                          <a:gd name="T62" fmla="*/ 806 w 1517"/>
                          <a:gd name="T63" fmla="*/ 85 h 1230"/>
                          <a:gd name="T64" fmla="*/ 872 w 1517"/>
                          <a:gd name="T65" fmla="*/ 113 h 1230"/>
                          <a:gd name="T66" fmla="*/ 928 w 1517"/>
                          <a:gd name="T67" fmla="*/ 167 h 1230"/>
                          <a:gd name="T68" fmla="*/ 982 w 1517"/>
                          <a:gd name="T69" fmla="*/ 246 h 1230"/>
                          <a:gd name="T70" fmla="*/ 1023 w 1517"/>
                          <a:gd name="T71" fmla="*/ 306 h 1230"/>
                          <a:gd name="T72" fmla="*/ 1076 w 1517"/>
                          <a:gd name="T73" fmla="*/ 356 h 1230"/>
                          <a:gd name="T74" fmla="*/ 1131 w 1517"/>
                          <a:gd name="T75" fmla="*/ 391 h 1230"/>
                          <a:gd name="T76" fmla="*/ 1177 w 1517"/>
                          <a:gd name="T77" fmla="*/ 430 h 1230"/>
                          <a:gd name="T78" fmla="*/ 1202 w 1517"/>
                          <a:gd name="T79" fmla="*/ 481 h 1230"/>
                          <a:gd name="T80" fmla="*/ 1289 w 1517"/>
                          <a:gd name="T81" fmla="*/ 471 h 1230"/>
                          <a:gd name="T82" fmla="*/ 1398 w 1517"/>
                          <a:gd name="T83" fmla="*/ 489 h 1230"/>
                          <a:gd name="T84" fmla="*/ 1376 w 1517"/>
                          <a:gd name="T85" fmla="*/ 434 h 1230"/>
                          <a:gd name="T86" fmla="*/ 1490 w 1517"/>
                          <a:gd name="T87" fmla="*/ 450 h 1230"/>
                          <a:gd name="T88" fmla="*/ 1497 w 1517"/>
                          <a:gd name="T89" fmla="*/ 600 h 1230"/>
                          <a:gd name="T90" fmla="*/ 1504 w 1517"/>
                          <a:gd name="T91" fmla="*/ 724 h 1230"/>
                          <a:gd name="T92" fmla="*/ 1517 w 1517"/>
                          <a:gd name="T93" fmla="*/ 763 h 1230"/>
                          <a:gd name="T94" fmla="*/ 1490 w 1517"/>
                          <a:gd name="T95" fmla="*/ 778 h 1230"/>
                          <a:gd name="T96" fmla="*/ 1461 w 1517"/>
                          <a:gd name="T97" fmla="*/ 778 h 1230"/>
                          <a:gd name="T98" fmla="*/ 1433 w 1517"/>
                          <a:gd name="T99" fmla="*/ 863 h 1230"/>
                          <a:gd name="T100" fmla="*/ 1376 w 1517"/>
                          <a:gd name="T101" fmla="*/ 957 h 1230"/>
                          <a:gd name="T102" fmla="*/ 1335 w 1517"/>
                          <a:gd name="T103" fmla="*/ 1004 h 1230"/>
                          <a:gd name="T104" fmla="*/ 1286 w 1517"/>
                          <a:gd name="T105" fmla="*/ 1035 h 1230"/>
                          <a:gd name="T106" fmla="*/ 1195 w 1517"/>
                          <a:gd name="T107" fmla="*/ 1081 h 1230"/>
                          <a:gd name="T108" fmla="*/ 1103 w 1517"/>
                          <a:gd name="T109" fmla="*/ 1100 h 1230"/>
                          <a:gd name="T110" fmla="*/ 1005 w 1517"/>
                          <a:gd name="T111" fmla="*/ 1104 h 1230"/>
                          <a:gd name="T112" fmla="*/ 931 w 1517"/>
                          <a:gd name="T113" fmla="*/ 1087 h 1230"/>
                          <a:gd name="T114" fmla="*/ 865 w 1517"/>
                          <a:gd name="T115" fmla="*/ 1061 h 1230"/>
                          <a:gd name="T116" fmla="*/ 808 w 1517"/>
                          <a:gd name="T117" fmla="*/ 1027 h 1230"/>
                          <a:gd name="T118" fmla="*/ 765 w 1517"/>
                          <a:gd name="T119" fmla="*/ 980 h 1230"/>
                          <a:gd name="T120" fmla="*/ 730 w 1517"/>
                          <a:gd name="T121" fmla="*/ 941 h 1230"/>
                          <a:gd name="T122" fmla="*/ 661 w 1517"/>
                          <a:gd name="T123" fmla="*/ 921 h 1230"/>
                          <a:gd name="T124" fmla="*/ 584 w 1517"/>
                          <a:gd name="T125" fmla="*/ 945 h 12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17"/>
                          <a:gd name="T190" fmla="*/ 0 h 1230"/>
                          <a:gd name="T191" fmla="*/ 1517 w 1517"/>
                          <a:gd name="T192" fmla="*/ 1230 h 12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17" h="1230">
                            <a:moveTo>
                              <a:pt x="584" y="945"/>
                            </a:moveTo>
                            <a:lnTo>
                              <a:pt x="535" y="1018"/>
                            </a:lnTo>
                            <a:lnTo>
                              <a:pt x="488" y="1060"/>
                            </a:lnTo>
                            <a:lnTo>
                              <a:pt x="429" y="1097"/>
                            </a:lnTo>
                            <a:lnTo>
                              <a:pt x="417" y="1142"/>
                            </a:lnTo>
                            <a:lnTo>
                              <a:pt x="390" y="1177"/>
                            </a:lnTo>
                            <a:lnTo>
                              <a:pt x="368" y="1230"/>
                            </a:lnTo>
                            <a:lnTo>
                              <a:pt x="351" y="1089"/>
                            </a:lnTo>
                            <a:lnTo>
                              <a:pt x="330" y="996"/>
                            </a:lnTo>
                            <a:lnTo>
                              <a:pt x="351" y="832"/>
                            </a:lnTo>
                            <a:lnTo>
                              <a:pt x="316" y="747"/>
                            </a:lnTo>
                            <a:lnTo>
                              <a:pt x="267" y="592"/>
                            </a:lnTo>
                            <a:lnTo>
                              <a:pt x="176" y="418"/>
                            </a:lnTo>
                            <a:lnTo>
                              <a:pt x="149" y="310"/>
                            </a:lnTo>
                            <a:lnTo>
                              <a:pt x="99" y="179"/>
                            </a:lnTo>
                            <a:lnTo>
                              <a:pt x="43" y="85"/>
                            </a:lnTo>
                            <a:lnTo>
                              <a:pt x="0" y="48"/>
                            </a:lnTo>
                            <a:lnTo>
                              <a:pt x="51" y="18"/>
                            </a:lnTo>
                            <a:lnTo>
                              <a:pt x="119" y="0"/>
                            </a:lnTo>
                            <a:lnTo>
                              <a:pt x="201" y="10"/>
                            </a:lnTo>
                            <a:lnTo>
                              <a:pt x="284" y="38"/>
                            </a:lnTo>
                            <a:lnTo>
                              <a:pt x="361" y="75"/>
                            </a:lnTo>
                            <a:lnTo>
                              <a:pt x="415" y="108"/>
                            </a:lnTo>
                            <a:lnTo>
                              <a:pt x="438" y="96"/>
                            </a:lnTo>
                            <a:lnTo>
                              <a:pt x="473" y="74"/>
                            </a:lnTo>
                            <a:lnTo>
                              <a:pt x="479" y="21"/>
                            </a:lnTo>
                            <a:lnTo>
                              <a:pt x="512" y="49"/>
                            </a:lnTo>
                            <a:lnTo>
                              <a:pt x="556" y="60"/>
                            </a:lnTo>
                            <a:lnTo>
                              <a:pt x="616" y="74"/>
                            </a:lnTo>
                            <a:lnTo>
                              <a:pt x="674" y="81"/>
                            </a:lnTo>
                            <a:lnTo>
                              <a:pt x="729" y="87"/>
                            </a:lnTo>
                            <a:lnTo>
                              <a:pt x="806" y="85"/>
                            </a:lnTo>
                            <a:lnTo>
                              <a:pt x="872" y="113"/>
                            </a:lnTo>
                            <a:lnTo>
                              <a:pt x="928" y="167"/>
                            </a:lnTo>
                            <a:lnTo>
                              <a:pt x="982" y="246"/>
                            </a:lnTo>
                            <a:lnTo>
                              <a:pt x="1023" y="306"/>
                            </a:lnTo>
                            <a:lnTo>
                              <a:pt x="1076" y="356"/>
                            </a:lnTo>
                            <a:lnTo>
                              <a:pt x="1131" y="391"/>
                            </a:lnTo>
                            <a:lnTo>
                              <a:pt x="1177" y="430"/>
                            </a:lnTo>
                            <a:lnTo>
                              <a:pt x="1202" y="481"/>
                            </a:lnTo>
                            <a:lnTo>
                              <a:pt x="1289" y="471"/>
                            </a:lnTo>
                            <a:lnTo>
                              <a:pt x="1398" y="489"/>
                            </a:lnTo>
                            <a:lnTo>
                              <a:pt x="1376" y="434"/>
                            </a:lnTo>
                            <a:lnTo>
                              <a:pt x="1490" y="450"/>
                            </a:lnTo>
                            <a:lnTo>
                              <a:pt x="1497" y="600"/>
                            </a:lnTo>
                            <a:lnTo>
                              <a:pt x="1504" y="724"/>
                            </a:lnTo>
                            <a:lnTo>
                              <a:pt x="1517" y="763"/>
                            </a:lnTo>
                            <a:lnTo>
                              <a:pt x="1490" y="778"/>
                            </a:lnTo>
                            <a:lnTo>
                              <a:pt x="1461" y="778"/>
                            </a:lnTo>
                            <a:lnTo>
                              <a:pt x="1433" y="863"/>
                            </a:lnTo>
                            <a:lnTo>
                              <a:pt x="1376" y="957"/>
                            </a:lnTo>
                            <a:lnTo>
                              <a:pt x="1335" y="1004"/>
                            </a:lnTo>
                            <a:lnTo>
                              <a:pt x="1286" y="1035"/>
                            </a:lnTo>
                            <a:lnTo>
                              <a:pt x="1195" y="1081"/>
                            </a:lnTo>
                            <a:lnTo>
                              <a:pt x="1103" y="1100"/>
                            </a:lnTo>
                            <a:lnTo>
                              <a:pt x="1005" y="1104"/>
                            </a:lnTo>
                            <a:lnTo>
                              <a:pt x="931" y="1087"/>
                            </a:lnTo>
                            <a:lnTo>
                              <a:pt x="865" y="1061"/>
                            </a:lnTo>
                            <a:lnTo>
                              <a:pt x="808" y="1027"/>
                            </a:lnTo>
                            <a:lnTo>
                              <a:pt x="765" y="980"/>
                            </a:lnTo>
                            <a:lnTo>
                              <a:pt x="730" y="941"/>
                            </a:lnTo>
                            <a:lnTo>
                              <a:pt x="661" y="921"/>
                            </a:lnTo>
                            <a:lnTo>
                              <a:pt x="584" y="945"/>
                            </a:lnTo>
                            <a:close/>
                          </a:path>
                        </a:pathLst>
                      </a:custGeom>
                      <a:solidFill>
                        <a:srgbClr val="0000FF"/>
                      </a:solidFill>
                      <a:ln w="4763">
                        <a:solidFill>
                          <a:srgbClr val="000000"/>
                        </a:solidFill>
                        <a:round/>
                        <a:headEnd/>
                        <a:tailEnd/>
                      </a:ln>
                    </p:spPr>
                    <p:txBody>
                      <a:bodyPr/>
                      <a:lstStyle/>
                      <a:p>
                        <a:pPr algn="r"/>
                        <a:endParaRPr lang="zh-CN" altLang="en-US" sz="2800"/>
                      </a:p>
                    </p:txBody>
                  </p:sp>
                </p:grpSp>
                <p:sp>
                  <p:nvSpPr>
                    <p:cNvPr id="49179" name="Freeform 53"/>
                    <p:cNvSpPr>
                      <a:spLocks/>
                    </p:cNvSpPr>
                    <p:nvPr/>
                  </p:nvSpPr>
                  <p:spPr bwMode="auto">
                    <a:xfrm>
                      <a:off x="4383" y="2110"/>
                      <a:ext cx="265" cy="152"/>
                    </a:xfrm>
                    <a:custGeom>
                      <a:avLst/>
                      <a:gdLst>
                        <a:gd name="T0" fmla="*/ 0 w 796"/>
                        <a:gd name="T1" fmla="*/ 0 h 608"/>
                        <a:gd name="T2" fmla="*/ 56 w 796"/>
                        <a:gd name="T3" fmla="*/ 54 h 608"/>
                        <a:gd name="T4" fmla="*/ 104 w 796"/>
                        <a:gd name="T5" fmla="*/ 85 h 608"/>
                        <a:gd name="T6" fmla="*/ 149 w 796"/>
                        <a:gd name="T7" fmla="*/ 121 h 608"/>
                        <a:gd name="T8" fmla="*/ 173 w 796"/>
                        <a:gd name="T9" fmla="*/ 157 h 608"/>
                        <a:gd name="T10" fmla="*/ 194 w 796"/>
                        <a:gd name="T11" fmla="*/ 188 h 608"/>
                        <a:gd name="T12" fmla="*/ 229 w 796"/>
                        <a:gd name="T13" fmla="*/ 217 h 608"/>
                        <a:gd name="T14" fmla="*/ 273 w 796"/>
                        <a:gd name="T15" fmla="*/ 238 h 608"/>
                        <a:gd name="T16" fmla="*/ 303 w 796"/>
                        <a:gd name="T17" fmla="*/ 269 h 608"/>
                        <a:gd name="T18" fmla="*/ 328 w 796"/>
                        <a:gd name="T19" fmla="*/ 307 h 608"/>
                        <a:gd name="T20" fmla="*/ 357 w 796"/>
                        <a:gd name="T21" fmla="*/ 354 h 608"/>
                        <a:gd name="T22" fmla="*/ 378 w 796"/>
                        <a:gd name="T23" fmla="*/ 401 h 608"/>
                        <a:gd name="T24" fmla="*/ 399 w 796"/>
                        <a:gd name="T25" fmla="*/ 463 h 608"/>
                        <a:gd name="T26" fmla="*/ 426 w 796"/>
                        <a:gd name="T27" fmla="*/ 515 h 608"/>
                        <a:gd name="T28" fmla="*/ 457 w 796"/>
                        <a:gd name="T29" fmla="*/ 553 h 608"/>
                        <a:gd name="T30" fmla="*/ 499 w 796"/>
                        <a:gd name="T31" fmla="*/ 582 h 608"/>
                        <a:gd name="T32" fmla="*/ 539 w 796"/>
                        <a:gd name="T33" fmla="*/ 597 h 608"/>
                        <a:gd name="T34" fmla="*/ 579 w 796"/>
                        <a:gd name="T35" fmla="*/ 608 h 608"/>
                        <a:gd name="T36" fmla="*/ 624 w 796"/>
                        <a:gd name="T37" fmla="*/ 604 h 608"/>
                        <a:gd name="T38" fmla="*/ 667 w 796"/>
                        <a:gd name="T39" fmla="*/ 595 h 608"/>
                        <a:gd name="T40" fmla="*/ 712 w 796"/>
                        <a:gd name="T41" fmla="*/ 571 h 608"/>
                        <a:gd name="T42" fmla="*/ 747 w 796"/>
                        <a:gd name="T43" fmla="*/ 541 h 608"/>
                        <a:gd name="T44" fmla="*/ 773 w 796"/>
                        <a:gd name="T45" fmla="*/ 505 h 608"/>
                        <a:gd name="T46" fmla="*/ 789 w 796"/>
                        <a:gd name="T47" fmla="*/ 463 h 608"/>
                        <a:gd name="T48" fmla="*/ 796 w 796"/>
                        <a:gd name="T49" fmla="*/ 416 h 608"/>
                        <a:gd name="T50" fmla="*/ 787 w 796"/>
                        <a:gd name="T51" fmla="*/ 371 h 6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96"/>
                        <a:gd name="T79" fmla="*/ 0 h 608"/>
                        <a:gd name="T80" fmla="*/ 796 w 796"/>
                        <a:gd name="T81" fmla="*/ 608 h 6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96" h="608">
                          <a:moveTo>
                            <a:pt x="0" y="0"/>
                          </a:moveTo>
                          <a:lnTo>
                            <a:pt x="56" y="54"/>
                          </a:lnTo>
                          <a:lnTo>
                            <a:pt x="104" y="85"/>
                          </a:lnTo>
                          <a:lnTo>
                            <a:pt x="149" y="121"/>
                          </a:lnTo>
                          <a:lnTo>
                            <a:pt x="173" y="157"/>
                          </a:lnTo>
                          <a:lnTo>
                            <a:pt x="194" y="188"/>
                          </a:lnTo>
                          <a:lnTo>
                            <a:pt x="229" y="217"/>
                          </a:lnTo>
                          <a:lnTo>
                            <a:pt x="273" y="238"/>
                          </a:lnTo>
                          <a:lnTo>
                            <a:pt x="303" y="269"/>
                          </a:lnTo>
                          <a:lnTo>
                            <a:pt x="328" y="307"/>
                          </a:lnTo>
                          <a:lnTo>
                            <a:pt x="357" y="354"/>
                          </a:lnTo>
                          <a:lnTo>
                            <a:pt x="378" y="401"/>
                          </a:lnTo>
                          <a:lnTo>
                            <a:pt x="399" y="463"/>
                          </a:lnTo>
                          <a:lnTo>
                            <a:pt x="426" y="515"/>
                          </a:lnTo>
                          <a:lnTo>
                            <a:pt x="457" y="553"/>
                          </a:lnTo>
                          <a:lnTo>
                            <a:pt x="499" y="582"/>
                          </a:lnTo>
                          <a:lnTo>
                            <a:pt x="539" y="597"/>
                          </a:lnTo>
                          <a:lnTo>
                            <a:pt x="579" y="608"/>
                          </a:lnTo>
                          <a:lnTo>
                            <a:pt x="624" y="604"/>
                          </a:lnTo>
                          <a:lnTo>
                            <a:pt x="667" y="595"/>
                          </a:lnTo>
                          <a:lnTo>
                            <a:pt x="712" y="571"/>
                          </a:lnTo>
                          <a:lnTo>
                            <a:pt x="747" y="541"/>
                          </a:lnTo>
                          <a:lnTo>
                            <a:pt x="773" y="505"/>
                          </a:lnTo>
                          <a:lnTo>
                            <a:pt x="789" y="463"/>
                          </a:lnTo>
                          <a:lnTo>
                            <a:pt x="796" y="416"/>
                          </a:lnTo>
                          <a:lnTo>
                            <a:pt x="787" y="371"/>
                          </a:lnTo>
                        </a:path>
                      </a:pathLst>
                    </a:custGeom>
                    <a:noFill/>
                    <a:ln w="4763">
                      <a:solidFill>
                        <a:srgbClr val="000000"/>
                      </a:solidFill>
                      <a:round/>
                      <a:headEnd/>
                      <a:tailEnd/>
                    </a:ln>
                  </p:spPr>
                  <p:txBody>
                    <a:bodyPr/>
                    <a:lstStyle/>
                    <a:p>
                      <a:pPr algn="r"/>
                      <a:endParaRPr lang="zh-CN" altLang="en-US" sz="2800"/>
                    </a:p>
                  </p:txBody>
                </p:sp>
              </p:grpSp>
              <p:grpSp>
                <p:nvGrpSpPr>
                  <p:cNvPr id="49167" name="Group 54"/>
                  <p:cNvGrpSpPr>
                    <a:grpSpLocks/>
                  </p:cNvGrpSpPr>
                  <p:nvPr/>
                </p:nvGrpSpPr>
                <p:grpSpPr bwMode="auto">
                  <a:xfrm>
                    <a:off x="4427" y="2127"/>
                    <a:ext cx="319" cy="231"/>
                    <a:chOff x="4427" y="2127"/>
                    <a:chExt cx="319" cy="231"/>
                  </a:xfrm>
                </p:grpSpPr>
                <p:sp>
                  <p:nvSpPr>
                    <p:cNvPr id="49168" name="Line 55"/>
                    <p:cNvSpPr>
                      <a:spLocks noChangeShapeType="1"/>
                    </p:cNvSpPr>
                    <p:nvPr/>
                  </p:nvSpPr>
                  <p:spPr bwMode="auto">
                    <a:xfrm>
                      <a:off x="4640" y="2236"/>
                      <a:ext cx="64" cy="18"/>
                    </a:xfrm>
                    <a:prstGeom prst="line">
                      <a:avLst/>
                    </a:prstGeom>
                    <a:noFill/>
                    <a:ln w="4763">
                      <a:solidFill>
                        <a:srgbClr val="000000"/>
                      </a:solidFill>
                      <a:round/>
                      <a:headEnd/>
                      <a:tailEnd/>
                    </a:ln>
                  </p:spPr>
                  <p:txBody>
                    <a:bodyPr/>
                    <a:lstStyle/>
                    <a:p>
                      <a:endParaRPr lang="zh-CN" altLang="en-US"/>
                    </a:p>
                  </p:txBody>
                </p:sp>
                <p:sp>
                  <p:nvSpPr>
                    <p:cNvPr id="49169" name="Freeform 56"/>
                    <p:cNvSpPr>
                      <a:spLocks/>
                    </p:cNvSpPr>
                    <p:nvPr/>
                  </p:nvSpPr>
                  <p:spPr bwMode="auto">
                    <a:xfrm>
                      <a:off x="4475" y="2217"/>
                      <a:ext cx="29" cy="51"/>
                    </a:xfrm>
                    <a:custGeom>
                      <a:avLst/>
                      <a:gdLst>
                        <a:gd name="T0" fmla="*/ 10 w 88"/>
                        <a:gd name="T1" fmla="*/ 206 h 206"/>
                        <a:gd name="T2" fmla="*/ 0 w 88"/>
                        <a:gd name="T3" fmla="*/ 153 h 206"/>
                        <a:gd name="T4" fmla="*/ 12 w 88"/>
                        <a:gd name="T5" fmla="*/ 94 h 206"/>
                        <a:gd name="T6" fmla="*/ 40 w 88"/>
                        <a:gd name="T7" fmla="*/ 39 h 206"/>
                        <a:gd name="T8" fmla="*/ 88 w 88"/>
                        <a:gd name="T9" fmla="*/ 0 h 206"/>
                        <a:gd name="T10" fmla="*/ 0 60000 65536"/>
                        <a:gd name="T11" fmla="*/ 0 60000 65536"/>
                        <a:gd name="T12" fmla="*/ 0 60000 65536"/>
                        <a:gd name="T13" fmla="*/ 0 60000 65536"/>
                        <a:gd name="T14" fmla="*/ 0 60000 65536"/>
                        <a:gd name="T15" fmla="*/ 0 w 88"/>
                        <a:gd name="T16" fmla="*/ 0 h 206"/>
                        <a:gd name="T17" fmla="*/ 88 w 88"/>
                        <a:gd name="T18" fmla="*/ 206 h 206"/>
                      </a:gdLst>
                      <a:ahLst/>
                      <a:cxnLst>
                        <a:cxn ang="T10">
                          <a:pos x="T0" y="T1"/>
                        </a:cxn>
                        <a:cxn ang="T11">
                          <a:pos x="T2" y="T3"/>
                        </a:cxn>
                        <a:cxn ang="T12">
                          <a:pos x="T4" y="T5"/>
                        </a:cxn>
                        <a:cxn ang="T13">
                          <a:pos x="T6" y="T7"/>
                        </a:cxn>
                        <a:cxn ang="T14">
                          <a:pos x="T8" y="T9"/>
                        </a:cxn>
                      </a:cxnLst>
                      <a:rect l="T15" t="T16" r="T17" b="T18"/>
                      <a:pathLst>
                        <a:path w="88" h="206">
                          <a:moveTo>
                            <a:pt x="10" y="206"/>
                          </a:moveTo>
                          <a:lnTo>
                            <a:pt x="0" y="153"/>
                          </a:lnTo>
                          <a:lnTo>
                            <a:pt x="12" y="94"/>
                          </a:lnTo>
                          <a:lnTo>
                            <a:pt x="40" y="39"/>
                          </a:lnTo>
                          <a:lnTo>
                            <a:pt x="88" y="0"/>
                          </a:lnTo>
                        </a:path>
                      </a:pathLst>
                    </a:custGeom>
                    <a:noFill/>
                    <a:ln w="4763">
                      <a:solidFill>
                        <a:srgbClr val="000000"/>
                      </a:solidFill>
                      <a:round/>
                      <a:headEnd/>
                      <a:tailEnd/>
                    </a:ln>
                  </p:spPr>
                  <p:txBody>
                    <a:bodyPr/>
                    <a:lstStyle/>
                    <a:p>
                      <a:pPr algn="r"/>
                      <a:endParaRPr lang="zh-CN" altLang="en-US" sz="2800"/>
                    </a:p>
                  </p:txBody>
                </p:sp>
                <p:sp>
                  <p:nvSpPr>
                    <p:cNvPr id="49170" name="Freeform 57"/>
                    <p:cNvSpPr>
                      <a:spLocks/>
                    </p:cNvSpPr>
                    <p:nvPr/>
                  </p:nvSpPr>
                  <p:spPr bwMode="auto">
                    <a:xfrm>
                      <a:off x="4491" y="2227"/>
                      <a:ext cx="19" cy="55"/>
                    </a:xfrm>
                    <a:custGeom>
                      <a:avLst/>
                      <a:gdLst>
                        <a:gd name="T0" fmla="*/ 56 w 56"/>
                        <a:gd name="T1" fmla="*/ 220 h 220"/>
                        <a:gd name="T2" fmla="*/ 27 w 56"/>
                        <a:gd name="T3" fmla="*/ 200 h 220"/>
                        <a:gd name="T4" fmla="*/ 9 w 56"/>
                        <a:gd name="T5" fmla="*/ 168 h 220"/>
                        <a:gd name="T6" fmla="*/ 0 w 56"/>
                        <a:gd name="T7" fmla="*/ 121 h 220"/>
                        <a:gd name="T8" fmla="*/ 6 w 56"/>
                        <a:gd name="T9" fmla="*/ 78 h 220"/>
                        <a:gd name="T10" fmla="*/ 27 w 56"/>
                        <a:gd name="T11" fmla="*/ 33 h 220"/>
                        <a:gd name="T12" fmla="*/ 53 w 56"/>
                        <a:gd name="T13" fmla="*/ 0 h 220"/>
                        <a:gd name="T14" fmla="*/ 0 60000 65536"/>
                        <a:gd name="T15" fmla="*/ 0 60000 65536"/>
                        <a:gd name="T16" fmla="*/ 0 60000 65536"/>
                        <a:gd name="T17" fmla="*/ 0 60000 65536"/>
                        <a:gd name="T18" fmla="*/ 0 60000 65536"/>
                        <a:gd name="T19" fmla="*/ 0 60000 65536"/>
                        <a:gd name="T20" fmla="*/ 0 60000 65536"/>
                        <a:gd name="T21" fmla="*/ 0 w 56"/>
                        <a:gd name="T22" fmla="*/ 0 h 220"/>
                        <a:gd name="T23" fmla="*/ 56 w 56"/>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20">
                          <a:moveTo>
                            <a:pt x="56" y="220"/>
                          </a:moveTo>
                          <a:lnTo>
                            <a:pt x="27" y="200"/>
                          </a:lnTo>
                          <a:lnTo>
                            <a:pt x="9" y="168"/>
                          </a:lnTo>
                          <a:lnTo>
                            <a:pt x="0" y="121"/>
                          </a:lnTo>
                          <a:lnTo>
                            <a:pt x="6" y="78"/>
                          </a:lnTo>
                          <a:lnTo>
                            <a:pt x="27" y="33"/>
                          </a:lnTo>
                          <a:lnTo>
                            <a:pt x="53" y="0"/>
                          </a:lnTo>
                        </a:path>
                      </a:pathLst>
                    </a:custGeom>
                    <a:noFill/>
                    <a:ln w="4763">
                      <a:solidFill>
                        <a:srgbClr val="000000"/>
                      </a:solidFill>
                      <a:round/>
                      <a:headEnd/>
                      <a:tailEnd/>
                    </a:ln>
                  </p:spPr>
                  <p:txBody>
                    <a:bodyPr/>
                    <a:lstStyle/>
                    <a:p>
                      <a:pPr algn="r"/>
                      <a:endParaRPr lang="zh-CN" altLang="en-US" sz="2800"/>
                    </a:p>
                  </p:txBody>
                </p:sp>
                <p:sp>
                  <p:nvSpPr>
                    <p:cNvPr id="49171" name="Freeform 58"/>
                    <p:cNvSpPr>
                      <a:spLocks/>
                    </p:cNvSpPr>
                    <p:nvPr/>
                  </p:nvSpPr>
                  <p:spPr bwMode="auto">
                    <a:xfrm>
                      <a:off x="4518" y="2234"/>
                      <a:ext cx="15" cy="25"/>
                    </a:xfrm>
                    <a:custGeom>
                      <a:avLst/>
                      <a:gdLst>
                        <a:gd name="T0" fmla="*/ 0 w 44"/>
                        <a:gd name="T1" fmla="*/ 0 h 98"/>
                        <a:gd name="T2" fmla="*/ 1 w 44"/>
                        <a:gd name="T3" fmla="*/ 41 h 98"/>
                        <a:gd name="T4" fmla="*/ 19 w 44"/>
                        <a:gd name="T5" fmla="*/ 81 h 98"/>
                        <a:gd name="T6" fmla="*/ 44 w 44"/>
                        <a:gd name="T7" fmla="*/ 98 h 98"/>
                        <a:gd name="T8" fmla="*/ 0 60000 65536"/>
                        <a:gd name="T9" fmla="*/ 0 60000 65536"/>
                        <a:gd name="T10" fmla="*/ 0 60000 65536"/>
                        <a:gd name="T11" fmla="*/ 0 60000 65536"/>
                        <a:gd name="T12" fmla="*/ 0 w 44"/>
                        <a:gd name="T13" fmla="*/ 0 h 98"/>
                        <a:gd name="T14" fmla="*/ 44 w 44"/>
                        <a:gd name="T15" fmla="*/ 98 h 98"/>
                      </a:gdLst>
                      <a:ahLst/>
                      <a:cxnLst>
                        <a:cxn ang="T8">
                          <a:pos x="T0" y="T1"/>
                        </a:cxn>
                        <a:cxn ang="T9">
                          <a:pos x="T2" y="T3"/>
                        </a:cxn>
                        <a:cxn ang="T10">
                          <a:pos x="T4" y="T5"/>
                        </a:cxn>
                        <a:cxn ang="T11">
                          <a:pos x="T6" y="T7"/>
                        </a:cxn>
                      </a:cxnLst>
                      <a:rect l="T12" t="T13" r="T14" b="T15"/>
                      <a:pathLst>
                        <a:path w="44" h="98">
                          <a:moveTo>
                            <a:pt x="0" y="0"/>
                          </a:moveTo>
                          <a:lnTo>
                            <a:pt x="1" y="41"/>
                          </a:lnTo>
                          <a:lnTo>
                            <a:pt x="19" y="81"/>
                          </a:lnTo>
                          <a:lnTo>
                            <a:pt x="44" y="98"/>
                          </a:lnTo>
                        </a:path>
                      </a:pathLst>
                    </a:custGeom>
                    <a:noFill/>
                    <a:ln w="4763">
                      <a:solidFill>
                        <a:srgbClr val="000000"/>
                      </a:solidFill>
                      <a:round/>
                      <a:headEnd/>
                      <a:tailEnd/>
                    </a:ln>
                  </p:spPr>
                  <p:txBody>
                    <a:bodyPr/>
                    <a:lstStyle/>
                    <a:p>
                      <a:pPr algn="r"/>
                      <a:endParaRPr lang="zh-CN" altLang="en-US" sz="2800"/>
                    </a:p>
                  </p:txBody>
                </p:sp>
                <p:sp>
                  <p:nvSpPr>
                    <p:cNvPr id="49172" name="Freeform 59"/>
                    <p:cNvSpPr>
                      <a:spLocks/>
                    </p:cNvSpPr>
                    <p:nvPr/>
                  </p:nvSpPr>
                  <p:spPr bwMode="auto">
                    <a:xfrm>
                      <a:off x="4427" y="2198"/>
                      <a:ext cx="71" cy="32"/>
                    </a:xfrm>
                    <a:custGeom>
                      <a:avLst/>
                      <a:gdLst>
                        <a:gd name="T0" fmla="*/ 0 w 213"/>
                        <a:gd name="T1" fmla="*/ 129 h 129"/>
                        <a:gd name="T2" fmla="*/ 19 w 213"/>
                        <a:gd name="T3" fmla="*/ 89 h 129"/>
                        <a:gd name="T4" fmla="*/ 48 w 213"/>
                        <a:gd name="T5" fmla="*/ 47 h 129"/>
                        <a:gd name="T6" fmla="*/ 84 w 213"/>
                        <a:gd name="T7" fmla="*/ 18 h 129"/>
                        <a:gd name="T8" fmla="*/ 118 w 213"/>
                        <a:gd name="T9" fmla="*/ 4 h 129"/>
                        <a:gd name="T10" fmla="*/ 149 w 213"/>
                        <a:gd name="T11" fmla="*/ 0 h 129"/>
                        <a:gd name="T12" fmla="*/ 187 w 213"/>
                        <a:gd name="T13" fmla="*/ 9 h 129"/>
                        <a:gd name="T14" fmla="*/ 213 w 213"/>
                        <a:gd name="T15" fmla="*/ 26 h 129"/>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129"/>
                        <a:gd name="T26" fmla="*/ 213 w 2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129">
                          <a:moveTo>
                            <a:pt x="0" y="129"/>
                          </a:moveTo>
                          <a:lnTo>
                            <a:pt x="19" y="89"/>
                          </a:lnTo>
                          <a:lnTo>
                            <a:pt x="48" y="47"/>
                          </a:lnTo>
                          <a:lnTo>
                            <a:pt x="84" y="18"/>
                          </a:lnTo>
                          <a:lnTo>
                            <a:pt x="118" y="4"/>
                          </a:lnTo>
                          <a:lnTo>
                            <a:pt x="149" y="0"/>
                          </a:lnTo>
                          <a:lnTo>
                            <a:pt x="187" y="9"/>
                          </a:lnTo>
                          <a:lnTo>
                            <a:pt x="213" y="26"/>
                          </a:lnTo>
                        </a:path>
                      </a:pathLst>
                    </a:custGeom>
                    <a:noFill/>
                    <a:ln w="4763">
                      <a:solidFill>
                        <a:srgbClr val="000000"/>
                      </a:solidFill>
                      <a:round/>
                      <a:headEnd/>
                      <a:tailEnd/>
                    </a:ln>
                  </p:spPr>
                  <p:txBody>
                    <a:bodyPr/>
                    <a:lstStyle/>
                    <a:p>
                      <a:pPr algn="r"/>
                      <a:endParaRPr lang="zh-CN" altLang="en-US" sz="2800"/>
                    </a:p>
                  </p:txBody>
                </p:sp>
                <p:sp>
                  <p:nvSpPr>
                    <p:cNvPr id="49173" name="Freeform 60"/>
                    <p:cNvSpPr>
                      <a:spLocks/>
                    </p:cNvSpPr>
                    <p:nvPr/>
                  </p:nvSpPr>
                  <p:spPr bwMode="auto">
                    <a:xfrm>
                      <a:off x="4488" y="2279"/>
                      <a:ext cx="152" cy="79"/>
                    </a:xfrm>
                    <a:custGeom>
                      <a:avLst/>
                      <a:gdLst>
                        <a:gd name="T0" fmla="*/ 0 w 458"/>
                        <a:gd name="T1" fmla="*/ 163 h 317"/>
                        <a:gd name="T2" fmla="*/ 70 w 458"/>
                        <a:gd name="T3" fmla="*/ 143 h 317"/>
                        <a:gd name="T4" fmla="*/ 134 w 458"/>
                        <a:gd name="T5" fmla="*/ 115 h 317"/>
                        <a:gd name="T6" fmla="*/ 200 w 458"/>
                        <a:gd name="T7" fmla="*/ 79 h 317"/>
                        <a:gd name="T8" fmla="*/ 262 w 458"/>
                        <a:gd name="T9" fmla="*/ 38 h 317"/>
                        <a:gd name="T10" fmla="*/ 310 w 458"/>
                        <a:gd name="T11" fmla="*/ 0 h 317"/>
                        <a:gd name="T12" fmla="*/ 330 w 458"/>
                        <a:gd name="T13" fmla="*/ 60 h 317"/>
                        <a:gd name="T14" fmla="*/ 365 w 458"/>
                        <a:gd name="T15" fmla="*/ 118 h 317"/>
                        <a:gd name="T16" fmla="*/ 406 w 458"/>
                        <a:gd name="T17" fmla="*/ 170 h 317"/>
                        <a:gd name="T18" fmla="*/ 458 w 458"/>
                        <a:gd name="T19" fmla="*/ 210 h 317"/>
                        <a:gd name="T20" fmla="*/ 411 w 458"/>
                        <a:gd name="T21" fmla="*/ 252 h 317"/>
                        <a:gd name="T22" fmla="*/ 368 w 458"/>
                        <a:gd name="T23" fmla="*/ 279 h 317"/>
                        <a:gd name="T24" fmla="*/ 310 w 458"/>
                        <a:gd name="T25" fmla="*/ 303 h 317"/>
                        <a:gd name="T26" fmla="*/ 256 w 458"/>
                        <a:gd name="T27" fmla="*/ 317 h 317"/>
                        <a:gd name="T28" fmla="*/ 218 w 458"/>
                        <a:gd name="T29" fmla="*/ 315 h 317"/>
                        <a:gd name="T30" fmla="*/ 187 w 458"/>
                        <a:gd name="T31" fmla="*/ 306 h 3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8"/>
                        <a:gd name="T49" fmla="*/ 0 h 317"/>
                        <a:gd name="T50" fmla="*/ 458 w 458"/>
                        <a:gd name="T51" fmla="*/ 317 h 3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8" h="317">
                          <a:moveTo>
                            <a:pt x="0" y="163"/>
                          </a:moveTo>
                          <a:lnTo>
                            <a:pt x="70" y="143"/>
                          </a:lnTo>
                          <a:lnTo>
                            <a:pt x="134" y="115"/>
                          </a:lnTo>
                          <a:lnTo>
                            <a:pt x="200" y="79"/>
                          </a:lnTo>
                          <a:lnTo>
                            <a:pt x="262" y="38"/>
                          </a:lnTo>
                          <a:lnTo>
                            <a:pt x="310" y="0"/>
                          </a:lnTo>
                          <a:lnTo>
                            <a:pt x="330" y="60"/>
                          </a:lnTo>
                          <a:lnTo>
                            <a:pt x="365" y="118"/>
                          </a:lnTo>
                          <a:lnTo>
                            <a:pt x="406" y="170"/>
                          </a:lnTo>
                          <a:lnTo>
                            <a:pt x="458" y="210"/>
                          </a:lnTo>
                          <a:lnTo>
                            <a:pt x="411" y="252"/>
                          </a:lnTo>
                          <a:lnTo>
                            <a:pt x="368" y="279"/>
                          </a:lnTo>
                          <a:lnTo>
                            <a:pt x="310" y="303"/>
                          </a:lnTo>
                          <a:lnTo>
                            <a:pt x="256" y="317"/>
                          </a:lnTo>
                          <a:lnTo>
                            <a:pt x="218" y="315"/>
                          </a:lnTo>
                          <a:lnTo>
                            <a:pt x="187" y="306"/>
                          </a:lnTo>
                        </a:path>
                      </a:pathLst>
                    </a:custGeom>
                    <a:noFill/>
                    <a:ln w="4763">
                      <a:solidFill>
                        <a:srgbClr val="000000"/>
                      </a:solidFill>
                      <a:round/>
                      <a:headEnd/>
                      <a:tailEnd/>
                    </a:ln>
                  </p:spPr>
                  <p:txBody>
                    <a:bodyPr/>
                    <a:lstStyle/>
                    <a:p>
                      <a:pPr algn="r"/>
                      <a:endParaRPr lang="zh-CN" altLang="en-US" sz="2800"/>
                    </a:p>
                  </p:txBody>
                </p:sp>
                <p:sp>
                  <p:nvSpPr>
                    <p:cNvPr id="49174" name="Freeform 61"/>
                    <p:cNvSpPr>
                      <a:spLocks/>
                    </p:cNvSpPr>
                    <p:nvPr/>
                  </p:nvSpPr>
                  <p:spPr bwMode="auto">
                    <a:xfrm>
                      <a:off x="4544" y="2304"/>
                      <a:ext cx="51" cy="49"/>
                    </a:xfrm>
                    <a:custGeom>
                      <a:avLst/>
                      <a:gdLst>
                        <a:gd name="T0" fmla="*/ 0 w 152"/>
                        <a:gd name="T1" fmla="*/ 0 h 194"/>
                        <a:gd name="T2" fmla="*/ 36 w 152"/>
                        <a:gd name="T3" fmla="*/ 141 h 194"/>
                        <a:gd name="T4" fmla="*/ 152 w 152"/>
                        <a:gd name="T5" fmla="*/ 194 h 194"/>
                        <a:gd name="T6" fmla="*/ 0 60000 65536"/>
                        <a:gd name="T7" fmla="*/ 0 60000 65536"/>
                        <a:gd name="T8" fmla="*/ 0 60000 65536"/>
                        <a:gd name="T9" fmla="*/ 0 w 152"/>
                        <a:gd name="T10" fmla="*/ 0 h 194"/>
                        <a:gd name="T11" fmla="*/ 152 w 152"/>
                        <a:gd name="T12" fmla="*/ 194 h 194"/>
                      </a:gdLst>
                      <a:ahLst/>
                      <a:cxnLst>
                        <a:cxn ang="T6">
                          <a:pos x="T0" y="T1"/>
                        </a:cxn>
                        <a:cxn ang="T7">
                          <a:pos x="T2" y="T3"/>
                        </a:cxn>
                        <a:cxn ang="T8">
                          <a:pos x="T4" y="T5"/>
                        </a:cxn>
                      </a:cxnLst>
                      <a:rect l="T9" t="T10" r="T11" b="T12"/>
                      <a:pathLst>
                        <a:path w="152" h="194">
                          <a:moveTo>
                            <a:pt x="0" y="0"/>
                          </a:moveTo>
                          <a:lnTo>
                            <a:pt x="36" y="141"/>
                          </a:lnTo>
                          <a:lnTo>
                            <a:pt x="152" y="194"/>
                          </a:lnTo>
                        </a:path>
                      </a:pathLst>
                    </a:custGeom>
                    <a:noFill/>
                    <a:ln w="4763">
                      <a:solidFill>
                        <a:srgbClr val="000000"/>
                      </a:solidFill>
                      <a:round/>
                      <a:headEnd/>
                      <a:tailEnd/>
                    </a:ln>
                  </p:spPr>
                  <p:txBody>
                    <a:bodyPr/>
                    <a:lstStyle/>
                    <a:p>
                      <a:pPr algn="r"/>
                      <a:endParaRPr lang="zh-CN" altLang="en-US" sz="2800"/>
                    </a:p>
                  </p:txBody>
                </p:sp>
                <p:sp>
                  <p:nvSpPr>
                    <p:cNvPr id="49175" name="Freeform 62"/>
                    <p:cNvSpPr>
                      <a:spLocks/>
                    </p:cNvSpPr>
                    <p:nvPr/>
                  </p:nvSpPr>
                  <p:spPr bwMode="auto">
                    <a:xfrm>
                      <a:off x="4467" y="2127"/>
                      <a:ext cx="19" cy="46"/>
                    </a:xfrm>
                    <a:custGeom>
                      <a:avLst/>
                      <a:gdLst>
                        <a:gd name="T0" fmla="*/ 0 w 59"/>
                        <a:gd name="T1" fmla="*/ 0 h 187"/>
                        <a:gd name="T2" fmla="*/ 26 w 59"/>
                        <a:gd name="T3" fmla="*/ 24 h 187"/>
                        <a:gd name="T4" fmla="*/ 43 w 59"/>
                        <a:gd name="T5" fmla="*/ 54 h 187"/>
                        <a:gd name="T6" fmla="*/ 44 w 59"/>
                        <a:gd name="T7" fmla="*/ 84 h 187"/>
                        <a:gd name="T8" fmla="*/ 55 w 59"/>
                        <a:gd name="T9" fmla="*/ 118 h 187"/>
                        <a:gd name="T10" fmla="*/ 59 w 59"/>
                        <a:gd name="T11" fmla="*/ 153 h 187"/>
                        <a:gd name="T12" fmla="*/ 59 w 59"/>
                        <a:gd name="T13" fmla="*/ 187 h 187"/>
                        <a:gd name="T14" fmla="*/ 0 60000 65536"/>
                        <a:gd name="T15" fmla="*/ 0 60000 65536"/>
                        <a:gd name="T16" fmla="*/ 0 60000 65536"/>
                        <a:gd name="T17" fmla="*/ 0 60000 65536"/>
                        <a:gd name="T18" fmla="*/ 0 60000 65536"/>
                        <a:gd name="T19" fmla="*/ 0 60000 65536"/>
                        <a:gd name="T20" fmla="*/ 0 60000 65536"/>
                        <a:gd name="T21" fmla="*/ 0 w 59"/>
                        <a:gd name="T22" fmla="*/ 0 h 187"/>
                        <a:gd name="T23" fmla="*/ 59 w 59"/>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87">
                          <a:moveTo>
                            <a:pt x="0" y="0"/>
                          </a:moveTo>
                          <a:lnTo>
                            <a:pt x="26" y="24"/>
                          </a:lnTo>
                          <a:lnTo>
                            <a:pt x="43" y="54"/>
                          </a:lnTo>
                          <a:lnTo>
                            <a:pt x="44" y="84"/>
                          </a:lnTo>
                          <a:lnTo>
                            <a:pt x="55" y="118"/>
                          </a:lnTo>
                          <a:lnTo>
                            <a:pt x="59" y="153"/>
                          </a:lnTo>
                          <a:lnTo>
                            <a:pt x="59" y="187"/>
                          </a:lnTo>
                        </a:path>
                      </a:pathLst>
                    </a:custGeom>
                    <a:noFill/>
                    <a:ln w="4763">
                      <a:solidFill>
                        <a:srgbClr val="000000"/>
                      </a:solidFill>
                      <a:round/>
                      <a:headEnd/>
                      <a:tailEnd/>
                    </a:ln>
                  </p:spPr>
                  <p:txBody>
                    <a:bodyPr/>
                    <a:lstStyle/>
                    <a:p>
                      <a:pPr algn="r"/>
                      <a:endParaRPr lang="zh-CN" altLang="en-US" sz="2800"/>
                    </a:p>
                  </p:txBody>
                </p:sp>
                <p:sp>
                  <p:nvSpPr>
                    <p:cNvPr id="49176" name="Freeform 63"/>
                    <p:cNvSpPr>
                      <a:spLocks/>
                    </p:cNvSpPr>
                    <p:nvPr/>
                  </p:nvSpPr>
                  <p:spPr bwMode="auto">
                    <a:xfrm>
                      <a:off x="4462" y="2136"/>
                      <a:ext cx="19" cy="27"/>
                    </a:xfrm>
                    <a:custGeom>
                      <a:avLst/>
                      <a:gdLst>
                        <a:gd name="T0" fmla="*/ 12 w 56"/>
                        <a:gd name="T1" fmla="*/ 0 h 108"/>
                        <a:gd name="T2" fmla="*/ 0 w 56"/>
                        <a:gd name="T3" fmla="*/ 21 h 108"/>
                        <a:gd name="T4" fmla="*/ 2 w 56"/>
                        <a:gd name="T5" fmla="*/ 47 h 108"/>
                        <a:gd name="T6" fmla="*/ 12 w 56"/>
                        <a:gd name="T7" fmla="*/ 69 h 108"/>
                        <a:gd name="T8" fmla="*/ 25 w 56"/>
                        <a:gd name="T9" fmla="*/ 83 h 108"/>
                        <a:gd name="T10" fmla="*/ 36 w 56"/>
                        <a:gd name="T11" fmla="*/ 96 h 108"/>
                        <a:gd name="T12" fmla="*/ 56 w 56"/>
                        <a:gd name="T13" fmla="*/ 108 h 108"/>
                        <a:gd name="T14" fmla="*/ 0 60000 65536"/>
                        <a:gd name="T15" fmla="*/ 0 60000 65536"/>
                        <a:gd name="T16" fmla="*/ 0 60000 65536"/>
                        <a:gd name="T17" fmla="*/ 0 60000 65536"/>
                        <a:gd name="T18" fmla="*/ 0 60000 65536"/>
                        <a:gd name="T19" fmla="*/ 0 60000 65536"/>
                        <a:gd name="T20" fmla="*/ 0 60000 65536"/>
                        <a:gd name="T21" fmla="*/ 0 w 56"/>
                        <a:gd name="T22" fmla="*/ 0 h 108"/>
                        <a:gd name="T23" fmla="*/ 56 w 56"/>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08">
                          <a:moveTo>
                            <a:pt x="12" y="0"/>
                          </a:moveTo>
                          <a:lnTo>
                            <a:pt x="0" y="21"/>
                          </a:lnTo>
                          <a:lnTo>
                            <a:pt x="2" y="47"/>
                          </a:lnTo>
                          <a:lnTo>
                            <a:pt x="12" y="69"/>
                          </a:lnTo>
                          <a:lnTo>
                            <a:pt x="25" y="83"/>
                          </a:lnTo>
                          <a:lnTo>
                            <a:pt x="36" y="96"/>
                          </a:lnTo>
                          <a:lnTo>
                            <a:pt x="56" y="108"/>
                          </a:lnTo>
                        </a:path>
                      </a:pathLst>
                    </a:custGeom>
                    <a:noFill/>
                    <a:ln w="4763">
                      <a:solidFill>
                        <a:srgbClr val="000000"/>
                      </a:solidFill>
                      <a:round/>
                      <a:headEnd/>
                      <a:tailEnd/>
                    </a:ln>
                  </p:spPr>
                  <p:txBody>
                    <a:bodyPr/>
                    <a:lstStyle/>
                    <a:p>
                      <a:pPr algn="r"/>
                      <a:endParaRPr lang="zh-CN" altLang="en-US" sz="2800"/>
                    </a:p>
                  </p:txBody>
                </p:sp>
                <p:sp>
                  <p:nvSpPr>
                    <p:cNvPr id="49177" name="Freeform 64"/>
                    <p:cNvSpPr>
                      <a:spLocks/>
                    </p:cNvSpPr>
                    <p:nvPr/>
                  </p:nvSpPr>
                  <p:spPr bwMode="auto">
                    <a:xfrm>
                      <a:off x="4647" y="2195"/>
                      <a:ext cx="99" cy="159"/>
                    </a:xfrm>
                    <a:custGeom>
                      <a:avLst/>
                      <a:gdLst>
                        <a:gd name="T0" fmla="*/ 297 w 297"/>
                        <a:gd name="T1" fmla="*/ 332 h 639"/>
                        <a:gd name="T2" fmla="*/ 261 w 297"/>
                        <a:gd name="T3" fmla="*/ 339 h 639"/>
                        <a:gd name="T4" fmla="*/ 251 w 297"/>
                        <a:gd name="T5" fmla="*/ 364 h 639"/>
                        <a:gd name="T6" fmla="*/ 245 w 297"/>
                        <a:gd name="T7" fmla="*/ 382 h 639"/>
                        <a:gd name="T8" fmla="*/ 226 w 297"/>
                        <a:gd name="T9" fmla="*/ 392 h 639"/>
                        <a:gd name="T10" fmla="*/ 178 w 297"/>
                        <a:gd name="T11" fmla="*/ 462 h 639"/>
                        <a:gd name="T12" fmla="*/ 141 w 297"/>
                        <a:gd name="T13" fmla="*/ 522 h 639"/>
                        <a:gd name="T14" fmla="*/ 94 w 297"/>
                        <a:gd name="T15" fmla="*/ 571 h 639"/>
                        <a:gd name="T16" fmla="*/ 75 w 297"/>
                        <a:gd name="T17" fmla="*/ 604 h 639"/>
                        <a:gd name="T18" fmla="*/ 0 w 297"/>
                        <a:gd name="T19" fmla="*/ 639 h 639"/>
                        <a:gd name="T20" fmla="*/ 32 w 297"/>
                        <a:gd name="T21" fmla="*/ 610 h 639"/>
                        <a:gd name="T22" fmla="*/ 63 w 297"/>
                        <a:gd name="T23" fmla="*/ 562 h 639"/>
                        <a:gd name="T24" fmla="*/ 74 w 297"/>
                        <a:gd name="T25" fmla="*/ 520 h 639"/>
                        <a:gd name="T26" fmla="*/ 78 w 297"/>
                        <a:gd name="T27" fmla="*/ 468 h 639"/>
                        <a:gd name="T28" fmla="*/ 67 w 297"/>
                        <a:gd name="T29" fmla="*/ 405 h 639"/>
                        <a:gd name="T30" fmla="*/ 101 w 297"/>
                        <a:gd name="T31" fmla="*/ 366 h 639"/>
                        <a:gd name="T32" fmla="*/ 104 w 297"/>
                        <a:gd name="T33" fmla="*/ 302 h 639"/>
                        <a:gd name="T34" fmla="*/ 104 w 297"/>
                        <a:gd name="T35" fmla="*/ 274 h 639"/>
                        <a:gd name="T36" fmla="*/ 203 w 297"/>
                        <a:gd name="T37" fmla="*/ 344 h 639"/>
                        <a:gd name="T38" fmla="*/ 154 w 297"/>
                        <a:gd name="T39" fmla="*/ 258 h 639"/>
                        <a:gd name="T40" fmla="*/ 167 w 297"/>
                        <a:gd name="T41" fmla="*/ 212 h 639"/>
                        <a:gd name="T42" fmla="*/ 189 w 297"/>
                        <a:gd name="T43" fmla="*/ 141 h 639"/>
                        <a:gd name="T44" fmla="*/ 192 w 297"/>
                        <a:gd name="T45" fmla="*/ 86 h 639"/>
                        <a:gd name="T46" fmla="*/ 178 w 297"/>
                        <a:gd name="T47" fmla="*/ 43 h 639"/>
                        <a:gd name="T48" fmla="*/ 165 w 297"/>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
                        <a:gd name="T76" fmla="*/ 0 h 639"/>
                        <a:gd name="T77" fmla="*/ 297 w 297"/>
                        <a:gd name="T78" fmla="*/ 639 h 6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 h="639">
                          <a:moveTo>
                            <a:pt x="297" y="332"/>
                          </a:moveTo>
                          <a:lnTo>
                            <a:pt x="261" y="339"/>
                          </a:lnTo>
                          <a:lnTo>
                            <a:pt x="251" y="364"/>
                          </a:lnTo>
                          <a:lnTo>
                            <a:pt x="245" y="382"/>
                          </a:lnTo>
                          <a:lnTo>
                            <a:pt x="226" y="392"/>
                          </a:lnTo>
                          <a:lnTo>
                            <a:pt x="178" y="462"/>
                          </a:lnTo>
                          <a:lnTo>
                            <a:pt x="141" y="522"/>
                          </a:lnTo>
                          <a:lnTo>
                            <a:pt x="94" y="571"/>
                          </a:lnTo>
                          <a:lnTo>
                            <a:pt x="75" y="604"/>
                          </a:lnTo>
                          <a:lnTo>
                            <a:pt x="0" y="639"/>
                          </a:lnTo>
                          <a:lnTo>
                            <a:pt x="32" y="610"/>
                          </a:lnTo>
                          <a:lnTo>
                            <a:pt x="63" y="562"/>
                          </a:lnTo>
                          <a:lnTo>
                            <a:pt x="74" y="520"/>
                          </a:lnTo>
                          <a:lnTo>
                            <a:pt x="78" y="468"/>
                          </a:lnTo>
                          <a:lnTo>
                            <a:pt x="67" y="405"/>
                          </a:lnTo>
                          <a:lnTo>
                            <a:pt x="101" y="366"/>
                          </a:lnTo>
                          <a:lnTo>
                            <a:pt x="104" y="302"/>
                          </a:lnTo>
                          <a:lnTo>
                            <a:pt x="104" y="274"/>
                          </a:lnTo>
                          <a:lnTo>
                            <a:pt x="203" y="344"/>
                          </a:lnTo>
                          <a:lnTo>
                            <a:pt x="154" y="258"/>
                          </a:lnTo>
                          <a:lnTo>
                            <a:pt x="167" y="212"/>
                          </a:lnTo>
                          <a:lnTo>
                            <a:pt x="189" y="141"/>
                          </a:lnTo>
                          <a:lnTo>
                            <a:pt x="192" y="86"/>
                          </a:lnTo>
                          <a:lnTo>
                            <a:pt x="178" y="43"/>
                          </a:lnTo>
                          <a:lnTo>
                            <a:pt x="165" y="0"/>
                          </a:lnTo>
                        </a:path>
                      </a:pathLst>
                    </a:custGeom>
                    <a:noFill/>
                    <a:ln w="4763">
                      <a:solidFill>
                        <a:srgbClr val="000000"/>
                      </a:solidFill>
                      <a:round/>
                      <a:headEnd/>
                      <a:tailEnd/>
                    </a:ln>
                  </p:spPr>
                  <p:txBody>
                    <a:bodyPr/>
                    <a:lstStyle/>
                    <a:p>
                      <a:pPr algn="r"/>
                      <a:endParaRPr lang="zh-CN" altLang="en-US" sz="2800"/>
                    </a:p>
                  </p:txBody>
                </p:sp>
              </p:grpSp>
            </p:grpSp>
          </p:grpSp>
        </p:grpSp>
        <p:sp>
          <p:nvSpPr>
            <p:cNvPr id="49160" name="Rectangle 69"/>
            <p:cNvSpPr>
              <a:spLocks noChangeArrowheads="1"/>
            </p:cNvSpPr>
            <p:nvPr/>
          </p:nvSpPr>
          <p:spPr bwMode="auto">
            <a:xfrm>
              <a:off x="1565" y="1979"/>
              <a:ext cx="952" cy="816"/>
            </a:xfrm>
            <a:prstGeom prst="rect">
              <a:avLst/>
            </a:prstGeom>
            <a:noFill/>
            <a:ln w="9525">
              <a:noFill/>
              <a:miter lim="800000"/>
              <a:headEnd/>
              <a:tailEnd/>
            </a:ln>
          </p:spPr>
          <p:txBody>
            <a:bodyPr wrap="none" anchor="ctr"/>
            <a:lstStyle/>
            <a:p>
              <a:pPr algn="r"/>
              <a:endParaRPr lang="zh-CN" altLang="en-US" sz="2800"/>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4"/>
                                        </p:tgtEl>
                                        <p:attrNameLst>
                                          <p:attrName>r</p:attrName>
                                        </p:attrNameLst>
                                      </p:cBhvr>
                                    </p:animRot>
                                  </p:childTnLst>
                                </p:cTn>
                              </p:par>
                            </p:childTnLst>
                          </p:cTn>
                        </p:par>
                        <p:par>
                          <p:cTn id="7" fill="hold">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111684"/>
                                        </p:tgtEl>
                                        <p:attrNameLst>
                                          <p:attrName>style.visibility</p:attrName>
                                        </p:attrNameLst>
                                      </p:cBhvr>
                                      <p:to>
                                        <p:strVal val="visible"/>
                                      </p:to>
                                    </p:set>
                                    <p:animEffect transition="in" filter="box(in)">
                                      <p:cBhvr>
                                        <p:cTn id="10" dur="500"/>
                                        <p:tgtEl>
                                          <p:spTgt spid="111684"/>
                                        </p:tgtEl>
                                      </p:cBhvr>
                                    </p:animEffect>
                                  </p:childTnLst>
                                </p:cTn>
                              </p:par>
                            </p:childTnLst>
                          </p:cTn>
                        </p:par>
                        <p:par>
                          <p:cTn id="11" fill="hold">
                            <p:stCondLst>
                              <p:cond delay="2500"/>
                            </p:stCondLst>
                            <p:childTnLst>
                              <p:par>
                                <p:cTn id="12" presetID="4" presetClass="exit" presetSubtype="16" fill="hold" grpId="1" nodeType="afterEffect">
                                  <p:stCondLst>
                                    <p:cond delay="2000"/>
                                  </p:stCondLst>
                                  <p:childTnLst>
                                    <p:animEffect transition="out" filter="box(in)">
                                      <p:cBhvr>
                                        <p:cTn id="13" dur="500"/>
                                        <p:tgtEl>
                                          <p:spTgt spid="111684"/>
                                        </p:tgtEl>
                                      </p:cBhvr>
                                    </p:animEffect>
                                    <p:set>
                                      <p:cBhvr>
                                        <p:cTn id="14" dur="1" fill="hold">
                                          <p:stCondLst>
                                            <p:cond delay="499"/>
                                          </p:stCondLst>
                                        </p:cTn>
                                        <p:tgtEl>
                                          <p:spTgt spid="111684"/>
                                        </p:tgtEl>
                                        <p:attrNameLst>
                                          <p:attrName>style.visibility</p:attrName>
                                        </p:attrNameLst>
                                      </p:cBhvr>
                                      <p:to>
                                        <p:strVal val="hidden"/>
                                      </p:to>
                                    </p:set>
                                  </p:childTnLst>
                                </p:cTn>
                              </p:par>
                            </p:childTnLst>
                          </p:cTn>
                        </p:par>
                        <p:par>
                          <p:cTn id="15" fill="hold">
                            <p:stCondLst>
                              <p:cond delay="5000"/>
                            </p:stCondLst>
                            <p:childTnLst>
                              <p:par>
                                <p:cTn id="16" presetID="8" presetClass="emph" presetSubtype="0" accel="50000" decel="50000" fill="hold" nodeType="afterEffect">
                                  <p:stCondLst>
                                    <p:cond delay="0"/>
                                  </p:stCondLst>
                                  <p:childTnLst>
                                    <p:animRot by="-5400000">
                                      <p:cBhvr>
                                        <p:cTn id="17" dur="2000" fill="hold"/>
                                        <p:tgtEl>
                                          <p:spTgt spid="4"/>
                                        </p:tgtEl>
                                        <p:attrNameLst>
                                          <p:attrName>r</p:attrName>
                                        </p:attrNameLst>
                                      </p:cBhvr>
                                    </p:animRot>
                                  </p:childTnLst>
                                </p:cTn>
                              </p:par>
                            </p:childTnLst>
                          </p:cTn>
                        </p:par>
                        <p:par>
                          <p:cTn id="18" fill="hold">
                            <p:stCondLst>
                              <p:cond delay="7000"/>
                            </p:stCondLst>
                            <p:childTnLst>
                              <p:par>
                                <p:cTn id="19" presetID="8" presetClass="emph" presetSubtype="0" fill="hold" nodeType="afterEffect">
                                  <p:stCondLst>
                                    <p:cond delay="0"/>
                                  </p:stCondLst>
                                  <p:childTnLst>
                                    <p:animRot by="5400000">
                                      <p:cBhvr>
                                        <p:cTn id="20" dur="2000" fill="hold"/>
                                        <p:tgtEl>
                                          <p:spTgt spid="4"/>
                                        </p:tgtEl>
                                        <p:attrNameLst>
                                          <p:attrName>r</p:attrName>
                                        </p:attrNameLst>
                                      </p:cBhvr>
                                    </p:animRot>
                                  </p:childTnLst>
                                </p:cTn>
                              </p:par>
                            </p:childTnLst>
                          </p:cTn>
                        </p:par>
                        <p:par>
                          <p:cTn id="21" fill="hold">
                            <p:stCondLst>
                              <p:cond delay="9000"/>
                            </p:stCondLst>
                            <p:childTnLst>
                              <p:par>
                                <p:cTn id="22" presetID="4" presetClass="entr" presetSubtype="16" fill="hold" grpId="2" nodeType="afterEffect">
                                  <p:stCondLst>
                                    <p:cond delay="0"/>
                                  </p:stCondLst>
                                  <p:childTnLst>
                                    <p:set>
                                      <p:cBhvr>
                                        <p:cTn id="23" dur="1" fill="hold">
                                          <p:stCondLst>
                                            <p:cond delay="0"/>
                                          </p:stCondLst>
                                        </p:cTn>
                                        <p:tgtEl>
                                          <p:spTgt spid="111684"/>
                                        </p:tgtEl>
                                        <p:attrNameLst>
                                          <p:attrName>style.visibility</p:attrName>
                                        </p:attrNameLst>
                                      </p:cBhvr>
                                      <p:to>
                                        <p:strVal val="visible"/>
                                      </p:to>
                                    </p:set>
                                    <p:animEffect transition="in" filter="box(in)">
                                      <p:cBhvr>
                                        <p:cTn id="24" dur="500"/>
                                        <p:tgtEl>
                                          <p:spTgt spid="11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4" grpId="0" animBg="1"/>
      <p:bldP spid="111684" grpId="1" animBg="1"/>
      <p:bldP spid="111684"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1366218" y="44624"/>
            <a:ext cx="6086102" cy="830262"/>
          </a:xfrm>
        </p:spPr>
        <p:txBody>
          <a:bodyPr/>
          <a:lstStyle/>
          <a:p>
            <a:pPr eaLnBrk="1" hangingPunct="1">
              <a:defRPr/>
            </a:pPr>
            <a:r>
              <a:rPr lang="zh-CN" altLang="en-US" sz="4000" b="1" dirty="0" smtClean="0">
                <a:effectLst>
                  <a:outerShdw blurRad="38100" dist="38100" dir="2700000" algn="tl">
                    <a:srgbClr val="C0C0C0"/>
                  </a:outerShdw>
                </a:effectLst>
                <a:latin typeface="Arial" pitchFamily="34" charset="0"/>
              </a:rPr>
              <a:t>三、资金时间价值的计量</a:t>
            </a:r>
          </a:p>
        </p:txBody>
      </p:sp>
      <p:sp>
        <p:nvSpPr>
          <p:cNvPr id="296965" name="Rectangle 5"/>
          <p:cNvSpPr>
            <a:spLocks noChangeArrowheads="1"/>
          </p:cNvSpPr>
          <p:nvPr/>
        </p:nvSpPr>
        <p:spPr bwMode="auto">
          <a:xfrm>
            <a:off x="714348" y="1071546"/>
            <a:ext cx="7848600" cy="2031325"/>
          </a:xfrm>
          <a:prstGeom prst="rect">
            <a:avLst/>
          </a:prstGeom>
          <a:noFill/>
          <a:ln w="9525">
            <a:noFill/>
            <a:miter lim="800000"/>
            <a:headEnd/>
            <a:tailEnd/>
          </a:ln>
          <a:effectLst/>
        </p:spPr>
        <p:txBody>
          <a:bodyPr wrap="square">
            <a:spAutoFit/>
          </a:bodyPr>
          <a:lstStyle/>
          <a:p>
            <a:pPr algn="l">
              <a:lnSpc>
                <a:spcPct val="150000"/>
              </a:lnSpc>
              <a:defRPr/>
            </a:pPr>
            <a:r>
              <a:rPr lang="en-US" altLang="zh-CN" sz="2800" b="1" dirty="0">
                <a:solidFill>
                  <a:srgbClr val="C00000"/>
                </a:solidFill>
                <a:effectLst>
                  <a:outerShdw blurRad="38100" dist="38100" dir="2700000" algn="tl">
                    <a:srgbClr val="000000">
                      <a:alpha val="43137"/>
                    </a:srgbClr>
                  </a:outerShdw>
                </a:effectLst>
              </a:rPr>
              <a:t>        </a:t>
            </a:r>
            <a:r>
              <a:rPr lang="zh-CN" altLang="en-US" sz="2800" b="1" dirty="0">
                <a:solidFill>
                  <a:srgbClr val="C00000"/>
                </a:solidFill>
                <a:effectLst>
                  <a:outerShdw blurRad="38100" dist="38100" dir="2700000" algn="tl">
                    <a:srgbClr val="000000">
                      <a:alpha val="43137"/>
                    </a:srgbClr>
                  </a:outerShdw>
                </a:effectLst>
              </a:rPr>
              <a:t>利用等值的概念，把一个时点发生的资金金额换算成另一个时点的等值金额的过程，称为资金的等值计算</a:t>
            </a:r>
            <a:r>
              <a:rPr lang="zh-CN" altLang="en-US" sz="2800" b="1" dirty="0" smtClean="0">
                <a:solidFill>
                  <a:srgbClr val="C00000"/>
                </a:solidFill>
                <a:effectLst>
                  <a:outerShdw blurRad="38100" dist="38100" dir="2700000" algn="tl">
                    <a:srgbClr val="000000">
                      <a:alpha val="43137"/>
                    </a:srgbClr>
                  </a:outerShdw>
                </a:effectLst>
              </a:rPr>
              <a:t>。</a:t>
            </a:r>
            <a:endParaRPr lang="zh-CN" altLang="en-US" sz="2800" b="1" dirty="0">
              <a:solidFill>
                <a:srgbClr val="C00000"/>
              </a:solidFill>
              <a:effectLst>
                <a:outerShdw blurRad="38100" dist="38100" dir="2700000" algn="tl">
                  <a:srgbClr val="000000">
                    <a:alpha val="43137"/>
                  </a:srgbClr>
                </a:outerShdw>
              </a:effectLst>
            </a:endParaRPr>
          </a:p>
        </p:txBody>
      </p:sp>
      <p:grpSp>
        <p:nvGrpSpPr>
          <p:cNvPr id="2" name="Group 10"/>
          <p:cNvGrpSpPr>
            <a:grpSpLocks/>
          </p:cNvGrpSpPr>
          <p:nvPr/>
        </p:nvGrpSpPr>
        <p:grpSpPr bwMode="auto">
          <a:xfrm>
            <a:off x="533400" y="3657600"/>
            <a:ext cx="8458200" cy="1160463"/>
            <a:chOff x="336" y="2304"/>
            <a:chExt cx="5328" cy="731"/>
          </a:xfrm>
        </p:grpSpPr>
        <p:sp>
          <p:nvSpPr>
            <p:cNvPr id="46089" name="Text Box 6"/>
            <p:cNvSpPr txBox="1">
              <a:spLocks noChangeArrowheads="1"/>
            </p:cNvSpPr>
            <p:nvPr/>
          </p:nvSpPr>
          <p:spPr bwMode="auto">
            <a:xfrm>
              <a:off x="336" y="2304"/>
              <a:ext cx="5328" cy="731"/>
            </a:xfrm>
            <a:prstGeom prst="rect">
              <a:avLst/>
            </a:prstGeom>
            <a:noFill/>
            <a:ln w="9525">
              <a:noFill/>
              <a:miter lim="800000"/>
              <a:headEnd/>
              <a:tailEnd/>
            </a:ln>
          </p:spPr>
          <p:txBody>
            <a:bodyPr>
              <a:spAutoFit/>
            </a:bodyPr>
            <a:lstStyle/>
            <a:p>
              <a:pPr algn="l">
                <a:spcBef>
                  <a:spcPct val="50000"/>
                </a:spcBef>
              </a:pPr>
              <a:r>
                <a:rPr lang="zh-CN" altLang="en-US" sz="2800" b="1" dirty="0">
                  <a:effectLst>
                    <a:outerShdw blurRad="38100" dist="38100" dir="2700000" algn="tl">
                      <a:srgbClr val="000000">
                        <a:alpha val="43137"/>
                      </a:srgbClr>
                    </a:outerShdw>
                  </a:effectLst>
                  <a:latin typeface="宋体" pitchFamily="2" charset="-122"/>
                </a:rPr>
                <a:t>例：   </a:t>
              </a:r>
              <a:r>
                <a:rPr lang="en-US" altLang="zh-CN" sz="2800" b="1" dirty="0">
                  <a:effectLst>
                    <a:outerShdw blurRad="38100" dist="38100" dir="2700000" algn="tl">
                      <a:srgbClr val="000000">
                        <a:alpha val="43137"/>
                      </a:srgbClr>
                    </a:outerShdw>
                  </a:effectLst>
                  <a:latin typeface="宋体" pitchFamily="2" charset="-122"/>
                </a:rPr>
                <a:t>2003.11.             2004.11.</a:t>
              </a:r>
            </a:p>
            <a:p>
              <a:pPr algn="l">
                <a:spcBef>
                  <a:spcPct val="50000"/>
                </a:spcBef>
              </a:pPr>
              <a:r>
                <a:rPr lang="en-US" altLang="zh-CN" sz="2800" b="1" dirty="0">
                  <a:effectLst>
                    <a:outerShdw blurRad="38100" dist="38100" dir="2700000" algn="tl">
                      <a:srgbClr val="000000">
                        <a:alpha val="43137"/>
                      </a:srgbClr>
                    </a:outerShdw>
                  </a:effectLst>
                  <a:latin typeface="宋体" pitchFamily="2" charset="-122"/>
                </a:rPr>
                <a:t>        </a:t>
              </a:r>
              <a:r>
                <a:rPr lang="en-US" altLang="zh-CN" sz="2800" b="1" dirty="0">
                  <a:solidFill>
                    <a:schemeClr val="hlink"/>
                  </a:solidFill>
                  <a:effectLst>
                    <a:outerShdw blurRad="38100" dist="38100" dir="2700000" algn="tl">
                      <a:srgbClr val="000000">
                        <a:alpha val="43137"/>
                      </a:srgbClr>
                    </a:outerShdw>
                  </a:effectLst>
                  <a:latin typeface="宋体" pitchFamily="2" charset="-122"/>
                </a:rPr>
                <a:t>1000</a:t>
              </a:r>
              <a:r>
                <a:rPr lang="zh-CN" altLang="en-US" sz="2800" b="1" dirty="0">
                  <a:solidFill>
                    <a:schemeClr val="hlink"/>
                  </a:solidFill>
                  <a:effectLst>
                    <a:outerShdw blurRad="38100" dist="38100" dir="2700000" algn="tl">
                      <a:srgbClr val="000000">
                        <a:alpha val="43137"/>
                      </a:srgbClr>
                    </a:outerShdw>
                  </a:effectLst>
                  <a:latin typeface="宋体" pitchFamily="2" charset="-122"/>
                </a:rPr>
                <a:t>元         </a:t>
              </a:r>
              <a:r>
                <a:rPr lang="en-US" altLang="zh-CN" sz="2800" b="1" dirty="0">
                  <a:solidFill>
                    <a:schemeClr val="hlink"/>
                  </a:solidFill>
                  <a:effectLst>
                    <a:outerShdw blurRad="38100" dist="38100" dir="2700000" algn="tl">
                      <a:srgbClr val="000000">
                        <a:alpha val="43137"/>
                      </a:srgbClr>
                    </a:outerShdw>
                  </a:effectLst>
                  <a:latin typeface="宋体" pitchFamily="2" charset="-122"/>
                </a:rPr>
                <a:t>1000</a:t>
              </a:r>
              <a:r>
                <a:rPr lang="zh-CN" altLang="en-US" sz="2800" b="1" dirty="0">
                  <a:solidFill>
                    <a:schemeClr val="hlink"/>
                  </a:solidFill>
                  <a:effectLst>
                    <a:outerShdw blurRad="38100" dist="38100" dir="2700000" algn="tl">
                      <a:srgbClr val="000000">
                        <a:alpha val="43137"/>
                      </a:srgbClr>
                    </a:outerShdw>
                  </a:effectLst>
                  <a:latin typeface="宋体" pitchFamily="2" charset="-122"/>
                </a:rPr>
                <a:t>（</a:t>
              </a:r>
              <a:r>
                <a:rPr lang="en-US" altLang="zh-CN" sz="2800" b="1" dirty="0">
                  <a:solidFill>
                    <a:schemeClr val="hlink"/>
                  </a:solidFill>
                  <a:effectLst>
                    <a:outerShdw blurRad="38100" dist="38100" dir="2700000" algn="tl">
                      <a:srgbClr val="000000">
                        <a:alpha val="43137"/>
                      </a:srgbClr>
                    </a:outerShdw>
                  </a:effectLst>
                  <a:latin typeface="宋体" pitchFamily="2" charset="-122"/>
                </a:rPr>
                <a:t>1</a:t>
              </a:r>
              <a:r>
                <a:rPr lang="zh-CN" altLang="en-US" sz="2800" b="1" dirty="0">
                  <a:solidFill>
                    <a:schemeClr val="hlink"/>
                  </a:solidFill>
                  <a:effectLst>
                    <a:outerShdw blurRad="38100" dist="38100" dir="2700000" algn="tl">
                      <a:srgbClr val="000000">
                        <a:alpha val="43137"/>
                      </a:srgbClr>
                    </a:outerShdw>
                  </a:effectLst>
                  <a:latin typeface="宋体" pitchFamily="2" charset="-122"/>
                </a:rPr>
                <a:t>＋</a:t>
              </a:r>
              <a:r>
                <a:rPr lang="en-US" altLang="zh-CN" sz="2800" b="1" dirty="0">
                  <a:solidFill>
                    <a:schemeClr val="hlink"/>
                  </a:solidFill>
                  <a:effectLst>
                    <a:outerShdw blurRad="38100" dist="38100" dir="2700000" algn="tl">
                      <a:srgbClr val="000000">
                        <a:alpha val="43137"/>
                      </a:srgbClr>
                    </a:outerShdw>
                  </a:effectLst>
                  <a:latin typeface="宋体" pitchFamily="2" charset="-122"/>
                </a:rPr>
                <a:t>6</a:t>
              </a:r>
              <a:r>
                <a:rPr lang="zh-CN" altLang="en-US" sz="2800" b="1" dirty="0">
                  <a:solidFill>
                    <a:schemeClr val="hlink"/>
                  </a:solidFill>
                  <a:effectLst>
                    <a:outerShdw blurRad="38100" dist="38100" dir="2700000" algn="tl">
                      <a:srgbClr val="000000">
                        <a:alpha val="43137"/>
                      </a:srgbClr>
                    </a:outerShdw>
                  </a:effectLst>
                  <a:latin typeface="宋体" pitchFamily="2" charset="-122"/>
                </a:rPr>
                <a:t>％）＝</a:t>
              </a:r>
              <a:r>
                <a:rPr lang="en-US" altLang="zh-CN" sz="2800" b="1" dirty="0">
                  <a:solidFill>
                    <a:schemeClr val="hlink"/>
                  </a:solidFill>
                  <a:effectLst>
                    <a:outerShdw blurRad="38100" dist="38100" dir="2700000" algn="tl">
                      <a:srgbClr val="000000">
                        <a:alpha val="43137"/>
                      </a:srgbClr>
                    </a:outerShdw>
                  </a:effectLst>
                  <a:latin typeface="宋体" pitchFamily="2" charset="-122"/>
                </a:rPr>
                <a:t>1060</a:t>
              </a:r>
              <a:r>
                <a:rPr lang="zh-CN" altLang="en-US" sz="2800" b="1" dirty="0">
                  <a:solidFill>
                    <a:schemeClr val="hlink"/>
                  </a:solidFill>
                  <a:effectLst>
                    <a:outerShdw blurRad="38100" dist="38100" dir="2700000" algn="tl">
                      <a:srgbClr val="000000">
                        <a:alpha val="43137"/>
                      </a:srgbClr>
                    </a:outerShdw>
                  </a:effectLst>
                  <a:latin typeface="宋体" pitchFamily="2" charset="-122"/>
                </a:rPr>
                <a:t>元</a:t>
              </a:r>
              <a:endParaRPr lang="zh-CN" altLang="en-US" sz="2800" b="1" dirty="0">
                <a:effectLst>
                  <a:outerShdw blurRad="38100" dist="38100" dir="2700000" algn="tl">
                    <a:srgbClr val="000000">
                      <a:alpha val="43137"/>
                    </a:srgbClr>
                  </a:outerShdw>
                </a:effectLst>
                <a:latin typeface="宋体" pitchFamily="2" charset="-122"/>
              </a:endParaRPr>
            </a:p>
          </p:txBody>
        </p:sp>
        <p:sp>
          <p:nvSpPr>
            <p:cNvPr id="296969" name="AutoShape 9"/>
            <p:cNvSpPr>
              <a:spLocks noChangeArrowheads="1"/>
            </p:cNvSpPr>
            <p:nvPr/>
          </p:nvSpPr>
          <p:spPr bwMode="auto">
            <a:xfrm>
              <a:off x="2400" y="2784"/>
              <a:ext cx="432" cy="240"/>
            </a:xfrm>
            <a:prstGeom prst="rightArrow">
              <a:avLst>
                <a:gd name="adj1" fmla="val 50000"/>
                <a:gd name="adj2" fmla="val 45000"/>
              </a:avLst>
            </a:prstGeom>
            <a:solidFill>
              <a:schemeClr val="accent1"/>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
        <p:nvSpPr>
          <p:cNvPr id="296971" name="Text Box 11"/>
          <p:cNvSpPr txBox="1">
            <a:spLocks noChangeArrowheads="1"/>
          </p:cNvSpPr>
          <p:nvPr/>
        </p:nvSpPr>
        <p:spPr bwMode="auto">
          <a:xfrm>
            <a:off x="395288" y="5105400"/>
            <a:ext cx="8139112" cy="519113"/>
          </a:xfrm>
          <a:prstGeom prst="rect">
            <a:avLst/>
          </a:prstGeom>
          <a:noFill/>
          <a:ln w="9525">
            <a:noFill/>
            <a:miter lim="800000"/>
            <a:headEnd/>
            <a:tailEnd/>
          </a:ln>
        </p:spPr>
        <p:txBody>
          <a:bodyPr>
            <a:spAutoFit/>
          </a:bodyPr>
          <a:lstStyle/>
          <a:p>
            <a:pPr>
              <a:spcBef>
                <a:spcPct val="50000"/>
              </a:spcBef>
            </a:pPr>
            <a:r>
              <a:rPr lang="en-US" altLang="zh-CN" sz="2800" b="1">
                <a:effectLst>
                  <a:outerShdw blurRad="38100" dist="38100" dir="2700000" algn="tl">
                    <a:srgbClr val="000000">
                      <a:alpha val="43137"/>
                    </a:srgbClr>
                  </a:outerShdw>
                </a:effectLst>
                <a:latin typeface="宋体" pitchFamily="2" charset="-122"/>
              </a:rPr>
              <a:t>2003</a:t>
            </a:r>
            <a:r>
              <a:rPr lang="zh-CN" altLang="en-US" sz="2800" b="1">
                <a:effectLst>
                  <a:outerShdw blurRad="38100" dist="38100" dir="2700000" algn="tl">
                    <a:srgbClr val="000000">
                      <a:alpha val="43137"/>
                    </a:srgbClr>
                  </a:outerShdw>
                </a:effectLst>
                <a:latin typeface="宋体" pitchFamily="2" charset="-122"/>
              </a:rPr>
              <a:t>年的</a:t>
            </a:r>
            <a:r>
              <a:rPr lang="en-US" altLang="zh-CN" sz="2800" b="1">
                <a:solidFill>
                  <a:schemeClr val="hlink"/>
                </a:solidFill>
                <a:effectLst>
                  <a:outerShdw blurRad="38100" dist="38100" dir="2700000" algn="tl">
                    <a:srgbClr val="000000">
                      <a:alpha val="43137"/>
                    </a:srgbClr>
                  </a:outerShdw>
                </a:effectLst>
                <a:latin typeface="宋体" pitchFamily="2" charset="-122"/>
              </a:rPr>
              <a:t>1000</a:t>
            </a:r>
            <a:r>
              <a:rPr lang="zh-CN" altLang="en-US" sz="2800" b="1">
                <a:effectLst>
                  <a:outerShdw blurRad="38100" dist="38100" dir="2700000" algn="tl">
                    <a:srgbClr val="000000">
                      <a:alpha val="43137"/>
                    </a:srgbClr>
                  </a:outerShdw>
                </a:effectLst>
                <a:latin typeface="宋体" pitchFamily="2" charset="-122"/>
              </a:rPr>
              <a:t>元与</a:t>
            </a:r>
            <a:r>
              <a:rPr lang="en-US" altLang="zh-CN" sz="2800" b="1">
                <a:effectLst>
                  <a:outerShdw blurRad="38100" dist="38100" dir="2700000" algn="tl">
                    <a:srgbClr val="000000">
                      <a:alpha val="43137"/>
                    </a:srgbClr>
                  </a:outerShdw>
                </a:effectLst>
                <a:latin typeface="宋体" pitchFamily="2" charset="-122"/>
              </a:rPr>
              <a:t>2004</a:t>
            </a:r>
            <a:r>
              <a:rPr lang="zh-CN" altLang="en-US" sz="2800" b="1">
                <a:effectLst>
                  <a:outerShdw blurRad="38100" dist="38100" dir="2700000" algn="tl">
                    <a:srgbClr val="000000">
                      <a:alpha val="43137"/>
                    </a:srgbClr>
                  </a:outerShdw>
                </a:effectLst>
                <a:latin typeface="宋体" pitchFamily="2" charset="-122"/>
              </a:rPr>
              <a:t>年的</a:t>
            </a:r>
            <a:r>
              <a:rPr lang="en-US" altLang="zh-CN" sz="2800" b="1">
                <a:solidFill>
                  <a:schemeClr val="hlink"/>
                </a:solidFill>
                <a:effectLst>
                  <a:outerShdw blurRad="38100" dist="38100" dir="2700000" algn="tl">
                    <a:srgbClr val="000000">
                      <a:alpha val="43137"/>
                    </a:srgbClr>
                  </a:outerShdw>
                </a:effectLst>
                <a:latin typeface="宋体" pitchFamily="2" charset="-122"/>
              </a:rPr>
              <a:t>1060</a:t>
            </a:r>
            <a:r>
              <a:rPr lang="zh-CN" altLang="en-US" sz="2800" b="1">
                <a:effectLst>
                  <a:outerShdw blurRad="38100" dist="38100" dir="2700000" algn="tl">
                    <a:srgbClr val="000000">
                      <a:alpha val="43137"/>
                    </a:srgbClr>
                  </a:outerShdw>
                </a:effectLst>
                <a:latin typeface="宋体" pitchFamily="2" charset="-122"/>
              </a:rPr>
              <a:t>元是</a:t>
            </a:r>
            <a:r>
              <a:rPr lang="zh-CN" altLang="en-US" sz="2800" b="1">
                <a:solidFill>
                  <a:schemeClr val="hlink"/>
                </a:solidFill>
                <a:effectLst>
                  <a:outerShdw blurRad="38100" dist="38100" dir="2700000" algn="tl">
                    <a:srgbClr val="000000">
                      <a:alpha val="43137"/>
                    </a:srgbClr>
                  </a:outerShdw>
                </a:effectLst>
                <a:latin typeface="宋体" pitchFamily="2" charset="-122"/>
              </a:rPr>
              <a:t>等值资金</a:t>
            </a:r>
            <a:r>
              <a:rPr lang="zh-CN" altLang="en-US" sz="2800" b="1">
                <a:effectLst>
                  <a:outerShdw blurRad="38100" dist="38100" dir="2700000" algn="tl">
                    <a:srgbClr val="000000">
                      <a:alpha val="43137"/>
                    </a:srgbClr>
                  </a:outerShdw>
                </a:effectLst>
                <a:latin typeface="宋体" pitchFamily="2" charset="-122"/>
              </a:rPr>
              <a:t>。</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dissolve">
                                      <p:cBhvr>
                                        <p:cTn id="7" dur="500"/>
                                        <p:tgtEl>
                                          <p:spTgt spid="29696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71"/>
                                        </p:tgtEl>
                                        <p:attrNameLst>
                                          <p:attrName>style.visibility</p:attrName>
                                        </p:attrNameLst>
                                      </p:cBhvr>
                                      <p:to>
                                        <p:strVal val="visible"/>
                                      </p:to>
                                    </p:set>
                                    <p:anim calcmode="lin" valueType="num">
                                      <p:cBhvr additive="base">
                                        <p:cTn id="17" dur="500" fill="hold"/>
                                        <p:tgtEl>
                                          <p:spTgt spid="296971"/>
                                        </p:tgtEl>
                                        <p:attrNameLst>
                                          <p:attrName>ppt_x</p:attrName>
                                        </p:attrNameLst>
                                      </p:cBhvr>
                                      <p:tavLst>
                                        <p:tav tm="0">
                                          <p:val>
                                            <p:strVal val="#ppt_x"/>
                                          </p:val>
                                        </p:tav>
                                        <p:tav tm="100000">
                                          <p:val>
                                            <p:strVal val="#ppt_x"/>
                                          </p:val>
                                        </p:tav>
                                      </p:tavLst>
                                    </p:anim>
                                    <p:anim calcmode="lin" valueType="num">
                                      <p:cBhvr additive="base">
                                        <p:cTn id="18" dur="500" fill="hold"/>
                                        <p:tgtEl>
                                          <p:spTgt spid="2969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5" grpId="0" autoUpdateAnimBg="0"/>
      <p:bldP spid="29697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1000100" y="-24"/>
            <a:ext cx="7154862" cy="906462"/>
          </a:xfrm>
        </p:spPr>
        <p:txBody>
          <a:bodyPr/>
          <a:lstStyle/>
          <a:p>
            <a:pPr eaLnBrk="1" hangingPunct="1"/>
            <a:r>
              <a:rPr lang="zh-CN" altLang="en-US" sz="3600" b="1" dirty="0" smtClean="0">
                <a:solidFill>
                  <a:srgbClr val="C00000"/>
                </a:solidFill>
                <a:effectLst>
                  <a:outerShdw blurRad="38100" dist="38100" dir="2700000" algn="tl">
                    <a:srgbClr val="000000">
                      <a:alpha val="43137"/>
                    </a:srgbClr>
                  </a:outerShdw>
                </a:effectLst>
                <a:latin typeface="隶书" pitchFamily="49" charset="-122"/>
              </a:rPr>
              <a:t>利息、利率与收益、收益率</a:t>
            </a:r>
          </a:p>
        </p:txBody>
      </p:sp>
      <p:sp>
        <p:nvSpPr>
          <p:cNvPr id="8" name="Rectangle 3"/>
          <p:cNvSpPr txBox="1">
            <a:spLocks noChangeArrowheads="1"/>
          </p:cNvSpPr>
          <p:nvPr/>
        </p:nvSpPr>
        <p:spPr bwMode="auto">
          <a:xfrm>
            <a:off x="395536" y="1124744"/>
            <a:ext cx="8424936" cy="52332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36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本金：借入的金额。</a:t>
            </a:r>
            <a:endParaRPr lang="en-US" altLang="zh-CN" sz="2400" b="1" kern="0" dirty="0" smtClean="0">
              <a:solidFill>
                <a:schemeClr val="accent2"/>
              </a:solidFill>
              <a:effectLst>
                <a:outerShdw blurRad="38100" dist="38100" dir="2700000" algn="tl">
                  <a:srgbClr val="C0C0C0"/>
                </a:outerShdw>
              </a:effectLst>
              <a:latin typeface="宋体" pitchFamily="2" charset="-122"/>
              <a:ea typeface="+mn-ea"/>
            </a:endParaRPr>
          </a:p>
          <a:p>
            <a:pPr marL="342900" lvl="0" indent="-342900">
              <a:lnSpc>
                <a:spcPts val="36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利息：使用资金的代价。</a:t>
            </a:r>
            <a:endParaRPr lang="en-US" altLang="zh-CN" sz="2400" b="1" kern="0" dirty="0" smtClean="0">
              <a:solidFill>
                <a:schemeClr val="accent2"/>
              </a:solidFill>
              <a:effectLst>
                <a:outerShdw blurRad="38100" dist="38100" dir="2700000" algn="tl">
                  <a:srgbClr val="C0C0C0"/>
                </a:outerShdw>
              </a:effectLst>
              <a:latin typeface="宋体" pitchFamily="2" charset="-122"/>
              <a:ea typeface="+mn-ea"/>
            </a:endParaRPr>
          </a:p>
          <a:p>
            <a:pPr marL="742950" lvl="1" indent="-285750" eaLnBrk="0" hangingPunct="0">
              <a:lnSpc>
                <a:spcPts val="3600"/>
              </a:lnSpc>
              <a:spcBef>
                <a:spcPct val="20000"/>
              </a:spcBef>
              <a:buClr>
                <a:srgbClr val="CC0000"/>
              </a:buClr>
              <a:buFont typeface="Wingdings" pitchFamily="2" charset="2"/>
              <a:buChar char="l"/>
            </a:pPr>
            <a:r>
              <a:rPr lang="zh-CN" altLang="en-US" sz="2400" b="1" dirty="0" smtClean="0">
                <a:effectLst>
                  <a:outerShdw blurRad="38100" dist="38100" dir="2700000" algn="tl">
                    <a:srgbClr val="C0C0C0"/>
                  </a:outerShdw>
                </a:effectLst>
                <a:latin typeface="华文中宋" pitchFamily="2" charset="-122"/>
                <a:ea typeface="华文中宋" pitchFamily="2" charset="-122"/>
              </a:rPr>
              <a:t>反映资金价值随时间变化的绝对值。</a:t>
            </a:r>
            <a:endParaRPr lang="en-US" altLang="zh-CN" sz="2400" b="1" dirty="0" smtClean="0">
              <a:effectLst>
                <a:outerShdw blurRad="38100" dist="38100" dir="2700000" algn="tl">
                  <a:srgbClr val="C0C0C0"/>
                </a:outerShdw>
              </a:effectLst>
              <a:latin typeface="华文中宋" pitchFamily="2" charset="-122"/>
              <a:ea typeface="华文中宋" pitchFamily="2" charset="-122"/>
            </a:endParaRPr>
          </a:p>
          <a:p>
            <a:pPr marL="342900" lvl="0" indent="-342900">
              <a:lnSpc>
                <a:spcPts val="36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本利和：本金与利息相加。   </a:t>
            </a:r>
          </a:p>
          <a:p>
            <a:pPr marL="742950" lvl="1" indent="-285750" eaLnBrk="0" hangingPunct="0">
              <a:lnSpc>
                <a:spcPts val="3600"/>
              </a:lnSpc>
              <a:spcBef>
                <a:spcPct val="20000"/>
              </a:spcBef>
              <a:buClr>
                <a:srgbClr val="CC0000"/>
              </a:buClr>
              <a:buFont typeface="Wingdings" pitchFamily="2" charset="2"/>
              <a:buChar char="l"/>
            </a:pPr>
            <a:r>
              <a:rPr lang="zh-CN" altLang="en-US" sz="2400" b="1" dirty="0" smtClean="0">
                <a:effectLst>
                  <a:outerShdw blurRad="38100" dist="38100" dir="2700000" algn="tl">
                    <a:srgbClr val="C0C0C0"/>
                  </a:outerShdw>
                </a:effectLst>
                <a:latin typeface="华文中宋" pitchFamily="2" charset="-122"/>
                <a:ea typeface="华文中宋" pitchFamily="2" charset="-122"/>
              </a:rPr>
              <a:t>本利和 </a:t>
            </a:r>
            <a:r>
              <a:rPr lang="en-US" altLang="zh-CN" sz="2400" b="1" dirty="0" smtClean="0">
                <a:effectLst>
                  <a:outerShdw blurRad="38100" dist="38100" dir="2700000" algn="tl">
                    <a:srgbClr val="C0C0C0"/>
                  </a:outerShdw>
                </a:effectLst>
                <a:latin typeface="华文中宋" pitchFamily="2" charset="-122"/>
                <a:ea typeface="华文中宋" pitchFamily="2" charset="-122"/>
              </a:rPr>
              <a:t>= </a:t>
            </a:r>
            <a:r>
              <a:rPr lang="en-US" altLang="zh-CN" sz="2400" b="1" dirty="0" err="1" smtClean="0">
                <a:effectLst>
                  <a:outerShdw blurRad="38100" dist="38100" dir="2700000" algn="tl">
                    <a:srgbClr val="C0C0C0"/>
                  </a:outerShdw>
                </a:effectLst>
                <a:latin typeface="华文中宋" pitchFamily="2" charset="-122"/>
                <a:ea typeface="华文中宋" pitchFamily="2" charset="-122"/>
              </a:rPr>
              <a:t>本金</a:t>
            </a:r>
            <a:r>
              <a:rPr lang="en-US" altLang="zh-CN" sz="2400" b="1" dirty="0" smtClean="0">
                <a:effectLst>
                  <a:outerShdw blurRad="38100" dist="38100" dir="2700000" algn="tl">
                    <a:srgbClr val="C0C0C0"/>
                  </a:outerShdw>
                </a:effectLst>
                <a:latin typeface="华文中宋" pitchFamily="2" charset="-122"/>
                <a:ea typeface="华文中宋" pitchFamily="2" charset="-122"/>
              </a:rPr>
              <a:t>  +  </a:t>
            </a:r>
            <a:r>
              <a:rPr lang="en-US" altLang="zh-CN" sz="2400" b="1" dirty="0" err="1" smtClean="0">
                <a:effectLst>
                  <a:outerShdw blurRad="38100" dist="38100" dir="2700000" algn="tl">
                    <a:srgbClr val="C0C0C0"/>
                  </a:outerShdw>
                </a:effectLst>
                <a:latin typeface="华文中宋" pitchFamily="2" charset="-122"/>
                <a:ea typeface="华文中宋" pitchFamily="2" charset="-122"/>
              </a:rPr>
              <a:t>利息</a:t>
            </a:r>
            <a:endParaRPr lang="zh-CN" altLang="en-US" sz="2400" b="1" dirty="0" smtClean="0">
              <a:effectLst>
                <a:outerShdw blurRad="38100" dist="38100" dir="2700000" algn="tl">
                  <a:srgbClr val="C0C0C0"/>
                </a:outerShdw>
              </a:effectLst>
              <a:latin typeface="华文中宋" pitchFamily="2" charset="-122"/>
              <a:ea typeface="华文中宋" pitchFamily="2" charset="-122"/>
            </a:endParaRPr>
          </a:p>
          <a:p>
            <a:pPr marL="342900" lvl="0" indent="-342900">
              <a:lnSpc>
                <a:spcPts val="36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利率：本金在</a:t>
            </a:r>
            <a:r>
              <a:rPr lang="zh-CN" altLang="en-US" sz="2400" b="1" kern="0" dirty="0" smtClean="0">
                <a:solidFill>
                  <a:srgbClr val="C00000"/>
                </a:solidFill>
                <a:effectLst>
                  <a:outerShdw blurRad="38100" dist="38100" dir="2700000" algn="tl">
                    <a:srgbClr val="C0C0C0"/>
                  </a:outerShdw>
                </a:effectLst>
                <a:latin typeface="宋体" pitchFamily="2" charset="-122"/>
                <a:ea typeface="+mn-ea"/>
              </a:rPr>
              <a:t>一个计算利息的时间单位</a:t>
            </a: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内所生利息与本金之比，反映资金价值随时间变化的相对值。</a:t>
            </a:r>
            <a:endParaRPr lang="en-US" altLang="zh-CN" sz="2400" b="1" kern="0" dirty="0" smtClean="0">
              <a:solidFill>
                <a:schemeClr val="accent2"/>
              </a:solidFill>
              <a:effectLst>
                <a:outerShdw blurRad="38100" dist="38100" dir="2700000" algn="tl">
                  <a:srgbClr val="C0C0C0"/>
                </a:outerShdw>
              </a:effectLst>
              <a:latin typeface="宋体" pitchFamily="2" charset="-122"/>
              <a:ea typeface="+mn-ea"/>
            </a:endParaRPr>
          </a:p>
          <a:p>
            <a:pPr marL="742950" lvl="1" indent="-285750" eaLnBrk="0" hangingPunct="0">
              <a:lnSpc>
                <a:spcPts val="3600"/>
              </a:lnSpc>
              <a:spcBef>
                <a:spcPct val="20000"/>
              </a:spcBef>
              <a:buClr>
                <a:srgbClr val="CC0000"/>
              </a:buClr>
              <a:buFont typeface="Wingdings" pitchFamily="2" charset="2"/>
              <a:buChar char="l"/>
            </a:pPr>
            <a:r>
              <a:rPr lang="zh-CN" altLang="en-US" sz="2400" b="1" dirty="0" smtClean="0">
                <a:effectLst>
                  <a:outerShdw blurRad="38100" dist="38100" dir="2700000" algn="tl">
                    <a:srgbClr val="C0C0C0"/>
                  </a:outerShdw>
                </a:effectLst>
                <a:latin typeface="华文中宋" pitchFamily="2" charset="-122"/>
                <a:ea typeface="华文中宋" pitchFamily="2" charset="-122"/>
              </a:rPr>
              <a:t>从银行看，利息是收益，利率是投资收益率。</a:t>
            </a:r>
            <a:endParaRPr lang="en-US" altLang="zh-CN" sz="2400" b="1" dirty="0" smtClean="0">
              <a:effectLst>
                <a:outerShdw blurRad="38100" dist="38100" dir="2700000" algn="tl">
                  <a:srgbClr val="C0C0C0"/>
                </a:outerShdw>
              </a:effectLst>
              <a:latin typeface="华文中宋" pitchFamily="2" charset="-122"/>
              <a:ea typeface="华文中宋" pitchFamily="2" charset="-122"/>
            </a:endParaRPr>
          </a:p>
          <a:p>
            <a:pPr marL="342900" lvl="0" indent="-342900">
              <a:lnSpc>
                <a:spcPts val="36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计息期：计算利息的时间单位。</a:t>
            </a:r>
            <a:endParaRPr lang="en-US" altLang="zh-CN" sz="2400" b="1" kern="0" dirty="0" smtClean="0">
              <a:solidFill>
                <a:schemeClr val="accent2"/>
              </a:solidFill>
              <a:effectLst>
                <a:outerShdw blurRad="38100" dist="38100" dir="2700000" algn="tl">
                  <a:srgbClr val="C0C0C0"/>
                </a:outerShdw>
              </a:effectLst>
              <a:latin typeface="宋体" pitchFamily="2" charset="-122"/>
              <a:ea typeface="+mn-ea"/>
            </a:endParaRPr>
          </a:p>
          <a:p>
            <a:pPr marL="742950" lvl="1" indent="-285750" eaLnBrk="0" hangingPunct="0">
              <a:lnSpc>
                <a:spcPts val="3600"/>
              </a:lnSpc>
              <a:spcBef>
                <a:spcPct val="20000"/>
              </a:spcBef>
              <a:buClr>
                <a:srgbClr val="CC0000"/>
              </a:buClr>
              <a:buFont typeface="Wingdings" pitchFamily="2" charset="2"/>
              <a:buChar char="l"/>
            </a:pPr>
            <a:r>
              <a:rPr lang="zh-CN" altLang="en-US" sz="2400" b="1" dirty="0" smtClean="0">
                <a:effectLst>
                  <a:outerShdw blurRad="38100" dist="38100" dir="2700000" algn="tl">
                    <a:srgbClr val="C0C0C0"/>
                  </a:outerShdw>
                </a:effectLst>
                <a:latin typeface="华文中宋" pitchFamily="2" charset="-122"/>
                <a:ea typeface="华文中宋" pitchFamily="2" charset="-122"/>
              </a:rPr>
              <a:t>可以是年，半年，季，月，周，日。</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idx="4294967295"/>
          </p:nvPr>
        </p:nvSpPr>
        <p:spPr>
          <a:xfrm>
            <a:off x="2357422" y="142852"/>
            <a:ext cx="4343400" cy="762000"/>
          </a:xfrm>
          <a:noFill/>
        </p:spPr>
        <p:txBody>
          <a:bodyPr/>
          <a:lstStyle/>
          <a:p>
            <a:pPr eaLnBrk="1" hangingPunct="1"/>
            <a:r>
              <a:rPr lang="zh-CN" altLang="en-US" sz="4000" b="1" dirty="0" smtClean="0">
                <a:solidFill>
                  <a:srgbClr val="C00000"/>
                </a:solidFill>
                <a:effectLst>
                  <a:outerShdw blurRad="38100" dist="38100" dir="2700000" algn="tl">
                    <a:srgbClr val="000000">
                      <a:alpha val="43137"/>
                    </a:srgbClr>
                  </a:outerShdw>
                </a:effectLst>
              </a:rPr>
              <a:t>单利与复利</a:t>
            </a:r>
          </a:p>
        </p:txBody>
      </p:sp>
      <p:graphicFrame>
        <p:nvGraphicFramePr>
          <p:cNvPr id="397312" name="Object 1024"/>
          <p:cNvGraphicFramePr>
            <a:graphicFrameLocks noChangeAspect="1"/>
          </p:cNvGraphicFramePr>
          <p:nvPr/>
        </p:nvGraphicFramePr>
        <p:xfrm>
          <a:off x="2990850" y="2285992"/>
          <a:ext cx="3333750" cy="1093788"/>
        </p:xfrm>
        <a:graphic>
          <a:graphicData uri="http://schemas.openxmlformats.org/presentationml/2006/ole">
            <p:oleObj spid="_x0000_s150530" name="Equation" r:id="rId3" imgW="825480" imgH="393480" progId="Equation.3">
              <p:embed/>
            </p:oleObj>
          </a:graphicData>
        </a:graphic>
      </p:graphicFrame>
      <p:sp>
        <p:nvSpPr>
          <p:cNvPr id="344069" name="Text Box 5"/>
          <p:cNvSpPr txBox="1">
            <a:spLocks noChangeArrowheads="1"/>
          </p:cNvSpPr>
          <p:nvPr/>
        </p:nvSpPr>
        <p:spPr bwMode="auto">
          <a:xfrm>
            <a:off x="323528" y="1214422"/>
            <a:ext cx="8424936" cy="523220"/>
          </a:xfrm>
          <a:prstGeom prst="rect">
            <a:avLst/>
          </a:prstGeom>
          <a:noFill/>
          <a:ln w="9525">
            <a:noFill/>
            <a:miter lim="800000"/>
            <a:headEnd/>
            <a:tailEnd/>
          </a:ln>
        </p:spPr>
        <p:txBody>
          <a:bodyPr wrap="square">
            <a:spAutoFit/>
          </a:bodyPr>
          <a:lstStyle/>
          <a:p>
            <a:pPr algn="l">
              <a:spcBef>
                <a:spcPct val="50000"/>
              </a:spcBef>
            </a:pPr>
            <a:r>
              <a:rPr lang="zh-CN" altLang="en-US" sz="2800" b="1" dirty="0">
                <a:effectLst>
                  <a:outerShdw blurRad="38100" dist="38100" dir="2700000" algn="tl">
                    <a:srgbClr val="000000">
                      <a:alpha val="43137"/>
                    </a:srgbClr>
                  </a:outerShdw>
                </a:effectLst>
                <a:latin typeface="宋体" pitchFamily="2" charset="-122"/>
              </a:rPr>
              <a:t>设</a:t>
            </a:r>
            <a:r>
              <a:rPr lang="en-US" altLang="zh-CN" sz="2800" b="1" dirty="0">
                <a:effectLst>
                  <a:outerShdw blurRad="38100" dist="38100" dir="2700000" algn="tl">
                    <a:srgbClr val="000000">
                      <a:alpha val="43137"/>
                    </a:srgbClr>
                  </a:outerShdw>
                </a:effectLst>
                <a:latin typeface="宋体" pitchFamily="2" charset="-122"/>
              </a:rPr>
              <a:t>P</a:t>
            </a:r>
            <a:r>
              <a:rPr lang="zh-CN" altLang="en-US" sz="2800" b="1" dirty="0">
                <a:effectLst>
                  <a:outerShdw blurRad="38100" dist="38100" dir="2700000" algn="tl">
                    <a:srgbClr val="000000">
                      <a:alpha val="43137"/>
                    </a:srgbClr>
                  </a:outerShdw>
                </a:effectLst>
                <a:latin typeface="宋体" pitchFamily="2" charset="-122"/>
              </a:rPr>
              <a:t>为本金，</a:t>
            </a:r>
            <a:r>
              <a:rPr lang="en-US" altLang="zh-CN" sz="2800" b="1" dirty="0">
                <a:effectLst>
                  <a:outerShdw blurRad="38100" dist="38100" dir="2700000" algn="tl">
                    <a:srgbClr val="000000">
                      <a:alpha val="43137"/>
                    </a:srgbClr>
                  </a:outerShdw>
                </a:effectLst>
                <a:latin typeface="宋体" pitchFamily="2" charset="-122"/>
              </a:rPr>
              <a:t>I</a:t>
            </a:r>
            <a:r>
              <a:rPr lang="zh-CN" altLang="en-US" sz="2800" b="1" dirty="0">
                <a:effectLst>
                  <a:outerShdw blurRad="38100" dist="38100" dir="2700000" algn="tl">
                    <a:srgbClr val="000000">
                      <a:alpha val="43137"/>
                    </a:srgbClr>
                  </a:outerShdw>
                </a:effectLst>
                <a:latin typeface="宋体" pitchFamily="2" charset="-122"/>
              </a:rPr>
              <a:t>为一个计息周期内的利息，则利率</a:t>
            </a:r>
            <a:r>
              <a:rPr lang="en-US" altLang="zh-CN" sz="2800" b="1" dirty="0" err="1">
                <a:effectLst>
                  <a:outerShdw blurRad="38100" dist="38100" dir="2700000" algn="tl">
                    <a:srgbClr val="000000">
                      <a:alpha val="43137"/>
                    </a:srgbClr>
                  </a:outerShdw>
                </a:effectLst>
                <a:latin typeface="宋体" pitchFamily="2" charset="-122"/>
              </a:rPr>
              <a:t>i</a:t>
            </a:r>
            <a:r>
              <a:rPr lang="zh-CN" altLang="en-US" sz="2800" b="1" dirty="0">
                <a:effectLst>
                  <a:outerShdw blurRad="38100" dist="38100" dir="2700000" algn="tl">
                    <a:srgbClr val="000000">
                      <a:alpha val="43137"/>
                    </a:srgbClr>
                  </a:outerShdw>
                </a:effectLst>
                <a:latin typeface="宋体" pitchFamily="2" charset="-122"/>
              </a:rPr>
              <a:t>为</a:t>
            </a:r>
            <a:r>
              <a:rPr lang="en-US" altLang="zh-CN" sz="2800" b="1" dirty="0">
                <a:effectLst>
                  <a:outerShdw blurRad="38100" dist="38100" dir="2700000" algn="tl">
                    <a:srgbClr val="000000">
                      <a:alpha val="43137"/>
                    </a:srgbClr>
                  </a:outerShdw>
                </a:effectLst>
                <a:latin typeface="宋体" pitchFamily="2" charset="-122"/>
              </a:rPr>
              <a:t>:</a:t>
            </a:r>
          </a:p>
        </p:txBody>
      </p:sp>
      <p:sp>
        <p:nvSpPr>
          <p:cNvPr id="344070" name="Text Box 6"/>
          <p:cNvSpPr txBox="1">
            <a:spLocks noChangeArrowheads="1"/>
          </p:cNvSpPr>
          <p:nvPr/>
        </p:nvSpPr>
        <p:spPr bwMode="auto">
          <a:xfrm>
            <a:off x="428596" y="3548058"/>
            <a:ext cx="8151813" cy="519113"/>
          </a:xfrm>
          <a:prstGeom prst="rect">
            <a:avLst/>
          </a:prstGeom>
          <a:noFill/>
          <a:ln w="57150">
            <a:noFill/>
            <a:miter lim="800000"/>
            <a:headEnd/>
            <a:tailEnd/>
          </a:ln>
        </p:spPr>
        <p:txBody>
          <a:bodyPr>
            <a:spAutoFit/>
          </a:bodyPr>
          <a:lstStyle/>
          <a:p>
            <a:pPr algn="l">
              <a:spcBef>
                <a:spcPct val="50000"/>
              </a:spcBef>
              <a:buClr>
                <a:srgbClr val="CC0000"/>
              </a:buClr>
              <a:buSzPct val="60000"/>
              <a:buFont typeface="Wingdings" pitchFamily="2" charset="2"/>
              <a:buNone/>
            </a:pPr>
            <a:r>
              <a:rPr lang="en-US" altLang="zh-CN" sz="2800" b="1" dirty="0">
                <a:effectLst>
                  <a:outerShdw blurRad="38100" dist="38100" dir="2700000" algn="tl">
                    <a:srgbClr val="000000">
                      <a:alpha val="43137"/>
                    </a:srgbClr>
                  </a:outerShdw>
                </a:effectLst>
                <a:latin typeface="宋体" pitchFamily="2" charset="-122"/>
              </a:rPr>
              <a:t>1</a:t>
            </a:r>
            <a:r>
              <a:rPr lang="zh-CN" altLang="en-US" sz="2800" b="1" dirty="0">
                <a:effectLst>
                  <a:outerShdw blurRad="38100" dist="38100" dir="2700000" algn="tl">
                    <a:srgbClr val="000000">
                      <a:alpha val="43137"/>
                    </a:srgbClr>
                  </a:outerShdw>
                </a:effectLst>
                <a:latin typeface="宋体" pitchFamily="2" charset="-122"/>
              </a:rPr>
              <a:t>、</a:t>
            </a:r>
            <a:r>
              <a:rPr lang="zh-CN" altLang="en-US" sz="2800" b="1" dirty="0">
                <a:solidFill>
                  <a:schemeClr val="accent2"/>
                </a:solidFill>
                <a:effectLst>
                  <a:outerShdw blurRad="38100" dist="38100" dir="2700000" algn="tl">
                    <a:srgbClr val="000000">
                      <a:alpha val="43137"/>
                    </a:srgbClr>
                  </a:outerShdw>
                </a:effectLst>
                <a:latin typeface="Tahoma" pitchFamily="34" charset="0"/>
              </a:rPr>
              <a:t>单利法        </a:t>
            </a:r>
            <a:r>
              <a:rPr lang="zh-CN" altLang="en-US" sz="2800" b="1" dirty="0">
                <a:effectLst>
                  <a:outerShdw blurRad="38100" dist="38100" dir="2700000" algn="tl">
                    <a:srgbClr val="000000">
                      <a:alpha val="43137"/>
                    </a:srgbClr>
                  </a:outerShdw>
                </a:effectLst>
                <a:latin typeface="Tahoma" pitchFamily="34" charset="0"/>
              </a:rPr>
              <a:t>仅对本金计息，利息不生利息。</a:t>
            </a:r>
            <a:endParaRPr lang="zh-CN" altLang="en-US" sz="2800" b="1" dirty="0">
              <a:effectLst>
                <a:outerShdw blurRad="38100" dist="38100" dir="2700000" algn="tl">
                  <a:srgbClr val="000000">
                    <a:alpha val="43137"/>
                  </a:srgbClr>
                </a:outerShdw>
              </a:effectLst>
              <a:latin typeface="Tahoma" pitchFamily="34" charset="0"/>
              <a:cs typeface="Times New Roman" pitchFamily="18" charset="0"/>
            </a:endParaRPr>
          </a:p>
        </p:txBody>
      </p:sp>
      <p:grpSp>
        <p:nvGrpSpPr>
          <p:cNvPr id="2" name="Group 7"/>
          <p:cNvGrpSpPr>
            <a:grpSpLocks/>
          </p:cNvGrpSpPr>
          <p:nvPr/>
        </p:nvGrpSpPr>
        <p:grpSpPr bwMode="auto">
          <a:xfrm>
            <a:off x="1676400" y="4495792"/>
            <a:ext cx="7162800" cy="1500188"/>
            <a:chOff x="1056" y="3072"/>
            <a:chExt cx="4512" cy="945"/>
          </a:xfrm>
        </p:grpSpPr>
        <p:graphicFrame>
          <p:nvGraphicFramePr>
            <p:cNvPr id="1027" name="Object 1025"/>
            <p:cNvGraphicFramePr>
              <a:graphicFrameLocks noChangeAspect="1"/>
            </p:cNvGraphicFramePr>
            <p:nvPr/>
          </p:nvGraphicFramePr>
          <p:xfrm>
            <a:off x="1056" y="3072"/>
            <a:ext cx="2592" cy="945"/>
          </p:xfrm>
          <a:graphic>
            <a:graphicData uri="http://schemas.openxmlformats.org/presentationml/2006/ole">
              <p:oleObj spid="_x0000_s150531" name="Equation" r:id="rId4" imgW="952200" imgH="431640" progId="Equation.3">
                <p:embed/>
              </p:oleObj>
            </a:graphicData>
          </a:graphic>
        </p:graphicFrame>
        <p:sp>
          <p:nvSpPr>
            <p:cNvPr id="1035" name="Text Box 9"/>
            <p:cNvSpPr txBox="1">
              <a:spLocks noChangeArrowheads="1"/>
            </p:cNvSpPr>
            <p:nvPr/>
          </p:nvSpPr>
          <p:spPr bwMode="auto">
            <a:xfrm>
              <a:off x="3984" y="3216"/>
              <a:ext cx="1584" cy="731"/>
            </a:xfrm>
            <a:prstGeom prst="rect">
              <a:avLst/>
            </a:prstGeom>
            <a:noFill/>
            <a:ln w="9525">
              <a:noFill/>
              <a:miter lim="800000"/>
              <a:headEnd/>
              <a:tailEnd/>
            </a:ln>
          </p:spPr>
          <p:txBody>
            <a:bodyPr>
              <a:spAutoFit/>
            </a:bodyPr>
            <a:lstStyle/>
            <a:p>
              <a:pPr algn="l">
                <a:spcBef>
                  <a:spcPct val="50000"/>
                </a:spcBef>
              </a:pPr>
              <a:r>
                <a:rPr lang="en-US" altLang="zh-CN" sz="2800" b="1" dirty="0">
                  <a:solidFill>
                    <a:schemeClr val="accent2"/>
                  </a:solidFill>
                </a:rPr>
                <a:t>n: </a:t>
              </a:r>
              <a:r>
                <a:rPr lang="zh-CN" altLang="en-US" sz="2800" b="1" dirty="0">
                  <a:solidFill>
                    <a:schemeClr val="accent2"/>
                  </a:solidFill>
                </a:rPr>
                <a:t>计息期数</a:t>
              </a:r>
            </a:p>
            <a:p>
              <a:pPr algn="l">
                <a:spcBef>
                  <a:spcPct val="50000"/>
                </a:spcBef>
              </a:pPr>
              <a:r>
                <a:rPr lang="en-US" altLang="zh-CN" sz="2800" b="1" dirty="0">
                  <a:solidFill>
                    <a:schemeClr val="accent2"/>
                  </a:solidFill>
                </a:rPr>
                <a:t>F: </a:t>
              </a:r>
              <a:r>
                <a:rPr lang="zh-CN" altLang="en-US" sz="2800" b="1" dirty="0">
                  <a:solidFill>
                    <a:schemeClr val="accent2"/>
                  </a:solidFill>
                </a:rPr>
                <a:t>本利和</a:t>
              </a: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4069"/>
                                        </p:tgtEl>
                                        <p:attrNameLst>
                                          <p:attrName>style.visibility</p:attrName>
                                        </p:attrNameLst>
                                      </p:cBhvr>
                                      <p:to>
                                        <p:strVal val="visible"/>
                                      </p:to>
                                    </p:set>
                                    <p:animEffect transition="in" filter="dissolve">
                                      <p:cBhvr>
                                        <p:cTn id="7" dur="500"/>
                                        <p:tgtEl>
                                          <p:spTgt spid="3440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7312"/>
                                        </p:tgtEl>
                                        <p:attrNameLst>
                                          <p:attrName>style.visibility</p:attrName>
                                        </p:attrNameLst>
                                      </p:cBhvr>
                                      <p:to>
                                        <p:strVal val="visible"/>
                                      </p:to>
                                    </p:set>
                                    <p:animEffect transition="in" filter="dissolve">
                                      <p:cBhvr>
                                        <p:cTn id="12" dur="500"/>
                                        <p:tgtEl>
                                          <p:spTgt spid="3973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4070"/>
                                        </p:tgtEl>
                                        <p:attrNameLst>
                                          <p:attrName>style.visibility</p:attrName>
                                        </p:attrNameLst>
                                      </p:cBhvr>
                                      <p:to>
                                        <p:strVal val="visible"/>
                                      </p:to>
                                    </p:set>
                                    <p:animEffect transition="in" filter="dissolve">
                                      <p:cBhvr>
                                        <p:cTn id="17" dur="500"/>
                                        <p:tgtEl>
                                          <p:spTgt spid="34407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9" grpId="0" autoUpdateAnimBg="0"/>
      <p:bldP spid="344070" grpId="0" autoUpdateAnimBg="0"/>
    </p:bldLst>
  </p:timing>
</p:sld>
</file>

<file path=ppt/theme/theme1.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7867</TotalTime>
  <Words>3375</Words>
  <Application>Microsoft Office PowerPoint</Application>
  <PresentationFormat>全屏显示(4:3)</PresentationFormat>
  <Paragraphs>432</Paragraphs>
  <Slides>65</Slides>
  <Notes>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65</vt:i4>
      </vt:variant>
    </vt:vector>
  </HeadingPairs>
  <TitlesOfParts>
    <vt:vector size="69" baseType="lpstr">
      <vt:lpstr>8_Default Design</vt:lpstr>
      <vt:lpstr>9_Default Design</vt:lpstr>
      <vt:lpstr>Equation</vt:lpstr>
      <vt:lpstr>公式</vt:lpstr>
      <vt:lpstr>幻灯片 1</vt:lpstr>
      <vt:lpstr>幻灯片 2</vt:lpstr>
      <vt:lpstr>一、资金为什么具有时间价值</vt:lpstr>
      <vt:lpstr>资金的时间价值</vt:lpstr>
      <vt:lpstr>资金的时间价值</vt:lpstr>
      <vt:lpstr>二、资金等值计算与企业财务管理决策</vt:lpstr>
      <vt:lpstr>三、资金时间价值的计量</vt:lpstr>
      <vt:lpstr>利息、利率与收益、收益率</vt:lpstr>
      <vt:lpstr>单利与复利</vt:lpstr>
      <vt:lpstr>单利与复利</vt:lpstr>
      <vt:lpstr>练  习</vt:lpstr>
      <vt:lpstr>名义利率、实际利率与连续利率</vt:lpstr>
      <vt:lpstr>名义利率、实际利率与连续利率</vt:lpstr>
      <vt:lpstr>练   习</vt:lpstr>
      <vt:lpstr>幻灯片 15</vt:lpstr>
      <vt:lpstr>幻灯片 16</vt:lpstr>
      <vt:lpstr>五、资金等值计算的常用方法</vt:lpstr>
      <vt:lpstr>基本概念</vt:lpstr>
      <vt:lpstr>基本概念</vt:lpstr>
      <vt:lpstr>一次收付类型公式</vt:lpstr>
      <vt:lpstr>常用资金等值计算公式</vt:lpstr>
      <vt:lpstr>一次收付终值计算公式</vt:lpstr>
      <vt:lpstr>练习</vt:lpstr>
      <vt:lpstr>一次收付现值计算公式</vt:lpstr>
      <vt:lpstr>练  习</vt:lpstr>
      <vt:lpstr>等额收付类型计算公式</vt:lpstr>
      <vt:lpstr>等额收付类型计算公式 等额年值A与终值F之间的换算</vt:lpstr>
      <vt:lpstr>等额收付类型计算公式 等额年值A与现值P之间的换算</vt:lpstr>
      <vt:lpstr>练习</vt:lpstr>
      <vt:lpstr>练习</vt:lpstr>
      <vt:lpstr>练习</vt:lpstr>
      <vt:lpstr>幻灯片 32</vt:lpstr>
      <vt:lpstr>练习</vt:lpstr>
      <vt:lpstr>等值计算公式小结</vt:lpstr>
      <vt:lpstr>特殊变额分付类型</vt:lpstr>
      <vt:lpstr>幻灯片 36</vt:lpstr>
      <vt:lpstr>幻灯片 37</vt:lpstr>
      <vt:lpstr>例</vt:lpstr>
      <vt:lpstr>等比序列现金流的等值计算递增</vt:lpstr>
      <vt:lpstr>等比序列现金流的等值计算递增</vt:lpstr>
      <vt:lpstr>幻灯片 41</vt:lpstr>
      <vt:lpstr>幻灯片 42</vt:lpstr>
      <vt:lpstr>课堂练习</vt:lpstr>
      <vt:lpstr>课堂练习</vt:lpstr>
      <vt:lpstr>幻灯片 45</vt:lpstr>
      <vt:lpstr>    一、先付年金的等值计算</vt:lpstr>
      <vt:lpstr>先付年金终值计算</vt:lpstr>
      <vt:lpstr>先付年金终值计算</vt:lpstr>
      <vt:lpstr>练习</vt:lpstr>
      <vt:lpstr>课堂练习</vt:lpstr>
      <vt:lpstr>先付年金现值计算</vt:lpstr>
      <vt:lpstr>先付年金现值计算</vt:lpstr>
      <vt:lpstr>    二、延期年金的等值计算</vt:lpstr>
      <vt:lpstr>延期年金现值与终值计算</vt:lpstr>
      <vt:lpstr>    三、延期等序列的等值计算</vt:lpstr>
      <vt:lpstr>幻灯片 56</vt:lpstr>
      <vt:lpstr>练习</vt:lpstr>
      <vt:lpstr>幻灯片 58</vt:lpstr>
      <vt:lpstr>幻灯片 59</vt:lpstr>
      <vt:lpstr>幻灯片 60</vt:lpstr>
      <vt:lpstr>幻灯片 61</vt:lpstr>
      <vt:lpstr>幻灯片 62</vt:lpstr>
      <vt:lpstr>幻灯片 63</vt:lpstr>
      <vt:lpstr>幻灯片 64</vt:lpstr>
      <vt:lpstr>幻灯片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penght</dc:creator>
  <cp:lastModifiedBy>Sky123.Org</cp:lastModifiedBy>
  <cp:revision>566</cp:revision>
  <dcterms:created xsi:type="dcterms:W3CDTF">2012-02-23T10:25:58Z</dcterms:created>
  <dcterms:modified xsi:type="dcterms:W3CDTF">2014-12-29T08:12:09Z</dcterms:modified>
</cp:coreProperties>
</file>