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7" r:id="rId2"/>
    <p:sldMasterId id="2147483693" r:id="rId3"/>
  </p:sldMasterIdLst>
  <p:notesMasterIdLst>
    <p:notesMasterId r:id="rId55"/>
  </p:notesMasterIdLst>
  <p:handoutMasterIdLst>
    <p:handoutMasterId r:id="rId56"/>
  </p:handoutMasterIdLst>
  <p:sldIdLst>
    <p:sldId id="256" r:id="rId4"/>
    <p:sldId id="290" r:id="rId5"/>
    <p:sldId id="291" r:id="rId6"/>
    <p:sldId id="293" r:id="rId7"/>
    <p:sldId id="294" r:id="rId8"/>
    <p:sldId id="295" r:id="rId9"/>
    <p:sldId id="296" r:id="rId10"/>
    <p:sldId id="349" r:id="rId11"/>
    <p:sldId id="350" r:id="rId12"/>
    <p:sldId id="351" r:id="rId13"/>
    <p:sldId id="352" r:id="rId14"/>
    <p:sldId id="353" r:id="rId15"/>
    <p:sldId id="348" r:id="rId16"/>
    <p:sldId id="354" r:id="rId17"/>
    <p:sldId id="355" r:id="rId18"/>
    <p:sldId id="356" r:id="rId19"/>
    <p:sldId id="357" r:id="rId20"/>
    <p:sldId id="358" r:id="rId21"/>
    <p:sldId id="359" r:id="rId22"/>
    <p:sldId id="360" r:id="rId23"/>
    <p:sldId id="361" r:id="rId24"/>
    <p:sldId id="362" r:id="rId25"/>
    <p:sldId id="364" r:id="rId26"/>
    <p:sldId id="363"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289" r:id="rId54"/>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2D"/>
    <a:srgbClr val="00CC00"/>
    <a:srgbClr val="339933"/>
    <a:srgbClr val="FDEE7B"/>
    <a:srgbClr val="CCFFFF"/>
    <a:srgbClr val="CC99FF"/>
    <a:srgbClr val="66FF66"/>
    <a:srgbClr val="66FFFF"/>
    <a:srgbClr val="CCEC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4600" autoAdjust="0"/>
  </p:normalViewPr>
  <p:slideViewPr>
    <p:cSldViewPr>
      <p:cViewPr varScale="1">
        <p:scale>
          <a:sx n="67" d="100"/>
          <a:sy n="67" d="100"/>
        </p:scale>
        <p:origin x="-834" y="-96"/>
      </p:cViewPr>
      <p:guideLst>
        <p:guide orient="horz" pos="2160"/>
        <p:guide pos="2880"/>
      </p:guideLst>
    </p:cSldViewPr>
  </p:slideViewPr>
  <p:outlineViewPr>
    <p:cViewPr>
      <p:scale>
        <a:sx n="33" d="100"/>
        <a:sy n="33" d="100"/>
      </p:scale>
      <p:origin x="0" y="1329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sorterViewPr>
    <p:cViewPr>
      <p:scale>
        <a:sx n="66" d="100"/>
        <a:sy n="66" d="100"/>
      </p:scale>
      <p:origin x="0" y="426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1.xml"/><Relationship Id="rId18" Type="http://schemas.openxmlformats.org/officeDocument/2006/relationships/slide" Target="slides/slide29.xml"/><Relationship Id="rId26" Type="http://schemas.openxmlformats.org/officeDocument/2006/relationships/slide" Target="slides/slide39.xml"/><Relationship Id="rId3" Type="http://schemas.openxmlformats.org/officeDocument/2006/relationships/slide" Target="slides/slide10.xml"/><Relationship Id="rId21" Type="http://schemas.openxmlformats.org/officeDocument/2006/relationships/slide" Target="slides/slide32.xml"/><Relationship Id="rId7" Type="http://schemas.openxmlformats.org/officeDocument/2006/relationships/slide" Target="slides/slide15.xml"/><Relationship Id="rId12" Type="http://schemas.openxmlformats.org/officeDocument/2006/relationships/slide" Target="slides/slide20.xml"/><Relationship Id="rId17" Type="http://schemas.openxmlformats.org/officeDocument/2006/relationships/slide" Target="slides/slide28.xml"/><Relationship Id="rId25" Type="http://schemas.openxmlformats.org/officeDocument/2006/relationships/slide" Target="slides/slide38.xml"/><Relationship Id="rId33" Type="http://schemas.openxmlformats.org/officeDocument/2006/relationships/slide" Target="slides/slide50.xml"/><Relationship Id="rId2" Type="http://schemas.openxmlformats.org/officeDocument/2006/relationships/slide" Target="slides/slide5.xml"/><Relationship Id="rId16" Type="http://schemas.openxmlformats.org/officeDocument/2006/relationships/slide" Target="slides/slide27.xml"/><Relationship Id="rId20" Type="http://schemas.openxmlformats.org/officeDocument/2006/relationships/slide" Target="slides/slide31.xml"/><Relationship Id="rId29" Type="http://schemas.openxmlformats.org/officeDocument/2006/relationships/slide" Target="slides/slide45.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19.xml"/><Relationship Id="rId24" Type="http://schemas.openxmlformats.org/officeDocument/2006/relationships/slide" Target="slides/slide37.xml"/><Relationship Id="rId32" Type="http://schemas.openxmlformats.org/officeDocument/2006/relationships/slide" Target="slides/slide49.xml"/><Relationship Id="rId5" Type="http://schemas.openxmlformats.org/officeDocument/2006/relationships/slide" Target="slides/slide12.xml"/><Relationship Id="rId15" Type="http://schemas.openxmlformats.org/officeDocument/2006/relationships/slide" Target="slides/slide24.xml"/><Relationship Id="rId23" Type="http://schemas.openxmlformats.org/officeDocument/2006/relationships/slide" Target="slides/slide34.xml"/><Relationship Id="rId28" Type="http://schemas.openxmlformats.org/officeDocument/2006/relationships/slide" Target="slides/slide41.xml"/><Relationship Id="rId10" Type="http://schemas.openxmlformats.org/officeDocument/2006/relationships/slide" Target="slides/slide18.xml"/><Relationship Id="rId19" Type="http://schemas.openxmlformats.org/officeDocument/2006/relationships/slide" Target="slides/slide30.xml"/><Relationship Id="rId31" Type="http://schemas.openxmlformats.org/officeDocument/2006/relationships/slide" Target="slides/slide48.xml"/><Relationship Id="rId4" Type="http://schemas.openxmlformats.org/officeDocument/2006/relationships/slide" Target="slides/slide11.xml"/><Relationship Id="rId9" Type="http://schemas.openxmlformats.org/officeDocument/2006/relationships/slide" Target="slides/slide17.xml"/><Relationship Id="rId14" Type="http://schemas.openxmlformats.org/officeDocument/2006/relationships/slide" Target="slides/slide23.xml"/><Relationship Id="rId22" Type="http://schemas.openxmlformats.org/officeDocument/2006/relationships/slide" Target="slides/slide33.xml"/><Relationship Id="rId27" Type="http://schemas.openxmlformats.org/officeDocument/2006/relationships/slide" Target="slides/slide40.xml"/><Relationship Id="rId30"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781800" y="6324600"/>
            <a:ext cx="1905000" cy="457200"/>
          </a:xfrm>
        </p:spPr>
        <p:txBody>
          <a:bodyPr/>
          <a:lstStyle>
            <a:lvl1pPr>
              <a:defRPr/>
            </a:lvl1pPr>
          </a:lstStyle>
          <a:p>
            <a:fld id="{FE7BF568-AE91-4EEB-B019-99A1A92F8AD1}"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第三章资金的时间价值与等值计算</a:t>
            </a:r>
          </a:p>
        </p:txBody>
      </p:sp>
      <p:sp>
        <p:nvSpPr>
          <p:cNvPr id="7" name="Rectangle 13"/>
          <p:cNvSpPr>
            <a:spLocks noGrp="1" noChangeArrowheads="1"/>
          </p:cNvSpPr>
          <p:nvPr>
            <p:ph type="sldNum" sz="quarter" idx="12"/>
          </p:nvPr>
        </p:nvSpPr>
        <p:spPr>
          <a:ln/>
        </p:spPr>
        <p:txBody>
          <a:bodyPr/>
          <a:lstStyle>
            <a:lvl1pPr>
              <a:defRPr/>
            </a:lvl1pPr>
          </a:lstStyle>
          <a:p>
            <a:pPr>
              <a:defRPr/>
            </a:pPr>
            <a:fld id="{FFC7F4CC-631E-4102-B9AF-24801A0F8A5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1"/>
          </p:nvPr>
        </p:nvSpPr>
        <p:spPr>
          <a:xfrm>
            <a:off x="6781800" y="6324600"/>
            <a:ext cx="1905000" cy="457200"/>
          </a:xfrm>
        </p:spPr>
        <p:txBody>
          <a:bodyPr/>
          <a:lstStyle>
            <a:lvl1pPr>
              <a:defRPr/>
            </a:lvl1pPr>
          </a:lstStyle>
          <a:p>
            <a:fld id="{FE7BF568-AE91-4EEB-B019-99A1A92F8AD1}"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pPr algn="l"/>
            <a:r>
              <a:rPr lang="en-US" altLang="zh-CN" sz="1600" b="0" dirty="0" smtClean="0">
                <a:solidFill>
                  <a:schemeClr val="tx1"/>
                </a:solidFill>
                <a:effectLst/>
                <a:latin typeface="华文中宋" pitchFamily="2" charset="-122"/>
                <a:ea typeface="华文中宋" pitchFamily="2" charset="-122"/>
              </a:rPr>
              <a:t>赢在路上教育培训学校</a:t>
            </a:r>
            <a:endParaRPr lang="zh-CN" altLang="en-US" sz="1600" b="0" dirty="0">
              <a:solidFill>
                <a:schemeClr val="tx1"/>
              </a:solidFill>
              <a:effectLst/>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92"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0.xml"/><Relationship Id="rId1" Type="http://schemas.openxmlformats.org/officeDocument/2006/relationships/vmlDrawing" Target="../drawings/vmlDrawing8.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0" y="0"/>
            <a:ext cx="9144000" cy="4276725"/>
          </a:xfrm>
          <a:prstGeom prst="rect">
            <a:avLst/>
          </a:prstGeom>
          <a:noFill/>
          <a:ln w="9525">
            <a:noFill/>
            <a:miter lim="800000"/>
            <a:headEnd/>
            <a:tailEnd/>
          </a:ln>
          <a:effectLst/>
        </p:spPr>
      </p:pic>
      <p:sp>
        <p:nvSpPr>
          <p:cNvPr id="4110" name="Text Box 14"/>
          <p:cNvSpPr txBox="1">
            <a:spLocks noChangeArrowheads="1"/>
          </p:cNvSpPr>
          <p:nvPr/>
        </p:nvSpPr>
        <p:spPr bwMode="auto">
          <a:xfrm>
            <a:off x="1071538" y="1142984"/>
            <a:ext cx="7129463" cy="2185214"/>
          </a:xfrm>
          <a:prstGeom prst="rect">
            <a:avLst/>
          </a:prstGeom>
          <a:noFill/>
          <a:ln w="9525">
            <a:noFill/>
            <a:miter lim="800000"/>
            <a:headEnd/>
            <a:tailEnd/>
          </a:ln>
        </p:spPr>
        <p:txBody>
          <a:bodyPr anchorCtr="1">
            <a:spAutoFit/>
          </a:bodyPr>
          <a:lstStyle/>
          <a:p>
            <a:pPr algn="ctr"/>
            <a:r>
              <a:rPr lang="zh-CN" altLang="en-US"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基于企业理财的</a:t>
            </a:r>
            <a:endParaRPr lang="en-US" altLang="zh-CN"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a:p>
            <a:pPr algn="ctr"/>
            <a:r>
              <a:rPr lang="zh-CN" altLang="en-US" sz="8800" b="1" kern="10" dirty="0" smtClean="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工程经济学</a:t>
            </a:r>
            <a:endParaRPr lang="zh-CN" altLang="en-US" sz="8800" b="1" kern="10" dirty="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p:txBody>
      </p:sp>
      <p:pic>
        <p:nvPicPr>
          <p:cNvPr id="6148" name="Picture 25"/>
          <p:cNvPicPr>
            <a:picLocks noChangeAspect="1" noChangeArrowheads="1"/>
          </p:cNvPicPr>
          <p:nvPr/>
        </p:nvPicPr>
        <p:blipFill>
          <a:blip r:embed="rId3" cstate="print"/>
          <a:srcRect t="44893" r="19933" b="12708"/>
          <a:stretch>
            <a:fillRect/>
          </a:stretch>
        </p:blipFill>
        <p:spPr bwMode="auto">
          <a:xfrm>
            <a:off x="0" y="4149725"/>
            <a:ext cx="9144000" cy="2708275"/>
          </a:xfrm>
          <a:prstGeom prst="rect">
            <a:avLst/>
          </a:prstGeom>
          <a:noFill/>
          <a:ln w="9525">
            <a:noFill/>
            <a:miter lim="800000"/>
            <a:headEnd/>
            <a:tailEnd/>
          </a:ln>
        </p:spPr>
      </p:pic>
      <p:sp>
        <p:nvSpPr>
          <p:cNvPr id="4108" name="Text Box 12"/>
          <p:cNvSpPr txBox="1">
            <a:spLocks noChangeArrowheads="1"/>
          </p:cNvSpPr>
          <p:nvPr/>
        </p:nvSpPr>
        <p:spPr bwMode="auto">
          <a:xfrm>
            <a:off x="3143240" y="4891104"/>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pic>
        <p:nvPicPr>
          <p:cNvPr id="6157" name="Picture 1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t="7692" r="91595"/>
          <a:stretch>
            <a:fillRect/>
          </a:stretch>
        </p:blipFill>
        <p:spPr bwMode="auto">
          <a:xfrm>
            <a:off x="323528" y="260648"/>
            <a:ext cx="1000132" cy="85725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二</a:t>
            </a:r>
            <a:r>
              <a:rPr lang="zh-CN" altLang="en-US" sz="3200" b="1" dirty="0" smtClean="0"/>
              <a:t>、</a:t>
            </a:r>
            <a:r>
              <a:rPr lang="zh-CN" altLang="en-US" sz="3200" b="1" dirty="0" smtClean="0">
                <a:latin typeface="隶书" pitchFamily="49" charset="-122"/>
              </a:rPr>
              <a:t>经济增加值的计算</a:t>
            </a:r>
          </a:p>
        </p:txBody>
      </p:sp>
      <p:sp>
        <p:nvSpPr>
          <p:cNvPr id="297987" name="Rectangle 3"/>
          <p:cNvSpPr>
            <a:spLocks noGrp="1" noChangeArrowheads="1"/>
          </p:cNvSpPr>
          <p:nvPr>
            <p:ph type="body" idx="1"/>
          </p:nvPr>
        </p:nvSpPr>
        <p:spPr>
          <a:xfrm>
            <a:off x="428596" y="1071546"/>
            <a:ext cx="8358246" cy="4949742"/>
          </a:xfrm>
        </p:spPr>
        <p:txBody>
          <a:bodyPr/>
          <a:lstStyle/>
          <a:p>
            <a:pPr algn="just" eaLnBrk="1" hangingPunct="1">
              <a:lnSpc>
                <a:spcPct val="200000"/>
              </a:lnSpc>
              <a:buFont typeface="Wingdings" pitchFamily="2" charset="2"/>
              <a:buNone/>
            </a:pPr>
            <a:r>
              <a:rPr lang="zh-CN" altLang="en-US" dirty="0" smtClean="0">
                <a:solidFill>
                  <a:srgbClr val="C00000"/>
                </a:solidFill>
                <a:latin typeface="Times New Roman" pitchFamily="18" charset="0"/>
              </a:rPr>
              <a:t>简单法</a:t>
            </a:r>
            <a:r>
              <a:rPr lang="zh-CN" altLang="en-US" sz="2800" b="1" dirty="0" smtClean="0">
                <a:solidFill>
                  <a:srgbClr val="C00000"/>
                </a:solidFill>
                <a:latin typeface="Times New Roman" pitchFamily="18" charset="0"/>
              </a:rPr>
              <a:t>：</a:t>
            </a:r>
            <a:r>
              <a:rPr lang="zh-CN" altLang="en-US" sz="2400" dirty="0" smtClean="0">
                <a:solidFill>
                  <a:schemeClr val="accent2"/>
                </a:solidFill>
                <a:latin typeface="Times New Roman" pitchFamily="18" charset="0"/>
              </a:rPr>
              <a:t>金额不大，资料不多，能力不行，则不用调整净利润和投入资金。（要使用管理资产负债表中的投入资金）包括：</a:t>
            </a:r>
            <a:r>
              <a:rPr lang="en-US" altLang="zh-CN" sz="2400" dirty="0" smtClean="0">
                <a:solidFill>
                  <a:schemeClr val="accent2"/>
                </a:solidFill>
                <a:latin typeface="Times New Roman" pitchFamily="18" charset="0"/>
              </a:rPr>
              <a:t>P126</a:t>
            </a:r>
            <a:r>
              <a:rPr lang="zh-CN" altLang="en-US" sz="2400" dirty="0" smtClean="0">
                <a:solidFill>
                  <a:schemeClr val="accent2"/>
                </a:solidFill>
                <a:latin typeface="Times New Roman" pitchFamily="18" charset="0"/>
              </a:rPr>
              <a:t>。</a:t>
            </a:r>
            <a:endParaRPr lang="en-US" altLang="zh-CN" sz="2400" dirty="0" smtClean="0">
              <a:solidFill>
                <a:schemeClr val="accent2"/>
              </a:solidFill>
              <a:latin typeface="Times New Roman" pitchFamily="18" charset="0"/>
            </a:endParaRPr>
          </a:p>
          <a:p>
            <a:pPr algn="just" eaLnBrk="1" hangingPunct="1">
              <a:lnSpc>
                <a:spcPct val="200000"/>
              </a:lnSpc>
              <a:buFont typeface="Wingdings" pitchFamily="2" charset="2"/>
              <a:buNone/>
            </a:pPr>
            <a:r>
              <a:rPr lang="zh-CN" altLang="en-US" dirty="0" smtClean="0">
                <a:solidFill>
                  <a:srgbClr val="C00000"/>
                </a:solidFill>
                <a:latin typeface="Times New Roman" pitchFamily="18" charset="0"/>
              </a:rPr>
              <a:t>调整法：</a:t>
            </a:r>
            <a:r>
              <a:rPr lang="zh-CN" altLang="en-US" sz="2400" dirty="0" smtClean="0">
                <a:solidFill>
                  <a:schemeClr val="accent2"/>
                </a:solidFill>
                <a:latin typeface="Times New Roman" pitchFamily="18" charset="0"/>
              </a:rPr>
              <a:t>研究与开发费用、递延所得税、后进先出存货计价、备付金、商誉、经营租赁。</a:t>
            </a:r>
            <a:r>
              <a:rPr lang="en-US" altLang="zh-CN" sz="2400" dirty="0" smtClean="0">
                <a:solidFill>
                  <a:schemeClr val="accent2"/>
                </a:solidFill>
                <a:latin typeface="Times New Roman" pitchFamily="18" charset="0"/>
              </a:rPr>
              <a:t>P127</a:t>
            </a:r>
            <a:endParaRPr lang="zh-CN" altLang="en-US" sz="2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三</a:t>
            </a:r>
            <a:r>
              <a:rPr lang="zh-CN" altLang="en-US" sz="3200" b="1" dirty="0" smtClean="0"/>
              <a:t>、市场</a:t>
            </a:r>
            <a:r>
              <a:rPr lang="zh-CN" altLang="en-US" sz="3200" b="1" dirty="0" smtClean="0">
                <a:latin typeface="隶书" pitchFamily="49" charset="-122"/>
              </a:rPr>
              <a:t>增加值</a:t>
            </a:r>
          </a:p>
        </p:txBody>
      </p:sp>
      <p:sp>
        <p:nvSpPr>
          <p:cNvPr id="297987" name="Rectangle 3"/>
          <p:cNvSpPr>
            <a:spLocks noGrp="1" noChangeArrowheads="1"/>
          </p:cNvSpPr>
          <p:nvPr>
            <p:ph type="body" idx="1"/>
          </p:nvPr>
        </p:nvSpPr>
        <p:spPr>
          <a:xfrm>
            <a:off x="428596" y="1071546"/>
            <a:ext cx="8358246" cy="5237774"/>
          </a:xfrm>
        </p:spPr>
        <p:txBody>
          <a:bodyPr/>
          <a:lstStyle/>
          <a:p>
            <a:pPr algn="just" eaLnBrk="1" hangingPunct="1">
              <a:lnSpc>
                <a:spcPct val="150000"/>
              </a:lnSpc>
              <a:buFont typeface="Wingdings" pitchFamily="2" charset="2"/>
              <a:buNone/>
            </a:pPr>
            <a:r>
              <a:rPr lang="en-US" altLang="zh-CN" dirty="0" smtClean="0">
                <a:solidFill>
                  <a:srgbClr val="C00000"/>
                </a:solidFill>
                <a:latin typeface="Times New Roman" pitchFamily="18" charset="0"/>
              </a:rPr>
              <a:t>MVA</a:t>
            </a:r>
            <a:r>
              <a:rPr lang="zh-CN" altLang="en-US" sz="2800" b="1" dirty="0" smtClean="0">
                <a:solidFill>
                  <a:srgbClr val="C00000"/>
                </a:solidFill>
                <a:latin typeface="Times New Roman" pitchFamily="18" charset="0"/>
              </a:rPr>
              <a:t>：</a:t>
            </a:r>
            <a:r>
              <a:rPr lang="zh-CN" altLang="en-US" sz="2400" dirty="0" smtClean="0">
                <a:solidFill>
                  <a:schemeClr val="accent2"/>
                </a:solidFill>
                <a:latin typeface="Times New Roman" pitchFamily="18" charset="0"/>
              </a:rPr>
              <a:t>衡量企业创造价值能力的另一重要指标，是指企业总市场价值（总市值）与总投入资金之间的差额。</a:t>
            </a:r>
            <a:endParaRPr lang="en-US" altLang="zh-CN" sz="2400" dirty="0" smtClean="0">
              <a:solidFill>
                <a:schemeClr val="accent2"/>
              </a:solidFill>
              <a:latin typeface="Times New Roman" pitchFamily="18" charset="0"/>
            </a:endParaRPr>
          </a:p>
          <a:p>
            <a:pPr algn="just" eaLnBrk="1" hangingPunct="1">
              <a:lnSpc>
                <a:spcPct val="150000"/>
              </a:lnSpc>
              <a:buFont typeface="Wingdings" pitchFamily="2" charset="2"/>
              <a:buNone/>
            </a:pPr>
            <a:r>
              <a:rPr lang="en-US" altLang="zh-CN" dirty="0" err="1" smtClean="0">
                <a:solidFill>
                  <a:srgbClr val="C00000"/>
                </a:solidFill>
                <a:latin typeface="Times New Roman" pitchFamily="18" charset="0"/>
              </a:rPr>
              <a:t>TV总市值</a:t>
            </a:r>
            <a:r>
              <a:rPr lang="zh-CN" altLang="en-US" dirty="0" smtClean="0">
                <a:solidFill>
                  <a:srgbClr val="C00000"/>
                </a:solidFill>
                <a:latin typeface="Times New Roman" pitchFamily="18" charset="0"/>
              </a:rPr>
              <a:t>：</a:t>
            </a:r>
            <a:r>
              <a:rPr lang="zh-CN" altLang="en-US" sz="2400" dirty="0" smtClean="0">
                <a:solidFill>
                  <a:schemeClr val="accent2"/>
                </a:solidFill>
                <a:latin typeface="Times New Roman" pitchFamily="18" charset="0"/>
              </a:rPr>
              <a:t>自有资金的市场价值和负债资金的市场价值。</a:t>
            </a:r>
            <a:endParaRPr lang="en-US" altLang="zh-CN" sz="2400" dirty="0" smtClean="0">
              <a:solidFill>
                <a:schemeClr val="accent2"/>
              </a:solidFill>
              <a:latin typeface="Times New Roman" pitchFamily="18" charset="0"/>
            </a:endParaRPr>
          </a:p>
          <a:p>
            <a:pPr indent="642938" algn="just" eaLnBrk="1" hangingPunct="1">
              <a:lnSpc>
                <a:spcPct val="150000"/>
              </a:lnSpc>
              <a:buFont typeface="Wingdings" pitchFamily="2" charset="2"/>
              <a:buNone/>
            </a:pPr>
            <a:r>
              <a:rPr lang="zh-CN" altLang="en-US" sz="2400" dirty="0" smtClean="0">
                <a:solidFill>
                  <a:schemeClr val="accent2"/>
                </a:solidFill>
                <a:latin typeface="Times New Roman" pitchFamily="18" charset="0"/>
              </a:rPr>
              <a:t>市场增加值也需要对投入资金和营业利润调整，决策目标是市场增加值最大化，不是账面价值最大化。衡量的是一个企业自成立以来到计算之日创造的价值总额。适合于评价企业整体效益水平和为股东创造价值的能力，不能用于评价和考核企业下属业务部门的业绩。</a:t>
            </a:r>
            <a:endParaRPr lang="en-US" altLang="zh-CN" sz="2400" dirty="0" smtClean="0">
              <a:solidFill>
                <a:schemeClr val="accent2"/>
              </a:solidFill>
              <a:latin typeface="Times New Roman" pitchFamily="18" charset="0"/>
            </a:endParaRPr>
          </a:p>
          <a:p>
            <a:pPr indent="642938" algn="just" eaLnBrk="1" hangingPunct="1">
              <a:lnSpc>
                <a:spcPct val="100000"/>
              </a:lnSpc>
              <a:buFont typeface="Wingdings" pitchFamily="2" charset="2"/>
              <a:buNone/>
            </a:pPr>
            <a:r>
              <a:rPr lang="zh-CN" altLang="en-US" sz="2400" b="1" dirty="0" smtClean="0">
                <a:solidFill>
                  <a:schemeClr val="accent2"/>
                </a:solidFill>
                <a:latin typeface="Times New Roman" pitchFamily="18" charset="0"/>
              </a:rPr>
              <a:t>市场增加值就是</a:t>
            </a:r>
            <a:r>
              <a:rPr lang="zh-CN" altLang="en-US" sz="2400" b="1" dirty="0" smtClean="0">
                <a:solidFill>
                  <a:srgbClr val="C00000"/>
                </a:solidFill>
                <a:latin typeface="Times New Roman" pitchFamily="18" charset="0"/>
              </a:rPr>
              <a:t>企业的</a:t>
            </a:r>
            <a:r>
              <a:rPr lang="zh-CN" altLang="en-US" sz="2400" b="1" dirty="0" smtClean="0">
                <a:solidFill>
                  <a:schemeClr val="accent2"/>
                </a:solidFill>
                <a:latin typeface="Times New Roman" pitchFamily="18" charset="0"/>
              </a:rPr>
              <a:t>净现值。</a:t>
            </a:r>
            <a:endParaRPr lang="zh-CN" altLang="en-US" sz="2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四</a:t>
            </a:r>
            <a:r>
              <a:rPr lang="zh-CN" altLang="en-US" sz="3200" b="1" dirty="0" smtClean="0"/>
              <a:t>、</a:t>
            </a:r>
            <a:r>
              <a:rPr lang="zh-CN" altLang="en-US" sz="3200" b="1" dirty="0" smtClean="0">
                <a:latin typeface="隶书" pitchFamily="49" charset="-122"/>
              </a:rPr>
              <a:t>经济增加值与市场增加值</a:t>
            </a:r>
          </a:p>
        </p:txBody>
      </p:sp>
      <p:sp>
        <p:nvSpPr>
          <p:cNvPr id="297987" name="Rectangle 3"/>
          <p:cNvSpPr>
            <a:spLocks noGrp="1" noChangeArrowheads="1"/>
          </p:cNvSpPr>
          <p:nvPr>
            <p:ph type="body" idx="1"/>
          </p:nvPr>
        </p:nvSpPr>
        <p:spPr>
          <a:xfrm>
            <a:off x="428596" y="1071546"/>
            <a:ext cx="8358246" cy="4949742"/>
          </a:xfrm>
        </p:spPr>
        <p:txBody>
          <a:bodyPr/>
          <a:lstStyle/>
          <a:p>
            <a:pPr algn="just" eaLnBrk="1" hangingPunct="1">
              <a:lnSpc>
                <a:spcPct val="200000"/>
              </a:lnSpc>
              <a:buFont typeface="Wingdings" pitchFamily="2" charset="2"/>
              <a:buNone/>
            </a:pPr>
            <a:r>
              <a:rPr lang="zh-CN" altLang="en-US" dirty="0" smtClean="0">
                <a:solidFill>
                  <a:srgbClr val="C00000"/>
                </a:solidFill>
                <a:latin typeface="Times New Roman" pitchFamily="18" charset="0"/>
              </a:rPr>
              <a:t>经济增加值</a:t>
            </a:r>
            <a:r>
              <a:rPr lang="zh-CN" altLang="en-US" sz="2800" b="1" dirty="0" smtClean="0">
                <a:solidFill>
                  <a:srgbClr val="C00000"/>
                </a:solidFill>
                <a:latin typeface="Times New Roman" pitchFamily="18" charset="0"/>
              </a:rPr>
              <a:t>：</a:t>
            </a:r>
            <a:r>
              <a:rPr lang="zh-CN" altLang="en-US" sz="2400" dirty="0" smtClean="0">
                <a:solidFill>
                  <a:schemeClr val="accent2"/>
                </a:solidFill>
                <a:latin typeface="Times New Roman" pitchFamily="18" charset="0"/>
              </a:rPr>
              <a:t>反映企业</a:t>
            </a:r>
            <a:r>
              <a:rPr lang="zh-CN" altLang="en-US" sz="2400" dirty="0" smtClean="0">
                <a:solidFill>
                  <a:srgbClr val="C00000"/>
                </a:solidFill>
                <a:latin typeface="Times New Roman" pitchFamily="18" charset="0"/>
              </a:rPr>
              <a:t>当年</a:t>
            </a:r>
            <a:r>
              <a:rPr lang="zh-CN" altLang="en-US" sz="2400" dirty="0" smtClean="0">
                <a:solidFill>
                  <a:schemeClr val="accent2"/>
                </a:solidFill>
                <a:latin typeface="Times New Roman" pitchFamily="18" charset="0"/>
              </a:rPr>
              <a:t>现金流量的净现值。</a:t>
            </a:r>
            <a:endParaRPr lang="en-US" altLang="zh-CN" sz="2400" dirty="0" smtClean="0">
              <a:solidFill>
                <a:schemeClr val="accent2"/>
              </a:solidFill>
              <a:latin typeface="Times New Roman" pitchFamily="18" charset="0"/>
            </a:endParaRPr>
          </a:p>
          <a:p>
            <a:pPr algn="just" eaLnBrk="1" hangingPunct="1">
              <a:lnSpc>
                <a:spcPct val="200000"/>
              </a:lnSpc>
              <a:buFont typeface="Wingdings" pitchFamily="2" charset="2"/>
              <a:buNone/>
            </a:pPr>
            <a:r>
              <a:rPr lang="zh-CN" altLang="en-US" dirty="0" smtClean="0">
                <a:solidFill>
                  <a:srgbClr val="C00000"/>
                </a:solidFill>
                <a:latin typeface="Times New Roman" pitchFamily="18" charset="0"/>
              </a:rPr>
              <a:t>市场增加值：</a:t>
            </a:r>
            <a:r>
              <a:rPr lang="zh-CN" altLang="en-US" sz="2400" dirty="0" smtClean="0">
                <a:solidFill>
                  <a:schemeClr val="accent2"/>
                </a:solidFill>
                <a:latin typeface="Times New Roman" pitchFamily="18" charset="0"/>
              </a:rPr>
              <a:t>反映整个企业</a:t>
            </a:r>
            <a:r>
              <a:rPr lang="zh-CN" altLang="en-US" sz="2400" dirty="0" smtClean="0">
                <a:solidFill>
                  <a:srgbClr val="C00000"/>
                </a:solidFill>
                <a:latin typeface="Times New Roman" pitchFamily="18" charset="0"/>
              </a:rPr>
              <a:t>未来预期</a:t>
            </a:r>
            <a:r>
              <a:rPr lang="zh-CN" altLang="en-US" sz="2400" dirty="0" smtClean="0">
                <a:solidFill>
                  <a:schemeClr val="accent2"/>
                </a:solidFill>
                <a:latin typeface="Times New Roman" pitchFamily="18" charset="0"/>
              </a:rPr>
              <a:t>现金流量的净现值。</a:t>
            </a:r>
            <a:endParaRPr lang="en-US" altLang="zh-CN" sz="2400" dirty="0" smtClean="0">
              <a:solidFill>
                <a:schemeClr val="accent2"/>
              </a:solidFill>
              <a:latin typeface="Times New Roman" pitchFamily="18" charset="0"/>
            </a:endParaRPr>
          </a:p>
          <a:p>
            <a:pPr algn="just" eaLnBrk="1" hangingPunct="1">
              <a:lnSpc>
                <a:spcPct val="200000"/>
              </a:lnSpc>
              <a:buNone/>
            </a:pPr>
            <a:r>
              <a:rPr lang="zh-CN" altLang="en-US" dirty="0" smtClean="0">
                <a:solidFill>
                  <a:srgbClr val="C00000"/>
                </a:solidFill>
                <a:latin typeface="Times New Roman" pitchFamily="18" charset="0"/>
              </a:rPr>
              <a:t>什么是价值：</a:t>
            </a:r>
            <a:r>
              <a:rPr lang="zh-CN" altLang="en-US" sz="2400" dirty="0" smtClean="0">
                <a:solidFill>
                  <a:schemeClr val="accent2"/>
                </a:solidFill>
                <a:latin typeface="Times New Roman" pitchFamily="18" charset="0"/>
              </a:rPr>
              <a:t>以现金流量衡量的全部收入扣除同样以现金流量衡量的全部成本费用后的价值，即经济增加值与市场增加值。为股东创造价值，意味着企业的每一项决策都应当能够创造出</a:t>
            </a:r>
            <a:r>
              <a:rPr lang="zh-CN" altLang="en-US" sz="2400" dirty="0" smtClean="0">
                <a:solidFill>
                  <a:srgbClr val="C00000"/>
                </a:solidFill>
                <a:latin typeface="Times New Roman" pitchFamily="18" charset="0"/>
              </a:rPr>
              <a:t>正的净现值。</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1772816"/>
            <a:ext cx="7129463" cy="1446550"/>
          </a:xfrm>
          <a:prstGeom prst="rect">
            <a:avLst/>
          </a:prstGeom>
          <a:noFill/>
          <a:ln w="9525">
            <a:noFill/>
            <a:miter lim="800000"/>
            <a:headEnd/>
            <a:tailEnd/>
          </a:ln>
        </p:spPr>
        <p:txBody>
          <a:bodyPr anchorCtr="1">
            <a:spAutoFit/>
          </a:bodyPr>
          <a:lstStyle/>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rPr>
              <a:t>7</a:t>
            </a: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章   企业投资决策</a:t>
            </a:r>
            <a:endPar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endParaRPr>
          </a:p>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财务分析概述</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t>一、项目及其分类与项目管理周期</a:t>
            </a:r>
            <a:endParaRPr lang="zh-CN" altLang="en-US" sz="3200" b="1" dirty="0" smtClean="0">
              <a:latin typeface="隶书" pitchFamily="49" charset="-122"/>
            </a:endParaRPr>
          </a:p>
        </p:txBody>
      </p:sp>
      <p:sp>
        <p:nvSpPr>
          <p:cNvPr id="297987" name="Rectangle 3"/>
          <p:cNvSpPr>
            <a:spLocks noGrp="1" noChangeArrowheads="1"/>
          </p:cNvSpPr>
          <p:nvPr>
            <p:ph type="body" idx="1"/>
          </p:nvPr>
        </p:nvSpPr>
        <p:spPr>
          <a:xfrm>
            <a:off x="428596" y="1071546"/>
            <a:ext cx="8358246" cy="4949742"/>
          </a:xfrm>
        </p:spPr>
        <p:txBody>
          <a:bodyPr/>
          <a:lstStyle/>
          <a:p>
            <a:pPr algn="ctr" eaLnBrk="1" hangingPunct="1">
              <a:lnSpc>
                <a:spcPct val="150000"/>
              </a:lnSpc>
              <a:buFont typeface="Wingdings" pitchFamily="2" charset="2"/>
              <a:buNone/>
            </a:pPr>
            <a:r>
              <a:rPr lang="zh-CN" altLang="en-US" sz="2000" dirty="0" smtClean="0">
                <a:solidFill>
                  <a:srgbClr val="C00000"/>
                </a:solidFill>
                <a:latin typeface="Times New Roman" pitchFamily="18" charset="0"/>
              </a:rPr>
              <a:t>投资活动由若干个投资项目构成，投资决策又称项目决策。</a:t>
            </a:r>
            <a:endParaRPr lang="en-US" altLang="zh-CN" sz="2000" dirty="0" smtClean="0">
              <a:solidFill>
                <a:srgbClr val="C00000"/>
              </a:solidFill>
              <a:latin typeface="Times New Roman" pitchFamily="18" charset="0"/>
            </a:endParaRPr>
          </a:p>
          <a:p>
            <a:pPr marL="1614488" indent="-1614488" algn="just" eaLnBrk="1" hangingPunct="1">
              <a:lnSpc>
                <a:spcPct val="150000"/>
              </a:lnSpc>
              <a:buFont typeface="Wingdings" pitchFamily="2" charset="2"/>
              <a:buNone/>
            </a:pPr>
            <a:r>
              <a:rPr lang="zh-CN" altLang="en-US" sz="2000" dirty="0" smtClean="0">
                <a:solidFill>
                  <a:srgbClr val="C00000"/>
                </a:solidFill>
                <a:effectLst/>
                <a:latin typeface="Times New Roman" pitchFamily="18" charset="0"/>
              </a:rPr>
              <a:t>项目可分为：</a:t>
            </a:r>
            <a:r>
              <a:rPr lang="zh-CN" altLang="en-US" sz="2000" dirty="0" smtClean="0">
                <a:effectLst/>
                <a:latin typeface="Times New Roman" pitchFamily="18" charset="0"/>
              </a:rPr>
              <a:t>必要投资项目、降低成本投资项目、更新改造投资项目、新产品投资项目和多种经营投资项目。</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latin typeface="Times New Roman" pitchFamily="18" charset="0"/>
              </a:rPr>
              <a:t>项目管理周期：</a:t>
            </a:r>
            <a:r>
              <a:rPr lang="zh-CN" altLang="en-US" sz="2000" dirty="0" smtClean="0">
                <a:solidFill>
                  <a:srgbClr val="339933"/>
                </a:solidFill>
                <a:effectLst>
                  <a:outerShdw blurRad="38100" dist="38100" dir="2700000" algn="tl">
                    <a:srgbClr val="000000">
                      <a:alpha val="43137"/>
                    </a:srgbClr>
                  </a:outerShdw>
                </a:effectLst>
                <a:latin typeface="Times New Roman" pitchFamily="18" charset="0"/>
              </a:rPr>
              <a:t>设想、建议书，可研，评估</a:t>
            </a:r>
            <a:r>
              <a:rPr lang="zh-CN" altLang="en-US" sz="2000" dirty="0" smtClean="0">
                <a:solidFill>
                  <a:schemeClr val="accent2"/>
                </a:solidFill>
                <a:effectLst/>
                <a:latin typeface="Times New Roman" pitchFamily="18" charset="0"/>
              </a:rPr>
              <a:t>，</a:t>
            </a:r>
            <a:r>
              <a:rPr lang="zh-CN" altLang="en-US" sz="2000" dirty="0" smtClean="0">
                <a:effectLst/>
                <a:latin typeface="Times New Roman" pitchFamily="18" charset="0"/>
              </a:rPr>
              <a:t>设计，开工准备，建设，验收，运营，后评价。</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latin typeface="Times New Roman" pitchFamily="18" charset="0"/>
              </a:rPr>
              <a:t>投资决策期：</a:t>
            </a:r>
            <a:r>
              <a:rPr lang="zh-CN" altLang="en-US" sz="2000" dirty="0" smtClean="0">
                <a:effectLst>
                  <a:outerShdw blurRad="38100" dist="38100" dir="2700000" algn="tl">
                    <a:srgbClr val="000000">
                      <a:alpha val="43137"/>
                    </a:srgbClr>
                  </a:outerShdw>
                </a:effectLst>
                <a:latin typeface="Times New Roman" pitchFamily="18" charset="0"/>
              </a:rPr>
              <a:t>设想、建议书，可研，评估。每一阶段都要费用效益分析。</a:t>
            </a:r>
            <a:endParaRPr lang="en-US" altLang="zh-CN" sz="2000" dirty="0" smtClean="0">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endParaRPr lang="en-US" altLang="zh-CN" sz="2000" dirty="0" smtClean="0">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400" dirty="0" smtClean="0">
                <a:effectLst/>
                <a:latin typeface="Times New Roman" pitchFamily="18" charset="0"/>
              </a:rPr>
              <a:t>投资决策的过程，</a:t>
            </a:r>
            <a:endParaRPr lang="en-US" altLang="zh-CN" sz="2400" dirty="0" smtClean="0">
              <a:effectLst/>
              <a:latin typeface="Times New Roman" pitchFamily="18" charset="0"/>
            </a:endParaRPr>
          </a:p>
          <a:p>
            <a:pPr marL="1614488" indent="-1614488" algn="ctr" eaLnBrk="1" hangingPunct="1">
              <a:lnSpc>
                <a:spcPct val="150000"/>
              </a:lnSpc>
              <a:buNone/>
            </a:pPr>
            <a:r>
              <a:rPr lang="zh-CN" altLang="en-US" sz="2400" dirty="0" smtClean="0">
                <a:effectLst/>
                <a:latin typeface="Times New Roman" pitchFamily="18" charset="0"/>
              </a:rPr>
              <a:t>主要就是对项目进行</a:t>
            </a:r>
            <a:r>
              <a:rPr lang="zh-CN" altLang="en-US" sz="2400" dirty="0" smtClean="0">
                <a:solidFill>
                  <a:srgbClr val="C00000"/>
                </a:solidFill>
                <a:effectLst/>
                <a:latin typeface="Times New Roman" pitchFamily="18" charset="0"/>
              </a:rPr>
              <a:t>财务和经济费用效益分析</a:t>
            </a:r>
            <a:r>
              <a:rPr lang="zh-CN" altLang="en-US" sz="2400" dirty="0" smtClean="0">
                <a:effectLst/>
                <a:latin typeface="Times New Roman" pitchFamily="18" charset="0"/>
              </a:rPr>
              <a:t>的过程。</a:t>
            </a:r>
          </a:p>
          <a:p>
            <a:pPr marL="1614488" indent="-1614488" algn="just" eaLnBrk="1" hangingPunct="1">
              <a:lnSpc>
                <a:spcPct val="150000"/>
              </a:lnSpc>
              <a:buNone/>
            </a:pPr>
            <a:endParaRPr lang="zh-CN" altLang="en-US"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5" end="5"/>
                                            </p:txEl>
                                          </p:spTgt>
                                        </p:tgtEl>
                                        <p:attrNameLst>
                                          <p:attrName>style.visibility</p:attrName>
                                        </p:attrNameLst>
                                      </p:cBhvr>
                                      <p:to>
                                        <p:strVal val="visible"/>
                                      </p:to>
                                    </p:set>
                                    <p:animEffect transition="in" filter="box(in)">
                                      <p:cBhvr>
                                        <p:cTn id="27" dur="500"/>
                                        <p:tgtEl>
                                          <p:spTgt spid="2979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7987">
                                            <p:txEl>
                                              <p:pRg st="6" end="6"/>
                                            </p:txEl>
                                          </p:spTgt>
                                        </p:tgtEl>
                                        <p:attrNameLst>
                                          <p:attrName>style.visibility</p:attrName>
                                        </p:attrNameLst>
                                      </p:cBhvr>
                                      <p:to>
                                        <p:strVal val="visible"/>
                                      </p:to>
                                    </p:set>
                                    <p:animEffect transition="in" filter="box(in)">
                                      <p:cBhvr>
                                        <p:cTn id="32"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二</a:t>
            </a:r>
            <a:r>
              <a:rPr lang="zh-CN" altLang="en-US" sz="2800" b="1" dirty="0" smtClean="0"/>
              <a:t>、财务分析及其目的和依据</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358246" cy="4949742"/>
          </a:xfrm>
        </p:spPr>
        <p:txBody>
          <a:bodyPr/>
          <a:lstStyle/>
          <a:p>
            <a:pPr marL="1614488" indent="-1614488" algn="just" eaLnBrk="1" hangingPunct="1">
              <a:lnSpc>
                <a:spcPct val="200000"/>
              </a:lnSpc>
              <a:buFont typeface="Wingdings" pitchFamily="2" charset="2"/>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财务分析：</a:t>
            </a:r>
            <a:r>
              <a:rPr lang="zh-CN" altLang="en-US" sz="2400" dirty="0" smtClean="0">
                <a:effectLst/>
                <a:latin typeface="Times New Roman" pitchFamily="18" charset="0"/>
              </a:rPr>
              <a:t>是财务费用效益分析的简称，目的是找出效益大于费用的投资项目，即能为股东创造价值的投资项目。</a:t>
            </a:r>
            <a:endParaRPr lang="en-US" altLang="zh-CN" sz="2400" dirty="0" smtClean="0">
              <a:effectLst/>
              <a:latin typeface="Times New Roman" pitchFamily="18" charset="0"/>
            </a:endParaRPr>
          </a:p>
          <a:p>
            <a:pPr marL="1614488" indent="-1614488" algn="just" eaLnBrk="1" hangingPunct="1">
              <a:lnSpc>
                <a:spcPct val="200000"/>
              </a:lnSpc>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分析依据：</a:t>
            </a:r>
            <a:r>
              <a:rPr lang="zh-CN" altLang="en-US" sz="2400" dirty="0" smtClean="0">
                <a:effectLst/>
                <a:latin typeface="Times New Roman" pitchFamily="18" charset="0"/>
              </a:rPr>
              <a:t>为使项目效益大于费用，要在决策中正确回答“生产什么、在哪生产，为谁生产，生产多少”的问题。</a:t>
            </a:r>
            <a:endParaRPr lang="en-US" altLang="zh-CN" sz="2400" dirty="0" smtClean="0">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t>三、财务分析的基本内容</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4949742"/>
          </a:xfrm>
        </p:spPr>
        <p:txBody>
          <a:bodyPr/>
          <a:lstStyle/>
          <a:p>
            <a:pPr marL="1614488" indent="-1614488" algn="ctr" eaLnBrk="1" hangingPunct="1">
              <a:lnSpc>
                <a:spcPct val="200000"/>
              </a:lnSpc>
              <a:buFont typeface="Wingdings" pitchFamily="2" charset="2"/>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财务分析中的费用和效益又称为现金流出和现金流入或现金流量。</a:t>
            </a:r>
            <a:endParaRPr lang="en-US" altLang="zh-CN" sz="2000" dirty="0" smtClean="0">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现金流量识别：</a:t>
            </a:r>
            <a:r>
              <a:rPr lang="zh-CN" altLang="en-US" sz="2000" dirty="0" smtClean="0">
                <a:effectLst/>
                <a:latin typeface="Times New Roman" pitchFamily="18" charset="0"/>
              </a:rPr>
              <a:t>最重要，是基础，具有不确定性。</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折现率测算：</a:t>
            </a:r>
            <a:r>
              <a:rPr lang="zh-CN" altLang="en-US" sz="2000" dirty="0" smtClean="0">
                <a:effectLst/>
                <a:latin typeface="Times New Roman" pitchFamily="18" charset="0"/>
              </a:rPr>
              <a:t>财务分析中将利率或收益率称为</a:t>
            </a:r>
            <a:r>
              <a:rPr lang="zh-CN" altLang="en-US" sz="2000" dirty="0" smtClean="0">
                <a:solidFill>
                  <a:srgbClr val="C00000"/>
                </a:solidFill>
                <a:effectLst/>
                <a:latin typeface="Times New Roman" pitchFamily="18" charset="0"/>
              </a:rPr>
              <a:t>折现率</a:t>
            </a:r>
            <a:r>
              <a:rPr lang="zh-CN" altLang="en-US" sz="2000" dirty="0" smtClean="0">
                <a:effectLst/>
                <a:latin typeface="Times New Roman" pitchFamily="18" charset="0"/>
              </a:rPr>
              <a:t>或</a:t>
            </a:r>
            <a:r>
              <a:rPr lang="zh-CN" altLang="en-US" sz="2000" dirty="0" smtClean="0">
                <a:solidFill>
                  <a:srgbClr val="C00000"/>
                </a:solidFill>
                <a:effectLst/>
                <a:latin typeface="Times New Roman" pitchFamily="18" charset="0"/>
              </a:rPr>
              <a:t>资金成本</a:t>
            </a:r>
            <a:r>
              <a:rPr lang="zh-CN" altLang="en-US" sz="2000" dirty="0" smtClean="0">
                <a:effectLst/>
                <a:latin typeface="Times New Roman" pitchFamily="18" charset="0"/>
              </a:rPr>
              <a:t>。一般以国家或行业有关部门确定的行业基准收益率作为折现率。近来理论用企业资金的机会成本作为折现率。最具技术性。</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决策指标选用：</a:t>
            </a:r>
            <a:r>
              <a:rPr lang="zh-CN" altLang="en-US" sz="2000" dirty="0" smtClean="0">
                <a:effectLst/>
                <a:latin typeface="Times New Roman" pitchFamily="18" charset="0"/>
              </a:rPr>
              <a:t>传统的众多指标并不总是具有有效性，需深入分析。</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风险分析：</a:t>
            </a:r>
            <a:r>
              <a:rPr lang="zh-CN" altLang="en-US" sz="2000" dirty="0" smtClean="0">
                <a:effectLst/>
                <a:latin typeface="Times New Roman" pitchFamily="18" charset="0"/>
              </a:rPr>
              <a:t>长期投资三特点，金额大，回收期长，变现能力差。</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项目方案优选：</a:t>
            </a:r>
            <a:r>
              <a:rPr lang="zh-CN" altLang="en-US" sz="2000" dirty="0" smtClean="0">
                <a:effectLst/>
                <a:latin typeface="Times New Roman" pitchFamily="18" charset="0"/>
              </a:rPr>
              <a:t>资金不足或方案多，需比选，找出最优方案。</a:t>
            </a:r>
            <a:endParaRPr lang="en-US" altLang="zh-CN" sz="2000" dirty="0" smtClean="0">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ox(in)">
                                      <p:cBhvr>
                                        <p:cTn id="32"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四</a:t>
            </a:r>
            <a:r>
              <a:rPr lang="zh-CN" altLang="en-US" sz="2800" b="1" dirty="0" smtClean="0"/>
              <a:t>、财务分析的角度</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4949742"/>
          </a:xfrm>
        </p:spPr>
        <p:txBody>
          <a:bodyPr/>
          <a:lstStyle/>
          <a:p>
            <a:pPr marL="1614488" indent="-1614488" algn="ctr" eaLnBrk="1" hangingPunct="1">
              <a:lnSpc>
                <a:spcPct val="200000"/>
              </a:lnSpc>
              <a:buFont typeface="Wingdings" pitchFamily="2" charset="2"/>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财务分析的角度：企业财务学角度和工程经济学角度。</a:t>
            </a:r>
            <a:endParaRPr lang="en-US" altLang="zh-CN" sz="2000" dirty="0" smtClean="0">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企业财务学角度：</a:t>
            </a:r>
            <a:r>
              <a:rPr lang="zh-CN" altLang="en-US" sz="2400" dirty="0" smtClean="0">
                <a:effectLst/>
                <a:latin typeface="Times New Roman" pitchFamily="18" charset="0"/>
              </a:rPr>
              <a:t>重原理。</a:t>
            </a:r>
            <a:endParaRPr lang="en-US" altLang="zh-CN" sz="2400" dirty="0" smtClean="0">
              <a:effectLst/>
              <a:latin typeface="Times New Roman" pitchFamily="18" charset="0"/>
            </a:endParaRPr>
          </a:p>
          <a:p>
            <a:pPr marL="1614488" indent="-1614488" algn="just" eaLnBrk="1" hangingPunct="1">
              <a:lnSpc>
                <a:spcPct val="200000"/>
              </a:lnSpc>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工程经济学角度：</a:t>
            </a:r>
            <a:r>
              <a:rPr lang="zh-CN" altLang="en-US" sz="2400" dirty="0" smtClean="0">
                <a:effectLst/>
                <a:latin typeface="Times New Roman" pitchFamily="18" charset="0"/>
              </a:rPr>
              <a:t>重方法。</a:t>
            </a:r>
            <a:endParaRPr lang="en-US" altLang="zh-CN" sz="2400" dirty="0" smtClean="0">
              <a:effectLst/>
              <a:latin typeface="Times New Roman" pitchFamily="18" charset="0"/>
            </a:endParaRPr>
          </a:p>
          <a:p>
            <a:pPr marL="1614488" indent="-1614488" algn="just" eaLnBrk="1" hangingPunct="1">
              <a:lnSpc>
                <a:spcPct val="200000"/>
              </a:lnSpc>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本书：</a:t>
            </a:r>
            <a:r>
              <a:rPr lang="zh-CN" altLang="en-US" sz="2400" dirty="0" smtClean="0">
                <a:effectLst/>
                <a:latin typeface="Times New Roman" pitchFamily="18" charset="0"/>
              </a:rPr>
              <a:t>重结合，原理深入些，方法丰富些。</a:t>
            </a:r>
            <a:endParaRPr lang="en-US" altLang="zh-CN" sz="2400" dirty="0" smtClean="0">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t>五、经济分析</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4949742"/>
          </a:xfrm>
        </p:spPr>
        <p:txBody>
          <a:bodyPr/>
          <a:lstStyle/>
          <a:p>
            <a:pPr marL="1614488" indent="-1614488" eaLnBrk="1" hangingPunct="1">
              <a:lnSpc>
                <a:spcPct val="200000"/>
              </a:lnSpc>
              <a:buFont typeface="Wingdings" pitchFamily="2" charset="2"/>
              <a:buNone/>
            </a:pP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经济分析：</a:t>
            </a:r>
            <a:r>
              <a:rPr lang="zh-CN" altLang="en-US" sz="2400" dirty="0" smtClean="0">
                <a:solidFill>
                  <a:schemeClr val="accent6"/>
                </a:solidFill>
                <a:effectLst>
                  <a:outerShdw blurRad="38100" dist="38100" dir="2700000" algn="tl">
                    <a:srgbClr val="000000">
                      <a:alpha val="43137"/>
                    </a:srgbClr>
                  </a:outerShdw>
                </a:effectLst>
                <a:latin typeface="Times New Roman" pitchFamily="18" charset="0"/>
              </a:rPr>
              <a:t>又称资源配置效率分析。从整个社会的角度，按照合理、高效配置资源的原则，采用以社会折现率测算的各项经济评价指标，分析评价项目对社会福利增长做出的全部贡献（经济效益）和社会为此付出的全部代价（经济费用），以此确定项目为国民经济创造的净效益。（宏观经济分析）</a:t>
            </a:r>
            <a:endParaRPr lang="en-US" altLang="zh-CN"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solidFill>
                  <a:srgbClr val="C00000"/>
                </a:solidFill>
                <a:effectLst>
                  <a:outerShdw blurRad="38100" dist="38100" dir="2700000" algn="tl">
                    <a:srgbClr val="000000">
                      <a:alpha val="43137"/>
                    </a:srgbClr>
                  </a:outerShdw>
                </a:effectLst>
                <a:latin typeface="隶书" pitchFamily="49" charset="-122"/>
              </a:rPr>
              <a:t>为什么要做经济分析</a:t>
            </a:r>
          </a:p>
        </p:txBody>
      </p:sp>
      <p:sp>
        <p:nvSpPr>
          <p:cNvPr id="297987" name="Rectangle 3"/>
          <p:cNvSpPr>
            <a:spLocks noGrp="1" noChangeArrowheads="1"/>
          </p:cNvSpPr>
          <p:nvPr>
            <p:ph type="body" idx="1"/>
          </p:nvPr>
        </p:nvSpPr>
        <p:spPr>
          <a:xfrm>
            <a:off x="428596" y="1071546"/>
            <a:ext cx="8501122" cy="4949742"/>
          </a:xfrm>
        </p:spPr>
        <p:txBody>
          <a:bodyPr/>
          <a:lstStyle/>
          <a:p>
            <a:pPr marL="1614488" indent="-1614488"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市场失灵：</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en-US" altLang="zh-CN" sz="2000" dirty="0" smtClean="0">
                <a:solidFill>
                  <a:schemeClr val="accent6"/>
                </a:solidFill>
                <a:effectLst>
                  <a:outerShdw blurRad="38100" dist="38100" dir="2700000" algn="tl">
                    <a:srgbClr val="000000">
                      <a:alpha val="43137"/>
                    </a:srgbClr>
                  </a:outerShdw>
                </a:effectLst>
                <a:latin typeface="Times New Roman" pitchFamily="18" charset="0"/>
              </a:rPr>
              <a:t>        </a:t>
            </a:r>
            <a:r>
              <a:rPr lang="zh-CN" altLang="en-US" sz="2000" dirty="0" smtClean="0">
                <a:effectLst/>
                <a:latin typeface="Times New Roman" pitchFamily="18" charset="0"/>
              </a:rPr>
              <a:t>产权不明晰，公共物品，外部效果，信息不对称，垄断。</a:t>
            </a:r>
            <a:r>
              <a:rPr lang="en-US" altLang="zh-CN" sz="2000" dirty="0" smtClean="0">
                <a:effectLst/>
                <a:latin typeface="Times New Roman" pitchFamily="18" charset="0"/>
              </a:rPr>
              <a:t>P145-146</a:t>
            </a:r>
          </a:p>
          <a:p>
            <a:pPr marL="1614488" indent="-1614488"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政府干预：</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0" indent="0" eaLnBrk="1" hangingPunct="1">
              <a:lnSpc>
                <a:spcPct val="150000"/>
              </a:lnSpc>
              <a:buNone/>
            </a:pPr>
            <a:r>
              <a:rPr lang="en-US" altLang="zh-CN" sz="2000" dirty="0" smtClean="0">
                <a:effectLst/>
                <a:latin typeface="Times New Roman" pitchFamily="18" charset="0"/>
              </a:rPr>
              <a:t>        </a:t>
            </a:r>
            <a:r>
              <a:rPr lang="zh-CN" altLang="en-US" sz="2000" dirty="0" smtClean="0">
                <a:effectLst/>
                <a:latin typeface="Times New Roman" pitchFamily="18" charset="0"/>
              </a:rPr>
              <a:t>合理的价格应当真实反映市场供求关系、资源稀缺程度和最佳使用效率的价格。政府出于各种不同的政策目标考虑，通过税收、补贴和数量限制等形式，对市场进行人为干预，致使某些产品和服务的市场价格发生扭曲和失真。</a:t>
            </a:r>
            <a:endParaRPr lang="en-US" altLang="zh-CN" sz="2000" dirty="0" smtClean="0">
              <a:effectLst/>
              <a:latin typeface="Times New Roman" pitchFamily="18" charset="0"/>
            </a:endParaRPr>
          </a:p>
          <a:p>
            <a:pPr marL="0" indent="534988"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采用现行市场价格的财务分析不能充分反映社会投入到项目中的资源和项目产出对社会的真实价值。合理的价格就是“影子价格”</a:t>
            </a:r>
            <a:endParaRPr lang="en-US" altLang="zh-CN" sz="2400" dirty="0" smtClean="0">
              <a:solidFill>
                <a:srgbClr val="C00000"/>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6</a:t>
            </a: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价值的衡量</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7"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solidFill>
                  <a:srgbClr val="C00000"/>
                </a:solidFill>
                <a:effectLst>
                  <a:outerShdw blurRad="38100" dist="38100" dir="2700000" algn="tl">
                    <a:srgbClr val="000000">
                      <a:alpha val="43137"/>
                    </a:srgbClr>
                  </a:outerShdw>
                </a:effectLst>
                <a:latin typeface="隶书" pitchFamily="49" charset="-122"/>
              </a:rPr>
              <a:t>影子价格</a:t>
            </a:r>
          </a:p>
        </p:txBody>
      </p:sp>
      <p:sp>
        <p:nvSpPr>
          <p:cNvPr id="297987" name="Rectangle 3"/>
          <p:cNvSpPr>
            <a:spLocks noGrp="1" noChangeArrowheads="1"/>
          </p:cNvSpPr>
          <p:nvPr>
            <p:ph type="body" idx="1"/>
          </p:nvPr>
        </p:nvSpPr>
        <p:spPr>
          <a:xfrm>
            <a:off x="428596" y="1071546"/>
            <a:ext cx="8501122" cy="4949742"/>
          </a:xfrm>
        </p:spPr>
        <p:txBody>
          <a:bodyPr/>
          <a:lstStyle/>
          <a:p>
            <a:pPr marL="0" indent="534988" eaLnBrk="1" hangingPunct="1">
              <a:lnSpc>
                <a:spcPct val="150000"/>
              </a:lnSpc>
              <a:buNone/>
            </a:pPr>
            <a:r>
              <a:rPr lang="zh-CN" altLang="en-US" sz="2000" dirty="0" smtClean="0">
                <a:effectLst/>
                <a:latin typeface="Times New Roman" pitchFamily="18" charset="0"/>
              </a:rPr>
              <a:t>又称为效率价格、经济价格、计算价格或预测价格，原苏联称计划价格。是指在完全竞争的市场条件下，社会资源的需求和供给达到平衡时形成的均衡价格，体现的是社会成员的</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支付意愿</a:t>
            </a:r>
            <a:r>
              <a:rPr lang="zh-CN" altLang="en-US" sz="2000" dirty="0" smtClean="0">
                <a:effectLst/>
                <a:latin typeface="Times New Roman" pitchFamily="18" charset="0"/>
              </a:rPr>
              <a:t>和资源的社会</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机会成本</a:t>
            </a:r>
            <a:r>
              <a:rPr lang="zh-CN" altLang="en-US" sz="2000" dirty="0" smtClean="0">
                <a:effectLst/>
                <a:latin typeface="Times New Roman" pitchFamily="18" charset="0"/>
              </a:rPr>
              <a:t>，即资源转用于其他用途时社会所放弃的效益。</a:t>
            </a:r>
            <a:endParaRPr lang="en-US" altLang="zh-CN" sz="2000" dirty="0" smtClean="0">
              <a:effectLst/>
              <a:latin typeface="Times New Roman" pitchFamily="18" charset="0"/>
            </a:endParaRPr>
          </a:p>
          <a:p>
            <a:pPr marL="0" indent="534988"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完全竞争市场现实中并不存在，通常采用支付意愿或机会成本的近似值作为影子价格</a:t>
            </a:r>
            <a:endParaRPr lang="en-US" altLang="zh-CN" sz="2400" dirty="0" smtClean="0">
              <a:solidFill>
                <a:srgbClr val="C00000"/>
              </a:solidFill>
              <a:effectLst>
                <a:outerShdw blurRad="38100" dist="38100" dir="2700000" algn="tl">
                  <a:srgbClr val="000000">
                    <a:alpha val="43137"/>
                  </a:srgbClr>
                </a:outerShdw>
              </a:effectLst>
              <a:latin typeface="Times New Roman" pitchFamily="18" charset="0"/>
            </a:endParaRPr>
          </a:p>
          <a:p>
            <a:pPr marL="0" indent="534988" eaLnBrk="1" hangingPunct="1">
              <a:lnSpc>
                <a:spcPct val="150000"/>
              </a:lnSpc>
              <a:buNone/>
            </a:pPr>
            <a:r>
              <a:rPr lang="zh-CN" altLang="en-US" sz="2000" dirty="0" smtClean="0">
                <a:effectLst/>
                <a:latin typeface="Times New Roman" pitchFamily="18" charset="0"/>
              </a:rPr>
              <a:t>五类影子价格：资金影子价格，外汇影子价格，劳动力影子价格，货物与服务影子价格，土地影子价格。前两者称为社会折现率和影子汇率。</a:t>
            </a:r>
            <a:endParaRPr lang="en-US" altLang="zh-CN" sz="2000" dirty="0" smtClean="0">
              <a:effectLst/>
              <a:latin typeface="Times New Roman" pitchFamily="18" charset="0"/>
            </a:endParaRPr>
          </a:p>
          <a:p>
            <a:pPr marL="0" indent="0"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哪些项目需要做经济分析：</a:t>
            </a:r>
            <a:r>
              <a:rPr lang="en-US" altLang="zh-CN" sz="2000" dirty="0" smtClean="0">
                <a:solidFill>
                  <a:schemeClr val="accent6"/>
                </a:solidFill>
                <a:effectLst>
                  <a:outerShdw blurRad="38100" dist="38100" dir="2700000" algn="tl">
                    <a:srgbClr val="000000">
                      <a:alpha val="43137"/>
                    </a:srgbClr>
                  </a:outerShdw>
                </a:effectLst>
                <a:latin typeface="Times New Roman" pitchFamily="18" charset="0"/>
              </a:rPr>
              <a:t>P148</a:t>
            </a:r>
          </a:p>
          <a:p>
            <a:pPr marL="0" indent="0"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经济分析的特点及与财务分析的区别：</a:t>
            </a:r>
            <a:r>
              <a:rPr lang="en-US" altLang="zh-CN" sz="2000" dirty="0" smtClean="0">
                <a:solidFill>
                  <a:schemeClr val="accent6"/>
                </a:solidFill>
                <a:effectLst>
                  <a:outerShdw blurRad="38100" dist="38100" dir="2700000" algn="tl">
                    <a:srgbClr val="000000">
                      <a:alpha val="43137"/>
                    </a:srgbClr>
                  </a:outerShdw>
                </a:effectLst>
                <a:latin typeface="Times New Roman" pitchFamily="18" charset="0"/>
              </a:rPr>
              <a:t>P148</a:t>
            </a: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t>六、经济分析与财务分析的关系</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4949742"/>
          </a:xfrm>
        </p:spPr>
        <p:txBody>
          <a:bodyPr/>
          <a:lstStyle/>
          <a:p>
            <a:pPr marL="1614488" indent="-1614488" algn="ctr" eaLnBrk="1" hangingPunct="1">
              <a:lnSpc>
                <a:spcPct val="200000"/>
              </a:lnSpc>
              <a:buFont typeface="Wingdings" pitchFamily="2" charset="2"/>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通常先做财务分析（微观），再做经济分析（宏观）。</a:t>
            </a:r>
            <a:endParaRPr lang="en-US" altLang="zh-CN" sz="2000" dirty="0" smtClean="0">
              <a:solidFill>
                <a:srgbClr val="C00000"/>
              </a:solidFill>
              <a:effectLst>
                <a:outerShdw blurRad="38100" dist="38100" dir="2700000" algn="tl">
                  <a:srgbClr val="000000">
                    <a:alpha val="43137"/>
                  </a:srgbClr>
                </a:outerShdw>
              </a:effectLst>
              <a:latin typeface="Times New Roman" pitchFamily="18" charset="0"/>
            </a:endParaRPr>
          </a:p>
          <a:p>
            <a:pPr marL="0" indent="534988" eaLnBrk="1" hangingPunct="1">
              <a:lnSpc>
                <a:spcPct val="200000"/>
              </a:lnSpc>
              <a:buFont typeface="Wingdings" pitchFamily="2" charset="2"/>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涉及国计民生的非盈利性和非竞争性项目如公共基础设施、环保、公共教育和公共卫生等项目，可先做经济分析通过后再做财务分析。</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0" indent="534988" eaLnBrk="1" hangingPunct="1">
              <a:lnSpc>
                <a:spcPct val="200000"/>
              </a:lnSpc>
              <a:buFont typeface="Wingdings" pitchFamily="2" charset="2"/>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两种分析 结果均为可行的项目才能成为合格项目，经济分析不可行的项目一般应否决。</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0" indent="534988" eaLnBrk="1" hangingPunct="1">
              <a:lnSpc>
                <a:spcPct val="20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非盈利性和非竞争性项目，如果经济分析为可行，财务分析 不可行，要重新设计 ，或国家给优惠政策支持。</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1772816"/>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rPr>
              <a:t>8</a:t>
            </a:r>
            <a:r>
              <a:rPr kumimoji="1" lang="zh-CN" altLang="en-US" sz="4400" smtClean="0">
                <a:solidFill>
                  <a:srgbClr val="333399"/>
                </a:solidFill>
                <a:effectLst>
                  <a:outerShdw blurRad="38100" dist="38100" dir="2700000" algn="tl">
                    <a:srgbClr val="C0C0C0"/>
                  </a:outerShdw>
                </a:effectLst>
                <a:latin typeface="华文琥珀" pitchFamily="2" charset="-122"/>
                <a:ea typeface="华文琥珀" pitchFamily="2" charset="-122"/>
              </a:rPr>
              <a:t>章   现金流量识别的依据</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t>一、</a:t>
            </a:r>
            <a:r>
              <a:rPr lang="zh-CN" altLang="en-US" sz="3200" b="1" dirty="0" smtClean="0">
                <a:latin typeface="隶书" pitchFamily="49" charset="-122"/>
              </a:rPr>
              <a:t>发展战略   二、核心竞争力</a:t>
            </a:r>
          </a:p>
        </p:txBody>
      </p:sp>
      <p:sp>
        <p:nvSpPr>
          <p:cNvPr id="297987" name="Rectangle 3"/>
          <p:cNvSpPr>
            <a:spLocks noGrp="1" noChangeArrowheads="1"/>
          </p:cNvSpPr>
          <p:nvPr>
            <p:ph type="body" idx="1"/>
          </p:nvPr>
        </p:nvSpPr>
        <p:spPr>
          <a:xfrm>
            <a:off x="428596" y="1071546"/>
            <a:ext cx="8358246" cy="5237774"/>
          </a:xfrm>
        </p:spPr>
        <p:txBody>
          <a:bodyPr/>
          <a:lstStyle/>
          <a:p>
            <a:pPr marL="285750" lvl="1" algn="just" eaLnBrk="1" hangingPunct="1">
              <a:lnSpc>
                <a:spcPct val="150000"/>
              </a:lnSpc>
            </a:pPr>
            <a:r>
              <a:rPr lang="en-US" altLang="zh-CN" sz="2000" dirty="0" err="1" smtClean="0">
                <a:solidFill>
                  <a:srgbClr val="C00000"/>
                </a:solidFill>
                <a:latin typeface="宋体" pitchFamily="2" charset="-122"/>
              </a:rPr>
              <a:t>海尔发展战略四部曲</a:t>
            </a:r>
            <a:r>
              <a:rPr lang="en-US" altLang="zh-CN" sz="2000" dirty="0" err="1" smtClean="0">
                <a:latin typeface="宋体" pitchFamily="2" charset="-122"/>
              </a:rPr>
              <a:t>：名牌战略，多元化战略，国际化战略，全球化战略</a:t>
            </a:r>
            <a:r>
              <a:rPr lang="en-US" altLang="zh-CN" sz="2000" dirty="0" smtClean="0">
                <a:latin typeface="宋体" pitchFamily="2" charset="-122"/>
              </a:rPr>
              <a:t>。</a:t>
            </a:r>
            <a:endParaRPr lang="zh-CN" altLang="en-US" sz="2000" b="1" dirty="0" smtClean="0">
              <a:latin typeface="宋体" pitchFamily="2" charset="-122"/>
            </a:endParaRPr>
          </a:p>
          <a:p>
            <a:pPr marL="285750" lvl="1" eaLnBrk="1" hangingPunct="1">
              <a:lnSpc>
                <a:spcPct val="150000"/>
              </a:lnSpc>
            </a:pPr>
            <a:r>
              <a:rPr lang="en-US" altLang="zh-CN" sz="2000" b="1" dirty="0" err="1" smtClean="0">
                <a:solidFill>
                  <a:srgbClr val="C00000"/>
                </a:solidFill>
              </a:rPr>
              <a:t>正确的发展战略</a:t>
            </a:r>
            <a:r>
              <a:rPr lang="en-US" altLang="zh-CN" sz="2000" b="1" dirty="0" err="1" smtClean="0"/>
              <a:t>应当有助于培育、发展、增强、扩展和提升自己的核心竞争力</a:t>
            </a:r>
            <a:r>
              <a:rPr lang="en-US" altLang="zh-CN" sz="2000" b="1" dirty="0" smtClean="0"/>
              <a:t>。</a:t>
            </a:r>
            <a:endParaRPr lang="zh-CN" altLang="en-US" sz="2000" b="1" dirty="0" smtClean="0"/>
          </a:p>
          <a:p>
            <a:pPr marL="285750" lvl="1" eaLnBrk="1" hangingPunct="1">
              <a:lnSpc>
                <a:spcPct val="150000"/>
              </a:lnSpc>
            </a:pPr>
            <a:r>
              <a:rPr lang="en-US" altLang="zh-CN" sz="2000" b="1" dirty="0" err="1" smtClean="0">
                <a:solidFill>
                  <a:srgbClr val="C00000"/>
                </a:solidFill>
              </a:rPr>
              <a:t>核心竞争力的理解</a:t>
            </a:r>
            <a:r>
              <a:rPr lang="en-US" altLang="zh-CN" sz="2000" b="1" dirty="0" err="1" smtClean="0"/>
              <a:t>：企业内部经过整合了的知识和技能，尤其是协调各方面资源的知识和技能</a:t>
            </a:r>
            <a:r>
              <a:rPr lang="en-US" altLang="zh-CN" sz="2000" b="1" dirty="0" smtClean="0"/>
              <a:t>。</a:t>
            </a:r>
            <a:r>
              <a:rPr lang="en-US" altLang="zh-CN" sz="2000" b="1" dirty="0" err="1" smtClean="0"/>
              <a:t>是能使企业为用望提供某种特定好处的一组技能或技术的集合，而不是指单个技能或技术</a:t>
            </a:r>
            <a:r>
              <a:rPr lang="en-US" altLang="zh-CN" sz="2000" b="1" dirty="0" smtClean="0"/>
              <a:t>。</a:t>
            </a:r>
            <a:r>
              <a:rPr lang="en-US" altLang="zh-CN" sz="2000" b="1" dirty="0" err="1" smtClean="0"/>
              <a:t>就是一个企业的创新能力，表现出来的就是非常有效、而对手又无法复制和模仿的东西</a:t>
            </a:r>
            <a:r>
              <a:rPr lang="en-US" altLang="zh-CN" sz="2000" b="1" dirty="0" smtClean="0"/>
              <a:t>。P156</a:t>
            </a:r>
          </a:p>
          <a:p>
            <a:pPr marL="285750" lvl="1" eaLnBrk="1" hangingPunct="1">
              <a:lnSpc>
                <a:spcPct val="150000"/>
              </a:lnSpc>
            </a:pPr>
            <a:r>
              <a:rPr lang="en-US" altLang="zh-CN" sz="2000" dirty="0" err="1" smtClean="0">
                <a:solidFill>
                  <a:srgbClr val="C00000"/>
                </a:solidFill>
              </a:rPr>
              <a:t>核心竞争力要素</a:t>
            </a:r>
            <a:r>
              <a:rPr lang="en-US" altLang="zh-CN" sz="2000" dirty="0" err="1" smtClean="0"/>
              <a:t>：符合企业的经营目标，得到消费者认可，不断创新，依靠自身资源</a:t>
            </a:r>
            <a:r>
              <a:rPr lang="en-US" altLang="zh-CN" sz="2000" dirty="0" smtClean="0"/>
              <a:t>。</a:t>
            </a:r>
          </a:p>
          <a:p>
            <a:pPr marL="285750" lvl="1" eaLnBrk="1" hangingPunct="1">
              <a:lnSpc>
                <a:spcPct val="150000"/>
              </a:lnSpc>
            </a:pPr>
            <a:r>
              <a:rPr lang="zh-CN" altLang="en-US" sz="2000" dirty="0" smtClean="0"/>
              <a:t>应处理好的几个关系：</a:t>
            </a:r>
            <a:r>
              <a:rPr lang="en-US" altLang="zh-CN" sz="2000" dirty="0" smtClean="0"/>
              <a:t>P159～166</a:t>
            </a:r>
            <a:endParaRPr lang="zh-CN" altLang="en-US" sz="2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7987">
                                            <p:txEl>
                                              <p:pRg st="1" end="1"/>
                                            </p:txEl>
                                          </p:spTgt>
                                        </p:tgtEl>
                                        <p:attrNameLst>
                                          <p:attrName>style.visibility</p:attrName>
                                        </p:attrNameLst>
                                      </p:cBhvr>
                                      <p:to>
                                        <p:strVal val="visible"/>
                                      </p:to>
                                    </p:set>
                                    <p:animEffect transition="in" filter="box(in)">
                                      <p:cBhvr>
                                        <p:cTn id="10" dur="500"/>
                                        <p:tgtEl>
                                          <p:spTgt spid="29798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7987">
                                            <p:txEl>
                                              <p:pRg st="2" end="2"/>
                                            </p:txEl>
                                          </p:spTgt>
                                        </p:tgtEl>
                                        <p:attrNameLst>
                                          <p:attrName>style.visibility</p:attrName>
                                        </p:attrNameLst>
                                      </p:cBhvr>
                                      <p:to>
                                        <p:strVal val="visible"/>
                                      </p:to>
                                    </p:set>
                                    <p:animEffect transition="in" filter="box(in)">
                                      <p:cBhvr>
                                        <p:cTn id="13" dur="500"/>
                                        <p:tgtEl>
                                          <p:spTgt spid="29798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97987">
                                            <p:txEl>
                                              <p:pRg st="3" end="3"/>
                                            </p:txEl>
                                          </p:spTgt>
                                        </p:tgtEl>
                                        <p:attrNameLst>
                                          <p:attrName>style.visibility</p:attrName>
                                        </p:attrNameLst>
                                      </p:cBhvr>
                                      <p:to>
                                        <p:strVal val="visible"/>
                                      </p:to>
                                    </p:set>
                                    <p:animEffect transition="in" filter="box(in)">
                                      <p:cBhvr>
                                        <p:cTn id="16" dur="500"/>
                                        <p:tgtEl>
                                          <p:spTgt spid="297987">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97987">
                                            <p:txEl>
                                              <p:pRg st="4" end="4"/>
                                            </p:txEl>
                                          </p:spTgt>
                                        </p:tgtEl>
                                        <p:attrNameLst>
                                          <p:attrName>style.visibility</p:attrName>
                                        </p:attrNameLst>
                                      </p:cBhvr>
                                      <p:to>
                                        <p:strVal val="visible"/>
                                      </p:to>
                                    </p:set>
                                    <p:animEffect transition="in" filter="box(in)">
                                      <p:cBhvr>
                                        <p:cTn id="19"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战略与投资决策，市场环境与竞争力分析</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124744"/>
            <a:ext cx="8358246" cy="5184576"/>
          </a:xfrm>
        </p:spPr>
        <p:txBody>
          <a:bodyPr/>
          <a:lstStyle/>
          <a:p>
            <a:pPr marL="285750" lvl="1" algn="just" eaLnBrk="1" hangingPunct="1">
              <a:lnSpc>
                <a:spcPct val="150000"/>
              </a:lnSpc>
            </a:pPr>
            <a:r>
              <a:rPr lang="en-US" altLang="zh-CN" sz="2000" dirty="0" err="1" smtClean="0">
                <a:solidFill>
                  <a:srgbClr val="C00000"/>
                </a:solidFill>
                <a:latin typeface="宋体" pitchFamily="2" charset="-122"/>
              </a:rPr>
              <a:t>投资决策服务于企业发展战略</a:t>
            </a:r>
            <a:r>
              <a:rPr lang="en-US" altLang="zh-CN" sz="2000" dirty="0" err="1" smtClean="0">
                <a:latin typeface="宋体" pitchFamily="2" charset="-122"/>
              </a:rPr>
              <a:t>：投资决策时分析和判断企业的优势或核心竞争力，提高决策的合理性和科学性</a:t>
            </a:r>
            <a:r>
              <a:rPr lang="en-US" altLang="zh-CN" sz="2000" dirty="0" smtClean="0">
                <a:latin typeface="宋体" pitchFamily="2" charset="-122"/>
              </a:rPr>
              <a:t>。</a:t>
            </a:r>
            <a:endParaRPr lang="zh-CN" altLang="en-US" sz="2000" b="1" dirty="0" smtClean="0">
              <a:latin typeface="宋体" pitchFamily="2" charset="-122"/>
            </a:endParaRPr>
          </a:p>
          <a:p>
            <a:pPr marL="285750" lvl="1" eaLnBrk="1" hangingPunct="1">
              <a:lnSpc>
                <a:spcPct val="150000"/>
              </a:lnSpc>
            </a:pPr>
            <a:r>
              <a:rPr lang="en-US" altLang="zh-CN" sz="2000" b="1" dirty="0" err="1" smtClean="0">
                <a:solidFill>
                  <a:srgbClr val="C00000"/>
                </a:solidFill>
              </a:rPr>
              <a:t>市场环境</a:t>
            </a:r>
            <a:r>
              <a:rPr lang="en-US" altLang="zh-CN" sz="2000" b="1" dirty="0" smtClean="0">
                <a:solidFill>
                  <a:srgbClr val="C00000"/>
                </a:solidFill>
              </a:rPr>
              <a:t>：</a:t>
            </a:r>
            <a:r>
              <a:rPr lang="zh-CN" altLang="en-US" sz="2000" dirty="0" smtClean="0"/>
              <a:t>包括一切与投资活动成功开展相关的因素，主要有政治形势，经济发展，社会文化状况，竞争态势，政策服务和配套服务。</a:t>
            </a:r>
            <a:endParaRPr lang="en-US" altLang="zh-CN" sz="2000" b="1" dirty="0" smtClean="0"/>
          </a:p>
          <a:p>
            <a:pPr marL="285750" lvl="1" eaLnBrk="1" hangingPunct="1">
              <a:lnSpc>
                <a:spcPct val="150000"/>
              </a:lnSpc>
            </a:pPr>
            <a:r>
              <a:rPr lang="en-US" altLang="zh-CN" sz="2000" dirty="0" err="1" smtClean="0">
                <a:solidFill>
                  <a:srgbClr val="C00000"/>
                </a:solidFill>
              </a:rPr>
              <a:t>市场环境分析</a:t>
            </a:r>
            <a:r>
              <a:rPr lang="en-US" altLang="zh-CN" sz="2000" dirty="0" err="1" smtClean="0"/>
              <a:t>：多采用对各因素列表打分法</a:t>
            </a:r>
            <a:r>
              <a:rPr lang="en-US" altLang="zh-CN" sz="2000" dirty="0" smtClean="0"/>
              <a:t>。</a:t>
            </a:r>
          </a:p>
          <a:p>
            <a:pPr marL="285750" lvl="1" eaLnBrk="1" hangingPunct="1">
              <a:lnSpc>
                <a:spcPct val="150000"/>
              </a:lnSpc>
            </a:pPr>
            <a:r>
              <a:rPr lang="en-US" altLang="zh-CN" sz="2000" dirty="0" err="1" smtClean="0">
                <a:solidFill>
                  <a:srgbClr val="C00000"/>
                </a:solidFill>
              </a:rPr>
              <a:t>市场环境分析</a:t>
            </a:r>
            <a:r>
              <a:rPr lang="zh-CN" altLang="en-US" sz="2000" dirty="0" smtClean="0">
                <a:solidFill>
                  <a:srgbClr val="C00000"/>
                </a:solidFill>
              </a:rPr>
              <a:t>的重要问题</a:t>
            </a:r>
            <a:r>
              <a:rPr lang="en-US" altLang="zh-CN" sz="2000" dirty="0" smtClean="0"/>
              <a:t>：</a:t>
            </a:r>
            <a:r>
              <a:rPr lang="en-US" altLang="zh-CN" sz="2000" dirty="0" err="1" smtClean="0"/>
              <a:t>时间跨度，空间范围，确定权重</a:t>
            </a:r>
            <a:r>
              <a:rPr lang="en-US" altLang="zh-CN" sz="2000" dirty="0" smtClean="0"/>
              <a:t>。</a:t>
            </a:r>
          </a:p>
          <a:p>
            <a:pPr marL="285750" lvl="1" eaLnBrk="1" hangingPunct="1">
              <a:lnSpc>
                <a:spcPct val="150000"/>
              </a:lnSpc>
            </a:pPr>
            <a:r>
              <a:rPr lang="en-US" altLang="zh-CN" sz="2000" dirty="0" smtClean="0">
                <a:solidFill>
                  <a:srgbClr val="C00000"/>
                </a:solidFill>
              </a:rPr>
              <a:t>竞争力分析SWOT</a:t>
            </a:r>
            <a:r>
              <a:rPr lang="en-US" altLang="zh-CN" sz="2000" dirty="0" smtClean="0"/>
              <a:t>：分析和研究自己和拟建项目的竞争优势与劣势，并将两者与竞争对手的竞争优势与劣势相比较，判断自己获胜的机会和可能性，力求将企业战略与内部资源、外部环境有机结合</a:t>
            </a:r>
            <a:r>
              <a:rPr lang="zh-CN" altLang="en-US" sz="2000" b="1" dirty="0" smtClean="0"/>
              <a:t>。</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7987">
                                            <p:txEl>
                                              <p:pRg st="1" end="1"/>
                                            </p:txEl>
                                          </p:spTgt>
                                        </p:tgtEl>
                                        <p:attrNameLst>
                                          <p:attrName>style.visibility</p:attrName>
                                        </p:attrNameLst>
                                      </p:cBhvr>
                                      <p:to>
                                        <p:strVal val="visible"/>
                                      </p:to>
                                    </p:set>
                                    <p:animEffect transition="in" filter="box(in)">
                                      <p:cBhvr>
                                        <p:cTn id="10" dur="500"/>
                                        <p:tgtEl>
                                          <p:spTgt spid="29798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7987">
                                            <p:txEl>
                                              <p:pRg st="2" end="2"/>
                                            </p:txEl>
                                          </p:spTgt>
                                        </p:tgtEl>
                                        <p:attrNameLst>
                                          <p:attrName>style.visibility</p:attrName>
                                        </p:attrNameLst>
                                      </p:cBhvr>
                                      <p:to>
                                        <p:strVal val="visible"/>
                                      </p:to>
                                    </p:set>
                                    <p:animEffect transition="in" filter="box(in)">
                                      <p:cBhvr>
                                        <p:cTn id="13" dur="500"/>
                                        <p:tgtEl>
                                          <p:spTgt spid="29798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97987">
                                            <p:txEl>
                                              <p:pRg st="3" end="3"/>
                                            </p:txEl>
                                          </p:spTgt>
                                        </p:tgtEl>
                                        <p:attrNameLst>
                                          <p:attrName>style.visibility</p:attrName>
                                        </p:attrNameLst>
                                      </p:cBhvr>
                                      <p:to>
                                        <p:strVal val="visible"/>
                                      </p:to>
                                    </p:set>
                                    <p:animEffect transition="in" filter="box(in)">
                                      <p:cBhvr>
                                        <p:cTn id="16" dur="500"/>
                                        <p:tgtEl>
                                          <p:spTgt spid="297987">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97987">
                                            <p:txEl>
                                              <p:pRg st="4" end="4"/>
                                            </p:txEl>
                                          </p:spTgt>
                                        </p:tgtEl>
                                        <p:attrNameLst>
                                          <p:attrName>style.visibility</p:attrName>
                                        </p:attrNameLst>
                                      </p:cBhvr>
                                      <p:to>
                                        <p:strVal val="visible"/>
                                      </p:to>
                                    </p:set>
                                    <p:animEffect transition="in" filter="box(in)">
                                      <p:cBhvr>
                                        <p:cTn id="19"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err="1" smtClean="0">
                <a:solidFill>
                  <a:srgbClr val="C00000"/>
                </a:solidFill>
                <a:effectLst>
                  <a:outerShdw blurRad="38100" dist="38100" dir="2700000" algn="tl">
                    <a:srgbClr val="000000">
                      <a:alpha val="43137"/>
                    </a:srgbClr>
                  </a:outerShdw>
                </a:effectLst>
              </a:rPr>
              <a:t>SWOT分析模型</a:t>
            </a:r>
            <a:endParaRPr lang="zh-CN" altLang="en-US" sz="3200" dirty="0">
              <a:solidFill>
                <a:srgbClr val="C00000"/>
              </a:solidFill>
              <a:effectLst>
                <a:outerShdw blurRad="38100" dist="38100" dir="2700000" algn="tl">
                  <a:srgbClr val="000000">
                    <a:alpha val="43137"/>
                  </a:srgbClr>
                </a:outerShdw>
              </a:effectLst>
            </a:endParaRPr>
          </a:p>
        </p:txBody>
      </p:sp>
      <p:graphicFrame>
        <p:nvGraphicFramePr>
          <p:cNvPr id="4" name="Group 136"/>
          <p:cNvGraphicFramePr>
            <a:graphicFrameLocks noGrp="1"/>
          </p:cNvGraphicFramePr>
          <p:nvPr>
            <p:ph idx="1"/>
          </p:nvPr>
        </p:nvGraphicFramePr>
        <p:xfrm>
          <a:off x="1115616" y="1628800"/>
          <a:ext cx="7286675" cy="3945449"/>
        </p:xfrm>
        <a:graphic>
          <a:graphicData uri="http://schemas.openxmlformats.org/drawingml/2006/table">
            <a:tbl>
              <a:tblPr/>
              <a:tblGrid>
                <a:gridCol w="2500330"/>
                <a:gridCol w="2357454"/>
                <a:gridCol w="2428891"/>
              </a:tblGrid>
              <a:tr h="1364531">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endParaRPr kumimoji="0" lang="zh-CN" altLang="en-US"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6350" cap="flat" cmpd="sng" algn="ctr">
                      <a:solidFill>
                        <a:srgbClr val="003399"/>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优势（</a:t>
                      </a:r>
                      <a:r>
                        <a:rPr kumimoji="0" lang="en-US" altLang="zh-CN" sz="2000" b="0" i="0" u="none" strike="noStrike" cap="none" normalizeH="0" baseline="0" dirty="0" smtClean="0">
                          <a:ln>
                            <a:noFill/>
                          </a:ln>
                          <a:solidFill>
                            <a:schemeClr val="tx1"/>
                          </a:solidFill>
                          <a:effectLst/>
                          <a:latin typeface="黑体" pitchFamily="49" charset="-122"/>
                          <a:ea typeface="黑体" pitchFamily="49" charset="-122"/>
                        </a:rPr>
                        <a:t>S</a:t>
                      </a: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（列出自身优势）</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劣势</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（具体列出弱点）</a:t>
                      </a: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57150" cap="flat" cmpd="sng" algn="ctr">
                      <a:solidFill>
                        <a:srgbClr val="FF0000"/>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1364531">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机会（</a:t>
                      </a:r>
                      <a:r>
                        <a:rPr kumimoji="0" lang="en-US" altLang="zh-CN" sz="2000" b="0" i="0" u="none" strike="noStrike" cap="none" normalizeH="0" baseline="0" dirty="0" smtClean="0">
                          <a:ln>
                            <a:noFill/>
                          </a:ln>
                          <a:solidFill>
                            <a:schemeClr val="tx1"/>
                          </a:solidFill>
                          <a:effectLst/>
                          <a:latin typeface="黑体" pitchFamily="49" charset="-122"/>
                          <a:ea typeface="黑体" pitchFamily="49" charset="-122"/>
                        </a:rPr>
                        <a:t>O</a:t>
                      </a: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（列出现有的机会）</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6350" cap="flat" cmpd="sng" algn="ctr">
                      <a:solidFill>
                        <a:srgbClr val="003399"/>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rPr>
                        <a:t>SO</a:t>
                      </a:r>
                      <a:r>
                        <a:rPr kumimoji="0" lang="zh-CN" altLang="en-US"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rPr>
                        <a:t>策略</a:t>
                      </a:r>
                      <a:endParaRPr kumimoji="0"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抓住机遇</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发挥优势策略</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WO</a:t>
                      </a:r>
                      <a:r>
                        <a:rPr kumimoji="0" lang="zh-CN" altLang="en-US"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策略</a:t>
                      </a:r>
                      <a:endPar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利用机会</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克服劣势策略</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12700" cap="flat" cmpd="sng" algn="ctr">
                      <a:solidFill>
                        <a:srgbClr val="1106E4"/>
                      </a:solidFill>
                      <a:prstDash val="solid"/>
                      <a:round/>
                      <a:headEnd type="none" w="med" len="med"/>
                      <a:tailEnd type="none" w="med" len="med"/>
                    </a:lnB>
                    <a:lnTlToBr>
                      <a:noFill/>
                    </a:lnTlToBr>
                    <a:lnBlToTr>
                      <a:noFill/>
                    </a:lnBlToTr>
                    <a:noFill/>
                  </a:tcPr>
                </a:tc>
              </a:tr>
              <a:tr h="1216387">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威胁（</a:t>
                      </a:r>
                      <a:r>
                        <a:rPr kumimoji="0" lang="en-US" altLang="zh-CN" sz="2000" b="0" i="0" u="none" strike="noStrike" cap="none" normalizeH="0" baseline="0" dirty="0" smtClean="0">
                          <a:ln>
                            <a:noFill/>
                          </a:ln>
                          <a:solidFill>
                            <a:schemeClr val="tx1"/>
                          </a:solidFill>
                          <a:effectLst/>
                          <a:latin typeface="黑体" pitchFamily="49" charset="-122"/>
                          <a:ea typeface="黑体" pitchFamily="49" charset="-122"/>
                        </a:rPr>
                        <a:t>T</a:t>
                      </a: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（列出正面临的威胁）</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6350" cap="flat" cmpd="sng" algn="ctr">
                      <a:solidFill>
                        <a:srgbClr val="003399"/>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ST</a:t>
                      </a:r>
                      <a:r>
                        <a:rPr kumimoji="0" lang="zh-CN" altLang="en-US"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策略</a:t>
                      </a:r>
                      <a:endPar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利用优势</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减少威胁策略</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WT</a:t>
                      </a:r>
                      <a:r>
                        <a:rPr kumimoji="0" lang="zh-CN" altLang="en-US"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rPr>
                        <a:t>策略</a:t>
                      </a:r>
                      <a:endParaRPr kumimoji="0" lang="en-US" altLang="zh-CN" sz="2000" b="1" i="0" u="none" strike="noStrike" kern="1200" cap="none" normalizeH="0" baseline="0" dirty="0" smtClean="0">
                        <a:ln>
                          <a:noFill/>
                        </a:ln>
                        <a:solidFill>
                          <a:srgbClr val="C00000"/>
                        </a:solidFill>
                        <a:effectLst>
                          <a:outerShdw blurRad="38100" dist="38100" dir="2700000" algn="tl">
                            <a:srgbClr val="000000">
                              <a:alpha val="43137"/>
                            </a:srgbClr>
                          </a:outerShdw>
                        </a:effectLst>
                        <a:latin typeface="黑体" pitchFamily="49" charset="-122"/>
                        <a:ea typeface="黑体" pitchFamily="49" charset="-122"/>
                        <a:cs typeface="+mn-cs"/>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弥补缺点</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0"/>
                        </a:spcBef>
                        <a:spcAft>
                          <a:spcPct val="0"/>
                        </a:spcAft>
                        <a:buClr>
                          <a:srgbClr val="800000"/>
                        </a:buClr>
                        <a:buSzPct val="85000"/>
                        <a:buFont typeface="Wingdings" pitchFamily="2" charset="2"/>
                        <a:buNone/>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规避威胁策略</a:t>
                      </a:r>
                      <a:endParaRPr kumimoji="0" lang="zh-CN" altLang="zh-CN" sz="2000" b="0" i="0" u="none" strike="noStrike" cap="none" normalizeH="0" baseline="0" dirty="0" smtClean="0">
                        <a:ln>
                          <a:noFill/>
                        </a:ln>
                        <a:solidFill>
                          <a:schemeClr val="tx1"/>
                        </a:solidFill>
                        <a:effectLst/>
                        <a:latin typeface="黑体" pitchFamily="49" charset="-122"/>
                        <a:ea typeface="黑体" pitchFamily="49" charset="-122"/>
                      </a:endParaRPr>
                    </a:p>
                  </a:txBody>
                  <a:tcPr marL="90000" marR="90000" marT="46800" marB="46800" horzOverflow="overflow">
                    <a:lnL w="12700" cap="flat" cmpd="sng" algn="ctr">
                      <a:solidFill>
                        <a:srgbClr val="1106E4"/>
                      </a:solidFill>
                      <a:prstDash val="solid"/>
                      <a:round/>
                      <a:headEnd type="none" w="med" len="med"/>
                      <a:tailEnd type="none" w="med" len="med"/>
                    </a:lnL>
                    <a:lnR w="12700" cap="flat" cmpd="sng" algn="ctr">
                      <a:solidFill>
                        <a:srgbClr val="1106E4"/>
                      </a:solidFill>
                      <a:prstDash val="solid"/>
                      <a:round/>
                      <a:headEnd type="none" w="med" len="med"/>
                      <a:tailEnd type="none" w="med" len="med"/>
                    </a:lnR>
                    <a:lnT w="12700" cap="flat" cmpd="sng" algn="ctr">
                      <a:solidFill>
                        <a:srgbClr val="1106E4"/>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4716016" y="1052736"/>
            <a:ext cx="2520280" cy="461665"/>
          </a:xfrm>
          <a:prstGeom prst="rect">
            <a:avLst/>
          </a:prstGeom>
          <a:noFill/>
        </p:spPr>
        <p:txBody>
          <a:bodyPr wrap="square" rtlCol="0">
            <a:spAutoFit/>
          </a:bodyPr>
          <a:lstStyle/>
          <a:p>
            <a:pPr algn="ctr"/>
            <a:r>
              <a:rPr lang="zh-CN" altLang="en-US" sz="2400" b="1" dirty="0" smtClean="0">
                <a:effectLst>
                  <a:outerShdw blurRad="38100" dist="38100" dir="2700000" algn="tl">
                    <a:srgbClr val="000000">
                      <a:alpha val="43137"/>
                    </a:srgbClr>
                  </a:outerShdw>
                </a:effectLst>
              </a:rPr>
              <a:t>内部资源</a:t>
            </a:r>
            <a:endParaRPr lang="zh-CN" altLang="en-US" sz="2400" b="1" dirty="0">
              <a:effectLst>
                <a:outerShdw blurRad="38100" dist="38100" dir="2700000" algn="tl">
                  <a:srgbClr val="000000">
                    <a:alpha val="43137"/>
                  </a:srgbClr>
                </a:outerShdw>
              </a:effectLst>
            </a:endParaRPr>
          </a:p>
        </p:txBody>
      </p:sp>
      <p:sp>
        <p:nvSpPr>
          <p:cNvPr id="6" name="TextBox 5"/>
          <p:cNvSpPr txBox="1"/>
          <p:nvPr/>
        </p:nvSpPr>
        <p:spPr>
          <a:xfrm>
            <a:off x="35496" y="4149080"/>
            <a:ext cx="1224136" cy="830997"/>
          </a:xfrm>
          <a:prstGeom prst="rect">
            <a:avLst/>
          </a:prstGeom>
          <a:noFill/>
        </p:spPr>
        <p:txBody>
          <a:bodyPr wrap="square" rtlCol="0">
            <a:spAutoFit/>
          </a:bodyPr>
          <a:lstStyle/>
          <a:p>
            <a:pPr algn="ctr"/>
            <a:r>
              <a:rPr lang="zh-CN" altLang="en-US" sz="2400" b="1" dirty="0" smtClean="0">
                <a:effectLst>
                  <a:outerShdw blurRad="38100" dist="38100" dir="2700000" algn="tl">
                    <a:srgbClr val="000000">
                      <a:alpha val="43137"/>
                    </a:srgbClr>
                  </a:outerShdw>
                </a:effectLst>
              </a:rPr>
              <a:t>外部</a:t>
            </a:r>
            <a:endParaRPr lang="en-US" altLang="zh-CN" sz="2400" b="1" dirty="0" smtClean="0">
              <a:effectLst>
                <a:outerShdw blurRad="38100" dist="38100" dir="2700000" algn="tl">
                  <a:srgbClr val="000000">
                    <a:alpha val="43137"/>
                  </a:srgbClr>
                </a:outerShdw>
              </a:effectLst>
            </a:endParaRPr>
          </a:p>
          <a:p>
            <a:pPr algn="ctr"/>
            <a:r>
              <a:rPr lang="zh-CN" altLang="en-US" sz="2400" b="1" dirty="0" smtClean="0">
                <a:effectLst>
                  <a:outerShdw blurRad="38100" dist="38100" dir="2700000" algn="tl">
                    <a:srgbClr val="000000">
                      <a:alpha val="43137"/>
                    </a:srgbClr>
                  </a:outerShdw>
                </a:effectLst>
              </a:rPr>
              <a:t>因素</a:t>
            </a:r>
            <a:endParaRPr lang="zh-CN" altLang="en-US" sz="2400" b="1" dirty="0">
              <a:effectLst>
                <a:outerShdw blurRad="38100" dist="38100" dir="2700000" algn="tl">
                  <a:srgbClr val="000000">
                    <a:alpha val="43137"/>
                  </a:srgbClr>
                </a:outerShdw>
              </a:effectLst>
            </a:endParaRPr>
          </a:p>
        </p:txBody>
      </p:sp>
    </p:spTree>
  </p:cSld>
  <p:clrMapOvr>
    <a:masterClrMapping/>
  </p:clrMapOvr>
  <p:transition>
    <p:cover dir="rd"/>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1772816"/>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rPr>
              <a:t>9</a:t>
            </a: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章   现金流量识别</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t>二、现金流量识别的原则</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908720"/>
            <a:ext cx="8501122" cy="5309782"/>
          </a:xfrm>
        </p:spPr>
        <p:txBody>
          <a:bodyPr/>
          <a:lstStyle/>
          <a:p>
            <a:pPr marL="1614488" indent="-1614488" algn="ctr" eaLnBrk="1" hangingPunct="1">
              <a:lnSpc>
                <a:spcPct val="200000"/>
              </a:lnSpc>
              <a:buFont typeface="Wingdings" pitchFamily="2" charset="2"/>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费用与效益在未来发生，需要预测，且不易直接确定。</a:t>
            </a:r>
            <a:endParaRPr lang="en-US" altLang="zh-CN" sz="2000" dirty="0" smtClean="0">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实际现金流量原则：</a:t>
            </a:r>
            <a:r>
              <a:rPr lang="zh-CN" altLang="en-US" sz="2000" dirty="0" smtClean="0">
                <a:effectLst/>
                <a:latin typeface="Times New Roman" pitchFamily="18" charset="0"/>
              </a:rPr>
              <a:t>按预计未来实际 发生的现金流量，计入年份，考虑通货膨胀或紧缩的影响，不能以货币单位形式量化的不予考虑。</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增量原则：</a:t>
            </a:r>
            <a:r>
              <a:rPr lang="zh-CN" altLang="en-US" sz="2000" dirty="0" smtClean="0">
                <a:effectLst/>
                <a:latin typeface="Times New Roman" pitchFamily="18" charset="0"/>
              </a:rPr>
              <a:t>即有无原则，企业有投资项目与没有投资项目两种情况下现金流量对比差额。只有决策点后发生的才计入现金流量。</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公允市价原则：</a:t>
            </a:r>
            <a:r>
              <a:rPr lang="zh-CN" altLang="en-US" sz="2000" dirty="0" smtClean="0">
                <a:effectLst/>
                <a:latin typeface="Times New Roman" pitchFamily="18" charset="0"/>
              </a:rPr>
              <a:t>又称公允价格或人允价值。通常是市场价格，包含了相对价格变化和绝对价格变化。</a:t>
            </a:r>
            <a:endParaRPr lang="en-US" altLang="zh-CN" sz="2000" dirty="0" smtClean="0">
              <a:effectLst/>
              <a:latin typeface="Times New Roman" pitchFamily="18" charset="0"/>
            </a:endParaRPr>
          </a:p>
          <a:p>
            <a:pPr marL="1614488" indent="-1614488"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符合三项原则的称为相关现金流量或相关费用和效益，否则就是无关。。。</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000" dirty="0" smtClean="0">
                <a:solidFill>
                  <a:srgbClr val="7030A0"/>
                </a:solidFill>
                <a:effectLst>
                  <a:outerShdw blurRad="38100" dist="38100" dir="2700000" algn="tl">
                    <a:srgbClr val="000000">
                      <a:alpha val="43137"/>
                    </a:srgbClr>
                  </a:outerShdw>
                </a:effectLst>
                <a:latin typeface="Times New Roman" pitchFamily="18" charset="0"/>
              </a:rPr>
              <a:t>例：渔者老王。</a:t>
            </a:r>
            <a:r>
              <a:rPr lang="en-US" altLang="zh-CN" sz="2000" dirty="0" smtClean="0">
                <a:solidFill>
                  <a:srgbClr val="7030A0"/>
                </a:solidFill>
                <a:effectLst>
                  <a:outerShdw blurRad="38100" dist="38100" dir="2700000" algn="tl">
                    <a:srgbClr val="000000">
                      <a:alpha val="43137"/>
                    </a:srgbClr>
                  </a:outerShdw>
                </a:effectLst>
                <a:latin typeface="Times New Roman" pitchFamily="18" charset="0"/>
              </a:rPr>
              <a:t>P177</a:t>
            </a: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ox(in)">
                                      <p:cBhvr>
                                        <p:cTn id="32"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solidFill>
                  <a:srgbClr val="C00000"/>
                </a:solidFill>
                <a:effectLst>
                  <a:outerShdw blurRad="38100" dist="38100" dir="2700000" algn="tl">
                    <a:srgbClr val="000000">
                      <a:alpha val="43137"/>
                    </a:srgbClr>
                  </a:outerShdw>
                </a:effectLst>
              </a:rPr>
              <a:t>全部现金流量法与增量现金流量法</a:t>
            </a:r>
            <a:endParaRPr lang="zh-CN" altLang="en-US" sz="2800" b="1" dirty="0" smtClean="0">
              <a:solidFill>
                <a:srgbClr val="C00000"/>
              </a:solidFill>
              <a:effectLst>
                <a:outerShdw blurRad="38100" dist="38100" dir="2700000" algn="tl">
                  <a:srgbClr val="000000">
                    <a:alpha val="43137"/>
                  </a:srgbClr>
                </a:outerShdw>
              </a:effectLst>
              <a:latin typeface="隶书" pitchFamily="49" charset="-122"/>
            </a:endParaRPr>
          </a:p>
        </p:txBody>
      </p:sp>
      <p:sp>
        <p:nvSpPr>
          <p:cNvPr id="297987" name="Rectangle 3"/>
          <p:cNvSpPr>
            <a:spLocks noGrp="1" noChangeArrowheads="1"/>
          </p:cNvSpPr>
          <p:nvPr>
            <p:ph type="body" idx="1"/>
          </p:nvPr>
        </p:nvSpPr>
        <p:spPr>
          <a:xfrm>
            <a:off x="428596" y="908720"/>
            <a:ext cx="8501122" cy="5309782"/>
          </a:xfrm>
        </p:spPr>
        <p:txBody>
          <a:bodyPr/>
          <a:lstStyle/>
          <a:p>
            <a:pPr marL="1614488" indent="-1614488" algn="ctr" eaLnBrk="1" hangingPunct="1">
              <a:lnSpc>
                <a:spcPct val="200000"/>
              </a:lnSpc>
              <a:buFont typeface="Wingdings" pitchFamily="2" charset="2"/>
              <a:buNone/>
            </a:pPr>
            <a:r>
              <a:rPr lang="zh-CN" altLang="en-US" sz="2400" dirty="0" smtClean="0">
                <a:solidFill>
                  <a:srgbClr val="7030A0"/>
                </a:solidFill>
                <a:effectLst>
                  <a:outerShdw blurRad="38100" dist="38100" dir="2700000" algn="tl">
                    <a:srgbClr val="000000">
                      <a:alpha val="43137"/>
                    </a:srgbClr>
                  </a:outerShdw>
                </a:effectLst>
                <a:latin typeface="Times New Roman" pitchFamily="18" charset="0"/>
              </a:rPr>
              <a:t>两种均是常用识别现金流量的方法。</a:t>
            </a:r>
            <a:endParaRPr lang="en-US" altLang="zh-CN" sz="2400" dirty="0" smtClean="0">
              <a:solidFill>
                <a:srgbClr val="7030A0"/>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全部现金流量法：</a:t>
            </a:r>
            <a:r>
              <a:rPr lang="zh-CN" altLang="en-US" sz="2000" dirty="0" smtClean="0">
                <a:effectLst/>
                <a:latin typeface="Times New Roman" pitchFamily="18" charset="0"/>
              </a:rPr>
              <a:t>先估算有项目情况未来现金流入和流出，求净现金流量，再估算无项目的未来现金流入流出，及净现金流量。前者减后者，计算出增量净现金流量。有无原则，是理想方法，但计算时长期资产寿命结束时重置或再投资不好估算。</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增量现金流量法：</a:t>
            </a:r>
            <a:r>
              <a:rPr lang="zh-CN" altLang="en-US" sz="2000" dirty="0" smtClean="0">
                <a:effectLst/>
                <a:latin typeface="Times New Roman" pitchFamily="18" charset="0"/>
              </a:rPr>
              <a:t>又称差额费用效益法或增量费用效益法，只考虑项目本身具体费用或效益是否是增量费用或效益。适合于在缺乏有关企业现有经营业务活动未来发展变化数据的情况下采用。</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例 开车还是乘车：</a:t>
            </a:r>
            <a:r>
              <a:rPr lang="en-US" altLang="zh-CN" sz="2000" dirty="0" smtClean="0">
                <a:effectLst/>
                <a:latin typeface="Times New Roman" pitchFamily="18" charset="0"/>
              </a:rPr>
              <a:t>P179</a:t>
            </a: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三</a:t>
            </a:r>
            <a:r>
              <a:rPr lang="zh-CN" altLang="en-US" sz="2800" b="1" dirty="0" smtClean="0"/>
              <a:t>、现金流量识别的</a:t>
            </a:r>
            <a:r>
              <a:rPr lang="zh-CN" altLang="en-US" sz="2800" dirty="0" smtClean="0"/>
              <a:t>内容</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5309782"/>
          </a:xfrm>
        </p:spPr>
        <p:txBody>
          <a:bodyPr/>
          <a:lstStyle/>
          <a:p>
            <a:pPr marL="1614488" indent="-1614488" eaLnBrk="1" hangingPunct="1">
              <a:lnSpc>
                <a:spcPct val="150000"/>
              </a:lnSpc>
              <a:buFont typeface="Wingdings" pitchFamily="2" charset="2"/>
              <a:buNone/>
            </a:pPr>
            <a:r>
              <a:rPr lang="en-US" altLang="zh-CN" sz="2000" dirty="0" smtClean="0">
                <a:solidFill>
                  <a:srgbClr val="C00000"/>
                </a:solidFill>
                <a:effectLst>
                  <a:outerShdw blurRad="38100" dist="38100" dir="2700000" algn="tl">
                    <a:srgbClr val="000000">
                      <a:alpha val="43137"/>
                    </a:srgbClr>
                  </a:outerShdw>
                </a:effectLst>
                <a:latin typeface="Times New Roman" pitchFamily="18" charset="0"/>
              </a:rPr>
              <a:t>1、</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无关现金流量：</a:t>
            </a:r>
            <a:r>
              <a:rPr lang="zh-CN" altLang="en-US" sz="2000" dirty="0" smtClean="0">
                <a:effectLst>
                  <a:outerShdw blurRad="38100" dist="38100" dir="2700000" algn="tl">
                    <a:srgbClr val="000000">
                      <a:alpha val="43137"/>
                    </a:srgbClr>
                  </a:outerShdw>
                </a:effectLst>
                <a:latin typeface="Times New Roman" pitchFamily="18" charset="0"/>
              </a:rPr>
              <a:t>沉没成本、分摊费用、折旧与摊销费用。</a:t>
            </a:r>
            <a:endParaRPr lang="en-US" altLang="zh-CN" sz="2000" dirty="0" smtClean="0">
              <a:effectLst>
                <a:outerShdw blurRad="38100" dist="38100" dir="2700000" algn="tl">
                  <a:srgbClr val="000000">
                    <a:alpha val="43137"/>
                  </a:srgbClr>
                </a:outerShdw>
              </a:effectLst>
              <a:latin typeface="Times New Roman" pitchFamily="18" charset="0"/>
            </a:endParaRPr>
          </a:p>
          <a:p>
            <a:pPr marL="1257300" indent="-1257300" algn="just" eaLnBrk="1" hangingPunct="1">
              <a:lnSpc>
                <a:spcPct val="150000"/>
              </a:lnSpc>
              <a:buNone/>
            </a:pPr>
            <a:r>
              <a:rPr lang="zh-CN" altLang="en-US" sz="1800" dirty="0" smtClean="0">
                <a:solidFill>
                  <a:srgbClr val="C00000"/>
                </a:solidFill>
                <a:effectLst>
                  <a:outerShdw blurRad="38100" dist="38100" dir="2700000" algn="tl">
                    <a:srgbClr val="000000">
                      <a:alpha val="43137"/>
                    </a:srgbClr>
                  </a:outerShdw>
                </a:effectLst>
                <a:latin typeface="Times New Roman" pitchFamily="18" charset="0"/>
              </a:rPr>
              <a:t>沉没成本：</a:t>
            </a:r>
            <a:r>
              <a:rPr lang="zh-CN" altLang="en-US" sz="1800" dirty="0" smtClean="0">
                <a:effectLst/>
                <a:latin typeface="Times New Roman" pitchFamily="18" charset="0"/>
              </a:rPr>
              <a:t>决策发前发生的成本，有无项目均不可避免，不是项目的增量现金流量。</a:t>
            </a:r>
            <a:endParaRPr lang="en-US" altLang="zh-CN" sz="1800" dirty="0" smtClean="0">
              <a:effectLst/>
              <a:latin typeface="Times New Roman" pitchFamily="18" charset="0"/>
            </a:endParaRPr>
          </a:p>
          <a:p>
            <a:pPr marL="628650" indent="-628650" algn="just" eaLnBrk="1" hangingPunct="1">
              <a:lnSpc>
                <a:spcPct val="150000"/>
              </a:lnSpc>
              <a:buNone/>
            </a:pPr>
            <a:r>
              <a:rPr lang="zh-CN" altLang="en-US" sz="1800" dirty="0" smtClean="0">
                <a:solidFill>
                  <a:srgbClr val="C00000"/>
                </a:solidFill>
                <a:effectLst/>
                <a:latin typeface="Times New Roman" pitchFamily="18" charset="0"/>
              </a:rPr>
              <a:t>现实中的错误 之处</a:t>
            </a:r>
            <a:r>
              <a:rPr lang="zh-CN" altLang="en-US" sz="1800" dirty="0" smtClean="0">
                <a:effectLst/>
                <a:latin typeface="Times New Roman" pitchFamily="18" charset="0"/>
              </a:rPr>
              <a:t>：可行性研究咨询费等已发生的费用当成相关。</a:t>
            </a:r>
            <a:endParaRPr lang="en-US" altLang="zh-CN" sz="1800" dirty="0" smtClean="0">
              <a:effectLst/>
              <a:latin typeface="Times New Roman" pitchFamily="18" charset="0"/>
            </a:endParaRPr>
          </a:p>
          <a:p>
            <a:pPr marL="0" indent="542925" algn="just" eaLnBrk="1" hangingPunct="1">
              <a:lnSpc>
                <a:spcPct val="150000"/>
              </a:lnSpc>
              <a:buNone/>
            </a:pPr>
            <a:r>
              <a:rPr lang="zh-CN" altLang="en-US" sz="1800" dirty="0" smtClean="0">
                <a:solidFill>
                  <a:schemeClr val="accent6"/>
                </a:solidFill>
                <a:effectLst>
                  <a:outerShdw blurRad="38100" dist="38100" dir="2700000" algn="tl">
                    <a:srgbClr val="000000">
                      <a:alpha val="43137"/>
                    </a:srgbClr>
                  </a:outerShdw>
                </a:effectLst>
                <a:latin typeface="Times New Roman" pitchFamily="18" charset="0"/>
              </a:rPr>
              <a:t>因为，在增量原则中，决策点是划分相关费用和效益与无关费用和效益的关键，决策点之后发生的才列入项目的现金流量。因为如果最终的决策结果是项目不合格，不应进行投资，这些费用也已发生。</a:t>
            </a:r>
            <a:endParaRPr lang="en-US" altLang="zh-CN" sz="1800" dirty="0" smtClean="0">
              <a:solidFill>
                <a:schemeClr val="accent6"/>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buNone/>
            </a:pPr>
            <a:r>
              <a:rPr lang="zh-CN" altLang="en-US" sz="1800" dirty="0" smtClean="0">
                <a:solidFill>
                  <a:srgbClr val="C00000"/>
                </a:solidFill>
                <a:effectLst>
                  <a:outerShdw blurRad="38100" dist="38100" dir="2700000" algn="tl">
                    <a:srgbClr val="000000">
                      <a:alpha val="43137"/>
                    </a:srgbClr>
                  </a:outerShdw>
                </a:effectLst>
                <a:latin typeface="Times New Roman" pitchFamily="18" charset="0"/>
              </a:rPr>
              <a:t>注意两点：</a:t>
            </a:r>
            <a:endParaRPr lang="en-US" altLang="zh-CN" sz="1800" dirty="0" smtClean="0">
              <a:solidFill>
                <a:srgbClr val="C00000"/>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buNone/>
            </a:pPr>
            <a:r>
              <a:rPr lang="zh-CN" altLang="en-US" sz="1800" dirty="0" smtClean="0">
                <a:solidFill>
                  <a:srgbClr val="C00000"/>
                </a:solidFill>
                <a:effectLst>
                  <a:outerShdw blurRad="38100" dist="38100" dir="2700000" algn="tl">
                    <a:srgbClr val="000000">
                      <a:alpha val="43137"/>
                    </a:srgbClr>
                  </a:outerShdw>
                </a:effectLst>
                <a:latin typeface="Times New Roman" pitchFamily="18" charset="0"/>
              </a:rPr>
              <a:t>一，</a:t>
            </a:r>
            <a:r>
              <a:rPr lang="zh-CN" altLang="en-US" sz="1800" dirty="0" smtClean="0">
                <a:solidFill>
                  <a:srgbClr val="7030A0"/>
                </a:solidFill>
                <a:effectLst>
                  <a:outerShdw blurRad="38100" dist="38100" dir="2700000" algn="tl">
                    <a:srgbClr val="000000">
                      <a:alpha val="43137"/>
                    </a:srgbClr>
                  </a:outerShdw>
                </a:effectLst>
                <a:latin typeface="Times New Roman" pitchFamily="18" charset="0"/>
              </a:rPr>
              <a:t>有时由于以前已发生的投资量较大，项目只需投入很少的资金便可获得效益，即使效益绝对量不大，增量投资收益率很高，值得投资。</a:t>
            </a:r>
            <a:endParaRPr lang="en-US" altLang="zh-CN" sz="1800" dirty="0" smtClean="0">
              <a:solidFill>
                <a:srgbClr val="7030A0"/>
              </a:solidFill>
              <a:effectLst>
                <a:outerShdw blurRad="38100" dist="38100" dir="2700000" algn="tl">
                  <a:srgbClr val="000000">
                    <a:alpha val="43137"/>
                  </a:srgbClr>
                </a:outerShdw>
              </a:effectLst>
              <a:latin typeface="Times New Roman" pitchFamily="18" charset="0"/>
            </a:endParaRPr>
          </a:p>
          <a:p>
            <a:pPr marL="0" indent="0" algn="just" eaLnBrk="1" hangingPunct="1">
              <a:lnSpc>
                <a:spcPct val="150000"/>
              </a:lnSpc>
              <a:buNone/>
            </a:pPr>
            <a:r>
              <a:rPr lang="zh-CN" altLang="en-US" sz="1800" dirty="0" smtClean="0">
                <a:solidFill>
                  <a:srgbClr val="C00000"/>
                </a:solidFill>
                <a:effectLst>
                  <a:outerShdw blurRad="38100" dist="38100" dir="2700000" algn="tl">
                    <a:srgbClr val="000000">
                      <a:alpha val="43137"/>
                    </a:srgbClr>
                  </a:outerShdw>
                </a:effectLst>
                <a:latin typeface="Times New Roman" pitchFamily="18" charset="0"/>
              </a:rPr>
              <a:t>二，</a:t>
            </a:r>
            <a:r>
              <a:rPr lang="zh-CN" altLang="en-US" sz="1800" dirty="0" smtClean="0">
                <a:solidFill>
                  <a:srgbClr val="7030A0"/>
                </a:solidFill>
                <a:effectLst>
                  <a:outerShdw blurRad="38100" dist="38100" dir="2700000" algn="tl">
                    <a:srgbClr val="000000">
                      <a:alpha val="43137"/>
                    </a:srgbClr>
                  </a:outerShdw>
                </a:effectLst>
                <a:latin typeface="Times New Roman" pitchFamily="18" charset="0"/>
              </a:rPr>
              <a:t>任何类型的沉没成本不论金额多大，都不能成为必须投资新项目或断续完成中断项目的理由。只有未来效益大于未来费用时，投资项目的决策才具有合理性。</a:t>
            </a:r>
            <a:endParaRPr lang="en-US" altLang="zh-CN" sz="1800" dirty="0" smtClean="0">
              <a:solidFill>
                <a:srgbClr val="7030A0"/>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200000"/>
              </a:lnSpc>
              <a:buFont typeface="Wingdings" pitchFamily="2" charset="2"/>
              <a:buNone/>
            </a:pP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ox(in)">
                                      <p:cBhvr>
                                        <p:cTn id="32" dur="500"/>
                                        <p:tgtEl>
                                          <p:spTgt spid="2979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box(in)">
                                      <p:cBhvr>
                                        <p:cTn id="3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t>一、</a:t>
            </a:r>
            <a:r>
              <a:rPr lang="zh-CN" altLang="en-US" sz="3200" b="1" dirty="0" smtClean="0">
                <a:latin typeface="隶书" pitchFamily="49" charset="-122"/>
              </a:rPr>
              <a:t>经济增加值</a:t>
            </a:r>
          </a:p>
        </p:txBody>
      </p:sp>
      <p:sp>
        <p:nvSpPr>
          <p:cNvPr id="297987" name="Rectangle 3"/>
          <p:cNvSpPr>
            <a:spLocks noGrp="1" noChangeArrowheads="1"/>
          </p:cNvSpPr>
          <p:nvPr>
            <p:ph type="body" idx="1"/>
          </p:nvPr>
        </p:nvSpPr>
        <p:spPr>
          <a:xfrm>
            <a:off x="428596" y="1071546"/>
            <a:ext cx="8358246" cy="4949742"/>
          </a:xfrm>
        </p:spPr>
        <p:txBody>
          <a:bodyPr/>
          <a:lstStyle/>
          <a:p>
            <a:pPr algn="just" eaLnBrk="1" hangingPunct="1">
              <a:lnSpc>
                <a:spcPct val="150000"/>
              </a:lnSpc>
              <a:buFont typeface="Wingdings" pitchFamily="2" charset="2"/>
              <a:buNone/>
            </a:pPr>
            <a:r>
              <a:rPr lang="zh-CN" altLang="en-US" dirty="0" smtClean="0">
                <a:solidFill>
                  <a:srgbClr val="C00000"/>
                </a:solidFill>
                <a:latin typeface="Times New Roman" pitchFamily="18" charset="0"/>
              </a:rPr>
              <a:t>经济增加</a:t>
            </a:r>
            <a:r>
              <a:rPr lang="zh-CN" altLang="en-US" sz="2800" b="1" dirty="0" smtClean="0">
                <a:solidFill>
                  <a:srgbClr val="C00000"/>
                </a:solidFill>
                <a:latin typeface="Times New Roman" pitchFamily="18" charset="0"/>
              </a:rPr>
              <a:t>值</a:t>
            </a:r>
            <a:r>
              <a:rPr lang="en-US" altLang="zh-CN" sz="2800" b="1" dirty="0" smtClean="0">
                <a:solidFill>
                  <a:srgbClr val="C00000"/>
                </a:solidFill>
                <a:latin typeface="Times New Roman" pitchFamily="18" charset="0"/>
              </a:rPr>
              <a:t>EVA</a:t>
            </a:r>
            <a:r>
              <a:rPr lang="zh-CN" altLang="en-US" sz="2800" b="1" dirty="0" smtClean="0">
                <a:solidFill>
                  <a:srgbClr val="C00000"/>
                </a:solidFill>
                <a:latin typeface="Times New Roman" pitchFamily="18" charset="0"/>
              </a:rPr>
              <a:t>：</a:t>
            </a:r>
            <a:r>
              <a:rPr lang="zh-CN" altLang="en-US" sz="2400" dirty="0" smtClean="0">
                <a:solidFill>
                  <a:schemeClr val="accent2"/>
                </a:solidFill>
                <a:latin typeface="Times New Roman" pitchFamily="18" charset="0"/>
              </a:rPr>
              <a:t>企业投入资金收益与投入</a:t>
            </a:r>
            <a:r>
              <a:rPr lang="zh-CN" altLang="en-US" sz="2400" dirty="0" smtClean="0">
                <a:solidFill>
                  <a:srgbClr val="00642D"/>
                </a:solidFill>
                <a:latin typeface="Times New Roman" pitchFamily="18" charset="0"/>
              </a:rPr>
              <a:t>资金成本</a:t>
            </a:r>
            <a:r>
              <a:rPr lang="zh-CN" altLang="en-US" sz="2400" dirty="0" smtClean="0">
                <a:solidFill>
                  <a:schemeClr val="accent2"/>
                </a:solidFill>
                <a:latin typeface="Times New Roman" pitchFamily="18" charset="0"/>
              </a:rPr>
              <a:t>之间的差额。税后营业净利润与全部投入资金成本之间的差额。</a:t>
            </a:r>
            <a:r>
              <a:rPr lang="zh-CN" altLang="en-US" sz="2400" dirty="0" smtClean="0">
                <a:solidFill>
                  <a:srgbClr val="00CC00"/>
                </a:solidFill>
                <a:latin typeface="Times New Roman" pitchFamily="18" charset="0"/>
              </a:rPr>
              <a:t>正</a:t>
            </a:r>
            <a:r>
              <a:rPr lang="zh-CN" altLang="en-US" sz="2400" dirty="0" smtClean="0">
                <a:solidFill>
                  <a:schemeClr val="accent2"/>
                </a:solidFill>
                <a:latin typeface="Times New Roman" pitchFamily="18" charset="0"/>
              </a:rPr>
              <a:t>数创造价值，</a:t>
            </a:r>
            <a:r>
              <a:rPr lang="zh-CN" altLang="en-US" sz="2400" dirty="0" smtClean="0">
                <a:solidFill>
                  <a:srgbClr val="00CC00"/>
                </a:solidFill>
                <a:latin typeface="Times New Roman" pitchFamily="18" charset="0"/>
              </a:rPr>
              <a:t>负</a:t>
            </a:r>
            <a:r>
              <a:rPr lang="zh-CN" altLang="en-US" sz="2400" dirty="0" smtClean="0">
                <a:solidFill>
                  <a:schemeClr val="accent2"/>
                </a:solidFill>
                <a:latin typeface="Times New Roman" pitchFamily="18" charset="0"/>
              </a:rPr>
              <a:t>数价值损失，</a:t>
            </a:r>
            <a:r>
              <a:rPr lang="zh-CN" altLang="en-US" sz="2400" dirty="0" smtClean="0">
                <a:solidFill>
                  <a:srgbClr val="00CC00"/>
                </a:solidFill>
                <a:latin typeface="Times New Roman" pitchFamily="18" charset="0"/>
              </a:rPr>
              <a:t>零</a:t>
            </a:r>
            <a:r>
              <a:rPr lang="zh-CN" altLang="en-US" sz="2400" dirty="0" smtClean="0">
                <a:solidFill>
                  <a:schemeClr val="accent2"/>
                </a:solidFill>
                <a:latin typeface="Times New Roman" pitchFamily="18" charset="0"/>
              </a:rPr>
              <a:t>企业利润仅能满足债权人</a:t>
            </a:r>
            <a:r>
              <a:rPr lang="zh-CN" altLang="en-US" sz="2400" dirty="0" smtClean="0">
                <a:solidFill>
                  <a:srgbClr val="C00000"/>
                </a:solidFill>
                <a:latin typeface="Times New Roman" pitchFamily="18" charset="0"/>
              </a:rPr>
              <a:t>和投资者</a:t>
            </a:r>
            <a:r>
              <a:rPr lang="zh-CN" altLang="en-US" sz="2400" dirty="0" smtClean="0">
                <a:solidFill>
                  <a:schemeClr val="accent2"/>
                </a:solidFill>
                <a:latin typeface="Times New Roman" pitchFamily="18" charset="0"/>
              </a:rPr>
              <a:t>预期获得的收益。是企业</a:t>
            </a:r>
            <a:r>
              <a:rPr lang="zh-CN" altLang="en-US" sz="2400" dirty="0" smtClean="0">
                <a:solidFill>
                  <a:srgbClr val="C00000"/>
                </a:solidFill>
                <a:latin typeface="Times New Roman" pitchFamily="18" charset="0"/>
              </a:rPr>
              <a:t>创造价值能力指标</a:t>
            </a:r>
            <a:r>
              <a:rPr lang="zh-CN" altLang="en-US" sz="2400" dirty="0" smtClean="0">
                <a:solidFill>
                  <a:schemeClr val="accent2"/>
                </a:solidFill>
                <a:latin typeface="Times New Roman" pitchFamily="18" charset="0"/>
              </a:rPr>
              <a:t>。</a:t>
            </a:r>
            <a:endParaRPr lang="en-US" altLang="zh-CN" sz="2400" b="1" dirty="0" smtClean="0">
              <a:solidFill>
                <a:schemeClr val="accent2"/>
              </a:solidFill>
              <a:latin typeface="Times New Roman" pitchFamily="18" charset="0"/>
            </a:endParaRPr>
          </a:p>
          <a:p>
            <a:pPr algn="just" eaLnBrk="1" hangingPunct="1">
              <a:lnSpc>
                <a:spcPct val="150000"/>
              </a:lnSpc>
              <a:buFont typeface="Wingdings" pitchFamily="2" charset="2"/>
              <a:buNone/>
            </a:pPr>
            <a:r>
              <a:rPr lang="en-US" altLang="zh-CN" sz="2400" b="1" dirty="0" smtClean="0">
                <a:latin typeface="宋体" pitchFamily="2" charset="-122"/>
              </a:rPr>
              <a:t>			EVA = NOPAT - IC x WACC</a:t>
            </a:r>
            <a:endParaRPr lang="zh-CN" altLang="en-US" sz="2400" b="1" dirty="0" smtClean="0">
              <a:latin typeface="宋体" pitchFamily="2" charset="-122"/>
            </a:endParaRPr>
          </a:p>
          <a:p>
            <a:pPr lvl="1" algn="just" eaLnBrk="1" hangingPunct="1">
              <a:lnSpc>
                <a:spcPct val="150000"/>
              </a:lnSpc>
            </a:pPr>
            <a:r>
              <a:rPr lang="en-US" altLang="zh-CN" sz="2000" dirty="0" err="1" smtClean="0">
                <a:latin typeface="宋体" pitchFamily="2" charset="-122"/>
              </a:rPr>
              <a:t>NOPAT:税后营业净利润</a:t>
            </a:r>
            <a:r>
              <a:rPr lang="zh-CN" altLang="en-US" sz="2000" b="1" dirty="0" smtClean="0">
                <a:latin typeface="宋体" pitchFamily="2" charset="-122"/>
              </a:rPr>
              <a:t>；</a:t>
            </a:r>
          </a:p>
          <a:p>
            <a:pPr lvl="1" eaLnBrk="1" hangingPunct="1">
              <a:lnSpc>
                <a:spcPct val="150000"/>
              </a:lnSpc>
            </a:pPr>
            <a:r>
              <a:rPr lang="en-US" altLang="zh-CN" sz="2000" b="1" dirty="0" err="1" smtClean="0"/>
              <a:t>IC:全部投入资金</a:t>
            </a:r>
            <a:r>
              <a:rPr lang="en-US" altLang="zh-CN" sz="2000" b="1" dirty="0" smtClean="0"/>
              <a:t>；</a:t>
            </a:r>
            <a:endParaRPr lang="zh-CN" altLang="en-US" sz="2000" b="1" dirty="0" smtClean="0"/>
          </a:p>
          <a:p>
            <a:pPr lvl="1" eaLnBrk="1" hangingPunct="1">
              <a:lnSpc>
                <a:spcPct val="150000"/>
              </a:lnSpc>
            </a:pPr>
            <a:r>
              <a:rPr lang="en-US" altLang="zh-CN" sz="2000" b="1" dirty="0" err="1" smtClean="0"/>
              <a:t>WACC:加权平均资金成本</a:t>
            </a:r>
            <a:r>
              <a:rPr lang="en-US" altLang="zh-CN" sz="2000" b="1" dirty="0" smtClean="0"/>
              <a:t>。</a:t>
            </a:r>
          </a:p>
          <a:p>
            <a:pPr lvl="1" eaLnBrk="1" hangingPunct="1">
              <a:lnSpc>
                <a:spcPct val="150000"/>
              </a:lnSpc>
            </a:pPr>
            <a:r>
              <a:rPr lang="en-US" altLang="zh-CN" sz="2000" dirty="0" smtClean="0"/>
              <a:t>20世纪80年代初，美国思腾思特咨询公司创立。</a:t>
            </a:r>
            <a:endParaRPr lang="zh-CN" altLang="en-US" sz="2000" b="1"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7987">
                                            <p:txEl>
                                              <p:pRg st="2" end="2"/>
                                            </p:txEl>
                                          </p:spTgt>
                                        </p:tgtEl>
                                        <p:attrNameLst>
                                          <p:attrName>style.visibility</p:attrName>
                                        </p:attrNameLst>
                                      </p:cBhvr>
                                      <p:to>
                                        <p:strVal val="visible"/>
                                      </p:to>
                                    </p:set>
                                    <p:animEffect transition="in" filter="box(in)">
                                      <p:cBhvr>
                                        <p:cTn id="15" dur="500"/>
                                        <p:tgtEl>
                                          <p:spTgt spid="297987">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7987">
                                            <p:txEl>
                                              <p:pRg st="3" end="3"/>
                                            </p:txEl>
                                          </p:spTgt>
                                        </p:tgtEl>
                                        <p:attrNameLst>
                                          <p:attrName>style.visibility</p:attrName>
                                        </p:attrNameLst>
                                      </p:cBhvr>
                                      <p:to>
                                        <p:strVal val="visible"/>
                                      </p:to>
                                    </p:set>
                                    <p:animEffect transition="in" filter="box(in)">
                                      <p:cBhvr>
                                        <p:cTn id="18" dur="500"/>
                                        <p:tgtEl>
                                          <p:spTgt spid="297987">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97987">
                                            <p:txEl>
                                              <p:pRg st="4" end="4"/>
                                            </p:txEl>
                                          </p:spTgt>
                                        </p:tgtEl>
                                        <p:attrNameLst>
                                          <p:attrName>style.visibility</p:attrName>
                                        </p:attrNameLst>
                                      </p:cBhvr>
                                      <p:to>
                                        <p:strVal val="visible"/>
                                      </p:to>
                                    </p:set>
                                    <p:animEffect transition="in" filter="box(in)">
                                      <p:cBhvr>
                                        <p:cTn id="21" dur="500"/>
                                        <p:tgtEl>
                                          <p:spTgt spid="297987">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7987">
                                            <p:txEl>
                                              <p:pRg st="5" end="5"/>
                                            </p:txEl>
                                          </p:spTgt>
                                        </p:tgtEl>
                                        <p:attrNameLst>
                                          <p:attrName>style.visibility</p:attrName>
                                        </p:attrNameLst>
                                      </p:cBhvr>
                                      <p:to>
                                        <p:strVal val="visible"/>
                                      </p:to>
                                    </p:set>
                                    <p:animEffect transition="in" filter="box(in)">
                                      <p:cBhvr>
                                        <p:cTn id="24"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b="1" dirty="0" smtClean="0">
                <a:solidFill>
                  <a:srgbClr val="C00000"/>
                </a:solidFill>
                <a:effectLst>
                  <a:outerShdw blurRad="38100" dist="38100" dir="2700000" algn="tl">
                    <a:srgbClr val="000000">
                      <a:alpha val="43137"/>
                    </a:srgbClr>
                  </a:outerShdw>
                </a:effectLst>
              </a:rPr>
              <a:t>分摊费用，折旧与摊销费用</a:t>
            </a:r>
            <a:endParaRPr lang="zh-CN" altLang="en-US" sz="2800" b="1" dirty="0" smtClean="0">
              <a:solidFill>
                <a:srgbClr val="C00000"/>
              </a:solidFill>
              <a:effectLst>
                <a:outerShdw blurRad="38100" dist="38100" dir="2700000" algn="tl">
                  <a:srgbClr val="000000">
                    <a:alpha val="43137"/>
                  </a:srgbClr>
                </a:outerShdw>
              </a:effectLst>
              <a:latin typeface="隶书" pitchFamily="49" charset="-122"/>
            </a:endParaRPr>
          </a:p>
        </p:txBody>
      </p:sp>
      <p:sp>
        <p:nvSpPr>
          <p:cNvPr id="297987" name="Rectangle 3"/>
          <p:cNvSpPr>
            <a:spLocks noGrp="1" noChangeArrowheads="1"/>
          </p:cNvSpPr>
          <p:nvPr>
            <p:ph type="body" idx="1"/>
          </p:nvPr>
        </p:nvSpPr>
        <p:spPr>
          <a:xfrm>
            <a:off x="428596" y="1143554"/>
            <a:ext cx="8501122" cy="5309782"/>
          </a:xfrm>
        </p:spPr>
        <p:txBody>
          <a:bodyPr/>
          <a:lstStyle/>
          <a:p>
            <a:pPr marL="0" indent="0"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分摊费用：</a:t>
            </a:r>
            <a:r>
              <a:rPr lang="zh-CN" altLang="en-US" sz="2000" dirty="0" smtClean="0">
                <a:effectLst/>
                <a:latin typeface="Times New Roman" pitchFamily="18" charset="0"/>
              </a:rPr>
              <a:t>将企业的管理费用（间接费用）分摊到各生产和业务部门上，包括拟实施的项目中。不论有无项目，该费均发生，不属于增量费用，不应记入项目的现金流出。</a:t>
            </a:r>
            <a:endParaRPr lang="en-US" altLang="zh-CN" sz="2000" dirty="0" smtClean="0">
              <a:effectLst/>
              <a:latin typeface="Times New Roman" pitchFamily="18" charset="0"/>
            </a:endParaRPr>
          </a:p>
          <a:p>
            <a:pPr marL="0" indent="0"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折旧与摊销费用：</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折旧</a:t>
            </a:r>
            <a:r>
              <a:rPr lang="zh-CN" altLang="en-US" sz="2000" dirty="0" smtClean="0">
                <a:effectLst/>
                <a:latin typeface="Times New Roman" pitchFamily="18" charset="0"/>
              </a:rPr>
              <a:t>是指固定资产在使用过程中因磨损、老化或技术陈旧而导致的价值损失；</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推销</a:t>
            </a:r>
            <a:r>
              <a:rPr lang="zh-CN" altLang="en-US" sz="2000" dirty="0" smtClean="0">
                <a:effectLst/>
                <a:latin typeface="Times New Roman" pitchFamily="18" charset="0"/>
              </a:rPr>
              <a:t>是指固定资产之上的可长期使用的经营性资产，如无形资产和其他资产，按照其使用年限每年分摊购置成本的会计处理方法。两者不是现金费用，不涉及任何现金支出，</a:t>
            </a:r>
            <a:r>
              <a:rPr lang="zh-CN" altLang="en-US" sz="2000" dirty="0" smtClean="0">
                <a:solidFill>
                  <a:srgbClr val="C00000"/>
                </a:solidFill>
                <a:effectLst/>
                <a:latin typeface="Times New Roman" pitchFamily="18" charset="0"/>
              </a:rPr>
              <a:t>长期资产投资</a:t>
            </a:r>
            <a:r>
              <a:rPr lang="zh-CN" altLang="en-US" sz="2000" dirty="0" smtClean="0">
                <a:effectLst/>
                <a:latin typeface="Times New Roman" pitchFamily="18" charset="0"/>
              </a:rPr>
              <a:t>在现金流量</a:t>
            </a:r>
            <a:r>
              <a:rPr lang="zh-CN" altLang="en-US" sz="2000" dirty="0" smtClean="0">
                <a:solidFill>
                  <a:srgbClr val="C00000"/>
                </a:solidFill>
                <a:effectLst/>
                <a:latin typeface="Times New Roman" pitchFamily="18" charset="0"/>
              </a:rPr>
              <a:t>中将列为现金流出</a:t>
            </a:r>
            <a:r>
              <a:rPr lang="zh-CN" altLang="en-US" sz="2000" dirty="0" smtClean="0">
                <a:effectLst/>
                <a:latin typeface="Times New Roman" pitchFamily="18" charset="0"/>
              </a:rPr>
              <a:t>，如将两作为现金流出记入，将出现重复计算。</a:t>
            </a:r>
            <a:endParaRPr lang="en-US" altLang="zh-CN" sz="2000" dirty="0" smtClean="0">
              <a:effectLst/>
              <a:latin typeface="Times New Roman" pitchFamily="18" charset="0"/>
            </a:endParaRPr>
          </a:p>
          <a:p>
            <a:pPr marL="0" indent="0" algn="just" eaLnBrk="1" hangingPunct="1">
              <a:lnSpc>
                <a:spcPct val="150000"/>
              </a:lnSpc>
              <a:buNone/>
            </a:pP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作用：</a:t>
            </a:r>
            <a:r>
              <a:rPr lang="zh-CN" altLang="en-US" sz="2000" dirty="0" smtClean="0">
                <a:effectLst/>
                <a:latin typeface="Times New Roman" pitchFamily="18" charset="0"/>
              </a:rPr>
              <a:t>利用会计手段，把以前（建设期）发生的一次性支出，在生产经营期的各年度中进行分摊，以</a:t>
            </a:r>
            <a:r>
              <a:rPr lang="zh-CN" altLang="en-US" sz="2000" dirty="0" smtClean="0">
                <a:solidFill>
                  <a:srgbClr val="C00000"/>
                </a:solidFill>
                <a:effectLst/>
                <a:latin typeface="Times New Roman" pitchFamily="18" charset="0"/>
              </a:rPr>
              <a:t>核算当年应缴付的所得税和可以分配的利润</a:t>
            </a:r>
            <a:r>
              <a:rPr lang="zh-CN" altLang="en-US" sz="2000" dirty="0" smtClean="0">
                <a:effectLst/>
                <a:latin typeface="Times New Roman" pitchFamily="18" charset="0"/>
              </a:rPr>
              <a:t>。</a:t>
            </a:r>
            <a:endParaRPr lang="en-US" altLang="zh-CN" sz="2400"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固定资产折旧方法</a:t>
            </a:r>
          </a:p>
        </p:txBody>
      </p:sp>
      <p:sp>
        <p:nvSpPr>
          <p:cNvPr id="5" name="Rectangle 3"/>
          <p:cNvSpPr txBox="1">
            <a:spLocks noChangeArrowheads="1"/>
          </p:cNvSpPr>
          <p:nvPr/>
        </p:nvSpPr>
        <p:spPr bwMode="auto">
          <a:xfrm>
            <a:off x="251520" y="1052736"/>
            <a:ext cx="8610600" cy="792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30000"/>
              </a:lnSpc>
              <a:spcBef>
                <a:spcPct val="20000"/>
              </a:spcBef>
              <a:buClr>
                <a:schemeClr val="accent2"/>
              </a:buClr>
            </a:pPr>
            <a:r>
              <a:rPr kumimoji="0" lang="en-US" altLang="zh-CN" sz="28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mn-lt"/>
                <a:ea typeface="+mn-ea"/>
                <a:cs typeface="+mn-cs"/>
              </a:rPr>
              <a:t>1</a:t>
            </a:r>
            <a:r>
              <a:rPr lang="zh-CN" altLang="en-US" sz="2800" b="1" kern="0" dirty="0" smtClean="0">
                <a:solidFill>
                  <a:schemeClr val="accent6"/>
                </a:solidFill>
                <a:effectLst>
                  <a:outerShdw blurRad="38100" dist="38100" dir="2700000" algn="tl">
                    <a:srgbClr val="C0C0C0"/>
                  </a:outerShdw>
                </a:effectLst>
                <a:latin typeface="+mn-lt"/>
                <a:ea typeface="+mn-ea"/>
              </a:rPr>
              <a:t>）年限平均法</a:t>
            </a:r>
            <a:r>
              <a:rPr kumimoji="0" lang="en-US" altLang="zh-CN" sz="28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accent6"/>
                </a:solidFill>
                <a:effectLst>
                  <a:outerShdw blurRad="38100" dist="38100" dir="2700000" algn="tl">
                    <a:srgbClr val="C0C0C0"/>
                  </a:outerShdw>
                </a:effectLst>
                <a:uLnTx/>
                <a:uFillTx/>
                <a:latin typeface="+mn-lt"/>
                <a:ea typeface="+mn-ea"/>
                <a:cs typeface="+mn-cs"/>
              </a:rPr>
              <a:t>直线折旧法</a:t>
            </a:r>
            <a:r>
              <a:rPr kumimoji="0" lang="en-US" altLang="zh-CN" sz="28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mn-ea"/>
                <a:cs typeface="+mn-cs"/>
              </a:rPr>
              <a:t>每年计提的折旧额相等</a:t>
            </a:r>
          </a:p>
        </p:txBody>
      </p:sp>
      <p:graphicFrame>
        <p:nvGraphicFramePr>
          <p:cNvPr id="6" name="Object 4"/>
          <p:cNvGraphicFramePr>
            <a:graphicFrameLocks noChangeAspect="1"/>
          </p:cNvGraphicFramePr>
          <p:nvPr/>
        </p:nvGraphicFramePr>
        <p:xfrm>
          <a:off x="1547813" y="1916832"/>
          <a:ext cx="5226050" cy="720725"/>
        </p:xfrm>
        <a:graphic>
          <a:graphicData uri="http://schemas.openxmlformats.org/presentationml/2006/ole">
            <p:oleObj spid="_x0000_s1026" name="公式" r:id="rId3" imgW="2984400" imgH="431640" progId="Equation.3">
              <p:embed/>
            </p:oleObj>
          </a:graphicData>
        </a:graphic>
      </p:graphicFrame>
      <p:graphicFrame>
        <p:nvGraphicFramePr>
          <p:cNvPr id="7" name="Object 5"/>
          <p:cNvGraphicFramePr>
            <a:graphicFrameLocks noChangeAspect="1"/>
          </p:cNvGraphicFramePr>
          <p:nvPr/>
        </p:nvGraphicFramePr>
        <p:xfrm>
          <a:off x="1090464" y="2924944"/>
          <a:ext cx="6337300" cy="720725"/>
        </p:xfrm>
        <a:graphic>
          <a:graphicData uri="http://schemas.openxmlformats.org/presentationml/2006/ole">
            <p:oleObj spid="_x0000_s1027" name="公式" r:id="rId4" imgW="3568680" imgH="431640" progId="Equation.3">
              <p:embed/>
            </p:oleObj>
          </a:graphicData>
        </a:graphic>
      </p:graphicFrame>
      <p:sp>
        <p:nvSpPr>
          <p:cNvPr id="8" name="Text Box 6"/>
          <p:cNvSpPr txBox="1">
            <a:spLocks noChangeArrowheads="1"/>
          </p:cNvSpPr>
          <p:nvPr/>
        </p:nvSpPr>
        <p:spPr bwMode="auto">
          <a:xfrm>
            <a:off x="395536" y="3881732"/>
            <a:ext cx="8462566" cy="2492990"/>
          </a:xfrm>
          <a:prstGeom prst="rect">
            <a:avLst/>
          </a:prstGeom>
          <a:noFill/>
          <a:ln w="9525">
            <a:noFill/>
            <a:miter lim="800000"/>
            <a:headEnd/>
            <a:tailEnd/>
          </a:ln>
          <a:effectLst/>
        </p:spPr>
        <p:txBody>
          <a:bodyPr wrap="square">
            <a:spAutoFit/>
          </a:bodyPr>
          <a:lstStyle/>
          <a:p>
            <a:pPr marL="2414588" indent="-2414588" algn="l">
              <a:lnSpc>
                <a:spcPct val="150000"/>
              </a:lnSpc>
              <a:spcBef>
                <a:spcPct val="50000"/>
              </a:spcBef>
            </a:pPr>
            <a:r>
              <a:rPr lang="zh-CN" altLang="en-US" sz="2400" b="1" dirty="0">
                <a:solidFill>
                  <a:srgbClr val="C00000"/>
                </a:solidFill>
                <a:latin typeface="华文中宋" pitchFamily="2" charset="-122"/>
                <a:ea typeface="华文中宋" pitchFamily="2" charset="-122"/>
              </a:rPr>
              <a:t>固定资产净残值</a:t>
            </a:r>
            <a:r>
              <a:rPr lang="zh-CN" altLang="en-US" sz="2400" dirty="0">
                <a:solidFill>
                  <a:schemeClr val="tx1"/>
                </a:solidFill>
                <a:latin typeface="华文中宋" pitchFamily="2" charset="-122"/>
                <a:ea typeface="华文中宋" pitchFamily="2" charset="-122"/>
              </a:rPr>
              <a:t>：预计折旧年限终了时的</a:t>
            </a:r>
            <a:r>
              <a:rPr lang="zh-CN" altLang="en-US" sz="2400" dirty="0">
                <a:solidFill>
                  <a:srgbClr val="C00000"/>
                </a:solidFill>
                <a:latin typeface="华文中宋" pitchFamily="2" charset="-122"/>
                <a:ea typeface="华文中宋" pitchFamily="2" charset="-122"/>
              </a:rPr>
              <a:t>固定资产残值</a:t>
            </a:r>
            <a:r>
              <a:rPr lang="zh-CN" altLang="en-US" sz="2400" dirty="0">
                <a:solidFill>
                  <a:schemeClr val="tx1"/>
                </a:solidFill>
                <a:latin typeface="华文中宋" pitchFamily="2" charset="-122"/>
                <a:ea typeface="华文中宋" pitchFamily="2" charset="-122"/>
              </a:rPr>
              <a:t>减去</a:t>
            </a:r>
            <a:r>
              <a:rPr lang="zh-CN" altLang="en-US" sz="2400" dirty="0">
                <a:solidFill>
                  <a:srgbClr val="C00000"/>
                </a:solidFill>
                <a:latin typeface="华文中宋" pitchFamily="2" charset="-122"/>
                <a:ea typeface="华文中宋" pitchFamily="2" charset="-122"/>
              </a:rPr>
              <a:t>清理费用后</a:t>
            </a:r>
            <a:r>
              <a:rPr lang="zh-CN" altLang="en-US" sz="2400" dirty="0">
                <a:solidFill>
                  <a:schemeClr val="tx1"/>
                </a:solidFill>
                <a:latin typeface="华文中宋" pitchFamily="2" charset="-122"/>
                <a:ea typeface="华文中宋" pitchFamily="2" charset="-122"/>
              </a:rPr>
              <a:t>的余额。</a:t>
            </a:r>
          </a:p>
          <a:p>
            <a:pPr marL="1528763" indent="-1528763" algn="l">
              <a:lnSpc>
                <a:spcPct val="150000"/>
              </a:lnSpc>
              <a:spcBef>
                <a:spcPct val="50000"/>
              </a:spcBef>
            </a:pPr>
            <a:r>
              <a:rPr lang="zh-CN" altLang="en-US" sz="2400" b="1" dirty="0">
                <a:solidFill>
                  <a:srgbClr val="FF0000"/>
                </a:solidFill>
                <a:latin typeface="华文中宋" pitchFamily="2" charset="-122"/>
                <a:ea typeface="华文中宋" pitchFamily="2" charset="-122"/>
              </a:rPr>
              <a:t>净残值率</a:t>
            </a:r>
            <a:r>
              <a:rPr lang="zh-CN" altLang="en-US" sz="2400" dirty="0">
                <a:solidFill>
                  <a:schemeClr val="tx1"/>
                </a:solidFill>
                <a:latin typeface="华文中宋" pitchFamily="2" charset="-122"/>
                <a:ea typeface="华文中宋" pitchFamily="2" charset="-122"/>
              </a:rPr>
              <a:t>：固定资产净残值与固定资产原值之比，</a:t>
            </a:r>
            <a:r>
              <a:rPr lang="zh-CN" altLang="en-US" sz="2400" dirty="0">
                <a:solidFill>
                  <a:srgbClr val="C00000"/>
                </a:solidFill>
                <a:latin typeface="华文中宋" pitchFamily="2" charset="-122"/>
                <a:ea typeface="华文中宋" pitchFamily="2" charset="-122"/>
              </a:rPr>
              <a:t>一般为</a:t>
            </a:r>
            <a:r>
              <a:rPr lang="en-US" altLang="zh-CN" sz="2400" dirty="0">
                <a:solidFill>
                  <a:srgbClr val="C00000"/>
                </a:solidFill>
                <a:latin typeface="华文中宋" pitchFamily="2" charset="-122"/>
                <a:ea typeface="华文中宋" pitchFamily="2" charset="-122"/>
              </a:rPr>
              <a:t>3%-5%</a:t>
            </a:r>
            <a:r>
              <a:rPr lang="zh-CN" altLang="en-US" sz="2400" dirty="0">
                <a:solidFill>
                  <a:schemeClr val="tx1"/>
                </a:solidFill>
                <a:latin typeface="华文中宋" pitchFamily="2" charset="-122"/>
                <a:ea typeface="华文中宋" pitchFamily="2" charset="-122"/>
              </a:rPr>
              <a:t>，各类固定资产的折旧年限由财政部统一规定。</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23528" y="1340768"/>
            <a:ext cx="8610600" cy="2088232"/>
          </a:xfrm>
          <a:prstGeom prst="rect">
            <a:avLst/>
          </a:prstGeom>
          <a:noFill/>
          <a:ln w="9525">
            <a:noFill/>
            <a:miter lim="800000"/>
            <a:headEnd/>
            <a:tailEnd/>
          </a:ln>
        </p:spPr>
        <p:txBody>
          <a:bodyPr wrap="square">
            <a:noAutofit/>
          </a:bodyPr>
          <a:lstStyle/>
          <a:p>
            <a:pPr algn="l">
              <a:lnSpc>
                <a:spcPct val="130000"/>
              </a:lnSpc>
              <a:spcBef>
                <a:spcPct val="20000"/>
              </a:spcBef>
              <a:buClr>
                <a:schemeClr val="folHlink"/>
              </a:buClr>
              <a:buFont typeface="Wingdings" pitchFamily="2" charset="2"/>
              <a:buNone/>
            </a:pPr>
            <a:r>
              <a:rPr lang="en-US" altLang="zh-CN" sz="2800" b="1" dirty="0">
                <a:solidFill>
                  <a:schemeClr val="accent6"/>
                </a:solidFill>
                <a:effectLst>
                  <a:outerShdw blurRad="38100" dist="38100" dir="2700000" algn="tl">
                    <a:srgbClr val="000000">
                      <a:alpha val="43137"/>
                    </a:srgbClr>
                  </a:outerShdw>
                </a:effectLst>
                <a:latin typeface="Tahoma" pitchFamily="34" charset="0"/>
              </a:rPr>
              <a:t>2</a:t>
            </a:r>
            <a:r>
              <a:rPr lang="zh-CN" altLang="en-US" sz="2800" b="1" dirty="0">
                <a:solidFill>
                  <a:schemeClr val="accent6"/>
                </a:solidFill>
                <a:effectLst>
                  <a:outerShdw blurRad="38100" dist="38100" dir="2700000" algn="tl">
                    <a:srgbClr val="000000">
                      <a:alpha val="43137"/>
                    </a:srgbClr>
                  </a:outerShdw>
                </a:effectLst>
                <a:latin typeface="Tahoma" pitchFamily="34" charset="0"/>
              </a:rPr>
              <a:t>）工作量法：</a:t>
            </a:r>
            <a:r>
              <a:rPr lang="zh-CN" altLang="en-US" sz="2800" b="1" dirty="0">
                <a:effectLst>
                  <a:outerShdw blurRad="38100" dist="38100" dir="2700000" algn="tl">
                    <a:srgbClr val="000000">
                      <a:alpha val="43137"/>
                    </a:srgbClr>
                  </a:outerShdw>
                </a:effectLst>
                <a:latin typeface="Tahoma" pitchFamily="34" charset="0"/>
              </a:rPr>
              <a:t>每计量单位折旧额</a:t>
            </a:r>
            <a:r>
              <a:rPr lang="zh-CN" altLang="en-US" sz="2800" b="1" dirty="0" smtClean="0">
                <a:effectLst>
                  <a:outerShdw blurRad="38100" dist="38100" dir="2700000" algn="tl">
                    <a:srgbClr val="000000">
                      <a:alpha val="43137"/>
                    </a:srgbClr>
                  </a:outerShdw>
                </a:effectLst>
                <a:latin typeface="Tahoma" pitchFamily="34" charset="0"/>
              </a:rPr>
              <a:t>相等</a:t>
            </a:r>
            <a:endParaRPr lang="en-US" altLang="zh-CN" sz="2800" b="1" dirty="0" smtClean="0">
              <a:effectLst>
                <a:outerShdw blurRad="38100" dist="38100" dir="2700000" algn="tl">
                  <a:srgbClr val="000000">
                    <a:alpha val="43137"/>
                  </a:srgbClr>
                </a:outerShdw>
              </a:effectLst>
              <a:latin typeface="Tahoma" pitchFamily="34" charset="0"/>
            </a:endParaRPr>
          </a:p>
          <a:p>
            <a:pPr lvl="1" algn="l">
              <a:lnSpc>
                <a:spcPct val="130000"/>
              </a:lnSpc>
              <a:spcBef>
                <a:spcPct val="20000"/>
              </a:spcBef>
              <a:buClr>
                <a:srgbClr val="CC0000"/>
              </a:buClr>
              <a:buSzPct val="55000"/>
              <a:buFont typeface="Wingdings" pitchFamily="2" charset="2"/>
              <a:buChar char="l"/>
            </a:pPr>
            <a:r>
              <a:rPr lang="zh-CN" altLang="en-US" sz="2800" b="1" dirty="0" smtClean="0">
                <a:effectLst>
                  <a:outerShdw blurRad="38100" dist="38100" dir="2700000" algn="tl">
                    <a:srgbClr val="000000">
                      <a:alpha val="43137"/>
                    </a:srgbClr>
                  </a:outerShdw>
                </a:effectLst>
                <a:latin typeface="Tahoma" pitchFamily="34" charset="0"/>
              </a:rPr>
              <a:t>按行驶里程计算</a:t>
            </a:r>
            <a:endParaRPr lang="en-US" altLang="zh-CN" sz="2800" b="1" dirty="0" smtClean="0">
              <a:effectLst>
                <a:outerShdw blurRad="38100" dist="38100" dir="2700000" algn="tl">
                  <a:srgbClr val="000000">
                    <a:alpha val="43137"/>
                  </a:srgbClr>
                </a:outerShdw>
              </a:effectLst>
              <a:latin typeface="Tahoma" pitchFamily="34" charset="0"/>
            </a:endParaRPr>
          </a:p>
          <a:p>
            <a:pPr lvl="1" algn="l">
              <a:lnSpc>
                <a:spcPct val="130000"/>
              </a:lnSpc>
              <a:spcBef>
                <a:spcPct val="20000"/>
              </a:spcBef>
              <a:buClr>
                <a:srgbClr val="CC0000"/>
              </a:buClr>
              <a:buSzPct val="55000"/>
              <a:buFont typeface="Wingdings" pitchFamily="2" charset="2"/>
              <a:buChar char="l"/>
            </a:pPr>
            <a:endParaRPr lang="en-US" altLang="zh-CN" sz="2800" b="1" dirty="0" smtClean="0">
              <a:effectLst>
                <a:outerShdw blurRad="38100" dist="38100" dir="2700000" algn="tl">
                  <a:srgbClr val="000000">
                    <a:alpha val="43137"/>
                  </a:srgbClr>
                </a:outerShdw>
              </a:effectLst>
              <a:latin typeface="Tahoma" pitchFamily="34" charset="0"/>
            </a:endParaRPr>
          </a:p>
          <a:p>
            <a:pPr lvl="1" algn="l">
              <a:lnSpc>
                <a:spcPct val="130000"/>
              </a:lnSpc>
              <a:spcBef>
                <a:spcPct val="20000"/>
              </a:spcBef>
              <a:buClr>
                <a:srgbClr val="CC0000"/>
              </a:buClr>
              <a:buSzPct val="55000"/>
              <a:buFont typeface="Wingdings" pitchFamily="2" charset="2"/>
              <a:buChar char="l"/>
            </a:pPr>
            <a:endParaRPr lang="en-US" altLang="zh-CN" sz="2800" b="1" dirty="0" smtClean="0">
              <a:effectLst>
                <a:outerShdw blurRad="38100" dist="38100" dir="2700000" algn="tl">
                  <a:srgbClr val="000000">
                    <a:alpha val="43137"/>
                  </a:srgbClr>
                </a:outerShdw>
              </a:effectLst>
              <a:latin typeface="Tahoma" pitchFamily="34" charset="0"/>
            </a:endParaRPr>
          </a:p>
          <a:p>
            <a:pPr lvl="1" algn="l">
              <a:lnSpc>
                <a:spcPct val="130000"/>
              </a:lnSpc>
              <a:spcBef>
                <a:spcPct val="20000"/>
              </a:spcBef>
              <a:buClr>
                <a:srgbClr val="CC0000"/>
              </a:buClr>
              <a:buSzPct val="55000"/>
              <a:buFont typeface="Wingdings" pitchFamily="2" charset="2"/>
              <a:buChar char="l"/>
            </a:pPr>
            <a:r>
              <a:rPr lang="zh-CN" altLang="en-US" sz="2800" b="1" dirty="0" smtClean="0">
                <a:effectLst>
                  <a:outerShdw blurRad="38100" dist="38100" dir="2700000" algn="tl">
                    <a:srgbClr val="000000">
                      <a:alpha val="43137"/>
                    </a:srgbClr>
                  </a:outerShdw>
                </a:effectLst>
                <a:latin typeface="Tahoma" pitchFamily="34" charset="0"/>
              </a:rPr>
              <a:t>按工作小时计算</a:t>
            </a:r>
            <a:endParaRPr lang="zh-CN" altLang="en-US" sz="2800"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1331640" y="150465"/>
            <a:ext cx="6624736" cy="830263"/>
          </a:xfrm>
          <a:prstGeom prst="rect">
            <a:avLst/>
          </a:prstGeom>
        </p:spPr>
        <p:txBody>
          <a:bodyPr anchor="ctr" anchorCtr="0"/>
          <a:lstStyle/>
          <a:p>
            <a:pPr lvl="0" algn="ctr">
              <a:defRPr/>
            </a:pPr>
            <a:r>
              <a:rPr lang="zh-CN" altLang="en-US" sz="36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cs typeface="+mj-cs"/>
              </a:rPr>
              <a:t>固定资产折旧方法</a:t>
            </a:r>
          </a:p>
        </p:txBody>
      </p:sp>
      <p:graphicFrame>
        <p:nvGraphicFramePr>
          <p:cNvPr id="3075" name="Object 3"/>
          <p:cNvGraphicFramePr>
            <a:graphicFrameLocks noChangeAspect="1"/>
          </p:cNvGraphicFramePr>
          <p:nvPr/>
        </p:nvGraphicFramePr>
        <p:xfrm>
          <a:off x="1835696" y="3501008"/>
          <a:ext cx="5040560" cy="430213"/>
        </p:xfrm>
        <a:graphic>
          <a:graphicData uri="http://schemas.openxmlformats.org/presentationml/2006/ole">
            <p:oleObj spid="_x0000_s2051" name="公式" r:id="rId3" imgW="2743200" imgH="203040" progId="Equation.3">
              <p:embed/>
            </p:oleObj>
          </a:graphicData>
        </a:graphic>
      </p:graphicFrame>
      <p:graphicFrame>
        <p:nvGraphicFramePr>
          <p:cNvPr id="2053" name="Object 5"/>
          <p:cNvGraphicFramePr>
            <a:graphicFrameLocks noChangeAspect="1"/>
          </p:cNvGraphicFramePr>
          <p:nvPr/>
        </p:nvGraphicFramePr>
        <p:xfrm>
          <a:off x="1835696" y="2636912"/>
          <a:ext cx="5165725" cy="700087"/>
        </p:xfrm>
        <a:graphic>
          <a:graphicData uri="http://schemas.openxmlformats.org/presentationml/2006/ole">
            <p:oleObj spid="_x0000_s2053" name="公式" r:id="rId4" imgW="2908080" imgH="419040" progId="Equation.3">
              <p:embed/>
            </p:oleObj>
          </a:graphicData>
        </a:graphic>
      </p:graphicFrame>
      <p:graphicFrame>
        <p:nvGraphicFramePr>
          <p:cNvPr id="2054" name="Object 6"/>
          <p:cNvGraphicFramePr>
            <a:graphicFrameLocks noChangeAspect="1"/>
          </p:cNvGraphicFramePr>
          <p:nvPr/>
        </p:nvGraphicFramePr>
        <p:xfrm>
          <a:off x="1911350" y="5591175"/>
          <a:ext cx="5319713" cy="430213"/>
        </p:xfrm>
        <a:graphic>
          <a:graphicData uri="http://schemas.openxmlformats.org/presentationml/2006/ole">
            <p:oleObj spid="_x0000_s2054" name="公式" r:id="rId5" imgW="2895480" imgH="203040" progId="Equation.3">
              <p:embed/>
            </p:oleObj>
          </a:graphicData>
        </a:graphic>
      </p:graphicFrame>
      <p:graphicFrame>
        <p:nvGraphicFramePr>
          <p:cNvPr id="2055" name="Object 7"/>
          <p:cNvGraphicFramePr>
            <a:graphicFrameLocks noChangeAspect="1"/>
          </p:cNvGraphicFramePr>
          <p:nvPr/>
        </p:nvGraphicFramePr>
        <p:xfrm>
          <a:off x="1916113" y="4727575"/>
          <a:ext cx="5435600" cy="700088"/>
        </p:xfrm>
        <a:graphic>
          <a:graphicData uri="http://schemas.openxmlformats.org/presentationml/2006/ole">
            <p:oleObj spid="_x0000_s2055" name="公式" r:id="rId6" imgW="3060360" imgH="4190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ChangeArrowheads="1"/>
          </p:cNvSpPr>
          <p:nvPr/>
        </p:nvSpPr>
        <p:spPr bwMode="auto">
          <a:xfrm>
            <a:off x="174376" y="1124744"/>
            <a:ext cx="8934128" cy="1872208"/>
          </a:xfrm>
          <a:prstGeom prst="rect">
            <a:avLst/>
          </a:prstGeom>
          <a:noFill/>
          <a:ln w="9525">
            <a:noFill/>
            <a:miter lim="800000"/>
            <a:headEnd/>
            <a:tailEnd/>
          </a:ln>
        </p:spPr>
        <p:txBody>
          <a:bodyPr/>
          <a:lstStyle/>
          <a:p>
            <a:pPr marL="342900" indent="-342900">
              <a:lnSpc>
                <a:spcPct val="150000"/>
              </a:lnSpc>
              <a:spcBef>
                <a:spcPct val="20000"/>
              </a:spcBef>
              <a:buClr>
                <a:schemeClr val="folHlink"/>
              </a:buClr>
            </a:pPr>
            <a:r>
              <a:rPr lang="en-US" altLang="zh-CN" sz="2800" b="1" dirty="0">
                <a:solidFill>
                  <a:schemeClr val="accent6"/>
                </a:solidFill>
                <a:effectLst>
                  <a:outerShdw blurRad="38100" dist="38100" dir="2700000" algn="tl">
                    <a:srgbClr val="000000">
                      <a:alpha val="43137"/>
                    </a:srgbClr>
                  </a:outerShdw>
                </a:effectLst>
                <a:latin typeface="Tahoma" pitchFamily="34" charset="0"/>
              </a:rPr>
              <a:t>3</a:t>
            </a:r>
            <a:r>
              <a:rPr lang="zh-CN" altLang="en-US" sz="2800" b="1" dirty="0">
                <a:solidFill>
                  <a:schemeClr val="accent6"/>
                </a:solidFill>
                <a:effectLst>
                  <a:outerShdw blurRad="38100" dist="38100" dir="2700000" algn="tl">
                    <a:srgbClr val="000000">
                      <a:alpha val="43137"/>
                    </a:srgbClr>
                  </a:outerShdw>
                </a:effectLst>
                <a:latin typeface="Tahoma" pitchFamily="34" charset="0"/>
              </a:rPr>
              <a:t>）双倍余额递减法</a:t>
            </a:r>
            <a:r>
              <a:rPr lang="zh-CN" altLang="en-US" sz="2800" b="1" dirty="0" smtClean="0">
                <a:solidFill>
                  <a:schemeClr val="accent6"/>
                </a:solidFill>
                <a:effectLst>
                  <a:outerShdw blurRad="38100" dist="38100" dir="2700000" algn="tl">
                    <a:srgbClr val="000000">
                      <a:alpha val="43137"/>
                    </a:srgbClr>
                  </a:outerShdw>
                </a:effectLst>
                <a:latin typeface="Tahoma" pitchFamily="34" charset="0"/>
              </a:rPr>
              <a:t>：</a:t>
            </a:r>
            <a:r>
              <a:rPr lang="zh-CN" altLang="en-US" sz="2800" b="1" dirty="0" smtClean="0">
                <a:latin typeface="宋体" pitchFamily="2" charset="-122"/>
              </a:rPr>
              <a:t>折旧额计算用</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年初固定资产净值</a:t>
            </a:r>
            <a:r>
              <a:rPr lang="zh-CN" altLang="en-US" sz="2800" b="1" dirty="0" smtClean="0">
                <a:latin typeface="宋体" pitchFamily="2" charset="-122"/>
              </a:rPr>
              <a:t>（固定资产价值余额）乘以</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直线折旧率的</a:t>
            </a:r>
            <a:r>
              <a:rPr lang="en-US" altLang="zh-CN" sz="2800" b="1" dirty="0" smtClean="0">
                <a:solidFill>
                  <a:srgbClr val="C00000"/>
                </a:solidFill>
                <a:effectLst>
                  <a:outerShdw blurRad="38100" dist="38100" dir="2700000" algn="tl">
                    <a:srgbClr val="000000">
                      <a:alpha val="43137"/>
                    </a:srgbClr>
                  </a:outerShdw>
                </a:effectLst>
                <a:latin typeface="Tahoma" pitchFamily="34" charset="0"/>
              </a:rPr>
              <a:t>2</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倍</a:t>
            </a:r>
            <a:r>
              <a:rPr lang="zh-CN" altLang="en-US" sz="2800" b="1" dirty="0" smtClean="0">
                <a:latin typeface="宋体" pitchFamily="2" charset="-122"/>
              </a:rPr>
              <a:t>，特点是</a:t>
            </a:r>
            <a:r>
              <a:rPr lang="zh-CN" altLang="en-US" sz="2800" b="1" dirty="0" smtClean="0">
                <a:solidFill>
                  <a:srgbClr val="C00000"/>
                </a:solidFill>
                <a:effectLst>
                  <a:outerShdw blurRad="38100" dist="38100" dir="2700000" algn="tl">
                    <a:srgbClr val="000000">
                      <a:alpha val="43137"/>
                    </a:srgbClr>
                  </a:outerShdw>
                </a:effectLst>
                <a:latin typeface="Tahoma" pitchFamily="34" charset="0"/>
              </a:rPr>
              <a:t>年折旧率不变，年折旧额递减。</a:t>
            </a:r>
            <a:endParaRPr lang="zh-CN" altLang="en-US" sz="2800" b="1" dirty="0">
              <a:solidFill>
                <a:srgbClr val="C00000"/>
              </a:solidFill>
              <a:effectLst>
                <a:outerShdw blurRad="38100" dist="38100" dir="2700000" algn="tl">
                  <a:srgbClr val="000000">
                    <a:alpha val="43137"/>
                  </a:srgbClr>
                </a:outerShdw>
              </a:effectLst>
              <a:latin typeface="Tahoma" pitchFamily="34" charset="0"/>
            </a:endParaRPr>
          </a:p>
        </p:txBody>
      </p:sp>
      <p:sp>
        <p:nvSpPr>
          <p:cNvPr id="22536" name="Text Box 6"/>
          <p:cNvSpPr txBox="1">
            <a:spLocks noChangeArrowheads="1"/>
          </p:cNvSpPr>
          <p:nvPr/>
        </p:nvSpPr>
        <p:spPr bwMode="auto">
          <a:xfrm>
            <a:off x="2843808" y="5733256"/>
            <a:ext cx="4104456" cy="504056"/>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nchor="ctr" anchorCtr="1">
            <a:noAutofit/>
          </a:bodyPr>
          <a:lstStyle/>
          <a:p>
            <a:pPr>
              <a:lnSpc>
                <a:spcPct val="150000"/>
              </a:lnSpc>
            </a:pPr>
            <a:r>
              <a:rPr lang="zh-CN" altLang="en-US" sz="2400" b="1" dirty="0" smtClean="0">
                <a:effectLst>
                  <a:outerShdw blurRad="38100" dist="38100" dir="2700000" algn="tl">
                    <a:srgbClr val="000000">
                      <a:alpha val="43137"/>
                    </a:srgbClr>
                  </a:outerShdw>
                </a:effectLst>
                <a:latin typeface="Tahoma" pitchFamily="34" charset="0"/>
              </a:rPr>
              <a:t>最后两年改为直线折旧法。</a:t>
            </a:r>
            <a:endParaRPr lang="en-US" altLang="zh-CN" sz="2400" b="1" dirty="0">
              <a:effectLst>
                <a:outerShdw blurRad="38100" dist="38100" dir="2700000" algn="tl">
                  <a:srgbClr val="000000">
                    <a:alpha val="43137"/>
                  </a:srgbClr>
                </a:outerShdw>
              </a:effectLst>
              <a:latin typeface="Tahoma" pitchFamily="34" charset="0"/>
            </a:endParaRPr>
          </a:p>
        </p:txBody>
      </p:sp>
      <p:graphicFrame>
        <p:nvGraphicFramePr>
          <p:cNvPr id="4098" name="Object 2"/>
          <p:cNvGraphicFramePr>
            <a:graphicFrameLocks noChangeAspect="1"/>
          </p:cNvGraphicFramePr>
          <p:nvPr/>
        </p:nvGraphicFramePr>
        <p:xfrm>
          <a:off x="2195736" y="3212976"/>
          <a:ext cx="4800600" cy="685800"/>
        </p:xfrm>
        <a:graphic>
          <a:graphicData uri="http://schemas.openxmlformats.org/presentationml/2006/ole">
            <p:oleObj spid="_x0000_s3074" name="公式" r:id="rId3" imgW="1955520" imgH="431640" progId="Equation.3">
              <p:embed/>
            </p:oleObj>
          </a:graphicData>
        </a:graphic>
      </p:graphicFrame>
      <p:graphicFrame>
        <p:nvGraphicFramePr>
          <p:cNvPr id="4100" name="Object 4"/>
          <p:cNvGraphicFramePr>
            <a:graphicFrameLocks noChangeAspect="1"/>
          </p:cNvGraphicFramePr>
          <p:nvPr/>
        </p:nvGraphicFramePr>
        <p:xfrm>
          <a:off x="1259632" y="4869532"/>
          <a:ext cx="7183437" cy="647700"/>
        </p:xfrm>
        <a:graphic>
          <a:graphicData uri="http://schemas.openxmlformats.org/presentationml/2006/ole">
            <p:oleObj spid="_x0000_s3076" name="公式" r:id="rId4" imgW="3454200" imgH="406080" progId="Equation.3">
              <p:embed/>
            </p:oleObj>
          </a:graphicData>
        </a:graphic>
      </p:graphicFrame>
      <p:sp>
        <p:nvSpPr>
          <p:cNvPr id="8" name="Rectangle 2"/>
          <p:cNvSpPr txBox="1">
            <a:spLocks noChangeArrowheads="1"/>
          </p:cNvSpPr>
          <p:nvPr/>
        </p:nvSpPr>
        <p:spPr>
          <a:xfrm>
            <a:off x="1331640" y="150465"/>
            <a:ext cx="6624736" cy="830263"/>
          </a:xfrm>
          <a:prstGeom prst="rect">
            <a:avLst/>
          </a:prstGeom>
        </p:spPr>
        <p:txBody>
          <a:bodyPr anchor="ctr" anchorCtr="0"/>
          <a:lstStyle/>
          <a:p>
            <a:pPr lvl="0" algn="ctr">
              <a:defRPr/>
            </a:pPr>
            <a:r>
              <a:rPr lang="zh-CN" altLang="en-US" sz="36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cs typeface="+mj-cs"/>
              </a:rPr>
              <a:t>固定资产折旧方法</a:t>
            </a:r>
          </a:p>
        </p:txBody>
      </p:sp>
      <p:graphicFrame>
        <p:nvGraphicFramePr>
          <p:cNvPr id="3079" name="Object 7"/>
          <p:cNvGraphicFramePr>
            <a:graphicFrameLocks noChangeAspect="1"/>
          </p:cNvGraphicFramePr>
          <p:nvPr/>
        </p:nvGraphicFramePr>
        <p:xfrm>
          <a:off x="2195513" y="4221088"/>
          <a:ext cx="4953000" cy="381000"/>
        </p:xfrm>
        <a:graphic>
          <a:graphicData uri="http://schemas.openxmlformats.org/presentationml/2006/ole">
            <p:oleObj spid="_x0000_s3079" name="公式" r:id="rId5" imgW="2489040" imgH="21564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0"/>
                                        </p:tgtEl>
                                        <p:attrNameLst>
                                          <p:attrName>style.visibility</p:attrName>
                                        </p:attrNameLst>
                                      </p:cBhvr>
                                      <p:to>
                                        <p:strVal val="visible"/>
                                      </p:to>
                                    </p:set>
                                    <p:anim calcmode="lin" valueType="num">
                                      <p:cBhvr additive="base">
                                        <p:cTn id="11" dur="500" fill="hold"/>
                                        <p:tgtEl>
                                          <p:spTgt spid="4100"/>
                                        </p:tgtEl>
                                        <p:attrNameLst>
                                          <p:attrName>ppt_x</p:attrName>
                                        </p:attrNameLst>
                                      </p:cBhvr>
                                      <p:tavLst>
                                        <p:tav tm="0">
                                          <p:val>
                                            <p:strVal val="#ppt_x"/>
                                          </p:val>
                                        </p:tav>
                                        <p:tav tm="100000">
                                          <p:val>
                                            <p:strVal val="#ppt_x"/>
                                          </p:val>
                                        </p:tav>
                                      </p:tavLst>
                                    </p:anim>
                                    <p:anim calcmode="lin" valueType="num">
                                      <p:cBhvr additive="base">
                                        <p:cTn id="12"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wipe(down)">
                                      <p:cBhvr>
                                        <p:cTn id="17" dur="500"/>
                                        <p:tgtEl>
                                          <p:spTgt spid="22536"/>
                                        </p:tgtEl>
                                      </p:cBhvr>
                                    </p:animEffect>
                                  </p:childTnLst>
                                </p:cTn>
                              </p:par>
                              <p:par>
                                <p:cTn id="18" presetID="2" presetClass="entr" presetSubtype="4" fill="hold" nodeType="withEffect">
                                  <p:stCondLst>
                                    <p:cond delay="0"/>
                                  </p:stCondLst>
                                  <p:childTnLst>
                                    <p:set>
                                      <p:cBhvr>
                                        <p:cTn id="19" dur="1" fill="hold">
                                          <p:stCondLst>
                                            <p:cond delay="0"/>
                                          </p:stCondLst>
                                        </p:cTn>
                                        <p:tgtEl>
                                          <p:spTgt spid="3079"/>
                                        </p:tgtEl>
                                        <p:attrNameLst>
                                          <p:attrName>style.visibility</p:attrName>
                                        </p:attrNameLst>
                                      </p:cBhvr>
                                      <p:to>
                                        <p:strVal val="visible"/>
                                      </p:to>
                                    </p:set>
                                    <p:anim calcmode="lin" valueType="num">
                                      <p:cBhvr additive="base">
                                        <p:cTn id="20" dur="500" fill="hold"/>
                                        <p:tgtEl>
                                          <p:spTgt spid="3079"/>
                                        </p:tgtEl>
                                        <p:attrNameLst>
                                          <p:attrName>ppt_x</p:attrName>
                                        </p:attrNameLst>
                                      </p:cBhvr>
                                      <p:tavLst>
                                        <p:tav tm="0">
                                          <p:val>
                                            <p:strVal val="#ppt_x"/>
                                          </p:val>
                                        </p:tav>
                                        <p:tav tm="100000">
                                          <p:val>
                                            <p:strVal val="#ppt_x"/>
                                          </p:val>
                                        </p:tav>
                                      </p:tavLst>
                                    </p:anim>
                                    <p:anim calcmode="lin" valueType="num">
                                      <p:cBhvr additive="base">
                                        <p:cTn id="21"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Text Box 4"/>
          <p:cNvSpPr txBox="1">
            <a:spLocks noChangeArrowheads="1"/>
          </p:cNvSpPr>
          <p:nvPr/>
        </p:nvSpPr>
        <p:spPr bwMode="auto">
          <a:xfrm>
            <a:off x="323528" y="1484784"/>
            <a:ext cx="8610600" cy="523220"/>
          </a:xfrm>
          <a:prstGeom prst="rect">
            <a:avLst/>
          </a:prstGeom>
          <a:noFill/>
          <a:ln w="9525">
            <a:noFill/>
            <a:miter lim="800000"/>
            <a:headEnd/>
            <a:tailEnd/>
          </a:ln>
          <a:effectLst/>
        </p:spPr>
        <p:txBody>
          <a:bodyPr>
            <a:spAutoFit/>
          </a:bodyPr>
          <a:lstStyle/>
          <a:p>
            <a:pPr>
              <a:spcBef>
                <a:spcPct val="20000"/>
              </a:spcBef>
              <a:buClr>
                <a:schemeClr val="folHlink"/>
              </a:buClr>
              <a:defRPr/>
            </a:pPr>
            <a:r>
              <a:rPr lang="en-US" altLang="zh-CN" sz="2800" b="1" dirty="0">
                <a:solidFill>
                  <a:schemeClr val="accent6"/>
                </a:solidFill>
                <a:effectLst>
                  <a:outerShdw blurRad="38100" dist="38100" dir="2700000" algn="tl">
                    <a:srgbClr val="000000">
                      <a:alpha val="43137"/>
                    </a:srgbClr>
                  </a:outerShdw>
                </a:effectLst>
                <a:latin typeface="Tahoma" pitchFamily="34" charset="0"/>
                <a:ea typeface="宋体" pitchFamily="2" charset="-122"/>
              </a:rPr>
              <a:t>4</a:t>
            </a:r>
            <a:r>
              <a:rPr lang="zh-CN" altLang="en-US" sz="2800" b="1" dirty="0">
                <a:solidFill>
                  <a:schemeClr val="accent6"/>
                </a:solidFill>
                <a:effectLst>
                  <a:outerShdw blurRad="38100" dist="38100" dir="2700000" algn="tl">
                    <a:srgbClr val="000000">
                      <a:alpha val="43137"/>
                    </a:srgbClr>
                  </a:outerShdw>
                </a:effectLst>
                <a:latin typeface="Tahoma" pitchFamily="34" charset="0"/>
                <a:ea typeface="宋体" pitchFamily="2" charset="-122"/>
              </a:rPr>
              <a:t>）年数总和法</a:t>
            </a:r>
            <a:r>
              <a:rPr lang="zh-CN" altLang="en-US" sz="2800" b="1" dirty="0" smtClean="0">
                <a:solidFill>
                  <a:schemeClr val="accent6"/>
                </a:solidFill>
                <a:effectLst>
                  <a:outerShdw blurRad="38100" dist="38100" dir="2700000" algn="tl">
                    <a:srgbClr val="000000">
                      <a:alpha val="43137"/>
                    </a:srgbClr>
                  </a:outerShdw>
                </a:effectLst>
                <a:latin typeface="Tahoma" pitchFamily="34" charset="0"/>
                <a:ea typeface="宋体" pitchFamily="2" charset="-122"/>
              </a:rPr>
              <a:t>：</a:t>
            </a:r>
            <a:r>
              <a:rPr lang="zh-CN" altLang="en-US" sz="2800" b="1" dirty="0" smtClean="0">
                <a:effectLst>
                  <a:outerShdw blurRad="38100" dist="38100" dir="2700000" algn="tl">
                    <a:srgbClr val="000000">
                      <a:alpha val="43137"/>
                    </a:srgbClr>
                  </a:outerShdw>
                </a:effectLst>
              </a:rPr>
              <a:t>折旧基数不变，年折旧率递减</a:t>
            </a:r>
            <a:endParaRPr lang="en-US" altLang="zh-CN" sz="2400" b="1" dirty="0" smtClean="0">
              <a:effectLst>
                <a:outerShdw blurRad="38100" dist="38100" dir="2700000" algn="tl">
                  <a:srgbClr val="000000">
                    <a:alpha val="43137"/>
                  </a:srgbClr>
                </a:outerShdw>
              </a:effectLst>
              <a:latin typeface="Tahoma" pitchFamily="34" charset="0"/>
              <a:ea typeface="宋体" pitchFamily="2" charset="-122"/>
            </a:endParaRPr>
          </a:p>
        </p:txBody>
      </p:sp>
      <p:sp>
        <p:nvSpPr>
          <p:cNvPr id="22536" name="Text Box 6"/>
          <p:cNvSpPr txBox="1">
            <a:spLocks noChangeArrowheads="1"/>
          </p:cNvSpPr>
          <p:nvPr/>
        </p:nvSpPr>
        <p:spPr bwMode="auto">
          <a:xfrm>
            <a:off x="2915816" y="4869160"/>
            <a:ext cx="3888432" cy="1080120"/>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nchor="ctr" anchorCtr="1">
            <a:noAutofit/>
          </a:bodyPr>
          <a:lstStyle/>
          <a:p>
            <a:pPr>
              <a:lnSpc>
                <a:spcPct val="150000"/>
              </a:lnSpc>
            </a:pPr>
            <a:r>
              <a:rPr lang="zh-CN" altLang="en-US" sz="2400" b="1" dirty="0" smtClean="0">
                <a:effectLst>
                  <a:outerShdw blurRad="38100" dist="38100" dir="2700000" algn="tl">
                    <a:srgbClr val="000000">
                      <a:alpha val="43137"/>
                    </a:srgbClr>
                  </a:outerShdw>
                </a:effectLst>
              </a:rPr>
              <a:t>分子倒数年，分母年累加</a:t>
            </a:r>
            <a:endParaRPr lang="en-US" altLang="zh-CN" sz="2400" b="1" dirty="0">
              <a:effectLst>
                <a:outerShdw blurRad="38100" dist="38100" dir="2700000" algn="tl">
                  <a:srgbClr val="000000">
                    <a:alpha val="43137"/>
                  </a:srgbClr>
                </a:outerShdw>
              </a:effectLst>
              <a:latin typeface="Tahoma" pitchFamily="34" charset="0"/>
            </a:endParaRPr>
          </a:p>
        </p:txBody>
      </p:sp>
      <p:graphicFrame>
        <p:nvGraphicFramePr>
          <p:cNvPr id="5122" name="Object 2"/>
          <p:cNvGraphicFramePr>
            <a:graphicFrameLocks noChangeAspect="1"/>
          </p:cNvGraphicFramePr>
          <p:nvPr/>
        </p:nvGraphicFramePr>
        <p:xfrm>
          <a:off x="755576" y="2348880"/>
          <a:ext cx="7577138" cy="647700"/>
        </p:xfrm>
        <a:graphic>
          <a:graphicData uri="http://schemas.openxmlformats.org/presentationml/2006/ole">
            <p:oleObj spid="_x0000_s4098" name="公式" r:id="rId3" imgW="3492360" imgH="431640" progId="Equation.3">
              <p:embed/>
            </p:oleObj>
          </a:graphicData>
        </a:graphic>
      </p:graphicFrame>
      <p:graphicFrame>
        <p:nvGraphicFramePr>
          <p:cNvPr id="5123" name="Object 3"/>
          <p:cNvGraphicFramePr>
            <a:graphicFrameLocks noChangeAspect="1"/>
          </p:cNvGraphicFramePr>
          <p:nvPr/>
        </p:nvGraphicFramePr>
        <p:xfrm>
          <a:off x="1187624" y="3573016"/>
          <a:ext cx="6626225" cy="431800"/>
        </p:xfrm>
        <a:graphic>
          <a:graphicData uri="http://schemas.openxmlformats.org/presentationml/2006/ole">
            <p:oleObj spid="_x0000_s4099" name="公式" r:id="rId4" imgW="3352680" imgH="215640" progId="Equation.3">
              <p:embed/>
            </p:oleObj>
          </a:graphicData>
        </a:graphic>
      </p:graphicFrame>
      <p:sp>
        <p:nvSpPr>
          <p:cNvPr id="7" name="Rectangle 2"/>
          <p:cNvSpPr txBox="1">
            <a:spLocks noChangeArrowheads="1"/>
          </p:cNvSpPr>
          <p:nvPr/>
        </p:nvSpPr>
        <p:spPr>
          <a:xfrm>
            <a:off x="1331640" y="150465"/>
            <a:ext cx="6624736" cy="830263"/>
          </a:xfrm>
          <a:prstGeom prst="rect">
            <a:avLst/>
          </a:prstGeom>
        </p:spPr>
        <p:txBody>
          <a:bodyPr anchor="ctr" anchorCtr="0"/>
          <a:lstStyle/>
          <a:p>
            <a:pPr lvl="0" algn="ctr">
              <a:defRPr/>
            </a:pPr>
            <a:r>
              <a:rPr lang="zh-CN" altLang="en-US" sz="36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cs typeface="+mj-cs"/>
              </a:rPr>
              <a:t>固定资产折旧方法</a:t>
            </a:r>
          </a:p>
        </p:txBody>
      </p:sp>
    </p:spTree>
  </p:cSld>
  <p:clrMapOvr>
    <a:masterClrMapping/>
  </p:clrMapOvr>
  <p:transition>
    <p:cover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pPr eaLnBrk="1" hangingPunct="1">
              <a:defRPr/>
            </a:pPr>
            <a:r>
              <a:rPr lang="zh-CN" altLang="en-US" dirty="0" smtClean="0"/>
              <a:t>折旧方法对比</a:t>
            </a:r>
            <a:endParaRPr lang="zh-CN" altLang="en-US" sz="4000" dirty="0" smtClean="0"/>
          </a:p>
        </p:txBody>
      </p:sp>
      <p:sp>
        <p:nvSpPr>
          <p:cNvPr id="122883" name="Rectangle 3"/>
          <p:cNvSpPr>
            <a:spLocks noGrp="1" noChangeArrowheads="1"/>
          </p:cNvSpPr>
          <p:nvPr>
            <p:ph type="body" idx="1"/>
          </p:nvPr>
        </p:nvSpPr>
        <p:spPr>
          <a:xfrm>
            <a:off x="395536" y="1268760"/>
            <a:ext cx="8136904" cy="2519362"/>
          </a:xfrm>
        </p:spPr>
        <p:txBody>
          <a:bodyPr/>
          <a:lstStyle/>
          <a:p>
            <a:pPr eaLnBrk="1" hangingPunct="1">
              <a:lnSpc>
                <a:spcPct val="150000"/>
              </a:lnSpc>
            </a:pPr>
            <a:r>
              <a:rPr lang="zh-CN" altLang="en-US" sz="2400" b="1" dirty="0" smtClean="0"/>
              <a:t>直线折旧法 </a:t>
            </a:r>
            <a:r>
              <a:rPr lang="en-US" altLang="zh-CN" sz="2400" b="1" dirty="0" smtClean="0"/>
              <a:t>( Straight Line Depreciation)</a:t>
            </a:r>
            <a:r>
              <a:rPr lang="zh-CN" altLang="en-US" sz="2400" b="1" dirty="0" smtClean="0"/>
              <a:t>：资产在其寿命期内等额地周期性地支出。</a:t>
            </a:r>
          </a:p>
          <a:p>
            <a:pPr eaLnBrk="1" hangingPunct="1">
              <a:lnSpc>
                <a:spcPct val="150000"/>
              </a:lnSpc>
            </a:pPr>
            <a:r>
              <a:rPr lang="zh-CN" altLang="en-US" sz="2400" b="1" dirty="0" smtClean="0"/>
              <a:t>加速折旧法 </a:t>
            </a:r>
            <a:r>
              <a:rPr lang="en-US" altLang="zh-CN" sz="2400" b="1" dirty="0" smtClean="0"/>
              <a:t>(Accelerated Depreciation)</a:t>
            </a:r>
            <a:r>
              <a:rPr lang="zh-CN" altLang="en-US" sz="2400" b="1" dirty="0" smtClean="0"/>
              <a:t>：</a:t>
            </a:r>
            <a:endParaRPr lang="en-US" altLang="zh-CN" sz="2400" b="1" dirty="0" smtClean="0"/>
          </a:p>
          <a:p>
            <a:pPr eaLnBrk="1" hangingPunct="1">
              <a:lnSpc>
                <a:spcPct val="150000"/>
              </a:lnSpc>
              <a:buNone/>
            </a:pPr>
            <a:r>
              <a:rPr lang="en-US" altLang="zh-CN" sz="2400" dirty="0" smtClean="0"/>
              <a:t>	</a:t>
            </a:r>
            <a:r>
              <a:rPr lang="zh-CN" altLang="en-US" sz="2400" b="1" dirty="0" smtClean="0"/>
              <a:t>包括双倍余额递减法、年数总和法。</a:t>
            </a:r>
          </a:p>
        </p:txBody>
      </p:sp>
      <p:graphicFrame>
        <p:nvGraphicFramePr>
          <p:cNvPr id="888840" name="Group 8"/>
          <p:cNvGraphicFramePr>
            <a:graphicFrameLocks noGrp="1"/>
          </p:cNvGraphicFramePr>
          <p:nvPr/>
        </p:nvGraphicFramePr>
        <p:xfrm>
          <a:off x="468313" y="4076700"/>
          <a:ext cx="8424862" cy="2149158"/>
        </p:xfrm>
        <a:graphic>
          <a:graphicData uri="http://schemas.openxmlformats.org/drawingml/2006/table">
            <a:tbl>
              <a:tblPr/>
              <a:tblGrid>
                <a:gridCol w="1809750"/>
                <a:gridCol w="1077912"/>
                <a:gridCol w="1108075"/>
                <a:gridCol w="1108075"/>
                <a:gridCol w="1106488"/>
                <a:gridCol w="1108075"/>
                <a:gridCol w="1106487"/>
              </a:tblGrid>
              <a:tr h="503238">
                <a:tc>
                  <a:txBody>
                    <a:bodyPr/>
                    <a:lstStyle/>
                    <a:p>
                      <a:pPr marL="0" marR="0" lvl="0" indent="0" algn="l" defTabSz="914400" rtl="0" eaLnBrk="1" fontAlgn="base" latinLnBrk="0" hangingPunct="1">
                        <a:lnSpc>
                          <a:spcPct val="100000"/>
                        </a:lnSpc>
                        <a:spcBef>
                          <a:spcPct val="20000"/>
                        </a:spcBef>
                        <a:spcAft>
                          <a:spcPct val="0"/>
                        </a:spcAft>
                        <a:buClr>
                          <a:srgbClr val="800000"/>
                        </a:buClr>
                        <a:buSzPct val="85000"/>
                        <a:buFont typeface="Wingdings" pitchFamily="2" charset="2"/>
                        <a:buNone/>
                        <a:tabLst/>
                      </a:pPr>
                      <a:endParaRPr kumimoji="0" lang="zh-CN" altLang="zh-CN" sz="1800" b="1" i="0" u="none" strike="noStrike" cap="none" normalizeH="0" baseline="0" smtClean="0">
                        <a:ln>
                          <a:noFill/>
                        </a:ln>
                        <a:solidFill>
                          <a:schemeClr val="tx1"/>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5</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年折旧</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第</a:t>
                      </a: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第</a:t>
                      </a:r>
                      <a:r>
                        <a:rPr kumimoji="0" lang="en-US" altLang="zh-CN" sz="1800" b="1" i="0" u="none" strike="noStrike" cap="none" normalizeH="0" baseline="0" smtClean="0">
                          <a:ln>
                            <a:noFill/>
                          </a:ln>
                          <a:solidFill>
                            <a:schemeClr val="tx1"/>
                          </a:solidFill>
                          <a:effectLst/>
                          <a:latin typeface="宋体" pitchFamily="2" charset="-122"/>
                          <a:ea typeface="黑体" pitchFamily="49" charset="-122"/>
                        </a:rPr>
                        <a:t>2</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第</a:t>
                      </a:r>
                      <a:r>
                        <a:rPr kumimoji="0" lang="en-US" altLang="zh-CN" sz="1800" b="1" i="0" u="none" strike="noStrike" cap="none" normalizeH="0" baseline="0" smtClean="0">
                          <a:ln>
                            <a:noFill/>
                          </a:ln>
                          <a:solidFill>
                            <a:schemeClr val="tx1"/>
                          </a:solidFill>
                          <a:effectLst/>
                          <a:latin typeface="宋体" pitchFamily="2" charset="-122"/>
                          <a:ea typeface="黑体" pitchFamily="49" charset="-122"/>
                        </a:rPr>
                        <a:t>3</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第</a:t>
                      </a:r>
                      <a:r>
                        <a:rPr kumimoji="0" lang="en-US" altLang="zh-CN" sz="1800" b="1" i="0" u="none" strike="noStrike" cap="none" normalizeH="0" baseline="0" smtClean="0">
                          <a:ln>
                            <a:noFill/>
                          </a:ln>
                          <a:solidFill>
                            <a:schemeClr val="tx1"/>
                          </a:solidFill>
                          <a:effectLst/>
                          <a:latin typeface="宋体" pitchFamily="2" charset="-122"/>
                          <a:ea typeface="黑体" pitchFamily="49" charset="-122"/>
                        </a:rPr>
                        <a:t>4</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第</a:t>
                      </a:r>
                      <a:r>
                        <a:rPr kumimoji="0" lang="en-US" altLang="zh-CN" sz="1800" b="1" i="0" u="none" strike="noStrike" cap="none" normalizeH="0" baseline="0" smtClean="0">
                          <a:ln>
                            <a:noFill/>
                          </a:ln>
                          <a:solidFill>
                            <a:schemeClr val="tx1"/>
                          </a:solidFill>
                          <a:effectLst/>
                          <a:latin typeface="宋体" pitchFamily="2" charset="-122"/>
                          <a:ea typeface="黑体" pitchFamily="49" charset="-122"/>
                        </a:rPr>
                        <a:t>5</a:t>
                      </a: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r>
              <a:tr h="5508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直线折旧法</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r>
              <a:tr h="3397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双倍余额递减法</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-400</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-240</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-144</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-108</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-108</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r>
              <a:tr h="5508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zh-CN" altLang="en-US" sz="1800" b="1" i="0" u="none" strike="noStrike" cap="none" normalizeH="0" baseline="0" smtClean="0">
                          <a:ln>
                            <a:noFill/>
                          </a:ln>
                          <a:solidFill>
                            <a:schemeClr val="tx1"/>
                          </a:solidFill>
                          <a:effectLst/>
                          <a:latin typeface="宋体" pitchFamily="2" charset="-122"/>
                          <a:ea typeface="黑体" pitchFamily="49" charset="-122"/>
                        </a:rPr>
                        <a:t>年数总额法</a:t>
                      </a:r>
                      <a:endParaRPr kumimoji="0" lang="zh-CN" altLang="en-US"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(5/15)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(4/15)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(3/15)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(2/15)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-1000*</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04825" algn="l"/>
                          <a:tab pos="685800" algn="l"/>
                          <a:tab pos="866775" algn="l"/>
                        </a:tabLst>
                      </a:pPr>
                      <a:r>
                        <a:rPr kumimoji="0" lang="en-US" altLang="zh-CN" sz="1800" b="1" i="0" u="none" strike="noStrike" cap="none" normalizeH="0" baseline="0" smtClean="0">
                          <a:ln>
                            <a:noFill/>
                          </a:ln>
                          <a:solidFill>
                            <a:schemeClr val="tx1"/>
                          </a:solidFill>
                          <a:effectLst/>
                          <a:latin typeface="宋体" pitchFamily="2" charset="-122"/>
                          <a:ea typeface="黑体" pitchFamily="49" charset="-122"/>
                        </a:rPr>
                        <a:t>(1/15)</a:t>
                      </a:r>
                      <a:endParaRPr kumimoji="0" lang="en-US" altLang="zh-CN" sz="1800" b="1" i="0" u="none" strike="noStrike" cap="none" normalizeH="0" baseline="0" smtClean="0">
                        <a:ln>
                          <a:noFill/>
                        </a:ln>
                        <a:solidFill>
                          <a:schemeClr val="tx1"/>
                        </a:solidFill>
                        <a:effectLst/>
                        <a:latin typeface="Arial" pitchFamily="34" charset="0"/>
                        <a:ea typeface="黑体" pitchFamily="49"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folHlink"/>
                    </a:solidFill>
                  </a:tcPr>
                </a:tc>
              </a:tr>
            </a:tbl>
          </a:graphicData>
        </a:graphic>
      </p:graphicFrame>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6"/>
          <p:cNvSpPr>
            <a:spLocks noGrp="1"/>
          </p:cNvSpPr>
          <p:nvPr>
            <p:ph type="sldNum" sz="quarter" idx="11"/>
          </p:nvPr>
        </p:nvSpPr>
        <p:spPr/>
        <p:txBody>
          <a:bodyPr/>
          <a:lstStyle/>
          <a:p>
            <a:fld id="{8049AAE5-E268-4344-986B-7C27B1F80BAB}" type="slidenum">
              <a:rPr lang="en-US" altLang="zh-CN"/>
              <a:pPr/>
              <a:t>36</a:t>
            </a:fld>
            <a:endParaRPr lang="en-US" altLang="zh-CN"/>
          </a:p>
        </p:txBody>
      </p:sp>
      <p:sp>
        <p:nvSpPr>
          <p:cNvPr id="347138" name="Rectangle 2"/>
          <p:cNvSpPr>
            <a:spLocks noGrp="1" noChangeArrowheads="1"/>
          </p:cNvSpPr>
          <p:nvPr>
            <p:ph type="title"/>
          </p:nvPr>
        </p:nvSpPr>
        <p:spPr>
          <a:xfrm>
            <a:off x="251520" y="44624"/>
            <a:ext cx="8515672" cy="1143000"/>
          </a:xfrm>
        </p:spPr>
        <p:txBody>
          <a:bodyPr/>
          <a:lstStyle/>
          <a:p>
            <a:r>
              <a:rPr lang="zh-CN" altLang="en-US" sz="2400" b="1" dirty="0"/>
              <a:t>例　一台设备原值</a:t>
            </a:r>
            <a:r>
              <a:rPr lang="en-US" altLang="zh-CN" sz="2400" b="1" dirty="0"/>
              <a:t>12000</a:t>
            </a:r>
            <a:r>
              <a:rPr lang="zh-CN" altLang="en-US" sz="2400" b="1" dirty="0"/>
              <a:t>元，预计使用年限为</a:t>
            </a:r>
            <a:r>
              <a:rPr lang="en-US" altLang="zh-CN" sz="2400" b="1" dirty="0"/>
              <a:t>5</a:t>
            </a:r>
            <a:r>
              <a:rPr lang="zh-CN" altLang="en-US" sz="2400" b="1" dirty="0"/>
              <a:t>年，寿命终了时净残值收入预计为</a:t>
            </a:r>
            <a:r>
              <a:rPr lang="en-US" altLang="zh-CN" sz="2400" b="1" dirty="0"/>
              <a:t>500</a:t>
            </a:r>
            <a:r>
              <a:rPr lang="zh-CN" altLang="en-US" sz="2400" b="1" dirty="0"/>
              <a:t>元，计算设备年折旧额。</a:t>
            </a:r>
          </a:p>
        </p:txBody>
      </p:sp>
      <p:sp>
        <p:nvSpPr>
          <p:cNvPr id="347139" name="Rectangle 3"/>
          <p:cNvSpPr>
            <a:spLocks noGrp="1" noChangeArrowheads="1"/>
          </p:cNvSpPr>
          <p:nvPr>
            <p:ph type="body" sz="half" idx="1"/>
          </p:nvPr>
        </p:nvSpPr>
        <p:spPr>
          <a:xfrm>
            <a:off x="304800" y="1905000"/>
            <a:ext cx="3810000" cy="655638"/>
          </a:xfrm>
        </p:spPr>
        <p:txBody>
          <a:bodyPr/>
          <a:lstStyle/>
          <a:p>
            <a:pPr>
              <a:buClr>
                <a:schemeClr val="tx1"/>
              </a:buClr>
              <a:buFont typeface="Wingdings" pitchFamily="2" charset="2"/>
              <a:buChar char="Ø"/>
            </a:pPr>
            <a:r>
              <a:rPr lang="zh-CN" altLang="en-US" sz="2000" b="1" dirty="0">
                <a:effectLst>
                  <a:outerShdw blurRad="38100" dist="38100" dir="2700000" algn="tl">
                    <a:srgbClr val="C0C0C0"/>
                  </a:outerShdw>
                </a:effectLst>
              </a:rPr>
              <a:t>平均年限法</a:t>
            </a:r>
          </a:p>
        </p:txBody>
      </p:sp>
      <p:graphicFrame>
        <p:nvGraphicFramePr>
          <p:cNvPr id="347140" name="Object 4"/>
          <p:cNvGraphicFramePr>
            <a:graphicFrameLocks noChangeAspect="1"/>
          </p:cNvGraphicFramePr>
          <p:nvPr>
            <p:ph sz="quarter" idx="2"/>
          </p:nvPr>
        </p:nvGraphicFramePr>
        <p:xfrm>
          <a:off x="2133600" y="1828800"/>
          <a:ext cx="3384550" cy="647700"/>
        </p:xfrm>
        <a:graphic>
          <a:graphicData uri="http://schemas.openxmlformats.org/presentationml/2006/ole">
            <p:oleObj spid="_x0000_s5122" name="公式" r:id="rId3" imgW="1815840" imgH="406080" progId="Equation.3">
              <p:embed/>
            </p:oleObj>
          </a:graphicData>
        </a:graphic>
      </p:graphicFrame>
      <p:sp>
        <p:nvSpPr>
          <p:cNvPr id="347141" name="Text Box 5"/>
          <p:cNvSpPr txBox="1">
            <a:spLocks noChangeArrowheads="1"/>
          </p:cNvSpPr>
          <p:nvPr/>
        </p:nvSpPr>
        <p:spPr bwMode="auto">
          <a:xfrm>
            <a:off x="609600" y="2667000"/>
            <a:ext cx="2174875" cy="396875"/>
          </a:xfrm>
          <a:prstGeom prst="rect">
            <a:avLst/>
          </a:prstGeom>
          <a:noFill/>
          <a:ln w="9525">
            <a:noFill/>
            <a:miter lim="800000"/>
            <a:headEnd/>
            <a:tailEnd/>
          </a:ln>
          <a:effectLst/>
        </p:spPr>
        <p:txBody>
          <a:bodyPr wrap="none">
            <a:spAutoFit/>
          </a:bodyPr>
          <a:lstStyle/>
          <a:p>
            <a:pPr algn="l">
              <a:buFont typeface="Wingdings" pitchFamily="2" charset="2"/>
              <a:buChar char="Ø"/>
            </a:pPr>
            <a:r>
              <a:rPr lang="zh-CN" altLang="en-US" b="1" dirty="0">
                <a:solidFill>
                  <a:schemeClr val="accent2"/>
                </a:solidFill>
                <a:effectLst>
                  <a:outerShdw blurRad="38100" dist="38100" dir="2700000" algn="tl">
                    <a:srgbClr val="C0C0C0"/>
                  </a:outerShdw>
                </a:effectLst>
                <a:latin typeface="+mn-lt"/>
                <a:ea typeface="+mn-ea"/>
              </a:rPr>
              <a:t>双倍余额递减法</a:t>
            </a:r>
          </a:p>
        </p:txBody>
      </p:sp>
      <p:graphicFrame>
        <p:nvGraphicFramePr>
          <p:cNvPr id="347142" name="Object 6"/>
          <p:cNvGraphicFramePr>
            <a:graphicFrameLocks noChangeAspect="1"/>
          </p:cNvGraphicFramePr>
          <p:nvPr>
            <p:ph sz="quarter" idx="3"/>
          </p:nvPr>
        </p:nvGraphicFramePr>
        <p:xfrm>
          <a:off x="152400" y="3200400"/>
          <a:ext cx="5113338" cy="2514600"/>
        </p:xfrm>
        <a:graphic>
          <a:graphicData uri="http://schemas.openxmlformats.org/presentationml/2006/ole">
            <p:oleObj spid="_x0000_s5123" name="Equation" r:id="rId4" imgW="3263760" imgH="1511280" progId="">
              <p:embed/>
            </p:oleObj>
          </a:graphicData>
        </a:graphic>
      </p:graphicFrame>
      <p:graphicFrame>
        <p:nvGraphicFramePr>
          <p:cNvPr id="347143" name="Object 7"/>
          <p:cNvGraphicFramePr>
            <a:graphicFrameLocks noChangeAspect="1"/>
          </p:cNvGraphicFramePr>
          <p:nvPr/>
        </p:nvGraphicFramePr>
        <p:xfrm>
          <a:off x="4514850" y="3321050"/>
          <a:ext cx="114300" cy="215900"/>
        </p:xfrm>
        <a:graphic>
          <a:graphicData uri="http://schemas.openxmlformats.org/presentationml/2006/ole">
            <p:oleObj spid="_x0000_s5124" name="公式" r:id="rId5" imgW="114120" imgH="215640" progId="Equation.3">
              <p:embed/>
            </p:oleObj>
          </a:graphicData>
        </a:graphic>
      </p:graphicFrame>
      <p:graphicFrame>
        <p:nvGraphicFramePr>
          <p:cNvPr id="347144" name="Object 8"/>
          <p:cNvGraphicFramePr>
            <a:graphicFrameLocks noChangeAspect="1"/>
          </p:cNvGraphicFramePr>
          <p:nvPr/>
        </p:nvGraphicFramePr>
        <p:xfrm>
          <a:off x="5334000" y="2514600"/>
          <a:ext cx="3671888" cy="3744913"/>
        </p:xfrm>
        <a:graphic>
          <a:graphicData uri="http://schemas.openxmlformats.org/presentationml/2006/ole">
            <p:oleObj spid="_x0000_s5125" name="Equation" r:id="rId6" imgW="1981080" imgH="2463480" progId="">
              <p:embed/>
            </p:oleObj>
          </a:graphicData>
        </a:graphic>
      </p:graphicFrame>
      <p:sp>
        <p:nvSpPr>
          <p:cNvPr id="347145" name="Text Box 9"/>
          <p:cNvSpPr txBox="1">
            <a:spLocks noChangeArrowheads="1"/>
          </p:cNvSpPr>
          <p:nvPr/>
        </p:nvSpPr>
        <p:spPr bwMode="auto">
          <a:xfrm>
            <a:off x="5715000" y="1905000"/>
            <a:ext cx="3097213" cy="396875"/>
          </a:xfrm>
          <a:prstGeom prst="rect">
            <a:avLst/>
          </a:prstGeom>
          <a:noFill/>
          <a:ln w="9525">
            <a:noFill/>
            <a:miter lim="800000"/>
            <a:headEnd/>
            <a:tailEnd/>
          </a:ln>
          <a:effectLst/>
        </p:spPr>
        <p:txBody>
          <a:bodyPr>
            <a:spAutoFit/>
          </a:bodyPr>
          <a:lstStyle/>
          <a:p>
            <a:pPr algn="l">
              <a:spcBef>
                <a:spcPct val="50000"/>
              </a:spcBef>
              <a:buFont typeface="Wingdings" pitchFamily="2" charset="2"/>
              <a:buChar char="Ø"/>
            </a:pPr>
            <a:r>
              <a:rPr lang="zh-CN" altLang="en-US" b="1" dirty="0">
                <a:solidFill>
                  <a:schemeClr val="accent2"/>
                </a:solidFill>
                <a:effectLst>
                  <a:outerShdw blurRad="38100" dist="38100" dir="2700000" algn="tl">
                    <a:srgbClr val="C0C0C0"/>
                  </a:outerShdw>
                </a:effectLst>
                <a:latin typeface="+mn-lt"/>
                <a:ea typeface="+mn-ea"/>
              </a:rPr>
              <a:t>年数总和法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animEffect transition="in" filter="dissolve">
                                      <p:cBhvr>
                                        <p:cTn id="7" dur="500"/>
                                        <p:tgtEl>
                                          <p:spTgt spid="3471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7139">
                                            <p:txEl>
                                              <p:pRg st="0" end="0"/>
                                            </p:txEl>
                                          </p:spTgt>
                                        </p:tgtEl>
                                        <p:attrNameLst>
                                          <p:attrName>style.visibility</p:attrName>
                                        </p:attrNameLst>
                                      </p:cBhvr>
                                      <p:to>
                                        <p:strVal val="visible"/>
                                      </p:to>
                                    </p:set>
                                    <p:animEffect transition="in" filter="dissolve">
                                      <p:cBhvr>
                                        <p:cTn id="12" dur="500"/>
                                        <p:tgtEl>
                                          <p:spTgt spid="3471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7140"/>
                                        </p:tgtEl>
                                        <p:attrNameLst>
                                          <p:attrName>style.visibility</p:attrName>
                                        </p:attrNameLst>
                                      </p:cBhvr>
                                      <p:to>
                                        <p:strVal val="visible"/>
                                      </p:to>
                                    </p:set>
                                    <p:animEffect transition="in" filter="dissolve">
                                      <p:cBhvr>
                                        <p:cTn id="17" dur="500"/>
                                        <p:tgtEl>
                                          <p:spTgt spid="3471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7141"/>
                                        </p:tgtEl>
                                        <p:attrNameLst>
                                          <p:attrName>style.visibility</p:attrName>
                                        </p:attrNameLst>
                                      </p:cBhvr>
                                      <p:to>
                                        <p:strVal val="visible"/>
                                      </p:to>
                                    </p:set>
                                    <p:animEffect transition="in" filter="dissolve">
                                      <p:cBhvr>
                                        <p:cTn id="22" dur="500"/>
                                        <p:tgtEl>
                                          <p:spTgt spid="34714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47142"/>
                                        </p:tgtEl>
                                        <p:attrNameLst>
                                          <p:attrName>style.visibility</p:attrName>
                                        </p:attrNameLst>
                                      </p:cBhvr>
                                      <p:to>
                                        <p:strVal val="visible"/>
                                      </p:to>
                                    </p:set>
                                    <p:animEffect transition="in" filter="dissolve">
                                      <p:cBhvr>
                                        <p:cTn id="27" dur="500"/>
                                        <p:tgtEl>
                                          <p:spTgt spid="3471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7145"/>
                                        </p:tgtEl>
                                        <p:attrNameLst>
                                          <p:attrName>style.visibility</p:attrName>
                                        </p:attrNameLst>
                                      </p:cBhvr>
                                      <p:to>
                                        <p:strVal val="visible"/>
                                      </p:to>
                                    </p:set>
                                    <p:animEffect transition="in" filter="dissolve">
                                      <p:cBhvr>
                                        <p:cTn id="32" dur="500"/>
                                        <p:tgtEl>
                                          <p:spTgt spid="34714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47144"/>
                                        </p:tgtEl>
                                        <p:attrNameLst>
                                          <p:attrName>style.visibility</p:attrName>
                                        </p:attrNameLst>
                                      </p:cBhvr>
                                      <p:to>
                                        <p:strVal val="visible"/>
                                      </p:to>
                                    </p:set>
                                    <p:animEffect transition="in" filter="dissolve">
                                      <p:cBhvr>
                                        <p:cTn id="37" dur="500"/>
                                        <p:tgtEl>
                                          <p:spTgt spid="347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autoUpdateAnimBg="0"/>
      <p:bldP spid="347139" grpId="0" build="p" autoUpdateAnimBg="0"/>
      <p:bldP spid="347141" grpId="0" autoUpdateAnimBg="0"/>
      <p:bldP spid="34714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无形资产与其他资产摊销方法</a:t>
            </a:r>
          </a:p>
        </p:txBody>
      </p:sp>
      <p:sp>
        <p:nvSpPr>
          <p:cNvPr id="8" name="Text Box 6"/>
          <p:cNvSpPr txBox="1">
            <a:spLocks noChangeArrowheads="1"/>
          </p:cNvSpPr>
          <p:nvPr/>
        </p:nvSpPr>
        <p:spPr bwMode="auto">
          <a:xfrm>
            <a:off x="395536" y="1484784"/>
            <a:ext cx="8462566" cy="4708981"/>
          </a:xfrm>
          <a:prstGeom prst="rect">
            <a:avLst/>
          </a:prstGeom>
          <a:noFill/>
          <a:ln w="9525">
            <a:noFill/>
            <a:miter lim="800000"/>
            <a:headEnd/>
            <a:tailEnd/>
          </a:ln>
          <a:effectLst/>
        </p:spPr>
        <p:txBody>
          <a:bodyPr wrap="square">
            <a:spAutoFit/>
          </a:bodyPr>
          <a:lstStyle/>
          <a:p>
            <a:pPr marL="2414588" indent="-2414588" algn="l">
              <a:lnSpc>
                <a:spcPct val="150000"/>
              </a:lnSpc>
              <a:spcBef>
                <a:spcPct val="50000"/>
              </a:spcBef>
            </a:pPr>
            <a:r>
              <a:rPr lang="zh-CN" altLang="en-US" sz="2400" b="1" dirty="0" smtClean="0">
                <a:solidFill>
                  <a:srgbClr val="C00000"/>
                </a:solidFill>
                <a:latin typeface="华文中宋" pitchFamily="2" charset="-122"/>
                <a:ea typeface="华文中宋" pitchFamily="2" charset="-122"/>
              </a:rPr>
              <a:t>无形资产原值</a:t>
            </a:r>
            <a:r>
              <a:rPr lang="zh-CN" altLang="en-US" sz="2400" dirty="0" smtClean="0">
                <a:solidFill>
                  <a:schemeClr val="tx1"/>
                </a:solidFill>
                <a:latin typeface="华文中宋" pitchFamily="2" charset="-122"/>
                <a:ea typeface="华文中宋" pitchFamily="2" charset="-122"/>
              </a:rPr>
              <a:t>：</a:t>
            </a:r>
            <a:r>
              <a:rPr lang="zh-CN" altLang="en-US" sz="2400" dirty="0" smtClean="0">
                <a:latin typeface="华文中宋" pitchFamily="2" charset="-122"/>
                <a:ea typeface="华文中宋" pitchFamily="2" charset="-122"/>
              </a:rPr>
              <a:t>项目投产时（达到预定可使用状态）按规定由投资成无形资产部分，如技术转让或技术使用费、商标权、商誉等费用。其</a:t>
            </a:r>
            <a:r>
              <a:rPr lang="zh-CN" altLang="en-US" sz="2400" dirty="0" smtClean="0">
                <a:solidFill>
                  <a:schemeClr val="accent6"/>
                </a:solidFill>
                <a:latin typeface="华文中宋" pitchFamily="2" charset="-122"/>
                <a:ea typeface="华文中宋" pitchFamily="2" charset="-122"/>
              </a:rPr>
              <a:t>摊销一般采用年限平均法，不计残值。</a:t>
            </a:r>
            <a:endParaRPr lang="zh-CN" altLang="en-US" sz="2400" dirty="0">
              <a:solidFill>
                <a:schemeClr val="accent6"/>
              </a:solidFill>
              <a:latin typeface="华文中宋" pitchFamily="2" charset="-122"/>
              <a:ea typeface="华文中宋" pitchFamily="2" charset="-122"/>
            </a:endParaRPr>
          </a:p>
          <a:p>
            <a:pPr marL="1528763" indent="-1528763" algn="l">
              <a:lnSpc>
                <a:spcPct val="150000"/>
              </a:lnSpc>
              <a:spcBef>
                <a:spcPct val="50000"/>
              </a:spcBef>
            </a:pPr>
            <a:r>
              <a:rPr lang="zh-CN" altLang="en-US" sz="2400" b="1" dirty="0" smtClean="0">
                <a:solidFill>
                  <a:srgbClr val="C00000"/>
                </a:solidFill>
                <a:latin typeface="华文中宋" pitchFamily="2" charset="-122"/>
                <a:ea typeface="华文中宋" pitchFamily="2" charset="-122"/>
              </a:rPr>
              <a:t>其他资产（递延资产）</a:t>
            </a:r>
            <a:r>
              <a:rPr lang="zh-CN" altLang="en-US" sz="2400" dirty="0" smtClean="0">
                <a:solidFill>
                  <a:schemeClr val="tx1"/>
                </a:solidFill>
                <a:latin typeface="华文中宋" pitchFamily="2" charset="-122"/>
                <a:ea typeface="华文中宋" pitchFamily="2" charset="-122"/>
              </a:rPr>
              <a:t>：除固定资产、无形资产和流动资产之外的其他资产，如长期待摊费用。包括生产准备费、办公与生活家具购置费等。其资产</a:t>
            </a:r>
            <a:r>
              <a:rPr lang="zh-CN" altLang="en-US" sz="2400" dirty="0" smtClean="0">
                <a:solidFill>
                  <a:schemeClr val="accent6"/>
                </a:solidFill>
                <a:latin typeface="华文中宋" pitchFamily="2" charset="-122"/>
                <a:ea typeface="华文中宋" pitchFamily="2" charset="-122"/>
              </a:rPr>
              <a:t>摊销一般也采用年限平均法，不计残值。</a:t>
            </a:r>
            <a:endParaRPr lang="zh-CN" altLang="en-US" sz="2400" dirty="0">
              <a:solidFill>
                <a:schemeClr val="accent6"/>
              </a:solidFill>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三</a:t>
            </a:r>
            <a:r>
              <a:rPr lang="zh-CN" altLang="en-US" sz="2800" b="1" dirty="0" smtClean="0"/>
              <a:t>、现金流量识别的</a:t>
            </a:r>
            <a:r>
              <a:rPr lang="zh-CN" altLang="en-US" sz="2800" dirty="0" smtClean="0"/>
              <a:t>内容</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5309782"/>
          </a:xfrm>
        </p:spPr>
        <p:txBody>
          <a:bodyPr/>
          <a:lstStyle/>
          <a:p>
            <a:pPr marL="1614488" indent="-1614488" eaLnBrk="1" hangingPunct="1">
              <a:lnSpc>
                <a:spcPts val="3300"/>
              </a:lnSpc>
              <a:buFont typeface="Wingdings" pitchFamily="2" charset="2"/>
              <a:buNone/>
            </a:pPr>
            <a:r>
              <a:rPr lang="en-US" altLang="zh-CN" sz="2400" dirty="0" smtClean="0">
                <a:solidFill>
                  <a:srgbClr val="C00000"/>
                </a:solidFill>
                <a:effectLst>
                  <a:outerShdw blurRad="38100" dist="38100" dir="2700000" algn="tl">
                    <a:srgbClr val="000000">
                      <a:alpha val="43137"/>
                    </a:srgbClr>
                  </a:outerShdw>
                </a:effectLst>
                <a:latin typeface="Times New Roman" pitchFamily="18" charset="0"/>
              </a:rPr>
              <a:t>2、</a:t>
            </a: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相关现金流量：</a:t>
            </a:r>
            <a:r>
              <a:rPr lang="zh-CN" altLang="en-US" sz="2400" dirty="0" smtClean="0">
                <a:effectLst>
                  <a:outerShdw blurRad="38100" dist="38100" dir="2700000" algn="tl">
                    <a:srgbClr val="000000">
                      <a:alpha val="43137"/>
                    </a:srgbClr>
                  </a:outerShdw>
                </a:effectLst>
                <a:latin typeface="Times New Roman" pitchFamily="18" charset="0"/>
              </a:rPr>
              <a:t>机会成本、投资费用、经营费用、税金、销售收入。</a:t>
            </a:r>
            <a:endParaRPr lang="en-US" altLang="zh-CN" sz="2400" dirty="0" smtClean="0">
              <a:effectLst>
                <a:outerShdw blurRad="38100" dist="38100" dir="2700000" algn="tl">
                  <a:srgbClr val="000000">
                    <a:alpha val="43137"/>
                  </a:srgbClr>
                </a:outerShdw>
              </a:effectLst>
              <a:latin typeface="Times New Roman" pitchFamily="18" charset="0"/>
            </a:endParaRPr>
          </a:p>
          <a:p>
            <a:pPr marL="1257300" indent="-1257300" algn="just" eaLnBrk="1" hangingPunct="1">
              <a:lnSpc>
                <a:spcPts val="33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机会成本：</a:t>
            </a:r>
            <a:r>
              <a:rPr lang="zh-CN" altLang="en-US" sz="2000" dirty="0" smtClean="0">
                <a:effectLst/>
                <a:latin typeface="Times New Roman" pitchFamily="18" charset="0"/>
              </a:rPr>
              <a:t>在两个方案间选拔时，选择一个而放弃另一个付出的代价。没有项目就不会发生的成本，所以是项目的增量现金流量。虽然是相关现金流量，但不涉及现金收支，可记入未来现金流量 出（其他营业收入损失）。</a:t>
            </a:r>
            <a:endParaRPr lang="en-US" altLang="zh-CN" sz="2000" dirty="0" smtClean="0">
              <a:effectLst/>
              <a:latin typeface="Times New Roman" pitchFamily="18" charset="0"/>
            </a:endParaRPr>
          </a:p>
          <a:p>
            <a:pPr marL="628650" indent="-628650" algn="just" eaLnBrk="1" hangingPunct="1">
              <a:lnSpc>
                <a:spcPts val="33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投资费用</a:t>
            </a:r>
            <a:r>
              <a:rPr lang="zh-CN" altLang="en-US" sz="2000" dirty="0" smtClean="0">
                <a:effectLst/>
                <a:latin typeface="Times New Roman" pitchFamily="18" charset="0"/>
              </a:rPr>
              <a:t>：包括长期资产投资和流动资金投资两部分。</a:t>
            </a:r>
            <a:endParaRPr lang="en-US" altLang="zh-CN" sz="2000" dirty="0" smtClean="0">
              <a:effectLst/>
              <a:latin typeface="Times New Roman" pitchFamily="18" charset="0"/>
            </a:endParaRPr>
          </a:p>
          <a:p>
            <a:pPr marL="0" indent="0" algn="just" eaLnBrk="1" hangingPunct="1">
              <a:lnSpc>
                <a:spcPts val="33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一，长期资产投资：</a:t>
            </a: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又称资本性费用或建设投资，如固定资产，包括建设期间实物量变动和价格变动的基本预备费和涨价预备费</a:t>
            </a:r>
            <a:r>
              <a:rPr lang="zh-CN" altLang="en-US" sz="2000" dirty="0" smtClean="0">
                <a:solidFill>
                  <a:srgbClr val="7030A0"/>
                </a:solidFill>
                <a:effectLst>
                  <a:outerShdw blurRad="38100" dist="38100" dir="2700000" algn="tl">
                    <a:srgbClr val="000000">
                      <a:alpha val="43137"/>
                    </a:srgbClr>
                  </a:outerShdw>
                </a:effectLst>
                <a:latin typeface="Times New Roman" pitchFamily="18" charset="0"/>
              </a:rPr>
              <a:t>。</a:t>
            </a:r>
            <a:endParaRPr lang="en-US" altLang="zh-CN" sz="2000" dirty="0" smtClean="0">
              <a:solidFill>
                <a:srgbClr val="7030A0"/>
              </a:solidFill>
              <a:effectLst>
                <a:outerShdw blurRad="38100" dist="38100" dir="2700000" algn="tl">
                  <a:srgbClr val="000000">
                    <a:alpha val="43137"/>
                  </a:srgbClr>
                </a:outerShdw>
              </a:effectLst>
              <a:latin typeface="Times New Roman" pitchFamily="18" charset="0"/>
            </a:endParaRPr>
          </a:p>
          <a:p>
            <a:pPr marL="0" indent="0" algn="just" eaLnBrk="1" hangingPunct="1">
              <a:lnSpc>
                <a:spcPts val="33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二，流动资金投资：</a:t>
            </a:r>
            <a:r>
              <a:rPr lang="zh-CN" altLang="en-US" sz="2000" dirty="0" smtClean="0">
                <a:solidFill>
                  <a:schemeClr val="accent6"/>
                </a:solidFill>
                <a:effectLst>
                  <a:outerShdw blurRad="38100" dist="38100" dir="2700000" algn="tl">
                    <a:srgbClr val="000000">
                      <a:alpha val="43137"/>
                    </a:srgbClr>
                  </a:outerShdw>
                </a:effectLst>
                <a:latin typeface="Times New Roman" pitchFamily="18" charset="0"/>
              </a:rPr>
              <a:t>又称营运资金，是企业在生产和流通过程中占用在流动资产上的周转性资金。用于应急、采购原材料动务、支付职工工资、应收账款以及在制品和产成品存货等的投资。</a:t>
            </a:r>
            <a:endParaRPr lang="en-US" altLang="zh-CN" sz="2000" dirty="0" smtClean="0">
              <a:solidFill>
                <a:schemeClr val="accent6"/>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ts val="3300"/>
              </a:lnSpc>
              <a:buFont typeface="Wingdings" pitchFamily="2" charset="2"/>
              <a:buNone/>
            </a:pPr>
            <a:endParaRPr lang="en-US" altLang="zh-CN"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流动资金的估算</a:t>
            </a:r>
          </a:p>
        </p:txBody>
      </p:sp>
      <p:sp>
        <p:nvSpPr>
          <p:cNvPr id="8" name="Text Box 6"/>
          <p:cNvSpPr txBox="1">
            <a:spLocks noChangeArrowheads="1"/>
          </p:cNvSpPr>
          <p:nvPr/>
        </p:nvSpPr>
        <p:spPr bwMode="auto">
          <a:xfrm>
            <a:off x="395536" y="980728"/>
            <a:ext cx="8462566" cy="5478423"/>
          </a:xfrm>
          <a:prstGeom prst="rect">
            <a:avLst/>
          </a:prstGeom>
          <a:noFill/>
          <a:ln w="9525">
            <a:noFill/>
            <a:miter lim="800000"/>
            <a:headEnd/>
            <a:tailEnd/>
          </a:ln>
          <a:effectLst/>
        </p:spPr>
        <p:txBody>
          <a:bodyPr wrap="square">
            <a:spAutoFit/>
          </a:bodyPr>
          <a:lstStyle/>
          <a:p>
            <a:pPr marL="2414588" indent="-2414588" algn="l">
              <a:lnSpc>
                <a:spcPct val="150000"/>
              </a:lnSpc>
              <a:spcBef>
                <a:spcPct val="50000"/>
              </a:spcBef>
            </a:pPr>
            <a:r>
              <a:rPr lang="en-US" altLang="zh-CN" b="1" dirty="0" smtClean="0">
                <a:solidFill>
                  <a:srgbClr val="C00000"/>
                </a:solidFill>
                <a:latin typeface="华文中宋" pitchFamily="2" charset="-122"/>
                <a:ea typeface="华文中宋" pitchFamily="2" charset="-122"/>
              </a:rPr>
              <a:t>1、扩大指标估算法</a:t>
            </a:r>
            <a:r>
              <a:rPr lang="zh-CN" altLang="en-US" dirty="0" smtClean="0">
                <a:solidFill>
                  <a:schemeClr val="tx1"/>
                </a:solidFill>
                <a:latin typeface="华文中宋" pitchFamily="2" charset="-122"/>
                <a:ea typeface="华文中宋" pitchFamily="2" charset="-122"/>
              </a:rPr>
              <a:t>：按同类企业流动资金占营业收入、经营费用的比例，或单位产量占用流动资金的数额来估算。</a:t>
            </a:r>
            <a:r>
              <a:rPr lang="en-US" altLang="zh-CN" dirty="0" smtClean="0">
                <a:solidFill>
                  <a:schemeClr val="tx1"/>
                </a:solidFill>
                <a:latin typeface="华文中宋" pitchFamily="2" charset="-122"/>
                <a:ea typeface="华文中宋" pitchFamily="2" charset="-122"/>
              </a:rPr>
              <a:t>P187</a:t>
            </a:r>
            <a:r>
              <a:rPr lang="zh-CN" altLang="en-US" dirty="0" smtClean="0">
                <a:solidFill>
                  <a:schemeClr val="accent6"/>
                </a:solidFill>
                <a:latin typeface="华文中宋" pitchFamily="2" charset="-122"/>
                <a:ea typeface="华文中宋" pitchFamily="2" charset="-122"/>
              </a:rPr>
              <a:t>。</a:t>
            </a:r>
            <a:endParaRPr lang="zh-CN" altLang="en-US" dirty="0">
              <a:solidFill>
                <a:schemeClr val="accent6"/>
              </a:solidFill>
              <a:latin typeface="华文中宋" pitchFamily="2" charset="-122"/>
              <a:ea typeface="华文中宋" pitchFamily="2" charset="-122"/>
            </a:endParaRPr>
          </a:p>
          <a:p>
            <a:pPr marL="1528763" indent="-1528763" algn="l">
              <a:lnSpc>
                <a:spcPct val="150000"/>
              </a:lnSpc>
              <a:spcBef>
                <a:spcPct val="50000"/>
              </a:spcBef>
            </a:pPr>
            <a:r>
              <a:rPr lang="en-US" altLang="zh-CN" b="1" dirty="0" smtClean="0">
                <a:solidFill>
                  <a:srgbClr val="C00000"/>
                </a:solidFill>
                <a:latin typeface="华文中宋" pitchFamily="2" charset="-122"/>
                <a:ea typeface="华文中宋" pitchFamily="2" charset="-122"/>
              </a:rPr>
              <a:t>2、分项详细估算法</a:t>
            </a:r>
            <a:r>
              <a:rPr lang="zh-CN" altLang="en-US" dirty="0" smtClean="0">
                <a:solidFill>
                  <a:schemeClr val="tx1"/>
                </a:solidFill>
                <a:latin typeface="华文中宋" pitchFamily="2" charset="-122"/>
                <a:ea typeface="华文中宋" pitchFamily="2" charset="-122"/>
              </a:rPr>
              <a:t>：按照流动资金中现金、应收账款、存货和应付账款等各项的周转率，分别估算各分项的需求量，然后流动资产减去流动负债，得出项目的年流动资金需求量</a:t>
            </a:r>
            <a:r>
              <a:rPr lang="zh-CN" altLang="en-US" dirty="0" smtClean="0">
                <a:solidFill>
                  <a:schemeClr val="accent6"/>
                </a:solidFill>
                <a:latin typeface="华文中宋" pitchFamily="2" charset="-122"/>
                <a:ea typeface="华文中宋" pitchFamily="2" charset="-122"/>
              </a:rPr>
              <a:t>。</a:t>
            </a:r>
            <a:endParaRPr lang="en-US" altLang="zh-CN" dirty="0" smtClean="0">
              <a:solidFill>
                <a:schemeClr val="accent6"/>
              </a:solidFill>
              <a:latin typeface="华文中宋" pitchFamily="2" charset="-122"/>
              <a:ea typeface="华文中宋" pitchFamily="2" charset="-122"/>
            </a:endParaRPr>
          </a:p>
          <a:p>
            <a:pPr marL="85725" indent="-85725" algn="l">
              <a:lnSpc>
                <a:spcPct val="150000"/>
              </a:lnSpc>
              <a:spcBef>
                <a:spcPct val="50000"/>
              </a:spcBef>
            </a:pPr>
            <a:r>
              <a:rPr lang="zh-CN" altLang="en-US" dirty="0" smtClean="0">
                <a:solidFill>
                  <a:schemeClr val="accent6"/>
                </a:solidFill>
                <a:latin typeface="华文中宋" pitchFamily="2" charset="-122"/>
                <a:ea typeface="华文中宋" pitchFamily="2" charset="-122"/>
              </a:rPr>
              <a:t>分项估算流动资金，应先确定各项的最低周转天数（参照本企业或同类企业的平均值），计算出周转次数，以求出各项的一次投入量。</a:t>
            </a:r>
            <a:endParaRPr lang="en-US" altLang="zh-CN" dirty="0" smtClean="0">
              <a:solidFill>
                <a:schemeClr val="accent6"/>
              </a:solidFill>
              <a:latin typeface="华文中宋" pitchFamily="2" charset="-122"/>
              <a:ea typeface="华文中宋" pitchFamily="2" charset="-122"/>
            </a:endParaRPr>
          </a:p>
          <a:p>
            <a:pPr marL="85725" indent="-85725" algn="l">
              <a:spcBef>
                <a:spcPct val="50000"/>
              </a:spcBef>
            </a:pPr>
            <a:r>
              <a:rPr lang="zh-CN" altLang="en-US"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注意：</a:t>
            </a:r>
            <a:endParaRPr lang="en-US" altLang="zh-CN"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endParaRPr>
          </a:p>
          <a:p>
            <a:pPr marL="85725" indent="-85725" algn="l">
              <a:spcBef>
                <a:spcPct val="50000"/>
              </a:spcBef>
            </a:pPr>
            <a:r>
              <a:rPr lang="zh-CN" altLang="en-US" dirty="0" smtClean="0">
                <a:solidFill>
                  <a:schemeClr val="accent6"/>
                </a:solidFill>
                <a:latin typeface="华文中宋" pitchFamily="2" charset="-122"/>
                <a:ea typeface="华文中宋" pitchFamily="2" charset="-122"/>
              </a:rPr>
              <a:t>一、流动资金很大部分用于生产前准备，一般在期初（</a:t>
            </a:r>
            <a:r>
              <a:rPr lang="en-US" altLang="zh-CN" dirty="0" smtClean="0">
                <a:solidFill>
                  <a:schemeClr val="accent6"/>
                </a:solidFill>
                <a:latin typeface="华文中宋" pitchFamily="2" charset="-122"/>
                <a:ea typeface="华文中宋" pitchFamily="2" charset="-122"/>
              </a:rPr>
              <a:t>0年</a:t>
            </a:r>
            <a:r>
              <a:rPr lang="zh-CN" altLang="en-US" dirty="0" smtClean="0">
                <a:solidFill>
                  <a:schemeClr val="accent6"/>
                </a:solidFill>
                <a:latin typeface="华文中宋" pitchFamily="2" charset="-122"/>
                <a:ea typeface="华文中宋" pitchFamily="2" charset="-122"/>
              </a:rPr>
              <a:t>）投入。</a:t>
            </a:r>
            <a:endParaRPr lang="en-US" altLang="zh-CN" dirty="0" smtClean="0">
              <a:solidFill>
                <a:schemeClr val="accent6"/>
              </a:solidFill>
              <a:latin typeface="华文中宋" pitchFamily="2" charset="-122"/>
              <a:ea typeface="华文中宋" pitchFamily="2" charset="-122"/>
            </a:endParaRPr>
          </a:p>
          <a:p>
            <a:pPr marL="85725" indent="-85725" algn="l">
              <a:spcBef>
                <a:spcPct val="50000"/>
              </a:spcBef>
            </a:pPr>
            <a:r>
              <a:rPr lang="zh-CN" altLang="en-US" dirty="0" smtClean="0">
                <a:solidFill>
                  <a:schemeClr val="accent6"/>
                </a:solidFill>
                <a:latin typeface="华文中宋" pitchFamily="2" charset="-122"/>
                <a:ea typeface="华文中宋" pitchFamily="2" charset="-122"/>
              </a:rPr>
              <a:t>二、流动资金要反复使用多次，如各年需求不变，只需投入一次。</a:t>
            </a:r>
            <a:endParaRPr lang="en-US" altLang="zh-CN" dirty="0" smtClean="0">
              <a:solidFill>
                <a:schemeClr val="accent6"/>
              </a:solidFill>
              <a:latin typeface="华文中宋" pitchFamily="2" charset="-122"/>
              <a:ea typeface="华文中宋" pitchFamily="2" charset="-122"/>
            </a:endParaRPr>
          </a:p>
          <a:p>
            <a:pPr marL="85725" indent="-85725" algn="l">
              <a:spcBef>
                <a:spcPct val="50000"/>
              </a:spcBef>
            </a:pPr>
            <a:r>
              <a:rPr lang="zh-CN" altLang="en-US" dirty="0" smtClean="0">
                <a:solidFill>
                  <a:schemeClr val="accent6"/>
                </a:solidFill>
                <a:latin typeface="华文中宋" pitchFamily="2" charset="-122"/>
                <a:ea typeface="华文中宋" pitchFamily="2" charset="-122"/>
              </a:rPr>
              <a:t>三、如各年投入不等，需要估算各年与上年相比的增加或减少额。</a:t>
            </a:r>
            <a:endParaRPr lang="zh-CN" altLang="en-US" dirty="0">
              <a:solidFill>
                <a:schemeClr val="accent6"/>
              </a:solidFill>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宋体" pitchFamily="2" charset="-122"/>
              </a:rPr>
              <a:t>与传统评价指标的不同</a:t>
            </a:r>
            <a:endParaRPr lang="zh-CN" altLang="en-US" sz="3600" b="1" dirty="0" smtClean="0">
              <a:solidFill>
                <a:srgbClr val="C00000"/>
              </a:solidFill>
              <a:effectLst>
                <a:outerShdw blurRad="38100" dist="38100" dir="2700000" algn="tl">
                  <a:srgbClr val="000000">
                    <a:alpha val="43137"/>
                  </a:srgbClr>
                </a:outerShdw>
              </a:effectLst>
              <a:latin typeface="隶书" pitchFamily="49" charset="-122"/>
            </a:endParaRPr>
          </a:p>
        </p:txBody>
      </p:sp>
      <p:sp>
        <p:nvSpPr>
          <p:cNvPr id="8" name="内容占位符 7"/>
          <p:cNvSpPr>
            <a:spLocks noGrp="1"/>
          </p:cNvSpPr>
          <p:nvPr>
            <p:ph idx="1"/>
          </p:nvPr>
        </p:nvSpPr>
        <p:spPr>
          <a:xfrm>
            <a:off x="251520" y="1279525"/>
            <a:ext cx="8446393" cy="5029795"/>
          </a:xfrm>
        </p:spPr>
        <p:txBody>
          <a:bodyPr/>
          <a:lstStyle/>
          <a:p>
            <a:pPr algn="ctr">
              <a:buNone/>
            </a:pPr>
            <a:r>
              <a:rPr lang="zh-CN" altLang="en-US" sz="2400" dirty="0" smtClean="0"/>
              <a:t>传统指标：如净资产收益率、每股收益等。</a:t>
            </a:r>
          </a:p>
          <a:p>
            <a:r>
              <a:rPr lang="en-US" altLang="zh-CN" dirty="0" smtClean="0"/>
              <a:t>1、</a:t>
            </a:r>
            <a:r>
              <a:rPr lang="zh-CN" altLang="en-US" dirty="0" smtClean="0"/>
              <a:t>传统指标中税后利润只扣除了负债资金成本（利息），未扣除自有资金（股东权益）的成本。</a:t>
            </a:r>
          </a:p>
          <a:p>
            <a:pPr lvl="1"/>
            <a:r>
              <a:rPr lang="zh-CN" altLang="en-US" dirty="0" smtClean="0"/>
              <a:t>资金成本：全部资金的机会成本，加权平均资金成本；</a:t>
            </a:r>
          </a:p>
          <a:p>
            <a:r>
              <a:rPr lang="en-US" altLang="zh-CN" dirty="0" smtClean="0"/>
              <a:t>2、</a:t>
            </a:r>
            <a:r>
              <a:rPr lang="zh-CN" altLang="en-US" dirty="0" smtClean="0"/>
              <a:t>财务报表应调整，剔除</a:t>
            </a:r>
            <a:r>
              <a:rPr lang="en-US" altLang="zh-CN" dirty="0" smtClean="0"/>
              <a:t>“</a:t>
            </a:r>
            <a:r>
              <a:rPr lang="en-US" altLang="zh-CN" dirty="0" err="1" smtClean="0"/>
              <a:t>失真和扭曲</a:t>
            </a:r>
            <a:r>
              <a:rPr lang="en-US" altLang="zh-CN" dirty="0" smtClean="0"/>
              <a:t>”</a:t>
            </a:r>
            <a:endParaRPr lang="zh-CN" altLang="en-US" dirty="0" smtClean="0"/>
          </a:p>
          <a:p>
            <a:pPr lvl="1"/>
            <a:r>
              <a:rPr lang="zh-CN" altLang="en-US" dirty="0" smtClean="0"/>
              <a:t>如研究与开发费用应从费用调整为投资，否则会低估投入资金（总资产）和营业利润。</a:t>
            </a:r>
          </a:p>
          <a:p>
            <a:endParaRPr lang="zh-CN" altLang="en-US" dirty="0"/>
          </a:p>
        </p:txBody>
      </p:sp>
    </p:spTree>
  </p:cSld>
  <p:clrMapOvr>
    <a:masterClrMapping/>
  </p:clrMapOvr>
  <p:transition>
    <p:cover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三</a:t>
            </a:r>
            <a:r>
              <a:rPr lang="zh-CN" altLang="en-US" sz="2800" b="1" dirty="0" smtClean="0"/>
              <a:t>、现金流量识别的</a:t>
            </a:r>
            <a:r>
              <a:rPr lang="zh-CN" altLang="en-US" sz="2800" dirty="0" smtClean="0"/>
              <a:t>内容</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5309782"/>
          </a:xfrm>
        </p:spPr>
        <p:txBody>
          <a:bodyPr/>
          <a:lstStyle/>
          <a:p>
            <a:pPr marL="1614488" indent="-1614488" eaLnBrk="1" hangingPunct="1">
              <a:lnSpc>
                <a:spcPts val="3300"/>
              </a:lnSpc>
              <a:buFont typeface="Wingdings" pitchFamily="2" charset="2"/>
              <a:buNone/>
            </a:pPr>
            <a:r>
              <a:rPr lang="en-US" altLang="zh-CN" sz="2400" dirty="0" smtClean="0">
                <a:solidFill>
                  <a:srgbClr val="C00000"/>
                </a:solidFill>
                <a:effectLst>
                  <a:outerShdw blurRad="38100" dist="38100" dir="2700000" algn="tl">
                    <a:srgbClr val="000000">
                      <a:alpha val="43137"/>
                    </a:srgbClr>
                  </a:outerShdw>
                </a:effectLst>
                <a:latin typeface="Times New Roman" pitchFamily="18" charset="0"/>
              </a:rPr>
              <a:t>2、</a:t>
            </a:r>
            <a:r>
              <a:rPr lang="zh-CN" altLang="en-US" sz="2400" dirty="0" smtClean="0">
                <a:solidFill>
                  <a:srgbClr val="C00000"/>
                </a:solidFill>
                <a:effectLst>
                  <a:outerShdw blurRad="38100" dist="38100" dir="2700000" algn="tl">
                    <a:srgbClr val="000000">
                      <a:alpha val="43137"/>
                    </a:srgbClr>
                  </a:outerShdw>
                </a:effectLst>
                <a:latin typeface="Times New Roman" pitchFamily="18" charset="0"/>
              </a:rPr>
              <a:t>相关现金流量：</a:t>
            </a:r>
            <a:r>
              <a:rPr lang="zh-CN" altLang="en-US" sz="2400" dirty="0" smtClean="0">
                <a:effectLst>
                  <a:outerShdw blurRad="38100" dist="38100" dir="2700000" algn="tl">
                    <a:srgbClr val="000000">
                      <a:alpha val="43137"/>
                    </a:srgbClr>
                  </a:outerShdw>
                </a:effectLst>
                <a:latin typeface="Times New Roman" pitchFamily="18" charset="0"/>
              </a:rPr>
              <a:t>机会成本、投资费用、</a:t>
            </a:r>
            <a:endParaRPr lang="en-US" altLang="zh-CN" sz="2400" dirty="0" smtClean="0">
              <a:effectLst>
                <a:outerShdw blurRad="38100" dist="38100" dir="2700000" algn="tl">
                  <a:srgbClr val="000000">
                    <a:alpha val="43137"/>
                  </a:srgbClr>
                </a:outerShdw>
              </a:effectLst>
              <a:latin typeface="Times New Roman" pitchFamily="18" charset="0"/>
            </a:endParaRPr>
          </a:p>
          <a:p>
            <a:pPr marL="1614488" indent="1071563" eaLnBrk="1" hangingPunct="1">
              <a:lnSpc>
                <a:spcPts val="3300"/>
              </a:lnSpc>
              <a:buFont typeface="Wingdings" pitchFamily="2" charset="2"/>
              <a:buNone/>
            </a:pPr>
            <a:r>
              <a:rPr lang="zh-CN" altLang="en-US" sz="2400" dirty="0" smtClean="0">
                <a:solidFill>
                  <a:schemeClr val="accent6"/>
                </a:solidFill>
                <a:effectLst>
                  <a:outerShdw blurRad="38100" dist="38100" dir="2700000" algn="tl">
                    <a:srgbClr val="000000">
                      <a:alpha val="43137"/>
                    </a:srgbClr>
                  </a:outerShdw>
                </a:effectLst>
                <a:latin typeface="Times New Roman" pitchFamily="18" charset="0"/>
              </a:rPr>
              <a:t>经营费用、税金、销售收入</a:t>
            </a:r>
            <a:r>
              <a:rPr lang="zh-CN" altLang="en-US" sz="2400" dirty="0" smtClean="0">
                <a:effectLst>
                  <a:outerShdw blurRad="38100" dist="38100" dir="2700000" algn="tl">
                    <a:srgbClr val="000000">
                      <a:alpha val="43137"/>
                    </a:srgbClr>
                  </a:outerShdw>
                </a:effectLst>
                <a:latin typeface="Times New Roman" pitchFamily="18" charset="0"/>
              </a:rPr>
              <a:t>。</a:t>
            </a:r>
            <a:endParaRPr lang="en-US" altLang="zh-CN" sz="2400" dirty="0" smtClean="0">
              <a:effectLst>
                <a:outerShdw blurRad="38100" dist="38100" dir="2700000" algn="tl">
                  <a:srgbClr val="000000">
                    <a:alpha val="43137"/>
                  </a:srgbClr>
                </a:outerShdw>
              </a:effectLst>
              <a:latin typeface="Times New Roman" pitchFamily="18" charset="0"/>
            </a:endParaRPr>
          </a:p>
          <a:p>
            <a:pPr marL="1257300" indent="-125730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经营费用：</a:t>
            </a:r>
            <a:r>
              <a:rPr lang="zh-CN" altLang="en-US" sz="2000" dirty="0" smtClean="0">
                <a:effectLst/>
                <a:latin typeface="华文中宋" pitchFamily="2" charset="-122"/>
                <a:ea typeface="华文中宋" pitchFamily="2" charset="-122"/>
              </a:rPr>
              <a:t>企业生产产品过程中所发生的全部成本费用减去固定费用（折旧摊销利息）后的剩余部分。理解</a:t>
            </a:r>
            <a:r>
              <a:rPr lang="en-US" altLang="zh-CN" sz="2000" dirty="0" smtClean="0">
                <a:effectLst/>
                <a:latin typeface="华文中宋" pitchFamily="2" charset="-122"/>
                <a:ea typeface="华文中宋" pitchFamily="2" charset="-122"/>
              </a:rPr>
              <a:t>P189</a:t>
            </a:r>
            <a:r>
              <a:rPr lang="zh-CN" altLang="en-US" sz="2000" dirty="0" smtClean="0">
                <a:effectLst/>
                <a:latin typeface="华文中宋" pitchFamily="2" charset="-122"/>
                <a:ea typeface="华文中宋" pitchFamily="2" charset="-122"/>
              </a:rPr>
              <a:t>。</a:t>
            </a:r>
            <a:endParaRPr lang="en-US" altLang="zh-CN" sz="2000" dirty="0" smtClean="0">
              <a:effectLst/>
              <a:latin typeface="华文中宋" pitchFamily="2" charset="-122"/>
              <a:ea typeface="华文中宋" pitchFamily="2" charset="-122"/>
            </a:endParaRPr>
          </a:p>
          <a:p>
            <a:pPr marL="628650" indent="-62865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总成本费用</a:t>
            </a:r>
            <a:r>
              <a:rPr lang="zh-CN" altLang="en-US" sz="2000" dirty="0" smtClean="0">
                <a:effectLst/>
                <a:latin typeface="华文中宋" pitchFamily="2" charset="-122"/>
                <a:ea typeface="华文中宋" pitchFamily="2" charset="-122"/>
              </a:rPr>
              <a:t>：</a:t>
            </a:r>
            <a:r>
              <a:rPr lang="en-US" altLang="zh-CN" sz="2000" dirty="0" smtClean="0">
                <a:effectLst/>
                <a:latin typeface="华文中宋" pitchFamily="2" charset="-122"/>
                <a:ea typeface="华文中宋" pitchFamily="2" charset="-122"/>
              </a:rPr>
              <a:t>P190公式，目的：便于计算经营费用和所得税</a:t>
            </a:r>
            <a:r>
              <a:rPr lang="zh-CN" altLang="en-US" sz="2000" dirty="0" smtClean="0">
                <a:effectLst/>
                <a:latin typeface="华文中宋" pitchFamily="2" charset="-122"/>
                <a:ea typeface="华文中宋" pitchFamily="2" charset="-122"/>
              </a:rPr>
              <a:t>。</a:t>
            </a:r>
            <a:endParaRPr lang="en-US" altLang="zh-CN" sz="2000" dirty="0" smtClean="0">
              <a:effectLst/>
              <a:latin typeface="华文中宋" pitchFamily="2" charset="-122"/>
              <a:ea typeface="华文中宋" pitchFamily="2" charset="-122"/>
            </a:endParaRPr>
          </a:p>
          <a:p>
            <a:pPr marL="628650" indent="-62865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税金</a:t>
            </a:r>
            <a:r>
              <a:rPr lang="zh-CN" altLang="en-US" sz="2000" dirty="0" smtClean="0">
                <a:effectLst/>
                <a:latin typeface="华文中宋" pitchFamily="2" charset="-122"/>
                <a:ea typeface="华文中宋" pitchFamily="2" charset="-122"/>
              </a:rPr>
              <a:t>：三类，营业税金及附加、增值税，所得税。计入现金流出。</a:t>
            </a:r>
            <a:r>
              <a:rPr lang="en-US" altLang="zh-CN" sz="2000" dirty="0" smtClean="0">
                <a:effectLst/>
                <a:latin typeface="华文中宋" pitchFamily="2" charset="-122"/>
                <a:ea typeface="华文中宋" pitchFamily="2" charset="-122"/>
              </a:rPr>
              <a:t>P192</a:t>
            </a:r>
          </a:p>
          <a:p>
            <a:pPr marL="628650" indent="-62865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营业收入</a:t>
            </a:r>
            <a:r>
              <a:rPr lang="zh-CN" altLang="en-US" sz="2000" dirty="0" smtClean="0">
                <a:effectLst/>
                <a:latin typeface="华文中宋" pitchFamily="2" charset="-122"/>
                <a:ea typeface="华文中宋" pitchFamily="2" charset="-122"/>
              </a:rPr>
              <a:t>：项目的预计销售量乘以销售单价。</a:t>
            </a:r>
            <a:endParaRPr lang="en-US" altLang="zh-CN" sz="2000" dirty="0" smtClean="0">
              <a:effectLst/>
              <a:latin typeface="华文中宋" pitchFamily="2" charset="-122"/>
              <a:ea typeface="华文中宋" pitchFamily="2" charset="-122"/>
            </a:endParaRPr>
          </a:p>
          <a:p>
            <a:pPr marL="628650" indent="-62865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融资成本</a:t>
            </a:r>
            <a:r>
              <a:rPr lang="zh-CN" altLang="en-US" sz="2000" dirty="0" smtClean="0">
                <a:effectLst/>
                <a:latin typeface="华文中宋" pitchFamily="2" charset="-122"/>
                <a:ea typeface="华文中宋" pitchFamily="2" charset="-122"/>
              </a:rPr>
              <a:t>：又称资金成本。应属于项目的增量现金流出，但在对投资项目做财务评价时，并不直接记入项目的现金流量，因对现金流量折现时已经扣除了这部分成本。</a:t>
            </a:r>
            <a:endParaRPr lang="en-US" altLang="zh-CN" sz="2000" dirty="0" smtClean="0">
              <a:effectLst/>
              <a:latin typeface="华文中宋" pitchFamily="2" charset="-122"/>
              <a:ea typeface="华文中宋" pitchFamily="2" charset="-122"/>
            </a:endParaRPr>
          </a:p>
          <a:p>
            <a:pPr marL="628650" indent="-628650" algn="just" eaLnBrk="1" hangingPunct="1">
              <a:lnSpc>
                <a:spcPts val="3300"/>
              </a:lnSpc>
              <a:buNone/>
            </a:pPr>
            <a:endParaRPr lang="en-US" altLang="zh-CN" sz="2000" dirty="0" smtClean="0">
              <a:effectLst/>
              <a:latin typeface="Times New Roman" pitchFamily="18" charset="0"/>
            </a:endParaRPr>
          </a:p>
          <a:p>
            <a:pPr marL="628650" indent="-628650" algn="just" eaLnBrk="1" hangingPunct="1">
              <a:lnSpc>
                <a:spcPts val="3300"/>
              </a:lnSpc>
              <a:buNone/>
            </a:pPr>
            <a:endParaRPr lang="en-US" altLang="zh-CN" sz="2000" dirty="0" smtClean="0">
              <a:effectLst/>
              <a:latin typeface="华文中宋" pitchFamily="2" charset="-122"/>
              <a:ea typeface="华文中宋" pitchFamily="2" charset="-122"/>
            </a:endParaRPr>
          </a:p>
          <a:p>
            <a:pPr marL="628650" indent="-628650" algn="just" eaLnBrk="1" hangingPunct="1">
              <a:lnSpc>
                <a:spcPts val="3300"/>
              </a:lnSpc>
              <a:buNone/>
            </a:pPr>
            <a:endParaRPr lang="en-US" altLang="zh-CN" dirty="0" smtClean="0">
              <a:effectLst/>
              <a:latin typeface="Times New Roman"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ox(in)">
                                      <p:cBhvr>
                                        <p:cTn id="32" dur="500"/>
                                        <p:tgtEl>
                                          <p:spTgt spid="2979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box(in)">
                                      <p:cBhvr>
                                        <p:cTn id="3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四</a:t>
            </a:r>
            <a:r>
              <a:rPr lang="zh-CN" altLang="en-US" sz="2800" b="1" dirty="0" smtClean="0"/>
              <a:t>、现金流量识别中应注意的问题</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5309782"/>
          </a:xfrm>
        </p:spPr>
        <p:txBody>
          <a:bodyPr/>
          <a:lstStyle/>
          <a:p>
            <a:pPr marL="1257300" indent="-125730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通货膨胀和通货紧缩：</a:t>
            </a:r>
            <a:r>
              <a:rPr lang="zh-CN" altLang="en-US" sz="2000" dirty="0" smtClean="0">
                <a:effectLst/>
                <a:latin typeface="华文中宋" pitchFamily="2" charset="-122"/>
                <a:ea typeface="华文中宋" pitchFamily="2" charset="-122"/>
              </a:rPr>
              <a:t>居民消费价格指数</a:t>
            </a:r>
            <a:r>
              <a:rPr lang="en-US" altLang="zh-CN" sz="2000" dirty="0" err="1" smtClean="0">
                <a:effectLst/>
                <a:latin typeface="华文中宋" pitchFamily="2" charset="-122"/>
                <a:ea typeface="华文中宋" pitchFamily="2" charset="-122"/>
              </a:rPr>
              <a:t>CPI，工业品出厂价格指数PPI</a:t>
            </a:r>
            <a:r>
              <a:rPr lang="en-US" altLang="zh-CN" sz="2000" dirty="0" smtClean="0">
                <a:effectLst/>
                <a:latin typeface="华文中宋" pitchFamily="2" charset="-122"/>
                <a:ea typeface="华文中宋" pitchFamily="2" charset="-122"/>
              </a:rPr>
              <a:t>。现金流量中应考虑通货膨胀的影响，但在项目寿命周期内准确预测困难，可在识别现金流量时先不考虑，待计算出评价指标后，再通过敏感性分析考察其对指标的影响</a:t>
            </a:r>
            <a:r>
              <a:rPr lang="zh-CN" altLang="en-US" sz="2000" dirty="0" smtClean="0">
                <a:effectLst/>
                <a:latin typeface="华文中宋" pitchFamily="2" charset="-122"/>
                <a:ea typeface="华文中宋" pitchFamily="2" charset="-122"/>
              </a:rPr>
              <a:t>。</a:t>
            </a:r>
            <a:endParaRPr lang="en-US" altLang="zh-CN" sz="2000" dirty="0" smtClean="0">
              <a:effectLst/>
              <a:latin typeface="华文中宋" pitchFamily="2" charset="-122"/>
              <a:ea typeface="华文中宋" pitchFamily="2" charset="-122"/>
            </a:endParaRPr>
          </a:p>
          <a:p>
            <a:pPr marL="3857625" indent="-3857625"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项目计算期的确定及其起始年份</a:t>
            </a:r>
            <a:r>
              <a:rPr lang="zh-CN" altLang="en-US" sz="2000" dirty="0" smtClean="0">
                <a:effectLst/>
                <a:latin typeface="华文中宋" pitchFamily="2" charset="-122"/>
                <a:ea typeface="华文中宋" pitchFamily="2" charset="-122"/>
              </a:rPr>
              <a:t>：投资建设期，生产运营期，有形磨损，无形磨损，设备的经济寿命。</a:t>
            </a:r>
            <a:r>
              <a:rPr lang="en-US" altLang="zh-CN" sz="2000" dirty="0" smtClean="0">
                <a:effectLst/>
                <a:latin typeface="华文中宋" pitchFamily="2" charset="-122"/>
                <a:ea typeface="华文中宋" pitchFamily="2" charset="-122"/>
              </a:rPr>
              <a:t>P195</a:t>
            </a:r>
          </a:p>
          <a:p>
            <a:pPr marL="628650" indent="-628650" algn="just" eaLnBrk="1" hangingPunct="1">
              <a:lnSpc>
                <a:spcPts val="3300"/>
              </a:lnSpc>
              <a:buNone/>
            </a:pPr>
            <a:endParaRPr lang="en-US" altLang="zh-CN" dirty="0" smtClean="0">
              <a:effectLst/>
              <a:latin typeface="Times New Roman" pitchFamily="18" charset="0"/>
            </a:endParaRPr>
          </a:p>
        </p:txBody>
      </p:sp>
      <p:grpSp>
        <p:nvGrpSpPr>
          <p:cNvPr id="4" name="组合 3"/>
          <p:cNvGrpSpPr/>
          <p:nvPr/>
        </p:nvGrpSpPr>
        <p:grpSpPr>
          <a:xfrm>
            <a:off x="-625" y="3693076"/>
            <a:ext cx="5004675" cy="2760261"/>
            <a:chOff x="4416427" y="1976438"/>
            <a:chExt cx="4632327" cy="3941762"/>
          </a:xfrm>
        </p:grpSpPr>
        <p:grpSp>
          <p:nvGrpSpPr>
            <p:cNvPr id="5" name="Group 29"/>
            <p:cNvGrpSpPr>
              <a:grpSpLocks/>
            </p:cNvGrpSpPr>
            <p:nvPr/>
          </p:nvGrpSpPr>
          <p:grpSpPr bwMode="auto">
            <a:xfrm>
              <a:off x="4716463" y="3044825"/>
              <a:ext cx="2517775" cy="2265363"/>
              <a:chOff x="2971" y="2134"/>
              <a:chExt cx="1586" cy="1427"/>
            </a:xfrm>
          </p:grpSpPr>
          <p:sp>
            <p:nvSpPr>
              <p:cNvPr id="21" name="Text Box 12"/>
              <p:cNvSpPr txBox="1">
                <a:spLocks noChangeArrowheads="1"/>
              </p:cNvSpPr>
              <p:nvPr/>
            </p:nvSpPr>
            <p:spPr bwMode="auto">
              <a:xfrm>
                <a:off x="4214" y="3311"/>
                <a:ext cx="343" cy="250"/>
              </a:xfrm>
              <a:prstGeom prst="rect">
                <a:avLst/>
              </a:prstGeom>
              <a:noFill/>
              <a:ln w="9525">
                <a:noFill/>
                <a:miter lim="800000"/>
                <a:headEnd/>
                <a:tailEnd/>
              </a:ln>
              <a:effectLst/>
            </p:spPr>
            <p:txBody>
              <a:bodyPr>
                <a:spAutoFit/>
              </a:bodyPr>
              <a:lstStyle/>
              <a:p>
                <a:pPr algn="l"/>
                <a:r>
                  <a:rPr lang="zh-CN" altLang="en-US" sz="2000" b="1" dirty="0">
                    <a:solidFill>
                      <a:srgbClr val="C00000"/>
                    </a:solidFill>
                  </a:rPr>
                  <a:t> </a:t>
                </a:r>
                <a:r>
                  <a:rPr lang="en-US" altLang="zh-CN" sz="2000" b="1" dirty="0">
                    <a:solidFill>
                      <a:srgbClr val="C00000"/>
                    </a:solidFill>
                  </a:rPr>
                  <a:t>T</a:t>
                </a:r>
                <a:r>
                  <a:rPr lang="en-US" altLang="zh-CN" sz="2000" b="1" baseline="30000" dirty="0">
                    <a:solidFill>
                      <a:srgbClr val="C00000"/>
                    </a:solidFill>
                  </a:rPr>
                  <a:t>*</a:t>
                </a:r>
                <a:endParaRPr lang="zh-CN" altLang="en-US" sz="2000" b="1" dirty="0">
                  <a:solidFill>
                    <a:srgbClr val="C00000"/>
                  </a:solidFill>
                </a:endParaRPr>
              </a:p>
            </p:txBody>
          </p:sp>
          <p:sp>
            <p:nvSpPr>
              <p:cNvPr id="22" name="Line 17"/>
              <p:cNvSpPr>
                <a:spLocks noChangeShapeType="1"/>
              </p:cNvSpPr>
              <p:nvPr/>
            </p:nvSpPr>
            <p:spPr bwMode="auto">
              <a:xfrm>
                <a:off x="4383" y="2286"/>
                <a:ext cx="0" cy="985"/>
              </a:xfrm>
              <a:prstGeom prst="line">
                <a:avLst/>
              </a:prstGeom>
              <a:noFill/>
              <a:ln w="19050">
                <a:solidFill>
                  <a:schemeClr val="tx1"/>
                </a:solidFill>
                <a:prstDash val="dash"/>
                <a:miter lim="800000"/>
                <a:headEnd/>
                <a:tailEnd/>
              </a:ln>
              <a:effectLst/>
            </p:spPr>
            <p:txBody>
              <a:bodyPr wrap="none"/>
              <a:lstStyle/>
              <a:p>
                <a:endParaRPr lang="zh-CN" altLang="en-US"/>
              </a:p>
            </p:txBody>
          </p:sp>
          <p:sp>
            <p:nvSpPr>
              <p:cNvPr id="23" name="Line 18"/>
              <p:cNvSpPr>
                <a:spLocks noChangeShapeType="1"/>
              </p:cNvSpPr>
              <p:nvPr/>
            </p:nvSpPr>
            <p:spPr bwMode="auto">
              <a:xfrm flipH="1">
                <a:off x="3278" y="2295"/>
                <a:ext cx="1117" cy="0"/>
              </a:xfrm>
              <a:prstGeom prst="line">
                <a:avLst/>
              </a:prstGeom>
              <a:noFill/>
              <a:ln w="19050">
                <a:solidFill>
                  <a:schemeClr val="tx1"/>
                </a:solidFill>
                <a:prstDash val="dash"/>
                <a:miter lim="800000"/>
                <a:headEnd/>
                <a:tailEnd/>
              </a:ln>
              <a:effectLst/>
            </p:spPr>
            <p:txBody>
              <a:bodyPr wrap="none"/>
              <a:lstStyle/>
              <a:p>
                <a:endParaRPr lang="zh-CN" altLang="en-US"/>
              </a:p>
            </p:txBody>
          </p:sp>
          <p:sp>
            <p:nvSpPr>
              <p:cNvPr id="24" name="Text Box 19"/>
              <p:cNvSpPr txBox="1">
                <a:spLocks noChangeArrowheads="1"/>
              </p:cNvSpPr>
              <p:nvPr/>
            </p:nvSpPr>
            <p:spPr bwMode="auto">
              <a:xfrm>
                <a:off x="2971" y="2134"/>
                <a:ext cx="381" cy="250"/>
              </a:xfrm>
              <a:prstGeom prst="rect">
                <a:avLst/>
              </a:prstGeom>
              <a:noFill/>
              <a:ln w="9525">
                <a:noFill/>
                <a:miter lim="800000"/>
                <a:headEnd/>
                <a:tailEnd/>
              </a:ln>
              <a:effectLst/>
            </p:spPr>
            <p:txBody>
              <a:bodyPr wrap="none">
                <a:spAutoFit/>
              </a:bodyPr>
              <a:lstStyle/>
              <a:p>
                <a:pPr algn="l"/>
                <a:r>
                  <a:rPr lang="en-US" altLang="zh-CN" sz="2000"/>
                  <a:t>C</a:t>
                </a:r>
                <a:r>
                  <a:rPr lang="en-US" altLang="zh-CN" sz="2000" baseline="-25000"/>
                  <a:t>min</a:t>
                </a:r>
                <a:endParaRPr lang="en-US" altLang="zh-CN" sz="2000"/>
              </a:p>
            </p:txBody>
          </p:sp>
        </p:grpSp>
        <p:grpSp>
          <p:nvGrpSpPr>
            <p:cNvPr id="6" name="Group 28"/>
            <p:cNvGrpSpPr>
              <a:grpSpLocks/>
            </p:cNvGrpSpPr>
            <p:nvPr/>
          </p:nvGrpSpPr>
          <p:grpSpPr bwMode="auto">
            <a:xfrm>
              <a:off x="4846638" y="2605088"/>
              <a:ext cx="2944812" cy="2892425"/>
              <a:chOff x="3053" y="1857"/>
              <a:chExt cx="1855" cy="1822"/>
            </a:xfrm>
          </p:grpSpPr>
          <p:sp>
            <p:nvSpPr>
              <p:cNvPr id="19" name="Freeform 8"/>
              <p:cNvSpPr>
                <a:spLocks/>
              </p:cNvSpPr>
              <p:nvPr/>
            </p:nvSpPr>
            <p:spPr bwMode="auto">
              <a:xfrm>
                <a:off x="3481" y="1857"/>
                <a:ext cx="1427" cy="1281"/>
              </a:xfrm>
              <a:custGeom>
                <a:avLst/>
                <a:gdLst/>
                <a:ahLst/>
                <a:cxnLst>
                  <a:cxn ang="0">
                    <a:pos x="0" y="0"/>
                  </a:cxn>
                  <a:cxn ang="0">
                    <a:pos x="154" y="318"/>
                  </a:cxn>
                  <a:cxn ang="0">
                    <a:pos x="378" y="679"/>
                  </a:cxn>
                  <a:cxn ang="0">
                    <a:pos x="842" y="1066"/>
                  </a:cxn>
                  <a:cxn ang="0">
                    <a:pos x="1427" y="1281"/>
                  </a:cxn>
                </a:cxnLst>
                <a:rect l="0" t="0" r="r" b="b"/>
                <a:pathLst>
                  <a:path w="1427" h="1281">
                    <a:moveTo>
                      <a:pt x="0" y="0"/>
                    </a:moveTo>
                    <a:cubicBezTo>
                      <a:pt x="45" y="102"/>
                      <a:pt x="91" y="205"/>
                      <a:pt x="154" y="318"/>
                    </a:cubicBezTo>
                    <a:cubicBezTo>
                      <a:pt x="217" y="431"/>
                      <a:pt x="263" y="554"/>
                      <a:pt x="378" y="679"/>
                    </a:cubicBezTo>
                    <a:cubicBezTo>
                      <a:pt x="493" y="804"/>
                      <a:pt x="667" y="966"/>
                      <a:pt x="842" y="1066"/>
                    </a:cubicBezTo>
                    <a:cubicBezTo>
                      <a:pt x="1017" y="1166"/>
                      <a:pt x="1330" y="1245"/>
                      <a:pt x="1427" y="1281"/>
                    </a:cubicBezTo>
                  </a:path>
                </a:pathLst>
              </a:custGeom>
              <a:noFill/>
              <a:ln w="28575" cap="flat" cmpd="sng">
                <a:solidFill>
                  <a:srgbClr val="006600"/>
                </a:solidFill>
                <a:prstDash val="solid"/>
                <a:miter lim="800000"/>
                <a:headEnd type="none" w="med" len="med"/>
                <a:tailEnd type="none" w="med" len="med"/>
              </a:ln>
              <a:effectLst/>
            </p:spPr>
            <p:txBody>
              <a:bodyPr wrap="none"/>
              <a:lstStyle/>
              <a:p>
                <a:endParaRPr lang="zh-CN" altLang="en-US"/>
              </a:p>
            </p:txBody>
          </p:sp>
          <p:sp>
            <p:nvSpPr>
              <p:cNvPr id="20" name="AutoShape 20"/>
              <p:cNvSpPr>
                <a:spLocks/>
              </p:cNvSpPr>
              <p:nvPr/>
            </p:nvSpPr>
            <p:spPr bwMode="auto">
              <a:xfrm>
                <a:off x="3053" y="3428"/>
                <a:ext cx="940" cy="251"/>
              </a:xfrm>
              <a:prstGeom prst="borderCallout2">
                <a:avLst>
                  <a:gd name="adj1" fmla="val 28685"/>
                  <a:gd name="adj2" fmla="val 105106"/>
                  <a:gd name="adj3" fmla="val 28685"/>
                  <a:gd name="adj4" fmla="val 118509"/>
                  <a:gd name="adj5" fmla="val -207569"/>
                  <a:gd name="adj6" fmla="val 132449"/>
                </a:avLst>
              </a:prstGeom>
              <a:solidFill>
                <a:srgbClr val="CCFFCC"/>
              </a:solidFill>
              <a:ln w="9525">
                <a:solidFill>
                  <a:schemeClr val="tx1"/>
                </a:solidFill>
                <a:miter lim="800000"/>
                <a:headEnd/>
                <a:tailEnd/>
              </a:ln>
              <a:effectLst/>
            </p:spPr>
            <p:txBody>
              <a:bodyPr/>
              <a:lstStyle/>
              <a:p>
                <a:r>
                  <a:rPr lang="zh-CN" altLang="en-US" sz="2000" b="1"/>
                  <a:t>购置费分摊</a:t>
                </a:r>
              </a:p>
            </p:txBody>
          </p:sp>
        </p:grpSp>
        <p:grpSp>
          <p:nvGrpSpPr>
            <p:cNvPr id="7" name="Group 24"/>
            <p:cNvGrpSpPr>
              <a:grpSpLocks/>
            </p:cNvGrpSpPr>
            <p:nvPr/>
          </p:nvGrpSpPr>
          <p:grpSpPr bwMode="auto">
            <a:xfrm>
              <a:off x="5499100" y="2768600"/>
              <a:ext cx="3476625" cy="1558925"/>
              <a:chOff x="3464" y="1960"/>
              <a:chExt cx="2190" cy="982"/>
            </a:xfrm>
          </p:grpSpPr>
          <p:sp>
            <p:nvSpPr>
              <p:cNvPr id="17" name="Freeform 11"/>
              <p:cNvSpPr>
                <a:spLocks/>
              </p:cNvSpPr>
              <p:nvPr/>
            </p:nvSpPr>
            <p:spPr bwMode="auto">
              <a:xfrm>
                <a:off x="3464" y="1960"/>
                <a:ext cx="1942" cy="980"/>
              </a:xfrm>
              <a:custGeom>
                <a:avLst/>
                <a:gdLst/>
                <a:ahLst/>
                <a:cxnLst>
                  <a:cxn ang="0">
                    <a:pos x="0" y="980"/>
                  </a:cxn>
                  <a:cxn ang="0">
                    <a:pos x="498" y="894"/>
                  </a:cxn>
                  <a:cxn ang="0">
                    <a:pos x="1186" y="628"/>
                  </a:cxn>
                  <a:cxn ang="0">
                    <a:pos x="1642" y="318"/>
                  </a:cxn>
                  <a:cxn ang="0">
                    <a:pos x="1942" y="0"/>
                  </a:cxn>
                </a:cxnLst>
                <a:rect l="0" t="0" r="r" b="b"/>
                <a:pathLst>
                  <a:path w="1942" h="980">
                    <a:moveTo>
                      <a:pt x="0" y="980"/>
                    </a:moveTo>
                    <a:cubicBezTo>
                      <a:pt x="150" y="966"/>
                      <a:pt x="300" y="953"/>
                      <a:pt x="498" y="894"/>
                    </a:cubicBezTo>
                    <a:cubicBezTo>
                      <a:pt x="696" y="835"/>
                      <a:pt x="996" y="724"/>
                      <a:pt x="1186" y="628"/>
                    </a:cubicBezTo>
                    <a:cubicBezTo>
                      <a:pt x="1376" y="532"/>
                      <a:pt x="1516" y="423"/>
                      <a:pt x="1642" y="318"/>
                    </a:cubicBezTo>
                    <a:cubicBezTo>
                      <a:pt x="1768" y="213"/>
                      <a:pt x="1892" y="53"/>
                      <a:pt x="1942" y="0"/>
                    </a:cubicBezTo>
                  </a:path>
                </a:pathLst>
              </a:custGeom>
              <a:noFill/>
              <a:ln w="28575" cap="flat" cmpd="sng">
                <a:solidFill>
                  <a:schemeClr val="accent2"/>
                </a:solidFill>
                <a:prstDash val="solid"/>
                <a:miter lim="800000"/>
                <a:headEnd type="none" w="med" len="med"/>
                <a:tailEnd type="none" w="med" len="med"/>
              </a:ln>
              <a:effectLst/>
            </p:spPr>
            <p:txBody>
              <a:bodyPr wrap="none"/>
              <a:lstStyle/>
              <a:p>
                <a:endParaRPr lang="zh-CN" altLang="en-US"/>
              </a:p>
            </p:txBody>
          </p:sp>
          <p:sp>
            <p:nvSpPr>
              <p:cNvPr id="18" name="AutoShape 21"/>
              <p:cNvSpPr>
                <a:spLocks/>
              </p:cNvSpPr>
              <p:nvPr/>
            </p:nvSpPr>
            <p:spPr bwMode="auto">
              <a:xfrm>
                <a:off x="4697" y="2691"/>
                <a:ext cx="957" cy="251"/>
              </a:xfrm>
              <a:prstGeom prst="borderCallout2">
                <a:avLst>
                  <a:gd name="adj1" fmla="val 28685"/>
                  <a:gd name="adj2" fmla="val -5014"/>
                  <a:gd name="adj3" fmla="val 28685"/>
                  <a:gd name="adj4" fmla="val -14315"/>
                  <a:gd name="adj5" fmla="val -13546"/>
                  <a:gd name="adj6" fmla="val -24139"/>
                </a:avLst>
              </a:prstGeom>
              <a:solidFill>
                <a:srgbClr val="CCFFCC"/>
              </a:solidFill>
              <a:ln w="9525">
                <a:solidFill>
                  <a:schemeClr val="tx1"/>
                </a:solidFill>
                <a:miter lim="800000"/>
                <a:headEnd/>
                <a:tailEnd/>
              </a:ln>
              <a:effectLst/>
            </p:spPr>
            <p:txBody>
              <a:bodyPr/>
              <a:lstStyle/>
              <a:p>
                <a:r>
                  <a:rPr lang="zh-CN" altLang="en-US" sz="2000" b="1"/>
                  <a:t>年使用费</a:t>
                </a:r>
              </a:p>
            </p:txBody>
          </p:sp>
        </p:grpSp>
        <p:grpSp>
          <p:nvGrpSpPr>
            <p:cNvPr id="8" name="Group 25"/>
            <p:cNvGrpSpPr>
              <a:grpSpLocks/>
            </p:cNvGrpSpPr>
            <p:nvPr/>
          </p:nvGrpSpPr>
          <p:grpSpPr bwMode="auto">
            <a:xfrm>
              <a:off x="5635625" y="1976438"/>
              <a:ext cx="2884488" cy="1309687"/>
              <a:chOff x="3550" y="1461"/>
              <a:chExt cx="1817" cy="825"/>
            </a:xfrm>
          </p:grpSpPr>
          <p:sp>
            <p:nvSpPr>
              <p:cNvPr id="15" name="Freeform 16"/>
              <p:cNvSpPr>
                <a:spLocks/>
              </p:cNvSpPr>
              <p:nvPr/>
            </p:nvSpPr>
            <p:spPr bwMode="auto">
              <a:xfrm>
                <a:off x="3550" y="1639"/>
                <a:ext cx="1817" cy="647"/>
              </a:xfrm>
              <a:custGeom>
                <a:avLst/>
                <a:gdLst/>
                <a:ahLst/>
                <a:cxnLst>
                  <a:cxn ang="0">
                    <a:pos x="0" y="0"/>
                  </a:cxn>
                  <a:cxn ang="0">
                    <a:pos x="266" y="381"/>
                  </a:cxn>
                  <a:cxn ang="0">
                    <a:pos x="558" y="576"/>
                  </a:cxn>
                  <a:cxn ang="0">
                    <a:pos x="824" y="647"/>
                  </a:cxn>
                  <a:cxn ang="0">
                    <a:pos x="1179" y="576"/>
                  </a:cxn>
                  <a:cxn ang="0">
                    <a:pos x="1498" y="408"/>
                  </a:cxn>
                  <a:cxn ang="0">
                    <a:pos x="1817" y="204"/>
                  </a:cxn>
                </a:cxnLst>
                <a:rect l="0" t="0" r="r" b="b"/>
                <a:pathLst>
                  <a:path w="1817" h="647">
                    <a:moveTo>
                      <a:pt x="0" y="0"/>
                    </a:moveTo>
                    <a:cubicBezTo>
                      <a:pt x="86" y="142"/>
                      <a:pt x="173" y="285"/>
                      <a:pt x="266" y="381"/>
                    </a:cubicBezTo>
                    <a:cubicBezTo>
                      <a:pt x="359" y="477"/>
                      <a:pt x="465" y="532"/>
                      <a:pt x="558" y="576"/>
                    </a:cubicBezTo>
                    <a:cubicBezTo>
                      <a:pt x="651" y="620"/>
                      <a:pt x="721" y="647"/>
                      <a:pt x="824" y="647"/>
                    </a:cubicBezTo>
                    <a:cubicBezTo>
                      <a:pt x="927" y="647"/>
                      <a:pt x="1067" y="616"/>
                      <a:pt x="1179" y="576"/>
                    </a:cubicBezTo>
                    <a:cubicBezTo>
                      <a:pt x="1291" y="536"/>
                      <a:pt x="1392" y="470"/>
                      <a:pt x="1498" y="408"/>
                    </a:cubicBezTo>
                    <a:cubicBezTo>
                      <a:pt x="1604" y="346"/>
                      <a:pt x="1764" y="238"/>
                      <a:pt x="1817" y="204"/>
                    </a:cubicBezTo>
                  </a:path>
                </a:pathLst>
              </a:custGeom>
              <a:noFill/>
              <a:ln w="28575" cap="flat" cmpd="sng">
                <a:solidFill>
                  <a:srgbClr val="C00000"/>
                </a:solidFill>
                <a:prstDash val="solid"/>
                <a:miter lim="800000"/>
                <a:headEnd type="none" w="med" len="med"/>
                <a:tailEnd type="none" w="med" len="med"/>
              </a:ln>
              <a:effectLst/>
            </p:spPr>
            <p:txBody>
              <a:bodyPr wrap="none"/>
              <a:lstStyle/>
              <a:p>
                <a:endParaRPr lang="zh-CN" altLang="en-US"/>
              </a:p>
            </p:txBody>
          </p:sp>
          <p:sp>
            <p:nvSpPr>
              <p:cNvPr id="16" name="AutoShape 22"/>
              <p:cNvSpPr>
                <a:spLocks/>
              </p:cNvSpPr>
              <p:nvPr/>
            </p:nvSpPr>
            <p:spPr bwMode="auto">
              <a:xfrm>
                <a:off x="4320" y="1461"/>
                <a:ext cx="956" cy="251"/>
              </a:xfrm>
              <a:prstGeom prst="borderCallout2">
                <a:avLst>
                  <a:gd name="adj1" fmla="val 28685"/>
                  <a:gd name="adj2" fmla="val -5023"/>
                  <a:gd name="adj3" fmla="val 28685"/>
                  <a:gd name="adj4" fmla="val -23639"/>
                  <a:gd name="adj5" fmla="val 250995"/>
                  <a:gd name="adj6" fmla="val -43097"/>
                </a:avLst>
              </a:prstGeom>
              <a:solidFill>
                <a:srgbClr val="CCFFCC"/>
              </a:solidFill>
              <a:ln w="9525">
                <a:solidFill>
                  <a:schemeClr val="tx1"/>
                </a:solidFill>
                <a:miter lim="800000"/>
                <a:headEnd/>
                <a:tailEnd/>
              </a:ln>
              <a:effectLst/>
            </p:spPr>
            <p:txBody>
              <a:bodyPr/>
              <a:lstStyle/>
              <a:p>
                <a:r>
                  <a:rPr lang="zh-CN" altLang="en-US" sz="2000" b="1"/>
                  <a:t>年平均费用</a:t>
                </a:r>
              </a:p>
            </p:txBody>
          </p:sp>
        </p:grpSp>
        <p:grpSp>
          <p:nvGrpSpPr>
            <p:cNvPr id="9" name="Group 27"/>
            <p:cNvGrpSpPr>
              <a:grpSpLocks/>
            </p:cNvGrpSpPr>
            <p:nvPr/>
          </p:nvGrpSpPr>
          <p:grpSpPr bwMode="auto">
            <a:xfrm>
              <a:off x="4416427" y="2011363"/>
              <a:ext cx="4632327" cy="3286125"/>
              <a:chOff x="2710" y="1499"/>
              <a:chExt cx="2918" cy="2070"/>
            </a:xfrm>
          </p:grpSpPr>
          <p:sp>
            <p:nvSpPr>
              <p:cNvPr id="11" name="Line 6"/>
              <p:cNvSpPr>
                <a:spLocks noChangeShapeType="1"/>
              </p:cNvSpPr>
              <p:nvPr/>
            </p:nvSpPr>
            <p:spPr bwMode="auto">
              <a:xfrm>
                <a:off x="3292" y="3275"/>
                <a:ext cx="2003"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2" name="Line 7"/>
              <p:cNvSpPr>
                <a:spLocks noChangeShapeType="1"/>
              </p:cNvSpPr>
              <p:nvPr/>
            </p:nvSpPr>
            <p:spPr bwMode="auto">
              <a:xfrm flipV="1">
                <a:off x="3300" y="1642"/>
                <a:ext cx="0" cy="1633"/>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3" name="Text Box 13"/>
              <p:cNvSpPr txBox="1">
                <a:spLocks noChangeArrowheads="1"/>
              </p:cNvSpPr>
              <p:nvPr/>
            </p:nvSpPr>
            <p:spPr bwMode="auto">
              <a:xfrm>
                <a:off x="2710" y="1499"/>
                <a:ext cx="663" cy="360"/>
              </a:xfrm>
              <a:prstGeom prst="rect">
                <a:avLst/>
              </a:prstGeom>
              <a:noFill/>
              <a:ln w="9525">
                <a:noFill/>
                <a:miter lim="800000"/>
                <a:headEnd/>
                <a:tailEnd/>
              </a:ln>
              <a:effectLst/>
            </p:spPr>
            <p:txBody>
              <a:bodyPr wrap="square">
                <a:spAutoFit/>
              </a:bodyPr>
              <a:lstStyle/>
              <a:p>
                <a:pPr algn="l"/>
                <a:r>
                  <a:rPr lang="zh-CN" altLang="en-US" sz="2000" b="1" dirty="0">
                    <a:solidFill>
                      <a:schemeClr val="accent2"/>
                    </a:solidFill>
                    <a:effectLst>
                      <a:outerShdw blurRad="38100" dist="38100" dir="2700000" algn="tl">
                        <a:srgbClr val="000000">
                          <a:alpha val="43137"/>
                        </a:srgbClr>
                      </a:outerShdw>
                    </a:effectLst>
                  </a:rPr>
                  <a:t>年费用</a:t>
                </a:r>
              </a:p>
            </p:txBody>
          </p:sp>
          <p:sp>
            <p:nvSpPr>
              <p:cNvPr id="14" name="Rectangle 26"/>
              <p:cNvSpPr>
                <a:spLocks noChangeArrowheads="1"/>
              </p:cNvSpPr>
              <p:nvPr/>
            </p:nvSpPr>
            <p:spPr bwMode="auto">
              <a:xfrm>
                <a:off x="4883" y="3319"/>
                <a:ext cx="745" cy="250"/>
              </a:xfrm>
              <a:prstGeom prst="rect">
                <a:avLst/>
              </a:prstGeom>
              <a:noFill/>
              <a:ln w="9525">
                <a:noFill/>
                <a:miter lim="800000"/>
                <a:headEnd/>
                <a:tailEnd/>
              </a:ln>
              <a:effectLst/>
            </p:spPr>
            <p:txBody>
              <a:bodyPr wrap="none">
                <a:spAutoFit/>
              </a:bodyPr>
              <a:lstStyle/>
              <a:p>
                <a:pPr algn="l"/>
                <a:r>
                  <a:rPr lang="zh-CN" altLang="en-US" sz="2000" b="1" dirty="0">
                    <a:solidFill>
                      <a:schemeClr val="accent2"/>
                    </a:solidFill>
                    <a:effectLst>
                      <a:outerShdw blurRad="38100" dist="38100" dir="2700000" algn="tl">
                        <a:srgbClr val="000000">
                          <a:alpha val="43137"/>
                        </a:srgbClr>
                      </a:outerShdw>
                    </a:effectLst>
                  </a:rPr>
                  <a:t>时间(年)</a:t>
                </a:r>
              </a:p>
            </p:txBody>
          </p:sp>
        </p:grpSp>
        <p:sp>
          <p:nvSpPr>
            <p:cNvPr id="10" name="AutoShape 31"/>
            <p:cNvSpPr>
              <a:spLocks/>
            </p:cNvSpPr>
            <p:nvPr/>
          </p:nvSpPr>
          <p:spPr bwMode="auto">
            <a:xfrm>
              <a:off x="7381875" y="5540375"/>
              <a:ext cx="1447800" cy="377825"/>
            </a:xfrm>
            <a:prstGeom prst="borderCallout2">
              <a:avLst>
                <a:gd name="adj1" fmla="val 30250"/>
                <a:gd name="adj2" fmla="val -5264"/>
                <a:gd name="adj3" fmla="val 30250"/>
                <a:gd name="adj4" fmla="val -10088"/>
                <a:gd name="adj5" fmla="val -75208"/>
                <a:gd name="adj6" fmla="val -27523"/>
              </a:avLst>
            </a:prstGeom>
            <a:solidFill>
              <a:srgbClr val="FFCCCC"/>
            </a:solidFill>
            <a:ln w="9525">
              <a:solidFill>
                <a:schemeClr val="tx1"/>
              </a:solidFill>
              <a:miter lim="800000"/>
              <a:headEnd/>
              <a:tailEnd/>
            </a:ln>
            <a:effectLst/>
          </p:spPr>
          <p:txBody>
            <a:bodyPr/>
            <a:lstStyle/>
            <a:p>
              <a:r>
                <a:rPr lang="zh-CN" altLang="en-US" sz="2000" b="1" dirty="0"/>
                <a:t>经济寿命</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858838" y="1357313"/>
            <a:ext cx="7594600" cy="1294970"/>
          </a:xfrm>
          <a:prstGeom prst="rect">
            <a:avLst/>
          </a:prstGeom>
          <a:noFill/>
          <a:ln w="9525">
            <a:noFill/>
            <a:miter lim="800000"/>
            <a:headEnd/>
            <a:tailEnd/>
          </a:ln>
          <a:effectLst/>
        </p:spPr>
        <p:txBody>
          <a:bodyPr>
            <a:spAutoFit/>
          </a:bodyPr>
          <a:lstStyle/>
          <a:p>
            <a:pPr algn="l">
              <a:lnSpc>
                <a:spcPct val="150000"/>
              </a:lnSpc>
            </a:pPr>
            <a:r>
              <a:rPr lang="zh-CN" altLang="en-US" sz="2800" b="1" dirty="0">
                <a:solidFill>
                  <a:srgbClr val="000066"/>
                </a:solidFill>
                <a:ea typeface="宋体" charset="-122"/>
              </a:rPr>
              <a:t>某设备</a:t>
            </a:r>
            <a:r>
              <a:rPr lang="en-US" altLang="zh-CN" sz="2800" b="1" i="1" dirty="0">
                <a:solidFill>
                  <a:srgbClr val="000066"/>
                </a:solidFill>
                <a:latin typeface="Times New Roman" pitchFamily="18" charset="0"/>
                <a:ea typeface="宋体" charset="-122"/>
              </a:rPr>
              <a:t>K</a:t>
            </a:r>
            <a:r>
              <a:rPr lang="en-US" altLang="zh-CN" sz="2800" b="1" i="1" baseline="-25000" dirty="0">
                <a:solidFill>
                  <a:srgbClr val="000066"/>
                </a:solidFill>
                <a:latin typeface="Times New Roman" pitchFamily="18" charset="0"/>
                <a:ea typeface="宋体" charset="-122"/>
              </a:rPr>
              <a:t>0</a:t>
            </a:r>
            <a:r>
              <a:rPr lang="zh-CN" altLang="en-US" sz="2800" b="1" dirty="0">
                <a:solidFill>
                  <a:srgbClr val="000066"/>
                </a:solidFill>
                <a:ea typeface="宋体" charset="-122"/>
              </a:rPr>
              <a:t>为</a:t>
            </a:r>
            <a:r>
              <a:rPr lang="zh-CN" altLang="en-US" sz="2800" b="1" dirty="0">
                <a:solidFill>
                  <a:srgbClr val="000066"/>
                </a:solidFill>
                <a:latin typeface="宋体" charset="-122"/>
                <a:ea typeface="宋体" charset="-122"/>
              </a:rPr>
              <a:t>16000</a:t>
            </a:r>
            <a:r>
              <a:rPr lang="zh-CN" altLang="en-US" sz="2800" b="1" dirty="0">
                <a:solidFill>
                  <a:srgbClr val="000066"/>
                </a:solidFill>
                <a:ea typeface="宋体" charset="-122"/>
              </a:rPr>
              <a:t>，其各年设备余值及运行费用如下表所示，求设备合理更新期。</a:t>
            </a:r>
          </a:p>
        </p:txBody>
      </p:sp>
      <p:graphicFrame>
        <p:nvGraphicFramePr>
          <p:cNvPr id="213103" name="Group 111"/>
          <p:cNvGraphicFramePr>
            <a:graphicFrameLocks noGrp="1"/>
          </p:cNvGraphicFramePr>
          <p:nvPr/>
        </p:nvGraphicFramePr>
        <p:xfrm>
          <a:off x="555625" y="2941638"/>
          <a:ext cx="8088312" cy="1995489"/>
        </p:xfrm>
        <a:graphic>
          <a:graphicData uri="http://schemas.openxmlformats.org/drawingml/2006/table">
            <a:tbl>
              <a:tblPr/>
              <a:tblGrid>
                <a:gridCol w="2044700"/>
                <a:gridCol w="1022350"/>
                <a:gridCol w="839787"/>
                <a:gridCol w="820738"/>
                <a:gridCol w="854075"/>
                <a:gridCol w="831850"/>
                <a:gridCol w="842962"/>
                <a:gridCol w="831850"/>
              </a:tblGrid>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宋体" charset="-122"/>
                          <a:ea typeface="宋体" charset="-122"/>
                        </a:rPr>
                        <a:t>使用年数</a:t>
                      </a:r>
                      <a:r>
                        <a:rPr kumimoji="1" lang="en-US" altLang="zh-CN" sz="2800" b="1" i="1" u="none" strike="noStrike" cap="none" normalizeH="0" baseline="0" dirty="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dirty="0" smtClean="0">
                          <a:ln>
                            <a:noFill/>
                          </a:ln>
                          <a:solidFill>
                            <a:schemeClr val="tx1"/>
                          </a:solidFill>
                          <a:effectLst/>
                          <a:latin typeface="宋体" charset="-122"/>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7</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671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年运行费</a:t>
                      </a:r>
                      <a:r>
                        <a:rPr kumimoji="1" lang="en-US" altLang="zh-CN" sz="2800" b="1" i="1" u="none" strike="noStrike" cap="none" normalizeH="0" baseline="0" smtClean="0">
                          <a:ln>
                            <a:noFill/>
                          </a:ln>
                          <a:solidFill>
                            <a:schemeClr val="tx1"/>
                          </a:solidFill>
                          <a:effectLst/>
                          <a:latin typeface="Times New Roman" pitchFamily="18" charset="0"/>
                          <a:ea typeface="宋体" charset="-122"/>
                        </a:rPr>
                        <a:t>C</a:t>
                      </a:r>
                      <a:r>
                        <a:rPr kumimoji="1" lang="en-US" altLang="zh-CN" sz="2800" b="1" i="1" u="none" strike="noStrike" cap="none" normalizeH="0" baseline="-25000" smtClean="0">
                          <a:ln>
                            <a:noFill/>
                          </a:ln>
                          <a:solidFill>
                            <a:schemeClr val="tx1"/>
                          </a:solidFill>
                          <a:effectLst/>
                          <a:latin typeface="Times New Roman" pitchFamily="18" charset="0"/>
                          <a:ea typeface="宋体" charset="-122"/>
                        </a:rPr>
                        <a:t>p</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5500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7000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9000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671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设备余值</a:t>
                      </a:r>
                      <a:r>
                        <a:rPr kumimoji="1" lang="en-US" altLang="zh-CN" sz="2800" b="1" i="1" u="none" strike="noStrike" cap="none" normalizeH="0" baseline="0" smtClean="0">
                          <a:ln>
                            <a:noFill/>
                          </a:ln>
                          <a:solidFill>
                            <a:schemeClr val="tx1"/>
                          </a:solidFill>
                          <a:effectLst/>
                          <a:latin typeface="Times New Roman" pitchFamily="18" charset="0"/>
                          <a:ea typeface="宋体" charset="-122"/>
                        </a:rPr>
                        <a:t>L</a:t>
                      </a:r>
                      <a:r>
                        <a:rPr kumimoji="1" lang="en-US" altLang="zh-CN" sz="2800" b="1" i="1" u="none" strike="noStrike" cap="none" normalizeH="0" baseline="-2500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10000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charset="-122"/>
                          <a:ea typeface="宋体" charset="-122"/>
                        </a:rPr>
                        <a:t>1000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13104" name="Rectangle 112"/>
          <p:cNvSpPr>
            <a:spLocks noGrp="1" noChangeArrowheads="1"/>
          </p:cNvSpPr>
          <p:nvPr>
            <p:ph type="title" idx="4294967295"/>
          </p:nvPr>
        </p:nvSpPr>
        <p:spPr>
          <a:xfrm>
            <a:off x="876300" y="0"/>
            <a:ext cx="7793038" cy="971550"/>
          </a:xfrm>
        </p:spPr>
        <p:txBody>
          <a:bodyPr/>
          <a:lstStyle/>
          <a:p>
            <a:r>
              <a:rPr lang="zh-CN" altLang="en-US" sz="3600" b="1" dirty="0" smtClean="0">
                <a:solidFill>
                  <a:srgbClr val="C00000"/>
                </a:solidFill>
                <a:effectLst>
                  <a:outerShdw blurRad="38100" dist="38100" dir="2700000" algn="tl">
                    <a:srgbClr val="C0C0C0"/>
                  </a:outerShdw>
                </a:effectLst>
              </a:rPr>
              <a:t>例题</a:t>
            </a:r>
            <a:endParaRPr lang="zh-CN" altLang="en-US" sz="3600" b="1" dirty="0">
              <a:solidFill>
                <a:srgbClr val="C00000"/>
              </a:solidFill>
              <a:effectLst>
                <a:outerShdw blurRad="38100" dist="38100" dir="2700000" algn="tl">
                  <a:srgbClr val="C0C0C0"/>
                </a:outerShdw>
              </a:effectLst>
              <a:latin typeface="宋体" charset="-122"/>
            </a:endParaRPr>
          </a:p>
        </p:txBody>
      </p:sp>
    </p:spTree>
  </p:cSld>
  <p:clrMapOvr>
    <a:masterClrMapping/>
  </p:clrMapOvr>
  <p:transition>
    <p:cover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735013" y="1544625"/>
            <a:ext cx="7300396" cy="461665"/>
          </a:xfrm>
          <a:prstGeom prst="rect">
            <a:avLst/>
          </a:prstGeom>
          <a:noFill/>
          <a:ln w="9525">
            <a:noFill/>
            <a:miter lim="800000"/>
            <a:headEnd/>
            <a:tailEnd/>
          </a:ln>
          <a:effectLst/>
        </p:spPr>
        <p:txBody>
          <a:bodyPr wrap="none">
            <a:spAutoFit/>
          </a:bodyPr>
          <a:lstStyle/>
          <a:p>
            <a:pPr algn="l"/>
            <a:r>
              <a:rPr lang="zh-CN" altLang="en-US" sz="2400" b="1" dirty="0">
                <a:solidFill>
                  <a:srgbClr val="C00000"/>
                </a:solidFill>
                <a:effectLst>
                  <a:outerShdw blurRad="38100" dist="38100" dir="2700000" algn="tl">
                    <a:srgbClr val="C0C0C0"/>
                  </a:outerShdw>
                </a:effectLst>
                <a:ea typeface="宋体" charset="-122"/>
              </a:rPr>
              <a:t>解：不考虑资金的时间价值</a:t>
            </a:r>
            <a:r>
              <a:rPr lang="zh-CN" altLang="en-US" sz="2400" b="1" dirty="0">
                <a:solidFill>
                  <a:srgbClr val="000099"/>
                </a:solidFill>
                <a:effectLst>
                  <a:outerShdw blurRad="38100" dist="38100" dir="2700000" algn="tl">
                    <a:srgbClr val="C0C0C0"/>
                  </a:outerShdw>
                </a:effectLst>
                <a:ea typeface="宋体" charset="-122"/>
              </a:rPr>
              <a:t>，根据公式计算如下表：</a:t>
            </a:r>
          </a:p>
        </p:txBody>
      </p:sp>
      <p:graphicFrame>
        <p:nvGraphicFramePr>
          <p:cNvPr id="214144" name="Group 128"/>
          <p:cNvGraphicFramePr>
            <a:graphicFrameLocks noGrp="1"/>
          </p:cNvGraphicFramePr>
          <p:nvPr/>
        </p:nvGraphicFramePr>
        <p:xfrm>
          <a:off x="433388" y="2022463"/>
          <a:ext cx="8367712" cy="4113213"/>
        </p:xfrm>
        <a:graphic>
          <a:graphicData uri="http://schemas.openxmlformats.org/drawingml/2006/table">
            <a:tbl>
              <a:tblPr/>
              <a:tblGrid>
                <a:gridCol w="1435100"/>
                <a:gridCol w="1773237"/>
                <a:gridCol w="1765300"/>
                <a:gridCol w="1598613"/>
                <a:gridCol w="1795462"/>
              </a:tblGrid>
              <a:tr h="912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Tahoma" pitchFamily="34" charset="0"/>
                          <a:ea typeface="宋体" charset="-122"/>
                        </a:rPr>
                        <a:t>使用年限</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累计运行费</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设备费用</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K</a:t>
                      </a:r>
                      <a:r>
                        <a:rPr kumimoji="1" lang="en-US" altLang="zh-CN" sz="2400" b="1" i="1" u="none" strike="noStrike" cap="none" normalizeH="0" baseline="-25000" smtClean="0">
                          <a:ln>
                            <a:noFill/>
                          </a:ln>
                          <a:solidFill>
                            <a:schemeClr val="tx1"/>
                          </a:solidFill>
                          <a:effectLst/>
                          <a:latin typeface="Times New Roman" pitchFamily="18" charset="0"/>
                          <a:ea typeface="宋体" charset="-122"/>
                        </a:rPr>
                        <a:t>0</a:t>
                      </a:r>
                      <a:r>
                        <a:rPr kumimoji="1" lang="en-US" altLang="zh-CN" sz="2400" b="1" i="0" u="none" strike="noStrike" cap="none" normalizeH="0" baseline="0" smtClean="0">
                          <a:ln>
                            <a:noFill/>
                          </a:ln>
                          <a:solidFill>
                            <a:schemeClr val="tx1"/>
                          </a:solidFill>
                          <a:effectLst/>
                          <a:latin typeface="Times New Roman" pitchFamily="18" charset="0"/>
                          <a:ea typeface="宋体" charset="-122"/>
                        </a:rPr>
                        <a:t>-</a:t>
                      </a:r>
                      <a:r>
                        <a:rPr kumimoji="1" lang="en-US" altLang="zh-CN" sz="2400" b="1" i="1" u="none" strike="noStrike" cap="none" normalizeH="0" baseline="0" smtClean="0">
                          <a:ln>
                            <a:noFill/>
                          </a:ln>
                          <a:solidFill>
                            <a:schemeClr val="tx1"/>
                          </a:solidFill>
                          <a:effectLst/>
                          <a:latin typeface="Times New Roman" pitchFamily="18" charset="0"/>
                          <a:ea typeface="宋体" charset="-122"/>
                        </a:rPr>
                        <a:t>L</a:t>
                      </a:r>
                      <a:r>
                        <a:rPr kumimoji="1" lang="en-US" altLang="zh-CN" sz="2400" b="1" i="1" u="none" strike="noStrike" cap="none" normalizeH="0" baseline="-25000" smtClean="0">
                          <a:ln>
                            <a:noFill/>
                          </a:ln>
                          <a:solidFill>
                            <a:schemeClr val="tx1"/>
                          </a:solidFill>
                          <a:effectLst/>
                          <a:latin typeface="Times New Roman" pitchFamily="18" charset="0"/>
                          <a:ea typeface="宋体" charset="-122"/>
                        </a:rPr>
                        <a:t>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总费用</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年平均费用</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8000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8000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10000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7250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8000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11500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19500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6500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rgbClr val="C00000"/>
                          </a:solidFill>
                          <a:effectLst/>
                          <a:latin typeface="宋体" charset="-122"/>
                          <a:ea typeface="宋体" charset="-122"/>
                        </a:rPr>
                        <a:t>4</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rgbClr val="C00000"/>
                          </a:solidFill>
                          <a:effectLst>
                            <a:outerShdw blurRad="38100" dist="38100" dir="2700000" algn="tl">
                              <a:srgbClr val="000000"/>
                            </a:outerShdw>
                          </a:effectLst>
                          <a:latin typeface="宋体" charset="-122"/>
                          <a:ea typeface="宋体" charset="-122"/>
                        </a:rPr>
                        <a:t>6250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5</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18000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31500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6300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25000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39500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6583</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7</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34000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15000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49000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7000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r>
            </a:tbl>
          </a:graphicData>
        </a:graphic>
      </p:graphicFrame>
      <p:graphicFrame>
        <p:nvGraphicFramePr>
          <p:cNvPr id="214110" name="Object 94"/>
          <p:cNvGraphicFramePr>
            <a:graphicFrameLocks noChangeAspect="1"/>
          </p:cNvGraphicFramePr>
          <p:nvPr/>
        </p:nvGraphicFramePr>
        <p:xfrm>
          <a:off x="2547938" y="2386000"/>
          <a:ext cx="550862" cy="550863"/>
        </p:xfrm>
        <a:graphic>
          <a:graphicData uri="http://schemas.openxmlformats.org/presentationml/2006/ole">
            <p:oleObj spid="_x0000_s7170" name="Equation" r:id="rId3" imgW="431640" imgH="431640" progId="Equation.3">
              <p:embed/>
            </p:oleObj>
          </a:graphicData>
        </a:graphic>
      </p:graphicFrame>
      <p:graphicFrame>
        <p:nvGraphicFramePr>
          <p:cNvPr id="214198" name="Group 182"/>
          <p:cNvGraphicFramePr>
            <a:graphicFrameLocks noGrp="1"/>
          </p:cNvGraphicFramePr>
          <p:nvPr/>
        </p:nvGraphicFramePr>
        <p:xfrm>
          <a:off x="323850" y="300048"/>
          <a:ext cx="8431213" cy="1065848"/>
        </p:xfrm>
        <a:graphic>
          <a:graphicData uri="http://schemas.openxmlformats.org/drawingml/2006/table">
            <a:tbl>
              <a:tblPr/>
              <a:tblGrid>
                <a:gridCol w="2132013"/>
                <a:gridCol w="1065212"/>
                <a:gridCol w="874713"/>
                <a:gridCol w="855662"/>
                <a:gridCol w="892175"/>
                <a:gridCol w="866775"/>
                <a:gridCol w="877888"/>
                <a:gridCol w="866775"/>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宋体" charset="-122"/>
                          <a:ea typeface="宋体" charset="-122"/>
                        </a:rPr>
                        <a:t>使用年数</a:t>
                      </a:r>
                      <a:r>
                        <a:rPr kumimoji="1" lang="en-US" altLang="zh-CN" sz="1600" b="1" i="1" u="none" strike="noStrike" cap="none" normalizeH="0" baseline="0" dirty="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宋体" charset="-122"/>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7</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188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年运行费</a:t>
                      </a:r>
                      <a:r>
                        <a:rPr kumimoji="1" lang="en-US" altLang="zh-CN" sz="1600" b="1" i="1" u="none" strike="noStrike" cap="none" normalizeH="0" baseline="0" smtClean="0">
                          <a:ln>
                            <a:noFill/>
                          </a:ln>
                          <a:solidFill>
                            <a:schemeClr val="tx1"/>
                          </a:solidFill>
                          <a:effectLst/>
                          <a:latin typeface="Times New Roman" pitchFamily="18" charset="0"/>
                          <a:ea typeface="宋体" charset="-122"/>
                        </a:rPr>
                        <a:t>C</a:t>
                      </a:r>
                      <a:r>
                        <a:rPr kumimoji="1" lang="en-US" altLang="zh-CN" sz="1600" b="1" i="1" u="none" strike="noStrike" cap="none" normalizeH="0" baseline="-25000" smtClean="0">
                          <a:ln>
                            <a:noFill/>
                          </a:ln>
                          <a:solidFill>
                            <a:schemeClr val="tx1"/>
                          </a:solidFill>
                          <a:effectLst/>
                          <a:latin typeface="Times New Roman" pitchFamily="18" charset="0"/>
                          <a:ea typeface="宋体" charset="-122"/>
                        </a:rPr>
                        <a:t>p</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5500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7000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9000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设备余值</a:t>
                      </a:r>
                      <a:r>
                        <a:rPr kumimoji="1" lang="en-US" altLang="zh-CN" sz="1600" b="1" i="1" u="none" strike="noStrike" cap="none" normalizeH="0" baseline="0" smtClean="0">
                          <a:ln>
                            <a:noFill/>
                          </a:ln>
                          <a:solidFill>
                            <a:schemeClr val="tx1"/>
                          </a:solidFill>
                          <a:effectLst/>
                          <a:latin typeface="Times New Roman" pitchFamily="18" charset="0"/>
                          <a:ea typeface="宋体" charset="-122"/>
                        </a:rPr>
                        <a:t>L</a:t>
                      </a:r>
                      <a:r>
                        <a:rPr kumimoji="1" lang="en-US" altLang="zh-CN" sz="1600" b="1" i="1" u="none" strike="noStrike" cap="none" normalizeH="0" baseline="-2500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10000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1500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宋体" charset="-122"/>
                          <a:ea typeface="宋体" charset="-122"/>
                        </a:rPr>
                        <a:t>1000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r>
            </a:tbl>
          </a:graphicData>
        </a:graphic>
      </p:graphicFrame>
    </p:spTree>
  </p:cSld>
  <p:clrMapOvr>
    <a:masterClrMapping/>
  </p:clrMapOvr>
  <p:transition>
    <p:cover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ChangeArrowheads="1"/>
          </p:cNvSpPr>
          <p:nvPr/>
        </p:nvSpPr>
        <p:spPr bwMode="auto">
          <a:xfrm>
            <a:off x="571500" y="1274763"/>
            <a:ext cx="8430513" cy="461665"/>
          </a:xfrm>
          <a:prstGeom prst="rect">
            <a:avLst/>
          </a:prstGeom>
          <a:noFill/>
          <a:ln w="9525">
            <a:noFill/>
            <a:miter lim="800000"/>
            <a:headEnd/>
            <a:tailEnd/>
          </a:ln>
          <a:effectLst/>
        </p:spPr>
        <p:txBody>
          <a:bodyPr wrap="none">
            <a:spAutoFit/>
          </a:bodyPr>
          <a:lstStyle/>
          <a:p>
            <a:pPr algn="l"/>
            <a:r>
              <a:rPr lang="zh-CN" altLang="en-US" sz="2400" b="1" dirty="0">
                <a:solidFill>
                  <a:srgbClr val="C00000"/>
                </a:solidFill>
                <a:effectLst>
                  <a:outerShdw blurRad="38100" dist="38100" dir="2700000" algn="tl">
                    <a:srgbClr val="000000"/>
                  </a:outerShdw>
                </a:effectLst>
                <a:ea typeface="宋体" charset="-122"/>
              </a:rPr>
              <a:t>解：考虑资金的时间价值，</a:t>
            </a:r>
            <a:r>
              <a:rPr lang="zh-CN" altLang="en-US" sz="2400" b="1" dirty="0">
                <a:solidFill>
                  <a:srgbClr val="000099"/>
                </a:solidFill>
                <a:effectLst>
                  <a:outerShdw blurRad="38100" dist="38100" dir="2700000" algn="tl">
                    <a:srgbClr val="000000"/>
                  </a:outerShdw>
                </a:effectLst>
                <a:ea typeface="宋体" charset="-122"/>
              </a:rPr>
              <a:t>(</a:t>
            </a:r>
            <a:r>
              <a:rPr lang="en-US" altLang="zh-CN" sz="2400" b="1" dirty="0">
                <a:solidFill>
                  <a:srgbClr val="000099"/>
                </a:solidFill>
                <a:effectLst>
                  <a:outerShdw blurRad="38100" dist="38100" dir="2700000" algn="tl">
                    <a:srgbClr val="000000"/>
                  </a:outerShdw>
                </a:effectLst>
                <a:ea typeface="宋体" charset="-122"/>
              </a:rPr>
              <a:t>I=10%)</a:t>
            </a:r>
            <a:r>
              <a:rPr lang="zh-CN" altLang="en-US" sz="2400" b="1" dirty="0">
                <a:solidFill>
                  <a:srgbClr val="000099"/>
                </a:solidFill>
                <a:effectLst>
                  <a:outerShdw blurRad="38100" dist="38100" dir="2700000" algn="tl">
                    <a:srgbClr val="000000"/>
                  </a:outerShdw>
                </a:effectLst>
                <a:ea typeface="宋体" charset="-122"/>
              </a:rPr>
              <a:t>根据公式计算如下表：</a:t>
            </a:r>
          </a:p>
        </p:txBody>
      </p:sp>
      <p:graphicFrame>
        <p:nvGraphicFramePr>
          <p:cNvPr id="215181" name="Group 141"/>
          <p:cNvGraphicFramePr>
            <a:graphicFrameLocks noGrp="1"/>
          </p:cNvGraphicFramePr>
          <p:nvPr/>
        </p:nvGraphicFramePr>
        <p:xfrm>
          <a:off x="125413" y="1800225"/>
          <a:ext cx="8775700" cy="3734436"/>
        </p:xfrm>
        <a:graphic>
          <a:graphicData uri="http://schemas.openxmlformats.org/drawingml/2006/table">
            <a:tbl>
              <a:tblPr/>
              <a:tblGrid>
                <a:gridCol w="1439862"/>
                <a:gridCol w="1441450"/>
                <a:gridCol w="1703388"/>
                <a:gridCol w="1755775"/>
                <a:gridCol w="2435225"/>
              </a:tblGrid>
              <a:tr h="862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使用年限</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设备原值</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K</a:t>
                      </a:r>
                      <a:r>
                        <a:rPr kumimoji="1" lang="en-US" altLang="zh-CN" sz="2000" b="1" i="1" u="none" strike="noStrike" cap="none" normalizeH="0" baseline="-25000" smtClean="0">
                          <a:ln>
                            <a:noFill/>
                          </a:ln>
                          <a:solidFill>
                            <a:schemeClr val="tx1"/>
                          </a:solidFill>
                          <a:effectLst/>
                          <a:latin typeface="Times New Roman" pitchFamily="18" charset="0"/>
                          <a:ea typeface="宋体" charset="-122"/>
                        </a:rPr>
                        <a:t>0</a:t>
                      </a:r>
                      <a:endParaRPr kumimoji="1" lang="zh-CN" altLang="en-US" sz="2000" b="1" i="1" u="none" strike="noStrike" cap="none" normalizeH="0" baseline="-2500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余值现值</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L</a:t>
                      </a:r>
                      <a:r>
                        <a:rPr kumimoji="1" lang="en-US" altLang="zh-CN" sz="2000" b="1" i="1" u="none" strike="noStrike" cap="none" normalizeH="0" baseline="-25000" smtClean="0">
                          <a:ln>
                            <a:noFill/>
                          </a:ln>
                          <a:solidFill>
                            <a:schemeClr val="tx1"/>
                          </a:solidFill>
                          <a:effectLst/>
                          <a:latin typeface="Times New Roman" pitchFamily="18" charset="0"/>
                          <a:ea typeface="宋体" charset="-122"/>
                        </a:rPr>
                        <a:t>j</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P</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F</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i</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T</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运行费现值</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1"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年平均费用</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(2-3+4)</a:t>
                      </a:r>
                      <a:r>
                        <a:rPr kumimoji="1" lang="zh-CN" altLang="en-US" sz="2000" b="1" i="0" u="none" strike="noStrike" cap="none" normalizeH="0" baseline="0" smtClean="0">
                          <a:ln>
                            <a:noFill/>
                          </a:ln>
                          <a:solidFill>
                            <a:schemeClr val="tx1"/>
                          </a:solidFill>
                          <a:effectLst/>
                          <a:latin typeface="Tahoma" pitchFamily="34" charset="0"/>
                          <a:ea typeface="宋体" charset="-122"/>
                        </a:rPr>
                        <a:t> (</a:t>
                      </a:r>
                      <a:r>
                        <a:rPr kumimoji="1" lang="en-US" altLang="zh-CN" sz="2000" b="1" i="1" u="none" strike="noStrike" cap="none" normalizeH="0" baseline="0" smtClean="0">
                          <a:ln>
                            <a:noFill/>
                          </a:ln>
                          <a:solidFill>
                            <a:schemeClr val="tx1"/>
                          </a:solidFill>
                          <a:effectLst/>
                          <a:latin typeface="Times New Roman" pitchFamily="18" charset="0"/>
                          <a:ea typeface="宋体" charset="-122"/>
                        </a:rPr>
                        <a:t>A</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P</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i</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r>
                        <a:rPr kumimoji="1" lang="en-US" altLang="zh-CN" sz="2000" b="1" i="1" u="none" strike="noStrike" cap="none" normalizeH="0" baseline="0" smtClean="0">
                          <a:ln>
                            <a:noFill/>
                          </a:ln>
                          <a:solidFill>
                            <a:schemeClr val="tx1"/>
                          </a:solidFill>
                          <a:effectLst/>
                          <a:latin typeface="Times New Roman" pitchFamily="18" charset="0"/>
                          <a:ea typeface="宋体" charset="-122"/>
                        </a:rPr>
                        <a:t>T</a:t>
                      </a:r>
                      <a:r>
                        <a:rPr kumimoji="1" lang="en-US" altLang="zh-CN" sz="2000" b="1" i="0" u="none" strike="noStrike" cap="none" normalizeH="0" baseline="0" smtClean="0">
                          <a:ln>
                            <a:noFill/>
                          </a:ln>
                          <a:solidFill>
                            <a:schemeClr val="tx1"/>
                          </a:solidFill>
                          <a:effectLst/>
                          <a:latin typeface="Times New Roman" pitchFamily="18" charset="0"/>
                          <a:ea typeface="宋体" charset="-122"/>
                        </a:rPr>
                        <a:t>）</a:t>
                      </a:r>
                      <a:endParaRPr kumimoji="1" lang="zh-CN" altLang="en-US" sz="2000" b="1"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9090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1818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9601</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2</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4956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3883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8598</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3</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3380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6512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7691</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4</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2391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9586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7306</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latin typeface="宋体" charset="-122"/>
                          <a:ea typeface="宋体" charset="-122"/>
                        </a:rPr>
                        <a:t>5</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1553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13002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hlink"/>
                          </a:solidFill>
                          <a:effectLst>
                            <a:outerShdw blurRad="38100" dist="38100" dir="2700000" algn="tl">
                              <a:srgbClr val="000000"/>
                            </a:outerShdw>
                          </a:effectLst>
                          <a:latin typeface="宋体" charset="-122"/>
                          <a:ea typeface="宋体" charset="-122"/>
                        </a:rPr>
                        <a:t>7247</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430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6</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848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16957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7385</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FFFF"/>
                    </a:solid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7</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16000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513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21574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charset="-122"/>
                          <a:ea typeface="宋体" charset="-122"/>
                        </a:rPr>
                        <a:t>7598</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FFFF"/>
                    </a:solidFill>
                  </a:tcPr>
                </a:tc>
              </a:tr>
            </a:tbl>
          </a:graphicData>
        </a:graphic>
      </p:graphicFrame>
      <p:graphicFrame>
        <p:nvGraphicFramePr>
          <p:cNvPr id="215127" name="Object 87"/>
          <p:cNvGraphicFramePr>
            <a:graphicFrameLocks noChangeAspect="1"/>
          </p:cNvGraphicFramePr>
          <p:nvPr/>
        </p:nvGraphicFramePr>
        <p:xfrm>
          <a:off x="4959350" y="2124075"/>
          <a:ext cx="1341438" cy="617538"/>
        </p:xfrm>
        <a:graphic>
          <a:graphicData uri="http://schemas.openxmlformats.org/presentationml/2006/ole">
            <p:oleObj spid="_x0000_s8194" name="Equation" r:id="rId3" imgW="965160" imgH="444240" progId="Equation.3">
              <p:embed/>
            </p:oleObj>
          </a:graphicData>
        </a:graphic>
      </p:graphicFrame>
      <p:graphicFrame>
        <p:nvGraphicFramePr>
          <p:cNvPr id="215137" name="Group 97"/>
          <p:cNvGraphicFramePr>
            <a:graphicFrameLocks noGrp="1"/>
          </p:cNvGraphicFramePr>
          <p:nvPr/>
        </p:nvGraphicFramePr>
        <p:xfrm>
          <a:off x="352425" y="111122"/>
          <a:ext cx="8431213" cy="1065848"/>
        </p:xfrm>
        <a:graphic>
          <a:graphicData uri="http://schemas.openxmlformats.org/drawingml/2006/table">
            <a:tbl>
              <a:tblPr/>
              <a:tblGrid>
                <a:gridCol w="2132013"/>
                <a:gridCol w="1065212"/>
                <a:gridCol w="874713"/>
                <a:gridCol w="855662"/>
                <a:gridCol w="892175"/>
                <a:gridCol w="866775"/>
                <a:gridCol w="877888"/>
                <a:gridCol w="866775"/>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使用年数</a:t>
                      </a:r>
                      <a:r>
                        <a:rPr kumimoji="1" lang="en-US" altLang="zh-CN" sz="1600" b="1" i="1" u="none" strike="noStrike" cap="none" normalizeH="0" baseline="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7</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188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年运行费</a:t>
                      </a:r>
                      <a:r>
                        <a:rPr kumimoji="1" lang="en-US" altLang="zh-CN" sz="1600" b="1" i="1" u="none" strike="noStrike" cap="none" normalizeH="0" baseline="0" smtClean="0">
                          <a:ln>
                            <a:noFill/>
                          </a:ln>
                          <a:solidFill>
                            <a:schemeClr val="tx1"/>
                          </a:solidFill>
                          <a:effectLst/>
                          <a:latin typeface="Times New Roman" pitchFamily="18" charset="0"/>
                          <a:ea typeface="宋体" charset="-122"/>
                        </a:rPr>
                        <a:t>C</a:t>
                      </a:r>
                      <a:r>
                        <a:rPr kumimoji="1" lang="en-US" altLang="zh-CN" sz="1600" b="1" i="1" u="none" strike="noStrike" cap="none" normalizeH="0" baseline="-25000" smtClean="0">
                          <a:ln>
                            <a:noFill/>
                          </a:ln>
                          <a:solidFill>
                            <a:schemeClr val="tx1"/>
                          </a:solidFill>
                          <a:effectLst/>
                          <a:latin typeface="Times New Roman" pitchFamily="18" charset="0"/>
                          <a:ea typeface="宋体" charset="-122"/>
                        </a:rPr>
                        <a:t>p</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5500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7000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9000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设备余值</a:t>
                      </a:r>
                      <a:r>
                        <a:rPr kumimoji="1" lang="en-US" altLang="zh-CN" sz="1600" b="1" i="1" u="none" strike="noStrike" cap="none" normalizeH="0" baseline="0" smtClean="0">
                          <a:ln>
                            <a:noFill/>
                          </a:ln>
                          <a:solidFill>
                            <a:schemeClr val="tx1"/>
                          </a:solidFill>
                          <a:effectLst/>
                          <a:latin typeface="Times New Roman" pitchFamily="18" charset="0"/>
                          <a:ea typeface="宋体" charset="-122"/>
                        </a:rPr>
                        <a:t>L</a:t>
                      </a:r>
                      <a:r>
                        <a:rPr kumimoji="1" lang="en-US" altLang="zh-CN" sz="1600" b="1" i="1" u="none" strike="noStrike" cap="none" normalizeH="0" baseline="-25000" smtClean="0">
                          <a:ln>
                            <a:noFill/>
                          </a:ln>
                          <a:solidFill>
                            <a:schemeClr val="tx1"/>
                          </a:solidFill>
                          <a:effectLst/>
                          <a:latin typeface="Times New Roman" pitchFamily="18" charset="0"/>
                          <a:ea typeface="宋体" charset="-122"/>
                        </a:rPr>
                        <a:t>T</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10000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6000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4500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3500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2500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宋体" charset="-122"/>
                          <a:ea typeface="宋体" charset="-122"/>
                        </a:rPr>
                        <a:t>1500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宋体" charset="-122"/>
                          <a:ea typeface="宋体" charset="-122"/>
                        </a:rPr>
                        <a:t>1000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FFFF"/>
                    </a:solidFill>
                  </a:tcPr>
                </a:tc>
              </a:tr>
            </a:tbl>
          </a:graphicData>
        </a:graphic>
      </p:graphicFrame>
      <p:sp>
        <p:nvSpPr>
          <p:cNvPr id="215182" name="Text Box 142"/>
          <p:cNvSpPr txBox="1">
            <a:spLocks noChangeArrowheads="1"/>
          </p:cNvSpPr>
          <p:nvPr/>
        </p:nvSpPr>
        <p:spPr bwMode="auto">
          <a:xfrm>
            <a:off x="577850" y="5661025"/>
            <a:ext cx="8108950" cy="579438"/>
          </a:xfrm>
          <a:prstGeom prst="rect">
            <a:avLst/>
          </a:prstGeom>
          <a:noFill/>
          <a:ln w="9525">
            <a:noFill/>
            <a:miter lim="800000"/>
            <a:headEnd/>
            <a:tailEnd/>
          </a:ln>
          <a:effectLst/>
        </p:spPr>
        <p:txBody>
          <a:bodyPr>
            <a:spAutoFit/>
          </a:bodyPr>
          <a:lstStyle/>
          <a:p>
            <a:pPr algn="l">
              <a:spcBef>
                <a:spcPct val="50000"/>
              </a:spcBef>
            </a:pPr>
            <a:endParaRPr lang="zh-CN" altLang="en-US"/>
          </a:p>
        </p:txBody>
      </p:sp>
      <p:sp>
        <p:nvSpPr>
          <p:cNvPr id="215183" name="Text Box 143"/>
          <p:cNvSpPr txBox="1">
            <a:spLocks noChangeArrowheads="1"/>
          </p:cNvSpPr>
          <p:nvPr/>
        </p:nvSpPr>
        <p:spPr bwMode="auto">
          <a:xfrm>
            <a:off x="328612" y="5583238"/>
            <a:ext cx="7286626" cy="861774"/>
          </a:xfrm>
          <a:prstGeom prst="rect">
            <a:avLst/>
          </a:prstGeom>
          <a:noFill/>
          <a:ln w="9525">
            <a:noFill/>
            <a:miter lim="800000"/>
            <a:headEnd/>
            <a:tailEnd/>
          </a:ln>
          <a:effectLst/>
        </p:spPr>
        <p:txBody>
          <a:bodyPr wrap="square">
            <a:spAutoFit/>
          </a:bodyPr>
          <a:lstStyle/>
          <a:p>
            <a:pPr algn="l">
              <a:spcBef>
                <a:spcPct val="50000"/>
              </a:spcBef>
            </a:pPr>
            <a:r>
              <a:rPr lang="en-US" altLang="zh-CN" sz="2000" dirty="0"/>
              <a:t>AC</a:t>
            </a:r>
            <a:r>
              <a:rPr lang="en-US" altLang="zh-CN" sz="2000" baseline="-25000" dirty="0"/>
              <a:t>2</a:t>
            </a:r>
            <a:r>
              <a:rPr lang="en-US" altLang="zh-CN" sz="2000" dirty="0"/>
              <a:t>=[</a:t>
            </a:r>
            <a:r>
              <a:rPr lang="en-US" altLang="zh-CN" sz="2000" dirty="0" smtClean="0"/>
              <a:t>16000-6000(P/F,10</a:t>
            </a:r>
            <a:r>
              <a:rPr lang="en-US" altLang="zh-CN" sz="2000" dirty="0"/>
              <a:t>%,2)+2000(P/F,10%,1</a:t>
            </a:r>
            <a:r>
              <a:rPr lang="en-US" altLang="zh-CN" sz="2000" dirty="0" smtClean="0"/>
              <a:t>)</a:t>
            </a:r>
          </a:p>
          <a:p>
            <a:pPr indent="628650" algn="l">
              <a:spcBef>
                <a:spcPct val="50000"/>
              </a:spcBef>
            </a:pPr>
            <a:r>
              <a:rPr lang="en-US" altLang="zh-CN" sz="2000" dirty="0" smtClean="0"/>
              <a:t>+</a:t>
            </a:r>
            <a:r>
              <a:rPr lang="en-US" altLang="zh-CN" sz="2000" dirty="0"/>
              <a:t>2500(P/F,10%,2)](A/P,10%,2</a:t>
            </a:r>
            <a:r>
              <a:rPr lang="en-US" altLang="zh-CN" sz="2000" dirty="0" smtClean="0"/>
              <a:t>)    </a:t>
            </a:r>
            <a:r>
              <a:rPr lang="en-US" altLang="zh-CN" sz="2000" dirty="0"/>
              <a:t>=8598</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83"/>
                                        </p:tgtEl>
                                        <p:attrNameLst>
                                          <p:attrName>style.visibility</p:attrName>
                                        </p:attrNameLst>
                                      </p:cBhvr>
                                      <p:to>
                                        <p:strVal val="visible"/>
                                      </p:to>
                                    </p:set>
                                    <p:anim calcmode="lin" valueType="num">
                                      <p:cBhvr additive="base">
                                        <p:cTn id="7" dur="500" fill="hold"/>
                                        <p:tgtEl>
                                          <p:spTgt spid="215183"/>
                                        </p:tgtEl>
                                        <p:attrNameLst>
                                          <p:attrName>ppt_x</p:attrName>
                                        </p:attrNameLst>
                                      </p:cBhvr>
                                      <p:tavLst>
                                        <p:tav tm="0">
                                          <p:val>
                                            <p:strVal val="0-#ppt_w/2"/>
                                          </p:val>
                                        </p:tav>
                                        <p:tav tm="100000">
                                          <p:val>
                                            <p:strVal val="#ppt_x"/>
                                          </p:val>
                                        </p:tav>
                                      </p:tavLst>
                                    </p:anim>
                                    <p:anim calcmode="lin" valueType="num">
                                      <p:cBhvr additive="base">
                                        <p:cTn id="8" dur="500" fill="hold"/>
                                        <p:tgtEl>
                                          <p:spTgt spid="215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五～</a:t>
            </a:r>
            <a:r>
              <a:rPr lang="en-US" altLang="zh-CN" sz="2800" dirty="0" smtClean="0"/>
              <a:t>七</a:t>
            </a:r>
            <a:r>
              <a:rPr lang="zh-CN" altLang="en-US" sz="2800" b="1" dirty="0" smtClean="0"/>
              <a:t>、东风公司案例</a:t>
            </a:r>
            <a:endParaRPr lang="zh-CN" altLang="en-US" sz="2800" b="1" dirty="0" smtClean="0">
              <a:latin typeface="隶书" pitchFamily="49" charset="-122"/>
            </a:endParaRPr>
          </a:p>
        </p:txBody>
      </p:sp>
      <p:sp>
        <p:nvSpPr>
          <p:cNvPr id="297987" name="Rectangle 3"/>
          <p:cNvSpPr>
            <a:spLocks noGrp="1" noChangeArrowheads="1"/>
          </p:cNvSpPr>
          <p:nvPr>
            <p:ph type="body" idx="1"/>
          </p:nvPr>
        </p:nvSpPr>
        <p:spPr>
          <a:xfrm>
            <a:off x="428596" y="1071546"/>
            <a:ext cx="8501122" cy="5309782"/>
          </a:xfrm>
        </p:spPr>
        <p:txBody>
          <a:bodyPr/>
          <a:lstStyle/>
          <a:p>
            <a:pPr marL="1257300" indent="-1257300" algn="just" eaLnBrk="1" hangingPunct="1">
              <a:lnSpc>
                <a:spcPct val="150000"/>
              </a:lnSpc>
              <a:buNone/>
            </a:pPr>
            <a:r>
              <a:rPr lang="zh-CN" altLang="en-US"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费用与效益</a:t>
            </a:r>
            <a:endParaRPr lang="en-US" altLang="zh-CN"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endParaRPr>
          </a:p>
          <a:p>
            <a:pPr marL="1257300" indent="-1257300" algn="just" eaLnBrk="1" hangingPunct="1">
              <a:lnSpc>
                <a:spcPct val="150000"/>
              </a:lnSpc>
              <a:buNone/>
            </a:pPr>
            <a:r>
              <a:rPr lang="zh-CN" altLang="en-US"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现金流量归类与列示</a:t>
            </a:r>
            <a:endParaRPr lang="en-US" altLang="zh-CN"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endParaRPr>
          </a:p>
          <a:p>
            <a:pPr marL="1257300" indent="-1257300" algn="just" eaLnBrk="1" hangingPunct="1">
              <a:lnSpc>
                <a:spcPct val="150000"/>
              </a:lnSpc>
              <a:buNone/>
            </a:pPr>
            <a:r>
              <a:rPr lang="zh-CN" altLang="en-US"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新产品项目现金流量计算</a:t>
            </a:r>
            <a:endParaRPr lang="en-US" altLang="zh-CN"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endParaRPr>
          </a:p>
          <a:p>
            <a:pPr marL="1257300" indent="-1257300" algn="just" eaLnBrk="1" hangingPunct="1">
              <a:lnSpc>
                <a:spcPct val="150000"/>
              </a:lnSpc>
              <a:buNone/>
            </a:pPr>
            <a:endParaRPr lang="en-US" altLang="zh-CN"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endParaRPr>
          </a:p>
          <a:p>
            <a:pPr marL="1257300" indent="-1257300" algn="just" eaLnBrk="1" hangingPunct="1">
              <a:lnSpc>
                <a:spcPct val="150000"/>
              </a:lnSpc>
              <a:buNone/>
            </a:pPr>
            <a:r>
              <a:rPr lang="zh-CN" altLang="en-US"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rPr>
              <a:t>实质：生成各类表，用以其后的各种分析计算。</a:t>
            </a:r>
            <a:endParaRPr lang="en-US" altLang="zh-CN"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4" end="4"/>
                                            </p:txEl>
                                          </p:spTgt>
                                        </p:tgtEl>
                                        <p:attrNameLst>
                                          <p:attrName>style.visibility</p:attrName>
                                        </p:attrNameLst>
                                      </p:cBhvr>
                                      <p:to>
                                        <p:strVal val="visible"/>
                                      </p:to>
                                    </p:set>
                                    <p:animEffect transition="in" filter="box(in)">
                                      <p:cBhvr>
                                        <p:cTn id="22"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1772816"/>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rgbClr val="333399"/>
                </a:solidFill>
                <a:effectLst>
                  <a:outerShdw blurRad="38100" dist="38100" dir="2700000" algn="tl">
                    <a:srgbClr val="C0C0C0"/>
                  </a:outerShdw>
                </a:effectLst>
                <a:latin typeface="华文琥珀" pitchFamily="2" charset="-122"/>
                <a:ea typeface="华文琥珀" pitchFamily="2" charset="-122"/>
              </a:rPr>
              <a:t>10</a:t>
            </a:r>
            <a:r>
              <a:rPr kumimoji="1" lang="zh-CN" altLang="en-US" sz="4400" dirty="0" smtClean="0">
                <a:solidFill>
                  <a:srgbClr val="333399"/>
                </a:solidFill>
                <a:effectLst>
                  <a:outerShdw blurRad="38100" dist="38100" dir="2700000" algn="tl">
                    <a:srgbClr val="C0C0C0"/>
                  </a:outerShdw>
                </a:effectLst>
                <a:latin typeface="华文琥珀" pitchFamily="2" charset="-122"/>
                <a:ea typeface="华文琥珀" pitchFamily="2" charset="-122"/>
              </a:rPr>
              <a:t>章   折现率测算</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428596" y="908720"/>
            <a:ext cx="8501122" cy="5309782"/>
          </a:xfrm>
        </p:spPr>
        <p:txBody>
          <a:bodyPr/>
          <a:lstStyle/>
          <a:p>
            <a:pPr marL="1614488" indent="-1614488" algn="ctr" eaLnBrk="1" hangingPunct="1">
              <a:lnSpc>
                <a:spcPct val="200000"/>
              </a:lnSpc>
              <a:buFont typeface="Wingdings" pitchFamily="2" charset="2"/>
              <a:buNone/>
            </a:pPr>
            <a:r>
              <a:rPr lang="zh-CN" altLang="en-US" sz="2000" dirty="0" smtClean="0">
                <a:solidFill>
                  <a:srgbClr val="7030A0"/>
                </a:solidFill>
                <a:effectLst>
                  <a:outerShdw blurRad="38100" dist="38100" dir="2700000" algn="tl">
                    <a:srgbClr val="000000">
                      <a:alpha val="43137"/>
                    </a:srgbClr>
                  </a:outerShdw>
                </a:effectLst>
                <a:latin typeface="Times New Roman" pitchFamily="18" charset="0"/>
              </a:rPr>
              <a:t>资金的时间价值就是资金的机会成本，</a:t>
            </a:r>
            <a:endParaRPr lang="en-US" altLang="zh-CN" sz="2000" dirty="0" smtClean="0">
              <a:solidFill>
                <a:srgbClr val="7030A0"/>
              </a:solidFill>
              <a:effectLst>
                <a:outerShdw blurRad="38100" dist="38100" dir="2700000" algn="tl">
                  <a:srgbClr val="000000">
                    <a:alpha val="43137"/>
                  </a:srgbClr>
                </a:outerShdw>
              </a:effectLst>
              <a:latin typeface="Times New Roman" pitchFamily="18" charset="0"/>
            </a:endParaRPr>
          </a:p>
          <a:p>
            <a:pPr marL="1614488" indent="-1614488" algn="ctr" eaLnBrk="1" hangingPunct="1">
              <a:lnSpc>
                <a:spcPct val="200000"/>
              </a:lnSpc>
              <a:buFont typeface="Wingdings" pitchFamily="2" charset="2"/>
              <a:buNone/>
            </a:pPr>
            <a:r>
              <a:rPr lang="zh-CN" altLang="en-US" sz="2000" dirty="0" smtClean="0">
                <a:solidFill>
                  <a:srgbClr val="7030A0"/>
                </a:solidFill>
                <a:effectLst>
                  <a:outerShdw blurRad="38100" dist="38100" dir="2700000" algn="tl">
                    <a:srgbClr val="000000">
                      <a:alpha val="43137"/>
                    </a:srgbClr>
                  </a:outerShdw>
                </a:effectLst>
                <a:latin typeface="Times New Roman" pitchFamily="18" charset="0"/>
              </a:rPr>
              <a:t>折现时应用机会成本对现金流量进行折现。</a:t>
            </a:r>
            <a:endParaRPr lang="en-US" altLang="zh-CN" sz="2000" dirty="0" smtClean="0">
              <a:solidFill>
                <a:srgbClr val="7030A0"/>
              </a:solidFill>
              <a:effectLst>
                <a:outerShdw blurRad="38100" dist="38100" dir="2700000" algn="tl">
                  <a:srgbClr val="000000">
                    <a:alpha val="43137"/>
                  </a:srgbClr>
                </a:outerShdw>
              </a:effectLst>
              <a:latin typeface="Times New Roman" pitchFamily="18" charset="0"/>
            </a:endParaRPr>
          </a:p>
          <a:p>
            <a:pPr marL="1614488" indent="-1614488"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项目应采用的折现率：</a:t>
            </a:r>
            <a:r>
              <a:rPr lang="zh-CN" altLang="en-US" sz="2000" dirty="0" smtClean="0">
                <a:effectLst/>
                <a:latin typeface="Times New Roman" pitchFamily="18" charset="0"/>
              </a:rPr>
              <a:t>推荐采用加权平均资金成本法替代现行的折现率测算方法（行业基准收益率），确定应采用的折现率。</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折现率的用途：</a:t>
            </a:r>
            <a:r>
              <a:rPr lang="zh-CN" altLang="en-US" sz="2000" dirty="0" smtClean="0">
                <a:effectLst/>
                <a:latin typeface="Times New Roman" pitchFamily="18" charset="0"/>
              </a:rPr>
              <a:t>一、用于等值计算中的折现才可比较费用和收益。二、企业衡量投资项目优劣，决定项目取舍的依据和尺度。</a:t>
            </a:r>
            <a:endParaRPr lang="en-US" altLang="zh-CN" sz="2000" dirty="0" smtClean="0">
              <a:effectLst/>
              <a:latin typeface="Times New Roman" pitchFamily="18" charset="0"/>
            </a:endParaRPr>
          </a:p>
          <a:p>
            <a:pPr marL="1614488" indent="-1614488"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测算折现率的依据：</a:t>
            </a:r>
            <a:r>
              <a:rPr lang="zh-CN" altLang="en-US" sz="2000" dirty="0" smtClean="0">
                <a:effectLst/>
                <a:latin typeface="Times New Roman" pitchFamily="18" charset="0"/>
              </a:rPr>
              <a:t>首先找出与项目具有同样风险特征的企业，即</a:t>
            </a:r>
            <a:r>
              <a:rPr lang="en-US" altLang="zh-CN" sz="2000" dirty="0" smtClean="0">
                <a:effectLst/>
                <a:latin typeface="Times New Roman" pitchFamily="18" charset="0"/>
              </a:rPr>
              <a:t>“</a:t>
            </a:r>
            <a:r>
              <a:rPr lang="en-US" altLang="zh-CN" sz="2000" dirty="0" err="1" smtClean="0">
                <a:effectLst/>
                <a:latin typeface="Times New Roman" pitchFamily="18" charset="0"/>
              </a:rPr>
              <a:t>参照企业</a:t>
            </a:r>
            <a:r>
              <a:rPr lang="en-US" altLang="zh-CN" sz="2000" dirty="0" smtClean="0">
                <a:effectLst/>
                <a:latin typeface="Times New Roman" pitchFamily="18" charset="0"/>
              </a:rPr>
              <a:t>”，</a:t>
            </a:r>
            <a:r>
              <a:rPr lang="en-US" altLang="zh-CN" sz="2000" dirty="0" err="1" smtClean="0">
                <a:effectLst/>
                <a:latin typeface="Times New Roman" pitchFamily="18" charset="0"/>
              </a:rPr>
              <a:t>然后选择参照企业的资金成本，作为依据</a:t>
            </a:r>
            <a:r>
              <a:rPr lang="en-US" altLang="zh-CN" sz="2000" dirty="0" smtClean="0">
                <a:effectLst/>
                <a:latin typeface="Times New Roman" pitchFamily="18" charset="0"/>
              </a:rPr>
              <a:t>。</a:t>
            </a:r>
            <a:endParaRPr lang="en-US" altLang="zh-CN" sz="2400" dirty="0" smtClean="0">
              <a:effectLst/>
              <a:latin typeface="Times New Roman" pitchFamily="18" charset="0"/>
            </a:endParaRPr>
          </a:p>
        </p:txBody>
      </p:sp>
      <p:sp>
        <p:nvSpPr>
          <p:cNvPr id="6"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一 ～ 四</a:t>
            </a:r>
            <a:r>
              <a:rPr lang="zh-CN" altLang="en-US" sz="2800" b="1" dirty="0" smtClean="0"/>
              <a:t>、折现率</a:t>
            </a:r>
            <a:endParaRPr lang="zh-CN" altLang="en-US" sz="2800" b="1" dirty="0" smtClean="0">
              <a:latin typeface="隶书" pitchFamily="49"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428596" y="908720"/>
            <a:ext cx="8501122" cy="5309782"/>
          </a:xfrm>
        </p:spPr>
        <p:txBody>
          <a:bodyPr/>
          <a:lstStyle/>
          <a:p>
            <a:pPr marL="1614488" indent="-1614488" eaLnBrk="1" hangingPunct="1">
              <a:lnSpc>
                <a:spcPct val="200000"/>
              </a:lnSpc>
              <a:buFont typeface="Wingdings" pitchFamily="2" charset="2"/>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三个主要因素：</a:t>
            </a:r>
            <a:endParaRPr lang="en-US" altLang="zh-CN" sz="2000" dirty="0" smtClean="0">
              <a:solidFill>
                <a:srgbClr val="C00000"/>
              </a:solidFill>
              <a:effectLst>
                <a:outerShdw blurRad="38100" dist="38100" dir="2700000" algn="tl">
                  <a:srgbClr val="000000">
                    <a:alpha val="43137"/>
                  </a:srgbClr>
                </a:outerShdw>
              </a:effectLst>
              <a:latin typeface="Times New Roman" pitchFamily="18" charset="0"/>
            </a:endParaRPr>
          </a:p>
          <a:p>
            <a:pPr marL="1614488" indent="-1614488" algn="ctr" eaLnBrk="1" hangingPunct="1">
              <a:lnSpc>
                <a:spcPct val="200000"/>
              </a:lnSpc>
              <a:buFont typeface="Wingdings" pitchFamily="2" charset="2"/>
              <a:buNone/>
            </a:pPr>
            <a:r>
              <a:rPr lang="zh-CN" altLang="en-US" sz="2000" dirty="0" smtClean="0">
                <a:solidFill>
                  <a:srgbClr val="7030A0"/>
                </a:solidFill>
                <a:effectLst>
                  <a:outerShdw blurRad="38100" dist="38100" dir="2700000" algn="tl">
                    <a:srgbClr val="000000">
                      <a:alpha val="43137"/>
                    </a:srgbClr>
                  </a:outerShdw>
                </a:effectLst>
                <a:latin typeface="Times New Roman" pitchFamily="18" charset="0"/>
              </a:rPr>
              <a:t>参照企业的风险，参照企业各种来源资金的成本，参照企业的资金结构。</a:t>
            </a:r>
            <a:endParaRPr lang="en-US" altLang="zh-CN" sz="2000" dirty="0" smtClean="0">
              <a:solidFill>
                <a:srgbClr val="7030A0"/>
              </a:solidFill>
              <a:effectLst>
                <a:outerShdw blurRad="38100" dist="38100" dir="2700000" algn="tl">
                  <a:srgbClr val="000000">
                    <a:alpha val="43137"/>
                  </a:srgbClr>
                </a:outerShdw>
              </a:effectLst>
              <a:latin typeface="Times New Roman" pitchFamily="18" charset="0"/>
            </a:endParaRPr>
          </a:p>
          <a:p>
            <a:pPr marL="1171575" indent="-1171575"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参照企业的风险：</a:t>
            </a:r>
            <a:r>
              <a:rPr lang="zh-CN" altLang="en-US" sz="2000" dirty="0" smtClean="0">
                <a:effectLst/>
                <a:latin typeface="Times New Roman" pitchFamily="18" charset="0"/>
              </a:rPr>
              <a:t>反映资金时间价值下限的</a:t>
            </a:r>
            <a:r>
              <a:rPr lang="zh-CN" altLang="en-US" sz="2000" dirty="0" smtClean="0">
                <a:solidFill>
                  <a:srgbClr val="7030A0"/>
                </a:solidFill>
                <a:effectLst/>
                <a:latin typeface="Times New Roman" pitchFamily="18" charset="0"/>
              </a:rPr>
              <a:t>无风险收益</a:t>
            </a:r>
            <a:r>
              <a:rPr lang="zh-CN" altLang="en-US" sz="2000" dirty="0" smtClean="0">
                <a:effectLst/>
                <a:latin typeface="Times New Roman" pitchFamily="18" charset="0"/>
              </a:rPr>
              <a:t>，一般相同，如</a:t>
            </a:r>
            <a:r>
              <a:rPr lang="zh-CN" altLang="en-US" sz="2000" dirty="0" smtClean="0">
                <a:effectLst/>
                <a:latin typeface="Times New Roman" pitchFamily="18" charset="0"/>
              </a:rPr>
              <a:t>国债。反映</a:t>
            </a:r>
            <a:r>
              <a:rPr lang="zh-CN" altLang="en-US" sz="2000" dirty="0" smtClean="0">
                <a:effectLst/>
                <a:latin typeface="Times New Roman" pitchFamily="18" charset="0"/>
              </a:rPr>
              <a:t>风险</a:t>
            </a:r>
            <a:r>
              <a:rPr lang="zh-CN" altLang="en-US" sz="2000" dirty="0" smtClean="0">
                <a:effectLst/>
                <a:latin typeface="Times New Roman" pitchFamily="18" charset="0"/>
              </a:rPr>
              <a:t>程度</a:t>
            </a:r>
            <a:r>
              <a:rPr lang="zh-CN" altLang="en-US" sz="2000" dirty="0" smtClean="0">
                <a:effectLst/>
                <a:latin typeface="Times New Roman" pitchFamily="18" charset="0"/>
              </a:rPr>
              <a:t>的</a:t>
            </a:r>
            <a:r>
              <a:rPr lang="zh-CN" altLang="en-US" sz="2000" dirty="0" smtClean="0">
                <a:solidFill>
                  <a:srgbClr val="7030A0"/>
                </a:solidFill>
                <a:effectLst/>
                <a:latin typeface="Times New Roman" pitchFamily="18" charset="0"/>
              </a:rPr>
              <a:t>风险报酬</a:t>
            </a:r>
            <a:r>
              <a:rPr lang="zh-CN" altLang="en-US" sz="2000" dirty="0" smtClean="0">
                <a:effectLst/>
                <a:latin typeface="Times New Roman" pitchFamily="18" charset="0"/>
              </a:rPr>
              <a:t>，一般不同，风险越高，要求得到更高报酬。</a:t>
            </a:r>
            <a:r>
              <a:rPr lang="zh-CN" altLang="en-US" sz="2000" dirty="0" smtClean="0">
                <a:solidFill>
                  <a:srgbClr val="00642D"/>
                </a:solidFill>
                <a:effectLst>
                  <a:outerShdw blurRad="38100" dist="38100" dir="2700000" algn="tl">
                    <a:srgbClr val="000000">
                      <a:alpha val="43137"/>
                    </a:srgbClr>
                  </a:outerShdw>
                </a:effectLst>
                <a:latin typeface="Times New Roman" pitchFamily="18" charset="0"/>
              </a:rPr>
              <a:t>企业</a:t>
            </a:r>
            <a:r>
              <a:rPr lang="zh-CN" altLang="en-US" sz="2000" dirty="0" smtClean="0">
                <a:solidFill>
                  <a:srgbClr val="00642D"/>
                </a:solidFill>
                <a:effectLst>
                  <a:outerShdw blurRad="38100" dist="38100" dir="2700000" algn="tl">
                    <a:srgbClr val="000000">
                      <a:alpha val="43137"/>
                    </a:srgbClr>
                  </a:outerShdw>
                </a:effectLst>
                <a:latin typeface="Times New Roman" pitchFamily="18" charset="0"/>
              </a:rPr>
              <a:t>总</a:t>
            </a:r>
            <a:r>
              <a:rPr lang="zh-CN" altLang="en-US" sz="2000" dirty="0" smtClean="0">
                <a:solidFill>
                  <a:srgbClr val="00642D"/>
                </a:solidFill>
                <a:effectLst>
                  <a:outerShdw blurRad="38100" dist="38100" dir="2700000" algn="tl">
                    <a:srgbClr val="000000">
                      <a:alpha val="43137"/>
                    </a:srgbClr>
                  </a:outerShdw>
                </a:effectLst>
                <a:latin typeface="Times New Roman" pitchFamily="18" charset="0"/>
              </a:rPr>
              <a:t>风险 </a:t>
            </a:r>
            <a:r>
              <a:rPr lang="en-US" altLang="zh-CN" sz="2000" dirty="0" smtClean="0">
                <a:solidFill>
                  <a:srgbClr val="00642D"/>
                </a:solidFill>
                <a:effectLst>
                  <a:outerShdw blurRad="38100" dist="38100" dir="2700000" algn="tl">
                    <a:srgbClr val="000000">
                      <a:alpha val="43137"/>
                    </a:srgbClr>
                  </a:outerShdw>
                </a:effectLst>
                <a:latin typeface="Times New Roman" pitchFamily="18" charset="0"/>
              </a:rPr>
              <a:t>= </a:t>
            </a:r>
            <a:r>
              <a:rPr lang="en-US" altLang="zh-CN" sz="2000" dirty="0" err="1" smtClean="0">
                <a:solidFill>
                  <a:srgbClr val="00642D"/>
                </a:solidFill>
                <a:effectLst>
                  <a:outerShdw blurRad="38100" dist="38100" dir="2700000" algn="tl">
                    <a:srgbClr val="000000">
                      <a:alpha val="43137"/>
                    </a:srgbClr>
                  </a:outerShdw>
                </a:effectLst>
                <a:latin typeface="Times New Roman" pitchFamily="18" charset="0"/>
              </a:rPr>
              <a:t>经营风险</a:t>
            </a:r>
            <a:r>
              <a:rPr lang="en-US" altLang="zh-CN" sz="2000" dirty="0" smtClean="0">
                <a:solidFill>
                  <a:srgbClr val="00642D"/>
                </a:solidFill>
                <a:effectLst>
                  <a:outerShdw blurRad="38100" dist="38100" dir="2700000" algn="tl">
                    <a:srgbClr val="000000">
                      <a:alpha val="43137"/>
                    </a:srgbClr>
                  </a:outerShdw>
                </a:effectLst>
                <a:latin typeface="Times New Roman" pitchFamily="18" charset="0"/>
              </a:rPr>
              <a:t> + </a:t>
            </a:r>
            <a:r>
              <a:rPr lang="en-US" altLang="zh-CN" sz="2000" dirty="0" err="1" smtClean="0">
                <a:solidFill>
                  <a:srgbClr val="00642D"/>
                </a:solidFill>
                <a:effectLst>
                  <a:outerShdw blurRad="38100" dist="38100" dir="2700000" algn="tl">
                    <a:srgbClr val="000000">
                      <a:alpha val="43137"/>
                    </a:srgbClr>
                  </a:outerShdw>
                </a:effectLst>
                <a:latin typeface="Times New Roman" pitchFamily="18" charset="0"/>
              </a:rPr>
              <a:t>财务风险</a:t>
            </a:r>
            <a:r>
              <a:rPr lang="en-US" altLang="zh-CN" sz="2000" dirty="0" smtClean="0">
                <a:effectLst/>
                <a:latin typeface="Times New Roman" pitchFamily="18" charset="0"/>
              </a:rPr>
              <a:t>。P213</a:t>
            </a:r>
            <a:endParaRPr lang="en-US" altLang="zh-CN" sz="2000" dirty="0" smtClean="0">
              <a:effectLst/>
              <a:latin typeface="Times New Roman" pitchFamily="18" charset="0"/>
            </a:endParaRPr>
          </a:p>
          <a:p>
            <a:pPr marL="3586163" indent="-3586163"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参照企业各种来源资金的成本：</a:t>
            </a:r>
            <a:r>
              <a:rPr lang="zh-CN" altLang="en-US" sz="2000" dirty="0" smtClean="0">
                <a:effectLst/>
                <a:latin typeface="Times New Roman" pitchFamily="18" charset="0"/>
              </a:rPr>
              <a:t>负债与自有资金成本。负债资金包括借款和债券。</a:t>
            </a:r>
            <a:r>
              <a:rPr lang="en-US" altLang="zh-CN" sz="2000" dirty="0" smtClean="0">
                <a:effectLst/>
                <a:latin typeface="Times New Roman" pitchFamily="18" charset="0"/>
              </a:rPr>
              <a:t>P214～220</a:t>
            </a:r>
          </a:p>
          <a:p>
            <a:pPr marL="0" indent="0" algn="just" eaLnBrk="1" hangingPunct="1">
              <a:lnSpc>
                <a:spcPct val="20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参照企业的资金结构：</a:t>
            </a:r>
            <a:r>
              <a:rPr lang="zh-CN" altLang="en-US" sz="2000" dirty="0" smtClean="0">
                <a:effectLst/>
                <a:latin typeface="Times New Roman" pitchFamily="18" charset="0"/>
              </a:rPr>
              <a:t>企业可以通过增加债务资金来降低资金的实际成本，提高股东的收益。但并不是无限制的。目标或最佳资金结构。</a:t>
            </a:r>
            <a:endParaRPr lang="en-US" altLang="zh-CN" sz="2400" dirty="0" smtClean="0">
              <a:effectLst/>
              <a:latin typeface="Times New Roman" pitchFamily="18" charset="0"/>
            </a:endParaRPr>
          </a:p>
        </p:txBody>
      </p:sp>
      <p:sp>
        <p:nvSpPr>
          <p:cNvPr id="6"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五</a:t>
            </a:r>
            <a:r>
              <a:rPr lang="zh-CN" altLang="en-US" sz="2800" b="1" dirty="0" smtClean="0"/>
              <a:t>、决定资金成本的主要因素与加权平均资金成本</a:t>
            </a:r>
            <a:endParaRPr lang="zh-CN" altLang="en-US" sz="2800" b="1" dirty="0" smtClean="0">
              <a:latin typeface="隶书" pitchFamily="49"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ox(in)">
                                      <p:cBhvr>
                                        <p:cTn id="22" dur="500"/>
                                        <p:tgtEl>
                                          <p:spTgt spid="297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ox(in)">
                                      <p:cBhvr>
                                        <p:cTn id="27"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solidFill>
                  <a:srgbClr val="C00000"/>
                </a:solidFill>
                <a:effectLst>
                  <a:outerShdw blurRad="38100" dist="38100" dir="2700000" algn="tl">
                    <a:srgbClr val="000000">
                      <a:alpha val="43137"/>
                    </a:srgbClr>
                  </a:outerShdw>
                </a:effectLst>
                <a:latin typeface="华文中宋" pitchFamily="2" charset="-122"/>
                <a:ea typeface="华文中宋" pitchFamily="2" charset="-122"/>
              </a:rPr>
              <a:t>加权平均资金成本</a:t>
            </a:r>
          </a:p>
        </p:txBody>
      </p:sp>
      <p:sp>
        <p:nvSpPr>
          <p:cNvPr id="8" name="Text Box 6"/>
          <p:cNvSpPr txBox="1">
            <a:spLocks noChangeArrowheads="1"/>
          </p:cNvSpPr>
          <p:nvPr/>
        </p:nvSpPr>
        <p:spPr bwMode="auto">
          <a:xfrm>
            <a:off x="395536" y="1087576"/>
            <a:ext cx="8462566" cy="1477328"/>
          </a:xfrm>
          <a:prstGeom prst="rect">
            <a:avLst/>
          </a:prstGeom>
          <a:noFill/>
          <a:ln w="9525">
            <a:noFill/>
            <a:miter lim="800000"/>
            <a:headEnd/>
            <a:tailEnd/>
          </a:ln>
          <a:effectLst/>
        </p:spPr>
        <p:txBody>
          <a:bodyPr wrap="square">
            <a:spAutoFit/>
          </a:bodyPr>
          <a:lstStyle/>
          <a:p>
            <a:pPr marL="85725" indent="-85725" algn="l">
              <a:lnSpc>
                <a:spcPct val="150000"/>
              </a:lnSpc>
              <a:spcBef>
                <a:spcPct val="50000"/>
              </a:spcBef>
            </a:pPr>
            <a:r>
              <a:rPr lang="zh-CN" altLang="en-US" b="1"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rPr>
              <a:t>企业资金的预期收益属于为企业提供资金的所有投资者，因此它应是股东和债权人预期收益按各自出资比重加权的预期总收益。是其每一融资来源成本按各自在总资金中比重加权的平均值（</a:t>
            </a:r>
            <a:r>
              <a:rPr lang="en-US" altLang="zh-CN" b="1"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rPr>
              <a:t>WACC</a:t>
            </a:r>
            <a:r>
              <a:rPr lang="zh-CN" altLang="en-US" b="1"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rPr>
              <a:t>）。例</a:t>
            </a:r>
            <a:r>
              <a:rPr lang="en-US" altLang="zh-CN" b="1" dirty="0" smtClean="0">
                <a:solidFill>
                  <a:schemeClr val="accent6"/>
                </a:solidFill>
                <a:effectLst>
                  <a:outerShdw blurRad="38100" dist="38100" dir="2700000" algn="tl">
                    <a:srgbClr val="000000">
                      <a:alpha val="43137"/>
                    </a:srgbClr>
                  </a:outerShdw>
                </a:effectLst>
                <a:latin typeface="华文中宋" pitchFamily="2" charset="-122"/>
                <a:ea typeface="华文中宋" pitchFamily="2" charset="-122"/>
              </a:rPr>
              <a:t>10-3</a:t>
            </a:r>
            <a:endParaRPr lang="zh-CN" altLang="en-US" b="1" dirty="0">
              <a:solidFill>
                <a:schemeClr val="accent6"/>
              </a:solidFill>
              <a:effectLst>
                <a:outerShdw blurRad="38100" dist="38100" dir="2700000" algn="tl">
                  <a:srgbClr val="000000">
                    <a:alpha val="43137"/>
                  </a:srgbClr>
                </a:outerShdw>
              </a:effectLst>
              <a:latin typeface="华文中宋" pitchFamily="2" charset="-122"/>
              <a:ea typeface="华文中宋" pitchFamily="2" charset="-122"/>
            </a:endParaRPr>
          </a:p>
        </p:txBody>
      </p:sp>
      <p:graphicFrame>
        <p:nvGraphicFramePr>
          <p:cNvPr id="9218" name="Object 2"/>
          <p:cNvGraphicFramePr>
            <a:graphicFrameLocks noChangeAspect="1"/>
          </p:cNvGraphicFramePr>
          <p:nvPr/>
        </p:nvGraphicFramePr>
        <p:xfrm>
          <a:off x="1187624" y="2924944"/>
          <a:ext cx="6516688" cy="871538"/>
        </p:xfrm>
        <a:graphic>
          <a:graphicData uri="http://schemas.openxmlformats.org/presentationml/2006/ole">
            <p:oleObj spid="_x0000_s9218" name="公式" r:id="rId3" imgW="1904760" imgH="393480" progId="Equation.3">
              <p:embed/>
            </p:oleObj>
          </a:graphicData>
        </a:graphic>
      </p:graphicFrame>
      <p:sp>
        <p:nvSpPr>
          <p:cNvPr id="5" name="AutoShape 31"/>
          <p:cNvSpPr>
            <a:spLocks/>
          </p:cNvSpPr>
          <p:nvPr/>
        </p:nvSpPr>
        <p:spPr bwMode="auto">
          <a:xfrm>
            <a:off x="6444208" y="4221088"/>
            <a:ext cx="1564175" cy="264576"/>
          </a:xfrm>
          <a:prstGeom prst="borderCallout2">
            <a:avLst>
              <a:gd name="adj1" fmla="val 30250"/>
              <a:gd name="adj2" fmla="val -5264"/>
              <a:gd name="adj3" fmla="val 30250"/>
              <a:gd name="adj4" fmla="val -10088"/>
              <a:gd name="adj5" fmla="val -221012"/>
              <a:gd name="adj6" fmla="val -34830"/>
            </a:avLst>
          </a:prstGeom>
          <a:solidFill>
            <a:srgbClr val="FFCCCC"/>
          </a:solidFill>
          <a:ln w="9525">
            <a:solidFill>
              <a:schemeClr val="tx1"/>
            </a:solidFill>
            <a:miter lim="800000"/>
            <a:headEnd/>
            <a:tailEnd/>
          </a:ln>
          <a:effectLst/>
        </p:spPr>
        <p:txBody>
          <a:bodyPr anchor="ctr" anchorCtr="0"/>
          <a:lstStyle/>
          <a:p>
            <a:r>
              <a:rPr lang="zh-CN" altLang="en-US" sz="1800" b="1" dirty="0" smtClean="0"/>
              <a:t>自有资金成本</a:t>
            </a:r>
            <a:endParaRPr lang="zh-CN" altLang="en-US" sz="1800" b="1" dirty="0"/>
          </a:p>
        </p:txBody>
      </p:sp>
      <p:sp>
        <p:nvSpPr>
          <p:cNvPr id="6" name="AutoShape 31"/>
          <p:cNvSpPr>
            <a:spLocks/>
          </p:cNvSpPr>
          <p:nvPr/>
        </p:nvSpPr>
        <p:spPr bwMode="auto">
          <a:xfrm>
            <a:off x="5652120" y="4581128"/>
            <a:ext cx="1564175" cy="264576"/>
          </a:xfrm>
          <a:prstGeom prst="borderCallout2">
            <a:avLst>
              <a:gd name="adj1" fmla="val 30250"/>
              <a:gd name="adj2" fmla="val -5264"/>
              <a:gd name="adj3" fmla="val 30250"/>
              <a:gd name="adj4" fmla="val -10088"/>
              <a:gd name="adj5" fmla="val -280414"/>
              <a:gd name="adj6" fmla="val -37570"/>
            </a:avLst>
          </a:prstGeom>
          <a:solidFill>
            <a:srgbClr val="FFCCCC"/>
          </a:solidFill>
          <a:ln w="9525">
            <a:solidFill>
              <a:schemeClr val="tx1"/>
            </a:solidFill>
            <a:miter lim="800000"/>
            <a:headEnd/>
            <a:tailEnd/>
          </a:ln>
          <a:effectLst/>
        </p:spPr>
        <p:txBody>
          <a:bodyPr anchor="ctr" anchorCtr="0"/>
          <a:lstStyle/>
          <a:p>
            <a:r>
              <a:rPr lang="zh-CN" altLang="en-US" sz="1800" b="1" dirty="0" smtClean="0"/>
              <a:t>自有资金</a:t>
            </a:r>
            <a:endParaRPr lang="zh-CN" altLang="en-US" sz="1800" b="1" dirty="0"/>
          </a:p>
        </p:txBody>
      </p:sp>
      <p:sp>
        <p:nvSpPr>
          <p:cNvPr id="7" name="AutoShape 31"/>
          <p:cNvSpPr>
            <a:spLocks/>
          </p:cNvSpPr>
          <p:nvPr/>
        </p:nvSpPr>
        <p:spPr bwMode="auto">
          <a:xfrm>
            <a:off x="4716016" y="4941168"/>
            <a:ext cx="1564175" cy="264576"/>
          </a:xfrm>
          <a:prstGeom prst="borderCallout2">
            <a:avLst>
              <a:gd name="adj1" fmla="val 30250"/>
              <a:gd name="adj2" fmla="val -5264"/>
              <a:gd name="adj3" fmla="val 30250"/>
              <a:gd name="adj4" fmla="val -10088"/>
              <a:gd name="adj5" fmla="val -372217"/>
              <a:gd name="adj6" fmla="val -32090"/>
            </a:avLst>
          </a:prstGeom>
          <a:solidFill>
            <a:srgbClr val="FFCCCC"/>
          </a:solidFill>
          <a:ln w="9525">
            <a:solidFill>
              <a:schemeClr val="tx1"/>
            </a:solidFill>
            <a:miter lim="800000"/>
            <a:headEnd/>
            <a:tailEnd/>
          </a:ln>
          <a:effectLst/>
        </p:spPr>
        <p:txBody>
          <a:bodyPr anchor="ctr" anchorCtr="0"/>
          <a:lstStyle/>
          <a:p>
            <a:r>
              <a:rPr lang="zh-CN" altLang="en-US" sz="1800" b="1" dirty="0" smtClean="0"/>
              <a:t>负债资金</a:t>
            </a:r>
            <a:endParaRPr lang="zh-CN" altLang="en-US" sz="1800" b="1" dirty="0"/>
          </a:p>
        </p:txBody>
      </p:sp>
      <p:sp>
        <p:nvSpPr>
          <p:cNvPr id="9" name="AutoShape 31"/>
          <p:cNvSpPr>
            <a:spLocks/>
          </p:cNvSpPr>
          <p:nvPr/>
        </p:nvSpPr>
        <p:spPr bwMode="auto">
          <a:xfrm>
            <a:off x="4139952" y="5445224"/>
            <a:ext cx="1564175" cy="264576"/>
          </a:xfrm>
          <a:prstGeom prst="borderCallout2">
            <a:avLst>
              <a:gd name="adj1" fmla="val 30250"/>
              <a:gd name="adj2" fmla="val -5264"/>
              <a:gd name="adj3" fmla="val 30250"/>
              <a:gd name="adj4" fmla="val -10088"/>
              <a:gd name="adj5" fmla="val -653025"/>
              <a:gd name="adj6" fmla="val -45791"/>
            </a:avLst>
          </a:prstGeom>
          <a:solidFill>
            <a:srgbClr val="FFCCCC"/>
          </a:solidFill>
          <a:ln w="9525">
            <a:solidFill>
              <a:schemeClr val="tx1"/>
            </a:solidFill>
            <a:miter lim="800000"/>
            <a:headEnd/>
            <a:tailEnd/>
          </a:ln>
          <a:effectLst/>
        </p:spPr>
        <p:txBody>
          <a:bodyPr anchor="ctr" anchorCtr="0"/>
          <a:lstStyle/>
          <a:p>
            <a:r>
              <a:rPr lang="zh-CN" altLang="en-US" sz="1800" b="1" dirty="0" smtClean="0"/>
              <a:t>负债资金成本</a:t>
            </a:r>
            <a:endParaRPr lang="zh-CN" altLang="en-US" sz="1800" b="1" dirty="0"/>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11560" y="142852"/>
            <a:ext cx="7920880" cy="754062"/>
          </a:xfrm>
        </p:spPr>
        <p:txBody>
          <a:bodyPr/>
          <a:lstStyle/>
          <a:p>
            <a:pPr eaLnBrk="1" hangingPunct="1"/>
            <a:r>
              <a:rPr lang="zh-CN" altLang="en-US" sz="3200" dirty="0" smtClean="0">
                <a:solidFill>
                  <a:srgbClr val="C00000"/>
                </a:solidFill>
                <a:effectLst>
                  <a:outerShdw blurRad="38100" dist="38100" dir="2700000" algn="tl">
                    <a:srgbClr val="000000">
                      <a:alpha val="43137"/>
                    </a:srgbClr>
                  </a:outerShdw>
                </a:effectLst>
                <a:latin typeface="宋体" pitchFamily="2" charset="-122"/>
              </a:rPr>
              <a:t>指标差别说明什么</a:t>
            </a:r>
          </a:p>
        </p:txBody>
      </p:sp>
      <p:sp>
        <p:nvSpPr>
          <p:cNvPr id="295946" name="Rectangle 10"/>
          <p:cNvSpPr>
            <a:spLocks noChangeArrowheads="1"/>
          </p:cNvSpPr>
          <p:nvPr/>
        </p:nvSpPr>
        <p:spPr bwMode="auto">
          <a:xfrm>
            <a:off x="468313" y="1285860"/>
            <a:ext cx="8431212" cy="4951452"/>
          </a:xfrm>
          <a:prstGeom prst="rect">
            <a:avLst/>
          </a:prstGeom>
          <a:solidFill>
            <a:srgbClr val="007A37"/>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Ins="180000" anchor="ctr" anchorCtr="1"/>
          <a:lstStyle/>
          <a:p>
            <a:pPr marL="342900" indent="-342900">
              <a:lnSpc>
                <a:spcPct val="150000"/>
              </a:lnSpc>
              <a:spcBef>
                <a:spcPct val="20000"/>
              </a:spcBef>
              <a:buClr>
                <a:schemeClr val="folHlink"/>
              </a:buClr>
              <a:buSzPct val="60000"/>
            </a:pPr>
            <a:r>
              <a:rPr lang="en-US" altLang="zh-CN" sz="2400" b="1" dirty="0">
                <a:solidFill>
                  <a:schemeClr val="bg1"/>
                </a:solidFill>
                <a:effectLst>
                  <a:outerShdw blurRad="38100" dist="38100" dir="2700000" algn="tl">
                    <a:srgbClr val="000000">
                      <a:alpha val="43137"/>
                    </a:srgbClr>
                  </a:outerShdw>
                </a:effectLst>
                <a:latin typeface="宋体" pitchFamily="2" charset="-122"/>
              </a:rPr>
              <a:t>    </a:t>
            </a:r>
            <a:r>
              <a:rPr lang="en-US" altLang="zh-CN" sz="2400" b="1" dirty="0" smtClean="0">
                <a:solidFill>
                  <a:schemeClr val="bg1"/>
                </a:solidFill>
                <a:effectLst>
                  <a:outerShdw blurRad="38100" dist="38100" dir="2700000" algn="tl">
                    <a:srgbClr val="000000">
                      <a:alpha val="43137"/>
                    </a:srgbClr>
                  </a:outerShdw>
                </a:effectLst>
                <a:latin typeface="宋体" pitchFamily="2" charset="-122"/>
              </a:rPr>
              <a:t>  </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第一，传统指标，如税后利润并不代表企业的真正盈利，扣除股东应得报酬才算是真正盈利。</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a:p>
            <a:pPr marL="342900" indent="557213">
              <a:lnSpc>
                <a:spcPct val="150000"/>
              </a:lnSpc>
              <a:spcBef>
                <a:spcPct val="20000"/>
              </a:spcBef>
              <a:buClr>
                <a:schemeClr val="folHlink"/>
              </a:buClr>
              <a:buSzPct val="60000"/>
            </a:pP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第二，使用任何资金都要付出代价，追求增加销售额和会计利润增长不一定是有益的，不一定创造价值。</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a:p>
            <a:pPr marL="342900" indent="557213">
              <a:lnSpc>
                <a:spcPct val="150000"/>
              </a:lnSpc>
              <a:spcBef>
                <a:spcPct val="20000"/>
              </a:spcBef>
              <a:buClr>
                <a:schemeClr val="folHlink"/>
              </a:buClr>
              <a:buSzPct val="60000"/>
            </a:pP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第三，财务报表中资产和营业利润数字失真，传统指标不能准确评价企业的效益。不仅要考虑营业利润，还要考虑资金成本，只有当利润大于资金的成本时，企业才创造了价值。</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6"/>
                                        </p:tgtEl>
                                        <p:attrNameLst>
                                          <p:attrName>style.visibility</p:attrName>
                                        </p:attrNameLst>
                                      </p:cBhvr>
                                      <p:to>
                                        <p:strVal val="visible"/>
                                      </p:to>
                                    </p:set>
                                    <p:animEffect transition="in" filter="wipe(left)">
                                      <p:cBhvr>
                                        <p:cTn id="7" dur="500"/>
                                        <p:tgtEl>
                                          <p:spTgt spid="295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428596" y="1215562"/>
            <a:ext cx="8501122" cy="5309782"/>
          </a:xfrm>
        </p:spPr>
        <p:txBody>
          <a:bodyPr/>
          <a:lstStyle/>
          <a:p>
            <a:pPr marL="0" indent="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计算资金结构时：</a:t>
            </a:r>
            <a:r>
              <a:rPr lang="zh-CN" altLang="en-US" sz="2000" dirty="0" smtClean="0">
                <a:effectLst/>
                <a:latin typeface="Times New Roman" pitchFamily="18" charset="0"/>
              </a:rPr>
              <a:t>一，以目标资金结构为基础计算比重。二、不使用账面价值，而使用市场价值。三、选择具有同样风险的类似企业作为参照企业。</a:t>
            </a:r>
            <a:endParaRPr lang="en-US" altLang="zh-CN" sz="2000" dirty="0" smtClean="0">
              <a:effectLst/>
              <a:latin typeface="Times New Roman" pitchFamily="18" charset="0"/>
            </a:endParaRPr>
          </a:p>
          <a:p>
            <a:pPr marL="2057400" indent="-205740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项目风险差别调整：</a:t>
            </a:r>
            <a:r>
              <a:rPr lang="en-US" altLang="zh-CN" sz="2000" dirty="0" smtClean="0">
                <a:effectLst/>
                <a:latin typeface="Times New Roman" pitchFamily="18" charset="0"/>
              </a:rPr>
              <a:t>6类。</a:t>
            </a:r>
            <a:r>
              <a:rPr lang="en-US" altLang="zh-CN" sz="2000" dirty="0" err="1" smtClean="0">
                <a:effectLst/>
                <a:latin typeface="Times New Roman" pitchFamily="18" charset="0"/>
              </a:rPr>
              <a:t>改扩建项目具有平均风险项目</a:t>
            </a:r>
            <a:r>
              <a:rPr lang="en-US" altLang="zh-CN" sz="2000" dirty="0" smtClean="0">
                <a:effectLst/>
                <a:latin typeface="Times New Roman" pitchFamily="18" charset="0"/>
              </a:rPr>
              <a:t>。</a:t>
            </a:r>
          </a:p>
          <a:p>
            <a:pPr marL="0" indent="0" algn="just" eaLnBrk="1" hangingPunct="1">
              <a:lnSpc>
                <a:spcPct val="150000"/>
              </a:lnSpc>
              <a:buNone/>
            </a:pP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rPr>
              <a:t>测算资金成本的步骤：</a:t>
            </a:r>
            <a:r>
              <a:rPr lang="en-US" altLang="zh-CN" sz="2000" dirty="0" smtClean="0">
                <a:effectLst/>
                <a:latin typeface="Times New Roman" pitchFamily="18" charset="0"/>
              </a:rPr>
              <a:t> </a:t>
            </a:r>
            <a:r>
              <a:rPr lang="zh-CN" altLang="en-US" sz="2000" dirty="0" smtClean="0">
                <a:effectLst/>
                <a:latin typeface="Times New Roman" pitchFamily="18" charset="0"/>
              </a:rPr>
              <a:t>根据企业负债资金和自有资金的市场价值，计算各自所占比例；计算借款及债券的税后成本，即负债资金的税后成本；采用资本资产定价模型计算自有资金成本，非上市企业需估算参照企业</a:t>
            </a:r>
            <a:r>
              <a:rPr lang="en-US" altLang="zh-CN" sz="2000" dirty="0" err="1" smtClean="0">
                <a:effectLst/>
                <a:latin typeface="Times New Roman" pitchFamily="18" charset="0"/>
              </a:rPr>
              <a:t>β系数；计算WACC作为折现率</a:t>
            </a:r>
            <a:r>
              <a:rPr lang="en-US" altLang="zh-CN" sz="2000" dirty="0" smtClean="0">
                <a:effectLst/>
                <a:latin typeface="Times New Roman" pitchFamily="18" charset="0"/>
              </a:rPr>
              <a:t>。（</a:t>
            </a:r>
            <a:r>
              <a:rPr lang="en-US" altLang="zh-CN" sz="2000" dirty="0" err="1" smtClean="0">
                <a:solidFill>
                  <a:srgbClr val="00642D"/>
                </a:solidFill>
                <a:effectLst>
                  <a:outerShdw blurRad="38100" dist="38100" dir="2700000" algn="tl">
                    <a:srgbClr val="000000">
                      <a:alpha val="43137"/>
                    </a:srgbClr>
                  </a:outerShdw>
                </a:effectLst>
                <a:latin typeface="Times New Roman" pitchFamily="18" charset="0"/>
              </a:rPr>
              <a:t>理解折现率的产生过程</a:t>
            </a:r>
            <a:r>
              <a:rPr lang="en-US" altLang="zh-CN" sz="2000" dirty="0" smtClean="0">
                <a:effectLst/>
                <a:latin typeface="Times New Roman" pitchFamily="18" charset="0"/>
              </a:rPr>
              <a:t>）</a:t>
            </a:r>
          </a:p>
          <a:p>
            <a:pPr marL="0" indent="0" algn="just" eaLnBrk="1" hangingPunct="1">
              <a:lnSpc>
                <a:spcPct val="150000"/>
              </a:lnSpc>
              <a:buNone/>
            </a:pPr>
            <a:endParaRPr lang="en-US" altLang="zh-CN" sz="2000" dirty="0" smtClean="0">
              <a:effectLst/>
              <a:latin typeface="Times New Roman" pitchFamily="18" charset="0"/>
            </a:endParaRPr>
          </a:p>
          <a:p>
            <a:pPr marL="0" indent="0" algn="just" eaLnBrk="1" hangingPunct="1">
              <a:lnSpc>
                <a:spcPct val="150000"/>
              </a:lnSpc>
              <a:buNone/>
            </a:pPr>
            <a:r>
              <a:rPr lang="zh-CN" altLang="en-US" sz="2000" dirty="0" smtClean="0">
                <a:effectLst/>
                <a:latin typeface="Times New Roman" pitchFamily="18" charset="0"/>
              </a:rPr>
              <a:t>东风公司的资金成本</a:t>
            </a:r>
            <a:r>
              <a:rPr lang="en-US" altLang="zh-CN" sz="2000" smtClean="0">
                <a:effectLst/>
                <a:latin typeface="Times New Roman" pitchFamily="18" charset="0"/>
              </a:rPr>
              <a:t>:  WACC=10.3%     P228</a:t>
            </a:r>
            <a:endParaRPr lang="en-US" altLang="zh-CN" sz="2000" dirty="0" smtClean="0">
              <a:effectLst/>
              <a:latin typeface="Times New Roman" pitchFamily="18" charset="0"/>
            </a:endParaRPr>
          </a:p>
          <a:p>
            <a:pPr marL="0" indent="0" algn="just" eaLnBrk="1" hangingPunct="1">
              <a:lnSpc>
                <a:spcPct val="150000"/>
              </a:lnSpc>
              <a:buNone/>
            </a:pPr>
            <a:endParaRPr lang="en-US" altLang="zh-CN" sz="2000" dirty="0" smtClean="0">
              <a:effectLst/>
              <a:latin typeface="Times New Roman" pitchFamily="18" charset="0"/>
            </a:endParaRPr>
          </a:p>
        </p:txBody>
      </p:sp>
      <p:sp>
        <p:nvSpPr>
          <p:cNvPr id="6" name="Rectangle 2"/>
          <p:cNvSpPr>
            <a:spLocks noGrp="1" noChangeArrowheads="1"/>
          </p:cNvSpPr>
          <p:nvPr>
            <p:ph type="title"/>
          </p:nvPr>
        </p:nvSpPr>
        <p:spPr>
          <a:xfrm>
            <a:off x="571472" y="214290"/>
            <a:ext cx="8229600" cy="754063"/>
          </a:xfrm>
        </p:spPr>
        <p:txBody>
          <a:bodyPr/>
          <a:lstStyle/>
          <a:p>
            <a:pPr eaLnBrk="1" hangingPunct="1"/>
            <a:r>
              <a:rPr lang="zh-CN" altLang="en-US" sz="2800" dirty="0" smtClean="0"/>
              <a:t>七</a:t>
            </a:r>
            <a:r>
              <a:rPr lang="zh-CN" altLang="en-US" sz="2800" b="1" dirty="0" smtClean="0"/>
              <a:t>、测算资金成本时应注意的问题</a:t>
            </a:r>
            <a:endParaRPr lang="zh-CN" altLang="en-US" sz="2800" b="1" dirty="0" smtClean="0">
              <a:latin typeface="隶书" pitchFamily="49"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ox(in)">
                                      <p:cBhvr>
                                        <p:cTn id="12" dur="500"/>
                                        <p:tgtEl>
                                          <p:spTgt spid="297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ox(in)">
                                      <p:cBhvr>
                                        <p:cTn id="17" dur="500"/>
                                        <p:tgtEl>
                                          <p:spTgt spid="297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7987">
                                            <p:txEl>
                                              <p:pRg st="4" end="4"/>
                                            </p:txEl>
                                          </p:spTgt>
                                        </p:tgtEl>
                                        <p:attrNameLst>
                                          <p:attrName>style.visibility</p:attrName>
                                        </p:attrNameLst>
                                      </p:cBhvr>
                                      <p:to>
                                        <p:strVal val="visible"/>
                                      </p:to>
                                    </p:set>
                                    <p:animEffect transition="in" filter="box(in)">
                                      <p:cBhvr>
                                        <p:cTn id="22"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49155"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49159" name="Group 67"/>
            <p:cNvGrpSpPr>
              <a:grpSpLocks/>
            </p:cNvGrpSpPr>
            <p:nvPr/>
          </p:nvGrpSpPr>
          <p:grpSpPr bwMode="auto">
            <a:xfrm>
              <a:off x="1565" y="709"/>
              <a:ext cx="941" cy="1453"/>
              <a:chOff x="1543" y="796"/>
              <a:chExt cx="941" cy="1453"/>
            </a:xfrm>
          </p:grpSpPr>
          <p:grpSp>
            <p:nvGrpSpPr>
              <p:cNvPr id="49161" name="Group 21"/>
              <p:cNvGrpSpPr>
                <a:grpSpLocks/>
              </p:cNvGrpSpPr>
              <p:nvPr/>
            </p:nvGrpSpPr>
            <p:grpSpPr bwMode="auto">
              <a:xfrm rot="-4877226">
                <a:off x="1913" y="676"/>
                <a:ext cx="344" cy="583"/>
                <a:chOff x="4733" y="2116"/>
                <a:chExt cx="151" cy="202"/>
              </a:xfrm>
            </p:grpSpPr>
            <p:grpSp>
              <p:nvGrpSpPr>
                <p:cNvPr id="49186"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49189" name="Group 24"/>
                  <p:cNvGrpSpPr>
                    <a:grpSpLocks/>
                  </p:cNvGrpSpPr>
                  <p:nvPr/>
                </p:nvGrpSpPr>
                <p:grpSpPr bwMode="auto">
                  <a:xfrm>
                    <a:off x="4748" y="2173"/>
                    <a:ext cx="99" cy="91"/>
                    <a:chOff x="4748" y="2173"/>
                    <a:chExt cx="99" cy="91"/>
                  </a:xfrm>
                </p:grpSpPr>
                <p:grpSp>
                  <p:nvGrpSpPr>
                    <p:cNvPr id="49190"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49162"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49165" name="Group 44"/>
                <p:cNvGrpSpPr>
                  <a:grpSpLocks/>
                </p:cNvGrpSpPr>
                <p:nvPr/>
              </p:nvGrpSpPr>
              <p:grpSpPr bwMode="auto">
                <a:xfrm>
                  <a:off x="4244" y="2066"/>
                  <a:ext cx="506" cy="326"/>
                  <a:chOff x="4244" y="2066"/>
                  <a:chExt cx="506" cy="326"/>
                </a:xfrm>
              </p:grpSpPr>
              <p:grpSp>
                <p:nvGrpSpPr>
                  <p:cNvPr id="49166" name="Group 45"/>
                  <p:cNvGrpSpPr>
                    <a:grpSpLocks/>
                  </p:cNvGrpSpPr>
                  <p:nvPr/>
                </p:nvGrpSpPr>
                <p:grpSpPr bwMode="auto">
                  <a:xfrm>
                    <a:off x="4244" y="2066"/>
                    <a:ext cx="506" cy="326"/>
                    <a:chOff x="4244" y="2066"/>
                    <a:chExt cx="506" cy="326"/>
                  </a:xfrm>
                </p:grpSpPr>
                <p:grpSp>
                  <p:nvGrpSpPr>
                    <p:cNvPr id="49178" name="Group 46"/>
                    <p:cNvGrpSpPr>
                      <a:grpSpLocks/>
                    </p:cNvGrpSpPr>
                    <p:nvPr/>
                  </p:nvGrpSpPr>
                  <p:grpSpPr bwMode="auto">
                    <a:xfrm>
                      <a:off x="4244" y="2066"/>
                      <a:ext cx="506" cy="326"/>
                      <a:chOff x="4244" y="2066"/>
                      <a:chExt cx="506" cy="326"/>
                    </a:xfrm>
                  </p:grpSpPr>
                  <p:grpSp>
                    <p:nvGrpSpPr>
                      <p:cNvPr id="49180"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49167"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1366218" y="44624"/>
            <a:ext cx="6086102" cy="830262"/>
          </a:xfrm>
        </p:spPr>
        <p:txBody>
          <a:bodyPr/>
          <a:lstStyle/>
          <a:p>
            <a:pPr eaLnBrk="1" hangingPunct="1">
              <a:defRPr/>
            </a:pPr>
            <a:r>
              <a:rPr lang="zh-CN" altLang="en-US" sz="3200" b="1" dirty="0" smtClean="0">
                <a:solidFill>
                  <a:srgbClr val="C00000"/>
                </a:solidFill>
                <a:effectLst>
                  <a:outerShdw blurRad="38100" dist="38100" dir="2700000" algn="tl">
                    <a:srgbClr val="C0C0C0"/>
                  </a:outerShdw>
                </a:effectLst>
                <a:latin typeface="Arial" pitchFamily="34" charset="0"/>
              </a:rPr>
              <a:t>经济原理</a:t>
            </a:r>
          </a:p>
        </p:txBody>
      </p:sp>
      <p:sp>
        <p:nvSpPr>
          <p:cNvPr id="296965" name="Rectangle 5"/>
          <p:cNvSpPr>
            <a:spLocks noChangeArrowheads="1"/>
          </p:cNvSpPr>
          <p:nvPr/>
        </p:nvSpPr>
        <p:spPr bwMode="auto">
          <a:xfrm>
            <a:off x="714348" y="1071546"/>
            <a:ext cx="7848600" cy="2600199"/>
          </a:xfrm>
          <a:prstGeom prst="rect">
            <a:avLst/>
          </a:prstGeom>
          <a:noFill/>
          <a:ln w="9525">
            <a:noFill/>
            <a:miter lim="800000"/>
            <a:headEnd/>
            <a:tailEnd/>
          </a:ln>
          <a:effectLst/>
        </p:spPr>
        <p:txBody>
          <a:bodyPr wrap="square">
            <a:spAutoFit/>
          </a:bodyPr>
          <a:lstStyle/>
          <a:p>
            <a:pPr algn="l">
              <a:lnSpc>
                <a:spcPct val="150000"/>
              </a:lnSpc>
              <a:defRPr/>
            </a:pPr>
            <a:r>
              <a:rPr lang="en-US" altLang="zh-CN" sz="2800" b="1" dirty="0">
                <a:solidFill>
                  <a:schemeClr val="accent6"/>
                </a:solidFill>
                <a:effectLst>
                  <a:outerShdw blurRad="38100" dist="38100" dir="2700000" algn="tl">
                    <a:srgbClr val="000000">
                      <a:alpha val="43137"/>
                    </a:srgbClr>
                  </a:outerShdw>
                </a:effectLst>
              </a:rPr>
              <a:t>        </a:t>
            </a:r>
            <a:r>
              <a:rPr lang="zh-CN" altLang="en-US" sz="2800" b="1" dirty="0" smtClean="0">
                <a:solidFill>
                  <a:schemeClr val="accent6"/>
                </a:solidFill>
                <a:effectLst>
                  <a:outerShdw blurRad="38100" dist="38100" dir="2700000" algn="tl">
                    <a:srgbClr val="000000">
                      <a:alpha val="43137"/>
                    </a:srgbClr>
                  </a:outerShdw>
                </a:effectLst>
              </a:rPr>
              <a:t>当投资者的投资收益超过其最低可接受收益时，超出部分就是剩余收入或经济利润，即投资的净效益。</a:t>
            </a:r>
            <a:endParaRPr lang="en-US" altLang="zh-CN" sz="2800" b="1" dirty="0" smtClean="0">
              <a:solidFill>
                <a:schemeClr val="accent6"/>
              </a:solidFill>
              <a:effectLst>
                <a:outerShdw blurRad="38100" dist="38100" dir="2700000" algn="tl">
                  <a:srgbClr val="000000">
                    <a:alpha val="43137"/>
                  </a:srgbClr>
                </a:outerShdw>
              </a:effectLst>
            </a:endParaRPr>
          </a:p>
          <a:p>
            <a:pPr algn="l">
              <a:lnSpc>
                <a:spcPct val="150000"/>
              </a:lnSpc>
              <a:defRPr/>
            </a:pPr>
            <a:r>
              <a:rPr lang="zh-CN" altLang="en-US" sz="2800" b="1" dirty="0" smtClean="0">
                <a:solidFill>
                  <a:srgbClr val="C00000"/>
                </a:solidFill>
                <a:effectLst>
                  <a:outerShdw blurRad="38100" dist="38100" dir="2700000" algn="tl">
                    <a:srgbClr val="000000">
                      <a:alpha val="43137"/>
                    </a:srgbClr>
                  </a:outerShdw>
                </a:effectLst>
              </a:rPr>
              <a:t>经济增加值：</a:t>
            </a:r>
            <a:endParaRPr lang="zh-CN" altLang="en-US" sz="2800" b="1" dirty="0">
              <a:solidFill>
                <a:srgbClr val="C00000"/>
              </a:solidFill>
              <a:effectLst>
                <a:outerShdw blurRad="38100" dist="38100" dir="2700000" algn="tl">
                  <a:srgbClr val="000000">
                    <a:alpha val="43137"/>
                  </a:srgbClr>
                </a:outerShdw>
              </a:effectLst>
            </a:endParaRPr>
          </a:p>
        </p:txBody>
      </p:sp>
      <p:sp>
        <p:nvSpPr>
          <p:cNvPr id="46089" name="Text Box 6"/>
          <p:cNvSpPr txBox="1">
            <a:spLocks noChangeArrowheads="1"/>
          </p:cNvSpPr>
          <p:nvPr/>
        </p:nvSpPr>
        <p:spPr bwMode="auto">
          <a:xfrm>
            <a:off x="395536" y="3769876"/>
            <a:ext cx="8458200" cy="1815882"/>
          </a:xfrm>
          <a:prstGeom prst="rect">
            <a:avLst/>
          </a:prstGeom>
          <a:noFill/>
          <a:ln w="9525">
            <a:noFill/>
            <a:miter lim="800000"/>
            <a:headEnd/>
            <a:tailEnd/>
          </a:ln>
        </p:spPr>
        <p:txBody>
          <a:bodyPr>
            <a:spAutoFit/>
          </a:bodyPr>
          <a:lstStyle/>
          <a:p>
            <a:pPr algn="ctr">
              <a:spcBef>
                <a:spcPct val="50000"/>
              </a:spcBef>
            </a:pPr>
            <a:r>
              <a:rPr lang="en-US" altLang="zh-CN" sz="2800" b="1" dirty="0" smtClean="0">
                <a:effectLst>
                  <a:outerShdw blurRad="38100" dist="38100" dir="2700000" algn="tl">
                    <a:srgbClr val="000000">
                      <a:alpha val="43137"/>
                    </a:srgbClr>
                  </a:outerShdw>
                </a:effectLst>
                <a:latin typeface="宋体" pitchFamily="2" charset="-122"/>
              </a:rPr>
              <a:t>EVA = NB = B – IC x WACC</a:t>
            </a:r>
          </a:p>
          <a:p>
            <a:pPr algn="ctr">
              <a:spcBef>
                <a:spcPct val="50000"/>
              </a:spcBef>
            </a:pPr>
            <a:r>
              <a:rPr lang="en-US" altLang="zh-CN" sz="2800" b="1" dirty="0" err="1" smtClean="0">
                <a:effectLst>
                  <a:outerShdw blurRad="38100" dist="38100" dir="2700000" algn="tl">
                    <a:srgbClr val="000000">
                      <a:alpha val="43137"/>
                    </a:srgbClr>
                  </a:outerShdw>
                </a:effectLst>
                <a:latin typeface="宋体" pitchFamily="2" charset="-122"/>
              </a:rPr>
              <a:t>NB:投资净效益</a:t>
            </a:r>
            <a:endParaRPr lang="en-US" altLang="zh-CN" sz="2800" b="1" dirty="0" smtClean="0">
              <a:effectLst>
                <a:outerShdw blurRad="38100" dist="38100" dir="2700000" algn="tl">
                  <a:srgbClr val="000000">
                    <a:alpha val="43137"/>
                  </a:srgbClr>
                </a:outerShdw>
              </a:effectLst>
              <a:latin typeface="宋体" pitchFamily="2" charset="-122"/>
            </a:endParaRPr>
          </a:p>
          <a:p>
            <a:pPr algn="ctr">
              <a:spcBef>
                <a:spcPct val="50000"/>
              </a:spcBef>
            </a:pPr>
            <a:r>
              <a:rPr lang="en-US" altLang="zh-CN" sz="2800" b="1" dirty="0" err="1" smtClean="0">
                <a:effectLst>
                  <a:outerShdw blurRad="38100" dist="38100" dir="2700000" algn="tl">
                    <a:srgbClr val="000000">
                      <a:alpha val="43137"/>
                    </a:srgbClr>
                  </a:outerShdw>
                </a:effectLst>
                <a:latin typeface="宋体" pitchFamily="2" charset="-122"/>
              </a:rPr>
              <a:t>B：投资效益</a:t>
            </a:r>
            <a:endParaRPr lang="zh-CN" altLang="en-US" sz="2800" b="1" dirty="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000100" y="-24"/>
            <a:ext cx="7154862" cy="906462"/>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隶书" pitchFamily="49" charset="-122"/>
              </a:rPr>
              <a:t>净现值</a:t>
            </a:r>
            <a:r>
              <a:rPr lang="en-US" altLang="zh-CN" sz="3600" b="1" dirty="0" smtClean="0">
                <a:solidFill>
                  <a:srgbClr val="C00000"/>
                </a:solidFill>
                <a:effectLst>
                  <a:outerShdw blurRad="38100" dist="38100" dir="2700000" algn="tl">
                    <a:srgbClr val="000000">
                      <a:alpha val="43137"/>
                    </a:srgbClr>
                  </a:outerShdw>
                </a:effectLst>
                <a:latin typeface="隶书" pitchFamily="49" charset="-122"/>
              </a:rPr>
              <a:t>-</a:t>
            </a:r>
            <a:r>
              <a:rPr lang="en-US" altLang="zh-CN" sz="3600" b="1" dirty="0" err="1" smtClean="0">
                <a:solidFill>
                  <a:srgbClr val="C00000"/>
                </a:solidFill>
                <a:effectLst>
                  <a:outerShdw blurRad="38100" dist="38100" dir="2700000" algn="tl">
                    <a:srgbClr val="000000">
                      <a:alpha val="43137"/>
                    </a:srgbClr>
                  </a:outerShdw>
                </a:effectLst>
                <a:latin typeface="隶书" pitchFamily="49" charset="-122"/>
              </a:rPr>
              <a:t>企业的价值</a:t>
            </a:r>
            <a:endParaRPr lang="zh-CN" altLang="en-US" sz="3600" b="1" dirty="0" smtClean="0">
              <a:solidFill>
                <a:srgbClr val="C00000"/>
              </a:solidFill>
              <a:effectLst>
                <a:outerShdw blurRad="38100" dist="38100" dir="2700000" algn="tl">
                  <a:srgbClr val="000000">
                    <a:alpha val="43137"/>
                  </a:srgbClr>
                </a:outerShdw>
              </a:effectLst>
              <a:latin typeface="隶书" pitchFamily="49" charset="-122"/>
            </a:endParaRPr>
          </a:p>
        </p:txBody>
      </p:sp>
      <p:sp>
        <p:nvSpPr>
          <p:cNvPr id="8" name="Rectangle 3"/>
          <p:cNvSpPr txBox="1">
            <a:spLocks noChangeArrowheads="1"/>
          </p:cNvSpPr>
          <p:nvPr/>
        </p:nvSpPr>
        <p:spPr bwMode="auto">
          <a:xfrm>
            <a:off x="251520" y="980728"/>
            <a:ext cx="8568952" cy="5377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企业的价值取决于其未来现金流入和现金流出之差额的折现价值（净现值</a:t>
            </a:r>
            <a:r>
              <a:rPr lang="en-US" altLang="zh-CN" sz="2400" b="1" kern="0" dirty="0" smtClean="0">
                <a:solidFill>
                  <a:schemeClr val="accent2"/>
                </a:solidFill>
                <a:effectLst>
                  <a:outerShdw blurRad="38100" dist="38100" dir="2700000" algn="tl">
                    <a:srgbClr val="C0C0C0"/>
                  </a:outerShdw>
                </a:effectLst>
                <a:latin typeface="宋体" pitchFamily="2" charset="-122"/>
                <a:ea typeface="+mn-ea"/>
              </a:rPr>
              <a:t>NPV</a:t>
            </a: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），而折现时采用的折现率应是能反映企业风险的资金机会成本。净现值是投资的未来预期收益扣除一切成本费用，包括资金成本后的现值，是投资创造的净效益。</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342900" lvl="0" indent="-342900" algn="ctr">
              <a:lnSpc>
                <a:spcPts val="3600"/>
              </a:lnSpc>
              <a:spcBef>
                <a:spcPct val="20000"/>
              </a:spcBef>
              <a:buClr>
                <a:schemeClr val="accent2"/>
              </a:buClr>
            </a:pPr>
            <a:r>
              <a:rPr lang="en-US" altLang="zh-CN" sz="2400" b="1" kern="0" dirty="0" smtClean="0">
                <a:solidFill>
                  <a:schemeClr val="accent2"/>
                </a:solidFill>
                <a:effectLst>
                  <a:outerShdw blurRad="38100" dist="38100" dir="2700000" algn="tl">
                    <a:srgbClr val="C0C0C0"/>
                  </a:outerShdw>
                </a:effectLst>
                <a:latin typeface="宋体" pitchFamily="2" charset="-122"/>
                <a:ea typeface="+mn-ea"/>
              </a:rPr>
              <a:t>	</a:t>
            </a:r>
            <a:r>
              <a:rPr lang="en-US" altLang="zh-CN" sz="2400" b="1" kern="0" dirty="0" smtClean="0">
                <a:solidFill>
                  <a:srgbClr val="C00000"/>
                </a:solidFill>
                <a:effectLst>
                  <a:outerShdw blurRad="38100" dist="38100" dir="2700000" algn="tl">
                    <a:srgbClr val="C0C0C0"/>
                  </a:outerShdw>
                </a:effectLst>
                <a:latin typeface="宋体" pitchFamily="2" charset="-122"/>
                <a:ea typeface="+mn-ea"/>
              </a:rPr>
              <a:t>NPV = PV</a:t>
            </a:r>
            <a:r>
              <a:rPr lang="en-US" altLang="zh-CN" sz="2400" b="1" kern="0" baseline="-25000" dirty="0" smtClean="0">
                <a:solidFill>
                  <a:srgbClr val="C00000"/>
                </a:solidFill>
                <a:effectLst>
                  <a:outerShdw blurRad="38100" dist="38100" dir="2700000" algn="tl">
                    <a:srgbClr val="C0C0C0"/>
                  </a:outerShdw>
                </a:effectLst>
                <a:latin typeface="宋体" pitchFamily="2" charset="-122"/>
                <a:ea typeface="+mn-ea"/>
              </a:rPr>
              <a:t>PROJECT</a:t>
            </a:r>
            <a:r>
              <a:rPr lang="en-US" altLang="zh-CN" sz="2400" b="1" kern="0" dirty="0" smtClean="0">
                <a:solidFill>
                  <a:srgbClr val="C00000"/>
                </a:solidFill>
                <a:effectLst>
                  <a:outerShdw blurRad="38100" dist="38100" dir="2700000" algn="tl">
                    <a:srgbClr val="C0C0C0"/>
                  </a:outerShdw>
                </a:effectLst>
                <a:latin typeface="宋体" pitchFamily="2" charset="-122"/>
                <a:ea typeface="+mn-ea"/>
              </a:rPr>
              <a:t> – IC</a:t>
            </a:r>
          </a:p>
          <a:p>
            <a:pPr marL="742950" lvl="1" indent="-285750" eaLnBrk="0" hangingPunct="0">
              <a:lnSpc>
                <a:spcPts val="3600"/>
              </a:lnSpc>
              <a:spcBef>
                <a:spcPct val="20000"/>
              </a:spcBef>
              <a:buClr>
                <a:srgbClr val="CC0000"/>
              </a:buClr>
              <a:buFont typeface="Wingdings" pitchFamily="2" charset="2"/>
              <a:buChar char="l"/>
            </a:pPr>
            <a:r>
              <a:rPr lang="en-US" altLang="zh-CN" sz="2400" b="1" dirty="0" smtClean="0">
                <a:effectLst>
                  <a:outerShdw blurRad="38100" dist="38100" dir="2700000" algn="tl">
                    <a:srgbClr val="C0C0C0"/>
                  </a:outerShdw>
                </a:effectLst>
                <a:latin typeface="华文中宋" pitchFamily="2" charset="-122"/>
                <a:ea typeface="华文中宋" pitchFamily="2" charset="-122"/>
              </a:rPr>
              <a:t>NPV&gt;0：收益大于费用，投资赢利</a:t>
            </a:r>
            <a:r>
              <a:rPr lang="zh-CN" altLang="en-US" sz="2400" b="1" dirty="0" smtClean="0">
                <a:effectLst>
                  <a:outerShdw blurRad="38100" dist="38100" dir="2700000" algn="tl">
                    <a:srgbClr val="C0C0C0"/>
                  </a:outerShdw>
                </a:effectLst>
                <a:latin typeface="华文中宋" pitchFamily="2" charset="-122"/>
                <a:ea typeface="华文中宋" pitchFamily="2" charset="-122"/>
              </a:rPr>
              <a:t>。</a:t>
            </a:r>
            <a:endParaRPr lang="en-US" altLang="zh-CN" sz="2400" b="1" dirty="0" smtClean="0">
              <a:effectLst>
                <a:outerShdw blurRad="38100" dist="38100" dir="2700000" algn="tl">
                  <a:srgbClr val="C0C0C0"/>
                </a:outerShdw>
              </a:effectLst>
              <a:latin typeface="华文中宋" pitchFamily="2" charset="-122"/>
              <a:ea typeface="华文中宋" pitchFamily="2" charset="-122"/>
            </a:endParaRPr>
          </a:p>
          <a:p>
            <a:pPr marL="742950" lvl="1" indent="-285750" eaLnBrk="0" hangingPunct="0">
              <a:lnSpc>
                <a:spcPts val="3600"/>
              </a:lnSpc>
              <a:spcBef>
                <a:spcPct val="20000"/>
              </a:spcBef>
              <a:buClr>
                <a:srgbClr val="CC0000"/>
              </a:buClr>
              <a:buFont typeface="Wingdings" pitchFamily="2" charset="2"/>
              <a:buChar char="l"/>
            </a:pPr>
            <a:r>
              <a:rPr lang="en-US" altLang="zh-CN" sz="2400" b="1" dirty="0" smtClean="0">
                <a:effectLst>
                  <a:outerShdw blurRad="38100" dist="38100" dir="2700000" algn="tl">
                    <a:srgbClr val="C0C0C0"/>
                  </a:outerShdw>
                </a:effectLst>
                <a:latin typeface="华文中宋" pitchFamily="2" charset="-122"/>
                <a:ea typeface="华文中宋" pitchFamily="2" charset="-122"/>
              </a:rPr>
              <a:t>NPV=0：收益与费用相等。</a:t>
            </a:r>
          </a:p>
          <a:p>
            <a:pPr marL="742950" lvl="1" indent="-285750" eaLnBrk="0" hangingPunct="0">
              <a:lnSpc>
                <a:spcPts val="3600"/>
              </a:lnSpc>
              <a:spcBef>
                <a:spcPct val="20000"/>
              </a:spcBef>
              <a:buClr>
                <a:srgbClr val="CC0000"/>
              </a:buClr>
              <a:buFont typeface="Wingdings" pitchFamily="2" charset="2"/>
              <a:buChar char="l"/>
            </a:pPr>
            <a:r>
              <a:rPr lang="en-US" altLang="zh-CN" sz="2400" b="1" dirty="0" smtClean="0">
                <a:effectLst>
                  <a:outerShdw blurRad="38100" dist="38100" dir="2700000" algn="tl">
                    <a:srgbClr val="C0C0C0"/>
                  </a:outerShdw>
                </a:effectLst>
                <a:latin typeface="华文中宋" pitchFamily="2" charset="-122"/>
                <a:ea typeface="华文中宋" pitchFamily="2" charset="-122"/>
              </a:rPr>
              <a:t>NPV&lt;0：收益小于费，投资亏损。</a:t>
            </a: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注意：税后净利润中已扣除了与长期资产相关的折旧与摊销，计算</a:t>
            </a:r>
            <a:r>
              <a:rPr lang="zh-CN" altLang="en-US" sz="2400" b="1" dirty="0" smtClean="0">
                <a:solidFill>
                  <a:srgbClr val="C00000"/>
                </a:solidFill>
                <a:effectLst>
                  <a:outerShdw blurRad="38100" dist="38100" dir="2700000" algn="tl">
                    <a:srgbClr val="C0C0C0"/>
                  </a:outerShdw>
                </a:effectLst>
                <a:latin typeface="华文中宋" pitchFamily="2" charset="-122"/>
                <a:ea typeface="华文中宋" pitchFamily="2" charset="-122"/>
              </a:rPr>
              <a:t>经济增加值时</a:t>
            </a:r>
            <a:r>
              <a:rPr lang="zh-CN" altLang="en-US" sz="2400" b="1" dirty="0" smtClean="0">
                <a:effectLst>
                  <a:outerShdw blurRad="38100" dist="38100" dir="2700000" algn="tl">
                    <a:srgbClr val="C0C0C0"/>
                  </a:outerShdw>
                </a:effectLst>
                <a:latin typeface="华文中宋" pitchFamily="2" charset="-122"/>
                <a:ea typeface="华文中宋" pitchFamily="2" charset="-122"/>
              </a:rPr>
              <a:t>无需再减</a:t>
            </a:r>
            <a:r>
              <a:rPr lang="en-US" altLang="zh-CN" sz="2400" b="1" dirty="0" smtClean="0">
                <a:effectLst>
                  <a:outerShdw blurRad="38100" dist="38100" dir="2700000" algn="tl">
                    <a:srgbClr val="C0C0C0"/>
                  </a:outerShdw>
                </a:effectLst>
                <a:latin typeface="华文中宋" pitchFamily="2" charset="-122"/>
                <a:ea typeface="华文中宋" pitchFamily="2" charset="-122"/>
              </a:rPr>
              <a:t>“</a:t>
            </a:r>
            <a:r>
              <a:rPr lang="en-US" altLang="zh-CN" sz="2400" b="1" dirty="0" err="1" smtClean="0">
                <a:effectLst>
                  <a:outerShdw blurRad="38100" dist="38100" dir="2700000" algn="tl">
                    <a:srgbClr val="C0C0C0"/>
                  </a:outerShdw>
                </a:effectLst>
                <a:latin typeface="华文中宋" pitchFamily="2" charset="-122"/>
                <a:ea typeface="华文中宋" pitchFamily="2" charset="-122"/>
              </a:rPr>
              <a:t>投入资金”这一项</a:t>
            </a:r>
            <a:r>
              <a:rPr lang="en-US" altLang="zh-CN" sz="2400" b="1" dirty="0" smtClean="0">
                <a:effectLst>
                  <a:outerShdw blurRad="38100" dist="38100" dir="2700000" algn="tl">
                    <a:srgbClr val="C0C0C0"/>
                  </a:outerShdw>
                </a:effectLst>
                <a:latin typeface="华文中宋" pitchFamily="2" charset="-122"/>
                <a:ea typeface="华文中宋" pitchFamily="2" charset="-122"/>
              </a:rPr>
              <a:t>。</a:t>
            </a:r>
            <a:endParaRPr lang="zh-CN" altLang="en-US" sz="2400" b="1" dirty="0" smtClean="0">
              <a:effectLst>
                <a:outerShdw blurRad="38100" dist="38100" dir="2700000" algn="tl">
                  <a:srgbClr val="C0C0C0"/>
                </a:outerShdw>
              </a:effectLst>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000100" y="-24"/>
            <a:ext cx="7154862" cy="906462"/>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隶书" pitchFamily="49" charset="-122"/>
              </a:rPr>
              <a:t>管理成效</a:t>
            </a:r>
          </a:p>
        </p:txBody>
      </p:sp>
      <p:sp>
        <p:nvSpPr>
          <p:cNvPr id="8" name="Rectangle 3"/>
          <p:cNvSpPr txBox="1">
            <a:spLocks noChangeArrowheads="1"/>
          </p:cNvSpPr>
          <p:nvPr/>
        </p:nvSpPr>
        <p:spPr bwMode="auto">
          <a:xfrm>
            <a:off x="251520" y="980728"/>
            <a:ext cx="8568952" cy="5377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以经济增加值法作为企业激励机制的中心内容，取得重大管理成效。</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342900" lvl="0" indent="-342900">
              <a:lnSpc>
                <a:spcPts val="36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三个重要特点：</a:t>
            </a:r>
            <a:endParaRPr lang="en-US" altLang="zh-CN" sz="2400" b="1" kern="0" dirty="0" smtClean="0">
              <a:solidFill>
                <a:srgbClr val="C00000"/>
              </a:solidFill>
              <a:effectLst>
                <a:outerShdw blurRad="38100" dist="38100" dir="2700000" algn="tl">
                  <a:srgbClr val="C0C0C0"/>
                </a:outerShdw>
              </a:effectLst>
              <a:latin typeface="宋体" pitchFamily="2" charset="-122"/>
              <a:ea typeface="+mn-ea"/>
            </a:endParaRPr>
          </a:p>
          <a:p>
            <a:pPr marL="742950" lvl="1" indent="-285750" eaLnBrk="0" hangingPunct="0">
              <a:lnSpc>
                <a:spcPts val="3600"/>
              </a:lnSpc>
              <a:spcBef>
                <a:spcPct val="20000"/>
              </a:spcBef>
              <a:buClr>
                <a:srgbClr val="CC0000"/>
              </a:buClr>
              <a:buFont typeface="Wingdings" pitchFamily="2" charset="2"/>
              <a:buChar char="l"/>
            </a:pPr>
            <a:r>
              <a:rPr lang="en-US" altLang="zh-CN" sz="2400" b="1" dirty="0" err="1" smtClean="0">
                <a:effectLst>
                  <a:outerShdw blurRad="38100" dist="38100" dir="2700000" algn="tl">
                    <a:srgbClr val="C0C0C0"/>
                  </a:outerShdw>
                </a:effectLst>
                <a:latin typeface="华文中宋" pitchFamily="2" charset="-122"/>
                <a:ea typeface="华文中宋" pitchFamily="2" charset="-122"/>
              </a:rPr>
              <a:t>第一，作为企业变动工资报酬，奖金是创造经济增加值</a:t>
            </a:r>
            <a:r>
              <a:rPr lang="zh-CN" altLang="en-US" sz="2400" b="1" dirty="0" smtClean="0">
                <a:effectLst>
                  <a:outerShdw blurRad="38100" dist="38100" dir="2700000" algn="tl">
                    <a:srgbClr val="C0C0C0"/>
                  </a:outerShdw>
                </a:effectLst>
                <a:latin typeface="华文中宋" pitchFamily="2" charset="-122"/>
                <a:ea typeface="华文中宋" pitchFamily="2" charset="-122"/>
              </a:rPr>
              <a:t>的某一固定比例，不封顶。</a:t>
            </a:r>
            <a:endParaRPr lang="en-US" altLang="zh-CN" sz="2400" b="1" dirty="0" smtClean="0">
              <a:effectLst>
                <a:outerShdw blurRad="38100" dist="38100" dir="2700000" algn="tl">
                  <a:srgbClr val="C0C0C0"/>
                </a:outerShdw>
              </a:effectLst>
              <a:latin typeface="华文中宋" pitchFamily="2" charset="-122"/>
              <a:ea typeface="华文中宋" pitchFamily="2" charset="-122"/>
            </a:endParaRPr>
          </a:p>
          <a:p>
            <a:pPr marL="742950" lvl="1" indent="-285750" eaLnBrk="0" hangingPunct="0">
              <a:lnSpc>
                <a:spcPts val="3600"/>
              </a:lnSpc>
              <a:spcBef>
                <a:spcPct val="20000"/>
              </a:spcBef>
              <a:buClr>
                <a:srgbClr val="CC0000"/>
              </a:buClr>
              <a:buFont typeface="Wingdings" pitchFamily="2" charset="2"/>
              <a:buChar char="l"/>
            </a:pPr>
            <a:r>
              <a:rPr lang="en-US" altLang="zh-CN" sz="2400" b="1" dirty="0" err="1" smtClean="0">
                <a:effectLst>
                  <a:outerShdw blurRad="38100" dist="38100" dir="2700000" algn="tl">
                    <a:srgbClr val="C0C0C0"/>
                  </a:outerShdw>
                </a:effectLst>
                <a:latin typeface="华文中宋" pitchFamily="2" charset="-122"/>
                <a:ea typeface="华文中宋" pitchFamily="2" charset="-122"/>
              </a:rPr>
              <a:t>第二，设立基于个人账户的资金库，每年奖金一部分存入奖金库，分期支付，缓冲奖金波动，避免跳槽</a:t>
            </a:r>
            <a:r>
              <a:rPr lang="en-US" altLang="zh-CN" sz="2400" b="1" dirty="0" smtClean="0">
                <a:effectLst>
                  <a:outerShdw blurRad="38100" dist="38100" dir="2700000" algn="tl">
                    <a:srgbClr val="C0C0C0"/>
                  </a:outerShdw>
                </a:effectLst>
                <a:latin typeface="华文中宋" pitchFamily="2" charset="-122"/>
                <a:ea typeface="华文中宋" pitchFamily="2" charset="-122"/>
              </a:rPr>
              <a:t>。</a:t>
            </a:r>
          </a:p>
          <a:p>
            <a:pPr marL="742950" lvl="1" indent="-285750" eaLnBrk="0" hangingPunct="0">
              <a:lnSpc>
                <a:spcPts val="3600"/>
              </a:lnSpc>
              <a:spcBef>
                <a:spcPct val="20000"/>
              </a:spcBef>
              <a:buClr>
                <a:srgbClr val="CC0000"/>
              </a:buClr>
              <a:buFont typeface="Wingdings" pitchFamily="2" charset="2"/>
              <a:buChar char="l"/>
            </a:pPr>
            <a:r>
              <a:rPr lang="en-US" altLang="zh-CN" sz="2400" b="1" dirty="0" err="1" smtClean="0">
                <a:effectLst>
                  <a:outerShdw blurRad="38100" dist="38100" dir="2700000" algn="tl">
                    <a:srgbClr val="C0C0C0"/>
                  </a:outerShdw>
                </a:effectLst>
                <a:latin typeface="华文中宋" pitchFamily="2" charset="-122"/>
                <a:ea typeface="华文中宋" pitchFamily="2" charset="-122"/>
              </a:rPr>
              <a:t>第三，奖金按计划的公式</a:t>
            </a:r>
            <a:r>
              <a:rPr lang="zh-CN" altLang="en-US" sz="2400" b="1" dirty="0" smtClean="0">
                <a:effectLst>
                  <a:outerShdw blurRad="38100" dist="38100" dir="2700000" algn="tl">
                    <a:srgbClr val="C0C0C0"/>
                  </a:outerShdw>
                </a:effectLst>
                <a:latin typeface="华文中宋" pitchFamily="2" charset="-122"/>
                <a:ea typeface="华文中宋" pitchFamily="2" charset="-122"/>
              </a:rPr>
              <a:t>发放，多年不变，使管理者和职工清楚决策和行为后果</a:t>
            </a:r>
            <a:r>
              <a:rPr lang="en-US" altLang="zh-CN" sz="2400" b="1" dirty="0" smtClean="0">
                <a:effectLst>
                  <a:outerShdw blurRad="38100" dist="38100" dir="2700000" algn="tl">
                    <a:srgbClr val="C0C0C0"/>
                  </a:outerShdw>
                </a:effectLst>
                <a:latin typeface="华文中宋" pitchFamily="2" charset="-122"/>
                <a:ea typeface="华文中宋" pitchFamily="2" charset="-122"/>
              </a:rPr>
              <a:t>。</a:t>
            </a:r>
            <a:r>
              <a:rPr lang="en-US" altLang="zh-CN" sz="2400" b="1" dirty="0" err="1" smtClean="0">
                <a:effectLst>
                  <a:outerShdw blurRad="38100" dist="38100" dir="2700000" algn="tl">
                    <a:srgbClr val="C0C0C0"/>
                  </a:outerShdw>
                </a:effectLst>
                <a:latin typeface="华文中宋" pitchFamily="2" charset="-122"/>
                <a:ea typeface="华文中宋" pitchFamily="2" charset="-122"/>
              </a:rPr>
              <a:t>目标明确：经济增加值最大化</a:t>
            </a:r>
            <a:r>
              <a:rPr lang="en-US" altLang="zh-CN" sz="2400" b="1" dirty="0" smtClean="0">
                <a:effectLst>
                  <a:outerShdw blurRad="38100" dist="38100" dir="2700000" algn="tl">
                    <a:srgbClr val="C0C0C0"/>
                  </a:outerShdw>
                </a:effectLst>
                <a:latin typeface="华文中宋" pitchFamily="2" charset="-122"/>
                <a:ea typeface="华文中宋" pitchFamily="2" charset="-122"/>
              </a:rPr>
              <a:t>。</a:t>
            </a:r>
          </a:p>
          <a:p>
            <a:pPr marL="742950" lvl="1" indent="-285750" eaLnBrk="0" hangingPunct="0">
              <a:lnSpc>
                <a:spcPts val="3600"/>
              </a:lnSpc>
              <a:spcBef>
                <a:spcPct val="20000"/>
              </a:spcBef>
              <a:buClr>
                <a:srgbClr val="CC0000"/>
              </a:buClr>
              <a:buFont typeface="Wingdings" pitchFamily="2" charset="2"/>
              <a:buChar char="l"/>
            </a:pPr>
            <a:r>
              <a:rPr lang="zh-CN" altLang="en-US" sz="2400" b="1" dirty="0" smtClean="0">
                <a:effectLst>
                  <a:outerShdw blurRad="38100" dist="38100" dir="2700000" algn="tl">
                    <a:srgbClr val="C0C0C0"/>
                  </a:outerShdw>
                </a:effectLst>
                <a:latin typeface="华文中宋" pitchFamily="2" charset="-122"/>
                <a:ea typeface="华文中宋" pitchFamily="2" charset="-122"/>
              </a:rPr>
              <a:t>使企业绩效考核指标统一化，股东、管理者和职工的共同语言。</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000100" y="-24"/>
            <a:ext cx="7154862" cy="906462"/>
          </a:xfrm>
        </p:spPr>
        <p:txBody>
          <a:bodyPr/>
          <a:lstStyle/>
          <a:p>
            <a:pPr eaLnBrk="1" hangingPunct="1"/>
            <a:r>
              <a:rPr lang="zh-CN" altLang="en-US" sz="3600" b="1" dirty="0" smtClean="0">
                <a:solidFill>
                  <a:srgbClr val="C00000"/>
                </a:solidFill>
                <a:effectLst>
                  <a:outerShdw blurRad="38100" dist="38100" dir="2700000" algn="tl">
                    <a:srgbClr val="000000">
                      <a:alpha val="43137"/>
                    </a:srgbClr>
                  </a:outerShdw>
                </a:effectLst>
                <a:latin typeface="隶书" pitchFamily="49" charset="-122"/>
              </a:rPr>
              <a:t>市场指导作用</a:t>
            </a:r>
          </a:p>
        </p:txBody>
      </p:sp>
      <p:sp>
        <p:nvSpPr>
          <p:cNvPr id="8" name="Rectangle 3"/>
          <p:cNvSpPr txBox="1">
            <a:spLocks noChangeArrowheads="1"/>
          </p:cNvSpPr>
          <p:nvPr/>
        </p:nvSpPr>
        <p:spPr bwMode="auto">
          <a:xfrm>
            <a:off x="251520" y="980728"/>
            <a:ext cx="8568952" cy="5377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2000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经济增加值与股票价格高度相关。</a:t>
            </a:r>
            <a:endParaRPr lang="en-US" altLang="zh-CN" sz="2400" b="1" kern="0" dirty="0" smtClean="0">
              <a:solidFill>
                <a:schemeClr val="accent2"/>
              </a:solidFill>
              <a:effectLst>
                <a:outerShdw blurRad="38100" dist="38100" dir="2700000" algn="tl">
                  <a:srgbClr val="C0C0C0"/>
                </a:outerShdw>
              </a:effectLst>
              <a:latin typeface="宋体" pitchFamily="2" charset="-122"/>
              <a:ea typeface="+mn-ea"/>
            </a:endParaRPr>
          </a:p>
          <a:p>
            <a:pPr marL="342900" lvl="0" indent="-342900">
              <a:lnSpc>
                <a:spcPct val="200000"/>
              </a:lnSpc>
              <a:spcBef>
                <a:spcPct val="20000"/>
              </a:spcBef>
              <a:buClr>
                <a:schemeClr val="accent2"/>
              </a:buClr>
              <a:buFont typeface="Wingdings" pitchFamily="2" charset="2"/>
              <a:buChar char="p"/>
            </a:pPr>
            <a:r>
              <a:rPr lang="zh-CN" altLang="en-US" sz="2400" b="1" kern="0" dirty="0" smtClean="0">
                <a:solidFill>
                  <a:schemeClr val="accent2"/>
                </a:solidFill>
                <a:effectLst>
                  <a:outerShdw blurRad="38100" dist="38100" dir="2700000" algn="tl">
                    <a:srgbClr val="C0C0C0"/>
                  </a:outerShdw>
                </a:effectLst>
                <a:latin typeface="宋体" pitchFamily="2" charset="-122"/>
                <a:ea typeface="+mn-ea"/>
              </a:rPr>
              <a:t>改良经济增加值（将期初的总市场价值作为投入资金，不只算账面投入资金）与股市收益的相关性更强，但只适合用于整个企业的效益评价考核，企业内部的各级管理和业务部门，及基层职工，经济增加加值仍然最有效。</a:t>
            </a:r>
            <a:endParaRPr lang="zh-CN" altLang="en-US" sz="2400" b="1" dirty="0" smtClean="0">
              <a:effectLst>
                <a:outerShdw blurRad="38100" dist="38100" dir="2700000" algn="tl">
                  <a:srgbClr val="C0C0C0"/>
                </a:outerShdw>
              </a:effectLst>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8337</TotalTime>
  <Words>4352</Words>
  <Application>Microsoft Office PowerPoint</Application>
  <PresentationFormat>全屏显示(4:3)</PresentationFormat>
  <Paragraphs>461</Paragraphs>
  <Slides>51</Slides>
  <Notes>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51</vt:i4>
      </vt:variant>
    </vt:vector>
  </HeadingPairs>
  <TitlesOfParts>
    <vt:vector size="56" baseType="lpstr">
      <vt:lpstr>8_Default Design</vt:lpstr>
      <vt:lpstr>9_Default Design</vt:lpstr>
      <vt:lpstr>10_Default Design</vt:lpstr>
      <vt:lpstr>公式</vt:lpstr>
      <vt:lpstr>Equation</vt:lpstr>
      <vt:lpstr>幻灯片 1</vt:lpstr>
      <vt:lpstr>幻灯片 2</vt:lpstr>
      <vt:lpstr>一、经济增加值</vt:lpstr>
      <vt:lpstr>与传统评价指标的不同</vt:lpstr>
      <vt:lpstr>指标差别说明什么</vt:lpstr>
      <vt:lpstr>经济原理</vt:lpstr>
      <vt:lpstr>净现值-企业的价值</vt:lpstr>
      <vt:lpstr>管理成效</vt:lpstr>
      <vt:lpstr>市场指导作用</vt:lpstr>
      <vt:lpstr>二、经济增加值的计算</vt:lpstr>
      <vt:lpstr>三、市场增加值</vt:lpstr>
      <vt:lpstr>四、经济增加值与市场增加值</vt:lpstr>
      <vt:lpstr>幻灯片 13</vt:lpstr>
      <vt:lpstr>一、项目及其分类与项目管理周期</vt:lpstr>
      <vt:lpstr>二、财务分析及其目的和依据</vt:lpstr>
      <vt:lpstr>三、财务分析的基本内容</vt:lpstr>
      <vt:lpstr>四、财务分析的角度</vt:lpstr>
      <vt:lpstr>五、经济分析</vt:lpstr>
      <vt:lpstr>为什么要做经济分析</vt:lpstr>
      <vt:lpstr>影子价格</vt:lpstr>
      <vt:lpstr>六、经济分析与财务分析的关系</vt:lpstr>
      <vt:lpstr>幻灯片 22</vt:lpstr>
      <vt:lpstr>一、发展战略   二、核心竞争力</vt:lpstr>
      <vt:lpstr>战略与投资决策，市场环境与竞争力分析</vt:lpstr>
      <vt:lpstr>SWOT分析模型</vt:lpstr>
      <vt:lpstr>幻灯片 26</vt:lpstr>
      <vt:lpstr>二、现金流量识别的原则</vt:lpstr>
      <vt:lpstr>全部现金流量法与增量现金流量法</vt:lpstr>
      <vt:lpstr>三、现金流量识别的内容</vt:lpstr>
      <vt:lpstr>分摊费用，折旧与摊销费用</vt:lpstr>
      <vt:lpstr>固定资产折旧方法</vt:lpstr>
      <vt:lpstr>幻灯片 32</vt:lpstr>
      <vt:lpstr>幻灯片 33</vt:lpstr>
      <vt:lpstr>幻灯片 34</vt:lpstr>
      <vt:lpstr>折旧方法对比</vt:lpstr>
      <vt:lpstr>例　一台设备原值12000元，预计使用年限为5年，寿命终了时净残值收入预计为500元，计算设备年折旧额。</vt:lpstr>
      <vt:lpstr>无形资产与其他资产摊销方法</vt:lpstr>
      <vt:lpstr>三、现金流量识别的内容</vt:lpstr>
      <vt:lpstr>流动资金的估算</vt:lpstr>
      <vt:lpstr>三、现金流量识别的内容</vt:lpstr>
      <vt:lpstr>四、现金流量识别中应注意的问题</vt:lpstr>
      <vt:lpstr>例题</vt:lpstr>
      <vt:lpstr>幻灯片 43</vt:lpstr>
      <vt:lpstr>幻灯片 44</vt:lpstr>
      <vt:lpstr>五～七、东风公司案例</vt:lpstr>
      <vt:lpstr>幻灯片 46</vt:lpstr>
      <vt:lpstr>一 ～ 四、折现率</vt:lpstr>
      <vt:lpstr>五、决定资金成本的主要因素与加权平均资金成本</vt:lpstr>
      <vt:lpstr>加权平均资金成本</vt:lpstr>
      <vt:lpstr>七、测算资金成本时应注意的问题</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607</cp:revision>
  <dcterms:created xsi:type="dcterms:W3CDTF">2012-02-23T10:25:58Z</dcterms:created>
  <dcterms:modified xsi:type="dcterms:W3CDTF">2015-01-09T14:01:27Z</dcterms:modified>
</cp:coreProperties>
</file>