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9a55eca3_1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569a55eca3_1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b71d3070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56b71d3070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b71d3070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56b71d3070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9a55eca3_8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569a55eca3_8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b71d307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56b71d307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9a55eca3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569a55eca3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b71d3070_4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56b71d3070_4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6b71d3070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56b71d3070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b71d3070_4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6b71d3070_4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9a55eca3_6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569a55eca3_6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9a55eca3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569a55eca3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cc48d2f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cc48d2f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9a55eca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9a55eca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69a55eca3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69a55eca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9a55eca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569a55eca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9a55eca3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9a55eca3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69a55eca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69a55eca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enku.baidu.com/view/218a71c44bfe04a1b0717fd5360cba1aa8118cbe" TargetMode="External"/><Relationship Id="rId4" Type="http://schemas.openxmlformats.org/officeDocument/2006/relationships/hyperlink" Target="https://wenku.baidu.com/view/54b191af760bf78a6529647d27284b73f24236bb.html?rec_flag=default&amp;sxts=1554054948247" TargetMode="External"/><Relationship Id="rId5" Type="http://schemas.openxmlformats.org/officeDocument/2006/relationships/hyperlink" Target="https://datawookie.netlify.com/blog/2017/04/clustering-time-series-data/" TargetMode="External"/><Relationship Id="rId6" Type="http://schemas.openxmlformats.org/officeDocument/2006/relationships/hyperlink" Target="https://cran.r-project.org/web/packages/dtwclust/vignettes/dtwclust.pdf" TargetMode="External"/><Relationship Id="rId7" Type="http://schemas.openxmlformats.org/officeDocument/2006/relationships/hyperlink" Target="https://en.wikipedia.org/wiki/Cluster_analysis" TargetMode="External"/><Relationship Id="rId8" Type="http://schemas.openxmlformats.org/officeDocument/2006/relationships/hyperlink" Target="http://charuaggarwal.net/tsurvey.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Clustering in Time Series</a:t>
            </a:r>
            <a:endParaRPr/>
          </a:p>
        </p:txBody>
      </p:sp>
      <p:sp>
        <p:nvSpPr>
          <p:cNvPr id="52" name="Google Shape;52;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Presenter: Xinyue Lu, Yiling Xiong, Waning Jin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Euclidean distance</a:t>
            </a:r>
            <a:endParaRPr/>
          </a:p>
        </p:txBody>
      </p:sp>
      <p:sp>
        <p:nvSpPr>
          <p:cNvPr id="114" name="Google Shape;114;p21"/>
          <p:cNvSpPr txBox="1"/>
          <p:nvPr>
            <p:ph idx="1" type="body"/>
          </p:nvPr>
        </p:nvSpPr>
        <p:spPr>
          <a:xfrm>
            <a:off x="311700" y="2571750"/>
            <a:ext cx="8520600" cy="2218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rgbClr val="222222"/>
                </a:solidFill>
              </a:rPr>
              <a:t>Pros :</a:t>
            </a:r>
            <a:endParaRPr/>
          </a:p>
          <a:p>
            <a:pPr indent="-342900" lvl="0" marL="457200" rtl="0" algn="l">
              <a:lnSpc>
                <a:spcPct val="115000"/>
              </a:lnSpc>
              <a:spcBef>
                <a:spcPts val="0"/>
              </a:spcBef>
              <a:spcAft>
                <a:spcPts val="0"/>
              </a:spcAft>
              <a:buSzPts val="1800"/>
              <a:buChar char="●"/>
            </a:pPr>
            <a:r>
              <a:rPr lang="en">
                <a:solidFill>
                  <a:srgbClr val="222222"/>
                </a:solidFill>
              </a:rPr>
              <a:t>Easy to understand and </a:t>
            </a:r>
            <a:r>
              <a:rPr lang="en">
                <a:solidFill>
                  <a:srgbClr val="222222"/>
                </a:solidFill>
              </a:rPr>
              <a:t>calculate </a:t>
            </a:r>
            <a:r>
              <a:rPr lang="en">
                <a:solidFill>
                  <a:srgbClr val="222222"/>
                </a:solidFill>
              </a:rPr>
              <a:t>              X</a:t>
            </a:r>
            <a:endParaRPr/>
          </a:p>
          <a:p>
            <a:pPr indent="0" lvl="0" marL="114300" rtl="0" algn="l">
              <a:lnSpc>
                <a:spcPct val="115000"/>
              </a:lnSpc>
              <a:spcBef>
                <a:spcPts val="0"/>
              </a:spcBef>
              <a:spcAft>
                <a:spcPts val="0"/>
              </a:spcAft>
              <a:buSzPts val="1800"/>
              <a:buNone/>
            </a:pPr>
            <a:r>
              <a:rPr lang="en">
                <a:solidFill>
                  <a:srgbClr val="222222"/>
                </a:solidFill>
              </a:rPr>
              <a:t>                 </a:t>
            </a:r>
            <a:endParaRPr>
              <a:solidFill>
                <a:srgbClr val="222222"/>
              </a:solidFill>
            </a:endParaRPr>
          </a:p>
          <a:p>
            <a:pPr indent="0" lvl="0" marL="114300" rtl="0" algn="l">
              <a:lnSpc>
                <a:spcPct val="115000"/>
              </a:lnSpc>
              <a:spcBef>
                <a:spcPts val="0"/>
              </a:spcBef>
              <a:spcAft>
                <a:spcPts val="0"/>
              </a:spcAft>
              <a:buSzPts val="1800"/>
              <a:buNone/>
            </a:pPr>
            <a:r>
              <a:rPr lang="en">
                <a:solidFill>
                  <a:srgbClr val="222222"/>
                </a:solidFill>
              </a:rPr>
              <a:t>Cons:                                                                Y</a:t>
            </a:r>
            <a:endParaRPr/>
          </a:p>
          <a:p>
            <a:pPr indent="-342900" lvl="0" marL="457200" rtl="0" algn="l">
              <a:lnSpc>
                <a:spcPct val="115000"/>
              </a:lnSpc>
              <a:spcBef>
                <a:spcPts val="0"/>
              </a:spcBef>
              <a:spcAft>
                <a:spcPts val="0"/>
              </a:spcAft>
              <a:buSzPts val="1800"/>
              <a:buChar char="●"/>
            </a:pPr>
            <a:r>
              <a:rPr lang="en">
                <a:solidFill>
                  <a:srgbClr val="222222"/>
                </a:solidFill>
              </a:rPr>
              <a:t>Require time series to be equal length.</a:t>
            </a:r>
            <a:endParaRPr/>
          </a:p>
          <a:p>
            <a:pPr indent="-342900" lvl="0" marL="457200" rtl="0" algn="l">
              <a:lnSpc>
                <a:spcPct val="115000"/>
              </a:lnSpc>
              <a:spcBef>
                <a:spcPts val="0"/>
              </a:spcBef>
              <a:spcAft>
                <a:spcPts val="0"/>
              </a:spcAft>
              <a:buSzPts val="1800"/>
              <a:buChar char="●"/>
            </a:pPr>
            <a:r>
              <a:rPr lang="en">
                <a:solidFill>
                  <a:srgbClr val="222222"/>
                </a:solidFill>
              </a:rPr>
              <a:t>Sensitive to noise, phase shift, scale difference</a:t>
            </a:r>
            <a:endParaRPr/>
          </a:p>
          <a:p>
            <a:pPr indent="0" lvl="0" marL="114300" rtl="0" algn="l">
              <a:lnSpc>
                <a:spcPct val="115000"/>
              </a:lnSpc>
              <a:spcBef>
                <a:spcPts val="0"/>
              </a:spcBef>
              <a:spcAft>
                <a:spcPts val="0"/>
              </a:spcAft>
              <a:buSzPts val="1800"/>
              <a:buNone/>
            </a:pPr>
            <a:r>
              <a:t/>
            </a:r>
            <a:endParaRPr>
              <a:solidFill>
                <a:srgbClr val="222222"/>
              </a:solidFill>
            </a:endParaRPr>
          </a:p>
          <a:p>
            <a:pPr indent="-228600" lvl="0" marL="457200" rtl="0" algn="l">
              <a:lnSpc>
                <a:spcPct val="115000"/>
              </a:lnSpc>
              <a:spcBef>
                <a:spcPts val="0"/>
              </a:spcBef>
              <a:spcAft>
                <a:spcPts val="0"/>
              </a:spcAft>
              <a:buSzPts val="1800"/>
              <a:buNone/>
            </a:pPr>
            <a:r>
              <a:t/>
            </a:r>
            <a:endParaRPr/>
          </a:p>
        </p:txBody>
      </p:sp>
      <p:pic>
        <p:nvPicPr>
          <p:cNvPr id="115" name="Google Shape;115;p21"/>
          <p:cNvPicPr preferRelativeResize="0"/>
          <p:nvPr/>
        </p:nvPicPr>
        <p:blipFill rotWithShape="1">
          <a:blip r:embed="rId3">
            <a:alphaModFix/>
          </a:blip>
          <a:srcRect b="35681" l="0" r="0" t="0"/>
          <a:stretch/>
        </p:blipFill>
        <p:spPr>
          <a:xfrm>
            <a:off x="5639736" y="2571750"/>
            <a:ext cx="2842260" cy="1419276"/>
          </a:xfrm>
          <a:prstGeom prst="rect">
            <a:avLst/>
          </a:prstGeom>
          <a:noFill/>
          <a:ln>
            <a:noFill/>
          </a:ln>
        </p:spPr>
      </p:pic>
      <p:pic>
        <p:nvPicPr>
          <p:cNvPr id="116" name="Google Shape;116;p21"/>
          <p:cNvPicPr preferRelativeResize="0"/>
          <p:nvPr/>
        </p:nvPicPr>
        <p:blipFill rotWithShape="1">
          <a:blip r:embed="rId4">
            <a:alphaModFix/>
          </a:blip>
          <a:srcRect b="0" l="0" r="0" t="0"/>
          <a:stretch/>
        </p:blipFill>
        <p:spPr>
          <a:xfrm>
            <a:off x="635255" y="1482144"/>
            <a:ext cx="5235893" cy="625181"/>
          </a:xfrm>
          <a:prstGeom prst="rect">
            <a:avLst/>
          </a:prstGeom>
          <a:noFill/>
          <a:ln>
            <a:noFill/>
          </a:ln>
        </p:spPr>
      </p:pic>
      <p:sp>
        <p:nvSpPr>
          <p:cNvPr id="117" name="Google Shape;117;p21"/>
          <p:cNvSpPr txBox="1"/>
          <p:nvPr/>
        </p:nvSpPr>
        <p:spPr>
          <a:xfrm>
            <a:off x="5715963" y="2163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x1,x2,.................,xt,................xn</a:t>
            </a:r>
            <a:endParaRPr/>
          </a:p>
        </p:txBody>
      </p:sp>
      <p:sp>
        <p:nvSpPr>
          <p:cNvPr id="118" name="Google Shape;118;p21"/>
          <p:cNvSpPr txBox="1"/>
          <p:nvPr/>
        </p:nvSpPr>
        <p:spPr>
          <a:xfrm>
            <a:off x="5715963" y="3899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a:t>1, y2,.................,yt,.............. yn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Dynamic Time Warping Distance </a:t>
            </a:r>
            <a:endParaRPr/>
          </a:p>
        </p:txBody>
      </p:sp>
      <p:sp>
        <p:nvSpPr>
          <p:cNvPr id="124" name="Google Shape;124;p22"/>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DTW is a dynamic algorithm that tries to ﬁnd the best warping path (</a:t>
            </a:r>
            <a:r>
              <a:rPr lang="en">
                <a:solidFill>
                  <a:schemeClr val="dk1"/>
                </a:solidFill>
              </a:rPr>
              <a:t>alignment) </a:t>
            </a:r>
            <a:r>
              <a:rPr lang="en">
                <a:solidFill>
                  <a:schemeClr val="dk1"/>
                </a:solidFill>
              </a:rPr>
              <a:t>between 2 time series points under certain constraints.</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With the best warping path, t</a:t>
            </a:r>
            <a:r>
              <a:rPr lang="en">
                <a:solidFill>
                  <a:schemeClr val="dk1"/>
                </a:solidFill>
              </a:rPr>
              <a:t>he sum of the inter-points distance is the smallest.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Called the DTW distance </a:t>
            </a:r>
            <a:r>
              <a:rPr lang="en">
                <a:solidFill>
                  <a:schemeClr val="dk1"/>
                </a:solidFill>
              </a:rPr>
              <a:t>between  X and Y.</a:t>
            </a:r>
            <a:endParaRPr>
              <a:solidFill>
                <a:schemeClr val="dk1"/>
              </a:solidFill>
            </a:endParaRPr>
          </a:p>
        </p:txBody>
      </p:sp>
      <p:pic>
        <p:nvPicPr>
          <p:cNvPr id="125" name="Google Shape;125;p22"/>
          <p:cNvPicPr preferRelativeResize="0"/>
          <p:nvPr/>
        </p:nvPicPr>
        <p:blipFill rotWithShape="1">
          <a:blip r:embed="rId3">
            <a:alphaModFix/>
          </a:blip>
          <a:srcRect b="0" l="0" r="0" t="0"/>
          <a:stretch/>
        </p:blipFill>
        <p:spPr>
          <a:xfrm>
            <a:off x="311700" y="3291101"/>
            <a:ext cx="3992701" cy="1618649"/>
          </a:xfrm>
          <a:prstGeom prst="rect">
            <a:avLst/>
          </a:prstGeom>
          <a:noFill/>
          <a:ln>
            <a:noFill/>
          </a:ln>
        </p:spPr>
      </p:pic>
      <p:pic>
        <p:nvPicPr>
          <p:cNvPr id="126" name="Google Shape;126;p22"/>
          <p:cNvPicPr preferRelativeResize="0"/>
          <p:nvPr/>
        </p:nvPicPr>
        <p:blipFill rotWithShape="1">
          <a:blip r:embed="rId4">
            <a:alphaModFix/>
          </a:blip>
          <a:srcRect b="0" l="0" r="0" t="27995"/>
          <a:stretch/>
        </p:blipFill>
        <p:spPr>
          <a:xfrm>
            <a:off x="4685025" y="3161975"/>
            <a:ext cx="3992700" cy="1747775"/>
          </a:xfrm>
          <a:prstGeom prst="rect">
            <a:avLst/>
          </a:prstGeom>
          <a:noFill/>
          <a:ln>
            <a:noFill/>
          </a:ln>
        </p:spPr>
      </p:pic>
      <p:sp>
        <p:nvSpPr>
          <p:cNvPr id="127" name="Google Shape;127;p22"/>
          <p:cNvSpPr txBox="1"/>
          <p:nvPr/>
        </p:nvSpPr>
        <p:spPr>
          <a:xfrm>
            <a:off x="1647575" y="4455800"/>
            <a:ext cx="6619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lang="en" sz="1800">
                <a:solidFill>
                  <a:schemeClr val="dk2"/>
                </a:solidFill>
              </a:rPr>
              <a:t>       </a:t>
            </a:r>
            <a:r>
              <a:rPr b="0" i="0" lang="en" sz="1800" u="none" cap="none" strike="noStrike">
                <a:solidFill>
                  <a:schemeClr val="dk2"/>
                </a:solidFill>
                <a:latin typeface="Arial"/>
                <a:ea typeface="Arial"/>
                <a:cs typeface="Arial"/>
                <a:sym typeface="Arial"/>
              </a:rPr>
              <a:t>Euclid</a:t>
            </a:r>
            <a:r>
              <a:rPr b="0" i="0" lang="en" sz="1800" u="none" cap="none" strike="noStrike">
                <a:solidFill>
                  <a:schemeClr val="dk2"/>
                </a:solidFill>
                <a:latin typeface="Arial"/>
                <a:ea typeface="Arial"/>
                <a:cs typeface="Arial"/>
                <a:sym typeface="Arial"/>
              </a:rPr>
              <a:t>ean</a:t>
            </a:r>
            <a:r>
              <a:rPr b="0" i="0" lang="en" sz="1800" u="none" cap="none" strike="noStrike">
                <a:solidFill>
                  <a:schemeClr val="dk2"/>
                </a:solidFill>
                <a:latin typeface="Arial"/>
                <a:ea typeface="Arial"/>
                <a:cs typeface="Arial"/>
                <a:sym typeface="Arial"/>
              </a:rPr>
              <a:t>                                                        DTW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DTW rules</a:t>
            </a:r>
            <a:endParaRPr/>
          </a:p>
          <a:p>
            <a:pPr indent="0" lvl="0" marL="0" rtl="0" algn="l">
              <a:lnSpc>
                <a:spcPct val="100000"/>
              </a:lnSpc>
              <a:spcBef>
                <a:spcPts val="0"/>
              </a:spcBef>
              <a:spcAft>
                <a:spcPts val="0"/>
              </a:spcAft>
              <a:buSzPts val="2800"/>
              <a:buNone/>
            </a:pPr>
            <a:r>
              <a:t/>
            </a:r>
            <a:endParaRPr/>
          </a:p>
        </p:txBody>
      </p:sp>
      <p:sp>
        <p:nvSpPr>
          <p:cNvPr id="133" name="Google Shape;133;p23"/>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AutoNum type="arabicPeriod"/>
            </a:pPr>
            <a:r>
              <a:rPr lang="en">
                <a:solidFill>
                  <a:srgbClr val="222222"/>
                </a:solidFill>
              </a:rPr>
              <a:t>Every </a:t>
            </a:r>
            <a:r>
              <a:rPr lang="en">
                <a:solidFill>
                  <a:srgbClr val="222222"/>
                </a:solidFill>
              </a:rPr>
              <a:t>xi</a:t>
            </a:r>
            <a:r>
              <a:rPr lang="en">
                <a:solidFill>
                  <a:srgbClr val="222222"/>
                </a:solidFill>
              </a:rPr>
              <a:t> must be matched with one or more yj</a:t>
            </a:r>
            <a:r>
              <a:rPr lang="en">
                <a:solidFill>
                  <a:srgbClr val="222222"/>
                </a:solidFill>
              </a:rPr>
              <a:t>.</a:t>
            </a:r>
            <a:endParaRPr>
              <a:solidFill>
                <a:srgbClr val="222222"/>
              </a:solidFill>
            </a:endParaRPr>
          </a:p>
          <a:p>
            <a:pPr indent="-342900" lvl="0" marL="457200" rtl="0" algn="l">
              <a:spcBef>
                <a:spcPts val="0"/>
              </a:spcBef>
              <a:spcAft>
                <a:spcPts val="0"/>
              </a:spcAft>
              <a:buClr>
                <a:srgbClr val="222222"/>
              </a:buClr>
              <a:buSzPts val="1800"/>
              <a:buAutoNum type="arabicPeriod"/>
            </a:pPr>
            <a:r>
              <a:rPr lang="en">
                <a:solidFill>
                  <a:srgbClr val="222222"/>
                </a:solidFill>
              </a:rPr>
              <a:t>x1 must be matched with y1. xn must be matched with yn.</a:t>
            </a:r>
            <a:endParaRPr>
              <a:solidFill>
                <a:srgbClr val="222222"/>
              </a:solidFill>
            </a:endParaRPr>
          </a:p>
          <a:p>
            <a:pPr indent="-342900" lvl="0" marL="457200" rtl="0" algn="l">
              <a:spcBef>
                <a:spcPts val="0"/>
              </a:spcBef>
              <a:spcAft>
                <a:spcPts val="0"/>
              </a:spcAft>
              <a:buClr>
                <a:srgbClr val="222222"/>
              </a:buClr>
              <a:buSzPts val="1800"/>
              <a:buAutoNum type="arabicPeriod"/>
            </a:pPr>
            <a:r>
              <a:rPr lang="en">
                <a:solidFill>
                  <a:srgbClr val="222222"/>
                </a:solidFill>
              </a:rPr>
              <a:t>Mapping index of X to Y must be non-decreasing. </a:t>
            </a:r>
            <a:endParaRPr>
              <a:solidFill>
                <a:srgbClr val="222222"/>
              </a:solidFill>
            </a:endParaRPr>
          </a:p>
          <a:p>
            <a:pPr indent="0" lvl="0" marL="457200" rtl="0" algn="l">
              <a:spcBef>
                <a:spcPts val="0"/>
              </a:spcBef>
              <a:spcAft>
                <a:spcPts val="0"/>
              </a:spcAft>
              <a:buNone/>
            </a:pPr>
            <a:r>
              <a:rPr lang="en">
                <a:solidFill>
                  <a:srgbClr val="666666"/>
                </a:solidFill>
              </a:rPr>
              <a:t>If x3 is matched with y3, then x4 must be matched with either y3 or y4.</a:t>
            </a:r>
            <a:endParaRPr>
              <a:solidFill>
                <a:srgbClr val="666666"/>
              </a:solidFill>
            </a:endParaRPr>
          </a:p>
          <a:p>
            <a:pPr indent="0" lvl="0" marL="457200" rtl="0" algn="l">
              <a:spcBef>
                <a:spcPts val="0"/>
              </a:spcBef>
              <a:spcAft>
                <a:spcPts val="0"/>
              </a:spcAft>
              <a:buNone/>
            </a:pPr>
            <a:r>
              <a:rPr lang="en">
                <a:solidFill>
                  <a:srgbClr val="666666"/>
                </a:solidFill>
              </a:rPr>
              <a:t>Because of rule 1, x4 can’t  skip y4 and match with y5.</a:t>
            </a:r>
            <a:endParaRPr>
              <a:solidFill>
                <a:srgbClr val="666666"/>
              </a:solidFill>
            </a:endParaRPr>
          </a:p>
          <a:p>
            <a:pPr indent="0" lvl="0" marL="457200" rtl="0" algn="l">
              <a:spcBef>
                <a:spcPts val="0"/>
              </a:spcBef>
              <a:spcAft>
                <a:spcPts val="0"/>
              </a:spcAft>
              <a:buNone/>
            </a:pPr>
            <a:r>
              <a:t/>
            </a:r>
            <a:endParaRPr>
              <a:solidFill>
                <a:srgbClr val="666666"/>
              </a:solidFill>
            </a:endParaRPr>
          </a:p>
        </p:txBody>
      </p:sp>
      <p:pic>
        <p:nvPicPr>
          <p:cNvPr id="134" name="Google Shape;134;p23"/>
          <p:cNvPicPr preferRelativeResize="0"/>
          <p:nvPr/>
        </p:nvPicPr>
        <p:blipFill rotWithShape="1">
          <a:blip r:embed="rId3">
            <a:alphaModFix/>
          </a:blip>
          <a:srcRect b="0" l="0" r="0" t="0"/>
          <a:stretch/>
        </p:blipFill>
        <p:spPr>
          <a:xfrm>
            <a:off x="311700" y="3291101"/>
            <a:ext cx="3992701" cy="1618649"/>
          </a:xfrm>
          <a:prstGeom prst="rect">
            <a:avLst/>
          </a:prstGeom>
          <a:noFill/>
          <a:ln>
            <a:noFill/>
          </a:ln>
        </p:spPr>
      </p:pic>
      <p:pic>
        <p:nvPicPr>
          <p:cNvPr id="135" name="Google Shape;135;p23"/>
          <p:cNvPicPr preferRelativeResize="0"/>
          <p:nvPr/>
        </p:nvPicPr>
        <p:blipFill rotWithShape="1">
          <a:blip r:embed="rId4">
            <a:alphaModFix/>
          </a:blip>
          <a:srcRect b="0" l="0" r="0" t="27995"/>
          <a:stretch/>
        </p:blipFill>
        <p:spPr>
          <a:xfrm>
            <a:off x="4685025" y="3161975"/>
            <a:ext cx="3992700" cy="1747775"/>
          </a:xfrm>
          <a:prstGeom prst="rect">
            <a:avLst/>
          </a:prstGeom>
          <a:noFill/>
          <a:ln>
            <a:noFill/>
          </a:ln>
        </p:spPr>
      </p:pic>
      <p:sp>
        <p:nvSpPr>
          <p:cNvPr id="136" name="Google Shape;136;p23"/>
          <p:cNvSpPr txBox="1"/>
          <p:nvPr/>
        </p:nvSpPr>
        <p:spPr>
          <a:xfrm>
            <a:off x="1647575" y="4455800"/>
            <a:ext cx="6619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lang="en" sz="1800">
                <a:solidFill>
                  <a:schemeClr val="dk2"/>
                </a:solidFill>
              </a:rPr>
              <a:t>       </a:t>
            </a:r>
            <a:r>
              <a:rPr b="0" i="0" lang="en" sz="1800" u="none" cap="none" strike="noStrike">
                <a:solidFill>
                  <a:schemeClr val="dk2"/>
                </a:solidFill>
                <a:latin typeface="Arial"/>
                <a:ea typeface="Arial"/>
                <a:cs typeface="Arial"/>
                <a:sym typeface="Arial"/>
              </a:rPr>
              <a:t>Euclidean                                                        DTW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Dynamic Time Warping Distance </a:t>
            </a:r>
            <a:endParaRPr/>
          </a:p>
        </p:txBody>
      </p:sp>
      <p:sp>
        <p:nvSpPr>
          <p:cNvPr id="142" name="Google Shape;142;p24"/>
          <p:cNvSpPr txBox="1"/>
          <p:nvPr>
            <p:ph idx="1" type="body"/>
          </p:nvPr>
        </p:nvSpPr>
        <p:spPr>
          <a:xfrm>
            <a:off x="441250" y="1152475"/>
            <a:ext cx="8520600" cy="39909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Arial"/>
              <a:buNone/>
            </a:pPr>
            <a:r>
              <a:rPr lang="en">
                <a:solidFill>
                  <a:srgbClr val="222222"/>
                </a:solidFill>
              </a:rPr>
              <a:t>Pros :</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Can deal with different time series lengths.</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Can deal with phase shift, noise, different scale.</a:t>
            </a:r>
            <a:endParaRPr>
              <a:solidFill>
                <a:srgbClr val="222222"/>
              </a:solidFill>
            </a:endParaRPr>
          </a:p>
          <a:p>
            <a:pPr indent="0" lvl="0" marL="114300" rtl="0" algn="l">
              <a:spcBef>
                <a:spcPts val="0"/>
              </a:spcBef>
              <a:spcAft>
                <a:spcPts val="0"/>
              </a:spcAft>
              <a:buClr>
                <a:schemeClr val="dk1"/>
              </a:buClr>
              <a:buSzPts val="1800"/>
              <a:buFont typeface="Arial"/>
              <a:buNone/>
            </a:pPr>
            <a:r>
              <a:t/>
            </a:r>
            <a:endParaRPr>
              <a:solidFill>
                <a:srgbClr val="222222"/>
              </a:solidFill>
            </a:endParaRPr>
          </a:p>
          <a:p>
            <a:pPr indent="0" lvl="0" marL="114300" rtl="0" algn="l">
              <a:spcBef>
                <a:spcPts val="0"/>
              </a:spcBef>
              <a:spcAft>
                <a:spcPts val="0"/>
              </a:spcAft>
              <a:buClr>
                <a:schemeClr val="dk1"/>
              </a:buClr>
              <a:buSzPts val="1800"/>
              <a:buFont typeface="Arial"/>
              <a:buNone/>
            </a:pPr>
            <a:r>
              <a:rPr lang="en">
                <a:solidFill>
                  <a:srgbClr val="222222"/>
                </a:solidFill>
              </a:rPr>
              <a:t>Cons:</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Time-consuming (O(nm)) and storage-consuming.</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None/>
            </a:pPr>
            <a:r>
              <a:rPr lang="en">
                <a:solidFill>
                  <a:srgbClr val="222222"/>
                </a:solidFill>
              </a:rPr>
              <a:t>                         </a:t>
            </a:r>
            <a:endParaRPr>
              <a:solidFill>
                <a:srgbClr val="222222"/>
              </a:solidFill>
            </a:endParaRPr>
          </a:p>
          <a:p>
            <a:pPr indent="0" lvl="0" marL="0" rtl="0" algn="l">
              <a:lnSpc>
                <a:spcPct val="115000"/>
              </a:lnSpc>
              <a:spcBef>
                <a:spcPts val="1600"/>
              </a:spcBef>
              <a:spcAft>
                <a:spcPts val="0"/>
              </a:spcAft>
              <a:buSzPts val="1800"/>
              <a:buNone/>
            </a:pPr>
            <a:r>
              <a:t/>
            </a:r>
            <a:endParaRPr>
              <a:solidFill>
                <a:srgbClr val="222222"/>
              </a:solidFill>
            </a:endParaRPr>
          </a:p>
          <a:p>
            <a:pPr indent="0" lvl="0" marL="0" rtl="0" algn="l">
              <a:lnSpc>
                <a:spcPct val="115000"/>
              </a:lnSpc>
              <a:spcBef>
                <a:spcPts val="1600"/>
              </a:spcBef>
              <a:spcAft>
                <a:spcPts val="1600"/>
              </a:spcAft>
              <a:buSzPts val="1800"/>
              <a:buNone/>
            </a:pPr>
            <a:r>
              <a:t/>
            </a:r>
            <a:endParaRPr>
              <a:solidFill>
                <a:srgbClr val="222222"/>
              </a:solidFill>
            </a:endParaRPr>
          </a:p>
        </p:txBody>
      </p:sp>
      <p:pic>
        <p:nvPicPr>
          <p:cNvPr id="143" name="Google Shape;143;p24"/>
          <p:cNvPicPr preferRelativeResize="0"/>
          <p:nvPr/>
        </p:nvPicPr>
        <p:blipFill rotWithShape="1">
          <a:blip r:embed="rId3">
            <a:alphaModFix/>
          </a:blip>
          <a:srcRect b="0" l="0" r="0" t="0"/>
          <a:stretch/>
        </p:blipFill>
        <p:spPr>
          <a:xfrm>
            <a:off x="311700" y="3291101"/>
            <a:ext cx="3992701" cy="1618649"/>
          </a:xfrm>
          <a:prstGeom prst="rect">
            <a:avLst/>
          </a:prstGeom>
          <a:noFill/>
          <a:ln>
            <a:noFill/>
          </a:ln>
        </p:spPr>
      </p:pic>
      <p:pic>
        <p:nvPicPr>
          <p:cNvPr id="144" name="Google Shape;144;p24"/>
          <p:cNvPicPr preferRelativeResize="0"/>
          <p:nvPr/>
        </p:nvPicPr>
        <p:blipFill rotWithShape="1">
          <a:blip r:embed="rId4">
            <a:alphaModFix/>
          </a:blip>
          <a:srcRect b="0" l="0" r="0" t="27995"/>
          <a:stretch/>
        </p:blipFill>
        <p:spPr>
          <a:xfrm>
            <a:off x="4685025" y="3161975"/>
            <a:ext cx="3992700" cy="1747775"/>
          </a:xfrm>
          <a:prstGeom prst="rect">
            <a:avLst/>
          </a:prstGeom>
          <a:noFill/>
          <a:ln>
            <a:noFill/>
          </a:ln>
        </p:spPr>
      </p:pic>
      <p:sp>
        <p:nvSpPr>
          <p:cNvPr id="145" name="Google Shape;145;p24"/>
          <p:cNvSpPr txBox="1"/>
          <p:nvPr/>
        </p:nvSpPr>
        <p:spPr>
          <a:xfrm>
            <a:off x="1647575" y="4455800"/>
            <a:ext cx="6619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lang="en" sz="1800">
                <a:solidFill>
                  <a:schemeClr val="dk2"/>
                </a:solidFill>
              </a:rPr>
              <a:t>       </a:t>
            </a:r>
            <a:r>
              <a:rPr b="0" i="0" lang="en" sz="1800" u="none" cap="none" strike="noStrike">
                <a:solidFill>
                  <a:schemeClr val="dk2"/>
                </a:solidFill>
                <a:latin typeface="Arial"/>
                <a:ea typeface="Arial"/>
                <a:cs typeface="Arial"/>
                <a:sym typeface="Arial"/>
              </a:rPr>
              <a:t>Euclidean                                                        DTW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441250" y="1152475"/>
            <a:ext cx="8520600" cy="35787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Arial"/>
              <a:buNone/>
            </a:pPr>
            <a:r>
              <a:rPr lang="en">
                <a:solidFill>
                  <a:schemeClr val="dk1"/>
                </a:solidFill>
              </a:rPr>
              <a:t>How to find the best alignment is a recursion process.</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 Local ）distance of xi and yj.  E.g. d(i, j) = | xi - yj |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DTW distance until xi and yj are paired.</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            Min { d(x1,y1)+...+ d(xi,yj) }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p:txBody>
      </p:sp>
      <p:pic>
        <p:nvPicPr>
          <p:cNvPr id="151" name="Google Shape;151;p25"/>
          <p:cNvPicPr preferRelativeResize="0"/>
          <p:nvPr/>
        </p:nvPicPr>
        <p:blipFill rotWithShape="1">
          <a:blip r:embed="rId3">
            <a:alphaModFix/>
          </a:blip>
          <a:srcRect b="0" l="0" r="0" t="27995"/>
          <a:stretch/>
        </p:blipFill>
        <p:spPr>
          <a:xfrm>
            <a:off x="6803450" y="923875"/>
            <a:ext cx="2126449" cy="930850"/>
          </a:xfrm>
          <a:prstGeom prst="rect">
            <a:avLst/>
          </a:prstGeom>
          <a:noFill/>
          <a:ln>
            <a:noFill/>
          </a:ln>
        </p:spPr>
      </p:pic>
      <p:sp>
        <p:nvSpPr>
          <p:cNvPr id="152" name="Google Shape;15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Algorithm to compute DTW Distance</a:t>
            </a:r>
            <a:endParaRPr/>
          </a:p>
          <a:p>
            <a:pPr indent="0" lvl="0" marL="0" rtl="0" algn="l">
              <a:lnSpc>
                <a:spcPct val="100000"/>
              </a:lnSpc>
              <a:spcBef>
                <a:spcPts val="0"/>
              </a:spcBef>
              <a:spcAft>
                <a:spcPts val="0"/>
              </a:spcAft>
              <a:buSzPts val="2800"/>
              <a:buNone/>
            </a:pPr>
            <a:r>
              <a:t/>
            </a:r>
            <a:endParaRPr/>
          </a:p>
        </p:txBody>
      </p:sp>
      <p:pic>
        <p:nvPicPr>
          <p:cNvPr id="153" name="Google Shape;153;p25"/>
          <p:cNvPicPr preferRelativeResize="0"/>
          <p:nvPr/>
        </p:nvPicPr>
        <p:blipFill>
          <a:blip r:embed="rId4">
            <a:alphaModFix/>
          </a:blip>
          <a:stretch>
            <a:fillRect/>
          </a:stretch>
        </p:blipFill>
        <p:spPr>
          <a:xfrm>
            <a:off x="2180725" y="3139725"/>
            <a:ext cx="4107925" cy="1050475"/>
          </a:xfrm>
          <a:prstGeom prst="rect">
            <a:avLst/>
          </a:prstGeom>
          <a:noFill/>
          <a:ln>
            <a:noFill/>
          </a:ln>
        </p:spPr>
      </p:pic>
      <p:sp>
        <p:nvSpPr>
          <p:cNvPr id="154" name="Google Shape;154;p25"/>
          <p:cNvSpPr txBox="1"/>
          <p:nvPr/>
        </p:nvSpPr>
        <p:spPr>
          <a:xfrm>
            <a:off x="7078900" y="1840050"/>
            <a:ext cx="16599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connect xi and yj</a:t>
            </a:r>
            <a:endParaRPr/>
          </a:p>
        </p:txBody>
      </p:sp>
      <p:pic>
        <p:nvPicPr>
          <p:cNvPr id="155" name="Google Shape;155;p25"/>
          <p:cNvPicPr preferRelativeResize="0"/>
          <p:nvPr/>
        </p:nvPicPr>
        <p:blipFill rotWithShape="1">
          <a:blip r:embed="rId5">
            <a:alphaModFix/>
          </a:blip>
          <a:srcRect b="0" l="0" r="0" t="0"/>
          <a:stretch/>
        </p:blipFill>
        <p:spPr>
          <a:xfrm>
            <a:off x="704850" y="1666875"/>
            <a:ext cx="4675900" cy="334000"/>
          </a:xfrm>
          <a:prstGeom prst="rect">
            <a:avLst/>
          </a:prstGeom>
          <a:noFill/>
          <a:ln>
            <a:noFill/>
          </a:ln>
        </p:spPr>
      </p:pic>
      <p:sp>
        <p:nvSpPr>
          <p:cNvPr id="156" name="Google Shape;156;p25"/>
          <p:cNvSpPr txBox="1"/>
          <p:nvPr/>
        </p:nvSpPr>
        <p:spPr>
          <a:xfrm>
            <a:off x="6546275" y="2830850"/>
            <a:ext cx="22131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Before connect xi yj.</a:t>
            </a:r>
            <a:endParaRPr/>
          </a:p>
          <a:p>
            <a:pPr indent="0" lvl="0" marL="0" rtl="0" algn="l">
              <a:spcBef>
                <a:spcPts val="0"/>
              </a:spcBef>
              <a:spcAft>
                <a:spcPts val="0"/>
              </a:spcAft>
              <a:buNone/>
            </a:pPr>
            <a:r>
              <a:rPr lang="en"/>
              <a:t>Must connect one of 3:</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a:t>    (xi-1, yi)</a:t>
            </a:r>
            <a:endParaRPr/>
          </a:p>
          <a:p>
            <a:pPr indent="0" lvl="0" marL="0" rtl="0" algn="l">
              <a:spcBef>
                <a:spcPts val="0"/>
              </a:spcBef>
              <a:spcAft>
                <a:spcPts val="0"/>
              </a:spcAft>
              <a:buClr>
                <a:schemeClr val="dk1"/>
              </a:buClr>
              <a:buSzPts val="1100"/>
              <a:buFont typeface="Arial"/>
              <a:buNone/>
            </a:pPr>
            <a:r>
              <a:rPr lang="en">
                <a:solidFill>
                  <a:schemeClr val="dk1"/>
                </a:solidFill>
              </a:rPr>
              <a:t>    (xi, yi-1)</a:t>
            </a:r>
            <a:endParaRPr/>
          </a:p>
          <a:p>
            <a:pPr indent="0" lvl="0" marL="0" rtl="0" algn="l">
              <a:spcBef>
                <a:spcPts val="0"/>
              </a:spcBef>
              <a:spcAft>
                <a:spcPts val="0"/>
              </a:spcAft>
              <a:buNone/>
            </a:pPr>
            <a:r>
              <a:rPr lang="en"/>
              <a:t>    (xi-1, yi-1)</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2180725" y="2987325"/>
            <a:ext cx="4107925" cy="1050475"/>
          </a:xfrm>
          <a:prstGeom prst="rect">
            <a:avLst/>
          </a:prstGeom>
          <a:noFill/>
          <a:ln>
            <a:noFill/>
          </a:ln>
        </p:spPr>
      </p:pic>
      <p:sp>
        <p:nvSpPr>
          <p:cNvPr id="162" name="Google Shape;162;p26"/>
          <p:cNvSpPr txBox="1"/>
          <p:nvPr>
            <p:ph idx="1" type="body"/>
          </p:nvPr>
        </p:nvSpPr>
        <p:spPr>
          <a:xfrm>
            <a:off x="441250" y="1152475"/>
            <a:ext cx="8520600" cy="35787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Arial"/>
              <a:buNone/>
            </a:pPr>
            <a:r>
              <a:rPr lang="en">
                <a:solidFill>
                  <a:schemeClr val="dk1"/>
                </a:solidFill>
              </a:rPr>
              <a:t>How to find the best alignment is a recursion process.</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 Local ）distance of xi and yj.  E.g. d(i, j) = | xi - yj |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DTW distance until xi and yj are paired.</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            Min { d(x1,y1)+...+ d(xi,yj) }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p:txBody>
      </p:sp>
      <p:pic>
        <p:nvPicPr>
          <p:cNvPr id="163" name="Google Shape;163;p26"/>
          <p:cNvPicPr preferRelativeResize="0"/>
          <p:nvPr/>
        </p:nvPicPr>
        <p:blipFill rotWithShape="1">
          <a:blip r:embed="rId4">
            <a:alphaModFix/>
          </a:blip>
          <a:srcRect b="0" l="0" r="0" t="27995"/>
          <a:stretch/>
        </p:blipFill>
        <p:spPr>
          <a:xfrm>
            <a:off x="6803450" y="923875"/>
            <a:ext cx="2126449" cy="930850"/>
          </a:xfrm>
          <a:prstGeom prst="rect">
            <a:avLst/>
          </a:prstGeom>
          <a:noFill/>
          <a:ln>
            <a:noFill/>
          </a:ln>
        </p:spPr>
      </p:pic>
      <p:sp>
        <p:nvSpPr>
          <p:cNvPr id="164" name="Google Shape;16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Algorithm to compute DTW Distance</a:t>
            </a:r>
            <a:endParaRPr/>
          </a:p>
          <a:p>
            <a:pPr indent="0" lvl="0" marL="0" rtl="0" algn="l">
              <a:lnSpc>
                <a:spcPct val="100000"/>
              </a:lnSpc>
              <a:spcBef>
                <a:spcPts val="0"/>
              </a:spcBef>
              <a:spcAft>
                <a:spcPts val="0"/>
              </a:spcAft>
              <a:buSzPts val="2800"/>
              <a:buNone/>
            </a:pPr>
            <a:r>
              <a:t/>
            </a:r>
            <a:endParaRPr/>
          </a:p>
        </p:txBody>
      </p:sp>
      <p:sp>
        <p:nvSpPr>
          <p:cNvPr id="165" name="Google Shape;165;p26"/>
          <p:cNvSpPr txBox="1"/>
          <p:nvPr/>
        </p:nvSpPr>
        <p:spPr>
          <a:xfrm>
            <a:off x="7078900" y="1840050"/>
            <a:ext cx="16599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connect xi and yj</a:t>
            </a:r>
            <a:endParaRPr/>
          </a:p>
        </p:txBody>
      </p:sp>
      <p:pic>
        <p:nvPicPr>
          <p:cNvPr id="166" name="Google Shape;166;p26"/>
          <p:cNvPicPr preferRelativeResize="0"/>
          <p:nvPr/>
        </p:nvPicPr>
        <p:blipFill rotWithShape="1">
          <a:blip r:embed="rId5">
            <a:alphaModFix/>
          </a:blip>
          <a:srcRect b="0" l="0" r="0" t="0"/>
          <a:stretch/>
        </p:blipFill>
        <p:spPr>
          <a:xfrm>
            <a:off x="704850" y="1666875"/>
            <a:ext cx="4675900" cy="334000"/>
          </a:xfrm>
          <a:prstGeom prst="rect">
            <a:avLst/>
          </a:prstGeom>
          <a:noFill/>
          <a:ln>
            <a:noFill/>
          </a:ln>
        </p:spPr>
      </p:pic>
      <p:sp>
        <p:nvSpPr>
          <p:cNvPr id="167" name="Google Shape;167;p26"/>
          <p:cNvSpPr txBox="1"/>
          <p:nvPr/>
        </p:nvSpPr>
        <p:spPr>
          <a:xfrm>
            <a:off x="6927275" y="2526050"/>
            <a:ext cx="22131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Before connect xi yj.</a:t>
            </a:r>
            <a:endParaRPr/>
          </a:p>
          <a:p>
            <a:pPr indent="0" lvl="0" marL="0" rtl="0" algn="l">
              <a:spcBef>
                <a:spcPts val="0"/>
              </a:spcBef>
              <a:spcAft>
                <a:spcPts val="0"/>
              </a:spcAft>
              <a:buNone/>
            </a:pPr>
            <a:r>
              <a:rPr lang="en"/>
              <a:t>Must connect one of 3:</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a:t>    (xi-1, yi)</a:t>
            </a:r>
            <a:endParaRPr/>
          </a:p>
          <a:p>
            <a:pPr indent="0" lvl="0" marL="0" rtl="0" algn="l">
              <a:spcBef>
                <a:spcPts val="0"/>
              </a:spcBef>
              <a:spcAft>
                <a:spcPts val="0"/>
              </a:spcAft>
              <a:buClr>
                <a:schemeClr val="dk1"/>
              </a:buClr>
              <a:buSzPts val="1100"/>
              <a:buFont typeface="Arial"/>
              <a:buNone/>
            </a:pPr>
            <a:r>
              <a:rPr lang="en">
                <a:solidFill>
                  <a:schemeClr val="dk1"/>
                </a:solidFill>
              </a:rPr>
              <a:t>    (xi, yi-1)</a:t>
            </a:r>
            <a:endParaRPr/>
          </a:p>
          <a:p>
            <a:pPr indent="0" lvl="0" marL="0" rtl="0" algn="l">
              <a:spcBef>
                <a:spcPts val="0"/>
              </a:spcBef>
              <a:spcAft>
                <a:spcPts val="0"/>
              </a:spcAft>
              <a:buNone/>
            </a:pPr>
            <a:r>
              <a:rPr lang="en"/>
              <a:t>    (xi-1, yi-1)</a:t>
            </a:r>
            <a:endParaRPr/>
          </a:p>
          <a:p>
            <a:pPr indent="0" lvl="0" marL="0" rtl="0" algn="l">
              <a:spcBef>
                <a:spcPts val="0"/>
              </a:spcBef>
              <a:spcAft>
                <a:spcPts val="0"/>
              </a:spcAft>
              <a:buNone/>
            </a:pPr>
            <a:r>
              <a:t/>
            </a:r>
            <a:endParaRPr/>
          </a:p>
        </p:txBody>
      </p:sp>
      <p:cxnSp>
        <p:nvCxnSpPr>
          <p:cNvPr id="168" name="Google Shape;168;p26"/>
          <p:cNvCxnSpPr/>
          <p:nvPr/>
        </p:nvCxnSpPr>
        <p:spPr>
          <a:xfrm>
            <a:off x="300875" y="33382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6"/>
          <p:cNvCxnSpPr/>
          <p:nvPr/>
        </p:nvCxnSpPr>
        <p:spPr>
          <a:xfrm>
            <a:off x="300875" y="38716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6"/>
          <p:cNvCxnSpPr/>
          <p:nvPr/>
        </p:nvCxnSpPr>
        <p:spPr>
          <a:xfrm>
            <a:off x="1197025" y="3338250"/>
            <a:ext cx="0" cy="5445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6"/>
          <p:cNvSpPr txBox="1"/>
          <p:nvPr/>
        </p:nvSpPr>
        <p:spPr>
          <a:xfrm>
            <a:off x="242938" y="30061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172" name="Google Shape;172;p26"/>
          <p:cNvSpPr txBox="1"/>
          <p:nvPr/>
        </p:nvSpPr>
        <p:spPr>
          <a:xfrm>
            <a:off x="242938" y="38443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cxnSp>
        <p:nvCxnSpPr>
          <p:cNvPr id="173" name="Google Shape;173;p26"/>
          <p:cNvCxnSpPr/>
          <p:nvPr/>
        </p:nvCxnSpPr>
        <p:spPr>
          <a:xfrm>
            <a:off x="2086575" y="42799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6"/>
          <p:cNvCxnSpPr/>
          <p:nvPr/>
        </p:nvCxnSpPr>
        <p:spPr>
          <a:xfrm>
            <a:off x="2982725" y="42799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6"/>
          <p:cNvCxnSpPr/>
          <p:nvPr/>
        </p:nvCxnSpPr>
        <p:spPr>
          <a:xfrm>
            <a:off x="2129675" y="47860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6"/>
          <p:cNvCxnSpPr/>
          <p:nvPr/>
        </p:nvCxnSpPr>
        <p:spPr>
          <a:xfrm>
            <a:off x="2677925" y="42799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6"/>
          <p:cNvCxnSpPr/>
          <p:nvPr/>
        </p:nvCxnSpPr>
        <p:spPr>
          <a:xfrm>
            <a:off x="4388075" y="42991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6"/>
          <p:cNvCxnSpPr/>
          <p:nvPr/>
        </p:nvCxnSpPr>
        <p:spPr>
          <a:xfrm>
            <a:off x="5284225" y="42991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6"/>
          <p:cNvCxnSpPr/>
          <p:nvPr/>
        </p:nvCxnSpPr>
        <p:spPr>
          <a:xfrm>
            <a:off x="4979425" y="4299150"/>
            <a:ext cx="293100" cy="5292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6"/>
          <p:cNvCxnSpPr/>
          <p:nvPr/>
        </p:nvCxnSpPr>
        <p:spPr>
          <a:xfrm>
            <a:off x="4388075" y="48325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6"/>
          <p:cNvCxnSpPr/>
          <p:nvPr/>
        </p:nvCxnSpPr>
        <p:spPr>
          <a:xfrm>
            <a:off x="6507575" y="43010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6"/>
          <p:cNvCxnSpPr/>
          <p:nvPr/>
        </p:nvCxnSpPr>
        <p:spPr>
          <a:xfrm>
            <a:off x="7403725" y="43010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6"/>
          <p:cNvCxnSpPr/>
          <p:nvPr/>
        </p:nvCxnSpPr>
        <p:spPr>
          <a:xfrm>
            <a:off x="6507575" y="48344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6"/>
          <p:cNvCxnSpPr/>
          <p:nvPr/>
        </p:nvCxnSpPr>
        <p:spPr>
          <a:xfrm flipH="1">
            <a:off x="7034725" y="4301050"/>
            <a:ext cx="369000" cy="51300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26"/>
          <p:cNvSpPr txBox="1"/>
          <p:nvPr/>
        </p:nvSpPr>
        <p:spPr>
          <a:xfrm>
            <a:off x="2071738" y="39205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186" name="Google Shape;186;p26"/>
          <p:cNvSpPr txBox="1"/>
          <p:nvPr/>
        </p:nvSpPr>
        <p:spPr>
          <a:xfrm>
            <a:off x="4330138" y="39478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187" name="Google Shape;187;p26"/>
          <p:cNvSpPr txBox="1"/>
          <p:nvPr/>
        </p:nvSpPr>
        <p:spPr>
          <a:xfrm>
            <a:off x="6425588" y="40001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188" name="Google Shape;188;p26"/>
          <p:cNvSpPr txBox="1"/>
          <p:nvPr/>
        </p:nvSpPr>
        <p:spPr>
          <a:xfrm>
            <a:off x="2103788" y="472230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
        <p:nvSpPr>
          <p:cNvPr id="189" name="Google Shape;189;p26"/>
          <p:cNvSpPr txBox="1"/>
          <p:nvPr/>
        </p:nvSpPr>
        <p:spPr>
          <a:xfrm>
            <a:off x="4280038" y="4777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
        <p:nvSpPr>
          <p:cNvPr id="190" name="Google Shape;190;p26"/>
          <p:cNvSpPr txBox="1"/>
          <p:nvPr/>
        </p:nvSpPr>
        <p:spPr>
          <a:xfrm>
            <a:off x="6487738" y="4777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blip>
          <a:stretch>
            <a:fillRect/>
          </a:stretch>
        </p:blipFill>
        <p:spPr>
          <a:xfrm>
            <a:off x="2180725" y="2987325"/>
            <a:ext cx="4107925" cy="1050475"/>
          </a:xfrm>
          <a:prstGeom prst="rect">
            <a:avLst/>
          </a:prstGeom>
          <a:noFill/>
          <a:ln>
            <a:noFill/>
          </a:ln>
        </p:spPr>
      </p:pic>
      <p:sp>
        <p:nvSpPr>
          <p:cNvPr id="196" name="Google Shape;196;p27"/>
          <p:cNvSpPr txBox="1"/>
          <p:nvPr>
            <p:ph idx="1" type="body"/>
          </p:nvPr>
        </p:nvSpPr>
        <p:spPr>
          <a:xfrm>
            <a:off x="441250" y="1152475"/>
            <a:ext cx="8520600" cy="35787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Arial"/>
              <a:buNone/>
            </a:pPr>
            <a:r>
              <a:rPr lang="en">
                <a:solidFill>
                  <a:schemeClr val="dk1"/>
                </a:solidFill>
              </a:rPr>
              <a:t>How to find the best alignment is a recursion process.</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 Local ）distance of xi and yj.  E.g. d(i, j) = | xi - yj |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DTW distance until xi and yj are paired.</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            Min { d(x1,y1)+...+ d(xi,yj) }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p:txBody>
      </p:sp>
      <p:pic>
        <p:nvPicPr>
          <p:cNvPr id="197" name="Google Shape;197;p27"/>
          <p:cNvPicPr preferRelativeResize="0"/>
          <p:nvPr/>
        </p:nvPicPr>
        <p:blipFill rotWithShape="1">
          <a:blip r:embed="rId4">
            <a:alphaModFix/>
          </a:blip>
          <a:srcRect b="0" l="0" r="0" t="27995"/>
          <a:stretch/>
        </p:blipFill>
        <p:spPr>
          <a:xfrm>
            <a:off x="6803450" y="923875"/>
            <a:ext cx="2126449" cy="930850"/>
          </a:xfrm>
          <a:prstGeom prst="rect">
            <a:avLst/>
          </a:prstGeom>
          <a:noFill/>
          <a:ln>
            <a:noFill/>
          </a:ln>
        </p:spPr>
      </p:pic>
      <p:sp>
        <p:nvSpPr>
          <p:cNvPr id="198" name="Google Shape;19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Algorithm to compute DTW Distance</a:t>
            </a:r>
            <a:endParaRPr/>
          </a:p>
          <a:p>
            <a:pPr indent="0" lvl="0" marL="0" rtl="0" algn="l">
              <a:lnSpc>
                <a:spcPct val="100000"/>
              </a:lnSpc>
              <a:spcBef>
                <a:spcPts val="0"/>
              </a:spcBef>
              <a:spcAft>
                <a:spcPts val="0"/>
              </a:spcAft>
              <a:buSzPts val="2800"/>
              <a:buNone/>
            </a:pPr>
            <a:r>
              <a:t/>
            </a:r>
            <a:endParaRPr/>
          </a:p>
        </p:txBody>
      </p:sp>
      <p:sp>
        <p:nvSpPr>
          <p:cNvPr id="199" name="Google Shape;199;p27"/>
          <p:cNvSpPr txBox="1"/>
          <p:nvPr/>
        </p:nvSpPr>
        <p:spPr>
          <a:xfrm>
            <a:off x="7078900" y="1840050"/>
            <a:ext cx="16599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connect xi and yj</a:t>
            </a:r>
            <a:endParaRPr/>
          </a:p>
        </p:txBody>
      </p:sp>
      <p:pic>
        <p:nvPicPr>
          <p:cNvPr id="200" name="Google Shape;200;p27"/>
          <p:cNvPicPr preferRelativeResize="0"/>
          <p:nvPr/>
        </p:nvPicPr>
        <p:blipFill rotWithShape="1">
          <a:blip r:embed="rId5">
            <a:alphaModFix/>
          </a:blip>
          <a:srcRect b="0" l="0" r="0" t="0"/>
          <a:stretch/>
        </p:blipFill>
        <p:spPr>
          <a:xfrm>
            <a:off x="704850" y="1666875"/>
            <a:ext cx="4675900" cy="334000"/>
          </a:xfrm>
          <a:prstGeom prst="rect">
            <a:avLst/>
          </a:prstGeom>
          <a:noFill/>
          <a:ln>
            <a:noFill/>
          </a:ln>
        </p:spPr>
      </p:pic>
      <p:sp>
        <p:nvSpPr>
          <p:cNvPr id="201" name="Google Shape;201;p27"/>
          <p:cNvSpPr txBox="1"/>
          <p:nvPr/>
        </p:nvSpPr>
        <p:spPr>
          <a:xfrm>
            <a:off x="6927275" y="2526050"/>
            <a:ext cx="22131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Before connect xi yj.</a:t>
            </a:r>
            <a:endParaRPr/>
          </a:p>
          <a:p>
            <a:pPr indent="0" lvl="0" marL="0" rtl="0" algn="l">
              <a:spcBef>
                <a:spcPts val="0"/>
              </a:spcBef>
              <a:spcAft>
                <a:spcPts val="0"/>
              </a:spcAft>
              <a:buNone/>
            </a:pPr>
            <a:r>
              <a:rPr lang="en"/>
              <a:t>Must connect one of 3:</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a:t>    (xi-1, yi)</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(xi, yi-1)</a:t>
            </a:r>
            <a:endParaRPr/>
          </a:p>
          <a:p>
            <a:pPr indent="0" lvl="0" marL="0" rtl="0" algn="l">
              <a:spcBef>
                <a:spcPts val="0"/>
              </a:spcBef>
              <a:spcAft>
                <a:spcPts val="0"/>
              </a:spcAft>
              <a:buNone/>
            </a:pPr>
            <a:r>
              <a:rPr lang="en"/>
              <a:t>    (xi-1, yi-1)</a:t>
            </a:r>
            <a:endParaRPr/>
          </a:p>
          <a:p>
            <a:pPr indent="0" lvl="0" marL="0" rtl="0" algn="l">
              <a:spcBef>
                <a:spcPts val="0"/>
              </a:spcBef>
              <a:spcAft>
                <a:spcPts val="0"/>
              </a:spcAft>
              <a:buNone/>
            </a:pPr>
            <a:r>
              <a:t/>
            </a:r>
            <a:endParaRPr/>
          </a:p>
        </p:txBody>
      </p:sp>
      <p:cxnSp>
        <p:nvCxnSpPr>
          <p:cNvPr id="202" name="Google Shape;202;p27"/>
          <p:cNvCxnSpPr/>
          <p:nvPr/>
        </p:nvCxnSpPr>
        <p:spPr>
          <a:xfrm>
            <a:off x="300875" y="33382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7"/>
          <p:cNvCxnSpPr/>
          <p:nvPr/>
        </p:nvCxnSpPr>
        <p:spPr>
          <a:xfrm>
            <a:off x="300875" y="38716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27"/>
          <p:cNvCxnSpPr/>
          <p:nvPr/>
        </p:nvCxnSpPr>
        <p:spPr>
          <a:xfrm>
            <a:off x="1197025" y="3338250"/>
            <a:ext cx="0" cy="5445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7"/>
          <p:cNvSpPr txBox="1"/>
          <p:nvPr/>
        </p:nvSpPr>
        <p:spPr>
          <a:xfrm>
            <a:off x="242938" y="30061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a:t>
            </a:r>
            <a:r>
              <a:rPr lang="en"/>
              <a:t>,  x3,    x4   x5</a:t>
            </a:r>
            <a:endParaRPr/>
          </a:p>
        </p:txBody>
      </p:sp>
      <p:sp>
        <p:nvSpPr>
          <p:cNvPr id="206" name="Google Shape;206;p27"/>
          <p:cNvSpPr txBox="1"/>
          <p:nvPr/>
        </p:nvSpPr>
        <p:spPr>
          <a:xfrm>
            <a:off x="242938" y="38443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a:t>
            </a:r>
            <a:r>
              <a:rPr lang="en"/>
              <a:t>,  y3,   y4   y5</a:t>
            </a:r>
            <a:endParaRPr/>
          </a:p>
        </p:txBody>
      </p:sp>
      <p:cxnSp>
        <p:nvCxnSpPr>
          <p:cNvPr id="207" name="Google Shape;207;p27"/>
          <p:cNvCxnSpPr/>
          <p:nvPr/>
        </p:nvCxnSpPr>
        <p:spPr>
          <a:xfrm>
            <a:off x="2086575" y="42799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7"/>
          <p:cNvCxnSpPr/>
          <p:nvPr/>
        </p:nvCxnSpPr>
        <p:spPr>
          <a:xfrm>
            <a:off x="2982725" y="42799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7"/>
          <p:cNvCxnSpPr/>
          <p:nvPr/>
        </p:nvCxnSpPr>
        <p:spPr>
          <a:xfrm>
            <a:off x="2129675" y="47860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7"/>
          <p:cNvCxnSpPr/>
          <p:nvPr/>
        </p:nvCxnSpPr>
        <p:spPr>
          <a:xfrm>
            <a:off x="2677925" y="42799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7"/>
          <p:cNvCxnSpPr/>
          <p:nvPr/>
        </p:nvCxnSpPr>
        <p:spPr>
          <a:xfrm>
            <a:off x="4388075" y="42991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27"/>
          <p:cNvCxnSpPr/>
          <p:nvPr/>
        </p:nvCxnSpPr>
        <p:spPr>
          <a:xfrm>
            <a:off x="5284225" y="42991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7"/>
          <p:cNvCxnSpPr/>
          <p:nvPr/>
        </p:nvCxnSpPr>
        <p:spPr>
          <a:xfrm>
            <a:off x="4979425" y="4299150"/>
            <a:ext cx="293100" cy="5292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7"/>
          <p:cNvCxnSpPr/>
          <p:nvPr/>
        </p:nvCxnSpPr>
        <p:spPr>
          <a:xfrm>
            <a:off x="4388075" y="48325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7"/>
          <p:cNvCxnSpPr/>
          <p:nvPr/>
        </p:nvCxnSpPr>
        <p:spPr>
          <a:xfrm>
            <a:off x="6507575" y="43010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7"/>
          <p:cNvCxnSpPr/>
          <p:nvPr/>
        </p:nvCxnSpPr>
        <p:spPr>
          <a:xfrm>
            <a:off x="7403725" y="43010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7"/>
          <p:cNvCxnSpPr/>
          <p:nvPr/>
        </p:nvCxnSpPr>
        <p:spPr>
          <a:xfrm>
            <a:off x="6507575" y="4834450"/>
            <a:ext cx="1518600" cy="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7"/>
          <p:cNvCxnSpPr/>
          <p:nvPr/>
        </p:nvCxnSpPr>
        <p:spPr>
          <a:xfrm flipH="1">
            <a:off x="7034725" y="4301050"/>
            <a:ext cx="369000" cy="5130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7"/>
          <p:cNvCxnSpPr/>
          <p:nvPr/>
        </p:nvCxnSpPr>
        <p:spPr>
          <a:xfrm>
            <a:off x="2276863" y="4222650"/>
            <a:ext cx="0" cy="5445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7"/>
          <p:cNvCxnSpPr/>
          <p:nvPr/>
        </p:nvCxnSpPr>
        <p:spPr>
          <a:xfrm>
            <a:off x="4522025" y="4277250"/>
            <a:ext cx="297000" cy="4896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7"/>
          <p:cNvCxnSpPr/>
          <p:nvPr/>
        </p:nvCxnSpPr>
        <p:spPr>
          <a:xfrm flipH="1">
            <a:off x="6651850" y="4283525"/>
            <a:ext cx="289200" cy="5175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27"/>
          <p:cNvSpPr txBox="1"/>
          <p:nvPr/>
        </p:nvSpPr>
        <p:spPr>
          <a:xfrm>
            <a:off x="2071738" y="39205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223" name="Google Shape;223;p27"/>
          <p:cNvSpPr txBox="1"/>
          <p:nvPr/>
        </p:nvSpPr>
        <p:spPr>
          <a:xfrm>
            <a:off x="4330138" y="39478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224" name="Google Shape;224;p27"/>
          <p:cNvSpPr txBox="1"/>
          <p:nvPr/>
        </p:nvSpPr>
        <p:spPr>
          <a:xfrm>
            <a:off x="6425588" y="40001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x2,  x3,    x4   x5</a:t>
            </a:r>
            <a:endParaRPr/>
          </a:p>
        </p:txBody>
      </p:sp>
      <p:sp>
        <p:nvSpPr>
          <p:cNvPr id="225" name="Google Shape;225;p27"/>
          <p:cNvSpPr txBox="1"/>
          <p:nvPr/>
        </p:nvSpPr>
        <p:spPr>
          <a:xfrm>
            <a:off x="2103788" y="472230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
        <p:nvSpPr>
          <p:cNvPr id="226" name="Google Shape;226;p27"/>
          <p:cNvSpPr txBox="1"/>
          <p:nvPr/>
        </p:nvSpPr>
        <p:spPr>
          <a:xfrm>
            <a:off x="4280038" y="4777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
        <p:nvSpPr>
          <p:cNvPr id="227" name="Google Shape;227;p27"/>
          <p:cNvSpPr txBox="1"/>
          <p:nvPr/>
        </p:nvSpPr>
        <p:spPr>
          <a:xfrm>
            <a:off x="6487738" y="4777450"/>
            <a:ext cx="2842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y2,  y3,   y4   y5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idx="1" type="body"/>
          </p:nvPr>
        </p:nvSpPr>
        <p:spPr>
          <a:xfrm>
            <a:off x="441250" y="1152475"/>
            <a:ext cx="8520600" cy="35787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Arial"/>
              <a:buNone/>
            </a:pPr>
            <a:r>
              <a:rPr lang="en">
                <a:solidFill>
                  <a:schemeClr val="dk1"/>
                </a:solidFill>
              </a:rPr>
              <a:t>How to find the best alignment is a recursion process.</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 Local ）distance of xi and yj.  E.g. d(i, j) = | xi - yj |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D(i, j) : DTW distance until xi and yj are paired.</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            Min { d(x1,y1)+...+ d(xi,yj) }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solidFill>
                <a:schemeClr val="dk1"/>
              </a:solidFill>
            </a:endParaRPr>
          </a:p>
          <a:p>
            <a:pPr indent="0" lvl="0" marL="114300" rtl="0" algn="l">
              <a:spcBef>
                <a:spcPts val="0"/>
              </a:spcBef>
              <a:spcAft>
                <a:spcPts val="0"/>
              </a:spcAft>
              <a:buClr>
                <a:schemeClr val="dk1"/>
              </a:buClr>
              <a:buSzPts val="1800"/>
              <a:buFont typeface="Arial"/>
              <a:buNone/>
            </a:pPr>
            <a:r>
              <a:rPr lang="en">
                <a:solidFill>
                  <a:schemeClr val="dk1"/>
                </a:solidFill>
              </a:rPr>
              <a:t>Step 1: Local Cost Distance Matrix. Step 2: Wrapping Matrix</a:t>
            </a:r>
            <a:endParaRPr>
              <a:solidFill>
                <a:schemeClr val="dk1"/>
              </a:solidFill>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a:p>
            <a:pPr indent="0" lvl="0" marL="114300" rtl="0" algn="l">
              <a:spcBef>
                <a:spcPts val="0"/>
              </a:spcBef>
              <a:spcAft>
                <a:spcPts val="0"/>
              </a:spcAft>
              <a:buClr>
                <a:schemeClr val="dk1"/>
              </a:buClr>
              <a:buSzPts val="1800"/>
              <a:buFont typeface="Arial"/>
              <a:buNone/>
            </a:pPr>
            <a:r>
              <a:t/>
            </a:r>
            <a:endParaRPr/>
          </a:p>
        </p:txBody>
      </p:sp>
      <p:pic>
        <p:nvPicPr>
          <p:cNvPr id="233" name="Google Shape;233;p28"/>
          <p:cNvPicPr preferRelativeResize="0"/>
          <p:nvPr/>
        </p:nvPicPr>
        <p:blipFill rotWithShape="1">
          <a:blip r:embed="rId3">
            <a:alphaModFix/>
          </a:blip>
          <a:srcRect b="0" l="0" r="0" t="27995"/>
          <a:stretch/>
        </p:blipFill>
        <p:spPr>
          <a:xfrm>
            <a:off x="6803450" y="923875"/>
            <a:ext cx="2126449" cy="930850"/>
          </a:xfrm>
          <a:prstGeom prst="rect">
            <a:avLst/>
          </a:prstGeom>
          <a:noFill/>
          <a:ln>
            <a:noFill/>
          </a:ln>
        </p:spPr>
      </p:pic>
      <p:sp>
        <p:nvSpPr>
          <p:cNvPr id="234" name="Google Shape;23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Algorithm to compute DTW Distance</a:t>
            </a:r>
            <a:endParaRPr/>
          </a:p>
          <a:p>
            <a:pPr indent="0" lvl="0" marL="0" rtl="0" algn="l">
              <a:lnSpc>
                <a:spcPct val="100000"/>
              </a:lnSpc>
              <a:spcBef>
                <a:spcPts val="0"/>
              </a:spcBef>
              <a:spcAft>
                <a:spcPts val="0"/>
              </a:spcAft>
              <a:buSzPts val="2800"/>
              <a:buNone/>
            </a:pPr>
            <a:r>
              <a:t/>
            </a:r>
            <a:endParaRPr/>
          </a:p>
        </p:txBody>
      </p:sp>
      <p:pic>
        <p:nvPicPr>
          <p:cNvPr id="235" name="Google Shape;235;p28"/>
          <p:cNvPicPr preferRelativeResize="0"/>
          <p:nvPr/>
        </p:nvPicPr>
        <p:blipFill>
          <a:blip r:embed="rId4">
            <a:alphaModFix/>
          </a:blip>
          <a:stretch>
            <a:fillRect/>
          </a:stretch>
        </p:blipFill>
        <p:spPr>
          <a:xfrm>
            <a:off x="2180725" y="3139725"/>
            <a:ext cx="4107925" cy="1050475"/>
          </a:xfrm>
          <a:prstGeom prst="rect">
            <a:avLst/>
          </a:prstGeom>
          <a:noFill/>
          <a:ln>
            <a:noFill/>
          </a:ln>
        </p:spPr>
      </p:pic>
      <p:sp>
        <p:nvSpPr>
          <p:cNvPr id="236" name="Google Shape;236;p28"/>
          <p:cNvSpPr txBox="1"/>
          <p:nvPr/>
        </p:nvSpPr>
        <p:spPr>
          <a:xfrm>
            <a:off x="7078900" y="1840050"/>
            <a:ext cx="16599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connect xi and yj</a:t>
            </a:r>
            <a:endParaRPr/>
          </a:p>
        </p:txBody>
      </p:sp>
      <p:pic>
        <p:nvPicPr>
          <p:cNvPr id="237" name="Google Shape;237;p28"/>
          <p:cNvPicPr preferRelativeResize="0"/>
          <p:nvPr/>
        </p:nvPicPr>
        <p:blipFill rotWithShape="1">
          <a:blip r:embed="rId5">
            <a:alphaModFix/>
          </a:blip>
          <a:srcRect b="0" l="0" r="0" t="0"/>
          <a:stretch/>
        </p:blipFill>
        <p:spPr>
          <a:xfrm>
            <a:off x="704850" y="1666875"/>
            <a:ext cx="4675900" cy="334000"/>
          </a:xfrm>
          <a:prstGeom prst="rect">
            <a:avLst/>
          </a:prstGeom>
          <a:noFill/>
          <a:ln>
            <a:noFill/>
          </a:ln>
        </p:spPr>
      </p:pic>
      <p:sp>
        <p:nvSpPr>
          <p:cNvPr id="238" name="Google Shape;238;p28"/>
          <p:cNvSpPr txBox="1"/>
          <p:nvPr/>
        </p:nvSpPr>
        <p:spPr>
          <a:xfrm>
            <a:off x="6546275" y="2830850"/>
            <a:ext cx="2213100" cy="11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Before connect xi yj.</a:t>
            </a:r>
            <a:endParaRPr/>
          </a:p>
          <a:p>
            <a:pPr indent="0" lvl="0" marL="0" rtl="0" algn="l">
              <a:spcBef>
                <a:spcPts val="0"/>
              </a:spcBef>
              <a:spcAft>
                <a:spcPts val="0"/>
              </a:spcAft>
              <a:buNone/>
            </a:pPr>
            <a:r>
              <a:rPr lang="en"/>
              <a:t>Must connect one of 3:</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a:t>    (xi-1, yi)</a:t>
            </a:r>
            <a:endParaRPr/>
          </a:p>
          <a:p>
            <a:pPr indent="0" lvl="0" marL="0" rtl="0" algn="l">
              <a:spcBef>
                <a:spcPts val="0"/>
              </a:spcBef>
              <a:spcAft>
                <a:spcPts val="0"/>
              </a:spcAft>
              <a:buClr>
                <a:schemeClr val="dk1"/>
              </a:buClr>
              <a:buSzPts val="1100"/>
              <a:buFont typeface="Arial"/>
              <a:buNone/>
            </a:pPr>
            <a:r>
              <a:rPr lang="en">
                <a:solidFill>
                  <a:schemeClr val="dk1"/>
                </a:solidFill>
              </a:rPr>
              <a:t>    (xi, yi-1)</a:t>
            </a:r>
            <a:endParaRPr/>
          </a:p>
          <a:p>
            <a:pPr indent="0" lvl="0" marL="0" rtl="0" algn="l">
              <a:spcBef>
                <a:spcPts val="0"/>
              </a:spcBef>
              <a:spcAft>
                <a:spcPts val="0"/>
              </a:spcAft>
              <a:buNone/>
            </a:pPr>
            <a:r>
              <a:rPr lang="en"/>
              <a:t>    (xi-1, yi-1)</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Distance Matrix </a:t>
            </a:r>
            <a:endParaRPr/>
          </a:p>
        </p:txBody>
      </p:sp>
      <p:sp>
        <p:nvSpPr>
          <p:cNvPr id="244" name="Google Shape;244;p29"/>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SzPts val="1800"/>
              <a:buNone/>
            </a:pPr>
            <a:r>
              <a:rPr lang="en">
                <a:solidFill>
                  <a:schemeClr val="dk1"/>
                </a:solidFill>
              </a:rPr>
              <a:t>A matrix containing the local distance of each pair of time points of 2 time series.</a:t>
            </a:r>
            <a:endParaRPr>
              <a:solidFill>
                <a:schemeClr val="dk1"/>
              </a:solidFill>
            </a:endParaRPr>
          </a:p>
          <a:p>
            <a:pPr indent="0" lvl="0" marL="114300" rtl="0" algn="l">
              <a:spcBef>
                <a:spcPts val="0"/>
              </a:spcBef>
              <a:spcAft>
                <a:spcPts val="0"/>
              </a:spcAft>
              <a:buSzPts val="1800"/>
              <a:buNone/>
            </a:pPr>
            <a:r>
              <a:t/>
            </a:r>
            <a:endParaRPr>
              <a:solidFill>
                <a:schemeClr val="dk1"/>
              </a:solidFill>
            </a:endParaRPr>
          </a:p>
          <a:p>
            <a:pPr indent="0" lvl="0" marL="114300" rtl="0" algn="l">
              <a:spcBef>
                <a:spcPts val="0"/>
              </a:spcBef>
              <a:spcAft>
                <a:spcPts val="0"/>
              </a:spcAft>
              <a:buSzPts val="1800"/>
              <a:buNone/>
            </a:pPr>
            <a:r>
              <a:t/>
            </a:r>
            <a:endParaRPr>
              <a:solidFill>
                <a:schemeClr val="dk1"/>
              </a:solidFill>
            </a:endParaRPr>
          </a:p>
          <a:p>
            <a:pPr indent="0" lvl="0" marL="114300" rtl="0" algn="l">
              <a:spcBef>
                <a:spcPts val="0"/>
              </a:spcBef>
              <a:spcAft>
                <a:spcPts val="0"/>
              </a:spcAft>
              <a:buSzPts val="1800"/>
              <a:buNone/>
            </a:pPr>
            <a:r>
              <a:t/>
            </a:r>
            <a:endParaRPr>
              <a:solidFill>
                <a:schemeClr val="dk1"/>
              </a:solidFill>
            </a:endParaRPr>
          </a:p>
          <a:p>
            <a:pPr indent="0" lvl="0" marL="114300" rtl="0" algn="l">
              <a:spcBef>
                <a:spcPts val="0"/>
              </a:spcBef>
              <a:spcAft>
                <a:spcPts val="0"/>
              </a:spcAft>
              <a:buSzPts val="1800"/>
              <a:buNone/>
            </a:pPr>
            <a:r>
              <a:rPr lang="en">
                <a:solidFill>
                  <a:schemeClr val="dk1"/>
                </a:solidFill>
              </a:rPr>
              <a:t>Here d(i, j) = | xi - yj |  is Manhattan distance</a:t>
            </a:r>
            <a:endParaRPr>
              <a:solidFill>
                <a:schemeClr val="dk1"/>
              </a:solidFill>
            </a:endParaRPr>
          </a:p>
          <a:p>
            <a:pPr indent="0" lvl="0" marL="0" rtl="0" algn="l">
              <a:spcBef>
                <a:spcPts val="0"/>
              </a:spcBef>
              <a:spcAft>
                <a:spcPts val="0"/>
              </a:spcAft>
              <a:buSzPts val="1800"/>
              <a:buNone/>
            </a:pPr>
            <a:r>
              <a:t/>
            </a:r>
            <a:endParaRPr>
              <a:solidFill>
                <a:schemeClr val="dk1"/>
              </a:solidFill>
            </a:endParaRPr>
          </a:p>
          <a:p>
            <a:pPr indent="0" lvl="0" marL="114300" rtl="0" algn="l">
              <a:spcBef>
                <a:spcPts val="0"/>
              </a:spcBef>
              <a:spcAft>
                <a:spcPts val="0"/>
              </a:spcAft>
              <a:buSzPts val="1800"/>
              <a:buNone/>
            </a:pPr>
            <a:r>
              <a:rPr lang="en">
                <a:solidFill>
                  <a:schemeClr val="dk1"/>
                </a:solidFill>
              </a:rPr>
              <a:t>X: 1,3,4,9...</a:t>
            </a:r>
            <a:endParaRPr>
              <a:solidFill>
                <a:schemeClr val="dk1"/>
              </a:solidFill>
            </a:endParaRPr>
          </a:p>
          <a:p>
            <a:pPr indent="0" lvl="0" marL="114300" rtl="0" algn="l">
              <a:spcBef>
                <a:spcPts val="0"/>
              </a:spcBef>
              <a:spcAft>
                <a:spcPts val="0"/>
              </a:spcAft>
              <a:buSzPts val="1800"/>
              <a:buNone/>
            </a:pPr>
            <a:r>
              <a:rPr lang="en">
                <a:solidFill>
                  <a:schemeClr val="dk1"/>
                </a:solidFill>
              </a:rPr>
              <a:t>Y: 1,6,2,3...</a:t>
            </a:r>
            <a:endParaRPr>
              <a:solidFill>
                <a:schemeClr val="dk1"/>
              </a:solidFill>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solidFill>
                <a:schemeClr val="dk1"/>
              </a:solidFill>
            </a:endParaRPr>
          </a:p>
        </p:txBody>
      </p:sp>
      <p:pic>
        <p:nvPicPr>
          <p:cNvPr id="245" name="Google Shape;245;p29"/>
          <p:cNvPicPr preferRelativeResize="0"/>
          <p:nvPr/>
        </p:nvPicPr>
        <p:blipFill>
          <a:blip r:embed="rId3">
            <a:alphaModFix/>
          </a:blip>
          <a:stretch>
            <a:fillRect/>
          </a:stretch>
        </p:blipFill>
        <p:spPr>
          <a:xfrm>
            <a:off x="5689025" y="2571750"/>
            <a:ext cx="2792575" cy="2050800"/>
          </a:xfrm>
          <a:prstGeom prst="rect">
            <a:avLst/>
          </a:prstGeom>
          <a:noFill/>
          <a:ln>
            <a:noFill/>
          </a:ln>
        </p:spPr>
      </p:pic>
      <p:pic>
        <p:nvPicPr>
          <p:cNvPr id="246" name="Google Shape;246;p29"/>
          <p:cNvPicPr preferRelativeResize="0"/>
          <p:nvPr/>
        </p:nvPicPr>
        <p:blipFill rotWithShape="1">
          <a:blip r:embed="rId4">
            <a:alphaModFix/>
          </a:blip>
          <a:srcRect b="0" l="0" r="0" t="0"/>
          <a:stretch/>
        </p:blipFill>
        <p:spPr>
          <a:xfrm>
            <a:off x="887730" y="1666875"/>
            <a:ext cx="5848350" cy="4177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SzPts val="1800"/>
              <a:buNone/>
            </a:pPr>
            <a:r>
              <a:rPr lang="en"/>
              <a:t>Each element in the wrapping matrix is D(i, j).</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
              <a:t>D(1,1)=0</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solidFill>
                <a:schemeClr val="dk1"/>
              </a:solidFill>
            </a:endParaRPr>
          </a:p>
        </p:txBody>
      </p:sp>
      <p:pic>
        <p:nvPicPr>
          <p:cNvPr id="252" name="Google Shape;252;p30"/>
          <p:cNvPicPr preferRelativeResize="0"/>
          <p:nvPr/>
        </p:nvPicPr>
        <p:blipFill>
          <a:blip r:embed="rId3">
            <a:alphaModFix/>
          </a:blip>
          <a:stretch>
            <a:fillRect/>
          </a:stretch>
        </p:blipFill>
        <p:spPr>
          <a:xfrm>
            <a:off x="5459423" y="304800"/>
            <a:ext cx="3532176" cy="903250"/>
          </a:xfrm>
          <a:prstGeom prst="rect">
            <a:avLst/>
          </a:prstGeom>
          <a:noFill/>
          <a:ln>
            <a:noFill/>
          </a:ln>
        </p:spPr>
      </p:pic>
      <p:sp>
        <p:nvSpPr>
          <p:cNvPr id="253" name="Google Shape;25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Wrapping Matrix </a:t>
            </a:r>
            <a:endParaRPr/>
          </a:p>
        </p:txBody>
      </p:sp>
      <p:pic>
        <p:nvPicPr>
          <p:cNvPr id="254" name="Google Shape;254;p30"/>
          <p:cNvPicPr preferRelativeResize="0"/>
          <p:nvPr/>
        </p:nvPicPr>
        <p:blipFill>
          <a:blip r:embed="rId4">
            <a:alphaModFix/>
          </a:blip>
          <a:stretch>
            <a:fillRect/>
          </a:stretch>
        </p:blipFill>
        <p:spPr>
          <a:xfrm>
            <a:off x="668375" y="2489038"/>
            <a:ext cx="2888250" cy="2121050"/>
          </a:xfrm>
          <a:prstGeom prst="rect">
            <a:avLst/>
          </a:prstGeom>
          <a:noFill/>
          <a:ln>
            <a:noFill/>
          </a:ln>
        </p:spPr>
      </p:pic>
      <p:pic>
        <p:nvPicPr>
          <p:cNvPr id="255" name="Google Shape;255;p30"/>
          <p:cNvPicPr preferRelativeResize="0"/>
          <p:nvPr/>
        </p:nvPicPr>
        <p:blipFill>
          <a:blip r:embed="rId5">
            <a:alphaModFix/>
          </a:blip>
          <a:stretch>
            <a:fillRect/>
          </a:stretch>
        </p:blipFill>
        <p:spPr>
          <a:xfrm>
            <a:off x="3680250" y="2448308"/>
            <a:ext cx="2888250" cy="21205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a:t>
            </a:r>
            <a:endParaRPr/>
          </a:p>
        </p:txBody>
      </p:sp>
      <p:sp>
        <p:nvSpPr>
          <p:cNvPr id="58" name="Google Shape;58;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1"/>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SzPts val="1800"/>
              <a:buNone/>
            </a:pPr>
            <a:r>
              <a:rPr lang="en"/>
              <a:t>Each element in the wrapping matrix is D(i, j).</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
              <a:t>Example: D(2,2)=d(2,2)+min{ </a:t>
            </a:r>
            <a:r>
              <a:rPr lang="en" u="sng"/>
              <a:t>D(2,1), D(1,1), D(1,2)</a:t>
            </a:r>
            <a:r>
              <a:rPr lang="en"/>
              <a:t> }= 3+min{2,0,5}=3</a:t>
            </a:r>
            <a:endParaRPr/>
          </a:p>
          <a:p>
            <a:pPr indent="0" lvl="0" marL="114300" rtl="0" algn="l">
              <a:spcBef>
                <a:spcPts val="0"/>
              </a:spcBef>
              <a:spcAft>
                <a:spcPts val="0"/>
              </a:spcAft>
              <a:buSzPts val="1800"/>
              <a:buNone/>
            </a:pPr>
            <a:r>
              <a:t/>
            </a:r>
            <a:endParaRPr>
              <a:solidFill>
                <a:schemeClr val="dk1"/>
              </a:solidFill>
            </a:endParaRPr>
          </a:p>
        </p:txBody>
      </p:sp>
      <p:pic>
        <p:nvPicPr>
          <p:cNvPr id="261" name="Google Shape;261;p31"/>
          <p:cNvPicPr preferRelativeResize="0"/>
          <p:nvPr/>
        </p:nvPicPr>
        <p:blipFill>
          <a:blip r:embed="rId3">
            <a:alphaModFix/>
          </a:blip>
          <a:stretch>
            <a:fillRect/>
          </a:stretch>
        </p:blipFill>
        <p:spPr>
          <a:xfrm>
            <a:off x="5459423" y="304800"/>
            <a:ext cx="3532176" cy="903250"/>
          </a:xfrm>
          <a:prstGeom prst="rect">
            <a:avLst/>
          </a:prstGeom>
          <a:noFill/>
          <a:ln>
            <a:noFill/>
          </a:ln>
        </p:spPr>
      </p:pic>
      <p:sp>
        <p:nvSpPr>
          <p:cNvPr id="262" name="Google Shape;26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Wrapping Matrix </a:t>
            </a:r>
            <a:endParaRPr/>
          </a:p>
        </p:txBody>
      </p:sp>
      <p:pic>
        <p:nvPicPr>
          <p:cNvPr id="263" name="Google Shape;263;p31"/>
          <p:cNvPicPr preferRelativeResize="0"/>
          <p:nvPr/>
        </p:nvPicPr>
        <p:blipFill>
          <a:blip r:embed="rId4">
            <a:alphaModFix/>
          </a:blip>
          <a:stretch>
            <a:fillRect/>
          </a:stretch>
        </p:blipFill>
        <p:spPr>
          <a:xfrm>
            <a:off x="668375" y="2489038"/>
            <a:ext cx="2888250" cy="2121050"/>
          </a:xfrm>
          <a:prstGeom prst="rect">
            <a:avLst/>
          </a:prstGeom>
          <a:noFill/>
          <a:ln>
            <a:noFill/>
          </a:ln>
        </p:spPr>
      </p:pic>
      <p:cxnSp>
        <p:nvCxnSpPr>
          <p:cNvPr id="264" name="Google Shape;264;p31"/>
          <p:cNvCxnSpPr/>
          <p:nvPr/>
        </p:nvCxnSpPr>
        <p:spPr>
          <a:xfrm flipH="1">
            <a:off x="2364025" y="2214950"/>
            <a:ext cx="389400" cy="1252200"/>
          </a:xfrm>
          <a:prstGeom prst="straightConnector1">
            <a:avLst/>
          </a:prstGeom>
          <a:noFill/>
          <a:ln cap="flat" cmpd="sng" w="9525">
            <a:solidFill>
              <a:schemeClr val="dk2"/>
            </a:solidFill>
            <a:prstDash val="solid"/>
            <a:round/>
            <a:headEnd len="med" w="med" type="none"/>
            <a:tailEnd len="med" w="med" type="triangle"/>
          </a:ln>
        </p:spPr>
      </p:cxnSp>
      <p:pic>
        <p:nvPicPr>
          <p:cNvPr id="265" name="Google Shape;265;p31"/>
          <p:cNvPicPr preferRelativeResize="0"/>
          <p:nvPr/>
        </p:nvPicPr>
        <p:blipFill>
          <a:blip r:embed="rId5">
            <a:alphaModFix/>
          </a:blip>
          <a:stretch>
            <a:fillRect/>
          </a:stretch>
        </p:blipFill>
        <p:spPr>
          <a:xfrm>
            <a:off x="3706125" y="2571750"/>
            <a:ext cx="2753567" cy="2038350"/>
          </a:xfrm>
          <a:prstGeom prst="rect">
            <a:avLst/>
          </a:prstGeom>
          <a:noFill/>
          <a:ln>
            <a:noFill/>
          </a:ln>
        </p:spPr>
      </p:pic>
      <p:cxnSp>
        <p:nvCxnSpPr>
          <p:cNvPr id="266" name="Google Shape;266;p31"/>
          <p:cNvCxnSpPr/>
          <p:nvPr/>
        </p:nvCxnSpPr>
        <p:spPr>
          <a:xfrm>
            <a:off x="4699400" y="2236650"/>
            <a:ext cx="129000" cy="128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SzPts val="1800"/>
              <a:buNone/>
            </a:pPr>
            <a:r>
              <a:rPr lang="en"/>
              <a:t>Each element in the wrapping matrix is D(i, j).</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
              <a:t>Example: D(3,3)=d(3,3)+min{ </a:t>
            </a:r>
            <a:r>
              <a:rPr lang="en" u="sng"/>
              <a:t>D(3,2), D(2,2), D(2,3)</a:t>
            </a:r>
            <a:r>
              <a:rPr lang="en"/>
              <a:t> }= 2+min{4,3,4}=5</a:t>
            </a:r>
            <a:endParaRPr/>
          </a:p>
          <a:p>
            <a:pPr indent="0" lvl="0" marL="114300" rtl="0" algn="l">
              <a:spcBef>
                <a:spcPts val="0"/>
              </a:spcBef>
              <a:spcAft>
                <a:spcPts val="0"/>
              </a:spcAft>
              <a:buSzPts val="1800"/>
              <a:buNone/>
            </a:pPr>
            <a:r>
              <a:t/>
            </a:r>
            <a:endParaRPr>
              <a:solidFill>
                <a:schemeClr val="dk1"/>
              </a:solidFill>
            </a:endParaRPr>
          </a:p>
        </p:txBody>
      </p:sp>
      <p:pic>
        <p:nvPicPr>
          <p:cNvPr id="272" name="Google Shape;272;p32"/>
          <p:cNvPicPr preferRelativeResize="0"/>
          <p:nvPr/>
        </p:nvPicPr>
        <p:blipFill>
          <a:blip r:embed="rId3">
            <a:alphaModFix/>
          </a:blip>
          <a:stretch>
            <a:fillRect/>
          </a:stretch>
        </p:blipFill>
        <p:spPr>
          <a:xfrm>
            <a:off x="5459423" y="304800"/>
            <a:ext cx="3532176" cy="903250"/>
          </a:xfrm>
          <a:prstGeom prst="rect">
            <a:avLst/>
          </a:prstGeom>
          <a:noFill/>
          <a:ln>
            <a:noFill/>
          </a:ln>
        </p:spPr>
      </p:pic>
      <p:sp>
        <p:nvSpPr>
          <p:cNvPr id="273" name="Google Shape;27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Wrapping Matrix </a:t>
            </a:r>
            <a:endParaRPr/>
          </a:p>
        </p:txBody>
      </p:sp>
      <p:pic>
        <p:nvPicPr>
          <p:cNvPr id="274" name="Google Shape;274;p32"/>
          <p:cNvPicPr preferRelativeResize="0"/>
          <p:nvPr/>
        </p:nvPicPr>
        <p:blipFill>
          <a:blip r:embed="rId4">
            <a:alphaModFix/>
          </a:blip>
          <a:stretch>
            <a:fillRect/>
          </a:stretch>
        </p:blipFill>
        <p:spPr>
          <a:xfrm>
            <a:off x="668375" y="2489038"/>
            <a:ext cx="2888250" cy="2121050"/>
          </a:xfrm>
          <a:prstGeom prst="rect">
            <a:avLst/>
          </a:prstGeom>
          <a:noFill/>
          <a:ln>
            <a:noFill/>
          </a:ln>
        </p:spPr>
      </p:pic>
      <p:cxnSp>
        <p:nvCxnSpPr>
          <p:cNvPr id="275" name="Google Shape;275;p32"/>
          <p:cNvCxnSpPr/>
          <p:nvPr/>
        </p:nvCxnSpPr>
        <p:spPr>
          <a:xfrm>
            <a:off x="2753425" y="2214950"/>
            <a:ext cx="0" cy="974400"/>
          </a:xfrm>
          <a:prstGeom prst="straightConnector1">
            <a:avLst/>
          </a:prstGeom>
          <a:noFill/>
          <a:ln cap="flat" cmpd="sng" w="9525">
            <a:solidFill>
              <a:schemeClr val="dk2"/>
            </a:solidFill>
            <a:prstDash val="solid"/>
            <a:round/>
            <a:headEnd len="med" w="med" type="none"/>
            <a:tailEnd len="med" w="med" type="triangle"/>
          </a:ln>
        </p:spPr>
      </p:cxnSp>
      <p:pic>
        <p:nvPicPr>
          <p:cNvPr id="276" name="Google Shape;276;p32"/>
          <p:cNvPicPr preferRelativeResize="0"/>
          <p:nvPr/>
        </p:nvPicPr>
        <p:blipFill>
          <a:blip r:embed="rId5">
            <a:alphaModFix/>
          </a:blip>
          <a:stretch>
            <a:fillRect/>
          </a:stretch>
        </p:blipFill>
        <p:spPr>
          <a:xfrm>
            <a:off x="3556072" y="2520676"/>
            <a:ext cx="2888250" cy="2057787"/>
          </a:xfrm>
          <a:prstGeom prst="rect">
            <a:avLst/>
          </a:prstGeom>
          <a:noFill/>
          <a:ln>
            <a:noFill/>
          </a:ln>
        </p:spPr>
      </p:pic>
      <p:cxnSp>
        <p:nvCxnSpPr>
          <p:cNvPr id="277" name="Google Shape;277;p32"/>
          <p:cNvCxnSpPr/>
          <p:nvPr/>
        </p:nvCxnSpPr>
        <p:spPr>
          <a:xfrm>
            <a:off x="4699400" y="2236650"/>
            <a:ext cx="460200" cy="93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3"/>
          <p:cNvSpPr txBox="1"/>
          <p:nvPr>
            <p:ph idx="1" type="body"/>
          </p:nvPr>
        </p:nvSpPr>
        <p:spPr>
          <a:xfrm>
            <a:off x="44124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SzPts val="1800"/>
              <a:buNone/>
            </a:pPr>
            <a:r>
              <a:rPr lang="en"/>
              <a:t>Each element in the wrapping matrix is D(i, j).</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solidFill>
                <a:schemeClr val="dk1"/>
              </a:solidFill>
            </a:endParaRPr>
          </a:p>
        </p:txBody>
      </p:sp>
      <p:pic>
        <p:nvPicPr>
          <p:cNvPr id="283" name="Google Shape;283;p33"/>
          <p:cNvPicPr preferRelativeResize="0"/>
          <p:nvPr/>
        </p:nvPicPr>
        <p:blipFill>
          <a:blip r:embed="rId3">
            <a:alphaModFix/>
          </a:blip>
          <a:stretch>
            <a:fillRect/>
          </a:stretch>
        </p:blipFill>
        <p:spPr>
          <a:xfrm>
            <a:off x="5459423" y="304800"/>
            <a:ext cx="3532176" cy="903250"/>
          </a:xfrm>
          <a:prstGeom prst="rect">
            <a:avLst/>
          </a:prstGeom>
          <a:noFill/>
          <a:ln>
            <a:noFill/>
          </a:ln>
        </p:spPr>
      </p:pic>
      <p:sp>
        <p:nvSpPr>
          <p:cNvPr id="284" name="Google Shape;28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Wrapping</a:t>
            </a:r>
            <a:r>
              <a:rPr lang="en"/>
              <a:t> Matrix </a:t>
            </a:r>
            <a:endParaRPr/>
          </a:p>
        </p:txBody>
      </p:sp>
      <p:pic>
        <p:nvPicPr>
          <p:cNvPr id="285" name="Google Shape;285;p33"/>
          <p:cNvPicPr preferRelativeResize="0"/>
          <p:nvPr/>
        </p:nvPicPr>
        <p:blipFill>
          <a:blip r:embed="rId4">
            <a:alphaModFix/>
          </a:blip>
          <a:stretch>
            <a:fillRect/>
          </a:stretch>
        </p:blipFill>
        <p:spPr>
          <a:xfrm>
            <a:off x="668375" y="2489038"/>
            <a:ext cx="2888250" cy="2121050"/>
          </a:xfrm>
          <a:prstGeom prst="rect">
            <a:avLst/>
          </a:prstGeom>
          <a:noFill/>
          <a:ln>
            <a:noFill/>
          </a:ln>
        </p:spPr>
      </p:pic>
      <p:sp>
        <p:nvSpPr>
          <p:cNvPr id="286" name="Google Shape;286;p33"/>
          <p:cNvSpPr txBox="1"/>
          <p:nvPr/>
        </p:nvSpPr>
        <p:spPr>
          <a:xfrm>
            <a:off x="6848475" y="2702500"/>
            <a:ext cx="21120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D(n,n)=DTW (X, Y)</a:t>
            </a:r>
            <a:endParaRPr sz="1600"/>
          </a:p>
        </p:txBody>
      </p:sp>
      <p:cxnSp>
        <p:nvCxnSpPr>
          <p:cNvPr id="287" name="Google Shape;287;p33"/>
          <p:cNvCxnSpPr/>
          <p:nvPr/>
        </p:nvCxnSpPr>
        <p:spPr>
          <a:xfrm flipH="1">
            <a:off x="6573325" y="2928450"/>
            <a:ext cx="288300" cy="4500"/>
          </a:xfrm>
          <a:prstGeom prst="straightConnector1">
            <a:avLst/>
          </a:prstGeom>
          <a:noFill/>
          <a:ln cap="flat" cmpd="sng" w="9525">
            <a:solidFill>
              <a:schemeClr val="dk2"/>
            </a:solidFill>
            <a:prstDash val="solid"/>
            <a:round/>
            <a:headEnd len="med" w="med" type="none"/>
            <a:tailEnd len="med" w="med" type="triangle"/>
          </a:ln>
        </p:spPr>
      </p:cxnSp>
      <p:pic>
        <p:nvPicPr>
          <p:cNvPr id="288" name="Google Shape;288;p33"/>
          <p:cNvPicPr preferRelativeResize="0"/>
          <p:nvPr/>
        </p:nvPicPr>
        <p:blipFill>
          <a:blip r:embed="rId5">
            <a:alphaModFix/>
          </a:blip>
          <a:stretch>
            <a:fillRect/>
          </a:stretch>
        </p:blipFill>
        <p:spPr>
          <a:xfrm>
            <a:off x="3627975" y="2489046"/>
            <a:ext cx="2888250" cy="21175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t>2</a:t>
            </a:r>
            <a:r>
              <a:rPr lang="en" sz="4700"/>
              <a:t>) Computing Prototype </a:t>
            </a:r>
            <a:endParaRPr sz="4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r>
              <a:rPr lang="en"/>
              <a:t> does the </a:t>
            </a:r>
            <a:r>
              <a:rPr lang="en"/>
              <a:t>prototype work?</a:t>
            </a:r>
            <a:endParaRPr/>
          </a:p>
        </p:txBody>
      </p:sp>
      <p:sp>
        <p:nvSpPr>
          <p:cNvPr id="299" name="Google Shape;2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Prototyping could be a pre-processing step, whereby different samples from the same source can be summarized before clustering and then groups of similar characters could be sought, thought which the amount of data and execution time can be reduced</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Another example is time-series classification based on nearest-neighbors, which can be optimized by considering only group-prototypes as neighbors instead of the union of all groups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Mean and median</a:t>
            </a:r>
            <a:endParaRPr/>
          </a:p>
          <a:p>
            <a:pPr indent="0" lvl="0" marL="0" rtl="0" algn="l">
              <a:spcBef>
                <a:spcPts val="0"/>
              </a:spcBef>
              <a:spcAft>
                <a:spcPts val="0"/>
              </a:spcAft>
              <a:buNone/>
            </a:pPr>
            <a:r>
              <a:t/>
            </a:r>
            <a:endParaRPr/>
          </a:p>
        </p:txBody>
      </p:sp>
      <p:sp>
        <p:nvSpPr>
          <p:cNvPr id="305" name="Google Shape;3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To calculate the mean, s</a:t>
            </a:r>
            <a:r>
              <a:rPr lang="en" sz="1600">
                <a:solidFill>
                  <a:schemeClr val="dk1"/>
                </a:solidFill>
              </a:rPr>
              <a:t>imply takes the average of each time-point i across all variables of the considered time-series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a cluster C of size N, the time-series mean </a:t>
            </a:r>
            <a:r>
              <a:rPr i="1" lang="en" sz="1600">
                <a:solidFill>
                  <a:schemeClr val="dk1"/>
                </a:solidFill>
              </a:rPr>
              <a:t>μ</a:t>
            </a:r>
            <a:r>
              <a:rPr lang="en" sz="1600">
                <a:solidFill>
                  <a:schemeClr val="dk1"/>
                </a:solidFill>
              </a:rPr>
              <a:t> can be calculated as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where       is the </a:t>
            </a:r>
            <a:r>
              <a:rPr i="1" lang="en" sz="1600">
                <a:solidFill>
                  <a:schemeClr val="dk1"/>
                </a:solidFill>
              </a:rPr>
              <a:t>i</a:t>
            </a:r>
            <a:r>
              <a:rPr lang="en" sz="1600">
                <a:solidFill>
                  <a:schemeClr val="dk1"/>
                </a:solidFill>
              </a:rPr>
              <a:t>-th element of the </a:t>
            </a:r>
            <a:r>
              <a:rPr i="1" lang="en" sz="1600">
                <a:solidFill>
                  <a:schemeClr val="dk1"/>
                </a:solidFill>
              </a:rPr>
              <a:t>v</a:t>
            </a:r>
            <a:r>
              <a:rPr lang="en" sz="1600">
                <a:solidFill>
                  <a:schemeClr val="dk1"/>
                </a:solidFill>
              </a:rPr>
              <a:t>-th variable from the </a:t>
            </a:r>
            <a:r>
              <a:rPr i="1" lang="en" sz="1600">
                <a:solidFill>
                  <a:schemeClr val="dk1"/>
                </a:solidFill>
              </a:rPr>
              <a:t>c</a:t>
            </a:r>
            <a:r>
              <a:rPr lang="en" sz="1600">
                <a:solidFill>
                  <a:schemeClr val="dk1"/>
                </a:solidFill>
              </a:rPr>
              <a:t>-th series that belongs to cluster C</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Used very often in conjunction with the Euclidean distance</a:t>
            </a:r>
            <a:endParaRPr sz="1600">
              <a:solidFill>
                <a:schemeClr val="dk1"/>
              </a:solidFill>
            </a:endParaRPr>
          </a:p>
          <a:p>
            <a:pPr indent="0" lvl="0" marL="0" rtl="0" algn="l">
              <a:spcBef>
                <a:spcPts val="0"/>
              </a:spcBef>
              <a:spcAft>
                <a:spcPts val="0"/>
              </a:spcAft>
              <a:buNone/>
            </a:pPr>
            <a:r>
              <a:t/>
            </a:r>
            <a:endParaRPr/>
          </a:p>
        </p:txBody>
      </p:sp>
      <p:pic>
        <p:nvPicPr>
          <p:cNvPr id="306" name="Google Shape;306;p36"/>
          <p:cNvPicPr preferRelativeResize="0"/>
          <p:nvPr/>
        </p:nvPicPr>
        <p:blipFill>
          <a:blip r:embed="rId3">
            <a:alphaModFix/>
          </a:blip>
          <a:stretch>
            <a:fillRect/>
          </a:stretch>
        </p:blipFill>
        <p:spPr>
          <a:xfrm>
            <a:off x="3120275" y="2121775"/>
            <a:ext cx="2535250" cy="701450"/>
          </a:xfrm>
          <a:prstGeom prst="rect">
            <a:avLst/>
          </a:prstGeom>
          <a:noFill/>
          <a:ln>
            <a:noFill/>
          </a:ln>
        </p:spPr>
      </p:pic>
      <p:pic>
        <p:nvPicPr>
          <p:cNvPr id="307" name="Google Shape;307;p36"/>
          <p:cNvPicPr preferRelativeResize="0"/>
          <p:nvPr/>
        </p:nvPicPr>
        <p:blipFill>
          <a:blip r:embed="rId4">
            <a:alphaModFix/>
          </a:blip>
          <a:stretch>
            <a:fillRect/>
          </a:stretch>
        </p:blipFill>
        <p:spPr>
          <a:xfrm>
            <a:off x="1460850" y="2922700"/>
            <a:ext cx="298800" cy="27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and median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13" name="Google Shape;31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rgbClr val="222222"/>
                </a:solidFill>
              </a:rPr>
              <a:t>Pros :</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Easy to calculate and understand</a:t>
            </a:r>
            <a:endParaRPr>
              <a:solidFill>
                <a:srgbClr val="222222"/>
              </a:solidFill>
            </a:endParaRPr>
          </a:p>
          <a:p>
            <a:pPr indent="0" lvl="0" marL="114300" rtl="0" algn="l">
              <a:spcBef>
                <a:spcPts val="0"/>
              </a:spcBef>
              <a:spcAft>
                <a:spcPts val="0"/>
              </a:spcAft>
              <a:buClr>
                <a:schemeClr val="dk1"/>
              </a:buClr>
              <a:buSzPts val="1800"/>
              <a:buFont typeface="Arial"/>
              <a:buNone/>
            </a:pPr>
            <a:r>
              <a:t/>
            </a:r>
            <a:endParaRPr>
              <a:solidFill>
                <a:srgbClr val="222222"/>
              </a:solidFill>
            </a:endParaRPr>
          </a:p>
          <a:p>
            <a:pPr indent="0" lvl="0" marL="114300" rtl="0" algn="l">
              <a:spcBef>
                <a:spcPts val="0"/>
              </a:spcBef>
              <a:spcAft>
                <a:spcPts val="0"/>
              </a:spcAft>
              <a:buNone/>
            </a:pPr>
            <a:r>
              <a:rPr lang="en">
                <a:solidFill>
                  <a:srgbClr val="222222"/>
                </a:solidFill>
              </a:rPr>
              <a:t>Cons:</a:t>
            </a:r>
            <a:endParaRPr>
              <a:solidFill>
                <a:srgbClr val="222222"/>
              </a:solidFill>
            </a:endParaRPr>
          </a:p>
          <a:p>
            <a:pPr indent="-330200" lvl="0" marL="457200" rtl="0" algn="l">
              <a:spcBef>
                <a:spcPts val="0"/>
              </a:spcBef>
              <a:spcAft>
                <a:spcPts val="0"/>
              </a:spcAft>
              <a:buClr>
                <a:srgbClr val="222222"/>
              </a:buClr>
              <a:buSzPts val="1600"/>
              <a:buChar char="●"/>
            </a:pPr>
            <a:r>
              <a:rPr lang="en" sz="1600">
                <a:solidFill>
                  <a:schemeClr val="dk1"/>
                </a:solidFill>
              </a:rPr>
              <a:t>Limited to series of equal length and equal amount of variables.</a:t>
            </a:r>
            <a:endParaRPr sz="1600">
              <a:solidFill>
                <a:schemeClr val="dk1"/>
              </a:solidFill>
            </a:endParaRPr>
          </a:p>
          <a:p>
            <a:pPr indent="-330200" lvl="0" marL="457200" rtl="0" algn="l">
              <a:spcBef>
                <a:spcPts val="0"/>
              </a:spcBef>
              <a:spcAft>
                <a:spcPts val="0"/>
              </a:spcAft>
              <a:buClr>
                <a:srgbClr val="222222"/>
              </a:buClr>
              <a:buSzPts val="1600"/>
              <a:buChar char="●"/>
            </a:pPr>
            <a:r>
              <a:rPr lang="en" sz="1600">
                <a:solidFill>
                  <a:schemeClr val="dk1"/>
                </a:solidFill>
              </a:rPr>
              <a:t>Structure of the prototype (which is also a time-series) is altered</a:t>
            </a:r>
            <a:endParaRPr sz="1600">
              <a:solidFill>
                <a:srgbClr val="222222"/>
              </a:solidFill>
            </a:endParaRPr>
          </a:p>
          <a:p>
            <a:pPr indent="0" lvl="0" marL="0" rtl="0" algn="l">
              <a:spcBef>
                <a:spcPts val="0"/>
              </a:spcBef>
              <a:spcAft>
                <a:spcPts val="0"/>
              </a:spcAft>
              <a:buNone/>
            </a:pPr>
            <a:r>
              <a:t/>
            </a:r>
            <a:endParaRPr/>
          </a:p>
        </p:txBody>
      </p:sp>
      <p:pic>
        <p:nvPicPr>
          <p:cNvPr id="314" name="Google Shape;314;p37"/>
          <p:cNvPicPr preferRelativeResize="0"/>
          <p:nvPr/>
        </p:nvPicPr>
        <p:blipFill>
          <a:blip r:embed="rId3">
            <a:alphaModFix/>
          </a:blip>
          <a:stretch>
            <a:fillRect/>
          </a:stretch>
        </p:blipFill>
        <p:spPr>
          <a:xfrm>
            <a:off x="1894975" y="3379770"/>
            <a:ext cx="4731375" cy="1339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Partition around medoids (PAM)</a:t>
            </a:r>
            <a:endParaRPr/>
          </a:p>
        </p:txBody>
      </p:sp>
      <p:sp>
        <p:nvSpPr>
          <p:cNvPr id="320" name="Google Shape;320;p38"/>
          <p:cNvSpPr txBox="1"/>
          <p:nvPr/>
        </p:nvSpPr>
        <p:spPr>
          <a:xfrm>
            <a:off x="311700" y="1299875"/>
            <a:ext cx="8188500" cy="337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A medoid is a representative object from a cluster, whose average distance to all other objects in the same cluster is minimal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Summarized iterative procedure:</a:t>
            </a:r>
            <a:endParaRPr sz="1600">
              <a:solidFill>
                <a:schemeClr val="dk1"/>
              </a:solidFill>
            </a:endParaRPr>
          </a:p>
          <a:p>
            <a:pPr indent="0" lvl="0" marL="457200" rtl="0" algn="l">
              <a:lnSpc>
                <a:spcPct val="115000"/>
              </a:lnSpc>
              <a:spcBef>
                <a:spcPts val="0"/>
              </a:spcBef>
              <a:spcAft>
                <a:spcPts val="0"/>
              </a:spcAft>
              <a:buNone/>
            </a:pPr>
            <a:r>
              <a:rPr lang="en" sz="1600">
                <a:solidFill>
                  <a:schemeClr val="dk1"/>
                </a:solidFill>
              </a:rPr>
              <a:t> (i) Randomly chosen k series from the data as initial centroids</a:t>
            </a:r>
            <a:endParaRPr sz="1600"/>
          </a:p>
          <a:p>
            <a:pPr indent="0" lvl="0" marL="457200" rtl="0" algn="l">
              <a:lnSpc>
                <a:spcPct val="115000"/>
              </a:lnSpc>
              <a:spcBef>
                <a:spcPts val="0"/>
              </a:spcBef>
              <a:spcAft>
                <a:spcPts val="0"/>
              </a:spcAft>
              <a:buNone/>
            </a:pPr>
            <a:r>
              <a:rPr lang="en" sz="1600"/>
              <a:t>(ii) Calculate the distances between all series and the centroids, each series is</a:t>
            </a:r>
            <a:endParaRPr sz="1600"/>
          </a:p>
          <a:p>
            <a:pPr indent="0" lvl="0" marL="0" rtl="0" algn="l">
              <a:lnSpc>
                <a:spcPct val="115000"/>
              </a:lnSpc>
              <a:spcBef>
                <a:spcPts val="0"/>
              </a:spcBef>
              <a:spcAft>
                <a:spcPts val="0"/>
              </a:spcAft>
              <a:buNone/>
            </a:pPr>
            <a:r>
              <a:rPr lang="en" sz="1600"/>
              <a:t>             assigned to the cluster of its nearest centroid</a:t>
            </a:r>
            <a:endParaRPr sz="1600"/>
          </a:p>
          <a:p>
            <a:pPr indent="0" lvl="0" marL="0" rtl="0" algn="l">
              <a:lnSpc>
                <a:spcPct val="115000"/>
              </a:lnSpc>
              <a:spcBef>
                <a:spcPts val="0"/>
              </a:spcBef>
              <a:spcAft>
                <a:spcPts val="0"/>
              </a:spcAft>
              <a:buNone/>
            </a:pPr>
            <a:r>
              <a:rPr lang="en" sz="1600"/>
              <a:t>       (iii) For each created cluster, the distance between all member series is computed, </a:t>
            </a:r>
            <a:endParaRPr sz="1600"/>
          </a:p>
          <a:p>
            <a:pPr indent="0" lvl="0" marL="0" rtl="0" algn="l">
              <a:lnSpc>
                <a:spcPct val="115000"/>
              </a:lnSpc>
              <a:spcBef>
                <a:spcPts val="0"/>
              </a:spcBef>
              <a:spcAft>
                <a:spcPts val="0"/>
              </a:spcAft>
              <a:buNone/>
            </a:pPr>
            <a:r>
              <a:rPr lang="en" sz="1600"/>
              <a:t>             and the series with minimum sum of distances is chosen as the new centroid</a:t>
            </a:r>
            <a:endParaRPr sz="1600"/>
          </a:p>
          <a:p>
            <a:pPr indent="0" lvl="0" marL="0" rtl="0" algn="l">
              <a:lnSpc>
                <a:spcPct val="115000"/>
              </a:lnSpc>
              <a:spcBef>
                <a:spcPts val="0"/>
              </a:spcBef>
              <a:spcAft>
                <a:spcPts val="0"/>
              </a:spcAft>
              <a:buNone/>
            </a:pPr>
            <a:r>
              <a:rPr lang="en" sz="1600"/>
              <a:t>       (iv) Repeat (i)-(iii) until no series change clusters, or the maximum </a:t>
            </a:r>
            <a:endParaRPr sz="1600"/>
          </a:p>
          <a:p>
            <a:pPr indent="0" lvl="0" marL="0" rtl="0" algn="l">
              <a:lnSpc>
                <a:spcPct val="115000"/>
              </a:lnSpc>
              <a:spcBef>
                <a:spcPts val="0"/>
              </a:spcBef>
              <a:spcAft>
                <a:spcPts val="0"/>
              </a:spcAft>
              <a:buNone/>
            </a:pPr>
            <a:r>
              <a:rPr lang="en" sz="1600"/>
              <a:t>             number of allowed iterations has been exceeded.</a:t>
            </a:r>
            <a:endParaRPr sz="1600"/>
          </a:p>
          <a:p>
            <a:pPr indent="-330200" lvl="0" marL="457200" rtl="0" algn="l">
              <a:lnSpc>
                <a:spcPct val="115000"/>
              </a:lnSpc>
              <a:spcBef>
                <a:spcPts val="0"/>
              </a:spcBef>
              <a:spcAft>
                <a:spcPts val="0"/>
              </a:spcAft>
              <a:buSzPts val="1600"/>
              <a:buChar char="●"/>
            </a:pPr>
            <a:r>
              <a:rPr lang="en" sz="1600"/>
              <a:t>Partitional clustering rely heavily on this prototype function</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Partition around medoids (PAM)</a:t>
            </a:r>
            <a:endParaRPr/>
          </a:p>
        </p:txBody>
      </p:sp>
      <p:sp>
        <p:nvSpPr>
          <p:cNvPr id="326" name="Google Shape;32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rPr>
              <a:t>Pros :</a:t>
            </a:r>
            <a:endParaRPr sz="1600">
              <a:solidFill>
                <a:srgbClr val="222222"/>
              </a:solidFill>
            </a:endParaRPr>
          </a:p>
          <a:p>
            <a:pPr indent="-330200" lvl="0" marL="457200" rtl="0" algn="l">
              <a:spcBef>
                <a:spcPts val="0"/>
              </a:spcBef>
              <a:spcAft>
                <a:spcPts val="0"/>
              </a:spcAft>
              <a:buClr>
                <a:schemeClr val="dk1"/>
              </a:buClr>
              <a:buSzPts val="1600"/>
              <a:buChar char="●"/>
            </a:pPr>
            <a:r>
              <a:rPr lang="en" sz="1600">
                <a:solidFill>
                  <a:schemeClr val="dk1"/>
                </a:solidFill>
              </a:rPr>
              <a:t>Since the medoid object is always an element of the original data, so the time-series structure is not altered.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distance matrix can be reused on each iteration since the data don’t change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All series from a cluster                         Prototype of this cluster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p>
        </p:txBody>
      </p:sp>
      <p:pic>
        <p:nvPicPr>
          <p:cNvPr id="327" name="Google Shape;327;p39"/>
          <p:cNvPicPr preferRelativeResize="0"/>
          <p:nvPr/>
        </p:nvPicPr>
        <p:blipFill>
          <a:blip r:embed="rId3">
            <a:alphaModFix/>
          </a:blip>
          <a:stretch>
            <a:fillRect/>
          </a:stretch>
        </p:blipFill>
        <p:spPr>
          <a:xfrm>
            <a:off x="1047537" y="2741975"/>
            <a:ext cx="7048925" cy="182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t>3</a:t>
            </a:r>
            <a:r>
              <a:rPr lang="en" sz="4700"/>
              <a:t>) Clustering Algorithms</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Cluster Analysis in Time Series?</a:t>
            </a:r>
            <a:endParaRPr/>
          </a:p>
        </p:txBody>
      </p:sp>
      <p:sp>
        <p:nvSpPr>
          <p:cNvPr id="64" name="Google Shape;64;p14"/>
          <p:cNvSpPr txBox="1"/>
          <p:nvPr>
            <p:ph idx="1" type="body"/>
          </p:nvPr>
        </p:nvSpPr>
        <p:spPr>
          <a:xfrm>
            <a:off x="311700" y="1152475"/>
            <a:ext cx="4932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solidFill>
                  <a:schemeClr val="dk1"/>
                </a:solidFill>
                <a:highlight>
                  <a:srgbClr val="FFFFFF"/>
                </a:highlight>
              </a:rPr>
              <a:t>Cluster Analysis is a main task of exploratory data mining. It’s a task of grouping a set of objects in such a way that objects in the same group (called a cluster) are more similar to each other than to those in other groups/cluster. </a:t>
            </a:r>
            <a:endParaRPr sz="1400">
              <a:solidFill>
                <a:schemeClr val="dk1"/>
              </a:solidFill>
              <a:highlight>
                <a:srgbClr val="FFFFFF"/>
              </a:highlight>
            </a:endParaRPr>
          </a:p>
          <a:p>
            <a:pPr indent="-317500" lvl="0" marL="457200" rtl="0" algn="l">
              <a:lnSpc>
                <a:spcPct val="115000"/>
              </a:lnSpc>
              <a:spcBef>
                <a:spcPts val="0"/>
              </a:spcBef>
              <a:spcAft>
                <a:spcPts val="0"/>
              </a:spcAft>
              <a:buSzPts val="1400"/>
              <a:buChar char="●"/>
            </a:pPr>
            <a:r>
              <a:rPr lang="en" sz="1400">
                <a:solidFill>
                  <a:schemeClr val="dk1"/>
                </a:solidFill>
                <a:highlight>
                  <a:srgbClr val="FFFFFF"/>
                </a:highlight>
              </a:rPr>
              <a:t>Time series clustering is to partition time series data into clusters based on similarity or distance, so that time series in the same cluster are similar.</a:t>
            </a:r>
            <a:endParaRPr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highlight>
                  <a:srgbClr val="FFFFFF"/>
                </a:highlight>
              </a:rPr>
              <a:t>There is no specific definition of a cluster. We can perform different clustering algorithms based on different characteristics of the objects and different goals.</a:t>
            </a:r>
            <a:endParaRPr sz="1400">
              <a:solidFill>
                <a:schemeClr val="dk1"/>
              </a:solidFill>
              <a:highlight>
                <a:srgbClr val="FFFFFF"/>
              </a:highlight>
            </a:endParaRPr>
          </a:p>
        </p:txBody>
      </p:sp>
      <p:pic>
        <p:nvPicPr>
          <p:cNvPr id="65" name="Google Shape;65;p14"/>
          <p:cNvPicPr preferRelativeResize="0"/>
          <p:nvPr/>
        </p:nvPicPr>
        <p:blipFill rotWithShape="1">
          <a:blip r:embed="rId3">
            <a:alphaModFix/>
          </a:blip>
          <a:srcRect b="0" l="0" r="0" t="0"/>
          <a:stretch/>
        </p:blipFill>
        <p:spPr>
          <a:xfrm>
            <a:off x="5192275" y="1201150"/>
            <a:ext cx="3731099" cy="2780591"/>
          </a:xfrm>
          <a:prstGeom prst="rect">
            <a:avLst/>
          </a:prstGeom>
          <a:noFill/>
          <a:ln>
            <a:noFill/>
          </a:ln>
        </p:spPr>
      </p:pic>
      <p:sp>
        <p:nvSpPr>
          <p:cNvPr id="66" name="Google Shape;66;p14"/>
          <p:cNvSpPr txBox="1"/>
          <p:nvPr/>
        </p:nvSpPr>
        <p:spPr>
          <a:xfrm>
            <a:off x="5530375" y="4005175"/>
            <a:ext cx="32073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*Different cluster methods returns different results</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a:t>Hierarchical Clustering</a:t>
            </a:r>
            <a:endParaRPr/>
          </a:p>
          <a:p>
            <a:pPr indent="0" lvl="0" marL="0" rtl="0" algn="l">
              <a:lnSpc>
                <a:spcPct val="115000"/>
              </a:lnSpc>
              <a:spcBef>
                <a:spcPts val="0"/>
              </a:spcBef>
              <a:spcAft>
                <a:spcPts val="0"/>
              </a:spcAft>
              <a:buSzPts val="2800"/>
              <a:buNone/>
            </a:pPr>
            <a:r>
              <a:t/>
            </a:r>
            <a:endParaRPr/>
          </a:p>
          <a:p>
            <a:pPr indent="0" lvl="0" marL="0" rtl="0" algn="l">
              <a:lnSpc>
                <a:spcPct val="115000"/>
              </a:lnSpc>
              <a:spcBef>
                <a:spcPts val="0"/>
              </a:spcBef>
              <a:spcAft>
                <a:spcPts val="0"/>
              </a:spcAft>
              <a:buSzPts val="2800"/>
              <a:buNone/>
            </a:pPr>
            <a:r>
              <a:t/>
            </a:r>
            <a:endParaRPr/>
          </a:p>
        </p:txBody>
      </p:sp>
      <p:sp>
        <p:nvSpPr>
          <p:cNvPr id="338" name="Google Shape;338;p41"/>
          <p:cNvSpPr txBox="1"/>
          <p:nvPr>
            <p:ph idx="1" type="body"/>
          </p:nvPr>
        </p:nvSpPr>
        <p:spPr>
          <a:xfrm>
            <a:off x="311700" y="1123825"/>
            <a:ext cx="8520600" cy="241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Calculate the dissimilarity between groups (linkage)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a hierarchy of groups, then clusters are created by merging the clusters from the next lower level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Agglomerative or divisive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Dendrogram where the height of each node is proportional to the value of the intergroup dissimilarity between its two daughter nodes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Need a whole distance matrix, thus it’s good for small datasets </a:t>
            </a:r>
            <a:endParaRPr>
              <a:solidFill>
                <a:schemeClr val="dk1"/>
              </a:solidFill>
            </a:endParaRPr>
          </a:p>
        </p:txBody>
      </p:sp>
      <p:pic>
        <p:nvPicPr>
          <p:cNvPr id="339" name="Google Shape;339;p41"/>
          <p:cNvPicPr preferRelativeResize="0"/>
          <p:nvPr/>
        </p:nvPicPr>
        <p:blipFill rotWithShape="1">
          <a:blip r:embed="rId3">
            <a:alphaModFix/>
          </a:blip>
          <a:srcRect b="0" l="0" r="0" t="9999"/>
          <a:stretch/>
        </p:blipFill>
        <p:spPr>
          <a:xfrm>
            <a:off x="2888400" y="3395175"/>
            <a:ext cx="3339699" cy="1445326"/>
          </a:xfrm>
          <a:prstGeom prst="rect">
            <a:avLst/>
          </a:prstGeom>
          <a:noFill/>
          <a:ln>
            <a:noFill/>
          </a:ln>
        </p:spPr>
      </p:pic>
      <p:sp>
        <p:nvSpPr>
          <p:cNvPr id="340" name="Google Shape;340;p41"/>
          <p:cNvSpPr txBox="1"/>
          <p:nvPr/>
        </p:nvSpPr>
        <p:spPr>
          <a:xfrm>
            <a:off x="2903725" y="4840500"/>
            <a:ext cx="16368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Nested Cluster Diagram</a:t>
            </a:r>
            <a:endParaRPr sz="1000"/>
          </a:p>
        </p:txBody>
      </p:sp>
      <p:sp>
        <p:nvSpPr>
          <p:cNvPr id="341" name="Google Shape;341;p41"/>
          <p:cNvSpPr txBox="1"/>
          <p:nvPr/>
        </p:nvSpPr>
        <p:spPr>
          <a:xfrm>
            <a:off x="5034975" y="4840500"/>
            <a:ext cx="912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Dendrogram</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Partitional Clustering</a:t>
            </a:r>
            <a:endParaRPr/>
          </a:p>
        </p:txBody>
      </p:sp>
      <p:sp>
        <p:nvSpPr>
          <p:cNvPr id="347" name="Google Shape;34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Unlike </a:t>
            </a:r>
            <a:r>
              <a:rPr lang="en">
                <a:solidFill>
                  <a:schemeClr val="dk1"/>
                </a:solidFill>
              </a:rPr>
              <a:t>Hierarchical Clustering which is a set of nested clusters organized in a tree, each object belongs in exactly one cluster</a:t>
            </a:r>
            <a:endParaRPr/>
          </a:p>
          <a:p>
            <a:pPr indent="-342900" lvl="0" marL="457200" rtl="0" algn="l">
              <a:spcBef>
                <a:spcPts val="0"/>
              </a:spcBef>
              <a:spcAft>
                <a:spcPts val="0"/>
              </a:spcAft>
              <a:buClr>
                <a:schemeClr val="dk1"/>
              </a:buClr>
              <a:buSzPts val="1800"/>
              <a:buChar char="●"/>
            </a:pPr>
            <a:r>
              <a:rPr lang="en">
                <a:solidFill>
                  <a:schemeClr val="dk1"/>
                </a:solidFill>
              </a:rPr>
              <a:t>Depends heavily on prototyping functions</a:t>
            </a:r>
            <a:endParaRPr>
              <a:solidFill>
                <a:schemeClr val="dk1"/>
              </a:solidFill>
            </a:endParaRPr>
          </a:p>
          <a:p>
            <a:pPr indent="-342900" lvl="0" marL="457200" rtl="0" algn="l">
              <a:spcBef>
                <a:spcPts val="0"/>
              </a:spcBef>
              <a:spcAft>
                <a:spcPts val="0"/>
              </a:spcAft>
              <a:buClr>
                <a:srgbClr val="222222"/>
              </a:buClr>
              <a:buSzPts val="1800"/>
              <a:buChar char="●"/>
            </a:pPr>
            <a:r>
              <a:rPr lang="en">
                <a:solidFill>
                  <a:srgbClr val="222222"/>
                </a:solidFill>
              </a:rPr>
              <a:t>Lower complexity, can be applied to very large datasets</a:t>
            </a:r>
            <a:endParaRPr>
              <a:solidFill>
                <a:srgbClr val="222222"/>
              </a:solidFill>
            </a:endParaRPr>
          </a:p>
        </p:txBody>
      </p:sp>
      <p:pic>
        <p:nvPicPr>
          <p:cNvPr id="348" name="Google Shape;348;p42"/>
          <p:cNvPicPr preferRelativeResize="0"/>
          <p:nvPr/>
        </p:nvPicPr>
        <p:blipFill>
          <a:blip r:embed="rId3">
            <a:alphaModFix/>
          </a:blip>
          <a:stretch>
            <a:fillRect/>
          </a:stretch>
        </p:blipFill>
        <p:spPr>
          <a:xfrm>
            <a:off x="2207475" y="2901450"/>
            <a:ext cx="4045076" cy="1594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R demonstration</a:t>
            </a:r>
            <a:endParaRPr/>
          </a:p>
        </p:txBody>
      </p:sp>
      <p:sp>
        <p:nvSpPr>
          <p:cNvPr id="354" name="Google Shape;354;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360" name="Google Shape;360;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https://wenku.baidu.com/view/218a71c44bfe04a1b0717fd5360cba1aa8118cbe</a:t>
            </a:r>
            <a:endParaRPr/>
          </a:p>
          <a:p>
            <a:pPr indent="0" lvl="0" marL="0" rtl="0" algn="l">
              <a:lnSpc>
                <a:spcPct val="115000"/>
              </a:lnSpc>
              <a:spcBef>
                <a:spcPts val="1600"/>
              </a:spcBef>
              <a:spcAft>
                <a:spcPts val="0"/>
              </a:spcAft>
              <a:buSzPts val="1800"/>
              <a:buNone/>
            </a:pPr>
            <a:r>
              <a:rPr lang="en" u="sng">
                <a:solidFill>
                  <a:schemeClr val="hlink"/>
                </a:solidFill>
                <a:hlinkClick r:id="rId4"/>
              </a:rPr>
              <a:t>https://wenku.baidu.com/view/54b191af760bf78a6529647d27284b73f24236bb.html?rec_flag=default&amp;sxts=1554054948247</a:t>
            </a:r>
            <a:endParaRPr/>
          </a:p>
          <a:p>
            <a:pPr indent="0" lvl="0" marL="0" rtl="0" algn="l">
              <a:lnSpc>
                <a:spcPct val="115000"/>
              </a:lnSpc>
              <a:spcBef>
                <a:spcPts val="1600"/>
              </a:spcBef>
              <a:spcAft>
                <a:spcPts val="0"/>
              </a:spcAft>
              <a:buSzPts val="1800"/>
              <a:buNone/>
            </a:pPr>
            <a:r>
              <a:rPr lang="en" u="sng">
                <a:solidFill>
                  <a:schemeClr val="hlink"/>
                </a:solidFill>
                <a:hlinkClick r:id="rId5"/>
              </a:rPr>
              <a:t>https://datawookie.netlify.com/blog/2017/04/clustering-time-series-data/</a:t>
            </a:r>
            <a:endParaRPr/>
          </a:p>
          <a:p>
            <a:pPr indent="0" lvl="0" marL="0" rtl="0" algn="l">
              <a:lnSpc>
                <a:spcPct val="115000"/>
              </a:lnSpc>
              <a:spcBef>
                <a:spcPts val="1600"/>
              </a:spcBef>
              <a:spcAft>
                <a:spcPts val="0"/>
              </a:spcAft>
              <a:buSzPts val="1800"/>
              <a:buNone/>
            </a:pPr>
            <a:r>
              <a:rPr lang="en" u="sng">
                <a:solidFill>
                  <a:schemeClr val="hlink"/>
                </a:solidFill>
                <a:hlinkClick r:id="rId6"/>
              </a:rPr>
              <a:t>https://cran.r-project.org/web/packages/dtwclust/vignettes/dtwclust.pdf</a:t>
            </a:r>
            <a:endParaRPr/>
          </a:p>
          <a:p>
            <a:pPr indent="0" lvl="0" marL="0" rtl="0" algn="l">
              <a:lnSpc>
                <a:spcPct val="115000"/>
              </a:lnSpc>
              <a:spcBef>
                <a:spcPts val="1600"/>
              </a:spcBef>
              <a:spcAft>
                <a:spcPts val="0"/>
              </a:spcAft>
              <a:buSzPts val="1800"/>
              <a:buNone/>
            </a:pPr>
            <a:r>
              <a:rPr lang="en" u="sng">
                <a:solidFill>
                  <a:schemeClr val="hlink"/>
                </a:solidFill>
                <a:hlinkClick r:id="rId7"/>
              </a:rPr>
              <a:t>https://en.wikipedia.org/wiki/Cluster_analysis</a:t>
            </a:r>
            <a:endParaRPr/>
          </a:p>
          <a:p>
            <a:pPr indent="0" lvl="0" marL="0" rtl="0" algn="l">
              <a:lnSpc>
                <a:spcPct val="115000"/>
              </a:lnSpc>
              <a:spcBef>
                <a:spcPts val="1600"/>
              </a:spcBef>
              <a:spcAft>
                <a:spcPts val="0"/>
              </a:spcAft>
              <a:buSzPts val="1800"/>
              <a:buNone/>
            </a:pPr>
            <a:r>
              <a:rPr lang="en" u="sng">
                <a:solidFill>
                  <a:schemeClr val="hlink"/>
                </a:solidFill>
                <a:hlinkClick r:id="rId8"/>
              </a:rPr>
              <a:t>http://charuaggarwal.net/tsurvey.pdf</a:t>
            </a:r>
            <a:endParaRPr/>
          </a:p>
          <a:p>
            <a:pPr indent="0" lvl="0" marL="0" rtl="0" algn="l">
              <a:lnSpc>
                <a:spcPct val="115000"/>
              </a:lnSpc>
              <a:spcBef>
                <a:spcPts val="1600"/>
              </a:spcBef>
              <a:spcAft>
                <a:spcPts val="0"/>
              </a:spcAft>
              <a:buSzPts val="1800"/>
              <a:buNone/>
            </a:pPr>
            <a:r>
              <a:rPr lang="en" sz="1050">
                <a:solidFill>
                  <a:srgbClr val="3C4043"/>
                </a:solidFill>
                <a:highlight>
                  <a:srgbClr val="FFFFFF"/>
                </a:highlight>
              </a:rPr>
              <a:t>https://arxiv.org/pdf/1201.2969.pdf</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0" l="0" r="0" t="0"/>
          <a:stretch/>
        </p:blipFill>
        <p:spPr>
          <a:xfrm>
            <a:off x="4932806" y="2292600"/>
            <a:ext cx="3505607" cy="2480500"/>
          </a:xfrm>
          <a:prstGeom prst="rect">
            <a:avLst/>
          </a:prstGeom>
          <a:noFill/>
          <a:ln>
            <a:noFill/>
          </a:ln>
        </p:spPr>
      </p:pic>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can Clustering do?</a:t>
            </a:r>
            <a:endParaRPr/>
          </a:p>
        </p:txBody>
      </p:sp>
      <p:sp>
        <p:nvSpPr>
          <p:cNvPr id="73" name="Google Shape;73;p15"/>
          <p:cNvSpPr txBox="1"/>
          <p:nvPr>
            <p:ph idx="1" type="body"/>
          </p:nvPr>
        </p:nvSpPr>
        <p:spPr>
          <a:xfrm>
            <a:off x="311700" y="1191450"/>
            <a:ext cx="4299300" cy="340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 </a:t>
            </a:r>
            <a:r>
              <a:rPr b="1" lang="en" sz="1200">
                <a:solidFill>
                  <a:srgbClr val="000000"/>
                </a:solidFill>
              </a:rPr>
              <a:t>Financial Markets</a:t>
            </a:r>
            <a:r>
              <a:rPr lang="en" sz="1200">
                <a:solidFill>
                  <a:srgbClr val="000000"/>
                </a:solidFill>
              </a:rPr>
              <a:t>: In financial markets, the values of the stocks represent time-series which continually vary with time. The clustering of such time-series can provide numerous insights into the trends in the underlying data. </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 </a:t>
            </a:r>
            <a:r>
              <a:rPr b="1" lang="en" sz="1200">
                <a:solidFill>
                  <a:srgbClr val="000000"/>
                </a:solidFill>
              </a:rPr>
              <a:t>Medical Data</a:t>
            </a:r>
            <a:r>
              <a:rPr lang="en" sz="1200">
                <a:solidFill>
                  <a:srgbClr val="000000"/>
                </a:solidFill>
              </a:rPr>
              <a:t>: Different kinds of medical data such as EEG readings are in the form of time series. The clustering of such time-series can provide an understanding of the common shapes in the data. These common shapes can be related to different kinds of diseases. </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 </a:t>
            </a:r>
            <a:r>
              <a:rPr b="1" lang="en" sz="1200">
                <a:solidFill>
                  <a:srgbClr val="000000"/>
                </a:solidFill>
              </a:rPr>
              <a:t>Earth Science Applications</a:t>
            </a:r>
            <a:r>
              <a:rPr lang="en" sz="1200">
                <a:solidFill>
                  <a:srgbClr val="000000"/>
                </a:solidFill>
              </a:rPr>
              <a:t>: Numerous applications in earth science, such as temperature or pressure, correspond to series, which can be mined in order to determine the frequent trends in the data. These can provide an idea of the common climactic trends in the data. </a:t>
            </a:r>
            <a:endParaRPr sz="1200">
              <a:solidFill>
                <a:srgbClr val="000000"/>
              </a:solidFill>
            </a:endParaRPr>
          </a:p>
          <a:p>
            <a:pPr indent="0" lvl="0" marL="0" rtl="0" algn="l">
              <a:lnSpc>
                <a:spcPct val="115000"/>
              </a:lnSpc>
              <a:spcBef>
                <a:spcPts val="1600"/>
              </a:spcBef>
              <a:spcAft>
                <a:spcPts val="1600"/>
              </a:spcAft>
              <a:buSzPts val="1800"/>
              <a:buNone/>
            </a:pPr>
            <a:r>
              <a:t/>
            </a:r>
            <a:endParaRPr sz="1200">
              <a:solidFill>
                <a:srgbClr val="000000"/>
              </a:solidFill>
            </a:endParaRPr>
          </a:p>
        </p:txBody>
      </p:sp>
      <p:pic>
        <p:nvPicPr>
          <p:cNvPr id="74" name="Google Shape;74;p15"/>
          <p:cNvPicPr preferRelativeResize="0"/>
          <p:nvPr/>
        </p:nvPicPr>
        <p:blipFill rotWithShape="1">
          <a:blip r:embed="rId4">
            <a:alphaModFix/>
          </a:blip>
          <a:srcRect b="0" l="0" r="0" t="0"/>
          <a:stretch/>
        </p:blipFill>
        <p:spPr>
          <a:xfrm>
            <a:off x="4960275" y="169301"/>
            <a:ext cx="3816349" cy="2299151"/>
          </a:xfrm>
          <a:prstGeom prst="rect">
            <a:avLst/>
          </a:prstGeom>
          <a:noFill/>
          <a:ln>
            <a:noFill/>
          </a:ln>
        </p:spPr>
      </p:pic>
      <p:sp>
        <p:nvSpPr>
          <p:cNvPr id="75" name="Google Shape;75;p15"/>
          <p:cNvSpPr txBox="1"/>
          <p:nvPr/>
        </p:nvSpPr>
        <p:spPr>
          <a:xfrm>
            <a:off x="5252625" y="4618800"/>
            <a:ext cx="3564300" cy="4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*One of the first trading strategies: Pairs Trading. Developed by Morgan Stanley in the 1980s.</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Theory</a:t>
            </a:r>
            <a:endParaRPr/>
          </a:p>
        </p:txBody>
      </p:sp>
      <p:sp>
        <p:nvSpPr>
          <p:cNvPr id="81" name="Google Shape;81;p16"/>
          <p:cNvSpPr txBox="1"/>
          <p:nvPr>
            <p:ph idx="1" type="subTitle"/>
          </p:nvPr>
        </p:nvSpPr>
        <p:spPr>
          <a:xfrm>
            <a:off x="311700" y="2834125"/>
            <a:ext cx="8520600" cy="16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 Series Clustering Steps</a:t>
            </a:r>
            <a:endParaRPr/>
          </a:p>
        </p:txBody>
      </p:sp>
      <p:sp>
        <p:nvSpPr>
          <p:cNvPr id="87" name="Google Shape;87;p17"/>
          <p:cNvSpPr txBox="1"/>
          <p:nvPr>
            <p:ph idx="1" type="body"/>
          </p:nvPr>
        </p:nvSpPr>
        <p:spPr>
          <a:xfrm>
            <a:off x="311700" y="1191450"/>
            <a:ext cx="8520600" cy="34056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800"/>
              <a:buAutoNum type="arabicPeriod"/>
            </a:pPr>
            <a:r>
              <a:rPr lang="en" sz="1600">
                <a:solidFill>
                  <a:srgbClr val="000000"/>
                </a:solidFill>
              </a:rPr>
              <a:t>Measure the dissimilarity, similarity, characteristics of each pair of series.</a:t>
            </a:r>
            <a:endParaRPr/>
          </a:p>
          <a:p>
            <a:pPr indent="0" lvl="0" marL="0" rtl="0" algn="l">
              <a:lnSpc>
                <a:spcPct val="115000"/>
              </a:lnSpc>
              <a:spcBef>
                <a:spcPts val="0"/>
              </a:spcBef>
              <a:spcAft>
                <a:spcPts val="0"/>
              </a:spcAft>
              <a:buSzPts val="1800"/>
              <a:buNone/>
            </a:pPr>
            <a:r>
              <a:rPr lang="en" sz="1600">
                <a:solidFill>
                  <a:srgbClr val="000000"/>
                </a:solidFill>
              </a:rPr>
              <a:t>      Main criterion: </a:t>
            </a:r>
            <a:r>
              <a:rPr lang="en" sz="1600">
                <a:solidFill>
                  <a:schemeClr val="dk1"/>
                </a:solidFill>
              </a:rPr>
              <a:t>correlation, </a:t>
            </a:r>
            <a:r>
              <a:rPr lang="en" sz="1600">
                <a:solidFill>
                  <a:srgbClr val="222222"/>
                </a:solidFill>
              </a:rPr>
              <a:t>Euclidean </a:t>
            </a:r>
            <a:r>
              <a:rPr lang="en" sz="1600">
                <a:solidFill>
                  <a:srgbClr val="000000"/>
                </a:solidFill>
              </a:rPr>
              <a:t>distance, Dynamic time warping(DTW) distance</a:t>
            </a:r>
            <a:endParaRPr sz="1600">
              <a:solidFill>
                <a:srgbClr val="000000"/>
              </a:solidFill>
            </a:endParaRPr>
          </a:p>
          <a:p>
            <a:pPr indent="0" lvl="0" marL="0" rtl="0" algn="l">
              <a:lnSpc>
                <a:spcPct val="115000"/>
              </a:lnSpc>
              <a:spcBef>
                <a:spcPts val="0"/>
              </a:spcBef>
              <a:spcAft>
                <a:spcPts val="0"/>
              </a:spcAft>
              <a:buSzPts val="1800"/>
              <a:buNone/>
            </a:pPr>
            <a:r>
              <a:t/>
            </a:r>
            <a:endParaRPr sz="1600">
              <a:solidFill>
                <a:srgbClr val="000000"/>
              </a:solidFill>
            </a:endParaRPr>
          </a:p>
          <a:p>
            <a:pPr indent="0" lvl="0" marL="0" rtl="0" algn="l">
              <a:lnSpc>
                <a:spcPct val="115000"/>
              </a:lnSpc>
              <a:spcBef>
                <a:spcPts val="0"/>
              </a:spcBef>
              <a:spcAft>
                <a:spcPts val="0"/>
              </a:spcAft>
              <a:buSzPts val="1800"/>
              <a:buNone/>
            </a:pPr>
            <a:r>
              <a:rPr lang="en" sz="1600">
                <a:solidFill>
                  <a:srgbClr val="000000"/>
                </a:solidFill>
              </a:rPr>
              <a:t>2.   Computing prototype, summarizes the characteristics of all series in a given cluster</a:t>
            </a:r>
            <a:endParaRPr sz="1600">
              <a:solidFill>
                <a:srgbClr val="000000"/>
              </a:solidFill>
            </a:endParaRPr>
          </a:p>
          <a:p>
            <a:pPr indent="0" lvl="0" marL="0" rtl="0" algn="l">
              <a:lnSpc>
                <a:spcPct val="115000"/>
              </a:lnSpc>
              <a:spcBef>
                <a:spcPts val="0"/>
              </a:spcBef>
              <a:spcAft>
                <a:spcPts val="0"/>
              </a:spcAft>
              <a:buSzPts val="1800"/>
              <a:buNone/>
            </a:pPr>
            <a:r>
              <a:rPr lang="en" sz="1600">
                <a:solidFill>
                  <a:srgbClr val="000000"/>
                </a:solidFill>
              </a:rPr>
              <a:t>      Main methods: Mean and median, Partition around medoids</a:t>
            </a:r>
            <a:endParaRPr sz="1600">
              <a:solidFill>
                <a:srgbClr val="000000"/>
              </a:solidFill>
            </a:endParaRPr>
          </a:p>
          <a:p>
            <a:pPr indent="0" lvl="0" marL="0" rtl="0" algn="l">
              <a:lnSpc>
                <a:spcPct val="115000"/>
              </a:lnSpc>
              <a:spcBef>
                <a:spcPts val="0"/>
              </a:spcBef>
              <a:spcAft>
                <a:spcPts val="0"/>
              </a:spcAft>
              <a:buSzPts val="1800"/>
              <a:buNone/>
            </a:pPr>
            <a:r>
              <a:t/>
            </a:r>
            <a:endParaRPr sz="1600">
              <a:solidFill>
                <a:srgbClr val="000000"/>
              </a:solidFill>
            </a:endParaRPr>
          </a:p>
          <a:p>
            <a:pPr indent="0" lvl="0" marL="0" rtl="0" algn="l">
              <a:spcBef>
                <a:spcPts val="0"/>
              </a:spcBef>
              <a:spcAft>
                <a:spcPts val="0"/>
              </a:spcAft>
              <a:buSzPts val="1800"/>
              <a:buNone/>
            </a:pPr>
            <a:r>
              <a:rPr lang="en" sz="1600">
                <a:solidFill>
                  <a:schemeClr val="dk1"/>
                </a:solidFill>
              </a:rPr>
              <a:t>3.   Group the series according to the metrics calculated in step 1 and/or 2.</a:t>
            </a:r>
            <a:endParaRPr/>
          </a:p>
          <a:p>
            <a:pPr indent="0" lvl="0" marL="0" rtl="0" algn="l">
              <a:spcBef>
                <a:spcPts val="0"/>
              </a:spcBef>
              <a:spcAft>
                <a:spcPts val="0"/>
              </a:spcAft>
              <a:buSzPts val="1800"/>
              <a:buNone/>
            </a:pPr>
            <a:r>
              <a:rPr lang="en" sz="1600">
                <a:solidFill>
                  <a:schemeClr val="dk1"/>
                </a:solidFill>
              </a:rPr>
              <a:t>      Main methods: Hierarchical clustering, Partitional clustering</a:t>
            </a:r>
            <a:endParaRPr sz="1600">
              <a:solidFill>
                <a:schemeClr val="dk1"/>
              </a:solidFill>
            </a:endParaRPr>
          </a:p>
          <a:p>
            <a:pPr indent="0" lvl="0" marL="0" rtl="0" algn="l">
              <a:spcBef>
                <a:spcPts val="0"/>
              </a:spcBef>
              <a:spcAft>
                <a:spcPts val="0"/>
              </a:spcAft>
              <a:buClr>
                <a:schemeClr val="dk1"/>
              </a:buClr>
              <a:buSzPts val="1800"/>
              <a:buFont typeface="Arial"/>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ctrTitle"/>
          </p:nvPr>
        </p:nvSpPr>
        <p:spPr>
          <a:xfrm>
            <a:off x="311708" y="8207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t>1) Distance Measure</a:t>
            </a:r>
            <a:endParaRPr sz="4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chemeClr val="dk1"/>
                </a:solidFill>
              </a:rPr>
              <a:t>A square matrix containing the </a:t>
            </a:r>
            <a:r>
              <a:rPr lang="en" u="sng">
                <a:solidFill>
                  <a:schemeClr val="dk1"/>
                </a:solidFill>
              </a:rPr>
              <a:t>distances</a:t>
            </a:r>
            <a:r>
              <a:rPr lang="en">
                <a:solidFill>
                  <a:schemeClr val="dk1"/>
                </a:solidFill>
              </a:rPr>
              <a:t> of each pair of the time series.</a:t>
            </a:r>
            <a:endParaRPr/>
          </a:p>
          <a:p>
            <a:pPr indent="0" lvl="0" marL="114300" rtl="0" algn="l">
              <a:lnSpc>
                <a:spcPct val="115000"/>
              </a:lnSpc>
              <a:spcBef>
                <a:spcPts val="0"/>
              </a:spcBef>
              <a:spcAft>
                <a:spcPts val="0"/>
              </a:spcAft>
              <a:buSzPts val="1800"/>
              <a:buNone/>
            </a:pPr>
            <a:r>
              <a:rPr lang="en" u="sng">
                <a:solidFill>
                  <a:schemeClr val="dk1"/>
                </a:solidFill>
              </a:rPr>
              <a:t>Distance</a:t>
            </a:r>
            <a:r>
              <a:rPr lang="en">
                <a:solidFill>
                  <a:schemeClr val="dk1"/>
                </a:solidFill>
              </a:rPr>
              <a:t> can be the Euclidean distance or calculated in other ways (DTW).</a:t>
            </a:r>
            <a:endParaRPr/>
          </a:p>
          <a:p>
            <a:pPr indent="0" lvl="0" marL="1143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Diagonal values are all zero</a:t>
            </a:r>
            <a:endParaRPr/>
          </a:p>
          <a:p>
            <a:pPr indent="-342900" lvl="0" marL="457200" rtl="0" algn="l">
              <a:lnSpc>
                <a:spcPct val="115000"/>
              </a:lnSpc>
              <a:spcBef>
                <a:spcPts val="0"/>
              </a:spcBef>
              <a:spcAft>
                <a:spcPts val="0"/>
              </a:spcAft>
              <a:buSzPts val="1800"/>
              <a:buChar char="●"/>
            </a:pPr>
            <a:r>
              <a:rPr lang="en">
                <a:solidFill>
                  <a:schemeClr val="dk1"/>
                </a:solidFill>
              </a:rPr>
              <a:t>Off diagonal are usually positive</a:t>
            </a:r>
            <a:endParaRPr/>
          </a:p>
          <a:p>
            <a:pPr indent="-342900" lvl="0" marL="457200" rtl="0" algn="l">
              <a:lnSpc>
                <a:spcPct val="115000"/>
              </a:lnSpc>
              <a:spcBef>
                <a:spcPts val="0"/>
              </a:spcBef>
              <a:spcAft>
                <a:spcPts val="0"/>
              </a:spcAft>
              <a:buSzPts val="1800"/>
              <a:buChar char="●"/>
            </a:pPr>
            <a:r>
              <a:rPr lang="en">
                <a:solidFill>
                  <a:schemeClr val="dk1"/>
                </a:solidFill>
              </a:rPr>
              <a:t>Usually symmetric</a:t>
            </a:r>
            <a:endParaRPr/>
          </a:p>
          <a:p>
            <a:pPr indent="-228600" lvl="0" marL="457200" rtl="0" algn="l">
              <a:lnSpc>
                <a:spcPct val="115000"/>
              </a:lnSpc>
              <a:spcBef>
                <a:spcPts val="0"/>
              </a:spcBef>
              <a:spcAft>
                <a:spcPts val="0"/>
              </a:spcAft>
              <a:buSzPts val="1800"/>
              <a:buNone/>
            </a:pPr>
            <a:r>
              <a:t/>
            </a:r>
            <a:endParaRPr>
              <a:solidFill>
                <a:schemeClr val="dk1"/>
              </a:solidFill>
            </a:endParaRPr>
          </a:p>
          <a:p>
            <a:pPr indent="0" lvl="0" marL="114300" rtl="0" algn="l">
              <a:lnSpc>
                <a:spcPct val="115000"/>
              </a:lnSpc>
              <a:spcBef>
                <a:spcPts val="0"/>
              </a:spcBef>
              <a:spcAft>
                <a:spcPts val="0"/>
              </a:spcAft>
              <a:buSzPts val="1800"/>
              <a:buNone/>
            </a:pPr>
            <a:r>
              <a:rPr lang="en">
                <a:solidFill>
                  <a:schemeClr val="dk1"/>
                </a:solidFill>
              </a:rPr>
              <a:t>Used for Hierarchical clustering.</a:t>
            </a:r>
            <a:endParaRPr/>
          </a:p>
          <a:p>
            <a:pPr indent="-228600" lvl="0" marL="457200" rtl="0" algn="l">
              <a:lnSpc>
                <a:spcPct val="115000"/>
              </a:lnSpc>
              <a:spcBef>
                <a:spcPts val="0"/>
              </a:spcBef>
              <a:spcAft>
                <a:spcPts val="0"/>
              </a:spcAft>
              <a:buSzPts val="1800"/>
              <a:buNone/>
            </a:pPr>
            <a:r>
              <a:t/>
            </a:r>
            <a:endParaRPr>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p:txBody>
      </p:sp>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Global Distance Matrix</a:t>
            </a:r>
            <a:endParaRPr/>
          </a:p>
        </p:txBody>
      </p:sp>
      <p:pic>
        <p:nvPicPr>
          <p:cNvPr id="99" name="Google Shape;99;p19"/>
          <p:cNvPicPr preferRelativeResize="0"/>
          <p:nvPr/>
        </p:nvPicPr>
        <p:blipFill rotWithShape="1">
          <a:blip r:embed="rId3">
            <a:alphaModFix/>
          </a:blip>
          <a:srcRect b="0" l="0" r="0" t="0"/>
          <a:stretch/>
        </p:blipFill>
        <p:spPr>
          <a:xfrm>
            <a:off x="5817253" y="2073325"/>
            <a:ext cx="281940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Minkowski distance</a:t>
            </a:r>
            <a:endParaRPr/>
          </a:p>
        </p:txBody>
      </p:sp>
      <p:sp>
        <p:nvSpPr>
          <p:cNvPr id="105" name="Google Shape;10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rgbClr val="222222"/>
                </a:solidFill>
              </a:rPr>
              <a:t>The Minkowski distance of order </a:t>
            </a:r>
            <a:r>
              <a:rPr i="1" lang="en">
                <a:solidFill>
                  <a:srgbClr val="222222"/>
                </a:solidFill>
              </a:rPr>
              <a:t>p</a:t>
            </a:r>
            <a:r>
              <a:rPr lang="en">
                <a:solidFill>
                  <a:srgbClr val="222222"/>
                </a:solidFill>
              </a:rPr>
              <a:t> between two series</a:t>
            </a:r>
            <a:endParaRPr/>
          </a:p>
          <a:p>
            <a:pPr indent="0" lvl="0" marL="114300" rtl="0" algn="l">
              <a:lnSpc>
                <a:spcPct val="115000"/>
              </a:lnSpc>
              <a:spcBef>
                <a:spcPts val="0"/>
              </a:spcBef>
              <a:spcAft>
                <a:spcPts val="0"/>
              </a:spcAft>
              <a:buSzPts val="1800"/>
              <a:buNone/>
            </a:pPr>
            <a:r>
              <a:t/>
            </a:r>
            <a:endParaRPr>
              <a:solidFill>
                <a:srgbClr val="222222"/>
              </a:solidFill>
            </a:endParaRPr>
          </a:p>
          <a:p>
            <a:pPr indent="0" lvl="0" marL="114300" rtl="0" algn="l">
              <a:lnSpc>
                <a:spcPct val="115000"/>
              </a:lnSpc>
              <a:spcBef>
                <a:spcPts val="0"/>
              </a:spcBef>
              <a:spcAft>
                <a:spcPts val="0"/>
              </a:spcAft>
              <a:buSzPts val="1800"/>
              <a:buNone/>
            </a:pPr>
            <a:r>
              <a:t/>
            </a:r>
            <a:endParaRPr>
              <a:solidFill>
                <a:srgbClr val="222222"/>
              </a:solidFill>
            </a:endParaRPr>
          </a:p>
          <a:p>
            <a:pPr indent="0" lvl="0" marL="114300" rtl="0" algn="l">
              <a:lnSpc>
                <a:spcPct val="115000"/>
              </a:lnSpc>
              <a:spcBef>
                <a:spcPts val="0"/>
              </a:spcBef>
              <a:spcAft>
                <a:spcPts val="0"/>
              </a:spcAft>
              <a:buSzPts val="1800"/>
              <a:buNone/>
            </a:pPr>
            <a:r>
              <a:t/>
            </a:r>
            <a:endParaRPr>
              <a:solidFill>
                <a:srgbClr val="222222"/>
              </a:solidFill>
            </a:endParaRPr>
          </a:p>
          <a:p>
            <a:pPr indent="0" lvl="0" marL="114300" rtl="0" algn="l">
              <a:lnSpc>
                <a:spcPct val="115000"/>
              </a:lnSpc>
              <a:spcBef>
                <a:spcPts val="0"/>
              </a:spcBef>
              <a:spcAft>
                <a:spcPts val="0"/>
              </a:spcAft>
              <a:buSzPts val="1800"/>
              <a:buNone/>
            </a:pPr>
            <a:r>
              <a:rPr lang="en">
                <a:solidFill>
                  <a:srgbClr val="222222"/>
                </a:solidFill>
              </a:rPr>
              <a:t>Is defined as:</a:t>
            </a:r>
            <a:endParaRPr/>
          </a:p>
          <a:p>
            <a:pPr indent="0" lvl="0" marL="114300" rtl="0" algn="l">
              <a:lnSpc>
                <a:spcPct val="115000"/>
              </a:lnSpc>
              <a:spcBef>
                <a:spcPts val="0"/>
              </a:spcBef>
              <a:spcAft>
                <a:spcPts val="0"/>
              </a:spcAft>
              <a:buSzPts val="1800"/>
              <a:buNone/>
            </a:pPr>
            <a:r>
              <a:t/>
            </a:r>
            <a:endParaRPr>
              <a:solidFill>
                <a:srgbClr val="222222"/>
              </a:solidFill>
            </a:endParaRPr>
          </a:p>
          <a:p>
            <a:pPr indent="0" lvl="0" marL="114300" rtl="0" algn="l">
              <a:lnSpc>
                <a:spcPct val="115000"/>
              </a:lnSpc>
              <a:spcBef>
                <a:spcPts val="0"/>
              </a:spcBef>
              <a:spcAft>
                <a:spcPts val="0"/>
              </a:spcAft>
              <a:buSzPts val="1800"/>
              <a:buNone/>
            </a:pPr>
            <a:r>
              <a:t/>
            </a:r>
            <a:endParaRPr>
              <a:solidFill>
                <a:srgbClr val="222222"/>
              </a:solidFill>
            </a:endParaRPr>
          </a:p>
          <a:p>
            <a:pPr indent="0" lvl="0" marL="114300" rtl="0" algn="l">
              <a:lnSpc>
                <a:spcPct val="115000"/>
              </a:lnSpc>
              <a:spcBef>
                <a:spcPts val="0"/>
              </a:spcBef>
              <a:spcAft>
                <a:spcPts val="0"/>
              </a:spcAft>
              <a:buSzPts val="1800"/>
              <a:buNone/>
            </a:pPr>
            <a:r>
              <a:rPr lang="en">
                <a:solidFill>
                  <a:srgbClr val="222222"/>
                </a:solidFill>
              </a:rPr>
              <a:t>When p=2, it is the Euclidean distance.</a:t>
            </a:r>
            <a:endParaRPr/>
          </a:p>
          <a:p>
            <a:pPr indent="-228600" lvl="0" marL="457200" rtl="0" algn="l">
              <a:lnSpc>
                <a:spcPct val="115000"/>
              </a:lnSpc>
              <a:spcBef>
                <a:spcPts val="0"/>
              </a:spcBef>
              <a:spcAft>
                <a:spcPts val="0"/>
              </a:spcAft>
              <a:buSzPts val="1800"/>
              <a:buNone/>
            </a:pPr>
            <a:r>
              <a:t/>
            </a:r>
            <a:endParaRPr/>
          </a:p>
        </p:txBody>
      </p:sp>
      <p:pic>
        <p:nvPicPr>
          <p:cNvPr id="106" name="Google Shape;106;p20"/>
          <p:cNvPicPr preferRelativeResize="0"/>
          <p:nvPr/>
        </p:nvPicPr>
        <p:blipFill rotWithShape="1">
          <a:blip r:embed="rId3">
            <a:alphaModFix/>
          </a:blip>
          <a:srcRect b="0" l="0" r="0" t="0"/>
          <a:stretch/>
        </p:blipFill>
        <p:spPr>
          <a:xfrm>
            <a:off x="887730" y="1666875"/>
            <a:ext cx="5848350" cy="417739"/>
          </a:xfrm>
          <a:prstGeom prst="rect">
            <a:avLst/>
          </a:prstGeom>
          <a:noFill/>
          <a:ln>
            <a:noFill/>
          </a:ln>
        </p:spPr>
      </p:pic>
      <p:pic>
        <p:nvPicPr>
          <p:cNvPr id="107" name="Google Shape;107;p20"/>
          <p:cNvPicPr preferRelativeResize="0"/>
          <p:nvPr/>
        </p:nvPicPr>
        <p:blipFill rotWithShape="1">
          <a:blip r:embed="rId4">
            <a:alphaModFix/>
          </a:blip>
          <a:srcRect b="0" l="0" r="0" t="0"/>
          <a:stretch/>
        </p:blipFill>
        <p:spPr>
          <a:xfrm>
            <a:off x="2210752" y="2219364"/>
            <a:ext cx="3202306" cy="1029787"/>
          </a:xfrm>
          <a:prstGeom prst="rect">
            <a:avLst/>
          </a:prstGeom>
          <a:noFill/>
          <a:ln>
            <a:noFill/>
          </a:ln>
        </p:spPr>
      </p:pic>
      <p:pic>
        <p:nvPicPr>
          <p:cNvPr id="108" name="Google Shape;108;p20"/>
          <p:cNvPicPr preferRelativeResize="0"/>
          <p:nvPr/>
        </p:nvPicPr>
        <p:blipFill rotWithShape="1">
          <a:blip r:embed="rId5">
            <a:alphaModFix/>
          </a:blip>
          <a:srcRect b="0" l="0" r="0" t="0"/>
          <a:stretch/>
        </p:blipFill>
        <p:spPr>
          <a:xfrm>
            <a:off x="887730" y="4073294"/>
            <a:ext cx="5235893" cy="6251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