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6" r:id="rId5"/>
    <p:sldId id="267" r:id="rId6"/>
    <p:sldId id="268" r:id="rId7"/>
    <p:sldId id="259" r:id="rId8"/>
    <p:sldId id="260" r:id="rId9"/>
    <p:sldId id="261" r:id="rId10"/>
    <p:sldId id="269" r:id="rId11"/>
    <p:sldId id="271" r:id="rId12"/>
    <p:sldId id="282" r:id="rId13"/>
    <p:sldId id="274" r:id="rId14"/>
    <p:sldId id="283" r:id="rId15"/>
    <p:sldId id="272" r:id="rId16"/>
    <p:sldId id="273" r:id="rId17"/>
    <p:sldId id="284" r:id="rId18"/>
    <p:sldId id="275" r:id="rId19"/>
    <p:sldId id="285" r:id="rId20"/>
    <p:sldId id="276" r:id="rId21"/>
    <p:sldId id="286" r:id="rId22"/>
    <p:sldId id="277" r:id="rId23"/>
    <p:sldId id="278" r:id="rId24"/>
    <p:sldId id="287" r:id="rId25"/>
    <p:sldId id="279" r:id="rId26"/>
    <p:sldId id="280"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1" d="100"/>
          <a:sy n="121" d="100"/>
        </p:scale>
        <p:origin x="24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C04CE6-05AC-4BAA-AF8A-591336B7E783}"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CA83E8-2CB4-4511-9CC1-D6496E321737}" type="slidenum">
              <a:rPr lang="en-US" smtClean="0"/>
              <a:t>‹#›</a:t>
            </a:fld>
            <a:endParaRPr lang="en-US"/>
          </a:p>
        </p:txBody>
      </p:sp>
    </p:spTree>
    <p:extLst>
      <p:ext uri="{BB962C8B-B14F-4D97-AF65-F5344CB8AC3E}">
        <p14:creationId xmlns:p14="http://schemas.microsoft.com/office/powerpoint/2010/main" val="3514383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C04CE6-05AC-4BAA-AF8A-591336B7E783}"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CA83E8-2CB4-4511-9CC1-D6496E321737}" type="slidenum">
              <a:rPr lang="en-US" smtClean="0"/>
              <a:t>‹#›</a:t>
            </a:fld>
            <a:endParaRPr lang="en-US"/>
          </a:p>
        </p:txBody>
      </p:sp>
    </p:spTree>
    <p:extLst>
      <p:ext uri="{BB962C8B-B14F-4D97-AF65-F5344CB8AC3E}">
        <p14:creationId xmlns:p14="http://schemas.microsoft.com/office/powerpoint/2010/main" val="1097842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C04CE6-05AC-4BAA-AF8A-591336B7E783}"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CA83E8-2CB4-4511-9CC1-D6496E321737}" type="slidenum">
              <a:rPr lang="en-US" smtClean="0"/>
              <a:t>‹#›</a:t>
            </a:fld>
            <a:endParaRPr lang="en-US"/>
          </a:p>
        </p:txBody>
      </p:sp>
    </p:spTree>
    <p:extLst>
      <p:ext uri="{BB962C8B-B14F-4D97-AF65-F5344CB8AC3E}">
        <p14:creationId xmlns:p14="http://schemas.microsoft.com/office/powerpoint/2010/main" val="1835449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C04CE6-05AC-4BAA-AF8A-591336B7E783}"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CA83E8-2CB4-4511-9CC1-D6496E321737}"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8922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C04CE6-05AC-4BAA-AF8A-591336B7E783}"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CA83E8-2CB4-4511-9CC1-D6496E321737}" type="slidenum">
              <a:rPr lang="en-US" smtClean="0"/>
              <a:t>‹#›</a:t>
            </a:fld>
            <a:endParaRPr lang="en-US"/>
          </a:p>
        </p:txBody>
      </p:sp>
    </p:spTree>
    <p:extLst>
      <p:ext uri="{BB962C8B-B14F-4D97-AF65-F5344CB8AC3E}">
        <p14:creationId xmlns:p14="http://schemas.microsoft.com/office/powerpoint/2010/main" val="2266980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C04CE6-05AC-4BAA-AF8A-591336B7E783}" type="datetimeFigureOut">
              <a:rPr lang="en-US" smtClean="0"/>
              <a:t>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CA83E8-2CB4-4511-9CC1-D6496E321737}" type="slidenum">
              <a:rPr lang="en-US" smtClean="0"/>
              <a:t>‹#›</a:t>
            </a:fld>
            <a:endParaRPr lang="en-US"/>
          </a:p>
        </p:txBody>
      </p:sp>
    </p:spTree>
    <p:extLst>
      <p:ext uri="{BB962C8B-B14F-4D97-AF65-F5344CB8AC3E}">
        <p14:creationId xmlns:p14="http://schemas.microsoft.com/office/powerpoint/2010/main" val="603384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C04CE6-05AC-4BAA-AF8A-591336B7E783}" type="datetimeFigureOut">
              <a:rPr lang="en-US" smtClean="0"/>
              <a:t>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CA83E8-2CB4-4511-9CC1-D6496E321737}" type="slidenum">
              <a:rPr lang="en-US" smtClean="0"/>
              <a:t>‹#›</a:t>
            </a:fld>
            <a:endParaRPr lang="en-US"/>
          </a:p>
        </p:txBody>
      </p:sp>
    </p:spTree>
    <p:extLst>
      <p:ext uri="{BB962C8B-B14F-4D97-AF65-F5344CB8AC3E}">
        <p14:creationId xmlns:p14="http://schemas.microsoft.com/office/powerpoint/2010/main" val="1002284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C04CE6-05AC-4BAA-AF8A-591336B7E783}"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CA83E8-2CB4-4511-9CC1-D6496E321737}" type="slidenum">
              <a:rPr lang="en-US" smtClean="0"/>
              <a:t>‹#›</a:t>
            </a:fld>
            <a:endParaRPr lang="en-US"/>
          </a:p>
        </p:txBody>
      </p:sp>
    </p:spTree>
    <p:extLst>
      <p:ext uri="{BB962C8B-B14F-4D97-AF65-F5344CB8AC3E}">
        <p14:creationId xmlns:p14="http://schemas.microsoft.com/office/powerpoint/2010/main" val="12283671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C04CE6-05AC-4BAA-AF8A-591336B7E783}"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CA83E8-2CB4-4511-9CC1-D6496E321737}" type="slidenum">
              <a:rPr lang="en-US" smtClean="0"/>
              <a:t>‹#›</a:t>
            </a:fld>
            <a:endParaRPr lang="en-US"/>
          </a:p>
        </p:txBody>
      </p:sp>
    </p:spTree>
    <p:extLst>
      <p:ext uri="{BB962C8B-B14F-4D97-AF65-F5344CB8AC3E}">
        <p14:creationId xmlns:p14="http://schemas.microsoft.com/office/powerpoint/2010/main" val="1740056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C04CE6-05AC-4BAA-AF8A-591336B7E783}"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CA83E8-2CB4-4511-9CC1-D6496E321737}" type="slidenum">
              <a:rPr lang="en-US" smtClean="0"/>
              <a:t>‹#›</a:t>
            </a:fld>
            <a:endParaRPr lang="en-US"/>
          </a:p>
        </p:txBody>
      </p:sp>
    </p:spTree>
    <p:extLst>
      <p:ext uri="{BB962C8B-B14F-4D97-AF65-F5344CB8AC3E}">
        <p14:creationId xmlns:p14="http://schemas.microsoft.com/office/powerpoint/2010/main" val="3231452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C04CE6-05AC-4BAA-AF8A-591336B7E783}"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CA83E8-2CB4-4511-9CC1-D6496E321737}" type="slidenum">
              <a:rPr lang="en-US" smtClean="0"/>
              <a:t>‹#›</a:t>
            </a:fld>
            <a:endParaRPr lang="en-US"/>
          </a:p>
        </p:txBody>
      </p:sp>
    </p:spTree>
    <p:extLst>
      <p:ext uri="{BB962C8B-B14F-4D97-AF65-F5344CB8AC3E}">
        <p14:creationId xmlns:p14="http://schemas.microsoft.com/office/powerpoint/2010/main" val="2564912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C04CE6-05AC-4BAA-AF8A-591336B7E783}"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CA83E8-2CB4-4511-9CC1-D6496E321737}" type="slidenum">
              <a:rPr lang="en-US" smtClean="0"/>
              <a:t>‹#›</a:t>
            </a:fld>
            <a:endParaRPr lang="en-US"/>
          </a:p>
        </p:txBody>
      </p:sp>
    </p:spTree>
    <p:extLst>
      <p:ext uri="{BB962C8B-B14F-4D97-AF65-F5344CB8AC3E}">
        <p14:creationId xmlns:p14="http://schemas.microsoft.com/office/powerpoint/2010/main" val="1803639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C04CE6-05AC-4BAA-AF8A-591336B7E783}" type="datetimeFigureOut">
              <a:rPr lang="en-US" smtClean="0"/>
              <a:t>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CA83E8-2CB4-4511-9CC1-D6496E321737}" type="slidenum">
              <a:rPr lang="en-US" smtClean="0"/>
              <a:t>‹#›</a:t>
            </a:fld>
            <a:endParaRPr lang="en-US"/>
          </a:p>
        </p:txBody>
      </p:sp>
    </p:spTree>
    <p:extLst>
      <p:ext uri="{BB962C8B-B14F-4D97-AF65-F5344CB8AC3E}">
        <p14:creationId xmlns:p14="http://schemas.microsoft.com/office/powerpoint/2010/main" val="243780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C04CE6-05AC-4BAA-AF8A-591336B7E783}" type="datetimeFigureOut">
              <a:rPr lang="en-US" smtClean="0"/>
              <a:t>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CA83E8-2CB4-4511-9CC1-D6496E321737}" type="slidenum">
              <a:rPr lang="en-US" smtClean="0"/>
              <a:t>‹#›</a:t>
            </a:fld>
            <a:endParaRPr lang="en-US"/>
          </a:p>
        </p:txBody>
      </p:sp>
    </p:spTree>
    <p:extLst>
      <p:ext uri="{BB962C8B-B14F-4D97-AF65-F5344CB8AC3E}">
        <p14:creationId xmlns:p14="http://schemas.microsoft.com/office/powerpoint/2010/main" val="1058900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C04CE6-05AC-4BAA-AF8A-591336B7E783}" type="datetimeFigureOut">
              <a:rPr lang="en-US" smtClean="0"/>
              <a:t>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CA83E8-2CB4-4511-9CC1-D6496E321737}" type="slidenum">
              <a:rPr lang="en-US" smtClean="0"/>
              <a:t>‹#›</a:t>
            </a:fld>
            <a:endParaRPr lang="en-US"/>
          </a:p>
        </p:txBody>
      </p:sp>
    </p:spTree>
    <p:extLst>
      <p:ext uri="{BB962C8B-B14F-4D97-AF65-F5344CB8AC3E}">
        <p14:creationId xmlns:p14="http://schemas.microsoft.com/office/powerpoint/2010/main" val="2165063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C04CE6-05AC-4BAA-AF8A-591336B7E783}"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CA83E8-2CB4-4511-9CC1-D6496E321737}" type="slidenum">
              <a:rPr lang="en-US" smtClean="0"/>
              <a:t>‹#›</a:t>
            </a:fld>
            <a:endParaRPr lang="en-US"/>
          </a:p>
        </p:txBody>
      </p:sp>
    </p:spTree>
    <p:extLst>
      <p:ext uri="{BB962C8B-B14F-4D97-AF65-F5344CB8AC3E}">
        <p14:creationId xmlns:p14="http://schemas.microsoft.com/office/powerpoint/2010/main" val="119591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C04CE6-05AC-4BAA-AF8A-591336B7E783}"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CA83E8-2CB4-4511-9CC1-D6496E321737}" type="slidenum">
              <a:rPr lang="en-US" smtClean="0"/>
              <a:t>‹#›</a:t>
            </a:fld>
            <a:endParaRPr lang="en-US"/>
          </a:p>
        </p:txBody>
      </p:sp>
    </p:spTree>
    <p:extLst>
      <p:ext uri="{BB962C8B-B14F-4D97-AF65-F5344CB8AC3E}">
        <p14:creationId xmlns:p14="http://schemas.microsoft.com/office/powerpoint/2010/main" val="3834549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DC04CE6-05AC-4BAA-AF8A-591336B7E783}" type="datetimeFigureOut">
              <a:rPr lang="en-US" smtClean="0"/>
              <a:t>12/1/2019</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2CA83E8-2CB4-4511-9CC1-D6496E321737}" type="slidenum">
              <a:rPr lang="en-US" smtClean="0"/>
              <a:t>‹#›</a:t>
            </a:fld>
            <a:endParaRPr lang="en-US"/>
          </a:p>
        </p:txBody>
      </p:sp>
    </p:spTree>
    <p:extLst>
      <p:ext uri="{BB962C8B-B14F-4D97-AF65-F5344CB8AC3E}">
        <p14:creationId xmlns:p14="http://schemas.microsoft.com/office/powerpoint/2010/main" val="419034216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0F18-1E3F-437A-87BC-F8A4F4E3594C}"/>
              </a:ext>
            </a:extLst>
          </p:cNvPr>
          <p:cNvSpPr>
            <a:spLocks noGrp="1"/>
          </p:cNvSpPr>
          <p:nvPr>
            <p:ph type="ctrTitle"/>
          </p:nvPr>
        </p:nvSpPr>
        <p:spPr/>
        <p:txBody>
          <a:bodyPr/>
          <a:lstStyle/>
          <a:p>
            <a:r>
              <a:rPr lang="en-US" dirty="0"/>
              <a:t>Final Exam Review</a:t>
            </a:r>
          </a:p>
        </p:txBody>
      </p:sp>
      <p:sp>
        <p:nvSpPr>
          <p:cNvPr id="3" name="Subtitle 2">
            <a:extLst>
              <a:ext uri="{FF2B5EF4-FFF2-40B4-BE49-F238E27FC236}">
                <a16:creationId xmlns:a16="http://schemas.microsoft.com/office/drawing/2014/main" id="{E3736070-F06A-4924-AEE6-74C4A2A5949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69967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BA19A-E891-4B5D-A458-BECE43191F19}"/>
              </a:ext>
            </a:extLst>
          </p:cNvPr>
          <p:cNvSpPr>
            <a:spLocks noGrp="1"/>
          </p:cNvSpPr>
          <p:nvPr>
            <p:ph type="title"/>
          </p:nvPr>
        </p:nvSpPr>
        <p:spPr/>
        <p:txBody>
          <a:bodyPr/>
          <a:lstStyle/>
          <a:p>
            <a:r>
              <a:rPr lang="en-US" dirty="0"/>
              <a:t>Section D - Programming</a:t>
            </a:r>
          </a:p>
        </p:txBody>
      </p:sp>
      <p:sp>
        <p:nvSpPr>
          <p:cNvPr id="3" name="Content Placeholder 2">
            <a:extLst>
              <a:ext uri="{FF2B5EF4-FFF2-40B4-BE49-F238E27FC236}">
                <a16:creationId xmlns:a16="http://schemas.microsoft.com/office/drawing/2014/main" id="{A4A71D6F-D547-443F-84E3-1E9E44F620C2}"/>
              </a:ext>
            </a:extLst>
          </p:cNvPr>
          <p:cNvSpPr>
            <a:spLocks noGrp="1"/>
          </p:cNvSpPr>
          <p:nvPr>
            <p:ph idx="1"/>
          </p:nvPr>
        </p:nvSpPr>
        <p:spPr/>
        <p:txBody>
          <a:bodyPr>
            <a:normAutofit/>
          </a:bodyPr>
          <a:lstStyle/>
          <a:p>
            <a:pPr marL="415800" indent="-342900"/>
            <a:r>
              <a:rPr lang="en-US" sz="2800" dirty="0">
                <a:solidFill>
                  <a:srgbClr val="FFFF00"/>
                </a:solidFill>
              </a:rPr>
              <a:t>The second programming question will be the short form one</a:t>
            </a:r>
          </a:p>
          <a:p>
            <a:pPr marL="415800" indent="-342900"/>
            <a:r>
              <a:rPr lang="en-US" sz="2800" dirty="0"/>
              <a:t>Compared to the earlier programming section, this will focus more on a singular concept to implement rather than a more structured complete class</a:t>
            </a:r>
          </a:p>
          <a:p>
            <a:pPr marL="415800" indent="-342900"/>
            <a:r>
              <a:rPr lang="en-US" sz="2800" dirty="0"/>
              <a:t>It may be a single class or a small set of functions.</a:t>
            </a:r>
          </a:p>
        </p:txBody>
      </p:sp>
    </p:spTree>
    <p:extLst>
      <p:ext uri="{BB962C8B-B14F-4D97-AF65-F5344CB8AC3E}">
        <p14:creationId xmlns:p14="http://schemas.microsoft.com/office/powerpoint/2010/main" val="3883400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A9832-6CFF-4F16-A5D4-C4777CF05C63}"/>
              </a:ext>
            </a:extLst>
          </p:cNvPr>
          <p:cNvSpPr>
            <a:spLocks noGrp="1"/>
          </p:cNvSpPr>
          <p:nvPr>
            <p:ph type="title"/>
          </p:nvPr>
        </p:nvSpPr>
        <p:spPr/>
        <p:txBody>
          <a:bodyPr/>
          <a:lstStyle/>
          <a:p>
            <a:r>
              <a:rPr lang="en-US" dirty="0"/>
              <a:t>Content Breakdown – Basic Details</a:t>
            </a:r>
          </a:p>
        </p:txBody>
      </p:sp>
      <p:sp>
        <p:nvSpPr>
          <p:cNvPr id="3" name="Content Placeholder 2">
            <a:extLst>
              <a:ext uri="{FF2B5EF4-FFF2-40B4-BE49-F238E27FC236}">
                <a16:creationId xmlns:a16="http://schemas.microsoft.com/office/drawing/2014/main" id="{6961EBED-CE99-4ED8-8F3E-35E7F431D522}"/>
              </a:ext>
            </a:extLst>
          </p:cNvPr>
          <p:cNvSpPr>
            <a:spLocks noGrp="1"/>
          </p:cNvSpPr>
          <p:nvPr>
            <p:ph idx="1"/>
          </p:nvPr>
        </p:nvSpPr>
        <p:spPr/>
        <p:txBody>
          <a:bodyPr>
            <a:normAutofit/>
          </a:bodyPr>
          <a:lstStyle/>
          <a:p>
            <a:r>
              <a:rPr lang="en-US" dirty="0"/>
              <a:t>The content that will be covered on the midterm will be weeks </a:t>
            </a:r>
            <a:r>
              <a:rPr lang="en-US" dirty="0">
                <a:solidFill>
                  <a:srgbClr val="92D050"/>
                </a:solidFill>
              </a:rPr>
              <a:t>1 – 11</a:t>
            </a:r>
          </a:p>
          <a:p>
            <a:r>
              <a:rPr lang="en-US" dirty="0"/>
              <a:t>The focus of the exam will be on weeks </a:t>
            </a:r>
            <a:r>
              <a:rPr lang="en-US" dirty="0">
                <a:solidFill>
                  <a:srgbClr val="FFFF00"/>
                </a:solidFill>
              </a:rPr>
              <a:t>6-11</a:t>
            </a:r>
            <a:r>
              <a:rPr lang="en-US" dirty="0"/>
              <a:t> but you will still need the knowledge from the early parts of the course as a foundation. </a:t>
            </a:r>
            <a:r>
              <a:rPr lang="en-US" dirty="0">
                <a:solidFill>
                  <a:srgbClr val="92D050"/>
                </a:solidFill>
              </a:rPr>
              <a:t>Review the midterm overview for weeks prior to 6</a:t>
            </a:r>
          </a:p>
          <a:p>
            <a:r>
              <a:rPr lang="en-US" dirty="0">
                <a:solidFill>
                  <a:srgbClr val="FFFF00"/>
                </a:solidFill>
              </a:rPr>
              <a:t>Week 12 content won’t be covered on the Final</a:t>
            </a:r>
          </a:p>
          <a:p>
            <a:r>
              <a:rPr lang="en-US" dirty="0">
                <a:solidFill>
                  <a:schemeClr val="accent6"/>
                </a:solidFill>
              </a:rPr>
              <a:t>Anything that has been on a quiz or a workshop or the project is fair game</a:t>
            </a:r>
          </a:p>
          <a:p>
            <a:r>
              <a:rPr lang="en-US" dirty="0"/>
              <a:t>Vice versa anything not yet tested via a workshop won’t be on the final (this includes any section that was labeled ‘</a:t>
            </a:r>
            <a:r>
              <a:rPr lang="en-US" dirty="0">
                <a:solidFill>
                  <a:srgbClr val="92D050"/>
                </a:solidFill>
              </a:rPr>
              <a:t>optional</a:t>
            </a:r>
            <a:r>
              <a:rPr lang="en-US" dirty="0"/>
              <a:t>’ in the course text book)</a:t>
            </a:r>
          </a:p>
        </p:txBody>
      </p:sp>
    </p:spTree>
    <p:extLst>
      <p:ext uri="{BB962C8B-B14F-4D97-AF65-F5344CB8AC3E}">
        <p14:creationId xmlns:p14="http://schemas.microsoft.com/office/powerpoint/2010/main" val="1465118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A9832-6CFF-4F16-A5D4-C4777CF05C63}"/>
              </a:ext>
            </a:extLst>
          </p:cNvPr>
          <p:cNvSpPr>
            <a:spLocks noGrp="1"/>
          </p:cNvSpPr>
          <p:nvPr>
            <p:ph type="title"/>
          </p:nvPr>
        </p:nvSpPr>
        <p:spPr/>
        <p:txBody>
          <a:bodyPr/>
          <a:lstStyle/>
          <a:p>
            <a:r>
              <a:rPr lang="en-US" dirty="0"/>
              <a:t>Content Breakdown – Basic Details</a:t>
            </a:r>
          </a:p>
        </p:txBody>
      </p:sp>
      <p:sp>
        <p:nvSpPr>
          <p:cNvPr id="3" name="Content Placeholder 2">
            <a:extLst>
              <a:ext uri="{FF2B5EF4-FFF2-40B4-BE49-F238E27FC236}">
                <a16:creationId xmlns:a16="http://schemas.microsoft.com/office/drawing/2014/main" id="{6961EBED-CE99-4ED8-8F3E-35E7F431D522}"/>
              </a:ext>
            </a:extLst>
          </p:cNvPr>
          <p:cNvSpPr>
            <a:spLocks noGrp="1"/>
          </p:cNvSpPr>
          <p:nvPr>
            <p:ph idx="1"/>
          </p:nvPr>
        </p:nvSpPr>
        <p:spPr/>
        <p:txBody>
          <a:bodyPr>
            <a:normAutofit/>
          </a:bodyPr>
          <a:lstStyle/>
          <a:p>
            <a:r>
              <a:rPr lang="en-US" sz="2800" dirty="0">
                <a:solidFill>
                  <a:schemeClr val="accent6"/>
                </a:solidFill>
              </a:rPr>
              <a:t>The following slides detail the highlights and focuses of each week however not necessarily everything will be tested (it is good to know however in the case that it may be)</a:t>
            </a:r>
          </a:p>
          <a:p>
            <a:r>
              <a:rPr lang="en-US" sz="2800" dirty="0"/>
              <a:t>The text that has highlighted </a:t>
            </a:r>
            <a:r>
              <a:rPr lang="en-US" sz="2800" dirty="0" err="1">
                <a:solidFill>
                  <a:srgbClr val="FFFF00"/>
                </a:solidFill>
              </a:rPr>
              <a:t>colours</a:t>
            </a:r>
            <a:r>
              <a:rPr lang="en-US" sz="2800" dirty="0"/>
              <a:t> in the following sections are the things you should focus on</a:t>
            </a:r>
          </a:p>
        </p:txBody>
      </p:sp>
    </p:spTree>
    <p:extLst>
      <p:ext uri="{BB962C8B-B14F-4D97-AF65-F5344CB8AC3E}">
        <p14:creationId xmlns:p14="http://schemas.microsoft.com/office/powerpoint/2010/main" val="2780800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BDA8B-5C6C-403C-8578-22A083A05833}"/>
              </a:ext>
            </a:extLst>
          </p:cNvPr>
          <p:cNvSpPr>
            <a:spLocks noGrp="1"/>
          </p:cNvSpPr>
          <p:nvPr>
            <p:ph type="title"/>
          </p:nvPr>
        </p:nvSpPr>
        <p:spPr/>
        <p:txBody>
          <a:bodyPr/>
          <a:lstStyle/>
          <a:p>
            <a:r>
              <a:rPr lang="en-US" dirty="0"/>
              <a:t>Week 6 (Things to Know)</a:t>
            </a:r>
          </a:p>
        </p:txBody>
      </p:sp>
      <p:sp>
        <p:nvSpPr>
          <p:cNvPr id="3" name="Content Placeholder 2">
            <a:extLst>
              <a:ext uri="{FF2B5EF4-FFF2-40B4-BE49-F238E27FC236}">
                <a16:creationId xmlns:a16="http://schemas.microsoft.com/office/drawing/2014/main" id="{702485D2-AB78-4FBB-A18C-BE482C41047D}"/>
              </a:ext>
            </a:extLst>
          </p:cNvPr>
          <p:cNvSpPr>
            <a:spLocks noGrp="1"/>
          </p:cNvSpPr>
          <p:nvPr>
            <p:ph idx="1"/>
          </p:nvPr>
        </p:nvSpPr>
        <p:spPr/>
        <p:txBody>
          <a:bodyPr>
            <a:normAutofit fontScale="92500"/>
          </a:bodyPr>
          <a:lstStyle/>
          <a:p>
            <a:r>
              <a:rPr lang="en-US" sz="2800" dirty="0">
                <a:solidFill>
                  <a:schemeClr val="accent6"/>
                </a:solidFill>
              </a:rPr>
              <a:t>Classes with Resources</a:t>
            </a:r>
          </a:p>
          <a:p>
            <a:pPr lvl="1"/>
            <a:r>
              <a:rPr lang="en-US" sz="2400" dirty="0"/>
              <a:t>What are classes with resources? How does this differ from classes without?</a:t>
            </a:r>
          </a:p>
          <a:p>
            <a:pPr lvl="1"/>
            <a:r>
              <a:rPr lang="en-US" sz="2400" dirty="0"/>
              <a:t>In essence these are classes that use </a:t>
            </a:r>
            <a:r>
              <a:rPr lang="en-US" sz="2400" dirty="0">
                <a:solidFill>
                  <a:srgbClr val="92D050"/>
                </a:solidFill>
              </a:rPr>
              <a:t>dynamic memory for at least one of their data members</a:t>
            </a:r>
          </a:p>
          <a:p>
            <a:pPr lvl="1"/>
            <a:r>
              <a:rPr lang="en-US" sz="2400" dirty="0"/>
              <a:t>When dealing with classes like these, the act of constructing them and destroying them is a little more involved (</a:t>
            </a:r>
            <a:r>
              <a:rPr lang="en-US" sz="2400" dirty="0" err="1"/>
              <a:t>ie</a:t>
            </a:r>
            <a:r>
              <a:rPr lang="en-US" sz="2400" dirty="0"/>
              <a:t> we have to use </a:t>
            </a:r>
            <a:r>
              <a:rPr lang="en-US" sz="2400" dirty="0">
                <a:solidFill>
                  <a:srgbClr val="FFFF00"/>
                </a:solidFill>
              </a:rPr>
              <a:t>new to allocate in the constructor </a:t>
            </a:r>
            <a:r>
              <a:rPr lang="en-US" sz="2400" dirty="0"/>
              <a:t>and </a:t>
            </a:r>
            <a:r>
              <a:rPr lang="en-US" sz="2400" dirty="0">
                <a:solidFill>
                  <a:srgbClr val="FFFF00"/>
                </a:solidFill>
              </a:rPr>
              <a:t>delete to deallocate in the destructor</a:t>
            </a:r>
            <a:r>
              <a:rPr lang="en-US" sz="2400" dirty="0"/>
              <a:t>)</a:t>
            </a:r>
          </a:p>
          <a:p>
            <a:pPr marL="36900" indent="0">
              <a:buNone/>
            </a:pPr>
            <a:endParaRPr lang="en-US" sz="2800" dirty="0"/>
          </a:p>
        </p:txBody>
      </p:sp>
    </p:spTree>
    <p:extLst>
      <p:ext uri="{BB962C8B-B14F-4D97-AF65-F5344CB8AC3E}">
        <p14:creationId xmlns:p14="http://schemas.microsoft.com/office/powerpoint/2010/main" val="3655736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BDA8B-5C6C-403C-8578-22A083A05833}"/>
              </a:ext>
            </a:extLst>
          </p:cNvPr>
          <p:cNvSpPr>
            <a:spLocks noGrp="1"/>
          </p:cNvSpPr>
          <p:nvPr>
            <p:ph type="title"/>
          </p:nvPr>
        </p:nvSpPr>
        <p:spPr/>
        <p:txBody>
          <a:bodyPr/>
          <a:lstStyle/>
          <a:p>
            <a:r>
              <a:rPr lang="en-US" dirty="0"/>
              <a:t>Week 6 (Things to Know)</a:t>
            </a:r>
          </a:p>
        </p:txBody>
      </p:sp>
      <p:sp>
        <p:nvSpPr>
          <p:cNvPr id="3" name="Content Placeholder 2">
            <a:extLst>
              <a:ext uri="{FF2B5EF4-FFF2-40B4-BE49-F238E27FC236}">
                <a16:creationId xmlns:a16="http://schemas.microsoft.com/office/drawing/2014/main" id="{702485D2-AB78-4FBB-A18C-BE482C41047D}"/>
              </a:ext>
            </a:extLst>
          </p:cNvPr>
          <p:cNvSpPr>
            <a:spLocks noGrp="1"/>
          </p:cNvSpPr>
          <p:nvPr>
            <p:ph idx="1"/>
          </p:nvPr>
        </p:nvSpPr>
        <p:spPr/>
        <p:txBody>
          <a:bodyPr>
            <a:normAutofit fontScale="85000" lnSpcReduction="10000"/>
          </a:bodyPr>
          <a:lstStyle/>
          <a:p>
            <a:r>
              <a:rPr lang="en-US" sz="2800" dirty="0">
                <a:solidFill>
                  <a:schemeClr val="accent6"/>
                </a:solidFill>
              </a:rPr>
              <a:t>Shallow &amp; Deep Copying</a:t>
            </a:r>
          </a:p>
          <a:p>
            <a:pPr lvl="1"/>
            <a:r>
              <a:rPr lang="en-US" sz="2800" dirty="0"/>
              <a:t>When dealing with classes with resources, the act of copying objects is also more involved</a:t>
            </a:r>
          </a:p>
          <a:p>
            <a:pPr lvl="1"/>
            <a:r>
              <a:rPr lang="en-US" sz="2800" dirty="0"/>
              <a:t>What is </a:t>
            </a:r>
            <a:r>
              <a:rPr lang="en-US" sz="2800" dirty="0">
                <a:solidFill>
                  <a:srgbClr val="92D050"/>
                </a:solidFill>
              </a:rPr>
              <a:t>shallow</a:t>
            </a:r>
            <a:r>
              <a:rPr lang="en-US" sz="2800" dirty="0"/>
              <a:t> copying and how does it compare to </a:t>
            </a:r>
            <a:r>
              <a:rPr lang="en-US" sz="2800" dirty="0">
                <a:solidFill>
                  <a:srgbClr val="92D050"/>
                </a:solidFill>
              </a:rPr>
              <a:t>deep</a:t>
            </a:r>
            <a:r>
              <a:rPr lang="en-US" sz="2800" dirty="0"/>
              <a:t> copying?</a:t>
            </a:r>
          </a:p>
          <a:p>
            <a:pPr lvl="1"/>
            <a:r>
              <a:rPr lang="en-US" sz="2800" dirty="0"/>
              <a:t>Why do we need to use deep copying with dynamic resources?</a:t>
            </a:r>
          </a:p>
          <a:p>
            <a:pPr lvl="1"/>
            <a:r>
              <a:rPr lang="en-US" sz="2800" dirty="0"/>
              <a:t>Deep copying allows for </a:t>
            </a:r>
            <a:r>
              <a:rPr lang="en-US" sz="2800" dirty="0">
                <a:solidFill>
                  <a:srgbClr val="92D050"/>
                </a:solidFill>
              </a:rPr>
              <a:t>independence of resources </a:t>
            </a:r>
            <a:r>
              <a:rPr lang="en-US" sz="2800" dirty="0"/>
              <a:t>and thus should be used for the copying dynamic resources.</a:t>
            </a:r>
          </a:p>
        </p:txBody>
      </p:sp>
    </p:spTree>
    <p:extLst>
      <p:ext uri="{BB962C8B-B14F-4D97-AF65-F5344CB8AC3E}">
        <p14:creationId xmlns:p14="http://schemas.microsoft.com/office/powerpoint/2010/main" val="2714911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BDA8B-5C6C-403C-8578-22A083A05833}"/>
              </a:ext>
            </a:extLst>
          </p:cNvPr>
          <p:cNvSpPr>
            <a:spLocks noGrp="1"/>
          </p:cNvSpPr>
          <p:nvPr>
            <p:ph type="title"/>
          </p:nvPr>
        </p:nvSpPr>
        <p:spPr/>
        <p:txBody>
          <a:bodyPr/>
          <a:lstStyle/>
          <a:p>
            <a:r>
              <a:rPr lang="en-US" dirty="0"/>
              <a:t>Week 6 (Things to Know)</a:t>
            </a:r>
          </a:p>
        </p:txBody>
      </p:sp>
      <p:sp>
        <p:nvSpPr>
          <p:cNvPr id="3" name="Content Placeholder 2">
            <a:extLst>
              <a:ext uri="{FF2B5EF4-FFF2-40B4-BE49-F238E27FC236}">
                <a16:creationId xmlns:a16="http://schemas.microsoft.com/office/drawing/2014/main" id="{702485D2-AB78-4FBB-A18C-BE482C41047D}"/>
              </a:ext>
            </a:extLst>
          </p:cNvPr>
          <p:cNvSpPr>
            <a:spLocks noGrp="1"/>
          </p:cNvSpPr>
          <p:nvPr>
            <p:ph idx="1"/>
          </p:nvPr>
        </p:nvSpPr>
        <p:spPr>
          <a:xfrm>
            <a:off x="913794" y="1732449"/>
            <a:ext cx="10446631" cy="3522901"/>
          </a:xfrm>
        </p:spPr>
        <p:txBody>
          <a:bodyPr>
            <a:normAutofit/>
          </a:bodyPr>
          <a:lstStyle/>
          <a:p>
            <a:r>
              <a:rPr lang="en-US" sz="2800" dirty="0">
                <a:solidFill>
                  <a:schemeClr val="accent6"/>
                </a:solidFill>
              </a:rPr>
              <a:t>Copy Constructor &amp; Copy Assignment Operator</a:t>
            </a:r>
          </a:p>
          <a:p>
            <a:pPr lvl="1"/>
            <a:r>
              <a:rPr lang="en-US" sz="2400" dirty="0"/>
              <a:t>These two particular functions are what enable deep copying to occur.</a:t>
            </a:r>
          </a:p>
          <a:p>
            <a:pPr lvl="1"/>
            <a:r>
              <a:rPr lang="en-US" sz="2400" dirty="0"/>
              <a:t>You will need to know </a:t>
            </a:r>
            <a:r>
              <a:rPr lang="en-US" sz="2400" dirty="0">
                <a:solidFill>
                  <a:srgbClr val="92D050"/>
                </a:solidFill>
              </a:rPr>
              <a:t>how these work</a:t>
            </a:r>
            <a:r>
              <a:rPr lang="en-US" sz="2400" dirty="0"/>
              <a:t>, </a:t>
            </a:r>
            <a:r>
              <a:rPr lang="en-US" sz="2400" dirty="0">
                <a:solidFill>
                  <a:srgbClr val="FFFF00"/>
                </a:solidFill>
              </a:rPr>
              <a:t>how they are implemented </a:t>
            </a:r>
            <a:r>
              <a:rPr lang="en-US" sz="2400" dirty="0"/>
              <a:t>and </a:t>
            </a:r>
            <a:r>
              <a:rPr lang="en-US" sz="2400" dirty="0">
                <a:solidFill>
                  <a:schemeClr val="accent1"/>
                </a:solidFill>
              </a:rPr>
              <a:t>when they are called</a:t>
            </a:r>
          </a:p>
          <a:p>
            <a:pPr lvl="1"/>
            <a:r>
              <a:rPr lang="en-US" sz="2400" dirty="0">
                <a:solidFill>
                  <a:schemeClr val="tx1"/>
                </a:solidFill>
              </a:rPr>
              <a:t>Given the following two examples, which one calls the copy constructor and which one calls the assignment operator?</a:t>
            </a:r>
          </a:p>
          <a:p>
            <a:pPr marL="810000" lvl="2" indent="0">
              <a:buNone/>
            </a:pPr>
            <a:endParaRPr lang="en-US" sz="2000" dirty="0">
              <a:solidFill>
                <a:schemeClr val="tx1"/>
              </a:solidFill>
            </a:endParaRPr>
          </a:p>
          <a:p>
            <a:pPr marL="810000" lvl="2" indent="0">
              <a:buNone/>
            </a:pPr>
            <a:endParaRPr lang="en-US" dirty="0">
              <a:solidFill>
                <a:schemeClr val="tx1"/>
              </a:solidFill>
            </a:endParaRPr>
          </a:p>
        </p:txBody>
      </p:sp>
      <p:sp>
        <p:nvSpPr>
          <p:cNvPr id="4" name="TextBox 3">
            <a:extLst>
              <a:ext uri="{FF2B5EF4-FFF2-40B4-BE49-F238E27FC236}">
                <a16:creationId xmlns:a16="http://schemas.microsoft.com/office/drawing/2014/main" id="{E71AB7CE-251E-4BFC-94B1-86C67D74D8DE}"/>
              </a:ext>
            </a:extLst>
          </p:cNvPr>
          <p:cNvSpPr txBox="1"/>
          <p:nvPr/>
        </p:nvSpPr>
        <p:spPr>
          <a:xfrm>
            <a:off x="2152336" y="5532350"/>
            <a:ext cx="2703443" cy="369332"/>
          </a:xfrm>
          <a:prstGeom prst="rect">
            <a:avLst/>
          </a:prstGeom>
          <a:noFill/>
          <a:ln>
            <a:solidFill>
              <a:schemeClr val="accent1"/>
            </a:solidFill>
          </a:ln>
        </p:spPr>
        <p:txBody>
          <a:bodyPr wrap="square" rtlCol="0">
            <a:spAutoFit/>
          </a:bodyPr>
          <a:lstStyle/>
          <a:p>
            <a:r>
              <a:rPr lang="en-US" dirty="0"/>
              <a:t>Playdoh p = p2</a:t>
            </a:r>
          </a:p>
        </p:txBody>
      </p:sp>
      <p:sp>
        <p:nvSpPr>
          <p:cNvPr id="5" name="TextBox 4">
            <a:extLst>
              <a:ext uri="{FF2B5EF4-FFF2-40B4-BE49-F238E27FC236}">
                <a16:creationId xmlns:a16="http://schemas.microsoft.com/office/drawing/2014/main" id="{B4E66368-72B9-43CF-911F-64155C8FD0C0}"/>
              </a:ext>
            </a:extLst>
          </p:cNvPr>
          <p:cNvSpPr txBox="1"/>
          <p:nvPr/>
        </p:nvSpPr>
        <p:spPr>
          <a:xfrm>
            <a:off x="7068206" y="5506252"/>
            <a:ext cx="2703443" cy="646331"/>
          </a:xfrm>
          <a:prstGeom prst="rect">
            <a:avLst/>
          </a:prstGeom>
          <a:noFill/>
          <a:ln>
            <a:solidFill>
              <a:schemeClr val="accent1"/>
            </a:solidFill>
          </a:ln>
        </p:spPr>
        <p:txBody>
          <a:bodyPr wrap="square" rtlCol="0">
            <a:spAutoFit/>
          </a:bodyPr>
          <a:lstStyle/>
          <a:p>
            <a:r>
              <a:rPr lang="en-US" dirty="0"/>
              <a:t>Playdoh p;</a:t>
            </a:r>
          </a:p>
          <a:p>
            <a:r>
              <a:rPr lang="en-US" dirty="0"/>
              <a:t>p = p2;</a:t>
            </a:r>
          </a:p>
        </p:txBody>
      </p:sp>
    </p:spTree>
    <p:extLst>
      <p:ext uri="{BB962C8B-B14F-4D97-AF65-F5344CB8AC3E}">
        <p14:creationId xmlns:p14="http://schemas.microsoft.com/office/powerpoint/2010/main" val="2438531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BDA8B-5C6C-403C-8578-22A083A05833}"/>
              </a:ext>
            </a:extLst>
          </p:cNvPr>
          <p:cNvSpPr>
            <a:spLocks noGrp="1"/>
          </p:cNvSpPr>
          <p:nvPr>
            <p:ph type="title"/>
          </p:nvPr>
        </p:nvSpPr>
        <p:spPr/>
        <p:txBody>
          <a:bodyPr/>
          <a:lstStyle/>
          <a:p>
            <a:r>
              <a:rPr lang="en-US" dirty="0"/>
              <a:t>Week 8 (Things to Know)</a:t>
            </a:r>
          </a:p>
        </p:txBody>
      </p:sp>
      <p:sp>
        <p:nvSpPr>
          <p:cNvPr id="3" name="Content Placeholder 2">
            <a:extLst>
              <a:ext uri="{FF2B5EF4-FFF2-40B4-BE49-F238E27FC236}">
                <a16:creationId xmlns:a16="http://schemas.microsoft.com/office/drawing/2014/main" id="{702485D2-AB78-4FBB-A18C-BE482C41047D}"/>
              </a:ext>
            </a:extLst>
          </p:cNvPr>
          <p:cNvSpPr>
            <a:spLocks noGrp="1"/>
          </p:cNvSpPr>
          <p:nvPr>
            <p:ph idx="1"/>
          </p:nvPr>
        </p:nvSpPr>
        <p:spPr/>
        <p:txBody>
          <a:bodyPr>
            <a:normAutofit lnSpcReduction="10000"/>
          </a:bodyPr>
          <a:lstStyle/>
          <a:p>
            <a:r>
              <a:rPr lang="en-US" sz="3200" dirty="0">
                <a:solidFill>
                  <a:schemeClr val="accent6"/>
                </a:solidFill>
              </a:rPr>
              <a:t>Inheritance</a:t>
            </a:r>
          </a:p>
          <a:p>
            <a:pPr lvl="1"/>
            <a:r>
              <a:rPr lang="en-US" sz="2800" dirty="0"/>
              <a:t>You will encounter inheritance in the </a:t>
            </a:r>
            <a:r>
              <a:rPr lang="en-US" sz="2800" dirty="0">
                <a:solidFill>
                  <a:schemeClr val="accent1"/>
                </a:solidFill>
              </a:rPr>
              <a:t>programming questions and the walkthrough</a:t>
            </a:r>
            <a:r>
              <a:rPr lang="en-US" sz="2800" dirty="0"/>
              <a:t>!</a:t>
            </a:r>
          </a:p>
          <a:p>
            <a:pPr lvl="1"/>
            <a:r>
              <a:rPr lang="en-US" sz="2800" dirty="0">
                <a:solidFill>
                  <a:srgbClr val="FFFF00"/>
                </a:solidFill>
              </a:rPr>
              <a:t>Know how to create derived classes and how the relationship between the base class and derived works.</a:t>
            </a:r>
          </a:p>
          <a:p>
            <a:pPr lvl="1"/>
            <a:r>
              <a:rPr lang="en-US" sz="2800" dirty="0">
                <a:solidFill>
                  <a:srgbClr val="92D050"/>
                </a:solidFill>
              </a:rPr>
              <a:t>Know what is inherited by a derived class and at what access levels</a:t>
            </a:r>
          </a:p>
        </p:txBody>
      </p:sp>
    </p:spTree>
    <p:extLst>
      <p:ext uri="{BB962C8B-B14F-4D97-AF65-F5344CB8AC3E}">
        <p14:creationId xmlns:p14="http://schemas.microsoft.com/office/powerpoint/2010/main" val="3202351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BDA8B-5C6C-403C-8578-22A083A05833}"/>
              </a:ext>
            </a:extLst>
          </p:cNvPr>
          <p:cNvSpPr>
            <a:spLocks noGrp="1"/>
          </p:cNvSpPr>
          <p:nvPr>
            <p:ph type="title"/>
          </p:nvPr>
        </p:nvSpPr>
        <p:spPr/>
        <p:txBody>
          <a:bodyPr/>
          <a:lstStyle/>
          <a:p>
            <a:r>
              <a:rPr lang="en-US" dirty="0"/>
              <a:t>Week 8 (Things to Know)</a:t>
            </a:r>
          </a:p>
        </p:txBody>
      </p:sp>
      <p:sp>
        <p:nvSpPr>
          <p:cNvPr id="3" name="Content Placeholder 2">
            <a:extLst>
              <a:ext uri="{FF2B5EF4-FFF2-40B4-BE49-F238E27FC236}">
                <a16:creationId xmlns:a16="http://schemas.microsoft.com/office/drawing/2014/main" id="{702485D2-AB78-4FBB-A18C-BE482C41047D}"/>
              </a:ext>
            </a:extLst>
          </p:cNvPr>
          <p:cNvSpPr>
            <a:spLocks noGrp="1"/>
          </p:cNvSpPr>
          <p:nvPr>
            <p:ph idx="1"/>
          </p:nvPr>
        </p:nvSpPr>
        <p:spPr/>
        <p:txBody>
          <a:bodyPr>
            <a:normAutofit/>
          </a:bodyPr>
          <a:lstStyle/>
          <a:p>
            <a:r>
              <a:rPr lang="en-US" sz="3200" dirty="0">
                <a:solidFill>
                  <a:schemeClr val="accent6"/>
                </a:solidFill>
              </a:rPr>
              <a:t>Functions in Inheritance</a:t>
            </a:r>
          </a:p>
          <a:p>
            <a:pPr lvl="1"/>
            <a:r>
              <a:rPr lang="en-US" sz="2800" dirty="0"/>
              <a:t>What is </a:t>
            </a:r>
            <a:r>
              <a:rPr lang="en-US" sz="2800" dirty="0">
                <a:solidFill>
                  <a:srgbClr val="92D050"/>
                </a:solidFill>
              </a:rPr>
              <a:t>shadowing</a:t>
            </a:r>
            <a:r>
              <a:rPr lang="en-US" sz="2800" dirty="0"/>
              <a:t> in this context? Given a function (</a:t>
            </a:r>
            <a:r>
              <a:rPr lang="en-US" sz="2800" dirty="0" err="1"/>
              <a:t>eg</a:t>
            </a:r>
            <a:r>
              <a:rPr lang="en-US" sz="2800" dirty="0"/>
              <a:t> display) in both the base and derived class which would be called if we had a instance of a derived class?</a:t>
            </a:r>
          </a:p>
          <a:p>
            <a:pPr lvl="1"/>
            <a:r>
              <a:rPr lang="en-US" sz="2800" dirty="0">
                <a:solidFill>
                  <a:srgbClr val="FFFF00"/>
                </a:solidFill>
              </a:rPr>
              <a:t>How does construction and destruction of an object change when we start involving inheritance?</a:t>
            </a:r>
          </a:p>
        </p:txBody>
      </p:sp>
    </p:spTree>
    <p:extLst>
      <p:ext uri="{BB962C8B-B14F-4D97-AF65-F5344CB8AC3E}">
        <p14:creationId xmlns:p14="http://schemas.microsoft.com/office/powerpoint/2010/main" val="2027797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BDA8B-5C6C-403C-8578-22A083A05833}"/>
              </a:ext>
            </a:extLst>
          </p:cNvPr>
          <p:cNvSpPr>
            <a:spLocks noGrp="1"/>
          </p:cNvSpPr>
          <p:nvPr>
            <p:ph type="title"/>
          </p:nvPr>
        </p:nvSpPr>
        <p:spPr/>
        <p:txBody>
          <a:bodyPr/>
          <a:lstStyle/>
          <a:p>
            <a:r>
              <a:rPr lang="en-US" dirty="0"/>
              <a:t>Week 8 (Things to Know)</a:t>
            </a:r>
          </a:p>
        </p:txBody>
      </p:sp>
      <p:sp>
        <p:nvSpPr>
          <p:cNvPr id="3" name="Content Placeholder 2">
            <a:extLst>
              <a:ext uri="{FF2B5EF4-FFF2-40B4-BE49-F238E27FC236}">
                <a16:creationId xmlns:a16="http://schemas.microsoft.com/office/drawing/2014/main" id="{702485D2-AB78-4FBB-A18C-BE482C41047D}"/>
              </a:ext>
            </a:extLst>
          </p:cNvPr>
          <p:cNvSpPr>
            <a:spLocks noGrp="1"/>
          </p:cNvSpPr>
          <p:nvPr>
            <p:ph idx="1"/>
          </p:nvPr>
        </p:nvSpPr>
        <p:spPr/>
        <p:txBody>
          <a:bodyPr>
            <a:normAutofit lnSpcReduction="10000"/>
          </a:bodyPr>
          <a:lstStyle/>
          <a:p>
            <a:r>
              <a:rPr lang="en-US" sz="2800" dirty="0">
                <a:solidFill>
                  <a:schemeClr val="accent6"/>
                </a:solidFill>
              </a:rPr>
              <a:t>Constructors in a derived class</a:t>
            </a:r>
          </a:p>
          <a:p>
            <a:pPr lvl="1"/>
            <a:r>
              <a:rPr lang="en-US" sz="2400" dirty="0"/>
              <a:t>A derived object is created in a sequence </a:t>
            </a:r>
            <a:r>
              <a:rPr lang="en-US" sz="2400" dirty="0">
                <a:solidFill>
                  <a:schemeClr val="accent1"/>
                </a:solidFill>
              </a:rPr>
              <a:t>where the base portions of the class are made first then the derived portions after</a:t>
            </a:r>
          </a:p>
          <a:p>
            <a:pPr lvl="1"/>
            <a:r>
              <a:rPr lang="en-US" sz="2400" dirty="0">
                <a:solidFill>
                  <a:srgbClr val="FFFF00"/>
                </a:solidFill>
              </a:rPr>
              <a:t>A derived constructor will by default call the default no </a:t>
            </a:r>
            <a:r>
              <a:rPr lang="en-US" sz="2400" dirty="0" err="1">
                <a:solidFill>
                  <a:srgbClr val="FFFF00"/>
                </a:solidFill>
              </a:rPr>
              <a:t>arg</a:t>
            </a:r>
            <a:r>
              <a:rPr lang="en-US" sz="2400" dirty="0">
                <a:solidFill>
                  <a:srgbClr val="FFFF00"/>
                </a:solidFill>
              </a:rPr>
              <a:t> constructor of its base class</a:t>
            </a:r>
          </a:p>
          <a:p>
            <a:pPr lvl="1"/>
            <a:r>
              <a:rPr lang="en-US" sz="2400" dirty="0"/>
              <a:t>In order to by pass this behavior we can manually specify a base constructor to use. </a:t>
            </a:r>
            <a:br>
              <a:rPr lang="en-US" sz="2400" dirty="0"/>
            </a:br>
            <a:r>
              <a:rPr lang="en-US" sz="2000" dirty="0"/>
              <a:t>Ex: </a:t>
            </a:r>
            <a:r>
              <a:rPr lang="en-US" sz="2000" dirty="0">
                <a:solidFill>
                  <a:srgbClr val="FFFF00"/>
                </a:solidFill>
              </a:rPr>
              <a:t>Playdoh::Playdoh(int weight, char </a:t>
            </a:r>
            <a:r>
              <a:rPr lang="en-US" sz="2000" dirty="0" err="1">
                <a:solidFill>
                  <a:srgbClr val="FFFF00"/>
                </a:solidFill>
              </a:rPr>
              <a:t>colour</a:t>
            </a:r>
            <a:r>
              <a:rPr lang="en-US" sz="2000" dirty="0">
                <a:solidFill>
                  <a:srgbClr val="FFFF00"/>
                </a:solidFill>
              </a:rPr>
              <a:t>) </a:t>
            </a:r>
            <a:r>
              <a:rPr lang="en-US" sz="2000" dirty="0">
                <a:solidFill>
                  <a:srgbClr val="00B0F0"/>
                </a:solidFill>
              </a:rPr>
              <a:t>: Compound(weight) </a:t>
            </a:r>
            <a:r>
              <a:rPr lang="en-US" sz="2000" dirty="0"/>
              <a:t>{ … }</a:t>
            </a:r>
          </a:p>
        </p:txBody>
      </p:sp>
    </p:spTree>
    <p:extLst>
      <p:ext uri="{BB962C8B-B14F-4D97-AF65-F5344CB8AC3E}">
        <p14:creationId xmlns:p14="http://schemas.microsoft.com/office/powerpoint/2010/main" val="1553178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BDA8B-5C6C-403C-8578-22A083A05833}"/>
              </a:ext>
            </a:extLst>
          </p:cNvPr>
          <p:cNvSpPr>
            <a:spLocks noGrp="1"/>
          </p:cNvSpPr>
          <p:nvPr>
            <p:ph type="title"/>
          </p:nvPr>
        </p:nvSpPr>
        <p:spPr/>
        <p:txBody>
          <a:bodyPr/>
          <a:lstStyle/>
          <a:p>
            <a:r>
              <a:rPr lang="en-US" dirty="0"/>
              <a:t>Week 8 (Things to Know)</a:t>
            </a:r>
          </a:p>
        </p:txBody>
      </p:sp>
      <p:sp>
        <p:nvSpPr>
          <p:cNvPr id="3" name="Content Placeholder 2">
            <a:extLst>
              <a:ext uri="{FF2B5EF4-FFF2-40B4-BE49-F238E27FC236}">
                <a16:creationId xmlns:a16="http://schemas.microsoft.com/office/drawing/2014/main" id="{702485D2-AB78-4FBB-A18C-BE482C41047D}"/>
              </a:ext>
            </a:extLst>
          </p:cNvPr>
          <p:cNvSpPr>
            <a:spLocks noGrp="1"/>
          </p:cNvSpPr>
          <p:nvPr>
            <p:ph idx="1"/>
          </p:nvPr>
        </p:nvSpPr>
        <p:spPr/>
        <p:txBody>
          <a:bodyPr>
            <a:normAutofit/>
          </a:bodyPr>
          <a:lstStyle/>
          <a:p>
            <a:r>
              <a:rPr lang="en-US" sz="2800" dirty="0">
                <a:solidFill>
                  <a:schemeClr val="accent6"/>
                </a:solidFill>
              </a:rPr>
              <a:t>Destructors in a derived class</a:t>
            </a:r>
          </a:p>
          <a:p>
            <a:pPr lvl="1"/>
            <a:r>
              <a:rPr lang="en-US" sz="2400" dirty="0"/>
              <a:t>A </a:t>
            </a:r>
            <a:r>
              <a:rPr lang="en-US" sz="2400" dirty="0">
                <a:solidFill>
                  <a:srgbClr val="FFFF00"/>
                </a:solidFill>
              </a:rPr>
              <a:t>destructor in a derived class will automatically call the destructor of its parent or base class</a:t>
            </a:r>
            <a:r>
              <a:rPr lang="en-US" sz="2400" dirty="0"/>
              <a:t>, this ensures the deallocation of each part of the object.</a:t>
            </a:r>
          </a:p>
          <a:p>
            <a:pPr lvl="1"/>
            <a:r>
              <a:rPr lang="en-US" sz="2400" dirty="0"/>
              <a:t>The </a:t>
            </a:r>
            <a:r>
              <a:rPr lang="en-US" sz="2400" dirty="0">
                <a:solidFill>
                  <a:srgbClr val="FFFF00"/>
                </a:solidFill>
              </a:rPr>
              <a:t>derived portion of the object is destroyed first and the base after</a:t>
            </a:r>
            <a:r>
              <a:rPr lang="en-US" sz="2400" dirty="0"/>
              <a:t>. This is the opposite order compared to object creation.</a:t>
            </a:r>
          </a:p>
        </p:txBody>
      </p:sp>
    </p:spTree>
    <p:extLst>
      <p:ext uri="{BB962C8B-B14F-4D97-AF65-F5344CB8AC3E}">
        <p14:creationId xmlns:p14="http://schemas.microsoft.com/office/powerpoint/2010/main" val="3558833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C2850-9C18-4E59-AC64-D38DC3F52D6B}"/>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631EF66-1C66-420F-A8F7-A9B00F555162}"/>
              </a:ext>
            </a:extLst>
          </p:cNvPr>
          <p:cNvSpPr>
            <a:spLocks noGrp="1"/>
          </p:cNvSpPr>
          <p:nvPr>
            <p:ph idx="1"/>
          </p:nvPr>
        </p:nvSpPr>
        <p:spPr/>
        <p:txBody>
          <a:bodyPr>
            <a:normAutofit/>
          </a:bodyPr>
          <a:lstStyle/>
          <a:p>
            <a:r>
              <a:rPr lang="en-US" sz="2400" dirty="0"/>
              <a:t>Final Exam Format:</a:t>
            </a:r>
          </a:p>
          <a:p>
            <a:pPr lvl="1"/>
            <a:r>
              <a:rPr lang="en-US" sz="2000" dirty="0"/>
              <a:t>Basic Details</a:t>
            </a:r>
          </a:p>
          <a:p>
            <a:pPr lvl="1"/>
            <a:r>
              <a:rPr lang="en-US" sz="2000" dirty="0"/>
              <a:t>Missing the Final</a:t>
            </a:r>
          </a:p>
          <a:p>
            <a:pPr lvl="1"/>
            <a:r>
              <a:rPr lang="en-US" sz="2000" dirty="0"/>
              <a:t>Use of aids</a:t>
            </a:r>
          </a:p>
          <a:p>
            <a:pPr lvl="1"/>
            <a:r>
              <a:rPr lang="en-US" sz="2000" dirty="0"/>
              <a:t>Questions types / Mark Breakdown</a:t>
            </a:r>
          </a:p>
          <a:p>
            <a:r>
              <a:rPr lang="en-US" sz="2400" dirty="0"/>
              <a:t>Content breakdown</a:t>
            </a:r>
          </a:p>
          <a:p>
            <a:pPr lvl="1"/>
            <a:r>
              <a:rPr lang="en-US" sz="2000" dirty="0"/>
              <a:t>Basics Details</a:t>
            </a:r>
          </a:p>
          <a:p>
            <a:pPr lvl="1"/>
            <a:r>
              <a:rPr lang="en-US" sz="2000" dirty="0"/>
              <a:t>Week to Week highlights / focuses</a:t>
            </a:r>
          </a:p>
          <a:p>
            <a:pPr marL="36900" indent="0">
              <a:buNone/>
            </a:pPr>
            <a:endParaRPr lang="en-US" sz="2400" dirty="0"/>
          </a:p>
        </p:txBody>
      </p:sp>
    </p:spTree>
    <p:extLst>
      <p:ext uri="{BB962C8B-B14F-4D97-AF65-F5344CB8AC3E}">
        <p14:creationId xmlns:p14="http://schemas.microsoft.com/office/powerpoint/2010/main" val="2712742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BDA8B-5C6C-403C-8578-22A083A05833}"/>
              </a:ext>
            </a:extLst>
          </p:cNvPr>
          <p:cNvSpPr>
            <a:spLocks noGrp="1"/>
          </p:cNvSpPr>
          <p:nvPr>
            <p:ph type="title"/>
          </p:nvPr>
        </p:nvSpPr>
        <p:spPr/>
        <p:txBody>
          <a:bodyPr/>
          <a:lstStyle/>
          <a:p>
            <a:r>
              <a:rPr lang="en-US" dirty="0"/>
              <a:t>Week 9 (Things to Know)</a:t>
            </a:r>
          </a:p>
        </p:txBody>
      </p:sp>
      <p:sp>
        <p:nvSpPr>
          <p:cNvPr id="3" name="Content Placeholder 2">
            <a:extLst>
              <a:ext uri="{FF2B5EF4-FFF2-40B4-BE49-F238E27FC236}">
                <a16:creationId xmlns:a16="http://schemas.microsoft.com/office/drawing/2014/main" id="{702485D2-AB78-4FBB-A18C-BE482C41047D}"/>
              </a:ext>
            </a:extLst>
          </p:cNvPr>
          <p:cNvSpPr>
            <a:spLocks noGrp="1"/>
          </p:cNvSpPr>
          <p:nvPr>
            <p:ph idx="1"/>
          </p:nvPr>
        </p:nvSpPr>
        <p:spPr/>
        <p:txBody>
          <a:bodyPr>
            <a:normAutofit/>
          </a:bodyPr>
          <a:lstStyle/>
          <a:p>
            <a:r>
              <a:rPr lang="en-US" sz="2800" dirty="0">
                <a:solidFill>
                  <a:schemeClr val="accent6"/>
                </a:solidFill>
              </a:rPr>
              <a:t>Abstract Base Classes (ABCs)</a:t>
            </a:r>
          </a:p>
          <a:p>
            <a:pPr lvl="1"/>
            <a:r>
              <a:rPr lang="en-US" sz="2400" dirty="0"/>
              <a:t>Extending the idea of inheritance is the use of ABCs</a:t>
            </a:r>
          </a:p>
          <a:p>
            <a:pPr lvl="1"/>
            <a:r>
              <a:rPr lang="en-US" sz="2400" dirty="0"/>
              <a:t>What are they? What quality makes a class an ABC?</a:t>
            </a:r>
          </a:p>
          <a:p>
            <a:pPr lvl="2"/>
            <a:r>
              <a:rPr lang="en-US" sz="2000" dirty="0">
                <a:solidFill>
                  <a:srgbClr val="92D050"/>
                </a:solidFill>
              </a:rPr>
              <a:t>Has or inherits at least one pure virtual function</a:t>
            </a:r>
          </a:p>
          <a:p>
            <a:pPr lvl="1"/>
            <a:r>
              <a:rPr lang="en-US" sz="2400" dirty="0"/>
              <a:t>How are they used? How does it relate to a </a:t>
            </a:r>
            <a:r>
              <a:rPr lang="en-US" sz="2400" dirty="0">
                <a:solidFill>
                  <a:srgbClr val="FFFF00"/>
                </a:solidFill>
              </a:rPr>
              <a:t>concrete</a:t>
            </a:r>
            <a:r>
              <a:rPr lang="en-US" sz="2400" dirty="0"/>
              <a:t> class?</a:t>
            </a:r>
          </a:p>
          <a:p>
            <a:pPr lvl="1"/>
            <a:r>
              <a:rPr lang="en-US" sz="2400" dirty="0">
                <a:solidFill>
                  <a:srgbClr val="FFFF00"/>
                </a:solidFill>
              </a:rPr>
              <a:t>Don’t be surprised if you are asked to create an ABC on the final and derive from it</a:t>
            </a:r>
            <a:endParaRPr lang="en-US" sz="2400" dirty="0"/>
          </a:p>
        </p:txBody>
      </p:sp>
    </p:spTree>
    <p:extLst>
      <p:ext uri="{BB962C8B-B14F-4D97-AF65-F5344CB8AC3E}">
        <p14:creationId xmlns:p14="http://schemas.microsoft.com/office/powerpoint/2010/main" val="4204468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BDA8B-5C6C-403C-8578-22A083A05833}"/>
              </a:ext>
            </a:extLst>
          </p:cNvPr>
          <p:cNvSpPr>
            <a:spLocks noGrp="1"/>
          </p:cNvSpPr>
          <p:nvPr>
            <p:ph type="title"/>
          </p:nvPr>
        </p:nvSpPr>
        <p:spPr/>
        <p:txBody>
          <a:bodyPr/>
          <a:lstStyle/>
          <a:p>
            <a:r>
              <a:rPr lang="en-US" dirty="0"/>
              <a:t>Week 9 (Things to Know)</a:t>
            </a:r>
          </a:p>
        </p:txBody>
      </p:sp>
      <p:sp>
        <p:nvSpPr>
          <p:cNvPr id="3" name="Content Placeholder 2">
            <a:extLst>
              <a:ext uri="{FF2B5EF4-FFF2-40B4-BE49-F238E27FC236}">
                <a16:creationId xmlns:a16="http://schemas.microsoft.com/office/drawing/2014/main" id="{702485D2-AB78-4FBB-A18C-BE482C41047D}"/>
              </a:ext>
            </a:extLst>
          </p:cNvPr>
          <p:cNvSpPr>
            <a:spLocks noGrp="1"/>
          </p:cNvSpPr>
          <p:nvPr>
            <p:ph idx="1"/>
          </p:nvPr>
        </p:nvSpPr>
        <p:spPr/>
        <p:txBody>
          <a:bodyPr>
            <a:normAutofit/>
          </a:bodyPr>
          <a:lstStyle/>
          <a:p>
            <a:r>
              <a:rPr lang="en-US" sz="2800" dirty="0">
                <a:solidFill>
                  <a:schemeClr val="accent6"/>
                </a:solidFill>
              </a:rPr>
              <a:t>Pure Virtual Functions</a:t>
            </a:r>
          </a:p>
          <a:p>
            <a:pPr lvl="1"/>
            <a:r>
              <a:rPr lang="en-US" sz="2400" dirty="0"/>
              <a:t>What are they? How to do they relate to ABCs?</a:t>
            </a:r>
          </a:p>
          <a:p>
            <a:pPr lvl="1"/>
            <a:r>
              <a:rPr lang="en-US" sz="2400" dirty="0"/>
              <a:t>How do you define a function as Pure and Virtual? </a:t>
            </a:r>
            <a:r>
              <a:rPr lang="en-US" sz="2400" dirty="0" err="1"/>
              <a:t>Eg.</a:t>
            </a:r>
            <a:r>
              <a:rPr lang="en-US" sz="2400" dirty="0"/>
              <a:t> </a:t>
            </a:r>
            <a:r>
              <a:rPr lang="en-US" sz="2400" dirty="0">
                <a:solidFill>
                  <a:srgbClr val="00B0F0"/>
                </a:solidFill>
              </a:rPr>
              <a:t>virtual</a:t>
            </a:r>
            <a:r>
              <a:rPr lang="en-US" sz="2400" dirty="0"/>
              <a:t> display() </a:t>
            </a:r>
            <a:r>
              <a:rPr lang="en-US" sz="2400" dirty="0">
                <a:solidFill>
                  <a:srgbClr val="00B0F0"/>
                </a:solidFill>
              </a:rPr>
              <a:t>= 0</a:t>
            </a:r>
            <a:r>
              <a:rPr lang="en-US" sz="2400" dirty="0"/>
              <a:t>;</a:t>
            </a:r>
          </a:p>
          <a:p>
            <a:r>
              <a:rPr lang="en-US" sz="2800" dirty="0">
                <a:solidFill>
                  <a:schemeClr val="accent6"/>
                </a:solidFill>
              </a:rPr>
              <a:t>Array of pointers of ABC types</a:t>
            </a:r>
          </a:p>
          <a:p>
            <a:pPr lvl="1"/>
            <a:r>
              <a:rPr lang="en-US" sz="2400" dirty="0"/>
              <a:t>What is the point of using something like </a:t>
            </a:r>
            <a:r>
              <a:rPr lang="en-US" sz="2400" dirty="0" err="1"/>
              <a:t>iPerson</a:t>
            </a:r>
            <a:r>
              <a:rPr lang="en-US" sz="2400" dirty="0"/>
              <a:t>* p [N]?</a:t>
            </a:r>
          </a:p>
          <a:p>
            <a:pPr lvl="1"/>
            <a:endParaRPr lang="en-US" sz="2400" dirty="0"/>
          </a:p>
        </p:txBody>
      </p:sp>
    </p:spTree>
    <p:extLst>
      <p:ext uri="{BB962C8B-B14F-4D97-AF65-F5344CB8AC3E}">
        <p14:creationId xmlns:p14="http://schemas.microsoft.com/office/powerpoint/2010/main" val="3787936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BDA8B-5C6C-403C-8578-22A083A05833}"/>
              </a:ext>
            </a:extLst>
          </p:cNvPr>
          <p:cNvSpPr>
            <a:spLocks noGrp="1"/>
          </p:cNvSpPr>
          <p:nvPr>
            <p:ph type="title"/>
          </p:nvPr>
        </p:nvSpPr>
        <p:spPr/>
        <p:txBody>
          <a:bodyPr/>
          <a:lstStyle/>
          <a:p>
            <a:r>
              <a:rPr lang="en-US" dirty="0"/>
              <a:t>Week 9 (Things to Know)</a:t>
            </a:r>
          </a:p>
        </p:txBody>
      </p:sp>
      <p:sp>
        <p:nvSpPr>
          <p:cNvPr id="3" name="Content Placeholder 2">
            <a:extLst>
              <a:ext uri="{FF2B5EF4-FFF2-40B4-BE49-F238E27FC236}">
                <a16:creationId xmlns:a16="http://schemas.microsoft.com/office/drawing/2014/main" id="{702485D2-AB78-4FBB-A18C-BE482C41047D}"/>
              </a:ext>
            </a:extLst>
          </p:cNvPr>
          <p:cNvSpPr>
            <a:spLocks noGrp="1"/>
          </p:cNvSpPr>
          <p:nvPr>
            <p:ph idx="1"/>
          </p:nvPr>
        </p:nvSpPr>
        <p:spPr/>
        <p:txBody>
          <a:bodyPr>
            <a:normAutofit fontScale="92500" lnSpcReduction="10000"/>
          </a:bodyPr>
          <a:lstStyle/>
          <a:p>
            <a:r>
              <a:rPr lang="en-US" sz="2400" dirty="0">
                <a:solidFill>
                  <a:schemeClr val="accent6"/>
                </a:solidFill>
              </a:rPr>
              <a:t>Function Binding</a:t>
            </a:r>
          </a:p>
          <a:p>
            <a:pPr lvl="1"/>
            <a:r>
              <a:rPr lang="en-US" sz="2000" dirty="0"/>
              <a:t>What is function binding? </a:t>
            </a:r>
            <a:r>
              <a:rPr lang="en-US" sz="2000" dirty="0">
                <a:solidFill>
                  <a:srgbClr val="92D050"/>
                </a:solidFill>
              </a:rPr>
              <a:t>Dynamic Dispatch </a:t>
            </a:r>
            <a:r>
              <a:rPr lang="en-US" sz="2000" dirty="0"/>
              <a:t>vs </a:t>
            </a:r>
            <a:r>
              <a:rPr lang="en-US" sz="2000" dirty="0">
                <a:solidFill>
                  <a:srgbClr val="92D050"/>
                </a:solidFill>
              </a:rPr>
              <a:t>Early Binding</a:t>
            </a:r>
            <a:r>
              <a:rPr lang="en-US" sz="2000" dirty="0"/>
              <a:t>?</a:t>
            </a:r>
          </a:p>
          <a:p>
            <a:pPr lvl="1"/>
            <a:r>
              <a:rPr lang="en-US" sz="2000" dirty="0"/>
              <a:t>Function binding relies on the idea of </a:t>
            </a:r>
            <a:r>
              <a:rPr lang="en-US" sz="2000" dirty="0">
                <a:solidFill>
                  <a:srgbClr val="92D050"/>
                </a:solidFill>
              </a:rPr>
              <a:t>static</a:t>
            </a:r>
            <a:r>
              <a:rPr lang="en-US" sz="2000" dirty="0"/>
              <a:t> and </a:t>
            </a:r>
            <a:r>
              <a:rPr lang="en-US" sz="2000" dirty="0">
                <a:solidFill>
                  <a:srgbClr val="92D050"/>
                </a:solidFill>
              </a:rPr>
              <a:t>dynamic</a:t>
            </a:r>
            <a:r>
              <a:rPr lang="en-US" sz="2000" dirty="0"/>
              <a:t> types. What are these types?</a:t>
            </a:r>
          </a:p>
          <a:p>
            <a:pPr lvl="1"/>
            <a:r>
              <a:rPr lang="en-US" sz="2000" dirty="0"/>
              <a:t>Given </a:t>
            </a:r>
            <a:r>
              <a:rPr lang="en-US" sz="2000" dirty="0" err="1">
                <a:solidFill>
                  <a:srgbClr val="FFFF00"/>
                </a:solidFill>
              </a:rPr>
              <a:t>iPerson</a:t>
            </a:r>
            <a:r>
              <a:rPr lang="en-US" sz="2000" dirty="0">
                <a:solidFill>
                  <a:srgbClr val="FFFF00"/>
                </a:solidFill>
              </a:rPr>
              <a:t> *p = new Person </a:t>
            </a:r>
            <a:r>
              <a:rPr lang="en-US" sz="2000" dirty="0"/>
              <a:t>and </a:t>
            </a:r>
            <a:r>
              <a:rPr lang="en-US" sz="2000" dirty="0" err="1">
                <a:solidFill>
                  <a:srgbClr val="FFFF00"/>
                </a:solidFill>
              </a:rPr>
              <a:t>iPerson</a:t>
            </a:r>
            <a:r>
              <a:rPr lang="en-US" sz="2000" dirty="0">
                <a:solidFill>
                  <a:srgbClr val="FFFF00"/>
                </a:solidFill>
              </a:rPr>
              <a:t> p2 = new Student</a:t>
            </a:r>
            <a:r>
              <a:rPr lang="en-US" sz="2000" dirty="0"/>
              <a:t>, which are the static and dynamic types?</a:t>
            </a:r>
          </a:p>
          <a:p>
            <a:pPr lvl="1"/>
            <a:r>
              <a:rPr lang="en-US" sz="2000" dirty="0"/>
              <a:t>What does the </a:t>
            </a:r>
            <a:r>
              <a:rPr lang="en-US" sz="2000" dirty="0">
                <a:solidFill>
                  <a:srgbClr val="00B0F0"/>
                </a:solidFill>
              </a:rPr>
              <a:t>virtual</a:t>
            </a:r>
            <a:r>
              <a:rPr lang="en-US" sz="2000" dirty="0"/>
              <a:t> keyword do? It enable Dynamic Dispatch function binding but what does that mean? Given a particular function call how does the virtual keyword affect what gets called?</a:t>
            </a:r>
          </a:p>
          <a:p>
            <a:pPr lvl="1"/>
            <a:r>
              <a:rPr lang="en-US" sz="2000" dirty="0">
                <a:solidFill>
                  <a:srgbClr val="FFFF00"/>
                </a:solidFill>
              </a:rPr>
              <a:t>Virtual will come up on the walkthrough and or the programming questions. </a:t>
            </a:r>
            <a:r>
              <a:rPr lang="en-US" sz="2000" dirty="0"/>
              <a:t>I recommend reviewing the </a:t>
            </a:r>
            <a:r>
              <a:rPr lang="en-US" sz="2000" dirty="0">
                <a:solidFill>
                  <a:srgbClr val="92D050"/>
                </a:solidFill>
              </a:rPr>
              <a:t>Animal example </a:t>
            </a:r>
            <a:r>
              <a:rPr lang="en-US" sz="2000" dirty="0"/>
              <a:t>from week 9</a:t>
            </a:r>
          </a:p>
        </p:txBody>
      </p:sp>
    </p:spTree>
    <p:extLst>
      <p:ext uri="{BB962C8B-B14F-4D97-AF65-F5344CB8AC3E}">
        <p14:creationId xmlns:p14="http://schemas.microsoft.com/office/powerpoint/2010/main" val="3161040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BDA8B-5C6C-403C-8578-22A083A05833}"/>
              </a:ext>
            </a:extLst>
          </p:cNvPr>
          <p:cNvSpPr>
            <a:spLocks noGrp="1"/>
          </p:cNvSpPr>
          <p:nvPr>
            <p:ph type="title"/>
          </p:nvPr>
        </p:nvSpPr>
        <p:spPr/>
        <p:txBody>
          <a:bodyPr/>
          <a:lstStyle/>
          <a:p>
            <a:r>
              <a:rPr lang="en-US" dirty="0"/>
              <a:t>Week 10 (Things to Know)</a:t>
            </a:r>
          </a:p>
        </p:txBody>
      </p:sp>
      <p:sp>
        <p:nvSpPr>
          <p:cNvPr id="3" name="Content Placeholder 2">
            <a:extLst>
              <a:ext uri="{FF2B5EF4-FFF2-40B4-BE49-F238E27FC236}">
                <a16:creationId xmlns:a16="http://schemas.microsoft.com/office/drawing/2014/main" id="{702485D2-AB78-4FBB-A18C-BE482C41047D}"/>
              </a:ext>
            </a:extLst>
          </p:cNvPr>
          <p:cNvSpPr>
            <a:spLocks noGrp="1"/>
          </p:cNvSpPr>
          <p:nvPr>
            <p:ph idx="1"/>
          </p:nvPr>
        </p:nvSpPr>
        <p:spPr/>
        <p:txBody>
          <a:bodyPr>
            <a:normAutofit/>
          </a:bodyPr>
          <a:lstStyle/>
          <a:p>
            <a:r>
              <a:rPr lang="en-US" sz="2800" dirty="0">
                <a:solidFill>
                  <a:schemeClr val="accent6"/>
                </a:solidFill>
              </a:rPr>
              <a:t>Templates</a:t>
            </a:r>
          </a:p>
          <a:p>
            <a:pPr lvl="1"/>
            <a:r>
              <a:rPr lang="en-US" sz="2400" dirty="0">
                <a:solidFill>
                  <a:srgbClr val="FFFF00"/>
                </a:solidFill>
              </a:rPr>
              <a:t>You will have at least one template related question on the final exam</a:t>
            </a:r>
            <a:r>
              <a:rPr lang="en-US" sz="2400" dirty="0"/>
              <a:t>.</a:t>
            </a:r>
          </a:p>
          <a:p>
            <a:pPr lvl="1"/>
            <a:r>
              <a:rPr lang="en-US" sz="2400" dirty="0"/>
              <a:t>Make sure you know how to do this.</a:t>
            </a:r>
          </a:p>
          <a:p>
            <a:pPr lvl="1"/>
            <a:r>
              <a:rPr lang="en-US" sz="2400" dirty="0"/>
              <a:t>Make sure you know why templates are useful. How can they assist in reducing code duplication?</a:t>
            </a:r>
          </a:p>
          <a:p>
            <a:pPr lvl="1"/>
            <a:endParaRPr lang="en-US" dirty="0"/>
          </a:p>
        </p:txBody>
      </p:sp>
    </p:spTree>
    <p:extLst>
      <p:ext uri="{BB962C8B-B14F-4D97-AF65-F5344CB8AC3E}">
        <p14:creationId xmlns:p14="http://schemas.microsoft.com/office/powerpoint/2010/main" val="1246580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BDA8B-5C6C-403C-8578-22A083A05833}"/>
              </a:ext>
            </a:extLst>
          </p:cNvPr>
          <p:cNvSpPr>
            <a:spLocks noGrp="1"/>
          </p:cNvSpPr>
          <p:nvPr>
            <p:ph type="title"/>
          </p:nvPr>
        </p:nvSpPr>
        <p:spPr/>
        <p:txBody>
          <a:bodyPr/>
          <a:lstStyle/>
          <a:p>
            <a:r>
              <a:rPr lang="en-US" dirty="0"/>
              <a:t>Week 10 (Things to Know)</a:t>
            </a:r>
          </a:p>
        </p:txBody>
      </p:sp>
      <p:sp>
        <p:nvSpPr>
          <p:cNvPr id="3" name="Content Placeholder 2">
            <a:extLst>
              <a:ext uri="{FF2B5EF4-FFF2-40B4-BE49-F238E27FC236}">
                <a16:creationId xmlns:a16="http://schemas.microsoft.com/office/drawing/2014/main" id="{702485D2-AB78-4FBB-A18C-BE482C41047D}"/>
              </a:ext>
            </a:extLst>
          </p:cNvPr>
          <p:cNvSpPr>
            <a:spLocks noGrp="1"/>
          </p:cNvSpPr>
          <p:nvPr>
            <p:ph idx="1"/>
          </p:nvPr>
        </p:nvSpPr>
        <p:spPr/>
        <p:txBody>
          <a:bodyPr>
            <a:normAutofit fontScale="92500" lnSpcReduction="20000"/>
          </a:bodyPr>
          <a:lstStyle/>
          <a:p>
            <a:r>
              <a:rPr lang="en-US" sz="2800" dirty="0">
                <a:solidFill>
                  <a:schemeClr val="accent6"/>
                </a:solidFill>
              </a:rPr>
              <a:t>Types of Polymorphism</a:t>
            </a:r>
          </a:p>
          <a:p>
            <a:pPr lvl="1"/>
            <a:r>
              <a:rPr lang="en-US" sz="2400" dirty="0"/>
              <a:t>There are 4 types of polymorphism as described by our course text book</a:t>
            </a:r>
          </a:p>
          <a:p>
            <a:pPr lvl="1"/>
            <a:r>
              <a:rPr lang="en-US" sz="2400" dirty="0"/>
              <a:t>Ad-Hoc – </a:t>
            </a:r>
            <a:r>
              <a:rPr lang="en-US" sz="2400" dirty="0">
                <a:solidFill>
                  <a:schemeClr val="accent1"/>
                </a:solidFill>
              </a:rPr>
              <a:t>Coercion (Type Promotion/Narrowing) </a:t>
            </a:r>
            <a:r>
              <a:rPr lang="en-US" sz="2400" dirty="0"/>
              <a:t>&amp; </a:t>
            </a:r>
            <a:r>
              <a:rPr lang="en-US" sz="2400" dirty="0">
                <a:solidFill>
                  <a:schemeClr val="accent5"/>
                </a:solidFill>
              </a:rPr>
              <a:t>Overloading (Function overloading)</a:t>
            </a:r>
          </a:p>
          <a:p>
            <a:pPr lvl="1"/>
            <a:r>
              <a:rPr lang="en-US" sz="2400" dirty="0"/>
              <a:t>Universal – </a:t>
            </a:r>
            <a:r>
              <a:rPr lang="en-US" sz="2400" dirty="0">
                <a:solidFill>
                  <a:schemeClr val="accent2"/>
                </a:solidFill>
              </a:rPr>
              <a:t>Inclusion (Hierarchies, shadowing, virtual) </a:t>
            </a:r>
            <a:r>
              <a:rPr lang="en-US" sz="2400" dirty="0"/>
              <a:t>&amp; </a:t>
            </a:r>
            <a:r>
              <a:rPr lang="en-US" sz="2400" dirty="0">
                <a:solidFill>
                  <a:srgbClr val="00B0F0"/>
                </a:solidFill>
              </a:rPr>
              <a:t>Parametric (Templates)</a:t>
            </a:r>
          </a:p>
          <a:p>
            <a:pPr lvl="1"/>
            <a:r>
              <a:rPr lang="en-US" sz="2400" dirty="0">
                <a:solidFill>
                  <a:srgbClr val="92D050"/>
                </a:solidFill>
              </a:rPr>
              <a:t>I recommend putting these on your cheat sheet if you have difficulty remembering the terminology. These will come up on the exam in some shape.</a:t>
            </a:r>
          </a:p>
          <a:p>
            <a:pPr lvl="1"/>
            <a:endParaRPr lang="en-US" dirty="0"/>
          </a:p>
        </p:txBody>
      </p:sp>
    </p:spTree>
    <p:extLst>
      <p:ext uri="{BB962C8B-B14F-4D97-AF65-F5344CB8AC3E}">
        <p14:creationId xmlns:p14="http://schemas.microsoft.com/office/powerpoint/2010/main" val="1777464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9050-8CAA-431C-991D-ED7E9F0A48E9}"/>
              </a:ext>
            </a:extLst>
          </p:cNvPr>
          <p:cNvSpPr>
            <a:spLocks noGrp="1"/>
          </p:cNvSpPr>
          <p:nvPr>
            <p:ph type="title"/>
          </p:nvPr>
        </p:nvSpPr>
        <p:spPr/>
        <p:txBody>
          <a:bodyPr/>
          <a:lstStyle/>
          <a:p>
            <a:r>
              <a:rPr lang="en-US" dirty="0"/>
              <a:t>Week 11 (Things to Know)</a:t>
            </a:r>
          </a:p>
        </p:txBody>
      </p:sp>
      <p:sp>
        <p:nvSpPr>
          <p:cNvPr id="3" name="Content Placeholder 2">
            <a:extLst>
              <a:ext uri="{FF2B5EF4-FFF2-40B4-BE49-F238E27FC236}">
                <a16:creationId xmlns:a16="http://schemas.microsoft.com/office/drawing/2014/main" id="{75067F53-CA70-4EF8-B98D-3BCA103FE0AB}"/>
              </a:ext>
            </a:extLst>
          </p:cNvPr>
          <p:cNvSpPr>
            <a:spLocks noGrp="1"/>
          </p:cNvSpPr>
          <p:nvPr>
            <p:ph idx="1"/>
          </p:nvPr>
        </p:nvSpPr>
        <p:spPr/>
        <p:txBody>
          <a:bodyPr>
            <a:normAutofit/>
          </a:bodyPr>
          <a:lstStyle/>
          <a:p>
            <a:r>
              <a:rPr lang="en-US" sz="2800" dirty="0" err="1">
                <a:solidFill>
                  <a:schemeClr val="accent6"/>
                </a:solidFill>
              </a:rPr>
              <a:t>Cin</a:t>
            </a:r>
            <a:r>
              <a:rPr lang="en-US" sz="2800" dirty="0">
                <a:solidFill>
                  <a:schemeClr val="accent6"/>
                </a:solidFill>
              </a:rPr>
              <a:t> &amp; </a:t>
            </a:r>
            <a:r>
              <a:rPr lang="en-US" sz="2800" dirty="0" err="1">
                <a:solidFill>
                  <a:schemeClr val="accent6"/>
                </a:solidFill>
              </a:rPr>
              <a:t>Cout</a:t>
            </a:r>
            <a:endParaRPr lang="en-US" sz="2800" dirty="0">
              <a:solidFill>
                <a:schemeClr val="accent6"/>
              </a:solidFill>
            </a:endParaRPr>
          </a:p>
          <a:p>
            <a:pPr lvl="1"/>
            <a:r>
              <a:rPr lang="en-US" sz="2400" dirty="0"/>
              <a:t>Know how to use these in conjunction with some of the helpful member functions</a:t>
            </a:r>
          </a:p>
          <a:p>
            <a:pPr lvl="1"/>
            <a:r>
              <a:rPr lang="en-US" sz="2400" dirty="0"/>
              <a:t>Things like </a:t>
            </a:r>
            <a:r>
              <a:rPr lang="en-US" sz="2400" dirty="0" err="1"/>
              <a:t>cin’s</a:t>
            </a:r>
            <a:r>
              <a:rPr lang="en-US" sz="2400" dirty="0"/>
              <a:t> </a:t>
            </a:r>
            <a:r>
              <a:rPr lang="en-US" sz="2400" dirty="0" err="1"/>
              <a:t>getline</a:t>
            </a:r>
            <a:r>
              <a:rPr lang="en-US" sz="2400" dirty="0"/>
              <a:t>, get, ignore maybe useful</a:t>
            </a:r>
          </a:p>
          <a:p>
            <a:pPr lvl="1"/>
            <a:r>
              <a:rPr lang="en-US" sz="2400" dirty="0"/>
              <a:t>Things like </a:t>
            </a:r>
            <a:r>
              <a:rPr lang="en-US" sz="2400" dirty="0" err="1"/>
              <a:t>cout’s</a:t>
            </a:r>
            <a:r>
              <a:rPr lang="en-US" sz="2400" dirty="0"/>
              <a:t> width(), precision()… maybe useful</a:t>
            </a:r>
          </a:p>
          <a:p>
            <a:pPr lvl="1"/>
            <a:endParaRPr lang="en-US" sz="2400" dirty="0"/>
          </a:p>
          <a:p>
            <a:pPr marL="415800" indent="-342900"/>
            <a:r>
              <a:rPr lang="en-US" sz="2800" dirty="0">
                <a:solidFill>
                  <a:schemeClr val="accent5"/>
                </a:solidFill>
              </a:rPr>
              <a:t>Week 11 is not a large focus on the exam</a:t>
            </a:r>
          </a:p>
        </p:txBody>
      </p:sp>
    </p:spTree>
    <p:extLst>
      <p:ext uri="{BB962C8B-B14F-4D97-AF65-F5344CB8AC3E}">
        <p14:creationId xmlns:p14="http://schemas.microsoft.com/office/powerpoint/2010/main" val="2375579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E29A7-1F1F-4B04-A750-9BC88C400299}"/>
              </a:ext>
            </a:extLst>
          </p:cNvPr>
          <p:cNvSpPr>
            <a:spLocks noGrp="1"/>
          </p:cNvSpPr>
          <p:nvPr>
            <p:ph type="title"/>
          </p:nvPr>
        </p:nvSpPr>
        <p:spPr/>
        <p:txBody>
          <a:bodyPr/>
          <a:lstStyle/>
          <a:p>
            <a:r>
              <a:rPr lang="en-US" dirty="0"/>
              <a:t>Things that won’t be covered on the exam</a:t>
            </a:r>
          </a:p>
        </p:txBody>
      </p:sp>
      <p:sp>
        <p:nvSpPr>
          <p:cNvPr id="3" name="Content Placeholder 2">
            <a:extLst>
              <a:ext uri="{FF2B5EF4-FFF2-40B4-BE49-F238E27FC236}">
                <a16:creationId xmlns:a16="http://schemas.microsoft.com/office/drawing/2014/main" id="{70666FB0-9C9A-4A0E-B686-CFADABB45DEC}"/>
              </a:ext>
            </a:extLst>
          </p:cNvPr>
          <p:cNvSpPr>
            <a:spLocks noGrp="1"/>
          </p:cNvSpPr>
          <p:nvPr>
            <p:ph idx="1"/>
          </p:nvPr>
        </p:nvSpPr>
        <p:spPr/>
        <p:txBody>
          <a:bodyPr/>
          <a:lstStyle/>
          <a:p>
            <a:r>
              <a:rPr lang="en-US" sz="5400" dirty="0">
                <a:solidFill>
                  <a:srgbClr val="FFFF00"/>
                </a:solidFill>
              </a:rPr>
              <a:t>File streams</a:t>
            </a:r>
          </a:p>
          <a:p>
            <a:r>
              <a:rPr lang="en-US" sz="5400" dirty="0">
                <a:solidFill>
                  <a:srgbClr val="FFFF00"/>
                </a:solidFill>
              </a:rPr>
              <a:t>Constrained casts</a:t>
            </a:r>
          </a:p>
          <a:p>
            <a:r>
              <a:rPr lang="en-US" sz="5400" dirty="0">
                <a:solidFill>
                  <a:srgbClr val="FFFF00"/>
                </a:solidFill>
              </a:rPr>
              <a:t>Week 12</a:t>
            </a:r>
          </a:p>
          <a:p>
            <a:endParaRPr lang="en-US" dirty="0"/>
          </a:p>
        </p:txBody>
      </p:sp>
    </p:spTree>
    <p:extLst>
      <p:ext uri="{BB962C8B-B14F-4D97-AF65-F5344CB8AC3E}">
        <p14:creationId xmlns:p14="http://schemas.microsoft.com/office/powerpoint/2010/main" val="214737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6C04B-A366-435D-B38B-DCFB8AC3BEE2}"/>
              </a:ext>
            </a:extLst>
          </p:cNvPr>
          <p:cNvSpPr>
            <a:spLocks noGrp="1"/>
          </p:cNvSpPr>
          <p:nvPr>
            <p:ph type="title"/>
          </p:nvPr>
        </p:nvSpPr>
        <p:spPr/>
        <p:txBody>
          <a:bodyPr/>
          <a:lstStyle/>
          <a:p>
            <a:r>
              <a:rPr lang="en-US" dirty="0"/>
              <a:t>Priority Focuses</a:t>
            </a:r>
          </a:p>
        </p:txBody>
      </p:sp>
      <p:sp>
        <p:nvSpPr>
          <p:cNvPr id="3" name="Content Placeholder 2">
            <a:extLst>
              <a:ext uri="{FF2B5EF4-FFF2-40B4-BE49-F238E27FC236}">
                <a16:creationId xmlns:a16="http://schemas.microsoft.com/office/drawing/2014/main" id="{02FF727B-F6EF-4FC2-9EF5-FA013521A420}"/>
              </a:ext>
            </a:extLst>
          </p:cNvPr>
          <p:cNvSpPr>
            <a:spLocks noGrp="1"/>
          </p:cNvSpPr>
          <p:nvPr>
            <p:ph idx="1"/>
          </p:nvPr>
        </p:nvSpPr>
        <p:spPr/>
        <p:txBody>
          <a:bodyPr>
            <a:normAutofit lnSpcReduction="10000"/>
          </a:bodyPr>
          <a:lstStyle/>
          <a:p>
            <a:pPr marL="457200" indent="-457200">
              <a:buFont typeface="+mj-lt"/>
              <a:buAutoNum type="arabicPeriod"/>
            </a:pPr>
            <a:r>
              <a:rPr lang="en-US" dirty="0">
                <a:solidFill>
                  <a:srgbClr val="FFFF00"/>
                </a:solidFill>
              </a:rPr>
              <a:t>Inheritance</a:t>
            </a:r>
          </a:p>
          <a:p>
            <a:pPr marL="800100" lvl="1" indent="-342900">
              <a:buFont typeface="+mj-lt"/>
              <a:buAutoNum type="alphaLcParenR"/>
            </a:pPr>
            <a:r>
              <a:rPr lang="en-US" dirty="0"/>
              <a:t>Basic base &amp; derived classes (creation, destruction), ABCs, Pure Virtual</a:t>
            </a:r>
          </a:p>
          <a:p>
            <a:pPr marL="800100" lvl="1" indent="-342900">
              <a:buFont typeface="+mj-lt"/>
              <a:buAutoNum type="alphaLcParenR"/>
            </a:pPr>
            <a:r>
              <a:rPr lang="en-US" dirty="0"/>
              <a:t>Copy Constructors, Copy Assignment Operators, Shallow vs Deep copying</a:t>
            </a:r>
          </a:p>
          <a:p>
            <a:pPr marL="457200" indent="-457200">
              <a:buFont typeface="+mj-lt"/>
              <a:buAutoNum type="arabicPeriod"/>
            </a:pPr>
            <a:r>
              <a:rPr lang="en-US" dirty="0">
                <a:solidFill>
                  <a:schemeClr val="accent6"/>
                </a:solidFill>
              </a:rPr>
              <a:t>Polymorphism</a:t>
            </a:r>
          </a:p>
          <a:p>
            <a:pPr marL="800100" lvl="1" indent="-342900">
              <a:buFont typeface="+mj-lt"/>
              <a:buAutoNum type="alphaLcParenR"/>
            </a:pPr>
            <a:r>
              <a:rPr lang="en-US" dirty="0"/>
              <a:t>Function Binding, Virtual</a:t>
            </a:r>
          </a:p>
          <a:p>
            <a:pPr marL="800100" lvl="1" indent="-342900">
              <a:buFont typeface="+mj-lt"/>
              <a:buAutoNum type="alphaLcParenR"/>
            </a:pPr>
            <a:r>
              <a:rPr lang="en-US" dirty="0"/>
              <a:t>Templates</a:t>
            </a:r>
          </a:p>
          <a:p>
            <a:pPr marL="800100" lvl="1" indent="-342900">
              <a:buFont typeface="+mj-lt"/>
              <a:buAutoNum type="alphaLcParenR"/>
            </a:pPr>
            <a:r>
              <a:rPr lang="en-US" dirty="0"/>
              <a:t>Types of polymorphism</a:t>
            </a:r>
          </a:p>
          <a:p>
            <a:pPr marL="457200" indent="-457200">
              <a:buFont typeface="+mj-lt"/>
              <a:buAutoNum type="arabicPeriod"/>
            </a:pPr>
            <a:r>
              <a:rPr lang="en-US" dirty="0">
                <a:solidFill>
                  <a:schemeClr val="accent1"/>
                </a:solidFill>
              </a:rPr>
              <a:t>Dynamic Memory</a:t>
            </a:r>
          </a:p>
          <a:p>
            <a:pPr marL="457200" indent="-457200">
              <a:buFont typeface="+mj-lt"/>
              <a:buAutoNum type="arabicPeriod"/>
            </a:pPr>
            <a:r>
              <a:rPr lang="en-US" dirty="0">
                <a:solidFill>
                  <a:schemeClr val="accent5"/>
                </a:solidFill>
              </a:rPr>
              <a:t>Everything else from first half</a:t>
            </a:r>
          </a:p>
          <a:p>
            <a:pPr marL="800100" lvl="1" indent="-342900">
              <a:buFont typeface="+mj-lt"/>
              <a:buAutoNum type="arabicPeriod"/>
            </a:pPr>
            <a:endParaRPr lang="en-US" dirty="0"/>
          </a:p>
        </p:txBody>
      </p:sp>
    </p:spTree>
    <p:extLst>
      <p:ext uri="{BB962C8B-B14F-4D97-AF65-F5344CB8AC3E}">
        <p14:creationId xmlns:p14="http://schemas.microsoft.com/office/powerpoint/2010/main" val="3057757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A9A0C-A9D1-48E8-AD9F-DCB352ADD3EF}"/>
              </a:ext>
            </a:extLst>
          </p:cNvPr>
          <p:cNvSpPr>
            <a:spLocks noGrp="1"/>
          </p:cNvSpPr>
          <p:nvPr>
            <p:ph type="title"/>
          </p:nvPr>
        </p:nvSpPr>
        <p:spPr/>
        <p:txBody>
          <a:bodyPr/>
          <a:lstStyle/>
          <a:p>
            <a:r>
              <a:rPr lang="en-US" dirty="0"/>
              <a:t>Basic Details</a:t>
            </a:r>
          </a:p>
        </p:txBody>
      </p:sp>
      <p:sp>
        <p:nvSpPr>
          <p:cNvPr id="3" name="Content Placeholder 2">
            <a:extLst>
              <a:ext uri="{FF2B5EF4-FFF2-40B4-BE49-F238E27FC236}">
                <a16:creationId xmlns:a16="http://schemas.microsoft.com/office/drawing/2014/main" id="{6C559293-054F-4D39-918E-0381EE63E021}"/>
              </a:ext>
            </a:extLst>
          </p:cNvPr>
          <p:cNvSpPr>
            <a:spLocks noGrp="1"/>
          </p:cNvSpPr>
          <p:nvPr>
            <p:ph idx="1"/>
          </p:nvPr>
        </p:nvSpPr>
        <p:spPr/>
        <p:txBody>
          <a:bodyPr>
            <a:normAutofit lnSpcReduction="10000"/>
          </a:bodyPr>
          <a:lstStyle/>
          <a:p>
            <a:r>
              <a:rPr lang="en-US" sz="3200" dirty="0"/>
              <a:t>The final exam is a </a:t>
            </a:r>
            <a:r>
              <a:rPr lang="en-US" sz="3200" dirty="0">
                <a:solidFill>
                  <a:srgbClr val="92D050"/>
                </a:solidFill>
              </a:rPr>
              <a:t>WRITTEN EXAM</a:t>
            </a:r>
            <a:endParaRPr lang="en-US" sz="3200" dirty="0"/>
          </a:p>
          <a:p>
            <a:r>
              <a:rPr lang="en-US" sz="3200" dirty="0"/>
              <a:t>The amount of time allotted will be </a:t>
            </a:r>
            <a:r>
              <a:rPr lang="en-US" sz="3200" dirty="0">
                <a:solidFill>
                  <a:srgbClr val="92D050"/>
                </a:solidFill>
              </a:rPr>
              <a:t>2 hours</a:t>
            </a:r>
            <a:endParaRPr lang="en-US" sz="3200" dirty="0"/>
          </a:p>
          <a:p>
            <a:r>
              <a:rPr lang="en-US" sz="3200" dirty="0"/>
              <a:t>The date of the Final is </a:t>
            </a:r>
            <a:r>
              <a:rPr lang="en-US" sz="3200" dirty="0">
                <a:solidFill>
                  <a:schemeClr val="accent1"/>
                </a:solidFill>
              </a:rPr>
              <a:t>December 11</a:t>
            </a:r>
            <a:r>
              <a:rPr lang="en-US" sz="3200" baseline="30000" dirty="0">
                <a:solidFill>
                  <a:schemeClr val="accent1"/>
                </a:solidFill>
              </a:rPr>
              <a:t>th</a:t>
            </a:r>
            <a:r>
              <a:rPr lang="en-US" sz="3200" dirty="0">
                <a:solidFill>
                  <a:schemeClr val="accent1"/>
                </a:solidFill>
              </a:rPr>
              <a:t> </a:t>
            </a:r>
            <a:r>
              <a:rPr lang="en-US" sz="3200" dirty="0"/>
              <a:t>from </a:t>
            </a:r>
            <a:r>
              <a:rPr lang="en-US" sz="3200" dirty="0">
                <a:solidFill>
                  <a:schemeClr val="accent1"/>
                </a:solidFill>
              </a:rPr>
              <a:t>4pm – 6:00pm </a:t>
            </a:r>
            <a:r>
              <a:rPr lang="en-US" sz="3200" dirty="0">
                <a:solidFill>
                  <a:schemeClr val="accent6"/>
                </a:solidFill>
              </a:rPr>
              <a:t>in K3000</a:t>
            </a:r>
          </a:p>
          <a:p>
            <a:pPr lvl="1"/>
            <a:r>
              <a:rPr lang="en-US" sz="2800" dirty="0">
                <a:solidFill>
                  <a:srgbClr val="FFFF00"/>
                </a:solidFill>
              </a:rPr>
              <a:t>Refer to your exam schedule on student </a:t>
            </a:r>
            <a:r>
              <a:rPr lang="en-US" sz="2800" dirty="0" err="1">
                <a:solidFill>
                  <a:srgbClr val="FFFF00"/>
                </a:solidFill>
              </a:rPr>
              <a:t>centre</a:t>
            </a:r>
            <a:r>
              <a:rPr lang="en-US" sz="2800" dirty="0">
                <a:solidFill>
                  <a:srgbClr val="FFFF00"/>
                </a:solidFill>
              </a:rPr>
              <a:t> for reference. </a:t>
            </a:r>
            <a:r>
              <a:rPr lang="en-US" sz="2800" dirty="0">
                <a:solidFill>
                  <a:schemeClr val="accent5"/>
                </a:solidFill>
              </a:rPr>
              <a:t>Resolve any exam conflicts ahead of time.</a:t>
            </a:r>
          </a:p>
          <a:p>
            <a:endParaRPr lang="en-US" dirty="0"/>
          </a:p>
        </p:txBody>
      </p:sp>
    </p:spTree>
    <p:extLst>
      <p:ext uri="{BB962C8B-B14F-4D97-AF65-F5344CB8AC3E}">
        <p14:creationId xmlns:p14="http://schemas.microsoft.com/office/powerpoint/2010/main" val="2173680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E34F0-7199-484F-8EB8-E2A3B568D823}"/>
              </a:ext>
            </a:extLst>
          </p:cNvPr>
          <p:cNvSpPr>
            <a:spLocks noGrp="1"/>
          </p:cNvSpPr>
          <p:nvPr>
            <p:ph type="title"/>
          </p:nvPr>
        </p:nvSpPr>
        <p:spPr/>
        <p:txBody>
          <a:bodyPr/>
          <a:lstStyle/>
          <a:p>
            <a:r>
              <a:rPr lang="en-US" dirty="0"/>
              <a:t>Missing the Final</a:t>
            </a:r>
          </a:p>
        </p:txBody>
      </p:sp>
      <p:sp>
        <p:nvSpPr>
          <p:cNvPr id="3" name="Content Placeholder 2">
            <a:extLst>
              <a:ext uri="{FF2B5EF4-FFF2-40B4-BE49-F238E27FC236}">
                <a16:creationId xmlns:a16="http://schemas.microsoft.com/office/drawing/2014/main" id="{37B080C6-4C02-49AE-B7D3-4FAD9B177FC4}"/>
              </a:ext>
            </a:extLst>
          </p:cNvPr>
          <p:cNvSpPr>
            <a:spLocks noGrp="1"/>
          </p:cNvSpPr>
          <p:nvPr>
            <p:ph idx="1"/>
          </p:nvPr>
        </p:nvSpPr>
        <p:spPr/>
        <p:txBody>
          <a:bodyPr>
            <a:normAutofit fontScale="92500" lnSpcReduction="20000"/>
          </a:bodyPr>
          <a:lstStyle/>
          <a:p>
            <a:r>
              <a:rPr lang="en-US" sz="2800" dirty="0"/>
              <a:t>If you miss the final or are expecting to, be prepared to provide a good reason for it and relevant documentation if any within </a:t>
            </a:r>
            <a:r>
              <a:rPr lang="en-US" sz="2800" b="1" dirty="0">
                <a:solidFill>
                  <a:srgbClr val="FFFF00"/>
                </a:solidFill>
              </a:rPr>
              <a:t>48 hours</a:t>
            </a:r>
            <a:r>
              <a:rPr lang="en-US" sz="2800" dirty="0"/>
              <a:t>.</a:t>
            </a:r>
          </a:p>
          <a:p>
            <a:r>
              <a:rPr lang="en-US" sz="2800" dirty="0"/>
              <a:t>A re-take can be allotted for if the above holds merit at a later date.</a:t>
            </a:r>
          </a:p>
          <a:p>
            <a:r>
              <a:rPr lang="en-US" sz="2800" dirty="0">
                <a:solidFill>
                  <a:schemeClr val="accent1"/>
                </a:solidFill>
              </a:rPr>
              <a:t>Try to not miss the final without good reason!</a:t>
            </a:r>
            <a:endParaRPr lang="en-US" sz="2800" dirty="0"/>
          </a:p>
          <a:p>
            <a:r>
              <a:rPr lang="en-US" sz="2800" dirty="0"/>
              <a:t>Failing the above will result in a 0 on the exam and an F in the course.</a:t>
            </a:r>
          </a:p>
        </p:txBody>
      </p:sp>
    </p:spTree>
    <p:extLst>
      <p:ext uri="{BB962C8B-B14F-4D97-AF65-F5344CB8AC3E}">
        <p14:creationId xmlns:p14="http://schemas.microsoft.com/office/powerpoint/2010/main" val="3712139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1A7EB-BC63-4E2A-BA91-C3747C187DFF}"/>
              </a:ext>
            </a:extLst>
          </p:cNvPr>
          <p:cNvSpPr>
            <a:spLocks noGrp="1"/>
          </p:cNvSpPr>
          <p:nvPr>
            <p:ph type="title"/>
          </p:nvPr>
        </p:nvSpPr>
        <p:spPr/>
        <p:txBody>
          <a:bodyPr/>
          <a:lstStyle/>
          <a:p>
            <a:r>
              <a:rPr lang="en-US" dirty="0"/>
              <a:t>Use of Aids</a:t>
            </a:r>
          </a:p>
        </p:txBody>
      </p:sp>
      <p:sp>
        <p:nvSpPr>
          <p:cNvPr id="3" name="Content Placeholder 2">
            <a:extLst>
              <a:ext uri="{FF2B5EF4-FFF2-40B4-BE49-F238E27FC236}">
                <a16:creationId xmlns:a16="http://schemas.microsoft.com/office/drawing/2014/main" id="{B5E7D596-C9CC-483F-BA24-B05983349C22}"/>
              </a:ext>
            </a:extLst>
          </p:cNvPr>
          <p:cNvSpPr>
            <a:spLocks noGrp="1"/>
          </p:cNvSpPr>
          <p:nvPr>
            <p:ph idx="1"/>
          </p:nvPr>
        </p:nvSpPr>
        <p:spPr/>
        <p:txBody>
          <a:bodyPr>
            <a:normAutofit/>
          </a:bodyPr>
          <a:lstStyle/>
          <a:p>
            <a:r>
              <a:rPr lang="en-US" sz="2400" dirty="0"/>
              <a:t>The final like the midterm will allow for a reference sheet with the following specs:</a:t>
            </a:r>
          </a:p>
          <a:p>
            <a:pPr lvl="1"/>
            <a:r>
              <a:rPr lang="en-US" sz="2000" dirty="0">
                <a:solidFill>
                  <a:schemeClr val="accent1">
                    <a:lumMod val="60000"/>
                    <a:lumOff val="40000"/>
                  </a:schemeClr>
                </a:solidFill>
              </a:rPr>
              <a:t>One page, double sided</a:t>
            </a:r>
          </a:p>
          <a:p>
            <a:pPr lvl="1"/>
            <a:r>
              <a:rPr lang="en-US" sz="2000" dirty="0">
                <a:solidFill>
                  <a:schemeClr val="accent1">
                    <a:lumMod val="60000"/>
                    <a:lumOff val="40000"/>
                  </a:schemeClr>
                </a:solidFill>
              </a:rPr>
              <a:t>Hand written</a:t>
            </a:r>
          </a:p>
          <a:p>
            <a:pPr lvl="1"/>
            <a:r>
              <a:rPr lang="en-US" sz="2000" dirty="0">
                <a:solidFill>
                  <a:schemeClr val="accent1">
                    <a:lumMod val="60000"/>
                    <a:lumOff val="40000"/>
                  </a:schemeClr>
                </a:solidFill>
              </a:rPr>
              <a:t>Your name must be on both sides of the sheet</a:t>
            </a:r>
            <a:endParaRPr lang="en-US" sz="2000" dirty="0"/>
          </a:p>
          <a:p>
            <a:r>
              <a:rPr lang="en-US" sz="2400" dirty="0">
                <a:solidFill>
                  <a:srgbClr val="FFFF00"/>
                </a:solidFill>
              </a:rPr>
              <a:t>The reference sheet is also handed in with the test after you are done.</a:t>
            </a:r>
          </a:p>
          <a:p>
            <a:r>
              <a:rPr lang="en-US" sz="2400" dirty="0">
                <a:solidFill>
                  <a:srgbClr val="FFFF00"/>
                </a:solidFill>
              </a:rPr>
              <a:t>No other AIDS beyond the reference sheet is allowed</a:t>
            </a:r>
          </a:p>
        </p:txBody>
      </p:sp>
    </p:spTree>
    <p:extLst>
      <p:ext uri="{BB962C8B-B14F-4D97-AF65-F5344CB8AC3E}">
        <p14:creationId xmlns:p14="http://schemas.microsoft.com/office/powerpoint/2010/main" val="1900436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85722-EB5D-4D25-BCE2-9C872ACF7499}"/>
              </a:ext>
            </a:extLst>
          </p:cNvPr>
          <p:cNvSpPr>
            <a:spLocks noGrp="1"/>
          </p:cNvSpPr>
          <p:nvPr>
            <p:ph type="title"/>
          </p:nvPr>
        </p:nvSpPr>
        <p:spPr/>
        <p:txBody>
          <a:bodyPr/>
          <a:lstStyle/>
          <a:p>
            <a:r>
              <a:rPr lang="en-US" dirty="0"/>
              <a:t>Question Types / Mark Breakdown</a:t>
            </a:r>
          </a:p>
        </p:txBody>
      </p:sp>
      <p:sp>
        <p:nvSpPr>
          <p:cNvPr id="3" name="Content Placeholder 2">
            <a:extLst>
              <a:ext uri="{FF2B5EF4-FFF2-40B4-BE49-F238E27FC236}">
                <a16:creationId xmlns:a16="http://schemas.microsoft.com/office/drawing/2014/main" id="{9AA84D5D-2531-467B-AE05-F6A7560E0574}"/>
              </a:ext>
            </a:extLst>
          </p:cNvPr>
          <p:cNvSpPr>
            <a:spLocks noGrp="1"/>
          </p:cNvSpPr>
          <p:nvPr>
            <p:ph idx="1"/>
          </p:nvPr>
        </p:nvSpPr>
        <p:spPr/>
        <p:txBody>
          <a:bodyPr>
            <a:normAutofit lnSpcReduction="10000"/>
          </a:bodyPr>
          <a:lstStyle/>
          <a:p>
            <a:r>
              <a:rPr lang="en-US" dirty="0"/>
              <a:t>There will be four sections to the midterm with the following mark break down:</a:t>
            </a:r>
          </a:p>
          <a:p>
            <a:pPr lvl="1"/>
            <a:r>
              <a:rPr lang="en-US" dirty="0">
                <a:solidFill>
                  <a:schemeClr val="accent1"/>
                </a:solidFill>
              </a:rPr>
              <a:t>Section A</a:t>
            </a:r>
            <a:r>
              <a:rPr lang="en-US" dirty="0"/>
              <a:t>: Short Answer – 6 Questions [12 Marks]</a:t>
            </a:r>
          </a:p>
          <a:p>
            <a:pPr lvl="1"/>
            <a:r>
              <a:rPr lang="en-US" dirty="0">
                <a:solidFill>
                  <a:srgbClr val="0070C0"/>
                </a:solidFill>
              </a:rPr>
              <a:t>Section B</a:t>
            </a:r>
            <a:r>
              <a:rPr lang="en-US" dirty="0"/>
              <a:t>: Programming (Long) [23 Marks]</a:t>
            </a:r>
          </a:p>
          <a:p>
            <a:pPr lvl="1"/>
            <a:r>
              <a:rPr lang="en-US" dirty="0">
                <a:solidFill>
                  <a:schemeClr val="accent1">
                    <a:lumMod val="60000"/>
                    <a:lumOff val="40000"/>
                  </a:schemeClr>
                </a:solidFill>
              </a:rPr>
              <a:t>Section C</a:t>
            </a:r>
            <a:r>
              <a:rPr lang="en-US" dirty="0"/>
              <a:t>: Walkthrough [19 Marks]</a:t>
            </a:r>
          </a:p>
          <a:p>
            <a:pPr lvl="1"/>
            <a:r>
              <a:rPr lang="en-US" dirty="0">
                <a:solidFill>
                  <a:srgbClr val="FFFF00"/>
                </a:solidFill>
              </a:rPr>
              <a:t>Section D</a:t>
            </a:r>
            <a:r>
              <a:rPr lang="en-US" dirty="0"/>
              <a:t>: Programming (Short) [5 Marks]</a:t>
            </a:r>
          </a:p>
          <a:p>
            <a:pPr marL="450000" lvl="1" indent="0">
              <a:buNone/>
            </a:pPr>
            <a:endParaRPr lang="en-US" dirty="0"/>
          </a:p>
          <a:p>
            <a:r>
              <a:rPr lang="en-US" dirty="0"/>
              <a:t>Total is of a possible </a:t>
            </a:r>
            <a:r>
              <a:rPr lang="en-US" dirty="0">
                <a:solidFill>
                  <a:srgbClr val="92D050"/>
                </a:solidFill>
              </a:rPr>
              <a:t>59</a:t>
            </a:r>
            <a:r>
              <a:rPr lang="en-US" dirty="0"/>
              <a:t> marks and the final is worth </a:t>
            </a:r>
            <a:r>
              <a:rPr lang="en-US" dirty="0">
                <a:solidFill>
                  <a:srgbClr val="FF0000"/>
                </a:solidFill>
              </a:rPr>
              <a:t>15% of your total grade</a:t>
            </a:r>
            <a:r>
              <a:rPr lang="en-US" dirty="0"/>
              <a:t>.</a:t>
            </a:r>
          </a:p>
          <a:p>
            <a:r>
              <a:rPr lang="en-US" dirty="0">
                <a:solidFill>
                  <a:schemeClr val="accent6"/>
                </a:solidFill>
              </a:rPr>
              <a:t>If you obtain 55 or above that will be considered 100%.</a:t>
            </a:r>
          </a:p>
          <a:p>
            <a:r>
              <a:rPr lang="en-US" dirty="0">
                <a:solidFill>
                  <a:srgbClr val="FFFF00"/>
                </a:solidFill>
              </a:rPr>
              <a:t>Note the differences in the distribution of marks</a:t>
            </a:r>
          </a:p>
        </p:txBody>
      </p:sp>
    </p:spTree>
    <p:extLst>
      <p:ext uri="{BB962C8B-B14F-4D97-AF65-F5344CB8AC3E}">
        <p14:creationId xmlns:p14="http://schemas.microsoft.com/office/powerpoint/2010/main" val="3768495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9CD66-5EED-44D7-AC37-395EB1013304}"/>
              </a:ext>
            </a:extLst>
          </p:cNvPr>
          <p:cNvSpPr>
            <a:spLocks noGrp="1"/>
          </p:cNvSpPr>
          <p:nvPr>
            <p:ph type="title"/>
          </p:nvPr>
        </p:nvSpPr>
        <p:spPr/>
        <p:txBody>
          <a:bodyPr/>
          <a:lstStyle/>
          <a:p>
            <a:r>
              <a:rPr lang="en-US" dirty="0"/>
              <a:t>Section A – Short Answer</a:t>
            </a:r>
          </a:p>
        </p:txBody>
      </p:sp>
      <p:sp>
        <p:nvSpPr>
          <p:cNvPr id="3" name="Content Placeholder 2">
            <a:extLst>
              <a:ext uri="{FF2B5EF4-FFF2-40B4-BE49-F238E27FC236}">
                <a16:creationId xmlns:a16="http://schemas.microsoft.com/office/drawing/2014/main" id="{2A2354FD-79A6-4E3D-BDDB-598606281D61}"/>
              </a:ext>
            </a:extLst>
          </p:cNvPr>
          <p:cNvSpPr>
            <a:spLocks noGrp="1"/>
          </p:cNvSpPr>
          <p:nvPr>
            <p:ph idx="1"/>
          </p:nvPr>
        </p:nvSpPr>
        <p:spPr/>
        <p:txBody>
          <a:bodyPr>
            <a:normAutofit/>
          </a:bodyPr>
          <a:lstStyle/>
          <a:p>
            <a:r>
              <a:rPr lang="en-US" sz="2800" dirty="0">
                <a:solidFill>
                  <a:srgbClr val="FFFF00"/>
                </a:solidFill>
              </a:rPr>
              <a:t>Similar to the midterm and the quizzes</a:t>
            </a:r>
            <a:r>
              <a:rPr lang="en-US" sz="2800" dirty="0"/>
              <a:t> you’ve had so far, the short answer section will deal in questions that test your knowledge of the </a:t>
            </a:r>
            <a:r>
              <a:rPr lang="en-US" sz="2800" dirty="0">
                <a:solidFill>
                  <a:srgbClr val="FFFF00"/>
                </a:solidFill>
              </a:rPr>
              <a:t>concepts</a:t>
            </a:r>
            <a:r>
              <a:rPr lang="en-US" sz="2800" dirty="0"/>
              <a:t> you’ve learned throughout the course by providing </a:t>
            </a:r>
            <a:r>
              <a:rPr lang="en-US" sz="2800" dirty="0">
                <a:solidFill>
                  <a:schemeClr val="accent6"/>
                </a:solidFill>
              </a:rPr>
              <a:t>descriptions and examples of code</a:t>
            </a:r>
          </a:p>
        </p:txBody>
      </p:sp>
    </p:spTree>
    <p:extLst>
      <p:ext uri="{BB962C8B-B14F-4D97-AF65-F5344CB8AC3E}">
        <p14:creationId xmlns:p14="http://schemas.microsoft.com/office/powerpoint/2010/main" val="3421935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FE85-9362-4EC5-8AC8-6130B386E494}"/>
              </a:ext>
            </a:extLst>
          </p:cNvPr>
          <p:cNvSpPr>
            <a:spLocks noGrp="1"/>
          </p:cNvSpPr>
          <p:nvPr>
            <p:ph type="title"/>
          </p:nvPr>
        </p:nvSpPr>
        <p:spPr>
          <a:xfrm>
            <a:off x="913795" y="609600"/>
            <a:ext cx="10353761" cy="1326321"/>
          </a:xfrm>
        </p:spPr>
        <p:txBody>
          <a:bodyPr/>
          <a:lstStyle/>
          <a:p>
            <a:r>
              <a:rPr lang="en-US" dirty="0"/>
              <a:t>Section B - Programming</a:t>
            </a:r>
          </a:p>
        </p:txBody>
      </p:sp>
      <p:sp>
        <p:nvSpPr>
          <p:cNvPr id="3" name="Content Placeholder 2">
            <a:extLst>
              <a:ext uri="{FF2B5EF4-FFF2-40B4-BE49-F238E27FC236}">
                <a16:creationId xmlns:a16="http://schemas.microsoft.com/office/drawing/2014/main" id="{F8BC7E56-BC2E-43CF-AFA6-54E9EFEDD395}"/>
              </a:ext>
            </a:extLst>
          </p:cNvPr>
          <p:cNvSpPr>
            <a:spLocks noGrp="1"/>
          </p:cNvSpPr>
          <p:nvPr>
            <p:ph idx="1"/>
          </p:nvPr>
        </p:nvSpPr>
        <p:spPr/>
        <p:txBody>
          <a:bodyPr>
            <a:normAutofit fontScale="92500"/>
          </a:bodyPr>
          <a:lstStyle/>
          <a:p>
            <a:pPr marL="415800" indent="-342900"/>
            <a:r>
              <a:rPr lang="en-US" sz="2800" dirty="0">
                <a:solidFill>
                  <a:srgbClr val="FFFF00"/>
                </a:solidFill>
              </a:rPr>
              <a:t>The first programming question will be the long form one</a:t>
            </a:r>
          </a:p>
          <a:p>
            <a:pPr marL="415800" indent="-342900"/>
            <a:r>
              <a:rPr lang="en-US" sz="2800" dirty="0"/>
              <a:t>It will be similar to the workshops / final project in that you are given a written specification to be implemented</a:t>
            </a:r>
          </a:p>
          <a:p>
            <a:pPr marL="415800" indent="-342900"/>
            <a:r>
              <a:rPr lang="en-US" sz="2800" dirty="0"/>
              <a:t>Likely you will be creating classes and their members. Perhaps there will be multiple classes involved here.</a:t>
            </a:r>
          </a:p>
          <a:p>
            <a:pPr marL="415800" indent="-342900"/>
            <a:r>
              <a:rPr lang="en-US" sz="2800" dirty="0">
                <a:solidFill>
                  <a:schemeClr val="accent1"/>
                </a:solidFill>
              </a:rPr>
              <a:t>Function signatures are not provided nor are “TODO” style hints</a:t>
            </a:r>
          </a:p>
          <a:p>
            <a:pPr marL="415800" indent="-342900"/>
            <a:endParaRPr lang="en-US" sz="2800" dirty="0">
              <a:solidFill>
                <a:srgbClr val="FFFF00"/>
              </a:solidFill>
            </a:endParaRPr>
          </a:p>
        </p:txBody>
      </p:sp>
    </p:spTree>
    <p:extLst>
      <p:ext uri="{BB962C8B-B14F-4D97-AF65-F5344CB8AC3E}">
        <p14:creationId xmlns:p14="http://schemas.microsoft.com/office/powerpoint/2010/main" val="3426678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E6405-EB72-4838-BC15-29F2115199B4}"/>
              </a:ext>
            </a:extLst>
          </p:cNvPr>
          <p:cNvSpPr>
            <a:spLocks noGrp="1"/>
          </p:cNvSpPr>
          <p:nvPr>
            <p:ph type="title"/>
          </p:nvPr>
        </p:nvSpPr>
        <p:spPr/>
        <p:txBody>
          <a:bodyPr/>
          <a:lstStyle/>
          <a:p>
            <a:r>
              <a:rPr lang="en-US" dirty="0"/>
              <a:t>Section C - Walkthrough</a:t>
            </a:r>
          </a:p>
        </p:txBody>
      </p:sp>
      <p:sp>
        <p:nvSpPr>
          <p:cNvPr id="3" name="Content Placeholder 2">
            <a:extLst>
              <a:ext uri="{FF2B5EF4-FFF2-40B4-BE49-F238E27FC236}">
                <a16:creationId xmlns:a16="http://schemas.microsoft.com/office/drawing/2014/main" id="{2151BA1F-A48D-46A1-85E2-4B68930C65E8}"/>
              </a:ext>
            </a:extLst>
          </p:cNvPr>
          <p:cNvSpPr>
            <a:spLocks noGrp="1"/>
          </p:cNvSpPr>
          <p:nvPr>
            <p:ph idx="1"/>
          </p:nvPr>
        </p:nvSpPr>
        <p:spPr/>
        <p:txBody>
          <a:bodyPr>
            <a:normAutofit fontScale="92500"/>
          </a:bodyPr>
          <a:lstStyle/>
          <a:p>
            <a:r>
              <a:rPr lang="en-US" sz="2800" dirty="0"/>
              <a:t>The walkthrough section will present some source code with a main function and likely other auxiliary functions or classes.</a:t>
            </a:r>
          </a:p>
          <a:p>
            <a:r>
              <a:rPr lang="en-US" sz="2800" dirty="0"/>
              <a:t>The main will produce some output and it is your job to decipher what that output is.</a:t>
            </a:r>
          </a:p>
          <a:p>
            <a:r>
              <a:rPr lang="en-US" sz="2800" dirty="0"/>
              <a:t>In this section you will want to do some rough work</a:t>
            </a:r>
          </a:p>
          <a:p>
            <a:r>
              <a:rPr lang="en-US" sz="2800" dirty="0">
                <a:solidFill>
                  <a:srgbClr val="92D050"/>
                </a:solidFill>
              </a:rPr>
              <a:t>Some marks will be granted to rough work.</a:t>
            </a:r>
            <a:endParaRPr lang="en-US" sz="2800" dirty="0"/>
          </a:p>
        </p:txBody>
      </p:sp>
    </p:spTree>
    <p:extLst>
      <p:ext uri="{BB962C8B-B14F-4D97-AF65-F5344CB8AC3E}">
        <p14:creationId xmlns:p14="http://schemas.microsoft.com/office/powerpoint/2010/main" val="34107616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373</TotalTime>
  <Words>1691</Words>
  <Application>Microsoft Office PowerPoint</Application>
  <PresentationFormat>Widescreen</PresentationFormat>
  <Paragraphs>151</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Bookman Old Style</vt:lpstr>
      <vt:lpstr>Rockwell</vt:lpstr>
      <vt:lpstr>Damask</vt:lpstr>
      <vt:lpstr>Final Exam Review</vt:lpstr>
      <vt:lpstr>Agenda</vt:lpstr>
      <vt:lpstr>Basic Details</vt:lpstr>
      <vt:lpstr>Missing the Final</vt:lpstr>
      <vt:lpstr>Use of Aids</vt:lpstr>
      <vt:lpstr>Question Types / Mark Breakdown</vt:lpstr>
      <vt:lpstr>Section A – Short Answer</vt:lpstr>
      <vt:lpstr>Section B - Programming</vt:lpstr>
      <vt:lpstr>Section C - Walkthrough</vt:lpstr>
      <vt:lpstr>Section D - Programming</vt:lpstr>
      <vt:lpstr>Content Breakdown – Basic Details</vt:lpstr>
      <vt:lpstr>Content Breakdown – Basic Details</vt:lpstr>
      <vt:lpstr>Week 6 (Things to Know)</vt:lpstr>
      <vt:lpstr>Week 6 (Things to Know)</vt:lpstr>
      <vt:lpstr>Week 6 (Things to Know)</vt:lpstr>
      <vt:lpstr>Week 8 (Things to Know)</vt:lpstr>
      <vt:lpstr>Week 8 (Things to Know)</vt:lpstr>
      <vt:lpstr>Week 8 (Things to Know)</vt:lpstr>
      <vt:lpstr>Week 8 (Things to Know)</vt:lpstr>
      <vt:lpstr>Week 9 (Things to Know)</vt:lpstr>
      <vt:lpstr>Week 9 (Things to Know)</vt:lpstr>
      <vt:lpstr>Week 9 (Things to Know)</vt:lpstr>
      <vt:lpstr>Week 10 (Things to Know)</vt:lpstr>
      <vt:lpstr>Week 10 (Things to Know)</vt:lpstr>
      <vt:lpstr>Week 11 (Things to Know)</vt:lpstr>
      <vt:lpstr>Things that won’t be covered on the exam</vt:lpstr>
      <vt:lpstr>Priority Focuses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Exam Review</dc:title>
  <dc:creator>Hong Zhan Huang</dc:creator>
  <cp:lastModifiedBy>Hong Zhan Huang</cp:lastModifiedBy>
  <cp:revision>383</cp:revision>
  <dcterms:created xsi:type="dcterms:W3CDTF">2019-04-07T20:47:04Z</dcterms:created>
  <dcterms:modified xsi:type="dcterms:W3CDTF">2019-12-01T20:13:44Z</dcterms:modified>
</cp:coreProperties>
</file>