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2"/>
  </p:notesMasterIdLst>
  <p:sldIdLst>
    <p:sldId id="256" r:id="rId2"/>
    <p:sldId id="258" r:id="rId3"/>
    <p:sldId id="259" r:id="rId4"/>
    <p:sldId id="257" r:id="rId5"/>
    <p:sldId id="280" r:id="rId6"/>
    <p:sldId id="281" r:id="rId7"/>
    <p:sldId id="261" r:id="rId8"/>
    <p:sldId id="282" r:id="rId9"/>
    <p:sldId id="283" r:id="rId10"/>
    <p:sldId id="260" r:id="rId11"/>
    <p:sldId id="262" r:id="rId12"/>
    <p:sldId id="263" r:id="rId13"/>
    <p:sldId id="264" r:id="rId14"/>
    <p:sldId id="284" r:id="rId15"/>
    <p:sldId id="265" r:id="rId16"/>
    <p:sldId id="267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AF21CA-B531-4D7F-A300-2341DEB4F94E}">
          <p14:sldIdLst>
            <p14:sldId id="256"/>
            <p14:sldId id="258"/>
            <p14:sldId id="259"/>
            <p14:sldId id="257"/>
            <p14:sldId id="280"/>
            <p14:sldId id="281"/>
            <p14:sldId id="261"/>
            <p14:sldId id="282"/>
            <p14:sldId id="283"/>
            <p14:sldId id="260"/>
            <p14:sldId id="262"/>
            <p14:sldId id="263"/>
            <p14:sldId id="264"/>
            <p14:sldId id="28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E527-54EE-4A42-9BC2-209056F0037D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B7ED-9E3D-41CC-B334-BD0790FB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2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EB7ED-9E3D-41CC-B334-BD0790FB4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6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34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4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9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3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2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4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4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7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B540-D7BD-4BA9-8782-04AD7A29DE53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F992-7BDF-40D8-9379-DEAA4D998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5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implicit_conversion" TargetMode="External"/><Relationship Id="rId7" Type="http://schemas.openxmlformats.org/officeDocument/2006/relationships/hyperlink" Target="https://en.cppreference.com/w/cpp/language/dynamic_cast" TargetMode="External"/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const_cast" TargetMode="External"/><Relationship Id="rId5" Type="http://schemas.openxmlformats.org/officeDocument/2006/relationships/hyperlink" Target="https://en.cppreference.com/w/cpp/language/reinterpret_cast" TargetMode="External"/><Relationship Id="rId4" Type="http://schemas.openxmlformats.org/officeDocument/2006/relationships/hyperlink" Target="https://en.cppreference.com/w/cpp/language/static_cas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6FD4-15D7-4573-8E56-74825C674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Week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FA006-6412-4F83-A594-4A3F3BDAE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Templates, Type-Casting, Polymorphism </a:t>
            </a:r>
          </a:p>
        </p:txBody>
      </p:sp>
    </p:spTree>
    <p:extLst>
      <p:ext uri="{BB962C8B-B14F-4D97-AF65-F5344CB8AC3E}">
        <p14:creationId xmlns:p14="http://schemas.microsoft.com/office/powerpoint/2010/main" val="78305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7ADA-26FC-4E0C-9159-6F38B26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Template</a:t>
            </a:r>
            <a:br>
              <a:rPr lang="en-US" dirty="0"/>
            </a:br>
            <a:r>
              <a:rPr lang="en-US" dirty="0"/>
              <a:t>Swapping Function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34F2-C981-429E-B06B-3DCAF6948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Non-templated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7DE4C-C5C6-4DCE-ACEA-9F3E931A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// swap.cpp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void</a:t>
            </a:r>
            <a:r>
              <a:rPr lang="en-US" sz="2800" dirty="0"/>
              <a:t> swap(</a:t>
            </a:r>
            <a:r>
              <a:rPr lang="en-US" sz="2800" dirty="0">
                <a:solidFill>
                  <a:srgbClr val="FFFF00"/>
                </a:solidFill>
              </a:rPr>
              <a:t>int</a:t>
            </a:r>
            <a:r>
              <a:rPr lang="en-US" sz="2800" dirty="0"/>
              <a:t>&amp; a, </a:t>
            </a:r>
            <a:r>
              <a:rPr lang="en-US" sz="2800" dirty="0">
                <a:solidFill>
                  <a:srgbClr val="FFFF00"/>
                </a:solidFill>
              </a:rPr>
              <a:t>int</a:t>
            </a:r>
            <a:r>
              <a:rPr lang="en-US" sz="2800" dirty="0"/>
              <a:t>&amp; b){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	int c;</a:t>
            </a:r>
            <a:br>
              <a:rPr lang="en-US" sz="2800" dirty="0"/>
            </a:br>
            <a:r>
              <a:rPr lang="en-US" sz="2800" dirty="0"/>
              <a:t>	c = a;</a:t>
            </a:r>
            <a:br>
              <a:rPr lang="en-US" sz="2800" dirty="0"/>
            </a:br>
            <a:r>
              <a:rPr lang="en-US" sz="2800" dirty="0"/>
              <a:t>	a = b;</a:t>
            </a:r>
            <a:br>
              <a:rPr lang="en-US" sz="2800" dirty="0"/>
            </a:br>
            <a:r>
              <a:rPr lang="en-US" sz="2800" dirty="0"/>
              <a:t>	b = c;</a:t>
            </a:r>
            <a:br>
              <a:rPr lang="en-US" sz="2800" dirty="0"/>
            </a:br>
            <a:r>
              <a:rPr lang="en-US" sz="2800" dirty="0"/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94CBD1-2A77-493E-9669-E1B316F9D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templated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ECAE79-148A-41C7-A38C-C61F3667D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2"/>
                </a:solidFill>
              </a:rPr>
              <a:t>// </a:t>
            </a:r>
            <a:r>
              <a:rPr lang="en-US" sz="2800" dirty="0" err="1">
                <a:solidFill>
                  <a:schemeClr val="tx2"/>
                </a:solidFill>
              </a:rPr>
              <a:t>swap.h</a:t>
            </a:r>
            <a:br>
              <a:rPr lang="en-US" sz="2800" dirty="0"/>
            </a:br>
            <a:r>
              <a:rPr lang="en-US" sz="2800" dirty="0">
                <a:solidFill>
                  <a:schemeClr val="accent1"/>
                </a:solidFill>
              </a:rPr>
              <a:t>template</a:t>
            </a:r>
            <a:r>
              <a:rPr lang="en-US" sz="2800" dirty="0"/>
              <a:t>&lt;</a:t>
            </a:r>
            <a:r>
              <a:rPr lang="en-US" sz="2800" dirty="0" err="1"/>
              <a:t>typename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FF00"/>
                </a:solidFill>
              </a:rPr>
              <a:t>T</a:t>
            </a:r>
            <a:r>
              <a:rPr lang="en-US" sz="2800" dirty="0"/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B0F0"/>
                </a:solidFill>
              </a:rPr>
              <a:t>void</a:t>
            </a:r>
            <a:r>
              <a:rPr lang="en-US" sz="2800" dirty="0"/>
              <a:t> swap(</a:t>
            </a:r>
            <a:r>
              <a:rPr lang="en-US" sz="2800" b="1" dirty="0">
                <a:solidFill>
                  <a:srgbClr val="FFFF00"/>
                </a:solidFill>
              </a:rPr>
              <a:t>T</a:t>
            </a:r>
            <a:r>
              <a:rPr lang="en-US" sz="2800" dirty="0"/>
              <a:t>&amp; a, </a:t>
            </a:r>
            <a:r>
              <a:rPr lang="en-US" sz="2800" b="1" dirty="0" err="1">
                <a:solidFill>
                  <a:srgbClr val="FFFF00"/>
                </a:solidFill>
              </a:rPr>
              <a:t>T</a:t>
            </a:r>
            <a:r>
              <a:rPr lang="en-US" sz="2800" dirty="0" err="1"/>
              <a:t>&amp;b</a:t>
            </a:r>
            <a:r>
              <a:rPr lang="en-US" sz="2800" dirty="0"/>
              <a:t>){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	</a:t>
            </a:r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/>
              <a:t> c;</a:t>
            </a:r>
            <a:br>
              <a:rPr lang="en-US" sz="2800" dirty="0"/>
            </a:br>
            <a:r>
              <a:rPr lang="en-US" sz="2800" dirty="0"/>
              <a:t>	c = a;</a:t>
            </a:r>
            <a:br>
              <a:rPr lang="en-US" sz="2800" dirty="0"/>
            </a:br>
            <a:r>
              <a:rPr lang="en-US" sz="2800" dirty="0"/>
              <a:t>	a = b;</a:t>
            </a:r>
            <a:br>
              <a:rPr lang="en-US" sz="2800" dirty="0"/>
            </a:br>
            <a:r>
              <a:rPr lang="en-US" sz="2800" dirty="0"/>
              <a:t>	b = c;</a:t>
            </a:r>
            <a:br>
              <a:rPr lang="en-US" sz="2800" dirty="0"/>
            </a:br>
            <a:r>
              <a:rPr lang="en-US" sz="2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2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5CC480-635F-4CF4-B9E9-AF8AD94F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35062"/>
            <a:ext cx="5029200" cy="598787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#include &lt;iostream&gt;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#include "</a:t>
            </a:r>
            <a:r>
              <a:rPr lang="en-US" dirty="0" err="1">
                <a:solidFill>
                  <a:schemeClr val="tx2"/>
                </a:solidFill>
              </a:rPr>
              <a:t>swap.h</a:t>
            </a:r>
            <a:r>
              <a:rPr lang="en-US" dirty="0">
                <a:solidFill>
                  <a:schemeClr val="tx2"/>
                </a:solidFill>
              </a:rPr>
              <a:t>" </a:t>
            </a:r>
            <a:r>
              <a:rPr lang="en-US" dirty="0"/>
              <a:t>// template definition 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int</a:t>
            </a:r>
            <a:r>
              <a:rPr lang="en-US" dirty="0"/>
              <a:t> main() {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FFFF00"/>
                </a:solidFill>
              </a:rPr>
              <a:t>double</a:t>
            </a:r>
            <a:r>
              <a:rPr lang="en-US" dirty="0"/>
              <a:t> a = 2.3;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FFFF00"/>
                </a:solidFill>
              </a:rPr>
              <a:t>double</a:t>
            </a:r>
            <a:r>
              <a:rPr lang="en-US" dirty="0"/>
              <a:t> b = 4.5;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FFFF00"/>
                </a:solidFill>
              </a:rPr>
              <a:t>long</a:t>
            </a:r>
            <a:r>
              <a:rPr lang="en-US" dirty="0"/>
              <a:t>   d = 78;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FFFF00"/>
                </a:solidFill>
              </a:rPr>
              <a:t>long</a:t>
            </a:r>
            <a:r>
              <a:rPr lang="en-US" dirty="0"/>
              <a:t>   e = 567;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swap(a, b); // compiler generates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                     // swap(double, double)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     std::</a:t>
            </a:r>
            <a:r>
              <a:rPr lang="en-US" dirty="0" err="1"/>
              <a:t>cout</a:t>
            </a:r>
            <a:r>
              <a:rPr lang="en-US" dirty="0"/>
              <a:t> &lt;&lt; "Swapped values are " &lt;&lt; </a:t>
            </a:r>
            <a:br>
              <a:rPr lang="en-US" dirty="0"/>
            </a:br>
            <a:r>
              <a:rPr lang="en-US" dirty="0"/>
              <a:t>          a &lt;&lt; " and " &lt;&lt; b &lt;&lt; std::</a:t>
            </a:r>
            <a:r>
              <a:rPr lang="en-US" dirty="0" err="1"/>
              <a:t>endl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chemeClr val="accent1"/>
                </a:solidFill>
              </a:rPr>
              <a:t>swap(d, e); // compiler generates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                     // swap(long, long)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     std::</a:t>
            </a:r>
            <a:r>
              <a:rPr lang="en-US" dirty="0" err="1"/>
              <a:t>cout</a:t>
            </a:r>
            <a:r>
              <a:rPr lang="en-US" dirty="0"/>
              <a:t> &lt;&lt; "Swapped values are " &lt;&lt;</a:t>
            </a:r>
            <a:br>
              <a:rPr lang="en-US" dirty="0"/>
            </a:br>
            <a:r>
              <a:rPr lang="en-US" dirty="0"/>
              <a:t>          d &lt;&lt; " and " &lt;&lt; e &lt;&lt; std::</a:t>
            </a:r>
            <a:r>
              <a:rPr lang="en-US" dirty="0" err="1"/>
              <a:t>endl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DB9EE-31CC-4CFB-978D-F80A77DE0D01}"/>
              </a:ext>
            </a:extLst>
          </p:cNvPr>
          <p:cNvSpPr txBox="1"/>
          <p:nvPr/>
        </p:nvSpPr>
        <p:spPr>
          <a:xfrm>
            <a:off x="6348110" y="3117838"/>
            <a:ext cx="4668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Swapped values are 4.5 and 2.3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1E777B-EED0-4213-B676-C5FF07399307}"/>
              </a:ext>
            </a:extLst>
          </p:cNvPr>
          <p:cNvSpPr txBox="1"/>
          <p:nvPr/>
        </p:nvSpPr>
        <p:spPr>
          <a:xfrm>
            <a:off x="6348110" y="4716518"/>
            <a:ext cx="46682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Swapped values are 567 and 78</a:t>
            </a:r>
          </a:p>
        </p:txBody>
      </p:sp>
    </p:spTree>
    <p:extLst>
      <p:ext uri="{BB962C8B-B14F-4D97-AF65-F5344CB8AC3E}">
        <p14:creationId xmlns:p14="http://schemas.microsoft.com/office/powerpoint/2010/main" val="241145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CC003A-B1F6-435B-A13F-90FF8AA0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Template (array example)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9D8AD-0DC2-4914-B6AE-BC9ADC6E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705" y="1919288"/>
            <a:ext cx="4879199" cy="823912"/>
          </a:xfrm>
        </p:spPr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A4488-292C-4ED3-B269-D99655B91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705" y="2743200"/>
            <a:ext cx="5175023" cy="329184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// Template for Array Classes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// </a:t>
            </a:r>
            <a:r>
              <a:rPr lang="en-US" dirty="0" err="1">
                <a:solidFill>
                  <a:schemeClr val="tx2"/>
                </a:solidFill>
              </a:rPr>
              <a:t>Array.h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, int 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class Array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 a[</a:t>
            </a:r>
            <a:r>
              <a:rPr lang="en-US" dirty="0">
                <a:solidFill>
                  <a:schemeClr val="accent6"/>
                </a:solidFill>
              </a:rPr>
              <a:t>N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&amp; operator[](int </a:t>
            </a:r>
            <a:r>
              <a:rPr lang="en-US" dirty="0" err="1"/>
              <a:t>i</a:t>
            </a:r>
            <a:r>
              <a:rPr lang="en-US" dirty="0"/>
              <a:t>) { return a[</a:t>
            </a:r>
            <a:r>
              <a:rPr lang="en-US" dirty="0" err="1"/>
              <a:t>i</a:t>
            </a:r>
            <a:r>
              <a:rPr lang="en-US" dirty="0"/>
              <a:t>];}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5E2393-8DFF-46A7-A927-FC45C7365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935163"/>
            <a:ext cx="4865554" cy="823912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4F4E71-FA66-4098-9B83-73D1DA954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743200"/>
            <a:ext cx="5443246" cy="329184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Template.cpp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</a:p>
          <a:p>
            <a:pPr marL="0" indent="0">
              <a:buNone/>
            </a:pPr>
            <a:r>
              <a:rPr lang="en-US" dirty="0"/>
              <a:t>#include “</a:t>
            </a:r>
            <a:r>
              <a:rPr lang="en-US" dirty="0" err="1"/>
              <a:t>Array.h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int main() {</a:t>
            </a:r>
            <a:br>
              <a:rPr lang="en-US" dirty="0"/>
            </a:br>
            <a:r>
              <a:rPr lang="en-US" dirty="0"/>
              <a:t>	Array</a:t>
            </a:r>
            <a:r>
              <a:rPr lang="en-US" dirty="0">
                <a:solidFill>
                  <a:schemeClr val="accent1"/>
                </a:solidFill>
              </a:rPr>
              <a:t>&lt;int, 5&gt;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		a[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* I;</a:t>
            </a:r>
          </a:p>
          <a:p>
            <a:pPr marL="0" indent="0">
              <a:buNone/>
            </a:pPr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a[</a:t>
            </a:r>
            <a:r>
              <a:rPr lang="en-US" dirty="0" err="1"/>
              <a:t>i</a:t>
            </a:r>
            <a:r>
              <a:rPr lang="en-US" dirty="0"/>
              <a:t>]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62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92C839-7B98-40EB-81D2-F5F691C7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EBCB01-CC31-4F8F-93C4-010102C5C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CD4C8B-84E6-4951-80CF-8EA91F51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22584-F2D9-4EC6-8043-D4C8F19E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C++ is a </a:t>
            </a:r>
            <a:r>
              <a:rPr lang="en-US" sz="2800" dirty="0">
                <a:solidFill>
                  <a:srgbClr val="FFFF00"/>
                </a:solidFill>
              </a:rPr>
              <a:t>strongly typed </a:t>
            </a:r>
            <a:r>
              <a:rPr lang="en-US" sz="2800" dirty="0"/>
              <a:t>language </a:t>
            </a:r>
            <a:r>
              <a:rPr lang="en-US" sz="2800" dirty="0" err="1"/>
              <a:t>ie</a:t>
            </a:r>
            <a:r>
              <a:rPr lang="en-US" sz="2800" dirty="0"/>
              <a:t> it heavily uses the type system to evaluate the legality of things to squash issues during compile time.</a:t>
            </a:r>
          </a:p>
          <a:p>
            <a:r>
              <a:rPr lang="en-US" sz="2800" dirty="0"/>
              <a:t>Types can be implicitly converted to other types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>
                <a:solidFill>
                  <a:schemeClr val="tx2"/>
                </a:solidFill>
              </a:rPr>
              <a:t>int a = 3;  </a:t>
            </a:r>
            <a:r>
              <a:rPr lang="en-US" sz="2400" dirty="0">
                <a:solidFill>
                  <a:srgbClr val="FFFF00"/>
                </a:solidFill>
              </a:rPr>
              <a:t>double b = a;</a:t>
            </a:r>
          </a:p>
          <a:p>
            <a:r>
              <a:rPr lang="en-US" sz="2800" dirty="0"/>
              <a:t>Types can be explicitly converted (casting) to other types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>
                <a:solidFill>
                  <a:schemeClr val="tx2"/>
                </a:solidFill>
              </a:rPr>
              <a:t>double x = 10.3; </a:t>
            </a:r>
            <a:r>
              <a:rPr lang="en-US" sz="2400" dirty="0">
                <a:solidFill>
                  <a:srgbClr val="FFFF00"/>
                </a:solidFill>
              </a:rPr>
              <a:t>int y; y = int(x); </a:t>
            </a:r>
            <a:r>
              <a:rPr lang="en-US" sz="2400" dirty="0">
                <a:solidFill>
                  <a:schemeClr val="accent6"/>
                </a:solidFill>
              </a:rPr>
              <a:t>// y = 10</a:t>
            </a:r>
          </a:p>
        </p:txBody>
      </p:sp>
    </p:spTree>
    <p:extLst>
      <p:ext uri="{BB962C8B-B14F-4D97-AF65-F5344CB8AC3E}">
        <p14:creationId xmlns:p14="http://schemas.microsoft.com/office/powerpoint/2010/main" val="361707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CD4C8B-84E6-4951-80CF-8EA91F51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22584-F2D9-4EC6-8043-D4C8F19E6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Type casting </a:t>
            </a:r>
            <a:r>
              <a:rPr lang="en-US" sz="2800" dirty="0">
                <a:solidFill>
                  <a:srgbClr val="FFFF00"/>
                </a:solidFill>
              </a:rPr>
              <a:t>circumvents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the type system’s </a:t>
            </a:r>
            <a:r>
              <a:rPr lang="en-US" sz="2800" dirty="0"/>
              <a:t>ability to check if types match (their legality). It is generally recommended to </a:t>
            </a:r>
            <a:r>
              <a:rPr lang="en-US" sz="2800" dirty="0">
                <a:solidFill>
                  <a:srgbClr val="FFFF00"/>
                </a:solidFill>
              </a:rPr>
              <a:t>avoid casting </a:t>
            </a:r>
            <a:r>
              <a:rPr lang="en-US" sz="2800" dirty="0"/>
              <a:t>unless it is unavoidable and keep them localized.</a:t>
            </a:r>
          </a:p>
          <a:p>
            <a:r>
              <a:rPr lang="en-US" sz="2800" dirty="0"/>
              <a:t>If casting is required, make use of C++’s </a:t>
            </a:r>
            <a:r>
              <a:rPr lang="en-US" sz="2800" dirty="0">
                <a:solidFill>
                  <a:srgbClr val="FFFF00"/>
                </a:solidFill>
              </a:rPr>
              <a:t>constrained casting </a:t>
            </a:r>
            <a:r>
              <a:rPr lang="en-US" sz="2800" dirty="0"/>
              <a:t>functions that have some (limited) type checking.</a:t>
            </a:r>
          </a:p>
        </p:txBody>
      </p:sp>
    </p:spTree>
    <p:extLst>
      <p:ext uri="{BB962C8B-B14F-4D97-AF65-F5344CB8AC3E}">
        <p14:creationId xmlns:p14="http://schemas.microsoft.com/office/powerpoint/2010/main" val="19221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7181-3619-4D1B-A527-DB0E588E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Casts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CB3B-9257-4AEF-9267-8EDF67E4B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5770-2110-4979-94B7-1DDE8810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static_cast</a:t>
            </a:r>
            <a:r>
              <a:rPr lang="en-US" sz="4000" dirty="0"/>
              <a:t>&lt;Type&gt;(expression)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097CE-9A7E-4CE5-894F-4D489548E1B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Converts the expression from its evaluated type to the specified type. </a:t>
            </a:r>
            <a:r>
              <a:rPr lang="en-US" sz="2800" dirty="0">
                <a:solidFill>
                  <a:srgbClr val="FFFF00"/>
                </a:solidFill>
              </a:rPr>
              <a:t>Works with related types </a:t>
            </a:r>
            <a:r>
              <a:rPr lang="en-US" sz="2800" dirty="0"/>
              <a:t>(</a:t>
            </a:r>
            <a:r>
              <a:rPr lang="en-US" sz="2800" dirty="0" err="1"/>
              <a:t>eg</a:t>
            </a:r>
            <a:r>
              <a:rPr lang="en-US" sz="2800" dirty="0"/>
              <a:t>, int and double)</a:t>
            </a:r>
          </a:p>
          <a:p>
            <a:r>
              <a:rPr lang="en-US" sz="2800" dirty="0"/>
              <a:t>Most common type of constrained cast</a:t>
            </a:r>
          </a:p>
          <a:p>
            <a:r>
              <a:rPr lang="en-US" sz="2800" dirty="0"/>
              <a:t>Limited type checking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Rejects conversion between pointers and non-pointer types</a:t>
            </a:r>
          </a:p>
          <a:p>
            <a:r>
              <a:rPr lang="en-US" sz="2800" dirty="0">
                <a:solidFill>
                  <a:srgbClr val="FFFF00"/>
                </a:solidFill>
              </a:rPr>
              <a:t>Does not perform runtime type checks</a:t>
            </a:r>
          </a:p>
        </p:txBody>
      </p:sp>
    </p:spTree>
    <p:extLst>
      <p:ext uri="{BB962C8B-B14F-4D97-AF65-F5344CB8AC3E}">
        <p14:creationId xmlns:p14="http://schemas.microsoft.com/office/powerpoint/2010/main" val="173506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5770-2110-4979-94B7-1DDE8810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reinterpret_cast</a:t>
            </a:r>
            <a:r>
              <a:rPr lang="en-US" sz="3200" dirty="0"/>
              <a:t>&lt;Type&gt;(expression)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097CE-9A7E-4CE5-894F-4D489548E1B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 dirty="0"/>
              <a:t>Converts the expression from its evaluated type to an unrelated type</a:t>
            </a:r>
          </a:p>
          <a:p>
            <a:r>
              <a:rPr lang="en-US" sz="2800" dirty="0"/>
              <a:t>Platform dependent (</a:t>
            </a:r>
            <a:r>
              <a:rPr lang="en-US" sz="2800" dirty="0" err="1"/>
              <a:t>eg.</a:t>
            </a:r>
            <a:r>
              <a:rPr lang="en-US" sz="2800" dirty="0"/>
              <a:t> hardware)</a:t>
            </a:r>
          </a:p>
          <a:p>
            <a:r>
              <a:rPr lang="en-US" sz="2800" dirty="0"/>
              <a:t>Limited type checking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Rejects conversions between related types</a:t>
            </a:r>
          </a:p>
          <a:p>
            <a:r>
              <a:rPr lang="en-US" sz="2800" dirty="0">
                <a:solidFill>
                  <a:srgbClr val="FFFF00"/>
                </a:solidFill>
              </a:rPr>
              <a:t>Does not perform runtime type checks</a:t>
            </a:r>
          </a:p>
        </p:txBody>
      </p:sp>
    </p:spTree>
    <p:extLst>
      <p:ext uri="{BB962C8B-B14F-4D97-AF65-F5344CB8AC3E}">
        <p14:creationId xmlns:p14="http://schemas.microsoft.com/office/powerpoint/2010/main" val="155140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5770-2110-4979-94B7-1DDE8810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const_cast</a:t>
            </a:r>
            <a:r>
              <a:rPr lang="en-US" sz="4000" dirty="0"/>
              <a:t>&lt;Type&gt;(expression)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097CE-9A7E-4CE5-894F-4D489548E1B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 dirty="0"/>
              <a:t>Used mainly to manipulate the </a:t>
            </a:r>
            <a:r>
              <a:rPr lang="en-US" sz="3200" dirty="0">
                <a:solidFill>
                  <a:srgbClr val="FFFF00"/>
                </a:solidFill>
              </a:rPr>
              <a:t>const</a:t>
            </a:r>
            <a:r>
              <a:rPr lang="en-US" sz="3200" dirty="0"/>
              <a:t> status of an expression</a:t>
            </a:r>
          </a:p>
          <a:p>
            <a:r>
              <a:rPr lang="en-US" sz="3200" dirty="0"/>
              <a:t>Limited type checking</a:t>
            </a:r>
          </a:p>
          <a:p>
            <a:pPr lvl="1"/>
            <a:r>
              <a:rPr lang="en-US" sz="2800" dirty="0">
                <a:solidFill>
                  <a:srgbClr val="FFFF00"/>
                </a:solidFill>
              </a:rPr>
              <a:t>Rejects conversions between different types</a:t>
            </a:r>
          </a:p>
          <a:p>
            <a:r>
              <a:rPr lang="en-US" sz="3200" dirty="0">
                <a:solidFill>
                  <a:srgbClr val="FFFF00"/>
                </a:solidFill>
              </a:rPr>
              <a:t>Does not perform runtime type checks</a:t>
            </a:r>
          </a:p>
        </p:txBody>
      </p:sp>
    </p:spTree>
    <p:extLst>
      <p:ext uri="{BB962C8B-B14F-4D97-AF65-F5344CB8AC3E}">
        <p14:creationId xmlns:p14="http://schemas.microsoft.com/office/powerpoint/2010/main" val="359842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FABD0-C64B-4C3F-87F6-1D93CEB3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C82F15-AFE4-4192-BF9B-7801487E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Week 10-1</a:t>
            </a:r>
          </a:p>
          <a:p>
            <a:pPr lvl="1"/>
            <a:r>
              <a:rPr lang="en-US" sz="2500" dirty="0">
                <a:solidFill>
                  <a:srgbClr val="FFFF00"/>
                </a:solidFill>
              </a:rPr>
              <a:t>Templates</a:t>
            </a:r>
            <a:r>
              <a:rPr lang="en-US" sz="2500" dirty="0"/>
              <a:t> - Functions, Classes</a:t>
            </a:r>
          </a:p>
          <a:p>
            <a:pPr lvl="1"/>
            <a:r>
              <a:rPr lang="en-US" sz="2500" dirty="0"/>
              <a:t>Type Casting – </a:t>
            </a:r>
            <a:r>
              <a:rPr lang="en-US" sz="2500" dirty="0">
                <a:solidFill>
                  <a:srgbClr val="FFFF00"/>
                </a:solidFill>
              </a:rPr>
              <a:t>Dynamic Casts</a:t>
            </a:r>
          </a:p>
          <a:p>
            <a:r>
              <a:rPr lang="en-US" sz="2500" dirty="0"/>
              <a:t>Week 10-2</a:t>
            </a:r>
          </a:p>
          <a:p>
            <a:pPr lvl="1"/>
            <a:r>
              <a:rPr lang="en-US" sz="2500" dirty="0">
                <a:solidFill>
                  <a:srgbClr val="FFFF00"/>
                </a:solidFill>
              </a:rPr>
              <a:t>Polymorphism Overview</a:t>
            </a:r>
          </a:p>
          <a:p>
            <a:pPr lvl="2"/>
            <a:r>
              <a:rPr lang="en-US" sz="2300" dirty="0"/>
              <a:t>AD-HOC - Coercion, Overloading</a:t>
            </a:r>
          </a:p>
          <a:p>
            <a:pPr lvl="2"/>
            <a:r>
              <a:rPr lang="en-US" sz="2300" dirty="0"/>
              <a:t>Universal - Inclusion, Parametric </a:t>
            </a:r>
          </a:p>
        </p:txBody>
      </p:sp>
    </p:spTree>
    <p:extLst>
      <p:ext uri="{BB962C8B-B14F-4D97-AF65-F5344CB8AC3E}">
        <p14:creationId xmlns:p14="http://schemas.microsoft.com/office/powerpoint/2010/main" val="78417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5770-2110-4979-94B7-1DDE8810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dynamic_cast</a:t>
            </a:r>
            <a:r>
              <a:rPr lang="en-US" sz="4000" dirty="0"/>
              <a:t>&lt;Type&gt;(expression)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097CE-9A7E-4CE5-894F-4D489548E1B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sz="2800" dirty="0"/>
              <a:t>Converts the value of the expression from its type to another type within the </a:t>
            </a:r>
            <a:r>
              <a:rPr lang="en-US" sz="2800" dirty="0">
                <a:solidFill>
                  <a:srgbClr val="FFFF00"/>
                </a:solidFill>
              </a:rPr>
              <a:t>same class hierarchy</a:t>
            </a:r>
          </a:p>
          <a:p>
            <a:r>
              <a:rPr lang="en-US" sz="2800" dirty="0"/>
              <a:t>Performs some type checking 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Rejects conversions from a base class to a derived class if the object isn’t polymorphic</a:t>
            </a:r>
          </a:p>
          <a:p>
            <a:r>
              <a:rPr lang="en-US" sz="2800" dirty="0">
                <a:solidFill>
                  <a:srgbClr val="FFFF00"/>
                </a:solidFill>
              </a:rPr>
              <a:t>Can perform </a:t>
            </a:r>
            <a:r>
              <a:rPr lang="en-US" sz="2800" dirty="0" err="1">
                <a:solidFill>
                  <a:srgbClr val="FFFF00"/>
                </a:solidFill>
              </a:rPr>
              <a:t>upcasts</a:t>
            </a:r>
            <a:r>
              <a:rPr lang="en-US" sz="2800" dirty="0">
                <a:solidFill>
                  <a:srgbClr val="FFFF00"/>
                </a:solidFill>
              </a:rPr>
              <a:t> (derived =&gt; base) and </a:t>
            </a:r>
            <a:r>
              <a:rPr lang="en-US" sz="2800" dirty="0" err="1">
                <a:solidFill>
                  <a:srgbClr val="FFFF00"/>
                </a:solidFill>
              </a:rPr>
              <a:t>downcasts</a:t>
            </a:r>
            <a:r>
              <a:rPr lang="en-US" sz="2800" dirty="0">
                <a:solidFill>
                  <a:srgbClr val="FFFF00"/>
                </a:solidFill>
              </a:rPr>
              <a:t> (base =&gt; derived)</a:t>
            </a:r>
          </a:p>
        </p:txBody>
      </p:sp>
    </p:spTree>
    <p:extLst>
      <p:ext uri="{BB962C8B-B14F-4D97-AF65-F5344CB8AC3E}">
        <p14:creationId xmlns:p14="http://schemas.microsoft.com/office/powerpoint/2010/main" val="29810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B0CA-724F-4D17-A730-51BAA683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2A0E-5EBE-45AA-BA39-8E1A6785F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http://www.cplusplus.com/doc/tutorial/typecasting/</a:t>
            </a:r>
            <a:endParaRPr lang="en-US" dirty="0"/>
          </a:p>
          <a:p>
            <a:r>
              <a:rPr lang="en-US" dirty="0">
                <a:hlinkClick r:id="rId3"/>
              </a:rPr>
              <a:t>https://en.cppreference.com/w/cpp/language/implicit_conversion</a:t>
            </a:r>
            <a:endParaRPr lang="en-US" dirty="0"/>
          </a:p>
          <a:p>
            <a:r>
              <a:rPr lang="en-US" dirty="0">
                <a:hlinkClick r:id="rId4"/>
              </a:rPr>
              <a:t>https://en.cppreference.com/w/cpp/language/static_cast</a:t>
            </a:r>
            <a:endParaRPr lang="en-US" dirty="0"/>
          </a:p>
          <a:p>
            <a:r>
              <a:rPr lang="en-US" dirty="0">
                <a:hlinkClick r:id="rId5"/>
              </a:rPr>
              <a:t>https://en.cppreference.com/w/cpp/language/reinterpret_cast</a:t>
            </a:r>
            <a:endParaRPr lang="en-US" dirty="0"/>
          </a:p>
          <a:p>
            <a:r>
              <a:rPr lang="en-US" dirty="0">
                <a:hlinkClick r:id="rId6"/>
              </a:rPr>
              <a:t>https://en.cppreference.com/w/cpp/language/const_cast</a:t>
            </a:r>
            <a:endParaRPr lang="en-US" dirty="0"/>
          </a:p>
          <a:p>
            <a:r>
              <a:rPr lang="en-US" dirty="0">
                <a:hlinkClick r:id="rId7"/>
              </a:rPr>
              <a:t>https://en.cppreference.com/w/cpp/language/dynamic_cast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69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7F013-03EE-4601-8970-18F731B7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10-2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B28F-62A8-45DA-A344-67A1D57C4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31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979FC-4BA0-4B3C-959B-889DE0BB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Categories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57A9F-B9EF-43CD-B3C5-DD18DE14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600" dirty="0"/>
              <a:t>Christopher Strachey (1967) introduced the concept of polymorphism into procedural programming languages by distinguishing functions in two ways:</a:t>
            </a:r>
          </a:p>
          <a:p>
            <a:r>
              <a:rPr lang="en-US" sz="2600" dirty="0">
                <a:solidFill>
                  <a:srgbClr val="FFFF00"/>
                </a:solidFill>
              </a:rPr>
              <a:t>Works differently on different types</a:t>
            </a:r>
          </a:p>
          <a:p>
            <a:pPr lvl="1"/>
            <a:r>
              <a:rPr lang="en-US" sz="2200" dirty="0">
                <a:solidFill>
                  <a:srgbClr val="FFFF00"/>
                </a:solidFill>
              </a:rPr>
              <a:t>(AD-HOC)</a:t>
            </a:r>
          </a:p>
          <a:p>
            <a:r>
              <a:rPr lang="en-US" sz="2600" dirty="0">
                <a:solidFill>
                  <a:schemeClr val="tx2"/>
                </a:solidFill>
              </a:rPr>
              <a:t>Works the same on different types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(Parametric)</a:t>
            </a:r>
          </a:p>
          <a:p>
            <a:r>
              <a:rPr lang="en-US" sz="2600" dirty="0"/>
              <a:t>These two categories were then further broken down and refined into four categories by </a:t>
            </a:r>
            <a:r>
              <a:rPr lang="en-US" sz="2600" dirty="0" err="1"/>
              <a:t>Cardelli</a:t>
            </a:r>
            <a:r>
              <a:rPr lang="en-US" sz="2600" dirty="0"/>
              <a:t> &amp; Wegner (1985)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E08527-70B9-4507-BE0E-8C25FDF48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535" y="3244114"/>
            <a:ext cx="2429739" cy="87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48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9979FC-4BA0-4B3C-959B-889DE0BB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Categories (Cont’d)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57A9F-B9EF-43CD-B3C5-DD18DE14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four categories are aligned like so:</a:t>
            </a:r>
          </a:p>
          <a:p>
            <a:r>
              <a:rPr lang="en-US" sz="2200" dirty="0">
                <a:solidFill>
                  <a:schemeClr val="tx2"/>
                </a:solidFill>
              </a:rPr>
              <a:t>AD-HOC (Works on a finite set of different &amp; potentially unrelated types)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Coercion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Overloading</a:t>
            </a:r>
            <a:br>
              <a:rPr lang="en-US" sz="2000" dirty="0"/>
            </a:br>
            <a:endParaRPr lang="en-US" sz="2000" dirty="0"/>
          </a:p>
          <a:p>
            <a:r>
              <a:rPr lang="en-US" sz="2200" dirty="0">
                <a:solidFill>
                  <a:srgbClr val="FFFF00"/>
                </a:solidFill>
              </a:rPr>
              <a:t>UNIVERSAL (Works on a potentially infinite number of types across some common structure)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Inclusion</a:t>
            </a:r>
          </a:p>
          <a:p>
            <a:pPr lvl="1"/>
            <a:r>
              <a:rPr lang="en-US" sz="2000" dirty="0">
                <a:solidFill>
                  <a:srgbClr val="FFFF00"/>
                </a:solidFill>
              </a:rPr>
              <a:t>Parametric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5B705-DEDE-459D-9AE3-28F0FD937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82" y="4779576"/>
            <a:ext cx="5039620" cy="1545024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033E53-3715-48D7-B9E0-D9F8DEEBEC07}"/>
              </a:ext>
            </a:extLst>
          </p:cNvPr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4A05-7852-4F01-9531-F68B9354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-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3840-4620-4F2D-9E6C-15FD674E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Coercion</a:t>
            </a:r>
            <a:r>
              <a:rPr lang="en-US" sz="2800" dirty="0"/>
              <a:t> addresses the differences between argument types in a function call and the parameter types in the functions definition.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It allows convertible type changes in the argument’s type to match the parameter</a:t>
            </a:r>
            <a:r>
              <a:rPr lang="en-US" sz="2800" dirty="0"/>
              <a:t>.</a:t>
            </a:r>
          </a:p>
          <a:p>
            <a:r>
              <a:rPr lang="en-US" sz="2800" dirty="0"/>
              <a:t>It’s an operation (</a:t>
            </a:r>
            <a:r>
              <a:rPr lang="en-US" sz="2800" dirty="0">
                <a:solidFill>
                  <a:srgbClr val="FFFF00"/>
                </a:solidFill>
              </a:rPr>
              <a:t>implemented at compile time in C++, compiler inserts conversion code before function call</a:t>
            </a:r>
            <a:r>
              <a:rPr lang="en-US" sz="2800" dirty="0"/>
              <a:t>) that allows for the avoidance of a type error.</a:t>
            </a:r>
          </a:p>
        </p:txBody>
      </p:sp>
    </p:spTree>
    <p:extLst>
      <p:ext uri="{BB962C8B-B14F-4D97-AF65-F5344CB8AC3E}">
        <p14:creationId xmlns:p14="http://schemas.microsoft.com/office/powerpoint/2010/main" val="2692815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4A05-7852-4F01-9531-F68B9354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-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3840-4620-4F2D-9E6C-15FD674E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Two possible variations of coercion:</a:t>
            </a:r>
          </a:p>
          <a:p>
            <a:pPr lvl="1"/>
            <a:r>
              <a:rPr lang="en-US" sz="3200" dirty="0">
                <a:solidFill>
                  <a:srgbClr val="FFFF00"/>
                </a:solidFill>
              </a:rPr>
              <a:t>Narrow</a:t>
            </a:r>
            <a:r>
              <a:rPr lang="en-US" sz="3200" dirty="0"/>
              <a:t> the argument type</a:t>
            </a:r>
          </a:p>
          <a:p>
            <a:pPr lvl="1"/>
            <a:r>
              <a:rPr lang="en-US" sz="3200" dirty="0">
                <a:solidFill>
                  <a:srgbClr val="FFFF00"/>
                </a:solidFill>
              </a:rPr>
              <a:t>Widen</a:t>
            </a:r>
            <a:r>
              <a:rPr lang="en-US" sz="3200" dirty="0"/>
              <a:t> the argument type</a:t>
            </a:r>
          </a:p>
        </p:txBody>
      </p:sp>
    </p:spTree>
    <p:extLst>
      <p:ext uri="{BB962C8B-B14F-4D97-AF65-F5344CB8AC3E}">
        <p14:creationId xmlns:p14="http://schemas.microsoft.com/office/powerpoint/2010/main" val="1592095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D533-3AF2-45AB-9237-09EAAAFE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416E-9CC1-4613-B6F0-DA21DB1E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//  coercion.cpp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display(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a){ </a:t>
            </a:r>
            <a:r>
              <a:rPr lang="en-US" dirty="0">
                <a:solidFill>
                  <a:schemeClr val="accent6"/>
                </a:solidFill>
              </a:rPr>
              <a:t>std::</a:t>
            </a:r>
            <a:r>
              <a:rPr lang="en-US" dirty="0" err="1">
                <a:solidFill>
                  <a:schemeClr val="accent6"/>
                </a:solidFill>
              </a:rPr>
              <a:t>cout</a:t>
            </a:r>
            <a:r>
              <a:rPr lang="en-US" dirty="0">
                <a:solidFill>
                  <a:schemeClr val="accent6"/>
                </a:solidFill>
              </a:rPr>
              <a:t> &lt;&lt; “</a:t>
            </a:r>
            <a:r>
              <a:rPr lang="en-US" dirty="0" err="1">
                <a:solidFill>
                  <a:schemeClr val="accent6"/>
                </a:solidFill>
              </a:rPr>
              <a:t>Arg</a:t>
            </a:r>
            <a:r>
              <a:rPr lang="en-US" dirty="0">
                <a:solidFill>
                  <a:schemeClr val="accent6"/>
                </a:solidFill>
              </a:rPr>
              <a:t> is: “ &lt;&lt; a &lt;&lt; std::</a:t>
            </a:r>
            <a:r>
              <a:rPr lang="en-US" dirty="0" err="1">
                <a:solidFill>
                  <a:schemeClr val="accent6"/>
                </a:solidFill>
              </a:rPr>
              <a:t>endl</a:t>
            </a:r>
            <a:r>
              <a:rPr lang="en-US" dirty="0">
                <a:solidFill>
                  <a:schemeClr val="accent6"/>
                </a:solidFill>
              </a:rPr>
              <a:t>;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main() {</a:t>
            </a:r>
          </a:p>
          <a:p>
            <a:pPr marL="0" indent="0">
              <a:buNone/>
            </a:pPr>
            <a:r>
              <a:rPr lang="en-US" dirty="0"/>
              <a:t>	display(10); // Normal use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display(12.6); </a:t>
            </a:r>
            <a:r>
              <a:rPr lang="en-US" dirty="0">
                <a:solidFill>
                  <a:srgbClr val="FFFF00"/>
                </a:solidFill>
              </a:rPr>
              <a:t>// Narrows the argument from double to int – Prints 12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display(‘A’); </a:t>
            </a:r>
            <a:r>
              <a:rPr lang="en-US" dirty="0">
                <a:solidFill>
                  <a:srgbClr val="FFFF00"/>
                </a:solidFill>
              </a:rPr>
              <a:t>// Widens/Promotes the argument from char to int – Prints 65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392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2E17-4470-4FFD-B415-60704E96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-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39AF7-73AE-4B54-8F9B-72C3C034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FF00"/>
                </a:solidFill>
              </a:rPr>
              <a:t>Overloading</a:t>
            </a:r>
            <a:r>
              <a:rPr lang="en-US" sz="2400" dirty="0"/>
              <a:t> addresses the variations of a function’s signature.</a:t>
            </a:r>
          </a:p>
          <a:p>
            <a:r>
              <a:rPr lang="en-US" sz="2400" dirty="0"/>
              <a:t>This feature allows for binding of function calls with the same identifier but different arguments with the matching definitions (IE function overloading).</a:t>
            </a:r>
          </a:p>
          <a:p>
            <a:r>
              <a:rPr lang="en-US" sz="2400" dirty="0"/>
              <a:t>Overloading </a:t>
            </a:r>
            <a:r>
              <a:rPr lang="en-US" sz="2400" dirty="0">
                <a:solidFill>
                  <a:schemeClr val="accent6"/>
                </a:solidFill>
              </a:rPr>
              <a:t>eliminates multiple function definition errors</a:t>
            </a:r>
          </a:p>
          <a:p>
            <a:r>
              <a:rPr lang="en-US" sz="2400" dirty="0">
                <a:solidFill>
                  <a:srgbClr val="FFFF00"/>
                </a:solidFill>
              </a:rPr>
              <a:t>C++ implements overloading at compile type by renaming each identically named function with a distinct identifier.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61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CF49-380E-4F99-B9BB-D0D2190E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-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D407-3880-4B5C-B7B3-21EE9830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04402"/>
            <a:ext cx="10353762" cy="36951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Inclusion</a:t>
            </a:r>
            <a:r>
              <a:rPr lang="en-US" sz="2400" dirty="0"/>
              <a:t> allows for multiple member functions of a similar identifier by selecting the definition from a set of definitions based the object’s type. Recall the idea of dynamic binding and the virtual keyword.</a:t>
            </a:r>
          </a:p>
          <a:p>
            <a:r>
              <a:rPr lang="en-US" sz="2400" dirty="0"/>
              <a:t>The term inclusion refers to the base type including the derived types in a hierarchy and the ability to </a:t>
            </a:r>
            <a:r>
              <a:rPr lang="en-US" sz="2400" dirty="0">
                <a:solidFill>
                  <a:schemeClr val="accent6"/>
                </a:solidFill>
              </a:rPr>
              <a:t>select the correct function for an object in that hierarchy based on function binding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C181-F2E5-4627-A0EE-81436B33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10-1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5356F-38DD-435F-8271-2201C5963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24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37F1-CD16-4FAC-990F-C6D85222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– Parametric (Generic)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8600-B11B-4F82-B9EF-21E08A987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Parametric</a:t>
            </a:r>
            <a:r>
              <a:rPr lang="en-US" sz="2800" dirty="0"/>
              <a:t> addresses the differences between argument types in the function call and the parameter types in the function’s definition.</a:t>
            </a:r>
          </a:p>
          <a:p>
            <a:r>
              <a:rPr lang="en-US" sz="2800" dirty="0"/>
              <a:t>This allows for function definitions that </a:t>
            </a:r>
            <a:r>
              <a:rPr lang="en-US" sz="2800" dirty="0">
                <a:solidFill>
                  <a:schemeClr val="accent6"/>
                </a:solidFill>
              </a:rPr>
              <a:t>share identical logic independent of type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FFFF00"/>
                </a:solidFill>
              </a:rPr>
              <a:t>Recall that this is implemented in C++ at compile time through the use of templates.</a:t>
            </a:r>
          </a:p>
        </p:txBody>
      </p:sp>
    </p:spTree>
    <p:extLst>
      <p:ext uri="{BB962C8B-B14F-4D97-AF65-F5344CB8AC3E}">
        <p14:creationId xmlns:p14="http://schemas.microsoft.com/office/powerpoint/2010/main" val="3696447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2B9A-F792-4E5A-92C7-347E2E28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62CD-6312-461B-99C1-F203A1588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As our coverage of </a:t>
            </a:r>
            <a:r>
              <a:rPr lang="en-US" sz="3200" dirty="0">
                <a:solidFill>
                  <a:srgbClr val="92D050"/>
                </a:solidFill>
              </a:rPr>
              <a:t>Polymorphism</a:t>
            </a:r>
            <a:r>
              <a:rPr lang="en-US" sz="3200" dirty="0"/>
              <a:t> continues, let’s consider another form of it: </a:t>
            </a:r>
            <a:r>
              <a:rPr lang="en-US" sz="3200" dirty="0">
                <a:solidFill>
                  <a:srgbClr val="FFFF00"/>
                </a:solidFill>
              </a:rPr>
              <a:t>Parametric Polymorphism</a:t>
            </a:r>
          </a:p>
          <a:p>
            <a:r>
              <a:rPr lang="en-US" sz="3200" dirty="0">
                <a:solidFill>
                  <a:srgbClr val="FFFF00"/>
                </a:solidFill>
              </a:rPr>
              <a:t>Parametric Polymorphism </a:t>
            </a:r>
            <a:r>
              <a:rPr lang="en-US" sz="3200" dirty="0"/>
              <a:t>refers to the context </a:t>
            </a:r>
            <a:r>
              <a:rPr lang="en-US" sz="3200" dirty="0">
                <a:solidFill>
                  <a:srgbClr val="00B0F0"/>
                </a:solidFill>
              </a:rPr>
              <a:t>where a type and the logic executed on that type are independent of one another</a:t>
            </a:r>
          </a:p>
          <a:p>
            <a:r>
              <a:rPr lang="en-US" sz="3200" dirty="0"/>
              <a:t>In other words, you can have a </a:t>
            </a:r>
            <a:r>
              <a:rPr lang="en-US" sz="3200" dirty="0">
                <a:solidFill>
                  <a:srgbClr val="00B0F0"/>
                </a:solidFill>
              </a:rPr>
              <a:t>client access the same logic on unrelated / different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5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86-A59E-4C2C-B016-0036A17F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A4959-B48A-4EC6-85AD-300BA9934046}"/>
              </a:ext>
            </a:extLst>
          </p:cNvPr>
          <p:cNvSpPr txBox="1"/>
          <p:nvPr/>
        </p:nvSpPr>
        <p:spPr>
          <a:xfrm>
            <a:off x="1759226" y="3244334"/>
            <a:ext cx="1063487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B7601-8870-4807-915E-0C5830496400}"/>
              </a:ext>
            </a:extLst>
          </p:cNvPr>
          <p:cNvSpPr txBox="1"/>
          <p:nvPr/>
        </p:nvSpPr>
        <p:spPr>
          <a:xfrm>
            <a:off x="4572001" y="3244334"/>
            <a:ext cx="235557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X(param1)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20B08-AECA-4516-BD74-02196E8E2A8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22713" y="3429000"/>
            <a:ext cx="174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05567C-694D-4ACC-8057-2B473DFB7A55}"/>
              </a:ext>
            </a:extLst>
          </p:cNvPr>
          <p:cNvSpPr txBox="1"/>
          <p:nvPr/>
        </p:nvSpPr>
        <p:spPr>
          <a:xfrm>
            <a:off x="1759226" y="4400587"/>
            <a:ext cx="1063487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Client2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B9D2B-73D9-4147-9A4D-82F588D2ECE7}"/>
              </a:ext>
            </a:extLst>
          </p:cNvPr>
          <p:cNvSpPr txBox="1"/>
          <p:nvPr/>
        </p:nvSpPr>
        <p:spPr>
          <a:xfrm>
            <a:off x="4572001" y="4400587"/>
            <a:ext cx="2355574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X(param1)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E3FA76-16F2-467C-9322-5184570E243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822713" y="4585253"/>
            <a:ext cx="174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723BEE-5C7C-487B-8BDC-C16183CEBDEF}"/>
              </a:ext>
            </a:extLst>
          </p:cNvPr>
          <p:cNvSpPr txBox="1"/>
          <p:nvPr/>
        </p:nvSpPr>
        <p:spPr>
          <a:xfrm>
            <a:off x="3110947" y="2272748"/>
            <a:ext cx="146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Data Type A as param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FB74A2-067E-44E2-B071-21C8202A5F7C}"/>
              </a:ext>
            </a:extLst>
          </p:cNvPr>
          <p:cNvSpPr txBox="1"/>
          <p:nvPr/>
        </p:nvSpPr>
        <p:spPr>
          <a:xfrm>
            <a:off x="3110948" y="5000951"/>
            <a:ext cx="1461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Supply Data Type B as param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5D30E7-AF1C-4A43-92CF-4BD6935764AE}"/>
              </a:ext>
            </a:extLst>
          </p:cNvPr>
          <p:cNvCxnSpPr>
            <a:stCxn id="5" idx="3"/>
          </p:cNvCxnSpPr>
          <p:nvPr/>
        </p:nvCxnSpPr>
        <p:spPr>
          <a:xfrm>
            <a:off x="6927575" y="3429000"/>
            <a:ext cx="128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424D6-2C1A-4ADA-AF08-909B1D36ED69}"/>
              </a:ext>
            </a:extLst>
          </p:cNvPr>
          <p:cNvCxnSpPr>
            <a:stCxn id="9" idx="3"/>
          </p:cNvCxnSpPr>
          <p:nvPr/>
        </p:nvCxnSpPr>
        <p:spPr>
          <a:xfrm>
            <a:off x="6927575" y="4585253"/>
            <a:ext cx="1331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6A9C36-3A55-4BA8-93FD-793E3D3532B8}"/>
              </a:ext>
            </a:extLst>
          </p:cNvPr>
          <p:cNvSpPr txBox="1"/>
          <p:nvPr/>
        </p:nvSpPr>
        <p:spPr>
          <a:xfrm>
            <a:off x="8448263" y="3244334"/>
            <a:ext cx="10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A2D6C0-61FE-48F9-A8C4-07F9ECB67C4D}"/>
              </a:ext>
            </a:extLst>
          </p:cNvPr>
          <p:cNvSpPr txBox="1"/>
          <p:nvPr/>
        </p:nvSpPr>
        <p:spPr>
          <a:xfrm>
            <a:off x="8448262" y="4400587"/>
            <a:ext cx="10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F1526-83A0-4149-86CA-8FF17CAF4D69}"/>
              </a:ext>
            </a:extLst>
          </p:cNvPr>
          <p:cNvSpPr txBox="1"/>
          <p:nvPr/>
        </p:nvSpPr>
        <p:spPr>
          <a:xfrm>
            <a:off x="7076662" y="2560118"/>
            <a:ext cx="117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X applied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33DEB6-1E3E-46AF-B19C-00305C630FF6}"/>
              </a:ext>
            </a:extLst>
          </p:cNvPr>
          <p:cNvSpPr txBox="1"/>
          <p:nvPr/>
        </p:nvSpPr>
        <p:spPr>
          <a:xfrm>
            <a:off x="7076662" y="3846589"/>
            <a:ext cx="1133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X applied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3FFF77-F431-4298-A3D3-913872137EA1}"/>
              </a:ext>
            </a:extLst>
          </p:cNvPr>
          <p:cNvCxnSpPr>
            <a:stCxn id="13" idx="3"/>
            <a:endCxn id="5" idx="0"/>
          </p:cNvCxnSpPr>
          <p:nvPr/>
        </p:nvCxnSpPr>
        <p:spPr>
          <a:xfrm>
            <a:off x="4572000" y="2734413"/>
            <a:ext cx="1177788" cy="50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5C31F4-1AAA-41CF-9FA9-7522173D6415}"/>
              </a:ext>
            </a:extLst>
          </p:cNvPr>
          <p:cNvCxnSpPr>
            <a:stCxn id="14" idx="3"/>
            <a:endCxn id="9" idx="2"/>
          </p:cNvCxnSpPr>
          <p:nvPr/>
        </p:nvCxnSpPr>
        <p:spPr>
          <a:xfrm flipV="1">
            <a:off x="4572001" y="4769919"/>
            <a:ext cx="1177787" cy="69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4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86-A59E-4C2C-B016-0036A17F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B90A-1607-4259-916F-4CE1C736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C++ offers a language feature to support this kind of situation where we may want to allow for a </a:t>
            </a:r>
            <a:r>
              <a:rPr lang="en-US" sz="3200" dirty="0">
                <a:solidFill>
                  <a:srgbClr val="92D050"/>
                </a:solidFill>
              </a:rPr>
              <a:t>single function to be able to accept many different types as parameters but to have the function operate the exact same</a:t>
            </a:r>
            <a:r>
              <a:rPr lang="en-US" sz="3200" dirty="0"/>
              <a:t> regardless of the supplied types.</a:t>
            </a:r>
          </a:p>
          <a:p>
            <a:r>
              <a:rPr lang="en-US" sz="3200" dirty="0"/>
              <a:t>This feature is known as </a:t>
            </a:r>
            <a:r>
              <a:rPr lang="en-US" sz="3200" dirty="0">
                <a:solidFill>
                  <a:srgbClr val="FFFF00"/>
                </a:solidFill>
              </a:rPr>
              <a:t>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3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7DAD-116D-480D-A09E-585537C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0368-0E81-49B7-853A-EE2FE862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Keyword: </a:t>
            </a:r>
            <a:r>
              <a:rPr lang="en-US" sz="2400" b="1" dirty="0">
                <a:solidFill>
                  <a:srgbClr val="FFFF00"/>
                </a:solidFill>
              </a:rPr>
              <a:t>template</a:t>
            </a:r>
          </a:p>
          <a:p>
            <a:r>
              <a:rPr lang="en-US" sz="2400" dirty="0"/>
              <a:t>Definition: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</a:rPr>
              <a:t>template</a:t>
            </a:r>
            <a:r>
              <a:rPr lang="en-US" sz="2400" dirty="0"/>
              <a:t> &lt;</a:t>
            </a:r>
            <a:r>
              <a:rPr lang="en-US" sz="2400" dirty="0">
                <a:solidFill>
                  <a:srgbClr val="92D050"/>
                </a:solidFill>
              </a:rPr>
              <a:t>Type</a:t>
            </a:r>
            <a:r>
              <a:rPr lang="en-US" sz="2400" dirty="0"/>
              <a:t> identifier[,…]&gt;	</a:t>
            </a:r>
          </a:p>
          <a:p>
            <a:pPr lvl="1"/>
            <a:r>
              <a:rPr lang="en-US" sz="2600" dirty="0"/>
              <a:t>Type can be one of the following:</a:t>
            </a:r>
          </a:p>
          <a:p>
            <a:pPr lvl="2"/>
            <a:r>
              <a:rPr lang="en-US" sz="2600" dirty="0" err="1">
                <a:solidFill>
                  <a:srgbClr val="92D050"/>
                </a:solidFill>
              </a:rPr>
              <a:t>typename</a:t>
            </a:r>
            <a:r>
              <a:rPr lang="en-US" sz="2600" dirty="0"/>
              <a:t>/</a:t>
            </a:r>
            <a:r>
              <a:rPr lang="en-US" sz="2600" dirty="0">
                <a:solidFill>
                  <a:srgbClr val="FFFF00"/>
                </a:solidFill>
              </a:rPr>
              <a:t>class</a:t>
            </a:r>
            <a:r>
              <a:rPr lang="en-US" sz="2600" dirty="0"/>
              <a:t> – to identify a type, these two </a:t>
            </a:r>
            <a:r>
              <a:rPr lang="en-US" sz="2600" dirty="0">
                <a:solidFill>
                  <a:schemeClr val="tx2"/>
                </a:solidFill>
              </a:rPr>
              <a:t>keywords</a:t>
            </a:r>
            <a:r>
              <a:rPr lang="en-US" sz="2600" dirty="0"/>
              <a:t> are mostly interchangeable</a:t>
            </a:r>
          </a:p>
          <a:p>
            <a:pPr lvl="2"/>
            <a:r>
              <a:rPr lang="en-US" sz="2600" dirty="0">
                <a:solidFill>
                  <a:srgbClr val="FFC000"/>
                </a:solidFill>
              </a:rPr>
              <a:t>int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C000"/>
                </a:solidFill>
              </a:rPr>
              <a:t>long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C000"/>
                </a:solidFill>
              </a:rPr>
              <a:t>short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C000"/>
                </a:solidFill>
              </a:rPr>
              <a:t>char</a:t>
            </a:r>
            <a:r>
              <a:rPr lang="en-US" sz="2600" dirty="0"/>
              <a:t> – to identify a non floating-point fundamental type</a:t>
            </a:r>
          </a:p>
          <a:p>
            <a:pPr lvl="2"/>
            <a:r>
              <a:rPr lang="en-US" sz="2600" dirty="0"/>
              <a:t>A template parameter – for nesting templates</a:t>
            </a:r>
          </a:p>
        </p:txBody>
      </p:sp>
    </p:spTree>
    <p:extLst>
      <p:ext uri="{BB962C8B-B14F-4D97-AF65-F5344CB8AC3E}">
        <p14:creationId xmlns:p14="http://schemas.microsoft.com/office/powerpoint/2010/main" val="8469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7DAD-116D-480D-A09E-585537CA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0368-0E81-49B7-853A-EE2FE862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Sample Usage: 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template</a:t>
            </a:r>
            <a:r>
              <a:rPr lang="en-US" sz="2800" dirty="0"/>
              <a:t> &lt;</a:t>
            </a:r>
            <a:r>
              <a:rPr lang="en-US" sz="2800" dirty="0" err="1">
                <a:solidFill>
                  <a:srgbClr val="92D050"/>
                </a:solidFill>
              </a:rPr>
              <a:t>typename</a:t>
            </a:r>
            <a:r>
              <a:rPr lang="en-US" sz="2800" dirty="0"/>
              <a:t> T&gt; - specifies template that uses type T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template</a:t>
            </a:r>
            <a:r>
              <a:rPr lang="en-US" sz="2800" dirty="0"/>
              <a:t> &lt;</a:t>
            </a:r>
            <a:r>
              <a:rPr lang="en-US" sz="2800" dirty="0">
                <a:solidFill>
                  <a:srgbClr val="92D050"/>
                </a:solidFill>
              </a:rPr>
              <a:t>class</a:t>
            </a:r>
            <a:r>
              <a:rPr lang="en-US" sz="2800" dirty="0"/>
              <a:t> T&gt;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template</a:t>
            </a:r>
            <a:r>
              <a:rPr lang="en-US" sz="2800" dirty="0"/>
              <a:t> &lt;</a:t>
            </a:r>
            <a:r>
              <a:rPr lang="en-US" sz="2800" dirty="0" err="1">
                <a:solidFill>
                  <a:srgbClr val="92D050"/>
                </a:solidFill>
              </a:rPr>
              <a:t>typename</a:t>
            </a:r>
            <a:r>
              <a:rPr lang="en-US" sz="2800" dirty="0"/>
              <a:t> T, </a:t>
            </a:r>
            <a:r>
              <a:rPr lang="en-US" sz="2800" dirty="0">
                <a:solidFill>
                  <a:srgbClr val="FFC000"/>
                </a:solidFill>
              </a:rPr>
              <a:t>int</a:t>
            </a:r>
            <a:r>
              <a:rPr lang="en-US" sz="2800" dirty="0"/>
              <a:t> N&gt; - specifies a template that uses a type T and an integer N</a:t>
            </a:r>
          </a:p>
        </p:txBody>
      </p:sp>
    </p:spTree>
    <p:extLst>
      <p:ext uri="{BB962C8B-B14F-4D97-AF65-F5344CB8AC3E}">
        <p14:creationId xmlns:p14="http://schemas.microsoft.com/office/powerpoint/2010/main" val="423572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D19B49-8E00-4B5F-B451-2FB9D9D5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3ED5EF-85ED-498D-9675-A0E8406D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Templates can be applied to both </a:t>
            </a:r>
            <a:r>
              <a:rPr lang="en-US" sz="3200" dirty="0">
                <a:solidFill>
                  <a:srgbClr val="92D050"/>
                </a:solidFill>
              </a:rPr>
              <a:t>functions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92D050"/>
                </a:solidFill>
              </a:rPr>
              <a:t>classes</a:t>
            </a:r>
          </a:p>
          <a:p>
            <a:r>
              <a:rPr lang="en-US" sz="3200" dirty="0">
                <a:solidFill>
                  <a:srgbClr val="FFFF00"/>
                </a:solidFill>
              </a:rPr>
              <a:t>Templated functions or classes </a:t>
            </a:r>
            <a:r>
              <a:rPr lang="en-US" sz="3200" dirty="0"/>
              <a:t>are also typically (</a:t>
            </a:r>
            <a:r>
              <a:rPr lang="en-US" sz="3200" dirty="0">
                <a:solidFill>
                  <a:srgbClr val="FFC000"/>
                </a:solidFill>
              </a:rPr>
              <a:t>recommended</a:t>
            </a:r>
            <a:r>
              <a:rPr lang="en-US" sz="3200" dirty="0"/>
              <a:t>) placed in </a:t>
            </a:r>
            <a:r>
              <a:rPr lang="en-US" sz="3200" dirty="0">
                <a:solidFill>
                  <a:srgbClr val="00B0F0"/>
                </a:solidFill>
              </a:rPr>
              <a:t>header</a:t>
            </a:r>
            <a:r>
              <a:rPr lang="en-US" sz="32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7436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2009</TotalTime>
  <Words>1567</Words>
  <Application>Microsoft Office PowerPoint</Application>
  <PresentationFormat>Widescreen</PresentationFormat>
  <Paragraphs>159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Bookman Old Style</vt:lpstr>
      <vt:lpstr>Calibri</vt:lpstr>
      <vt:lpstr>Rockwell</vt:lpstr>
      <vt:lpstr>Wingdings</vt:lpstr>
      <vt:lpstr>Damask</vt:lpstr>
      <vt:lpstr>Week 10</vt:lpstr>
      <vt:lpstr>Overview</vt:lpstr>
      <vt:lpstr>Week 10-1</vt:lpstr>
      <vt:lpstr>Polymorphism</vt:lpstr>
      <vt:lpstr>Polymorphism</vt:lpstr>
      <vt:lpstr>Polymorphism</vt:lpstr>
      <vt:lpstr>Template Syntax</vt:lpstr>
      <vt:lpstr>Template Syntax</vt:lpstr>
      <vt:lpstr>Templates</vt:lpstr>
      <vt:lpstr>Function Template Swapping Function Example</vt:lpstr>
      <vt:lpstr>PowerPoint Presentation</vt:lpstr>
      <vt:lpstr>Class Template (array example)</vt:lpstr>
      <vt:lpstr>Type Casting</vt:lpstr>
      <vt:lpstr>Overview</vt:lpstr>
      <vt:lpstr>Overview</vt:lpstr>
      <vt:lpstr>Constrained Casts</vt:lpstr>
      <vt:lpstr>static_cast&lt;Type&gt;(expression)</vt:lpstr>
      <vt:lpstr>reinterpret_cast&lt;Type&gt;(expression)</vt:lpstr>
      <vt:lpstr>const_cast&lt;Type&gt;(expression)</vt:lpstr>
      <vt:lpstr>dynamic_cast&lt;Type&gt;(expression)</vt:lpstr>
      <vt:lpstr>Recommended Readings</vt:lpstr>
      <vt:lpstr>Week 10-2</vt:lpstr>
      <vt:lpstr>Polymorphism Categories</vt:lpstr>
      <vt:lpstr>Polymorphism Categories (Cont’d)</vt:lpstr>
      <vt:lpstr>AD-HOC - Coercion</vt:lpstr>
      <vt:lpstr>AD-HOC - Coercion</vt:lpstr>
      <vt:lpstr>Coercion Example</vt:lpstr>
      <vt:lpstr>AD-HOC - Overloading</vt:lpstr>
      <vt:lpstr>Universal - Inclusion</vt:lpstr>
      <vt:lpstr>Universal – Parametric (Generic)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creator>Hong Huang</dc:creator>
  <cp:lastModifiedBy>Hong Zhan Huang</cp:lastModifiedBy>
  <cp:revision>289</cp:revision>
  <dcterms:created xsi:type="dcterms:W3CDTF">2018-07-16T19:55:48Z</dcterms:created>
  <dcterms:modified xsi:type="dcterms:W3CDTF">2019-11-11T02:43:21Z</dcterms:modified>
</cp:coreProperties>
</file>