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sldIdLst>
    <p:sldId id="256" r:id="rId2"/>
    <p:sldId id="257" r:id="rId3"/>
    <p:sldId id="258" r:id="rId4"/>
    <p:sldId id="280" r:id="rId5"/>
    <p:sldId id="281" r:id="rId6"/>
    <p:sldId id="290" r:id="rId7"/>
    <p:sldId id="264" r:id="rId8"/>
    <p:sldId id="282" r:id="rId9"/>
    <p:sldId id="283" r:id="rId10"/>
    <p:sldId id="284" r:id="rId11"/>
    <p:sldId id="266" r:id="rId12"/>
    <p:sldId id="286" r:id="rId13"/>
    <p:sldId id="267" r:id="rId14"/>
    <p:sldId id="287" r:id="rId15"/>
    <p:sldId id="265" r:id="rId16"/>
    <p:sldId id="285" r:id="rId17"/>
    <p:sldId id="293" r:id="rId18"/>
    <p:sldId id="268" r:id="rId19"/>
    <p:sldId id="288" r:id="rId20"/>
    <p:sldId id="269" r:id="rId21"/>
    <p:sldId id="291" r:id="rId22"/>
    <p:sldId id="260" r:id="rId23"/>
    <p:sldId id="289" r:id="rId24"/>
    <p:sldId id="271" r:id="rId25"/>
    <p:sldId id="261" r:id="rId26"/>
    <p:sldId id="273" r:id="rId27"/>
    <p:sldId id="274" r:id="rId28"/>
    <p:sldId id="262" r:id="rId29"/>
    <p:sldId id="275" r:id="rId30"/>
    <p:sldId id="277" r:id="rId31"/>
    <p:sldId id="278" r:id="rId32"/>
    <p:sldId id="279" r:id="rId33"/>
    <p:sldId id="294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470AF-550E-421F-9507-B9F18E7AA4B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69B7-4C6D-4804-975F-9E5F538A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C69B7-4C6D-4804-975F-9E5F538AAB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02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1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6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8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E120-FE49-4B0C-AE9B-6B399F7193C5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03FC-D19C-4965-B162-015523D2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0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05DB-8A8B-40CE-B014-857F79007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6367F-651B-4C73-81F1-2B89BD76F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I/O refinements</a:t>
            </a:r>
          </a:p>
        </p:txBody>
      </p:sp>
    </p:spTree>
    <p:extLst>
      <p:ext uri="{BB962C8B-B14F-4D97-AF65-F5344CB8AC3E}">
        <p14:creationId xmlns:p14="http://schemas.microsoft.com/office/powerpoint/2010/main" val="243609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843-A194-4CA7-A43F-5122F77B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E51FB-D41D-4497-B130-7780C107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88826" cy="414403"/>
          </a:xfrm>
          <a:ln>
            <a:noFill/>
          </a:ln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dirty="0"/>
              <a:t>Cascading inputs and overflow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341F68-9A5F-4A87-BE1D-A2DD0E42C2A8}"/>
              </a:ext>
            </a:extLst>
          </p:cNvPr>
          <p:cNvSpPr/>
          <p:nvPr/>
        </p:nvSpPr>
        <p:spPr>
          <a:xfrm>
            <a:off x="964097" y="2519338"/>
            <a:ext cx="6096000" cy="341632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Cascading inputs and overflow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 an integer,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"a character,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"a floating-point number and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"a string 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flush;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&gt;&gt;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&gt;&gt; c &gt;&gt; x &gt;&gt; s;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"Entered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&lt;&lt; c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x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s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898B5-87D7-4CA7-A7CB-303EA9B6DBF8}"/>
              </a:ext>
            </a:extLst>
          </p:cNvPr>
          <p:cNvSpPr txBox="1"/>
          <p:nvPr/>
        </p:nvSpPr>
        <p:spPr>
          <a:xfrm>
            <a:off x="8179904" y="2474556"/>
            <a:ext cx="3328924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the user inputted a sequence: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>
                <a:solidFill>
                  <a:srgbClr val="92D050"/>
                </a:solidFill>
              </a:rPr>
              <a:t>2.2</a:t>
            </a:r>
            <a:r>
              <a:rPr lang="en-US" dirty="0">
                <a:solidFill>
                  <a:srgbClr val="00B0F0"/>
                </a:solidFill>
              </a:rPr>
              <a:t>bluefantasy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would occur in the following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line?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5ED460-9651-43CE-9B5C-681F352C2DF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177862" y="3213220"/>
            <a:ext cx="4002042" cy="195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B51F59-3EE3-4CD0-89BA-341003B97147}"/>
              </a:ext>
            </a:extLst>
          </p:cNvPr>
          <p:cNvSpPr txBox="1"/>
          <p:nvPr/>
        </p:nvSpPr>
        <p:spPr>
          <a:xfrm>
            <a:off x="8542340" y="4648972"/>
            <a:ext cx="260405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 there a problem?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BCDDFC-35FA-4BF6-9C0C-556A4BB352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9844366" y="3951884"/>
            <a:ext cx="0" cy="69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1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9AD-DB83-4EDB-93D6-D20C95B1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 Member Functions – 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FFAC-25F9-4E8E-8B26-F4AC4587BE4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get() </a:t>
            </a:r>
            <a:r>
              <a:rPr lang="en-US" sz="2400" dirty="0"/>
              <a:t>– extracts a single character or a string from the input buffer</a:t>
            </a:r>
          </a:p>
          <a:p>
            <a:r>
              <a:rPr lang="en-US" sz="2400" dirty="0"/>
              <a:t>3 overloads: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get() </a:t>
            </a:r>
            <a:r>
              <a:rPr lang="en-US" sz="2400" dirty="0"/>
              <a:t>– extracts a single character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get(destination, size) </a:t>
            </a:r>
            <a:r>
              <a:rPr lang="en-US" sz="2400" dirty="0"/>
              <a:t>– extracts up to </a:t>
            </a:r>
            <a:r>
              <a:rPr lang="en-US" sz="2400" dirty="0">
                <a:solidFill>
                  <a:srgbClr val="92D050"/>
                </a:solidFill>
              </a:rPr>
              <a:t>size - 1 </a:t>
            </a:r>
            <a:r>
              <a:rPr lang="en-US" sz="2400" dirty="0"/>
              <a:t>characters and </a:t>
            </a:r>
            <a:r>
              <a:rPr lang="en-US" sz="2400" dirty="0">
                <a:solidFill>
                  <a:srgbClr val="92D050"/>
                </a:solidFill>
              </a:rPr>
              <a:t>adds a </a:t>
            </a:r>
            <a:r>
              <a:rPr lang="en-US" sz="2400" dirty="0" err="1">
                <a:solidFill>
                  <a:srgbClr val="92D050"/>
                </a:solidFill>
              </a:rPr>
              <a:t>nullbyte</a:t>
            </a:r>
            <a:endParaRPr lang="en-US" sz="2400" dirty="0">
              <a:solidFill>
                <a:srgbClr val="92D050"/>
              </a:solidFill>
            </a:endParaRP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get(destination, size, delimiter) </a:t>
            </a:r>
            <a:r>
              <a:rPr lang="en-US" sz="2400" dirty="0"/>
              <a:t>– same as above but incorporates a </a:t>
            </a:r>
            <a:r>
              <a:rPr lang="en-US" sz="2400" dirty="0">
                <a:solidFill>
                  <a:srgbClr val="00B0F0"/>
                </a:solidFill>
              </a:rPr>
              <a:t>delimiter</a:t>
            </a:r>
          </a:p>
          <a:p>
            <a:r>
              <a:rPr lang="en-US" sz="2400" dirty="0"/>
              <a:t>Does not skip leading whitespace</a:t>
            </a:r>
          </a:p>
          <a:p>
            <a:r>
              <a:rPr lang="en-US" sz="2400" dirty="0">
                <a:solidFill>
                  <a:srgbClr val="92D050"/>
                </a:solidFill>
              </a:rPr>
              <a:t>The delimiter is left in the buffer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9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9AD-DB83-4EDB-93D6-D20C95B1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 Member Functions – get()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000A6-EE60-4E98-8BA6-0FBA0D0A3DFC}"/>
              </a:ext>
            </a:extLst>
          </p:cNvPr>
          <p:cNvSpPr txBox="1"/>
          <p:nvPr/>
        </p:nvSpPr>
        <p:spPr>
          <a:xfrm>
            <a:off x="1123120" y="1828800"/>
            <a:ext cx="22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Usage: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B077A4-7BBC-459F-B72B-24E22AE133D6}"/>
              </a:ext>
            </a:extLst>
          </p:cNvPr>
          <p:cNvSpPr/>
          <p:nvPr/>
        </p:nvSpPr>
        <p:spPr>
          <a:xfrm>
            <a:off x="1123120" y="2446882"/>
            <a:ext cx="8189845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Get example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 csv input: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(str,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"Data start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"|"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str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"| data end"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"Anything left in the buffer: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x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end"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6F496-9EC8-4B58-8AE8-28C6C4581F2D}"/>
              </a:ext>
            </a:extLst>
          </p:cNvPr>
          <p:cNvSpPr txBox="1"/>
          <p:nvPr/>
        </p:nvSpPr>
        <p:spPr>
          <a:xfrm>
            <a:off x="1123119" y="4830416"/>
            <a:ext cx="818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cin.get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obtains input from the standard input stream without the use of the &gt;&gt; operator, it can also specify the number of characters ‘</a:t>
            </a:r>
            <a:r>
              <a:rPr lang="en-US" dirty="0">
                <a:solidFill>
                  <a:srgbClr val="00B0F0"/>
                </a:solidFill>
              </a:rPr>
              <a:t>gotten</a:t>
            </a:r>
            <a:r>
              <a:rPr lang="en-US" dirty="0"/>
              <a:t>’ and a delimiter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155DD-BC5B-4C21-A8D3-555A5F02EA2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312965" y="3185636"/>
            <a:ext cx="836546" cy="111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F5823A-FCDB-41D9-BEA6-837566122AA9}"/>
              </a:ext>
            </a:extLst>
          </p:cNvPr>
          <p:cNvSpPr txBox="1"/>
          <p:nvPr/>
        </p:nvSpPr>
        <p:spPr>
          <a:xfrm>
            <a:off x="10149511" y="2862470"/>
            <a:ext cx="136994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18389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9AD-DB83-4EDB-93D6-D20C95B1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 Member Functions – </a:t>
            </a:r>
            <a:r>
              <a:rPr lang="en-US" dirty="0" err="1"/>
              <a:t>getline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FFAC-25F9-4E8E-8B26-F4AC4587BE4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getline</a:t>
            </a:r>
            <a:r>
              <a:rPr lang="en-US" sz="2800" dirty="0">
                <a:solidFill>
                  <a:srgbClr val="92D050"/>
                </a:solidFill>
              </a:rPr>
              <a:t>()</a:t>
            </a:r>
            <a:r>
              <a:rPr lang="en-US" sz="2800" dirty="0"/>
              <a:t> – similar to </a:t>
            </a:r>
            <a:r>
              <a:rPr lang="en-US" sz="2800" dirty="0">
                <a:solidFill>
                  <a:srgbClr val="00B0F0"/>
                </a:solidFill>
              </a:rPr>
              <a:t>get() </a:t>
            </a:r>
            <a:r>
              <a:rPr lang="en-US" sz="2800" dirty="0"/>
              <a:t>but extracts the delimiting character from the buffer</a:t>
            </a:r>
          </a:p>
          <a:p>
            <a:r>
              <a:rPr lang="en-US" sz="2800" dirty="0"/>
              <a:t>2 overloads:</a:t>
            </a:r>
          </a:p>
          <a:p>
            <a:pPr lvl="1"/>
            <a:r>
              <a:rPr lang="en-US" sz="2800" dirty="0" err="1">
                <a:solidFill>
                  <a:srgbClr val="FFFF00"/>
                </a:solidFill>
              </a:rPr>
              <a:t>getline</a:t>
            </a:r>
            <a:r>
              <a:rPr lang="en-US" sz="2800" dirty="0">
                <a:solidFill>
                  <a:srgbClr val="FFFF00"/>
                </a:solidFill>
              </a:rPr>
              <a:t>(destination, size) </a:t>
            </a:r>
            <a:r>
              <a:rPr lang="en-US" sz="2800" dirty="0"/>
              <a:t>– extracts up to size - 1 characters and adds a </a:t>
            </a:r>
            <a:r>
              <a:rPr lang="en-US" sz="2800" dirty="0" err="1"/>
              <a:t>nullbyte</a:t>
            </a:r>
            <a:endParaRPr lang="en-US" sz="2800" dirty="0"/>
          </a:p>
          <a:p>
            <a:pPr lvl="1"/>
            <a:r>
              <a:rPr lang="en-US" sz="2800" dirty="0" err="1">
                <a:solidFill>
                  <a:srgbClr val="FFC000"/>
                </a:solidFill>
              </a:rPr>
              <a:t>getline</a:t>
            </a:r>
            <a:r>
              <a:rPr lang="en-US" sz="2800" dirty="0">
                <a:solidFill>
                  <a:srgbClr val="FFC000"/>
                </a:solidFill>
              </a:rPr>
              <a:t>(destination, size, delimiter) </a:t>
            </a:r>
            <a:r>
              <a:rPr lang="en-US" sz="2800" dirty="0"/>
              <a:t>– same as above but incorporates a delimiter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2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9AD-DB83-4EDB-93D6-D20C95B1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 Member Functions – </a:t>
            </a:r>
            <a:r>
              <a:rPr lang="en-US" dirty="0" err="1"/>
              <a:t>getline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22207-B7C3-45A7-B9FF-F4B4DC9AC0AB}"/>
              </a:ext>
            </a:extLst>
          </p:cNvPr>
          <p:cNvSpPr/>
          <p:nvPr/>
        </p:nvSpPr>
        <p:spPr>
          <a:xfrm>
            <a:off x="1123121" y="2198132"/>
            <a:ext cx="8123583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example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 csv input: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(str2,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"Data start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"|"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str2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"| data end"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z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"Anything left in the buffer: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z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end"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2D000-4FBE-4AFC-A15F-8FDC2F748897}"/>
              </a:ext>
            </a:extLst>
          </p:cNvPr>
          <p:cNvSpPr txBox="1"/>
          <p:nvPr/>
        </p:nvSpPr>
        <p:spPr>
          <a:xfrm>
            <a:off x="1123121" y="1828800"/>
            <a:ext cx="262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Usage: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782-BCEA-4CC4-9374-3E5A0FA4F21F}"/>
              </a:ext>
            </a:extLst>
          </p:cNvPr>
          <p:cNvSpPr txBox="1"/>
          <p:nvPr/>
        </p:nvSpPr>
        <p:spPr>
          <a:xfrm>
            <a:off x="1123119" y="4830416"/>
            <a:ext cx="81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cin.getline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operates very similarly to the get() function with one main difference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ED17-50D5-47D6-A188-7B45EE06A263}"/>
              </a:ext>
            </a:extLst>
          </p:cNvPr>
          <p:cNvSpPr txBox="1"/>
          <p:nvPr/>
        </p:nvSpPr>
        <p:spPr>
          <a:xfrm>
            <a:off x="10149511" y="2862470"/>
            <a:ext cx="136994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is the result?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BF702-F9FE-4B8F-9F8A-20CCEF14A651}"/>
              </a:ext>
            </a:extLst>
          </p:cNvPr>
          <p:cNvCxnSpPr>
            <a:stCxn id="7" idx="1"/>
          </p:cNvCxnSpPr>
          <p:nvPr/>
        </p:nvCxnSpPr>
        <p:spPr>
          <a:xfrm flipH="1">
            <a:off x="9246704" y="3185636"/>
            <a:ext cx="902807" cy="83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4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9AD-DB83-4EDB-93D6-D20C95B1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 Member Functions – ignore()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FFAC-25F9-4E8E-8B26-F4AC4587BE4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ignore()</a:t>
            </a:r>
            <a:r>
              <a:rPr lang="en-US" sz="2800" dirty="0"/>
              <a:t> – Ignores / discards characters from the input buffer</a:t>
            </a:r>
          </a:p>
          <a:p>
            <a:r>
              <a:rPr lang="en-US" sz="2800" dirty="0"/>
              <a:t>Two overloads: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ignore() </a:t>
            </a:r>
            <a:r>
              <a:rPr lang="en-US" sz="2800" dirty="0"/>
              <a:t>– Discard a single character.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ignore(size, delimiter) </a:t>
            </a:r>
            <a:r>
              <a:rPr lang="en-US" sz="2800" dirty="0"/>
              <a:t>– Discards size number of characters or up to the delimiter</a:t>
            </a:r>
          </a:p>
          <a:p>
            <a:r>
              <a:rPr lang="en-US" sz="2800" dirty="0">
                <a:solidFill>
                  <a:srgbClr val="92D050"/>
                </a:solidFill>
              </a:rPr>
              <a:t>Default delimiter is the end of file character (EOF)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5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9AD-DB83-4EDB-93D6-D20C95B1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 Member Functions – ignore()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6A3F5-E6D2-44B3-8EAC-F1EE328CC234}"/>
              </a:ext>
            </a:extLst>
          </p:cNvPr>
          <p:cNvSpPr/>
          <p:nvPr/>
        </p:nvSpPr>
        <p:spPr>
          <a:xfrm>
            <a:off x="913795" y="2297310"/>
            <a:ext cx="8677467" cy="258532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first, last;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Ignore example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"Please, enter your first name followed by your surname: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first =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get one character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ignore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256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ignore until space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last =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get one character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"Your initials are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first &lt;&lt; last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ignore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256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ignore characters till new line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7820E-D00B-4AE1-BDB8-ED883C44A749}"/>
              </a:ext>
            </a:extLst>
          </p:cNvPr>
          <p:cNvSpPr txBox="1"/>
          <p:nvPr/>
        </p:nvSpPr>
        <p:spPr>
          <a:xfrm>
            <a:off x="958823" y="1868557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usage:</a:t>
            </a:r>
          </a:p>
        </p:txBody>
      </p:sp>
    </p:spTree>
    <p:extLst>
      <p:ext uri="{BB962C8B-B14F-4D97-AF65-F5344CB8AC3E}">
        <p14:creationId xmlns:p14="http://schemas.microsoft.com/office/powerpoint/2010/main" val="281344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717CE-EF06-4264-BE82-D534797E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0AA0D4-7146-49C0-A920-A4A3E3C7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Instance of the </a:t>
            </a:r>
            <a:r>
              <a:rPr lang="en-US" sz="3200" dirty="0" err="1">
                <a:solidFill>
                  <a:srgbClr val="92D050"/>
                </a:solidFill>
              </a:rPr>
              <a:t>ostream</a:t>
            </a:r>
            <a:r>
              <a:rPr lang="en-US" sz="3200" dirty="0"/>
              <a:t> class</a:t>
            </a:r>
          </a:p>
          <a:p>
            <a:r>
              <a:rPr lang="en-US" sz="3200" dirty="0"/>
              <a:t>Represents an output device (e.g. a terminal window, a file…)</a:t>
            </a:r>
          </a:p>
          <a:p>
            <a:r>
              <a:rPr lang="en-US" sz="3200" dirty="0"/>
              <a:t>Converts the data in its right operand into a sequence of characters based on </a:t>
            </a:r>
            <a:r>
              <a:rPr lang="en-US" sz="3200" dirty="0">
                <a:solidFill>
                  <a:srgbClr val="FFFF00"/>
                </a:solidFill>
              </a:rPr>
              <a:t>the type of the operand</a:t>
            </a:r>
          </a:p>
        </p:txBody>
      </p:sp>
    </p:spTree>
    <p:extLst>
      <p:ext uri="{BB962C8B-B14F-4D97-AF65-F5344CB8AC3E}">
        <p14:creationId xmlns:p14="http://schemas.microsoft.com/office/powerpoint/2010/main" val="134279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717CE-EF06-4264-BE82-D534797E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0AA0D4-7146-49C0-A920-A4A3E3C7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There are three distinct standard output objects provided by the </a:t>
            </a:r>
            <a:r>
              <a:rPr lang="en-US" sz="3200" dirty="0" err="1">
                <a:solidFill>
                  <a:srgbClr val="92D050"/>
                </a:solidFill>
              </a:rPr>
              <a:t>ostream</a:t>
            </a:r>
            <a:r>
              <a:rPr lang="en-US" sz="3200" dirty="0"/>
              <a:t> class:</a:t>
            </a:r>
          </a:p>
          <a:p>
            <a:pPr lvl="1"/>
            <a:r>
              <a:rPr lang="en-US" sz="3200" dirty="0" err="1">
                <a:solidFill>
                  <a:srgbClr val="00B0F0"/>
                </a:solidFill>
              </a:rPr>
              <a:t>cout</a:t>
            </a:r>
            <a:r>
              <a:rPr lang="en-US" sz="3200" dirty="0"/>
              <a:t> – transfers a buffer sequence of characters to the standard output device</a:t>
            </a:r>
          </a:p>
          <a:p>
            <a:pPr lvl="1"/>
            <a:r>
              <a:rPr lang="en-US" sz="3200" dirty="0" err="1">
                <a:solidFill>
                  <a:srgbClr val="00B0F0"/>
                </a:solidFill>
              </a:rPr>
              <a:t>cerr</a:t>
            </a:r>
            <a:r>
              <a:rPr lang="en-US" sz="3200" dirty="0"/>
              <a:t> - … standard error output device</a:t>
            </a:r>
          </a:p>
          <a:p>
            <a:pPr lvl="1"/>
            <a:r>
              <a:rPr lang="en-US" sz="3200" dirty="0">
                <a:solidFill>
                  <a:srgbClr val="00B0F0"/>
                </a:solidFill>
              </a:rPr>
              <a:t>clog</a:t>
            </a:r>
            <a:r>
              <a:rPr lang="en-US" sz="3200" dirty="0"/>
              <a:t> - … standard log output device</a:t>
            </a:r>
          </a:p>
        </p:txBody>
      </p:sp>
    </p:spTree>
    <p:extLst>
      <p:ext uri="{BB962C8B-B14F-4D97-AF65-F5344CB8AC3E}">
        <p14:creationId xmlns:p14="http://schemas.microsoft.com/office/powerpoint/2010/main" val="98564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717CE-EF06-4264-BE82-D534797E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1B2C88-2102-4D94-BBDE-09740431346F}"/>
              </a:ext>
            </a:extLst>
          </p:cNvPr>
          <p:cNvSpPr/>
          <p:nvPr/>
        </p:nvSpPr>
        <p:spPr>
          <a:xfrm>
            <a:off x="958823" y="2340523"/>
            <a:ext cx="1871870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x;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9F635-0745-416E-8D10-0120BC96E842}"/>
              </a:ext>
            </a:extLst>
          </p:cNvPr>
          <p:cNvSpPr txBox="1"/>
          <p:nvPr/>
        </p:nvSpPr>
        <p:spPr>
          <a:xfrm>
            <a:off x="958823" y="1867487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usage: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8EF12-93C4-476A-AB64-7C7D2621B16F}"/>
              </a:ext>
            </a:extLst>
          </p:cNvPr>
          <p:cNvSpPr txBox="1"/>
          <p:nvPr/>
        </p:nvSpPr>
        <p:spPr>
          <a:xfrm>
            <a:off x="3105675" y="2479022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usage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8B4AE-4199-483A-9101-391DFB7398CE}"/>
              </a:ext>
            </a:extLst>
          </p:cNvPr>
          <p:cNvSpPr/>
          <p:nvPr/>
        </p:nvSpPr>
        <p:spPr>
          <a:xfrm>
            <a:off x="958822" y="3871147"/>
            <a:ext cx="6654551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x &lt;&lt; y &lt;&lt; z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"world"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E8085-DC29-4306-AC13-C0C12E784C9A}"/>
              </a:ext>
            </a:extLst>
          </p:cNvPr>
          <p:cNvSpPr txBox="1"/>
          <p:nvPr/>
        </p:nvSpPr>
        <p:spPr>
          <a:xfrm>
            <a:off x="8029049" y="3871147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Cascaded usage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2175A-BCA4-456D-A271-4AEA53A021FA}"/>
              </a:ext>
            </a:extLst>
          </p:cNvPr>
          <p:cNvSpPr/>
          <p:nvPr/>
        </p:nvSpPr>
        <p:spPr>
          <a:xfrm>
            <a:off x="951592" y="4879254"/>
            <a:ext cx="2819177" cy="120032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cout &lt;&lt; 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cout &lt;&lt; y;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cout &lt;&lt; z;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cout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endParaRPr lang="it-IT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35129-B2AC-4C60-BE0F-56DC7EDE8541}"/>
              </a:ext>
            </a:extLst>
          </p:cNvPr>
          <p:cNvSpPr txBox="1"/>
          <p:nvPr/>
        </p:nvSpPr>
        <p:spPr>
          <a:xfrm>
            <a:off x="4271038" y="5156252"/>
            <a:ext cx="164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Cascading broken down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F9F31-1F90-4889-9345-8B379D5E456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361181" y="4240479"/>
            <a:ext cx="1924917" cy="63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5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5884-4D05-4FFC-A024-955B2157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82AC-1493-4BE0-B2EE-63031E1F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11-1</a:t>
            </a:r>
          </a:p>
          <a:p>
            <a:pPr lvl="1"/>
            <a:r>
              <a:rPr lang="en-US" dirty="0"/>
              <a:t>Stream Objects</a:t>
            </a:r>
          </a:p>
          <a:p>
            <a:pPr lvl="2"/>
            <a:r>
              <a:rPr lang="en-US" dirty="0"/>
              <a:t>Input / Output Objects</a:t>
            </a:r>
          </a:p>
          <a:p>
            <a:pPr lvl="1"/>
            <a:r>
              <a:rPr lang="en-US" dirty="0"/>
              <a:t>Manipulations</a:t>
            </a:r>
          </a:p>
          <a:p>
            <a:pPr lvl="1"/>
            <a:r>
              <a:rPr lang="en-US" dirty="0"/>
              <a:t>States and Robust Validation</a:t>
            </a:r>
          </a:p>
          <a:p>
            <a:pPr lvl="1"/>
            <a:r>
              <a:rPr lang="en-US" dirty="0"/>
              <a:t>File Stream Classes</a:t>
            </a:r>
          </a:p>
          <a:p>
            <a:pPr lvl="1"/>
            <a:r>
              <a:rPr lang="en-US" dirty="0"/>
              <a:t>Odds and Ends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6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681A-4CA0-4D50-B9C4-1C788D1C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Member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A98E04-53EF-4D80-9E55-E429CC24D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32867-CE6E-4015-B9C3-891A9E271A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width(int) </a:t>
            </a:r>
            <a:r>
              <a:rPr lang="en-US" sz="1600" dirty="0"/>
              <a:t>– sets the field width to the integer received</a:t>
            </a:r>
          </a:p>
          <a:p>
            <a:r>
              <a:rPr lang="en-US" sz="1600" dirty="0">
                <a:solidFill>
                  <a:srgbClr val="FFFF00"/>
                </a:solidFill>
              </a:rPr>
              <a:t>fill(char) </a:t>
            </a:r>
            <a:r>
              <a:rPr lang="en-US" sz="1600" dirty="0"/>
              <a:t>– sets the padding character to the character received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setf</a:t>
            </a:r>
            <a:r>
              <a:rPr lang="en-US" sz="1600" dirty="0">
                <a:solidFill>
                  <a:srgbClr val="FFFF00"/>
                </a:solidFill>
              </a:rPr>
              <a:t>(…) </a:t>
            </a:r>
            <a:r>
              <a:rPr lang="en-US" sz="1600" dirty="0"/>
              <a:t>– sets a formatting flag to the flag received</a:t>
            </a:r>
          </a:p>
          <a:p>
            <a:r>
              <a:rPr lang="en-US" sz="1600" dirty="0">
                <a:solidFill>
                  <a:srgbClr val="FFFF00"/>
                </a:solidFill>
              </a:rPr>
              <a:t>unset(…) </a:t>
            </a:r>
            <a:r>
              <a:rPr lang="en-US" sz="1600" dirty="0"/>
              <a:t>– unsets the flag received</a:t>
            </a:r>
          </a:p>
          <a:p>
            <a:r>
              <a:rPr lang="en-US" sz="1600" dirty="0">
                <a:solidFill>
                  <a:srgbClr val="FFFF00"/>
                </a:solidFill>
              </a:rPr>
              <a:t>precision(int) </a:t>
            </a:r>
            <a:r>
              <a:rPr lang="en-US" sz="1600" dirty="0"/>
              <a:t>– sets the precision to the integer received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2FCF2C-F425-4D69-87DC-5A8243B0A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D0E6C-CC83-4602-A594-9347CC38EF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cout.width</a:t>
            </a:r>
            <a:r>
              <a:rPr lang="en-US" dirty="0"/>
              <a:t>(10);</a:t>
            </a:r>
          </a:p>
          <a:p>
            <a:r>
              <a:rPr lang="en-US" dirty="0" err="1">
                <a:solidFill>
                  <a:srgbClr val="00B0F0"/>
                </a:solidFill>
              </a:rPr>
              <a:t>cout.fill</a:t>
            </a:r>
            <a:r>
              <a:rPr lang="en-US" dirty="0"/>
              <a:t>(‘*’);</a:t>
            </a:r>
          </a:p>
          <a:p>
            <a:r>
              <a:rPr lang="en-US" dirty="0" err="1">
                <a:solidFill>
                  <a:srgbClr val="00B0F0"/>
                </a:solidFill>
              </a:rPr>
              <a:t>cout.setf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::fixed);</a:t>
            </a:r>
          </a:p>
          <a:p>
            <a:r>
              <a:rPr lang="en-US" dirty="0" err="1">
                <a:solidFill>
                  <a:srgbClr val="00B0F0"/>
                </a:solidFill>
              </a:rPr>
              <a:t>cout.unset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::fixed);</a:t>
            </a:r>
          </a:p>
          <a:p>
            <a:r>
              <a:rPr lang="en-US" dirty="0" err="1">
                <a:solidFill>
                  <a:srgbClr val="00B0F0"/>
                </a:solidFill>
              </a:rPr>
              <a:t>cout.precision</a:t>
            </a:r>
            <a:r>
              <a:rPr lang="en-US" dirty="0"/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76128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2E91A1-E529-4C5C-9C74-7B50FA457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Manipulators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6B829AC-680C-4504-9741-5B0E8A5C0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8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424A-B8C1-463E-83F8-8B8E07FE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Manipulators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288F7-BA22-4A87-9E99-2014B96B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input and output objects have member functions that allow for more precise capturing of data or a specifically formatted output of text, they fall into being used outside of the insertion and extraction operators: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8368B-82C0-42E6-ABC2-E78BC1B55BFA}"/>
              </a:ext>
            </a:extLst>
          </p:cNvPr>
          <p:cNvSpPr/>
          <p:nvPr/>
        </p:nvSpPr>
        <p:spPr>
          <a:xfrm>
            <a:off x="1233938" y="3473131"/>
            <a:ext cx="3869635" cy="23083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pi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3.141592653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"1234567890"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::fixed);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precision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pi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F38980-CE46-4BE7-9667-114D879AC3B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202881" y="4252236"/>
            <a:ext cx="4164496" cy="3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0DD8A-D644-4C99-9FA3-5758F6D2C8C8}"/>
              </a:ext>
            </a:extLst>
          </p:cNvPr>
          <p:cNvSpPr txBox="1"/>
          <p:nvPr/>
        </p:nvSpPr>
        <p:spPr>
          <a:xfrm>
            <a:off x="8367377" y="4252234"/>
            <a:ext cx="269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Falls outside of the ‘stream’</a:t>
            </a:r>
          </a:p>
        </p:txBody>
      </p:sp>
    </p:spTree>
    <p:extLst>
      <p:ext uri="{BB962C8B-B14F-4D97-AF65-F5344CB8AC3E}">
        <p14:creationId xmlns:p14="http://schemas.microsoft.com/office/powerpoint/2010/main" val="2272332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424A-B8C1-463E-83F8-8B8E07FE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Manipulators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288F7-BA22-4A87-9E99-2014B96B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using the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 err="1">
                <a:solidFill>
                  <a:srgbClr val="00B0F0"/>
                </a:solidFill>
              </a:rPr>
              <a:t>iomanip</a:t>
            </a:r>
            <a:r>
              <a:rPr lang="en-US" dirty="0">
                <a:solidFill>
                  <a:srgbClr val="00B0F0"/>
                </a:solidFill>
              </a:rPr>
              <a:t>&gt; </a:t>
            </a:r>
            <a:r>
              <a:rPr lang="en-US" dirty="0"/>
              <a:t>library we can have access to </a:t>
            </a:r>
            <a:r>
              <a:rPr lang="en-US" dirty="0" err="1"/>
              <a:t>inlining</a:t>
            </a:r>
            <a:r>
              <a:rPr lang="en-US" dirty="0"/>
              <a:t> these stream modifying member functions into the sequence of extraction/insertion operators </a:t>
            </a:r>
            <a:r>
              <a:rPr lang="en-US" dirty="0">
                <a:solidFill>
                  <a:srgbClr val="92D050"/>
                </a:solidFill>
              </a:rPr>
              <a:t>as though they were arguments to be fed into a stream: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8368B-82C0-42E6-ABC2-E78BC1B55BFA}"/>
              </a:ext>
            </a:extLst>
          </p:cNvPr>
          <p:cNvSpPr/>
          <p:nvPr/>
        </p:nvSpPr>
        <p:spPr>
          <a:xfrm>
            <a:off x="7011720" y="3419255"/>
            <a:ext cx="4098234" cy="23083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iomanip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pi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3.141592653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"1234567890"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fixed &lt;&lt;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&lt;&lt;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setprecision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&lt;&lt; pi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A3EA4-CF74-4150-87EC-AFEABD8E0962}"/>
              </a:ext>
            </a:extLst>
          </p:cNvPr>
          <p:cNvSpPr/>
          <p:nvPr/>
        </p:nvSpPr>
        <p:spPr>
          <a:xfrm>
            <a:off x="1278835" y="3419255"/>
            <a:ext cx="3869635" cy="23083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pi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3.141592653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"1234567890"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::fixed);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precision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pi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572F7E-ADDA-4118-9EA1-B62118208738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5148470" y="4573417"/>
            <a:ext cx="186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04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81675-AB2E-47C5-AFD3-F17E995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manipulator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74D405-8F5A-4767-99D7-D909837E366B}"/>
              </a:ext>
            </a:extLst>
          </p:cNvPr>
          <p:cNvSpPr/>
          <p:nvPr/>
        </p:nvSpPr>
        <p:spPr>
          <a:xfrm>
            <a:off x="913794" y="2129641"/>
            <a:ext cx="107945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c,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 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&gt;&gt; a &gt;&gt;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sets the field width for the next string input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&gt;&gt; b &gt;&gt;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noskipws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noskipws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turns off skipping leading whitespace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 &gt;&gt;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skipws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&gt;&gt; d;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skipws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turns on skipping whitespace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"Stored 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a &lt;&lt;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 &amp; 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b &lt;&lt;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 &amp; 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c &lt;&lt;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 &amp; 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d &lt;&lt;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7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424A-B8C1-463E-83F8-8B8E07FE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</a:t>
            </a:r>
            <a:br>
              <a:rPr lang="en-US" dirty="0"/>
            </a:br>
            <a:r>
              <a:rPr lang="en-US" dirty="0"/>
              <a:t>Robust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BCDF-4A00-4B26-848F-FDCCF9FDD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1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324F96-5499-4E80-88AF-45247291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A4F51-04C7-4DA0-9594-4C5C1AAD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ios</a:t>
            </a:r>
            <a:r>
              <a:rPr lang="en-US" sz="2400" dirty="0"/>
              <a:t> base class has functions that can report or change the state of </a:t>
            </a:r>
            <a:r>
              <a:rPr lang="en-US" sz="2400" dirty="0" err="1"/>
              <a:t>istream</a:t>
            </a:r>
            <a:r>
              <a:rPr lang="en-US" sz="2400" dirty="0"/>
              <a:t> and </a:t>
            </a:r>
            <a:r>
              <a:rPr lang="en-US" sz="2400" dirty="0" err="1"/>
              <a:t>ostream</a:t>
            </a:r>
            <a:r>
              <a:rPr lang="en-US" sz="2400" dirty="0"/>
              <a:t> objects and this include: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good</a:t>
            </a:r>
            <a:r>
              <a:rPr lang="en-US" sz="2000" dirty="0"/>
              <a:t>() – the next operation might succeed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fail</a:t>
            </a:r>
            <a:r>
              <a:rPr lang="en-US" sz="2000" dirty="0"/>
              <a:t>() – the next operation will fail</a:t>
            </a:r>
          </a:p>
          <a:p>
            <a:pPr lvl="1"/>
            <a:r>
              <a:rPr lang="en-US" sz="2000" dirty="0" err="1">
                <a:solidFill>
                  <a:srgbClr val="92D050"/>
                </a:solidFill>
              </a:rPr>
              <a:t>eof</a:t>
            </a:r>
            <a:r>
              <a:rPr lang="en-US" sz="2000" dirty="0"/>
              <a:t>() – the end of file or data has been encountered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bad</a:t>
            </a:r>
            <a:r>
              <a:rPr lang="en-US" sz="2000" dirty="0"/>
              <a:t>() – the data may be corrupted or the stream’s integrity has been lost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clear</a:t>
            </a:r>
            <a:r>
              <a:rPr lang="en-US" sz="2000" dirty="0"/>
              <a:t>() – resets the state to good</a:t>
            </a:r>
          </a:p>
          <a:p>
            <a:r>
              <a:rPr lang="en-US" sz="2400" dirty="0"/>
              <a:t>The use of these states can allow for the more robust input processing</a:t>
            </a:r>
          </a:p>
        </p:txBody>
      </p:sp>
    </p:spTree>
    <p:extLst>
      <p:ext uri="{BB962C8B-B14F-4D97-AF65-F5344CB8AC3E}">
        <p14:creationId xmlns:p14="http://schemas.microsoft.com/office/powerpoint/2010/main" val="2486117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910B-B807-462E-859A-CDF34248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9BF9F-B18D-44FA-8EF7-7B15F93C8443}"/>
              </a:ext>
            </a:extLst>
          </p:cNvPr>
          <p:cNvSpPr txBox="1"/>
          <p:nvPr/>
        </p:nvSpPr>
        <p:spPr>
          <a:xfrm>
            <a:off x="958823" y="1867487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usage: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C7527-0E79-4863-803D-60679815F230}"/>
              </a:ext>
            </a:extLst>
          </p:cNvPr>
          <p:cNvSpPr/>
          <p:nvPr/>
        </p:nvSpPr>
        <p:spPr>
          <a:xfrm>
            <a:off x="958823" y="2365587"/>
            <a:ext cx="7578890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&gt;&gt; value;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fail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()) {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checks if </a:t>
            </a:r>
            <a:r>
              <a:rPr lang="en-CA" dirty="0" err="1">
                <a:solidFill>
                  <a:srgbClr val="6A9955"/>
                </a:solidFill>
                <a:latin typeface="Consolas" panose="020B0609020204030204" pitchFamily="49" charset="0"/>
              </a:rPr>
              <a:t>cin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 is in a failed state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clears state to allow further extraction 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ignore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clears the input buffer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000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424A-B8C1-463E-83F8-8B8E07FE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BCDF-4A00-4B26-848F-FDCCF9FDD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7BE21-A8ED-4BF8-AAA2-D59A22F9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CA45B4-A5FF-4E25-A6DF-E51C856B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41340"/>
            <a:ext cx="10353762" cy="3695136"/>
          </a:xfrm>
        </p:spPr>
        <p:txBody>
          <a:bodyPr/>
          <a:lstStyle/>
          <a:p>
            <a:r>
              <a:rPr lang="en-US" dirty="0"/>
              <a:t>File streams are managed by mainly the </a:t>
            </a:r>
            <a:r>
              <a:rPr lang="en-US" dirty="0" err="1">
                <a:solidFill>
                  <a:srgbClr val="FFFF00"/>
                </a:solidFill>
              </a:rPr>
              <a:t>fstream</a:t>
            </a:r>
            <a:r>
              <a:rPr lang="en-US" dirty="0"/>
              <a:t> classes which derives from </a:t>
            </a:r>
            <a:r>
              <a:rPr lang="en-US" dirty="0">
                <a:solidFill>
                  <a:srgbClr val="FFC000"/>
                </a:solidFill>
              </a:rPr>
              <a:t>iostream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fstream</a:t>
            </a:r>
            <a:r>
              <a:rPr lang="en-US" dirty="0"/>
              <a:t> classes include: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ifstream</a:t>
            </a:r>
            <a:r>
              <a:rPr lang="en-US" dirty="0"/>
              <a:t> – processes input from a file stream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ofstream</a:t>
            </a:r>
            <a:r>
              <a:rPr lang="en-US" dirty="0"/>
              <a:t> – process output to a file stream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fstream</a:t>
            </a:r>
            <a:r>
              <a:rPr lang="en-US" dirty="0"/>
              <a:t> – processes both input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A028B-3596-41FF-8AFB-5C3FC607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55" y="4074850"/>
            <a:ext cx="6617269" cy="25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424A-B8C1-463E-83F8-8B8E07FE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BCDF-4A00-4B26-848F-FDCCF9FDD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4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A10AE-E57B-409F-8C0B-D23A2AD5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open-mode flags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449DD1-92D7-4DB8-BF18-8CFCD431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opening a file you can specify a flag that determines the connection to the file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ios</a:t>
            </a:r>
            <a:r>
              <a:rPr lang="en-US" dirty="0">
                <a:solidFill>
                  <a:srgbClr val="FFC000"/>
                </a:solidFill>
              </a:rPr>
              <a:t>::in</a:t>
            </a:r>
            <a:r>
              <a:rPr lang="en-US" dirty="0"/>
              <a:t> – open for reading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ios</a:t>
            </a:r>
            <a:r>
              <a:rPr lang="en-US" dirty="0">
                <a:solidFill>
                  <a:srgbClr val="FFC000"/>
                </a:solidFill>
              </a:rPr>
              <a:t>::out </a:t>
            </a:r>
            <a:r>
              <a:rPr lang="en-US" dirty="0"/>
              <a:t>– open for writing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ios</a:t>
            </a:r>
            <a:r>
              <a:rPr lang="en-US" dirty="0">
                <a:solidFill>
                  <a:srgbClr val="FFC000"/>
                </a:solidFill>
              </a:rPr>
              <a:t>::app </a:t>
            </a:r>
            <a:r>
              <a:rPr lang="en-US" dirty="0"/>
              <a:t>– open for appending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ios:trunc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open for writing but truncate if file exists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std::</a:t>
            </a:r>
            <a:r>
              <a:rPr lang="en-US" dirty="0" err="1">
                <a:solidFill>
                  <a:srgbClr val="FFC000"/>
                </a:solidFill>
              </a:rPr>
              <a:t>ios</a:t>
            </a:r>
            <a:r>
              <a:rPr lang="en-US" dirty="0">
                <a:solidFill>
                  <a:srgbClr val="FFC000"/>
                </a:solidFill>
              </a:rPr>
              <a:t>::ate </a:t>
            </a:r>
            <a:r>
              <a:rPr lang="en-US" dirty="0"/>
              <a:t>move to the end of the file once the file is open</a:t>
            </a:r>
          </a:p>
          <a:p>
            <a:r>
              <a:rPr lang="en-US" dirty="0"/>
              <a:t>These flags can be used in combinations</a:t>
            </a:r>
          </a:p>
          <a:p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fs.open</a:t>
            </a:r>
            <a:r>
              <a:rPr lang="en-US" dirty="0"/>
              <a:t>(“</a:t>
            </a:r>
            <a:r>
              <a:rPr lang="en-US" dirty="0">
                <a:solidFill>
                  <a:srgbClr val="92D050"/>
                </a:solidFill>
              </a:rPr>
              <a:t>test.txt</a:t>
            </a:r>
            <a:r>
              <a:rPr lang="en-US" dirty="0"/>
              <a:t>”,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ios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::in</a:t>
            </a:r>
            <a:r>
              <a:rPr lang="en-US" dirty="0"/>
              <a:t>) // opened test.txt for reading but not writing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fs.open</a:t>
            </a:r>
            <a:r>
              <a:rPr lang="en-US" dirty="0"/>
              <a:t>(“</a:t>
            </a:r>
            <a:r>
              <a:rPr lang="en-US" dirty="0">
                <a:solidFill>
                  <a:srgbClr val="92D050"/>
                </a:solidFill>
              </a:rPr>
              <a:t>test.txt</a:t>
            </a:r>
            <a:r>
              <a:rPr lang="en-US" dirty="0"/>
              <a:t>”,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ios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in|std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ios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::out</a:t>
            </a:r>
            <a:r>
              <a:rPr lang="en-US" dirty="0"/>
              <a:t>) // opened test.txt for reading and writing (</a:t>
            </a:r>
            <a:r>
              <a:rPr lang="en-US" dirty="0">
                <a:solidFill>
                  <a:srgbClr val="92D050"/>
                </a:solidFill>
              </a:rPr>
              <a:t>default</a:t>
            </a:r>
            <a:r>
              <a:rPr lang="en-US" dirty="0"/>
              <a:t>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4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3FF3-758B-41C7-A166-A3D7E9EC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Negation operator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EDADB-CF28-413F-8E5D-F9F09076FA0F}"/>
              </a:ext>
            </a:extLst>
          </p:cNvPr>
          <p:cNvSpPr/>
          <p:nvPr/>
        </p:nvSpPr>
        <p:spPr>
          <a:xfrm>
            <a:off x="1159565" y="3161659"/>
            <a:ext cx="3750365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fin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fail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cerr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"Read error"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fin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60995-26B9-4E20-8A16-647646BCFB27}"/>
              </a:ext>
            </a:extLst>
          </p:cNvPr>
          <p:cNvSpPr/>
          <p:nvPr/>
        </p:nvSpPr>
        <p:spPr>
          <a:xfrm>
            <a:off x="6679095" y="3156048"/>
            <a:ext cx="3750365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CA" dirty="0">
                <a:solidFill>
                  <a:srgbClr val="9CDCFE"/>
                </a:solidFill>
                <a:latin typeface="Consolas" panose="020B0609020204030204" pitchFamily="49" charset="0"/>
              </a:rPr>
              <a:t>!fin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cerr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"Read error"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9CDCFE"/>
                </a:solidFill>
                <a:latin typeface="Consolas" panose="020B0609020204030204" pitchFamily="49" charset="0"/>
              </a:rPr>
              <a:t>fin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77127E-C464-4995-B482-9A3D8428261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4909930" y="3756213"/>
            <a:ext cx="1769165" cy="5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D60136-B588-4159-83F3-11D9B679621D}"/>
              </a:ext>
            </a:extLst>
          </p:cNvPr>
          <p:cNvSpPr txBox="1"/>
          <p:nvPr/>
        </p:nvSpPr>
        <p:spPr>
          <a:xfrm>
            <a:off x="4611756" y="2236576"/>
            <a:ext cx="259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forms are equivalent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C1486-6531-4514-9319-E39D58ED12DB}"/>
              </a:ext>
            </a:extLst>
          </p:cNvPr>
          <p:cNvSpPr txBox="1"/>
          <p:nvPr/>
        </p:nvSpPr>
        <p:spPr>
          <a:xfrm>
            <a:off x="6758609" y="4814866"/>
            <a:ext cx="399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negation operator ! is overloaded to allow for a more streamlined way to check if a file stream is in an error state via a Boolean value.</a:t>
            </a:r>
          </a:p>
        </p:txBody>
      </p:sp>
    </p:spTree>
    <p:extLst>
      <p:ext uri="{BB962C8B-B14F-4D97-AF65-F5344CB8AC3E}">
        <p14:creationId xmlns:p14="http://schemas.microsoft.com/office/powerpoint/2010/main" val="236410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4D53-C26E-4732-9584-EF5E8979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Rewinding A File Connection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D46322-615C-4925-A10D-1C93DEE8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we traverse through the file either by reading from it or writing data to it, there is a notion of positioning (row, column)</a:t>
            </a:r>
          </a:p>
          <a:p>
            <a:r>
              <a:rPr lang="en-US" sz="2800" dirty="0"/>
              <a:t>Much like the cursor you see in a text editor as you type away and erase text, </a:t>
            </a:r>
            <a:r>
              <a:rPr lang="en-US" sz="2800" dirty="0">
                <a:solidFill>
                  <a:srgbClr val="92D050"/>
                </a:solidFill>
              </a:rPr>
              <a:t>there is a cursor that moves along when you interact with a file stream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4D53-C26E-4732-9584-EF5E8979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Rewinding A File Connection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D46322-615C-4925-A10D-1C93DEE8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cursor can be moved and repositioned via some file stream member functions: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istream</a:t>
            </a:r>
            <a:r>
              <a:rPr lang="en-CA" sz="2400" dirty="0"/>
              <a:t>&amp; </a:t>
            </a:r>
            <a:r>
              <a:rPr lang="en-CA" sz="2400" dirty="0" err="1">
                <a:solidFill>
                  <a:srgbClr val="FFFF00"/>
                </a:solidFill>
              </a:rPr>
              <a:t>seekg</a:t>
            </a:r>
            <a:r>
              <a:rPr lang="en-CA" sz="2400" dirty="0"/>
              <a:t>(</a:t>
            </a:r>
            <a:r>
              <a:rPr lang="en-CA" sz="2400" dirty="0" err="1">
                <a:solidFill>
                  <a:srgbClr val="00B0F0"/>
                </a:solidFill>
              </a:rPr>
              <a:t>streampos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FFC000"/>
                </a:solidFill>
              </a:rPr>
              <a:t>pos</a:t>
            </a:r>
            <a:r>
              <a:rPr lang="en-CA" sz="2400" dirty="0"/>
              <a:t>) - sets the current position in the </a:t>
            </a:r>
            <a:r>
              <a:rPr lang="en-CA" sz="2400" dirty="0">
                <a:solidFill>
                  <a:srgbClr val="FF0000"/>
                </a:solidFill>
              </a:rPr>
              <a:t>input</a:t>
            </a:r>
            <a:r>
              <a:rPr lang="en-CA" sz="2400" dirty="0"/>
              <a:t> stream to </a:t>
            </a:r>
            <a:r>
              <a:rPr lang="en-CA" sz="2400" dirty="0">
                <a:solidFill>
                  <a:srgbClr val="FFC000"/>
                </a:solidFill>
              </a:rPr>
              <a:t>pos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ostream</a:t>
            </a:r>
            <a:r>
              <a:rPr lang="en-CA" sz="2400" dirty="0"/>
              <a:t>&amp; </a:t>
            </a:r>
            <a:r>
              <a:rPr lang="en-CA" sz="2400" dirty="0" err="1">
                <a:solidFill>
                  <a:srgbClr val="FFFF00"/>
                </a:solidFill>
              </a:rPr>
              <a:t>seekp</a:t>
            </a:r>
            <a:r>
              <a:rPr lang="en-CA" sz="2400" dirty="0"/>
              <a:t>(</a:t>
            </a:r>
            <a:r>
              <a:rPr lang="en-CA" sz="2400" dirty="0" err="1">
                <a:solidFill>
                  <a:srgbClr val="00B0F0"/>
                </a:solidFill>
              </a:rPr>
              <a:t>streampos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FFC000"/>
                </a:solidFill>
              </a:rPr>
              <a:t>pos</a:t>
            </a:r>
            <a:r>
              <a:rPr lang="en-CA" sz="2400" dirty="0"/>
              <a:t>) - sets the current position in the </a:t>
            </a:r>
            <a:r>
              <a:rPr lang="en-CA" sz="2400" dirty="0">
                <a:solidFill>
                  <a:srgbClr val="FF0000"/>
                </a:solidFill>
              </a:rPr>
              <a:t>output</a:t>
            </a:r>
            <a:r>
              <a:rPr lang="en-CA" sz="2400" dirty="0"/>
              <a:t> stream to </a:t>
            </a:r>
            <a:r>
              <a:rPr lang="en-CA" sz="2400" dirty="0">
                <a:solidFill>
                  <a:srgbClr val="FFC000"/>
                </a:solidFill>
              </a:rPr>
              <a:t>pos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3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4D53-C26E-4732-9584-EF5E8979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Rewinding A File Connection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D46322-615C-4925-A10D-1C93DEE8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106" y="1908750"/>
            <a:ext cx="4293705" cy="1600127"/>
          </a:xfrm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CA" dirty="0" err="1">
                <a:solidFill>
                  <a:srgbClr val="00B0F0"/>
                </a:solidFill>
              </a:rPr>
              <a:t>seekg</a:t>
            </a:r>
            <a:r>
              <a:rPr lang="en-CA" dirty="0"/>
              <a:t>(0) - sets the current position in the </a:t>
            </a:r>
            <a:r>
              <a:rPr lang="en-CA" dirty="0">
                <a:solidFill>
                  <a:srgbClr val="FF0000"/>
                </a:solidFill>
              </a:rPr>
              <a:t>input</a:t>
            </a:r>
            <a:r>
              <a:rPr lang="en-CA" dirty="0"/>
              <a:t> stream to 0</a:t>
            </a:r>
          </a:p>
          <a:p>
            <a:pPr marL="36900" indent="0">
              <a:buNone/>
            </a:pPr>
            <a:r>
              <a:rPr lang="en-CA" dirty="0" err="1">
                <a:solidFill>
                  <a:srgbClr val="00B0F0"/>
                </a:solidFill>
              </a:rPr>
              <a:t>seekp</a:t>
            </a:r>
            <a:r>
              <a:rPr lang="en-CA" dirty="0"/>
              <a:t>(0) - sets the current position in the </a:t>
            </a:r>
            <a:r>
              <a:rPr lang="en-CA" dirty="0">
                <a:solidFill>
                  <a:srgbClr val="FF0000"/>
                </a:solidFill>
              </a:rPr>
              <a:t>output</a:t>
            </a:r>
            <a:r>
              <a:rPr lang="en-CA" dirty="0"/>
              <a:t> stream to 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CE8ED0-BC4B-4719-B9A2-44B8FA94C448}"/>
              </a:ext>
            </a:extLst>
          </p:cNvPr>
          <p:cNvSpPr/>
          <p:nvPr/>
        </p:nvSpPr>
        <p:spPr>
          <a:xfrm>
            <a:off x="1261665" y="2278082"/>
            <a:ext cx="6096000" cy="397031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position in output stream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std::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ofstream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outfile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outfile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"This is an apple"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pos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outfile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tellp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outfile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seekp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(pos-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outfile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sam"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outfile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1F1E3-9D11-4621-93E3-E6329A08A465}"/>
              </a:ext>
            </a:extLst>
          </p:cNvPr>
          <p:cNvSpPr txBox="1"/>
          <p:nvPr/>
        </p:nvSpPr>
        <p:spPr>
          <a:xfrm>
            <a:off x="1261665" y="1908750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usage: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A2E8A0-79CE-4538-8640-5499927A420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69565" y="4422913"/>
            <a:ext cx="3246178" cy="109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C9E3E7-C033-4FBE-A7F9-982C115CB133}"/>
              </a:ext>
            </a:extLst>
          </p:cNvPr>
          <p:cNvSpPr txBox="1"/>
          <p:nvPr/>
        </p:nvSpPr>
        <p:spPr>
          <a:xfrm>
            <a:off x="8215743" y="4914756"/>
            <a:ext cx="328520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tellp</a:t>
            </a:r>
            <a:r>
              <a:rPr lang="en-US" dirty="0"/>
              <a:t>() gets the current position of the cursor in the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stream, </a:t>
            </a:r>
            <a:r>
              <a:rPr lang="en-US" dirty="0" err="1">
                <a:solidFill>
                  <a:srgbClr val="00B0F0"/>
                </a:solidFill>
              </a:rPr>
              <a:t>tellg</a:t>
            </a:r>
            <a:r>
              <a:rPr lang="en-US" dirty="0"/>
              <a:t>() is the equivalent for </a:t>
            </a:r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19227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4EE93A-968A-4B16-BCE4-C3C232A7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B9995-1143-4A98-8397-F5A8C9F15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Working with input and output in C++, it works with a notion of utilizing well encapsulated objects (</a:t>
            </a:r>
            <a:r>
              <a:rPr lang="en-US" sz="3200" dirty="0" err="1">
                <a:solidFill>
                  <a:srgbClr val="92D050"/>
                </a:solidFill>
              </a:rPr>
              <a:t>cin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92D050"/>
                </a:solidFill>
              </a:rPr>
              <a:t>cout</a:t>
            </a:r>
            <a:r>
              <a:rPr lang="en-US" sz="3200" dirty="0"/>
              <a:t>) and extraction/insertion operators (</a:t>
            </a:r>
            <a:r>
              <a:rPr lang="en-US" sz="3200" dirty="0">
                <a:solidFill>
                  <a:srgbClr val="FFFF00"/>
                </a:solidFill>
              </a:rPr>
              <a:t>&lt;&lt;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FF00"/>
                </a:solidFill>
              </a:rPr>
              <a:t>&gt;&gt;</a:t>
            </a:r>
            <a:r>
              <a:rPr lang="en-US" sz="3200" dirty="0"/>
              <a:t>)</a:t>
            </a:r>
          </a:p>
          <a:p>
            <a:r>
              <a:rPr lang="en-US" sz="3200" dirty="0"/>
              <a:t>Whether working with the </a:t>
            </a:r>
            <a:r>
              <a:rPr lang="en-US" sz="3200" dirty="0">
                <a:solidFill>
                  <a:srgbClr val="FFFF00"/>
                </a:solidFill>
              </a:rPr>
              <a:t>standard input/output or with files</a:t>
            </a:r>
            <a:r>
              <a:rPr lang="en-US" sz="3200" dirty="0"/>
              <a:t>, the approach to working with either is largely similar (</a:t>
            </a:r>
            <a:r>
              <a:rPr lang="en-US" sz="3200" dirty="0">
                <a:solidFill>
                  <a:srgbClr val="FFC000"/>
                </a:solidFill>
              </a:rPr>
              <a:t>we take to again well encapsulated objects and the respective operators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7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7EDA-3B63-4593-8BBA-63B0CE87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D6268-581D-4505-8B56-8A61469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65" y="2247982"/>
            <a:ext cx="7501739" cy="2904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B25BA-3A01-48AE-B40E-945192F2832F}"/>
              </a:ext>
            </a:extLst>
          </p:cNvPr>
          <p:cNvSpPr txBox="1"/>
          <p:nvPr/>
        </p:nvSpPr>
        <p:spPr>
          <a:xfrm>
            <a:off x="1467972" y="1402477"/>
            <a:ext cx="9245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I/O related pieces in C++ are built in the form of a hierarchy of classes.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A9CAE-1064-4280-B4FB-CA948D6DFF1A}"/>
              </a:ext>
            </a:extLst>
          </p:cNvPr>
          <p:cNvSpPr txBox="1"/>
          <p:nvPr/>
        </p:nvSpPr>
        <p:spPr>
          <a:xfrm>
            <a:off x="1870861" y="5224690"/>
            <a:ext cx="8368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can be seen, the stream classes are linked via this hierarchy. The familiarity of working with </a:t>
            </a:r>
            <a:r>
              <a:rPr lang="en-US" sz="2400" dirty="0" err="1"/>
              <a:t>istream</a:t>
            </a:r>
            <a:r>
              <a:rPr lang="en-US" sz="2400" dirty="0"/>
              <a:t>/</a:t>
            </a:r>
            <a:r>
              <a:rPr lang="en-US" sz="2400" dirty="0" err="1"/>
              <a:t>ostream</a:t>
            </a:r>
            <a:r>
              <a:rPr lang="en-US" sz="2400" dirty="0"/>
              <a:t> and </a:t>
            </a:r>
            <a:r>
              <a:rPr lang="en-US" sz="2400" dirty="0" err="1"/>
              <a:t>filestreams</a:t>
            </a:r>
            <a:r>
              <a:rPr lang="en-US" sz="2400" dirty="0"/>
              <a:t> is due to this relation.</a:t>
            </a:r>
          </a:p>
        </p:txBody>
      </p:sp>
    </p:spTree>
    <p:extLst>
      <p:ext uri="{BB962C8B-B14F-4D97-AF65-F5344CB8AC3E}">
        <p14:creationId xmlns:p14="http://schemas.microsoft.com/office/powerpoint/2010/main" val="10586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EFD67-A6F6-42DB-BC47-0921AA794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/ Output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A9172D-3DEA-4651-A0CA-F553625A3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843-A194-4CA7-A43F-5122F77B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E51FB-D41D-4497-B130-7780C10778A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Instance of an </a:t>
            </a:r>
            <a:r>
              <a:rPr lang="en-US" sz="2800" dirty="0" err="1">
                <a:solidFill>
                  <a:srgbClr val="FFFF00"/>
                </a:solidFill>
              </a:rPr>
              <a:t>istream</a:t>
            </a:r>
            <a:r>
              <a:rPr lang="en-US" sz="2800" dirty="0"/>
              <a:t> class</a:t>
            </a:r>
          </a:p>
          <a:p>
            <a:r>
              <a:rPr lang="en-US" sz="2800" dirty="0"/>
              <a:t>Represents an input device (e.g. keyboard or other peripheral)</a:t>
            </a:r>
          </a:p>
          <a:p>
            <a:r>
              <a:rPr lang="en-US" sz="2800" dirty="0"/>
              <a:t>Converts the sequence of characters in the stream to a value stored based on the type of the right-hand side’s operand</a:t>
            </a:r>
          </a:p>
          <a:p>
            <a:r>
              <a:rPr lang="en-US" sz="2800" dirty="0"/>
              <a:t>Appends </a:t>
            </a:r>
            <a:r>
              <a:rPr lang="en-US" sz="2800" dirty="0" err="1">
                <a:solidFill>
                  <a:srgbClr val="00B0F0"/>
                </a:solidFill>
              </a:rPr>
              <a:t>nullbyte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92D050"/>
                </a:solidFill>
              </a:rPr>
              <a:t>Skips leading whitespace from inputs</a:t>
            </a:r>
          </a:p>
          <a:p>
            <a:r>
              <a:rPr lang="en-US" sz="2800" dirty="0"/>
              <a:t>Uses </a:t>
            </a:r>
            <a:r>
              <a:rPr lang="en-US" sz="2800" dirty="0">
                <a:solidFill>
                  <a:srgbClr val="FFFF00"/>
                </a:solidFill>
              </a:rPr>
              <a:t>whitespace</a:t>
            </a:r>
            <a:r>
              <a:rPr lang="en-US" sz="2800" dirty="0"/>
              <a:t> as a delimiter between inputs</a:t>
            </a:r>
          </a:p>
        </p:txBody>
      </p:sp>
    </p:spTree>
    <p:extLst>
      <p:ext uri="{BB962C8B-B14F-4D97-AF65-F5344CB8AC3E}">
        <p14:creationId xmlns:p14="http://schemas.microsoft.com/office/powerpoint/2010/main" val="28071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843-A194-4CA7-A43F-5122F77B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E51FB-D41D-4497-B130-7780C107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2306483" cy="414403"/>
          </a:xfrm>
          <a:ln>
            <a:noFill/>
          </a:ln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dirty="0"/>
              <a:t>Example Usage: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47BB5-4D59-48D6-B705-9E79DBC9055D}"/>
              </a:ext>
            </a:extLst>
          </p:cNvPr>
          <p:cNvSpPr/>
          <p:nvPr/>
        </p:nvSpPr>
        <p:spPr>
          <a:xfrm>
            <a:off x="913795" y="2299251"/>
            <a:ext cx="1561048" cy="64633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&gt;&gt; c;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E4AC3-EBFE-4B1F-B5F3-031DEE12D808}"/>
              </a:ext>
            </a:extLst>
          </p:cNvPr>
          <p:cNvSpPr/>
          <p:nvPr/>
        </p:nvSpPr>
        <p:spPr>
          <a:xfrm>
            <a:off x="913795" y="3727753"/>
            <a:ext cx="3857146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cin &gt;&gt; i &gt;&gt; x &gt;&gt; c &gt;&gt; s &gt;&gt; z;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9B970-FE3D-46CF-BBEC-5928F52194C6}"/>
              </a:ext>
            </a:extLst>
          </p:cNvPr>
          <p:cNvSpPr txBox="1"/>
          <p:nvPr/>
        </p:nvSpPr>
        <p:spPr>
          <a:xfrm>
            <a:off x="2991678" y="2405270"/>
            <a:ext cx="18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F88E9-52A1-4E5D-8F0B-9FEC7FB4D42B}"/>
              </a:ext>
            </a:extLst>
          </p:cNvPr>
          <p:cNvSpPr txBox="1"/>
          <p:nvPr/>
        </p:nvSpPr>
        <p:spPr>
          <a:xfrm>
            <a:off x="5151428" y="3721413"/>
            <a:ext cx="18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Cascading 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6EE9E-CE3B-486B-8E0A-BFEAD169A16C}"/>
              </a:ext>
            </a:extLst>
          </p:cNvPr>
          <p:cNvSpPr/>
          <p:nvPr/>
        </p:nvSpPr>
        <p:spPr>
          <a:xfrm>
            <a:off x="2149942" y="4879256"/>
            <a:ext cx="1384852" cy="120032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cin &gt;&gt; i;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cin &gt;&gt; 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cin &gt;&gt; c;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A41A3C-4D4A-4472-866C-AC2FA08F272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842368" y="4097085"/>
            <a:ext cx="0" cy="78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D50D84-605C-4ED4-B140-88679EBEC8AA}"/>
              </a:ext>
            </a:extLst>
          </p:cNvPr>
          <p:cNvSpPr txBox="1"/>
          <p:nvPr/>
        </p:nvSpPr>
        <p:spPr>
          <a:xfrm>
            <a:off x="3930926" y="5156254"/>
            <a:ext cx="164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Cascading broken down</a:t>
            </a:r>
          </a:p>
        </p:txBody>
      </p:sp>
    </p:spTree>
    <p:extLst>
      <p:ext uri="{BB962C8B-B14F-4D97-AF65-F5344CB8AC3E}">
        <p14:creationId xmlns:p14="http://schemas.microsoft.com/office/powerpoint/2010/main" val="171397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843-A194-4CA7-A43F-5122F77B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E51FB-D41D-4497-B130-7780C107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3405957" cy="414403"/>
          </a:xfrm>
          <a:ln>
            <a:noFill/>
          </a:ln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dirty="0"/>
              <a:t>Dealing with whitespaces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4BCB5E-8FA5-4D7A-B96D-6D09DF665FA2}"/>
              </a:ext>
            </a:extLst>
          </p:cNvPr>
          <p:cNvSpPr/>
          <p:nvPr/>
        </p:nvSpPr>
        <p:spPr>
          <a:xfrm>
            <a:off x="913795" y="2528297"/>
            <a:ext cx="6096000" cy="175432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 a string with leading whitespace: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&gt;&gt; str; 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Enter something with leading whitespace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"|"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str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"|"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01A3A-16F4-477C-B005-732D37D3BAF6}"/>
              </a:ext>
            </a:extLst>
          </p:cNvPr>
          <p:cNvSpPr/>
          <p:nvPr/>
        </p:nvSpPr>
        <p:spPr>
          <a:xfrm>
            <a:off x="913795" y="4459502"/>
            <a:ext cx="6096000" cy="147732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// White space as delimiter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 a string with whitespace all around: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&gt;&gt; str;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"|"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str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"|"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7057-86BD-42E8-B4A8-E750D7D81D60}"/>
              </a:ext>
            </a:extLst>
          </p:cNvPr>
          <p:cNvSpPr txBox="1"/>
          <p:nvPr/>
        </p:nvSpPr>
        <p:spPr>
          <a:xfrm>
            <a:off x="7729225" y="3074102"/>
            <a:ext cx="3795368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Given an input of “       </a:t>
            </a:r>
            <a:r>
              <a:rPr lang="en-US" dirty="0" err="1">
                <a:solidFill>
                  <a:srgbClr val="FF0000"/>
                </a:solidFill>
              </a:rPr>
              <a:t>aaa</a:t>
            </a:r>
            <a:r>
              <a:rPr lang="en-US" dirty="0"/>
              <a:t>” for the str variable, what’s the output?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4739BC-C3A4-49BB-92AF-F2A30100696C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7009795" y="3397268"/>
            <a:ext cx="719430" cy="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77352-AA3A-4A70-A8F1-A2AF2ABC3116}"/>
              </a:ext>
            </a:extLst>
          </p:cNvPr>
          <p:cNvSpPr txBox="1"/>
          <p:nvPr/>
        </p:nvSpPr>
        <p:spPr>
          <a:xfrm>
            <a:off x="7739874" y="4875000"/>
            <a:ext cx="3784719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Given an input of “    </a:t>
            </a:r>
            <a:r>
              <a:rPr lang="en-US" dirty="0" err="1">
                <a:solidFill>
                  <a:srgbClr val="FF0000"/>
                </a:solidFill>
              </a:rPr>
              <a:t>aaa</a:t>
            </a:r>
            <a:r>
              <a:rPr lang="en-US" dirty="0"/>
              <a:t>     ” for the str variable, what’s the output?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1BF0E5-E65D-428E-81AF-93B795B7232F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7009795" y="5198166"/>
            <a:ext cx="73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8DCEEB-79AA-40DD-91D2-D6BA6D7EE3D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626909" y="3720433"/>
            <a:ext cx="5325" cy="1154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84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996</TotalTime>
  <Words>2196</Words>
  <Application>Microsoft Office PowerPoint</Application>
  <PresentationFormat>Widescreen</PresentationFormat>
  <Paragraphs>261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Bookman Old Style</vt:lpstr>
      <vt:lpstr>Calibri</vt:lpstr>
      <vt:lpstr>Consolas</vt:lpstr>
      <vt:lpstr>Rockwell</vt:lpstr>
      <vt:lpstr>Damask</vt:lpstr>
      <vt:lpstr>Week 11</vt:lpstr>
      <vt:lpstr>Overview</vt:lpstr>
      <vt:lpstr>Stream Classes</vt:lpstr>
      <vt:lpstr>Stream Classes</vt:lpstr>
      <vt:lpstr>Stream Classes</vt:lpstr>
      <vt:lpstr>Input / Output Objects</vt:lpstr>
      <vt:lpstr>Input Objects</vt:lpstr>
      <vt:lpstr>Input Objects</vt:lpstr>
      <vt:lpstr>Input Objects</vt:lpstr>
      <vt:lpstr>Input Objects</vt:lpstr>
      <vt:lpstr>Input Object Member Functions – get()</vt:lpstr>
      <vt:lpstr>Input Object Member Functions – get()</vt:lpstr>
      <vt:lpstr>Input Object Member Functions – getline()</vt:lpstr>
      <vt:lpstr>Input Object Member Functions – getline()</vt:lpstr>
      <vt:lpstr>Input Object Member Functions – ignore()</vt:lpstr>
      <vt:lpstr>Input Object Member Functions – ignore()</vt:lpstr>
      <vt:lpstr>Output Objects</vt:lpstr>
      <vt:lpstr>Output Objects</vt:lpstr>
      <vt:lpstr>Output Objects</vt:lpstr>
      <vt:lpstr>Output Member functions</vt:lpstr>
      <vt:lpstr>Manipulators</vt:lpstr>
      <vt:lpstr>Manipulators &lt;iomanip&gt;</vt:lpstr>
      <vt:lpstr>Manipulators &lt;iomanip&gt;</vt:lpstr>
      <vt:lpstr>Input manipulator Example</vt:lpstr>
      <vt:lpstr>States and Robust Validation</vt:lpstr>
      <vt:lpstr>States</vt:lpstr>
      <vt:lpstr>States</vt:lpstr>
      <vt:lpstr>File Stream Classes</vt:lpstr>
      <vt:lpstr>File Stream Classes</vt:lpstr>
      <vt:lpstr>File open-mode flags</vt:lpstr>
      <vt:lpstr>Logical Negation operator</vt:lpstr>
      <vt:lpstr>Rewinding A File Connection</vt:lpstr>
      <vt:lpstr>Rewinding A File Connection</vt:lpstr>
      <vt:lpstr>Rewinding A File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refinements</dc:title>
  <dc:creator>Hong Huang</dc:creator>
  <cp:lastModifiedBy>Hong Zhan Huang</cp:lastModifiedBy>
  <cp:revision>292</cp:revision>
  <dcterms:created xsi:type="dcterms:W3CDTF">2018-07-23T19:19:17Z</dcterms:created>
  <dcterms:modified xsi:type="dcterms:W3CDTF">2019-11-17T03:21:18Z</dcterms:modified>
</cp:coreProperties>
</file>