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62" r:id="rId14"/>
    <p:sldId id="275" r:id="rId15"/>
    <p:sldId id="276" r:id="rId16"/>
    <p:sldId id="264" r:id="rId17"/>
    <p:sldId id="277" r:id="rId18"/>
    <p:sldId id="278" r:id="rId19"/>
    <p:sldId id="265" r:id="rId20"/>
    <p:sldId id="279" r:id="rId21"/>
    <p:sldId id="266" r:id="rId22"/>
    <p:sldId id="281" r:id="rId23"/>
    <p:sldId id="26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5C4C-A893-4AAF-83CC-73787909EA2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9C018-5C9B-4DB6-8845-2A6EB004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9C018-5C9B-4DB6-8845-2A6EB004DE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3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CA41-C950-473B-8BDA-A81C986922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6B6D-3581-428C-A26F-B053E744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B873-5CAF-40E2-B34B-2EE57C44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/>
            </a:br>
            <a:r>
              <a:rPr lang="en-US" sz="6000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2C21-E53D-4168-B06B-0F54744DB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Derived classes and resources + Standards</a:t>
            </a:r>
          </a:p>
        </p:txBody>
      </p:sp>
    </p:spTree>
    <p:extLst>
      <p:ext uri="{BB962C8B-B14F-4D97-AF65-F5344CB8AC3E}">
        <p14:creationId xmlns:p14="http://schemas.microsoft.com/office/powerpoint/2010/main" val="21520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38ED-0C82-4A03-9DC6-C62C6845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CC</a:t>
            </a:r>
            <a:r>
              <a:rPr lang="en-US" dirty="0"/>
              <a:t> / </a:t>
            </a:r>
            <a:r>
              <a:rPr lang="en-US" dirty="0">
                <a:solidFill>
                  <a:srgbClr val="FFC000"/>
                </a:solidFill>
              </a:rPr>
              <a:t>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FDAE-7330-4AC9-8B34-E2F7F48B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case of compiler provided CC and CA, they have no notion of handling dynamic resources (</a:t>
            </a:r>
            <a:r>
              <a:rPr lang="en-US" sz="3200" dirty="0">
                <a:solidFill>
                  <a:srgbClr val="92D050"/>
                </a:solidFill>
              </a:rPr>
              <a:t>deep copying</a:t>
            </a:r>
            <a:r>
              <a:rPr lang="en-US" sz="3200" dirty="0"/>
              <a:t>). For this we would need to deal in a manually defined CC / CA</a:t>
            </a:r>
          </a:p>
          <a:p>
            <a:r>
              <a:rPr lang="en-US" sz="3200" dirty="0">
                <a:solidFill>
                  <a:srgbClr val="FFC000"/>
                </a:solidFill>
              </a:rPr>
              <a:t>How does this notion carry into inheritance / derived classes with resources</a:t>
            </a:r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929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4F1A-DCE9-450A-A8A1-2716267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with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DFA2D-3C72-4BA0-A9C1-623341C9DC59}"/>
              </a:ext>
            </a:extLst>
          </p:cNvPr>
          <p:cNvSpPr txBox="1"/>
          <p:nvPr/>
        </p:nvSpPr>
        <p:spPr>
          <a:xfrm>
            <a:off x="913795" y="1624903"/>
            <a:ext cx="203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09684-3F28-4535-97C2-C5F5EDD83150}"/>
              </a:ext>
            </a:extLst>
          </p:cNvPr>
          <p:cNvSpPr txBox="1"/>
          <p:nvPr/>
        </p:nvSpPr>
        <p:spPr>
          <a:xfrm>
            <a:off x="1634380" y="2464525"/>
            <a:ext cx="4174436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Compound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* name; // Dynamic Resources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48D62-B062-4BF8-B875-3E0D1C10BADB}"/>
              </a:ext>
            </a:extLst>
          </p:cNvPr>
          <p:cNvSpPr txBox="1"/>
          <p:nvPr/>
        </p:nvSpPr>
        <p:spPr>
          <a:xfrm>
            <a:off x="6875816" y="2603024"/>
            <a:ext cx="4391741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Playdoh</a:t>
            </a:r>
            <a:r>
              <a:rPr lang="en-US" dirty="0"/>
              <a:t> : public </a:t>
            </a:r>
            <a:r>
              <a:rPr lang="en-US" dirty="0">
                <a:solidFill>
                  <a:srgbClr val="FFFF00"/>
                </a:solidFill>
              </a:rPr>
              <a:t>Compound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colour</a:t>
            </a:r>
            <a:r>
              <a:rPr lang="en-US" dirty="0"/>
              <a:t>; // Dynamic Resources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395BCE-3345-4A72-832E-690E0360461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08816" y="3203189"/>
            <a:ext cx="10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60B5B7-0894-4F4B-B65B-256867B3D437}"/>
              </a:ext>
            </a:extLst>
          </p:cNvPr>
          <p:cNvSpPr txBox="1"/>
          <p:nvPr/>
        </p:nvSpPr>
        <p:spPr>
          <a:xfrm>
            <a:off x="1932555" y="4549329"/>
            <a:ext cx="77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any considerations for implementing the </a:t>
            </a:r>
            <a:r>
              <a:rPr lang="en-US" dirty="0">
                <a:solidFill>
                  <a:srgbClr val="FFC000"/>
                </a:solidFill>
              </a:rPr>
              <a:t>CC</a:t>
            </a:r>
            <a:r>
              <a:rPr lang="en-US" dirty="0"/>
              <a:t> / </a:t>
            </a:r>
            <a:r>
              <a:rPr lang="en-US" dirty="0">
                <a:solidFill>
                  <a:srgbClr val="FFC000"/>
                </a:solidFill>
              </a:rPr>
              <a:t>CA</a:t>
            </a:r>
            <a:r>
              <a:rPr lang="en-US" dirty="0"/>
              <a:t>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366410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EBD5-2121-4048-8672-E25C20251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Complay</a:t>
            </a:r>
            <a:r>
              <a:rPr lang="en-US" dirty="0"/>
              <a:t>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E206-7C41-43A0-87BD-8A8BB54D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04B2D-CB17-475A-87AA-56A500766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6C25A6-9C3A-4E9D-8136-ADDEB950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5A07-4D6D-4CE9-BB88-441293C2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A365-5055-4D03-AC39-2D4E6794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Inlining</a:t>
            </a:r>
            <a:r>
              <a:rPr lang="en-US" sz="2800" dirty="0"/>
              <a:t> is a technique introduced in C++11 to improve execution time of function calls by replacing the call itself with the function logic.</a:t>
            </a:r>
          </a:p>
          <a:p>
            <a:r>
              <a:rPr lang="en-US" sz="2800" dirty="0"/>
              <a:t>This reduces the overhead associated with passing parameters.</a:t>
            </a:r>
          </a:p>
          <a:p>
            <a:r>
              <a:rPr lang="en-US" sz="2800" dirty="0"/>
              <a:t>The trade off for this an </a:t>
            </a:r>
            <a:r>
              <a:rPr lang="en-US" sz="2800" dirty="0">
                <a:solidFill>
                  <a:srgbClr val="FFFF00"/>
                </a:solidFill>
              </a:rPr>
              <a:t>increase in executable code.</a:t>
            </a:r>
          </a:p>
        </p:txBody>
      </p:sp>
    </p:spTree>
    <p:extLst>
      <p:ext uri="{BB962C8B-B14F-4D97-AF65-F5344CB8AC3E}">
        <p14:creationId xmlns:p14="http://schemas.microsoft.com/office/powerpoint/2010/main" val="368326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5A07-4D6D-4CE9-BB88-441293C2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A365-5055-4D03-AC39-2D4E6794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make a request to the compiler that a function should be </a:t>
            </a:r>
            <a:r>
              <a:rPr lang="en-US" sz="2800" dirty="0" err="1"/>
              <a:t>inlined</a:t>
            </a:r>
            <a:r>
              <a:rPr lang="en-US" sz="2800" dirty="0"/>
              <a:t> at every call of that function.</a:t>
            </a:r>
          </a:p>
          <a:p>
            <a:r>
              <a:rPr lang="en-US" sz="2800" dirty="0"/>
              <a:t>The best candidates for </a:t>
            </a:r>
            <a:r>
              <a:rPr lang="en-US" sz="2800" dirty="0" err="1"/>
              <a:t>inlining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FFFF00"/>
                </a:solidFill>
              </a:rPr>
              <a:t>member functions that are short code blocks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In the end however, the compiler will decide if it is more efficient to inline your function or not</a:t>
            </a:r>
          </a:p>
        </p:txBody>
      </p:sp>
    </p:spTree>
    <p:extLst>
      <p:ext uri="{BB962C8B-B14F-4D97-AF65-F5344CB8AC3E}">
        <p14:creationId xmlns:p14="http://schemas.microsoft.com/office/powerpoint/2010/main" val="45679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45AC-DCE2-4D71-BC65-9279BB1A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A0DB6-7F55-4579-A5C8-F61B2D7187E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4442" y="1604037"/>
            <a:ext cx="5334467" cy="4920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Inline method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B437D-6B26-4BF9-83F2-898A862BA780}"/>
              </a:ext>
            </a:extLst>
          </p:cNvPr>
          <p:cNvSpPr txBox="1"/>
          <p:nvPr/>
        </p:nvSpPr>
        <p:spPr>
          <a:xfrm>
            <a:off x="6921063" y="2930358"/>
            <a:ext cx="3720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method of </a:t>
            </a:r>
            <a:r>
              <a:rPr lang="en-US" dirty="0" err="1"/>
              <a:t>inlining</a:t>
            </a:r>
            <a:r>
              <a:rPr lang="en-US" dirty="0"/>
              <a:t> is to define a query in the header file as a one line return statement. 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This is done within the class.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3C29C5-6E11-48CD-B284-E83633C5B345}"/>
              </a:ext>
            </a:extLst>
          </p:cNvPr>
          <p:cNvCxnSpPr>
            <a:stCxn id="14" idx="1"/>
          </p:cNvCxnSpPr>
          <p:nvPr/>
        </p:nvCxnSpPr>
        <p:spPr>
          <a:xfrm flipH="1">
            <a:off x="5762297" y="3669022"/>
            <a:ext cx="1158766" cy="12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01C7A-4F97-47BE-B1BD-626291D3C4E8}"/>
              </a:ext>
            </a:extLst>
          </p:cNvPr>
          <p:cNvSpPr/>
          <p:nvPr/>
        </p:nvSpPr>
        <p:spPr>
          <a:xfrm>
            <a:off x="913795" y="213931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inline_1.h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NG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no;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[NG];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ng;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getGrades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grade;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45AC-DCE2-4D71-BC65-9279BB1A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D3C1A-712A-489F-A543-27179AC1A6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28140" y="2262352"/>
            <a:ext cx="4865687" cy="542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Inline method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BE793-1995-4735-8FB2-5EFD19E542C5}"/>
              </a:ext>
            </a:extLst>
          </p:cNvPr>
          <p:cNvSpPr/>
          <p:nvPr/>
        </p:nvSpPr>
        <p:spPr>
          <a:xfrm>
            <a:off x="5328140" y="28044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inline_2.h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NG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getGrades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getGrades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grade;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35C6F-C7FE-4CAC-B46F-800895EC3F87}"/>
              </a:ext>
            </a:extLst>
          </p:cNvPr>
          <p:cNvSpPr txBox="1"/>
          <p:nvPr/>
        </p:nvSpPr>
        <p:spPr>
          <a:xfrm>
            <a:off x="500253" y="2619788"/>
            <a:ext cx="3720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method of </a:t>
            </a:r>
            <a:r>
              <a:rPr lang="en-US" dirty="0" err="1"/>
              <a:t>inlining</a:t>
            </a:r>
            <a:r>
              <a:rPr lang="en-US" dirty="0"/>
              <a:t> is to use the </a:t>
            </a:r>
            <a:r>
              <a:rPr lang="en-US" dirty="0">
                <a:solidFill>
                  <a:srgbClr val="FFFF00"/>
                </a:solidFill>
              </a:rPr>
              <a:t>inline</a:t>
            </a:r>
            <a:r>
              <a:rPr lang="en-US" dirty="0"/>
              <a:t> keyword.</a:t>
            </a:r>
          </a:p>
          <a:p>
            <a:endParaRPr lang="en-US" dirty="0"/>
          </a:p>
          <a:p>
            <a:r>
              <a:rPr lang="en-US" dirty="0"/>
              <a:t>Notice that this is outside of the class definition.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91976-EC3B-403F-8B04-CBEB7392687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360584" y="4097116"/>
            <a:ext cx="2967556" cy="7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3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E56581-F3CC-461D-BA32-43376A13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Deletion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6CADCD-A907-410C-B739-F2F58138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Assigning a function to the </a:t>
            </a:r>
            <a:r>
              <a:rPr lang="en-US" sz="2800" dirty="0">
                <a:solidFill>
                  <a:srgbClr val="FFFF00"/>
                </a:solidFill>
              </a:rPr>
              <a:t>delete</a:t>
            </a:r>
            <a:r>
              <a:rPr lang="en-US" sz="2800" dirty="0"/>
              <a:t> keyword will make it so that any attempt to implement the function (</a:t>
            </a:r>
            <a:r>
              <a:rPr lang="en-US" sz="2800" dirty="0" err="1"/>
              <a:t>ie</a:t>
            </a:r>
            <a:r>
              <a:rPr lang="en-US" sz="2800" dirty="0"/>
              <a:t> provide it definition) will cause </a:t>
            </a:r>
            <a:r>
              <a:rPr lang="en-US" sz="2800" dirty="0">
                <a:solidFill>
                  <a:srgbClr val="FFFF00"/>
                </a:solidFill>
              </a:rPr>
              <a:t>compilation errors</a:t>
            </a:r>
          </a:p>
          <a:p>
            <a:r>
              <a:rPr lang="en-US" sz="2800" dirty="0"/>
              <a:t>This is very useful to deny certain operations such as the copying of objects</a:t>
            </a:r>
          </a:p>
          <a:p>
            <a:pPr lvl="1"/>
            <a:r>
              <a:rPr lang="en-US" sz="2400" dirty="0"/>
              <a:t>Such as deleting the </a:t>
            </a:r>
            <a:r>
              <a:rPr lang="en-US" sz="2400" dirty="0">
                <a:solidFill>
                  <a:srgbClr val="FFFF00"/>
                </a:solidFill>
              </a:rPr>
              <a:t>copy constructor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copy assignment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81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0415-7AAF-4E62-B790-5F9B450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B979B-CB86-4C83-BFA1-56FBF4A2D2E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4444" y="1935921"/>
            <a:ext cx="4879975" cy="4866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Legacy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97655-D400-4EEC-8EEC-245AE43A9D0C}"/>
              </a:ext>
            </a:extLst>
          </p:cNvPr>
          <p:cNvSpPr/>
          <p:nvPr/>
        </p:nvSpPr>
        <p:spPr>
          <a:xfrm>
            <a:off x="913795" y="242252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no;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grade;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ng;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~Student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8A542-FA1F-40B3-AC88-D5630C339BE6}"/>
              </a:ext>
            </a:extLst>
          </p:cNvPr>
          <p:cNvSpPr txBox="1"/>
          <p:nvPr/>
        </p:nvSpPr>
        <p:spPr>
          <a:xfrm>
            <a:off x="8127792" y="2422525"/>
            <a:ext cx="32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notice about these functions?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B41FCD-9169-4F93-8AEE-B2E8B72369A8}"/>
              </a:ext>
            </a:extLst>
          </p:cNvPr>
          <p:cNvCxnSpPr/>
          <p:nvPr/>
        </p:nvCxnSpPr>
        <p:spPr>
          <a:xfrm flipH="1">
            <a:off x="5896303" y="2774731"/>
            <a:ext cx="2151994" cy="9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B980-14DF-4727-868E-A2B613B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1C9C-0D87-4E3E-AF9F-9C9E2960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Week 12-1</a:t>
            </a:r>
          </a:p>
          <a:p>
            <a:pPr lvl="1"/>
            <a:r>
              <a:rPr lang="en-US" sz="2400" dirty="0"/>
              <a:t>Constructor &amp; Destructors Redux</a:t>
            </a:r>
          </a:p>
          <a:p>
            <a:pPr lvl="1"/>
            <a:r>
              <a:rPr lang="en-US" sz="2400" dirty="0"/>
              <a:t>Copy Constructor &amp; Copy Assignment Operator Redux</a:t>
            </a:r>
          </a:p>
          <a:p>
            <a:pPr lvl="1"/>
            <a:endParaRPr lang="en-US" sz="2400" dirty="0"/>
          </a:p>
          <a:p>
            <a:r>
              <a:rPr lang="en-US" sz="2400" dirty="0"/>
              <a:t>Week 12-2</a:t>
            </a:r>
          </a:p>
          <a:p>
            <a:pPr lvl="1"/>
            <a:r>
              <a:rPr lang="en-US" sz="2400" dirty="0"/>
              <a:t>Language Standards</a:t>
            </a:r>
          </a:p>
        </p:txBody>
      </p:sp>
    </p:spTree>
    <p:extLst>
      <p:ext uri="{BB962C8B-B14F-4D97-AF65-F5344CB8AC3E}">
        <p14:creationId xmlns:p14="http://schemas.microsoft.com/office/powerpoint/2010/main" val="414822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0415-7AAF-4E62-B790-5F9B450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deletion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8EF9E-B256-4435-87B6-5FAD8D40FF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3794" y="1642660"/>
            <a:ext cx="4865687" cy="586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78DA3-62F9-4778-B6A9-09DA54DEA6F0}"/>
              </a:ext>
            </a:extLst>
          </p:cNvPr>
          <p:cNvSpPr/>
          <p:nvPr/>
        </p:nvSpPr>
        <p:spPr>
          <a:xfrm>
            <a:off x="913794" y="2110486"/>
            <a:ext cx="7631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no;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grade;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ng;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~Student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31E2B-24CD-479D-ADD2-657D07E033A0}"/>
              </a:ext>
            </a:extLst>
          </p:cNvPr>
          <p:cNvSpPr txBox="1"/>
          <p:nvPr/>
        </p:nvSpPr>
        <p:spPr>
          <a:xfrm>
            <a:off x="8071945" y="2404241"/>
            <a:ext cx="250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here and here instead.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887B2-4AB4-41E8-84C0-673F64B27AEB}"/>
              </a:ext>
            </a:extLst>
          </p:cNvPr>
          <p:cNvCxnSpPr>
            <a:stCxn id="14" idx="1"/>
          </p:cNvCxnSpPr>
          <p:nvPr/>
        </p:nvCxnSpPr>
        <p:spPr>
          <a:xfrm flipH="1">
            <a:off x="6298325" y="2727407"/>
            <a:ext cx="1773620" cy="190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8BE3DC-1DE3-441B-9638-FFA1B9242963}"/>
              </a:ext>
            </a:extLst>
          </p:cNvPr>
          <p:cNvCxnSpPr>
            <a:stCxn id="14" idx="2"/>
          </p:cNvCxnSpPr>
          <p:nvPr/>
        </p:nvCxnSpPr>
        <p:spPr>
          <a:xfrm flipH="1">
            <a:off x="7583214" y="3050572"/>
            <a:ext cx="1742090" cy="17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1E9-D91E-4B8D-84E5-0649DB64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7D5C9-2CD4-4CE6-A450-FA760CB9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27226"/>
            <a:ext cx="4879199" cy="823912"/>
          </a:xfrm>
        </p:spPr>
        <p:txBody>
          <a:bodyPr/>
          <a:lstStyle/>
          <a:p>
            <a:r>
              <a:rPr lang="en-US" dirty="0"/>
              <a:t>C-Style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B1F6-0CC5-4B03-82CB-39EEE6D6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68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hours = </a:t>
            </a:r>
            <a:r>
              <a:rPr lang="en-US" dirty="0">
                <a:solidFill>
                  <a:schemeClr val="accent1"/>
                </a:solidFill>
              </a:rPr>
              <a:t>(double) </a:t>
            </a:r>
            <a:r>
              <a:rPr lang="en-US" dirty="0"/>
              <a:t>minutes / 60;  // C-Style Cast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85FD8-CECB-4A96-A0F4-20DD59A38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6800" y="3429000"/>
            <a:ext cx="4754880" cy="640080"/>
          </a:xfrm>
        </p:spPr>
        <p:txBody>
          <a:bodyPr/>
          <a:lstStyle/>
          <a:p>
            <a:r>
              <a:rPr lang="en-US" dirty="0"/>
              <a:t>Function-Style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7E455-AD66-42A3-973E-8A1025C42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6800" y="4210234"/>
            <a:ext cx="4754880" cy="68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hours = </a:t>
            </a:r>
            <a:r>
              <a:rPr lang="en-US" dirty="0">
                <a:solidFill>
                  <a:schemeClr val="accent1"/>
                </a:solidFill>
              </a:rPr>
              <a:t>double(minutes) </a:t>
            </a:r>
            <a:r>
              <a:rPr lang="en-US" dirty="0"/>
              <a:t>/ 60;  // Function-Style Cast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F8F78B-5833-4633-BD0B-5551268C4C2C}"/>
              </a:ext>
            </a:extLst>
          </p:cNvPr>
          <p:cNvSpPr txBox="1">
            <a:spLocks/>
          </p:cNvSpPr>
          <p:nvPr/>
        </p:nvSpPr>
        <p:spPr>
          <a:xfrm>
            <a:off x="1066800" y="5131676"/>
            <a:ext cx="4754880" cy="54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FF00"/>
                </a:solidFill>
              </a:rPr>
              <a:t>Constrained Cast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1905AE5-15DB-48AC-91C9-0EE7C2EEA997}"/>
              </a:ext>
            </a:extLst>
          </p:cNvPr>
          <p:cNvSpPr txBox="1">
            <a:spLocks/>
          </p:cNvSpPr>
          <p:nvPr/>
        </p:nvSpPr>
        <p:spPr>
          <a:xfrm>
            <a:off x="1066800" y="5677268"/>
            <a:ext cx="52974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hours = </a:t>
            </a:r>
            <a:r>
              <a:rPr lang="en-US" dirty="0" err="1">
                <a:solidFill>
                  <a:schemeClr val="accent1"/>
                </a:solidFill>
              </a:rPr>
              <a:t>static_cast</a:t>
            </a:r>
            <a:r>
              <a:rPr lang="en-US" dirty="0">
                <a:solidFill>
                  <a:schemeClr val="accent1"/>
                </a:solidFill>
              </a:rPr>
              <a:t>&lt;double&gt;(</a:t>
            </a:r>
            <a:r>
              <a:rPr lang="en-US" dirty="0"/>
              <a:t>minutes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/ 60; </a:t>
            </a:r>
          </a:p>
        </p:txBody>
      </p:sp>
    </p:spTree>
    <p:extLst>
      <p:ext uri="{BB962C8B-B14F-4D97-AF65-F5344CB8AC3E}">
        <p14:creationId xmlns:p14="http://schemas.microsoft.com/office/powerpoint/2010/main" val="257252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3C66F-4ADC-4EA8-8288-C0260D0E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STD:NOTHROW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A6455-F1B1-482E-9854-1C9D89A1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C++98 exception handling for dynamic memory allocation was added to the standard. By default the </a:t>
            </a:r>
            <a:r>
              <a:rPr lang="en-US" sz="2400" dirty="0">
                <a:solidFill>
                  <a:srgbClr val="FFFF00"/>
                </a:solidFill>
              </a:rPr>
              <a:t>new</a:t>
            </a:r>
            <a:r>
              <a:rPr lang="en-US" sz="2400" dirty="0"/>
              <a:t> operator would </a:t>
            </a:r>
            <a:r>
              <a:rPr lang="en-US" sz="2400" dirty="0">
                <a:solidFill>
                  <a:srgbClr val="FFFF00"/>
                </a:solidFill>
              </a:rPr>
              <a:t>throw an exception if the operator encountered an error</a:t>
            </a:r>
            <a:r>
              <a:rPr lang="en-US" sz="2400" dirty="0"/>
              <a:t>.</a:t>
            </a:r>
          </a:p>
          <a:p>
            <a:r>
              <a:rPr lang="en-US" sz="2400" dirty="0"/>
              <a:t>Prior to C++98 the default was that the </a:t>
            </a:r>
            <a:r>
              <a:rPr lang="en-US" sz="2400" dirty="0">
                <a:solidFill>
                  <a:srgbClr val="FFFF00"/>
                </a:solidFill>
              </a:rPr>
              <a:t>new</a:t>
            </a:r>
            <a:r>
              <a:rPr lang="en-US" sz="2400" dirty="0"/>
              <a:t> operator would </a:t>
            </a:r>
            <a:r>
              <a:rPr lang="en-US" sz="2400" dirty="0">
                <a:solidFill>
                  <a:srgbClr val="FFFF00"/>
                </a:solidFill>
              </a:rPr>
              <a:t>return null </a:t>
            </a:r>
            <a:r>
              <a:rPr lang="en-US" sz="2400" dirty="0"/>
              <a:t>instead if it encountered an error (e.g. insufficient memory).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FFFF00"/>
                </a:solidFill>
              </a:rPr>
              <a:t>nothrow</a:t>
            </a:r>
            <a:r>
              <a:rPr lang="en-US" sz="2400" dirty="0"/>
              <a:t> keyword was added to the standard in C++98 to allow for the pre C++98 behavior if desired instead of throwing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962855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A8C-B838-4AC4-8ACB-6C09215E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nothrow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4814D-86E9-406C-892D-BC38587AD1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4442" y="1873053"/>
            <a:ext cx="4879975" cy="411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Pre-C++98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06006-CA05-4C6B-87BF-91AE2B5C7CC5}"/>
              </a:ext>
            </a:extLst>
          </p:cNvPr>
          <p:cNvSpPr/>
          <p:nvPr/>
        </p:nvSpPr>
        <p:spPr>
          <a:xfrm>
            <a:off x="924442" y="2285009"/>
            <a:ext cx="76125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iostream.h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* p;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p =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100001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}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(p !=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"Out of space after 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 attempts!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5FDD1B-87D7-473D-A468-B5565408AD33}"/>
              </a:ext>
            </a:extLst>
          </p:cNvPr>
          <p:cNvCxnSpPr/>
          <p:nvPr/>
        </p:nvCxnSpPr>
        <p:spPr>
          <a:xfrm flipH="1">
            <a:off x="4942490" y="2088931"/>
            <a:ext cx="4240924" cy="167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762B0-E12A-4EDC-A5AF-521A8EBFD0AB}"/>
              </a:ext>
            </a:extLst>
          </p:cNvPr>
          <p:cNvSpPr txBox="1"/>
          <p:nvPr/>
        </p:nvSpPr>
        <p:spPr>
          <a:xfrm>
            <a:off x="9364717" y="1710669"/>
            <a:ext cx="201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Would return null if not successful</a:t>
            </a:r>
          </a:p>
        </p:txBody>
      </p:sp>
    </p:spTree>
    <p:extLst>
      <p:ext uri="{BB962C8B-B14F-4D97-AF65-F5344CB8AC3E}">
        <p14:creationId xmlns:p14="http://schemas.microsoft.com/office/powerpoint/2010/main" val="155871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A8C-B838-4AC4-8ACB-6C09215E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nothrow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09B5-B0E4-4A65-8CD0-4E4E94BCB9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3795" y="1626935"/>
            <a:ext cx="4865687" cy="469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Post-C++98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3B06E-0D82-429D-B6DD-666978D74D6E}"/>
              </a:ext>
            </a:extLst>
          </p:cNvPr>
          <p:cNvSpPr/>
          <p:nvPr/>
        </p:nvSpPr>
        <p:spPr>
          <a:xfrm>
            <a:off x="872356" y="2130682"/>
            <a:ext cx="8169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&lt;new&gt;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* p;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 =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nothrow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100001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(p != </a:t>
            </a:r>
            <a:r>
              <a:rPr lang="en-CA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"Out of space after 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 attempts!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65E8C-4149-4081-B7D0-8879FF89A5F1}"/>
              </a:ext>
            </a:extLst>
          </p:cNvPr>
          <p:cNvCxnSpPr/>
          <p:nvPr/>
        </p:nvCxnSpPr>
        <p:spPr>
          <a:xfrm flipH="1">
            <a:off x="4469524" y="2380593"/>
            <a:ext cx="5415455" cy="139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344AD2-BE11-4A3C-B23B-DF1A9AB49AAF}"/>
              </a:ext>
            </a:extLst>
          </p:cNvPr>
          <p:cNvSpPr txBox="1"/>
          <p:nvPr/>
        </p:nvSpPr>
        <p:spPr>
          <a:xfrm>
            <a:off x="9900745" y="1876097"/>
            <a:ext cx="1545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for the pre C++98 behavior rather than an exception</a:t>
            </a:r>
          </a:p>
        </p:txBody>
      </p:sp>
    </p:spTree>
    <p:extLst>
      <p:ext uri="{BB962C8B-B14F-4D97-AF65-F5344CB8AC3E}">
        <p14:creationId xmlns:p14="http://schemas.microsoft.com/office/powerpoint/2010/main" val="276079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738B-8613-4FC0-83B2-82E3AF9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BC1F6-02FC-43AB-A6FD-B7CB5325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92D050"/>
                </a:solidFill>
              </a:rPr>
              <a:t>Default No </a:t>
            </a:r>
            <a:r>
              <a:rPr lang="en-US" sz="2800" dirty="0" err="1">
                <a:solidFill>
                  <a:srgbClr val="92D050"/>
                </a:solidFill>
              </a:rPr>
              <a:t>Arg</a:t>
            </a:r>
            <a:r>
              <a:rPr lang="en-US" sz="2800" dirty="0">
                <a:solidFill>
                  <a:srgbClr val="92D050"/>
                </a:solidFill>
              </a:rPr>
              <a:t> Constructor </a:t>
            </a:r>
            <a:r>
              <a:rPr lang="en-US" sz="2800" dirty="0"/>
              <a:t>is provided by the compiler if not explicitly created</a:t>
            </a:r>
          </a:p>
          <a:p>
            <a:r>
              <a:rPr lang="en-US" sz="2800" dirty="0"/>
              <a:t>Can have </a:t>
            </a:r>
            <a:r>
              <a:rPr lang="en-US" sz="2800" dirty="0">
                <a:solidFill>
                  <a:srgbClr val="FFFF00"/>
                </a:solidFill>
              </a:rPr>
              <a:t>one or many</a:t>
            </a:r>
            <a:r>
              <a:rPr lang="en-US" sz="2800" dirty="0"/>
              <a:t> constructors to create objects with</a:t>
            </a:r>
          </a:p>
          <a:p>
            <a:r>
              <a:rPr lang="en-US" sz="2800" dirty="0"/>
              <a:t>A derived class’ constructor will call its </a:t>
            </a:r>
            <a:r>
              <a:rPr lang="en-US" sz="2800" dirty="0">
                <a:solidFill>
                  <a:srgbClr val="FFC000"/>
                </a:solidFill>
              </a:rPr>
              <a:t>base’s default constructor </a:t>
            </a:r>
            <a:r>
              <a:rPr lang="en-US" sz="2800" dirty="0"/>
              <a:t>by default</a:t>
            </a:r>
          </a:p>
          <a:p>
            <a:r>
              <a:rPr lang="en-US" sz="2800" dirty="0"/>
              <a:t>This can be overridden by </a:t>
            </a:r>
            <a:r>
              <a:rPr lang="en-US" sz="2800" dirty="0">
                <a:solidFill>
                  <a:srgbClr val="FF0000"/>
                </a:solidFill>
              </a:rPr>
              <a:t>explicitly calling a particular base constructor</a:t>
            </a:r>
          </a:p>
        </p:txBody>
      </p:sp>
    </p:spTree>
    <p:extLst>
      <p:ext uri="{BB962C8B-B14F-4D97-AF65-F5344CB8AC3E}">
        <p14:creationId xmlns:p14="http://schemas.microsoft.com/office/powerpoint/2010/main" val="334607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738B-8613-4FC0-83B2-82E3AF9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103A4C-791F-452A-9EC2-12AEEDC0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25" y="1580050"/>
            <a:ext cx="10205357" cy="42551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Default</a:t>
            </a:r>
            <a:r>
              <a:rPr lang="en-US" sz="3600" dirty="0"/>
              <a:t> is provided by the compiler if not explicitly created</a:t>
            </a:r>
          </a:p>
          <a:p>
            <a:r>
              <a:rPr lang="en-US" sz="3600" dirty="0"/>
              <a:t>Only </a:t>
            </a:r>
            <a:r>
              <a:rPr lang="en-US" sz="3600" dirty="0">
                <a:solidFill>
                  <a:srgbClr val="FFC000"/>
                </a:solidFill>
              </a:rPr>
              <a:t>one</a:t>
            </a:r>
            <a:r>
              <a:rPr lang="en-US" sz="3600" dirty="0"/>
              <a:t> destructor that cleans up the object</a:t>
            </a:r>
          </a:p>
          <a:p>
            <a:r>
              <a:rPr lang="en-US" sz="3600" dirty="0"/>
              <a:t>A derived class’ destructor will </a:t>
            </a:r>
            <a:r>
              <a:rPr lang="en-US" sz="3600" dirty="0">
                <a:solidFill>
                  <a:srgbClr val="FF0000"/>
                </a:solidFill>
              </a:rPr>
              <a:t>call its base destructor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8991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341C8-43DA-4034-A0E2-298EC12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onstructor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44668-0DDA-40E4-84D8-0B301DB9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Default</a:t>
            </a:r>
            <a:r>
              <a:rPr lang="en-US" sz="3200" dirty="0"/>
              <a:t> is provided by the compiler if not explicitly created</a:t>
            </a:r>
          </a:p>
          <a:p>
            <a:r>
              <a:rPr lang="en-US" sz="3200" dirty="0"/>
              <a:t>The default </a:t>
            </a:r>
            <a:r>
              <a:rPr lang="en-US" sz="3200" dirty="0">
                <a:solidFill>
                  <a:srgbClr val="FFC000"/>
                </a:solidFill>
              </a:rPr>
              <a:t>CC</a:t>
            </a:r>
            <a:r>
              <a:rPr lang="en-US" sz="3200" dirty="0"/>
              <a:t> only does </a:t>
            </a:r>
            <a:r>
              <a:rPr lang="en-US" sz="3200" dirty="0">
                <a:solidFill>
                  <a:srgbClr val="FFFF00"/>
                </a:solidFill>
              </a:rPr>
              <a:t>shallow copying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17601C1A-9E1B-420E-811A-E67C3374B5DE}"/>
              </a:ext>
            </a:extLst>
          </p:cNvPr>
          <p:cNvSpPr txBox="1">
            <a:spLocks/>
          </p:cNvSpPr>
          <p:nvPr/>
        </p:nvSpPr>
        <p:spPr>
          <a:xfrm>
            <a:off x="3718560" y="4251960"/>
            <a:ext cx="475488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341C8-43DA-4034-A0E2-298EC12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ssignment Operator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AE700FE-A500-442B-B401-489D4C8C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8460"/>
            <a:ext cx="10353762" cy="38541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Default</a:t>
            </a:r>
            <a:r>
              <a:rPr lang="en-US" sz="3200" dirty="0"/>
              <a:t> is provided by the compiler if not explicitly created</a:t>
            </a:r>
          </a:p>
          <a:p>
            <a:r>
              <a:rPr lang="en-US" sz="3200" dirty="0"/>
              <a:t>The default </a:t>
            </a:r>
            <a:r>
              <a:rPr lang="en-US" sz="3200" dirty="0">
                <a:solidFill>
                  <a:srgbClr val="FFC000"/>
                </a:solidFill>
              </a:rPr>
              <a:t>CA</a:t>
            </a:r>
            <a:r>
              <a:rPr lang="en-US" sz="3200" dirty="0"/>
              <a:t> only does shallow copying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17601C1A-9E1B-420E-811A-E67C3374B5DE}"/>
              </a:ext>
            </a:extLst>
          </p:cNvPr>
          <p:cNvSpPr txBox="1">
            <a:spLocks/>
          </p:cNvSpPr>
          <p:nvPr/>
        </p:nvSpPr>
        <p:spPr>
          <a:xfrm>
            <a:off x="3718560" y="4251960"/>
            <a:ext cx="475488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A668B0-83D6-4D11-8B0A-A0265AD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CC / 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2D60F-4D5B-45B1-87EC-08F06E54D80D}"/>
              </a:ext>
            </a:extLst>
          </p:cNvPr>
          <p:cNvSpPr/>
          <p:nvPr/>
        </p:nvSpPr>
        <p:spPr>
          <a:xfrm>
            <a:off x="3140765" y="1773991"/>
            <a:ext cx="222697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::string s;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725EA-3AB7-4EF6-8251-C9A3526BBFD1}"/>
              </a:ext>
            </a:extLst>
          </p:cNvPr>
          <p:cNvSpPr txBox="1"/>
          <p:nvPr/>
        </p:nvSpPr>
        <p:spPr>
          <a:xfrm>
            <a:off x="913795" y="1773991"/>
            <a:ext cx="22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class: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64F23-A3A1-48C0-89F7-69358874B72A}"/>
              </a:ext>
            </a:extLst>
          </p:cNvPr>
          <p:cNvSpPr txBox="1"/>
          <p:nvPr/>
        </p:nvSpPr>
        <p:spPr>
          <a:xfrm>
            <a:off x="913795" y="3791634"/>
            <a:ext cx="54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the default copy constructor and copy assignment operator look like?</a:t>
            </a:r>
          </a:p>
        </p:txBody>
      </p:sp>
    </p:spTree>
    <p:extLst>
      <p:ext uri="{BB962C8B-B14F-4D97-AF65-F5344CB8AC3E}">
        <p14:creationId xmlns:p14="http://schemas.microsoft.com/office/powerpoint/2010/main" val="16777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057-4450-4A79-AA00-4EE5FF9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>
                <a:solidFill>
                  <a:srgbClr val="FFC000"/>
                </a:solidFill>
              </a:rPr>
              <a:t>CC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47755-2B2D-4592-8342-2EEF474AD2D8}"/>
              </a:ext>
            </a:extLst>
          </p:cNvPr>
          <p:cNvSpPr/>
          <p:nvPr/>
        </p:nvSpPr>
        <p:spPr>
          <a:xfrm>
            <a:off x="913795" y="4070579"/>
            <a:ext cx="1051620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 other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92E07-3158-462A-85F5-141D7DC145E7}"/>
              </a:ext>
            </a:extLst>
          </p:cNvPr>
          <p:cNvSpPr txBox="1"/>
          <p:nvPr/>
        </p:nvSpPr>
        <p:spPr>
          <a:xfrm>
            <a:off x="913796" y="5103599"/>
            <a:ext cx="54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default copy constructor provided by the compiler ends up looking like this. Notice how the variables are passed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2378F-F147-420E-B848-AED304C79C85}"/>
              </a:ext>
            </a:extLst>
          </p:cNvPr>
          <p:cNvSpPr/>
          <p:nvPr/>
        </p:nvSpPr>
        <p:spPr>
          <a:xfrm>
            <a:off x="3140765" y="1773991"/>
            <a:ext cx="222697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::string s;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90207-B91A-4838-A3E3-079F7499AB80}"/>
              </a:ext>
            </a:extLst>
          </p:cNvPr>
          <p:cNvSpPr txBox="1"/>
          <p:nvPr/>
        </p:nvSpPr>
        <p:spPr>
          <a:xfrm>
            <a:off x="913795" y="1773991"/>
            <a:ext cx="22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class: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90622-4291-4825-B729-C9C3B7EFCAD6}"/>
              </a:ext>
            </a:extLst>
          </p:cNvPr>
          <p:cNvSpPr/>
          <p:nvPr/>
        </p:nvSpPr>
        <p:spPr>
          <a:xfrm>
            <a:off x="6096001" y="4070578"/>
            <a:ext cx="4399722" cy="394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EEA49-F604-44D7-A4FD-8CF796BBE2E5}"/>
              </a:ext>
            </a:extLst>
          </p:cNvPr>
          <p:cNvCxnSpPr>
            <a:stCxn id="5" idx="3"/>
          </p:cNvCxnSpPr>
          <p:nvPr/>
        </p:nvCxnSpPr>
        <p:spPr>
          <a:xfrm flipV="1">
            <a:off x="6350500" y="4464579"/>
            <a:ext cx="2008309" cy="11006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923BC-DF2F-4576-8B33-4DDF9B3B2E7D}"/>
              </a:ext>
            </a:extLst>
          </p:cNvPr>
          <p:cNvSpPr txBox="1"/>
          <p:nvPr/>
        </p:nvSpPr>
        <p:spPr>
          <a:xfrm>
            <a:off x="8090453" y="4826600"/>
            <a:ext cx="267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known as an initializer list</a:t>
            </a:r>
          </a:p>
        </p:txBody>
      </p:sp>
    </p:spTree>
    <p:extLst>
      <p:ext uri="{BB962C8B-B14F-4D97-AF65-F5344CB8AC3E}">
        <p14:creationId xmlns:p14="http://schemas.microsoft.com/office/powerpoint/2010/main" val="374145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057-4450-4A79-AA00-4EE5FF9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>
                <a:solidFill>
                  <a:srgbClr val="FFC000"/>
                </a:solidFill>
              </a:rPr>
              <a:t>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2378F-F147-420E-B848-AED304C79C85}"/>
              </a:ext>
            </a:extLst>
          </p:cNvPr>
          <p:cNvSpPr/>
          <p:nvPr/>
        </p:nvSpPr>
        <p:spPr>
          <a:xfrm>
            <a:off x="3140765" y="1773991"/>
            <a:ext cx="222697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::string s;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90207-B91A-4838-A3E3-079F7499AB80}"/>
              </a:ext>
            </a:extLst>
          </p:cNvPr>
          <p:cNvSpPr txBox="1"/>
          <p:nvPr/>
        </p:nvSpPr>
        <p:spPr>
          <a:xfrm>
            <a:off x="913795" y="1773991"/>
            <a:ext cx="22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class: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3D5C1-56D5-4552-99FD-4AF7EE7349DD}"/>
              </a:ext>
            </a:extLst>
          </p:cNvPr>
          <p:cNvSpPr/>
          <p:nvPr/>
        </p:nvSpPr>
        <p:spPr>
          <a:xfrm>
            <a:off x="913794" y="4043356"/>
            <a:ext cx="6739335" cy="20313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operator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=(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 other 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x = 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c = 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s = 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874D-A59D-4614-AB60-B4AACD309921}"/>
              </a:ext>
            </a:extLst>
          </p:cNvPr>
          <p:cNvSpPr txBox="1"/>
          <p:nvPr/>
        </p:nvSpPr>
        <p:spPr>
          <a:xfrm>
            <a:off x="8008232" y="4597353"/>
            <a:ext cx="326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what the default copy assignment provided by the compiler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181759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1149</TotalTime>
  <Words>1416</Words>
  <Application>Microsoft Office PowerPoint</Application>
  <PresentationFormat>Widescreen</PresentationFormat>
  <Paragraphs>186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Consolas</vt:lpstr>
      <vt:lpstr>Rockwell</vt:lpstr>
      <vt:lpstr>Wingdings</vt:lpstr>
      <vt:lpstr>Damask</vt:lpstr>
      <vt:lpstr> Week 12</vt:lpstr>
      <vt:lpstr>Overview</vt:lpstr>
      <vt:lpstr>Constructors</vt:lpstr>
      <vt:lpstr>Destructors</vt:lpstr>
      <vt:lpstr>Copy Constructor</vt:lpstr>
      <vt:lpstr>Copy Assignment Operator</vt:lpstr>
      <vt:lpstr>Default CC / CA</vt:lpstr>
      <vt:lpstr>Default CC</vt:lpstr>
      <vt:lpstr>Default CA</vt:lpstr>
      <vt:lpstr>CC / CA</vt:lpstr>
      <vt:lpstr>Derived Classes with Resources</vt:lpstr>
      <vt:lpstr>Complay Example</vt:lpstr>
      <vt:lpstr>Language Standards</vt:lpstr>
      <vt:lpstr>Inline functions</vt:lpstr>
      <vt:lpstr>Inline functions</vt:lpstr>
      <vt:lpstr>Inline functions</vt:lpstr>
      <vt:lpstr>Inline functions</vt:lpstr>
      <vt:lpstr>Function Deletion</vt:lpstr>
      <vt:lpstr>Function deletion</vt:lpstr>
      <vt:lpstr>Function deletion</vt:lpstr>
      <vt:lpstr>Casting</vt:lpstr>
      <vt:lpstr>STD:NOTHROW</vt:lpstr>
      <vt:lpstr>Std::nothrow</vt:lpstr>
      <vt:lpstr>Std::nothrow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classes and resources + Stuff</dc:title>
  <dc:creator>Hong Huang</dc:creator>
  <cp:lastModifiedBy>Hong Zhan Huang</cp:lastModifiedBy>
  <cp:revision>249</cp:revision>
  <dcterms:created xsi:type="dcterms:W3CDTF">2018-07-30T16:11:43Z</dcterms:created>
  <dcterms:modified xsi:type="dcterms:W3CDTF">2019-11-25T03:28:26Z</dcterms:modified>
</cp:coreProperties>
</file>