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60" r:id="rId8"/>
    <p:sldId id="259" r:id="rId9"/>
    <p:sldId id="264" r:id="rId10"/>
    <p:sldId id="277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15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9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C209-9EF5-4D7F-AFA0-25BC76682DA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D2BA-2BE1-46F7-831F-C4C0858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4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2F6C-7B2A-4FE7-B0C8-23FC76ED0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AAA7-CC9F-4A22-B653-9436D0185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Constructors, Destructors, Current Object</a:t>
            </a:r>
          </a:p>
        </p:txBody>
      </p:sp>
    </p:spTree>
    <p:extLst>
      <p:ext uri="{BB962C8B-B14F-4D97-AF65-F5344CB8AC3E}">
        <p14:creationId xmlns:p14="http://schemas.microsoft.com/office/powerpoint/2010/main" val="62877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additional points on the default constructor – </a:t>
            </a:r>
            <a:r>
              <a:rPr lang="en-US" dirty="0">
                <a:solidFill>
                  <a:srgbClr val="FFFF00"/>
                </a:solidFill>
              </a:rPr>
              <a:t>playdoh();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It’s a zero argument/parameter function. </a:t>
            </a:r>
          </a:p>
          <a:p>
            <a:pPr lvl="1"/>
            <a:r>
              <a:rPr lang="en-US" sz="2000" dirty="0"/>
              <a:t>We use this constructor to set an object’s </a:t>
            </a:r>
            <a:r>
              <a:rPr lang="en-US" sz="2000" dirty="0">
                <a:solidFill>
                  <a:srgbClr val="92D050"/>
                </a:solidFill>
              </a:rPr>
              <a:t>default/empty state and any other preliminary behavior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Note that this function doesn’t have a return type (not even void)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If we don’t include a default constructor explicitly the compiler will insert an empty one in for us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9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/ </a:t>
            </a:r>
            <a:r>
              <a:rPr lang="en-US" dirty="0">
                <a:solidFill>
                  <a:srgbClr val="FFFF00"/>
                </a:solidFill>
              </a:rPr>
              <a:t>Safe Empty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the </a:t>
            </a:r>
            <a:r>
              <a:rPr lang="en-US" dirty="0">
                <a:solidFill>
                  <a:srgbClr val="FFFF00"/>
                </a:solidFill>
              </a:rPr>
              <a:t>default</a:t>
            </a:r>
            <a:r>
              <a:rPr lang="en-US" dirty="0"/>
              <a:t> constructor we can control the </a:t>
            </a:r>
            <a:r>
              <a:rPr lang="en-US" dirty="0">
                <a:solidFill>
                  <a:srgbClr val="FFFF00"/>
                </a:solidFill>
              </a:rPr>
              <a:t>safe empty state </a:t>
            </a:r>
            <a:r>
              <a:rPr lang="en-US" dirty="0"/>
              <a:t>and by having every object start in that state can allow us the ability to set up default behavior for our other functions such as display() functions</a:t>
            </a:r>
          </a:p>
          <a:p>
            <a:r>
              <a:rPr lang="en-US" dirty="0"/>
              <a:t>These display() functions can now then differentiate between an </a:t>
            </a:r>
            <a:r>
              <a:rPr lang="en-US" dirty="0">
                <a:solidFill>
                  <a:schemeClr val="accent1"/>
                </a:solidFill>
              </a:rPr>
              <a:t>empty object </a:t>
            </a:r>
            <a:r>
              <a:rPr lang="en-US" dirty="0"/>
              <a:t>and a </a:t>
            </a:r>
            <a:r>
              <a:rPr lang="en-US" dirty="0">
                <a:solidFill>
                  <a:srgbClr val="92D050"/>
                </a:solidFill>
              </a:rPr>
              <a:t>non empty one</a:t>
            </a:r>
            <a:r>
              <a:rPr lang="en-US" dirty="0"/>
              <a:t>. Perhaps we want to show different things for each of these cases (</a:t>
            </a:r>
            <a:r>
              <a:rPr lang="en-US" dirty="0" err="1"/>
              <a:t>eg</a:t>
            </a:r>
            <a:r>
              <a:rPr lang="en-US" dirty="0"/>
              <a:t>. ‘</a:t>
            </a:r>
            <a:r>
              <a:rPr lang="en-US" dirty="0">
                <a:solidFill>
                  <a:schemeClr val="accent3"/>
                </a:solidFill>
              </a:rPr>
              <a:t>data not available</a:t>
            </a:r>
            <a:r>
              <a:rPr lang="en-US" dirty="0"/>
              <a:t>’ for an empty object)</a:t>
            </a:r>
          </a:p>
        </p:txBody>
      </p:sp>
    </p:spTree>
    <p:extLst>
      <p:ext uri="{BB962C8B-B14F-4D97-AF65-F5344CB8AC3E}">
        <p14:creationId xmlns:p14="http://schemas.microsoft.com/office/powerpoint/2010/main" val="116897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Complimentary to the </a:t>
            </a:r>
            <a:r>
              <a:rPr lang="en-US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, there is the </a:t>
            </a:r>
            <a:r>
              <a:rPr lang="en-US" dirty="0">
                <a:solidFill>
                  <a:srgbClr val="92D050"/>
                </a:solidFill>
              </a:rPr>
              <a:t>destructor</a:t>
            </a:r>
            <a:r>
              <a:rPr lang="en-US" dirty="0"/>
              <a:t> which handles objects that </a:t>
            </a:r>
            <a:r>
              <a:rPr lang="en-US" dirty="0">
                <a:solidFill>
                  <a:srgbClr val="FFFF00"/>
                </a:solidFill>
              </a:rPr>
              <a:t>reach the end of their life time </a:t>
            </a:r>
            <a:r>
              <a:rPr lang="en-US" dirty="0"/>
              <a:t>(essentially meaning objects that reach the end of their scope/</a:t>
            </a:r>
            <a:r>
              <a:rPr lang="en-US" dirty="0">
                <a:solidFill>
                  <a:srgbClr val="FFFF00"/>
                </a:solidFill>
              </a:rPr>
              <a:t>go out of scope</a:t>
            </a:r>
            <a:r>
              <a:rPr lang="en-US" dirty="0"/>
              <a:t>)</a:t>
            </a:r>
          </a:p>
          <a:p>
            <a:r>
              <a:rPr lang="en-US" dirty="0"/>
              <a:t>The destructor is mainly used to do any kind of clean up with respect to an object</a:t>
            </a:r>
          </a:p>
          <a:p>
            <a:pPr lvl="1"/>
            <a:r>
              <a:rPr lang="en-US" dirty="0"/>
              <a:t>This </a:t>
            </a:r>
            <a:r>
              <a:rPr lang="en-US" dirty="0">
                <a:solidFill>
                  <a:srgbClr val="FFFF00"/>
                </a:solidFill>
              </a:rPr>
              <a:t>basically means handling any kind of deallocation of memory for dynamically allocated resources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1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declaration for the destructor looks similar to the </a:t>
            </a:r>
            <a:r>
              <a:rPr lang="en-US" dirty="0">
                <a:solidFill>
                  <a:schemeClr val="accent4"/>
                </a:solidFill>
              </a:rPr>
              <a:t>constructor</a:t>
            </a:r>
            <a:r>
              <a:rPr lang="en-US" dirty="0"/>
              <a:t>: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~</a:t>
            </a:r>
            <a:r>
              <a:rPr lang="en-US" sz="2400" dirty="0">
                <a:solidFill>
                  <a:srgbClr val="FFFF00"/>
                </a:solidFill>
              </a:rPr>
              <a:t>Type()</a:t>
            </a:r>
            <a:r>
              <a:rPr lang="en-US" sz="2400" dirty="0"/>
              <a:t>; // Note the ~ symbol</a:t>
            </a:r>
          </a:p>
          <a:p>
            <a:pPr lvl="1"/>
            <a:r>
              <a:rPr lang="en-US" sz="2400" dirty="0"/>
              <a:t>Given a class of playdoh it would look like: </a:t>
            </a:r>
            <a:r>
              <a:rPr lang="en-US" sz="2400" dirty="0">
                <a:solidFill>
                  <a:srgbClr val="FFFF00"/>
                </a:solidFill>
              </a:rPr>
              <a:t>~playdoh()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A destructor has </a:t>
            </a:r>
            <a:r>
              <a:rPr lang="en-US" sz="2400" dirty="0">
                <a:solidFill>
                  <a:srgbClr val="92D050"/>
                </a:solidFill>
              </a:rPr>
              <a:t>no return type </a:t>
            </a:r>
            <a:r>
              <a:rPr lang="en-US" sz="2400" dirty="0"/>
              <a:t>like the constructor and </a:t>
            </a:r>
            <a:r>
              <a:rPr lang="en-US" sz="2400" dirty="0">
                <a:solidFill>
                  <a:srgbClr val="92D050"/>
                </a:solidFill>
              </a:rPr>
              <a:t>never has any parameters/arguments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8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few points about destructors:</a:t>
            </a:r>
          </a:p>
          <a:p>
            <a:pPr lvl="1"/>
            <a:r>
              <a:rPr lang="en-US" sz="2000" dirty="0"/>
              <a:t>They are called </a:t>
            </a:r>
            <a:r>
              <a:rPr lang="en-US" sz="2000" dirty="0">
                <a:solidFill>
                  <a:srgbClr val="FFFF00"/>
                </a:solidFill>
              </a:rPr>
              <a:t>automatically</a:t>
            </a:r>
            <a:r>
              <a:rPr lang="en-US" sz="2000" dirty="0"/>
              <a:t> when an object reaches the end of their life time</a:t>
            </a:r>
          </a:p>
          <a:p>
            <a:pPr lvl="1"/>
            <a:r>
              <a:rPr lang="en-US" sz="2000" dirty="0"/>
              <a:t>As such we should </a:t>
            </a:r>
            <a:r>
              <a:rPr lang="en-US" sz="2000" dirty="0">
                <a:solidFill>
                  <a:srgbClr val="FFFF00"/>
                </a:solidFill>
              </a:rPr>
              <a:t>never explicitly call the destructor </a:t>
            </a:r>
            <a:r>
              <a:rPr lang="en-US" sz="2000" dirty="0"/>
              <a:t>(as it is supposed to handle clean up of objects we don’t want to unintentionally clean up)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Cannot be overloaded</a:t>
            </a:r>
            <a:r>
              <a:rPr lang="en-US" sz="2000" dirty="0"/>
              <a:t>. There can only ever be one destructor function. 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If we don’t include a destructor explicitly the compiler will insert an empty one in for us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6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While the constructors and destructors have a certain purpose (creation and clean up of objects), they are just functions at the end of the day and as such we can put whatever we want in them.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Of course we should take care to know when these functions are called</a:t>
            </a:r>
          </a:p>
        </p:txBody>
      </p:sp>
    </p:spTree>
    <p:extLst>
      <p:ext uri="{BB962C8B-B14F-4D97-AF65-F5344CB8AC3E}">
        <p14:creationId xmlns:p14="http://schemas.microsoft.com/office/powerpoint/2010/main" val="262829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Destruction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of construction and destruction are </a:t>
            </a:r>
            <a:r>
              <a:rPr lang="en-US" dirty="0">
                <a:solidFill>
                  <a:srgbClr val="FFFF00"/>
                </a:solidFill>
              </a:rPr>
              <a:t>the inverse of one another</a:t>
            </a:r>
          </a:p>
          <a:p>
            <a:r>
              <a:rPr lang="en-US" dirty="0"/>
              <a:t>To be clear the order of construction/destruction means at what point the constructor/destructor is called for a given object</a:t>
            </a:r>
          </a:p>
          <a:p>
            <a:endParaRPr lang="en-US" dirty="0"/>
          </a:p>
          <a:p>
            <a:r>
              <a:rPr lang="en-US" dirty="0"/>
              <a:t>The typical timeline is like so: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The constructor is called upon the creation of the object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The destructor is called when that object reaches the end of its lifetime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Any memory allocated for that object is then released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Destruction Order (Multiple)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9002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question may then come up in that if we had created a bunch of objects which one of those is created first? Is it sequential? Which one is destroyed first? Does that follow the same order?</a:t>
            </a:r>
          </a:p>
          <a:p>
            <a:r>
              <a:rPr lang="en-US" dirty="0"/>
              <a:t>The answer to this is that creation is sequential whereas destruction is sequential in reverse</a:t>
            </a:r>
          </a:p>
          <a:p>
            <a:r>
              <a:rPr lang="en-US" dirty="0"/>
              <a:t>Given the following: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3571" y="4206240"/>
            <a:ext cx="320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a;</a:t>
            </a:r>
          </a:p>
          <a:p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b;</a:t>
            </a:r>
          </a:p>
          <a:p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c;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999" y="4206240"/>
            <a:ext cx="608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Playdoh a is created </a:t>
            </a:r>
            <a:r>
              <a:rPr lang="en-US" dirty="0">
                <a:solidFill>
                  <a:srgbClr val="FFFF00"/>
                </a:solidFill>
              </a:rPr>
              <a:t>first</a:t>
            </a:r>
            <a:r>
              <a:rPr lang="en-US" dirty="0"/>
              <a:t> and destroyed </a:t>
            </a:r>
            <a:r>
              <a:rPr lang="en-US" dirty="0">
                <a:solidFill>
                  <a:srgbClr val="92D050"/>
                </a:solidFill>
              </a:rPr>
              <a:t>third</a:t>
            </a:r>
          </a:p>
          <a:p>
            <a:r>
              <a:rPr lang="en-US" dirty="0"/>
              <a:t>Playdoh b is created </a:t>
            </a:r>
            <a:r>
              <a:rPr lang="en-US" dirty="0">
                <a:solidFill>
                  <a:srgbClr val="FFFF00"/>
                </a:solidFill>
              </a:rPr>
              <a:t>second</a:t>
            </a:r>
            <a:r>
              <a:rPr lang="en-US" dirty="0"/>
              <a:t> and destroyed </a:t>
            </a:r>
            <a:r>
              <a:rPr lang="en-US" dirty="0">
                <a:solidFill>
                  <a:srgbClr val="92D050"/>
                </a:solidFill>
              </a:rPr>
              <a:t>second</a:t>
            </a:r>
          </a:p>
          <a:p>
            <a:r>
              <a:rPr lang="en-US" dirty="0"/>
              <a:t>Playdoh c is created </a:t>
            </a:r>
            <a:r>
              <a:rPr lang="en-US" dirty="0">
                <a:solidFill>
                  <a:srgbClr val="FFFF00"/>
                </a:solidFill>
              </a:rPr>
              <a:t>third</a:t>
            </a:r>
            <a:r>
              <a:rPr lang="en-US" dirty="0"/>
              <a:t> and destroyed </a:t>
            </a:r>
            <a:r>
              <a:rPr lang="en-US" dirty="0">
                <a:solidFill>
                  <a:srgbClr val="92D050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04602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Destruction Order (Array)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9002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Similarly we consider if we were dealing with an array of playdoh rather than individual instances of playdoh, the idea is very similar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Given the following: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1804" y="4483239"/>
            <a:ext cx="32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a[3];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999" y="4206240"/>
            <a:ext cx="5178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a[0] is created </a:t>
            </a:r>
            <a:r>
              <a:rPr lang="en-US" dirty="0">
                <a:solidFill>
                  <a:srgbClr val="FFFF00"/>
                </a:solidFill>
              </a:rPr>
              <a:t>first</a:t>
            </a:r>
            <a:r>
              <a:rPr lang="en-US" dirty="0"/>
              <a:t> and destroyed </a:t>
            </a:r>
            <a:r>
              <a:rPr lang="en-US" dirty="0">
                <a:solidFill>
                  <a:srgbClr val="92D050"/>
                </a:solidFill>
              </a:rPr>
              <a:t>third</a:t>
            </a:r>
          </a:p>
          <a:p>
            <a:r>
              <a:rPr lang="en-US" dirty="0"/>
              <a:t>a[1] is created </a:t>
            </a:r>
            <a:r>
              <a:rPr lang="en-US" dirty="0">
                <a:solidFill>
                  <a:srgbClr val="FFFF00"/>
                </a:solidFill>
              </a:rPr>
              <a:t>second</a:t>
            </a:r>
            <a:r>
              <a:rPr lang="en-US" dirty="0"/>
              <a:t> and destroyed </a:t>
            </a:r>
            <a:r>
              <a:rPr lang="en-US" dirty="0">
                <a:solidFill>
                  <a:srgbClr val="92D050"/>
                </a:solidFill>
              </a:rPr>
              <a:t>second</a:t>
            </a:r>
          </a:p>
          <a:p>
            <a:r>
              <a:rPr lang="en-US" dirty="0"/>
              <a:t>a[2] is created </a:t>
            </a:r>
            <a:r>
              <a:rPr lang="en-US" dirty="0">
                <a:solidFill>
                  <a:srgbClr val="FFFF00"/>
                </a:solidFill>
              </a:rPr>
              <a:t>third</a:t>
            </a:r>
            <a:r>
              <a:rPr lang="en-US" dirty="0"/>
              <a:t> and destroyed </a:t>
            </a:r>
            <a:r>
              <a:rPr lang="en-US" dirty="0">
                <a:solidFill>
                  <a:srgbClr val="92D050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408377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Destruction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In summary the order of destruction is the reverse of the construction</a:t>
            </a:r>
          </a:p>
          <a:p>
            <a:r>
              <a:rPr lang="en-US" sz="2800" dirty="0">
                <a:solidFill>
                  <a:srgbClr val="92D050"/>
                </a:solidFill>
              </a:rPr>
              <a:t>It’s a first in, last out (</a:t>
            </a:r>
            <a:r>
              <a:rPr lang="en-US" sz="2800" dirty="0">
                <a:solidFill>
                  <a:srgbClr val="FFFF00"/>
                </a:solidFill>
              </a:rPr>
              <a:t>FILO</a:t>
            </a:r>
            <a:r>
              <a:rPr lang="en-US" sz="2800" dirty="0">
                <a:solidFill>
                  <a:srgbClr val="92D050"/>
                </a:solidFill>
              </a:rPr>
              <a:t>) mechanism</a:t>
            </a:r>
          </a:p>
        </p:txBody>
      </p:sp>
    </p:spTree>
    <p:extLst>
      <p:ext uri="{BB962C8B-B14F-4D97-AF65-F5344CB8AC3E}">
        <p14:creationId xmlns:p14="http://schemas.microsoft.com/office/powerpoint/2010/main" val="213102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9ACB-CE0A-4132-867F-BA69854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29F3-364A-4605-A034-ED7765E3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4-1</a:t>
            </a:r>
          </a:p>
          <a:p>
            <a:pPr lvl="1"/>
            <a:r>
              <a:rPr lang="en-US" dirty="0"/>
              <a:t>Class scope/privacy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Destructors</a:t>
            </a:r>
          </a:p>
          <a:p>
            <a:pPr lvl="1"/>
            <a:r>
              <a:rPr lang="en-US" dirty="0"/>
              <a:t>Overloading Constructors</a:t>
            </a:r>
          </a:p>
          <a:p>
            <a:r>
              <a:rPr lang="en-US" dirty="0"/>
              <a:t>Week 4-2</a:t>
            </a:r>
          </a:p>
          <a:p>
            <a:pPr lvl="1"/>
            <a:r>
              <a:rPr lang="en-US" dirty="0"/>
              <a:t>The Current Object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this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10075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the need to more than just the default constructor (very often we do) we can </a:t>
            </a:r>
            <a:r>
              <a:rPr lang="en-US" dirty="0">
                <a:solidFill>
                  <a:schemeClr val="accent6"/>
                </a:solidFill>
              </a:rPr>
              <a:t>overload the default constructor much like any other function</a:t>
            </a:r>
          </a:p>
          <a:p>
            <a:r>
              <a:rPr lang="en-US" dirty="0"/>
              <a:t>By doing we can then have a multitude of ways to safely create our objects</a:t>
            </a:r>
          </a:p>
          <a:p>
            <a:r>
              <a:rPr lang="en-US" dirty="0"/>
              <a:t>A declaration for this overloaded constructor would look like so: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Type(param1, param2 …)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For a class of playdoh it might look like: </a:t>
            </a:r>
            <a:r>
              <a:rPr lang="en-US" dirty="0">
                <a:solidFill>
                  <a:schemeClr val="accent3"/>
                </a:solidFill>
              </a:rPr>
              <a:t>playdoh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/>
              <a:t> weight);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Now these constructors can take the place of our set functions</a:t>
            </a:r>
          </a:p>
        </p:txBody>
      </p:sp>
    </p:spTree>
    <p:extLst>
      <p:ext uri="{BB962C8B-B14F-4D97-AF65-F5344CB8AC3E}">
        <p14:creationId xmlns:p14="http://schemas.microsoft.com/office/powerpoint/2010/main" val="182484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4-2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Current Object, </a:t>
            </a:r>
            <a:r>
              <a:rPr lang="en-US" dirty="0">
                <a:solidFill>
                  <a:srgbClr val="92D050"/>
                </a:solidFill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73846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in the context of a member function of a class </a:t>
            </a:r>
            <a:r>
              <a:rPr lang="en-US" sz="2400" dirty="0">
                <a:solidFill>
                  <a:srgbClr val="FFFF00"/>
                </a:solidFill>
              </a:rPr>
              <a:t>we are able to refer to the current object’s data members without explicitly stating it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. playdoh’s </a:t>
            </a:r>
            <a:r>
              <a:rPr lang="en-US" sz="2400" dirty="0">
                <a:solidFill>
                  <a:srgbClr val="FFFF00"/>
                </a:solidFill>
              </a:rPr>
              <a:t>weight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FFFF00"/>
                </a:solidFill>
              </a:rPr>
              <a:t>colour</a:t>
            </a:r>
            <a:r>
              <a:rPr lang="en-US" sz="2400" dirty="0"/>
              <a:t> can be accessed in reference to the current object inside of the display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solidFill>
                  <a:srgbClr val="92D050"/>
                </a:solidFill>
              </a:rPr>
              <a:t>this</a:t>
            </a:r>
            <a:r>
              <a:rPr lang="en-US" sz="2400" dirty="0"/>
              <a:t>, can be used to refer to the memory in which the current object is stored </a:t>
            </a:r>
            <a:r>
              <a:rPr lang="en-US" sz="2400" dirty="0">
                <a:solidFill>
                  <a:srgbClr val="FFFF00"/>
                </a:solidFill>
              </a:rPr>
              <a:t>when you are inside of a member function</a:t>
            </a:r>
          </a:p>
          <a:p>
            <a:r>
              <a:rPr lang="en-US" sz="2400" dirty="0"/>
              <a:t>In other words it points to the </a:t>
            </a:r>
            <a:r>
              <a:rPr lang="en-US" sz="2400" dirty="0">
                <a:solidFill>
                  <a:srgbClr val="FFFF00"/>
                </a:solidFill>
              </a:rPr>
              <a:t>address</a:t>
            </a:r>
            <a:r>
              <a:rPr lang="en-US" sz="2400" dirty="0"/>
              <a:t> of where the object is stored</a:t>
            </a:r>
          </a:p>
          <a:p>
            <a:r>
              <a:rPr lang="en-US" sz="2400" dirty="0"/>
              <a:t>Dereferencing it like so </a:t>
            </a:r>
            <a:r>
              <a:rPr lang="en-US" sz="2400" dirty="0">
                <a:solidFill>
                  <a:srgbClr val="92D050"/>
                </a:solidFill>
              </a:rPr>
              <a:t>*this </a:t>
            </a:r>
            <a:r>
              <a:rPr lang="en-US" sz="2400" dirty="0"/>
              <a:t>will give you the actual object</a:t>
            </a:r>
          </a:p>
        </p:txBody>
      </p:sp>
    </p:spTree>
    <p:extLst>
      <p:ext uri="{BB962C8B-B14F-4D97-AF65-F5344CB8AC3E}">
        <p14:creationId xmlns:p14="http://schemas.microsoft.com/office/powerpoint/2010/main" val="413308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3D1CF-774B-4B2F-B68D-B6D1B067B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4-1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8EECC1B-FF74-476D-A9E2-115F6558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Classes, Constructors, Destructors</a:t>
            </a:r>
          </a:p>
        </p:txBody>
      </p:sp>
    </p:spTree>
    <p:extLst>
      <p:ext uri="{BB962C8B-B14F-4D97-AF65-F5344CB8AC3E}">
        <p14:creationId xmlns:p14="http://schemas.microsoft.com/office/powerpoint/2010/main" val="5344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time we spoke about </a:t>
            </a:r>
            <a:r>
              <a:rPr lang="en-US" dirty="0">
                <a:solidFill>
                  <a:srgbClr val="FFFF00"/>
                </a:solidFill>
              </a:rPr>
              <a:t>member functions </a:t>
            </a:r>
            <a:r>
              <a:rPr lang="en-US" dirty="0"/>
              <a:t>in </a:t>
            </a:r>
            <a:r>
              <a:rPr lang="en-US" dirty="0" err="1">
                <a:solidFill>
                  <a:srgbClr val="FFFF00"/>
                </a:solidFill>
              </a:rPr>
              <a:t>structs</a:t>
            </a:r>
            <a:r>
              <a:rPr lang="en-US" dirty="0"/>
              <a:t> and subsequently </a:t>
            </a:r>
            <a:r>
              <a:rPr lang="en-US" dirty="0">
                <a:solidFill>
                  <a:srgbClr val="FFFF00"/>
                </a:solidFill>
              </a:rPr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We touched on the notion of access levels/labels (</a:t>
            </a:r>
            <a:r>
              <a:rPr lang="en-US" dirty="0">
                <a:solidFill>
                  <a:srgbClr val="FFFF00"/>
                </a:solidFill>
              </a:rPr>
              <a:t>public</a:t>
            </a:r>
            <a:r>
              <a:rPr lang="en-US" dirty="0"/>
              <a:t> vs </a:t>
            </a:r>
            <a:r>
              <a:rPr lang="en-US" dirty="0">
                <a:solidFill>
                  <a:schemeClr val="accent5"/>
                </a:solidFill>
              </a:rPr>
              <a:t>private</a:t>
            </a:r>
            <a:r>
              <a:rPr lang="en-US" dirty="0"/>
              <a:t>)</a:t>
            </a:r>
          </a:p>
          <a:p>
            <a:r>
              <a:rPr lang="en-US" dirty="0"/>
              <a:t>In conjunction with our discussions about objects and classes / </a:t>
            </a:r>
            <a:r>
              <a:rPr lang="en-US" dirty="0" err="1"/>
              <a:t>structs</a:t>
            </a:r>
            <a:r>
              <a:rPr lang="en-US" dirty="0"/>
              <a:t> with logic are in essence what comprises the </a:t>
            </a:r>
            <a:r>
              <a:rPr lang="en-US" dirty="0">
                <a:solidFill>
                  <a:srgbClr val="92D050"/>
                </a:solidFill>
              </a:rPr>
              <a:t>Encapsulation</a:t>
            </a:r>
            <a:r>
              <a:rPr lang="en-US" dirty="0"/>
              <a:t> idea of OOP. </a:t>
            </a:r>
            <a:r>
              <a:rPr lang="en-US" dirty="0">
                <a:solidFill>
                  <a:srgbClr val="92D050"/>
                </a:solidFill>
              </a:rPr>
              <a:t>Objects</a:t>
            </a:r>
            <a:r>
              <a:rPr lang="en-US" dirty="0"/>
              <a:t> are now more than a generic term but rather we can define it more accurate as </a:t>
            </a:r>
            <a:r>
              <a:rPr lang="en-US" dirty="0">
                <a:solidFill>
                  <a:schemeClr val="accent2"/>
                </a:solidFill>
              </a:rPr>
              <a:t>instances of a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Creating an instance of a class looks like the following: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 identifier;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p;</a:t>
            </a:r>
          </a:p>
        </p:txBody>
      </p:sp>
    </p:spTree>
    <p:extLst>
      <p:ext uri="{BB962C8B-B14F-4D97-AF65-F5344CB8AC3E}">
        <p14:creationId xmlns:p14="http://schemas.microsoft.com/office/powerpoint/2010/main" val="310280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coupling of data </a:t>
            </a:r>
            <a:r>
              <a:rPr lang="en-US" dirty="0"/>
              <a:t>(member variables) and logic (member functions) together inside of a class is what makes up encapsulation.</a:t>
            </a:r>
          </a:p>
          <a:p>
            <a:r>
              <a:rPr lang="en-US" dirty="0"/>
              <a:t>What’s interesting to note is that when we create instances of a class like </a:t>
            </a:r>
            <a:r>
              <a:rPr lang="en-US" dirty="0">
                <a:solidFill>
                  <a:schemeClr val="accent3"/>
                </a:solidFill>
              </a:rPr>
              <a:t>Playdoh</a:t>
            </a:r>
            <a:r>
              <a:rPr lang="en-US" dirty="0"/>
              <a:t> while internally </a:t>
            </a:r>
            <a:r>
              <a:rPr lang="en-US" dirty="0">
                <a:solidFill>
                  <a:srgbClr val="FFFF00"/>
                </a:solidFill>
              </a:rPr>
              <a:t>each instance has its own member variables storing their own data, the member functions are only defined once in memory and each instance will share these functions.</a:t>
            </a:r>
          </a:p>
          <a:p>
            <a:r>
              <a:rPr lang="en-US" dirty="0"/>
              <a:t>This is like having a common tool box in which many workers share</a:t>
            </a:r>
          </a:p>
        </p:txBody>
      </p:sp>
    </p:spTree>
    <p:extLst>
      <p:ext uri="{BB962C8B-B14F-4D97-AF65-F5344CB8AC3E}">
        <p14:creationId xmlns:p14="http://schemas.microsoft.com/office/powerpoint/2010/main" val="198279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private</a:t>
            </a:r>
            <a:r>
              <a:rPr lang="en-US" dirty="0"/>
              <a:t> access label designates what isn’t directly accessible within our class and typically we make it so the member data isn’t.</a:t>
            </a:r>
          </a:p>
          <a:p>
            <a:r>
              <a:rPr lang="en-US" dirty="0"/>
              <a:t>We then label some member functions as </a:t>
            </a:r>
            <a:r>
              <a:rPr lang="en-US" dirty="0">
                <a:solidFill>
                  <a:schemeClr val="accent2"/>
                </a:solidFill>
              </a:rPr>
              <a:t>public</a:t>
            </a:r>
            <a:r>
              <a:rPr lang="en-US" dirty="0"/>
              <a:t> allowing only those pathways as entry points into our object</a:t>
            </a:r>
          </a:p>
          <a:p>
            <a:r>
              <a:rPr lang="en-US" dirty="0"/>
              <a:t>This is the standard practice.</a:t>
            </a:r>
          </a:p>
          <a:p>
            <a:r>
              <a:rPr lang="en-US" dirty="0"/>
              <a:t>However we when are dealing with privacy, the C++ compiler actually applies it as class level privacy. </a:t>
            </a:r>
            <a:r>
              <a:rPr lang="en-US" dirty="0">
                <a:solidFill>
                  <a:srgbClr val="FFFF00"/>
                </a:solidFill>
              </a:rPr>
              <a:t>In other words any member function can access any private member of its class including the data member of any instance of the 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in the previous week we made mention of the three categories that an class’ member functions could be.</a:t>
            </a:r>
          </a:p>
          <a:p>
            <a:r>
              <a:rPr lang="en-US" dirty="0"/>
              <a:t>One of those categories was regarded as ‘</a:t>
            </a:r>
            <a:r>
              <a:rPr lang="en-US" dirty="0">
                <a:solidFill>
                  <a:schemeClr val="accent2"/>
                </a:solidFill>
              </a:rPr>
              <a:t>special</a:t>
            </a:r>
            <a:r>
              <a:rPr lang="en-US" dirty="0"/>
              <a:t>’</a:t>
            </a:r>
          </a:p>
          <a:p>
            <a:r>
              <a:rPr lang="en-US" dirty="0">
                <a:solidFill>
                  <a:srgbClr val="FFFF00"/>
                </a:solidFill>
              </a:rPr>
              <a:t>Those special functions are relegated to dealing with the creation, destruction and assignment of objects (of that class)</a:t>
            </a:r>
          </a:p>
          <a:p>
            <a:r>
              <a:rPr lang="en-US" dirty="0"/>
              <a:t>These functions will allow for a more fluid and crisp mechanism to create objects</a:t>
            </a:r>
          </a:p>
          <a:p>
            <a:r>
              <a:rPr lang="en-US" dirty="0"/>
              <a:t>To review an object is an </a:t>
            </a:r>
            <a:r>
              <a:rPr lang="en-US" dirty="0">
                <a:solidFill>
                  <a:schemeClr val="accent2"/>
                </a:solidFill>
              </a:rPr>
              <a:t>instance</a:t>
            </a:r>
            <a:r>
              <a:rPr lang="en-US" dirty="0"/>
              <a:t> of a </a:t>
            </a:r>
            <a:r>
              <a:rPr lang="en-US" dirty="0">
                <a:solidFill>
                  <a:srgbClr val="92D050"/>
                </a:solidFill>
              </a:rPr>
              <a:t>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51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A4E7-7B62-4311-91B3-915AF931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91C5-3AD1-4528-9FD4-15EB41FB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9075"/>
            <a:ext cx="10353762" cy="4058751"/>
          </a:xfrm>
        </p:spPr>
        <p:txBody>
          <a:bodyPr/>
          <a:lstStyle/>
          <a:p>
            <a:r>
              <a:rPr lang="en-US" dirty="0"/>
              <a:t>Up to this point what we’ve done is instantiate an object and then use public member functions to set the values of the member data:</a:t>
            </a:r>
          </a:p>
          <a:p>
            <a:pPr marL="450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p; // </a:t>
            </a:r>
            <a:r>
              <a:rPr lang="en-US" dirty="0">
                <a:solidFill>
                  <a:schemeClr val="accent3"/>
                </a:solidFill>
              </a:rPr>
              <a:t>Instantiate</a:t>
            </a:r>
          </a:p>
          <a:p>
            <a:pPr marL="450000" lvl="1" indent="0">
              <a:buNone/>
            </a:pPr>
            <a:r>
              <a:rPr lang="en-US" dirty="0" err="1"/>
              <a:t>p.setWeight</a:t>
            </a:r>
            <a:r>
              <a:rPr lang="en-US" dirty="0"/>
              <a:t>(100); // </a:t>
            </a:r>
            <a:r>
              <a:rPr lang="en-US" dirty="0">
                <a:solidFill>
                  <a:schemeClr val="accent3"/>
                </a:solidFill>
              </a:rPr>
              <a:t>Set</a:t>
            </a:r>
          </a:p>
          <a:p>
            <a:pPr marL="450000" lvl="1" indent="0">
              <a:buNone/>
            </a:pPr>
            <a:r>
              <a:rPr lang="en-US" dirty="0"/>
              <a:t>…</a:t>
            </a:r>
          </a:p>
          <a:p>
            <a:r>
              <a:rPr lang="en-US" dirty="0">
                <a:solidFill>
                  <a:srgbClr val="FFFF00"/>
                </a:solidFill>
              </a:rPr>
              <a:t>This creates a problem</a:t>
            </a:r>
            <a:r>
              <a:rPr lang="en-US" dirty="0"/>
              <a:t>. Because we aren’t setting the value of the member data during instantiation we can reach a situation where we </a:t>
            </a:r>
            <a:r>
              <a:rPr lang="en-US" dirty="0" err="1"/>
              <a:t>attept</a:t>
            </a:r>
            <a:r>
              <a:rPr lang="en-US" dirty="0"/>
              <a:t> to use data that has not yet been defined. </a:t>
            </a:r>
            <a:r>
              <a:rPr lang="en-US" dirty="0">
                <a:solidFill>
                  <a:srgbClr val="FFFF00"/>
                </a:solidFill>
              </a:rPr>
              <a:t>What if we had called the display function before setting our data</a:t>
            </a:r>
            <a:r>
              <a:rPr lang="en-US" dirty="0"/>
              <a:t>? What would happen?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4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 a </a:t>
            </a:r>
            <a:r>
              <a:rPr lang="en-US" dirty="0">
                <a:solidFill>
                  <a:srgbClr val="FFFF00"/>
                </a:solidFill>
              </a:rPr>
              <a:t>mechanism to set our objects at creation time </a:t>
            </a:r>
            <a:r>
              <a:rPr lang="en-US" dirty="0"/>
              <a:t>would solve this issue</a:t>
            </a:r>
          </a:p>
          <a:p>
            <a:r>
              <a:rPr lang="en-US" dirty="0"/>
              <a:t>The first of the those special member functions, the </a:t>
            </a:r>
            <a:r>
              <a:rPr lang="en-US" dirty="0">
                <a:solidFill>
                  <a:srgbClr val="92D050"/>
                </a:solidFill>
              </a:rPr>
              <a:t>constructor </a:t>
            </a:r>
            <a:r>
              <a:rPr lang="en-US" dirty="0"/>
              <a:t>fulfills this purpose</a:t>
            </a:r>
          </a:p>
          <a:p>
            <a:r>
              <a:rPr lang="en-US" dirty="0"/>
              <a:t>The declaration for the </a:t>
            </a:r>
            <a:r>
              <a:rPr lang="en-US" dirty="0">
                <a:solidFill>
                  <a:srgbClr val="92D050"/>
                </a:solidFill>
              </a:rPr>
              <a:t>default</a:t>
            </a:r>
            <a:r>
              <a:rPr lang="en-US" dirty="0"/>
              <a:t> constructor function looks like the following: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Type()</a:t>
            </a:r>
            <a:r>
              <a:rPr lang="en-US" sz="2400" dirty="0"/>
              <a:t>; </a:t>
            </a:r>
          </a:p>
          <a:p>
            <a:pPr lvl="1"/>
            <a:r>
              <a:rPr lang="en-US" sz="2400" dirty="0"/>
              <a:t>Given a class of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playdoh</a:t>
            </a:r>
            <a:r>
              <a:rPr lang="en-US" sz="2400" dirty="0"/>
              <a:t> it would look like: </a:t>
            </a:r>
            <a:r>
              <a:rPr lang="en-US" sz="2400" dirty="0">
                <a:solidFill>
                  <a:srgbClr val="FFFF00"/>
                </a:solidFill>
              </a:rPr>
              <a:t>playdoh()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941</TotalTime>
  <Words>1417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Bookman Old Style</vt:lpstr>
      <vt:lpstr>Rockwell</vt:lpstr>
      <vt:lpstr>Damask</vt:lpstr>
      <vt:lpstr>Week 4</vt:lpstr>
      <vt:lpstr>Agenda</vt:lpstr>
      <vt:lpstr>Week 4-1</vt:lpstr>
      <vt:lpstr>Classes</vt:lpstr>
      <vt:lpstr>Classes</vt:lpstr>
      <vt:lpstr>Class Privacy</vt:lpstr>
      <vt:lpstr>Special Member Functions</vt:lpstr>
      <vt:lpstr>Constructors</vt:lpstr>
      <vt:lpstr>Constructors</vt:lpstr>
      <vt:lpstr>Constructors</vt:lpstr>
      <vt:lpstr>Constructors / Safe Empty State</vt:lpstr>
      <vt:lpstr>Destructors</vt:lpstr>
      <vt:lpstr>Destructors</vt:lpstr>
      <vt:lpstr>Destructors</vt:lpstr>
      <vt:lpstr>Constructors and Destructors</vt:lpstr>
      <vt:lpstr>Construction and Destruction Order</vt:lpstr>
      <vt:lpstr>Construction and Destruction Order (Multiple)</vt:lpstr>
      <vt:lpstr>Construction and Destruction Order (Array)</vt:lpstr>
      <vt:lpstr>Construction and Destruction Order</vt:lpstr>
      <vt:lpstr>Overloading Constructors</vt:lpstr>
      <vt:lpstr>Week 4-2</vt:lpstr>
      <vt:lpstr>Current Object</vt:lpstr>
      <vt:lpstr>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Zhan Huang</dc:creator>
  <cp:lastModifiedBy>Hong Huang</cp:lastModifiedBy>
  <cp:revision>216</cp:revision>
  <dcterms:created xsi:type="dcterms:W3CDTF">2019-01-28T05:09:37Z</dcterms:created>
  <dcterms:modified xsi:type="dcterms:W3CDTF">2019-09-23T00:50:12Z</dcterms:modified>
</cp:coreProperties>
</file>