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85" r:id="rId9"/>
    <p:sldId id="262" r:id="rId10"/>
    <p:sldId id="286" r:id="rId11"/>
    <p:sldId id="265" r:id="rId12"/>
    <p:sldId id="287" r:id="rId13"/>
    <p:sldId id="263" r:id="rId14"/>
    <p:sldId id="288" r:id="rId15"/>
    <p:sldId id="264" r:id="rId16"/>
    <p:sldId id="267" r:id="rId17"/>
    <p:sldId id="269" r:id="rId18"/>
    <p:sldId id="289" r:id="rId19"/>
    <p:sldId id="270" r:id="rId20"/>
    <p:sldId id="271" r:id="rId21"/>
    <p:sldId id="273" r:id="rId22"/>
    <p:sldId id="275" r:id="rId23"/>
    <p:sldId id="274" r:id="rId24"/>
    <p:sldId id="290" r:id="rId25"/>
    <p:sldId id="268" r:id="rId26"/>
    <p:sldId id="278" r:id="rId27"/>
    <p:sldId id="279" r:id="rId28"/>
    <p:sldId id="280" r:id="rId29"/>
    <p:sldId id="281" r:id="rId30"/>
    <p:sldId id="282" r:id="rId31"/>
    <p:sldId id="291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3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7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650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7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70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0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6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B38D-39CD-4C27-B924-F600D207362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6BBE-55FA-428A-BB42-9C2D83487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1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Helper Functions</a:t>
            </a:r>
          </a:p>
        </p:txBody>
      </p:sp>
    </p:spTree>
    <p:extLst>
      <p:ext uri="{BB962C8B-B14F-4D97-AF65-F5344CB8AC3E}">
        <p14:creationId xmlns:p14="http://schemas.microsoft.com/office/powerpoint/2010/main" val="185831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to this is the use of the </a:t>
            </a:r>
            <a:r>
              <a:rPr lang="en-US" dirty="0">
                <a:solidFill>
                  <a:srgbClr val="92D050"/>
                </a:solidFill>
              </a:rPr>
              <a:t>operator</a:t>
            </a:r>
            <a:r>
              <a:rPr lang="en-US" dirty="0"/>
              <a:t> keyword.</a:t>
            </a:r>
          </a:p>
          <a:p>
            <a:r>
              <a:rPr lang="en-US" dirty="0"/>
              <a:t>Similar to defining a function you have a declaration of the </a:t>
            </a:r>
            <a:r>
              <a:rPr lang="en-US" dirty="0">
                <a:solidFill>
                  <a:srgbClr val="FFFF00"/>
                </a:solidFill>
              </a:rPr>
              <a:t>operator overload in the header file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the definition of it in the implementation file</a:t>
            </a:r>
            <a:r>
              <a:rPr lang="en-US" dirty="0"/>
              <a:t>.</a:t>
            </a:r>
          </a:p>
          <a:p>
            <a:r>
              <a:rPr lang="en-US" dirty="0"/>
              <a:t>An example of a operator overload for the previous </a:t>
            </a:r>
            <a:r>
              <a:rPr lang="en-US" u="sng" dirty="0"/>
              <a:t>playdoh addition operation</a:t>
            </a:r>
            <a:r>
              <a:rPr lang="en-US" dirty="0"/>
              <a:t> could look like: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Playdoh&amp;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operator</a:t>
            </a:r>
            <a:r>
              <a:rPr lang="en-US" dirty="0">
                <a:solidFill>
                  <a:srgbClr val="FFFF00"/>
                </a:solidFill>
              </a:rPr>
              <a:t>+=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w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Notice it looks like a function where the syntax can be described as: 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returnType</a:t>
            </a:r>
            <a:r>
              <a:rPr lang="en-US" dirty="0"/>
              <a:t> [</a:t>
            </a:r>
            <a:r>
              <a:rPr lang="en-US" dirty="0">
                <a:solidFill>
                  <a:srgbClr val="92D050"/>
                </a:solidFill>
              </a:rPr>
              <a:t>operator</a:t>
            </a:r>
            <a:r>
              <a:rPr lang="en-US" dirty="0"/>
              <a:t>][</a:t>
            </a:r>
            <a:r>
              <a:rPr lang="en-US" dirty="0">
                <a:solidFill>
                  <a:srgbClr val="FFFF00"/>
                </a:solidFill>
              </a:rPr>
              <a:t>OP_SYMBOL</a:t>
            </a:r>
            <a:r>
              <a:rPr lang="en-US" dirty="0"/>
              <a:t>](</a:t>
            </a:r>
            <a:r>
              <a:rPr lang="en-US" dirty="0">
                <a:solidFill>
                  <a:srgbClr val="FF0000"/>
                </a:solidFill>
              </a:rPr>
              <a:t>parameters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496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Playdoh&amp;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operator</a:t>
            </a:r>
            <a:r>
              <a:rPr lang="en-US" dirty="0">
                <a:solidFill>
                  <a:srgbClr val="FFFF00"/>
                </a:solidFill>
              </a:rPr>
              <a:t>+=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int 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returnType</a:t>
            </a:r>
            <a:r>
              <a:rPr lang="en-US" dirty="0"/>
              <a:t> [</a:t>
            </a:r>
            <a:r>
              <a:rPr lang="en-US" dirty="0">
                <a:solidFill>
                  <a:srgbClr val="92D050"/>
                </a:solidFill>
              </a:rPr>
              <a:t>operator</a:t>
            </a:r>
            <a:r>
              <a:rPr lang="en-US" dirty="0"/>
              <a:t>][</a:t>
            </a:r>
            <a:r>
              <a:rPr lang="en-US" dirty="0">
                <a:solidFill>
                  <a:srgbClr val="FFFF00"/>
                </a:solidFill>
              </a:rPr>
              <a:t>OP_SYMBOL</a:t>
            </a:r>
            <a:r>
              <a:rPr lang="en-US" dirty="0"/>
              <a:t>](</a:t>
            </a:r>
            <a:r>
              <a:rPr lang="en-US" dirty="0">
                <a:solidFill>
                  <a:srgbClr val="FF0000"/>
                </a:solidFill>
              </a:rPr>
              <a:t>parameters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signature</a:t>
            </a:r>
            <a:r>
              <a:rPr lang="en-US" dirty="0"/>
              <a:t> of the operator overload is akin to a function signature and can be described in the following parts: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operator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operation</a:t>
            </a:r>
            <a:r>
              <a:rPr lang="en-US" dirty="0"/>
              <a:t> symbol</a:t>
            </a:r>
          </a:p>
          <a:p>
            <a:pPr lvl="1"/>
            <a:r>
              <a:rPr lang="en-US" dirty="0"/>
              <a:t>the type of its </a:t>
            </a:r>
            <a:r>
              <a:rPr lang="en-US" dirty="0">
                <a:solidFill>
                  <a:srgbClr val="FF0000"/>
                </a:solidFill>
              </a:rPr>
              <a:t>right operand</a:t>
            </a:r>
            <a:r>
              <a:rPr lang="en-US" dirty="0"/>
              <a:t>, if any (the parameters)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rgbClr val="92D050"/>
                </a:solidFill>
              </a:rPr>
              <a:t>const</a:t>
            </a:r>
            <a:r>
              <a:rPr lang="en-US" dirty="0"/>
              <a:t> status of the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2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Playdoh&amp;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operator</a:t>
            </a:r>
            <a:r>
              <a:rPr lang="en-US" dirty="0">
                <a:solidFill>
                  <a:srgbClr val="FFFF00"/>
                </a:solidFill>
              </a:rPr>
              <a:t>+=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int 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returnType</a:t>
            </a:r>
            <a:r>
              <a:rPr lang="en-US" dirty="0"/>
              <a:t> [</a:t>
            </a:r>
            <a:r>
              <a:rPr lang="en-US" dirty="0">
                <a:solidFill>
                  <a:srgbClr val="92D050"/>
                </a:solidFill>
              </a:rPr>
              <a:t>operator</a:t>
            </a:r>
            <a:r>
              <a:rPr lang="en-US" dirty="0"/>
              <a:t>][</a:t>
            </a:r>
            <a:r>
              <a:rPr lang="en-US" dirty="0">
                <a:solidFill>
                  <a:srgbClr val="FFFF00"/>
                </a:solidFill>
              </a:rPr>
              <a:t>OP_SYMBOL</a:t>
            </a:r>
            <a:r>
              <a:rPr lang="en-US" dirty="0"/>
              <a:t>](</a:t>
            </a:r>
            <a:r>
              <a:rPr lang="en-US" dirty="0">
                <a:solidFill>
                  <a:srgbClr val="FF0000"/>
                </a:solidFill>
              </a:rPr>
              <a:t>parameters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Note again how the return type isn’t part of the signature like with functions. If we wanted to differentiate these overloads we have to differ the signature (like functions)</a:t>
            </a:r>
          </a:p>
          <a:p>
            <a:r>
              <a:rPr lang="en-US" dirty="0">
                <a:solidFill>
                  <a:schemeClr val="accent6"/>
                </a:solidFill>
              </a:rPr>
              <a:t>Another thing to note is that if the compiler can’t find the exact signature it will try to match it with the closest one (by promotion or narrowing of arguments)</a:t>
            </a:r>
          </a:p>
        </p:txBody>
      </p:sp>
    </p:spTree>
    <p:extLst>
      <p:ext uri="{BB962C8B-B14F-4D97-AF65-F5344CB8AC3E}">
        <p14:creationId xmlns:p14="http://schemas.microsoft.com/office/powerpoint/2010/main" val="239625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9592840" cy="3702881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The following operators </a:t>
            </a:r>
            <a:r>
              <a:rPr lang="en-US" sz="3200" dirty="0">
                <a:solidFill>
                  <a:srgbClr val="FF0000"/>
                </a:solidFill>
              </a:rPr>
              <a:t>can</a:t>
            </a:r>
            <a:r>
              <a:rPr lang="en-US" sz="3200" dirty="0"/>
              <a:t> be overloaded:</a:t>
            </a:r>
          </a:p>
          <a:p>
            <a:r>
              <a:rPr lang="en-US" sz="3200" dirty="0">
                <a:solidFill>
                  <a:srgbClr val="FFFF00"/>
                </a:solidFill>
              </a:rPr>
              <a:t>binary arithmetic 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92D050"/>
                </a:solidFill>
              </a:rPr>
              <a:t>+ - * / %</a:t>
            </a:r>
            <a:r>
              <a:rPr lang="en-US" sz="3200" dirty="0"/>
              <a:t>)</a:t>
            </a:r>
          </a:p>
          <a:p>
            <a:r>
              <a:rPr lang="en-US" sz="3200" dirty="0">
                <a:solidFill>
                  <a:srgbClr val="FFFF00"/>
                </a:solidFill>
              </a:rPr>
              <a:t>assignment</a:t>
            </a:r>
            <a:r>
              <a:rPr lang="en-US" sz="3200" dirty="0"/>
              <a:t> - simple and compound (</a:t>
            </a:r>
            <a:r>
              <a:rPr lang="en-US" sz="3200" dirty="0">
                <a:solidFill>
                  <a:srgbClr val="92D050"/>
                </a:solidFill>
              </a:rPr>
              <a:t>= += -= *= /= %=</a:t>
            </a:r>
            <a:r>
              <a:rPr lang="en-US" sz="3200" dirty="0"/>
              <a:t>)</a:t>
            </a:r>
          </a:p>
          <a:p>
            <a:r>
              <a:rPr lang="en-US" sz="3200" dirty="0">
                <a:solidFill>
                  <a:srgbClr val="FFFF00"/>
                </a:solidFill>
              </a:rPr>
              <a:t>unary</a:t>
            </a:r>
            <a:r>
              <a:rPr lang="en-US" sz="3200" dirty="0"/>
              <a:t> - pre-fix post-fix plus minus (</a:t>
            </a:r>
            <a:r>
              <a:rPr lang="en-US" sz="3200" dirty="0">
                <a:solidFill>
                  <a:srgbClr val="92D050"/>
                </a:solidFill>
              </a:rPr>
              <a:t>++ -- + -</a:t>
            </a:r>
            <a:r>
              <a:rPr lang="en-US" sz="3200" dirty="0"/>
              <a:t>)</a:t>
            </a:r>
          </a:p>
          <a:p>
            <a:r>
              <a:rPr lang="en-US" sz="3200" dirty="0">
                <a:solidFill>
                  <a:srgbClr val="FFFF00"/>
                </a:solidFill>
              </a:rPr>
              <a:t>relational</a:t>
            </a:r>
            <a:r>
              <a:rPr lang="en-US" sz="3200" dirty="0"/>
              <a:t> (</a:t>
            </a:r>
            <a:r>
              <a:rPr lang="en-US" sz="3200" dirty="0">
                <a:solidFill>
                  <a:srgbClr val="92D050"/>
                </a:solidFill>
              </a:rPr>
              <a:t>== &lt; &gt; &lt;= &gt;= !=</a:t>
            </a:r>
            <a:r>
              <a:rPr lang="en-US" sz="3200" dirty="0"/>
              <a:t>)</a:t>
            </a:r>
          </a:p>
          <a:p>
            <a:r>
              <a:rPr lang="en-US" sz="3200" dirty="0">
                <a:solidFill>
                  <a:srgbClr val="FFFF00"/>
                </a:solidFill>
              </a:rPr>
              <a:t>logical</a:t>
            </a:r>
            <a:r>
              <a:rPr lang="en-US" sz="3200" dirty="0"/>
              <a:t> (</a:t>
            </a:r>
            <a:r>
              <a:rPr lang="en-US" sz="3200" dirty="0">
                <a:solidFill>
                  <a:srgbClr val="92D050"/>
                </a:solidFill>
              </a:rPr>
              <a:t>&amp;&amp; || !</a:t>
            </a:r>
            <a:r>
              <a:rPr lang="en-US" sz="3200" dirty="0"/>
              <a:t>)</a:t>
            </a:r>
          </a:p>
          <a:p>
            <a:r>
              <a:rPr lang="en-US" sz="3200" dirty="0">
                <a:solidFill>
                  <a:srgbClr val="FFFF00"/>
                </a:solidFill>
              </a:rPr>
              <a:t>insertion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FF00"/>
                </a:solidFill>
              </a:rPr>
              <a:t>extraction</a:t>
            </a:r>
            <a:r>
              <a:rPr lang="en-US" sz="3200" dirty="0"/>
              <a:t> (</a:t>
            </a:r>
            <a:r>
              <a:rPr lang="en-US" sz="3200" dirty="0">
                <a:solidFill>
                  <a:srgbClr val="92D050"/>
                </a:solidFill>
              </a:rPr>
              <a:t>&lt;&lt; &gt;&gt;</a:t>
            </a:r>
            <a:r>
              <a:rPr lang="en-US" sz="32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1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1935921"/>
            <a:ext cx="9458370" cy="3702881"/>
          </a:xfrm>
        </p:spPr>
        <p:txBody>
          <a:bodyPr>
            <a:normAutofit/>
          </a:bodyPr>
          <a:lstStyle/>
          <a:p>
            <a:r>
              <a:rPr lang="en-US" sz="2400" dirty="0"/>
              <a:t>The following operators </a:t>
            </a:r>
            <a:r>
              <a:rPr lang="en-US" sz="2400" dirty="0">
                <a:solidFill>
                  <a:srgbClr val="FF0000"/>
                </a:solidFill>
              </a:rPr>
              <a:t>can’t</a:t>
            </a:r>
            <a:r>
              <a:rPr lang="en-US" sz="2400" dirty="0"/>
              <a:t> be overloaded: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FF00"/>
                </a:solidFill>
              </a:rPr>
              <a:t>scope resolution </a:t>
            </a:r>
            <a:r>
              <a:rPr lang="en-US" sz="2400" dirty="0"/>
              <a:t>operator (</a:t>
            </a:r>
            <a:r>
              <a:rPr lang="en-US" sz="2400" dirty="0">
                <a:solidFill>
                  <a:srgbClr val="FFFF00"/>
                </a:solidFill>
              </a:rPr>
              <a:t>::</a:t>
            </a:r>
            <a:r>
              <a:rPr lang="en-US" sz="2400" dirty="0"/>
              <a:t>)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FF00"/>
                </a:solidFill>
              </a:rPr>
              <a:t>member selection </a:t>
            </a:r>
            <a:r>
              <a:rPr lang="en-US" sz="2400" dirty="0"/>
              <a:t>operator (</a:t>
            </a:r>
            <a:r>
              <a:rPr lang="en-US" sz="2400" dirty="0">
                <a:solidFill>
                  <a:srgbClr val="FFFF00"/>
                </a:solidFill>
              </a:rPr>
              <a:t>.</a:t>
            </a:r>
            <a:r>
              <a:rPr lang="en-US" sz="2400" dirty="0"/>
              <a:t>)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FF00"/>
                </a:solidFill>
              </a:rPr>
              <a:t>member selection through pointer to member </a:t>
            </a:r>
            <a:r>
              <a:rPr lang="en-US" sz="2400" dirty="0"/>
              <a:t>operator (</a:t>
            </a:r>
            <a:r>
              <a:rPr lang="en-US" sz="2400" dirty="0">
                <a:solidFill>
                  <a:srgbClr val="FFFF00"/>
                </a:solidFill>
              </a:rPr>
              <a:t>.*</a:t>
            </a:r>
            <a:r>
              <a:rPr lang="en-US" sz="2400" dirty="0"/>
              <a:t>)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FF00"/>
                </a:solidFill>
              </a:rPr>
              <a:t>conditional</a:t>
            </a:r>
            <a:r>
              <a:rPr lang="en-US" sz="2400" dirty="0"/>
              <a:t> operator (</a:t>
            </a:r>
            <a:r>
              <a:rPr lang="en-US" sz="2400" dirty="0">
                <a:solidFill>
                  <a:srgbClr val="FFFF00"/>
                </a:solidFill>
              </a:rPr>
              <a:t>?: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411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designing a operator overload, we should </a:t>
            </a:r>
            <a:r>
              <a:rPr lang="en-US" dirty="0">
                <a:solidFill>
                  <a:srgbClr val="FFFF00"/>
                </a:solidFill>
              </a:rPr>
              <a:t>consider making it so that the expression denoted by the operator makes ‘sense’</a:t>
            </a:r>
          </a:p>
          <a:p>
            <a:r>
              <a:rPr lang="en-US" dirty="0"/>
              <a:t>In other words if we are doing an addition operator </a:t>
            </a:r>
            <a:r>
              <a:rPr lang="en-US" dirty="0">
                <a:solidFill>
                  <a:srgbClr val="FFC000"/>
                </a:solidFill>
              </a:rPr>
              <a:t>(+),</a:t>
            </a:r>
            <a:r>
              <a:rPr lang="en-US" dirty="0"/>
              <a:t> it should probably do something in the vein of </a:t>
            </a:r>
            <a:r>
              <a:rPr lang="en-US" dirty="0">
                <a:solidFill>
                  <a:srgbClr val="FFFF00"/>
                </a:solidFill>
              </a:rPr>
              <a:t>adding two values together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rgbClr val="FFFF00"/>
                </a:solidFill>
              </a:rPr>
              <a:t>can overload a operator to do whatever we want it to do</a:t>
            </a:r>
            <a:r>
              <a:rPr lang="en-US" dirty="0"/>
              <a:t> but we should try to make things logical in the sense of it aligning with other uses of the </a:t>
            </a:r>
            <a:r>
              <a:rPr lang="en-US" dirty="0">
                <a:solidFill>
                  <a:srgbClr val="FFC000"/>
                </a:solidFill>
              </a:rPr>
              <a:t>+</a:t>
            </a:r>
            <a:r>
              <a:rPr lang="en-US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365498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 Overloading Examples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4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 Overloads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Binary</a:t>
            </a:r>
            <a:r>
              <a:rPr lang="en-US" dirty="0"/>
              <a:t> operators act on </a:t>
            </a:r>
            <a:r>
              <a:rPr lang="en-US" dirty="0">
                <a:solidFill>
                  <a:srgbClr val="FFFF00"/>
                </a:solidFill>
              </a:rPr>
              <a:t>two</a:t>
            </a:r>
            <a:r>
              <a:rPr lang="en-US" dirty="0"/>
              <a:t> operands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left operand is usually the current object </a:t>
            </a:r>
            <a:r>
              <a:rPr lang="en-US" dirty="0"/>
              <a:t>that we’re trying to perform this operation on and </a:t>
            </a:r>
            <a:r>
              <a:rPr lang="en-US" dirty="0">
                <a:solidFill>
                  <a:schemeClr val="accent5"/>
                </a:solidFill>
              </a:rPr>
              <a:t>the right operand is usually what we’re trying to apply on the current object</a:t>
            </a:r>
          </a:p>
          <a:p>
            <a:r>
              <a:rPr lang="en-US" dirty="0"/>
              <a:t>These overloads take the form: </a:t>
            </a:r>
            <a:r>
              <a:rPr lang="en-US" dirty="0" err="1">
                <a:solidFill>
                  <a:srgbClr val="00B0F0"/>
                </a:solidFill>
              </a:rPr>
              <a:t>return_type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operator symbol 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[identifier]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28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 Overloads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binary operator +=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pl;</a:t>
            </a:r>
          </a:p>
          <a:p>
            <a:pPr lvl="1"/>
            <a:r>
              <a:rPr lang="en-US" dirty="0"/>
              <a:t>p1 += 5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Left operand</a:t>
            </a:r>
            <a:r>
              <a:rPr lang="en-US" dirty="0"/>
              <a:t>: p1 </a:t>
            </a:r>
            <a:r>
              <a:rPr lang="en-US" dirty="0">
                <a:solidFill>
                  <a:srgbClr val="92D050"/>
                </a:solidFill>
              </a:rPr>
              <a:t>Right operand</a:t>
            </a:r>
            <a:r>
              <a:rPr lang="en-US" dirty="0"/>
              <a:t>: 5 </a:t>
            </a:r>
          </a:p>
          <a:p>
            <a:r>
              <a:rPr lang="en-US" dirty="0"/>
              <a:t>Let’s add numbers to playdoh:</a:t>
            </a:r>
          </a:p>
          <a:p>
            <a:pPr marL="4500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&amp; </a:t>
            </a:r>
            <a:r>
              <a:rPr lang="en-US" dirty="0">
                <a:solidFill>
                  <a:srgbClr val="FFFF00"/>
                </a:solidFill>
              </a:rPr>
              <a:t>playdoh</a:t>
            </a:r>
            <a:r>
              <a:rPr lang="en-US" dirty="0"/>
              <a:t>::</a:t>
            </a:r>
            <a:r>
              <a:rPr lang="en-US" dirty="0">
                <a:solidFill>
                  <a:srgbClr val="92D050"/>
                </a:solidFill>
              </a:rPr>
              <a:t>operator</a:t>
            </a:r>
            <a:r>
              <a:rPr lang="en-US" dirty="0"/>
              <a:t>+=(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/>
              <a:t> w){</a:t>
            </a:r>
          </a:p>
          <a:p>
            <a:pPr marL="450000" lvl="1" indent="0">
              <a:buNone/>
            </a:pPr>
            <a:r>
              <a:rPr lang="en-US" dirty="0"/>
              <a:t>  weight += w;</a:t>
            </a:r>
          </a:p>
          <a:p>
            <a:pPr marL="450000" lvl="1" indent="0">
              <a:buNone/>
            </a:pPr>
            <a:r>
              <a:rPr lang="en-US" dirty="0"/>
              <a:t>  return *this;</a:t>
            </a:r>
          </a:p>
          <a:p>
            <a:pPr marL="4500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92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 Overloads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Unary</a:t>
            </a:r>
            <a:r>
              <a:rPr lang="en-US" dirty="0"/>
              <a:t> operators act only on a </a:t>
            </a:r>
            <a:r>
              <a:rPr lang="en-US" dirty="0">
                <a:solidFill>
                  <a:srgbClr val="FFFF00"/>
                </a:solidFill>
              </a:rPr>
              <a:t>single</a:t>
            </a:r>
            <a:r>
              <a:rPr lang="en-US" dirty="0"/>
              <a:t> operand (</a:t>
            </a:r>
            <a:r>
              <a:rPr lang="en-US" dirty="0">
                <a:solidFill>
                  <a:srgbClr val="FFFF00"/>
                </a:solidFill>
              </a:rPr>
              <a:t>the left operand</a:t>
            </a:r>
            <a:r>
              <a:rPr lang="en-US" dirty="0"/>
              <a:t>)</a:t>
            </a:r>
          </a:p>
          <a:p>
            <a:r>
              <a:rPr lang="en-US" dirty="0"/>
              <a:t>Typically these overloads take the form of: </a:t>
            </a:r>
            <a:r>
              <a:rPr lang="en-US" dirty="0" err="1">
                <a:solidFill>
                  <a:srgbClr val="00B0F0"/>
                </a:solidFill>
              </a:rPr>
              <a:t>return_type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operator symbol</a:t>
            </a:r>
            <a:r>
              <a:rPr lang="en-US" dirty="0"/>
              <a:t>()</a:t>
            </a:r>
          </a:p>
          <a:p>
            <a:r>
              <a:rPr lang="en-US" dirty="0"/>
              <a:t>For the </a:t>
            </a:r>
            <a:r>
              <a:rPr lang="en-US" dirty="0">
                <a:solidFill>
                  <a:srgbClr val="92D050"/>
                </a:solidFill>
              </a:rPr>
              <a:t>prefix</a:t>
            </a:r>
            <a:r>
              <a:rPr lang="en-US" dirty="0"/>
              <a:t> operator it looks like: </a:t>
            </a:r>
            <a:r>
              <a:rPr lang="en-US" dirty="0">
                <a:solidFill>
                  <a:srgbClr val="92D050"/>
                </a:solidFill>
              </a:rPr>
              <a:t>Type&amp; operator++()</a:t>
            </a:r>
          </a:p>
          <a:p>
            <a:r>
              <a:rPr lang="en-US" dirty="0"/>
              <a:t>For the </a:t>
            </a:r>
            <a:r>
              <a:rPr lang="en-US" dirty="0">
                <a:solidFill>
                  <a:srgbClr val="92D050"/>
                </a:solidFill>
              </a:rPr>
              <a:t>postfix</a:t>
            </a:r>
            <a:r>
              <a:rPr lang="en-US" dirty="0"/>
              <a:t> operator it looks like: </a:t>
            </a:r>
            <a:r>
              <a:rPr lang="en-US" dirty="0">
                <a:solidFill>
                  <a:srgbClr val="92D050"/>
                </a:solidFill>
              </a:rPr>
              <a:t>Type&amp; operator++(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r>
              <a:rPr lang="en-US" dirty="0"/>
              <a:t>The left operand being the current object</a:t>
            </a:r>
          </a:p>
          <a:p>
            <a:r>
              <a:rPr lang="en-US" dirty="0"/>
              <a:t>Consider the unary operators ++ prefix and ++ postfix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++p; or p++;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--p; or p--;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5-1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Operator Overloading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Week 5-2</a:t>
            </a:r>
          </a:p>
          <a:p>
            <a:pPr lvl="1"/>
            <a:r>
              <a:rPr lang="en-US" dirty="0"/>
              <a:t>Helper Functions</a:t>
            </a:r>
          </a:p>
          <a:p>
            <a:pPr lvl="1"/>
            <a:r>
              <a:rPr lang="en-US" dirty="0"/>
              <a:t>Helper Operators</a:t>
            </a:r>
          </a:p>
          <a:p>
            <a:pPr lvl="1"/>
            <a:r>
              <a:rPr lang="en-US" dirty="0"/>
              <a:t>Friends</a:t>
            </a:r>
          </a:p>
        </p:txBody>
      </p:sp>
    </p:spTree>
    <p:extLst>
      <p:ext uri="{BB962C8B-B14F-4D97-AF65-F5344CB8AC3E}">
        <p14:creationId xmlns:p14="http://schemas.microsoft.com/office/powerpoint/2010/main" val="23886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Operator Overloads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// Unary Operator ++ pre fix</a:t>
            </a:r>
          </a:p>
          <a:p>
            <a:pPr marL="36900" indent="0">
              <a:buNone/>
            </a:pPr>
            <a:r>
              <a:rPr lang="en-US" dirty="0">
                <a:solidFill>
                  <a:srgbClr val="00B0F0"/>
                </a:solidFill>
              </a:rPr>
              <a:t>playdoh&amp; </a:t>
            </a:r>
            <a:r>
              <a:rPr lang="en-US" dirty="0">
                <a:solidFill>
                  <a:srgbClr val="FFFF00"/>
                </a:solidFill>
              </a:rPr>
              <a:t>playdoh</a:t>
            </a:r>
            <a:r>
              <a:rPr lang="en-US" dirty="0"/>
              <a:t>::operator</a:t>
            </a:r>
            <a:r>
              <a:rPr lang="en-US" dirty="0">
                <a:solidFill>
                  <a:srgbClr val="FFFF00"/>
                </a:solidFill>
              </a:rPr>
              <a:t>++</a:t>
            </a:r>
            <a:r>
              <a:rPr lang="en-US" dirty="0"/>
              <a:t>(){</a:t>
            </a:r>
          </a:p>
          <a:p>
            <a:pPr marL="36900" indent="0">
              <a:buNone/>
            </a:pPr>
            <a:r>
              <a:rPr lang="en-US" dirty="0"/>
              <a:t>  weight += 1;</a:t>
            </a:r>
          </a:p>
          <a:p>
            <a:pPr marL="36900" indent="0">
              <a:buNone/>
            </a:pPr>
            <a:r>
              <a:rPr lang="en-US" dirty="0"/>
              <a:t>  return *this;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  <a:p>
            <a:r>
              <a:rPr lang="en-US" dirty="0">
                <a:solidFill>
                  <a:schemeClr val="accent2"/>
                </a:solidFill>
              </a:rPr>
              <a:t>For the pre fix operator we want to increment prior</a:t>
            </a:r>
          </a:p>
          <a:p>
            <a:r>
              <a:rPr lang="en-US" dirty="0">
                <a:solidFill>
                  <a:schemeClr val="accent2"/>
                </a:solidFill>
              </a:rPr>
              <a:t>Note the difference in return type compared to post fix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// Unary Operator ++ post fix</a:t>
            </a:r>
          </a:p>
          <a:p>
            <a:pPr marL="36900" indent="0">
              <a:buNone/>
            </a:pP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playdoh</a:t>
            </a:r>
            <a:r>
              <a:rPr lang="en-US" dirty="0"/>
              <a:t>::operator</a:t>
            </a:r>
            <a:r>
              <a:rPr lang="en-US" dirty="0">
                <a:solidFill>
                  <a:srgbClr val="FFFF00"/>
                </a:solidFill>
              </a:rPr>
              <a:t>++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int</a:t>
            </a:r>
            <a:r>
              <a:rPr lang="en-US" dirty="0"/>
              <a:t>){</a:t>
            </a:r>
          </a:p>
          <a:p>
            <a:pPr marL="36900" indent="0">
              <a:buNone/>
            </a:pPr>
            <a:r>
              <a:rPr lang="en-US" dirty="0"/>
              <a:t>  playdoh temp = *this; </a:t>
            </a:r>
          </a:p>
          <a:p>
            <a:pPr marL="3690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++</a:t>
            </a:r>
            <a:r>
              <a:rPr lang="en-US" dirty="0"/>
              <a:t>(*this); </a:t>
            </a:r>
            <a:r>
              <a:rPr lang="en-US" dirty="0">
                <a:solidFill>
                  <a:srgbClr val="92D050"/>
                </a:solidFill>
              </a:rPr>
              <a:t>// Notice the ++ here</a:t>
            </a:r>
          </a:p>
          <a:p>
            <a:pPr marL="36900" indent="0">
              <a:buNone/>
            </a:pPr>
            <a:r>
              <a:rPr lang="en-US" dirty="0"/>
              <a:t>  return temp; </a:t>
            </a:r>
            <a:r>
              <a:rPr lang="en-US" dirty="0">
                <a:solidFill>
                  <a:srgbClr val="92D050"/>
                </a:solidFill>
              </a:rPr>
              <a:t>// Note returning the original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  <a:p>
            <a:r>
              <a:rPr lang="en-US" dirty="0">
                <a:solidFill>
                  <a:schemeClr val="accent5"/>
                </a:solidFill>
              </a:rPr>
              <a:t>For the post fix operator we want to increment afterwards!</a:t>
            </a:r>
          </a:p>
          <a:p>
            <a:r>
              <a:rPr lang="en-US" dirty="0">
                <a:solidFill>
                  <a:schemeClr val="accent5"/>
                </a:solidFill>
              </a:rPr>
              <a:t>Note the difference in return type compared to prefix</a:t>
            </a:r>
          </a:p>
        </p:txBody>
      </p:sp>
    </p:spTree>
    <p:extLst>
      <p:ext uri="{BB962C8B-B14F-4D97-AF65-F5344CB8AC3E}">
        <p14:creationId xmlns:p14="http://schemas.microsoft.com/office/powerpoint/2010/main" val="230380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Operator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Type conversion operators are used to define how we can implicitly convert types to other types</a:t>
            </a:r>
          </a:p>
          <a:p>
            <a:r>
              <a:rPr lang="en-US" sz="2400" dirty="0"/>
              <a:t>When we do something like: </a:t>
            </a:r>
            <a:r>
              <a:rPr lang="en-US" sz="2400" dirty="0" err="1">
                <a:solidFill>
                  <a:srgbClr val="00B0F0"/>
                </a:solidFill>
              </a:rPr>
              <a:t>int</a:t>
            </a:r>
            <a:r>
              <a:rPr lang="en-US" sz="2400" dirty="0"/>
              <a:t> x = </a:t>
            </a:r>
            <a:r>
              <a:rPr lang="en-US" sz="2400" dirty="0">
                <a:solidFill>
                  <a:srgbClr val="92D050"/>
                </a:solidFill>
              </a:rPr>
              <a:t>false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The value of </a:t>
            </a:r>
            <a:r>
              <a:rPr lang="en-US" sz="2000" dirty="0">
                <a:solidFill>
                  <a:srgbClr val="92D050"/>
                </a:solidFill>
              </a:rPr>
              <a:t>false</a:t>
            </a:r>
            <a:r>
              <a:rPr lang="en-US" sz="2000" dirty="0"/>
              <a:t> is implicitly converted to a value of 0.</a:t>
            </a:r>
            <a:endParaRPr lang="en-US" sz="2000" dirty="0">
              <a:solidFill>
                <a:srgbClr val="92D050"/>
              </a:solidFill>
            </a:endParaRPr>
          </a:p>
          <a:p>
            <a:pPr lvl="1"/>
            <a:endParaRPr lang="en-US" sz="2000" dirty="0">
              <a:solidFill>
                <a:srgbClr val="92D05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For our user defined types can we also define this behavior</a:t>
            </a:r>
          </a:p>
          <a:p>
            <a:pPr lvl="1"/>
            <a:r>
              <a:rPr lang="en-US" sz="2000" dirty="0"/>
              <a:t>Let’s try defining how we can define this sort of behavior for playdoh</a:t>
            </a:r>
          </a:p>
        </p:txBody>
      </p:sp>
    </p:spTree>
    <p:extLst>
      <p:ext uri="{BB962C8B-B14F-4D97-AF65-F5344CB8AC3E}">
        <p14:creationId xmlns:p14="http://schemas.microsoft.com/office/powerpoint/2010/main" val="92899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Consider the operator conversion where we define what the meaning </a:t>
            </a:r>
            <a:r>
              <a:rPr lang="en-US" dirty="0">
                <a:solidFill>
                  <a:srgbClr val="FFFF00"/>
                </a:solidFill>
              </a:rPr>
              <a:t>a bool conversion of a playdoh object </a:t>
            </a:r>
            <a:r>
              <a:rPr lang="en-US" dirty="0"/>
              <a:t>is like</a:t>
            </a:r>
            <a:r>
              <a:rPr lang="en-US" dirty="0">
                <a:solidFill>
                  <a:schemeClr val="accent6"/>
                </a:solidFill>
              </a:rPr>
              <a:t>. If the weight of a playdoh is &gt; 0 then it returns true.</a:t>
            </a:r>
          </a:p>
          <a:p>
            <a:pPr marL="36900" indent="0">
              <a:buNone/>
            </a:pPr>
            <a:r>
              <a:rPr lang="en-US" dirty="0"/>
              <a:t>// bool operator conversion</a:t>
            </a:r>
          </a:p>
          <a:p>
            <a:pPr marL="36900" indent="0">
              <a:buNone/>
            </a:pPr>
            <a:r>
              <a:rPr lang="en-US" dirty="0">
                <a:solidFill>
                  <a:srgbClr val="FFFF00"/>
                </a:solidFill>
              </a:rPr>
              <a:t>playdoh</a:t>
            </a:r>
            <a:r>
              <a:rPr lang="en-US" dirty="0"/>
              <a:t>::</a:t>
            </a:r>
            <a:r>
              <a:rPr lang="en-US" dirty="0">
                <a:solidFill>
                  <a:srgbClr val="FFFF00"/>
                </a:solidFill>
              </a:rPr>
              <a:t>operator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bool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{</a:t>
            </a:r>
          </a:p>
          <a:p>
            <a:pPr marL="3690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(weight &gt; 0);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  <a:p>
            <a:pPr marL="36900" indent="0">
              <a:buNone/>
            </a:pPr>
            <a:r>
              <a:rPr lang="en-US" dirty="0"/>
              <a:t>We can use the following operator like so: </a:t>
            </a:r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/>
              <a:t> (p1)… and </a:t>
            </a:r>
            <a:r>
              <a:rPr lang="en-US" dirty="0">
                <a:solidFill>
                  <a:srgbClr val="FFFF00"/>
                </a:solidFill>
              </a:rPr>
              <a:t>we can now assess the </a:t>
            </a:r>
            <a:r>
              <a:rPr lang="en-US" dirty="0" err="1">
                <a:solidFill>
                  <a:srgbClr val="FFFF00"/>
                </a:solidFill>
              </a:rPr>
              <a:t>boolean</a:t>
            </a:r>
            <a:r>
              <a:rPr lang="en-US" dirty="0">
                <a:solidFill>
                  <a:srgbClr val="FFFF00"/>
                </a:solidFill>
              </a:rPr>
              <a:t> value</a:t>
            </a:r>
            <a:r>
              <a:rPr lang="en-US" dirty="0"/>
              <a:t> of a user defined type</a:t>
            </a:r>
          </a:p>
        </p:txBody>
      </p:sp>
    </p:spTree>
    <p:extLst>
      <p:ext uri="{BB962C8B-B14F-4D97-AF65-F5344CB8AC3E}">
        <p14:creationId xmlns:p14="http://schemas.microsoft.com/office/powerpoint/2010/main" val="355896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Cast operators defines the meaning behind what occurs when casting a value as something else</a:t>
            </a:r>
          </a:p>
          <a:p>
            <a:r>
              <a:rPr lang="en-US" dirty="0"/>
              <a:t>In this case let’s consider this: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int</a:t>
            </a:r>
            <a:r>
              <a:rPr lang="en-US" dirty="0"/>
              <a:t> x = 55; 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int</a:t>
            </a:r>
            <a:r>
              <a:rPr lang="en-US" dirty="0"/>
              <a:t> y = 4;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double</a:t>
            </a:r>
            <a:r>
              <a:rPr lang="en-US" dirty="0"/>
              <a:t> div = (</a:t>
            </a:r>
            <a:r>
              <a:rPr lang="en-US" dirty="0">
                <a:solidFill>
                  <a:srgbClr val="92D050"/>
                </a:solidFill>
              </a:rPr>
              <a:t>double</a:t>
            </a:r>
            <a:r>
              <a:rPr lang="en-US" dirty="0"/>
              <a:t>) x / y; </a:t>
            </a:r>
            <a:r>
              <a:rPr lang="en-US" dirty="0">
                <a:solidFill>
                  <a:schemeClr val="accent1"/>
                </a:solidFill>
              </a:rPr>
              <a:t>// Compare this to doing double div = x / y;</a:t>
            </a:r>
          </a:p>
          <a:p>
            <a:r>
              <a:rPr lang="en-US" dirty="0"/>
              <a:t>For our playdoh example we can consider this: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p1 = (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) 12345;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What could this behavior mean</a:t>
            </a:r>
            <a:r>
              <a:rPr lang="en-US" dirty="0"/>
              <a:t>? </a:t>
            </a:r>
            <a:r>
              <a:rPr lang="en-US" dirty="0">
                <a:solidFill>
                  <a:srgbClr val="FFFF00"/>
                </a:solidFill>
              </a:rPr>
              <a:t>Or what do we want it to mean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813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3B48-B7B3-4F51-975C-87CA8537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DE76-CB47-475A-A813-4784A2BA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Consider this cast operator. What does it do?</a:t>
            </a:r>
          </a:p>
          <a:p>
            <a:pPr marL="0" indent="0">
              <a:buNone/>
            </a:pPr>
            <a:r>
              <a:rPr lang="en-US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playdoh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playdoh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setWeight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'y’</a:t>
            </a: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 p1 = (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) 12345;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3A78F-E28A-46BF-8F5D-18D854DD0F05}"/>
              </a:ext>
            </a:extLst>
          </p:cNvPr>
          <p:cNvCxnSpPr/>
          <p:nvPr/>
        </p:nvCxnSpPr>
        <p:spPr>
          <a:xfrm flipH="1">
            <a:off x="4715435" y="2563906"/>
            <a:ext cx="1237130" cy="216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37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5-2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Helpers</a:t>
            </a:r>
          </a:p>
        </p:txBody>
      </p:sp>
    </p:spTree>
    <p:extLst>
      <p:ext uri="{BB962C8B-B14F-4D97-AF65-F5344CB8AC3E}">
        <p14:creationId xmlns:p14="http://schemas.microsoft.com/office/powerpoint/2010/main" val="1602121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52B8-5B5D-46CB-BD11-34E6798C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5C34-79D0-41C2-9F18-B905B838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Helper functions </a:t>
            </a:r>
            <a:r>
              <a:rPr lang="en-US" dirty="0"/>
              <a:t>are assistive functions that typically support an existing class </a:t>
            </a:r>
          </a:p>
          <a:p>
            <a:r>
              <a:rPr lang="en-US" dirty="0"/>
              <a:t>They however </a:t>
            </a:r>
            <a:r>
              <a:rPr lang="en-US" dirty="0">
                <a:solidFill>
                  <a:srgbClr val="FFFF00"/>
                </a:solidFill>
              </a:rPr>
              <a:t>exist outside of the class itself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only accesses that class by having it be one of its parameters</a:t>
            </a:r>
          </a:p>
          <a:p>
            <a:r>
              <a:rPr lang="en-US" dirty="0"/>
              <a:t>These functions are also typically </a:t>
            </a:r>
            <a:r>
              <a:rPr lang="en-US" dirty="0">
                <a:solidFill>
                  <a:srgbClr val="FFFF00"/>
                </a:solidFill>
              </a:rPr>
              <a:t>global</a:t>
            </a:r>
          </a:p>
          <a:p>
            <a:r>
              <a:rPr lang="en-US" dirty="0"/>
              <a:t>In essence these functions work with a class </a:t>
            </a:r>
            <a:r>
              <a:rPr lang="en-US" dirty="0">
                <a:solidFill>
                  <a:srgbClr val="FFFF00"/>
                </a:solidFill>
              </a:rPr>
              <a:t>without being very tightly coupled </a:t>
            </a:r>
            <a:r>
              <a:rPr lang="en-US" dirty="0"/>
              <a:t>to that class</a:t>
            </a:r>
          </a:p>
          <a:p>
            <a:r>
              <a:rPr lang="en-US" dirty="0"/>
              <a:t>These helpers that are loosely coupled can be considered </a:t>
            </a:r>
            <a:r>
              <a:rPr lang="en-US" dirty="0">
                <a:solidFill>
                  <a:srgbClr val="00B0F0"/>
                </a:solidFill>
              </a:rPr>
              <a:t>free</a:t>
            </a:r>
            <a:r>
              <a:rPr lang="en-US" dirty="0"/>
              <a:t> helpers</a:t>
            </a:r>
          </a:p>
        </p:txBody>
      </p:sp>
    </p:spTree>
    <p:extLst>
      <p:ext uri="{BB962C8B-B14F-4D97-AF65-F5344CB8AC3E}">
        <p14:creationId xmlns:p14="http://schemas.microsoft.com/office/powerpoint/2010/main" val="774338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2194-4424-4CF6-8DA1-D86D4CE2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E5CA-EC1E-4E3F-B3F8-CCFC8171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potential free helper function for our playdoh class could be something like this: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samePlaydoh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&amp; a, 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&amp; b);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a global function existing outside of the Playdoh class but has </a:t>
            </a:r>
            <a:r>
              <a:rPr lang="en-US" dirty="0">
                <a:solidFill>
                  <a:srgbClr val="FFFF00"/>
                </a:solidFill>
              </a:rPr>
              <a:t>parameters of Playdoh type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The purpose of this function is to assess whether two playdoh are equal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 free helper doesn’t have private access to the class.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This helper has to access its parameters through public member functions</a:t>
            </a:r>
          </a:p>
          <a:p>
            <a:pPr lvl="1"/>
            <a:r>
              <a:rPr lang="en-US" dirty="0"/>
              <a:t>Internally this function will make use of getter functions to query the state of the parameter objects to see if things are equal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1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11A7-C7A2-4E5C-AFC9-F8E6B5BF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Helpers Bloat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DF6D-BF33-4FC2-9BA8-B350AE4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Due to </a:t>
            </a:r>
            <a:r>
              <a:rPr lang="en-US" sz="2400" dirty="0">
                <a:solidFill>
                  <a:schemeClr val="accent2"/>
                </a:solidFill>
              </a:rPr>
              <a:t>lacking private access</a:t>
            </a:r>
            <a:r>
              <a:rPr lang="en-US" sz="2400" dirty="0"/>
              <a:t>, there is a potential for </a:t>
            </a:r>
            <a:r>
              <a:rPr lang="en-US" sz="2400" dirty="0">
                <a:solidFill>
                  <a:schemeClr val="accent5"/>
                </a:solidFill>
              </a:rPr>
              <a:t>increasing bloat </a:t>
            </a:r>
            <a:r>
              <a:rPr lang="en-US" sz="2400" dirty="0"/>
              <a:t>when using free helpers</a:t>
            </a:r>
          </a:p>
          <a:p>
            <a:r>
              <a:rPr lang="en-US" sz="2400" dirty="0"/>
              <a:t>As free helpers require public member functions to access the state of the object, </a:t>
            </a:r>
            <a:r>
              <a:rPr lang="en-US" sz="2400" dirty="0">
                <a:solidFill>
                  <a:schemeClr val="accent1"/>
                </a:solidFill>
              </a:rPr>
              <a:t>if the object were to be updated with additional member data</a:t>
            </a:r>
            <a:r>
              <a:rPr lang="en-US" sz="2400" dirty="0"/>
              <a:t>, additional query (getter) functions would be needed to support our existing helpers</a:t>
            </a:r>
          </a:p>
          <a:p>
            <a:r>
              <a:rPr lang="en-US" sz="2400" dirty="0"/>
              <a:t>This increase of getter functions is considered </a:t>
            </a:r>
            <a:r>
              <a:rPr lang="en-US" sz="2400" dirty="0">
                <a:solidFill>
                  <a:srgbClr val="FFFF00"/>
                </a:solidFill>
              </a:rPr>
              <a:t>class bloat</a:t>
            </a:r>
          </a:p>
        </p:txBody>
      </p:sp>
    </p:spTree>
    <p:extLst>
      <p:ext uri="{BB962C8B-B14F-4D97-AF65-F5344CB8AC3E}">
        <p14:creationId xmlns:p14="http://schemas.microsoft.com/office/powerpoint/2010/main" val="1633614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010B-F5AE-456E-BECA-10C2B8D3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726A-EAF0-40E1-93D5-74535394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to the idea of operators and operator overloads we can consider two categorizations of operators: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Member</a:t>
            </a:r>
            <a:r>
              <a:rPr lang="en-US" dirty="0"/>
              <a:t> operators – These operators exist internal to the class as a member and can modify the state of the left operand (</a:t>
            </a:r>
            <a:r>
              <a:rPr lang="en-US" dirty="0" err="1"/>
              <a:t>ie</a:t>
            </a:r>
            <a:r>
              <a:rPr lang="en-US" dirty="0"/>
              <a:t> the current object)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</a:rPr>
              <a:t>Unary - ++ -- - + ! &amp; * 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</a:rPr>
              <a:t>Binary: = += -= *= /= %=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Helper</a:t>
            </a:r>
            <a:r>
              <a:rPr lang="en-US" dirty="0"/>
              <a:t> operators – These operators exist external to the class as a global function and do not change any operands</a:t>
            </a:r>
          </a:p>
          <a:p>
            <a:pPr lvl="2"/>
            <a:r>
              <a:rPr lang="en-US" sz="1800" dirty="0">
                <a:solidFill>
                  <a:schemeClr val="accent6"/>
                </a:solidFill>
              </a:rPr>
              <a:t>+ - * / % == != &gt;= &lt;= &gt; &lt; &lt;&lt; &gt;&gt;</a:t>
            </a:r>
          </a:p>
        </p:txBody>
      </p:sp>
    </p:spTree>
    <p:extLst>
      <p:ext uri="{BB962C8B-B14F-4D97-AF65-F5344CB8AC3E}">
        <p14:creationId xmlns:p14="http://schemas.microsoft.com/office/powerpoint/2010/main" val="73187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5-1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22384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CF64-BF28-4DD7-BE55-ABB21A87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442C-B58C-4643-9065-1AAA2F0B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</a:t>
            </a:r>
            <a:r>
              <a:rPr lang="en-US" dirty="0" err="1"/>
              <a:t>samePlaydoh</a:t>
            </a:r>
            <a:r>
              <a:rPr lang="en-US" dirty="0"/>
              <a:t> function earlier: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samePlaydoh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&amp; a, 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&amp; b);</a:t>
            </a:r>
          </a:p>
          <a:p>
            <a:r>
              <a:rPr lang="en-US" dirty="0"/>
              <a:t>It’s purpose is to assess the equivalency of two playdoh objects</a:t>
            </a:r>
          </a:p>
          <a:p>
            <a:r>
              <a:rPr lang="en-US" dirty="0"/>
              <a:t>It’s a logical comparison. </a:t>
            </a:r>
            <a:r>
              <a:rPr lang="en-US" dirty="0">
                <a:solidFill>
                  <a:schemeClr val="accent6"/>
                </a:solidFill>
              </a:rPr>
              <a:t>Do we not have an operator to test equivalence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63890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CF64-BF28-4DD7-BE55-ABB21A87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442C-B58C-4643-9065-1AAA2F0B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have the same function become an operator overload, it may be like so: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operator</a:t>
            </a:r>
            <a:r>
              <a:rPr lang="en-US" dirty="0"/>
              <a:t>==(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&amp; a, </a:t>
            </a:r>
            <a:r>
              <a:rPr lang="en-US" dirty="0">
                <a:solidFill>
                  <a:srgbClr val="00B0F0"/>
                </a:solidFill>
              </a:rPr>
              <a:t>Playdoh</a:t>
            </a:r>
            <a:r>
              <a:rPr lang="en-US" dirty="0"/>
              <a:t>&amp; b)</a:t>
            </a:r>
          </a:p>
          <a:p>
            <a:r>
              <a:rPr lang="en-US" dirty="0"/>
              <a:t>This might make for a more readable and crisp function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if (p1 == p2)</a:t>
            </a:r>
          </a:p>
          <a:p>
            <a:r>
              <a:rPr lang="en-US" dirty="0">
                <a:solidFill>
                  <a:srgbClr val="FFFF00"/>
                </a:solidFill>
              </a:rPr>
              <a:t>Notice the left operand is the first parameter and the right operand is the second parameter</a:t>
            </a:r>
          </a:p>
          <a:p>
            <a:r>
              <a:rPr lang="en-US" dirty="0">
                <a:solidFill>
                  <a:srgbClr val="FFFF00"/>
                </a:solidFill>
              </a:rPr>
              <a:t>As helper operators exist outside a class the left operand isn’t assume to be the current object</a:t>
            </a:r>
          </a:p>
        </p:txBody>
      </p:sp>
    </p:spTree>
    <p:extLst>
      <p:ext uri="{BB962C8B-B14F-4D97-AF65-F5344CB8AC3E}">
        <p14:creationId xmlns:p14="http://schemas.microsoft.com/office/powerpoint/2010/main" val="414423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A76E-AB5C-4D73-AF00-2557108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3AE5-7CD2-4FDE-B919-9B5CC62A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92D050"/>
                </a:solidFill>
              </a:rPr>
              <a:t>friend</a:t>
            </a:r>
            <a:r>
              <a:rPr lang="en-US" dirty="0"/>
              <a:t> keyword grants a helper function the friendship status to a class</a:t>
            </a:r>
          </a:p>
          <a:p>
            <a:r>
              <a:rPr lang="en-US" dirty="0">
                <a:solidFill>
                  <a:srgbClr val="FFFF00"/>
                </a:solidFill>
              </a:rPr>
              <a:t>Friendship</a:t>
            </a:r>
            <a:r>
              <a:rPr lang="en-US" dirty="0"/>
              <a:t> allows for that helper to </a:t>
            </a:r>
            <a:r>
              <a:rPr lang="en-US" dirty="0">
                <a:solidFill>
                  <a:srgbClr val="FFFF00"/>
                </a:solidFill>
              </a:rPr>
              <a:t>gain private access to that class’ members</a:t>
            </a:r>
          </a:p>
          <a:p>
            <a:r>
              <a:rPr lang="en-US" dirty="0"/>
              <a:t>This can reduce the previously mentioned </a:t>
            </a:r>
            <a:r>
              <a:rPr lang="en-US" dirty="0">
                <a:solidFill>
                  <a:srgbClr val="FFFF00"/>
                </a:solidFill>
              </a:rPr>
              <a:t>class bloat</a:t>
            </a:r>
          </a:p>
          <a:p>
            <a:r>
              <a:rPr lang="en-US" dirty="0"/>
              <a:t>However granting friendship </a:t>
            </a:r>
            <a:r>
              <a:rPr lang="en-US" dirty="0">
                <a:solidFill>
                  <a:srgbClr val="FFFF00"/>
                </a:solidFill>
              </a:rPr>
              <a:t>pierces the encapsulated nature </a:t>
            </a:r>
            <a:r>
              <a:rPr lang="en-US" dirty="0"/>
              <a:t>of our class</a:t>
            </a:r>
          </a:p>
          <a:p>
            <a:pPr lvl="1"/>
            <a:r>
              <a:rPr lang="en-US" dirty="0"/>
              <a:t>Thus it’s advised to only grant friendship when it’s truly needed for a helper function to have it (</a:t>
            </a:r>
            <a:r>
              <a:rPr lang="en-US" dirty="0">
                <a:solidFill>
                  <a:srgbClr val="FFFF00"/>
                </a:solidFill>
              </a:rPr>
              <a:t>functions that require both read and write access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It may be more advised to stick with public member function queries despite the </a:t>
            </a:r>
            <a:r>
              <a:rPr lang="en-US" dirty="0">
                <a:solidFill>
                  <a:srgbClr val="FFFF00"/>
                </a:solidFill>
              </a:rPr>
              <a:t>class bloat</a:t>
            </a:r>
          </a:p>
        </p:txBody>
      </p:sp>
    </p:spTree>
    <p:extLst>
      <p:ext uri="{BB962C8B-B14F-4D97-AF65-F5344CB8AC3E}">
        <p14:creationId xmlns:p14="http://schemas.microsoft.com/office/powerpoint/2010/main" val="420609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7696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considering an expression such as </a:t>
            </a:r>
            <a:r>
              <a:rPr lang="en-US" dirty="0">
                <a:solidFill>
                  <a:srgbClr val="FFFF00"/>
                </a:solidFill>
              </a:rPr>
              <a:t>1 + 2</a:t>
            </a:r>
            <a:r>
              <a:rPr lang="en-US" dirty="0"/>
              <a:t>, it can be broken down into operands and operators: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3811" y="3192087"/>
            <a:ext cx="307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92D050"/>
                </a:solidFill>
              </a:rPr>
              <a:t> 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13811" y="3607725"/>
            <a:ext cx="1113905" cy="93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467302" y="3607724"/>
            <a:ext cx="881149" cy="93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7105" y="4721629"/>
            <a:ext cx="127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9440" y="4721629"/>
            <a:ext cx="127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8086" y="2364251"/>
            <a:ext cx="114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cxnSp>
        <p:nvCxnSpPr>
          <p:cNvPr id="14" name="Straight Arrow Connector 13"/>
          <p:cNvCxnSpPr>
            <a:endCxn id="4" idx="0"/>
          </p:cNvCxnSpPr>
          <p:nvPr/>
        </p:nvCxnSpPr>
        <p:spPr>
          <a:xfrm>
            <a:off x="6051664" y="2809702"/>
            <a:ext cx="2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38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FF00"/>
                </a:solidFill>
              </a:rPr>
              <a:t>operator</a:t>
            </a:r>
            <a:r>
              <a:rPr lang="en-US" sz="2400" dirty="0"/>
              <a:t> defines the action to be enacted upon its </a:t>
            </a:r>
            <a:r>
              <a:rPr lang="en-US" sz="2400" dirty="0">
                <a:solidFill>
                  <a:srgbClr val="FFFF00"/>
                </a:solidFill>
              </a:rPr>
              <a:t>operands</a:t>
            </a:r>
            <a:r>
              <a:rPr lang="en-US" sz="2400" dirty="0"/>
              <a:t> (the target of those actions)</a:t>
            </a:r>
          </a:p>
          <a:p>
            <a:r>
              <a:rPr lang="en-US" sz="2400" dirty="0"/>
              <a:t>In C++ there are many built-in operators that we can use and have used up to this point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148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CA23-12AF-4B6D-861D-7A475D0F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0B11-F5F0-471A-8259-79E85C28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a few types of operators:</a:t>
            </a:r>
          </a:p>
          <a:p>
            <a:pPr lvl="1"/>
            <a:r>
              <a:rPr lang="en-US" sz="2000" dirty="0">
                <a:solidFill>
                  <a:schemeClr val="accent3"/>
                </a:solidFill>
              </a:rPr>
              <a:t>unary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FFFF00"/>
                </a:solidFill>
              </a:rPr>
              <a:t>one</a:t>
            </a:r>
            <a:r>
              <a:rPr lang="en-US" sz="2000" dirty="0"/>
              <a:t> operand - post-fix increment/decrement, pre-fix increment/decrement, pre-fix plus, pre-fix minus</a:t>
            </a:r>
          </a:p>
          <a:p>
            <a:pPr lvl="1"/>
            <a:r>
              <a:rPr lang="en-US" sz="2000" dirty="0">
                <a:solidFill>
                  <a:schemeClr val="accent3"/>
                </a:solidFill>
              </a:rPr>
              <a:t>binary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FFFF00"/>
                </a:solidFill>
              </a:rPr>
              <a:t>two</a:t>
            </a:r>
            <a:r>
              <a:rPr lang="en-US" sz="2000" dirty="0"/>
              <a:t> operand - assignment, compound assignment, arithmetic, relational, logical</a:t>
            </a:r>
          </a:p>
          <a:p>
            <a:pPr lvl="1"/>
            <a:r>
              <a:rPr lang="en-US" sz="2000" dirty="0">
                <a:solidFill>
                  <a:schemeClr val="accent3"/>
                </a:solidFill>
              </a:rPr>
              <a:t>ternary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FFFF00"/>
                </a:solidFill>
              </a:rPr>
              <a:t>three</a:t>
            </a:r>
            <a:r>
              <a:rPr lang="en-US" sz="2000" dirty="0"/>
              <a:t> operands - conditional operator</a:t>
            </a:r>
            <a:endParaRPr lang="en-US" sz="2000" dirty="0">
              <a:solidFill>
                <a:srgbClr val="92D050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C++ however does not allow for us to define new operators. We have to use what’s available from the pre-existing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1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use of operators allow us to form expressions that can be evaluated and then perform some desired action</a:t>
            </a:r>
            <a:r>
              <a:rPr lang="en-US" sz="2400" dirty="0"/>
              <a:t>.</a:t>
            </a:r>
          </a:p>
          <a:p>
            <a:r>
              <a:rPr lang="en-US" sz="2400" dirty="0"/>
              <a:t>While they can be as simple as doing arithmetic with fundamental numeric types, C++ allows for more.</a:t>
            </a:r>
          </a:p>
          <a:p>
            <a:r>
              <a:rPr lang="en-US" sz="2400" dirty="0"/>
              <a:t>Consider the following:</a:t>
            </a:r>
          </a:p>
          <a:p>
            <a:pPr marL="36900" indent="0" algn="ctr">
              <a:buNone/>
            </a:pPr>
            <a:r>
              <a:rPr lang="en-US" sz="2400" dirty="0">
                <a:solidFill>
                  <a:srgbClr val="00B0F0"/>
                </a:solidFill>
              </a:rPr>
              <a:t>Playdoh</a:t>
            </a:r>
            <a:r>
              <a:rPr lang="en-US" sz="2400" dirty="0"/>
              <a:t> p1;</a:t>
            </a:r>
          </a:p>
          <a:p>
            <a:pPr marL="36900" indent="0" algn="ctr">
              <a:buNone/>
            </a:pPr>
            <a:r>
              <a:rPr lang="en-US" sz="2400" dirty="0"/>
              <a:t>p1 += 5;</a:t>
            </a:r>
          </a:p>
          <a:p>
            <a:pPr marL="369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3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dirty="0">
                <a:solidFill>
                  <a:srgbClr val="00B0F0"/>
                </a:solidFill>
              </a:rPr>
              <a:t>Playdoh</a:t>
            </a:r>
            <a:r>
              <a:rPr lang="en-US" sz="2400" dirty="0"/>
              <a:t> p1;</a:t>
            </a:r>
          </a:p>
          <a:p>
            <a:pPr marL="36900" indent="0" algn="ctr">
              <a:buNone/>
            </a:pPr>
            <a:r>
              <a:rPr lang="en-US" sz="2400" dirty="0"/>
              <a:t>p1 += 5;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Does the above expression of adding two playdoh’s together make sense</a:t>
            </a:r>
            <a:r>
              <a:rPr lang="en-US" sz="2400" dirty="0"/>
              <a:t>? </a:t>
            </a:r>
            <a:r>
              <a:rPr lang="en-US" sz="2400" dirty="0">
                <a:solidFill>
                  <a:schemeClr val="accent6"/>
                </a:solidFill>
              </a:rPr>
              <a:t>Is it something perhaps we should be able to do</a:t>
            </a:r>
            <a:r>
              <a:rPr lang="en-US" sz="2400" dirty="0"/>
              <a:t>?</a:t>
            </a:r>
          </a:p>
          <a:p>
            <a:r>
              <a:rPr lang="en-US" sz="2400" dirty="0"/>
              <a:t>The left operand in this case is our p1aydoh object (</a:t>
            </a:r>
            <a:r>
              <a:rPr lang="en-US" sz="2400" dirty="0">
                <a:solidFill>
                  <a:schemeClr val="accent1"/>
                </a:solidFill>
              </a:rPr>
              <a:t>current object</a:t>
            </a:r>
            <a:r>
              <a:rPr lang="en-US" sz="2400" dirty="0"/>
              <a:t>) and the right operand is a number</a:t>
            </a:r>
          </a:p>
          <a:p>
            <a:pPr marL="369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we want to </a:t>
            </a:r>
            <a:r>
              <a:rPr lang="en-US" sz="2400" dirty="0">
                <a:solidFill>
                  <a:schemeClr val="accent1"/>
                </a:solidFill>
              </a:rPr>
              <a:t>define or describe how an operator should work with a non fundamental type </a:t>
            </a:r>
            <a:r>
              <a:rPr lang="en-US" sz="2400" dirty="0"/>
              <a:t>(typically a </a:t>
            </a:r>
            <a:r>
              <a:rPr lang="en-US" sz="2400" dirty="0">
                <a:solidFill>
                  <a:srgbClr val="FFFF00"/>
                </a:solidFill>
              </a:rPr>
              <a:t>user defined class</a:t>
            </a:r>
            <a:r>
              <a:rPr lang="en-US" sz="2400" dirty="0"/>
              <a:t>) we can, in a similar way as with functions, </a:t>
            </a:r>
            <a:r>
              <a:rPr lang="en-US" sz="2400" dirty="0">
                <a:solidFill>
                  <a:schemeClr val="accent6"/>
                </a:solidFill>
              </a:rPr>
              <a:t>overload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an operator </a:t>
            </a:r>
            <a:r>
              <a:rPr lang="en-US" sz="2400" dirty="0"/>
              <a:t>so it may then understand how to work with an operand of some </a:t>
            </a:r>
            <a:r>
              <a:rPr lang="en-US" sz="2400" dirty="0">
                <a:solidFill>
                  <a:srgbClr val="FFFF00"/>
                </a:solidFill>
              </a:rPr>
              <a:t>user defined class type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Because we can not define new operators we have to overload existing ones to define this new behavior for our user defined objects</a:t>
            </a:r>
          </a:p>
        </p:txBody>
      </p:sp>
    </p:spTree>
    <p:extLst>
      <p:ext uri="{BB962C8B-B14F-4D97-AF65-F5344CB8AC3E}">
        <p14:creationId xmlns:p14="http://schemas.microsoft.com/office/powerpoint/2010/main" val="3236884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938</TotalTime>
  <Words>1862</Words>
  <Application>Microsoft Office PowerPoint</Application>
  <PresentationFormat>Widescreen</PresentationFormat>
  <Paragraphs>200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Bookman Old Style</vt:lpstr>
      <vt:lpstr>Consolas</vt:lpstr>
      <vt:lpstr>Rockwell</vt:lpstr>
      <vt:lpstr>Damask</vt:lpstr>
      <vt:lpstr>Week 5</vt:lpstr>
      <vt:lpstr>Agenda</vt:lpstr>
      <vt:lpstr>Week 5-1</vt:lpstr>
      <vt:lpstr>Operators</vt:lpstr>
      <vt:lpstr>Operator</vt:lpstr>
      <vt:lpstr>Operators</vt:lpstr>
      <vt:lpstr>Operators</vt:lpstr>
      <vt:lpstr>Operators</vt:lpstr>
      <vt:lpstr>Operator Overloading </vt:lpstr>
      <vt:lpstr>Operator Overloading </vt:lpstr>
      <vt:lpstr>Operator Overloading</vt:lpstr>
      <vt:lpstr>Operator Overloading</vt:lpstr>
      <vt:lpstr>Operator Overloading</vt:lpstr>
      <vt:lpstr>Operator Overloading</vt:lpstr>
      <vt:lpstr>Operator Overloading Design</vt:lpstr>
      <vt:lpstr>Operator Overloading Examples</vt:lpstr>
      <vt:lpstr>Binary Operator Overloads</vt:lpstr>
      <vt:lpstr>Binary Operator Overloads</vt:lpstr>
      <vt:lpstr>Unary Operator Overloads</vt:lpstr>
      <vt:lpstr>Unary Operator Overloads</vt:lpstr>
      <vt:lpstr>Type Conversion Operator</vt:lpstr>
      <vt:lpstr>Type Conversion Operator</vt:lpstr>
      <vt:lpstr>Cast Operator</vt:lpstr>
      <vt:lpstr>Cast Operator</vt:lpstr>
      <vt:lpstr>Week 5-2</vt:lpstr>
      <vt:lpstr>Helper Functions</vt:lpstr>
      <vt:lpstr>Free Helper</vt:lpstr>
      <vt:lpstr>Free Helpers Bloat</vt:lpstr>
      <vt:lpstr>Helper Operators</vt:lpstr>
      <vt:lpstr>Helper Operator</vt:lpstr>
      <vt:lpstr>Helper Operator</vt:lpstr>
      <vt:lpstr>Friends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Hong Huang</dc:creator>
  <cp:lastModifiedBy>Hong Huang</cp:lastModifiedBy>
  <cp:revision>294</cp:revision>
  <dcterms:created xsi:type="dcterms:W3CDTF">2019-02-04T14:54:39Z</dcterms:created>
  <dcterms:modified xsi:type="dcterms:W3CDTF">2019-09-29T20:48:56Z</dcterms:modified>
</cp:coreProperties>
</file>