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0"/>
  </p:notesMasterIdLst>
  <p:sldIdLst>
    <p:sldId id="256" r:id="rId2"/>
    <p:sldId id="257" r:id="rId3"/>
    <p:sldId id="258" r:id="rId4"/>
    <p:sldId id="259" r:id="rId5"/>
    <p:sldId id="290" r:id="rId6"/>
    <p:sldId id="263" r:id="rId7"/>
    <p:sldId id="291" r:id="rId8"/>
    <p:sldId id="265" r:id="rId9"/>
    <p:sldId id="292" r:id="rId10"/>
    <p:sldId id="266" r:id="rId11"/>
    <p:sldId id="293" r:id="rId12"/>
    <p:sldId id="295" r:id="rId13"/>
    <p:sldId id="299" r:id="rId14"/>
    <p:sldId id="269" r:id="rId15"/>
    <p:sldId id="260" r:id="rId16"/>
    <p:sldId id="270" r:id="rId17"/>
    <p:sldId id="296" r:id="rId18"/>
    <p:sldId id="297" r:id="rId19"/>
    <p:sldId id="271" r:id="rId20"/>
    <p:sldId id="302" r:id="rId21"/>
    <p:sldId id="303" r:id="rId22"/>
    <p:sldId id="305" r:id="rId23"/>
    <p:sldId id="306" r:id="rId24"/>
    <p:sldId id="307" r:id="rId25"/>
    <p:sldId id="274" r:id="rId26"/>
    <p:sldId id="286" r:id="rId27"/>
    <p:sldId id="298" r:id="rId28"/>
    <p:sldId id="300" r:id="rId29"/>
    <p:sldId id="301" r:id="rId30"/>
    <p:sldId id="304" r:id="rId31"/>
    <p:sldId id="309" r:id="rId32"/>
    <p:sldId id="310" r:id="rId33"/>
    <p:sldId id="311" r:id="rId34"/>
    <p:sldId id="276" r:id="rId35"/>
    <p:sldId id="312" r:id="rId36"/>
    <p:sldId id="261" r:id="rId37"/>
    <p:sldId id="277" r:id="rId38"/>
    <p:sldId id="287" r:id="rId39"/>
    <p:sldId id="278" r:id="rId40"/>
    <p:sldId id="279" r:id="rId41"/>
    <p:sldId id="280" r:id="rId42"/>
    <p:sldId id="313" r:id="rId43"/>
    <p:sldId id="282" r:id="rId44"/>
    <p:sldId id="314" r:id="rId45"/>
    <p:sldId id="281" r:id="rId46"/>
    <p:sldId id="315" r:id="rId47"/>
    <p:sldId id="284" r:id="rId48"/>
    <p:sldId id="283"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721"/>
  </p:normalViewPr>
  <p:slideViewPr>
    <p:cSldViewPr snapToGrid="0">
      <p:cViewPr varScale="1">
        <p:scale>
          <a:sx n="121" d="100"/>
          <a:sy n="121" d="100"/>
        </p:scale>
        <p:origin x="24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7AA757-CD51-418E-B399-DDFAF3423BA4}" type="datetimeFigureOut">
              <a:rPr lang="en-US" smtClean="0"/>
              <a:t>11/3/2019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BB1964-391C-45C9-AA72-ADBA6EF641A5}" type="slidenum">
              <a:rPr lang="en-US" smtClean="0"/>
              <a:t>‹#›</a:t>
            </a:fld>
            <a:endParaRPr lang="en-US"/>
          </a:p>
        </p:txBody>
      </p:sp>
    </p:spTree>
    <p:extLst>
      <p:ext uri="{BB962C8B-B14F-4D97-AF65-F5344CB8AC3E}">
        <p14:creationId xmlns:p14="http://schemas.microsoft.com/office/powerpoint/2010/main" val="2342139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BB1964-391C-45C9-AA72-ADBA6EF641A5}" type="slidenum">
              <a:rPr lang="en-US" smtClean="0"/>
              <a:t>1</a:t>
            </a:fld>
            <a:endParaRPr lang="en-US"/>
          </a:p>
        </p:txBody>
      </p:sp>
    </p:spTree>
    <p:extLst>
      <p:ext uri="{BB962C8B-B14F-4D97-AF65-F5344CB8AC3E}">
        <p14:creationId xmlns:p14="http://schemas.microsoft.com/office/powerpoint/2010/main" val="2759338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CE0ED5-D2AA-49C9-BAF6-894D8B5A1ED2}"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88811-827E-4E0A-BFF5-92BA9CDB617D}" type="slidenum">
              <a:rPr lang="en-US" smtClean="0"/>
              <a:t>‹#›</a:t>
            </a:fld>
            <a:endParaRPr lang="en-US"/>
          </a:p>
        </p:txBody>
      </p:sp>
    </p:spTree>
    <p:extLst>
      <p:ext uri="{BB962C8B-B14F-4D97-AF65-F5344CB8AC3E}">
        <p14:creationId xmlns:p14="http://schemas.microsoft.com/office/powerpoint/2010/main" val="3809986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CE0ED5-D2AA-49C9-BAF6-894D8B5A1ED2}" type="datetimeFigureOut">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988811-827E-4E0A-BFF5-92BA9CDB617D}" type="slidenum">
              <a:rPr lang="en-US" smtClean="0"/>
              <a:t>‹#›</a:t>
            </a:fld>
            <a:endParaRPr lang="en-US"/>
          </a:p>
        </p:txBody>
      </p:sp>
    </p:spTree>
    <p:extLst>
      <p:ext uri="{BB962C8B-B14F-4D97-AF65-F5344CB8AC3E}">
        <p14:creationId xmlns:p14="http://schemas.microsoft.com/office/powerpoint/2010/main" val="202853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CE0ED5-D2AA-49C9-BAF6-894D8B5A1ED2}" type="datetimeFigureOut">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988811-827E-4E0A-BFF5-92BA9CDB617D}" type="slidenum">
              <a:rPr lang="en-US" smtClean="0"/>
              <a:t>‹#›</a:t>
            </a:fld>
            <a:endParaRPr lang="en-US"/>
          </a:p>
        </p:txBody>
      </p:sp>
    </p:spTree>
    <p:extLst>
      <p:ext uri="{BB962C8B-B14F-4D97-AF65-F5344CB8AC3E}">
        <p14:creationId xmlns:p14="http://schemas.microsoft.com/office/powerpoint/2010/main" val="1057984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CE0ED5-D2AA-49C9-BAF6-894D8B5A1ED2}" type="datetimeFigureOut">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988811-827E-4E0A-BFF5-92BA9CDB617D}"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680735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CE0ED5-D2AA-49C9-BAF6-894D8B5A1ED2}" type="datetimeFigureOut">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988811-827E-4E0A-BFF5-92BA9CDB617D}" type="slidenum">
              <a:rPr lang="en-US" smtClean="0"/>
              <a:t>‹#›</a:t>
            </a:fld>
            <a:endParaRPr lang="en-US"/>
          </a:p>
        </p:txBody>
      </p:sp>
    </p:spTree>
    <p:extLst>
      <p:ext uri="{BB962C8B-B14F-4D97-AF65-F5344CB8AC3E}">
        <p14:creationId xmlns:p14="http://schemas.microsoft.com/office/powerpoint/2010/main" val="13751604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FCE0ED5-D2AA-49C9-BAF6-894D8B5A1ED2}" type="datetimeFigureOut">
              <a:rPr lang="en-US" smtClean="0"/>
              <a:t>11/3/2019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988811-827E-4E0A-BFF5-92BA9CDB617D}" type="slidenum">
              <a:rPr lang="en-US" smtClean="0"/>
              <a:t>‹#›</a:t>
            </a:fld>
            <a:endParaRPr lang="en-US"/>
          </a:p>
        </p:txBody>
      </p:sp>
    </p:spTree>
    <p:extLst>
      <p:ext uri="{BB962C8B-B14F-4D97-AF65-F5344CB8AC3E}">
        <p14:creationId xmlns:p14="http://schemas.microsoft.com/office/powerpoint/2010/main" val="2173360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FCE0ED5-D2AA-49C9-BAF6-894D8B5A1ED2}" type="datetimeFigureOut">
              <a:rPr lang="en-US" smtClean="0"/>
              <a:t>11/3/2019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988811-827E-4E0A-BFF5-92BA9CDB617D}" type="slidenum">
              <a:rPr lang="en-US" smtClean="0"/>
              <a:t>‹#›</a:t>
            </a:fld>
            <a:endParaRPr lang="en-US"/>
          </a:p>
        </p:txBody>
      </p:sp>
    </p:spTree>
    <p:extLst>
      <p:ext uri="{BB962C8B-B14F-4D97-AF65-F5344CB8AC3E}">
        <p14:creationId xmlns:p14="http://schemas.microsoft.com/office/powerpoint/2010/main" val="40184045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CE0ED5-D2AA-49C9-BAF6-894D8B5A1ED2}"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88811-827E-4E0A-BFF5-92BA9CDB617D}" type="slidenum">
              <a:rPr lang="en-US" smtClean="0"/>
              <a:t>‹#›</a:t>
            </a:fld>
            <a:endParaRPr lang="en-US"/>
          </a:p>
        </p:txBody>
      </p:sp>
    </p:spTree>
    <p:extLst>
      <p:ext uri="{BB962C8B-B14F-4D97-AF65-F5344CB8AC3E}">
        <p14:creationId xmlns:p14="http://schemas.microsoft.com/office/powerpoint/2010/main" val="27873655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CE0ED5-D2AA-49C9-BAF6-894D8B5A1ED2}"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88811-827E-4E0A-BFF5-92BA9CDB617D}" type="slidenum">
              <a:rPr lang="en-US" smtClean="0"/>
              <a:t>‹#›</a:t>
            </a:fld>
            <a:endParaRPr lang="en-US"/>
          </a:p>
        </p:txBody>
      </p:sp>
    </p:spTree>
    <p:extLst>
      <p:ext uri="{BB962C8B-B14F-4D97-AF65-F5344CB8AC3E}">
        <p14:creationId xmlns:p14="http://schemas.microsoft.com/office/powerpoint/2010/main" val="2657208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CE0ED5-D2AA-49C9-BAF6-894D8B5A1ED2}"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88811-827E-4E0A-BFF5-92BA9CDB617D}" type="slidenum">
              <a:rPr lang="en-US" smtClean="0"/>
              <a:t>‹#›</a:t>
            </a:fld>
            <a:endParaRPr lang="en-US"/>
          </a:p>
        </p:txBody>
      </p:sp>
    </p:spTree>
    <p:extLst>
      <p:ext uri="{BB962C8B-B14F-4D97-AF65-F5344CB8AC3E}">
        <p14:creationId xmlns:p14="http://schemas.microsoft.com/office/powerpoint/2010/main" val="708664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CE0ED5-D2AA-49C9-BAF6-894D8B5A1ED2}"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88811-827E-4E0A-BFF5-92BA9CDB617D}" type="slidenum">
              <a:rPr lang="en-US" smtClean="0"/>
              <a:t>‹#›</a:t>
            </a:fld>
            <a:endParaRPr lang="en-US"/>
          </a:p>
        </p:txBody>
      </p:sp>
    </p:spTree>
    <p:extLst>
      <p:ext uri="{BB962C8B-B14F-4D97-AF65-F5344CB8AC3E}">
        <p14:creationId xmlns:p14="http://schemas.microsoft.com/office/powerpoint/2010/main" val="2314748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CE0ED5-D2AA-49C9-BAF6-894D8B5A1ED2}" type="datetimeFigureOut">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988811-827E-4E0A-BFF5-92BA9CDB617D}" type="slidenum">
              <a:rPr lang="en-US" smtClean="0"/>
              <a:t>‹#›</a:t>
            </a:fld>
            <a:endParaRPr lang="en-US"/>
          </a:p>
        </p:txBody>
      </p:sp>
    </p:spTree>
    <p:extLst>
      <p:ext uri="{BB962C8B-B14F-4D97-AF65-F5344CB8AC3E}">
        <p14:creationId xmlns:p14="http://schemas.microsoft.com/office/powerpoint/2010/main" val="320506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CE0ED5-D2AA-49C9-BAF6-894D8B5A1ED2}" type="datetimeFigureOut">
              <a:rPr lang="en-US" smtClean="0"/>
              <a:t>11/3/2019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988811-827E-4E0A-BFF5-92BA9CDB617D}" type="slidenum">
              <a:rPr lang="en-US" smtClean="0"/>
              <a:t>‹#›</a:t>
            </a:fld>
            <a:endParaRPr lang="en-US"/>
          </a:p>
        </p:txBody>
      </p:sp>
    </p:spTree>
    <p:extLst>
      <p:ext uri="{BB962C8B-B14F-4D97-AF65-F5344CB8AC3E}">
        <p14:creationId xmlns:p14="http://schemas.microsoft.com/office/powerpoint/2010/main" val="3397839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CE0ED5-D2AA-49C9-BAF6-894D8B5A1ED2}" type="datetimeFigureOut">
              <a:rPr lang="en-US" smtClean="0"/>
              <a:t>11/3/2019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988811-827E-4E0A-BFF5-92BA9CDB617D}" type="slidenum">
              <a:rPr lang="en-US" smtClean="0"/>
              <a:t>‹#›</a:t>
            </a:fld>
            <a:endParaRPr lang="en-US"/>
          </a:p>
        </p:txBody>
      </p:sp>
    </p:spTree>
    <p:extLst>
      <p:ext uri="{BB962C8B-B14F-4D97-AF65-F5344CB8AC3E}">
        <p14:creationId xmlns:p14="http://schemas.microsoft.com/office/powerpoint/2010/main" val="313599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CE0ED5-D2AA-49C9-BAF6-894D8B5A1ED2}" type="datetimeFigureOut">
              <a:rPr lang="en-US" smtClean="0"/>
              <a:t>11/3/2019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988811-827E-4E0A-BFF5-92BA9CDB617D}" type="slidenum">
              <a:rPr lang="en-US" smtClean="0"/>
              <a:t>‹#›</a:t>
            </a:fld>
            <a:endParaRPr lang="en-US"/>
          </a:p>
        </p:txBody>
      </p:sp>
    </p:spTree>
    <p:extLst>
      <p:ext uri="{BB962C8B-B14F-4D97-AF65-F5344CB8AC3E}">
        <p14:creationId xmlns:p14="http://schemas.microsoft.com/office/powerpoint/2010/main" val="2014901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CE0ED5-D2AA-49C9-BAF6-894D8B5A1ED2}" type="datetimeFigureOut">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988811-827E-4E0A-BFF5-92BA9CDB617D}" type="slidenum">
              <a:rPr lang="en-US" smtClean="0"/>
              <a:t>‹#›</a:t>
            </a:fld>
            <a:endParaRPr lang="en-US"/>
          </a:p>
        </p:txBody>
      </p:sp>
    </p:spTree>
    <p:extLst>
      <p:ext uri="{BB962C8B-B14F-4D97-AF65-F5344CB8AC3E}">
        <p14:creationId xmlns:p14="http://schemas.microsoft.com/office/powerpoint/2010/main" val="3543475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CE0ED5-D2AA-49C9-BAF6-894D8B5A1ED2}" type="datetimeFigureOut">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988811-827E-4E0A-BFF5-92BA9CDB617D}" type="slidenum">
              <a:rPr lang="en-US" smtClean="0"/>
              <a:t>‹#›</a:t>
            </a:fld>
            <a:endParaRPr lang="en-US"/>
          </a:p>
        </p:txBody>
      </p:sp>
    </p:spTree>
    <p:extLst>
      <p:ext uri="{BB962C8B-B14F-4D97-AF65-F5344CB8AC3E}">
        <p14:creationId xmlns:p14="http://schemas.microsoft.com/office/powerpoint/2010/main" val="675560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FCE0ED5-D2AA-49C9-BAF6-894D8B5A1ED2}" type="datetimeFigureOut">
              <a:rPr lang="en-US" smtClean="0"/>
              <a:t>11/3/2019</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2988811-827E-4E0A-BFF5-92BA9CDB617D}" type="slidenum">
              <a:rPr lang="en-US" smtClean="0"/>
              <a:t>‹#›</a:t>
            </a:fld>
            <a:endParaRPr lang="en-US"/>
          </a:p>
        </p:txBody>
      </p:sp>
    </p:spTree>
    <p:extLst>
      <p:ext uri="{BB962C8B-B14F-4D97-AF65-F5344CB8AC3E}">
        <p14:creationId xmlns:p14="http://schemas.microsoft.com/office/powerpoint/2010/main" val="370797932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1DB7E-DADC-46EA-8E2A-E45747F74374}"/>
              </a:ext>
            </a:extLst>
          </p:cNvPr>
          <p:cNvSpPr>
            <a:spLocks noGrp="1"/>
          </p:cNvSpPr>
          <p:nvPr>
            <p:ph type="ctrTitle"/>
          </p:nvPr>
        </p:nvSpPr>
        <p:spPr/>
        <p:txBody>
          <a:bodyPr/>
          <a:lstStyle/>
          <a:p>
            <a:r>
              <a:rPr lang="en-US" dirty="0"/>
              <a:t>Week 9</a:t>
            </a:r>
          </a:p>
        </p:txBody>
      </p:sp>
      <p:sp>
        <p:nvSpPr>
          <p:cNvPr id="3" name="Subtitle 2">
            <a:extLst>
              <a:ext uri="{FF2B5EF4-FFF2-40B4-BE49-F238E27FC236}">
                <a16:creationId xmlns:a16="http://schemas.microsoft.com/office/drawing/2014/main" id="{5FF7B0D6-02A3-4D0B-9E31-68D44CB313A5}"/>
              </a:ext>
            </a:extLst>
          </p:cNvPr>
          <p:cNvSpPr>
            <a:spLocks noGrp="1"/>
          </p:cNvSpPr>
          <p:nvPr>
            <p:ph type="subTitle" idx="1"/>
          </p:nvPr>
        </p:nvSpPr>
        <p:spPr/>
        <p:txBody>
          <a:bodyPr/>
          <a:lstStyle/>
          <a:p>
            <a:r>
              <a:rPr lang="en-US" dirty="0"/>
              <a:t>Abstract Base Classes, Virtual Functions</a:t>
            </a:r>
          </a:p>
        </p:txBody>
      </p:sp>
    </p:spTree>
    <p:extLst>
      <p:ext uri="{BB962C8B-B14F-4D97-AF65-F5344CB8AC3E}">
        <p14:creationId xmlns:p14="http://schemas.microsoft.com/office/powerpoint/2010/main" val="3459573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80E81-A4A3-5144-932A-2D9AB2F66F9E}"/>
              </a:ext>
            </a:extLst>
          </p:cNvPr>
          <p:cNvSpPr>
            <a:spLocks noGrp="1"/>
          </p:cNvSpPr>
          <p:nvPr>
            <p:ph type="title"/>
          </p:nvPr>
        </p:nvSpPr>
        <p:spPr/>
        <p:txBody>
          <a:bodyPr/>
          <a:lstStyle/>
          <a:p>
            <a:r>
              <a:rPr lang="en-US" dirty="0"/>
              <a:t>Pure Virtual Functions</a:t>
            </a:r>
          </a:p>
        </p:txBody>
      </p:sp>
      <p:sp>
        <p:nvSpPr>
          <p:cNvPr id="3" name="Content Placeholder 2">
            <a:extLst>
              <a:ext uri="{FF2B5EF4-FFF2-40B4-BE49-F238E27FC236}">
                <a16:creationId xmlns:a16="http://schemas.microsoft.com/office/drawing/2014/main" id="{8C177639-5E3D-AB46-929A-E872B763056F}"/>
              </a:ext>
            </a:extLst>
          </p:cNvPr>
          <p:cNvSpPr>
            <a:spLocks noGrp="1"/>
          </p:cNvSpPr>
          <p:nvPr>
            <p:ph idx="1"/>
          </p:nvPr>
        </p:nvSpPr>
        <p:spPr/>
        <p:txBody>
          <a:bodyPr>
            <a:noAutofit/>
          </a:bodyPr>
          <a:lstStyle/>
          <a:p>
            <a:r>
              <a:rPr lang="en-US" sz="2800" dirty="0"/>
              <a:t>As mentioned previously a </a:t>
            </a:r>
            <a:r>
              <a:rPr lang="en-US" sz="2800" dirty="0">
                <a:solidFill>
                  <a:schemeClr val="accent4">
                    <a:lumMod val="40000"/>
                    <a:lumOff val="60000"/>
                  </a:schemeClr>
                </a:solidFill>
              </a:rPr>
              <a:t>pure</a:t>
            </a:r>
            <a:r>
              <a:rPr lang="en-US" sz="2800" dirty="0"/>
              <a:t> virtual member function is a </a:t>
            </a:r>
            <a:r>
              <a:rPr lang="en-US" sz="2800" dirty="0">
                <a:solidFill>
                  <a:srgbClr val="92D050"/>
                </a:solidFill>
              </a:rPr>
              <a:t>member</a:t>
            </a:r>
            <a:r>
              <a:rPr lang="en-US" sz="2800" dirty="0"/>
              <a:t> function. This implies then that it is a </a:t>
            </a:r>
            <a:r>
              <a:rPr lang="en-US" sz="2800" dirty="0">
                <a:solidFill>
                  <a:srgbClr val="FFFF00"/>
                </a:solidFill>
              </a:rPr>
              <a:t>part of a class</a:t>
            </a:r>
            <a:r>
              <a:rPr lang="en-US" sz="2800" dirty="0"/>
              <a:t>.  </a:t>
            </a:r>
          </a:p>
          <a:p>
            <a:r>
              <a:rPr lang="en-US" sz="2800" dirty="0"/>
              <a:t>A pure virtual function by definition doesn’t have any implementation. </a:t>
            </a:r>
            <a:r>
              <a:rPr lang="en-US" sz="2800" dirty="0">
                <a:solidFill>
                  <a:schemeClr val="accent5"/>
                </a:solidFill>
              </a:rPr>
              <a:t>Where then is its purpose</a:t>
            </a:r>
            <a:r>
              <a:rPr lang="en-US" sz="2800" dirty="0"/>
              <a:t>?</a:t>
            </a:r>
          </a:p>
          <a:p>
            <a:r>
              <a:rPr lang="en-US" sz="2800" dirty="0"/>
              <a:t>Within that class that has pure virtual functions </a:t>
            </a:r>
            <a:r>
              <a:rPr lang="en-US" sz="2800" dirty="0">
                <a:solidFill>
                  <a:srgbClr val="FFFF00"/>
                </a:solidFill>
              </a:rPr>
              <a:t>there is also likely the presence of a hierarchy</a:t>
            </a:r>
            <a:r>
              <a:rPr lang="en-US" sz="2800" dirty="0"/>
              <a:t> with a </a:t>
            </a:r>
            <a:r>
              <a:rPr lang="en-US" sz="2800" dirty="0">
                <a:solidFill>
                  <a:schemeClr val="accent6"/>
                </a:solidFill>
              </a:rPr>
              <a:t>parent</a:t>
            </a:r>
            <a:r>
              <a:rPr lang="en-US" sz="2800" dirty="0"/>
              <a:t> class and a </a:t>
            </a:r>
            <a:r>
              <a:rPr lang="en-US" sz="2800" dirty="0">
                <a:solidFill>
                  <a:schemeClr val="accent2"/>
                </a:solidFill>
              </a:rPr>
              <a:t>derived</a:t>
            </a:r>
            <a:r>
              <a:rPr lang="en-US" sz="2800" dirty="0"/>
              <a:t>. Recall how classes can make use of </a:t>
            </a:r>
            <a:r>
              <a:rPr lang="en-US" sz="2800" dirty="0">
                <a:solidFill>
                  <a:schemeClr val="accent4"/>
                </a:solidFill>
              </a:rPr>
              <a:t>inheritance</a:t>
            </a:r>
            <a:r>
              <a:rPr lang="en-US" sz="2800" dirty="0"/>
              <a:t>.</a:t>
            </a:r>
          </a:p>
        </p:txBody>
      </p:sp>
    </p:spTree>
    <p:extLst>
      <p:ext uri="{BB962C8B-B14F-4D97-AF65-F5344CB8AC3E}">
        <p14:creationId xmlns:p14="http://schemas.microsoft.com/office/powerpoint/2010/main" val="2333138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80E81-A4A3-5144-932A-2D9AB2F66F9E}"/>
              </a:ext>
            </a:extLst>
          </p:cNvPr>
          <p:cNvSpPr>
            <a:spLocks noGrp="1"/>
          </p:cNvSpPr>
          <p:nvPr>
            <p:ph type="title"/>
          </p:nvPr>
        </p:nvSpPr>
        <p:spPr/>
        <p:txBody>
          <a:bodyPr/>
          <a:lstStyle/>
          <a:p>
            <a:r>
              <a:rPr lang="en-US" dirty="0"/>
              <a:t>Pure Virtual Functions</a:t>
            </a:r>
          </a:p>
        </p:txBody>
      </p:sp>
      <p:sp>
        <p:nvSpPr>
          <p:cNvPr id="3" name="Content Placeholder 2">
            <a:extLst>
              <a:ext uri="{FF2B5EF4-FFF2-40B4-BE49-F238E27FC236}">
                <a16:creationId xmlns:a16="http://schemas.microsoft.com/office/drawing/2014/main" id="{8C177639-5E3D-AB46-929A-E872B763056F}"/>
              </a:ext>
            </a:extLst>
          </p:cNvPr>
          <p:cNvSpPr>
            <a:spLocks noGrp="1"/>
          </p:cNvSpPr>
          <p:nvPr>
            <p:ph idx="1"/>
          </p:nvPr>
        </p:nvSpPr>
        <p:spPr/>
        <p:txBody>
          <a:bodyPr>
            <a:noAutofit/>
          </a:bodyPr>
          <a:lstStyle/>
          <a:p>
            <a:r>
              <a:rPr lang="en-US" sz="2800" dirty="0"/>
              <a:t>In a sense then, </a:t>
            </a:r>
            <a:r>
              <a:rPr lang="en-US" sz="2800" dirty="0">
                <a:solidFill>
                  <a:schemeClr val="accent4">
                    <a:lumMod val="40000"/>
                    <a:lumOff val="60000"/>
                  </a:schemeClr>
                </a:solidFill>
              </a:rPr>
              <a:t>pure</a:t>
            </a:r>
            <a:r>
              <a:rPr lang="en-US" sz="2800" dirty="0"/>
              <a:t> virtual member function (</a:t>
            </a:r>
            <a:r>
              <a:rPr lang="en-US" sz="2800" dirty="0">
                <a:solidFill>
                  <a:srgbClr val="92D050"/>
                </a:solidFill>
              </a:rPr>
              <a:t>lacking definition/ defined behavior</a:t>
            </a:r>
            <a:r>
              <a:rPr lang="en-US" sz="2800" dirty="0"/>
              <a:t>)</a:t>
            </a:r>
            <a:r>
              <a:rPr lang="en-US" sz="2800" dirty="0">
                <a:solidFill>
                  <a:srgbClr val="92D050"/>
                </a:solidFill>
              </a:rPr>
              <a:t>, </a:t>
            </a:r>
            <a:r>
              <a:rPr lang="en-US" sz="2800" dirty="0">
                <a:solidFill>
                  <a:srgbClr val="FFFF00"/>
                </a:solidFill>
              </a:rPr>
              <a:t>act more like just an identifier</a:t>
            </a:r>
            <a:r>
              <a:rPr lang="en-US" sz="2800" dirty="0"/>
              <a:t>. </a:t>
            </a:r>
            <a:r>
              <a:rPr lang="en-US" sz="2800" dirty="0">
                <a:solidFill>
                  <a:schemeClr val="accent6"/>
                </a:solidFill>
              </a:rPr>
              <a:t>Something akin to a uninitialized variable perhaps</a:t>
            </a:r>
            <a:r>
              <a:rPr lang="en-US" sz="2800" dirty="0"/>
              <a:t>?</a:t>
            </a:r>
          </a:p>
          <a:p>
            <a:r>
              <a:rPr lang="en-US" sz="2800" dirty="0"/>
              <a:t>However within the aforementioned hierarchy of classes what would the </a:t>
            </a:r>
            <a:r>
              <a:rPr lang="en-US" sz="2800" dirty="0">
                <a:solidFill>
                  <a:srgbClr val="FFFF00"/>
                </a:solidFill>
              </a:rPr>
              <a:t>interaction</a:t>
            </a:r>
            <a:r>
              <a:rPr lang="en-US" sz="2800" dirty="0"/>
              <a:t> be if </a:t>
            </a:r>
            <a:r>
              <a:rPr lang="en-US" sz="2800" dirty="0">
                <a:solidFill>
                  <a:srgbClr val="FF0000"/>
                </a:solidFill>
              </a:rPr>
              <a:t>we had a pure virtual function in the parent class and a function whose signature matches it in the derived class</a:t>
            </a:r>
            <a:r>
              <a:rPr lang="en-US" sz="2800" dirty="0"/>
              <a:t>?</a:t>
            </a:r>
          </a:p>
        </p:txBody>
      </p:sp>
    </p:spTree>
    <p:extLst>
      <p:ext uri="{BB962C8B-B14F-4D97-AF65-F5344CB8AC3E}">
        <p14:creationId xmlns:p14="http://schemas.microsoft.com/office/powerpoint/2010/main" val="2745081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dirty="0"/>
              <a:t>Pure Virtual Functions</a:t>
            </a:r>
          </a:p>
        </p:txBody>
      </p:sp>
      <p:sp>
        <p:nvSpPr>
          <p:cNvPr id="4" name="TextBox 3"/>
          <p:cNvSpPr txBox="1"/>
          <p:nvPr/>
        </p:nvSpPr>
        <p:spPr>
          <a:xfrm>
            <a:off x="4774236" y="3336667"/>
            <a:ext cx="2769577" cy="369332"/>
          </a:xfrm>
          <a:prstGeom prst="rect">
            <a:avLst/>
          </a:prstGeom>
          <a:noFill/>
          <a:ln>
            <a:solidFill>
              <a:srgbClr val="FFC000"/>
            </a:solidFill>
          </a:ln>
        </p:spPr>
        <p:txBody>
          <a:bodyPr wrap="square" rtlCol="0">
            <a:spAutoFit/>
          </a:bodyPr>
          <a:lstStyle/>
          <a:p>
            <a:r>
              <a:rPr lang="en-US" dirty="0"/>
              <a:t>Display Function A</a:t>
            </a:r>
          </a:p>
        </p:txBody>
      </p:sp>
      <p:sp>
        <p:nvSpPr>
          <p:cNvPr id="5" name="TextBox 4"/>
          <p:cNvSpPr txBox="1"/>
          <p:nvPr/>
        </p:nvSpPr>
        <p:spPr>
          <a:xfrm>
            <a:off x="8661641" y="3334602"/>
            <a:ext cx="2769577" cy="369332"/>
          </a:xfrm>
          <a:prstGeom prst="rect">
            <a:avLst/>
          </a:prstGeom>
          <a:noFill/>
          <a:ln>
            <a:solidFill>
              <a:srgbClr val="FFC000"/>
            </a:solidFill>
          </a:ln>
        </p:spPr>
        <p:txBody>
          <a:bodyPr wrap="square" rtlCol="0">
            <a:spAutoFit/>
          </a:bodyPr>
          <a:lstStyle/>
          <a:p>
            <a:r>
              <a:rPr lang="en-US" dirty="0"/>
              <a:t>Display Function B</a:t>
            </a:r>
          </a:p>
        </p:txBody>
      </p:sp>
      <p:sp>
        <p:nvSpPr>
          <p:cNvPr id="6" name="TextBox 5"/>
          <p:cNvSpPr txBox="1"/>
          <p:nvPr/>
        </p:nvSpPr>
        <p:spPr>
          <a:xfrm>
            <a:off x="589520" y="3334602"/>
            <a:ext cx="3301360" cy="369332"/>
          </a:xfrm>
          <a:prstGeom prst="rect">
            <a:avLst/>
          </a:prstGeom>
          <a:noFill/>
          <a:ln>
            <a:solidFill>
              <a:srgbClr val="FFC000"/>
            </a:solidFill>
          </a:ln>
        </p:spPr>
        <p:txBody>
          <a:bodyPr wrap="square" rtlCol="0">
            <a:spAutoFit/>
          </a:bodyPr>
          <a:lstStyle/>
          <a:p>
            <a:r>
              <a:rPr lang="en-US" dirty="0"/>
              <a:t>Pure Virtual Display Function</a:t>
            </a:r>
          </a:p>
        </p:txBody>
      </p:sp>
      <p:sp>
        <p:nvSpPr>
          <p:cNvPr id="14" name="TextBox 13"/>
          <p:cNvSpPr txBox="1"/>
          <p:nvPr/>
        </p:nvSpPr>
        <p:spPr>
          <a:xfrm>
            <a:off x="710339" y="2859438"/>
            <a:ext cx="2937236" cy="369332"/>
          </a:xfrm>
          <a:prstGeom prst="rect">
            <a:avLst/>
          </a:prstGeom>
          <a:noFill/>
        </p:spPr>
        <p:txBody>
          <a:bodyPr wrap="square" rtlCol="0">
            <a:spAutoFit/>
          </a:bodyPr>
          <a:lstStyle/>
          <a:p>
            <a:r>
              <a:rPr lang="en-US" dirty="0">
                <a:solidFill>
                  <a:srgbClr val="00B0F0"/>
                </a:solidFill>
              </a:rPr>
              <a:t>Parent Class</a:t>
            </a:r>
          </a:p>
        </p:txBody>
      </p:sp>
      <p:sp>
        <p:nvSpPr>
          <p:cNvPr id="15" name="TextBox 14"/>
          <p:cNvSpPr txBox="1"/>
          <p:nvPr/>
        </p:nvSpPr>
        <p:spPr>
          <a:xfrm>
            <a:off x="4938025" y="2826103"/>
            <a:ext cx="2937236" cy="369332"/>
          </a:xfrm>
          <a:prstGeom prst="rect">
            <a:avLst/>
          </a:prstGeom>
          <a:noFill/>
        </p:spPr>
        <p:txBody>
          <a:bodyPr wrap="square" rtlCol="0">
            <a:spAutoFit/>
          </a:bodyPr>
          <a:lstStyle/>
          <a:p>
            <a:r>
              <a:rPr lang="en-US" dirty="0">
                <a:solidFill>
                  <a:srgbClr val="FF0000"/>
                </a:solidFill>
              </a:rPr>
              <a:t>Derived Class A</a:t>
            </a:r>
          </a:p>
        </p:txBody>
      </p:sp>
      <p:sp>
        <p:nvSpPr>
          <p:cNvPr id="16" name="Rectangle 15"/>
          <p:cNvSpPr/>
          <p:nvPr/>
        </p:nvSpPr>
        <p:spPr>
          <a:xfrm>
            <a:off x="278151" y="2660432"/>
            <a:ext cx="3801612" cy="1537138"/>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B9DD33A-70FF-4167-846B-266D1A84D4DF}"/>
              </a:ext>
            </a:extLst>
          </p:cNvPr>
          <p:cNvSpPr/>
          <p:nvPr/>
        </p:nvSpPr>
        <p:spPr>
          <a:xfrm>
            <a:off x="8268451" y="2660431"/>
            <a:ext cx="3494215" cy="1537138"/>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B1F5EB87-6CB5-41CF-ADB3-6B3BA10B2A75}"/>
              </a:ext>
            </a:extLst>
          </p:cNvPr>
          <p:cNvSpPr txBox="1"/>
          <p:nvPr/>
        </p:nvSpPr>
        <p:spPr>
          <a:xfrm>
            <a:off x="8661641" y="2859438"/>
            <a:ext cx="2937236" cy="369332"/>
          </a:xfrm>
          <a:prstGeom prst="rect">
            <a:avLst/>
          </a:prstGeom>
          <a:noFill/>
        </p:spPr>
        <p:txBody>
          <a:bodyPr wrap="square" rtlCol="0">
            <a:spAutoFit/>
          </a:bodyPr>
          <a:lstStyle/>
          <a:p>
            <a:r>
              <a:rPr lang="en-US" dirty="0">
                <a:solidFill>
                  <a:srgbClr val="FF0000"/>
                </a:solidFill>
              </a:rPr>
              <a:t>Derived Class B</a:t>
            </a:r>
          </a:p>
        </p:txBody>
      </p:sp>
      <p:sp>
        <p:nvSpPr>
          <p:cNvPr id="19" name="Rectangle 18">
            <a:extLst>
              <a:ext uri="{FF2B5EF4-FFF2-40B4-BE49-F238E27FC236}">
                <a16:creationId xmlns:a16="http://schemas.microsoft.com/office/drawing/2014/main" id="{10F3434F-6037-4B1F-896A-042999A771AB}"/>
              </a:ext>
            </a:extLst>
          </p:cNvPr>
          <p:cNvSpPr/>
          <p:nvPr/>
        </p:nvSpPr>
        <p:spPr>
          <a:xfrm>
            <a:off x="4411917" y="2660431"/>
            <a:ext cx="3494215" cy="1537138"/>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3FEDB8C4-DD2C-4D06-BDB7-DCBCAD439C41}"/>
              </a:ext>
            </a:extLst>
          </p:cNvPr>
          <p:cNvSpPr txBox="1"/>
          <p:nvPr/>
        </p:nvSpPr>
        <p:spPr>
          <a:xfrm>
            <a:off x="379219" y="4843947"/>
            <a:ext cx="8946084" cy="1477328"/>
          </a:xfrm>
          <a:prstGeom prst="rect">
            <a:avLst/>
          </a:prstGeom>
          <a:noFill/>
        </p:spPr>
        <p:txBody>
          <a:bodyPr wrap="square" rtlCol="0">
            <a:spAutoFit/>
          </a:bodyPr>
          <a:lstStyle/>
          <a:p>
            <a:r>
              <a:rPr lang="en-US" dirty="0"/>
              <a:t>A hierarchy of classes that has a display function.</a:t>
            </a:r>
          </a:p>
          <a:p>
            <a:endParaRPr lang="en-US" dirty="0"/>
          </a:p>
          <a:p>
            <a:r>
              <a:rPr lang="en-US" dirty="0"/>
              <a:t>The signatures of each display </a:t>
            </a:r>
            <a:r>
              <a:rPr lang="en-US" dirty="0">
                <a:solidFill>
                  <a:srgbClr val="FFFF00"/>
                </a:solidFill>
              </a:rPr>
              <a:t>match</a:t>
            </a:r>
            <a:r>
              <a:rPr lang="en-US" dirty="0"/>
              <a:t> each other.</a:t>
            </a:r>
          </a:p>
          <a:p>
            <a:endParaRPr lang="en-US" dirty="0"/>
          </a:p>
          <a:p>
            <a:r>
              <a:rPr lang="en-US" dirty="0" err="1"/>
              <a:t>Eg.</a:t>
            </a:r>
            <a:r>
              <a:rPr lang="en-US" dirty="0"/>
              <a:t> </a:t>
            </a:r>
            <a:r>
              <a:rPr lang="en-US" dirty="0">
                <a:solidFill>
                  <a:srgbClr val="00B0F0"/>
                </a:solidFill>
              </a:rPr>
              <a:t>void</a:t>
            </a:r>
            <a:r>
              <a:rPr lang="en-US" dirty="0"/>
              <a:t> </a:t>
            </a:r>
            <a:r>
              <a:rPr lang="en-US" dirty="0">
                <a:solidFill>
                  <a:srgbClr val="FFFF00"/>
                </a:solidFill>
              </a:rPr>
              <a:t>display</a:t>
            </a:r>
            <a:r>
              <a:rPr lang="en-US" dirty="0"/>
              <a:t>() </a:t>
            </a:r>
            <a:r>
              <a:rPr lang="en-US" dirty="0">
                <a:solidFill>
                  <a:srgbClr val="00B0F0"/>
                </a:solidFill>
              </a:rPr>
              <a:t>const</a:t>
            </a:r>
            <a:r>
              <a:rPr lang="en-US" dirty="0"/>
              <a:t>;</a:t>
            </a:r>
          </a:p>
        </p:txBody>
      </p:sp>
      <p:cxnSp>
        <p:nvCxnSpPr>
          <p:cNvPr id="13" name="Straight Arrow Connector 12">
            <a:extLst>
              <a:ext uri="{FF2B5EF4-FFF2-40B4-BE49-F238E27FC236}">
                <a16:creationId xmlns:a16="http://schemas.microsoft.com/office/drawing/2014/main" id="{255A31EE-2977-45A8-B610-D892ECC2919B}"/>
              </a:ext>
            </a:extLst>
          </p:cNvPr>
          <p:cNvCxnSpPr>
            <a:stCxn id="6" idx="3"/>
            <a:endCxn id="4" idx="1"/>
          </p:cNvCxnSpPr>
          <p:nvPr/>
        </p:nvCxnSpPr>
        <p:spPr>
          <a:xfrm>
            <a:off x="3890880" y="3519268"/>
            <a:ext cx="883356" cy="2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56456FE-3C4A-41F8-959D-C09FA91D451E}"/>
              </a:ext>
            </a:extLst>
          </p:cNvPr>
          <p:cNvCxnSpPr>
            <a:stCxn id="4" idx="3"/>
            <a:endCxn id="5" idx="1"/>
          </p:cNvCxnSpPr>
          <p:nvPr/>
        </p:nvCxnSpPr>
        <p:spPr>
          <a:xfrm flipV="1">
            <a:off x="7543813" y="3519268"/>
            <a:ext cx="1117828" cy="2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4386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dirty="0"/>
              <a:t>Pure Virtual Functions</a:t>
            </a:r>
          </a:p>
        </p:txBody>
      </p:sp>
      <p:sp>
        <p:nvSpPr>
          <p:cNvPr id="17" name="TextBox 16">
            <a:extLst>
              <a:ext uri="{FF2B5EF4-FFF2-40B4-BE49-F238E27FC236}">
                <a16:creationId xmlns:a16="http://schemas.microsoft.com/office/drawing/2014/main" id="{A55D8EB3-D35C-45BD-A29B-CB1659C9EBF3}"/>
              </a:ext>
            </a:extLst>
          </p:cNvPr>
          <p:cNvSpPr txBox="1"/>
          <p:nvPr/>
        </p:nvSpPr>
        <p:spPr>
          <a:xfrm>
            <a:off x="497491" y="4705447"/>
            <a:ext cx="9702797" cy="646331"/>
          </a:xfrm>
          <a:prstGeom prst="rect">
            <a:avLst/>
          </a:prstGeom>
          <a:noFill/>
        </p:spPr>
        <p:txBody>
          <a:bodyPr wrap="square" rtlCol="0">
            <a:spAutoFit/>
          </a:bodyPr>
          <a:lstStyle/>
          <a:p>
            <a:r>
              <a:rPr lang="en-US" dirty="0">
                <a:solidFill>
                  <a:srgbClr val="FFFF00"/>
                </a:solidFill>
              </a:rPr>
              <a:t>If we called the parent class’ display function, what do you think happens? Or maybe should happen?</a:t>
            </a:r>
          </a:p>
        </p:txBody>
      </p:sp>
      <p:sp>
        <p:nvSpPr>
          <p:cNvPr id="21" name="TextBox 20">
            <a:extLst>
              <a:ext uri="{FF2B5EF4-FFF2-40B4-BE49-F238E27FC236}">
                <a16:creationId xmlns:a16="http://schemas.microsoft.com/office/drawing/2014/main" id="{54291159-A18F-4A8C-A4B4-22E162B3CE27}"/>
              </a:ext>
            </a:extLst>
          </p:cNvPr>
          <p:cNvSpPr txBox="1"/>
          <p:nvPr/>
        </p:nvSpPr>
        <p:spPr>
          <a:xfrm>
            <a:off x="497491" y="5451927"/>
            <a:ext cx="8701688" cy="646331"/>
          </a:xfrm>
          <a:prstGeom prst="rect">
            <a:avLst/>
          </a:prstGeom>
          <a:noFill/>
        </p:spPr>
        <p:txBody>
          <a:bodyPr wrap="square" rtlCol="0">
            <a:spAutoFit/>
          </a:bodyPr>
          <a:lstStyle/>
          <a:p>
            <a:r>
              <a:rPr lang="en-US" dirty="0"/>
              <a:t>Depending on the context we could either end up in Display A or Display B. What is that context?</a:t>
            </a:r>
          </a:p>
        </p:txBody>
      </p:sp>
      <p:sp>
        <p:nvSpPr>
          <p:cNvPr id="22" name="TextBox 21">
            <a:extLst>
              <a:ext uri="{FF2B5EF4-FFF2-40B4-BE49-F238E27FC236}">
                <a16:creationId xmlns:a16="http://schemas.microsoft.com/office/drawing/2014/main" id="{3E6C9346-E537-4B1E-8141-C3B625C906FE}"/>
              </a:ext>
            </a:extLst>
          </p:cNvPr>
          <p:cNvSpPr txBox="1"/>
          <p:nvPr/>
        </p:nvSpPr>
        <p:spPr>
          <a:xfrm>
            <a:off x="4774236" y="3336667"/>
            <a:ext cx="2769577" cy="369332"/>
          </a:xfrm>
          <a:prstGeom prst="rect">
            <a:avLst/>
          </a:prstGeom>
          <a:noFill/>
          <a:ln>
            <a:solidFill>
              <a:srgbClr val="FFC000"/>
            </a:solidFill>
          </a:ln>
        </p:spPr>
        <p:txBody>
          <a:bodyPr wrap="square" rtlCol="0">
            <a:spAutoFit/>
          </a:bodyPr>
          <a:lstStyle/>
          <a:p>
            <a:r>
              <a:rPr lang="en-US" dirty="0"/>
              <a:t>Display Function A</a:t>
            </a:r>
          </a:p>
        </p:txBody>
      </p:sp>
      <p:sp>
        <p:nvSpPr>
          <p:cNvPr id="24" name="TextBox 23">
            <a:extLst>
              <a:ext uri="{FF2B5EF4-FFF2-40B4-BE49-F238E27FC236}">
                <a16:creationId xmlns:a16="http://schemas.microsoft.com/office/drawing/2014/main" id="{807CE081-8E82-45D2-B53F-FD2E6AB53F83}"/>
              </a:ext>
            </a:extLst>
          </p:cNvPr>
          <p:cNvSpPr txBox="1"/>
          <p:nvPr/>
        </p:nvSpPr>
        <p:spPr>
          <a:xfrm>
            <a:off x="8661641" y="3334602"/>
            <a:ext cx="2769577" cy="369332"/>
          </a:xfrm>
          <a:prstGeom prst="rect">
            <a:avLst/>
          </a:prstGeom>
          <a:noFill/>
          <a:ln>
            <a:solidFill>
              <a:srgbClr val="FFC000"/>
            </a:solidFill>
          </a:ln>
        </p:spPr>
        <p:txBody>
          <a:bodyPr wrap="square" rtlCol="0">
            <a:spAutoFit/>
          </a:bodyPr>
          <a:lstStyle/>
          <a:p>
            <a:r>
              <a:rPr lang="en-US" dirty="0"/>
              <a:t>Display Function B</a:t>
            </a:r>
          </a:p>
        </p:txBody>
      </p:sp>
      <p:sp>
        <p:nvSpPr>
          <p:cNvPr id="25" name="TextBox 24">
            <a:extLst>
              <a:ext uri="{FF2B5EF4-FFF2-40B4-BE49-F238E27FC236}">
                <a16:creationId xmlns:a16="http://schemas.microsoft.com/office/drawing/2014/main" id="{18D0D020-B469-46ED-8198-AE9F20E7E99C}"/>
              </a:ext>
            </a:extLst>
          </p:cNvPr>
          <p:cNvSpPr txBox="1"/>
          <p:nvPr/>
        </p:nvSpPr>
        <p:spPr>
          <a:xfrm>
            <a:off x="589520" y="3334602"/>
            <a:ext cx="3301360" cy="369332"/>
          </a:xfrm>
          <a:prstGeom prst="rect">
            <a:avLst/>
          </a:prstGeom>
          <a:noFill/>
          <a:ln>
            <a:solidFill>
              <a:srgbClr val="FFC000"/>
            </a:solidFill>
          </a:ln>
        </p:spPr>
        <p:txBody>
          <a:bodyPr wrap="square" rtlCol="0">
            <a:spAutoFit/>
          </a:bodyPr>
          <a:lstStyle/>
          <a:p>
            <a:r>
              <a:rPr lang="en-US" dirty="0"/>
              <a:t>Pure Virtual Display Function</a:t>
            </a:r>
          </a:p>
        </p:txBody>
      </p:sp>
      <p:sp>
        <p:nvSpPr>
          <p:cNvPr id="26" name="TextBox 25">
            <a:extLst>
              <a:ext uri="{FF2B5EF4-FFF2-40B4-BE49-F238E27FC236}">
                <a16:creationId xmlns:a16="http://schemas.microsoft.com/office/drawing/2014/main" id="{8E141A02-5382-45D3-BBB8-85306B6B3664}"/>
              </a:ext>
            </a:extLst>
          </p:cNvPr>
          <p:cNvSpPr txBox="1"/>
          <p:nvPr/>
        </p:nvSpPr>
        <p:spPr>
          <a:xfrm>
            <a:off x="710339" y="2859438"/>
            <a:ext cx="2937236" cy="369332"/>
          </a:xfrm>
          <a:prstGeom prst="rect">
            <a:avLst/>
          </a:prstGeom>
          <a:noFill/>
        </p:spPr>
        <p:txBody>
          <a:bodyPr wrap="square" rtlCol="0">
            <a:spAutoFit/>
          </a:bodyPr>
          <a:lstStyle/>
          <a:p>
            <a:r>
              <a:rPr lang="en-US" dirty="0">
                <a:solidFill>
                  <a:srgbClr val="00B0F0"/>
                </a:solidFill>
              </a:rPr>
              <a:t>Parent Class</a:t>
            </a:r>
          </a:p>
        </p:txBody>
      </p:sp>
      <p:sp>
        <p:nvSpPr>
          <p:cNvPr id="27" name="TextBox 26">
            <a:extLst>
              <a:ext uri="{FF2B5EF4-FFF2-40B4-BE49-F238E27FC236}">
                <a16:creationId xmlns:a16="http://schemas.microsoft.com/office/drawing/2014/main" id="{0AB8A95E-D895-4982-8573-7E2D5D88D725}"/>
              </a:ext>
            </a:extLst>
          </p:cNvPr>
          <p:cNvSpPr txBox="1"/>
          <p:nvPr/>
        </p:nvSpPr>
        <p:spPr>
          <a:xfrm>
            <a:off x="4938025" y="2826103"/>
            <a:ext cx="2937236" cy="369332"/>
          </a:xfrm>
          <a:prstGeom prst="rect">
            <a:avLst/>
          </a:prstGeom>
          <a:noFill/>
        </p:spPr>
        <p:txBody>
          <a:bodyPr wrap="square" rtlCol="0">
            <a:spAutoFit/>
          </a:bodyPr>
          <a:lstStyle/>
          <a:p>
            <a:r>
              <a:rPr lang="en-US" dirty="0">
                <a:solidFill>
                  <a:srgbClr val="FF0000"/>
                </a:solidFill>
              </a:rPr>
              <a:t>Derived Class A</a:t>
            </a:r>
          </a:p>
        </p:txBody>
      </p:sp>
      <p:sp>
        <p:nvSpPr>
          <p:cNvPr id="28" name="Rectangle 27">
            <a:extLst>
              <a:ext uri="{FF2B5EF4-FFF2-40B4-BE49-F238E27FC236}">
                <a16:creationId xmlns:a16="http://schemas.microsoft.com/office/drawing/2014/main" id="{E9060F11-3997-4984-B946-2B7542937DCC}"/>
              </a:ext>
            </a:extLst>
          </p:cNvPr>
          <p:cNvSpPr/>
          <p:nvPr/>
        </p:nvSpPr>
        <p:spPr>
          <a:xfrm>
            <a:off x="278151" y="2660432"/>
            <a:ext cx="3801612" cy="1537138"/>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CD794DF-9A1A-41BB-87CE-1FC04443118C}"/>
              </a:ext>
            </a:extLst>
          </p:cNvPr>
          <p:cNvSpPr/>
          <p:nvPr/>
        </p:nvSpPr>
        <p:spPr>
          <a:xfrm>
            <a:off x="8268451" y="2660431"/>
            <a:ext cx="3494215" cy="1537138"/>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432E8A5F-35CA-4F8C-9B36-841716608B8A}"/>
              </a:ext>
            </a:extLst>
          </p:cNvPr>
          <p:cNvSpPr txBox="1"/>
          <p:nvPr/>
        </p:nvSpPr>
        <p:spPr>
          <a:xfrm>
            <a:off x="8661641" y="2859438"/>
            <a:ext cx="2937236" cy="369332"/>
          </a:xfrm>
          <a:prstGeom prst="rect">
            <a:avLst/>
          </a:prstGeom>
          <a:noFill/>
        </p:spPr>
        <p:txBody>
          <a:bodyPr wrap="square" rtlCol="0">
            <a:spAutoFit/>
          </a:bodyPr>
          <a:lstStyle/>
          <a:p>
            <a:r>
              <a:rPr lang="en-US" dirty="0">
                <a:solidFill>
                  <a:srgbClr val="FF0000"/>
                </a:solidFill>
              </a:rPr>
              <a:t>Derived Class B</a:t>
            </a:r>
          </a:p>
        </p:txBody>
      </p:sp>
      <p:sp>
        <p:nvSpPr>
          <p:cNvPr id="31" name="Rectangle 30">
            <a:extLst>
              <a:ext uri="{FF2B5EF4-FFF2-40B4-BE49-F238E27FC236}">
                <a16:creationId xmlns:a16="http://schemas.microsoft.com/office/drawing/2014/main" id="{DAFA9129-A836-4839-8350-541D0D7B7A3B}"/>
              </a:ext>
            </a:extLst>
          </p:cNvPr>
          <p:cNvSpPr/>
          <p:nvPr/>
        </p:nvSpPr>
        <p:spPr>
          <a:xfrm>
            <a:off x="4411917" y="2660431"/>
            <a:ext cx="3494215" cy="1537138"/>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8E5DF127-A38C-4904-B3A9-5B045A562117}"/>
              </a:ext>
            </a:extLst>
          </p:cNvPr>
          <p:cNvCxnSpPr>
            <a:stCxn id="25" idx="3"/>
            <a:endCxn id="22" idx="1"/>
          </p:cNvCxnSpPr>
          <p:nvPr/>
        </p:nvCxnSpPr>
        <p:spPr>
          <a:xfrm>
            <a:off x="3890880" y="3519268"/>
            <a:ext cx="883356" cy="2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EE8B600-FA5A-4DAD-995F-A758B41229FA}"/>
              </a:ext>
            </a:extLst>
          </p:cNvPr>
          <p:cNvCxnSpPr>
            <a:stCxn id="22" idx="3"/>
            <a:endCxn id="24" idx="1"/>
          </p:cNvCxnSpPr>
          <p:nvPr/>
        </p:nvCxnSpPr>
        <p:spPr>
          <a:xfrm flipV="1">
            <a:off x="7543813" y="3519268"/>
            <a:ext cx="1117828" cy="2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5316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80E81-A4A3-5144-932A-2D9AB2F66F9E}"/>
              </a:ext>
            </a:extLst>
          </p:cNvPr>
          <p:cNvSpPr>
            <a:spLocks noGrp="1"/>
          </p:cNvSpPr>
          <p:nvPr>
            <p:ph type="title"/>
          </p:nvPr>
        </p:nvSpPr>
        <p:spPr/>
        <p:txBody>
          <a:bodyPr/>
          <a:lstStyle/>
          <a:p>
            <a:r>
              <a:rPr lang="en-US" dirty="0"/>
              <a:t>Pure Virtual Functions</a:t>
            </a:r>
          </a:p>
        </p:txBody>
      </p:sp>
      <p:sp>
        <p:nvSpPr>
          <p:cNvPr id="3" name="Content Placeholder 2">
            <a:extLst>
              <a:ext uri="{FF2B5EF4-FFF2-40B4-BE49-F238E27FC236}">
                <a16:creationId xmlns:a16="http://schemas.microsoft.com/office/drawing/2014/main" id="{8C177639-5E3D-AB46-929A-E872B763056F}"/>
              </a:ext>
            </a:extLst>
          </p:cNvPr>
          <p:cNvSpPr>
            <a:spLocks noGrp="1"/>
          </p:cNvSpPr>
          <p:nvPr>
            <p:ph idx="1"/>
          </p:nvPr>
        </p:nvSpPr>
        <p:spPr/>
        <p:txBody>
          <a:bodyPr>
            <a:normAutofit fontScale="85000" lnSpcReduction="10000"/>
          </a:bodyPr>
          <a:lstStyle/>
          <a:p>
            <a:r>
              <a:rPr lang="en-US" sz="3200" dirty="0"/>
              <a:t>The thing to keep in mind with these </a:t>
            </a:r>
            <a:r>
              <a:rPr lang="en-US" sz="3200" dirty="0">
                <a:solidFill>
                  <a:schemeClr val="accent4">
                    <a:lumMod val="40000"/>
                    <a:lumOff val="60000"/>
                  </a:schemeClr>
                </a:solidFill>
              </a:rPr>
              <a:t>pure</a:t>
            </a:r>
            <a:r>
              <a:rPr lang="en-US" sz="3200" dirty="0"/>
              <a:t> functions that in themselves they </a:t>
            </a:r>
            <a:r>
              <a:rPr lang="en-US" sz="3200" dirty="0">
                <a:solidFill>
                  <a:schemeClr val="accent6"/>
                </a:solidFill>
              </a:rPr>
              <a:t>don’t do anything</a:t>
            </a:r>
            <a:r>
              <a:rPr lang="en-US" sz="3200" dirty="0"/>
              <a:t>. Their purpose is to expose a sort of </a:t>
            </a:r>
            <a:r>
              <a:rPr lang="en-US" sz="3200" dirty="0">
                <a:solidFill>
                  <a:srgbClr val="FFFF00"/>
                </a:solidFill>
              </a:rPr>
              <a:t>generic entry point or portal </a:t>
            </a:r>
            <a:r>
              <a:rPr lang="en-US" sz="3200" dirty="0"/>
              <a:t>that can lead us to different and mysterious lands of fantasy and </a:t>
            </a:r>
            <a:r>
              <a:rPr lang="en-US" sz="3200" dirty="0">
                <a:solidFill>
                  <a:srgbClr val="FFFF00"/>
                </a:solidFill>
              </a:rPr>
              <a:t>where we end up may depend on the </a:t>
            </a:r>
            <a:r>
              <a:rPr lang="en-US" sz="3200" dirty="0">
                <a:solidFill>
                  <a:schemeClr val="accent5"/>
                </a:solidFill>
              </a:rPr>
              <a:t>types of our object</a:t>
            </a:r>
            <a:r>
              <a:rPr lang="en-US" sz="3200" dirty="0"/>
              <a:t>.</a:t>
            </a:r>
          </a:p>
          <a:p>
            <a:r>
              <a:rPr lang="en-US" sz="3200" dirty="0">
                <a:solidFill>
                  <a:srgbClr val="92D050"/>
                </a:solidFill>
              </a:rPr>
              <a:t>These entry points also hide away those destinations from the client code. We’ll see this a bit later.</a:t>
            </a:r>
          </a:p>
        </p:txBody>
      </p:sp>
    </p:spTree>
    <p:extLst>
      <p:ext uri="{BB962C8B-B14F-4D97-AF65-F5344CB8AC3E}">
        <p14:creationId xmlns:p14="http://schemas.microsoft.com/office/powerpoint/2010/main" val="368921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36AC2-8C12-44D3-B47F-2D4F7E76F556}"/>
              </a:ext>
            </a:extLst>
          </p:cNvPr>
          <p:cNvSpPr>
            <a:spLocks noGrp="1"/>
          </p:cNvSpPr>
          <p:nvPr>
            <p:ph type="title"/>
          </p:nvPr>
        </p:nvSpPr>
        <p:spPr/>
        <p:txBody>
          <a:bodyPr/>
          <a:lstStyle/>
          <a:p>
            <a:r>
              <a:rPr lang="en-US" dirty="0"/>
              <a:t>Abstract Base Classes (</a:t>
            </a:r>
            <a:r>
              <a:rPr lang="en-US" dirty="0">
                <a:solidFill>
                  <a:srgbClr val="FFFF00"/>
                </a:solidFill>
              </a:rPr>
              <a:t>ABCs</a:t>
            </a:r>
            <a:r>
              <a:rPr lang="en-US" dirty="0"/>
              <a:t>)</a:t>
            </a:r>
          </a:p>
        </p:txBody>
      </p:sp>
      <p:sp>
        <p:nvSpPr>
          <p:cNvPr id="3" name="Content Placeholder 2">
            <a:extLst>
              <a:ext uri="{FF2B5EF4-FFF2-40B4-BE49-F238E27FC236}">
                <a16:creationId xmlns:a16="http://schemas.microsoft.com/office/drawing/2014/main" id="{1BAFDC37-BAAE-4966-B02B-5F1FE4621359}"/>
              </a:ext>
            </a:extLst>
          </p:cNvPr>
          <p:cNvSpPr>
            <a:spLocks noGrp="1"/>
          </p:cNvSpPr>
          <p:nvPr>
            <p:ph idx="1"/>
          </p:nvPr>
        </p:nvSpPr>
        <p:spPr/>
        <p:txBody>
          <a:bodyPr>
            <a:noAutofit/>
          </a:bodyPr>
          <a:lstStyle/>
          <a:p>
            <a:r>
              <a:rPr lang="en-US" sz="2800" dirty="0"/>
              <a:t>So far we have worked with </a:t>
            </a:r>
            <a:r>
              <a:rPr lang="en-US" sz="2800" dirty="0">
                <a:solidFill>
                  <a:srgbClr val="FFFF00"/>
                </a:solidFill>
              </a:rPr>
              <a:t>structs</a:t>
            </a:r>
            <a:r>
              <a:rPr lang="en-US" sz="2800" dirty="0"/>
              <a:t> then later </a:t>
            </a:r>
            <a:r>
              <a:rPr lang="en-US" sz="2800" dirty="0">
                <a:solidFill>
                  <a:srgbClr val="FFFF00"/>
                </a:solidFill>
              </a:rPr>
              <a:t>classes</a:t>
            </a:r>
            <a:r>
              <a:rPr lang="en-US" sz="2800" dirty="0"/>
              <a:t> as our method of enclosing </a:t>
            </a:r>
            <a:r>
              <a:rPr lang="en-US" sz="2800" dirty="0">
                <a:solidFill>
                  <a:srgbClr val="92D050"/>
                </a:solidFill>
              </a:rPr>
              <a:t>data and logic </a:t>
            </a:r>
            <a:r>
              <a:rPr lang="en-US" sz="2800" dirty="0"/>
              <a:t>into a crisp black box of functionality</a:t>
            </a:r>
          </a:p>
          <a:p>
            <a:r>
              <a:rPr lang="en-US" sz="2800" dirty="0"/>
              <a:t>We have also begun to use the </a:t>
            </a:r>
            <a:r>
              <a:rPr lang="en-US" sz="2800" dirty="0">
                <a:solidFill>
                  <a:srgbClr val="FFFF00"/>
                </a:solidFill>
              </a:rPr>
              <a:t>classes</a:t>
            </a:r>
            <a:r>
              <a:rPr lang="en-US" sz="2800" dirty="0"/>
              <a:t> in conjunction with </a:t>
            </a:r>
            <a:r>
              <a:rPr lang="en-US" sz="2800" dirty="0">
                <a:solidFill>
                  <a:schemeClr val="accent4"/>
                </a:solidFill>
              </a:rPr>
              <a:t>inheritance</a:t>
            </a:r>
            <a:r>
              <a:rPr lang="en-US" sz="2800" dirty="0"/>
              <a:t> and we have seen briefly how that relationship works.</a:t>
            </a:r>
          </a:p>
          <a:p>
            <a:r>
              <a:rPr lang="en-US" sz="2800" dirty="0"/>
              <a:t>We’ll now introduce another kind of class called the </a:t>
            </a:r>
            <a:r>
              <a:rPr lang="en-US" sz="2800" dirty="0">
                <a:solidFill>
                  <a:srgbClr val="FFFF00"/>
                </a:solidFill>
              </a:rPr>
              <a:t>abstract base class (ABC)</a:t>
            </a:r>
          </a:p>
          <a:p>
            <a:endParaRPr lang="en-US" sz="2800" dirty="0"/>
          </a:p>
        </p:txBody>
      </p:sp>
    </p:spTree>
    <p:extLst>
      <p:ext uri="{BB962C8B-B14F-4D97-AF65-F5344CB8AC3E}">
        <p14:creationId xmlns:p14="http://schemas.microsoft.com/office/powerpoint/2010/main" val="2276400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36AC2-8C12-44D3-B47F-2D4F7E76F556}"/>
              </a:ext>
            </a:extLst>
          </p:cNvPr>
          <p:cNvSpPr>
            <a:spLocks noGrp="1"/>
          </p:cNvSpPr>
          <p:nvPr>
            <p:ph type="title"/>
          </p:nvPr>
        </p:nvSpPr>
        <p:spPr/>
        <p:txBody>
          <a:bodyPr/>
          <a:lstStyle/>
          <a:p>
            <a:r>
              <a:rPr lang="en-US" dirty="0"/>
              <a:t>Abstract Base Classes (</a:t>
            </a:r>
            <a:r>
              <a:rPr lang="en-US" dirty="0">
                <a:solidFill>
                  <a:srgbClr val="FFFF00"/>
                </a:solidFill>
              </a:rPr>
              <a:t>ABCs</a:t>
            </a:r>
            <a:r>
              <a:rPr lang="en-US" dirty="0"/>
              <a:t>)</a:t>
            </a:r>
          </a:p>
        </p:txBody>
      </p:sp>
      <p:sp>
        <p:nvSpPr>
          <p:cNvPr id="3" name="Content Placeholder 2">
            <a:extLst>
              <a:ext uri="{FF2B5EF4-FFF2-40B4-BE49-F238E27FC236}">
                <a16:creationId xmlns:a16="http://schemas.microsoft.com/office/drawing/2014/main" id="{1BAFDC37-BAAE-4966-B02B-5F1FE4621359}"/>
              </a:ext>
            </a:extLst>
          </p:cNvPr>
          <p:cNvSpPr>
            <a:spLocks noGrp="1"/>
          </p:cNvSpPr>
          <p:nvPr>
            <p:ph idx="1"/>
          </p:nvPr>
        </p:nvSpPr>
        <p:spPr/>
        <p:txBody>
          <a:bodyPr>
            <a:normAutofit fontScale="85000" lnSpcReduction="10000"/>
          </a:bodyPr>
          <a:lstStyle/>
          <a:p>
            <a:r>
              <a:rPr lang="en-US" sz="3600" dirty="0"/>
              <a:t>The </a:t>
            </a:r>
            <a:r>
              <a:rPr lang="en-US" sz="3600" dirty="0">
                <a:solidFill>
                  <a:srgbClr val="FFFF00"/>
                </a:solidFill>
              </a:rPr>
              <a:t>ABC</a:t>
            </a:r>
            <a:r>
              <a:rPr lang="en-US" sz="3600" dirty="0"/>
              <a:t> has a direct relation to those previously described </a:t>
            </a:r>
            <a:r>
              <a:rPr lang="en-US" sz="3600" dirty="0">
                <a:solidFill>
                  <a:schemeClr val="accent4">
                    <a:lumMod val="40000"/>
                    <a:lumOff val="60000"/>
                  </a:schemeClr>
                </a:solidFill>
              </a:rPr>
              <a:t>pure</a:t>
            </a:r>
            <a:r>
              <a:rPr lang="en-US" sz="3600" dirty="0"/>
              <a:t> virtual functions.</a:t>
            </a:r>
          </a:p>
          <a:p>
            <a:r>
              <a:rPr lang="en-US" sz="3600" dirty="0"/>
              <a:t>The definition for the </a:t>
            </a:r>
            <a:r>
              <a:rPr lang="en-US" sz="3600" dirty="0">
                <a:solidFill>
                  <a:srgbClr val="FFFF00"/>
                </a:solidFill>
              </a:rPr>
              <a:t>ABC</a:t>
            </a:r>
            <a:r>
              <a:rPr lang="en-US" sz="3600" dirty="0"/>
              <a:t> is that it is a</a:t>
            </a:r>
            <a:r>
              <a:rPr lang="en-US" sz="3600" dirty="0">
                <a:solidFill>
                  <a:srgbClr val="FFFF00"/>
                </a:solidFill>
              </a:rPr>
              <a:t> </a:t>
            </a:r>
            <a:r>
              <a:rPr lang="en-US" sz="3600" dirty="0">
                <a:solidFill>
                  <a:schemeClr val="accent5"/>
                </a:solidFill>
              </a:rPr>
              <a:t>class that contains or inherits at least one </a:t>
            </a:r>
            <a:r>
              <a:rPr lang="en-US" sz="3600" dirty="0">
                <a:solidFill>
                  <a:schemeClr val="accent4">
                    <a:lumMod val="40000"/>
                    <a:lumOff val="60000"/>
                  </a:schemeClr>
                </a:solidFill>
              </a:rPr>
              <a:t>pure</a:t>
            </a:r>
            <a:r>
              <a:rPr lang="en-US" sz="3600" dirty="0">
                <a:solidFill>
                  <a:schemeClr val="accent5"/>
                </a:solidFill>
              </a:rPr>
              <a:t> virtual function</a:t>
            </a:r>
            <a:r>
              <a:rPr lang="en-US" sz="3600" dirty="0"/>
              <a:t>.</a:t>
            </a:r>
          </a:p>
          <a:p>
            <a:r>
              <a:rPr lang="en-US" sz="3600" dirty="0"/>
              <a:t>Also it’s a </a:t>
            </a:r>
            <a:r>
              <a:rPr lang="en-US" sz="3600" dirty="0">
                <a:solidFill>
                  <a:schemeClr val="accent2"/>
                </a:solidFill>
              </a:rPr>
              <a:t>base</a:t>
            </a:r>
            <a:r>
              <a:rPr lang="en-US" sz="3600" dirty="0"/>
              <a:t> class. Meaning they are meant to be inherited from (</a:t>
            </a:r>
            <a:r>
              <a:rPr lang="en-US" sz="3600" dirty="0">
                <a:solidFill>
                  <a:srgbClr val="FFFF00"/>
                </a:solidFill>
              </a:rPr>
              <a:t>derived</a:t>
            </a:r>
            <a:r>
              <a:rPr lang="en-US" sz="3600" dirty="0"/>
              <a:t> from)</a:t>
            </a:r>
          </a:p>
        </p:txBody>
      </p:sp>
    </p:spTree>
    <p:extLst>
      <p:ext uri="{BB962C8B-B14F-4D97-AF65-F5344CB8AC3E}">
        <p14:creationId xmlns:p14="http://schemas.microsoft.com/office/powerpoint/2010/main" val="2277754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36AC2-8C12-44D3-B47F-2D4F7E76F556}"/>
              </a:ext>
            </a:extLst>
          </p:cNvPr>
          <p:cNvSpPr>
            <a:spLocks noGrp="1"/>
          </p:cNvSpPr>
          <p:nvPr>
            <p:ph type="title"/>
          </p:nvPr>
        </p:nvSpPr>
        <p:spPr/>
        <p:txBody>
          <a:bodyPr/>
          <a:lstStyle/>
          <a:p>
            <a:r>
              <a:rPr lang="en-US" dirty="0"/>
              <a:t>Abstract Base Classes (</a:t>
            </a:r>
            <a:r>
              <a:rPr lang="en-US" dirty="0">
                <a:solidFill>
                  <a:srgbClr val="FFFF00"/>
                </a:solidFill>
              </a:rPr>
              <a:t>ABCs</a:t>
            </a:r>
            <a:r>
              <a:rPr lang="en-US" dirty="0"/>
              <a:t>)</a:t>
            </a:r>
          </a:p>
        </p:txBody>
      </p:sp>
      <p:sp>
        <p:nvSpPr>
          <p:cNvPr id="3" name="Content Placeholder 2">
            <a:extLst>
              <a:ext uri="{FF2B5EF4-FFF2-40B4-BE49-F238E27FC236}">
                <a16:creationId xmlns:a16="http://schemas.microsoft.com/office/drawing/2014/main" id="{1BAFDC37-BAAE-4966-B02B-5F1FE4621359}"/>
              </a:ext>
            </a:extLst>
          </p:cNvPr>
          <p:cNvSpPr>
            <a:spLocks noGrp="1"/>
          </p:cNvSpPr>
          <p:nvPr>
            <p:ph idx="1"/>
          </p:nvPr>
        </p:nvSpPr>
        <p:spPr/>
        <p:txBody>
          <a:bodyPr>
            <a:normAutofit/>
          </a:bodyPr>
          <a:lstStyle/>
          <a:p>
            <a:r>
              <a:rPr lang="en-US" sz="2800" dirty="0"/>
              <a:t>An </a:t>
            </a:r>
            <a:r>
              <a:rPr lang="en-US" sz="2800" dirty="0">
                <a:solidFill>
                  <a:srgbClr val="FFFF00"/>
                </a:solidFill>
              </a:rPr>
              <a:t>ABC</a:t>
            </a:r>
            <a:r>
              <a:rPr lang="en-US" sz="2800" dirty="0"/>
              <a:t> doesn’t provide any </a:t>
            </a:r>
            <a:r>
              <a:rPr lang="en-US" sz="2800" dirty="0">
                <a:solidFill>
                  <a:srgbClr val="FFFF00"/>
                </a:solidFill>
              </a:rPr>
              <a:t>implementation</a:t>
            </a:r>
            <a:r>
              <a:rPr lang="en-US" sz="2800" dirty="0"/>
              <a:t> for its </a:t>
            </a:r>
            <a:r>
              <a:rPr lang="en-US" sz="2800" dirty="0">
                <a:solidFill>
                  <a:schemeClr val="accent4">
                    <a:lumMod val="40000"/>
                    <a:lumOff val="60000"/>
                  </a:schemeClr>
                </a:solidFill>
              </a:rPr>
              <a:t>pure</a:t>
            </a:r>
            <a:r>
              <a:rPr lang="en-US" sz="2800" dirty="0"/>
              <a:t> virtual functions. This follows the idea on what a </a:t>
            </a:r>
            <a:r>
              <a:rPr lang="en-US" sz="2800" dirty="0">
                <a:solidFill>
                  <a:schemeClr val="accent4">
                    <a:lumMod val="40000"/>
                    <a:lumOff val="60000"/>
                  </a:schemeClr>
                </a:solidFill>
              </a:rPr>
              <a:t>pure</a:t>
            </a:r>
            <a:r>
              <a:rPr lang="en-US" sz="2800" dirty="0"/>
              <a:t> function is.</a:t>
            </a:r>
          </a:p>
          <a:p>
            <a:r>
              <a:rPr lang="en-US" sz="2800" dirty="0">
                <a:solidFill>
                  <a:schemeClr val="accent5"/>
                </a:solidFill>
              </a:rPr>
              <a:t>For this reason an </a:t>
            </a:r>
            <a:r>
              <a:rPr lang="en-US" sz="2800" dirty="0">
                <a:solidFill>
                  <a:srgbClr val="FFFF00"/>
                </a:solidFill>
              </a:rPr>
              <a:t>ABC</a:t>
            </a:r>
            <a:r>
              <a:rPr lang="en-US" sz="2800" dirty="0">
                <a:solidFill>
                  <a:schemeClr val="accent5"/>
                </a:solidFill>
              </a:rPr>
              <a:t> cannot be instantiated </a:t>
            </a:r>
            <a:r>
              <a:rPr lang="en-US" sz="2800" dirty="0" err="1">
                <a:solidFill>
                  <a:schemeClr val="accent5"/>
                </a:solidFill>
              </a:rPr>
              <a:t>ie</a:t>
            </a:r>
            <a:r>
              <a:rPr lang="en-US" sz="2800" dirty="0">
                <a:solidFill>
                  <a:schemeClr val="accent5"/>
                </a:solidFill>
              </a:rPr>
              <a:t> we can’t create objects of this class</a:t>
            </a:r>
            <a:r>
              <a:rPr lang="en-US" sz="2800" dirty="0"/>
              <a:t>.</a:t>
            </a:r>
          </a:p>
          <a:p>
            <a:r>
              <a:rPr lang="en-US" sz="2800" dirty="0"/>
              <a:t>If you try to create one, you’ll get a </a:t>
            </a:r>
            <a:r>
              <a:rPr lang="en-US" sz="2800" dirty="0">
                <a:solidFill>
                  <a:srgbClr val="FF0000"/>
                </a:solidFill>
              </a:rPr>
              <a:t>compilation error</a:t>
            </a:r>
            <a:r>
              <a:rPr lang="en-US" sz="2800" dirty="0"/>
              <a:t>. </a:t>
            </a:r>
          </a:p>
        </p:txBody>
      </p:sp>
    </p:spTree>
    <p:extLst>
      <p:ext uri="{BB962C8B-B14F-4D97-AF65-F5344CB8AC3E}">
        <p14:creationId xmlns:p14="http://schemas.microsoft.com/office/powerpoint/2010/main" val="1944131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36AC2-8C12-44D3-B47F-2D4F7E76F556}"/>
              </a:ext>
            </a:extLst>
          </p:cNvPr>
          <p:cNvSpPr>
            <a:spLocks noGrp="1"/>
          </p:cNvSpPr>
          <p:nvPr>
            <p:ph type="title"/>
          </p:nvPr>
        </p:nvSpPr>
        <p:spPr/>
        <p:txBody>
          <a:bodyPr/>
          <a:lstStyle/>
          <a:p>
            <a:r>
              <a:rPr lang="en-US" dirty="0"/>
              <a:t>Abstract Base Classes (</a:t>
            </a:r>
            <a:r>
              <a:rPr lang="en-US" dirty="0">
                <a:solidFill>
                  <a:srgbClr val="FFFF00"/>
                </a:solidFill>
              </a:rPr>
              <a:t>ABCs</a:t>
            </a:r>
            <a:r>
              <a:rPr lang="en-US" dirty="0"/>
              <a:t>)</a:t>
            </a:r>
          </a:p>
        </p:txBody>
      </p:sp>
      <p:sp>
        <p:nvSpPr>
          <p:cNvPr id="3" name="Content Placeholder 2">
            <a:extLst>
              <a:ext uri="{FF2B5EF4-FFF2-40B4-BE49-F238E27FC236}">
                <a16:creationId xmlns:a16="http://schemas.microsoft.com/office/drawing/2014/main" id="{1BAFDC37-BAAE-4966-B02B-5F1FE4621359}"/>
              </a:ext>
            </a:extLst>
          </p:cNvPr>
          <p:cNvSpPr>
            <a:spLocks noGrp="1"/>
          </p:cNvSpPr>
          <p:nvPr>
            <p:ph idx="1"/>
          </p:nvPr>
        </p:nvSpPr>
        <p:spPr/>
        <p:txBody>
          <a:bodyPr>
            <a:normAutofit/>
          </a:bodyPr>
          <a:lstStyle/>
          <a:p>
            <a:r>
              <a:rPr lang="en-US" sz="3200" dirty="0"/>
              <a:t>If this </a:t>
            </a:r>
            <a:r>
              <a:rPr lang="en-US" sz="3200" dirty="0">
                <a:solidFill>
                  <a:srgbClr val="FFFF00"/>
                </a:solidFill>
              </a:rPr>
              <a:t>ABC</a:t>
            </a:r>
            <a:r>
              <a:rPr lang="en-US" sz="3200" dirty="0"/>
              <a:t> also doesn’t contain any </a:t>
            </a:r>
            <a:r>
              <a:rPr lang="en-US" sz="3200" dirty="0">
                <a:solidFill>
                  <a:schemeClr val="accent6"/>
                </a:solidFill>
              </a:rPr>
              <a:t>data members </a:t>
            </a:r>
            <a:r>
              <a:rPr lang="en-US" sz="3200" dirty="0"/>
              <a:t>declared inside of it then it is also considered to be a </a:t>
            </a:r>
            <a:r>
              <a:rPr lang="en-US" sz="3200" dirty="0">
                <a:solidFill>
                  <a:srgbClr val="92D050"/>
                </a:solidFill>
              </a:rPr>
              <a:t>pure interface</a:t>
            </a:r>
            <a:r>
              <a:rPr lang="en-US" sz="3200" dirty="0"/>
              <a:t>: in other words </a:t>
            </a:r>
            <a:r>
              <a:rPr lang="en-US" sz="3200" dirty="0">
                <a:solidFill>
                  <a:schemeClr val="accent4">
                    <a:lumMod val="40000"/>
                    <a:lumOff val="60000"/>
                  </a:schemeClr>
                </a:solidFill>
              </a:rPr>
              <a:t>all it comprises of is those pure virtual functions</a:t>
            </a:r>
            <a:r>
              <a:rPr lang="en-US" sz="3200" dirty="0"/>
              <a:t> that may lead to other definitions?</a:t>
            </a:r>
          </a:p>
        </p:txBody>
      </p:sp>
    </p:spTree>
    <p:extLst>
      <p:ext uri="{BB962C8B-B14F-4D97-AF65-F5344CB8AC3E}">
        <p14:creationId xmlns:p14="http://schemas.microsoft.com/office/powerpoint/2010/main" val="1867881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36AC2-8C12-44D3-B47F-2D4F7E76F556}"/>
              </a:ext>
            </a:extLst>
          </p:cNvPr>
          <p:cNvSpPr>
            <a:spLocks noGrp="1"/>
          </p:cNvSpPr>
          <p:nvPr>
            <p:ph type="title"/>
          </p:nvPr>
        </p:nvSpPr>
        <p:spPr/>
        <p:txBody>
          <a:bodyPr/>
          <a:lstStyle/>
          <a:p>
            <a:r>
              <a:rPr lang="en-US" dirty="0"/>
              <a:t>Abstract Base Classes (ABCs)</a:t>
            </a:r>
          </a:p>
        </p:txBody>
      </p:sp>
      <p:sp>
        <p:nvSpPr>
          <p:cNvPr id="3" name="Content Placeholder 2">
            <a:extLst>
              <a:ext uri="{FF2B5EF4-FFF2-40B4-BE49-F238E27FC236}">
                <a16:creationId xmlns:a16="http://schemas.microsoft.com/office/drawing/2014/main" id="{1BAFDC37-BAAE-4966-B02B-5F1FE4621359}"/>
              </a:ext>
            </a:extLst>
          </p:cNvPr>
          <p:cNvSpPr>
            <a:spLocks noGrp="1"/>
          </p:cNvSpPr>
          <p:nvPr>
            <p:ph idx="1"/>
          </p:nvPr>
        </p:nvSpPr>
        <p:spPr/>
        <p:txBody>
          <a:bodyPr>
            <a:normAutofit/>
          </a:bodyPr>
          <a:lstStyle/>
          <a:p>
            <a:r>
              <a:rPr lang="en-US" sz="2800" dirty="0"/>
              <a:t>To review:</a:t>
            </a:r>
          </a:p>
          <a:p>
            <a:pPr lvl="1"/>
            <a:r>
              <a:rPr lang="en-US" sz="2400" dirty="0"/>
              <a:t>We have worked with </a:t>
            </a:r>
            <a:r>
              <a:rPr lang="en-US" sz="2400" dirty="0">
                <a:solidFill>
                  <a:srgbClr val="FFFF00"/>
                </a:solidFill>
              </a:rPr>
              <a:t>classes</a:t>
            </a:r>
            <a:r>
              <a:rPr lang="en-US" sz="2400" dirty="0"/>
              <a:t> as our method of enclosing data and logic into a crisp black box of functionality</a:t>
            </a:r>
          </a:p>
          <a:p>
            <a:pPr lvl="1"/>
            <a:r>
              <a:rPr lang="en-US" sz="2400" dirty="0"/>
              <a:t>We have also begun to use the classes in conjunction with </a:t>
            </a:r>
            <a:r>
              <a:rPr lang="en-US" sz="2400" dirty="0">
                <a:solidFill>
                  <a:schemeClr val="accent4"/>
                </a:solidFill>
              </a:rPr>
              <a:t>inheritance</a:t>
            </a:r>
            <a:r>
              <a:rPr lang="en-US" sz="2400" dirty="0"/>
              <a:t> and we have seen briefly how that relationship works.</a:t>
            </a:r>
          </a:p>
          <a:p>
            <a:pPr lvl="1"/>
            <a:r>
              <a:rPr lang="en-US" sz="2400" dirty="0"/>
              <a:t>We now also know about </a:t>
            </a:r>
            <a:r>
              <a:rPr lang="en-US" sz="2400" dirty="0">
                <a:solidFill>
                  <a:srgbClr val="FFFF00"/>
                </a:solidFill>
              </a:rPr>
              <a:t>ABCs</a:t>
            </a:r>
          </a:p>
          <a:p>
            <a:r>
              <a:rPr lang="en-US" sz="2800" dirty="0">
                <a:solidFill>
                  <a:srgbClr val="92D050"/>
                </a:solidFill>
              </a:rPr>
              <a:t>Where do the ABCs fit into our usage of classes?</a:t>
            </a:r>
            <a:endParaRPr lang="en-US" sz="2800" dirty="0"/>
          </a:p>
          <a:p>
            <a:endParaRPr lang="en-US" sz="2800" dirty="0"/>
          </a:p>
        </p:txBody>
      </p:sp>
    </p:spTree>
    <p:extLst>
      <p:ext uri="{BB962C8B-B14F-4D97-AF65-F5344CB8AC3E}">
        <p14:creationId xmlns:p14="http://schemas.microsoft.com/office/powerpoint/2010/main" val="1652623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33631-B3FC-4D4B-B95F-9EF61AB0040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F8B21C1-EEDE-4E70-838C-F9C823DBED72}"/>
              </a:ext>
            </a:extLst>
          </p:cNvPr>
          <p:cNvSpPr>
            <a:spLocks noGrp="1"/>
          </p:cNvSpPr>
          <p:nvPr>
            <p:ph idx="1"/>
          </p:nvPr>
        </p:nvSpPr>
        <p:spPr/>
        <p:txBody>
          <a:bodyPr>
            <a:normAutofit lnSpcReduction="10000"/>
          </a:bodyPr>
          <a:lstStyle/>
          <a:p>
            <a:r>
              <a:rPr lang="en-US" sz="2800" dirty="0"/>
              <a:t>Week 9-1</a:t>
            </a:r>
          </a:p>
          <a:p>
            <a:pPr lvl="1"/>
            <a:r>
              <a:rPr lang="en-US" sz="2400" dirty="0">
                <a:solidFill>
                  <a:srgbClr val="FFFF00"/>
                </a:solidFill>
              </a:rPr>
              <a:t>Pure</a:t>
            </a:r>
            <a:r>
              <a:rPr lang="en-US" sz="2400" dirty="0"/>
              <a:t> </a:t>
            </a:r>
            <a:r>
              <a:rPr lang="en-US" sz="2400" dirty="0">
                <a:solidFill>
                  <a:srgbClr val="FFFF00"/>
                </a:solidFill>
              </a:rPr>
              <a:t>Virtual</a:t>
            </a:r>
            <a:r>
              <a:rPr lang="en-US" sz="2400" dirty="0"/>
              <a:t> Functions</a:t>
            </a:r>
          </a:p>
          <a:p>
            <a:pPr lvl="1"/>
            <a:r>
              <a:rPr lang="en-US" sz="2400" dirty="0"/>
              <a:t>Abstract Base Class (</a:t>
            </a:r>
            <a:r>
              <a:rPr lang="en-US" sz="2400" dirty="0">
                <a:solidFill>
                  <a:srgbClr val="FFFF00"/>
                </a:solidFill>
              </a:rPr>
              <a:t>ABCs</a:t>
            </a:r>
            <a:r>
              <a:rPr lang="en-US" sz="2400" dirty="0"/>
              <a:t>)</a:t>
            </a:r>
          </a:p>
          <a:p>
            <a:pPr lvl="1"/>
            <a:r>
              <a:rPr lang="en-US" sz="2400" dirty="0">
                <a:solidFill>
                  <a:srgbClr val="FFFF00"/>
                </a:solidFill>
              </a:rPr>
              <a:t>Array of Pointers</a:t>
            </a:r>
          </a:p>
          <a:p>
            <a:r>
              <a:rPr lang="en-US" sz="2800" dirty="0"/>
              <a:t>Week 9-2</a:t>
            </a:r>
          </a:p>
          <a:p>
            <a:pPr lvl="1"/>
            <a:r>
              <a:rPr lang="en-US" sz="2400" dirty="0"/>
              <a:t>Types</a:t>
            </a:r>
          </a:p>
          <a:p>
            <a:pPr lvl="1"/>
            <a:r>
              <a:rPr lang="en-US" sz="2400" dirty="0"/>
              <a:t>Function </a:t>
            </a:r>
            <a:r>
              <a:rPr lang="en-US" sz="2400" dirty="0">
                <a:solidFill>
                  <a:srgbClr val="FFFF00"/>
                </a:solidFill>
              </a:rPr>
              <a:t>Bindings</a:t>
            </a:r>
          </a:p>
        </p:txBody>
      </p:sp>
    </p:spTree>
    <p:extLst>
      <p:ext uri="{BB962C8B-B14F-4D97-AF65-F5344CB8AC3E}">
        <p14:creationId xmlns:p14="http://schemas.microsoft.com/office/powerpoint/2010/main" val="2812017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B40DE-BC19-42CB-A3A1-08EE9AF7B702}"/>
              </a:ext>
            </a:extLst>
          </p:cNvPr>
          <p:cNvSpPr>
            <a:spLocks noGrp="1"/>
          </p:cNvSpPr>
          <p:nvPr>
            <p:ph type="title"/>
          </p:nvPr>
        </p:nvSpPr>
        <p:spPr/>
        <p:txBody>
          <a:bodyPr/>
          <a:lstStyle/>
          <a:p>
            <a:r>
              <a:rPr lang="en-US" dirty="0"/>
              <a:t>Abstract base Classes (</a:t>
            </a:r>
            <a:r>
              <a:rPr lang="en-US" dirty="0">
                <a:solidFill>
                  <a:srgbClr val="FFFF00"/>
                </a:solidFill>
              </a:rPr>
              <a:t>ABCS</a:t>
            </a:r>
            <a:r>
              <a:rPr lang="en-US" dirty="0"/>
              <a:t>)</a:t>
            </a:r>
          </a:p>
        </p:txBody>
      </p:sp>
      <p:sp>
        <p:nvSpPr>
          <p:cNvPr id="27" name="TextBox 26">
            <a:extLst>
              <a:ext uri="{FF2B5EF4-FFF2-40B4-BE49-F238E27FC236}">
                <a16:creationId xmlns:a16="http://schemas.microsoft.com/office/drawing/2014/main" id="{2307E4D8-983D-490B-8D12-9A3881E335D2}"/>
              </a:ext>
            </a:extLst>
          </p:cNvPr>
          <p:cNvSpPr txBox="1"/>
          <p:nvPr/>
        </p:nvSpPr>
        <p:spPr>
          <a:xfrm>
            <a:off x="806908" y="1765707"/>
            <a:ext cx="10900615" cy="2677656"/>
          </a:xfrm>
          <a:prstGeom prst="rect">
            <a:avLst/>
          </a:prstGeom>
          <a:noFill/>
        </p:spPr>
        <p:txBody>
          <a:bodyPr wrap="square" rtlCol="0">
            <a:spAutoFit/>
          </a:bodyPr>
          <a:lstStyle/>
          <a:p>
            <a:r>
              <a:rPr lang="en-US" sz="2800" dirty="0"/>
              <a:t>To expose the purpose of ABCs, recall that both pure functions and ABCs seem to relate to the idea of </a:t>
            </a:r>
            <a:r>
              <a:rPr lang="en-US" sz="2800" dirty="0">
                <a:solidFill>
                  <a:srgbClr val="FFFF00"/>
                </a:solidFill>
              </a:rPr>
              <a:t>generic identifiers that may act one way or another depending on the context</a:t>
            </a:r>
            <a:r>
              <a:rPr lang="en-US" sz="2800" dirty="0"/>
              <a:t>.</a:t>
            </a:r>
          </a:p>
          <a:p>
            <a:endParaRPr lang="en-US" sz="2800" dirty="0"/>
          </a:p>
          <a:p>
            <a:r>
              <a:rPr lang="en-US" sz="2800" dirty="0"/>
              <a:t>Let’s now put it in terms of </a:t>
            </a:r>
            <a:r>
              <a:rPr lang="en-US" sz="2800" dirty="0">
                <a:solidFill>
                  <a:srgbClr val="92D050"/>
                </a:solidFill>
              </a:rPr>
              <a:t>client code visibility in a class hierarchy</a:t>
            </a:r>
            <a:r>
              <a:rPr lang="en-US" sz="2800" dirty="0"/>
              <a:t>.</a:t>
            </a:r>
          </a:p>
        </p:txBody>
      </p:sp>
    </p:spTree>
    <p:extLst>
      <p:ext uri="{BB962C8B-B14F-4D97-AF65-F5344CB8AC3E}">
        <p14:creationId xmlns:p14="http://schemas.microsoft.com/office/powerpoint/2010/main" val="2049855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B40DE-BC19-42CB-A3A1-08EE9AF7B702}"/>
              </a:ext>
            </a:extLst>
          </p:cNvPr>
          <p:cNvSpPr>
            <a:spLocks noGrp="1"/>
          </p:cNvSpPr>
          <p:nvPr>
            <p:ph type="title"/>
          </p:nvPr>
        </p:nvSpPr>
        <p:spPr/>
        <p:txBody>
          <a:bodyPr/>
          <a:lstStyle/>
          <a:p>
            <a:r>
              <a:rPr lang="en-US" dirty="0"/>
              <a:t>Abstract base Classes (</a:t>
            </a:r>
            <a:r>
              <a:rPr lang="en-US" dirty="0">
                <a:solidFill>
                  <a:srgbClr val="FFFF00"/>
                </a:solidFill>
              </a:rPr>
              <a:t>ABCS</a:t>
            </a:r>
            <a:r>
              <a:rPr lang="en-US" dirty="0"/>
              <a:t>)</a:t>
            </a:r>
          </a:p>
        </p:txBody>
      </p:sp>
      <p:sp>
        <p:nvSpPr>
          <p:cNvPr id="27" name="TextBox 26">
            <a:extLst>
              <a:ext uri="{FF2B5EF4-FFF2-40B4-BE49-F238E27FC236}">
                <a16:creationId xmlns:a16="http://schemas.microsoft.com/office/drawing/2014/main" id="{2307E4D8-983D-490B-8D12-9A3881E335D2}"/>
              </a:ext>
            </a:extLst>
          </p:cNvPr>
          <p:cNvSpPr txBox="1"/>
          <p:nvPr/>
        </p:nvSpPr>
        <p:spPr>
          <a:xfrm>
            <a:off x="806908" y="1765707"/>
            <a:ext cx="10900615" cy="523220"/>
          </a:xfrm>
          <a:prstGeom prst="rect">
            <a:avLst/>
          </a:prstGeom>
          <a:noFill/>
        </p:spPr>
        <p:txBody>
          <a:bodyPr wrap="square" rtlCol="0">
            <a:spAutoFit/>
          </a:bodyPr>
          <a:lstStyle/>
          <a:p>
            <a:r>
              <a:rPr lang="en-US" sz="2800" dirty="0"/>
              <a:t>If we consider the idea of a normal class hierarchy: </a:t>
            </a:r>
          </a:p>
        </p:txBody>
      </p:sp>
      <p:sp>
        <p:nvSpPr>
          <p:cNvPr id="3" name="TextBox 2">
            <a:extLst>
              <a:ext uri="{FF2B5EF4-FFF2-40B4-BE49-F238E27FC236}">
                <a16:creationId xmlns:a16="http://schemas.microsoft.com/office/drawing/2014/main" id="{C8227D1F-37EE-4719-B2E2-A5C8210564BC}"/>
              </a:ext>
            </a:extLst>
          </p:cNvPr>
          <p:cNvSpPr txBox="1"/>
          <p:nvPr/>
        </p:nvSpPr>
        <p:spPr>
          <a:xfrm>
            <a:off x="1679028" y="2735317"/>
            <a:ext cx="1489841" cy="369332"/>
          </a:xfrm>
          <a:prstGeom prst="rect">
            <a:avLst/>
          </a:prstGeom>
          <a:noFill/>
          <a:ln>
            <a:solidFill>
              <a:schemeClr val="accent5"/>
            </a:solidFill>
          </a:ln>
        </p:spPr>
        <p:txBody>
          <a:bodyPr wrap="square" rtlCol="0">
            <a:spAutoFit/>
          </a:bodyPr>
          <a:lstStyle/>
          <a:p>
            <a:r>
              <a:rPr lang="en-US" dirty="0"/>
              <a:t>Person</a:t>
            </a:r>
          </a:p>
        </p:txBody>
      </p:sp>
      <p:sp>
        <p:nvSpPr>
          <p:cNvPr id="29" name="TextBox 28">
            <a:extLst>
              <a:ext uri="{FF2B5EF4-FFF2-40B4-BE49-F238E27FC236}">
                <a16:creationId xmlns:a16="http://schemas.microsoft.com/office/drawing/2014/main" id="{6BB6ED29-F5FA-4332-8073-C6E7EF3D73A1}"/>
              </a:ext>
            </a:extLst>
          </p:cNvPr>
          <p:cNvSpPr txBox="1"/>
          <p:nvPr/>
        </p:nvSpPr>
        <p:spPr>
          <a:xfrm>
            <a:off x="672901" y="3958304"/>
            <a:ext cx="1489841" cy="369332"/>
          </a:xfrm>
          <a:prstGeom prst="rect">
            <a:avLst/>
          </a:prstGeom>
          <a:noFill/>
          <a:ln>
            <a:solidFill>
              <a:schemeClr val="accent5"/>
            </a:solidFill>
          </a:ln>
        </p:spPr>
        <p:txBody>
          <a:bodyPr wrap="square" rtlCol="0">
            <a:spAutoFit/>
          </a:bodyPr>
          <a:lstStyle/>
          <a:p>
            <a:r>
              <a:rPr lang="en-US" dirty="0"/>
              <a:t>Student</a:t>
            </a:r>
          </a:p>
        </p:txBody>
      </p:sp>
      <p:sp>
        <p:nvSpPr>
          <p:cNvPr id="30" name="TextBox 29">
            <a:extLst>
              <a:ext uri="{FF2B5EF4-FFF2-40B4-BE49-F238E27FC236}">
                <a16:creationId xmlns:a16="http://schemas.microsoft.com/office/drawing/2014/main" id="{C65C5D8B-55B5-4F51-A69F-FE990A0D644A}"/>
              </a:ext>
            </a:extLst>
          </p:cNvPr>
          <p:cNvSpPr txBox="1"/>
          <p:nvPr/>
        </p:nvSpPr>
        <p:spPr>
          <a:xfrm>
            <a:off x="2727435" y="3958304"/>
            <a:ext cx="1489841" cy="369332"/>
          </a:xfrm>
          <a:prstGeom prst="rect">
            <a:avLst/>
          </a:prstGeom>
          <a:noFill/>
          <a:ln>
            <a:solidFill>
              <a:schemeClr val="accent5"/>
            </a:solidFill>
          </a:ln>
        </p:spPr>
        <p:txBody>
          <a:bodyPr wrap="square" rtlCol="0">
            <a:spAutoFit/>
          </a:bodyPr>
          <a:lstStyle/>
          <a:p>
            <a:r>
              <a:rPr lang="en-US" dirty="0"/>
              <a:t>Teacher</a:t>
            </a:r>
          </a:p>
        </p:txBody>
      </p:sp>
      <p:cxnSp>
        <p:nvCxnSpPr>
          <p:cNvPr id="7" name="Straight Arrow Connector 6">
            <a:extLst>
              <a:ext uri="{FF2B5EF4-FFF2-40B4-BE49-F238E27FC236}">
                <a16:creationId xmlns:a16="http://schemas.microsoft.com/office/drawing/2014/main" id="{BC87BCEF-A566-4164-A5A3-43847B0B89A3}"/>
              </a:ext>
            </a:extLst>
          </p:cNvPr>
          <p:cNvCxnSpPr>
            <a:stCxn id="3" idx="2"/>
            <a:endCxn id="29" idx="0"/>
          </p:cNvCxnSpPr>
          <p:nvPr/>
        </p:nvCxnSpPr>
        <p:spPr>
          <a:xfrm flipH="1">
            <a:off x="1417822" y="3104649"/>
            <a:ext cx="1006127" cy="853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455D7FE-4E3D-4EFD-9BE2-418F6971F0EE}"/>
              </a:ext>
            </a:extLst>
          </p:cNvPr>
          <p:cNvCxnSpPr>
            <a:stCxn id="3" idx="2"/>
            <a:endCxn id="30" idx="0"/>
          </p:cNvCxnSpPr>
          <p:nvPr/>
        </p:nvCxnSpPr>
        <p:spPr>
          <a:xfrm>
            <a:off x="2423949" y="3104649"/>
            <a:ext cx="1048407" cy="853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B23C101-5985-4439-A189-F5866A2A5B76}"/>
              </a:ext>
            </a:extLst>
          </p:cNvPr>
          <p:cNvSpPr txBox="1"/>
          <p:nvPr/>
        </p:nvSpPr>
        <p:spPr>
          <a:xfrm>
            <a:off x="5065988" y="2619476"/>
            <a:ext cx="3957145" cy="2677656"/>
          </a:xfrm>
          <a:prstGeom prst="rect">
            <a:avLst/>
          </a:prstGeom>
          <a:noFill/>
        </p:spPr>
        <p:txBody>
          <a:bodyPr wrap="square" rtlCol="0">
            <a:spAutoFit/>
          </a:bodyPr>
          <a:lstStyle/>
          <a:p>
            <a:r>
              <a:rPr lang="en-US" sz="2400" dirty="0">
                <a:solidFill>
                  <a:srgbClr val="FFFF00"/>
                </a:solidFill>
              </a:rPr>
              <a:t>Person</a:t>
            </a:r>
            <a:r>
              <a:rPr lang="en-US" sz="2400" dirty="0"/>
              <a:t> is the parent class that derives into </a:t>
            </a:r>
            <a:r>
              <a:rPr lang="en-US" sz="2400" dirty="0">
                <a:solidFill>
                  <a:schemeClr val="accent6"/>
                </a:solidFill>
              </a:rPr>
              <a:t>Student</a:t>
            </a:r>
            <a:r>
              <a:rPr lang="en-US" sz="2400" dirty="0"/>
              <a:t> and </a:t>
            </a:r>
            <a:r>
              <a:rPr lang="en-US" sz="2400" dirty="0">
                <a:solidFill>
                  <a:schemeClr val="accent6"/>
                </a:solidFill>
              </a:rPr>
              <a:t>Teacher</a:t>
            </a:r>
            <a:r>
              <a:rPr lang="en-US" sz="2400" dirty="0"/>
              <a:t>.</a:t>
            </a:r>
          </a:p>
          <a:p>
            <a:endParaRPr lang="en-US" sz="2400" dirty="0"/>
          </a:p>
          <a:p>
            <a:r>
              <a:rPr lang="en-US" sz="2400" dirty="0"/>
              <a:t>Suppose they all have a function called </a:t>
            </a:r>
            <a:r>
              <a:rPr lang="en-US" sz="2400" dirty="0">
                <a:solidFill>
                  <a:srgbClr val="00B0F0"/>
                </a:solidFill>
              </a:rPr>
              <a:t>void</a:t>
            </a:r>
            <a:r>
              <a:rPr lang="en-US" sz="2400" dirty="0"/>
              <a:t> </a:t>
            </a:r>
            <a:r>
              <a:rPr lang="en-US" sz="2400" dirty="0">
                <a:solidFill>
                  <a:srgbClr val="FFFF00"/>
                </a:solidFill>
              </a:rPr>
              <a:t>display</a:t>
            </a:r>
            <a:r>
              <a:rPr lang="en-US" sz="2400" dirty="0"/>
              <a:t>() </a:t>
            </a:r>
            <a:r>
              <a:rPr lang="en-US" sz="2400" dirty="0">
                <a:solidFill>
                  <a:srgbClr val="00B0F0"/>
                </a:solidFill>
              </a:rPr>
              <a:t>const</a:t>
            </a:r>
            <a:r>
              <a:rPr lang="en-US" sz="2400" dirty="0"/>
              <a:t>;</a:t>
            </a:r>
          </a:p>
        </p:txBody>
      </p:sp>
    </p:spTree>
    <p:extLst>
      <p:ext uri="{BB962C8B-B14F-4D97-AF65-F5344CB8AC3E}">
        <p14:creationId xmlns:p14="http://schemas.microsoft.com/office/powerpoint/2010/main" val="1540532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B40DE-BC19-42CB-A3A1-08EE9AF7B702}"/>
              </a:ext>
            </a:extLst>
          </p:cNvPr>
          <p:cNvSpPr>
            <a:spLocks noGrp="1"/>
          </p:cNvSpPr>
          <p:nvPr>
            <p:ph type="title"/>
          </p:nvPr>
        </p:nvSpPr>
        <p:spPr/>
        <p:txBody>
          <a:bodyPr/>
          <a:lstStyle/>
          <a:p>
            <a:r>
              <a:rPr lang="en-US" dirty="0"/>
              <a:t>Abstract base Classes (</a:t>
            </a:r>
            <a:r>
              <a:rPr lang="en-US" dirty="0">
                <a:solidFill>
                  <a:srgbClr val="FFFF00"/>
                </a:solidFill>
              </a:rPr>
              <a:t>ABCS</a:t>
            </a:r>
            <a:r>
              <a:rPr lang="en-US" dirty="0"/>
              <a:t>)</a:t>
            </a:r>
          </a:p>
        </p:txBody>
      </p:sp>
      <p:sp>
        <p:nvSpPr>
          <p:cNvPr id="3" name="TextBox 2">
            <a:extLst>
              <a:ext uri="{FF2B5EF4-FFF2-40B4-BE49-F238E27FC236}">
                <a16:creationId xmlns:a16="http://schemas.microsoft.com/office/drawing/2014/main" id="{C8227D1F-37EE-4719-B2E2-A5C8210564BC}"/>
              </a:ext>
            </a:extLst>
          </p:cNvPr>
          <p:cNvSpPr txBox="1"/>
          <p:nvPr/>
        </p:nvSpPr>
        <p:spPr>
          <a:xfrm>
            <a:off x="1679028" y="2735317"/>
            <a:ext cx="1489841" cy="369332"/>
          </a:xfrm>
          <a:prstGeom prst="rect">
            <a:avLst/>
          </a:prstGeom>
          <a:noFill/>
          <a:ln>
            <a:solidFill>
              <a:schemeClr val="accent5"/>
            </a:solidFill>
          </a:ln>
        </p:spPr>
        <p:txBody>
          <a:bodyPr wrap="square" rtlCol="0">
            <a:spAutoFit/>
          </a:bodyPr>
          <a:lstStyle/>
          <a:p>
            <a:r>
              <a:rPr lang="en-US" dirty="0"/>
              <a:t>Person</a:t>
            </a:r>
          </a:p>
        </p:txBody>
      </p:sp>
      <p:sp>
        <p:nvSpPr>
          <p:cNvPr id="29" name="TextBox 28">
            <a:extLst>
              <a:ext uri="{FF2B5EF4-FFF2-40B4-BE49-F238E27FC236}">
                <a16:creationId xmlns:a16="http://schemas.microsoft.com/office/drawing/2014/main" id="{6BB6ED29-F5FA-4332-8073-C6E7EF3D73A1}"/>
              </a:ext>
            </a:extLst>
          </p:cNvPr>
          <p:cNvSpPr txBox="1"/>
          <p:nvPr/>
        </p:nvSpPr>
        <p:spPr>
          <a:xfrm>
            <a:off x="672901" y="3958304"/>
            <a:ext cx="1489841" cy="369332"/>
          </a:xfrm>
          <a:prstGeom prst="rect">
            <a:avLst/>
          </a:prstGeom>
          <a:noFill/>
          <a:ln>
            <a:solidFill>
              <a:schemeClr val="accent5"/>
            </a:solidFill>
          </a:ln>
        </p:spPr>
        <p:txBody>
          <a:bodyPr wrap="square" rtlCol="0">
            <a:spAutoFit/>
          </a:bodyPr>
          <a:lstStyle/>
          <a:p>
            <a:r>
              <a:rPr lang="en-US" dirty="0"/>
              <a:t>Student</a:t>
            </a:r>
          </a:p>
        </p:txBody>
      </p:sp>
      <p:sp>
        <p:nvSpPr>
          <p:cNvPr id="30" name="TextBox 29">
            <a:extLst>
              <a:ext uri="{FF2B5EF4-FFF2-40B4-BE49-F238E27FC236}">
                <a16:creationId xmlns:a16="http://schemas.microsoft.com/office/drawing/2014/main" id="{C65C5D8B-55B5-4F51-A69F-FE990A0D644A}"/>
              </a:ext>
            </a:extLst>
          </p:cNvPr>
          <p:cNvSpPr txBox="1"/>
          <p:nvPr/>
        </p:nvSpPr>
        <p:spPr>
          <a:xfrm>
            <a:off x="2727435" y="3958304"/>
            <a:ext cx="1489841" cy="369332"/>
          </a:xfrm>
          <a:prstGeom prst="rect">
            <a:avLst/>
          </a:prstGeom>
          <a:noFill/>
          <a:ln>
            <a:solidFill>
              <a:schemeClr val="accent5"/>
            </a:solidFill>
          </a:ln>
        </p:spPr>
        <p:txBody>
          <a:bodyPr wrap="square" rtlCol="0">
            <a:spAutoFit/>
          </a:bodyPr>
          <a:lstStyle/>
          <a:p>
            <a:r>
              <a:rPr lang="en-US" dirty="0"/>
              <a:t>Teacher</a:t>
            </a:r>
          </a:p>
        </p:txBody>
      </p:sp>
      <p:cxnSp>
        <p:nvCxnSpPr>
          <p:cNvPr id="7" name="Straight Arrow Connector 6">
            <a:extLst>
              <a:ext uri="{FF2B5EF4-FFF2-40B4-BE49-F238E27FC236}">
                <a16:creationId xmlns:a16="http://schemas.microsoft.com/office/drawing/2014/main" id="{BC87BCEF-A566-4164-A5A3-43847B0B89A3}"/>
              </a:ext>
            </a:extLst>
          </p:cNvPr>
          <p:cNvCxnSpPr>
            <a:stCxn id="3" idx="2"/>
            <a:endCxn id="29" idx="0"/>
          </p:cNvCxnSpPr>
          <p:nvPr/>
        </p:nvCxnSpPr>
        <p:spPr>
          <a:xfrm flipH="1">
            <a:off x="1417822" y="3104649"/>
            <a:ext cx="1006127" cy="853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455D7FE-4E3D-4EFD-9BE2-418F6971F0EE}"/>
              </a:ext>
            </a:extLst>
          </p:cNvPr>
          <p:cNvCxnSpPr>
            <a:stCxn id="3" idx="2"/>
            <a:endCxn id="30" idx="0"/>
          </p:cNvCxnSpPr>
          <p:nvPr/>
        </p:nvCxnSpPr>
        <p:spPr>
          <a:xfrm>
            <a:off x="2423949" y="3104649"/>
            <a:ext cx="1048407" cy="853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FAFC8383-F175-4F97-AA35-1CACE74EB05A}"/>
              </a:ext>
            </a:extLst>
          </p:cNvPr>
          <p:cNvSpPr txBox="1"/>
          <p:nvPr/>
        </p:nvSpPr>
        <p:spPr>
          <a:xfrm>
            <a:off x="4478483" y="2244424"/>
            <a:ext cx="7087984" cy="4154984"/>
          </a:xfrm>
          <a:prstGeom prst="rect">
            <a:avLst/>
          </a:prstGeom>
          <a:noFill/>
        </p:spPr>
        <p:txBody>
          <a:bodyPr wrap="square" rtlCol="0">
            <a:spAutoFit/>
          </a:bodyPr>
          <a:lstStyle/>
          <a:p>
            <a:r>
              <a:rPr lang="en-US" sz="2400" dirty="0">
                <a:solidFill>
                  <a:schemeClr val="accent1"/>
                </a:solidFill>
              </a:rPr>
              <a:t>If we wanted to access the Person functions, we would have to create a Person object.</a:t>
            </a:r>
          </a:p>
          <a:p>
            <a:r>
              <a:rPr lang="en-US" sz="2400" dirty="0">
                <a:solidFill>
                  <a:srgbClr val="00B0F0"/>
                </a:solidFill>
              </a:rPr>
              <a:t>Person</a:t>
            </a:r>
            <a:r>
              <a:rPr lang="en-US" sz="2400" dirty="0"/>
              <a:t> p; </a:t>
            </a:r>
            <a:r>
              <a:rPr lang="en-US" sz="2400" dirty="0" err="1"/>
              <a:t>p.</a:t>
            </a:r>
            <a:r>
              <a:rPr lang="en-US" sz="2400" dirty="0" err="1">
                <a:solidFill>
                  <a:srgbClr val="FFFF00"/>
                </a:solidFill>
              </a:rPr>
              <a:t>display</a:t>
            </a:r>
            <a:r>
              <a:rPr lang="en-US" sz="2400" dirty="0"/>
              <a:t>();</a:t>
            </a:r>
          </a:p>
          <a:p>
            <a:endParaRPr lang="en-US" sz="2400" dirty="0"/>
          </a:p>
          <a:p>
            <a:r>
              <a:rPr lang="en-US" sz="2400" dirty="0">
                <a:solidFill>
                  <a:schemeClr val="accent4">
                    <a:lumMod val="40000"/>
                    <a:lumOff val="60000"/>
                  </a:schemeClr>
                </a:solidFill>
              </a:rPr>
              <a:t>If we wanted to access the Student functions, we would have to create a Student object:</a:t>
            </a:r>
          </a:p>
          <a:p>
            <a:r>
              <a:rPr lang="en-US" sz="2400" dirty="0">
                <a:solidFill>
                  <a:srgbClr val="00B0F0"/>
                </a:solidFill>
              </a:rPr>
              <a:t>Student</a:t>
            </a:r>
            <a:r>
              <a:rPr lang="en-US" sz="2400" dirty="0"/>
              <a:t> s; </a:t>
            </a:r>
            <a:r>
              <a:rPr lang="en-US" sz="2400" dirty="0" err="1"/>
              <a:t>s.</a:t>
            </a:r>
            <a:r>
              <a:rPr lang="en-US" sz="2400" dirty="0" err="1">
                <a:solidFill>
                  <a:srgbClr val="FFFF00"/>
                </a:solidFill>
              </a:rPr>
              <a:t>display</a:t>
            </a:r>
            <a:r>
              <a:rPr lang="en-US" sz="2400" dirty="0"/>
              <a:t>();</a:t>
            </a:r>
          </a:p>
          <a:p>
            <a:endParaRPr lang="en-US" sz="2400" dirty="0"/>
          </a:p>
          <a:p>
            <a:r>
              <a:rPr lang="en-US" sz="2400" dirty="0"/>
              <a:t>These lines of code would be in our </a:t>
            </a:r>
            <a:r>
              <a:rPr lang="en-US" sz="2400" dirty="0">
                <a:solidFill>
                  <a:srgbClr val="FFFF00"/>
                </a:solidFill>
              </a:rPr>
              <a:t>main</a:t>
            </a:r>
            <a:r>
              <a:rPr lang="en-US" sz="2400" dirty="0"/>
              <a:t> </a:t>
            </a:r>
            <a:r>
              <a:rPr lang="en-US" sz="2400" dirty="0">
                <a:solidFill>
                  <a:srgbClr val="FFFF00"/>
                </a:solidFill>
              </a:rPr>
              <a:t>function / client code</a:t>
            </a:r>
            <a:r>
              <a:rPr lang="en-US" sz="2400" dirty="0"/>
              <a:t>. Meaning our whole class hierarchy is </a:t>
            </a:r>
            <a:r>
              <a:rPr lang="en-US" sz="2400" dirty="0">
                <a:solidFill>
                  <a:schemeClr val="accent2"/>
                </a:solidFill>
              </a:rPr>
              <a:t>client code visible</a:t>
            </a:r>
            <a:r>
              <a:rPr lang="en-US" sz="2400" dirty="0"/>
              <a:t>.</a:t>
            </a:r>
          </a:p>
        </p:txBody>
      </p:sp>
    </p:spTree>
    <p:extLst>
      <p:ext uri="{BB962C8B-B14F-4D97-AF65-F5344CB8AC3E}">
        <p14:creationId xmlns:p14="http://schemas.microsoft.com/office/powerpoint/2010/main" val="1771848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B40DE-BC19-42CB-A3A1-08EE9AF7B702}"/>
              </a:ext>
            </a:extLst>
          </p:cNvPr>
          <p:cNvSpPr>
            <a:spLocks noGrp="1"/>
          </p:cNvSpPr>
          <p:nvPr>
            <p:ph type="title"/>
          </p:nvPr>
        </p:nvSpPr>
        <p:spPr>
          <a:xfrm>
            <a:off x="913795" y="609600"/>
            <a:ext cx="10353761" cy="1326321"/>
          </a:xfrm>
        </p:spPr>
        <p:txBody>
          <a:bodyPr/>
          <a:lstStyle/>
          <a:p>
            <a:r>
              <a:rPr lang="en-US" dirty="0"/>
              <a:t>Abstract base Classes (</a:t>
            </a:r>
            <a:r>
              <a:rPr lang="en-US" dirty="0">
                <a:solidFill>
                  <a:srgbClr val="FFFF00"/>
                </a:solidFill>
              </a:rPr>
              <a:t>ABCS</a:t>
            </a:r>
            <a:r>
              <a:rPr lang="en-US" dirty="0"/>
              <a:t>)</a:t>
            </a:r>
          </a:p>
        </p:txBody>
      </p:sp>
      <p:sp>
        <p:nvSpPr>
          <p:cNvPr id="31" name="TextBox 30">
            <a:extLst>
              <a:ext uri="{FF2B5EF4-FFF2-40B4-BE49-F238E27FC236}">
                <a16:creationId xmlns:a16="http://schemas.microsoft.com/office/drawing/2014/main" id="{FAFC8383-F175-4F97-AA35-1CACE74EB05A}"/>
              </a:ext>
            </a:extLst>
          </p:cNvPr>
          <p:cNvSpPr txBox="1"/>
          <p:nvPr/>
        </p:nvSpPr>
        <p:spPr>
          <a:xfrm>
            <a:off x="4478483" y="2244424"/>
            <a:ext cx="7087984" cy="3416320"/>
          </a:xfrm>
          <a:prstGeom prst="rect">
            <a:avLst/>
          </a:prstGeom>
          <a:noFill/>
        </p:spPr>
        <p:txBody>
          <a:bodyPr wrap="square" rtlCol="0">
            <a:spAutoFit/>
          </a:bodyPr>
          <a:lstStyle/>
          <a:p>
            <a:r>
              <a:rPr lang="en-US" sz="2400" dirty="0"/>
              <a:t>What if we wanted to do </a:t>
            </a:r>
            <a:r>
              <a:rPr lang="en-US" sz="2400" dirty="0">
                <a:solidFill>
                  <a:srgbClr val="FFFF00"/>
                </a:solidFill>
              </a:rPr>
              <a:t>two</a:t>
            </a:r>
            <a:r>
              <a:rPr lang="en-US" sz="2400" dirty="0"/>
              <a:t> things:</a:t>
            </a:r>
          </a:p>
          <a:p>
            <a:pPr marL="457200" indent="-457200">
              <a:buFont typeface="+mj-lt"/>
              <a:buAutoNum type="arabicPeriod"/>
            </a:pPr>
            <a:r>
              <a:rPr lang="en-US" sz="2400" dirty="0">
                <a:solidFill>
                  <a:schemeClr val="accent6"/>
                </a:solidFill>
              </a:rPr>
              <a:t>Have the ability to access the entire hierarchy from one starting point (versus specifically making instances of each part of the hierarchy)</a:t>
            </a:r>
          </a:p>
          <a:p>
            <a:pPr marL="457200" indent="-457200">
              <a:buFont typeface="+mj-lt"/>
              <a:buAutoNum type="arabicPeriod"/>
            </a:pPr>
            <a:r>
              <a:rPr lang="en-US" sz="2400" dirty="0">
                <a:solidFill>
                  <a:schemeClr val="accent2"/>
                </a:solidFill>
              </a:rPr>
              <a:t>Reduce the amount of exposure of our classes to the client code such that the concept of the black box / crisp implementation is even more crisp</a:t>
            </a:r>
          </a:p>
        </p:txBody>
      </p:sp>
      <p:sp>
        <p:nvSpPr>
          <p:cNvPr id="16" name="TextBox 15">
            <a:extLst>
              <a:ext uri="{FF2B5EF4-FFF2-40B4-BE49-F238E27FC236}">
                <a16:creationId xmlns:a16="http://schemas.microsoft.com/office/drawing/2014/main" id="{572CE2A1-4BD5-4C97-8E94-974CBC2CAC13}"/>
              </a:ext>
            </a:extLst>
          </p:cNvPr>
          <p:cNvSpPr txBox="1"/>
          <p:nvPr/>
        </p:nvSpPr>
        <p:spPr>
          <a:xfrm>
            <a:off x="1679028" y="2735317"/>
            <a:ext cx="1489841" cy="369332"/>
          </a:xfrm>
          <a:prstGeom prst="rect">
            <a:avLst/>
          </a:prstGeom>
          <a:noFill/>
          <a:ln>
            <a:solidFill>
              <a:schemeClr val="accent5"/>
            </a:solidFill>
          </a:ln>
        </p:spPr>
        <p:txBody>
          <a:bodyPr wrap="square" rtlCol="0">
            <a:spAutoFit/>
          </a:bodyPr>
          <a:lstStyle/>
          <a:p>
            <a:r>
              <a:rPr lang="en-US" dirty="0"/>
              <a:t>Person</a:t>
            </a:r>
          </a:p>
        </p:txBody>
      </p:sp>
      <p:sp>
        <p:nvSpPr>
          <p:cNvPr id="17" name="TextBox 16">
            <a:extLst>
              <a:ext uri="{FF2B5EF4-FFF2-40B4-BE49-F238E27FC236}">
                <a16:creationId xmlns:a16="http://schemas.microsoft.com/office/drawing/2014/main" id="{11E3BCB0-A8E8-441E-B595-AEEBD5048238}"/>
              </a:ext>
            </a:extLst>
          </p:cNvPr>
          <p:cNvSpPr txBox="1"/>
          <p:nvPr/>
        </p:nvSpPr>
        <p:spPr>
          <a:xfrm>
            <a:off x="672901" y="3958304"/>
            <a:ext cx="1489841" cy="369332"/>
          </a:xfrm>
          <a:prstGeom prst="rect">
            <a:avLst/>
          </a:prstGeom>
          <a:noFill/>
          <a:ln>
            <a:solidFill>
              <a:schemeClr val="accent5"/>
            </a:solidFill>
          </a:ln>
        </p:spPr>
        <p:txBody>
          <a:bodyPr wrap="square" rtlCol="0">
            <a:spAutoFit/>
          </a:bodyPr>
          <a:lstStyle/>
          <a:p>
            <a:r>
              <a:rPr lang="en-US" dirty="0"/>
              <a:t>Student</a:t>
            </a:r>
          </a:p>
        </p:txBody>
      </p:sp>
      <p:sp>
        <p:nvSpPr>
          <p:cNvPr id="18" name="TextBox 17">
            <a:extLst>
              <a:ext uri="{FF2B5EF4-FFF2-40B4-BE49-F238E27FC236}">
                <a16:creationId xmlns:a16="http://schemas.microsoft.com/office/drawing/2014/main" id="{8F5C320F-6E3C-4DC7-A82E-88ECCC740A93}"/>
              </a:ext>
            </a:extLst>
          </p:cNvPr>
          <p:cNvSpPr txBox="1"/>
          <p:nvPr/>
        </p:nvSpPr>
        <p:spPr>
          <a:xfrm>
            <a:off x="2727435" y="3958304"/>
            <a:ext cx="1489841" cy="369332"/>
          </a:xfrm>
          <a:prstGeom prst="rect">
            <a:avLst/>
          </a:prstGeom>
          <a:noFill/>
          <a:ln>
            <a:solidFill>
              <a:schemeClr val="accent5"/>
            </a:solidFill>
          </a:ln>
        </p:spPr>
        <p:txBody>
          <a:bodyPr wrap="square" rtlCol="0">
            <a:spAutoFit/>
          </a:bodyPr>
          <a:lstStyle/>
          <a:p>
            <a:r>
              <a:rPr lang="en-US" dirty="0"/>
              <a:t>Teacher</a:t>
            </a:r>
          </a:p>
        </p:txBody>
      </p:sp>
      <p:cxnSp>
        <p:nvCxnSpPr>
          <p:cNvPr id="19" name="Straight Arrow Connector 18">
            <a:extLst>
              <a:ext uri="{FF2B5EF4-FFF2-40B4-BE49-F238E27FC236}">
                <a16:creationId xmlns:a16="http://schemas.microsoft.com/office/drawing/2014/main" id="{46378C4E-D617-4357-860B-72FCA00B3AB6}"/>
              </a:ext>
            </a:extLst>
          </p:cNvPr>
          <p:cNvCxnSpPr>
            <a:stCxn id="16" idx="2"/>
            <a:endCxn id="17" idx="0"/>
          </p:cNvCxnSpPr>
          <p:nvPr/>
        </p:nvCxnSpPr>
        <p:spPr>
          <a:xfrm flipH="1">
            <a:off x="1417822" y="3104649"/>
            <a:ext cx="1006127" cy="853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A491803-23A6-46AE-A87E-815521D94C0B}"/>
              </a:ext>
            </a:extLst>
          </p:cNvPr>
          <p:cNvCxnSpPr>
            <a:stCxn id="16" idx="2"/>
            <a:endCxn id="18" idx="0"/>
          </p:cNvCxnSpPr>
          <p:nvPr/>
        </p:nvCxnSpPr>
        <p:spPr>
          <a:xfrm>
            <a:off x="2423949" y="3104649"/>
            <a:ext cx="1048407" cy="853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2505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B40DE-BC19-42CB-A3A1-08EE9AF7B702}"/>
              </a:ext>
            </a:extLst>
          </p:cNvPr>
          <p:cNvSpPr>
            <a:spLocks noGrp="1"/>
          </p:cNvSpPr>
          <p:nvPr>
            <p:ph type="title"/>
          </p:nvPr>
        </p:nvSpPr>
        <p:spPr>
          <a:xfrm>
            <a:off x="913795" y="609600"/>
            <a:ext cx="10353761" cy="1326321"/>
          </a:xfrm>
        </p:spPr>
        <p:txBody>
          <a:bodyPr/>
          <a:lstStyle/>
          <a:p>
            <a:r>
              <a:rPr lang="en-US" dirty="0"/>
              <a:t>Abstract base Classes (</a:t>
            </a:r>
            <a:r>
              <a:rPr lang="en-US" dirty="0">
                <a:solidFill>
                  <a:srgbClr val="FFFF00"/>
                </a:solidFill>
              </a:rPr>
              <a:t>ABCS</a:t>
            </a:r>
            <a:r>
              <a:rPr lang="en-US" dirty="0"/>
              <a:t>)</a:t>
            </a:r>
          </a:p>
        </p:txBody>
      </p:sp>
      <p:sp>
        <p:nvSpPr>
          <p:cNvPr id="16" name="TextBox 15">
            <a:extLst>
              <a:ext uri="{FF2B5EF4-FFF2-40B4-BE49-F238E27FC236}">
                <a16:creationId xmlns:a16="http://schemas.microsoft.com/office/drawing/2014/main" id="{572CE2A1-4BD5-4C97-8E94-974CBC2CAC13}"/>
              </a:ext>
            </a:extLst>
          </p:cNvPr>
          <p:cNvSpPr txBox="1"/>
          <p:nvPr/>
        </p:nvSpPr>
        <p:spPr>
          <a:xfrm>
            <a:off x="1836683" y="2963917"/>
            <a:ext cx="1489841" cy="369332"/>
          </a:xfrm>
          <a:prstGeom prst="rect">
            <a:avLst/>
          </a:prstGeom>
          <a:noFill/>
          <a:ln>
            <a:solidFill>
              <a:schemeClr val="accent5"/>
            </a:solidFill>
          </a:ln>
        </p:spPr>
        <p:txBody>
          <a:bodyPr wrap="square" rtlCol="0">
            <a:spAutoFit/>
          </a:bodyPr>
          <a:lstStyle/>
          <a:p>
            <a:r>
              <a:rPr lang="en-US" dirty="0"/>
              <a:t>Person</a:t>
            </a:r>
          </a:p>
        </p:txBody>
      </p:sp>
      <p:sp>
        <p:nvSpPr>
          <p:cNvPr id="17" name="TextBox 16">
            <a:extLst>
              <a:ext uri="{FF2B5EF4-FFF2-40B4-BE49-F238E27FC236}">
                <a16:creationId xmlns:a16="http://schemas.microsoft.com/office/drawing/2014/main" id="{11E3BCB0-A8E8-441E-B595-AEEBD5048238}"/>
              </a:ext>
            </a:extLst>
          </p:cNvPr>
          <p:cNvSpPr txBox="1"/>
          <p:nvPr/>
        </p:nvSpPr>
        <p:spPr>
          <a:xfrm>
            <a:off x="830556" y="4186904"/>
            <a:ext cx="1489841" cy="369332"/>
          </a:xfrm>
          <a:prstGeom prst="rect">
            <a:avLst/>
          </a:prstGeom>
          <a:noFill/>
          <a:ln>
            <a:solidFill>
              <a:schemeClr val="accent5"/>
            </a:solidFill>
          </a:ln>
        </p:spPr>
        <p:txBody>
          <a:bodyPr wrap="square" rtlCol="0">
            <a:spAutoFit/>
          </a:bodyPr>
          <a:lstStyle/>
          <a:p>
            <a:r>
              <a:rPr lang="en-US" dirty="0"/>
              <a:t>Student</a:t>
            </a:r>
          </a:p>
        </p:txBody>
      </p:sp>
      <p:sp>
        <p:nvSpPr>
          <p:cNvPr id="18" name="TextBox 17">
            <a:extLst>
              <a:ext uri="{FF2B5EF4-FFF2-40B4-BE49-F238E27FC236}">
                <a16:creationId xmlns:a16="http://schemas.microsoft.com/office/drawing/2014/main" id="{8F5C320F-6E3C-4DC7-A82E-88ECCC740A93}"/>
              </a:ext>
            </a:extLst>
          </p:cNvPr>
          <p:cNvSpPr txBox="1"/>
          <p:nvPr/>
        </p:nvSpPr>
        <p:spPr>
          <a:xfrm>
            <a:off x="2885090" y="4186904"/>
            <a:ext cx="1489841" cy="369332"/>
          </a:xfrm>
          <a:prstGeom prst="rect">
            <a:avLst/>
          </a:prstGeom>
          <a:noFill/>
          <a:ln>
            <a:solidFill>
              <a:schemeClr val="accent5"/>
            </a:solidFill>
          </a:ln>
        </p:spPr>
        <p:txBody>
          <a:bodyPr wrap="square" rtlCol="0">
            <a:spAutoFit/>
          </a:bodyPr>
          <a:lstStyle/>
          <a:p>
            <a:r>
              <a:rPr lang="en-US" dirty="0"/>
              <a:t>Teacher</a:t>
            </a:r>
          </a:p>
        </p:txBody>
      </p:sp>
      <p:cxnSp>
        <p:nvCxnSpPr>
          <p:cNvPr id="19" name="Straight Arrow Connector 18">
            <a:extLst>
              <a:ext uri="{FF2B5EF4-FFF2-40B4-BE49-F238E27FC236}">
                <a16:creationId xmlns:a16="http://schemas.microsoft.com/office/drawing/2014/main" id="{46378C4E-D617-4357-860B-72FCA00B3AB6}"/>
              </a:ext>
            </a:extLst>
          </p:cNvPr>
          <p:cNvCxnSpPr>
            <a:stCxn id="16" idx="2"/>
            <a:endCxn id="17" idx="0"/>
          </p:cNvCxnSpPr>
          <p:nvPr/>
        </p:nvCxnSpPr>
        <p:spPr>
          <a:xfrm flipH="1">
            <a:off x="1575477" y="3333249"/>
            <a:ext cx="1006127" cy="853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A491803-23A6-46AE-A87E-815521D94C0B}"/>
              </a:ext>
            </a:extLst>
          </p:cNvPr>
          <p:cNvCxnSpPr>
            <a:stCxn id="16" idx="2"/>
            <a:endCxn id="18" idx="0"/>
          </p:cNvCxnSpPr>
          <p:nvPr/>
        </p:nvCxnSpPr>
        <p:spPr>
          <a:xfrm>
            <a:off x="2581604" y="3333249"/>
            <a:ext cx="1048407" cy="853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Arrow: Right 2">
            <a:extLst>
              <a:ext uri="{FF2B5EF4-FFF2-40B4-BE49-F238E27FC236}">
                <a16:creationId xmlns:a16="http://schemas.microsoft.com/office/drawing/2014/main" id="{C7A3673E-3935-46D3-9BA7-42940CD6EE0E}"/>
              </a:ext>
            </a:extLst>
          </p:cNvPr>
          <p:cNvSpPr/>
          <p:nvPr/>
        </p:nvSpPr>
        <p:spPr>
          <a:xfrm>
            <a:off x="5076497" y="3333249"/>
            <a:ext cx="1631731" cy="7815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868B5FD-4193-445C-BF58-F00D884C8EFA}"/>
              </a:ext>
            </a:extLst>
          </p:cNvPr>
          <p:cNvSpPr txBox="1"/>
          <p:nvPr/>
        </p:nvSpPr>
        <p:spPr>
          <a:xfrm>
            <a:off x="4682359" y="2626116"/>
            <a:ext cx="3405351" cy="369332"/>
          </a:xfrm>
          <a:prstGeom prst="rect">
            <a:avLst/>
          </a:prstGeom>
          <a:noFill/>
        </p:spPr>
        <p:txBody>
          <a:bodyPr wrap="square" rtlCol="0">
            <a:spAutoFit/>
          </a:bodyPr>
          <a:lstStyle/>
          <a:p>
            <a:r>
              <a:rPr lang="en-US" dirty="0"/>
              <a:t>Go from this to this</a:t>
            </a:r>
          </a:p>
        </p:txBody>
      </p:sp>
      <p:sp>
        <p:nvSpPr>
          <p:cNvPr id="5" name="TextBox 4">
            <a:extLst>
              <a:ext uri="{FF2B5EF4-FFF2-40B4-BE49-F238E27FC236}">
                <a16:creationId xmlns:a16="http://schemas.microsoft.com/office/drawing/2014/main" id="{A8ED5F2A-CEE1-493E-B4FD-C6E64E809E1D}"/>
              </a:ext>
            </a:extLst>
          </p:cNvPr>
          <p:cNvSpPr txBox="1"/>
          <p:nvPr/>
        </p:nvSpPr>
        <p:spPr>
          <a:xfrm>
            <a:off x="913795" y="2286000"/>
            <a:ext cx="2838398" cy="369332"/>
          </a:xfrm>
          <a:prstGeom prst="rect">
            <a:avLst/>
          </a:prstGeom>
          <a:noFill/>
        </p:spPr>
        <p:txBody>
          <a:bodyPr wrap="square" rtlCol="0">
            <a:spAutoFit/>
          </a:bodyPr>
          <a:lstStyle/>
          <a:p>
            <a:r>
              <a:rPr lang="en-US" dirty="0"/>
              <a:t>Client code visible</a:t>
            </a:r>
          </a:p>
        </p:txBody>
      </p:sp>
      <p:sp>
        <p:nvSpPr>
          <p:cNvPr id="12" name="TextBox 11">
            <a:extLst>
              <a:ext uri="{FF2B5EF4-FFF2-40B4-BE49-F238E27FC236}">
                <a16:creationId xmlns:a16="http://schemas.microsoft.com/office/drawing/2014/main" id="{AA60D92D-A23C-42B2-A291-3BEA486AF812}"/>
              </a:ext>
            </a:extLst>
          </p:cNvPr>
          <p:cNvSpPr txBox="1"/>
          <p:nvPr/>
        </p:nvSpPr>
        <p:spPr>
          <a:xfrm>
            <a:off x="9107870" y="1957853"/>
            <a:ext cx="2838398" cy="646331"/>
          </a:xfrm>
          <a:prstGeom prst="rect">
            <a:avLst/>
          </a:prstGeom>
          <a:noFill/>
        </p:spPr>
        <p:txBody>
          <a:bodyPr wrap="square" rtlCol="0">
            <a:spAutoFit/>
          </a:bodyPr>
          <a:lstStyle/>
          <a:p>
            <a:r>
              <a:rPr lang="en-US" dirty="0"/>
              <a:t>Client code </a:t>
            </a:r>
            <a:r>
              <a:rPr lang="en-US" dirty="0">
                <a:solidFill>
                  <a:srgbClr val="FFFF00"/>
                </a:solidFill>
              </a:rPr>
              <a:t>only accesses Person</a:t>
            </a:r>
          </a:p>
        </p:txBody>
      </p:sp>
      <p:sp>
        <p:nvSpPr>
          <p:cNvPr id="13" name="TextBox 12">
            <a:extLst>
              <a:ext uri="{FF2B5EF4-FFF2-40B4-BE49-F238E27FC236}">
                <a16:creationId xmlns:a16="http://schemas.microsoft.com/office/drawing/2014/main" id="{4F926DF8-2438-464C-B5FE-0BA5B1AB7BDE}"/>
              </a:ext>
            </a:extLst>
          </p:cNvPr>
          <p:cNvSpPr txBox="1"/>
          <p:nvPr/>
        </p:nvSpPr>
        <p:spPr>
          <a:xfrm>
            <a:off x="8665779" y="2963917"/>
            <a:ext cx="1489841" cy="369332"/>
          </a:xfrm>
          <a:prstGeom prst="rect">
            <a:avLst/>
          </a:prstGeom>
          <a:noFill/>
          <a:ln>
            <a:solidFill>
              <a:schemeClr val="accent5"/>
            </a:solidFill>
          </a:ln>
        </p:spPr>
        <p:txBody>
          <a:bodyPr wrap="square" rtlCol="0">
            <a:spAutoFit/>
          </a:bodyPr>
          <a:lstStyle/>
          <a:p>
            <a:r>
              <a:rPr lang="en-US" dirty="0"/>
              <a:t>Person</a:t>
            </a:r>
          </a:p>
        </p:txBody>
      </p:sp>
      <p:sp>
        <p:nvSpPr>
          <p:cNvPr id="14" name="TextBox 13">
            <a:extLst>
              <a:ext uri="{FF2B5EF4-FFF2-40B4-BE49-F238E27FC236}">
                <a16:creationId xmlns:a16="http://schemas.microsoft.com/office/drawing/2014/main" id="{1C635F35-004C-4F75-81E3-A98139BE5984}"/>
              </a:ext>
            </a:extLst>
          </p:cNvPr>
          <p:cNvSpPr txBox="1"/>
          <p:nvPr/>
        </p:nvSpPr>
        <p:spPr>
          <a:xfrm>
            <a:off x="7659652" y="4186904"/>
            <a:ext cx="1489841" cy="369332"/>
          </a:xfrm>
          <a:prstGeom prst="rect">
            <a:avLst/>
          </a:prstGeom>
          <a:noFill/>
          <a:ln>
            <a:solidFill>
              <a:schemeClr val="accent5"/>
            </a:solidFill>
          </a:ln>
        </p:spPr>
        <p:txBody>
          <a:bodyPr wrap="square" rtlCol="0">
            <a:spAutoFit/>
          </a:bodyPr>
          <a:lstStyle/>
          <a:p>
            <a:r>
              <a:rPr lang="en-US" dirty="0"/>
              <a:t>Student</a:t>
            </a:r>
          </a:p>
        </p:txBody>
      </p:sp>
      <p:sp>
        <p:nvSpPr>
          <p:cNvPr id="15" name="TextBox 14">
            <a:extLst>
              <a:ext uri="{FF2B5EF4-FFF2-40B4-BE49-F238E27FC236}">
                <a16:creationId xmlns:a16="http://schemas.microsoft.com/office/drawing/2014/main" id="{87AEE719-1390-4EA5-9DA8-E353618BCEBA}"/>
              </a:ext>
            </a:extLst>
          </p:cNvPr>
          <p:cNvSpPr txBox="1"/>
          <p:nvPr/>
        </p:nvSpPr>
        <p:spPr>
          <a:xfrm>
            <a:off x="9714186" y="4186904"/>
            <a:ext cx="1489841" cy="369332"/>
          </a:xfrm>
          <a:prstGeom prst="rect">
            <a:avLst/>
          </a:prstGeom>
          <a:noFill/>
          <a:ln>
            <a:solidFill>
              <a:schemeClr val="accent5"/>
            </a:solidFill>
          </a:ln>
        </p:spPr>
        <p:txBody>
          <a:bodyPr wrap="square" rtlCol="0">
            <a:spAutoFit/>
          </a:bodyPr>
          <a:lstStyle/>
          <a:p>
            <a:r>
              <a:rPr lang="en-US" dirty="0"/>
              <a:t>Teacher</a:t>
            </a:r>
          </a:p>
        </p:txBody>
      </p:sp>
      <p:cxnSp>
        <p:nvCxnSpPr>
          <p:cNvPr id="21" name="Straight Arrow Connector 20">
            <a:extLst>
              <a:ext uri="{FF2B5EF4-FFF2-40B4-BE49-F238E27FC236}">
                <a16:creationId xmlns:a16="http://schemas.microsoft.com/office/drawing/2014/main" id="{706FE374-CE59-45BF-8C10-0E593723FD08}"/>
              </a:ext>
            </a:extLst>
          </p:cNvPr>
          <p:cNvCxnSpPr>
            <a:stCxn id="13" idx="2"/>
            <a:endCxn id="14" idx="0"/>
          </p:cNvCxnSpPr>
          <p:nvPr/>
        </p:nvCxnSpPr>
        <p:spPr>
          <a:xfrm flipH="1">
            <a:off x="8404573" y="3333249"/>
            <a:ext cx="1006127" cy="853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AEB4F3A-0E15-4E8B-AF3C-05A98B236C9A}"/>
              </a:ext>
            </a:extLst>
          </p:cNvPr>
          <p:cNvCxnSpPr>
            <a:stCxn id="13" idx="2"/>
            <a:endCxn id="15" idx="0"/>
          </p:cNvCxnSpPr>
          <p:nvPr/>
        </p:nvCxnSpPr>
        <p:spPr>
          <a:xfrm>
            <a:off x="9410700" y="3333249"/>
            <a:ext cx="1048407" cy="853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23AE61D-B2EC-48EA-AEE0-D3A56E3F7277}"/>
              </a:ext>
            </a:extLst>
          </p:cNvPr>
          <p:cNvSpPr txBox="1"/>
          <p:nvPr/>
        </p:nvSpPr>
        <p:spPr>
          <a:xfrm>
            <a:off x="8160677" y="4879117"/>
            <a:ext cx="2838398" cy="369332"/>
          </a:xfrm>
          <a:prstGeom prst="rect">
            <a:avLst/>
          </a:prstGeom>
          <a:noFill/>
        </p:spPr>
        <p:txBody>
          <a:bodyPr wrap="square" rtlCol="0">
            <a:spAutoFit/>
          </a:bodyPr>
          <a:lstStyle/>
          <a:p>
            <a:r>
              <a:rPr lang="en-US" dirty="0">
                <a:solidFill>
                  <a:schemeClr val="accent2"/>
                </a:solidFill>
              </a:rPr>
              <a:t>Hidden</a:t>
            </a:r>
            <a:r>
              <a:rPr lang="en-US" dirty="0"/>
              <a:t> from client code</a:t>
            </a:r>
          </a:p>
        </p:txBody>
      </p:sp>
      <p:cxnSp>
        <p:nvCxnSpPr>
          <p:cNvPr id="7" name="Straight Connector 6">
            <a:extLst>
              <a:ext uri="{FF2B5EF4-FFF2-40B4-BE49-F238E27FC236}">
                <a16:creationId xmlns:a16="http://schemas.microsoft.com/office/drawing/2014/main" id="{775DEC16-F8FE-4380-BBF2-FF3E374B572C}"/>
              </a:ext>
            </a:extLst>
          </p:cNvPr>
          <p:cNvCxnSpPr/>
          <p:nvPr/>
        </p:nvCxnSpPr>
        <p:spPr>
          <a:xfrm>
            <a:off x="7424244" y="3735269"/>
            <a:ext cx="3972910"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TextBox 7">
            <a:extLst>
              <a:ext uri="{FF2B5EF4-FFF2-40B4-BE49-F238E27FC236}">
                <a16:creationId xmlns:a16="http://schemas.microsoft.com/office/drawing/2014/main" id="{BCAA867D-3B38-4115-B6AC-B8820A4CA5EB}"/>
              </a:ext>
            </a:extLst>
          </p:cNvPr>
          <p:cNvSpPr txBox="1"/>
          <p:nvPr/>
        </p:nvSpPr>
        <p:spPr>
          <a:xfrm>
            <a:off x="7018585" y="2280010"/>
            <a:ext cx="1775643" cy="369332"/>
          </a:xfrm>
          <a:prstGeom prst="rect">
            <a:avLst/>
          </a:prstGeom>
          <a:noFill/>
          <a:ln>
            <a:solidFill>
              <a:schemeClr val="accent3"/>
            </a:solidFill>
          </a:ln>
        </p:spPr>
        <p:txBody>
          <a:bodyPr wrap="square" rtlCol="0">
            <a:spAutoFit/>
          </a:bodyPr>
          <a:lstStyle/>
          <a:p>
            <a:r>
              <a:rPr lang="en-US" dirty="0"/>
              <a:t>Client Code</a:t>
            </a:r>
          </a:p>
        </p:txBody>
      </p:sp>
      <p:cxnSp>
        <p:nvCxnSpPr>
          <p:cNvPr id="10" name="Straight Arrow Connector 9">
            <a:extLst>
              <a:ext uri="{FF2B5EF4-FFF2-40B4-BE49-F238E27FC236}">
                <a16:creationId xmlns:a16="http://schemas.microsoft.com/office/drawing/2014/main" id="{57F8D5AC-F78A-4ED3-8D1D-72A49775E194}"/>
              </a:ext>
            </a:extLst>
          </p:cNvPr>
          <p:cNvCxnSpPr>
            <a:endCxn id="13" idx="0"/>
          </p:cNvCxnSpPr>
          <p:nvPr/>
        </p:nvCxnSpPr>
        <p:spPr>
          <a:xfrm>
            <a:off x="8805041" y="2650929"/>
            <a:ext cx="605659" cy="312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97885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D291E1-76E4-174E-99B8-203D0694462E}"/>
              </a:ext>
            </a:extLst>
          </p:cNvPr>
          <p:cNvSpPr>
            <a:spLocks noGrp="1"/>
          </p:cNvSpPr>
          <p:nvPr>
            <p:ph type="title"/>
          </p:nvPr>
        </p:nvSpPr>
        <p:spPr/>
        <p:txBody>
          <a:bodyPr/>
          <a:lstStyle/>
          <a:p>
            <a:r>
              <a:rPr lang="en-US" dirty="0"/>
              <a:t>Gem Kingdom Example</a:t>
            </a:r>
          </a:p>
        </p:txBody>
      </p:sp>
      <p:sp>
        <p:nvSpPr>
          <p:cNvPr id="5" name="Text Placeholder 4">
            <a:extLst>
              <a:ext uri="{FF2B5EF4-FFF2-40B4-BE49-F238E27FC236}">
                <a16:creationId xmlns:a16="http://schemas.microsoft.com/office/drawing/2014/main" id="{1D2A8C14-B14D-4C4A-BE39-DC33DDD4DE6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93180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74224" y="2400300"/>
            <a:ext cx="2839915" cy="369332"/>
          </a:xfrm>
          <a:prstGeom prst="rect">
            <a:avLst/>
          </a:prstGeom>
          <a:noFill/>
          <a:ln>
            <a:solidFill>
              <a:srgbClr val="92D050"/>
            </a:solidFill>
          </a:ln>
        </p:spPr>
        <p:txBody>
          <a:bodyPr wrap="square" rtlCol="0">
            <a:spAutoFit/>
          </a:bodyPr>
          <a:lstStyle/>
          <a:p>
            <a:pPr algn="ctr"/>
            <a:r>
              <a:rPr lang="en-US" dirty="0" err="1"/>
              <a:t>iCrystal</a:t>
            </a:r>
            <a:endParaRPr lang="en-US" dirty="0"/>
          </a:p>
        </p:txBody>
      </p:sp>
      <p:sp>
        <p:nvSpPr>
          <p:cNvPr id="6" name="TextBox 5"/>
          <p:cNvSpPr txBox="1"/>
          <p:nvPr/>
        </p:nvSpPr>
        <p:spPr>
          <a:xfrm>
            <a:off x="4774223" y="3370385"/>
            <a:ext cx="2839915" cy="369332"/>
          </a:xfrm>
          <a:prstGeom prst="rect">
            <a:avLst/>
          </a:prstGeom>
          <a:noFill/>
          <a:ln>
            <a:solidFill>
              <a:srgbClr val="00B0F0"/>
            </a:solidFill>
          </a:ln>
        </p:spPr>
        <p:txBody>
          <a:bodyPr wrap="square" rtlCol="0">
            <a:spAutoFit/>
          </a:bodyPr>
          <a:lstStyle/>
          <a:p>
            <a:pPr algn="ctr"/>
            <a:r>
              <a:rPr lang="en-US" dirty="0"/>
              <a:t>Crystal</a:t>
            </a:r>
          </a:p>
        </p:txBody>
      </p:sp>
      <p:sp>
        <p:nvSpPr>
          <p:cNvPr id="7" name="TextBox 6"/>
          <p:cNvSpPr txBox="1"/>
          <p:nvPr/>
        </p:nvSpPr>
        <p:spPr>
          <a:xfrm>
            <a:off x="4774223" y="4234962"/>
            <a:ext cx="2839915" cy="369332"/>
          </a:xfrm>
          <a:prstGeom prst="rect">
            <a:avLst/>
          </a:prstGeom>
          <a:noFill/>
          <a:ln>
            <a:solidFill>
              <a:srgbClr val="00B0F0"/>
            </a:solidFill>
          </a:ln>
        </p:spPr>
        <p:txBody>
          <a:bodyPr wrap="square" rtlCol="0">
            <a:spAutoFit/>
          </a:bodyPr>
          <a:lstStyle/>
          <a:p>
            <a:pPr algn="ctr"/>
            <a:r>
              <a:rPr lang="en-US" dirty="0"/>
              <a:t>Gem</a:t>
            </a:r>
          </a:p>
        </p:txBody>
      </p:sp>
      <p:cxnSp>
        <p:nvCxnSpPr>
          <p:cNvPr id="9" name="Straight Arrow Connector 8"/>
          <p:cNvCxnSpPr>
            <a:stCxn id="5" idx="2"/>
            <a:endCxn id="6" idx="0"/>
          </p:cNvCxnSpPr>
          <p:nvPr/>
        </p:nvCxnSpPr>
        <p:spPr>
          <a:xfrm flipH="1">
            <a:off x="6194181" y="2769632"/>
            <a:ext cx="1" cy="600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2"/>
            <a:endCxn id="7" idx="0"/>
          </p:cNvCxnSpPr>
          <p:nvPr/>
        </p:nvCxnSpPr>
        <p:spPr>
          <a:xfrm>
            <a:off x="6194181" y="3739717"/>
            <a:ext cx="0" cy="495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3"/>
          </p:cNvCxnSpPr>
          <p:nvPr/>
        </p:nvCxnSpPr>
        <p:spPr>
          <a:xfrm>
            <a:off x="7614139" y="2584966"/>
            <a:ext cx="16001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398977" y="2400300"/>
            <a:ext cx="2206869" cy="923330"/>
          </a:xfrm>
          <a:prstGeom prst="rect">
            <a:avLst/>
          </a:prstGeom>
          <a:noFill/>
        </p:spPr>
        <p:txBody>
          <a:bodyPr wrap="square" rtlCol="0">
            <a:spAutoFit/>
          </a:bodyPr>
          <a:lstStyle/>
          <a:p>
            <a:r>
              <a:rPr lang="en-US" dirty="0"/>
              <a:t>Abstract Base Class</a:t>
            </a:r>
          </a:p>
          <a:p>
            <a:r>
              <a:rPr lang="en-US" dirty="0"/>
              <a:t>containing pure virtual functions</a:t>
            </a:r>
          </a:p>
        </p:txBody>
      </p:sp>
      <p:cxnSp>
        <p:nvCxnSpPr>
          <p:cNvPr id="17" name="Straight Arrow Connector 16"/>
          <p:cNvCxnSpPr>
            <a:stCxn id="6" idx="1"/>
          </p:cNvCxnSpPr>
          <p:nvPr/>
        </p:nvCxnSpPr>
        <p:spPr>
          <a:xfrm flipH="1">
            <a:off x="3050931" y="3555051"/>
            <a:ext cx="17232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1"/>
          </p:cNvCxnSpPr>
          <p:nvPr/>
        </p:nvCxnSpPr>
        <p:spPr>
          <a:xfrm flipH="1">
            <a:off x="3033346" y="4419628"/>
            <a:ext cx="17408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95654" y="3182815"/>
            <a:ext cx="2453054" cy="1200329"/>
          </a:xfrm>
          <a:prstGeom prst="rect">
            <a:avLst/>
          </a:prstGeom>
          <a:noFill/>
        </p:spPr>
        <p:txBody>
          <a:bodyPr wrap="square" rtlCol="0">
            <a:spAutoFit/>
          </a:bodyPr>
          <a:lstStyle/>
          <a:p>
            <a:r>
              <a:rPr lang="en-US" dirty="0"/>
              <a:t>Derived classes will implement the pure virtual functions from the base</a:t>
            </a:r>
          </a:p>
        </p:txBody>
      </p:sp>
      <p:sp>
        <p:nvSpPr>
          <p:cNvPr id="22" name="Smiley Face 21"/>
          <p:cNvSpPr/>
          <p:nvPr/>
        </p:nvSpPr>
        <p:spPr>
          <a:xfrm>
            <a:off x="1802423" y="694675"/>
            <a:ext cx="703385" cy="633046"/>
          </a:xfrm>
          <a:prstGeom prst="smileyFace">
            <a:avLst/>
          </a:prstGeom>
          <a:solidFill>
            <a:srgbClr val="FFFF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931932" y="242514"/>
            <a:ext cx="4154668" cy="1200329"/>
          </a:xfrm>
          <a:prstGeom prst="rect">
            <a:avLst/>
          </a:prstGeom>
          <a:noFill/>
        </p:spPr>
        <p:txBody>
          <a:bodyPr wrap="square" rtlCol="0">
            <a:spAutoFit/>
          </a:bodyPr>
          <a:lstStyle/>
          <a:p>
            <a:r>
              <a:rPr lang="en-US" dirty="0"/>
              <a:t>User accesses the class hierarchy from here via </a:t>
            </a:r>
            <a:r>
              <a:rPr lang="en-US" dirty="0">
                <a:solidFill>
                  <a:srgbClr val="FFFF00"/>
                </a:solidFill>
              </a:rPr>
              <a:t>pointers</a:t>
            </a:r>
            <a:r>
              <a:rPr lang="en-US" dirty="0"/>
              <a:t> of </a:t>
            </a:r>
            <a:r>
              <a:rPr lang="en-US" dirty="0" err="1"/>
              <a:t>iCrystal</a:t>
            </a:r>
            <a:r>
              <a:rPr lang="en-US" dirty="0"/>
              <a:t>, the ABC and </a:t>
            </a:r>
            <a:r>
              <a:rPr lang="en-US" dirty="0">
                <a:solidFill>
                  <a:srgbClr val="FFFF00"/>
                </a:solidFill>
              </a:rPr>
              <a:t>dynamic allocations </a:t>
            </a:r>
            <a:r>
              <a:rPr lang="en-US" dirty="0"/>
              <a:t>of Crystal or Gem.</a:t>
            </a:r>
          </a:p>
        </p:txBody>
      </p:sp>
      <p:cxnSp>
        <p:nvCxnSpPr>
          <p:cNvPr id="25" name="Straight Arrow Connector 24"/>
          <p:cNvCxnSpPr>
            <a:stCxn id="22" idx="4"/>
            <a:endCxn id="5" idx="1"/>
          </p:cNvCxnSpPr>
          <p:nvPr/>
        </p:nvCxnSpPr>
        <p:spPr>
          <a:xfrm>
            <a:off x="2154116" y="1327721"/>
            <a:ext cx="2620108" cy="12572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6716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B40DE-BC19-42CB-A3A1-08EE9AF7B702}"/>
              </a:ext>
            </a:extLst>
          </p:cNvPr>
          <p:cNvSpPr>
            <a:spLocks noGrp="1"/>
          </p:cNvSpPr>
          <p:nvPr>
            <p:ph type="title"/>
          </p:nvPr>
        </p:nvSpPr>
        <p:spPr/>
        <p:txBody>
          <a:bodyPr/>
          <a:lstStyle/>
          <a:p>
            <a:r>
              <a:rPr lang="en-US" dirty="0"/>
              <a:t>Abstract base Classes (</a:t>
            </a:r>
            <a:r>
              <a:rPr lang="en-US" dirty="0">
                <a:solidFill>
                  <a:srgbClr val="FFFF00"/>
                </a:solidFill>
              </a:rPr>
              <a:t>ABCS</a:t>
            </a:r>
            <a:r>
              <a:rPr lang="en-US" dirty="0"/>
              <a:t>)</a:t>
            </a:r>
          </a:p>
        </p:txBody>
      </p:sp>
      <p:sp>
        <p:nvSpPr>
          <p:cNvPr id="3" name="Content Placeholder 2">
            <a:extLst>
              <a:ext uri="{FF2B5EF4-FFF2-40B4-BE49-F238E27FC236}">
                <a16:creationId xmlns:a16="http://schemas.microsoft.com/office/drawing/2014/main" id="{4D66D80E-70E7-45E3-84C3-897F064E1C37}"/>
              </a:ext>
            </a:extLst>
          </p:cNvPr>
          <p:cNvSpPr>
            <a:spLocks noGrp="1"/>
          </p:cNvSpPr>
          <p:nvPr>
            <p:ph idx="1"/>
          </p:nvPr>
        </p:nvSpPr>
        <p:spPr>
          <a:xfrm>
            <a:off x="913795" y="2096063"/>
            <a:ext cx="10353762" cy="1036995"/>
          </a:xfrm>
        </p:spPr>
        <p:txBody>
          <a:bodyPr>
            <a:normAutofit/>
          </a:bodyPr>
          <a:lstStyle/>
          <a:p>
            <a:pPr marL="0" indent="0">
              <a:buNone/>
            </a:pPr>
            <a:r>
              <a:rPr lang="en-US" sz="2400" dirty="0"/>
              <a:t>Consider our previous example with </a:t>
            </a:r>
            <a:r>
              <a:rPr lang="en-US" sz="2400" dirty="0">
                <a:solidFill>
                  <a:srgbClr val="FFFF00"/>
                </a:solidFill>
              </a:rPr>
              <a:t>ABCs</a:t>
            </a:r>
            <a:r>
              <a:rPr lang="en-US" sz="2400" dirty="0"/>
              <a:t> now in mind. Let’s see if we can complete the picture in a generic way:</a:t>
            </a:r>
          </a:p>
        </p:txBody>
      </p:sp>
      <p:sp>
        <p:nvSpPr>
          <p:cNvPr id="16" name="TextBox 15">
            <a:extLst>
              <a:ext uri="{FF2B5EF4-FFF2-40B4-BE49-F238E27FC236}">
                <a16:creationId xmlns:a16="http://schemas.microsoft.com/office/drawing/2014/main" id="{3E95916E-F9D0-4F41-A5D9-D58E69D22538}"/>
              </a:ext>
            </a:extLst>
          </p:cNvPr>
          <p:cNvSpPr txBox="1"/>
          <p:nvPr/>
        </p:nvSpPr>
        <p:spPr>
          <a:xfrm>
            <a:off x="4766390" y="4488120"/>
            <a:ext cx="2769577" cy="369332"/>
          </a:xfrm>
          <a:prstGeom prst="rect">
            <a:avLst/>
          </a:prstGeom>
          <a:noFill/>
          <a:ln>
            <a:solidFill>
              <a:srgbClr val="FFC000"/>
            </a:solidFill>
          </a:ln>
        </p:spPr>
        <p:txBody>
          <a:bodyPr wrap="square" rtlCol="0">
            <a:spAutoFit/>
          </a:bodyPr>
          <a:lstStyle/>
          <a:p>
            <a:r>
              <a:rPr lang="en-US" dirty="0"/>
              <a:t>Display Function A</a:t>
            </a:r>
          </a:p>
        </p:txBody>
      </p:sp>
      <p:sp>
        <p:nvSpPr>
          <p:cNvPr id="17" name="TextBox 16">
            <a:extLst>
              <a:ext uri="{FF2B5EF4-FFF2-40B4-BE49-F238E27FC236}">
                <a16:creationId xmlns:a16="http://schemas.microsoft.com/office/drawing/2014/main" id="{307F9047-FBAD-4032-A94A-7C7FE674D11D}"/>
              </a:ext>
            </a:extLst>
          </p:cNvPr>
          <p:cNvSpPr txBox="1"/>
          <p:nvPr/>
        </p:nvSpPr>
        <p:spPr>
          <a:xfrm>
            <a:off x="8653795" y="4488120"/>
            <a:ext cx="2769577" cy="369332"/>
          </a:xfrm>
          <a:prstGeom prst="rect">
            <a:avLst/>
          </a:prstGeom>
          <a:noFill/>
          <a:ln>
            <a:solidFill>
              <a:srgbClr val="FFC000"/>
            </a:solidFill>
          </a:ln>
        </p:spPr>
        <p:txBody>
          <a:bodyPr wrap="square" rtlCol="0">
            <a:spAutoFit/>
          </a:bodyPr>
          <a:lstStyle/>
          <a:p>
            <a:r>
              <a:rPr lang="en-US" dirty="0"/>
              <a:t>Display Function B</a:t>
            </a:r>
          </a:p>
        </p:txBody>
      </p:sp>
      <p:sp>
        <p:nvSpPr>
          <p:cNvPr id="18" name="TextBox 17">
            <a:extLst>
              <a:ext uri="{FF2B5EF4-FFF2-40B4-BE49-F238E27FC236}">
                <a16:creationId xmlns:a16="http://schemas.microsoft.com/office/drawing/2014/main" id="{F62B3D21-48DB-443A-8450-2435D0A706D1}"/>
              </a:ext>
            </a:extLst>
          </p:cNvPr>
          <p:cNvSpPr txBox="1"/>
          <p:nvPr/>
        </p:nvSpPr>
        <p:spPr>
          <a:xfrm>
            <a:off x="520431" y="4488120"/>
            <a:ext cx="3301360" cy="369332"/>
          </a:xfrm>
          <a:prstGeom prst="rect">
            <a:avLst/>
          </a:prstGeom>
          <a:noFill/>
          <a:ln>
            <a:solidFill>
              <a:srgbClr val="FFC000"/>
            </a:solidFill>
          </a:ln>
        </p:spPr>
        <p:txBody>
          <a:bodyPr wrap="square" rtlCol="0">
            <a:spAutoFit/>
          </a:bodyPr>
          <a:lstStyle/>
          <a:p>
            <a:r>
              <a:rPr lang="en-US" dirty="0"/>
              <a:t>Pure Virtual Display Function</a:t>
            </a:r>
          </a:p>
        </p:txBody>
      </p:sp>
      <p:sp>
        <p:nvSpPr>
          <p:cNvPr id="19" name="TextBox 18">
            <a:extLst>
              <a:ext uri="{FF2B5EF4-FFF2-40B4-BE49-F238E27FC236}">
                <a16:creationId xmlns:a16="http://schemas.microsoft.com/office/drawing/2014/main" id="{488F8355-4C38-4A54-8310-CE328E2566E4}"/>
              </a:ext>
            </a:extLst>
          </p:cNvPr>
          <p:cNvSpPr txBox="1"/>
          <p:nvPr/>
        </p:nvSpPr>
        <p:spPr>
          <a:xfrm>
            <a:off x="702493" y="4000707"/>
            <a:ext cx="2937236" cy="369332"/>
          </a:xfrm>
          <a:prstGeom prst="rect">
            <a:avLst/>
          </a:prstGeom>
          <a:noFill/>
        </p:spPr>
        <p:txBody>
          <a:bodyPr wrap="square" rtlCol="0">
            <a:spAutoFit/>
          </a:bodyPr>
          <a:lstStyle/>
          <a:p>
            <a:r>
              <a:rPr lang="en-US" dirty="0" err="1">
                <a:solidFill>
                  <a:srgbClr val="FFFF00"/>
                </a:solidFill>
              </a:rPr>
              <a:t>iCrystal</a:t>
            </a:r>
            <a:endParaRPr lang="en-US" dirty="0">
              <a:solidFill>
                <a:srgbClr val="FFFF00"/>
              </a:solidFill>
            </a:endParaRPr>
          </a:p>
        </p:txBody>
      </p:sp>
      <p:sp>
        <p:nvSpPr>
          <p:cNvPr id="20" name="TextBox 19">
            <a:extLst>
              <a:ext uri="{FF2B5EF4-FFF2-40B4-BE49-F238E27FC236}">
                <a16:creationId xmlns:a16="http://schemas.microsoft.com/office/drawing/2014/main" id="{D3F82D2F-90B7-401E-981C-59360217F6F6}"/>
              </a:ext>
            </a:extLst>
          </p:cNvPr>
          <p:cNvSpPr txBox="1"/>
          <p:nvPr/>
        </p:nvSpPr>
        <p:spPr>
          <a:xfrm>
            <a:off x="4682560" y="4026455"/>
            <a:ext cx="2937236" cy="369332"/>
          </a:xfrm>
          <a:prstGeom prst="rect">
            <a:avLst/>
          </a:prstGeom>
          <a:noFill/>
        </p:spPr>
        <p:txBody>
          <a:bodyPr wrap="square" rtlCol="0">
            <a:spAutoFit/>
          </a:bodyPr>
          <a:lstStyle/>
          <a:p>
            <a:r>
              <a:rPr lang="en-US" dirty="0">
                <a:solidFill>
                  <a:srgbClr val="FF0000"/>
                </a:solidFill>
              </a:rPr>
              <a:t>Crystal</a:t>
            </a:r>
          </a:p>
        </p:txBody>
      </p:sp>
      <p:sp>
        <p:nvSpPr>
          <p:cNvPr id="21" name="Rectangle 20">
            <a:extLst>
              <a:ext uri="{FF2B5EF4-FFF2-40B4-BE49-F238E27FC236}">
                <a16:creationId xmlns:a16="http://schemas.microsoft.com/office/drawing/2014/main" id="{E3E76743-EED1-47D7-BDF8-00E5C73E0A2F}"/>
              </a:ext>
            </a:extLst>
          </p:cNvPr>
          <p:cNvSpPr/>
          <p:nvPr/>
        </p:nvSpPr>
        <p:spPr>
          <a:xfrm>
            <a:off x="270305" y="3811885"/>
            <a:ext cx="3801612" cy="1537138"/>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8AAB32A-CD45-49AA-A524-737A0CE2F0B9}"/>
              </a:ext>
            </a:extLst>
          </p:cNvPr>
          <p:cNvSpPr/>
          <p:nvPr/>
        </p:nvSpPr>
        <p:spPr>
          <a:xfrm>
            <a:off x="8260605" y="3811884"/>
            <a:ext cx="3494215" cy="1537138"/>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9FF84CE-F9AA-4AD2-9B5F-1ABE94715DD9}"/>
              </a:ext>
            </a:extLst>
          </p:cNvPr>
          <p:cNvSpPr txBox="1"/>
          <p:nvPr/>
        </p:nvSpPr>
        <p:spPr>
          <a:xfrm>
            <a:off x="8569965" y="4026455"/>
            <a:ext cx="2937236" cy="369332"/>
          </a:xfrm>
          <a:prstGeom prst="rect">
            <a:avLst/>
          </a:prstGeom>
          <a:noFill/>
        </p:spPr>
        <p:txBody>
          <a:bodyPr wrap="square" rtlCol="0">
            <a:spAutoFit/>
          </a:bodyPr>
          <a:lstStyle/>
          <a:p>
            <a:r>
              <a:rPr lang="en-US" dirty="0">
                <a:solidFill>
                  <a:srgbClr val="FF0000"/>
                </a:solidFill>
              </a:rPr>
              <a:t>Gem</a:t>
            </a:r>
          </a:p>
        </p:txBody>
      </p:sp>
      <p:sp>
        <p:nvSpPr>
          <p:cNvPr id="24" name="Rectangle 23">
            <a:extLst>
              <a:ext uri="{FF2B5EF4-FFF2-40B4-BE49-F238E27FC236}">
                <a16:creationId xmlns:a16="http://schemas.microsoft.com/office/drawing/2014/main" id="{71A3B8D8-26EF-4892-A539-509F63D8254A}"/>
              </a:ext>
            </a:extLst>
          </p:cNvPr>
          <p:cNvSpPr/>
          <p:nvPr/>
        </p:nvSpPr>
        <p:spPr>
          <a:xfrm>
            <a:off x="4404071" y="3811884"/>
            <a:ext cx="3494215" cy="1537138"/>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0F3B7F11-67C5-4017-9E33-34B2FB11181D}"/>
              </a:ext>
            </a:extLst>
          </p:cNvPr>
          <p:cNvCxnSpPr>
            <a:stCxn id="18" idx="3"/>
            <a:endCxn id="16" idx="1"/>
          </p:cNvCxnSpPr>
          <p:nvPr/>
        </p:nvCxnSpPr>
        <p:spPr>
          <a:xfrm>
            <a:off x="3821791" y="4672786"/>
            <a:ext cx="9445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AF84B67-6FA6-4828-8644-67EDCABB398F}"/>
              </a:ext>
            </a:extLst>
          </p:cNvPr>
          <p:cNvCxnSpPr>
            <a:stCxn id="16" idx="3"/>
            <a:endCxn id="17" idx="1"/>
          </p:cNvCxnSpPr>
          <p:nvPr/>
        </p:nvCxnSpPr>
        <p:spPr>
          <a:xfrm>
            <a:off x="7535967" y="4672786"/>
            <a:ext cx="1117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86578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B40DE-BC19-42CB-A3A1-08EE9AF7B702}"/>
              </a:ext>
            </a:extLst>
          </p:cNvPr>
          <p:cNvSpPr>
            <a:spLocks noGrp="1"/>
          </p:cNvSpPr>
          <p:nvPr>
            <p:ph type="title"/>
          </p:nvPr>
        </p:nvSpPr>
        <p:spPr/>
        <p:txBody>
          <a:bodyPr/>
          <a:lstStyle/>
          <a:p>
            <a:r>
              <a:rPr lang="en-US" dirty="0"/>
              <a:t>Abstract base Classes (</a:t>
            </a:r>
            <a:r>
              <a:rPr lang="en-US" dirty="0">
                <a:solidFill>
                  <a:srgbClr val="FFFF00"/>
                </a:solidFill>
              </a:rPr>
              <a:t>ABCS</a:t>
            </a:r>
            <a:r>
              <a:rPr lang="en-US" dirty="0"/>
              <a:t>)</a:t>
            </a:r>
          </a:p>
        </p:txBody>
      </p:sp>
      <p:sp>
        <p:nvSpPr>
          <p:cNvPr id="6" name="TextBox 5">
            <a:extLst>
              <a:ext uri="{FF2B5EF4-FFF2-40B4-BE49-F238E27FC236}">
                <a16:creationId xmlns:a16="http://schemas.microsoft.com/office/drawing/2014/main" id="{68FD13EB-1259-46AC-BB33-787B4AA112DA}"/>
              </a:ext>
            </a:extLst>
          </p:cNvPr>
          <p:cNvSpPr txBox="1"/>
          <p:nvPr/>
        </p:nvSpPr>
        <p:spPr>
          <a:xfrm>
            <a:off x="320869" y="1759293"/>
            <a:ext cx="3700483" cy="1323439"/>
          </a:xfrm>
          <a:prstGeom prst="rect">
            <a:avLst/>
          </a:prstGeom>
          <a:noFill/>
        </p:spPr>
        <p:txBody>
          <a:bodyPr wrap="square" rtlCol="0">
            <a:spAutoFit/>
          </a:bodyPr>
          <a:lstStyle/>
          <a:p>
            <a:r>
              <a:rPr lang="en-US" sz="2000" dirty="0"/>
              <a:t>An ABC has at least one pure virtual function. Sometimes it also has no data members at all.</a:t>
            </a:r>
          </a:p>
        </p:txBody>
      </p:sp>
      <p:cxnSp>
        <p:nvCxnSpPr>
          <p:cNvPr id="8" name="Straight Arrow Connector 7">
            <a:extLst>
              <a:ext uri="{FF2B5EF4-FFF2-40B4-BE49-F238E27FC236}">
                <a16:creationId xmlns:a16="http://schemas.microsoft.com/office/drawing/2014/main" id="{65EC55E7-4982-46A6-BFC0-AEC571C40D0B}"/>
              </a:ext>
            </a:extLst>
          </p:cNvPr>
          <p:cNvCxnSpPr>
            <a:cxnSpLocks/>
            <a:stCxn id="6" idx="2"/>
            <a:endCxn id="32" idx="0"/>
          </p:cNvCxnSpPr>
          <p:nvPr/>
        </p:nvCxnSpPr>
        <p:spPr>
          <a:xfrm>
            <a:off x="2171111" y="3082732"/>
            <a:ext cx="0" cy="7291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8BABB96-BC10-4FEB-87E1-4100669E7421}"/>
              </a:ext>
            </a:extLst>
          </p:cNvPr>
          <p:cNvSpPr txBox="1"/>
          <p:nvPr/>
        </p:nvSpPr>
        <p:spPr>
          <a:xfrm>
            <a:off x="4346030" y="2122786"/>
            <a:ext cx="7194324" cy="1015663"/>
          </a:xfrm>
          <a:prstGeom prst="rect">
            <a:avLst/>
          </a:prstGeom>
          <a:noFill/>
        </p:spPr>
        <p:txBody>
          <a:bodyPr wrap="square" rtlCol="0">
            <a:spAutoFit/>
          </a:bodyPr>
          <a:lstStyle/>
          <a:p>
            <a:r>
              <a:rPr lang="en-US" sz="2000" dirty="0"/>
              <a:t>A class that is derived from an ABC also inherits its pure virtual functions. </a:t>
            </a:r>
            <a:r>
              <a:rPr lang="en-US" sz="2000" dirty="0">
                <a:solidFill>
                  <a:srgbClr val="FFFF00"/>
                </a:solidFill>
              </a:rPr>
              <a:t>Does this then mean that it too is then a ABC</a:t>
            </a:r>
            <a:r>
              <a:rPr lang="en-US" sz="2000" dirty="0"/>
              <a:t>?</a:t>
            </a:r>
          </a:p>
        </p:txBody>
      </p:sp>
      <p:cxnSp>
        <p:nvCxnSpPr>
          <p:cNvPr id="12" name="Straight Arrow Connector 11">
            <a:extLst>
              <a:ext uri="{FF2B5EF4-FFF2-40B4-BE49-F238E27FC236}">
                <a16:creationId xmlns:a16="http://schemas.microsoft.com/office/drawing/2014/main" id="{AE8F316B-8C89-46BE-8C2E-F360B41F2EFC}"/>
              </a:ext>
            </a:extLst>
          </p:cNvPr>
          <p:cNvCxnSpPr>
            <a:cxnSpLocks/>
            <a:stCxn id="10" idx="2"/>
          </p:cNvCxnSpPr>
          <p:nvPr/>
        </p:nvCxnSpPr>
        <p:spPr>
          <a:xfrm flipH="1">
            <a:off x="6151179" y="3138449"/>
            <a:ext cx="1792013" cy="67343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AF31FEB-7252-4026-845E-0B21085CEB45}"/>
              </a:ext>
            </a:extLst>
          </p:cNvPr>
          <p:cNvSpPr txBox="1"/>
          <p:nvPr/>
        </p:nvSpPr>
        <p:spPr>
          <a:xfrm>
            <a:off x="4766390" y="4488120"/>
            <a:ext cx="2769577" cy="369332"/>
          </a:xfrm>
          <a:prstGeom prst="rect">
            <a:avLst/>
          </a:prstGeom>
          <a:noFill/>
          <a:ln>
            <a:solidFill>
              <a:srgbClr val="FFC000"/>
            </a:solidFill>
          </a:ln>
        </p:spPr>
        <p:txBody>
          <a:bodyPr wrap="square" rtlCol="0">
            <a:spAutoFit/>
          </a:bodyPr>
          <a:lstStyle/>
          <a:p>
            <a:r>
              <a:rPr lang="en-US" dirty="0"/>
              <a:t>Display Function A</a:t>
            </a:r>
          </a:p>
        </p:txBody>
      </p:sp>
      <p:sp>
        <p:nvSpPr>
          <p:cNvPr id="28" name="TextBox 27">
            <a:extLst>
              <a:ext uri="{FF2B5EF4-FFF2-40B4-BE49-F238E27FC236}">
                <a16:creationId xmlns:a16="http://schemas.microsoft.com/office/drawing/2014/main" id="{BDD0D741-3790-4B9B-A60E-2E3938A17A9B}"/>
              </a:ext>
            </a:extLst>
          </p:cNvPr>
          <p:cNvSpPr txBox="1"/>
          <p:nvPr/>
        </p:nvSpPr>
        <p:spPr>
          <a:xfrm>
            <a:off x="8653795" y="4488120"/>
            <a:ext cx="2769577" cy="369332"/>
          </a:xfrm>
          <a:prstGeom prst="rect">
            <a:avLst/>
          </a:prstGeom>
          <a:noFill/>
          <a:ln>
            <a:solidFill>
              <a:srgbClr val="FFC000"/>
            </a:solidFill>
          </a:ln>
        </p:spPr>
        <p:txBody>
          <a:bodyPr wrap="square" rtlCol="0">
            <a:spAutoFit/>
          </a:bodyPr>
          <a:lstStyle/>
          <a:p>
            <a:r>
              <a:rPr lang="en-US" dirty="0"/>
              <a:t>Display Function B</a:t>
            </a:r>
          </a:p>
        </p:txBody>
      </p:sp>
      <p:sp>
        <p:nvSpPr>
          <p:cNvPr id="29" name="TextBox 28">
            <a:extLst>
              <a:ext uri="{FF2B5EF4-FFF2-40B4-BE49-F238E27FC236}">
                <a16:creationId xmlns:a16="http://schemas.microsoft.com/office/drawing/2014/main" id="{00A54748-D822-4FF2-A235-8CF3C79745FD}"/>
              </a:ext>
            </a:extLst>
          </p:cNvPr>
          <p:cNvSpPr txBox="1"/>
          <p:nvPr/>
        </p:nvSpPr>
        <p:spPr>
          <a:xfrm>
            <a:off x="520431" y="4488120"/>
            <a:ext cx="3301360" cy="369332"/>
          </a:xfrm>
          <a:prstGeom prst="rect">
            <a:avLst/>
          </a:prstGeom>
          <a:noFill/>
          <a:ln>
            <a:solidFill>
              <a:srgbClr val="FFC000"/>
            </a:solidFill>
          </a:ln>
        </p:spPr>
        <p:txBody>
          <a:bodyPr wrap="square" rtlCol="0">
            <a:spAutoFit/>
          </a:bodyPr>
          <a:lstStyle/>
          <a:p>
            <a:r>
              <a:rPr lang="en-US" dirty="0"/>
              <a:t>Pure Virtual Display Function</a:t>
            </a:r>
          </a:p>
        </p:txBody>
      </p:sp>
      <p:sp>
        <p:nvSpPr>
          <p:cNvPr id="30" name="TextBox 29">
            <a:extLst>
              <a:ext uri="{FF2B5EF4-FFF2-40B4-BE49-F238E27FC236}">
                <a16:creationId xmlns:a16="http://schemas.microsoft.com/office/drawing/2014/main" id="{A257DBA5-65EA-428E-8730-DC72CD31AAE6}"/>
              </a:ext>
            </a:extLst>
          </p:cNvPr>
          <p:cNvSpPr txBox="1"/>
          <p:nvPr/>
        </p:nvSpPr>
        <p:spPr>
          <a:xfrm>
            <a:off x="702493" y="4000707"/>
            <a:ext cx="2937236" cy="369332"/>
          </a:xfrm>
          <a:prstGeom prst="rect">
            <a:avLst/>
          </a:prstGeom>
          <a:noFill/>
        </p:spPr>
        <p:txBody>
          <a:bodyPr wrap="square" rtlCol="0">
            <a:spAutoFit/>
          </a:bodyPr>
          <a:lstStyle/>
          <a:p>
            <a:r>
              <a:rPr lang="en-US" dirty="0" err="1">
                <a:solidFill>
                  <a:srgbClr val="FFFF00"/>
                </a:solidFill>
              </a:rPr>
              <a:t>iCrystal</a:t>
            </a:r>
            <a:endParaRPr lang="en-US" dirty="0">
              <a:solidFill>
                <a:srgbClr val="FFFF00"/>
              </a:solidFill>
            </a:endParaRPr>
          </a:p>
        </p:txBody>
      </p:sp>
      <p:sp>
        <p:nvSpPr>
          <p:cNvPr id="31" name="TextBox 30">
            <a:extLst>
              <a:ext uri="{FF2B5EF4-FFF2-40B4-BE49-F238E27FC236}">
                <a16:creationId xmlns:a16="http://schemas.microsoft.com/office/drawing/2014/main" id="{7816BD22-B94D-4118-BAF0-04C6A6D93446}"/>
              </a:ext>
            </a:extLst>
          </p:cNvPr>
          <p:cNvSpPr txBox="1"/>
          <p:nvPr/>
        </p:nvSpPr>
        <p:spPr>
          <a:xfrm>
            <a:off x="4682560" y="4026455"/>
            <a:ext cx="2937236" cy="369332"/>
          </a:xfrm>
          <a:prstGeom prst="rect">
            <a:avLst/>
          </a:prstGeom>
          <a:noFill/>
        </p:spPr>
        <p:txBody>
          <a:bodyPr wrap="square" rtlCol="0">
            <a:spAutoFit/>
          </a:bodyPr>
          <a:lstStyle/>
          <a:p>
            <a:r>
              <a:rPr lang="en-US" dirty="0">
                <a:solidFill>
                  <a:srgbClr val="FF0000"/>
                </a:solidFill>
              </a:rPr>
              <a:t>Crystal</a:t>
            </a:r>
          </a:p>
        </p:txBody>
      </p:sp>
      <p:sp>
        <p:nvSpPr>
          <p:cNvPr id="32" name="Rectangle 31">
            <a:extLst>
              <a:ext uri="{FF2B5EF4-FFF2-40B4-BE49-F238E27FC236}">
                <a16:creationId xmlns:a16="http://schemas.microsoft.com/office/drawing/2014/main" id="{1973A766-6F2C-455B-A6A7-E5B9B0B54101}"/>
              </a:ext>
            </a:extLst>
          </p:cNvPr>
          <p:cNvSpPr/>
          <p:nvPr/>
        </p:nvSpPr>
        <p:spPr>
          <a:xfrm>
            <a:off x="270305" y="3811885"/>
            <a:ext cx="3801612" cy="1537138"/>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41F5327-7504-4C19-A9DD-D1881012476E}"/>
              </a:ext>
            </a:extLst>
          </p:cNvPr>
          <p:cNvSpPr/>
          <p:nvPr/>
        </p:nvSpPr>
        <p:spPr>
          <a:xfrm>
            <a:off x="8260605" y="3811884"/>
            <a:ext cx="3494215" cy="1537138"/>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271CF259-243A-4A77-A0E0-6F9558D20779}"/>
              </a:ext>
            </a:extLst>
          </p:cNvPr>
          <p:cNvSpPr txBox="1"/>
          <p:nvPr/>
        </p:nvSpPr>
        <p:spPr>
          <a:xfrm>
            <a:off x="8569965" y="4026455"/>
            <a:ext cx="2937236" cy="369332"/>
          </a:xfrm>
          <a:prstGeom prst="rect">
            <a:avLst/>
          </a:prstGeom>
          <a:noFill/>
        </p:spPr>
        <p:txBody>
          <a:bodyPr wrap="square" rtlCol="0">
            <a:spAutoFit/>
          </a:bodyPr>
          <a:lstStyle/>
          <a:p>
            <a:r>
              <a:rPr lang="en-US" dirty="0">
                <a:solidFill>
                  <a:srgbClr val="FF0000"/>
                </a:solidFill>
              </a:rPr>
              <a:t>Gem</a:t>
            </a:r>
          </a:p>
        </p:txBody>
      </p:sp>
      <p:sp>
        <p:nvSpPr>
          <p:cNvPr id="35" name="Rectangle 34">
            <a:extLst>
              <a:ext uri="{FF2B5EF4-FFF2-40B4-BE49-F238E27FC236}">
                <a16:creationId xmlns:a16="http://schemas.microsoft.com/office/drawing/2014/main" id="{109E305B-6512-4728-A862-3D369387910F}"/>
              </a:ext>
            </a:extLst>
          </p:cNvPr>
          <p:cNvSpPr/>
          <p:nvPr/>
        </p:nvSpPr>
        <p:spPr>
          <a:xfrm>
            <a:off x="4404071" y="3811884"/>
            <a:ext cx="3494215" cy="1537138"/>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40126BA2-FBF5-4286-B415-F885FA48DC60}"/>
              </a:ext>
            </a:extLst>
          </p:cNvPr>
          <p:cNvCxnSpPr>
            <a:stCxn id="29" idx="3"/>
            <a:endCxn id="27" idx="1"/>
          </p:cNvCxnSpPr>
          <p:nvPr/>
        </p:nvCxnSpPr>
        <p:spPr>
          <a:xfrm>
            <a:off x="3821791" y="4672786"/>
            <a:ext cx="9445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4F3265F-1FD5-4058-8041-4D381DC08EB0}"/>
              </a:ext>
            </a:extLst>
          </p:cNvPr>
          <p:cNvCxnSpPr>
            <a:stCxn id="27" idx="3"/>
            <a:endCxn id="28" idx="1"/>
          </p:cNvCxnSpPr>
          <p:nvPr/>
        </p:nvCxnSpPr>
        <p:spPr>
          <a:xfrm>
            <a:off x="7535967" y="4672786"/>
            <a:ext cx="1117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9196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B40DE-BC19-42CB-A3A1-08EE9AF7B702}"/>
              </a:ext>
            </a:extLst>
          </p:cNvPr>
          <p:cNvSpPr>
            <a:spLocks noGrp="1"/>
          </p:cNvSpPr>
          <p:nvPr>
            <p:ph type="title"/>
          </p:nvPr>
        </p:nvSpPr>
        <p:spPr/>
        <p:txBody>
          <a:bodyPr/>
          <a:lstStyle/>
          <a:p>
            <a:r>
              <a:rPr lang="en-US" dirty="0"/>
              <a:t>Abstract base Classes (</a:t>
            </a:r>
            <a:r>
              <a:rPr lang="en-US" dirty="0">
                <a:solidFill>
                  <a:srgbClr val="FFFF00"/>
                </a:solidFill>
              </a:rPr>
              <a:t>ABCS</a:t>
            </a:r>
            <a:r>
              <a:rPr lang="en-US" dirty="0"/>
              <a:t>)</a:t>
            </a:r>
          </a:p>
        </p:txBody>
      </p:sp>
      <p:sp>
        <p:nvSpPr>
          <p:cNvPr id="27" name="TextBox 26">
            <a:extLst>
              <a:ext uri="{FF2B5EF4-FFF2-40B4-BE49-F238E27FC236}">
                <a16:creationId xmlns:a16="http://schemas.microsoft.com/office/drawing/2014/main" id="{87A9A71D-ABC3-41BF-96D7-F1A291A7CC5B}"/>
              </a:ext>
            </a:extLst>
          </p:cNvPr>
          <p:cNvSpPr txBox="1"/>
          <p:nvPr/>
        </p:nvSpPr>
        <p:spPr>
          <a:xfrm>
            <a:off x="806908" y="1765707"/>
            <a:ext cx="10900615" cy="1631216"/>
          </a:xfrm>
          <a:prstGeom prst="rect">
            <a:avLst/>
          </a:prstGeom>
          <a:noFill/>
        </p:spPr>
        <p:txBody>
          <a:bodyPr wrap="square" rtlCol="0">
            <a:spAutoFit/>
          </a:bodyPr>
          <a:lstStyle/>
          <a:p>
            <a:r>
              <a:rPr lang="en-US" sz="2000" dirty="0"/>
              <a:t>If </a:t>
            </a:r>
            <a:r>
              <a:rPr lang="en-US" sz="2000" dirty="0">
                <a:solidFill>
                  <a:srgbClr val="FFFF00"/>
                </a:solidFill>
              </a:rPr>
              <a:t>Class A doesn’t give implementation to the display function </a:t>
            </a:r>
            <a:r>
              <a:rPr lang="en-US" sz="2000" dirty="0"/>
              <a:t>and continues to leave it </a:t>
            </a:r>
            <a:r>
              <a:rPr lang="en-US" sz="2000" dirty="0">
                <a:solidFill>
                  <a:schemeClr val="accent4">
                    <a:lumMod val="40000"/>
                    <a:lumOff val="60000"/>
                  </a:schemeClr>
                </a:solidFill>
              </a:rPr>
              <a:t>virtual and pure </a:t>
            </a:r>
            <a:r>
              <a:rPr lang="en-US" sz="2000" dirty="0"/>
              <a:t>then it too is an </a:t>
            </a:r>
            <a:r>
              <a:rPr lang="en-US" sz="2000" dirty="0">
                <a:solidFill>
                  <a:srgbClr val="FFFF00"/>
                </a:solidFill>
              </a:rPr>
              <a:t>ABC</a:t>
            </a:r>
            <a:r>
              <a:rPr lang="en-US" sz="2000" dirty="0"/>
              <a:t>. However it can implement display and if it does so then it is then called a </a:t>
            </a:r>
            <a:r>
              <a:rPr lang="en-US" sz="2000" dirty="0">
                <a:solidFill>
                  <a:srgbClr val="92D050"/>
                </a:solidFill>
              </a:rPr>
              <a:t>concrete class</a:t>
            </a:r>
            <a:r>
              <a:rPr lang="en-US" sz="2000" dirty="0"/>
              <a:t>. By definition a </a:t>
            </a:r>
            <a:r>
              <a:rPr lang="en-US" sz="2000" dirty="0">
                <a:solidFill>
                  <a:srgbClr val="92D050"/>
                </a:solidFill>
              </a:rPr>
              <a:t>concrete class </a:t>
            </a:r>
            <a:r>
              <a:rPr lang="en-US" sz="2000" dirty="0"/>
              <a:t>is one where it inherits from an ABC and provides implementation for its pure functions. Concrete classes are the same as normal classes </a:t>
            </a:r>
            <a:r>
              <a:rPr lang="en-US" sz="2000" dirty="0">
                <a:solidFill>
                  <a:schemeClr val="accent6"/>
                </a:solidFill>
              </a:rPr>
              <a:t>so you can create objects of them</a:t>
            </a:r>
            <a:r>
              <a:rPr lang="en-US" sz="2000" dirty="0"/>
              <a:t>.</a:t>
            </a:r>
          </a:p>
        </p:txBody>
      </p:sp>
      <p:cxnSp>
        <p:nvCxnSpPr>
          <p:cNvPr id="28" name="Straight Arrow Connector 27">
            <a:extLst>
              <a:ext uri="{FF2B5EF4-FFF2-40B4-BE49-F238E27FC236}">
                <a16:creationId xmlns:a16="http://schemas.microsoft.com/office/drawing/2014/main" id="{5EFC35EF-857A-4066-91CB-B3468AD48273}"/>
              </a:ext>
            </a:extLst>
          </p:cNvPr>
          <p:cNvCxnSpPr>
            <a:cxnSpLocks/>
            <a:stCxn id="27" idx="2"/>
            <a:endCxn id="37" idx="0"/>
          </p:cNvCxnSpPr>
          <p:nvPr/>
        </p:nvCxnSpPr>
        <p:spPr>
          <a:xfrm flipH="1">
            <a:off x="6103883" y="3396923"/>
            <a:ext cx="153333" cy="10928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24FFE6A-6715-4192-BAEB-CB09B642ED0D}"/>
              </a:ext>
            </a:extLst>
          </p:cNvPr>
          <p:cNvSpPr txBox="1"/>
          <p:nvPr/>
        </p:nvSpPr>
        <p:spPr>
          <a:xfrm>
            <a:off x="4719094" y="5166037"/>
            <a:ext cx="2769577" cy="369332"/>
          </a:xfrm>
          <a:prstGeom prst="rect">
            <a:avLst/>
          </a:prstGeom>
          <a:noFill/>
          <a:ln>
            <a:solidFill>
              <a:srgbClr val="FFC000"/>
            </a:solidFill>
          </a:ln>
        </p:spPr>
        <p:txBody>
          <a:bodyPr wrap="square" rtlCol="0">
            <a:spAutoFit/>
          </a:bodyPr>
          <a:lstStyle/>
          <a:p>
            <a:r>
              <a:rPr lang="en-US" dirty="0"/>
              <a:t>Display Function A</a:t>
            </a:r>
          </a:p>
        </p:txBody>
      </p:sp>
      <p:sp>
        <p:nvSpPr>
          <p:cNvPr id="30" name="TextBox 29">
            <a:extLst>
              <a:ext uri="{FF2B5EF4-FFF2-40B4-BE49-F238E27FC236}">
                <a16:creationId xmlns:a16="http://schemas.microsoft.com/office/drawing/2014/main" id="{75F671D2-C668-45C8-A6F6-3C7BF6B2095C}"/>
              </a:ext>
            </a:extLst>
          </p:cNvPr>
          <p:cNvSpPr txBox="1"/>
          <p:nvPr/>
        </p:nvSpPr>
        <p:spPr>
          <a:xfrm>
            <a:off x="8606499" y="5166037"/>
            <a:ext cx="2769577" cy="369332"/>
          </a:xfrm>
          <a:prstGeom prst="rect">
            <a:avLst/>
          </a:prstGeom>
          <a:noFill/>
          <a:ln>
            <a:solidFill>
              <a:srgbClr val="FFC000"/>
            </a:solidFill>
          </a:ln>
        </p:spPr>
        <p:txBody>
          <a:bodyPr wrap="square" rtlCol="0">
            <a:spAutoFit/>
          </a:bodyPr>
          <a:lstStyle/>
          <a:p>
            <a:r>
              <a:rPr lang="en-US" dirty="0"/>
              <a:t>Display Function B</a:t>
            </a:r>
          </a:p>
        </p:txBody>
      </p:sp>
      <p:sp>
        <p:nvSpPr>
          <p:cNvPr id="31" name="TextBox 30">
            <a:extLst>
              <a:ext uri="{FF2B5EF4-FFF2-40B4-BE49-F238E27FC236}">
                <a16:creationId xmlns:a16="http://schemas.microsoft.com/office/drawing/2014/main" id="{747603BF-8932-4375-ADF9-75DD9CE0EB57}"/>
              </a:ext>
            </a:extLst>
          </p:cNvPr>
          <p:cNvSpPr txBox="1"/>
          <p:nvPr/>
        </p:nvSpPr>
        <p:spPr>
          <a:xfrm>
            <a:off x="473135" y="5166037"/>
            <a:ext cx="3301360" cy="369332"/>
          </a:xfrm>
          <a:prstGeom prst="rect">
            <a:avLst/>
          </a:prstGeom>
          <a:noFill/>
          <a:ln>
            <a:solidFill>
              <a:srgbClr val="FFC000"/>
            </a:solidFill>
          </a:ln>
        </p:spPr>
        <p:txBody>
          <a:bodyPr wrap="square" rtlCol="0">
            <a:spAutoFit/>
          </a:bodyPr>
          <a:lstStyle/>
          <a:p>
            <a:r>
              <a:rPr lang="en-US" dirty="0"/>
              <a:t>Pure Virtual Display Function</a:t>
            </a:r>
          </a:p>
        </p:txBody>
      </p:sp>
      <p:sp>
        <p:nvSpPr>
          <p:cNvPr id="32" name="TextBox 31">
            <a:extLst>
              <a:ext uri="{FF2B5EF4-FFF2-40B4-BE49-F238E27FC236}">
                <a16:creationId xmlns:a16="http://schemas.microsoft.com/office/drawing/2014/main" id="{8EEA8781-B699-4AA0-A1DC-41F516F989D3}"/>
              </a:ext>
            </a:extLst>
          </p:cNvPr>
          <p:cNvSpPr txBox="1"/>
          <p:nvPr/>
        </p:nvSpPr>
        <p:spPr>
          <a:xfrm>
            <a:off x="655197" y="4678624"/>
            <a:ext cx="2937236" cy="369332"/>
          </a:xfrm>
          <a:prstGeom prst="rect">
            <a:avLst/>
          </a:prstGeom>
          <a:noFill/>
        </p:spPr>
        <p:txBody>
          <a:bodyPr wrap="square" rtlCol="0">
            <a:spAutoFit/>
          </a:bodyPr>
          <a:lstStyle/>
          <a:p>
            <a:r>
              <a:rPr lang="en-US" dirty="0" err="1">
                <a:solidFill>
                  <a:srgbClr val="FFFF00"/>
                </a:solidFill>
              </a:rPr>
              <a:t>iCrystal</a:t>
            </a:r>
            <a:endParaRPr lang="en-US" dirty="0">
              <a:solidFill>
                <a:srgbClr val="FFFF00"/>
              </a:solidFill>
            </a:endParaRPr>
          </a:p>
        </p:txBody>
      </p:sp>
      <p:sp>
        <p:nvSpPr>
          <p:cNvPr id="33" name="TextBox 32">
            <a:extLst>
              <a:ext uri="{FF2B5EF4-FFF2-40B4-BE49-F238E27FC236}">
                <a16:creationId xmlns:a16="http://schemas.microsoft.com/office/drawing/2014/main" id="{BEB1E1B1-3F87-456D-B995-7B01C89DEF3E}"/>
              </a:ext>
            </a:extLst>
          </p:cNvPr>
          <p:cNvSpPr txBox="1"/>
          <p:nvPr/>
        </p:nvSpPr>
        <p:spPr>
          <a:xfrm>
            <a:off x="4635264" y="4704372"/>
            <a:ext cx="2937236" cy="369332"/>
          </a:xfrm>
          <a:prstGeom prst="rect">
            <a:avLst/>
          </a:prstGeom>
          <a:noFill/>
        </p:spPr>
        <p:txBody>
          <a:bodyPr wrap="square" rtlCol="0">
            <a:spAutoFit/>
          </a:bodyPr>
          <a:lstStyle/>
          <a:p>
            <a:r>
              <a:rPr lang="en-US" dirty="0">
                <a:solidFill>
                  <a:srgbClr val="FF0000"/>
                </a:solidFill>
              </a:rPr>
              <a:t>Crystal</a:t>
            </a:r>
          </a:p>
        </p:txBody>
      </p:sp>
      <p:sp>
        <p:nvSpPr>
          <p:cNvPr id="34" name="Rectangle 33">
            <a:extLst>
              <a:ext uri="{FF2B5EF4-FFF2-40B4-BE49-F238E27FC236}">
                <a16:creationId xmlns:a16="http://schemas.microsoft.com/office/drawing/2014/main" id="{337A3E21-DA25-4126-A4B9-BBFE4B9EA21E}"/>
              </a:ext>
            </a:extLst>
          </p:cNvPr>
          <p:cNvSpPr/>
          <p:nvPr/>
        </p:nvSpPr>
        <p:spPr>
          <a:xfrm>
            <a:off x="223009" y="4489802"/>
            <a:ext cx="3801612" cy="1537138"/>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5B0FD4A-B138-4A07-A313-7CCA044CD7C6}"/>
              </a:ext>
            </a:extLst>
          </p:cNvPr>
          <p:cNvSpPr/>
          <p:nvPr/>
        </p:nvSpPr>
        <p:spPr>
          <a:xfrm>
            <a:off x="8213309" y="4489801"/>
            <a:ext cx="3494215" cy="1537138"/>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1B09A02D-F2A5-4D19-B356-22897AFE8885}"/>
              </a:ext>
            </a:extLst>
          </p:cNvPr>
          <p:cNvSpPr txBox="1"/>
          <p:nvPr/>
        </p:nvSpPr>
        <p:spPr>
          <a:xfrm>
            <a:off x="8522669" y="4704372"/>
            <a:ext cx="2937236" cy="369332"/>
          </a:xfrm>
          <a:prstGeom prst="rect">
            <a:avLst/>
          </a:prstGeom>
          <a:noFill/>
        </p:spPr>
        <p:txBody>
          <a:bodyPr wrap="square" rtlCol="0">
            <a:spAutoFit/>
          </a:bodyPr>
          <a:lstStyle/>
          <a:p>
            <a:r>
              <a:rPr lang="en-US" dirty="0">
                <a:solidFill>
                  <a:srgbClr val="FF0000"/>
                </a:solidFill>
              </a:rPr>
              <a:t>Gem</a:t>
            </a:r>
          </a:p>
        </p:txBody>
      </p:sp>
      <p:sp>
        <p:nvSpPr>
          <p:cNvPr id="37" name="Rectangle 36">
            <a:extLst>
              <a:ext uri="{FF2B5EF4-FFF2-40B4-BE49-F238E27FC236}">
                <a16:creationId xmlns:a16="http://schemas.microsoft.com/office/drawing/2014/main" id="{AE28BAC4-731E-4007-AF46-065BF5724CB4}"/>
              </a:ext>
            </a:extLst>
          </p:cNvPr>
          <p:cNvSpPr/>
          <p:nvPr/>
        </p:nvSpPr>
        <p:spPr>
          <a:xfrm>
            <a:off x="4356775" y="4489801"/>
            <a:ext cx="3494215" cy="1537138"/>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52FE493E-E4B3-40B0-9E7C-E18D9783AF34}"/>
              </a:ext>
            </a:extLst>
          </p:cNvPr>
          <p:cNvCxnSpPr>
            <a:stCxn id="31" idx="3"/>
            <a:endCxn id="29" idx="1"/>
          </p:cNvCxnSpPr>
          <p:nvPr/>
        </p:nvCxnSpPr>
        <p:spPr>
          <a:xfrm>
            <a:off x="3774495" y="5350703"/>
            <a:ext cx="9445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EF91299-A794-4374-B777-9D37E8F0A2CA}"/>
              </a:ext>
            </a:extLst>
          </p:cNvPr>
          <p:cNvCxnSpPr>
            <a:stCxn id="29" idx="3"/>
            <a:endCxn id="30" idx="1"/>
          </p:cNvCxnSpPr>
          <p:nvPr/>
        </p:nvCxnSpPr>
        <p:spPr>
          <a:xfrm>
            <a:off x="7488671" y="5350703"/>
            <a:ext cx="1117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2412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01D4D0-E470-4961-BE1C-315BCED85881}"/>
              </a:ext>
            </a:extLst>
          </p:cNvPr>
          <p:cNvSpPr>
            <a:spLocks noGrp="1"/>
          </p:cNvSpPr>
          <p:nvPr>
            <p:ph type="title"/>
          </p:nvPr>
        </p:nvSpPr>
        <p:spPr/>
        <p:txBody>
          <a:bodyPr/>
          <a:lstStyle/>
          <a:p>
            <a:r>
              <a:rPr lang="en-US" dirty="0"/>
              <a:t>Week 9-1</a:t>
            </a:r>
          </a:p>
        </p:txBody>
      </p:sp>
      <p:sp>
        <p:nvSpPr>
          <p:cNvPr id="5" name="Text Placeholder 4">
            <a:extLst>
              <a:ext uri="{FF2B5EF4-FFF2-40B4-BE49-F238E27FC236}">
                <a16:creationId xmlns:a16="http://schemas.microsoft.com/office/drawing/2014/main" id="{1DC6D034-6290-472A-8E85-54842709500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343465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B40DE-BC19-42CB-A3A1-08EE9AF7B702}"/>
              </a:ext>
            </a:extLst>
          </p:cNvPr>
          <p:cNvSpPr>
            <a:spLocks noGrp="1"/>
          </p:cNvSpPr>
          <p:nvPr>
            <p:ph type="title"/>
          </p:nvPr>
        </p:nvSpPr>
        <p:spPr/>
        <p:txBody>
          <a:bodyPr/>
          <a:lstStyle/>
          <a:p>
            <a:r>
              <a:rPr lang="en-US" dirty="0"/>
              <a:t>Abstract base Classes (</a:t>
            </a:r>
            <a:r>
              <a:rPr lang="en-US" dirty="0">
                <a:solidFill>
                  <a:srgbClr val="FFFF00"/>
                </a:solidFill>
              </a:rPr>
              <a:t>ABCS</a:t>
            </a:r>
            <a:r>
              <a:rPr lang="en-US" dirty="0"/>
              <a:t>)</a:t>
            </a:r>
          </a:p>
        </p:txBody>
      </p:sp>
      <p:sp>
        <p:nvSpPr>
          <p:cNvPr id="27" name="TextBox 26">
            <a:extLst>
              <a:ext uri="{FF2B5EF4-FFF2-40B4-BE49-F238E27FC236}">
                <a16:creationId xmlns:a16="http://schemas.microsoft.com/office/drawing/2014/main" id="{2307E4D8-983D-490B-8D12-9A3881E335D2}"/>
              </a:ext>
            </a:extLst>
          </p:cNvPr>
          <p:cNvSpPr txBox="1"/>
          <p:nvPr/>
        </p:nvSpPr>
        <p:spPr>
          <a:xfrm>
            <a:off x="806908" y="1765707"/>
            <a:ext cx="10900615" cy="1323439"/>
          </a:xfrm>
          <a:prstGeom prst="rect">
            <a:avLst/>
          </a:prstGeom>
          <a:noFill/>
        </p:spPr>
        <p:txBody>
          <a:bodyPr wrap="square" rtlCol="0">
            <a:spAutoFit/>
          </a:bodyPr>
          <a:lstStyle/>
          <a:p>
            <a:r>
              <a:rPr lang="en-US" sz="2000" dirty="0"/>
              <a:t>Recall that both </a:t>
            </a:r>
            <a:r>
              <a:rPr lang="en-US" sz="2000" dirty="0">
                <a:solidFill>
                  <a:schemeClr val="accent4">
                    <a:lumMod val="40000"/>
                    <a:lumOff val="60000"/>
                  </a:schemeClr>
                </a:solidFill>
              </a:rPr>
              <a:t>pure</a:t>
            </a:r>
            <a:r>
              <a:rPr lang="en-US" sz="2000" dirty="0"/>
              <a:t> functions and </a:t>
            </a:r>
            <a:r>
              <a:rPr lang="en-US" sz="2000" dirty="0">
                <a:solidFill>
                  <a:srgbClr val="FFFF00"/>
                </a:solidFill>
              </a:rPr>
              <a:t>ABCs</a:t>
            </a:r>
            <a:r>
              <a:rPr lang="en-US" sz="2000" dirty="0"/>
              <a:t> seem to relate to the idea of </a:t>
            </a:r>
            <a:r>
              <a:rPr lang="en-US" sz="2000" dirty="0">
                <a:solidFill>
                  <a:srgbClr val="FFFF00"/>
                </a:solidFill>
              </a:rPr>
              <a:t>generic identifiers </a:t>
            </a:r>
            <a:r>
              <a:rPr lang="en-US" sz="2000" dirty="0"/>
              <a:t>that may act one way or another depending on the context.</a:t>
            </a:r>
          </a:p>
          <a:p>
            <a:endParaRPr lang="en-US" sz="2000" dirty="0"/>
          </a:p>
          <a:p>
            <a:r>
              <a:rPr lang="en-US" sz="2000" dirty="0"/>
              <a:t>Put in terms of </a:t>
            </a:r>
            <a:r>
              <a:rPr lang="en-US" sz="2000" dirty="0">
                <a:solidFill>
                  <a:srgbClr val="92D050"/>
                </a:solidFill>
              </a:rPr>
              <a:t>client code visibility</a:t>
            </a:r>
            <a:r>
              <a:rPr lang="en-US" sz="2000" dirty="0"/>
              <a:t>.</a:t>
            </a:r>
          </a:p>
        </p:txBody>
      </p:sp>
      <p:cxnSp>
        <p:nvCxnSpPr>
          <p:cNvPr id="5" name="Straight Connector 4">
            <a:extLst>
              <a:ext uri="{FF2B5EF4-FFF2-40B4-BE49-F238E27FC236}">
                <a16:creationId xmlns:a16="http://schemas.microsoft.com/office/drawing/2014/main" id="{87326159-F7A8-420F-9B90-838403BAE286}"/>
              </a:ext>
            </a:extLst>
          </p:cNvPr>
          <p:cNvCxnSpPr/>
          <p:nvPr/>
        </p:nvCxnSpPr>
        <p:spPr>
          <a:xfrm>
            <a:off x="4233041" y="3269655"/>
            <a:ext cx="0" cy="320040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56CEB44-899B-4364-9136-AE528DA92706}"/>
              </a:ext>
            </a:extLst>
          </p:cNvPr>
          <p:cNvSpPr txBox="1"/>
          <p:nvPr/>
        </p:nvSpPr>
        <p:spPr>
          <a:xfrm>
            <a:off x="1148476" y="3429000"/>
            <a:ext cx="2278116" cy="369332"/>
          </a:xfrm>
          <a:prstGeom prst="rect">
            <a:avLst/>
          </a:prstGeom>
          <a:noFill/>
        </p:spPr>
        <p:txBody>
          <a:bodyPr wrap="square" rtlCol="0">
            <a:spAutoFit/>
          </a:bodyPr>
          <a:lstStyle/>
          <a:p>
            <a:r>
              <a:rPr lang="en-US" dirty="0"/>
              <a:t>Client Code Visible</a:t>
            </a:r>
          </a:p>
        </p:txBody>
      </p:sp>
      <p:sp>
        <p:nvSpPr>
          <p:cNvPr id="28" name="TextBox 27">
            <a:extLst>
              <a:ext uri="{FF2B5EF4-FFF2-40B4-BE49-F238E27FC236}">
                <a16:creationId xmlns:a16="http://schemas.microsoft.com/office/drawing/2014/main" id="{FA9EBBC6-0DCF-4296-AC1A-711AEFB984FC}"/>
              </a:ext>
            </a:extLst>
          </p:cNvPr>
          <p:cNvSpPr txBox="1"/>
          <p:nvPr/>
        </p:nvSpPr>
        <p:spPr>
          <a:xfrm>
            <a:off x="6508629" y="3429000"/>
            <a:ext cx="2911967" cy="369332"/>
          </a:xfrm>
          <a:prstGeom prst="rect">
            <a:avLst/>
          </a:prstGeom>
          <a:noFill/>
        </p:spPr>
        <p:txBody>
          <a:bodyPr wrap="square" rtlCol="0">
            <a:spAutoFit/>
          </a:bodyPr>
          <a:lstStyle/>
          <a:p>
            <a:r>
              <a:rPr lang="en-US" dirty="0"/>
              <a:t>Hidden from Client Code</a:t>
            </a:r>
          </a:p>
        </p:txBody>
      </p:sp>
      <p:sp>
        <p:nvSpPr>
          <p:cNvPr id="40" name="TextBox 39">
            <a:extLst>
              <a:ext uri="{FF2B5EF4-FFF2-40B4-BE49-F238E27FC236}">
                <a16:creationId xmlns:a16="http://schemas.microsoft.com/office/drawing/2014/main" id="{1F959722-C9F6-4858-AE94-7BFE7BAA40C5}"/>
              </a:ext>
            </a:extLst>
          </p:cNvPr>
          <p:cNvSpPr txBox="1"/>
          <p:nvPr/>
        </p:nvSpPr>
        <p:spPr>
          <a:xfrm>
            <a:off x="4766390" y="4488120"/>
            <a:ext cx="2769577" cy="369332"/>
          </a:xfrm>
          <a:prstGeom prst="rect">
            <a:avLst/>
          </a:prstGeom>
          <a:noFill/>
          <a:ln>
            <a:solidFill>
              <a:srgbClr val="FFC000"/>
            </a:solidFill>
          </a:ln>
        </p:spPr>
        <p:txBody>
          <a:bodyPr wrap="square" rtlCol="0">
            <a:spAutoFit/>
          </a:bodyPr>
          <a:lstStyle/>
          <a:p>
            <a:r>
              <a:rPr lang="en-US" dirty="0"/>
              <a:t>Display Function A</a:t>
            </a:r>
          </a:p>
        </p:txBody>
      </p:sp>
      <p:sp>
        <p:nvSpPr>
          <p:cNvPr id="41" name="TextBox 40">
            <a:extLst>
              <a:ext uri="{FF2B5EF4-FFF2-40B4-BE49-F238E27FC236}">
                <a16:creationId xmlns:a16="http://schemas.microsoft.com/office/drawing/2014/main" id="{899928CE-E1E0-4B47-949D-CDF517F6550E}"/>
              </a:ext>
            </a:extLst>
          </p:cNvPr>
          <p:cNvSpPr txBox="1"/>
          <p:nvPr/>
        </p:nvSpPr>
        <p:spPr>
          <a:xfrm>
            <a:off x="8653795" y="4488120"/>
            <a:ext cx="2769577" cy="369332"/>
          </a:xfrm>
          <a:prstGeom prst="rect">
            <a:avLst/>
          </a:prstGeom>
          <a:noFill/>
          <a:ln>
            <a:solidFill>
              <a:srgbClr val="FFC000"/>
            </a:solidFill>
          </a:ln>
        </p:spPr>
        <p:txBody>
          <a:bodyPr wrap="square" rtlCol="0">
            <a:spAutoFit/>
          </a:bodyPr>
          <a:lstStyle/>
          <a:p>
            <a:r>
              <a:rPr lang="en-US" dirty="0"/>
              <a:t>Display Function B</a:t>
            </a:r>
          </a:p>
        </p:txBody>
      </p:sp>
      <p:sp>
        <p:nvSpPr>
          <p:cNvPr id="42" name="TextBox 41">
            <a:extLst>
              <a:ext uri="{FF2B5EF4-FFF2-40B4-BE49-F238E27FC236}">
                <a16:creationId xmlns:a16="http://schemas.microsoft.com/office/drawing/2014/main" id="{D63AEE77-705E-485F-ABE8-B6E1A93824D9}"/>
              </a:ext>
            </a:extLst>
          </p:cNvPr>
          <p:cNvSpPr txBox="1"/>
          <p:nvPr/>
        </p:nvSpPr>
        <p:spPr>
          <a:xfrm>
            <a:off x="520431" y="4488120"/>
            <a:ext cx="3301360" cy="369332"/>
          </a:xfrm>
          <a:prstGeom prst="rect">
            <a:avLst/>
          </a:prstGeom>
          <a:noFill/>
          <a:ln>
            <a:solidFill>
              <a:srgbClr val="FFC000"/>
            </a:solidFill>
          </a:ln>
        </p:spPr>
        <p:txBody>
          <a:bodyPr wrap="square" rtlCol="0">
            <a:spAutoFit/>
          </a:bodyPr>
          <a:lstStyle/>
          <a:p>
            <a:r>
              <a:rPr lang="en-US" dirty="0"/>
              <a:t>Pure Virtual Display Function</a:t>
            </a:r>
          </a:p>
        </p:txBody>
      </p:sp>
      <p:sp>
        <p:nvSpPr>
          <p:cNvPr id="43" name="TextBox 42">
            <a:extLst>
              <a:ext uri="{FF2B5EF4-FFF2-40B4-BE49-F238E27FC236}">
                <a16:creationId xmlns:a16="http://schemas.microsoft.com/office/drawing/2014/main" id="{13A8DFBA-CB38-4C34-B9C6-83D92C6BE42D}"/>
              </a:ext>
            </a:extLst>
          </p:cNvPr>
          <p:cNvSpPr txBox="1"/>
          <p:nvPr/>
        </p:nvSpPr>
        <p:spPr>
          <a:xfrm>
            <a:off x="702493" y="4000707"/>
            <a:ext cx="2937236" cy="369332"/>
          </a:xfrm>
          <a:prstGeom prst="rect">
            <a:avLst/>
          </a:prstGeom>
          <a:noFill/>
        </p:spPr>
        <p:txBody>
          <a:bodyPr wrap="square" rtlCol="0">
            <a:spAutoFit/>
          </a:bodyPr>
          <a:lstStyle/>
          <a:p>
            <a:r>
              <a:rPr lang="en-US" dirty="0" err="1">
                <a:solidFill>
                  <a:srgbClr val="FFFF00"/>
                </a:solidFill>
              </a:rPr>
              <a:t>iCrystal</a:t>
            </a:r>
            <a:endParaRPr lang="en-US" dirty="0">
              <a:solidFill>
                <a:srgbClr val="FFFF00"/>
              </a:solidFill>
            </a:endParaRPr>
          </a:p>
        </p:txBody>
      </p:sp>
      <p:sp>
        <p:nvSpPr>
          <p:cNvPr id="44" name="TextBox 43">
            <a:extLst>
              <a:ext uri="{FF2B5EF4-FFF2-40B4-BE49-F238E27FC236}">
                <a16:creationId xmlns:a16="http://schemas.microsoft.com/office/drawing/2014/main" id="{ED420B36-6C83-45C0-A838-B952F20F4741}"/>
              </a:ext>
            </a:extLst>
          </p:cNvPr>
          <p:cNvSpPr txBox="1"/>
          <p:nvPr/>
        </p:nvSpPr>
        <p:spPr>
          <a:xfrm>
            <a:off x="4682560" y="4026455"/>
            <a:ext cx="2937236" cy="369332"/>
          </a:xfrm>
          <a:prstGeom prst="rect">
            <a:avLst/>
          </a:prstGeom>
          <a:noFill/>
        </p:spPr>
        <p:txBody>
          <a:bodyPr wrap="square" rtlCol="0">
            <a:spAutoFit/>
          </a:bodyPr>
          <a:lstStyle/>
          <a:p>
            <a:r>
              <a:rPr lang="en-US" dirty="0">
                <a:solidFill>
                  <a:srgbClr val="FF0000"/>
                </a:solidFill>
              </a:rPr>
              <a:t>Crystal</a:t>
            </a:r>
          </a:p>
        </p:txBody>
      </p:sp>
      <p:sp>
        <p:nvSpPr>
          <p:cNvPr id="45" name="Rectangle 44">
            <a:extLst>
              <a:ext uri="{FF2B5EF4-FFF2-40B4-BE49-F238E27FC236}">
                <a16:creationId xmlns:a16="http://schemas.microsoft.com/office/drawing/2014/main" id="{42DCFEA3-AF7E-44CE-99A6-37FCDB22010D}"/>
              </a:ext>
            </a:extLst>
          </p:cNvPr>
          <p:cNvSpPr/>
          <p:nvPr/>
        </p:nvSpPr>
        <p:spPr>
          <a:xfrm>
            <a:off x="270305" y="3811885"/>
            <a:ext cx="3801612" cy="1537138"/>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683BCBFF-1175-4458-B823-033B6114E86F}"/>
              </a:ext>
            </a:extLst>
          </p:cNvPr>
          <p:cNvSpPr/>
          <p:nvPr/>
        </p:nvSpPr>
        <p:spPr>
          <a:xfrm>
            <a:off x="8260605" y="3811884"/>
            <a:ext cx="3494215" cy="1537138"/>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669EB94F-805B-4402-94B9-E4CCD84C1D38}"/>
              </a:ext>
            </a:extLst>
          </p:cNvPr>
          <p:cNvSpPr txBox="1"/>
          <p:nvPr/>
        </p:nvSpPr>
        <p:spPr>
          <a:xfrm>
            <a:off x="8569965" y="4026455"/>
            <a:ext cx="2937236" cy="369332"/>
          </a:xfrm>
          <a:prstGeom prst="rect">
            <a:avLst/>
          </a:prstGeom>
          <a:noFill/>
        </p:spPr>
        <p:txBody>
          <a:bodyPr wrap="square" rtlCol="0">
            <a:spAutoFit/>
          </a:bodyPr>
          <a:lstStyle/>
          <a:p>
            <a:r>
              <a:rPr lang="en-US" dirty="0">
                <a:solidFill>
                  <a:srgbClr val="FF0000"/>
                </a:solidFill>
              </a:rPr>
              <a:t>Gem</a:t>
            </a:r>
          </a:p>
        </p:txBody>
      </p:sp>
      <p:sp>
        <p:nvSpPr>
          <p:cNvPr id="48" name="Rectangle 47">
            <a:extLst>
              <a:ext uri="{FF2B5EF4-FFF2-40B4-BE49-F238E27FC236}">
                <a16:creationId xmlns:a16="http://schemas.microsoft.com/office/drawing/2014/main" id="{6EE5F8C0-DB6B-4174-93F2-E014B557D063}"/>
              </a:ext>
            </a:extLst>
          </p:cNvPr>
          <p:cNvSpPr/>
          <p:nvPr/>
        </p:nvSpPr>
        <p:spPr>
          <a:xfrm>
            <a:off x="4404071" y="3811884"/>
            <a:ext cx="3494215" cy="1537138"/>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8C426E46-CCFD-467E-AE8A-4FDA15CC6C93}"/>
              </a:ext>
            </a:extLst>
          </p:cNvPr>
          <p:cNvCxnSpPr>
            <a:stCxn id="42" idx="3"/>
            <a:endCxn id="40" idx="1"/>
          </p:cNvCxnSpPr>
          <p:nvPr/>
        </p:nvCxnSpPr>
        <p:spPr>
          <a:xfrm>
            <a:off x="3821791" y="4672786"/>
            <a:ext cx="9445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C9C389F-8D1B-41BC-B242-7A1398A252E9}"/>
              </a:ext>
            </a:extLst>
          </p:cNvPr>
          <p:cNvCxnSpPr>
            <a:stCxn id="40" idx="3"/>
            <a:endCxn id="41" idx="1"/>
          </p:cNvCxnSpPr>
          <p:nvPr/>
        </p:nvCxnSpPr>
        <p:spPr>
          <a:xfrm>
            <a:off x="7535967" y="4672786"/>
            <a:ext cx="1117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37852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B40DE-BC19-42CB-A3A1-08EE9AF7B702}"/>
              </a:ext>
            </a:extLst>
          </p:cNvPr>
          <p:cNvSpPr>
            <a:spLocks noGrp="1"/>
          </p:cNvSpPr>
          <p:nvPr>
            <p:ph type="title"/>
          </p:nvPr>
        </p:nvSpPr>
        <p:spPr>
          <a:xfrm>
            <a:off x="913795" y="609600"/>
            <a:ext cx="10353761" cy="1326321"/>
          </a:xfrm>
        </p:spPr>
        <p:txBody>
          <a:bodyPr/>
          <a:lstStyle/>
          <a:p>
            <a:r>
              <a:rPr lang="en-US" dirty="0"/>
              <a:t>Abstract base Classes (</a:t>
            </a:r>
            <a:r>
              <a:rPr lang="en-US" dirty="0">
                <a:solidFill>
                  <a:srgbClr val="FFFF00"/>
                </a:solidFill>
              </a:rPr>
              <a:t>ABCS</a:t>
            </a:r>
            <a:r>
              <a:rPr lang="en-US" dirty="0"/>
              <a:t>)</a:t>
            </a:r>
          </a:p>
        </p:txBody>
      </p:sp>
      <p:cxnSp>
        <p:nvCxnSpPr>
          <p:cNvPr id="5" name="Straight Connector 4">
            <a:extLst>
              <a:ext uri="{FF2B5EF4-FFF2-40B4-BE49-F238E27FC236}">
                <a16:creationId xmlns:a16="http://schemas.microsoft.com/office/drawing/2014/main" id="{87326159-F7A8-420F-9B90-838403BAE286}"/>
              </a:ext>
            </a:extLst>
          </p:cNvPr>
          <p:cNvCxnSpPr/>
          <p:nvPr/>
        </p:nvCxnSpPr>
        <p:spPr>
          <a:xfrm>
            <a:off x="4217276" y="3072586"/>
            <a:ext cx="0" cy="320040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56CEB44-899B-4364-9136-AE528DA92706}"/>
              </a:ext>
            </a:extLst>
          </p:cNvPr>
          <p:cNvSpPr txBox="1"/>
          <p:nvPr/>
        </p:nvSpPr>
        <p:spPr>
          <a:xfrm>
            <a:off x="1148476" y="3429000"/>
            <a:ext cx="2278116" cy="369332"/>
          </a:xfrm>
          <a:prstGeom prst="rect">
            <a:avLst/>
          </a:prstGeom>
          <a:noFill/>
        </p:spPr>
        <p:txBody>
          <a:bodyPr wrap="square" rtlCol="0">
            <a:spAutoFit/>
          </a:bodyPr>
          <a:lstStyle/>
          <a:p>
            <a:r>
              <a:rPr lang="en-US" dirty="0"/>
              <a:t>Client Code Visible</a:t>
            </a:r>
          </a:p>
        </p:txBody>
      </p:sp>
      <p:sp>
        <p:nvSpPr>
          <p:cNvPr id="28" name="TextBox 27">
            <a:extLst>
              <a:ext uri="{FF2B5EF4-FFF2-40B4-BE49-F238E27FC236}">
                <a16:creationId xmlns:a16="http://schemas.microsoft.com/office/drawing/2014/main" id="{FA9EBBC6-0DCF-4296-AC1A-711AEFB984FC}"/>
              </a:ext>
            </a:extLst>
          </p:cNvPr>
          <p:cNvSpPr txBox="1"/>
          <p:nvPr/>
        </p:nvSpPr>
        <p:spPr>
          <a:xfrm>
            <a:off x="6508629" y="3429000"/>
            <a:ext cx="2911967" cy="369332"/>
          </a:xfrm>
          <a:prstGeom prst="rect">
            <a:avLst/>
          </a:prstGeom>
          <a:noFill/>
        </p:spPr>
        <p:txBody>
          <a:bodyPr wrap="square" rtlCol="0">
            <a:spAutoFit/>
          </a:bodyPr>
          <a:lstStyle/>
          <a:p>
            <a:r>
              <a:rPr lang="en-US" dirty="0"/>
              <a:t>Hidden from Client Code</a:t>
            </a:r>
          </a:p>
        </p:txBody>
      </p:sp>
      <p:sp>
        <p:nvSpPr>
          <p:cNvPr id="3" name="TextBox 2">
            <a:extLst>
              <a:ext uri="{FF2B5EF4-FFF2-40B4-BE49-F238E27FC236}">
                <a16:creationId xmlns:a16="http://schemas.microsoft.com/office/drawing/2014/main" id="{E1792539-2A49-4A61-98CE-66955D5FC317}"/>
              </a:ext>
            </a:extLst>
          </p:cNvPr>
          <p:cNvSpPr txBox="1"/>
          <p:nvPr/>
        </p:nvSpPr>
        <p:spPr>
          <a:xfrm>
            <a:off x="2269156" y="1748681"/>
            <a:ext cx="4395953" cy="923330"/>
          </a:xfrm>
          <a:prstGeom prst="rect">
            <a:avLst/>
          </a:prstGeom>
          <a:noFill/>
        </p:spPr>
        <p:txBody>
          <a:bodyPr wrap="square" rtlCol="0">
            <a:spAutoFit/>
          </a:bodyPr>
          <a:lstStyle/>
          <a:p>
            <a:r>
              <a:rPr lang="en-US" dirty="0"/>
              <a:t>Now including the entry point from client code that can only access the hierarchy from the ABC.</a:t>
            </a:r>
          </a:p>
        </p:txBody>
      </p:sp>
      <p:sp>
        <p:nvSpPr>
          <p:cNvPr id="4" name="TextBox 3">
            <a:extLst>
              <a:ext uri="{FF2B5EF4-FFF2-40B4-BE49-F238E27FC236}">
                <a16:creationId xmlns:a16="http://schemas.microsoft.com/office/drawing/2014/main" id="{AB9F8B7A-B67D-415E-B3BE-F6E852D2EF28}"/>
              </a:ext>
            </a:extLst>
          </p:cNvPr>
          <p:cNvSpPr txBox="1"/>
          <p:nvPr/>
        </p:nvSpPr>
        <p:spPr>
          <a:xfrm>
            <a:off x="441435" y="1985039"/>
            <a:ext cx="1592318" cy="369332"/>
          </a:xfrm>
          <a:prstGeom prst="rect">
            <a:avLst/>
          </a:prstGeom>
          <a:noFill/>
          <a:ln>
            <a:solidFill>
              <a:schemeClr val="accent3"/>
            </a:solidFill>
          </a:ln>
        </p:spPr>
        <p:txBody>
          <a:bodyPr wrap="square" rtlCol="0">
            <a:spAutoFit/>
          </a:bodyPr>
          <a:lstStyle/>
          <a:p>
            <a:r>
              <a:rPr lang="en-US" dirty="0"/>
              <a:t>Client Code</a:t>
            </a:r>
          </a:p>
        </p:txBody>
      </p:sp>
      <p:cxnSp>
        <p:nvCxnSpPr>
          <p:cNvPr id="8" name="Straight Arrow Connector 7">
            <a:extLst>
              <a:ext uri="{FF2B5EF4-FFF2-40B4-BE49-F238E27FC236}">
                <a16:creationId xmlns:a16="http://schemas.microsoft.com/office/drawing/2014/main" id="{DD3615E7-ADA8-4C31-8C29-C28730D413D8}"/>
              </a:ext>
            </a:extLst>
          </p:cNvPr>
          <p:cNvCxnSpPr>
            <a:cxnSpLocks/>
          </p:cNvCxnSpPr>
          <p:nvPr/>
        </p:nvCxnSpPr>
        <p:spPr>
          <a:xfrm>
            <a:off x="693683" y="2412124"/>
            <a:ext cx="0" cy="13862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BFD5DEF-EA16-4B10-B143-FD31A8AAF36F}"/>
              </a:ext>
            </a:extLst>
          </p:cNvPr>
          <p:cNvSpPr txBox="1"/>
          <p:nvPr/>
        </p:nvSpPr>
        <p:spPr>
          <a:xfrm>
            <a:off x="4766390" y="4488120"/>
            <a:ext cx="2769577" cy="369332"/>
          </a:xfrm>
          <a:prstGeom prst="rect">
            <a:avLst/>
          </a:prstGeom>
          <a:noFill/>
          <a:ln>
            <a:solidFill>
              <a:srgbClr val="FFC000"/>
            </a:solidFill>
          </a:ln>
        </p:spPr>
        <p:txBody>
          <a:bodyPr wrap="square" rtlCol="0">
            <a:spAutoFit/>
          </a:bodyPr>
          <a:lstStyle/>
          <a:p>
            <a:r>
              <a:rPr lang="en-US" dirty="0"/>
              <a:t>Display Function A</a:t>
            </a:r>
          </a:p>
        </p:txBody>
      </p:sp>
      <p:sp>
        <p:nvSpPr>
          <p:cNvPr id="30" name="TextBox 29">
            <a:extLst>
              <a:ext uri="{FF2B5EF4-FFF2-40B4-BE49-F238E27FC236}">
                <a16:creationId xmlns:a16="http://schemas.microsoft.com/office/drawing/2014/main" id="{BA2DF7C8-8535-45DD-84CF-6F12AABB318D}"/>
              </a:ext>
            </a:extLst>
          </p:cNvPr>
          <p:cNvSpPr txBox="1"/>
          <p:nvPr/>
        </p:nvSpPr>
        <p:spPr>
          <a:xfrm>
            <a:off x="8653795" y="4488120"/>
            <a:ext cx="2769577" cy="369332"/>
          </a:xfrm>
          <a:prstGeom prst="rect">
            <a:avLst/>
          </a:prstGeom>
          <a:noFill/>
          <a:ln>
            <a:solidFill>
              <a:srgbClr val="FFC000"/>
            </a:solidFill>
          </a:ln>
        </p:spPr>
        <p:txBody>
          <a:bodyPr wrap="square" rtlCol="0">
            <a:spAutoFit/>
          </a:bodyPr>
          <a:lstStyle/>
          <a:p>
            <a:r>
              <a:rPr lang="en-US" dirty="0"/>
              <a:t>Display Function B</a:t>
            </a:r>
          </a:p>
        </p:txBody>
      </p:sp>
      <p:sp>
        <p:nvSpPr>
          <p:cNvPr id="31" name="TextBox 30">
            <a:extLst>
              <a:ext uri="{FF2B5EF4-FFF2-40B4-BE49-F238E27FC236}">
                <a16:creationId xmlns:a16="http://schemas.microsoft.com/office/drawing/2014/main" id="{F4017834-97D1-4EAE-8FD0-9A85C9F88C6D}"/>
              </a:ext>
            </a:extLst>
          </p:cNvPr>
          <p:cNvSpPr txBox="1"/>
          <p:nvPr/>
        </p:nvSpPr>
        <p:spPr>
          <a:xfrm>
            <a:off x="520431" y="4488120"/>
            <a:ext cx="3301360" cy="369332"/>
          </a:xfrm>
          <a:prstGeom prst="rect">
            <a:avLst/>
          </a:prstGeom>
          <a:noFill/>
          <a:ln>
            <a:solidFill>
              <a:srgbClr val="FFC000"/>
            </a:solidFill>
          </a:ln>
        </p:spPr>
        <p:txBody>
          <a:bodyPr wrap="square" rtlCol="0">
            <a:spAutoFit/>
          </a:bodyPr>
          <a:lstStyle/>
          <a:p>
            <a:r>
              <a:rPr lang="en-US" dirty="0"/>
              <a:t>Pure Virtual Display Function</a:t>
            </a:r>
          </a:p>
        </p:txBody>
      </p:sp>
      <p:sp>
        <p:nvSpPr>
          <p:cNvPr id="32" name="TextBox 31">
            <a:extLst>
              <a:ext uri="{FF2B5EF4-FFF2-40B4-BE49-F238E27FC236}">
                <a16:creationId xmlns:a16="http://schemas.microsoft.com/office/drawing/2014/main" id="{177205B2-15BB-4BAB-9543-8CC6C37F2553}"/>
              </a:ext>
            </a:extLst>
          </p:cNvPr>
          <p:cNvSpPr txBox="1"/>
          <p:nvPr/>
        </p:nvSpPr>
        <p:spPr>
          <a:xfrm>
            <a:off x="702493" y="4000707"/>
            <a:ext cx="2937236" cy="369332"/>
          </a:xfrm>
          <a:prstGeom prst="rect">
            <a:avLst/>
          </a:prstGeom>
          <a:noFill/>
        </p:spPr>
        <p:txBody>
          <a:bodyPr wrap="square" rtlCol="0">
            <a:spAutoFit/>
          </a:bodyPr>
          <a:lstStyle/>
          <a:p>
            <a:r>
              <a:rPr lang="en-US" dirty="0" err="1">
                <a:solidFill>
                  <a:srgbClr val="FFFF00"/>
                </a:solidFill>
              </a:rPr>
              <a:t>iCrystal</a:t>
            </a:r>
            <a:endParaRPr lang="en-US" dirty="0">
              <a:solidFill>
                <a:srgbClr val="FFFF00"/>
              </a:solidFill>
            </a:endParaRPr>
          </a:p>
        </p:txBody>
      </p:sp>
      <p:sp>
        <p:nvSpPr>
          <p:cNvPr id="33" name="TextBox 32">
            <a:extLst>
              <a:ext uri="{FF2B5EF4-FFF2-40B4-BE49-F238E27FC236}">
                <a16:creationId xmlns:a16="http://schemas.microsoft.com/office/drawing/2014/main" id="{20CC29CE-8AAB-4B35-8B8E-FB0FCEA4D888}"/>
              </a:ext>
            </a:extLst>
          </p:cNvPr>
          <p:cNvSpPr txBox="1"/>
          <p:nvPr/>
        </p:nvSpPr>
        <p:spPr>
          <a:xfrm>
            <a:off x="4682560" y="4026455"/>
            <a:ext cx="2937236" cy="369332"/>
          </a:xfrm>
          <a:prstGeom prst="rect">
            <a:avLst/>
          </a:prstGeom>
          <a:noFill/>
        </p:spPr>
        <p:txBody>
          <a:bodyPr wrap="square" rtlCol="0">
            <a:spAutoFit/>
          </a:bodyPr>
          <a:lstStyle/>
          <a:p>
            <a:r>
              <a:rPr lang="en-US" dirty="0">
                <a:solidFill>
                  <a:srgbClr val="FF0000"/>
                </a:solidFill>
              </a:rPr>
              <a:t>Crystal</a:t>
            </a:r>
          </a:p>
        </p:txBody>
      </p:sp>
      <p:sp>
        <p:nvSpPr>
          <p:cNvPr id="34" name="Rectangle 33">
            <a:extLst>
              <a:ext uri="{FF2B5EF4-FFF2-40B4-BE49-F238E27FC236}">
                <a16:creationId xmlns:a16="http://schemas.microsoft.com/office/drawing/2014/main" id="{22B01D57-9769-4A49-A094-B4454063E0A0}"/>
              </a:ext>
            </a:extLst>
          </p:cNvPr>
          <p:cNvSpPr/>
          <p:nvPr/>
        </p:nvSpPr>
        <p:spPr>
          <a:xfrm>
            <a:off x="270305" y="3811885"/>
            <a:ext cx="3801612" cy="1537138"/>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106C054-1E17-434C-9EFC-633711BA1BD3}"/>
              </a:ext>
            </a:extLst>
          </p:cNvPr>
          <p:cNvSpPr/>
          <p:nvPr/>
        </p:nvSpPr>
        <p:spPr>
          <a:xfrm>
            <a:off x="8260605" y="3811884"/>
            <a:ext cx="3494215" cy="1537138"/>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6E75FB6C-EDAC-45B7-B5EF-65F04BD6B675}"/>
              </a:ext>
            </a:extLst>
          </p:cNvPr>
          <p:cNvSpPr txBox="1"/>
          <p:nvPr/>
        </p:nvSpPr>
        <p:spPr>
          <a:xfrm>
            <a:off x="8569965" y="4026455"/>
            <a:ext cx="2937236" cy="369332"/>
          </a:xfrm>
          <a:prstGeom prst="rect">
            <a:avLst/>
          </a:prstGeom>
          <a:noFill/>
        </p:spPr>
        <p:txBody>
          <a:bodyPr wrap="square" rtlCol="0">
            <a:spAutoFit/>
          </a:bodyPr>
          <a:lstStyle/>
          <a:p>
            <a:r>
              <a:rPr lang="en-US" dirty="0">
                <a:solidFill>
                  <a:srgbClr val="FF0000"/>
                </a:solidFill>
              </a:rPr>
              <a:t>Gem</a:t>
            </a:r>
          </a:p>
        </p:txBody>
      </p:sp>
      <p:sp>
        <p:nvSpPr>
          <p:cNvPr id="37" name="Rectangle 36">
            <a:extLst>
              <a:ext uri="{FF2B5EF4-FFF2-40B4-BE49-F238E27FC236}">
                <a16:creationId xmlns:a16="http://schemas.microsoft.com/office/drawing/2014/main" id="{505A84D0-DBC4-48D4-A76C-0F06C74C95E5}"/>
              </a:ext>
            </a:extLst>
          </p:cNvPr>
          <p:cNvSpPr/>
          <p:nvPr/>
        </p:nvSpPr>
        <p:spPr>
          <a:xfrm>
            <a:off x="4404071" y="3811884"/>
            <a:ext cx="3494215" cy="1537138"/>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AA3FA58E-66B4-4EF0-A521-2A524B964A7E}"/>
              </a:ext>
            </a:extLst>
          </p:cNvPr>
          <p:cNvCxnSpPr>
            <a:stCxn id="31" idx="3"/>
            <a:endCxn id="29" idx="1"/>
          </p:cNvCxnSpPr>
          <p:nvPr/>
        </p:nvCxnSpPr>
        <p:spPr>
          <a:xfrm>
            <a:off x="3821791" y="4672786"/>
            <a:ext cx="9445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5797B63-9B9D-4088-BA04-3C339CC3EA3D}"/>
              </a:ext>
            </a:extLst>
          </p:cNvPr>
          <p:cNvCxnSpPr>
            <a:stCxn id="29" idx="3"/>
            <a:endCxn id="30" idx="1"/>
          </p:cNvCxnSpPr>
          <p:nvPr/>
        </p:nvCxnSpPr>
        <p:spPr>
          <a:xfrm>
            <a:off x="7535967" y="4672786"/>
            <a:ext cx="1117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74183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B40DE-BC19-42CB-A3A1-08EE9AF7B702}"/>
              </a:ext>
            </a:extLst>
          </p:cNvPr>
          <p:cNvSpPr>
            <a:spLocks noGrp="1"/>
          </p:cNvSpPr>
          <p:nvPr>
            <p:ph type="title"/>
          </p:nvPr>
        </p:nvSpPr>
        <p:spPr>
          <a:xfrm>
            <a:off x="913795" y="609600"/>
            <a:ext cx="10353761" cy="1326321"/>
          </a:xfrm>
        </p:spPr>
        <p:txBody>
          <a:bodyPr/>
          <a:lstStyle/>
          <a:p>
            <a:r>
              <a:rPr lang="en-US" dirty="0"/>
              <a:t>Abstract base Classes (</a:t>
            </a:r>
            <a:r>
              <a:rPr lang="en-US" dirty="0">
                <a:solidFill>
                  <a:srgbClr val="FFFF00"/>
                </a:solidFill>
              </a:rPr>
              <a:t>ABCS</a:t>
            </a:r>
            <a:r>
              <a:rPr lang="en-US" dirty="0"/>
              <a:t>)</a:t>
            </a:r>
          </a:p>
        </p:txBody>
      </p:sp>
      <p:sp>
        <p:nvSpPr>
          <p:cNvPr id="16" name="TextBox 15">
            <a:extLst>
              <a:ext uri="{FF2B5EF4-FFF2-40B4-BE49-F238E27FC236}">
                <a16:creationId xmlns:a16="http://schemas.microsoft.com/office/drawing/2014/main" id="{3E95916E-F9D0-4F41-A5D9-D58E69D22538}"/>
              </a:ext>
            </a:extLst>
          </p:cNvPr>
          <p:cNvSpPr txBox="1"/>
          <p:nvPr/>
        </p:nvSpPr>
        <p:spPr>
          <a:xfrm>
            <a:off x="4829452" y="5095092"/>
            <a:ext cx="2769577" cy="369332"/>
          </a:xfrm>
          <a:prstGeom prst="rect">
            <a:avLst/>
          </a:prstGeom>
          <a:noFill/>
          <a:ln>
            <a:solidFill>
              <a:srgbClr val="FFC000"/>
            </a:solidFill>
          </a:ln>
        </p:spPr>
        <p:txBody>
          <a:bodyPr wrap="square" rtlCol="0">
            <a:spAutoFit/>
          </a:bodyPr>
          <a:lstStyle/>
          <a:p>
            <a:r>
              <a:rPr lang="en-US" dirty="0"/>
              <a:t>Display Function A</a:t>
            </a:r>
          </a:p>
        </p:txBody>
      </p:sp>
      <p:sp>
        <p:nvSpPr>
          <p:cNvPr id="17" name="TextBox 16">
            <a:extLst>
              <a:ext uri="{FF2B5EF4-FFF2-40B4-BE49-F238E27FC236}">
                <a16:creationId xmlns:a16="http://schemas.microsoft.com/office/drawing/2014/main" id="{307F9047-FBAD-4032-A94A-7C7FE674D11D}"/>
              </a:ext>
            </a:extLst>
          </p:cNvPr>
          <p:cNvSpPr txBox="1"/>
          <p:nvPr/>
        </p:nvSpPr>
        <p:spPr>
          <a:xfrm>
            <a:off x="8716857" y="4951795"/>
            <a:ext cx="2769577" cy="369332"/>
          </a:xfrm>
          <a:prstGeom prst="rect">
            <a:avLst/>
          </a:prstGeom>
          <a:noFill/>
          <a:ln>
            <a:solidFill>
              <a:srgbClr val="FFC000"/>
            </a:solidFill>
          </a:ln>
        </p:spPr>
        <p:txBody>
          <a:bodyPr wrap="square" rtlCol="0">
            <a:spAutoFit/>
          </a:bodyPr>
          <a:lstStyle/>
          <a:p>
            <a:r>
              <a:rPr lang="en-US" dirty="0"/>
              <a:t>Display Function B</a:t>
            </a:r>
          </a:p>
        </p:txBody>
      </p:sp>
      <p:sp>
        <p:nvSpPr>
          <p:cNvPr id="18" name="TextBox 17">
            <a:extLst>
              <a:ext uri="{FF2B5EF4-FFF2-40B4-BE49-F238E27FC236}">
                <a16:creationId xmlns:a16="http://schemas.microsoft.com/office/drawing/2014/main" id="{F62B3D21-48DB-443A-8450-2435D0A706D1}"/>
              </a:ext>
            </a:extLst>
          </p:cNvPr>
          <p:cNvSpPr txBox="1"/>
          <p:nvPr/>
        </p:nvSpPr>
        <p:spPr>
          <a:xfrm>
            <a:off x="636854" y="5399082"/>
            <a:ext cx="3301360" cy="369332"/>
          </a:xfrm>
          <a:prstGeom prst="rect">
            <a:avLst/>
          </a:prstGeom>
          <a:noFill/>
          <a:ln>
            <a:solidFill>
              <a:srgbClr val="FFC000"/>
            </a:solidFill>
          </a:ln>
        </p:spPr>
        <p:txBody>
          <a:bodyPr wrap="square" rtlCol="0">
            <a:spAutoFit/>
          </a:bodyPr>
          <a:lstStyle/>
          <a:p>
            <a:r>
              <a:rPr lang="en-US" dirty="0"/>
              <a:t>Pure Virtual Display Function</a:t>
            </a:r>
          </a:p>
        </p:txBody>
      </p:sp>
      <p:sp>
        <p:nvSpPr>
          <p:cNvPr id="19" name="TextBox 18">
            <a:extLst>
              <a:ext uri="{FF2B5EF4-FFF2-40B4-BE49-F238E27FC236}">
                <a16:creationId xmlns:a16="http://schemas.microsoft.com/office/drawing/2014/main" id="{488F8355-4C38-4A54-8310-CE328E2566E4}"/>
              </a:ext>
            </a:extLst>
          </p:cNvPr>
          <p:cNvSpPr txBox="1"/>
          <p:nvPr/>
        </p:nvSpPr>
        <p:spPr>
          <a:xfrm>
            <a:off x="765555" y="4162102"/>
            <a:ext cx="2937236" cy="646331"/>
          </a:xfrm>
          <a:prstGeom prst="rect">
            <a:avLst/>
          </a:prstGeom>
          <a:noFill/>
        </p:spPr>
        <p:txBody>
          <a:bodyPr wrap="square" rtlCol="0">
            <a:spAutoFit/>
          </a:bodyPr>
          <a:lstStyle/>
          <a:p>
            <a:r>
              <a:rPr lang="en-US" dirty="0">
                <a:solidFill>
                  <a:srgbClr val="FFFF00"/>
                </a:solidFill>
              </a:rPr>
              <a:t>Abstract Base Class (Parent)</a:t>
            </a:r>
          </a:p>
        </p:txBody>
      </p:sp>
      <p:sp>
        <p:nvSpPr>
          <p:cNvPr id="20" name="TextBox 19">
            <a:extLst>
              <a:ext uri="{FF2B5EF4-FFF2-40B4-BE49-F238E27FC236}">
                <a16:creationId xmlns:a16="http://schemas.microsoft.com/office/drawing/2014/main" id="{D3F82D2F-90B7-401E-981C-59360217F6F6}"/>
              </a:ext>
            </a:extLst>
          </p:cNvPr>
          <p:cNvSpPr txBox="1"/>
          <p:nvPr/>
        </p:nvSpPr>
        <p:spPr>
          <a:xfrm>
            <a:off x="4993241" y="4584528"/>
            <a:ext cx="2937236" cy="369332"/>
          </a:xfrm>
          <a:prstGeom prst="rect">
            <a:avLst/>
          </a:prstGeom>
          <a:noFill/>
        </p:spPr>
        <p:txBody>
          <a:bodyPr wrap="square" rtlCol="0">
            <a:spAutoFit/>
          </a:bodyPr>
          <a:lstStyle/>
          <a:p>
            <a:r>
              <a:rPr lang="en-US" dirty="0">
                <a:solidFill>
                  <a:srgbClr val="FF0000"/>
                </a:solidFill>
              </a:rPr>
              <a:t>Derived Class A</a:t>
            </a:r>
          </a:p>
        </p:txBody>
      </p:sp>
      <p:sp>
        <p:nvSpPr>
          <p:cNvPr id="21" name="Rectangle 20">
            <a:extLst>
              <a:ext uri="{FF2B5EF4-FFF2-40B4-BE49-F238E27FC236}">
                <a16:creationId xmlns:a16="http://schemas.microsoft.com/office/drawing/2014/main" id="{E3E76743-EED1-47D7-BDF8-00E5C73E0A2F}"/>
              </a:ext>
            </a:extLst>
          </p:cNvPr>
          <p:cNvSpPr/>
          <p:nvPr/>
        </p:nvSpPr>
        <p:spPr>
          <a:xfrm>
            <a:off x="333367" y="3957144"/>
            <a:ext cx="3801612" cy="2233341"/>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8AAB32A-CD45-49AA-A524-737A0CE2F0B9}"/>
              </a:ext>
            </a:extLst>
          </p:cNvPr>
          <p:cNvSpPr/>
          <p:nvPr/>
        </p:nvSpPr>
        <p:spPr>
          <a:xfrm>
            <a:off x="8323667" y="4418856"/>
            <a:ext cx="3494215" cy="1537138"/>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9FF84CE-F9AA-4AD2-9B5F-1ABE94715DD9}"/>
              </a:ext>
            </a:extLst>
          </p:cNvPr>
          <p:cNvSpPr txBox="1"/>
          <p:nvPr/>
        </p:nvSpPr>
        <p:spPr>
          <a:xfrm>
            <a:off x="8880646" y="5462359"/>
            <a:ext cx="2937236" cy="369332"/>
          </a:xfrm>
          <a:prstGeom prst="rect">
            <a:avLst/>
          </a:prstGeom>
          <a:noFill/>
        </p:spPr>
        <p:txBody>
          <a:bodyPr wrap="square" rtlCol="0">
            <a:spAutoFit/>
          </a:bodyPr>
          <a:lstStyle/>
          <a:p>
            <a:r>
              <a:rPr lang="en-US" dirty="0">
                <a:solidFill>
                  <a:srgbClr val="FF0000"/>
                </a:solidFill>
              </a:rPr>
              <a:t>Derived Class B</a:t>
            </a:r>
          </a:p>
        </p:txBody>
      </p:sp>
      <p:sp>
        <p:nvSpPr>
          <p:cNvPr id="24" name="Rectangle 23">
            <a:extLst>
              <a:ext uri="{FF2B5EF4-FFF2-40B4-BE49-F238E27FC236}">
                <a16:creationId xmlns:a16="http://schemas.microsoft.com/office/drawing/2014/main" id="{71A3B8D8-26EF-4892-A539-509F63D8254A}"/>
              </a:ext>
            </a:extLst>
          </p:cNvPr>
          <p:cNvSpPr/>
          <p:nvPr/>
        </p:nvSpPr>
        <p:spPr>
          <a:xfrm>
            <a:off x="4467133" y="4418856"/>
            <a:ext cx="3494215" cy="1537138"/>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0F3B7F11-67C5-4017-9E33-34B2FB11181D}"/>
              </a:ext>
            </a:extLst>
          </p:cNvPr>
          <p:cNvCxnSpPr>
            <a:stCxn id="18" idx="3"/>
            <a:endCxn id="16" idx="1"/>
          </p:cNvCxnSpPr>
          <p:nvPr/>
        </p:nvCxnSpPr>
        <p:spPr>
          <a:xfrm flipV="1">
            <a:off x="3938214" y="5279758"/>
            <a:ext cx="891238" cy="303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AF84B67-6FA6-4828-8644-67EDCABB398F}"/>
              </a:ext>
            </a:extLst>
          </p:cNvPr>
          <p:cNvCxnSpPr>
            <a:stCxn id="16" idx="3"/>
            <a:endCxn id="17" idx="1"/>
          </p:cNvCxnSpPr>
          <p:nvPr/>
        </p:nvCxnSpPr>
        <p:spPr>
          <a:xfrm flipV="1">
            <a:off x="7599029" y="5136461"/>
            <a:ext cx="1117828" cy="143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7326159-F7A8-420F-9B90-838403BAE286}"/>
              </a:ext>
            </a:extLst>
          </p:cNvPr>
          <p:cNvCxnSpPr/>
          <p:nvPr/>
        </p:nvCxnSpPr>
        <p:spPr>
          <a:xfrm>
            <a:off x="4280338" y="3657600"/>
            <a:ext cx="0" cy="320040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56CEB44-899B-4364-9136-AE528DA92706}"/>
              </a:ext>
            </a:extLst>
          </p:cNvPr>
          <p:cNvSpPr txBox="1"/>
          <p:nvPr/>
        </p:nvSpPr>
        <p:spPr>
          <a:xfrm>
            <a:off x="1148476" y="3429000"/>
            <a:ext cx="2278116" cy="369332"/>
          </a:xfrm>
          <a:prstGeom prst="rect">
            <a:avLst/>
          </a:prstGeom>
          <a:noFill/>
        </p:spPr>
        <p:txBody>
          <a:bodyPr wrap="square" rtlCol="0">
            <a:spAutoFit/>
          </a:bodyPr>
          <a:lstStyle/>
          <a:p>
            <a:r>
              <a:rPr lang="en-US" dirty="0"/>
              <a:t>Client Code Visible</a:t>
            </a:r>
          </a:p>
        </p:txBody>
      </p:sp>
      <p:sp>
        <p:nvSpPr>
          <p:cNvPr id="28" name="TextBox 27">
            <a:extLst>
              <a:ext uri="{FF2B5EF4-FFF2-40B4-BE49-F238E27FC236}">
                <a16:creationId xmlns:a16="http://schemas.microsoft.com/office/drawing/2014/main" id="{FA9EBBC6-0DCF-4296-AC1A-711AEFB984FC}"/>
              </a:ext>
            </a:extLst>
          </p:cNvPr>
          <p:cNvSpPr txBox="1"/>
          <p:nvPr/>
        </p:nvSpPr>
        <p:spPr>
          <a:xfrm>
            <a:off x="6508629" y="3429000"/>
            <a:ext cx="2911967" cy="369332"/>
          </a:xfrm>
          <a:prstGeom prst="rect">
            <a:avLst/>
          </a:prstGeom>
          <a:noFill/>
        </p:spPr>
        <p:txBody>
          <a:bodyPr wrap="square" rtlCol="0">
            <a:spAutoFit/>
          </a:bodyPr>
          <a:lstStyle/>
          <a:p>
            <a:r>
              <a:rPr lang="en-US" dirty="0"/>
              <a:t>Hidden from Client Code</a:t>
            </a:r>
          </a:p>
        </p:txBody>
      </p:sp>
      <p:sp>
        <p:nvSpPr>
          <p:cNvPr id="3" name="TextBox 2">
            <a:extLst>
              <a:ext uri="{FF2B5EF4-FFF2-40B4-BE49-F238E27FC236}">
                <a16:creationId xmlns:a16="http://schemas.microsoft.com/office/drawing/2014/main" id="{E1792539-2A49-4A61-98CE-66955D5FC317}"/>
              </a:ext>
            </a:extLst>
          </p:cNvPr>
          <p:cNvSpPr txBox="1"/>
          <p:nvPr/>
        </p:nvSpPr>
        <p:spPr>
          <a:xfrm>
            <a:off x="2269156" y="1748681"/>
            <a:ext cx="9481403" cy="1477328"/>
          </a:xfrm>
          <a:prstGeom prst="rect">
            <a:avLst/>
          </a:prstGeom>
          <a:noFill/>
        </p:spPr>
        <p:txBody>
          <a:bodyPr wrap="square" rtlCol="0">
            <a:spAutoFit/>
          </a:bodyPr>
          <a:lstStyle/>
          <a:p>
            <a:r>
              <a:rPr lang="en-US" dirty="0"/>
              <a:t>Accessing the </a:t>
            </a:r>
            <a:r>
              <a:rPr lang="en-US" dirty="0">
                <a:solidFill>
                  <a:srgbClr val="FFFF00"/>
                </a:solidFill>
              </a:rPr>
              <a:t>entire</a:t>
            </a:r>
            <a:r>
              <a:rPr lang="en-US" dirty="0"/>
              <a:t> </a:t>
            </a:r>
            <a:r>
              <a:rPr lang="en-US" dirty="0">
                <a:solidFill>
                  <a:srgbClr val="FFFF00"/>
                </a:solidFill>
              </a:rPr>
              <a:t>hierarchy</a:t>
            </a:r>
            <a:r>
              <a:rPr lang="en-US" dirty="0"/>
              <a:t> is done through </a:t>
            </a:r>
            <a:r>
              <a:rPr lang="en-US" dirty="0">
                <a:solidFill>
                  <a:srgbClr val="FFFF00"/>
                </a:solidFill>
              </a:rPr>
              <a:t>pointers</a:t>
            </a:r>
            <a:r>
              <a:rPr lang="en-US" dirty="0"/>
              <a:t> of </a:t>
            </a:r>
            <a:r>
              <a:rPr lang="en-US" dirty="0">
                <a:solidFill>
                  <a:schemeClr val="accent4">
                    <a:lumMod val="20000"/>
                    <a:lumOff val="80000"/>
                  </a:schemeClr>
                </a:solidFill>
              </a:rPr>
              <a:t>the abstract base class </a:t>
            </a:r>
            <a:r>
              <a:rPr lang="en-US" dirty="0"/>
              <a:t>and</a:t>
            </a:r>
            <a:r>
              <a:rPr lang="en-US" dirty="0">
                <a:solidFill>
                  <a:srgbClr val="FFFF00"/>
                </a:solidFill>
              </a:rPr>
              <a:t> dynamic memory</a:t>
            </a:r>
            <a:r>
              <a:rPr lang="en-US" dirty="0"/>
              <a:t>:</a:t>
            </a:r>
          </a:p>
          <a:p>
            <a:endParaRPr lang="en-US" dirty="0"/>
          </a:p>
          <a:p>
            <a:r>
              <a:rPr lang="en-US" dirty="0" err="1">
                <a:solidFill>
                  <a:srgbClr val="00B0F0"/>
                </a:solidFill>
              </a:rPr>
              <a:t>iCrystal</a:t>
            </a:r>
            <a:r>
              <a:rPr lang="en-US" dirty="0"/>
              <a:t> * c1 = </a:t>
            </a:r>
            <a:r>
              <a:rPr lang="en-US" dirty="0">
                <a:solidFill>
                  <a:srgbClr val="FFFF00"/>
                </a:solidFill>
              </a:rPr>
              <a:t>new</a:t>
            </a:r>
            <a:r>
              <a:rPr lang="en-US" dirty="0"/>
              <a:t> </a:t>
            </a:r>
            <a:r>
              <a:rPr lang="en-US" dirty="0">
                <a:solidFill>
                  <a:schemeClr val="accent5"/>
                </a:solidFill>
              </a:rPr>
              <a:t>Crystal</a:t>
            </a:r>
            <a:r>
              <a:rPr lang="en-US" dirty="0"/>
              <a:t>();</a:t>
            </a:r>
          </a:p>
          <a:p>
            <a:r>
              <a:rPr lang="en-US" dirty="0" err="1">
                <a:solidFill>
                  <a:srgbClr val="00B0F0"/>
                </a:solidFill>
              </a:rPr>
              <a:t>iCrystal</a:t>
            </a:r>
            <a:r>
              <a:rPr lang="en-US" dirty="0"/>
              <a:t> * c2 = </a:t>
            </a:r>
            <a:r>
              <a:rPr lang="en-US" dirty="0">
                <a:solidFill>
                  <a:srgbClr val="FFFF00"/>
                </a:solidFill>
              </a:rPr>
              <a:t>new</a:t>
            </a:r>
            <a:r>
              <a:rPr lang="en-US" dirty="0"/>
              <a:t> </a:t>
            </a:r>
            <a:r>
              <a:rPr lang="en-US" dirty="0">
                <a:solidFill>
                  <a:schemeClr val="accent6"/>
                </a:solidFill>
              </a:rPr>
              <a:t>Gem</a:t>
            </a:r>
            <a:r>
              <a:rPr lang="en-US" dirty="0"/>
              <a:t>();</a:t>
            </a:r>
          </a:p>
        </p:txBody>
      </p:sp>
      <p:sp>
        <p:nvSpPr>
          <p:cNvPr id="4" name="TextBox 3">
            <a:extLst>
              <a:ext uri="{FF2B5EF4-FFF2-40B4-BE49-F238E27FC236}">
                <a16:creationId xmlns:a16="http://schemas.microsoft.com/office/drawing/2014/main" id="{AB9F8B7A-B67D-415E-B3BE-F6E852D2EF28}"/>
              </a:ext>
            </a:extLst>
          </p:cNvPr>
          <p:cNvSpPr txBox="1"/>
          <p:nvPr/>
        </p:nvSpPr>
        <p:spPr>
          <a:xfrm>
            <a:off x="441435" y="1985039"/>
            <a:ext cx="1592318" cy="369332"/>
          </a:xfrm>
          <a:prstGeom prst="rect">
            <a:avLst/>
          </a:prstGeom>
          <a:noFill/>
          <a:ln>
            <a:solidFill>
              <a:schemeClr val="accent3"/>
            </a:solidFill>
          </a:ln>
        </p:spPr>
        <p:txBody>
          <a:bodyPr wrap="square" rtlCol="0">
            <a:spAutoFit/>
          </a:bodyPr>
          <a:lstStyle/>
          <a:p>
            <a:r>
              <a:rPr lang="en-US" dirty="0"/>
              <a:t>Client Code</a:t>
            </a:r>
          </a:p>
        </p:txBody>
      </p:sp>
      <p:cxnSp>
        <p:nvCxnSpPr>
          <p:cNvPr id="8" name="Straight Arrow Connector 7">
            <a:extLst>
              <a:ext uri="{FF2B5EF4-FFF2-40B4-BE49-F238E27FC236}">
                <a16:creationId xmlns:a16="http://schemas.microsoft.com/office/drawing/2014/main" id="{DD3615E7-ADA8-4C31-8C29-C28730D413D8}"/>
              </a:ext>
            </a:extLst>
          </p:cNvPr>
          <p:cNvCxnSpPr/>
          <p:nvPr/>
        </p:nvCxnSpPr>
        <p:spPr>
          <a:xfrm>
            <a:off x="693683" y="2412124"/>
            <a:ext cx="0" cy="1496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70767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49A28-CE7F-4A78-9A08-A019C896C9A2}"/>
              </a:ext>
            </a:extLst>
          </p:cNvPr>
          <p:cNvSpPr>
            <a:spLocks noGrp="1"/>
          </p:cNvSpPr>
          <p:nvPr>
            <p:ph type="title"/>
          </p:nvPr>
        </p:nvSpPr>
        <p:spPr/>
        <p:txBody>
          <a:bodyPr/>
          <a:lstStyle/>
          <a:p>
            <a:r>
              <a:rPr lang="en-US" dirty="0">
                <a:solidFill>
                  <a:srgbClr val="FFFF00"/>
                </a:solidFill>
              </a:rPr>
              <a:t>ABC</a:t>
            </a:r>
            <a:r>
              <a:rPr lang="en-US" dirty="0"/>
              <a:t> Array of Pointers</a:t>
            </a:r>
          </a:p>
        </p:txBody>
      </p:sp>
      <p:sp>
        <p:nvSpPr>
          <p:cNvPr id="3" name="Content Placeholder 2">
            <a:extLst>
              <a:ext uri="{FF2B5EF4-FFF2-40B4-BE49-F238E27FC236}">
                <a16:creationId xmlns:a16="http://schemas.microsoft.com/office/drawing/2014/main" id="{E87BB09D-7DFB-4CEB-88A6-D3D0E0E05FCC}"/>
              </a:ext>
            </a:extLst>
          </p:cNvPr>
          <p:cNvSpPr>
            <a:spLocks noGrp="1"/>
          </p:cNvSpPr>
          <p:nvPr>
            <p:ph idx="1"/>
          </p:nvPr>
        </p:nvSpPr>
        <p:spPr/>
        <p:txBody>
          <a:bodyPr>
            <a:normAutofit/>
          </a:bodyPr>
          <a:lstStyle/>
          <a:p>
            <a:r>
              <a:rPr lang="en-US" sz="2800" dirty="0"/>
              <a:t>Having established a hierarchy of classes, we can create classes of that hierarchy and make use of them.</a:t>
            </a:r>
          </a:p>
          <a:p>
            <a:r>
              <a:rPr lang="en-US" sz="2800" dirty="0"/>
              <a:t>Through the use of pointers, we can more generically access objects of different </a:t>
            </a:r>
            <a:r>
              <a:rPr lang="en-US" sz="2800" dirty="0">
                <a:solidFill>
                  <a:srgbClr val="92D050"/>
                </a:solidFill>
              </a:rPr>
              <a:t>dynamic type </a:t>
            </a:r>
            <a:r>
              <a:rPr lang="en-US" sz="2800" dirty="0"/>
              <a:t>through the use of an array of pointers of their </a:t>
            </a:r>
            <a:r>
              <a:rPr lang="en-US" sz="2800" dirty="0">
                <a:solidFill>
                  <a:srgbClr val="92D050"/>
                </a:solidFill>
              </a:rPr>
              <a:t>static type</a:t>
            </a:r>
            <a:r>
              <a:rPr lang="en-US" sz="2800" dirty="0"/>
              <a:t>.</a:t>
            </a:r>
          </a:p>
        </p:txBody>
      </p:sp>
    </p:spTree>
    <p:extLst>
      <p:ext uri="{BB962C8B-B14F-4D97-AF65-F5344CB8AC3E}">
        <p14:creationId xmlns:p14="http://schemas.microsoft.com/office/powerpoint/2010/main" val="17631854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49A28-CE7F-4A78-9A08-A019C896C9A2}"/>
              </a:ext>
            </a:extLst>
          </p:cNvPr>
          <p:cNvSpPr>
            <a:spLocks noGrp="1"/>
          </p:cNvSpPr>
          <p:nvPr>
            <p:ph type="title"/>
          </p:nvPr>
        </p:nvSpPr>
        <p:spPr/>
        <p:txBody>
          <a:bodyPr/>
          <a:lstStyle/>
          <a:p>
            <a:r>
              <a:rPr lang="en-US" dirty="0">
                <a:solidFill>
                  <a:srgbClr val="FFFF00"/>
                </a:solidFill>
              </a:rPr>
              <a:t>ABC</a:t>
            </a:r>
            <a:r>
              <a:rPr lang="en-US" dirty="0"/>
              <a:t> Array of Pointers</a:t>
            </a:r>
          </a:p>
        </p:txBody>
      </p:sp>
      <p:sp>
        <p:nvSpPr>
          <p:cNvPr id="3" name="Content Placeholder 2">
            <a:extLst>
              <a:ext uri="{FF2B5EF4-FFF2-40B4-BE49-F238E27FC236}">
                <a16:creationId xmlns:a16="http://schemas.microsoft.com/office/drawing/2014/main" id="{E87BB09D-7DFB-4CEB-88A6-D3D0E0E05FCC}"/>
              </a:ext>
            </a:extLst>
          </p:cNvPr>
          <p:cNvSpPr>
            <a:spLocks noGrp="1"/>
          </p:cNvSpPr>
          <p:nvPr>
            <p:ph idx="1"/>
          </p:nvPr>
        </p:nvSpPr>
        <p:spPr/>
        <p:txBody>
          <a:bodyPr>
            <a:normAutofit/>
          </a:bodyPr>
          <a:lstStyle/>
          <a:p>
            <a:r>
              <a:rPr lang="en-US" sz="2800" dirty="0"/>
              <a:t>Consider having an array of pointers of the abstract base class like this:</a:t>
            </a:r>
          </a:p>
          <a:p>
            <a:pPr marL="0" indent="0">
              <a:buNone/>
            </a:pPr>
            <a:r>
              <a:rPr lang="en-US" sz="2400" dirty="0" err="1">
                <a:solidFill>
                  <a:srgbClr val="FFC000"/>
                </a:solidFill>
              </a:rPr>
              <a:t>iCrystal</a:t>
            </a:r>
            <a:r>
              <a:rPr lang="en-US" sz="2400" dirty="0">
                <a:solidFill>
                  <a:srgbClr val="FFC000"/>
                </a:solidFill>
              </a:rPr>
              <a:t>* </a:t>
            </a:r>
            <a:r>
              <a:rPr lang="en-US" sz="2400" dirty="0" err="1">
                <a:solidFill>
                  <a:srgbClr val="FFC000"/>
                </a:solidFill>
              </a:rPr>
              <a:t>ic</a:t>
            </a:r>
            <a:r>
              <a:rPr lang="en-US" sz="2400" dirty="0">
                <a:solidFill>
                  <a:srgbClr val="FFC000"/>
                </a:solidFill>
              </a:rPr>
              <a:t> [3]; </a:t>
            </a:r>
            <a:r>
              <a:rPr lang="en-US" sz="2400" dirty="0"/>
              <a:t>// The type of these pointers are </a:t>
            </a:r>
            <a:r>
              <a:rPr lang="en-US" sz="2400" dirty="0" err="1">
                <a:solidFill>
                  <a:schemeClr val="accent6"/>
                </a:solidFill>
              </a:rPr>
              <a:t>iCrystal</a:t>
            </a:r>
            <a:r>
              <a:rPr lang="en-US" sz="2400" dirty="0">
                <a:solidFill>
                  <a:srgbClr val="92D050"/>
                </a:solidFill>
              </a:rPr>
              <a:t>, the static type</a:t>
            </a:r>
          </a:p>
          <a:p>
            <a:pPr marL="0" indent="0">
              <a:buNone/>
            </a:pPr>
            <a:r>
              <a:rPr lang="en-US" sz="2400" dirty="0" err="1">
                <a:solidFill>
                  <a:schemeClr val="accent1">
                    <a:lumMod val="60000"/>
                    <a:lumOff val="40000"/>
                  </a:schemeClr>
                </a:solidFill>
              </a:rPr>
              <a:t>ic</a:t>
            </a:r>
            <a:r>
              <a:rPr lang="en-US" sz="2400" dirty="0">
                <a:solidFill>
                  <a:schemeClr val="accent1">
                    <a:lumMod val="60000"/>
                    <a:lumOff val="40000"/>
                  </a:schemeClr>
                </a:solidFill>
              </a:rPr>
              <a:t>[0] = new Crystal(); </a:t>
            </a:r>
            <a:r>
              <a:rPr lang="en-US" sz="2400" dirty="0"/>
              <a:t>// Have this point to a </a:t>
            </a:r>
            <a:r>
              <a:rPr lang="en-US" sz="2400" dirty="0">
                <a:solidFill>
                  <a:srgbClr val="92D050"/>
                </a:solidFill>
              </a:rPr>
              <a:t>Crystal</a:t>
            </a:r>
            <a:r>
              <a:rPr lang="en-US" sz="2400" dirty="0"/>
              <a:t> – </a:t>
            </a:r>
            <a:r>
              <a:rPr lang="en-US" sz="2400" dirty="0">
                <a:solidFill>
                  <a:srgbClr val="FFFF00"/>
                </a:solidFill>
              </a:rPr>
              <a:t>the dynamic type</a:t>
            </a:r>
          </a:p>
          <a:p>
            <a:pPr marL="0" indent="0">
              <a:buNone/>
            </a:pPr>
            <a:r>
              <a:rPr lang="en-US" sz="2400" dirty="0" err="1">
                <a:solidFill>
                  <a:srgbClr val="00B0F0"/>
                </a:solidFill>
              </a:rPr>
              <a:t>ic</a:t>
            </a:r>
            <a:r>
              <a:rPr lang="en-US" sz="2400" dirty="0">
                <a:solidFill>
                  <a:srgbClr val="00B0F0"/>
                </a:solidFill>
              </a:rPr>
              <a:t>[1] = new Gem(); </a:t>
            </a:r>
            <a:r>
              <a:rPr lang="en-US" sz="2400" dirty="0"/>
              <a:t>// Have this point to a </a:t>
            </a:r>
            <a:r>
              <a:rPr lang="en-US" sz="2400" dirty="0">
                <a:solidFill>
                  <a:srgbClr val="92D050"/>
                </a:solidFill>
              </a:rPr>
              <a:t>Gem</a:t>
            </a:r>
            <a:r>
              <a:rPr lang="en-US" sz="2400" dirty="0"/>
              <a:t> – </a:t>
            </a:r>
            <a:r>
              <a:rPr lang="en-US" sz="2400" dirty="0">
                <a:solidFill>
                  <a:srgbClr val="FFFF00"/>
                </a:solidFill>
              </a:rPr>
              <a:t>the dynamic type</a:t>
            </a:r>
          </a:p>
          <a:p>
            <a:pPr marL="0" indent="0">
              <a:buNone/>
            </a:pPr>
            <a:r>
              <a:rPr lang="en-US" sz="2400" dirty="0">
                <a:solidFill>
                  <a:srgbClr val="FF0000"/>
                </a:solidFill>
              </a:rPr>
              <a:t>This one single array can store different types in the hierarchy</a:t>
            </a:r>
          </a:p>
        </p:txBody>
      </p:sp>
    </p:spTree>
    <p:extLst>
      <p:ext uri="{BB962C8B-B14F-4D97-AF65-F5344CB8AC3E}">
        <p14:creationId xmlns:p14="http://schemas.microsoft.com/office/powerpoint/2010/main" val="31900039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49A28-CE7F-4A78-9A08-A019C896C9A2}"/>
              </a:ext>
            </a:extLst>
          </p:cNvPr>
          <p:cNvSpPr>
            <a:spLocks noGrp="1"/>
          </p:cNvSpPr>
          <p:nvPr>
            <p:ph type="title"/>
          </p:nvPr>
        </p:nvSpPr>
        <p:spPr/>
        <p:txBody>
          <a:bodyPr/>
          <a:lstStyle/>
          <a:p>
            <a:r>
              <a:rPr lang="en-US" dirty="0">
                <a:solidFill>
                  <a:srgbClr val="FFFF00"/>
                </a:solidFill>
              </a:rPr>
              <a:t>ABC</a:t>
            </a:r>
            <a:r>
              <a:rPr lang="en-US" dirty="0"/>
              <a:t> Array of Pointers</a:t>
            </a:r>
          </a:p>
        </p:txBody>
      </p:sp>
      <p:sp>
        <p:nvSpPr>
          <p:cNvPr id="3" name="Content Placeholder 2">
            <a:extLst>
              <a:ext uri="{FF2B5EF4-FFF2-40B4-BE49-F238E27FC236}">
                <a16:creationId xmlns:a16="http://schemas.microsoft.com/office/drawing/2014/main" id="{E87BB09D-7DFB-4CEB-88A6-D3D0E0E05FCC}"/>
              </a:ext>
            </a:extLst>
          </p:cNvPr>
          <p:cNvSpPr>
            <a:spLocks noGrp="1"/>
          </p:cNvSpPr>
          <p:nvPr>
            <p:ph idx="1"/>
          </p:nvPr>
        </p:nvSpPr>
        <p:spPr/>
        <p:txBody>
          <a:bodyPr>
            <a:normAutofit/>
          </a:bodyPr>
          <a:lstStyle/>
          <a:p>
            <a:r>
              <a:rPr lang="en-US" sz="3600" dirty="0"/>
              <a:t>This feature allows a form of polymorphism  (these objects here are considered to be </a:t>
            </a:r>
            <a:r>
              <a:rPr lang="en-US" sz="3600" dirty="0">
                <a:solidFill>
                  <a:srgbClr val="FFFF00"/>
                </a:solidFill>
              </a:rPr>
              <a:t>polymorphic</a:t>
            </a:r>
            <a:r>
              <a:rPr lang="en-US" sz="3600" dirty="0"/>
              <a:t>) as we have a single entry point but different behavior based on the ‘</a:t>
            </a:r>
            <a:r>
              <a:rPr lang="en-US" sz="3600" dirty="0">
                <a:solidFill>
                  <a:srgbClr val="FF0000"/>
                </a:solidFill>
              </a:rPr>
              <a:t>true</a:t>
            </a:r>
            <a:r>
              <a:rPr lang="en-US" sz="3600" dirty="0"/>
              <a:t>’ type of the object</a:t>
            </a:r>
          </a:p>
        </p:txBody>
      </p:sp>
    </p:spTree>
    <p:extLst>
      <p:ext uri="{BB962C8B-B14F-4D97-AF65-F5344CB8AC3E}">
        <p14:creationId xmlns:p14="http://schemas.microsoft.com/office/powerpoint/2010/main" val="23109848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01D4D0-E470-4961-BE1C-315BCED85881}"/>
              </a:ext>
            </a:extLst>
          </p:cNvPr>
          <p:cNvSpPr>
            <a:spLocks noGrp="1"/>
          </p:cNvSpPr>
          <p:nvPr>
            <p:ph type="title"/>
          </p:nvPr>
        </p:nvSpPr>
        <p:spPr/>
        <p:txBody>
          <a:bodyPr/>
          <a:lstStyle/>
          <a:p>
            <a:r>
              <a:rPr lang="en-US" dirty="0"/>
              <a:t>Week 9-2</a:t>
            </a:r>
          </a:p>
        </p:txBody>
      </p:sp>
      <p:sp>
        <p:nvSpPr>
          <p:cNvPr id="5" name="Text Placeholder 4">
            <a:extLst>
              <a:ext uri="{FF2B5EF4-FFF2-40B4-BE49-F238E27FC236}">
                <a16:creationId xmlns:a16="http://schemas.microsoft.com/office/drawing/2014/main" id="{1DC6D034-6290-472A-8E85-54842709500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37152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36665D-5621-4866-9EC1-86543A3A1FDF}"/>
              </a:ext>
            </a:extLst>
          </p:cNvPr>
          <p:cNvSpPr>
            <a:spLocks noGrp="1"/>
          </p:cNvSpPr>
          <p:nvPr>
            <p:ph type="title"/>
          </p:nvPr>
        </p:nvSpPr>
        <p:spPr/>
        <p:txBody>
          <a:bodyPr/>
          <a:lstStyle/>
          <a:p>
            <a:r>
              <a:rPr lang="en-US" dirty="0"/>
              <a:t>Types</a:t>
            </a:r>
          </a:p>
        </p:txBody>
      </p:sp>
      <p:sp>
        <p:nvSpPr>
          <p:cNvPr id="5" name="Content Placeholder 4">
            <a:extLst>
              <a:ext uri="{FF2B5EF4-FFF2-40B4-BE49-F238E27FC236}">
                <a16:creationId xmlns:a16="http://schemas.microsoft.com/office/drawing/2014/main" id="{8CAEAFFD-5BA8-4012-9B5F-62619A009F82}"/>
              </a:ext>
            </a:extLst>
          </p:cNvPr>
          <p:cNvSpPr>
            <a:spLocks noGrp="1"/>
          </p:cNvSpPr>
          <p:nvPr>
            <p:ph idx="1"/>
          </p:nvPr>
        </p:nvSpPr>
        <p:spPr/>
        <p:txBody>
          <a:bodyPr>
            <a:normAutofit/>
          </a:bodyPr>
          <a:lstStyle/>
          <a:p>
            <a:r>
              <a:rPr lang="en-US" sz="2800" dirty="0"/>
              <a:t>Let’s review types again briefly here.</a:t>
            </a:r>
          </a:p>
          <a:p>
            <a:r>
              <a:rPr lang="en-US" sz="2800" dirty="0"/>
              <a:t>Types in C++ will determine how the compiler will interpret a particular set of data.</a:t>
            </a:r>
          </a:p>
          <a:p>
            <a:r>
              <a:rPr lang="en-US" sz="2800" dirty="0"/>
              <a:t>Stating something like </a:t>
            </a:r>
            <a:r>
              <a:rPr lang="en-US" sz="2800" dirty="0">
                <a:solidFill>
                  <a:srgbClr val="FFFF00"/>
                </a:solidFill>
              </a:rPr>
              <a:t>int</a:t>
            </a:r>
            <a:r>
              <a:rPr lang="en-US" sz="2800" dirty="0"/>
              <a:t> x = 3; will have us interpret that the data like a </a:t>
            </a:r>
            <a:r>
              <a:rPr lang="en-US" sz="2800" dirty="0">
                <a:solidFill>
                  <a:srgbClr val="FFFF00"/>
                </a:solidFill>
              </a:rPr>
              <a:t>integer</a:t>
            </a:r>
            <a:r>
              <a:rPr lang="en-US" sz="2800" dirty="0"/>
              <a:t> versus a </a:t>
            </a:r>
            <a:r>
              <a:rPr lang="en-US" sz="2800" dirty="0">
                <a:solidFill>
                  <a:srgbClr val="FFFF00"/>
                </a:solidFill>
              </a:rPr>
              <a:t>character</a:t>
            </a:r>
            <a:r>
              <a:rPr lang="en-US" sz="2800" dirty="0"/>
              <a:t> as in </a:t>
            </a:r>
            <a:r>
              <a:rPr lang="en-US" sz="2800" dirty="0">
                <a:solidFill>
                  <a:srgbClr val="FFFF00"/>
                </a:solidFill>
              </a:rPr>
              <a:t>char</a:t>
            </a:r>
            <a:r>
              <a:rPr lang="en-US" sz="2800" dirty="0"/>
              <a:t> x = 3;</a:t>
            </a:r>
          </a:p>
        </p:txBody>
      </p:sp>
    </p:spTree>
    <p:extLst>
      <p:ext uri="{BB962C8B-B14F-4D97-AF65-F5344CB8AC3E}">
        <p14:creationId xmlns:p14="http://schemas.microsoft.com/office/powerpoint/2010/main" val="21885360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a:t>
            </a:r>
          </a:p>
        </p:txBody>
      </p:sp>
      <p:sp>
        <p:nvSpPr>
          <p:cNvPr id="3" name="Content Placeholder 2"/>
          <p:cNvSpPr>
            <a:spLocks noGrp="1"/>
          </p:cNvSpPr>
          <p:nvPr>
            <p:ph idx="1"/>
          </p:nvPr>
        </p:nvSpPr>
        <p:spPr/>
        <p:txBody>
          <a:bodyPr>
            <a:normAutofit lnSpcReduction="10000"/>
          </a:bodyPr>
          <a:lstStyle/>
          <a:p>
            <a:r>
              <a:rPr lang="en-US" sz="2800" dirty="0"/>
              <a:t>In our previous example with </a:t>
            </a:r>
            <a:r>
              <a:rPr lang="en-US" sz="2800" dirty="0">
                <a:solidFill>
                  <a:srgbClr val="FFFF00"/>
                </a:solidFill>
              </a:rPr>
              <a:t>array of pointers </a:t>
            </a:r>
            <a:r>
              <a:rPr lang="en-US" sz="2800" dirty="0"/>
              <a:t>we made mention of two different categories of types, a </a:t>
            </a:r>
            <a:r>
              <a:rPr lang="en-US" sz="2800" dirty="0">
                <a:solidFill>
                  <a:srgbClr val="92D050"/>
                </a:solidFill>
              </a:rPr>
              <a:t>static</a:t>
            </a:r>
            <a:r>
              <a:rPr lang="en-US" sz="2800" dirty="0"/>
              <a:t> type and a </a:t>
            </a:r>
            <a:r>
              <a:rPr lang="en-US" sz="2800" dirty="0">
                <a:solidFill>
                  <a:srgbClr val="92D050"/>
                </a:solidFill>
              </a:rPr>
              <a:t>dynamic</a:t>
            </a:r>
            <a:r>
              <a:rPr lang="en-US" sz="2800" dirty="0"/>
              <a:t> type that an object can have </a:t>
            </a:r>
          </a:p>
          <a:p>
            <a:r>
              <a:rPr lang="en-US" sz="2800" dirty="0"/>
              <a:t>The </a:t>
            </a:r>
            <a:r>
              <a:rPr lang="en-US" sz="2800" dirty="0">
                <a:solidFill>
                  <a:srgbClr val="92D050"/>
                </a:solidFill>
              </a:rPr>
              <a:t>static</a:t>
            </a:r>
            <a:r>
              <a:rPr lang="en-US" sz="2800" dirty="0"/>
              <a:t> type can be said to be the </a:t>
            </a:r>
            <a:r>
              <a:rPr lang="en-US" sz="2800" dirty="0">
                <a:solidFill>
                  <a:srgbClr val="FFFF00"/>
                </a:solidFill>
              </a:rPr>
              <a:t>type of the object that’s known during compile time</a:t>
            </a:r>
          </a:p>
          <a:p>
            <a:r>
              <a:rPr lang="en-US" sz="2800" dirty="0"/>
              <a:t>The </a:t>
            </a:r>
            <a:r>
              <a:rPr lang="en-US" sz="2800" dirty="0">
                <a:solidFill>
                  <a:srgbClr val="92D050"/>
                </a:solidFill>
              </a:rPr>
              <a:t>dynamic</a:t>
            </a:r>
            <a:r>
              <a:rPr lang="en-US" sz="2800" dirty="0"/>
              <a:t> type can be said to be the </a:t>
            </a:r>
            <a:r>
              <a:rPr lang="en-US" sz="2800" dirty="0">
                <a:solidFill>
                  <a:srgbClr val="FFFF00"/>
                </a:solidFill>
              </a:rPr>
              <a:t>‘actual’ type of the object at the time of its creation during run time</a:t>
            </a:r>
          </a:p>
          <a:p>
            <a:endParaRPr lang="en-US" dirty="0"/>
          </a:p>
        </p:txBody>
      </p:sp>
    </p:spTree>
    <p:extLst>
      <p:ext uri="{BB962C8B-B14F-4D97-AF65-F5344CB8AC3E}">
        <p14:creationId xmlns:p14="http://schemas.microsoft.com/office/powerpoint/2010/main" val="15033377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12A89-2774-4FCF-BB7D-3F939CC5E27C}"/>
              </a:ext>
            </a:extLst>
          </p:cNvPr>
          <p:cNvSpPr>
            <a:spLocks noGrp="1"/>
          </p:cNvSpPr>
          <p:nvPr>
            <p:ph type="title"/>
          </p:nvPr>
        </p:nvSpPr>
        <p:spPr/>
        <p:txBody>
          <a:bodyPr/>
          <a:lstStyle/>
          <a:p>
            <a:r>
              <a:rPr lang="en-US" dirty="0"/>
              <a:t>Types</a:t>
            </a:r>
          </a:p>
        </p:txBody>
      </p:sp>
      <p:sp>
        <p:nvSpPr>
          <p:cNvPr id="3" name="Content Placeholder 2">
            <a:extLst>
              <a:ext uri="{FF2B5EF4-FFF2-40B4-BE49-F238E27FC236}">
                <a16:creationId xmlns:a16="http://schemas.microsoft.com/office/drawing/2014/main" id="{3A569FC3-984F-45F0-A396-F745EF64D3D4}"/>
              </a:ext>
            </a:extLst>
          </p:cNvPr>
          <p:cNvSpPr>
            <a:spLocks noGrp="1"/>
          </p:cNvSpPr>
          <p:nvPr>
            <p:ph idx="1"/>
          </p:nvPr>
        </p:nvSpPr>
        <p:spPr/>
        <p:txBody>
          <a:bodyPr>
            <a:normAutofit fontScale="92500"/>
          </a:bodyPr>
          <a:lstStyle/>
          <a:p>
            <a:r>
              <a:rPr lang="en-US" sz="2400" dirty="0"/>
              <a:t>C++ allows for these two types of an object through the pointer syntax:</a:t>
            </a:r>
          </a:p>
          <a:p>
            <a:r>
              <a:rPr lang="en-US" sz="2400" dirty="0"/>
              <a:t>Examining a previous example again: </a:t>
            </a:r>
            <a:r>
              <a:rPr lang="en-US" sz="2400" dirty="0" err="1">
                <a:solidFill>
                  <a:srgbClr val="00B0F0"/>
                </a:solidFill>
              </a:rPr>
              <a:t>iCrystal</a:t>
            </a:r>
            <a:r>
              <a:rPr lang="en-US" sz="2400" dirty="0">
                <a:solidFill>
                  <a:srgbClr val="00B0F0"/>
                </a:solidFill>
              </a:rPr>
              <a:t>* </a:t>
            </a:r>
            <a:r>
              <a:rPr lang="en-US" sz="2400" dirty="0">
                <a:solidFill>
                  <a:schemeClr val="accent5"/>
                </a:solidFill>
              </a:rPr>
              <a:t>c</a:t>
            </a:r>
            <a:r>
              <a:rPr lang="en-US" sz="2400" dirty="0">
                <a:solidFill>
                  <a:srgbClr val="00B0F0"/>
                </a:solidFill>
              </a:rPr>
              <a:t> </a:t>
            </a:r>
            <a:r>
              <a:rPr lang="en-US" sz="2400" dirty="0"/>
              <a:t>=</a:t>
            </a:r>
            <a:r>
              <a:rPr lang="en-US" sz="2400" dirty="0">
                <a:solidFill>
                  <a:srgbClr val="00B0F0"/>
                </a:solidFill>
              </a:rPr>
              <a:t> </a:t>
            </a:r>
            <a:r>
              <a:rPr lang="en-US" sz="2400" dirty="0">
                <a:solidFill>
                  <a:srgbClr val="FFFF00"/>
                </a:solidFill>
              </a:rPr>
              <a:t>new</a:t>
            </a:r>
            <a:r>
              <a:rPr lang="en-US" sz="2400" dirty="0">
                <a:solidFill>
                  <a:srgbClr val="00B0F0"/>
                </a:solidFill>
              </a:rPr>
              <a:t> </a:t>
            </a:r>
            <a:r>
              <a:rPr lang="en-US" sz="2400" dirty="0">
                <a:solidFill>
                  <a:schemeClr val="accent6"/>
                </a:solidFill>
              </a:rPr>
              <a:t>Crystal</a:t>
            </a:r>
            <a:r>
              <a:rPr lang="en-US" sz="2400" dirty="0"/>
              <a:t>();</a:t>
            </a:r>
          </a:p>
          <a:p>
            <a:pPr lvl="1"/>
            <a:r>
              <a:rPr lang="en-US" sz="2400" dirty="0"/>
              <a:t>The </a:t>
            </a:r>
            <a:r>
              <a:rPr lang="en-US" sz="2400" dirty="0">
                <a:solidFill>
                  <a:srgbClr val="FFFF00"/>
                </a:solidFill>
              </a:rPr>
              <a:t>static</a:t>
            </a:r>
            <a:r>
              <a:rPr lang="en-US" sz="2400" dirty="0"/>
              <a:t> type of </a:t>
            </a:r>
            <a:r>
              <a:rPr lang="en-US" sz="2400" dirty="0">
                <a:solidFill>
                  <a:schemeClr val="accent5"/>
                </a:solidFill>
              </a:rPr>
              <a:t>c</a:t>
            </a:r>
            <a:r>
              <a:rPr lang="en-US" sz="2400" dirty="0"/>
              <a:t> is the </a:t>
            </a:r>
            <a:r>
              <a:rPr lang="en-US" sz="2400" dirty="0" err="1">
                <a:solidFill>
                  <a:srgbClr val="00B0F0"/>
                </a:solidFill>
              </a:rPr>
              <a:t>iCrystal</a:t>
            </a:r>
            <a:r>
              <a:rPr lang="en-US" sz="2400" dirty="0"/>
              <a:t> class (</a:t>
            </a:r>
            <a:r>
              <a:rPr lang="en-US" sz="2400" dirty="0">
                <a:solidFill>
                  <a:schemeClr val="accent5">
                    <a:lumMod val="60000"/>
                    <a:lumOff val="40000"/>
                  </a:schemeClr>
                </a:solidFill>
              </a:rPr>
              <a:t>left</a:t>
            </a:r>
            <a:r>
              <a:rPr lang="en-US" sz="2400" dirty="0">
                <a:solidFill>
                  <a:schemeClr val="accent4"/>
                </a:solidFill>
              </a:rPr>
              <a:t> </a:t>
            </a:r>
            <a:r>
              <a:rPr lang="en-US" sz="2400" dirty="0"/>
              <a:t>hand side)</a:t>
            </a:r>
          </a:p>
          <a:p>
            <a:pPr lvl="1"/>
            <a:r>
              <a:rPr lang="en-US" sz="2400" dirty="0"/>
              <a:t>The </a:t>
            </a:r>
            <a:r>
              <a:rPr lang="en-US" sz="2400" dirty="0">
                <a:solidFill>
                  <a:srgbClr val="FFFF00"/>
                </a:solidFill>
              </a:rPr>
              <a:t>dynamic</a:t>
            </a:r>
            <a:r>
              <a:rPr lang="en-US" sz="2400" dirty="0"/>
              <a:t> type of </a:t>
            </a:r>
            <a:r>
              <a:rPr lang="en-US" sz="2400" dirty="0">
                <a:solidFill>
                  <a:schemeClr val="accent5"/>
                </a:solidFill>
              </a:rPr>
              <a:t>c</a:t>
            </a:r>
            <a:r>
              <a:rPr lang="en-US" sz="2400" dirty="0"/>
              <a:t> is the </a:t>
            </a:r>
            <a:r>
              <a:rPr lang="en-US" sz="2400" dirty="0">
                <a:solidFill>
                  <a:schemeClr val="accent6"/>
                </a:solidFill>
              </a:rPr>
              <a:t>Crystal</a:t>
            </a:r>
            <a:r>
              <a:rPr lang="en-US" sz="2400" dirty="0"/>
              <a:t> class (</a:t>
            </a:r>
            <a:r>
              <a:rPr lang="en-US" sz="2400" dirty="0">
                <a:solidFill>
                  <a:srgbClr val="FFFF00"/>
                </a:solidFill>
              </a:rPr>
              <a:t>right</a:t>
            </a:r>
            <a:r>
              <a:rPr lang="en-US" sz="2400" dirty="0">
                <a:solidFill>
                  <a:schemeClr val="accent4"/>
                </a:solidFill>
              </a:rPr>
              <a:t> </a:t>
            </a:r>
            <a:r>
              <a:rPr lang="en-US" sz="2400" dirty="0"/>
              <a:t>hand side)</a:t>
            </a:r>
          </a:p>
          <a:p>
            <a:pPr lvl="1"/>
            <a:r>
              <a:rPr lang="en-US" sz="2400" dirty="0"/>
              <a:t>It can be noted that we can deallocate the </a:t>
            </a:r>
            <a:r>
              <a:rPr lang="en-US" sz="2400" dirty="0">
                <a:solidFill>
                  <a:schemeClr val="accent5"/>
                </a:solidFill>
              </a:rPr>
              <a:t>c</a:t>
            </a:r>
            <a:r>
              <a:rPr lang="en-US" sz="2400" dirty="0"/>
              <a:t> pointer and reallocate it to perhaps a </a:t>
            </a:r>
            <a:r>
              <a:rPr lang="en-US" sz="2400" dirty="0">
                <a:solidFill>
                  <a:srgbClr val="FF0000"/>
                </a:solidFill>
              </a:rPr>
              <a:t>different type</a:t>
            </a:r>
            <a:r>
              <a:rPr lang="en-US" sz="2400" dirty="0"/>
              <a:t>.</a:t>
            </a:r>
          </a:p>
          <a:p>
            <a:pPr lvl="1"/>
            <a:r>
              <a:rPr lang="en-US" sz="2400" dirty="0">
                <a:solidFill>
                  <a:srgbClr val="92D050"/>
                </a:solidFill>
              </a:rPr>
              <a:t>This means in essence that the dynamic type can change throughout a program whereas the static type will remain the same throughout.</a:t>
            </a:r>
          </a:p>
          <a:p>
            <a:pPr lvl="2"/>
            <a:endParaRPr lang="en-US" dirty="0"/>
          </a:p>
          <a:p>
            <a:pPr lvl="1"/>
            <a:endParaRPr lang="en-US" dirty="0"/>
          </a:p>
          <a:p>
            <a:endParaRPr lang="en-US" dirty="0"/>
          </a:p>
        </p:txBody>
      </p:sp>
    </p:spTree>
    <p:extLst>
      <p:ext uri="{BB962C8B-B14F-4D97-AF65-F5344CB8AC3E}">
        <p14:creationId xmlns:p14="http://schemas.microsoft.com/office/powerpoint/2010/main" val="3231411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77225-272D-4103-9FDF-9F01A42D5E4E}"/>
              </a:ext>
            </a:extLst>
          </p:cNvPr>
          <p:cNvSpPr>
            <a:spLocks noGrp="1"/>
          </p:cNvSpPr>
          <p:nvPr>
            <p:ph type="title"/>
          </p:nvPr>
        </p:nvSpPr>
        <p:spPr/>
        <p:txBody>
          <a:bodyPr/>
          <a:lstStyle/>
          <a:p>
            <a:r>
              <a:rPr lang="en-US" dirty="0"/>
              <a:t>Polymorphism</a:t>
            </a:r>
          </a:p>
        </p:txBody>
      </p:sp>
      <p:sp>
        <p:nvSpPr>
          <p:cNvPr id="3" name="Content Placeholder 2">
            <a:extLst>
              <a:ext uri="{FF2B5EF4-FFF2-40B4-BE49-F238E27FC236}">
                <a16:creationId xmlns:a16="http://schemas.microsoft.com/office/drawing/2014/main" id="{C3AD7D60-94F1-45BA-9D2A-653B24BDA1CB}"/>
              </a:ext>
            </a:extLst>
          </p:cNvPr>
          <p:cNvSpPr>
            <a:spLocks noGrp="1"/>
          </p:cNvSpPr>
          <p:nvPr>
            <p:ph idx="1"/>
          </p:nvPr>
        </p:nvSpPr>
        <p:spPr/>
        <p:txBody>
          <a:bodyPr>
            <a:normAutofit/>
          </a:bodyPr>
          <a:lstStyle/>
          <a:p>
            <a:r>
              <a:rPr lang="en-US" sz="2800" dirty="0"/>
              <a:t>The third pillar of OOP is </a:t>
            </a:r>
            <a:r>
              <a:rPr lang="en-US" sz="2800" dirty="0">
                <a:solidFill>
                  <a:schemeClr val="accent4">
                    <a:lumMod val="40000"/>
                    <a:lumOff val="60000"/>
                  </a:schemeClr>
                </a:solidFill>
              </a:rPr>
              <a:t>Polymorphism</a:t>
            </a:r>
            <a:r>
              <a:rPr lang="en-US" sz="2800" dirty="0"/>
              <a:t> </a:t>
            </a:r>
          </a:p>
          <a:p>
            <a:r>
              <a:rPr lang="en-US" sz="2800" dirty="0"/>
              <a:t>Previously we had touched on this in very brief but now we can talk about it in more detail</a:t>
            </a:r>
          </a:p>
          <a:p>
            <a:r>
              <a:rPr lang="en-US" sz="2800" dirty="0"/>
              <a:t>We’ll be seeing how C++ </a:t>
            </a:r>
            <a:r>
              <a:rPr lang="en-US" sz="2800" dirty="0">
                <a:solidFill>
                  <a:srgbClr val="FFFF00"/>
                </a:solidFill>
              </a:rPr>
              <a:t>implements this concept </a:t>
            </a:r>
            <a:r>
              <a:rPr lang="en-US" sz="2800" dirty="0"/>
              <a:t>in this week and next week’s materials</a:t>
            </a:r>
          </a:p>
          <a:p>
            <a:endParaRPr lang="en-US" sz="2800" dirty="0"/>
          </a:p>
        </p:txBody>
      </p:sp>
    </p:spTree>
    <p:extLst>
      <p:ext uri="{BB962C8B-B14F-4D97-AF65-F5344CB8AC3E}">
        <p14:creationId xmlns:p14="http://schemas.microsoft.com/office/powerpoint/2010/main" val="33225425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522BB-E042-40DA-B667-D29A4D374743}"/>
              </a:ext>
            </a:extLst>
          </p:cNvPr>
          <p:cNvSpPr>
            <a:spLocks noGrp="1"/>
          </p:cNvSpPr>
          <p:nvPr>
            <p:ph type="title"/>
          </p:nvPr>
        </p:nvSpPr>
        <p:spPr/>
        <p:txBody>
          <a:bodyPr/>
          <a:lstStyle/>
          <a:p>
            <a:r>
              <a:rPr lang="en-US" dirty="0"/>
              <a:t>Types</a:t>
            </a:r>
          </a:p>
        </p:txBody>
      </p:sp>
      <p:sp>
        <p:nvSpPr>
          <p:cNvPr id="3" name="Content Placeholder 2">
            <a:extLst>
              <a:ext uri="{FF2B5EF4-FFF2-40B4-BE49-F238E27FC236}">
                <a16:creationId xmlns:a16="http://schemas.microsoft.com/office/drawing/2014/main" id="{8F0E52A2-D925-4C44-A26A-2E98944C5EAB}"/>
              </a:ext>
            </a:extLst>
          </p:cNvPr>
          <p:cNvSpPr>
            <a:spLocks noGrp="1"/>
          </p:cNvSpPr>
          <p:nvPr>
            <p:ph idx="1"/>
          </p:nvPr>
        </p:nvSpPr>
        <p:spPr/>
        <p:txBody>
          <a:bodyPr>
            <a:normAutofit fontScale="92500" lnSpcReduction="20000"/>
          </a:bodyPr>
          <a:lstStyle/>
          <a:p>
            <a:r>
              <a:rPr lang="en-US" sz="2800" dirty="0"/>
              <a:t>Remembering Polymorphism, consider a function: </a:t>
            </a:r>
            <a:br>
              <a:rPr lang="en-US" sz="2800" dirty="0"/>
            </a:br>
            <a:r>
              <a:rPr lang="en-US" sz="2800" dirty="0">
                <a:solidFill>
                  <a:srgbClr val="00B0F0"/>
                </a:solidFill>
              </a:rPr>
              <a:t>void </a:t>
            </a:r>
            <a:r>
              <a:rPr lang="en-US" sz="2800" dirty="0"/>
              <a:t>show</a:t>
            </a:r>
            <a:r>
              <a:rPr lang="en-US" sz="2800" dirty="0">
                <a:solidFill>
                  <a:srgbClr val="00B0F0"/>
                </a:solidFill>
              </a:rPr>
              <a:t> </a:t>
            </a:r>
            <a:r>
              <a:rPr lang="en-US" sz="2800" dirty="0"/>
              <a:t>(</a:t>
            </a:r>
            <a:r>
              <a:rPr lang="en-US" sz="2800" dirty="0">
                <a:solidFill>
                  <a:srgbClr val="00B0F0"/>
                </a:solidFill>
              </a:rPr>
              <a:t>const </a:t>
            </a:r>
            <a:r>
              <a:rPr lang="en-US" sz="2800" dirty="0">
                <a:solidFill>
                  <a:schemeClr val="accent6"/>
                </a:solidFill>
              </a:rPr>
              <a:t>Crystal*</a:t>
            </a:r>
            <a:r>
              <a:rPr lang="en-US" sz="2800" dirty="0">
                <a:solidFill>
                  <a:srgbClr val="00B0F0"/>
                </a:solidFill>
              </a:rPr>
              <a:t> </a:t>
            </a:r>
            <a:r>
              <a:rPr lang="en-US" sz="2800" dirty="0">
                <a:solidFill>
                  <a:schemeClr val="accent6"/>
                </a:solidFill>
              </a:rPr>
              <a:t>c</a:t>
            </a:r>
            <a:r>
              <a:rPr lang="en-US" sz="2800" dirty="0"/>
              <a:t>)</a:t>
            </a:r>
            <a:r>
              <a:rPr lang="en-US" sz="2800" dirty="0">
                <a:solidFill>
                  <a:srgbClr val="00B0F0"/>
                </a:solidFill>
              </a:rPr>
              <a:t> </a:t>
            </a:r>
            <a:r>
              <a:rPr lang="en-US" sz="2800" dirty="0"/>
              <a:t>{</a:t>
            </a:r>
            <a:r>
              <a:rPr lang="en-US" sz="2800" dirty="0">
                <a:solidFill>
                  <a:srgbClr val="00B0F0"/>
                </a:solidFill>
              </a:rPr>
              <a:t> </a:t>
            </a:r>
            <a:r>
              <a:rPr lang="en-US" sz="2800" dirty="0" err="1">
                <a:solidFill>
                  <a:schemeClr val="accent6"/>
                </a:solidFill>
              </a:rPr>
              <a:t>c</a:t>
            </a:r>
            <a:r>
              <a:rPr lang="en-US" sz="2800" dirty="0" err="1">
                <a:solidFill>
                  <a:srgbClr val="92D050"/>
                </a:solidFill>
              </a:rPr>
              <a:t>.display</a:t>
            </a:r>
            <a:r>
              <a:rPr lang="en-US" sz="2800" dirty="0">
                <a:solidFill>
                  <a:srgbClr val="92D050"/>
                </a:solidFill>
              </a:rPr>
              <a:t>() </a:t>
            </a:r>
            <a:r>
              <a:rPr lang="en-US" sz="2800" dirty="0"/>
              <a:t>};</a:t>
            </a:r>
            <a:endParaRPr lang="en-US" sz="2800" dirty="0">
              <a:solidFill>
                <a:srgbClr val="FFFF00"/>
              </a:solidFill>
            </a:endParaRPr>
          </a:p>
          <a:p>
            <a:pPr lvl="1"/>
            <a:r>
              <a:rPr lang="en-US" sz="2400" dirty="0">
                <a:solidFill>
                  <a:srgbClr val="FFFF00"/>
                </a:solidFill>
              </a:rPr>
              <a:t>This function takes in a Crystal pointer</a:t>
            </a:r>
          </a:p>
          <a:p>
            <a:r>
              <a:rPr lang="en-US" sz="2800" dirty="0"/>
              <a:t>If we had these objects and passed them to the show function:</a:t>
            </a:r>
          </a:p>
          <a:p>
            <a:pPr lvl="1"/>
            <a:r>
              <a:rPr lang="en-US" sz="2400" dirty="0">
                <a:solidFill>
                  <a:schemeClr val="accent6"/>
                </a:solidFill>
              </a:rPr>
              <a:t>Crystal*</a:t>
            </a:r>
            <a:r>
              <a:rPr lang="en-US" sz="2400" dirty="0">
                <a:solidFill>
                  <a:srgbClr val="92D050"/>
                </a:solidFill>
              </a:rPr>
              <a:t> </a:t>
            </a:r>
            <a:r>
              <a:rPr lang="en-US" sz="2400" dirty="0">
                <a:solidFill>
                  <a:schemeClr val="accent6"/>
                </a:solidFill>
              </a:rPr>
              <a:t>one</a:t>
            </a:r>
            <a:r>
              <a:rPr lang="en-US" sz="2400" dirty="0">
                <a:solidFill>
                  <a:srgbClr val="92D050"/>
                </a:solidFill>
              </a:rPr>
              <a:t> </a:t>
            </a:r>
            <a:r>
              <a:rPr lang="en-US" sz="2400" dirty="0"/>
              <a:t>=</a:t>
            </a:r>
            <a:r>
              <a:rPr lang="en-US" sz="2400" dirty="0">
                <a:solidFill>
                  <a:srgbClr val="92D050"/>
                </a:solidFill>
              </a:rPr>
              <a:t> </a:t>
            </a:r>
            <a:r>
              <a:rPr lang="en-US" sz="2400" dirty="0">
                <a:solidFill>
                  <a:srgbClr val="FFFF00"/>
                </a:solidFill>
              </a:rPr>
              <a:t>new</a:t>
            </a:r>
            <a:r>
              <a:rPr lang="en-US" sz="2400" dirty="0">
                <a:solidFill>
                  <a:srgbClr val="92D050"/>
                </a:solidFill>
              </a:rPr>
              <a:t> </a:t>
            </a:r>
            <a:r>
              <a:rPr lang="en-US" sz="2400" dirty="0">
                <a:solidFill>
                  <a:schemeClr val="accent6"/>
                </a:solidFill>
              </a:rPr>
              <a:t>Crystal</a:t>
            </a:r>
            <a:r>
              <a:rPr lang="en-US" sz="2400" dirty="0"/>
              <a:t>(); </a:t>
            </a:r>
            <a:r>
              <a:rPr lang="en-US" sz="2400" dirty="0">
                <a:solidFill>
                  <a:schemeClr val="tx2"/>
                </a:solidFill>
              </a:rPr>
              <a:t>show</a:t>
            </a:r>
            <a:r>
              <a:rPr lang="en-US" sz="2400" dirty="0"/>
              <a:t>(*</a:t>
            </a:r>
            <a:r>
              <a:rPr lang="en-US" sz="2400" dirty="0">
                <a:solidFill>
                  <a:srgbClr val="FFFF00"/>
                </a:solidFill>
              </a:rPr>
              <a:t>one</a:t>
            </a:r>
            <a:r>
              <a:rPr lang="en-US" sz="2400" dirty="0"/>
              <a:t>); </a:t>
            </a:r>
          </a:p>
          <a:p>
            <a:pPr lvl="1"/>
            <a:r>
              <a:rPr lang="en-US" sz="2400" dirty="0">
                <a:solidFill>
                  <a:schemeClr val="accent6"/>
                </a:solidFill>
              </a:rPr>
              <a:t>Crystal* two </a:t>
            </a:r>
            <a:r>
              <a:rPr lang="en-US" sz="2400" dirty="0"/>
              <a:t>=</a:t>
            </a:r>
            <a:r>
              <a:rPr lang="en-US" sz="2400" dirty="0">
                <a:solidFill>
                  <a:srgbClr val="92D050"/>
                </a:solidFill>
              </a:rPr>
              <a:t> </a:t>
            </a:r>
            <a:r>
              <a:rPr lang="en-US" sz="2400" dirty="0">
                <a:solidFill>
                  <a:srgbClr val="FFFF00"/>
                </a:solidFill>
              </a:rPr>
              <a:t>new</a:t>
            </a:r>
            <a:r>
              <a:rPr lang="en-US" sz="2400" dirty="0">
                <a:solidFill>
                  <a:srgbClr val="92D050"/>
                </a:solidFill>
              </a:rPr>
              <a:t> </a:t>
            </a:r>
            <a:r>
              <a:rPr lang="en-US" sz="2400" dirty="0">
                <a:solidFill>
                  <a:schemeClr val="accent5"/>
                </a:solidFill>
              </a:rPr>
              <a:t>Gem</a:t>
            </a:r>
            <a:r>
              <a:rPr lang="en-US" sz="2400" dirty="0"/>
              <a:t>(); </a:t>
            </a:r>
            <a:r>
              <a:rPr lang="en-US" sz="2400" dirty="0">
                <a:solidFill>
                  <a:schemeClr val="tx2"/>
                </a:solidFill>
              </a:rPr>
              <a:t>show</a:t>
            </a:r>
            <a:r>
              <a:rPr lang="en-US" sz="2400" dirty="0"/>
              <a:t>(*</a:t>
            </a:r>
            <a:r>
              <a:rPr lang="en-US" sz="2400" dirty="0">
                <a:solidFill>
                  <a:srgbClr val="FFFF00"/>
                </a:solidFill>
              </a:rPr>
              <a:t>two</a:t>
            </a:r>
            <a:r>
              <a:rPr lang="en-US" sz="2400" dirty="0"/>
              <a:t>);</a:t>
            </a:r>
          </a:p>
          <a:p>
            <a:r>
              <a:rPr lang="en-US" sz="2800" dirty="0"/>
              <a:t>You might be inclined to think they will show different things (one is a Crystal and one is Gem). </a:t>
            </a:r>
            <a:r>
              <a:rPr lang="en-US" sz="2800" dirty="0">
                <a:solidFill>
                  <a:srgbClr val="FFFF00"/>
                </a:solidFill>
              </a:rPr>
              <a:t>Do they show different things</a:t>
            </a:r>
            <a:r>
              <a:rPr lang="en-US" sz="2800" dirty="0"/>
              <a:t>?</a:t>
            </a:r>
          </a:p>
        </p:txBody>
      </p:sp>
    </p:spTree>
    <p:extLst>
      <p:ext uri="{BB962C8B-B14F-4D97-AF65-F5344CB8AC3E}">
        <p14:creationId xmlns:p14="http://schemas.microsoft.com/office/powerpoint/2010/main" val="9842550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10405-A8A7-452A-B40B-CA058EC72A63}"/>
              </a:ext>
            </a:extLst>
          </p:cNvPr>
          <p:cNvSpPr>
            <a:spLocks noGrp="1"/>
          </p:cNvSpPr>
          <p:nvPr>
            <p:ph type="title"/>
          </p:nvPr>
        </p:nvSpPr>
        <p:spPr/>
        <p:txBody>
          <a:bodyPr/>
          <a:lstStyle/>
          <a:p>
            <a:r>
              <a:rPr lang="en-US" dirty="0"/>
              <a:t>Function Binding</a:t>
            </a:r>
          </a:p>
        </p:txBody>
      </p:sp>
      <p:sp>
        <p:nvSpPr>
          <p:cNvPr id="3" name="Content Placeholder 2">
            <a:extLst>
              <a:ext uri="{FF2B5EF4-FFF2-40B4-BE49-F238E27FC236}">
                <a16:creationId xmlns:a16="http://schemas.microsoft.com/office/drawing/2014/main" id="{5364FE63-E3DB-499D-9C51-613B1BC876D3}"/>
              </a:ext>
            </a:extLst>
          </p:cNvPr>
          <p:cNvSpPr>
            <a:spLocks noGrp="1"/>
          </p:cNvSpPr>
          <p:nvPr>
            <p:ph idx="1"/>
          </p:nvPr>
        </p:nvSpPr>
        <p:spPr/>
        <p:txBody>
          <a:bodyPr>
            <a:normAutofit/>
          </a:bodyPr>
          <a:lstStyle/>
          <a:p>
            <a:r>
              <a:rPr lang="en-US" sz="2400" dirty="0">
                <a:solidFill>
                  <a:srgbClr val="FFFF00"/>
                </a:solidFill>
              </a:rPr>
              <a:t>Function binding </a:t>
            </a:r>
            <a:r>
              <a:rPr lang="en-US" sz="2400" dirty="0"/>
              <a:t>(which function is bound to a call) is the mechanism that determines which code path our </a:t>
            </a:r>
            <a:r>
              <a:rPr lang="en-US" sz="2400" dirty="0">
                <a:solidFill>
                  <a:srgbClr val="FFFF00"/>
                </a:solidFill>
              </a:rPr>
              <a:t>object of a hierarchy </a:t>
            </a:r>
            <a:r>
              <a:rPr lang="en-US" sz="2400" dirty="0"/>
              <a:t>should proceed towards (based on its type – the </a:t>
            </a:r>
            <a:r>
              <a:rPr lang="en-US" sz="2400" dirty="0">
                <a:solidFill>
                  <a:srgbClr val="FFFF00"/>
                </a:solidFill>
              </a:rPr>
              <a:t>static</a:t>
            </a:r>
            <a:r>
              <a:rPr lang="en-US" sz="2400" dirty="0"/>
              <a:t> type or the </a:t>
            </a:r>
            <a:r>
              <a:rPr lang="en-US" sz="2400" dirty="0">
                <a:solidFill>
                  <a:srgbClr val="FFFF00"/>
                </a:solidFill>
              </a:rPr>
              <a:t>dynamic</a:t>
            </a:r>
            <a:r>
              <a:rPr lang="en-US" sz="2400" dirty="0"/>
              <a:t> type)</a:t>
            </a:r>
          </a:p>
          <a:p>
            <a:r>
              <a:rPr lang="en-US" sz="2400" dirty="0"/>
              <a:t>Again if we had the </a:t>
            </a:r>
            <a:r>
              <a:rPr lang="en-US" sz="2400" dirty="0" err="1">
                <a:solidFill>
                  <a:srgbClr val="00B0F0"/>
                </a:solidFill>
              </a:rPr>
              <a:t>iCrystal</a:t>
            </a:r>
            <a:r>
              <a:rPr lang="en-US" sz="2400" dirty="0"/>
              <a:t> =&gt; </a:t>
            </a:r>
            <a:r>
              <a:rPr lang="en-US" sz="2400" dirty="0">
                <a:solidFill>
                  <a:schemeClr val="accent6"/>
                </a:solidFill>
              </a:rPr>
              <a:t>Crystal</a:t>
            </a:r>
            <a:r>
              <a:rPr lang="en-US" sz="2400" dirty="0"/>
              <a:t> =&gt; </a:t>
            </a:r>
            <a:r>
              <a:rPr lang="en-US" sz="2400" dirty="0">
                <a:solidFill>
                  <a:schemeClr val="accent5"/>
                </a:solidFill>
              </a:rPr>
              <a:t>Gem</a:t>
            </a:r>
            <a:r>
              <a:rPr lang="en-US" sz="2400" dirty="0"/>
              <a:t> hierarchy how should we interpret a call to the display function for example if we were to call it on an </a:t>
            </a:r>
            <a:r>
              <a:rPr lang="en-US" sz="2400" dirty="0" err="1">
                <a:solidFill>
                  <a:srgbClr val="00B0F0"/>
                </a:solidFill>
              </a:rPr>
              <a:t>iCrystal</a:t>
            </a:r>
            <a:r>
              <a:rPr lang="en-US" sz="2400" dirty="0"/>
              <a:t> pointer. It could point to a </a:t>
            </a:r>
            <a:r>
              <a:rPr lang="en-US" sz="2400" dirty="0">
                <a:solidFill>
                  <a:schemeClr val="accent6"/>
                </a:solidFill>
              </a:rPr>
              <a:t>Crystal</a:t>
            </a:r>
            <a:r>
              <a:rPr lang="en-US" sz="2400" dirty="0"/>
              <a:t> object or a </a:t>
            </a:r>
            <a:r>
              <a:rPr lang="en-US" sz="2400" dirty="0">
                <a:solidFill>
                  <a:schemeClr val="accent5"/>
                </a:solidFill>
              </a:rPr>
              <a:t>Gem</a:t>
            </a:r>
            <a:r>
              <a:rPr lang="en-US" sz="2400" dirty="0"/>
              <a:t> object. </a:t>
            </a:r>
            <a:r>
              <a:rPr lang="en-US" sz="2400" dirty="0">
                <a:solidFill>
                  <a:srgbClr val="FFFF00"/>
                </a:solidFill>
              </a:rPr>
              <a:t>We won’t necessarily know at compile time</a:t>
            </a:r>
            <a:r>
              <a:rPr lang="en-US" sz="2400" dirty="0"/>
              <a:t>.</a:t>
            </a:r>
          </a:p>
        </p:txBody>
      </p:sp>
    </p:spTree>
    <p:extLst>
      <p:ext uri="{BB962C8B-B14F-4D97-AF65-F5344CB8AC3E}">
        <p14:creationId xmlns:p14="http://schemas.microsoft.com/office/powerpoint/2010/main" val="3002775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10405-A8A7-452A-B40B-CA058EC72A63}"/>
              </a:ext>
            </a:extLst>
          </p:cNvPr>
          <p:cNvSpPr>
            <a:spLocks noGrp="1"/>
          </p:cNvSpPr>
          <p:nvPr>
            <p:ph type="title"/>
          </p:nvPr>
        </p:nvSpPr>
        <p:spPr/>
        <p:txBody>
          <a:bodyPr/>
          <a:lstStyle/>
          <a:p>
            <a:r>
              <a:rPr lang="en-US" dirty="0"/>
              <a:t>Function Binding</a:t>
            </a:r>
          </a:p>
        </p:txBody>
      </p:sp>
      <p:sp>
        <p:nvSpPr>
          <p:cNvPr id="3" name="Content Placeholder 2">
            <a:extLst>
              <a:ext uri="{FF2B5EF4-FFF2-40B4-BE49-F238E27FC236}">
                <a16:creationId xmlns:a16="http://schemas.microsoft.com/office/drawing/2014/main" id="{5364FE63-E3DB-499D-9C51-613B1BC876D3}"/>
              </a:ext>
            </a:extLst>
          </p:cNvPr>
          <p:cNvSpPr>
            <a:spLocks noGrp="1"/>
          </p:cNvSpPr>
          <p:nvPr>
            <p:ph idx="1"/>
          </p:nvPr>
        </p:nvSpPr>
        <p:spPr/>
        <p:txBody>
          <a:bodyPr>
            <a:normAutofit lnSpcReduction="10000"/>
          </a:bodyPr>
          <a:lstStyle/>
          <a:p>
            <a:r>
              <a:rPr lang="en-US" sz="3600" dirty="0"/>
              <a:t>The notion of function binding exists in two forms:</a:t>
            </a:r>
          </a:p>
          <a:p>
            <a:pPr lvl="1"/>
            <a:r>
              <a:rPr lang="en-US" sz="3200" dirty="0">
                <a:solidFill>
                  <a:srgbClr val="92D050"/>
                </a:solidFill>
              </a:rPr>
              <a:t>Early binding </a:t>
            </a:r>
            <a:r>
              <a:rPr lang="en-US" sz="3200" dirty="0"/>
              <a:t>– The object’s behavior will be determined through its </a:t>
            </a:r>
            <a:r>
              <a:rPr lang="en-US" sz="3200" dirty="0">
                <a:solidFill>
                  <a:srgbClr val="FFFF00"/>
                </a:solidFill>
              </a:rPr>
              <a:t>static</a:t>
            </a:r>
            <a:r>
              <a:rPr lang="en-US" sz="3200" dirty="0"/>
              <a:t> type</a:t>
            </a:r>
          </a:p>
          <a:p>
            <a:pPr lvl="1"/>
            <a:r>
              <a:rPr lang="en-US" sz="3200" dirty="0">
                <a:solidFill>
                  <a:srgbClr val="92D050"/>
                </a:solidFill>
              </a:rPr>
              <a:t>Dynamic dispatch </a:t>
            </a:r>
            <a:r>
              <a:rPr lang="en-US" sz="3200" dirty="0"/>
              <a:t>-  The objects behavior will be determined through its </a:t>
            </a:r>
            <a:r>
              <a:rPr lang="en-US" sz="3200" dirty="0">
                <a:solidFill>
                  <a:srgbClr val="FFFF00"/>
                </a:solidFill>
              </a:rPr>
              <a:t>dynamic</a:t>
            </a:r>
            <a:r>
              <a:rPr lang="en-US" sz="3200" dirty="0"/>
              <a:t> type</a:t>
            </a:r>
          </a:p>
        </p:txBody>
      </p:sp>
    </p:spTree>
    <p:extLst>
      <p:ext uri="{BB962C8B-B14F-4D97-AF65-F5344CB8AC3E}">
        <p14:creationId xmlns:p14="http://schemas.microsoft.com/office/powerpoint/2010/main" val="27504340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D8C8A-D3FE-4C15-8D36-84080520E233}"/>
              </a:ext>
            </a:extLst>
          </p:cNvPr>
          <p:cNvSpPr>
            <a:spLocks noGrp="1"/>
          </p:cNvSpPr>
          <p:nvPr>
            <p:ph type="title"/>
          </p:nvPr>
        </p:nvSpPr>
        <p:spPr/>
        <p:txBody>
          <a:bodyPr/>
          <a:lstStyle/>
          <a:p>
            <a:r>
              <a:rPr lang="en-US" dirty="0"/>
              <a:t>Early Binding</a:t>
            </a:r>
          </a:p>
        </p:txBody>
      </p:sp>
      <p:sp>
        <p:nvSpPr>
          <p:cNvPr id="3" name="Content Placeholder 2">
            <a:extLst>
              <a:ext uri="{FF2B5EF4-FFF2-40B4-BE49-F238E27FC236}">
                <a16:creationId xmlns:a16="http://schemas.microsoft.com/office/drawing/2014/main" id="{44EB1C96-2E2F-4995-B532-209C037D8B59}"/>
              </a:ext>
            </a:extLst>
          </p:cNvPr>
          <p:cNvSpPr>
            <a:spLocks noGrp="1"/>
          </p:cNvSpPr>
          <p:nvPr>
            <p:ph idx="1"/>
          </p:nvPr>
        </p:nvSpPr>
        <p:spPr/>
        <p:txBody>
          <a:bodyPr>
            <a:normAutofit fontScale="92500" lnSpcReduction="20000"/>
          </a:bodyPr>
          <a:lstStyle/>
          <a:p>
            <a:r>
              <a:rPr lang="en-US" sz="2800" dirty="0"/>
              <a:t>Early binding is the </a:t>
            </a:r>
            <a:r>
              <a:rPr lang="en-US" sz="2800" dirty="0">
                <a:solidFill>
                  <a:srgbClr val="FFFF00"/>
                </a:solidFill>
              </a:rPr>
              <a:t>default</a:t>
            </a:r>
            <a:r>
              <a:rPr lang="en-US" sz="2800" dirty="0"/>
              <a:t> mechanism in place for determining which function is bound to a particular call. It is the most efficient form of binding.</a:t>
            </a:r>
          </a:p>
          <a:p>
            <a:r>
              <a:rPr lang="en-US" sz="2800" dirty="0"/>
              <a:t>Reviewing the show function again: </a:t>
            </a:r>
            <a:br>
              <a:rPr lang="en-US" sz="2800" dirty="0"/>
            </a:br>
            <a:r>
              <a:rPr lang="en-US" sz="2800" dirty="0">
                <a:solidFill>
                  <a:srgbClr val="00B0F0"/>
                </a:solidFill>
              </a:rPr>
              <a:t>void</a:t>
            </a:r>
            <a:r>
              <a:rPr lang="en-US" sz="2800" dirty="0"/>
              <a:t> show (const </a:t>
            </a:r>
            <a:r>
              <a:rPr lang="en-US" sz="2800" dirty="0">
                <a:solidFill>
                  <a:srgbClr val="00B0F0"/>
                </a:solidFill>
              </a:rPr>
              <a:t>Crystal*</a:t>
            </a:r>
            <a:r>
              <a:rPr lang="en-US" sz="2800" dirty="0"/>
              <a:t> c) { </a:t>
            </a:r>
            <a:r>
              <a:rPr lang="en-US" sz="2800" dirty="0" err="1"/>
              <a:t>c.display</a:t>
            </a:r>
            <a:r>
              <a:rPr lang="en-US" sz="2800" dirty="0"/>
              <a:t>() };</a:t>
            </a:r>
          </a:p>
          <a:p>
            <a:pPr marL="457200" lvl="1" indent="0">
              <a:buNone/>
            </a:pPr>
            <a:r>
              <a:rPr lang="en-US" sz="2400" dirty="0"/>
              <a:t>If we were to pass in </a:t>
            </a:r>
            <a:r>
              <a:rPr lang="en-US" sz="2400" dirty="0">
                <a:solidFill>
                  <a:schemeClr val="accent6"/>
                </a:solidFill>
              </a:rPr>
              <a:t>Crystal* one </a:t>
            </a:r>
            <a:r>
              <a:rPr lang="en-US" sz="2400" dirty="0"/>
              <a:t>= </a:t>
            </a:r>
            <a:r>
              <a:rPr lang="en-US" sz="2400" dirty="0">
                <a:solidFill>
                  <a:srgbClr val="FFFF00"/>
                </a:solidFill>
              </a:rPr>
              <a:t>new</a:t>
            </a:r>
            <a:r>
              <a:rPr lang="en-US" sz="2400" dirty="0"/>
              <a:t> </a:t>
            </a:r>
            <a:r>
              <a:rPr lang="en-US" sz="2400" dirty="0">
                <a:solidFill>
                  <a:schemeClr val="accent2"/>
                </a:solidFill>
              </a:rPr>
              <a:t>Crystal</a:t>
            </a:r>
            <a:r>
              <a:rPr lang="en-US" sz="2400" dirty="0"/>
              <a:t>(); </a:t>
            </a:r>
            <a:r>
              <a:rPr lang="en-US" sz="2400" dirty="0">
                <a:solidFill>
                  <a:schemeClr val="tx2"/>
                </a:solidFill>
              </a:rPr>
              <a:t>show</a:t>
            </a:r>
            <a:r>
              <a:rPr lang="en-US" sz="2400" dirty="0"/>
              <a:t>(*</a:t>
            </a:r>
            <a:r>
              <a:rPr lang="en-US" sz="2400" dirty="0">
                <a:solidFill>
                  <a:srgbClr val="FFFF00"/>
                </a:solidFill>
              </a:rPr>
              <a:t>one</a:t>
            </a:r>
            <a:r>
              <a:rPr lang="en-US" sz="2400" dirty="0"/>
              <a:t>); </a:t>
            </a:r>
            <a:br>
              <a:rPr lang="en-US" sz="2400" dirty="0">
                <a:solidFill>
                  <a:srgbClr val="92D050"/>
                </a:solidFill>
              </a:rPr>
            </a:br>
            <a:r>
              <a:rPr lang="en-US" sz="2400" dirty="0">
                <a:solidFill>
                  <a:srgbClr val="92D050"/>
                </a:solidFill>
              </a:rPr>
              <a:t>Do we expect that the Crystal display is called?</a:t>
            </a:r>
          </a:p>
          <a:p>
            <a:pPr marL="457200" lvl="1" indent="0">
              <a:buNone/>
            </a:pPr>
            <a:r>
              <a:rPr lang="en-US" sz="2400" dirty="0"/>
              <a:t>If we were to pass in </a:t>
            </a:r>
            <a:r>
              <a:rPr lang="en-US" sz="2400" dirty="0">
                <a:solidFill>
                  <a:schemeClr val="accent6"/>
                </a:solidFill>
              </a:rPr>
              <a:t>Crystal* two </a:t>
            </a:r>
            <a:r>
              <a:rPr lang="en-US" sz="2400" dirty="0"/>
              <a:t>= </a:t>
            </a:r>
            <a:r>
              <a:rPr lang="en-US" sz="2400" dirty="0">
                <a:solidFill>
                  <a:srgbClr val="FFFF00"/>
                </a:solidFill>
              </a:rPr>
              <a:t>new</a:t>
            </a:r>
            <a:r>
              <a:rPr lang="en-US" sz="2400" dirty="0"/>
              <a:t> </a:t>
            </a:r>
            <a:r>
              <a:rPr lang="en-US" sz="2400" dirty="0">
                <a:solidFill>
                  <a:schemeClr val="accent5"/>
                </a:solidFill>
              </a:rPr>
              <a:t>Gem</a:t>
            </a:r>
            <a:r>
              <a:rPr lang="en-US" sz="2400" dirty="0"/>
              <a:t>(); </a:t>
            </a:r>
            <a:r>
              <a:rPr lang="en-US" sz="2400" dirty="0">
                <a:solidFill>
                  <a:schemeClr val="tx2"/>
                </a:solidFill>
              </a:rPr>
              <a:t>show</a:t>
            </a:r>
            <a:r>
              <a:rPr lang="en-US" sz="2400" dirty="0"/>
              <a:t>(*</a:t>
            </a:r>
            <a:r>
              <a:rPr lang="en-US" sz="2400" dirty="0">
                <a:solidFill>
                  <a:srgbClr val="FFFF00"/>
                </a:solidFill>
              </a:rPr>
              <a:t>two</a:t>
            </a:r>
            <a:r>
              <a:rPr lang="en-US" sz="2400" dirty="0"/>
              <a:t>); </a:t>
            </a:r>
            <a:br>
              <a:rPr lang="en-US" sz="2400" dirty="0">
                <a:solidFill>
                  <a:srgbClr val="FFFF00"/>
                </a:solidFill>
              </a:rPr>
            </a:br>
            <a:r>
              <a:rPr lang="en-US" sz="2400" dirty="0">
                <a:solidFill>
                  <a:srgbClr val="FFFF00"/>
                </a:solidFill>
              </a:rPr>
              <a:t>Do we expect that the Gem display is called?</a:t>
            </a:r>
          </a:p>
        </p:txBody>
      </p:sp>
    </p:spTree>
    <p:extLst>
      <p:ext uri="{BB962C8B-B14F-4D97-AF65-F5344CB8AC3E}">
        <p14:creationId xmlns:p14="http://schemas.microsoft.com/office/powerpoint/2010/main" val="21299533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D8C8A-D3FE-4C15-8D36-84080520E233}"/>
              </a:ext>
            </a:extLst>
          </p:cNvPr>
          <p:cNvSpPr>
            <a:spLocks noGrp="1"/>
          </p:cNvSpPr>
          <p:nvPr>
            <p:ph type="title"/>
          </p:nvPr>
        </p:nvSpPr>
        <p:spPr/>
        <p:txBody>
          <a:bodyPr/>
          <a:lstStyle/>
          <a:p>
            <a:r>
              <a:rPr lang="en-US" dirty="0"/>
              <a:t>Early Binding</a:t>
            </a:r>
          </a:p>
        </p:txBody>
      </p:sp>
      <p:sp>
        <p:nvSpPr>
          <p:cNvPr id="3" name="Content Placeholder 2">
            <a:extLst>
              <a:ext uri="{FF2B5EF4-FFF2-40B4-BE49-F238E27FC236}">
                <a16:creationId xmlns:a16="http://schemas.microsoft.com/office/drawing/2014/main" id="{44EB1C96-2E2F-4995-B532-209C037D8B59}"/>
              </a:ext>
            </a:extLst>
          </p:cNvPr>
          <p:cNvSpPr>
            <a:spLocks noGrp="1"/>
          </p:cNvSpPr>
          <p:nvPr>
            <p:ph idx="1"/>
          </p:nvPr>
        </p:nvSpPr>
        <p:spPr/>
        <p:txBody>
          <a:bodyPr>
            <a:normAutofit/>
          </a:bodyPr>
          <a:lstStyle/>
          <a:p>
            <a:r>
              <a:rPr lang="en-US" sz="2800" dirty="0"/>
              <a:t>Which one is the </a:t>
            </a:r>
            <a:r>
              <a:rPr lang="en-US" sz="2800" dirty="0">
                <a:solidFill>
                  <a:srgbClr val="FFFF00"/>
                </a:solidFill>
              </a:rPr>
              <a:t>static</a:t>
            </a:r>
            <a:r>
              <a:rPr lang="en-US" sz="2800" dirty="0"/>
              <a:t> type? That’s what determines this call. The parameter is a </a:t>
            </a:r>
            <a:r>
              <a:rPr lang="en-US" sz="2800" dirty="0">
                <a:solidFill>
                  <a:schemeClr val="accent6"/>
                </a:solidFill>
              </a:rPr>
              <a:t>Crystal</a:t>
            </a:r>
            <a:r>
              <a:rPr lang="en-US" sz="2800" dirty="0"/>
              <a:t> type, </a:t>
            </a:r>
            <a:r>
              <a:rPr lang="en-US" sz="2800" dirty="0">
                <a:solidFill>
                  <a:srgbClr val="FFFF00"/>
                </a:solidFill>
              </a:rPr>
              <a:t>that’s all the </a:t>
            </a:r>
            <a:r>
              <a:rPr lang="en-US" sz="2800" dirty="0">
                <a:solidFill>
                  <a:schemeClr val="tx2"/>
                </a:solidFill>
              </a:rPr>
              <a:t>show</a:t>
            </a:r>
            <a:r>
              <a:rPr lang="en-US" sz="2800" dirty="0">
                <a:solidFill>
                  <a:srgbClr val="FFFF00"/>
                </a:solidFill>
              </a:rPr>
              <a:t> function knows of its parameter</a:t>
            </a:r>
            <a:r>
              <a:rPr lang="en-US" sz="2800" dirty="0"/>
              <a:t>. It can’t tell whether it’s a Crystal or a Gem. Thus it can only rely on the </a:t>
            </a:r>
            <a:r>
              <a:rPr lang="en-US" sz="2800" dirty="0">
                <a:solidFill>
                  <a:srgbClr val="FFFF00"/>
                </a:solidFill>
              </a:rPr>
              <a:t>static</a:t>
            </a:r>
            <a:r>
              <a:rPr lang="en-US" sz="2800" dirty="0"/>
              <a:t> type of the object to decide what to do. </a:t>
            </a:r>
            <a:r>
              <a:rPr lang="en-US" sz="2800" dirty="0">
                <a:solidFill>
                  <a:srgbClr val="FF0000"/>
                </a:solidFill>
              </a:rPr>
              <a:t>So it will always call the </a:t>
            </a:r>
            <a:r>
              <a:rPr lang="en-US" sz="2800" dirty="0">
                <a:solidFill>
                  <a:schemeClr val="accent6"/>
                </a:solidFill>
              </a:rPr>
              <a:t>Crystal</a:t>
            </a:r>
            <a:r>
              <a:rPr lang="en-US" sz="2800" dirty="0">
                <a:solidFill>
                  <a:srgbClr val="FF0000"/>
                </a:solidFill>
              </a:rPr>
              <a:t> display as that’s what the parameter type specifies. </a:t>
            </a:r>
          </a:p>
        </p:txBody>
      </p:sp>
    </p:spTree>
    <p:extLst>
      <p:ext uri="{BB962C8B-B14F-4D97-AF65-F5344CB8AC3E}">
        <p14:creationId xmlns:p14="http://schemas.microsoft.com/office/powerpoint/2010/main" val="22291037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D8C8A-D3FE-4C15-8D36-84080520E233}"/>
              </a:ext>
            </a:extLst>
          </p:cNvPr>
          <p:cNvSpPr>
            <a:spLocks noGrp="1"/>
          </p:cNvSpPr>
          <p:nvPr>
            <p:ph type="title"/>
          </p:nvPr>
        </p:nvSpPr>
        <p:spPr/>
        <p:txBody>
          <a:bodyPr/>
          <a:lstStyle/>
          <a:p>
            <a:r>
              <a:rPr lang="en-US" dirty="0"/>
              <a:t>Dynamic Binding</a:t>
            </a:r>
          </a:p>
        </p:txBody>
      </p:sp>
      <p:sp>
        <p:nvSpPr>
          <p:cNvPr id="3" name="Content Placeholder 2">
            <a:extLst>
              <a:ext uri="{FF2B5EF4-FFF2-40B4-BE49-F238E27FC236}">
                <a16:creationId xmlns:a16="http://schemas.microsoft.com/office/drawing/2014/main" id="{44EB1C96-2E2F-4995-B532-209C037D8B59}"/>
              </a:ext>
            </a:extLst>
          </p:cNvPr>
          <p:cNvSpPr>
            <a:spLocks noGrp="1"/>
          </p:cNvSpPr>
          <p:nvPr>
            <p:ph idx="1"/>
          </p:nvPr>
        </p:nvSpPr>
        <p:spPr/>
        <p:txBody>
          <a:bodyPr>
            <a:normAutofit lnSpcReduction="10000"/>
          </a:bodyPr>
          <a:lstStyle/>
          <a:p>
            <a:r>
              <a:rPr lang="en-US" sz="2400" dirty="0">
                <a:solidFill>
                  <a:srgbClr val="FFFF00"/>
                </a:solidFill>
              </a:rPr>
              <a:t>Dynamic</a:t>
            </a:r>
            <a:r>
              <a:rPr lang="en-US" sz="2400" dirty="0"/>
              <a:t> </a:t>
            </a:r>
            <a:r>
              <a:rPr lang="en-US" sz="2400" dirty="0">
                <a:solidFill>
                  <a:srgbClr val="FFFF00"/>
                </a:solidFill>
              </a:rPr>
              <a:t>dispatch</a:t>
            </a:r>
            <a:r>
              <a:rPr lang="en-US" sz="2400" dirty="0"/>
              <a:t> is the opposite to </a:t>
            </a:r>
            <a:r>
              <a:rPr lang="en-US" sz="2400" dirty="0">
                <a:solidFill>
                  <a:schemeClr val="accent2"/>
                </a:solidFill>
              </a:rPr>
              <a:t>early binding</a:t>
            </a:r>
            <a:r>
              <a:rPr lang="en-US" sz="2400" dirty="0"/>
              <a:t>, it determines the course of action to take with which function to bind to a call based on the </a:t>
            </a:r>
            <a:r>
              <a:rPr lang="en-US" sz="2400" dirty="0">
                <a:solidFill>
                  <a:srgbClr val="FFFF00"/>
                </a:solidFill>
              </a:rPr>
              <a:t>dynamic type </a:t>
            </a:r>
            <a:r>
              <a:rPr lang="en-US" sz="2400" dirty="0"/>
              <a:t>of a object.</a:t>
            </a:r>
          </a:p>
          <a:p>
            <a:r>
              <a:rPr lang="en-US" sz="2400" dirty="0"/>
              <a:t>Reviewing the </a:t>
            </a:r>
            <a:r>
              <a:rPr lang="en-US" sz="2400" dirty="0">
                <a:solidFill>
                  <a:schemeClr val="tx2"/>
                </a:solidFill>
              </a:rPr>
              <a:t>show</a:t>
            </a:r>
            <a:r>
              <a:rPr lang="en-US" sz="2400" dirty="0"/>
              <a:t> function again: </a:t>
            </a:r>
            <a:br>
              <a:rPr lang="en-US" sz="2400" dirty="0"/>
            </a:br>
            <a:r>
              <a:rPr lang="en-US" sz="2400" dirty="0">
                <a:solidFill>
                  <a:srgbClr val="00B0F0"/>
                </a:solidFill>
              </a:rPr>
              <a:t>void</a:t>
            </a:r>
            <a:r>
              <a:rPr lang="en-US" sz="2400" dirty="0"/>
              <a:t> </a:t>
            </a:r>
            <a:r>
              <a:rPr lang="en-US" sz="2400" dirty="0">
                <a:solidFill>
                  <a:schemeClr val="tx2"/>
                </a:solidFill>
              </a:rPr>
              <a:t>show</a:t>
            </a:r>
            <a:r>
              <a:rPr lang="en-US" sz="2400" dirty="0"/>
              <a:t> (const </a:t>
            </a:r>
            <a:r>
              <a:rPr lang="en-US" sz="2400" dirty="0">
                <a:solidFill>
                  <a:schemeClr val="accent6"/>
                </a:solidFill>
              </a:rPr>
              <a:t>Crystal*</a:t>
            </a:r>
            <a:r>
              <a:rPr lang="en-US" sz="2400" dirty="0"/>
              <a:t> </a:t>
            </a:r>
            <a:r>
              <a:rPr lang="en-US" sz="2400" dirty="0">
                <a:solidFill>
                  <a:schemeClr val="accent5"/>
                </a:solidFill>
              </a:rPr>
              <a:t>c</a:t>
            </a:r>
            <a:r>
              <a:rPr lang="en-US" sz="2400" dirty="0"/>
              <a:t>) { </a:t>
            </a:r>
            <a:r>
              <a:rPr lang="en-US" sz="2400" dirty="0" err="1">
                <a:solidFill>
                  <a:schemeClr val="accent5"/>
                </a:solidFill>
              </a:rPr>
              <a:t>c</a:t>
            </a:r>
            <a:r>
              <a:rPr lang="en-US" sz="2400" dirty="0" err="1"/>
              <a:t>.display</a:t>
            </a:r>
            <a:r>
              <a:rPr lang="en-US" sz="2400" dirty="0"/>
              <a:t>() };</a:t>
            </a:r>
          </a:p>
          <a:p>
            <a:r>
              <a:rPr lang="en-US" sz="2400" dirty="0"/>
              <a:t>We know that the </a:t>
            </a:r>
            <a:r>
              <a:rPr lang="en-US" sz="2400" dirty="0">
                <a:solidFill>
                  <a:schemeClr val="tx2"/>
                </a:solidFill>
              </a:rPr>
              <a:t>show</a:t>
            </a:r>
            <a:r>
              <a:rPr lang="en-US" sz="2400" dirty="0"/>
              <a:t> function can’t determine what the pointer </a:t>
            </a:r>
            <a:r>
              <a:rPr lang="en-US" sz="2400" dirty="0">
                <a:solidFill>
                  <a:schemeClr val="accent5"/>
                </a:solidFill>
              </a:rPr>
              <a:t>c</a:t>
            </a:r>
            <a:r>
              <a:rPr lang="en-US" sz="2400" dirty="0"/>
              <a:t> points to at compile time. </a:t>
            </a:r>
            <a:r>
              <a:rPr lang="en-US" sz="2400" dirty="0">
                <a:solidFill>
                  <a:srgbClr val="FFFF00"/>
                </a:solidFill>
              </a:rPr>
              <a:t>All it knows is that it is a “Crystal” but that could mean it’s a Crystal or a Gem</a:t>
            </a:r>
            <a:r>
              <a:rPr lang="en-US" sz="2400" dirty="0"/>
              <a:t> (the dynamic type)</a:t>
            </a:r>
          </a:p>
        </p:txBody>
      </p:sp>
    </p:spTree>
    <p:extLst>
      <p:ext uri="{BB962C8B-B14F-4D97-AF65-F5344CB8AC3E}">
        <p14:creationId xmlns:p14="http://schemas.microsoft.com/office/powerpoint/2010/main" val="80993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D8C8A-D3FE-4C15-8D36-84080520E233}"/>
              </a:ext>
            </a:extLst>
          </p:cNvPr>
          <p:cNvSpPr>
            <a:spLocks noGrp="1"/>
          </p:cNvSpPr>
          <p:nvPr>
            <p:ph type="title"/>
          </p:nvPr>
        </p:nvSpPr>
        <p:spPr/>
        <p:txBody>
          <a:bodyPr/>
          <a:lstStyle/>
          <a:p>
            <a:r>
              <a:rPr lang="en-US" dirty="0"/>
              <a:t>Dynamic Binding</a:t>
            </a:r>
          </a:p>
        </p:txBody>
      </p:sp>
      <p:sp>
        <p:nvSpPr>
          <p:cNvPr id="3" name="Content Placeholder 2">
            <a:extLst>
              <a:ext uri="{FF2B5EF4-FFF2-40B4-BE49-F238E27FC236}">
                <a16:creationId xmlns:a16="http://schemas.microsoft.com/office/drawing/2014/main" id="{44EB1C96-2E2F-4995-B532-209C037D8B59}"/>
              </a:ext>
            </a:extLst>
          </p:cNvPr>
          <p:cNvSpPr>
            <a:spLocks noGrp="1"/>
          </p:cNvSpPr>
          <p:nvPr>
            <p:ph idx="1"/>
          </p:nvPr>
        </p:nvSpPr>
        <p:spPr/>
        <p:txBody>
          <a:bodyPr>
            <a:normAutofit/>
          </a:bodyPr>
          <a:lstStyle/>
          <a:p>
            <a:r>
              <a:rPr lang="en-US" sz="3200" dirty="0">
                <a:solidFill>
                  <a:srgbClr val="FFFF00"/>
                </a:solidFill>
              </a:rPr>
              <a:t>What if </a:t>
            </a:r>
            <a:r>
              <a:rPr lang="en-US" sz="3200" dirty="0"/>
              <a:t>we could insert something that could make that </a:t>
            </a:r>
            <a:r>
              <a:rPr lang="en-US" sz="3200" dirty="0">
                <a:solidFill>
                  <a:srgbClr val="FFFF00"/>
                </a:solidFill>
              </a:rPr>
              <a:t>type</a:t>
            </a:r>
            <a:r>
              <a:rPr lang="en-US" sz="3200" dirty="0"/>
              <a:t> assessment before the function is called.</a:t>
            </a:r>
          </a:p>
          <a:p>
            <a:r>
              <a:rPr lang="en-US" sz="3200" dirty="0"/>
              <a:t>This </a:t>
            </a:r>
            <a:r>
              <a:rPr lang="en-US" sz="3200" dirty="0">
                <a:solidFill>
                  <a:srgbClr val="92D050"/>
                </a:solidFill>
              </a:rPr>
              <a:t>act of figuring out the ‘</a:t>
            </a:r>
            <a:r>
              <a:rPr lang="en-US" sz="3200" dirty="0">
                <a:solidFill>
                  <a:schemeClr val="accent5"/>
                </a:solidFill>
              </a:rPr>
              <a:t>actual</a:t>
            </a:r>
            <a:r>
              <a:rPr lang="en-US" sz="3200" dirty="0">
                <a:solidFill>
                  <a:srgbClr val="92D050"/>
                </a:solidFill>
              </a:rPr>
              <a:t>’ type of the object is what </a:t>
            </a:r>
            <a:r>
              <a:rPr lang="en-US" sz="3200" dirty="0">
                <a:solidFill>
                  <a:srgbClr val="FFFF00"/>
                </a:solidFill>
              </a:rPr>
              <a:t>dynamic</a:t>
            </a:r>
            <a:r>
              <a:rPr lang="en-US" sz="3200" dirty="0">
                <a:solidFill>
                  <a:srgbClr val="92D050"/>
                </a:solidFill>
              </a:rPr>
              <a:t> </a:t>
            </a:r>
            <a:r>
              <a:rPr lang="en-US" sz="3200" dirty="0">
                <a:solidFill>
                  <a:srgbClr val="FFFF00"/>
                </a:solidFill>
              </a:rPr>
              <a:t>dispatch</a:t>
            </a:r>
            <a:r>
              <a:rPr lang="en-US" sz="3200" dirty="0">
                <a:solidFill>
                  <a:srgbClr val="92D050"/>
                </a:solidFill>
              </a:rPr>
              <a:t> is </a:t>
            </a:r>
            <a:r>
              <a:rPr lang="en-US" sz="3200" dirty="0"/>
              <a:t>(versus relying on the specification of the parameter – the </a:t>
            </a:r>
            <a:r>
              <a:rPr lang="en-US" sz="3200" dirty="0">
                <a:solidFill>
                  <a:srgbClr val="FFFF00"/>
                </a:solidFill>
              </a:rPr>
              <a:t>static</a:t>
            </a:r>
            <a:r>
              <a:rPr lang="en-US" sz="3200" dirty="0"/>
              <a:t> type).</a:t>
            </a:r>
          </a:p>
        </p:txBody>
      </p:sp>
    </p:spTree>
    <p:extLst>
      <p:ext uri="{BB962C8B-B14F-4D97-AF65-F5344CB8AC3E}">
        <p14:creationId xmlns:p14="http://schemas.microsoft.com/office/powerpoint/2010/main" val="24400239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Binding</a:t>
            </a:r>
          </a:p>
        </p:txBody>
      </p:sp>
      <p:sp>
        <p:nvSpPr>
          <p:cNvPr id="3" name="Content Placeholder 2"/>
          <p:cNvSpPr>
            <a:spLocks noGrp="1"/>
          </p:cNvSpPr>
          <p:nvPr>
            <p:ph sz="half" idx="1"/>
          </p:nvPr>
        </p:nvSpPr>
        <p:spPr>
          <a:xfrm>
            <a:off x="913795" y="1855177"/>
            <a:ext cx="5060497" cy="3936021"/>
          </a:xfrm>
        </p:spPr>
        <p:txBody>
          <a:bodyPr>
            <a:normAutofit fontScale="85000" lnSpcReduction="10000"/>
          </a:bodyPr>
          <a:lstStyle/>
          <a:p>
            <a:r>
              <a:rPr lang="en-US" sz="2100" dirty="0"/>
              <a:t>To </a:t>
            </a:r>
            <a:r>
              <a:rPr lang="en-US" sz="2100" dirty="0">
                <a:solidFill>
                  <a:srgbClr val="92D050"/>
                </a:solidFill>
              </a:rPr>
              <a:t>enable dynamic dispatch </a:t>
            </a:r>
            <a:r>
              <a:rPr lang="en-US" sz="2100" dirty="0"/>
              <a:t>(it’s not done by default), we use the </a:t>
            </a:r>
            <a:r>
              <a:rPr lang="en-US" sz="2100" dirty="0">
                <a:solidFill>
                  <a:srgbClr val="00B0F0"/>
                </a:solidFill>
              </a:rPr>
              <a:t>virtual</a:t>
            </a:r>
            <a:r>
              <a:rPr lang="en-US" sz="2100" dirty="0"/>
              <a:t> keyword</a:t>
            </a:r>
          </a:p>
          <a:p>
            <a:r>
              <a:rPr lang="en-US" sz="2100" dirty="0"/>
              <a:t>In essence the purpose of the </a:t>
            </a:r>
            <a:r>
              <a:rPr lang="en-US" sz="2100" dirty="0">
                <a:solidFill>
                  <a:srgbClr val="00B0F0"/>
                </a:solidFill>
              </a:rPr>
              <a:t>virtual</a:t>
            </a:r>
            <a:r>
              <a:rPr lang="en-US" sz="2100" dirty="0"/>
              <a:t> keyword is to just enable dynamic dispatch</a:t>
            </a:r>
          </a:p>
          <a:p>
            <a:r>
              <a:rPr lang="en-US" sz="2100" dirty="0"/>
              <a:t>Given a </a:t>
            </a:r>
            <a:r>
              <a:rPr lang="en-US" sz="2100" dirty="0">
                <a:solidFill>
                  <a:schemeClr val="accent6"/>
                </a:solidFill>
              </a:rPr>
              <a:t>Crystal</a:t>
            </a:r>
            <a:r>
              <a:rPr lang="en-US" sz="2100" dirty="0"/>
              <a:t> class and a </a:t>
            </a:r>
            <a:r>
              <a:rPr lang="en-US" sz="2100" dirty="0">
                <a:solidFill>
                  <a:schemeClr val="accent5"/>
                </a:solidFill>
              </a:rPr>
              <a:t>Gem</a:t>
            </a:r>
            <a:r>
              <a:rPr lang="en-US" sz="2100" dirty="0"/>
              <a:t> that derives from Crystal both containing a display function, </a:t>
            </a:r>
            <a:r>
              <a:rPr lang="en-US" sz="2100" dirty="0">
                <a:solidFill>
                  <a:srgbClr val="FFFF00"/>
                </a:solidFill>
              </a:rPr>
              <a:t>if we add the word virtual to the base classes display function this will enable the show function to now make an assessment on which display to call based on the dynamic type of the object</a:t>
            </a:r>
          </a:p>
          <a:p>
            <a:pPr marL="36900" indent="0">
              <a:buNone/>
            </a:pPr>
            <a:endParaRPr lang="en-US" dirty="0"/>
          </a:p>
        </p:txBody>
      </p:sp>
      <p:sp>
        <p:nvSpPr>
          <p:cNvPr id="4" name="Content Placeholder 3"/>
          <p:cNvSpPr>
            <a:spLocks noGrp="1"/>
          </p:cNvSpPr>
          <p:nvPr>
            <p:ph sz="half" idx="2"/>
          </p:nvPr>
        </p:nvSpPr>
        <p:spPr>
          <a:xfrm>
            <a:off x="6184051" y="1971746"/>
            <a:ext cx="5094154" cy="3702881"/>
          </a:xfrm>
          <a:ln>
            <a:solidFill>
              <a:srgbClr val="92D050"/>
            </a:solidFill>
          </a:ln>
        </p:spPr>
        <p:txBody>
          <a:bodyPr>
            <a:normAutofit fontScale="85000" lnSpcReduction="10000"/>
          </a:bodyPr>
          <a:lstStyle/>
          <a:p>
            <a:pPr marL="36900" indent="0">
              <a:buNone/>
            </a:pPr>
            <a:r>
              <a:rPr lang="en-US" dirty="0"/>
              <a:t>class </a:t>
            </a:r>
            <a:r>
              <a:rPr lang="en-US" dirty="0">
                <a:solidFill>
                  <a:schemeClr val="accent6"/>
                </a:solidFill>
              </a:rPr>
              <a:t>Crystal</a:t>
            </a:r>
            <a:r>
              <a:rPr lang="en-US" dirty="0"/>
              <a:t> {</a:t>
            </a:r>
          </a:p>
          <a:p>
            <a:pPr marL="36900" indent="0">
              <a:buNone/>
            </a:pPr>
            <a:r>
              <a:rPr lang="en-US" dirty="0"/>
              <a:t>...</a:t>
            </a:r>
          </a:p>
          <a:p>
            <a:pPr marL="36900" indent="0">
              <a:buNone/>
            </a:pPr>
            <a:r>
              <a:rPr lang="en-US" dirty="0">
                <a:solidFill>
                  <a:srgbClr val="00B0F0"/>
                </a:solidFill>
              </a:rPr>
              <a:t>virtual</a:t>
            </a:r>
            <a:r>
              <a:rPr lang="en-US" dirty="0"/>
              <a:t> void display() </a:t>
            </a:r>
            <a:r>
              <a:rPr lang="en-US" dirty="0" err="1"/>
              <a:t>const</a:t>
            </a:r>
            <a:r>
              <a:rPr lang="en-US" dirty="0"/>
              <a:t>;</a:t>
            </a:r>
          </a:p>
          <a:p>
            <a:pPr marL="36900" indent="0">
              <a:buNone/>
            </a:pPr>
            <a:r>
              <a:rPr lang="en-US" dirty="0"/>
              <a:t>};</a:t>
            </a:r>
          </a:p>
          <a:p>
            <a:pPr marL="36900" indent="0">
              <a:buNone/>
            </a:pPr>
            <a:endParaRPr lang="en-US" dirty="0"/>
          </a:p>
          <a:p>
            <a:pPr marL="36900" indent="0">
              <a:buNone/>
            </a:pPr>
            <a:r>
              <a:rPr lang="en-US" dirty="0"/>
              <a:t>class </a:t>
            </a:r>
            <a:r>
              <a:rPr lang="en-US" dirty="0">
                <a:solidFill>
                  <a:schemeClr val="accent5"/>
                </a:solidFill>
              </a:rPr>
              <a:t>Gem</a:t>
            </a:r>
            <a:r>
              <a:rPr lang="en-US" dirty="0"/>
              <a:t> : public </a:t>
            </a:r>
            <a:r>
              <a:rPr lang="en-US" dirty="0">
                <a:solidFill>
                  <a:schemeClr val="accent6"/>
                </a:solidFill>
              </a:rPr>
              <a:t>Crystal</a:t>
            </a:r>
            <a:r>
              <a:rPr lang="en-US" dirty="0"/>
              <a:t> {</a:t>
            </a:r>
          </a:p>
          <a:p>
            <a:pPr marL="36900" indent="0">
              <a:buNone/>
            </a:pPr>
            <a:r>
              <a:rPr lang="en-US" dirty="0"/>
              <a:t>…</a:t>
            </a:r>
          </a:p>
          <a:p>
            <a:pPr marL="36900" indent="0">
              <a:buNone/>
            </a:pPr>
            <a:r>
              <a:rPr lang="en-US" dirty="0"/>
              <a:t>void display() </a:t>
            </a:r>
            <a:r>
              <a:rPr lang="en-US" dirty="0" err="1"/>
              <a:t>const</a:t>
            </a:r>
            <a:r>
              <a:rPr lang="en-US" dirty="0"/>
              <a:t>;</a:t>
            </a:r>
          </a:p>
          <a:p>
            <a:pPr marL="36900" indent="0">
              <a:buNone/>
            </a:pPr>
            <a:r>
              <a:rPr lang="en-US" dirty="0"/>
              <a:t>};</a:t>
            </a:r>
          </a:p>
        </p:txBody>
      </p:sp>
    </p:spTree>
    <p:extLst>
      <p:ext uri="{BB962C8B-B14F-4D97-AF65-F5344CB8AC3E}">
        <p14:creationId xmlns:p14="http://schemas.microsoft.com/office/powerpoint/2010/main" val="30453807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ED350A-4B64-41EA-B01D-E5A281817E97}"/>
              </a:ext>
            </a:extLst>
          </p:cNvPr>
          <p:cNvSpPr>
            <a:spLocks noGrp="1"/>
          </p:cNvSpPr>
          <p:nvPr>
            <p:ph type="title"/>
          </p:nvPr>
        </p:nvSpPr>
        <p:spPr/>
        <p:txBody>
          <a:bodyPr/>
          <a:lstStyle/>
          <a:p>
            <a:r>
              <a:rPr lang="en-US" dirty="0"/>
              <a:t>Animal Example</a:t>
            </a:r>
          </a:p>
        </p:txBody>
      </p:sp>
      <p:sp>
        <p:nvSpPr>
          <p:cNvPr id="5" name="Text Placeholder 4">
            <a:extLst>
              <a:ext uri="{FF2B5EF4-FFF2-40B4-BE49-F238E27FC236}">
                <a16:creationId xmlns:a16="http://schemas.microsoft.com/office/drawing/2014/main" id="{81E7C1AF-8107-407A-A7D1-813213B350B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53259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77225-272D-4103-9FDF-9F01A42D5E4E}"/>
              </a:ext>
            </a:extLst>
          </p:cNvPr>
          <p:cNvSpPr>
            <a:spLocks noGrp="1"/>
          </p:cNvSpPr>
          <p:nvPr>
            <p:ph type="title"/>
          </p:nvPr>
        </p:nvSpPr>
        <p:spPr/>
        <p:txBody>
          <a:bodyPr/>
          <a:lstStyle/>
          <a:p>
            <a:r>
              <a:rPr lang="en-US" dirty="0"/>
              <a:t>Polymorphism</a:t>
            </a:r>
          </a:p>
        </p:txBody>
      </p:sp>
      <p:sp>
        <p:nvSpPr>
          <p:cNvPr id="3" name="Content Placeholder 2">
            <a:extLst>
              <a:ext uri="{FF2B5EF4-FFF2-40B4-BE49-F238E27FC236}">
                <a16:creationId xmlns:a16="http://schemas.microsoft.com/office/drawing/2014/main" id="{C3AD7D60-94F1-45BA-9D2A-653B24BDA1CB}"/>
              </a:ext>
            </a:extLst>
          </p:cNvPr>
          <p:cNvSpPr>
            <a:spLocks noGrp="1"/>
          </p:cNvSpPr>
          <p:nvPr>
            <p:ph idx="1"/>
          </p:nvPr>
        </p:nvSpPr>
        <p:spPr/>
        <p:txBody>
          <a:bodyPr>
            <a:normAutofit fontScale="92500"/>
          </a:bodyPr>
          <a:lstStyle/>
          <a:p>
            <a:r>
              <a:rPr lang="en-US" sz="2400" dirty="0"/>
              <a:t>Let’s firstly describe polymorphism as:</a:t>
            </a:r>
          </a:p>
          <a:p>
            <a:pPr lvl="1"/>
            <a:r>
              <a:rPr lang="en-US" sz="2400" dirty="0">
                <a:solidFill>
                  <a:srgbClr val="92D050"/>
                </a:solidFill>
              </a:rPr>
              <a:t>Some code or operations will behave differently in different contexts</a:t>
            </a:r>
          </a:p>
          <a:p>
            <a:pPr marL="914400" lvl="2" indent="0">
              <a:buNone/>
            </a:pPr>
            <a:r>
              <a:rPr lang="en-US" sz="2400" dirty="0"/>
              <a:t>				OR</a:t>
            </a:r>
          </a:p>
          <a:p>
            <a:pPr lvl="1"/>
            <a:r>
              <a:rPr lang="en-US" sz="2400" dirty="0"/>
              <a:t>In C++ this often ends up to mean </a:t>
            </a:r>
            <a:r>
              <a:rPr lang="en-US" sz="2400" dirty="0">
                <a:solidFill>
                  <a:srgbClr val="92D050"/>
                </a:solidFill>
              </a:rPr>
              <a:t>when we call a member function of an object</a:t>
            </a:r>
            <a:r>
              <a:rPr lang="en-US" sz="2400" dirty="0"/>
              <a:t>, </a:t>
            </a:r>
            <a:r>
              <a:rPr lang="en-US" sz="2400" dirty="0">
                <a:solidFill>
                  <a:srgbClr val="FFFF00"/>
                </a:solidFill>
              </a:rPr>
              <a:t>the function that is ends up being called will depend on the type of the object</a:t>
            </a:r>
            <a:r>
              <a:rPr lang="en-US" sz="2400" dirty="0"/>
              <a:t>. </a:t>
            </a:r>
          </a:p>
          <a:p>
            <a:r>
              <a:rPr lang="en-US" sz="2400" dirty="0"/>
              <a:t>There are a few different types of polymorphism but we’ll see one of them today</a:t>
            </a:r>
          </a:p>
          <a:p>
            <a:endParaRPr lang="en-US" sz="2400" dirty="0"/>
          </a:p>
        </p:txBody>
      </p:sp>
    </p:spTree>
    <p:extLst>
      <p:ext uri="{BB962C8B-B14F-4D97-AF65-F5344CB8AC3E}">
        <p14:creationId xmlns:p14="http://schemas.microsoft.com/office/powerpoint/2010/main" val="1361948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F0D4B-4F97-8540-A11C-230D18BD3E28}"/>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E700842B-543A-D047-A8ED-310BE7AACBCF}"/>
              </a:ext>
            </a:extLst>
          </p:cNvPr>
          <p:cNvSpPr>
            <a:spLocks noGrp="1"/>
          </p:cNvSpPr>
          <p:nvPr>
            <p:ph idx="1"/>
          </p:nvPr>
        </p:nvSpPr>
        <p:spPr>
          <a:xfrm>
            <a:off x="925670" y="1732449"/>
            <a:ext cx="10353762" cy="4058751"/>
          </a:xfrm>
        </p:spPr>
        <p:txBody>
          <a:bodyPr>
            <a:normAutofit/>
          </a:bodyPr>
          <a:lstStyle/>
          <a:p>
            <a:r>
              <a:rPr lang="en-US" sz="2800" dirty="0"/>
              <a:t>So far we have seen </a:t>
            </a:r>
            <a:r>
              <a:rPr lang="en-US" sz="2800" dirty="0">
                <a:solidFill>
                  <a:srgbClr val="FFFF00"/>
                </a:solidFill>
              </a:rPr>
              <a:t>functions</a:t>
            </a:r>
            <a:r>
              <a:rPr lang="en-US" sz="2800" dirty="0"/>
              <a:t> that do various operations and actions</a:t>
            </a:r>
          </a:p>
          <a:p>
            <a:r>
              <a:rPr lang="en-US" sz="2800" dirty="0"/>
              <a:t>Some of these functions are attributed to a </a:t>
            </a:r>
            <a:r>
              <a:rPr lang="en-US" sz="2800" dirty="0">
                <a:solidFill>
                  <a:srgbClr val="FFFF00"/>
                </a:solidFill>
              </a:rPr>
              <a:t>class</a:t>
            </a:r>
            <a:r>
              <a:rPr lang="en-US" sz="2800" dirty="0"/>
              <a:t>, </a:t>
            </a:r>
            <a:r>
              <a:rPr lang="en-US" sz="2800" dirty="0">
                <a:solidFill>
                  <a:srgbClr val="92D050"/>
                </a:solidFill>
              </a:rPr>
              <a:t>member functions</a:t>
            </a:r>
          </a:p>
          <a:p>
            <a:r>
              <a:rPr lang="en-US" sz="2800" dirty="0"/>
              <a:t>Some functions are </a:t>
            </a:r>
            <a:r>
              <a:rPr lang="en-US" sz="2800" dirty="0">
                <a:solidFill>
                  <a:srgbClr val="FFFF00"/>
                </a:solidFill>
              </a:rPr>
              <a:t>global</a:t>
            </a:r>
            <a:r>
              <a:rPr lang="en-US" sz="2800" dirty="0"/>
              <a:t> scope and perhaps they also help a particular class, </a:t>
            </a:r>
            <a:r>
              <a:rPr lang="en-US" sz="2800" dirty="0">
                <a:solidFill>
                  <a:srgbClr val="92D050"/>
                </a:solidFill>
              </a:rPr>
              <a:t>helpers</a:t>
            </a:r>
          </a:p>
          <a:p>
            <a:pPr lvl="1"/>
            <a:endParaRPr lang="en-US" sz="2400" dirty="0"/>
          </a:p>
        </p:txBody>
      </p:sp>
    </p:spTree>
    <p:extLst>
      <p:ext uri="{BB962C8B-B14F-4D97-AF65-F5344CB8AC3E}">
        <p14:creationId xmlns:p14="http://schemas.microsoft.com/office/powerpoint/2010/main" val="4223400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F0D4B-4F97-8540-A11C-230D18BD3E28}"/>
              </a:ext>
            </a:extLst>
          </p:cNvPr>
          <p:cNvSpPr>
            <a:spLocks noGrp="1"/>
          </p:cNvSpPr>
          <p:nvPr>
            <p:ph type="title"/>
          </p:nvPr>
        </p:nvSpPr>
        <p:spPr/>
        <p:txBody>
          <a:bodyPr/>
          <a:lstStyle/>
          <a:p>
            <a:r>
              <a:rPr lang="en-US" dirty="0"/>
              <a:t>Pure Virtual Functions</a:t>
            </a:r>
          </a:p>
        </p:txBody>
      </p:sp>
      <p:sp>
        <p:nvSpPr>
          <p:cNvPr id="3" name="Content Placeholder 2">
            <a:extLst>
              <a:ext uri="{FF2B5EF4-FFF2-40B4-BE49-F238E27FC236}">
                <a16:creationId xmlns:a16="http://schemas.microsoft.com/office/drawing/2014/main" id="{E700842B-543A-D047-A8ED-310BE7AACBCF}"/>
              </a:ext>
            </a:extLst>
          </p:cNvPr>
          <p:cNvSpPr>
            <a:spLocks noGrp="1"/>
          </p:cNvSpPr>
          <p:nvPr>
            <p:ph idx="1"/>
          </p:nvPr>
        </p:nvSpPr>
        <p:spPr>
          <a:xfrm>
            <a:off x="925670" y="1732449"/>
            <a:ext cx="10353762" cy="4058751"/>
          </a:xfrm>
        </p:spPr>
        <p:txBody>
          <a:bodyPr>
            <a:normAutofit fontScale="92500" lnSpcReduction="20000"/>
          </a:bodyPr>
          <a:lstStyle/>
          <a:p>
            <a:r>
              <a:rPr lang="en-US" sz="2800" dirty="0"/>
              <a:t>Let’s now introduce the concept of a </a:t>
            </a:r>
            <a:r>
              <a:rPr lang="en-US" sz="2800" dirty="0">
                <a:solidFill>
                  <a:srgbClr val="92D050"/>
                </a:solidFill>
              </a:rPr>
              <a:t>pure virtual member function</a:t>
            </a:r>
            <a:r>
              <a:rPr lang="en-US" sz="2800" dirty="0"/>
              <a:t>.</a:t>
            </a:r>
          </a:p>
          <a:p>
            <a:pPr lvl="1"/>
            <a:r>
              <a:rPr lang="en-US" sz="2800" dirty="0">
                <a:solidFill>
                  <a:schemeClr val="accent4">
                    <a:lumMod val="40000"/>
                    <a:lumOff val="60000"/>
                  </a:schemeClr>
                </a:solidFill>
              </a:rPr>
              <a:t>This is a member function</a:t>
            </a:r>
          </a:p>
          <a:p>
            <a:pPr lvl="1"/>
            <a:r>
              <a:rPr lang="en-US" sz="2800" dirty="0"/>
              <a:t>It’s a member function that is </a:t>
            </a:r>
            <a:r>
              <a:rPr lang="en-US" sz="2800" dirty="0">
                <a:solidFill>
                  <a:schemeClr val="accent4">
                    <a:lumMod val="40000"/>
                    <a:lumOff val="60000"/>
                  </a:schemeClr>
                </a:solidFill>
              </a:rPr>
              <a:t>pure</a:t>
            </a:r>
            <a:r>
              <a:rPr lang="en-US" sz="2800" dirty="0"/>
              <a:t>. </a:t>
            </a:r>
            <a:r>
              <a:rPr lang="en-US" sz="2800" dirty="0">
                <a:solidFill>
                  <a:srgbClr val="FFFF00"/>
                </a:solidFill>
              </a:rPr>
              <a:t>Pure refers to a function that lacks any implementation detail</a:t>
            </a:r>
            <a:r>
              <a:rPr lang="en-US" sz="2800" dirty="0"/>
              <a:t>.</a:t>
            </a:r>
          </a:p>
          <a:p>
            <a:pPr lvl="1"/>
            <a:r>
              <a:rPr lang="en-US" sz="2800" dirty="0"/>
              <a:t>Typically a function has a </a:t>
            </a:r>
            <a:r>
              <a:rPr lang="en-US" sz="2800" dirty="0">
                <a:solidFill>
                  <a:schemeClr val="accent5"/>
                </a:solidFill>
              </a:rPr>
              <a:t>declaration</a:t>
            </a:r>
            <a:r>
              <a:rPr lang="en-US" sz="2800" dirty="0"/>
              <a:t> and </a:t>
            </a:r>
            <a:r>
              <a:rPr lang="en-US" sz="2800" dirty="0">
                <a:solidFill>
                  <a:schemeClr val="accent6"/>
                </a:solidFill>
              </a:rPr>
              <a:t>definition</a:t>
            </a:r>
            <a:r>
              <a:rPr lang="en-US" sz="2800" dirty="0"/>
              <a:t>, </a:t>
            </a:r>
            <a:r>
              <a:rPr lang="en-US" sz="2800" dirty="0">
                <a:solidFill>
                  <a:srgbClr val="FFFF00"/>
                </a:solidFill>
              </a:rPr>
              <a:t>in this case only the declaration is present</a:t>
            </a:r>
            <a:r>
              <a:rPr lang="en-US" sz="2800" dirty="0"/>
              <a:t>.</a:t>
            </a:r>
          </a:p>
          <a:p>
            <a:pPr lvl="1"/>
            <a:r>
              <a:rPr lang="en-US" sz="2800" dirty="0"/>
              <a:t>A pure function also needs to be </a:t>
            </a:r>
            <a:r>
              <a:rPr lang="en-US" sz="2800" dirty="0">
                <a:solidFill>
                  <a:srgbClr val="00B0F0"/>
                </a:solidFill>
              </a:rPr>
              <a:t>virtual</a:t>
            </a:r>
            <a:r>
              <a:rPr lang="en-US" sz="2800" dirty="0"/>
              <a:t>. We’ll discuss a bit later what this keyword means.</a:t>
            </a:r>
          </a:p>
          <a:p>
            <a:pPr lvl="1"/>
            <a:endParaRPr lang="en-US" dirty="0"/>
          </a:p>
        </p:txBody>
      </p:sp>
    </p:spTree>
    <p:extLst>
      <p:ext uri="{BB962C8B-B14F-4D97-AF65-F5344CB8AC3E}">
        <p14:creationId xmlns:p14="http://schemas.microsoft.com/office/powerpoint/2010/main" val="919072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EA9B-E960-2048-9A05-E5376A2D8C2A}"/>
              </a:ext>
            </a:extLst>
          </p:cNvPr>
          <p:cNvSpPr>
            <a:spLocks noGrp="1"/>
          </p:cNvSpPr>
          <p:nvPr>
            <p:ph type="title"/>
          </p:nvPr>
        </p:nvSpPr>
        <p:spPr/>
        <p:txBody>
          <a:bodyPr/>
          <a:lstStyle/>
          <a:p>
            <a:r>
              <a:rPr lang="en-US" dirty="0"/>
              <a:t>Pure Virtual Functions</a:t>
            </a:r>
          </a:p>
        </p:txBody>
      </p:sp>
      <p:sp>
        <p:nvSpPr>
          <p:cNvPr id="3" name="Content Placeholder 2">
            <a:extLst>
              <a:ext uri="{FF2B5EF4-FFF2-40B4-BE49-F238E27FC236}">
                <a16:creationId xmlns:a16="http://schemas.microsoft.com/office/drawing/2014/main" id="{B16159A1-D457-1246-89CA-96B067FE04A8}"/>
              </a:ext>
            </a:extLst>
          </p:cNvPr>
          <p:cNvSpPr>
            <a:spLocks noGrp="1"/>
          </p:cNvSpPr>
          <p:nvPr>
            <p:ph idx="1"/>
          </p:nvPr>
        </p:nvSpPr>
        <p:spPr/>
        <p:txBody>
          <a:bodyPr>
            <a:normAutofit/>
          </a:bodyPr>
          <a:lstStyle/>
          <a:p>
            <a:r>
              <a:rPr lang="en-US" sz="3200" dirty="0"/>
              <a:t>The declaration of a pure virtual function looks like this:</a:t>
            </a:r>
          </a:p>
          <a:p>
            <a:pPr marL="36900" indent="0">
              <a:buNone/>
            </a:pPr>
            <a:r>
              <a:rPr lang="en-US" sz="3200" dirty="0">
                <a:solidFill>
                  <a:srgbClr val="00B0F0"/>
                </a:solidFill>
              </a:rPr>
              <a:t>virtual</a:t>
            </a:r>
            <a:r>
              <a:rPr lang="en-US" sz="3200" dirty="0"/>
              <a:t> </a:t>
            </a:r>
            <a:r>
              <a:rPr lang="en-US" sz="3200" dirty="0">
                <a:solidFill>
                  <a:srgbClr val="92D050"/>
                </a:solidFill>
              </a:rPr>
              <a:t>Type</a:t>
            </a:r>
            <a:r>
              <a:rPr lang="en-US" sz="3200" dirty="0"/>
              <a:t> </a:t>
            </a:r>
            <a:r>
              <a:rPr lang="en-US" sz="3200" dirty="0">
                <a:solidFill>
                  <a:srgbClr val="FFFF00"/>
                </a:solidFill>
              </a:rPr>
              <a:t>identifier</a:t>
            </a:r>
            <a:r>
              <a:rPr lang="en-US" sz="3200" dirty="0"/>
              <a:t>(</a:t>
            </a:r>
            <a:r>
              <a:rPr lang="en-US" sz="3200" dirty="0">
                <a:solidFill>
                  <a:schemeClr val="accent6"/>
                </a:solidFill>
              </a:rPr>
              <a:t>parameters</a:t>
            </a:r>
            <a:r>
              <a:rPr lang="en-US" sz="3200" dirty="0"/>
              <a:t>) = </a:t>
            </a:r>
            <a:r>
              <a:rPr lang="en-US" sz="3200" dirty="0">
                <a:solidFill>
                  <a:srgbClr val="FFFF00"/>
                </a:solidFill>
              </a:rPr>
              <a:t>0</a:t>
            </a:r>
            <a:r>
              <a:rPr lang="en-US" sz="3200" dirty="0"/>
              <a:t>;</a:t>
            </a:r>
          </a:p>
          <a:p>
            <a:pPr marL="36900" indent="0">
              <a:buNone/>
            </a:pPr>
            <a:r>
              <a:rPr lang="en-US" sz="3200" dirty="0">
                <a:solidFill>
                  <a:srgbClr val="00B0F0"/>
                </a:solidFill>
              </a:rPr>
              <a:t>virtual</a:t>
            </a:r>
            <a:r>
              <a:rPr lang="en-US" sz="3200" dirty="0"/>
              <a:t> </a:t>
            </a:r>
            <a:r>
              <a:rPr lang="en-US" sz="3200" dirty="0">
                <a:solidFill>
                  <a:srgbClr val="92D050"/>
                </a:solidFill>
              </a:rPr>
              <a:t>void</a:t>
            </a:r>
            <a:r>
              <a:rPr lang="en-US" sz="3200" dirty="0"/>
              <a:t> </a:t>
            </a:r>
            <a:r>
              <a:rPr lang="en-US" sz="3200" dirty="0">
                <a:solidFill>
                  <a:srgbClr val="FFFF00"/>
                </a:solidFill>
              </a:rPr>
              <a:t>display</a:t>
            </a:r>
            <a:r>
              <a:rPr lang="en-US" sz="3200" dirty="0"/>
              <a:t>(</a:t>
            </a:r>
            <a:r>
              <a:rPr lang="en-US" sz="3200" dirty="0">
                <a:solidFill>
                  <a:schemeClr val="accent6"/>
                </a:solidFill>
              </a:rPr>
              <a:t>std::</a:t>
            </a:r>
            <a:r>
              <a:rPr lang="en-US" sz="3200" dirty="0" err="1">
                <a:solidFill>
                  <a:schemeClr val="accent6"/>
                </a:solidFill>
              </a:rPr>
              <a:t>ostream</a:t>
            </a:r>
            <a:r>
              <a:rPr lang="en-US" sz="3200" dirty="0">
                <a:solidFill>
                  <a:schemeClr val="accent6"/>
                </a:solidFill>
              </a:rPr>
              <a:t>&amp;) </a:t>
            </a:r>
            <a:r>
              <a:rPr lang="en-US" sz="3200" dirty="0">
                <a:solidFill>
                  <a:schemeClr val="accent5"/>
                </a:solidFill>
              </a:rPr>
              <a:t>const</a:t>
            </a:r>
            <a:r>
              <a:rPr lang="en-US" sz="3200" dirty="0"/>
              <a:t> = </a:t>
            </a:r>
            <a:r>
              <a:rPr lang="en-US" sz="3200" dirty="0">
                <a:solidFill>
                  <a:srgbClr val="FFFF00"/>
                </a:solidFill>
              </a:rPr>
              <a:t>0</a:t>
            </a:r>
            <a:r>
              <a:rPr lang="en-US" sz="3200" dirty="0"/>
              <a:t>;</a:t>
            </a:r>
          </a:p>
        </p:txBody>
      </p:sp>
    </p:spTree>
    <p:extLst>
      <p:ext uri="{BB962C8B-B14F-4D97-AF65-F5344CB8AC3E}">
        <p14:creationId xmlns:p14="http://schemas.microsoft.com/office/powerpoint/2010/main" val="2311045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EA9B-E960-2048-9A05-E5376A2D8C2A}"/>
              </a:ext>
            </a:extLst>
          </p:cNvPr>
          <p:cNvSpPr>
            <a:spLocks noGrp="1"/>
          </p:cNvSpPr>
          <p:nvPr>
            <p:ph type="title"/>
          </p:nvPr>
        </p:nvSpPr>
        <p:spPr/>
        <p:txBody>
          <a:bodyPr/>
          <a:lstStyle/>
          <a:p>
            <a:r>
              <a:rPr lang="en-US" dirty="0"/>
              <a:t>Pure Virtual Functions</a:t>
            </a:r>
          </a:p>
        </p:txBody>
      </p:sp>
      <p:sp>
        <p:nvSpPr>
          <p:cNvPr id="3" name="Content Placeholder 2">
            <a:extLst>
              <a:ext uri="{FF2B5EF4-FFF2-40B4-BE49-F238E27FC236}">
                <a16:creationId xmlns:a16="http://schemas.microsoft.com/office/drawing/2014/main" id="{B16159A1-D457-1246-89CA-96B067FE04A8}"/>
              </a:ext>
            </a:extLst>
          </p:cNvPr>
          <p:cNvSpPr>
            <a:spLocks noGrp="1"/>
          </p:cNvSpPr>
          <p:nvPr>
            <p:ph idx="1"/>
          </p:nvPr>
        </p:nvSpPr>
        <p:spPr/>
        <p:txBody>
          <a:bodyPr>
            <a:normAutofit/>
          </a:bodyPr>
          <a:lstStyle/>
          <a:p>
            <a:r>
              <a:rPr lang="en-US" sz="3200" dirty="0"/>
              <a:t>In essence the portion from the above that makes the function a </a:t>
            </a:r>
            <a:r>
              <a:rPr lang="en-US" sz="3200" dirty="0">
                <a:solidFill>
                  <a:schemeClr val="accent4">
                    <a:lumMod val="40000"/>
                    <a:lumOff val="60000"/>
                  </a:schemeClr>
                </a:solidFill>
              </a:rPr>
              <a:t>pure</a:t>
            </a:r>
            <a:r>
              <a:rPr lang="en-US" sz="3200" dirty="0"/>
              <a:t> function is the </a:t>
            </a:r>
            <a:r>
              <a:rPr lang="en-US" sz="3200" dirty="0">
                <a:solidFill>
                  <a:srgbClr val="FFFF00"/>
                </a:solidFill>
              </a:rPr>
              <a:t>assignment to 0</a:t>
            </a:r>
            <a:r>
              <a:rPr lang="en-US" sz="3200" dirty="0"/>
              <a:t>. </a:t>
            </a:r>
            <a:r>
              <a:rPr lang="en-US" sz="3200" dirty="0">
                <a:solidFill>
                  <a:schemeClr val="accent6"/>
                </a:solidFill>
              </a:rPr>
              <a:t>This will then tell the compiler that this function only exists as a name/identifier</a:t>
            </a:r>
            <a:r>
              <a:rPr lang="en-US" sz="3200" dirty="0"/>
              <a:t> to be referenced but </a:t>
            </a:r>
            <a:r>
              <a:rPr lang="en-US" sz="3200" dirty="0">
                <a:solidFill>
                  <a:schemeClr val="accent5"/>
                </a:solidFill>
              </a:rPr>
              <a:t>won’t have any implementation</a:t>
            </a:r>
            <a:r>
              <a:rPr lang="en-US" sz="3200" dirty="0"/>
              <a:t>.</a:t>
            </a:r>
          </a:p>
        </p:txBody>
      </p:sp>
    </p:spTree>
    <p:extLst>
      <p:ext uri="{BB962C8B-B14F-4D97-AF65-F5344CB8AC3E}">
        <p14:creationId xmlns:p14="http://schemas.microsoft.com/office/powerpoint/2010/main" val="35833010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1163</TotalTime>
  <Words>2513</Words>
  <Application>Microsoft Office PowerPoint</Application>
  <PresentationFormat>Widescreen</PresentationFormat>
  <Paragraphs>271</Paragraphs>
  <Slides>48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Bookman Old Style</vt:lpstr>
      <vt:lpstr>Calibri</vt:lpstr>
      <vt:lpstr>Rockwell</vt:lpstr>
      <vt:lpstr>Damask</vt:lpstr>
      <vt:lpstr>Week 9</vt:lpstr>
      <vt:lpstr>Agenda</vt:lpstr>
      <vt:lpstr>Week 9-1</vt:lpstr>
      <vt:lpstr>Polymorphism</vt:lpstr>
      <vt:lpstr>Polymorphism</vt:lpstr>
      <vt:lpstr>Functions</vt:lpstr>
      <vt:lpstr>Pure Virtual Functions</vt:lpstr>
      <vt:lpstr>Pure Virtual Functions</vt:lpstr>
      <vt:lpstr>Pure Virtual Functions</vt:lpstr>
      <vt:lpstr>Pure Virtual Functions</vt:lpstr>
      <vt:lpstr>Pure Virtual Functions</vt:lpstr>
      <vt:lpstr>Pure Virtual Functions</vt:lpstr>
      <vt:lpstr>Pure Virtual Functions</vt:lpstr>
      <vt:lpstr>Pure Virtual Functions</vt:lpstr>
      <vt:lpstr>Abstract Base Classes (ABCs)</vt:lpstr>
      <vt:lpstr>Abstract Base Classes (ABCs)</vt:lpstr>
      <vt:lpstr>Abstract Base Classes (ABCs)</vt:lpstr>
      <vt:lpstr>Abstract Base Classes (ABCs)</vt:lpstr>
      <vt:lpstr>Abstract Base Classes (ABCs)</vt:lpstr>
      <vt:lpstr>Abstract base Classes (ABCS)</vt:lpstr>
      <vt:lpstr>Abstract base Classes (ABCS)</vt:lpstr>
      <vt:lpstr>Abstract base Classes (ABCS)</vt:lpstr>
      <vt:lpstr>Abstract base Classes (ABCS)</vt:lpstr>
      <vt:lpstr>Abstract base Classes (ABCS)</vt:lpstr>
      <vt:lpstr>Gem Kingdom Example</vt:lpstr>
      <vt:lpstr>PowerPoint Presentation</vt:lpstr>
      <vt:lpstr>Abstract base Classes (ABCS)</vt:lpstr>
      <vt:lpstr>Abstract base Classes (ABCS)</vt:lpstr>
      <vt:lpstr>Abstract base Classes (ABCS)</vt:lpstr>
      <vt:lpstr>Abstract base Classes (ABCS)</vt:lpstr>
      <vt:lpstr>Abstract base Classes (ABCS)</vt:lpstr>
      <vt:lpstr>Abstract base Classes (ABCS)</vt:lpstr>
      <vt:lpstr>ABC Array of Pointers</vt:lpstr>
      <vt:lpstr>ABC Array of Pointers</vt:lpstr>
      <vt:lpstr>ABC Array of Pointers</vt:lpstr>
      <vt:lpstr>Week 9-2</vt:lpstr>
      <vt:lpstr>Types</vt:lpstr>
      <vt:lpstr>Types</vt:lpstr>
      <vt:lpstr>Types</vt:lpstr>
      <vt:lpstr>Types</vt:lpstr>
      <vt:lpstr>Function Binding</vt:lpstr>
      <vt:lpstr>Function Binding</vt:lpstr>
      <vt:lpstr>Early Binding</vt:lpstr>
      <vt:lpstr>Early Binding</vt:lpstr>
      <vt:lpstr>Dynamic Binding</vt:lpstr>
      <vt:lpstr>Dynamic Binding</vt:lpstr>
      <vt:lpstr>Dynamic Binding</vt:lpstr>
      <vt:lpstr>Animal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9</dc:title>
  <dc:creator>Hong Huang</dc:creator>
  <cp:lastModifiedBy>Hong Zhan Huang</cp:lastModifiedBy>
  <cp:revision>597</cp:revision>
  <dcterms:created xsi:type="dcterms:W3CDTF">2019-03-11T17:01:45Z</dcterms:created>
  <dcterms:modified xsi:type="dcterms:W3CDTF">2019-11-04T05:25:46Z</dcterms:modified>
</cp:coreProperties>
</file>