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77" r:id="rId22"/>
    <p:sldId id="278" r:id="rId23"/>
    <p:sldId id="280" r:id="rId24"/>
    <p:sldId id="279"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9946" autoAdjust="0"/>
  </p:normalViewPr>
  <p:slideViewPr>
    <p:cSldViewPr snapToGrid="0">
      <p:cViewPr varScale="1">
        <p:scale>
          <a:sx n="50" d="100"/>
          <a:sy n="50" d="100"/>
        </p:scale>
        <p:origin x="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557BA-08FB-401A-8B5E-3DA46F94B6EA}"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04326-578D-4527-8D00-A23C24BD9EED}" type="slidenum">
              <a:rPr lang="en-US" smtClean="0"/>
              <a:t>‹#›</a:t>
            </a:fld>
            <a:endParaRPr lang="en-US"/>
          </a:p>
        </p:txBody>
      </p:sp>
    </p:spTree>
    <p:extLst>
      <p:ext uri="{BB962C8B-B14F-4D97-AF65-F5344CB8AC3E}">
        <p14:creationId xmlns:p14="http://schemas.microsoft.com/office/powerpoint/2010/main" val="71383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5</a:t>
            </a:fld>
            <a:endParaRPr lang="en-US"/>
          </a:p>
        </p:txBody>
      </p:sp>
    </p:spTree>
    <p:extLst>
      <p:ext uri="{BB962C8B-B14F-4D97-AF65-F5344CB8AC3E}">
        <p14:creationId xmlns:p14="http://schemas.microsoft.com/office/powerpoint/2010/main" val="394120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14</a:t>
            </a:fld>
            <a:endParaRPr lang="en-US"/>
          </a:p>
        </p:txBody>
      </p:sp>
    </p:spTree>
    <p:extLst>
      <p:ext uri="{BB962C8B-B14F-4D97-AF65-F5344CB8AC3E}">
        <p14:creationId xmlns:p14="http://schemas.microsoft.com/office/powerpoint/2010/main" val="6367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6</a:t>
            </a:fld>
            <a:endParaRPr lang="en-US"/>
          </a:p>
        </p:txBody>
      </p:sp>
    </p:spTree>
    <p:extLst>
      <p:ext uri="{BB962C8B-B14F-4D97-AF65-F5344CB8AC3E}">
        <p14:creationId xmlns:p14="http://schemas.microsoft.com/office/powerpoint/2010/main" val="374542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7</a:t>
            </a:fld>
            <a:endParaRPr lang="en-US"/>
          </a:p>
        </p:txBody>
      </p:sp>
    </p:spTree>
    <p:extLst>
      <p:ext uri="{BB962C8B-B14F-4D97-AF65-F5344CB8AC3E}">
        <p14:creationId xmlns:p14="http://schemas.microsoft.com/office/powerpoint/2010/main" val="267141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8</a:t>
            </a:fld>
            <a:endParaRPr lang="en-US"/>
          </a:p>
        </p:txBody>
      </p:sp>
    </p:spTree>
    <p:extLst>
      <p:ext uri="{BB962C8B-B14F-4D97-AF65-F5344CB8AC3E}">
        <p14:creationId xmlns:p14="http://schemas.microsoft.com/office/powerpoint/2010/main" val="25490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9</a:t>
            </a:fld>
            <a:endParaRPr lang="en-US"/>
          </a:p>
        </p:txBody>
      </p:sp>
    </p:spTree>
    <p:extLst>
      <p:ext uri="{BB962C8B-B14F-4D97-AF65-F5344CB8AC3E}">
        <p14:creationId xmlns:p14="http://schemas.microsoft.com/office/powerpoint/2010/main" val="124424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10</a:t>
            </a:fld>
            <a:endParaRPr lang="en-US"/>
          </a:p>
        </p:txBody>
      </p:sp>
    </p:spTree>
    <p:extLst>
      <p:ext uri="{BB962C8B-B14F-4D97-AF65-F5344CB8AC3E}">
        <p14:creationId xmlns:p14="http://schemas.microsoft.com/office/powerpoint/2010/main" val="6327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11</a:t>
            </a:fld>
            <a:endParaRPr lang="en-US"/>
          </a:p>
        </p:txBody>
      </p:sp>
    </p:spTree>
    <p:extLst>
      <p:ext uri="{BB962C8B-B14F-4D97-AF65-F5344CB8AC3E}">
        <p14:creationId xmlns:p14="http://schemas.microsoft.com/office/powerpoint/2010/main" val="119161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12</a:t>
            </a:fld>
            <a:endParaRPr lang="en-US"/>
          </a:p>
        </p:txBody>
      </p:sp>
    </p:spTree>
    <p:extLst>
      <p:ext uri="{BB962C8B-B14F-4D97-AF65-F5344CB8AC3E}">
        <p14:creationId xmlns:p14="http://schemas.microsoft.com/office/powerpoint/2010/main" val="342629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A04326-578D-4527-8D00-A23C24BD9EED}" type="slidenum">
              <a:rPr lang="en-US" smtClean="0"/>
              <a:t>13</a:t>
            </a:fld>
            <a:endParaRPr lang="en-US"/>
          </a:p>
        </p:txBody>
      </p:sp>
    </p:spTree>
    <p:extLst>
      <p:ext uri="{BB962C8B-B14F-4D97-AF65-F5344CB8AC3E}">
        <p14:creationId xmlns:p14="http://schemas.microsoft.com/office/powerpoint/2010/main" val="134229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73" y="810490"/>
            <a:ext cx="8801830" cy="1911927"/>
          </a:xfrm>
        </p:spPr>
        <p:txBody>
          <a:bodyPr>
            <a:normAutofit fontScale="90000"/>
          </a:bodyPr>
          <a:lstStyle/>
          <a:p>
            <a:r>
              <a:rPr lang="en-US" sz="4800" dirty="0" smtClean="0"/>
              <a:t>    A desktop secure folder app </a:t>
            </a:r>
            <a:br>
              <a:rPr lang="en-US" sz="4800" dirty="0" smtClean="0"/>
            </a:br>
            <a:r>
              <a:rPr lang="en-US" sz="4800" dirty="0"/>
              <a:t> </a:t>
            </a:r>
            <a:r>
              <a:rPr lang="en-US" sz="4800" dirty="0" smtClean="0"/>
              <a:t>                   with </a:t>
            </a:r>
            <a:br>
              <a:rPr lang="en-US" sz="4800" dirty="0" smtClean="0"/>
            </a:br>
            <a:r>
              <a:rPr lang="en-US" sz="4800" dirty="0" smtClean="0"/>
              <a:t>One-Time Password Authentication            </a:t>
            </a:r>
            <a:endParaRPr lang="en-US" sz="4800" dirty="0"/>
          </a:p>
        </p:txBody>
      </p:sp>
      <p:sp>
        <p:nvSpPr>
          <p:cNvPr id="3" name="Content Placeholder 2"/>
          <p:cNvSpPr>
            <a:spLocks noGrp="1"/>
          </p:cNvSpPr>
          <p:nvPr>
            <p:ph idx="1"/>
          </p:nvPr>
        </p:nvSpPr>
        <p:spPr>
          <a:xfrm>
            <a:off x="677334" y="3325090"/>
            <a:ext cx="8596668" cy="2716271"/>
          </a:xfrm>
        </p:spPr>
        <p:txBody>
          <a:bodyPr>
            <a:normAutofit fontScale="70000" lnSpcReduction="20000"/>
          </a:bodyPr>
          <a:lstStyle/>
          <a:p>
            <a:pPr marL="0" indent="0">
              <a:buNone/>
            </a:pPr>
            <a:r>
              <a:rPr lang="en-US" sz="2600" dirty="0"/>
              <a:t> </a:t>
            </a:r>
            <a:r>
              <a:rPr lang="en-US" sz="2600" dirty="0" smtClean="0"/>
              <a:t>                                                      BY</a:t>
            </a:r>
          </a:p>
          <a:p>
            <a:pPr marL="0" indent="0">
              <a:buNone/>
            </a:pPr>
            <a:r>
              <a:rPr lang="en-US" sz="2800" dirty="0"/>
              <a:t> </a:t>
            </a:r>
            <a:r>
              <a:rPr lang="en-US" sz="2800" dirty="0" smtClean="0"/>
              <a:t>                             </a:t>
            </a:r>
            <a:r>
              <a:rPr lang="en-US" sz="2800" b="1" dirty="0" smtClean="0"/>
              <a:t>TAJUDEEN TAIWO SAHEED</a:t>
            </a:r>
          </a:p>
          <a:p>
            <a:pPr marL="0" indent="0">
              <a:buNone/>
            </a:pPr>
            <a:r>
              <a:rPr lang="en-US" sz="2400" dirty="0"/>
              <a:t> </a:t>
            </a:r>
            <a:r>
              <a:rPr lang="en-US" sz="2400" dirty="0" smtClean="0"/>
              <a:t>                                           </a:t>
            </a:r>
            <a:r>
              <a:rPr lang="en-US" sz="2900" dirty="0" smtClean="0"/>
              <a:t>CSC/18/5867</a:t>
            </a:r>
          </a:p>
          <a:p>
            <a:pPr marL="0" indent="0">
              <a:buNone/>
            </a:pPr>
            <a:endParaRPr lang="en-US" sz="2400" dirty="0"/>
          </a:p>
          <a:p>
            <a:pPr marL="0" indent="0">
              <a:buNone/>
            </a:pPr>
            <a:r>
              <a:rPr lang="en-US" sz="2900" dirty="0" smtClean="0"/>
              <a:t>Supervisor</a:t>
            </a:r>
            <a:r>
              <a:rPr lang="en-US" sz="2400" dirty="0" smtClean="0"/>
              <a:t>:                 </a:t>
            </a:r>
            <a:r>
              <a:rPr lang="en-US" sz="3200" b="1" dirty="0" smtClean="0"/>
              <a:t> Dr. </a:t>
            </a:r>
            <a:r>
              <a:rPr lang="en-US" sz="3200" b="1" dirty="0" err="1" smtClean="0"/>
              <a:t>Osuolale</a:t>
            </a:r>
            <a:r>
              <a:rPr lang="en-US" sz="3200" b="1" dirty="0" smtClean="0"/>
              <a:t> A. Festus</a:t>
            </a:r>
          </a:p>
          <a:p>
            <a:pPr marL="0" indent="0">
              <a:buNone/>
            </a:pPr>
            <a:r>
              <a:rPr lang="en-US" sz="3200" dirty="0" smtClean="0"/>
              <a:t>               Department of Computer Science</a:t>
            </a:r>
            <a:r>
              <a:rPr lang="en-US" sz="3200" b="1" dirty="0" smtClean="0"/>
              <a:t> </a:t>
            </a:r>
          </a:p>
          <a:p>
            <a:pPr marL="0" indent="0">
              <a:buNone/>
            </a:pPr>
            <a:r>
              <a:rPr lang="en-US" sz="3200" dirty="0" err="1" smtClean="0"/>
              <a:t>FederalUniversity</a:t>
            </a:r>
            <a:r>
              <a:rPr lang="en-US" sz="3200" dirty="0" smtClean="0"/>
              <a:t> of Technology, </a:t>
            </a:r>
            <a:r>
              <a:rPr lang="en-US" sz="3200" dirty="0" err="1" smtClean="0"/>
              <a:t>Akure</a:t>
            </a:r>
            <a:r>
              <a:rPr lang="en-US" sz="3200" dirty="0" smtClean="0"/>
              <a:t>, </a:t>
            </a:r>
            <a:r>
              <a:rPr lang="en-US" sz="3200" dirty="0" err="1" smtClean="0"/>
              <a:t>Ondo</a:t>
            </a:r>
            <a:r>
              <a:rPr lang="en-US" sz="3200" dirty="0" smtClean="0"/>
              <a:t> State</a:t>
            </a:r>
            <a:endParaRPr lang="en-US" sz="3200" dirty="0"/>
          </a:p>
        </p:txBody>
      </p:sp>
    </p:spTree>
    <p:extLst>
      <p:ext uri="{BB962C8B-B14F-4D97-AF65-F5344CB8AC3E}">
        <p14:creationId xmlns:p14="http://schemas.microsoft.com/office/powerpoint/2010/main" val="1589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230819"/>
              </p:ext>
            </p:extLst>
          </p:nvPr>
        </p:nvGraphicFramePr>
        <p:xfrm>
          <a:off x="478312" y="1406665"/>
          <a:ext cx="9166432" cy="6794889"/>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Johnson,</a:t>
                      </a:r>
                      <a:r>
                        <a:rPr lang="en-US" baseline="0" dirty="0" smtClean="0"/>
                        <a:t> R. et al/</a:t>
                      </a:r>
                      <a:r>
                        <a:rPr lang="en-US" baseline="0" dirty="0" err="1" smtClean="0"/>
                        <a:t>LockBox:A</a:t>
                      </a:r>
                      <a:r>
                        <a:rPr lang="en-US" baseline="0" dirty="0" smtClean="0"/>
                        <a:t> Desktop Application for Secure File Storage.</a:t>
                      </a:r>
                      <a:endParaRPr lang="en-US" dirty="0"/>
                    </a:p>
                  </a:txBody>
                  <a:tcPr/>
                </a:tc>
                <a:tc>
                  <a:txBody>
                    <a:bodyPr/>
                    <a:lstStyle/>
                    <a:p>
                      <a:r>
                        <a:rPr lang="en-US" dirty="0" smtClean="0"/>
                        <a:t>To develop</a:t>
                      </a:r>
                      <a:r>
                        <a:rPr lang="en-US" baseline="0" dirty="0" smtClean="0"/>
                        <a:t> a lightweight and efficient desktop application for secure file storage</a:t>
                      </a:r>
                      <a:endParaRPr lang="en-US" dirty="0"/>
                    </a:p>
                  </a:txBody>
                  <a:tcPr/>
                </a:tc>
                <a:tc>
                  <a:txBody>
                    <a:bodyPr/>
                    <a:lstStyle/>
                    <a:p>
                      <a:r>
                        <a:rPr lang="en-US" baseline="0" dirty="0" smtClean="0"/>
                        <a:t>Implemented a custom encryption protocol optimized for resource-constrained environments. Utilized native platform APIs for direct access to file system operations, minimizing overhead.</a:t>
                      </a:r>
                    </a:p>
                  </a:txBody>
                  <a:tcPr/>
                </a:tc>
                <a:tc>
                  <a:txBody>
                    <a:bodyPr/>
                    <a:lstStyle/>
                    <a:p>
                      <a:r>
                        <a:rPr lang="en-US" dirty="0" smtClean="0"/>
                        <a:t>Produced</a:t>
                      </a:r>
                      <a:r>
                        <a:rPr lang="en-US" baseline="0" dirty="0" smtClean="0"/>
                        <a:t> a fast and resource-efficient desktop application suitable for  both personal and enterprise use, offering features such as folder hierarchy encryption and customizable access controls.</a:t>
                      </a:r>
                      <a:endParaRPr lang="en-US" dirty="0"/>
                    </a:p>
                  </a:txBody>
                  <a:tcPr/>
                </a:tc>
                <a:tc>
                  <a:txBody>
                    <a:bodyPr/>
                    <a:lstStyle/>
                    <a:p>
                      <a:r>
                        <a:rPr lang="en-US" dirty="0" smtClean="0"/>
                        <a:t>Limited</a:t>
                      </a:r>
                      <a:r>
                        <a:rPr lang="en-US" baseline="0" dirty="0" smtClean="0"/>
                        <a:t> support for advanced </a:t>
                      </a:r>
                      <a:r>
                        <a:rPr lang="en-US" baseline="0" dirty="0" err="1" smtClean="0"/>
                        <a:t>encyption</a:t>
                      </a:r>
                      <a:r>
                        <a:rPr lang="en-US" baseline="0" dirty="0" smtClean="0"/>
                        <a:t> algorithms. Future work could involve integrating </a:t>
                      </a:r>
                      <a:r>
                        <a:rPr lang="en-US" baseline="0" dirty="0" err="1" smtClean="0"/>
                        <a:t>blockchain</a:t>
                      </a:r>
                      <a:r>
                        <a:rPr lang="en-US" baseline="0" dirty="0" smtClean="0"/>
                        <a:t> technology for enhanced data integrity verification and decentralization</a:t>
                      </a:r>
                      <a:endParaRPr lang="en-US" dirty="0"/>
                    </a:p>
                  </a:txBody>
                  <a:tcPr/>
                </a:tc>
              </a:tr>
            </a:tbl>
          </a:graphicData>
        </a:graphic>
      </p:graphicFrame>
    </p:spTree>
    <p:extLst>
      <p:ext uri="{BB962C8B-B14F-4D97-AF65-F5344CB8AC3E}">
        <p14:creationId xmlns:p14="http://schemas.microsoft.com/office/powerpoint/2010/main" val="424706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2816894"/>
              </p:ext>
            </p:extLst>
          </p:nvPr>
        </p:nvGraphicFramePr>
        <p:xfrm>
          <a:off x="478312" y="1406665"/>
          <a:ext cx="9166432" cy="7069209"/>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Smith</a:t>
                      </a:r>
                      <a:r>
                        <a:rPr lang="en-US" baseline="0" dirty="0" smtClean="0"/>
                        <a:t>, J., &amp; Johnson/Enhancing Desktop Security through Secure Folder Applications</a:t>
                      </a:r>
                      <a:endParaRPr lang="en-US" dirty="0"/>
                    </a:p>
                  </a:txBody>
                  <a:tcPr/>
                </a:tc>
                <a:tc>
                  <a:txBody>
                    <a:bodyPr/>
                    <a:lstStyle/>
                    <a:p>
                      <a:r>
                        <a:rPr lang="en-US" dirty="0" smtClean="0"/>
                        <a:t>To develop</a:t>
                      </a:r>
                      <a:r>
                        <a:rPr lang="en-US" baseline="0" dirty="0" smtClean="0"/>
                        <a:t> a  secure folder application for desktop to protect sensitive files from unauthorized access.</a:t>
                      </a:r>
                      <a:endParaRPr lang="en-US" dirty="0"/>
                    </a:p>
                  </a:txBody>
                  <a:tcPr/>
                </a:tc>
                <a:tc>
                  <a:txBody>
                    <a:bodyPr/>
                    <a:lstStyle/>
                    <a:p>
                      <a:r>
                        <a:rPr lang="en-US" baseline="0" dirty="0" smtClean="0"/>
                        <a:t>Employed a combination of encryption algorithms and access control mechanisms to secure folders and files. Conducted usability tests to ensure user-friendliness.</a:t>
                      </a:r>
                    </a:p>
                  </a:txBody>
                  <a:tcPr/>
                </a:tc>
                <a:tc>
                  <a:txBody>
                    <a:bodyPr/>
                    <a:lstStyle/>
                    <a:p>
                      <a:r>
                        <a:rPr lang="en-US" dirty="0" smtClean="0"/>
                        <a:t>Introduced</a:t>
                      </a:r>
                      <a:r>
                        <a:rPr lang="en-US" baseline="0" dirty="0" smtClean="0"/>
                        <a:t> a robust desktop secure folder application with strong encryption and intuitive user interface, enhancing overall desktop security </a:t>
                      </a:r>
                      <a:endParaRPr lang="en-US" dirty="0"/>
                    </a:p>
                  </a:txBody>
                  <a:tcPr/>
                </a:tc>
                <a:tc>
                  <a:txBody>
                    <a:bodyPr/>
                    <a:lstStyle/>
                    <a:p>
                      <a:r>
                        <a:rPr lang="en-US" dirty="0" smtClean="0"/>
                        <a:t>Integration</a:t>
                      </a:r>
                      <a:r>
                        <a:rPr lang="en-US" baseline="0" dirty="0" smtClean="0"/>
                        <a:t> with cloud storage services for seamless synchronization and collaboration. Exploration of additional authentication methods such as biometrics for enhanced security .</a:t>
                      </a:r>
                      <a:endParaRPr lang="en-US" dirty="0"/>
                    </a:p>
                  </a:txBody>
                  <a:tcPr/>
                </a:tc>
              </a:tr>
            </a:tbl>
          </a:graphicData>
        </a:graphic>
      </p:graphicFrame>
    </p:spTree>
    <p:extLst>
      <p:ext uri="{BB962C8B-B14F-4D97-AF65-F5344CB8AC3E}">
        <p14:creationId xmlns:p14="http://schemas.microsoft.com/office/powerpoint/2010/main" val="386319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4973127"/>
              </p:ext>
            </p:extLst>
          </p:nvPr>
        </p:nvGraphicFramePr>
        <p:xfrm>
          <a:off x="478312" y="1406665"/>
          <a:ext cx="9166432" cy="5451335"/>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Patel,</a:t>
                      </a:r>
                      <a:r>
                        <a:rPr lang="en-US" baseline="0" dirty="0" smtClean="0"/>
                        <a:t> R., &amp; Nguyen, T./ Comparative Analysis of Desktop Folder Applications.</a:t>
                      </a:r>
                      <a:endParaRPr lang="en-US" dirty="0"/>
                    </a:p>
                  </a:txBody>
                  <a:tcPr/>
                </a:tc>
                <a:tc>
                  <a:txBody>
                    <a:bodyPr/>
                    <a:lstStyle/>
                    <a:p>
                      <a:r>
                        <a:rPr lang="en-US" dirty="0" smtClean="0"/>
                        <a:t>To compare</a:t>
                      </a:r>
                      <a:r>
                        <a:rPr lang="en-US" baseline="0" dirty="0" smtClean="0"/>
                        <a:t>  and evaluate existing desktop secure folder applications based on security features, performance, and user experience.</a:t>
                      </a:r>
                      <a:endParaRPr lang="en-US" dirty="0"/>
                    </a:p>
                  </a:txBody>
                  <a:tcPr/>
                </a:tc>
                <a:tc>
                  <a:txBody>
                    <a:bodyPr/>
                    <a:lstStyle/>
                    <a:p>
                      <a:r>
                        <a:rPr lang="en-US" baseline="0" dirty="0" smtClean="0"/>
                        <a:t>Conducted a comprehensive review of popular secure folder applications. Evaluated security measures, encryption algorithms, performance impact, and user feedback.</a:t>
                      </a:r>
                    </a:p>
                  </a:txBody>
                  <a:tcPr/>
                </a:tc>
                <a:tc>
                  <a:txBody>
                    <a:bodyPr/>
                    <a:lstStyle/>
                    <a:p>
                      <a:r>
                        <a:rPr lang="en-US" dirty="0" smtClean="0"/>
                        <a:t>Provided</a:t>
                      </a:r>
                      <a:r>
                        <a:rPr lang="en-US" baseline="0" dirty="0" smtClean="0"/>
                        <a:t> insights into  strengths and weaknesses of different secure folder applications, helping users make informed decisions and usability preferences.</a:t>
                      </a:r>
                      <a:endParaRPr lang="en-US" dirty="0"/>
                    </a:p>
                  </a:txBody>
                  <a:tcPr/>
                </a:tc>
                <a:tc>
                  <a:txBody>
                    <a:bodyPr/>
                    <a:lstStyle/>
                    <a:p>
                      <a:r>
                        <a:rPr lang="en-US" dirty="0" smtClean="0"/>
                        <a:t>Inclusion</a:t>
                      </a:r>
                      <a:r>
                        <a:rPr lang="en-US" baseline="0" dirty="0" smtClean="0"/>
                        <a:t> of larger sample size of secure folder applications for a more exhaustive comparison.</a:t>
                      </a:r>
                      <a:endParaRPr lang="en-US" dirty="0"/>
                    </a:p>
                  </a:txBody>
                  <a:tcPr/>
                </a:tc>
              </a:tr>
            </a:tbl>
          </a:graphicData>
        </a:graphic>
      </p:graphicFrame>
    </p:spTree>
    <p:extLst>
      <p:ext uri="{BB962C8B-B14F-4D97-AF65-F5344CB8AC3E}">
        <p14:creationId xmlns:p14="http://schemas.microsoft.com/office/powerpoint/2010/main" val="2738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1699458"/>
              </p:ext>
            </p:extLst>
          </p:nvPr>
        </p:nvGraphicFramePr>
        <p:xfrm>
          <a:off x="478312" y="1406665"/>
          <a:ext cx="9166432" cy="5451335"/>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Lee,</a:t>
                      </a:r>
                      <a:r>
                        <a:rPr lang="en-US" baseline="0" dirty="0" smtClean="0"/>
                        <a:t> S., &amp; Gupta, M./ User-Centric Design of Desktop Secure Folder Applications</a:t>
                      </a:r>
                      <a:endParaRPr lang="en-US" dirty="0"/>
                    </a:p>
                  </a:txBody>
                  <a:tcPr/>
                </a:tc>
                <a:tc>
                  <a:txBody>
                    <a:bodyPr/>
                    <a:lstStyle/>
                    <a:p>
                      <a:r>
                        <a:rPr lang="en-US" dirty="0" smtClean="0"/>
                        <a:t>To design</a:t>
                      </a:r>
                      <a:r>
                        <a:rPr lang="en-US" baseline="0" dirty="0" smtClean="0"/>
                        <a:t> a user friendly secure folder application for desktops while maintaining high levels of security</a:t>
                      </a:r>
                      <a:endParaRPr lang="en-US" dirty="0"/>
                    </a:p>
                  </a:txBody>
                  <a:tcPr/>
                </a:tc>
                <a:tc>
                  <a:txBody>
                    <a:bodyPr/>
                    <a:lstStyle/>
                    <a:p>
                      <a:r>
                        <a:rPr lang="en-US" baseline="0" dirty="0" smtClean="0"/>
                        <a:t>Employed user-centered design principles, conducting surveys and interviews to understand user needs and preferences. Iteratively prototyped and tested the application with target users.</a:t>
                      </a:r>
                    </a:p>
                  </a:txBody>
                  <a:tcPr/>
                </a:tc>
                <a:tc>
                  <a:txBody>
                    <a:bodyPr/>
                    <a:lstStyle/>
                    <a:p>
                      <a:r>
                        <a:rPr lang="en-US" dirty="0" smtClean="0"/>
                        <a:t>Developed</a:t>
                      </a:r>
                      <a:r>
                        <a:rPr lang="en-US" baseline="0" dirty="0" smtClean="0"/>
                        <a:t> a secure folder application with emphasis on usability and intuitive design, ensuring that security features a re accessible to non-technical users.</a:t>
                      </a:r>
                      <a:endParaRPr lang="en-US" dirty="0"/>
                    </a:p>
                  </a:txBody>
                  <a:tcPr/>
                </a:tc>
                <a:tc>
                  <a:txBody>
                    <a:bodyPr/>
                    <a:lstStyle/>
                    <a:p>
                      <a:r>
                        <a:rPr lang="en-US" dirty="0" smtClean="0"/>
                        <a:t>Integration</a:t>
                      </a:r>
                      <a:r>
                        <a:rPr lang="en-US" baseline="0" dirty="0" smtClean="0"/>
                        <a:t> of feedback mechanisms for continuous improvement based on user interactions and evolving </a:t>
                      </a:r>
                      <a:r>
                        <a:rPr lang="en-US" baseline="0" smtClean="0"/>
                        <a:t>security threats. </a:t>
                      </a:r>
                      <a:endParaRPr lang="en-US" dirty="0"/>
                    </a:p>
                  </a:txBody>
                  <a:tcPr/>
                </a:tc>
              </a:tr>
            </a:tbl>
          </a:graphicData>
        </a:graphic>
      </p:graphicFrame>
    </p:spTree>
    <p:extLst>
      <p:ext uri="{BB962C8B-B14F-4D97-AF65-F5344CB8AC3E}">
        <p14:creationId xmlns:p14="http://schemas.microsoft.com/office/powerpoint/2010/main" val="203976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7340093"/>
              </p:ext>
            </p:extLst>
          </p:nvPr>
        </p:nvGraphicFramePr>
        <p:xfrm>
          <a:off x="478312" y="1406665"/>
          <a:ext cx="9166432" cy="7069209"/>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Knox</a:t>
                      </a:r>
                      <a:r>
                        <a:rPr lang="en-US" baseline="0" dirty="0" smtClean="0"/>
                        <a:t> by </a:t>
                      </a:r>
                      <a:r>
                        <a:rPr lang="en-US" baseline="0" dirty="0" err="1" smtClean="0"/>
                        <a:t>AgileBits</a:t>
                      </a:r>
                      <a:endParaRPr lang="en-US" dirty="0"/>
                    </a:p>
                  </a:txBody>
                  <a:tcPr/>
                </a:tc>
                <a:tc>
                  <a:txBody>
                    <a:bodyPr/>
                    <a:lstStyle/>
                    <a:p>
                      <a:r>
                        <a:rPr lang="en-US" dirty="0" smtClean="0"/>
                        <a:t>To provide</a:t>
                      </a:r>
                      <a:r>
                        <a:rPr lang="en-US" baseline="0" dirty="0" smtClean="0"/>
                        <a:t> users with a secure folder app for desktop systems, allowing them to encrypt and protect their sensitive files and data</a:t>
                      </a:r>
                      <a:endParaRPr lang="en-US" dirty="0"/>
                    </a:p>
                  </a:txBody>
                  <a:tcPr/>
                </a:tc>
                <a:tc>
                  <a:txBody>
                    <a:bodyPr/>
                    <a:lstStyle/>
                    <a:p>
                      <a:r>
                        <a:rPr lang="en-US" baseline="0" dirty="0" smtClean="0"/>
                        <a:t>Knox utilized strong encryption algorithms to secure files stored within the folder. It offer a user friendly  interface for creating and managing secure containers, allowing users to easily drag and drop files </a:t>
                      </a:r>
                    </a:p>
                  </a:txBody>
                  <a:tcPr/>
                </a:tc>
                <a:tc>
                  <a:txBody>
                    <a:bodyPr/>
                    <a:lstStyle/>
                    <a:p>
                      <a:r>
                        <a:rPr lang="en-US" dirty="0" smtClean="0"/>
                        <a:t>Knox</a:t>
                      </a:r>
                      <a:r>
                        <a:rPr lang="en-US" baseline="0" dirty="0" smtClean="0"/>
                        <a:t> contributed to enhancing desktop security by providing a convenient and effective solution for users to safeguard their sensitive  information</a:t>
                      </a:r>
                      <a:endParaRPr lang="en-US" dirty="0"/>
                    </a:p>
                  </a:txBody>
                  <a:tcPr/>
                </a:tc>
                <a:tc>
                  <a:txBody>
                    <a:bodyPr/>
                    <a:lstStyle/>
                    <a:p>
                      <a:r>
                        <a:rPr lang="en-US" baseline="0" dirty="0" smtClean="0"/>
                        <a:t>One limitation of Knox was its reliance on one-time password authentication. Also the software was only available for </a:t>
                      </a:r>
                      <a:r>
                        <a:rPr lang="en-US" baseline="0" dirty="0" err="1" smtClean="0"/>
                        <a:t>macOS</a:t>
                      </a:r>
                      <a:r>
                        <a:rPr lang="en-US" baseline="0" dirty="0" smtClean="0"/>
                        <a:t>, limiting its accessibility to users on other operating systems. </a:t>
                      </a:r>
                      <a:endParaRPr lang="en-US" dirty="0"/>
                    </a:p>
                  </a:txBody>
                  <a:tcPr/>
                </a:tc>
              </a:tr>
            </a:tbl>
          </a:graphicData>
        </a:graphic>
      </p:graphicFrame>
    </p:spTree>
    <p:extLst>
      <p:ext uri="{BB962C8B-B14F-4D97-AF65-F5344CB8AC3E}">
        <p14:creationId xmlns:p14="http://schemas.microsoft.com/office/powerpoint/2010/main" val="410880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 OF STUDY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Having reviewed recent literatures on desktop secure folder app. The following are the summaries of the limitations in the study reported by (Johnson, Chen L. et al, Patel, A et al, Smith, J., &amp; Johnson, Knox by </a:t>
            </a:r>
            <a:r>
              <a:rPr lang="en-US" dirty="0" err="1" smtClean="0"/>
              <a:t>agileBits</a:t>
            </a:r>
            <a:r>
              <a:rPr lang="en-US" dirty="0" smtClean="0"/>
              <a:t>)</a:t>
            </a:r>
          </a:p>
          <a:p>
            <a:pPr marL="0" indent="0">
              <a:buNone/>
            </a:pPr>
            <a:endParaRPr lang="en-US" dirty="0"/>
          </a:p>
          <a:p>
            <a:pPr>
              <a:buFont typeface="Wingdings" panose="05000000000000000000" pitchFamily="2" charset="2"/>
              <a:buChar char="v"/>
            </a:pPr>
            <a:r>
              <a:rPr lang="en-US" dirty="0" smtClean="0"/>
              <a:t>Providing additional security to normal traditional authentication such as biometric authentication and cloud synchronization.</a:t>
            </a:r>
          </a:p>
          <a:p>
            <a:pPr>
              <a:buFont typeface="Wingdings" panose="05000000000000000000" pitchFamily="2" charset="2"/>
              <a:buChar char="v"/>
            </a:pPr>
            <a:r>
              <a:rPr lang="en-US" dirty="0" smtClean="0"/>
              <a:t>Integration of </a:t>
            </a:r>
            <a:r>
              <a:rPr lang="en-US" dirty="0" err="1" smtClean="0"/>
              <a:t>blockchain</a:t>
            </a:r>
            <a:r>
              <a:rPr lang="en-US" dirty="0" smtClean="0"/>
              <a:t> technology for enhanced data integrity verification and decentralization</a:t>
            </a:r>
          </a:p>
          <a:p>
            <a:pPr>
              <a:buFont typeface="Wingdings" panose="05000000000000000000" pitchFamily="2" charset="2"/>
              <a:buChar char="v"/>
            </a:pPr>
            <a:r>
              <a:rPr lang="en-US" dirty="0" smtClean="0"/>
              <a:t>Providing One-time password authentication for all platforms such as Windows, Linux and mac OS inclusive.</a:t>
            </a:r>
          </a:p>
          <a:p>
            <a:pPr marL="0" indent="0">
              <a:buNone/>
            </a:pPr>
            <a:endParaRPr lang="en-US" dirty="0"/>
          </a:p>
          <a:p>
            <a:pPr marL="0" indent="0">
              <a:buNone/>
            </a:pPr>
            <a:r>
              <a:rPr lang="en-US" dirty="0" smtClean="0"/>
              <a:t>This research is therefore motivated by the need to provide One-time authentication method for all platform such as </a:t>
            </a:r>
            <a:r>
              <a:rPr lang="en-US" dirty="0" err="1" smtClean="0"/>
              <a:t>macOS</a:t>
            </a:r>
            <a:r>
              <a:rPr lang="en-US" dirty="0" smtClean="0"/>
              <a:t>, Windows and Linux.</a:t>
            </a:r>
          </a:p>
          <a:p>
            <a:pPr marL="0" indent="0">
              <a:buNone/>
            </a:pPr>
            <a:endParaRPr lang="en-US" dirty="0"/>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320845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 OF STUDY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Having reviewed recent literatures on desktop secure folder app. The following are the summaries of the limitations in the study reported by (Johnson, Chen L. et al, Patel, A et al, Smith, J., &amp; Johnson, Knox by </a:t>
            </a:r>
            <a:r>
              <a:rPr lang="en-US" dirty="0" err="1" smtClean="0"/>
              <a:t>agileBits</a:t>
            </a:r>
            <a:r>
              <a:rPr lang="en-US" dirty="0" smtClean="0"/>
              <a:t>)</a:t>
            </a:r>
          </a:p>
          <a:p>
            <a:pPr marL="0" indent="0">
              <a:buNone/>
            </a:pPr>
            <a:endParaRPr lang="en-US" dirty="0"/>
          </a:p>
          <a:p>
            <a:pPr>
              <a:buFont typeface="Wingdings" panose="05000000000000000000" pitchFamily="2" charset="2"/>
              <a:buChar char="v"/>
            </a:pPr>
            <a:r>
              <a:rPr lang="en-US" dirty="0" smtClean="0"/>
              <a:t>Providing additional security to normal traditional authentication such as biometric authentication and cloud synchronization.</a:t>
            </a:r>
          </a:p>
          <a:p>
            <a:pPr>
              <a:buFont typeface="Wingdings" panose="05000000000000000000" pitchFamily="2" charset="2"/>
              <a:buChar char="v"/>
            </a:pPr>
            <a:r>
              <a:rPr lang="en-US" dirty="0" smtClean="0"/>
              <a:t>Integration of </a:t>
            </a:r>
            <a:r>
              <a:rPr lang="en-US" dirty="0" err="1" smtClean="0"/>
              <a:t>blockchain</a:t>
            </a:r>
            <a:r>
              <a:rPr lang="en-US" dirty="0" smtClean="0"/>
              <a:t> technology for enhanced data integrity verification and decentralization</a:t>
            </a:r>
          </a:p>
          <a:p>
            <a:pPr>
              <a:buFont typeface="Wingdings" panose="05000000000000000000" pitchFamily="2" charset="2"/>
              <a:buChar char="v"/>
            </a:pPr>
            <a:r>
              <a:rPr lang="en-US" dirty="0" smtClean="0"/>
              <a:t>Providing One-time password authentication for all platforms such as Windows, Linux and mac OS inclusive.</a:t>
            </a:r>
          </a:p>
          <a:p>
            <a:pPr marL="0" indent="0">
              <a:buNone/>
            </a:pPr>
            <a:endParaRPr lang="en-US" dirty="0"/>
          </a:p>
          <a:p>
            <a:pPr marL="0" indent="0">
              <a:buNone/>
            </a:pPr>
            <a:r>
              <a:rPr lang="en-US" dirty="0" smtClean="0"/>
              <a:t>This research is therefore motivated by the need to provide One-time authentication method for all platform such as </a:t>
            </a:r>
            <a:r>
              <a:rPr lang="en-US" dirty="0" err="1" smtClean="0"/>
              <a:t>macOS</a:t>
            </a:r>
            <a:r>
              <a:rPr lang="en-US" dirty="0" smtClean="0"/>
              <a:t>, Windows and Linux.</a:t>
            </a:r>
          </a:p>
          <a:p>
            <a:pPr marL="0" indent="0">
              <a:buNone/>
            </a:pPr>
            <a:endParaRPr lang="en-US" dirty="0"/>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415232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lstStyle/>
          <a:p>
            <a:r>
              <a:rPr lang="en-US" dirty="0" smtClean="0"/>
              <a:t>               OBJECTIVES OF STUDY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ensure only authorized users with correct OTP can access the secure folders.</a:t>
            </a:r>
          </a:p>
          <a:p>
            <a:r>
              <a:rPr lang="en-US" dirty="0" smtClean="0"/>
              <a:t>To protect sensitive data such as photos, videos, documents, and other confidential information by utilizing OTP authentication. The app ensure that only users with valid credentials can access the data, thereby safeguarding it from unauthorized access or data breaches.</a:t>
            </a:r>
          </a:p>
          <a:p>
            <a:r>
              <a:rPr lang="en-US" dirty="0" smtClean="0"/>
              <a:t>To protect user privacy by ensuring that only the intended user can access their secure or personal information.</a:t>
            </a:r>
          </a:p>
          <a:p>
            <a:r>
              <a:rPr lang="en-US" dirty="0" smtClean="0"/>
              <a:t>To implement authentication that adds extra layer of security as well as user friendly and convenient. For example it can be delivered via SMS, email, or generated with app itself, allowing users to easily authenticate themselves without undue hassle.</a:t>
            </a:r>
          </a:p>
          <a:p>
            <a:r>
              <a:rPr lang="en-US" dirty="0" smtClean="0"/>
              <a:t>OTP can be easily authentication can be easily integrated into the secure folder app and scaled to accommodate a growing user base.</a:t>
            </a:r>
          </a:p>
          <a:p>
            <a:pPr marL="0" indent="0">
              <a:buNone/>
            </a:pPr>
            <a:r>
              <a:rPr lang="en-US" dirty="0" smtClean="0"/>
              <a:t>e</a:t>
            </a:r>
          </a:p>
        </p:txBody>
      </p:sp>
    </p:spTree>
    <p:extLst>
      <p:ext uri="{BB962C8B-B14F-4D97-AF65-F5344CB8AC3E}">
        <p14:creationId xmlns:p14="http://schemas.microsoft.com/office/powerpoint/2010/main" val="376633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REQUIREMENT ANALYSIS</a:t>
            </a:r>
            <a:br>
              <a:rPr lang="en-US" dirty="0" smtClean="0"/>
            </a:br>
            <a:endParaRPr lang="en-US" dirty="0" smtClean="0"/>
          </a:p>
          <a:p>
            <a:pPr>
              <a:buFont typeface="Wingdings" panose="05000000000000000000" pitchFamily="2" charset="2"/>
              <a:buChar char="q"/>
            </a:pPr>
            <a:r>
              <a:rPr lang="en-US" dirty="0" smtClean="0"/>
              <a:t>Identify the target audience and their needs</a:t>
            </a:r>
          </a:p>
          <a:p>
            <a:pPr>
              <a:buFont typeface="Wingdings" panose="05000000000000000000" pitchFamily="2" charset="2"/>
              <a:buChar char="q"/>
            </a:pPr>
            <a:r>
              <a:rPr lang="en-US" dirty="0" smtClean="0"/>
              <a:t>Define the features required for a secure folder app, such as encryption algorithms, authentication methods, file management capabilities </a:t>
            </a:r>
          </a:p>
          <a:p>
            <a:pPr>
              <a:buFont typeface="Wingdings" panose="05000000000000000000" pitchFamily="2" charset="2"/>
              <a:buChar char="q"/>
            </a:pPr>
            <a:r>
              <a:rPr lang="en-US" dirty="0" smtClean="0"/>
              <a:t>Determine the platforms the app will support </a:t>
            </a:r>
            <a:r>
              <a:rPr lang="en-US" dirty="0" err="1" smtClean="0"/>
              <a:t>e.g</a:t>
            </a:r>
            <a:r>
              <a:rPr lang="en-US" dirty="0" smtClean="0"/>
              <a:t> </a:t>
            </a:r>
            <a:r>
              <a:rPr lang="en-US" dirty="0" smtClean="0"/>
              <a:t>windows, Linux, and </a:t>
            </a:r>
            <a:r>
              <a:rPr lang="en-US" dirty="0" err="1" smtClean="0"/>
              <a:t>macOS</a:t>
            </a:r>
            <a:endParaRPr lang="en-US" dirty="0" smtClean="0"/>
          </a:p>
          <a:p>
            <a:pPr>
              <a:buFont typeface="Wingdings" panose="05000000000000000000" pitchFamily="2" charset="2"/>
              <a:buChar char="q"/>
            </a:pPr>
            <a:r>
              <a:rPr lang="en-US" dirty="0" smtClean="0"/>
              <a:t>Identify security requirements and compliance </a:t>
            </a:r>
            <a:r>
              <a:rPr lang="en-US" dirty="0" err="1" smtClean="0"/>
              <a:t>standdards</a:t>
            </a:r>
            <a:r>
              <a:rPr lang="en-US" dirty="0"/>
              <a:t> </a:t>
            </a:r>
            <a:r>
              <a:rPr lang="en-US" dirty="0" smtClean="0"/>
              <a:t>(e.g., GDPR, HIPAA).</a:t>
            </a:r>
            <a:endParaRPr lang="en-US" dirty="0"/>
          </a:p>
        </p:txBody>
      </p:sp>
    </p:spTree>
    <p:extLst>
      <p:ext uri="{BB962C8B-B14F-4D97-AF65-F5344CB8AC3E}">
        <p14:creationId xmlns:p14="http://schemas.microsoft.com/office/powerpoint/2010/main" val="119626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DESIGN PHASE</a:t>
            </a:r>
            <a:r>
              <a:rPr lang="en-US" dirty="0" smtClean="0"/>
              <a:t/>
            </a:r>
            <a:br>
              <a:rPr lang="en-US" dirty="0" smtClean="0"/>
            </a:br>
            <a:endParaRPr lang="en-US" dirty="0" smtClean="0"/>
          </a:p>
          <a:p>
            <a:pPr>
              <a:buFont typeface="Wingdings" panose="05000000000000000000" pitchFamily="2" charset="2"/>
              <a:buChar char="q"/>
            </a:pPr>
            <a:r>
              <a:rPr lang="en-US" dirty="0" smtClean="0"/>
              <a:t>Design the user interface (UI) for the desktop app, focusing on intuitive and simplicity</a:t>
            </a:r>
          </a:p>
          <a:p>
            <a:pPr>
              <a:buFont typeface="Wingdings" panose="05000000000000000000" pitchFamily="2" charset="2"/>
              <a:buChar char="q"/>
            </a:pPr>
            <a:r>
              <a:rPr lang="en-US" dirty="0" smtClean="0"/>
              <a:t>Create wireframes and mockups to visualize the app’s layout and flow</a:t>
            </a:r>
          </a:p>
          <a:p>
            <a:pPr>
              <a:buFont typeface="Wingdings" panose="05000000000000000000" pitchFamily="2" charset="2"/>
              <a:buChar char="q"/>
            </a:pPr>
            <a:r>
              <a:rPr lang="en-US" dirty="0" smtClean="0"/>
              <a:t>Design the database schema for storing user credentials and encrypted files</a:t>
            </a:r>
          </a:p>
          <a:p>
            <a:pPr>
              <a:buFont typeface="Wingdings" panose="05000000000000000000" pitchFamily="2" charset="2"/>
              <a:buChar char="q"/>
            </a:pPr>
            <a:r>
              <a:rPr lang="en-US" dirty="0" smtClean="0"/>
              <a:t>Architect the system for scalability, security, and performance</a:t>
            </a:r>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241573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1020"/>
            <a:ext cx="8596668" cy="1320800"/>
          </a:xfrm>
        </p:spPr>
        <p:txBody>
          <a:bodyPr>
            <a:normAutofit/>
          </a:bodyPr>
          <a:lstStyle/>
          <a:p>
            <a:r>
              <a:rPr lang="en-US" sz="6600" b="1" dirty="0" smtClean="0"/>
              <a:t>     Outline</a:t>
            </a:r>
            <a:endParaRPr lang="en-US" sz="6600" b="1" dirty="0"/>
          </a:p>
        </p:txBody>
      </p:sp>
      <p:sp>
        <p:nvSpPr>
          <p:cNvPr id="3" name="Content Placeholder 2"/>
          <p:cNvSpPr>
            <a:spLocks noGrp="1"/>
          </p:cNvSpPr>
          <p:nvPr>
            <p:ph idx="1"/>
          </p:nvPr>
        </p:nvSpPr>
        <p:spPr>
          <a:xfrm>
            <a:off x="2034540" y="2160589"/>
            <a:ext cx="7239462" cy="3880773"/>
          </a:xfrm>
        </p:spPr>
        <p:txBody>
          <a:bodyPr>
            <a:normAutofit fontScale="92500" lnSpcReduction="10000"/>
          </a:bodyPr>
          <a:lstStyle/>
          <a:p>
            <a:r>
              <a:rPr lang="en-US" sz="3200" dirty="0" smtClean="0"/>
              <a:t>Introduction </a:t>
            </a:r>
          </a:p>
          <a:p>
            <a:r>
              <a:rPr lang="en-US" sz="3200" dirty="0" smtClean="0"/>
              <a:t> Literature Review</a:t>
            </a:r>
          </a:p>
          <a:p>
            <a:r>
              <a:rPr lang="en-US" sz="3200" dirty="0" smtClean="0"/>
              <a:t>Motivation of the Study</a:t>
            </a:r>
          </a:p>
          <a:p>
            <a:r>
              <a:rPr lang="en-US" sz="3200" dirty="0" smtClean="0"/>
              <a:t>Objectives</a:t>
            </a:r>
          </a:p>
          <a:p>
            <a:r>
              <a:rPr lang="en-US" sz="3200" dirty="0" smtClean="0"/>
              <a:t>Methodology</a:t>
            </a:r>
          </a:p>
          <a:p>
            <a:r>
              <a:rPr lang="en-US" sz="3200" dirty="0" smtClean="0"/>
              <a:t>Contribution </a:t>
            </a:r>
            <a:r>
              <a:rPr lang="en-US" sz="3200" dirty="0"/>
              <a:t>t</a:t>
            </a:r>
            <a:r>
              <a:rPr lang="en-US" sz="3200" dirty="0" smtClean="0"/>
              <a:t>o Knowledge</a:t>
            </a:r>
          </a:p>
          <a:p>
            <a:r>
              <a:rPr lang="en-US" sz="3200" dirty="0" smtClean="0"/>
              <a:t>References</a:t>
            </a:r>
            <a:endParaRPr lang="en-US" sz="3200" dirty="0"/>
          </a:p>
        </p:txBody>
      </p:sp>
    </p:spTree>
    <p:extLst>
      <p:ext uri="{BB962C8B-B14F-4D97-AF65-F5344CB8AC3E}">
        <p14:creationId xmlns:p14="http://schemas.microsoft.com/office/powerpoint/2010/main" val="7549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TECHNOLOGY SELECTION/DEVELOPMENT</a:t>
            </a:r>
            <a:r>
              <a:rPr lang="en-US" dirty="0" smtClean="0"/>
              <a:t/>
            </a:r>
            <a:br>
              <a:rPr lang="en-US" dirty="0" smtClean="0"/>
            </a:br>
            <a:endParaRPr lang="en-US" dirty="0" smtClean="0"/>
          </a:p>
          <a:p>
            <a:pPr>
              <a:buFont typeface="Wingdings" panose="05000000000000000000" pitchFamily="2" charset="2"/>
              <a:buChar char="q"/>
            </a:pPr>
            <a:r>
              <a:rPr lang="en-US" dirty="0" smtClean="0"/>
              <a:t>Choose appropriate technologies and frameworks based on the project requirements</a:t>
            </a:r>
          </a:p>
          <a:p>
            <a:pPr>
              <a:buFont typeface="Wingdings" panose="05000000000000000000" pitchFamily="2" charset="2"/>
              <a:buChar char="q"/>
            </a:pPr>
            <a:r>
              <a:rPr lang="en-US" dirty="0" smtClean="0"/>
              <a:t>Consider using Electron framework for desktop application development</a:t>
            </a:r>
          </a:p>
          <a:p>
            <a:pPr>
              <a:buFont typeface="Wingdings" panose="05000000000000000000" pitchFamily="2" charset="2"/>
              <a:buChar char="q"/>
            </a:pPr>
            <a:r>
              <a:rPr lang="en-US" dirty="0" smtClean="0"/>
              <a:t>Select a secure Database management system such as SQLite</a:t>
            </a:r>
          </a:p>
          <a:p>
            <a:pPr>
              <a:buFont typeface="Wingdings" panose="05000000000000000000" pitchFamily="2" charset="2"/>
              <a:buChar char="q"/>
            </a:pPr>
            <a:r>
              <a:rPr lang="en-US" dirty="0" smtClean="0"/>
              <a:t>Deploy the application to desktop platforms through appropriate distributions channels (e.g., app stores, direct downloads).</a:t>
            </a: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414726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TECHNOLOGY SELECTION</a:t>
            </a:r>
            <a:r>
              <a:rPr lang="en-US" dirty="0" smtClean="0"/>
              <a:t/>
            </a:r>
            <a:br>
              <a:rPr lang="en-US" dirty="0" smtClean="0"/>
            </a:br>
            <a:endParaRPr lang="en-US" dirty="0" smtClean="0"/>
          </a:p>
          <a:p>
            <a:pPr>
              <a:buFont typeface="Wingdings" panose="05000000000000000000" pitchFamily="2" charset="2"/>
              <a:buChar char="q"/>
            </a:pPr>
            <a:r>
              <a:rPr lang="en-US" dirty="0" smtClean="0"/>
              <a:t>Integrate a reliable OTP generation library into the application.</a:t>
            </a:r>
          </a:p>
          <a:p>
            <a:pPr>
              <a:buFont typeface="Wingdings" panose="05000000000000000000" pitchFamily="2" charset="2"/>
              <a:buChar char="q"/>
            </a:pPr>
            <a:r>
              <a:rPr lang="en-US" dirty="0" smtClean="0"/>
              <a:t>Implement OTP delivery mechanism such as SMS, email, or authenticate apps.</a:t>
            </a:r>
          </a:p>
          <a:p>
            <a:pPr>
              <a:buFont typeface="Wingdings" panose="05000000000000000000" pitchFamily="2" charset="2"/>
              <a:buChar char="q"/>
            </a:pPr>
            <a:r>
              <a:rPr lang="en-US" dirty="0" smtClean="0"/>
              <a:t>Ensure the OTP generation is secure and compliant with industry standards (e.g., HMAC-based OTP)</a:t>
            </a: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1139407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FOLDER MANAGEMENT </a:t>
            </a:r>
            <a:r>
              <a:rPr lang="en-US" dirty="0" smtClean="0"/>
              <a:t/>
            </a:r>
            <a:br>
              <a:rPr lang="en-US" dirty="0" smtClean="0"/>
            </a:br>
            <a:endParaRPr lang="en-US" dirty="0" smtClean="0"/>
          </a:p>
          <a:p>
            <a:pPr>
              <a:buFont typeface="Wingdings" panose="05000000000000000000" pitchFamily="2" charset="2"/>
              <a:buChar char="q"/>
            </a:pPr>
            <a:r>
              <a:rPr lang="en-US" dirty="0" smtClean="0"/>
              <a:t>Develop functionalities for creating, accessing, and managing secure folders.</a:t>
            </a:r>
          </a:p>
          <a:p>
            <a:pPr>
              <a:buFont typeface="Wingdings" panose="05000000000000000000" pitchFamily="2" charset="2"/>
              <a:buChar char="q"/>
            </a:pPr>
            <a:r>
              <a:rPr lang="en-US" dirty="0" smtClean="0"/>
              <a:t>Allow users to organize files within secure folders and perform basic file operations (e.g., create, delete, rename).</a:t>
            </a:r>
          </a:p>
          <a:p>
            <a:pPr>
              <a:buFont typeface="Wingdings" panose="05000000000000000000" pitchFamily="2" charset="2"/>
              <a:buChar char="q"/>
            </a:pPr>
            <a:r>
              <a:rPr lang="en-US" dirty="0" smtClean="0"/>
              <a:t>Implement file encryption and decryption seamlessly within the application</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402119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t>FOLDER MANAGEMENT </a:t>
            </a:r>
            <a:r>
              <a:rPr lang="en-US" dirty="0" smtClean="0"/>
              <a:t/>
            </a:r>
            <a:br>
              <a:rPr lang="en-US" dirty="0" smtClean="0"/>
            </a:br>
            <a:endParaRPr lang="en-US" dirty="0" smtClean="0"/>
          </a:p>
          <a:p>
            <a:pPr>
              <a:buFont typeface="Wingdings" panose="05000000000000000000" pitchFamily="2" charset="2"/>
              <a:buChar char="q"/>
            </a:pPr>
            <a:r>
              <a:rPr lang="en-US" dirty="0" smtClean="0"/>
              <a:t>Develop functionalities for creating, accessing, and managing secure folders.</a:t>
            </a:r>
          </a:p>
          <a:p>
            <a:pPr>
              <a:buFont typeface="Wingdings" panose="05000000000000000000" pitchFamily="2" charset="2"/>
              <a:buChar char="q"/>
            </a:pPr>
            <a:r>
              <a:rPr lang="en-US" dirty="0" smtClean="0"/>
              <a:t>Allow users to organize files within secure folders and perform basic file operations (e.g., create, delete, rename).</a:t>
            </a:r>
          </a:p>
          <a:p>
            <a:pPr>
              <a:buFont typeface="Wingdings" panose="05000000000000000000" pitchFamily="2" charset="2"/>
              <a:buChar char="q"/>
            </a:pPr>
            <a:r>
              <a:rPr lang="en-US" dirty="0" smtClean="0"/>
              <a:t>Implement file encryption and decryption seamlessly within the application</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360467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784" y="609600"/>
            <a:ext cx="8333316" cy="1320800"/>
          </a:xfrm>
        </p:spPr>
        <p:txBody>
          <a:bodyPr>
            <a:normAutofit/>
          </a:bodyPr>
          <a:lstStyle/>
          <a:p>
            <a:r>
              <a:rPr lang="en-US" dirty="0" smtClean="0"/>
              <a:t>   </a:t>
            </a:r>
            <a:r>
              <a:rPr lang="en-US" dirty="0" smtClean="0"/>
              <a:t>CONTRIBUTION TO KNOWLEDGE</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q"/>
            </a:pPr>
            <a:r>
              <a:rPr lang="en-US" dirty="0" smtClean="0"/>
              <a:t>This research work develop a secure folder app by implementing one-time password authentication  mechanisms</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This research develop secure folder app for multiple desktop platforms (e.g., Windows, </a:t>
            </a:r>
            <a:r>
              <a:rPr lang="en-US" dirty="0" err="1" smtClean="0"/>
              <a:t>macOS</a:t>
            </a:r>
            <a:r>
              <a:rPr lang="en-US" dirty="0" smtClean="0"/>
              <a:t>, Linux).</a:t>
            </a:r>
          </a:p>
          <a:p>
            <a:pPr>
              <a:buFont typeface="Wingdings" panose="05000000000000000000" pitchFamily="2" charset="2"/>
              <a:buChar char="q"/>
            </a:pPr>
            <a:endParaRPr lang="en-US" dirty="0"/>
          </a:p>
          <a:p>
            <a:pPr>
              <a:buFont typeface="Wingdings" panose="05000000000000000000" pitchFamily="2" charset="2"/>
              <a:buChar char="q"/>
            </a:pPr>
            <a:r>
              <a:rPr lang="en-US" dirty="0" smtClean="0"/>
              <a:t>This research contribute to the advancement of secure authentication mechanisms, particularly in desktop applications.</a:t>
            </a: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3671284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784" y="609600"/>
            <a:ext cx="8333316" cy="1320800"/>
          </a:xfrm>
        </p:spPr>
        <p:txBody>
          <a:bodyPr>
            <a:normAutofit/>
          </a:bodyPr>
          <a:lstStyle/>
          <a:p>
            <a:r>
              <a:rPr lang="en-US" dirty="0" smtClean="0"/>
              <a:t>  </a:t>
            </a:r>
            <a:r>
              <a:rPr lang="en-US" dirty="0" smtClean="0"/>
              <a:t>              References </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q"/>
            </a:pPr>
            <a:r>
              <a:rPr lang="en-US" dirty="0" err="1" smtClean="0"/>
              <a:t>Jovanovic</a:t>
            </a:r>
            <a:r>
              <a:rPr lang="en-US" dirty="0" smtClean="0"/>
              <a:t>, M., &amp; </a:t>
            </a:r>
            <a:r>
              <a:rPr lang="en-US" dirty="0" err="1" smtClean="0"/>
              <a:t>kocovic</a:t>
            </a:r>
            <a:r>
              <a:rPr lang="en-US" dirty="0" smtClean="0"/>
              <a:t>, A. (2015). Secure Password Authentication Protocol Using One-Time Password Authentication. CRC Press.</a:t>
            </a:r>
          </a:p>
          <a:p>
            <a:pPr>
              <a:buFont typeface="Wingdings" panose="05000000000000000000" pitchFamily="2" charset="2"/>
              <a:buChar char="q"/>
            </a:pPr>
            <a:endParaRPr lang="en-US" dirty="0" smtClean="0"/>
          </a:p>
          <a:p>
            <a:pPr>
              <a:buFont typeface="Wingdings" panose="05000000000000000000" pitchFamily="2" charset="2"/>
              <a:buChar char="q"/>
            </a:pPr>
            <a:r>
              <a:rPr lang="en-US" dirty="0" err="1" smtClean="0"/>
              <a:t>Crptanalysis</a:t>
            </a:r>
            <a:r>
              <a:rPr lang="en-US" dirty="0" smtClean="0"/>
              <a:t> of the on-Time Pad. IEEE Security &amp; Privacy, 11(1), 16-21.</a:t>
            </a:r>
          </a:p>
          <a:p>
            <a:pPr>
              <a:buFont typeface="Wingdings" panose="05000000000000000000" pitchFamily="2" charset="2"/>
              <a:buChar char="q"/>
            </a:pPr>
            <a:endParaRPr lang="en-US" dirty="0" smtClean="0"/>
          </a:p>
          <a:p>
            <a:pPr>
              <a:buFont typeface="Wingdings" panose="05000000000000000000" pitchFamily="2" charset="2"/>
              <a:buChar char="q"/>
            </a:pPr>
            <a:r>
              <a:rPr lang="en-US" dirty="0" err="1" smtClean="0"/>
              <a:t>Perrig</a:t>
            </a:r>
            <a:r>
              <a:rPr lang="en-US" dirty="0" smtClean="0"/>
              <a:t>, A., et al (2001). Turtles all the way down: Research challenges in user authentication.</a:t>
            </a:r>
          </a:p>
          <a:p>
            <a:pPr>
              <a:buFont typeface="Wingdings" panose="05000000000000000000" pitchFamily="2" charset="2"/>
              <a:buChar char="q"/>
            </a:pPr>
            <a:r>
              <a:rPr lang="en-US" dirty="0" smtClean="0"/>
              <a:t>Smith, C. (2018). “Building Cross-Platform Desktop Applications with Electron.” </a:t>
            </a:r>
            <a:r>
              <a:rPr lang="en-US" dirty="0" err="1" smtClean="0"/>
              <a:t>Packt</a:t>
            </a:r>
            <a:r>
              <a:rPr lang="en-US" dirty="0" smtClean="0"/>
              <a:t> Publishing.</a:t>
            </a:r>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1783085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8300"/>
            <a:ext cx="9525000" cy="1320800"/>
          </a:xfrm>
        </p:spPr>
        <p:txBody>
          <a:bodyPr>
            <a:normAutofit/>
          </a:bodyPr>
          <a:lstStyle/>
          <a:p>
            <a:r>
              <a:rPr lang="en-US" dirty="0" smtClean="0"/>
              <a:t>  </a:t>
            </a:r>
            <a:r>
              <a:rPr lang="en-US" dirty="0" smtClean="0"/>
              <a:t>             THANK YOU FOR LISTENING</a:t>
            </a:r>
            <a:endParaRPr lang="en-US" dirty="0"/>
          </a:p>
        </p:txBody>
      </p:sp>
      <p:sp>
        <p:nvSpPr>
          <p:cNvPr id="3" name="Content Placeholder 2"/>
          <p:cNvSpPr>
            <a:spLocks noGrp="1"/>
          </p:cNvSpPr>
          <p:nvPr>
            <p:ph idx="1"/>
          </p:nvPr>
        </p:nvSpPr>
        <p:spPr>
          <a:xfrm>
            <a:off x="677334" y="4229100"/>
            <a:ext cx="8596668" cy="1812262"/>
          </a:xfrm>
        </p:spPr>
        <p:txBody>
          <a:bodyPr/>
          <a:lstStyle/>
          <a:p>
            <a:pPr marL="0" indent="0">
              <a:buNone/>
            </a:pPr>
            <a:endParaRPr lang="en-US" dirty="0" smtClean="0"/>
          </a:p>
          <a:p>
            <a:pPr>
              <a:buFont typeface="Wingdings" panose="05000000000000000000" pitchFamily="2" charset="2"/>
              <a:buChar char="q"/>
            </a:pPr>
            <a:endParaRPr lang="en-US" dirty="0" smtClean="0"/>
          </a:p>
        </p:txBody>
      </p:sp>
    </p:spTree>
    <p:extLst>
      <p:ext uri="{BB962C8B-B14F-4D97-AF65-F5344CB8AC3E}">
        <p14:creationId xmlns:p14="http://schemas.microsoft.com/office/powerpoint/2010/main" val="317881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721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Proliferation of digital data and the increasing reliance on desktop computers for storing sensitive information have underscored the importance of ensuring the security and confidentiality od digital files.</a:t>
            </a:r>
          </a:p>
          <a:p>
            <a:endParaRPr lang="en-US" sz="2400" dirty="0"/>
          </a:p>
          <a:p>
            <a:endParaRPr lang="en-US" sz="2400" dirty="0" smtClean="0"/>
          </a:p>
          <a:p>
            <a:r>
              <a:rPr lang="en-US" sz="2400" dirty="0" smtClean="0"/>
              <a:t>With the rise of cyber threats and data breaches, there is a growing demand for secure solutions that safeguard personal and business data from unauthorized access and malicious attacks.</a:t>
            </a:r>
          </a:p>
        </p:txBody>
      </p:sp>
    </p:spTree>
    <p:extLst>
      <p:ext uri="{BB962C8B-B14F-4D97-AF65-F5344CB8AC3E}">
        <p14:creationId xmlns:p14="http://schemas.microsoft.com/office/powerpoint/2010/main" val="58840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In response to these challenges, developers have introduced desktop secure folder applications designed to provide users with enhanced protection for their sensitive files and folders.</a:t>
            </a:r>
          </a:p>
          <a:p>
            <a:endParaRPr lang="en-US" sz="2400" dirty="0" smtClean="0"/>
          </a:p>
          <a:p>
            <a:endParaRPr lang="en-US" sz="2400" dirty="0"/>
          </a:p>
          <a:p>
            <a:r>
              <a:rPr lang="en-US" sz="2400" dirty="0" smtClean="0"/>
              <a:t>According </a:t>
            </a:r>
            <a:r>
              <a:rPr lang="en-US" sz="2400" dirty="0"/>
              <a:t>to  </a:t>
            </a:r>
            <a:r>
              <a:rPr lang="en-US" sz="2400" dirty="0" err="1"/>
              <a:t>Nakkeeran</a:t>
            </a:r>
            <a:r>
              <a:rPr lang="en-US" sz="2400" dirty="0"/>
              <a:t> (2015), the proliferation of networked devices and internet services has heightened concerns about the security of data stored on desktop computers. Traditional methods of data protection, such as password encryption and file access controls, are no longer sufficient to defend against sophisticated cyber threats</a:t>
            </a:r>
            <a:r>
              <a:rPr lang="en-US" sz="2400" dirty="0" smtClean="0"/>
              <a:t>.</a:t>
            </a:r>
          </a:p>
          <a:p>
            <a:endParaRPr lang="en-US" sz="2400" dirty="0" smtClean="0"/>
          </a:p>
        </p:txBody>
      </p:sp>
    </p:spTree>
    <p:extLst>
      <p:ext uri="{BB962C8B-B14F-4D97-AF65-F5344CB8AC3E}">
        <p14:creationId xmlns:p14="http://schemas.microsoft.com/office/powerpoint/2010/main" val="214586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2196405"/>
              </p:ext>
            </p:extLst>
          </p:nvPr>
        </p:nvGraphicFramePr>
        <p:xfrm>
          <a:off x="478312" y="1406665"/>
          <a:ext cx="9122889" cy="5394960"/>
        </p:xfrm>
        <a:graphic>
          <a:graphicData uri="http://schemas.openxmlformats.org/drawingml/2006/table">
            <a:tbl>
              <a:tblPr firstRow="1" bandRow="1">
                <a:tableStyleId>{5C22544A-7EE6-4342-B048-85BDC9FD1C3A}</a:tableStyleId>
              </a:tblPr>
              <a:tblGrid>
                <a:gridCol w="1956193"/>
                <a:gridCol w="1956193"/>
                <a:gridCol w="1956193"/>
                <a:gridCol w="1956193"/>
                <a:gridCol w="1298117"/>
              </a:tblGrid>
              <a:tr h="892475">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373125">
                <a:tc>
                  <a:txBody>
                    <a:bodyPr/>
                    <a:lstStyle/>
                    <a:p>
                      <a:r>
                        <a:rPr lang="en-US" dirty="0" smtClean="0"/>
                        <a:t>Smith, J.</a:t>
                      </a:r>
                      <a:r>
                        <a:rPr lang="en-US" baseline="0" dirty="0" smtClean="0"/>
                        <a:t> et al/Enhancing Data Security in Desktop Folder Management Systems.</a:t>
                      </a:r>
                      <a:endParaRPr lang="en-US" dirty="0"/>
                    </a:p>
                  </a:txBody>
                  <a:tcPr/>
                </a:tc>
                <a:tc>
                  <a:txBody>
                    <a:bodyPr/>
                    <a:lstStyle/>
                    <a:p>
                      <a:r>
                        <a:rPr lang="en-US" dirty="0" smtClean="0"/>
                        <a:t>To improve data security in desktop folder management systems by implementing advanced encryption</a:t>
                      </a:r>
                      <a:r>
                        <a:rPr lang="en-US" baseline="0" dirty="0" smtClean="0"/>
                        <a:t> techniques.</a:t>
                      </a:r>
                      <a:endParaRPr lang="en-US" dirty="0"/>
                    </a:p>
                  </a:txBody>
                  <a:tcPr/>
                </a:tc>
                <a:tc>
                  <a:txBody>
                    <a:bodyPr/>
                    <a:lstStyle/>
                    <a:p>
                      <a:r>
                        <a:rPr lang="en-US" dirty="0" smtClean="0"/>
                        <a:t>Conducted a comparative analysis of existing folder management systems, implemented</a:t>
                      </a:r>
                      <a:r>
                        <a:rPr lang="en-US" baseline="0" dirty="0" smtClean="0"/>
                        <a:t> AES-256 encryption, and performed usability testing.</a:t>
                      </a:r>
                      <a:endParaRPr lang="en-US" dirty="0"/>
                    </a:p>
                  </a:txBody>
                  <a:tcPr/>
                </a:tc>
                <a:tc>
                  <a:txBody>
                    <a:bodyPr/>
                    <a:lstStyle/>
                    <a:p>
                      <a:r>
                        <a:rPr lang="en-US" dirty="0" smtClean="0"/>
                        <a:t>Provided insights</a:t>
                      </a:r>
                      <a:r>
                        <a:rPr lang="en-US" baseline="0" dirty="0" smtClean="0"/>
                        <a:t> into enhancing data security in desktop environments through encryption methods, and developed a prototype demonstrating improved security measures.</a:t>
                      </a:r>
                      <a:endParaRPr lang="en-US" dirty="0"/>
                    </a:p>
                  </a:txBody>
                  <a:tcPr/>
                </a:tc>
                <a:tc>
                  <a:txBody>
                    <a:bodyPr/>
                    <a:lstStyle/>
                    <a:p>
                      <a:r>
                        <a:rPr lang="en-US" dirty="0" smtClean="0"/>
                        <a:t>Future</a:t>
                      </a:r>
                      <a:r>
                        <a:rPr lang="en-US" baseline="0" dirty="0" smtClean="0"/>
                        <a:t> work could involve integrating additional security features such as biometric authentication and cloud synchronization</a:t>
                      </a:r>
                      <a:endParaRPr lang="en-US" dirty="0"/>
                    </a:p>
                  </a:txBody>
                  <a:tcPr/>
                </a:tc>
              </a:tr>
            </a:tbl>
          </a:graphicData>
        </a:graphic>
      </p:graphicFrame>
    </p:spTree>
    <p:extLst>
      <p:ext uri="{BB962C8B-B14F-4D97-AF65-F5344CB8AC3E}">
        <p14:creationId xmlns:p14="http://schemas.microsoft.com/office/powerpoint/2010/main" val="200000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6376453"/>
              </p:ext>
            </p:extLst>
          </p:nvPr>
        </p:nvGraphicFramePr>
        <p:xfrm>
          <a:off x="478312" y="1406665"/>
          <a:ext cx="9122889" cy="5943600"/>
        </p:xfrm>
        <a:graphic>
          <a:graphicData uri="http://schemas.openxmlformats.org/drawingml/2006/table">
            <a:tbl>
              <a:tblPr firstRow="1" bandRow="1">
                <a:tableStyleId>{5C22544A-7EE6-4342-B048-85BDC9FD1C3A}</a:tableStyleId>
              </a:tblPr>
              <a:tblGrid>
                <a:gridCol w="1956193"/>
                <a:gridCol w="1956193"/>
                <a:gridCol w="1879473"/>
                <a:gridCol w="2032913"/>
                <a:gridCol w="1298117"/>
              </a:tblGrid>
              <a:tr h="892475">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373125">
                <a:tc>
                  <a:txBody>
                    <a:bodyPr/>
                    <a:lstStyle/>
                    <a:p>
                      <a:r>
                        <a:rPr lang="en-US" dirty="0" smtClean="0"/>
                        <a:t>Johnson,</a:t>
                      </a:r>
                      <a:r>
                        <a:rPr lang="en-US" baseline="0" dirty="0" smtClean="0"/>
                        <a:t> R./User-Centric Secure Folder App Design: A Human-Computer Interactive Perspective.</a:t>
                      </a:r>
                      <a:endParaRPr lang="en-US" dirty="0"/>
                    </a:p>
                  </a:txBody>
                  <a:tcPr/>
                </a:tc>
                <a:tc>
                  <a:txBody>
                    <a:bodyPr/>
                    <a:lstStyle/>
                    <a:p>
                      <a:r>
                        <a:rPr lang="en-US" dirty="0" smtClean="0"/>
                        <a:t>To Design a secure folder</a:t>
                      </a:r>
                      <a:r>
                        <a:rPr lang="en-US" baseline="0" dirty="0" smtClean="0"/>
                        <a:t> application with a focus on user experience and human-computer interaction principles.</a:t>
                      </a:r>
                      <a:endParaRPr lang="en-US" dirty="0"/>
                    </a:p>
                  </a:txBody>
                  <a:tcPr/>
                </a:tc>
                <a:tc>
                  <a:txBody>
                    <a:bodyPr/>
                    <a:lstStyle/>
                    <a:p>
                      <a:r>
                        <a:rPr lang="en-US" dirty="0" smtClean="0"/>
                        <a:t>Conducted</a:t>
                      </a:r>
                      <a:r>
                        <a:rPr lang="en-US" baseline="0" dirty="0" smtClean="0"/>
                        <a:t> user interviews, designed user interfaces based on user feedback, and evaluated usability through user testing.</a:t>
                      </a:r>
                      <a:endParaRPr lang="en-US" dirty="0"/>
                    </a:p>
                  </a:txBody>
                  <a:tcPr/>
                </a:tc>
                <a:tc>
                  <a:txBody>
                    <a:bodyPr/>
                    <a:lstStyle/>
                    <a:p>
                      <a:r>
                        <a:rPr lang="en-US" dirty="0" smtClean="0"/>
                        <a:t>Presented</a:t>
                      </a:r>
                      <a:r>
                        <a:rPr lang="en-US" baseline="0" dirty="0" smtClean="0"/>
                        <a:t> a user-centric approach to secure folder app design, resulting in an intuitive and user-friendly application interface.</a:t>
                      </a:r>
                      <a:endParaRPr lang="en-US" dirty="0"/>
                    </a:p>
                  </a:txBody>
                  <a:tcPr/>
                </a:tc>
                <a:tc>
                  <a:txBody>
                    <a:bodyPr/>
                    <a:lstStyle/>
                    <a:p>
                      <a:r>
                        <a:rPr lang="en-US" dirty="0" smtClean="0"/>
                        <a:t>Future</a:t>
                      </a:r>
                      <a:r>
                        <a:rPr lang="en-US" baseline="0" dirty="0" smtClean="0"/>
                        <a:t> work could involve expanding usability testing to a more diverse user population and  integrating additional accessibility features.</a:t>
                      </a:r>
                      <a:endParaRPr lang="en-US" dirty="0"/>
                    </a:p>
                  </a:txBody>
                  <a:tcPr/>
                </a:tc>
              </a:tr>
            </a:tbl>
          </a:graphicData>
        </a:graphic>
      </p:graphicFrame>
    </p:spTree>
    <p:extLst>
      <p:ext uri="{BB962C8B-B14F-4D97-AF65-F5344CB8AC3E}">
        <p14:creationId xmlns:p14="http://schemas.microsoft.com/office/powerpoint/2010/main" val="109679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9174999"/>
              </p:ext>
            </p:extLst>
          </p:nvPr>
        </p:nvGraphicFramePr>
        <p:xfrm>
          <a:off x="478312" y="1406665"/>
          <a:ext cx="9166432" cy="5451335"/>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Chen,</a:t>
                      </a:r>
                      <a:r>
                        <a:rPr lang="en-US" baseline="0" dirty="0" smtClean="0"/>
                        <a:t> L. et al/Secure Folder Management in Enterprise Environments: A Policy-Based Approach</a:t>
                      </a:r>
                      <a:endParaRPr lang="en-US" dirty="0"/>
                    </a:p>
                  </a:txBody>
                  <a:tcPr/>
                </a:tc>
                <a:tc>
                  <a:txBody>
                    <a:bodyPr/>
                    <a:lstStyle/>
                    <a:p>
                      <a:r>
                        <a:rPr lang="en-US" dirty="0" smtClean="0"/>
                        <a:t>To develop</a:t>
                      </a:r>
                      <a:r>
                        <a:rPr lang="en-US" baseline="0" dirty="0" smtClean="0"/>
                        <a:t> a secure folder management system tailored for enterprise environments with a focus on policy-based access control.</a:t>
                      </a:r>
                      <a:endParaRPr lang="en-US" dirty="0"/>
                    </a:p>
                  </a:txBody>
                  <a:tcPr/>
                </a:tc>
                <a:tc>
                  <a:txBody>
                    <a:bodyPr/>
                    <a:lstStyle/>
                    <a:p>
                      <a:r>
                        <a:rPr lang="en-US" dirty="0" smtClean="0"/>
                        <a:t>Designed</a:t>
                      </a:r>
                      <a:r>
                        <a:rPr lang="en-US" baseline="0" dirty="0" smtClean="0"/>
                        <a:t> and implemented a folder management system with customizable access control policies, evaluated performance and security through simulations and real-world deployment.</a:t>
                      </a:r>
                      <a:endParaRPr lang="en-US" dirty="0"/>
                    </a:p>
                  </a:txBody>
                  <a:tcPr/>
                </a:tc>
                <a:tc>
                  <a:txBody>
                    <a:bodyPr/>
                    <a:lstStyle/>
                    <a:p>
                      <a:r>
                        <a:rPr lang="en-US" dirty="0" smtClean="0"/>
                        <a:t>Proposed</a:t>
                      </a:r>
                      <a:r>
                        <a:rPr lang="en-US" baseline="0" dirty="0" smtClean="0"/>
                        <a:t> a policy-based approach to folder management, allowing organizations to enforce access control policies based on user roles and permissions.</a:t>
                      </a:r>
                      <a:endParaRPr lang="en-US" dirty="0"/>
                    </a:p>
                  </a:txBody>
                  <a:tcPr/>
                </a:tc>
                <a:tc>
                  <a:txBody>
                    <a:bodyPr/>
                    <a:lstStyle/>
                    <a:p>
                      <a:r>
                        <a:rPr lang="en-US" dirty="0" smtClean="0"/>
                        <a:t>Future</a:t>
                      </a:r>
                      <a:r>
                        <a:rPr lang="en-US" baseline="0" dirty="0" smtClean="0"/>
                        <a:t> work could involve scalability testing with larger enterprise security frameworks.</a:t>
                      </a:r>
                      <a:endParaRPr lang="en-US" dirty="0"/>
                    </a:p>
                  </a:txBody>
                  <a:tcPr/>
                </a:tc>
              </a:tr>
            </a:tbl>
          </a:graphicData>
        </a:graphic>
      </p:graphicFrame>
    </p:spTree>
    <p:extLst>
      <p:ext uri="{BB962C8B-B14F-4D97-AF65-F5344CB8AC3E}">
        <p14:creationId xmlns:p14="http://schemas.microsoft.com/office/powerpoint/2010/main" val="233639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6027496"/>
              </p:ext>
            </p:extLst>
          </p:nvPr>
        </p:nvGraphicFramePr>
        <p:xfrm>
          <a:off x="478312" y="1406665"/>
          <a:ext cx="9166432" cy="5971929"/>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Wang,</a:t>
                      </a:r>
                      <a:r>
                        <a:rPr lang="en-US" baseline="0" dirty="0" smtClean="0"/>
                        <a:t> X. et al. (2021)/Safeguard: A Desktop Application for Secure File Management</a:t>
                      </a:r>
                      <a:endParaRPr lang="en-US" dirty="0"/>
                    </a:p>
                  </a:txBody>
                  <a:tcPr/>
                </a:tc>
                <a:tc>
                  <a:txBody>
                    <a:bodyPr/>
                    <a:lstStyle/>
                    <a:p>
                      <a:r>
                        <a:rPr lang="en-US" dirty="0" smtClean="0"/>
                        <a:t>To design</a:t>
                      </a:r>
                      <a:r>
                        <a:rPr lang="en-US" baseline="0" dirty="0" smtClean="0"/>
                        <a:t> a desktop application that offers comprehensive file management capabilities with built-in security features.</a:t>
                      </a:r>
                      <a:endParaRPr lang="en-US" dirty="0"/>
                    </a:p>
                  </a:txBody>
                  <a:tcPr/>
                </a:tc>
                <a:tc>
                  <a:txBody>
                    <a:bodyPr/>
                    <a:lstStyle/>
                    <a:p>
                      <a:r>
                        <a:rPr lang="en-US" dirty="0" smtClean="0"/>
                        <a:t>Integrated</a:t>
                      </a:r>
                      <a:r>
                        <a:rPr lang="en-US" baseline="0" dirty="0" smtClean="0"/>
                        <a:t> encryption algorithms (RSA-4096) and multi-factor authentication mechanisms to ensure the confidentiality and integrity of user files.</a:t>
                      </a:r>
                      <a:endParaRPr lang="en-US" dirty="0"/>
                    </a:p>
                  </a:txBody>
                  <a:tcPr/>
                </a:tc>
                <a:tc>
                  <a:txBody>
                    <a:bodyPr/>
                    <a:lstStyle/>
                    <a:p>
                      <a:r>
                        <a:rPr lang="en-US" dirty="0" smtClean="0"/>
                        <a:t>Provided</a:t>
                      </a:r>
                      <a:r>
                        <a:rPr lang="en-US" baseline="0" dirty="0" smtClean="0"/>
                        <a:t> a feature-rich file management interface with options for  encryption, decryption, file versioning, and secure file sharing among authorized users.</a:t>
                      </a:r>
                      <a:endParaRPr lang="en-US" dirty="0"/>
                    </a:p>
                  </a:txBody>
                  <a:tcPr/>
                </a:tc>
                <a:tc>
                  <a:txBody>
                    <a:bodyPr/>
                    <a:lstStyle/>
                    <a:p>
                      <a:r>
                        <a:rPr lang="en-US" dirty="0" smtClean="0"/>
                        <a:t>Future</a:t>
                      </a:r>
                      <a:r>
                        <a:rPr lang="en-US" baseline="0" dirty="0" smtClean="0"/>
                        <a:t> work could involve scalability improvements and user experience enhancements through usability studies and interactive design processes.</a:t>
                      </a:r>
                      <a:endParaRPr lang="en-US" dirty="0"/>
                    </a:p>
                  </a:txBody>
                  <a:tcPr/>
                </a:tc>
              </a:tr>
            </a:tbl>
          </a:graphicData>
        </a:graphic>
      </p:graphicFrame>
    </p:spTree>
    <p:extLst>
      <p:ext uri="{BB962C8B-B14F-4D97-AF65-F5344CB8AC3E}">
        <p14:creationId xmlns:p14="http://schemas.microsoft.com/office/powerpoint/2010/main" val="65535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90175"/>
              </p:ext>
            </p:extLst>
          </p:nvPr>
        </p:nvGraphicFramePr>
        <p:xfrm>
          <a:off x="478312" y="1406665"/>
          <a:ext cx="9166432" cy="5451335"/>
        </p:xfrm>
        <a:graphic>
          <a:graphicData uri="http://schemas.openxmlformats.org/drawingml/2006/table">
            <a:tbl>
              <a:tblPr firstRow="1" bandRow="1">
                <a:tableStyleId>{5C22544A-7EE6-4342-B048-85BDC9FD1C3A}</a:tableStyleId>
              </a:tblPr>
              <a:tblGrid>
                <a:gridCol w="1965530"/>
                <a:gridCol w="1965530"/>
                <a:gridCol w="1888443"/>
                <a:gridCol w="2042616"/>
                <a:gridCol w="1304313"/>
              </a:tblGrid>
              <a:tr h="942729">
                <a:tc>
                  <a:txBody>
                    <a:bodyPr/>
                    <a:lstStyle/>
                    <a:p>
                      <a:r>
                        <a:rPr lang="en-US" dirty="0" smtClean="0"/>
                        <a:t>Author/title</a:t>
                      </a:r>
                      <a:endParaRPr lang="en-US" dirty="0"/>
                    </a:p>
                  </a:txBody>
                  <a:tcPr/>
                </a:tc>
                <a:tc>
                  <a:txBody>
                    <a:bodyPr/>
                    <a:lstStyle/>
                    <a:p>
                      <a:r>
                        <a:rPr lang="en-US" dirty="0" smtClean="0"/>
                        <a:t>Objective(s)</a:t>
                      </a:r>
                      <a:r>
                        <a:rPr lang="en-US" baseline="0" dirty="0" smtClean="0"/>
                        <a:t> </a:t>
                      </a:r>
                      <a:endParaRPr lang="en-US" dirty="0"/>
                    </a:p>
                  </a:txBody>
                  <a:tcPr/>
                </a:tc>
                <a:tc>
                  <a:txBody>
                    <a:bodyPr/>
                    <a:lstStyle/>
                    <a:p>
                      <a:r>
                        <a:rPr lang="en-US" dirty="0" smtClean="0"/>
                        <a:t>Methodology</a:t>
                      </a:r>
                      <a:endParaRPr lang="en-US" dirty="0"/>
                    </a:p>
                  </a:txBody>
                  <a:tcPr/>
                </a:tc>
                <a:tc>
                  <a:txBody>
                    <a:bodyPr/>
                    <a:lstStyle/>
                    <a:p>
                      <a:r>
                        <a:rPr lang="en-US" dirty="0" smtClean="0"/>
                        <a:t>Contributions</a:t>
                      </a:r>
                      <a:endParaRPr lang="en-US" dirty="0"/>
                    </a:p>
                  </a:txBody>
                  <a:tcPr/>
                </a:tc>
                <a:tc>
                  <a:txBody>
                    <a:bodyPr/>
                    <a:lstStyle/>
                    <a:p>
                      <a:r>
                        <a:rPr lang="en-US" dirty="0" smtClean="0"/>
                        <a:t>Limitations/Future work</a:t>
                      </a:r>
                      <a:endParaRPr lang="en-US" dirty="0"/>
                    </a:p>
                  </a:txBody>
                  <a:tcPr/>
                </a:tc>
              </a:tr>
              <a:tr h="4508606">
                <a:tc>
                  <a:txBody>
                    <a:bodyPr/>
                    <a:lstStyle/>
                    <a:p>
                      <a:r>
                        <a:rPr lang="en-US" dirty="0" smtClean="0"/>
                        <a:t>Patel,</a:t>
                      </a:r>
                      <a:r>
                        <a:rPr lang="en-US" baseline="0" dirty="0" smtClean="0"/>
                        <a:t> A. et al/Guardian Vault: A Secure Folder Application for Desktop</a:t>
                      </a:r>
                      <a:endParaRPr lang="en-US" dirty="0"/>
                    </a:p>
                  </a:txBody>
                  <a:tcPr/>
                </a:tc>
                <a:tc>
                  <a:txBody>
                    <a:bodyPr/>
                    <a:lstStyle/>
                    <a:p>
                      <a:r>
                        <a:rPr lang="en-US" dirty="0" smtClean="0"/>
                        <a:t>To provide</a:t>
                      </a:r>
                      <a:r>
                        <a:rPr lang="en-US" baseline="0" dirty="0" smtClean="0"/>
                        <a:t> a sure storage solution for desktop users, focusing on accessibility and performance.</a:t>
                      </a:r>
                      <a:endParaRPr lang="en-US" dirty="0"/>
                    </a:p>
                  </a:txBody>
                  <a:tcPr/>
                </a:tc>
                <a:tc>
                  <a:txBody>
                    <a:bodyPr/>
                    <a:lstStyle/>
                    <a:p>
                      <a:r>
                        <a:rPr lang="en-US" dirty="0" smtClean="0"/>
                        <a:t>Employed</a:t>
                      </a:r>
                      <a:r>
                        <a:rPr lang="en-US" baseline="0" dirty="0" smtClean="0"/>
                        <a:t> a combination of symmetric and asymmetric encryption techniques for file security. Implemented multi-platform support (Windows, </a:t>
                      </a:r>
                      <a:r>
                        <a:rPr lang="en-US" baseline="0" dirty="0" err="1" smtClean="0"/>
                        <a:t>macOS</a:t>
                      </a:r>
                      <a:r>
                        <a:rPr lang="en-US" baseline="0" dirty="0" smtClean="0"/>
                        <a:t>, Linux) using Electron framework for cross-platform development.</a:t>
                      </a:r>
                    </a:p>
                  </a:txBody>
                  <a:tcPr/>
                </a:tc>
                <a:tc>
                  <a:txBody>
                    <a:bodyPr/>
                    <a:lstStyle/>
                    <a:p>
                      <a:r>
                        <a:rPr lang="en-US" dirty="0" smtClean="0"/>
                        <a:t>Created</a:t>
                      </a:r>
                      <a:r>
                        <a:rPr lang="en-US" baseline="0" dirty="0" smtClean="0"/>
                        <a:t> a versatile desktop application that ensures data confidentiality and integrity across different operating systems, with features such as automatic synchronization and file versioning. </a:t>
                      </a:r>
                      <a:endParaRPr lang="en-US" dirty="0"/>
                    </a:p>
                  </a:txBody>
                  <a:tcPr/>
                </a:tc>
                <a:tc>
                  <a:txBody>
                    <a:bodyPr/>
                    <a:lstStyle/>
                    <a:p>
                      <a:r>
                        <a:rPr lang="en-US" dirty="0" smtClean="0"/>
                        <a:t>Future</a:t>
                      </a:r>
                      <a:r>
                        <a:rPr lang="en-US" baseline="0" dirty="0" smtClean="0"/>
                        <a:t> work could involve integrating cloud storage options for seamless backup and recovery .</a:t>
                      </a:r>
                      <a:endParaRPr lang="en-US" dirty="0"/>
                    </a:p>
                  </a:txBody>
                  <a:tcPr/>
                </a:tc>
              </a:tr>
            </a:tbl>
          </a:graphicData>
        </a:graphic>
      </p:graphicFrame>
    </p:spTree>
    <p:extLst>
      <p:ext uri="{BB962C8B-B14F-4D97-AF65-F5344CB8AC3E}">
        <p14:creationId xmlns:p14="http://schemas.microsoft.com/office/powerpoint/2010/main" val="42928297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572</TotalTime>
  <Words>1794</Words>
  <Application>Microsoft Office PowerPoint</Application>
  <PresentationFormat>Widescreen</PresentationFormat>
  <Paragraphs>218</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    A desktop secure folder app                      with  One-Time Password Authentication            </vt:lpstr>
      <vt:lpstr>     Outline</vt:lpstr>
      <vt:lpstr>            INTRODUCTION</vt:lpstr>
      <vt:lpstr>                INTRODUCTION</vt:lpstr>
      <vt:lpstr>                LITERATURE REVIEW</vt:lpstr>
      <vt:lpstr>                LITERATURE REVIEW</vt:lpstr>
      <vt:lpstr>                LITERATURE REVIEW</vt:lpstr>
      <vt:lpstr>                LITERATURE REVIEW</vt:lpstr>
      <vt:lpstr>                LITERATURE REVIEW</vt:lpstr>
      <vt:lpstr>                LITERATURE REVIEW</vt:lpstr>
      <vt:lpstr>                LITERATURE REVIEW</vt:lpstr>
      <vt:lpstr>                LITERATURE REVIEW</vt:lpstr>
      <vt:lpstr>                LITERATURE REVIEW</vt:lpstr>
      <vt:lpstr>                LITERATURE REVIEW</vt:lpstr>
      <vt:lpstr>    MOTIVATION OF STUDY</vt:lpstr>
      <vt:lpstr>    MOTIVATION OF STUDY</vt:lpstr>
      <vt:lpstr>               OBJECTIVES OF STUDY</vt:lpstr>
      <vt:lpstr>                 METHODOLOGY</vt:lpstr>
      <vt:lpstr>                 METHODOLOGY</vt:lpstr>
      <vt:lpstr>                 METHODOLOGY</vt:lpstr>
      <vt:lpstr>                 METHODOLOGY</vt:lpstr>
      <vt:lpstr>                 METHODOLOGY</vt:lpstr>
      <vt:lpstr>                 METHODOLOGY</vt:lpstr>
      <vt:lpstr>   CONTRIBUTION TO KNOWLEDGE</vt:lpstr>
      <vt:lpstr>                References </vt:lpstr>
      <vt:lpstr>               THANK YOU FOR LISTENING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FOLDER APP DEVELOPMENT</dc:title>
  <dc:creator>USER</dc:creator>
  <cp:lastModifiedBy>USER</cp:lastModifiedBy>
  <cp:revision>44</cp:revision>
  <dcterms:created xsi:type="dcterms:W3CDTF">2024-04-29T11:55:47Z</dcterms:created>
  <dcterms:modified xsi:type="dcterms:W3CDTF">2024-05-02T05:54:16Z</dcterms:modified>
</cp:coreProperties>
</file>