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8" r:id="rId3"/>
    <p:sldId id="259" r:id="rId4"/>
    <p:sldId id="264" r:id="rId5"/>
    <p:sldId id="270" r:id="rId6"/>
    <p:sldId id="269" r:id="rId7"/>
    <p:sldId id="265" r:id="rId8"/>
    <p:sldId id="266" r:id="rId9"/>
    <p:sldId id="267" r:id="rId10"/>
    <p:sldId id="275" r:id="rId11"/>
    <p:sldId id="274" r:id="rId12"/>
    <p:sldId id="276" r:id="rId13"/>
    <p:sldId id="271" r:id="rId14"/>
    <p:sldId id="273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24" autoAdjust="0"/>
  </p:normalViewPr>
  <p:slideViewPr>
    <p:cSldViewPr snapToGrid="0">
      <p:cViewPr varScale="1">
        <p:scale>
          <a:sx n="60" d="100"/>
          <a:sy n="60" d="100"/>
        </p:scale>
        <p:origin x="96" y="16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1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de-DE" smtClean="0"/>
              <a:t>19.06.2017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de-DE" smtClean="0"/>
              <a:t>19.06.2017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 descr="Ein Bild, das Himmel, Wasser,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D15C327E-2520-4D4C-8648-4A9431FF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2" r="32419"/>
          <a:stretch/>
        </p:blipFill>
        <p:spPr>
          <a:xfrm>
            <a:off x="13063" y="2080194"/>
            <a:ext cx="1490472" cy="3863406"/>
          </a:xfrm>
          <a:prstGeom prst="rect">
            <a:avLst/>
          </a:prstGeom>
        </p:spPr>
      </p:pic>
      <p:pic>
        <p:nvPicPr>
          <p:cNvPr id="7" name="Grafik 6" descr="Ein Bild, das Himmel, draußen, Gebäude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593C544B-B6CC-4037-858B-CEE91F7AE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5" t="2675" r="22619"/>
          <a:stretch/>
        </p:blipFill>
        <p:spPr>
          <a:xfrm>
            <a:off x="8922686" y="2080194"/>
            <a:ext cx="3282377" cy="3863406"/>
          </a:xfrm>
          <a:prstGeom prst="rect">
            <a:avLst/>
          </a:prstGeom>
        </p:spPr>
      </p:pic>
      <p:pic>
        <p:nvPicPr>
          <p:cNvPr id="15" name="Grafik 14" descr="Ein Bild, das Berg, draußen, Himmel, Schnee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D7B40E36-079B-4BC6-8510-B126955E6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8" r="32393"/>
          <a:stretch/>
        </p:blipFill>
        <p:spPr>
          <a:xfrm>
            <a:off x="6780977" y="2057400"/>
            <a:ext cx="2018918" cy="3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9" name="Grafik 8" descr="Wellen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Grafik 10" descr="Nahaufnahme von grünen Pflanzen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22. Juli 2012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Hier Fußzeilentext eingeben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19. Juni 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Hier Fußzeilentext eingeben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76276" y="2214364"/>
            <a:ext cx="4846320" cy="238760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>
                <a:latin typeface="Corbel"/>
              </a:rPr>
              <a:t>Trawell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76276" y="4576551"/>
            <a:ext cx="4846320" cy="448056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1800" b="0" i="0" dirty="0"/>
              <a:t>Eine App zum Reisen durch Europa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DCBE92E8-AAC7-4224-9B6A-D524DCBE5A9F}"/>
              </a:ext>
            </a:extLst>
          </p:cNvPr>
          <p:cNvSpPr/>
          <p:nvPr/>
        </p:nvSpPr>
        <p:spPr>
          <a:xfrm>
            <a:off x="1676276" y="5275236"/>
            <a:ext cx="304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2">
                    <a:lumMod val="50000"/>
                  </a:schemeClr>
                </a:solidFill>
              </a:rPr>
              <a:t>Projekt Geoinformatik SS2017 </a:t>
            </a:r>
          </a:p>
          <a:p>
            <a:r>
              <a:rPr lang="de-DE" sz="1400" dirty="0">
                <a:solidFill>
                  <a:schemeClr val="accent2">
                    <a:lumMod val="50000"/>
                  </a:schemeClr>
                </a:solidFill>
              </a:rPr>
              <a:t>Prof. Dr. Thomas Brinkhoff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05CBCF4-7152-42E3-8DAB-9E4066047886}"/>
              </a:ext>
            </a:extLst>
          </p:cNvPr>
          <p:cNvSpPr/>
          <p:nvPr/>
        </p:nvSpPr>
        <p:spPr>
          <a:xfrm>
            <a:off x="1602581" y="6021716"/>
            <a:ext cx="5036344" cy="836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4160F745-2F97-4123-9C79-B76C6EC55C5A}"/>
              </a:ext>
            </a:extLst>
          </p:cNvPr>
          <p:cNvSpPr/>
          <p:nvPr/>
        </p:nvSpPr>
        <p:spPr>
          <a:xfrm>
            <a:off x="1676276" y="6178248"/>
            <a:ext cx="503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accent2">
                    <a:lumMod val="50000"/>
                  </a:schemeClr>
                </a:solidFill>
              </a:rPr>
              <a:t>Bearbeitet von: Lennard Gabriel, Lisa Haltermann,</a:t>
            </a:r>
          </a:p>
          <a:p>
            <a:r>
              <a:rPr lang="de-DE" sz="1400" dirty="0">
                <a:solidFill>
                  <a:schemeClr val="accent2">
                    <a:lumMod val="50000"/>
                  </a:schemeClr>
                </a:solidFill>
              </a:rPr>
              <a:t>Maximilian Herbers, Nils Kirsch, David Post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01" y="6629400"/>
            <a:ext cx="1000662" cy="228600"/>
          </a:xfrm>
        </p:spPr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de-DE" sz="1200"/>
              <a:t>Projekt Geoinformatik SS2017 - Lennard Gabriel, Lisa Haltermann, Maximilian Herbers, Nils Kirsch, David Post</a:t>
            </a:r>
            <a:endParaRPr lang="de-DE" sz="1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de-DE" sz="1200" smtClean="0"/>
              <a:t>10</a:t>
            </a:fld>
            <a:endParaRPr lang="de-DE" sz="1200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xmlns="" id="{639340FB-90A3-4B7F-81C2-8DB9122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43" name="Inhaltsplatzhalter 182">
            <a:extLst/>
          </p:cNvPr>
          <p:cNvSpPr>
            <a:spLocks noGrp="1"/>
          </p:cNvSpPr>
          <p:nvPr>
            <p:ph idx="1"/>
          </p:nvPr>
        </p:nvSpPr>
        <p:spPr>
          <a:xfrm>
            <a:off x="601200" y="2001600"/>
            <a:ext cx="4063472" cy="3078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/>
              <a:t>OpenWeatherMap</a:t>
            </a:r>
            <a:r>
              <a:rPr lang="de-DE" sz="2400" b="1" dirty="0"/>
              <a:t>:</a:t>
            </a:r>
          </a:p>
          <a:p>
            <a:r>
              <a:rPr lang="de-DE" dirty="0"/>
              <a:t>Voraussetzung</a:t>
            </a:r>
          </a:p>
          <a:p>
            <a:pPr lvl="1"/>
            <a:r>
              <a:rPr lang="de-DE" dirty="0"/>
              <a:t>API-Key</a:t>
            </a:r>
          </a:p>
          <a:p>
            <a:r>
              <a:rPr lang="de-DE" dirty="0"/>
              <a:t>Abruf über URL + Location</a:t>
            </a:r>
          </a:p>
          <a:p>
            <a:r>
              <a:rPr lang="de-DE" dirty="0"/>
              <a:t>API </a:t>
            </a:r>
            <a:r>
              <a:rPr lang="de-DE" dirty="0" err="1"/>
              <a:t>respond</a:t>
            </a:r>
            <a:r>
              <a:rPr lang="de-DE" dirty="0"/>
              <a:t> als JSON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Luftfeuchtigkeit</a:t>
            </a:r>
          </a:p>
          <a:p>
            <a:pPr lvl="1"/>
            <a:r>
              <a:rPr lang="de-DE" dirty="0"/>
              <a:t>Icon</a:t>
            </a:r>
          </a:p>
        </p:txBody>
      </p:sp>
      <p:pic>
        <p:nvPicPr>
          <p:cNvPr id="7" name="Grafik 6" descr="Ein Bild, das Vektorgrafiken enthält.&#10;&#10;Mit hoher Zuverlässigkeit generierte Beschreib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15" y="4165599"/>
            <a:ext cx="2035140" cy="2053474"/>
          </a:xfrm>
          <a:prstGeom prst="rect">
            <a:avLst/>
          </a:prstGeom>
        </p:spPr>
      </p:pic>
      <p:sp>
        <p:nvSpPr>
          <p:cNvPr id="45" name="Inhaltsplatzhalter 182">
            <a:extLst/>
          </p:cNvPr>
          <p:cNvSpPr txBox="1">
            <a:spLocks/>
          </p:cNvSpPr>
          <p:nvPr/>
        </p:nvSpPr>
        <p:spPr>
          <a:xfrm>
            <a:off x="6332363" y="2001599"/>
            <a:ext cx="4063472" cy="397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GTFS-Feeds:</a:t>
            </a:r>
          </a:p>
          <a:p>
            <a:r>
              <a:rPr lang="de-DE" dirty="0"/>
              <a:t>Unterschiede zwischen den Ländern</a:t>
            </a:r>
          </a:p>
          <a:p>
            <a:r>
              <a:rPr lang="de-DE" dirty="0"/>
              <a:t>Unterschiede in Genauigkeiten</a:t>
            </a:r>
          </a:p>
          <a:p>
            <a:r>
              <a:rPr lang="de-DE" dirty="0"/>
              <a:t>Feed eher Regional und nach Betreiber/Unternehmen gegliedert</a:t>
            </a:r>
          </a:p>
          <a:p>
            <a:r>
              <a:rPr lang="de-DE" dirty="0"/>
              <a:t>Gute Bibliotheken und Tools, allerdings nicht für eine Verknüpfung von Feeds gedacht, sondern der Analyse eines einzelnen Feeds</a:t>
            </a:r>
          </a:p>
        </p:txBody>
      </p:sp>
    </p:spTree>
    <p:extLst>
      <p:ext uri="{BB962C8B-B14F-4D97-AF65-F5344CB8AC3E}">
        <p14:creationId xmlns:p14="http://schemas.microsoft.com/office/powerpoint/2010/main" val="27418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Datenspeicherung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Bibliothek Sugar ORM</a:t>
            </a:r>
          </a:p>
          <a:p>
            <a:r>
              <a:rPr lang="de-DE" dirty="0"/>
              <a:t>Grundlage: SQLite Datenbank</a:t>
            </a:r>
          </a:p>
          <a:p>
            <a:r>
              <a:rPr lang="de-DE" dirty="0"/>
              <a:t>Keine SQL Anweisungen nötig</a:t>
            </a:r>
          </a:p>
          <a:p>
            <a:r>
              <a:rPr lang="de-DE" dirty="0"/>
              <a:t>Speicherung einer Tour mit:</a:t>
            </a:r>
          </a:p>
          <a:p>
            <a:pPr lvl="1"/>
            <a:r>
              <a:rPr lang="de-DE" dirty="0"/>
              <a:t>Start- und Zielstadt</a:t>
            </a:r>
          </a:p>
          <a:p>
            <a:pPr lvl="1"/>
            <a:r>
              <a:rPr lang="de-DE" dirty="0"/>
              <a:t>Start- und Endzeitpunkt</a:t>
            </a:r>
          </a:p>
          <a:p>
            <a:pPr lvl="1"/>
            <a:r>
              <a:rPr lang="de-DE" dirty="0"/>
              <a:t>Länge der Tour</a:t>
            </a:r>
          </a:p>
          <a:p>
            <a:pPr lvl="1"/>
            <a:r>
              <a:rPr lang="de-DE" dirty="0"/>
              <a:t>Übrigen Städte in separater Tabelle mit Fremdschlüssel auf das Tour-Objekt</a:t>
            </a:r>
          </a:p>
          <a:p>
            <a:pPr lvl="1"/>
            <a:r>
              <a:rPr lang="de-DE" dirty="0"/>
              <a:t>Unterkünfte ebenfalls in separater Tabelle mit Verweis auf die jeweilige Stadt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xmlns="" id="{75DEAD27-29FB-451D-9671-58809716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01" y="6629400"/>
            <a:ext cx="1000662" cy="228600"/>
          </a:xfrm>
        </p:spPr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0DD2233D-AAD6-458E-9418-3B994B70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de-DE" sz="1200"/>
              <a:t>Projekt Geoinformatik SS2017 - Lennard Gabriel, Lisa Haltermann, Maximilian Herbers, Nils Kirsch, David Post</a:t>
            </a:r>
            <a:endParaRPr lang="de-DE" sz="12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xmlns="" id="{A06BDFF0-F3F5-45CD-93D4-55FDFAE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de-DE" sz="1200" smtClean="0"/>
              <a:t>11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042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el 181">
            <a:extLst>
              <a:ext uri="{FF2B5EF4-FFF2-40B4-BE49-F238E27FC236}">
                <a16:creationId xmlns:a16="http://schemas.microsoft.com/office/drawing/2014/main" xmlns="" id="{2BE3BF71-F86F-4CCF-996E-68F2DA5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Routenfindung</a:t>
            </a:r>
          </a:p>
        </p:txBody>
      </p:sp>
      <p:sp>
        <p:nvSpPr>
          <p:cNvPr id="183" name="Inhaltsplatzhalter 182">
            <a:extLst>
              <a:ext uri="{FF2B5EF4-FFF2-40B4-BE49-F238E27FC236}">
                <a16:creationId xmlns:a16="http://schemas.microsoft.com/office/drawing/2014/main" xmlns="" id="{85C7A853-EAA6-4250-906C-900CDE2D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027" y="1566001"/>
            <a:ext cx="4063472" cy="4620682"/>
          </a:xfrm>
        </p:spPr>
        <p:txBody>
          <a:bodyPr/>
          <a:lstStyle/>
          <a:p>
            <a:r>
              <a:rPr lang="de-DE" dirty="0"/>
              <a:t>Graph</a:t>
            </a:r>
          </a:p>
          <a:p>
            <a:r>
              <a:rPr lang="de-DE" dirty="0"/>
              <a:t>Vertex -&gt; Orte z.B. Montpellier oder Frankfurt</a:t>
            </a:r>
          </a:p>
          <a:p>
            <a:r>
              <a:rPr lang="de-DE" dirty="0" err="1"/>
              <a:t>Edges</a:t>
            </a:r>
            <a:r>
              <a:rPr lang="de-DE" dirty="0"/>
              <a:t> (gerichtet) -&gt; Direktverbindungen zw. Orten, z.B. Frankfurt-</a:t>
            </a:r>
            <a:r>
              <a:rPr lang="de-DE" dirty="0" err="1"/>
              <a:t>Straßbourg</a:t>
            </a:r>
            <a:r>
              <a:rPr lang="de-DE" dirty="0"/>
              <a:t> oder </a:t>
            </a:r>
            <a:r>
              <a:rPr lang="de-DE" dirty="0" err="1"/>
              <a:t>Straßbourg</a:t>
            </a:r>
            <a:r>
              <a:rPr lang="de-DE" dirty="0"/>
              <a:t>-Frankfurt</a:t>
            </a:r>
          </a:p>
          <a:p>
            <a:r>
              <a:rPr lang="de-DE" dirty="0"/>
              <a:t>Kanten haben Properties</a:t>
            </a:r>
          </a:p>
          <a:p>
            <a:pPr lvl="1"/>
            <a:r>
              <a:rPr lang="de-DE" dirty="0"/>
              <a:t>Liste von Zugfahrten (Trips)</a:t>
            </a:r>
          </a:p>
          <a:p>
            <a:pPr lvl="2"/>
            <a:r>
              <a:rPr lang="de-DE" dirty="0"/>
              <a:t>Zugnummer, Zugmodell/Geschwindigkeit, Ankunft, Abfahrt</a:t>
            </a:r>
          </a:p>
          <a:p>
            <a:pPr lvl="1"/>
            <a:r>
              <a:rPr lang="de-DE" dirty="0"/>
              <a:t>Entfernung</a:t>
            </a:r>
          </a:p>
          <a:p>
            <a:pPr lvl="1"/>
            <a:r>
              <a:rPr lang="de-DE" dirty="0"/>
              <a:t>Kosten (Fahrzeit in Minuten)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12</a:t>
            </a:fld>
            <a:endParaRPr lang="de-DE" sz="1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3C9F112-1D4E-4A10-977F-646E534A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73" y="-228600"/>
            <a:ext cx="6674827" cy="6858000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303545E7-A29E-458C-91C4-4C2EEEB55CE5}"/>
              </a:ext>
            </a:extLst>
          </p:cNvPr>
          <p:cNvCxnSpPr>
            <a:cxnSpLocks/>
          </p:cNvCxnSpPr>
          <p:nvPr/>
        </p:nvCxnSpPr>
        <p:spPr>
          <a:xfrm>
            <a:off x="10419414" y="312420"/>
            <a:ext cx="1371600" cy="6629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xmlns="" id="{B2A41703-79CB-469C-BC69-2D0FC5EFC735}"/>
              </a:ext>
            </a:extLst>
          </p:cNvPr>
          <p:cNvCxnSpPr>
            <a:cxnSpLocks/>
          </p:cNvCxnSpPr>
          <p:nvPr/>
        </p:nvCxnSpPr>
        <p:spPr>
          <a:xfrm flipH="1">
            <a:off x="11051874" y="998220"/>
            <a:ext cx="723900" cy="2697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70C7431B-8134-4DBC-A20B-8DC0FCDB8AE0}"/>
              </a:ext>
            </a:extLst>
          </p:cNvPr>
          <p:cNvCxnSpPr>
            <a:cxnSpLocks/>
          </p:cNvCxnSpPr>
          <p:nvPr/>
        </p:nvCxnSpPr>
        <p:spPr>
          <a:xfrm flipH="1" flipV="1">
            <a:off x="9886014" y="2476500"/>
            <a:ext cx="1165860" cy="12139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xmlns="" id="{073683E4-4FF1-4C76-AB83-2ABD80AD2CDB}"/>
              </a:ext>
            </a:extLst>
          </p:cNvPr>
          <p:cNvCxnSpPr>
            <a:cxnSpLocks/>
          </p:cNvCxnSpPr>
          <p:nvPr/>
        </p:nvCxnSpPr>
        <p:spPr>
          <a:xfrm flipH="1">
            <a:off x="9886014" y="975360"/>
            <a:ext cx="1889760" cy="14959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xmlns="" id="{1D3657CB-DF53-4676-AB7D-0B59805C6750}"/>
              </a:ext>
            </a:extLst>
          </p:cNvPr>
          <p:cNvCxnSpPr>
            <a:cxnSpLocks/>
          </p:cNvCxnSpPr>
          <p:nvPr/>
        </p:nvCxnSpPr>
        <p:spPr>
          <a:xfrm flipH="1">
            <a:off x="9886014" y="289560"/>
            <a:ext cx="541020" cy="21817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44AF3229-1C58-46DB-9946-C95D4D94D5D2}"/>
              </a:ext>
            </a:extLst>
          </p:cNvPr>
          <p:cNvCxnSpPr>
            <a:cxnSpLocks/>
          </p:cNvCxnSpPr>
          <p:nvPr/>
        </p:nvCxnSpPr>
        <p:spPr>
          <a:xfrm>
            <a:off x="8393785" y="1056323"/>
            <a:ext cx="817859" cy="922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B28542D3-47DD-43F9-8B7D-9115B357E8AB}"/>
              </a:ext>
            </a:extLst>
          </p:cNvPr>
          <p:cNvCxnSpPr>
            <a:cxnSpLocks/>
          </p:cNvCxnSpPr>
          <p:nvPr/>
        </p:nvCxnSpPr>
        <p:spPr>
          <a:xfrm>
            <a:off x="9217681" y="1978661"/>
            <a:ext cx="700042" cy="4926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C47DBCD2-6854-43AF-BF2D-AAB0CF19458B}"/>
              </a:ext>
            </a:extLst>
          </p:cNvPr>
          <p:cNvCxnSpPr>
            <a:cxnSpLocks/>
          </p:cNvCxnSpPr>
          <p:nvPr/>
        </p:nvCxnSpPr>
        <p:spPr>
          <a:xfrm flipV="1">
            <a:off x="9207866" y="975361"/>
            <a:ext cx="2567908" cy="9786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xmlns="" id="{EFD9E6D8-D222-4E38-BA0A-D5A43E61BFDE}"/>
              </a:ext>
            </a:extLst>
          </p:cNvPr>
          <p:cNvCxnSpPr>
            <a:cxnSpLocks/>
          </p:cNvCxnSpPr>
          <p:nvPr/>
        </p:nvCxnSpPr>
        <p:spPr>
          <a:xfrm>
            <a:off x="8183911" y="1791535"/>
            <a:ext cx="0" cy="2680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xmlns="" id="{721FD36F-6EC3-4526-87AC-77CA7C565937}"/>
              </a:ext>
            </a:extLst>
          </p:cNvPr>
          <p:cNvCxnSpPr>
            <a:cxnSpLocks/>
          </p:cNvCxnSpPr>
          <p:nvPr/>
        </p:nvCxnSpPr>
        <p:spPr>
          <a:xfrm flipH="1">
            <a:off x="8118175" y="1056323"/>
            <a:ext cx="275611" cy="408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0F7AEC63-2325-4E1F-86F5-32C5B1937BBD}"/>
              </a:ext>
            </a:extLst>
          </p:cNvPr>
          <p:cNvCxnSpPr>
            <a:cxnSpLocks/>
          </p:cNvCxnSpPr>
          <p:nvPr/>
        </p:nvCxnSpPr>
        <p:spPr>
          <a:xfrm>
            <a:off x="8127056" y="1464667"/>
            <a:ext cx="65767" cy="308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9903D912-5C16-450C-B771-7E6F1D4C368D}"/>
              </a:ext>
            </a:extLst>
          </p:cNvPr>
          <p:cNvCxnSpPr>
            <a:cxnSpLocks/>
          </p:cNvCxnSpPr>
          <p:nvPr/>
        </p:nvCxnSpPr>
        <p:spPr>
          <a:xfrm flipH="1">
            <a:off x="7386655" y="2031424"/>
            <a:ext cx="794239" cy="12499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xmlns="" id="{B662E925-A688-498A-97EF-68BFDDE52D0F}"/>
              </a:ext>
            </a:extLst>
          </p:cNvPr>
          <p:cNvCxnSpPr>
            <a:cxnSpLocks/>
          </p:cNvCxnSpPr>
          <p:nvPr/>
        </p:nvCxnSpPr>
        <p:spPr>
          <a:xfrm>
            <a:off x="8180894" y="2015997"/>
            <a:ext cx="709097" cy="7835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7ACAA7F0-5C02-426F-87A7-43715B1AC22D}"/>
              </a:ext>
            </a:extLst>
          </p:cNvPr>
          <p:cNvCxnSpPr>
            <a:cxnSpLocks/>
          </p:cNvCxnSpPr>
          <p:nvPr/>
        </p:nvCxnSpPr>
        <p:spPr>
          <a:xfrm flipV="1">
            <a:off x="8180537" y="1965512"/>
            <a:ext cx="1019922" cy="804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xmlns="" id="{F1C93FC5-DFB4-4847-85BA-416098BDD57A}"/>
              </a:ext>
            </a:extLst>
          </p:cNvPr>
          <p:cNvCxnSpPr>
            <a:cxnSpLocks/>
          </p:cNvCxnSpPr>
          <p:nvPr/>
        </p:nvCxnSpPr>
        <p:spPr>
          <a:xfrm>
            <a:off x="8889991" y="2795699"/>
            <a:ext cx="642984" cy="6144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2D2F732D-D2DB-4FA2-B6EB-40258E5075AF}"/>
              </a:ext>
            </a:extLst>
          </p:cNvPr>
          <p:cNvCxnSpPr>
            <a:cxnSpLocks/>
          </p:cNvCxnSpPr>
          <p:nvPr/>
        </p:nvCxnSpPr>
        <p:spPr>
          <a:xfrm flipV="1">
            <a:off x="9514831" y="2495949"/>
            <a:ext cx="371183" cy="963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D8F73BAF-C715-4D1E-9580-1CFB0394ADFF}"/>
              </a:ext>
            </a:extLst>
          </p:cNvPr>
          <p:cNvCxnSpPr>
            <a:cxnSpLocks/>
          </p:cNvCxnSpPr>
          <p:nvPr/>
        </p:nvCxnSpPr>
        <p:spPr>
          <a:xfrm flipV="1">
            <a:off x="8348971" y="3429609"/>
            <a:ext cx="1184004" cy="1691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75472A5B-59A5-4238-841B-BBAD229EFFD5}"/>
              </a:ext>
            </a:extLst>
          </p:cNvPr>
          <p:cNvCxnSpPr>
            <a:cxnSpLocks/>
          </p:cNvCxnSpPr>
          <p:nvPr/>
        </p:nvCxnSpPr>
        <p:spPr>
          <a:xfrm>
            <a:off x="7353265" y="3270306"/>
            <a:ext cx="1031609" cy="18150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xmlns="" id="{95FC94FB-FD12-49E3-AC35-C8265E82A79C}"/>
              </a:ext>
            </a:extLst>
          </p:cNvPr>
          <p:cNvCxnSpPr>
            <a:cxnSpLocks/>
          </p:cNvCxnSpPr>
          <p:nvPr/>
        </p:nvCxnSpPr>
        <p:spPr>
          <a:xfrm>
            <a:off x="8348971" y="5085372"/>
            <a:ext cx="807904" cy="1274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xmlns="" id="{0130C2F4-942B-47D2-B6B8-B7EAD374C9AE}"/>
              </a:ext>
            </a:extLst>
          </p:cNvPr>
          <p:cNvCxnSpPr>
            <a:cxnSpLocks/>
          </p:cNvCxnSpPr>
          <p:nvPr/>
        </p:nvCxnSpPr>
        <p:spPr>
          <a:xfrm flipH="1" flipV="1">
            <a:off x="8393786" y="5070952"/>
            <a:ext cx="196829" cy="13631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xmlns="" id="{F3DF97AD-7134-4B35-8F05-6462FF48C398}"/>
              </a:ext>
            </a:extLst>
          </p:cNvPr>
          <p:cNvCxnSpPr>
            <a:cxnSpLocks/>
          </p:cNvCxnSpPr>
          <p:nvPr/>
        </p:nvCxnSpPr>
        <p:spPr>
          <a:xfrm flipV="1">
            <a:off x="7995932" y="5099793"/>
            <a:ext cx="397853" cy="11660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xmlns="" id="{6E978185-079C-400F-BE6C-3F7041D149BD}"/>
              </a:ext>
            </a:extLst>
          </p:cNvPr>
          <p:cNvCxnSpPr>
            <a:cxnSpLocks/>
          </p:cNvCxnSpPr>
          <p:nvPr/>
        </p:nvCxnSpPr>
        <p:spPr>
          <a:xfrm>
            <a:off x="6232838" y="5556090"/>
            <a:ext cx="1739102" cy="709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xmlns="" id="{87A4F136-BCD2-461D-BAED-F7CDE45DF248}"/>
              </a:ext>
            </a:extLst>
          </p:cNvPr>
          <p:cNvCxnSpPr>
            <a:cxnSpLocks/>
          </p:cNvCxnSpPr>
          <p:nvPr/>
        </p:nvCxnSpPr>
        <p:spPr>
          <a:xfrm>
            <a:off x="7995932" y="6265875"/>
            <a:ext cx="594682" cy="168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xmlns="" id="{C18DF962-D95B-429B-B225-D0D67A0EAD9E}"/>
              </a:ext>
            </a:extLst>
          </p:cNvPr>
          <p:cNvCxnSpPr>
            <a:cxnSpLocks/>
          </p:cNvCxnSpPr>
          <p:nvPr/>
        </p:nvCxnSpPr>
        <p:spPr>
          <a:xfrm flipV="1">
            <a:off x="8584495" y="6349994"/>
            <a:ext cx="572380" cy="95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xmlns="" id="{71270640-3169-44B0-9D82-0A8961963C0A}"/>
              </a:ext>
            </a:extLst>
          </p:cNvPr>
          <p:cNvCxnSpPr>
            <a:cxnSpLocks/>
          </p:cNvCxnSpPr>
          <p:nvPr/>
        </p:nvCxnSpPr>
        <p:spPr>
          <a:xfrm flipH="1" flipV="1">
            <a:off x="7386654" y="3261525"/>
            <a:ext cx="1148788" cy="31784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DDF1B5E9-8C9C-4835-9847-F02571744576}"/>
              </a:ext>
            </a:extLst>
          </p:cNvPr>
          <p:cNvCxnSpPr>
            <a:cxnSpLocks/>
          </p:cNvCxnSpPr>
          <p:nvPr/>
        </p:nvCxnSpPr>
        <p:spPr>
          <a:xfrm flipV="1">
            <a:off x="6232838" y="3281364"/>
            <a:ext cx="1153815" cy="23086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xmlns="" id="{7B81DD6C-65E3-4E01-B683-7BA59AB0A604}"/>
              </a:ext>
            </a:extLst>
          </p:cNvPr>
          <p:cNvSpPr/>
          <p:nvPr/>
        </p:nvSpPr>
        <p:spPr>
          <a:xfrm>
            <a:off x="8066801" y="1935907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xmlns="" id="{0B32EEBA-37C2-420C-B80B-68125CD59FB8}"/>
              </a:ext>
            </a:extLst>
          </p:cNvPr>
          <p:cNvSpPr/>
          <p:nvPr/>
        </p:nvSpPr>
        <p:spPr>
          <a:xfrm>
            <a:off x="9076581" y="1869489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xmlns="" id="{F0406BB8-7332-4E50-882A-29780D45868E}"/>
              </a:ext>
            </a:extLst>
          </p:cNvPr>
          <p:cNvSpPr/>
          <p:nvPr/>
        </p:nvSpPr>
        <p:spPr>
          <a:xfrm>
            <a:off x="11657451" y="868174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xmlns="" id="{9699DFDD-DA43-497F-BCAB-56BC570B9DEA}"/>
              </a:ext>
            </a:extLst>
          </p:cNvPr>
          <p:cNvSpPr/>
          <p:nvPr/>
        </p:nvSpPr>
        <p:spPr>
          <a:xfrm>
            <a:off x="10938622" y="3591252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44D96494-A553-40B8-8DD1-63402688CCB1}"/>
              </a:ext>
            </a:extLst>
          </p:cNvPr>
          <p:cNvSpPr/>
          <p:nvPr/>
        </p:nvSpPr>
        <p:spPr>
          <a:xfrm>
            <a:off x="9411653" y="3334447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D7A23F53-3862-48F3-96D0-F21D560816D5}"/>
              </a:ext>
            </a:extLst>
          </p:cNvPr>
          <p:cNvSpPr/>
          <p:nvPr/>
        </p:nvSpPr>
        <p:spPr>
          <a:xfrm>
            <a:off x="9800097" y="2404187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xmlns="" id="{95AEA0C1-11F9-4D68-BD83-540B74445FCE}"/>
              </a:ext>
            </a:extLst>
          </p:cNvPr>
          <p:cNvSpPr/>
          <p:nvPr/>
        </p:nvSpPr>
        <p:spPr>
          <a:xfrm>
            <a:off x="8751863" y="2677156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E6D48816-2EC0-4108-8421-07CBF60BE386}"/>
              </a:ext>
            </a:extLst>
          </p:cNvPr>
          <p:cNvSpPr/>
          <p:nvPr/>
        </p:nvSpPr>
        <p:spPr>
          <a:xfrm>
            <a:off x="8031542" y="1687370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xmlns="" id="{066D509D-B6AD-46C6-9C1B-0D960506088D}"/>
              </a:ext>
            </a:extLst>
          </p:cNvPr>
          <p:cNvSpPr/>
          <p:nvPr/>
        </p:nvSpPr>
        <p:spPr>
          <a:xfrm>
            <a:off x="8009994" y="1326318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xmlns="" id="{58E9C0B3-CEE6-480A-B453-CC61028F36AB}"/>
              </a:ext>
            </a:extLst>
          </p:cNvPr>
          <p:cNvSpPr/>
          <p:nvPr/>
        </p:nvSpPr>
        <p:spPr>
          <a:xfrm>
            <a:off x="8267920" y="946657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xmlns="" id="{78F9474D-B39B-496E-AD87-26E19C1E6FDF}"/>
              </a:ext>
            </a:extLst>
          </p:cNvPr>
          <p:cNvSpPr/>
          <p:nvPr/>
        </p:nvSpPr>
        <p:spPr>
          <a:xfrm>
            <a:off x="10313782" y="164608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xmlns="" id="{F4DBE055-1360-4EB1-8552-F4C84BCD0F8E}"/>
              </a:ext>
            </a:extLst>
          </p:cNvPr>
          <p:cNvSpPr/>
          <p:nvPr/>
        </p:nvSpPr>
        <p:spPr>
          <a:xfrm>
            <a:off x="7256708" y="3136190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xmlns="" id="{6AE903A3-CA3D-40FD-B840-52C8198B4AED}"/>
              </a:ext>
            </a:extLst>
          </p:cNvPr>
          <p:cNvSpPr/>
          <p:nvPr/>
        </p:nvSpPr>
        <p:spPr>
          <a:xfrm>
            <a:off x="8244011" y="4967025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xmlns="" id="{CB06714E-9FA2-4E1B-BF71-04D7AF6FE1D2}"/>
              </a:ext>
            </a:extLst>
          </p:cNvPr>
          <p:cNvSpPr/>
          <p:nvPr/>
        </p:nvSpPr>
        <p:spPr>
          <a:xfrm>
            <a:off x="9015018" y="6254832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xmlns="" id="{5F496227-B915-4BB3-B883-14E15E34AE41}"/>
              </a:ext>
            </a:extLst>
          </p:cNvPr>
          <p:cNvSpPr/>
          <p:nvPr/>
        </p:nvSpPr>
        <p:spPr>
          <a:xfrm>
            <a:off x="8467004" y="6336913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xmlns="" id="{0DA822E5-89DF-48A9-8AE5-F11AECD6813C}"/>
              </a:ext>
            </a:extLst>
          </p:cNvPr>
          <p:cNvSpPr/>
          <p:nvPr/>
        </p:nvSpPr>
        <p:spPr>
          <a:xfrm>
            <a:off x="7865986" y="6193654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xmlns="" id="{D21AAD4B-BFF9-4837-BECC-3CF49A53832D}"/>
              </a:ext>
            </a:extLst>
          </p:cNvPr>
          <p:cNvSpPr/>
          <p:nvPr/>
        </p:nvSpPr>
        <p:spPr>
          <a:xfrm>
            <a:off x="6112159" y="5477864"/>
            <a:ext cx="226503" cy="20426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xmlns="" id="{3C6D7500-F139-4B7D-8E0E-AEE3E3458921}"/>
              </a:ext>
            </a:extLst>
          </p:cNvPr>
          <p:cNvCxnSpPr>
            <a:cxnSpLocks/>
            <a:stCxn id="40" idx="6"/>
          </p:cNvCxnSpPr>
          <p:nvPr/>
        </p:nvCxnSpPr>
        <p:spPr>
          <a:xfrm flipH="1">
            <a:off x="7395032" y="2779287"/>
            <a:ext cx="1583334" cy="4645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A8B5E0-0507-4231-A693-D79B90E7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</a:t>
            </a:r>
            <a:r>
              <a:rPr lang="de-DE" sz="1200" dirty="0"/>
              <a:t>(unvollständig)</a:t>
            </a:r>
            <a:endParaRPr lang="de-DE" dirty="0"/>
          </a:p>
        </p:txBody>
      </p:sp>
      <p:pic>
        <p:nvPicPr>
          <p:cNvPr id="8" name="Inhaltsplatzhalter 7" descr="Bildschirmausschnitt">
            <a:extLst>
              <a:ext uri="{FF2B5EF4-FFF2-40B4-BE49-F238E27FC236}">
                <a16:creationId xmlns:a16="http://schemas.microsoft.com/office/drawing/2014/main" xmlns="" id="{5BDD2A35-5ABA-4E08-8AB6-75D8B344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57" y="1565275"/>
            <a:ext cx="7919285" cy="4621213"/>
          </a:xfrm>
        </p:spPr>
      </p:pic>
      <p:sp>
        <p:nvSpPr>
          <p:cNvPr id="11" name="Datumsplatzhalter 3">
            <a:extLst>
              <a:ext uri="{FF2B5EF4-FFF2-40B4-BE49-F238E27FC236}">
                <a16:creationId xmlns:a16="http://schemas.microsoft.com/office/drawing/2014/main" xmlns="" id="{F360F682-E74F-4298-A2E0-88DCC1F0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01" y="6629400"/>
            <a:ext cx="1000662" cy="228600"/>
          </a:xfrm>
        </p:spPr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xmlns="" id="{CB782E0B-3211-46A1-B19B-35A68D9E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de-DE" sz="1200"/>
              <a:t>Projekt Geoinformatik SS2017 - Lennard Gabriel, Lisa Haltermann, Maximilian Herbers, Nils Kirsch, David Post</a:t>
            </a:r>
            <a:endParaRPr lang="de-DE" sz="1200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xmlns="" id="{DEFD2059-1FDD-4E71-96A3-D0643D63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de-DE" sz="1200" smtClean="0"/>
              <a:t>13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517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EBD124-9A6F-4A3E-91C9-0129E82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 mit Dijkstra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42639CF-DE71-43F8-8C1C-F96B4076C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Dijkstra-Algorithmus der Kürzesten Pfade nach Edgar Dijkstra</a:t>
            </a:r>
          </a:p>
          <a:p>
            <a:r>
              <a:rPr lang="de-DE" dirty="0"/>
              <a:t>Laden von Vertices, </a:t>
            </a:r>
            <a:r>
              <a:rPr lang="de-DE" dirty="0" err="1"/>
              <a:t>Edges</a:t>
            </a:r>
            <a:r>
              <a:rPr lang="de-DE" dirty="0"/>
              <a:t> und Trips als Attribut der </a:t>
            </a:r>
            <a:r>
              <a:rPr lang="de-DE" dirty="0" err="1"/>
              <a:t>Edges</a:t>
            </a:r>
            <a:r>
              <a:rPr lang="de-DE" dirty="0"/>
              <a:t> aus CSV-Dateien</a:t>
            </a:r>
          </a:p>
          <a:p>
            <a:endParaRPr lang="de-DE" dirty="0"/>
          </a:p>
          <a:p>
            <a:r>
              <a:rPr lang="de-DE" dirty="0"/>
              <a:t>Schritt 1: Angabe des Startortes mit einer Startzeit z.B. „8:30“</a:t>
            </a:r>
          </a:p>
          <a:p>
            <a:r>
              <a:rPr lang="de-DE" dirty="0"/>
              <a:t>Schritt 2: Ergänzung (per Zeiger) der Vertices des Graphen mit Informationen zur Ankunftszeit und Trip der zu ihm geführt hat via Dijkstra, dabei direkte Berechnung der Kosten unter Angabe einer Uhrzeit</a:t>
            </a:r>
          </a:p>
          <a:p>
            <a:r>
              <a:rPr lang="de-DE" dirty="0"/>
              <a:t>Schritt 3: Angabe des Zielortes, inverse Routingbildung aufgrund von Zeigern, Ergebnis: Eine Liste von Trips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xmlns="" id="{545DFDCD-C476-42B3-B2FB-ECA98120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01" y="6629400"/>
            <a:ext cx="1000662" cy="228600"/>
          </a:xfrm>
        </p:spPr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63BDB0CD-DF39-44DF-BD18-F75552F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de-DE" sz="1200"/>
              <a:t>Projekt Geoinformatik SS2017 - Lennard Gabriel, Lisa Haltermann, Maximilian Herbers, Nils Kirsch, David Post</a:t>
            </a:r>
            <a:endParaRPr lang="de-DE" sz="12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xmlns="" id="{1926A54F-D91D-4EEF-8A96-63343231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de-DE" sz="1200" smtClean="0"/>
              <a:t>14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01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7CCFFB-0D04-495E-BAFA-A2770928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3EEB7D2-F9D7-42AE-93D9-B9E5962E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 nur Auswahl an europäischen Städten und den Strecken zwischen diesen</a:t>
            </a:r>
          </a:p>
          <a:p>
            <a:r>
              <a:rPr lang="de-DE" dirty="0" smtClean="0"/>
              <a:t>Explizite Auswahl von gewünschten Zugstrecken in Bezug auf Abfahrtszeit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Auswahl und speichern von </a:t>
            </a:r>
            <a:r>
              <a:rPr lang="de-DE" dirty="0" err="1"/>
              <a:t>POI`s</a:t>
            </a:r>
            <a:r>
              <a:rPr lang="de-DE" dirty="0"/>
              <a:t> der jeweiligen Stadt auf einer </a:t>
            </a:r>
            <a:r>
              <a:rPr lang="de-DE" dirty="0" smtClean="0"/>
              <a:t>Karte</a:t>
            </a:r>
          </a:p>
          <a:p>
            <a:endParaRPr lang="de-DE" dirty="0"/>
          </a:p>
          <a:p>
            <a:r>
              <a:rPr lang="de-DE" dirty="0" smtClean="0"/>
              <a:t>Bestellung des Interrail Tickets direkt in </a:t>
            </a:r>
            <a:r>
              <a:rPr lang="de-DE" smtClean="0"/>
              <a:t>der App</a:t>
            </a:r>
          </a:p>
          <a:p>
            <a:r>
              <a:rPr lang="de-DE" dirty="0" smtClean="0"/>
              <a:t>Buchungsanfragen an Unterkunftsanbieter direkt in der App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15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1045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0BB2E6-F2C7-4A75-829C-2BFF76A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61D5E04-3339-497D-8A17-17B8CAA4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Geoinformatik 2017</a:t>
            </a:r>
          </a:p>
          <a:p>
            <a:r>
              <a:rPr lang="de-DE" dirty="0"/>
              <a:t>Ziel und Lastenheft</a:t>
            </a:r>
          </a:p>
          <a:p>
            <a:r>
              <a:rPr lang="de-DE" dirty="0"/>
              <a:t>Ergebnis</a:t>
            </a:r>
          </a:p>
          <a:p>
            <a:pPr lvl="1"/>
            <a:r>
              <a:rPr lang="de-DE" dirty="0"/>
              <a:t>Demonstration der App</a:t>
            </a:r>
          </a:p>
          <a:p>
            <a:r>
              <a:rPr lang="de-DE" dirty="0"/>
              <a:t>Umsetzung</a:t>
            </a:r>
          </a:p>
          <a:p>
            <a:pPr lvl="1"/>
            <a:r>
              <a:rPr lang="de-DE" dirty="0"/>
              <a:t>Architekturschema</a:t>
            </a:r>
          </a:p>
          <a:p>
            <a:pPr lvl="1"/>
            <a:r>
              <a:rPr lang="de-DE" dirty="0"/>
              <a:t>Datengrundlage</a:t>
            </a:r>
          </a:p>
          <a:p>
            <a:pPr lvl="1"/>
            <a:r>
              <a:rPr lang="de-DE" dirty="0"/>
              <a:t>Datenspeicherung</a:t>
            </a:r>
          </a:p>
          <a:p>
            <a:pPr lvl="1"/>
            <a:r>
              <a:rPr lang="de-DE" dirty="0"/>
              <a:t>Routenfindung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/>
              <a:pPr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2</a:t>
            </a:fld>
            <a:endParaRPr lang="de-DE" sz="1200" dirty="0"/>
          </a:p>
        </p:txBody>
      </p:sp>
      <p:pic>
        <p:nvPicPr>
          <p:cNvPr id="8" name="Grafik 7" descr="Ein Bild, das Ding, Objekt enthält.&#10;&#10;Mit hoher Zuverlässigkeit generierte Beschreibung">
            <a:extLst>
              <a:ext uri="{FF2B5EF4-FFF2-40B4-BE49-F238E27FC236}">
                <a16:creationId xmlns:a16="http://schemas.microsoft.com/office/drawing/2014/main" xmlns="" id="{5EF8DB40-B4D6-4919-99C8-7E2222BF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34" y="5232179"/>
            <a:ext cx="2426710" cy="9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0BB2E6-F2C7-4A75-829C-2BFF76A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Geoinformatik 2017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61D5E04-3339-497D-8A17-17B8CAA4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Themenbereich: Digitale Lösungen für Mobilität</a:t>
            </a:r>
            <a:endParaRPr lang="de-DE" sz="2400" dirty="0"/>
          </a:p>
          <a:p>
            <a:r>
              <a:rPr lang="de-DE" sz="2400" dirty="0"/>
              <a:t>Anregung:</a:t>
            </a:r>
          </a:p>
          <a:p>
            <a:pPr marL="283464" lvl="1" indent="0">
              <a:buNone/>
            </a:pPr>
            <a:r>
              <a:rPr lang="de-DE" sz="2000" dirty="0"/>
              <a:t>Förderung digitaler, datenbasierter Innovationen und Ideen für die Mobilität 4.0 durch das BMVI</a:t>
            </a:r>
          </a:p>
          <a:p>
            <a:pPr marL="283464" lvl="1" indent="0">
              <a:buNone/>
            </a:pPr>
            <a:r>
              <a:rPr lang="de-DE" dirty="0"/>
              <a:t>„Mit dem </a:t>
            </a:r>
            <a:r>
              <a:rPr lang="de-DE" dirty="0" err="1"/>
              <a:t>mFUND</a:t>
            </a:r>
            <a:r>
              <a:rPr lang="de-DE" dirty="0"/>
              <a:t> unterstützt das BMVI die Entwicklung digitaler Geschäftsideen, die auf Mobilitäts-, Geo- und Wetterdaten basieren. Dazu zählen z.B. neue Navigationsdienste, innovative Sharing-Plattformen, intelligente Reiseplaner oder hochpräzise Wetter-Apps.“</a:t>
            </a:r>
          </a:p>
          <a:p>
            <a:endParaRPr lang="de-DE" dirty="0"/>
          </a:p>
          <a:p>
            <a:r>
              <a:rPr lang="de-DE" dirty="0"/>
              <a:t>Entwicklung einer Android-Applikation im Zusammenhang mit Bahnreisen  innerhalb Europas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3</a:t>
            </a:fld>
            <a:endParaRPr lang="de-DE" sz="1200" dirty="0"/>
          </a:p>
        </p:txBody>
      </p:sp>
      <p:pic>
        <p:nvPicPr>
          <p:cNvPr id="8" name="Grafik 7" descr="Ein Bild, das Ding, Objekt enthält.&#10;&#10;Mit hoher Zuverlässigkeit generierte Beschreibung">
            <a:extLst>
              <a:ext uri="{FF2B5EF4-FFF2-40B4-BE49-F238E27FC236}">
                <a16:creationId xmlns:a16="http://schemas.microsoft.com/office/drawing/2014/main" xmlns="" id="{5EF8DB40-B4D6-4919-99C8-7E2222BF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34" y="5232179"/>
            <a:ext cx="2426710" cy="9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3A49D2-E2A4-444C-8702-B9362A6B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und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7A58ACD-E48A-41F6-8695-7154B63A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Planung einer Reise durch europäische Städte auf Grundlage eines internationalen Bahn-Tickets, des Interrail-Passes</a:t>
            </a:r>
          </a:p>
          <a:p>
            <a:r>
              <a:rPr lang="de-DE" dirty="0"/>
              <a:t>Zielgruppe: Reiseinteressierte, Besitzer eines Interrailpasses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Funktionen:</a:t>
            </a:r>
          </a:p>
          <a:p>
            <a:r>
              <a:rPr lang="de-DE" dirty="0"/>
              <a:t>Auswahl zu bereisender Städte in einer Karte</a:t>
            </a:r>
          </a:p>
          <a:p>
            <a:r>
              <a:rPr lang="de-DE" dirty="0"/>
              <a:t>Auswahl einer Unterkunft</a:t>
            </a:r>
          </a:p>
          <a:p>
            <a:r>
              <a:rPr lang="de-DE" dirty="0"/>
              <a:t>Informationen zur aktuellen Wetterlage</a:t>
            </a:r>
          </a:p>
          <a:p>
            <a:r>
              <a:rPr lang="de-DE" dirty="0"/>
              <a:t>Routenplanung mit Zugverbindungen</a:t>
            </a:r>
          </a:p>
          <a:p>
            <a:r>
              <a:rPr lang="de-DE" dirty="0"/>
              <a:t>„Alles-auf-einen-Blick-Anzeige“</a:t>
            </a:r>
          </a:p>
          <a:p>
            <a:r>
              <a:rPr lang="de-DE" dirty="0"/>
              <a:t>Teilen geplanter Routen über soziale Medien</a:t>
            </a:r>
          </a:p>
          <a:p>
            <a:r>
              <a:rPr lang="de-DE" dirty="0"/>
              <a:t>Einfache und intuitive Bedienbarkeit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596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5A77CF90-21A2-4D50-AE12-65B4E581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19" y="2623128"/>
            <a:ext cx="2760399" cy="1331190"/>
          </a:xfrm>
          <a:noFill/>
        </p:spPr>
        <p:txBody>
          <a:bodyPr>
            <a:normAutofit/>
          </a:bodyPr>
          <a:lstStyle/>
          <a:p>
            <a:r>
              <a:rPr lang="de-DE" sz="8000" i="1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33389" y="6629400"/>
            <a:ext cx="1004886" cy="228600"/>
          </a:xfrm>
        </p:spPr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fld id="{9CD8D479-8942-46E8-A226-A4E01F7A105C}" type="slidenum">
              <a:rPr lang="de-DE" sz="1200" smtClean="0"/>
              <a:t>5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79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6</a:t>
            </a:fld>
            <a:endParaRPr lang="de-DE" sz="1200" dirty="0"/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xmlns="" id="{19485F3D-389C-4B28-97F7-86F3FB70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de-DE" dirty="0"/>
              <a:t>Architekturschema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xmlns="" id="{BA7849D9-DC37-452F-8E6A-1D960B9EAE8F}"/>
              </a:ext>
            </a:extLst>
          </p:cNvPr>
          <p:cNvGrpSpPr/>
          <p:nvPr/>
        </p:nvGrpSpPr>
        <p:grpSpPr>
          <a:xfrm>
            <a:off x="3000424" y="1241946"/>
            <a:ext cx="7637814" cy="5201794"/>
            <a:chOff x="3000424" y="1241946"/>
            <a:chExt cx="7637814" cy="5201794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xmlns="" id="{BDBD6592-B3A9-4283-AC2E-D0FDECD5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424" y="1241946"/>
              <a:ext cx="6995456" cy="5201794"/>
            </a:xfrm>
            <a:prstGeom prst="rect">
              <a:avLst/>
            </a:prstGeom>
          </p:spPr>
        </p:pic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xmlns="" id="{CDC8B3C5-3F6A-4988-8416-F26366D9FDA2}"/>
                </a:ext>
              </a:extLst>
            </p:cNvPr>
            <p:cNvGrpSpPr/>
            <p:nvPr/>
          </p:nvGrpSpPr>
          <p:grpSpPr>
            <a:xfrm>
              <a:off x="4189075" y="1685565"/>
              <a:ext cx="5129409" cy="4128233"/>
              <a:chOff x="3304398" y="874179"/>
              <a:chExt cx="5906319" cy="4753502"/>
            </a:xfrm>
          </p:grpSpPr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xmlns="" id="{6220E139-99FF-4AC0-9655-BD5E0FA9F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32343" y="5180292"/>
                <a:ext cx="1793480" cy="321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xmlns="" id="{500D1C8F-CB5B-432B-A6C2-D21B16C46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398" y="4069669"/>
                <a:ext cx="2118892" cy="726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xmlns="" id="{934358C3-5307-425C-A3DE-8ECC6D47D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45" y="2649013"/>
                <a:ext cx="1836649" cy="195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xmlns="" id="{106F96BE-3336-4B18-975C-03C80583C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753" y="1518767"/>
                <a:ext cx="809075" cy="3021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xmlns="" id="{402A1561-C2A5-4E94-B524-808EAB033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314" y="874179"/>
                <a:ext cx="1152574" cy="868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xmlns="" id="{592F8D51-2AA2-404A-A60F-B315BA014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2227" y="2944997"/>
                <a:ext cx="78490" cy="732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>
                <a:extLst>
                  <a:ext uri="{FF2B5EF4-FFF2-40B4-BE49-F238E27FC236}">
                    <a16:creationId xmlns:a16="http://schemas.microsoft.com/office/drawing/2014/main" xmlns="" id="{43A9F87D-EB52-4C9F-B6D1-B6D77137DF5C}"/>
                  </a:ext>
                </a:extLst>
              </p:cNvPr>
              <p:cNvCxnSpPr/>
              <p:nvPr/>
            </p:nvCxnSpPr>
            <p:spPr>
              <a:xfrm flipH="1">
                <a:off x="6851013" y="4040427"/>
                <a:ext cx="1356139" cy="450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xmlns="" id="{DAE7F416-DE12-4606-882A-3F06B604E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291" y="5088835"/>
                <a:ext cx="1229249" cy="538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xmlns="" id="{266539E2-6FEB-4488-939B-9D053FE85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0288" y="2735351"/>
                <a:ext cx="1596225" cy="18052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xmlns="" id="{5DDFF062-1748-421F-B03A-005F0D972E34}"/>
                </a:ext>
              </a:extLst>
            </p:cNvPr>
            <p:cNvGrpSpPr/>
            <p:nvPr/>
          </p:nvGrpSpPr>
          <p:grpSpPr>
            <a:xfrm>
              <a:off x="4614857" y="1700679"/>
              <a:ext cx="6023381" cy="4279639"/>
              <a:chOff x="3794670" y="891582"/>
              <a:chExt cx="6935694" cy="4927841"/>
            </a:xfrm>
          </p:grpSpPr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B178FF94-6CA3-4778-958E-FFA5DFAB2DBB}"/>
                  </a:ext>
                </a:extLst>
              </p:cNvPr>
              <p:cNvSpPr txBox="1"/>
              <p:nvPr/>
            </p:nvSpPr>
            <p:spPr>
              <a:xfrm>
                <a:off x="7298014" y="891582"/>
                <a:ext cx="3432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Ausgewählte GTFS Dateien (*.txt) zusammenführen und ins</a:t>
                </a:r>
              </a:p>
              <a:p>
                <a:r>
                  <a:rPr lang="de-DE" sz="1050" dirty="0"/>
                  <a:t>relationale Modell übertragen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xmlns="" id="{E9E74E3D-EB01-432A-9ACB-BEAA5DD0D59C}"/>
                  </a:ext>
                </a:extLst>
              </p:cNvPr>
              <p:cNvSpPr txBox="1"/>
              <p:nvPr/>
            </p:nvSpPr>
            <p:spPr>
              <a:xfrm rot="2940539">
                <a:off x="3761910" y="3052074"/>
                <a:ext cx="13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Wetterdaten</a:t>
                </a:r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xmlns="" id="{5AC9E5FF-8885-46C2-9277-34399331CED6}"/>
                  </a:ext>
                </a:extLst>
              </p:cNvPr>
              <p:cNvSpPr txBox="1"/>
              <p:nvPr/>
            </p:nvSpPr>
            <p:spPr>
              <a:xfrm rot="20538049">
                <a:off x="7156378" y="4023037"/>
                <a:ext cx="654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Dijkstra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xmlns="" id="{92A8A11C-CCD6-49EA-B154-EF5AE8CB9F3E}"/>
                  </a:ext>
                </a:extLst>
              </p:cNvPr>
              <p:cNvSpPr txBox="1"/>
              <p:nvPr/>
            </p:nvSpPr>
            <p:spPr>
              <a:xfrm rot="2985027">
                <a:off x="5295619" y="2590046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POIs</a:t>
                </a:r>
                <a:endParaRPr lang="de-DE" dirty="0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xmlns="" id="{9B7B416E-A992-4161-8E9F-EF73795C188E}"/>
                  </a:ext>
                </a:extLst>
              </p:cNvPr>
              <p:cNvSpPr txBox="1"/>
              <p:nvPr/>
            </p:nvSpPr>
            <p:spPr>
              <a:xfrm rot="1235821">
                <a:off x="3794670" y="4138755"/>
                <a:ext cx="8867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Unterkünfte</a:t>
                </a:r>
                <a:endParaRPr lang="de-DE" sz="1600" dirty="0"/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xmlns="" id="{0EB807E1-55C7-4568-935A-4EC53D977D00}"/>
                  </a:ext>
                </a:extLst>
              </p:cNvPr>
              <p:cNvSpPr txBox="1"/>
              <p:nvPr/>
            </p:nvSpPr>
            <p:spPr>
              <a:xfrm rot="20186787">
                <a:off x="4163923" y="5138948"/>
                <a:ext cx="850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Tour teilen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xmlns="" id="{0B914A8C-9E3A-4AF4-8D29-9BD3759BFCDB}"/>
                  </a:ext>
                </a:extLst>
              </p:cNvPr>
              <p:cNvSpPr txBox="1"/>
              <p:nvPr/>
            </p:nvSpPr>
            <p:spPr>
              <a:xfrm rot="581023">
                <a:off x="6584155" y="5357758"/>
                <a:ext cx="2037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Kartendarstellung</a:t>
                </a:r>
              </a:p>
              <a:p>
                <a:r>
                  <a:rPr lang="de-DE" sz="1200" dirty="0"/>
                  <a:t>und eigene Features anzeigen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xmlns="" id="{D5407EBE-21AE-468D-A095-79B3A52B06C1}"/>
                  </a:ext>
                </a:extLst>
              </p:cNvPr>
              <p:cNvSpPr txBox="1"/>
              <p:nvPr/>
            </p:nvSpPr>
            <p:spPr>
              <a:xfrm rot="18694858">
                <a:off x="5737697" y="3366203"/>
                <a:ext cx="2210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Datenhaltung und Tourspeicherung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1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7</a:t>
            </a:fld>
            <a:endParaRPr lang="de-DE" sz="12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xmlns="" id="{063CCA41-B84C-428E-81FA-95D6CC50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de-DE" dirty="0"/>
              <a:t>Architekturschema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9C550856-DC17-4973-ACFF-56DA380FC6FD}"/>
              </a:ext>
            </a:extLst>
          </p:cNvPr>
          <p:cNvGrpSpPr/>
          <p:nvPr/>
        </p:nvGrpSpPr>
        <p:grpSpPr>
          <a:xfrm>
            <a:off x="3000424" y="1241946"/>
            <a:ext cx="7637814" cy="5201794"/>
            <a:chOff x="3000424" y="1241946"/>
            <a:chExt cx="7637814" cy="520179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xmlns="" id="{819A2E26-DC8E-4805-88D0-83DCF1AF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424" y="1241946"/>
              <a:ext cx="6995456" cy="5201794"/>
            </a:xfrm>
            <a:prstGeom prst="rect">
              <a:avLst/>
            </a:prstGeom>
          </p:spPr>
        </p:pic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xmlns="" id="{AE35B125-C7B0-4F04-BE46-A8FD2E6C41FB}"/>
                </a:ext>
              </a:extLst>
            </p:cNvPr>
            <p:cNvGrpSpPr/>
            <p:nvPr/>
          </p:nvGrpSpPr>
          <p:grpSpPr>
            <a:xfrm>
              <a:off x="4189075" y="1685565"/>
              <a:ext cx="5129409" cy="4128233"/>
              <a:chOff x="3304398" y="874179"/>
              <a:chExt cx="5906319" cy="4753502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xmlns="" id="{E5F23DF8-4B36-4B28-B6E9-B63BB9098A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32343" y="5180292"/>
                <a:ext cx="1793480" cy="321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xmlns="" id="{66674F2E-0B91-4FD5-8610-683BD05A9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398" y="4069669"/>
                <a:ext cx="2118892" cy="726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xmlns="" id="{45B17820-B8F5-48E4-B08A-B2D4574DF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45" y="2649013"/>
                <a:ext cx="1836649" cy="195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xmlns="" id="{CC80C81C-34FD-4C27-90C8-5047555E2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753" y="1518767"/>
                <a:ext cx="809075" cy="3021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xmlns="" id="{0832FD00-CC5A-4F82-A926-205A16F45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314" y="874179"/>
                <a:ext cx="1152574" cy="868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xmlns="" id="{B0096FD5-3731-4781-92AA-9FEDD2A88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2227" y="2944997"/>
                <a:ext cx="78490" cy="732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xmlns="" id="{BF68E479-2EDC-47A8-9826-21D2F8558646}"/>
                  </a:ext>
                </a:extLst>
              </p:cNvPr>
              <p:cNvCxnSpPr/>
              <p:nvPr/>
            </p:nvCxnSpPr>
            <p:spPr>
              <a:xfrm flipH="1">
                <a:off x="6851013" y="4040427"/>
                <a:ext cx="1356139" cy="450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xmlns="" id="{026CF9F6-801C-4E83-8E4D-2E00E42421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291" y="5088835"/>
                <a:ext cx="1229249" cy="538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xmlns="" id="{D4183A71-E4A8-44AC-AC97-D1EAB8D80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0288" y="2735351"/>
                <a:ext cx="1596225" cy="18052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xmlns="" id="{CFD3DD8F-96C7-4F28-9DA6-EC4992CD6765}"/>
                </a:ext>
              </a:extLst>
            </p:cNvPr>
            <p:cNvGrpSpPr/>
            <p:nvPr/>
          </p:nvGrpSpPr>
          <p:grpSpPr>
            <a:xfrm>
              <a:off x="4614857" y="1700679"/>
              <a:ext cx="6023381" cy="4279639"/>
              <a:chOff x="3794670" y="891582"/>
              <a:chExt cx="6935694" cy="4927841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xmlns="" id="{A60E9281-6C7D-4342-922A-24A02CC55A95}"/>
                  </a:ext>
                </a:extLst>
              </p:cNvPr>
              <p:cNvSpPr txBox="1"/>
              <p:nvPr/>
            </p:nvSpPr>
            <p:spPr>
              <a:xfrm>
                <a:off x="7298014" y="891582"/>
                <a:ext cx="3432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Ausgewählte GTFS Dateien (*.txt) zusammenführen und ins</a:t>
                </a:r>
              </a:p>
              <a:p>
                <a:r>
                  <a:rPr lang="de-DE" sz="1050" dirty="0"/>
                  <a:t>relationale Modell übertragen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xmlns="" id="{960977F4-3FD0-421B-9673-D8E33BC202DF}"/>
                  </a:ext>
                </a:extLst>
              </p:cNvPr>
              <p:cNvSpPr txBox="1"/>
              <p:nvPr/>
            </p:nvSpPr>
            <p:spPr>
              <a:xfrm rot="2940539">
                <a:off x="3761910" y="3052074"/>
                <a:ext cx="13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Wetterdaten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xmlns="" id="{694D8455-1750-4B2B-81B4-DF8B6FC7982D}"/>
                  </a:ext>
                </a:extLst>
              </p:cNvPr>
              <p:cNvSpPr txBox="1"/>
              <p:nvPr/>
            </p:nvSpPr>
            <p:spPr>
              <a:xfrm rot="20538049">
                <a:off x="7156378" y="4023037"/>
                <a:ext cx="654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Dijkstra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xmlns="" id="{40F359D8-356F-41ED-A239-D3035C9E0082}"/>
                  </a:ext>
                </a:extLst>
              </p:cNvPr>
              <p:cNvSpPr txBox="1"/>
              <p:nvPr/>
            </p:nvSpPr>
            <p:spPr>
              <a:xfrm rot="2985027">
                <a:off x="5295619" y="2590046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POIs</a:t>
                </a:r>
                <a:endParaRPr lang="de-DE" dirty="0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xmlns="" id="{34F4E84F-03F7-4141-BDD3-2ED500075E0A}"/>
                  </a:ext>
                </a:extLst>
              </p:cNvPr>
              <p:cNvSpPr txBox="1"/>
              <p:nvPr/>
            </p:nvSpPr>
            <p:spPr>
              <a:xfrm rot="1235821">
                <a:off x="3794670" y="4138755"/>
                <a:ext cx="8867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Unterkünfte</a:t>
                </a:r>
                <a:endParaRPr lang="de-DE" sz="1600" dirty="0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xmlns="" id="{1945E421-B9E7-4696-B09D-D9AE0028723E}"/>
                  </a:ext>
                </a:extLst>
              </p:cNvPr>
              <p:cNvSpPr txBox="1"/>
              <p:nvPr/>
            </p:nvSpPr>
            <p:spPr>
              <a:xfrm rot="20186787">
                <a:off x="4163923" y="5138948"/>
                <a:ext cx="850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Tour teilen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xmlns="" id="{D29B1D73-C066-43A9-9CFB-B804BF92F81A}"/>
                  </a:ext>
                </a:extLst>
              </p:cNvPr>
              <p:cNvSpPr txBox="1"/>
              <p:nvPr/>
            </p:nvSpPr>
            <p:spPr>
              <a:xfrm rot="581023">
                <a:off x="6584155" y="5357758"/>
                <a:ext cx="2037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Kartendarstellung</a:t>
                </a:r>
              </a:p>
              <a:p>
                <a:r>
                  <a:rPr lang="de-DE" sz="1200" dirty="0"/>
                  <a:t>und eigene Features anzeigen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xmlns="" id="{76D63B73-B733-4934-8CBF-8272EFC000A4}"/>
                  </a:ext>
                </a:extLst>
              </p:cNvPr>
              <p:cNvSpPr txBox="1"/>
              <p:nvPr/>
            </p:nvSpPr>
            <p:spPr>
              <a:xfrm rot="18694858">
                <a:off x="5737697" y="3366203"/>
                <a:ext cx="2210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Datenhaltung und Tourspeicherung</a:t>
                </a:r>
              </a:p>
            </p:txBody>
          </p:sp>
        </p:grpSp>
      </p:grp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xmlns="" id="{B5733CE6-DBF3-4D65-A82A-F8EC5A26132B}"/>
              </a:ext>
            </a:extLst>
          </p:cNvPr>
          <p:cNvCxnSpPr/>
          <p:nvPr/>
        </p:nvCxnSpPr>
        <p:spPr>
          <a:xfrm>
            <a:off x="2768562" y="3889509"/>
            <a:ext cx="1473958" cy="10235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xmlns="" id="{BE1706B0-FF84-493F-92C8-0B57CA8910A6}"/>
              </a:ext>
            </a:extLst>
          </p:cNvPr>
          <p:cNvCxnSpPr>
            <a:cxnSpLocks/>
          </p:cNvCxnSpPr>
          <p:nvPr/>
        </p:nvCxnSpPr>
        <p:spPr>
          <a:xfrm flipV="1">
            <a:off x="2821602" y="3856105"/>
            <a:ext cx="1396403" cy="10715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 dirty="0"/>
              <a:t>Projekt Geoinformatik SS2017 - Lennard Gabriel, Lisa Haltermann, Maximilian Herbers, Nils Kirsch, David Post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z="1200" smtClean="0"/>
              <a:t>8</a:t>
            </a:fld>
            <a:endParaRPr lang="de-DE" sz="1200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xmlns="" id="{639340FB-90A3-4B7F-81C2-8DB9122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de-DE" dirty="0"/>
              <a:t>Architekturschema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33C1256E-4C9F-47E8-8F4A-A6F4F5562E5C}"/>
              </a:ext>
            </a:extLst>
          </p:cNvPr>
          <p:cNvGrpSpPr/>
          <p:nvPr/>
        </p:nvGrpSpPr>
        <p:grpSpPr>
          <a:xfrm>
            <a:off x="2852382" y="1241946"/>
            <a:ext cx="7785856" cy="5201794"/>
            <a:chOff x="2852382" y="1241946"/>
            <a:chExt cx="7785856" cy="5201794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xmlns="" id="{E951007E-BCE1-445C-A1EC-25E41A238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424" y="1241946"/>
              <a:ext cx="6995456" cy="5201794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xmlns="" id="{80DBC1EE-4431-4AEB-9C96-F7A2EBB54E42}"/>
                </a:ext>
              </a:extLst>
            </p:cNvPr>
            <p:cNvGrpSpPr/>
            <p:nvPr/>
          </p:nvGrpSpPr>
          <p:grpSpPr>
            <a:xfrm>
              <a:off x="4189075" y="1685565"/>
              <a:ext cx="5129409" cy="4128233"/>
              <a:chOff x="3304398" y="874179"/>
              <a:chExt cx="5906319" cy="475350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xmlns="" id="{E4C5C6A7-A846-4E9E-B7AD-F75FC8890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32343" y="5180292"/>
                <a:ext cx="1793480" cy="321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xmlns="" id="{DA54EC3F-A443-4962-8F42-C089D294E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4398" y="4069669"/>
                <a:ext cx="2118892" cy="726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xmlns="" id="{970B363A-6D51-4DC4-9F51-168A86EEF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45" y="2649013"/>
                <a:ext cx="1836649" cy="195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xmlns="" id="{12BB384B-7706-47A2-B1DB-9A1FC0666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753" y="1518767"/>
                <a:ext cx="809075" cy="3021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xmlns="" id="{99A0A912-5492-49D3-A152-4178DBC83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314" y="874179"/>
                <a:ext cx="1152574" cy="868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xmlns="" id="{5335CD23-63F2-4895-B177-3BBE23C48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2227" y="2944997"/>
                <a:ext cx="78490" cy="7322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xmlns="" id="{6E11D925-1FC5-44BA-977C-2EDD92CCC3F4}"/>
                  </a:ext>
                </a:extLst>
              </p:cNvPr>
              <p:cNvCxnSpPr/>
              <p:nvPr/>
            </p:nvCxnSpPr>
            <p:spPr>
              <a:xfrm flipH="1">
                <a:off x="6851013" y="4040427"/>
                <a:ext cx="1356139" cy="450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xmlns="" id="{37ACD306-84E7-496C-B954-000C5FEC15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291" y="5088835"/>
                <a:ext cx="1229249" cy="538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xmlns="" id="{AA87976F-3EAC-40C6-B30D-2232E8666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0288" y="2735351"/>
                <a:ext cx="1596225" cy="180525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xmlns="" id="{480E03E1-C6F7-492A-A148-3FFEC528E29C}"/>
                </a:ext>
              </a:extLst>
            </p:cNvPr>
            <p:cNvGrpSpPr/>
            <p:nvPr/>
          </p:nvGrpSpPr>
          <p:grpSpPr>
            <a:xfrm>
              <a:off x="4614857" y="1700679"/>
              <a:ext cx="6023381" cy="4279639"/>
              <a:chOff x="3794670" y="891582"/>
              <a:chExt cx="6935694" cy="4927841"/>
            </a:xfrm>
          </p:grpSpPr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xmlns="" id="{2ACB45D3-3E8B-4271-B7C6-9612751FDE39}"/>
                  </a:ext>
                </a:extLst>
              </p:cNvPr>
              <p:cNvSpPr txBox="1"/>
              <p:nvPr/>
            </p:nvSpPr>
            <p:spPr>
              <a:xfrm>
                <a:off x="7298014" y="891582"/>
                <a:ext cx="3432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Ausgewählte GTFS Dateien (*.txt) zusammenführen und ins</a:t>
                </a:r>
              </a:p>
              <a:p>
                <a:r>
                  <a:rPr lang="de-DE" sz="1050" dirty="0"/>
                  <a:t>relationale Modell übertragen</a:t>
                </a: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xmlns="" id="{8B48114A-EAAE-4B7E-9979-7438D803ED0F}"/>
                  </a:ext>
                </a:extLst>
              </p:cNvPr>
              <p:cNvSpPr txBox="1"/>
              <p:nvPr/>
            </p:nvSpPr>
            <p:spPr>
              <a:xfrm rot="2940539">
                <a:off x="3761910" y="3052074"/>
                <a:ext cx="131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Wetterdaten</a:t>
                </a: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xmlns="" id="{1913A89E-FF8E-4334-91C7-20609C4D5035}"/>
                  </a:ext>
                </a:extLst>
              </p:cNvPr>
              <p:cNvSpPr txBox="1"/>
              <p:nvPr/>
            </p:nvSpPr>
            <p:spPr>
              <a:xfrm rot="20538049">
                <a:off x="7156378" y="4023037"/>
                <a:ext cx="654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Dijkstra</a:t>
                </a: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xmlns="" id="{3A63C2CC-6278-495D-AD33-C5481AE84A95}"/>
                  </a:ext>
                </a:extLst>
              </p:cNvPr>
              <p:cNvSpPr txBox="1"/>
              <p:nvPr/>
            </p:nvSpPr>
            <p:spPr>
              <a:xfrm rot="2985027">
                <a:off x="5295619" y="2590046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POIs</a:t>
                </a:r>
                <a:endParaRPr lang="de-DE" dirty="0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xmlns="" id="{07E05E7F-0F10-4928-A332-87E0594733C5}"/>
                  </a:ext>
                </a:extLst>
              </p:cNvPr>
              <p:cNvSpPr txBox="1"/>
              <p:nvPr/>
            </p:nvSpPr>
            <p:spPr>
              <a:xfrm rot="1235821">
                <a:off x="3794670" y="4138755"/>
                <a:ext cx="88678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50" dirty="0"/>
                  <a:t>Unterkünfte</a:t>
                </a:r>
                <a:endParaRPr lang="de-DE" sz="1600" dirty="0"/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xmlns="" id="{821D5859-7E31-4E59-B1AB-59642F93F1DB}"/>
                  </a:ext>
                </a:extLst>
              </p:cNvPr>
              <p:cNvSpPr txBox="1"/>
              <p:nvPr/>
            </p:nvSpPr>
            <p:spPr>
              <a:xfrm rot="20186787">
                <a:off x="4163923" y="5138948"/>
                <a:ext cx="850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Tour teilen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xmlns="" id="{8EA2CEE6-2472-444F-9271-8BFCF238F02A}"/>
                  </a:ext>
                </a:extLst>
              </p:cNvPr>
              <p:cNvSpPr txBox="1"/>
              <p:nvPr/>
            </p:nvSpPr>
            <p:spPr>
              <a:xfrm rot="581023">
                <a:off x="6584155" y="5357758"/>
                <a:ext cx="20372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Kartendarstellung</a:t>
                </a:r>
              </a:p>
              <a:p>
                <a:r>
                  <a:rPr lang="de-DE" sz="1200" dirty="0"/>
                  <a:t>und eigene Features anzeigen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xmlns="" id="{49855992-70EB-442F-B61A-1DE2CF594341}"/>
                  </a:ext>
                </a:extLst>
              </p:cNvPr>
              <p:cNvSpPr txBox="1"/>
              <p:nvPr/>
            </p:nvSpPr>
            <p:spPr>
              <a:xfrm rot="18694858">
                <a:off x="5737697" y="3366203"/>
                <a:ext cx="22108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00" dirty="0"/>
                  <a:t>Datenhaltung und Tourspeicherung</a:t>
                </a:r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xmlns="" id="{D911A841-C21C-4ADA-9946-0F553DC96FAF}"/>
                </a:ext>
              </a:extLst>
            </p:cNvPr>
            <p:cNvSpPr/>
            <p:nvPr/>
          </p:nvSpPr>
          <p:spPr>
            <a:xfrm>
              <a:off x="2852382" y="3684896"/>
              <a:ext cx="1336693" cy="1406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xmlns="" id="{75E18997-3B33-4B82-A225-081679661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293" r="58973" b="81746"/>
            <a:stretch/>
          </p:blipFill>
          <p:spPr>
            <a:xfrm>
              <a:off x="3304534" y="3870701"/>
              <a:ext cx="820836" cy="949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3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BF1D7C8-C293-4D47-8A40-F88BE51E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01" y="6629400"/>
            <a:ext cx="1000662" cy="228600"/>
          </a:xfrm>
        </p:spPr>
        <p:txBody>
          <a:bodyPr/>
          <a:lstStyle/>
          <a:p>
            <a:fld id="{9CA5A60A-9E59-4B76-B81D-D0483FF70893}" type="datetime4">
              <a:rPr lang="de-DE" sz="1200" smtClean="0"/>
              <a:t>19. Juni 2017</a:t>
            </a:fld>
            <a:endParaRPr lang="de-DE" sz="12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37DB391-D220-4EE1-8697-5E840DA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/>
          <a:lstStyle/>
          <a:p>
            <a:r>
              <a:rPr lang="de-DE" sz="1200"/>
              <a:t>Projekt Geoinformatik SS2017 - Lennard Gabriel, Lisa Haltermann, Maximilian Herbers, Nils Kirsch, David Post</a:t>
            </a:r>
            <a:endParaRPr lang="de-DE" sz="1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718EFF-A558-450B-A9D2-B1CBDE27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/>
          <a:lstStyle/>
          <a:p>
            <a:fld id="{9CD8D479-8942-46E8-A226-A4E01F7A105C}" type="slidenum">
              <a:rPr lang="de-DE" sz="1200" smtClean="0"/>
              <a:t>9</a:t>
            </a:fld>
            <a:endParaRPr lang="de-DE" sz="1200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xmlns="" id="{639340FB-90A3-4B7F-81C2-8DB9122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43" name="Inhaltsplatzhalter 182">
            <a:extLst/>
          </p:cNvPr>
          <p:cNvSpPr>
            <a:spLocks noGrp="1"/>
          </p:cNvSpPr>
          <p:nvPr>
            <p:ph idx="1"/>
          </p:nvPr>
        </p:nvSpPr>
        <p:spPr>
          <a:xfrm>
            <a:off x="600543" y="2000494"/>
            <a:ext cx="3925372" cy="368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Google APIs:</a:t>
            </a:r>
          </a:p>
          <a:p>
            <a:r>
              <a:rPr lang="de-DE" dirty="0"/>
              <a:t>Voraussetzung</a:t>
            </a:r>
          </a:p>
          <a:p>
            <a:pPr lvl="1"/>
            <a:r>
              <a:rPr lang="de-DE" dirty="0"/>
              <a:t>API-Key</a:t>
            </a:r>
          </a:p>
          <a:p>
            <a:pPr lvl="1"/>
            <a:r>
              <a:rPr lang="de-DE" dirty="0"/>
              <a:t>Teilweise begrenzt</a:t>
            </a:r>
          </a:p>
          <a:p>
            <a:r>
              <a:rPr lang="de-DE" dirty="0"/>
              <a:t>Google Maps</a:t>
            </a:r>
          </a:p>
          <a:p>
            <a:pPr lvl="1"/>
            <a:r>
              <a:rPr lang="de-DE" dirty="0"/>
              <a:t>Kartendarstellung zur Selektion von Reisezielen</a:t>
            </a:r>
          </a:p>
          <a:p>
            <a:r>
              <a:rPr lang="de-DE" dirty="0"/>
              <a:t>Google Places Web Service</a:t>
            </a:r>
          </a:p>
          <a:p>
            <a:pPr lvl="1"/>
            <a:r>
              <a:rPr lang="de-DE" dirty="0"/>
              <a:t>Ermittlung der Google Places IDs von Unterkünften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15" y="2000494"/>
            <a:ext cx="2771054" cy="2771054"/>
          </a:xfrm>
          <a:prstGeom prst="rect">
            <a:avLst/>
          </a:prstGeom>
        </p:spPr>
      </p:pic>
      <p:sp>
        <p:nvSpPr>
          <p:cNvPr id="14" name="Inhaltsplatzhalter 182">
            <a:extLst/>
          </p:cNvPr>
          <p:cNvSpPr txBox="1">
            <a:spLocks/>
          </p:cNvSpPr>
          <p:nvPr/>
        </p:nvSpPr>
        <p:spPr>
          <a:xfrm>
            <a:off x="7466411" y="2504882"/>
            <a:ext cx="3925372" cy="267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Google Places Android</a:t>
            </a:r>
          </a:p>
          <a:p>
            <a:pPr lvl="1"/>
            <a:r>
              <a:rPr lang="de-DE" dirty="0"/>
              <a:t>Ermittlung der Unterkunft über die Google Places ID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Adresse</a:t>
            </a:r>
          </a:p>
          <a:p>
            <a:pPr lvl="1"/>
            <a:r>
              <a:rPr lang="de-DE" dirty="0"/>
              <a:t>Bewertung</a:t>
            </a:r>
          </a:p>
          <a:p>
            <a:pPr lvl="1"/>
            <a:r>
              <a:rPr lang="de-DE" dirty="0"/>
              <a:t>Telefonnummer</a:t>
            </a:r>
          </a:p>
          <a:p>
            <a:pPr lvl="1"/>
            <a:r>
              <a:rPr lang="de-DE" dirty="0"/>
              <a:t>Internetadresse</a:t>
            </a:r>
          </a:p>
        </p:txBody>
      </p:sp>
    </p:spTree>
    <p:extLst>
      <p:ext uri="{BB962C8B-B14F-4D97-AF65-F5344CB8AC3E}">
        <p14:creationId xmlns:p14="http://schemas.microsoft.com/office/powerpoint/2010/main" val="7756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870</Words>
  <Application>Microsoft Office PowerPoint</Application>
  <PresentationFormat>Breitbild</PresentationFormat>
  <Paragraphs>178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Corbel</vt:lpstr>
      <vt:lpstr>Ecology 16x9</vt:lpstr>
      <vt:lpstr>Trawell</vt:lpstr>
      <vt:lpstr>Gliederung</vt:lpstr>
      <vt:lpstr>Projekt Geoinformatik 2017</vt:lpstr>
      <vt:lpstr>Ziel und Lastenheft</vt:lpstr>
      <vt:lpstr>Demo</vt:lpstr>
      <vt:lpstr>Architekturschema</vt:lpstr>
      <vt:lpstr>Architekturschema</vt:lpstr>
      <vt:lpstr>Architekturschema</vt:lpstr>
      <vt:lpstr>Datengrundlage</vt:lpstr>
      <vt:lpstr>Datengrundlage</vt:lpstr>
      <vt:lpstr>Datenspeicherung</vt:lpstr>
      <vt:lpstr>Routenfindung</vt:lpstr>
      <vt:lpstr>Klassendiagramm (unvollständig)</vt:lpstr>
      <vt:lpstr>Routing mit Dijkstra</vt:lpstr>
      <vt:lpstr>Ausblick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2017-06-17T07:26:26Z</dcterms:created>
  <dcterms:modified xsi:type="dcterms:W3CDTF">2017-06-19T06:27:37Z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