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1" d="100"/>
          <a:sy n="71" d="100"/>
        </p:scale>
        <p:origin x="-954" y="132"/>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7/3/2013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‹Nº›</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7/3/2013</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‹Nº›</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ágina exterior">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s-ES" smtClean="0"/>
              <a:t>Haga clic en el icono para agregar una imagen</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ágina interior">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s-ES" smtClean="0"/>
              <a:t>Haga clic en el icono para agregar una imagen</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7/3/2013</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‹Nº›</a:t>
            </a:fld>
            <a:endParaRPr/>
          </a:p>
        </p:txBody>
      </p:sp>
      <p:sp>
        <p:nvSpPr>
          <p:cNvPr id="7" name="Rectangle 6"/>
          <p:cNvSpPr/>
          <p:nvPr/>
        </p:nvSpPr>
        <p:spPr>
          <a:xfrm>
            <a:off x="10287000" y="0"/>
            <a:ext cx="2162908"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0" algn="l" defTabSz="914400" rtl="0" eaLnBrk="1" latinLnBrk="0" hangingPunct="1">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Imprimir:</a:t>
            </a:r>
          </a:p>
          <a:p>
            <a:pPr marL="0" lvl="0" algn="l" defTabSz="914400" rtl="0" eaLnBrk="1" latinLnBrk="0" hangingPunct="1">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Es posible que su impresora no imprima igual que las nuestras; para asegurarse del resultado, realice antes unas impresiones de prueba. Si los elementos no se alinean correctamente, experimente con el parámetro Ajustar al tamaño del papel. Se encuentra en el diálogo de impresión; haga clic en Diapositivas de página completa para acceder.</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¿Ha visto que le hemos puesto marcas para doblar? Son muy discretas, pero si no quiere que aparezcan en el folleto, haga clic en Vista, Patrón de diapositivas y elimínelas antes de imprimir.</a:t>
            </a:r>
          </a:p>
          <a:p>
            <a:pPr marL="0" lvl="0" algn="l" defTabSz="914400" rtl="0" eaLnBrk="1" latinLnBrk="0" hangingPunct="1">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Personalizar e</a:t>
            </a:r>
            <a:r>
              <a:rPr sz="1600" kern="1200" dirty="0" smtClean="0">
                <a:solidFill>
                  <a:prstClr val="white">
                    <a:lumMod val="50000"/>
                  </a:prstClr>
                </a:solidFill>
                <a:latin typeface="Calibri Light" panose="020F0302020204030204" pitchFamily="34" charset="0"/>
                <a:ea typeface="+mn-ea"/>
                <a:cs typeface="Calibri" panose="020F0502020204030204" pitchFamily="34" charset="0"/>
              </a:rPr>
              <a:t>l </a:t>
            </a: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contenido:</a:t>
            </a:r>
          </a:p>
          <a:p>
            <a:pPr marL="0" lvl="0" algn="l" defTabSz="914400" rtl="0" eaLnBrk="1" latinLnBrk="0" hangingPunct="1">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Ya se ha dado formato a los marcadores de posición del folleto. Si desea agregar o quitar puntos de viñeta del texto, haga clic en el botón Puntos de viñeta de la pestaña Inicio.</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Si necesita más marcadores de posición para títulos, subtítulos o texto principal, haga una copia de lo que necesita y colóquela donde corresponda. Las guías inteligentes de PowerPoint la alinearán con el resto.</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¿Desea utilizar sus propias imágenes en lugar de las nuestras? No pasa nada. Haga clic en una imagen, pulse la tecla Suprimir y luego haga clic en el icono para agregar la imagen.</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Si reemplaza una fotografía por la suya y no encaja perfectamente en el espacio, puede recortarla para ajustarla en poco tiempo. Seleccione la imagen, y luego, en la pestaña de formato de Herramientas de imagen, en el grupo Tamaño, haga clic en Recortar.</a:t>
            </a:r>
            <a:endParaRPr lang="es-ES" sz="1000" kern="1200" baseline="0" noProof="1">
              <a:solidFill>
                <a:prstClr val="white">
                  <a:lumMod val="50000"/>
                </a:prstClr>
              </a:solidFill>
              <a:latin typeface="Calibri Light" panose="020F03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osición de texto 14"/>
          <p:cNvSpPr>
            <a:spLocks noGrp="1"/>
          </p:cNvSpPr>
          <p:nvPr>
            <p:ph type="body" sz="quarter" idx="13"/>
          </p:nvPr>
        </p:nvSpPr>
        <p:spPr/>
        <p:txBody>
          <a:bodyPr/>
          <a:lstStyle/>
          <a:p>
            <a:r>
              <a:rPr lang="es-ES" sz="2800" i="1" noProof="1" smtClean="0"/>
              <a:t>MEMRE</a:t>
            </a:r>
            <a:endParaRPr lang="es-ES" sz="2800" i="1" noProof="1"/>
          </a:p>
        </p:txBody>
      </p:sp>
      <p:sp>
        <p:nvSpPr>
          <p:cNvPr id="16" name="Marcador de posición de texto 15"/>
          <p:cNvSpPr>
            <a:spLocks noGrp="1"/>
          </p:cNvSpPr>
          <p:nvPr>
            <p:ph type="body" sz="quarter" idx="14"/>
          </p:nvPr>
        </p:nvSpPr>
        <p:spPr/>
        <p:txBody>
          <a:bodyPr/>
          <a:lstStyle/>
          <a:p>
            <a:pPr marL="0" indent="0" algn="ctr" defTabSz="1005840">
              <a:lnSpc>
                <a:spcPct val="85000"/>
              </a:lnSpc>
              <a:spcBef>
                <a:spcPts val="1100"/>
              </a:spcBef>
              <a:buNone/>
            </a:pPr>
            <a:r>
              <a:rPr lang="es-ES" i="1" noProof="1" smtClean="0"/>
              <a:t>MEMRE</a:t>
            </a:r>
            <a:endParaRPr lang="es-ES" b="1" noProof="1"/>
          </a:p>
        </p:txBody>
      </p:sp>
      <p:sp>
        <p:nvSpPr>
          <p:cNvPr id="17" name="Marcador de posición de texto 16"/>
          <p:cNvSpPr>
            <a:spLocks noGrp="1"/>
          </p:cNvSpPr>
          <p:nvPr>
            <p:ph type="body" sz="quarter" idx="15"/>
          </p:nvPr>
        </p:nvSpPr>
        <p:spPr/>
        <p:txBody>
          <a:bodyPr/>
          <a:lstStyle/>
          <a:p>
            <a:r>
              <a:rPr lang="es-ES" noProof="1" smtClean="0"/>
              <a:t>Luis Durand 02150</a:t>
            </a:r>
            <a:endParaRPr lang="es-ES" noProof="1"/>
          </a:p>
          <a:p>
            <a:r>
              <a:rPr lang="es-ES" noProof="1" smtClean="0"/>
              <a:t>Temuco</a:t>
            </a:r>
            <a:endParaRPr lang="es-ES" noProof="1"/>
          </a:p>
        </p:txBody>
      </p:sp>
      <p:sp>
        <p:nvSpPr>
          <p:cNvPr id="18" name="Marcador de posición de texto 17"/>
          <p:cNvSpPr>
            <a:spLocks noGrp="1"/>
          </p:cNvSpPr>
          <p:nvPr>
            <p:ph type="body" sz="quarter" idx="16"/>
          </p:nvPr>
        </p:nvSpPr>
        <p:spPr/>
        <p:txBody>
          <a:bodyPr/>
          <a:lstStyle/>
          <a:p>
            <a:pPr marL="0" indent="0" algn="ctr" defTabSz="1005840">
              <a:lnSpc>
                <a:spcPct val="100000"/>
              </a:lnSpc>
              <a:spcBef>
                <a:spcPts val="1100"/>
              </a:spcBef>
              <a:buNone/>
            </a:pPr>
            <a:r>
              <a:rPr lang="es-ES" noProof="1" smtClean="0"/>
              <a:t> 93323456</a:t>
            </a:r>
            <a:endParaRPr lang="es-ES" noProof="1"/>
          </a:p>
        </p:txBody>
      </p:sp>
      <p:sp>
        <p:nvSpPr>
          <p:cNvPr id="19" name="Marcador de posición de texto 18"/>
          <p:cNvSpPr>
            <a:spLocks noGrp="1"/>
          </p:cNvSpPr>
          <p:nvPr>
            <p:ph type="body" sz="quarter" idx="17"/>
          </p:nvPr>
        </p:nvSpPr>
        <p:spPr/>
        <p:txBody>
          <a:bodyPr/>
          <a:lstStyle/>
          <a:p>
            <a:r>
              <a:rPr lang="es-ES" noProof="1" smtClean="0"/>
              <a:t>contacto@memre.com</a:t>
            </a:r>
            <a:endParaRPr lang="es-ES" noProof="1"/>
          </a:p>
        </p:txBody>
      </p:sp>
      <p:sp>
        <p:nvSpPr>
          <p:cNvPr id="20" name="Marcador de posición de texto 19"/>
          <p:cNvSpPr>
            <a:spLocks noGrp="1"/>
          </p:cNvSpPr>
          <p:nvPr>
            <p:ph type="body" sz="quarter" idx="18"/>
          </p:nvPr>
        </p:nvSpPr>
        <p:spPr/>
        <p:txBody>
          <a:bodyPr/>
          <a:lstStyle/>
          <a:p>
            <a:pPr marL="0" indent="0" algn="ctr" defTabSz="1005840">
              <a:lnSpc>
                <a:spcPct val="100000"/>
              </a:lnSpc>
              <a:spcBef>
                <a:spcPts val="1100"/>
              </a:spcBef>
              <a:buNone/>
            </a:pPr>
            <a:r>
              <a:rPr lang="es-ES" noProof="1" smtClean="0"/>
              <a:t>www.memre.com</a:t>
            </a:r>
            <a:endParaRPr lang="es-ES" noProof="1"/>
          </a:p>
        </p:txBody>
      </p:sp>
      <p:sp>
        <p:nvSpPr>
          <p:cNvPr id="21" name="Marcador de posición de texto 20"/>
          <p:cNvSpPr>
            <a:spLocks noGrp="1"/>
          </p:cNvSpPr>
          <p:nvPr>
            <p:ph type="body" sz="quarter" idx="19"/>
          </p:nvPr>
        </p:nvSpPr>
        <p:spPr/>
        <p:txBody>
          <a:bodyPr/>
          <a:lstStyle/>
          <a:p>
            <a:r>
              <a:rPr lang="es-ES" noProof="1" smtClean="0"/>
              <a:t>“Migración de Datos.”</a:t>
            </a:r>
            <a:endParaRPr lang="es-ES" noProof="1"/>
          </a:p>
          <a:p>
            <a:pPr marL="0" indent="0" algn="l" defTabSz="1005840">
              <a:lnSpc>
                <a:spcPct val="130000"/>
              </a:lnSpc>
              <a:spcBef>
                <a:spcPts val="1100"/>
              </a:spcBef>
              <a:buNone/>
            </a:pPr>
            <a:endParaRPr lang="es-ES" noProof="1" smtClean="0"/>
          </a:p>
          <a:p>
            <a:pPr marL="0" indent="0" algn="r" defTabSz="1005840">
              <a:lnSpc>
                <a:spcPct val="130000"/>
              </a:lnSpc>
              <a:spcBef>
                <a:spcPts val="1100"/>
              </a:spcBef>
              <a:buNone/>
            </a:pPr>
            <a:r>
              <a:rPr lang="es-ES" i="1" noProof="1" smtClean="0"/>
              <a:t>~Equipo desarrollador</a:t>
            </a:r>
            <a:endParaRPr lang="es-ES" i="1" noProof="1"/>
          </a:p>
        </p:txBody>
      </p:sp>
      <p:pic>
        <p:nvPicPr>
          <p:cNvPr id="4" name="3 Marcador de posición de imagen"/>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4093" r="24093"/>
          <a:stretch>
            <a:fillRect/>
          </a:stretch>
        </p:blipFill>
        <p:spPr>
          <a:xfrm>
            <a:off x="7141465" y="2084832"/>
            <a:ext cx="2446288" cy="4727448"/>
          </a:xfrm>
        </p:spPr>
      </p:pic>
      <p:pic>
        <p:nvPicPr>
          <p:cNvPr id="8" name="7 Marcador de posición de imagen"/>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402" r="19402"/>
          <a:stretch>
            <a:fillRect/>
          </a:stretch>
        </p:blipFill>
        <p:spPr/>
      </p:pic>
      <p:pic>
        <p:nvPicPr>
          <p:cNvPr id="10" name="9 Marcador de posición de imagen"/>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7942" r="27942"/>
          <a:stretch>
            <a:fillRect/>
          </a:stretch>
        </p:blipFill>
        <p:spPr/>
      </p:pic>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texto 3"/>
          <p:cNvSpPr>
            <a:spLocks noGrp="1"/>
          </p:cNvSpPr>
          <p:nvPr>
            <p:ph type="body" sz="quarter" idx="20"/>
          </p:nvPr>
        </p:nvSpPr>
        <p:spPr/>
        <p:txBody>
          <a:bodyPr/>
          <a:lstStyle/>
          <a:p>
            <a:pPr marL="0" indent="0" algn="ctr" defTabSz="1005840">
              <a:lnSpc>
                <a:spcPct val="114000"/>
              </a:lnSpc>
              <a:spcBef>
                <a:spcPts val="1100"/>
              </a:spcBef>
              <a:buNone/>
            </a:pPr>
            <a:r>
              <a:rPr lang="es-ES" noProof="1" smtClean="0"/>
              <a:t>Acerca de nuestro proyecto</a:t>
            </a:r>
            <a:endParaRPr lang="es-ES" noProof="1"/>
          </a:p>
        </p:txBody>
      </p:sp>
      <p:sp>
        <p:nvSpPr>
          <p:cNvPr id="28" name="Marcador de posición de texto 27"/>
          <p:cNvSpPr>
            <a:spLocks noGrp="1"/>
          </p:cNvSpPr>
          <p:nvPr>
            <p:ph type="body" sz="quarter" idx="21"/>
          </p:nvPr>
        </p:nvSpPr>
        <p:spPr>
          <a:xfrm>
            <a:off x="4114800" y="914400"/>
            <a:ext cx="2084294" cy="3352800"/>
          </a:xfrm>
        </p:spPr>
        <p:txBody>
          <a:bodyPr/>
          <a:lstStyle/>
          <a:p>
            <a:pPr marL="0" indent="0" algn="just" defTabSz="1005840">
              <a:lnSpc>
                <a:spcPct val="130000"/>
              </a:lnSpc>
              <a:spcBef>
                <a:spcPts val="1100"/>
              </a:spcBef>
              <a:buNone/>
            </a:pPr>
            <a:r>
              <a:rPr lang="es-ES" sz="2000" noProof="1" smtClean="0"/>
              <a:t>Suplimos la necesidad de acuerdo a las especificaciones entregadas por el GORE </a:t>
            </a:r>
            <a:r>
              <a:rPr lang="es-ES" sz="2000" noProof="1" smtClean="0"/>
              <a:t>de la Araucanía</a:t>
            </a:r>
            <a:r>
              <a:rPr lang="es-ES" sz="2000" noProof="1" smtClean="0"/>
              <a:t>.</a:t>
            </a:r>
            <a:endParaRPr lang="es-ES" sz="2000" noProof="1"/>
          </a:p>
        </p:txBody>
      </p:sp>
      <p:sp>
        <p:nvSpPr>
          <p:cNvPr id="66" name="Marcador de posición de texto 65"/>
          <p:cNvSpPr>
            <a:spLocks noGrp="1"/>
          </p:cNvSpPr>
          <p:nvPr>
            <p:ph type="body" sz="quarter" idx="26"/>
          </p:nvPr>
        </p:nvSpPr>
        <p:spPr>
          <a:xfrm>
            <a:off x="7195230" y="4185788"/>
            <a:ext cx="2359152" cy="237054"/>
          </a:xfrm>
        </p:spPr>
        <p:txBody>
          <a:bodyPr/>
          <a:lstStyle/>
          <a:p>
            <a:r>
              <a:rPr lang="es-ES" noProof="1" smtClean="0"/>
              <a:t>Ventajas</a:t>
            </a:r>
            <a:endParaRPr lang="es-ES" noProof="1"/>
          </a:p>
        </p:txBody>
      </p:sp>
      <p:sp>
        <p:nvSpPr>
          <p:cNvPr id="68" name="Marcador de posición de texto 67"/>
          <p:cNvSpPr>
            <a:spLocks noGrp="1"/>
          </p:cNvSpPr>
          <p:nvPr>
            <p:ph type="body" sz="quarter" idx="28"/>
          </p:nvPr>
        </p:nvSpPr>
        <p:spPr>
          <a:xfrm>
            <a:off x="7235571" y="853004"/>
            <a:ext cx="2359152" cy="237054"/>
          </a:xfrm>
        </p:spPr>
        <p:txBody>
          <a:bodyPr/>
          <a:lstStyle/>
          <a:p>
            <a:r>
              <a:rPr lang="es-ES" noProof="1" smtClean="0"/>
              <a:t>Objetivos</a:t>
            </a:r>
            <a:endParaRPr lang="es-ES" noProof="1"/>
          </a:p>
        </p:txBody>
      </p:sp>
      <p:sp>
        <p:nvSpPr>
          <p:cNvPr id="42" name="Marcador de posición de texto 41"/>
          <p:cNvSpPr>
            <a:spLocks noGrp="1"/>
          </p:cNvSpPr>
          <p:nvPr>
            <p:ph type="body" sz="quarter" idx="31"/>
          </p:nvPr>
        </p:nvSpPr>
        <p:spPr>
          <a:xfrm>
            <a:off x="457200" y="3704131"/>
            <a:ext cx="2450592" cy="3074219"/>
          </a:xfrm>
        </p:spPr>
        <p:txBody>
          <a:bodyPr/>
          <a:lstStyle/>
          <a:p>
            <a:pPr algn="just"/>
            <a:r>
              <a:rPr lang="es-CL" dirty="0"/>
              <a:t>El alcance del presente proyecto consta en desarrollar </a:t>
            </a:r>
            <a:r>
              <a:rPr lang="es-CL" dirty="0" smtClean="0"/>
              <a:t>el </a:t>
            </a:r>
            <a:r>
              <a:rPr lang="es-CL" dirty="0"/>
              <a:t>sistema que migrara los datos desde la planilla Excel hacia el modelo relacional. Instalar dicho sistema en los servidores que el GORE ya posee, probarlo y finalmente capacitar a una persona sobre cómo utilizarlo.</a:t>
            </a:r>
          </a:p>
          <a:p>
            <a:pPr algn="just"/>
            <a:r>
              <a:rPr lang="es-CL" dirty="0"/>
              <a:t>El GORE proveerá el formato de la planilla Excel, dicho formato no será dinámico.</a:t>
            </a:r>
          </a:p>
          <a:p>
            <a:pPr algn="just"/>
            <a:r>
              <a:rPr lang="es-CL" dirty="0"/>
              <a:t>Los entregables del proyecto serán las fuentes del sistema y los scripts SQL para generar el modelo relacional en base de datos.</a:t>
            </a:r>
          </a:p>
          <a:p>
            <a:pPr algn="just"/>
            <a:r>
              <a:rPr lang="es-CL" dirty="0" smtClean="0"/>
              <a:t>El </a:t>
            </a:r>
            <a:r>
              <a:rPr lang="es-CL" dirty="0"/>
              <a:t>sistema no tendrá gestión de usuarios, las consideraciones de acceso y seguridad a este serán exclusiva responsabilidad del GORE.</a:t>
            </a:r>
          </a:p>
          <a:p>
            <a:pPr marL="0" indent="0" algn="l" defTabSz="1005840">
              <a:lnSpc>
                <a:spcPct val="114000"/>
              </a:lnSpc>
              <a:spcBef>
                <a:spcPts val="0"/>
              </a:spcBef>
              <a:spcAft>
                <a:spcPts val="800"/>
              </a:spcAft>
              <a:buNone/>
            </a:pPr>
            <a:endParaRPr lang="es-ES" noProof="1"/>
          </a:p>
        </p:txBody>
      </p:sp>
      <p:sp>
        <p:nvSpPr>
          <p:cNvPr id="92" name="Marcador de posición de texto 91"/>
          <p:cNvSpPr>
            <a:spLocks noGrp="1"/>
          </p:cNvSpPr>
          <p:nvPr>
            <p:ph type="body" sz="quarter" idx="33"/>
          </p:nvPr>
        </p:nvSpPr>
        <p:spPr>
          <a:xfrm>
            <a:off x="7222123" y="1197783"/>
            <a:ext cx="2359152" cy="2540499"/>
          </a:xfrm>
        </p:spPr>
        <p:txBody>
          <a:bodyPr/>
          <a:lstStyle/>
          <a:p>
            <a:pPr marL="0" indent="0" algn="just">
              <a:lnSpc>
                <a:spcPct val="150000"/>
              </a:lnSpc>
              <a:spcBef>
                <a:spcPts val="1100"/>
              </a:spcBef>
              <a:buNone/>
            </a:pPr>
            <a:r>
              <a:rPr lang="es-CL" dirty="0"/>
              <a:t>Migrar hacia un modelo relacional los datos de una funcionalidad del Gobierno Regional de la Araucanía, los cuales se encuentra en formato </a:t>
            </a:r>
            <a:r>
              <a:rPr lang="es-CL" dirty="0" smtClean="0"/>
              <a:t>Excel</a:t>
            </a:r>
            <a:r>
              <a:rPr lang="es-CL" dirty="0" smtClean="0"/>
              <a:t>. Logrando con esto acelerar los procesos dentro del GORE, acelerando la atención hacia las personas que se realizan tramites directamente con el GORE.</a:t>
            </a:r>
            <a:endParaRPr lang="es-ES" noProof="1"/>
          </a:p>
        </p:txBody>
      </p:sp>
      <p:sp>
        <p:nvSpPr>
          <p:cNvPr id="93" name="Marcador de posición de texto 92"/>
          <p:cNvSpPr>
            <a:spLocks noGrp="1"/>
          </p:cNvSpPr>
          <p:nvPr>
            <p:ph type="body" sz="quarter" idx="34"/>
          </p:nvPr>
        </p:nvSpPr>
        <p:spPr>
          <a:xfrm>
            <a:off x="7208677" y="4698582"/>
            <a:ext cx="2359152" cy="1540852"/>
          </a:xfrm>
        </p:spPr>
        <p:txBody>
          <a:bodyPr/>
          <a:lstStyle/>
          <a:p>
            <a:pPr lvl="0" algn="just" fontAlgn="base"/>
            <a:r>
              <a:rPr lang="es-CL" dirty="0">
                <a:solidFill>
                  <a:srgbClr val="595959"/>
                </a:solidFill>
              </a:rPr>
              <a:t> Centralizar la </a:t>
            </a:r>
            <a:r>
              <a:rPr lang="es-CL" dirty="0" smtClean="0">
                <a:solidFill>
                  <a:srgbClr val="595959"/>
                </a:solidFill>
              </a:rPr>
              <a:t>información.</a:t>
            </a:r>
            <a:endParaRPr lang="es-CL" dirty="0">
              <a:solidFill>
                <a:srgbClr val="595959"/>
              </a:solidFill>
            </a:endParaRPr>
          </a:p>
          <a:p>
            <a:pPr lvl="0" algn="just" fontAlgn="base"/>
            <a:r>
              <a:rPr lang="es-CL" dirty="0">
                <a:solidFill>
                  <a:srgbClr val="595959"/>
                </a:solidFill>
              </a:rPr>
              <a:t> Dar integridad a la </a:t>
            </a:r>
            <a:r>
              <a:rPr lang="es-CL" dirty="0" smtClean="0">
                <a:solidFill>
                  <a:srgbClr val="595959"/>
                </a:solidFill>
              </a:rPr>
              <a:t>información.</a:t>
            </a:r>
            <a:endParaRPr lang="es-CL" dirty="0">
              <a:solidFill>
                <a:srgbClr val="595959"/>
              </a:solidFill>
            </a:endParaRPr>
          </a:p>
          <a:p>
            <a:pPr lvl="0" algn="just" fontAlgn="base"/>
            <a:r>
              <a:rPr lang="es-CL" dirty="0">
                <a:solidFill>
                  <a:srgbClr val="595959"/>
                </a:solidFill>
              </a:rPr>
              <a:t> Actualizar tecnológicamente el uso de la </a:t>
            </a:r>
            <a:r>
              <a:rPr lang="es-CL" dirty="0" smtClean="0">
                <a:solidFill>
                  <a:srgbClr val="595959"/>
                </a:solidFill>
              </a:rPr>
              <a:t>información.</a:t>
            </a:r>
            <a:endParaRPr lang="es-CL" dirty="0">
              <a:solidFill>
                <a:srgbClr val="595959"/>
              </a:solidFill>
            </a:endParaRPr>
          </a:p>
          <a:p>
            <a:pPr lvl="0" algn="just" fontAlgn="base"/>
            <a:r>
              <a:rPr lang="es-CL" dirty="0">
                <a:solidFill>
                  <a:srgbClr val="595959"/>
                </a:solidFill>
              </a:rPr>
              <a:t> Agilizar la gestión de la </a:t>
            </a:r>
            <a:r>
              <a:rPr lang="es-CL" dirty="0" smtClean="0">
                <a:solidFill>
                  <a:srgbClr val="595959"/>
                </a:solidFill>
              </a:rPr>
              <a:t>información.</a:t>
            </a:r>
            <a:endParaRPr lang="es-CL" dirty="0">
              <a:solidFill>
                <a:srgbClr val="595959"/>
              </a:solidFill>
            </a:endParaRPr>
          </a:p>
          <a:p>
            <a:pPr lvl="0" algn="just" fontAlgn="base"/>
            <a:r>
              <a:rPr lang="es-CL" dirty="0">
                <a:solidFill>
                  <a:srgbClr val="595959"/>
                </a:solidFill>
              </a:rPr>
              <a:t> Crear un soporte escalable para futuros </a:t>
            </a:r>
            <a:r>
              <a:rPr lang="es-CL" dirty="0" smtClean="0">
                <a:solidFill>
                  <a:srgbClr val="595959"/>
                </a:solidFill>
              </a:rPr>
              <a:t>sistemas.</a:t>
            </a:r>
            <a:endParaRPr lang="es-CL" dirty="0">
              <a:solidFill>
                <a:srgbClr val="595959"/>
              </a:solidFill>
            </a:endParaRPr>
          </a:p>
          <a:p>
            <a:pPr lvl="0" algn="just" fontAlgn="base"/>
            <a:r>
              <a:rPr lang="es-CL" dirty="0">
                <a:solidFill>
                  <a:srgbClr val="595959"/>
                </a:solidFill>
              </a:rPr>
              <a:t> Mejorar la disponibilidad de la </a:t>
            </a:r>
            <a:r>
              <a:rPr lang="es-CL" dirty="0" smtClean="0">
                <a:solidFill>
                  <a:srgbClr val="595959"/>
                </a:solidFill>
              </a:rPr>
              <a:t>información.</a:t>
            </a:r>
            <a:endParaRPr lang="es-CL" dirty="0">
              <a:solidFill>
                <a:srgbClr val="595959"/>
              </a:solidFill>
            </a:endParaRPr>
          </a:p>
        </p:txBody>
      </p:sp>
      <p:pic>
        <p:nvPicPr>
          <p:cNvPr id="14" name="13 Marcador de posición de imagen"/>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124" r="19124"/>
          <a:stretch>
            <a:fillRect/>
          </a:stretch>
        </p:blipFill>
        <p:spPr>
          <a:xfrm>
            <a:off x="490778" y="685800"/>
            <a:ext cx="2417014" cy="2245659"/>
          </a:xfrm>
        </p:spPr>
      </p:pic>
      <p:pic>
        <p:nvPicPr>
          <p:cNvPr id="5" name="4 Marcador de posición de imagen"/>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l="11320" r="11320"/>
          <a:stretch>
            <a:fillRect/>
          </a:stretch>
        </p:blipFill>
        <p:spPr>
          <a:xfrm>
            <a:off x="3849624" y="4690587"/>
            <a:ext cx="2450592" cy="2110626"/>
          </a:xfr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65" y="4205848"/>
            <a:ext cx="2487706" cy="2695575"/>
          </a:xfrm>
          <a:prstGeom prst="rect">
            <a:avLst/>
          </a:prstGeom>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S103488179">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otvlsblugrntri_TP103488177.potx" id="{EB04CEC9-172D-443F-9409-5F2A5D10DB2E}" vid="{298C1F3C-E6CA-4461-95D1-E1B909E221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EA249B-97D5-4750-89A5-0B835CF0A2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TS103488179</Template>
  <TotalTime>0</TotalTime>
  <Words>243</Words>
  <Application>Microsoft Office PowerPoint</Application>
  <PresentationFormat>Personalizado</PresentationFormat>
  <Paragraphs>25</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TS103488179</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2013-07-01T14:25:59Z</dcterms:created>
  <dcterms:modified xsi:type="dcterms:W3CDTF">2013-07-03T17:32:02Z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TC034881799991</vt:lpwstr>
  </property>
</Properties>
</file>