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7" r:id="rId2"/>
    <p:sldId id="259" r:id="rId3"/>
    <p:sldId id="260" r:id="rId4"/>
    <p:sldId id="265" r:id="rId5"/>
    <p:sldId id="262" r:id="rId6"/>
    <p:sldId id="263" r:id="rId7"/>
    <p:sldId id="264" r:id="rId8"/>
    <p:sldId id="276" r:id="rId9"/>
    <p:sldId id="280" r:id="rId10"/>
    <p:sldId id="281" r:id="rId11"/>
    <p:sldId id="282" r:id="rId12"/>
    <p:sldId id="277" r:id="rId13"/>
    <p:sldId id="279" r:id="rId14"/>
    <p:sldId id="283" r:id="rId15"/>
    <p:sldId id="284" r:id="rId16"/>
    <p:sldId id="278" r:id="rId17"/>
    <p:sldId id="266" r:id="rId18"/>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28" autoAdjust="0"/>
    <p:restoredTop sz="89336" autoAdjust="0"/>
  </p:normalViewPr>
  <p:slideViewPr>
    <p:cSldViewPr snapToGrid="0">
      <p:cViewPr>
        <p:scale>
          <a:sx n="75" d="100"/>
          <a:sy n="75" d="100"/>
        </p:scale>
        <p:origin x="-1242" y="246"/>
      </p:cViewPr>
      <p:guideLst>
        <p:guide orient="horz" pos="899"/>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s-ES"/>
          </a:p>
        </p:txBody>
      </p:sp>
      <p:sp>
        <p:nvSpPr>
          <p:cNvPr id="4198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s-ES"/>
          </a:p>
        </p:txBody>
      </p:sp>
      <p:sp>
        <p:nvSpPr>
          <p:cNvPr id="4198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s-ES"/>
          </a:p>
        </p:txBody>
      </p:sp>
      <p:sp>
        <p:nvSpPr>
          <p:cNvPr id="4198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AEB029FE-386D-4BAF-AD27-BC9D78ECCFAF}" type="slidenum">
              <a:rPr lang="es-ES"/>
              <a:pPr>
                <a:defRPr/>
              </a:pPr>
              <a:t>‹Nº›</a:t>
            </a:fld>
            <a:endParaRPr lang="es-ES" dirty="0"/>
          </a:p>
        </p:txBody>
      </p:sp>
    </p:spTree>
    <p:extLst>
      <p:ext uri="{BB962C8B-B14F-4D97-AF65-F5344CB8AC3E}">
        <p14:creationId xmlns:p14="http://schemas.microsoft.com/office/powerpoint/2010/main" val="25272821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L"/>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94F1F6-D554-4B74-A302-AC97DFA45C79}" type="datetimeFigureOut">
              <a:rPr lang="es-CL" smtClean="0"/>
              <a:t>27-04-2013</a:t>
            </a:fld>
            <a:endParaRPr lang="es-CL"/>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L"/>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L"/>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01FA65-AC2B-46FA-A504-239F775E1A7F}" type="slidenum">
              <a:rPr lang="es-CL" smtClean="0"/>
              <a:t>‹Nº›</a:t>
            </a:fld>
            <a:endParaRPr lang="es-CL"/>
          </a:p>
        </p:txBody>
      </p:sp>
    </p:spTree>
    <p:extLst>
      <p:ext uri="{BB962C8B-B14F-4D97-AF65-F5344CB8AC3E}">
        <p14:creationId xmlns:p14="http://schemas.microsoft.com/office/powerpoint/2010/main" val="3626923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CL" dirty="0" smtClean="0"/>
              <a:t>Hola Mi nombre es Tracy padilla</a:t>
            </a:r>
          </a:p>
          <a:p>
            <a:r>
              <a:rPr lang="es-CL" dirty="0" smtClean="0"/>
              <a:t>Estudio</a:t>
            </a:r>
            <a:r>
              <a:rPr lang="es-CL" baseline="0" dirty="0" smtClean="0"/>
              <a:t> ing. En informática</a:t>
            </a:r>
          </a:p>
          <a:p>
            <a:r>
              <a:rPr lang="es-CL" baseline="0" dirty="0" smtClean="0"/>
              <a:t>Curso el tercer año de la carrera.</a:t>
            </a:r>
          </a:p>
          <a:p>
            <a:endParaRPr lang="es-CL" baseline="0" dirty="0" smtClean="0"/>
          </a:p>
          <a:p>
            <a:r>
              <a:rPr lang="es-CL" baseline="0" dirty="0" smtClean="0"/>
              <a:t>En que contexto esta presentación </a:t>
            </a:r>
            <a:r>
              <a:rPr lang="es-CL" baseline="0" dirty="0" err="1" smtClean="0"/>
              <a:t>espara</a:t>
            </a:r>
            <a:r>
              <a:rPr lang="es-CL" baseline="0" dirty="0" smtClean="0"/>
              <a:t> el ramo tanto </a:t>
            </a:r>
          </a:p>
          <a:p>
            <a:endParaRPr lang="es-CL" baseline="0" dirty="0" smtClean="0"/>
          </a:p>
          <a:p>
            <a:r>
              <a:rPr lang="es-CL" baseline="0" dirty="0" smtClean="0"/>
              <a:t>Bueno para esto yo trabaje en la idea para cubicar </a:t>
            </a:r>
          </a:p>
          <a:p>
            <a:endParaRPr lang="es-CL" baseline="0" dirty="0" smtClean="0"/>
          </a:p>
          <a:p>
            <a:r>
              <a:rPr lang="es-CL" baseline="0" dirty="0" smtClean="0"/>
              <a:t>Sistema para la estimación de proyectos de desarrollo de software</a:t>
            </a:r>
            <a:endParaRPr lang="es-CL" dirty="0"/>
          </a:p>
        </p:txBody>
      </p:sp>
      <p:sp>
        <p:nvSpPr>
          <p:cNvPr id="4" name="3 Marcador de número de diapositiva"/>
          <p:cNvSpPr>
            <a:spLocks noGrp="1"/>
          </p:cNvSpPr>
          <p:nvPr>
            <p:ph type="sldNum" sz="quarter" idx="10"/>
          </p:nvPr>
        </p:nvSpPr>
        <p:spPr/>
        <p:txBody>
          <a:bodyPr/>
          <a:lstStyle/>
          <a:p>
            <a:fld id="{A801FA65-AC2B-46FA-A504-239F775E1A7F}" type="slidenum">
              <a:rPr lang="es-CL" smtClean="0"/>
              <a:t>1</a:t>
            </a:fld>
            <a:endParaRPr lang="es-CL"/>
          </a:p>
        </p:txBody>
      </p:sp>
    </p:spTree>
    <p:extLst>
      <p:ext uri="{BB962C8B-B14F-4D97-AF65-F5344CB8AC3E}">
        <p14:creationId xmlns:p14="http://schemas.microsoft.com/office/powerpoint/2010/main" val="328388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CL" dirty="0" smtClean="0"/>
              <a:t>lucho</a:t>
            </a:r>
            <a:endParaRPr lang="es-CL" dirty="0"/>
          </a:p>
        </p:txBody>
      </p:sp>
      <p:sp>
        <p:nvSpPr>
          <p:cNvPr id="4" name="3 Marcador de número de diapositiva"/>
          <p:cNvSpPr>
            <a:spLocks noGrp="1"/>
          </p:cNvSpPr>
          <p:nvPr>
            <p:ph type="sldNum" sz="quarter" idx="10"/>
          </p:nvPr>
        </p:nvSpPr>
        <p:spPr/>
        <p:txBody>
          <a:bodyPr/>
          <a:lstStyle/>
          <a:p>
            <a:fld id="{A801FA65-AC2B-46FA-A504-239F775E1A7F}" type="slidenum">
              <a:rPr lang="es-CL" smtClean="0"/>
              <a:t>10</a:t>
            </a:fld>
            <a:endParaRPr lang="es-CL"/>
          </a:p>
        </p:txBody>
      </p:sp>
    </p:spTree>
    <p:extLst>
      <p:ext uri="{BB962C8B-B14F-4D97-AF65-F5344CB8AC3E}">
        <p14:creationId xmlns:p14="http://schemas.microsoft.com/office/powerpoint/2010/main" val="32186456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CL" dirty="0" smtClean="0"/>
              <a:t>lucho</a:t>
            </a:r>
            <a:endParaRPr lang="es-CL" dirty="0"/>
          </a:p>
        </p:txBody>
      </p:sp>
      <p:sp>
        <p:nvSpPr>
          <p:cNvPr id="4" name="3 Marcador de número de diapositiva"/>
          <p:cNvSpPr>
            <a:spLocks noGrp="1"/>
          </p:cNvSpPr>
          <p:nvPr>
            <p:ph type="sldNum" sz="quarter" idx="10"/>
          </p:nvPr>
        </p:nvSpPr>
        <p:spPr/>
        <p:txBody>
          <a:bodyPr/>
          <a:lstStyle/>
          <a:p>
            <a:fld id="{A801FA65-AC2B-46FA-A504-239F775E1A7F}" type="slidenum">
              <a:rPr lang="es-CL" smtClean="0"/>
              <a:t>11</a:t>
            </a:fld>
            <a:endParaRPr lang="es-CL"/>
          </a:p>
        </p:txBody>
      </p:sp>
    </p:spTree>
    <p:extLst>
      <p:ext uri="{BB962C8B-B14F-4D97-AF65-F5344CB8AC3E}">
        <p14:creationId xmlns:p14="http://schemas.microsoft.com/office/powerpoint/2010/main" val="32186456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CL" dirty="0" err="1" smtClean="0"/>
              <a:t>carlos</a:t>
            </a:r>
            <a:endParaRPr lang="es-CL" dirty="0"/>
          </a:p>
        </p:txBody>
      </p:sp>
      <p:sp>
        <p:nvSpPr>
          <p:cNvPr id="4" name="3 Marcador de número de diapositiva"/>
          <p:cNvSpPr>
            <a:spLocks noGrp="1"/>
          </p:cNvSpPr>
          <p:nvPr>
            <p:ph type="sldNum" sz="quarter" idx="10"/>
          </p:nvPr>
        </p:nvSpPr>
        <p:spPr/>
        <p:txBody>
          <a:bodyPr/>
          <a:lstStyle/>
          <a:p>
            <a:fld id="{A801FA65-AC2B-46FA-A504-239F775E1A7F}" type="slidenum">
              <a:rPr lang="es-CL" smtClean="0"/>
              <a:t>13</a:t>
            </a:fld>
            <a:endParaRPr lang="es-CL"/>
          </a:p>
        </p:txBody>
      </p:sp>
    </p:spTree>
    <p:extLst>
      <p:ext uri="{BB962C8B-B14F-4D97-AF65-F5344CB8AC3E}">
        <p14:creationId xmlns:p14="http://schemas.microsoft.com/office/powerpoint/2010/main" val="34788335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CL" dirty="0" err="1" smtClean="0"/>
              <a:t>carlos</a:t>
            </a:r>
            <a:endParaRPr lang="es-CL" dirty="0"/>
          </a:p>
        </p:txBody>
      </p:sp>
      <p:sp>
        <p:nvSpPr>
          <p:cNvPr id="4" name="3 Marcador de número de diapositiva"/>
          <p:cNvSpPr>
            <a:spLocks noGrp="1"/>
          </p:cNvSpPr>
          <p:nvPr>
            <p:ph type="sldNum" sz="quarter" idx="10"/>
          </p:nvPr>
        </p:nvSpPr>
        <p:spPr/>
        <p:txBody>
          <a:bodyPr/>
          <a:lstStyle/>
          <a:p>
            <a:fld id="{A801FA65-AC2B-46FA-A504-239F775E1A7F}" type="slidenum">
              <a:rPr lang="es-CL" smtClean="0"/>
              <a:t>14</a:t>
            </a:fld>
            <a:endParaRPr lang="es-CL"/>
          </a:p>
        </p:txBody>
      </p:sp>
    </p:spTree>
    <p:extLst>
      <p:ext uri="{BB962C8B-B14F-4D97-AF65-F5344CB8AC3E}">
        <p14:creationId xmlns:p14="http://schemas.microsoft.com/office/powerpoint/2010/main" val="2961980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CL" dirty="0" err="1" smtClean="0"/>
              <a:t>guillermo</a:t>
            </a:r>
            <a:endParaRPr lang="es-CL" dirty="0"/>
          </a:p>
        </p:txBody>
      </p:sp>
      <p:sp>
        <p:nvSpPr>
          <p:cNvPr id="4" name="3 Marcador de número de diapositiva"/>
          <p:cNvSpPr>
            <a:spLocks noGrp="1"/>
          </p:cNvSpPr>
          <p:nvPr>
            <p:ph type="sldNum" sz="quarter" idx="10"/>
          </p:nvPr>
        </p:nvSpPr>
        <p:spPr/>
        <p:txBody>
          <a:bodyPr/>
          <a:lstStyle/>
          <a:p>
            <a:fld id="{A801FA65-AC2B-46FA-A504-239F775E1A7F}" type="slidenum">
              <a:rPr lang="es-CL" smtClean="0"/>
              <a:t>15</a:t>
            </a:fld>
            <a:endParaRPr lang="es-CL"/>
          </a:p>
        </p:txBody>
      </p:sp>
    </p:spTree>
    <p:extLst>
      <p:ext uri="{BB962C8B-B14F-4D97-AF65-F5344CB8AC3E}">
        <p14:creationId xmlns:p14="http://schemas.microsoft.com/office/powerpoint/2010/main" val="3495610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CL" dirty="0" smtClean="0"/>
              <a:t>TRACY</a:t>
            </a:r>
            <a:endParaRPr lang="es-CL" dirty="0"/>
          </a:p>
        </p:txBody>
      </p:sp>
      <p:sp>
        <p:nvSpPr>
          <p:cNvPr id="4" name="3 Marcador de número de diapositiva"/>
          <p:cNvSpPr>
            <a:spLocks noGrp="1"/>
          </p:cNvSpPr>
          <p:nvPr>
            <p:ph type="sldNum" sz="quarter" idx="10"/>
          </p:nvPr>
        </p:nvSpPr>
        <p:spPr/>
        <p:txBody>
          <a:bodyPr/>
          <a:lstStyle/>
          <a:p>
            <a:fld id="{A801FA65-AC2B-46FA-A504-239F775E1A7F}" type="slidenum">
              <a:rPr lang="es-CL" smtClean="0"/>
              <a:t>2</a:t>
            </a:fld>
            <a:endParaRPr lang="es-CL"/>
          </a:p>
        </p:txBody>
      </p:sp>
    </p:spTree>
    <p:extLst>
      <p:ext uri="{BB962C8B-B14F-4D97-AF65-F5344CB8AC3E}">
        <p14:creationId xmlns:p14="http://schemas.microsoft.com/office/powerpoint/2010/main" val="2301720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CL" dirty="0" smtClean="0"/>
              <a:t>YO</a:t>
            </a:r>
            <a:endParaRPr lang="es-CL" dirty="0"/>
          </a:p>
        </p:txBody>
      </p:sp>
      <p:sp>
        <p:nvSpPr>
          <p:cNvPr id="4" name="3 Marcador de número de diapositiva"/>
          <p:cNvSpPr>
            <a:spLocks noGrp="1"/>
          </p:cNvSpPr>
          <p:nvPr>
            <p:ph type="sldNum" sz="quarter" idx="10"/>
          </p:nvPr>
        </p:nvSpPr>
        <p:spPr/>
        <p:txBody>
          <a:bodyPr/>
          <a:lstStyle/>
          <a:p>
            <a:fld id="{A801FA65-AC2B-46FA-A504-239F775E1A7F}" type="slidenum">
              <a:rPr lang="es-CL" smtClean="0"/>
              <a:t>3</a:t>
            </a:fld>
            <a:endParaRPr lang="es-CL"/>
          </a:p>
        </p:txBody>
      </p:sp>
    </p:spTree>
    <p:extLst>
      <p:ext uri="{BB962C8B-B14F-4D97-AF65-F5344CB8AC3E}">
        <p14:creationId xmlns:p14="http://schemas.microsoft.com/office/powerpoint/2010/main" val="54617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CL" dirty="0" err="1" smtClean="0"/>
              <a:t>carlos</a:t>
            </a:r>
            <a:endParaRPr lang="es-CL" dirty="0"/>
          </a:p>
        </p:txBody>
      </p:sp>
      <p:sp>
        <p:nvSpPr>
          <p:cNvPr id="4" name="3 Marcador de número de diapositiva"/>
          <p:cNvSpPr>
            <a:spLocks noGrp="1"/>
          </p:cNvSpPr>
          <p:nvPr>
            <p:ph type="sldNum" sz="quarter" idx="10"/>
          </p:nvPr>
        </p:nvSpPr>
        <p:spPr/>
        <p:txBody>
          <a:bodyPr/>
          <a:lstStyle/>
          <a:p>
            <a:fld id="{A801FA65-AC2B-46FA-A504-239F775E1A7F}" type="slidenum">
              <a:rPr lang="es-CL" smtClean="0"/>
              <a:t>4</a:t>
            </a:fld>
            <a:endParaRPr lang="es-CL"/>
          </a:p>
        </p:txBody>
      </p:sp>
    </p:spTree>
    <p:extLst>
      <p:ext uri="{BB962C8B-B14F-4D97-AF65-F5344CB8AC3E}">
        <p14:creationId xmlns:p14="http://schemas.microsoft.com/office/powerpoint/2010/main" val="3077995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CL" dirty="0" err="1" smtClean="0"/>
              <a:t>guillermo</a:t>
            </a:r>
            <a:endParaRPr lang="es-CL" dirty="0"/>
          </a:p>
        </p:txBody>
      </p:sp>
      <p:sp>
        <p:nvSpPr>
          <p:cNvPr id="4" name="3 Marcador de número de diapositiva"/>
          <p:cNvSpPr>
            <a:spLocks noGrp="1"/>
          </p:cNvSpPr>
          <p:nvPr>
            <p:ph type="sldNum" sz="quarter" idx="10"/>
          </p:nvPr>
        </p:nvSpPr>
        <p:spPr/>
        <p:txBody>
          <a:bodyPr/>
          <a:lstStyle/>
          <a:p>
            <a:fld id="{A801FA65-AC2B-46FA-A504-239F775E1A7F}" type="slidenum">
              <a:rPr lang="es-CL" smtClean="0"/>
              <a:t>5</a:t>
            </a:fld>
            <a:endParaRPr lang="es-CL"/>
          </a:p>
        </p:txBody>
      </p:sp>
    </p:spTree>
    <p:extLst>
      <p:ext uri="{BB962C8B-B14F-4D97-AF65-F5344CB8AC3E}">
        <p14:creationId xmlns:p14="http://schemas.microsoft.com/office/powerpoint/2010/main" val="1329317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CL" dirty="0" smtClean="0"/>
              <a:t>lucho</a:t>
            </a:r>
            <a:endParaRPr lang="es-CL" dirty="0"/>
          </a:p>
        </p:txBody>
      </p:sp>
      <p:sp>
        <p:nvSpPr>
          <p:cNvPr id="4" name="3 Marcador de número de diapositiva"/>
          <p:cNvSpPr>
            <a:spLocks noGrp="1"/>
          </p:cNvSpPr>
          <p:nvPr>
            <p:ph type="sldNum" sz="quarter" idx="10"/>
          </p:nvPr>
        </p:nvSpPr>
        <p:spPr/>
        <p:txBody>
          <a:bodyPr/>
          <a:lstStyle/>
          <a:p>
            <a:fld id="{A801FA65-AC2B-46FA-A504-239F775E1A7F}" type="slidenum">
              <a:rPr lang="es-CL" smtClean="0"/>
              <a:t>6</a:t>
            </a:fld>
            <a:endParaRPr lang="es-CL"/>
          </a:p>
        </p:txBody>
      </p:sp>
    </p:spTree>
    <p:extLst>
      <p:ext uri="{BB962C8B-B14F-4D97-AF65-F5344CB8AC3E}">
        <p14:creationId xmlns:p14="http://schemas.microsoft.com/office/powerpoint/2010/main" val="19271146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CL" dirty="0" smtClean="0"/>
              <a:t>lucho</a:t>
            </a:r>
            <a:endParaRPr lang="es-CL" dirty="0"/>
          </a:p>
        </p:txBody>
      </p:sp>
      <p:sp>
        <p:nvSpPr>
          <p:cNvPr id="4" name="3 Marcador de número de diapositiva"/>
          <p:cNvSpPr>
            <a:spLocks noGrp="1"/>
          </p:cNvSpPr>
          <p:nvPr>
            <p:ph type="sldNum" sz="quarter" idx="10"/>
          </p:nvPr>
        </p:nvSpPr>
        <p:spPr/>
        <p:txBody>
          <a:bodyPr/>
          <a:lstStyle/>
          <a:p>
            <a:fld id="{A801FA65-AC2B-46FA-A504-239F775E1A7F}" type="slidenum">
              <a:rPr lang="es-CL" smtClean="0"/>
              <a:t>7</a:t>
            </a:fld>
            <a:endParaRPr lang="es-CL"/>
          </a:p>
        </p:txBody>
      </p:sp>
    </p:spTree>
    <p:extLst>
      <p:ext uri="{BB962C8B-B14F-4D97-AF65-F5344CB8AC3E}">
        <p14:creationId xmlns:p14="http://schemas.microsoft.com/office/powerpoint/2010/main" val="1022787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CL" dirty="0" smtClean="0"/>
              <a:t>TRACY</a:t>
            </a:r>
            <a:endParaRPr lang="es-CL" dirty="0"/>
          </a:p>
        </p:txBody>
      </p:sp>
      <p:sp>
        <p:nvSpPr>
          <p:cNvPr id="4" name="3 Marcador de número de diapositiva"/>
          <p:cNvSpPr>
            <a:spLocks noGrp="1"/>
          </p:cNvSpPr>
          <p:nvPr>
            <p:ph type="sldNum" sz="quarter" idx="10"/>
          </p:nvPr>
        </p:nvSpPr>
        <p:spPr/>
        <p:txBody>
          <a:bodyPr/>
          <a:lstStyle/>
          <a:p>
            <a:fld id="{A801FA65-AC2B-46FA-A504-239F775E1A7F}" type="slidenum">
              <a:rPr lang="es-CL" smtClean="0"/>
              <a:t>8</a:t>
            </a:fld>
            <a:endParaRPr lang="es-CL"/>
          </a:p>
        </p:txBody>
      </p:sp>
    </p:spTree>
    <p:extLst>
      <p:ext uri="{BB962C8B-B14F-4D97-AF65-F5344CB8AC3E}">
        <p14:creationId xmlns:p14="http://schemas.microsoft.com/office/powerpoint/2010/main" val="32186456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CL" dirty="0" smtClean="0"/>
              <a:t>TRACY</a:t>
            </a:r>
            <a:endParaRPr lang="es-CL" dirty="0"/>
          </a:p>
        </p:txBody>
      </p:sp>
      <p:sp>
        <p:nvSpPr>
          <p:cNvPr id="4" name="3 Marcador de número de diapositiva"/>
          <p:cNvSpPr>
            <a:spLocks noGrp="1"/>
          </p:cNvSpPr>
          <p:nvPr>
            <p:ph type="sldNum" sz="quarter" idx="10"/>
          </p:nvPr>
        </p:nvSpPr>
        <p:spPr/>
        <p:txBody>
          <a:bodyPr/>
          <a:lstStyle/>
          <a:p>
            <a:fld id="{A801FA65-AC2B-46FA-A504-239F775E1A7F}" type="slidenum">
              <a:rPr lang="es-CL" smtClean="0"/>
              <a:t>9</a:t>
            </a:fld>
            <a:endParaRPr lang="es-CL"/>
          </a:p>
        </p:txBody>
      </p:sp>
    </p:spTree>
    <p:extLst>
      <p:ext uri="{BB962C8B-B14F-4D97-AF65-F5344CB8AC3E}">
        <p14:creationId xmlns:p14="http://schemas.microsoft.com/office/powerpoint/2010/main" val="3218645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55C4CB2E-7D76-4434-8698-B9E16308321D}" type="slidenum">
              <a:rPr lang="es-ES"/>
              <a:pPr>
                <a:defRPr/>
              </a:pPr>
              <a:t>‹Nº›</a:t>
            </a:fld>
            <a:endParaRPr lang="es-E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F7644609-1BEC-4810-9B4F-8455DD864A78}" type="slidenum">
              <a:rPr lang="es-ES"/>
              <a:pPr>
                <a:defRPr/>
              </a:pPr>
              <a:t>‹Nº›</a:t>
            </a:fld>
            <a:endParaRPr lang="es-E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62690ECB-77C6-4EC6-9D08-28B5F71BDDE7}" type="slidenum">
              <a:rPr lang="es-ES"/>
              <a:pPr>
                <a:defRPr/>
              </a:pPr>
              <a:t>‹Nº›</a:t>
            </a:fld>
            <a:endParaRPr lang="es-E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B84A5154-F0A0-45D8-9EE9-514CFB2151C1}" type="slidenum">
              <a:rPr lang="es-ES"/>
              <a:pPr>
                <a:defRPr/>
              </a:pPr>
              <a:t>‹Nº›</a:t>
            </a:fld>
            <a:endParaRPr lang="es-E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81E23B26-2DF7-4D77-80B7-DE270AD0497C}" type="slidenum">
              <a:rPr lang="es-ES"/>
              <a:pPr>
                <a:defRPr/>
              </a:pPr>
              <a:t>‹Nº›</a:t>
            </a:fld>
            <a:endParaRPr lang="es-E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B39678F9-0FEA-4616-B0BE-7051FAD03BBC}" type="slidenum">
              <a:rPr lang="es-ES"/>
              <a:pPr>
                <a:defRPr/>
              </a:pPr>
              <a:t>‹Nº›</a:t>
            </a:fld>
            <a:endParaRPr lang="es-E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Rectangle 4"/>
          <p:cNvSpPr>
            <a:spLocks noGrp="1" noChangeArrowheads="1"/>
          </p:cNvSpPr>
          <p:nvPr>
            <p:ph type="dt" sz="half" idx="10"/>
          </p:nvPr>
        </p:nvSpPr>
        <p:spPr>
          <a:ln/>
        </p:spPr>
        <p:txBody>
          <a:bodyPr/>
          <a:lstStyle>
            <a:lvl1pPr>
              <a:defRPr/>
            </a:lvl1pPr>
          </a:lstStyle>
          <a:p>
            <a:pPr>
              <a:defRPr/>
            </a:pPr>
            <a:endParaRPr lang="es-ES"/>
          </a:p>
        </p:txBody>
      </p:sp>
      <p:sp>
        <p:nvSpPr>
          <p:cNvPr id="8" name="Rectangle 5"/>
          <p:cNvSpPr>
            <a:spLocks noGrp="1" noChangeArrowheads="1"/>
          </p:cNvSpPr>
          <p:nvPr>
            <p:ph type="ftr" sz="quarter" idx="11"/>
          </p:nvPr>
        </p:nvSpPr>
        <p:spPr>
          <a:ln/>
        </p:spPr>
        <p:txBody>
          <a:bodyPr/>
          <a:lstStyle>
            <a:lvl1pPr>
              <a:defRPr/>
            </a:lvl1pPr>
          </a:lstStyle>
          <a:p>
            <a:pPr>
              <a:defRPr/>
            </a:pPr>
            <a:endParaRPr lang="es-ES"/>
          </a:p>
        </p:txBody>
      </p:sp>
      <p:sp>
        <p:nvSpPr>
          <p:cNvPr id="9" name="Rectangle 6"/>
          <p:cNvSpPr>
            <a:spLocks noGrp="1" noChangeArrowheads="1"/>
          </p:cNvSpPr>
          <p:nvPr>
            <p:ph type="sldNum" sz="quarter" idx="12"/>
          </p:nvPr>
        </p:nvSpPr>
        <p:spPr>
          <a:ln/>
        </p:spPr>
        <p:txBody>
          <a:bodyPr/>
          <a:lstStyle>
            <a:lvl1pPr>
              <a:defRPr/>
            </a:lvl1pPr>
          </a:lstStyle>
          <a:p>
            <a:pPr>
              <a:defRPr/>
            </a:pPr>
            <a:fld id="{79A0A581-EA65-4B13-9369-8C9417A20352}" type="slidenum">
              <a:rPr lang="es-ES"/>
              <a:pPr>
                <a:defRPr/>
              </a:pPr>
              <a:t>‹Nº›</a:t>
            </a:fld>
            <a:endParaRPr lang="es-E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Rectangle 4"/>
          <p:cNvSpPr>
            <a:spLocks noGrp="1" noChangeArrowheads="1"/>
          </p:cNvSpPr>
          <p:nvPr>
            <p:ph type="dt" sz="half" idx="10"/>
          </p:nvPr>
        </p:nvSpPr>
        <p:spPr>
          <a:ln/>
        </p:spPr>
        <p:txBody>
          <a:bodyPr/>
          <a:lstStyle>
            <a:lvl1pPr>
              <a:defRPr/>
            </a:lvl1pPr>
          </a:lstStyle>
          <a:p>
            <a:pPr>
              <a:defRPr/>
            </a:pPr>
            <a:endParaRPr lang="es-ES"/>
          </a:p>
        </p:txBody>
      </p:sp>
      <p:sp>
        <p:nvSpPr>
          <p:cNvPr id="4" name="Rectangle 5"/>
          <p:cNvSpPr>
            <a:spLocks noGrp="1" noChangeArrowheads="1"/>
          </p:cNvSpPr>
          <p:nvPr>
            <p:ph type="ftr" sz="quarter" idx="11"/>
          </p:nvPr>
        </p:nvSpPr>
        <p:spPr>
          <a:ln/>
        </p:spPr>
        <p:txBody>
          <a:bodyPr/>
          <a:lstStyle>
            <a:lvl1pPr>
              <a:defRPr/>
            </a:lvl1pPr>
          </a:lstStyle>
          <a:p>
            <a:pPr>
              <a:defRPr/>
            </a:pPr>
            <a:endParaRPr lang="es-ES"/>
          </a:p>
        </p:txBody>
      </p:sp>
      <p:sp>
        <p:nvSpPr>
          <p:cNvPr id="5" name="Rectangle 6"/>
          <p:cNvSpPr>
            <a:spLocks noGrp="1" noChangeArrowheads="1"/>
          </p:cNvSpPr>
          <p:nvPr>
            <p:ph type="sldNum" sz="quarter" idx="12"/>
          </p:nvPr>
        </p:nvSpPr>
        <p:spPr>
          <a:ln/>
        </p:spPr>
        <p:txBody>
          <a:bodyPr/>
          <a:lstStyle>
            <a:lvl1pPr>
              <a:defRPr/>
            </a:lvl1pPr>
          </a:lstStyle>
          <a:p>
            <a:pPr>
              <a:defRPr/>
            </a:pPr>
            <a:fld id="{466D079D-2308-463C-A7E5-229240DFD1F9}" type="slidenum">
              <a:rPr lang="es-ES"/>
              <a:pPr>
                <a:defRPr/>
              </a:pPr>
              <a:t>‹Nº›</a:t>
            </a:fld>
            <a:endParaRPr lang="es-E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s-ES"/>
          </a:p>
        </p:txBody>
      </p:sp>
      <p:sp>
        <p:nvSpPr>
          <p:cNvPr id="3" name="Rectangle 5"/>
          <p:cNvSpPr>
            <a:spLocks noGrp="1" noChangeArrowheads="1"/>
          </p:cNvSpPr>
          <p:nvPr>
            <p:ph type="ftr" sz="quarter" idx="11"/>
          </p:nvPr>
        </p:nvSpPr>
        <p:spPr>
          <a:ln/>
        </p:spPr>
        <p:txBody>
          <a:bodyPr/>
          <a:lstStyle>
            <a:lvl1pPr>
              <a:defRPr/>
            </a:lvl1pPr>
          </a:lstStyle>
          <a:p>
            <a:pPr>
              <a:defRPr/>
            </a:pPr>
            <a:endParaRPr lang="es-ES"/>
          </a:p>
        </p:txBody>
      </p:sp>
      <p:sp>
        <p:nvSpPr>
          <p:cNvPr id="4" name="Rectangle 6"/>
          <p:cNvSpPr>
            <a:spLocks noGrp="1" noChangeArrowheads="1"/>
          </p:cNvSpPr>
          <p:nvPr>
            <p:ph type="sldNum" sz="quarter" idx="12"/>
          </p:nvPr>
        </p:nvSpPr>
        <p:spPr>
          <a:ln/>
        </p:spPr>
        <p:txBody>
          <a:bodyPr/>
          <a:lstStyle>
            <a:lvl1pPr>
              <a:defRPr/>
            </a:lvl1pPr>
          </a:lstStyle>
          <a:p>
            <a:pPr>
              <a:defRPr/>
            </a:pPr>
            <a:fld id="{30BEE2B6-9666-444A-8576-37D4DAD438F8}" type="slidenum">
              <a:rPr lang="es-ES"/>
              <a:pPr>
                <a:defRPr/>
              </a:pPr>
              <a:t>‹Nº›</a:t>
            </a:fld>
            <a:endParaRPr lang="es-E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BF01E23F-6D9A-40A0-9046-136F91E704EA}" type="slidenum">
              <a:rPr lang="es-ES"/>
              <a:pPr>
                <a:defRPr/>
              </a:pPr>
              <a:t>‹Nº›</a:t>
            </a:fld>
            <a:endParaRPr lang="es-E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dirty="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38F0C32B-F930-41E1-943F-135E5A457A1A}" type="slidenum">
              <a:rPr lang="es-ES"/>
              <a:pPr>
                <a:defRPr/>
              </a:pPr>
              <a:t>‹Nº›</a:t>
            </a:fld>
            <a:endParaRPr lang="es-E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s-E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s-E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fld id="{E1080045-E47B-4999-8B35-34963254136A}" type="slidenum">
              <a:rPr lang="es-ES"/>
              <a:pPr>
                <a:defRPr/>
              </a:pPr>
              <a:t>‹Nº›</a:t>
            </a:fld>
            <a:endParaRPr lang="es-E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body" idx="1"/>
          </p:nvPr>
        </p:nvSpPr>
        <p:spPr>
          <a:xfrm>
            <a:off x="901700" y="1312863"/>
            <a:ext cx="7070725" cy="2279650"/>
          </a:xfrm>
        </p:spPr>
        <p:txBody>
          <a:bodyPr/>
          <a:lstStyle/>
          <a:p>
            <a:pPr algn="ctr" eaLnBrk="1" hangingPunct="1">
              <a:buFontTx/>
              <a:buNone/>
            </a:pPr>
            <a:r>
              <a:rPr lang="es-CL" sz="5400" dirty="0" smtClean="0">
                <a:solidFill>
                  <a:schemeClr val="bg1"/>
                </a:solidFill>
                <a:latin typeface="Futura Lt BT" pitchFamily="34" charset="0"/>
              </a:rPr>
              <a:t>Proyecto Informático III</a:t>
            </a:r>
            <a:endParaRPr lang="es-ES" sz="5400" dirty="0" smtClean="0">
              <a:solidFill>
                <a:schemeClr val="bg1"/>
              </a:solidFill>
              <a:latin typeface="Futura Lt BT" pitchFamily="34" charset="0"/>
            </a:endParaRPr>
          </a:p>
        </p:txBody>
      </p:sp>
      <p:sp>
        <p:nvSpPr>
          <p:cNvPr id="2051" name="5 CuadroTexto"/>
          <p:cNvSpPr txBox="1">
            <a:spLocks noChangeArrowheads="1"/>
          </p:cNvSpPr>
          <p:nvPr/>
        </p:nvSpPr>
        <p:spPr bwMode="auto">
          <a:xfrm>
            <a:off x="2420938" y="3914775"/>
            <a:ext cx="4546600" cy="1569660"/>
          </a:xfrm>
          <a:prstGeom prst="rect">
            <a:avLst/>
          </a:prstGeom>
          <a:noFill/>
          <a:ln w="9525">
            <a:noFill/>
            <a:miter lim="800000"/>
            <a:headEnd/>
            <a:tailEnd/>
          </a:ln>
        </p:spPr>
        <p:txBody>
          <a:bodyPr>
            <a:spAutoFit/>
          </a:bodyPr>
          <a:lstStyle/>
          <a:p>
            <a:pPr algn="ctr"/>
            <a:r>
              <a:rPr lang="es-CL" sz="1200" dirty="0" smtClean="0">
                <a:solidFill>
                  <a:schemeClr val="bg1"/>
                </a:solidFill>
              </a:rPr>
              <a:t>Integrante: </a:t>
            </a:r>
            <a:endParaRPr lang="es-CL" sz="1200" dirty="0">
              <a:solidFill>
                <a:schemeClr val="bg1"/>
              </a:solidFill>
            </a:endParaRPr>
          </a:p>
          <a:p>
            <a:pPr algn="ctr"/>
            <a:r>
              <a:rPr lang="es-CL" sz="1200" dirty="0">
                <a:solidFill>
                  <a:schemeClr val="bg1"/>
                </a:solidFill>
              </a:rPr>
              <a:t>Tracy Solange Padilla Sierra </a:t>
            </a:r>
            <a:endParaRPr lang="es-CL" sz="1200" dirty="0" smtClean="0">
              <a:solidFill>
                <a:schemeClr val="bg1"/>
              </a:solidFill>
            </a:endParaRPr>
          </a:p>
          <a:p>
            <a:pPr algn="ctr"/>
            <a:r>
              <a:rPr lang="es-CL" sz="1200" dirty="0" smtClean="0">
                <a:solidFill>
                  <a:schemeClr val="bg1"/>
                </a:solidFill>
              </a:rPr>
              <a:t>Luis Lizama</a:t>
            </a:r>
          </a:p>
          <a:p>
            <a:pPr algn="ctr"/>
            <a:r>
              <a:rPr lang="es-CL" sz="1200" dirty="0" smtClean="0">
                <a:solidFill>
                  <a:schemeClr val="bg1"/>
                </a:solidFill>
              </a:rPr>
              <a:t>Carlos</a:t>
            </a:r>
          </a:p>
          <a:p>
            <a:pPr algn="ctr"/>
            <a:r>
              <a:rPr lang="es-CL" sz="1200" dirty="0" smtClean="0">
                <a:solidFill>
                  <a:schemeClr val="bg1"/>
                </a:solidFill>
              </a:rPr>
              <a:t>Guillermo Soto</a:t>
            </a:r>
            <a:endParaRPr lang="es-CL" sz="1200" dirty="0">
              <a:solidFill>
                <a:schemeClr val="bg1"/>
              </a:solidFill>
            </a:endParaRPr>
          </a:p>
          <a:p>
            <a:pPr algn="ctr"/>
            <a:r>
              <a:rPr lang="es-CL" sz="1200" b="1" dirty="0">
                <a:solidFill>
                  <a:schemeClr val="bg1"/>
                </a:solidFill>
              </a:rPr>
              <a:t>Proyecto Informático </a:t>
            </a:r>
            <a:r>
              <a:rPr lang="es-CL" sz="1200" b="1" dirty="0" smtClean="0">
                <a:solidFill>
                  <a:schemeClr val="bg1"/>
                </a:solidFill>
              </a:rPr>
              <a:t>III</a:t>
            </a:r>
            <a:endParaRPr lang="es-CL" sz="1200" b="1" dirty="0">
              <a:solidFill>
                <a:schemeClr val="bg1"/>
              </a:solidFill>
            </a:endParaRPr>
          </a:p>
          <a:p>
            <a:pPr algn="ctr"/>
            <a:r>
              <a:rPr lang="es-CL" sz="1200" dirty="0">
                <a:solidFill>
                  <a:schemeClr val="bg1"/>
                </a:solidFill>
              </a:rPr>
              <a:t>Profesor: Henry  </a:t>
            </a:r>
            <a:r>
              <a:rPr lang="es-CL" sz="1200" dirty="0" smtClean="0">
                <a:solidFill>
                  <a:schemeClr val="bg1"/>
                </a:solidFill>
              </a:rPr>
              <a:t>José </a:t>
            </a:r>
            <a:r>
              <a:rPr lang="es-CL" sz="1200" dirty="0" err="1" smtClean="0">
                <a:solidFill>
                  <a:schemeClr val="bg1"/>
                </a:solidFill>
              </a:rPr>
              <a:t>Villagra</a:t>
            </a:r>
            <a:r>
              <a:rPr lang="es-CL" sz="1200" dirty="0" smtClean="0">
                <a:solidFill>
                  <a:schemeClr val="bg1"/>
                </a:solidFill>
              </a:rPr>
              <a:t> Molina</a:t>
            </a:r>
            <a:endParaRPr lang="es-CL" sz="1200" dirty="0">
              <a:solidFill>
                <a:schemeClr val="bg1"/>
              </a:solidFill>
            </a:endParaRPr>
          </a:p>
          <a:p>
            <a:pPr algn="ctr"/>
            <a:r>
              <a:rPr lang="es-CL" sz="1200" dirty="0">
                <a:solidFill>
                  <a:schemeClr val="bg1"/>
                </a:solidFill>
              </a:rPr>
              <a:t>Fecha: </a:t>
            </a:r>
            <a:r>
              <a:rPr lang="es-CL" sz="1200" dirty="0" smtClean="0">
                <a:solidFill>
                  <a:schemeClr val="bg1"/>
                </a:solidFill>
              </a:rPr>
              <a:t>29-Abril-2013</a:t>
            </a:r>
            <a:endParaRPr lang="es-ES" sz="1200" dirty="0">
              <a:solidFill>
                <a:schemeClr val="bg1"/>
              </a:solidFill>
            </a:endParaRPr>
          </a:p>
        </p:txBody>
      </p:sp>
    </p:spTree>
  </p:cSld>
  <p:clrMapOvr>
    <a:masterClrMapping/>
  </p:clrMapOvr>
  <p:transition spd="med">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5450" y="296305"/>
            <a:ext cx="4331820" cy="986332"/>
          </a:xfrm>
        </p:spPr>
        <p:txBody>
          <a:bodyPr/>
          <a:lstStyle/>
          <a:p>
            <a:r>
              <a:rPr lang="es-CL" sz="2800" dirty="0" smtClean="0">
                <a:solidFill>
                  <a:schemeClr val="tx2">
                    <a:lumMod val="85000"/>
                    <a:lumOff val="15000"/>
                  </a:schemeClr>
                </a:solidFill>
                <a:effectLst>
                  <a:outerShdw blurRad="38100" dist="38100" dir="2700000" algn="tl">
                    <a:srgbClr val="000000">
                      <a:alpha val="43137"/>
                    </a:srgbClr>
                  </a:outerShdw>
                </a:effectLst>
                <a:latin typeface="Calibri" pitchFamily="34" charset="0"/>
                <a:cs typeface="Calibri" pitchFamily="34" charset="0"/>
              </a:rPr>
              <a:t>Módulo Carga Masiva</a:t>
            </a:r>
            <a:endParaRPr lang="es-CL" sz="2800" dirty="0">
              <a:solidFill>
                <a:schemeClr val="tx2">
                  <a:lumMod val="85000"/>
                  <a:lumOff val="15000"/>
                </a:schemeClr>
              </a:solidFill>
              <a:effectLst>
                <a:outerShdw blurRad="38100" dist="38100" dir="2700000" algn="tl">
                  <a:srgbClr val="000000">
                    <a:alpha val="43137"/>
                  </a:srgbClr>
                </a:outerShdw>
              </a:effectLst>
              <a:latin typeface="Calibri" pitchFamily="34" charset="0"/>
              <a:cs typeface="Calibri" pitchFamily="34" charset="0"/>
            </a:endParaRPr>
          </a:p>
        </p:txBody>
      </p:sp>
      <p:sp>
        <p:nvSpPr>
          <p:cNvPr id="3" name="Line 4"/>
          <p:cNvSpPr>
            <a:spLocks noChangeShapeType="1"/>
          </p:cNvSpPr>
          <p:nvPr/>
        </p:nvSpPr>
        <p:spPr bwMode="auto">
          <a:xfrm>
            <a:off x="425450" y="499505"/>
            <a:ext cx="4331820" cy="0"/>
          </a:xfrm>
          <a:prstGeom prst="line">
            <a:avLst/>
          </a:prstGeom>
          <a:noFill/>
          <a:ln w="19050">
            <a:solidFill>
              <a:srgbClr val="CC0000"/>
            </a:solidFill>
            <a:round/>
            <a:headEnd/>
            <a:tailEnd/>
          </a:ln>
          <a:effectLst>
            <a:outerShdw blurRad="50800" dist="38100" dir="5400000" algn="t" rotWithShape="0">
              <a:prstClr val="black">
                <a:alpha val="40000"/>
              </a:prstClr>
            </a:outerShdw>
          </a:effectLst>
        </p:spPr>
        <p:txBody>
          <a:bodyPr/>
          <a:lstStyle/>
          <a:p>
            <a:endParaRPr lang="es-ES"/>
          </a:p>
        </p:txBody>
      </p:sp>
      <p:sp>
        <p:nvSpPr>
          <p:cNvPr id="4" name="Line 4"/>
          <p:cNvSpPr>
            <a:spLocks noChangeShapeType="1"/>
          </p:cNvSpPr>
          <p:nvPr/>
        </p:nvSpPr>
        <p:spPr bwMode="auto">
          <a:xfrm>
            <a:off x="425450" y="1038988"/>
            <a:ext cx="4331820" cy="0"/>
          </a:xfrm>
          <a:prstGeom prst="line">
            <a:avLst/>
          </a:prstGeom>
          <a:noFill/>
          <a:ln w="19050">
            <a:solidFill>
              <a:srgbClr val="CC0000"/>
            </a:solidFill>
            <a:round/>
            <a:headEnd/>
            <a:tailEnd/>
          </a:ln>
          <a:effectLst>
            <a:outerShdw blurRad="50800" dist="38100" dir="5400000" algn="t" rotWithShape="0">
              <a:prstClr val="black">
                <a:alpha val="40000"/>
              </a:prstClr>
            </a:outerShdw>
          </a:effectLst>
        </p:spPr>
        <p:txBody>
          <a:bodyPr/>
          <a:lstStyle/>
          <a:p>
            <a:endParaRPr lang="es-ES"/>
          </a:p>
        </p:txBody>
      </p:sp>
      <p:sp>
        <p:nvSpPr>
          <p:cNvPr id="6" name="5 CuadroTexto"/>
          <p:cNvSpPr txBox="1"/>
          <p:nvPr/>
        </p:nvSpPr>
        <p:spPr>
          <a:xfrm>
            <a:off x="647700" y="2159000"/>
            <a:ext cx="7531100" cy="2446824"/>
          </a:xfrm>
          <a:prstGeom prst="rect">
            <a:avLst/>
          </a:prstGeom>
          <a:noFill/>
        </p:spPr>
        <p:txBody>
          <a:bodyPr wrap="square" rtlCol="0">
            <a:spAutoFit/>
          </a:bodyPr>
          <a:lstStyle/>
          <a:p>
            <a:pPr algn="just">
              <a:lnSpc>
                <a:spcPct val="150000"/>
              </a:lnSpc>
            </a:pPr>
            <a:r>
              <a:rPr lang="es-CL" dirty="0"/>
              <a:t>En la carga masiva el sistema inicialmente presentara una interfaz en la cual el usuario podrá seleccionar un único archivo Excel, del cual se validara que corresponda a un tipo de archivo Excel 2003 con un tamaño máximo de 4 megas. Si no se cumple con esta validación inicial se informara al usuario con un mensaje de error.</a:t>
            </a:r>
          </a:p>
          <a:p>
            <a:endParaRPr lang="es-CL" dirty="0"/>
          </a:p>
        </p:txBody>
      </p:sp>
    </p:spTree>
    <p:extLst>
      <p:ext uri="{BB962C8B-B14F-4D97-AF65-F5344CB8AC3E}">
        <p14:creationId xmlns:p14="http://schemas.microsoft.com/office/powerpoint/2010/main" val="21661448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5450" y="296305"/>
            <a:ext cx="4331820" cy="986332"/>
          </a:xfrm>
        </p:spPr>
        <p:txBody>
          <a:bodyPr/>
          <a:lstStyle/>
          <a:p>
            <a:r>
              <a:rPr lang="es-CL" sz="2800" dirty="0" smtClean="0">
                <a:solidFill>
                  <a:schemeClr val="tx2">
                    <a:lumMod val="85000"/>
                    <a:lumOff val="15000"/>
                  </a:schemeClr>
                </a:solidFill>
                <a:effectLst>
                  <a:outerShdw blurRad="38100" dist="38100" dir="2700000" algn="tl">
                    <a:srgbClr val="000000">
                      <a:alpha val="43137"/>
                    </a:srgbClr>
                  </a:outerShdw>
                </a:effectLst>
                <a:latin typeface="Calibri" pitchFamily="34" charset="0"/>
                <a:cs typeface="Calibri" pitchFamily="34" charset="0"/>
              </a:rPr>
              <a:t>Módulo Mantenedores</a:t>
            </a:r>
            <a:endParaRPr lang="es-CL" sz="2800" dirty="0">
              <a:solidFill>
                <a:schemeClr val="tx2">
                  <a:lumMod val="85000"/>
                  <a:lumOff val="15000"/>
                </a:schemeClr>
              </a:solidFill>
              <a:effectLst>
                <a:outerShdw blurRad="38100" dist="38100" dir="2700000" algn="tl">
                  <a:srgbClr val="000000">
                    <a:alpha val="43137"/>
                  </a:srgbClr>
                </a:outerShdw>
              </a:effectLst>
              <a:latin typeface="Calibri" pitchFamily="34" charset="0"/>
              <a:cs typeface="Calibri" pitchFamily="34" charset="0"/>
            </a:endParaRPr>
          </a:p>
        </p:txBody>
      </p:sp>
      <p:sp>
        <p:nvSpPr>
          <p:cNvPr id="3" name="Line 4"/>
          <p:cNvSpPr>
            <a:spLocks noChangeShapeType="1"/>
          </p:cNvSpPr>
          <p:nvPr/>
        </p:nvSpPr>
        <p:spPr bwMode="auto">
          <a:xfrm>
            <a:off x="425450" y="499505"/>
            <a:ext cx="4331820" cy="0"/>
          </a:xfrm>
          <a:prstGeom prst="line">
            <a:avLst/>
          </a:prstGeom>
          <a:noFill/>
          <a:ln w="19050">
            <a:solidFill>
              <a:srgbClr val="CC0000"/>
            </a:solidFill>
            <a:round/>
            <a:headEnd/>
            <a:tailEnd/>
          </a:ln>
          <a:effectLst>
            <a:outerShdw blurRad="50800" dist="38100" dir="5400000" algn="t" rotWithShape="0">
              <a:prstClr val="black">
                <a:alpha val="40000"/>
              </a:prstClr>
            </a:outerShdw>
          </a:effectLst>
        </p:spPr>
        <p:txBody>
          <a:bodyPr/>
          <a:lstStyle/>
          <a:p>
            <a:endParaRPr lang="es-ES"/>
          </a:p>
        </p:txBody>
      </p:sp>
      <p:sp>
        <p:nvSpPr>
          <p:cNvPr id="4" name="Line 4"/>
          <p:cNvSpPr>
            <a:spLocks noChangeShapeType="1"/>
          </p:cNvSpPr>
          <p:nvPr/>
        </p:nvSpPr>
        <p:spPr bwMode="auto">
          <a:xfrm>
            <a:off x="425450" y="1038988"/>
            <a:ext cx="4331820" cy="0"/>
          </a:xfrm>
          <a:prstGeom prst="line">
            <a:avLst/>
          </a:prstGeom>
          <a:noFill/>
          <a:ln w="19050">
            <a:solidFill>
              <a:srgbClr val="CC0000"/>
            </a:solidFill>
            <a:round/>
            <a:headEnd/>
            <a:tailEnd/>
          </a:ln>
          <a:effectLst>
            <a:outerShdw blurRad="50800" dist="38100" dir="5400000" algn="t" rotWithShape="0">
              <a:prstClr val="black">
                <a:alpha val="40000"/>
              </a:prstClr>
            </a:outerShdw>
          </a:effectLst>
        </p:spPr>
        <p:txBody>
          <a:bodyPr/>
          <a:lstStyle/>
          <a:p>
            <a:endParaRPr lang="es-ES"/>
          </a:p>
        </p:txBody>
      </p:sp>
      <p:sp>
        <p:nvSpPr>
          <p:cNvPr id="6" name="5 CuadroTexto"/>
          <p:cNvSpPr txBox="1"/>
          <p:nvPr/>
        </p:nvSpPr>
        <p:spPr>
          <a:xfrm>
            <a:off x="647700" y="2159000"/>
            <a:ext cx="7531100" cy="2446824"/>
          </a:xfrm>
          <a:prstGeom prst="rect">
            <a:avLst/>
          </a:prstGeom>
          <a:noFill/>
        </p:spPr>
        <p:txBody>
          <a:bodyPr wrap="square" rtlCol="0">
            <a:spAutoFit/>
          </a:bodyPr>
          <a:lstStyle/>
          <a:p>
            <a:pPr algn="just">
              <a:lnSpc>
                <a:spcPct val="150000"/>
              </a:lnSpc>
            </a:pPr>
            <a:r>
              <a:rPr lang="es-CL" dirty="0"/>
              <a:t>En el módulo de mantenedores el sistema inicialmente </a:t>
            </a:r>
            <a:r>
              <a:rPr lang="es-CL" dirty="0" smtClean="0"/>
              <a:t>presentará </a:t>
            </a:r>
            <a:r>
              <a:rPr lang="es-CL" dirty="0"/>
              <a:t>una interfaz en la cual se podrá realizar mantención de datos sobre las tablas de  ‘fuente’, ‘unidad técnica’ y ‘etapa’, dicha mantención corresponde en ejecutar acciones de inserción y modificación de datos, no se podrán eliminar ni hacer consultas.</a:t>
            </a:r>
          </a:p>
          <a:p>
            <a:endParaRPr lang="es-CL" dirty="0"/>
          </a:p>
        </p:txBody>
      </p:sp>
    </p:spTree>
    <p:extLst>
      <p:ext uri="{BB962C8B-B14F-4D97-AF65-F5344CB8AC3E}">
        <p14:creationId xmlns:p14="http://schemas.microsoft.com/office/powerpoint/2010/main" val="41263427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2917958" y="2876985"/>
            <a:ext cx="4778242" cy="830997"/>
          </a:xfrm>
          <a:prstGeom prst="rect">
            <a:avLst/>
          </a:prstGeom>
          <a:noFill/>
        </p:spPr>
        <p:txBody>
          <a:bodyPr wrap="square" rtlCol="0">
            <a:spAutoFit/>
          </a:bodyPr>
          <a:lstStyle/>
          <a:p>
            <a:r>
              <a:rPr lang="es-CL" sz="4800" dirty="0" smtClean="0">
                <a:solidFill>
                  <a:schemeClr val="tx2">
                    <a:lumMod val="85000"/>
                    <a:lumOff val="15000"/>
                  </a:schemeClr>
                </a:solidFill>
                <a:effectLst>
                  <a:outerShdw blurRad="38100" dist="38100" dir="2700000" algn="tl">
                    <a:srgbClr val="000000">
                      <a:alpha val="43137"/>
                    </a:srgbClr>
                  </a:outerShdw>
                </a:effectLst>
              </a:rPr>
              <a:t>Marco Teórico</a:t>
            </a:r>
            <a:endParaRPr lang="es-CL" sz="4800" dirty="0">
              <a:solidFill>
                <a:schemeClr val="tx2">
                  <a:lumMod val="85000"/>
                  <a:lumOff val="15000"/>
                </a:schemeClr>
              </a:solidFill>
              <a:effectLst>
                <a:outerShdw blurRad="38100" dist="38100" dir="2700000" algn="tl">
                  <a:srgbClr val="000000">
                    <a:alpha val="43137"/>
                  </a:srgbClr>
                </a:outerShdw>
              </a:effectLst>
            </a:endParaRPr>
          </a:p>
        </p:txBody>
      </p:sp>
      <p:sp>
        <p:nvSpPr>
          <p:cNvPr id="4" name="Line 4"/>
          <p:cNvSpPr>
            <a:spLocks noChangeShapeType="1"/>
          </p:cNvSpPr>
          <p:nvPr/>
        </p:nvSpPr>
        <p:spPr bwMode="auto">
          <a:xfrm>
            <a:off x="2714758" y="2742174"/>
            <a:ext cx="4155941" cy="0"/>
          </a:xfrm>
          <a:prstGeom prst="line">
            <a:avLst/>
          </a:prstGeom>
          <a:noFill/>
          <a:ln w="19050">
            <a:solidFill>
              <a:srgbClr val="CC0000"/>
            </a:solidFill>
            <a:round/>
            <a:headEnd/>
            <a:tailEnd/>
          </a:ln>
          <a:effectLst>
            <a:outerShdw blurRad="50800" dist="38100" dir="5400000" algn="t" rotWithShape="0">
              <a:prstClr val="black">
                <a:alpha val="40000"/>
              </a:prstClr>
            </a:outerShdw>
          </a:effectLst>
        </p:spPr>
        <p:txBody>
          <a:bodyPr/>
          <a:lstStyle/>
          <a:p>
            <a:endParaRPr lang="es-ES"/>
          </a:p>
        </p:txBody>
      </p:sp>
      <p:sp>
        <p:nvSpPr>
          <p:cNvPr id="5" name="Line 4"/>
          <p:cNvSpPr>
            <a:spLocks noChangeShapeType="1"/>
          </p:cNvSpPr>
          <p:nvPr/>
        </p:nvSpPr>
        <p:spPr bwMode="auto">
          <a:xfrm>
            <a:off x="2714758" y="3691556"/>
            <a:ext cx="4244840" cy="0"/>
          </a:xfrm>
          <a:prstGeom prst="line">
            <a:avLst/>
          </a:prstGeom>
          <a:noFill/>
          <a:ln w="19050">
            <a:solidFill>
              <a:srgbClr val="CC0000"/>
            </a:solidFill>
            <a:round/>
            <a:headEnd/>
            <a:tailEnd/>
          </a:ln>
          <a:effectLst>
            <a:outerShdw blurRad="50800" dist="38100" dir="5400000" algn="t" rotWithShape="0">
              <a:prstClr val="black">
                <a:alpha val="40000"/>
              </a:prstClr>
            </a:outerShdw>
          </a:effectLst>
        </p:spPr>
        <p:txBody>
          <a:bodyPr/>
          <a:lstStyle/>
          <a:p>
            <a:endParaRPr lang="es-ES"/>
          </a:p>
        </p:txBody>
      </p:sp>
    </p:spTree>
    <p:extLst>
      <p:ext uri="{BB962C8B-B14F-4D97-AF65-F5344CB8AC3E}">
        <p14:creationId xmlns:p14="http://schemas.microsoft.com/office/powerpoint/2010/main" val="13445118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250959" y="733738"/>
            <a:ext cx="4943341" cy="1200329"/>
          </a:xfrm>
          <a:prstGeom prst="rect">
            <a:avLst/>
          </a:prstGeom>
          <a:noFill/>
        </p:spPr>
        <p:txBody>
          <a:bodyPr wrap="square" rtlCol="0">
            <a:spAutoFit/>
          </a:bodyPr>
          <a:lstStyle/>
          <a:p>
            <a:pPr algn="ctr"/>
            <a:r>
              <a:rPr lang="es-CL" sz="2400" dirty="0" smtClean="0">
                <a:solidFill>
                  <a:schemeClr val="tx2">
                    <a:lumMod val="85000"/>
                    <a:lumOff val="15000"/>
                  </a:schemeClr>
                </a:solidFill>
                <a:effectLst>
                  <a:outerShdw blurRad="38100" dist="38100" dir="2700000" algn="tl">
                    <a:srgbClr val="000000">
                      <a:alpha val="43137"/>
                    </a:srgbClr>
                  </a:outerShdw>
                </a:effectLst>
              </a:rPr>
              <a:t>Fundamentación de la problemática de generada en el GORE</a:t>
            </a:r>
            <a:endParaRPr lang="es-CL" sz="2400" dirty="0">
              <a:solidFill>
                <a:schemeClr val="tx2">
                  <a:lumMod val="85000"/>
                  <a:lumOff val="15000"/>
                </a:schemeClr>
              </a:solidFill>
              <a:effectLst>
                <a:outerShdw blurRad="38100" dist="38100" dir="2700000" algn="tl">
                  <a:srgbClr val="000000">
                    <a:alpha val="43137"/>
                  </a:srgbClr>
                </a:outerShdw>
              </a:effectLst>
            </a:endParaRPr>
          </a:p>
        </p:txBody>
      </p:sp>
      <p:sp>
        <p:nvSpPr>
          <p:cNvPr id="4" name="Line 4"/>
          <p:cNvSpPr>
            <a:spLocks noChangeShapeType="1"/>
          </p:cNvSpPr>
          <p:nvPr/>
        </p:nvSpPr>
        <p:spPr bwMode="auto">
          <a:xfrm>
            <a:off x="492259" y="539215"/>
            <a:ext cx="4613141" cy="0"/>
          </a:xfrm>
          <a:prstGeom prst="line">
            <a:avLst/>
          </a:prstGeom>
          <a:noFill/>
          <a:ln w="19050">
            <a:solidFill>
              <a:srgbClr val="CC0000"/>
            </a:solidFill>
            <a:round/>
            <a:headEnd/>
            <a:tailEnd/>
          </a:ln>
          <a:effectLst>
            <a:outerShdw blurRad="50800" dist="38100" dir="5400000" algn="t" rotWithShape="0">
              <a:prstClr val="black">
                <a:alpha val="40000"/>
              </a:prstClr>
            </a:outerShdw>
          </a:effectLst>
        </p:spPr>
        <p:txBody>
          <a:bodyPr/>
          <a:lstStyle/>
          <a:p>
            <a:endParaRPr lang="es-ES"/>
          </a:p>
        </p:txBody>
      </p:sp>
      <p:sp>
        <p:nvSpPr>
          <p:cNvPr id="5" name="Line 4"/>
          <p:cNvSpPr>
            <a:spLocks noChangeShapeType="1"/>
          </p:cNvSpPr>
          <p:nvPr/>
        </p:nvSpPr>
        <p:spPr bwMode="auto">
          <a:xfrm>
            <a:off x="462387" y="1948205"/>
            <a:ext cx="4520484" cy="0"/>
          </a:xfrm>
          <a:prstGeom prst="line">
            <a:avLst/>
          </a:prstGeom>
          <a:noFill/>
          <a:ln w="19050">
            <a:solidFill>
              <a:srgbClr val="CC0000"/>
            </a:solidFill>
            <a:round/>
            <a:headEnd/>
            <a:tailEnd/>
          </a:ln>
          <a:effectLst>
            <a:outerShdw blurRad="50800" dist="38100" dir="5400000" algn="t" rotWithShape="0">
              <a:prstClr val="black">
                <a:alpha val="40000"/>
              </a:prstClr>
            </a:outerShdw>
          </a:effectLst>
        </p:spPr>
        <p:txBody>
          <a:bodyPr/>
          <a:lstStyle/>
          <a:p>
            <a:endParaRPr lang="es-ES"/>
          </a:p>
        </p:txBody>
      </p:sp>
      <p:sp>
        <p:nvSpPr>
          <p:cNvPr id="2" name="1 CuadroTexto"/>
          <p:cNvSpPr txBox="1"/>
          <p:nvPr/>
        </p:nvSpPr>
        <p:spPr>
          <a:xfrm>
            <a:off x="250959" y="3429000"/>
            <a:ext cx="8255001" cy="2308324"/>
          </a:xfrm>
          <a:prstGeom prst="rect">
            <a:avLst/>
          </a:prstGeom>
          <a:noFill/>
        </p:spPr>
        <p:txBody>
          <a:bodyPr wrap="square" rtlCol="0">
            <a:spAutoFit/>
          </a:bodyPr>
          <a:lstStyle/>
          <a:p>
            <a:pPr algn="just">
              <a:lnSpc>
                <a:spcPct val="150000"/>
              </a:lnSpc>
            </a:pPr>
            <a:r>
              <a:rPr lang="es-CL" dirty="0"/>
              <a:t>El Gobierno Regional es un servicio autónomo que tiene a su cargo la administración de la región, y cuya misión es: "Liderar el desarrollo de la Región de La Araucanía, implementando políticas públicas con pertinencia multicultural, equidad e identidad territorial, sustentabilidad e inclusión".</a:t>
            </a:r>
          </a:p>
          <a:p>
            <a:r>
              <a:rPr lang="es-CL" dirty="0"/>
              <a:t/>
            </a:r>
            <a:br>
              <a:rPr lang="es-CL" dirty="0"/>
            </a:br>
            <a:endParaRPr lang="es-CL" dirty="0"/>
          </a:p>
        </p:txBody>
      </p:sp>
      <p:sp>
        <p:nvSpPr>
          <p:cNvPr id="6" name="5 CuadroTexto"/>
          <p:cNvSpPr txBox="1"/>
          <p:nvPr/>
        </p:nvSpPr>
        <p:spPr>
          <a:xfrm>
            <a:off x="250959" y="2732742"/>
            <a:ext cx="3784600" cy="461665"/>
          </a:xfrm>
          <a:prstGeom prst="rect">
            <a:avLst/>
          </a:prstGeom>
          <a:noFill/>
        </p:spPr>
        <p:txBody>
          <a:bodyPr wrap="square" rtlCol="0">
            <a:spAutoFit/>
          </a:bodyPr>
          <a:lstStyle/>
          <a:p>
            <a:pPr algn="ctr"/>
            <a:r>
              <a:rPr lang="es-CL" sz="2400" dirty="0" smtClean="0">
                <a:solidFill>
                  <a:schemeClr val="tx2">
                    <a:lumMod val="85000"/>
                    <a:lumOff val="15000"/>
                  </a:schemeClr>
                </a:solidFill>
                <a:effectLst>
                  <a:outerShdw blurRad="38100" dist="38100" dir="2700000" algn="tl">
                    <a:srgbClr val="000000">
                      <a:alpha val="43137"/>
                    </a:srgbClr>
                  </a:outerShdw>
                </a:effectLst>
              </a:rPr>
              <a:t>¿Qu</a:t>
            </a:r>
            <a:r>
              <a:rPr lang="es-CL" sz="2400" dirty="0" smtClean="0">
                <a:solidFill>
                  <a:schemeClr val="tx2">
                    <a:lumMod val="85000"/>
                    <a:lumOff val="15000"/>
                  </a:schemeClr>
                </a:solidFill>
                <a:effectLst>
                  <a:outerShdw blurRad="38100" dist="38100" dir="2700000" algn="tl">
                    <a:srgbClr val="000000">
                      <a:alpha val="43137"/>
                    </a:srgbClr>
                  </a:outerShdw>
                </a:effectLst>
              </a:rPr>
              <a:t>é es el GORE</a:t>
            </a:r>
            <a:r>
              <a:rPr lang="es-CL" sz="2400" dirty="0" smtClean="0">
                <a:solidFill>
                  <a:schemeClr val="tx2">
                    <a:lumMod val="85000"/>
                    <a:lumOff val="15000"/>
                  </a:schemeClr>
                </a:solidFill>
                <a:effectLst>
                  <a:outerShdw blurRad="38100" dist="38100" dir="2700000" algn="tl">
                    <a:srgbClr val="000000">
                      <a:alpha val="43137"/>
                    </a:srgbClr>
                  </a:outerShdw>
                </a:effectLst>
              </a:rPr>
              <a:t>?</a:t>
            </a:r>
            <a:endParaRPr lang="es-CL" sz="2400" dirty="0">
              <a:solidFill>
                <a:schemeClr val="tx2">
                  <a:lumMod val="85000"/>
                  <a:lumOff val="1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69676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250959" y="733738"/>
            <a:ext cx="4943341" cy="1200329"/>
          </a:xfrm>
          <a:prstGeom prst="rect">
            <a:avLst/>
          </a:prstGeom>
          <a:noFill/>
        </p:spPr>
        <p:txBody>
          <a:bodyPr wrap="square" rtlCol="0">
            <a:spAutoFit/>
          </a:bodyPr>
          <a:lstStyle/>
          <a:p>
            <a:pPr algn="ctr"/>
            <a:r>
              <a:rPr lang="es-CL" sz="2400" dirty="0" smtClean="0">
                <a:solidFill>
                  <a:schemeClr val="tx2">
                    <a:lumMod val="85000"/>
                    <a:lumOff val="15000"/>
                  </a:schemeClr>
                </a:solidFill>
                <a:effectLst>
                  <a:outerShdw blurRad="38100" dist="38100" dir="2700000" algn="tl">
                    <a:srgbClr val="000000">
                      <a:alpha val="43137"/>
                    </a:srgbClr>
                  </a:outerShdw>
                </a:effectLst>
              </a:rPr>
              <a:t>Fundamentación de la problemática de generada en el GORE</a:t>
            </a:r>
            <a:endParaRPr lang="es-CL" sz="2400" dirty="0">
              <a:solidFill>
                <a:schemeClr val="tx2">
                  <a:lumMod val="85000"/>
                  <a:lumOff val="15000"/>
                </a:schemeClr>
              </a:solidFill>
              <a:effectLst>
                <a:outerShdw blurRad="38100" dist="38100" dir="2700000" algn="tl">
                  <a:srgbClr val="000000">
                    <a:alpha val="43137"/>
                  </a:srgbClr>
                </a:outerShdw>
              </a:effectLst>
            </a:endParaRPr>
          </a:p>
        </p:txBody>
      </p:sp>
      <p:sp>
        <p:nvSpPr>
          <p:cNvPr id="4" name="Line 4"/>
          <p:cNvSpPr>
            <a:spLocks noChangeShapeType="1"/>
          </p:cNvSpPr>
          <p:nvPr/>
        </p:nvSpPr>
        <p:spPr bwMode="auto">
          <a:xfrm>
            <a:off x="492259" y="539215"/>
            <a:ext cx="4613141" cy="0"/>
          </a:xfrm>
          <a:prstGeom prst="line">
            <a:avLst/>
          </a:prstGeom>
          <a:noFill/>
          <a:ln w="19050">
            <a:solidFill>
              <a:srgbClr val="CC0000"/>
            </a:solidFill>
            <a:round/>
            <a:headEnd/>
            <a:tailEnd/>
          </a:ln>
          <a:effectLst>
            <a:outerShdw blurRad="50800" dist="38100" dir="5400000" algn="t" rotWithShape="0">
              <a:prstClr val="black">
                <a:alpha val="40000"/>
              </a:prstClr>
            </a:outerShdw>
          </a:effectLst>
        </p:spPr>
        <p:txBody>
          <a:bodyPr/>
          <a:lstStyle/>
          <a:p>
            <a:endParaRPr lang="es-ES"/>
          </a:p>
        </p:txBody>
      </p:sp>
      <p:sp>
        <p:nvSpPr>
          <p:cNvPr id="5" name="Line 4"/>
          <p:cNvSpPr>
            <a:spLocks noChangeShapeType="1"/>
          </p:cNvSpPr>
          <p:nvPr/>
        </p:nvSpPr>
        <p:spPr bwMode="auto">
          <a:xfrm>
            <a:off x="462387" y="1948205"/>
            <a:ext cx="4520484" cy="0"/>
          </a:xfrm>
          <a:prstGeom prst="line">
            <a:avLst/>
          </a:prstGeom>
          <a:noFill/>
          <a:ln w="19050">
            <a:solidFill>
              <a:srgbClr val="CC0000"/>
            </a:solidFill>
            <a:round/>
            <a:headEnd/>
            <a:tailEnd/>
          </a:ln>
          <a:effectLst>
            <a:outerShdw blurRad="50800" dist="38100" dir="5400000" algn="t" rotWithShape="0">
              <a:prstClr val="black">
                <a:alpha val="40000"/>
              </a:prstClr>
            </a:outerShdw>
          </a:effectLst>
        </p:spPr>
        <p:txBody>
          <a:bodyPr/>
          <a:lstStyle/>
          <a:p>
            <a:endParaRPr lang="es-ES"/>
          </a:p>
        </p:txBody>
      </p:sp>
      <p:sp>
        <p:nvSpPr>
          <p:cNvPr id="2" name="1 CuadroTexto"/>
          <p:cNvSpPr txBox="1"/>
          <p:nvPr/>
        </p:nvSpPr>
        <p:spPr>
          <a:xfrm>
            <a:off x="492259" y="3378914"/>
            <a:ext cx="7661141" cy="2585323"/>
          </a:xfrm>
          <a:prstGeom prst="rect">
            <a:avLst/>
          </a:prstGeom>
          <a:noFill/>
        </p:spPr>
        <p:txBody>
          <a:bodyPr wrap="square" rtlCol="0">
            <a:spAutoFit/>
          </a:bodyPr>
          <a:lstStyle/>
          <a:p>
            <a:pPr algn="just">
              <a:lnSpc>
                <a:spcPct val="150000"/>
              </a:lnSpc>
            </a:pPr>
            <a:r>
              <a:rPr lang="es-CL" dirty="0"/>
              <a:t>El Gore,  mantiene información registrada en sus sistemas confeccionados  en planillas de cálculo Excel. Al tratarse de una institución estatal, la cantidad de información que se  maneja es bastante, puesto que se almacenan todos los documentos relacionados por los proyectos que se generan a través del FNDR </a:t>
            </a:r>
            <a:r>
              <a:rPr lang="es-CL" dirty="0" smtClean="0"/>
              <a:t>y </a:t>
            </a:r>
            <a:r>
              <a:rPr lang="es-CL" dirty="0"/>
              <a:t>el </a:t>
            </a:r>
            <a:r>
              <a:rPr lang="es-CL" dirty="0" smtClean="0"/>
              <a:t>FONDEMA.</a:t>
            </a:r>
            <a:r>
              <a:rPr lang="es-CL" dirty="0"/>
              <a:t/>
            </a:r>
            <a:br>
              <a:rPr lang="es-CL" dirty="0"/>
            </a:br>
            <a:endParaRPr lang="es-CL" dirty="0"/>
          </a:p>
        </p:txBody>
      </p:sp>
      <p:sp>
        <p:nvSpPr>
          <p:cNvPr id="6" name="5 CuadroTexto"/>
          <p:cNvSpPr txBox="1"/>
          <p:nvPr/>
        </p:nvSpPr>
        <p:spPr>
          <a:xfrm>
            <a:off x="250959" y="2732742"/>
            <a:ext cx="3784600" cy="461665"/>
          </a:xfrm>
          <a:prstGeom prst="rect">
            <a:avLst/>
          </a:prstGeom>
          <a:noFill/>
        </p:spPr>
        <p:txBody>
          <a:bodyPr wrap="square" rtlCol="0">
            <a:spAutoFit/>
          </a:bodyPr>
          <a:lstStyle/>
          <a:p>
            <a:pPr algn="ctr"/>
            <a:r>
              <a:rPr lang="es-CL" sz="2400" dirty="0" smtClean="0">
                <a:solidFill>
                  <a:schemeClr val="tx2">
                    <a:lumMod val="85000"/>
                    <a:lumOff val="15000"/>
                  </a:schemeClr>
                </a:solidFill>
                <a:effectLst>
                  <a:outerShdw blurRad="38100" dist="38100" dir="2700000" algn="tl">
                    <a:srgbClr val="000000">
                      <a:alpha val="43137"/>
                    </a:srgbClr>
                  </a:outerShdw>
                </a:effectLst>
              </a:rPr>
              <a:t>¿Cuál es el problema?</a:t>
            </a:r>
            <a:endParaRPr lang="es-CL" sz="2400" dirty="0">
              <a:solidFill>
                <a:schemeClr val="tx2">
                  <a:lumMod val="85000"/>
                  <a:lumOff val="1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691558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250959" y="733738"/>
            <a:ext cx="4943341" cy="461665"/>
          </a:xfrm>
          <a:prstGeom prst="rect">
            <a:avLst/>
          </a:prstGeom>
          <a:noFill/>
        </p:spPr>
        <p:txBody>
          <a:bodyPr wrap="square" rtlCol="0">
            <a:spAutoFit/>
          </a:bodyPr>
          <a:lstStyle/>
          <a:p>
            <a:pPr algn="ctr"/>
            <a:r>
              <a:rPr lang="es-CL" sz="2400" dirty="0" smtClean="0">
                <a:solidFill>
                  <a:schemeClr val="tx2">
                    <a:lumMod val="85000"/>
                    <a:lumOff val="15000"/>
                  </a:schemeClr>
                </a:solidFill>
                <a:effectLst>
                  <a:outerShdw blurRad="38100" dist="38100" dir="2700000" algn="tl">
                    <a:srgbClr val="000000">
                      <a:alpha val="43137"/>
                    </a:srgbClr>
                  </a:outerShdw>
                </a:effectLst>
              </a:rPr>
              <a:t>Modelo Relacional</a:t>
            </a:r>
            <a:endParaRPr lang="es-CL" sz="2400" dirty="0">
              <a:solidFill>
                <a:schemeClr val="tx2">
                  <a:lumMod val="85000"/>
                  <a:lumOff val="15000"/>
                </a:schemeClr>
              </a:solidFill>
              <a:effectLst>
                <a:outerShdw blurRad="38100" dist="38100" dir="2700000" algn="tl">
                  <a:srgbClr val="000000">
                    <a:alpha val="43137"/>
                  </a:srgbClr>
                </a:outerShdw>
              </a:effectLst>
            </a:endParaRPr>
          </a:p>
        </p:txBody>
      </p:sp>
      <p:sp>
        <p:nvSpPr>
          <p:cNvPr id="4" name="Line 4"/>
          <p:cNvSpPr>
            <a:spLocks noChangeShapeType="1"/>
          </p:cNvSpPr>
          <p:nvPr/>
        </p:nvSpPr>
        <p:spPr bwMode="auto">
          <a:xfrm>
            <a:off x="492259" y="539215"/>
            <a:ext cx="4613141" cy="0"/>
          </a:xfrm>
          <a:prstGeom prst="line">
            <a:avLst/>
          </a:prstGeom>
          <a:noFill/>
          <a:ln w="19050">
            <a:solidFill>
              <a:srgbClr val="CC0000"/>
            </a:solidFill>
            <a:round/>
            <a:headEnd/>
            <a:tailEnd/>
          </a:ln>
          <a:effectLst>
            <a:outerShdw blurRad="50800" dist="38100" dir="5400000" algn="t" rotWithShape="0">
              <a:prstClr val="black">
                <a:alpha val="40000"/>
              </a:prstClr>
            </a:outerShdw>
          </a:effectLst>
        </p:spPr>
        <p:txBody>
          <a:bodyPr/>
          <a:lstStyle/>
          <a:p>
            <a:endParaRPr lang="es-ES"/>
          </a:p>
        </p:txBody>
      </p:sp>
      <p:sp>
        <p:nvSpPr>
          <p:cNvPr id="5" name="Line 4"/>
          <p:cNvSpPr>
            <a:spLocks noChangeShapeType="1"/>
          </p:cNvSpPr>
          <p:nvPr/>
        </p:nvSpPr>
        <p:spPr bwMode="auto">
          <a:xfrm>
            <a:off x="462387" y="1325905"/>
            <a:ext cx="4520484" cy="0"/>
          </a:xfrm>
          <a:prstGeom prst="line">
            <a:avLst/>
          </a:prstGeom>
          <a:noFill/>
          <a:ln w="19050">
            <a:solidFill>
              <a:srgbClr val="CC0000"/>
            </a:solidFill>
            <a:round/>
            <a:headEnd/>
            <a:tailEnd/>
          </a:ln>
          <a:effectLst>
            <a:outerShdw blurRad="50800" dist="38100" dir="5400000" algn="t" rotWithShape="0">
              <a:prstClr val="black">
                <a:alpha val="40000"/>
              </a:prstClr>
            </a:outerShdw>
          </a:effectLst>
        </p:spPr>
        <p:txBody>
          <a:bodyPr/>
          <a:lstStyle/>
          <a:p>
            <a:endParaRPr lang="es-ES"/>
          </a:p>
        </p:txBody>
      </p:sp>
      <p:sp>
        <p:nvSpPr>
          <p:cNvPr id="2" name="1 CuadroTexto"/>
          <p:cNvSpPr txBox="1"/>
          <p:nvPr/>
        </p:nvSpPr>
        <p:spPr>
          <a:xfrm>
            <a:off x="492259" y="2789039"/>
            <a:ext cx="8194541" cy="3831818"/>
          </a:xfrm>
          <a:prstGeom prst="rect">
            <a:avLst/>
          </a:prstGeom>
          <a:noFill/>
        </p:spPr>
        <p:txBody>
          <a:bodyPr wrap="square" rtlCol="0">
            <a:spAutoFit/>
          </a:bodyPr>
          <a:lstStyle/>
          <a:p>
            <a:pPr algn="just">
              <a:lnSpc>
                <a:spcPct val="150000"/>
              </a:lnSpc>
            </a:pPr>
            <a:r>
              <a:rPr lang="es-CL" dirty="0"/>
              <a:t>Su idea fundamental es el uso de «relaciones». Estas relaciones podrían considerarse en forma lógica como conjuntos de datos llamados «</a:t>
            </a:r>
            <a:r>
              <a:rPr lang="es-CL" dirty="0" err="1"/>
              <a:t>tuplas</a:t>
            </a:r>
            <a:r>
              <a:rPr lang="es-CL" dirty="0"/>
              <a:t>». Pese a que ésta es la teoría de las bases de datos relacionales creadas por Edgar Frank </a:t>
            </a:r>
            <a:r>
              <a:rPr lang="es-CL" dirty="0" err="1"/>
              <a:t>Codd</a:t>
            </a:r>
            <a:r>
              <a:rPr lang="es-CL" dirty="0"/>
              <a:t>, la mayoría de las veces se conceptualiza de una manera más fácil de imaginar, esto es, pensando en cada </a:t>
            </a:r>
            <a:r>
              <a:rPr lang="es-CL" b="1" dirty="0"/>
              <a:t>relación</a:t>
            </a:r>
            <a:r>
              <a:rPr lang="es-CL" dirty="0"/>
              <a:t> como si fuese una </a:t>
            </a:r>
            <a:r>
              <a:rPr lang="es-CL" b="1" dirty="0"/>
              <a:t>tabla </a:t>
            </a:r>
            <a:r>
              <a:rPr lang="es-CL" dirty="0"/>
              <a:t>que está compuesta por </a:t>
            </a:r>
            <a:r>
              <a:rPr lang="es-CL" i="1" dirty="0"/>
              <a:t>registros</a:t>
            </a:r>
            <a:r>
              <a:rPr lang="es-CL" dirty="0"/>
              <a:t> (cada fila de la tabla sería un registro o </a:t>
            </a:r>
            <a:r>
              <a:rPr lang="es-CL" i="1" dirty="0" err="1"/>
              <a:t>tupla</a:t>
            </a:r>
            <a:r>
              <a:rPr lang="es-CL" dirty="0"/>
              <a:t>), y </a:t>
            </a:r>
            <a:r>
              <a:rPr lang="es-CL" i="1" dirty="0"/>
              <a:t>columnas</a:t>
            </a:r>
            <a:r>
              <a:rPr lang="es-CL" dirty="0"/>
              <a:t> (también llamadas </a:t>
            </a:r>
            <a:r>
              <a:rPr lang="es-CL" i="1" dirty="0"/>
              <a:t>campos</a:t>
            </a:r>
            <a:r>
              <a:rPr lang="es-CL" dirty="0"/>
              <a:t>).</a:t>
            </a:r>
          </a:p>
          <a:p>
            <a:r>
              <a:rPr lang="es-CL" dirty="0"/>
              <a:t/>
            </a:r>
            <a:br>
              <a:rPr lang="es-CL" dirty="0"/>
            </a:br>
            <a:r>
              <a:rPr lang="es-CL" dirty="0"/>
              <a:t/>
            </a:r>
            <a:br>
              <a:rPr lang="es-CL" dirty="0"/>
            </a:br>
            <a:endParaRPr lang="es-CL" dirty="0"/>
          </a:p>
        </p:txBody>
      </p:sp>
      <p:sp>
        <p:nvSpPr>
          <p:cNvPr id="6" name="5 CuadroTexto"/>
          <p:cNvSpPr txBox="1"/>
          <p:nvPr/>
        </p:nvSpPr>
        <p:spPr>
          <a:xfrm>
            <a:off x="250959" y="1985684"/>
            <a:ext cx="5074813" cy="461665"/>
          </a:xfrm>
          <a:prstGeom prst="rect">
            <a:avLst/>
          </a:prstGeom>
          <a:noFill/>
        </p:spPr>
        <p:txBody>
          <a:bodyPr wrap="square" rtlCol="0">
            <a:spAutoFit/>
          </a:bodyPr>
          <a:lstStyle/>
          <a:p>
            <a:pPr algn="ctr"/>
            <a:r>
              <a:rPr lang="es-CL" sz="2400" dirty="0" smtClean="0">
                <a:solidFill>
                  <a:schemeClr val="tx2">
                    <a:lumMod val="85000"/>
                    <a:lumOff val="15000"/>
                  </a:schemeClr>
                </a:solidFill>
                <a:effectLst>
                  <a:outerShdw blurRad="38100" dist="38100" dir="2700000" algn="tl">
                    <a:srgbClr val="000000">
                      <a:alpha val="43137"/>
                    </a:srgbClr>
                  </a:outerShdw>
                </a:effectLst>
              </a:rPr>
              <a:t>¿Qué es un modelo relacional</a:t>
            </a:r>
            <a:r>
              <a:rPr lang="es-CL" sz="2400" dirty="0" smtClean="0">
                <a:solidFill>
                  <a:schemeClr val="tx2">
                    <a:lumMod val="85000"/>
                    <a:lumOff val="15000"/>
                  </a:schemeClr>
                </a:solidFill>
                <a:effectLst>
                  <a:outerShdw blurRad="38100" dist="38100" dir="2700000" algn="tl">
                    <a:srgbClr val="000000">
                      <a:alpha val="43137"/>
                    </a:srgbClr>
                  </a:outerShdw>
                </a:effectLst>
              </a:rPr>
              <a:t>?</a:t>
            </a:r>
            <a:endParaRPr lang="es-CL" sz="2400" dirty="0">
              <a:solidFill>
                <a:schemeClr val="tx2">
                  <a:lumMod val="85000"/>
                  <a:lumOff val="1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320780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31443" y="789793"/>
            <a:ext cx="3986011" cy="845824"/>
          </a:xfrm>
        </p:spPr>
        <p:txBody>
          <a:bodyPr/>
          <a:lstStyle/>
          <a:p>
            <a:r>
              <a:rPr lang="es-CL" dirty="0" smtClean="0">
                <a:solidFill>
                  <a:schemeClr val="tx2">
                    <a:lumMod val="85000"/>
                    <a:lumOff val="15000"/>
                  </a:schemeClr>
                </a:solidFill>
                <a:effectLst>
                  <a:outerShdw blurRad="38100" dist="38100" dir="2700000" algn="tl">
                    <a:srgbClr val="000000">
                      <a:alpha val="43137"/>
                    </a:srgbClr>
                  </a:outerShdw>
                </a:effectLst>
              </a:rPr>
              <a:t>Consultas</a:t>
            </a:r>
            <a:endParaRPr lang="es-CL" dirty="0">
              <a:solidFill>
                <a:schemeClr val="tx2">
                  <a:lumMod val="85000"/>
                  <a:lumOff val="15000"/>
                </a:schemeClr>
              </a:solidFill>
              <a:effectLst>
                <a:outerShdw blurRad="38100" dist="38100" dir="2700000" algn="tl">
                  <a:srgbClr val="000000">
                    <a:alpha val="43137"/>
                  </a:srgbClr>
                </a:outerShdw>
              </a:effectLst>
            </a:endParaRPr>
          </a:p>
        </p:txBody>
      </p:sp>
      <p:sp>
        <p:nvSpPr>
          <p:cNvPr id="3" name="Line 4"/>
          <p:cNvSpPr>
            <a:spLocks noChangeShapeType="1"/>
          </p:cNvSpPr>
          <p:nvPr/>
        </p:nvSpPr>
        <p:spPr bwMode="auto">
          <a:xfrm>
            <a:off x="669701" y="900360"/>
            <a:ext cx="5228823" cy="0"/>
          </a:xfrm>
          <a:prstGeom prst="line">
            <a:avLst/>
          </a:prstGeom>
          <a:noFill/>
          <a:ln w="19050">
            <a:solidFill>
              <a:srgbClr val="CC0000"/>
            </a:solidFill>
            <a:round/>
            <a:headEnd/>
            <a:tailEnd/>
          </a:ln>
          <a:effectLst>
            <a:outerShdw blurRad="50800" dist="38100" dir="5400000" algn="t" rotWithShape="0">
              <a:prstClr val="black">
                <a:alpha val="40000"/>
              </a:prstClr>
            </a:outerShdw>
          </a:effectLst>
        </p:spPr>
        <p:txBody>
          <a:bodyPr/>
          <a:lstStyle/>
          <a:p>
            <a:endParaRPr lang="es-ES"/>
          </a:p>
        </p:txBody>
      </p:sp>
      <p:sp>
        <p:nvSpPr>
          <p:cNvPr id="4" name="Line 4"/>
          <p:cNvSpPr>
            <a:spLocks noChangeShapeType="1"/>
          </p:cNvSpPr>
          <p:nvPr/>
        </p:nvSpPr>
        <p:spPr bwMode="auto">
          <a:xfrm>
            <a:off x="695459" y="1582940"/>
            <a:ext cx="5228823" cy="0"/>
          </a:xfrm>
          <a:prstGeom prst="line">
            <a:avLst/>
          </a:prstGeom>
          <a:noFill/>
          <a:ln w="19050">
            <a:solidFill>
              <a:srgbClr val="CC0000"/>
            </a:solidFill>
            <a:round/>
            <a:headEnd/>
            <a:tailEnd/>
          </a:ln>
          <a:effectLst>
            <a:outerShdw blurRad="50800" dist="38100" dir="5400000" algn="t" rotWithShape="0">
              <a:prstClr val="black">
                <a:alpha val="40000"/>
              </a:prstClr>
            </a:outerShdw>
          </a:effectLst>
        </p:spPr>
        <p:txBody>
          <a:bodyPr/>
          <a:lstStyle/>
          <a:p>
            <a:endParaRPr lang="es-ES"/>
          </a:p>
        </p:txBody>
      </p:sp>
    </p:spTree>
    <p:extLst>
      <p:ext uri="{BB962C8B-B14F-4D97-AF65-F5344CB8AC3E}">
        <p14:creationId xmlns:p14="http://schemas.microsoft.com/office/powerpoint/2010/main" val="25305867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2 Imagen" descr="Imagen1.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4" name="3 CuadroTexto"/>
          <p:cNvSpPr txBox="1">
            <a:spLocks noChangeArrowheads="1"/>
          </p:cNvSpPr>
          <p:nvPr/>
        </p:nvSpPr>
        <p:spPr bwMode="auto">
          <a:xfrm>
            <a:off x="1751013" y="2408238"/>
            <a:ext cx="6080125" cy="708025"/>
          </a:xfrm>
          <a:prstGeom prst="rect">
            <a:avLst/>
          </a:prstGeom>
          <a:noFill/>
          <a:ln w="9525">
            <a:noFill/>
            <a:miter lim="800000"/>
            <a:headEnd/>
            <a:tailEnd/>
          </a:ln>
        </p:spPr>
        <p:txBody>
          <a:bodyPr>
            <a:spAutoFit/>
          </a:bodyPr>
          <a:lstStyle/>
          <a:p>
            <a:r>
              <a:rPr lang="es-CL" sz="4000">
                <a:solidFill>
                  <a:schemeClr val="bg1"/>
                </a:solidFill>
              </a:rPr>
              <a:t>Gracias por su atención </a:t>
            </a:r>
            <a:endParaRPr lang="es-ES" sz="4000">
              <a:solidFill>
                <a:schemeClr val="bg1"/>
              </a:solidFill>
            </a:endParaRPr>
          </a:p>
        </p:txBody>
      </p:sp>
      <p:cxnSp>
        <p:nvCxnSpPr>
          <p:cNvPr id="6" name="5 Conector recto"/>
          <p:cNvCxnSpPr/>
          <p:nvPr/>
        </p:nvCxnSpPr>
        <p:spPr>
          <a:xfrm flipV="1">
            <a:off x="2073275" y="3116263"/>
            <a:ext cx="1982788"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4)">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685510"/>
            <a:ext cx="4307983" cy="440028"/>
          </a:xfrm>
        </p:spPr>
        <p:txBody>
          <a:bodyPr/>
          <a:lstStyle/>
          <a:p>
            <a:pPr algn="l" eaLnBrk="1" hangingPunct="1"/>
            <a:r>
              <a:rPr lang="es-CL" sz="2400" b="1" dirty="0" smtClean="0">
                <a:solidFill>
                  <a:schemeClr val="tx2">
                    <a:lumMod val="85000"/>
                    <a:lumOff val="15000"/>
                  </a:schemeClr>
                </a:solidFill>
                <a:effectLst>
                  <a:outerShdw blurRad="38100" dist="38100" dir="2700000" algn="tl">
                    <a:srgbClr val="000000">
                      <a:alpha val="43137"/>
                    </a:srgbClr>
                  </a:outerShdw>
                </a:effectLst>
                <a:latin typeface="Calibri" pitchFamily="34" charset="0"/>
                <a:cs typeface="Calibri" pitchFamily="34" charset="0"/>
              </a:rPr>
              <a:t>Descripción del Problema</a:t>
            </a:r>
            <a:endParaRPr lang="es-ES" sz="2400" b="1" dirty="0" smtClean="0">
              <a:solidFill>
                <a:schemeClr val="tx2">
                  <a:lumMod val="85000"/>
                  <a:lumOff val="15000"/>
                </a:schemeClr>
              </a:solidFill>
              <a:effectLst>
                <a:outerShdw blurRad="38100" dist="38100" dir="2700000" algn="tl">
                  <a:srgbClr val="000000">
                    <a:alpha val="43137"/>
                  </a:srgbClr>
                </a:outerShdw>
              </a:effectLst>
              <a:latin typeface="Calibri" pitchFamily="34" charset="0"/>
              <a:cs typeface="Calibri" pitchFamily="34" charset="0"/>
            </a:endParaRPr>
          </a:p>
        </p:txBody>
      </p:sp>
      <p:sp>
        <p:nvSpPr>
          <p:cNvPr id="3075" name="Rectangle 3"/>
          <p:cNvSpPr>
            <a:spLocks noGrp="1" noChangeArrowheads="1"/>
          </p:cNvSpPr>
          <p:nvPr>
            <p:ph type="body" idx="1"/>
          </p:nvPr>
        </p:nvSpPr>
        <p:spPr>
          <a:xfrm>
            <a:off x="467753" y="2571974"/>
            <a:ext cx="7747000" cy="2420940"/>
          </a:xfrm>
        </p:spPr>
        <p:txBody>
          <a:bodyPr/>
          <a:lstStyle/>
          <a:p>
            <a:pPr marL="0" indent="0" algn="just" eaLnBrk="1" hangingPunct="1">
              <a:buNone/>
            </a:pPr>
            <a:r>
              <a:rPr lang="es-CL" sz="2400" dirty="0" smtClean="0"/>
              <a:t>Actualmente </a:t>
            </a:r>
            <a:r>
              <a:rPr lang="es-CL" sz="2400" dirty="0"/>
              <a:t>los datos no se encuentran centralizados y para el organismo es un gran problema la gestión de estos. Al contener los datos en formato </a:t>
            </a:r>
            <a:r>
              <a:rPr lang="es-CL" sz="2400" dirty="0" smtClean="0"/>
              <a:t>Excel (.XLS) </a:t>
            </a:r>
            <a:r>
              <a:rPr lang="es-CL" sz="2400" dirty="0"/>
              <a:t>no pueden acceder todos los usuarios al mismo tiempo y la integridad de estos se ve afectada tanto en la seguridad como en su accesibilidad. </a:t>
            </a:r>
          </a:p>
          <a:p>
            <a:pPr marL="0" indent="0" algn="just" eaLnBrk="1" hangingPunct="1">
              <a:buFontTx/>
              <a:buNone/>
            </a:pPr>
            <a:endParaRPr lang="es-ES" sz="2400" dirty="0" smtClean="0">
              <a:solidFill>
                <a:schemeClr val="tx2">
                  <a:lumMod val="85000"/>
                  <a:lumOff val="15000"/>
                </a:schemeClr>
              </a:solidFill>
              <a:latin typeface="Calibri" pitchFamily="34" charset="0"/>
              <a:cs typeface="Calibri" pitchFamily="34" charset="0"/>
            </a:endParaRPr>
          </a:p>
        </p:txBody>
      </p:sp>
      <p:sp>
        <p:nvSpPr>
          <p:cNvPr id="3076" name="Line 4"/>
          <p:cNvSpPr>
            <a:spLocks noChangeShapeType="1"/>
          </p:cNvSpPr>
          <p:nvPr/>
        </p:nvSpPr>
        <p:spPr bwMode="auto">
          <a:xfrm>
            <a:off x="549276" y="1125538"/>
            <a:ext cx="4320000" cy="0"/>
          </a:xfrm>
          <a:prstGeom prst="line">
            <a:avLst/>
          </a:prstGeom>
          <a:noFill/>
          <a:ln w="19050" cmpd="dbl">
            <a:solidFill>
              <a:srgbClr val="CC0000"/>
            </a:solidFill>
            <a:round/>
            <a:headEnd/>
            <a:tailEnd/>
          </a:ln>
          <a:effectLst>
            <a:outerShdw blurRad="50800" dist="38100" dir="5400000" algn="t" rotWithShape="0">
              <a:prstClr val="black">
                <a:alpha val="40000"/>
              </a:prstClr>
            </a:outerShdw>
          </a:effectLst>
        </p:spPr>
        <p:txBody>
          <a:bodyPr/>
          <a:lstStyle/>
          <a:p>
            <a:endParaRPr lang="es-ES"/>
          </a:p>
        </p:txBody>
      </p:sp>
      <p:pic>
        <p:nvPicPr>
          <p:cNvPr id="3077" name="Picture 5" descr="C:\Users\tracy\Desktop\images (3).jpg"/>
          <p:cNvPicPr>
            <a:picLocks noChangeAspect="1" noChangeArrowheads="1"/>
          </p:cNvPicPr>
          <p:nvPr/>
        </p:nvPicPr>
        <p:blipFill>
          <a:blip r:embed="rId3">
            <a:lum bright="2000" contrast="26000"/>
          </a:blip>
          <a:srcRect/>
          <a:stretch>
            <a:fillRect/>
          </a:stretch>
        </p:blipFill>
        <p:spPr bwMode="auto">
          <a:xfrm rot="659644">
            <a:off x="6342741" y="4817034"/>
            <a:ext cx="3159701" cy="1904486"/>
          </a:xfrm>
          <a:prstGeom prst="rect">
            <a:avLst/>
          </a:prstGeom>
          <a:solidFill>
            <a:schemeClr val="bg1">
              <a:alpha val="0"/>
            </a:schemeClr>
          </a:solidFill>
          <a:ln w="9525">
            <a:noFill/>
            <a:miter lim="800000"/>
            <a:headEnd/>
            <a:tailEnd/>
          </a:ln>
        </p:spPr>
      </p:pic>
      <p:sp>
        <p:nvSpPr>
          <p:cNvPr id="6" name="Line 4"/>
          <p:cNvSpPr>
            <a:spLocks noChangeShapeType="1"/>
          </p:cNvSpPr>
          <p:nvPr/>
        </p:nvSpPr>
        <p:spPr bwMode="auto">
          <a:xfrm>
            <a:off x="549274" y="685510"/>
            <a:ext cx="4331820" cy="0"/>
          </a:xfrm>
          <a:prstGeom prst="line">
            <a:avLst/>
          </a:prstGeom>
          <a:noFill/>
          <a:ln w="19050">
            <a:solidFill>
              <a:srgbClr val="CC0000"/>
            </a:solidFill>
            <a:round/>
            <a:headEnd/>
            <a:tailEnd/>
          </a:ln>
          <a:effectLst>
            <a:outerShdw blurRad="50800" dist="38100" dir="5400000" algn="t" rotWithShape="0">
              <a:prstClr val="black">
                <a:alpha val="40000"/>
              </a:prstClr>
            </a:outerShdw>
          </a:effectLst>
        </p:spPr>
        <p:txBody>
          <a:bodyPr/>
          <a:lstStyle/>
          <a:p>
            <a:endParaRPr lang="es-ES"/>
          </a:p>
        </p:txBody>
      </p:sp>
      <p:sp>
        <p:nvSpPr>
          <p:cNvPr id="8" name="TextBox 1"/>
          <p:cNvSpPr txBox="1">
            <a:spLocks noChangeArrowheads="1"/>
          </p:cNvSpPr>
          <p:nvPr/>
        </p:nvSpPr>
        <p:spPr bwMode="auto">
          <a:xfrm>
            <a:off x="549274" y="1745912"/>
            <a:ext cx="29765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r>
              <a:rPr lang="es-ES_tradnl" b="1" dirty="0">
                <a:solidFill>
                  <a:schemeClr val="tx2">
                    <a:lumMod val="85000"/>
                    <a:lumOff val="15000"/>
                  </a:schemeClr>
                </a:solidFill>
                <a:effectLst>
                  <a:outerShdw blurRad="38100" dist="38100" dir="2700000" algn="tl">
                    <a:srgbClr val="000000">
                      <a:alpha val="43137"/>
                    </a:srgbClr>
                  </a:outerShdw>
                </a:effectLst>
              </a:rPr>
              <a:t>¿</a:t>
            </a:r>
            <a:r>
              <a:rPr lang="es-ES_tradnl" b="1" dirty="0" smtClean="0">
                <a:solidFill>
                  <a:schemeClr val="tx2">
                    <a:lumMod val="85000"/>
                    <a:lumOff val="15000"/>
                  </a:schemeClr>
                </a:solidFill>
                <a:effectLst>
                  <a:outerShdw blurRad="38100" dist="38100" dir="2700000" algn="tl">
                    <a:srgbClr val="000000">
                      <a:alpha val="43137"/>
                    </a:srgbClr>
                  </a:outerShdw>
                </a:effectLst>
              </a:rPr>
              <a:t>Cuál es el problema?</a:t>
            </a:r>
            <a:endParaRPr lang="es-ES_tradnl" b="1" dirty="0">
              <a:solidFill>
                <a:schemeClr val="tx2">
                  <a:lumMod val="85000"/>
                  <a:lumOff val="15000"/>
                </a:schemeClr>
              </a:solidFill>
              <a:effectLst>
                <a:outerShdw blurRad="38100" dist="38100" dir="2700000" algn="tl">
                  <a:srgbClr val="000000">
                    <a:alpha val="43137"/>
                  </a:srgbClr>
                </a:outerShdw>
              </a:effectLst>
            </a:endParaRPr>
          </a:p>
        </p:txBody>
      </p:sp>
    </p:spTree>
  </p:cSld>
  <p:clrMapOvr>
    <a:masterClrMapping/>
  </p:clrMapOvr>
  <p:transition spd="slow">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3 Marcador de texto"/>
          <p:cNvSpPr>
            <a:spLocks noGrp="1"/>
          </p:cNvSpPr>
          <p:nvPr>
            <p:ph type="body" sz="half" idx="2"/>
          </p:nvPr>
        </p:nvSpPr>
        <p:spPr>
          <a:xfrm>
            <a:off x="259895" y="2374559"/>
            <a:ext cx="4454857" cy="2357098"/>
          </a:xfrm>
        </p:spPr>
        <p:txBody>
          <a:bodyPr/>
          <a:lstStyle/>
          <a:p>
            <a:pPr algn="just"/>
            <a:r>
              <a:rPr lang="es-CL" sz="2400" dirty="0"/>
              <a:t>S</a:t>
            </a:r>
            <a:r>
              <a:rPr lang="es-CL" sz="2400" dirty="0" smtClean="0"/>
              <a:t>e </a:t>
            </a:r>
            <a:r>
              <a:rPr lang="es-CL" sz="2400" dirty="0"/>
              <a:t>migrarán hacia un modelo relacional que cumpla con los estándares de escalabilidad para aportar una mejora a la empresa y sea éste un soporte para futuros sistemas.</a:t>
            </a:r>
          </a:p>
          <a:p>
            <a:pPr algn="just" eaLnBrk="1" hangingPunct="1"/>
            <a:endParaRPr lang="es-ES" sz="2400" dirty="0" smtClean="0"/>
          </a:p>
        </p:txBody>
      </p:sp>
      <p:pic>
        <p:nvPicPr>
          <p:cNvPr id="4101" name="Picture 8" descr="C:\Users\tracy\Desktop\como_afrontar_los_problemas_de_forma_creativa.jpg"/>
          <p:cNvPicPr>
            <a:picLocks noChangeAspect="1" noChangeArrowheads="1"/>
          </p:cNvPicPr>
          <p:nvPr/>
        </p:nvPicPr>
        <p:blipFill>
          <a:blip r:embed="rId3"/>
          <a:srcRect/>
          <a:stretch>
            <a:fillRect/>
          </a:stretch>
        </p:blipFill>
        <p:spPr bwMode="auto">
          <a:xfrm rot="1101219">
            <a:off x="5041395" y="1753209"/>
            <a:ext cx="3907325" cy="1871569"/>
          </a:xfrm>
          <a:prstGeom prst="rect">
            <a:avLst/>
          </a:prstGeom>
          <a:noFill/>
          <a:ln w="9525">
            <a:noFill/>
            <a:miter lim="800000"/>
            <a:headEnd/>
            <a:tailEnd/>
          </a:ln>
        </p:spPr>
      </p:pic>
      <p:sp>
        <p:nvSpPr>
          <p:cNvPr id="9" name="Line 4"/>
          <p:cNvSpPr>
            <a:spLocks noChangeShapeType="1"/>
          </p:cNvSpPr>
          <p:nvPr/>
        </p:nvSpPr>
        <p:spPr bwMode="auto">
          <a:xfrm>
            <a:off x="549274" y="685510"/>
            <a:ext cx="4331820" cy="0"/>
          </a:xfrm>
          <a:prstGeom prst="line">
            <a:avLst/>
          </a:prstGeom>
          <a:noFill/>
          <a:ln w="19050">
            <a:solidFill>
              <a:srgbClr val="CC0000"/>
            </a:solidFill>
            <a:round/>
            <a:headEnd/>
            <a:tailEnd/>
          </a:ln>
          <a:effectLst>
            <a:outerShdw blurRad="50800" dist="38100" dir="5400000" algn="t" rotWithShape="0">
              <a:prstClr val="black">
                <a:alpha val="40000"/>
              </a:prstClr>
            </a:outerShdw>
          </a:effectLst>
        </p:spPr>
        <p:txBody>
          <a:bodyPr/>
          <a:lstStyle/>
          <a:p>
            <a:endParaRPr lang="es-ES"/>
          </a:p>
        </p:txBody>
      </p:sp>
      <p:sp>
        <p:nvSpPr>
          <p:cNvPr id="11" name="Line 4"/>
          <p:cNvSpPr>
            <a:spLocks noChangeShapeType="1"/>
          </p:cNvSpPr>
          <p:nvPr/>
        </p:nvSpPr>
        <p:spPr bwMode="auto">
          <a:xfrm>
            <a:off x="549274" y="1185640"/>
            <a:ext cx="4331820" cy="0"/>
          </a:xfrm>
          <a:prstGeom prst="line">
            <a:avLst/>
          </a:prstGeom>
          <a:noFill/>
          <a:ln w="19050">
            <a:solidFill>
              <a:srgbClr val="CC0000"/>
            </a:solidFill>
            <a:round/>
            <a:headEnd/>
            <a:tailEnd/>
          </a:ln>
          <a:effectLst>
            <a:outerShdw blurRad="50800" dist="38100" dir="5400000" algn="t" rotWithShape="0">
              <a:prstClr val="black">
                <a:alpha val="40000"/>
              </a:prstClr>
            </a:outerShdw>
          </a:effectLst>
        </p:spPr>
        <p:txBody>
          <a:bodyPr/>
          <a:lstStyle/>
          <a:p>
            <a:endParaRPr lang="es-ES"/>
          </a:p>
        </p:txBody>
      </p:sp>
      <p:sp>
        <p:nvSpPr>
          <p:cNvPr id="12" name="Rectangle 2"/>
          <p:cNvSpPr>
            <a:spLocks noGrp="1" noChangeArrowheads="1"/>
          </p:cNvSpPr>
          <p:nvPr>
            <p:ph type="title"/>
          </p:nvPr>
        </p:nvSpPr>
        <p:spPr>
          <a:xfrm>
            <a:off x="457200" y="685510"/>
            <a:ext cx="4307983" cy="440028"/>
          </a:xfrm>
        </p:spPr>
        <p:txBody>
          <a:bodyPr/>
          <a:lstStyle/>
          <a:p>
            <a:pPr algn="l" eaLnBrk="1" hangingPunct="1"/>
            <a:r>
              <a:rPr lang="es-CL" sz="2400" b="1" dirty="0" smtClean="0">
                <a:solidFill>
                  <a:schemeClr val="tx2">
                    <a:lumMod val="85000"/>
                    <a:lumOff val="15000"/>
                  </a:schemeClr>
                </a:solidFill>
                <a:effectLst>
                  <a:outerShdw blurRad="38100" dist="38100" dir="2700000" algn="tl">
                    <a:srgbClr val="000000">
                      <a:alpha val="43137"/>
                    </a:srgbClr>
                  </a:outerShdw>
                </a:effectLst>
                <a:latin typeface="Calibri" pitchFamily="34" charset="0"/>
                <a:cs typeface="Calibri" pitchFamily="34" charset="0"/>
              </a:rPr>
              <a:t>Descripción de la Solución</a:t>
            </a:r>
            <a:endParaRPr lang="es-ES" sz="2400" b="1" dirty="0" smtClean="0">
              <a:solidFill>
                <a:schemeClr val="tx2">
                  <a:lumMod val="85000"/>
                  <a:lumOff val="15000"/>
                </a:schemeClr>
              </a:solidFill>
              <a:effectLst>
                <a:outerShdw blurRad="38100" dist="38100" dir="2700000" algn="tl">
                  <a:srgbClr val="000000">
                    <a:alpha val="43137"/>
                  </a:srgbClr>
                </a:outerShdw>
              </a:effectLst>
              <a:latin typeface="Calibri" pitchFamily="34" charset="0"/>
              <a:cs typeface="Calibri" pitchFamily="34" charset="0"/>
            </a:endParaRPr>
          </a:p>
        </p:txBody>
      </p:sp>
      <p:sp>
        <p:nvSpPr>
          <p:cNvPr id="13" name="TextBox 1"/>
          <p:cNvSpPr txBox="1">
            <a:spLocks noChangeArrowheads="1"/>
          </p:cNvSpPr>
          <p:nvPr/>
        </p:nvSpPr>
        <p:spPr bwMode="auto">
          <a:xfrm>
            <a:off x="513095" y="1515079"/>
            <a:ext cx="28248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r>
              <a:rPr lang="es-ES_tradnl" b="1" dirty="0">
                <a:solidFill>
                  <a:schemeClr val="tx2">
                    <a:lumMod val="85000"/>
                    <a:lumOff val="15000"/>
                  </a:schemeClr>
                </a:solidFill>
                <a:effectLst>
                  <a:outerShdw blurRad="38100" dist="38100" dir="2700000" algn="tl">
                    <a:srgbClr val="000000">
                      <a:alpha val="43137"/>
                    </a:srgbClr>
                  </a:outerShdw>
                </a:effectLst>
              </a:rPr>
              <a:t>¿</a:t>
            </a:r>
            <a:r>
              <a:rPr lang="es-ES_tradnl" b="1" dirty="0" smtClean="0">
                <a:solidFill>
                  <a:schemeClr val="tx2">
                    <a:lumMod val="85000"/>
                    <a:lumOff val="15000"/>
                  </a:schemeClr>
                </a:solidFill>
                <a:effectLst>
                  <a:outerShdw blurRad="38100" dist="38100" dir="2700000" algn="tl">
                    <a:srgbClr val="000000">
                      <a:alpha val="43137"/>
                    </a:srgbClr>
                  </a:outerShdw>
                </a:effectLst>
              </a:rPr>
              <a:t>Cuál es la Solución?</a:t>
            </a:r>
            <a:endParaRPr lang="es-ES_tradnl" b="1" dirty="0">
              <a:solidFill>
                <a:schemeClr val="tx2">
                  <a:lumMod val="85000"/>
                  <a:lumOff val="15000"/>
                </a:schemeClr>
              </a:solidFill>
              <a:effectLst>
                <a:outerShdw blurRad="38100" dist="38100" dir="2700000" algn="tl">
                  <a:srgbClr val="000000">
                    <a:alpha val="43137"/>
                  </a:srgbClr>
                </a:outerShdw>
              </a:effectLst>
            </a:endParaRPr>
          </a:p>
        </p:txBody>
      </p:sp>
      <p:sp>
        <p:nvSpPr>
          <p:cNvPr id="3" name="2 Rectángulo"/>
          <p:cNvSpPr/>
          <p:nvPr/>
        </p:nvSpPr>
        <p:spPr>
          <a:xfrm>
            <a:off x="1925501" y="5208251"/>
            <a:ext cx="4572000" cy="738664"/>
          </a:xfrm>
          <a:prstGeom prst="rect">
            <a:avLst/>
          </a:prstGeom>
        </p:spPr>
        <p:txBody>
          <a:bodyPr>
            <a:spAutoFit/>
          </a:bodyPr>
          <a:lstStyle/>
          <a:p>
            <a:pPr algn="ctr">
              <a:defRPr/>
            </a:pPr>
            <a:r>
              <a:rPr lang="es-ES" sz="2400" b="1" dirty="0" smtClean="0">
                <a:solidFill>
                  <a:schemeClr val="tx2">
                    <a:lumMod val="85000"/>
                    <a:lumOff val="15000"/>
                  </a:schemeClr>
                </a:solidFill>
                <a:effectLst>
                  <a:outerShdw blurRad="38100" dist="38100" dir="2700000" algn="tl">
                    <a:srgbClr val="000000">
                      <a:alpha val="43137"/>
                    </a:srgbClr>
                  </a:outerShdw>
                </a:effectLst>
              </a:rPr>
              <a:t>MEMRE </a:t>
            </a:r>
            <a:r>
              <a:rPr lang="es-ES" b="1" dirty="0" smtClean="0">
                <a:solidFill>
                  <a:schemeClr val="tx2">
                    <a:lumMod val="85000"/>
                    <a:lumOff val="15000"/>
                  </a:schemeClr>
                </a:solidFill>
                <a:effectLst>
                  <a:outerShdw blurRad="38100" dist="38100" dir="2700000" algn="tl">
                    <a:srgbClr val="000000">
                      <a:alpha val="43137"/>
                    </a:srgbClr>
                  </a:outerShdw>
                </a:effectLst>
              </a:rPr>
              <a:t>Sistema migración de Datos de Excel a un Modelo Relacional</a:t>
            </a:r>
            <a:endParaRPr lang="es-ES" dirty="0">
              <a:solidFill>
                <a:schemeClr val="tx2">
                  <a:lumMod val="85000"/>
                  <a:lumOff val="15000"/>
                </a:schemeClr>
              </a:solidFill>
              <a:effectLst>
                <a:outerShdw blurRad="38100" dist="38100" dir="2700000" algn="tl">
                  <a:srgbClr val="000000">
                    <a:alpha val="43137"/>
                  </a:srgbClr>
                </a:outerShdw>
              </a:effectLst>
            </a:endParaRPr>
          </a:p>
        </p:txBody>
      </p:sp>
      <p:sp>
        <p:nvSpPr>
          <p:cNvPr id="15" name="Line 4"/>
          <p:cNvSpPr>
            <a:spLocks noChangeShapeType="1"/>
          </p:cNvSpPr>
          <p:nvPr/>
        </p:nvSpPr>
        <p:spPr bwMode="auto">
          <a:xfrm>
            <a:off x="412750" y="5208251"/>
            <a:ext cx="8394900" cy="0"/>
          </a:xfrm>
          <a:prstGeom prst="line">
            <a:avLst/>
          </a:prstGeom>
          <a:noFill/>
          <a:ln w="19050">
            <a:solidFill>
              <a:srgbClr val="CC0000"/>
            </a:solidFill>
            <a:round/>
            <a:headEnd/>
            <a:tailEnd/>
          </a:ln>
          <a:effectLst>
            <a:outerShdw blurRad="50800" dist="38100" dir="5400000" algn="t" rotWithShape="0">
              <a:prstClr val="black">
                <a:alpha val="40000"/>
              </a:prstClr>
            </a:outerShdw>
          </a:effectLst>
        </p:spPr>
        <p:txBody>
          <a:bodyPr/>
          <a:lstStyle/>
          <a:p>
            <a:endParaRPr lang="es-ES"/>
          </a:p>
        </p:txBody>
      </p:sp>
      <p:sp>
        <p:nvSpPr>
          <p:cNvPr id="16" name="Line 4"/>
          <p:cNvSpPr>
            <a:spLocks noChangeShapeType="1"/>
          </p:cNvSpPr>
          <p:nvPr/>
        </p:nvSpPr>
        <p:spPr bwMode="auto">
          <a:xfrm>
            <a:off x="412750" y="5946915"/>
            <a:ext cx="8294555" cy="0"/>
          </a:xfrm>
          <a:prstGeom prst="line">
            <a:avLst/>
          </a:prstGeom>
          <a:noFill/>
          <a:ln w="19050">
            <a:solidFill>
              <a:srgbClr val="CC0000"/>
            </a:solidFill>
            <a:round/>
            <a:headEnd/>
            <a:tailEnd/>
          </a:ln>
          <a:effectLst>
            <a:outerShdw blurRad="50800" dist="38100" dir="5400000" algn="t" rotWithShape="0">
              <a:prstClr val="black">
                <a:alpha val="40000"/>
              </a:prstClr>
            </a:outerShdw>
          </a:effectLst>
        </p:spPr>
        <p:txBody>
          <a:bodyPr/>
          <a:lstStyle/>
          <a:p>
            <a:endParaRPr lang="es-ES"/>
          </a:p>
        </p:txBody>
      </p:sp>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Título"/>
          <p:cNvSpPr>
            <a:spLocks noGrp="1"/>
          </p:cNvSpPr>
          <p:nvPr>
            <p:ph type="title"/>
          </p:nvPr>
        </p:nvSpPr>
        <p:spPr>
          <a:xfrm>
            <a:off x="419100" y="527653"/>
            <a:ext cx="4165600" cy="437547"/>
          </a:xfrm>
        </p:spPr>
        <p:txBody>
          <a:bodyPr/>
          <a:lstStyle/>
          <a:p>
            <a:r>
              <a:rPr lang="es-CL" sz="2800" dirty="0" smtClean="0">
                <a:solidFill>
                  <a:schemeClr val="tx2">
                    <a:lumMod val="85000"/>
                    <a:lumOff val="15000"/>
                  </a:schemeClr>
                </a:solidFill>
                <a:effectLst>
                  <a:outerShdw blurRad="38100" dist="38100" dir="2700000" algn="tl">
                    <a:srgbClr val="000000">
                      <a:alpha val="43137"/>
                    </a:srgbClr>
                  </a:outerShdw>
                </a:effectLst>
                <a:latin typeface="Calibri" pitchFamily="34" charset="0"/>
                <a:cs typeface="Calibri" pitchFamily="34" charset="0"/>
              </a:rPr>
              <a:t>Objetivo General </a:t>
            </a:r>
            <a:endParaRPr lang="es-ES" dirty="0" smtClean="0"/>
          </a:p>
        </p:txBody>
      </p:sp>
      <p:sp>
        <p:nvSpPr>
          <p:cNvPr id="5124" name="4 CuadroTexto"/>
          <p:cNvSpPr txBox="1">
            <a:spLocks noChangeArrowheads="1"/>
          </p:cNvSpPr>
          <p:nvPr/>
        </p:nvSpPr>
        <p:spPr bwMode="auto">
          <a:xfrm>
            <a:off x="528638" y="1354931"/>
            <a:ext cx="6902450" cy="677863"/>
          </a:xfrm>
          <a:prstGeom prst="rect">
            <a:avLst/>
          </a:prstGeom>
          <a:noFill/>
          <a:ln w="9525">
            <a:noFill/>
            <a:miter lim="800000"/>
            <a:headEnd/>
            <a:tailEnd/>
          </a:ln>
        </p:spPr>
        <p:txBody>
          <a:bodyPr>
            <a:spAutoFit/>
          </a:bodyPr>
          <a:lstStyle/>
          <a:p>
            <a:r>
              <a:rPr lang="es-ES" sz="2000" dirty="0"/>
              <a:t>A continuación, vera lo que se desea con el proyecto.</a:t>
            </a:r>
          </a:p>
          <a:p>
            <a:endParaRPr lang="es-ES" dirty="0"/>
          </a:p>
        </p:txBody>
      </p:sp>
      <p:sp>
        <p:nvSpPr>
          <p:cNvPr id="5125" name="5 CuadroTexto"/>
          <p:cNvSpPr txBox="1">
            <a:spLocks noChangeArrowheads="1"/>
          </p:cNvSpPr>
          <p:nvPr/>
        </p:nvSpPr>
        <p:spPr bwMode="auto">
          <a:xfrm>
            <a:off x="528638" y="3259138"/>
            <a:ext cx="3347903" cy="800219"/>
          </a:xfrm>
          <a:prstGeom prst="rect">
            <a:avLst/>
          </a:prstGeom>
          <a:noFill/>
          <a:ln w="9525">
            <a:noFill/>
            <a:miter lim="800000"/>
            <a:headEnd/>
            <a:tailEnd/>
          </a:ln>
        </p:spPr>
        <p:txBody>
          <a:bodyPr wrap="square">
            <a:spAutoFit/>
          </a:bodyPr>
          <a:lstStyle/>
          <a:p>
            <a:r>
              <a:rPr lang="es-CL" sz="2800" b="1" dirty="0">
                <a:solidFill>
                  <a:schemeClr val="tx2">
                    <a:lumMod val="85000"/>
                    <a:lumOff val="15000"/>
                  </a:schemeClr>
                </a:solidFill>
                <a:effectLst>
                  <a:outerShdw blurRad="38100" dist="38100" dir="2700000" algn="tl">
                    <a:srgbClr val="000000">
                      <a:alpha val="43137"/>
                    </a:srgbClr>
                  </a:outerShdw>
                </a:effectLst>
                <a:latin typeface="Calibri" pitchFamily="34" charset="0"/>
                <a:cs typeface="Calibri" pitchFamily="34" charset="0"/>
              </a:rPr>
              <a:t>Objetivos Específicos</a:t>
            </a:r>
          </a:p>
          <a:p>
            <a:endParaRPr lang="es-ES" dirty="0"/>
          </a:p>
        </p:txBody>
      </p:sp>
      <p:sp>
        <p:nvSpPr>
          <p:cNvPr id="9" name="Line 4"/>
          <p:cNvSpPr>
            <a:spLocks noChangeShapeType="1"/>
          </p:cNvSpPr>
          <p:nvPr/>
        </p:nvSpPr>
        <p:spPr bwMode="auto">
          <a:xfrm>
            <a:off x="407606" y="361392"/>
            <a:ext cx="4331820" cy="0"/>
          </a:xfrm>
          <a:prstGeom prst="line">
            <a:avLst/>
          </a:prstGeom>
          <a:noFill/>
          <a:ln w="19050">
            <a:solidFill>
              <a:srgbClr val="CC0000"/>
            </a:solidFill>
            <a:round/>
            <a:headEnd/>
            <a:tailEnd/>
          </a:ln>
          <a:effectLst>
            <a:outerShdw blurRad="50800" dist="38100" dir="5400000" algn="t" rotWithShape="0">
              <a:prstClr val="black">
                <a:alpha val="40000"/>
              </a:prstClr>
            </a:outerShdw>
          </a:effectLst>
        </p:spPr>
        <p:txBody>
          <a:bodyPr/>
          <a:lstStyle/>
          <a:p>
            <a:endParaRPr lang="es-ES"/>
          </a:p>
        </p:txBody>
      </p:sp>
      <p:sp>
        <p:nvSpPr>
          <p:cNvPr id="10" name="Line 4"/>
          <p:cNvSpPr>
            <a:spLocks noChangeShapeType="1"/>
          </p:cNvSpPr>
          <p:nvPr/>
        </p:nvSpPr>
        <p:spPr bwMode="auto">
          <a:xfrm>
            <a:off x="441838" y="938795"/>
            <a:ext cx="4331820" cy="0"/>
          </a:xfrm>
          <a:prstGeom prst="line">
            <a:avLst/>
          </a:prstGeom>
          <a:noFill/>
          <a:ln w="19050">
            <a:solidFill>
              <a:srgbClr val="CC0000"/>
            </a:solidFill>
            <a:round/>
            <a:headEnd/>
            <a:tailEnd/>
          </a:ln>
          <a:effectLst>
            <a:outerShdw blurRad="50800" dist="38100" dir="5400000" algn="t" rotWithShape="0">
              <a:prstClr val="black">
                <a:alpha val="40000"/>
              </a:prstClr>
            </a:outerShdw>
          </a:effectLst>
        </p:spPr>
        <p:txBody>
          <a:bodyPr/>
          <a:lstStyle/>
          <a:p>
            <a:endParaRPr lang="es-ES"/>
          </a:p>
        </p:txBody>
      </p:sp>
      <p:sp>
        <p:nvSpPr>
          <p:cNvPr id="11" name="Line 4"/>
          <p:cNvSpPr>
            <a:spLocks noChangeShapeType="1"/>
          </p:cNvSpPr>
          <p:nvPr/>
        </p:nvSpPr>
        <p:spPr bwMode="auto">
          <a:xfrm>
            <a:off x="441838" y="3259138"/>
            <a:ext cx="4331820" cy="0"/>
          </a:xfrm>
          <a:prstGeom prst="line">
            <a:avLst/>
          </a:prstGeom>
          <a:noFill/>
          <a:ln w="19050">
            <a:solidFill>
              <a:srgbClr val="CC0000"/>
            </a:solidFill>
            <a:round/>
            <a:headEnd/>
            <a:tailEnd/>
          </a:ln>
          <a:effectLst>
            <a:outerShdw blurRad="50800" dist="38100" dir="5400000" algn="t" rotWithShape="0">
              <a:prstClr val="black">
                <a:alpha val="40000"/>
              </a:prstClr>
            </a:outerShdw>
          </a:effectLst>
        </p:spPr>
        <p:txBody>
          <a:bodyPr/>
          <a:lstStyle/>
          <a:p>
            <a:endParaRPr lang="es-ES"/>
          </a:p>
        </p:txBody>
      </p:sp>
      <p:sp>
        <p:nvSpPr>
          <p:cNvPr id="12" name="Line 4"/>
          <p:cNvSpPr>
            <a:spLocks noChangeShapeType="1"/>
          </p:cNvSpPr>
          <p:nvPr/>
        </p:nvSpPr>
        <p:spPr bwMode="auto">
          <a:xfrm>
            <a:off x="441838" y="3864580"/>
            <a:ext cx="4331820" cy="0"/>
          </a:xfrm>
          <a:prstGeom prst="line">
            <a:avLst/>
          </a:prstGeom>
          <a:noFill/>
          <a:ln w="19050">
            <a:solidFill>
              <a:srgbClr val="CC0000"/>
            </a:solidFill>
            <a:round/>
            <a:headEnd/>
            <a:tailEnd/>
          </a:ln>
          <a:effectLst>
            <a:outerShdw blurRad="50800" dist="38100" dir="5400000" algn="t" rotWithShape="0">
              <a:prstClr val="black">
                <a:alpha val="40000"/>
              </a:prstClr>
            </a:outerShdw>
          </a:effectLst>
        </p:spPr>
        <p:txBody>
          <a:bodyPr/>
          <a:lstStyle/>
          <a:p>
            <a:endParaRPr lang="es-ES"/>
          </a:p>
        </p:txBody>
      </p:sp>
      <p:sp>
        <p:nvSpPr>
          <p:cNvPr id="2" name="1 Rectángulo"/>
          <p:cNvSpPr/>
          <p:nvPr/>
        </p:nvSpPr>
        <p:spPr>
          <a:xfrm>
            <a:off x="573088" y="2026329"/>
            <a:ext cx="7758112" cy="646331"/>
          </a:xfrm>
          <a:prstGeom prst="rect">
            <a:avLst/>
          </a:prstGeom>
        </p:spPr>
        <p:txBody>
          <a:bodyPr wrap="square">
            <a:spAutoFit/>
          </a:bodyPr>
          <a:lstStyle/>
          <a:p>
            <a:pPr marL="285750" indent="-285750" algn="just">
              <a:buClr>
                <a:srgbClr val="FF0000"/>
              </a:buClr>
              <a:buFont typeface="Arial" pitchFamily="34" charset="0"/>
              <a:buChar char="•"/>
            </a:pPr>
            <a:r>
              <a:rPr lang="es-CL" dirty="0">
                <a:latin typeface="Calibri" pitchFamily="34" charset="0"/>
                <a:cs typeface="Calibri" pitchFamily="34" charset="0"/>
              </a:rPr>
              <a:t>Migrar hacia un modelo relacional los datos de una funcionalidad del Gobierno Regional de la Araucanía, los cuales se encuentra en formato Excel.</a:t>
            </a:r>
          </a:p>
        </p:txBody>
      </p:sp>
      <p:sp>
        <p:nvSpPr>
          <p:cNvPr id="4" name="3 Rectángulo"/>
          <p:cNvSpPr/>
          <p:nvPr/>
        </p:nvSpPr>
        <p:spPr>
          <a:xfrm>
            <a:off x="674914" y="4059357"/>
            <a:ext cx="6858000" cy="2585323"/>
          </a:xfrm>
          <a:prstGeom prst="rect">
            <a:avLst/>
          </a:prstGeom>
        </p:spPr>
        <p:txBody>
          <a:bodyPr wrap="square">
            <a:spAutoFit/>
          </a:bodyPr>
          <a:lstStyle/>
          <a:p>
            <a:pPr marL="285750" indent="-285750">
              <a:lnSpc>
                <a:spcPct val="150000"/>
              </a:lnSpc>
              <a:buClr>
                <a:srgbClr val="FF0000"/>
              </a:buClr>
              <a:buFont typeface="Arial" pitchFamily="34" charset="0"/>
              <a:buChar char="•"/>
            </a:pPr>
            <a:r>
              <a:rPr lang="es-CL" dirty="0">
                <a:latin typeface="Calibri" pitchFamily="34" charset="0"/>
                <a:cs typeface="Calibri" pitchFamily="34" charset="0"/>
              </a:rPr>
              <a:t>Centralizar la información</a:t>
            </a:r>
          </a:p>
          <a:p>
            <a:pPr marL="285750" indent="-285750">
              <a:lnSpc>
                <a:spcPct val="150000"/>
              </a:lnSpc>
              <a:buClr>
                <a:srgbClr val="FF0000"/>
              </a:buClr>
              <a:buFont typeface="Arial" pitchFamily="34" charset="0"/>
              <a:buChar char="•"/>
            </a:pPr>
            <a:r>
              <a:rPr lang="es-CL" dirty="0">
                <a:latin typeface="Calibri" pitchFamily="34" charset="0"/>
                <a:cs typeface="Calibri" pitchFamily="34" charset="0"/>
              </a:rPr>
              <a:t> Dar integridad a la información</a:t>
            </a:r>
          </a:p>
          <a:p>
            <a:pPr marL="285750" lvl="0" indent="-285750">
              <a:lnSpc>
                <a:spcPct val="150000"/>
              </a:lnSpc>
              <a:buClr>
                <a:srgbClr val="FF0000"/>
              </a:buClr>
              <a:buFont typeface="Arial" pitchFamily="34" charset="0"/>
              <a:buChar char="•"/>
            </a:pPr>
            <a:r>
              <a:rPr lang="es-CL" dirty="0">
                <a:latin typeface="Calibri" pitchFamily="34" charset="0"/>
                <a:cs typeface="Calibri" pitchFamily="34" charset="0"/>
              </a:rPr>
              <a:t> Actualizar tecnológicamente el uso de la información</a:t>
            </a:r>
          </a:p>
          <a:p>
            <a:pPr marL="285750" lvl="0" indent="-285750">
              <a:lnSpc>
                <a:spcPct val="150000"/>
              </a:lnSpc>
              <a:buClr>
                <a:srgbClr val="FF0000"/>
              </a:buClr>
              <a:buFont typeface="Arial" pitchFamily="34" charset="0"/>
              <a:buChar char="•"/>
            </a:pPr>
            <a:r>
              <a:rPr lang="es-CL" dirty="0">
                <a:latin typeface="Calibri" pitchFamily="34" charset="0"/>
                <a:cs typeface="Calibri" pitchFamily="34" charset="0"/>
              </a:rPr>
              <a:t> Agilizar la gestión de la información</a:t>
            </a:r>
          </a:p>
          <a:p>
            <a:pPr marL="285750" lvl="0" indent="-285750">
              <a:lnSpc>
                <a:spcPct val="150000"/>
              </a:lnSpc>
              <a:buClr>
                <a:srgbClr val="FF0000"/>
              </a:buClr>
              <a:buFont typeface="Arial" pitchFamily="34" charset="0"/>
              <a:buChar char="•"/>
            </a:pPr>
            <a:r>
              <a:rPr lang="es-CL" dirty="0">
                <a:latin typeface="Calibri" pitchFamily="34" charset="0"/>
                <a:cs typeface="Calibri" pitchFamily="34" charset="0"/>
              </a:rPr>
              <a:t> Crear un soporte escalable para futuros sistemas</a:t>
            </a:r>
          </a:p>
          <a:p>
            <a:pPr marL="285750" lvl="0" indent="-285750">
              <a:lnSpc>
                <a:spcPct val="150000"/>
              </a:lnSpc>
              <a:buClr>
                <a:srgbClr val="FF0000"/>
              </a:buClr>
              <a:buFont typeface="Arial" pitchFamily="34" charset="0"/>
              <a:buChar char="•"/>
            </a:pPr>
            <a:r>
              <a:rPr lang="es-CL" dirty="0">
                <a:latin typeface="Calibri" pitchFamily="34" charset="0"/>
                <a:cs typeface="Calibri" pitchFamily="34" charset="0"/>
              </a:rPr>
              <a:t> Mejorar la disponibilidad de la información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412750" y="466166"/>
            <a:ext cx="3057994" cy="647700"/>
          </a:xfrm>
          <a:prstGeom prst="rect">
            <a:avLst/>
          </a:prstGeom>
          <a:noFill/>
          <a:ln w="9525">
            <a:noFill/>
            <a:miter lim="800000"/>
            <a:headEnd/>
            <a:tailEnd/>
          </a:ln>
          <a:effectLst/>
        </p:spPr>
        <p:txBody>
          <a:bodyPr anchor="b"/>
          <a:lstStyle/>
          <a:p>
            <a:pPr>
              <a:defRPr/>
            </a:pPr>
            <a:r>
              <a:rPr lang="es-CL" sz="2800" b="1" kern="0" dirty="0">
                <a:solidFill>
                  <a:schemeClr val="tx2">
                    <a:lumMod val="85000"/>
                    <a:lumOff val="15000"/>
                  </a:schemeClr>
                </a:solidFill>
                <a:effectLst>
                  <a:outerShdw blurRad="38100" dist="38100" dir="2700000" algn="tl">
                    <a:srgbClr val="000000">
                      <a:alpha val="43137"/>
                    </a:srgbClr>
                  </a:outerShdw>
                </a:effectLst>
                <a:latin typeface="Calibri" pitchFamily="34" charset="0"/>
                <a:ea typeface="+mj-ea"/>
                <a:cs typeface="Calibri" pitchFamily="34" charset="0"/>
              </a:rPr>
              <a:t>Proyecciones</a:t>
            </a:r>
            <a:endParaRPr lang="es-ES" sz="2800" b="1" kern="0" dirty="0">
              <a:solidFill>
                <a:schemeClr val="tx2">
                  <a:lumMod val="85000"/>
                  <a:lumOff val="15000"/>
                </a:schemeClr>
              </a:solidFill>
              <a:effectLst>
                <a:outerShdw blurRad="38100" dist="38100" dir="2700000" algn="tl">
                  <a:srgbClr val="000000">
                    <a:alpha val="43137"/>
                  </a:srgbClr>
                </a:outerShdw>
              </a:effectLst>
              <a:latin typeface="Calibri" pitchFamily="34" charset="0"/>
              <a:ea typeface="+mj-ea"/>
              <a:cs typeface="Calibri" pitchFamily="34" charset="0"/>
            </a:endParaRPr>
          </a:p>
        </p:txBody>
      </p:sp>
      <p:sp>
        <p:nvSpPr>
          <p:cNvPr id="7" name="6 Rectángulo redondeado"/>
          <p:cNvSpPr/>
          <p:nvPr/>
        </p:nvSpPr>
        <p:spPr>
          <a:xfrm>
            <a:off x="845455" y="3570514"/>
            <a:ext cx="7045325" cy="1936125"/>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endParaRPr lang="es-CL" dirty="0">
              <a:solidFill>
                <a:schemeClr val="tx1"/>
              </a:solidFill>
              <a:latin typeface="Calibri" pitchFamily="34" charset="0"/>
              <a:cs typeface="Calibri" pitchFamily="34" charset="0"/>
            </a:endParaRPr>
          </a:p>
          <a:p>
            <a:pPr algn="just">
              <a:buClr>
                <a:srgbClr val="FF0000"/>
              </a:buClr>
              <a:buFont typeface="Arial" pitchFamily="34" charset="0"/>
              <a:buChar char="•"/>
              <a:defRPr/>
            </a:pPr>
            <a:r>
              <a:rPr lang="es-CL" dirty="0" smtClean="0">
                <a:solidFill>
                  <a:schemeClr val="tx1"/>
                </a:solidFill>
                <a:latin typeface="Calibri" pitchFamily="34" charset="0"/>
                <a:cs typeface="Calibri" pitchFamily="34" charset="0"/>
              </a:rPr>
              <a:t> </a:t>
            </a:r>
            <a:r>
              <a:rPr lang="es-CL" dirty="0">
                <a:solidFill>
                  <a:schemeClr val="tx1"/>
                </a:solidFill>
                <a:latin typeface="Calibri" pitchFamily="34" charset="0"/>
                <a:cs typeface="Calibri" pitchFamily="34" charset="0"/>
              </a:rPr>
              <a:t>Satisfacer las necesidades de los usuarios</a:t>
            </a:r>
            <a:r>
              <a:rPr lang="es-CL" dirty="0" smtClean="0">
                <a:solidFill>
                  <a:schemeClr val="tx1"/>
                </a:solidFill>
                <a:latin typeface="Calibri" pitchFamily="34" charset="0"/>
                <a:cs typeface="Calibri" pitchFamily="34" charset="0"/>
              </a:rPr>
              <a:t>.</a:t>
            </a:r>
          </a:p>
          <a:p>
            <a:pPr algn="just">
              <a:buClr>
                <a:srgbClr val="FF0000"/>
              </a:buClr>
              <a:buFont typeface="Arial" pitchFamily="34" charset="0"/>
              <a:buChar char="•"/>
              <a:defRPr/>
            </a:pPr>
            <a:endParaRPr lang="es-CL" dirty="0">
              <a:solidFill>
                <a:schemeClr val="tx1"/>
              </a:solidFill>
              <a:latin typeface="Calibri" pitchFamily="34" charset="0"/>
              <a:cs typeface="Calibri" pitchFamily="34" charset="0"/>
            </a:endParaRPr>
          </a:p>
          <a:p>
            <a:pPr algn="just">
              <a:buClr>
                <a:srgbClr val="FF0000"/>
              </a:buClr>
              <a:buFont typeface="Arial" pitchFamily="34" charset="0"/>
              <a:buChar char="•"/>
              <a:defRPr/>
            </a:pPr>
            <a:r>
              <a:rPr lang="es-CL" dirty="0" smtClean="0">
                <a:solidFill>
                  <a:schemeClr val="tx1"/>
                </a:solidFill>
                <a:latin typeface="Calibri" pitchFamily="34" charset="0"/>
                <a:cs typeface="Calibri" pitchFamily="34" charset="0"/>
              </a:rPr>
              <a:t> Lograr solucionar el problema actual de la empresa.</a:t>
            </a:r>
          </a:p>
          <a:p>
            <a:pPr algn="just">
              <a:buClr>
                <a:srgbClr val="FF0000"/>
              </a:buClr>
              <a:buFont typeface="Arial" pitchFamily="34" charset="0"/>
              <a:buChar char="•"/>
              <a:defRPr/>
            </a:pPr>
            <a:endParaRPr lang="es-ES" dirty="0">
              <a:solidFill>
                <a:schemeClr val="tx1"/>
              </a:solidFill>
              <a:latin typeface="Calibri" pitchFamily="34" charset="0"/>
              <a:cs typeface="Calibri" pitchFamily="34" charset="0"/>
            </a:endParaRPr>
          </a:p>
        </p:txBody>
      </p:sp>
      <p:sp>
        <p:nvSpPr>
          <p:cNvPr id="6" name="Line 4"/>
          <p:cNvSpPr>
            <a:spLocks noChangeShapeType="1"/>
          </p:cNvSpPr>
          <p:nvPr/>
        </p:nvSpPr>
        <p:spPr bwMode="auto">
          <a:xfrm>
            <a:off x="412750" y="1127528"/>
            <a:ext cx="4331820" cy="0"/>
          </a:xfrm>
          <a:prstGeom prst="line">
            <a:avLst/>
          </a:prstGeom>
          <a:noFill/>
          <a:ln w="19050">
            <a:solidFill>
              <a:srgbClr val="CC0000"/>
            </a:solidFill>
            <a:round/>
            <a:headEnd/>
            <a:tailEnd/>
          </a:ln>
          <a:effectLst>
            <a:outerShdw blurRad="50800" dist="38100" dir="5400000" algn="t" rotWithShape="0">
              <a:prstClr val="black">
                <a:alpha val="40000"/>
              </a:prstClr>
            </a:outerShdw>
          </a:effectLst>
        </p:spPr>
        <p:txBody>
          <a:bodyPr/>
          <a:lstStyle/>
          <a:p>
            <a:endParaRPr lang="es-ES"/>
          </a:p>
        </p:txBody>
      </p:sp>
      <p:sp>
        <p:nvSpPr>
          <p:cNvPr id="8" name="Line 4"/>
          <p:cNvSpPr>
            <a:spLocks noChangeShapeType="1"/>
          </p:cNvSpPr>
          <p:nvPr/>
        </p:nvSpPr>
        <p:spPr bwMode="auto">
          <a:xfrm>
            <a:off x="412750" y="672228"/>
            <a:ext cx="4331820" cy="0"/>
          </a:xfrm>
          <a:prstGeom prst="line">
            <a:avLst/>
          </a:prstGeom>
          <a:noFill/>
          <a:ln w="19050">
            <a:solidFill>
              <a:srgbClr val="CC0000"/>
            </a:solidFill>
            <a:round/>
            <a:headEnd/>
            <a:tailEnd/>
          </a:ln>
          <a:effectLst>
            <a:outerShdw blurRad="50800" dist="38100" dir="5400000" algn="t" rotWithShape="0">
              <a:prstClr val="black">
                <a:alpha val="40000"/>
              </a:prstClr>
            </a:outerShdw>
          </a:effectLst>
        </p:spPr>
        <p:txBody>
          <a:bodyPr/>
          <a:lstStyle/>
          <a:p>
            <a:endParaRPr lang="es-ES"/>
          </a:p>
        </p:txBody>
      </p:sp>
      <p:sp>
        <p:nvSpPr>
          <p:cNvPr id="2" name="1 Rectángulo"/>
          <p:cNvSpPr/>
          <p:nvPr/>
        </p:nvSpPr>
        <p:spPr>
          <a:xfrm>
            <a:off x="471032" y="1847670"/>
            <a:ext cx="8084456" cy="1200329"/>
          </a:xfrm>
          <a:prstGeom prst="rect">
            <a:avLst/>
          </a:prstGeom>
        </p:spPr>
        <p:txBody>
          <a:bodyPr wrap="square">
            <a:spAutoFit/>
          </a:bodyPr>
          <a:lstStyle/>
          <a:p>
            <a:pPr algn="just"/>
            <a:r>
              <a:rPr lang="es-CL" dirty="0">
                <a:latin typeface="Calibri" pitchFamily="34" charset="0"/>
                <a:cs typeface="Calibri" pitchFamily="34" charset="0"/>
              </a:rPr>
              <a:t>MEMRE proporcionará las herramientas operativas que permitirán darle un valor agregado a la información el cual servirá de base para automatizar e integrar los procesos de negocios, optimizar y llevar un eficiente control de los datos de los datos que antiguamente gestionaban en planillas Excel.</a:t>
            </a:r>
          </a:p>
        </p:txBody>
      </p:sp>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5 CuadroTexto"/>
          <p:cNvSpPr txBox="1">
            <a:spLocks noChangeArrowheads="1"/>
          </p:cNvSpPr>
          <p:nvPr/>
        </p:nvSpPr>
        <p:spPr bwMode="auto">
          <a:xfrm>
            <a:off x="425450" y="785813"/>
            <a:ext cx="2575327" cy="800219"/>
          </a:xfrm>
          <a:prstGeom prst="rect">
            <a:avLst/>
          </a:prstGeom>
          <a:noFill/>
          <a:ln w="9525">
            <a:noFill/>
            <a:miter lim="800000"/>
            <a:headEnd/>
            <a:tailEnd/>
          </a:ln>
        </p:spPr>
        <p:txBody>
          <a:bodyPr wrap="square">
            <a:spAutoFit/>
          </a:bodyPr>
          <a:lstStyle/>
          <a:p>
            <a:r>
              <a:rPr lang="es-CL" sz="2800" dirty="0">
                <a:solidFill>
                  <a:schemeClr val="tx2">
                    <a:lumMod val="85000"/>
                    <a:lumOff val="15000"/>
                  </a:schemeClr>
                </a:solidFill>
                <a:effectLst>
                  <a:outerShdw blurRad="38100" dist="38100" dir="2700000" algn="tl">
                    <a:srgbClr val="000000">
                      <a:alpha val="43137"/>
                    </a:srgbClr>
                  </a:outerShdw>
                </a:effectLst>
                <a:latin typeface="Calibri" pitchFamily="34" charset="0"/>
                <a:cs typeface="Calibri" pitchFamily="34" charset="0"/>
              </a:rPr>
              <a:t>Carta Gantt</a:t>
            </a:r>
          </a:p>
          <a:p>
            <a:endParaRPr lang="es-ES" dirty="0"/>
          </a:p>
        </p:txBody>
      </p:sp>
      <p:sp>
        <p:nvSpPr>
          <p:cNvPr id="5" name="Line 4"/>
          <p:cNvSpPr>
            <a:spLocks noChangeShapeType="1"/>
          </p:cNvSpPr>
          <p:nvPr/>
        </p:nvSpPr>
        <p:spPr bwMode="auto">
          <a:xfrm>
            <a:off x="425450" y="797329"/>
            <a:ext cx="4331820" cy="0"/>
          </a:xfrm>
          <a:prstGeom prst="line">
            <a:avLst/>
          </a:prstGeom>
          <a:noFill/>
          <a:ln w="19050">
            <a:solidFill>
              <a:srgbClr val="CC0000"/>
            </a:solidFill>
            <a:round/>
            <a:headEnd/>
            <a:tailEnd/>
          </a:ln>
          <a:effectLst>
            <a:outerShdw blurRad="50800" dist="38100" dir="5400000" algn="t" rotWithShape="0">
              <a:prstClr val="black">
                <a:alpha val="40000"/>
              </a:prstClr>
            </a:outerShdw>
          </a:effectLst>
        </p:spPr>
        <p:txBody>
          <a:bodyPr/>
          <a:lstStyle/>
          <a:p>
            <a:endParaRPr lang="es-ES"/>
          </a:p>
        </p:txBody>
      </p:sp>
      <p:sp>
        <p:nvSpPr>
          <p:cNvPr id="6" name="Line 4"/>
          <p:cNvSpPr>
            <a:spLocks noChangeShapeType="1"/>
          </p:cNvSpPr>
          <p:nvPr/>
        </p:nvSpPr>
        <p:spPr bwMode="auto">
          <a:xfrm>
            <a:off x="425450" y="1301832"/>
            <a:ext cx="4331820" cy="0"/>
          </a:xfrm>
          <a:prstGeom prst="line">
            <a:avLst/>
          </a:prstGeom>
          <a:noFill/>
          <a:ln w="19050">
            <a:solidFill>
              <a:srgbClr val="CC0000"/>
            </a:solidFill>
            <a:round/>
            <a:headEnd/>
            <a:tailEnd/>
          </a:ln>
          <a:effectLst>
            <a:outerShdw blurRad="50800" dist="38100" dir="5400000" algn="t" rotWithShape="0">
              <a:prstClr val="black">
                <a:alpha val="40000"/>
              </a:prstClr>
            </a:outerShdw>
          </a:effectLst>
        </p:spPr>
        <p:txBody>
          <a:bodyPr/>
          <a:lstStyle/>
          <a:p>
            <a:endParaRPr lang="es-ES"/>
          </a:p>
        </p:txBody>
      </p:sp>
      <p:pic>
        <p:nvPicPr>
          <p:cNvPr id="1026" name="Picture 2" descr="C:\Users\Tracy\Desktop\carta gantt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495" y="1586032"/>
            <a:ext cx="7383462" cy="4133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Título"/>
          <p:cNvSpPr>
            <a:spLocks noGrp="1"/>
          </p:cNvSpPr>
          <p:nvPr>
            <p:ph type="title"/>
          </p:nvPr>
        </p:nvSpPr>
        <p:spPr>
          <a:xfrm>
            <a:off x="457200" y="695459"/>
            <a:ext cx="2672366" cy="449600"/>
          </a:xfrm>
        </p:spPr>
        <p:txBody>
          <a:bodyPr/>
          <a:lstStyle/>
          <a:p>
            <a:pPr algn="l"/>
            <a:r>
              <a:rPr lang="es-CL" sz="2800" dirty="0" smtClean="0">
                <a:solidFill>
                  <a:schemeClr val="tx2">
                    <a:lumMod val="85000"/>
                    <a:lumOff val="15000"/>
                  </a:schemeClr>
                </a:solidFill>
                <a:effectLst>
                  <a:outerShdw blurRad="38100" dist="38100" dir="2700000" algn="tl">
                    <a:srgbClr val="000000">
                      <a:alpha val="43137"/>
                    </a:srgbClr>
                  </a:outerShdw>
                </a:effectLst>
                <a:latin typeface="Calibri" pitchFamily="34" charset="0"/>
                <a:cs typeface="Calibri" pitchFamily="34" charset="0"/>
              </a:rPr>
              <a:t>Gráfica</a:t>
            </a:r>
            <a:endParaRPr lang="es-ES" sz="2800" dirty="0" smtClean="0">
              <a:solidFill>
                <a:schemeClr val="tx2">
                  <a:lumMod val="85000"/>
                  <a:lumOff val="15000"/>
                </a:schemeClr>
              </a:solidFill>
              <a:effectLst>
                <a:outerShdw blurRad="38100" dist="38100" dir="2700000" algn="tl">
                  <a:srgbClr val="000000">
                    <a:alpha val="43137"/>
                  </a:srgbClr>
                </a:outerShdw>
              </a:effectLst>
              <a:latin typeface="Calibri" pitchFamily="34" charset="0"/>
              <a:cs typeface="Calibri" pitchFamily="34" charset="0"/>
            </a:endParaRPr>
          </a:p>
        </p:txBody>
      </p:sp>
      <p:sp>
        <p:nvSpPr>
          <p:cNvPr id="6" name="Line 4"/>
          <p:cNvSpPr>
            <a:spLocks noChangeShapeType="1"/>
          </p:cNvSpPr>
          <p:nvPr/>
        </p:nvSpPr>
        <p:spPr bwMode="auto">
          <a:xfrm>
            <a:off x="425450" y="694298"/>
            <a:ext cx="4331820" cy="0"/>
          </a:xfrm>
          <a:prstGeom prst="line">
            <a:avLst/>
          </a:prstGeom>
          <a:noFill/>
          <a:ln w="19050">
            <a:solidFill>
              <a:srgbClr val="CC0000"/>
            </a:solidFill>
            <a:round/>
            <a:headEnd/>
            <a:tailEnd/>
          </a:ln>
          <a:effectLst>
            <a:outerShdw blurRad="50800" dist="38100" dir="5400000" algn="t" rotWithShape="0">
              <a:prstClr val="black">
                <a:alpha val="40000"/>
              </a:prstClr>
            </a:outerShdw>
          </a:effectLst>
        </p:spPr>
        <p:txBody>
          <a:bodyPr/>
          <a:lstStyle/>
          <a:p>
            <a:endParaRPr lang="es-ES"/>
          </a:p>
        </p:txBody>
      </p:sp>
      <p:sp>
        <p:nvSpPr>
          <p:cNvPr id="7" name="Line 4"/>
          <p:cNvSpPr>
            <a:spLocks noChangeShapeType="1"/>
          </p:cNvSpPr>
          <p:nvPr/>
        </p:nvSpPr>
        <p:spPr bwMode="auto">
          <a:xfrm>
            <a:off x="425450" y="1145059"/>
            <a:ext cx="4331820" cy="0"/>
          </a:xfrm>
          <a:prstGeom prst="line">
            <a:avLst/>
          </a:prstGeom>
          <a:noFill/>
          <a:ln w="19050">
            <a:solidFill>
              <a:srgbClr val="CC0000"/>
            </a:solidFill>
            <a:round/>
            <a:headEnd/>
            <a:tailEnd/>
          </a:ln>
          <a:effectLst>
            <a:outerShdw blurRad="50800" dist="38100" dir="5400000" algn="t" rotWithShape="0">
              <a:prstClr val="black">
                <a:alpha val="40000"/>
              </a:prstClr>
            </a:outerShdw>
          </a:effectLst>
        </p:spPr>
        <p:txBody>
          <a:bodyPr/>
          <a:lstStyle/>
          <a:p>
            <a:endParaRPr lang="es-ES"/>
          </a:p>
        </p:txBody>
      </p:sp>
      <p:pic>
        <p:nvPicPr>
          <p:cNvPr id="2050" name="Picture 2" descr="C:\Users\Tracy\Desktop\carta gantt 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450" y="1452563"/>
            <a:ext cx="7934779" cy="46724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5450" y="145849"/>
            <a:ext cx="3123127" cy="986332"/>
          </a:xfrm>
        </p:spPr>
        <p:txBody>
          <a:bodyPr/>
          <a:lstStyle/>
          <a:p>
            <a:r>
              <a:rPr lang="es-CL" sz="2800" dirty="0" smtClean="0">
                <a:solidFill>
                  <a:schemeClr val="tx2">
                    <a:lumMod val="85000"/>
                    <a:lumOff val="15000"/>
                  </a:schemeClr>
                </a:solidFill>
                <a:effectLst>
                  <a:outerShdw blurRad="38100" dist="38100" dir="2700000" algn="tl">
                    <a:srgbClr val="000000">
                      <a:alpha val="43137"/>
                    </a:srgbClr>
                  </a:outerShdw>
                </a:effectLst>
                <a:latin typeface="Calibri" pitchFamily="34" charset="0"/>
                <a:cs typeface="Calibri" pitchFamily="34" charset="0"/>
              </a:rPr>
              <a:t>Modelo de Datos</a:t>
            </a:r>
            <a:endParaRPr lang="es-CL" sz="2800" dirty="0">
              <a:solidFill>
                <a:schemeClr val="tx2">
                  <a:lumMod val="85000"/>
                  <a:lumOff val="15000"/>
                </a:schemeClr>
              </a:solidFill>
              <a:effectLst>
                <a:outerShdw blurRad="38100" dist="38100" dir="2700000" algn="tl">
                  <a:srgbClr val="000000">
                    <a:alpha val="43137"/>
                  </a:srgbClr>
                </a:outerShdw>
              </a:effectLst>
              <a:latin typeface="Calibri" pitchFamily="34" charset="0"/>
              <a:cs typeface="Calibri" pitchFamily="34" charset="0"/>
            </a:endParaRPr>
          </a:p>
        </p:txBody>
      </p:sp>
      <p:sp>
        <p:nvSpPr>
          <p:cNvPr id="3" name="Line 4"/>
          <p:cNvSpPr>
            <a:spLocks noChangeShapeType="1"/>
          </p:cNvSpPr>
          <p:nvPr/>
        </p:nvSpPr>
        <p:spPr bwMode="auto">
          <a:xfrm>
            <a:off x="425450" y="385205"/>
            <a:ext cx="4331820" cy="0"/>
          </a:xfrm>
          <a:prstGeom prst="line">
            <a:avLst/>
          </a:prstGeom>
          <a:noFill/>
          <a:ln w="19050">
            <a:solidFill>
              <a:srgbClr val="CC0000"/>
            </a:solidFill>
            <a:round/>
            <a:headEnd/>
            <a:tailEnd/>
          </a:ln>
          <a:effectLst>
            <a:outerShdw blurRad="50800" dist="38100" dir="5400000" algn="t" rotWithShape="0">
              <a:prstClr val="black">
                <a:alpha val="40000"/>
              </a:prstClr>
            </a:outerShdw>
          </a:effectLst>
        </p:spPr>
        <p:txBody>
          <a:bodyPr/>
          <a:lstStyle/>
          <a:p>
            <a:endParaRPr lang="es-ES"/>
          </a:p>
        </p:txBody>
      </p:sp>
      <p:sp>
        <p:nvSpPr>
          <p:cNvPr id="4" name="Line 4"/>
          <p:cNvSpPr>
            <a:spLocks noChangeShapeType="1"/>
          </p:cNvSpPr>
          <p:nvPr/>
        </p:nvSpPr>
        <p:spPr bwMode="auto">
          <a:xfrm>
            <a:off x="425450" y="823088"/>
            <a:ext cx="4331820" cy="0"/>
          </a:xfrm>
          <a:prstGeom prst="line">
            <a:avLst/>
          </a:prstGeom>
          <a:noFill/>
          <a:ln w="19050">
            <a:solidFill>
              <a:srgbClr val="CC0000"/>
            </a:solidFill>
            <a:round/>
            <a:headEnd/>
            <a:tailEnd/>
          </a:ln>
          <a:effectLst>
            <a:outerShdw blurRad="50800" dist="38100" dir="5400000" algn="t" rotWithShape="0">
              <a:prstClr val="black">
                <a:alpha val="40000"/>
              </a:prstClr>
            </a:outerShdw>
          </a:effectLst>
        </p:spPr>
        <p:txBody>
          <a:bodyPr/>
          <a:lstStyle/>
          <a:p>
            <a:endParaRPr lang="es-ES"/>
          </a:p>
        </p:txBody>
      </p:sp>
      <p:pic>
        <p:nvPicPr>
          <p:cNvPr id="3074" name="Picture 2" descr="C:\Users\Tracy\Desktop\modelo de dato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296081"/>
            <a:ext cx="9372600" cy="5422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51290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5450" y="296305"/>
            <a:ext cx="4331820" cy="986332"/>
          </a:xfrm>
        </p:spPr>
        <p:txBody>
          <a:bodyPr/>
          <a:lstStyle/>
          <a:p>
            <a:r>
              <a:rPr lang="es-CL" sz="2800" dirty="0" smtClean="0">
                <a:solidFill>
                  <a:schemeClr val="tx2">
                    <a:lumMod val="85000"/>
                    <a:lumOff val="15000"/>
                  </a:schemeClr>
                </a:solidFill>
                <a:effectLst>
                  <a:outerShdw blurRad="38100" dist="38100" dir="2700000" algn="tl">
                    <a:srgbClr val="000000">
                      <a:alpha val="43137"/>
                    </a:srgbClr>
                  </a:outerShdw>
                </a:effectLst>
                <a:latin typeface="Calibri" pitchFamily="34" charset="0"/>
                <a:cs typeface="Calibri" pitchFamily="34" charset="0"/>
              </a:rPr>
              <a:t>Definición de los Módulos</a:t>
            </a:r>
            <a:endParaRPr lang="es-CL" sz="2800" dirty="0">
              <a:solidFill>
                <a:schemeClr val="tx2">
                  <a:lumMod val="85000"/>
                  <a:lumOff val="15000"/>
                </a:schemeClr>
              </a:solidFill>
              <a:effectLst>
                <a:outerShdw blurRad="38100" dist="38100" dir="2700000" algn="tl">
                  <a:srgbClr val="000000">
                    <a:alpha val="43137"/>
                  </a:srgbClr>
                </a:outerShdw>
              </a:effectLst>
              <a:latin typeface="Calibri" pitchFamily="34" charset="0"/>
              <a:cs typeface="Calibri" pitchFamily="34" charset="0"/>
            </a:endParaRPr>
          </a:p>
        </p:txBody>
      </p:sp>
      <p:sp>
        <p:nvSpPr>
          <p:cNvPr id="3" name="Line 4"/>
          <p:cNvSpPr>
            <a:spLocks noChangeShapeType="1"/>
          </p:cNvSpPr>
          <p:nvPr/>
        </p:nvSpPr>
        <p:spPr bwMode="auto">
          <a:xfrm>
            <a:off x="425450" y="499505"/>
            <a:ext cx="4331820" cy="0"/>
          </a:xfrm>
          <a:prstGeom prst="line">
            <a:avLst/>
          </a:prstGeom>
          <a:noFill/>
          <a:ln w="19050">
            <a:solidFill>
              <a:srgbClr val="CC0000"/>
            </a:solidFill>
            <a:round/>
            <a:headEnd/>
            <a:tailEnd/>
          </a:ln>
          <a:effectLst>
            <a:outerShdw blurRad="50800" dist="38100" dir="5400000" algn="t" rotWithShape="0">
              <a:prstClr val="black">
                <a:alpha val="40000"/>
              </a:prstClr>
            </a:outerShdw>
          </a:effectLst>
        </p:spPr>
        <p:txBody>
          <a:bodyPr/>
          <a:lstStyle/>
          <a:p>
            <a:endParaRPr lang="es-ES"/>
          </a:p>
        </p:txBody>
      </p:sp>
      <p:sp>
        <p:nvSpPr>
          <p:cNvPr id="4" name="Line 4"/>
          <p:cNvSpPr>
            <a:spLocks noChangeShapeType="1"/>
          </p:cNvSpPr>
          <p:nvPr/>
        </p:nvSpPr>
        <p:spPr bwMode="auto">
          <a:xfrm>
            <a:off x="425450" y="1038988"/>
            <a:ext cx="4331820" cy="0"/>
          </a:xfrm>
          <a:prstGeom prst="line">
            <a:avLst/>
          </a:prstGeom>
          <a:noFill/>
          <a:ln w="19050">
            <a:solidFill>
              <a:srgbClr val="CC0000"/>
            </a:solidFill>
            <a:round/>
            <a:headEnd/>
            <a:tailEnd/>
          </a:ln>
          <a:effectLst>
            <a:outerShdw blurRad="50800" dist="38100" dir="5400000" algn="t" rotWithShape="0">
              <a:prstClr val="black">
                <a:alpha val="40000"/>
              </a:prstClr>
            </a:outerShdw>
          </a:effectLst>
        </p:spPr>
        <p:txBody>
          <a:bodyPr/>
          <a:lstStyle/>
          <a:p>
            <a:endParaRPr lang="es-ES"/>
          </a:p>
        </p:txBody>
      </p:sp>
      <p:sp>
        <p:nvSpPr>
          <p:cNvPr id="6" name="5 CuadroTexto"/>
          <p:cNvSpPr txBox="1"/>
          <p:nvPr/>
        </p:nvSpPr>
        <p:spPr>
          <a:xfrm>
            <a:off x="647700" y="2159000"/>
            <a:ext cx="7112000" cy="3416320"/>
          </a:xfrm>
          <a:prstGeom prst="rect">
            <a:avLst/>
          </a:prstGeom>
          <a:noFill/>
        </p:spPr>
        <p:txBody>
          <a:bodyPr wrap="square" rtlCol="0">
            <a:spAutoFit/>
          </a:bodyPr>
          <a:lstStyle/>
          <a:p>
            <a:pPr>
              <a:lnSpc>
                <a:spcPct val="150000"/>
              </a:lnSpc>
            </a:pPr>
            <a:r>
              <a:rPr lang="es-CL" dirty="0"/>
              <a:t>Los distintos módulos del sistema fueron pensados de manera que se pueda separar las distintas características que posee el servicio según sus características</a:t>
            </a:r>
            <a:r>
              <a:rPr lang="es-CL" dirty="0" smtClean="0"/>
              <a:t>.</a:t>
            </a:r>
          </a:p>
          <a:p>
            <a:pPr>
              <a:lnSpc>
                <a:spcPct val="150000"/>
              </a:lnSpc>
            </a:pPr>
            <a:endParaRPr lang="es-CL" dirty="0" smtClean="0"/>
          </a:p>
          <a:p>
            <a:endParaRPr lang="es-CL" dirty="0"/>
          </a:p>
          <a:p>
            <a:r>
              <a:rPr lang="es-CL" i="1" u="sng" dirty="0"/>
              <a:t>Los módulos del sistema son los siguientes</a:t>
            </a:r>
            <a:r>
              <a:rPr lang="es-CL" i="1" u="sng" dirty="0" smtClean="0"/>
              <a:t>:</a:t>
            </a:r>
          </a:p>
          <a:p>
            <a:endParaRPr lang="es-CL" dirty="0"/>
          </a:p>
          <a:p>
            <a:pPr marL="285750" lvl="0" indent="-285750">
              <a:buClr>
                <a:srgbClr val="FF0000"/>
              </a:buClr>
              <a:buFont typeface="Arial" pitchFamily="34" charset="0"/>
              <a:buChar char="•"/>
            </a:pPr>
            <a:r>
              <a:rPr lang="es-CL" dirty="0"/>
              <a:t>Carga Masiva</a:t>
            </a:r>
          </a:p>
          <a:p>
            <a:pPr marL="285750" lvl="0" indent="-285750">
              <a:buClr>
                <a:srgbClr val="FF0000"/>
              </a:buClr>
              <a:buFont typeface="Arial" pitchFamily="34" charset="0"/>
              <a:buChar char="•"/>
            </a:pPr>
            <a:r>
              <a:rPr lang="es-CL" dirty="0"/>
              <a:t>Mantenedores</a:t>
            </a:r>
          </a:p>
          <a:p>
            <a:endParaRPr lang="es-CL" dirty="0"/>
          </a:p>
        </p:txBody>
      </p:sp>
    </p:spTree>
    <p:extLst>
      <p:ext uri="{BB962C8B-B14F-4D97-AF65-F5344CB8AC3E}">
        <p14:creationId xmlns:p14="http://schemas.microsoft.com/office/powerpoint/2010/main" val="167988517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2601</TotalTime>
  <Words>723</Words>
  <Application>Microsoft Office PowerPoint</Application>
  <PresentationFormat>Presentación en pantalla (4:3)</PresentationFormat>
  <Paragraphs>97</Paragraphs>
  <Slides>17</Slides>
  <Notes>14</Notes>
  <HiddenSlides>0</HiddenSlides>
  <MMClips>0</MMClips>
  <ScaleCrop>false</ScaleCrop>
  <HeadingPairs>
    <vt:vector size="4" baseType="variant">
      <vt:variant>
        <vt:lpstr>Tema</vt:lpstr>
      </vt:variant>
      <vt:variant>
        <vt:i4>1</vt:i4>
      </vt:variant>
      <vt:variant>
        <vt:lpstr>Títulos de diapositiva</vt:lpstr>
      </vt:variant>
      <vt:variant>
        <vt:i4>17</vt:i4>
      </vt:variant>
    </vt:vector>
  </HeadingPairs>
  <TitlesOfParts>
    <vt:vector size="18" baseType="lpstr">
      <vt:lpstr>Diseño predeterminado</vt:lpstr>
      <vt:lpstr>Presentación de PowerPoint</vt:lpstr>
      <vt:lpstr>Descripción del Problema</vt:lpstr>
      <vt:lpstr>Descripción de la Solución</vt:lpstr>
      <vt:lpstr>Objetivo General </vt:lpstr>
      <vt:lpstr>Presentación de PowerPoint</vt:lpstr>
      <vt:lpstr>Presentación de PowerPoint</vt:lpstr>
      <vt:lpstr>Gráfica</vt:lpstr>
      <vt:lpstr>Modelo de Datos</vt:lpstr>
      <vt:lpstr>Definición de los Módulos</vt:lpstr>
      <vt:lpstr>Módulo Carga Masiva</vt:lpstr>
      <vt:lpstr>Módulo Mantenedores</vt:lpstr>
      <vt:lpstr>Presentación de PowerPoint</vt:lpstr>
      <vt:lpstr>Presentación de PowerPoint</vt:lpstr>
      <vt:lpstr>Presentación de PowerPoint</vt:lpstr>
      <vt:lpstr>Presentación de PowerPoint</vt:lpstr>
      <vt:lpstr>Consultas</vt:lpstr>
      <vt:lpstr>Presentación de PowerPoint</vt:lpstr>
    </vt:vector>
  </TitlesOfParts>
  <Company>INACAP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aurmeneta</dc:creator>
  <cp:lastModifiedBy>Tracy</cp:lastModifiedBy>
  <cp:revision>171</cp:revision>
  <dcterms:created xsi:type="dcterms:W3CDTF">2006-11-27T18:28:46Z</dcterms:created>
  <dcterms:modified xsi:type="dcterms:W3CDTF">2013-04-28T00:25:15Z</dcterms:modified>
</cp:coreProperties>
</file>