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794238" cy="30267275"/>
  <p:notesSz cx="9144000" cy="6858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p:scale>
          <a:sx n="20" d="100"/>
          <a:sy n="20" d="100"/>
        </p:scale>
        <p:origin x="1162"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53466"/>
            <a:ext cx="36375102" cy="10537496"/>
          </a:xfrm>
        </p:spPr>
        <p:txBody>
          <a:bodyPr anchor="b"/>
          <a:lstStyle>
            <a:lvl1pPr algn="ctr">
              <a:defRPr sz="26480"/>
            </a:lvl1pPr>
          </a:lstStyle>
          <a:p>
            <a:r>
              <a:rPr lang="en-US"/>
              <a:t>Click to edit Master title style</a:t>
            </a:r>
            <a:endParaRPr lang="en-US" dirty="0"/>
          </a:p>
        </p:txBody>
      </p:sp>
      <p:sp>
        <p:nvSpPr>
          <p:cNvPr id="3" name="Subtitle 2"/>
          <p:cNvSpPr>
            <a:spLocks noGrp="1"/>
          </p:cNvSpPr>
          <p:nvPr>
            <p:ph type="subTitle" idx="1"/>
          </p:nvPr>
        </p:nvSpPr>
        <p:spPr>
          <a:xfrm>
            <a:off x="5349280" y="15897328"/>
            <a:ext cx="32095679" cy="7307583"/>
          </a:xfrm>
        </p:spPr>
        <p:txBody>
          <a:bodyPr/>
          <a:lstStyle>
            <a:lvl1pPr marL="0" indent="0" algn="ctr">
              <a:buNone/>
              <a:defRPr sz="10592"/>
            </a:lvl1pPr>
            <a:lvl2pPr marL="2017806" indent="0" algn="ctr">
              <a:buNone/>
              <a:defRPr sz="8827"/>
            </a:lvl2pPr>
            <a:lvl3pPr marL="4035613" indent="0" algn="ctr">
              <a:buNone/>
              <a:defRPr sz="7944"/>
            </a:lvl3pPr>
            <a:lvl4pPr marL="6053419" indent="0" algn="ctr">
              <a:buNone/>
              <a:defRPr sz="7061"/>
            </a:lvl4pPr>
            <a:lvl5pPr marL="8071226" indent="0" algn="ctr">
              <a:buNone/>
              <a:defRPr sz="7061"/>
            </a:lvl5pPr>
            <a:lvl6pPr marL="10089032" indent="0" algn="ctr">
              <a:buNone/>
              <a:defRPr sz="7061"/>
            </a:lvl6pPr>
            <a:lvl7pPr marL="12106839" indent="0" algn="ctr">
              <a:buNone/>
              <a:defRPr sz="7061"/>
            </a:lvl7pPr>
            <a:lvl8pPr marL="14124645" indent="0" algn="ctr">
              <a:buNone/>
              <a:defRPr sz="7061"/>
            </a:lvl8pPr>
            <a:lvl9pPr marL="16142452" indent="0" algn="ctr">
              <a:buNone/>
              <a:defRPr sz="706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EEF31-23A6-4005-B5E0-985665D0856A}" type="datetimeFigureOut">
              <a:rPr lang="en-US" smtClean="0"/>
              <a:t>2025-08-20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382093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EEF31-23A6-4005-B5E0-985665D0856A}" type="datetimeFigureOut">
              <a:rPr lang="en-US" smtClean="0"/>
              <a:t>2025-08-20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305330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11452"/>
            <a:ext cx="9227508"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11452"/>
            <a:ext cx="27147595" cy="25650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EEF31-23A6-4005-B5E0-985665D0856A}" type="datetimeFigureOut">
              <a:rPr lang="en-US" smtClean="0"/>
              <a:t>2025-08-20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239159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EEF31-23A6-4005-B5E0-985665D0856A}" type="datetimeFigureOut">
              <a:rPr lang="en-US" smtClean="0"/>
              <a:t>2025-08-20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242162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45809"/>
            <a:ext cx="36910030" cy="12590343"/>
          </a:xfrm>
        </p:spPr>
        <p:txBody>
          <a:bodyPr anchor="b"/>
          <a:lstStyle>
            <a:lvl1pPr>
              <a:defRPr sz="26480"/>
            </a:lvl1pPr>
          </a:lstStyle>
          <a:p>
            <a:r>
              <a:rPr lang="en-US"/>
              <a:t>Click to edit Master title style</a:t>
            </a:r>
            <a:endParaRPr lang="en-US" dirty="0"/>
          </a:p>
        </p:txBody>
      </p:sp>
      <p:sp>
        <p:nvSpPr>
          <p:cNvPr id="3" name="Text Placeholder 2"/>
          <p:cNvSpPr>
            <a:spLocks noGrp="1"/>
          </p:cNvSpPr>
          <p:nvPr>
            <p:ph type="body" idx="1"/>
          </p:nvPr>
        </p:nvSpPr>
        <p:spPr>
          <a:xfrm>
            <a:off x="2919818" y="20255262"/>
            <a:ext cx="36910030" cy="6620964"/>
          </a:xfrm>
        </p:spPr>
        <p:txBody>
          <a:bodyPr/>
          <a:lstStyle>
            <a:lvl1pPr marL="0" indent="0">
              <a:buNone/>
              <a:defRPr sz="10592">
                <a:solidFill>
                  <a:schemeClr val="tx1"/>
                </a:solidFill>
              </a:defRPr>
            </a:lvl1pPr>
            <a:lvl2pPr marL="2017806" indent="0">
              <a:buNone/>
              <a:defRPr sz="8827">
                <a:solidFill>
                  <a:schemeClr val="tx1">
                    <a:tint val="75000"/>
                  </a:schemeClr>
                </a:solidFill>
              </a:defRPr>
            </a:lvl2pPr>
            <a:lvl3pPr marL="4035613" indent="0">
              <a:buNone/>
              <a:defRPr sz="7944">
                <a:solidFill>
                  <a:schemeClr val="tx1">
                    <a:tint val="75000"/>
                  </a:schemeClr>
                </a:solidFill>
              </a:defRPr>
            </a:lvl3pPr>
            <a:lvl4pPr marL="6053419" indent="0">
              <a:buNone/>
              <a:defRPr sz="7061">
                <a:solidFill>
                  <a:schemeClr val="tx1">
                    <a:tint val="75000"/>
                  </a:schemeClr>
                </a:solidFill>
              </a:defRPr>
            </a:lvl4pPr>
            <a:lvl5pPr marL="8071226" indent="0">
              <a:buNone/>
              <a:defRPr sz="7061">
                <a:solidFill>
                  <a:schemeClr val="tx1">
                    <a:tint val="75000"/>
                  </a:schemeClr>
                </a:solidFill>
              </a:defRPr>
            </a:lvl5pPr>
            <a:lvl6pPr marL="10089032" indent="0">
              <a:buNone/>
              <a:defRPr sz="7061">
                <a:solidFill>
                  <a:schemeClr val="tx1">
                    <a:tint val="75000"/>
                  </a:schemeClr>
                </a:solidFill>
              </a:defRPr>
            </a:lvl6pPr>
            <a:lvl7pPr marL="12106839" indent="0">
              <a:buNone/>
              <a:defRPr sz="7061">
                <a:solidFill>
                  <a:schemeClr val="tx1">
                    <a:tint val="75000"/>
                  </a:schemeClr>
                </a:solidFill>
              </a:defRPr>
            </a:lvl7pPr>
            <a:lvl8pPr marL="14124645" indent="0">
              <a:buNone/>
              <a:defRPr sz="7061">
                <a:solidFill>
                  <a:schemeClr val="tx1">
                    <a:tint val="75000"/>
                  </a:schemeClr>
                </a:solidFill>
              </a:defRPr>
            </a:lvl8pPr>
            <a:lvl9pPr marL="16142452" indent="0">
              <a:buNone/>
              <a:defRPr sz="706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CEEF31-23A6-4005-B5E0-985665D0856A}" type="datetimeFigureOut">
              <a:rPr lang="en-US" smtClean="0"/>
              <a:t>2025-08-20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3922244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EEF31-23A6-4005-B5E0-985665D0856A}" type="datetimeFigureOut">
              <a:rPr lang="en-US" smtClean="0"/>
              <a:t>2025-08-20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274951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11459"/>
            <a:ext cx="369100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419688"/>
            <a:ext cx="18103966"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4" name="Content Placeholder 3"/>
          <p:cNvSpPr>
            <a:spLocks noGrp="1"/>
          </p:cNvSpPr>
          <p:nvPr>
            <p:ph sz="half" idx="2"/>
          </p:nvPr>
        </p:nvSpPr>
        <p:spPr>
          <a:xfrm>
            <a:off x="2947682" y="11055963"/>
            <a:ext cx="18103966"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419688"/>
            <a:ext cx="18193125"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6" name="Content Placeholder 5"/>
          <p:cNvSpPr>
            <a:spLocks noGrp="1"/>
          </p:cNvSpPr>
          <p:nvPr>
            <p:ph sz="quarter" idx="4"/>
          </p:nvPr>
        </p:nvSpPr>
        <p:spPr>
          <a:xfrm>
            <a:off x="21664585" y="11055963"/>
            <a:ext cx="18193125"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EEF31-23A6-4005-B5E0-985665D0856A}" type="datetimeFigureOut">
              <a:rPr lang="en-US" smtClean="0"/>
              <a:t>2025-08-20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273207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EEF31-23A6-4005-B5E0-985665D0856A}" type="datetimeFigureOut">
              <a:rPr lang="en-US" smtClean="0"/>
              <a:t>2025-08-20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1111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EEF31-23A6-4005-B5E0-985665D0856A}" type="datetimeFigureOut">
              <a:rPr lang="en-US" smtClean="0"/>
              <a:t>2025-08-20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305046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Content Placeholder 2"/>
          <p:cNvSpPr>
            <a:spLocks noGrp="1"/>
          </p:cNvSpPr>
          <p:nvPr>
            <p:ph idx="1"/>
          </p:nvPr>
        </p:nvSpPr>
        <p:spPr>
          <a:xfrm>
            <a:off x="18193125" y="4357934"/>
            <a:ext cx="21664583" cy="21509383"/>
          </a:xfrm>
        </p:spPr>
        <p:txBody>
          <a:bodyPr/>
          <a:lstStyle>
            <a:lvl1pPr>
              <a:defRPr sz="14123"/>
            </a:lvl1pPr>
            <a:lvl2pPr>
              <a:defRPr sz="12358"/>
            </a:lvl2pPr>
            <a:lvl3pPr>
              <a:defRPr sz="10592"/>
            </a:lvl3pPr>
            <a:lvl4pPr>
              <a:defRPr sz="8827"/>
            </a:lvl4pPr>
            <a:lvl5pPr>
              <a:defRPr sz="8827"/>
            </a:lvl5pPr>
            <a:lvl6pPr>
              <a:defRPr sz="8827"/>
            </a:lvl6pPr>
            <a:lvl7pPr>
              <a:defRPr sz="8827"/>
            </a:lvl7pPr>
            <a:lvl8pPr>
              <a:defRPr sz="8827"/>
            </a:lvl8pPr>
            <a:lvl9pPr>
              <a:defRPr sz="882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3BCEEF31-23A6-4005-B5E0-985665D0856A}" type="datetimeFigureOut">
              <a:rPr lang="en-US" smtClean="0"/>
              <a:t>2025-08-20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235171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57934"/>
            <a:ext cx="21664583" cy="21509383"/>
          </a:xfrm>
        </p:spPr>
        <p:txBody>
          <a:bodyPr anchor="t"/>
          <a:lstStyle>
            <a:lvl1pPr marL="0" indent="0">
              <a:buNone/>
              <a:defRPr sz="14123"/>
            </a:lvl1pPr>
            <a:lvl2pPr marL="2017806" indent="0">
              <a:buNone/>
              <a:defRPr sz="12358"/>
            </a:lvl2pPr>
            <a:lvl3pPr marL="4035613" indent="0">
              <a:buNone/>
              <a:defRPr sz="10592"/>
            </a:lvl3pPr>
            <a:lvl4pPr marL="6053419" indent="0">
              <a:buNone/>
              <a:defRPr sz="8827"/>
            </a:lvl4pPr>
            <a:lvl5pPr marL="8071226" indent="0">
              <a:buNone/>
              <a:defRPr sz="8827"/>
            </a:lvl5pPr>
            <a:lvl6pPr marL="10089032" indent="0">
              <a:buNone/>
              <a:defRPr sz="8827"/>
            </a:lvl6pPr>
            <a:lvl7pPr marL="12106839" indent="0">
              <a:buNone/>
              <a:defRPr sz="8827"/>
            </a:lvl7pPr>
            <a:lvl8pPr marL="14124645" indent="0">
              <a:buNone/>
              <a:defRPr sz="8827"/>
            </a:lvl8pPr>
            <a:lvl9pPr marL="16142452" indent="0">
              <a:buNone/>
              <a:defRPr sz="8827"/>
            </a:lvl9pPr>
          </a:lstStyle>
          <a:p>
            <a:r>
              <a:rPr lang="en-US"/>
              <a:t>Click icon to add picture</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3BCEEF31-23A6-4005-B5E0-985665D0856A}" type="datetimeFigureOut">
              <a:rPr lang="en-US" smtClean="0"/>
              <a:t>2025-08-20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235615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11459"/>
            <a:ext cx="369100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57261"/>
            <a:ext cx="36910030" cy="192043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8053287"/>
            <a:ext cx="9628704" cy="1611452"/>
          </a:xfrm>
          <a:prstGeom prst="rect">
            <a:avLst/>
          </a:prstGeom>
        </p:spPr>
        <p:txBody>
          <a:bodyPr vert="horz" lIns="91440" tIns="45720" rIns="91440" bIns="45720" rtlCol="0" anchor="ctr"/>
          <a:lstStyle>
            <a:lvl1pPr algn="l">
              <a:defRPr sz="5296">
                <a:solidFill>
                  <a:schemeClr val="tx1">
                    <a:tint val="75000"/>
                  </a:schemeClr>
                </a:solidFill>
              </a:defRPr>
            </a:lvl1pPr>
          </a:lstStyle>
          <a:p>
            <a:fld id="{3BCEEF31-23A6-4005-B5E0-985665D0856A}" type="datetimeFigureOut">
              <a:rPr lang="en-US" smtClean="0"/>
              <a:t>2025-08-20</a:t>
            </a:fld>
            <a:endParaRPr lang="en-US"/>
          </a:p>
        </p:txBody>
      </p:sp>
      <p:sp>
        <p:nvSpPr>
          <p:cNvPr id="5" name="Footer Placeholder 4"/>
          <p:cNvSpPr>
            <a:spLocks noGrp="1"/>
          </p:cNvSpPr>
          <p:nvPr>
            <p:ph type="ftr" sz="quarter" idx="3"/>
          </p:nvPr>
        </p:nvSpPr>
        <p:spPr>
          <a:xfrm>
            <a:off x="14175592" y="28053287"/>
            <a:ext cx="14443055" cy="1611452"/>
          </a:xfrm>
          <a:prstGeom prst="rect">
            <a:avLst/>
          </a:prstGeom>
        </p:spPr>
        <p:txBody>
          <a:bodyPr vert="horz" lIns="91440" tIns="45720" rIns="91440" bIns="45720" rtlCol="0" anchor="ctr"/>
          <a:lstStyle>
            <a:lvl1pPr algn="ctr">
              <a:defRPr sz="52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8053287"/>
            <a:ext cx="9628704" cy="1611452"/>
          </a:xfrm>
          <a:prstGeom prst="rect">
            <a:avLst/>
          </a:prstGeom>
        </p:spPr>
        <p:txBody>
          <a:bodyPr vert="horz" lIns="91440" tIns="45720" rIns="91440" bIns="45720" rtlCol="0" anchor="ctr"/>
          <a:lstStyle>
            <a:lvl1pPr algn="r">
              <a:defRPr sz="5296">
                <a:solidFill>
                  <a:schemeClr val="tx1">
                    <a:tint val="75000"/>
                  </a:schemeClr>
                </a:solidFill>
              </a:defRPr>
            </a:lvl1pPr>
          </a:lstStyle>
          <a:p>
            <a:fld id="{0D1F3466-5CCB-4281-B666-54CB756705B0}" type="slidenum">
              <a:rPr lang="en-US" smtClean="0"/>
              <a:t>‹#›</a:t>
            </a:fld>
            <a:endParaRPr lang="en-US"/>
          </a:p>
        </p:txBody>
      </p:sp>
    </p:spTree>
    <p:extLst>
      <p:ext uri="{BB962C8B-B14F-4D97-AF65-F5344CB8AC3E}">
        <p14:creationId xmlns:p14="http://schemas.microsoft.com/office/powerpoint/2010/main" val="37502810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5613" rtl="0" eaLnBrk="1" latinLnBrk="0" hangingPunct="1">
        <a:lnSpc>
          <a:spcPct val="90000"/>
        </a:lnSpc>
        <a:spcBef>
          <a:spcPct val="0"/>
        </a:spcBef>
        <a:buNone/>
        <a:defRPr sz="19419" kern="1200">
          <a:solidFill>
            <a:schemeClr val="tx1"/>
          </a:solidFill>
          <a:latin typeface="+mj-lt"/>
          <a:ea typeface="+mj-ea"/>
          <a:cs typeface="+mj-cs"/>
        </a:defRPr>
      </a:lvl1pPr>
    </p:titleStyle>
    <p:bodyStyle>
      <a:lvl1pPr marL="1008903" indent="-1008903" algn="l" defTabSz="4035613" rtl="0" eaLnBrk="1" latinLnBrk="0" hangingPunct="1">
        <a:lnSpc>
          <a:spcPct val="90000"/>
        </a:lnSpc>
        <a:spcBef>
          <a:spcPts val="4413"/>
        </a:spcBef>
        <a:buFont typeface="Arial" panose="020B0604020202020204" pitchFamily="34" charset="0"/>
        <a:buChar char="•"/>
        <a:defRPr sz="12358" kern="1200">
          <a:solidFill>
            <a:schemeClr val="tx1"/>
          </a:solidFill>
          <a:latin typeface="+mn-lt"/>
          <a:ea typeface="+mn-ea"/>
          <a:cs typeface="+mn-cs"/>
        </a:defRPr>
      </a:lvl1pPr>
      <a:lvl2pPr marL="3026710" indent="-1008903" algn="l" defTabSz="4035613" rtl="0" eaLnBrk="1" latinLnBrk="0" hangingPunct="1">
        <a:lnSpc>
          <a:spcPct val="90000"/>
        </a:lnSpc>
        <a:spcBef>
          <a:spcPts val="2207"/>
        </a:spcBef>
        <a:buFont typeface="Arial" panose="020B0604020202020204" pitchFamily="34" charset="0"/>
        <a:buChar char="•"/>
        <a:defRPr sz="10592" kern="1200">
          <a:solidFill>
            <a:schemeClr val="tx1"/>
          </a:solidFill>
          <a:latin typeface="+mn-lt"/>
          <a:ea typeface="+mn-ea"/>
          <a:cs typeface="+mn-cs"/>
        </a:defRPr>
      </a:lvl2pPr>
      <a:lvl3pPr marL="5044516" indent="-1008903" algn="l" defTabSz="4035613" rtl="0" eaLnBrk="1" latinLnBrk="0" hangingPunct="1">
        <a:lnSpc>
          <a:spcPct val="90000"/>
        </a:lnSpc>
        <a:spcBef>
          <a:spcPts val="2207"/>
        </a:spcBef>
        <a:buFont typeface="Arial" panose="020B0604020202020204" pitchFamily="34" charset="0"/>
        <a:buChar char="•"/>
        <a:defRPr sz="8827" kern="1200">
          <a:solidFill>
            <a:schemeClr val="tx1"/>
          </a:solidFill>
          <a:latin typeface="+mn-lt"/>
          <a:ea typeface="+mn-ea"/>
          <a:cs typeface="+mn-cs"/>
        </a:defRPr>
      </a:lvl3pPr>
      <a:lvl4pPr marL="7062323"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4pPr>
      <a:lvl5pPr marL="908012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5pPr>
      <a:lvl6pPr marL="11097936"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6pPr>
      <a:lvl7pPr marL="13115742"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7pPr>
      <a:lvl8pPr marL="1513354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8pPr>
      <a:lvl9pPr marL="17151355"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9pPr>
    </p:bodyStyle>
    <p:otherStyle>
      <a:defPPr>
        <a:defRPr lang="en-US"/>
      </a:defPPr>
      <a:lvl1pPr marL="0" algn="l" defTabSz="4035613" rtl="0" eaLnBrk="1" latinLnBrk="0" hangingPunct="1">
        <a:defRPr sz="7944" kern="1200">
          <a:solidFill>
            <a:schemeClr val="tx1"/>
          </a:solidFill>
          <a:latin typeface="+mn-lt"/>
          <a:ea typeface="+mn-ea"/>
          <a:cs typeface="+mn-cs"/>
        </a:defRPr>
      </a:lvl1pPr>
      <a:lvl2pPr marL="2017806" algn="l" defTabSz="4035613" rtl="0" eaLnBrk="1" latinLnBrk="0" hangingPunct="1">
        <a:defRPr sz="7944" kern="1200">
          <a:solidFill>
            <a:schemeClr val="tx1"/>
          </a:solidFill>
          <a:latin typeface="+mn-lt"/>
          <a:ea typeface="+mn-ea"/>
          <a:cs typeface="+mn-cs"/>
        </a:defRPr>
      </a:lvl2pPr>
      <a:lvl3pPr marL="4035613" algn="l" defTabSz="4035613" rtl="0" eaLnBrk="1" latinLnBrk="0" hangingPunct="1">
        <a:defRPr sz="7944" kern="1200">
          <a:solidFill>
            <a:schemeClr val="tx1"/>
          </a:solidFill>
          <a:latin typeface="+mn-lt"/>
          <a:ea typeface="+mn-ea"/>
          <a:cs typeface="+mn-cs"/>
        </a:defRPr>
      </a:lvl3pPr>
      <a:lvl4pPr marL="6053419" algn="l" defTabSz="4035613" rtl="0" eaLnBrk="1" latinLnBrk="0" hangingPunct="1">
        <a:defRPr sz="7944" kern="1200">
          <a:solidFill>
            <a:schemeClr val="tx1"/>
          </a:solidFill>
          <a:latin typeface="+mn-lt"/>
          <a:ea typeface="+mn-ea"/>
          <a:cs typeface="+mn-cs"/>
        </a:defRPr>
      </a:lvl4pPr>
      <a:lvl5pPr marL="8071226" algn="l" defTabSz="4035613" rtl="0" eaLnBrk="1" latinLnBrk="0" hangingPunct="1">
        <a:defRPr sz="7944" kern="1200">
          <a:solidFill>
            <a:schemeClr val="tx1"/>
          </a:solidFill>
          <a:latin typeface="+mn-lt"/>
          <a:ea typeface="+mn-ea"/>
          <a:cs typeface="+mn-cs"/>
        </a:defRPr>
      </a:lvl5pPr>
      <a:lvl6pPr marL="10089032" algn="l" defTabSz="4035613" rtl="0" eaLnBrk="1" latinLnBrk="0" hangingPunct="1">
        <a:defRPr sz="7944" kern="1200">
          <a:solidFill>
            <a:schemeClr val="tx1"/>
          </a:solidFill>
          <a:latin typeface="+mn-lt"/>
          <a:ea typeface="+mn-ea"/>
          <a:cs typeface="+mn-cs"/>
        </a:defRPr>
      </a:lvl6pPr>
      <a:lvl7pPr marL="12106839" algn="l" defTabSz="4035613" rtl="0" eaLnBrk="1" latinLnBrk="0" hangingPunct="1">
        <a:defRPr sz="7944" kern="1200">
          <a:solidFill>
            <a:schemeClr val="tx1"/>
          </a:solidFill>
          <a:latin typeface="+mn-lt"/>
          <a:ea typeface="+mn-ea"/>
          <a:cs typeface="+mn-cs"/>
        </a:defRPr>
      </a:lvl7pPr>
      <a:lvl8pPr marL="14124645" algn="l" defTabSz="4035613" rtl="0" eaLnBrk="1" latinLnBrk="0" hangingPunct="1">
        <a:defRPr sz="7944" kern="1200">
          <a:solidFill>
            <a:schemeClr val="tx1"/>
          </a:solidFill>
          <a:latin typeface="+mn-lt"/>
          <a:ea typeface="+mn-ea"/>
          <a:cs typeface="+mn-cs"/>
        </a:defRPr>
      </a:lvl8pPr>
      <a:lvl9pPr marL="16142452" algn="l" defTabSz="4035613" rtl="0" eaLnBrk="1" latinLnBrk="0" hangingPunct="1">
        <a:defRPr sz="7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3" name="Connector: Elbow 24">
            <a:extLst>
              <a:ext uri="{FF2B5EF4-FFF2-40B4-BE49-F238E27FC236}">
                <a16:creationId xmlns:a16="http://schemas.microsoft.com/office/drawing/2014/main" id="{9B0CFC33-A149-FE29-B112-BAB2953C3402}"/>
              </a:ext>
            </a:extLst>
          </p:cNvPr>
          <p:cNvCxnSpPr>
            <a:cxnSpLocks/>
          </p:cNvCxnSpPr>
          <p:nvPr/>
        </p:nvCxnSpPr>
        <p:spPr>
          <a:xfrm>
            <a:off x="9662323" y="870296"/>
            <a:ext cx="32819177" cy="28474315"/>
          </a:xfrm>
          <a:prstGeom prst="bentConnector3">
            <a:avLst>
              <a:gd name="adj1" fmla="val 100035"/>
            </a:avLst>
          </a:prstGeom>
          <a:ln w="152400" cap="rnd" cmpd="thinThick">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971550" y="2495112"/>
            <a:ext cx="40957499" cy="3217660"/>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Comparative Study of Machine Learning Models for Non-Communicable Disease Prediction</a:t>
            </a:r>
            <a:endParaRPr lang="en-US" sz="8000" dirty="0">
              <a:latin typeface="Arial" panose="020B0604020202020204" pitchFamily="34" charset="0"/>
              <a:cs typeface="Arial" panose="020B0604020202020204" pitchFamily="34" charset="0"/>
            </a:endParaRPr>
          </a:p>
          <a:p>
            <a:pPr algn="ctr"/>
            <a:endParaRPr lang="en-GB" sz="5000" b="1" i="1" dirty="0">
              <a:latin typeface="Arial" panose="020B0604020202020204" pitchFamily="34" charset="0"/>
              <a:cs typeface="Arial" panose="020B0604020202020204" pitchFamily="34" charset="0"/>
            </a:endParaRPr>
          </a:p>
        </p:txBody>
      </p:sp>
      <p:sp>
        <p:nvSpPr>
          <p:cNvPr id="5" name="Rounded Rectangle 4"/>
          <p:cNvSpPr/>
          <p:nvPr/>
        </p:nvSpPr>
        <p:spPr>
          <a:xfrm>
            <a:off x="27957251" y="45142"/>
            <a:ext cx="11895349" cy="2311270"/>
          </a:xfrm>
          <a:prstGeom prst="roundRect">
            <a:avLst/>
          </a:prstGeom>
          <a:solidFill>
            <a:schemeClr val="bg1"/>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9351" tIns="64676" rIns="129351" bIns="64676" rtlCol="0" anchor="ctr"/>
          <a:lstStyle/>
          <a:p>
            <a:pPr algn="ctr"/>
            <a:endParaRPr lang="en-GB" sz="5700" dirty="0"/>
          </a:p>
        </p:txBody>
      </p:sp>
      <p:sp>
        <p:nvSpPr>
          <p:cNvPr id="7" name="TextBox 6"/>
          <p:cNvSpPr txBox="1"/>
          <p:nvPr/>
        </p:nvSpPr>
        <p:spPr>
          <a:xfrm>
            <a:off x="925857" y="5745126"/>
            <a:ext cx="40957499" cy="1854164"/>
          </a:xfrm>
          <a:prstGeom prst="rect">
            <a:avLst/>
          </a:prstGeom>
          <a:noFill/>
        </p:spPr>
        <p:txBody>
          <a:bodyPr wrap="square" lIns="129351" tIns="64676" rIns="129351" bIns="64676" rtlCol="0">
            <a:spAutoFit/>
          </a:bodyPr>
          <a:lstStyle/>
          <a:p>
            <a:pPr algn="ctr"/>
            <a:r>
              <a:rPr lang="en-US" sz="4400" dirty="0">
                <a:solidFill>
                  <a:schemeClr val="bg1"/>
                </a:solidFill>
                <a:latin typeface="Arial" panose="020B0604020202020204" pitchFamily="34" charset="0"/>
                <a:cs typeface="Arial" panose="020B0604020202020204" pitchFamily="34" charset="0"/>
              </a:rPr>
              <a:t>Author Name1</a:t>
            </a:r>
            <a:r>
              <a:rPr lang="en-US" sz="4400" baseline="30000" dirty="0">
                <a:solidFill>
                  <a:schemeClr val="bg1"/>
                </a:solidFill>
                <a:latin typeface="Arial" panose="020B0604020202020204" pitchFamily="34" charset="0"/>
                <a:cs typeface="Arial" panose="020B0604020202020204" pitchFamily="34" charset="0"/>
              </a:rPr>
              <a:t>1*</a:t>
            </a:r>
            <a:r>
              <a:rPr lang="en-US" sz="4400" dirty="0">
                <a:solidFill>
                  <a:schemeClr val="bg1"/>
                </a:solidFill>
                <a:latin typeface="Arial" panose="020B0604020202020204" pitchFamily="34" charset="0"/>
                <a:cs typeface="Arial" panose="020B0604020202020204" pitchFamily="34" charset="0"/>
              </a:rPr>
              <a:t>, Author Name2</a:t>
            </a:r>
            <a:r>
              <a:rPr lang="en-US" sz="4400" baseline="30000" dirty="0">
                <a:solidFill>
                  <a:schemeClr val="bg1"/>
                </a:solidFill>
                <a:latin typeface="Arial" panose="020B0604020202020204" pitchFamily="34" charset="0"/>
                <a:cs typeface="Arial" panose="020B0604020202020204" pitchFamily="34" charset="0"/>
              </a:rPr>
              <a:t>2</a:t>
            </a:r>
            <a:r>
              <a:rPr lang="en-US" sz="4400" dirty="0">
                <a:solidFill>
                  <a:schemeClr val="bg1"/>
                </a:solidFill>
                <a:latin typeface="Arial" panose="020B0604020202020204" pitchFamily="34" charset="0"/>
                <a:cs typeface="Arial" panose="020B0604020202020204" pitchFamily="34" charset="0"/>
              </a:rPr>
              <a:t>, Author Name3</a:t>
            </a:r>
            <a:r>
              <a:rPr lang="en-US" sz="4400" baseline="30000" dirty="0">
                <a:solidFill>
                  <a:schemeClr val="bg1"/>
                </a:solidFill>
                <a:latin typeface="Arial" panose="020B0604020202020204" pitchFamily="34" charset="0"/>
                <a:cs typeface="Arial" panose="020B0604020202020204" pitchFamily="34" charset="0"/>
              </a:rPr>
              <a:t>1</a:t>
            </a:r>
            <a:endParaRPr lang="en-US" sz="4400" dirty="0">
              <a:solidFill>
                <a:schemeClr val="bg1"/>
              </a:solidFill>
              <a:latin typeface="Arial" panose="020B0604020202020204" pitchFamily="34" charset="0"/>
              <a:cs typeface="Arial" panose="020B0604020202020204" pitchFamily="34" charset="0"/>
            </a:endParaRPr>
          </a:p>
          <a:p>
            <a:pPr algn="ctr"/>
            <a:r>
              <a:rPr lang="en-US" sz="3200" i="1" baseline="30000" dirty="0">
                <a:solidFill>
                  <a:schemeClr val="bg1"/>
                </a:solidFill>
                <a:latin typeface="Arial" panose="020B0604020202020204" pitchFamily="34" charset="0"/>
                <a:cs typeface="Arial" panose="020B0604020202020204" pitchFamily="34" charset="0"/>
              </a:rPr>
              <a:t>1</a:t>
            </a:r>
            <a:r>
              <a:rPr lang="en-US" sz="3200" i="1" dirty="0">
                <a:solidFill>
                  <a:schemeClr val="bg1"/>
                </a:solidFill>
                <a:latin typeface="Arial" panose="020B0604020202020204" pitchFamily="34" charset="0"/>
                <a:cs typeface="Arial" panose="020B0604020202020204" pitchFamily="34" charset="0"/>
              </a:rPr>
              <a:t>Affliation 1,  </a:t>
            </a:r>
            <a:r>
              <a:rPr lang="en-US" sz="3200" i="1" baseline="30000" dirty="0">
                <a:solidFill>
                  <a:schemeClr val="bg1"/>
                </a:solidFill>
                <a:latin typeface="Arial" panose="020B0604020202020204" pitchFamily="34" charset="0"/>
                <a:cs typeface="Arial" panose="020B0604020202020204" pitchFamily="34" charset="0"/>
              </a:rPr>
              <a:t>2</a:t>
            </a:r>
            <a:r>
              <a:rPr lang="en-US" sz="3200" i="1" dirty="0">
                <a:solidFill>
                  <a:schemeClr val="bg1"/>
                </a:solidFill>
                <a:latin typeface="Arial" panose="020B0604020202020204" pitchFamily="34" charset="0"/>
                <a:cs typeface="Arial" panose="020B0604020202020204" pitchFamily="34" charset="0"/>
              </a:rPr>
              <a:t>Affliation2</a:t>
            </a:r>
          </a:p>
          <a:p>
            <a:pPr algn="ctr"/>
            <a:r>
              <a:rPr lang="en-GB" sz="3600" dirty="0"/>
              <a:t> </a:t>
            </a:r>
          </a:p>
        </p:txBody>
      </p:sp>
      <p:cxnSp>
        <p:nvCxnSpPr>
          <p:cNvPr id="24" name="Connector: Elbow 24">
            <a:extLst>
              <a:ext uri="{FF2B5EF4-FFF2-40B4-BE49-F238E27FC236}">
                <a16:creationId xmlns:a16="http://schemas.microsoft.com/office/drawing/2014/main" id="{9B0CFC33-A149-FE29-B112-BAB2953C3402}"/>
              </a:ext>
            </a:extLst>
          </p:cNvPr>
          <p:cNvCxnSpPr>
            <a:cxnSpLocks/>
          </p:cNvCxnSpPr>
          <p:nvPr/>
        </p:nvCxnSpPr>
        <p:spPr>
          <a:xfrm>
            <a:off x="2895600" y="870296"/>
            <a:ext cx="39585900" cy="28474315"/>
          </a:xfrm>
          <a:prstGeom prst="bentConnector3">
            <a:avLst>
              <a:gd name="adj1" fmla="val -6400"/>
            </a:avLst>
          </a:prstGeom>
          <a:ln w="152400" cap="rnd" cmpd="thinThick">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ICASnew-logo"/>
          <p:cNvPicPr>
            <a:picLocks noChangeAspect="1"/>
          </p:cNvPicPr>
          <p:nvPr/>
        </p:nvPicPr>
        <p:blipFill>
          <a:blip r:embed="rId2"/>
          <a:stretch>
            <a:fillRect/>
          </a:stretch>
        </p:blipFill>
        <p:spPr>
          <a:xfrm>
            <a:off x="3162297" y="45142"/>
            <a:ext cx="6233329" cy="1650308"/>
          </a:xfrm>
          <a:prstGeom prst="rect">
            <a:avLst/>
          </a:prstGeom>
        </p:spPr>
      </p:pic>
      <p:sp>
        <p:nvSpPr>
          <p:cNvPr id="2" name="Rectangle 1"/>
          <p:cNvSpPr/>
          <p:nvPr/>
        </p:nvSpPr>
        <p:spPr>
          <a:xfrm>
            <a:off x="12344400" y="274320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71551" y="7440314"/>
            <a:ext cx="14451964" cy="1405240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800" dirty="0">
                <a:solidFill>
                  <a:schemeClr val="tx1"/>
                </a:solidFill>
                <a:latin typeface="Times New Roman" panose="02020603050405020304" pitchFamily="18" charset="0"/>
                <a:cs typeface="Times New Roman" panose="02020603050405020304" pitchFamily="18" charset="0"/>
              </a:rPr>
              <a:t>Morbidity and mortality matters Cardiovascular and other non-communicable diseases (NCDs), including diabetes and cancers, are global leading causes of morbidity and mortality globally. This analysis draws on the techniques of supervised machine learning (ML) models to predict the risks of NCDs based on anthropometric data drawn from 300 participants in the Jaffna Teaching Hospital and Sabaragamuwa University in Sri Lanka. Preprocessing of data was done through eliminating noise, normalization, and correction of outliers. Such models as Random Forest, </a:t>
            </a:r>
            <a:r>
              <a:rPr lang="en-US" sz="4800" dirty="0" err="1">
                <a:solidFill>
                  <a:schemeClr val="tx1"/>
                </a:solidFill>
                <a:latin typeface="Times New Roman" panose="02020603050405020304" pitchFamily="18" charset="0"/>
                <a:cs typeface="Times New Roman" panose="02020603050405020304" pitchFamily="18" charset="0"/>
              </a:rPr>
              <a:t>XGBoost</a:t>
            </a:r>
            <a:r>
              <a:rPr lang="en-US" sz="4800" dirty="0">
                <a:solidFill>
                  <a:schemeClr val="tx1"/>
                </a:solidFill>
                <a:latin typeface="Times New Roman" panose="02020603050405020304" pitchFamily="18" charset="0"/>
                <a:cs typeface="Times New Roman" panose="02020603050405020304" pitchFamily="18" charset="0"/>
              </a:rPr>
              <a:t>, ANN, Decision Tree, AdaBoost, Logistic Regression, </a:t>
            </a:r>
            <a:r>
              <a:rPr lang="en-US" sz="4800" dirty="0" err="1">
                <a:solidFill>
                  <a:schemeClr val="tx1"/>
                </a:solidFill>
                <a:latin typeface="Times New Roman" panose="02020603050405020304" pitchFamily="18" charset="0"/>
                <a:cs typeface="Times New Roman" panose="02020603050405020304" pitchFamily="18" charset="0"/>
              </a:rPr>
              <a:t>CatBoost</a:t>
            </a:r>
            <a:r>
              <a:rPr lang="en-US" sz="4800" dirty="0">
                <a:solidFill>
                  <a:schemeClr val="tx1"/>
                </a:solidFill>
                <a:latin typeface="Times New Roman" panose="02020603050405020304" pitchFamily="18" charset="0"/>
                <a:cs typeface="Times New Roman" panose="02020603050405020304" pitchFamily="18" charset="0"/>
              </a:rPr>
              <a:t>, and SVM were trained and optimized over a grid search cross-validation. The findings present that Random Forest reported the best accuracy (98.9), whereas ensemble models were superior to other conventional classifiers. The method offers a suitable instrument in the timely detection of NCDs that facilitate preventive care where resources are scarce.</a:t>
            </a:r>
            <a:endParaRPr lang="en-GB" sz="4800" dirty="0">
              <a:solidFill>
                <a:schemeClr val="tx1"/>
              </a:solidFill>
              <a:latin typeface="Times New Roman" panose="02020603050405020304" pitchFamily="18" charset="0"/>
              <a:cs typeface="Times New Roman" panose="02020603050405020304" pitchFamily="18" charset="0"/>
            </a:endParaRPr>
          </a:p>
        </p:txBody>
      </p:sp>
      <p:sp>
        <p:nvSpPr>
          <p:cNvPr id="31" name="Rectangle 10"/>
          <p:cNvSpPr>
            <a:spLocks noChangeArrowheads="1"/>
          </p:cNvSpPr>
          <p:nvPr/>
        </p:nvSpPr>
        <p:spPr bwMode="auto">
          <a:xfrm>
            <a:off x="1016701" y="6185794"/>
            <a:ext cx="14451964" cy="978792"/>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Abstract     </a:t>
            </a:r>
          </a:p>
        </p:txBody>
      </p:sp>
      <p:sp>
        <p:nvSpPr>
          <p:cNvPr id="34" name="Rectangle 10"/>
          <p:cNvSpPr>
            <a:spLocks noChangeArrowheads="1"/>
          </p:cNvSpPr>
          <p:nvPr/>
        </p:nvSpPr>
        <p:spPr bwMode="auto">
          <a:xfrm>
            <a:off x="15682849" y="6130518"/>
            <a:ext cx="13123100" cy="1088253"/>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Introduction</a:t>
            </a:r>
          </a:p>
        </p:txBody>
      </p:sp>
      <p:sp>
        <p:nvSpPr>
          <p:cNvPr id="35" name="Rectangle 10"/>
          <p:cNvSpPr>
            <a:spLocks noChangeArrowheads="1"/>
          </p:cNvSpPr>
          <p:nvPr/>
        </p:nvSpPr>
        <p:spPr bwMode="auto">
          <a:xfrm>
            <a:off x="29546921" y="6123171"/>
            <a:ext cx="12122804" cy="1078656"/>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Objective</a:t>
            </a:r>
          </a:p>
        </p:txBody>
      </p:sp>
      <p:sp>
        <p:nvSpPr>
          <p:cNvPr id="36" name="Rectangle 10"/>
          <p:cNvSpPr>
            <a:spLocks noChangeArrowheads="1"/>
          </p:cNvSpPr>
          <p:nvPr/>
        </p:nvSpPr>
        <p:spPr bwMode="auto">
          <a:xfrm>
            <a:off x="908045" y="21882036"/>
            <a:ext cx="14515469" cy="1067600"/>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Conclusion</a:t>
            </a:r>
          </a:p>
        </p:txBody>
      </p:sp>
      <p:sp>
        <p:nvSpPr>
          <p:cNvPr id="40" name="Rectangle 10"/>
          <p:cNvSpPr>
            <a:spLocks noChangeArrowheads="1"/>
          </p:cNvSpPr>
          <p:nvPr/>
        </p:nvSpPr>
        <p:spPr bwMode="auto">
          <a:xfrm>
            <a:off x="15682849" y="13396305"/>
            <a:ext cx="13175072" cy="1170610"/>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Methodology</a:t>
            </a:r>
          </a:p>
        </p:txBody>
      </p:sp>
      <p:sp>
        <p:nvSpPr>
          <p:cNvPr id="41" name="Rectangle 10"/>
          <p:cNvSpPr>
            <a:spLocks noChangeArrowheads="1"/>
          </p:cNvSpPr>
          <p:nvPr/>
        </p:nvSpPr>
        <p:spPr bwMode="auto">
          <a:xfrm>
            <a:off x="29546921" y="12309486"/>
            <a:ext cx="12122804" cy="1042509"/>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Results</a:t>
            </a:r>
          </a:p>
        </p:txBody>
      </p:sp>
      <p:sp>
        <p:nvSpPr>
          <p:cNvPr id="42" name="Rectangle 10"/>
          <p:cNvSpPr>
            <a:spLocks noChangeArrowheads="1"/>
          </p:cNvSpPr>
          <p:nvPr/>
        </p:nvSpPr>
        <p:spPr bwMode="auto">
          <a:xfrm>
            <a:off x="29806245" y="24947449"/>
            <a:ext cx="12122804" cy="1067600"/>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References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6625" y="124341"/>
            <a:ext cx="2118378" cy="2118378"/>
          </a:xfrm>
          <a:prstGeom prst="rect">
            <a:avLst/>
          </a:prstGeom>
        </p:spPr>
      </p:pic>
      <p:sp>
        <p:nvSpPr>
          <p:cNvPr id="13" name="Text Box 19"/>
          <p:cNvSpPr txBox="1"/>
          <p:nvPr/>
        </p:nvSpPr>
        <p:spPr>
          <a:xfrm>
            <a:off x="29546921" y="244153"/>
            <a:ext cx="11764010" cy="2270778"/>
          </a:xfrm>
          <a:prstGeom prst="rect">
            <a:avLst/>
          </a:prstGeom>
          <a:noFill/>
        </p:spPr>
        <p:txBody>
          <a:bodyPr wrap="square" rtlCol="0">
            <a:noAutofit/>
          </a:bodyPr>
          <a:lstStyle/>
          <a:p>
            <a:pPr algn="ctr">
              <a:buClrTx/>
              <a:buSzTx/>
              <a:buNone/>
            </a:pPr>
            <a:r>
              <a:rPr lang="en-GB" sz="5400" b="1" dirty="0">
                <a:latin typeface="Cambria" panose="02040503050406030204" pitchFamily="18" charset="0"/>
                <a:ea typeface="Cambria" panose="02040503050406030204" pitchFamily="18" charset="0"/>
                <a:cs typeface="Times New Roman" panose="02020603050405020304" pitchFamily="18" charset="0"/>
                <a:sym typeface="+mn-ea"/>
              </a:rPr>
              <a:t>Faculty of Applied Science</a:t>
            </a:r>
            <a:endParaRPr lang="en-GB" sz="5400" b="1" dirty="0">
              <a:latin typeface="Cambria" panose="02040503050406030204" pitchFamily="18" charset="0"/>
              <a:ea typeface="Cambria" panose="02040503050406030204" pitchFamily="18" charset="0"/>
              <a:cs typeface="Times New Roman" panose="02020603050405020304" pitchFamily="18" charset="0"/>
            </a:endParaRPr>
          </a:p>
          <a:p>
            <a:pPr algn="ctr">
              <a:buClrTx/>
              <a:buSzTx/>
              <a:buNone/>
            </a:pPr>
            <a:r>
              <a:rPr lang="en-GB" sz="5400" b="1" dirty="0">
                <a:latin typeface="Cambria" panose="02040503050406030204" pitchFamily="18" charset="0"/>
                <a:ea typeface="Cambria" panose="02040503050406030204" pitchFamily="18" charset="0"/>
                <a:cs typeface="Times New Roman" panose="02020603050405020304" pitchFamily="18" charset="0"/>
                <a:sym typeface="+mn-ea"/>
              </a:rPr>
              <a:t> University of Vavuniya</a:t>
            </a:r>
            <a:endParaRPr lang="en-GB" sz="5400" b="1" dirty="0">
              <a:latin typeface="Cambria" panose="02040503050406030204" pitchFamily="18" charset="0"/>
              <a:ea typeface="Cambria" panose="02040503050406030204" pitchFamily="18" charset="0"/>
              <a:cs typeface="Times New Roman" panose="02020603050405020304" pitchFamily="18" charset="0"/>
            </a:endParaRPr>
          </a:p>
          <a:p>
            <a:pPr algn="r">
              <a:buClrTx/>
              <a:buSzTx/>
              <a:buNone/>
            </a:pPr>
            <a:endParaRPr lang="en-GB" sz="6000" b="1" i="1" dirty="0">
              <a:latin typeface="Times New Roman" panose="02020603050405020304" pitchFamily="18" charset="0"/>
              <a:cs typeface="Times New Roman" panose="02020603050405020304" pitchFamily="18" charset="0"/>
            </a:endParaRPr>
          </a:p>
          <a:p>
            <a:pPr algn="r">
              <a:buClrTx/>
              <a:buSzTx/>
              <a:buNone/>
            </a:pPr>
            <a:endParaRPr lang="en-US" altLang="en-GB" sz="6600" b="1" i="1" dirty="0">
              <a:sym typeface="+mn-ea"/>
            </a:endParaRPr>
          </a:p>
        </p:txBody>
      </p:sp>
      <p:graphicFrame>
        <p:nvGraphicFramePr>
          <p:cNvPr id="6" name="Table 5">
            <a:extLst>
              <a:ext uri="{FF2B5EF4-FFF2-40B4-BE49-F238E27FC236}">
                <a16:creationId xmlns:a16="http://schemas.microsoft.com/office/drawing/2014/main" id="{FEC24391-D17A-71DE-C400-448A99A7A6C0}"/>
              </a:ext>
            </a:extLst>
          </p:cNvPr>
          <p:cNvGraphicFramePr>
            <a:graphicFrameLocks noGrp="1"/>
          </p:cNvGraphicFramePr>
          <p:nvPr>
            <p:extLst>
              <p:ext uri="{D42A27DB-BD31-4B8C-83A1-F6EECF244321}">
                <p14:modId xmlns:p14="http://schemas.microsoft.com/office/powerpoint/2010/main" val="1208632062"/>
              </p:ext>
            </p:extLst>
          </p:nvPr>
        </p:nvGraphicFramePr>
        <p:xfrm>
          <a:off x="29655195" y="15190859"/>
          <a:ext cx="12167492" cy="9577192"/>
        </p:xfrm>
        <a:graphic>
          <a:graphicData uri="http://schemas.openxmlformats.org/drawingml/2006/table">
            <a:tbl>
              <a:tblPr firstRow="1" firstCol="1" bandRow="1">
                <a:tableStyleId>{3B4B98B0-60AC-42C2-AFA5-B58CD77FA1E5}</a:tableStyleId>
              </a:tblPr>
              <a:tblGrid>
                <a:gridCol w="3822766">
                  <a:extLst>
                    <a:ext uri="{9D8B030D-6E8A-4147-A177-3AD203B41FA5}">
                      <a16:colId xmlns:a16="http://schemas.microsoft.com/office/drawing/2014/main" val="3377343930"/>
                    </a:ext>
                  </a:extLst>
                </a:gridCol>
                <a:gridCol w="2057255">
                  <a:extLst>
                    <a:ext uri="{9D8B030D-6E8A-4147-A177-3AD203B41FA5}">
                      <a16:colId xmlns:a16="http://schemas.microsoft.com/office/drawing/2014/main" val="3820752579"/>
                    </a:ext>
                  </a:extLst>
                </a:gridCol>
                <a:gridCol w="2677056">
                  <a:extLst>
                    <a:ext uri="{9D8B030D-6E8A-4147-A177-3AD203B41FA5}">
                      <a16:colId xmlns:a16="http://schemas.microsoft.com/office/drawing/2014/main" val="2231551761"/>
                    </a:ext>
                  </a:extLst>
                </a:gridCol>
                <a:gridCol w="3610415">
                  <a:extLst>
                    <a:ext uri="{9D8B030D-6E8A-4147-A177-3AD203B41FA5}">
                      <a16:colId xmlns:a16="http://schemas.microsoft.com/office/drawing/2014/main" val="626873458"/>
                    </a:ext>
                  </a:extLst>
                </a:gridCol>
              </a:tblGrid>
              <a:tr h="1663930">
                <a:tc>
                  <a:txBody>
                    <a:bodyPr/>
                    <a:lstStyle/>
                    <a:p>
                      <a:pPr marL="0" marR="0" algn="ctr">
                        <a:spcAft>
                          <a:spcPts val="1000"/>
                        </a:spcAft>
                        <a:buNone/>
                      </a:pPr>
                      <a:r>
                        <a:rPr lang="en-US" sz="3600" kern="800" dirty="0">
                          <a:effectLst/>
                          <a:latin typeface="Times New Roman" panose="02020603050405020304" pitchFamily="18" charset="0"/>
                          <a:cs typeface="Times New Roman" panose="02020603050405020304" pitchFamily="18" charset="0"/>
                        </a:rPr>
                        <a:t>Algorithms</a:t>
                      </a:r>
                      <a:endParaRPr lang="en-US" sz="3600" i="1" kern="800" dirty="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nchor="ctr"/>
                </a:tc>
                <a:tc>
                  <a:txBody>
                    <a:bodyPr/>
                    <a:lstStyle/>
                    <a:p>
                      <a:pPr marL="0" marR="0" algn="ctr">
                        <a:spcAft>
                          <a:spcPts val="1000"/>
                        </a:spcAft>
                        <a:buNone/>
                      </a:pPr>
                      <a:r>
                        <a:rPr lang="en-US" sz="3600" kern="800" dirty="0">
                          <a:effectLst/>
                          <a:latin typeface="Times New Roman" panose="02020603050405020304" pitchFamily="18" charset="0"/>
                          <a:cs typeface="Times New Roman" panose="02020603050405020304" pitchFamily="18" charset="0"/>
                        </a:rPr>
                        <a:t>Accuracy (%)</a:t>
                      </a:r>
                      <a:endParaRPr lang="en-US" sz="3600" i="1" kern="800" dirty="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nchor="ctr"/>
                </a:tc>
                <a:tc>
                  <a:txBody>
                    <a:bodyPr/>
                    <a:lstStyle/>
                    <a:p>
                      <a:pPr marL="0" marR="0" algn="ctr">
                        <a:spcAft>
                          <a:spcPts val="1000"/>
                        </a:spcAft>
                        <a:buNone/>
                      </a:pPr>
                      <a:r>
                        <a:rPr lang="en-US" sz="3600" kern="800" dirty="0">
                          <a:effectLst/>
                          <a:latin typeface="Times New Roman" panose="02020603050405020304" pitchFamily="18" charset="0"/>
                          <a:cs typeface="Times New Roman" panose="02020603050405020304" pitchFamily="18" charset="0"/>
                        </a:rPr>
                        <a:t>Mean Squared Error [MSE] (%)</a:t>
                      </a:r>
                      <a:endParaRPr lang="en-US" sz="3600" i="1" kern="800" dirty="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nchor="ctr"/>
                </a:tc>
                <a:tc>
                  <a:txBody>
                    <a:bodyPr/>
                    <a:lstStyle/>
                    <a:p>
                      <a:pPr marL="0" marR="0" algn="ctr">
                        <a:spcAft>
                          <a:spcPts val="1000"/>
                        </a:spcAft>
                        <a:buNone/>
                      </a:pPr>
                      <a:r>
                        <a:rPr lang="en-US" sz="3600" kern="800" dirty="0">
                          <a:effectLst/>
                          <a:latin typeface="Times New Roman" panose="02020603050405020304" pitchFamily="18" charset="0"/>
                          <a:cs typeface="Times New Roman" panose="02020603050405020304" pitchFamily="18" charset="0"/>
                        </a:rPr>
                        <a:t>Absolute Squared Error [ASE] (%)</a:t>
                      </a:r>
                      <a:endParaRPr lang="en-US" sz="3600" i="1" kern="800" dirty="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vert270" anchor="ctr"/>
                </a:tc>
                <a:extLst>
                  <a:ext uri="{0D108BD9-81ED-4DB2-BD59-A6C34878D82A}">
                    <a16:rowId xmlns:a16="http://schemas.microsoft.com/office/drawing/2014/main" val="3792757488"/>
                  </a:ext>
                </a:extLst>
              </a:tr>
              <a:tr h="831965">
                <a:tc>
                  <a:txBody>
                    <a:bodyPr/>
                    <a:lstStyle/>
                    <a:p>
                      <a:pPr marL="0" marR="0" algn="just">
                        <a:spcAft>
                          <a:spcPts val="1000"/>
                        </a:spcAft>
                        <a:buNone/>
                      </a:pPr>
                      <a:r>
                        <a:rPr lang="en-US" sz="3600" kern="800">
                          <a:effectLst/>
                          <a:latin typeface="Times New Roman" panose="02020603050405020304" pitchFamily="18" charset="0"/>
                          <a:cs typeface="Times New Roman" panose="02020603050405020304" pitchFamily="18" charset="0"/>
                        </a:rPr>
                        <a:t>Random Forest</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98.90</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1.09</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1.09</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87553737"/>
                  </a:ext>
                </a:extLst>
              </a:tr>
              <a:tr h="1460736">
                <a:tc>
                  <a:txBody>
                    <a:bodyPr/>
                    <a:lstStyle/>
                    <a:p>
                      <a:pPr marL="0" marR="0" algn="just">
                        <a:spcAft>
                          <a:spcPts val="1000"/>
                        </a:spcAft>
                        <a:buNone/>
                      </a:pPr>
                      <a:r>
                        <a:rPr lang="en-US" sz="3600" kern="800">
                          <a:effectLst/>
                          <a:latin typeface="Times New Roman" panose="02020603050405020304" pitchFamily="18" charset="0"/>
                          <a:cs typeface="Times New Roman" panose="02020603050405020304" pitchFamily="18" charset="0"/>
                        </a:rPr>
                        <a:t>Extreme Gradient Boosting</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97.80</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2.19</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dirty="0">
                          <a:effectLst/>
                          <a:latin typeface="Times New Roman" panose="02020603050405020304" pitchFamily="18" charset="0"/>
                          <a:cs typeface="Times New Roman" panose="02020603050405020304" pitchFamily="18" charset="0"/>
                        </a:rPr>
                        <a:t>2.19</a:t>
                      </a:r>
                      <a:endParaRPr lang="en-US" sz="3600" i="1" kern="800" dirty="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84159469"/>
                  </a:ext>
                </a:extLst>
              </a:tr>
              <a:tr h="831965">
                <a:tc>
                  <a:txBody>
                    <a:bodyPr/>
                    <a:lstStyle/>
                    <a:p>
                      <a:pPr marL="0" marR="0" algn="just">
                        <a:spcAft>
                          <a:spcPts val="1000"/>
                        </a:spcAft>
                        <a:buNone/>
                      </a:pPr>
                      <a:r>
                        <a:rPr lang="en-US" sz="3600" kern="800">
                          <a:effectLst/>
                          <a:latin typeface="Times New Roman" panose="02020603050405020304" pitchFamily="18" charset="0"/>
                          <a:cs typeface="Times New Roman" panose="02020603050405020304" pitchFamily="18" charset="0"/>
                        </a:rPr>
                        <a:t>ANN</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97.80</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2.19</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2.19</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91608443"/>
                  </a:ext>
                </a:extLst>
              </a:tr>
              <a:tr h="831965">
                <a:tc>
                  <a:txBody>
                    <a:bodyPr/>
                    <a:lstStyle/>
                    <a:p>
                      <a:pPr marL="0" marR="0" algn="just">
                        <a:spcAft>
                          <a:spcPts val="1000"/>
                        </a:spcAft>
                        <a:buNone/>
                      </a:pPr>
                      <a:r>
                        <a:rPr lang="en-US" sz="3600" kern="800" dirty="0">
                          <a:effectLst/>
                          <a:latin typeface="Times New Roman" panose="02020603050405020304" pitchFamily="18" charset="0"/>
                          <a:cs typeface="Times New Roman" panose="02020603050405020304" pitchFamily="18" charset="0"/>
                        </a:rPr>
                        <a:t>Decision Tree</a:t>
                      </a:r>
                      <a:endParaRPr lang="en-US" sz="3600" i="1" kern="800" dirty="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dirty="0">
                          <a:effectLst/>
                          <a:latin typeface="Times New Roman" panose="02020603050405020304" pitchFamily="18" charset="0"/>
                          <a:cs typeface="Times New Roman" panose="02020603050405020304" pitchFamily="18" charset="0"/>
                        </a:rPr>
                        <a:t>96.05</a:t>
                      </a:r>
                      <a:endParaRPr lang="en-US" sz="3600" i="1" kern="800" dirty="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3.94</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3.94</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9773280"/>
                  </a:ext>
                </a:extLst>
              </a:tr>
              <a:tr h="831965">
                <a:tc>
                  <a:txBody>
                    <a:bodyPr/>
                    <a:lstStyle/>
                    <a:p>
                      <a:pPr marL="0" marR="0" algn="just">
                        <a:spcAft>
                          <a:spcPts val="1000"/>
                        </a:spcAft>
                        <a:buNone/>
                      </a:pPr>
                      <a:r>
                        <a:rPr lang="en-US" sz="3600" kern="800">
                          <a:effectLst/>
                          <a:latin typeface="Times New Roman" panose="02020603050405020304" pitchFamily="18" charset="0"/>
                          <a:cs typeface="Times New Roman" panose="02020603050405020304" pitchFamily="18" charset="0"/>
                        </a:rPr>
                        <a:t>Ada Boost</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93.40</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6.59</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6.59</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164859295"/>
                  </a:ext>
                </a:extLst>
              </a:tr>
              <a:tr h="1460736">
                <a:tc>
                  <a:txBody>
                    <a:bodyPr/>
                    <a:lstStyle/>
                    <a:p>
                      <a:pPr marL="0" marR="0" algn="just">
                        <a:spcAft>
                          <a:spcPts val="1000"/>
                        </a:spcAft>
                        <a:buNone/>
                      </a:pPr>
                      <a:r>
                        <a:rPr lang="en-US" sz="3600" kern="800" dirty="0">
                          <a:effectLst/>
                          <a:latin typeface="Times New Roman" panose="02020603050405020304" pitchFamily="18" charset="0"/>
                          <a:cs typeface="Times New Roman" panose="02020603050405020304" pitchFamily="18" charset="0"/>
                        </a:rPr>
                        <a:t>Logistic Regression</a:t>
                      </a:r>
                      <a:endParaRPr lang="en-US" sz="3600" i="1" kern="800" dirty="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88.52</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11.47</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11.47</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56813501"/>
                  </a:ext>
                </a:extLst>
              </a:tr>
              <a:tr h="831965">
                <a:tc>
                  <a:txBody>
                    <a:bodyPr/>
                    <a:lstStyle/>
                    <a:p>
                      <a:pPr marL="0" marR="0" algn="just">
                        <a:spcAft>
                          <a:spcPts val="1000"/>
                        </a:spcAft>
                        <a:buNone/>
                      </a:pPr>
                      <a:r>
                        <a:rPr lang="en-US" sz="3600" kern="800">
                          <a:effectLst/>
                          <a:latin typeface="Times New Roman" panose="02020603050405020304" pitchFamily="18" charset="0"/>
                          <a:cs typeface="Times New Roman" panose="02020603050405020304" pitchFamily="18" charset="0"/>
                        </a:rPr>
                        <a:t>Cat Boost</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87.91</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12.08</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12.08</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958960784"/>
                  </a:ext>
                </a:extLst>
              </a:tr>
              <a:tr h="831965">
                <a:tc>
                  <a:txBody>
                    <a:bodyPr/>
                    <a:lstStyle/>
                    <a:p>
                      <a:pPr marL="0" marR="0" algn="just">
                        <a:spcAft>
                          <a:spcPts val="1000"/>
                        </a:spcAft>
                        <a:buNone/>
                      </a:pPr>
                      <a:r>
                        <a:rPr lang="en-US" sz="3600" kern="800" dirty="0">
                          <a:effectLst/>
                          <a:latin typeface="Times New Roman" panose="02020603050405020304" pitchFamily="18" charset="0"/>
                          <a:cs typeface="Times New Roman" panose="02020603050405020304" pitchFamily="18" charset="0"/>
                        </a:rPr>
                        <a:t>SVM</a:t>
                      </a:r>
                      <a:endParaRPr lang="en-US" sz="3600" i="1" kern="800" dirty="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85.24</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a:effectLst/>
                          <a:latin typeface="Times New Roman" panose="02020603050405020304" pitchFamily="18" charset="0"/>
                          <a:cs typeface="Times New Roman" panose="02020603050405020304" pitchFamily="18" charset="0"/>
                        </a:rPr>
                        <a:t>14.75</a:t>
                      </a:r>
                      <a:endParaRPr lang="en-US" sz="3600" i="1" kern="80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ctr">
                        <a:spcAft>
                          <a:spcPts val="1000"/>
                        </a:spcAft>
                        <a:buNone/>
                      </a:pPr>
                      <a:r>
                        <a:rPr lang="en-US" sz="3600" kern="800" dirty="0">
                          <a:effectLst/>
                          <a:latin typeface="Times New Roman" panose="02020603050405020304" pitchFamily="18" charset="0"/>
                          <a:cs typeface="Times New Roman" panose="02020603050405020304" pitchFamily="18" charset="0"/>
                        </a:rPr>
                        <a:t>14.75</a:t>
                      </a:r>
                      <a:endParaRPr lang="en-US" sz="3600" i="1" kern="800" dirty="0">
                        <a:solidFill>
                          <a:srgbClr val="44546A"/>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088744940"/>
                  </a:ext>
                </a:extLst>
              </a:tr>
            </a:tbl>
          </a:graphicData>
        </a:graphic>
      </p:graphicFrame>
      <p:sp>
        <p:nvSpPr>
          <p:cNvPr id="9" name="TextBox 8">
            <a:extLst>
              <a:ext uri="{FF2B5EF4-FFF2-40B4-BE49-F238E27FC236}">
                <a16:creationId xmlns:a16="http://schemas.microsoft.com/office/drawing/2014/main" id="{4EE02B28-47D1-DD91-9A2C-4601F2866ED4}"/>
              </a:ext>
            </a:extLst>
          </p:cNvPr>
          <p:cNvSpPr txBox="1"/>
          <p:nvPr/>
        </p:nvSpPr>
        <p:spPr>
          <a:xfrm>
            <a:off x="15735362" y="7394662"/>
            <a:ext cx="13122559" cy="6001643"/>
          </a:xfrm>
          <a:prstGeom prst="rect">
            <a:avLst/>
          </a:prstGeom>
          <a:noFill/>
        </p:spPr>
        <p:txBody>
          <a:bodyPr wrap="square">
            <a:spAutoFit/>
          </a:bodyPr>
          <a:lstStyle/>
          <a:p>
            <a:pPr algn="just"/>
            <a:r>
              <a:rPr lang="en-US" sz="4800" dirty="0">
                <a:latin typeface="Times New Roman" panose="02020603050405020304" pitchFamily="18" charset="0"/>
                <a:cs typeface="Times New Roman" panose="02020603050405020304" pitchFamily="18" charset="0"/>
              </a:rPr>
              <a:t>Non-communicable diseases (NCDs) cause more than 70% of deaths worldwide. Early detection and prediction are crucial for prevention. Machine learning has shown promise in predictive healthcare, offering cost-effective, data-driven solutions. This study investigates ML models applied to anthropometric data to predict NCD risk in Sri Lanka.</a:t>
            </a:r>
          </a:p>
        </p:txBody>
      </p:sp>
      <p:sp>
        <p:nvSpPr>
          <p:cNvPr id="11" name="TextBox 10">
            <a:extLst>
              <a:ext uri="{FF2B5EF4-FFF2-40B4-BE49-F238E27FC236}">
                <a16:creationId xmlns:a16="http://schemas.microsoft.com/office/drawing/2014/main" id="{BD59C8B6-A74D-DC8C-924E-DE8DD7BAAB61}"/>
              </a:ext>
            </a:extLst>
          </p:cNvPr>
          <p:cNvSpPr txBox="1"/>
          <p:nvPr/>
        </p:nvSpPr>
        <p:spPr>
          <a:xfrm>
            <a:off x="29546921" y="7474994"/>
            <a:ext cx="12122804" cy="4524315"/>
          </a:xfrm>
          <a:prstGeom prst="rect">
            <a:avLst/>
          </a:prstGeom>
          <a:noFill/>
        </p:spPr>
        <p:txBody>
          <a:bodyPr wrap="square">
            <a:spAutoFit/>
          </a:bodyPr>
          <a:lstStyle/>
          <a:p>
            <a:pPr marL="914400" indent="-914400">
              <a:buFont typeface="+mj-lt"/>
              <a:buAutoNum type="arabicPeriod"/>
            </a:pPr>
            <a:r>
              <a:rPr lang="en-US" sz="4800" dirty="0">
                <a:latin typeface="Times New Roman" panose="02020603050405020304" pitchFamily="18" charset="0"/>
                <a:cs typeface="Times New Roman" panose="02020603050405020304" pitchFamily="18" charset="0"/>
              </a:rPr>
              <a:t>To preprocess and analyze anthropometric data for NCD risk prediction.</a:t>
            </a:r>
          </a:p>
          <a:p>
            <a:pPr marL="914400" indent="-914400">
              <a:buFont typeface="+mj-lt"/>
              <a:buAutoNum type="arabicPeriod"/>
            </a:pPr>
            <a:r>
              <a:rPr lang="en-US" sz="4800" dirty="0">
                <a:latin typeface="Times New Roman" panose="02020603050405020304" pitchFamily="18" charset="0"/>
                <a:cs typeface="Times New Roman" panose="02020603050405020304" pitchFamily="18" charset="0"/>
              </a:rPr>
              <a:t>To evaluate and compare the performance of multiple supervised ML algorithms.</a:t>
            </a:r>
          </a:p>
          <a:p>
            <a:pPr marL="914400" indent="-914400">
              <a:buFont typeface="+mj-lt"/>
              <a:buAutoNum type="arabicPeriod"/>
            </a:pPr>
            <a:r>
              <a:rPr lang="en-US" sz="4800" dirty="0">
                <a:latin typeface="Times New Roman" panose="02020603050405020304" pitchFamily="18" charset="0"/>
                <a:cs typeface="Times New Roman" panose="02020603050405020304" pitchFamily="18" charset="0"/>
              </a:rPr>
              <a:t>To identify the most effective model for early detection of NCDs.</a:t>
            </a:r>
          </a:p>
        </p:txBody>
      </p:sp>
      <p:sp>
        <p:nvSpPr>
          <p:cNvPr id="18" name="Rectangle 17">
            <a:extLst>
              <a:ext uri="{FF2B5EF4-FFF2-40B4-BE49-F238E27FC236}">
                <a16:creationId xmlns:a16="http://schemas.microsoft.com/office/drawing/2014/main" id="{7FC8FF70-A984-832B-AD51-C78DBE3CB3E8}"/>
              </a:ext>
            </a:extLst>
          </p:cNvPr>
          <p:cNvSpPr/>
          <p:nvPr/>
        </p:nvSpPr>
        <p:spPr>
          <a:xfrm>
            <a:off x="29011178" y="20030118"/>
            <a:ext cx="769362" cy="2762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1D8B50F2-9854-E4C5-CD00-E01DF4658744}"/>
              </a:ext>
            </a:extLst>
          </p:cNvPr>
          <p:cNvSpPr txBox="1"/>
          <p:nvPr/>
        </p:nvSpPr>
        <p:spPr>
          <a:xfrm>
            <a:off x="971550" y="23247848"/>
            <a:ext cx="14497115" cy="6001643"/>
          </a:xfrm>
          <a:prstGeom prst="rect">
            <a:avLst/>
          </a:prstGeom>
          <a:noFill/>
        </p:spPr>
        <p:txBody>
          <a:bodyPr wrap="square">
            <a:spAutoFit/>
          </a:bodyPr>
          <a:lstStyle/>
          <a:p>
            <a:pPr algn="just"/>
            <a:r>
              <a:rPr lang="en-US" sz="4800" dirty="0">
                <a:latin typeface="Times New Roman" panose="02020603050405020304" pitchFamily="18" charset="0"/>
                <a:cs typeface="Times New Roman" panose="02020603050405020304" pitchFamily="18" charset="0"/>
              </a:rPr>
              <a:t>Among the tested models, </a:t>
            </a:r>
            <a:r>
              <a:rPr lang="en-US" sz="4800" b="1" dirty="0">
                <a:latin typeface="Times New Roman" panose="02020603050405020304" pitchFamily="18" charset="0"/>
                <a:cs typeface="Times New Roman" panose="02020603050405020304" pitchFamily="18" charset="0"/>
              </a:rPr>
              <a:t>Random Forest</a:t>
            </a:r>
            <a:r>
              <a:rPr lang="en-US" sz="4800" dirty="0">
                <a:latin typeface="Times New Roman" panose="02020603050405020304" pitchFamily="18" charset="0"/>
                <a:cs typeface="Times New Roman" panose="02020603050405020304" pitchFamily="18" charset="0"/>
              </a:rPr>
              <a:t> emerged as the most accurate (98.9%) and reliable, followed closely by </a:t>
            </a:r>
            <a:r>
              <a:rPr lang="en-US" sz="4800" b="1" dirty="0" err="1">
                <a:latin typeface="Times New Roman" panose="02020603050405020304" pitchFamily="18" charset="0"/>
                <a:cs typeface="Times New Roman" panose="02020603050405020304" pitchFamily="18" charset="0"/>
              </a:rPr>
              <a:t>XGBoost</a:t>
            </a:r>
            <a:r>
              <a:rPr lang="en-US" sz="4800" dirty="0">
                <a:latin typeface="Times New Roman" panose="02020603050405020304" pitchFamily="18" charset="0"/>
                <a:cs typeface="Times New Roman" panose="02020603050405020304" pitchFamily="18" charset="0"/>
              </a:rPr>
              <a:t> and </a:t>
            </a:r>
            <a:r>
              <a:rPr lang="en-US" sz="4800" b="1" dirty="0">
                <a:latin typeface="Times New Roman" panose="02020603050405020304" pitchFamily="18" charset="0"/>
                <a:cs typeface="Times New Roman" panose="02020603050405020304" pitchFamily="18" charset="0"/>
              </a:rPr>
              <a:t>ANN</a:t>
            </a:r>
            <a:r>
              <a:rPr lang="en-US" sz="4800" dirty="0">
                <a:latin typeface="Times New Roman" panose="02020603050405020304" pitchFamily="18" charset="0"/>
                <a:cs typeface="Times New Roman" panose="02020603050405020304" pitchFamily="18" charset="0"/>
              </a:rPr>
              <a:t>. Traditional models such as Logistic Regression and SVM performed less effectively. These findings confirm that ensemble learning techniques can significantly enhance NCD risk prediction using simple anthropometric data. Such models provide a low-cost, scalable, and effective tool for preventive healthcare.</a:t>
            </a:r>
          </a:p>
        </p:txBody>
      </p:sp>
      <p:sp>
        <p:nvSpPr>
          <p:cNvPr id="26" name="TextBox 25">
            <a:extLst>
              <a:ext uri="{FF2B5EF4-FFF2-40B4-BE49-F238E27FC236}">
                <a16:creationId xmlns:a16="http://schemas.microsoft.com/office/drawing/2014/main" id="{463B9568-764D-EFB2-8105-7581261A4415}"/>
              </a:ext>
            </a:extLst>
          </p:cNvPr>
          <p:cNvSpPr txBox="1"/>
          <p:nvPr/>
        </p:nvSpPr>
        <p:spPr>
          <a:xfrm>
            <a:off x="29395859" y="26248669"/>
            <a:ext cx="12858476" cy="2862322"/>
          </a:xfrm>
          <a:prstGeom prst="rect">
            <a:avLst/>
          </a:prstGeom>
          <a:noFill/>
        </p:spPr>
        <p:txBody>
          <a:bodyPr wrap="square">
            <a:spAutoFit/>
          </a:bodyPr>
          <a:lstStyle/>
          <a:p>
            <a:pPr marL="685800" indent="-6858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K. Tripathi and H. Garg, “Machine Learning techniques for Cardiovascular Disease” in IOP Conference Series: Materials Science and Engineering, 2021, p. 012140. R. E. Ali, H. El</a:t>
            </a:r>
          </a:p>
          <a:p>
            <a:pPr marL="685800" indent="-685800" algn="just">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Kadi, S. S. Labib, and Y. I. Saad, “Prediction of potential-diabetic obese-patients using machine learning techniques” 2019. </a:t>
            </a:r>
          </a:p>
        </p:txBody>
      </p:sp>
      <p:pic>
        <p:nvPicPr>
          <p:cNvPr id="32" name="Picture 31">
            <a:extLst>
              <a:ext uri="{FF2B5EF4-FFF2-40B4-BE49-F238E27FC236}">
                <a16:creationId xmlns:a16="http://schemas.microsoft.com/office/drawing/2014/main" id="{705117B3-23A0-BD0D-BA16-0E5E28025C19}"/>
              </a:ext>
            </a:extLst>
          </p:cNvPr>
          <p:cNvPicPr>
            <a:picLocks noChangeAspect="1"/>
          </p:cNvPicPr>
          <p:nvPr/>
        </p:nvPicPr>
        <p:blipFill>
          <a:blip r:embed="rId4"/>
          <a:srcRect l="3654" t="2490" r="6222"/>
          <a:stretch>
            <a:fillRect/>
          </a:stretch>
        </p:blipFill>
        <p:spPr>
          <a:xfrm>
            <a:off x="15527771" y="14548111"/>
            <a:ext cx="13401807" cy="12883889"/>
          </a:xfrm>
          <a:prstGeom prst="rect">
            <a:avLst/>
          </a:prstGeom>
        </p:spPr>
      </p:pic>
      <p:sp>
        <p:nvSpPr>
          <p:cNvPr id="33" name="TextBox 32">
            <a:extLst>
              <a:ext uri="{FF2B5EF4-FFF2-40B4-BE49-F238E27FC236}">
                <a16:creationId xmlns:a16="http://schemas.microsoft.com/office/drawing/2014/main" id="{166A380F-0DCC-23D1-4B3D-954AA9F884BC}"/>
              </a:ext>
            </a:extLst>
          </p:cNvPr>
          <p:cNvSpPr txBox="1"/>
          <p:nvPr/>
        </p:nvSpPr>
        <p:spPr>
          <a:xfrm>
            <a:off x="18120783" y="27432000"/>
            <a:ext cx="8268610" cy="830997"/>
          </a:xfrm>
          <a:prstGeom prst="rect">
            <a:avLst/>
          </a:prstGeom>
          <a:noFill/>
        </p:spPr>
        <p:txBody>
          <a:bodyPr wrap="none" rtlCol="0">
            <a:spAutoFit/>
          </a:bodyPr>
          <a:lstStyle/>
          <a:p>
            <a:pPr algn="ctr"/>
            <a:r>
              <a:rPr lang="en-US" sz="4800" dirty="0">
                <a:latin typeface="Times New Roman" panose="02020603050405020304" pitchFamily="18" charset="0"/>
                <a:cs typeface="Times New Roman" panose="02020603050405020304" pitchFamily="18" charset="0"/>
              </a:rPr>
              <a:t>Figure 1: High-level architecture</a:t>
            </a:r>
          </a:p>
        </p:txBody>
      </p:sp>
      <p:sp>
        <p:nvSpPr>
          <p:cNvPr id="46" name="TextBox 45">
            <a:extLst>
              <a:ext uri="{FF2B5EF4-FFF2-40B4-BE49-F238E27FC236}">
                <a16:creationId xmlns:a16="http://schemas.microsoft.com/office/drawing/2014/main" id="{75F7310B-D95F-1788-7112-E0168D8E4213}"/>
              </a:ext>
            </a:extLst>
          </p:cNvPr>
          <p:cNvSpPr txBox="1"/>
          <p:nvPr/>
        </p:nvSpPr>
        <p:spPr>
          <a:xfrm>
            <a:off x="29655194" y="13531393"/>
            <a:ext cx="12167493" cy="1569660"/>
          </a:xfrm>
          <a:prstGeom prst="rect">
            <a:avLst/>
          </a:prstGeom>
          <a:noFill/>
        </p:spPr>
        <p:txBody>
          <a:bodyPr wrap="square" rtlCol="0">
            <a:spAutoFit/>
          </a:bodyPr>
          <a:lstStyle/>
          <a:p>
            <a:pPr algn="ctr"/>
            <a:r>
              <a:rPr lang="en-US" sz="4800" dirty="0">
                <a:latin typeface="Times New Roman" panose="02020603050405020304" pitchFamily="18" charset="0"/>
                <a:cs typeface="Times New Roman" panose="02020603050405020304" pitchFamily="18" charset="0"/>
              </a:rPr>
              <a:t>Table 1: Algorithm’s accuracy, mean squared error and absolute squared error </a:t>
            </a:r>
          </a:p>
        </p:txBody>
      </p:sp>
    </p:spTree>
    <p:extLst>
      <p:ext uri="{BB962C8B-B14F-4D97-AF65-F5344CB8AC3E}">
        <p14:creationId xmlns:p14="http://schemas.microsoft.com/office/powerpoint/2010/main" val="38171082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2634</TotalTime>
  <Words>499</Words>
  <Application>Microsoft Office PowerPoint</Application>
  <PresentationFormat>Custom</PresentationFormat>
  <Paragraphs>59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Luxshi Karunakaran</cp:lastModifiedBy>
  <cp:revision>30</cp:revision>
  <dcterms:created xsi:type="dcterms:W3CDTF">2025-05-19T06:25:28Z</dcterms:created>
  <dcterms:modified xsi:type="dcterms:W3CDTF">2025-08-20T07:00:24Z</dcterms:modified>
</cp:coreProperties>
</file>