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01" r:id="rId2"/>
    <p:sldId id="308" r:id="rId3"/>
    <p:sldId id="309" r:id="rId4"/>
    <p:sldId id="310" r:id="rId5"/>
    <p:sldId id="315" r:id="rId6"/>
    <p:sldId id="316" r:id="rId7"/>
    <p:sldId id="317" r:id="rId8"/>
    <p:sldId id="312" r:id="rId9"/>
    <p:sldId id="313" r:id="rId10"/>
    <p:sldId id="318" r:id="rId11"/>
    <p:sldId id="322" r:id="rId12"/>
    <p:sldId id="336" r:id="rId13"/>
    <p:sldId id="337" r:id="rId14"/>
    <p:sldId id="324" r:id="rId15"/>
    <p:sldId id="338" r:id="rId16"/>
    <p:sldId id="325" r:id="rId17"/>
    <p:sldId id="339" r:id="rId18"/>
    <p:sldId id="326" r:id="rId19"/>
    <p:sldId id="327" r:id="rId20"/>
    <p:sldId id="340" r:id="rId21"/>
    <p:sldId id="341" r:id="rId22"/>
    <p:sldId id="328" r:id="rId23"/>
    <p:sldId id="329" r:id="rId24"/>
    <p:sldId id="332" r:id="rId25"/>
    <p:sldId id="342" r:id="rId26"/>
    <p:sldId id="333" r:id="rId27"/>
    <p:sldId id="335" r:id="rId28"/>
  </p:sldIdLst>
  <p:sldSz cx="12192000" cy="6858000"/>
  <p:notesSz cx="6858000" cy="9144000"/>
  <p:embeddedFontLst>
    <p:embeddedFont>
      <p:font typeface="游ゴシック" panose="020B0400000000000000" pitchFamily="34" charset="-128"/>
      <p:regular r:id="rId31"/>
      <p:bold r:id="rId32"/>
    </p:embeddedFont>
    <p:embeddedFont>
      <p:font typeface="游ゴシック Light" panose="020B0300000000000000" pitchFamily="34" charset="-128"/>
      <p:regular r:id="rId33"/>
    </p:embeddedFont>
    <p:embeddedFont>
      <p:font typeface="Microsoft YaHei" panose="020B0503020204020204" pitchFamily="34" charset="-122"/>
      <p:regular r:id="rId34"/>
      <p:bold r:id="rId3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51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  <p15:guide id="5" orient="horz" pos="1706" userDrawn="1">
          <p15:clr>
            <a:srgbClr val="A4A3A4"/>
          </p15:clr>
        </p15:guide>
        <p15:guide id="7" pos="7355" userDrawn="1">
          <p15:clr>
            <a:srgbClr val="A4A3A4"/>
          </p15:clr>
        </p15:guide>
        <p15:guide id="8" pos="302" userDrawn="1">
          <p15:clr>
            <a:srgbClr val="A4A3A4"/>
          </p15:clr>
        </p15:guide>
        <p15:guide id="9" pos="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4A1"/>
    <a:srgbClr val="88C34B"/>
    <a:srgbClr val="2FAADD"/>
    <a:srgbClr val="8AC448"/>
    <a:srgbClr val="83C252"/>
    <a:srgbClr val="49B1B3"/>
    <a:srgbClr val="2FAA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84"/>
  </p:normalViewPr>
  <p:slideViewPr>
    <p:cSldViewPr snapToGrid="0" showGuides="1">
      <p:cViewPr varScale="1">
        <p:scale>
          <a:sx n="78" d="100"/>
          <a:sy n="78" d="100"/>
        </p:scale>
        <p:origin x="888" y="62"/>
      </p:cViewPr>
      <p:guideLst>
        <p:guide orient="horz" pos="2160"/>
        <p:guide pos="3840"/>
        <p:guide pos="551"/>
        <p:guide orient="horz" pos="958"/>
        <p:guide orient="horz" pos="1706"/>
        <p:guide pos="7355"/>
        <p:guide pos="302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CF20EF-3B23-3946-7710-C4952A30A2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EAD92-2B24-24D2-991C-39EDC9A3CA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3B61E-9646-4816-8652-09E4174F6F4E}" type="datetimeFigureOut">
              <a:rPr lang="en-HK" smtClean="0"/>
              <a:t>4/7/2025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D3839-F050-106C-371C-58C66CE9D5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78D77-5DA2-63DE-CEF2-8A5FFE508F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4537-171D-4250-935E-7C108918ECF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894697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93504-87A5-6F4B-8275-ECD215F66D5E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F7BFB-0538-AC49-B13C-4676BA35F8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667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234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0110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2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45929CE-C842-2662-1770-D1D0DA9C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5AA62C-4096-A4A4-806D-4ADEBCC8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2BA27E-676F-1C00-49B8-B3B32B6CF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A9EF1-F949-6D4B-AE35-91517BBF3F8F}" type="datetime1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66A385-4C9B-CD2E-BC22-237C4DFA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FDABA2-4144-204A-F7D7-31C181EC4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BEB3C-2C81-4ECB-AD43-7F965D7A80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61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D956F-D80B-FB53-3F51-0B0E84A4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C1B58B5-1F2B-6957-FA5F-A633E5146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112" y="5813631"/>
            <a:ext cx="11377860" cy="859954"/>
          </a:xfrm>
          <a:prstGeom prst="rect">
            <a:avLst/>
          </a:prstGeom>
        </p:spPr>
      </p:pic>
      <p:pic>
        <p:nvPicPr>
          <p:cNvPr id="20" name="Picture 19" descr="A cityscape with a body of water&#10;&#10;AI-generated content may be incorrect.">
            <a:extLst>
              <a:ext uri="{FF2B5EF4-FFF2-40B4-BE49-F238E27FC236}">
                <a16:creationId xmlns:a16="http://schemas.microsoft.com/office/drawing/2014/main" id="{175FCC18-B5C3-768C-538D-A92B83693C5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8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5553777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8A924715-63AD-75A3-AA1D-BE5341692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9641" y="1135781"/>
            <a:ext cx="4392718" cy="1479984"/>
          </a:xfrm>
          <a:prstGeom prst="rect">
            <a:avLst/>
          </a:prstGeom>
          <a:effectLst>
            <a:outerShdw blurRad="203200" dist="50800" dir="5400000" algn="ctr" rotWithShape="0">
              <a:srgbClr val="000000"/>
            </a:outerShdw>
          </a:effectLst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F9E939A-2FC9-511D-26E9-84FD98A8FD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89109" y="2831924"/>
            <a:ext cx="5413781" cy="482237"/>
          </a:xfrm>
          <a:prstGeom prst="rect">
            <a:avLst/>
          </a:prstGeom>
        </p:spPr>
      </p:pic>
      <p:grpSp>
        <p:nvGrpSpPr>
          <p:cNvPr id="4" name="Graphic 1">
            <a:extLst>
              <a:ext uri="{FF2B5EF4-FFF2-40B4-BE49-F238E27FC236}">
                <a16:creationId xmlns:a16="http://schemas.microsoft.com/office/drawing/2014/main" id="{8EF08D61-EE81-E960-4942-2B14234F019D}"/>
              </a:ext>
            </a:extLst>
          </p:cNvPr>
          <p:cNvGrpSpPr/>
          <p:nvPr/>
        </p:nvGrpSpPr>
        <p:grpSpPr>
          <a:xfrm>
            <a:off x="2049957" y="250573"/>
            <a:ext cx="1339152" cy="429458"/>
            <a:chOff x="2909934" y="250573"/>
            <a:chExt cx="1339152" cy="429458"/>
          </a:xfrm>
          <a:solidFill>
            <a:srgbClr val="FFFFFF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88AB25-0CEC-7647-5E74-5D0BB677FC58}"/>
                </a:ext>
              </a:extLst>
            </p:cNvPr>
            <p:cNvSpPr/>
            <p:nvPr/>
          </p:nvSpPr>
          <p:spPr>
            <a:xfrm>
              <a:off x="2909934" y="637118"/>
              <a:ext cx="278754" cy="42913"/>
            </a:xfrm>
            <a:custGeom>
              <a:avLst/>
              <a:gdLst>
                <a:gd name="connsiteX0" fmla="*/ 278754 w 278754"/>
                <a:gd name="connsiteY0" fmla="*/ 21402 h 42913"/>
                <a:gd name="connsiteX1" fmla="*/ 0 w 278754"/>
                <a:gd name="connsiteY1" fmla="*/ 0 h 42913"/>
                <a:gd name="connsiteX2" fmla="*/ 0 w 278754"/>
                <a:gd name="connsiteY2" fmla="*/ 42913 h 42913"/>
                <a:gd name="connsiteX3" fmla="*/ 278754 w 278754"/>
                <a:gd name="connsiteY3" fmla="*/ 21402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754" h="42913">
                  <a:moveTo>
                    <a:pt x="278754" y="21402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278754" y="21402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3EDDE45-35CA-D40A-7F1C-B6A4C979F136}"/>
                </a:ext>
              </a:extLst>
            </p:cNvPr>
            <p:cNvSpPr/>
            <p:nvPr/>
          </p:nvSpPr>
          <p:spPr>
            <a:xfrm>
              <a:off x="2909934" y="594096"/>
              <a:ext cx="396559" cy="43021"/>
            </a:xfrm>
            <a:custGeom>
              <a:avLst/>
              <a:gdLst>
                <a:gd name="connsiteX0" fmla="*/ 396559 w 396559"/>
                <a:gd name="connsiteY0" fmla="*/ 21511 h 43021"/>
                <a:gd name="connsiteX1" fmla="*/ 0 w 396559"/>
                <a:gd name="connsiteY1" fmla="*/ 0 h 43021"/>
                <a:gd name="connsiteX2" fmla="*/ 0 w 396559"/>
                <a:gd name="connsiteY2" fmla="*/ 43022 h 43021"/>
                <a:gd name="connsiteX3" fmla="*/ 396559 w 396559"/>
                <a:gd name="connsiteY3" fmla="*/ 21511 h 4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6559" h="43021">
                  <a:moveTo>
                    <a:pt x="396559" y="21511"/>
                  </a:moveTo>
                  <a:lnTo>
                    <a:pt x="0" y="0"/>
                  </a:lnTo>
                  <a:lnTo>
                    <a:pt x="0" y="43022"/>
                  </a:lnTo>
                  <a:lnTo>
                    <a:pt x="396559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5ECF8F4-2A71-354F-A124-D8ED5AB054F2}"/>
                </a:ext>
              </a:extLst>
            </p:cNvPr>
            <p:cNvSpPr/>
            <p:nvPr/>
          </p:nvSpPr>
          <p:spPr>
            <a:xfrm>
              <a:off x="2909934" y="551183"/>
              <a:ext cx="514517" cy="42913"/>
            </a:xfrm>
            <a:custGeom>
              <a:avLst/>
              <a:gdLst>
                <a:gd name="connsiteX0" fmla="*/ 514517 w 514517"/>
                <a:gd name="connsiteY0" fmla="*/ 21511 h 42913"/>
                <a:gd name="connsiteX1" fmla="*/ 0 w 514517"/>
                <a:gd name="connsiteY1" fmla="*/ 0 h 42913"/>
                <a:gd name="connsiteX2" fmla="*/ 0 w 514517"/>
                <a:gd name="connsiteY2" fmla="*/ 42913 h 42913"/>
                <a:gd name="connsiteX3" fmla="*/ 514517 w 514517"/>
                <a:gd name="connsiteY3" fmla="*/ 21511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517" h="42913">
                  <a:moveTo>
                    <a:pt x="514517" y="21511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514517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2328B05-79CA-5717-AD6A-D4AD3607BD50}"/>
                </a:ext>
              </a:extLst>
            </p:cNvPr>
            <p:cNvSpPr/>
            <p:nvPr/>
          </p:nvSpPr>
          <p:spPr>
            <a:xfrm>
              <a:off x="2909934" y="508270"/>
              <a:ext cx="632322" cy="42913"/>
            </a:xfrm>
            <a:custGeom>
              <a:avLst/>
              <a:gdLst>
                <a:gd name="connsiteX0" fmla="*/ 632322 w 632322"/>
                <a:gd name="connsiteY0" fmla="*/ 21402 h 42913"/>
                <a:gd name="connsiteX1" fmla="*/ 0 w 632322"/>
                <a:gd name="connsiteY1" fmla="*/ 0 h 42913"/>
                <a:gd name="connsiteX2" fmla="*/ 0 w 632322"/>
                <a:gd name="connsiteY2" fmla="*/ 42913 h 42913"/>
                <a:gd name="connsiteX3" fmla="*/ 632322 w 632322"/>
                <a:gd name="connsiteY3" fmla="*/ 21402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322" h="42913">
                  <a:moveTo>
                    <a:pt x="632322" y="21402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632322" y="21402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3653C76-5BCB-9CA6-7E24-C9679798A241}"/>
                </a:ext>
              </a:extLst>
            </p:cNvPr>
            <p:cNvSpPr/>
            <p:nvPr/>
          </p:nvSpPr>
          <p:spPr>
            <a:xfrm>
              <a:off x="2909934" y="465248"/>
              <a:ext cx="750127" cy="43021"/>
            </a:xfrm>
            <a:custGeom>
              <a:avLst/>
              <a:gdLst>
                <a:gd name="connsiteX0" fmla="*/ 750127 w 750127"/>
                <a:gd name="connsiteY0" fmla="*/ 21511 h 43021"/>
                <a:gd name="connsiteX1" fmla="*/ 0 w 750127"/>
                <a:gd name="connsiteY1" fmla="*/ 0 h 43021"/>
                <a:gd name="connsiteX2" fmla="*/ 0 w 750127"/>
                <a:gd name="connsiteY2" fmla="*/ 43022 h 43021"/>
                <a:gd name="connsiteX3" fmla="*/ 750127 w 750127"/>
                <a:gd name="connsiteY3" fmla="*/ 21511 h 4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127" h="43021">
                  <a:moveTo>
                    <a:pt x="750127" y="21511"/>
                  </a:moveTo>
                  <a:lnTo>
                    <a:pt x="0" y="0"/>
                  </a:lnTo>
                  <a:lnTo>
                    <a:pt x="0" y="43022"/>
                  </a:lnTo>
                  <a:lnTo>
                    <a:pt x="750127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3191DCA-88E4-2C36-37B4-5E0D071B8553}"/>
                </a:ext>
              </a:extLst>
            </p:cNvPr>
            <p:cNvSpPr/>
            <p:nvPr/>
          </p:nvSpPr>
          <p:spPr>
            <a:xfrm>
              <a:off x="2909934" y="422334"/>
              <a:ext cx="867932" cy="42913"/>
            </a:xfrm>
            <a:custGeom>
              <a:avLst/>
              <a:gdLst>
                <a:gd name="connsiteX0" fmla="*/ 867932 w 867932"/>
                <a:gd name="connsiteY0" fmla="*/ 21511 h 42913"/>
                <a:gd name="connsiteX1" fmla="*/ 0 w 867932"/>
                <a:gd name="connsiteY1" fmla="*/ 0 h 42913"/>
                <a:gd name="connsiteX2" fmla="*/ 0 w 867932"/>
                <a:gd name="connsiteY2" fmla="*/ 42913 h 42913"/>
                <a:gd name="connsiteX3" fmla="*/ 867932 w 867932"/>
                <a:gd name="connsiteY3" fmla="*/ 21511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932" h="42913">
                  <a:moveTo>
                    <a:pt x="867932" y="21511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867932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DA41C27-4F95-50A3-D855-9188E29FC84B}"/>
                </a:ext>
              </a:extLst>
            </p:cNvPr>
            <p:cNvSpPr/>
            <p:nvPr/>
          </p:nvSpPr>
          <p:spPr>
            <a:xfrm>
              <a:off x="2909934" y="379421"/>
              <a:ext cx="985737" cy="42913"/>
            </a:xfrm>
            <a:custGeom>
              <a:avLst/>
              <a:gdLst>
                <a:gd name="connsiteX0" fmla="*/ 985737 w 985737"/>
                <a:gd name="connsiteY0" fmla="*/ 21511 h 42913"/>
                <a:gd name="connsiteX1" fmla="*/ 0 w 985737"/>
                <a:gd name="connsiteY1" fmla="*/ 0 h 42913"/>
                <a:gd name="connsiteX2" fmla="*/ 0 w 985737"/>
                <a:gd name="connsiteY2" fmla="*/ 42913 h 42913"/>
                <a:gd name="connsiteX3" fmla="*/ 985737 w 985737"/>
                <a:gd name="connsiteY3" fmla="*/ 21511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737" h="42913">
                  <a:moveTo>
                    <a:pt x="985737" y="21511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985737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A09B99-3A76-682F-6D61-F338589BA894}"/>
                </a:ext>
              </a:extLst>
            </p:cNvPr>
            <p:cNvSpPr/>
            <p:nvPr/>
          </p:nvSpPr>
          <p:spPr>
            <a:xfrm>
              <a:off x="2909934" y="336508"/>
              <a:ext cx="1103542" cy="42913"/>
            </a:xfrm>
            <a:custGeom>
              <a:avLst/>
              <a:gdLst>
                <a:gd name="connsiteX0" fmla="*/ 1103542 w 1103542"/>
                <a:gd name="connsiteY0" fmla="*/ 21402 h 42913"/>
                <a:gd name="connsiteX1" fmla="*/ 0 w 1103542"/>
                <a:gd name="connsiteY1" fmla="*/ 0 h 42913"/>
                <a:gd name="connsiteX2" fmla="*/ 0 w 1103542"/>
                <a:gd name="connsiteY2" fmla="*/ 42913 h 42913"/>
                <a:gd name="connsiteX3" fmla="*/ 1103542 w 1103542"/>
                <a:gd name="connsiteY3" fmla="*/ 21402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542" h="42913">
                  <a:moveTo>
                    <a:pt x="1103542" y="21402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1103542" y="21402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E1771FF-5168-3DF6-74A2-B028A3B2894F}"/>
                </a:ext>
              </a:extLst>
            </p:cNvPr>
            <p:cNvSpPr/>
            <p:nvPr/>
          </p:nvSpPr>
          <p:spPr>
            <a:xfrm>
              <a:off x="2909934" y="293486"/>
              <a:ext cx="1221347" cy="43021"/>
            </a:xfrm>
            <a:custGeom>
              <a:avLst/>
              <a:gdLst>
                <a:gd name="connsiteX0" fmla="*/ 1221347 w 1221347"/>
                <a:gd name="connsiteY0" fmla="*/ 21511 h 43021"/>
                <a:gd name="connsiteX1" fmla="*/ 0 w 1221347"/>
                <a:gd name="connsiteY1" fmla="*/ 0 h 43021"/>
                <a:gd name="connsiteX2" fmla="*/ 0 w 1221347"/>
                <a:gd name="connsiteY2" fmla="*/ 43022 h 43021"/>
                <a:gd name="connsiteX3" fmla="*/ 1221347 w 1221347"/>
                <a:gd name="connsiteY3" fmla="*/ 21511 h 43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47" h="43021">
                  <a:moveTo>
                    <a:pt x="1221347" y="21511"/>
                  </a:moveTo>
                  <a:lnTo>
                    <a:pt x="0" y="0"/>
                  </a:lnTo>
                  <a:lnTo>
                    <a:pt x="0" y="43022"/>
                  </a:lnTo>
                  <a:lnTo>
                    <a:pt x="1221347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17D72D8-C298-4B11-351E-4A8A378A20E5}"/>
                </a:ext>
              </a:extLst>
            </p:cNvPr>
            <p:cNvSpPr/>
            <p:nvPr/>
          </p:nvSpPr>
          <p:spPr>
            <a:xfrm>
              <a:off x="2909934" y="250573"/>
              <a:ext cx="1339152" cy="42913"/>
            </a:xfrm>
            <a:custGeom>
              <a:avLst/>
              <a:gdLst>
                <a:gd name="connsiteX0" fmla="*/ 1339153 w 1339152"/>
                <a:gd name="connsiteY0" fmla="*/ 21511 h 42913"/>
                <a:gd name="connsiteX1" fmla="*/ 0 w 1339152"/>
                <a:gd name="connsiteY1" fmla="*/ 0 h 42913"/>
                <a:gd name="connsiteX2" fmla="*/ 0 w 1339152"/>
                <a:gd name="connsiteY2" fmla="*/ 42913 h 42913"/>
                <a:gd name="connsiteX3" fmla="*/ 1339153 w 1339152"/>
                <a:gd name="connsiteY3" fmla="*/ 21511 h 4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9152" h="42913">
                  <a:moveTo>
                    <a:pt x="1339153" y="21511"/>
                  </a:moveTo>
                  <a:lnTo>
                    <a:pt x="0" y="0"/>
                  </a:lnTo>
                  <a:lnTo>
                    <a:pt x="0" y="42913"/>
                  </a:lnTo>
                  <a:lnTo>
                    <a:pt x="1339153" y="21511"/>
                  </a:lnTo>
                  <a:close/>
                </a:path>
              </a:pathLst>
            </a:custGeom>
            <a:solidFill>
              <a:srgbClr val="FFFFFF"/>
            </a:solidFill>
            <a:ln w="152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HK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C803FC6-57F2-F106-9B3D-E268549AD8A0}"/>
              </a:ext>
            </a:extLst>
          </p:cNvPr>
          <p:cNvSpPr/>
          <p:nvPr/>
        </p:nvSpPr>
        <p:spPr>
          <a:xfrm>
            <a:off x="-2" y="250518"/>
            <a:ext cx="2057402" cy="429458"/>
          </a:xfrm>
          <a:custGeom>
            <a:avLst/>
            <a:gdLst>
              <a:gd name="connsiteX0" fmla="*/ 0 w 2915138"/>
              <a:gd name="connsiteY0" fmla="*/ 0 h 429458"/>
              <a:gd name="connsiteX1" fmla="*/ 2915139 w 2915138"/>
              <a:gd name="connsiteY1" fmla="*/ 0 h 429458"/>
              <a:gd name="connsiteX2" fmla="*/ 2915139 w 2915138"/>
              <a:gd name="connsiteY2" fmla="*/ 429459 h 429458"/>
              <a:gd name="connsiteX3" fmla="*/ 0 w 2915138"/>
              <a:gd name="connsiteY3" fmla="*/ 429459 h 429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5138" h="429458">
                <a:moveTo>
                  <a:pt x="0" y="0"/>
                </a:moveTo>
                <a:lnTo>
                  <a:pt x="2915139" y="0"/>
                </a:lnTo>
                <a:lnTo>
                  <a:pt x="2915139" y="429459"/>
                </a:lnTo>
                <a:lnTo>
                  <a:pt x="0" y="429459"/>
                </a:lnTo>
                <a:close/>
              </a:path>
            </a:pathLst>
          </a:custGeom>
          <a:solidFill>
            <a:srgbClr val="FFFFFF"/>
          </a:solidFill>
          <a:ln w="15281" cap="flat">
            <a:noFill/>
            <a:prstDash val="solid"/>
            <a:miter/>
          </a:ln>
        </p:spPr>
        <p:txBody>
          <a:bodyPr rtlCol="0" anchor="ctr"/>
          <a:lstStyle/>
          <a:p>
            <a:endParaRPr lang="en-H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AB7D42D-92D0-A4F7-7E22-DF4374D016A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58" y="301975"/>
            <a:ext cx="669176" cy="342369"/>
          </a:xfrm>
          <a:custGeom>
            <a:avLst/>
            <a:gdLst>
              <a:gd name="connsiteX0" fmla="*/ 64 w 669176"/>
              <a:gd name="connsiteY0" fmla="*/ 49 h 342369"/>
              <a:gd name="connsiteX1" fmla="*/ 669240 w 669176"/>
              <a:gd name="connsiteY1" fmla="*/ 49 h 342369"/>
              <a:gd name="connsiteX2" fmla="*/ 669240 w 669176"/>
              <a:gd name="connsiteY2" fmla="*/ 342418 h 342369"/>
              <a:gd name="connsiteX3" fmla="*/ 64 w 669176"/>
              <a:gd name="connsiteY3" fmla="*/ 342418 h 34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9176" h="342369">
                <a:moveTo>
                  <a:pt x="64" y="49"/>
                </a:moveTo>
                <a:lnTo>
                  <a:pt x="669240" y="49"/>
                </a:lnTo>
                <a:lnTo>
                  <a:pt x="669240" y="342418"/>
                </a:lnTo>
                <a:lnTo>
                  <a:pt x="64" y="342418"/>
                </a:lnTo>
                <a:close/>
              </a:path>
            </a:pathLst>
          </a:cu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37D63F-B5BE-B396-53BB-E1FC361EF0BC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892" y="344364"/>
            <a:ext cx="1253064" cy="274761"/>
          </a:xfrm>
          <a:custGeom>
            <a:avLst/>
            <a:gdLst>
              <a:gd name="connsiteX0" fmla="*/ 1448 w 928792"/>
              <a:gd name="connsiteY0" fmla="*/ 71 h 300623"/>
              <a:gd name="connsiteX1" fmla="*/ 930240 w 928792"/>
              <a:gd name="connsiteY1" fmla="*/ 71 h 300623"/>
              <a:gd name="connsiteX2" fmla="*/ 930240 w 928792"/>
              <a:gd name="connsiteY2" fmla="*/ 300695 h 300623"/>
              <a:gd name="connsiteX3" fmla="*/ 1448 w 928792"/>
              <a:gd name="connsiteY3" fmla="*/ 300695 h 30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792" h="300623">
                <a:moveTo>
                  <a:pt x="1448" y="71"/>
                </a:moveTo>
                <a:lnTo>
                  <a:pt x="930240" y="71"/>
                </a:lnTo>
                <a:lnTo>
                  <a:pt x="930240" y="300695"/>
                </a:lnTo>
                <a:lnTo>
                  <a:pt x="1448" y="30069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0827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4AA4-A56D-8603-BABD-5361B51F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EF2D5D93-2804-5C70-7D64-B1FEB1DF06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F3A379F8-6EC2-3AE4-DA24-3808F7ED3179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9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2B87A62-71C1-0B77-EA99-8D4086FE3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841BA522-2669-3D57-FD80-8562EF2724E4}"/>
              </a:ext>
            </a:extLst>
          </p:cNvPr>
          <p:cNvSpPr txBox="1">
            <a:spLocks/>
          </p:cNvSpPr>
          <p:nvPr/>
        </p:nvSpPr>
        <p:spPr>
          <a:xfrm>
            <a:off x="862018" y="1437414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METHODOLOGY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8108698-3731-29ED-2C21-2E6EF74260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D782756-B461-D19D-E830-5BC38C8079A1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2E0FC757-AF38-9601-99DE-6AA1AF68DE4C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51FCC7B3-1544-CB0C-64AE-7668125949EC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D7D5FF28-1319-173E-F43B-4D4EB5AE0C4B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D38FDB2-2278-6A13-DA48-9F6632258E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388" y="1233488"/>
            <a:ext cx="4563800" cy="5022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CA29A-D1E5-00D4-8211-5D1DB1B9D574}"/>
              </a:ext>
            </a:extLst>
          </p:cNvPr>
          <p:cNvSpPr txBox="1"/>
          <p:nvPr/>
        </p:nvSpPr>
        <p:spPr>
          <a:xfrm>
            <a:off x="8073708" y="6231135"/>
            <a:ext cx="2632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 1. High level architecture</a:t>
            </a:r>
          </a:p>
        </p:txBody>
      </p:sp>
      <p:sp>
        <p:nvSpPr>
          <p:cNvPr id="2" name="字幕 2">
            <a:extLst>
              <a:ext uri="{FF2B5EF4-FFF2-40B4-BE49-F238E27FC236}">
                <a16:creationId xmlns:a16="http://schemas.microsoft.com/office/drawing/2014/main" id="{3ED3FD9E-E30A-A5BE-E16B-4058BEA4705A}"/>
              </a:ext>
            </a:extLst>
          </p:cNvPr>
          <p:cNvSpPr txBox="1">
            <a:spLocks/>
          </p:cNvSpPr>
          <p:nvPr/>
        </p:nvSpPr>
        <p:spPr>
          <a:xfrm>
            <a:off x="862018" y="2227918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C7B57-D9F6-0D17-F8F3-A9CDE7DC6DEB}"/>
              </a:ext>
            </a:extLst>
          </p:cNvPr>
          <p:cNvSpPr txBox="1"/>
          <p:nvPr/>
        </p:nvSpPr>
        <p:spPr>
          <a:xfrm>
            <a:off x="679332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dataset collected from Kaggle public dataset and involves the creation of a lung cancer prediction system using comprehensive analysis of hyperparameters and cross-validation methods through ML and DL models.</a:t>
            </a:r>
          </a:p>
        </p:txBody>
      </p:sp>
    </p:spTree>
    <p:extLst>
      <p:ext uri="{BB962C8B-B14F-4D97-AF65-F5344CB8AC3E}">
        <p14:creationId xmlns:p14="http://schemas.microsoft.com/office/powerpoint/2010/main" val="298518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A83-A6BD-4B15-3732-77BE76646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C8B8AE72-DB94-05FA-A41C-B211E5A3DD5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46566BC0-A6AB-5591-E5AC-3547BAC8BA51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10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811938-BDFC-33CA-24A2-EEED85506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FC0EC7A0-3481-1AB6-2ABC-8B5DDB21C215}"/>
              </a:ext>
            </a:extLst>
          </p:cNvPr>
          <p:cNvSpPr txBox="1">
            <a:spLocks/>
          </p:cNvSpPr>
          <p:nvPr/>
        </p:nvSpPr>
        <p:spPr>
          <a:xfrm>
            <a:off x="862018" y="1437414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METHODOLOGY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E25AB8-6087-7886-332D-885C9BEB6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1078F43-7163-BF46-09B5-E88A002638DA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88FA11A6-5C15-B495-2F0C-189103A29FBD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B0E7382C-05EF-A85C-B994-072187B42899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6382EBB6-DC5D-A11B-1831-D3F6D8F0A851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字幕 2">
            <a:extLst>
              <a:ext uri="{FF2B5EF4-FFF2-40B4-BE49-F238E27FC236}">
                <a16:creationId xmlns:a16="http://schemas.microsoft.com/office/drawing/2014/main" id="{81ABFA5E-8408-4C54-4B7B-343AAE8E83D8}"/>
              </a:ext>
            </a:extLst>
          </p:cNvPr>
          <p:cNvSpPr txBox="1">
            <a:spLocks/>
          </p:cNvSpPr>
          <p:nvPr/>
        </p:nvSpPr>
        <p:spPr>
          <a:xfrm>
            <a:off x="862018" y="1950494"/>
            <a:ext cx="5912408" cy="39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DL model architecture</a:t>
            </a:r>
          </a:p>
          <a:p>
            <a:pPr algn="l"/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C45FAC-CE4B-66EE-4316-82C2765244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494" y="2911360"/>
            <a:ext cx="7519293" cy="20863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E409D1-6999-8C6F-0ED9-D73D86B0B6C9}"/>
              </a:ext>
            </a:extLst>
          </p:cNvPr>
          <p:cNvSpPr txBox="1"/>
          <p:nvPr/>
        </p:nvSpPr>
        <p:spPr>
          <a:xfrm>
            <a:off x="5325356" y="5215348"/>
            <a:ext cx="2183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 2. 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7374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B571E-3306-73B4-54AA-98BF36618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512AB18D-5498-DB63-A8EA-BFF3CF98F2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56857C0-D930-7439-E3E9-6BFE8AF406B2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11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B9C8221-F318-5D90-36E7-886E37889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FE8890A1-05C4-C543-BA63-262272349003}"/>
              </a:ext>
            </a:extLst>
          </p:cNvPr>
          <p:cNvSpPr txBox="1">
            <a:spLocks/>
          </p:cNvSpPr>
          <p:nvPr/>
        </p:nvSpPr>
        <p:spPr>
          <a:xfrm>
            <a:off x="862018" y="1437414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METHODOLOGY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A64018-F3A6-7AF5-527C-F302B7131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F1BB1FF-6C1F-E169-D603-6B9A45B580EF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06B2220C-75BF-ECB5-71C4-C071A015A9D0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DC539902-3F34-3B56-4CDF-5AE6055A46AF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A9E23DE7-8B26-740E-3281-213C3DD8061D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字幕 2">
            <a:extLst>
              <a:ext uri="{FF2B5EF4-FFF2-40B4-BE49-F238E27FC236}">
                <a16:creationId xmlns:a16="http://schemas.microsoft.com/office/drawing/2014/main" id="{AD1D8BF6-ADB7-9C8C-BECB-B5D6695FF56E}"/>
              </a:ext>
            </a:extLst>
          </p:cNvPr>
          <p:cNvSpPr txBox="1">
            <a:spLocks/>
          </p:cNvSpPr>
          <p:nvPr/>
        </p:nvSpPr>
        <p:spPr>
          <a:xfrm>
            <a:off x="862018" y="1950494"/>
            <a:ext cx="5912408" cy="39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DL model architecture</a:t>
            </a:r>
          </a:p>
          <a:p>
            <a:pPr algn="l"/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02AEFE-0C88-9B79-EEE8-ADE9EA48CB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176" y="2034528"/>
            <a:ext cx="6267612" cy="37605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7F00E-4B09-655F-5165-4328A183977B}"/>
              </a:ext>
            </a:extLst>
          </p:cNvPr>
          <p:cNvSpPr txBox="1"/>
          <p:nvPr/>
        </p:nvSpPr>
        <p:spPr>
          <a:xfrm>
            <a:off x="5256360" y="5975911"/>
            <a:ext cx="2742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 3. </a:t>
            </a:r>
            <a:r>
              <a:rPr lang="en-US" sz="1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MobileNet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34430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145B-CC77-AF14-7482-5FDF9784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2A18B256-698E-8241-83FE-9F0659728F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730B638-5E8C-EA3F-66D8-6A745059B412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12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9BBF18A-1EFB-F3E1-6BA1-EF3FEF0ED3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524DE029-3396-55A5-80CD-CB568D01B9FD}"/>
              </a:ext>
            </a:extLst>
          </p:cNvPr>
          <p:cNvSpPr txBox="1">
            <a:spLocks/>
          </p:cNvSpPr>
          <p:nvPr/>
        </p:nvSpPr>
        <p:spPr>
          <a:xfrm>
            <a:off x="862018" y="1437414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METHODOLOGY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89B67EB-359E-20C4-B6A6-A528F6343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8BF2246-E66F-5CF5-01B3-3627F5A3A2B0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4432635A-B181-2C93-70E1-ACEF86004152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ED2FA0C8-0530-9C7E-5467-F4E69280F7DF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C5CCDB1B-A64F-5635-F541-13232C14A358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字幕 2">
            <a:extLst>
              <a:ext uri="{FF2B5EF4-FFF2-40B4-BE49-F238E27FC236}">
                <a16:creationId xmlns:a16="http://schemas.microsoft.com/office/drawing/2014/main" id="{6F87FA5B-E591-FB35-91CB-B5E1D8D84B24}"/>
              </a:ext>
            </a:extLst>
          </p:cNvPr>
          <p:cNvSpPr txBox="1">
            <a:spLocks/>
          </p:cNvSpPr>
          <p:nvPr/>
        </p:nvSpPr>
        <p:spPr>
          <a:xfrm>
            <a:off x="862018" y="1950494"/>
            <a:ext cx="5912408" cy="39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DL model architecture</a:t>
            </a:r>
          </a:p>
          <a:p>
            <a:pPr algn="l"/>
            <a:endParaRPr lang="en-US" altLang="zh-CN" sz="1600" b="1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E8F0833-F12B-0846-C35F-6BB48F70D3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16" y="1634008"/>
            <a:ext cx="5150513" cy="47456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5DA2E0-C1F0-D7D3-DEDE-B8209AD75B0A}"/>
              </a:ext>
            </a:extLst>
          </p:cNvPr>
          <p:cNvSpPr txBox="1"/>
          <p:nvPr/>
        </p:nvSpPr>
        <p:spPr>
          <a:xfrm>
            <a:off x="4787130" y="6433823"/>
            <a:ext cx="33114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 4. Swin Transformer  architecture</a:t>
            </a:r>
          </a:p>
        </p:txBody>
      </p:sp>
    </p:spTree>
    <p:extLst>
      <p:ext uri="{BB962C8B-B14F-4D97-AF65-F5344CB8AC3E}">
        <p14:creationId xmlns:p14="http://schemas.microsoft.com/office/powerpoint/2010/main" val="47698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2E29-0DB2-A7E0-FEAA-3C8BC57F2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107841CB-297E-8AB9-C0C7-07EC2BF844A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72E8E96C-3AE4-50DB-956A-1BD0CA76E343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13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FD7A1EE-BE50-27E3-C1CC-B8ABD546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158370CA-74DD-66FF-47AA-DF6A20C309FC}"/>
              </a:ext>
            </a:extLst>
          </p:cNvPr>
          <p:cNvSpPr txBox="1">
            <a:spLocks/>
          </p:cNvSpPr>
          <p:nvPr/>
        </p:nvSpPr>
        <p:spPr>
          <a:xfrm>
            <a:off x="862018" y="1437414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D30E0A-8CA9-DB00-A622-A0D83C0C9E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176C930-E355-E714-1945-FE808FBA4612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E6ABA30C-10CD-CD95-77D0-5DF58E97AE1D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6F91E027-8694-193D-B739-83838A38D78C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80BD42B0-EE61-E3C5-C552-0C09BE906024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989DBDF-8B64-429D-CD35-50C872028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50866"/>
              </p:ext>
            </p:extLst>
          </p:nvPr>
        </p:nvGraphicFramePr>
        <p:xfrm>
          <a:off x="1892744" y="2208833"/>
          <a:ext cx="8793004" cy="416017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94836">
                  <a:extLst>
                    <a:ext uri="{9D8B030D-6E8A-4147-A177-3AD203B41FA5}">
                      <a16:colId xmlns:a16="http://schemas.microsoft.com/office/drawing/2014/main" val="216512021"/>
                    </a:ext>
                  </a:extLst>
                </a:gridCol>
                <a:gridCol w="2251330">
                  <a:extLst>
                    <a:ext uri="{9D8B030D-6E8A-4147-A177-3AD203B41FA5}">
                      <a16:colId xmlns:a16="http://schemas.microsoft.com/office/drawing/2014/main" val="2359833634"/>
                    </a:ext>
                  </a:extLst>
                </a:gridCol>
                <a:gridCol w="1848721">
                  <a:extLst>
                    <a:ext uri="{9D8B030D-6E8A-4147-A177-3AD203B41FA5}">
                      <a16:colId xmlns:a16="http://schemas.microsoft.com/office/drawing/2014/main" val="1274480648"/>
                    </a:ext>
                  </a:extLst>
                </a:gridCol>
                <a:gridCol w="2162840">
                  <a:extLst>
                    <a:ext uri="{9D8B030D-6E8A-4147-A177-3AD203B41FA5}">
                      <a16:colId xmlns:a16="http://schemas.microsoft.com/office/drawing/2014/main" val="149223296"/>
                    </a:ext>
                  </a:extLst>
                </a:gridCol>
                <a:gridCol w="2035277">
                  <a:extLst>
                    <a:ext uri="{9D8B030D-6E8A-4147-A177-3AD203B41FA5}">
                      <a16:colId xmlns:a16="http://schemas.microsoft.com/office/drawing/2014/main" val="2937768035"/>
                    </a:ext>
                  </a:extLst>
                </a:gridCol>
              </a:tblGrid>
              <a:tr h="529879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Model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K-fold method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Stratified K-fold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Leave-one-out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08282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GNB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0.9097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0.9097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0.9069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608886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0.9821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0662695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0.9456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936297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Decision Tree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0.9957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0.9957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754929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Random Forest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0.9957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50794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Gradient Boosting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0.9842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4406367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4550838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643240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Mobile Net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0.9778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0.9778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4800663"/>
                  </a:ext>
                </a:extLst>
              </a:tr>
              <a:tr h="264939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Swin Transformer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0.9418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0.9418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471739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9D54529-602E-8C58-70EF-F58CB2C65F9B}"/>
              </a:ext>
            </a:extLst>
          </p:cNvPr>
          <p:cNvSpPr txBox="1"/>
          <p:nvPr/>
        </p:nvSpPr>
        <p:spPr>
          <a:xfrm>
            <a:off x="2579903" y="1808180"/>
            <a:ext cx="7912599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hangingPunc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Table 2: Results of cross validations without using Bayesian optimization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EF609-04A5-E901-DB54-24D204F27955}"/>
              </a:ext>
            </a:extLst>
          </p:cNvPr>
          <p:cNvSpPr txBox="1"/>
          <p:nvPr/>
        </p:nvSpPr>
        <p:spPr>
          <a:xfrm>
            <a:off x="1723867" y="3842917"/>
            <a:ext cx="9130758" cy="708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097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26841-AB60-6F10-3E42-9B535D689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4FB5BE30-E132-5EB7-3703-4866D6B015F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98634AE-F6F0-41E0-33D5-3E738A57A2BE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14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D9E0663-DDAF-1D9F-95C0-334F34556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773979E4-C136-F726-9843-5F7C01FD8330}"/>
              </a:ext>
            </a:extLst>
          </p:cNvPr>
          <p:cNvSpPr txBox="1">
            <a:spLocks/>
          </p:cNvSpPr>
          <p:nvPr/>
        </p:nvSpPr>
        <p:spPr>
          <a:xfrm>
            <a:off x="862018" y="1437414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3F507D-1F1C-87E6-3948-E238D62BD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A5412B3-EC34-589A-C272-9C37DC29FB53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D44A793A-FEB0-ACAF-A222-191958C4A8CA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4617AA57-1036-C8A0-232E-52E368A7778C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EB211444-1237-617B-6A47-21A7B6B3DACE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633C87-C89D-83B4-C860-09AFCDA7A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226945"/>
              </p:ext>
            </p:extLst>
          </p:nvPr>
        </p:nvGraphicFramePr>
        <p:xfrm>
          <a:off x="1671484" y="2200498"/>
          <a:ext cx="8849032" cy="421198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53340">
                  <a:extLst>
                    <a:ext uri="{9D8B030D-6E8A-4147-A177-3AD203B41FA5}">
                      <a16:colId xmlns:a16="http://schemas.microsoft.com/office/drawing/2014/main" val="3129092192"/>
                    </a:ext>
                  </a:extLst>
                </a:gridCol>
                <a:gridCol w="2412647">
                  <a:extLst>
                    <a:ext uri="{9D8B030D-6E8A-4147-A177-3AD203B41FA5}">
                      <a16:colId xmlns:a16="http://schemas.microsoft.com/office/drawing/2014/main" val="1817594317"/>
                    </a:ext>
                  </a:extLst>
                </a:gridCol>
                <a:gridCol w="1848464">
                  <a:extLst>
                    <a:ext uri="{9D8B030D-6E8A-4147-A177-3AD203B41FA5}">
                      <a16:colId xmlns:a16="http://schemas.microsoft.com/office/drawing/2014/main" val="4007471575"/>
                    </a:ext>
                  </a:extLst>
                </a:gridCol>
                <a:gridCol w="1995949">
                  <a:extLst>
                    <a:ext uri="{9D8B030D-6E8A-4147-A177-3AD203B41FA5}">
                      <a16:colId xmlns:a16="http://schemas.microsoft.com/office/drawing/2014/main" val="2782914781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3182857358"/>
                    </a:ext>
                  </a:extLst>
                </a:gridCol>
              </a:tblGrid>
              <a:tr h="581682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Model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K-fold method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Stratified K-fold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Leave-one-out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07975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GNB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0.9172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0.9172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0.9171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11014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07284441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201999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Decision Tree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0128217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Random Forest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453500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Gradient Boosting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0.9889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0.9909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0.9870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5699942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4909311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0.9838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8755756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Mobile Net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0.9902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67876009"/>
                  </a:ext>
                </a:extLst>
              </a:tr>
              <a:tr h="29084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Swin Transformer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0.9369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0.9369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0.9369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905011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E169B6B-60D2-0FAF-3A9A-49582F56EFF6}"/>
              </a:ext>
            </a:extLst>
          </p:cNvPr>
          <p:cNvSpPr txBox="1"/>
          <p:nvPr/>
        </p:nvSpPr>
        <p:spPr>
          <a:xfrm>
            <a:off x="3477219" y="18806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Table 3 : Results of cross validation using Bayesian Optimization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2FBFC-269E-5A10-D41C-8C7E36482375}"/>
              </a:ext>
            </a:extLst>
          </p:cNvPr>
          <p:cNvSpPr txBox="1"/>
          <p:nvPr/>
        </p:nvSpPr>
        <p:spPr>
          <a:xfrm>
            <a:off x="1530621" y="4178670"/>
            <a:ext cx="9130758" cy="457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646F4-66A6-AA11-A1E8-2EDE9A95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8D7F0F79-B45A-80D1-DBFB-F524142ACA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D09432D-4DE3-460A-7FE2-7493882A43B5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15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3EB7C1-4C23-5FBB-1E97-D1D640CB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F8FEFB39-2AC1-7C84-363E-172456914560}"/>
              </a:ext>
            </a:extLst>
          </p:cNvPr>
          <p:cNvSpPr txBox="1">
            <a:spLocks/>
          </p:cNvSpPr>
          <p:nvPr/>
        </p:nvSpPr>
        <p:spPr>
          <a:xfrm>
            <a:off x="862018" y="1316421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E5E99C2-8E78-9216-E022-E2C27D382B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101B571-7B91-4A70-9662-A5F7C8B741A1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75D33ABE-BE76-1326-935C-C43103E74196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6934503B-3B7E-8FFB-4D25-3A40DFB809C5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CB575FC2-9D58-EF6D-302D-03B920B6CCDA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09AE42-FF61-8A62-95F2-0AEB297F1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799525"/>
              </p:ext>
            </p:extLst>
          </p:nvPr>
        </p:nvGraphicFramePr>
        <p:xfrm>
          <a:off x="794858" y="2144154"/>
          <a:ext cx="9196710" cy="43628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04666">
                  <a:extLst>
                    <a:ext uri="{9D8B030D-6E8A-4147-A177-3AD203B41FA5}">
                      <a16:colId xmlns:a16="http://schemas.microsoft.com/office/drawing/2014/main" val="2799071810"/>
                    </a:ext>
                  </a:extLst>
                </a:gridCol>
                <a:gridCol w="2281084">
                  <a:extLst>
                    <a:ext uri="{9D8B030D-6E8A-4147-A177-3AD203B41FA5}">
                      <a16:colId xmlns:a16="http://schemas.microsoft.com/office/drawing/2014/main" val="2817631003"/>
                    </a:ext>
                  </a:extLst>
                </a:gridCol>
                <a:gridCol w="2231922">
                  <a:extLst>
                    <a:ext uri="{9D8B030D-6E8A-4147-A177-3AD203B41FA5}">
                      <a16:colId xmlns:a16="http://schemas.microsoft.com/office/drawing/2014/main" val="2857184449"/>
                    </a:ext>
                  </a:extLst>
                </a:gridCol>
                <a:gridCol w="2104104">
                  <a:extLst>
                    <a:ext uri="{9D8B030D-6E8A-4147-A177-3AD203B41FA5}">
                      <a16:colId xmlns:a16="http://schemas.microsoft.com/office/drawing/2014/main" val="3397355478"/>
                    </a:ext>
                  </a:extLst>
                </a:gridCol>
                <a:gridCol w="2074934">
                  <a:extLst>
                    <a:ext uri="{9D8B030D-6E8A-4147-A177-3AD203B41FA5}">
                      <a16:colId xmlns:a16="http://schemas.microsoft.com/office/drawing/2014/main" val="4156751801"/>
                    </a:ext>
                  </a:extLst>
                </a:gridCol>
              </a:tblGrid>
              <a:tr h="547791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Model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Training Accuracy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Testing Accuracy 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b="1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Training Time (s)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486603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GNB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0.9148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83592651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510.02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413896"/>
                  </a:ext>
                </a:extLst>
              </a:tr>
              <a:tr h="547791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0.9463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0.33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38239838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Decision Tree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0.9957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0.51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966397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Random Forest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18.03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240791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Gradient Boosting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96.22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47032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0.9968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15.41</a:t>
                      </a:r>
                    </a:p>
                  </a:txBody>
                  <a:tcPr marL="68580" marR="6858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080851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0.9847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13.66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5503401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 err="1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MobileNet</a:t>
                      </a:r>
                      <a:endParaRPr lang="en-US" sz="18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0.9699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98.71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5780466"/>
                  </a:ext>
                </a:extLst>
              </a:tr>
              <a:tr h="256745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Swin Transfomer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0.9369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0.9421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400.94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431598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9A35C8-F77D-C9AB-4DFE-7F86C7D7AECD}"/>
              </a:ext>
            </a:extLst>
          </p:cNvPr>
          <p:cNvSpPr txBox="1"/>
          <p:nvPr/>
        </p:nvSpPr>
        <p:spPr>
          <a:xfrm>
            <a:off x="1582704" y="1715259"/>
            <a:ext cx="78612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Table 4: Model performance after hyperparameter strategies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7A414-1C5E-F9C0-FB18-1743DE4BF0E9}"/>
              </a:ext>
            </a:extLst>
          </p:cNvPr>
          <p:cNvSpPr txBox="1"/>
          <p:nvPr/>
        </p:nvSpPr>
        <p:spPr>
          <a:xfrm>
            <a:off x="696661" y="3866106"/>
            <a:ext cx="9389152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F106B-EBE5-8461-AC04-D6333DFE4979}"/>
              </a:ext>
            </a:extLst>
          </p:cNvPr>
          <p:cNvSpPr txBox="1"/>
          <p:nvPr/>
        </p:nvSpPr>
        <p:spPr>
          <a:xfrm>
            <a:off x="10111674" y="1567440"/>
            <a:ext cx="2011500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applying Bayesian optimization, the performance of the models improved, with the ensemble models achieving the highest results.</a:t>
            </a:r>
          </a:p>
        </p:txBody>
      </p:sp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048915D8-2A90-55C1-9AE0-DBBDD88B64B0}"/>
              </a:ext>
            </a:extLst>
          </p:cNvPr>
          <p:cNvSpPr/>
          <p:nvPr/>
        </p:nvSpPr>
        <p:spPr>
          <a:xfrm rot="18891502">
            <a:off x="10444322" y="3939168"/>
            <a:ext cx="1216152" cy="421605"/>
          </a:xfrm>
          <a:prstGeom prst="curvedUpArrow">
            <a:avLst>
              <a:gd name="adj1" fmla="val 25000"/>
              <a:gd name="adj2" fmla="val 43311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92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744B-1C10-1689-9B3B-4B2799E2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8B0F48EE-1E4E-3661-1C55-4BDF93DB2E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6F25CDE-7BF5-AC64-3B2B-C7C8988479EA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16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EFF53E7-7FC9-7C3D-D2A1-A2A5C0C2A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48CF2408-76B1-AAD7-375A-EE52C79E5158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207109F-66C2-0430-FBDC-831129875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A305F2F-6DE2-798F-297A-0A63C4FF52FA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8AD168C5-C875-5F82-3994-41F8853EACA5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C9A71237-3362-ACCB-E645-096686E0761A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3B405A53-6BB5-8948-6E65-65C09839002D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72D08AD-3421-1F7B-6203-23FED91A7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90" y="2063522"/>
            <a:ext cx="8945738" cy="37970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12DA04-F4B8-817C-30A4-9AFEDC7BE563}"/>
              </a:ext>
            </a:extLst>
          </p:cNvPr>
          <p:cNvSpPr txBox="1"/>
          <p:nvPr/>
        </p:nvSpPr>
        <p:spPr>
          <a:xfrm>
            <a:off x="3241246" y="5988046"/>
            <a:ext cx="6096000" cy="240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hangingPunct="0">
              <a:lnSpc>
                <a:spcPts val="1100"/>
              </a:lnSpc>
              <a:spcBef>
                <a:spcPts val="600"/>
              </a:spcBef>
              <a:spcAft>
                <a:spcPts val="1200"/>
              </a:spcAft>
            </a:pPr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Fig 5: Model Comparison of Training and Testing accuracy</a:t>
            </a:r>
          </a:p>
        </p:txBody>
      </p:sp>
    </p:spTree>
    <p:extLst>
      <p:ext uri="{BB962C8B-B14F-4D97-AF65-F5344CB8AC3E}">
        <p14:creationId xmlns:p14="http://schemas.microsoft.com/office/powerpoint/2010/main" val="418980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9EEEB-92CB-84D8-848A-2FAA00A8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9D518376-E5AA-872A-C7A0-4901AA9FB7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9D99F0D-CF96-C1D6-CAB8-4B2D96CF23BB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17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D239C4-D2AA-92D2-0370-AEE0C0FA1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41722FB9-6F0B-406D-FE95-ADD083DEE90C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967C9E6-4C09-A410-950E-47101960A7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5B7AA85-54D9-71FD-2410-80A401A69647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6D468BD0-7245-5751-2AB8-6B9ABE579E1F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9BC09DE7-E291-B9F3-AFDC-B7B3143E7DD5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226F820C-76C7-39E5-B08C-9689CCF46332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5AD9EF7-5F6A-4931-80B2-1CAA561F78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220" y="2056889"/>
            <a:ext cx="8593396" cy="4189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4E770E-E2FE-F06B-C66D-33A9DA6E723B}"/>
              </a:ext>
            </a:extLst>
          </p:cNvPr>
          <p:cNvSpPr txBox="1"/>
          <p:nvPr/>
        </p:nvSpPr>
        <p:spPr>
          <a:xfrm>
            <a:off x="3241246" y="62906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Fig 6: Training time of ML models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994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8ECB-6225-193E-0CA3-259130C3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FFDD438E-AF6E-844C-46E2-DBC2234F22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C365671-7465-4893-DCCF-052828AA42B6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18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A9BBE4F-2BE0-5D26-94C3-2C5B7C19B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57664EEB-4613-472F-71E9-838AB0B86EF7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4C000DF-549D-1595-C60A-24F0508A54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B10D9D3-21C3-66D5-80A1-D31CDD5BB279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077684B3-617F-5460-5848-D1F5113B4DCF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FFFDABD9-B2F8-0BB9-BA8C-72EB7ECF21D4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ED8B6D17-56FF-3EF8-34B8-665A47311EF5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DB8ED74-5C9E-D597-2238-2915D97994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120" y="2266186"/>
            <a:ext cx="8363243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5DB0AD-6152-DCB8-EEFD-708E50CEE8A0}"/>
              </a:ext>
            </a:extLst>
          </p:cNvPr>
          <p:cNvSpPr txBox="1"/>
          <p:nvPr/>
        </p:nvSpPr>
        <p:spPr>
          <a:xfrm>
            <a:off x="2959426" y="5000266"/>
            <a:ext cx="7051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Fig 7: Swin Transformer</a:t>
            </a: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model Accuracy and Loss graph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526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C1078-2822-560A-2E48-538A990EA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FE07932E-3F2E-C44D-C8C1-270B5DE990F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F52A5ACB-1EF4-3BFD-1F8E-040C3228CF9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9293257" y="5762908"/>
            <a:ext cx="2382806" cy="393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Presenter: K. Luxshi</a:t>
            </a:r>
            <a:endParaRPr kumimoji="1" lang="ja-JP" altLang="en-US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091C7F06-73F2-7124-D6F1-7D0EA5A02C2C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04B8263-23E1-54A4-8578-72376A0E4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1" name="タイトル 1">
            <a:extLst>
              <a:ext uri="{FF2B5EF4-FFF2-40B4-BE49-F238E27FC236}">
                <a16:creationId xmlns:a16="http://schemas.microsoft.com/office/drawing/2014/main" id="{86F1D01D-0BD7-1D78-3C64-036A0EE84671}"/>
              </a:ext>
            </a:extLst>
          </p:cNvPr>
          <p:cNvSpPr txBox="1">
            <a:spLocks/>
          </p:cNvSpPr>
          <p:nvPr/>
        </p:nvSpPr>
        <p:spPr>
          <a:xfrm>
            <a:off x="727064" y="1246856"/>
            <a:ext cx="11452038" cy="26166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defRPr/>
            </a:pPr>
            <a:r>
              <a:rPr lang="en-US" altLang="zh-CN" sz="4000" b="1" dirty="0">
                <a:solidFill>
                  <a:srgbClr val="49B1B3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703060505090304" pitchFamily="18" charset="0"/>
              </a:rPr>
              <a:t>Enhancing Lung Cancer Prediction Using Machine Learning: A Comparative Analysis of Hyperparameter Optimization Techniques</a:t>
            </a:r>
            <a:endParaRPr lang="zh-CN" altLang="en-US" sz="4000" b="1" dirty="0">
              <a:solidFill>
                <a:srgbClr val="49B1B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703060505090304" pitchFamily="18" charset="0"/>
            </a:endParaRP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id="{B395D0F5-0E40-1973-CBA1-E6015C2A929B}"/>
              </a:ext>
            </a:extLst>
          </p:cNvPr>
          <p:cNvSpPr txBox="1">
            <a:spLocks/>
          </p:cNvSpPr>
          <p:nvPr/>
        </p:nvSpPr>
        <p:spPr>
          <a:xfrm>
            <a:off x="696134" y="3916647"/>
            <a:ext cx="91440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solidFill>
                  <a:srgbClr val="83C25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Hyperparameter Tuning for Lung Cancer ML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EC1C77-919A-080A-D953-B8DF9AFC2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5FA3959-EAC0-8BAB-9B7F-B5110B2D7425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138B8A5D-EC45-19D7-617A-A32421D5F67A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87145FBB-279B-9305-D905-8274B82CFCE8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6AA5CC80-5264-E410-A4AC-8DC234F0B073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33B58BCB-5ECC-E8E9-6D99-CAE8E49501B4}"/>
              </a:ext>
            </a:extLst>
          </p:cNvPr>
          <p:cNvSpPr txBox="1">
            <a:spLocks/>
          </p:cNvSpPr>
          <p:nvPr/>
        </p:nvSpPr>
        <p:spPr>
          <a:xfrm>
            <a:off x="696134" y="4581832"/>
            <a:ext cx="5278813" cy="2139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Author/Co-authors</a:t>
            </a:r>
          </a:p>
          <a:p>
            <a:pPr marL="0" indent="0">
              <a:buNone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Luxshi Karunakaran</a:t>
            </a:r>
          </a:p>
          <a:p>
            <a:pPr marL="0" indent="0">
              <a:buNone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Chandrika </a:t>
            </a:r>
            <a:r>
              <a:rPr lang="en-US" sz="18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Malkanthi</a:t>
            </a:r>
            <a:endParaRPr lang="en-US" sz="1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Senthan Prasanth</a:t>
            </a:r>
            <a:endParaRPr lang="en-US" altLang="ja-JP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R. M. K. T. Rathnayaka</a:t>
            </a:r>
            <a:endParaRPr lang="ja-JP" altLang="en-US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ja-JP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86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6EDDC-8BFE-4C55-1DB8-A2778815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CAA5538C-C63A-C44D-6608-2A7E4E5829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8931CE5-5B22-E540-9E84-F8FD0E519587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19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F22E56D-A8B8-D028-E72B-E7629C3CF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6C7C44C4-7ADF-E6DA-9B51-3242A30BD3BA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EC7AC9D-76FB-AC71-ED68-8FD6D8F07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111C969-BA4C-DD8C-6CA3-62EA38D19314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66F81F75-EB37-FDA7-99CB-15518C0446A4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26994649-03B0-4E50-C93F-0D200E4986EC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CC95EC99-1C4F-6597-5284-2F9F8C171A7D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5EE41D9-658F-20E8-4C0D-5F83CD89A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894" y="2266186"/>
            <a:ext cx="8363243" cy="2743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A0F5C9-8DDF-125D-DE3D-8944BBEDF7DF}"/>
              </a:ext>
            </a:extLst>
          </p:cNvPr>
          <p:cNvSpPr txBox="1"/>
          <p:nvPr/>
        </p:nvSpPr>
        <p:spPr>
          <a:xfrm>
            <a:off x="2848950" y="5288222"/>
            <a:ext cx="7051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Fig 8: CNN model Accuracy and Loss graph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549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DAA2B-4D09-8EE2-D5ED-564DEE89C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7592468C-D225-4612-E1D9-1B35F1ECBB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EF5C5680-4AAC-F44F-CD69-6257D230A60C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20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6DC9355-3FFD-B4D7-7066-ABF77D6B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4DB40A43-42A5-5C66-5E19-941DB0B308DB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045D64-CDF8-CA3D-AF04-541FE3BC1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857EE40-D5AE-89C4-39EF-997B37570594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BE267502-F4FA-751C-76A9-86E33A3C9FB3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8DF26DB7-8182-F5BB-DC2D-411255B081DA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9E699842-9363-6945-C2EC-1BA56A646B11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0FCBFCC-8D66-B177-BB17-A64FE83D1F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608" y="2361534"/>
            <a:ext cx="8357781" cy="27414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095DD2-B0C2-0BB5-3E7D-A66099A72E46}"/>
              </a:ext>
            </a:extLst>
          </p:cNvPr>
          <p:cNvSpPr txBox="1"/>
          <p:nvPr/>
        </p:nvSpPr>
        <p:spPr>
          <a:xfrm>
            <a:off x="3143918" y="5424759"/>
            <a:ext cx="70514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Fig 9: </a:t>
            </a:r>
            <a:r>
              <a:rPr lang="en-US" sz="1400" dirty="0" err="1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MobileNet</a:t>
            </a:r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model Accuracy and Loss graph</a:t>
            </a:r>
            <a:endParaRPr 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5407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83CDC-D2B7-78E6-E8A8-15CFDC068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ECDB2378-C0AA-A66F-276C-40AB7E50B6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5EB4B58-B0F2-502E-3B7C-6A231EF16217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21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E2E4C32-8564-439B-0DCE-57E3053B9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39E6BF85-0549-51C4-23AE-C60250FF1540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2C8BC7C-0641-F44F-3FFC-21EE0724C3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92CF96E-01EB-85ED-F4AD-021AA3DA324E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D5A2E7C5-865D-4C75-8592-9B5952D19ECE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115BEE75-9F2E-74C9-583E-265FA81DD8D4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2023F5FA-4D1D-FFE3-6804-781D624BB53B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E9231F-B510-3E08-5B7C-A6FCC65F3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11904"/>
              </p:ext>
            </p:extLst>
          </p:nvPr>
        </p:nvGraphicFramePr>
        <p:xfrm>
          <a:off x="1837925" y="2397753"/>
          <a:ext cx="9166885" cy="39933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0942">
                  <a:extLst>
                    <a:ext uri="{9D8B030D-6E8A-4147-A177-3AD203B41FA5}">
                      <a16:colId xmlns:a16="http://schemas.microsoft.com/office/drawing/2014/main" val="2362321800"/>
                    </a:ext>
                  </a:extLst>
                </a:gridCol>
                <a:gridCol w="2340078">
                  <a:extLst>
                    <a:ext uri="{9D8B030D-6E8A-4147-A177-3AD203B41FA5}">
                      <a16:colId xmlns:a16="http://schemas.microsoft.com/office/drawing/2014/main" val="2134470993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2027286134"/>
                    </a:ext>
                  </a:extLst>
                </a:gridCol>
                <a:gridCol w="1313209">
                  <a:extLst>
                    <a:ext uri="{9D8B030D-6E8A-4147-A177-3AD203B41FA5}">
                      <a16:colId xmlns:a16="http://schemas.microsoft.com/office/drawing/2014/main" val="615576746"/>
                    </a:ext>
                  </a:extLst>
                </a:gridCol>
                <a:gridCol w="1282507">
                  <a:extLst>
                    <a:ext uri="{9D8B030D-6E8A-4147-A177-3AD203B41FA5}">
                      <a16:colId xmlns:a16="http://schemas.microsoft.com/office/drawing/2014/main" val="2199081877"/>
                    </a:ext>
                  </a:extLst>
                </a:gridCol>
                <a:gridCol w="1061884">
                  <a:extLst>
                    <a:ext uri="{9D8B030D-6E8A-4147-A177-3AD203B41FA5}">
                      <a16:colId xmlns:a16="http://schemas.microsoft.com/office/drawing/2014/main" val="1074156995"/>
                    </a:ext>
                  </a:extLst>
                </a:gridCol>
                <a:gridCol w="1251917">
                  <a:extLst>
                    <a:ext uri="{9D8B030D-6E8A-4147-A177-3AD203B41FA5}">
                      <a16:colId xmlns:a16="http://schemas.microsoft.com/office/drawing/2014/main" val="319180418"/>
                    </a:ext>
                  </a:extLst>
                </a:gridCol>
              </a:tblGrid>
              <a:tr h="338104"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No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Model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Specificity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Sensitivity 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Precision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Recall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F1-Score</a:t>
                      </a:r>
                    </a:p>
                  </a:txBody>
                  <a:tcPr marL="68580" marR="68580" marT="0" marB="0" anchor="ctr"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24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GNB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0.5486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0.9387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0.9517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2291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6266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Logistic Regression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0.7569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4786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Decision Tree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65251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Random Forest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674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Gradient Boosting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0667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0.9722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0.9981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5699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0.9514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0.9932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0.9927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9774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Mobile Net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0.8750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0.9827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0.9942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0.9884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9292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Swin Transformer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0.7361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0.9633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0.9670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 hangingPunct="0">
                        <a:lnSpc>
                          <a:spcPct val="150000"/>
                        </a:lnSpc>
                        <a:buNone/>
                      </a:pPr>
                      <a:r>
                        <a:rPr lang="en-US" sz="18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0.9652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4866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4A5627F-659B-FC71-3884-D3FBC758DEE2}"/>
              </a:ext>
            </a:extLst>
          </p:cNvPr>
          <p:cNvSpPr txBox="1"/>
          <p:nvPr/>
        </p:nvSpPr>
        <p:spPr>
          <a:xfrm>
            <a:off x="2523908" y="1888775"/>
            <a:ext cx="7794921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 hangingPunc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Table 5: Evaluation matric for ML and DL models (without using Bayesian Optimization)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2FED6-0694-1BE8-E381-1723D5A5E1C8}"/>
              </a:ext>
            </a:extLst>
          </p:cNvPr>
          <p:cNvSpPr txBox="1"/>
          <p:nvPr/>
        </p:nvSpPr>
        <p:spPr>
          <a:xfrm>
            <a:off x="1632155" y="3798969"/>
            <a:ext cx="9488130" cy="1554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88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4FB45-8BFA-201C-7A70-E69071BD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9A30ECE6-A50C-3941-6C41-71011FD296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A72218E-DB5D-584B-6A0F-AA550D139EE7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22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B4C2AF1-C49D-8C8C-397E-49C184E3D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5DEC8D0C-AA68-FCAF-8F89-0BA3F433E631}"/>
              </a:ext>
            </a:extLst>
          </p:cNvPr>
          <p:cNvSpPr txBox="1">
            <a:spLocks/>
          </p:cNvSpPr>
          <p:nvPr/>
        </p:nvSpPr>
        <p:spPr>
          <a:xfrm>
            <a:off x="862018" y="155324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RESULTS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F94B3E5-E18D-3661-0DCE-1F5E772CF4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8C0F6ED-D8BF-7B8F-EC66-0C97FEA038CA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FC0F13E3-B6F2-F516-9F3C-B00FE9F33DDE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0CA4655D-A63B-BBF6-76F6-8E92DE054C5B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F61C5465-3A8A-6C87-D9DB-8E9BDFBA31EF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632499E-6C70-04A6-0175-141EDF2BD50E}"/>
              </a:ext>
            </a:extLst>
          </p:cNvPr>
          <p:cNvSpPr txBox="1"/>
          <p:nvPr/>
        </p:nvSpPr>
        <p:spPr>
          <a:xfrm>
            <a:off x="2253468" y="5978939"/>
            <a:ext cx="7112005" cy="37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Fig 8: Comparison of ML and DL evaluation metrics with Bayesian optimization</a:t>
            </a:r>
            <a:endParaRPr lang="en-US" sz="1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33D8B8-CE0B-1232-B41F-20F867F6F2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92" y="1946431"/>
            <a:ext cx="8416908" cy="412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588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BEE6D-B02F-B705-7E60-5E2D3D7F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56456F31-6ADE-71B3-96A1-49C5CB4412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BD45013-D17F-7670-C5FD-9C2A6FB31440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23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959A48A-6552-8DD6-4FD3-5FD424DFE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FF83652E-F1A4-1296-C530-B7F906798ED8}"/>
              </a:ext>
            </a:extLst>
          </p:cNvPr>
          <p:cNvSpPr txBox="1">
            <a:spLocks/>
          </p:cNvSpPr>
          <p:nvPr/>
        </p:nvSpPr>
        <p:spPr>
          <a:xfrm>
            <a:off x="862018" y="1551181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CONCLUSION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26F2AE-3894-B40E-8A4C-8A2D3BE70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CDA01F2-BEB6-42CC-2EDE-D7D4D2A1515B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C3C26B56-8FEC-071A-B366-C2539434EC6D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EEE8E91C-37F6-8A4B-F16B-E1A062C837CC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5E7CE4D8-DDB5-15BA-B1A3-5FA2ECCDADDF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6F9761-DF5D-EB6E-C7F5-0A79746F8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01" y="2003587"/>
            <a:ext cx="10814045" cy="4613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study demonstrated that ensemble models such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Gradient Boosting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achieved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highest accuracy (0.9968)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perfect AUC-ROC (1.00)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making them the most effective for lung cancer prediction.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Among deep learning models,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showed the best performance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0.9838 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and low training time, while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MobileNet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Swin Transformer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exhibited good results but suffered from higher training times and slight overfitting.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Bayesian hyperparameter optimization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significantly improved model generalization and accuracy.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The use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stratified 5-fold cross-validation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ensured balanced evaluation, especially beneficial for handling class imbalance in medical datasets.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45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4A008-92B4-F18F-C72C-F9167686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6D30CF4B-973E-E55A-A47B-0AE3FC6A801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B44F04B-180E-F6FA-B0FB-8C0C7FF924BD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24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399D41C-6C08-1A66-BC6C-688873B4A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7B11D875-2030-59B7-A332-AF5751CF43B7}"/>
              </a:ext>
            </a:extLst>
          </p:cNvPr>
          <p:cNvSpPr txBox="1">
            <a:spLocks/>
          </p:cNvSpPr>
          <p:nvPr/>
        </p:nvSpPr>
        <p:spPr>
          <a:xfrm>
            <a:off x="862018" y="1551181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FUTURE WORK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2C2EBCE-962A-902A-E1EF-B2E3E86DB0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442F42E0-825A-4D02-6FFD-63E0A48F92FC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70E1E83E-97B1-FF62-8E88-8FB146B30A8B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AFBE4521-25B4-E465-468F-03DA160791AE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FA166C3B-91CC-FB2B-F4EF-D14B8AC9C398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2AE5DBDA-1DCC-361F-0DE5-40CD5CFFB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8" y="2054313"/>
            <a:ext cx="10590021" cy="25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Improve the efficiency of Swin Transformer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MobileNet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using techniques like weight decay, dropout regulation, and data augmentation.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Enhance CNN generalization in LOO cross-validation through larger datasets and transfer learning.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Evaluate model performance on resource-limited platforms (e.g., edge devices) to ensure real-world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120892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7699-4273-F51D-2030-38D525C03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0145677A-6DC8-1AEC-8593-82FF9D734CF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2EA8742-4146-ED29-7D9B-C829A2331EAE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25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6B5669E-4EE8-A399-A0A2-9F2E21882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9CA58CA1-5E44-6B42-5AC9-2ECEA0020D10}"/>
              </a:ext>
            </a:extLst>
          </p:cNvPr>
          <p:cNvSpPr txBox="1">
            <a:spLocks/>
          </p:cNvSpPr>
          <p:nvPr/>
        </p:nvSpPr>
        <p:spPr>
          <a:xfrm>
            <a:off x="862018" y="1402889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REFERENCES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D900D77-822D-3A89-AB03-FCEEF3234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B9DA2EA-58AA-D9CD-C64E-73741B7E01CA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AF7BA08B-FFB1-86C5-F3D0-BD1C1B6FA8ED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54D883F8-AE2A-86F3-405F-37D7FB823E29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28A4C64B-83CC-A236-DFD1-F6576C5EF412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A0727E-BB92-1ECD-5FE3-1EE414693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164557"/>
              </p:ext>
            </p:extLst>
          </p:nvPr>
        </p:nvGraphicFramePr>
        <p:xfrm>
          <a:off x="844701" y="1839007"/>
          <a:ext cx="10814045" cy="4775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6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693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[1]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M.A.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Heuvelmans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et al. “Lung cancer prediction by Deep Learning to identify benign lung nodules”. In: Lung Cancer 154 (2021), pp. 1–4.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97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[2]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T. Kadir and F. Gleeson. “Lung cancer prediction using machine learning and advanced imaging techniques”. In: Translational Lung Cancer Research 7.3 (2018), p. 304. 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674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[3]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CSAnitaetal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 “Lung cancer prediction model using machine learning tech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niques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”. In: International Journal of Health Sciences II (2022), pp. 12533 12539. </a:t>
                      </a:r>
                      <a:endParaRPr lang="en-US" sz="1400" dirty="0">
                        <a:solidFill>
                          <a:schemeClr val="tx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097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[4]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S.G.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Kanakaraddi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V.S.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Handur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A.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Jalannavar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et al. “Segmentation and classification of lung cancer using deep learning techniques”. In: Procedia Computer Science 235 (2024), pp. 3226–3235.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65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[5]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D.M. Abdullah, A.M. Abdulazeez, and A.B. Sallow. “Lung cancer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predic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tion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and classification based on correlation selection method using machine learning techniques”. In: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Qubahan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Academic Journal 1.2 (2021), pp. 141 149. </a:t>
                      </a:r>
                      <a:endParaRPr 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510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[6]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D. </a:t>
                      </a:r>
                      <a:r>
                        <a:rPr lang="en-US" sz="14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Berrar</a:t>
                      </a:r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. “Cross-validation”. In: Cross-validation. Editor, Eds. 2019. </a:t>
                      </a:r>
                    </a:p>
                    <a:p>
                      <a:pPr algn="just"/>
                      <a:endParaRPr lang="en-US" sz="1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6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a:t>[7]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Y. Chen et al. “Detection and classification of lung cancer cells using Swin Transformer”. In: Journal of Cancer Therapy 13.7 (2022), pp. 464–475.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733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761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E5123-6087-6CB4-F735-543970158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E6A1D655-3005-072B-B7AA-2CF83D83B0A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51368A64-BD12-E6C1-6022-6AFCBCF06E6F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26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0C9E454-3C97-B5B1-30F1-A672A9F1E2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E48D0E00-59BF-1B88-ED69-56E4F23E878C}"/>
              </a:ext>
            </a:extLst>
          </p:cNvPr>
          <p:cNvSpPr txBox="1">
            <a:spLocks/>
          </p:cNvSpPr>
          <p:nvPr/>
        </p:nvSpPr>
        <p:spPr>
          <a:xfrm>
            <a:off x="2330245" y="3205136"/>
            <a:ext cx="7470928" cy="1240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Q &amp; A</a:t>
            </a:r>
          </a:p>
          <a:p>
            <a:r>
              <a:rPr lang="en-US" altLang="zh-CN" sz="32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THANK YOU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39F887A-9340-AAE8-BD38-0DB872D060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D744E18-4E53-71E9-60D7-54FD8644ED8C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FD1EF3C5-7FCD-465A-D262-0E03D47617E5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4CAFBDE3-9475-08E2-95F2-F896913956B1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7DFA71BE-2EB7-8ED7-7C3A-7C3EAB1A49B2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043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ACB28-35D4-1198-61D2-71C84A381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84464976-D026-3429-20C8-277EDDF0227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F748C6-082F-15D2-6918-763AC101B59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182466" y="2140155"/>
            <a:ext cx="3987235" cy="47178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kumimoji="1"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Methodology</a:t>
            </a:r>
          </a:p>
          <a:p>
            <a:pPr>
              <a:lnSpc>
                <a:spcPct val="150000"/>
              </a:lnSpc>
            </a:pPr>
            <a:r>
              <a:rPr kumimoji="1"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Results</a:t>
            </a:r>
            <a:r>
              <a:rPr lang="ja-JP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and</a:t>
            </a:r>
            <a:r>
              <a:rPr lang="ja-JP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Findings</a:t>
            </a:r>
          </a:p>
          <a:p>
            <a:pPr>
              <a:lnSpc>
                <a:spcPct val="150000"/>
              </a:lnSpc>
            </a:pPr>
            <a:r>
              <a:rPr kumimoji="1"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Conclus</a:t>
            </a: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ion </a:t>
            </a:r>
          </a:p>
          <a:p>
            <a:pPr>
              <a:lnSpc>
                <a:spcPct val="150000"/>
              </a:lnSpc>
            </a:pP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Future work</a:t>
            </a:r>
          </a:p>
          <a:p>
            <a:pPr>
              <a:lnSpc>
                <a:spcPct val="150000"/>
              </a:lnSpc>
            </a:pPr>
            <a:r>
              <a:rPr lang="en-US" altLang="ja-JP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References</a:t>
            </a:r>
            <a:endParaRPr kumimoji="1" lang="en-US" altLang="ja-JP" sz="18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9907C802-D368-DDDC-5280-CC0DB6CC1205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2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C8584B9-FE5A-897F-BAA2-06D612EB1D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28840156-3367-0F8F-D6FF-449375CF1F09}"/>
              </a:ext>
            </a:extLst>
          </p:cNvPr>
          <p:cNvSpPr txBox="1">
            <a:spLocks/>
          </p:cNvSpPr>
          <p:nvPr/>
        </p:nvSpPr>
        <p:spPr>
          <a:xfrm>
            <a:off x="1182467" y="159948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CONTENTS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E855566-F96E-C7DF-A9C1-97427050D1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EC3DFDA-0790-2255-A707-55C54D5BEFD4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4F623D5B-B1F1-DBDA-6B84-FA6B047DD658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17E4A79E-F64E-ED0F-742A-3D9638B5B7D7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6912D024-DF67-B607-E117-57F7749680DE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2B50890-618E-1125-3B3E-10F375323F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9914" y="1599483"/>
            <a:ext cx="3003808" cy="1959985"/>
          </a:xfrm>
          <a:prstGeom prst="rect">
            <a:avLst/>
          </a:prstGeom>
        </p:spPr>
      </p:pic>
      <p:pic>
        <p:nvPicPr>
          <p:cNvPr id="1026" name="Picture 2" descr="Unsupervised feature extraction applied to bioinformatics - Research  Outreach">
            <a:extLst>
              <a:ext uri="{FF2B5EF4-FFF2-40B4-BE49-F238E27FC236}">
                <a16:creationId xmlns:a16="http://schemas.microsoft.com/office/drawing/2014/main" id="{82FC711A-91F1-BED1-F7D6-CEDAC3C3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544" y="1602652"/>
            <a:ext cx="2209572" cy="195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5C51FD-8D86-DC84-0B48-B861FA427A3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6107" t="3496"/>
          <a:stretch>
            <a:fillRect/>
          </a:stretch>
        </p:blipFill>
        <p:spPr>
          <a:xfrm>
            <a:off x="8112130" y="4195688"/>
            <a:ext cx="1881843" cy="2500436"/>
          </a:xfrm>
          <a:prstGeom prst="rect">
            <a:avLst/>
          </a:prstGeom>
        </p:spPr>
      </p:pic>
      <p:sp>
        <p:nvSpPr>
          <p:cNvPr id="11" name="Arrow: Curved Down 10">
            <a:extLst>
              <a:ext uri="{FF2B5EF4-FFF2-40B4-BE49-F238E27FC236}">
                <a16:creationId xmlns:a16="http://schemas.microsoft.com/office/drawing/2014/main" id="{FCEA0659-7B80-FB9D-9707-F2AC9E436771}"/>
              </a:ext>
            </a:extLst>
          </p:cNvPr>
          <p:cNvSpPr/>
          <p:nvPr/>
        </p:nvSpPr>
        <p:spPr>
          <a:xfrm rot="7646673">
            <a:off x="10159604" y="4542196"/>
            <a:ext cx="1103533" cy="367217"/>
          </a:xfrm>
          <a:prstGeom prst="curvedDownArrow">
            <a:avLst>
              <a:gd name="adj1" fmla="val 25000"/>
              <a:gd name="adj2" fmla="val 87723"/>
              <a:gd name="adj3" fmla="val 2232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Curved Down 13">
            <a:extLst>
              <a:ext uri="{FF2B5EF4-FFF2-40B4-BE49-F238E27FC236}">
                <a16:creationId xmlns:a16="http://schemas.microsoft.com/office/drawing/2014/main" id="{FD50AE6A-191C-2CF4-4101-C6F418CADE9C}"/>
              </a:ext>
            </a:extLst>
          </p:cNvPr>
          <p:cNvSpPr/>
          <p:nvPr/>
        </p:nvSpPr>
        <p:spPr>
          <a:xfrm>
            <a:off x="8729011" y="2364657"/>
            <a:ext cx="1103533" cy="367217"/>
          </a:xfrm>
          <a:prstGeom prst="curvedDownArrow">
            <a:avLst>
              <a:gd name="adj1" fmla="val 25000"/>
              <a:gd name="adj2" fmla="val 87723"/>
              <a:gd name="adj3" fmla="val 2232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E3ACFA01-52D8-5B4A-2428-36816BD04979}"/>
              </a:ext>
            </a:extLst>
          </p:cNvPr>
          <p:cNvSpPr/>
          <p:nvPr/>
        </p:nvSpPr>
        <p:spPr>
          <a:xfrm rot="13308127">
            <a:off x="6707703" y="4198236"/>
            <a:ext cx="1103533" cy="367217"/>
          </a:xfrm>
          <a:prstGeom prst="curvedDownArrow">
            <a:avLst>
              <a:gd name="adj1" fmla="val 25000"/>
              <a:gd name="adj2" fmla="val 87723"/>
              <a:gd name="adj3" fmla="val 22322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9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03676-99E6-A560-875B-168120B65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CA646F04-9D6B-4382-6654-E0749C74FB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6272DF4-2D65-F2E9-9F2D-43DD8EF5CE79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3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8A3C07-8FD1-54AA-68EA-70E016298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8AE9492B-437D-1F7F-4494-B93A0F2796B9}"/>
              </a:ext>
            </a:extLst>
          </p:cNvPr>
          <p:cNvSpPr txBox="1">
            <a:spLocks/>
          </p:cNvSpPr>
          <p:nvPr/>
        </p:nvSpPr>
        <p:spPr>
          <a:xfrm>
            <a:off x="718312" y="1535120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INTRODUCTION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1745DC-4D79-2263-E7BD-E8039FC6C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CBEE28-3AB9-89DF-D09A-D6D302321BEB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CC9218B5-E3ED-EB22-001F-9683A268E54C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3D8A8BB6-0CF7-588A-F1A4-B92C4E1A79CE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3EACFDAF-1132-6D3B-4DAC-47B1574DE318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" name="字幕 2">
            <a:extLst>
              <a:ext uri="{FF2B5EF4-FFF2-40B4-BE49-F238E27FC236}">
                <a16:creationId xmlns:a16="http://schemas.microsoft.com/office/drawing/2014/main" id="{7721E837-4C5F-528E-5F0F-E972EAA853FE}"/>
              </a:ext>
            </a:extLst>
          </p:cNvPr>
          <p:cNvSpPr txBox="1">
            <a:spLocks/>
          </p:cNvSpPr>
          <p:nvPr/>
        </p:nvSpPr>
        <p:spPr>
          <a:xfrm>
            <a:off x="696661" y="2137005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Background/Problem Statement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C8DF23DF-FE92-A6BE-11EB-50AA84C244C6}"/>
              </a:ext>
            </a:extLst>
          </p:cNvPr>
          <p:cNvSpPr txBox="1">
            <a:spLocks/>
          </p:cNvSpPr>
          <p:nvPr/>
        </p:nvSpPr>
        <p:spPr>
          <a:xfrm>
            <a:off x="651717" y="2738890"/>
            <a:ext cx="11275057" cy="27785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Lung cancer is a leading global cause of death due to delayed diagnosis, which significantly lowers survival rates [1].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Conventional diagnostic methods like biopsies and CT scans are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expensive, time-consuming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and susceptible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to human error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limiting their accessibility [2].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 learning and deep learning models 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provide a cost-effective, automated approach to predict lung cancer using numerical patient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 is a critical need to evaluate how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hyperparameter tuning 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cross-validation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techniques enhance the performance of these models for accurate diagnosis.</a:t>
            </a:r>
            <a:endParaRPr lang="en-US" altLang="zh-CN" sz="1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660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F68FE-019E-A77A-702B-69E2C1169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90488EE2-B58B-5A12-033D-607A59B3DC5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65A3A54-F13C-59AD-6F29-753B8E301256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4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D43D804-6CC7-CC84-7940-E9EE3307A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49524B3D-E2BE-74A9-E0DE-D4822098F2A4}"/>
              </a:ext>
            </a:extLst>
          </p:cNvPr>
          <p:cNvSpPr txBox="1">
            <a:spLocks/>
          </p:cNvSpPr>
          <p:nvPr/>
        </p:nvSpPr>
        <p:spPr>
          <a:xfrm>
            <a:off x="852185" y="1414992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LITERATURE REVIEW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CB9B9A2-1277-5547-84DD-1D31EB47F7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C2E030D-833F-8E1F-8C36-2696A64E527F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DE1AA791-8ECF-9661-227A-48D6B8241AFA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DEAFA8A2-CB99-4141-5631-89DF48CC9E45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8600A255-BCD2-119A-3264-B0CC3694EA78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2469B74-8991-F103-C1D5-C1D4FA6D0507}"/>
              </a:ext>
            </a:extLst>
          </p:cNvPr>
          <p:cNvSpPr txBox="1"/>
          <p:nvPr/>
        </p:nvSpPr>
        <p:spPr>
          <a:xfrm>
            <a:off x="3898963" y="2155797"/>
            <a:ext cx="4422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 1: Existing studies of lung cancer prediction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81DEBC-B36D-32E9-8C65-0537F7607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558106"/>
              </p:ext>
            </p:extLst>
          </p:nvPr>
        </p:nvGraphicFramePr>
        <p:xfrm>
          <a:off x="852185" y="2555071"/>
          <a:ext cx="10515600" cy="3108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1604">
                  <a:extLst>
                    <a:ext uri="{9D8B030D-6E8A-4147-A177-3AD203B41FA5}">
                      <a16:colId xmlns:a16="http://schemas.microsoft.com/office/drawing/2014/main" val="891978628"/>
                    </a:ext>
                  </a:extLst>
                </a:gridCol>
                <a:gridCol w="2955383">
                  <a:extLst>
                    <a:ext uri="{9D8B030D-6E8A-4147-A177-3AD203B41FA5}">
                      <a16:colId xmlns:a16="http://schemas.microsoft.com/office/drawing/2014/main" val="288939037"/>
                    </a:ext>
                  </a:extLst>
                </a:gridCol>
                <a:gridCol w="3264310">
                  <a:extLst>
                    <a:ext uri="{9D8B030D-6E8A-4147-A177-3AD203B41FA5}">
                      <a16:colId xmlns:a16="http://schemas.microsoft.com/office/drawing/2014/main" val="4263808557"/>
                    </a:ext>
                  </a:extLst>
                </a:gridCol>
                <a:gridCol w="3704303">
                  <a:extLst>
                    <a:ext uri="{9D8B030D-6E8A-4147-A177-3AD203B41FA5}">
                      <a16:colId xmlns:a16="http://schemas.microsoft.com/office/drawing/2014/main" val="167522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Title/Study Focus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Techniques Used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Key Findings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608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DL models for lung cancer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b-NO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CNN, MobileNet, Swin Transformer, ANN, Radiomics, U-Net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CNNs (AUC = 0.90), Swin captures long-range dependencies; MobileNet is efficient.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246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Rise of ML/DL in lung cancer prediction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ML and DL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ML/DL have rapidly advanced over the last decade.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0186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 and RF vs traditional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SVM, 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 and RF surpass traditional models using engineered 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565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987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BE779-8BF6-792F-F0EF-6DBEDA41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C04EE0F4-119F-8393-3FB5-1976CB93E10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2F65D414-0816-447D-2236-771E66D9CE8C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5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BDB7EF0-A131-4E4A-BB4C-047411EF4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DCC57FD3-7522-00EE-6996-6681220A57C2}"/>
              </a:ext>
            </a:extLst>
          </p:cNvPr>
          <p:cNvSpPr txBox="1">
            <a:spLocks/>
          </p:cNvSpPr>
          <p:nvPr/>
        </p:nvSpPr>
        <p:spPr>
          <a:xfrm>
            <a:off x="862018" y="1481336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LITERATURE REVIEW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86B51CE-BEB6-6DCA-388A-6D062E793B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8349ED3-871B-BFF4-8B12-4BEE4F391764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F7E37A34-21D8-9014-53D2-C30307080BA6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E055F391-EE13-ECDD-ED05-8A8D1F0C3F92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F822EF11-AE4F-1138-8771-85E63D33109C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2D78E6-0CFF-AF87-C366-C8F139CD0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979460"/>
              </p:ext>
            </p:extLst>
          </p:nvPr>
        </p:nvGraphicFramePr>
        <p:xfrm>
          <a:off x="1081455" y="2240439"/>
          <a:ext cx="10415582" cy="3383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36639">
                  <a:extLst>
                    <a:ext uri="{9D8B030D-6E8A-4147-A177-3AD203B41FA5}">
                      <a16:colId xmlns:a16="http://schemas.microsoft.com/office/drawing/2014/main" val="2122147857"/>
                    </a:ext>
                  </a:extLst>
                </a:gridCol>
                <a:gridCol w="3234813">
                  <a:extLst>
                    <a:ext uri="{9D8B030D-6E8A-4147-A177-3AD203B41FA5}">
                      <a16:colId xmlns:a16="http://schemas.microsoft.com/office/drawing/2014/main" val="996956837"/>
                    </a:ext>
                  </a:extLst>
                </a:gridCol>
                <a:gridCol w="2893235">
                  <a:extLst>
                    <a:ext uri="{9D8B030D-6E8A-4147-A177-3AD203B41FA5}">
                      <a16:colId xmlns:a16="http://schemas.microsoft.com/office/drawing/2014/main" val="2590981961"/>
                    </a:ext>
                  </a:extLst>
                </a:gridCol>
                <a:gridCol w="3650895">
                  <a:extLst>
                    <a:ext uri="{9D8B030D-6E8A-4147-A177-3AD203B41FA5}">
                      <a16:colId xmlns:a16="http://schemas.microsoft.com/office/drawing/2014/main" val="18029393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Title/Study Focus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Techniques Used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Key Findings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833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Classification using ensemble and radiomic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GNB, SVM, LR, RF, Gradient Boosting, </a:t>
                      </a:r>
                      <a:r>
                        <a:rPr lang="en-US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Radiomics,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Ensemble models showed high accuracy; CNN reached AUC of 0.90.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606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Histopathology with DL and ensemble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ResNet-50, VGG-16, EfficientNet-B5, U-Net, Ensemble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Ensemble best (accuracy 0.99); EfficientNet-B5 scored 0.97.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72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Lung cancer incidence forecasting in Europe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SVR, LSTM, Backpropagation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SVR outperformed others (best in MSE, R², EV); LSTM lowest performance.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5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7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AB7D0-43F0-5521-9C15-529D80E3C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1E75EF2E-99B4-83AA-CAD9-2D60B48A4C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C6EB3887-0C71-33E5-730C-F9E52F6F37B8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6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83AB87B-D1AE-EA61-B7B2-55961C5EC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sp>
        <p:nvSpPr>
          <p:cNvPr id="12" name="字幕 2">
            <a:extLst>
              <a:ext uri="{FF2B5EF4-FFF2-40B4-BE49-F238E27FC236}">
                <a16:creationId xmlns:a16="http://schemas.microsoft.com/office/drawing/2014/main" id="{4AE7EC57-81B3-833F-9251-1958165B8E3B}"/>
              </a:ext>
            </a:extLst>
          </p:cNvPr>
          <p:cNvSpPr txBox="1">
            <a:spLocks/>
          </p:cNvSpPr>
          <p:nvPr/>
        </p:nvSpPr>
        <p:spPr>
          <a:xfrm>
            <a:off x="862018" y="1481336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LITERATURE REVIEW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B68AE4-23C6-52A3-D681-95C713B10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28F58E2-A635-6F27-4029-7E59B74A363D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017EC312-88C6-CA04-E4E3-97AB0BE51ED1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2316AF9B-5A90-5D9B-A6EA-9E9B2CD04A92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7FC57AEC-CFDB-6D1E-3846-D083F33790E4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78B2E3-BD9C-BA3E-907E-981119AE70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359532"/>
              </p:ext>
            </p:extLst>
          </p:nvPr>
        </p:nvGraphicFramePr>
        <p:xfrm>
          <a:off x="1023040" y="2240439"/>
          <a:ext cx="10515600" cy="31089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8444">
                  <a:extLst>
                    <a:ext uri="{9D8B030D-6E8A-4147-A177-3AD203B41FA5}">
                      <a16:colId xmlns:a16="http://schemas.microsoft.com/office/drawing/2014/main" val="3664730192"/>
                    </a:ext>
                  </a:extLst>
                </a:gridCol>
                <a:gridCol w="2613408">
                  <a:extLst>
                    <a:ext uri="{9D8B030D-6E8A-4147-A177-3AD203B41FA5}">
                      <a16:colId xmlns:a16="http://schemas.microsoft.com/office/drawing/2014/main" val="1964911402"/>
                    </a:ext>
                  </a:extLst>
                </a:gridCol>
                <a:gridCol w="3569109">
                  <a:extLst>
                    <a:ext uri="{9D8B030D-6E8A-4147-A177-3AD203B41FA5}">
                      <a16:colId xmlns:a16="http://schemas.microsoft.com/office/drawing/2014/main" val="4226020740"/>
                    </a:ext>
                  </a:extLst>
                </a:gridCol>
                <a:gridCol w="3684639">
                  <a:extLst>
                    <a:ext uri="{9D8B030D-6E8A-4147-A177-3AD203B41FA5}">
                      <a16:colId xmlns:a16="http://schemas.microsoft.com/office/drawing/2014/main" val="30128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Title/Study Focus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Techniques Used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Key Findings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227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Hyperparameter tuning and hybrid 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GLCM, </a:t>
                      </a:r>
                      <a:r>
                        <a:rPr lang="en-US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Haralick</a:t>
                      </a:r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Autoencoder, SVM (RBF, Gaussian, Poly), Stratified/LOO 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SVM with hybrid features improved accuracy; CV ensured robustness.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189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Boosting models 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en-US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LightGBM</a:t>
                      </a:r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AdaBoost, Logistic Regression,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XGBoost</a:t>
                      </a:r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: best accuracy (97.5%), </a:t>
                      </a:r>
                      <a:r>
                        <a:rPr lang="en-US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LightGBM</a:t>
                      </a:r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strong alternative.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18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[10]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Transformer model limitations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Transformer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High computational complexity; not suitable for low-resource settings.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465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5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5ED64-D465-1B7C-D816-AF213FC7D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48CC9579-1978-9027-E281-D95233E03F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B3843CB0-FB3D-B134-77B3-0DB656FD2DF7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7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5410182-AA27-FFB8-C4A8-BB166463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CDD15F0-3261-AA91-7D0D-D16566BA1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3C0C7A3-F560-A8F7-E12B-BFB961F279C8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981A77CB-69E7-943A-A579-511E30C73B49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7FCA00D2-26E8-2785-E91E-E52969725AF8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88ADEEE7-5840-9F76-9FE4-904DC7C37CC2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6" name="字幕 2">
            <a:extLst>
              <a:ext uri="{FF2B5EF4-FFF2-40B4-BE49-F238E27FC236}">
                <a16:creationId xmlns:a16="http://schemas.microsoft.com/office/drawing/2014/main" id="{4062DEA4-ED14-3FB4-58DB-4DAAB555340E}"/>
              </a:ext>
            </a:extLst>
          </p:cNvPr>
          <p:cNvSpPr txBox="1">
            <a:spLocks/>
          </p:cNvSpPr>
          <p:nvPr/>
        </p:nvSpPr>
        <p:spPr>
          <a:xfrm>
            <a:off x="773466" y="1549753"/>
            <a:ext cx="4563800" cy="39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90204" pitchFamily="34" charset="0"/>
              </a:rPr>
              <a:t>Research Gap</a:t>
            </a:r>
          </a:p>
        </p:txBody>
      </p:sp>
      <p:sp>
        <p:nvSpPr>
          <p:cNvPr id="7" name="字幕 2">
            <a:extLst>
              <a:ext uri="{FF2B5EF4-FFF2-40B4-BE49-F238E27FC236}">
                <a16:creationId xmlns:a16="http://schemas.microsoft.com/office/drawing/2014/main" id="{754B5E25-F22E-AFED-A394-E5E874E3FE49}"/>
              </a:ext>
            </a:extLst>
          </p:cNvPr>
          <p:cNvSpPr txBox="1">
            <a:spLocks/>
          </p:cNvSpPr>
          <p:nvPr/>
        </p:nvSpPr>
        <p:spPr>
          <a:xfrm>
            <a:off x="696661" y="2107102"/>
            <a:ext cx="11275057" cy="33756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Existing research primarily focuses on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image-based lung cancer 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 (e.g., CT scans), with insufficient evaluation of numerical patient data, limiting accessibility in low-resource settings.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 is a lack of comprehensive studies on how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hyperparameter tuning 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impacts the performance of machine learning and deep learning models for lung cancer prediction.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studies often neglect robust cross-validation methods like </a:t>
            </a:r>
            <a:r>
              <a:rPr lang="en-US" sz="18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stratified k-fold or leave-one-out</a:t>
            </a: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which are critical for ensuring model reliability and reducing overfitting.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There is a gap in integrating these models into clinical workflows, particularly addressing computational efficiency and real-world applicability for diverse patient populations.</a:t>
            </a:r>
          </a:p>
        </p:txBody>
      </p:sp>
    </p:spTree>
    <p:extLst>
      <p:ext uri="{BB962C8B-B14F-4D97-AF65-F5344CB8AC3E}">
        <p14:creationId xmlns:p14="http://schemas.microsoft.com/office/powerpoint/2010/main" val="3310140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42A58-7AEB-79E0-1DDF-C655414F5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pink background&#10;&#10;AI-generated content may be incorrect.">
            <a:extLst>
              <a:ext uri="{FF2B5EF4-FFF2-40B4-BE49-F238E27FC236}">
                <a16:creationId xmlns:a16="http://schemas.microsoft.com/office/drawing/2014/main" id="{790C4557-75A6-80E0-1FB3-3F69B1832D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327"/>
            <a:ext cx="12192000" cy="124081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77EB1B8-4A9C-3BE8-0D2F-C22B1725397B}"/>
              </a:ext>
            </a:extLst>
          </p:cNvPr>
          <p:cNvSpPr txBox="1">
            <a:spLocks/>
          </p:cNvSpPr>
          <p:nvPr/>
        </p:nvSpPr>
        <p:spPr>
          <a:xfrm>
            <a:off x="893286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2BEB3C-2C81-4ECB-AD43-7F965D7A8012}" type="slidenum">
              <a:rPr lang="ja-JP" altLang="en-US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pPr/>
              <a:t>8</a:t>
            </a:fld>
            <a:endParaRPr lang="ja-JP" altLang="en-US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105CA5D-C7C7-CB4D-DB1B-D08A69137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591" y="240521"/>
            <a:ext cx="2327778" cy="78427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1160D13-D132-AD33-6E43-16F6B3D74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5581"/>
          <a:stretch/>
        </p:blipFill>
        <p:spPr>
          <a:xfrm>
            <a:off x="2523908" y="567365"/>
            <a:ext cx="3765338" cy="14898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D5F5F92-591E-D3B3-0DAD-B84BED76E0A1}"/>
              </a:ext>
            </a:extLst>
          </p:cNvPr>
          <p:cNvGrpSpPr/>
          <p:nvPr/>
        </p:nvGrpSpPr>
        <p:grpSpPr>
          <a:xfrm>
            <a:off x="413148" y="1437414"/>
            <a:ext cx="326814" cy="1026160"/>
            <a:chOff x="1130178" y="1576966"/>
            <a:chExt cx="326814" cy="1440000"/>
          </a:xfrm>
        </p:grpSpPr>
        <p:sp>
          <p:nvSpPr>
            <p:cNvPr id="19" name="長方形 7">
              <a:extLst>
                <a:ext uri="{FF2B5EF4-FFF2-40B4-BE49-F238E27FC236}">
                  <a16:creationId xmlns:a16="http://schemas.microsoft.com/office/drawing/2014/main" id="{90CF3B3F-18F5-4BBA-9949-9133B9EF8684}"/>
                </a:ext>
              </a:extLst>
            </p:cNvPr>
            <p:cNvSpPr>
              <a:spLocks/>
            </p:cNvSpPr>
            <p:nvPr/>
          </p:nvSpPr>
          <p:spPr>
            <a:xfrm>
              <a:off x="1370390" y="1576966"/>
              <a:ext cx="86602" cy="1440000"/>
            </a:xfrm>
            <a:prstGeom prst="rect">
              <a:avLst/>
            </a:prstGeom>
            <a:solidFill>
              <a:srgbClr val="2FAA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長方形 7">
              <a:extLst>
                <a:ext uri="{FF2B5EF4-FFF2-40B4-BE49-F238E27FC236}">
                  <a16:creationId xmlns:a16="http://schemas.microsoft.com/office/drawing/2014/main" id="{5164C8A0-F94B-49FF-846A-A739DA8D2266}"/>
                </a:ext>
              </a:extLst>
            </p:cNvPr>
            <p:cNvSpPr>
              <a:spLocks/>
            </p:cNvSpPr>
            <p:nvPr/>
          </p:nvSpPr>
          <p:spPr>
            <a:xfrm>
              <a:off x="1250284" y="1576966"/>
              <a:ext cx="86602" cy="1440000"/>
            </a:xfrm>
            <a:prstGeom prst="rect">
              <a:avLst/>
            </a:prstGeom>
            <a:solidFill>
              <a:srgbClr val="54B4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長方形 7">
              <a:extLst>
                <a:ext uri="{FF2B5EF4-FFF2-40B4-BE49-F238E27FC236}">
                  <a16:creationId xmlns:a16="http://schemas.microsoft.com/office/drawing/2014/main" id="{0DD43F7C-E5BF-657F-8AE0-746BE98B5AC0}"/>
                </a:ext>
              </a:extLst>
            </p:cNvPr>
            <p:cNvSpPr>
              <a:spLocks/>
            </p:cNvSpPr>
            <p:nvPr/>
          </p:nvSpPr>
          <p:spPr>
            <a:xfrm>
              <a:off x="1130178" y="1576966"/>
              <a:ext cx="86602" cy="1440000"/>
            </a:xfrm>
            <a:prstGeom prst="rect">
              <a:avLst/>
            </a:prstGeom>
            <a:solidFill>
              <a:srgbClr val="8AC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sz="1463" noProof="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7" name="字幕 2">
            <a:extLst>
              <a:ext uri="{FF2B5EF4-FFF2-40B4-BE49-F238E27FC236}">
                <a16:creationId xmlns:a16="http://schemas.microsoft.com/office/drawing/2014/main" id="{6B862EA0-7041-3CBD-9C17-DED890DFF040}"/>
              </a:ext>
            </a:extLst>
          </p:cNvPr>
          <p:cNvSpPr txBox="1">
            <a:spLocks/>
          </p:cNvSpPr>
          <p:nvPr/>
        </p:nvSpPr>
        <p:spPr>
          <a:xfrm>
            <a:off x="739962" y="1291037"/>
            <a:ext cx="11275057" cy="35556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 Objective</a:t>
            </a:r>
          </a:p>
          <a:p>
            <a:pPr algn="l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 an accurate, accessible lung cancer prediction model using numerical patient data. Optimize ML and DL techniques for early detection. Reduce reliance on costly imaging for affordability.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Sub-Objectives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Assess ML and DL models with accuracy, sensitivity, specificity, and ROC-AUC metrics. Identify the most reliable algorithm. Ensure precision for medical use.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Tune hyperparameters to boost model accuracy. Use cross-validation to prevent overfitting. Ensure generalizability across diverse datasets.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Develop a cost-effective model using numerical data. Minimize imaging dependency for broader access. Enable early diagnosis in resource-limited settings.</a:t>
            </a:r>
          </a:p>
        </p:txBody>
      </p:sp>
    </p:spTree>
    <p:extLst>
      <p:ext uri="{BB962C8B-B14F-4D97-AF65-F5344CB8AC3E}">
        <p14:creationId xmlns:p14="http://schemas.microsoft.com/office/powerpoint/2010/main" val="34478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1599</Words>
  <Application>Microsoft Office PowerPoint</Application>
  <PresentationFormat>Widescreen</PresentationFormat>
  <Paragraphs>412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游ゴシック Light</vt:lpstr>
      <vt:lpstr>Microsoft YaHei</vt:lpstr>
      <vt:lpstr>Aptos</vt:lpstr>
      <vt:lpstr>游ゴシック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丸山　充</dc:creator>
  <cp:lastModifiedBy>Luxshi Karunakaran</cp:lastModifiedBy>
  <cp:revision>47</cp:revision>
  <dcterms:created xsi:type="dcterms:W3CDTF">2025-01-30T02:18:50Z</dcterms:created>
  <dcterms:modified xsi:type="dcterms:W3CDTF">2025-07-04T16:38:30Z</dcterms:modified>
</cp:coreProperties>
</file>