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356" r:id="rId3"/>
    <p:sldId id="362" r:id="rId4"/>
    <p:sldId id="361" r:id="rId5"/>
    <p:sldId id="363" r:id="rId6"/>
    <p:sldId id="370" r:id="rId7"/>
    <p:sldId id="357" r:id="rId8"/>
    <p:sldId id="379" r:id="rId9"/>
    <p:sldId id="358" r:id="rId10"/>
    <p:sldId id="381" r:id="rId11"/>
    <p:sldId id="286" r:id="rId12"/>
    <p:sldId id="276" r:id="rId13"/>
    <p:sldId id="257" r:id="rId14"/>
    <p:sldId id="380" r:id="rId15"/>
    <p:sldId id="339" r:id="rId16"/>
    <p:sldId id="387" r:id="rId17"/>
    <p:sldId id="388" r:id="rId18"/>
    <p:sldId id="366" r:id="rId19"/>
    <p:sldId id="389" r:id="rId20"/>
    <p:sldId id="410" r:id="rId21"/>
    <p:sldId id="368" r:id="rId22"/>
    <p:sldId id="382" r:id="rId23"/>
    <p:sldId id="369" r:id="rId24"/>
    <p:sldId id="390" r:id="rId25"/>
    <p:sldId id="391" r:id="rId26"/>
    <p:sldId id="383" r:id="rId27"/>
    <p:sldId id="392" r:id="rId28"/>
    <p:sldId id="360" r:id="rId29"/>
    <p:sldId id="365" r:id="rId30"/>
    <p:sldId id="393" r:id="rId31"/>
    <p:sldId id="394" r:id="rId32"/>
    <p:sldId id="373" r:id="rId33"/>
    <p:sldId id="326" r:id="rId34"/>
    <p:sldId id="297" r:id="rId35"/>
    <p:sldId id="395" r:id="rId36"/>
    <p:sldId id="269" r:id="rId37"/>
    <p:sldId id="270" r:id="rId38"/>
    <p:sldId id="385" r:id="rId39"/>
    <p:sldId id="261" r:id="rId40"/>
    <p:sldId id="307" r:id="rId41"/>
    <p:sldId id="272" r:id="rId42"/>
    <p:sldId id="375" r:id="rId43"/>
    <p:sldId id="376" r:id="rId44"/>
    <p:sldId id="377" r:id="rId45"/>
    <p:sldId id="374" r:id="rId46"/>
    <p:sldId id="378" r:id="rId47"/>
    <p:sldId id="398" r:id="rId48"/>
    <p:sldId id="397" r:id="rId49"/>
    <p:sldId id="396" r:id="rId50"/>
    <p:sldId id="399" r:id="rId51"/>
    <p:sldId id="384" r:id="rId52"/>
    <p:sldId id="260" r:id="rId53"/>
    <p:sldId id="407" r:id="rId54"/>
    <p:sldId id="400" r:id="rId55"/>
    <p:sldId id="404" r:id="rId56"/>
    <p:sldId id="264" r:id="rId57"/>
    <p:sldId id="266" r:id="rId58"/>
    <p:sldId id="268" r:id="rId59"/>
    <p:sldId id="401" r:id="rId60"/>
    <p:sldId id="402" r:id="rId61"/>
    <p:sldId id="408" r:id="rId62"/>
    <p:sldId id="265" r:id="rId63"/>
    <p:sldId id="267" r:id="rId64"/>
    <p:sldId id="271" r:id="rId65"/>
    <p:sldId id="403" r:id="rId66"/>
    <p:sldId id="273" r:id="rId67"/>
    <p:sldId id="274" r:id="rId68"/>
    <p:sldId id="405" r:id="rId69"/>
    <p:sldId id="409" r:id="rId7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101"/>
    <a:srgbClr val="99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F75C9-808E-4DEC-858B-9ED01F92050F}" v="6" dt="2024-06-14T20:00:14.089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573" autoAdjust="0"/>
    <p:restoredTop sz="94622" autoAdjust="0"/>
  </p:normalViewPr>
  <p:slideViewPr>
    <p:cSldViewPr>
      <p:cViewPr varScale="1">
        <p:scale>
          <a:sx n="79" d="100"/>
          <a:sy n="79" d="100"/>
        </p:scale>
        <p:origin x="19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e Ribeiro" userId="b466c91c077298c2" providerId="LiveId" clId="{679F75C9-808E-4DEC-858B-9ED01F92050F}"/>
    <pc:docChg chg="undo custSel addSld modSld">
      <pc:chgData name="Gabrielle Ribeiro" userId="b466c91c077298c2" providerId="LiveId" clId="{679F75C9-808E-4DEC-858B-9ED01F92050F}" dt="2024-06-14T20:19:35.860" v="191" actId="20577"/>
      <pc:docMkLst>
        <pc:docMk/>
      </pc:docMkLst>
      <pc:sldChg chg="modSp mod">
        <pc:chgData name="Gabrielle Ribeiro" userId="b466c91c077298c2" providerId="LiveId" clId="{679F75C9-808E-4DEC-858B-9ED01F92050F}" dt="2024-06-14T19:34:11.557" v="1" actId="20577"/>
        <pc:sldMkLst>
          <pc:docMk/>
          <pc:sldMk cId="0" sldId="256"/>
        </pc:sldMkLst>
        <pc:spChg chg="mod">
          <ac:chgData name="Gabrielle Ribeiro" userId="b466c91c077298c2" providerId="LiveId" clId="{679F75C9-808E-4DEC-858B-9ED01F92050F}" dt="2024-06-14T19:34:11.557" v="1" actId="20577"/>
          <ac:spMkLst>
            <pc:docMk/>
            <pc:sldMk cId="0" sldId="256"/>
            <ac:spMk id="12291" creationId="{00000000-0000-0000-0000-000000000000}"/>
          </ac:spMkLst>
        </pc:spChg>
      </pc:sldChg>
      <pc:sldChg chg="addSp delSp modSp add mod setBg delDesignElem">
        <pc:chgData name="Gabrielle Ribeiro" userId="b466c91c077298c2" providerId="LiveId" clId="{679F75C9-808E-4DEC-858B-9ED01F92050F}" dt="2024-06-14T19:45:41.036" v="73" actId="26606"/>
        <pc:sldMkLst>
          <pc:docMk/>
          <pc:sldMk cId="645594296" sldId="276"/>
        </pc:sldMkLst>
        <pc:spChg chg="mod">
          <ac:chgData name="Gabrielle Ribeiro" userId="b466c91c077298c2" providerId="LiveId" clId="{679F75C9-808E-4DEC-858B-9ED01F92050F}" dt="2024-06-14T19:45:41.036" v="73" actId="26606"/>
          <ac:spMkLst>
            <pc:docMk/>
            <pc:sldMk cId="645594296" sldId="276"/>
            <ac:spMk id="2" creationId="{C5B2374F-8AF8-488D-9B95-C29183DCE26E}"/>
          </ac:spMkLst>
        </pc:spChg>
        <pc:spChg chg="add">
          <ac:chgData name="Gabrielle Ribeiro" userId="b466c91c077298c2" providerId="LiveId" clId="{679F75C9-808E-4DEC-858B-9ED01F92050F}" dt="2024-06-14T19:45:41.036" v="73" actId="26606"/>
          <ac:spMkLst>
            <pc:docMk/>
            <pc:sldMk cId="645594296" sldId="276"/>
            <ac:spMk id="8" creationId="{E0B58608-23C8-4441-994D-C6823EEE1DB7}"/>
          </ac:spMkLst>
        </pc:spChg>
        <pc:spChg chg="add">
          <ac:chgData name="Gabrielle Ribeiro" userId="b466c91c077298c2" providerId="LiveId" clId="{679F75C9-808E-4DEC-858B-9ED01F92050F}" dt="2024-06-14T19:45:41.036" v="73" actId="26606"/>
          <ac:spMkLst>
            <pc:docMk/>
            <pc:sldMk cId="645594296" sldId="276"/>
            <ac:spMk id="11" creationId="{F0DCC097-1DB8-4B6D-85D0-6FBA0E1CA4BA}"/>
          </ac:spMkLst>
        </pc:spChg>
        <pc:spChg chg="del">
          <ac:chgData name="Gabrielle Ribeiro" userId="b466c91c077298c2" providerId="LiveId" clId="{679F75C9-808E-4DEC-858B-9ED01F92050F}" dt="2024-06-14T19:45:33.581" v="72"/>
          <ac:spMkLst>
            <pc:docMk/>
            <pc:sldMk cId="645594296" sldId="276"/>
            <ac:spMk id="13" creationId="{3A7F5D76-1FEC-470A-B476-70574A89C72A}"/>
          </ac:spMkLst>
        </pc:spChg>
        <pc:picChg chg="mod">
          <ac:chgData name="Gabrielle Ribeiro" userId="b466c91c077298c2" providerId="LiveId" clId="{679F75C9-808E-4DEC-858B-9ED01F92050F}" dt="2024-06-14T19:45:41.036" v="73" actId="26606"/>
          <ac:picMkLst>
            <pc:docMk/>
            <pc:sldMk cId="645594296" sldId="276"/>
            <ac:picMk id="6" creationId="{00000000-0000-0000-0000-000000000000}"/>
          </ac:picMkLst>
        </pc:picChg>
      </pc:sldChg>
      <pc:sldChg chg="addSp delSp modSp mod">
        <pc:chgData name="Gabrielle Ribeiro" userId="b466c91c077298c2" providerId="LiveId" clId="{679F75C9-808E-4DEC-858B-9ED01F92050F}" dt="2024-06-14T19:45:24.061" v="70" actId="14100"/>
        <pc:sldMkLst>
          <pc:docMk/>
          <pc:sldMk cId="1759610708" sldId="286"/>
        </pc:sldMkLst>
        <pc:spChg chg="mod">
          <ac:chgData name="Gabrielle Ribeiro" userId="b466c91c077298c2" providerId="LiveId" clId="{679F75C9-808E-4DEC-858B-9ED01F92050F}" dt="2024-06-14T19:45:08.990" v="65" actId="26606"/>
          <ac:spMkLst>
            <pc:docMk/>
            <pc:sldMk cId="1759610708" sldId="286"/>
            <ac:spMk id="2" creationId="{878550DC-6241-41B5-800E-1148017EE6A5}"/>
          </ac:spMkLst>
        </pc:spChg>
        <pc:spChg chg="mod">
          <ac:chgData name="Gabrielle Ribeiro" userId="b466c91c077298c2" providerId="LiveId" clId="{679F75C9-808E-4DEC-858B-9ED01F92050F}" dt="2024-06-14T19:45:24.061" v="70" actId="14100"/>
          <ac:spMkLst>
            <pc:docMk/>
            <pc:sldMk cId="1759610708" sldId="286"/>
            <ac:spMk id="3" creationId="{39555136-8D3A-4326-86F9-7AB60EEB46F7}"/>
          </ac:spMkLst>
        </pc:spChg>
        <pc:spChg chg="add del">
          <ac:chgData name="Gabrielle Ribeiro" userId="b466c91c077298c2" providerId="LiveId" clId="{679F75C9-808E-4DEC-858B-9ED01F92050F}" dt="2024-06-14T19:45:08.990" v="65" actId="26606"/>
          <ac:spMkLst>
            <pc:docMk/>
            <pc:sldMk cId="1759610708" sldId="286"/>
            <ac:spMk id="8" creationId="{AC17DE74-01C9-4859-B65A-85CF999E8580}"/>
          </ac:spMkLst>
        </pc:spChg>
        <pc:spChg chg="add del">
          <ac:chgData name="Gabrielle Ribeiro" userId="b466c91c077298c2" providerId="LiveId" clId="{679F75C9-808E-4DEC-858B-9ED01F92050F}" dt="2024-06-14T19:45:08.990" v="65" actId="26606"/>
          <ac:spMkLst>
            <pc:docMk/>
            <pc:sldMk cId="1759610708" sldId="286"/>
            <ac:spMk id="10" creationId="{068C0432-0E90-4CC1-8CD3-D44A90DF07EF}"/>
          </ac:spMkLst>
        </pc:spChg>
        <pc:spChg chg="add del">
          <ac:chgData name="Gabrielle Ribeiro" userId="b466c91c077298c2" providerId="LiveId" clId="{679F75C9-808E-4DEC-858B-9ED01F92050F}" dt="2024-06-14T19:45:06.988" v="62" actId="26606"/>
          <ac:spMkLst>
            <pc:docMk/>
            <pc:sldMk cId="1759610708" sldId="286"/>
            <ac:spMk id="15" creationId="{AF6CB648-9554-488A-B457-99CAAD1DA528}"/>
          </ac:spMkLst>
        </pc:spChg>
        <pc:spChg chg="add del">
          <ac:chgData name="Gabrielle Ribeiro" userId="b466c91c077298c2" providerId="LiveId" clId="{679F75C9-808E-4DEC-858B-9ED01F92050F}" dt="2024-06-14T19:45:06.988" v="62" actId="26606"/>
          <ac:spMkLst>
            <pc:docMk/>
            <pc:sldMk cId="1759610708" sldId="286"/>
            <ac:spMk id="17" creationId="{E3ADCBE7-9330-1CDA-00EB-CDD12DB722FF}"/>
          </ac:spMkLst>
        </pc:spChg>
        <pc:spChg chg="add del">
          <ac:chgData name="Gabrielle Ribeiro" userId="b466c91c077298c2" providerId="LiveId" clId="{679F75C9-808E-4DEC-858B-9ED01F92050F}" dt="2024-06-14T19:45:08.990" v="64" actId="26606"/>
          <ac:spMkLst>
            <pc:docMk/>
            <pc:sldMk cId="1759610708" sldId="286"/>
            <ac:spMk id="19" creationId="{9A0D773F-7A7D-4DBB-9DEA-86BB8B8F4BC8}"/>
          </ac:spMkLst>
        </pc:spChg>
        <pc:spChg chg="add del">
          <ac:chgData name="Gabrielle Ribeiro" userId="b466c91c077298c2" providerId="LiveId" clId="{679F75C9-808E-4DEC-858B-9ED01F92050F}" dt="2024-06-14T19:45:08.990" v="64" actId="26606"/>
          <ac:spMkLst>
            <pc:docMk/>
            <pc:sldMk cId="1759610708" sldId="286"/>
            <ac:spMk id="20" creationId="{7FF47CB7-972F-479F-A36D-9E72D26EC8DA}"/>
          </ac:spMkLst>
        </pc:spChg>
        <pc:spChg chg="add del">
          <ac:chgData name="Gabrielle Ribeiro" userId="b466c91c077298c2" providerId="LiveId" clId="{679F75C9-808E-4DEC-858B-9ED01F92050F}" dt="2024-06-14T19:45:08.990" v="64" actId="26606"/>
          <ac:spMkLst>
            <pc:docMk/>
            <pc:sldMk cId="1759610708" sldId="286"/>
            <ac:spMk id="21" creationId="{0D153B68-5844-490D-8E67-F616D6D721CA}"/>
          </ac:spMkLst>
        </pc:spChg>
        <pc:spChg chg="add">
          <ac:chgData name="Gabrielle Ribeiro" userId="b466c91c077298c2" providerId="LiveId" clId="{679F75C9-808E-4DEC-858B-9ED01F92050F}" dt="2024-06-14T19:45:08.990" v="65" actId="26606"/>
          <ac:spMkLst>
            <pc:docMk/>
            <pc:sldMk cId="1759610708" sldId="286"/>
            <ac:spMk id="23" creationId="{058A14AF-9FB5-4CC7-BA35-E8E85D3EDF0E}"/>
          </ac:spMkLst>
        </pc:spChg>
        <pc:spChg chg="add">
          <ac:chgData name="Gabrielle Ribeiro" userId="b466c91c077298c2" providerId="LiveId" clId="{679F75C9-808E-4DEC-858B-9ED01F92050F}" dt="2024-06-14T19:45:08.990" v="65" actId="26606"/>
          <ac:spMkLst>
            <pc:docMk/>
            <pc:sldMk cId="1759610708" sldId="286"/>
            <ac:spMk id="24" creationId="{3A9A4357-BD1D-4622-A4FE-766E6AB8DE84}"/>
          </ac:spMkLst>
        </pc:spChg>
        <pc:spChg chg="add">
          <ac:chgData name="Gabrielle Ribeiro" userId="b466c91c077298c2" providerId="LiveId" clId="{679F75C9-808E-4DEC-858B-9ED01F92050F}" dt="2024-06-14T19:45:08.990" v="65" actId="26606"/>
          <ac:spMkLst>
            <pc:docMk/>
            <pc:sldMk cId="1759610708" sldId="286"/>
            <ac:spMk id="25" creationId="{E659831F-0D9A-4C63-9EBB-8435B85A440F}"/>
          </ac:spMkLst>
        </pc:spChg>
        <pc:spChg chg="add">
          <ac:chgData name="Gabrielle Ribeiro" userId="b466c91c077298c2" providerId="LiveId" clId="{679F75C9-808E-4DEC-858B-9ED01F92050F}" dt="2024-06-14T19:45:08.990" v="65" actId="26606"/>
          <ac:spMkLst>
            <pc:docMk/>
            <pc:sldMk cId="1759610708" sldId="286"/>
            <ac:spMk id="26" creationId="{E6995CE5-F890-4ABA-82A2-26507CE8D2A3}"/>
          </ac:spMkLst>
        </pc:spChg>
        <pc:picChg chg="add mod">
          <ac:chgData name="Gabrielle Ribeiro" userId="b466c91c077298c2" providerId="LiveId" clId="{679F75C9-808E-4DEC-858B-9ED01F92050F}" dt="2024-06-14T19:45:08.990" v="65" actId="26606"/>
          <ac:picMkLst>
            <pc:docMk/>
            <pc:sldMk cId="1759610708" sldId="286"/>
            <ac:picMk id="4" creationId="{DE6CD42C-3F94-556D-4310-377559224CE2}"/>
          </ac:picMkLst>
        </pc:picChg>
      </pc:sldChg>
      <pc:sldChg chg="addSp delSp modSp mod">
        <pc:chgData name="Gabrielle Ribeiro" userId="b466c91c077298c2" providerId="LiveId" clId="{679F75C9-808E-4DEC-858B-9ED01F92050F}" dt="2024-06-14T19:47:25.569" v="92" actId="123"/>
        <pc:sldMkLst>
          <pc:docMk/>
          <pc:sldMk cId="127967454" sldId="339"/>
        </pc:sldMkLst>
        <pc:spChg chg="mod ord">
          <ac:chgData name="Gabrielle Ribeiro" userId="b466c91c077298c2" providerId="LiveId" clId="{679F75C9-808E-4DEC-858B-9ED01F92050F}" dt="2024-06-14T19:46:51.887" v="81" actId="26606"/>
          <ac:spMkLst>
            <pc:docMk/>
            <pc:sldMk cId="127967454" sldId="339"/>
            <ac:spMk id="2" creationId="{0AFC5751-2E8C-E9F3-E239-31DC15CB8736}"/>
          </ac:spMkLst>
        </pc:spChg>
        <pc:spChg chg="mod">
          <ac:chgData name="Gabrielle Ribeiro" userId="b466c91c077298c2" providerId="LiveId" clId="{679F75C9-808E-4DEC-858B-9ED01F92050F}" dt="2024-06-14T19:47:25.569" v="92" actId="123"/>
          <ac:spMkLst>
            <pc:docMk/>
            <pc:sldMk cId="127967454" sldId="339"/>
            <ac:spMk id="3" creationId="{604D13B7-00E9-D5DF-C6F8-7EE6AA8F8694}"/>
          </ac:spMkLst>
        </pc:spChg>
        <pc:spChg chg="add del">
          <ac:chgData name="Gabrielle Ribeiro" userId="b466c91c077298c2" providerId="LiveId" clId="{679F75C9-808E-4DEC-858B-9ED01F92050F}" dt="2024-06-14T19:46:51.887" v="81" actId="26606"/>
          <ac:spMkLst>
            <pc:docMk/>
            <pc:sldMk cId="127967454" sldId="339"/>
            <ac:spMk id="13" creationId="{79BB35BC-D5C2-4C8B-A22A-A71E6191913B}"/>
          </ac:spMkLst>
        </pc:spChg>
        <pc:spChg chg="add del">
          <ac:chgData name="Gabrielle Ribeiro" userId="b466c91c077298c2" providerId="LiveId" clId="{679F75C9-808E-4DEC-858B-9ED01F92050F}" dt="2024-06-14T19:46:51.887" v="80" actId="26606"/>
          <ac:spMkLst>
            <pc:docMk/>
            <pc:sldMk cId="127967454" sldId="339"/>
            <ac:spMk id="19" creationId="{257363FD-7E77-4145-9483-331A807ADF0E}"/>
          </ac:spMkLst>
        </pc:spChg>
        <pc:spChg chg="add">
          <ac:chgData name="Gabrielle Ribeiro" userId="b466c91c077298c2" providerId="LiveId" clId="{679F75C9-808E-4DEC-858B-9ED01F92050F}" dt="2024-06-14T19:46:51.887" v="81" actId="26606"/>
          <ac:spMkLst>
            <pc:docMk/>
            <pc:sldMk cId="127967454" sldId="339"/>
            <ac:spMk id="21" creationId="{B2DD41CD-8F47-4F56-AD12-4E2FF7696987}"/>
          </ac:spMkLst>
        </pc:spChg>
        <pc:spChg chg="add">
          <ac:chgData name="Gabrielle Ribeiro" userId="b466c91c077298c2" providerId="LiveId" clId="{679F75C9-808E-4DEC-858B-9ED01F92050F}" dt="2024-06-14T19:46:51.887" v="81" actId="26606"/>
          <ac:spMkLst>
            <pc:docMk/>
            <pc:sldMk cId="127967454" sldId="339"/>
            <ac:spMk id="22" creationId="{45D37F4E-DDB4-456B-97E0-9937730A039F}"/>
          </ac:spMkLst>
        </pc:spChg>
        <pc:picChg chg="mod ord">
          <ac:chgData name="Gabrielle Ribeiro" userId="b466c91c077298c2" providerId="LiveId" clId="{679F75C9-808E-4DEC-858B-9ED01F92050F}" dt="2024-06-14T19:47:00.673" v="83" actId="1076"/>
          <ac:picMkLst>
            <pc:docMk/>
            <pc:sldMk cId="127967454" sldId="339"/>
            <ac:picMk id="14" creationId="{2B4602C2-3FE5-BBD6-E6E5-F3E576C19A07}"/>
          </ac:picMkLst>
        </pc:picChg>
      </pc:sldChg>
      <pc:sldChg chg="modSp mod">
        <pc:chgData name="Gabrielle Ribeiro" userId="b466c91c077298c2" providerId="LiveId" clId="{679F75C9-808E-4DEC-858B-9ED01F92050F}" dt="2024-06-14T19:35:06.202" v="5" actId="255"/>
        <pc:sldMkLst>
          <pc:docMk/>
          <pc:sldMk cId="3891150555" sldId="356"/>
        </pc:sldMkLst>
        <pc:spChg chg="mod">
          <ac:chgData name="Gabrielle Ribeiro" userId="b466c91c077298c2" providerId="LiveId" clId="{679F75C9-808E-4DEC-858B-9ED01F92050F}" dt="2024-06-14T19:35:06.202" v="5" actId="255"/>
          <ac:spMkLst>
            <pc:docMk/>
            <pc:sldMk cId="3891150555" sldId="356"/>
            <ac:spMk id="3" creationId="{EFE4556D-9720-4EE3-ABAA-F18D01D63B46}"/>
          </ac:spMkLst>
        </pc:spChg>
      </pc:sldChg>
      <pc:sldChg chg="modSp mod">
        <pc:chgData name="Gabrielle Ribeiro" userId="b466c91c077298c2" providerId="LiveId" clId="{679F75C9-808E-4DEC-858B-9ED01F92050F}" dt="2024-06-14T19:40:20.414" v="8" actId="14100"/>
        <pc:sldMkLst>
          <pc:docMk/>
          <pc:sldMk cId="1532216716" sldId="357"/>
        </pc:sldMkLst>
        <pc:spChg chg="mod">
          <ac:chgData name="Gabrielle Ribeiro" userId="b466c91c077298c2" providerId="LiveId" clId="{679F75C9-808E-4DEC-858B-9ED01F92050F}" dt="2024-06-14T19:40:20.414" v="8" actId="14100"/>
          <ac:spMkLst>
            <pc:docMk/>
            <pc:sldMk cId="1532216716" sldId="357"/>
            <ac:spMk id="3" creationId="{EFE4556D-9720-4EE3-ABAA-F18D01D63B46}"/>
          </ac:spMkLst>
        </pc:spChg>
      </pc:sldChg>
      <pc:sldChg chg="modSp mod">
        <pc:chgData name="Gabrielle Ribeiro" userId="b466c91c077298c2" providerId="LiveId" clId="{679F75C9-808E-4DEC-858B-9ED01F92050F}" dt="2024-06-14T19:40:51.529" v="9" actId="123"/>
        <pc:sldMkLst>
          <pc:docMk/>
          <pc:sldMk cId="1780880553" sldId="358"/>
        </pc:sldMkLst>
        <pc:spChg chg="mod">
          <ac:chgData name="Gabrielle Ribeiro" userId="b466c91c077298c2" providerId="LiveId" clId="{679F75C9-808E-4DEC-858B-9ED01F92050F}" dt="2024-06-14T19:40:51.529" v="9" actId="123"/>
          <ac:spMkLst>
            <pc:docMk/>
            <pc:sldMk cId="1780880553" sldId="358"/>
            <ac:spMk id="3" creationId="{EFE4556D-9720-4EE3-ABAA-F18D01D63B46}"/>
          </ac:spMkLst>
        </pc:spChg>
      </pc:sldChg>
      <pc:sldChg chg="modSp mod">
        <pc:chgData name="Gabrielle Ribeiro" userId="b466c91c077298c2" providerId="LiveId" clId="{679F75C9-808E-4DEC-858B-9ED01F92050F}" dt="2024-06-14T19:48:57.137" v="99" actId="123"/>
        <pc:sldMkLst>
          <pc:docMk/>
          <pc:sldMk cId="480755537" sldId="368"/>
        </pc:sldMkLst>
        <pc:spChg chg="mod">
          <ac:chgData name="Gabrielle Ribeiro" userId="b466c91c077298c2" providerId="LiveId" clId="{679F75C9-808E-4DEC-858B-9ED01F92050F}" dt="2024-06-14T19:48:57.137" v="99" actId="123"/>
          <ac:spMkLst>
            <pc:docMk/>
            <pc:sldMk cId="480755537" sldId="368"/>
            <ac:spMk id="3" creationId="{00000000-0000-0000-0000-000000000000}"/>
          </ac:spMkLst>
        </pc:spChg>
      </pc:sldChg>
      <pc:sldChg chg="addSp delSp modSp mod">
        <pc:chgData name="Gabrielle Ribeiro" userId="b466c91c077298c2" providerId="LiveId" clId="{679F75C9-808E-4DEC-858B-9ED01F92050F}" dt="2024-06-14T20:01:09.554" v="136" actId="1037"/>
        <pc:sldMkLst>
          <pc:docMk/>
          <pc:sldMk cId="227757798" sldId="375"/>
        </pc:sldMkLst>
        <pc:spChg chg="mod">
          <ac:chgData name="Gabrielle Ribeiro" userId="b466c91c077298c2" providerId="LiveId" clId="{679F75C9-808E-4DEC-858B-9ED01F92050F}" dt="2024-06-14T20:00:36.762" v="123" actId="26606"/>
          <ac:spMkLst>
            <pc:docMk/>
            <pc:sldMk cId="227757798" sldId="375"/>
            <ac:spMk id="2" creationId="{355545CD-E6A3-41B7-B3A6-8F3E8039D865}"/>
          </ac:spMkLst>
        </pc:spChg>
        <pc:spChg chg="mod ord">
          <ac:chgData name="Gabrielle Ribeiro" userId="b466c91c077298c2" providerId="LiveId" clId="{679F75C9-808E-4DEC-858B-9ED01F92050F}" dt="2024-06-14T20:01:09.554" v="136" actId="1037"/>
          <ac:spMkLst>
            <pc:docMk/>
            <pc:sldMk cId="227757798" sldId="375"/>
            <ac:spMk id="3" creationId="{C39F5C9E-05F0-44E2-A99C-2862BC2BFC7D}"/>
          </ac:spMkLst>
        </pc:spChg>
        <pc:spChg chg="del">
          <ac:chgData name="Gabrielle Ribeiro" userId="b466c91c077298c2" providerId="LiveId" clId="{679F75C9-808E-4DEC-858B-9ED01F92050F}" dt="2024-06-14T20:00:36.762" v="123" actId="26606"/>
          <ac:spMkLst>
            <pc:docMk/>
            <pc:sldMk cId="227757798" sldId="375"/>
            <ac:spMk id="8" creationId="{DAF1966E-FD40-4A4A-B61B-C4DF7FA05F06}"/>
          </ac:spMkLst>
        </pc:spChg>
        <pc:spChg chg="del">
          <ac:chgData name="Gabrielle Ribeiro" userId="b466c91c077298c2" providerId="LiveId" clId="{679F75C9-808E-4DEC-858B-9ED01F92050F}" dt="2024-06-14T20:00:36.762" v="123" actId="26606"/>
          <ac:spMkLst>
            <pc:docMk/>
            <pc:sldMk cId="227757798" sldId="375"/>
            <ac:spMk id="16" creationId="{047BFA19-D45E-416B-A404-7AF2F3F27017}"/>
          </ac:spMkLst>
        </pc:spChg>
        <pc:spChg chg="del">
          <ac:chgData name="Gabrielle Ribeiro" userId="b466c91c077298c2" providerId="LiveId" clId="{679F75C9-808E-4DEC-858B-9ED01F92050F}" dt="2024-06-14T20:00:36.762" v="123" actId="26606"/>
          <ac:spMkLst>
            <pc:docMk/>
            <pc:sldMk cId="227757798" sldId="375"/>
            <ac:spMk id="17" creationId="{8E0105E7-23DB-4CF2-8258-FF47C7620F6E}"/>
          </ac:spMkLst>
        </pc:spChg>
        <pc:spChg chg="del">
          <ac:chgData name="Gabrielle Ribeiro" userId="b466c91c077298c2" providerId="LiveId" clId="{679F75C9-808E-4DEC-858B-9ED01F92050F}" dt="2024-06-14T20:00:36.762" v="123" actId="26606"/>
          <ac:spMkLst>
            <pc:docMk/>
            <pc:sldMk cId="227757798" sldId="375"/>
            <ac:spMk id="18" creationId="{074B4F7D-14B2-478B-8BF5-01E4E0C5D263}"/>
          </ac:spMkLst>
        </pc:spChg>
        <pc:spChg chg="add">
          <ac:chgData name="Gabrielle Ribeiro" userId="b466c91c077298c2" providerId="LiveId" clId="{679F75C9-808E-4DEC-858B-9ED01F92050F}" dt="2024-06-14T20:00:36.762" v="123" actId="26606"/>
          <ac:spMkLst>
            <pc:docMk/>
            <pc:sldMk cId="227757798" sldId="375"/>
            <ac:spMk id="23" creationId="{FFB60E8C-7224-44A4-87A0-46A1711DD2ED}"/>
          </ac:spMkLst>
        </pc:spChg>
        <pc:spChg chg="add">
          <ac:chgData name="Gabrielle Ribeiro" userId="b466c91c077298c2" providerId="LiveId" clId="{679F75C9-808E-4DEC-858B-9ED01F92050F}" dt="2024-06-14T20:00:36.762" v="123" actId="26606"/>
          <ac:spMkLst>
            <pc:docMk/>
            <pc:sldMk cId="227757798" sldId="375"/>
            <ac:spMk id="25" creationId="{5DA32751-37A2-45C0-BE94-63D375E27003}"/>
          </ac:spMkLst>
        </pc:spChg>
        <pc:spChg chg="add">
          <ac:chgData name="Gabrielle Ribeiro" userId="b466c91c077298c2" providerId="LiveId" clId="{679F75C9-808E-4DEC-858B-9ED01F92050F}" dt="2024-06-14T20:00:36.762" v="123" actId="26606"/>
          <ac:spMkLst>
            <pc:docMk/>
            <pc:sldMk cId="227757798" sldId="375"/>
            <ac:spMk id="27" creationId="{E659831F-0D9A-4C63-9EBB-8435B85A440F}"/>
          </ac:spMkLst>
        </pc:spChg>
        <pc:spChg chg="add">
          <ac:chgData name="Gabrielle Ribeiro" userId="b466c91c077298c2" providerId="LiveId" clId="{679F75C9-808E-4DEC-858B-9ED01F92050F}" dt="2024-06-14T20:00:36.762" v="123" actId="26606"/>
          <ac:spMkLst>
            <pc:docMk/>
            <pc:sldMk cId="227757798" sldId="375"/>
            <ac:spMk id="29" creationId="{5A55FBCD-CD42-40F5-8A1B-3203F9CAEEAA}"/>
          </ac:spMkLst>
        </pc:spChg>
        <pc:picChg chg="add mod">
          <ac:chgData name="Gabrielle Ribeiro" userId="b466c91c077298c2" providerId="LiveId" clId="{679F75C9-808E-4DEC-858B-9ED01F92050F}" dt="2024-06-14T20:00:57.693" v="131" actId="1076"/>
          <ac:picMkLst>
            <pc:docMk/>
            <pc:sldMk cId="227757798" sldId="375"/>
            <ac:picMk id="4" creationId="{2AB013F8-D238-695F-8A12-3795AD924E27}"/>
          </ac:picMkLst>
        </pc:picChg>
      </pc:sldChg>
      <pc:sldChg chg="modSp mod">
        <pc:chgData name="Gabrielle Ribeiro" userId="b466c91c077298c2" providerId="LiveId" clId="{679F75C9-808E-4DEC-858B-9ED01F92050F}" dt="2024-06-14T19:59:58.231" v="119" actId="27636"/>
        <pc:sldMkLst>
          <pc:docMk/>
          <pc:sldMk cId="802800221" sldId="376"/>
        </pc:sldMkLst>
        <pc:spChg chg="mod">
          <ac:chgData name="Gabrielle Ribeiro" userId="b466c91c077298c2" providerId="LiveId" clId="{679F75C9-808E-4DEC-858B-9ED01F92050F}" dt="2024-06-14T19:59:58.231" v="119" actId="27636"/>
          <ac:spMkLst>
            <pc:docMk/>
            <pc:sldMk cId="802800221" sldId="376"/>
            <ac:spMk id="3" creationId="{8176BE25-30E1-4779-B6DF-39B0FD9744A3}"/>
          </ac:spMkLst>
        </pc:spChg>
      </pc:sldChg>
      <pc:sldChg chg="modSp mod">
        <pc:chgData name="Gabrielle Ribeiro" userId="b466c91c077298c2" providerId="LiveId" clId="{679F75C9-808E-4DEC-858B-9ED01F92050F}" dt="2024-06-14T20:01:57.053" v="145" actId="20577"/>
        <pc:sldMkLst>
          <pc:docMk/>
          <pc:sldMk cId="2314671713" sldId="377"/>
        </pc:sldMkLst>
        <pc:spChg chg="mod">
          <ac:chgData name="Gabrielle Ribeiro" userId="b466c91c077298c2" providerId="LiveId" clId="{679F75C9-808E-4DEC-858B-9ED01F92050F}" dt="2024-06-14T20:01:57.053" v="145" actId="20577"/>
          <ac:spMkLst>
            <pc:docMk/>
            <pc:sldMk cId="2314671713" sldId="377"/>
            <ac:spMk id="2" creationId="{05D67018-3ACD-4AA1-847E-9A4B7771AD6F}"/>
          </ac:spMkLst>
        </pc:spChg>
      </pc:sldChg>
      <pc:sldChg chg="modSp mod">
        <pc:chgData name="Gabrielle Ribeiro" userId="b466c91c077298c2" providerId="LiveId" clId="{679F75C9-808E-4DEC-858B-9ED01F92050F}" dt="2024-06-14T20:14:32.075" v="153" actId="20577"/>
        <pc:sldMkLst>
          <pc:docMk/>
          <pc:sldMk cId="1071012006" sldId="378"/>
        </pc:sldMkLst>
        <pc:spChg chg="mod">
          <ac:chgData name="Gabrielle Ribeiro" userId="b466c91c077298c2" providerId="LiveId" clId="{679F75C9-808E-4DEC-858B-9ED01F92050F}" dt="2024-06-14T20:14:32.075" v="153" actId="20577"/>
          <ac:spMkLst>
            <pc:docMk/>
            <pc:sldMk cId="1071012006" sldId="378"/>
            <ac:spMk id="7" creationId="{63AB7027-66E2-4D2F-BD7D-CF588136DD0E}"/>
          </ac:spMkLst>
        </pc:spChg>
      </pc:sldChg>
      <pc:sldChg chg="modSp mod">
        <pc:chgData name="Gabrielle Ribeiro" userId="b466c91c077298c2" providerId="LiveId" clId="{679F75C9-808E-4DEC-858B-9ED01F92050F}" dt="2024-06-14T19:46:23.605" v="75" actId="123"/>
        <pc:sldMkLst>
          <pc:docMk/>
          <pc:sldMk cId="1964446163" sldId="380"/>
        </pc:sldMkLst>
        <pc:spChg chg="mod">
          <ac:chgData name="Gabrielle Ribeiro" userId="b466c91c077298c2" providerId="LiveId" clId="{679F75C9-808E-4DEC-858B-9ED01F92050F}" dt="2024-06-14T19:46:23.605" v="75" actId="123"/>
          <ac:spMkLst>
            <pc:docMk/>
            <pc:sldMk cId="1964446163" sldId="380"/>
            <ac:spMk id="3" creationId="{EFE4556D-9720-4EE3-ABAA-F18D01D63B46}"/>
          </ac:spMkLst>
        </pc:spChg>
      </pc:sldChg>
      <pc:sldChg chg="modSp mod">
        <pc:chgData name="Gabrielle Ribeiro" userId="b466c91c077298c2" providerId="LiveId" clId="{679F75C9-808E-4DEC-858B-9ED01F92050F}" dt="2024-06-14T19:42:34.506" v="58" actId="20577"/>
        <pc:sldMkLst>
          <pc:docMk/>
          <pc:sldMk cId="3413432346" sldId="381"/>
        </pc:sldMkLst>
        <pc:spChg chg="mod">
          <ac:chgData name="Gabrielle Ribeiro" userId="b466c91c077298c2" providerId="LiveId" clId="{679F75C9-808E-4DEC-858B-9ED01F92050F}" dt="2024-06-14T19:42:34.506" v="58" actId="20577"/>
          <ac:spMkLst>
            <pc:docMk/>
            <pc:sldMk cId="3413432346" sldId="381"/>
            <ac:spMk id="3" creationId="{EFE4556D-9720-4EE3-ABAA-F18D01D63B46}"/>
          </ac:spMkLst>
        </pc:spChg>
      </pc:sldChg>
      <pc:sldChg chg="modSp mod">
        <pc:chgData name="Gabrielle Ribeiro" userId="b466c91c077298c2" providerId="LiveId" clId="{679F75C9-808E-4DEC-858B-9ED01F92050F}" dt="2024-06-14T19:49:34.718" v="101" actId="123"/>
        <pc:sldMkLst>
          <pc:docMk/>
          <pc:sldMk cId="605340745" sldId="391"/>
        </pc:sldMkLst>
        <pc:spChg chg="mod">
          <ac:chgData name="Gabrielle Ribeiro" userId="b466c91c077298c2" providerId="LiveId" clId="{679F75C9-808E-4DEC-858B-9ED01F92050F}" dt="2024-06-14T19:49:34.718" v="101" actId="123"/>
          <ac:spMkLst>
            <pc:docMk/>
            <pc:sldMk cId="605340745" sldId="391"/>
            <ac:spMk id="3" creationId="{00000000-0000-0000-0000-000000000000}"/>
          </ac:spMkLst>
        </pc:spChg>
      </pc:sldChg>
      <pc:sldChg chg="modSp mod">
        <pc:chgData name="Gabrielle Ribeiro" userId="b466c91c077298c2" providerId="LiveId" clId="{679F75C9-808E-4DEC-858B-9ED01F92050F}" dt="2024-06-14T20:17:14.476" v="172" actId="20577"/>
        <pc:sldMkLst>
          <pc:docMk/>
          <pc:sldMk cId="953144597" sldId="397"/>
        </pc:sldMkLst>
        <pc:spChg chg="mod">
          <ac:chgData name="Gabrielle Ribeiro" userId="b466c91c077298c2" providerId="LiveId" clId="{679F75C9-808E-4DEC-858B-9ED01F92050F}" dt="2024-06-14T20:17:14.476" v="172" actId="20577"/>
          <ac:spMkLst>
            <pc:docMk/>
            <pc:sldMk cId="953144597" sldId="397"/>
            <ac:spMk id="3" creationId="{7AB162B1-8E32-49A2-9D84-81A81B641B2F}"/>
          </ac:spMkLst>
        </pc:spChg>
      </pc:sldChg>
      <pc:sldChg chg="modSp mod">
        <pc:chgData name="Gabrielle Ribeiro" userId="b466c91c077298c2" providerId="LiveId" clId="{679F75C9-808E-4DEC-858B-9ED01F92050F}" dt="2024-06-14T20:15:40.675" v="155" actId="20577"/>
        <pc:sldMkLst>
          <pc:docMk/>
          <pc:sldMk cId="2262934776" sldId="398"/>
        </pc:sldMkLst>
        <pc:spChg chg="mod">
          <ac:chgData name="Gabrielle Ribeiro" userId="b466c91c077298c2" providerId="LiveId" clId="{679F75C9-808E-4DEC-858B-9ED01F92050F}" dt="2024-06-14T20:15:40.675" v="155" actId="20577"/>
          <ac:spMkLst>
            <pc:docMk/>
            <pc:sldMk cId="2262934776" sldId="398"/>
            <ac:spMk id="7" creationId="{63AB7027-66E2-4D2F-BD7D-CF588136DD0E}"/>
          </ac:spMkLst>
        </pc:spChg>
      </pc:sldChg>
      <pc:sldChg chg="modSp mod">
        <pc:chgData name="Gabrielle Ribeiro" userId="b466c91c077298c2" providerId="LiveId" clId="{679F75C9-808E-4DEC-858B-9ED01F92050F}" dt="2024-06-14T20:19:35.860" v="191" actId="20577"/>
        <pc:sldMkLst>
          <pc:docMk/>
          <pc:sldMk cId="771542244" sldId="407"/>
        </pc:sldMkLst>
        <pc:spChg chg="mod">
          <ac:chgData name="Gabrielle Ribeiro" userId="b466c91c077298c2" providerId="LiveId" clId="{679F75C9-808E-4DEC-858B-9ED01F92050F}" dt="2024-06-14T20:19:35.860" v="191" actId="20577"/>
          <ac:spMkLst>
            <pc:docMk/>
            <pc:sldMk cId="771542244" sldId="407"/>
            <ac:spMk id="3" creationId="{6054FB9D-BA70-4418-BA00-22F6962FF819}"/>
          </ac:spMkLst>
        </pc:spChg>
      </pc:sldChg>
      <pc:sldChg chg="modSp mod">
        <pc:chgData name="Gabrielle Ribeiro" userId="b466c91c077298c2" providerId="LiveId" clId="{679F75C9-808E-4DEC-858B-9ED01F92050F}" dt="2024-06-14T19:48:39.520" v="96" actId="122"/>
        <pc:sldMkLst>
          <pc:docMk/>
          <pc:sldMk cId="3674145998" sldId="410"/>
        </pc:sldMkLst>
        <pc:spChg chg="mod">
          <ac:chgData name="Gabrielle Ribeiro" userId="b466c91c077298c2" providerId="LiveId" clId="{679F75C9-808E-4DEC-858B-9ED01F92050F}" dt="2024-06-14T19:48:39.520" v="96" actId="122"/>
          <ac:spMkLst>
            <pc:docMk/>
            <pc:sldMk cId="3674145998" sldId="410"/>
            <ac:spMk id="2" creationId="{FB7C4D7A-2984-3226-B6C7-ED74B3F588C8}"/>
          </ac:spMkLst>
        </pc:spChg>
        <pc:graphicFrameChg chg="mod">
          <ac:chgData name="Gabrielle Ribeiro" userId="b466c91c077298c2" providerId="LiveId" clId="{679F75C9-808E-4DEC-858B-9ED01F92050F}" dt="2024-06-14T19:48:33.221" v="95" actId="123"/>
          <ac:graphicFrameMkLst>
            <pc:docMk/>
            <pc:sldMk cId="3674145998" sldId="410"/>
            <ac:graphicFrameMk id="5" creationId="{9DEA272A-2ACF-7E08-46B8-363B5E55E02C}"/>
          </ac:graphicFrameMkLst>
        </pc:graphicFrameChg>
      </pc:sldChg>
    </pc:docChg>
  </pc:docChgLst>
  <pc:docChgLst>
    <pc:chgData name="Gabrielle Ribeiro" userId="b466c91c077298c2" providerId="LiveId" clId="{F253732E-1B0A-47E9-BE55-A6D83122881D}"/>
    <pc:docChg chg="undo custSel modSld">
      <pc:chgData name="Gabrielle Ribeiro" userId="b466c91c077298c2" providerId="LiveId" clId="{F253732E-1B0A-47E9-BE55-A6D83122881D}" dt="2024-05-25T03:41:49.338" v="17" actId="1076"/>
      <pc:docMkLst>
        <pc:docMk/>
      </pc:docMkLst>
      <pc:sldChg chg="addSp modSp mod">
        <pc:chgData name="Gabrielle Ribeiro" userId="b466c91c077298c2" providerId="LiveId" clId="{F253732E-1B0A-47E9-BE55-A6D83122881D}" dt="2024-05-25T03:41:49.338" v="17" actId="1076"/>
        <pc:sldMkLst>
          <pc:docMk/>
          <pc:sldMk cId="477717113" sldId="274"/>
        </pc:sldMkLst>
        <pc:spChg chg="mod">
          <ac:chgData name="Gabrielle Ribeiro" userId="b466c91c077298c2" providerId="LiveId" clId="{F253732E-1B0A-47E9-BE55-A6D83122881D}" dt="2024-05-25T03:41:13.693" v="13" actId="1076"/>
          <ac:spMkLst>
            <pc:docMk/>
            <pc:sldMk cId="477717113" sldId="274"/>
            <ac:spMk id="3" creationId="{BA6333AB-CC58-411E-9926-9C57A63D0010}"/>
          </ac:spMkLst>
        </pc:spChg>
        <pc:picChg chg="add mod modCrop">
          <ac:chgData name="Gabrielle Ribeiro" userId="b466c91c077298c2" providerId="LiveId" clId="{F253732E-1B0A-47E9-BE55-A6D83122881D}" dt="2024-05-25T03:41:22.246" v="15" actId="732"/>
          <ac:picMkLst>
            <pc:docMk/>
            <pc:sldMk cId="477717113" sldId="274"/>
            <ac:picMk id="5" creationId="{E64464F0-F7D5-2650-9FEA-ADF2CE453183}"/>
          </ac:picMkLst>
        </pc:picChg>
        <pc:picChg chg="add mod">
          <ac:chgData name="Gabrielle Ribeiro" userId="b466c91c077298c2" providerId="LiveId" clId="{F253732E-1B0A-47E9-BE55-A6D83122881D}" dt="2024-05-25T03:41:49.338" v="17" actId="1076"/>
          <ac:picMkLst>
            <pc:docMk/>
            <pc:sldMk cId="477717113" sldId="274"/>
            <ac:picMk id="7" creationId="{6D258A44-E1A2-EDFA-E848-FE1537784FD8}"/>
          </ac:picMkLst>
        </pc:picChg>
      </pc:sldChg>
      <pc:sldChg chg="modSp mod">
        <pc:chgData name="Gabrielle Ribeiro" userId="b466c91c077298c2" providerId="LiveId" clId="{F253732E-1B0A-47E9-BE55-A6D83122881D}" dt="2024-05-25T03:27:43.945" v="3" actId="1076"/>
        <pc:sldMkLst>
          <pc:docMk/>
          <pc:sldMk cId="129423216" sldId="385"/>
        </pc:sldMkLst>
        <pc:spChg chg="mod">
          <ac:chgData name="Gabrielle Ribeiro" userId="b466c91c077298c2" providerId="LiveId" clId="{F253732E-1B0A-47E9-BE55-A6D83122881D}" dt="2024-05-25T03:27:43.945" v="3" actId="1076"/>
          <ac:spMkLst>
            <pc:docMk/>
            <pc:sldMk cId="129423216" sldId="385"/>
            <ac:spMk id="3" creationId="{8176BE25-30E1-4779-B6DF-39B0FD9744A3}"/>
          </ac:spMkLst>
        </pc:spChg>
      </pc:sldChg>
      <pc:sldChg chg="modSp mod">
        <pc:chgData name="Gabrielle Ribeiro" userId="b466c91c077298c2" providerId="LiveId" clId="{F253732E-1B0A-47E9-BE55-A6D83122881D}" dt="2024-05-25T03:25:28.117" v="1" actId="1076"/>
        <pc:sldMkLst>
          <pc:docMk/>
          <pc:sldMk cId="110295069" sldId="387"/>
        </pc:sldMkLst>
        <pc:spChg chg="mod">
          <ac:chgData name="Gabrielle Ribeiro" userId="b466c91c077298c2" providerId="LiveId" clId="{F253732E-1B0A-47E9-BE55-A6D83122881D}" dt="2024-05-25T03:25:28.117" v="1" actId="1076"/>
          <ac:spMkLst>
            <pc:docMk/>
            <pc:sldMk cId="110295069" sldId="387"/>
            <ac:spMk id="3" creationId="{EFE4556D-9720-4EE3-ABAA-F18D01D63B46}"/>
          </ac:spMkLst>
        </pc:spChg>
      </pc:sldChg>
      <pc:sldChg chg="modSp mod">
        <pc:chgData name="Gabrielle Ribeiro" userId="b466c91c077298c2" providerId="LiveId" clId="{F253732E-1B0A-47E9-BE55-A6D83122881D}" dt="2024-05-25T03:35:51.801" v="5" actId="1076"/>
        <pc:sldMkLst>
          <pc:docMk/>
          <pc:sldMk cId="3321403148" sldId="402"/>
        </pc:sldMkLst>
        <pc:spChg chg="mod">
          <ac:chgData name="Gabrielle Ribeiro" userId="b466c91c077298c2" providerId="LiveId" clId="{F253732E-1B0A-47E9-BE55-A6D83122881D}" dt="2024-05-25T03:35:51.801" v="5" actId="1076"/>
          <ac:spMkLst>
            <pc:docMk/>
            <pc:sldMk cId="3321403148" sldId="402"/>
            <ac:spMk id="4" creationId="{00000000-0000-0000-0000-000000000000}"/>
          </ac:spMkLst>
        </pc:spChg>
      </pc:sldChg>
    </pc:docChg>
  </pc:docChgLst>
</pc:chgInfo>
</file>

<file path=ppt/diagrams/_rels/data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image" Target="../media/image9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3A5B0-6B3A-4D98-B217-90DA8FE609EE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B54439CC-D3BE-4239-84F7-BAC2AA91A085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POSIÇÃO</a:t>
          </a:r>
        </a:p>
      </dgm:t>
    </dgm:pt>
    <dgm:pt modelId="{3402422C-A3D4-445E-ACB6-88EC9534ED14}" type="parTrans" cxnId="{D86BB2CF-A194-4102-924D-9C05495BCCF2}">
      <dgm:prSet/>
      <dgm:spPr/>
      <dgm:t>
        <a:bodyPr/>
        <a:lstStyle/>
        <a:p>
          <a:endParaRPr lang="pt-BR"/>
        </a:p>
      </dgm:t>
    </dgm:pt>
    <dgm:pt modelId="{AF7DEA55-2BA2-434F-82C8-77F70508D20C}" type="sibTrans" cxnId="{D86BB2CF-A194-4102-924D-9C05495BCCF2}">
      <dgm:prSet/>
      <dgm:spPr/>
      <dgm:t>
        <a:bodyPr/>
        <a:lstStyle/>
        <a:p>
          <a:endParaRPr lang="pt-BR"/>
        </a:p>
      </dgm:t>
    </dgm:pt>
    <dgm:pt modelId="{1CA10677-8C1C-48CF-8B50-C2EC5AA45C61}">
      <dgm:prSet phldrT="[Texto]"/>
      <dgm:spPr/>
      <dgm:t>
        <a:bodyPr/>
        <a:lstStyle/>
        <a:p>
          <a:r>
            <a:rPr lang="pt-BR"/>
            <a:t>DÁ UMA IDÉIA DE ONDE SE LOCALIZA O CENTRO DE UM CONJUNTO DE DADOS</a:t>
          </a:r>
        </a:p>
      </dgm:t>
    </dgm:pt>
    <dgm:pt modelId="{42009CEB-F396-4892-95E4-F2A2EEABAF44}" type="parTrans" cxnId="{2D395B9C-0864-4F32-9E51-B8A101E774F1}">
      <dgm:prSet/>
      <dgm:spPr/>
      <dgm:t>
        <a:bodyPr/>
        <a:lstStyle/>
        <a:p>
          <a:endParaRPr lang="pt-BR"/>
        </a:p>
      </dgm:t>
    </dgm:pt>
    <dgm:pt modelId="{E7A4FCC3-7FD9-4E35-9C4C-E233F45D1D80}" type="sibTrans" cxnId="{2D395B9C-0864-4F32-9E51-B8A101E774F1}">
      <dgm:prSet/>
      <dgm:spPr/>
      <dgm:t>
        <a:bodyPr/>
        <a:lstStyle/>
        <a:p>
          <a:endParaRPr lang="pt-BR"/>
        </a:p>
      </dgm:t>
    </dgm:pt>
    <dgm:pt modelId="{ADF24AE6-70C2-40C0-8F3B-3D09D6491688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DISPERSÃO</a:t>
          </a:r>
        </a:p>
      </dgm:t>
    </dgm:pt>
    <dgm:pt modelId="{69185F95-D67C-4DEB-914E-3759699C2424}" type="parTrans" cxnId="{DAB50B4A-0F67-42B5-9B7A-73273FEEBF75}">
      <dgm:prSet/>
      <dgm:spPr/>
      <dgm:t>
        <a:bodyPr/>
        <a:lstStyle/>
        <a:p>
          <a:endParaRPr lang="pt-BR"/>
        </a:p>
      </dgm:t>
    </dgm:pt>
    <dgm:pt modelId="{7F056572-69AA-4808-A05F-457F2533122D}" type="sibTrans" cxnId="{DAB50B4A-0F67-42B5-9B7A-73273FEEBF75}">
      <dgm:prSet/>
      <dgm:spPr/>
      <dgm:t>
        <a:bodyPr/>
        <a:lstStyle/>
        <a:p>
          <a:endParaRPr lang="pt-BR"/>
        </a:p>
      </dgm:t>
    </dgm:pt>
    <dgm:pt modelId="{C2AA77FD-B343-4379-9157-71E6942CC65A}">
      <dgm:prSet phldrT="[Texto]"/>
      <dgm:spPr/>
      <dgm:t>
        <a:bodyPr/>
        <a:lstStyle/>
        <a:p>
          <a:r>
            <a:rPr lang="pt-BR"/>
            <a:t>MODO COMO OS DADOS SE POSICIONAM AO REDOR DE UM PONTO CENTRAL</a:t>
          </a:r>
        </a:p>
      </dgm:t>
    </dgm:pt>
    <dgm:pt modelId="{B23EF1E4-BEDC-4BB6-A815-4447329862AE}" type="parTrans" cxnId="{CF340C65-1776-4FE3-93D9-E71723BC670A}">
      <dgm:prSet/>
      <dgm:spPr/>
      <dgm:t>
        <a:bodyPr/>
        <a:lstStyle/>
        <a:p>
          <a:endParaRPr lang="pt-BR"/>
        </a:p>
      </dgm:t>
    </dgm:pt>
    <dgm:pt modelId="{6107AA7D-426C-444E-B0E2-6B02645D11DB}" type="sibTrans" cxnId="{CF340C65-1776-4FE3-93D9-E71723BC670A}">
      <dgm:prSet/>
      <dgm:spPr/>
      <dgm:t>
        <a:bodyPr/>
        <a:lstStyle/>
        <a:p>
          <a:endParaRPr lang="pt-BR"/>
        </a:p>
      </dgm:t>
    </dgm:pt>
    <dgm:pt modelId="{4781E500-3ED0-4782-92B6-2AC83CFBB3B1}">
      <dgm:prSet phldrT="[Texto]"/>
      <dgm:spPr/>
      <dgm:t>
        <a:bodyPr/>
        <a:lstStyle/>
        <a:p>
          <a:endParaRPr lang="pt-BR"/>
        </a:p>
      </dgm:t>
    </dgm:pt>
    <dgm:pt modelId="{85BB66EC-90F8-40B6-B6E5-E5601213A389}" type="parTrans" cxnId="{88C2B041-715B-4798-BA1E-99811244FD3F}">
      <dgm:prSet/>
      <dgm:spPr/>
      <dgm:t>
        <a:bodyPr/>
        <a:lstStyle/>
        <a:p>
          <a:endParaRPr lang="pt-BR"/>
        </a:p>
      </dgm:t>
    </dgm:pt>
    <dgm:pt modelId="{28F3E9CB-E116-4179-BCCC-38B993F2C6ED}" type="sibTrans" cxnId="{88C2B041-715B-4798-BA1E-99811244FD3F}">
      <dgm:prSet/>
      <dgm:spPr/>
      <dgm:t>
        <a:bodyPr/>
        <a:lstStyle/>
        <a:p>
          <a:endParaRPr lang="pt-BR"/>
        </a:p>
      </dgm:t>
    </dgm:pt>
    <dgm:pt modelId="{4858DBB0-C778-4474-91E9-7415FA39D5D3}">
      <dgm:prSet phldrT="[Texto]"/>
      <dgm:spPr/>
      <dgm:t>
        <a:bodyPr/>
        <a:lstStyle/>
        <a:p>
          <a:endParaRPr lang="pt-BR"/>
        </a:p>
      </dgm:t>
    </dgm:pt>
    <dgm:pt modelId="{F7330D6C-69FA-432D-9972-22BF109D42B5}" type="parTrans" cxnId="{0E4F8DF8-5440-4EA0-9ED6-0FD11BB86D8E}">
      <dgm:prSet/>
      <dgm:spPr/>
      <dgm:t>
        <a:bodyPr/>
        <a:lstStyle/>
        <a:p>
          <a:endParaRPr lang="pt-BR"/>
        </a:p>
      </dgm:t>
    </dgm:pt>
    <dgm:pt modelId="{CF1EA051-B6FA-4BE2-87FA-CF6741947F91}" type="sibTrans" cxnId="{0E4F8DF8-5440-4EA0-9ED6-0FD11BB86D8E}">
      <dgm:prSet/>
      <dgm:spPr/>
      <dgm:t>
        <a:bodyPr/>
        <a:lstStyle/>
        <a:p>
          <a:endParaRPr lang="pt-BR"/>
        </a:p>
      </dgm:t>
    </dgm:pt>
    <dgm:pt modelId="{7DB12705-B4F9-462F-BF95-3B3A8DD74BF5}" type="pres">
      <dgm:prSet presAssocID="{DB83A5B0-6B3A-4D98-B217-90DA8FE609EE}" presName="Name0" presStyleCnt="0">
        <dgm:presLayoutVars>
          <dgm:dir/>
          <dgm:animLvl val="lvl"/>
          <dgm:resizeHandles/>
        </dgm:presLayoutVars>
      </dgm:prSet>
      <dgm:spPr/>
    </dgm:pt>
    <dgm:pt modelId="{FCA99D02-4685-4891-864D-9ADFB3DEFB30}" type="pres">
      <dgm:prSet presAssocID="{B54439CC-D3BE-4239-84F7-BAC2AA91A085}" presName="linNode" presStyleCnt="0"/>
      <dgm:spPr/>
    </dgm:pt>
    <dgm:pt modelId="{2D658E0B-9199-4222-A271-51835C7701D1}" type="pres">
      <dgm:prSet presAssocID="{B54439CC-D3BE-4239-84F7-BAC2AA91A085}" presName="parentShp" presStyleLbl="node1" presStyleIdx="0" presStyleCnt="2">
        <dgm:presLayoutVars>
          <dgm:bulletEnabled val="1"/>
        </dgm:presLayoutVars>
      </dgm:prSet>
      <dgm:spPr/>
    </dgm:pt>
    <dgm:pt modelId="{B0B37CDE-80BF-49A4-A623-8C4E64E2321D}" type="pres">
      <dgm:prSet presAssocID="{B54439CC-D3BE-4239-84F7-BAC2AA91A085}" presName="childShp" presStyleLbl="bgAccFollowNode1" presStyleIdx="0" presStyleCnt="2">
        <dgm:presLayoutVars>
          <dgm:bulletEnabled val="1"/>
        </dgm:presLayoutVars>
      </dgm:prSet>
      <dgm:spPr/>
    </dgm:pt>
    <dgm:pt modelId="{47E63A1A-F2DE-4F47-9579-C11FEC751FA0}" type="pres">
      <dgm:prSet presAssocID="{AF7DEA55-2BA2-434F-82C8-77F70508D20C}" presName="spacing" presStyleCnt="0"/>
      <dgm:spPr/>
    </dgm:pt>
    <dgm:pt modelId="{822F8B18-45AA-49FB-889F-B877B4FC535B}" type="pres">
      <dgm:prSet presAssocID="{ADF24AE6-70C2-40C0-8F3B-3D09D6491688}" presName="linNode" presStyleCnt="0"/>
      <dgm:spPr/>
    </dgm:pt>
    <dgm:pt modelId="{E69F6FDC-49D0-4DC1-A4DD-FF9065BBFD19}" type="pres">
      <dgm:prSet presAssocID="{ADF24AE6-70C2-40C0-8F3B-3D09D6491688}" presName="parentShp" presStyleLbl="node1" presStyleIdx="1" presStyleCnt="2">
        <dgm:presLayoutVars>
          <dgm:bulletEnabled val="1"/>
        </dgm:presLayoutVars>
      </dgm:prSet>
      <dgm:spPr/>
    </dgm:pt>
    <dgm:pt modelId="{B2349B39-603B-4DFE-8D31-AE88077D872A}" type="pres">
      <dgm:prSet presAssocID="{ADF24AE6-70C2-40C0-8F3B-3D09D6491688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103D0930-39F2-4D0F-9FD6-E26EDBC37D43}" type="presOf" srcId="{B54439CC-D3BE-4239-84F7-BAC2AA91A085}" destId="{2D658E0B-9199-4222-A271-51835C7701D1}" srcOrd="0" destOrd="0" presId="urn:microsoft.com/office/officeart/2005/8/layout/vList6"/>
    <dgm:cxn modelId="{458BD53E-79D6-40F7-B322-1A2F4B02488F}" type="presOf" srcId="{4858DBB0-C778-4474-91E9-7415FA39D5D3}" destId="{B2349B39-603B-4DFE-8D31-AE88077D872A}" srcOrd="0" destOrd="0" presId="urn:microsoft.com/office/officeart/2005/8/layout/vList6"/>
    <dgm:cxn modelId="{88C2B041-715B-4798-BA1E-99811244FD3F}" srcId="{B54439CC-D3BE-4239-84F7-BAC2AA91A085}" destId="{4781E500-3ED0-4782-92B6-2AC83CFBB3B1}" srcOrd="0" destOrd="0" parTransId="{85BB66EC-90F8-40B6-B6E5-E5601213A389}" sibTransId="{28F3E9CB-E116-4179-BCCC-38B993F2C6ED}"/>
    <dgm:cxn modelId="{CF340C65-1776-4FE3-93D9-E71723BC670A}" srcId="{ADF24AE6-70C2-40C0-8F3B-3D09D6491688}" destId="{C2AA77FD-B343-4379-9157-71E6942CC65A}" srcOrd="1" destOrd="0" parTransId="{B23EF1E4-BEDC-4BB6-A815-4447329862AE}" sibTransId="{6107AA7D-426C-444E-B0E2-6B02645D11DB}"/>
    <dgm:cxn modelId="{DAB50B4A-0F67-42B5-9B7A-73273FEEBF75}" srcId="{DB83A5B0-6B3A-4D98-B217-90DA8FE609EE}" destId="{ADF24AE6-70C2-40C0-8F3B-3D09D6491688}" srcOrd="1" destOrd="0" parTransId="{69185F95-D67C-4DEB-914E-3759699C2424}" sibTransId="{7F056572-69AA-4808-A05F-457F2533122D}"/>
    <dgm:cxn modelId="{F595E24D-65CA-4750-823F-D4308F547B18}" type="presOf" srcId="{4781E500-3ED0-4782-92B6-2AC83CFBB3B1}" destId="{B0B37CDE-80BF-49A4-A623-8C4E64E2321D}" srcOrd="0" destOrd="0" presId="urn:microsoft.com/office/officeart/2005/8/layout/vList6"/>
    <dgm:cxn modelId="{7AD1FB83-B18F-4B3C-9052-9C481FE0934C}" type="presOf" srcId="{DB83A5B0-6B3A-4D98-B217-90DA8FE609EE}" destId="{7DB12705-B4F9-462F-BF95-3B3A8DD74BF5}" srcOrd="0" destOrd="0" presId="urn:microsoft.com/office/officeart/2005/8/layout/vList6"/>
    <dgm:cxn modelId="{C219CA92-6B42-4A50-B086-7D98C6E420ED}" type="presOf" srcId="{ADF24AE6-70C2-40C0-8F3B-3D09D6491688}" destId="{E69F6FDC-49D0-4DC1-A4DD-FF9065BBFD19}" srcOrd="0" destOrd="0" presId="urn:microsoft.com/office/officeart/2005/8/layout/vList6"/>
    <dgm:cxn modelId="{2D395B9C-0864-4F32-9E51-B8A101E774F1}" srcId="{B54439CC-D3BE-4239-84F7-BAC2AA91A085}" destId="{1CA10677-8C1C-48CF-8B50-C2EC5AA45C61}" srcOrd="1" destOrd="0" parTransId="{42009CEB-F396-4892-95E4-F2A2EEABAF44}" sibTransId="{E7A4FCC3-7FD9-4E35-9C4C-E233F45D1D80}"/>
    <dgm:cxn modelId="{D86BB2CF-A194-4102-924D-9C05495BCCF2}" srcId="{DB83A5B0-6B3A-4D98-B217-90DA8FE609EE}" destId="{B54439CC-D3BE-4239-84F7-BAC2AA91A085}" srcOrd="0" destOrd="0" parTransId="{3402422C-A3D4-445E-ACB6-88EC9534ED14}" sibTransId="{AF7DEA55-2BA2-434F-82C8-77F70508D20C}"/>
    <dgm:cxn modelId="{775927E4-92A0-4323-BDCF-D82AC30D38E9}" type="presOf" srcId="{1CA10677-8C1C-48CF-8B50-C2EC5AA45C61}" destId="{B0B37CDE-80BF-49A4-A623-8C4E64E2321D}" srcOrd="0" destOrd="1" presId="urn:microsoft.com/office/officeart/2005/8/layout/vList6"/>
    <dgm:cxn modelId="{0E4F8DF8-5440-4EA0-9ED6-0FD11BB86D8E}" srcId="{ADF24AE6-70C2-40C0-8F3B-3D09D6491688}" destId="{4858DBB0-C778-4474-91E9-7415FA39D5D3}" srcOrd="0" destOrd="0" parTransId="{F7330D6C-69FA-432D-9972-22BF109D42B5}" sibTransId="{CF1EA051-B6FA-4BE2-87FA-CF6741947F91}"/>
    <dgm:cxn modelId="{510984FF-F358-456A-A70E-9C081F819104}" type="presOf" srcId="{C2AA77FD-B343-4379-9157-71E6942CC65A}" destId="{B2349B39-603B-4DFE-8D31-AE88077D872A}" srcOrd="0" destOrd="1" presId="urn:microsoft.com/office/officeart/2005/8/layout/vList6"/>
    <dgm:cxn modelId="{2F815B91-A651-4AD4-B226-274EE5D166A6}" type="presParOf" srcId="{7DB12705-B4F9-462F-BF95-3B3A8DD74BF5}" destId="{FCA99D02-4685-4891-864D-9ADFB3DEFB30}" srcOrd="0" destOrd="0" presId="urn:microsoft.com/office/officeart/2005/8/layout/vList6"/>
    <dgm:cxn modelId="{3734303F-CF43-4DFD-A321-A4D318A70A8C}" type="presParOf" srcId="{FCA99D02-4685-4891-864D-9ADFB3DEFB30}" destId="{2D658E0B-9199-4222-A271-51835C7701D1}" srcOrd="0" destOrd="0" presId="urn:microsoft.com/office/officeart/2005/8/layout/vList6"/>
    <dgm:cxn modelId="{A0573F32-8FE1-45B4-880B-C7870EEF2E37}" type="presParOf" srcId="{FCA99D02-4685-4891-864D-9ADFB3DEFB30}" destId="{B0B37CDE-80BF-49A4-A623-8C4E64E2321D}" srcOrd="1" destOrd="0" presId="urn:microsoft.com/office/officeart/2005/8/layout/vList6"/>
    <dgm:cxn modelId="{C1B8B870-4E4F-4888-8DF7-2A4FECAF9379}" type="presParOf" srcId="{7DB12705-B4F9-462F-BF95-3B3A8DD74BF5}" destId="{47E63A1A-F2DE-4F47-9579-C11FEC751FA0}" srcOrd="1" destOrd="0" presId="urn:microsoft.com/office/officeart/2005/8/layout/vList6"/>
    <dgm:cxn modelId="{E4523A1D-F245-4C1C-BD07-1361E9E665EB}" type="presParOf" srcId="{7DB12705-B4F9-462F-BF95-3B3A8DD74BF5}" destId="{822F8B18-45AA-49FB-889F-B877B4FC535B}" srcOrd="2" destOrd="0" presId="urn:microsoft.com/office/officeart/2005/8/layout/vList6"/>
    <dgm:cxn modelId="{A1916F47-2223-4065-9799-EF2E98807DEF}" type="presParOf" srcId="{822F8B18-45AA-49FB-889F-B877B4FC535B}" destId="{E69F6FDC-49D0-4DC1-A4DD-FF9065BBFD19}" srcOrd="0" destOrd="0" presId="urn:microsoft.com/office/officeart/2005/8/layout/vList6"/>
    <dgm:cxn modelId="{58B6C912-4A8F-4515-A6BD-DEEE506CA3FB}" type="presParOf" srcId="{822F8B18-45AA-49FB-889F-B877B4FC535B}" destId="{B2349B39-603B-4DFE-8D31-AE88077D872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C80387-22F5-4403-BB99-6C3853107C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470031-36ED-4199-8DB6-2A05BB9EC1A8}">
      <dgm:prSet/>
      <dgm:spPr/>
      <dgm:t>
        <a:bodyPr/>
        <a:lstStyle/>
        <a:p>
          <a:r>
            <a:rPr lang="pt-BR"/>
            <a:t>Para entender bem uma distribuição, pode-se conhecer valores acima ou abaixo dos quais se encontra uma determinada porcentagem dos dados através das medidas separatrizes. </a:t>
          </a:r>
        </a:p>
      </dgm:t>
    </dgm:pt>
    <dgm:pt modelId="{73A6781B-0072-4F1A-B976-6A19B107164B}" type="parTrans" cxnId="{7F692933-7BE8-406E-943A-29B678AF8C11}">
      <dgm:prSet/>
      <dgm:spPr/>
      <dgm:t>
        <a:bodyPr/>
        <a:lstStyle/>
        <a:p>
          <a:endParaRPr lang="en-US"/>
        </a:p>
      </dgm:t>
    </dgm:pt>
    <dgm:pt modelId="{718334D4-23F8-4A3E-8A92-CB3F9069F99F}" type="sibTrans" cxnId="{7F692933-7BE8-406E-943A-29B678AF8C11}">
      <dgm:prSet/>
      <dgm:spPr/>
      <dgm:t>
        <a:bodyPr/>
        <a:lstStyle/>
        <a:p>
          <a:endParaRPr lang="en-US"/>
        </a:p>
      </dgm:t>
    </dgm:pt>
    <dgm:pt modelId="{9D7C44F9-2072-486D-AE8D-890912212133}">
      <dgm:prSet/>
      <dgm:spPr/>
      <dgm:t>
        <a:bodyPr/>
        <a:lstStyle/>
        <a:p>
          <a:r>
            <a:rPr lang="pt-BR"/>
            <a:t>As separatrizes são números reais que dividem os dados ordenados em partes que contêm a mesma quantidade de elementos da série.</a:t>
          </a:r>
          <a:endParaRPr lang="en-US"/>
        </a:p>
      </dgm:t>
    </dgm:pt>
    <dgm:pt modelId="{671906B3-9076-452B-8FF7-7C2BC59E1115}" type="parTrans" cxnId="{B47139E5-4D04-4781-AFA3-629C7D4821F4}">
      <dgm:prSet/>
      <dgm:spPr/>
      <dgm:t>
        <a:bodyPr/>
        <a:lstStyle/>
        <a:p>
          <a:endParaRPr lang="en-US"/>
        </a:p>
      </dgm:t>
    </dgm:pt>
    <dgm:pt modelId="{30508105-EF02-4FE5-9DCD-C98874D1F8E7}" type="sibTrans" cxnId="{B47139E5-4D04-4781-AFA3-629C7D4821F4}">
      <dgm:prSet/>
      <dgm:spPr/>
      <dgm:t>
        <a:bodyPr/>
        <a:lstStyle/>
        <a:p>
          <a:endParaRPr lang="en-US"/>
        </a:p>
      </dgm:t>
    </dgm:pt>
    <dgm:pt modelId="{6F0E2024-7C82-4E52-80EA-11A95BE90139}">
      <dgm:prSet/>
      <dgm:spPr/>
      <dgm:t>
        <a:bodyPr/>
        <a:lstStyle/>
        <a:p>
          <a:r>
            <a:rPr lang="pt-BR"/>
            <a:t>Desta forma, a mediana que divide a sequência ordenada em dois grupos, cada um deles contendo 50% dos valores, também é uma medida separatriz.</a:t>
          </a:r>
          <a:endParaRPr lang="en-US"/>
        </a:p>
      </dgm:t>
    </dgm:pt>
    <dgm:pt modelId="{80680444-C4E9-426F-B3C6-82BD721999E5}" type="parTrans" cxnId="{E8C6E774-E416-4198-81F9-C5D141499CFC}">
      <dgm:prSet/>
      <dgm:spPr/>
      <dgm:t>
        <a:bodyPr/>
        <a:lstStyle/>
        <a:p>
          <a:endParaRPr lang="en-US"/>
        </a:p>
      </dgm:t>
    </dgm:pt>
    <dgm:pt modelId="{FEFDF9B3-B469-4135-8C87-90B485126EC4}" type="sibTrans" cxnId="{E8C6E774-E416-4198-81F9-C5D141499CFC}">
      <dgm:prSet/>
      <dgm:spPr/>
      <dgm:t>
        <a:bodyPr/>
        <a:lstStyle/>
        <a:p>
          <a:endParaRPr lang="en-US"/>
        </a:p>
      </dgm:t>
    </dgm:pt>
    <dgm:pt modelId="{DB75E80C-E25E-403C-B0F2-CB1742B26187}" type="pres">
      <dgm:prSet presAssocID="{E7C80387-22F5-4403-BB99-6C3853107C26}" presName="linear" presStyleCnt="0">
        <dgm:presLayoutVars>
          <dgm:animLvl val="lvl"/>
          <dgm:resizeHandles val="exact"/>
        </dgm:presLayoutVars>
      </dgm:prSet>
      <dgm:spPr/>
    </dgm:pt>
    <dgm:pt modelId="{C3DA9BE6-5D16-4189-A7D2-1C17AC8421B1}" type="pres">
      <dgm:prSet presAssocID="{5A470031-36ED-4199-8DB6-2A05BB9EC1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5EF256-8336-47BF-95EB-265BAB991F59}" type="pres">
      <dgm:prSet presAssocID="{718334D4-23F8-4A3E-8A92-CB3F9069F99F}" presName="spacer" presStyleCnt="0"/>
      <dgm:spPr/>
    </dgm:pt>
    <dgm:pt modelId="{40D7A595-C52F-4258-B04F-387F53036683}" type="pres">
      <dgm:prSet presAssocID="{9D7C44F9-2072-486D-AE8D-8909122121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4D93E9-6960-45D5-A715-395C24555704}" type="pres">
      <dgm:prSet presAssocID="{30508105-EF02-4FE5-9DCD-C98874D1F8E7}" presName="spacer" presStyleCnt="0"/>
      <dgm:spPr/>
    </dgm:pt>
    <dgm:pt modelId="{46AAD171-C902-470E-9F46-46511840A605}" type="pres">
      <dgm:prSet presAssocID="{6F0E2024-7C82-4E52-80EA-11A95BE9013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866015-52C1-48C4-98B0-D9F3D9B602CA}" type="presOf" srcId="{E7C80387-22F5-4403-BB99-6C3853107C26}" destId="{DB75E80C-E25E-403C-B0F2-CB1742B26187}" srcOrd="0" destOrd="0" presId="urn:microsoft.com/office/officeart/2005/8/layout/vList2"/>
    <dgm:cxn modelId="{7F692933-7BE8-406E-943A-29B678AF8C11}" srcId="{E7C80387-22F5-4403-BB99-6C3853107C26}" destId="{5A470031-36ED-4199-8DB6-2A05BB9EC1A8}" srcOrd="0" destOrd="0" parTransId="{73A6781B-0072-4F1A-B976-6A19B107164B}" sibTransId="{718334D4-23F8-4A3E-8A92-CB3F9069F99F}"/>
    <dgm:cxn modelId="{EDEA264E-7C5D-419F-8709-94D34F320CB2}" type="presOf" srcId="{6F0E2024-7C82-4E52-80EA-11A95BE90139}" destId="{46AAD171-C902-470E-9F46-46511840A605}" srcOrd="0" destOrd="0" presId="urn:microsoft.com/office/officeart/2005/8/layout/vList2"/>
    <dgm:cxn modelId="{E8C6E774-E416-4198-81F9-C5D141499CFC}" srcId="{E7C80387-22F5-4403-BB99-6C3853107C26}" destId="{6F0E2024-7C82-4E52-80EA-11A95BE90139}" srcOrd="2" destOrd="0" parTransId="{80680444-C4E9-426F-B3C6-82BD721999E5}" sibTransId="{FEFDF9B3-B469-4135-8C87-90B485126EC4}"/>
    <dgm:cxn modelId="{12D094E1-AFCB-4690-AC41-B3D31C90163B}" type="presOf" srcId="{9D7C44F9-2072-486D-AE8D-890912212133}" destId="{40D7A595-C52F-4258-B04F-387F53036683}" srcOrd="0" destOrd="0" presId="urn:microsoft.com/office/officeart/2005/8/layout/vList2"/>
    <dgm:cxn modelId="{B47139E5-4D04-4781-AFA3-629C7D4821F4}" srcId="{E7C80387-22F5-4403-BB99-6C3853107C26}" destId="{9D7C44F9-2072-486D-AE8D-890912212133}" srcOrd="1" destOrd="0" parTransId="{671906B3-9076-452B-8FF7-7C2BC59E1115}" sibTransId="{30508105-EF02-4FE5-9DCD-C98874D1F8E7}"/>
    <dgm:cxn modelId="{C13416E8-5CAD-4C2E-B972-F3F3D2049EA2}" type="presOf" srcId="{5A470031-36ED-4199-8DB6-2A05BB9EC1A8}" destId="{C3DA9BE6-5D16-4189-A7D2-1C17AC8421B1}" srcOrd="0" destOrd="0" presId="urn:microsoft.com/office/officeart/2005/8/layout/vList2"/>
    <dgm:cxn modelId="{7FFB2D25-7A2A-4D62-BAA8-AC71D830D4F6}" type="presParOf" srcId="{DB75E80C-E25E-403C-B0F2-CB1742B26187}" destId="{C3DA9BE6-5D16-4189-A7D2-1C17AC8421B1}" srcOrd="0" destOrd="0" presId="urn:microsoft.com/office/officeart/2005/8/layout/vList2"/>
    <dgm:cxn modelId="{5C0B9531-EBE1-4860-98D6-B0E6F5994987}" type="presParOf" srcId="{DB75E80C-E25E-403C-B0F2-CB1742B26187}" destId="{215EF256-8336-47BF-95EB-265BAB991F59}" srcOrd="1" destOrd="0" presId="urn:microsoft.com/office/officeart/2005/8/layout/vList2"/>
    <dgm:cxn modelId="{5487D4C0-B998-46E9-850D-BAED686EBF53}" type="presParOf" srcId="{DB75E80C-E25E-403C-B0F2-CB1742B26187}" destId="{40D7A595-C52F-4258-B04F-387F53036683}" srcOrd="2" destOrd="0" presId="urn:microsoft.com/office/officeart/2005/8/layout/vList2"/>
    <dgm:cxn modelId="{2BE49241-BB8F-4D0C-86FA-1AC3E044C709}" type="presParOf" srcId="{DB75E80C-E25E-403C-B0F2-CB1742B26187}" destId="{5D4D93E9-6960-45D5-A715-395C24555704}" srcOrd="3" destOrd="0" presId="urn:microsoft.com/office/officeart/2005/8/layout/vList2"/>
    <dgm:cxn modelId="{6BDEE4B3-FC4A-48F2-BC22-95C57A5BDA84}" type="presParOf" srcId="{DB75E80C-E25E-403C-B0F2-CB1742B26187}" destId="{46AAD171-C902-470E-9F46-46511840A60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628CC3-178B-440C-8594-473086EB269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0E64F52-8D7F-4212-AE8A-7FD74A2D952F}">
      <dgm:prSet/>
      <dgm:spPr/>
      <dgm:t>
        <a:bodyPr/>
        <a:lstStyle/>
        <a:p>
          <a:pPr algn="just"/>
          <a:r>
            <a:rPr lang="pt-BR" dirty="0"/>
            <a:t>O resumo de variável observada apenas por uma medida de posição, ignora a informação sobre a sua variabilidade.</a:t>
          </a:r>
          <a:endParaRPr lang="en-US" dirty="0"/>
        </a:p>
      </dgm:t>
    </dgm:pt>
    <dgm:pt modelId="{8139636B-E965-4D94-BBF6-4994EFB75FBF}" type="parTrans" cxnId="{1309BC76-9173-45AE-9EBF-7C2953197B63}">
      <dgm:prSet/>
      <dgm:spPr/>
      <dgm:t>
        <a:bodyPr/>
        <a:lstStyle/>
        <a:p>
          <a:endParaRPr lang="en-US"/>
        </a:p>
      </dgm:t>
    </dgm:pt>
    <dgm:pt modelId="{C05731FD-3163-4224-80B7-F2C1101BB5AF}" type="sibTrans" cxnId="{1309BC76-9173-45AE-9EBF-7C2953197B63}">
      <dgm:prSet/>
      <dgm:spPr/>
      <dgm:t>
        <a:bodyPr/>
        <a:lstStyle/>
        <a:p>
          <a:endParaRPr lang="en-US"/>
        </a:p>
      </dgm:t>
    </dgm:pt>
    <dgm:pt modelId="{C23243D4-4B58-4CC7-B82A-2868DF423AD8}">
      <dgm:prSet/>
      <dgm:spPr/>
      <dgm:t>
        <a:bodyPr/>
        <a:lstStyle/>
        <a:p>
          <a:pPr algn="just"/>
          <a:r>
            <a:rPr lang="pt-BR" dirty="0"/>
            <a:t>Não é seguro analisar um conjunto de dados somente pelo emprego de medidas de tendência central. </a:t>
          </a:r>
          <a:endParaRPr lang="en-US" dirty="0"/>
        </a:p>
      </dgm:t>
    </dgm:pt>
    <dgm:pt modelId="{C6076FDA-F304-4DFF-A744-5D981C82A6E3}" type="parTrans" cxnId="{5AA26899-BE1F-4284-BB3F-CFB805ED2447}">
      <dgm:prSet/>
      <dgm:spPr/>
      <dgm:t>
        <a:bodyPr/>
        <a:lstStyle/>
        <a:p>
          <a:endParaRPr lang="en-US"/>
        </a:p>
      </dgm:t>
    </dgm:pt>
    <dgm:pt modelId="{F2D46A24-47E3-4A85-A2D8-1503C803CB63}" type="sibTrans" cxnId="{5AA26899-BE1F-4284-BB3F-CFB805ED2447}">
      <dgm:prSet/>
      <dgm:spPr/>
      <dgm:t>
        <a:bodyPr/>
        <a:lstStyle/>
        <a:p>
          <a:endParaRPr lang="en-US"/>
        </a:p>
      </dgm:t>
    </dgm:pt>
    <dgm:pt modelId="{B98F578F-BA94-42AC-AA7E-EBAA26B432F0}">
      <dgm:prSet/>
      <dgm:spPr/>
      <dgm:t>
        <a:bodyPr/>
        <a:lstStyle/>
        <a:p>
          <a:pPr algn="just"/>
          <a:r>
            <a:rPr lang="pt-BR" dirty="0"/>
            <a:t>Por isso, precisamos de medidas que caracterizem a dispersão ou variabilidade dos dados em relação a um valor central.</a:t>
          </a:r>
          <a:endParaRPr lang="en-US" dirty="0"/>
        </a:p>
      </dgm:t>
    </dgm:pt>
    <dgm:pt modelId="{1D4C5955-EF2F-4AC8-BC98-92147DBDD78B}" type="parTrans" cxnId="{1E01E3FA-2901-4024-A240-35C0EC7CD478}">
      <dgm:prSet/>
      <dgm:spPr/>
      <dgm:t>
        <a:bodyPr/>
        <a:lstStyle/>
        <a:p>
          <a:endParaRPr lang="en-US"/>
        </a:p>
      </dgm:t>
    </dgm:pt>
    <dgm:pt modelId="{202A1280-E8D9-4B94-9B59-18B4BA2082AD}" type="sibTrans" cxnId="{1E01E3FA-2901-4024-A240-35C0EC7CD478}">
      <dgm:prSet/>
      <dgm:spPr/>
      <dgm:t>
        <a:bodyPr/>
        <a:lstStyle/>
        <a:p>
          <a:endParaRPr lang="en-US"/>
        </a:p>
      </dgm:t>
    </dgm:pt>
    <dgm:pt modelId="{682F7D0B-3D5B-4471-8774-4D247894021D}" type="pres">
      <dgm:prSet presAssocID="{66628CC3-178B-440C-8594-473086EB269D}" presName="vert0" presStyleCnt="0">
        <dgm:presLayoutVars>
          <dgm:dir/>
          <dgm:animOne val="branch"/>
          <dgm:animLvl val="lvl"/>
        </dgm:presLayoutVars>
      </dgm:prSet>
      <dgm:spPr/>
    </dgm:pt>
    <dgm:pt modelId="{77B257A5-A3CB-428A-9E89-AD3B88CC4EB2}" type="pres">
      <dgm:prSet presAssocID="{C0E64F52-8D7F-4212-AE8A-7FD74A2D952F}" presName="thickLine" presStyleLbl="alignNode1" presStyleIdx="0" presStyleCnt="3"/>
      <dgm:spPr/>
    </dgm:pt>
    <dgm:pt modelId="{7717629B-500C-4A2E-85F3-B8434E8C51B3}" type="pres">
      <dgm:prSet presAssocID="{C0E64F52-8D7F-4212-AE8A-7FD74A2D952F}" presName="horz1" presStyleCnt="0"/>
      <dgm:spPr/>
    </dgm:pt>
    <dgm:pt modelId="{33BEBDCF-F7A1-4E79-A3D8-8D6859267C1D}" type="pres">
      <dgm:prSet presAssocID="{C0E64F52-8D7F-4212-AE8A-7FD74A2D952F}" presName="tx1" presStyleLbl="revTx" presStyleIdx="0" presStyleCnt="3"/>
      <dgm:spPr/>
    </dgm:pt>
    <dgm:pt modelId="{01173E50-9B10-436E-A697-73237F4063E8}" type="pres">
      <dgm:prSet presAssocID="{C0E64F52-8D7F-4212-AE8A-7FD74A2D952F}" presName="vert1" presStyleCnt="0"/>
      <dgm:spPr/>
    </dgm:pt>
    <dgm:pt modelId="{B70718D5-D061-47E7-AF1A-62CCA790F7D9}" type="pres">
      <dgm:prSet presAssocID="{C23243D4-4B58-4CC7-B82A-2868DF423AD8}" presName="thickLine" presStyleLbl="alignNode1" presStyleIdx="1" presStyleCnt="3"/>
      <dgm:spPr/>
    </dgm:pt>
    <dgm:pt modelId="{6100B39F-1C0B-443D-9DC5-2D7A638C168C}" type="pres">
      <dgm:prSet presAssocID="{C23243D4-4B58-4CC7-B82A-2868DF423AD8}" presName="horz1" presStyleCnt="0"/>
      <dgm:spPr/>
    </dgm:pt>
    <dgm:pt modelId="{8BE8ECE5-CBDB-4DAF-AF9E-56D46230E5E7}" type="pres">
      <dgm:prSet presAssocID="{C23243D4-4B58-4CC7-B82A-2868DF423AD8}" presName="tx1" presStyleLbl="revTx" presStyleIdx="1" presStyleCnt="3"/>
      <dgm:spPr/>
    </dgm:pt>
    <dgm:pt modelId="{138C8195-FE89-4A29-BDDB-D4F4A081BB8C}" type="pres">
      <dgm:prSet presAssocID="{C23243D4-4B58-4CC7-B82A-2868DF423AD8}" presName="vert1" presStyleCnt="0"/>
      <dgm:spPr/>
    </dgm:pt>
    <dgm:pt modelId="{A3191C5B-84CD-4E62-9BC5-BD12004BC2BC}" type="pres">
      <dgm:prSet presAssocID="{B98F578F-BA94-42AC-AA7E-EBAA26B432F0}" presName="thickLine" presStyleLbl="alignNode1" presStyleIdx="2" presStyleCnt="3"/>
      <dgm:spPr/>
    </dgm:pt>
    <dgm:pt modelId="{1D02781B-FD1E-4D85-84A4-0E99A7A34898}" type="pres">
      <dgm:prSet presAssocID="{B98F578F-BA94-42AC-AA7E-EBAA26B432F0}" presName="horz1" presStyleCnt="0"/>
      <dgm:spPr/>
    </dgm:pt>
    <dgm:pt modelId="{AD835E33-51F1-4D6E-BDA1-DA388A87DF25}" type="pres">
      <dgm:prSet presAssocID="{B98F578F-BA94-42AC-AA7E-EBAA26B432F0}" presName="tx1" presStyleLbl="revTx" presStyleIdx="2" presStyleCnt="3"/>
      <dgm:spPr/>
    </dgm:pt>
    <dgm:pt modelId="{6359FC5F-4030-4DBF-9EC8-F48D6AB3ADF2}" type="pres">
      <dgm:prSet presAssocID="{B98F578F-BA94-42AC-AA7E-EBAA26B432F0}" presName="vert1" presStyleCnt="0"/>
      <dgm:spPr/>
    </dgm:pt>
  </dgm:ptLst>
  <dgm:cxnLst>
    <dgm:cxn modelId="{286FD022-CC17-476D-8608-79B7A9C6557E}" type="presOf" srcId="{C0E64F52-8D7F-4212-AE8A-7FD74A2D952F}" destId="{33BEBDCF-F7A1-4E79-A3D8-8D6859267C1D}" srcOrd="0" destOrd="0" presId="urn:microsoft.com/office/officeart/2008/layout/LinedList"/>
    <dgm:cxn modelId="{1309BC76-9173-45AE-9EBF-7C2953197B63}" srcId="{66628CC3-178B-440C-8594-473086EB269D}" destId="{C0E64F52-8D7F-4212-AE8A-7FD74A2D952F}" srcOrd="0" destOrd="0" parTransId="{8139636B-E965-4D94-BBF6-4994EFB75FBF}" sibTransId="{C05731FD-3163-4224-80B7-F2C1101BB5AF}"/>
    <dgm:cxn modelId="{3A26A859-2303-4A41-95B3-C08998CFA2A7}" type="presOf" srcId="{C23243D4-4B58-4CC7-B82A-2868DF423AD8}" destId="{8BE8ECE5-CBDB-4DAF-AF9E-56D46230E5E7}" srcOrd="0" destOrd="0" presId="urn:microsoft.com/office/officeart/2008/layout/LinedList"/>
    <dgm:cxn modelId="{B719A485-BB88-4B98-9A34-236269A4BFE8}" type="presOf" srcId="{B98F578F-BA94-42AC-AA7E-EBAA26B432F0}" destId="{AD835E33-51F1-4D6E-BDA1-DA388A87DF25}" srcOrd="0" destOrd="0" presId="urn:microsoft.com/office/officeart/2008/layout/LinedList"/>
    <dgm:cxn modelId="{5AA26899-BE1F-4284-BB3F-CFB805ED2447}" srcId="{66628CC3-178B-440C-8594-473086EB269D}" destId="{C23243D4-4B58-4CC7-B82A-2868DF423AD8}" srcOrd="1" destOrd="0" parTransId="{C6076FDA-F304-4DFF-A744-5D981C82A6E3}" sibTransId="{F2D46A24-47E3-4A85-A2D8-1503C803CB63}"/>
    <dgm:cxn modelId="{A8E9CBBA-0F75-47F2-83A4-4ADD72BDAAC9}" type="presOf" srcId="{66628CC3-178B-440C-8594-473086EB269D}" destId="{682F7D0B-3D5B-4471-8774-4D247894021D}" srcOrd="0" destOrd="0" presId="urn:microsoft.com/office/officeart/2008/layout/LinedList"/>
    <dgm:cxn modelId="{1E01E3FA-2901-4024-A240-35C0EC7CD478}" srcId="{66628CC3-178B-440C-8594-473086EB269D}" destId="{B98F578F-BA94-42AC-AA7E-EBAA26B432F0}" srcOrd="2" destOrd="0" parTransId="{1D4C5955-EF2F-4AC8-BC98-92147DBDD78B}" sibTransId="{202A1280-E8D9-4B94-9B59-18B4BA2082AD}"/>
    <dgm:cxn modelId="{C438A882-E024-4C9A-9663-0DC96BD1DE90}" type="presParOf" srcId="{682F7D0B-3D5B-4471-8774-4D247894021D}" destId="{77B257A5-A3CB-428A-9E89-AD3B88CC4EB2}" srcOrd="0" destOrd="0" presId="urn:microsoft.com/office/officeart/2008/layout/LinedList"/>
    <dgm:cxn modelId="{0415EDC8-C28F-4C49-8D77-4A200196971B}" type="presParOf" srcId="{682F7D0B-3D5B-4471-8774-4D247894021D}" destId="{7717629B-500C-4A2E-85F3-B8434E8C51B3}" srcOrd="1" destOrd="0" presId="urn:microsoft.com/office/officeart/2008/layout/LinedList"/>
    <dgm:cxn modelId="{3BF859DE-536C-45A9-ACBA-435E122A8F58}" type="presParOf" srcId="{7717629B-500C-4A2E-85F3-B8434E8C51B3}" destId="{33BEBDCF-F7A1-4E79-A3D8-8D6859267C1D}" srcOrd="0" destOrd="0" presId="urn:microsoft.com/office/officeart/2008/layout/LinedList"/>
    <dgm:cxn modelId="{88767382-18A8-40E5-BF53-082B4FD69342}" type="presParOf" srcId="{7717629B-500C-4A2E-85F3-B8434E8C51B3}" destId="{01173E50-9B10-436E-A697-73237F4063E8}" srcOrd="1" destOrd="0" presId="urn:microsoft.com/office/officeart/2008/layout/LinedList"/>
    <dgm:cxn modelId="{DE0C21FA-36CF-48FA-A8D9-D09293E33274}" type="presParOf" srcId="{682F7D0B-3D5B-4471-8774-4D247894021D}" destId="{B70718D5-D061-47E7-AF1A-62CCA790F7D9}" srcOrd="2" destOrd="0" presId="urn:microsoft.com/office/officeart/2008/layout/LinedList"/>
    <dgm:cxn modelId="{90B85EB6-ADB8-4E12-9691-9B5B895D9042}" type="presParOf" srcId="{682F7D0B-3D5B-4471-8774-4D247894021D}" destId="{6100B39F-1C0B-443D-9DC5-2D7A638C168C}" srcOrd="3" destOrd="0" presId="urn:microsoft.com/office/officeart/2008/layout/LinedList"/>
    <dgm:cxn modelId="{5DFAB24B-CD97-42EC-A173-7599146E0D9B}" type="presParOf" srcId="{6100B39F-1C0B-443D-9DC5-2D7A638C168C}" destId="{8BE8ECE5-CBDB-4DAF-AF9E-56D46230E5E7}" srcOrd="0" destOrd="0" presId="urn:microsoft.com/office/officeart/2008/layout/LinedList"/>
    <dgm:cxn modelId="{CF2DE832-C3A4-4357-BDC7-FD418337B1B0}" type="presParOf" srcId="{6100B39F-1C0B-443D-9DC5-2D7A638C168C}" destId="{138C8195-FE89-4A29-BDDB-D4F4A081BB8C}" srcOrd="1" destOrd="0" presId="urn:microsoft.com/office/officeart/2008/layout/LinedList"/>
    <dgm:cxn modelId="{B122F3E2-90D1-4D99-A8CA-801D1DE7FA6F}" type="presParOf" srcId="{682F7D0B-3D5B-4471-8774-4D247894021D}" destId="{A3191C5B-84CD-4E62-9BC5-BD12004BC2BC}" srcOrd="4" destOrd="0" presId="urn:microsoft.com/office/officeart/2008/layout/LinedList"/>
    <dgm:cxn modelId="{83C69204-863C-4850-AE0C-4F5328E09B42}" type="presParOf" srcId="{682F7D0B-3D5B-4471-8774-4D247894021D}" destId="{1D02781B-FD1E-4D85-84A4-0E99A7A34898}" srcOrd="5" destOrd="0" presId="urn:microsoft.com/office/officeart/2008/layout/LinedList"/>
    <dgm:cxn modelId="{E622CF29-7253-46CE-B6E0-C319E5A15B25}" type="presParOf" srcId="{1D02781B-FD1E-4D85-84A4-0E99A7A34898}" destId="{AD835E33-51F1-4D6E-BDA1-DA388A87DF25}" srcOrd="0" destOrd="0" presId="urn:microsoft.com/office/officeart/2008/layout/LinedList"/>
    <dgm:cxn modelId="{AB9818E5-84B3-44E6-87F4-4E518923D71D}" type="presParOf" srcId="{1D02781B-FD1E-4D85-84A4-0E99A7A34898}" destId="{6359FC5F-4030-4DBF-9EC8-F48D6AB3AD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F3BA52C-0CD6-448F-875D-F7B9C44092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FD27885-335B-4F40-B39B-0B01F7149A48}">
      <dgm:prSet phldrT="[Texto]"/>
      <dgm:spPr/>
      <dgm:t>
        <a:bodyPr/>
        <a:lstStyle/>
        <a:p>
          <a:r>
            <a:rPr lang="pt-BR" dirty="0"/>
            <a:t>TESTE SIGNIFICATIVO</a:t>
          </a:r>
        </a:p>
      </dgm:t>
    </dgm:pt>
    <dgm:pt modelId="{ACAC29D4-678E-4454-9152-3B8B916B81A9}" type="parTrans" cxnId="{9845D67E-A7D8-4B58-8A20-DD9B66C6BB5E}">
      <dgm:prSet/>
      <dgm:spPr/>
      <dgm:t>
        <a:bodyPr/>
        <a:lstStyle/>
        <a:p>
          <a:endParaRPr lang="pt-BR"/>
        </a:p>
      </dgm:t>
    </dgm:pt>
    <dgm:pt modelId="{68D35C14-C418-4A61-86B7-953A4238809C}" type="sibTrans" cxnId="{9845D67E-A7D8-4B58-8A20-DD9B66C6BB5E}">
      <dgm:prSet/>
      <dgm:spPr/>
      <dgm:t>
        <a:bodyPr/>
        <a:lstStyle/>
        <a:p>
          <a:endParaRPr lang="pt-BR"/>
        </a:p>
      </dgm:t>
    </dgm:pt>
    <dgm:pt modelId="{B5D8F812-7415-4F12-84F7-825F43775A79}">
      <dgm:prSet phldrT="[Texto]"/>
      <dgm:spPr>
        <a:blipFill>
          <a:blip xmlns:r="http://schemas.openxmlformats.org/officeDocument/2006/relationships" r:embed="rId1"/>
          <a:stretch>
            <a:fillRect l="-74" t="-16000" b="-5600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DFBCA3AC-1DF2-4B83-BBD8-35AFA31076D8}" type="parTrans" cxnId="{52AB6C04-368E-4314-BF63-BBCEF81BADB1}">
      <dgm:prSet/>
      <dgm:spPr/>
      <dgm:t>
        <a:bodyPr/>
        <a:lstStyle/>
        <a:p>
          <a:endParaRPr lang="pt-BR"/>
        </a:p>
      </dgm:t>
    </dgm:pt>
    <dgm:pt modelId="{7FC99A72-0C8F-4017-90CB-C8E35B94A4BF}" type="sibTrans" cxnId="{52AB6C04-368E-4314-BF63-BBCEF81BADB1}">
      <dgm:prSet/>
      <dgm:spPr/>
      <dgm:t>
        <a:bodyPr/>
        <a:lstStyle/>
        <a:p>
          <a:endParaRPr lang="pt-BR"/>
        </a:p>
      </dgm:t>
    </dgm:pt>
    <dgm:pt modelId="{D41ACD35-1D4C-4522-81AD-03252BC4EFA8}">
      <dgm:prSet phldrT="[Texto]"/>
      <dgm:spPr/>
      <dgm:t>
        <a:bodyPr/>
        <a:lstStyle/>
        <a:p>
          <a:r>
            <a:rPr lang="pt-BR" dirty="0"/>
            <a:t>TESTE NÃO SIGNIFICATIVO</a:t>
          </a:r>
        </a:p>
      </dgm:t>
    </dgm:pt>
    <dgm:pt modelId="{2D0F3E21-1EE5-483E-BF3F-A88A975638AE}" type="parTrans" cxnId="{C14685D1-FE09-4AF2-ADE9-79D987B9645D}">
      <dgm:prSet/>
      <dgm:spPr/>
      <dgm:t>
        <a:bodyPr/>
        <a:lstStyle/>
        <a:p>
          <a:endParaRPr lang="pt-BR"/>
        </a:p>
      </dgm:t>
    </dgm:pt>
    <dgm:pt modelId="{ED16AF2A-CB56-410E-ACCA-F5BD06C4C044}" type="sibTrans" cxnId="{C14685D1-FE09-4AF2-ADE9-79D987B9645D}">
      <dgm:prSet/>
      <dgm:spPr/>
      <dgm:t>
        <a:bodyPr/>
        <a:lstStyle/>
        <a:p>
          <a:endParaRPr lang="pt-BR"/>
        </a:p>
      </dgm:t>
    </dgm:pt>
    <dgm:pt modelId="{177D6A0B-C14C-4DF1-8072-8AEEC396F943}">
      <dgm:prSet phldrT="[Texto]"/>
      <dgm:spPr>
        <a:blipFill>
          <a:blip xmlns:r="http://schemas.openxmlformats.org/officeDocument/2006/relationships" r:embed="rId2"/>
          <a:stretch>
            <a:fillRect l="-74" t="-16000" b="-4800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ADD258E4-DBBF-43AE-B40F-DE75146CC380}" type="parTrans" cxnId="{A465D674-6EFD-42F4-94BB-AD16081C0574}">
      <dgm:prSet/>
      <dgm:spPr/>
      <dgm:t>
        <a:bodyPr/>
        <a:lstStyle/>
        <a:p>
          <a:endParaRPr lang="pt-BR"/>
        </a:p>
      </dgm:t>
    </dgm:pt>
    <dgm:pt modelId="{CCF6B675-8546-471B-8667-0890972110D0}" type="sibTrans" cxnId="{A465D674-6EFD-42F4-94BB-AD16081C0574}">
      <dgm:prSet/>
      <dgm:spPr/>
      <dgm:t>
        <a:bodyPr/>
        <a:lstStyle/>
        <a:p>
          <a:endParaRPr lang="pt-BR"/>
        </a:p>
      </dgm:t>
    </dgm:pt>
    <dgm:pt modelId="{17944F27-797C-4A21-A0F8-32AB6E655EAC}" type="pres">
      <dgm:prSet presAssocID="{DF3BA52C-0CD6-448F-875D-F7B9C4409240}" presName="linear" presStyleCnt="0">
        <dgm:presLayoutVars>
          <dgm:animLvl val="lvl"/>
          <dgm:resizeHandles val="exact"/>
        </dgm:presLayoutVars>
      </dgm:prSet>
      <dgm:spPr/>
    </dgm:pt>
    <dgm:pt modelId="{48A7F5E4-9835-4455-836A-47148D466544}" type="pres">
      <dgm:prSet presAssocID="{7FD27885-335B-4F40-B39B-0B01F7149A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5F8754-949B-44CA-A106-78B9EBEEBA8D}" type="pres">
      <dgm:prSet presAssocID="{7FD27885-335B-4F40-B39B-0B01F7149A48}" presName="childText" presStyleLbl="revTx" presStyleIdx="0" presStyleCnt="2">
        <dgm:presLayoutVars>
          <dgm:bulletEnabled val="1"/>
        </dgm:presLayoutVars>
      </dgm:prSet>
      <dgm:spPr/>
    </dgm:pt>
    <dgm:pt modelId="{FCAD98BA-3CC6-4366-AF2A-F130629351F2}" type="pres">
      <dgm:prSet presAssocID="{D41ACD35-1D4C-4522-81AD-03252BC4EF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0A5F23-6A22-496B-B19E-29B2854A15F5}" type="pres">
      <dgm:prSet presAssocID="{D41ACD35-1D4C-4522-81AD-03252BC4EFA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2AB6C04-368E-4314-BF63-BBCEF81BADB1}" srcId="{7FD27885-335B-4F40-B39B-0B01F7149A48}" destId="{B5D8F812-7415-4F12-84F7-825F43775A79}" srcOrd="0" destOrd="0" parTransId="{DFBCA3AC-1DF2-4B83-BBD8-35AFA31076D8}" sibTransId="{7FC99A72-0C8F-4017-90CB-C8E35B94A4BF}"/>
    <dgm:cxn modelId="{DDC0901D-4C9B-471C-904F-95BD7D5B09D9}" type="presOf" srcId="{D41ACD35-1D4C-4522-81AD-03252BC4EFA8}" destId="{FCAD98BA-3CC6-4366-AF2A-F130629351F2}" srcOrd="0" destOrd="0" presId="urn:microsoft.com/office/officeart/2005/8/layout/vList2"/>
    <dgm:cxn modelId="{B03DFC35-700F-4DCA-9522-DAC55A254845}" type="presOf" srcId="{177D6A0B-C14C-4DF1-8072-8AEEC396F943}" destId="{BC0A5F23-6A22-496B-B19E-29B2854A15F5}" srcOrd="0" destOrd="0" presId="urn:microsoft.com/office/officeart/2005/8/layout/vList2"/>
    <dgm:cxn modelId="{A1BCFB52-DA6A-4B37-A9A4-09E8D723A682}" type="presOf" srcId="{7FD27885-335B-4F40-B39B-0B01F7149A48}" destId="{48A7F5E4-9835-4455-836A-47148D466544}" srcOrd="0" destOrd="0" presId="urn:microsoft.com/office/officeart/2005/8/layout/vList2"/>
    <dgm:cxn modelId="{A465D674-6EFD-42F4-94BB-AD16081C0574}" srcId="{D41ACD35-1D4C-4522-81AD-03252BC4EFA8}" destId="{177D6A0B-C14C-4DF1-8072-8AEEC396F943}" srcOrd="0" destOrd="0" parTransId="{ADD258E4-DBBF-43AE-B40F-DE75146CC380}" sibTransId="{CCF6B675-8546-471B-8667-0890972110D0}"/>
    <dgm:cxn modelId="{9845D67E-A7D8-4B58-8A20-DD9B66C6BB5E}" srcId="{DF3BA52C-0CD6-448F-875D-F7B9C4409240}" destId="{7FD27885-335B-4F40-B39B-0B01F7149A48}" srcOrd="0" destOrd="0" parTransId="{ACAC29D4-678E-4454-9152-3B8B916B81A9}" sibTransId="{68D35C14-C418-4A61-86B7-953A4238809C}"/>
    <dgm:cxn modelId="{A720ECA7-D206-4438-91E6-DE73FBC6DE69}" type="presOf" srcId="{DF3BA52C-0CD6-448F-875D-F7B9C4409240}" destId="{17944F27-797C-4A21-A0F8-32AB6E655EAC}" srcOrd="0" destOrd="0" presId="urn:microsoft.com/office/officeart/2005/8/layout/vList2"/>
    <dgm:cxn modelId="{C14685D1-FE09-4AF2-ADE9-79D987B9645D}" srcId="{DF3BA52C-0CD6-448F-875D-F7B9C4409240}" destId="{D41ACD35-1D4C-4522-81AD-03252BC4EFA8}" srcOrd="1" destOrd="0" parTransId="{2D0F3E21-1EE5-483E-BF3F-A88A975638AE}" sibTransId="{ED16AF2A-CB56-410E-ACCA-F5BD06C4C044}"/>
    <dgm:cxn modelId="{B48A85F2-8595-4FBD-854B-5D78D6D77115}" type="presOf" srcId="{B5D8F812-7415-4F12-84F7-825F43775A79}" destId="{A55F8754-949B-44CA-A106-78B9EBEEBA8D}" srcOrd="0" destOrd="0" presId="urn:microsoft.com/office/officeart/2005/8/layout/vList2"/>
    <dgm:cxn modelId="{1B34B78D-34E2-487F-B2E3-B4F71D19C9CD}" type="presParOf" srcId="{17944F27-797C-4A21-A0F8-32AB6E655EAC}" destId="{48A7F5E4-9835-4455-836A-47148D466544}" srcOrd="0" destOrd="0" presId="urn:microsoft.com/office/officeart/2005/8/layout/vList2"/>
    <dgm:cxn modelId="{C5D45185-6E7E-45E8-B88F-DFE8029623DA}" type="presParOf" srcId="{17944F27-797C-4A21-A0F8-32AB6E655EAC}" destId="{A55F8754-949B-44CA-A106-78B9EBEEBA8D}" srcOrd="1" destOrd="0" presId="urn:microsoft.com/office/officeart/2005/8/layout/vList2"/>
    <dgm:cxn modelId="{7287882B-33C1-43C4-A057-C5C303C44DB7}" type="presParOf" srcId="{17944F27-797C-4A21-A0F8-32AB6E655EAC}" destId="{FCAD98BA-3CC6-4366-AF2A-F130629351F2}" srcOrd="2" destOrd="0" presId="urn:microsoft.com/office/officeart/2005/8/layout/vList2"/>
    <dgm:cxn modelId="{1B8F0538-4800-46E1-8886-6850E80D5BC1}" type="presParOf" srcId="{17944F27-797C-4A21-A0F8-32AB6E655EAC}" destId="{BC0A5F23-6A22-496B-B19E-29B2854A15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60AD37-D57C-46CB-887D-A662EAAD3E8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7BD924-1EF9-4F03-9B75-675A0789D836}">
      <dgm:prSet/>
      <dgm:spPr/>
      <dgm:t>
        <a:bodyPr/>
        <a:lstStyle/>
        <a:p>
          <a:r>
            <a:rPr lang="pt-BR"/>
            <a:t>Os testes estatísticos, por meio de fórmulas específicas resultam em um valor de probabilidade - </a:t>
          </a:r>
          <a:r>
            <a:rPr lang="pt-BR" b="1"/>
            <a:t>p-valor - </a:t>
          </a:r>
          <a:r>
            <a:rPr lang="pt-BR"/>
            <a:t> que varia de 0 a 1 .</a:t>
          </a:r>
          <a:endParaRPr lang="en-US"/>
        </a:p>
      </dgm:t>
    </dgm:pt>
    <dgm:pt modelId="{ADC4EE52-FF9A-4B68-AFE0-7DF1B37FE134}" type="parTrans" cxnId="{BFDF16AC-1797-4073-95B3-77692B539847}">
      <dgm:prSet/>
      <dgm:spPr/>
      <dgm:t>
        <a:bodyPr/>
        <a:lstStyle/>
        <a:p>
          <a:endParaRPr lang="en-US"/>
        </a:p>
      </dgm:t>
    </dgm:pt>
    <dgm:pt modelId="{D8B28C26-B933-47BF-AF0A-A617D8B1CA2A}" type="sibTrans" cxnId="{BFDF16AC-1797-4073-95B3-77692B539847}">
      <dgm:prSet/>
      <dgm:spPr/>
      <dgm:t>
        <a:bodyPr/>
        <a:lstStyle/>
        <a:p>
          <a:endParaRPr lang="en-US"/>
        </a:p>
      </dgm:t>
    </dgm:pt>
    <dgm:pt modelId="{8001A55F-00E2-4B53-BEC8-AC6DA8851642}">
      <dgm:prSet/>
      <dgm:spPr/>
      <dgm:t>
        <a:bodyPr/>
        <a:lstStyle/>
        <a:p>
          <a:r>
            <a:rPr lang="pt-BR"/>
            <a:t>Compara-se o p-valor com o nível de significância adotado para a pesquisa, para saber se o resultado do teste foi significativo ou não (rejeita ou não a hipótese nula).</a:t>
          </a:r>
          <a:endParaRPr lang="en-US"/>
        </a:p>
      </dgm:t>
    </dgm:pt>
    <dgm:pt modelId="{D1385802-9502-47DF-8472-BAC7DB303E9C}" type="parTrans" cxnId="{8EBA8A24-6F79-4D83-99A9-F0D602A69DCE}">
      <dgm:prSet/>
      <dgm:spPr/>
      <dgm:t>
        <a:bodyPr/>
        <a:lstStyle/>
        <a:p>
          <a:endParaRPr lang="en-US"/>
        </a:p>
      </dgm:t>
    </dgm:pt>
    <dgm:pt modelId="{D8991646-BFB4-4295-9CC6-F329D98FA14E}" type="sibTrans" cxnId="{8EBA8A24-6F79-4D83-99A9-F0D602A69DCE}">
      <dgm:prSet/>
      <dgm:spPr/>
      <dgm:t>
        <a:bodyPr/>
        <a:lstStyle/>
        <a:p>
          <a:endParaRPr lang="en-US"/>
        </a:p>
      </dgm:t>
    </dgm:pt>
    <dgm:pt modelId="{BD15040E-3529-404E-B425-FB7B775A7478}">
      <dgm:prSet/>
      <dgm:spPr/>
      <dgm:t>
        <a:bodyPr/>
        <a:lstStyle/>
        <a:p>
          <a:r>
            <a:rPr lang="pt-BR"/>
            <a:t>O nível de significância ( </a:t>
          </a:r>
          <a:r>
            <a:rPr lang="el-GR"/>
            <a:t>α</a:t>
          </a:r>
          <a:r>
            <a:rPr lang="pt-BR"/>
            <a:t> ) é a probabilidade de rejeitar a hipótese nula quando ela é verdadeira, ou seja, é a probabilidade de erro.  </a:t>
          </a:r>
          <a:endParaRPr lang="en-US"/>
        </a:p>
      </dgm:t>
    </dgm:pt>
    <dgm:pt modelId="{3A1A13B4-39B0-4F8F-BA54-4B0848146E37}" type="parTrans" cxnId="{1E73A5D8-264E-44F9-BC83-2A41AEA0A52A}">
      <dgm:prSet/>
      <dgm:spPr/>
      <dgm:t>
        <a:bodyPr/>
        <a:lstStyle/>
        <a:p>
          <a:endParaRPr lang="en-US"/>
        </a:p>
      </dgm:t>
    </dgm:pt>
    <dgm:pt modelId="{E8CA6E3D-1523-4A25-A43C-F508A7578D7D}" type="sibTrans" cxnId="{1E73A5D8-264E-44F9-BC83-2A41AEA0A52A}">
      <dgm:prSet/>
      <dgm:spPr/>
      <dgm:t>
        <a:bodyPr/>
        <a:lstStyle/>
        <a:p>
          <a:endParaRPr lang="en-US"/>
        </a:p>
      </dgm:t>
    </dgm:pt>
    <dgm:pt modelId="{8F813AD4-A84B-4427-AD19-428C15AD3528}">
      <dgm:prSet/>
      <dgm:spPr/>
      <dgm:t>
        <a:bodyPr/>
        <a:lstStyle/>
        <a:p>
          <a:r>
            <a:rPr lang="el-GR"/>
            <a:t>α</a:t>
          </a:r>
          <a:r>
            <a:rPr lang="pt-BR"/>
            <a:t> = 1 – nível de confiança</a:t>
          </a:r>
          <a:endParaRPr lang="en-US"/>
        </a:p>
      </dgm:t>
    </dgm:pt>
    <dgm:pt modelId="{68218963-B4C0-4CC9-9CA6-950C7F7BF5BC}" type="parTrans" cxnId="{DFF7218C-A82C-40E5-B1AA-C7B1456A65F5}">
      <dgm:prSet/>
      <dgm:spPr/>
      <dgm:t>
        <a:bodyPr/>
        <a:lstStyle/>
        <a:p>
          <a:endParaRPr lang="en-US"/>
        </a:p>
      </dgm:t>
    </dgm:pt>
    <dgm:pt modelId="{3D452B97-3263-4996-A435-0540750F1F4E}" type="sibTrans" cxnId="{DFF7218C-A82C-40E5-B1AA-C7B1456A65F5}">
      <dgm:prSet/>
      <dgm:spPr/>
      <dgm:t>
        <a:bodyPr/>
        <a:lstStyle/>
        <a:p>
          <a:endParaRPr lang="en-US"/>
        </a:p>
      </dgm:t>
    </dgm:pt>
    <dgm:pt modelId="{3DCDF78D-DF1A-4DD4-AC82-A2FB43CF09FF}" type="pres">
      <dgm:prSet presAssocID="{A060AD37-D57C-46CB-887D-A662EAAD3E85}" presName="vert0" presStyleCnt="0">
        <dgm:presLayoutVars>
          <dgm:dir/>
          <dgm:animOne val="branch"/>
          <dgm:animLvl val="lvl"/>
        </dgm:presLayoutVars>
      </dgm:prSet>
      <dgm:spPr/>
    </dgm:pt>
    <dgm:pt modelId="{AF627438-AE09-4A36-BB60-A7F5729EB54A}" type="pres">
      <dgm:prSet presAssocID="{D37BD924-1EF9-4F03-9B75-675A0789D836}" presName="thickLine" presStyleLbl="alignNode1" presStyleIdx="0" presStyleCnt="4"/>
      <dgm:spPr/>
    </dgm:pt>
    <dgm:pt modelId="{9FA37A8E-6A48-4224-935F-A6C117F7C90F}" type="pres">
      <dgm:prSet presAssocID="{D37BD924-1EF9-4F03-9B75-675A0789D836}" presName="horz1" presStyleCnt="0"/>
      <dgm:spPr/>
    </dgm:pt>
    <dgm:pt modelId="{0E6D2D75-38B0-4767-A4C6-3D970A25F514}" type="pres">
      <dgm:prSet presAssocID="{D37BD924-1EF9-4F03-9B75-675A0789D836}" presName="tx1" presStyleLbl="revTx" presStyleIdx="0" presStyleCnt="4"/>
      <dgm:spPr/>
    </dgm:pt>
    <dgm:pt modelId="{4F53E596-F571-4341-8975-5698F3043A78}" type="pres">
      <dgm:prSet presAssocID="{D37BD924-1EF9-4F03-9B75-675A0789D836}" presName="vert1" presStyleCnt="0"/>
      <dgm:spPr/>
    </dgm:pt>
    <dgm:pt modelId="{1D5EF0C3-519B-4EF2-BAA6-6DF2BC80B68C}" type="pres">
      <dgm:prSet presAssocID="{8001A55F-00E2-4B53-BEC8-AC6DA8851642}" presName="thickLine" presStyleLbl="alignNode1" presStyleIdx="1" presStyleCnt="4"/>
      <dgm:spPr/>
    </dgm:pt>
    <dgm:pt modelId="{ED6EE619-2886-407E-842B-BD69E78C3A2D}" type="pres">
      <dgm:prSet presAssocID="{8001A55F-00E2-4B53-BEC8-AC6DA8851642}" presName="horz1" presStyleCnt="0"/>
      <dgm:spPr/>
    </dgm:pt>
    <dgm:pt modelId="{045ED048-E8E2-4510-904D-B1D938497F6E}" type="pres">
      <dgm:prSet presAssocID="{8001A55F-00E2-4B53-BEC8-AC6DA8851642}" presName="tx1" presStyleLbl="revTx" presStyleIdx="1" presStyleCnt="4"/>
      <dgm:spPr/>
    </dgm:pt>
    <dgm:pt modelId="{401BD685-D3AF-477C-94B1-EE4434C7C0B5}" type="pres">
      <dgm:prSet presAssocID="{8001A55F-00E2-4B53-BEC8-AC6DA8851642}" presName="vert1" presStyleCnt="0"/>
      <dgm:spPr/>
    </dgm:pt>
    <dgm:pt modelId="{FF9B147E-BFB5-480B-BB0C-A7EA5CF3AF89}" type="pres">
      <dgm:prSet presAssocID="{BD15040E-3529-404E-B425-FB7B775A7478}" presName="thickLine" presStyleLbl="alignNode1" presStyleIdx="2" presStyleCnt="4"/>
      <dgm:spPr/>
    </dgm:pt>
    <dgm:pt modelId="{9C96F84B-1EDF-4F73-BEF1-7A87AEF7D24B}" type="pres">
      <dgm:prSet presAssocID="{BD15040E-3529-404E-B425-FB7B775A7478}" presName="horz1" presStyleCnt="0"/>
      <dgm:spPr/>
    </dgm:pt>
    <dgm:pt modelId="{2A56F761-C330-419E-90A6-3FD34CAF11A9}" type="pres">
      <dgm:prSet presAssocID="{BD15040E-3529-404E-B425-FB7B775A7478}" presName="tx1" presStyleLbl="revTx" presStyleIdx="2" presStyleCnt="4"/>
      <dgm:spPr/>
    </dgm:pt>
    <dgm:pt modelId="{751B45CF-31C2-44CC-BBC8-132532E825C2}" type="pres">
      <dgm:prSet presAssocID="{BD15040E-3529-404E-B425-FB7B775A7478}" presName="vert1" presStyleCnt="0"/>
      <dgm:spPr/>
    </dgm:pt>
    <dgm:pt modelId="{C779B1F6-5A76-431A-BF86-C8C0CF49101B}" type="pres">
      <dgm:prSet presAssocID="{8F813AD4-A84B-4427-AD19-428C15AD3528}" presName="thickLine" presStyleLbl="alignNode1" presStyleIdx="3" presStyleCnt="4"/>
      <dgm:spPr/>
    </dgm:pt>
    <dgm:pt modelId="{79B18C2F-A353-4584-B944-AAF92122B335}" type="pres">
      <dgm:prSet presAssocID="{8F813AD4-A84B-4427-AD19-428C15AD3528}" presName="horz1" presStyleCnt="0"/>
      <dgm:spPr/>
    </dgm:pt>
    <dgm:pt modelId="{DED75188-53BB-4C26-9AE9-F6265167615C}" type="pres">
      <dgm:prSet presAssocID="{8F813AD4-A84B-4427-AD19-428C15AD3528}" presName="tx1" presStyleLbl="revTx" presStyleIdx="3" presStyleCnt="4"/>
      <dgm:spPr/>
    </dgm:pt>
    <dgm:pt modelId="{A47C70B9-DCAF-4D10-8180-112A3D6E53E7}" type="pres">
      <dgm:prSet presAssocID="{8F813AD4-A84B-4427-AD19-428C15AD3528}" presName="vert1" presStyleCnt="0"/>
      <dgm:spPr/>
    </dgm:pt>
  </dgm:ptLst>
  <dgm:cxnLst>
    <dgm:cxn modelId="{8EBA8A24-6F79-4D83-99A9-F0D602A69DCE}" srcId="{A060AD37-D57C-46CB-887D-A662EAAD3E85}" destId="{8001A55F-00E2-4B53-BEC8-AC6DA8851642}" srcOrd="1" destOrd="0" parTransId="{D1385802-9502-47DF-8472-BAC7DB303E9C}" sibTransId="{D8991646-BFB4-4295-9CC6-F329D98FA14E}"/>
    <dgm:cxn modelId="{EA29E670-2D66-4DCA-94BB-9D17A64F604C}" type="presOf" srcId="{8001A55F-00E2-4B53-BEC8-AC6DA8851642}" destId="{045ED048-E8E2-4510-904D-B1D938497F6E}" srcOrd="0" destOrd="0" presId="urn:microsoft.com/office/officeart/2008/layout/LinedList"/>
    <dgm:cxn modelId="{DFF7218C-A82C-40E5-B1AA-C7B1456A65F5}" srcId="{A060AD37-D57C-46CB-887D-A662EAAD3E85}" destId="{8F813AD4-A84B-4427-AD19-428C15AD3528}" srcOrd="3" destOrd="0" parTransId="{68218963-B4C0-4CC9-9CA6-950C7F7BF5BC}" sibTransId="{3D452B97-3263-4996-A435-0540750F1F4E}"/>
    <dgm:cxn modelId="{F63C699A-9F9E-472B-8487-E993945A1608}" type="presOf" srcId="{D37BD924-1EF9-4F03-9B75-675A0789D836}" destId="{0E6D2D75-38B0-4767-A4C6-3D970A25F514}" srcOrd="0" destOrd="0" presId="urn:microsoft.com/office/officeart/2008/layout/LinedList"/>
    <dgm:cxn modelId="{F1FF09A4-ECAF-43DF-B9B2-2F8DF3D86E8D}" type="presOf" srcId="{8F813AD4-A84B-4427-AD19-428C15AD3528}" destId="{DED75188-53BB-4C26-9AE9-F6265167615C}" srcOrd="0" destOrd="0" presId="urn:microsoft.com/office/officeart/2008/layout/LinedList"/>
    <dgm:cxn modelId="{37A6E4A9-C2FB-4A8A-A5DF-8C3A472BAA70}" type="presOf" srcId="{BD15040E-3529-404E-B425-FB7B775A7478}" destId="{2A56F761-C330-419E-90A6-3FD34CAF11A9}" srcOrd="0" destOrd="0" presId="urn:microsoft.com/office/officeart/2008/layout/LinedList"/>
    <dgm:cxn modelId="{BFDF16AC-1797-4073-95B3-77692B539847}" srcId="{A060AD37-D57C-46CB-887D-A662EAAD3E85}" destId="{D37BD924-1EF9-4F03-9B75-675A0789D836}" srcOrd="0" destOrd="0" parTransId="{ADC4EE52-FF9A-4B68-AFE0-7DF1B37FE134}" sibTransId="{D8B28C26-B933-47BF-AF0A-A617D8B1CA2A}"/>
    <dgm:cxn modelId="{1E73A5D8-264E-44F9-BC83-2A41AEA0A52A}" srcId="{A060AD37-D57C-46CB-887D-A662EAAD3E85}" destId="{BD15040E-3529-404E-B425-FB7B775A7478}" srcOrd="2" destOrd="0" parTransId="{3A1A13B4-39B0-4F8F-BA54-4B0848146E37}" sibTransId="{E8CA6E3D-1523-4A25-A43C-F508A7578D7D}"/>
    <dgm:cxn modelId="{19F16FE3-726C-4ED7-8C70-40F2F77B4771}" type="presOf" srcId="{A060AD37-D57C-46CB-887D-A662EAAD3E85}" destId="{3DCDF78D-DF1A-4DD4-AC82-A2FB43CF09FF}" srcOrd="0" destOrd="0" presId="urn:microsoft.com/office/officeart/2008/layout/LinedList"/>
    <dgm:cxn modelId="{399048D6-5EF3-4235-A090-F20F69407D0D}" type="presParOf" srcId="{3DCDF78D-DF1A-4DD4-AC82-A2FB43CF09FF}" destId="{AF627438-AE09-4A36-BB60-A7F5729EB54A}" srcOrd="0" destOrd="0" presId="urn:microsoft.com/office/officeart/2008/layout/LinedList"/>
    <dgm:cxn modelId="{EFB19E0F-C1BD-4EE7-95E0-80AE8DA6BAB9}" type="presParOf" srcId="{3DCDF78D-DF1A-4DD4-AC82-A2FB43CF09FF}" destId="{9FA37A8E-6A48-4224-935F-A6C117F7C90F}" srcOrd="1" destOrd="0" presId="urn:microsoft.com/office/officeart/2008/layout/LinedList"/>
    <dgm:cxn modelId="{8D711866-9297-43B0-9AB7-5AA372BAAF53}" type="presParOf" srcId="{9FA37A8E-6A48-4224-935F-A6C117F7C90F}" destId="{0E6D2D75-38B0-4767-A4C6-3D970A25F514}" srcOrd="0" destOrd="0" presId="urn:microsoft.com/office/officeart/2008/layout/LinedList"/>
    <dgm:cxn modelId="{49FBCD3E-8C70-4F49-8227-0E57663BF8A5}" type="presParOf" srcId="{9FA37A8E-6A48-4224-935F-A6C117F7C90F}" destId="{4F53E596-F571-4341-8975-5698F3043A78}" srcOrd="1" destOrd="0" presId="urn:microsoft.com/office/officeart/2008/layout/LinedList"/>
    <dgm:cxn modelId="{BCFCDFE6-7DB0-4831-A3F2-FCB644CACB3E}" type="presParOf" srcId="{3DCDF78D-DF1A-4DD4-AC82-A2FB43CF09FF}" destId="{1D5EF0C3-519B-4EF2-BAA6-6DF2BC80B68C}" srcOrd="2" destOrd="0" presId="urn:microsoft.com/office/officeart/2008/layout/LinedList"/>
    <dgm:cxn modelId="{D54804F2-ED01-4840-B6AC-69B2EBE0096D}" type="presParOf" srcId="{3DCDF78D-DF1A-4DD4-AC82-A2FB43CF09FF}" destId="{ED6EE619-2886-407E-842B-BD69E78C3A2D}" srcOrd="3" destOrd="0" presId="urn:microsoft.com/office/officeart/2008/layout/LinedList"/>
    <dgm:cxn modelId="{07A1C3B7-BA01-4A57-B7F3-F0CBC1228EA3}" type="presParOf" srcId="{ED6EE619-2886-407E-842B-BD69E78C3A2D}" destId="{045ED048-E8E2-4510-904D-B1D938497F6E}" srcOrd="0" destOrd="0" presId="urn:microsoft.com/office/officeart/2008/layout/LinedList"/>
    <dgm:cxn modelId="{6EF82839-9E5F-44B5-AB7E-D0680F31508B}" type="presParOf" srcId="{ED6EE619-2886-407E-842B-BD69E78C3A2D}" destId="{401BD685-D3AF-477C-94B1-EE4434C7C0B5}" srcOrd="1" destOrd="0" presId="urn:microsoft.com/office/officeart/2008/layout/LinedList"/>
    <dgm:cxn modelId="{13218C47-D013-4C20-B08B-84C9808D47B2}" type="presParOf" srcId="{3DCDF78D-DF1A-4DD4-AC82-A2FB43CF09FF}" destId="{FF9B147E-BFB5-480B-BB0C-A7EA5CF3AF89}" srcOrd="4" destOrd="0" presId="urn:microsoft.com/office/officeart/2008/layout/LinedList"/>
    <dgm:cxn modelId="{A4D6FAE5-5180-4DDD-813C-0A15511C0507}" type="presParOf" srcId="{3DCDF78D-DF1A-4DD4-AC82-A2FB43CF09FF}" destId="{9C96F84B-1EDF-4F73-BEF1-7A87AEF7D24B}" srcOrd="5" destOrd="0" presId="urn:microsoft.com/office/officeart/2008/layout/LinedList"/>
    <dgm:cxn modelId="{5CB9BEAC-82C7-48C7-A574-0B5A7E0C55EA}" type="presParOf" srcId="{9C96F84B-1EDF-4F73-BEF1-7A87AEF7D24B}" destId="{2A56F761-C330-419E-90A6-3FD34CAF11A9}" srcOrd="0" destOrd="0" presId="urn:microsoft.com/office/officeart/2008/layout/LinedList"/>
    <dgm:cxn modelId="{DDCFD40E-BBD3-4196-8F25-3E2EB27AE924}" type="presParOf" srcId="{9C96F84B-1EDF-4F73-BEF1-7A87AEF7D24B}" destId="{751B45CF-31C2-44CC-BBC8-132532E825C2}" srcOrd="1" destOrd="0" presId="urn:microsoft.com/office/officeart/2008/layout/LinedList"/>
    <dgm:cxn modelId="{37A0BD02-F67F-457D-A27A-19D958AA4449}" type="presParOf" srcId="{3DCDF78D-DF1A-4DD4-AC82-A2FB43CF09FF}" destId="{C779B1F6-5A76-431A-BF86-C8C0CF49101B}" srcOrd="6" destOrd="0" presId="urn:microsoft.com/office/officeart/2008/layout/LinedList"/>
    <dgm:cxn modelId="{8DE70E6A-C1B2-49A0-9DFA-C76932684042}" type="presParOf" srcId="{3DCDF78D-DF1A-4DD4-AC82-A2FB43CF09FF}" destId="{79B18C2F-A353-4584-B944-AAF92122B335}" srcOrd="7" destOrd="0" presId="urn:microsoft.com/office/officeart/2008/layout/LinedList"/>
    <dgm:cxn modelId="{AB9AADFD-7AE9-41E6-B5C2-32869D4CFDCE}" type="presParOf" srcId="{79B18C2F-A353-4584-B944-AAF92122B335}" destId="{DED75188-53BB-4C26-9AE9-F6265167615C}" srcOrd="0" destOrd="0" presId="urn:microsoft.com/office/officeart/2008/layout/LinedList"/>
    <dgm:cxn modelId="{260D4379-6FE2-4392-9B66-117E4ACB62EF}" type="presParOf" srcId="{79B18C2F-A353-4584-B944-AAF92122B335}" destId="{A47C70B9-DCAF-4D10-8180-112A3D6E53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3BA52C-0CD6-448F-875D-F7B9C44092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FD27885-335B-4F40-B39B-0B01F7149A48}">
      <dgm:prSet phldrT="[Texto]"/>
      <dgm:spPr/>
      <dgm:t>
        <a:bodyPr/>
        <a:lstStyle/>
        <a:p>
          <a:r>
            <a:rPr lang="pt-BR" dirty="0"/>
            <a:t>TESTE SIGNIFICATIVO</a:t>
          </a:r>
        </a:p>
      </dgm:t>
    </dgm:pt>
    <dgm:pt modelId="{ACAC29D4-678E-4454-9152-3B8B916B81A9}" type="parTrans" cxnId="{9845D67E-A7D8-4B58-8A20-DD9B66C6BB5E}">
      <dgm:prSet/>
      <dgm:spPr/>
      <dgm:t>
        <a:bodyPr/>
        <a:lstStyle/>
        <a:p>
          <a:endParaRPr lang="pt-BR"/>
        </a:p>
      </dgm:t>
    </dgm:pt>
    <dgm:pt modelId="{68D35C14-C418-4A61-86B7-953A4238809C}" type="sibTrans" cxnId="{9845D67E-A7D8-4B58-8A20-DD9B66C6BB5E}">
      <dgm:prSet/>
      <dgm:spPr/>
      <dgm:t>
        <a:bodyPr/>
        <a:lstStyle/>
        <a:p>
          <a:endParaRPr lang="pt-BR"/>
        </a:p>
      </dgm:t>
    </dgm:pt>
    <mc:AlternateContent xmlns:mc="http://schemas.openxmlformats.org/markup-compatibility/2006" xmlns:a14="http://schemas.microsoft.com/office/drawing/2010/main">
      <mc:Choice Requires="a14">
        <dgm:pt modelId="{B5D8F812-7415-4F12-84F7-825F43775A79}">
          <dgm:prSet phldrT="[Texto]"/>
          <dgm:spPr/>
          <dgm:t>
            <a:bodyPr/>
            <a:lstStyle/>
            <a:p>
              <a:r>
                <a:rPr lang="pt-BR" dirty="0"/>
                <a:t>P&lt;0,05 – Rejeita-se a hipótese </a:t>
              </a:r>
              <a14:m>
                <m:oMath xmlns:m="http://schemas.openxmlformats.org/officeDocument/2006/math">
                  <m:sSub>
                    <m:sSubPr>
                      <m:ctrlPr>
                        <a:rPr lang="pt-BR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BR" b="0" i="1" smtClean="0">
                          <a:latin typeface="Cambria Math"/>
                        </a:rPr>
                        <m:t>𝐻</m:t>
                      </m:r>
                    </m:e>
                    <m:sub>
                      <m:r>
                        <a:rPr lang="pt-BR" b="0" i="1" smtClean="0">
                          <a:latin typeface="Cambria Math"/>
                        </a:rPr>
                        <m:t>0</m:t>
                      </m:r>
                    </m:sub>
                  </m:sSub>
                </m:oMath>
              </a14:m>
              <a:endParaRPr lang="pt-BR" dirty="0"/>
            </a:p>
          </dgm:t>
        </dgm:pt>
      </mc:Choice>
      <mc:Fallback xmlns="">
        <dgm:pt modelId="{B5D8F812-7415-4F12-84F7-825F43775A79}">
          <dgm:prSet phldrT="[Texto]"/>
          <dgm:spPr/>
          <dgm:t>
            <a:bodyPr/>
            <a:lstStyle/>
            <a:p>
              <a:r>
                <a:rPr lang="pt-BR" smtClean="0"/>
                <a:t>P&lt;0,05 – </a:t>
              </a:r>
              <a:r>
                <a:rPr lang="pt-BR" dirty="0" smtClean="0"/>
                <a:t>Rejeita-se a hipótese </a:t>
              </a:r>
              <a:r>
                <a:rPr lang="pt-BR" b="0" i="0" smtClean="0">
                  <a:latin typeface="Cambria Math"/>
                </a:rPr>
                <a:t>𝐻_0</a:t>
              </a:r>
              <a:endParaRPr lang="pt-BR" dirty="0"/>
            </a:p>
          </dgm:t>
        </dgm:pt>
      </mc:Fallback>
    </mc:AlternateContent>
    <dgm:pt modelId="{DFBCA3AC-1DF2-4B83-BBD8-35AFA31076D8}" type="parTrans" cxnId="{52AB6C04-368E-4314-BF63-BBCEF81BADB1}">
      <dgm:prSet/>
      <dgm:spPr/>
      <dgm:t>
        <a:bodyPr/>
        <a:lstStyle/>
        <a:p>
          <a:endParaRPr lang="pt-BR"/>
        </a:p>
      </dgm:t>
    </dgm:pt>
    <dgm:pt modelId="{7FC99A72-0C8F-4017-90CB-C8E35B94A4BF}" type="sibTrans" cxnId="{52AB6C04-368E-4314-BF63-BBCEF81BADB1}">
      <dgm:prSet/>
      <dgm:spPr/>
      <dgm:t>
        <a:bodyPr/>
        <a:lstStyle/>
        <a:p>
          <a:endParaRPr lang="pt-BR"/>
        </a:p>
      </dgm:t>
    </dgm:pt>
    <dgm:pt modelId="{D41ACD35-1D4C-4522-81AD-03252BC4EFA8}">
      <dgm:prSet phldrT="[Texto]"/>
      <dgm:spPr/>
      <dgm:t>
        <a:bodyPr/>
        <a:lstStyle/>
        <a:p>
          <a:r>
            <a:rPr lang="pt-BR" dirty="0"/>
            <a:t>TESTE NÃO SIGNIFICATIVO</a:t>
          </a:r>
        </a:p>
      </dgm:t>
    </dgm:pt>
    <dgm:pt modelId="{2D0F3E21-1EE5-483E-BF3F-A88A975638AE}" type="parTrans" cxnId="{C14685D1-FE09-4AF2-ADE9-79D987B9645D}">
      <dgm:prSet/>
      <dgm:spPr/>
      <dgm:t>
        <a:bodyPr/>
        <a:lstStyle/>
        <a:p>
          <a:endParaRPr lang="pt-BR"/>
        </a:p>
      </dgm:t>
    </dgm:pt>
    <dgm:pt modelId="{ED16AF2A-CB56-410E-ACCA-F5BD06C4C044}" type="sibTrans" cxnId="{C14685D1-FE09-4AF2-ADE9-79D987B9645D}">
      <dgm:prSet/>
      <dgm:spPr/>
      <dgm:t>
        <a:bodyPr/>
        <a:lstStyle/>
        <a:p>
          <a:endParaRPr lang="pt-BR"/>
        </a:p>
      </dgm:t>
    </dgm:pt>
    <mc:AlternateContent xmlns:mc="http://schemas.openxmlformats.org/markup-compatibility/2006" xmlns:a14="http://schemas.microsoft.com/office/drawing/2010/main">
      <mc:Choice Requires="a14">
        <dgm:pt modelId="{177D6A0B-C14C-4DF1-8072-8AEEC396F943}">
          <dgm:prSet phldrT="[Texto]"/>
          <dgm:spPr/>
          <dgm:t>
            <a:bodyPr/>
            <a:lstStyle/>
            <a:p>
              <a:r>
                <a:rPr lang="pt-BR" dirty="0"/>
                <a:t>P&gt;0,05 – Não Rejeita a hipótese </a:t>
              </a:r>
              <a14:m>
                <m:oMath xmlns:m="http://schemas.openxmlformats.org/officeDocument/2006/math">
                  <m:sSub>
                    <m:sSubPr>
                      <m:ctrlPr>
                        <a:rPr lang="pt-BR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BR" b="0" i="1" smtClean="0">
                          <a:latin typeface="Cambria Math"/>
                        </a:rPr>
                        <m:t>𝐻</m:t>
                      </m:r>
                    </m:e>
                    <m:sub>
                      <m:r>
                        <a:rPr lang="pt-BR" b="0" i="1" smtClean="0">
                          <a:latin typeface="Cambria Math"/>
                        </a:rPr>
                        <m:t>0</m:t>
                      </m:r>
                    </m:sub>
                  </m:sSub>
                </m:oMath>
              </a14:m>
              <a:endParaRPr lang="pt-BR" dirty="0"/>
            </a:p>
          </dgm:t>
        </dgm:pt>
      </mc:Choice>
      <mc:Fallback xmlns="">
        <dgm:pt modelId="{177D6A0B-C14C-4DF1-8072-8AEEC396F943}">
          <dgm:prSet phldrT="[Texto]"/>
          <dgm:spPr/>
          <dgm:t>
            <a:bodyPr/>
            <a:lstStyle/>
            <a:p>
              <a:r>
                <a:rPr lang="pt-BR" dirty="0" smtClean="0"/>
                <a:t>P&gt;0,05 – Não Rejeita </a:t>
              </a:r>
              <a:r>
                <a:rPr lang="pt-BR" dirty="0" smtClean="0"/>
                <a:t>a hipótese </a:t>
              </a:r>
              <a:r>
                <a:rPr lang="pt-BR" b="0" i="0" smtClean="0">
                  <a:latin typeface="Cambria Math"/>
                </a:rPr>
                <a:t>𝐻_0</a:t>
              </a:r>
              <a:endParaRPr lang="pt-BR" dirty="0"/>
            </a:p>
          </dgm:t>
        </dgm:pt>
      </mc:Fallback>
    </mc:AlternateContent>
    <dgm:pt modelId="{ADD258E4-DBBF-43AE-B40F-DE75146CC380}" type="parTrans" cxnId="{A465D674-6EFD-42F4-94BB-AD16081C0574}">
      <dgm:prSet/>
      <dgm:spPr/>
      <dgm:t>
        <a:bodyPr/>
        <a:lstStyle/>
        <a:p>
          <a:endParaRPr lang="pt-BR"/>
        </a:p>
      </dgm:t>
    </dgm:pt>
    <dgm:pt modelId="{CCF6B675-8546-471B-8667-0890972110D0}" type="sibTrans" cxnId="{A465D674-6EFD-42F4-94BB-AD16081C0574}">
      <dgm:prSet/>
      <dgm:spPr/>
      <dgm:t>
        <a:bodyPr/>
        <a:lstStyle/>
        <a:p>
          <a:endParaRPr lang="pt-BR"/>
        </a:p>
      </dgm:t>
    </dgm:pt>
    <dgm:pt modelId="{17944F27-797C-4A21-A0F8-32AB6E655EAC}" type="pres">
      <dgm:prSet presAssocID="{DF3BA52C-0CD6-448F-875D-F7B9C4409240}" presName="linear" presStyleCnt="0">
        <dgm:presLayoutVars>
          <dgm:animLvl val="lvl"/>
          <dgm:resizeHandles val="exact"/>
        </dgm:presLayoutVars>
      </dgm:prSet>
      <dgm:spPr/>
    </dgm:pt>
    <dgm:pt modelId="{48A7F5E4-9835-4455-836A-47148D466544}" type="pres">
      <dgm:prSet presAssocID="{7FD27885-335B-4F40-B39B-0B01F7149A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5F8754-949B-44CA-A106-78B9EBEEBA8D}" type="pres">
      <dgm:prSet presAssocID="{7FD27885-335B-4F40-B39B-0B01F7149A48}" presName="childText" presStyleLbl="revTx" presStyleIdx="0" presStyleCnt="2">
        <dgm:presLayoutVars>
          <dgm:bulletEnabled val="1"/>
        </dgm:presLayoutVars>
      </dgm:prSet>
      <dgm:spPr/>
    </dgm:pt>
    <dgm:pt modelId="{FCAD98BA-3CC6-4366-AF2A-F130629351F2}" type="pres">
      <dgm:prSet presAssocID="{D41ACD35-1D4C-4522-81AD-03252BC4EF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0A5F23-6A22-496B-B19E-29B2854A15F5}" type="pres">
      <dgm:prSet presAssocID="{D41ACD35-1D4C-4522-81AD-03252BC4EFA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2AB6C04-368E-4314-BF63-BBCEF81BADB1}" srcId="{7FD27885-335B-4F40-B39B-0B01F7149A48}" destId="{B5D8F812-7415-4F12-84F7-825F43775A79}" srcOrd="0" destOrd="0" parTransId="{DFBCA3AC-1DF2-4B83-BBD8-35AFA31076D8}" sibTransId="{7FC99A72-0C8F-4017-90CB-C8E35B94A4BF}"/>
    <dgm:cxn modelId="{DDC0901D-4C9B-471C-904F-95BD7D5B09D9}" type="presOf" srcId="{D41ACD35-1D4C-4522-81AD-03252BC4EFA8}" destId="{FCAD98BA-3CC6-4366-AF2A-F130629351F2}" srcOrd="0" destOrd="0" presId="urn:microsoft.com/office/officeart/2005/8/layout/vList2"/>
    <dgm:cxn modelId="{B03DFC35-700F-4DCA-9522-DAC55A254845}" type="presOf" srcId="{177D6A0B-C14C-4DF1-8072-8AEEC396F943}" destId="{BC0A5F23-6A22-496B-B19E-29B2854A15F5}" srcOrd="0" destOrd="0" presId="urn:microsoft.com/office/officeart/2005/8/layout/vList2"/>
    <dgm:cxn modelId="{A1BCFB52-DA6A-4B37-A9A4-09E8D723A682}" type="presOf" srcId="{7FD27885-335B-4F40-B39B-0B01F7149A48}" destId="{48A7F5E4-9835-4455-836A-47148D466544}" srcOrd="0" destOrd="0" presId="urn:microsoft.com/office/officeart/2005/8/layout/vList2"/>
    <dgm:cxn modelId="{A465D674-6EFD-42F4-94BB-AD16081C0574}" srcId="{D41ACD35-1D4C-4522-81AD-03252BC4EFA8}" destId="{177D6A0B-C14C-4DF1-8072-8AEEC396F943}" srcOrd="0" destOrd="0" parTransId="{ADD258E4-DBBF-43AE-B40F-DE75146CC380}" sibTransId="{CCF6B675-8546-471B-8667-0890972110D0}"/>
    <dgm:cxn modelId="{9845D67E-A7D8-4B58-8A20-DD9B66C6BB5E}" srcId="{DF3BA52C-0CD6-448F-875D-F7B9C4409240}" destId="{7FD27885-335B-4F40-B39B-0B01F7149A48}" srcOrd="0" destOrd="0" parTransId="{ACAC29D4-678E-4454-9152-3B8B916B81A9}" sibTransId="{68D35C14-C418-4A61-86B7-953A4238809C}"/>
    <dgm:cxn modelId="{A720ECA7-D206-4438-91E6-DE73FBC6DE69}" type="presOf" srcId="{DF3BA52C-0CD6-448F-875D-F7B9C4409240}" destId="{17944F27-797C-4A21-A0F8-32AB6E655EAC}" srcOrd="0" destOrd="0" presId="urn:microsoft.com/office/officeart/2005/8/layout/vList2"/>
    <dgm:cxn modelId="{C14685D1-FE09-4AF2-ADE9-79D987B9645D}" srcId="{DF3BA52C-0CD6-448F-875D-F7B9C4409240}" destId="{D41ACD35-1D4C-4522-81AD-03252BC4EFA8}" srcOrd="1" destOrd="0" parTransId="{2D0F3E21-1EE5-483E-BF3F-A88A975638AE}" sibTransId="{ED16AF2A-CB56-410E-ACCA-F5BD06C4C044}"/>
    <dgm:cxn modelId="{B48A85F2-8595-4FBD-854B-5D78D6D77115}" type="presOf" srcId="{B5D8F812-7415-4F12-84F7-825F43775A79}" destId="{A55F8754-949B-44CA-A106-78B9EBEEBA8D}" srcOrd="0" destOrd="0" presId="urn:microsoft.com/office/officeart/2005/8/layout/vList2"/>
    <dgm:cxn modelId="{1B34B78D-34E2-487F-B2E3-B4F71D19C9CD}" type="presParOf" srcId="{17944F27-797C-4A21-A0F8-32AB6E655EAC}" destId="{48A7F5E4-9835-4455-836A-47148D466544}" srcOrd="0" destOrd="0" presId="urn:microsoft.com/office/officeart/2005/8/layout/vList2"/>
    <dgm:cxn modelId="{C5D45185-6E7E-45E8-B88F-DFE8029623DA}" type="presParOf" srcId="{17944F27-797C-4A21-A0F8-32AB6E655EAC}" destId="{A55F8754-949B-44CA-A106-78B9EBEEBA8D}" srcOrd="1" destOrd="0" presId="urn:microsoft.com/office/officeart/2005/8/layout/vList2"/>
    <dgm:cxn modelId="{7287882B-33C1-43C4-A057-C5C303C44DB7}" type="presParOf" srcId="{17944F27-797C-4A21-A0F8-32AB6E655EAC}" destId="{FCAD98BA-3CC6-4366-AF2A-F130629351F2}" srcOrd="2" destOrd="0" presId="urn:microsoft.com/office/officeart/2005/8/layout/vList2"/>
    <dgm:cxn modelId="{1B8F0538-4800-46E1-8886-6850E80D5BC1}" type="presParOf" srcId="{17944F27-797C-4A21-A0F8-32AB6E655EAC}" destId="{BC0A5F23-6A22-496B-B19E-29B2854A15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238237-CA77-4A85-BCC2-6049FBF6141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B8EC0FF-7206-42E8-AD6E-197400DC5108}">
      <dgm:prSet/>
      <dgm:spPr/>
      <dgm:t>
        <a:bodyPr/>
        <a:lstStyle/>
        <a:p>
          <a:r>
            <a:rPr lang="pt-BR"/>
            <a:t>Na análise bivariada, procuramos identificar relações entre duas variáveis.</a:t>
          </a:r>
          <a:endParaRPr lang="en-US"/>
        </a:p>
      </dgm:t>
    </dgm:pt>
    <dgm:pt modelId="{D1542C81-FBD4-4529-9236-03A6AF237B04}" type="parTrans" cxnId="{2365B44F-F47C-4561-BAD3-6EA301A4A51A}">
      <dgm:prSet/>
      <dgm:spPr/>
      <dgm:t>
        <a:bodyPr/>
        <a:lstStyle/>
        <a:p>
          <a:endParaRPr lang="en-US"/>
        </a:p>
      </dgm:t>
    </dgm:pt>
    <dgm:pt modelId="{FC7F7870-2DD4-4EFB-A3C9-C480A0B3007E}" type="sibTrans" cxnId="{2365B44F-F47C-4561-BAD3-6EA301A4A51A}">
      <dgm:prSet/>
      <dgm:spPr/>
      <dgm:t>
        <a:bodyPr/>
        <a:lstStyle/>
        <a:p>
          <a:endParaRPr lang="en-US"/>
        </a:p>
      </dgm:t>
    </dgm:pt>
    <dgm:pt modelId="{5BD69ED5-E686-44AC-81DA-01ABC6F4F00F}">
      <dgm:prSet/>
      <dgm:spPr/>
      <dgm:t>
        <a:bodyPr/>
        <a:lstStyle/>
        <a:p>
          <a:r>
            <a:rPr lang="pt-BR"/>
            <a:t>O tipo de resumo estatístico informativo vai depender dos tipos das variáveis envolvidas.</a:t>
          </a:r>
          <a:endParaRPr lang="en-US"/>
        </a:p>
      </dgm:t>
    </dgm:pt>
    <dgm:pt modelId="{A6F14553-A5C0-40F2-995D-CD59162154C9}" type="parTrans" cxnId="{053D3910-8C93-4535-A908-D094000F54C4}">
      <dgm:prSet/>
      <dgm:spPr/>
      <dgm:t>
        <a:bodyPr/>
        <a:lstStyle/>
        <a:p>
          <a:endParaRPr lang="en-US"/>
        </a:p>
      </dgm:t>
    </dgm:pt>
    <dgm:pt modelId="{70994E49-F1C7-44DB-A6ED-0F788928CB4A}" type="sibTrans" cxnId="{053D3910-8C93-4535-A908-D094000F54C4}">
      <dgm:prSet/>
      <dgm:spPr/>
      <dgm:t>
        <a:bodyPr/>
        <a:lstStyle/>
        <a:p>
          <a:endParaRPr lang="en-US"/>
        </a:p>
      </dgm:t>
    </dgm:pt>
    <dgm:pt modelId="{801C913E-DE59-4DA5-A08E-9F8AD40A1B52}" type="pres">
      <dgm:prSet presAssocID="{DE238237-CA77-4A85-BCC2-6049FBF614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524C8B-9701-4AD5-850A-92406C29D00F}" type="pres">
      <dgm:prSet presAssocID="{8B8EC0FF-7206-42E8-AD6E-197400DC5108}" presName="hierRoot1" presStyleCnt="0"/>
      <dgm:spPr/>
    </dgm:pt>
    <dgm:pt modelId="{82543749-6C28-43DE-B257-715042E6FCF2}" type="pres">
      <dgm:prSet presAssocID="{8B8EC0FF-7206-42E8-AD6E-197400DC5108}" presName="composite" presStyleCnt="0"/>
      <dgm:spPr/>
    </dgm:pt>
    <dgm:pt modelId="{F662EBD6-145F-40C2-B69D-8737018C5E90}" type="pres">
      <dgm:prSet presAssocID="{8B8EC0FF-7206-42E8-AD6E-197400DC5108}" presName="background" presStyleLbl="node0" presStyleIdx="0" presStyleCnt="2"/>
      <dgm:spPr/>
    </dgm:pt>
    <dgm:pt modelId="{C76FA8F7-2317-4BB1-ABC8-F900CCABFE91}" type="pres">
      <dgm:prSet presAssocID="{8B8EC0FF-7206-42E8-AD6E-197400DC5108}" presName="text" presStyleLbl="fgAcc0" presStyleIdx="0" presStyleCnt="2">
        <dgm:presLayoutVars>
          <dgm:chPref val="3"/>
        </dgm:presLayoutVars>
      </dgm:prSet>
      <dgm:spPr/>
    </dgm:pt>
    <dgm:pt modelId="{32C8024A-A87E-4542-AC06-FA2B7404E87E}" type="pres">
      <dgm:prSet presAssocID="{8B8EC0FF-7206-42E8-AD6E-197400DC5108}" presName="hierChild2" presStyleCnt="0"/>
      <dgm:spPr/>
    </dgm:pt>
    <dgm:pt modelId="{9BA010A3-D79D-4CBD-9598-E08C87B4C7D6}" type="pres">
      <dgm:prSet presAssocID="{5BD69ED5-E686-44AC-81DA-01ABC6F4F00F}" presName="hierRoot1" presStyleCnt="0"/>
      <dgm:spPr/>
    </dgm:pt>
    <dgm:pt modelId="{5A4D8452-B308-491A-97F5-2975E27990C7}" type="pres">
      <dgm:prSet presAssocID="{5BD69ED5-E686-44AC-81DA-01ABC6F4F00F}" presName="composite" presStyleCnt="0"/>
      <dgm:spPr/>
    </dgm:pt>
    <dgm:pt modelId="{84E7E2CB-6C91-492C-A112-109304183AE8}" type="pres">
      <dgm:prSet presAssocID="{5BD69ED5-E686-44AC-81DA-01ABC6F4F00F}" presName="background" presStyleLbl="node0" presStyleIdx="1" presStyleCnt="2"/>
      <dgm:spPr/>
    </dgm:pt>
    <dgm:pt modelId="{DB83B3F3-47A3-43F6-AFE8-3B99E56E040D}" type="pres">
      <dgm:prSet presAssocID="{5BD69ED5-E686-44AC-81DA-01ABC6F4F00F}" presName="text" presStyleLbl="fgAcc0" presStyleIdx="1" presStyleCnt="2">
        <dgm:presLayoutVars>
          <dgm:chPref val="3"/>
        </dgm:presLayoutVars>
      </dgm:prSet>
      <dgm:spPr/>
    </dgm:pt>
    <dgm:pt modelId="{A456B6EE-E16A-4505-9AAD-659565CAA96C}" type="pres">
      <dgm:prSet presAssocID="{5BD69ED5-E686-44AC-81DA-01ABC6F4F00F}" presName="hierChild2" presStyleCnt="0"/>
      <dgm:spPr/>
    </dgm:pt>
  </dgm:ptLst>
  <dgm:cxnLst>
    <dgm:cxn modelId="{053D3910-8C93-4535-A908-D094000F54C4}" srcId="{DE238237-CA77-4A85-BCC2-6049FBF61416}" destId="{5BD69ED5-E686-44AC-81DA-01ABC6F4F00F}" srcOrd="1" destOrd="0" parTransId="{A6F14553-A5C0-40F2-995D-CD59162154C9}" sibTransId="{70994E49-F1C7-44DB-A6ED-0F788928CB4A}"/>
    <dgm:cxn modelId="{7CEFE242-4470-4645-812A-4DBC978872B8}" type="presOf" srcId="{5BD69ED5-E686-44AC-81DA-01ABC6F4F00F}" destId="{DB83B3F3-47A3-43F6-AFE8-3B99E56E040D}" srcOrd="0" destOrd="0" presId="urn:microsoft.com/office/officeart/2005/8/layout/hierarchy1"/>
    <dgm:cxn modelId="{2365B44F-F47C-4561-BAD3-6EA301A4A51A}" srcId="{DE238237-CA77-4A85-BCC2-6049FBF61416}" destId="{8B8EC0FF-7206-42E8-AD6E-197400DC5108}" srcOrd="0" destOrd="0" parTransId="{D1542C81-FBD4-4529-9236-03A6AF237B04}" sibTransId="{FC7F7870-2DD4-4EFB-A3C9-C480A0B3007E}"/>
    <dgm:cxn modelId="{5A520E51-38C4-4C06-84C3-D3B95DC81EEE}" type="presOf" srcId="{DE238237-CA77-4A85-BCC2-6049FBF61416}" destId="{801C913E-DE59-4DA5-A08E-9F8AD40A1B52}" srcOrd="0" destOrd="0" presId="urn:microsoft.com/office/officeart/2005/8/layout/hierarchy1"/>
    <dgm:cxn modelId="{F2DC7BB3-0F10-4315-A280-0D59220710DB}" type="presOf" srcId="{8B8EC0FF-7206-42E8-AD6E-197400DC5108}" destId="{C76FA8F7-2317-4BB1-ABC8-F900CCABFE91}" srcOrd="0" destOrd="0" presId="urn:microsoft.com/office/officeart/2005/8/layout/hierarchy1"/>
    <dgm:cxn modelId="{63AD7361-9012-48C1-97A2-F8D728DF4EEB}" type="presParOf" srcId="{801C913E-DE59-4DA5-A08E-9F8AD40A1B52}" destId="{E9524C8B-9701-4AD5-850A-92406C29D00F}" srcOrd="0" destOrd="0" presId="urn:microsoft.com/office/officeart/2005/8/layout/hierarchy1"/>
    <dgm:cxn modelId="{372F7026-F3DD-41FE-B1F6-3DBE3D6D2598}" type="presParOf" srcId="{E9524C8B-9701-4AD5-850A-92406C29D00F}" destId="{82543749-6C28-43DE-B257-715042E6FCF2}" srcOrd="0" destOrd="0" presId="urn:microsoft.com/office/officeart/2005/8/layout/hierarchy1"/>
    <dgm:cxn modelId="{61DE327E-309E-4D24-A065-376989767EA9}" type="presParOf" srcId="{82543749-6C28-43DE-B257-715042E6FCF2}" destId="{F662EBD6-145F-40C2-B69D-8737018C5E90}" srcOrd="0" destOrd="0" presId="urn:microsoft.com/office/officeart/2005/8/layout/hierarchy1"/>
    <dgm:cxn modelId="{07ABF8EC-0B11-4885-AA05-4965ED4A917F}" type="presParOf" srcId="{82543749-6C28-43DE-B257-715042E6FCF2}" destId="{C76FA8F7-2317-4BB1-ABC8-F900CCABFE91}" srcOrd="1" destOrd="0" presId="urn:microsoft.com/office/officeart/2005/8/layout/hierarchy1"/>
    <dgm:cxn modelId="{B0F91110-EFA5-4A51-B535-076B170B5C64}" type="presParOf" srcId="{E9524C8B-9701-4AD5-850A-92406C29D00F}" destId="{32C8024A-A87E-4542-AC06-FA2B7404E87E}" srcOrd="1" destOrd="0" presId="urn:microsoft.com/office/officeart/2005/8/layout/hierarchy1"/>
    <dgm:cxn modelId="{C39F6249-0984-4A13-AA9A-EF537A697450}" type="presParOf" srcId="{801C913E-DE59-4DA5-A08E-9F8AD40A1B52}" destId="{9BA010A3-D79D-4CBD-9598-E08C87B4C7D6}" srcOrd="1" destOrd="0" presId="urn:microsoft.com/office/officeart/2005/8/layout/hierarchy1"/>
    <dgm:cxn modelId="{F610A6E2-1BE5-492F-911C-E90A5D9748F4}" type="presParOf" srcId="{9BA010A3-D79D-4CBD-9598-E08C87B4C7D6}" destId="{5A4D8452-B308-491A-97F5-2975E27990C7}" srcOrd="0" destOrd="0" presId="urn:microsoft.com/office/officeart/2005/8/layout/hierarchy1"/>
    <dgm:cxn modelId="{87D27B3F-8BE0-4255-BF26-358238D50262}" type="presParOf" srcId="{5A4D8452-B308-491A-97F5-2975E27990C7}" destId="{84E7E2CB-6C91-492C-A112-109304183AE8}" srcOrd="0" destOrd="0" presId="urn:microsoft.com/office/officeart/2005/8/layout/hierarchy1"/>
    <dgm:cxn modelId="{839BB647-BA51-428D-8729-524D5DD38B56}" type="presParOf" srcId="{5A4D8452-B308-491A-97F5-2975E27990C7}" destId="{DB83B3F3-47A3-43F6-AFE8-3B99E56E040D}" srcOrd="1" destOrd="0" presId="urn:microsoft.com/office/officeart/2005/8/layout/hierarchy1"/>
    <dgm:cxn modelId="{CC2B5501-87D4-4315-BA3E-9328B914B0D5}" type="presParOf" srcId="{9BA010A3-D79D-4CBD-9598-E08C87B4C7D6}" destId="{A456B6EE-E16A-4505-9AAD-659565CAA9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37CDE-80BF-49A4-A623-8C4E64E2321D}">
      <dsp:nvSpPr>
        <dsp:cNvPr id="0" name=""/>
        <dsp:cNvSpPr/>
      </dsp:nvSpPr>
      <dsp:spPr>
        <a:xfrm>
          <a:off x="3154679" y="531"/>
          <a:ext cx="4732020" cy="20721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/>
            <a:t>DÁ UMA IDÉIA DE ONDE SE LOCALIZA O CENTRO DE UM CONJUNTO DE DADOS</a:t>
          </a:r>
        </a:p>
      </dsp:txBody>
      <dsp:txXfrm>
        <a:off x="3154679" y="259548"/>
        <a:ext cx="3954970" cy="1554099"/>
      </dsp:txXfrm>
    </dsp:sp>
    <dsp:sp modelId="{2D658E0B-9199-4222-A271-51835C7701D1}">
      <dsp:nvSpPr>
        <dsp:cNvPr id="0" name=""/>
        <dsp:cNvSpPr/>
      </dsp:nvSpPr>
      <dsp:spPr>
        <a:xfrm>
          <a:off x="0" y="531"/>
          <a:ext cx="3154680" cy="20721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POSIÇÃO</a:t>
          </a:r>
        </a:p>
      </dsp:txBody>
      <dsp:txXfrm>
        <a:off x="101153" y="101684"/>
        <a:ext cx="2952374" cy="1869827"/>
      </dsp:txXfrm>
    </dsp:sp>
    <dsp:sp modelId="{B2349B39-603B-4DFE-8D31-AE88077D872A}">
      <dsp:nvSpPr>
        <dsp:cNvPr id="0" name=""/>
        <dsp:cNvSpPr/>
      </dsp:nvSpPr>
      <dsp:spPr>
        <a:xfrm>
          <a:off x="3154679" y="2279878"/>
          <a:ext cx="4732020" cy="20721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/>
            <a:t>MODO COMO OS DADOS SE POSICIONAM AO REDOR DE UM PONTO CENTRAL</a:t>
          </a:r>
        </a:p>
      </dsp:txBody>
      <dsp:txXfrm>
        <a:off x="3154679" y="2538895"/>
        <a:ext cx="3954970" cy="1554099"/>
      </dsp:txXfrm>
    </dsp:sp>
    <dsp:sp modelId="{E69F6FDC-49D0-4DC1-A4DD-FF9065BBFD19}">
      <dsp:nvSpPr>
        <dsp:cNvPr id="0" name=""/>
        <dsp:cNvSpPr/>
      </dsp:nvSpPr>
      <dsp:spPr>
        <a:xfrm>
          <a:off x="0" y="2279878"/>
          <a:ext cx="3154680" cy="20721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DISPERSÃO</a:t>
          </a:r>
        </a:p>
      </dsp:txBody>
      <dsp:txXfrm>
        <a:off x="101153" y="2381031"/>
        <a:ext cx="2952374" cy="1869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A9BE6-5D16-4189-A7D2-1C17AC8421B1}">
      <dsp:nvSpPr>
        <dsp:cNvPr id="0" name=""/>
        <dsp:cNvSpPr/>
      </dsp:nvSpPr>
      <dsp:spPr>
        <a:xfrm>
          <a:off x="0" y="569370"/>
          <a:ext cx="5175384" cy="142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Para entender bem uma distribuição, pode-se conhecer valores acima ou abaixo dos quais se encontra uma determinada porcentagem dos dados através das medidas separatrizes. </a:t>
          </a:r>
        </a:p>
      </dsp:txBody>
      <dsp:txXfrm>
        <a:off x="69680" y="639050"/>
        <a:ext cx="5036024" cy="1288040"/>
      </dsp:txXfrm>
    </dsp:sp>
    <dsp:sp modelId="{40D7A595-C52F-4258-B04F-387F53036683}">
      <dsp:nvSpPr>
        <dsp:cNvPr id="0" name=""/>
        <dsp:cNvSpPr/>
      </dsp:nvSpPr>
      <dsp:spPr>
        <a:xfrm>
          <a:off x="0" y="2054370"/>
          <a:ext cx="5175384" cy="14274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As separatrizes são números reais que dividem os dados ordenados em partes que contêm a mesma quantidade de elementos da série.</a:t>
          </a:r>
          <a:endParaRPr lang="en-US" sz="2000" kern="1200"/>
        </a:p>
      </dsp:txBody>
      <dsp:txXfrm>
        <a:off x="69680" y="2124050"/>
        <a:ext cx="5036024" cy="1288040"/>
      </dsp:txXfrm>
    </dsp:sp>
    <dsp:sp modelId="{46AAD171-C902-470E-9F46-46511840A605}">
      <dsp:nvSpPr>
        <dsp:cNvPr id="0" name=""/>
        <dsp:cNvSpPr/>
      </dsp:nvSpPr>
      <dsp:spPr>
        <a:xfrm>
          <a:off x="0" y="3539370"/>
          <a:ext cx="5175384" cy="1427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Desta forma, a mediana que divide a sequência ordenada em dois grupos, cada um deles contendo 50% dos valores, também é uma medida separatriz.</a:t>
          </a:r>
          <a:endParaRPr lang="en-US" sz="2000" kern="1200"/>
        </a:p>
      </dsp:txBody>
      <dsp:txXfrm>
        <a:off x="69680" y="3609050"/>
        <a:ext cx="5036024" cy="1288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257A5-A3CB-428A-9E89-AD3B88CC4EB2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EBDCF-F7A1-4E79-A3D8-8D6859267C1D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O resumo de variável observada apenas por uma medida de posição, ignora a informação sobre a sua variabilidade.</a:t>
          </a:r>
          <a:endParaRPr lang="en-US" sz="2900" kern="1200" dirty="0"/>
        </a:p>
      </dsp:txBody>
      <dsp:txXfrm>
        <a:off x="0" y="2703"/>
        <a:ext cx="5175384" cy="1843578"/>
      </dsp:txXfrm>
    </dsp:sp>
    <dsp:sp modelId="{B70718D5-D061-47E7-AF1A-62CCA790F7D9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8ECE5-CBDB-4DAF-AF9E-56D46230E5E7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Não é seguro analisar um conjunto de dados somente pelo emprego de medidas de tendência central. </a:t>
          </a:r>
          <a:endParaRPr lang="en-US" sz="2900" kern="1200" dirty="0"/>
        </a:p>
      </dsp:txBody>
      <dsp:txXfrm>
        <a:off x="0" y="1846281"/>
        <a:ext cx="5175384" cy="1843578"/>
      </dsp:txXfrm>
    </dsp:sp>
    <dsp:sp modelId="{A3191C5B-84CD-4E62-9BC5-BD12004BC2BC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35E33-51F1-4D6E-BDA1-DA388A87DF25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Por isso, precisamos de medidas que caracterizem a dispersão ou variabilidade dos dados em relação a um valor central.</a:t>
          </a:r>
          <a:endParaRPr lang="en-US" sz="2900" kern="1200" dirty="0"/>
        </a:p>
      </dsp:txBody>
      <dsp:txXfrm>
        <a:off x="0" y="3689859"/>
        <a:ext cx="5175384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27438-AE09-4A36-BB60-A7F5729EB54A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D2D75-38B0-4767-A4C6-3D970A25F514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Os testes estatísticos, por meio de fórmulas específicas resultam em um valor de probabilidade - </a:t>
          </a:r>
          <a:r>
            <a:rPr lang="pt-BR" sz="2100" b="1" kern="1200"/>
            <a:t>p-valor - </a:t>
          </a:r>
          <a:r>
            <a:rPr lang="pt-BR" sz="2100" kern="1200"/>
            <a:t> que varia de 0 a 1 .</a:t>
          </a:r>
          <a:endParaRPr lang="en-US" sz="2100" kern="1200"/>
        </a:p>
      </dsp:txBody>
      <dsp:txXfrm>
        <a:off x="0" y="0"/>
        <a:ext cx="5175384" cy="1384035"/>
      </dsp:txXfrm>
    </dsp:sp>
    <dsp:sp modelId="{1D5EF0C3-519B-4EF2-BAA6-6DF2BC80B68C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ED048-E8E2-4510-904D-B1D938497F6E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Compara-se o p-valor com o nível de significância adotado para a pesquisa, para saber se o resultado do teste foi significativo ou não (rejeita ou não a hipótese nula).</a:t>
          </a:r>
          <a:endParaRPr lang="en-US" sz="2100" kern="1200"/>
        </a:p>
      </dsp:txBody>
      <dsp:txXfrm>
        <a:off x="0" y="1384035"/>
        <a:ext cx="5175384" cy="1384035"/>
      </dsp:txXfrm>
    </dsp:sp>
    <dsp:sp modelId="{FF9B147E-BFB5-480B-BB0C-A7EA5CF3AF89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6F761-C330-419E-90A6-3FD34CAF11A9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 nível de significância ( </a:t>
          </a:r>
          <a:r>
            <a:rPr lang="el-GR" sz="2100" kern="1200"/>
            <a:t>α</a:t>
          </a:r>
          <a:r>
            <a:rPr lang="pt-BR" sz="2100" kern="1200"/>
            <a:t> ) é a probabilidade de rejeitar a hipótese nula quando ela é verdadeira, ou seja, é a probabilidade de erro.  </a:t>
          </a:r>
          <a:endParaRPr lang="en-US" sz="2100" kern="1200"/>
        </a:p>
      </dsp:txBody>
      <dsp:txXfrm>
        <a:off x="0" y="2768070"/>
        <a:ext cx="5175384" cy="1384035"/>
      </dsp:txXfrm>
    </dsp:sp>
    <dsp:sp modelId="{C779B1F6-5A76-431A-BF86-C8C0CF49101B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75188-53BB-4C26-9AE9-F6265167615C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/>
            <a:t>α</a:t>
          </a:r>
          <a:r>
            <a:rPr lang="pt-BR" sz="2100" kern="1200"/>
            <a:t> = 1 – nível de confiança</a:t>
          </a:r>
          <a:endParaRPr lang="en-US" sz="2100" kern="1200"/>
        </a:p>
      </dsp:txBody>
      <dsp:txXfrm>
        <a:off x="0" y="4152105"/>
        <a:ext cx="5175384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7F5E4-9835-4455-836A-47148D466544}">
      <dsp:nvSpPr>
        <dsp:cNvPr id="0" name=""/>
        <dsp:cNvSpPr/>
      </dsp:nvSpPr>
      <dsp:spPr>
        <a:xfrm>
          <a:off x="0" y="126923"/>
          <a:ext cx="8229600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 dirty="0"/>
            <a:t>TESTE SIGNIFICATIVO</a:t>
          </a:r>
        </a:p>
      </dsp:txBody>
      <dsp:txXfrm>
        <a:off x="59713" y="186636"/>
        <a:ext cx="8110174" cy="1103809"/>
      </dsp:txXfrm>
    </dsp:sp>
    <dsp:sp modelId="{A55F8754-949B-44CA-A106-78B9EBEEBA8D}">
      <dsp:nvSpPr>
        <dsp:cNvPr id="0" name=""/>
        <dsp:cNvSpPr/>
      </dsp:nvSpPr>
      <dsp:spPr>
        <a:xfrm>
          <a:off x="0" y="1350158"/>
          <a:ext cx="822960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4000" kern="1200" dirty="0"/>
            <a:t>P&lt;0,05 – Rejeita-se a hipótese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BR" sz="4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BR" sz="4000" b="0" i="1" kern="1200" smtClean="0">
                      <a:latin typeface="Cambria Math"/>
                    </a:rPr>
                    <m:t>𝐻</m:t>
                  </m:r>
                </m:e>
                <m:sub>
                  <m:r>
                    <a:rPr lang="pt-BR" sz="4000" b="0" i="1" kern="1200" smtClean="0">
                      <a:latin typeface="Cambria Math"/>
                    </a:rPr>
                    <m:t>0</m:t>
                  </m:r>
                </m:sub>
              </m:sSub>
            </m:oMath>
          </a14:m>
          <a:endParaRPr lang="pt-BR" sz="4000" kern="1200" dirty="0"/>
        </a:p>
      </dsp:txBody>
      <dsp:txXfrm>
        <a:off x="0" y="1350158"/>
        <a:ext cx="8229600" cy="844560"/>
      </dsp:txXfrm>
    </dsp:sp>
    <dsp:sp modelId="{FCAD98BA-3CC6-4366-AF2A-F130629351F2}">
      <dsp:nvSpPr>
        <dsp:cNvPr id="0" name=""/>
        <dsp:cNvSpPr/>
      </dsp:nvSpPr>
      <dsp:spPr>
        <a:xfrm>
          <a:off x="0" y="2194718"/>
          <a:ext cx="8229600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 dirty="0"/>
            <a:t>TESTE NÃO SIGNIFICATIVO</a:t>
          </a:r>
        </a:p>
      </dsp:txBody>
      <dsp:txXfrm>
        <a:off x="59713" y="2254431"/>
        <a:ext cx="8110174" cy="1103809"/>
      </dsp:txXfrm>
    </dsp:sp>
    <dsp:sp modelId="{BC0A5F23-6A22-496B-B19E-29B2854A15F5}">
      <dsp:nvSpPr>
        <dsp:cNvPr id="0" name=""/>
        <dsp:cNvSpPr/>
      </dsp:nvSpPr>
      <dsp:spPr>
        <a:xfrm>
          <a:off x="0" y="3417953"/>
          <a:ext cx="822960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4000" kern="1200" dirty="0"/>
            <a:t>P&gt;0,05 – Não Rejeita a hipótese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BR" sz="4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BR" sz="4000" b="0" i="1" kern="1200" smtClean="0">
                      <a:latin typeface="Cambria Math"/>
                    </a:rPr>
                    <m:t>𝐻</m:t>
                  </m:r>
                </m:e>
                <m:sub>
                  <m:r>
                    <a:rPr lang="pt-BR" sz="4000" b="0" i="1" kern="1200" smtClean="0">
                      <a:latin typeface="Cambria Math"/>
                    </a:rPr>
                    <m:t>0</m:t>
                  </m:r>
                </m:sub>
              </m:sSub>
            </m:oMath>
          </a14:m>
          <a:endParaRPr lang="pt-BR" sz="4000" kern="1200" dirty="0"/>
        </a:p>
      </dsp:txBody>
      <dsp:txXfrm>
        <a:off x="0" y="3417953"/>
        <a:ext cx="8229600" cy="844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2EBD6-145F-40C2-B69D-8737018C5E90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FA8F7-2317-4BB1-ABC8-F900CCABFE91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Na análise bivariada, procuramos identificar relações entre duas variáveis.</a:t>
          </a:r>
          <a:endParaRPr lang="en-US" sz="2500" kern="1200"/>
        </a:p>
      </dsp:txBody>
      <dsp:txXfrm>
        <a:off x="433546" y="784100"/>
        <a:ext cx="3211056" cy="1993740"/>
      </dsp:txXfrm>
    </dsp:sp>
    <dsp:sp modelId="{84E7E2CB-6C91-492C-A112-109304183AE8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3B3F3-47A3-43F6-AFE8-3B99E56E040D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 tipo de resumo estatístico informativo vai depender dos tipos das variáveis envolvidas.</a:t>
          </a:r>
          <a:endParaRPr lang="en-US" sz="2500" kern="1200"/>
        </a:p>
      </dsp:txBody>
      <dsp:txXfrm>
        <a:off x="4509795" y="784100"/>
        <a:ext cx="3211056" cy="199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70410-5A0A-4535-B79B-ABF6B7BBC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A7C5B3-0579-4EBC-AC1C-3A0CC0511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ECB47-F478-4751-896C-309323D7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7479-E697-49B6-A6C7-6F967348F7D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CCEA9-AFF2-4DC5-8ECC-40AFA536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7216B-B04A-4B21-AD86-3A656F81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1F8D-4898-41E9-8A5F-A374A2D139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8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615D5-D780-4A48-A1C9-07325080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32A778-4D77-496C-AB2F-B654C1590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A3145-3A1A-48AB-8077-DD39434A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7479-E697-49B6-A6C7-6F967348F7D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59157-319A-4F28-A2CB-5FB726AF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00A979-F7C8-4D18-ABEA-7620C884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1F8D-4898-41E9-8A5F-A374A2D139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89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9365AE-9755-4527-81CD-3A378C61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E8FC49-5ECF-45F5-8821-D9144472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27D92E-9529-4FAE-B2E8-680903DC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7479-E697-49B6-A6C7-6F967348F7D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C033E2-5AE6-460E-BF92-67E12E50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64D7E-42D0-4A21-8BA3-1EF33BBA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1F8D-4898-41E9-8A5F-A374A2D139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96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89856" y="2204864"/>
            <a:ext cx="7164288" cy="244827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>
                    <a:alpha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2546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B2047-4090-43A5-A0D2-B5B2C405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0D357A-08B0-4613-87D0-B1DEBBAB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945A4-FBCC-4079-8D44-1537893C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7479-E697-49B6-A6C7-6F967348F7D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DF6E8-FBE4-4760-8EDB-3BF56237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403DC-1065-4537-B65A-6F3C6421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1F8D-4898-41E9-8A5F-A374A2D139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7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0B7F4-A3D2-40ED-A088-3D7AF8E7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EB4EF0-6444-4B01-87C3-C114070F5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B7973D-E6BA-4C7B-BD44-3CC4F7F6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7479-E697-49B6-A6C7-6F967348F7D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2A652-357E-4154-A3A0-F159FF8E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F998C-FDCD-4891-8A0B-EA53DD7D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1F8D-4898-41E9-8A5F-A374A2D139FD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5DB6657-65A1-42BD-AB2D-3565E7798B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52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1F237-A5FA-45BE-8161-42F3F1FB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DCD7FD-FFFD-44A2-B4C1-A9C1CA60E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8A9375-0E04-4888-AB0F-11C2E4F7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D5F807-C19E-47FC-BC1E-F9097E75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7479-E697-49B6-A6C7-6F967348F7D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4FBAA2-820C-45DB-9464-BEE9309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DC46F-6606-4204-BD8A-86468403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1F8D-4898-41E9-8A5F-A374A2D139FD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53D83EF-6B07-4C62-A714-DB962FB42F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92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EF27F-F5F5-4DD8-BA09-131D5C2D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4B2544-872C-4EF9-B3E9-53505B9D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DB3FE-547C-4EF3-98E2-0E82DA754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87DE48-69CB-46AB-81EE-44C5E8880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A6E160-F4FF-4FAC-A750-3F4120E44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47A753-712E-4A40-81D0-378921B0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7479-E697-49B6-A6C7-6F967348F7D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7DFBED-CCBC-4D40-9821-EC249204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60AE56-B9DF-4637-B058-8C414498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1F8D-4898-41E9-8A5F-A374A2D139FD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8CCF36E-8041-49FE-B340-8FDC8356B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7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82E22-46C4-4CA9-B44F-F18D76FF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129D54-5DA3-4AA2-B1B3-2349FD12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7479-E697-49B6-A6C7-6F967348F7D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545AF0-ECC6-495B-AF97-FE7E2482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CF4A21-DE71-4A49-9DE6-BA1CF927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1F8D-4898-41E9-8A5F-A374A2D139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51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0DCDCC-D802-4BA4-9F8B-26BFAE77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7479-E697-49B6-A6C7-6F967348F7D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9D664D-771A-4E02-9812-5D2E8C78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892671-80CC-4795-84B8-2D2B5F78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1F8D-4898-41E9-8A5F-A374A2D139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1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8965-08CD-4A19-9750-B05C8724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DD4E7-7E4B-4A39-9326-87234271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9AA09D-6766-4DDE-99A4-C373D4765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7FAB30-44D8-4F4B-89FB-7DEF011A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7479-E697-49B6-A6C7-6F967348F7D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1AA99-A60B-41BD-94A4-03F9097B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7C6E6D-CBFC-49CC-863A-0C5E11E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1F8D-4898-41E9-8A5F-A374A2D139FD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4F69C62-9BA4-4B0E-859E-CB87243C3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06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20743-9585-48FD-A5B6-2AE54477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3F000A-468A-40B5-8F75-5AC39C02E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7731F9-81C9-48AF-B418-C347711FC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79DF65-5EEE-46C1-ACBA-7EE81FF7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7479-E697-49B6-A6C7-6F967348F7D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8A2364-CFA9-4E3C-BBC0-01A2BBDF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E9796C-FEF2-4EC6-A3AF-E7763D24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01F8D-4898-41E9-8A5F-A374A2D139FD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A1DC31F-284B-4DEA-A652-56D6BF93F8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37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0AE49D-FF4D-4EC7-9B95-C767CF8A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E4A593-79E5-45AE-93A0-C6997BDE6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461BD8-7FC7-4833-9018-694C1C9EA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7479-E697-49B6-A6C7-6F967348F7D6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FFCEA-49C3-4AD8-9254-136D81443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5CA6A-E7EF-4C1A-9167-E331387DB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01F8D-4898-41E9-8A5F-A374A2D139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4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1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0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“R” Com Data Science</a:t>
            </a:r>
            <a:endParaRPr lang="pt-BR" dirty="0">
              <a:ea typeface="Roboto" pitchFamily="2" charset="0"/>
            </a:endParaRPr>
          </a:p>
        </p:txBody>
      </p:sp>
      <p:sp>
        <p:nvSpPr>
          <p:cNvPr id="12291" name="CaixaDeTexto 2"/>
          <p:cNvSpPr txBox="1">
            <a:spLocks noChangeArrowheads="1"/>
          </p:cNvSpPr>
          <p:nvPr/>
        </p:nvSpPr>
        <p:spPr bwMode="auto">
          <a:xfrm>
            <a:off x="2607367" y="5471584"/>
            <a:ext cx="39292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dirty="0">
                <a:solidFill>
                  <a:srgbClr val="99CC00"/>
                </a:solidFill>
                <a:latin typeface="Arial" charset="0"/>
              </a:rPr>
              <a:t>Gabrielle Gomes dos Santos Ribeiro</a:t>
            </a:r>
          </a:p>
          <a:p>
            <a:pPr algn="ctr" eaLnBrk="1" hangingPunct="1"/>
            <a:r>
              <a:rPr lang="pt-BR" altLang="pt-BR" b="1" dirty="0">
                <a:solidFill>
                  <a:srgbClr val="99CC00"/>
                </a:solidFill>
                <a:latin typeface="Arial" charset="0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73F46F-795D-43C9-BCC8-1E636F1D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Medidas de Posição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4556D-9720-4EE3-ABAA-F18D01D6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64" y="591344"/>
            <a:ext cx="5629008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/>
              <a:t>MODA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 R não há uma função para moda. A função </a:t>
            </a:r>
            <a:r>
              <a:rPr lang="pt-BR" i="1" dirty="0" err="1"/>
              <a:t>mode</a:t>
            </a:r>
            <a:r>
              <a:rPr lang="pt-BR" i="1" dirty="0"/>
              <a:t>() </a:t>
            </a:r>
            <a:r>
              <a:rPr lang="pt-BR" dirty="0"/>
              <a:t>retorna o formato da variável (e.g.: numérico). </a:t>
            </a:r>
          </a:p>
          <a:p>
            <a:pPr marL="0" indent="0">
              <a:buNone/>
            </a:pPr>
            <a:r>
              <a:rPr lang="pt-BR" dirty="0"/>
              <a:t>Para obter a moda, a alternativa é obter a frequência de cada valor e a partir daí utilizar a função </a:t>
            </a:r>
            <a:r>
              <a:rPr lang="pt-BR" b="1" i="1" dirty="0" err="1"/>
              <a:t>max</a:t>
            </a:r>
            <a:r>
              <a:rPr lang="pt-BR" dirty="0"/>
              <a:t>. Veja o exemplo: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# obtém a tabela com frequência das variáveis</a:t>
            </a:r>
            <a:endParaRPr lang="pt-BR" b="1" dirty="0"/>
          </a:p>
          <a:p>
            <a:pPr marL="0" indent="0">
              <a:buNone/>
            </a:pPr>
            <a:r>
              <a:rPr lang="pt-BR" b="1" i="1" dirty="0" err="1"/>
              <a:t>freq</a:t>
            </a:r>
            <a:r>
              <a:rPr lang="pt-BR" b="1" i="1" dirty="0"/>
              <a:t>=</a:t>
            </a:r>
            <a:r>
              <a:rPr lang="pt-BR" b="1" i="1" dirty="0" err="1"/>
              <a:t>table</a:t>
            </a:r>
            <a:r>
              <a:rPr lang="pt-BR" b="1" i="1" dirty="0"/>
              <a:t>(</a:t>
            </a:r>
            <a:r>
              <a:rPr lang="pt-BR" b="1" i="1" dirty="0" err="1"/>
              <a:t>dados$Filhos</a:t>
            </a:r>
            <a:r>
              <a:rPr lang="pt-BR" b="1" i="1" dirty="0"/>
              <a:t>)</a:t>
            </a:r>
          </a:p>
          <a:p>
            <a:pPr marL="0" indent="0">
              <a:buNone/>
            </a:pPr>
            <a:r>
              <a:rPr lang="pt-BR" b="1" i="1" dirty="0" err="1"/>
              <a:t>max</a:t>
            </a:r>
            <a:r>
              <a:rPr lang="pt-BR" b="1" i="1" dirty="0"/>
              <a:t>(</a:t>
            </a:r>
            <a:r>
              <a:rPr lang="pt-BR" b="1" i="1" dirty="0" err="1"/>
              <a:t>freq</a:t>
            </a:r>
            <a:r>
              <a:rPr lang="pt-BR" b="1" i="1" dirty="0"/>
              <a:t>)</a:t>
            </a:r>
          </a:p>
          <a:p>
            <a:pPr marL="0" indent="0">
              <a:buNone/>
            </a:pPr>
            <a:endParaRPr lang="pt-BR" b="1" i="1" dirty="0"/>
          </a:p>
          <a:p>
            <a:pPr marL="0" indent="0">
              <a:buNone/>
            </a:pPr>
            <a:r>
              <a:rPr lang="pt-BR" dirty="0"/>
              <a:t># para obter o nome da categoria da variável</a:t>
            </a:r>
            <a:endParaRPr lang="pt-BR" b="1" dirty="0"/>
          </a:p>
          <a:p>
            <a:pPr marL="0" indent="0">
              <a:buNone/>
            </a:pPr>
            <a:r>
              <a:rPr lang="pt-BR" b="1" i="1" dirty="0" err="1"/>
              <a:t>names</a:t>
            </a:r>
            <a:r>
              <a:rPr lang="pt-BR" b="1" i="1" dirty="0"/>
              <a:t>(</a:t>
            </a:r>
            <a:r>
              <a:rPr lang="pt-BR" b="1" i="1" dirty="0" err="1"/>
              <a:t>table</a:t>
            </a:r>
            <a:r>
              <a:rPr lang="pt-BR" b="1" i="1" dirty="0"/>
              <a:t>(</a:t>
            </a:r>
            <a:r>
              <a:rPr lang="pt-BR" b="1" i="1" dirty="0" err="1"/>
              <a:t>dados$Filhos</a:t>
            </a:r>
            <a:r>
              <a:rPr lang="pt-BR" b="1" i="1" dirty="0"/>
              <a:t>))[</a:t>
            </a:r>
            <a:r>
              <a:rPr lang="pt-BR" b="1" i="1" dirty="0" err="1"/>
              <a:t>table</a:t>
            </a:r>
            <a:r>
              <a:rPr lang="pt-BR" b="1" i="1" dirty="0"/>
              <a:t>(</a:t>
            </a:r>
            <a:r>
              <a:rPr lang="pt-BR" b="1" i="1" dirty="0" err="1"/>
              <a:t>dados$Filhos</a:t>
            </a:r>
            <a:r>
              <a:rPr lang="pt-BR" b="1" i="1" dirty="0"/>
              <a:t>) == </a:t>
            </a:r>
            <a:r>
              <a:rPr lang="pt-BR" b="1" i="1" dirty="0" err="1"/>
              <a:t>max</a:t>
            </a:r>
            <a:r>
              <a:rPr lang="pt-BR" b="1" i="1" dirty="0"/>
              <a:t>(</a:t>
            </a:r>
            <a:r>
              <a:rPr lang="pt-BR" b="1" i="1" dirty="0" err="1"/>
              <a:t>table</a:t>
            </a:r>
            <a:r>
              <a:rPr lang="pt-BR" b="1" i="1" dirty="0"/>
              <a:t>(</a:t>
            </a:r>
            <a:r>
              <a:rPr lang="pt-BR" b="1" i="1" dirty="0" err="1"/>
              <a:t>dados$Filhos</a:t>
            </a:r>
            <a:r>
              <a:rPr lang="pt-BR" b="1" i="1" dirty="0"/>
              <a:t>))]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1343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8550DC-6241-41B5-800E-1148017E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pt-BR" sz="4200"/>
              <a:t>Relação entre média, moda e mediana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55136-8D3A-4326-86F9-7AB60EEB4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348880"/>
            <a:ext cx="4012972" cy="3890079"/>
          </a:xfrm>
        </p:spPr>
        <p:txBody>
          <a:bodyPr anchor="ctr">
            <a:noAutofit/>
          </a:bodyPr>
          <a:lstStyle/>
          <a:p>
            <a:pPr algn="just"/>
            <a:r>
              <a:rPr lang="pt-BR" sz="2200" dirty="0"/>
              <a:t>Na maioria dos casos, optamos por escolher entre a média e a mediana.</a:t>
            </a:r>
          </a:p>
          <a:p>
            <a:pPr algn="just"/>
            <a:r>
              <a:rPr lang="pt-BR" sz="2200" dirty="0"/>
              <a:t>Essa escolha depende da simetria (ou assimetria) da distribuição dos dados.</a:t>
            </a:r>
          </a:p>
          <a:p>
            <a:pPr algn="just"/>
            <a:r>
              <a:rPr lang="pt-BR" sz="2200" dirty="0"/>
              <a:t>Em distribuições assimétricas, optamos por utilizar a mediana, pois ela não é influenciada por valores extremos.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6CD42C-3F94-556D-4310-37755922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3218881"/>
            <a:ext cx="3862707" cy="2244992"/>
          </a:xfrm>
          <a:prstGeom prst="rect">
            <a:avLst/>
          </a:prstGeom>
        </p:spPr>
      </p:pic>
      <p:sp>
        <p:nvSpPr>
          <p:cNvPr id="26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1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B2374F-8AF8-488D-9B95-C29183DCE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ASSIMETRIA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424544"/>
            <a:ext cx="8058150" cy="38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24D3A3-729F-407C-881E-BC0FC463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 sz="3600"/>
              <a:t>Medidas Separatrizes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85DB5808-2C9C-F22D-F074-9EA51047A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81112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7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73F46F-795D-43C9-BCC8-1E636F1D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Medidas de Posição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4556D-9720-4EE3-ABAA-F18D01D6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0" y="0"/>
            <a:ext cx="5389895" cy="6176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/>
              <a:t>QUARTIS</a:t>
            </a:r>
          </a:p>
          <a:p>
            <a:pPr marL="0" indent="0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dirty="0"/>
              <a:t>São medidas que dividem os dados ordenados em quatro partes iguais: primeiro quartil (Q1), segundo quartil (Q2) e terceiro quartil (Q3).</a:t>
            </a:r>
          </a:p>
          <a:p>
            <a:pPr marL="0" indent="0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dirty="0"/>
              <a:t>Pode-se dizer que 25% dos valores estão abaixo de Q1 e 75% dos valores estão acima de Q1. A diferença entre Q3 e Q1 é chamada de amplitude interquartílica . O segundo quartil é exatamente igual à mediana.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DA74E8-637E-4CF7-868D-8F01093A5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1" t="27974" r="1959"/>
          <a:stretch/>
        </p:blipFill>
        <p:spPr>
          <a:xfrm>
            <a:off x="3250144" y="4410426"/>
            <a:ext cx="5911045" cy="1157711"/>
          </a:xfrm>
          <a:prstGeom prst="rect">
            <a:avLst/>
          </a:prstGeom>
        </p:spPr>
      </p:pic>
      <p:sp>
        <p:nvSpPr>
          <p:cNvPr id="41" name="Seta: para Cima 40">
            <a:extLst>
              <a:ext uri="{FF2B5EF4-FFF2-40B4-BE49-F238E27FC236}">
                <a16:creationId xmlns:a16="http://schemas.microsoft.com/office/drawing/2014/main" id="{7E3A2041-0FAD-4D73-916D-FA439CAB0245}"/>
              </a:ext>
            </a:extLst>
          </p:cNvPr>
          <p:cNvSpPr/>
          <p:nvPr/>
        </p:nvSpPr>
        <p:spPr>
          <a:xfrm>
            <a:off x="3267938" y="4909123"/>
            <a:ext cx="367958" cy="6422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46" name="Seta: para Cima 45">
            <a:extLst>
              <a:ext uri="{FF2B5EF4-FFF2-40B4-BE49-F238E27FC236}">
                <a16:creationId xmlns:a16="http://schemas.microsoft.com/office/drawing/2014/main" id="{B80AB30D-6DD3-4E60-AAAC-294889A01DE2}"/>
              </a:ext>
            </a:extLst>
          </p:cNvPr>
          <p:cNvSpPr/>
          <p:nvPr/>
        </p:nvSpPr>
        <p:spPr>
          <a:xfrm>
            <a:off x="8401070" y="4925852"/>
            <a:ext cx="367958" cy="6422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EBD2BEF-D35B-4334-9B49-363E74FFA13C}"/>
              </a:ext>
            </a:extLst>
          </p:cNvPr>
          <p:cNvSpPr txBox="1"/>
          <p:nvPr/>
        </p:nvSpPr>
        <p:spPr>
          <a:xfrm>
            <a:off x="2993125" y="5563345"/>
            <a:ext cx="91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mínimo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543AA28-CC4A-42F6-834D-F9257F5FA251}"/>
              </a:ext>
            </a:extLst>
          </p:cNvPr>
          <p:cNvSpPr txBox="1"/>
          <p:nvPr/>
        </p:nvSpPr>
        <p:spPr>
          <a:xfrm>
            <a:off x="8116006" y="5561721"/>
            <a:ext cx="111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máximo</a:t>
            </a:r>
          </a:p>
        </p:txBody>
      </p:sp>
    </p:spTree>
    <p:extLst>
      <p:ext uri="{BB962C8B-B14F-4D97-AF65-F5344CB8AC3E}">
        <p14:creationId xmlns:p14="http://schemas.microsoft.com/office/powerpoint/2010/main" val="196444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FC5751-2E8C-E9F3-E239-31DC15C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pt-BR" sz="4700" b="1"/>
              <a:t>Exemplo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D13B7-00E9-D5DF-C6F8-7EE6AA8F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68" y="1911493"/>
            <a:ext cx="5597661" cy="4523555"/>
          </a:xfrm>
        </p:spPr>
        <p:txBody>
          <a:bodyPr anchor="t">
            <a:noAutofit/>
          </a:bodyPr>
          <a:lstStyle/>
          <a:p>
            <a:pPr algn="just"/>
            <a:r>
              <a:rPr lang="pt-BR" sz="2000" b="1" dirty="0"/>
              <a:t>Exemplo: amostra de salários (em salário mínimo) de 160 professores de uma escola. </a:t>
            </a:r>
          </a:p>
          <a:p>
            <a:r>
              <a:rPr lang="pt-BR" sz="2000" b="1" dirty="0"/>
              <a:t>Q1 = 4 salários mínimos</a:t>
            </a:r>
          </a:p>
          <a:p>
            <a:pPr marL="0" indent="0" algn="just">
              <a:buNone/>
            </a:pPr>
            <a:r>
              <a:rPr lang="pt-BR" sz="2000" dirty="0"/>
              <a:t>Interpretação: 25% dos professores da escola ganham até 4 salários mínimos ou 75% dos professores ganham mais de 4 salários mínimos</a:t>
            </a:r>
          </a:p>
          <a:p>
            <a:r>
              <a:rPr lang="pt-BR" sz="2000" b="1" dirty="0"/>
              <a:t>D4 = 5,13 salários mínimos</a:t>
            </a:r>
          </a:p>
          <a:p>
            <a:pPr marL="0" indent="0" algn="just">
              <a:buNone/>
            </a:pPr>
            <a:r>
              <a:rPr lang="pt-BR" sz="2000" dirty="0"/>
              <a:t>Interpretação: 40% dos professores da escola ganham até 5,13 salários mínimos ou 60% dos professores ganham mais de 5,13 salários mínimos.</a:t>
            </a:r>
          </a:p>
          <a:p>
            <a:r>
              <a:rPr lang="pt-BR" sz="2000" b="1" dirty="0"/>
              <a:t>C85 = 8,07 salários mínimos</a:t>
            </a:r>
          </a:p>
          <a:p>
            <a:pPr marL="0" indent="0" algn="just">
              <a:buNone/>
            </a:pPr>
            <a:r>
              <a:rPr lang="pt-BR" sz="2000" dirty="0"/>
              <a:t>Interpretação: 85% dos professores da escola ganham até 8,07 salários mínimos ou 15% dos professores ganham mais de 8,07 salários mínimos.</a:t>
            </a:r>
          </a:p>
        </p:txBody>
      </p:sp>
      <p:pic>
        <p:nvPicPr>
          <p:cNvPr id="14" name="Picture 4" descr="Códigos em papéis">
            <a:extLst>
              <a:ext uri="{FF2B5EF4-FFF2-40B4-BE49-F238E27FC236}">
                <a16:creationId xmlns:a16="http://schemas.microsoft.com/office/drawing/2014/main" id="{2B4602C2-3FE5-BBD6-E6E5-F3E576C19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0" r="24649" b="2"/>
          <a:stretch/>
        </p:blipFill>
        <p:spPr>
          <a:xfrm>
            <a:off x="6027029" y="2116629"/>
            <a:ext cx="295579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73F46F-795D-43C9-BCC8-1E636F1D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Medidas de Posição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4556D-9720-4EE3-ABAA-F18D01D6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0" y="591344"/>
            <a:ext cx="5389895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/>
              <a:t>QUARTIS no R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i="1" dirty="0" err="1"/>
              <a:t>quantile</a:t>
            </a:r>
            <a:r>
              <a:rPr lang="pt-BR" b="1" i="1" dirty="0"/>
              <a:t>(</a:t>
            </a:r>
            <a:r>
              <a:rPr lang="pt-BR" b="1" i="1" dirty="0" err="1"/>
              <a:t>dados$AnosServico</a:t>
            </a:r>
            <a:r>
              <a:rPr lang="pt-BR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29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D1C56-71E4-4960-B68D-80FAEBF21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pt-BR" sz="6300" dirty="0"/>
              <a:t>Medidas de Dispersão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77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101" y="365125"/>
            <a:ext cx="7080249" cy="1325563"/>
          </a:xfrm>
        </p:spPr>
        <p:txBody>
          <a:bodyPr>
            <a:normAutofit/>
          </a:bodyPr>
          <a:lstStyle/>
          <a:p>
            <a:r>
              <a:rPr lang="pt-BR" b="1" dirty="0"/>
              <a:t>MEDIDAS DE DISPERSÃO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549EE90-5E99-4297-8867-3DAD239265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Considere a seguinte situação: tenho notas de provas de 3 turmas de alunos: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Tabela 1 – Notas das turmas A, B e C.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79512" y="5075720"/>
                <a:ext cx="8784976" cy="1429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pt-BR" sz="2000" b="1" dirty="0">
                    <a:latin typeface="+mj-lt"/>
                    <a:ea typeface="Calibri" panose="020F0502020204030204" pitchFamily="34" charset="0"/>
                  </a:rPr>
                  <a:t> </a:t>
                </a:r>
                <a:r>
                  <a:rPr lang="pt-BR" sz="2000" b="1" dirty="0">
                    <a:ea typeface="Calibri" panose="020F0502020204030204" pitchFamily="34" charset="0"/>
                  </a:rPr>
                  <a:t>Calculei a média de cada turma e observei que todas deram iguais a 6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000" b="1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pt-BR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pt-BR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𝑨</m:t>
                        </m:r>
                      </m:sub>
                    </m:sSub>
                    <m:r>
                      <a:rPr lang="pt-BR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pt-BR" sz="20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000" b="1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pt-BR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pt-BR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𝑩</m:t>
                        </m:r>
                      </m:sub>
                    </m:sSub>
                    <m:r>
                      <a:rPr lang="pt-BR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pt-BR" sz="20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sz="2000" b="1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pt-BR" sz="20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pt-BR" sz="20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𝑪</m:t>
                        </m:r>
                      </m:sub>
                    </m:sSub>
                    <m:r>
                      <a:rPr lang="pt-BR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pt-BR" sz="20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𝟔</m:t>
                    </m:r>
                  </m:oMath>
                </a14:m>
                <a:r>
                  <a:rPr lang="pt-BR" sz="2000" b="1" dirty="0">
                    <a:effectLst/>
                    <a:ea typeface="Times New Roman" panose="02020603050405020304" pitchFamily="18" charset="0"/>
                  </a:rPr>
                  <a:t>). Então, posso concluir que as turmas mostraram ter adquirido o mesmo conhecimento?</a:t>
                </a:r>
                <a:endParaRPr lang="pt-BR" sz="2000" b="1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075720"/>
                <a:ext cx="8784976" cy="1429622"/>
              </a:xfrm>
              <a:prstGeom prst="rect">
                <a:avLst/>
              </a:prstGeom>
              <a:blipFill>
                <a:blip r:embed="rId4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0AB053A7-2BED-4914-AD06-C315E80AFDF6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23728" y="3278212"/>
            <a:ext cx="4536504" cy="149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253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101" y="365125"/>
            <a:ext cx="7080249" cy="1325563"/>
          </a:xfrm>
        </p:spPr>
        <p:txBody>
          <a:bodyPr>
            <a:normAutofit/>
          </a:bodyPr>
          <a:lstStyle/>
          <a:p>
            <a:r>
              <a:rPr lang="pt-BR" b="1"/>
              <a:t>MEDIDAS DE DISPERSÃO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549EE90-5E99-4297-8867-3DAD239265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685006"/>
            <a:ext cx="685800" cy="685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Considere a seguinte situação: tenho notas de provas de 3 turmas de alunos: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Tabela 1 – Notas das turmas A, B e C.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9512" y="5075720"/>
            <a:ext cx="8784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/>
              <a:t>Evidente que NÃO. Mesmo as médias sendo iguais, a variância entre as notas foi diferente em cada turma. Por exemplo, na turma A as notas são muito diferentes entre si, repetindo apenas o valor 6, ou seja, há uma grande variação entre os dados. Já na turma C todas as notas são iguais, portanto a variância é zero. Por isso a importância de saber a variância de um conjunto de dados.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B053A7-2BED-4914-AD06-C315E80AFDF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3728" y="3278212"/>
            <a:ext cx="4536504" cy="149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724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73F46F-795D-43C9-BCC8-1E636F1D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Medidas-Resumo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4556D-9720-4EE3-ABAA-F18D01D6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dirty="0"/>
              <a:t>As medidas-resumo descrevem e sintetizam as principais características observadas em um conjunto de dados, permitindo ao pesquisador melhor compreensão do comportamento dos dados. Essas medidas fazem parte da Análise Descritiva dos dados, a etapa inicial de um estudo estatístico. Elas podem ser subdivididas da seguinte maneira: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9115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7C4D7A-2984-3226-B6C7-ED74B3F5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pPr algn="ctr"/>
            <a:r>
              <a:rPr lang="pt-BR" sz="4000" b="1" dirty="0"/>
              <a:t>MEDIDAS DE DISPERSÃO</a:t>
            </a:r>
            <a:endParaRPr lang="pt-BR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DEA272A-2ACF-7E08-46B8-363B5E55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46435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14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b="1"/>
              <a:t>AMPLITUDE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74125" y="2132856"/>
                <a:ext cx="8417831" cy="4044107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pt-BR" sz="2200" dirty="0"/>
                  <a:t>A primeira medida de dispersão que vamos comentar é a amplitude total. Ela é definida pela diferença entre o maior valor e o menor valor do seu conjunto de dados:</a:t>
                </a:r>
                <a:endParaRPr lang="pt-BR" sz="2200" i="1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sz="2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22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pt-BR" sz="2200" b="1" i="1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BR" sz="2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pt-BR" sz="22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22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pt-BR" sz="2200" b="1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2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pt-BR" sz="2200" b="1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pt-BR" sz="2200" b="1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pt-BR" sz="2200" b="1" dirty="0"/>
                  <a:t>Desvantagens da amplitude:</a:t>
                </a:r>
              </a:p>
              <a:p>
                <a:pPr marL="0" lv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pt-BR" sz="2200" dirty="0"/>
                  <a:t>- Considera somente os dois valores extremos, por isso é apenas uma indicação aproximada da dispersão. </a:t>
                </a:r>
              </a:p>
              <a:p>
                <a:pPr marL="0" lv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pt-BR" sz="2200" dirty="0"/>
                  <a:t>- Apresenta muita variação de uma amostra para outra, mesmo que ambas sejam extraídas da mesma população. 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pt-BR" sz="2200" dirty="0"/>
                  <a:t>- Portanto, você deve trabalhar com uma medida que leve em consideração todas as observações, ou seja, a variância e o D.P. 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125" y="2132856"/>
                <a:ext cx="8417831" cy="4044107"/>
              </a:xfrm>
              <a:blipFill>
                <a:blip r:embed="rId2"/>
                <a:stretch>
                  <a:fillRect l="-941" t="-2564" r="-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55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b="1" dirty="0"/>
              <a:t>AMPLITUDE no 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6676" y="2492896"/>
            <a:ext cx="7626096" cy="36950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200" dirty="0"/>
              <a:t>No R ela pode ser calculada da seguinte maneira: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2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200" i="1" dirty="0"/>
              <a:t>range(</a:t>
            </a:r>
            <a:r>
              <a:rPr lang="pt-BR" sz="2200" i="1" dirty="0" err="1"/>
              <a:t>dados$Idade</a:t>
            </a:r>
            <a:r>
              <a:rPr lang="pt-BR" sz="2200" i="1" dirty="0"/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200" i="1" dirty="0" err="1"/>
              <a:t>diff</a:t>
            </a:r>
            <a:r>
              <a:rPr lang="pt-BR" sz="2200" i="1" dirty="0"/>
              <a:t>(range(</a:t>
            </a:r>
            <a:r>
              <a:rPr lang="pt-BR" sz="2200" i="1" dirty="0" err="1"/>
              <a:t>dados$Idade</a:t>
            </a:r>
            <a:r>
              <a:rPr lang="pt-BR" sz="2200" i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00283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t-BR" sz="4700" b="1"/>
              <a:t>VARIÂNCIA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29384"/>
                <a:ext cx="7886700" cy="4251960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pt-BR" sz="2600" dirty="0"/>
                  <a:t>A variância de uma amostra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,….,</m:t>
                        </m:r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600" dirty="0"/>
                  <a:t> de </a:t>
                </a:r>
                <a:r>
                  <a:rPr lang="pt-BR" sz="2600" i="1" dirty="0"/>
                  <a:t>n</a:t>
                </a:r>
                <a:r>
                  <a:rPr lang="pt-BR" sz="2600" dirty="0"/>
                  <a:t> elementos é definida como a soma ao quadrado dos desvios dos elementos em relação à sua média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sz="2600" dirty="0"/>
                  <a:t> dividido por </a:t>
                </a:r>
                <a:r>
                  <a:rPr lang="pt-BR" sz="2600" i="1" dirty="0"/>
                  <a:t>(n-1)</a:t>
                </a:r>
                <a:r>
                  <a:rPr lang="pt-BR" sz="2600" dirty="0"/>
                  <a:t>. Ou seja, a variância amostral é dada por:</a:t>
                </a:r>
              </a:p>
              <a:p>
                <a:pPr marL="0" indent="0">
                  <a:buNone/>
                </a:pPr>
                <a:endParaRPr lang="pt-BR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pt-BR" sz="2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sz="26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pt-BR" sz="26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2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t-BR" sz="26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pt-BR" sz="26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sz="2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sz="26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sz="2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pt-BR" sz="2600" b="1" dirty="0"/>
              </a:p>
              <a:p>
                <a:pPr marL="0" indent="0">
                  <a:buNone/>
                </a:pPr>
                <a:endParaRPr lang="pt-BR" sz="19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29384"/>
                <a:ext cx="7886700" cy="4251960"/>
              </a:xfrm>
              <a:blipFill>
                <a:blip r:embed="rId2"/>
                <a:stretch>
                  <a:fillRect l="-1159" t="-1578" r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291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b="1" dirty="0"/>
              <a:t>DESVIO-PADRÃO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CFA99A8-E188-4A3D-A08E-C56689B9A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61" y="2214265"/>
            <a:ext cx="8416925" cy="3954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Medida que expressa o grau de dispersão dos valores do conjunto de dados em torno da média;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1" dirty="0"/>
              <a:t>É a raiz quadrada da variância.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C71D32D-1B99-4D96-B3F9-BFCBA200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420711"/>
            <a:ext cx="4539707" cy="26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pt-BR" sz="3850" b="1"/>
              <a:t>DESVIO-PADRÃO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962" y="2060848"/>
            <a:ext cx="5605629" cy="4334518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O motivo de calcular o desvio padrão é que, como elevamos os desvios ao quadrado para calcular a variância, sua unidade de medida é o quadrado da unidade de medida dos dados, o que muitas vezes não faz muito sentido. </a:t>
            </a:r>
          </a:p>
          <a:p>
            <a:pPr algn="just"/>
            <a:r>
              <a:rPr lang="pt-BR" dirty="0"/>
              <a:t>Por exemplo, suponha que estejamos trabalhando com dados de idade e chegamos numa variância igual a 25. A unidade de medida deste número é idade ao quadrado, o que não faz sentido. Mas, se extrairmos sua raiz quadrada, obtemos um desvio padrão de 5 anos, o que significa que os dados estão concentrados cerca de 5 anos em torno de sua média. 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5CBFFE-2B1D-49DA-A9DC-7E3F5AE94D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4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E01B05-2040-4CA8-8057-C2182E15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pt-BR" sz="3500" b="1" dirty="0"/>
              <a:t>VARIÂNCIA E DESVIO-PADRÃO no R</a:t>
            </a:r>
            <a:endParaRPr lang="pt-BR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39392-1E1A-4ACC-BF01-A953AB4D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/>
              <a:t>Funções: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i="1" dirty="0"/>
              <a:t>var(</a:t>
            </a:r>
            <a:r>
              <a:rPr lang="pt-BR" sz="2400" i="1" dirty="0" err="1"/>
              <a:t>dados$Idade</a:t>
            </a:r>
            <a:r>
              <a:rPr lang="pt-BR" sz="2400" i="1" dirty="0"/>
              <a:t>)</a:t>
            </a:r>
          </a:p>
          <a:p>
            <a:pPr marL="0" indent="0">
              <a:buNone/>
            </a:pPr>
            <a:r>
              <a:rPr lang="pt-BR" sz="2400" i="1" dirty="0" err="1"/>
              <a:t>sd</a:t>
            </a:r>
            <a:r>
              <a:rPr lang="pt-BR" sz="2400" i="1" dirty="0"/>
              <a:t>(</a:t>
            </a:r>
            <a:r>
              <a:rPr lang="pt-BR" sz="2400" i="1" dirty="0" err="1"/>
              <a:t>dados$Idade</a:t>
            </a:r>
            <a:r>
              <a:rPr lang="pt-BR" sz="17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3760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577B77-8D2C-4B93-B237-BAB3E5F1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b="1"/>
              <a:t>DESVIO-PADRÃO</a:t>
            </a:r>
            <a:endParaRPr lang="pt-BR" sz="35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52FBC-C630-46F7-B04F-12F33B251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25" y="2276856"/>
            <a:ext cx="8494351" cy="3900107"/>
          </a:xfrm>
        </p:spPr>
        <p:txBody>
          <a:bodyPr>
            <a:noAutofit/>
          </a:bodyPr>
          <a:lstStyle/>
          <a:p>
            <a:pPr indent="0" algn="just">
              <a:buNone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O desvio-padrão, quando analisado isoladamente, não dá margem a muitas conclusões. Por exemplo, para uma distribuição cuja média é 300, um desvio-padrão de 2 unidades é pequeno, mas para uma distribuição cuja média é 20, ele já não é tão pequeno. Por isso ele é mais recomendável para comparar 2 ou mais grupos (TAVARES, 2007).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20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pt-BR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Importante! 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Condições para se usar o desvio-padrão ou variância para comparar a variabilidade entre grupos: 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" indent="-257175">
              <a:buFont typeface="Symbol" panose="05050102010706020507" pitchFamily="18" charset="2"/>
              <a:buChar char=""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mesmo número de observações; 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" indent="-257175">
              <a:buFont typeface="Symbol" panose="05050102010706020507" pitchFamily="18" charset="2"/>
              <a:buChar char=""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mesma unidade; 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" indent="-257175">
              <a:buFont typeface="Symbol" panose="05050102010706020507" pitchFamily="18" charset="2"/>
              <a:buChar char=""/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mesma média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97957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73F46F-795D-43C9-BCC8-1E636F1D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/>
              <a:t>Medidas-Resumo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FE4556D-9720-4EE3-ABAA-F18D01D63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124" y="2018806"/>
                <a:ext cx="8417831" cy="483919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2600" b="1" dirty="0">
                    <a:solidFill>
                      <a:schemeClr val="accent2">
                        <a:lumMod val="75000"/>
                      </a:schemeClr>
                    </a:solidFill>
                  </a:rPr>
                  <a:t>COEFICIENTE DE VARIAÇÃO</a:t>
                </a:r>
              </a:p>
              <a:p>
                <a:pPr marL="0" indent="0">
                  <a:buNone/>
                </a:pPr>
                <a:endParaRPr lang="pt-BR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>
                          <a:latin typeface="Cambria Math"/>
                        </a:rPr>
                        <m:t>𝐶𝑉</m:t>
                      </m:r>
                      <m:r>
                        <a:rPr lang="pt-BR" sz="2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2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  <m:r>
                        <a:rPr lang="pt-BR" sz="2200" i="1">
                          <a:latin typeface="Cambria Math"/>
                        </a:rPr>
                        <m:t> .100</m:t>
                      </m:r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000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000" dirty="0"/>
                  <a:t>Interpretado como a variabilidade dos dados em relação à média. Quanto menor o CV mais homogêneo é o conjunto de dados;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000" dirty="0"/>
                  <a:t>Expresso em porcentagem;</a:t>
                </a:r>
              </a:p>
              <a:p>
                <a:pPr marL="0" indent="0">
                  <a:buNone/>
                </a:pPr>
                <a:endParaRPr lang="pt-BR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Interpretação:</a:t>
                </a:r>
              </a:p>
              <a:p>
                <a:pPr marL="0" indent="0">
                  <a:buNone/>
                </a:pPr>
                <a:r>
                  <a:rPr lang="pt-BR" sz="2000" dirty="0"/>
                  <a:t>Baixa dispersão: CV≤15%   </a:t>
                </a:r>
                <a:r>
                  <a:rPr lang="pt-BR" sz="2000" b="1" dirty="0">
                    <a:sym typeface="Wingdings" panose="05000000000000000000" pitchFamily="2" charset="2"/>
                  </a:rPr>
                  <a:t> dados homogêneos</a:t>
                </a:r>
                <a:endParaRPr lang="pt-BR" sz="2000" b="1" dirty="0"/>
              </a:p>
              <a:p>
                <a:pPr marL="0" indent="0">
                  <a:buNone/>
                </a:pPr>
                <a:r>
                  <a:rPr lang="pt-BR" sz="2000" dirty="0"/>
                  <a:t>Média dispersão: 15%&lt;CV&lt;30% </a:t>
                </a:r>
              </a:p>
              <a:p>
                <a:pPr marL="0" indent="0">
                  <a:buNone/>
                </a:pPr>
                <a:r>
                  <a:rPr lang="pt-BR" sz="2000" dirty="0"/>
                  <a:t>Alta dispersão: CV≥30% </a:t>
                </a:r>
              </a:p>
              <a:p>
                <a:pPr marL="0" indent="0">
                  <a:buNone/>
                </a:pPr>
                <a:endParaRPr lang="pt-BR" sz="2000" b="1" dirty="0"/>
              </a:p>
              <a:p>
                <a:pPr marL="0" indent="0" algn="ctr">
                  <a:buNone/>
                </a:pPr>
                <a:r>
                  <a:rPr lang="pt-BR" sz="2400" b="1" i="1" dirty="0"/>
                  <a:t>CV=(</a:t>
                </a:r>
                <a:r>
                  <a:rPr lang="pt-BR" sz="2400" b="1" i="1" dirty="0" err="1"/>
                  <a:t>sd</a:t>
                </a:r>
                <a:r>
                  <a:rPr lang="pt-BR" sz="2400" b="1" i="1" dirty="0"/>
                  <a:t>(</a:t>
                </a:r>
                <a:r>
                  <a:rPr lang="pt-BR" sz="2400" b="1" i="1" dirty="0" err="1"/>
                  <a:t>dados$Idade</a:t>
                </a:r>
                <a:r>
                  <a:rPr lang="pt-BR" sz="2400" b="1" i="1" dirty="0"/>
                  <a:t>)/</a:t>
                </a:r>
                <a:r>
                  <a:rPr lang="pt-BR" sz="2400" b="1" i="1" dirty="0" err="1"/>
                  <a:t>mean</a:t>
                </a:r>
                <a:r>
                  <a:rPr lang="pt-BR" sz="2400" b="1" i="1" dirty="0"/>
                  <a:t>(</a:t>
                </a:r>
                <a:r>
                  <a:rPr lang="pt-BR" sz="2400" b="1" i="1" dirty="0" err="1"/>
                  <a:t>dados$Idade</a:t>
                </a:r>
                <a:r>
                  <a:rPr lang="pt-BR" sz="2400" b="1" i="1" dirty="0"/>
                  <a:t>))*100</a:t>
                </a:r>
              </a:p>
              <a:p>
                <a:endParaRPr lang="pt-BR" sz="1800" b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FE4556D-9720-4EE3-ABAA-F18D01D63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124" y="2018806"/>
                <a:ext cx="8417831" cy="4839194"/>
              </a:xfrm>
              <a:blipFill>
                <a:blip r:embed="rId2"/>
                <a:stretch>
                  <a:fillRect l="-1086" t="-2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030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pt-BR" sz="3850"/>
              <a:t>Função </a:t>
            </a:r>
            <a:r>
              <a:rPr lang="pt-BR" sz="3850" i="1"/>
              <a:t>summary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9915" y="2227943"/>
            <a:ext cx="5605628" cy="3788227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Função que faz um resumo dos dados apresentando seis medidas de posição que descrevem os dados (os valores mínimo e máximo, a média e a mediana, o primeiro e o terceiro quartis.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i="1" dirty="0" err="1"/>
              <a:t>summary</a:t>
            </a:r>
            <a:r>
              <a:rPr lang="pt-BR" i="1" dirty="0"/>
              <a:t>(dados)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E9455A5-09CF-47FD-872C-311A60C84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7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9728B-B23B-4EC3-B4B7-CBB46AA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t-BR" b="1"/>
              <a:t>Medidas de Posição e de Dispersão</a:t>
            </a:r>
            <a:endParaRPr lang="pt-BR" b="1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661CAE0-8225-4A87-9824-CD623B10F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427292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898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023B6-4580-43F0-9ED8-2D1D65274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pt-BR" sz="6300" dirty="0"/>
              <a:t>ANÁLISE DE CORRELAÇÃO LINEAR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542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6AF04E-5CBD-49FA-B3D0-194828C7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600" b="1" dirty="0"/>
              <a:t>ANÁLISE DE CORRELAÇÃO LINEAR</a:t>
            </a:r>
            <a:endParaRPr lang="pt-BR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C8E277-C76A-4A30-873C-DB5A210D8C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125" y="2266000"/>
                <a:ext cx="8375586" cy="4087368"/>
              </a:xfrm>
            </p:spPr>
            <p:txBody>
              <a:bodyPr>
                <a:normAutofit lnSpcReduction="10000"/>
              </a:bodyPr>
              <a:lstStyle/>
              <a:p>
                <a:pPr marL="257175" indent="-257175"/>
                <a:r>
                  <a:rPr lang="pt-BR" sz="2200" dirty="0"/>
                  <a:t>Área da estatística que analisa o </a:t>
                </a:r>
                <a:r>
                  <a:rPr lang="pt-BR" sz="2200" b="1" dirty="0"/>
                  <a:t>comportamento conjunto </a:t>
                </a:r>
                <a:r>
                  <a:rPr lang="pt-BR" sz="2200" dirty="0"/>
                  <a:t>de duas variáveis quantitativas e verifica se existe algum tipo de </a:t>
                </a:r>
                <a:r>
                  <a:rPr lang="pt-BR" sz="2200" b="1" dirty="0"/>
                  <a:t>relação</a:t>
                </a:r>
                <a:r>
                  <a:rPr lang="pt-BR" sz="2200" dirty="0"/>
                  <a:t> entre elas. </a:t>
                </a:r>
              </a:p>
              <a:p>
                <a:pPr marL="257175" indent="-257175"/>
                <a:endParaRPr lang="pt-BR" sz="2200" dirty="0"/>
              </a:p>
              <a:p>
                <a:pPr marL="257175" indent="-257175"/>
                <a:r>
                  <a:rPr lang="pt-BR" sz="2200" dirty="0"/>
                  <a:t>Neste caso estamos interessados apenas nas relações do tipo lineares entre as variáveis – </a:t>
                </a:r>
                <a:r>
                  <a:rPr lang="pt-BR" sz="2200" b="1" dirty="0"/>
                  <a:t>Análise de Correlação Linear Simples. </a:t>
                </a:r>
                <a:r>
                  <a:rPr lang="pt-BR" sz="2200" dirty="0"/>
                  <a:t>A palavra “simples” indica que a análise será apenas entre 2 variáveis.</a:t>
                </a:r>
                <a:endParaRPr lang="pt-BR" sz="2200" b="1" dirty="0"/>
              </a:p>
              <a:p>
                <a:pPr marL="257175" indent="-257175"/>
                <a:endParaRPr lang="pt-BR" sz="2200" dirty="0"/>
              </a:p>
              <a:p>
                <a:pPr marL="257175" indent="-257175"/>
                <a:r>
                  <a:rPr lang="pt-BR" sz="2200" dirty="0"/>
                  <a:t>Primeiro, iremos verificar visualmente a existência de associação entre as variáveis a partir do </a:t>
                </a:r>
                <a:r>
                  <a:rPr lang="pt-BR" sz="2200" b="1" dirty="0"/>
                  <a:t>diagrama de dispersão</a:t>
                </a:r>
                <a:r>
                  <a:rPr lang="pt-BR" sz="2200" dirty="0"/>
                  <a:t>. Ele representa, em um sistema coordenado cartesiano ortogonal, os pares ordenados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200" dirty="0"/>
                  <a:t>) das variáveis X e Y, obtendo uma nuvem de pontos.</a:t>
                </a:r>
              </a:p>
              <a:p>
                <a:endParaRPr lang="pt-BR" sz="19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C8E277-C76A-4A30-873C-DB5A210D8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125" y="2266000"/>
                <a:ext cx="8375586" cy="4087368"/>
              </a:xfrm>
              <a:blipFill>
                <a:blip r:embed="rId2"/>
                <a:stretch>
                  <a:fillRect l="-801" t="-2537" r="-13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439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b="1"/>
              <a:t>ANÁLISE DE CORRELAÇÃO LINEAR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900"/>
          </a:p>
          <a:p>
            <a:pPr marL="0" indent="0">
              <a:buNone/>
            </a:pPr>
            <a:endParaRPr lang="pt-BR" sz="1900"/>
          </a:p>
          <a:p>
            <a:pPr marL="0" indent="0">
              <a:buNone/>
            </a:pPr>
            <a:endParaRPr lang="pt-BR" sz="1900"/>
          </a:p>
          <a:p>
            <a:pPr marL="0" indent="0">
              <a:buNone/>
            </a:pPr>
            <a:endParaRPr lang="pt-BR" sz="1900"/>
          </a:p>
        </p:txBody>
      </p:sp>
      <p:sp>
        <p:nvSpPr>
          <p:cNvPr id="5" name="Retângulo 4"/>
          <p:cNvSpPr/>
          <p:nvPr/>
        </p:nvSpPr>
        <p:spPr>
          <a:xfrm>
            <a:off x="418656" y="2221167"/>
            <a:ext cx="8373300" cy="5336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100" dirty="0"/>
              <a:t>Depois de detectada visualmente a correlação entre as variáveis, vamos verificar se existe correlação significativa entre o par de variáveis através do </a:t>
            </a:r>
            <a:r>
              <a:rPr lang="pt-BR" sz="2100" b="1" dirty="0"/>
              <a:t>teste de Pearson. </a:t>
            </a:r>
            <a:r>
              <a:rPr lang="pt-BR" sz="2100" dirty="0"/>
              <a:t>Se for encontrada correlação significativa, vamos medir o grau dessa associação (ou dependência) por meio de um único número. Para isso usaremos uma medida chamada </a:t>
            </a:r>
            <a:r>
              <a:rPr lang="pt-BR" sz="2100" b="1" dirty="0"/>
              <a:t>coeficiente de correlação linear de Pearson</a:t>
            </a:r>
            <a:r>
              <a:rPr lang="pt-BR" sz="2100" dirty="0"/>
              <a:t>.</a:t>
            </a:r>
          </a:p>
          <a:p>
            <a:pPr algn="just">
              <a:spcAft>
                <a:spcPts val="600"/>
              </a:spcAft>
            </a:pPr>
            <a:endParaRPr lang="pt-BR" sz="2100" dirty="0"/>
          </a:p>
          <a:p>
            <a:pPr marL="257175" indent="-25717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100" dirty="0"/>
              <a:t>Uma vez caracterizada a relação, procuramos descrevê-la por meio de uma função matemática. A </a:t>
            </a:r>
            <a:r>
              <a:rPr lang="pt-BR" sz="2100" b="1" dirty="0"/>
              <a:t>regressão </a:t>
            </a:r>
            <a:r>
              <a:rPr lang="pt-BR" sz="2100" dirty="0"/>
              <a:t>é o instrumento adequado para a determinação dos parâmetros dessa função. </a:t>
            </a:r>
          </a:p>
          <a:p>
            <a:pPr>
              <a:spcAft>
                <a:spcPts val="600"/>
              </a:spcAft>
            </a:pPr>
            <a:endParaRPr lang="pt-BR" dirty="0"/>
          </a:p>
          <a:p>
            <a:pPr>
              <a:spcAft>
                <a:spcPts val="600"/>
              </a:spcAft>
            </a:pPr>
            <a:endParaRPr lang="pt-BR" dirty="0"/>
          </a:p>
          <a:p>
            <a:pPr marL="257175" indent="-25717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257175" indent="-25717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indent="337661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68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b="1" dirty="0"/>
              <a:t>1. Diagrama de Dispersão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70137" y="2481943"/>
                <a:ext cx="8321819" cy="369502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200" dirty="0"/>
                  <a:t>Usado para verificar visualmente a existência de associação entre as variáveis a partir do </a:t>
                </a:r>
                <a:r>
                  <a:rPr lang="pt-BR" sz="2200" b="1" dirty="0"/>
                  <a:t>diagrama de dispersão</a:t>
                </a:r>
                <a:r>
                  <a:rPr lang="pt-BR" sz="2200" dirty="0"/>
                  <a:t>. </a:t>
                </a:r>
              </a:p>
              <a:p>
                <a:pPr marL="0" indent="0" algn="just">
                  <a:buNone/>
                </a:pPr>
                <a:endParaRPr lang="pt-BR" sz="2200" dirty="0"/>
              </a:p>
              <a:p>
                <a:pPr algn="just"/>
                <a:r>
                  <a:rPr lang="pt-BR" sz="2200" dirty="0"/>
                  <a:t>Ele representa, em um sistema coordenado cartesiano ortogonal, os pares ordenados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200" dirty="0"/>
                  <a:t>) das variáveis X e Y, obtendo uma nuvem de pontos.</a:t>
                </a:r>
              </a:p>
              <a:p>
                <a:pPr algn="just"/>
                <a:endParaRPr lang="pt-BR" sz="2200" dirty="0"/>
              </a:p>
              <a:p>
                <a:pPr algn="just"/>
                <a:r>
                  <a:rPr lang="pt-BR" sz="2200" dirty="0"/>
                  <a:t>Afirma-se que existe uma relação linear entre as variáveis se os dados se aproximarem de uma linha reta. </a:t>
                </a:r>
              </a:p>
              <a:p>
                <a:pPr marL="0" indent="0">
                  <a:buNone/>
                </a:pPr>
                <a:endParaRPr lang="pt-BR" sz="19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137" y="2481943"/>
                <a:ext cx="8321819" cy="3695020"/>
              </a:xfrm>
              <a:blipFill>
                <a:blip r:embed="rId2"/>
                <a:stretch>
                  <a:fillRect l="-806" t="-2145" r="-9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507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668377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Dispersão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77456"/>
            <a:ext cx="3823335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/>
            <a:endParaRPr lang="en-US"/>
          </a:p>
          <a:p>
            <a:pPr marL="0" indent="-228600" defTabSz="914400"/>
            <a:endParaRPr lang="en-US"/>
          </a:p>
          <a:p>
            <a:pPr marL="0" indent="-228600" defTabSz="914400"/>
            <a:endParaRPr lang="en-US"/>
          </a:p>
          <a:p>
            <a:pPr marL="0" indent="-228600" defTabSz="914400"/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5097896" y="2109955"/>
            <a:ext cx="3668773" cy="4079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5717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Se, </a:t>
            </a:r>
            <a:r>
              <a:rPr lang="en-US" sz="2100" dirty="0" err="1"/>
              <a:t>quando</a:t>
            </a:r>
            <a:r>
              <a:rPr lang="en-US" sz="2100" dirty="0"/>
              <a:t> </a:t>
            </a:r>
            <a:r>
              <a:rPr lang="en-US" sz="2100" dirty="0" err="1"/>
              <a:t>uma</a:t>
            </a:r>
            <a:r>
              <a:rPr lang="en-US" sz="2100" dirty="0"/>
              <a:t> das </a:t>
            </a:r>
            <a:r>
              <a:rPr lang="en-US" sz="2100" dirty="0" err="1"/>
              <a:t>variáveis</a:t>
            </a:r>
            <a:r>
              <a:rPr lang="en-US" sz="2100" dirty="0"/>
              <a:t> “</a:t>
            </a:r>
            <a:r>
              <a:rPr lang="en-US" sz="2100" dirty="0" err="1"/>
              <a:t>cresce</a:t>
            </a:r>
            <a:r>
              <a:rPr lang="en-US" sz="2100" dirty="0"/>
              <a:t>”, a </a:t>
            </a:r>
            <a:r>
              <a:rPr lang="en-US" sz="2100" dirty="0" err="1"/>
              <a:t>outra</a:t>
            </a:r>
            <a:r>
              <a:rPr lang="en-US" sz="2100" dirty="0"/>
              <a:t>, </a:t>
            </a:r>
            <a:r>
              <a:rPr lang="en-US" sz="2100" dirty="0" err="1"/>
              <a:t>em</a:t>
            </a:r>
            <a:r>
              <a:rPr lang="en-US" sz="2100" dirty="0"/>
              <a:t> </a:t>
            </a:r>
            <a:r>
              <a:rPr lang="en-US" sz="2100" dirty="0" err="1"/>
              <a:t>média</a:t>
            </a:r>
            <a:r>
              <a:rPr lang="en-US" sz="2100" dirty="0"/>
              <a:t>, </a:t>
            </a:r>
            <a:r>
              <a:rPr lang="en-US" sz="2100" dirty="0" err="1"/>
              <a:t>também</a:t>
            </a:r>
            <a:r>
              <a:rPr lang="en-US" sz="2100" dirty="0"/>
              <a:t> “</a:t>
            </a:r>
            <a:r>
              <a:rPr lang="en-US" sz="2100" dirty="0" err="1"/>
              <a:t>cresce</a:t>
            </a:r>
            <a:r>
              <a:rPr lang="en-US" sz="2100" dirty="0"/>
              <a:t>”, </a:t>
            </a:r>
            <a:r>
              <a:rPr lang="en-US" sz="2100" dirty="0" err="1"/>
              <a:t>dizemos</a:t>
            </a:r>
            <a:r>
              <a:rPr lang="en-US" sz="2100" dirty="0"/>
              <a:t> que entre as </a:t>
            </a:r>
            <a:r>
              <a:rPr lang="en-US" sz="2100" dirty="0" err="1"/>
              <a:t>duas</a:t>
            </a:r>
            <a:r>
              <a:rPr lang="en-US" sz="2100" dirty="0"/>
              <a:t> </a:t>
            </a:r>
            <a:r>
              <a:rPr lang="en-US" sz="2100" dirty="0" err="1"/>
              <a:t>variáveis</a:t>
            </a:r>
            <a:r>
              <a:rPr lang="en-US" sz="2100" dirty="0"/>
              <a:t> </a:t>
            </a:r>
            <a:r>
              <a:rPr lang="en-US" sz="2100" dirty="0" err="1"/>
              <a:t>existem</a:t>
            </a:r>
            <a:r>
              <a:rPr lang="en-US" sz="2100" dirty="0"/>
              <a:t> </a:t>
            </a:r>
            <a:r>
              <a:rPr lang="en-US" sz="2100" b="1" dirty="0" err="1"/>
              <a:t>correlação</a:t>
            </a:r>
            <a:r>
              <a:rPr lang="en-US" sz="2100" b="1" dirty="0"/>
              <a:t> linear </a:t>
            </a:r>
            <a:r>
              <a:rPr lang="en-US" sz="2100" b="1" dirty="0" err="1"/>
              <a:t>positiva</a:t>
            </a:r>
            <a:r>
              <a:rPr lang="en-US" sz="2100" dirty="0"/>
              <a:t>;</a:t>
            </a:r>
          </a:p>
          <a:p>
            <a:pPr marL="13692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5717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Se, </a:t>
            </a:r>
            <a:r>
              <a:rPr lang="en-US" sz="2100" dirty="0" err="1"/>
              <a:t>quando</a:t>
            </a:r>
            <a:r>
              <a:rPr lang="en-US" sz="2100" dirty="0"/>
              <a:t> </a:t>
            </a:r>
            <a:r>
              <a:rPr lang="en-US" sz="2100" dirty="0" err="1"/>
              <a:t>uma</a:t>
            </a:r>
            <a:r>
              <a:rPr lang="en-US" sz="2100" dirty="0"/>
              <a:t> das </a:t>
            </a:r>
            <a:r>
              <a:rPr lang="en-US" sz="2100" dirty="0" err="1"/>
              <a:t>variáveis</a:t>
            </a:r>
            <a:r>
              <a:rPr lang="en-US" sz="2100" dirty="0"/>
              <a:t> “</a:t>
            </a:r>
            <a:r>
              <a:rPr lang="en-US" sz="2100" dirty="0" err="1"/>
              <a:t>cresce</a:t>
            </a:r>
            <a:r>
              <a:rPr lang="en-US" sz="2100" dirty="0"/>
              <a:t>”, a </a:t>
            </a:r>
            <a:r>
              <a:rPr lang="en-US" sz="2100" dirty="0" err="1"/>
              <a:t>outra</a:t>
            </a:r>
            <a:r>
              <a:rPr lang="en-US" sz="2100" dirty="0"/>
              <a:t>, </a:t>
            </a:r>
            <a:r>
              <a:rPr lang="en-US" sz="2100" dirty="0" err="1"/>
              <a:t>em</a:t>
            </a:r>
            <a:r>
              <a:rPr lang="en-US" sz="2100" dirty="0"/>
              <a:t> </a:t>
            </a:r>
            <a:r>
              <a:rPr lang="en-US" sz="2100" dirty="0" err="1"/>
              <a:t>média</a:t>
            </a:r>
            <a:r>
              <a:rPr lang="en-US" sz="2100" dirty="0"/>
              <a:t>, “</a:t>
            </a:r>
            <a:r>
              <a:rPr lang="en-US" sz="2100" dirty="0" err="1"/>
              <a:t>decresce</a:t>
            </a:r>
            <a:r>
              <a:rPr lang="en-US" sz="2100" dirty="0"/>
              <a:t>”, </a:t>
            </a:r>
            <a:r>
              <a:rPr lang="en-US" sz="2100" dirty="0" err="1"/>
              <a:t>dizemos</a:t>
            </a:r>
            <a:r>
              <a:rPr lang="en-US" sz="2100" dirty="0"/>
              <a:t> que entre as </a:t>
            </a:r>
            <a:r>
              <a:rPr lang="en-US" sz="2100" dirty="0" err="1"/>
              <a:t>duas</a:t>
            </a:r>
            <a:r>
              <a:rPr lang="en-US" sz="2100" dirty="0"/>
              <a:t> </a:t>
            </a:r>
            <a:r>
              <a:rPr lang="en-US" sz="2100" dirty="0" err="1"/>
              <a:t>variáveis</a:t>
            </a:r>
            <a:r>
              <a:rPr lang="en-US" sz="2100" dirty="0"/>
              <a:t> </a:t>
            </a:r>
            <a:r>
              <a:rPr lang="en-US" sz="2100" dirty="0" err="1"/>
              <a:t>existem</a:t>
            </a:r>
            <a:r>
              <a:rPr lang="en-US" sz="2100" dirty="0"/>
              <a:t> </a:t>
            </a:r>
            <a:r>
              <a:rPr lang="en-US" sz="2100" b="1" dirty="0" err="1"/>
              <a:t>correlação</a:t>
            </a:r>
            <a:r>
              <a:rPr lang="en-US" sz="2100" b="1" dirty="0"/>
              <a:t> linear </a:t>
            </a:r>
            <a:r>
              <a:rPr lang="en-US" sz="2100" b="1" dirty="0" err="1"/>
              <a:t>negativa</a:t>
            </a:r>
            <a:r>
              <a:rPr lang="en-US" sz="2100" dirty="0"/>
              <a:t>;</a:t>
            </a:r>
          </a:p>
          <a:p>
            <a:pPr marL="13692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5" name="Retângulo 4"/>
          <p:cNvSpPr/>
          <p:nvPr/>
        </p:nvSpPr>
        <p:spPr>
          <a:xfrm>
            <a:off x="337930" y="1850269"/>
            <a:ext cx="8177420" cy="15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pt-BR"/>
          </a:p>
          <a:p>
            <a:pPr marL="257175" indent="-25717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/>
          </a:p>
          <a:p>
            <a:pPr marL="257175" indent="-25717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/>
          </a:p>
          <a:p>
            <a:pPr indent="337661" algn="just">
              <a:lnSpc>
                <a:spcPct val="150000"/>
              </a:lnSpc>
              <a:spcAft>
                <a:spcPts val="600"/>
              </a:spcAft>
            </a:pPr>
            <a:endParaRPr lang="pt-BR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55545D-AF34-437E-BF4E-EDF360E6D080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l="18994" t="13576" r="26252" b="47301"/>
          <a:stretch/>
        </p:blipFill>
        <p:spPr bwMode="auto">
          <a:xfrm>
            <a:off x="515800" y="2806485"/>
            <a:ext cx="4533718" cy="174557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8877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668377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Dispersão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77456"/>
            <a:ext cx="3823335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/>
            <a:endParaRPr lang="en-US"/>
          </a:p>
          <a:p>
            <a:pPr marL="0" indent="-228600" defTabSz="914400"/>
            <a:endParaRPr lang="en-US"/>
          </a:p>
          <a:p>
            <a:pPr marL="0" indent="-228600" defTabSz="914400"/>
            <a:endParaRPr lang="en-US"/>
          </a:p>
          <a:p>
            <a:pPr marL="0" indent="-228600" defTabSz="914400"/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5247528" y="1850269"/>
            <a:ext cx="3519141" cy="4687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36922" indent="-136922" algn="just">
              <a:buFont typeface="Arial" panose="020B0604020202020204" pitchFamily="34" charset="0"/>
              <a:buChar char="•"/>
            </a:pPr>
            <a:r>
              <a:rPr lang="pt-BR" sz="2400" dirty="0"/>
              <a:t>Se os pontos estiverem dispersos, sem definição de direção, dizemos que a correlação é nula. As variáveis nesse caso são ditas não correlacionadas.</a:t>
            </a:r>
          </a:p>
          <a:p>
            <a:pPr marL="136922" indent="-136922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136922" indent="-136922" algn="just">
              <a:buFont typeface="Arial" panose="020B0604020202020204" pitchFamily="34" charset="0"/>
              <a:buChar char="•"/>
            </a:pPr>
            <a:r>
              <a:rPr lang="pt-BR" sz="2400" dirty="0"/>
              <a:t>Se os pontos estiverem dispostos em outra forma geométrica que não seja uma reta, dizemos apenas que não existe relação linear.</a:t>
            </a:r>
          </a:p>
          <a:p>
            <a:pPr lvl="0" algn="just"/>
            <a:endParaRPr lang="pt-BR" sz="2400" dirty="0"/>
          </a:p>
          <a:p>
            <a:pPr lvl="0" algn="just"/>
            <a:r>
              <a:rPr lang="pt-BR" sz="2400" b="1" dirty="0">
                <a:solidFill>
                  <a:srgbClr val="0070C0"/>
                </a:solidFill>
              </a:rPr>
              <a:t>Obs.: O comportamento de Y em relação a X pode se apresentar de diversas maneiras: linear, quadrático, cúbico, exponencial, logarítmico, </a:t>
            </a:r>
            <a:r>
              <a:rPr lang="pt-BR" sz="2400" b="1" dirty="0" err="1">
                <a:solidFill>
                  <a:srgbClr val="0070C0"/>
                </a:solidFill>
              </a:rPr>
              <a:t>etc</a:t>
            </a:r>
            <a:r>
              <a:rPr lang="pt-BR" sz="2400" b="1" dirty="0">
                <a:solidFill>
                  <a:srgbClr val="0070C0"/>
                </a:solidFill>
              </a:rPr>
              <a:t>… </a:t>
            </a:r>
          </a:p>
          <a:p>
            <a:pPr marL="13692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5" name="Retângulo 4"/>
          <p:cNvSpPr/>
          <p:nvPr/>
        </p:nvSpPr>
        <p:spPr>
          <a:xfrm>
            <a:off x="337930" y="1850269"/>
            <a:ext cx="8177420" cy="1519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pt-BR"/>
          </a:p>
          <a:p>
            <a:pPr marL="257175" indent="-25717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/>
          </a:p>
          <a:p>
            <a:pPr marL="257175" indent="-257175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/>
          </a:p>
          <a:p>
            <a:pPr indent="337661" algn="just">
              <a:lnSpc>
                <a:spcPct val="150000"/>
              </a:lnSpc>
              <a:spcAft>
                <a:spcPts val="600"/>
              </a:spcAft>
            </a:pPr>
            <a:endParaRPr lang="pt-BR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155DD0-6740-421B-906D-B2E667CA37A0}"/>
              </a:ext>
            </a:extLst>
          </p:cNvPr>
          <p:cNvPicPr/>
          <p:nvPr/>
        </p:nvPicPr>
        <p:blipFill rotWithShape="1">
          <a:blip r:embed="rId2">
            <a:alphaModFix/>
          </a:blip>
          <a:srcRect l="18994" t="53146" r="26252" b="7284"/>
          <a:stretch/>
        </p:blipFill>
        <p:spPr bwMode="auto">
          <a:xfrm>
            <a:off x="345320" y="2796712"/>
            <a:ext cx="4784542" cy="176853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82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</a:rPr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863" y="640082"/>
            <a:ext cx="5136536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1700"/>
          </a:p>
          <a:p>
            <a:pPr marL="0" indent="0">
              <a:buNone/>
            </a:pPr>
            <a:endParaRPr lang="pt-BR" sz="1700"/>
          </a:p>
          <a:p>
            <a:pPr marL="0" indent="0">
              <a:buNone/>
            </a:pPr>
            <a:endParaRPr lang="pt-BR" sz="1700"/>
          </a:p>
          <a:p>
            <a:pPr marL="0" indent="0">
              <a:buNone/>
            </a:pPr>
            <a:endParaRPr lang="pt-BR" sz="17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9773" y="4191092"/>
            <a:ext cx="6874227" cy="113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3245573" y="836712"/>
            <a:ext cx="5695115" cy="3920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pt-BR" sz="2200" dirty="0"/>
          </a:p>
          <a:p>
            <a:pPr algn="just">
              <a:spcAft>
                <a:spcPts val="600"/>
              </a:spcAft>
            </a:pPr>
            <a:r>
              <a:rPr lang="pt-BR" sz="2200" dirty="0"/>
              <a:t>Para ilustrar, vamos trabalhar com o conjunto de dados abaixo (</a:t>
            </a:r>
            <a:r>
              <a:rPr lang="pt-BR" sz="2200" dirty="0" err="1"/>
              <a:t>Bussab</a:t>
            </a:r>
            <a:r>
              <a:rPr lang="pt-BR" sz="2200" dirty="0"/>
              <a:t> e </a:t>
            </a:r>
            <a:r>
              <a:rPr lang="pt-BR" sz="2200" dirty="0" err="1"/>
              <a:t>Morettin</a:t>
            </a:r>
            <a:r>
              <a:rPr lang="pt-BR" sz="2200" dirty="0"/>
              <a:t>, 2010):</a:t>
            </a:r>
          </a:p>
          <a:p>
            <a:pPr algn="just">
              <a:spcAft>
                <a:spcPts val="600"/>
              </a:spcAft>
            </a:pPr>
            <a:endParaRPr lang="pt-BR" sz="2200" dirty="0"/>
          </a:p>
          <a:p>
            <a:pPr>
              <a:spcAft>
                <a:spcPts val="600"/>
              </a:spcAft>
            </a:pPr>
            <a:r>
              <a:rPr lang="pt-BR" sz="2200" dirty="0"/>
              <a:t>Exemplo 1- Amostra de 10 agentes de uma companhia de seguros</a:t>
            </a:r>
          </a:p>
          <a:p>
            <a:pPr>
              <a:spcAft>
                <a:spcPts val="600"/>
              </a:spcAft>
            </a:pPr>
            <a:r>
              <a:rPr lang="pt-BR" sz="2200" dirty="0"/>
              <a:t>X: anos de serviços e Y: número de clientes.</a:t>
            </a:r>
          </a:p>
          <a:p>
            <a:pPr algn="just">
              <a:spcAft>
                <a:spcPts val="600"/>
              </a:spcAft>
            </a:pPr>
            <a:endParaRPr lang="pt-BR" dirty="0"/>
          </a:p>
          <a:p>
            <a:pPr algn="just">
              <a:spcAft>
                <a:spcPts val="600"/>
              </a:spcAft>
            </a:pPr>
            <a:endParaRPr lang="pt-BR" dirty="0"/>
          </a:p>
          <a:p>
            <a:pPr indent="337661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53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t-BR" b="1"/>
              <a:t>Diagrama de Dispersão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299664" y="2134856"/>
            <a:ext cx="732879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dirty="0"/>
              <a:t>Segue abaixo o diagrama de dispersão do Exemplo 1:</a:t>
            </a:r>
            <a:endParaRPr lang="pt-BR"/>
          </a:p>
          <a:p>
            <a:pPr algn="just">
              <a:spcAft>
                <a:spcPts val="600"/>
              </a:spcAft>
            </a:pPr>
            <a:br>
              <a:rPr lang="pt-BR" dirty="0"/>
            </a:br>
            <a:br>
              <a:rPr lang="pt-BR" dirty="0"/>
            </a:br>
            <a:endParaRPr lang="pt-BR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0CAFFC-AB31-48AF-8472-6B8838477513}"/>
              </a:ext>
            </a:extLst>
          </p:cNvPr>
          <p:cNvSpPr/>
          <p:nvPr/>
        </p:nvSpPr>
        <p:spPr>
          <a:xfrm>
            <a:off x="5945526" y="3783018"/>
            <a:ext cx="2648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pt-BR" b="1" dirty="0">
                <a:solidFill>
                  <a:srgbClr val="0070C0"/>
                </a:solidFill>
              </a:rPr>
              <a:t>Correlação Linear Positiva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40B1BE7-0592-4665-B4C6-7F4B8E292180}"/>
              </a:ext>
            </a:extLst>
          </p:cNvPr>
          <p:cNvPicPr/>
          <p:nvPr/>
        </p:nvPicPr>
        <p:blipFill>
          <a:blip r:embed="rId2"/>
          <a:srcRect l="30386" t="27152" r="25135" b="16888"/>
          <a:stretch>
            <a:fillRect/>
          </a:stretch>
        </p:blipFill>
        <p:spPr bwMode="auto">
          <a:xfrm>
            <a:off x="2012075" y="2813261"/>
            <a:ext cx="3642462" cy="2476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909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D9648C-AB66-4E00-A852-B0FDBA58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t-BR" b="1" dirty="0"/>
              <a:t>Teste e Coeficiente de Correlação linear de Pearson</a:t>
            </a:r>
            <a:endParaRPr lang="pt-B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76BE25-30E1-4779-B6DF-39B0FD974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Teste de Pearson</a:t>
                </a:r>
              </a:p>
              <a:p>
                <a:pPr marL="0" indent="0">
                  <a:buNone/>
                </a:pPr>
                <a:r>
                  <a:rPr lang="pt-BR" dirty="0"/>
                  <a:t>Hipóteses do teste: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pt-BR"/>
                      <m:t>: </m:t>
                    </m:r>
                    <m:r>
                      <m:rPr>
                        <m:nor/>
                      </m:rPr>
                      <a:rPr lang="pt-BR"/>
                      <m:t>As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vari</m:t>
                    </m:r>
                    <m:r>
                      <m:rPr>
                        <m:nor/>
                      </m:rPr>
                      <a:rPr lang="pt-BR"/>
                      <m:t>á</m:t>
                    </m:r>
                    <m:r>
                      <m:rPr>
                        <m:nor/>
                      </m:rPr>
                      <a:rPr lang="pt-BR"/>
                      <m:t>veis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s</m:t>
                    </m:r>
                    <m:r>
                      <m:rPr>
                        <m:nor/>
                      </m:rPr>
                      <a:rPr lang="pt-BR"/>
                      <m:t>ã</m:t>
                    </m:r>
                    <m:r>
                      <m:rPr>
                        <m:nor/>
                      </m:rPr>
                      <a:rPr lang="pt-BR"/>
                      <m:t>o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independentes</m:t>
                    </m:r>
                    <m:r>
                      <m:rPr>
                        <m:nor/>
                      </m:rPr>
                      <a:rPr lang="pt-BR"/>
                      <m:t>.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pt-BR"/>
                      <m:t>: </m:t>
                    </m:r>
                    <m:r>
                      <m:rPr>
                        <m:nor/>
                      </m:rPr>
                      <a:rPr lang="pt-BR"/>
                      <m:t>As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vari</m:t>
                    </m:r>
                    <m:r>
                      <m:rPr>
                        <m:nor/>
                      </m:rPr>
                      <a:rPr lang="pt-BR"/>
                      <m:t>á</m:t>
                    </m:r>
                    <m:r>
                      <m:rPr>
                        <m:nor/>
                      </m:rPr>
                      <a:rPr lang="pt-BR"/>
                      <m:t>veis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s</m:t>
                    </m:r>
                    <m:r>
                      <m:rPr>
                        <m:nor/>
                      </m:rPr>
                      <a:rPr lang="pt-BR"/>
                      <m:t>ã</m:t>
                    </m:r>
                    <m:r>
                      <m:rPr>
                        <m:nor/>
                      </m:rPr>
                      <a:rPr lang="pt-BR"/>
                      <m:t>o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dependentes</m:t>
                    </m:r>
                    <m:r>
                      <m:rPr>
                        <m:nor/>
                      </m:rPr>
                      <a:rPr lang="pt-BR"/>
                      <m:t>.</m:t>
                    </m:r>
                  </m:oMath>
                </a14:m>
                <a:endParaRPr lang="pt-BR" b="1" dirty="0"/>
              </a:p>
              <a:p>
                <a:pPr marL="0" indent="0">
                  <a:buNone/>
                </a:pPr>
                <a:endParaRPr lang="pt-BR" b="1" dirty="0"/>
              </a:p>
              <a:p>
                <a:pPr marL="0" indent="0">
                  <a:buNone/>
                </a:pPr>
                <a:endParaRPr lang="pt-BR" b="1" dirty="0"/>
              </a:p>
              <a:p>
                <a:r>
                  <a:rPr lang="pt-BR" b="1" dirty="0"/>
                  <a:t>Cálculo do Coeficiente de Correlação de Pearson: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cor(</a:t>
                </a:r>
                <a:r>
                  <a:rPr lang="pt-BR" dirty="0" err="1"/>
                  <a:t>dados$Renda</a:t>
                </a:r>
                <a:r>
                  <a:rPr lang="pt-BR" dirty="0"/>
                  <a:t>, </a:t>
                </a:r>
                <a:r>
                  <a:rPr lang="pt-BR" dirty="0" err="1"/>
                  <a:t>dados$Idade</a:t>
                </a:r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76BE25-30E1-4779-B6DF-39B0FD974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23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/>
              <a:t>TESTES ESTATÍSTICOS – </a:t>
            </a:r>
            <a:r>
              <a:rPr lang="pt-BR" b="1"/>
              <a:t>P-valor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108F82D4-8A9C-A4CA-697B-E89ABFBCA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67744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2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73F46F-795D-43C9-BCC8-1E636F1D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Medidas de Posição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4556D-9720-4EE3-ABAA-F18D01D6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800" b="1" dirty="0"/>
              <a:t>MÉDIA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 É definida pela soma de todas as observações do conjunto de dados dividida pelo número de observações;</a:t>
            </a:r>
          </a:p>
          <a:p>
            <a:pPr marL="0" indent="0">
              <a:buNone/>
            </a:pPr>
            <a:endParaRPr lang="pt-BR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/>
              <a:t> </a:t>
            </a:r>
            <a:r>
              <a:rPr lang="pt-BR" dirty="0"/>
              <a:t>Em certos casos ela pode não ser o parâmetro mais adequado para descrever um conjunto de dados. Isto pode ocorrer, entre outros casos, quando existem dados aberrantes, extremos ou discrepantes. Pois todos os valores entram para o cálculo da média, então os valores extremos afetam no valor calculado e em alguns casos pode haver uma grande distorção, tornando, neste caso, a média indesejável como medida de tendência central.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99623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AC12EF-B489-4FD6-A2F1-876E1B4C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t-BR"/>
              <a:t>TESTES ESTATÍSTICOS – </a:t>
            </a:r>
            <a:r>
              <a:rPr lang="pt-BR" b="1"/>
              <a:t>P-valor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8C346-1020-4103-B275-DEF6E4F7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25625"/>
            <a:ext cx="7615758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b="1" dirty="0"/>
              <a:t>O QUE É NÍVEL DE CONFIANÇA??</a:t>
            </a:r>
          </a:p>
          <a:p>
            <a:pPr fontAlgn="base"/>
            <a:r>
              <a:rPr lang="pt-BR" dirty="0"/>
              <a:t>Também conhecida popularmente como “confiabilidade”, o nível de confiança é o grau de certeza de que o valor obtido ao pesquisar a amostra representa o valor que seria obtido ao pesquisar toda a população.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O valor mais comum utilizado para o nível de confiança é de 95%, mas também são usuais os valores de 90% e 99%.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 Por exemplo, </a:t>
            </a:r>
          </a:p>
          <a:p>
            <a:pPr marL="0" indent="0" fontAlgn="base">
              <a:buNone/>
            </a:pPr>
            <a:r>
              <a:rPr lang="pt-BR" dirty="0"/>
              <a:t>se o </a:t>
            </a:r>
            <a:r>
              <a:rPr lang="pt-BR" b="1" dirty="0"/>
              <a:t>Nível de confiança for de 95% </a:t>
            </a:r>
            <a:r>
              <a:rPr lang="pt-BR" b="1" dirty="0">
                <a:sym typeface="Wingdings" panose="05000000000000000000" pitchFamily="2" charset="2"/>
              </a:rPr>
              <a:t> </a:t>
            </a:r>
            <a:r>
              <a:rPr lang="el-GR" b="1" dirty="0"/>
              <a:t>α</a:t>
            </a:r>
            <a:r>
              <a:rPr lang="pt-BR" b="1" dirty="0"/>
              <a:t> = 5% = 0,05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888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TESTES ESTATÍSTICOS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5401334"/>
                  </p:ext>
                </p:extLst>
              </p:nvPr>
            </p:nvGraphicFramePr>
            <p:xfrm>
              <a:off x="431642" y="1556792"/>
              <a:ext cx="8229600" cy="43894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Espaço Reservado para Conteú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5401334"/>
                  </p:ext>
                </p:extLst>
              </p:nvPr>
            </p:nvGraphicFramePr>
            <p:xfrm>
              <a:off x="431642" y="1556792"/>
              <a:ext cx="8229600" cy="438943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9690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5545CD-E6A3-41B7-B3A6-8F3E8039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pt-BR" sz="4200" b="1"/>
              <a:t>Coeficiente de Correlação linear de Pearson (r)</a:t>
            </a:r>
            <a:endParaRPr lang="pt-BR" sz="4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B013F8-D238-695F-8A12-3795AD92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48" y="4964066"/>
            <a:ext cx="4310303" cy="147354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9F5C9E-05F0-44E2-A99C-2862BC2B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096413"/>
            <a:ext cx="8381163" cy="39620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/>
              <a:t>O valor de </a:t>
            </a:r>
            <a:r>
              <a:rPr lang="pt-BR" sz="1800" i="1" dirty="0"/>
              <a:t>r </a:t>
            </a:r>
            <a:r>
              <a:rPr lang="pt-BR" sz="1800" dirty="0"/>
              <a:t>está sempre entre -1 e +1. Quanto maior o valor de </a:t>
            </a:r>
            <a:r>
              <a:rPr lang="pt-BR" sz="1800" i="1" dirty="0"/>
              <a:t>r </a:t>
            </a:r>
            <a:r>
              <a:rPr lang="pt-BR" sz="1800" dirty="0"/>
              <a:t>(positivo ou negativo), mais forte a associação. Assim:</a:t>
            </a:r>
          </a:p>
          <a:p>
            <a:endParaRPr lang="pt-BR" sz="1800" dirty="0"/>
          </a:p>
          <a:p>
            <a:r>
              <a:rPr lang="pt-BR" sz="1800" dirty="0"/>
              <a:t>a) Se a correlação entre duas variáveis é perfeita (todos os pontos no gráfico de dispersão caem exatamente numa linha reta) e positiva, então 𝑟 = 1 </a:t>
            </a:r>
          </a:p>
          <a:p>
            <a:r>
              <a:rPr lang="pt-BR" sz="1800" dirty="0"/>
              <a:t>b) Se a correlação é perfeita e negativa, então 𝑟 = -1. </a:t>
            </a:r>
          </a:p>
          <a:p>
            <a:r>
              <a:rPr lang="pt-BR" sz="1800" dirty="0"/>
              <a:t>c) Se 𝑟 = 0, ou não há correlação entre as variáveis, ou a relação que possa existir não é linear. </a:t>
            </a:r>
          </a:p>
          <a:p>
            <a:pPr marL="0" indent="0">
              <a:buNone/>
            </a:pPr>
            <a:endParaRPr lang="pt-BR" sz="14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D9648C-AB66-4E00-A852-B0FDBA58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b="1"/>
              <a:t>Coeficiente de Correlação linear de Pearson</a:t>
            </a:r>
            <a:endParaRPr lang="pt-BR" sz="3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6BE25-30E1-4779-B6DF-39B0FD97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6" y="2221992"/>
            <a:ext cx="8375586" cy="40873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600" b="1" dirty="0"/>
              <a:t>INTERPRETAÇÃO DE r:</a:t>
            </a:r>
          </a:p>
          <a:p>
            <a:pPr marL="0" indent="0">
              <a:buNone/>
            </a:pPr>
            <a:endParaRPr lang="pt-BR" sz="2200" b="1" dirty="0"/>
          </a:p>
          <a:p>
            <a:r>
              <a:rPr lang="pt-BR" sz="2400" dirty="0"/>
              <a:t>Se 0,9 ≤ |𝑟|&lt; 1,0</a:t>
            </a:r>
            <a:r>
              <a:rPr lang="pt-BR" sz="2400" dirty="0">
                <a:sym typeface="Wingdings"/>
              </a:rPr>
              <a:t></a:t>
            </a:r>
            <a:r>
              <a:rPr lang="pt-BR" sz="2400" dirty="0"/>
              <a:t> há uma correlação muito forte</a:t>
            </a:r>
          </a:p>
          <a:p>
            <a:pPr lvl="0"/>
            <a:r>
              <a:rPr lang="pt-BR" sz="2400" dirty="0"/>
              <a:t>Se 0,7 ≤ |𝑟| &lt; 0,9</a:t>
            </a:r>
            <a:r>
              <a:rPr lang="pt-BR" sz="2400" dirty="0">
                <a:sym typeface="Wingdings"/>
              </a:rPr>
              <a:t></a:t>
            </a:r>
            <a:r>
              <a:rPr lang="pt-BR" sz="2400" dirty="0"/>
              <a:t> há uma correlação forte</a:t>
            </a:r>
          </a:p>
          <a:p>
            <a:pPr lvl="0"/>
            <a:r>
              <a:rPr lang="pt-BR" sz="2400" dirty="0"/>
              <a:t>Se 0,4 ≤ |𝑟| &lt; 0,7 </a:t>
            </a:r>
            <a:r>
              <a:rPr lang="pt-BR" sz="2400" dirty="0">
                <a:sym typeface="Wingdings"/>
              </a:rPr>
              <a:t></a:t>
            </a:r>
            <a:r>
              <a:rPr lang="pt-BR" sz="2400" dirty="0"/>
              <a:t> há uma correlação moderada;</a:t>
            </a:r>
          </a:p>
          <a:p>
            <a:r>
              <a:rPr lang="pt-BR" sz="2400" dirty="0"/>
              <a:t>Se 0,2 ≤ |𝑟| &lt; 0,4 </a:t>
            </a:r>
            <a:r>
              <a:rPr lang="pt-BR" sz="2400" dirty="0">
                <a:sym typeface="Wingdings"/>
              </a:rPr>
              <a:t></a:t>
            </a:r>
            <a:r>
              <a:rPr lang="pt-BR" sz="2400" dirty="0"/>
              <a:t> há uma correlação fraca;</a:t>
            </a:r>
          </a:p>
          <a:p>
            <a:pPr lvl="0"/>
            <a:r>
              <a:rPr lang="pt-BR" sz="2400" dirty="0"/>
              <a:t>Se 0 &lt;|𝑟| &lt; 0,2 </a:t>
            </a:r>
            <a:r>
              <a:rPr lang="pt-BR" sz="2400" dirty="0">
                <a:sym typeface="Wingdings"/>
              </a:rPr>
              <a:t></a:t>
            </a:r>
            <a:r>
              <a:rPr lang="pt-BR" sz="2400" dirty="0"/>
              <a:t> a correlação é muito fraca </a:t>
            </a:r>
          </a:p>
          <a:p>
            <a:pPr marL="0" indent="0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E o sinal (positivo ou negativo) indica o sentido da correlação. Quando o sinal é positivo, a correlação é positiva, ou seja, conforme uma variável cresce a outra também cresce. E quando é negativo, a correlação é negativa, ou seja, conforme uma variável cresce a outra diminui.</a:t>
            </a:r>
          </a:p>
          <a:p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802800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67018-3ACD-4AA1-847E-9A4B7771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dirty="0"/>
              <a:t>3. ANÁLISE DE REGRESSÃO     </a:t>
            </a:r>
            <a:r>
              <a:rPr lang="pt-BR" sz="3000" b="1" dirty="0"/>
              <a:t>Y = a + b X</a:t>
            </a:r>
            <a:endParaRPr lang="pt-BR" sz="3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162B1-8E32-49A2-9D84-81A81B64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25" y="2276872"/>
            <a:ext cx="8417831" cy="444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Tem por objetivo descrever, por meio de um modelo matemático, a relação entre duas variáveis, partindo de </a:t>
            </a:r>
            <a:r>
              <a:rPr lang="pt-BR" i="1" dirty="0"/>
              <a:t>n</a:t>
            </a:r>
            <a:r>
              <a:rPr lang="pt-BR" dirty="0"/>
              <a:t> observações das mesmas. </a:t>
            </a:r>
          </a:p>
          <a:p>
            <a:pPr marL="0" indent="0">
              <a:buNone/>
            </a:pPr>
            <a:endParaRPr lang="pt-BR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/>
              <a:t> A variável sobre a qual desejamos fazer uma estimativa recebe o nome de variável resposta (de interesse ou dependente) e a outra recebe o nome de variável explicativa (auxiliar ou independente). Assim, supondo X a variável explicativa e Y a variável resposta, vamos procurar determinar o ajustamento de uma reta à relação entre essas variáveis, ou seja, vamos obter uma função definida por: </a:t>
            </a:r>
            <a:r>
              <a:rPr lang="pt-BR" b="1" dirty="0"/>
              <a:t>Y = a + b X</a:t>
            </a:r>
            <a:r>
              <a:rPr lang="pt-BR" dirty="0"/>
              <a:t>, sendo a e b parâmetros.</a:t>
            </a:r>
          </a:p>
          <a:p>
            <a:pPr marL="0" indent="0" algn="just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 partir dessa equação, podemos fazer estimativas de Y a partir de valores de X.</a:t>
            </a:r>
          </a:p>
        </p:txBody>
      </p:sp>
    </p:spTree>
    <p:extLst>
      <p:ext uri="{BB962C8B-B14F-4D97-AF65-F5344CB8AC3E}">
        <p14:creationId xmlns:p14="http://schemas.microsoft.com/office/powerpoint/2010/main" val="2314671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B6899-3F10-4B64-959C-CDE0EB13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pt-BR" sz="3850" b="1"/>
              <a:t>OBSERVAÇÕES: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347AA-8BE0-4ED6-B6D9-8A403CCF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5" y="1988841"/>
            <a:ext cx="5417998" cy="4027330"/>
          </a:xfrm>
        </p:spPr>
        <p:txBody>
          <a:bodyPr anchor="ctr">
            <a:normAutofit/>
          </a:bodyPr>
          <a:lstStyle/>
          <a:p>
            <a:r>
              <a:rPr lang="pt-BR" sz="2200" dirty="0"/>
              <a:t>Para cálculo das medidas de associação, é necessário que as duas variáveis sejam medidas sobre os mesmos elementos (indivíduos) da amostra (medidas pareadas).</a:t>
            </a:r>
          </a:p>
          <a:p>
            <a:endParaRPr lang="pt-BR" sz="2200" dirty="0"/>
          </a:p>
          <a:p>
            <a:r>
              <a:rPr lang="pt-BR" sz="2200" dirty="0"/>
              <a:t>A Análise de Correlação Linear só é possível para variáveis quantitativas.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0F85551-D2F7-435C-A0EE-53C1DD2F8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97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67018-3ACD-4AA1-847E-9A4B7771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dirty="0"/>
              <a:t>Análise de Correlação Linear Simples no 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162B1-8E32-49A2-9D84-81A81B64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endParaRPr lang="pt-BR" sz="19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AB7027-66E2-4D2F-BD7D-CF588136DD0E}"/>
              </a:ext>
            </a:extLst>
          </p:cNvPr>
          <p:cNvSpPr/>
          <p:nvPr/>
        </p:nvSpPr>
        <p:spPr>
          <a:xfrm>
            <a:off x="470137" y="2572477"/>
            <a:ext cx="8373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dados&lt;-</a:t>
            </a:r>
            <a:r>
              <a:rPr lang="en-US" sz="2000" i="1" dirty="0" err="1"/>
              <a:t>read.table</a:t>
            </a:r>
            <a:r>
              <a:rPr lang="en-US" sz="2000" i="1" dirty="0"/>
              <a:t>("clipboard", header=TRUE, dec=',’)</a:t>
            </a:r>
          </a:p>
          <a:p>
            <a:r>
              <a:rPr lang="en-US" sz="2000" i="1" dirty="0"/>
              <a:t>Ou</a:t>
            </a:r>
          </a:p>
          <a:p>
            <a:r>
              <a:rPr lang="en-US" sz="2000" i="1" dirty="0"/>
              <a:t>dados&lt;-read.csv("DadosPIB.csv", header=TRUE, </a:t>
            </a:r>
            <a:r>
              <a:rPr lang="en-US" sz="2000" i="1" dirty="0" err="1"/>
              <a:t>sep</a:t>
            </a:r>
            <a:r>
              <a:rPr lang="en-US" sz="2000" i="1" dirty="0"/>
              <a:t>=";", dec=",")</a:t>
            </a:r>
          </a:p>
          <a:p>
            <a:endParaRPr lang="pt-BR" sz="2000" i="1" dirty="0"/>
          </a:p>
          <a:p>
            <a:r>
              <a:rPr lang="pt-BR" sz="2000" i="1" dirty="0" err="1"/>
              <a:t>plot</a:t>
            </a:r>
            <a:r>
              <a:rPr lang="pt-BR" sz="2000" i="1" dirty="0"/>
              <a:t>(</a:t>
            </a:r>
            <a:r>
              <a:rPr lang="pt-BR" sz="2000" i="1" dirty="0" err="1"/>
              <a:t>dados$PIBAGRO</a:t>
            </a:r>
            <a:r>
              <a:rPr lang="pt-BR" sz="2000" i="1" dirty="0"/>
              <a:t>, </a:t>
            </a:r>
            <a:r>
              <a:rPr lang="pt-BR" sz="2000" i="1" dirty="0" err="1"/>
              <a:t>dados$CULTIVO</a:t>
            </a:r>
            <a:r>
              <a:rPr lang="pt-BR" sz="2000" i="1" dirty="0"/>
              <a:t>, </a:t>
            </a:r>
            <a:r>
              <a:rPr lang="pt-BR" sz="2000" i="1" dirty="0" err="1"/>
              <a:t>main</a:t>
            </a:r>
            <a:r>
              <a:rPr lang="pt-BR" sz="2000" i="1" dirty="0"/>
              <a:t>="Diagrama de Dispersão", </a:t>
            </a:r>
            <a:r>
              <a:rPr lang="pt-BR" sz="2000" i="1" dirty="0" err="1"/>
              <a:t>ylab</a:t>
            </a:r>
            <a:r>
              <a:rPr lang="pt-BR" sz="2000" i="1" dirty="0"/>
              <a:t>="Cultivo", </a:t>
            </a:r>
            <a:r>
              <a:rPr lang="pt-BR" sz="2000" i="1" dirty="0" err="1"/>
              <a:t>xlab</a:t>
            </a:r>
            <a:r>
              <a:rPr lang="pt-BR" sz="2000" i="1" dirty="0"/>
              <a:t>="PIB Agro") </a:t>
            </a:r>
          </a:p>
        </p:txBody>
      </p:sp>
    </p:spTree>
    <p:extLst>
      <p:ext uri="{BB962C8B-B14F-4D97-AF65-F5344CB8AC3E}">
        <p14:creationId xmlns:p14="http://schemas.microsoft.com/office/powerpoint/2010/main" val="1071012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67018-3ACD-4AA1-847E-9A4B7771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dirty="0"/>
              <a:t>Análise de Correlação Linear Simples no 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AB7027-66E2-4D2F-BD7D-CF588136DD0E}"/>
              </a:ext>
            </a:extLst>
          </p:cNvPr>
          <p:cNvSpPr/>
          <p:nvPr/>
        </p:nvSpPr>
        <p:spPr>
          <a:xfrm>
            <a:off x="473694" y="2177593"/>
            <a:ext cx="83733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1" dirty="0" err="1"/>
              <a:t>cor.test</a:t>
            </a:r>
            <a:r>
              <a:rPr lang="pt-BR" sz="2200" i="1" dirty="0"/>
              <a:t>(</a:t>
            </a:r>
            <a:r>
              <a:rPr lang="pt-BR" sz="2200" i="1" dirty="0" err="1"/>
              <a:t>dados$PIBAGRO</a:t>
            </a:r>
            <a:r>
              <a:rPr lang="pt-BR" sz="2200" i="1" dirty="0"/>
              <a:t>, </a:t>
            </a:r>
            <a:r>
              <a:rPr lang="pt-BR" sz="2200" i="1" dirty="0" err="1"/>
              <a:t>dados$CULTIVO,method</a:t>
            </a:r>
            <a:r>
              <a:rPr lang="pt-BR" sz="2200" i="1" dirty="0"/>
              <a:t>='</a:t>
            </a:r>
            <a:r>
              <a:rPr lang="pt-BR" sz="2200" i="1" dirty="0" err="1"/>
              <a:t>pearson</a:t>
            </a:r>
            <a:r>
              <a:rPr lang="pt-BR" sz="2200" i="1" dirty="0"/>
              <a:t>')$</a:t>
            </a:r>
            <a:r>
              <a:rPr lang="pt-BR" sz="2200" i="1" dirty="0" err="1"/>
              <a:t>p.value</a:t>
            </a:r>
            <a:endParaRPr lang="pt-BR" sz="2200" i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2200" dirty="0"/>
          </a:p>
          <a:p>
            <a:r>
              <a:rPr lang="pt-BR" sz="2200" i="1" dirty="0"/>
              <a:t>cor(</a:t>
            </a:r>
            <a:r>
              <a:rPr lang="pt-BR" sz="2200" i="1" dirty="0" err="1"/>
              <a:t>dados$PIBAGRO</a:t>
            </a:r>
            <a:r>
              <a:rPr lang="pt-BR" sz="2200" i="1" dirty="0"/>
              <a:t>, </a:t>
            </a:r>
            <a:r>
              <a:rPr lang="pt-BR" sz="2200" i="1" dirty="0" err="1"/>
              <a:t>dados$CULTIVO</a:t>
            </a:r>
            <a:r>
              <a:rPr lang="pt-BR" sz="2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2934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67018-3ACD-4AA1-847E-9A4B7771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dirty="0"/>
              <a:t>Análise de Correlação Linear Simples no 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162B1-8E32-49A2-9D84-81A81B64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7" y="2173540"/>
            <a:ext cx="8366760" cy="400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/>
              <a:t>modelo = </a:t>
            </a:r>
            <a:r>
              <a:rPr lang="pt-BR" i="1" dirty="0" err="1"/>
              <a:t>lm</a:t>
            </a:r>
            <a:r>
              <a:rPr lang="pt-BR" i="1" dirty="0"/>
              <a:t>(formula =  CULTIVO~PIBAGRO, data = dados)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dirty="0"/>
              <a:t>Note que função </a:t>
            </a:r>
            <a:r>
              <a:rPr lang="pt-BR" sz="1900" dirty="0" err="1"/>
              <a:t>lm</a:t>
            </a:r>
            <a:r>
              <a:rPr lang="pt-BR" sz="1900" dirty="0"/>
              <a:t>() é chamada com o formato </a:t>
            </a:r>
            <a:r>
              <a:rPr lang="pt-BR" sz="1900" dirty="0" err="1">
                <a:highlight>
                  <a:srgbClr val="FFFF00"/>
                </a:highlight>
              </a:rPr>
              <a:t>lm</a:t>
            </a:r>
            <a:r>
              <a:rPr lang="pt-BR" sz="1900" dirty="0">
                <a:highlight>
                  <a:srgbClr val="FFFF00"/>
                </a:highlight>
              </a:rPr>
              <a:t>(y ˜ x)</a:t>
            </a:r>
            <a:r>
              <a:rPr lang="pt-BR" sz="1900" dirty="0"/>
              <a:t>, ou seja, a variável resposta é y e a explicativa é x, sempre nessa ordem.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endParaRPr lang="pt-BR" sz="19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87B23E-79BC-4395-85EC-44AB183AAACD}"/>
              </a:ext>
            </a:extLst>
          </p:cNvPr>
          <p:cNvSpPr/>
          <p:nvPr/>
        </p:nvSpPr>
        <p:spPr>
          <a:xfrm>
            <a:off x="2947592" y="5692492"/>
            <a:ext cx="3404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/>
              <a:t>Y = a + </a:t>
            </a:r>
            <a:r>
              <a:rPr lang="pt-BR" sz="2000" b="1" dirty="0" err="1"/>
              <a:t>b.X</a:t>
            </a:r>
            <a:endParaRPr lang="pt-BR" sz="2000" b="1" dirty="0"/>
          </a:p>
          <a:p>
            <a:r>
              <a:rPr lang="pt-BR" sz="2000" b="1" dirty="0"/>
              <a:t>Portanto, a = 985,1 e b = 284,6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220581-6D95-409E-835D-22A5AEAC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58" y="3645024"/>
            <a:ext cx="6733683" cy="19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44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67018-3ACD-4AA1-847E-9A4B7771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dirty="0"/>
              <a:t>Análise de Correlação Linear Simples no 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162B1-8E32-49A2-9D84-81A81B64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36" y="2160812"/>
            <a:ext cx="837558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BFD5AC-7FC1-4E62-B356-DB2CE0CDDFA3}"/>
              </a:ext>
            </a:extLst>
          </p:cNvPr>
          <p:cNvSpPr/>
          <p:nvPr/>
        </p:nvSpPr>
        <p:spPr>
          <a:xfrm>
            <a:off x="447118" y="2352002"/>
            <a:ext cx="509018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1" dirty="0" err="1"/>
              <a:t>abline</a:t>
            </a:r>
            <a:r>
              <a:rPr lang="pt-BR" sz="2200" i="1" dirty="0"/>
              <a:t>(modelo, </a:t>
            </a:r>
            <a:r>
              <a:rPr lang="pt-BR" sz="2200" i="1" dirty="0" err="1"/>
              <a:t>col</a:t>
            </a:r>
            <a:r>
              <a:rPr lang="pt-BR" sz="2200" i="1" dirty="0"/>
              <a:t>="blue")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389927-42EA-41E6-80FA-1C211FDC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250" y="2276856"/>
            <a:ext cx="4726270" cy="447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2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pt-BR" sz="3500" b="1">
                <a:solidFill>
                  <a:srgbClr val="FFFFFF"/>
                </a:solidFill>
              </a:rPr>
              <a:t>MÉDIA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pt-BR" b="1"/>
          </a:p>
          <a:p>
            <a:pPr lvl="0"/>
            <a:endParaRPr lang="pt-BR" b="1"/>
          </a:p>
          <a:p>
            <a:pPr lvl="0"/>
            <a:endParaRPr lang="pt-BR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4491" y="2466210"/>
            <a:ext cx="8388736" cy="435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Exemplo: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amostra de salário de 10 funcionários da empresa X (em mil reais): </a:t>
            </a:r>
          </a:p>
          <a:p>
            <a:pPr indent="450215" algn="ctr">
              <a:lnSpc>
                <a:spcPct val="150000"/>
              </a:lnSpc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1,2 – 1,2 – 1,3 – 1,5 – 1,7 – 1,8 – 1,9 – 2,1 – 2,3 – 55,0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que provavelmente um dos salários deve ser de um dos diretores da empresa. Sua inclusão vai alterar sensivelmente o salário médio dos funcionários. O salário médio dos funcionários sem o maior salário é (1,2 + 1,2 + 1,3 + 1,5 + 1,7 + 1,8 + 1,9 + 2,1 + 2,3) = 15/9 = 1,67 </a:t>
            </a: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(R$ 1670,00)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considerando o maior salário a média é (15 + 55) /10 = 7,0 </a:t>
            </a: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(R$ 7000,00)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mostrando uma situação totalmente enganosa.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35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67018-3ACD-4AA1-847E-9A4B7771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 dirty="0"/>
              <a:t>Análise de Correlação Linear Simples no 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162B1-8E32-49A2-9D84-81A81B64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36" y="2160812"/>
            <a:ext cx="837558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900" dirty="0"/>
              <a:t>Com a função </a:t>
            </a:r>
            <a:r>
              <a:rPr lang="pt-BR" sz="1900" i="1" dirty="0" err="1"/>
              <a:t>summary</a:t>
            </a:r>
            <a:r>
              <a:rPr lang="pt-BR" sz="1900" dirty="0"/>
              <a:t>, diversas medidas descritivas úteis para a análise do ajuste podem ser obtidas: 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i="1" dirty="0" err="1"/>
              <a:t>summary</a:t>
            </a:r>
            <a:r>
              <a:rPr lang="pt-BR" sz="1900" i="1" dirty="0"/>
              <a:t>(modelo)</a:t>
            </a:r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  <a:p>
            <a:pPr marL="0" indent="0">
              <a:buNone/>
            </a:pPr>
            <a:endParaRPr lang="pt-BR" sz="1900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14EF56-A634-45A5-BF23-BA0CD587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20" y="2910181"/>
            <a:ext cx="6302602" cy="3446735"/>
          </a:xfrm>
          <a:prstGeom prst="rect">
            <a:avLst/>
          </a:prstGeom>
        </p:spPr>
      </p:pic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706C8F3C-87E9-4446-99DF-888846BFD1BB}"/>
              </a:ext>
            </a:extLst>
          </p:cNvPr>
          <p:cNvSpPr/>
          <p:nvPr/>
        </p:nvSpPr>
        <p:spPr>
          <a:xfrm>
            <a:off x="7812360" y="4869160"/>
            <a:ext cx="288032" cy="21602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478FFE9A-9CB4-4484-8DB2-FB82CDF41E7B}"/>
              </a:ext>
            </a:extLst>
          </p:cNvPr>
          <p:cNvSpPr/>
          <p:nvPr/>
        </p:nvSpPr>
        <p:spPr>
          <a:xfrm>
            <a:off x="8100392" y="6092694"/>
            <a:ext cx="288032" cy="21602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D5635E92-D11B-41BB-AAC9-D5EC903731BF}"/>
              </a:ext>
            </a:extLst>
          </p:cNvPr>
          <p:cNvSpPr/>
          <p:nvPr/>
        </p:nvSpPr>
        <p:spPr>
          <a:xfrm>
            <a:off x="6804248" y="4293096"/>
            <a:ext cx="144016" cy="216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7D6F723B-CF52-4824-8F1D-E7499F6336A1}"/>
              </a:ext>
            </a:extLst>
          </p:cNvPr>
          <p:cNvSpPr/>
          <p:nvPr/>
        </p:nvSpPr>
        <p:spPr>
          <a:xfrm>
            <a:off x="3059832" y="6356916"/>
            <a:ext cx="144016" cy="24828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44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1EA7C2-BC20-46E4-B5B1-F593695B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pt-BR" sz="3500"/>
              <a:t>Hipóteses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4673F89-C448-4385-9629-E34FD0F24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196" y="2144077"/>
                <a:ext cx="8366760" cy="4165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Hipóteses do teste 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pt-BR"/>
                      <m:t>: </m:t>
                    </m:r>
                    <m:r>
                      <m:rPr>
                        <m:nor/>
                      </m:rPr>
                      <a:rPr lang="pt-BR" b="0" i="0"/>
                      <m:t>A</m:t>
                    </m:r>
                    <m:r>
                      <m:rPr>
                        <m:nor/>
                      </m:rPr>
                      <a:rPr lang="pt-BR" b="0" i="0"/>
                      <m:t> </m:t>
                    </m:r>
                    <m:r>
                      <m:rPr>
                        <m:nor/>
                      </m:rPr>
                      <a:rPr lang="pt-BR" b="0" i="0"/>
                      <m:t>vari</m:t>
                    </m:r>
                    <m:r>
                      <m:rPr>
                        <m:nor/>
                      </m:rPr>
                      <a:rPr lang="pt-BR" b="0" i="0"/>
                      <m:t>á</m:t>
                    </m:r>
                    <m:r>
                      <m:rPr>
                        <m:nor/>
                      </m:rPr>
                      <a:rPr lang="pt-BR" b="0" i="0"/>
                      <m:t>vel</m:t>
                    </m:r>
                    <m:r>
                      <m:rPr>
                        <m:nor/>
                      </m:rPr>
                      <a:rPr lang="pt-BR" b="0" i="0"/>
                      <m:t> </m:t>
                    </m:r>
                    <m:r>
                      <m:rPr>
                        <m:nor/>
                      </m:rPr>
                      <a:rPr lang="pt-BR" b="0" i="0"/>
                      <m:t>n</m:t>
                    </m:r>
                    <m:r>
                      <m:rPr>
                        <m:nor/>
                      </m:rPr>
                      <a:rPr lang="pt-BR" b="0" i="0"/>
                      <m:t>ã</m:t>
                    </m:r>
                    <m:r>
                      <m:rPr>
                        <m:nor/>
                      </m:rPr>
                      <a:rPr lang="pt-BR" b="0" i="0"/>
                      <m:t>o</m:t>
                    </m:r>
                    <m:r>
                      <m:rPr>
                        <m:nor/>
                      </m:rPr>
                      <a:rPr lang="pt-BR" b="0" i="0"/>
                      <m:t> é </m:t>
                    </m:r>
                    <m:r>
                      <m:rPr>
                        <m:nor/>
                      </m:rPr>
                      <a:rPr lang="pt-BR" b="0" i="0"/>
                      <m:t>significativa</m:t>
                    </m:r>
                    <m:r>
                      <m:rPr>
                        <m:nor/>
                      </m:rPr>
                      <a:rPr lang="pt-BR" b="0" i="0"/>
                      <m:t> </m:t>
                    </m:r>
                    <m:r>
                      <m:rPr>
                        <m:nor/>
                      </m:rPr>
                      <a:rPr lang="pt-BR" b="0" i="0"/>
                      <m:t>para</m:t>
                    </m:r>
                    <m:r>
                      <m:rPr>
                        <m:nor/>
                      </m:rPr>
                      <a:rPr lang="pt-BR" b="0" i="0"/>
                      <m:t> </m:t>
                    </m:r>
                    <m:r>
                      <m:rPr>
                        <m:nor/>
                      </m:rPr>
                      <a:rPr lang="pt-BR" b="0" i="0"/>
                      <m:t>o</m:t>
                    </m:r>
                    <m:r>
                      <m:rPr>
                        <m:nor/>
                      </m:rPr>
                      <a:rPr lang="pt-BR" b="0" i="0"/>
                      <m:t> </m:t>
                    </m:r>
                    <m:r>
                      <m:rPr>
                        <m:nor/>
                      </m:rPr>
                      <a:rPr lang="pt-BR" b="0" i="0"/>
                      <m:t>modelo</m:t>
                    </m:r>
                    <m:r>
                      <m:rPr>
                        <m:nor/>
                      </m:rPr>
                      <a:rPr lang="pt-BR"/>
                      <m:t>.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pt-BR"/>
                      <m:t>:</m:t>
                    </m:r>
                    <m:r>
                      <m:rPr>
                        <m:nor/>
                      </m:rPr>
                      <a:rPr lang="pt-BR" b="0" i="0"/>
                      <m:t> </m:t>
                    </m:r>
                    <m:r>
                      <m:rPr>
                        <m:nor/>
                      </m:rPr>
                      <a:rPr lang="pt-BR"/>
                      <m:t>A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vari</m:t>
                    </m:r>
                    <m:r>
                      <m:rPr>
                        <m:nor/>
                      </m:rPr>
                      <a:rPr lang="pt-BR"/>
                      <m:t>á</m:t>
                    </m:r>
                    <m:r>
                      <m:rPr>
                        <m:nor/>
                      </m:rPr>
                      <a:rPr lang="pt-BR"/>
                      <m:t>vel</m:t>
                    </m:r>
                    <m:r>
                      <m:rPr>
                        <m:nor/>
                      </m:rPr>
                      <a:rPr lang="pt-BR"/>
                      <m:t> é </m:t>
                    </m:r>
                    <m:r>
                      <m:rPr>
                        <m:nor/>
                      </m:rPr>
                      <a:rPr lang="pt-BR"/>
                      <m:t>significativa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para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o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modelo</m:t>
                    </m:r>
                    <m:r>
                      <m:rPr>
                        <m:nor/>
                      </m:rPr>
                      <a:rPr lang="pt-BR"/>
                      <m:t>.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b="1" dirty="0"/>
                  <a:t>Hipóteses do teste 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pt-BR"/>
                      <m:t>: </m:t>
                    </m:r>
                    <m:r>
                      <m:rPr>
                        <m:nor/>
                      </m:rPr>
                      <a:rPr lang="pt-BR" b="0" i="0"/>
                      <m:t>O</m:t>
                    </m:r>
                    <m:r>
                      <m:rPr>
                        <m:nor/>
                      </m:rPr>
                      <a:rPr lang="pt-BR" b="0" i="0"/>
                      <m:t> </m:t>
                    </m:r>
                    <m:r>
                      <m:rPr>
                        <m:nor/>
                      </m:rPr>
                      <a:rPr lang="pt-BR" b="0" i="0"/>
                      <m:t>modelo</m:t>
                    </m:r>
                    <m:r>
                      <m:rPr>
                        <m:nor/>
                      </m:rPr>
                      <a:rPr lang="pt-BR" b="0" i="0"/>
                      <m:t> </m:t>
                    </m:r>
                    <m:r>
                      <m:rPr>
                        <m:nor/>
                      </m:rPr>
                      <a:rPr lang="pt-BR" b="0" i="0"/>
                      <m:t>n</m:t>
                    </m:r>
                    <m:r>
                      <m:rPr>
                        <m:nor/>
                      </m:rPr>
                      <a:rPr lang="pt-BR" b="0" i="0"/>
                      <m:t>ã</m:t>
                    </m:r>
                    <m:r>
                      <m:rPr>
                        <m:nor/>
                      </m:rPr>
                      <a:rPr lang="pt-BR" b="0" i="0"/>
                      <m:t>o</m:t>
                    </m:r>
                    <m:r>
                      <m:rPr>
                        <m:nor/>
                      </m:rPr>
                      <a:rPr lang="pt-BR" b="0" i="0"/>
                      <m:t> é </m:t>
                    </m:r>
                    <m:r>
                      <m:rPr>
                        <m:nor/>
                      </m:rPr>
                      <a:rPr lang="pt-BR" b="0" i="0"/>
                      <m:t>significativo</m:t>
                    </m:r>
                    <m:r>
                      <m:rPr>
                        <m:nor/>
                      </m:rPr>
                      <a:rPr lang="pt-BR" b="0" i="0"/>
                      <m:t> </m:t>
                    </m:r>
                  </m:oMath>
                </a14:m>
                <a:endParaRPr lang="pt-BR" b="0" i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pt-BR"/>
                      <m:t>: </m:t>
                    </m:r>
                    <m:r>
                      <m:rPr>
                        <m:nor/>
                      </m:rPr>
                      <a:rPr lang="pt-BR" b="0" i="0"/>
                      <m:t>O</m:t>
                    </m:r>
                    <m:r>
                      <m:rPr>
                        <m:nor/>
                      </m:rPr>
                      <a:rPr lang="pt-BR" b="0" i="0"/>
                      <m:t> </m:t>
                    </m:r>
                    <m:r>
                      <m:rPr>
                        <m:nor/>
                      </m:rPr>
                      <a:rPr lang="pt-BR" b="0" i="0"/>
                      <m:t>modelo</m:t>
                    </m:r>
                    <m:r>
                      <m:rPr>
                        <m:nor/>
                      </m:rPr>
                      <a:rPr lang="pt-BR" b="0" i="0"/>
                      <m:t> é </m:t>
                    </m:r>
                    <m:r>
                      <m:rPr>
                        <m:nor/>
                      </m:rPr>
                      <a:rPr lang="pt-BR" b="0" i="0"/>
                      <m:t>significativo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(</m:t>
                    </m:r>
                    <m:r>
                      <m:rPr>
                        <m:nor/>
                      </m:rPr>
                      <a:rPr lang="pt-BR" b="0" i="0" smtClean="0"/>
                      <m:t>o</m:t>
                    </m:r>
                    <m:r>
                      <m:rPr>
                        <m:nor/>
                      </m:rPr>
                      <a:rPr lang="pt-BR" b="0" i="0" smtClean="0"/>
                      <m:t> </m:t>
                    </m:r>
                    <m:r>
                      <m:rPr>
                        <m:nor/>
                      </m:rPr>
                      <a:rPr lang="pt-BR" b="0" i="0" smtClean="0"/>
                      <m:t>modelo</m:t>
                    </m:r>
                    <m:r>
                      <m:rPr>
                        <m:nor/>
                      </m:rPr>
                      <a:rPr lang="pt-BR" b="0" i="0" smtClean="0"/>
                      <m:t> é </m:t>
                    </m:r>
                    <m:r>
                      <m:rPr>
                        <m:nor/>
                      </m:rPr>
                      <a:rPr lang="pt-BR"/>
                      <m:t>eficiente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para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explicar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a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vari</m:t>
                    </m:r>
                    <m:r>
                      <m:rPr>
                        <m:nor/>
                      </m:rPr>
                      <a:rPr lang="pt-BR"/>
                      <m:t>á</m:t>
                    </m:r>
                    <m:r>
                      <m:rPr>
                        <m:nor/>
                      </m:rPr>
                      <a:rPr lang="pt-BR"/>
                      <m:t>vel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Y</m:t>
                    </m:r>
                    <m:r>
                      <m:rPr>
                        <m:nor/>
                      </m:rPr>
                      <a:rPr lang="pt-BR"/>
                      <m:t>).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sz="1900" dirty="0"/>
              </a:p>
              <a:p>
                <a:endParaRPr lang="pt-BR" sz="1900" dirty="0"/>
              </a:p>
              <a:p>
                <a:endParaRPr lang="pt-BR" sz="1900" dirty="0"/>
              </a:p>
              <a:p>
                <a:pPr marL="0" indent="0">
                  <a:buNone/>
                </a:pPr>
                <a:endParaRPr lang="pt-BR" sz="1900" dirty="0"/>
              </a:p>
              <a:p>
                <a:endParaRPr lang="pt-BR" sz="19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4673F89-C448-4385-9629-E34FD0F24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196" y="2144077"/>
                <a:ext cx="8366760" cy="4165283"/>
              </a:xfrm>
              <a:blipFill>
                <a:blip r:embed="rId2"/>
                <a:stretch>
                  <a:fillRect l="-875" t="-17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654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644442-ACF5-4813-9D8E-33656F8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pt-BR" sz="4200" b="1"/>
              <a:t>ANÁLISE BIVARIADA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E7F0AD4E-259E-47A3-AA55-8F2203F29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004552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597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B54958-E321-4569-99D9-21456A10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t-BR" sz="4200" b="1"/>
              <a:t>QUANTITATIVA x QUANTITATIVA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4FB9D-BA70-4418-BA00-22F6962F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94" y="2480468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/>
              <a:t>ANÁLISE DE CORRELAÇÃO:</a:t>
            </a:r>
          </a:p>
          <a:p>
            <a:pPr>
              <a:buFontTx/>
              <a:buChar char="-"/>
            </a:pPr>
            <a:r>
              <a:rPr lang="pt-BR" dirty="0"/>
              <a:t>Construção do gráfico de dispersão</a:t>
            </a:r>
          </a:p>
          <a:p>
            <a:pPr>
              <a:buFontTx/>
              <a:buChar char="-"/>
            </a:pPr>
            <a:r>
              <a:rPr lang="pt-BR" dirty="0"/>
              <a:t>Teste de Pearson</a:t>
            </a:r>
          </a:p>
          <a:p>
            <a:pPr>
              <a:buFontTx/>
              <a:buChar char="-"/>
            </a:pPr>
            <a:r>
              <a:rPr lang="pt-BR" dirty="0"/>
              <a:t>Cálculo do Coeficiente de Correlação</a:t>
            </a:r>
          </a:p>
          <a:p>
            <a:pPr>
              <a:buFontTx/>
              <a:buChar char="-"/>
            </a:pPr>
            <a:r>
              <a:rPr lang="pt-BR" dirty="0"/>
              <a:t>Definição da Equação de Regressão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42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B54958-E321-4569-99D9-21456A10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t-BR" sz="4200" b="1"/>
              <a:t>QUALITATIVA x QUALITATIVA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4FB9D-BA70-4418-BA00-22F6962F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92" y="2060848"/>
            <a:ext cx="8180615" cy="3777803"/>
          </a:xfrm>
        </p:spPr>
        <p:txBody>
          <a:bodyPr anchor="ctr">
            <a:normAutofit/>
          </a:bodyPr>
          <a:lstStyle/>
          <a:p>
            <a:r>
              <a:rPr lang="pt-BR" sz="1900" dirty="0"/>
              <a:t>Forma de representar o cruzamento dos dados – </a:t>
            </a:r>
            <a:r>
              <a:rPr lang="pt-BR" sz="1900" b="1" dirty="0"/>
              <a:t>Tabela de Contingência</a:t>
            </a:r>
          </a:p>
          <a:p>
            <a:r>
              <a:rPr lang="pt-BR" sz="1900" dirty="0"/>
              <a:t>Vamos considerar as variáveis </a:t>
            </a:r>
            <a:r>
              <a:rPr lang="pt-BR" sz="1900" b="1" dirty="0" err="1"/>
              <a:t>EstCivil</a:t>
            </a:r>
            <a:r>
              <a:rPr lang="pt-BR" sz="1900" b="1" dirty="0"/>
              <a:t> </a:t>
            </a:r>
            <a:r>
              <a:rPr lang="pt-BR" sz="1900" dirty="0"/>
              <a:t>(estado civil) e </a:t>
            </a:r>
            <a:r>
              <a:rPr lang="pt-BR" sz="1900" b="1" dirty="0"/>
              <a:t>Escolaridade</a:t>
            </a:r>
            <a:r>
              <a:rPr lang="pt-BR" sz="1900" dirty="0"/>
              <a:t> (grau de instrução) do conjunto amostra.csv</a:t>
            </a:r>
          </a:p>
          <a:p>
            <a:endParaRPr lang="pt-BR" sz="1900" dirty="0"/>
          </a:p>
          <a:p>
            <a:pPr marL="0" indent="0">
              <a:buNone/>
            </a:pPr>
            <a:r>
              <a:rPr lang="pt-BR" sz="1900" i="1" dirty="0"/>
              <a:t>amostra&lt;-read.csv("amostra.csv", header=T, </a:t>
            </a:r>
            <a:r>
              <a:rPr lang="pt-BR" sz="1900" i="1" dirty="0" err="1"/>
              <a:t>sep</a:t>
            </a:r>
            <a:r>
              <a:rPr lang="pt-BR" sz="1900" i="1" dirty="0"/>
              <a:t>=";")</a:t>
            </a:r>
          </a:p>
          <a:p>
            <a:pPr marL="0" indent="0">
              <a:buNone/>
            </a:pPr>
            <a:r>
              <a:rPr lang="pt-BR" sz="1900" i="1" dirty="0" err="1"/>
              <a:t>table</a:t>
            </a:r>
            <a:r>
              <a:rPr lang="pt-BR" sz="1900" i="1" dirty="0"/>
              <a:t>(</a:t>
            </a:r>
            <a:r>
              <a:rPr lang="pt-BR" sz="1900" i="1" dirty="0" err="1"/>
              <a:t>amostra$EstCivil,amostra$Escolaridade</a:t>
            </a:r>
            <a:r>
              <a:rPr lang="pt-BR" sz="1900" i="1" dirty="0"/>
              <a:t>)</a:t>
            </a:r>
          </a:p>
          <a:p>
            <a:pPr marL="0" indent="0">
              <a:buNone/>
            </a:pPr>
            <a:r>
              <a:rPr lang="pt-BR" sz="1900" i="1" dirty="0" err="1"/>
              <a:t>prop.table</a:t>
            </a:r>
            <a:r>
              <a:rPr lang="pt-BR" sz="1900" i="1" dirty="0"/>
              <a:t>(</a:t>
            </a:r>
            <a:r>
              <a:rPr lang="pt-BR" sz="1900" i="1" dirty="0" err="1"/>
              <a:t>table</a:t>
            </a:r>
            <a:r>
              <a:rPr lang="pt-BR" sz="1900" i="1" dirty="0"/>
              <a:t>(</a:t>
            </a:r>
            <a:r>
              <a:rPr lang="pt-BR" sz="1900" i="1" dirty="0" err="1"/>
              <a:t>amostra$EstCivil,amostra$Escolaridade</a:t>
            </a:r>
            <a:r>
              <a:rPr lang="pt-BR" sz="1900" i="1" dirty="0"/>
              <a:t>))*100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12C173CC-44F4-4947-8FBC-ACEC54A4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4" y="5233579"/>
            <a:ext cx="7377551" cy="101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0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9B54958-E321-4569-99D9-21456A1064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82723" y="809898"/>
                <a:ext cx="7457037" cy="1554480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4400" b="1" dirty="0">
                    <a:solidFill>
                      <a:schemeClr val="tx2">
                        <a:lumMod val="75000"/>
                      </a:schemeClr>
                    </a:solidFill>
                  </a:rPr>
                  <a:t>Teste </a:t>
                </a:r>
                <a:r>
                  <a:rPr lang="pt-BR" sz="4400" b="1" dirty="0" err="1">
                    <a:solidFill>
                      <a:schemeClr val="tx2">
                        <a:lumMod val="75000"/>
                      </a:schemeClr>
                    </a:solidFill>
                  </a:rPr>
                  <a:t>Qui</a:t>
                </a:r>
                <a:r>
                  <a:rPr lang="pt-BR" sz="4400" b="1" dirty="0">
                    <a:solidFill>
                      <a:schemeClr val="tx2">
                        <a:lumMod val="75000"/>
                      </a:schemeClr>
                    </a:solidFill>
                  </a:rPr>
                  <a:t>-Quadrado </a:t>
                </a:r>
                <a14:m>
                  <m:oMath xmlns:m="http://schemas.openxmlformats.org/officeDocument/2006/math">
                    <m:r>
                      <a:rPr lang="pt-BR" sz="44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4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pt-BR" sz="4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44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4200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9B54958-E321-4569-99D9-21456A106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2723" y="809898"/>
                <a:ext cx="7457037" cy="1554480"/>
              </a:xfrm>
              <a:blipFill>
                <a:blip r:embed="rId2"/>
                <a:stretch>
                  <a:fillRect l="-3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054FB9D-BA70-4418-BA00-22F6962FF8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059" y="2607790"/>
                <a:ext cx="8180615" cy="3777803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 algn="just"/>
                <a:endParaRPr lang="pt-BR" sz="2000" dirty="0"/>
              </a:p>
              <a:p>
                <a:pPr marL="214313" indent="-214313" algn="just"/>
                <a:r>
                  <a:rPr lang="pt-BR" sz="2000" dirty="0"/>
                  <a:t>Avalia a existência de associação entre duas variáveis qualitativas (nominais ou ordinais)</a:t>
                </a:r>
              </a:p>
              <a:p>
                <a:pPr marL="214313" indent="-214313" algn="just"/>
                <a:endParaRPr lang="pt-BR" sz="2000" dirty="0"/>
              </a:p>
              <a:p>
                <a:pPr marL="214313" indent="-214313" algn="just"/>
                <a:r>
                  <a:rPr lang="pt-BR" sz="2000" dirty="0"/>
                  <a:t>Testa as hipóteses: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000"/>
                        <m:t>: </m:t>
                      </m:r>
                      <m:r>
                        <m:rPr>
                          <m:nor/>
                        </m:rPr>
                        <a:rPr lang="pt-BR" sz="2000"/>
                        <m:t>As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vari</m:t>
                      </m:r>
                      <m:r>
                        <m:rPr>
                          <m:nor/>
                        </m:rPr>
                        <a:rPr lang="pt-BR" sz="2000"/>
                        <m:t>á</m:t>
                      </m:r>
                      <m:r>
                        <m:rPr>
                          <m:nor/>
                        </m:rPr>
                        <a:rPr lang="pt-BR" sz="2000"/>
                        <m:t>veis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s</m:t>
                      </m:r>
                      <m:r>
                        <m:rPr>
                          <m:nor/>
                        </m:rPr>
                        <a:rPr lang="pt-BR" sz="2000"/>
                        <m:t>ã</m:t>
                      </m:r>
                      <m:r>
                        <m:rPr>
                          <m:nor/>
                        </m:rPr>
                        <a:rPr lang="pt-BR" sz="2000"/>
                        <m:t>o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independentes</m:t>
                      </m:r>
                      <m:r>
                        <m:rPr>
                          <m:nor/>
                        </m:rPr>
                        <a:rPr lang="pt-BR" sz="2000"/>
                        <m:t>.</m:t>
                      </m:r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000"/>
                        <m:t>: </m:t>
                      </m:r>
                      <m:r>
                        <m:rPr>
                          <m:nor/>
                        </m:rPr>
                        <a:rPr lang="pt-BR" sz="2000"/>
                        <m:t>As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vari</m:t>
                      </m:r>
                      <m:r>
                        <m:rPr>
                          <m:nor/>
                        </m:rPr>
                        <a:rPr lang="pt-BR" sz="2000"/>
                        <m:t>á</m:t>
                      </m:r>
                      <m:r>
                        <m:rPr>
                          <m:nor/>
                        </m:rPr>
                        <a:rPr lang="pt-BR" sz="2000"/>
                        <m:t>veis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s</m:t>
                      </m:r>
                      <m:r>
                        <m:rPr>
                          <m:nor/>
                        </m:rPr>
                        <a:rPr lang="pt-BR" sz="2000"/>
                        <m:t>ã</m:t>
                      </m:r>
                      <m:r>
                        <m:rPr>
                          <m:nor/>
                        </m:rPr>
                        <a:rPr lang="pt-BR" sz="2000"/>
                        <m:t>o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dependentes</m:t>
                      </m:r>
                      <m:r>
                        <m:rPr>
                          <m:nor/>
                        </m:rPr>
                        <a:rPr lang="pt-BR" sz="2000"/>
                        <m:t>.</m:t>
                      </m:r>
                    </m:oMath>
                  </m:oMathPara>
                </a14:m>
                <a:endParaRPr lang="pt-BR" sz="2000" dirty="0"/>
              </a:p>
              <a:p>
                <a:endParaRPr lang="pt-BR" sz="2000" dirty="0"/>
              </a:p>
              <a:p>
                <a:pPr marL="285750" indent="-285750"/>
                <a:r>
                  <a:rPr lang="pt-BR" sz="2000" dirty="0"/>
                  <a:t>Decisão do teste:</a:t>
                </a:r>
              </a:p>
              <a:p>
                <a:pPr marL="285750" indent="-285750"/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P≤0,05 – Rejeita-se a hipótese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/>
                  <a:t>  </a:t>
                </a:r>
                <a:r>
                  <a:rPr lang="pt-BR" sz="2000" dirty="0">
                    <a:sym typeface="Wingdings" panose="05000000000000000000" pitchFamily="2" charset="2"/>
                  </a:rPr>
                  <a:t> existe associação entre as variáveis</a:t>
                </a:r>
                <a:endParaRPr lang="pt-BR" sz="2000" dirty="0"/>
              </a:p>
              <a:p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P&gt;0,05 – Não Rejeita a hipótese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t-B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/>
                  <a:t> </a:t>
                </a:r>
                <a:r>
                  <a:rPr lang="pt-BR" sz="2000" dirty="0">
                    <a:sym typeface="Wingdings" panose="05000000000000000000" pitchFamily="2" charset="2"/>
                  </a:rPr>
                  <a:t> </a:t>
                </a:r>
                <a:r>
                  <a:rPr lang="pt-BR" sz="2000" b="1" dirty="0">
                    <a:sym typeface="Wingdings" panose="05000000000000000000" pitchFamily="2" charset="2"/>
                  </a:rPr>
                  <a:t>NÃO</a:t>
                </a:r>
                <a:r>
                  <a:rPr lang="pt-BR" sz="2000" dirty="0">
                    <a:sym typeface="Wingdings" panose="05000000000000000000" pitchFamily="2" charset="2"/>
                  </a:rPr>
                  <a:t> existe associação entre as variáveis</a:t>
                </a:r>
                <a:endParaRPr lang="pt-BR" sz="2000" dirty="0"/>
              </a:p>
              <a:p>
                <a:pPr marL="0" indent="0">
                  <a:buNone/>
                </a:pPr>
                <a:endParaRPr lang="pt-BR" sz="1900" i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054FB9D-BA70-4418-BA00-22F6962FF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59" y="2607790"/>
                <a:ext cx="8180615" cy="3777803"/>
              </a:xfrm>
              <a:blipFill>
                <a:blip r:embed="rId3"/>
                <a:stretch>
                  <a:fillRect l="-745" r="-6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120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782723" y="809898"/>
                <a:ext cx="7457037" cy="1554480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4200" b="1"/>
                  <a:t>Teste Qui-Quadrado </a:t>
                </a:r>
                <a14:m>
                  <m:oMath xmlns:m="http://schemas.openxmlformats.org/officeDocument/2006/math">
                    <m:r>
                      <a:rPr lang="pt-BR" sz="42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4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pt-BR" sz="4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4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4200" b="1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2723" y="809898"/>
                <a:ext cx="7457037" cy="1554480"/>
              </a:xfrm>
              <a:blipFill>
                <a:blip r:embed="rId2"/>
                <a:stretch>
                  <a:fillRect l="-3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628650" y="1850269"/>
            <a:ext cx="7886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pt-BR"/>
          </a:p>
          <a:p>
            <a:pPr>
              <a:spcAft>
                <a:spcPts val="600"/>
              </a:spcAft>
            </a:pPr>
            <a:endParaRPr lang="pt-BR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pt-BR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2664" y="1614468"/>
            <a:ext cx="79926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pt-BR" sz="1600"/>
          </a:p>
          <a:p>
            <a:pPr>
              <a:spcAft>
                <a:spcPts val="600"/>
              </a:spcAft>
            </a:pPr>
            <a:endParaRPr lang="pt-BR" sz="1500"/>
          </a:p>
          <a:p>
            <a:pPr>
              <a:spcAft>
                <a:spcPts val="600"/>
              </a:spcAft>
            </a:pPr>
            <a:endParaRPr lang="pt-BR" sz="1500"/>
          </a:p>
          <a:p>
            <a:pPr algn="just">
              <a:spcAft>
                <a:spcPts val="600"/>
              </a:spcAft>
            </a:pPr>
            <a:endParaRPr lang="pt-BR" sz="15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55CEC3-048B-4ACB-A4A4-4B12FC8BA956}"/>
              </a:ext>
            </a:extLst>
          </p:cNvPr>
          <p:cNvSpPr/>
          <p:nvPr/>
        </p:nvSpPr>
        <p:spPr>
          <a:xfrm>
            <a:off x="483326" y="2645364"/>
            <a:ext cx="81380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/>
              <a:t>CONDIÇÕES:</a:t>
            </a:r>
          </a:p>
          <a:p>
            <a:endParaRPr lang="pt-BR" sz="2200" dirty="0"/>
          </a:p>
          <a:p>
            <a:r>
              <a:rPr lang="pt-BR" sz="2200" dirty="0"/>
              <a:t>• Exclusivamente para variáveis nominais e ordinais;</a:t>
            </a:r>
          </a:p>
          <a:p>
            <a:r>
              <a:rPr lang="pt-BR" sz="2200" dirty="0"/>
              <a:t>• Os grupos devem ser independentes;</a:t>
            </a:r>
          </a:p>
          <a:p>
            <a:r>
              <a:rPr lang="pt-BR" sz="2200" dirty="0"/>
              <a:t>• Os itens de cada grupo são selecionados aleatoriamente; </a:t>
            </a:r>
          </a:p>
          <a:p>
            <a:r>
              <a:rPr lang="pt-BR" sz="2200" dirty="0"/>
              <a:t>• As observações devem ser frequências ou contagens; </a:t>
            </a:r>
          </a:p>
          <a:p>
            <a:r>
              <a:rPr lang="pt-BR" sz="2200" dirty="0"/>
              <a:t>• Cada observação pertence a uma e somente uma categoria </a:t>
            </a:r>
          </a:p>
          <a:p>
            <a:r>
              <a:rPr lang="pt-BR" sz="2200" dirty="0"/>
              <a:t>• A amostra deve ser relativamente grande (pelo menos 5 observações em cada célula e, no caso de poucos grupos - pelo menos 10).</a:t>
            </a:r>
          </a:p>
        </p:txBody>
      </p:sp>
    </p:spTree>
    <p:extLst>
      <p:ext uri="{BB962C8B-B14F-4D97-AF65-F5344CB8AC3E}">
        <p14:creationId xmlns:p14="http://schemas.microsoft.com/office/powerpoint/2010/main" val="21013780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782723" y="809898"/>
                <a:ext cx="7457037" cy="1554480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4200" b="1"/>
                  <a:t>Teste Qui-Quadrado </a:t>
                </a:r>
                <a14:m>
                  <m:oMath xmlns:m="http://schemas.openxmlformats.org/officeDocument/2006/math">
                    <m:r>
                      <a:rPr lang="pt-BR" sz="42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4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pt-BR" sz="4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4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4200" b="1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2723" y="809898"/>
                <a:ext cx="7457037" cy="1554480"/>
              </a:xfrm>
              <a:blipFill>
                <a:blip r:embed="rId2"/>
                <a:stretch>
                  <a:fillRect l="-3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628650" y="1850269"/>
            <a:ext cx="7886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pt-BR"/>
          </a:p>
          <a:p>
            <a:pPr>
              <a:spcAft>
                <a:spcPts val="600"/>
              </a:spcAft>
            </a:pPr>
            <a:endParaRPr lang="pt-BR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pt-BR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2664" y="1614468"/>
            <a:ext cx="7992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endParaRPr lang="pt-BR" sz="1500"/>
          </a:p>
          <a:p>
            <a:pPr>
              <a:spcAft>
                <a:spcPts val="600"/>
              </a:spcAft>
            </a:pPr>
            <a:endParaRPr lang="pt-BR" sz="1600" i="1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endParaRPr lang="pt-BR" sz="1500"/>
          </a:p>
          <a:p>
            <a:pPr>
              <a:spcAft>
                <a:spcPts val="600"/>
              </a:spcAft>
            </a:pPr>
            <a:endParaRPr lang="pt-BR" sz="1500"/>
          </a:p>
          <a:p>
            <a:pPr algn="just">
              <a:spcAft>
                <a:spcPts val="600"/>
              </a:spcAft>
            </a:pPr>
            <a:endParaRPr lang="pt-BR" sz="15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D96E62-A22C-40AB-8D56-9A9E442A38C8}"/>
              </a:ext>
            </a:extLst>
          </p:cNvPr>
          <p:cNvSpPr/>
          <p:nvPr/>
        </p:nvSpPr>
        <p:spPr>
          <a:xfrm>
            <a:off x="525512" y="2960398"/>
            <a:ext cx="80958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 err="1"/>
              <a:t>Qui</a:t>
            </a:r>
            <a:r>
              <a:rPr lang="pt-BR" sz="2200" b="1" dirty="0"/>
              <a:t>-quadrado no R</a:t>
            </a:r>
          </a:p>
          <a:p>
            <a:endParaRPr lang="pt-BR" sz="2200" b="1" dirty="0"/>
          </a:p>
          <a:p>
            <a:r>
              <a:rPr lang="pt-BR" sz="2200" b="1" dirty="0"/>
              <a:t>Função </a:t>
            </a:r>
            <a:r>
              <a:rPr lang="pt-BR" sz="2200" b="1" dirty="0">
                <a:sym typeface="Wingdings" panose="05000000000000000000" pitchFamily="2" charset="2"/>
              </a:rPr>
              <a:t> </a:t>
            </a:r>
            <a:r>
              <a:rPr lang="pt-BR" sz="22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chisq.test</a:t>
            </a:r>
            <a:endParaRPr lang="pt-BR" sz="2200" b="1" i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pt-BR" sz="2200" b="1" i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pt-BR" sz="2200" b="1" i="1" dirty="0">
                <a:sym typeface="Wingdings" panose="05000000000000000000" pitchFamily="2" charset="2"/>
              </a:rPr>
              <a:t>Exemplo: </a:t>
            </a:r>
          </a:p>
          <a:p>
            <a:r>
              <a:rPr lang="pt-BR" sz="2200" i="1" dirty="0" err="1">
                <a:solidFill>
                  <a:srgbClr val="0070C0"/>
                </a:solidFill>
                <a:sym typeface="Wingdings" panose="05000000000000000000" pitchFamily="2" charset="2"/>
              </a:rPr>
              <a:t>chisq.test</a:t>
            </a:r>
            <a:r>
              <a:rPr lang="pt-BR" sz="2200" i="1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pt-BR" sz="2200" i="1" dirty="0" err="1">
                <a:solidFill>
                  <a:srgbClr val="0070C0"/>
                </a:solidFill>
              </a:rPr>
              <a:t>table</a:t>
            </a:r>
            <a:r>
              <a:rPr lang="pt-BR" sz="2200" i="1" dirty="0">
                <a:solidFill>
                  <a:srgbClr val="0070C0"/>
                </a:solidFill>
              </a:rPr>
              <a:t>(</a:t>
            </a:r>
            <a:r>
              <a:rPr lang="pt-BR" sz="2200" i="1" dirty="0" err="1">
                <a:solidFill>
                  <a:srgbClr val="0070C0"/>
                </a:solidFill>
              </a:rPr>
              <a:t>amostra$EstCivil,amostra$Escolaridade</a:t>
            </a:r>
            <a:r>
              <a:rPr lang="pt-BR" sz="2200" i="1" dirty="0">
                <a:solidFill>
                  <a:srgbClr val="0070C0"/>
                </a:solidFill>
              </a:rPr>
              <a:t>)</a:t>
            </a:r>
            <a:r>
              <a:rPr lang="pt-BR" sz="2200" i="1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endParaRPr lang="pt-BR" sz="22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535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782723" y="809898"/>
                <a:ext cx="7457037" cy="1554480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4200" b="1"/>
                  <a:t>Teste Qui-Quadrado </a:t>
                </a:r>
                <a14:m>
                  <m:oMath xmlns:m="http://schemas.openxmlformats.org/officeDocument/2006/math">
                    <m:r>
                      <a:rPr lang="pt-BR" sz="42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4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pt-BR" sz="4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4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4200" b="1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2723" y="809898"/>
                <a:ext cx="7457037" cy="1554480"/>
              </a:xfrm>
              <a:blipFill>
                <a:blip r:embed="rId2"/>
                <a:stretch>
                  <a:fillRect l="-3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628650" y="1850269"/>
            <a:ext cx="7886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pt-BR"/>
          </a:p>
          <a:p>
            <a:pPr>
              <a:spcAft>
                <a:spcPts val="600"/>
              </a:spcAft>
            </a:pPr>
            <a:endParaRPr lang="pt-BR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pt-BR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F383690-2906-4EBD-AE64-D2B32E4801DC}"/>
              </a:ext>
            </a:extLst>
          </p:cNvPr>
          <p:cNvSpPr/>
          <p:nvPr/>
        </p:nvSpPr>
        <p:spPr>
          <a:xfrm>
            <a:off x="401748" y="2765767"/>
            <a:ext cx="82589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b="1" i="1" dirty="0">
                <a:sym typeface="Wingdings" panose="05000000000000000000" pitchFamily="2" charset="2"/>
              </a:rPr>
              <a:t>Exemplo: </a:t>
            </a:r>
          </a:p>
          <a:p>
            <a:endParaRPr lang="pt-BR" sz="2100" b="1" i="1" dirty="0">
              <a:sym typeface="Wingdings" panose="05000000000000000000" pitchFamily="2" charset="2"/>
            </a:endParaRPr>
          </a:p>
          <a:p>
            <a:r>
              <a:rPr lang="pt-BR" sz="2100" i="1" dirty="0" err="1">
                <a:sym typeface="Wingdings" panose="05000000000000000000" pitchFamily="2" charset="2"/>
              </a:rPr>
              <a:t>chisq.test</a:t>
            </a:r>
            <a:r>
              <a:rPr lang="pt-BR" sz="2100" i="1" dirty="0">
                <a:sym typeface="Wingdings" panose="05000000000000000000" pitchFamily="2" charset="2"/>
              </a:rPr>
              <a:t>(</a:t>
            </a:r>
            <a:r>
              <a:rPr lang="pt-BR" sz="2100" i="1" dirty="0" err="1"/>
              <a:t>table</a:t>
            </a:r>
            <a:r>
              <a:rPr lang="pt-BR" sz="2100" i="1" dirty="0"/>
              <a:t>(</a:t>
            </a:r>
            <a:r>
              <a:rPr lang="pt-BR" sz="2100" i="1" dirty="0" err="1"/>
              <a:t>amostra$EstCivil,amostra$Escolaridade</a:t>
            </a:r>
            <a:r>
              <a:rPr lang="pt-BR" sz="2100" i="1" dirty="0"/>
              <a:t>)</a:t>
            </a:r>
            <a:r>
              <a:rPr lang="pt-BR" sz="2100" i="1" dirty="0">
                <a:sym typeface="Wingdings" panose="05000000000000000000" pitchFamily="2" charset="2"/>
              </a:rPr>
              <a:t>)</a:t>
            </a:r>
            <a:endParaRPr lang="pt-BR" sz="2100" i="1" dirty="0"/>
          </a:p>
          <a:p>
            <a:endParaRPr lang="pt-BR" sz="2100" b="1" i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sz="2100" i="1" dirty="0">
                <a:solidFill>
                  <a:srgbClr val="0070C0"/>
                </a:solidFill>
              </a:rPr>
              <a:t>Pearson's Chi-squared test</a:t>
            </a:r>
          </a:p>
          <a:p>
            <a:endParaRPr lang="en-US" sz="2100" i="1" dirty="0">
              <a:solidFill>
                <a:srgbClr val="0070C0"/>
              </a:solidFill>
            </a:endParaRPr>
          </a:p>
          <a:p>
            <a:r>
              <a:rPr lang="en-US" sz="2100" i="1" dirty="0">
                <a:solidFill>
                  <a:srgbClr val="0070C0"/>
                </a:solidFill>
              </a:rPr>
              <a:t>data:  table(</a:t>
            </a:r>
            <a:r>
              <a:rPr lang="en-US" sz="2100" i="1" dirty="0" err="1">
                <a:solidFill>
                  <a:srgbClr val="0070C0"/>
                </a:solidFill>
              </a:rPr>
              <a:t>amostra$EstCivil</a:t>
            </a:r>
            <a:r>
              <a:rPr lang="en-US" sz="2100" i="1" dirty="0">
                <a:solidFill>
                  <a:srgbClr val="0070C0"/>
                </a:solidFill>
              </a:rPr>
              <a:t>, </a:t>
            </a:r>
            <a:r>
              <a:rPr lang="en-US" sz="2100" i="1" dirty="0" err="1">
                <a:solidFill>
                  <a:srgbClr val="0070C0"/>
                </a:solidFill>
              </a:rPr>
              <a:t>amostra$Escolaridade</a:t>
            </a:r>
            <a:r>
              <a:rPr lang="en-US" sz="2100" i="1" dirty="0">
                <a:solidFill>
                  <a:srgbClr val="0070C0"/>
                </a:solidFill>
              </a:rPr>
              <a:t>)</a:t>
            </a:r>
          </a:p>
          <a:p>
            <a:r>
              <a:rPr lang="en-US" sz="2100" i="1" dirty="0">
                <a:solidFill>
                  <a:srgbClr val="0070C0"/>
                </a:solidFill>
              </a:rPr>
              <a:t>X-squared = 1.8436, df = 4, p-value = 0.7645</a:t>
            </a:r>
          </a:p>
        </p:txBody>
      </p:sp>
    </p:spTree>
    <p:extLst>
      <p:ext uri="{BB962C8B-B14F-4D97-AF65-F5344CB8AC3E}">
        <p14:creationId xmlns:p14="http://schemas.microsoft.com/office/powerpoint/2010/main" val="18634077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b="1" dirty="0">
                    <a:solidFill>
                      <a:schemeClr val="tx2">
                        <a:lumMod val="75000"/>
                      </a:schemeClr>
                    </a:solidFill>
                  </a:rPr>
                  <a:t>Teste </a:t>
                </a:r>
                <a:r>
                  <a:rPr lang="pt-BR" b="1" dirty="0" err="1">
                    <a:solidFill>
                      <a:schemeClr val="tx2">
                        <a:lumMod val="75000"/>
                      </a:schemeClr>
                    </a:solidFill>
                  </a:rPr>
                  <a:t>Qui</a:t>
                </a:r>
                <a:r>
                  <a:rPr lang="pt-BR" b="1" dirty="0">
                    <a:solidFill>
                      <a:schemeClr val="tx2">
                        <a:lumMod val="75000"/>
                      </a:schemeClr>
                    </a:solidFill>
                  </a:rPr>
                  <a:t>-Quadrado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628650" y="1850269"/>
            <a:ext cx="788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/>
          </a:p>
          <a:p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22664" y="1614468"/>
                <a:ext cx="7992686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b="1" i="1" dirty="0">
                    <a:sym typeface="Wingdings" panose="05000000000000000000" pitchFamily="2" charset="2"/>
                  </a:rPr>
                  <a:t>Outra opção: Entrando com a Tabela de contingência pronta:</a:t>
                </a:r>
              </a:p>
              <a:p>
                <a:endParaRPr lang="pt-BR" sz="2200" b="1" i="1" dirty="0">
                  <a:sym typeface="Wingdings" panose="05000000000000000000" pitchFamily="2" charset="2"/>
                </a:endParaRPr>
              </a:p>
              <a:p>
                <a:r>
                  <a:rPr lang="pt-BR" sz="2200" b="1" i="1" dirty="0">
                    <a:sym typeface="Wingdings" panose="05000000000000000000" pitchFamily="2" charset="2"/>
                  </a:rPr>
                  <a:t>Ex.: </a:t>
                </a:r>
              </a:p>
              <a:p>
                <a:endParaRPr lang="pt-BR" sz="2200" b="1" i="1" dirty="0">
                  <a:sym typeface="Wingdings" panose="05000000000000000000" pitchFamily="2" charset="2"/>
                </a:endParaRPr>
              </a:p>
              <a:p>
                <a:endParaRPr lang="pt-BR" sz="2200" b="1" i="1" dirty="0">
                  <a:sym typeface="Wingdings" panose="05000000000000000000" pitchFamily="2" charset="2"/>
                </a:endParaRPr>
              </a:p>
              <a:p>
                <a:endParaRPr lang="pt-BR" sz="2200" b="1" i="1" dirty="0">
                  <a:sym typeface="Wingdings" panose="05000000000000000000" pitchFamily="2" charset="2"/>
                </a:endParaRPr>
              </a:p>
              <a:p>
                <a:endParaRPr lang="pt-BR" sz="2200" b="1" i="1" dirty="0">
                  <a:sym typeface="Wingdings" panose="05000000000000000000" pitchFamily="2" charset="2"/>
                </a:endParaRPr>
              </a:p>
              <a:p>
                <a:endParaRPr lang="pt-BR" sz="2200" b="1" i="1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000"/>
                        <m:t>: </m:t>
                      </m:r>
                      <m:r>
                        <m:rPr>
                          <m:nor/>
                        </m:rPr>
                        <a:rPr lang="pt-BR" sz="2000"/>
                        <m:t>A</m:t>
                      </m:r>
                      <m:r>
                        <m:rPr>
                          <m:nor/>
                        </m:rPr>
                        <a:rPr lang="pt-BR" sz="2000"/>
                        <m:t> á</m:t>
                      </m:r>
                      <m:r>
                        <m:rPr>
                          <m:nor/>
                        </m:rPr>
                        <a:rPr lang="pt-BR" sz="2000"/>
                        <m:t>rea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do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curso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independe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do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sexo</m:t>
                      </m:r>
                      <m:r>
                        <m:rPr>
                          <m:nor/>
                        </m:rPr>
                        <a:rPr lang="pt-BR" sz="2000"/>
                        <m:t>.</m:t>
                      </m:r>
                    </m:oMath>
                  </m:oMathPara>
                </a14:m>
                <a:endParaRPr lang="pt-B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000"/>
                        <m:t>: </m:t>
                      </m:r>
                      <m:r>
                        <m:rPr>
                          <m:nor/>
                        </m:rPr>
                        <a:rPr lang="pt-BR" sz="2000"/>
                        <m:t>A</m:t>
                      </m:r>
                      <m:r>
                        <m:rPr>
                          <m:nor/>
                        </m:rPr>
                        <a:rPr lang="pt-BR" sz="2000"/>
                        <m:t> á</m:t>
                      </m:r>
                      <m:r>
                        <m:rPr>
                          <m:nor/>
                        </m:rPr>
                        <a:rPr lang="pt-BR" sz="2000"/>
                        <m:t>rea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do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curso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dependente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do</m:t>
                      </m:r>
                      <m:r>
                        <m:rPr>
                          <m:nor/>
                        </m:rPr>
                        <a:rPr lang="pt-BR" sz="2000"/>
                        <m:t> </m:t>
                      </m:r>
                      <m:r>
                        <m:rPr>
                          <m:nor/>
                        </m:rPr>
                        <a:rPr lang="pt-BR" sz="2000"/>
                        <m:t>sexo</m:t>
                      </m:r>
                      <m:r>
                        <m:rPr>
                          <m:nor/>
                        </m:rPr>
                        <a:rPr lang="pt-BR" sz="2000"/>
                        <m:t>.</m:t>
                      </m:r>
                    </m:oMath>
                  </m:oMathPara>
                </a14:m>
                <a:endParaRPr lang="pt-BR" sz="2000" dirty="0"/>
              </a:p>
              <a:p>
                <a:endParaRPr lang="pt-BR" sz="2000" dirty="0"/>
              </a:p>
              <a:p>
                <a:endParaRPr lang="pt-BR" sz="2000" dirty="0"/>
              </a:p>
              <a:p>
                <a:endParaRPr lang="pt-BR" sz="1500" dirty="0"/>
              </a:p>
              <a:p>
                <a:pPr algn="just"/>
                <a:endParaRPr lang="pt-BR" sz="15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64" y="1614468"/>
                <a:ext cx="7992686" cy="4493538"/>
              </a:xfrm>
              <a:prstGeom prst="rect">
                <a:avLst/>
              </a:prstGeom>
              <a:blipFill>
                <a:blip r:embed="rId3"/>
                <a:stretch>
                  <a:fillRect l="-992" t="-9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5B424BB2-8D58-43E4-AC53-EAF13D095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545" y="2276872"/>
            <a:ext cx="7044791" cy="15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pt-BR" sz="3500" b="1" dirty="0">
                <a:solidFill>
                  <a:srgbClr val="FFFFFF"/>
                </a:solidFill>
              </a:rPr>
              <a:t>Média no 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9491" y="2177170"/>
            <a:ext cx="7467973" cy="45641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i="1" dirty="0"/>
              <a:t>dados&lt;-read.csv("amostra.csv", header=TRUE, </a:t>
            </a:r>
            <a:r>
              <a:rPr lang="pt-BR" sz="2000" i="1" dirty="0" err="1"/>
              <a:t>sep</a:t>
            </a:r>
            <a:r>
              <a:rPr lang="pt-BR" sz="2000" i="1" dirty="0"/>
              <a:t>=";")</a:t>
            </a:r>
          </a:p>
          <a:p>
            <a:pPr marL="0" indent="0">
              <a:buNone/>
            </a:pPr>
            <a:endParaRPr lang="pt-BR" sz="2000" i="1" dirty="0"/>
          </a:p>
          <a:p>
            <a:pPr marL="0" indent="0">
              <a:buNone/>
            </a:pPr>
            <a:r>
              <a:rPr lang="pt-BR" sz="2000" i="1" dirty="0" err="1"/>
              <a:t>mean</a:t>
            </a:r>
            <a:r>
              <a:rPr lang="pt-BR" sz="2000" i="1" dirty="0"/>
              <a:t>(</a:t>
            </a:r>
            <a:r>
              <a:rPr lang="pt-BR" sz="2000" i="1" dirty="0" err="1"/>
              <a:t>dados$Idade</a:t>
            </a:r>
            <a:r>
              <a:rPr lang="pt-BR" sz="2000" i="1" dirty="0"/>
              <a:t>)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  <a:p>
            <a:pPr algn="just"/>
            <a:r>
              <a:rPr lang="pt-BR" sz="2000" dirty="0"/>
              <a:t>Para calcular as médias das linhas ou das colunas de uma tabela você pode usar as funções </a:t>
            </a:r>
            <a:r>
              <a:rPr lang="pt-BR" sz="2000" b="1" dirty="0" err="1"/>
              <a:t>rowMeans</a:t>
            </a:r>
            <a:r>
              <a:rPr lang="pt-BR" sz="2000" b="1" dirty="0"/>
              <a:t>() </a:t>
            </a:r>
            <a:r>
              <a:rPr lang="pt-BR" sz="2000" dirty="0"/>
              <a:t>e</a:t>
            </a:r>
            <a:r>
              <a:rPr lang="pt-BR" sz="2000" b="1" dirty="0"/>
              <a:t> </a:t>
            </a:r>
            <a:r>
              <a:rPr lang="pt-BR" sz="2000" b="1" dirty="0" err="1"/>
              <a:t>colMeans</a:t>
            </a:r>
            <a:r>
              <a:rPr lang="pt-BR" sz="2000" b="1" dirty="0"/>
              <a:t>()</a:t>
            </a:r>
            <a:r>
              <a:rPr lang="pt-BR" sz="2000" dirty="0"/>
              <a:t>, respectivamente.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i="1" dirty="0" err="1"/>
              <a:t>colMeans</a:t>
            </a:r>
            <a:r>
              <a:rPr lang="pt-BR" sz="2000" i="1" dirty="0"/>
              <a:t>(dados[ ,3:6])            </a:t>
            </a:r>
            <a:r>
              <a:rPr lang="pt-BR" sz="2000" dirty="0"/>
              <a:t>#Selecionei as colunas numéricas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i="1" dirty="0" err="1"/>
              <a:t>colMeans</a:t>
            </a:r>
            <a:r>
              <a:rPr lang="pt-BR" sz="2000" i="1" dirty="0"/>
              <a:t>(dados[</a:t>
            </a:r>
            <a:r>
              <a:rPr lang="pt-BR" sz="2000" i="1" dirty="0" err="1"/>
              <a:t>dados$EstCivil</a:t>
            </a:r>
            <a:r>
              <a:rPr lang="pt-BR" sz="2000" i="1" dirty="0"/>
              <a:t>=="Divorciado" ,3:6])  </a:t>
            </a:r>
            <a:br>
              <a:rPr lang="pt-BR" sz="2000" i="1" dirty="0"/>
            </a:br>
            <a:r>
              <a:rPr lang="pt-BR" sz="2000" i="1" dirty="0"/>
              <a:t>#</a:t>
            </a:r>
            <a:r>
              <a:rPr lang="pt-BR" sz="2000" dirty="0"/>
              <a:t>Média das variáveis numéricas, mas somente dos Divorciados</a:t>
            </a:r>
          </a:p>
        </p:txBody>
      </p:sp>
    </p:spTree>
    <p:extLst>
      <p:ext uri="{BB962C8B-B14F-4D97-AF65-F5344CB8AC3E}">
        <p14:creationId xmlns:p14="http://schemas.microsoft.com/office/powerpoint/2010/main" val="13735466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b="1" dirty="0">
                    <a:solidFill>
                      <a:schemeClr val="tx2">
                        <a:lumMod val="75000"/>
                      </a:schemeClr>
                    </a:solidFill>
                  </a:rPr>
                  <a:t>Teste </a:t>
                </a:r>
                <a:r>
                  <a:rPr lang="pt-BR" b="1" dirty="0" err="1">
                    <a:solidFill>
                      <a:schemeClr val="tx2">
                        <a:lumMod val="75000"/>
                      </a:schemeClr>
                    </a:solidFill>
                  </a:rPr>
                  <a:t>Qui</a:t>
                </a:r>
                <a:r>
                  <a:rPr lang="pt-BR" b="1" dirty="0">
                    <a:solidFill>
                      <a:schemeClr val="tx2">
                        <a:lumMod val="75000"/>
                      </a:schemeClr>
                    </a:solidFill>
                  </a:rPr>
                  <a:t>-Quadrado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628650" y="1850269"/>
            <a:ext cx="788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/>
          </a:p>
          <a:p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22664" y="1614468"/>
            <a:ext cx="79926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i="1" dirty="0">
                <a:sym typeface="Wingdings" panose="05000000000000000000" pitchFamily="2" charset="2"/>
              </a:rPr>
              <a:t>Ex.:</a:t>
            </a:r>
          </a:p>
          <a:p>
            <a:endParaRPr lang="pt-BR" sz="2200" b="1" i="1" dirty="0">
              <a:sym typeface="Wingdings" panose="05000000000000000000" pitchFamily="2" charset="2"/>
            </a:endParaRPr>
          </a:p>
          <a:p>
            <a:endParaRPr lang="pt-BR" sz="2200" b="1" i="1" dirty="0">
              <a:sym typeface="Wingdings" panose="05000000000000000000" pitchFamily="2" charset="2"/>
            </a:endParaRPr>
          </a:p>
          <a:p>
            <a:endParaRPr lang="pt-BR" sz="2200" b="1" i="1" dirty="0">
              <a:sym typeface="Wingdings" panose="05000000000000000000" pitchFamily="2" charset="2"/>
            </a:endParaRPr>
          </a:p>
          <a:p>
            <a:endParaRPr lang="pt-BR" sz="2200" b="1" i="1" dirty="0">
              <a:sym typeface="Wingdings" panose="05000000000000000000" pitchFamily="2" charset="2"/>
            </a:endParaRPr>
          </a:p>
          <a:p>
            <a:endParaRPr lang="pt-BR" sz="2000" b="1" i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pt-BR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tabela&lt;-</a:t>
            </a:r>
            <a:r>
              <a:rPr lang="pt-BR" sz="20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matrix</a:t>
            </a:r>
            <a:r>
              <a:rPr lang="pt-BR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(c(80,55,70,65,85,45), </a:t>
            </a:r>
            <a:r>
              <a:rPr lang="pt-BR" sz="20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nrow</a:t>
            </a:r>
            <a:r>
              <a:rPr lang="pt-BR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=2, </a:t>
            </a:r>
            <a:r>
              <a:rPr lang="pt-BR" sz="20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ncol</a:t>
            </a:r>
            <a:r>
              <a:rPr lang="pt-BR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=3, </a:t>
            </a:r>
            <a:r>
              <a:rPr lang="pt-BR" sz="20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byrow</a:t>
            </a:r>
            <a:r>
              <a:rPr lang="pt-BR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=T)</a:t>
            </a:r>
          </a:p>
          <a:p>
            <a:r>
              <a:rPr lang="pt-BR" sz="20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rownames</a:t>
            </a:r>
            <a:r>
              <a:rPr lang="pt-BR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(tabela)&lt;-c("</a:t>
            </a:r>
            <a:r>
              <a:rPr lang="pt-BR" sz="20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Masculino","Feminino</a:t>
            </a:r>
            <a:r>
              <a:rPr lang="pt-BR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")</a:t>
            </a:r>
          </a:p>
          <a:p>
            <a:r>
              <a:rPr lang="pt-BR" sz="2000" b="1" i="1" dirty="0" err="1">
                <a:solidFill>
                  <a:srgbClr val="0070C0"/>
                </a:solidFill>
                <a:sym typeface="Wingdings" panose="05000000000000000000" pitchFamily="2" charset="2"/>
              </a:rPr>
              <a:t>colnames</a:t>
            </a:r>
            <a:r>
              <a:rPr lang="pt-BR" sz="2000" b="1" i="1" dirty="0">
                <a:solidFill>
                  <a:srgbClr val="0070C0"/>
                </a:solidFill>
                <a:sym typeface="Wingdings" panose="05000000000000000000" pitchFamily="2" charset="2"/>
              </a:rPr>
              <a:t>(tabela)&lt;-c("CS", "CH", "CE")</a:t>
            </a:r>
          </a:p>
          <a:p>
            <a:r>
              <a:rPr lang="pt-BR" sz="2000" b="1" dirty="0" err="1">
                <a:solidFill>
                  <a:srgbClr val="0070C0"/>
                </a:solidFill>
              </a:rPr>
              <a:t>chisq.test</a:t>
            </a:r>
            <a:r>
              <a:rPr lang="pt-BR" sz="2000" b="1" dirty="0">
                <a:solidFill>
                  <a:srgbClr val="0070C0"/>
                </a:solidFill>
              </a:rPr>
              <a:t>(tabela)</a:t>
            </a:r>
          </a:p>
          <a:p>
            <a:endParaRPr lang="pt-BR" sz="2000" b="1" dirty="0">
              <a:solidFill>
                <a:srgbClr val="0070C0"/>
              </a:solidFill>
            </a:endParaRPr>
          </a:p>
          <a:p>
            <a:r>
              <a:rPr lang="pt-BR" sz="2000" b="1" dirty="0"/>
              <a:t>Para visualizar a distribuição da tabela:</a:t>
            </a:r>
          </a:p>
          <a:p>
            <a:r>
              <a:rPr lang="pt-BR" sz="2000" b="1" dirty="0" err="1">
                <a:solidFill>
                  <a:srgbClr val="0070C0"/>
                </a:solidFill>
              </a:rPr>
              <a:t>barplot</a:t>
            </a:r>
            <a:r>
              <a:rPr lang="pt-BR" sz="2000" b="1" dirty="0">
                <a:solidFill>
                  <a:srgbClr val="0070C0"/>
                </a:solidFill>
              </a:rPr>
              <a:t>(tabela, </a:t>
            </a:r>
            <a:r>
              <a:rPr lang="pt-BR" sz="2000" b="1" dirty="0" err="1">
                <a:solidFill>
                  <a:srgbClr val="0070C0"/>
                </a:solidFill>
              </a:rPr>
              <a:t>beside</a:t>
            </a:r>
            <a:r>
              <a:rPr lang="pt-BR" sz="2000" b="1" dirty="0">
                <a:solidFill>
                  <a:srgbClr val="0070C0"/>
                </a:solidFill>
              </a:rPr>
              <a:t>=T, </a:t>
            </a:r>
            <a:r>
              <a:rPr lang="pt-BR" sz="2000" b="1" dirty="0" err="1">
                <a:solidFill>
                  <a:srgbClr val="0070C0"/>
                </a:solidFill>
              </a:rPr>
              <a:t>legend</a:t>
            </a:r>
            <a:r>
              <a:rPr lang="pt-BR" sz="2000" b="1" dirty="0">
                <a:solidFill>
                  <a:srgbClr val="0070C0"/>
                </a:solidFill>
              </a:rPr>
              <a:t>=T, </a:t>
            </a:r>
            <a:r>
              <a:rPr lang="pt-BR" sz="2000" b="1" dirty="0" err="1">
                <a:solidFill>
                  <a:srgbClr val="0070C0"/>
                </a:solidFill>
              </a:rPr>
              <a:t>col</a:t>
            </a:r>
            <a:r>
              <a:rPr lang="pt-BR" sz="2000" b="1" dirty="0">
                <a:solidFill>
                  <a:srgbClr val="0070C0"/>
                </a:solidFill>
              </a:rPr>
              <a:t>=c("blue", "</a:t>
            </a:r>
            <a:r>
              <a:rPr lang="pt-BR" sz="2000" b="1" dirty="0" err="1">
                <a:solidFill>
                  <a:srgbClr val="0070C0"/>
                </a:solidFill>
              </a:rPr>
              <a:t>pink</a:t>
            </a:r>
            <a:r>
              <a:rPr lang="pt-BR" sz="2000" b="1" dirty="0">
                <a:solidFill>
                  <a:srgbClr val="0070C0"/>
                </a:solidFill>
              </a:rPr>
              <a:t>"))</a:t>
            </a:r>
          </a:p>
          <a:p>
            <a:endParaRPr lang="pt-BR" sz="2000" b="1" dirty="0">
              <a:solidFill>
                <a:srgbClr val="0070C0"/>
              </a:solidFill>
            </a:endParaRPr>
          </a:p>
          <a:p>
            <a:endParaRPr lang="pt-BR" sz="2000" b="1" dirty="0">
              <a:solidFill>
                <a:srgbClr val="0070C0"/>
              </a:solidFill>
            </a:endParaRPr>
          </a:p>
          <a:p>
            <a:endParaRPr lang="pt-BR" sz="1500" dirty="0"/>
          </a:p>
          <a:p>
            <a:pPr algn="just"/>
            <a:endParaRPr lang="pt-BR" sz="15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5E068D-0C21-4014-9677-7721CAAD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000" y="1640702"/>
            <a:ext cx="7044791" cy="15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03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84080-1903-4153-B31B-4C3C8665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931" y="2023110"/>
            <a:ext cx="185221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b="1" dirty="0" err="1"/>
              <a:t>Exemplo</a:t>
            </a:r>
            <a:endParaRPr lang="en-US" sz="3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EAB2030-4403-4E55-ADC9-B35612F47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74" r="-4" b="-4"/>
          <a:stretch/>
        </p:blipFill>
        <p:spPr>
          <a:xfrm>
            <a:off x="408928" y="858525"/>
            <a:ext cx="5706228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0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47167A-A7CE-4D29-8B25-B524CE54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t-BR" sz="4200"/>
              <a:t>Teste exato de Fisher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9DD15-9701-41C5-AD77-279CC089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65" y="2560322"/>
            <a:ext cx="8322706" cy="3581858"/>
          </a:xfrm>
        </p:spPr>
        <p:txBody>
          <a:bodyPr anchor="ctr">
            <a:normAutofit/>
          </a:bodyPr>
          <a:lstStyle/>
          <a:p>
            <a:r>
              <a:rPr lang="pt-BR" sz="2000" dirty="0"/>
              <a:t>Em amostras pequenas o erro do valor de </a:t>
            </a:r>
            <a:r>
              <a:rPr lang="pt-BR" sz="2000" dirty="0" err="1"/>
              <a:t>Qui</a:t>
            </a:r>
            <a:r>
              <a:rPr lang="pt-BR" sz="2000" dirty="0"/>
              <a:t>-quadrado é alto e, portanto, o teste não é recomendável. </a:t>
            </a:r>
          </a:p>
          <a:p>
            <a:r>
              <a:rPr lang="pt-BR" sz="2000" dirty="0"/>
              <a:t>Assim, em amostras pequenas deve-se executar esse teste, pois produz erro menor que o teste de </a:t>
            </a:r>
            <a:r>
              <a:rPr lang="pt-BR" sz="2000" dirty="0" err="1"/>
              <a:t>Qui</a:t>
            </a:r>
            <a:r>
              <a:rPr lang="pt-BR" sz="2000" dirty="0"/>
              <a:t>-Quadrado. </a:t>
            </a:r>
          </a:p>
          <a:p>
            <a:r>
              <a:rPr lang="pt-BR" sz="2000" dirty="0"/>
              <a:t>De modo geral usa-se o Teste exato de Fisher quando: </a:t>
            </a:r>
          </a:p>
          <a:p>
            <a:pPr marL="457200" indent="-457200">
              <a:buAutoNum type="arabicPeriod"/>
            </a:pPr>
            <a:r>
              <a:rPr lang="pt-BR" sz="2000" b="1" dirty="0"/>
              <a:t>o valor de n &lt; 20 ou </a:t>
            </a:r>
          </a:p>
          <a:p>
            <a:pPr marL="457200" indent="-457200">
              <a:buAutoNum type="arabicPeriod"/>
            </a:pPr>
            <a:r>
              <a:rPr lang="pt-BR" sz="2000" b="1" dirty="0"/>
              <a:t>20 &lt; n &lt; 40 e a menor frequência for menor que 5. 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A análise do teste de Fisher é feita como a de χ2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76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47167A-A7CE-4D29-8B25-B524CE54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t-BR" sz="4200"/>
              <a:t>Teste exato de Fisher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9DD15-9701-41C5-AD77-279CC089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79" y="25603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pt-BR" b="1" dirty="0"/>
              <a:t>Teste Exato de Fisher no R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Função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b="1" i="1" dirty="0" err="1">
                <a:sym typeface="Wingdings" panose="05000000000000000000" pitchFamily="2" charset="2"/>
              </a:rPr>
              <a:t>fisher.test</a:t>
            </a:r>
            <a:endParaRPr lang="pt-BR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b="1" dirty="0">
                <a:sym typeface="Wingdings" panose="05000000000000000000" pitchFamily="2" charset="2"/>
              </a:rPr>
              <a:t>Exemplo:</a:t>
            </a:r>
            <a:r>
              <a:rPr lang="pt-BR" dirty="0">
                <a:sym typeface="Wingdings" panose="05000000000000000000" pitchFamily="2" charset="2"/>
              </a:rPr>
              <a:t> Sexo x Opinião sobre a pena de morte</a:t>
            </a:r>
          </a:p>
          <a:p>
            <a:pPr marL="0" indent="0"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       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08B1D953-F64C-4748-925D-1EBB294AD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93227"/>
              </p:ext>
            </p:extLst>
          </p:nvPr>
        </p:nvGraphicFramePr>
        <p:xfrm>
          <a:off x="2388277" y="4882216"/>
          <a:ext cx="4824537" cy="1152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499">
                  <a:extLst>
                    <a:ext uri="{9D8B030D-6E8A-4147-A177-3AD203B41FA5}">
                      <a16:colId xmlns:a16="http://schemas.microsoft.com/office/drawing/2014/main" val="1443847344"/>
                    </a:ext>
                  </a:extLst>
                </a:gridCol>
                <a:gridCol w="1125256">
                  <a:extLst>
                    <a:ext uri="{9D8B030D-6E8A-4147-A177-3AD203B41FA5}">
                      <a16:colId xmlns:a16="http://schemas.microsoft.com/office/drawing/2014/main" val="3428162059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1070914787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Favor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Contra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56977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Homem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6527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</a:rPr>
                        <a:t>Mulher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79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05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0409" y="587516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47167A-A7CE-4D29-8B25-B524CE54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699" cy="1325563"/>
          </a:xfrm>
        </p:spPr>
        <p:txBody>
          <a:bodyPr>
            <a:normAutofit/>
          </a:bodyPr>
          <a:lstStyle/>
          <a:p>
            <a:r>
              <a:rPr lang="pt-BR" dirty="0"/>
              <a:t>Teste exato de Fisher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9DD15-9701-41C5-AD77-279CC089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450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sz="12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2000" b="1" dirty="0">
                <a:sym typeface="Wingdings" panose="05000000000000000000" pitchFamily="2" charset="2"/>
              </a:rPr>
              <a:t>Exemplo: </a:t>
            </a:r>
            <a:r>
              <a:rPr lang="pt-BR" sz="2000" dirty="0">
                <a:sym typeface="Wingdings" panose="05000000000000000000" pitchFamily="2" charset="2"/>
              </a:rPr>
              <a:t>Sexo x Opinião sobre a pena de morte</a:t>
            </a:r>
          </a:p>
          <a:p>
            <a:pPr marL="0" indent="0">
              <a:buNone/>
            </a:pPr>
            <a:endParaRPr lang="pt-B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2000" b="1" i="1" dirty="0" err="1">
                <a:sym typeface="Wingdings" panose="05000000000000000000" pitchFamily="2" charset="2"/>
              </a:rPr>
              <a:t>opiniao</a:t>
            </a:r>
            <a:r>
              <a:rPr lang="pt-BR" sz="2000" b="1" i="1" dirty="0">
                <a:sym typeface="Wingdings" panose="05000000000000000000" pitchFamily="2" charset="2"/>
              </a:rPr>
              <a:t>&lt;-</a:t>
            </a:r>
            <a:r>
              <a:rPr lang="pt-BR" sz="2000" b="1" i="1" dirty="0" err="1">
                <a:sym typeface="Wingdings" panose="05000000000000000000" pitchFamily="2" charset="2"/>
              </a:rPr>
              <a:t>matrix</a:t>
            </a:r>
            <a:r>
              <a:rPr lang="pt-BR" sz="2000" b="1" i="1" dirty="0">
                <a:sym typeface="Wingdings" panose="05000000000000000000" pitchFamily="2" charset="2"/>
              </a:rPr>
              <a:t>(c(10,2,6,12), </a:t>
            </a:r>
            <a:r>
              <a:rPr lang="pt-BR" sz="2000" b="1" i="1" dirty="0" err="1">
                <a:sym typeface="Wingdings" panose="05000000000000000000" pitchFamily="2" charset="2"/>
              </a:rPr>
              <a:t>nrow</a:t>
            </a:r>
            <a:r>
              <a:rPr lang="pt-BR" sz="2000" b="1" i="1" dirty="0">
                <a:sym typeface="Wingdings" panose="05000000000000000000" pitchFamily="2" charset="2"/>
              </a:rPr>
              <a:t>=2, </a:t>
            </a:r>
            <a:r>
              <a:rPr lang="pt-BR" sz="2000" b="1" i="1" dirty="0" err="1">
                <a:sym typeface="Wingdings" panose="05000000000000000000" pitchFamily="2" charset="2"/>
              </a:rPr>
              <a:t>ncol</a:t>
            </a:r>
            <a:r>
              <a:rPr lang="pt-BR" sz="2000" b="1" i="1" dirty="0">
                <a:sym typeface="Wingdings" panose="05000000000000000000" pitchFamily="2" charset="2"/>
              </a:rPr>
              <a:t>=2, </a:t>
            </a:r>
            <a:r>
              <a:rPr lang="pt-BR" sz="2000" b="1" i="1" dirty="0" err="1">
                <a:sym typeface="Wingdings" panose="05000000000000000000" pitchFamily="2" charset="2"/>
              </a:rPr>
              <a:t>byrow</a:t>
            </a:r>
            <a:r>
              <a:rPr lang="pt-BR" sz="2000" b="1" i="1" dirty="0">
                <a:sym typeface="Wingdings" panose="05000000000000000000" pitchFamily="2" charset="2"/>
              </a:rPr>
              <a:t>=T)</a:t>
            </a:r>
          </a:p>
          <a:p>
            <a:pPr marL="0" indent="0">
              <a:buNone/>
            </a:pPr>
            <a:r>
              <a:rPr lang="pt-BR" sz="2000" b="1" i="1" dirty="0" err="1">
                <a:sym typeface="Wingdings" panose="05000000000000000000" pitchFamily="2" charset="2"/>
              </a:rPr>
              <a:t>fisher.test</a:t>
            </a:r>
            <a:r>
              <a:rPr lang="pt-BR" sz="2000" b="1" i="1" dirty="0">
                <a:sym typeface="Wingdings" panose="05000000000000000000" pitchFamily="2" charset="2"/>
              </a:rPr>
              <a:t>(</a:t>
            </a:r>
            <a:r>
              <a:rPr lang="pt-BR" sz="2000" b="1" i="1" dirty="0" err="1">
                <a:sym typeface="Wingdings" panose="05000000000000000000" pitchFamily="2" charset="2"/>
              </a:rPr>
              <a:t>opiniao</a:t>
            </a:r>
            <a:r>
              <a:rPr lang="pt-BR" sz="2000" b="1" i="1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pt-BR" sz="20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/>
                </a:solidFill>
                <a:sym typeface="Wingdings" panose="05000000000000000000" pitchFamily="2" charset="2"/>
              </a:rPr>
              <a:t>Fisher's Exact Test for Count Data</a:t>
            </a:r>
          </a:p>
          <a:p>
            <a:pPr marL="0" indent="0">
              <a:buNone/>
            </a:pPr>
            <a:endParaRPr lang="en-US" sz="2000" b="1" i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/>
                </a:solidFill>
                <a:sym typeface="Wingdings" panose="05000000000000000000" pitchFamily="2" charset="2"/>
              </a:rPr>
              <a:t>data:  </a:t>
            </a:r>
            <a:r>
              <a:rPr lang="en-US" sz="2000" b="1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opiniao</a:t>
            </a:r>
            <a:endParaRPr lang="en-US" sz="2000" b="1" i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/>
                </a:solidFill>
                <a:sym typeface="Wingdings" panose="05000000000000000000" pitchFamily="2" charset="2"/>
              </a:rPr>
              <a:t>p-value = 0.01061</a:t>
            </a:r>
          </a:p>
          <a:p>
            <a:pPr marL="0" indent="0">
              <a:buNone/>
            </a:pPr>
            <a:endParaRPr lang="pt-B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1200" dirty="0">
                <a:sym typeface="Wingdings" panose="05000000000000000000" pitchFamily="2" charset="2"/>
              </a:rPr>
              <a:t>      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1943" y="1656147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4EF5B69-8996-48A5-AFB0-CB6129E7C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83545"/>
              </p:ext>
            </p:extLst>
          </p:nvPr>
        </p:nvGraphicFramePr>
        <p:xfrm>
          <a:off x="5040031" y="3164283"/>
          <a:ext cx="3841680" cy="136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352">
                  <a:extLst>
                    <a:ext uri="{9D8B030D-6E8A-4147-A177-3AD203B41FA5}">
                      <a16:colId xmlns:a16="http://schemas.microsoft.com/office/drawing/2014/main" val="1443847344"/>
                    </a:ext>
                  </a:extLst>
                </a:gridCol>
                <a:gridCol w="1121902">
                  <a:extLst>
                    <a:ext uri="{9D8B030D-6E8A-4147-A177-3AD203B41FA5}">
                      <a16:colId xmlns:a16="http://schemas.microsoft.com/office/drawing/2014/main" val="3428162059"/>
                    </a:ext>
                  </a:extLst>
                </a:gridCol>
                <a:gridCol w="1285426">
                  <a:extLst>
                    <a:ext uri="{9D8B030D-6E8A-4147-A177-3AD203B41FA5}">
                      <a16:colId xmlns:a16="http://schemas.microsoft.com/office/drawing/2014/main" val="1070914787"/>
                    </a:ext>
                  </a:extLst>
                </a:gridCol>
              </a:tblGrid>
              <a:tr h="1796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u="none" strike="noStrike" dirty="0">
                          <a:effectLst/>
                        </a:rPr>
                        <a:t> 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21" marR="17521" marT="17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1" u="none" strike="noStrike">
                          <a:effectLst/>
                        </a:rPr>
                        <a:t>Favor</a:t>
                      </a:r>
                      <a:endParaRPr lang="pt-B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21" marR="17521" marT="17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1" u="none" strike="noStrike">
                          <a:effectLst/>
                        </a:rPr>
                        <a:t>Contra</a:t>
                      </a:r>
                      <a:endParaRPr lang="pt-B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21" marR="17521" marT="17521" marB="0" anchor="b"/>
                </a:tc>
                <a:extLst>
                  <a:ext uri="{0D108BD9-81ED-4DB2-BD59-A6C34878D82A}">
                    <a16:rowId xmlns:a16="http://schemas.microsoft.com/office/drawing/2014/main" val="2120569774"/>
                  </a:ext>
                </a:extLst>
              </a:tr>
              <a:tr h="4772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1" u="none" strike="noStrike">
                          <a:effectLst/>
                        </a:rPr>
                        <a:t>Homem</a:t>
                      </a:r>
                      <a:endParaRPr lang="pt-B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21" marR="17521" marT="17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u="none" strike="noStrike">
                          <a:effectLst/>
                        </a:rPr>
                        <a:t>10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21" marR="17521" marT="17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u="none" strike="noStrike">
                          <a:effectLst/>
                        </a:rPr>
                        <a:t>2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21" marR="17521" marT="17521" marB="0" anchor="b"/>
                </a:tc>
                <a:extLst>
                  <a:ext uri="{0D108BD9-81ED-4DB2-BD59-A6C34878D82A}">
                    <a16:rowId xmlns:a16="http://schemas.microsoft.com/office/drawing/2014/main" val="425265273"/>
                  </a:ext>
                </a:extLst>
              </a:tr>
              <a:tr h="4772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b="1" u="none" strike="noStrike">
                          <a:effectLst/>
                        </a:rPr>
                        <a:t>Mulher</a:t>
                      </a:r>
                      <a:endParaRPr lang="pt-BR" sz="2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21" marR="17521" marT="17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u="none" strike="noStrike">
                          <a:effectLst/>
                        </a:rPr>
                        <a:t>6</a:t>
                      </a:r>
                      <a:endParaRPr lang="pt-BR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21" marR="17521" marT="175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600" u="none" strike="noStrike" dirty="0">
                          <a:effectLst/>
                        </a:rPr>
                        <a:t>12</a:t>
                      </a:r>
                      <a:endParaRPr lang="pt-BR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521" marR="17521" marT="17521" marB="0" anchor="b"/>
                </a:tc>
                <a:extLst>
                  <a:ext uri="{0D108BD9-81ED-4DB2-BD59-A6C34878D82A}">
                    <a16:rowId xmlns:a16="http://schemas.microsoft.com/office/drawing/2014/main" val="2596796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35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A3B338-3891-4A54-A0A4-81C9D5E2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t-BR" sz="4200" b="1" dirty="0"/>
              <a:t>QUALITATIVA VS QUANTITATIVA</a:t>
            </a:r>
            <a:endParaRPr lang="pt-BR" sz="4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333AB-CC58-411E-9926-9C57A63D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777608"/>
            <a:ext cx="8112035" cy="3438166"/>
          </a:xfrm>
        </p:spPr>
        <p:txBody>
          <a:bodyPr anchor="ctr">
            <a:normAutofit fontScale="92500" lnSpcReduction="10000"/>
          </a:bodyPr>
          <a:lstStyle/>
          <a:p>
            <a:r>
              <a:rPr lang="pt-BR" sz="2200" dirty="0"/>
              <a:t>Para se obter uma tabela de contingência é necessário agrupar a variável quantitativa em classes.</a:t>
            </a:r>
          </a:p>
          <a:p>
            <a:pPr marL="0" indent="0">
              <a:buNone/>
            </a:pPr>
            <a:endParaRPr lang="pt-BR" sz="2200" dirty="0"/>
          </a:p>
          <a:p>
            <a:r>
              <a:rPr lang="pt-BR" sz="2200" dirty="0"/>
              <a:t>Para exemplificar este caso vamos considerar as variáveis Escolaridade e Renda</a:t>
            </a:r>
          </a:p>
          <a:p>
            <a:endParaRPr lang="pt-BR" sz="2200" dirty="0"/>
          </a:p>
          <a:p>
            <a:r>
              <a:rPr lang="pt-BR" sz="2200" dirty="0"/>
              <a:t>No exemplo a seguir, vamos agrupar a variável Renda em 4 classes, definidas pelos quartis, usando </a:t>
            </a:r>
            <a:r>
              <a:rPr lang="pt-BR" sz="2200" b="1" i="1" dirty="0" err="1"/>
              <a:t>cut</a:t>
            </a:r>
            <a:r>
              <a:rPr lang="pt-BR" sz="2200" b="1" i="1" dirty="0"/>
              <a:t>().</a:t>
            </a:r>
          </a:p>
          <a:p>
            <a:endParaRPr lang="pt-BR" sz="2200" dirty="0"/>
          </a:p>
          <a:p>
            <a:r>
              <a:rPr lang="pt-BR" sz="2200" dirty="0"/>
              <a:t>Após agrupar esta variável, obtemos a(s) tabela(s) de cruzamento como mostrado anteriormente.</a:t>
            </a:r>
          </a:p>
          <a:p>
            <a:endParaRPr lang="pt-BR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375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A3B338-3891-4A54-A0A4-81C9D5E2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t-BR" sz="4200" b="1"/>
              <a:t>QUALITATIVA VS QUANTITATIVA</a:t>
            </a:r>
            <a:endParaRPr lang="pt-BR" sz="4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333AB-CC58-411E-9926-9C57A63D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93" y="2574466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/>
              <a:t>Exemplo: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i="1" dirty="0" err="1"/>
              <a:t>quantile</a:t>
            </a:r>
            <a:r>
              <a:rPr lang="pt-BR" i="1" dirty="0"/>
              <a:t>(</a:t>
            </a:r>
            <a:r>
              <a:rPr lang="pt-BR" i="1" dirty="0" err="1"/>
              <a:t>amostra$Renda</a:t>
            </a:r>
            <a:r>
              <a:rPr lang="pt-BR" i="1" dirty="0"/>
              <a:t>)</a:t>
            </a:r>
          </a:p>
          <a:p>
            <a:pPr marL="0" indent="0">
              <a:buNone/>
            </a:pPr>
            <a:r>
              <a:rPr lang="pt-BR" i="1" dirty="0"/>
              <a:t>Renda.cl &lt;- </a:t>
            </a:r>
            <a:r>
              <a:rPr lang="pt-BR" i="1" dirty="0" err="1"/>
              <a:t>cut</a:t>
            </a:r>
            <a:r>
              <a:rPr lang="pt-BR" i="1" dirty="0"/>
              <a:t>(</a:t>
            </a:r>
            <a:r>
              <a:rPr lang="pt-BR" i="1" dirty="0" err="1"/>
              <a:t>amostra$Renda</a:t>
            </a:r>
            <a:r>
              <a:rPr lang="pt-BR" i="1" dirty="0"/>
              <a:t>, </a:t>
            </a:r>
            <a:r>
              <a:rPr lang="pt-BR" i="1" dirty="0" err="1"/>
              <a:t>quantile</a:t>
            </a:r>
            <a:r>
              <a:rPr lang="pt-BR" i="1" dirty="0"/>
              <a:t>(</a:t>
            </a:r>
            <a:r>
              <a:rPr lang="pt-BR" i="1" dirty="0" err="1"/>
              <a:t>amostra$Renda</a:t>
            </a:r>
            <a:r>
              <a:rPr lang="pt-BR" i="1" dirty="0"/>
              <a:t>))  </a:t>
            </a:r>
            <a:r>
              <a:rPr lang="pt-BR" dirty="0"/>
              <a:t>#transforma os dados em categóricos</a:t>
            </a:r>
          </a:p>
          <a:p>
            <a:pPr marL="0" indent="0">
              <a:buNone/>
            </a:pPr>
            <a:r>
              <a:rPr lang="pt-BR" i="1" dirty="0"/>
              <a:t>tabela &lt;- </a:t>
            </a:r>
            <a:r>
              <a:rPr lang="pt-BR" i="1" dirty="0" err="1"/>
              <a:t>table</a:t>
            </a:r>
            <a:r>
              <a:rPr lang="pt-BR" i="1" dirty="0"/>
              <a:t>(</a:t>
            </a:r>
            <a:r>
              <a:rPr lang="pt-BR" i="1" dirty="0" err="1"/>
              <a:t>amostra$Escolaridade</a:t>
            </a:r>
            <a:r>
              <a:rPr lang="pt-BR" i="1" dirty="0"/>
              <a:t>, Renda.cl)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0D8DF9A-6A77-41AF-8301-7539331C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80" y="4828158"/>
            <a:ext cx="7002572" cy="10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695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A3B338-3891-4A54-A0A4-81C9D5E2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t-BR" sz="4200" b="1"/>
              <a:t>QUALITATIVA VS QUANTITATIVA</a:t>
            </a:r>
            <a:endParaRPr lang="pt-BR" sz="4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333AB-CC58-411E-9926-9C57A63D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49" y="2916628"/>
            <a:ext cx="8258925" cy="378129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Para as medidas estatísticas, o usual é obter um resumo da variável quantitativa para cada nível do fator qualitativo.</a:t>
            </a:r>
          </a:p>
          <a:p>
            <a:pPr marL="0" indent="0">
              <a:buNone/>
            </a:pPr>
            <a:endParaRPr lang="pt-BR" sz="600" dirty="0"/>
          </a:p>
          <a:p>
            <a:pPr marL="0" indent="0">
              <a:buNone/>
            </a:pPr>
            <a:r>
              <a:rPr lang="pt-BR" sz="1800" dirty="0"/>
              <a:t>Função </a:t>
            </a:r>
            <a:r>
              <a:rPr lang="pt-BR" sz="1800" dirty="0">
                <a:sym typeface="Wingdings" panose="05000000000000000000" pitchFamily="2" charset="2"/>
              </a:rPr>
              <a:t> </a:t>
            </a:r>
            <a:r>
              <a:rPr lang="pt-BR" sz="1800" b="1" i="1" dirty="0" err="1">
                <a:sym typeface="Wingdings" panose="05000000000000000000" pitchFamily="2" charset="2"/>
              </a:rPr>
              <a:t>tapply</a:t>
            </a:r>
            <a:endParaRPr lang="pt-BR" sz="1800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sz="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1800" b="1" dirty="0"/>
              <a:t>Exemplo: </a:t>
            </a:r>
            <a:r>
              <a:rPr lang="pt-BR" sz="1800" dirty="0"/>
              <a:t>Resumos da variável Renda, para cada nível de instrução.</a:t>
            </a:r>
          </a:p>
          <a:p>
            <a:pPr marL="0" indent="0">
              <a:buNone/>
            </a:pPr>
            <a:endParaRPr lang="pt-BR" sz="800" dirty="0"/>
          </a:p>
          <a:p>
            <a:pPr marL="0" indent="0">
              <a:buNone/>
            </a:pPr>
            <a:r>
              <a:rPr lang="pt-BR" sz="1800" i="1" dirty="0" err="1"/>
              <a:t>tapply</a:t>
            </a:r>
            <a:r>
              <a:rPr lang="pt-BR" sz="1800" i="1" dirty="0"/>
              <a:t>(</a:t>
            </a:r>
            <a:r>
              <a:rPr lang="pt-BR" sz="1800" i="1" dirty="0" err="1"/>
              <a:t>amostra$Renda</a:t>
            </a:r>
            <a:r>
              <a:rPr lang="pt-BR" sz="1800" i="1" dirty="0"/>
              <a:t>, </a:t>
            </a:r>
            <a:r>
              <a:rPr lang="pt-BR" sz="1800" i="1" dirty="0" err="1"/>
              <a:t>amostra$Escolaridade</a:t>
            </a:r>
            <a:r>
              <a:rPr lang="pt-BR" sz="1800" i="1" dirty="0"/>
              <a:t>, </a:t>
            </a:r>
            <a:r>
              <a:rPr lang="pt-BR" sz="1800" i="1" dirty="0" err="1"/>
              <a:t>mean</a:t>
            </a:r>
            <a:r>
              <a:rPr lang="pt-BR" sz="1800" i="1" dirty="0"/>
              <a:t>)</a:t>
            </a:r>
          </a:p>
          <a:p>
            <a:pPr marL="0" indent="0">
              <a:buNone/>
            </a:pPr>
            <a:endParaRPr lang="pt-BR" sz="1800" i="1" dirty="0"/>
          </a:p>
          <a:p>
            <a:pPr marL="0" indent="0">
              <a:buNone/>
            </a:pPr>
            <a:endParaRPr lang="pt-BR" sz="1800" i="1" dirty="0"/>
          </a:p>
          <a:p>
            <a:pPr marL="0" indent="0">
              <a:buNone/>
            </a:pPr>
            <a:r>
              <a:rPr lang="pt-BR" sz="1800" i="1" dirty="0" err="1"/>
              <a:t>tapply</a:t>
            </a:r>
            <a:r>
              <a:rPr lang="pt-BR" sz="1800" i="1" dirty="0"/>
              <a:t>(</a:t>
            </a:r>
            <a:r>
              <a:rPr lang="pt-BR" sz="1800" i="1" dirty="0" err="1"/>
              <a:t>amostra$Renda</a:t>
            </a:r>
            <a:r>
              <a:rPr lang="pt-BR" sz="1800" i="1" dirty="0"/>
              <a:t>, </a:t>
            </a:r>
            <a:r>
              <a:rPr lang="pt-BR" sz="1800" i="1" dirty="0" err="1"/>
              <a:t>amostra$Escolaridade</a:t>
            </a:r>
            <a:r>
              <a:rPr lang="pt-BR" sz="1800" i="1" dirty="0"/>
              <a:t>, </a:t>
            </a:r>
            <a:r>
              <a:rPr lang="pt-BR" sz="1800" i="1" dirty="0" err="1"/>
              <a:t>sd</a:t>
            </a:r>
            <a:r>
              <a:rPr lang="pt-BR" sz="1800" i="1" dirty="0"/>
              <a:t>)</a:t>
            </a:r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endParaRPr lang="pt-BR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E64464F0-F7D5-2650-9FEA-ADF2CE4531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16"/>
          <a:stretch/>
        </p:blipFill>
        <p:spPr>
          <a:xfrm>
            <a:off x="548639" y="4941171"/>
            <a:ext cx="6068272" cy="3500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258A44-E1A2-EDFA-E848-FE1537784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5919033"/>
            <a:ext cx="6125430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17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A3B338-3891-4A54-A0A4-81C9D5E2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t-BR" sz="4200" b="1"/>
              <a:t>QUALITATIVA VS QUANTITATIVA</a:t>
            </a:r>
            <a:endParaRPr lang="pt-BR" sz="4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333AB-CC58-411E-9926-9C57A63D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705384"/>
            <a:ext cx="8258925" cy="37812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600" i="1" dirty="0" err="1"/>
              <a:t>chisq.test</a:t>
            </a:r>
            <a:r>
              <a:rPr lang="pt-BR" sz="2600" i="1" dirty="0"/>
              <a:t>(</a:t>
            </a:r>
            <a:r>
              <a:rPr lang="pt-BR" sz="2600" i="1" dirty="0" err="1"/>
              <a:t>table</a:t>
            </a:r>
            <a:r>
              <a:rPr lang="pt-BR" sz="2600" i="1" dirty="0"/>
              <a:t>(</a:t>
            </a:r>
            <a:r>
              <a:rPr lang="pt-BR" sz="2600" i="1" dirty="0" err="1"/>
              <a:t>amostra$Escolaridade</a:t>
            </a:r>
            <a:r>
              <a:rPr lang="pt-BR" sz="2600" i="1" dirty="0"/>
              <a:t>, Renda.cl))</a:t>
            </a:r>
          </a:p>
          <a:p>
            <a:pPr marL="0" indent="0">
              <a:buNone/>
            </a:pPr>
            <a:endParaRPr lang="pt-BR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588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A3B338-3891-4A54-A0A4-81C9D5E2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pt-BR" sz="4200" b="1"/>
              <a:t>QUALITATIVA VS QUANTITATIVA</a:t>
            </a:r>
            <a:endParaRPr lang="pt-BR" sz="4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333AB-CC58-411E-9926-9C57A63D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705384"/>
            <a:ext cx="8258925" cy="37812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600" i="1" dirty="0" err="1"/>
              <a:t>chisq.test</a:t>
            </a:r>
            <a:r>
              <a:rPr lang="pt-BR" sz="2600" i="1" dirty="0"/>
              <a:t>(</a:t>
            </a:r>
            <a:r>
              <a:rPr lang="pt-BR" sz="2600" i="1" dirty="0" err="1"/>
              <a:t>table</a:t>
            </a:r>
            <a:r>
              <a:rPr lang="pt-BR" sz="2600" i="1" dirty="0"/>
              <a:t>(</a:t>
            </a:r>
            <a:r>
              <a:rPr lang="pt-BR" sz="2600" i="1" dirty="0" err="1"/>
              <a:t>amostra$Escolaridade</a:t>
            </a:r>
            <a:r>
              <a:rPr lang="pt-BR" sz="2600" i="1" dirty="0"/>
              <a:t>, Renda.cl))</a:t>
            </a:r>
          </a:p>
          <a:p>
            <a:pPr marL="0" indent="0">
              <a:buNone/>
            </a:pPr>
            <a:endParaRPr lang="pt-BR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FC8697DB-2791-4BB1-BC01-317C2FCD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05064"/>
            <a:ext cx="5989156" cy="13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9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73F46F-795D-43C9-BCC8-1E636F1D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Medidas de Posição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4556D-9720-4EE3-ABAA-F18D01D6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0" y="319088"/>
            <a:ext cx="5389895" cy="653461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BR" sz="2400" b="1" dirty="0"/>
              <a:t>MEDIANA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/>
              <a:t> A mediana (</a:t>
            </a:r>
            <a:r>
              <a:rPr lang="pt-BR" sz="2000" dirty="0" err="1"/>
              <a:t>Md</a:t>
            </a:r>
            <a:r>
              <a:rPr lang="pt-BR" sz="2000" dirty="0"/>
              <a:t>) é o valor central da variável quando os valores estão dispostos </a:t>
            </a:r>
            <a:r>
              <a:rPr lang="pt-BR" sz="2000" b="1" dirty="0"/>
              <a:t>em ordem crescente ou decrescente </a:t>
            </a:r>
            <a:r>
              <a:rPr lang="pt-BR" sz="2000" dirty="0"/>
              <a:t>de magnitude. É o valor que divide o conjunto de dados em dois subconjuntos com o mesmo número de elementos. </a:t>
            </a:r>
          </a:p>
          <a:p>
            <a:endParaRPr lang="pt-BR" sz="2000" b="1" dirty="0"/>
          </a:p>
          <a:p>
            <a:pPr algn="just"/>
            <a:r>
              <a:rPr lang="pt-BR" sz="2000" dirty="0"/>
              <a:t>Se o número de elementos “n” for ímpar, a </a:t>
            </a:r>
            <a:r>
              <a:rPr lang="pt-BR" sz="2000" dirty="0" err="1"/>
              <a:t>Md</a:t>
            </a:r>
            <a:r>
              <a:rPr lang="pt-BR" sz="2000" dirty="0"/>
              <a:t> será o elemento central da sequência de dados; se for par, a </a:t>
            </a:r>
            <a:r>
              <a:rPr lang="pt-BR" sz="2000" dirty="0" err="1"/>
              <a:t>Md</a:t>
            </a:r>
            <a:r>
              <a:rPr lang="pt-BR" sz="2000" dirty="0"/>
              <a:t> será a média entre os dois elementos centrais da sequência de dados.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/>
              <a:t>Exemplo:</a:t>
            </a:r>
            <a:r>
              <a:rPr lang="pt-BR" sz="2000" dirty="0"/>
              <a:t> O número de empresas falidas no mês de Janeiro nos últimos 8 anos são: </a:t>
            </a:r>
          </a:p>
          <a:p>
            <a:pPr marL="0" indent="0" algn="ctr">
              <a:buNone/>
            </a:pPr>
            <a:r>
              <a:rPr lang="pt-BR" sz="2000" dirty="0"/>
              <a:t>52 – 41 – 37 – 58 - 82 – 24 – 63 – 68</a:t>
            </a:r>
          </a:p>
          <a:p>
            <a:pPr marL="0" indent="0">
              <a:buNone/>
            </a:pPr>
            <a:r>
              <a:rPr lang="pt-BR" sz="2000" dirty="0"/>
              <a:t>Ordenando estes valores por ordem crescente, temos: </a:t>
            </a:r>
          </a:p>
          <a:p>
            <a:pPr marL="0" indent="0" algn="ctr">
              <a:buNone/>
            </a:pPr>
            <a:r>
              <a:rPr lang="pt-BR" sz="2000" dirty="0"/>
              <a:t>24 – 37 – 41 – 52 - 58 – 63 – 68 – 82. </a:t>
            </a:r>
          </a:p>
          <a:p>
            <a:pPr marL="0" indent="0" algn="ctr">
              <a:buNone/>
            </a:pPr>
            <a:r>
              <a:rPr lang="pt-BR" sz="2000" dirty="0" err="1"/>
              <a:t>Md</a:t>
            </a:r>
            <a:r>
              <a:rPr lang="pt-BR" sz="2000" dirty="0"/>
              <a:t>=55</a:t>
            </a:r>
          </a:p>
          <a:p>
            <a:pPr marL="0" indent="0">
              <a:buNone/>
            </a:pP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53221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73F46F-795D-43C9-BCC8-1E636F1D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Medidas de Posição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4556D-9720-4EE3-ABAA-F18D01D6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/>
              <a:t>MEDIANA no R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i="1" dirty="0" err="1"/>
              <a:t>median</a:t>
            </a:r>
            <a:r>
              <a:rPr lang="pt-BR" sz="2400" b="1" i="1" dirty="0"/>
              <a:t>(</a:t>
            </a:r>
            <a:r>
              <a:rPr lang="pt-BR" sz="2400" b="1" i="1" dirty="0" err="1"/>
              <a:t>dados$Idade</a:t>
            </a:r>
            <a:r>
              <a:rPr lang="pt-BR" sz="24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756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73F46F-795D-43C9-BCC8-1E636F1D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FFFFFF"/>
                </a:solidFill>
              </a:rPr>
              <a:t>Medidas de Posição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4556D-9720-4EE3-ABAA-F18D01D6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5450" y="188640"/>
            <a:ext cx="6018549" cy="69263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/>
              <a:t>MODA</a:t>
            </a:r>
          </a:p>
          <a:p>
            <a:pPr marL="0" indent="0" algn="just">
              <a:buNone/>
            </a:pPr>
            <a:r>
              <a:rPr lang="pt-BR" sz="2000" dirty="0"/>
              <a:t>A moda (</a:t>
            </a:r>
            <a:r>
              <a:rPr lang="pt-BR" sz="2000" dirty="0" err="1"/>
              <a:t>Mo</a:t>
            </a:r>
            <a:r>
              <a:rPr lang="pt-BR" sz="2000" dirty="0"/>
              <a:t>) é o valor que ocorre com mais frequência. A moda é também conhecida como tipo dominante, valor popular e valor de densidade máxima de um conjunto de dados.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Apesar de seu significado ser bem simples, a moda nem sempre existe e nem sempre é única.</a:t>
            </a:r>
          </a:p>
          <a:p>
            <a:pPr marL="0" indent="0">
              <a:buNone/>
            </a:pPr>
            <a:endParaRPr lang="pt-BR" sz="2000" dirty="0"/>
          </a:p>
          <a:p>
            <a:pPr lvl="0"/>
            <a:r>
              <a:rPr lang="pt-BR" sz="2000" dirty="0"/>
              <a:t>Quando não há valores repetidos, a série é </a:t>
            </a:r>
            <a:r>
              <a:rPr lang="pt-BR" sz="2000" b="1" dirty="0" err="1"/>
              <a:t>amodal</a:t>
            </a:r>
            <a:r>
              <a:rPr lang="pt-BR" sz="2000" b="1" dirty="0"/>
              <a:t>.</a:t>
            </a:r>
          </a:p>
          <a:p>
            <a:pPr lvl="0"/>
            <a:r>
              <a:rPr lang="pt-BR" sz="2000" dirty="0"/>
              <a:t>Quando tem apenas uma moda, a série é </a:t>
            </a:r>
            <a:r>
              <a:rPr lang="pt-BR" sz="2000" b="1" dirty="0" err="1"/>
              <a:t>unimodal</a:t>
            </a:r>
            <a:r>
              <a:rPr lang="pt-BR" sz="2000" b="1" dirty="0"/>
              <a:t>.</a:t>
            </a:r>
          </a:p>
          <a:p>
            <a:pPr lvl="0"/>
            <a:r>
              <a:rPr lang="pt-BR" sz="2000" dirty="0"/>
              <a:t>Quando tem duas modas, a série é </a:t>
            </a:r>
            <a:r>
              <a:rPr lang="pt-BR" sz="2000" b="1" dirty="0"/>
              <a:t>bimodal.</a:t>
            </a:r>
            <a:endParaRPr lang="pt-BR" sz="2000" dirty="0"/>
          </a:p>
          <a:p>
            <a:pPr lvl="0"/>
            <a:r>
              <a:rPr lang="pt-BR" sz="2000" dirty="0"/>
              <a:t>Quando tem várias modas, a série é </a:t>
            </a:r>
            <a:r>
              <a:rPr lang="pt-BR" sz="2000" b="1" dirty="0"/>
              <a:t>multimodal.</a:t>
            </a:r>
          </a:p>
          <a:p>
            <a:pPr lvl="0"/>
            <a:endParaRPr lang="pt-BR" sz="2000" b="1" dirty="0"/>
          </a:p>
          <a:p>
            <a:pPr marL="0" lvl="0" indent="0">
              <a:buNone/>
            </a:pPr>
            <a:r>
              <a:rPr lang="pt-BR" sz="2000" b="1" dirty="0"/>
              <a:t>Por exemplo:  </a:t>
            </a:r>
            <a:br>
              <a:rPr lang="pt-BR" sz="2000" b="1" dirty="0"/>
            </a:br>
            <a:r>
              <a:rPr lang="pt-BR" sz="2000" b="1" dirty="0"/>
              <a:t>X: 2, 3, 4, 4, 4, 5, 7, 7, 8, 10   </a:t>
            </a:r>
            <a:r>
              <a:rPr lang="pt-BR" sz="2000" b="1" dirty="0">
                <a:sym typeface="Wingdings" panose="05000000000000000000" pitchFamily="2" charset="2"/>
              </a:rPr>
              <a:t> Moda = 4</a:t>
            </a:r>
          </a:p>
          <a:p>
            <a:pPr marL="0" lvl="0" indent="0">
              <a:buNone/>
            </a:pPr>
            <a:r>
              <a:rPr lang="pt-BR" sz="2000" b="1" dirty="0">
                <a:sym typeface="Wingdings" panose="05000000000000000000" pitchFamily="2" charset="2"/>
              </a:rPr>
              <a:t>Y: 1, 1, 2, 5, 5, 7, 9, 11, 11   Modas = 1, 5, 11</a:t>
            </a: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endParaRPr lang="pt-BR" sz="2000" dirty="0"/>
          </a:p>
          <a:p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780880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4297</Words>
  <Application>Microsoft Office PowerPoint</Application>
  <PresentationFormat>Apresentação na tela (4:3)</PresentationFormat>
  <Paragraphs>506</Paragraphs>
  <Slides>69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Roboto</vt:lpstr>
      <vt:lpstr>Symbol</vt:lpstr>
      <vt:lpstr>Times New Roman</vt:lpstr>
      <vt:lpstr>Wingdings</vt:lpstr>
      <vt:lpstr>Tema do Office</vt:lpstr>
      <vt:lpstr>“R” Com Data Science</vt:lpstr>
      <vt:lpstr>Medidas-Resumo</vt:lpstr>
      <vt:lpstr>Medidas de Posição e de Dispersão</vt:lpstr>
      <vt:lpstr>Medidas de Posição</vt:lpstr>
      <vt:lpstr>MÉDIA</vt:lpstr>
      <vt:lpstr>Média no R</vt:lpstr>
      <vt:lpstr>Medidas de Posição</vt:lpstr>
      <vt:lpstr>Medidas de Posição</vt:lpstr>
      <vt:lpstr>Medidas de Posição</vt:lpstr>
      <vt:lpstr>Medidas de Posição</vt:lpstr>
      <vt:lpstr>Relação entre média, moda e mediana</vt:lpstr>
      <vt:lpstr>ASSIMETRIA</vt:lpstr>
      <vt:lpstr>Medidas Separatrizes</vt:lpstr>
      <vt:lpstr>Medidas de Posição</vt:lpstr>
      <vt:lpstr>Exemplo</vt:lpstr>
      <vt:lpstr>Medidas de Posição</vt:lpstr>
      <vt:lpstr>Medidas de Dispersão</vt:lpstr>
      <vt:lpstr>MEDIDAS DE DISPERSÃO</vt:lpstr>
      <vt:lpstr>MEDIDAS DE DISPERSÃO</vt:lpstr>
      <vt:lpstr>MEDIDAS DE DISPERSÃO</vt:lpstr>
      <vt:lpstr>AMPLITUDE</vt:lpstr>
      <vt:lpstr>AMPLITUDE no R</vt:lpstr>
      <vt:lpstr>VARIÂNCIA</vt:lpstr>
      <vt:lpstr>DESVIO-PADRÃO</vt:lpstr>
      <vt:lpstr>DESVIO-PADRÃO</vt:lpstr>
      <vt:lpstr>VARIÂNCIA E DESVIO-PADRÃO no R</vt:lpstr>
      <vt:lpstr>DESVIO-PADRÃO</vt:lpstr>
      <vt:lpstr>Medidas-Resumo</vt:lpstr>
      <vt:lpstr>Função summary</vt:lpstr>
      <vt:lpstr>ANÁLISE DE CORRELAÇÃO LINEAR</vt:lpstr>
      <vt:lpstr>ANÁLISE DE CORRELAÇÃO LINEAR</vt:lpstr>
      <vt:lpstr>ANÁLISE DE CORRELAÇÃO LINEAR</vt:lpstr>
      <vt:lpstr>1. Diagrama de Dispersão</vt:lpstr>
      <vt:lpstr>Diagrama de Dispersão</vt:lpstr>
      <vt:lpstr>Diagrama de Dispersão</vt:lpstr>
      <vt:lpstr>EXEMPLO</vt:lpstr>
      <vt:lpstr>Diagrama de Dispersão</vt:lpstr>
      <vt:lpstr>Teste e Coeficiente de Correlação linear de Pearson</vt:lpstr>
      <vt:lpstr>TESTES ESTATÍSTICOS – P-valor</vt:lpstr>
      <vt:lpstr>TESTES ESTATÍSTICOS – P-valor</vt:lpstr>
      <vt:lpstr>TESTES ESTATÍSTICOS</vt:lpstr>
      <vt:lpstr>Coeficiente de Correlação linear de Pearson (r)</vt:lpstr>
      <vt:lpstr>Coeficiente de Correlação linear de Pearson</vt:lpstr>
      <vt:lpstr>3. ANÁLISE DE REGRESSÃO     Y = a + b X</vt:lpstr>
      <vt:lpstr>OBSERVAÇÕES:</vt:lpstr>
      <vt:lpstr>Análise de Correlação Linear Simples no R</vt:lpstr>
      <vt:lpstr>Análise de Correlação Linear Simples no R</vt:lpstr>
      <vt:lpstr>Análise de Correlação Linear Simples no R</vt:lpstr>
      <vt:lpstr>Análise de Correlação Linear Simples no R</vt:lpstr>
      <vt:lpstr>Análise de Correlação Linear Simples no R</vt:lpstr>
      <vt:lpstr>Hipóteses</vt:lpstr>
      <vt:lpstr>ANÁLISE BIVARIADA</vt:lpstr>
      <vt:lpstr>QUANTITATIVA x QUANTITATIVA</vt:lpstr>
      <vt:lpstr>QUALITATIVA x QUALITATIVA</vt:lpstr>
      <vt:lpstr>Teste Qui-Quadrado (χ^2)</vt:lpstr>
      <vt:lpstr>Teste Qui-Quadrado (χ^2)</vt:lpstr>
      <vt:lpstr>Teste Qui-Quadrado (χ^2)</vt:lpstr>
      <vt:lpstr>Teste Qui-Quadrado (χ^2)</vt:lpstr>
      <vt:lpstr>Teste Qui-Quadrado (χ^2)</vt:lpstr>
      <vt:lpstr>Teste Qui-Quadrado (χ^2)</vt:lpstr>
      <vt:lpstr>Exemplo</vt:lpstr>
      <vt:lpstr>Teste exato de Fisher</vt:lpstr>
      <vt:lpstr>Teste exato de Fisher</vt:lpstr>
      <vt:lpstr>Teste exato de Fisher</vt:lpstr>
      <vt:lpstr>QUALITATIVA VS QUANTITATIVA</vt:lpstr>
      <vt:lpstr>QUALITATIVA VS QUANTITATIVA</vt:lpstr>
      <vt:lpstr>QUALITATIVA VS QUANTITATIVA</vt:lpstr>
      <vt:lpstr>QUALITATIVA VS QUANTITATIVA</vt:lpstr>
      <vt:lpstr>QUALITATIVA VS QUANTITATIVA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“R” Com Data Science</dc:title>
  <dc:creator>Gabrielle Ribeiro</dc:creator>
  <cp:lastModifiedBy>Gabrielle Ribeiro</cp:lastModifiedBy>
  <cp:revision>13</cp:revision>
  <dcterms:created xsi:type="dcterms:W3CDTF">2020-05-30T03:56:18Z</dcterms:created>
  <dcterms:modified xsi:type="dcterms:W3CDTF">2024-06-14T20:20:32Z</dcterms:modified>
</cp:coreProperties>
</file>