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sldIdLst>
    <p:sldId id="256" r:id="rId2"/>
    <p:sldId id="276" r:id="rId3"/>
    <p:sldId id="304" r:id="rId4"/>
    <p:sldId id="277" r:id="rId5"/>
    <p:sldId id="259" r:id="rId6"/>
    <p:sldId id="278" r:id="rId7"/>
    <p:sldId id="286" r:id="rId8"/>
    <p:sldId id="287" r:id="rId9"/>
    <p:sldId id="288" r:id="rId10"/>
    <p:sldId id="289" r:id="rId11"/>
    <p:sldId id="262" r:id="rId12"/>
    <p:sldId id="308" r:id="rId13"/>
    <p:sldId id="290" r:id="rId14"/>
    <p:sldId id="285" r:id="rId15"/>
    <p:sldId id="292" r:id="rId16"/>
    <p:sldId id="293" r:id="rId17"/>
    <p:sldId id="296" r:id="rId18"/>
    <p:sldId id="294" r:id="rId19"/>
    <p:sldId id="305" r:id="rId20"/>
    <p:sldId id="295" r:id="rId21"/>
    <p:sldId id="307" r:id="rId22"/>
    <p:sldId id="283" r:id="rId23"/>
    <p:sldId id="284" r:id="rId24"/>
    <p:sldId id="281" r:id="rId25"/>
    <p:sldId id="297" r:id="rId26"/>
    <p:sldId id="298" r:id="rId27"/>
    <p:sldId id="299" r:id="rId28"/>
    <p:sldId id="300" r:id="rId29"/>
    <p:sldId id="275" r:id="rId30"/>
    <p:sldId id="306" r:id="rId3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101"/>
    <a:srgbClr val="99CC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3AFC26-297A-4F15-B418-296E0BCA56A1}" v="3" dt="2024-06-14T20:38:59.726"/>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4622" autoAdjust="0"/>
  </p:normalViewPr>
  <p:slideViewPr>
    <p:cSldViewPr>
      <p:cViewPr varScale="1">
        <p:scale>
          <a:sx n="79" d="100"/>
          <a:sy n="79" d="100"/>
        </p:scale>
        <p:origin x="195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le Ribeiro" userId="b466c91c077298c2" providerId="LiveId" clId="{BF3AFC26-297A-4F15-B418-296E0BCA56A1}"/>
    <pc:docChg chg="undo custSel addSld delSld modSld">
      <pc:chgData name="Gabrielle Ribeiro" userId="b466c91c077298c2" providerId="LiveId" clId="{BF3AFC26-297A-4F15-B418-296E0BCA56A1}" dt="2024-06-14T20:56:22.626" v="42" actId="1076"/>
      <pc:docMkLst>
        <pc:docMk/>
      </pc:docMkLst>
      <pc:sldChg chg="modSp mod">
        <pc:chgData name="Gabrielle Ribeiro" userId="b466c91c077298c2" providerId="LiveId" clId="{BF3AFC26-297A-4F15-B418-296E0BCA56A1}" dt="2024-06-14T20:30:50.955" v="1" actId="20577"/>
        <pc:sldMkLst>
          <pc:docMk/>
          <pc:sldMk cId="0" sldId="256"/>
        </pc:sldMkLst>
        <pc:spChg chg="mod">
          <ac:chgData name="Gabrielle Ribeiro" userId="b466c91c077298c2" providerId="LiveId" clId="{BF3AFC26-297A-4F15-B418-296E0BCA56A1}" dt="2024-06-14T20:30:50.955" v="1" actId="20577"/>
          <ac:spMkLst>
            <pc:docMk/>
            <pc:sldMk cId="0" sldId="256"/>
            <ac:spMk id="12291" creationId="{00000000-0000-0000-0000-000000000000}"/>
          </ac:spMkLst>
        </pc:spChg>
      </pc:sldChg>
      <pc:sldChg chg="modSp mod">
        <pc:chgData name="Gabrielle Ribeiro" userId="b466c91c077298c2" providerId="LiveId" clId="{BF3AFC26-297A-4F15-B418-296E0BCA56A1}" dt="2024-06-14T20:34:04.447" v="18" actId="14100"/>
        <pc:sldMkLst>
          <pc:docMk/>
          <pc:sldMk cId="150821255" sldId="262"/>
        </pc:sldMkLst>
        <pc:spChg chg="mod">
          <ac:chgData name="Gabrielle Ribeiro" userId="b466c91c077298c2" providerId="LiveId" clId="{BF3AFC26-297A-4F15-B418-296E0BCA56A1}" dt="2024-06-14T20:34:04.447" v="18" actId="14100"/>
          <ac:spMkLst>
            <pc:docMk/>
            <pc:sldMk cId="150821255" sldId="262"/>
            <ac:spMk id="3" creationId="{00000000-0000-0000-0000-000000000000}"/>
          </ac:spMkLst>
        </pc:spChg>
      </pc:sldChg>
      <pc:sldChg chg="del">
        <pc:chgData name="Gabrielle Ribeiro" userId="b466c91c077298c2" providerId="LiveId" clId="{BF3AFC26-297A-4F15-B418-296E0BCA56A1}" dt="2024-06-14T20:34:24.567" v="19" actId="47"/>
        <pc:sldMkLst>
          <pc:docMk/>
          <pc:sldMk cId="3860124548" sldId="282"/>
        </pc:sldMkLst>
      </pc:sldChg>
      <pc:sldChg chg="modSp mod">
        <pc:chgData name="Gabrielle Ribeiro" userId="b466c91c077298c2" providerId="LiveId" clId="{BF3AFC26-297A-4F15-B418-296E0BCA56A1}" dt="2024-06-14T20:32:51.098" v="3" actId="1076"/>
        <pc:sldMkLst>
          <pc:docMk/>
          <pc:sldMk cId="1106893058" sldId="287"/>
        </pc:sldMkLst>
        <pc:graphicFrameChg chg="mod modGraphic">
          <ac:chgData name="Gabrielle Ribeiro" userId="b466c91c077298c2" providerId="LiveId" clId="{BF3AFC26-297A-4F15-B418-296E0BCA56A1}" dt="2024-06-14T20:32:51.098" v="3" actId="1076"/>
          <ac:graphicFrameMkLst>
            <pc:docMk/>
            <pc:sldMk cId="1106893058" sldId="287"/>
            <ac:graphicFrameMk id="9" creationId="{00000000-0000-0000-0000-000000000000}"/>
          </ac:graphicFrameMkLst>
        </pc:graphicFrameChg>
      </pc:sldChg>
      <pc:sldChg chg="modSp mod">
        <pc:chgData name="Gabrielle Ribeiro" userId="b466c91c077298c2" providerId="LiveId" clId="{BF3AFC26-297A-4F15-B418-296E0BCA56A1}" dt="2024-06-14T20:33:04.296" v="10" actId="27636"/>
        <pc:sldMkLst>
          <pc:docMk/>
          <pc:sldMk cId="1623097495" sldId="288"/>
        </pc:sldMkLst>
        <pc:spChg chg="mod">
          <ac:chgData name="Gabrielle Ribeiro" userId="b466c91c077298c2" providerId="LiveId" clId="{BF3AFC26-297A-4F15-B418-296E0BCA56A1}" dt="2024-06-14T20:33:04.296" v="10" actId="27636"/>
          <ac:spMkLst>
            <pc:docMk/>
            <pc:sldMk cId="1623097495" sldId="288"/>
            <ac:spMk id="3" creationId="{00000000-0000-0000-0000-000000000000}"/>
          </ac:spMkLst>
        </pc:spChg>
      </pc:sldChg>
      <pc:sldChg chg="addSp delSp modSp mod">
        <pc:chgData name="Gabrielle Ribeiro" userId="b466c91c077298c2" providerId="LiveId" clId="{BF3AFC26-297A-4F15-B418-296E0BCA56A1}" dt="2024-06-14T20:39:08.003" v="32"/>
        <pc:sldMkLst>
          <pc:docMk/>
          <pc:sldMk cId="4140413403" sldId="290"/>
        </pc:sldMkLst>
        <pc:spChg chg="add del mod">
          <ac:chgData name="Gabrielle Ribeiro" userId="b466c91c077298c2" providerId="LiveId" clId="{BF3AFC26-297A-4F15-B418-296E0BCA56A1}" dt="2024-06-14T20:39:08.003" v="32"/>
          <ac:spMkLst>
            <pc:docMk/>
            <pc:sldMk cId="4140413403" sldId="290"/>
            <ac:spMk id="3" creationId="{A2A860A6-C38D-4C5F-AB48-D68018E9619F}"/>
          </ac:spMkLst>
        </pc:spChg>
        <pc:spChg chg="add del mod">
          <ac:chgData name="Gabrielle Ribeiro" userId="b466c91c077298c2" providerId="LiveId" clId="{BF3AFC26-297A-4F15-B418-296E0BCA56A1}" dt="2024-06-14T20:38:56.195" v="27" actId="478"/>
          <ac:spMkLst>
            <pc:docMk/>
            <pc:sldMk cId="4140413403" sldId="290"/>
            <ac:spMk id="5" creationId="{BF2E37C4-C03A-068D-517D-7FBFCB696711}"/>
          </ac:spMkLst>
        </pc:spChg>
      </pc:sldChg>
      <pc:sldChg chg="modSp mod">
        <pc:chgData name="Gabrielle Ribeiro" userId="b466c91c077298c2" providerId="LiveId" clId="{BF3AFC26-297A-4F15-B418-296E0BCA56A1}" dt="2024-06-14T20:52:42.683" v="41" actId="20577"/>
        <pc:sldMkLst>
          <pc:docMk/>
          <pc:sldMk cId="991049432" sldId="295"/>
        </pc:sldMkLst>
        <pc:spChg chg="mod">
          <ac:chgData name="Gabrielle Ribeiro" userId="b466c91c077298c2" providerId="LiveId" clId="{BF3AFC26-297A-4F15-B418-296E0BCA56A1}" dt="2024-06-14T20:52:42.683" v="41" actId="20577"/>
          <ac:spMkLst>
            <pc:docMk/>
            <pc:sldMk cId="991049432" sldId="295"/>
            <ac:spMk id="3" creationId="{F9039CBB-2324-4AB9-A74F-87941733CD42}"/>
          </ac:spMkLst>
        </pc:spChg>
      </pc:sldChg>
      <pc:sldChg chg="modSp mod">
        <pc:chgData name="Gabrielle Ribeiro" userId="b466c91c077298c2" providerId="LiveId" clId="{BF3AFC26-297A-4F15-B418-296E0BCA56A1}" dt="2024-06-14T20:56:22.626" v="42" actId="1076"/>
        <pc:sldMkLst>
          <pc:docMk/>
          <pc:sldMk cId="870791977" sldId="306"/>
        </pc:sldMkLst>
        <pc:picChg chg="mod">
          <ac:chgData name="Gabrielle Ribeiro" userId="b466c91c077298c2" providerId="LiveId" clId="{BF3AFC26-297A-4F15-B418-296E0BCA56A1}" dt="2024-06-14T20:56:22.626" v="42" actId="1076"/>
          <ac:picMkLst>
            <pc:docMk/>
            <pc:sldMk cId="870791977" sldId="306"/>
            <ac:picMk id="4" creationId="{85964AAB-A57A-4960-B296-D37E3171736F}"/>
          </ac:picMkLst>
        </pc:picChg>
      </pc:sldChg>
      <pc:sldChg chg="add del">
        <pc:chgData name="Gabrielle Ribeiro" userId="b466c91c077298c2" providerId="LiveId" clId="{BF3AFC26-297A-4F15-B418-296E0BCA56A1}" dt="2024-06-14T20:38:59.726" v="29"/>
        <pc:sldMkLst>
          <pc:docMk/>
          <pc:sldMk cId="2044327244" sldId="30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8B8A49-D589-474A-A548-FE13332C3BF2}"/>
              </a:ext>
            </a:extLst>
          </p:cNvPr>
          <p:cNvSpPr>
            <a:spLocks noGrp="1"/>
          </p:cNvSpPr>
          <p:nvPr>
            <p:ph type="ctrTitle"/>
          </p:nvPr>
        </p:nvSpPr>
        <p:spPr>
          <a:xfrm>
            <a:off x="1143000" y="1122363"/>
            <a:ext cx="6858000" cy="2387600"/>
          </a:xfrm>
        </p:spPr>
        <p:txBody>
          <a:bodyPr anchor="b"/>
          <a:lstStyle>
            <a:lvl1pPr algn="ctr">
              <a:defRPr sz="4500"/>
            </a:lvl1pPr>
          </a:lstStyle>
          <a:p>
            <a:r>
              <a:rPr lang="pt-BR"/>
              <a:t>Clique para editar o título Mestre</a:t>
            </a:r>
          </a:p>
        </p:txBody>
      </p:sp>
      <p:sp>
        <p:nvSpPr>
          <p:cNvPr id="3" name="Subtítulo 2">
            <a:extLst>
              <a:ext uri="{FF2B5EF4-FFF2-40B4-BE49-F238E27FC236}">
                <a16:creationId xmlns:a16="http://schemas.microsoft.com/office/drawing/2014/main" id="{4B60FE67-F216-497A-B9E4-70DC951F453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DE37734-1108-44EF-BAB6-036BEF0D352A}"/>
              </a:ext>
            </a:extLst>
          </p:cNvPr>
          <p:cNvSpPr>
            <a:spLocks noGrp="1"/>
          </p:cNvSpPr>
          <p:nvPr>
            <p:ph type="dt" sz="half" idx="10"/>
          </p:nvPr>
        </p:nvSpPr>
        <p:spPr/>
        <p:txBody>
          <a:bodyPr/>
          <a:lstStyle/>
          <a:p>
            <a:fld id="{6D21C83A-6B14-4AAC-9360-F9F7BEBE917A}" type="datetimeFigureOut">
              <a:rPr lang="pt-BR" smtClean="0"/>
              <a:t>14/06/2024</a:t>
            </a:fld>
            <a:endParaRPr lang="pt-BR"/>
          </a:p>
        </p:txBody>
      </p:sp>
      <p:sp>
        <p:nvSpPr>
          <p:cNvPr id="5" name="Espaço Reservado para Rodapé 4">
            <a:extLst>
              <a:ext uri="{FF2B5EF4-FFF2-40B4-BE49-F238E27FC236}">
                <a16:creationId xmlns:a16="http://schemas.microsoft.com/office/drawing/2014/main" id="{F20750C2-39F9-48F0-9E48-994689C4DCF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B2EAF52-C23D-4D48-8E30-21CCEF6D527A}"/>
              </a:ext>
            </a:extLst>
          </p:cNvPr>
          <p:cNvSpPr>
            <a:spLocks noGrp="1"/>
          </p:cNvSpPr>
          <p:nvPr>
            <p:ph type="sldNum" sz="quarter" idx="12"/>
          </p:nvPr>
        </p:nvSpPr>
        <p:spPr/>
        <p:txBody>
          <a:bodyPr/>
          <a:lstStyle/>
          <a:p>
            <a:fld id="{9C1CADF4-804D-49FC-8592-E6517B39852A}" type="slidenum">
              <a:rPr lang="pt-BR" smtClean="0"/>
              <a:t>‹nº›</a:t>
            </a:fld>
            <a:endParaRPr lang="pt-BR"/>
          </a:p>
        </p:txBody>
      </p:sp>
    </p:spTree>
    <p:extLst>
      <p:ext uri="{BB962C8B-B14F-4D97-AF65-F5344CB8AC3E}">
        <p14:creationId xmlns:p14="http://schemas.microsoft.com/office/powerpoint/2010/main" val="1497341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27F118-63D4-49DA-B49E-70A0DBDCA26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240EBD2-EF04-4A3F-84A5-27F7DFA75A2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982FA0D-BA3E-461B-AA5B-F64E631CAE31}"/>
              </a:ext>
            </a:extLst>
          </p:cNvPr>
          <p:cNvSpPr>
            <a:spLocks noGrp="1"/>
          </p:cNvSpPr>
          <p:nvPr>
            <p:ph type="dt" sz="half" idx="10"/>
          </p:nvPr>
        </p:nvSpPr>
        <p:spPr/>
        <p:txBody>
          <a:bodyPr/>
          <a:lstStyle/>
          <a:p>
            <a:fld id="{6D21C83A-6B14-4AAC-9360-F9F7BEBE917A}" type="datetimeFigureOut">
              <a:rPr lang="pt-BR" smtClean="0"/>
              <a:t>14/06/2024</a:t>
            </a:fld>
            <a:endParaRPr lang="pt-BR"/>
          </a:p>
        </p:txBody>
      </p:sp>
      <p:sp>
        <p:nvSpPr>
          <p:cNvPr id="5" name="Espaço Reservado para Rodapé 4">
            <a:extLst>
              <a:ext uri="{FF2B5EF4-FFF2-40B4-BE49-F238E27FC236}">
                <a16:creationId xmlns:a16="http://schemas.microsoft.com/office/drawing/2014/main" id="{8827759D-A8E5-41D7-B6C1-92CE2359898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26DDE23-A546-4B1D-8927-4A22CA162829}"/>
              </a:ext>
            </a:extLst>
          </p:cNvPr>
          <p:cNvSpPr>
            <a:spLocks noGrp="1"/>
          </p:cNvSpPr>
          <p:nvPr>
            <p:ph type="sldNum" sz="quarter" idx="12"/>
          </p:nvPr>
        </p:nvSpPr>
        <p:spPr/>
        <p:txBody>
          <a:bodyPr/>
          <a:lstStyle/>
          <a:p>
            <a:fld id="{9C1CADF4-804D-49FC-8592-E6517B39852A}" type="slidenum">
              <a:rPr lang="pt-BR" smtClean="0"/>
              <a:t>‹nº›</a:t>
            </a:fld>
            <a:endParaRPr lang="pt-BR"/>
          </a:p>
        </p:txBody>
      </p:sp>
    </p:spTree>
    <p:extLst>
      <p:ext uri="{BB962C8B-B14F-4D97-AF65-F5344CB8AC3E}">
        <p14:creationId xmlns:p14="http://schemas.microsoft.com/office/powerpoint/2010/main" val="3093602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5C09EA9-8901-40D5-8FBC-4D8D1FB3A415}"/>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4EB1EDF-74FB-4FBC-8507-558573C35A50}"/>
              </a:ext>
            </a:extLst>
          </p:cNvPr>
          <p:cNvSpPr>
            <a:spLocks noGrp="1"/>
          </p:cNvSpPr>
          <p:nvPr>
            <p:ph type="body" orient="vert" idx="1"/>
          </p:nvPr>
        </p:nvSpPr>
        <p:spPr>
          <a:xfrm>
            <a:off x="628650" y="365125"/>
            <a:ext cx="58007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FE79AAB-8A6E-4EB7-B528-D7B3F3E8712A}"/>
              </a:ext>
            </a:extLst>
          </p:cNvPr>
          <p:cNvSpPr>
            <a:spLocks noGrp="1"/>
          </p:cNvSpPr>
          <p:nvPr>
            <p:ph type="dt" sz="half" idx="10"/>
          </p:nvPr>
        </p:nvSpPr>
        <p:spPr/>
        <p:txBody>
          <a:bodyPr/>
          <a:lstStyle/>
          <a:p>
            <a:fld id="{6D21C83A-6B14-4AAC-9360-F9F7BEBE917A}" type="datetimeFigureOut">
              <a:rPr lang="pt-BR" smtClean="0"/>
              <a:t>14/06/2024</a:t>
            </a:fld>
            <a:endParaRPr lang="pt-BR"/>
          </a:p>
        </p:txBody>
      </p:sp>
      <p:sp>
        <p:nvSpPr>
          <p:cNvPr id="5" name="Espaço Reservado para Rodapé 4">
            <a:extLst>
              <a:ext uri="{FF2B5EF4-FFF2-40B4-BE49-F238E27FC236}">
                <a16:creationId xmlns:a16="http://schemas.microsoft.com/office/drawing/2014/main" id="{9C038398-9F46-4869-A6CB-2BA26B2E9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881981E-ACA1-43D3-8A50-DD1E9A27D364}"/>
              </a:ext>
            </a:extLst>
          </p:cNvPr>
          <p:cNvSpPr>
            <a:spLocks noGrp="1"/>
          </p:cNvSpPr>
          <p:nvPr>
            <p:ph type="sldNum" sz="quarter" idx="12"/>
          </p:nvPr>
        </p:nvSpPr>
        <p:spPr/>
        <p:txBody>
          <a:bodyPr/>
          <a:lstStyle/>
          <a:p>
            <a:fld id="{9C1CADF4-804D-49FC-8592-E6517B39852A}" type="slidenum">
              <a:rPr lang="pt-BR" smtClean="0"/>
              <a:t>‹nº›</a:t>
            </a:fld>
            <a:endParaRPr lang="pt-BR"/>
          </a:p>
        </p:txBody>
      </p:sp>
    </p:spTree>
    <p:extLst>
      <p:ext uri="{BB962C8B-B14F-4D97-AF65-F5344CB8AC3E}">
        <p14:creationId xmlns:p14="http://schemas.microsoft.com/office/powerpoint/2010/main" val="250446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pic>
        <p:nvPicPr>
          <p:cNvPr id="3" name="Imagem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2"/>
          <p:cNvSpPr>
            <a:spLocks noGrp="1"/>
          </p:cNvSpPr>
          <p:nvPr>
            <p:ph type="title"/>
          </p:nvPr>
        </p:nvSpPr>
        <p:spPr>
          <a:xfrm>
            <a:off x="989856" y="2204864"/>
            <a:ext cx="7164288" cy="2448272"/>
          </a:xfrm>
          <a:prstGeom prst="rect">
            <a:avLst/>
          </a:prstGeom>
          <a:noFill/>
          <a:ln>
            <a:noFill/>
          </a:ln>
          <a:effectLst>
            <a:reflection stA="0" endPos="65000" dist="50800" dir="5400000" sy="-100000" algn="bl" rotWithShape="0"/>
          </a:effectLst>
        </p:spPr>
        <p:txBody>
          <a:bodyPr anchor="ctr">
            <a:normAutofit/>
          </a:bodyPr>
          <a:lstStyle>
            <a:lvl1pPr algn="ctr">
              <a:defRPr sz="4400" b="1">
                <a:solidFill>
                  <a:schemeClr val="bg1">
                    <a:alpha val="95000"/>
                  </a:schemeClr>
                </a:solidFill>
                <a:latin typeface="Arial" pitchFamily="34" charset="0"/>
                <a:cs typeface="Arial" pitchFamily="34" charset="0"/>
              </a:defRPr>
            </a:lvl1pPr>
          </a:lstStyle>
          <a:p>
            <a:r>
              <a:rPr lang="pt-BR"/>
              <a:t>Clique para editar o título mestre</a:t>
            </a:r>
            <a:endParaRPr lang="pt-BR" dirty="0"/>
          </a:p>
        </p:txBody>
      </p:sp>
    </p:spTree>
    <p:extLst>
      <p:ext uri="{BB962C8B-B14F-4D97-AF65-F5344CB8AC3E}">
        <p14:creationId xmlns:p14="http://schemas.microsoft.com/office/powerpoint/2010/main" val="894380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lide de título">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
        <p:nvSpPr>
          <p:cNvPr id="13" name="Título 12"/>
          <p:cNvSpPr>
            <a:spLocks noGrp="1"/>
          </p:cNvSpPr>
          <p:nvPr>
            <p:ph type="title"/>
          </p:nvPr>
        </p:nvSpPr>
        <p:spPr>
          <a:xfrm>
            <a:off x="457200" y="274639"/>
            <a:ext cx="8229600" cy="1143000"/>
          </a:xfrm>
          <a:prstGeom prst="rect">
            <a:avLst/>
          </a:prstGeom>
        </p:spPr>
        <p:txBody>
          <a:bodyPr anchor="ctr"/>
          <a:lstStyle>
            <a:lvl1pPr>
              <a:defRPr sz="4000">
                <a:latin typeface="Arial" pitchFamily="34" charset="0"/>
                <a:cs typeface="Arial" pitchFamily="34" charset="0"/>
              </a:defRPr>
            </a:lvl1pPr>
          </a:lstStyle>
          <a:p>
            <a:r>
              <a:rPr lang="pt-BR" dirty="0"/>
              <a:t>Clique para editar o título mestre</a:t>
            </a:r>
          </a:p>
        </p:txBody>
      </p:sp>
    </p:spTree>
    <p:extLst>
      <p:ext uri="{BB962C8B-B14F-4D97-AF65-F5344CB8AC3E}">
        <p14:creationId xmlns:p14="http://schemas.microsoft.com/office/powerpoint/2010/main" val="52546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D077B4-8EB1-4F96-8898-24149867883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9028E2B-44C2-4779-BC1D-98556ABCE2EB}"/>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3F89690-37A0-4102-9A26-0D535BDCBB88}"/>
              </a:ext>
            </a:extLst>
          </p:cNvPr>
          <p:cNvSpPr>
            <a:spLocks noGrp="1"/>
          </p:cNvSpPr>
          <p:nvPr>
            <p:ph type="dt" sz="half" idx="10"/>
          </p:nvPr>
        </p:nvSpPr>
        <p:spPr/>
        <p:txBody>
          <a:bodyPr/>
          <a:lstStyle/>
          <a:p>
            <a:fld id="{6D21C83A-6B14-4AAC-9360-F9F7BEBE917A}" type="datetimeFigureOut">
              <a:rPr lang="pt-BR" smtClean="0"/>
              <a:t>14/06/2024</a:t>
            </a:fld>
            <a:endParaRPr lang="pt-BR"/>
          </a:p>
        </p:txBody>
      </p:sp>
      <p:sp>
        <p:nvSpPr>
          <p:cNvPr id="5" name="Espaço Reservado para Rodapé 4">
            <a:extLst>
              <a:ext uri="{FF2B5EF4-FFF2-40B4-BE49-F238E27FC236}">
                <a16:creationId xmlns:a16="http://schemas.microsoft.com/office/drawing/2014/main" id="{8A58C1FC-F258-4FDF-9044-CB2F073ABE8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1848F65-C566-44DF-90FE-6274EC8296BC}"/>
              </a:ext>
            </a:extLst>
          </p:cNvPr>
          <p:cNvSpPr>
            <a:spLocks noGrp="1"/>
          </p:cNvSpPr>
          <p:nvPr>
            <p:ph type="sldNum" sz="quarter" idx="12"/>
          </p:nvPr>
        </p:nvSpPr>
        <p:spPr/>
        <p:txBody>
          <a:bodyPr/>
          <a:lstStyle/>
          <a:p>
            <a:fld id="{9C1CADF4-804D-49FC-8592-E6517B39852A}" type="slidenum">
              <a:rPr lang="pt-BR" smtClean="0"/>
              <a:t>‹nº›</a:t>
            </a:fld>
            <a:endParaRPr lang="pt-BR"/>
          </a:p>
        </p:txBody>
      </p:sp>
    </p:spTree>
    <p:extLst>
      <p:ext uri="{BB962C8B-B14F-4D97-AF65-F5344CB8AC3E}">
        <p14:creationId xmlns:p14="http://schemas.microsoft.com/office/powerpoint/2010/main" val="677896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BB7BB-A038-4FD3-A13F-0C76C7CDD048}"/>
              </a:ext>
            </a:extLst>
          </p:cNvPr>
          <p:cNvSpPr>
            <a:spLocks noGrp="1"/>
          </p:cNvSpPr>
          <p:nvPr>
            <p:ph type="title"/>
          </p:nvPr>
        </p:nvSpPr>
        <p:spPr>
          <a:xfrm>
            <a:off x="623888" y="1709739"/>
            <a:ext cx="7886700" cy="2852737"/>
          </a:xfrm>
        </p:spPr>
        <p:txBody>
          <a:bodyPr anchor="b"/>
          <a:lstStyle>
            <a:lvl1pPr>
              <a:defRPr sz="4500"/>
            </a:lvl1pPr>
          </a:lstStyle>
          <a:p>
            <a:r>
              <a:rPr lang="pt-BR"/>
              <a:t>Clique para editar o título Mestre</a:t>
            </a:r>
          </a:p>
        </p:txBody>
      </p:sp>
      <p:sp>
        <p:nvSpPr>
          <p:cNvPr id="3" name="Espaço Reservado para Texto 2">
            <a:extLst>
              <a:ext uri="{FF2B5EF4-FFF2-40B4-BE49-F238E27FC236}">
                <a16:creationId xmlns:a16="http://schemas.microsoft.com/office/drawing/2014/main" id="{B390ACAD-351E-4455-BAAE-3DA02B576A4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DBDDED5-109F-46FE-85EC-1354B6C1CEA3}"/>
              </a:ext>
            </a:extLst>
          </p:cNvPr>
          <p:cNvSpPr>
            <a:spLocks noGrp="1"/>
          </p:cNvSpPr>
          <p:nvPr>
            <p:ph type="dt" sz="half" idx="10"/>
          </p:nvPr>
        </p:nvSpPr>
        <p:spPr/>
        <p:txBody>
          <a:bodyPr/>
          <a:lstStyle/>
          <a:p>
            <a:fld id="{6D21C83A-6B14-4AAC-9360-F9F7BEBE917A}" type="datetimeFigureOut">
              <a:rPr lang="pt-BR" smtClean="0"/>
              <a:t>14/06/2024</a:t>
            </a:fld>
            <a:endParaRPr lang="pt-BR"/>
          </a:p>
        </p:txBody>
      </p:sp>
      <p:sp>
        <p:nvSpPr>
          <p:cNvPr id="5" name="Espaço Reservado para Rodapé 4">
            <a:extLst>
              <a:ext uri="{FF2B5EF4-FFF2-40B4-BE49-F238E27FC236}">
                <a16:creationId xmlns:a16="http://schemas.microsoft.com/office/drawing/2014/main" id="{8C178298-4E07-4EA3-A809-E604FA29BCF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5811DF8-731B-4216-9136-C5CA83EC1170}"/>
              </a:ext>
            </a:extLst>
          </p:cNvPr>
          <p:cNvSpPr>
            <a:spLocks noGrp="1"/>
          </p:cNvSpPr>
          <p:nvPr>
            <p:ph type="sldNum" sz="quarter" idx="12"/>
          </p:nvPr>
        </p:nvSpPr>
        <p:spPr/>
        <p:txBody>
          <a:bodyPr/>
          <a:lstStyle/>
          <a:p>
            <a:fld id="{9C1CADF4-804D-49FC-8592-E6517B39852A}" type="slidenum">
              <a:rPr lang="pt-BR" smtClean="0"/>
              <a:t>‹nº›</a:t>
            </a:fld>
            <a:endParaRPr lang="pt-BR"/>
          </a:p>
        </p:txBody>
      </p:sp>
      <p:pic>
        <p:nvPicPr>
          <p:cNvPr id="7" name="Picture 2">
            <a:extLst>
              <a:ext uri="{FF2B5EF4-FFF2-40B4-BE49-F238E27FC236}">
                <a16:creationId xmlns:a16="http://schemas.microsoft.com/office/drawing/2014/main" id="{5D6AB041-6FB7-4DE4-95EB-6A8EE143F39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107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2849B-6651-479A-B9DD-0A28E5B1DC0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04562E7-8EA5-414C-B199-07DF7508CE44}"/>
              </a:ext>
            </a:extLst>
          </p:cNvPr>
          <p:cNvSpPr>
            <a:spLocks noGrp="1"/>
          </p:cNvSpPr>
          <p:nvPr>
            <p:ph sz="half" idx="1"/>
          </p:nvPr>
        </p:nvSpPr>
        <p:spPr>
          <a:xfrm>
            <a:off x="6286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1FD1FB8-0F74-42A6-B45E-EE2351B25B9F}"/>
              </a:ext>
            </a:extLst>
          </p:cNvPr>
          <p:cNvSpPr>
            <a:spLocks noGrp="1"/>
          </p:cNvSpPr>
          <p:nvPr>
            <p:ph sz="half" idx="2"/>
          </p:nvPr>
        </p:nvSpPr>
        <p:spPr>
          <a:xfrm>
            <a:off x="46291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B8965A0-A2AB-4F6A-9428-987B658C8945}"/>
              </a:ext>
            </a:extLst>
          </p:cNvPr>
          <p:cNvSpPr>
            <a:spLocks noGrp="1"/>
          </p:cNvSpPr>
          <p:nvPr>
            <p:ph type="dt" sz="half" idx="10"/>
          </p:nvPr>
        </p:nvSpPr>
        <p:spPr/>
        <p:txBody>
          <a:bodyPr/>
          <a:lstStyle/>
          <a:p>
            <a:fld id="{6D21C83A-6B14-4AAC-9360-F9F7BEBE917A}" type="datetimeFigureOut">
              <a:rPr lang="pt-BR" smtClean="0"/>
              <a:t>14/06/2024</a:t>
            </a:fld>
            <a:endParaRPr lang="pt-BR"/>
          </a:p>
        </p:txBody>
      </p:sp>
      <p:sp>
        <p:nvSpPr>
          <p:cNvPr id="6" name="Espaço Reservado para Rodapé 5">
            <a:extLst>
              <a:ext uri="{FF2B5EF4-FFF2-40B4-BE49-F238E27FC236}">
                <a16:creationId xmlns:a16="http://schemas.microsoft.com/office/drawing/2014/main" id="{472B8159-520C-473A-A448-05F2B2BFF3E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4AB38F5-F598-48CE-B9A8-D585EDE187FF}"/>
              </a:ext>
            </a:extLst>
          </p:cNvPr>
          <p:cNvSpPr>
            <a:spLocks noGrp="1"/>
          </p:cNvSpPr>
          <p:nvPr>
            <p:ph type="sldNum" sz="quarter" idx="12"/>
          </p:nvPr>
        </p:nvSpPr>
        <p:spPr/>
        <p:txBody>
          <a:bodyPr/>
          <a:lstStyle/>
          <a:p>
            <a:fld id="{9C1CADF4-804D-49FC-8592-E6517B39852A}" type="slidenum">
              <a:rPr lang="pt-BR" smtClean="0"/>
              <a:t>‹nº›</a:t>
            </a:fld>
            <a:endParaRPr lang="pt-BR"/>
          </a:p>
        </p:txBody>
      </p:sp>
      <p:pic>
        <p:nvPicPr>
          <p:cNvPr id="8" name="Picture 2">
            <a:extLst>
              <a:ext uri="{FF2B5EF4-FFF2-40B4-BE49-F238E27FC236}">
                <a16:creationId xmlns:a16="http://schemas.microsoft.com/office/drawing/2014/main" id="{4913F73B-8A14-450C-A233-E3EEF2D47A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028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37101-6F64-480E-9FF7-F79AC43B2A36}"/>
              </a:ext>
            </a:extLst>
          </p:cNvPr>
          <p:cNvSpPr>
            <a:spLocks noGrp="1"/>
          </p:cNvSpPr>
          <p:nvPr>
            <p:ph type="title"/>
          </p:nvPr>
        </p:nvSpPr>
        <p:spPr>
          <a:xfrm>
            <a:off x="629841" y="365126"/>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7672218E-4B07-4FBC-AF17-8016E5454F3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586C889-55D7-4BBE-8A41-61DCA828589A}"/>
              </a:ext>
            </a:extLst>
          </p:cNvPr>
          <p:cNvSpPr>
            <a:spLocks noGrp="1"/>
          </p:cNvSpPr>
          <p:nvPr>
            <p:ph sz="half" idx="2"/>
          </p:nvPr>
        </p:nvSpPr>
        <p:spPr>
          <a:xfrm>
            <a:off x="629842" y="2505075"/>
            <a:ext cx="3868340"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F9E3A4B-8338-4269-8652-8B9E8133880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95B28B2-7A3C-4F65-A604-3E0A112D7C96}"/>
              </a:ext>
            </a:extLst>
          </p:cNvPr>
          <p:cNvSpPr>
            <a:spLocks noGrp="1"/>
          </p:cNvSpPr>
          <p:nvPr>
            <p:ph sz="quarter" idx="4"/>
          </p:nvPr>
        </p:nvSpPr>
        <p:spPr>
          <a:xfrm>
            <a:off x="4629150" y="2505075"/>
            <a:ext cx="3887391"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C66867F-FADB-4E84-A4FB-6D7157E8376D}"/>
              </a:ext>
            </a:extLst>
          </p:cNvPr>
          <p:cNvSpPr>
            <a:spLocks noGrp="1"/>
          </p:cNvSpPr>
          <p:nvPr>
            <p:ph type="dt" sz="half" idx="10"/>
          </p:nvPr>
        </p:nvSpPr>
        <p:spPr/>
        <p:txBody>
          <a:bodyPr/>
          <a:lstStyle/>
          <a:p>
            <a:fld id="{6D21C83A-6B14-4AAC-9360-F9F7BEBE917A}" type="datetimeFigureOut">
              <a:rPr lang="pt-BR" smtClean="0"/>
              <a:t>14/06/2024</a:t>
            </a:fld>
            <a:endParaRPr lang="pt-BR"/>
          </a:p>
        </p:txBody>
      </p:sp>
      <p:sp>
        <p:nvSpPr>
          <p:cNvPr id="8" name="Espaço Reservado para Rodapé 7">
            <a:extLst>
              <a:ext uri="{FF2B5EF4-FFF2-40B4-BE49-F238E27FC236}">
                <a16:creationId xmlns:a16="http://schemas.microsoft.com/office/drawing/2014/main" id="{352280FF-B381-4E4E-8B4E-B9403420AA96}"/>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7D24ACFC-8FAA-47E3-9D0C-3327E0490928}"/>
              </a:ext>
            </a:extLst>
          </p:cNvPr>
          <p:cNvSpPr>
            <a:spLocks noGrp="1"/>
          </p:cNvSpPr>
          <p:nvPr>
            <p:ph type="sldNum" sz="quarter" idx="12"/>
          </p:nvPr>
        </p:nvSpPr>
        <p:spPr/>
        <p:txBody>
          <a:bodyPr/>
          <a:lstStyle/>
          <a:p>
            <a:fld id="{9C1CADF4-804D-49FC-8592-E6517B39852A}" type="slidenum">
              <a:rPr lang="pt-BR" smtClean="0"/>
              <a:t>‹nº›</a:t>
            </a:fld>
            <a:endParaRPr lang="pt-BR"/>
          </a:p>
        </p:txBody>
      </p:sp>
      <p:pic>
        <p:nvPicPr>
          <p:cNvPr id="10" name="Picture 2">
            <a:extLst>
              <a:ext uri="{FF2B5EF4-FFF2-40B4-BE49-F238E27FC236}">
                <a16:creationId xmlns:a16="http://schemas.microsoft.com/office/drawing/2014/main" id="{ECAC42EB-4501-40EA-A78B-3C5353AB9D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298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A36712-7723-4DD7-B59A-329813B9F6E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5D7F869-C256-4E81-A40D-2A63171D14F9}"/>
              </a:ext>
            </a:extLst>
          </p:cNvPr>
          <p:cNvSpPr>
            <a:spLocks noGrp="1"/>
          </p:cNvSpPr>
          <p:nvPr>
            <p:ph type="dt" sz="half" idx="10"/>
          </p:nvPr>
        </p:nvSpPr>
        <p:spPr/>
        <p:txBody>
          <a:bodyPr/>
          <a:lstStyle/>
          <a:p>
            <a:fld id="{6D21C83A-6B14-4AAC-9360-F9F7BEBE917A}" type="datetimeFigureOut">
              <a:rPr lang="pt-BR" smtClean="0"/>
              <a:t>14/06/2024</a:t>
            </a:fld>
            <a:endParaRPr lang="pt-BR"/>
          </a:p>
        </p:txBody>
      </p:sp>
      <p:sp>
        <p:nvSpPr>
          <p:cNvPr id="4" name="Espaço Reservado para Rodapé 3">
            <a:extLst>
              <a:ext uri="{FF2B5EF4-FFF2-40B4-BE49-F238E27FC236}">
                <a16:creationId xmlns:a16="http://schemas.microsoft.com/office/drawing/2014/main" id="{ACE61119-4CAA-4602-965F-672D3D0EF9A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426E0880-C4FD-43A8-ACB4-74A906C7A8DE}"/>
              </a:ext>
            </a:extLst>
          </p:cNvPr>
          <p:cNvSpPr>
            <a:spLocks noGrp="1"/>
          </p:cNvSpPr>
          <p:nvPr>
            <p:ph type="sldNum" sz="quarter" idx="12"/>
          </p:nvPr>
        </p:nvSpPr>
        <p:spPr/>
        <p:txBody>
          <a:bodyPr/>
          <a:lstStyle/>
          <a:p>
            <a:fld id="{9C1CADF4-804D-49FC-8592-E6517B39852A}" type="slidenum">
              <a:rPr lang="pt-BR" smtClean="0"/>
              <a:t>‹nº›</a:t>
            </a:fld>
            <a:endParaRPr lang="pt-BR"/>
          </a:p>
        </p:txBody>
      </p:sp>
    </p:spTree>
    <p:extLst>
      <p:ext uri="{BB962C8B-B14F-4D97-AF65-F5344CB8AC3E}">
        <p14:creationId xmlns:p14="http://schemas.microsoft.com/office/powerpoint/2010/main" val="415112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FDC1277-B93E-45E2-8BCA-05A93B73CFEC}"/>
              </a:ext>
            </a:extLst>
          </p:cNvPr>
          <p:cNvSpPr>
            <a:spLocks noGrp="1"/>
          </p:cNvSpPr>
          <p:nvPr>
            <p:ph type="dt" sz="half" idx="10"/>
          </p:nvPr>
        </p:nvSpPr>
        <p:spPr/>
        <p:txBody>
          <a:bodyPr/>
          <a:lstStyle/>
          <a:p>
            <a:fld id="{6D21C83A-6B14-4AAC-9360-F9F7BEBE917A}" type="datetimeFigureOut">
              <a:rPr lang="pt-BR" smtClean="0"/>
              <a:t>14/06/2024</a:t>
            </a:fld>
            <a:endParaRPr lang="pt-BR"/>
          </a:p>
        </p:txBody>
      </p:sp>
      <p:sp>
        <p:nvSpPr>
          <p:cNvPr id="3" name="Espaço Reservado para Rodapé 2">
            <a:extLst>
              <a:ext uri="{FF2B5EF4-FFF2-40B4-BE49-F238E27FC236}">
                <a16:creationId xmlns:a16="http://schemas.microsoft.com/office/drawing/2014/main" id="{B7818B1C-D480-4158-A15C-D6F11D6B967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E8AF9A2-B8C6-4921-A715-31EB99D28F93}"/>
              </a:ext>
            </a:extLst>
          </p:cNvPr>
          <p:cNvSpPr>
            <a:spLocks noGrp="1"/>
          </p:cNvSpPr>
          <p:nvPr>
            <p:ph type="sldNum" sz="quarter" idx="12"/>
          </p:nvPr>
        </p:nvSpPr>
        <p:spPr/>
        <p:txBody>
          <a:bodyPr/>
          <a:lstStyle/>
          <a:p>
            <a:fld id="{9C1CADF4-804D-49FC-8592-E6517B39852A}" type="slidenum">
              <a:rPr lang="pt-BR" smtClean="0"/>
              <a:t>‹nº›</a:t>
            </a:fld>
            <a:endParaRPr lang="pt-BR"/>
          </a:p>
        </p:txBody>
      </p:sp>
    </p:spTree>
    <p:extLst>
      <p:ext uri="{BB962C8B-B14F-4D97-AF65-F5344CB8AC3E}">
        <p14:creationId xmlns:p14="http://schemas.microsoft.com/office/powerpoint/2010/main" val="30767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A4EAD-CEEF-4FBE-BEAB-8F148538A4CA}"/>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F5EEFC8-3910-4D18-83E0-48955CED3BA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37FCF007-F30A-47A6-928B-9162EFB4D41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BB1B9B7-AE8E-473C-ABB9-FA2DF18791C2}"/>
              </a:ext>
            </a:extLst>
          </p:cNvPr>
          <p:cNvSpPr>
            <a:spLocks noGrp="1"/>
          </p:cNvSpPr>
          <p:nvPr>
            <p:ph type="dt" sz="half" idx="10"/>
          </p:nvPr>
        </p:nvSpPr>
        <p:spPr/>
        <p:txBody>
          <a:bodyPr/>
          <a:lstStyle/>
          <a:p>
            <a:fld id="{6D21C83A-6B14-4AAC-9360-F9F7BEBE917A}" type="datetimeFigureOut">
              <a:rPr lang="pt-BR" smtClean="0"/>
              <a:t>14/06/2024</a:t>
            </a:fld>
            <a:endParaRPr lang="pt-BR"/>
          </a:p>
        </p:txBody>
      </p:sp>
      <p:sp>
        <p:nvSpPr>
          <p:cNvPr id="6" name="Espaço Reservado para Rodapé 5">
            <a:extLst>
              <a:ext uri="{FF2B5EF4-FFF2-40B4-BE49-F238E27FC236}">
                <a16:creationId xmlns:a16="http://schemas.microsoft.com/office/drawing/2014/main" id="{F4ECE8F2-0D2E-4CB9-9A65-D81D9B8B1B6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5DF5B42-07AB-4665-99FA-F15CE9335269}"/>
              </a:ext>
            </a:extLst>
          </p:cNvPr>
          <p:cNvSpPr>
            <a:spLocks noGrp="1"/>
          </p:cNvSpPr>
          <p:nvPr>
            <p:ph type="sldNum" sz="quarter" idx="12"/>
          </p:nvPr>
        </p:nvSpPr>
        <p:spPr/>
        <p:txBody>
          <a:bodyPr/>
          <a:lstStyle/>
          <a:p>
            <a:fld id="{9C1CADF4-804D-49FC-8592-E6517B39852A}" type="slidenum">
              <a:rPr lang="pt-BR" smtClean="0"/>
              <a:t>‹nº›</a:t>
            </a:fld>
            <a:endParaRPr lang="pt-BR"/>
          </a:p>
        </p:txBody>
      </p:sp>
      <p:pic>
        <p:nvPicPr>
          <p:cNvPr id="8" name="Picture 2">
            <a:extLst>
              <a:ext uri="{FF2B5EF4-FFF2-40B4-BE49-F238E27FC236}">
                <a16:creationId xmlns:a16="http://schemas.microsoft.com/office/drawing/2014/main" id="{DD4FF4E4-120F-4056-872B-D4D32BE4DF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054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45F08D-2031-438B-BC00-6AA13B543E36}"/>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Imagem 2">
            <a:extLst>
              <a:ext uri="{FF2B5EF4-FFF2-40B4-BE49-F238E27FC236}">
                <a16:creationId xmlns:a16="http://schemas.microsoft.com/office/drawing/2014/main" id="{F9EBDB5D-ED05-4D29-98A9-65453E264D0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Espaço Reservado para Texto 3">
            <a:extLst>
              <a:ext uri="{FF2B5EF4-FFF2-40B4-BE49-F238E27FC236}">
                <a16:creationId xmlns:a16="http://schemas.microsoft.com/office/drawing/2014/main" id="{E5646617-AF90-4BEC-8817-C9062053571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CAD3840-A3B3-4B86-B11D-2057C6D57CC5}"/>
              </a:ext>
            </a:extLst>
          </p:cNvPr>
          <p:cNvSpPr>
            <a:spLocks noGrp="1"/>
          </p:cNvSpPr>
          <p:nvPr>
            <p:ph type="dt" sz="half" idx="10"/>
          </p:nvPr>
        </p:nvSpPr>
        <p:spPr/>
        <p:txBody>
          <a:bodyPr/>
          <a:lstStyle/>
          <a:p>
            <a:fld id="{6D21C83A-6B14-4AAC-9360-F9F7BEBE917A}" type="datetimeFigureOut">
              <a:rPr lang="pt-BR" smtClean="0"/>
              <a:t>14/06/2024</a:t>
            </a:fld>
            <a:endParaRPr lang="pt-BR"/>
          </a:p>
        </p:txBody>
      </p:sp>
      <p:sp>
        <p:nvSpPr>
          <p:cNvPr id="6" name="Espaço Reservado para Rodapé 5">
            <a:extLst>
              <a:ext uri="{FF2B5EF4-FFF2-40B4-BE49-F238E27FC236}">
                <a16:creationId xmlns:a16="http://schemas.microsoft.com/office/drawing/2014/main" id="{F38C1236-EF4E-4AB4-B129-AE42A4D4926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42192B1-5679-4B80-A030-F0CBCE49DB58}"/>
              </a:ext>
            </a:extLst>
          </p:cNvPr>
          <p:cNvSpPr>
            <a:spLocks noGrp="1"/>
          </p:cNvSpPr>
          <p:nvPr>
            <p:ph type="sldNum" sz="quarter" idx="12"/>
          </p:nvPr>
        </p:nvSpPr>
        <p:spPr/>
        <p:txBody>
          <a:bodyPr/>
          <a:lstStyle/>
          <a:p>
            <a:fld id="{9C1CADF4-804D-49FC-8592-E6517B39852A}" type="slidenum">
              <a:rPr lang="pt-BR" smtClean="0"/>
              <a:t>‹nº›</a:t>
            </a:fld>
            <a:endParaRPr lang="pt-BR"/>
          </a:p>
        </p:txBody>
      </p:sp>
      <p:pic>
        <p:nvPicPr>
          <p:cNvPr id="8" name="Picture 2">
            <a:extLst>
              <a:ext uri="{FF2B5EF4-FFF2-40B4-BE49-F238E27FC236}">
                <a16:creationId xmlns:a16="http://schemas.microsoft.com/office/drawing/2014/main" id="{9B9F2F5B-2D95-46D2-A9D2-FBF0654B28E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733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6E8F40B-228B-44EE-822E-FA582B9B364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ED174BB-C4E0-464E-ABC4-E80E961543E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C0B01A9-4010-4731-8800-4C531C28442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D21C83A-6B14-4AAC-9360-F9F7BEBE917A}" type="datetimeFigureOut">
              <a:rPr lang="pt-BR" smtClean="0"/>
              <a:t>14/06/2024</a:t>
            </a:fld>
            <a:endParaRPr lang="pt-BR"/>
          </a:p>
        </p:txBody>
      </p:sp>
      <p:sp>
        <p:nvSpPr>
          <p:cNvPr id="5" name="Espaço Reservado para Rodapé 4">
            <a:extLst>
              <a:ext uri="{FF2B5EF4-FFF2-40B4-BE49-F238E27FC236}">
                <a16:creationId xmlns:a16="http://schemas.microsoft.com/office/drawing/2014/main" id="{6DB0821D-85A6-4365-AAB0-45A96EB7F61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8A33C6CB-9293-43D7-83BC-07CC0C1582D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1CADF4-804D-49FC-8592-E6517B39852A}" type="slidenum">
              <a:rPr lang="pt-BR" smtClean="0"/>
              <a:t>‹nº›</a:t>
            </a:fld>
            <a:endParaRPr lang="pt-BR"/>
          </a:p>
        </p:txBody>
      </p:sp>
    </p:spTree>
    <p:extLst>
      <p:ext uri="{BB962C8B-B14F-4D97-AF65-F5344CB8AC3E}">
        <p14:creationId xmlns:p14="http://schemas.microsoft.com/office/powerpoint/2010/main" val="2373458409"/>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1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pt-BR" dirty="0"/>
              <a:t>“R” Com Data Science</a:t>
            </a:r>
            <a:endParaRPr lang="pt-BR" dirty="0">
              <a:ea typeface="Roboto" pitchFamily="2" charset="0"/>
            </a:endParaRPr>
          </a:p>
        </p:txBody>
      </p:sp>
      <p:sp>
        <p:nvSpPr>
          <p:cNvPr id="12291" name="CaixaDeTexto 2"/>
          <p:cNvSpPr txBox="1">
            <a:spLocks noChangeArrowheads="1"/>
          </p:cNvSpPr>
          <p:nvPr/>
        </p:nvSpPr>
        <p:spPr bwMode="auto">
          <a:xfrm>
            <a:off x="2607367" y="5471584"/>
            <a:ext cx="39292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2" charset="0"/>
                <a:cs typeface="Arial" charset="0"/>
              </a:defRPr>
            </a:lvl1pPr>
            <a:lvl2pPr marL="742950" indent="-285750">
              <a:defRPr>
                <a:solidFill>
                  <a:schemeClr val="tx1"/>
                </a:solidFill>
                <a:latin typeface="Helvetica" pitchFamily="2" charset="0"/>
                <a:cs typeface="Arial" charset="0"/>
              </a:defRPr>
            </a:lvl2pPr>
            <a:lvl3pPr marL="1143000" indent="-228600">
              <a:defRPr>
                <a:solidFill>
                  <a:schemeClr val="tx1"/>
                </a:solidFill>
                <a:latin typeface="Helvetica" pitchFamily="2" charset="0"/>
                <a:cs typeface="Arial" charset="0"/>
              </a:defRPr>
            </a:lvl3pPr>
            <a:lvl4pPr marL="1600200" indent="-228600">
              <a:defRPr>
                <a:solidFill>
                  <a:schemeClr val="tx1"/>
                </a:solidFill>
                <a:latin typeface="Helvetica" pitchFamily="2" charset="0"/>
                <a:cs typeface="Arial" charset="0"/>
              </a:defRPr>
            </a:lvl4pPr>
            <a:lvl5pPr marL="2057400" indent="-228600">
              <a:defRPr>
                <a:solidFill>
                  <a:schemeClr val="tx1"/>
                </a:solidFill>
                <a:latin typeface="Helvetica" pitchFamily="2" charset="0"/>
                <a:cs typeface="Arial" charset="0"/>
              </a:defRPr>
            </a:lvl5pPr>
            <a:lvl6pPr marL="2514600" indent="-228600" eaLnBrk="0" fontAlgn="base" hangingPunct="0">
              <a:spcBef>
                <a:spcPct val="0"/>
              </a:spcBef>
              <a:spcAft>
                <a:spcPct val="0"/>
              </a:spcAft>
              <a:defRPr>
                <a:solidFill>
                  <a:schemeClr val="tx1"/>
                </a:solidFill>
                <a:latin typeface="Helvetica" pitchFamily="2" charset="0"/>
                <a:cs typeface="Arial" charset="0"/>
              </a:defRPr>
            </a:lvl6pPr>
            <a:lvl7pPr marL="2971800" indent="-228600" eaLnBrk="0" fontAlgn="base" hangingPunct="0">
              <a:spcBef>
                <a:spcPct val="0"/>
              </a:spcBef>
              <a:spcAft>
                <a:spcPct val="0"/>
              </a:spcAft>
              <a:defRPr>
                <a:solidFill>
                  <a:schemeClr val="tx1"/>
                </a:solidFill>
                <a:latin typeface="Helvetica" pitchFamily="2" charset="0"/>
                <a:cs typeface="Arial" charset="0"/>
              </a:defRPr>
            </a:lvl7pPr>
            <a:lvl8pPr marL="3429000" indent="-228600" eaLnBrk="0" fontAlgn="base" hangingPunct="0">
              <a:spcBef>
                <a:spcPct val="0"/>
              </a:spcBef>
              <a:spcAft>
                <a:spcPct val="0"/>
              </a:spcAft>
              <a:defRPr>
                <a:solidFill>
                  <a:schemeClr val="tx1"/>
                </a:solidFill>
                <a:latin typeface="Helvetica" pitchFamily="2" charset="0"/>
                <a:cs typeface="Arial" charset="0"/>
              </a:defRPr>
            </a:lvl8pPr>
            <a:lvl9pPr marL="3886200" indent="-228600" eaLnBrk="0" fontAlgn="base" hangingPunct="0">
              <a:spcBef>
                <a:spcPct val="0"/>
              </a:spcBef>
              <a:spcAft>
                <a:spcPct val="0"/>
              </a:spcAft>
              <a:defRPr>
                <a:solidFill>
                  <a:schemeClr val="tx1"/>
                </a:solidFill>
                <a:latin typeface="Helvetica" pitchFamily="2" charset="0"/>
                <a:cs typeface="Arial" charset="0"/>
              </a:defRPr>
            </a:lvl9pPr>
          </a:lstStyle>
          <a:p>
            <a:pPr algn="ctr" eaLnBrk="1" hangingPunct="1"/>
            <a:r>
              <a:rPr lang="pt-BR" altLang="pt-BR" dirty="0">
                <a:solidFill>
                  <a:srgbClr val="99CC00"/>
                </a:solidFill>
                <a:latin typeface="Arial" charset="0"/>
              </a:rPr>
              <a:t>Gabrielle Gomes dos Santos Ribeiro</a:t>
            </a:r>
          </a:p>
          <a:p>
            <a:pPr algn="ctr" eaLnBrk="1" hangingPunct="1"/>
            <a:r>
              <a:rPr lang="pt-BR" altLang="pt-BR" b="1" dirty="0">
                <a:solidFill>
                  <a:srgbClr val="99CC00"/>
                </a:solidFill>
                <a:latin typeface="Arial" charset="0"/>
              </a:rPr>
              <a:t>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2843" y="3726"/>
            <a:ext cx="4211157"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ítulo 1"/>
          <p:cNvSpPr>
            <a:spLocks noGrp="1"/>
          </p:cNvSpPr>
          <p:nvPr>
            <p:ph type="title"/>
          </p:nvPr>
        </p:nvSpPr>
        <p:spPr>
          <a:xfrm>
            <a:off x="500614" y="175496"/>
            <a:ext cx="5223514" cy="1454051"/>
          </a:xfrm>
        </p:spPr>
        <p:txBody>
          <a:bodyPr>
            <a:normAutofit/>
          </a:bodyPr>
          <a:lstStyle/>
          <a:p>
            <a:r>
              <a:rPr lang="pt-BR" sz="3500" b="1" dirty="0">
                <a:solidFill>
                  <a:srgbClr val="000000"/>
                </a:solidFill>
              </a:rPr>
              <a:t>Amostragem Probabilística</a:t>
            </a:r>
          </a:p>
        </p:txBody>
      </p:sp>
      <p:sp>
        <p:nvSpPr>
          <p:cNvPr id="3" name="Espaço Reservado para Conteúdo 2"/>
          <p:cNvSpPr>
            <a:spLocks noGrp="1"/>
          </p:cNvSpPr>
          <p:nvPr>
            <p:ph idx="1"/>
          </p:nvPr>
        </p:nvSpPr>
        <p:spPr>
          <a:xfrm>
            <a:off x="322011" y="1629547"/>
            <a:ext cx="4610831" cy="5052957"/>
          </a:xfrm>
        </p:spPr>
        <p:txBody>
          <a:bodyPr anchor="ctr">
            <a:normAutofit/>
          </a:bodyPr>
          <a:lstStyle/>
          <a:p>
            <a:pPr>
              <a:spcBef>
                <a:spcPts val="0"/>
              </a:spcBef>
            </a:pPr>
            <a:r>
              <a:rPr lang="pt-BR" sz="2200" dirty="0">
                <a:solidFill>
                  <a:srgbClr val="000000"/>
                </a:solidFill>
              </a:rPr>
              <a:t>É necessário possuir </a:t>
            </a:r>
            <a:r>
              <a:rPr lang="pt-BR" sz="2200" b="1" dirty="0">
                <a:solidFill>
                  <a:srgbClr val="000000"/>
                </a:solidFill>
              </a:rPr>
              <a:t>uma listagem com os elementos da população</a:t>
            </a:r>
            <a:r>
              <a:rPr lang="pt-BR" sz="2200" dirty="0">
                <a:solidFill>
                  <a:srgbClr val="000000"/>
                </a:solidFill>
              </a:rPr>
              <a:t>. Em suma, exige acesso a todos os elementos da população;</a:t>
            </a:r>
          </a:p>
          <a:p>
            <a:pPr marL="0" indent="0">
              <a:spcBef>
                <a:spcPts val="0"/>
              </a:spcBef>
              <a:buNone/>
            </a:pPr>
            <a:endParaRPr lang="pt-BR" sz="2200" dirty="0">
              <a:solidFill>
                <a:srgbClr val="000000"/>
              </a:solidFill>
            </a:endParaRPr>
          </a:p>
          <a:p>
            <a:pPr marL="0" indent="0">
              <a:spcBef>
                <a:spcPts val="0"/>
              </a:spcBef>
              <a:buNone/>
            </a:pPr>
            <a:endParaRPr lang="pt-BR" sz="2200" b="1" dirty="0">
              <a:solidFill>
                <a:srgbClr val="000000"/>
              </a:solidFill>
            </a:endParaRPr>
          </a:p>
          <a:p>
            <a:pPr marL="0" indent="0">
              <a:spcBef>
                <a:spcPts val="0"/>
              </a:spcBef>
              <a:buNone/>
            </a:pPr>
            <a:r>
              <a:rPr lang="pt-BR" sz="2200" b="1" dirty="0">
                <a:solidFill>
                  <a:srgbClr val="000000"/>
                </a:solidFill>
              </a:rPr>
              <a:t>PRINCIPAIS TIPOS DE AMOSTRAGEM:</a:t>
            </a:r>
          </a:p>
          <a:p>
            <a:r>
              <a:rPr lang="pt-BR" sz="2200" dirty="0">
                <a:solidFill>
                  <a:srgbClr val="000000"/>
                </a:solidFill>
              </a:rPr>
              <a:t>Amostragem Aleatória Simples</a:t>
            </a:r>
          </a:p>
          <a:p>
            <a:endParaRPr lang="pt-BR" sz="2200" dirty="0">
              <a:solidFill>
                <a:srgbClr val="000000"/>
              </a:solidFill>
            </a:endParaRPr>
          </a:p>
          <a:p>
            <a:r>
              <a:rPr lang="pt-BR" sz="2200" dirty="0">
                <a:solidFill>
                  <a:srgbClr val="000000"/>
                </a:solidFill>
              </a:rPr>
              <a:t>Amostragem Aleatória Estratificada</a:t>
            </a:r>
          </a:p>
          <a:p>
            <a:endParaRPr lang="pt-BR" sz="2200" dirty="0">
              <a:solidFill>
                <a:srgbClr val="000000"/>
              </a:solidFill>
            </a:endParaRPr>
          </a:p>
          <a:p>
            <a:r>
              <a:rPr lang="pt-BR" sz="2200" dirty="0">
                <a:solidFill>
                  <a:srgbClr val="000000"/>
                </a:solidFill>
              </a:rPr>
              <a:t>Amostragem Sistemática</a:t>
            </a:r>
          </a:p>
          <a:p>
            <a:pPr marL="0" indent="0">
              <a:spcBef>
                <a:spcPts val="0"/>
              </a:spcBef>
              <a:buNone/>
            </a:pPr>
            <a:endParaRPr lang="pt-BR" sz="1700" dirty="0">
              <a:solidFill>
                <a:srgbClr val="000000"/>
              </a:solidFill>
            </a:endParaRPr>
          </a:p>
          <a:p>
            <a:pPr marL="0" indent="0">
              <a:spcBef>
                <a:spcPts val="0"/>
              </a:spcBef>
              <a:buNone/>
            </a:pPr>
            <a:endParaRPr lang="pt-BR" sz="1700"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93671" y="738619"/>
            <a:ext cx="3750329"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789DD814-CC77-45F3-99E5-F114919855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5615" y="2065912"/>
            <a:ext cx="2746374" cy="2746374"/>
          </a:xfrm>
          <a:prstGeom prst="rect">
            <a:avLst/>
          </a:prstGeom>
        </p:spPr>
      </p:pic>
    </p:spTree>
    <p:extLst>
      <p:ext uri="{BB962C8B-B14F-4D97-AF65-F5344CB8AC3E}">
        <p14:creationId xmlns:p14="http://schemas.microsoft.com/office/powerpoint/2010/main" val="112771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81F8D5-515A-45DC-B296-30AB11F2C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436234" y="349664"/>
            <a:ext cx="4384178" cy="1638377"/>
          </a:xfrm>
        </p:spPr>
        <p:txBody>
          <a:bodyPr anchor="b">
            <a:normAutofit/>
          </a:bodyPr>
          <a:lstStyle/>
          <a:p>
            <a:r>
              <a:rPr lang="pt-BR" sz="3900"/>
              <a:t>AMOSTRAGEM ALEATÓRIA SIMPLES</a:t>
            </a:r>
          </a:p>
        </p:txBody>
      </p:sp>
      <p:sp>
        <p:nvSpPr>
          <p:cNvPr id="3" name="Espaço Reservado para Conteúdo 2"/>
          <p:cNvSpPr>
            <a:spLocks noGrp="1"/>
          </p:cNvSpPr>
          <p:nvPr>
            <p:ph idx="1"/>
          </p:nvPr>
        </p:nvSpPr>
        <p:spPr>
          <a:xfrm>
            <a:off x="59622" y="2204864"/>
            <a:ext cx="5351530" cy="4004743"/>
          </a:xfrm>
        </p:spPr>
        <p:txBody>
          <a:bodyPr anchor="ctr">
            <a:normAutofit fontScale="70000" lnSpcReduction="20000"/>
          </a:bodyPr>
          <a:lstStyle/>
          <a:p>
            <a:pPr marL="272654" indent="-272654" algn="just"/>
            <a:r>
              <a:rPr lang="pt-BR" sz="2700" dirty="0"/>
              <a:t>É o método mais simples de amostragem probabilística.</a:t>
            </a:r>
          </a:p>
          <a:p>
            <a:pPr marL="0" indent="0" algn="just">
              <a:buNone/>
            </a:pPr>
            <a:endParaRPr lang="pt-BR" sz="2700" dirty="0"/>
          </a:p>
          <a:p>
            <a:pPr marL="272654" indent="-272654" algn="just"/>
            <a:r>
              <a:rPr lang="pt-BR" sz="2700" dirty="0"/>
              <a:t>“De uma lista com </a:t>
            </a:r>
            <a:r>
              <a:rPr lang="pt-BR" sz="2700" i="1" dirty="0"/>
              <a:t>N </a:t>
            </a:r>
            <a:r>
              <a:rPr lang="pt-BR" sz="2700" dirty="0"/>
              <a:t>unidades</a:t>
            </a:r>
            <a:r>
              <a:rPr lang="pt-BR" sz="2700" i="1" dirty="0"/>
              <a:t> </a:t>
            </a:r>
            <a:r>
              <a:rPr lang="pt-BR" sz="2700" dirty="0"/>
              <a:t>elementares, sorteiam-se com igual probabilidade n unidades” (BOLFARINE; BUSSAB, 2005).</a:t>
            </a:r>
          </a:p>
          <a:p>
            <a:pPr marL="0" indent="0" algn="just">
              <a:buNone/>
            </a:pPr>
            <a:endParaRPr lang="pt-BR" sz="2700" dirty="0"/>
          </a:p>
          <a:p>
            <a:pPr marL="272654" indent="-272654" algn="just"/>
            <a:r>
              <a:rPr lang="pt-BR" sz="2700" dirty="0"/>
              <a:t>Cada unidade desta população tem a mesma probabilidade igual a </a:t>
            </a:r>
            <a:r>
              <a:rPr lang="pt-BR" sz="2700" i="1" dirty="0"/>
              <a:t>1/N </a:t>
            </a:r>
            <a:r>
              <a:rPr lang="pt-BR" sz="2700" dirty="0"/>
              <a:t>de entrar na amostra.</a:t>
            </a:r>
          </a:p>
          <a:p>
            <a:pPr marL="0" indent="0" algn="just">
              <a:buNone/>
            </a:pPr>
            <a:endParaRPr lang="pt-BR" sz="2700" b="1" dirty="0"/>
          </a:p>
          <a:p>
            <a:pPr marL="272654" indent="-272654" algn="just"/>
            <a:r>
              <a:rPr lang="pt-BR" sz="2700" dirty="0"/>
              <a:t>Comparando-se com outros métodos </a:t>
            </a:r>
            <a:r>
              <a:rPr lang="pt-BR" sz="2700" dirty="0">
                <a:sym typeface="Wingdings" pitchFamily="2" charset="2"/>
              </a:rPr>
              <a:t> </a:t>
            </a:r>
            <a:r>
              <a:rPr lang="pt-BR" sz="2700" dirty="0"/>
              <a:t>oferece o pior resultado, podendo ter áreas não amostradas e áreas com pontos agrupados.</a:t>
            </a:r>
          </a:p>
          <a:p>
            <a:pPr marL="0" indent="0">
              <a:buNone/>
            </a:pPr>
            <a:endParaRPr lang="pt-BR" sz="1300" b="1" dirty="0"/>
          </a:p>
          <a:p>
            <a:endParaRPr lang="pt-BR" sz="1300" dirty="0"/>
          </a:p>
        </p:txBody>
      </p:sp>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186644" y="1760836"/>
            <a:ext cx="524256" cy="8897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1585" y="399675"/>
            <a:ext cx="3485526"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9" descr="http://www.andremachado.org/artigos/wp-content/uploads/2012/10/aleatorio.jpg"/>
          <p:cNvPicPr>
            <a:picLocks noChangeAspect="1" noChangeArrowheads="1"/>
          </p:cNvPicPr>
          <p:nvPr/>
        </p:nvPicPr>
        <p:blipFill rotWithShape="1">
          <a:blip r:embed="rId2"/>
          <a:srcRect l="29629" r="34768" b="1"/>
          <a:stretch/>
        </p:blipFill>
        <p:spPr bwMode="auto">
          <a:xfrm>
            <a:off x="5566029" y="627954"/>
            <a:ext cx="3176637" cy="5353373"/>
          </a:xfrm>
          <a:prstGeom prst="rect">
            <a:avLst/>
          </a:prstGeom>
          <a:noFill/>
        </p:spPr>
      </p:pic>
      <p:sp>
        <p:nvSpPr>
          <p:cNvPr id="17" name="Rectangle 16">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65107" y="6150940"/>
            <a:ext cx="524256"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2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m relacionada">
            <a:extLst>
              <a:ext uri="{FF2B5EF4-FFF2-40B4-BE49-F238E27FC236}">
                <a16:creationId xmlns:a16="http://schemas.microsoft.com/office/drawing/2014/main" id="{91C302A4-AE60-4950-AA57-CF1A620783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57923" y="1339850"/>
            <a:ext cx="6428154" cy="417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32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DBFD13A-E1BF-4937-B56D-8CDF757C6CA1}"/>
              </a:ext>
            </a:extLst>
          </p:cNvPr>
          <p:cNvSpPr>
            <a:spLocks noGrp="1"/>
          </p:cNvSpPr>
          <p:nvPr>
            <p:ph type="title"/>
          </p:nvPr>
        </p:nvSpPr>
        <p:spPr>
          <a:xfrm>
            <a:off x="782723" y="809898"/>
            <a:ext cx="7457037" cy="1554480"/>
          </a:xfrm>
        </p:spPr>
        <p:txBody>
          <a:bodyPr anchor="ctr">
            <a:normAutofit/>
          </a:bodyPr>
          <a:lstStyle/>
          <a:p>
            <a:r>
              <a:rPr lang="pt-BR" sz="4200" b="1" dirty="0"/>
              <a:t>AMOSTRAGEM ALEATÓRIA SIMPLES</a:t>
            </a:r>
          </a:p>
        </p:txBody>
      </p:sp>
      <p:sp>
        <p:nvSpPr>
          <p:cNvPr id="3" name="Espaço Reservado para Conteúdo 2">
            <a:extLst>
              <a:ext uri="{FF2B5EF4-FFF2-40B4-BE49-F238E27FC236}">
                <a16:creationId xmlns:a16="http://schemas.microsoft.com/office/drawing/2014/main" id="{A2A860A6-C38D-4C5F-AB48-D68018E9619F}"/>
              </a:ext>
            </a:extLst>
          </p:cNvPr>
          <p:cNvSpPr>
            <a:spLocks noGrp="1"/>
          </p:cNvSpPr>
          <p:nvPr>
            <p:ph idx="1"/>
          </p:nvPr>
        </p:nvSpPr>
        <p:spPr>
          <a:xfrm>
            <a:off x="332521" y="2983974"/>
            <a:ext cx="8619597" cy="3438166"/>
          </a:xfrm>
        </p:spPr>
        <p:txBody>
          <a:bodyPr anchor="ctr">
            <a:normAutofit/>
          </a:bodyPr>
          <a:lstStyle/>
          <a:p>
            <a:r>
              <a:rPr lang="pt-BR" sz="2000" dirty="0"/>
              <a:t>No R – Vamos usar como exemplo o conjunto “amostra.csv”</a:t>
            </a:r>
          </a:p>
          <a:p>
            <a:pPr marL="0" indent="0">
              <a:buNone/>
            </a:pPr>
            <a:endParaRPr lang="pt-BR" sz="2000" i="1" dirty="0"/>
          </a:p>
          <a:p>
            <a:pPr marL="0" indent="0">
              <a:buNone/>
            </a:pPr>
            <a:r>
              <a:rPr lang="en-US" sz="2000" i="1" dirty="0"/>
              <a:t>dados&lt;-read.csv("amostra.csv", header=T, </a:t>
            </a:r>
            <a:r>
              <a:rPr lang="en-US" sz="2000" i="1" dirty="0" err="1"/>
              <a:t>sep</a:t>
            </a:r>
            <a:r>
              <a:rPr lang="en-US" sz="2000" i="1" dirty="0"/>
              <a:t>=";")</a:t>
            </a:r>
          </a:p>
          <a:p>
            <a:pPr marL="0" indent="0">
              <a:buNone/>
            </a:pPr>
            <a:endParaRPr lang="en-US" sz="2000" i="1" dirty="0"/>
          </a:p>
          <a:p>
            <a:pPr marL="0" indent="0">
              <a:buNone/>
            </a:pPr>
            <a:r>
              <a:rPr lang="pt-BR" sz="2000" i="1" dirty="0" err="1"/>
              <a:t>set.seed</a:t>
            </a:r>
            <a:r>
              <a:rPr lang="pt-BR" sz="2000" i="1" dirty="0"/>
              <a:t> (50)  </a:t>
            </a:r>
            <a:r>
              <a:rPr lang="pt-BR" sz="2000" dirty="0"/>
              <a:t>#Definição da semente a ser utilizada</a:t>
            </a:r>
          </a:p>
          <a:p>
            <a:pPr marL="0" indent="0">
              <a:buNone/>
            </a:pPr>
            <a:endParaRPr lang="pt-BR" sz="2000" i="1" dirty="0"/>
          </a:p>
          <a:p>
            <a:pPr marL="0" indent="0">
              <a:buNone/>
            </a:pPr>
            <a:r>
              <a:rPr lang="pt-BR" sz="2000" b="1" i="1" dirty="0"/>
              <a:t>Função </a:t>
            </a:r>
            <a:r>
              <a:rPr lang="pt-BR" sz="2000" b="1" i="1" dirty="0" err="1"/>
              <a:t>runif</a:t>
            </a:r>
            <a:r>
              <a:rPr lang="pt-BR" sz="2000" b="1" i="1" dirty="0"/>
              <a:t> </a:t>
            </a:r>
            <a:r>
              <a:rPr lang="pt-BR" sz="2000" b="1" i="1" dirty="0">
                <a:sym typeface="Wingdings" panose="05000000000000000000" pitchFamily="2" charset="2"/>
              </a:rPr>
              <a:t>  </a:t>
            </a:r>
            <a:r>
              <a:rPr lang="pt-BR" sz="2000" b="1" i="1" dirty="0" err="1">
                <a:sym typeface="Wingdings" panose="05000000000000000000" pitchFamily="2" charset="2"/>
              </a:rPr>
              <a:t>runif</a:t>
            </a:r>
            <a:r>
              <a:rPr lang="pt-BR" sz="2000" b="1" i="1" dirty="0"/>
              <a:t>(n, mínimo, máximo)</a:t>
            </a:r>
          </a:p>
          <a:p>
            <a:pPr marL="0" indent="0">
              <a:buNone/>
            </a:pPr>
            <a:endParaRPr lang="en-US" sz="1600" i="1" dirty="0"/>
          </a:p>
          <a:p>
            <a:pPr marL="0" indent="0">
              <a:buNone/>
            </a:pPr>
            <a:r>
              <a:rPr lang="pt-BR" sz="2000" i="1" dirty="0"/>
              <a:t>amostra &lt;- dados[</a:t>
            </a:r>
            <a:r>
              <a:rPr lang="pt-BR" sz="2000" i="1" dirty="0" err="1"/>
              <a:t>runif</a:t>
            </a:r>
            <a:r>
              <a:rPr lang="pt-BR" sz="2000" i="1" dirty="0"/>
              <a:t>(10,1,nrow(dados)),]  </a:t>
            </a:r>
            <a:r>
              <a:rPr lang="pt-BR" sz="2000" dirty="0"/>
              <a:t>#Definição da amostra</a:t>
            </a:r>
          </a:p>
          <a:p>
            <a:pPr marL="0" indent="0">
              <a:buNone/>
            </a:pPr>
            <a:endParaRPr lang="pt-BR" sz="2000" i="1"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413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p:cNvSpPr>
            <a:spLocks noGrp="1"/>
          </p:cNvSpPr>
          <p:nvPr>
            <p:ph type="title"/>
          </p:nvPr>
        </p:nvSpPr>
        <p:spPr>
          <a:xfrm>
            <a:off x="836676" y="548640"/>
            <a:ext cx="7626096" cy="1179576"/>
          </a:xfrm>
        </p:spPr>
        <p:txBody>
          <a:bodyPr>
            <a:normAutofit/>
          </a:bodyPr>
          <a:lstStyle/>
          <a:p>
            <a:r>
              <a:rPr lang="pt-BR" sz="3500"/>
              <a:t>AMOSTRAGEM SISTEMÁTICA</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ço Reservado para Conteúdo 2"/>
          <p:cNvSpPr>
            <a:spLocks noGrp="1"/>
          </p:cNvSpPr>
          <p:nvPr>
            <p:ph idx="1"/>
          </p:nvPr>
        </p:nvSpPr>
        <p:spPr>
          <a:xfrm>
            <a:off x="179513" y="2221992"/>
            <a:ext cx="8612444" cy="4636008"/>
          </a:xfrm>
        </p:spPr>
        <p:txBody>
          <a:bodyPr>
            <a:normAutofit fontScale="77500" lnSpcReduction="20000"/>
          </a:bodyPr>
          <a:lstStyle/>
          <a:p>
            <a:pPr marL="539354" indent="-202406"/>
            <a:r>
              <a:rPr lang="pt-BR" sz="2900" dirty="0"/>
              <a:t>É uma variação da amostragem aleatória.</a:t>
            </a:r>
          </a:p>
          <a:p>
            <a:pPr marL="336948" indent="0">
              <a:buNone/>
            </a:pPr>
            <a:endParaRPr lang="pt-BR" sz="2900" dirty="0"/>
          </a:p>
          <a:p>
            <a:pPr marL="539354" indent="-202406"/>
            <a:r>
              <a:rPr lang="pt-BR" sz="2900" dirty="0"/>
              <a:t>A população deve ser ordenada de modo tal que cada um de seus elementos possa ser identificado pela sua posição.</a:t>
            </a:r>
          </a:p>
          <a:p>
            <a:pPr marL="336948" indent="0">
              <a:buNone/>
            </a:pPr>
            <a:endParaRPr lang="pt-BR" sz="2900" dirty="0"/>
          </a:p>
          <a:p>
            <a:pPr marL="539354" indent="-202406"/>
            <a:r>
              <a:rPr lang="pt-BR" sz="2900" dirty="0"/>
              <a:t>Considere uma população com </a:t>
            </a:r>
            <a:r>
              <a:rPr lang="pt-BR" sz="2900" i="1" dirty="0"/>
              <a:t>N </a:t>
            </a:r>
            <a:r>
              <a:rPr lang="pt-BR" sz="2900" dirty="0"/>
              <a:t>elementos e</a:t>
            </a:r>
            <a:r>
              <a:rPr lang="pt-BR" sz="2900" i="1" dirty="0"/>
              <a:t> k </a:t>
            </a:r>
            <a:r>
              <a:rPr lang="pt-BR" sz="2900" dirty="0"/>
              <a:t>um número</a:t>
            </a:r>
            <a:r>
              <a:rPr lang="pt-BR" sz="2900" i="1" dirty="0"/>
              <a:t> </a:t>
            </a:r>
            <a:r>
              <a:rPr lang="pt-BR" sz="2900" dirty="0"/>
              <a:t>inteiro, tal que </a:t>
            </a:r>
            <a:r>
              <a:rPr lang="pt-BR" sz="2900" i="1" dirty="0"/>
              <a:t>k= N/n.</a:t>
            </a:r>
          </a:p>
          <a:p>
            <a:pPr marL="336948" indent="0">
              <a:buNone/>
            </a:pPr>
            <a:endParaRPr lang="pt-BR" sz="2900" i="1" dirty="0"/>
          </a:p>
          <a:p>
            <a:pPr marL="539354" indent="-202406"/>
            <a:r>
              <a:rPr lang="pt-BR" sz="2900" dirty="0"/>
              <a:t>Seleciona-se então aleatoriamente um número, simbolizado por </a:t>
            </a:r>
            <a:r>
              <a:rPr lang="pt-BR" sz="2900" i="1" dirty="0"/>
              <a:t>r, </a:t>
            </a:r>
            <a:r>
              <a:rPr lang="pt-BR" sz="2900" dirty="0"/>
              <a:t>entre</a:t>
            </a:r>
            <a:r>
              <a:rPr lang="pt-BR" sz="2900" i="1" dirty="0"/>
              <a:t> 1 </a:t>
            </a:r>
            <a:r>
              <a:rPr lang="pt-BR" sz="2900" dirty="0"/>
              <a:t>e</a:t>
            </a:r>
            <a:r>
              <a:rPr lang="pt-BR" sz="2900" i="1" dirty="0"/>
              <a:t> k, q</a:t>
            </a:r>
            <a:r>
              <a:rPr lang="pt-BR" sz="2900" dirty="0"/>
              <a:t>ue será o 1º elemento da amostra.</a:t>
            </a:r>
          </a:p>
          <a:p>
            <a:pPr marL="539354" indent="-202406"/>
            <a:endParaRPr lang="pt-BR" sz="2900" dirty="0"/>
          </a:p>
          <a:p>
            <a:pPr marL="539354" indent="-202406">
              <a:tabLst>
                <a:tab pos="539354" algn="l"/>
              </a:tabLst>
            </a:pPr>
            <a:r>
              <a:rPr lang="pt-BR" sz="2900" dirty="0"/>
              <a:t>Os outros elementos seguintes são obtidos a partir dessa primeira unidade, selecionadas em intervalos de comprimento </a:t>
            </a:r>
            <a:r>
              <a:rPr lang="pt-BR" sz="2900" i="1" dirty="0"/>
              <a:t>k.</a:t>
            </a:r>
          </a:p>
          <a:p>
            <a:pPr marL="539354" indent="-202406" algn="ctr">
              <a:buNone/>
              <a:tabLst>
                <a:tab pos="539354" algn="l"/>
              </a:tabLst>
            </a:pPr>
            <a:r>
              <a:rPr lang="pt-BR" sz="2900" dirty="0"/>
              <a:t>(</a:t>
            </a:r>
            <a:r>
              <a:rPr lang="pt-BR" sz="2900" i="1" dirty="0"/>
              <a:t>r, </a:t>
            </a:r>
            <a:r>
              <a:rPr lang="pt-BR" sz="2900" i="1" dirty="0" err="1"/>
              <a:t>r+k</a:t>
            </a:r>
            <a:r>
              <a:rPr lang="pt-BR" sz="2900" i="1" dirty="0"/>
              <a:t>, r+2k,..., r+(i-1)k) ,i=1, ..., n.</a:t>
            </a:r>
            <a:endParaRPr lang="pt-BR" sz="2900" dirty="0"/>
          </a:p>
          <a:p>
            <a:endParaRPr lang="pt-BR" sz="1200" dirty="0"/>
          </a:p>
        </p:txBody>
      </p:sp>
    </p:spTree>
    <p:extLst>
      <p:ext uri="{BB962C8B-B14F-4D97-AF65-F5344CB8AC3E}">
        <p14:creationId xmlns:p14="http://schemas.microsoft.com/office/powerpoint/2010/main" val="4187165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p:cNvSpPr>
            <a:spLocks noGrp="1"/>
          </p:cNvSpPr>
          <p:nvPr>
            <p:ph type="title"/>
          </p:nvPr>
        </p:nvSpPr>
        <p:spPr>
          <a:xfrm>
            <a:off x="836676" y="548640"/>
            <a:ext cx="7626096" cy="1179576"/>
          </a:xfrm>
        </p:spPr>
        <p:txBody>
          <a:bodyPr>
            <a:normAutofit/>
          </a:bodyPr>
          <a:lstStyle/>
          <a:p>
            <a:r>
              <a:rPr lang="pt-BR" sz="3500" b="1"/>
              <a:t>Amostragem Sistemática(AS)</a:t>
            </a:r>
            <a:endParaRPr lang="pt-BR" sz="3500"/>
          </a:p>
        </p:txBody>
      </p:sp>
      <p:sp>
        <p:nvSpPr>
          <p:cNvPr id="15" name="Rectangle 1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7079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m 3"/>
          <p:cNvPicPr/>
          <p:nvPr/>
        </p:nvPicPr>
        <p:blipFill rotWithShape="1">
          <a:blip r:embed="rId2">
            <a:extLst>
              <a:ext uri="{28A0092B-C50C-407E-A947-70E740481C1C}">
                <a14:useLocalDpi xmlns:a14="http://schemas.microsoft.com/office/drawing/2010/main" val="0"/>
              </a:ext>
            </a:extLst>
          </a:blip>
          <a:srcRect l="19343" r="18317"/>
          <a:stretch/>
        </p:blipFill>
        <p:spPr bwMode="auto">
          <a:xfrm>
            <a:off x="681228" y="2478024"/>
            <a:ext cx="4507391" cy="3694176"/>
          </a:xfrm>
          <a:prstGeom prst="rect">
            <a:avLst/>
          </a:prstGeom>
          <a:noFill/>
        </p:spPr>
      </p:pic>
      <p:sp>
        <p:nvSpPr>
          <p:cNvPr id="3" name="Espaço Reservado para Conteúdo 2"/>
          <p:cNvSpPr>
            <a:spLocks noGrp="1"/>
          </p:cNvSpPr>
          <p:nvPr>
            <p:ph idx="1"/>
          </p:nvPr>
        </p:nvSpPr>
        <p:spPr>
          <a:xfrm>
            <a:off x="5558589" y="2478024"/>
            <a:ext cx="2904183" cy="3694176"/>
          </a:xfrm>
        </p:spPr>
        <p:txBody>
          <a:bodyPr anchor="ctr">
            <a:normAutofit/>
          </a:bodyPr>
          <a:lstStyle/>
          <a:p>
            <a:pPr algn="ctr">
              <a:spcBef>
                <a:spcPts val="0"/>
              </a:spcBef>
            </a:pPr>
            <a:r>
              <a:rPr lang="pt-BR" sz="2200" dirty="0"/>
              <a:t>Resumindo, os elementos da amostra serão selecionados obedecendo a um determinado intervalo (k) entre eles:</a:t>
            </a:r>
          </a:p>
          <a:p>
            <a:pPr marL="0" indent="0">
              <a:spcBef>
                <a:spcPts val="0"/>
              </a:spcBef>
              <a:buNone/>
            </a:pPr>
            <a:endParaRPr lang="pt-BR" sz="1600" dirty="0"/>
          </a:p>
          <a:p>
            <a:pPr marL="0" indent="0">
              <a:buNone/>
            </a:pPr>
            <a:endParaRPr lang="pt-BR" sz="1600" dirty="0"/>
          </a:p>
        </p:txBody>
      </p:sp>
    </p:spTree>
    <p:extLst>
      <p:ext uri="{BB962C8B-B14F-4D97-AF65-F5344CB8AC3E}">
        <p14:creationId xmlns:p14="http://schemas.microsoft.com/office/powerpoint/2010/main" val="1866592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2723" y="809898"/>
            <a:ext cx="7457037" cy="1554480"/>
          </a:xfrm>
        </p:spPr>
        <p:txBody>
          <a:bodyPr anchor="ctr">
            <a:normAutofit/>
          </a:bodyPr>
          <a:lstStyle/>
          <a:p>
            <a:r>
              <a:rPr lang="pt-BR" sz="4200" b="1"/>
              <a:t>Amostragem Sistemática(AS)</a:t>
            </a:r>
            <a:endParaRPr lang="pt-BR" sz="4200"/>
          </a:p>
        </p:txBody>
      </p:sp>
      <p:sp>
        <p:nvSpPr>
          <p:cNvPr id="3" name="Espaço Reservado para Conteúdo 2"/>
          <p:cNvSpPr>
            <a:spLocks noGrp="1"/>
          </p:cNvSpPr>
          <p:nvPr>
            <p:ph idx="1"/>
          </p:nvPr>
        </p:nvSpPr>
        <p:spPr>
          <a:xfrm>
            <a:off x="783771" y="3017522"/>
            <a:ext cx="7455989" cy="3124658"/>
          </a:xfrm>
        </p:spPr>
        <p:txBody>
          <a:bodyPr anchor="ctr">
            <a:normAutofit/>
          </a:bodyPr>
          <a:lstStyle/>
          <a:p>
            <a:pPr marL="0" indent="0" algn="just">
              <a:spcBef>
                <a:spcPts val="0"/>
              </a:spcBef>
              <a:buNone/>
            </a:pPr>
            <a:r>
              <a:rPr lang="pt-BR" dirty="0"/>
              <a:t>Por exemplo, se o tamanho da população for </a:t>
            </a:r>
            <a:r>
              <a:rPr lang="pt-BR" i="1" dirty="0"/>
              <a:t>N </a:t>
            </a:r>
            <a:r>
              <a:rPr lang="pt-BR" dirty="0"/>
              <a:t>= 1600 e o tamanho da amostra for </a:t>
            </a:r>
            <a:r>
              <a:rPr lang="pt-BR" i="1" dirty="0"/>
              <a:t>n </a:t>
            </a:r>
            <a:r>
              <a:rPr lang="pt-BR" dirty="0"/>
              <a:t>=100, tem-se que</a:t>
            </a:r>
            <a:r>
              <a:rPr lang="pt-BR" i="1" dirty="0"/>
              <a:t> k</a:t>
            </a:r>
            <a:r>
              <a:rPr lang="pt-BR" dirty="0"/>
              <a:t> = 16. Sorteia-se então um número entre 1 e 16 (de forma aleatória), que será o primeiro número da amostra, logo as próximas unidades amostrais serão retiradas de 16 em 16, até obter as 100 unidades. Supondo que o primeiro número sorteado foi 10, a amostra ficaria da seguinte maneira:</a:t>
            </a:r>
          </a:p>
          <a:p>
            <a:pPr marL="0" indent="0" algn="just">
              <a:spcBef>
                <a:spcPts val="0"/>
              </a:spcBef>
              <a:buNone/>
            </a:pPr>
            <a:endParaRPr lang="pt-BR" dirty="0"/>
          </a:p>
          <a:p>
            <a:pPr marL="0" indent="0" algn="ctr">
              <a:spcBef>
                <a:spcPts val="0"/>
              </a:spcBef>
              <a:buNone/>
            </a:pPr>
            <a:r>
              <a:rPr lang="pt-BR" dirty="0"/>
              <a:t>10, 26, 42, 58, 74, ...., 1594.</a:t>
            </a:r>
          </a:p>
          <a:p>
            <a:pPr marL="0" indent="0">
              <a:spcBef>
                <a:spcPts val="0"/>
              </a:spcBef>
              <a:buNone/>
            </a:pPr>
            <a:endParaRPr lang="pt-BR" b="1" dirty="0"/>
          </a:p>
          <a:p>
            <a:pPr marL="0" indent="0">
              <a:spcBef>
                <a:spcPts val="0"/>
              </a:spcBef>
              <a:buNone/>
            </a:pPr>
            <a:endParaRPr lang="pt-BR" dirty="0"/>
          </a:p>
          <a:p>
            <a:pPr marL="0" indent="0">
              <a:buNone/>
            </a:pPr>
            <a:endParaRPr lang="pt-BR"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997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C5A442-E2D0-4F6D-894C-999AF89A7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B64AB52-4861-48E9-B194-5CB0F897637F}"/>
              </a:ext>
            </a:extLst>
          </p:cNvPr>
          <p:cNvSpPr>
            <a:spLocks noGrp="1"/>
          </p:cNvSpPr>
          <p:nvPr>
            <p:ph type="title"/>
          </p:nvPr>
        </p:nvSpPr>
        <p:spPr>
          <a:xfrm>
            <a:off x="436234" y="349664"/>
            <a:ext cx="4384178" cy="1638377"/>
          </a:xfrm>
        </p:spPr>
        <p:txBody>
          <a:bodyPr anchor="b">
            <a:normAutofit/>
          </a:bodyPr>
          <a:lstStyle/>
          <a:p>
            <a:r>
              <a:rPr lang="pt-BR" sz="4200" b="1" dirty="0"/>
              <a:t>Amostragem Sistemática(AS)</a:t>
            </a:r>
            <a:endParaRPr lang="pt-BR" sz="4200" dirty="0"/>
          </a:p>
        </p:txBody>
      </p:sp>
      <p:sp>
        <p:nvSpPr>
          <p:cNvPr id="3" name="Espaço Reservado para Conteúdo 2">
            <a:extLst>
              <a:ext uri="{FF2B5EF4-FFF2-40B4-BE49-F238E27FC236}">
                <a16:creationId xmlns:a16="http://schemas.microsoft.com/office/drawing/2014/main" id="{A31249BA-8636-413F-BE3E-4598A35FFE9A}"/>
              </a:ext>
            </a:extLst>
          </p:cNvPr>
          <p:cNvSpPr>
            <a:spLocks noGrp="1"/>
          </p:cNvSpPr>
          <p:nvPr>
            <p:ph idx="1"/>
          </p:nvPr>
        </p:nvSpPr>
        <p:spPr>
          <a:xfrm>
            <a:off x="440991" y="2620641"/>
            <a:ext cx="4378312" cy="3023702"/>
          </a:xfrm>
        </p:spPr>
        <p:txBody>
          <a:bodyPr anchor="ctr">
            <a:normAutofit/>
          </a:bodyPr>
          <a:lstStyle/>
          <a:p>
            <a:pPr algn="just"/>
            <a:r>
              <a:rPr lang="pt-BR" sz="2200" dirty="0">
                <a:solidFill>
                  <a:schemeClr val="accent1"/>
                </a:solidFill>
              </a:rPr>
              <a:t>CUIDADO </a:t>
            </a:r>
            <a:r>
              <a:rPr lang="pt-BR" sz="2200" dirty="0">
                <a:solidFill>
                  <a:schemeClr val="accent1"/>
                </a:solidFill>
                <a:sym typeface="Wingdings" panose="05000000000000000000" pitchFamily="2" charset="2"/>
              </a:rPr>
              <a:t> </a:t>
            </a:r>
            <a:r>
              <a:rPr lang="pt-BR" sz="2200" dirty="0">
                <a:sym typeface="Wingdings" panose="05000000000000000000" pitchFamily="2" charset="2"/>
              </a:rPr>
              <a:t>verificar se </a:t>
            </a:r>
            <a:r>
              <a:rPr lang="pt-BR" sz="2200" dirty="0"/>
              <a:t>os elementos da população não apresentam nenhum ciclo ou periodicidade, o que poderá inviabilizar o uso dessa metodologia de seleção de amostras.</a:t>
            </a:r>
          </a:p>
          <a:p>
            <a:endParaRPr lang="pt-BR" sz="1700" dirty="0"/>
          </a:p>
          <a:p>
            <a:endParaRPr lang="pt-BR" sz="1700" dirty="0"/>
          </a:p>
        </p:txBody>
      </p:sp>
      <p:sp>
        <p:nvSpPr>
          <p:cNvPr id="14" name="Rectangle 13">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1585" y="399675"/>
            <a:ext cx="3485526" cy="2779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7">
            <a:extLst>
              <a:ext uri="{FF2B5EF4-FFF2-40B4-BE49-F238E27FC236}">
                <a16:creationId xmlns:a16="http://schemas.microsoft.com/office/drawing/2014/main" id="{2387C199-E8C6-4659-952D-59BC6949B986}"/>
              </a:ext>
            </a:extLst>
          </p:cNvPr>
          <p:cNvPicPr>
            <a:picLocks noChangeAspect="1" noChangeArrowheads="1"/>
          </p:cNvPicPr>
          <p:nvPr/>
        </p:nvPicPr>
        <p:blipFill>
          <a:blip r:embed="rId2"/>
          <a:stretch>
            <a:fillRect/>
          </a:stretch>
        </p:blipFill>
        <p:spPr bwMode="auto">
          <a:xfrm>
            <a:off x="5566029" y="807538"/>
            <a:ext cx="3176637" cy="1964049"/>
          </a:xfrm>
          <a:prstGeom prst="rect">
            <a:avLst/>
          </a:prstGeom>
          <a:noFill/>
        </p:spPr>
      </p:pic>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186644" y="1760836"/>
            <a:ext cx="524256" cy="8897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B19363-8354-4E75-A15C-A08F75517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1585" y="3429000"/>
            <a:ext cx="3485526" cy="2779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4967369F-5D76-4205-B5CD-C7FBA1B1EA0B}"/>
              </a:ext>
            </a:extLst>
          </p:cNvPr>
          <p:cNvPicPr>
            <a:picLocks noChangeAspect="1"/>
          </p:cNvPicPr>
          <p:nvPr/>
        </p:nvPicPr>
        <p:blipFill>
          <a:blip r:embed="rId3"/>
          <a:stretch>
            <a:fillRect/>
          </a:stretch>
        </p:blipFill>
        <p:spPr>
          <a:xfrm>
            <a:off x="5566030" y="4366217"/>
            <a:ext cx="3176637" cy="905341"/>
          </a:xfrm>
          <a:prstGeom prst="rect">
            <a:avLst/>
          </a:prstGeom>
        </p:spPr>
      </p:pic>
      <p:sp>
        <p:nvSpPr>
          <p:cNvPr id="20" name="Rectangle 19">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65107" y="6150940"/>
            <a:ext cx="524256"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025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19AC4-A59E-4BC2-B286-38AE066FC6E6}"/>
              </a:ext>
            </a:extLst>
          </p:cNvPr>
          <p:cNvSpPr>
            <a:spLocks noGrp="1"/>
          </p:cNvSpPr>
          <p:nvPr>
            <p:ph type="title"/>
          </p:nvPr>
        </p:nvSpPr>
        <p:spPr>
          <a:xfrm>
            <a:off x="840699" y="687480"/>
            <a:ext cx="5605629" cy="994172"/>
          </a:xfrm>
        </p:spPr>
        <p:txBody>
          <a:bodyPr>
            <a:normAutofit/>
          </a:bodyPr>
          <a:lstStyle/>
          <a:p>
            <a:r>
              <a:rPr lang="pt-BR" sz="3600" b="1"/>
              <a:t>Amostragem Sistemática(AS)</a:t>
            </a:r>
            <a:endParaRPr lang="pt-BR" sz="3600"/>
          </a:p>
        </p:txBody>
      </p:sp>
      <p:sp>
        <p:nvSpPr>
          <p:cNvPr id="3" name="Espaço Reservado para Conteúdo 2">
            <a:extLst>
              <a:ext uri="{FF2B5EF4-FFF2-40B4-BE49-F238E27FC236}">
                <a16:creationId xmlns:a16="http://schemas.microsoft.com/office/drawing/2014/main" id="{F9039CBB-2324-4AB9-A74F-87941733CD42}"/>
              </a:ext>
            </a:extLst>
          </p:cNvPr>
          <p:cNvSpPr>
            <a:spLocks noGrp="1"/>
          </p:cNvSpPr>
          <p:nvPr>
            <p:ph idx="1"/>
          </p:nvPr>
        </p:nvSpPr>
        <p:spPr>
          <a:xfrm>
            <a:off x="179513" y="1916832"/>
            <a:ext cx="5950054" cy="4536503"/>
          </a:xfrm>
        </p:spPr>
        <p:txBody>
          <a:bodyPr anchor="ctr">
            <a:normAutofit fontScale="92500" lnSpcReduction="10000"/>
          </a:bodyPr>
          <a:lstStyle/>
          <a:p>
            <a:r>
              <a:rPr lang="pt-BR" sz="2600" b="1" dirty="0"/>
              <a:t>No R</a:t>
            </a:r>
          </a:p>
          <a:p>
            <a:pPr marL="0" indent="0">
              <a:buNone/>
            </a:pPr>
            <a:r>
              <a:rPr lang="pt-BR" sz="2000" i="1" dirty="0"/>
              <a:t>N &lt;- </a:t>
            </a:r>
            <a:r>
              <a:rPr lang="pt-BR" sz="2000" i="1" dirty="0" err="1"/>
              <a:t>nrow</a:t>
            </a:r>
            <a:r>
              <a:rPr lang="pt-BR" sz="2000" i="1" dirty="0"/>
              <a:t>(dados)</a:t>
            </a:r>
          </a:p>
          <a:p>
            <a:pPr marL="0" indent="0">
              <a:buNone/>
            </a:pPr>
            <a:r>
              <a:rPr lang="pt-BR" sz="2000" i="1" dirty="0"/>
              <a:t>n &lt;- 10</a:t>
            </a:r>
          </a:p>
          <a:p>
            <a:pPr marL="0" indent="0">
              <a:buNone/>
            </a:pPr>
            <a:r>
              <a:rPr lang="pt-BR" sz="2000" i="1" dirty="0"/>
              <a:t>k &lt;- round(N/n)</a:t>
            </a:r>
          </a:p>
          <a:p>
            <a:pPr marL="0" indent="0">
              <a:buNone/>
            </a:pPr>
            <a:endParaRPr lang="da-DK" sz="2000" dirty="0"/>
          </a:p>
          <a:p>
            <a:pPr marL="0" indent="0">
              <a:buNone/>
            </a:pPr>
            <a:r>
              <a:rPr lang="da-DK" sz="2000" i="1" dirty="0"/>
              <a:t>set.seed(22222)  </a:t>
            </a:r>
            <a:r>
              <a:rPr lang="da-DK" sz="2000" dirty="0"/>
              <a:t>#Definição da semente</a:t>
            </a:r>
          </a:p>
          <a:p>
            <a:pPr marL="0" indent="0">
              <a:buNone/>
            </a:pPr>
            <a:endParaRPr lang="da-DK" sz="2000" dirty="0"/>
          </a:p>
          <a:p>
            <a:pPr marL="0" indent="0">
              <a:buNone/>
            </a:pPr>
            <a:r>
              <a:rPr lang="da-DK" sz="2000" i="1" dirty="0"/>
              <a:t>n0 &lt;- runif(1, min=1, max=k)  </a:t>
            </a:r>
            <a:r>
              <a:rPr lang="da-DK" sz="2000" dirty="0"/>
              <a:t>#Definição do 1º elemento da amostra</a:t>
            </a:r>
          </a:p>
          <a:p>
            <a:pPr marL="0" indent="0">
              <a:buNone/>
            </a:pPr>
            <a:endParaRPr lang="da-DK" sz="2000" dirty="0"/>
          </a:p>
          <a:p>
            <a:pPr marL="0" indent="0">
              <a:buNone/>
            </a:pPr>
            <a:r>
              <a:rPr lang="pt-BR" sz="2000" i="1" dirty="0"/>
              <a:t>sequencia &lt;- </a:t>
            </a:r>
            <a:r>
              <a:rPr lang="pt-BR" sz="2000" i="1" dirty="0" err="1"/>
              <a:t>seq</a:t>
            </a:r>
            <a:r>
              <a:rPr lang="pt-BR" sz="2000" i="1" dirty="0"/>
              <a:t>(n0, n0 + (n-1) * k, k) #Metodologia da amostragem</a:t>
            </a:r>
          </a:p>
          <a:p>
            <a:pPr marL="0" indent="0">
              <a:buNone/>
            </a:pPr>
            <a:endParaRPr lang="pt-BR" sz="2000" dirty="0"/>
          </a:p>
          <a:p>
            <a:pPr marL="0" indent="0">
              <a:buNone/>
            </a:pPr>
            <a:r>
              <a:rPr lang="pt-BR" sz="2000" i="1" dirty="0"/>
              <a:t>amostra2 &lt;- dados[sequencia,]</a:t>
            </a:r>
            <a:endParaRPr lang="da-DK" sz="2000" i="1" dirty="0"/>
          </a:p>
          <a:p>
            <a:pPr marL="0" indent="0">
              <a:buNone/>
            </a:pPr>
            <a:endParaRPr lang="pt-BR" sz="13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a:extLst>
              <a:ext uri="{FF2B5EF4-FFF2-40B4-BE49-F238E27FC236}">
                <a16:creationId xmlns:a16="http://schemas.microsoft.com/office/drawing/2014/main" id="{6D88FCDF-D72E-4D31-B440-F2775564ABB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555054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19AC4-A59E-4BC2-B286-38AE066FC6E6}"/>
              </a:ext>
            </a:extLst>
          </p:cNvPr>
          <p:cNvSpPr>
            <a:spLocks noGrp="1"/>
          </p:cNvSpPr>
          <p:nvPr>
            <p:ph type="title"/>
          </p:nvPr>
        </p:nvSpPr>
        <p:spPr>
          <a:xfrm>
            <a:off x="840699" y="687480"/>
            <a:ext cx="5605629" cy="994172"/>
          </a:xfrm>
        </p:spPr>
        <p:txBody>
          <a:bodyPr>
            <a:normAutofit/>
          </a:bodyPr>
          <a:lstStyle/>
          <a:p>
            <a:r>
              <a:rPr lang="pt-BR" sz="3600" b="1"/>
              <a:t>Amostragem Sistemática(AS)</a:t>
            </a:r>
            <a:endParaRPr lang="pt-BR" sz="360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a:extLst>
              <a:ext uri="{FF2B5EF4-FFF2-40B4-BE49-F238E27FC236}">
                <a16:creationId xmlns:a16="http://schemas.microsoft.com/office/drawing/2014/main" id="{6D88FCDF-D72E-4D31-B440-F2775564ABB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pic>
        <p:nvPicPr>
          <p:cNvPr id="4" name="Imagem 3">
            <a:extLst>
              <a:ext uri="{FF2B5EF4-FFF2-40B4-BE49-F238E27FC236}">
                <a16:creationId xmlns:a16="http://schemas.microsoft.com/office/drawing/2014/main" id="{70A39028-2DBF-4278-962F-79BC040589D1}"/>
              </a:ext>
            </a:extLst>
          </p:cNvPr>
          <p:cNvPicPr>
            <a:picLocks noChangeAspect="1"/>
          </p:cNvPicPr>
          <p:nvPr/>
        </p:nvPicPr>
        <p:blipFill>
          <a:blip r:embed="rId4"/>
          <a:stretch>
            <a:fillRect/>
          </a:stretch>
        </p:blipFill>
        <p:spPr>
          <a:xfrm>
            <a:off x="722171" y="2369132"/>
            <a:ext cx="4584526" cy="3220084"/>
          </a:xfrm>
          <a:prstGeom prst="rect">
            <a:avLst/>
          </a:prstGeom>
        </p:spPr>
      </p:pic>
    </p:spTree>
    <p:extLst>
      <p:ext uri="{BB962C8B-B14F-4D97-AF65-F5344CB8AC3E}">
        <p14:creationId xmlns:p14="http://schemas.microsoft.com/office/powerpoint/2010/main" val="913223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52794" y="3388321"/>
            <a:ext cx="32004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23606" y="1637601"/>
            <a:ext cx="6858003" cy="35827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0935" y="857786"/>
            <a:ext cx="8300268"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2861B9-FBD8-4F65-A56C-8FC0A8928DA9}"/>
              </a:ext>
            </a:extLst>
          </p:cNvPr>
          <p:cNvSpPr>
            <a:spLocks noGrp="1"/>
          </p:cNvSpPr>
          <p:nvPr>
            <p:ph type="title"/>
          </p:nvPr>
        </p:nvSpPr>
        <p:spPr>
          <a:xfrm>
            <a:off x="740766" y="3071183"/>
            <a:ext cx="7432722" cy="2590027"/>
          </a:xfrm>
        </p:spPr>
        <p:txBody>
          <a:bodyPr vert="horz" lIns="91440" tIns="45720" rIns="91440" bIns="45720" rtlCol="0" anchor="t">
            <a:normAutofit/>
          </a:bodyPr>
          <a:lstStyle/>
          <a:p>
            <a:pPr defTabSz="914400"/>
            <a:r>
              <a:rPr lang="en-US" sz="7000" kern="1200">
                <a:solidFill>
                  <a:schemeClr val="tx1"/>
                </a:solidFill>
                <a:latin typeface="+mj-lt"/>
                <a:ea typeface="+mj-ea"/>
                <a:cs typeface="+mj-cs"/>
              </a:rPr>
              <a:t>AMOSTRAGEM</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43057" y="3385173"/>
            <a:ext cx="32004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313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8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E719AC4-A59E-4BC2-B286-38AE066FC6E6}"/>
              </a:ext>
            </a:extLst>
          </p:cNvPr>
          <p:cNvSpPr>
            <a:spLocks noGrp="1"/>
          </p:cNvSpPr>
          <p:nvPr>
            <p:ph type="title"/>
          </p:nvPr>
        </p:nvSpPr>
        <p:spPr>
          <a:xfrm>
            <a:off x="234543" y="3433763"/>
            <a:ext cx="2397759" cy="2743200"/>
          </a:xfrm>
        </p:spPr>
        <p:txBody>
          <a:bodyPr anchor="t">
            <a:normAutofit/>
          </a:bodyPr>
          <a:lstStyle/>
          <a:p>
            <a:pPr algn="ctr"/>
            <a:r>
              <a:rPr lang="pt-BR" sz="2600" b="1">
                <a:solidFill>
                  <a:schemeClr val="bg1"/>
                </a:solidFill>
              </a:rPr>
              <a:t>Amostragem Sistemática(AS)</a:t>
            </a:r>
            <a:endParaRPr lang="pt-BR" sz="2600">
              <a:solidFill>
                <a:schemeClr val="bg1"/>
              </a:solidFill>
            </a:endParaRPr>
          </a:p>
        </p:txBody>
      </p:sp>
      <p:pic>
        <p:nvPicPr>
          <p:cNvPr id="15" name="Graphic 6">
            <a:extLst>
              <a:ext uri="{FF2B5EF4-FFF2-40B4-BE49-F238E27FC236}">
                <a16:creationId xmlns:a16="http://schemas.microsoft.com/office/drawing/2014/main" id="{48536A28-1B59-43ED-B5D5-F964413FEBD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703" y="2236844"/>
            <a:ext cx="685800" cy="685800"/>
          </a:xfrm>
          <a:prstGeom prst="rect">
            <a:avLst/>
          </a:prstGeom>
        </p:spPr>
      </p:pic>
      <p:sp>
        <p:nvSpPr>
          <p:cNvPr id="3" name="Espaço Reservado para Conteúdo 2">
            <a:extLst>
              <a:ext uri="{FF2B5EF4-FFF2-40B4-BE49-F238E27FC236}">
                <a16:creationId xmlns:a16="http://schemas.microsoft.com/office/drawing/2014/main" id="{F9039CBB-2324-4AB9-A74F-87941733CD42}"/>
              </a:ext>
            </a:extLst>
          </p:cNvPr>
          <p:cNvSpPr>
            <a:spLocks noGrp="1"/>
          </p:cNvSpPr>
          <p:nvPr>
            <p:ph idx="1"/>
          </p:nvPr>
        </p:nvSpPr>
        <p:spPr>
          <a:xfrm>
            <a:off x="3248039" y="641615"/>
            <a:ext cx="5467349" cy="5533496"/>
          </a:xfrm>
        </p:spPr>
        <p:txBody>
          <a:bodyPr anchor="ctr">
            <a:normAutofit/>
          </a:bodyPr>
          <a:lstStyle/>
          <a:p>
            <a:r>
              <a:rPr lang="pt-BR" b="1" dirty="0"/>
              <a:t>Outra alternativa: Usar o função </a:t>
            </a:r>
            <a:r>
              <a:rPr lang="pt-BR" b="1" i="1" dirty="0"/>
              <a:t>S.SY</a:t>
            </a:r>
          </a:p>
          <a:p>
            <a:endParaRPr lang="pt-BR" i="1" dirty="0"/>
          </a:p>
          <a:p>
            <a:pPr marL="0" indent="0">
              <a:buNone/>
            </a:pPr>
            <a:r>
              <a:rPr lang="pt-BR" i="1" dirty="0" err="1"/>
              <a:t>install.packages</a:t>
            </a:r>
            <a:r>
              <a:rPr lang="pt-BR" i="1" dirty="0"/>
              <a:t>("</a:t>
            </a:r>
            <a:r>
              <a:rPr lang="pt-BR" i="1" dirty="0" err="1"/>
              <a:t>TeachingSampling</a:t>
            </a:r>
            <a:r>
              <a:rPr lang="pt-BR" i="1" dirty="0"/>
              <a:t>")</a:t>
            </a:r>
          </a:p>
          <a:p>
            <a:pPr marL="0" indent="0">
              <a:buNone/>
            </a:pPr>
            <a:r>
              <a:rPr lang="pt-BR" i="1" dirty="0" err="1"/>
              <a:t>library</a:t>
            </a:r>
            <a:r>
              <a:rPr lang="pt-BR" i="1" dirty="0"/>
              <a:t>(</a:t>
            </a:r>
            <a:r>
              <a:rPr lang="pt-BR" i="1" dirty="0" err="1"/>
              <a:t>TeachingSampling</a:t>
            </a:r>
            <a:r>
              <a:rPr lang="pt-BR" i="1" dirty="0"/>
              <a:t>)</a:t>
            </a:r>
          </a:p>
          <a:p>
            <a:pPr marL="0" indent="0">
              <a:buNone/>
            </a:pPr>
            <a:endParaRPr lang="pt-BR" i="1" dirty="0"/>
          </a:p>
          <a:p>
            <a:pPr marL="0" indent="0">
              <a:buNone/>
            </a:pPr>
            <a:r>
              <a:rPr lang="pt-BR" i="1" dirty="0"/>
              <a:t>N&lt;-</a:t>
            </a:r>
            <a:r>
              <a:rPr lang="pt-BR" i="1" dirty="0" err="1"/>
              <a:t>nrow</a:t>
            </a:r>
            <a:r>
              <a:rPr lang="pt-BR" i="1" dirty="0"/>
              <a:t>(dados)</a:t>
            </a:r>
          </a:p>
          <a:p>
            <a:pPr marL="0" indent="0">
              <a:buNone/>
            </a:pPr>
            <a:r>
              <a:rPr lang="pt-BR" i="1" dirty="0"/>
              <a:t>n&lt;-10</a:t>
            </a:r>
          </a:p>
          <a:p>
            <a:pPr marL="0" indent="0">
              <a:buNone/>
            </a:pPr>
            <a:r>
              <a:rPr lang="pt-BR" i="1" dirty="0"/>
              <a:t>K&lt;-round(N/n)</a:t>
            </a:r>
          </a:p>
          <a:p>
            <a:pPr marL="0" indent="0">
              <a:buNone/>
            </a:pPr>
            <a:r>
              <a:rPr lang="pt-BR" i="1" dirty="0"/>
              <a:t>amostra&lt;-S.SY(</a:t>
            </a:r>
            <a:r>
              <a:rPr lang="pt-BR" i="1" dirty="0" err="1"/>
              <a:t>N,k</a:t>
            </a:r>
            <a:r>
              <a:rPr lang="pt-BR" i="1" dirty="0"/>
              <a:t>)</a:t>
            </a:r>
          </a:p>
          <a:p>
            <a:pPr marL="0" indent="0">
              <a:buNone/>
            </a:pPr>
            <a:endParaRPr lang="da-DK" i="1" dirty="0"/>
          </a:p>
          <a:p>
            <a:pPr marL="0" indent="0">
              <a:buNone/>
            </a:pPr>
            <a:endParaRPr lang="pt-BR" dirty="0"/>
          </a:p>
        </p:txBody>
      </p:sp>
    </p:spTree>
    <p:extLst>
      <p:ext uri="{BB962C8B-B14F-4D97-AF65-F5344CB8AC3E}">
        <p14:creationId xmlns:p14="http://schemas.microsoft.com/office/powerpoint/2010/main" val="991049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0E15BB0-CA0E-11AF-78A5-C718D7E16A63}"/>
              </a:ext>
            </a:extLst>
          </p:cNvPr>
          <p:cNvSpPr>
            <a:spLocks noGrp="1"/>
          </p:cNvSpPr>
          <p:nvPr>
            <p:ph type="title"/>
          </p:nvPr>
        </p:nvSpPr>
        <p:spPr>
          <a:xfrm>
            <a:off x="3490722" y="329184"/>
            <a:ext cx="5170932" cy="1783080"/>
          </a:xfrm>
        </p:spPr>
        <p:txBody>
          <a:bodyPr anchor="b">
            <a:normAutofit/>
          </a:bodyPr>
          <a:lstStyle/>
          <a:p>
            <a:r>
              <a:rPr lang="pt-BR" sz="4700" dirty="0"/>
              <a:t>Pausa para exercício..</a:t>
            </a:r>
          </a:p>
        </p:txBody>
      </p:sp>
      <p:pic>
        <p:nvPicPr>
          <p:cNvPr id="5" name="Picture 4" descr="Mesa de sala de conferências">
            <a:extLst>
              <a:ext uri="{FF2B5EF4-FFF2-40B4-BE49-F238E27FC236}">
                <a16:creationId xmlns:a16="http://schemas.microsoft.com/office/drawing/2014/main" id="{EE113D94-CC28-AE39-74B1-99F59116E985}"/>
              </a:ext>
            </a:extLst>
          </p:cNvPr>
          <p:cNvPicPr>
            <a:picLocks noChangeAspect="1"/>
          </p:cNvPicPr>
          <p:nvPr/>
        </p:nvPicPr>
        <p:blipFill rotWithShape="1">
          <a:blip r:embed="rId2"/>
          <a:srcRect l="58223" r="2223"/>
          <a:stretch/>
        </p:blipFill>
        <p:spPr>
          <a:xfrm>
            <a:off x="20" y="1"/>
            <a:ext cx="3039386"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2395728"/>
            <a:ext cx="3182691" cy="18288"/>
          </a:xfrm>
          <a:custGeom>
            <a:avLst/>
            <a:gdLst>
              <a:gd name="connsiteX0" fmla="*/ 0 w 3182691"/>
              <a:gd name="connsiteY0" fmla="*/ 0 h 18288"/>
              <a:gd name="connsiteX1" fmla="*/ 636538 w 3182691"/>
              <a:gd name="connsiteY1" fmla="*/ 0 h 18288"/>
              <a:gd name="connsiteX2" fmla="*/ 1273076 w 3182691"/>
              <a:gd name="connsiteY2" fmla="*/ 0 h 18288"/>
              <a:gd name="connsiteX3" fmla="*/ 1909615 w 3182691"/>
              <a:gd name="connsiteY3" fmla="*/ 0 h 18288"/>
              <a:gd name="connsiteX4" fmla="*/ 2482499 w 3182691"/>
              <a:gd name="connsiteY4" fmla="*/ 0 h 18288"/>
              <a:gd name="connsiteX5" fmla="*/ 3182691 w 3182691"/>
              <a:gd name="connsiteY5" fmla="*/ 0 h 18288"/>
              <a:gd name="connsiteX6" fmla="*/ 3182691 w 3182691"/>
              <a:gd name="connsiteY6" fmla="*/ 18288 h 18288"/>
              <a:gd name="connsiteX7" fmla="*/ 2609807 w 3182691"/>
              <a:gd name="connsiteY7" fmla="*/ 18288 h 18288"/>
              <a:gd name="connsiteX8" fmla="*/ 2068749 w 3182691"/>
              <a:gd name="connsiteY8" fmla="*/ 18288 h 18288"/>
              <a:gd name="connsiteX9" fmla="*/ 1432211 w 3182691"/>
              <a:gd name="connsiteY9" fmla="*/ 18288 h 18288"/>
              <a:gd name="connsiteX10" fmla="*/ 859327 w 3182691"/>
              <a:gd name="connsiteY10" fmla="*/ 18288 h 18288"/>
              <a:gd name="connsiteX11" fmla="*/ 0 w 3182691"/>
              <a:gd name="connsiteY11" fmla="*/ 18288 h 18288"/>
              <a:gd name="connsiteX12" fmla="*/ 0 w 3182691"/>
              <a:gd name="connsiteY12" fmla="*/ 0 h 18288"/>
              <a:gd name="connsiteX0" fmla="*/ 0 w 3182691"/>
              <a:gd name="connsiteY0" fmla="*/ 0 h 18288"/>
              <a:gd name="connsiteX1" fmla="*/ 572884 w 3182691"/>
              <a:gd name="connsiteY1" fmla="*/ 0 h 18288"/>
              <a:gd name="connsiteX2" fmla="*/ 1113942 w 3182691"/>
              <a:gd name="connsiteY2" fmla="*/ 0 h 18288"/>
              <a:gd name="connsiteX3" fmla="*/ 1686826 w 3182691"/>
              <a:gd name="connsiteY3" fmla="*/ 0 h 18288"/>
              <a:gd name="connsiteX4" fmla="*/ 2323364 w 3182691"/>
              <a:gd name="connsiteY4" fmla="*/ 0 h 18288"/>
              <a:gd name="connsiteX5" fmla="*/ 3182691 w 3182691"/>
              <a:gd name="connsiteY5" fmla="*/ 0 h 18288"/>
              <a:gd name="connsiteX6" fmla="*/ 3182691 w 3182691"/>
              <a:gd name="connsiteY6" fmla="*/ 18288 h 18288"/>
              <a:gd name="connsiteX7" fmla="*/ 2546153 w 3182691"/>
              <a:gd name="connsiteY7" fmla="*/ 18288 h 18288"/>
              <a:gd name="connsiteX8" fmla="*/ 1845961 w 3182691"/>
              <a:gd name="connsiteY8" fmla="*/ 18288 h 18288"/>
              <a:gd name="connsiteX9" fmla="*/ 1304903 w 3182691"/>
              <a:gd name="connsiteY9" fmla="*/ 18288 h 18288"/>
              <a:gd name="connsiteX10" fmla="*/ 604711 w 3182691"/>
              <a:gd name="connsiteY10" fmla="*/ 18288 h 18288"/>
              <a:gd name="connsiteX11" fmla="*/ 0 w 3182691"/>
              <a:gd name="connsiteY11" fmla="*/ 18288 h 18288"/>
              <a:gd name="connsiteX12" fmla="*/ 0 w 3182691"/>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8288" fill="none" extrusionOk="0">
                <a:moveTo>
                  <a:pt x="0" y="0"/>
                </a:moveTo>
                <a:cubicBezTo>
                  <a:pt x="225870" y="33585"/>
                  <a:pt x="418138" y="17639"/>
                  <a:pt x="636538" y="0"/>
                </a:cubicBezTo>
                <a:cubicBezTo>
                  <a:pt x="866402" y="-9774"/>
                  <a:pt x="1016900" y="-17532"/>
                  <a:pt x="1273076" y="0"/>
                </a:cubicBezTo>
                <a:cubicBezTo>
                  <a:pt x="1519343" y="-34410"/>
                  <a:pt x="1705438" y="-53754"/>
                  <a:pt x="1909615" y="0"/>
                </a:cubicBezTo>
                <a:cubicBezTo>
                  <a:pt x="2120433" y="2855"/>
                  <a:pt x="2209200" y="-17463"/>
                  <a:pt x="2482499" y="0"/>
                </a:cubicBezTo>
                <a:cubicBezTo>
                  <a:pt x="2733571" y="54170"/>
                  <a:pt x="2997997" y="-48885"/>
                  <a:pt x="3182691" y="0"/>
                </a:cubicBezTo>
                <a:cubicBezTo>
                  <a:pt x="3182657" y="4844"/>
                  <a:pt x="3182281" y="11009"/>
                  <a:pt x="3182691" y="18288"/>
                </a:cubicBezTo>
                <a:cubicBezTo>
                  <a:pt x="2941063" y="3169"/>
                  <a:pt x="2872422" y="16194"/>
                  <a:pt x="2609807" y="18288"/>
                </a:cubicBezTo>
                <a:cubicBezTo>
                  <a:pt x="2341801" y="10032"/>
                  <a:pt x="2328606" y="28832"/>
                  <a:pt x="2068749" y="18288"/>
                </a:cubicBezTo>
                <a:cubicBezTo>
                  <a:pt x="1813820" y="1121"/>
                  <a:pt x="1714804" y="37605"/>
                  <a:pt x="1432211" y="18288"/>
                </a:cubicBezTo>
                <a:cubicBezTo>
                  <a:pt x="1164810" y="-27006"/>
                  <a:pt x="993140" y="27575"/>
                  <a:pt x="859327" y="18288"/>
                </a:cubicBezTo>
                <a:cubicBezTo>
                  <a:pt x="750703" y="-24974"/>
                  <a:pt x="236193" y="38731"/>
                  <a:pt x="0" y="18288"/>
                </a:cubicBezTo>
                <a:cubicBezTo>
                  <a:pt x="-649" y="11698"/>
                  <a:pt x="663" y="5413"/>
                  <a:pt x="0" y="0"/>
                </a:cubicBezTo>
                <a:close/>
              </a:path>
              <a:path w="3182691" h="18288" stroke="0" extrusionOk="0">
                <a:moveTo>
                  <a:pt x="0" y="0"/>
                </a:moveTo>
                <a:cubicBezTo>
                  <a:pt x="243084" y="-23531"/>
                  <a:pt x="399010" y="-30989"/>
                  <a:pt x="572884" y="0"/>
                </a:cubicBezTo>
                <a:cubicBezTo>
                  <a:pt x="745196" y="46048"/>
                  <a:pt x="956262" y="22379"/>
                  <a:pt x="1113942" y="0"/>
                </a:cubicBezTo>
                <a:cubicBezTo>
                  <a:pt x="1345494" y="6575"/>
                  <a:pt x="1537971" y="57434"/>
                  <a:pt x="1686826" y="0"/>
                </a:cubicBezTo>
                <a:cubicBezTo>
                  <a:pt x="1847487" y="-5870"/>
                  <a:pt x="2194651" y="-1232"/>
                  <a:pt x="2323364" y="0"/>
                </a:cubicBezTo>
                <a:cubicBezTo>
                  <a:pt x="2488731" y="36406"/>
                  <a:pt x="2902092" y="-40336"/>
                  <a:pt x="3182691" y="0"/>
                </a:cubicBezTo>
                <a:cubicBezTo>
                  <a:pt x="3182166" y="5049"/>
                  <a:pt x="3182884" y="12044"/>
                  <a:pt x="3182691" y="18288"/>
                </a:cubicBezTo>
                <a:cubicBezTo>
                  <a:pt x="3012562" y="-37820"/>
                  <a:pt x="2765408" y="35618"/>
                  <a:pt x="2546153" y="18288"/>
                </a:cubicBezTo>
                <a:cubicBezTo>
                  <a:pt x="2331952" y="13878"/>
                  <a:pt x="2142129" y="19805"/>
                  <a:pt x="1845961" y="18288"/>
                </a:cubicBezTo>
                <a:cubicBezTo>
                  <a:pt x="1537526" y="31994"/>
                  <a:pt x="1468653" y="-6175"/>
                  <a:pt x="1304903" y="18288"/>
                </a:cubicBezTo>
                <a:cubicBezTo>
                  <a:pt x="1191987" y="26138"/>
                  <a:pt x="927061" y="14626"/>
                  <a:pt x="604711" y="18288"/>
                </a:cubicBezTo>
                <a:cubicBezTo>
                  <a:pt x="273947" y="45577"/>
                  <a:pt x="111622" y="-24554"/>
                  <a:pt x="0" y="18288"/>
                </a:cubicBezTo>
                <a:cubicBezTo>
                  <a:pt x="-39" y="12511"/>
                  <a:pt x="-381" y="8039"/>
                  <a:pt x="0" y="0"/>
                </a:cubicBezTo>
                <a:close/>
              </a:path>
              <a:path w="3182691" h="18288" fill="none" stroke="0" extrusionOk="0">
                <a:moveTo>
                  <a:pt x="0" y="0"/>
                </a:moveTo>
                <a:cubicBezTo>
                  <a:pt x="245832" y="29445"/>
                  <a:pt x="388924" y="-28919"/>
                  <a:pt x="636538" y="0"/>
                </a:cubicBezTo>
                <a:cubicBezTo>
                  <a:pt x="838014" y="3247"/>
                  <a:pt x="1005059" y="8075"/>
                  <a:pt x="1273076" y="0"/>
                </a:cubicBezTo>
                <a:cubicBezTo>
                  <a:pt x="1555121" y="-15110"/>
                  <a:pt x="1674116" y="-4878"/>
                  <a:pt x="1909615" y="0"/>
                </a:cubicBezTo>
                <a:cubicBezTo>
                  <a:pt x="2127874" y="21642"/>
                  <a:pt x="2229467" y="-10228"/>
                  <a:pt x="2482499" y="0"/>
                </a:cubicBezTo>
                <a:cubicBezTo>
                  <a:pt x="2772379" y="28915"/>
                  <a:pt x="3003217" y="-43687"/>
                  <a:pt x="3182691" y="0"/>
                </a:cubicBezTo>
                <a:cubicBezTo>
                  <a:pt x="3183005" y="4158"/>
                  <a:pt x="3181712" y="12539"/>
                  <a:pt x="3182691" y="18288"/>
                </a:cubicBezTo>
                <a:cubicBezTo>
                  <a:pt x="2948637" y="17089"/>
                  <a:pt x="2873728" y="22327"/>
                  <a:pt x="2609807" y="18288"/>
                </a:cubicBezTo>
                <a:cubicBezTo>
                  <a:pt x="2342839" y="11870"/>
                  <a:pt x="2331621" y="30535"/>
                  <a:pt x="2068749" y="18288"/>
                </a:cubicBezTo>
                <a:cubicBezTo>
                  <a:pt x="1813814" y="-7352"/>
                  <a:pt x="1700576" y="36739"/>
                  <a:pt x="1432211" y="18288"/>
                </a:cubicBezTo>
                <a:cubicBezTo>
                  <a:pt x="1148444" y="-27053"/>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1"/>
                      <a:gd name="connsiteY0" fmla="*/ 0 h 18288"/>
                      <a:gd name="connsiteX1" fmla="*/ 636538 w 3182691"/>
                      <a:gd name="connsiteY1" fmla="*/ 0 h 18288"/>
                      <a:gd name="connsiteX2" fmla="*/ 1273076 w 3182691"/>
                      <a:gd name="connsiteY2" fmla="*/ 0 h 18288"/>
                      <a:gd name="connsiteX3" fmla="*/ 1909615 w 3182691"/>
                      <a:gd name="connsiteY3" fmla="*/ 0 h 18288"/>
                      <a:gd name="connsiteX4" fmla="*/ 2482499 w 3182691"/>
                      <a:gd name="connsiteY4" fmla="*/ 0 h 18288"/>
                      <a:gd name="connsiteX5" fmla="*/ 3182691 w 3182691"/>
                      <a:gd name="connsiteY5" fmla="*/ 0 h 18288"/>
                      <a:gd name="connsiteX6" fmla="*/ 3182691 w 3182691"/>
                      <a:gd name="connsiteY6" fmla="*/ 18288 h 18288"/>
                      <a:gd name="connsiteX7" fmla="*/ 2609807 w 3182691"/>
                      <a:gd name="connsiteY7" fmla="*/ 18288 h 18288"/>
                      <a:gd name="connsiteX8" fmla="*/ 2068749 w 3182691"/>
                      <a:gd name="connsiteY8" fmla="*/ 18288 h 18288"/>
                      <a:gd name="connsiteX9" fmla="*/ 1432211 w 3182691"/>
                      <a:gd name="connsiteY9" fmla="*/ 18288 h 18288"/>
                      <a:gd name="connsiteX10" fmla="*/ 859327 w 3182691"/>
                      <a:gd name="connsiteY10" fmla="*/ 18288 h 18288"/>
                      <a:gd name="connsiteX11" fmla="*/ 0 w 3182691"/>
                      <a:gd name="connsiteY11" fmla="*/ 18288 h 18288"/>
                      <a:gd name="connsiteX12" fmla="*/ 0 w 3182691"/>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8288" fill="none" extrusionOk="0">
                        <a:moveTo>
                          <a:pt x="0" y="0"/>
                        </a:moveTo>
                        <a:cubicBezTo>
                          <a:pt x="253588" y="25878"/>
                          <a:pt x="409323" y="-5359"/>
                          <a:pt x="636538" y="0"/>
                        </a:cubicBezTo>
                        <a:cubicBezTo>
                          <a:pt x="863753" y="5359"/>
                          <a:pt x="1013406" y="3458"/>
                          <a:pt x="1273076" y="0"/>
                        </a:cubicBezTo>
                        <a:cubicBezTo>
                          <a:pt x="1532746" y="-3458"/>
                          <a:pt x="1697408" y="-16840"/>
                          <a:pt x="1909615" y="0"/>
                        </a:cubicBezTo>
                        <a:cubicBezTo>
                          <a:pt x="2121822" y="16840"/>
                          <a:pt x="2213494" y="-18555"/>
                          <a:pt x="2482499" y="0"/>
                        </a:cubicBezTo>
                        <a:cubicBezTo>
                          <a:pt x="2751504" y="18555"/>
                          <a:pt x="3004132" y="-28750"/>
                          <a:pt x="3182691" y="0"/>
                        </a:cubicBezTo>
                        <a:cubicBezTo>
                          <a:pt x="3183133" y="4516"/>
                          <a:pt x="3181864" y="12266"/>
                          <a:pt x="3182691" y="18288"/>
                        </a:cubicBezTo>
                        <a:cubicBezTo>
                          <a:pt x="2947041" y="16687"/>
                          <a:pt x="2875741" y="22937"/>
                          <a:pt x="2609807" y="18288"/>
                        </a:cubicBezTo>
                        <a:cubicBezTo>
                          <a:pt x="2343873" y="13639"/>
                          <a:pt x="2331203" y="31729"/>
                          <a:pt x="2068749" y="18288"/>
                        </a:cubicBezTo>
                        <a:cubicBezTo>
                          <a:pt x="1806295" y="4847"/>
                          <a:pt x="1713773" y="47088"/>
                          <a:pt x="1432211" y="18288"/>
                        </a:cubicBezTo>
                        <a:cubicBezTo>
                          <a:pt x="1150649" y="-10512"/>
                          <a:pt x="982765" y="3747"/>
                          <a:pt x="859327" y="18288"/>
                        </a:cubicBezTo>
                        <a:cubicBezTo>
                          <a:pt x="735889" y="32829"/>
                          <a:pt x="254183" y="35231"/>
                          <a:pt x="0" y="18288"/>
                        </a:cubicBezTo>
                        <a:cubicBezTo>
                          <a:pt x="-306" y="11477"/>
                          <a:pt x="485" y="4355"/>
                          <a:pt x="0" y="0"/>
                        </a:cubicBezTo>
                        <a:close/>
                      </a:path>
                      <a:path w="3182691" h="18288" stroke="0" extrusionOk="0">
                        <a:moveTo>
                          <a:pt x="0" y="0"/>
                        </a:moveTo>
                        <a:cubicBezTo>
                          <a:pt x="247695" y="-19360"/>
                          <a:pt x="392581" y="-28596"/>
                          <a:pt x="572884" y="0"/>
                        </a:cubicBezTo>
                        <a:cubicBezTo>
                          <a:pt x="753187" y="28596"/>
                          <a:pt x="922042" y="4121"/>
                          <a:pt x="1113942" y="0"/>
                        </a:cubicBezTo>
                        <a:cubicBezTo>
                          <a:pt x="1305842" y="-4121"/>
                          <a:pt x="1501806" y="28092"/>
                          <a:pt x="1686826" y="0"/>
                        </a:cubicBezTo>
                        <a:cubicBezTo>
                          <a:pt x="1871846" y="-28092"/>
                          <a:pt x="2170181" y="-20672"/>
                          <a:pt x="2323364" y="0"/>
                        </a:cubicBezTo>
                        <a:cubicBezTo>
                          <a:pt x="2476547" y="20672"/>
                          <a:pt x="2919163" y="6097"/>
                          <a:pt x="3182691" y="0"/>
                        </a:cubicBezTo>
                        <a:cubicBezTo>
                          <a:pt x="3183268" y="4624"/>
                          <a:pt x="3183510" y="11191"/>
                          <a:pt x="3182691" y="18288"/>
                        </a:cubicBezTo>
                        <a:cubicBezTo>
                          <a:pt x="3026064" y="-10849"/>
                          <a:pt x="2775005" y="23067"/>
                          <a:pt x="2546153" y="18288"/>
                        </a:cubicBezTo>
                        <a:cubicBezTo>
                          <a:pt x="2317301" y="13509"/>
                          <a:pt x="2164351" y="-9884"/>
                          <a:pt x="1845961" y="18288"/>
                        </a:cubicBezTo>
                        <a:cubicBezTo>
                          <a:pt x="1527571" y="46460"/>
                          <a:pt x="1455006" y="5824"/>
                          <a:pt x="1304903" y="18288"/>
                        </a:cubicBezTo>
                        <a:cubicBezTo>
                          <a:pt x="1154800" y="30752"/>
                          <a:pt x="942107" y="-12056"/>
                          <a:pt x="604711" y="18288"/>
                        </a:cubicBezTo>
                        <a:cubicBezTo>
                          <a:pt x="267315" y="48632"/>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B71A0BE-6E04-47C7-3B09-B785F1EE8B71}"/>
              </a:ext>
            </a:extLst>
          </p:cNvPr>
          <p:cNvSpPr>
            <a:spLocks noGrp="1"/>
          </p:cNvSpPr>
          <p:nvPr>
            <p:ph idx="1"/>
          </p:nvPr>
        </p:nvSpPr>
        <p:spPr>
          <a:xfrm>
            <a:off x="3490722" y="2706624"/>
            <a:ext cx="5170932" cy="3483864"/>
          </a:xfrm>
        </p:spPr>
        <p:txBody>
          <a:bodyPr>
            <a:normAutofit/>
          </a:bodyPr>
          <a:lstStyle/>
          <a:p>
            <a:pPr algn="just"/>
            <a:r>
              <a:rPr lang="pt-BR" sz="2400" dirty="0">
                <a:effectLst/>
                <a:latin typeface="Calibri" panose="020F0502020204030204" pitchFamily="34" charset="0"/>
                <a:ea typeface="Calibri" panose="020F0502020204030204" pitchFamily="34" charset="0"/>
                <a:cs typeface="Calibri" panose="020F0502020204030204" pitchFamily="34" charset="0"/>
              </a:rPr>
              <a:t>Considere o conjunto Milsa.txt e selecione uma amostra de 12 funcionários mediante o processo sistemático.</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sz="1900" dirty="0"/>
          </a:p>
        </p:txBody>
      </p:sp>
    </p:spTree>
    <p:extLst>
      <p:ext uri="{BB962C8B-B14F-4D97-AF65-F5344CB8AC3E}">
        <p14:creationId xmlns:p14="http://schemas.microsoft.com/office/powerpoint/2010/main" val="122909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15125" y="1153572"/>
            <a:ext cx="2400300" cy="4461163"/>
          </a:xfrm>
        </p:spPr>
        <p:txBody>
          <a:bodyPr>
            <a:normAutofit/>
          </a:bodyPr>
          <a:lstStyle/>
          <a:p>
            <a:r>
              <a:rPr lang="pt-BR" sz="2800" b="1" dirty="0">
                <a:solidFill>
                  <a:srgbClr val="FFFFFF"/>
                </a:solidFill>
              </a:rPr>
              <a:t>AMOSTRAGEM ALEATÓRIA ESTRATIFICADA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p:cNvSpPr>
            <a:spLocks noGrp="1"/>
          </p:cNvSpPr>
          <p:nvPr>
            <p:ph idx="1"/>
          </p:nvPr>
        </p:nvSpPr>
        <p:spPr>
          <a:xfrm>
            <a:off x="3335481" y="591344"/>
            <a:ext cx="5179868" cy="5585619"/>
          </a:xfrm>
        </p:spPr>
        <p:txBody>
          <a:bodyPr anchor="ctr">
            <a:normAutofit/>
          </a:bodyPr>
          <a:lstStyle/>
          <a:p>
            <a:r>
              <a:rPr lang="pt-BR"/>
              <a:t>Esta técnica de amostragem usa informação existente sobre a população para dividi-la em grupos bem definidos, chamados estratos (homogêneos dentro deles e heterogêneos entre si).</a:t>
            </a:r>
          </a:p>
          <a:p>
            <a:r>
              <a:rPr lang="pt-BR"/>
              <a:t>De cada um desses estratos, é selecionada uma amostra mediante um processo aleatório simples.</a:t>
            </a:r>
          </a:p>
          <a:p>
            <a:r>
              <a:rPr lang="pt-BR"/>
              <a:t>Tem a vantagem de fornecer resultados com menor probabilidade de erro associada.</a:t>
            </a:r>
          </a:p>
          <a:p>
            <a:r>
              <a:rPr lang="pt-BR"/>
              <a:t>Esse esquema de amostragem assegura que todas as subáreas que compõe o local em estudo sejam amostradas.</a:t>
            </a:r>
          </a:p>
          <a:p>
            <a:r>
              <a:rPr lang="pt-BR"/>
              <a:t>Desvantagem </a:t>
            </a:r>
            <a:r>
              <a:rPr lang="pt-BR">
                <a:sym typeface="Wingdings" pitchFamily="2" charset="2"/>
              </a:rPr>
              <a:t> </a:t>
            </a:r>
            <a:r>
              <a:rPr lang="pt-BR"/>
              <a:t>nem sempre se consegue obter subpopulações bem distintas, é comum que os estratos fiquem sobrepostos.</a:t>
            </a:r>
          </a:p>
          <a:p>
            <a:endParaRPr lang="pt-BR" dirty="0"/>
          </a:p>
        </p:txBody>
      </p:sp>
    </p:spTree>
    <p:extLst>
      <p:ext uri="{BB962C8B-B14F-4D97-AF65-F5344CB8AC3E}">
        <p14:creationId xmlns:p14="http://schemas.microsoft.com/office/powerpoint/2010/main" val="3648011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950931" y="2023110"/>
            <a:ext cx="1852218" cy="2846070"/>
          </a:xfrm>
        </p:spPr>
        <p:txBody>
          <a:bodyPr vert="horz" lIns="91440" tIns="45720" rIns="91440" bIns="45720" rtlCol="0" anchor="ctr">
            <a:normAutofit/>
          </a:bodyPr>
          <a:lstStyle/>
          <a:p>
            <a:pPr defTabSz="914400"/>
            <a:r>
              <a:rPr lang="en-US" sz="2000" b="1" dirty="0"/>
              <a:t>AMOSTRAGEM ESTRATIFICADA</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61045" y="245695"/>
            <a:ext cx="1715478" cy="64375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563" y="664308"/>
            <a:ext cx="6061974"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noChangeArrowheads="1"/>
          </p:cNvPicPr>
          <p:nvPr>
            <p:ph idx="1"/>
          </p:nvPr>
        </p:nvPicPr>
        <p:blipFill rotWithShape="1">
          <a:blip r:embed="rId2"/>
          <a:srcRect l="15710" r="5461" b="1"/>
          <a:stretch/>
        </p:blipFill>
        <p:spPr bwMode="auto">
          <a:xfrm>
            <a:off x="408928" y="858525"/>
            <a:ext cx="5706228" cy="5211906"/>
          </a:xfrm>
          <a:prstGeom prst="rect">
            <a:avLst/>
          </a:prstGeom>
          <a:noFill/>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47951" y="3411145"/>
            <a:ext cx="1719072"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9274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950931" y="2023110"/>
            <a:ext cx="1852218" cy="2846070"/>
          </a:xfrm>
        </p:spPr>
        <p:txBody>
          <a:bodyPr vert="horz" lIns="91440" tIns="45720" rIns="91440" bIns="45720" rtlCol="0" anchor="ctr">
            <a:normAutofit/>
          </a:bodyPr>
          <a:lstStyle/>
          <a:p>
            <a:pPr defTabSz="914400"/>
            <a:r>
              <a:rPr lang="en-US" sz="2000"/>
              <a:t>AMOSTRAGEM ESTRATIFICADA</a:t>
            </a:r>
          </a:p>
        </p:txBody>
      </p:sp>
      <p:sp>
        <p:nvSpPr>
          <p:cNvPr id="75" name="Rectangle 7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61045" y="245695"/>
            <a:ext cx="1715478" cy="64375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563" y="664308"/>
            <a:ext cx="6061974"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http://www.netquest.com/blog/wp-content/uploads/2015/08/amostra.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76" r="7526"/>
          <a:stretch/>
        </p:blipFill>
        <p:spPr bwMode="auto">
          <a:xfrm>
            <a:off x="408928" y="858525"/>
            <a:ext cx="5706228" cy="5211906"/>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47951" y="3411145"/>
            <a:ext cx="1719072"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972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2723" y="809898"/>
            <a:ext cx="7457037" cy="1554480"/>
          </a:xfrm>
        </p:spPr>
        <p:txBody>
          <a:bodyPr anchor="ctr">
            <a:normAutofit/>
          </a:bodyPr>
          <a:lstStyle/>
          <a:p>
            <a:r>
              <a:rPr lang="pt-BR" sz="4200" b="1"/>
              <a:t>Amostragem Aleatória Estratificada (AAE)</a:t>
            </a:r>
            <a:endParaRPr lang="pt-BR" sz="4200"/>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80059" y="2852937"/>
                <a:ext cx="8340413" cy="3289243"/>
              </a:xfrm>
            </p:spPr>
            <p:txBody>
              <a:bodyPr anchor="ctr">
                <a:normAutofit/>
              </a:bodyPr>
              <a:lstStyle/>
              <a:p>
                <a:pPr>
                  <a:spcBef>
                    <a:spcPts val="0"/>
                  </a:spcBef>
                </a:pPr>
                <a:r>
                  <a:rPr lang="pt-BR" sz="1900" dirty="0"/>
                  <a:t>Este método de amostragem estratificada tem a vantagem de fornecer resultados com menor probabilidade de erro associada. </a:t>
                </a:r>
              </a:p>
              <a:p>
                <a:pPr marL="0" indent="0">
                  <a:spcBef>
                    <a:spcPts val="0"/>
                  </a:spcBef>
                  <a:buNone/>
                </a:pPr>
                <a:endParaRPr lang="pt-BR" sz="1900" dirty="0"/>
              </a:p>
              <a:p>
                <a:pPr>
                  <a:spcBef>
                    <a:spcPts val="0"/>
                  </a:spcBef>
                </a:pPr>
                <a:r>
                  <a:rPr lang="pt-BR" sz="1900" dirty="0"/>
                  <a:t>Em uma AAE a população de tamanho </a:t>
                </a:r>
                <a:r>
                  <a:rPr lang="pt-BR" sz="1900" i="1" dirty="0"/>
                  <a:t>N</a:t>
                </a:r>
                <a:r>
                  <a:rPr lang="pt-BR" sz="1900" dirty="0"/>
                  <a:t> é dividida em </a:t>
                </a:r>
                <a:r>
                  <a:rPr lang="pt-BR" sz="1900" i="1" dirty="0"/>
                  <a:t>L </a:t>
                </a:r>
                <a:r>
                  <a:rPr lang="pt-BR" sz="1900" dirty="0"/>
                  <a:t>estratos de </a:t>
                </a:r>
                <a14:m>
                  <m:oMath xmlns:m="http://schemas.openxmlformats.org/officeDocument/2006/math">
                    <m:sSub>
                      <m:sSubPr>
                        <m:ctrlPr>
                          <a:rPr lang="pt-BR" sz="1900" i="1">
                            <a:latin typeface="Cambria Math" panose="02040503050406030204" pitchFamily="18" charset="0"/>
                          </a:rPr>
                        </m:ctrlPr>
                      </m:sSubPr>
                      <m:e>
                        <m:r>
                          <a:rPr lang="pt-BR" sz="1900" i="1">
                            <a:latin typeface="Cambria Math" panose="02040503050406030204" pitchFamily="18" charset="0"/>
                          </a:rPr>
                          <m:t>𝑁</m:t>
                        </m:r>
                      </m:e>
                      <m:sub>
                        <m:r>
                          <a:rPr lang="pt-BR" sz="1900" i="1">
                            <a:latin typeface="Cambria Math" panose="02040503050406030204" pitchFamily="18" charset="0"/>
                          </a:rPr>
                          <m:t>1</m:t>
                        </m:r>
                      </m:sub>
                    </m:sSub>
                    <m:r>
                      <a:rPr lang="pt-BR" sz="1900" i="1">
                        <a:latin typeface="Cambria Math" panose="02040503050406030204" pitchFamily="18" charset="0"/>
                      </a:rPr>
                      <m:t>, </m:t>
                    </m:r>
                    <m:sSub>
                      <m:sSubPr>
                        <m:ctrlPr>
                          <a:rPr lang="pt-BR" sz="1900" i="1">
                            <a:latin typeface="Cambria Math" panose="02040503050406030204" pitchFamily="18" charset="0"/>
                          </a:rPr>
                        </m:ctrlPr>
                      </m:sSubPr>
                      <m:e>
                        <m:r>
                          <a:rPr lang="pt-BR" sz="1900" i="1">
                            <a:latin typeface="Cambria Math" panose="02040503050406030204" pitchFamily="18" charset="0"/>
                          </a:rPr>
                          <m:t>𝑁</m:t>
                        </m:r>
                      </m:e>
                      <m:sub>
                        <m:r>
                          <a:rPr lang="pt-BR" sz="1900" i="1">
                            <a:latin typeface="Cambria Math" panose="02040503050406030204" pitchFamily="18" charset="0"/>
                          </a:rPr>
                          <m:t>2</m:t>
                        </m:r>
                      </m:sub>
                    </m:sSub>
                    <m:r>
                      <a:rPr lang="pt-BR" sz="1900" i="1">
                        <a:latin typeface="Cambria Math" panose="02040503050406030204" pitchFamily="18" charset="0"/>
                      </a:rPr>
                      <m:t>, …, </m:t>
                    </m:r>
                    <m:sSub>
                      <m:sSubPr>
                        <m:ctrlPr>
                          <a:rPr lang="pt-BR" sz="1900" i="1">
                            <a:latin typeface="Cambria Math" panose="02040503050406030204" pitchFamily="18" charset="0"/>
                          </a:rPr>
                        </m:ctrlPr>
                      </m:sSubPr>
                      <m:e>
                        <m:r>
                          <a:rPr lang="pt-BR" sz="1900" i="1">
                            <a:latin typeface="Cambria Math" panose="02040503050406030204" pitchFamily="18" charset="0"/>
                          </a:rPr>
                          <m:t>𝑁</m:t>
                        </m:r>
                      </m:e>
                      <m:sub>
                        <m:r>
                          <a:rPr lang="pt-BR" sz="1900" i="1">
                            <a:latin typeface="Cambria Math" panose="02040503050406030204" pitchFamily="18" charset="0"/>
                          </a:rPr>
                          <m:t>𝐿</m:t>
                        </m:r>
                      </m:sub>
                    </m:sSub>
                  </m:oMath>
                </a14:m>
                <a:r>
                  <a:rPr lang="pt-BR" sz="1900" dirty="0"/>
                  <a:t> unidades, tal que:</a:t>
                </a:r>
              </a:p>
              <a:p>
                <a:pPr marL="0" indent="0" algn="ctr">
                  <a:spcBef>
                    <a:spcPts val="0"/>
                  </a:spcBef>
                  <a:buNone/>
                </a:pPr>
                <a:r>
                  <a:rPr lang="pt-BR" sz="1900" i="1" dirty="0"/>
                  <a:t>N</a:t>
                </a:r>
                <a14:m>
                  <m:oMath xmlns:m="http://schemas.openxmlformats.org/officeDocument/2006/math">
                    <m:r>
                      <a:rPr lang="pt-BR" sz="1900" i="1">
                        <a:latin typeface="Cambria Math" panose="02040503050406030204" pitchFamily="18" charset="0"/>
                      </a:rPr>
                      <m:t> =</m:t>
                    </m:r>
                    <m:sSub>
                      <m:sSubPr>
                        <m:ctrlPr>
                          <a:rPr lang="pt-BR" sz="1900" i="1">
                            <a:latin typeface="Cambria Math" panose="02040503050406030204" pitchFamily="18" charset="0"/>
                          </a:rPr>
                        </m:ctrlPr>
                      </m:sSubPr>
                      <m:e>
                        <m:r>
                          <a:rPr lang="pt-BR" sz="1900" i="1">
                            <a:latin typeface="Cambria Math" panose="02040503050406030204" pitchFamily="18" charset="0"/>
                          </a:rPr>
                          <m:t>𝑁</m:t>
                        </m:r>
                      </m:e>
                      <m:sub>
                        <m:r>
                          <a:rPr lang="pt-BR" sz="1900" i="1">
                            <a:latin typeface="Cambria Math" panose="02040503050406030204" pitchFamily="18" charset="0"/>
                          </a:rPr>
                          <m:t>1</m:t>
                        </m:r>
                      </m:sub>
                    </m:sSub>
                    <m:r>
                      <a:rPr lang="pt-BR" sz="1900" i="1">
                        <a:latin typeface="Cambria Math" panose="02040503050406030204" pitchFamily="18" charset="0"/>
                      </a:rPr>
                      <m:t>+ </m:t>
                    </m:r>
                    <m:sSub>
                      <m:sSubPr>
                        <m:ctrlPr>
                          <a:rPr lang="pt-BR" sz="1900" i="1">
                            <a:latin typeface="Cambria Math" panose="02040503050406030204" pitchFamily="18" charset="0"/>
                          </a:rPr>
                        </m:ctrlPr>
                      </m:sSubPr>
                      <m:e>
                        <m:r>
                          <a:rPr lang="pt-BR" sz="1900" i="1">
                            <a:latin typeface="Cambria Math" panose="02040503050406030204" pitchFamily="18" charset="0"/>
                          </a:rPr>
                          <m:t>𝑁</m:t>
                        </m:r>
                      </m:e>
                      <m:sub>
                        <m:r>
                          <a:rPr lang="pt-BR" sz="1900" i="1">
                            <a:latin typeface="Cambria Math" panose="02040503050406030204" pitchFamily="18" charset="0"/>
                          </a:rPr>
                          <m:t>2</m:t>
                        </m:r>
                      </m:sub>
                    </m:sSub>
                    <m:r>
                      <a:rPr lang="pt-BR" sz="1900" i="1">
                        <a:latin typeface="Cambria Math" panose="02040503050406030204" pitchFamily="18" charset="0"/>
                      </a:rPr>
                      <m:t>+…+</m:t>
                    </m:r>
                    <m:sSub>
                      <m:sSubPr>
                        <m:ctrlPr>
                          <a:rPr lang="pt-BR" sz="1900" i="1">
                            <a:latin typeface="Cambria Math" panose="02040503050406030204" pitchFamily="18" charset="0"/>
                          </a:rPr>
                        </m:ctrlPr>
                      </m:sSubPr>
                      <m:e>
                        <m:r>
                          <a:rPr lang="pt-BR" sz="1900" i="1">
                            <a:latin typeface="Cambria Math" panose="02040503050406030204" pitchFamily="18" charset="0"/>
                          </a:rPr>
                          <m:t>𝑁</m:t>
                        </m:r>
                      </m:e>
                      <m:sub>
                        <m:r>
                          <a:rPr lang="pt-BR" sz="1900" i="1">
                            <a:latin typeface="Cambria Math" panose="02040503050406030204" pitchFamily="18" charset="0"/>
                          </a:rPr>
                          <m:t>𝐿</m:t>
                        </m:r>
                      </m:sub>
                    </m:sSub>
                  </m:oMath>
                </a14:m>
                <a:r>
                  <a:rPr lang="pt-BR" sz="1900" dirty="0"/>
                  <a:t>.</a:t>
                </a:r>
              </a:p>
              <a:p>
                <a:pPr marL="0" indent="0">
                  <a:spcBef>
                    <a:spcPts val="0"/>
                  </a:spcBef>
                  <a:buNone/>
                </a:pPr>
                <a:endParaRPr lang="pt-BR" sz="1900" dirty="0"/>
              </a:p>
              <a:p>
                <a:pPr marL="0" indent="0">
                  <a:spcBef>
                    <a:spcPts val="0"/>
                  </a:spcBef>
                  <a:buNone/>
                </a:pPr>
                <a:r>
                  <a:rPr lang="pt-BR" sz="1900" dirty="0"/>
                  <a:t>Quando os estratos são determinados, uma AAS é retirada de dentro de cada estrato independente. O tamanho amostral dentro de cada estrato é </a:t>
                </a:r>
                <a14:m>
                  <m:oMath xmlns:m="http://schemas.openxmlformats.org/officeDocument/2006/math">
                    <m:sSub>
                      <m:sSubPr>
                        <m:ctrlPr>
                          <a:rPr lang="pt-BR" sz="1900" i="1">
                            <a:latin typeface="Cambria Math" panose="02040503050406030204" pitchFamily="18" charset="0"/>
                          </a:rPr>
                        </m:ctrlPr>
                      </m:sSubPr>
                      <m:e>
                        <m:r>
                          <a:rPr lang="pt-BR" sz="1900" i="1">
                            <a:latin typeface="Cambria Math" panose="02040503050406030204" pitchFamily="18" charset="0"/>
                          </a:rPr>
                          <m:t>𝑛</m:t>
                        </m:r>
                      </m:e>
                      <m:sub>
                        <m:r>
                          <a:rPr lang="pt-BR" sz="1900" i="1">
                            <a:latin typeface="Cambria Math" panose="02040503050406030204" pitchFamily="18" charset="0"/>
                          </a:rPr>
                          <m:t>1</m:t>
                        </m:r>
                      </m:sub>
                    </m:sSub>
                    <m:r>
                      <a:rPr lang="pt-BR" sz="1900" i="1">
                        <a:latin typeface="Cambria Math" panose="02040503050406030204" pitchFamily="18" charset="0"/>
                      </a:rPr>
                      <m:t>, </m:t>
                    </m:r>
                    <m:sSub>
                      <m:sSubPr>
                        <m:ctrlPr>
                          <a:rPr lang="pt-BR" sz="1900" i="1">
                            <a:latin typeface="Cambria Math" panose="02040503050406030204" pitchFamily="18" charset="0"/>
                          </a:rPr>
                        </m:ctrlPr>
                      </m:sSubPr>
                      <m:e>
                        <m:r>
                          <a:rPr lang="pt-BR" sz="1900" i="1">
                            <a:latin typeface="Cambria Math" panose="02040503050406030204" pitchFamily="18" charset="0"/>
                          </a:rPr>
                          <m:t>𝑛</m:t>
                        </m:r>
                      </m:e>
                      <m:sub>
                        <m:r>
                          <a:rPr lang="pt-BR" sz="1900" i="1">
                            <a:latin typeface="Cambria Math" panose="02040503050406030204" pitchFamily="18" charset="0"/>
                          </a:rPr>
                          <m:t>2</m:t>
                        </m:r>
                      </m:sub>
                    </m:sSub>
                    <m:r>
                      <a:rPr lang="pt-BR" sz="1900" i="1">
                        <a:latin typeface="Cambria Math" panose="02040503050406030204" pitchFamily="18" charset="0"/>
                      </a:rPr>
                      <m:t>,…,</m:t>
                    </m:r>
                    <m:sSub>
                      <m:sSubPr>
                        <m:ctrlPr>
                          <a:rPr lang="pt-BR" sz="1900" i="1">
                            <a:latin typeface="Cambria Math" panose="02040503050406030204" pitchFamily="18" charset="0"/>
                          </a:rPr>
                        </m:ctrlPr>
                      </m:sSubPr>
                      <m:e>
                        <m:r>
                          <a:rPr lang="pt-BR" sz="1900" i="1">
                            <a:latin typeface="Cambria Math" panose="02040503050406030204" pitchFamily="18" charset="0"/>
                          </a:rPr>
                          <m:t>𝑛</m:t>
                        </m:r>
                      </m:e>
                      <m:sub>
                        <m:r>
                          <a:rPr lang="pt-BR" sz="1900" i="1">
                            <a:latin typeface="Cambria Math" panose="02040503050406030204" pitchFamily="18" charset="0"/>
                          </a:rPr>
                          <m:t>𝐿</m:t>
                        </m:r>
                      </m:sub>
                    </m:sSub>
                  </m:oMath>
                </a14:m>
                <a:r>
                  <a:rPr lang="pt-BR" sz="1900" dirty="0"/>
                  <a:t>, tal que:</a:t>
                </a:r>
              </a:p>
              <a:p>
                <a:pPr marL="0" indent="0" algn="ctr">
                  <a:spcBef>
                    <a:spcPts val="0"/>
                  </a:spcBef>
                  <a:buNone/>
                </a:pPr>
                <a14:m>
                  <m:oMath xmlns:m="http://schemas.openxmlformats.org/officeDocument/2006/math">
                    <m:r>
                      <a:rPr lang="pt-BR" sz="1900" i="1">
                        <a:latin typeface="Cambria Math" panose="02040503050406030204" pitchFamily="18" charset="0"/>
                      </a:rPr>
                      <m:t>𝑛</m:t>
                    </m:r>
                    <m:r>
                      <a:rPr lang="pt-BR" sz="1900" i="1">
                        <a:latin typeface="Cambria Math" panose="02040503050406030204" pitchFamily="18" charset="0"/>
                      </a:rPr>
                      <m:t>=</m:t>
                    </m:r>
                    <m:sSub>
                      <m:sSubPr>
                        <m:ctrlPr>
                          <a:rPr lang="pt-BR" sz="1900" i="1">
                            <a:latin typeface="Cambria Math" panose="02040503050406030204" pitchFamily="18" charset="0"/>
                          </a:rPr>
                        </m:ctrlPr>
                      </m:sSubPr>
                      <m:e>
                        <m:r>
                          <a:rPr lang="pt-BR" sz="1900" i="1">
                            <a:latin typeface="Cambria Math" panose="02040503050406030204" pitchFamily="18" charset="0"/>
                          </a:rPr>
                          <m:t>𝑛</m:t>
                        </m:r>
                      </m:e>
                      <m:sub>
                        <m:r>
                          <a:rPr lang="pt-BR" sz="1900" i="1">
                            <a:latin typeface="Cambria Math" panose="02040503050406030204" pitchFamily="18" charset="0"/>
                          </a:rPr>
                          <m:t>1</m:t>
                        </m:r>
                      </m:sub>
                    </m:sSub>
                    <m:r>
                      <a:rPr lang="pt-BR" sz="1900" i="1">
                        <a:latin typeface="Cambria Math" panose="02040503050406030204" pitchFamily="18" charset="0"/>
                      </a:rPr>
                      <m:t>+ </m:t>
                    </m:r>
                    <m:sSub>
                      <m:sSubPr>
                        <m:ctrlPr>
                          <a:rPr lang="pt-BR" sz="1900" i="1">
                            <a:latin typeface="Cambria Math" panose="02040503050406030204" pitchFamily="18" charset="0"/>
                          </a:rPr>
                        </m:ctrlPr>
                      </m:sSubPr>
                      <m:e>
                        <m:r>
                          <a:rPr lang="pt-BR" sz="1900" i="1">
                            <a:latin typeface="Cambria Math" panose="02040503050406030204" pitchFamily="18" charset="0"/>
                          </a:rPr>
                          <m:t>𝑛</m:t>
                        </m:r>
                      </m:e>
                      <m:sub>
                        <m:r>
                          <a:rPr lang="pt-BR" sz="1900" i="1">
                            <a:latin typeface="Cambria Math" panose="02040503050406030204" pitchFamily="18" charset="0"/>
                          </a:rPr>
                          <m:t>2</m:t>
                        </m:r>
                      </m:sub>
                    </m:sSub>
                    <m:r>
                      <a:rPr lang="pt-BR" sz="1900" i="1">
                        <a:latin typeface="Cambria Math" panose="02040503050406030204" pitchFamily="18" charset="0"/>
                      </a:rPr>
                      <m:t>+…+</m:t>
                    </m:r>
                    <m:sSub>
                      <m:sSubPr>
                        <m:ctrlPr>
                          <a:rPr lang="pt-BR" sz="1900" i="1">
                            <a:latin typeface="Cambria Math" panose="02040503050406030204" pitchFamily="18" charset="0"/>
                          </a:rPr>
                        </m:ctrlPr>
                      </m:sSubPr>
                      <m:e>
                        <m:r>
                          <a:rPr lang="pt-BR" sz="1900" i="1">
                            <a:latin typeface="Cambria Math" panose="02040503050406030204" pitchFamily="18" charset="0"/>
                          </a:rPr>
                          <m:t>𝑛</m:t>
                        </m:r>
                      </m:e>
                      <m:sub>
                        <m:r>
                          <a:rPr lang="pt-BR" sz="1900" i="1">
                            <a:latin typeface="Cambria Math" panose="02040503050406030204" pitchFamily="18" charset="0"/>
                          </a:rPr>
                          <m:t>𝐿</m:t>
                        </m:r>
                      </m:sub>
                    </m:sSub>
                  </m:oMath>
                </a14:m>
                <a:r>
                  <a:rPr lang="pt-BR" sz="1900" dirty="0"/>
                  <a:t>.</a:t>
                </a:r>
              </a:p>
              <a:p>
                <a:pPr marL="0" indent="0">
                  <a:buNone/>
                </a:pPr>
                <a:endParaRPr lang="pt-BR" sz="1900"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80059" y="2852937"/>
                <a:ext cx="8340413" cy="3289243"/>
              </a:xfrm>
              <a:blipFill>
                <a:blip r:embed="rId2"/>
                <a:stretch>
                  <a:fillRect l="-731" t="-2407" r="-1170"/>
                </a:stretch>
              </a:blipFill>
            </p:spPr>
            <p:txBody>
              <a:bodyPr/>
              <a:lstStyle/>
              <a:p>
                <a:r>
                  <a:rPr lang="pt-BR">
                    <a:noFill/>
                  </a:rPr>
                  <a:t> </a:t>
                </a:r>
              </a:p>
            </p:txBody>
          </p:sp>
        </mc:Fallback>
      </mc:AlternateContent>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791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2723" y="809898"/>
            <a:ext cx="7457037" cy="1554480"/>
          </a:xfrm>
        </p:spPr>
        <p:txBody>
          <a:bodyPr anchor="ctr">
            <a:normAutofit/>
          </a:bodyPr>
          <a:lstStyle/>
          <a:p>
            <a:r>
              <a:rPr lang="pt-BR" sz="4200" b="1"/>
              <a:t>Amostragem Aleatória Estratificada (AAE)</a:t>
            </a:r>
            <a:endParaRPr lang="pt-BR" sz="4200"/>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783771" y="3017522"/>
                <a:ext cx="7455989" cy="3124658"/>
              </a:xfrm>
            </p:spPr>
            <p:txBody>
              <a:bodyPr anchor="ctr">
                <a:normAutofit/>
              </a:bodyPr>
              <a:lstStyle/>
              <a:p>
                <a:pPr>
                  <a:spcBef>
                    <a:spcPts val="0"/>
                  </a:spcBef>
                </a:pPr>
                <a:r>
                  <a:rPr lang="pt-BR" dirty="0"/>
                  <a:t>A distribuição das “</a:t>
                </a:r>
                <a:r>
                  <a:rPr lang="pt-BR" i="1" dirty="0"/>
                  <a:t>n</a:t>
                </a:r>
                <a:r>
                  <a:rPr lang="pt-BR" dirty="0"/>
                  <a:t>” unidades da amostra pelos estratos é feita proporcionalmente à quantidade de elementos dentro de cada estrato. O tamanho amostral de cada estrato é definido por:</a:t>
                </a:r>
              </a:p>
              <a:p>
                <a:pPr marL="0" indent="0">
                  <a:spcBef>
                    <a:spcPts val="0"/>
                  </a:spcBef>
                  <a:buNone/>
                </a:pPr>
                <a:r>
                  <a:rPr lang="pt-BR" dirty="0"/>
                  <a:t> </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m:rPr>
                              <m:sty m:val="p"/>
                            </m:rPr>
                            <a:rPr lang="pt-BR">
                              <a:latin typeface="Cambria Math" panose="02040503050406030204" pitchFamily="18" charset="0"/>
                            </a:rPr>
                            <m:t>n</m:t>
                          </m:r>
                        </m:e>
                        <m:sub>
                          <m:r>
                            <m:rPr>
                              <m:sty m:val="p"/>
                            </m:rPr>
                            <a:rPr lang="pt-BR">
                              <a:latin typeface="Cambria Math" panose="02040503050406030204" pitchFamily="18" charset="0"/>
                            </a:rPr>
                            <m:t>L</m:t>
                          </m:r>
                        </m:sub>
                      </m:sSub>
                      <m:r>
                        <a:rPr lang="pt-BR">
                          <a:latin typeface="Cambria Math" panose="02040503050406030204" pitchFamily="18" charset="0"/>
                        </a:rPr>
                        <m:t>=</m:t>
                      </m:r>
                      <m:r>
                        <m:rPr>
                          <m:sty m:val="p"/>
                        </m:rPr>
                        <a:rPr lang="pt-BR">
                          <a:latin typeface="Cambria Math" panose="02040503050406030204" pitchFamily="18" charset="0"/>
                        </a:rPr>
                        <m:t>n</m:t>
                      </m:r>
                      <m:r>
                        <a:rPr lang="pt-BR">
                          <a:latin typeface="Cambria Math" panose="02040503050406030204" pitchFamily="18" charset="0"/>
                        </a:rPr>
                        <m:t>.</m:t>
                      </m:r>
                      <m:sSub>
                        <m:sSubPr>
                          <m:ctrlPr>
                            <a:rPr lang="pt-BR" i="1">
                              <a:latin typeface="Cambria Math" panose="02040503050406030204" pitchFamily="18" charset="0"/>
                            </a:rPr>
                          </m:ctrlPr>
                        </m:sSubPr>
                        <m:e>
                          <m:r>
                            <m:rPr>
                              <m:sty m:val="p"/>
                            </m:rPr>
                            <a:rPr lang="pt-BR">
                              <a:latin typeface="Cambria Math" panose="02040503050406030204" pitchFamily="18" charset="0"/>
                            </a:rPr>
                            <m:t>W</m:t>
                          </m:r>
                        </m:e>
                        <m:sub>
                          <m:r>
                            <m:rPr>
                              <m:sty m:val="p"/>
                            </m:rPr>
                            <a:rPr lang="pt-BR">
                              <a:latin typeface="Cambria Math" panose="02040503050406030204" pitchFamily="18" charset="0"/>
                            </a:rPr>
                            <m:t>L</m:t>
                          </m:r>
                        </m:sub>
                      </m:sSub>
                    </m:oMath>
                  </m:oMathPara>
                </a14:m>
                <a:endParaRPr lang="pt-BR" dirty="0"/>
              </a:p>
              <a:p>
                <a:pPr marL="0" indent="0">
                  <a:buNone/>
                </a:pPr>
                <a:endParaRPr lang="pt-BR" dirty="0"/>
              </a:p>
              <a:p>
                <a:pPr marL="0" indent="0">
                  <a:buNone/>
                </a:pPr>
                <a:r>
                  <a:rPr lang="pt-PT" dirty="0"/>
                  <a:t>onde</a:t>
                </a:r>
                <a14:m>
                  <m:oMath xmlns:m="http://schemas.openxmlformats.org/officeDocument/2006/math">
                    <m:sSub>
                      <m:sSubPr>
                        <m:ctrlPr>
                          <a:rPr lang="pt-BR" i="1">
                            <a:latin typeface="Cambria Math" panose="02040503050406030204" pitchFamily="18" charset="0"/>
                          </a:rPr>
                        </m:ctrlPr>
                      </m:sSubPr>
                      <m:e>
                        <m:r>
                          <a:rPr lang="pt-PT" i="1">
                            <a:latin typeface="Cambria Math" panose="02040503050406030204" pitchFamily="18" charset="0"/>
                          </a:rPr>
                          <m:t> </m:t>
                        </m:r>
                        <m:r>
                          <a:rPr lang="pt-PT" i="1">
                            <a:latin typeface="Cambria Math" panose="02040503050406030204" pitchFamily="18" charset="0"/>
                          </a:rPr>
                          <m:t>𝑊</m:t>
                        </m:r>
                      </m:e>
                      <m:sub>
                        <m:r>
                          <a:rPr lang="pt-PT" i="1">
                            <a:latin typeface="Cambria Math" panose="02040503050406030204" pitchFamily="18" charset="0"/>
                          </a:rPr>
                          <m:t>𝐿</m:t>
                        </m:r>
                      </m:sub>
                    </m:sSub>
                  </m:oMath>
                </a14:m>
                <a:r>
                  <a:rPr lang="pt-PT" dirty="0"/>
                  <a:t> é o peso ou a proporção do estrato L dentro da população, definido por</a:t>
                </a:r>
              </a:p>
              <a:p>
                <a:pPr marL="0" indent="0" algn="ctr">
                  <a:buNone/>
                </a:pPr>
                <a:r>
                  <a:rPr lang="pt-PT" dirty="0"/>
                  <a:t> </a:t>
                </a:r>
                <a14:m>
                  <m:oMath xmlns:m="http://schemas.openxmlformats.org/officeDocument/2006/math">
                    <m:sSub>
                      <m:sSubPr>
                        <m:ctrlPr>
                          <a:rPr lang="pt-BR" i="1">
                            <a:latin typeface="Cambria Math" panose="02040503050406030204" pitchFamily="18" charset="0"/>
                          </a:rPr>
                        </m:ctrlPr>
                      </m:sSubPr>
                      <m:e>
                        <m:sSub>
                          <m:sSubPr>
                            <m:ctrlPr>
                              <a:rPr lang="pt-BR" i="1">
                                <a:latin typeface="Cambria Math" panose="02040503050406030204" pitchFamily="18" charset="0"/>
                              </a:rPr>
                            </m:ctrlPr>
                          </m:sSubPr>
                          <m:e>
                            <m:r>
                              <a:rPr lang="pt-PT" i="1">
                                <a:latin typeface="Cambria Math" panose="02040503050406030204" pitchFamily="18" charset="0"/>
                              </a:rPr>
                              <m:t> </m:t>
                            </m:r>
                            <m:r>
                              <a:rPr lang="pt-PT" i="1">
                                <a:latin typeface="Cambria Math" panose="02040503050406030204" pitchFamily="18" charset="0"/>
                              </a:rPr>
                              <m:t>𝑊</m:t>
                            </m:r>
                          </m:e>
                          <m:sub>
                            <m:r>
                              <a:rPr lang="pt-PT" i="1">
                                <a:latin typeface="Cambria Math" panose="02040503050406030204" pitchFamily="18" charset="0"/>
                              </a:rPr>
                              <m:t>𝐿</m:t>
                            </m:r>
                          </m:sub>
                        </m:sSub>
                        <m:r>
                          <a:rPr lang="pt-BR" i="1">
                            <a:latin typeface="Cambria Math" panose="02040503050406030204" pitchFamily="18" charset="0"/>
                          </a:rPr>
                          <m:t>=</m:t>
                        </m:r>
                        <m:r>
                          <a:rPr lang="pt-PT" i="1">
                            <a:latin typeface="Cambria Math" panose="02040503050406030204" pitchFamily="18" charset="0"/>
                          </a:rPr>
                          <m:t>𝑁</m:t>
                        </m:r>
                      </m:e>
                      <m:sub>
                        <m:r>
                          <a:rPr lang="pt-PT" i="1">
                            <a:latin typeface="Cambria Math" panose="02040503050406030204" pitchFamily="18" charset="0"/>
                          </a:rPr>
                          <m:t>𝐿</m:t>
                        </m:r>
                      </m:sub>
                    </m:sSub>
                    <m:r>
                      <a:rPr lang="pt-PT" i="1">
                        <a:latin typeface="Cambria Math" panose="02040503050406030204" pitchFamily="18" charset="0"/>
                      </a:rPr>
                      <m:t>/</m:t>
                    </m:r>
                    <m:r>
                      <a:rPr lang="pt-PT" i="1">
                        <a:latin typeface="Cambria Math" panose="02040503050406030204" pitchFamily="18" charset="0"/>
                      </a:rPr>
                      <m:t>𝑁</m:t>
                    </m:r>
                  </m:oMath>
                </a14:m>
                <a:endParaRPr lang="pt-BR" dirty="0"/>
              </a:p>
              <a:p>
                <a:pPr marL="0" indent="0">
                  <a:buNone/>
                </a:pPr>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783771" y="3017522"/>
                <a:ext cx="7455989" cy="3124658"/>
              </a:xfrm>
              <a:blipFill>
                <a:blip r:embed="rId2"/>
                <a:stretch>
                  <a:fillRect l="-981" t="-6238"/>
                </a:stretch>
              </a:blipFill>
            </p:spPr>
            <p:txBody>
              <a:bodyPr/>
              <a:lstStyle/>
              <a:p>
                <a:r>
                  <a:rPr lang="pt-BR">
                    <a:noFill/>
                  </a:rPr>
                  <a:t> </a:t>
                </a:r>
              </a:p>
            </p:txBody>
          </p:sp>
        </mc:Fallback>
      </mc:AlternateContent>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967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2723" y="809898"/>
            <a:ext cx="7457037" cy="1554480"/>
          </a:xfrm>
        </p:spPr>
        <p:txBody>
          <a:bodyPr anchor="ctr">
            <a:normAutofit/>
          </a:bodyPr>
          <a:lstStyle/>
          <a:p>
            <a:r>
              <a:rPr lang="pt-BR" sz="4200" b="1"/>
              <a:t>Amostragem Aleatória Estratificada (AAE)</a:t>
            </a:r>
            <a:endParaRPr lang="pt-BR" sz="4200"/>
          </a:p>
        </p:txBody>
      </p:sp>
      <p:sp>
        <p:nvSpPr>
          <p:cNvPr id="3" name="Espaço Reservado para Conteúdo 2"/>
          <p:cNvSpPr>
            <a:spLocks noGrp="1"/>
          </p:cNvSpPr>
          <p:nvPr>
            <p:ph idx="1"/>
          </p:nvPr>
        </p:nvSpPr>
        <p:spPr>
          <a:xfrm>
            <a:off x="401749" y="2967022"/>
            <a:ext cx="8113602" cy="3081080"/>
          </a:xfrm>
        </p:spPr>
        <p:txBody>
          <a:bodyPr anchor="ctr">
            <a:normAutofit/>
          </a:bodyPr>
          <a:lstStyle/>
          <a:p>
            <a:pPr marL="0" indent="0" algn="just">
              <a:spcBef>
                <a:spcPts val="0"/>
              </a:spcBef>
              <a:buNone/>
            </a:pPr>
            <a:r>
              <a:rPr lang="pt-BR" sz="2000" b="1" dirty="0"/>
              <a:t>EXEMPLO (</a:t>
            </a:r>
            <a:r>
              <a:rPr lang="pt-BR" sz="2000" b="1" dirty="0" err="1"/>
              <a:t>Scheaffer</a:t>
            </a:r>
            <a:r>
              <a:rPr lang="pt-BR" sz="2000" b="1" dirty="0"/>
              <a:t>, 1986): </a:t>
            </a:r>
            <a:r>
              <a:rPr lang="pt-BR" sz="2000" dirty="0"/>
              <a:t>Uma agência de opinião pública tem que realizar uma pesquisa num município que tem 2 bairros e uma área rural. Os elementos de interesse na população são todos os adultos acima de 21 anos. Uma AAE pode ser obtida deste município, isto é, os dois bairros e a área rural representam 3 estratos separados dos quais podemos obter uma </a:t>
            </a:r>
            <a:r>
              <a:rPr lang="pt-BR" sz="2000" dirty="0" err="1"/>
              <a:t>AASs</a:t>
            </a:r>
            <a:r>
              <a:rPr lang="pt-BR" sz="2000" dirty="0"/>
              <a:t> de cada um. Sabemos que o Bairro A tem 155 domicílios, o Bairro B tem 62 domicílios e na área rural temos 93 domicílios. Com o objetivo de saber quantas horas semanais uma família gasta assistindo TV, uma agência decide selecionar uma amostra de 40 domicílios, coletadas proporcionalmente ao tamanho do estrato. Quantos domicílios serão selecionados de cada estrato?</a:t>
            </a:r>
            <a:endParaRPr lang="pt-BR" sz="19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973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2723" y="809898"/>
            <a:ext cx="7457037" cy="1554480"/>
          </a:xfrm>
        </p:spPr>
        <p:txBody>
          <a:bodyPr anchor="ctr">
            <a:normAutofit/>
          </a:bodyPr>
          <a:lstStyle/>
          <a:p>
            <a:r>
              <a:rPr lang="pt-BR" sz="4200" b="1"/>
              <a:t>Amostragem Aleatória Estratificada (AAE)</a:t>
            </a:r>
            <a:endParaRPr lang="pt-BR" sz="4200"/>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01748" y="2852937"/>
                <a:ext cx="8258925" cy="3289243"/>
              </a:xfrm>
            </p:spPr>
            <p:txBody>
              <a:bodyPr anchor="ctr">
                <a:normAutofit fontScale="92500" lnSpcReduction="10000"/>
              </a:bodyPr>
              <a:lstStyle/>
              <a:p>
                <a:pPr marL="0" indent="0">
                  <a:spcBef>
                    <a:spcPts val="0"/>
                  </a:spcBef>
                  <a:buNone/>
                </a:pPr>
                <a:r>
                  <a:rPr lang="pt-BR" sz="2000" dirty="0"/>
                  <a:t>N = 155 + 62 + 93 = 310                              </a:t>
                </a:r>
              </a:p>
              <a:p>
                <a:pPr marL="0" indent="0">
                  <a:spcBef>
                    <a:spcPts val="0"/>
                  </a:spcBef>
                  <a:buNone/>
                </a:pPr>
                <a:r>
                  <a:rPr lang="pt-BR" sz="2000" dirty="0"/>
                  <a:t>n = 40</a:t>
                </a:r>
              </a:p>
              <a:p>
                <a:pPr marL="0" indent="0">
                  <a:buNone/>
                </a:pPr>
                <a:endParaRPr lang="pt-BR" sz="2000" dirty="0"/>
              </a:p>
              <a:p>
                <a:pPr marL="0" indent="0">
                  <a:buNone/>
                </a:pPr>
                <a:r>
                  <a:rPr lang="pt-BR" sz="2000" dirty="0"/>
                  <a:t>Primeiro vamos calcular o peso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𝑤</m:t>
                        </m:r>
                      </m:e>
                      <m:sub>
                        <m:r>
                          <a:rPr lang="pt-BR" sz="2000" i="1">
                            <a:latin typeface="Cambria Math" panose="02040503050406030204" pitchFamily="18" charset="0"/>
                          </a:rPr>
                          <m:t>h</m:t>
                        </m:r>
                      </m:sub>
                    </m:sSub>
                  </m:oMath>
                </a14:m>
                <a:r>
                  <a:rPr lang="pt-BR" sz="2000" dirty="0"/>
                  <a:t>) e a média de cada estrato:</a:t>
                </a:r>
              </a:p>
              <a:p>
                <a:pPr marL="0" indent="0">
                  <a:buNone/>
                </a:pPr>
                <a:endParaRPr lang="pt-BR" sz="2000" dirty="0"/>
              </a:p>
              <a:p>
                <a:pPr marL="0" indent="0">
                  <a:buNone/>
                </a:pPr>
                <a14:m>
                  <m:oMathPara xmlns:m="http://schemas.openxmlformats.org/officeDocument/2006/math">
                    <m:oMathParaPr>
                      <m:jc m:val="centerGroup"/>
                    </m:oMathParaPr>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𝑤</m:t>
                          </m:r>
                        </m:e>
                        <m:sub>
                          <m:r>
                            <a:rPr lang="pt-BR" sz="2000" i="1">
                              <a:latin typeface="Cambria Math" panose="02040503050406030204" pitchFamily="18" charset="0"/>
                            </a:rPr>
                            <m:t>1</m:t>
                          </m:r>
                        </m:sub>
                      </m:sSub>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155</m:t>
                          </m:r>
                        </m:num>
                        <m:den>
                          <m:r>
                            <a:rPr lang="pt-BR" sz="2000" i="1">
                              <a:latin typeface="Cambria Math" panose="02040503050406030204" pitchFamily="18" charset="0"/>
                            </a:rPr>
                            <m:t>310</m:t>
                          </m:r>
                        </m:den>
                      </m:f>
                      <m:r>
                        <a:rPr lang="pt-BR" sz="2000" i="1">
                          <a:latin typeface="Cambria Math" panose="02040503050406030204" pitchFamily="18" charset="0"/>
                        </a:rPr>
                        <m:t>=0,5     ;    </m:t>
                      </m:r>
                      <m:sSub>
                        <m:sSubPr>
                          <m:ctrlPr>
                            <a:rPr lang="pt-BR" sz="2000" i="1">
                              <a:latin typeface="Cambria Math" panose="02040503050406030204" pitchFamily="18" charset="0"/>
                            </a:rPr>
                          </m:ctrlPr>
                        </m:sSubPr>
                        <m:e>
                          <m:r>
                            <a:rPr lang="pt-BR" sz="2000" i="1">
                              <a:latin typeface="Cambria Math" panose="02040503050406030204" pitchFamily="18" charset="0"/>
                            </a:rPr>
                            <m:t>𝑤</m:t>
                          </m:r>
                        </m:e>
                        <m:sub>
                          <m:r>
                            <a:rPr lang="pt-BR" sz="2000" i="1">
                              <a:latin typeface="Cambria Math" panose="02040503050406030204" pitchFamily="18" charset="0"/>
                            </a:rPr>
                            <m:t>2</m:t>
                          </m:r>
                        </m:sub>
                      </m:sSub>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62</m:t>
                          </m:r>
                        </m:num>
                        <m:den>
                          <m:r>
                            <a:rPr lang="pt-BR" sz="2000" i="1">
                              <a:latin typeface="Cambria Math" panose="02040503050406030204" pitchFamily="18" charset="0"/>
                            </a:rPr>
                            <m:t>310</m:t>
                          </m:r>
                        </m:den>
                      </m:f>
                      <m:r>
                        <a:rPr lang="pt-BR" sz="2000" i="1">
                          <a:latin typeface="Cambria Math" panose="02040503050406030204" pitchFamily="18" charset="0"/>
                        </a:rPr>
                        <m:t>=0,2     ;     </m:t>
                      </m:r>
                      <m:sSub>
                        <m:sSubPr>
                          <m:ctrlPr>
                            <a:rPr lang="pt-BR" sz="2000" i="1">
                              <a:latin typeface="Cambria Math" panose="02040503050406030204" pitchFamily="18" charset="0"/>
                            </a:rPr>
                          </m:ctrlPr>
                        </m:sSubPr>
                        <m:e>
                          <m:r>
                            <a:rPr lang="pt-BR" sz="2000" i="1">
                              <a:latin typeface="Cambria Math" panose="02040503050406030204" pitchFamily="18" charset="0"/>
                            </a:rPr>
                            <m:t>𝑤</m:t>
                          </m:r>
                        </m:e>
                        <m:sub>
                          <m:r>
                            <a:rPr lang="pt-BR" sz="2000" i="1">
                              <a:latin typeface="Cambria Math" panose="02040503050406030204" pitchFamily="18" charset="0"/>
                            </a:rPr>
                            <m:t>3</m:t>
                          </m:r>
                        </m:sub>
                      </m:sSub>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93</m:t>
                          </m:r>
                        </m:num>
                        <m:den>
                          <m:r>
                            <a:rPr lang="pt-BR" sz="2000" i="1">
                              <a:latin typeface="Cambria Math" panose="02040503050406030204" pitchFamily="18" charset="0"/>
                            </a:rPr>
                            <m:t>310</m:t>
                          </m:r>
                        </m:den>
                      </m:f>
                      <m:r>
                        <a:rPr lang="pt-BR" sz="2000" i="1">
                          <a:latin typeface="Cambria Math" panose="02040503050406030204" pitchFamily="18" charset="0"/>
                        </a:rPr>
                        <m:t>=0,3 </m:t>
                      </m:r>
                    </m:oMath>
                  </m:oMathPara>
                </a14:m>
                <a:endParaRPr lang="pt-BR" sz="2000" dirty="0"/>
              </a:p>
              <a:p>
                <a:pPr marL="0" indent="0">
                  <a:buNone/>
                </a:pPr>
                <a:endParaRPr lang="pt-BR" sz="2000" dirty="0"/>
              </a:p>
              <a:p>
                <a:pPr marL="0" indent="0">
                  <a:buNone/>
                </a:pPr>
                <a:r>
                  <a:rPr lang="pt-BR" sz="2000" dirty="0"/>
                  <a:t>Agora vamos calcular a quantidade de amostras que será coletada de cada estrato:</a:t>
                </a:r>
              </a:p>
              <a:p>
                <a:pPr marL="0" indent="0">
                  <a:buNone/>
                </a:pPr>
                <a14:m>
                  <m:oMath xmlns:m="http://schemas.openxmlformats.org/officeDocument/2006/math">
                    <m:sSub>
                      <m:sSubPr>
                        <m:ctrlPr>
                          <a:rPr lang="pt-BR" sz="2000" i="1">
                            <a:latin typeface="Cambria Math" panose="02040503050406030204" pitchFamily="18" charset="0"/>
                          </a:rPr>
                        </m:ctrlPr>
                      </m:sSubPr>
                      <m:e>
                        <m:r>
                          <m:rPr>
                            <m:sty m:val="p"/>
                          </m:rPr>
                          <a:rPr lang="pt-BR" sz="2000">
                            <a:latin typeface="Cambria Math" panose="02040503050406030204" pitchFamily="18" charset="0"/>
                          </a:rPr>
                          <m:t>n</m:t>
                        </m:r>
                      </m:e>
                      <m:sub>
                        <m:r>
                          <a:rPr lang="pt-BR" sz="2000">
                            <a:latin typeface="Cambria Math" panose="02040503050406030204" pitchFamily="18" charset="0"/>
                          </a:rPr>
                          <m:t>1</m:t>
                        </m:r>
                      </m:sub>
                    </m:sSub>
                    <m:r>
                      <a:rPr lang="pt-BR" sz="2000">
                        <a:latin typeface="Cambria Math" panose="02040503050406030204" pitchFamily="18" charset="0"/>
                      </a:rPr>
                      <m:t>=</m:t>
                    </m:r>
                    <m:r>
                      <m:rPr>
                        <m:sty m:val="p"/>
                      </m:rPr>
                      <a:rPr lang="pt-BR" sz="2000">
                        <a:latin typeface="Cambria Math" panose="02040503050406030204" pitchFamily="18" charset="0"/>
                      </a:rPr>
                      <m:t>n</m:t>
                    </m:r>
                    <m:r>
                      <a:rPr lang="pt-BR" sz="2000">
                        <a:latin typeface="Cambria Math" panose="02040503050406030204" pitchFamily="18" charset="0"/>
                      </a:rPr>
                      <m:t>.</m:t>
                    </m:r>
                    <m:sSub>
                      <m:sSubPr>
                        <m:ctrlPr>
                          <a:rPr lang="pt-BR" sz="2000" i="1">
                            <a:latin typeface="Cambria Math" panose="02040503050406030204" pitchFamily="18" charset="0"/>
                          </a:rPr>
                        </m:ctrlPr>
                      </m:sSubPr>
                      <m:e>
                        <m:r>
                          <m:rPr>
                            <m:sty m:val="p"/>
                          </m:rPr>
                          <a:rPr lang="pt-BR" sz="2000">
                            <a:latin typeface="Cambria Math" panose="02040503050406030204" pitchFamily="18" charset="0"/>
                          </a:rPr>
                          <m:t>W</m:t>
                        </m:r>
                      </m:e>
                      <m:sub>
                        <m:r>
                          <m:rPr>
                            <m:sty m:val="p"/>
                          </m:rPr>
                          <a:rPr lang="pt-BR" sz="2000">
                            <a:latin typeface="Cambria Math" panose="02040503050406030204" pitchFamily="18" charset="0"/>
                          </a:rPr>
                          <m:t>L</m:t>
                        </m:r>
                      </m:sub>
                    </m:sSub>
                    <m:r>
                      <a:rPr lang="pt-BR" sz="2000" i="1">
                        <a:latin typeface="Cambria Math" panose="02040503050406030204" pitchFamily="18" charset="0"/>
                      </a:rPr>
                      <m:t>=40∗0,5=20</m:t>
                    </m:r>
                  </m:oMath>
                </a14:m>
                <a:r>
                  <a:rPr lang="pt-BR" sz="2000" dirty="0"/>
                  <a:t>    ;   </a:t>
                </a:r>
                <a14:m>
                  <m:oMath xmlns:m="http://schemas.openxmlformats.org/officeDocument/2006/math">
                    <m:sSub>
                      <m:sSubPr>
                        <m:ctrlPr>
                          <a:rPr lang="pt-BR" sz="2000" i="1">
                            <a:latin typeface="Cambria Math" panose="02040503050406030204" pitchFamily="18" charset="0"/>
                          </a:rPr>
                        </m:ctrlPr>
                      </m:sSubPr>
                      <m:e>
                        <m:r>
                          <m:rPr>
                            <m:sty m:val="p"/>
                          </m:rPr>
                          <a:rPr lang="pt-BR" sz="2000">
                            <a:latin typeface="Cambria Math" panose="02040503050406030204" pitchFamily="18" charset="0"/>
                          </a:rPr>
                          <m:t>n</m:t>
                        </m:r>
                      </m:e>
                      <m:sub>
                        <m:r>
                          <a:rPr lang="pt-BR" sz="2000">
                            <a:latin typeface="Cambria Math" panose="02040503050406030204" pitchFamily="18" charset="0"/>
                          </a:rPr>
                          <m:t>2</m:t>
                        </m:r>
                      </m:sub>
                    </m:sSub>
                    <m:r>
                      <a:rPr lang="pt-BR" sz="2000">
                        <a:latin typeface="Cambria Math" panose="02040503050406030204" pitchFamily="18" charset="0"/>
                      </a:rPr>
                      <m:t>=</m:t>
                    </m:r>
                    <m:r>
                      <a:rPr lang="pt-BR" sz="2000" i="1">
                        <a:latin typeface="Cambria Math" panose="02040503050406030204" pitchFamily="18" charset="0"/>
                      </a:rPr>
                      <m:t> 40∗0,2=8</m:t>
                    </m:r>
                  </m:oMath>
                </a14:m>
                <a:r>
                  <a:rPr lang="pt-BR" sz="2000" dirty="0"/>
                  <a:t>   ;   </a:t>
                </a:r>
                <a14:m>
                  <m:oMath xmlns:m="http://schemas.openxmlformats.org/officeDocument/2006/math">
                    <m:sSub>
                      <m:sSubPr>
                        <m:ctrlPr>
                          <a:rPr lang="pt-BR" sz="2000" i="1">
                            <a:latin typeface="Cambria Math" panose="02040503050406030204" pitchFamily="18" charset="0"/>
                          </a:rPr>
                        </m:ctrlPr>
                      </m:sSubPr>
                      <m:e>
                        <m:r>
                          <m:rPr>
                            <m:sty m:val="p"/>
                          </m:rPr>
                          <a:rPr lang="pt-BR" sz="2000">
                            <a:latin typeface="Cambria Math" panose="02040503050406030204" pitchFamily="18" charset="0"/>
                          </a:rPr>
                          <m:t>n</m:t>
                        </m:r>
                      </m:e>
                      <m:sub>
                        <m:r>
                          <a:rPr lang="pt-BR" sz="2000">
                            <a:latin typeface="Cambria Math" panose="02040503050406030204" pitchFamily="18" charset="0"/>
                          </a:rPr>
                          <m:t>3</m:t>
                        </m:r>
                      </m:sub>
                    </m:sSub>
                    <m:r>
                      <a:rPr lang="pt-BR" sz="2000">
                        <a:latin typeface="Cambria Math" panose="02040503050406030204" pitchFamily="18" charset="0"/>
                      </a:rPr>
                      <m:t>=</m:t>
                    </m:r>
                    <m:r>
                      <a:rPr lang="pt-BR" sz="2000" i="1">
                        <a:latin typeface="Cambria Math" panose="02040503050406030204" pitchFamily="18" charset="0"/>
                      </a:rPr>
                      <m:t> 40∗0,3=12</m:t>
                    </m:r>
                  </m:oMath>
                </a14:m>
                <a:endParaRPr lang="pt-BR" sz="2000" dirty="0"/>
              </a:p>
              <a:p>
                <a:pPr marL="0" indent="0">
                  <a:buNone/>
                </a:pPr>
                <a:endParaRPr lang="pt-BR" sz="1600"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01748" y="2852937"/>
                <a:ext cx="8258925" cy="3289243"/>
              </a:xfrm>
              <a:blipFill>
                <a:blip r:embed="rId2"/>
                <a:stretch>
                  <a:fillRect l="-738" t="-6667"/>
                </a:stretch>
              </a:blipFill>
            </p:spPr>
            <p:txBody>
              <a:bodyPr/>
              <a:lstStyle/>
              <a:p>
                <a:r>
                  <a:rPr lang="pt-BR">
                    <a:noFill/>
                  </a:rPr>
                  <a:t> </a:t>
                </a:r>
              </a:p>
            </p:txBody>
          </p:sp>
        </mc:Fallback>
      </mc:AlternateContent>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634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A686151-FB45-4E44-BF60-D590014BE3F3}"/>
              </a:ext>
            </a:extLst>
          </p:cNvPr>
          <p:cNvSpPr>
            <a:spLocks noGrp="1"/>
          </p:cNvSpPr>
          <p:nvPr>
            <p:ph type="title"/>
          </p:nvPr>
        </p:nvSpPr>
        <p:spPr>
          <a:xfrm>
            <a:off x="628650" y="-29358"/>
            <a:ext cx="7886700" cy="1325563"/>
          </a:xfrm>
        </p:spPr>
        <p:txBody>
          <a:bodyPr>
            <a:normAutofit/>
          </a:bodyPr>
          <a:lstStyle/>
          <a:p>
            <a:r>
              <a:rPr lang="pt-BR" b="1" dirty="0"/>
              <a:t>AMOSTRAGEM ESTRATIFICADA no 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D05262FC-0150-4624-BBAB-E74E0C736E66}"/>
              </a:ext>
            </a:extLst>
          </p:cNvPr>
          <p:cNvSpPr>
            <a:spLocks noGrp="1"/>
          </p:cNvSpPr>
          <p:nvPr>
            <p:ph idx="1"/>
          </p:nvPr>
        </p:nvSpPr>
        <p:spPr>
          <a:xfrm>
            <a:off x="1403648" y="1296206"/>
            <a:ext cx="7886700" cy="4970450"/>
          </a:xfrm>
        </p:spPr>
        <p:txBody>
          <a:bodyPr>
            <a:normAutofit fontScale="92500" lnSpcReduction="20000"/>
          </a:bodyPr>
          <a:lstStyle/>
          <a:p>
            <a:pPr marL="0" indent="0">
              <a:buNone/>
            </a:pPr>
            <a:r>
              <a:rPr lang="pt-BR" sz="2000" i="1" dirty="0"/>
              <a:t>NL=</a:t>
            </a:r>
            <a:r>
              <a:rPr lang="pt-BR" sz="2000" i="1" dirty="0" err="1"/>
              <a:t>as.numeric</a:t>
            </a:r>
            <a:r>
              <a:rPr lang="pt-BR" sz="2000" i="1" dirty="0"/>
              <a:t>(</a:t>
            </a:r>
            <a:r>
              <a:rPr lang="pt-BR" sz="2000" i="1" dirty="0" err="1"/>
              <a:t>table</a:t>
            </a:r>
            <a:r>
              <a:rPr lang="pt-BR" sz="2000" i="1" dirty="0"/>
              <a:t>(</a:t>
            </a:r>
            <a:r>
              <a:rPr lang="pt-BR" sz="2000" i="1" dirty="0" err="1"/>
              <a:t>dados$Regiao</a:t>
            </a:r>
            <a:r>
              <a:rPr lang="pt-BR" sz="2000" i="1" dirty="0"/>
              <a:t>))</a:t>
            </a:r>
          </a:p>
          <a:p>
            <a:pPr marL="0" indent="0">
              <a:buNone/>
            </a:pPr>
            <a:r>
              <a:rPr lang="pt-BR" sz="2000" i="1" dirty="0"/>
              <a:t>n=10</a:t>
            </a:r>
          </a:p>
          <a:p>
            <a:pPr marL="0" indent="0">
              <a:buNone/>
            </a:pPr>
            <a:r>
              <a:rPr lang="pt-BR" sz="2000" i="1" dirty="0"/>
              <a:t>n1=(87/200)*n</a:t>
            </a:r>
          </a:p>
          <a:p>
            <a:pPr marL="0" indent="0">
              <a:buNone/>
            </a:pPr>
            <a:r>
              <a:rPr lang="pt-BR" sz="2000" i="1" dirty="0"/>
              <a:t>n2=(23/200)*n</a:t>
            </a:r>
          </a:p>
          <a:p>
            <a:pPr marL="0" indent="0">
              <a:buNone/>
            </a:pPr>
            <a:r>
              <a:rPr lang="pt-BR" sz="2000" i="1" dirty="0"/>
              <a:t>n3=(52/200)*n</a:t>
            </a:r>
          </a:p>
          <a:p>
            <a:pPr marL="0" indent="0">
              <a:buNone/>
            </a:pPr>
            <a:r>
              <a:rPr lang="pt-BR" sz="2000" i="1" dirty="0"/>
              <a:t>n4=(38/200)*n</a:t>
            </a:r>
          </a:p>
          <a:p>
            <a:pPr marL="0" indent="0">
              <a:buNone/>
            </a:pPr>
            <a:r>
              <a:rPr lang="pt-BR" sz="2000" i="1" dirty="0"/>
              <a:t>round(n1)</a:t>
            </a:r>
          </a:p>
          <a:p>
            <a:pPr marL="0" indent="0">
              <a:buNone/>
            </a:pPr>
            <a:r>
              <a:rPr lang="pt-BR" sz="2000" i="1" dirty="0"/>
              <a:t>round(n2)</a:t>
            </a:r>
          </a:p>
          <a:p>
            <a:pPr marL="0" indent="0">
              <a:buNone/>
            </a:pPr>
            <a:r>
              <a:rPr lang="pt-BR" sz="2000" i="1" dirty="0"/>
              <a:t>round(n3)</a:t>
            </a:r>
          </a:p>
          <a:p>
            <a:pPr marL="0" indent="0">
              <a:buNone/>
            </a:pPr>
            <a:r>
              <a:rPr lang="pt-BR" sz="2000" i="1" dirty="0"/>
              <a:t>round(n4)</a:t>
            </a:r>
          </a:p>
          <a:p>
            <a:pPr marL="0" indent="0">
              <a:buNone/>
            </a:pPr>
            <a:endParaRPr lang="pt-BR" sz="2000" i="1" dirty="0"/>
          </a:p>
          <a:p>
            <a:pPr marL="0" indent="0">
              <a:buNone/>
            </a:pPr>
            <a:r>
              <a:rPr lang="pt-BR" sz="2000" i="1" dirty="0" err="1"/>
              <a:t>nL</a:t>
            </a:r>
            <a:r>
              <a:rPr lang="pt-BR" sz="2000" i="1" dirty="0"/>
              <a:t>=c(4,1,3,2)</a:t>
            </a:r>
          </a:p>
          <a:p>
            <a:pPr marL="0" indent="0">
              <a:buNone/>
            </a:pPr>
            <a:endParaRPr lang="pt-BR" sz="2000" dirty="0"/>
          </a:p>
          <a:p>
            <a:pPr marL="0" indent="0">
              <a:buNone/>
            </a:pPr>
            <a:r>
              <a:rPr lang="pt-BR" sz="2000" dirty="0"/>
              <a:t>#Definição da amostra</a:t>
            </a:r>
          </a:p>
          <a:p>
            <a:pPr marL="0" indent="0">
              <a:buNone/>
            </a:pPr>
            <a:r>
              <a:rPr lang="pt-BR" sz="2000" i="1" dirty="0"/>
              <a:t>amostra2 &lt;- S.STSI(</a:t>
            </a:r>
            <a:r>
              <a:rPr lang="pt-BR" sz="2000" i="1" dirty="0" err="1"/>
              <a:t>as.factor</a:t>
            </a:r>
            <a:r>
              <a:rPr lang="pt-BR" sz="2000" i="1" dirty="0"/>
              <a:t>(</a:t>
            </a:r>
            <a:r>
              <a:rPr lang="pt-BR" sz="2000" i="1" dirty="0" err="1"/>
              <a:t>dados$Regiao</a:t>
            </a:r>
            <a:r>
              <a:rPr lang="pt-BR" sz="2000" i="1" dirty="0"/>
              <a:t>), NL, </a:t>
            </a:r>
            <a:r>
              <a:rPr lang="pt-BR" sz="2000" i="1" dirty="0" err="1"/>
              <a:t>nL</a:t>
            </a:r>
            <a:r>
              <a:rPr lang="pt-BR" sz="2000" i="1" dirty="0"/>
              <a:t>)</a:t>
            </a:r>
          </a:p>
          <a:p>
            <a:pPr marL="0" indent="0">
              <a:buNone/>
            </a:pPr>
            <a:endParaRPr lang="pt-BR" sz="1500" dirty="0"/>
          </a:p>
        </p:txBody>
      </p:sp>
    </p:spTree>
    <p:extLst>
      <p:ext uri="{BB962C8B-B14F-4D97-AF65-F5344CB8AC3E}">
        <p14:creationId xmlns:p14="http://schemas.microsoft.com/office/powerpoint/2010/main" val="1694088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2723" y="809898"/>
            <a:ext cx="7457037" cy="1554480"/>
          </a:xfrm>
        </p:spPr>
        <p:txBody>
          <a:bodyPr anchor="ctr">
            <a:normAutofit/>
          </a:bodyPr>
          <a:lstStyle/>
          <a:p>
            <a:r>
              <a:rPr lang="pt-BR" sz="4200" b="1"/>
              <a:t>INTRODUÇÃO</a:t>
            </a:r>
          </a:p>
        </p:txBody>
      </p:sp>
      <p:sp>
        <p:nvSpPr>
          <p:cNvPr id="3" name="Espaço Reservado para Conteúdo 2"/>
          <p:cNvSpPr>
            <a:spLocks noGrp="1"/>
          </p:cNvSpPr>
          <p:nvPr>
            <p:ph idx="1"/>
          </p:nvPr>
        </p:nvSpPr>
        <p:spPr>
          <a:xfrm>
            <a:off x="783771" y="3017522"/>
            <a:ext cx="7455989" cy="3124658"/>
          </a:xfrm>
        </p:spPr>
        <p:txBody>
          <a:bodyPr anchor="ctr">
            <a:normAutofit/>
          </a:bodyPr>
          <a:lstStyle/>
          <a:p>
            <a:pPr marL="0" indent="0">
              <a:buNone/>
            </a:pPr>
            <a:endParaRPr lang="pt-BR"/>
          </a:p>
          <a:p>
            <a:pPr marL="0" indent="0">
              <a:buNone/>
            </a:pPr>
            <a:endParaRPr lang="pt-BR"/>
          </a:p>
          <a:p>
            <a:pPr marL="0" indent="0">
              <a:buNone/>
            </a:pPr>
            <a:endParaRPr lang="pt-BR"/>
          </a:p>
          <a:p>
            <a:pPr marL="0" indent="0">
              <a:buNone/>
            </a:pPr>
            <a:endParaRPr lang="pt-B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517223" y="1953468"/>
            <a:ext cx="8177420" cy="812017"/>
          </a:xfrm>
          <a:prstGeom prst="rect">
            <a:avLst/>
          </a:prstGeom>
        </p:spPr>
        <p:txBody>
          <a:bodyPr wrap="square">
            <a:spAutoFit/>
          </a:bodyPr>
          <a:lstStyle/>
          <a:p>
            <a:pPr>
              <a:spcAft>
                <a:spcPts val="600"/>
              </a:spcAft>
            </a:pPr>
            <a:endParaRPr lang="pt-BR"/>
          </a:p>
          <a:p>
            <a:pPr indent="337661" algn="just">
              <a:lnSpc>
                <a:spcPct val="150000"/>
              </a:lnSpc>
              <a:spcAft>
                <a:spcPts val="600"/>
              </a:spcAft>
            </a:pPr>
            <a:endParaRPr lang="pt-BR">
              <a:latin typeface="Times New Roman" panose="02020603050405020304" pitchFamily="18" charset="0"/>
              <a:ea typeface="Times New Roman" panose="02020603050405020304" pitchFamily="18" charset="0"/>
            </a:endParaRPr>
          </a:p>
        </p:txBody>
      </p:sp>
      <p:sp>
        <p:nvSpPr>
          <p:cNvPr id="4" name="Retângulo 3">
            <a:extLst>
              <a:ext uri="{FF2B5EF4-FFF2-40B4-BE49-F238E27FC236}">
                <a16:creationId xmlns:a16="http://schemas.microsoft.com/office/drawing/2014/main" id="{09C05735-2028-43CB-B40B-34FD8AF9311E}"/>
              </a:ext>
            </a:extLst>
          </p:cNvPr>
          <p:cNvSpPr/>
          <p:nvPr/>
        </p:nvSpPr>
        <p:spPr>
          <a:xfrm>
            <a:off x="423918" y="2508070"/>
            <a:ext cx="8292895" cy="3139321"/>
          </a:xfrm>
          <a:prstGeom prst="rect">
            <a:avLst/>
          </a:prstGeom>
        </p:spPr>
        <p:txBody>
          <a:bodyPr wrap="square">
            <a:spAutoFit/>
          </a:bodyPr>
          <a:lstStyle/>
          <a:p>
            <a:pPr algn="just"/>
            <a:endParaRPr lang="pt-BR" sz="2200" dirty="0"/>
          </a:p>
          <a:p>
            <a:pPr algn="just"/>
            <a:r>
              <a:rPr lang="pt-BR" sz="2200" dirty="0"/>
              <a:t>No cotidiano é comum nos depararmos com perguntas que aos olhos, requer muito tempo e dinheiro para serem respondidas. Como por exemplo:</a:t>
            </a:r>
          </a:p>
          <a:p>
            <a:pPr algn="just"/>
            <a:endParaRPr lang="pt-BR" sz="2200" dirty="0"/>
          </a:p>
          <a:p>
            <a:pPr marL="257175" indent="-257175" algn="just">
              <a:buFontTx/>
              <a:buChar char="-"/>
            </a:pPr>
            <a:r>
              <a:rPr lang="pt-BR" sz="2200" dirty="0"/>
              <a:t>Quantos eleitores irão votar em certo candidato à presidência? </a:t>
            </a:r>
          </a:p>
          <a:p>
            <a:pPr marL="257175" indent="-257175" algn="just">
              <a:buFontTx/>
              <a:buChar char="-"/>
            </a:pPr>
            <a:r>
              <a:rPr lang="pt-BR" sz="2200" dirty="0"/>
              <a:t>Da população de uma determinada cidade, quantas pessoas são idosas, quantas vivem na área rural e quantas estão desempregadas?</a:t>
            </a:r>
          </a:p>
          <a:p>
            <a:pPr marL="257175" indent="-257175" algn="just">
              <a:buFontTx/>
              <a:buChar char="-"/>
            </a:pPr>
            <a:r>
              <a:rPr lang="pt-BR" sz="2200" dirty="0"/>
              <a:t>Qual o nível de poluição da água do mar?</a:t>
            </a:r>
          </a:p>
        </p:txBody>
      </p:sp>
    </p:spTree>
    <p:extLst>
      <p:ext uri="{BB962C8B-B14F-4D97-AF65-F5344CB8AC3E}">
        <p14:creationId xmlns:p14="http://schemas.microsoft.com/office/powerpoint/2010/main" val="2340169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A686151-FB45-4E44-BF60-D590014BE3F3}"/>
              </a:ext>
            </a:extLst>
          </p:cNvPr>
          <p:cNvSpPr>
            <a:spLocks noGrp="1"/>
          </p:cNvSpPr>
          <p:nvPr>
            <p:ph type="title"/>
          </p:nvPr>
        </p:nvSpPr>
        <p:spPr>
          <a:xfrm>
            <a:off x="628650" y="365126"/>
            <a:ext cx="7886700" cy="917816"/>
          </a:xfrm>
        </p:spPr>
        <p:txBody>
          <a:bodyPr>
            <a:normAutofit/>
          </a:bodyPr>
          <a:lstStyle/>
          <a:p>
            <a:r>
              <a:rPr lang="pt-BR" b="1" dirty="0"/>
              <a:t>AMOSTRAGEM ESTRATIFICADA no 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D05262FC-0150-4624-BBAB-E74E0C736E66}"/>
              </a:ext>
            </a:extLst>
          </p:cNvPr>
          <p:cNvSpPr>
            <a:spLocks noGrp="1"/>
          </p:cNvSpPr>
          <p:nvPr>
            <p:ph idx="1"/>
          </p:nvPr>
        </p:nvSpPr>
        <p:spPr>
          <a:xfrm>
            <a:off x="1403648" y="1591878"/>
            <a:ext cx="7886700" cy="4674777"/>
          </a:xfrm>
        </p:spPr>
        <p:txBody>
          <a:bodyPr>
            <a:normAutofit/>
          </a:bodyPr>
          <a:lstStyle/>
          <a:p>
            <a:pPr marL="0" indent="0">
              <a:buNone/>
            </a:pPr>
            <a:endParaRPr lang="pt-BR" sz="2000" i="1" dirty="0"/>
          </a:p>
          <a:p>
            <a:pPr marL="0" indent="0">
              <a:buNone/>
            </a:pPr>
            <a:endParaRPr lang="pt-BR" sz="1500" dirty="0"/>
          </a:p>
        </p:txBody>
      </p:sp>
      <p:pic>
        <p:nvPicPr>
          <p:cNvPr id="4" name="Imagem 3">
            <a:extLst>
              <a:ext uri="{FF2B5EF4-FFF2-40B4-BE49-F238E27FC236}">
                <a16:creationId xmlns:a16="http://schemas.microsoft.com/office/drawing/2014/main" id="{85964AAB-A57A-4960-B296-D37E3171736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320167" y="1152323"/>
            <a:ext cx="4758772" cy="51407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079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2723" y="809898"/>
            <a:ext cx="7457037" cy="1554480"/>
          </a:xfrm>
        </p:spPr>
        <p:txBody>
          <a:bodyPr anchor="ctr">
            <a:normAutofit/>
          </a:bodyPr>
          <a:lstStyle/>
          <a:p>
            <a:r>
              <a:rPr lang="pt-BR" sz="4200"/>
              <a:t>AMOSTRAGEM</a:t>
            </a:r>
          </a:p>
        </p:txBody>
      </p:sp>
      <p:sp>
        <p:nvSpPr>
          <p:cNvPr id="3" name="Espaço Reservado para Conteúdo 2"/>
          <p:cNvSpPr>
            <a:spLocks noGrp="1"/>
          </p:cNvSpPr>
          <p:nvPr>
            <p:ph idx="1"/>
          </p:nvPr>
        </p:nvSpPr>
        <p:spPr>
          <a:xfrm>
            <a:off x="480059" y="2508070"/>
            <a:ext cx="8180615" cy="3634110"/>
          </a:xfrm>
        </p:spPr>
        <p:txBody>
          <a:bodyPr anchor="ctr">
            <a:normAutofit/>
          </a:bodyPr>
          <a:lstStyle/>
          <a:p>
            <a:pPr algn="just"/>
            <a:r>
              <a:rPr lang="pt-BR" dirty="0"/>
              <a:t>Ao invés de entrevistarmos uma população inteira, existe outro processo possível, que consiste em consultar apenas um grupo de pessoas dessa população, que constituem uma AMOSTRA.</a:t>
            </a:r>
          </a:p>
          <a:p>
            <a:endParaRPr lang="pt-BR" dirty="0"/>
          </a:p>
          <a:p>
            <a:r>
              <a:rPr lang="pt-BR" dirty="0"/>
              <a:t>Se a amostra representa de fato toda a população, podemos utilizar as características dos seus elementos para estimar as características de toda população.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29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2723" y="809898"/>
            <a:ext cx="7457037" cy="1554480"/>
          </a:xfrm>
        </p:spPr>
        <p:txBody>
          <a:bodyPr anchor="ctr">
            <a:normAutofit/>
          </a:bodyPr>
          <a:lstStyle/>
          <a:p>
            <a:r>
              <a:rPr lang="pt-BR" sz="4200"/>
              <a:t>AMOSTRAGEM</a:t>
            </a:r>
          </a:p>
        </p:txBody>
      </p:sp>
      <p:sp>
        <p:nvSpPr>
          <p:cNvPr id="3" name="Espaço Reservado para Conteúdo 2"/>
          <p:cNvSpPr>
            <a:spLocks noGrp="1"/>
          </p:cNvSpPr>
          <p:nvPr>
            <p:ph idx="1"/>
          </p:nvPr>
        </p:nvSpPr>
        <p:spPr>
          <a:xfrm>
            <a:off x="401748" y="3216963"/>
            <a:ext cx="8258926" cy="3124658"/>
          </a:xfrm>
        </p:spPr>
        <p:txBody>
          <a:bodyPr anchor="ctr">
            <a:normAutofit/>
          </a:bodyPr>
          <a:lstStyle/>
          <a:p>
            <a:pPr algn="just"/>
            <a:r>
              <a:rPr lang="pt-BR" sz="1900" dirty="0"/>
              <a:t>A amostragem é uma técnica ou conjunto de procedimentos necessários para descrever e selecionar amostras de uma população, e quando realizada com técnicas adequadas, é um fator responsável pela determinação da representatividade da população em questão. </a:t>
            </a:r>
          </a:p>
          <a:p>
            <a:endParaRPr lang="pt-BR" sz="1900" dirty="0"/>
          </a:p>
          <a:p>
            <a:r>
              <a:rPr lang="pt-BR" sz="1900" dirty="0"/>
              <a:t>Algumas das vantagens da utilização da amostragem são: </a:t>
            </a:r>
          </a:p>
          <a:p>
            <a:pPr marL="0" indent="0">
              <a:buNone/>
            </a:pPr>
            <a:r>
              <a:rPr lang="pt-BR" sz="1900" dirty="0"/>
              <a:t>- economia de tempo</a:t>
            </a:r>
          </a:p>
          <a:p>
            <a:pPr marL="0" indent="0">
              <a:buNone/>
            </a:pPr>
            <a:r>
              <a:rPr lang="pt-BR" sz="1900" dirty="0"/>
              <a:t>- redução de custos </a:t>
            </a:r>
          </a:p>
          <a:p>
            <a:pPr marL="0" indent="0">
              <a:buNone/>
            </a:pPr>
            <a:r>
              <a:rPr lang="pt-BR" sz="1900" dirty="0"/>
              <a:t>- a obtenção de resultados menos propícios ao erro. </a:t>
            </a:r>
          </a:p>
          <a:p>
            <a:endParaRPr lang="pt-BR" sz="1900" dirty="0"/>
          </a:p>
          <a:p>
            <a:pPr marL="0" indent="0">
              <a:buNone/>
            </a:pPr>
            <a:endParaRPr lang="pt-BR" sz="1900" dirty="0"/>
          </a:p>
          <a:p>
            <a:pPr marL="0" indent="0">
              <a:buNone/>
            </a:pPr>
            <a:endParaRPr lang="pt-BR" sz="19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75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2723" y="809898"/>
            <a:ext cx="7457037" cy="1554480"/>
          </a:xfrm>
        </p:spPr>
        <p:txBody>
          <a:bodyPr anchor="ctr">
            <a:normAutofit/>
          </a:bodyPr>
          <a:lstStyle/>
          <a:p>
            <a:r>
              <a:rPr lang="pt-BR" sz="4200"/>
              <a:t>OBJETIVOS</a:t>
            </a:r>
          </a:p>
        </p:txBody>
      </p:sp>
      <p:sp>
        <p:nvSpPr>
          <p:cNvPr id="3" name="Espaço Reservado para Conteúdo 2"/>
          <p:cNvSpPr>
            <a:spLocks noGrp="1"/>
          </p:cNvSpPr>
          <p:nvPr>
            <p:ph idx="1"/>
          </p:nvPr>
        </p:nvSpPr>
        <p:spPr>
          <a:xfrm>
            <a:off x="548639" y="3047147"/>
            <a:ext cx="8112035" cy="3438166"/>
          </a:xfrm>
        </p:spPr>
        <p:txBody>
          <a:bodyPr anchor="ctr">
            <a:normAutofit lnSpcReduction="10000"/>
          </a:bodyPr>
          <a:lstStyle/>
          <a:p>
            <a:pPr marL="272654" indent="-272654"/>
            <a:r>
              <a:rPr lang="pt-BR" sz="2000" dirty="0"/>
              <a:t>Objetivo primário ao estabelecer um plano de amostragem </a:t>
            </a:r>
            <a:r>
              <a:rPr lang="pt-BR" sz="2000" dirty="0">
                <a:sym typeface="Wingdings" pitchFamily="2" charset="2"/>
              </a:rPr>
              <a:t> </a:t>
            </a:r>
            <a:r>
              <a:rPr lang="pt-BR" sz="2000" dirty="0"/>
              <a:t>promover um levantamento de dados o mais representativo possível da área avaliada, considerando-se um custo de investigação já fixado, ou se possível que seja minimizado. </a:t>
            </a:r>
          </a:p>
          <a:p>
            <a:pPr marL="0" indent="0">
              <a:buNone/>
            </a:pPr>
            <a:endParaRPr lang="pt-BR" sz="2000" dirty="0"/>
          </a:p>
          <a:p>
            <a:pPr marL="272654" indent="-272654"/>
            <a:r>
              <a:rPr lang="pt-BR" sz="2000" dirty="0"/>
              <a:t>Segundo objetivo </a:t>
            </a:r>
            <a:r>
              <a:rPr lang="pt-BR" sz="2000" dirty="0">
                <a:sym typeface="Wingdings" pitchFamily="2" charset="2"/>
              </a:rPr>
              <a:t> a </a:t>
            </a:r>
            <a:r>
              <a:rPr lang="pt-BR" sz="2000" dirty="0"/>
              <a:t>adoção de um esquema de amostragem simples e eficiente, que facilite a análise dos dados e a sua </a:t>
            </a:r>
            <a:r>
              <a:rPr lang="pt-BR" sz="2000" b="1" dirty="0"/>
              <a:t>implantação em campo</a:t>
            </a:r>
            <a:r>
              <a:rPr lang="pt-BR" sz="2000" dirty="0"/>
              <a:t>.</a:t>
            </a:r>
          </a:p>
          <a:p>
            <a:pPr marL="272654" indent="-272654"/>
            <a:endParaRPr lang="pt-BR" sz="2000" dirty="0"/>
          </a:p>
          <a:p>
            <a:r>
              <a:rPr lang="pt-BR" sz="2000" dirty="0"/>
              <a:t>O processo pode ser:</a:t>
            </a:r>
          </a:p>
          <a:p>
            <a:pPr marL="514350" indent="-514350">
              <a:buAutoNum type="arabicPeriod"/>
            </a:pPr>
            <a:r>
              <a:rPr lang="pt-BR" sz="2000" dirty="0"/>
              <a:t>Probabilístico</a:t>
            </a:r>
            <a:endParaRPr lang="pt-BR" sz="2000" dirty="0">
              <a:sym typeface="Wingdings" panose="05000000000000000000" pitchFamily="2" charset="2"/>
            </a:endParaRPr>
          </a:p>
          <a:p>
            <a:pPr marL="514350" indent="-514350">
              <a:buAutoNum type="arabicPeriod"/>
            </a:pPr>
            <a:r>
              <a:rPr lang="pt-BR" sz="2000" dirty="0"/>
              <a:t>Não-probabilístico</a:t>
            </a:r>
          </a:p>
          <a:p>
            <a:pPr marL="272654" indent="-272654"/>
            <a:endParaRPr lang="pt-BR" sz="1600" dirty="0"/>
          </a:p>
          <a:p>
            <a:pPr marL="0" indent="0">
              <a:buNone/>
            </a:pPr>
            <a:endParaRPr lang="pt-BR" sz="16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878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5" name="Rectangle 1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2723" y="809898"/>
            <a:ext cx="7457037" cy="1554480"/>
          </a:xfrm>
        </p:spPr>
        <p:txBody>
          <a:bodyPr anchor="ctr">
            <a:normAutofit/>
          </a:bodyPr>
          <a:lstStyle/>
          <a:p>
            <a:r>
              <a:rPr lang="pt-BR" sz="4200" b="1"/>
              <a:t>Amostragem Não-Probabilística</a:t>
            </a:r>
          </a:p>
        </p:txBody>
      </p:sp>
      <p:sp>
        <p:nvSpPr>
          <p:cNvPr id="7" name="Espaço Reservado para Conteúdo 6"/>
          <p:cNvSpPr>
            <a:spLocks noGrp="1"/>
          </p:cNvSpPr>
          <p:nvPr>
            <p:ph idx="1"/>
          </p:nvPr>
        </p:nvSpPr>
        <p:spPr>
          <a:xfrm>
            <a:off x="783771" y="3017522"/>
            <a:ext cx="7455989" cy="3124658"/>
          </a:xfrm>
        </p:spPr>
        <p:txBody>
          <a:bodyPr anchor="ctr">
            <a:normAutofit/>
          </a:bodyPr>
          <a:lstStyle/>
          <a:p>
            <a:pPr>
              <a:spcBef>
                <a:spcPts val="0"/>
              </a:spcBef>
              <a:spcAft>
                <a:spcPts val="600"/>
              </a:spcAft>
            </a:pPr>
            <a:r>
              <a:rPr lang="pt-BR"/>
              <a:t>A escolha dos elementos da amostra é feita através de um procedimento de seleção, segundo critérios estabelecidos pelo pesquisador, portanto alguns elementos não têm nenhuma chance de serem escolhidos.</a:t>
            </a:r>
          </a:p>
          <a:p>
            <a:pPr marL="0" indent="0">
              <a:spcBef>
                <a:spcPts val="0"/>
              </a:spcBef>
              <a:spcAft>
                <a:spcPts val="600"/>
              </a:spcAft>
              <a:buNone/>
            </a:pPr>
            <a:endParaRPr lang="pt-BR"/>
          </a:p>
          <a:p>
            <a:pPr>
              <a:spcBef>
                <a:spcPts val="0"/>
              </a:spcBef>
              <a:spcAft>
                <a:spcPts val="600"/>
              </a:spcAft>
            </a:pPr>
            <a:r>
              <a:rPr lang="pt-BR"/>
              <a:t>Ao usar a amostragem não probabilística o pesquisador não sabe qual é a probabilidade que um elemento da população tem de pertencer à amostra. Portanto, os resultados da amostra não podem ser estatisticamente generalizados para a população, porque não se pode estimar o erro amostral. </a:t>
            </a:r>
          </a:p>
        </p:txBody>
      </p:sp>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76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a:xfrm>
            <a:off x="884682" y="822960"/>
            <a:ext cx="7372350" cy="1325880"/>
          </a:xfrm>
        </p:spPr>
        <p:txBody>
          <a:bodyPr>
            <a:normAutofit/>
          </a:bodyPr>
          <a:lstStyle/>
          <a:p>
            <a:pPr algn="ctr"/>
            <a:r>
              <a:rPr lang="pt-BR" sz="3500" b="1">
                <a:solidFill>
                  <a:srgbClr val="FFFFFF"/>
                </a:solidFill>
              </a:rPr>
              <a:t>Amostragem Não-Probabilística</a:t>
            </a:r>
          </a:p>
        </p:txBody>
      </p:sp>
      <p:graphicFrame>
        <p:nvGraphicFramePr>
          <p:cNvPr id="9" name="Espaço Reservado para Conteúdo 5"/>
          <p:cNvGraphicFramePr>
            <a:graphicFrameLocks/>
          </p:cNvGraphicFramePr>
          <p:nvPr>
            <p:extLst>
              <p:ext uri="{D42A27DB-BD31-4B8C-83A1-F6EECF244321}">
                <p14:modId xmlns:p14="http://schemas.microsoft.com/office/powerpoint/2010/main" val="730657876"/>
              </p:ext>
            </p:extLst>
          </p:nvPr>
        </p:nvGraphicFramePr>
        <p:xfrm>
          <a:off x="179283" y="3247813"/>
          <a:ext cx="8697788" cy="2922696"/>
        </p:xfrm>
        <a:graphic>
          <a:graphicData uri="http://schemas.openxmlformats.org/drawingml/2006/table">
            <a:tbl>
              <a:tblPr firstRow="1" bandRow="1"/>
              <a:tblGrid>
                <a:gridCol w="1785020">
                  <a:extLst>
                    <a:ext uri="{9D8B030D-6E8A-4147-A177-3AD203B41FA5}">
                      <a16:colId xmlns:a16="http://schemas.microsoft.com/office/drawing/2014/main" val="20000"/>
                    </a:ext>
                  </a:extLst>
                </a:gridCol>
                <a:gridCol w="6912768">
                  <a:extLst>
                    <a:ext uri="{9D8B030D-6E8A-4147-A177-3AD203B41FA5}">
                      <a16:colId xmlns:a16="http://schemas.microsoft.com/office/drawing/2014/main" val="20001"/>
                    </a:ext>
                  </a:extLst>
                </a:gridCol>
              </a:tblGrid>
              <a:tr h="1164478">
                <a:tc>
                  <a:txBody>
                    <a:bodyPr/>
                    <a:lstStyle/>
                    <a:p>
                      <a:pPr algn="ctr"/>
                      <a:r>
                        <a:rPr lang="pt-BR" sz="1700" b="1" dirty="0">
                          <a:solidFill>
                            <a:srgbClr val="002060"/>
                          </a:solidFill>
                          <a:latin typeface="Verdana" panose="020B0604030504040204" pitchFamily="34" charset="0"/>
                        </a:rPr>
                        <a:t>Amostra por conveniência</a:t>
                      </a:r>
                      <a:endParaRPr lang="pt-BR" sz="1700" b="1" dirty="0">
                        <a:solidFill>
                          <a:srgbClr val="002060"/>
                        </a:solidFill>
                      </a:endParaRPr>
                    </a:p>
                  </a:txBody>
                  <a:tcPr marL="18204" marR="18204" marT="18204" marB="18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pt-BR" sz="1700" dirty="0">
                          <a:latin typeface="Verdana" panose="020B0604030504040204" pitchFamily="34" charset="0"/>
                        </a:rPr>
                        <a:t>O pesquisador seleciona membros da população mais acessíveis.</a:t>
                      </a:r>
                    </a:p>
                    <a:p>
                      <a:pPr algn="just"/>
                      <a:r>
                        <a:rPr lang="pt-BR" sz="1700" b="0" i="0" kern="1200" dirty="0">
                          <a:solidFill>
                            <a:schemeClr val="tx1"/>
                          </a:solidFill>
                          <a:effectLst/>
                          <a:latin typeface="+mn-lt"/>
                          <a:ea typeface="+mn-ea"/>
                          <a:cs typeface="+mn-cs"/>
                        </a:rPr>
                        <a:t>Ex.:</a:t>
                      </a:r>
                      <a:r>
                        <a:rPr lang="pt-BR" sz="1700" b="0" i="0" kern="1200" baseline="0" dirty="0">
                          <a:solidFill>
                            <a:schemeClr val="tx1"/>
                          </a:solidFill>
                          <a:effectLst/>
                          <a:latin typeface="+mn-lt"/>
                          <a:ea typeface="+mn-ea"/>
                          <a:cs typeface="+mn-cs"/>
                        </a:rPr>
                        <a:t> - </a:t>
                      </a:r>
                      <a:r>
                        <a:rPr lang="pt-BR" sz="1700" b="0" i="0" kern="1200" dirty="0">
                          <a:solidFill>
                            <a:schemeClr val="tx1"/>
                          </a:solidFill>
                          <a:effectLst/>
                          <a:latin typeface="+mn-lt"/>
                          <a:ea typeface="+mn-ea"/>
                          <a:cs typeface="+mn-cs"/>
                        </a:rPr>
                        <a:t>Solicitar a pessoas que voluntariamente testem um produto e que em seguida respondam a uma entrevista.</a:t>
                      </a:r>
                    </a:p>
                    <a:p>
                      <a:r>
                        <a:rPr lang="pt-BR" sz="1700" b="0" i="0" kern="1200" dirty="0">
                          <a:solidFill>
                            <a:schemeClr val="tx1"/>
                          </a:solidFill>
                          <a:effectLst/>
                          <a:latin typeface="+mn-lt"/>
                          <a:ea typeface="+mn-ea"/>
                          <a:cs typeface="+mn-cs"/>
                        </a:rPr>
                        <a:t>- Colocar linhas de telefone adaptadas para que durante um programa de televisão os telespectadores possam dar suas opiniões</a:t>
                      </a:r>
                    </a:p>
                  </a:txBody>
                  <a:tcPr marL="18204" marR="18204" marT="18204" marB="18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88377">
                <a:tc>
                  <a:txBody>
                    <a:bodyPr/>
                    <a:lstStyle/>
                    <a:p>
                      <a:pPr algn="ctr"/>
                      <a:r>
                        <a:rPr lang="pt-BR" sz="1700" b="1">
                          <a:solidFill>
                            <a:srgbClr val="002060"/>
                          </a:solidFill>
                          <a:latin typeface="Verdana" panose="020B0604030504040204" pitchFamily="34" charset="0"/>
                        </a:rPr>
                        <a:t>Amostra por julgamento</a:t>
                      </a:r>
                      <a:endParaRPr lang="pt-BR" sz="1700" b="1">
                        <a:solidFill>
                          <a:srgbClr val="002060"/>
                        </a:solidFill>
                      </a:endParaRPr>
                    </a:p>
                  </a:txBody>
                  <a:tcPr marL="18204" marR="18204" marT="18204" marB="18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pt-BR" sz="1700" dirty="0">
                          <a:latin typeface="Verdana" panose="020B0604030504040204" pitchFamily="34" charset="0"/>
                        </a:rPr>
                        <a:t>O pesquisador usa o seu julgamento para selecionar os membros da população que são boas fontes de informação precisa.</a:t>
                      </a:r>
                    </a:p>
                    <a:p>
                      <a:pPr algn="just"/>
                      <a:r>
                        <a:rPr lang="pt-BR" sz="1700" dirty="0"/>
                        <a:t>Ex.: Entrevista com os representantes de turma do curso de turismo, aplicação de questionários com os líderes da comunidade.</a:t>
                      </a:r>
                    </a:p>
                  </a:txBody>
                  <a:tcPr marL="18204" marR="18204" marT="18204" marB="18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0689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a:xfrm>
            <a:off x="884682" y="822960"/>
            <a:ext cx="7372350" cy="1325880"/>
          </a:xfrm>
        </p:spPr>
        <p:txBody>
          <a:bodyPr>
            <a:normAutofit/>
          </a:bodyPr>
          <a:lstStyle/>
          <a:p>
            <a:pPr algn="ctr"/>
            <a:r>
              <a:rPr lang="pt-BR" sz="3500" b="1">
                <a:solidFill>
                  <a:srgbClr val="FFFFFF"/>
                </a:solidFill>
              </a:rPr>
              <a:t>Amostragem Probabilística</a:t>
            </a:r>
          </a:p>
        </p:txBody>
      </p:sp>
      <p:sp>
        <p:nvSpPr>
          <p:cNvPr id="3" name="Espaço Reservado para Conteúdo 2"/>
          <p:cNvSpPr>
            <a:spLocks noGrp="1"/>
          </p:cNvSpPr>
          <p:nvPr>
            <p:ph idx="1"/>
          </p:nvPr>
        </p:nvSpPr>
        <p:spPr>
          <a:xfrm>
            <a:off x="603504" y="2827418"/>
            <a:ext cx="8000944" cy="3409893"/>
          </a:xfrm>
        </p:spPr>
        <p:txBody>
          <a:bodyPr anchor="ctr">
            <a:normAutofit fontScale="92500" lnSpcReduction="20000"/>
          </a:bodyPr>
          <a:lstStyle/>
          <a:p>
            <a:pPr algn="just">
              <a:spcBef>
                <a:spcPts val="0"/>
              </a:spcBef>
              <a:spcAft>
                <a:spcPts val="600"/>
              </a:spcAft>
            </a:pPr>
            <a:r>
              <a:rPr lang="pt-BR" sz="2400" dirty="0">
                <a:solidFill>
                  <a:srgbClr val="000000"/>
                </a:solidFill>
              </a:rPr>
              <a:t>A amostragem probabilística também é chamada de aleatória ou casual. Caracterizado pelo fato de </a:t>
            </a:r>
            <a:r>
              <a:rPr lang="pt-BR" sz="2400" b="1" dirty="0">
                <a:solidFill>
                  <a:srgbClr val="000000"/>
                </a:solidFill>
              </a:rPr>
              <a:t>todos os elementos da população terem alguma chance não nula e conhecida de serem selecionados</a:t>
            </a:r>
            <a:r>
              <a:rPr lang="pt-BR" sz="2400" dirty="0">
                <a:solidFill>
                  <a:srgbClr val="000000"/>
                </a:solidFill>
              </a:rPr>
              <a:t>;</a:t>
            </a:r>
          </a:p>
          <a:p>
            <a:pPr marL="0" indent="0" algn="just">
              <a:spcBef>
                <a:spcPts val="0"/>
              </a:spcBef>
              <a:spcAft>
                <a:spcPts val="600"/>
              </a:spcAft>
              <a:buNone/>
            </a:pPr>
            <a:endParaRPr lang="pt-BR" sz="2400" dirty="0">
              <a:solidFill>
                <a:srgbClr val="000000"/>
              </a:solidFill>
            </a:endParaRPr>
          </a:p>
          <a:p>
            <a:pPr algn="just">
              <a:spcBef>
                <a:spcPts val="0"/>
              </a:spcBef>
              <a:spcAft>
                <a:spcPts val="600"/>
              </a:spcAft>
            </a:pPr>
            <a:r>
              <a:rPr lang="pt-BR" sz="2400" dirty="0">
                <a:solidFill>
                  <a:srgbClr val="000000"/>
                </a:solidFill>
              </a:rPr>
              <a:t>A sua importância decorre do fato de que apenas </a:t>
            </a:r>
            <a:r>
              <a:rPr lang="pt-BR" sz="2400" b="1" dirty="0">
                <a:solidFill>
                  <a:srgbClr val="000000"/>
                </a:solidFill>
              </a:rPr>
              <a:t>os resultados provenientes de uma amostra probabilística podem ser generalizados estatisticamente para a população</a:t>
            </a:r>
            <a:r>
              <a:rPr lang="pt-BR" sz="2400" dirty="0">
                <a:solidFill>
                  <a:srgbClr val="000000"/>
                </a:solidFill>
              </a:rPr>
              <a:t> da pesquisa. O que significa estatisticamente? Significa que podemos associar aos resultados uma probabilidade de que estejam corretos, ou seja uma medida da confiabilidade das conclusões obtidas. Se a amostra não for probabilística não há como saber se há 95% ou 0% de probabilidade de que os resultados sejam corretos.</a:t>
            </a:r>
          </a:p>
          <a:p>
            <a:pPr marL="0" indent="0">
              <a:spcBef>
                <a:spcPts val="0"/>
              </a:spcBef>
              <a:spcAft>
                <a:spcPts val="600"/>
              </a:spcAft>
              <a:buNone/>
            </a:pPr>
            <a:endParaRPr lang="pt-BR" sz="1200" dirty="0">
              <a:solidFill>
                <a:srgbClr val="000000"/>
              </a:solidFill>
            </a:endParaRPr>
          </a:p>
        </p:txBody>
      </p:sp>
    </p:spTree>
    <p:extLst>
      <p:ext uri="{BB962C8B-B14F-4D97-AF65-F5344CB8AC3E}">
        <p14:creationId xmlns:p14="http://schemas.microsoft.com/office/powerpoint/2010/main" val="162309749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TotalTime>
  <Words>1769</Words>
  <Application>Microsoft Office PowerPoint</Application>
  <PresentationFormat>Apresentação na tela (4:3)</PresentationFormat>
  <Paragraphs>175</Paragraphs>
  <Slides>30</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30</vt:i4>
      </vt:variant>
    </vt:vector>
  </HeadingPairs>
  <TitlesOfParts>
    <vt:vector size="39" baseType="lpstr">
      <vt:lpstr>Arial</vt:lpstr>
      <vt:lpstr>Calibri</vt:lpstr>
      <vt:lpstr>Calibri Light</vt:lpstr>
      <vt:lpstr>Cambria Math</vt:lpstr>
      <vt:lpstr>Roboto</vt:lpstr>
      <vt:lpstr>Times New Roman</vt:lpstr>
      <vt:lpstr>Verdana</vt:lpstr>
      <vt:lpstr>Wingdings</vt:lpstr>
      <vt:lpstr>Tema do Office</vt:lpstr>
      <vt:lpstr>“R” Com Data Science</vt:lpstr>
      <vt:lpstr>AMOSTRAGEM</vt:lpstr>
      <vt:lpstr>INTRODUÇÃO</vt:lpstr>
      <vt:lpstr>AMOSTRAGEM</vt:lpstr>
      <vt:lpstr>AMOSTRAGEM</vt:lpstr>
      <vt:lpstr>OBJETIVOS</vt:lpstr>
      <vt:lpstr>Amostragem Não-Probabilística</vt:lpstr>
      <vt:lpstr>Amostragem Não-Probabilística</vt:lpstr>
      <vt:lpstr>Amostragem Probabilística</vt:lpstr>
      <vt:lpstr>Amostragem Probabilística</vt:lpstr>
      <vt:lpstr>AMOSTRAGEM ALEATÓRIA SIMPLES</vt:lpstr>
      <vt:lpstr>Apresentação do PowerPoint</vt:lpstr>
      <vt:lpstr>AMOSTRAGEM ALEATÓRIA SIMPLES</vt:lpstr>
      <vt:lpstr>AMOSTRAGEM SISTEMÁTICA</vt:lpstr>
      <vt:lpstr>Amostragem Sistemática(AS)</vt:lpstr>
      <vt:lpstr>Amostragem Sistemática(AS)</vt:lpstr>
      <vt:lpstr>Amostragem Sistemática(AS)</vt:lpstr>
      <vt:lpstr>Amostragem Sistemática(AS)</vt:lpstr>
      <vt:lpstr>Amostragem Sistemática(AS)</vt:lpstr>
      <vt:lpstr>Amostragem Sistemática(AS)</vt:lpstr>
      <vt:lpstr>Pausa para exercício..</vt:lpstr>
      <vt:lpstr>AMOSTRAGEM ALEATÓRIA ESTRATIFICADA</vt:lpstr>
      <vt:lpstr>AMOSTRAGEM ESTRATIFICADA</vt:lpstr>
      <vt:lpstr>AMOSTRAGEM ESTRATIFICADA</vt:lpstr>
      <vt:lpstr>Amostragem Aleatória Estratificada (AAE)</vt:lpstr>
      <vt:lpstr>Amostragem Aleatória Estratificada (AAE)</vt:lpstr>
      <vt:lpstr>Amostragem Aleatória Estratificada (AAE)</vt:lpstr>
      <vt:lpstr>Amostragem Aleatória Estratificada (AAE)</vt:lpstr>
      <vt:lpstr>AMOSTRAGEM ESTRATIFICADA no R</vt:lpstr>
      <vt:lpstr>AMOSTRAGEM ESTRATIFICADA no 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Com Data Science</dc:title>
  <dc:creator>Gabrielle Ribeiro</dc:creator>
  <cp:lastModifiedBy>Gabrielle Ribeiro</cp:lastModifiedBy>
  <cp:revision>11</cp:revision>
  <dcterms:created xsi:type="dcterms:W3CDTF">2020-05-30T02:14:28Z</dcterms:created>
  <dcterms:modified xsi:type="dcterms:W3CDTF">2024-06-14T20:56:27Z</dcterms:modified>
</cp:coreProperties>
</file>