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58" r:id="rId1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5B336-1AC7-8A74-894A-5D62BCD48120}" v="9" dt="2024-05-23T12:08:55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22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C9D5E-75F5-46EB-AA41-A389139B06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737C16-5DF1-42E2-A534-6F7B59D15EFB}">
      <dgm:prSet custT="1"/>
      <dgm:spPr/>
      <dgm:t>
        <a:bodyPr/>
        <a:lstStyle/>
        <a:p>
          <a:r>
            <a:rPr lang="pt-BR" sz="1800" b="1" dirty="0"/>
            <a:t>Forma de Avaliação</a:t>
          </a:r>
          <a:endParaRPr lang="en-US" sz="1800" dirty="0"/>
        </a:p>
      </dgm:t>
    </dgm:pt>
    <dgm:pt modelId="{58544559-85A4-4692-8A0F-4F51279A7EF3}" type="parTrans" cxnId="{2B677797-64F2-47F4-B5C7-DC800B87D5CF}">
      <dgm:prSet/>
      <dgm:spPr/>
      <dgm:t>
        <a:bodyPr/>
        <a:lstStyle/>
        <a:p>
          <a:endParaRPr lang="en-US"/>
        </a:p>
      </dgm:t>
    </dgm:pt>
    <dgm:pt modelId="{C065E69D-6F72-4F38-A6BE-68EDD27F947A}" type="sibTrans" cxnId="{2B677797-64F2-47F4-B5C7-DC800B87D5CF}">
      <dgm:prSet/>
      <dgm:spPr/>
      <dgm:t>
        <a:bodyPr/>
        <a:lstStyle/>
        <a:p>
          <a:endParaRPr lang="en-US"/>
        </a:p>
      </dgm:t>
    </dgm:pt>
    <dgm:pt modelId="{0A6534A3-7954-4330-BAB9-BBA95FCF1F5D}">
      <dgm:prSet custT="1"/>
      <dgm:spPr/>
      <dgm:t>
        <a:bodyPr/>
        <a:lstStyle/>
        <a:p>
          <a:r>
            <a:rPr lang="pt-BR" sz="1800" dirty="0"/>
            <a:t>A avaliação será realizada de um trabalho prático (T) e atividades realizadas durante as aulas (A). A média final do aluno, na disciplina, é calculada de acordo com a equação abaixo:</a:t>
          </a:r>
          <a:endParaRPr lang="en-US" sz="1800" dirty="0"/>
        </a:p>
      </dgm:t>
    </dgm:pt>
    <dgm:pt modelId="{CE6BBFA8-F2CF-4AA2-8D49-815BB6C7D85D}" type="parTrans" cxnId="{05B9B340-82D6-4EC8-8A49-EBC38133CD1F}">
      <dgm:prSet/>
      <dgm:spPr/>
      <dgm:t>
        <a:bodyPr/>
        <a:lstStyle/>
        <a:p>
          <a:endParaRPr lang="en-US"/>
        </a:p>
      </dgm:t>
    </dgm:pt>
    <dgm:pt modelId="{2CA883A2-C414-4E62-83B0-C4E43F61D27A}" type="sibTrans" cxnId="{05B9B340-82D6-4EC8-8A49-EBC38133CD1F}">
      <dgm:prSet/>
      <dgm:spPr/>
      <dgm:t>
        <a:bodyPr/>
        <a:lstStyle/>
        <a:p>
          <a:endParaRPr lang="en-US"/>
        </a:p>
      </dgm:t>
    </dgm:pt>
    <dgm:pt modelId="{AAE72C81-D45F-4BF2-AF2F-06F084549D8A}">
      <dgm:prSet custT="1"/>
      <dgm:spPr/>
      <dgm:t>
        <a:bodyPr/>
        <a:lstStyle/>
        <a:p>
          <a:pPr algn="ctr"/>
          <a:r>
            <a:rPr lang="pt-BR" sz="1800" b="1" dirty="0"/>
            <a:t>Média Final = T (6,0) + A (4,0) onde:</a:t>
          </a:r>
          <a:endParaRPr lang="en-US" sz="1800" b="1" dirty="0"/>
        </a:p>
      </dgm:t>
    </dgm:pt>
    <dgm:pt modelId="{8B710BD5-672B-4135-AEBF-DEC9105C9F8D}" type="parTrans" cxnId="{80CFCCD2-FE98-4602-BF42-DC594F2F417C}">
      <dgm:prSet/>
      <dgm:spPr/>
      <dgm:t>
        <a:bodyPr/>
        <a:lstStyle/>
        <a:p>
          <a:endParaRPr lang="en-US"/>
        </a:p>
      </dgm:t>
    </dgm:pt>
    <dgm:pt modelId="{FA72BDAC-94BA-4788-8C68-0DD07FA85903}" type="sibTrans" cxnId="{80CFCCD2-FE98-4602-BF42-DC594F2F417C}">
      <dgm:prSet/>
      <dgm:spPr/>
      <dgm:t>
        <a:bodyPr/>
        <a:lstStyle/>
        <a:p>
          <a:endParaRPr lang="en-US"/>
        </a:p>
      </dgm:t>
    </dgm:pt>
    <dgm:pt modelId="{B8AD320B-26BE-463A-896A-6FC99FB2BA03}">
      <dgm:prSet custT="1"/>
      <dgm:spPr/>
      <dgm:t>
        <a:bodyPr/>
        <a:lstStyle/>
        <a:p>
          <a:r>
            <a:rPr lang="pt-BR" sz="1800" dirty="0"/>
            <a:t>T = Nota do Trabalho Prático</a:t>
          </a:r>
          <a:endParaRPr lang="en-US" sz="1800" dirty="0"/>
        </a:p>
      </dgm:t>
    </dgm:pt>
    <dgm:pt modelId="{2E4E02A5-3C66-47F1-B40F-A1C101E2D352}" type="parTrans" cxnId="{0F90F8A6-F7DE-450C-A141-AB0767A0B45B}">
      <dgm:prSet/>
      <dgm:spPr/>
      <dgm:t>
        <a:bodyPr/>
        <a:lstStyle/>
        <a:p>
          <a:endParaRPr lang="en-US"/>
        </a:p>
      </dgm:t>
    </dgm:pt>
    <dgm:pt modelId="{653D2E22-ECC5-4AB4-8D84-6EE32BAE80B6}" type="sibTrans" cxnId="{0F90F8A6-F7DE-450C-A141-AB0767A0B45B}">
      <dgm:prSet/>
      <dgm:spPr/>
      <dgm:t>
        <a:bodyPr/>
        <a:lstStyle/>
        <a:p>
          <a:endParaRPr lang="en-US"/>
        </a:p>
      </dgm:t>
    </dgm:pt>
    <dgm:pt modelId="{5DF68D72-1EED-4DBB-8D29-B2B101ECE8F5}">
      <dgm:prSet custT="1"/>
      <dgm:spPr/>
      <dgm:t>
        <a:bodyPr/>
        <a:lstStyle/>
        <a:p>
          <a:r>
            <a:rPr lang="pt-BR" sz="1800"/>
            <a:t>A = Notas das atividades</a:t>
          </a:r>
          <a:endParaRPr lang="en-US" sz="1800"/>
        </a:p>
      </dgm:t>
    </dgm:pt>
    <dgm:pt modelId="{CA247501-5D34-48BD-BD9F-024FA8D16AD2}" type="parTrans" cxnId="{EAC5DCB1-5642-497E-8BBB-13E2CF08A637}">
      <dgm:prSet/>
      <dgm:spPr/>
      <dgm:t>
        <a:bodyPr/>
        <a:lstStyle/>
        <a:p>
          <a:endParaRPr lang="en-US"/>
        </a:p>
      </dgm:t>
    </dgm:pt>
    <dgm:pt modelId="{4D02D4FF-31CF-4145-8607-B13432E55639}" type="sibTrans" cxnId="{EAC5DCB1-5642-497E-8BBB-13E2CF08A637}">
      <dgm:prSet/>
      <dgm:spPr/>
      <dgm:t>
        <a:bodyPr/>
        <a:lstStyle/>
        <a:p>
          <a:endParaRPr lang="en-US"/>
        </a:p>
      </dgm:t>
    </dgm:pt>
    <dgm:pt modelId="{3B621014-C480-4F4A-B4C5-A3B2C3363292}">
      <dgm:prSet custT="1"/>
      <dgm:spPr/>
      <dgm:t>
        <a:bodyPr/>
        <a:lstStyle/>
        <a:p>
          <a:r>
            <a:rPr lang="pt-BR" sz="1800" b="1" dirty="0"/>
            <a:t>O aluno que obtiver Média Final igual ou superior a 7 (sete) é considerado aprovado na disciplina desde que obtenha o mínimo de frequência estabelecido</a:t>
          </a:r>
          <a:r>
            <a:rPr lang="pt-BR" sz="1800" dirty="0"/>
            <a:t>. </a:t>
          </a:r>
          <a:endParaRPr lang="en-US" sz="1800" dirty="0"/>
        </a:p>
      </dgm:t>
    </dgm:pt>
    <dgm:pt modelId="{D216EFA0-63DD-4A64-9111-BDC43E54FB9F}" type="parTrans" cxnId="{0F4EB80E-7C11-4AAC-AC54-81201F7D4B52}">
      <dgm:prSet/>
      <dgm:spPr/>
      <dgm:t>
        <a:bodyPr/>
        <a:lstStyle/>
        <a:p>
          <a:endParaRPr lang="en-US"/>
        </a:p>
      </dgm:t>
    </dgm:pt>
    <dgm:pt modelId="{885EAF9D-DD71-46A1-8423-6F97B118FD7D}" type="sibTrans" cxnId="{0F4EB80E-7C11-4AAC-AC54-81201F7D4B52}">
      <dgm:prSet/>
      <dgm:spPr/>
      <dgm:t>
        <a:bodyPr/>
        <a:lstStyle/>
        <a:p>
          <a:endParaRPr lang="en-US"/>
        </a:p>
      </dgm:t>
    </dgm:pt>
    <dgm:pt modelId="{8ABE5399-C868-4FD7-90B1-57D426D81708}" type="pres">
      <dgm:prSet presAssocID="{078C9D5E-75F5-46EB-AA41-A389139B06B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72F49612-84A1-4D2B-8AD6-8764F58C681A}" type="pres">
      <dgm:prSet presAssocID="{2A737C16-5DF1-42E2-A534-6F7B59D15EFB}" presName="thickLine" presStyleLbl="alignNode1" presStyleIdx="0" presStyleCnt="6"/>
      <dgm:spPr/>
    </dgm:pt>
    <dgm:pt modelId="{DC743E57-F55A-4815-8D23-8AA832D69A21}" type="pres">
      <dgm:prSet presAssocID="{2A737C16-5DF1-42E2-A534-6F7B59D15EFB}" presName="horz1" presStyleCnt="0"/>
      <dgm:spPr/>
    </dgm:pt>
    <dgm:pt modelId="{EDE3A1C1-2F54-4D6F-B5EE-B00F545ABFF9}" type="pres">
      <dgm:prSet presAssocID="{2A737C16-5DF1-42E2-A534-6F7B59D15EFB}" presName="tx1" presStyleLbl="revTx" presStyleIdx="0" presStyleCnt="6" custScaleY="600587"/>
      <dgm:spPr/>
      <dgm:t>
        <a:bodyPr/>
        <a:lstStyle/>
        <a:p>
          <a:endParaRPr lang="pt-BR"/>
        </a:p>
      </dgm:t>
    </dgm:pt>
    <dgm:pt modelId="{5F9A2808-5D1B-4909-8BFD-56BDB7EA8949}" type="pres">
      <dgm:prSet presAssocID="{2A737C16-5DF1-42E2-A534-6F7B59D15EFB}" presName="vert1" presStyleCnt="0"/>
      <dgm:spPr/>
    </dgm:pt>
    <dgm:pt modelId="{1DD46AFB-33E5-41EF-B80B-2D82D2E28956}" type="pres">
      <dgm:prSet presAssocID="{0A6534A3-7954-4330-BAB9-BBA95FCF1F5D}" presName="thickLine" presStyleLbl="alignNode1" presStyleIdx="1" presStyleCnt="6"/>
      <dgm:spPr/>
    </dgm:pt>
    <dgm:pt modelId="{C628C470-6783-4066-9F9C-9408D4963132}" type="pres">
      <dgm:prSet presAssocID="{0A6534A3-7954-4330-BAB9-BBA95FCF1F5D}" presName="horz1" presStyleCnt="0"/>
      <dgm:spPr/>
    </dgm:pt>
    <dgm:pt modelId="{4B64155E-C645-4448-9780-5A1E905E1707}" type="pres">
      <dgm:prSet presAssocID="{0A6534A3-7954-4330-BAB9-BBA95FCF1F5D}" presName="tx1" presStyleLbl="revTx" presStyleIdx="1" presStyleCnt="6" custScaleY="950946"/>
      <dgm:spPr/>
      <dgm:t>
        <a:bodyPr/>
        <a:lstStyle/>
        <a:p>
          <a:endParaRPr lang="pt-BR"/>
        </a:p>
      </dgm:t>
    </dgm:pt>
    <dgm:pt modelId="{C299FEA8-9247-421E-9DE7-D6418E917346}" type="pres">
      <dgm:prSet presAssocID="{0A6534A3-7954-4330-BAB9-BBA95FCF1F5D}" presName="vert1" presStyleCnt="0"/>
      <dgm:spPr/>
    </dgm:pt>
    <dgm:pt modelId="{B9E9925C-852D-47BF-86D5-1DBA04178FF8}" type="pres">
      <dgm:prSet presAssocID="{AAE72C81-D45F-4BF2-AF2F-06F084549D8A}" presName="thickLine" presStyleLbl="alignNode1" presStyleIdx="2" presStyleCnt="6"/>
      <dgm:spPr/>
    </dgm:pt>
    <dgm:pt modelId="{92863314-2E2A-4D64-AE66-03FCE4792A80}" type="pres">
      <dgm:prSet presAssocID="{AAE72C81-D45F-4BF2-AF2F-06F084549D8A}" presName="horz1" presStyleCnt="0"/>
      <dgm:spPr/>
    </dgm:pt>
    <dgm:pt modelId="{783767A5-CF60-4088-B953-2AFC6993F241}" type="pres">
      <dgm:prSet presAssocID="{AAE72C81-D45F-4BF2-AF2F-06F084549D8A}" presName="tx1" presStyleLbl="revTx" presStyleIdx="2" presStyleCnt="6" custScaleY="600587"/>
      <dgm:spPr/>
      <dgm:t>
        <a:bodyPr/>
        <a:lstStyle/>
        <a:p>
          <a:endParaRPr lang="pt-BR"/>
        </a:p>
      </dgm:t>
    </dgm:pt>
    <dgm:pt modelId="{25DEDF57-BD03-41C8-A204-F7B0B461042A}" type="pres">
      <dgm:prSet presAssocID="{AAE72C81-D45F-4BF2-AF2F-06F084549D8A}" presName="vert1" presStyleCnt="0"/>
      <dgm:spPr/>
    </dgm:pt>
    <dgm:pt modelId="{593ECD42-496F-4440-A3D8-68CAE092D56F}" type="pres">
      <dgm:prSet presAssocID="{B8AD320B-26BE-463A-896A-6FC99FB2BA03}" presName="thickLine" presStyleLbl="alignNode1" presStyleIdx="3" presStyleCnt="6"/>
      <dgm:spPr/>
    </dgm:pt>
    <dgm:pt modelId="{F7A4D3F0-ABB3-4859-AB81-D7A468BC4AC3}" type="pres">
      <dgm:prSet presAssocID="{B8AD320B-26BE-463A-896A-6FC99FB2BA03}" presName="horz1" presStyleCnt="0"/>
      <dgm:spPr/>
    </dgm:pt>
    <dgm:pt modelId="{BBB54611-E45C-4D01-9F69-630C050131B7}" type="pres">
      <dgm:prSet presAssocID="{B8AD320B-26BE-463A-896A-6FC99FB2BA03}" presName="tx1" presStyleLbl="revTx" presStyleIdx="3" presStyleCnt="6" custScaleY="600587"/>
      <dgm:spPr/>
      <dgm:t>
        <a:bodyPr/>
        <a:lstStyle/>
        <a:p>
          <a:endParaRPr lang="pt-BR"/>
        </a:p>
      </dgm:t>
    </dgm:pt>
    <dgm:pt modelId="{23F088EC-F35D-4E32-8D8E-DDE4BFCD6472}" type="pres">
      <dgm:prSet presAssocID="{B8AD320B-26BE-463A-896A-6FC99FB2BA03}" presName="vert1" presStyleCnt="0"/>
      <dgm:spPr/>
    </dgm:pt>
    <dgm:pt modelId="{8F4C5716-1DDB-4A69-B100-F8011500FCDB}" type="pres">
      <dgm:prSet presAssocID="{5DF68D72-1EED-4DBB-8D29-B2B101ECE8F5}" presName="thickLine" presStyleLbl="alignNode1" presStyleIdx="4" presStyleCnt="6"/>
      <dgm:spPr/>
    </dgm:pt>
    <dgm:pt modelId="{0BAD3AD1-72A0-4F1F-829A-3387879BAD50}" type="pres">
      <dgm:prSet presAssocID="{5DF68D72-1EED-4DBB-8D29-B2B101ECE8F5}" presName="horz1" presStyleCnt="0"/>
      <dgm:spPr/>
    </dgm:pt>
    <dgm:pt modelId="{AE914878-7DFE-4E8D-98EF-4F75B9B2640D}" type="pres">
      <dgm:prSet presAssocID="{5DF68D72-1EED-4DBB-8D29-B2B101ECE8F5}" presName="tx1" presStyleLbl="revTx" presStyleIdx="4" presStyleCnt="6" custScaleY="600587"/>
      <dgm:spPr/>
      <dgm:t>
        <a:bodyPr/>
        <a:lstStyle/>
        <a:p>
          <a:endParaRPr lang="pt-BR"/>
        </a:p>
      </dgm:t>
    </dgm:pt>
    <dgm:pt modelId="{4C5372A4-C94B-4C5D-8F6E-AD5649B74A98}" type="pres">
      <dgm:prSet presAssocID="{5DF68D72-1EED-4DBB-8D29-B2B101ECE8F5}" presName="vert1" presStyleCnt="0"/>
      <dgm:spPr/>
    </dgm:pt>
    <dgm:pt modelId="{59ABAC2A-75D2-4C04-B190-C24381396630}" type="pres">
      <dgm:prSet presAssocID="{3B621014-C480-4F4A-B4C5-A3B2C3363292}" presName="thickLine" presStyleLbl="alignNode1" presStyleIdx="5" presStyleCnt="6"/>
      <dgm:spPr/>
    </dgm:pt>
    <dgm:pt modelId="{49B5B2B8-EBC2-4A96-A7D5-4DD32C31BCEA}" type="pres">
      <dgm:prSet presAssocID="{3B621014-C480-4F4A-B4C5-A3B2C3363292}" presName="horz1" presStyleCnt="0"/>
      <dgm:spPr/>
    </dgm:pt>
    <dgm:pt modelId="{28FFF350-2B93-43F0-B993-3A434F1F91F9}" type="pres">
      <dgm:prSet presAssocID="{3B621014-C480-4F4A-B4C5-A3B2C3363292}" presName="tx1" presStyleLbl="revTx" presStyleIdx="5" presStyleCnt="6" custScaleY="600587"/>
      <dgm:spPr/>
      <dgm:t>
        <a:bodyPr/>
        <a:lstStyle/>
        <a:p>
          <a:endParaRPr lang="pt-BR"/>
        </a:p>
      </dgm:t>
    </dgm:pt>
    <dgm:pt modelId="{F45795DB-0E87-4776-9D6C-F4C6104D2DEF}" type="pres">
      <dgm:prSet presAssocID="{3B621014-C480-4F4A-B4C5-A3B2C3363292}" presName="vert1" presStyleCnt="0"/>
      <dgm:spPr/>
    </dgm:pt>
  </dgm:ptLst>
  <dgm:cxnLst>
    <dgm:cxn modelId="{0F90F8A6-F7DE-450C-A141-AB0767A0B45B}" srcId="{078C9D5E-75F5-46EB-AA41-A389139B06B9}" destId="{B8AD320B-26BE-463A-896A-6FC99FB2BA03}" srcOrd="3" destOrd="0" parTransId="{2E4E02A5-3C66-47F1-B40F-A1C101E2D352}" sibTransId="{653D2E22-ECC5-4AB4-8D84-6EE32BAE80B6}"/>
    <dgm:cxn modelId="{0F4EB80E-7C11-4AAC-AC54-81201F7D4B52}" srcId="{078C9D5E-75F5-46EB-AA41-A389139B06B9}" destId="{3B621014-C480-4F4A-B4C5-A3B2C3363292}" srcOrd="5" destOrd="0" parTransId="{D216EFA0-63DD-4A64-9111-BDC43E54FB9F}" sibTransId="{885EAF9D-DD71-46A1-8423-6F97B118FD7D}"/>
    <dgm:cxn modelId="{0374A505-92DE-4021-8F58-6FE955414F3A}" type="presOf" srcId="{5DF68D72-1EED-4DBB-8D29-B2B101ECE8F5}" destId="{AE914878-7DFE-4E8D-98EF-4F75B9B2640D}" srcOrd="0" destOrd="0" presId="urn:microsoft.com/office/officeart/2008/layout/LinedList"/>
    <dgm:cxn modelId="{05B9B340-82D6-4EC8-8A49-EBC38133CD1F}" srcId="{078C9D5E-75F5-46EB-AA41-A389139B06B9}" destId="{0A6534A3-7954-4330-BAB9-BBA95FCF1F5D}" srcOrd="1" destOrd="0" parTransId="{CE6BBFA8-F2CF-4AA2-8D49-815BB6C7D85D}" sibTransId="{2CA883A2-C414-4E62-83B0-C4E43F61D27A}"/>
    <dgm:cxn modelId="{FAA76E57-8F3E-4D30-AC21-8D523C74CA7C}" type="presOf" srcId="{078C9D5E-75F5-46EB-AA41-A389139B06B9}" destId="{8ABE5399-C868-4FD7-90B1-57D426D81708}" srcOrd="0" destOrd="0" presId="urn:microsoft.com/office/officeart/2008/layout/LinedList"/>
    <dgm:cxn modelId="{3641FEE1-2E9A-4E6E-86F6-B3354BF83937}" type="presOf" srcId="{AAE72C81-D45F-4BF2-AF2F-06F084549D8A}" destId="{783767A5-CF60-4088-B953-2AFC6993F241}" srcOrd="0" destOrd="0" presId="urn:microsoft.com/office/officeart/2008/layout/LinedList"/>
    <dgm:cxn modelId="{6C0DE641-78AF-4271-9071-D5C7BBF96073}" type="presOf" srcId="{3B621014-C480-4F4A-B4C5-A3B2C3363292}" destId="{28FFF350-2B93-43F0-B993-3A434F1F91F9}" srcOrd="0" destOrd="0" presId="urn:microsoft.com/office/officeart/2008/layout/LinedList"/>
    <dgm:cxn modelId="{2B677797-64F2-47F4-B5C7-DC800B87D5CF}" srcId="{078C9D5E-75F5-46EB-AA41-A389139B06B9}" destId="{2A737C16-5DF1-42E2-A534-6F7B59D15EFB}" srcOrd="0" destOrd="0" parTransId="{58544559-85A4-4692-8A0F-4F51279A7EF3}" sibTransId="{C065E69D-6F72-4F38-A6BE-68EDD27F947A}"/>
    <dgm:cxn modelId="{E051F42F-95C2-4EA2-90E1-C6E47D0C3179}" type="presOf" srcId="{B8AD320B-26BE-463A-896A-6FC99FB2BA03}" destId="{BBB54611-E45C-4D01-9F69-630C050131B7}" srcOrd="0" destOrd="0" presId="urn:microsoft.com/office/officeart/2008/layout/LinedList"/>
    <dgm:cxn modelId="{D501B92B-572B-48BF-B485-3151C9A23FFF}" type="presOf" srcId="{2A737C16-5DF1-42E2-A534-6F7B59D15EFB}" destId="{EDE3A1C1-2F54-4D6F-B5EE-B00F545ABFF9}" srcOrd="0" destOrd="0" presId="urn:microsoft.com/office/officeart/2008/layout/LinedList"/>
    <dgm:cxn modelId="{EAC5DCB1-5642-497E-8BBB-13E2CF08A637}" srcId="{078C9D5E-75F5-46EB-AA41-A389139B06B9}" destId="{5DF68D72-1EED-4DBB-8D29-B2B101ECE8F5}" srcOrd="4" destOrd="0" parTransId="{CA247501-5D34-48BD-BD9F-024FA8D16AD2}" sibTransId="{4D02D4FF-31CF-4145-8607-B13432E55639}"/>
    <dgm:cxn modelId="{80CFCCD2-FE98-4602-BF42-DC594F2F417C}" srcId="{078C9D5E-75F5-46EB-AA41-A389139B06B9}" destId="{AAE72C81-D45F-4BF2-AF2F-06F084549D8A}" srcOrd="2" destOrd="0" parTransId="{8B710BD5-672B-4135-AEBF-DEC9105C9F8D}" sibTransId="{FA72BDAC-94BA-4788-8C68-0DD07FA85903}"/>
    <dgm:cxn modelId="{DF6CE3BD-45F3-4667-85BE-EFBB7A48D7B4}" type="presOf" srcId="{0A6534A3-7954-4330-BAB9-BBA95FCF1F5D}" destId="{4B64155E-C645-4448-9780-5A1E905E1707}" srcOrd="0" destOrd="0" presId="urn:microsoft.com/office/officeart/2008/layout/LinedList"/>
    <dgm:cxn modelId="{5E433E9F-43D6-4526-AD0B-F9D737E7F3A0}" type="presParOf" srcId="{8ABE5399-C868-4FD7-90B1-57D426D81708}" destId="{72F49612-84A1-4D2B-8AD6-8764F58C681A}" srcOrd="0" destOrd="0" presId="urn:microsoft.com/office/officeart/2008/layout/LinedList"/>
    <dgm:cxn modelId="{348AEC8C-C08D-4D4C-91A7-AA6C9BAAA0EB}" type="presParOf" srcId="{8ABE5399-C868-4FD7-90B1-57D426D81708}" destId="{DC743E57-F55A-4815-8D23-8AA832D69A21}" srcOrd="1" destOrd="0" presId="urn:microsoft.com/office/officeart/2008/layout/LinedList"/>
    <dgm:cxn modelId="{AD32788E-C731-4715-9505-06FDC58D82A6}" type="presParOf" srcId="{DC743E57-F55A-4815-8D23-8AA832D69A21}" destId="{EDE3A1C1-2F54-4D6F-B5EE-B00F545ABFF9}" srcOrd="0" destOrd="0" presId="urn:microsoft.com/office/officeart/2008/layout/LinedList"/>
    <dgm:cxn modelId="{50C38FB1-2F01-4F6E-8B0C-730C230818B1}" type="presParOf" srcId="{DC743E57-F55A-4815-8D23-8AA832D69A21}" destId="{5F9A2808-5D1B-4909-8BFD-56BDB7EA8949}" srcOrd="1" destOrd="0" presId="urn:microsoft.com/office/officeart/2008/layout/LinedList"/>
    <dgm:cxn modelId="{BE42F8FB-AD96-464A-AB74-6CFEBB0DADF5}" type="presParOf" srcId="{8ABE5399-C868-4FD7-90B1-57D426D81708}" destId="{1DD46AFB-33E5-41EF-B80B-2D82D2E28956}" srcOrd="2" destOrd="0" presId="urn:microsoft.com/office/officeart/2008/layout/LinedList"/>
    <dgm:cxn modelId="{19F3CDD7-A994-47AC-90FA-57511732992E}" type="presParOf" srcId="{8ABE5399-C868-4FD7-90B1-57D426D81708}" destId="{C628C470-6783-4066-9F9C-9408D4963132}" srcOrd="3" destOrd="0" presId="urn:microsoft.com/office/officeart/2008/layout/LinedList"/>
    <dgm:cxn modelId="{66992546-7027-46D6-B5F7-758985DFB1BC}" type="presParOf" srcId="{C628C470-6783-4066-9F9C-9408D4963132}" destId="{4B64155E-C645-4448-9780-5A1E905E1707}" srcOrd="0" destOrd="0" presId="urn:microsoft.com/office/officeart/2008/layout/LinedList"/>
    <dgm:cxn modelId="{7FA7F728-40E3-471D-8350-7EECC91E7AE8}" type="presParOf" srcId="{C628C470-6783-4066-9F9C-9408D4963132}" destId="{C299FEA8-9247-421E-9DE7-D6418E917346}" srcOrd="1" destOrd="0" presId="urn:microsoft.com/office/officeart/2008/layout/LinedList"/>
    <dgm:cxn modelId="{47BF75A2-7521-485F-BDBE-9FCAE372DFE0}" type="presParOf" srcId="{8ABE5399-C868-4FD7-90B1-57D426D81708}" destId="{B9E9925C-852D-47BF-86D5-1DBA04178FF8}" srcOrd="4" destOrd="0" presId="urn:microsoft.com/office/officeart/2008/layout/LinedList"/>
    <dgm:cxn modelId="{3A747FAB-ED69-4EAA-85A6-919D594EEFE8}" type="presParOf" srcId="{8ABE5399-C868-4FD7-90B1-57D426D81708}" destId="{92863314-2E2A-4D64-AE66-03FCE4792A80}" srcOrd="5" destOrd="0" presId="urn:microsoft.com/office/officeart/2008/layout/LinedList"/>
    <dgm:cxn modelId="{7AD478BF-5314-4C03-B2BC-A19587019B9E}" type="presParOf" srcId="{92863314-2E2A-4D64-AE66-03FCE4792A80}" destId="{783767A5-CF60-4088-B953-2AFC6993F241}" srcOrd="0" destOrd="0" presId="urn:microsoft.com/office/officeart/2008/layout/LinedList"/>
    <dgm:cxn modelId="{BE55FC71-0AFA-42F8-B813-F728F6428D40}" type="presParOf" srcId="{92863314-2E2A-4D64-AE66-03FCE4792A80}" destId="{25DEDF57-BD03-41C8-A204-F7B0B461042A}" srcOrd="1" destOrd="0" presId="urn:microsoft.com/office/officeart/2008/layout/LinedList"/>
    <dgm:cxn modelId="{62ADEDD5-5534-4094-AC0E-E057ABCA3AE0}" type="presParOf" srcId="{8ABE5399-C868-4FD7-90B1-57D426D81708}" destId="{593ECD42-496F-4440-A3D8-68CAE092D56F}" srcOrd="6" destOrd="0" presId="urn:microsoft.com/office/officeart/2008/layout/LinedList"/>
    <dgm:cxn modelId="{1534D5E5-2C2D-4B0B-9DF0-4F094C0C1AC9}" type="presParOf" srcId="{8ABE5399-C868-4FD7-90B1-57D426D81708}" destId="{F7A4D3F0-ABB3-4859-AB81-D7A468BC4AC3}" srcOrd="7" destOrd="0" presId="urn:microsoft.com/office/officeart/2008/layout/LinedList"/>
    <dgm:cxn modelId="{FCCC3F8A-5A30-4754-8E9E-9BE022F7CBC7}" type="presParOf" srcId="{F7A4D3F0-ABB3-4859-AB81-D7A468BC4AC3}" destId="{BBB54611-E45C-4D01-9F69-630C050131B7}" srcOrd="0" destOrd="0" presId="urn:microsoft.com/office/officeart/2008/layout/LinedList"/>
    <dgm:cxn modelId="{0549C186-49ED-4D45-B829-135A2214BC71}" type="presParOf" srcId="{F7A4D3F0-ABB3-4859-AB81-D7A468BC4AC3}" destId="{23F088EC-F35D-4E32-8D8E-DDE4BFCD6472}" srcOrd="1" destOrd="0" presId="urn:microsoft.com/office/officeart/2008/layout/LinedList"/>
    <dgm:cxn modelId="{7C150A21-CA1D-486A-9D0F-DB39C1834083}" type="presParOf" srcId="{8ABE5399-C868-4FD7-90B1-57D426D81708}" destId="{8F4C5716-1DDB-4A69-B100-F8011500FCDB}" srcOrd="8" destOrd="0" presId="urn:microsoft.com/office/officeart/2008/layout/LinedList"/>
    <dgm:cxn modelId="{5C5CB42A-3889-4AEB-BAF9-5A178CA73904}" type="presParOf" srcId="{8ABE5399-C868-4FD7-90B1-57D426D81708}" destId="{0BAD3AD1-72A0-4F1F-829A-3387879BAD50}" srcOrd="9" destOrd="0" presId="urn:microsoft.com/office/officeart/2008/layout/LinedList"/>
    <dgm:cxn modelId="{FE7EE4BB-44BC-44B5-835E-B1CB60C4CE62}" type="presParOf" srcId="{0BAD3AD1-72A0-4F1F-829A-3387879BAD50}" destId="{AE914878-7DFE-4E8D-98EF-4F75B9B2640D}" srcOrd="0" destOrd="0" presId="urn:microsoft.com/office/officeart/2008/layout/LinedList"/>
    <dgm:cxn modelId="{F7B61A19-E71C-41C9-84D6-FEB40DD2F846}" type="presParOf" srcId="{0BAD3AD1-72A0-4F1F-829A-3387879BAD50}" destId="{4C5372A4-C94B-4C5D-8F6E-AD5649B74A98}" srcOrd="1" destOrd="0" presId="urn:microsoft.com/office/officeart/2008/layout/LinedList"/>
    <dgm:cxn modelId="{2BCDBE6C-5EF7-4FF7-9140-87FAD44C9744}" type="presParOf" srcId="{8ABE5399-C868-4FD7-90B1-57D426D81708}" destId="{59ABAC2A-75D2-4C04-B190-C24381396630}" srcOrd="10" destOrd="0" presId="urn:microsoft.com/office/officeart/2008/layout/LinedList"/>
    <dgm:cxn modelId="{522123A9-DDF1-4B87-81FD-40C990FAC1B1}" type="presParOf" srcId="{8ABE5399-C868-4FD7-90B1-57D426D81708}" destId="{49B5B2B8-EBC2-4A96-A7D5-4DD32C31BCEA}" srcOrd="11" destOrd="0" presId="urn:microsoft.com/office/officeart/2008/layout/LinedList"/>
    <dgm:cxn modelId="{AE104112-C408-4E18-8FF7-2505E978FC4F}" type="presParOf" srcId="{49B5B2B8-EBC2-4A96-A7D5-4DD32C31BCEA}" destId="{28FFF350-2B93-43F0-B993-3A434F1F91F9}" srcOrd="0" destOrd="0" presId="urn:microsoft.com/office/officeart/2008/layout/LinedList"/>
    <dgm:cxn modelId="{14160AE9-CF37-410E-97AF-E4130C81F753}" type="presParOf" srcId="{49B5B2B8-EBC2-4A96-A7D5-4DD32C31BCEA}" destId="{F45795DB-0E87-4776-9D6C-F4C6104D2D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49612-84A1-4D2B-8AD6-8764F58C681A}">
      <dsp:nvSpPr>
        <dsp:cNvPr id="0" name=""/>
        <dsp:cNvSpPr/>
      </dsp:nvSpPr>
      <dsp:spPr>
        <a:xfrm>
          <a:off x="0" y="191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3A1C1-2F54-4D6F-B5EE-B00F545ABFF9}">
      <dsp:nvSpPr>
        <dsp:cNvPr id="0" name=""/>
        <dsp:cNvSpPr/>
      </dsp:nvSpPr>
      <dsp:spPr>
        <a:xfrm>
          <a:off x="0" y="1916"/>
          <a:ext cx="8221563" cy="63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/>
            <a:t>Forma de Avaliação</a:t>
          </a:r>
          <a:endParaRPr lang="en-US" sz="1800" kern="1200" dirty="0"/>
        </a:p>
      </dsp:txBody>
      <dsp:txXfrm>
        <a:off x="0" y="1916"/>
        <a:ext cx="8221563" cy="638158"/>
      </dsp:txXfrm>
    </dsp:sp>
    <dsp:sp modelId="{1DD46AFB-33E5-41EF-B80B-2D82D2E28956}">
      <dsp:nvSpPr>
        <dsp:cNvPr id="0" name=""/>
        <dsp:cNvSpPr/>
      </dsp:nvSpPr>
      <dsp:spPr>
        <a:xfrm>
          <a:off x="0" y="64007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4155E-C645-4448-9780-5A1E905E1707}">
      <dsp:nvSpPr>
        <dsp:cNvPr id="0" name=""/>
        <dsp:cNvSpPr/>
      </dsp:nvSpPr>
      <dsp:spPr>
        <a:xfrm>
          <a:off x="0" y="640075"/>
          <a:ext cx="8221563" cy="101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A avaliação será realizada de um trabalho prático (T) e atividades realizadas durante as aulas (A). A média final do aluno, na disciplina, é calculada de acordo com a equação abaixo:</a:t>
          </a:r>
          <a:endParaRPr lang="en-US" sz="1800" kern="1200" dirty="0"/>
        </a:p>
      </dsp:txBody>
      <dsp:txXfrm>
        <a:off x="0" y="640075"/>
        <a:ext cx="8221563" cy="1010435"/>
      </dsp:txXfrm>
    </dsp:sp>
    <dsp:sp modelId="{B9E9925C-852D-47BF-86D5-1DBA04178FF8}">
      <dsp:nvSpPr>
        <dsp:cNvPr id="0" name=""/>
        <dsp:cNvSpPr/>
      </dsp:nvSpPr>
      <dsp:spPr>
        <a:xfrm>
          <a:off x="0" y="165051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767A5-CF60-4088-B953-2AFC6993F241}">
      <dsp:nvSpPr>
        <dsp:cNvPr id="0" name=""/>
        <dsp:cNvSpPr/>
      </dsp:nvSpPr>
      <dsp:spPr>
        <a:xfrm>
          <a:off x="0" y="1650510"/>
          <a:ext cx="8221563" cy="63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/>
            <a:t>Média Final = T (6,0) + A (4,0) onde:</a:t>
          </a:r>
          <a:endParaRPr lang="en-US" sz="1800" b="1" kern="1200" dirty="0"/>
        </a:p>
      </dsp:txBody>
      <dsp:txXfrm>
        <a:off x="0" y="1650510"/>
        <a:ext cx="8221563" cy="638158"/>
      </dsp:txXfrm>
    </dsp:sp>
    <dsp:sp modelId="{593ECD42-496F-4440-A3D8-68CAE092D56F}">
      <dsp:nvSpPr>
        <dsp:cNvPr id="0" name=""/>
        <dsp:cNvSpPr/>
      </dsp:nvSpPr>
      <dsp:spPr>
        <a:xfrm>
          <a:off x="0" y="228866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54611-E45C-4D01-9F69-630C050131B7}">
      <dsp:nvSpPr>
        <dsp:cNvPr id="0" name=""/>
        <dsp:cNvSpPr/>
      </dsp:nvSpPr>
      <dsp:spPr>
        <a:xfrm>
          <a:off x="0" y="2288669"/>
          <a:ext cx="8221563" cy="63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T = Nota do Trabalho Prático</a:t>
          </a:r>
          <a:endParaRPr lang="en-US" sz="1800" kern="1200" dirty="0"/>
        </a:p>
      </dsp:txBody>
      <dsp:txXfrm>
        <a:off x="0" y="2288669"/>
        <a:ext cx="8221563" cy="638158"/>
      </dsp:txXfrm>
    </dsp:sp>
    <dsp:sp modelId="{8F4C5716-1DDB-4A69-B100-F8011500FCDB}">
      <dsp:nvSpPr>
        <dsp:cNvPr id="0" name=""/>
        <dsp:cNvSpPr/>
      </dsp:nvSpPr>
      <dsp:spPr>
        <a:xfrm>
          <a:off x="0" y="292682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14878-7DFE-4E8D-98EF-4F75B9B2640D}">
      <dsp:nvSpPr>
        <dsp:cNvPr id="0" name=""/>
        <dsp:cNvSpPr/>
      </dsp:nvSpPr>
      <dsp:spPr>
        <a:xfrm>
          <a:off x="0" y="2926828"/>
          <a:ext cx="8221563" cy="63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A = Notas das atividades</a:t>
          </a:r>
          <a:endParaRPr lang="en-US" sz="1800" kern="1200"/>
        </a:p>
      </dsp:txBody>
      <dsp:txXfrm>
        <a:off x="0" y="2926828"/>
        <a:ext cx="8221563" cy="638158"/>
      </dsp:txXfrm>
    </dsp:sp>
    <dsp:sp modelId="{59ABAC2A-75D2-4C04-B190-C24381396630}">
      <dsp:nvSpPr>
        <dsp:cNvPr id="0" name=""/>
        <dsp:cNvSpPr/>
      </dsp:nvSpPr>
      <dsp:spPr>
        <a:xfrm>
          <a:off x="0" y="356498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FF350-2B93-43F0-B993-3A434F1F91F9}">
      <dsp:nvSpPr>
        <dsp:cNvPr id="0" name=""/>
        <dsp:cNvSpPr/>
      </dsp:nvSpPr>
      <dsp:spPr>
        <a:xfrm>
          <a:off x="0" y="3564986"/>
          <a:ext cx="8221563" cy="63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/>
            <a:t>O aluno que obtiver Média Final igual ou superior a 7 (sete) é considerado aprovado na disciplina desde que obtenha o mínimo de frequência estabelecido</a:t>
          </a:r>
          <a:r>
            <a:rPr lang="pt-BR" sz="1800" kern="1200" dirty="0"/>
            <a:t>. </a:t>
          </a:r>
          <a:endParaRPr lang="en-US" sz="1800" kern="1200" dirty="0"/>
        </a:p>
      </dsp:txBody>
      <dsp:txXfrm>
        <a:off x="0" y="3564986"/>
        <a:ext cx="8221563" cy="638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89856" y="2204864"/>
            <a:ext cx="7164288" cy="244827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>
                    <a:alpha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73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546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5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84502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885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4890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98884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18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38450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38450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417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36636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36636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9574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0348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24308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202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013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3659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8196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2205039"/>
            <a:ext cx="7162800" cy="2447925"/>
          </a:xfrm>
        </p:spPr>
        <p:txBody>
          <a:bodyPr/>
          <a:lstStyle/>
          <a:p>
            <a:pPr>
              <a:defRPr/>
            </a:pPr>
            <a:r>
              <a:rPr lang="pt-BR" dirty="0"/>
              <a:t>D4: “R” Com Data Science</a:t>
            </a:r>
            <a:endParaRPr lang="pt-BR" dirty="0">
              <a:ea typeface="Roboto" pitchFamily="2" charset="0"/>
            </a:endParaRPr>
          </a:p>
        </p:txBody>
      </p:sp>
      <p:sp>
        <p:nvSpPr>
          <p:cNvPr id="12291" name="CaixaDeTexto 2"/>
          <p:cNvSpPr txBox="1">
            <a:spLocks noChangeArrowheads="1"/>
          </p:cNvSpPr>
          <p:nvPr/>
        </p:nvSpPr>
        <p:spPr bwMode="auto">
          <a:xfrm>
            <a:off x="2607367" y="5471584"/>
            <a:ext cx="39292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dirty="0">
                <a:solidFill>
                  <a:srgbClr val="99CC00"/>
                </a:solidFill>
                <a:latin typeface="Arial" charset="0"/>
              </a:rPr>
              <a:t>Gabrielle Gomes dos Santos Ribeiro</a:t>
            </a:r>
          </a:p>
          <a:p>
            <a:pPr algn="ctr" eaLnBrk="1" hangingPunct="1"/>
            <a:r>
              <a:rPr lang="pt-BR" altLang="pt-BR" b="1" dirty="0">
                <a:solidFill>
                  <a:srgbClr val="99CC00"/>
                </a:solidFill>
                <a:latin typeface="Arial"/>
                <a:cs typeface="Arial"/>
              </a:rPr>
              <a:t>2024</a:t>
            </a:r>
            <a:endParaRPr lang="pt-BR" altLang="pt-BR" b="1" dirty="0">
              <a:solidFill>
                <a:srgbClr val="99CC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4000" b="1" kern="1200">
                <a:latin typeface="Arial" pitchFamily="34" charset="0"/>
                <a:ea typeface="+mj-ea"/>
                <a:cs typeface="Arial" pitchFamily="34" charset="0"/>
              </a:rPr>
              <a:t>PLANO DE ENSINO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1772816"/>
            <a:ext cx="8467713" cy="4298775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 typeface="Arial" charset="0"/>
            </a:pPr>
            <a:r>
              <a:rPr lang="pt-BR" b="1" dirty="0">
                <a:latin typeface="Arial" pitchFamily="34" charset="0"/>
                <a:cs typeface="Arial" pitchFamily="34" charset="0"/>
              </a:rPr>
              <a:t>EMENTA:</a:t>
            </a:r>
          </a:p>
          <a:p>
            <a:pPr algn="just"/>
            <a:r>
              <a:rPr lang="pt-BR" dirty="0"/>
              <a:t>Data </a:t>
            </a:r>
            <a:r>
              <a:rPr lang="pt-BR" dirty="0" err="1"/>
              <a:t>Wrangling</a:t>
            </a:r>
            <a:r>
              <a:rPr lang="pt-BR" dirty="0"/>
              <a:t>; </a:t>
            </a:r>
            <a:r>
              <a:rPr lang="pt-BR" dirty="0" err="1"/>
              <a:t>dplyr</a:t>
            </a:r>
            <a:r>
              <a:rPr lang="pt-BR" dirty="0"/>
              <a:t>; </a:t>
            </a:r>
            <a:r>
              <a:rPr lang="pt-BR" dirty="0" err="1"/>
              <a:t>tidyr</a:t>
            </a:r>
            <a:r>
              <a:rPr lang="pt-BR" dirty="0"/>
              <a:t>; Web </a:t>
            </a:r>
            <a:r>
              <a:rPr lang="pt-BR" dirty="0" err="1"/>
              <a:t>Scrapping</a:t>
            </a:r>
            <a:r>
              <a:rPr lang="pt-BR" dirty="0"/>
              <a:t>. Gráficos em R (Base </a:t>
            </a:r>
            <a:r>
              <a:rPr lang="pt-BR" dirty="0" err="1"/>
              <a:t>Plotting</a:t>
            </a:r>
            <a:r>
              <a:rPr lang="pt-BR" dirty="0"/>
              <a:t> System; ggplot2). Estatística Descritiva (tabelas, medidas-resumo e função </a:t>
            </a:r>
            <a:r>
              <a:rPr lang="pt-BR" dirty="0" err="1"/>
              <a:t>summary</a:t>
            </a:r>
            <a:r>
              <a:rPr lang="pt-BR" dirty="0"/>
              <a:t>). Análise bivariada (tabelas de contingência e medidas de associação). Análise estatística de conjunto de dados reais.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Font typeface="Arial" charset="0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Font typeface="Arial" charset="0"/>
            </a:pPr>
            <a:r>
              <a:rPr lang="pt-BR" b="1" dirty="0">
                <a:latin typeface="Arial" pitchFamily="34" charset="0"/>
                <a:cs typeface="Arial" pitchFamily="34" charset="0"/>
              </a:rPr>
              <a:t>OBJETIVOS: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/>
              <a:t>Espera-se que o aluno obtenha as seguintes competências ao final da disciplina:</a:t>
            </a:r>
          </a:p>
          <a:p>
            <a:r>
              <a:rPr lang="pt-BR" dirty="0"/>
              <a:t>- Aplicar técnicas de coleta e organização de dados;</a:t>
            </a:r>
          </a:p>
          <a:p>
            <a:r>
              <a:rPr lang="pt-BR" dirty="0"/>
              <a:t>- Compreender as noções básicas de estatística</a:t>
            </a:r>
          </a:p>
          <a:p>
            <a:pPr algn="just"/>
            <a:r>
              <a:rPr lang="pt-BR" dirty="0"/>
              <a:t>- Realizar e interpretar análises estatísticas pouco complexas através do R;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6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4000" b="1" kern="1200">
                <a:latin typeface="Arial" pitchFamily="34" charset="0"/>
                <a:ea typeface="+mj-ea"/>
                <a:cs typeface="Arial" pitchFamily="34" charset="0"/>
              </a:rPr>
              <a:t>PLANO DE ENSINO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1600202"/>
            <a:ext cx="8229600" cy="4421086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Conteúdo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eriod"/>
            </a:pPr>
            <a:r>
              <a:rPr lang="pt-BR" b="1" dirty="0"/>
              <a:t>Coleta, organização e manipulação de dados</a:t>
            </a:r>
          </a:p>
          <a:p>
            <a:pPr lvl="0"/>
            <a:r>
              <a:rPr lang="pt-BR" i="1" dirty="0"/>
              <a:t>1.1 Data </a:t>
            </a:r>
            <a:r>
              <a:rPr lang="pt-BR" i="1" dirty="0" err="1"/>
              <a:t>Wrangling</a:t>
            </a:r>
            <a:endParaRPr lang="pt-BR" i="1" dirty="0"/>
          </a:p>
          <a:p>
            <a:pPr lvl="0"/>
            <a:r>
              <a:rPr lang="pt-BR" i="1" dirty="0"/>
              <a:t>1.2 </a:t>
            </a:r>
            <a:r>
              <a:rPr lang="pt-BR" dirty="0"/>
              <a:t>Pacotes </a:t>
            </a:r>
            <a:r>
              <a:rPr lang="pt-BR" i="1" dirty="0" err="1"/>
              <a:t>dplyr</a:t>
            </a:r>
            <a:r>
              <a:rPr lang="pt-BR" i="1" dirty="0"/>
              <a:t> e </a:t>
            </a:r>
            <a:r>
              <a:rPr lang="pt-BR" i="1" dirty="0" err="1"/>
              <a:t>tidyr</a:t>
            </a:r>
            <a:endParaRPr lang="pt-BR" dirty="0"/>
          </a:p>
          <a:p>
            <a:pPr lvl="0"/>
            <a:r>
              <a:rPr lang="pt-BR" i="1" dirty="0"/>
              <a:t>1.3 Web </a:t>
            </a:r>
            <a:r>
              <a:rPr lang="pt-BR" i="1" dirty="0" err="1"/>
              <a:t>Scrapping</a:t>
            </a:r>
            <a:endParaRPr lang="pt-BR" dirty="0"/>
          </a:p>
          <a:p>
            <a:r>
              <a:rPr lang="pt-BR" i="1" dirty="0"/>
              <a:t> </a:t>
            </a:r>
            <a:endParaRPr lang="pt-BR" dirty="0"/>
          </a:p>
          <a:p>
            <a:pPr lvl="0"/>
            <a:r>
              <a:rPr lang="pt-BR" b="1" dirty="0"/>
              <a:t>2. Gráficos em R</a:t>
            </a:r>
          </a:p>
          <a:p>
            <a:pPr lvl="0"/>
            <a:r>
              <a:rPr lang="pt-BR" dirty="0"/>
              <a:t>2.1 Gráfico de barras</a:t>
            </a:r>
          </a:p>
          <a:p>
            <a:pPr lvl="0"/>
            <a:r>
              <a:rPr lang="pt-BR" dirty="0"/>
              <a:t>2.2 Gráfico de linhas</a:t>
            </a:r>
          </a:p>
          <a:p>
            <a:pPr lvl="0"/>
            <a:r>
              <a:rPr lang="pt-BR" dirty="0"/>
              <a:t>2.3 Gráfico de setores</a:t>
            </a:r>
          </a:p>
          <a:p>
            <a:pPr lvl="0"/>
            <a:r>
              <a:rPr lang="pt-BR" dirty="0"/>
              <a:t>2.4 Gráfico de dispersão</a:t>
            </a:r>
          </a:p>
          <a:p>
            <a:pPr lvl="0"/>
            <a:r>
              <a:rPr lang="pt-BR" dirty="0"/>
              <a:t>2.5 Histograma</a:t>
            </a:r>
          </a:p>
          <a:p>
            <a:pPr lvl="0"/>
            <a:r>
              <a:rPr lang="pt-BR" dirty="0"/>
              <a:t>2.6 </a:t>
            </a:r>
            <a:r>
              <a:rPr lang="pt-BR" dirty="0" err="1"/>
              <a:t>Boxplot</a:t>
            </a:r>
            <a:endParaRPr lang="pt-BR" dirty="0"/>
          </a:p>
          <a:p>
            <a:pPr lvl="0"/>
            <a:r>
              <a:rPr lang="pt-BR" dirty="0"/>
              <a:t>2.7 Alteração da aparência do gráfico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2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4000" b="1" kern="1200">
                <a:latin typeface="Arial" pitchFamily="34" charset="0"/>
                <a:ea typeface="+mj-ea"/>
                <a:cs typeface="Arial" pitchFamily="34" charset="0"/>
              </a:rPr>
              <a:t>PLANO DE ENSINO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1600202"/>
            <a:ext cx="8229600" cy="4205062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Conteúdo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b="1" dirty="0"/>
              <a:t>3. Análise descritiva</a:t>
            </a:r>
          </a:p>
          <a:p>
            <a:pPr lvl="0"/>
            <a:r>
              <a:rPr lang="pt-BR" dirty="0"/>
              <a:t>3.1 Tabelas</a:t>
            </a:r>
          </a:p>
          <a:p>
            <a:pPr lvl="0"/>
            <a:r>
              <a:rPr lang="pt-BR" dirty="0"/>
              <a:t>3.2 Medidas de posição</a:t>
            </a:r>
          </a:p>
          <a:p>
            <a:pPr lvl="0"/>
            <a:r>
              <a:rPr lang="pt-BR" dirty="0"/>
              <a:t>3.3 Medidas de dispersão</a:t>
            </a:r>
          </a:p>
          <a:p>
            <a:pPr lvl="0"/>
            <a:r>
              <a:rPr lang="pt-BR" dirty="0"/>
              <a:t>3.4 Função </a:t>
            </a:r>
            <a:r>
              <a:rPr lang="pt-BR" i="1" dirty="0" err="1"/>
              <a:t>summary</a:t>
            </a:r>
            <a:endParaRPr lang="pt-BR" dirty="0"/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4. Análise bivariada</a:t>
            </a:r>
          </a:p>
          <a:p>
            <a:pPr lvl="0"/>
            <a:r>
              <a:rPr lang="pt-BR" dirty="0"/>
              <a:t>4.1 Tabelas de contingência</a:t>
            </a:r>
          </a:p>
          <a:p>
            <a:pPr lvl="0"/>
            <a:r>
              <a:rPr lang="pt-BR" dirty="0"/>
              <a:t>4.2 Teste de correlação de Pearson</a:t>
            </a:r>
          </a:p>
          <a:p>
            <a:pPr lvl="0"/>
            <a:r>
              <a:rPr lang="pt-BR" dirty="0"/>
              <a:t>4.3 Teste </a:t>
            </a:r>
            <a:r>
              <a:rPr lang="pt-BR" dirty="0" err="1"/>
              <a:t>Qui</a:t>
            </a:r>
            <a:r>
              <a:rPr lang="pt-BR" dirty="0"/>
              <a:t>-Quadrado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9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4000" b="1" kern="1200">
                <a:latin typeface="Arial" pitchFamily="34" charset="0"/>
                <a:ea typeface="+mj-ea"/>
                <a:cs typeface="Arial" pitchFamily="34" charset="0"/>
              </a:rPr>
              <a:t>PLANO DE ENSINO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1600202"/>
            <a:ext cx="8229600" cy="4565102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Metodologia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As aulas serão apresentadas de forma expositiva aos participantes com conteúdo teórico e prático, contando também com o apoio de materiais e técnicas audiovisuais;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As aulas práticas podem envolver a utilização de ferramentas, solução de exercícios, análise de problemas e trabalhos;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Será utilizada o APRENDER para facilitar a interação dos alunos com os docentes, contato entre os mesmos e acompanhamento do curso pela coordenação, a disponibilização de material de apoio e outras informações relevantes e o esclarecimento de dúvidas.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 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9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4000" b="1" kern="1200">
                <a:latin typeface="Arial" pitchFamily="34" charset="0"/>
                <a:ea typeface="+mj-ea"/>
                <a:cs typeface="Arial" pitchFamily="34" charset="0"/>
              </a:rPr>
              <a:t>PLANO DE ENSINO</a:t>
            </a:r>
          </a:p>
        </p:txBody>
      </p:sp>
      <p:graphicFrame>
        <p:nvGraphicFramePr>
          <p:cNvPr id="5" name="CaixaDeTexto 2">
            <a:extLst>
              <a:ext uri="{FF2B5EF4-FFF2-40B4-BE49-F238E27FC236}">
                <a16:creationId xmlns:a16="http://schemas.microsoft.com/office/drawing/2014/main" id="{C6C53A9E-1448-4AE8-9FB8-B6D1F6C42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362140"/>
              </p:ext>
            </p:extLst>
          </p:nvPr>
        </p:nvGraphicFramePr>
        <p:xfrm>
          <a:off x="457200" y="1600202"/>
          <a:ext cx="8229600" cy="420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60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4000" b="1" kern="1200">
                <a:latin typeface="Arial" pitchFamily="34" charset="0"/>
                <a:ea typeface="+mj-ea"/>
                <a:cs typeface="Arial" pitchFamily="34" charset="0"/>
              </a:rPr>
              <a:t>PLANO DE ENSINO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1600202"/>
            <a:ext cx="8229600" cy="3845023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Bibliografia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MORETTIN, Pedro Alberto; BUSSAB, Wilton de Oliveira.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Estatística Básica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 São Paulo: Saraiva. 6.ed. (2010).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TRIOLA, Mario F.; FARIAS, Alfredo Alves de.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Introdução à estatística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 Rio de Janeiro: Livros Técnicos e Científicos. 7.ed. (c1999) ; 9.ed. (c2005) ; 10.ed. (c2009) ; 11.ed. (c2014) (impr. e virtual) Total : 30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exs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FONSECA, Jairo Simon da; MARTINS, Gilberto de Andrade.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Curso de estatística.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São Paulo: Atlas. 3.ed. (1985-1988) ; 6.ed. (1996) (impr. e virtual) Total : 22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exs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15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15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1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4000" b="1" kern="1200">
                <a:latin typeface="Arial" pitchFamily="34" charset="0"/>
                <a:ea typeface="+mj-ea"/>
                <a:cs typeface="Arial" pitchFamily="34" charset="0"/>
              </a:rPr>
              <a:t>PLANO DE ENSINO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1600202"/>
            <a:ext cx="8229600" cy="384502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pitchFamily="2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Apostilas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RIBEIRO JR., P.J. Introdução ao sistema estatístico R (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Mini-curso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EMBRAPA). http://leg.ufpr.br/~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paulojus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/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embrapa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/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Rembrapa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/Rembrapa.html#Rembrapase29.html. 2008.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LANDEIRO, V. L. Introdução ao uso do programa R. https://pgbm.icb.ufg.br/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up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/320/o/IntroR_VictorLandeiro_version_6.1.pdf. 2013.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</a:pP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1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UNOESTE">
  <a:themeElements>
    <a:clrScheme name="UNOESTE">
      <a:dk1>
        <a:srgbClr val="004C00"/>
      </a:dk1>
      <a:lt1>
        <a:sysClr val="window" lastClr="FFFFFF"/>
      </a:lt1>
      <a:dk2>
        <a:srgbClr val="006600"/>
      </a:dk2>
      <a:lt2>
        <a:srgbClr val="D8D8D8"/>
      </a:lt2>
      <a:accent1>
        <a:srgbClr val="9BBB59"/>
      </a:accent1>
      <a:accent2>
        <a:srgbClr val="92D050"/>
      </a:accent2>
      <a:accent3>
        <a:srgbClr val="00B050"/>
      </a:accent3>
      <a:accent4>
        <a:srgbClr val="F79646"/>
      </a:accent4>
      <a:accent5>
        <a:srgbClr val="FFC000"/>
      </a:accent5>
      <a:accent6>
        <a:srgbClr val="FAC08F"/>
      </a:accent6>
      <a:hlink>
        <a:srgbClr val="FF9900"/>
      </a:hlink>
      <a:folHlink>
        <a:srgbClr val="CCFF66"/>
      </a:folHlink>
    </a:clrScheme>
    <a:fontScheme name="UNOESTE">
      <a:majorFont>
        <a:latin typeface="Helvetica65-Medium"/>
        <a:ea typeface=""/>
        <a:cs typeface=""/>
      </a:majorFont>
      <a:minorFont>
        <a:latin typeface="Helvetica"/>
        <a:ea typeface=""/>
        <a:cs typeface="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376</Words>
  <Application>Microsoft Office PowerPoint</Application>
  <PresentationFormat>Apresentação na tela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Helvetica</vt:lpstr>
      <vt:lpstr>Helvetica65-Medium</vt:lpstr>
      <vt:lpstr>Roboto</vt:lpstr>
      <vt:lpstr>UNOESTE</vt:lpstr>
      <vt:lpstr>D4: “R” Com Data Science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D3: Fundamentos da Linguagem “R”</dc:title>
  <dc:creator>Gabrielle Ribeiro</dc:creator>
  <cp:lastModifiedBy>GABRIELLE RIBEIRO</cp:lastModifiedBy>
  <cp:revision>11</cp:revision>
  <dcterms:created xsi:type="dcterms:W3CDTF">2020-05-08T02:56:56Z</dcterms:created>
  <dcterms:modified xsi:type="dcterms:W3CDTF">2024-05-23T12:10:28Z</dcterms:modified>
</cp:coreProperties>
</file>